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3" r:id="rId8"/>
    <p:sldId id="262" r:id="rId9"/>
    <p:sldId id="261" r:id="rId10"/>
    <p:sldId id="265" r:id="rId11"/>
    <p:sldId id="264" r:id="rId12"/>
    <p:sldId id="267" r:id="rId13"/>
    <p:sldId id="269" r:id="rId14"/>
    <p:sldId id="271" r:id="rId15"/>
    <p:sldId id="272" r:id="rId16"/>
    <p:sldId id="270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90" r:id="rId25"/>
    <p:sldId id="280" r:id="rId26"/>
    <p:sldId id="281" r:id="rId27"/>
    <p:sldId id="282" r:id="rId28"/>
    <p:sldId id="283" r:id="rId29"/>
    <p:sldId id="286" r:id="rId30"/>
    <p:sldId id="284" r:id="rId31"/>
    <p:sldId id="285" r:id="rId32"/>
    <p:sldId id="288" r:id="rId33"/>
    <p:sldId id="287" r:id="rId34"/>
    <p:sldId id="29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>
      <p:cViewPr varScale="1">
        <p:scale>
          <a:sx n="72" d="100"/>
          <a:sy n="72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214E-B53F-44B2-B9EB-ED15CF480197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1D001FF-3B9E-46EB-91FE-B70249B60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214E-B53F-44B2-B9EB-ED15CF480197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01FF-3B9E-46EB-91FE-B70249B60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214E-B53F-44B2-B9EB-ED15CF480197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01FF-3B9E-46EB-91FE-B70249B60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214E-B53F-44B2-B9EB-ED15CF480197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1D001FF-3B9E-46EB-91FE-B70249B60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214E-B53F-44B2-B9EB-ED15CF480197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01FF-3B9E-46EB-91FE-B70249B601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214E-B53F-44B2-B9EB-ED15CF480197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01FF-3B9E-46EB-91FE-B70249B60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214E-B53F-44B2-B9EB-ED15CF480197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1D001FF-3B9E-46EB-91FE-B70249B601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214E-B53F-44B2-B9EB-ED15CF480197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01FF-3B9E-46EB-91FE-B70249B60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214E-B53F-44B2-B9EB-ED15CF480197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01FF-3B9E-46EB-91FE-B70249B60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214E-B53F-44B2-B9EB-ED15CF480197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01FF-3B9E-46EB-91FE-B70249B601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214E-B53F-44B2-B9EB-ED15CF480197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001FF-3B9E-46EB-91FE-B70249B601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1E8214E-B53F-44B2-B9EB-ED15CF480197}" type="datetimeFigureOut">
              <a:rPr lang="en-US" smtClean="0"/>
              <a:pPr/>
              <a:t>5/27/2020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1D001FF-3B9E-46EB-91FE-B70249B601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m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0.wm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17.wm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22.wm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3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4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5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6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7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8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29.wm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0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31.wma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2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3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34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2280806"/>
            <a:ext cx="8458200" cy="1222375"/>
          </a:xfrm>
        </p:spPr>
        <p:txBody>
          <a:bodyPr/>
          <a:lstStyle/>
          <a:p>
            <a:r>
              <a:rPr lang="el-GR" dirty="0"/>
              <a:t>Λευχαιμιεσ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540126"/>
            <a:ext cx="8458200" cy="1600200"/>
          </a:xfrm>
        </p:spPr>
        <p:txBody>
          <a:bodyPr>
            <a:normAutofit/>
          </a:bodyPr>
          <a:lstStyle/>
          <a:p>
            <a:r>
              <a:rPr lang="el-GR" dirty="0"/>
              <a:t>Νόρα Βύνιου</a:t>
            </a:r>
          </a:p>
          <a:p>
            <a:r>
              <a:rPr lang="el-GR" dirty="0" smtClean="0"/>
              <a:t>Αναπληρώτρια </a:t>
            </a:r>
            <a:r>
              <a:rPr lang="el-GR" dirty="0"/>
              <a:t>Καθηγήτρια </a:t>
            </a:r>
            <a:r>
              <a:rPr lang="el-GR" dirty="0" smtClean="0"/>
              <a:t>Αιματολογίας</a:t>
            </a:r>
            <a:r>
              <a:rPr lang="en-US" dirty="0" smtClean="0"/>
              <a:t> </a:t>
            </a:r>
            <a:r>
              <a:rPr lang="el-GR" smtClean="0"/>
              <a:t>ΕΚΠΑ</a:t>
            </a:r>
            <a:endParaRPr lang="en-US" dirty="0"/>
          </a:p>
          <a:p>
            <a:r>
              <a:rPr lang="el-GR" dirty="0"/>
              <a:t>Αιματολογικό Τμήμα Α΄Παθολογικής </a:t>
            </a:r>
            <a:r>
              <a:rPr lang="el-GR" dirty="0" smtClean="0"/>
              <a:t>Κλινικής, </a:t>
            </a:r>
            <a:r>
              <a:rPr lang="el-GR" dirty="0"/>
              <a:t>ΓΝΑ Λαϊκό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45E5312-C89E-4724-B506-415F3B61C17C}"/>
              </a:ext>
            </a:extLst>
          </p:cNvPr>
          <p:cNvSpPr/>
          <p:nvPr/>
        </p:nvSpPr>
        <p:spPr>
          <a:xfrm>
            <a:off x="5257800" y="63246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/>
              <a:t>Hoffbrand's</a:t>
            </a:r>
            <a:r>
              <a:rPr lang="en-US" sz="1400" dirty="0"/>
              <a:t> Essential </a:t>
            </a:r>
            <a:r>
              <a:rPr lang="en-US" sz="1400" dirty="0" err="1"/>
              <a:t>Haematology</a:t>
            </a:r>
            <a:r>
              <a:rPr lang="en-US" sz="1400" dirty="0"/>
              <a:t>, 7th Edition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406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Ολλ - διαγνωση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Κλινική </a:t>
            </a:r>
          </a:p>
          <a:p>
            <a:r>
              <a:rPr lang="el-GR" dirty="0"/>
              <a:t>Μορφολογική</a:t>
            </a:r>
          </a:p>
          <a:p>
            <a:r>
              <a:rPr lang="el-GR" dirty="0"/>
              <a:t>Ανοσοφαινοτυπική</a:t>
            </a:r>
          </a:p>
          <a:p>
            <a:r>
              <a:rPr lang="el-GR" dirty="0"/>
              <a:t>Κυτταρογενετική</a:t>
            </a:r>
          </a:p>
          <a:p>
            <a:r>
              <a:rPr lang="el-GR" dirty="0"/>
              <a:t>Μοριακή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335613"/>
            <a:ext cx="2724150" cy="310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1915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Ολλ - θεραπεια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Χημειοθεραπεία (+ προφύλαξη ΚΝΣ)</a:t>
            </a:r>
          </a:p>
          <a:p>
            <a:pPr lvl="1"/>
            <a:r>
              <a:rPr lang="el-GR" dirty="0" err="1"/>
              <a:t>ασπαραγινάση</a:t>
            </a:r>
            <a:endParaRPr lang="el-GR" dirty="0"/>
          </a:p>
          <a:p>
            <a:r>
              <a:rPr lang="el-GR" dirty="0"/>
              <a:t>Κορτικοειδή</a:t>
            </a:r>
          </a:p>
          <a:p>
            <a:r>
              <a:rPr lang="el-GR" dirty="0"/>
              <a:t>Ακτινοβόληση</a:t>
            </a:r>
          </a:p>
          <a:p>
            <a:r>
              <a:rPr lang="el-GR" dirty="0"/>
              <a:t>Αλλογενής μεταμόσχευση μυελού</a:t>
            </a:r>
          </a:p>
          <a:p>
            <a:endParaRPr lang="el-GR" dirty="0"/>
          </a:p>
          <a:p>
            <a:r>
              <a:rPr lang="el-GR" dirty="0"/>
              <a:t>Σε 3 φάσεις:</a:t>
            </a:r>
          </a:p>
          <a:p>
            <a:pPr lvl="1"/>
            <a:r>
              <a:rPr lang="el-GR" dirty="0"/>
              <a:t>Έφοδος</a:t>
            </a:r>
          </a:p>
          <a:p>
            <a:pPr lvl="1"/>
            <a:r>
              <a:rPr lang="el-GR" dirty="0"/>
              <a:t>Σταθεροποίηση</a:t>
            </a:r>
          </a:p>
          <a:p>
            <a:pPr lvl="1"/>
            <a:r>
              <a:rPr lang="el-GR" dirty="0"/>
              <a:t>Συντήρηση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192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Οξεια μυελογενησ λευχαιμια (ΟΜΛ)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πιο συχνή οξεία λευχαιμία των ενηλίκων</a:t>
            </a:r>
          </a:p>
          <a:p>
            <a:r>
              <a:rPr lang="el-GR" dirty="0"/>
              <a:t>Υπερπαραγωγή άωρων κυττάρων της μυελικής σειράς (μυελοβλάστες ή προμυελοκύτταρα)</a:t>
            </a:r>
          </a:p>
          <a:p>
            <a:r>
              <a:rPr lang="el-GR" dirty="0"/>
              <a:t>Η πρόγνωση ποικίλει για τους διάφορους υποτύπους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552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ΟΜλ - επιδημιολογια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Επίπτωση: 1/80.000/έτος</a:t>
            </a:r>
          </a:p>
          <a:p>
            <a:r>
              <a:rPr lang="el-GR" dirty="0"/>
              <a:t>1,2% των θανάτων από κακοήθειες</a:t>
            </a:r>
          </a:p>
          <a:p>
            <a:r>
              <a:rPr lang="el-GR" dirty="0"/>
              <a:t>Η επίπτωση αυξάνεται με την ηλικία (μέση ηλικία διάγνωσης: 63 έτη)</a:t>
            </a:r>
          </a:p>
          <a:p>
            <a:r>
              <a:rPr lang="el-GR" dirty="0"/>
              <a:t>Σπάνια στα παιδιά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6909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ΟΜλ - ταξινομηση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75238"/>
          </a:xfrm>
        </p:spPr>
        <p:txBody>
          <a:bodyPr>
            <a:normAutofit fontScale="70000" lnSpcReduction="20000"/>
          </a:bodyPr>
          <a:lstStyle/>
          <a:p>
            <a:r>
              <a:rPr lang="el-GR" dirty="0"/>
              <a:t>Κατά </a:t>
            </a:r>
            <a:r>
              <a:rPr lang="en-US" dirty="0"/>
              <a:t>FAB (</a:t>
            </a:r>
            <a:r>
              <a:rPr lang="el-GR" dirty="0"/>
              <a:t>μρφολογική)</a:t>
            </a:r>
          </a:p>
          <a:p>
            <a:pPr lvl="1"/>
            <a:r>
              <a:rPr lang="el-GR" dirty="0"/>
              <a:t>Μ0: ΟΜΛ χωρίς διαφοροποίηση</a:t>
            </a:r>
          </a:p>
          <a:p>
            <a:pPr lvl="1"/>
            <a:r>
              <a:rPr lang="el-GR" dirty="0"/>
              <a:t>Μ1: ΟΜΛ χωρίς ωρίμανση</a:t>
            </a:r>
          </a:p>
          <a:p>
            <a:pPr lvl="1"/>
            <a:r>
              <a:rPr lang="el-GR" dirty="0"/>
              <a:t>Μ2: ΟΜΛ με ωρίμανση</a:t>
            </a:r>
          </a:p>
          <a:p>
            <a:pPr lvl="1"/>
            <a:r>
              <a:rPr lang="el-GR" dirty="0"/>
              <a:t>Μ3: οξεία προμυελοκυτταρική λευχαιμία</a:t>
            </a:r>
          </a:p>
          <a:p>
            <a:pPr lvl="1"/>
            <a:r>
              <a:rPr lang="el-GR" dirty="0"/>
              <a:t>Μ4: οξεία μυελομονοκυτταρική λευχαιμία</a:t>
            </a:r>
          </a:p>
          <a:p>
            <a:pPr lvl="1"/>
            <a:r>
              <a:rPr lang="el-GR" dirty="0"/>
              <a:t>Μ5: οξεία μονοβλαστική λευχαιμία</a:t>
            </a:r>
          </a:p>
          <a:p>
            <a:pPr lvl="1"/>
            <a:r>
              <a:rPr lang="el-GR" dirty="0"/>
              <a:t>Μ6: οξεία ερυθρολευχαιμία</a:t>
            </a:r>
          </a:p>
          <a:p>
            <a:pPr lvl="1"/>
            <a:r>
              <a:rPr lang="el-GR" dirty="0"/>
              <a:t>Μ7: οξειά μεγακαρυοβλαστική λευχαιμία</a:t>
            </a:r>
          </a:p>
          <a:p>
            <a:r>
              <a:rPr lang="el-GR" dirty="0"/>
              <a:t>Κατά </a:t>
            </a:r>
            <a:r>
              <a:rPr lang="en-US" dirty="0"/>
              <a:t>WHO (2016)</a:t>
            </a:r>
          </a:p>
          <a:p>
            <a:pPr lvl="1"/>
            <a:r>
              <a:rPr lang="el-GR" dirty="0"/>
              <a:t>ΟΜΛ με χαρακτηριστικές γενετικές ανωμαλίες</a:t>
            </a:r>
          </a:p>
          <a:p>
            <a:pPr lvl="1"/>
            <a:r>
              <a:rPr lang="el-GR" dirty="0"/>
              <a:t>ΟΜΛ με στοιχεία </a:t>
            </a:r>
            <a:r>
              <a:rPr lang="el-GR" dirty="0" err="1"/>
              <a:t>μυελοδυσπλασίας</a:t>
            </a:r>
            <a:endParaRPr lang="el-GR" dirty="0"/>
          </a:p>
          <a:p>
            <a:pPr lvl="1"/>
            <a:r>
              <a:rPr lang="el-GR" dirty="0"/>
              <a:t>ΟΜΛ σχετιζόμενη με θεραπεία</a:t>
            </a:r>
          </a:p>
          <a:p>
            <a:pPr lvl="1"/>
            <a:r>
              <a:rPr lang="el-GR" dirty="0"/>
              <a:t>ΟΜΛ μη άλλως ταξινομούμενη</a:t>
            </a:r>
          </a:p>
          <a:p>
            <a:pPr lvl="1"/>
            <a:r>
              <a:rPr lang="el-GR" dirty="0" err="1"/>
              <a:t>Μυελοειδές</a:t>
            </a:r>
            <a:r>
              <a:rPr lang="el-GR" dirty="0"/>
              <a:t> σάρκωμα</a:t>
            </a:r>
          </a:p>
          <a:p>
            <a:pPr lvl="1"/>
            <a:r>
              <a:rPr lang="el-GR" dirty="0" err="1"/>
              <a:t>Μευλιοϋπερπλασία</a:t>
            </a:r>
            <a:r>
              <a:rPr lang="el-GR" dirty="0"/>
              <a:t> σχετιζόμενη με το σύνδρομο</a:t>
            </a:r>
            <a:r>
              <a:rPr lang="en-US" dirty="0"/>
              <a:t> Down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8154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ΟΜΛ – Παθολογικη φυσιολογια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Παράγοντες κινδύνου:</a:t>
            </a:r>
          </a:p>
          <a:p>
            <a:pPr lvl="1"/>
            <a:r>
              <a:rPr lang="el-GR" dirty="0"/>
              <a:t>«Προλευχαιμία» (ΜΔΣ, ΜΥΝ)</a:t>
            </a:r>
          </a:p>
          <a:p>
            <a:pPr lvl="1"/>
            <a:r>
              <a:rPr lang="el-GR" dirty="0"/>
              <a:t>Έκθεση σε χημικά (αλκυλιούντες παράγοντες, ανθρακυκλίνες)</a:t>
            </a:r>
          </a:p>
          <a:p>
            <a:pPr lvl="1"/>
            <a:r>
              <a:rPr lang="el-GR" dirty="0"/>
              <a:t>Ακτινοβολία</a:t>
            </a:r>
          </a:p>
          <a:p>
            <a:pPr lvl="1"/>
            <a:r>
              <a:rPr lang="el-GR" dirty="0"/>
              <a:t>Οικογενείς/κληρονομικοί παράγοντες (π.χ. σύνδρομο </a:t>
            </a:r>
            <a:r>
              <a:rPr lang="en-US" dirty="0"/>
              <a:t>Down)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4001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ΟΜΛ – κλινικη εικονα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/>
              <a:t>Οφείλεται σε: </a:t>
            </a:r>
          </a:p>
          <a:p>
            <a:r>
              <a:rPr lang="el-GR" dirty="0"/>
              <a:t>Διήθηση του μυελού – μείωση των φυσιολογικών κυττάρων του αίματος </a:t>
            </a:r>
          </a:p>
          <a:p>
            <a:pPr lvl="1"/>
            <a:r>
              <a:rPr lang="el-GR" dirty="0"/>
              <a:t>Ερυθρά: συμπτώματα αναιμίας</a:t>
            </a:r>
          </a:p>
          <a:p>
            <a:pPr lvl="1"/>
            <a:r>
              <a:rPr lang="el-GR" dirty="0"/>
              <a:t>Λευκά: λοιμώξεις</a:t>
            </a:r>
          </a:p>
          <a:p>
            <a:pPr lvl="1"/>
            <a:r>
              <a:rPr lang="el-GR" dirty="0"/>
              <a:t>Αιμοπετάλια: αιμορραγία</a:t>
            </a:r>
          </a:p>
          <a:p>
            <a:r>
              <a:rPr lang="el-GR" dirty="0"/>
              <a:t>Διήθηση οργάνων</a:t>
            </a:r>
          </a:p>
          <a:p>
            <a:pPr lvl="1"/>
            <a:r>
              <a:rPr lang="el-GR" dirty="0"/>
              <a:t>Δέρμα (10%)</a:t>
            </a:r>
          </a:p>
          <a:p>
            <a:pPr lvl="1"/>
            <a:r>
              <a:rPr lang="el-GR" dirty="0"/>
              <a:t>Υπερτροφία ούλων, διηθήσεις ορογόνων (μονοκυτταρική λευχαιμία)</a:t>
            </a:r>
          </a:p>
          <a:p>
            <a:pPr lvl="1"/>
            <a:r>
              <a:rPr lang="el-GR" dirty="0"/>
              <a:t>Χλώρωμα</a:t>
            </a:r>
          </a:p>
          <a:p>
            <a:pPr lvl="1"/>
            <a:r>
              <a:rPr lang="el-GR" dirty="0"/>
              <a:t>Σπληνομεγαλία (;)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836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ΟΜλ - διαγνωση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Κλινική </a:t>
            </a:r>
          </a:p>
          <a:p>
            <a:r>
              <a:rPr lang="el-GR" dirty="0"/>
              <a:t>Μορφολογική</a:t>
            </a:r>
          </a:p>
          <a:p>
            <a:r>
              <a:rPr lang="el-GR" dirty="0"/>
              <a:t>Ανοσοφαινοτυπική</a:t>
            </a:r>
          </a:p>
          <a:p>
            <a:r>
              <a:rPr lang="el-GR" dirty="0"/>
              <a:t>Κυτταρογενετική</a:t>
            </a:r>
          </a:p>
          <a:p>
            <a:r>
              <a:rPr lang="el-GR" dirty="0"/>
              <a:t>Μοριακή</a:t>
            </a:r>
          </a:p>
          <a:p>
            <a:pPr lvl="1"/>
            <a:r>
              <a:rPr lang="en-US" dirty="0"/>
              <a:t>FLT3</a:t>
            </a:r>
          </a:p>
          <a:p>
            <a:pPr lvl="1"/>
            <a:r>
              <a:rPr lang="en-US" dirty="0"/>
              <a:t>NPM1</a:t>
            </a:r>
          </a:p>
          <a:p>
            <a:pPr lvl="1"/>
            <a:r>
              <a:rPr lang="en-US" dirty="0"/>
              <a:t>IDH</a:t>
            </a:r>
          </a:p>
          <a:p>
            <a:pPr lvl="1"/>
            <a:r>
              <a:rPr lang="en-US" dirty="0"/>
              <a:t>RARA</a:t>
            </a:r>
          </a:p>
          <a:p>
            <a:pPr lvl="1"/>
            <a:r>
              <a:rPr lang="en-US" dirty="0"/>
              <a:t>TP53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18491"/>
            <a:ext cx="3384549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1D4FD8-7816-4650-9EF5-F4BFF41067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89" r="683" b="48889"/>
          <a:stretch/>
        </p:blipFill>
        <p:spPr>
          <a:xfrm>
            <a:off x="3194928" y="4115665"/>
            <a:ext cx="5304257" cy="227471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4173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ΟΜλ - θεραπεια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Χημειοθεραπεία</a:t>
            </a:r>
          </a:p>
          <a:p>
            <a:r>
              <a:rPr lang="el-GR" dirty="0"/>
              <a:t>Αλλογενής μεταμόσχευση μυελού</a:t>
            </a:r>
          </a:p>
          <a:p>
            <a:endParaRPr lang="el-GR" dirty="0"/>
          </a:p>
          <a:p>
            <a:r>
              <a:rPr lang="el-GR" dirty="0"/>
              <a:t>Σε 2 φάσεις:</a:t>
            </a:r>
          </a:p>
          <a:p>
            <a:pPr lvl="1"/>
            <a:r>
              <a:rPr lang="el-GR" dirty="0"/>
              <a:t>Έφοδος</a:t>
            </a:r>
          </a:p>
          <a:p>
            <a:pPr lvl="1"/>
            <a:r>
              <a:rPr lang="el-GR" dirty="0"/>
              <a:t>Σταθεροποίηση</a:t>
            </a:r>
          </a:p>
          <a:p>
            <a:r>
              <a:rPr lang="el-GR" dirty="0"/>
              <a:t>Νεότεροι παράγοντες</a:t>
            </a:r>
          </a:p>
          <a:p>
            <a:pPr lvl="1"/>
            <a:r>
              <a:rPr lang="el-GR" dirty="0"/>
              <a:t>Υπομεθυλιωτικοί παράγοντες</a:t>
            </a:r>
          </a:p>
          <a:p>
            <a:pPr lvl="1"/>
            <a:r>
              <a:rPr lang="en-US" dirty="0"/>
              <a:t>FLT3 </a:t>
            </a:r>
            <a:r>
              <a:rPr lang="el-GR" dirty="0"/>
              <a:t>αναστολείς</a:t>
            </a:r>
          </a:p>
          <a:p>
            <a:pPr lvl="1"/>
            <a:r>
              <a:rPr lang="en-US" dirty="0"/>
              <a:t>Bcl2 </a:t>
            </a:r>
            <a:r>
              <a:rPr lang="el-GR" dirty="0"/>
              <a:t>αναστολείς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589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ΧΡΟΝΙΑ ΛΕΜΦΟΓΕΝΗΣ ΛΕΥΧΑΙΜΙΑ (χλλ)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 συχνότερος τύπος λευχαιμίας</a:t>
            </a:r>
          </a:p>
          <a:p>
            <a:r>
              <a:rPr lang="el-GR" dirty="0"/>
              <a:t>Προσβάλλει το Β λεμφοκύτταρο, που καθίσταται δυσλειτουργικό και πολλαπλασιάζεται υπέρμετρα</a:t>
            </a:r>
          </a:p>
          <a:p>
            <a:r>
              <a:rPr lang="el-GR" dirty="0"/>
              <a:t>Νόσος των ενηλίκων (σπάνια σε εφήβους)</a:t>
            </a:r>
          </a:p>
          <a:p>
            <a:r>
              <a:rPr lang="el-GR" dirty="0"/>
              <a:t>Θεωρείται ταυτόσημη με το λεμφοκυτταρικό λέμφωμα από </a:t>
            </a:r>
            <a:r>
              <a:rPr lang="el-GR" dirty="0" smtClean="0"/>
              <a:t>μικρά κύτταρα</a:t>
            </a:r>
            <a:endParaRPr lang="el-GR" dirty="0"/>
          </a:p>
          <a:p>
            <a:r>
              <a:rPr lang="el-GR" dirty="0"/>
              <a:t>Πρόγνωση: ποικίλει, αλλά γενικά είναι καλή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883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Ταξινομηση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66171258"/>
              </p:ext>
            </p:extLst>
          </p:nvPr>
        </p:nvGraphicFramePr>
        <p:xfrm>
          <a:off x="304800" y="1554163"/>
          <a:ext cx="8686800" cy="2834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52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Οξεία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Χρόνια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/>
                        <a:t>Λεμφοκυτταρική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Οξεία</a:t>
                      </a:r>
                      <a:r>
                        <a:rPr lang="el-GR" sz="2400" baseline="0" dirty="0"/>
                        <a:t> Λεμφοβλαστική Λευχαιμία </a:t>
                      </a:r>
                    </a:p>
                    <a:p>
                      <a:pPr algn="ctr"/>
                      <a:r>
                        <a:rPr lang="el-GR" sz="2400" baseline="0" dirty="0"/>
                        <a:t>(ΟΛΛ)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Χρόνια Λεμφοκυτταρική Λευχαιμία</a:t>
                      </a:r>
                      <a:r>
                        <a:rPr lang="el-GR" sz="2400" baseline="0" dirty="0"/>
                        <a:t> </a:t>
                      </a:r>
                    </a:p>
                    <a:p>
                      <a:pPr algn="ctr"/>
                      <a:r>
                        <a:rPr lang="el-GR" sz="2400" baseline="0" dirty="0"/>
                        <a:t>(ΧΛΛ)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dirty="0"/>
                        <a:t>Μυελογενής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Οξεία Μυελογενής Λευχαιμία </a:t>
                      </a:r>
                    </a:p>
                    <a:p>
                      <a:pPr algn="ctr"/>
                      <a:r>
                        <a:rPr lang="el-GR" sz="2400" dirty="0"/>
                        <a:t>(ΟΜΛ)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dirty="0"/>
                        <a:t>Χρόνια Μυελογενής Λευχαιμία </a:t>
                      </a:r>
                    </a:p>
                    <a:p>
                      <a:pPr algn="ctr"/>
                      <a:r>
                        <a:rPr lang="el-GR" sz="2400" dirty="0"/>
                        <a:t>(ΧΜΛ)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656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ΧΛλ - επιδημιολογια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Επίπτωση: 1/10,000/έτος</a:t>
            </a:r>
          </a:p>
          <a:p>
            <a:r>
              <a:rPr lang="el-GR" dirty="0"/>
              <a:t>&gt;75% των περιπτώσεων είναι &gt;50 ετών στη διάγνωση</a:t>
            </a:r>
          </a:p>
          <a:p>
            <a:r>
              <a:rPr lang="el-GR" dirty="0"/>
              <a:t>Υποκλινική νόσος ως και σε 8% σε άτομα &gt;80 ετών</a:t>
            </a:r>
          </a:p>
          <a:p>
            <a:r>
              <a:rPr lang="el-GR" dirty="0"/>
              <a:t>Πιο συχνή στους άνδρες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874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ΧΛΛ – κλινικη εικονα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/>
          <a:p>
            <a:r>
              <a:rPr lang="el-GR" dirty="0"/>
              <a:t>Οι περισσότεροι ασθενείς διαγιγνώσκονται σε ασυμπτωματικό στάδιο</a:t>
            </a:r>
          </a:p>
          <a:p>
            <a:r>
              <a:rPr lang="el-GR" dirty="0"/>
              <a:t>Λεμφαδενικές διογκώσεις</a:t>
            </a:r>
          </a:p>
          <a:p>
            <a:r>
              <a:rPr lang="el-GR" dirty="0"/>
              <a:t>Σπληνομεγαλία</a:t>
            </a:r>
          </a:p>
          <a:p>
            <a:r>
              <a:rPr lang="el-GR" dirty="0"/>
              <a:t>Αναιμία (συνήθως όψιμα)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43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ΧΛλ - διαγνωση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554162"/>
            <a:ext cx="8486775" cy="4525963"/>
          </a:xfrm>
        </p:spPr>
        <p:txBody>
          <a:bodyPr>
            <a:normAutofit/>
          </a:bodyPr>
          <a:lstStyle/>
          <a:p>
            <a:r>
              <a:rPr lang="el-GR" sz="2400" dirty="0"/>
              <a:t>Λεμφοκυττάρωση στο αίμα (&gt;5</a:t>
            </a:r>
            <a:r>
              <a:rPr lang="en-US" sz="2400" dirty="0"/>
              <a:t>x10</a:t>
            </a:r>
            <a:r>
              <a:rPr lang="en-US" sz="2400" baseline="30000" dirty="0"/>
              <a:t>3</a:t>
            </a:r>
            <a:r>
              <a:rPr lang="en-US" sz="2400" dirty="0"/>
              <a:t>/</a:t>
            </a:r>
            <a:r>
              <a:rPr lang="el-GR" sz="2400" dirty="0"/>
              <a:t>μ</a:t>
            </a:r>
            <a:r>
              <a:rPr lang="en-US" sz="2400" dirty="0"/>
              <a:t>L)</a:t>
            </a:r>
            <a:r>
              <a:rPr lang="el-GR" sz="2400" dirty="0"/>
              <a:t> – μικρά ώριμα λεμφοκύτταρα, πυρηνικές σκιές</a:t>
            </a:r>
          </a:p>
          <a:p>
            <a:r>
              <a:rPr lang="el-GR" sz="2400" dirty="0"/>
              <a:t>Ανοσοφαινότυπος αίματος</a:t>
            </a:r>
            <a:r>
              <a:rPr lang="en-US" sz="2400" dirty="0"/>
              <a:t> – </a:t>
            </a:r>
            <a:r>
              <a:rPr lang="el-GR" sz="2400" dirty="0"/>
              <a:t>επιβεβαίωση κλωνικότητας</a:t>
            </a:r>
          </a:p>
          <a:p>
            <a:r>
              <a:rPr lang="el-GR" sz="2400" dirty="0"/>
              <a:t>Εξέταση μυελού (όχι απαραίτητη)</a:t>
            </a:r>
          </a:p>
          <a:p>
            <a:r>
              <a:rPr lang="el-GR" sz="2400" dirty="0"/>
              <a:t>Μοριακός έλεγχος – για  προγνωστικούς και θεραπευτικούς λόγους (</a:t>
            </a:r>
            <a:r>
              <a:rPr lang="en-US" sz="2400" dirty="0"/>
              <a:t>IgVH</a:t>
            </a:r>
            <a:r>
              <a:rPr lang="el-GR" sz="2400" dirty="0"/>
              <a:t>, </a:t>
            </a:r>
            <a:r>
              <a:rPr lang="en-US" sz="2400" dirty="0"/>
              <a:t>TP53, ZAP70</a:t>
            </a:r>
            <a:r>
              <a:rPr lang="el-GR" sz="2400" dirty="0"/>
              <a:t> </a:t>
            </a:r>
            <a:r>
              <a:rPr lang="el-GR" sz="2400" dirty="0" err="1"/>
              <a:t>κτλ</a:t>
            </a:r>
            <a:r>
              <a:rPr lang="el-GR" sz="2400" dirty="0"/>
              <a:t>)</a:t>
            </a:r>
          </a:p>
          <a:p>
            <a:r>
              <a:rPr lang="el-GR" sz="2400" dirty="0"/>
              <a:t>Ποσοτικός προσδιορισμός ανοσοσφαιρινών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95800"/>
            <a:ext cx="3381375" cy="224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161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ΧΛλ - Σταδιοποιηση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Με βάση την παρουσία λεμφαδενοπάθειας, ηπατοσπληνομεγαλίας, αναιμίας και θρομβοπενίας</a:t>
            </a:r>
          </a:p>
          <a:p>
            <a:pPr lvl="1"/>
            <a:r>
              <a:rPr lang="el-GR" dirty="0"/>
              <a:t>Κατα </a:t>
            </a:r>
            <a:r>
              <a:rPr lang="en-US" dirty="0" err="1"/>
              <a:t>Rai</a:t>
            </a:r>
            <a:r>
              <a:rPr lang="en-US" dirty="0"/>
              <a:t> (5 </a:t>
            </a:r>
            <a:r>
              <a:rPr lang="el-GR" dirty="0"/>
              <a:t>στάδια)</a:t>
            </a:r>
            <a:endParaRPr lang="en-US" dirty="0"/>
          </a:p>
          <a:p>
            <a:pPr lvl="1"/>
            <a:r>
              <a:rPr lang="el-GR" dirty="0"/>
              <a:t>Κατά </a:t>
            </a:r>
            <a:r>
              <a:rPr lang="en-US" dirty="0" err="1"/>
              <a:t>Binet</a:t>
            </a:r>
            <a:r>
              <a:rPr lang="el-GR" dirty="0"/>
              <a:t> (3 στάδια)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250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ΧΛλ - θεραπεια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Ενδείξεις χορήγησης θεραπείας</a:t>
            </a:r>
          </a:p>
          <a:p>
            <a:pPr lvl="1"/>
            <a:r>
              <a:rPr lang="el-GR" dirty="0"/>
              <a:t>Προχωρημένο στάδιο</a:t>
            </a:r>
          </a:p>
          <a:p>
            <a:pPr lvl="1"/>
            <a:r>
              <a:rPr lang="el-GR" dirty="0"/>
              <a:t>Συστηματικά συμπτώματα</a:t>
            </a:r>
          </a:p>
          <a:p>
            <a:pPr lvl="1"/>
            <a:r>
              <a:rPr lang="el-GR" dirty="0" err="1"/>
              <a:t>Αυτοάνοση</a:t>
            </a:r>
            <a:r>
              <a:rPr lang="el-GR" dirty="0"/>
              <a:t> αιμολυτική αναιμία/</a:t>
            </a:r>
            <a:r>
              <a:rPr lang="el-GR" dirty="0" err="1"/>
              <a:t>αυτοάνοση</a:t>
            </a:r>
            <a:r>
              <a:rPr lang="el-GR" dirty="0"/>
              <a:t> </a:t>
            </a:r>
            <a:r>
              <a:rPr lang="el-GR" dirty="0" err="1"/>
              <a:t>θρομβοπενία</a:t>
            </a:r>
            <a:endParaRPr lang="el-GR" dirty="0"/>
          </a:p>
          <a:p>
            <a:pPr lvl="1"/>
            <a:r>
              <a:rPr lang="el-GR" dirty="0"/>
              <a:t>Ταχέως εξελισσόμενη νόσος (χρόνος διπλασιασμού λεμφοκυττάρων)</a:t>
            </a:r>
          </a:p>
          <a:p>
            <a:pPr lvl="1"/>
            <a:r>
              <a:rPr lang="el-GR" dirty="0" err="1"/>
              <a:t>Συμπτωματική</a:t>
            </a:r>
            <a:r>
              <a:rPr lang="el-GR" dirty="0"/>
              <a:t> </a:t>
            </a:r>
            <a:r>
              <a:rPr lang="el-GR" dirty="0" err="1"/>
              <a:t>εξωλεμφαδενική</a:t>
            </a:r>
            <a:r>
              <a:rPr lang="el-GR" dirty="0"/>
              <a:t> προσβολή</a:t>
            </a:r>
          </a:p>
          <a:p>
            <a:pPr lvl="1"/>
            <a:r>
              <a:rPr lang="el-GR" dirty="0"/>
              <a:t>Υποτροπιάζουσες λοιμώξεις</a:t>
            </a:r>
          </a:p>
          <a:p>
            <a:pPr lvl="1"/>
            <a:endParaRPr lang="el-GR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797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ΧΛλ - θεραπεια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Θεραπευτικές επιλογές</a:t>
            </a:r>
          </a:p>
          <a:p>
            <a:pPr lvl="1"/>
            <a:r>
              <a:rPr lang="el-GR" dirty="0"/>
              <a:t>Χημειοθεραπεία: φλουδαραβίνη, κυκλοφωσφαμίδη</a:t>
            </a:r>
            <a:r>
              <a:rPr lang="en-US" dirty="0"/>
              <a:t>, </a:t>
            </a:r>
            <a:r>
              <a:rPr lang="el-GR" dirty="0" err="1"/>
              <a:t>χλωραμβουκίλη</a:t>
            </a:r>
            <a:r>
              <a:rPr lang="en-US" dirty="0"/>
              <a:t>, </a:t>
            </a:r>
            <a:r>
              <a:rPr lang="el-GR" dirty="0" err="1"/>
              <a:t>μπενταμουστίνη</a:t>
            </a:r>
            <a:r>
              <a:rPr lang="el-GR" dirty="0"/>
              <a:t>, </a:t>
            </a:r>
            <a:r>
              <a:rPr lang="el-GR" dirty="0" err="1"/>
              <a:t>πεντοστατίνη</a:t>
            </a:r>
            <a:endParaRPr lang="el-GR" dirty="0"/>
          </a:p>
          <a:p>
            <a:pPr lvl="1"/>
            <a:r>
              <a:rPr lang="el-GR" dirty="0"/>
              <a:t>Ανοσοθεραπεία: </a:t>
            </a:r>
            <a:r>
              <a:rPr lang="en-US" dirty="0"/>
              <a:t>rituximab, ofatumumab, </a:t>
            </a:r>
            <a:r>
              <a:rPr lang="en-US" dirty="0" err="1"/>
              <a:t>obinotuzumab</a:t>
            </a:r>
            <a:r>
              <a:rPr lang="el-GR" dirty="0"/>
              <a:t> (αντι</a:t>
            </a:r>
            <a:r>
              <a:rPr lang="en-US" dirty="0"/>
              <a:t>-CD20)</a:t>
            </a:r>
            <a:r>
              <a:rPr lang="el-GR" dirty="0"/>
              <a:t>, </a:t>
            </a:r>
            <a:r>
              <a:rPr lang="en-US" dirty="0"/>
              <a:t>alemtuzumab</a:t>
            </a:r>
            <a:r>
              <a:rPr lang="el-GR" dirty="0"/>
              <a:t> (αντι-</a:t>
            </a:r>
            <a:r>
              <a:rPr lang="en-US" dirty="0"/>
              <a:t>CD52)</a:t>
            </a:r>
          </a:p>
          <a:p>
            <a:pPr lvl="1"/>
            <a:r>
              <a:rPr lang="el-GR" dirty="0"/>
              <a:t>Αναστολείς </a:t>
            </a:r>
            <a:r>
              <a:rPr lang="en-US" dirty="0"/>
              <a:t>BTK (ibrutinib)</a:t>
            </a:r>
          </a:p>
          <a:p>
            <a:pPr lvl="1"/>
            <a:r>
              <a:rPr lang="el-GR" dirty="0"/>
              <a:t>Αναστολείς </a:t>
            </a:r>
            <a:r>
              <a:rPr lang="en-US" dirty="0"/>
              <a:t>BCL2 (</a:t>
            </a:r>
            <a:r>
              <a:rPr lang="en-US" dirty="0" err="1"/>
              <a:t>venetoclax</a:t>
            </a:r>
            <a:r>
              <a:rPr lang="en-US" dirty="0"/>
              <a:t>)</a:t>
            </a:r>
          </a:p>
          <a:p>
            <a:pPr lvl="1"/>
            <a:r>
              <a:rPr lang="el-GR" dirty="0"/>
              <a:t>μεταμόσχευση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621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ΧΛλ - ΕΠΙΠΛΟΚΕΣ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Σύνδρομο </a:t>
            </a:r>
            <a:r>
              <a:rPr lang="en-US" sz="2800" dirty="0"/>
              <a:t>Richter</a:t>
            </a:r>
          </a:p>
          <a:p>
            <a:r>
              <a:rPr lang="el-GR" sz="2800" dirty="0" err="1"/>
              <a:t>Αυτοάνοσες</a:t>
            </a:r>
            <a:r>
              <a:rPr lang="el-GR" sz="2800" dirty="0"/>
              <a:t> εκδηλώσεις (π.χ. αυτοάνοση αιμολυτική αναιμία/</a:t>
            </a:r>
            <a:r>
              <a:rPr lang="el-GR" sz="2800" dirty="0" err="1"/>
              <a:t>θρομβοπενία</a:t>
            </a:r>
            <a:r>
              <a:rPr lang="el-GR" sz="2800" dirty="0"/>
              <a:t>, αμιγής απλασία ερυθράς σειράς)</a:t>
            </a:r>
          </a:p>
          <a:p>
            <a:r>
              <a:rPr lang="el-GR" sz="2800" dirty="0"/>
              <a:t>Λοιμώξεις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18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ΧΡΟΝΙΑ μυελογενησ ΛΕΥΧΑΙΜΙΑ (χμλ)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Κλωνικό νόσημα του αρχέγονου κυττάρου του μυελού που προκαλεί υπερπαραγωγή ωριμότερων μορφών κοκκιοκυττάρων</a:t>
            </a:r>
          </a:p>
          <a:p>
            <a:r>
              <a:rPr lang="el-GR" dirty="0"/>
              <a:t>Τύπος μυελοϋπερπλαστικού νοσήματος</a:t>
            </a:r>
          </a:p>
          <a:p>
            <a:r>
              <a:rPr lang="el-GR" dirty="0"/>
              <a:t>Χαρακτηρίζεται από ειδική χρωμοσωμική βλάβη (χρωμόσωμα </a:t>
            </a:r>
            <a:r>
              <a:rPr lang="en-US" dirty="0"/>
              <a:t>Philadelphia)</a:t>
            </a:r>
            <a:endParaRPr lang="el-GR" dirty="0"/>
          </a:p>
          <a:p>
            <a:r>
              <a:rPr lang="el-GR" dirty="0"/>
              <a:t>Έχει ειδική θεραπεία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7556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ΧΜλ - επιδημιολογια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Επίπτωση: 1/100,000/έτος</a:t>
            </a:r>
          </a:p>
          <a:p>
            <a:r>
              <a:rPr lang="el-GR" dirty="0"/>
              <a:t>Εμφανίζεται συχνότερα σε μεσήλικες και ηλικιωμένους</a:t>
            </a:r>
          </a:p>
          <a:p>
            <a:r>
              <a:rPr lang="el-GR" dirty="0"/>
              <a:t>Ο μόνος γνωστός παράγοντας κινδύνου είναι η ιονίζουσα ακτινοβολία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9904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ΧΜλ – παθολογικη φυσιολογια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800" dirty="0"/>
              <a:t>Η πρώτη κακοήθεια που έχει συσχετισθεί με μία γενετική ανωμαλία (αντιμετάθεση)</a:t>
            </a:r>
          </a:p>
          <a:p>
            <a:r>
              <a:rPr lang="el-GR" sz="2800" dirty="0"/>
              <a:t>Χειμερικό γονίδιο (</a:t>
            </a:r>
            <a:r>
              <a:rPr lang="en-US" sz="2800" dirty="0"/>
              <a:t>BCR/ABL) </a:t>
            </a:r>
            <a:r>
              <a:rPr lang="el-GR" sz="2800" dirty="0"/>
              <a:t>που παράγει μία κινάση τυροσίνης που αναλαμβάνει τον έλεγχο του κυτταρικού κύκλου</a:t>
            </a:r>
          </a:p>
          <a:p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8" t="18544" r="3318" b="3100"/>
          <a:stretch/>
        </p:blipFill>
        <p:spPr bwMode="auto">
          <a:xfrm>
            <a:off x="2667000" y="3933825"/>
            <a:ext cx="4114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rc 3"/>
          <p:cNvSpPr/>
          <p:nvPr/>
        </p:nvSpPr>
        <p:spPr>
          <a:xfrm>
            <a:off x="5867400" y="3962400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997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Οξειεσ λευχαιμιεσ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Χαρακτηριστικά:</a:t>
            </a:r>
          </a:p>
          <a:p>
            <a:r>
              <a:rPr lang="el-GR" dirty="0"/>
              <a:t>Ταχεία αύξηση αώρων κυττάρων (βλαστών) στο αίμα</a:t>
            </a:r>
          </a:p>
          <a:p>
            <a:r>
              <a:rPr lang="el-GR" dirty="0"/>
              <a:t>Αδυναμία του μυελού να παράγει υγιή κύτταρα</a:t>
            </a:r>
          </a:p>
          <a:p>
            <a:r>
              <a:rPr lang="el-GR" dirty="0"/>
              <a:t>Ταχεία εξέλιξη χωρίς θεραπεία</a:t>
            </a:r>
          </a:p>
          <a:p>
            <a:r>
              <a:rPr lang="el-GR" dirty="0"/>
              <a:t>Ανάγκη άμεσης έναρξης θεραπείας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283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ΧμΛ – κλινικη εικονα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/>
          <a:p>
            <a:r>
              <a:rPr lang="el-GR" dirty="0"/>
              <a:t>Συχνά ασυμπτωματικοί στη διάγνωση</a:t>
            </a:r>
          </a:p>
          <a:p>
            <a:r>
              <a:rPr lang="el-GR" dirty="0"/>
              <a:t>Σπληνομεγαλία</a:t>
            </a:r>
          </a:p>
          <a:p>
            <a:r>
              <a:rPr lang="el-GR" dirty="0"/>
              <a:t>Κακουχία</a:t>
            </a:r>
          </a:p>
          <a:p>
            <a:r>
              <a:rPr lang="el-GR" dirty="0"/>
              <a:t>Χαμηλός πυρετός</a:t>
            </a:r>
          </a:p>
          <a:p>
            <a:r>
              <a:rPr lang="el-GR" dirty="0"/>
              <a:t>Αδυναμία, αιμορραγίες, λοιμώξεις (Αναιμία, θρομβοπενία, λευκοπενία)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574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Χμλ - διαγνωση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554162"/>
            <a:ext cx="8486775" cy="4525963"/>
          </a:xfrm>
        </p:spPr>
        <p:txBody>
          <a:bodyPr>
            <a:normAutofit/>
          </a:bodyPr>
          <a:lstStyle/>
          <a:p>
            <a:r>
              <a:rPr lang="el-GR" sz="2800" dirty="0"/>
              <a:t>Λευκοκυττάρωση, αριστερή στροφή, βασεοφιλία/ηωσινοφιλία</a:t>
            </a:r>
          </a:p>
          <a:p>
            <a:r>
              <a:rPr lang="el-GR" sz="2800" dirty="0"/>
              <a:t>Εξέταση μυελού</a:t>
            </a:r>
          </a:p>
          <a:p>
            <a:r>
              <a:rPr lang="el-GR" sz="2800" dirty="0"/>
              <a:t>Καρυότυπος μυελού</a:t>
            </a:r>
          </a:p>
          <a:p>
            <a:r>
              <a:rPr lang="en-US" sz="2800" dirty="0"/>
              <a:t>PCR</a:t>
            </a:r>
            <a:r>
              <a:rPr lang="el-GR" sz="2800" dirty="0"/>
              <a:t> για ανίχνευση του </a:t>
            </a:r>
            <a:r>
              <a:rPr lang="en-US" sz="2800" dirty="0"/>
              <a:t>BCR/ABL</a:t>
            </a:r>
            <a:endParaRPr lang="el-GR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038600"/>
            <a:ext cx="3505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816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ΧμΛ – ΠΟΡεια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/>
          <a:p>
            <a:r>
              <a:rPr lang="el-GR" dirty="0"/>
              <a:t> 3 φάσεις</a:t>
            </a:r>
          </a:p>
          <a:p>
            <a:pPr lvl="1"/>
            <a:r>
              <a:rPr lang="el-GR" dirty="0"/>
              <a:t>Χρόνια φάση</a:t>
            </a:r>
          </a:p>
          <a:p>
            <a:pPr lvl="1"/>
            <a:r>
              <a:rPr lang="el-GR" dirty="0"/>
              <a:t>Επιταχυνόμενη φάση</a:t>
            </a:r>
          </a:p>
          <a:p>
            <a:pPr lvl="1"/>
            <a:r>
              <a:rPr lang="el-GR" dirty="0"/>
              <a:t>Βλαστική κρίση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959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ΧΜλ - θεραπεια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99038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Αναστολείς κινάσης τυροσίνης (</a:t>
            </a:r>
            <a:r>
              <a:rPr lang="en-US" dirty="0"/>
              <a:t>imatinib, nilotinib, </a:t>
            </a:r>
            <a:r>
              <a:rPr lang="en-US" dirty="0" err="1"/>
              <a:t>dasatinib</a:t>
            </a:r>
            <a:r>
              <a:rPr lang="en-US" dirty="0"/>
              <a:t>, bosutinib, ponatinib)</a:t>
            </a:r>
            <a:endParaRPr lang="el-GR" dirty="0"/>
          </a:p>
          <a:p>
            <a:r>
              <a:rPr lang="el-GR" dirty="0"/>
              <a:t>Υδροξυουρία, ιντερφερόνη</a:t>
            </a:r>
          </a:p>
          <a:p>
            <a:r>
              <a:rPr lang="el-GR" dirty="0"/>
              <a:t>Αλλογενής μεταμόσχευση μυελού</a:t>
            </a:r>
          </a:p>
          <a:p>
            <a:endParaRPr lang="el-GR" dirty="0"/>
          </a:p>
          <a:p>
            <a:r>
              <a:rPr lang="el-GR" dirty="0"/>
              <a:t>Η εισαγωγή των αναστολέων </a:t>
            </a:r>
            <a:r>
              <a:rPr lang="el-GR" dirty="0" err="1"/>
              <a:t>κινάσης</a:t>
            </a:r>
            <a:r>
              <a:rPr lang="el-GR" dirty="0"/>
              <a:t> </a:t>
            </a:r>
            <a:r>
              <a:rPr lang="el-GR" dirty="0" err="1"/>
              <a:t>τυροσίνης</a:t>
            </a:r>
            <a:r>
              <a:rPr lang="el-GR" dirty="0"/>
              <a:t> στη θεραπεία άλλαξε την πορεία της νόσου.</a:t>
            </a:r>
          </a:p>
          <a:p>
            <a:pPr lvl="1"/>
            <a:r>
              <a:rPr lang="el-GR" dirty="0"/>
              <a:t>Παρακολούθηση αποτελέσματος: ποσοτική </a:t>
            </a:r>
            <a:r>
              <a:rPr lang="en-US" dirty="0"/>
              <a:t>PCR</a:t>
            </a:r>
            <a:r>
              <a:rPr lang="el-GR" dirty="0"/>
              <a:t> για </a:t>
            </a:r>
            <a:r>
              <a:rPr lang="en-US" dirty="0" err="1"/>
              <a:t>bcr</a:t>
            </a:r>
            <a:r>
              <a:rPr lang="en-US" dirty="0"/>
              <a:t>/</a:t>
            </a:r>
            <a:r>
              <a:rPr lang="en-US" dirty="0" err="1"/>
              <a:t>abl</a:t>
            </a:r>
            <a:r>
              <a:rPr lang="en-US" dirty="0"/>
              <a:t> </a:t>
            </a:r>
            <a:r>
              <a:rPr lang="el-GR" dirty="0"/>
              <a:t>μετάγραφα</a:t>
            </a:r>
          </a:p>
          <a:p>
            <a:pPr lvl="1"/>
            <a:r>
              <a:rPr lang="el-GR" dirty="0"/>
              <a:t>Στόχος η επίτευξη βαθιάς μοριακής ύφεσης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7892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852936"/>
            <a:ext cx="8686800" cy="3227189"/>
          </a:xfrm>
        </p:spPr>
        <p:txBody>
          <a:bodyPr/>
          <a:lstStyle/>
          <a:p>
            <a:pPr marL="0" indent="0" algn="ctr">
              <a:buNone/>
            </a:pPr>
            <a:r>
              <a:rPr lang="el-GR" dirty="0" smtClean="0"/>
              <a:t>Ευχαριστώ πολύ</a:t>
            </a:r>
            <a:endParaRPr lang="el-G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31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Χρονιεσ λευχαιμιεσ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Χαρακτηρίζονται από:</a:t>
            </a:r>
          </a:p>
          <a:p>
            <a:r>
              <a:rPr lang="el-GR" dirty="0"/>
              <a:t>Υπερπαραγωγή σχετικά ώριμων, αλλά παθολογικών κυττάρων του αίματος</a:t>
            </a:r>
          </a:p>
          <a:p>
            <a:r>
              <a:rPr lang="el-GR" dirty="0"/>
              <a:t>Βραδεία εξέλιξη</a:t>
            </a:r>
          </a:p>
          <a:p>
            <a:r>
              <a:rPr lang="el-GR" dirty="0"/>
              <a:t>Δεν χρήζουν άμεσης έναρξης θεραπείας</a:t>
            </a:r>
          </a:p>
          <a:p>
            <a:r>
              <a:rPr lang="el-GR" dirty="0"/>
              <a:t>Συχνότερες σε ηλικιωμένους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833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ΟΞΕΙΑ ΛΕΜΦΟΒΛΑΣΤΙΚΗ ΛΕΥΧΑΙΜΙΑ (ολλ)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 συχνότερος τύπος λευχαιμίας στα παιδιά</a:t>
            </a:r>
          </a:p>
          <a:p>
            <a:r>
              <a:rPr lang="el-GR" dirty="0"/>
              <a:t>Υπερπαραγωγή άωρων κυττάρων της λεμφικής σειράς (λεμφοβλάστες)</a:t>
            </a:r>
          </a:p>
          <a:p>
            <a:r>
              <a:rPr lang="el-GR" dirty="0"/>
              <a:t>Πρόγνωση</a:t>
            </a:r>
          </a:p>
          <a:p>
            <a:pPr lvl="1"/>
            <a:r>
              <a:rPr lang="el-GR" dirty="0"/>
              <a:t>80% ίαση στα παιδιά</a:t>
            </a:r>
          </a:p>
          <a:p>
            <a:pPr lvl="1"/>
            <a:r>
              <a:rPr lang="el-GR" dirty="0"/>
              <a:t>45-60% μακροχρόνια ύφεση στους ενήλικες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1149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Ολλ - επιδημιολογια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Επίπτωση: 1/50.000/έτος</a:t>
            </a:r>
          </a:p>
          <a:p>
            <a:r>
              <a:rPr lang="el-GR" dirty="0"/>
              <a:t>Αποτελεί το 70% των περιπτώσεων λευχαιμίας στα παιδιά </a:t>
            </a:r>
          </a:p>
          <a:p>
            <a:r>
              <a:rPr lang="el-GR" dirty="0"/>
              <a:t>Μέγιστη επίπτωση: 2-5 έτη, 50 έτη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024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Ολλ - ταξινομηση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Κατά </a:t>
            </a:r>
            <a:r>
              <a:rPr lang="en-US" dirty="0"/>
              <a:t>FAB (</a:t>
            </a:r>
            <a:r>
              <a:rPr lang="el-GR" dirty="0" smtClean="0"/>
              <a:t>μ</a:t>
            </a:r>
            <a:r>
              <a:rPr lang="el-GR" dirty="0"/>
              <a:t>ο</a:t>
            </a:r>
            <a:r>
              <a:rPr lang="el-GR" dirty="0" smtClean="0"/>
              <a:t>ρφολογική</a:t>
            </a:r>
            <a:r>
              <a:rPr lang="el-GR" dirty="0"/>
              <a:t>)</a:t>
            </a:r>
          </a:p>
          <a:p>
            <a:pPr lvl="1"/>
            <a:r>
              <a:rPr lang="en-US" dirty="0"/>
              <a:t>L1, L2, L3 </a:t>
            </a:r>
            <a:endParaRPr lang="el-GR" dirty="0"/>
          </a:p>
          <a:p>
            <a:r>
              <a:rPr lang="el-GR" dirty="0"/>
              <a:t>Κατά </a:t>
            </a:r>
            <a:r>
              <a:rPr lang="en-US" dirty="0"/>
              <a:t>WHO</a:t>
            </a:r>
          </a:p>
          <a:p>
            <a:pPr lvl="1"/>
            <a:r>
              <a:rPr lang="el-GR" dirty="0"/>
              <a:t>Οξεία λεμφοβλαστική λευχαιμία (</a:t>
            </a:r>
            <a:r>
              <a:rPr lang="en-US" dirty="0"/>
              <a:t>L1,L2)</a:t>
            </a:r>
            <a:endParaRPr lang="el-GR" dirty="0"/>
          </a:p>
          <a:p>
            <a:pPr lvl="2"/>
            <a:r>
              <a:rPr lang="el-GR" dirty="0"/>
              <a:t>Β-ΟΛΛ</a:t>
            </a:r>
          </a:p>
          <a:p>
            <a:pPr lvl="2"/>
            <a:r>
              <a:rPr lang="el-GR" dirty="0"/>
              <a:t>Τ-ΟΛΛ</a:t>
            </a:r>
          </a:p>
          <a:p>
            <a:pPr lvl="1"/>
            <a:r>
              <a:rPr lang="el-GR" dirty="0"/>
              <a:t>Λευχαιμία/λέμφωμα </a:t>
            </a:r>
            <a:r>
              <a:rPr lang="en-US" dirty="0" err="1"/>
              <a:t>Burkitt</a:t>
            </a:r>
            <a:endParaRPr lang="en-US" dirty="0"/>
          </a:p>
          <a:p>
            <a:pPr lvl="1"/>
            <a:r>
              <a:rPr lang="el-GR" dirty="0"/>
              <a:t>Διφαινοτυπική ΟΛ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873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ΟΛΛ – Παθολογικη φυσιολογια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Βλάβη γενετικού υλικού (δημιουργία χειμαιρικών γονιδίων, απορρύθμιση πρωτοογκογονιδίων)</a:t>
            </a:r>
          </a:p>
          <a:p>
            <a:r>
              <a:rPr lang="el-GR" dirty="0"/>
              <a:t>Συσχετίζεται με:</a:t>
            </a:r>
          </a:p>
          <a:p>
            <a:pPr lvl="1"/>
            <a:r>
              <a:rPr lang="el-GR" dirty="0"/>
              <a:t>Έκθεση σε ακτινοβολία</a:t>
            </a:r>
          </a:p>
          <a:p>
            <a:pPr lvl="1"/>
            <a:r>
              <a:rPr lang="el-GR" dirty="0"/>
              <a:t>Έκθεση σε χημικά (βενζένιο κ.α.)</a:t>
            </a:r>
          </a:p>
          <a:p>
            <a:pPr lvl="1"/>
            <a:r>
              <a:rPr lang="el-GR" dirty="0"/>
              <a:t>Χημειοθεραπεία</a:t>
            </a:r>
          </a:p>
          <a:p>
            <a:pPr lvl="1"/>
            <a:r>
              <a:rPr lang="el-GR" dirty="0"/>
              <a:t>Σύνδρομο </a:t>
            </a:r>
            <a:r>
              <a:rPr lang="en-US" dirty="0"/>
              <a:t>Down, </a:t>
            </a:r>
            <a:r>
              <a:rPr lang="el-GR" dirty="0"/>
              <a:t>αναιμία </a:t>
            </a:r>
            <a:r>
              <a:rPr lang="en-US" dirty="0" err="1"/>
              <a:t>Fanconi</a:t>
            </a:r>
            <a:r>
              <a:rPr lang="el-GR" dirty="0"/>
              <a:t>, φυλοσύνδετη αγαμμασφαιριναιμία, αταξία-τηλαγγειεκτασία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56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ΟΛΛ – Κλινικη εικονα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/>
              <a:t>Οφείλεται σε: </a:t>
            </a:r>
          </a:p>
          <a:p>
            <a:r>
              <a:rPr lang="el-GR" dirty="0"/>
              <a:t>Διήθηση του μυελού – μείωση των φυσιολογικών κυττάρων του αίματος </a:t>
            </a:r>
          </a:p>
          <a:p>
            <a:pPr lvl="1"/>
            <a:r>
              <a:rPr lang="el-GR" dirty="0"/>
              <a:t>Ερυθρά: συμπτώματα αναιμίας</a:t>
            </a:r>
          </a:p>
          <a:p>
            <a:pPr lvl="1"/>
            <a:r>
              <a:rPr lang="el-GR" dirty="0"/>
              <a:t>Λευκά: λοιμώξεις</a:t>
            </a:r>
          </a:p>
          <a:p>
            <a:pPr lvl="1"/>
            <a:r>
              <a:rPr lang="el-GR" dirty="0"/>
              <a:t>Αιμοπετάλια: αιμορραγία</a:t>
            </a:r>
          </a:p>
          <a:p>
            <a:r>
              <a:rPr lang="el-GR" dirty="0"/>
              <a:t>Διήθηση οργάνων</a:t>
            </a:r>
          </a:p>
          <a:p>
            <a:pPr lvl="1"/>
            <a:r>
              <a:rPr lang="el-GR" dirty="0"/>
              <a:t>Λεμφαδενοπάθεια</a:t>
            </a:r>
          </a:p>
          <a:p>
            <a:pPr lvl="1"/>
            <a:r>
              <a:rPr lang="el-GR" dirty="0"/>
              <a:t>Ηπατοσπληνομεγαλία</a:t>
            </a:r>
          </a:p>
          <a:p>
            <a:pPr lvl="1"/>
            <a:r>
              <a:rPr lang="el-GR" dirty="0"/>
              <a:t>Νευρολογικά συμπτώματα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690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312</TotalTime>
  <Words>996</Words>
  <Application>Microsoft Office PowerPoint</Application>
  <PresentationFormat>Προβολή στην οθόνη (4:3)</PresentationFormat>
  <Paragraphs>230</Paragraphs>
  <Slides>34</Slides>
  <Notes>0</Notes>
  <HiddenSlides>0</HiddenSlides>
  <MMClips>34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5" baseType="lpstr">
      <vt:lpstr>Trek</vt:lpstr>
      <vt:lpstr>Λευχαιμιεσ</vt:lpstr>
      <vt:lpstr>Ταξινομηση</vt:lpstr>
      <vt:lpstr>Οξειεσ λευχαιμιεσ</vt:lpstr>
      <vt:lpstr>Χρονιεσ λευχαιμιεσ</vt:lpstr>
      <vt:lpstr>ΟΞΕΙΑ ΛΕΜΦΟΒΛΑΣΤΙΚΗ ΛΕΥΧΑΙΜΙΑ (ολλ)</vt:lpstr>
      <vt:lpstr>Ολλ - επιδημιολογια</vt:lpstr>
      <vt:lpstr>Ολλ - ταξινομηση</vt:lpstr>
      <vt:lpstr>ΟΛΛ – Παθολογικη φυσιολογια</vt:lpstr>
      <vt:lpstr>ΟΛΛ – Κλινικη εικονα</vt:lpstr>
      <vt:lpstr>Ολλ - διαγνωση</vt:lpstr>
      <vt:lpstr>Ολλ - θεραπεια</vt:lpstr>
      <vt:lpstr>Οξεια μυελογενησ λευχαιμια (ΟΜΛ)</vt:lpstr>
      <vt:lpstr>ΟΜλ - επιδημιολογια</vt:lpstr>
      <vt:lpstr>ΟΜλ - ταξινομηση</vt:lpstr>
      <vt:lpstr>ΟΜΛ – Παθολογικη φυσιολογια</vt:lpstr>
      <vt:lpstr>ΟΜΛ – κλινικη εικονα</vt:lpstr>
      <vt:lpstr>ΟΜλ - διαγνωση</vt:lpstr>
      <vt:lpstr>ΟΜλ - θεραπεια</vt:lpstr>
      <vt:lpstr>ΧΡΟΝΙΑ ΛΕΜΦΟΓΕΝΗΣ ΛΕΥΧΑΙΜΙΑ (χλλ)</vt:lpstr>
      <vt:lpstr>ΧΛλ - επιδημιολογια</vt:lpstr>
      <vt:lpstr>ΧΛΛ – κλινικη εικονα</vt:lpstr>
      <vt:lpstr>ΧΛλ - διαγνωση</vt:lpstr>
      <vt:lpstr>ΧΛλ - Σταδιοποιηση</vt:lpstr>
      <vt:lpstr>ΧΛλ - θεραπεια</vt:lpstr>
      <vt:lpstr>ΧΛλ - θεραπεια</vt:lpstr>
      <vt:lpstr>ΧΛλ - ΕΠΙΠΛΟΚΕΣ</vt:lpstr>
      <vt:lpstr>ΧΡΟΝΙΑ μυελογενησ ΛΕΥΧΑΙΜΙΑ (χμλ)</vt:lpstr>
      <vt:lpstr>ΧΜλ - επιδημιολογια</vt:lpstr>
      <vt:lpstr>ΧΜλ – παθολογικη φυσιολογια</vt:lpstr>
      <vt:lpstr>ΧμΛ – κλινικη εικονα</vt:lpstr>
      <vt:lpstr>Χμλ - διαγνωση</vt:lpstr>
      <vt:lpstr>ΧμΛ – ΠΟΡεια</vt:lpstr>
      <vt:lpstr>ΧΜλ - θεραπεια</vt:lpstr>
      <vt:lpstr>Διαφάνεια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Λευχαιμιεσ</dc:title>
  <dc:creator>panos</dc:creator>
  <cp:lastModifiedBy>l1apk_az</cp:lastModifiedBy>
  <cp:revision>33</cp:revision>
  <dcterms:created xsi:type="dcterms:W3CDTF">2012-02-24T17:55:59Z</dcterms:created>
  <dcterms:modified xsi:type="dcterms:W3CDTF">2020-05-27T07:59:31Z</dcterms:modified>
</cp:coreProperties>
</file>