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97"/>
  </p:notesMasterIdLst>
  <p:sldIdLst>
    <p:sldId id="476" r:id="rId2"/>
    <p:sldId id="486" r:id="rId3"/>
    <p:sldId id="442" r:id="rId4"/>
    <p:sldId id="487" r:id="rId5"/>
    <p:sldId id="477" r:id="rId6"/>
    <p:sldId id="478" r:id="rId7"/>
    <p:sldId id="479" r:id="rId8"/>
    <p:sldId id="480" r:id="rId9"/>
    <p:sldId id="481" r:id="rId10"/>
    <p:sldId id="482" r:id="rId11"/>
    <p:sldId id="483" r:id="rId12"/>
    <p:sldId id="484" r:id="rId13"/>
    <p:sldId id="485" r:id="rId14"/>
    <p:sldId id="475" r:id="rId15"/>
    <p:sldId id="262" r:id="rId16"/>
    <p:sldId id="334" r:id="rId17"/>
    <p:sldId id="263" r:id="rId18"/>
    <p:sldId id="264" r:id="rId19"/>
    <p:sldId id="355" r:id="rId20"/>
    <p:sldId id="266" r:id="rId21"/>
    <p:sldId id="267" r:id="rId22"/>
    <p:sldId id="268" r:id="rId23"/>
    <p:sldId id="270" r:id="rId24"/>
    <p:sldId id="271" r:id="rId25"/>
    <p:sldId id="339" r:id="rId26"/>
    <p:sldId id="340" r:id="rId27"/>
    <p:sldId id="272" r:id="rId28"/>
    <p:sldId id="275" r:id="rId29"/>
    <p:sldId id="276" r:id="rId30"/>
    <p:sldId id="341" r:id="rId31"/>
    <p:sldId id="488" r:id="rId32"/>
    <p:sldId id="342" r:id="rId33"/>
    <p:sldId id="277" r:id="rId34"/>
    <p:sldId id="280" r:id="rId35"/>
    <p:sldId id="357" r:id="rId36"/>
    <p:sldId id="358" r:id="rId37"/>
    <p:sldId id="359" r:id="rId38"/>
    <p:sldId id="373" r:id="rId39"/>
    <p:sldId id="375" r:id="rId40"/>
    <p:sldId id="376" r:id="rId41"/>
    <p:sldId id="377" r:id="rId42"/>
    <p:sldId id="380" r:id="rId43"/>
    <p:sldId id="381" r:id="rId44"/>
    <p:sldId id="382" r:id="rId45"/>
    <p:sldId id="383" r:id="rId46"/>
    <p:sldId id="384" r:id="rId47"/>
    <p:sldId id="385" r:id="rId48"/>
    <p:sldId id="386" r:id="rId49"/>
    <p:sldId id="388" r:id="rId50"/>
    <p:sldId id="489" r:id="rId51"/>
    <p:sldId id="491" r:id="rId52"/>
    <p:sldId id="394" r:id="rId53"/>
    <p:sldId id="396" r:id="rId54"/>
    <p:sldId id="398" r:id="rId55"/>
    <p:sldId id="397" r:id="rId56"/>
    <p:sldId id="399" r:id="rId57"/>
    <p:sldId id="408" r:id="rId58"/>
    <p:sldId id="409" r:id="rId59"/>
    <p:sldId id="410" r:id="rId60"/>
    <p:sldId id="414" r:id="rId61"/>
    <p:sldId id="415" r:id="rId62"/>
    <p:sldId id="490" r:id="rId63"/>
    <p:sldId id="416" r:id="rId64"/>
    <p:sldId id="417" r:id="rId65"/>
    <p:sldId id="445" r:id="rId66"/>
    <p:sldId id="446" r:id="rId67"/>
    <p:sldId id="447" r:id="rId68"/>
    <p:sldId id="448" r:id="rId69"/>
    <p:sldId id="449" r:id="rId70"/>
    <p:sldId id="450" r:id="rId71"/>
    <p:sldId id="451" r:id="rId72"/>
    <p:sldId id="452" r:id="rId73"/>
    <p:sldId id="453" r:id="rId74"/>
    <p:sldId id="454" r:id="rId75"/>
    <p:sldId id="455" r:id="rId76"/>
    <p:sldId id="456" r:id="rId77"/>
    <p:sldId id="457" r:id="rId78"/>
    <p:sldId id="458" r:id="rId79"/>
    <p:sldId id="459" r:id="rId80"/>
    <p:sldId id="460" r:id="rId81"/>
    <p:sldId id="461" r:id="rId82"/>
    <p:sldId id="462" r:id="rId83"/>
    <p:sldId id="463" r:id="rId84"/>
    <p:sldId id="464" r:id="rId85"/>
    <p:sldId id="465" r:id="rId86"/>
    <p:sldId id="466" r:id="rId87"/>
    <p:sldId id="467" r:id="rId88"/>
    <p:sldId id="468" r:id="rId89"/>
    <p:sldId id="469" r:id="rId90"/>
    <p:sldId id="470" r:id="rId91"/>
    <p:sldId id="471" r:id="rId92"/>
    <p:sldId id="472" r:id="rId93"/>
    <p:sldId id="473" r:id="rId94"/>
    <p:sldId id="474" r:id="rId95"/>
    <p:sldId id="440"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FF"/>
    <a:srgbClr val="254B71"/>
    <a:srgbClr val="336699"/>
    <a:srgbClr val="333399"/>
    <a:srgbClr val="FF33CC"/>
    <a:srgbClr val="EC86E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5249" autoAdjust="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xmlns="" id="{91F4D0BC-44A4-4F83-92BC-3986569CD08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i="0">
                <a:latin typeface="+mn-lt"/>
              </a:defRPr>
            </a:lvl1pPr>
          </a:lstStyle>
          <a:p>
            <a:pPr>
              <a:defRPr/>
            </a:pPr>
            <a:endParaRPr lang="el-GR"/>
          </a:p>
        </p:txBody>
      </p:sp>
      <p:sp>
        <p:nvSpPr>
          <p:cNvPr id="3" name="2 - Θέση ημερομηνίας">
            <a:extLst>
              <a:ext uri="{FF2B5EF4-FFF2-40B4-BE49-F238E27FC236}">
                <a16:creationId xmlns:a16="http://schemas.microsoft.com/office/drawing/2014/main" xmlns="" id="{F59B6C27-6DEE-4E48-8B6C-52C38B831A3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i="0">
                <a:latin typeface="+mn-lt"/>
              </a:defRPr>
            </a:lvl1pPr>
          </a:lstStyle>
          <a:p>
            <a:pPr>
              <a:defRPr/>
            </a:pPr>
            <a:fld id="{0E22FA35-F106-4B4C-BFF0-9F8EA782C524}" type="datetimeFigureOut">
              <a:rPr lang="el-GR"/>
              <a:pPr>
                <a:defRPr/>
              </a:pPr>
              <a:t>14/7/2020</a:t>
            </a:fld>
            <a:endParaRPr lang="el-GR"/>
          </a:p>
        </p:txBody>
      </p:sp>
      <p:sp>
        <p:nvSpPr>
          <p:cNvPr id="4" name="3 - Θέση εικόνας διαφάνειας">
            <a:extLst>
              <a:ext uri="{FF2B5EF4-FFF2-40B4-BE49-F238E27FC236}">
                <a16:creationId xmlns:a16="http://schemas.microsoft.com/office/drawing/2014/main" xmlns="" id="{C032D201-5D53-425E-B1A9-0A50B76AB2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xmlns="" id="{C8CA0E69-2EFD-47E4-93EA-C17D294968A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xmlns="" id="{655FF7FF-7C88-400E-A644-A36C24A621B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i="0">
                <a:latin typeface="+mn-lt"/>
              </a:defRPr>
            </a:lvl1pPr>
          </a:lstStyle>
          <a:p>
            <a:pPr>
              <a:defRPr/>
            </a:pPr>
            <a:endParaRPr lang="el-GR"/>
          </a:p>
        </p:txBody>
      </p:sp>
      <p:sp>
        <p:nvSpPr>
          <p:cNvPr id="7" name="6 - Θέση αριθμού διαφάνειας">
            <a:extLst>
              <a:ext uri="{FF2B5EF4-FFF2-40B4-BE49-F238E27FC236}">
                <a16:creationId xmlns:a16="http://schemas.microsoft.com/office/drawing/2014/main" xmlns="" id="{946094AE-3B26-43D2-897A-0D9B3715535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i="0">
                <a:latin typeface="Calibri" panose="020F0502020204030204" pitchFamily="34" charset="0"/>
              </a:defRPr>
            </a:lvl1pPr>
          </a:lstStyle>
          <a:p>
            <a:pPr>
              <a:defRPr/>
            </a:pPr>
            <a:fld id="{5C438AF8-F8BE-4737-A5B9-F3E71A38EA82}" type="slidenum">
              <a:rPr lang="el-GR"/>
              <a:pPr>
                <a:defRPr/>
              </a:pPr>
              <a:t>‹#›</a:t>
            </a:fld>
            <a:endParaRPr lang="el-GR"/>
          </a:p>
        </p:txBody>
      </p:sp>
    </p:spTree>
    <p:extLst>
      <p:ext uri="{BB962C8B-B14F-4D97-AF65-F5344CB8AC3E}">
        <p14:creationId xmlns="" xmlns:p14="http://schemas.microsoft.com/office/powerpoint/2010/main" val="3220035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2D72223C-A4E1-4C39-867B-EF54C1B3F0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6BB0A0F8-55B1-4204-96A7-3E99477E6BB6}"/>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29700" name="Slide Number Placeholder 3">
            <a:extLst>
              <a:ext uri="{FF2B5EF4-FFF2-40B4-BE49-F238E27FC236}">
                <a16:creationId xmlns:a16="http://schemas.microsoft.com/office/drawing/2014/main" xmlns="" id="{B7AFE706-3A77-4371-8494-4A00B71927FD}"/>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126DEF48-F6DC-4342-B7D4-0FFB01A763AB}" type="slidenum">
              <a:rPr lang="el-GR" altLang="el-GR" i="0" smtClean="0">
                <a:latin typeface="Calibri" panose="020F0502020204030204" pitchFamily="34" charset="0"/>
              </a:rPr>
              <a:pPr/>
              <a:t>18</a:t>
            </a:fld>
            <a:endParaRPr lang="el-GR" altLang="el-GR" i="0">
              <a:latin typeface="Calibri" panose="020F0502020204030204" pitchFamily="34" charset="0"/>
            </a:endParaRPr>
          </a:p>
        </p:txBody>
      </p:sp>
    </p:spTree>
    <p:extLst>
      <p:ext uri="{BB962C8B-B14F-4D97-AF65-F5344CB8AC3E}">
        <p14:creationId xmlns="" xmlns:p14="http://schemas.microsoft.com/office/powerpoint/2010/main" val="9840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xmlns="" id="{1491A353-F8E5-4E1E-B3A7-9212F9E3C829}"/>
              </a:ext>
            </a:extLst>
          </p:cNvPr>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D661D0C3-44CE-47FE-8568-F0D15A0B0195}" type="slidenum">
              <a:rPr lang="el-GR" altLang="en-US" i="0" smtClean="0">
                <a:latin typeface="Calibri" panose="020F0502020204030204" pitchFamily="34" charset="0"/>
              </a:rPr>
              <a:pPr/>
              <a:t>84</a:t>
            </a:fld>
            <a:endParaRPr lang="el-GR" altLang="en-US" i="0">
              <a:latin typeface="Calibri" panose="020F0502020204030204" pitchFamily="34" charset="0"/>
            </a:endParaRPr>
          </a:p>
        </p:txBody>
      </p:sp>
      <p:sp>
        <p:nvSpPr>
          <p:cNvPr id="102403" name="Slide Image Placeholder 1">
            <a:extLst>
              <a:ext uri="{FF2B5EF4-FFF2-40B4-BE49-F238E27FC236}">
                <a16:creationId xmlns:a16="http://schemas.microsoft.com/office/drawing/2014/main" xmlns="" id="{6423B02B-E28D-42E6-96BB-F5E3F6F5C3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4" name="Notes Placeholder 2">
            <a:extLst>
              <a:ext uri="{FF2B5EF4-FFF2-40B4-BE49-F238E27FC236}">
                <a16:creationId xmlns:a16="http://schemas.microsoft.com/office/drawing/2014/main" xmlns="" id="{2C8DF9D4-B304-4711-B5CE-A07A1FB07452}"/>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5" name="Slide Number Placeholder 3">
            <a:extLst>
              <a:ext uri="{FF2B5EF4-FFF2-40B4-BE49-F238E27FC236}">
                <a16:creationId xmlns:a16="http://schemas.microsoft.com/office/drawing/2014/main" xmlns="" id="{F4B49376-D406-49A0-B48C-9C0F646DB9D3}"/>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B4EAB1E2-C76B-439F-91E9-5F682BD93F5A}" type="slidenum">
              <a:rPr lang="el-GR" altLang="en-US" sz="1200">
                <a:latin typeface="Calibri" panose="020F0502020204030204" pitchFamily="34" charset="0"/>
                <a:cs typeface="Arial" panose="020B0604020202020204" pitchFamily="34" charset="0"/>
              </a:rPr>
              <a:pPr algn="r" eaLnBrk="1" hangingPunct="1"/>
              <a:t>84</a:t>
            </a:fld>
            <a:endParaRPr lang="el-GR" altLang="en-US" sz="1200">
              <a:latin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263413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EFD5E7BB-BBC4-4871-8D42-44E13EB9A1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xmlns="" id="{0B5D2EC3-8441-402B-BDA0-2B7E5FF8BA44}"/>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0964" name="Slide Number Placeholder 3">
            <a:extLst>
              <a:ext uri="{FF2B5EF4-FFF2-40B4-BE49-F238E27FC236}">
                <a16:creationId xmlns:a16="http://schemas.microsoft.com/office/drawing/2014/main" xmlns="" id="{18AC5D40-0FAC-4B62-84F7-6FA3D67A51C1}"/>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79341DF0-0179-4785-85D6-E83FA341A16D}" type="slidenum">
              <a:rPr lang="el-GR" altLang="el-GR" i="0" smtClean="0"/>
              <a:pPr/>
              <a:t>28</a:t>
            </a:fld>
            <a:endParaRPr lang="el-GR" altLang="el-GR" i="0"/>
          </a:p>
        </p:txBody>
      </p:sp>
    </p:spTree>
    <p:extLst>
      <p:ext uri="{BB962C8B-B14F-4D97-AF65-F5344CB8AC3E}">
        <p14:creationId xmlns="" xmlns:p14="http://schemas.microsoft.com/office/powerpoint/2010/main" val="19482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2AEF6913-45E7-4868-9FB3-F4260CE8E2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xmlns="" id="{C60B55E5-0975-4D25-BA02-5C608CC4DD5A}"/>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3012" name="Slide Number Placeholder 3">
            <a:extLst>
              <a:ext uri="{FF2B5EF4-FFF2-40B4-BE49-F238E27FC236}">
                <a16:creationId xmlns:a16="http://schemas.microsoft.com/office/drawing/2014/main" xmlns="" id="{18D77286-5419-4F3B-B3FA-B909A26CF4E2}"/>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7B07284D-517D-441C-B06C-6FE3484F22AC}" type="slidenum">
              <a:rPr lang="el-GR" altLang="el-GR" i="0" smtClean="0"/>
              <a:pPr/>
              <a:t>29</a:t>
            </a:fld>
            <a:endParaRPr lang="el-GR" altLang="el-GR" i="0"/>
          </a:p>
        </p:txBody>
      </p:sp>
    </p:spTree>
    <p:extLst>
      <p:ext uri="{BB962C8B-B14F-4D97-AF65-F5344CB8AC3E}">
        <p14:creationId xmlns="" xmlns:p14="http://schemas.microsoft.com/office/powerpoint/2010/main" val="178999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51413E8A-FCC6-41A5-9969-8107871A00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xmlns="" id="{D0B117DD-36D9-4965-B6B9-623A404C5E7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5060" name="Slide Number Placeholder 3">
            <a:extLst>
              <a:ext uri="{FF2B5EF4-FFF2-40B4-BE49-F238E27FC236}">
                <a16:creationId xmlns:a16="http://schemas.microsoft.com/office/drawing/2014/main" xmlns="" id="{2F43F652-73C1-4FBE-BA3A-848E5583C957}"/>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8A6BCEC5-033E-41A5-BEAD-7EB6A9CCD8F7}" type="slidenum">
              <a:rPr lang="el-GR" altLang="el-GR" i="0" smtClean="0"/>
              <a:pPr/>
              <a:t>30</a:t>
            </a:fld>
            <a:endParaRPr lang="el-GR" altLang="el-GR" i="0"/>
          </a:p>
        </p:txBody>
      </p:sp>
    </p:spTree>
    <p:extLst>
      <p:ext uri="{BB962C8B-B14F-4D97-AF65-F5344CB8AC3E}">
        <p14:creationId xmlns="" xmlns:p14="http://schemas.microsoft.com/office/powerpoint/2010/main" val="184844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C075702D-E3FC-4407-A73A-3FA355DF15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xmlns="" id="{611F5C6F-0453-43B8-A751-F877C6653D3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7108" name="Slide Number Placeholder 3">
            <a:extLst>
              <a:ext uri="{FF2B5EF4-FFF2-40B4-BE49-F238E27FC236}">
                <a16:creationId xmlns:a16="http://schemas.microsoft.com/office/drawing/2014/main" xmlns="" id="{4F67DE4D-D6A8-4614-BEF1-181B9E0000EE}"/>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20B3F86B-4FDA-4B50-9CEC-D434793B1D13}" type="slidenum">
              <a:rPr lang="el-GR" altLang="el-GR" i="0" smtClean="0"/>
              <a:pPr/>
              <a:t>32</a:t>
            </a:fld>
            <a:endParaRPr lang="el-GR" altLang="el-GR" i="0"/>
          </a:p>
        </p:txBody>
      </p:sp>
    </p:spTree>
    <p:extLst>
      <p:ext uri="{BB962C8B-B14F-4D97-AF65-F5344CB8AC3E}">
        <p14:creationId xmlns="" xmlns:p14="http://schemas.microsoft.com/office/powerpoint/2010/main" val="1086503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3B16096E-7A1B-458C-A64D-B8F14139EA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xmlns="" id="{6CEEC788-DED3-4CBB-B9CB-7B609D046AEB}"/>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49156" name="Slide Number Placeholder 3">
            <a:extLst>
              <a:ext uri="{FF2B5EF4-FFF2-40B4-BE49-F238E27FC236}">
                <a16:creationId xmlns:a16="http://schemas.microsoft.com/office/drawing/2014/main" xmlns="" id="{E1894198-DF32-4AEE-9781-AA7241945A68}"/>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DB70C034-E393-4A88-B190-8F8804587B44}" type="slidenum">
              <a:rPr lang="el-GR" altLang="el-GR" i="0" smtClean="0"/>
              <a:pPr/>
              <a:t>33</a:t>
            </a:fld>
            <a:endParaRPr lang="el-GR" altLang="el-GR" i="0"/>
          </a:p>
        </p:txBody>
      </p:sp>
    </p:spTree>
    <p:extLst>
      <p:ext uri="{BB962C8B-B14F-4D97-AF65-F5344CB8AC3E}">
        <p14:creationId xmlns="" xmlns:p14="http://schemas.microsoft.com/office/powerpoint/2010/main" val="64520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xmlns="" id="{CAC563F2-A6F2-4056-8BFD-3596AD4D37BC}"/>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87AFE17A-4447-46C7-981F-8E97D3F42B4E}" type="slidenum">
              <a:rPr lang="el-GR" altLang="en-US" sz="1200" i="0">
                <a:latin typeface="Times New Roman" panose="02020603050405020304" pitchFamily="18" charset="0"/>
              </a:rPr>
              <a:pPr algn="r" eaLnBrk="1" hangingPunct="1"/>
              <a:t>53</a:t>
            </a:fld>
            <a:endParaRPr lang="el-GR" altLang="en-US" sz="1200" i="0">
              <a:latin typeface="Times New Roman" panose="02020603050405020304" pitchFamily="18" charset="0"/>
            </a:endParaRPr>
          </a:p>
        </p:txBody>
      </p:sp>
      <p:sp>
        <p:nvSpPr>
          <p:cNvPr id="68611" name="Rectangle 2">
            <a:extLst>
              <a:ext uri="{FF2B5EF4-FFF2-40B4-BE49-F238E27FC236}">
                <a16:creationId xmlns:a16="http://schemas.microsoft.com/office/drawing/2014/main" xmlns="" id="{64CB0817-BA34-4895-9370-B430FAA97AD2}"/>
              </a:ext>
            </a:extLst>
          </p:cNvPr>
          <p:cNvSpPr>
            <a:spLocks noGrp="1" noRot="1" noChangeAspect="1" noChangeArrowheads="1" noTextEdit="1"/>
          </p:cNvSpPr>
          <p:nvPr>
            <p:ph type="sldImg"/>
          </p:nvPr>
        </p:nvSpPr>
        <p:spPr bwMode="auto">
          <a:xfrm>
            <a:off x="1152525" y="692150"/>
            <a:ext cx="4556125" cy="3416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xmlns="" id="{AA130444-2225-41D9-B570-6227E2FE2A71}"/>
              </a:ext>
            </a:extLst>
          </p:cNvPr>
          <p:cNvSpPr>
            <a:spLocks noGrp="1" noChangeArrowheads="1"/>
          </p:cNvSpPr>
          <p:nvPr>
            <p:ph type="body" idx="1"/>
          </p:nvPr>
        </p:nvSpPr>
        <p:spPr bwMode="auto">
          <a:xfrm>
            <a:off x="912813" y="4344988"/>
            <a:ext cx="5146675" cy="41132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9950" tIns="44975" rIns="0" bIns="44975" numCol="1" anchor="t" anchorCtr="0" compatLnSpc="1">
            <a:prstTxWarp prst="textNoShape">
              <a:avLst/>
            </a:prstTxWarp>
          </a:bodyPr>
          <a:lstStyle/>
          <a:p>
            <a:pPr eaLnBrk="1" hangingPunct="1"/>
            <a:r>
              <a:rPr lang="en-US" altLang="en-US" b="1"/>
              <a:t>42. HER-2/</a:t>
            </a:r>
            <a:r>
              <a:rPr lang="en-US" altLang="en-US" b="1" i="1"/>
              <a:t>neu</a:t>
            </a:r>
            <a:r>
              <a:rPr lang="en-US" altLang="en-US" b="1"/>
              <a:t> Overexpression</a:t>
            </a:r>
            <a:endParaRPr lang="en-US" altLang="en-US"/>
          </a:p>
          <a:p>
            <a:pPr eaLnBrk="1" hangingPunct="1"/>
            <a:r>
              <a:rPr lang="en-US" altLang="en-US"/>
              <a:t>The HER-2/</a:t>
            </a:r>
            <a:r>
              <a:rPr lang="en-US" altLang="en-US" i="1"/>
              <a:t>neu</a:t>
            </a:r>
            <a:r>
              <a:rPr lang="en-US" altLang="en-US"/>
              <a:t> proto-oncogene is now known to have prognostic value.  Approximately 25% to 30% of all breast cancer patients overexpress </a:t>
            </a:r>
            <a:br>
              <a:rPr lang="en-US" altLang="en-US"/>
            </a:br>
            <a:r>
              <a:rPr lang="en-US" altLang="en-US"/>
              <a:t>HER-2/</a:t>
            </a:r>
            <a:r>
              <a:rPr lang="en-US" altLang="en-US" i="1"/>
              <a:t>neu</a:t>
            </a:r>
            <a:r>
              <a:rPr lang="en-US" altLang="en-US"/>
              <a:t>. These patients, whether node-negative or node-positive, </a:t>
            </a:r>
            <a:br>
              <a:rPr lang="en-US" altLang="en-US"/>
            </a:br>
            <a:r>
              <a:rPr lang="en-US" altLang="en-US"/>
              <a:t>have been found to have a significant decrease in 5-year survival rates.  </a:t>
            </a:r>
            <a:br>
              <a:rPr lang="en-US" altLang="en-US"/>
            </a:br>
            <a:r>
              <a:rPr lang="en-US" altLang="en-US" i="1"/>
              <a:t>In vitro</a:t>
            </a:r>
            <a:r>
              <a:rPr lang="en-US" altLang="en-US"/>
              <a:t> studies have shown that HER-2/</a:t>
            </a:r>
            <a:r>
              <a:rPr lang="en-US" altLang="en-US" i="1"/>
              <a:t>neu</a:t>
            </a:r>
            <a:r>
              <a:rPr lang="en-US" altLang="en-US"/>
              <a:t> overexpression increases </a:t>
            </a:r>
            <a:br>
              <a:rPr lang="en-US" altLang="en-US"/>
            </a:br>
            <a:r>
              <a:rPr lang="en-US" altLang="en-US"/>
              <a:t>DNA synthesis, cell growth, anchorage-dependent growth, tumorigencity, and metastatic potential in human breast epithelial cells. </a:t>
            </a:r>
          </a:p>
          <a:p>
            <a:pPr eaLnBrk="1" hangingPunct="1"/>
            <a:endParaRPr lang="en-US" altLang="en-US"/>
          </a:p>
          <a:p>
            <a:pPr eaLnBrk="1" hangingPunct="1"/>
            <a:endParaRPr lang="en-US" altLang="en-US" b="1"/>
          </a:p>
          <a:p>
            <a:pPr eaLnBrk="1" hangingPunct="1"/>
            <a:endParaRPr lang="en-US" altLang="en-US" b="1"/>
          </a:p>
        </p:txBody>
      </p:sp>
    </p:spTree>
    <p:extLst>
      <p:ext uri="{BB962C8B-B14F-4D97-AF65-F5344CB8AC3E}">
        <p14:creationId xmlns="" xmlns:p14="http://schemas.microsoft.com/office/powerpoint/2010/main" val="3610538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xmlns="" id="{456D2368-80E5-439D-AD45-07B983951A7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C56B2A50-CCD1-4FAA-AFB7-096D480634A7}" type="slidenum">
              <a:rPr lang="el-GR" altLang="en-US" sz="1200" i="0">
                <a:latin typeface="Times New Roman" panose="02020603050405020304" pitchFamily="18" charset="0"/>
              </a:rPr>
              <a:pPr algn="r" eaLnBrk="1" hangingPunct="1"/>
              <a:t>54</a:t>
            </a:fld>
            <a:endParaRPr lang="el-GR" altLang="en-US" sz="1200" i="0">
              <a:latin typeface="Times New Roman" panose="02020603050405020304" pitchFamily="18" charset="0"/>
            </a:endParaRPr>
          </a:p>
        </p:txBody>
      </p:sp>
      <p:sp>
        <p:nvSpPr>
          <p:cNvPr id="70659" name="Rectangle 2">
            <a:extLst>
              <a:ext uri="{FF2B5EF4-FFF2-40B4-BE49-F238E27FC236}">
                <a16:creationId xmlns:a16="http://schemas.microsoft.com/office/drawing/2014/main" xmlns="" id="{E584F2B8-C649-49EF-AC7D-3D82B191DC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xmlns="" id="{480D4912-193E-47C2-8875-1E40F63795B5}"/>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Interpretation of IHC relies on a qualitative scoring system on a scale of 0 to 3+, based on the staining intensity and completeness of membrane staining:</a:t>
            </a:r>
          </a:p>
          <a:p>
            <a:pPr marL="461963" lvl="1" indent="-122238" eaLnBrk="1" hangingPunct="1"/>
            <a:r>
              <a:rPr lang="en-US" altLang="en-US"/>
              <a:t>IHC 0 (negative)</a:t>
            </a:r>
          </a:p>
          <a:p>
            <a:pPr marL="461963" lvl="1" indent="-122238" eaLnBrk="1" hangingPunct="1"/>
            <a:r>
              <a:rPr lang="en-US" altLang="en-US"/>
              <a:t>IHC 1+ (negative)</a:t>
            </a:r>
          </a:p>
          <a:p>
            <a:pPr marL="461963" lvl="1" indent="-122238" eaLnBrk="1" hangingPunct="1"/>
            <a:r>
              <a:rPr lang="en-US" altLang="en-US"/>
              <a:t>IHC 2+ (borderline)</a:t>
            </a:r>
          </a:p>
          <a:p>
            <a:pPr marL="461963" lvl="1" indent="-122238" eaLnBrk="1" hangingPunct="1"/>
            <a:r>
              <a:rPr lang="en-US" altLang="en-US"/>
              <a:t>IHC 3+ (positive)</a:t>
            </a:r>
          </a:p>
          <a:p>
            <a:pPr eaLnBrk="1" hangingPunct="1"/>
            <a:r>
              <a:rPr lang="en-US" altLang="en-US"/>
              <a:t>NCCN guidelines recommend that an IHC result of 2+ should be retested with FISH.</a:t>
            </a:r>
          </a:p>
          <a:p>
            <a:pPr eaLnBrk="1" hangingPunct="1"/>
            <a:endParaRPr lang="en-US" altLang="en-US"/>
          </a:p>
          <a:p>
            <a:pPr eaLnBrk="1" hangingPunct="1">
              <a:spcBef>
                <a:spcPct val="0"/>
              </a:spcBef>
            </a:pPr>
            <a:r>
              <a:rPr lang="en-US" altLang="en-US"/>
              <a:t>HercepTest</a:t>
            </a:r>
            <a:r>
              <a:rPr lang="en-US" altLang="en-US" baseline="30000"/>
              <a:t>®</a:t>
            </a:r>
            <a:r>
              <a:rPr lang="en-US" altLang="en-US"/>
              <a:t> package insert, 3rd edition, DAKO</a:t>
            </a:r>
          </a:p>
          <a:p>
            <a:pPr eaLnBrk="1" hangingPunct="1">
              <a:spcBef>
                <a:spcPct val="0"/>
              </a:spcBef>
            </a:pPr>
            <a:r>
              <a:rPr lang="en-US" altLang="en-US"/>
              <a:t>NCCN, Practice Guidelines for Breast Cancer, v.3.2003</a:t>
            </a:r>
          </a:p>
          <a:p>
            <a:pPr eaLnBrk="1" hangingPunct="1"/>
            <a:endParaRPr lang="en-US" altLang="en-US"/>
          </a:p>
        </p:txBody>
      </p:sp>
    </p:spTree>
    <p:extLst>
      <p:ext uri="{BB962C8B-B14F-4D97-AF65-F5344CB8AC3E}">
        <p14:creationId xmlns="" xmlns:p14="http://schemas.microsoft.com/office/powerpoint/2010/main" val="2753043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xmlns="" id="{ED2CE488-D5DC-498D-B62C-B243B008C2A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r" eaLnBrk="1" hangingPunct="1"/>
            <a:fld id="{AA15B115-23E5-429F-9B72-6A033A2A9386}" type="slidenum">
              <a:rPr lang="el-GR" altLang="en-US" sz="1200" i="0">
                <a:latin typeface="Times New Roman" panose="02020603050405020304" pitchFamily="18" charset="0"/>
              </a:rPr>
              <a:pPr algn="r" eaLnBrk="1" hangingPunct="1"/>
              <a:t>55</a:t>
            </a:fld>
            <a:endParaRPr lang="el-GR" altLang="en-US" sz="1200" i="0">
              <a:latin typeface="Times New Roman" panose="02020603050405020304" pitchFamily="18" charset="0"/>
            </a:endParaRPr>
          </a:p>
        </p:txBody>
      </p:sp>
      <p:sp>
        <p:nvSpPr>
          <p:cNvPr id="72707" name="Rectangle 2">
            <a:extLst>
              <a:ext uri="{FF2B5EF4-FFF2-40B4-BE49-F238E27FC236}">
                <a16:creationId xmlns:a16="http://schemas.microsoft.com/office/drawing/2014/main" xmlns="" id="{89D9AF8B-A0BB-4E9F-B986-8D106AC5C2D0}"/>
              </a:ext>
            </a:extLst>
          </p:cNvPr>
          <p:cNvSpPr>
            <a:spLocks noGrp="1" noRot="1" noChangeAspect="1" noChangeArrowheads="1" noTextEdit="1"/>
          </p:cNvSpPr>
          <p:nvPr>
            <p:ph type="sldImg"/>
          </p:nvPr>
        </p:nvSpPr>
        <p:spPr bwMode="auto">
          <a:xfrm>
            <a:off x="1181100" y="674688"/>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xmlns="" id="{F754993D-100F-45FC-9195-433889CA7F8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Vysis PathVysion</a:t>
            </a:r>
            <a:r>
              <a:rPr lang="en-US" altLang="en-US" baseline="30000"/>
              <a:t>® </a:t>
            </a:r>
            <a:r>
              <a:rPr lang="en-US" altLang="en-US"/>
              <a:t>FISH test measures the number of HER2 genes in a sample, as a ratio of HER2 genes to chromosome 17 centromeres. FISH results are reported as FISH– (normal, gene copy ratio &lt; 2) and FISH+ (gene-amplified, gene copy ratio ≥ 2).</a:t>
            </a:r>
          </a:p>
          <a:p>
            <a:pPr eaLnBrk="1" hangingPunct="1"/>
            <a:endParaRPr lang="en-US" altLang="en-US"/>
          </a:p>
          <a:p>
            <a:pPr eaLnBrk="1" hangingPunct="1">
              <a:spcBef>
                <a:spcPct val="0"/>
              </a:spcBef>
            </a:pPr>
            <a:r>
              <a:rPr lang="en-US" altLang="en-US"/>
              <a:t>PathVysion</a:t>
            </a:r>
            <a:r>
              <a:rPr lang="en-US" altLang="en-US" baseline="30000"/>
              <a:t>® </a:t>
            </a:r>
            <a:r>
              <a:rPr lang="en-US" altLang="en-US"/>
              <a:t>Package Insert, Vysis, Revised 08/2002</a:t>
            </a:r>
          </a:p>
          <a:p>
            <a:pPr eaLnBrk="1" hangingPunct="1">
              <a:spcBef>
                <a:spcPct val="0"/>
              </a:spcBef>
            </a:pPr>
            <a:r>
              <a:rPr lang="en-US" altLang="en-US"/>
              <a:t>Pauletti et al, </a:t>
            </a:r>
            <a:r>
              <a:rPr lang="en-US" altLang="en-US" i="1"/>
              <a:t>Oncogene</a:t>
            </a:r>
            <a:r>
              <a:rPr lang="en-US" altLang="en-US"/>
              <a:t> 1996 </a:t>
            </a:r>
          </a:p>
          <a:p>
            <a:pPr eaLnBrk="1" hangingPunct="1">
              <a:spcBef>
                <a:spcPct val="0"/>
              </a:spcBef>
            </a:pPr>
            <a:r>
              <a:rPr lang="en-US" altLang="en-US"/>
              <a:t>Pauletti et al, </a:t>
            </a:r>
            <a:r>
              <a:rPr lang="en-US" altLang="en-US" i="1"/>
              <a:t>J Clin Oncol</a:t>
            </a:r>
            <a:r>
              <a:rPr lang="en-US" altLang="en-US"/>
              <a:t> 2000</a:t>
            </a:r>
          </a:p>
          <a:p>
            <a:pPr eaLnBrk="1" hangingPunct="1">
              <a:spcBef>
                <a:spcPct val="0"/>
              </a:spcBef>
            </a:pPr>
            <a:r>
              <a:rPr lang="en-US" altLang="en-US"/>
              <a:t>Press et al, </a:t>
            </a:r>
            <a:r>
              <a:rPr lang="en-US" altLang="en-US" i="1"/>
              <a:t>J Clin Oncol</a:t>
            </a:r>
            <a:r>
              <a:rPr lang="en-US" altLang="en-US"/>
              <a:t> 1997</a:t>
            </a:r>
          </a:p>
          <a:p>
            <a:pPr eaLnBrk="1" hangingPunct="1">
              <a:spcBef>
                <a:spcPct val="0"/>
              </a:spcBef>
            </a:pPr>
            <a:r>
              <a:rPr lang="en-US" altLang="en-US"/>
              <a:t>Sjogren et al, </a:t>
            </a:r>
            <a:r>
              <a:rPr lang="en-US" altLang="en-US" i="1"/>
              <a:t>J Clin Oncol</a:t>
            </a:r>
            <a:r>
              <a:rPr lang="en-US" altLang="en-US"/>
              <a:t> 1998 </a:t>
            </a:r>
          </a:p>
          <a:p>
            <a:pPr eaLnBrk="1" hangingPunct="1">
              <a:spcBef>
                <a:spcPct val="0"/>
              </a:spcBef>
            </a:pPr>
            <a:r>
              <a:rPr lang="en-US" altLang="en-US"/>
              <a:t>Sliwkowski et al, </a:t>
            </a:r>
            <a:r>
              <a:rPr lang="en-US" altLang="en-US" i="1"/>
              <a:t>Semin Oncol </a:t>
            </a:r>
            <a:r>
              <a:rPr lang="en-US" altLang="en-US"/>
              <a:t>1999</a:t>
            </a:r>
          </a:p>
        </p:txBody>
      </p:sp>
    </p:spTree>
    <p:extLst>
      <p:ext uri="{BB962C8B-B14F-4D97-AF65-F5344CB8AC3E}">
        <p14:creationId xmlns="" xmlns:p14="http://schemas.microsoft.com/office/powerpoint/2010/main" val="73832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B49588-2C64-4701-B654-11ABD1FEE5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BC1B1954-C970-45D1-846E-639C4D8C86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357338C3-6E6F-40C3-80B6-C4A51B4C1719}"/>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xmlns="" id="{1F4164D3-CA8C-433C-9740-F00229B9F648}"/>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xmlns="" id="{7711D732-73B8-4680-A523-5C8520F1C96E}"/>
              </a:ext>
            </a:extLst>
          </p:cNvPr>
          <p:cNvSpPr>
            <a:spLocks noGrp="1"/>
          </p:cNvSpPr>
          <p:nvPr>
            <p:ph type="sldNum" sz="quarter" idx="12"/>
          </p:nvPr>
        </p:nvSpPr>
        <p:spPr/>
        <p:txBody>
          <a:bodyPr/>
          <a:lstStyle/>
          <a:p>
            <a:pPr>
              <a:defRPr/>
            </a:pPr>
            <a:fld id="{84E610C8-9BC8-4755-83A8-AF1C61C4B653}" type="slidenum">
              <a:rPr lang="el-GR" smtClean="0"/>
              <a:pPr>
                <a:defRPr/>
              </a:pPr>
              <a:t>‹#›</a:t>
            </a:fld>
            <a:endParaRPr lang="el-GR"/>
          </a:p>
        </p:txBody>
      </p:sp>
    </p:spTree>
    <p:extLst>
      <p:ext uri="{BB962C8B-B14F-4D97-AF65-F5344CB8AC3E}">
        <p14:creationId xmlns="" xmlns:p14="http://schemas.microsoft.com/office/powerpoint/2010/main" val="80132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64EFE-05FA-4DF8-BAB2-AA30506CE2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E6A9994-B236-4C0A-B18A-549D624A4F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1A1A1C-1574-41D8-B1C3-C01AD698031A}"/>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xmlns="" id="{F0D9476B-3F79-404D-9E0E-CE9FDFCEBB48}"/>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xmlns="" id="{47AF798A-A349-42B9-8862-3CDE9B1C3D47}"/>
              </a:ext>
            </a:extLst>
          </p:cNvPr>
          <p:cNvSpPr>
            <a:spLocks noGrp="1"/>
          </p:cNvSpPr>
          <p:nvPr>
            <p:ph type="sldNum" sz="quarter" idx="12"/>
          </p:nvPr>
        </p:nvSpPr>
        <p:spPr/>
        <p:txBody>
          <a:bodyPr/>
          <a:lstStyle/>
          <a:p>
            <a:pPr>
              <a:defRPr/>
            </a:pPr>
            <a:fld id="{92441E49-35DF-4901-939D-989F4013CC26}" type="slidenum">
              <a:rPr lang="el-GR" smtClean="0"/>
              <a:pPr>
                <a:defRPr/>
              </a:pPr>
              <a:t>‹#›</a:t>
            </a:fld>
            <a:endParaRPr lang="el-GR"/>
          </a:p>
        </p:txBody>
      </p:sp>
    </p:spTree>
    <p:extLst>
      <p:ext uri="{BB962C8B-B14F-4D97-AF65-F5344CB8AC3E}">
        <p14:creationId xmlns="" xmlns:p14="http://schemas.microsoft.com/office/powerpoint/2010/main" val="296030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E73F14-BB63-46DE-A51A-4681821C542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6BA03B8-BB0A-4009-8CA1-F862D5C74CD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2FD8F6-CA81-4675-9AC4-B60CF1A4C7AA}"/>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xmlns="" id="{01CCF00A-2182-4663-90A7-42E0FE7E4A6C}"/>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xmlns="" id="{C915A805-6060-462B-BE9C-6889149D37A3}"/>
              </a:ext>
            </a:extLst>
          </p:cNvPr>
          <p:cNvSpPr>
            <a:spLocks noGrp="1"/>
          </p:cNvSpPr>
          <p:nvPr>
            <p:ph type="sldNum" sz="quarter" idx="12"/>
          </p:nvPr>
        </p:nvSpPr>
        <p:spPr/>
        <p:txBody>
          <a:bodyPr/>
          <a:lstStyle/>
          <a:p>
            <a:pPr>
              <a:defRPr/>
            </a:pPr>
            <a:fld id="{E37B4C3A-1DBA-4B7E-9067-0D8771FD8D97}" type="slidenum">
              <a:rPr lang="el-GR" smtClean="0"/>
              <a:pPr>
                <a:defRPr/>
              </a:pPr>
              <a:t>‹#›</a:t>
            </a:fld>
            <a:endParaRPr lang="el-GR"/>
          </a:p>
        </p:txBody>
      </p:sp>
    </p:spTree>
    <p:extLst>
      <p:ext uri="{BB962C8B-B14F-4D97-AF65-F5344CB8AC3E}">
        <p14:creationId xmlns="" xmlns:p14="http://schemas.microsoft.com/office/powerpoint/2010/main" val="388438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5E8BEE-27F7-4377-BBFD-2B96DD1BC4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DB9102-DD1D-4756-8601-381D512E12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1DC261-2B84-4B7F-9BFE-6C886B510D0B}"/>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xmlns="" id="{93F2D8AE-1FDF-4D1A-A0E6-D62316CA2828}"/>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xmlns="" id="{099D3B71-5477-4D4D-9274-98799942506A}"/>
              </a:ext>
            </a:extLst>
          </p:cNvPr>
          <p:cNvSpPr>
            <a:spLocks noGrp="1"/>
          </p:cNvSpPr>
          <p:nvPr>
            <p:ph type="sldNum" sz="quarter" idx="12"/>
          </p:nvPr>
        </p:nvSpPr>
        <p:spPr/>
        <p:txBody>
          <a:bodyPr/>
          <a:lstStyle/>
          <a:p>
            <a:pPr>
              <a:defRPr/>
            </a:pPr>
            <a:fld id="{EE5C249C-32DC-4C97-A037-EAFF73561B1A}" type="slidenum">
              <a:rPr lang="el-GR" smtClean="0"/>
              <a:pPr>
                <a:defRPr/>
              </a:pPr>
              <a:t>‹#›</a:t>
            </a:fld>
            <a:endParaRPr lang="el-GR"/>
          </a:p>
        </p:txBody>
      </p:sp>
    </p:spTree>
    <p:extLst>
      <p:ext uri="{BB962C8B-B14F-4D97-AF65-F5344CB8AC3E}">
        <p14:creationId xmlns="" xmlns:p14="http://schemas.microsoft.com/office/powerpoint/2010/main" val="58119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88DC7-D150-4C88-8BB1-6B232BEF831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3861E601-405E-44DF-89DC-95FC17642C8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4DAC958-A392-49CF-B15D-DBF3ECE07440}"/>
              </a:ext>
            </a:extLst>
          </p:cNvPr>
          <p:cNvSpPr>
            <a:spLocks noGrp="1"/>
          </p:cNvSpPr>
          <p:nvPr>
            <p:ph type="dt" sz="half" idx="10"/>
          </p:nvPr>
        </p:nvSpPr>
        <p:spPr/>
        <p:txBody>
          <a:bodyPr/>
          <a:lstStyle/>
          <a:p>
            <a:pPr>
              <a:defRPr/>
            </a:pPr>
            <a:endParaRPr lang="el-GR"/>
          </a:p>
        </p:txBody>
      </p:sp>
      <p:sp>
        <p:nvSpPr>
          <p:cNvPr id="5" name="Footer Placeholder 4">
            <a:extLst>
              <a:ext uri="{FF2B5EF4-FFF2-40B4-BE49-F238E27FC236}">
                <a16:creationId xmlns:a16="http://schemas.microsoft.com/office/drawing/2014/main" xmlns="" id="{ECF85F31-36FB-4AF3-A08F-EB1F4BE1B112}"/>
              </a:ext>
            </a:extLst>
          </p:cNvPr>
          <p:cNvSpPr>
            <a:spLocks noGrp="1"/>
          </p:cNvSpPr>
          <p:nvPr>
            <p:ph type="ftr" sz="quarter" idx="11"/>
          </p:nvPr>
        </p:nvSpPr>
        <p:spPr/>
        <p:txBody>
          <a:bodyPr/>
          <a:lstStyle/>
          <a:p>
            <a:pPr>
              <a:defRPr/>
            </a:pPr>
            <a:endParaRPr lang="el-GR"/>
          </a:p>
        </p:txBody>
      </p:sp>
      <p:sp>
        <p:nvSpPr>
          <p:cNvPr id="6" name="Slide Number Placeholder 5">
            <a:extLst>
              <a:ext uri="{FF2B5EF4-FFF2-40B4-BE49-F238E27FC236}">
                <a16:creationId xmlns:a16="http://schemas.microsoft.com/office/drawing/2014/main" xmlns="" id="{3AA247ED-23A1-4697-A752-9194C144991C}"/>
              </a:ext>
            </a:extLst>
          </p:cNvPr>
          <p:cNvSpPr>
            <a:spLocks noGrp="1"/>
          </p:cNvSpPr>
          <p:nvPr>
            <p:ph type="sldNum" sz="quarter" idx="12"/>
          </p:nvPr>
        </p:nvSpPr>
        <p:spPr/>
        <p:txBody>
          <a:bodyPr/>
          <a:lstStyle/>
          <a:p>
            <a:pPr>
              <a:defRPr/>
            </a:pPr>
            <a:fld id="{7DF3266C-E4A0-4689-85A2-BB57990E390C}" type="slidenum">
              <a:rPr lang="el-GR" smtClean="0"/>
              <a:pPr>
                <a:defRPr/>
              </a:pPr>
              <a:t>‹#›</a:t>
            </a:fld>
            <a:endParaRPr lang="el-GR"/>
          </a:p>
        </p:txBody>
      </p:sp>
    </p:spTree>
    <p:extLst>
      <p:ext uri="{BB962C8B-B14F-4D97-AF65-F5344CB8AC3E}">
        <p14:creationId xmlns="" xmlns:p14="http://schemas.microsoft.com/office/powerpoint/2010/main" val="988803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D9E10-D9CE-4C8B-A7BE-464303B07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6317E66-1E09-45FD-A3DB-9E69408E060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B954F3D-E376-4357-8426-1E0F3C13117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4B51FC0-34B3-4100-BE16-680CBB800FE5}"/>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xmlns="" id="{9DF3D118-09C0-4C10-937A-1B291525EF84}"/>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xmlns="" id="{1F19F66A-1A32-463D-83C6-F9FF2574B482}"/>
              </a:ext>
            </a:extLst>
          </p:cNvPr>
          <p:cNvSpPr>
            <a:spLocks noGrp="1"/>
          </p:cNvSpPr>
          <p:nvPr>
            <p:ph type="sldNum" sz="quarter" idx="12"/>
          </p:nvPr>
        </p:nvSpPr>
        <p:spPr/>
        <p:txBody>
          <a:bodyPr/>
          <a:lstStyle/>
          <a:p>
            <a:pPr>
              <a:defRPr/>
            </a:pPr>
            <a:fld id="{734D28C9-8EDF-43DE-9A0E-08418065C4FA}" type="slidenum">
              <a:rPr lang="el-GR" smtClean="0"/>
              <a:pPr>
                <a:defRPr/>
              </a:pPr>
              <a:t>‹#›</a:t>
            </a:fld>
            <a:endParaRPr lang="el-GR"/>
          </a:p>
        </p:txBody>
      </p:sp>
    </p:spTree>
    <p:extLst>
      <p:ext uri="{BB962C8B-B14F-4D97-AF65-F5344CB8AC3E}">
        <p14:creationId xmlns="" xmlns:p14="http://schemas.microsoft.com/office/powerpoint/2010/main" val="176589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55B62-8148-4417-818E-5BBCAF2A8B7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73F6013-72A1-4188-9AAF-216396BCDA0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F18EE378-DC7F-4890-A48A-7E5CABC2EFC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4A5D306-1CDF-4653-95E3-40A70CD499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286DEBB2-7D76-4A6D-9007-90CA7F189EE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96557D4-15EC-48A0-A154-A1F82F217A7A}"/>
              </a:ext>
            </a:extLst>
          </p:cNvPr>
          <p:cNvSpPr>
            <a:spLocks noGrp="1"/>
          </p:cNvSpPr>
          <p:nvPr>
            <p:ph type="dt" sz="half" idx="10"/>
          </p:nvPr>
        </p:nvSpPr>
        <p:spPr/>
        <p:txBody>
          <a:bodyPr/>
          <a:lstStyle/>
          <a:p>
            <a:pPr>
              <a:defRPr/>
            </a:pPr>
            <a:endParaRPr lang="el-GR"/>
          </a:p>
        </p:txBody>
      </p:sp>
      <p:sp>
        <p:nvSpPr>
          <p:cNvPr id="8" name="Footer Placeholder 7">
            <a:extLst>
              <a:ext uri="{FF2B5EF4-FFF2-40B4-BE49-F238E27FC236}">
                <a16:creationId xmlns:a16="http://schemas.microsoft.com/office/drawing/2014/main" xmlns="" id="{F6B4E8AD-3668-4657-98CD-C224E15BA261}"/>
              </a:ext>
            </a:extLst>
          </p:cNvPr>
          <p:cNvSpPr>
            <a:spLocks noGrp="1"/>
          </p:cNvSpPr>
          <p:nvPr>
            <p:ph type="ftr" sz="quarter" idx="11"/>
          </p:nvPr>
        </p:nvSpPr>
        <p:spPr/>
        <p:txBody>
          <a:bodyPr/>
          <a:lstStyle/>
          <a:p>
            <a:pPr>
              <a:defRPr/>
            </a:pPr>
            <a:endParaRPr lang="el-GR"/>
          </a:p>
        </p:txBody>
      </p:sp>
      <p:sp>
        <p:nvSpPr>
          <p:cNvPr id="9" name="Slide Number Placeholder 8">
            <a:extLst>
              <a:ext uri="{FF2B5EF4-FFF2-40B4-BE49-F238E27FC236}">
                <a16:creationId xmlns:a16="http://schemas.microsoft.com/office/drawing/2014/main" xmlns="" id="{7BF1CEBF-C633-4680-ABE7-2AA66B2BA9AD}"/>
              </a:ext>
            </a:extLst>
          </p:cNvPr>
          <p:cNvSpPr>
            <a:spLocks noGrp="1"/>
          </p:cNvSpPr>
          <p:nvPr>
            <p:ph type="sldNum" sz="quarter" idx="12"/>
          </p:nvPr>
        </p:nvSpPr>
        <p:spPr/>
        <p:txBody>
          <a:bodyPr/>
          <a:lstStyle/>
          <a:p>
            <a:pPr>
              <a:defRPr/>
            </a:pPr>
            <a:fld id="{D06EF11C-E8F2-4041-B087-E6317C79148F}" type="slidenum">
              <a:rPr lang="el-GR" smtClean="0"/>
              <a:pPr>
                <a:defRPr/>
              </a:pPr>
              <a:t>‹#›</a:t>
            </a:fld>
            <a:endParaRPr lang="el-GR"/>
          </a:p>
        </p:txBody>
      </p:sp>
    </p:spTree>
    <p:extLst>
      <p:ext uri="{BB962C8B-B14F-4D97-AF65-F5344CB8AC3E}">
        <p14:creationId xmlns="" xmlns:p14="http://schemas.microsoft.com/office/powerpoint/2010/main" val="394484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222B1D-C50E-400F-B2E0-465F7520AD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4EDAF9A-C59B-4F26-BD60-132C74125AFF}"/>
              </a:ext>
            </a:extLst>
          </p:cNvPr>
          <p:cNvSpPr>
            <a:spLocks noGrp="1"/>
          </p:cNvSpPr>
          <p:nvPr>
            <p:ph type="dt" sz="half" idx="10"/>
          </p:nvPr>
        </p:nvSpPr>
        <p:spPr/>
        <p:txBody>
          <a:bodyPr/>
          <a:lstStyle/>
          <a:p>
            <a:pPr>
              <a:defRPr/>
            </a:pPr>
            <a:endParaRPr lang="el-GR"/>
          </a:p>
        </p:txBody>
      </p:sp>
      <p:sp>
        <p:nvSpPr>
          <p:cNvPr id="4" name="Footer Placeholder 3">
            <a:extLst>
              <a:ext uri="{FF2B5EF4-FFF2-40B4-BE49-F238E27FC236}">
                <a16:creationId xmlns:a16="http://schemas.microsoft.com/office/drawing/2014/main" xmlns="" id="{206300AA-5A39-4D62-9863-5A2D4D4679A3}"/>
              </a:ext>
            </a:extLst>
          </p:cNvPr>
          <p:cNvSpPr>
            <a:spLocks noGrp="1"/>
          </p:cNvSpPr>
          <p:nvPr>
            <p:ph type="ftr" sz="quarter" idx="11"/>
          </p:nvPr>
        </p:nvSpPr>
        <p:spPr/>
        <p:txBody>
          <a:bodyPr/>
          <a:lstStyle/>
          <a:p>
            <a:pPr>
              <a:defRPr/>
            </a:pPr>
            <a:endParaRPr lang="el-GR"/>
          </a:p>
        </p:txBody>
      </p:sp>
      <p:sp>
        <p:nvSpPr>
          <p:cNvPr id="5" name="Slide Number Placeholder 4">
            <a:extLst>
              <a:ext uri="{FF2B5EF4-FFF2-40B4-BE49-F238E27FC236}">
                <a16:creationId xmlns:a16="http://schemas.microsoft.com/office/drawing/2014/main" xmlns="" id="{6464C70E-C684-4AD1-ACD9-E8674964586B}"/>
              </a:ext>
            </a:extLst>
          </p:cNvPr>
          <p:cNvSpPr>
            <a:spLocks noGrp="1"/>
          </p:cNvSpPr>
          <p:nvPr>
            <p:ph type="sldNum" sz="quarter" idx="12"/>
          </p:nvPr>
        </p:nvSpPr>
        <p:spPr/>
        <p:txBody>
          <a:bodyPr/>
          <a:lstStyle/>
          <a:p>
            <a:pPr>
              <a:defRPr/>
            </a:pPr>
            <a:fld id="{FDB335E4-E3F5-404E-AFBA-5261E52F8B59}" type="slidenum">
              <a:rPr lang="el-GR" smtClean="0"/>
              <a:pPr>
                <a:defRPr/>
              </a:pPr>
              <a:t>‹#›</a:t>
            </a:fld>
            <a:endParaRPr lang="el-GR"/>
          </a:p>
        </p:txBody>
      </p:sp>
    </p:spTree>
    <p:extLst>
      <p:ext uri="{BB962C8B-B14F-4D97-AF65-F5344CB8AC3E}">
        <p14:creationId xmlns="" xmlns:p14="http://schemas.microsoft.com/office/powerpoint/2010/main" val="252254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A1BC6C-7172-4BF9-A1B7-58FDFB148526}"/>
              </a:ext>
            </a:extLst>
          </p:cNvPr>
          <p:cNvSpPr>
            <a:spLocks noGrp="1"/>
          </p:cNvSpPr>
          <p:nvPr>
            <p:ph type="dt" sz="half" idx="10"/>
          </p:nvPr>
        </p:nvSpPr>
        <p:spPr/>
        <p:txBody>
          <a:bodyPr/>
          <a:lstStyle/>
          <a:p>
            <a:pPr>
              <a:defRPr/>
            </a:pPr>
            <a:endParaRPr lang="el-GR"/>
          </a:p>
        </p:txBody>
      </p:sp>
      <p:sp>
        <p:nvSpPr>
          <p:cNvPr id="3" name="Footer Placeholder 2">
            <a:extLst>
              <a:ext uri="{FF2B5EF4-FFF2-40B4-BE49-F238E27FC236}">
                <a16:creationId xmlns:a16="http://schemas.microsoft.com/office/drawing/2014/main" xmlns="" id="{0DF9E74D-F837-4D28-ACD3-B6608B414566}"/>
              </a:ext>
            </a:extLst>
          </p:cNvPr>
          <p:cNvSpPr>
            <a:spLocks noGrp="1"/>
          </p:cNvSpPr>
          <p:nvPr>
            <p:ph type="ftr" sz="quarter" idx="11"/>
          </p:nvPr>
        </p:nvSpPr>
        <p:spPr/>
        <p:txBody>
          <a:bodyPr/>
          <a:lstStyle/>
          <a:p>
            <a:pPr>
              <a:defRPr/>
            </a:pPr>
            <a:endParaRPr lang="el-GR"/>
          </a:p>
        </p:txBody>
      </p:sp>
      <p:sp>
        <p:nvSpPr>
          <p:cNvPr id="4" name="Slide Number Placeholder 3">
            <a:extLst>
              <a:ext uri="{FF2B5EF4-FFF2-40B4-BE49-F238E27FC236}">
                <a16:creationId xmlns:a16="http://schemas.microsoft.com/office/drawing/2014/main" xmlns="" id="{ABF6AAEC-3E3B-4D72-94C5-BCF792F887CC}"/>
              </a:ext>
            </a:extLst>
          </p:cNvPr>
          <p:cNvSpPr>
            <a:spLocks noGrp="1"/>
          </p:cNvSpPr>
          <p:nvPr>
            <p:ph type="sldNum" sz="quarter" idx="12"/>
          </p:nvPr>
        </p:nvSpPr>
        <p:spPr/>
        <p:txBody>
          <a:bodyPr/>
          <a:lstStyle/>
          <a:p>
            <a:pPr>
              <a:defRPr/>
            </a:pPr>
            <a:fld id="{59D6415B-67CC-483D-8826-8AD6B880ECA3}" type="slidenum">
              <a:rPr lang="el-GR" smtClean="0"/>
              <a:pPr>
                <a:defRPr/>
              </a:pPr>
              <a:t>‹#›</a:t>
            </a:fld>
            <a:endParaRPr lang="el-GR"/>
          </a:p>
        </p:txBody>
      </p:sp>
    </p:spTree>
    <p:extLst>
      <p:ext uri="{BB962C8B-B14F-4D97-AF65-F5344CB8AC3E}">
        <p14:creationId xmlns="" xmlns:p14="http://schemas.microsoft.com/office/powerpoint/2010/main" val="39009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8F986-AB96-4E81-B92C-9815E09DE0C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6414E7B4-27C3-4C0C-8062-7186D5F0A4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28B23E6-0E40-4717-85DC-EAD5DB70711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4BFA764A-964A-451E-9A17-0DB2131AC9E9}"/>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xmlns="" id="{0807C2C6-78D5-40F3-B8C2-8E095673A9E8}"/>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xmlns="" id="{6040767D-D18A-4572-93B6-5332D375CA90}"/>
              </a:ext>
            </a:extLst>
          </p:cNvPr>
          <p:cNvSpPr>
            <a:spLocks noGrp="1"/>
          </p:cNvSpPr>
          <p:nvPr>
            <p:ph type="sldNum" sz="quarter" idx="12"/>
          </p:nvPr>
        </p:nvSpPr>
        <p:spPr/>
        <p:txBody>
          <a:bodyPr/>
          <a:lstStyle/>
          <a:p>
            <a:pPr>
              <a:defRPr/>
            </a:pPr>
            <a:fld id="{30F47CC0-2529-4292-88E8-983DDD15FD38}" type="slidenum">
              <a:rPr lang="el-GR" smtClean="0"/>
              <a:pPr>
                <a:defRPr/>
              </a:pPr>
              <a:t>‹#›</a:t>
            </a:fld>
            <a:endParaRPr lang="el-GR"/>
          </a:p>
        </p:txBody>
      </p:sp>
    </p:spTree>
    <p:extLst>
      <p:ext uri="{BB962C8B-B14F-4D97-AF65-F5344CB8AC3E}">
        <p14:creationId xmlns="" xmlns:p14="http://schemas.microsoft.com/office/powerpoint/2010/main" val="411256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E0428-B4D1-4EFE-9562-A221552A84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AEB8E6F1-2281-4AB2-91AF-3457ABA5C74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989E3093-DB53-427B-951D-129BDB799B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9BF2A65-38C8-4B94-86F1-341F0C5D0D96}"/>
              </a:ext>
            </a:extLst>
          </p:cNvPr>
          <p:cNvSpPr>
            <a:spLocks noGrp="1"/>
          </p:cNvSpPr>
          <p:nvPr>
            <p:ph type="dt" sz="half" idx="10"/>
          </p:nvPr>
        </p:nvSpPr>
        <p:spPr/>
        <p:txBody>
          <a:bodyPr/>
          <a:lstStyle/>
          <a:p>
            <a:pPr>
              <a:defRPr/>
            </a:pPr>
            <a:endParaRPr lang="el-GR"/>
          </a:p>
        </p:txBody>
      </p:sp>
      <p:sp>
        <p:nvSpPr>
          <p:cNvPr id="6" name="Footer Placeholder 5">
            <a:extLst>
              <a:ext uri="{FF2B5EF4-FFF2-40B4-BE49-F238E27FC236}">
                <a16:creationId xmlns:a16="http://schemas.microsoft.com/office/drawing/2014/main" xmlns="" id="{CA92A326-1866-4375-B88C-7758DBB633E1}"/>
              </a:ext>
            </a:extLst>
          </p:cNvPr>
          <p:cNvSpPr>
            <a:spLocks noGrp="1"/>
          </p:cNvSpPr>
          <p:nvPr>
            <p:ph type="ftr" sz="quarter" idx="11"/>
          </p:nvPr>
        </p:nvSpPr>
        <p:spPr/>
        <p:txBody>
          <a:bodyPr/>
          <a:lstStyle/>
          <a:p>
            <a:pPr>
              <a:defRPr/>
            </a:pPr>
            <a:endParaRPr lang="el-GR"/>
          </a:p>
        </p:txBody>
      </p:sp>
      <p:sp>
        <p:nvSpPr>
          <p:cNvPr id="7" name="Slide Number Placeholder 6">
            <a:extLst>
              <a:ext uri="{FF2B5EF4-FFF2-40B4-BE49-F238E27FC236}">
                <a16:creationId xmlns:a16="http://schemas.microsoft.com/office/drawing/2014/main" xmlns="" id="{7C1C028B-642F-43A4-9742-BE8EFDFC98B3}"/>
              </a:ext>
            </a:extLst>
          </p:cNvPr>
          <p:cNvSpPr>
            <a:spLocks noGrp="1"/>
          </p:cNvSpPr>
          <p:nvPr>
            <p:ph type="sldNum" sz="quarter" idx="12"/>
          </p:nvPr>
        </p:nvSpPr>
        <p:spPr/>
        <p:txBody>
          <a:bodyPr/>
          <a:lstStyle/>
          <a:p>
            <a:pPr>
              <a:defRPr/>
            </a:pPr>
            <a:fld id="{0A6769EC-09D0-4627-AE0C-2E136032FB4A}" type="slidenum">
              <a:rPr lang="el-GR" smtClean="0"/>
              <a:pPr>
                <a:defRPr/>
              </a:pPr>
              <a:t>‹#›</a:t>
            </a:fld>
            <a:endParaRPr lang="el-GR"/>
          </a:p>
        </p:txBody>
      </p:sp>
    </p:spTree>
    <p:extLst>
      <p:ext uri="{BB962C8B-B14F-4D97-AF65-F5344CB8AC3E}">
        <p14:creationId xmlns="" xmlns:p14="http://schemas.microsoft.com/office/powerpoint/2010/main" val="68992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1D00357-6DD0-47BE-ACD5-BDED4468E5A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3FDCD6-F4A5-41C8-9691-0364FF5113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006168-A540-43C8-82CA-AB2711DA72E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5B0D34-36E7-4610-93CC-9BFEC247A57A}" type="datetimeFigureOut">
              <a:rPr lang="en-US" smtClean="0"/>
              <a:pPr/>
              <a:t>7/14/2020</a:t>
            </a:fld>
            <a:endParaRPr lang="en-US"/>
          </a:p>
        </p:txBody>
      </p:sp>
      <p:sp>
        <p:nvSpPr>
          <p:cNvPr id="5" name="Footer Placeholder 4">
            <a:extLst>
              <a:ext uri="{FF2B5EF4-FFF2-40B4-BE49-F238E27FC236}">
                <a16:creationId xmlns:a16="http://schemas.microsoft.com/office/drawing/2014/main" xmlns="" id="{0EC3A807-6D2E-4C13-985C-6636F64021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1452B13-942D-4855-97E1-E8B7DE6783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1FC50FF-A329-484D-8FC3-1A2AB787E6BB}" type="slidenum">
              <a:rPr lang="nl-NL" smtClean="0"/>
              <a:pPr>
                <a:defRPr/>
              </a:pPr>
              <a:t>‹#›</a:t>
            </a:fld>
            <a:endParaRPr lang="nl-NL"/>
          </a:p>
        </p:txBody>
      </p:sp>
    </p:spTree>
    <p:extLst>
      <p:ext uri="{BB962C8B-B14F-4D97-AF65-F5344CB8AC3E}">
        <p14:creationId xmlns="" xmlns:p14="http://schemas.microsoft.com/office/powerpoint/2010/main" val="31783923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nlinelibrary.wiley.com/doi/10.3322/caac.21387/full"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978C56-E16D-4EC3-A460-8AE752465913}"/>
              </a:ext>
            </a:extLst>
          </p:cNvPr>
          <p:cNvSpPr>
            <a:spLocks noGrp="1"/>
          </p:cNvSpPr>
          <p:nvPr>
            <p:ph type="title"/>
          </p:nvPr>
        </p:nvSpPr>
        <p:spPr>
          <a:xfrm>
            <a:off x="634570" y="908720"/>
            <a:ext cx="7886700" cy="1325563"/>
          </a:xfrm>
        </p:spPr>
        <p:txBody>
          <a:bodyPr>
            <a:normAutofit/>
          </a:bodyPr>
          <a:lstStyle/>
          <a:p>
            <a:pPr algn="ctr"/>
            <a:r>
              <a:rPr lang="el-GR" sz="4000" b="1" dirty="0">
                <a:latin typeface="Arial" panose="020B0604020202020204" pitchFamily="34" charset="0"/>
                <a:cs typeface="Arial" panose="020B0604020202020204" pitchFamily="34" charset="0"/>
              </a:rPr>
              <a:t>ΚΑΡΚΙΝΟΣ ΜΑΣΤΟΥ</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ED73A68D-321C-443C-9E4E-1307A9D2EB88}"/>
              </a:ext>
            </a:extLst>
          </p:cNvPr>
          <p:cNvSpPr>
            <a:spLocks noGrp="1"/>
          </p:cNvSpPr>
          <p:nvPr>
            <p:ph idx="1"/>
          </p:nvPr>
        </p:nvSpPr>
        <p:spPr>
          <a:xfrm>
            <a:off x="611560" y="2132856"/>
            <a:ext cx="7886700" cy="2891978"/>
          </a:xfrm>
        </p:spPr>
        <p:txBody>
          <a:bodyPr/>
          <a:lstStyle/>
          <a:p>
            <a:pPr marL="0" indent="0" algn="ctr">
              <a:buNone/>
            </a:pPr>
            <a:r>
              <a:rPr lang="el-GR" sz="2800" b="1" dirty="0">
                <a:latin typeface="Arial" panose="020B0604020202020204" pitchFamily="34" charset="0"/>
                <a:cs typeface="Arial" panose="020B0604020202020204" pitchFamily="34" charset="0"/>
              </a:rPr>
              <a:t>Έλενα </a:t>
            </a:r>
            <a:r>
              <a:rPr lang="el-GR" sz="2800" b="1" dirty="0" err="1">
                <a:latin typeface="Arial" panose="020B0604020202020204" pitchFamily="34" charset="0"/>
                <a:cs typeface="Arial" panose="020B0604020202020204" pitchFamily="34" charset="0"/>
              </a:rPr>
              <a:t>Γκόγκα</a:t>
            </a:r>
            <a:endParaRPr lang="el-GR" sz="2800" b="1" dirty="0">
              <a:latin typeface="Arial" panose="020B0604020202020204" pitchFamily="34" charset="0"/>
              <a:cs typeface="Arial" panose="020B0604020202020204" pitchFamily="34" charset="0"/>
            </a:endParaRPr>
          </a:p>
          <a:p>
            <a:pPr marL="0" indent="0" algn="ctr">
              <a:buNone/>
            </a:pPr>
            <a:r>
              <a:rPr lang="el-GR" sz="2800" b="1" dirty="0">
                <a:latin typeface="Arial" panose="020B0604020202020204" pitchFamily="34" charset="0"/>
                <a:cs typeface="Arial" panose="020B0604020202020204" pitchFamily="34" charset="0"/>
              </a:rPr>
              <a:t>Καθηγήτρια Παθολογίας Ογκολογίας</a:t>
            </a:r>
          </a:p>
          <a:p>
            <a:pPr marL="0" indent="0" algn="ctr">
              <a:buNone/>
            </a:pPr>
            <a:r>
              <a:rPr lang="el-GR" sz="2800" b="1" dirty="0">
                <a:latin typeface="Arial" panose="020B0604020202020204" pitchFamily="34" charset="0"/>
                <a:cs typeface="Arial" panose="020B0604020202020204" pitchFamily="34" charset="0"/>
              </a:rPr>
              <a:t>Ιατρικής Σχολής ΕΚΠΑ</a:t>
            </a:r>
            <a:endParaRPr lang="el-GR" dirty="0">
              <a:latin typeface="Arial" panose="020B0604020202020204" pitchFamily="34" charset="0"/>
              <a:cs typeface="Arial" panose="020B0604020202020204" pitchFamily="34" charset="0"/>
            </a:endParaRPr>
          </a:p>
          <a:p>
            <a:pPr marL="0" indent="0" algn="ctr">
              <a:buNone/>
            </a:pPr>
            <a:r>
              <a:rPr lang="el-GR" sz="2800" b="1" smtClean="0">
                <a:latin typeface="Arial" panose="020B0604020202020204" pitchFamily="34" charset="0"/>
                <a:cs typeface="Arial" panose="020B0604020202020204" pitchFamily="34" charset="0"/>
              </a:rPr>
              <a:t>Ιούλιος 2020</a:t>
            </a:r>
            <a:endParaRPr lang="el-GR" sz="2800" b="1"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89A2DA3C-E5C7-4B0C-9D36-BE4E2160DCBE}"/>
              </a:ext>
            </a:extLst>
          </p:cNvPr>
          <p:cNvSpPr>
            <a:spLocks noGrp="1"/>
          </p:cNvSpPr>
          <p:nvPr>
            <p:ph type="sldNum" sz="quarter" idx="12"/>
          </p:nvPr>
        </p:nvSpPr>
        <p:spPr/>
        <p:txBody>
          <a:bodyPr/>
          <a:lstStyle/>
          <a:p>
            <a:pPr>
              <a:defRPr/>
            </a:pPr>
            <a:fld id="{EE5C249C-32DC-4C97-A037-EAFF73561B1A}" type="slidenum">
              <a:rPr lang="el-GR" smtClean="0"/>
              <a:pPr>
                <a:defRPr/>
              </a:pPr>
              <a:t>1</a:t>
            </a:fld>
            <a:endParaRPr lang="el-GR"/>
          </a:p>
        </p:txBody>
      </p:sp>
      <p:pic>
        <p:nvPicPr>
          <p:cNvPr id="6" name="Picture 5" descr="breast-cancer-facts-what-is-breast-cancer.jpe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15024" y="4365104"/>
            <a:ext cx="4628975" cy="2492896"/>
          </a:xfrm>
          <a:prstGeom prst="rect">
            <a:avLst/>
          </a:prstGeom>
        </p:spPr>
      </p:pic>
    </p:spTree>
    <p:extLst>
      <p:ext uri="{BB962C8B-B14F-4D97-AF65-F5344CB8AC3E}">
        <p14:creationId xmlns="" xmlns:p14="http://schemas.microsoft.com/office/powerpoint/2010/main" val="350134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57CFC0E-7EBB-41C1-A2D9-BE27D99B5AB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1016732"/>
            <a:ext cx="7815329" cy="4824536"/>
          </a:xfrm>
          <a:prstGeom prst="rect">
            <a:avLst/>
          </a:prstGeom>
        </p:spPr>
      </p:pic>
    </p:spTree>
    <p:extLst>
      <p:ext uri="{BB962C8B-B14F-4D97-AF65-F5344CB8AC3E}">
        <p14:creationId xmlns="" xmlns:p14="http://schemas.microsoft.com/office/powerpoint/2010/main" val="3465073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D3EF46F-79CD-4D5C-91EB-F65783A94CD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2921" y="801624"/>
            <a:ext cx="7198157" cy="5254752"/>
          </a:xfrm>
          <a:prstGeom prst="rect">
            <a:avLst/>
          </a:prstGeom>
        </p:spPr>
      </p:pic>
    </p:spTree>
    <p:extLst>
      <p:ext uri="{BB962C8B-B14F-4D97-AF65-F5344CB8AC3E}">
        <p14:creationId xmlns="" xmlns:p14="http://schemas.microsoft.com/office/powerpoint/2010/main" val="3838510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BB4F666-EB8D-48FD-8C4B-20E302FB7625}"/>
              </a:ext>
            </a:extLst>
          </p:cNvPr>
          <p:cNvSpPr>
            <a:spLocks noGrp="1"/>
          </p:cNvSpPr>
          <p:nvPr>
            <p:ph type="sldNum" sz="quarter" idx="12"/>
          </p:nvPr>
        </p:nvSpPr>
        <p:spPr/>
        <p:txBody>
          <a:bodyPr/>
          <a:lstStyle/>
          <a:p>
            <a:pPr>
              <a:defRPr/>
            </a:pPr>
            <a:fld id="{59D6415B-67CC-483D-8826-8AD6B880ECA3}" type="slidenum">
              <a:rPr lang="el-GR" smtClean="0"/>
              <a:pPr>
                <a:defRPr/>
              </a:pPr>
              <a:t>12</a:t>
            </a:fld>
            <a:endParaRPr lang="el-GR"/>
          </a:p>
        </p:txBody>
      </p:sp>
      <p:pic>
        <p:nvPicPr>
          <p:cNvPr id="4" name="Picture 3">
            <a:extLst>
              <a:ext uri="{FF2B5EF4-FFF2-40B4-BE49-F238E27FC236}">
                <a16:creationId xmlns:a16="http://schemas.microsoft.com/office/drawing/2014/main" xmlns="" id="{ED20BA1E-FB76-4F54-8FD8-55C197D49EF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602"/>
            <a:ext cx="9144000" cy="6844796"/>
          </a:xfrm>
          <a:prstGeom prst="rect">
            <a:avLst/>
          </a:prstGeom>
        </p:spPr>
      </p:pic>
    </p:spTree>
    <p:extLst>
      <p:ext uri="{BB962C8B-B14F-4D97-AF65-F5344CB8AC3E}">
        <p14:creationId xmlns="" xmlns:p14="http://schemas.microsoft.com/office/powerpoint/2010/main" val="915943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85FE0BC-41C0-4A88-BD25-E85DC94181C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67744" y="208802"/>
            <a:ext cx="4608512" cy="6440395"/>
          </a:xfrm>
          <a:prstGeom prst="rect">
            <a:avLst/>
          </a:prstGeom>
        </p:spPr>
      </p:pic>
    </p:spTree>
    <p:extLst>
      <p:ext uri="{BB962C8B-B14F-4D97-AF65-F5344CB8AC3E}">
        <p14:creationId xmlns="" xmlns:p14="http://schemas.microsoft.com/office/powerpoint/2010/main" val="2108581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xmlns="" id="{624F6278-7F04-4AB3-873C-70F9E5F2DEF4}"/>
              </a:ext>
            </a:extLst>
          </p:cNvPr>
          <p:cNvSpPr>
            <a:spLocks noGrp="1"/>
          </p:cNvSpPr>
          <p:nvPr>
            <p:ph type="ctrTitle"/>
          </p:nvPr>
        </p:nvSpPr>
        <p:spPr>
          <a:xfrm>
            <a:off x="0" y="0"/>
            <a:ext cx="9144000" cy="1428750"/>
          </a:xfrm>
          <a:noFill/>
          <a:ln>
            <a:solidFill>
              <a:schemeClr val="bg1"/>
            </a:solidFill>
          </a:ln>
        </p:spPr>
        <p:txBody>
          <a:bodyPr rtlCol="0">
            <a:normAutofit/>
          </a:bodyPr>
          <a:lstStyle/>
          <a:p>
            <a:pPr eaLnBrk="1" fontAlgn="auto" hangingPunct="1">
              <a:spcAft>
                <a:spcPts val="0"/>
              </a:spcAft>
              <a:defRPr/>
            </a:pPr>
            <a:r>
              <a:rPr lang="el-GR" sz="4000" b="1" dirty="0">
                <a:latin typeface="Arial" pitchFamily="34" charset="0"/>
                <a:cs typeface="Arial" pitchFamily="34" charset="0"/>
              </a:rPr>
              <a:t>Καρκίνος Μαστού</a:t>
            </a:r>
            <a:r>
              <a:rPr lang="en-US" sz="4000" b="1" dirty="0">
                <a:latin typeface="Arial" pitchFamily="34" charset="0"/>
                <a:cs typeface="Arial" pitchFamily="34" charset="0"/>
              </a:rPr>
              <a:t>-</a:t>
            </a:r>
            <a:r>
              <a:rPr lang="el-GR" sz="4000" b="1" dirty="0">
                <a:latin typeface="Arial" pitchFamily="34" charset="0"/>
                <a:cs typeface="Arial" pitchFamily="34" charset="0"/>
              </a:rPr>
              <a:t>Επιδημιολογικά Στοιχεία</a:t>
            </a:r>
            <a:endParaRPr lang="el-GR" sz="4000" dirty="0"/>
          </a:p>
        </p:txBody>
      </p:sp>
      <p:sp>
        <p:nvSpPr>
          <p:cNvPr id="3" name="2 - Υπότιτλος">
            <a:extLst>
              <a:ext uri="{FF2B5EF4-FFF2-40B4-BE49-F238E27FC236}">
                <a16:creationId xmlns:a16="http://schemas.microsoft.com/office/drawing/2014/main" xmlns="" id="{3057FAB0-E560-4E7D-A70F-7369F489484E}"/>
              </a:ext>
            </a:extLst>
          </p:cNvPr>
          <p:cNvSpPr>
            <a:spLocks noGrp="1"/>
          </p:cNvSpPr>
          <p:nvPr>
            <p:ph type="subTitle" idx="1"/>
          </p:nvPr>
        </p:nvSpPr>
        <p:spPr>
          <a:xfrm>
            <a:off x="0" y="1628801"/>
            <a:ext cx="9144000" cy="5040560"/>
          </a:xfrm>
          <a:noFill/>
        </p:spPr>
        <p:txBody>
          <a:bodyPr rtlCol="0">
            <a:normAutofit/>
          </a:bodyPr>
          <a:lstStyle/>
          <a:p>
            <a:pPr algn="l" eaLnBrk="1" fontAlgn="auto" hangingPunct="1">
              <a:lnSpc>
                <a:spcPct val="80000"/>
              </a:lnSpc>
              <a:spcAft>
                <a:spcPts val="0"/>
              </a:spcAft>
              <a:buClr>
                <a:schemeClr val="tx1"/>
              </a:buClr>
              <a:defRPr/>
            </a:pPr>
            <a:r>
              <a:rPr lang="en-US" sz="2400" b="1" dirty="0">
                <a:solidFill>
                  <a:schemeClr val="bg1"/>
                </a:solidFill>
                <a:latin typeface="Arial" pitchFamily="34" charset="0"/>
                <a:cs typeface="Arial" pitchFamily="34" charset="0"/>
              </a:rPr>
              <a:t> </a:t>
            </a:r>
            <a:r>
              <a:rPr lang="el-GR" sz="2400" b="1" dirty="0">
                <a:latin typeface="Arial" pitchFamily="34" charset="0"/>
                <a:cs typeface="Arial" pitchFamily="34" charset="0"/>
              </a:rPr>
              <a:t>Σταθερότητα</a:t>
            </a:r>
            <a:r>
              <a:rPr lang="el-GR" sz="2400" dirty="0">
                <a:latin typeface="Arial" pitchFamily="34" charset="0"/>
                <a:cs typeface="Arial" pitchFamily="34" charset="0"/>
              </a:rPr>
              <a:t> </a:t>
            </a:r>
            <a:r>
              <a:rPr lang="el-GR" sz="2400" b="1" dirty="0">
                <a:latin typeface="Arial" pitchFamily="34" charset="0"/>
                <a:cs typeface="Arial" pitchFamily="34" charset="0"/>
              </a:rPr>
              <a:t>στη συχνότητα</a:t>
            </a:r>
            <a:endParaRPr lang="en-US" sz="2400" b="1" dirty="0">
              <a:latin typeface="Arial" pitchFamily="34" charset="0"/>
              <a:cs typeface="Arial" pitchFamily="34" charset="0"/>
            </a:endParaRPr>
          </a:p>
          <a:p>
            <a:pPr algn="l" eaLnBrk="1" fontAlgn="auto" hangingPunct="1">
              <a:lnSpc>
                <a:spcPct val="80000"/>
              </a:lnSpc>
              <a:spcAft>
                <a:spcPts val="0"/>
              </a:spcAft>
              <a:buClr>
                <a:schemeClr val="tx1"/>
              </a:buClr>
              <a:defRPr/>
            </a:pPr>
            <a:endParaRPr lang="en-US" sz="2400" b="1" dirty="0">
              <a:latin typeface="Arial" pitchFamily="34" charset="0"/>
              <a:cs typeface="Arial" pitchFamily="34" charset="0"/>
            </a:endParaRPr>
          </a:p>
          <a:p>
            <a:pPr algn="l" eaLnBrk="1" fontAlgn="auto" hangingPunct="1">
              <a:lnSpc>
                <a:spcPct val="80000"/>
              </a:lnSpc>
              <a:spcAft>
                <a:spcPts val="0"/>
              </a:spcAft>
              <a:buClr>
                <a:schemeClr val="tx1"/>
              </a:buClr>
              <a:defRPr/>
            </a:pPr>
            <a:r>
              <a:rPr lang="en-US" sz="2800" b="1" dirty="0" smtClean="0">
                <a:latin typeface="Arial" pitchFamily="34" charset="0"/>
                <a:cs typeface="Arial" pitchFamily="34" charset="0"/>
              </a:rPr>
              <a:t>1</a:t>
            </a:r>
            <a:r>
              <a:rPr lang="en-GB" sz="2800" b="1" dirty="0">
                <a:latin typeface="Arial" pitchFamily="34" charset="0"/>
                <a:cs typeface="Arial" pitchFamily="34" charset="0"/>
              </a:rPr>
              <a:t>/</a:t>
            </a:r>
            <a:r>
              <a:rPr lang="el-GR" sz="2800" b="1" dirty="0">
                <a:latin typeface="Arial" pitchFamily="34" charset="0"/>
                <a:cs typeface="Arial" pitchFamily="34" charset="0"/>
              </a:rPr>
              <a:t>8</a:t>
            </a:r>
            <a:r>
              <a:rPr lang="el-GR" sz="2400" b="1" dirty="0">
                <a:latin typeface="Arial" pitchFamily="34" charset="0"/>
                <a:cs typeface="Arial" pitchFamily="34" charset="0"/>
              </a:rPr>
              <a:t> </a:t>
            </a:r>
            <a:r>
              <a:rPr lang="el-GR" sz="2400" dirty="0">
                <a:latin typeface="Arial" pitchFamily="34" charset="0"/>
                <a:cs typeface="Arial" pitchFamily="34" charset="0"/>
              </a:rPr>
              <a:t>γυναίκες θα αναπτύξει καρκίνο μαστού κατά τη διάρκεια της ζωής της</a:t>
            </a:r>
            <a:endParaRPr lang="en-US" sz="2400" dirty="0">
              <a:latin typeface="Arial" pitchFamily="34" charset="0"/>
              <a:cs typeface="Arial" pitchFamily="34" charset="0"/>
            </a:endParaRPr>
          </a:p>
          <a:p>
            <a:pPr algn="l" eaLnBrk="1" fontAlgn="auto" hangingPunct="1">
              <a:lnSpc>
                <a:spcPct val="110000"/>
              </a:lnSpc>
              <a:spcAft>
                <a:spcPts val="0"/>
              </a:spcAft>
              <a:buClr>
                <a:schemeClr val="bg1"/>
              </a:buClr>
              <a:buSzPct val="120000"/>
              <a:defRPr/>
            </a:pPr>
            <a:endParaRPr lang="el-GR" sz="2400" dirty="0">
              <a:latin typeface="Arial" pitchFamily="34" charset="0"/>
              <a:cs typeface="Arial" pitchFamily="34" charset="0"/>
            </a:endParaRPr>
          </a:p>
          <a:p>
            <a:pPr algn="l" eaLnBrk="1" fontAlgn="auto" hangingPunct="1">
              <a:lnSpc>
                <a:spcPct val="110000"/>
              </a:lnSpc>
              <a:spcAft>
                <a:spcPts val="0"/>
              </a:spcAft>
              <a:buClr>
                <a:schemeClr val="tx1"/>
              </a:buClr>
              <a:buSzPct val="120000"/>
              <a:defRPr/>
            </a:pPr>
            <a:r>
              <a:rPr lang="en-US" sz="2400" dirty="0">
                <a:latin typeface="Arial" pitchFamily="34" charset="0"/>
                <a:cs typeface="Arial" pitchFamily="34" charset="0"/>
              </a:rPr>
              <a:t> </a:t>
            </a:r>
            <a:r>
              <a:rPr lang="el-GR" sz="2400" dirty="0">
                <a:latin typeface="Arial" pitchFamily="34" charset="0"/>
                <a:cs typeface="Arial" pitchFamily="34" charset="0"/>
              </a:rPr>
              <a:t>Η </a:t>
            </a:r>
            <a:r>
              <a:rPr lang="el-GR" sz="2400" b="1" dirty="0">
                <a:latin typeface="Arial" pitchFamily="34" charset="0"/>
                <a:cs typeface="Arial" pitchFamily="34" charset="0"/>
              </a:rPr>
              <a:t>θνησιμότητα</a:t>
            </a:r>
            <a:r>
              <a:rPr lang="el-GR" sz="2400" dirty="0">
                <a:latin typeface="Arial" pitchFamily="34" charset="0"/>
                <a:cs typeface="Arial" pitchFamily="34" charset="0"/>
              </a:rPr>
              <a:t> έχει </a:t>
            </a:r>
            <a:r>
              <a:rPr lang="el-GR" sz="2400" b="1" dirty="0">
                <a:latin typeface="Arial" pitchFamily="34" charset="0"/>
                <a:cs typeface="Arial" pitchFamily="34" charset="0"/>
              </a:rPr>
              <a:t>μειωθεί </a:t>
            </a:r>
            <a:r>
              <a:rPr lang="el-GR" sz="2400" dirty="0">
                <a:latin typeface="Arial" pitchFamily="34" charset="0"/>
                <a:cs typeface="Arial" pitchFamily="34" charset="0"/>
              </a:rPr>
              <a:t>την τελευταία </a:t>
            </a:r>
            <a:r>
              <a:rPr lang="el-GR" sz="2400" b="1" dirty="0">
                <a:latin typeface="Arial" pitchFamily="34" charset="0"/>
                <a:cs typeface="Arial" pitchFamily="34" charset="0"/>
              </a:rPr>
              <a:t>10ετία</a:t>
            </a:r>
            <a:endParaRPr lang="en-US" sz="2400" b="1" dirty="0">
              <a:latin typeface="Arial" pitchFamily="34" charset="0"/>
              <a:cs typeface="Arial" pitchFamily="34" charset="0"/>
            </a:endParaRPr>
          </a:p>
          <a:p>
            <a:pPr algn="l" eaLnBrk="1" fontAlgn="auto" hangingPunct="1">
              <a:lnSpc>
                <a:spcPct val="110000"/>
              </a:lnSpc>
              <a:spcAft>
                <a:spcPts val="0"/>
              </a:spcAft>
              <a:buClr>
                <a:schemeClr val="bg1"/>
              </a:buClr>
              <a:buSzPct val="120000"/>
              <a:defRPr/>
            </a:pPr>
            <a:r>
              <a:rPr lang="en-US" sz="2400" b="1" dirty="0">
                <a:latin typeface="Arial" pitchFamily="34" charset="0"/>
                <a:cs typeface="Arial" pitchFamily="34" charset="0"/>
              </a:rPr>
              <a:t> </a:t>
            </a:r>
            <a:endParaRPr lang="el-GR" sz="2400" b="1" dirty="0">
              <a:latin typeface="Arial" pitchFamily="34" charset="0"/>
              <a:cs typeface="Arial" pitchFamily="34" charset="0"/>
            </a:endParaRPr>
          </a:p>
          <a:p>
            <a:pPr algn="l" eaLnBrk="1" fontAlgn="auto" hangingPunct="1">
              <a:lnSpc>
                <a:spcPct val="110000"/>
              </a:lnSpc>
              <a:spcAft>
                <a:spcPts val="0"/>
              </a:spcAft>
              <a:buClr>
                <a:schemeClr val="tx1"/>
              </a:buClr>
              <a:buSzPct val="120000"/>
              <a:defRPr/>
            </a:pPr>
            <a:r>
              <a:rPr lang="en-US" sz="2400" dirty="0">
                <a:latin typeface="Arial" pitchFamily="34" charset="0"/>
                <a:cs typeface="Arial" pitchFamily="34" charset="0"/>
              </a:rPr>
              <a:t> </a:t>
            </a:r>
            <a:r>
              <a:rPr lang="el-GR" sz="2400" dirty="0">
                <a:latin typeface="Arial" pitchFamily="34" charset="0"/>
                <a:cs typeface="Arial" pitchFamily="34" charset="0"/>
              </a:rPr>
              <a:t>Η </a:t>
            </a:r>
            <a:r>
              <a:rPr lang="el-GR" sz="2400" b="1" dirty="0">
                <a:latin typeface="Arial" pitchFamily="34" charset="0"/>
                <a:cs typeface="Arial" pitchFamily="34" charset="0"/>
              </a:rPr>
              <a:t>μείωση </a:t>
            </a:r>
            <a:r>
              <a:rPr lang="el-GR" sz="2400" dirty="0">
                <a:latin typeface="Arial" pitchFamily="34" charset="0"/>
                <a:cs typeface="Arial" pitchFamily="34" charset="0"/>
              </a:rPr>
              <a:t>της </a:t>
            </a:r>
            <a:r>
              <a:rPr lang="el-GR" sz="2400" b="1" dirty="0" err="1">
                <a:latin typeface="Arial" pitchFamily="34" charset="0"/>
                <a:cs typeface="Arial" pitchFamily="34" charset="0"/>
              </a:rPr>
              <a:t>θνησιμότητας</a:t>
            </a:r>
            <a:r>
              <a:rPr lang="el-GR" sz="2400" dirty="0">
                <a:latin typeface="Arial" pitchFamily="34" charset="0"/>
                <a:cs typeface="Arial" pitchFamily="34" charset="0"/>
              </a:rPr>
              <a:t> </a:t>
            </a:r>
            <a:r>
              <a:rPr lang="el-GR" sz="2400" dirty="0" err="1" smtClean="0">
                <a:latin typeface="Arial" pitchFamily="34" charset="0"/>
                <a:cs typeface="Arial" pitchFamily="34" charset="0"/>
              </a:rPr>
              <a:t>οφείλεται</a:t>
            </a:r>
            <a:r>
              <a:rPr lang="el-GR" sz="2400" dirty="0" smtClean="0">
                <a:latin typeface="Arial" pitchFamily="34" charset="0"/>
                <a:cs typeface="Arial" pitchFamily="34" charset="0"/>
              </a:rPr>
              <a:t> </a:t>
            </a:r>
            <a:r>
              <a:rPr lang="el-GR" sz="2400" dirty="0">
                <a:latin typeface="Arial" pitchFamily="34" charset="0"/>
                <a:cs typeface="Arial" pitchFamily="34" charset="0"/>
              </a:rPr>
              <a:t>στην </a:t>
            </a:r>
            <a:r>
              <a:rPr lang="el-GR" sz="2400" b="1" dirty="0">
                <a:latin typeface="Arial" pitchFamily="34" charset="0"/>
                <a:cs typeface="Arial" pitchFamily="34" charset="0"/>
              </a:rPr>
              <a:t>έγκαιρη διάγνωση</a:t>
            </a:r>
          </a:p>
          <a:p>
            <a:pPr algn="l" eaLnBrk="1" fontAlgn="auto" hangingPunct="1">
              <a:lnSpc>
                <a:spcPct val="110000"/>
              </a:lnSpc>
              <a:spcAft>
                <a:spcPts val="0"/>
              </a:spcAft>
              <a:buClr>
                <a:schemeClr val="tx1"/>
              </a:buClr>
              <a:buSzPct val="120000"/>
              <a:defRPr/>
            </a:pPr>
            <a:r>
              <a:rPr lang="el-GR" sz="2400" b="1" dirty="0">
                <a:latin typeface="Arial" pitchFamily="34" charset="0"/>
                <a:cs typeface="Arial" pitchFamily="34" charset="0"/>
              </a:rPr>
              <a:t> </a:t>
            </a:r>
            <a:r>
              <a:rPr lang="el-GR" sz="2400" dirty="0">
                <a:latin typeface="Arial" pitchFamily="34" charset="0"/>
                <a:cs typeface="Arial" pitchFamily="34" charset="0"/>
              </a:rPr>
              <a:t>στις </a:t>
            </a:r>
            <a:r>
              <a:rPr lang="el-GR" sz="2400" b="1" dirty="0">
                <a:latin typeface="Arial" pitchFamily="34" charset="0"/>
                <a:cs typeface="Arial" pitchFamily="34" charset="0"/>
              </a:rPr>
              <a:t>νέες </a:t>
            </a:r>
            <a:r>
              <a:rPr lang="el-GR" sz="2400" b="1" dirty="0" err="1">
                <a:latin typeface="Arial" pitchFamily="34" charset="0"/>
                <a:cs typeface="Arial" pitchFamily="34" charset="0"/>
              </a:rPr>
              <a:t>θεραπευτικές</a:t>
            </a:r>
            <a:r>
              <a:rPr lang="el-GR" sz="2400" b="1" dirty="0">
                <a:latin typeface="Arial" pitchFamily="34" charset="0"/>
                <a:cs typeface="Arial" pitchFamily="34" charset="0"/>
              </a:rPr>
              <a:t> </a:t>
            </a:r>
            <a:r>
              <a:rPr lang="el-GR" sz="2400" b="1" dirty="0" err="1" smtClean="0">
                <a:latin typeface="Arial" pitchFamily="34" charset="0"/>
                <a:cs typeface="Arial" pitchFamily="34" charset="0"/>
              </a:rPr>
              <a:t>προσεγγίσεις</a:t>
            </a:r>
            <a:endParaRPr lang="el-GR" sz="2400" b="1" dirty="0" smtClean="0">
              <a:latin typeface="Arial" pitchFamily="34" charset="0"/>
              <a:cs typeface="Arial" pitchFamily="34" charset="0"/>
            </a:endParaRPr>
          </a:p>
          <a:p>
            <a:pPr algn="l" eaLnBrk="1" fontAlgn="auto" hangingPunct="1">
              <a:spcAft>
                <a:spcPts val="0"/>
              </a:spcAft>
              <a:defRPr/>
            </a:pPr>
            <a:endParaRPr lang="el-GR"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a:extLst>
              <a:ext uri="{FF2B5EF4-FFF2-40B4-BE49-F238E27FC236}">
                <a16:creationId xmlns:a16="http://schemas.microsoft.com/office/drawing/2014/main" xmlns="" id="{117768E0-5832-4D86-B23A-DAA5B27A0B78}"/>
              </a:ext>
            </a:extLst>
          </p:cNvPr>
          <p:cNvSpPr>
            <a:spLocks noGrp="1"/>
          </p:cNvSpPr>
          <p:nvPr>
            <p:ph type="ctrTitle"/>
          </p:nvPr>
        </p:nvSpPr>
        <p:spPr>
          <a:xfrm>
            <a:off x="0" y="0"/>
            <a:ext cx="9144000" cy="1143000"/>
          </a:xfrm>
        </p:spPr>
        <p:txBody>
          <a:bodyPr>
            <a:normAutofit/>
          </a:bodyPr>
          <a:lstStyle/>
          <a:p>
            <a:pPr eaLnBrk="1" hangingPunct="1"/>
            <a:r>
              <a:rPr lang="el-GR" altLang="en-US" sz="3600" b="1" dirty="0">
                <a:latin typeface="Arial" panose="020B0604020202020204" pitchFamily="34" charset="0"/>
                <a:cs typeface="Arial" panose="020B0604020202020204" pitchFamily="34" charset="0"/>
              </a:rPr>
              <a:t>Επιδημιολογία</a:t>
            </a:r>
          </a:p>
        </p:txBody>
      </p:sp>
      <p:sp>
        <p:nvSpPr>
          <p:cNvPr id="25603" name="2 - Υπότιτλος">
            <a:extLst>
              <a:ext uri="{FF2B5EF4-FFF2-40B4-BE49-F238E27FC236}">
                <a16:creationId xmlns:a16="http://schemas.microsoft.com/office/drawing/2014/main" xmlns="" id="{803B931E-49FA-4D06-83C2-86BAFEDC679B}"/>
              </a:ext>
            </a:extLst>
          </p:cNvPr>
          <p:cNvSpPr>
            <a:spLocks noGrp="1"/>
          </p:cNvSpPr>
          <p:nvPr>
            <p:ph type="subTitle" idx="1"/>
          </p:nvPr>
        </p:nvSpPr>
        <p:spPr>
          <a:xfrm>
            <a:off x="0" y="1844824"/>
            <a:ext cx="9144000" cy="5281811"/>
          </a:xfrm>
        </p:spPr>
        <p:txBody>
          <a:bodyPr>
            <a:normAutofit/>
          </a:bodyPr>
          <a:lstStyle/>
          <a:p>
            <a:pPr algn="l" eaLnBrk="1" hangingPunct="1">
              <a:buClr>
                <a:schemeClr val="tx1"/>
              </a:buClr>
              <a:buSzPct val="120000"/>
            </a:pPr>
            <a:r>
              <a:rPr lang="el-GR" altLang="en-US" sz="2000" dirty="0">
                <a:solidFill>
                  <a:schemeClr val="bg1"/>
                </a:solidFill>
                <a:latin typeface="Arial" panose="020B0604020202020204" pitchFamily="34" charset="0"/>
                <a:cs typeface="Arial" panose="020B0604020202020204" pitchFamily="34" charset="0"/>
              </a:rPr>
              <a:t> </a:t>
            </a:r>
            <a:r>
              <a:rPr lang="el-GR" altLang="en-US" sz="2400" b="1" dirty="0">
                <a:latin typeface="Arial" panose="020B0604020202020204" pitchFamily="34" charset="0"/>
                <a:cs typeface="Arial" panose="020B0604020202020204" pitchFamily="34" charset="0"/>
              </a:rPr>
              <a:t>Θετικό οικογενειακό ιστορικό </a:t>
            </a:r>
            <a:r>
              <a:rPr lang="el-GR" altLang="en-US" sz="2400" dirty="0">
                <a:latin typeface="Arial" panose="020B0604020202020204" pitchFamily="34" charset="0"/>
                <a:cs typeface="Arial" panose="020B0604020202020204" pitchFamily="34" charset="0"/>
              </a:rPr>
              <a:t>(ανάλογα με το </a:t>
            </a:r>
            <a:r>
              <a:rPr lang="el-GR" altLang="en-US" sz="2400" b="1" dirty="0">
                <a:latin typeface="Arial" panose="020B0604020202020204" pitchFamily="34" charset="0"/>
                <a:cs typeface="Arial" panose="020B0604020202020204" pitchFamily="34" charset="0"/>
              </a:rPr>
              <a:t>βαθμό συγγένειας </a:t>
            </a:r>
            <a:r>
              <a:rPr lang="el-GR" altLang="en-US" sz="2400" dirty="0">
                <a:latin typeface="Arial" panose="020B0604020202020204" pitchFamily="34" charset="0"/>
                <a:cs typeface="Arial" panose="020B0604020202020204" pitchFamily="34" charset="0"/>
              </a:rPr>
              <a:t>ο σχετικός κίνδυνος: </a:t>
            </a:r>
            <a:r>
              <a:rPr lang="el-GR" altLang="en-US" sz="2400" b="1" dirty="0">
                <a:latin typeface="Arial" panose="020B0604020202020204" pitchFamily="34" charset="0"/>
                <a:cs typeface="Arial" panose="020B0604020202020204" pitchFamily="34" charset="0"/>
              </a:rPr>
              <a:t>2.7, 1.8, 1.4</a:t>
            </a:r>
            <a:r>
              <a:rPr lang="el-GR" altLang="en-US" sz="2400" dirty="0">
                <a:latin typeface="Arial" panose="020B0604020202020204" pitchFamily="34" charset="0"/>
                <a:cs typeface="Arial" panose="020B0604020202020204" pitchFamily="34" charset="0"/>
              </a:rPr>
              <a:t>) </a:t>
            </a:r>
          </a:p>
          <a:p>
            <a:pPr algn="l" eaLnBrk="1" hangingPunct="1">
              <a:buClr>
                <a:schemeClr val="tx1"/>
              </a:buClr>
            </a:pPr>
            <a:r>
              <a:rPr lang="el-GR" altLang="en-US" sz="2400" dirty="0">
                <a:latin typeface="Arial" panose="020B0604020202020204" pitchFamily="34" charset="0"/>
                <a:cs typeface="Arial" panose="020B0604020202020204" pitchFamily="34" charset="0"/>
              </a:rPr>
              <a:t> </a:t>
            </a:r>
            <a:r>
              <a:rPr lang="el-GR" altLang="en-US" sz="2400" b="1" dirty="0" err="1">
                <a:latin typeface="Arial" panose="020B0604020202020204" pitchFamily="34" charset="0"/>
                <a:cs typeface="Arial" panose="020B0604020202020204" pitchFamily="34" charset="0"/>
              </a:rPr>
              <a:t>Ινοκυστική</a:t>
            </a:r>
            <a:r>
              <a:rPr lang="el-GR" altLang="en-US" sz="2400" b="1" dirty="0">
                <a:latin typeface="Arial" panose="020B0604020202020204" pitchFamily="34" charset="0"/>
                <a:cs typeface="Arial" panose="020B0604020202020204" pitchFamily="34" charset="0"/>
              </a:rPr>
              <a:t> </a:t>
            </a:r>
            <a:r>
              <a:rPr lang="el-GR" altLang="en-US" sz="2400" dirty="0">
                <a:latin typeface="Arial" panose="020B0604020202020204" pitchFamily="34" charset="0"/>
                <a:cs typeface="Arial" panose="020B0604020202020204" pitchFamily="34" charset="0"/>
              </a:rPr>
              <a:t>μαστοπάθεια με </a:t>
            </a:r>
            <a:r>
              <a:rPr lang="el-GR" altLang="en-US" sz="2400" b="1" dirty="0">
                <a:latin typeface="Arial" panose="020B0604020202020204" pitchFamily="34" charset="0"/>
                <a:cs typeface="Arial" panose="020B0604020202020204" pitchFamily="34" charset="0"/>
              </a:rPr>
              <a:t>κυτταρική υπερπλασία </a:t>
            </a:r>
            <a:r>
              <a:rPr lang="el-GR" altLang="en-US" sz="2400" dirty="0">
                <a:latin typeface="Arial" panose="020B0604020202020204" pitchFamily="34" charset="0"/>
                <a:cs typeface="Arial" panose="020B0604020202020204" pitchFamily="34" charset="0"/>
              </a:rPr>
              <a:t>η/και</a:t>
            </a:r>
            <a:r>
              <a:rPr lang="el-GR" altLang="en-US" sz="2400" b="1" dirty="0">
                <a:latin typeface="Arial" panose="020B0604020202020204" pitchFamily="34" charset="0"/>
                <a:cs typeface="Arial" panose="020B0604020202020204" pitchFamily="34" charset="0"/>
              </a:rPr>
              <a:t> κυτταρική </a:t>
            </a:r>
            <a:r>
              <a:rPr lang="el-GR" altLang="en-US" sz="2400" b="1" dirty="0" err="1">
                <a:latin typeface="Arial" panose="020B0604020202020204" pitchFamily="34" charset="0"/>
                <a:cs typeface="Arial" panose="020B0604020202020204" pitchFamily="34" charset="0"/>
              </a:rPr>
              <a:t>ατυπία</a:t>
            </a:r>
            <a:r>
              <a:rPr lang="en-US" altLang="en-US" sz="2400" dirty="0">
                <a:latin typeface="Arial" panose="020B0604020202020204" pitchFamily="34" charset="0"/>
                <a:cs typeface="Arial" panose="020B0604020202020204" pitchFamily="34" charset="0"/>
              </a:rPr>
              <a:t>: </a:t>
            </a:r>
            <a:r>
              <a:rPr lang="el-GR" altLang="en-US" sz="2400" b="1" dirty="0">
                <a:latin typeface="Arial" panose="020B0604020202020204" pitchFamily="34" charset="0"/>
                <a:cs typeface="Arial" panose="020B0604020202020204" pitchFamily="34" charset="0"/>
              </a:rPr>
              <a:t>1,5</a:t>
            </a:r>
            <a:r>
              <a:rPr lang="en-US" altLang="en-US" sz="2400" b="1" dirty="0">
                <a:latin typeface="Arial" panose="020B0604020202020204" pitchFamily="34" charset="0"/>
                <a:cs typeface="Arial" panose="020B0604020202020204" pitchFamily="34" charset="0"/>
              </a:rPr>
              <a:t>-</a:t>
            </a:r>
            <a:r>
              <a:rPr lang="el-GR" altLang="en-US" sz="2400" b="1" dirty="0">
                <a:latin typeface="Arial" panose="020B0604020202020204" pitchFamily="34" charset="0"/>
                <a:cs typeface="Arial" panose="020B0604020202020204" pitchFamily="34" charset="0"/>
              </a:rPr>
              <a:t>2</a:t>
            </a:r>
            <a:r>
              <a:rPr lang="el-GR" altLang="en-US" sz="2400" dirty="0">
                <a:latin typeface="Arial" panose="020B0604020202020204" pitchFamily="34" charset="0"/>
                <a:cs typeface="Arial" panose="020B0604020202020204" pitchFamily="34" charset="0"/>
              </a:rPr>
              <a:t> η </a:t>
            </a:r>
            <a:r>
              <a:rPr lang="el-GR" altLang="en-US" sz="2400" b="1" dirty="0">
                <a:latin typeface="Arial" panose="020B0604020202020204" pitchFamily="34" charset="0"/>
                <a:cs typeface="Arial" panose="020B0604020202020204" pitchFamily="34" charset="0"/>
              </a:rPr>
              <a:t>4-5</a:t>
            </a:r>
            <a:r>
              <a:rPr lang="el-GR" altLang="en-US" sz="2400" dirty="0">
                <a:latin typeface="Arial" panose="020B0604020202020204" pitchFamily="34" charset="0"/>
                <a:cs typeface="Arial" panose="020B0604020202020204" pitchFamily="34" charset="0"/>
              </a:rPr>
              <a:t> φορές μεγαλύτερος κίνδυνος για καρκίνο του μαστού</a:t>
            </a:r>
          </a:p>
          <a:p>
            <a:pPr algn="l" eaLnBrk="1" hangingPunct="1">
              <a:buClr>
                <a:schemeClr val="tx1"/>
              </a:buClr>
            </a:pPr>
            <a:r>
              <a:rPr lang="en-US" altLang="en-US" sz="2000" dirty="0">
                <a:latin typeface="Arial" panose="020B0604020202020204" pitchFamily="34" charset="0"/>
                <a:cs typeface="Arial" panose="020B0604020202020204" pitchFamily="34" charset="0"/>
              </a:rPr>
              <a:t> </a:t>
            </a:r>
            <a:r>
              <a:rPr lang="el-GR" altLang="en-US" sz="2400" b="1" dirty="0">
                <a:latin typeface="Arial" panose="020B0604020202020204" pitchFamily="34" charset="0"/>
                <a:cs typeface="Arial" panose="020B0604020202020204" pitchFamily="34" charset="0"/>
              </a:rPr>
              <a:t>Ηλικία </a:t>
            </a:r>
            <a:r>
              <a:rPr lang="el-GR" altLang="en-US" sz="2400" b="1" dirty="0" err="1">
                <a:latin typeface="Arial" panose="020B0604020202020204" pitchFamily="34" charset="0"/>
                <a:cs typeface="Arial" panose="020B0604020202020204" pitchFamily="34" charset="0"/>
              </a:rPr>
              <a:t>εμμηναρχής</a:t>
            </a:r>
            <a:r>
              <a:rPr lang="el-GR" altLang="en-US" sz="2400" b="1" dirty="0">
                <a:latin typeface="Arial" panose="020B0604020202020204" pitchFamily="34" charset="0"/>
                <a:cs typeface="Arial" panose="020B0604020202020204" pitchFamily="34" charset="0"/>
              </a:rPr>
              <a:t>-εμμηνόπαυσης </a:t>
            </a:r>
            <a:endParaRPr lang="el-GR" altLang="en-US" sz="2400" dirty="0">
              <a:latin typeface="Arial" panose="020B0604020202020204" pitchFamily="34" charset="0"/>
              <a:cs typeface="Arial" panose="020B0604020202020204" pitchFamily="34" charset="0"/>
            </a:endParaRPr>
          </a:p>
          <a:p>
            <a:pPr algn="l" eaLnBrk="1" hangingPunct="1">
              <a:buClr>
                <a:schemeClr val="tx1"/>
              </a:buClr>
            </a:pPr>
            <a:r>
              <a:rPr lang="el-GR" altLang="en-US" sz="2400" dirty="0">
                <a:latin typeface="Arial" panose="020B0604020202020204" pitchFamily="34" charset="0"/>
                <a:cs typeface="Arial" panose="020B0604020202020204" pitchFamily="34" charset="0"/>
              </a:rPr>
              <a:t> </a:t>
            </a:r>
            <a:r>
              <a:rPr lang="el-GR" altLang="en-US" sz="2400" b="1" dirty="0">
                <a:latin typeface="Arial" panose="020B0604020202020204" pitchFamily="34" charset="0"/>
                <a:cs typeface="Arial" panose="020B0604020202020204" pitchFamily="34" charset="0"/>
              </a:rPr>
              <a:t>Παχυσαρκία</a:t>
            </a:r>
          </a:p>
          <a:p>
            <a:pPr algn="l" eaLnBrk="1" hangingPunct="1">
              <a:buClr>
                <a:schemeClr val="tx1"/>
              </a:buClr>
            </a:pPr>
            <a:r>
              <a:rPr lang="el-GR" altLang="en-US" sz="2400" b="1" dirty="0">
                <a:latin typeface="Arial" panose="020B0604020202020204" pitchFamily="34" charset="0"/>
                <a:cs typeface="Arial" panose="020B0604020202020204" pitchFamily="34" charset="0"/>
              </a:rPr>
              <a:t> Κάπνισμα</a:t>
            </a:r>
          </a:p>
          <a:p>
            <a:pPr algn="l" eaLnBrk="1" hangingPunct="1">
              <a:buClr>
                <a:schemeClr val="tx1"/>
              </a:buClr>
            </a:pPr>
            <a:r>
              <a:rPr lang="el-GR" altLang="en-US" sz="2400" b="1" dirty="0">
                <a:latin typeface="Arial" panose="020B0604020202020204" pitchFamily="34" charset="0"/>
                <a:cs typeface="Arial" panose="020B0604020202020204" pitchFamily="34" charset="0"/>
              </a:rPr>
              <a:t> Ακτινοβολία</a:t>
            </a:r>
            <a:r>
              <a:rPr lang="el-GR" altLang="en-US" sz="2400" dirty="0">
                <a:latin typeface="Arial" panose="020B0604020202020204" pitchFamily="34" charset="0"/>
                <a:cs typeface="Arial" panose="020B0604020202020204" pitchFamily="34" charset="0"/>
              </a:rPr>
              <a:t> </a:t>
            </a:r>
          </a:p>
          <a:p>
            <a:pPr algn="l" eaLnBrk="1" hangingPunct="1">
              <a:buClr>
                <a:schemeClr val="tx1"/>
              </a:buClr>
            </a:pPr>
            <a:r>
              <a:rPr lang="el-GR" altLang="en-US" sz="2400" dirty="0">
                <a:latin typeface="Arial" panose="020B0604020202020204" pitchFamily="34" charset="0"/>
                <a:cs typeface="Arial" panose="020B0604020202020204" pitchFamily="34" charset="0"/>
              </a:rPr>
              <a:t> </a:t>
            </a:r>
            <a:r>
              <a:rPr lang="el-GR" altLang="en-US" sz="2400" b="1" dirty="0">
                <a:latin typeface="Arial" panose="020B0604020202020204" pitchFamily="34" charset="0"/>
                <a:cs typeface="Arial" panose="020B0604020202020204" pitchFamily="34" charset="0"/>
              </a:rPr>
              <a:t>Σωματική άσκηση</a:t>
            </a:r>
            <a:endParaRPr lang="el-GR" altLang="en-US" sz="2400" dirty="0">
              <a:latin typeface="Arial" panose="020B0604020202020204" pitchFamily="34" charset="0"/>
              <a:cs typeface="Arial" panose="020B0604020202020204" pitchFamily="34" charset="0"/>
            </a:endParaRPr>
          </a:p>
          <a:p>
            <a:pPr algn="l" eaLnBrk="1" hangingPunct="1">
              <a:buClr>
                <a:schemeClr val="bg1"/>
              </a:buClr>
              <a:buSzPct val="120000"/>
              <a:buFont typeface="Wingdings" panose="05000000000000000000" pitchFamily="2" charset="2"/>
              <a:buChar char="v"/>
            </a:pPr>
            <a:endParaRPr lang="el-GR" altLang="en-US" sz="24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a:extLst>
              <a:ext uri="{FF2B5EF4-FFF2-40B4-BE49-F238E27FC236}">
                <a16:creationId xmlns:a16="http://schemas.microsoft.com/office/drawing/2014/main" xmlns="" id="{85CC94F6-162A-4FE2-A873-EBEA155E9238}"/>
              </a:ext>
            </a:extLst>
          </p:cNvPr>
          <p:cNvSpPr>
            <a:spLocks noGrp="1"/>
          </p:cNvSpPr>
          <p:nvPr>
            <p:ph type="ctrTitle"/>
          </p:nvPr>
        </p:nvSpPr>
        <p:spPr>
          <a:xfrm>
            <a:off x="0" y="0"/>
            <a:ext cx="9144000" cy="1143000"/>
          </a:xfrm>
        </p:spPr>
        <p:txBody>
          <a:bodyPr>
            <a:normAutofit/>
          </a:bodyPr>
          <a:lstStyle/>
          <a:p>
            <a:pPr eaLnBrk="1" hangingPunct="1"/>
            <a:r>
              <a:rPr lang="el-GR" altLang="en-US" sz="3600" b="1" dirty="0">
                <a:latin typeface="Arial" panose="020B0604020202020204" pitchFamily="34" charset="0"/>
                <a:cs typeface="Arial" panose="020B0604020202020204" pitchFamily="34" charset="0"/>
              </a:rPr>
              <a:t>Επιδημιολογία-Κύηση-Θηλασμός</a:t>
            </a:r>
            <a:endParaRPr lang="el-GR" altLang="en-US" sz="3600" dirty="0">
              <a:latin typeface="Arial" panose="020B0604020202020204" pitchFamily="34" charset="0"/>
              <a:cs typeface="Arial" panose="020B0604020202020204" pitchFamily="34" charset="0"/>
            </a:endParaRPr>
          </a:p>
        </p:txBody>
      </p:sp>
      <p:sp>
        <p:nvSpPr>
          <p:cNvPr id="3" name="2 - Υπότιτλος">
            <a:extLst>
              <a:ext uri="{FF2B5EF4-FFF2-40B4-BE49-F238E27FC236}">
                <a16:creationId xmlns:a16="http://schemas.microsoft.com/office/drawing/2014/main" xmlns="" id="{E1F73A2F-BEE9-45C7-82EE-DAC6E9B98313}"/>
              </a:ext>
            </a:extLst>
          </p:cNvPr>
          <p:cNvSpPr>
            <a:spLocks noGrp="1"/>
          </p:cNvSpPr>
          <p:nvPr>
            <p:ph type="subTitle" idx="1"/>
          </p:nvPr>
        </p:nvSpPr>
        <p:spPr>
          <a:xfrm>
            <a:off x="0" y="1988840"/>
            <a:ext cx="9144000" cy="4869160"/>
          </a:xfrm>
        </p:spPr>
        <p:txBody>
          <a:bodyPr rtlCol="0">
            <a:normAutofit/>
          </a:bodyPr>
          <a:lstStyle/>
          <a:p>
            <a:pPr algn="l" eaLnBrk="1" fontAlgn="auto" hangingPunct="1">
              <a:spcAft>
                <a:spcPts val="0"/>
              </a:spcAft>
              <a:buClr>
                <a:schemeClr val="tx1"/>
              </a:buClr>
              <a:buSzPct val="100000"/>
              <a:buFont typeface="Wingdings" pitchFamily="2" charset="2"/>
              <a:buChar char="v"/>
              <a:defRPr/>
            </a:pPr>
            <a:endParaRPr lang="en-US" sz="4400" b="1" dirty="0"/>
          </a:p>
          <a:p>
            <a:pPr algn="l" eaLnBrk="1" fontAlgn="auto" hangingPunct="1">
              <a:spcAft>
                <a:spcPts val="0"/>
              </a:spcAft>
              <a:buClr>
                <a:schemeClr val="tx1"/>
              </a:buClr>
              <a:buSzPct val="80000"/>
              <a:defRPr/>
            </a:pPr>
            <a:r>
              <a:rPr lang="el-GR" sz="4400" b="1" dirty="0"/>
              <a:t> </a:t>
            </a:r>
            <a:r>
              <a:rPr lang="el-GR" b="1" dirty="0">
                <a:latin typeface="Arial" pitchFamily="34" charset="0"/>
                <a:cs typeface="Arial" pitchFamily="34" charset="0"/>
              </a:rPr>
              <a:t>Κύηση</a:t>
            </a:r>
            <a:r>
              <a:rPr lang="en-US" b="1" dirty="0">
                <a:latin typeface="Arial" pitchFamily="34" charset="0"/>
                <a:cs typeface="Arial" pitchFamily="34" charset="0"/>
              </a:rPr>
              <a:t>:</a:t>
            </a:r>
            <a:r>
              <a:rPr lang="el-GR" dirty="0">
                <a:latin typeface="Arial" pitchFamily="34" charset="0"/>
                <a:cs typeface="Arial" pitchFamily="34" charset="0"/>
              </a:rPr>
              <a:t> Γυναίκες με </a:t>
            </a:r>
            <a:r>
              <a:rPr lang="el-GR" b="1" dirty="0">
                <a:latin typeface="Arial" pitchFamily="34" charset="0"/>
                <a:cs typeface="Arial" pitchFamily="34" charset="0"/>
              </a:rPr>
              <a:t>πρώτη </a:t>
            </a:r>
            <a:r>
              <a:rPr lang="el-GR" b="1" dirty="0" err="1">
                <a:latin typeface="Arial" pitchFamily="34" charset="0"/>
                <a:cs typeface="Arial" pitchFamily="34" charset="0"/>
              </a:rPr>
              <a:t>τελειόμηνη</a:t>
            </a:r>
            <a:r>
              <a:rPr lang="el-GR" b="1" dirty="0">
                <a:latin typeface="Arial" pitchFamily="34" charset="0"/>
                <a:cs typeface="Arial" pitchFamily="34" charset="0"/>
              </a:rPr>
              <a:t> κύηση </a:t>
            </a:r>
            <a:r>
              <a:rPr lang="el-GR" dirty="0">
                <a:latin typeface="Arial" pitchFamily="34" charset="0"/>
                <a:cs typeface="Arial" pitchFamily="34" charset="0"/>
              </a:rPr>
              <a:t>πριν από τα </a:t>
            </a:r>
            <a:r>
              <a:rPr lang="el-GR" b="1" dirty="0">
                <a:latin typeface="Arial" pitchFamily="34" charset="0"/>
                <a:cs typeface="Arial" pitchFamily="34" charset="0"/>
              </a:rPr>
              <a:t>20 χρόνια</a:t>
            </a:r>
            <a:r>
              <a:rPr lang="el-GR" dirty="0">
                <a:latin typeface="Arial" pitchFamily="34" charset="0"/>
                <a:cs typeface="Arial" pitchFamily="34" charset="0"/>
              </a:rPr>
              <a:t> έχουν </a:t>
            </a:r>
            <a:r>
              <a:rPr lang="el-GR" sz="2000" b="1" dirty="0">
                <a:latin typeface="Arial" pitchFamily="34" charset="0"/>
                <a:cs typeface="Arial" pitchFamily="34" charset="0"/>
              </a:rPr>
              <a:t>30</a:t>
            </a:r>
            <a:r>
              <a:rPr lang="en-US" sz="2000" b="1" dirty="0">
                <a:latin typeface="Arial" pitchFamily="34" charset="0"/>
                <a:cs typeface="Arial" pitchFamily="34" charset="0"/>
              </a:rPr>
              <a:t>%</a:t>
            </a:r>
            <a:r>
              <a:rPr lang="el-GR" sz="2000" dirty="0">
                <a:latin typeface="Arial" pitchFamily="34" charset="0"/>
                <a:cs typeface="Arial" pitchFamily="34" charset="0"/>
              </a:rPr>
              <a:t> </a:t>
            </a:r>
            <a:r>
              <a:rPr lang="el-GR" b="1" dirty="0">
                <a:latin typeface="Arial" pitchFamily="34" charset="0"/>
                <a:cs typeface="Arial" pitchFamily="34" charset="0"/>
              </a:rPr>
              <a:t>μικρότερο κίνδυνο</a:t>
            </a:r>
            <a:r>
              <a:rPr lang="el-GR" dirty="0">
                <a:latin typeface="Arial" pitchFamily="34" charset="0"/>
                <a:cs typeface="Arial" pitchFamily="34" charset="0"/>
              </a:rPr>
              <a:t>, σε σχέση με γυναίκες που απέκτησαν παιδί μετά την ηλικία των </a:t>
            </a:r>
            <a:r>
              <a:rPr lang="el-GR" b="1" dirty="0">
                <a:latin typeface="Arial" pitchFamily="34" charset="0"/>
                <a:cs typeface="Arial" pitchFamily="34" charset="0"/>
              </a:rPr>
              <a:t>35 ετών</a:t>
            </a:r>
          </a:p>
          <a:p>
            <a:pPr algn="l" eaLnBrk="1" fontAlgn="auto" hangingPunct="1">
              <a:spcAft>
                <a:spcPts val="0"/>
              </a:spcAft>
              <a:buClr>
                <a:schemeClr val="tx1"/>
              </a:buClr>
              <a:buSzPct val="100000"/>
              <a:defRPr/>
            </a:pPr>
            <a:endParaRPr lang="el-GR" b="1" dirty="0">
              <a:latin typeface="Arial" pitchFamily="34" charset="0"/>
              <a:cs typeface="Arial" pitchFamily="34" charset="0"/>
            </a:endParaRPr>
          </a:p>
          <a:p>
            <a:pPr algn="l" eaLnBrk="1" fontAlgn="auto" hangingPunct="1">
              <a:spcAft>
                <a:spcPts val="0"/>
              </a:spcAft>
              <a:buClr>
                <a:schemeClr val="tx1"/>
              </a:buClr>
              <a:buSzPct val="100000"/>
              <a:defRPr/>
            </a:pPr>
            <a:r>
              <a:rPr lang="el-GR" b="1" dirty="0">
                <a:latin typeface="Arial" pitchFamily="34" charset="0"/>
                <a:cs typeface="Arial" pitchFamily="34" charset="0"/>
              </a:rPr>
              <a:t> Θηλασμός: </a:t>
            </a:r>
            <a:r>
              <a:rPr lang="el-GR" dirty="0">
                <a:latin typeface="Arial" pitchFamily="34" charset="0"/>
                <a:cs typeface="Arial" pitchFamily="34" charset="0"/>
              </a:rPr>
              <a:t>Πολύ μεγάλη διάρκεια θηλασμού προσφέρει </a:t>
            </a:r>
            <a:r>
              <a:rPr lang="el-GR" b="1" dirty="0">
                <a:latin typeface="Arial" pitchFamily="34" charset="0"/>
                <a:cs typeface="Arial" pitchFamily="34" charset="0"/>
              </a:rPr>
              <a:t>μικρή προστασία</a:t>
            </a:r>
          </a:p>
          <a:p>
            <a:pPr algn="l" eaLnBrk="1" fontAlgn="auto" hangingPunct="1">
              <a:spcAft>
                <a:spcPts val="0"/>
              </a:spcAft>
              <a:buClr>
                <a:schemeClr val="tx1"/>
              </a:buClr>
              <a:buSzPct val="100000"/>
              <a:defRPr/>
            </a:pPr>
            <a:r>
              <a:rPr lang="el-GR" dirty="0">
                <a:latin typeface="Arial" pitchFamily="34" charset="0"/>
                <a:cs typeface="Arial" pitchFamily="34" charset="0"/>
              </a:rPr>
              <a:t> </a:t>
            </a:r>
          </a:p>
          <a:p>
            <a:pPr algn="l" eaLnBrk="1" fontAlgn="auto" hangingPunct="1">
              <a:spcAft>
                <a:spcPts val="0"/>
              </a:spcAft>
              <a:buClr>
                <a:schemeClr val="tx1"/>
              </a:buClr>
              <a:buSzPct val="100000"/>
              <a:defRPr/>
            </a:pPr>
            <a:endParaRPr lang="el-G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a:extLst>
              <a:ext uri="{FF2B5EF4-FFF2-40B4-BE49-F238E27FC236}">
                <a16:creationId xmlns:a16="http://schemas.microsoft.com/office/drawing/2014/main" xmlns="" id="{231558F3-9736-41D6-BB40-0CC4192EFD1B}"/>
              </a:ext>
            </a:extLst>
          </p:cNvPr>
          <p:cNvSpPr>
            <a:spLocks noGrp="1"/>
          </p:cNvSpPr>
          <p:nvPr>
            <p:ph type="ctrTitle"/>
          </p:nvPr>
        </p:nvSpPr>
        <p:spPr>
          <a:xfrm>
            <a:off x="0" y="0"/>
            <a:ext cx="9144000" cy="1143000"/>
          </a:xfrm>
        </p:spPr>
        <p:txBody>
          <a:bodyPr>
            <a:normAutofit/>
          </a:bodyPr>
          <a:lstStyle/>
          <a:p>
            <a:pPr eaLnBrk="1" hangingPunct="1"/>
            <a:r>
              <a:rPr lang="el-GR" altLang="en-US" sz="4000" b="1" dirty="0">
                <a:latin typeface="Arial" panose="020B0604020202020204" pitchFamily="34" charset="0"/>
                <a:cs typeface="Arial" panose="020B0604020202020204" pitchFamily="34" charset="0"/>
              </a:rPr>
              <a:t>Δίαιτα-Οινόπνευμα</a:t>
            </a:r>
          </a:p>
        </p:txBody>
      </p:sp>
      <p:sp>
        <p:nvSpPr>
          <p:cNvPr id="3" name="2 - Υπότιτλος">
            <a:extLst>
              <a:ext uri="{FF2B5EF4-FFF2-40B4-BE49-F238E27FC236}">
                <a16:creationId xmlns:a16="http://schemas.microsoft.com/office/drawing/2014/main" xmlns="" id="{87546493-6CCD-4FF7-A0CC-2813B92F015D}"/>
              </a:ext>
            </a:extLst>
          </p:cNvPr>
          <p:cNvSpPr>
            <a:spLocks noGrp="1"/>
          </p:cNvSpPr>
          <p:nvPr>
            <p:ph type="subTitle" idx="1"/>
          </p:nvPr>
        </p:nvSpPr>
        <p:spPr>
          <a:xfrm>
            <a:off x="0" y="2204864"/>
            <a:ext cx="9144000" cy="4653136"/>
          </a:xfrm>
        </p:spPr>
        <p:txBody>
          <a:bodyPr rtlCol="0">
            <a:normAutofit/>
          </a:bodyPr>
          <a:lstStyle/>
          <a:p>
            <a:pPr algn="l" eaLnBrk="1" fontAlgn="auto" hangingPunct="1">
              <a:spcAft>
                <a:spcPts val="0"/>
              </a:spcAft>
              <a:buClr>
                <a:schemeClr val="tx1"/>
              </a:buClr>
              <a:buSzPct val="100000"/>
              <a:defRPr/>
            </a:pPr>
            <a:r>
              <a:rPr lang="el-GR" sz="2000" b="1" dirty="0">
                <a:latin typeface="Arial" pitchFamily="34" charset="0"/>
                <a:cs typeface="Arial" pitchFamily="34" charset="0"/>
              </a:rPr>
              <a:t>Αυξημένη κατανάλωση λίπους</a:t>
            </a:r>
            <a:r>
              <a:rPr lang="en-US" sz="2000" b="1" dirty="0">
                <a:latin typeface="Arial" pitchFamily="34" charset="0"/>
                <a:cs typeface="Arial" pitchFamily="34" charset="0"/>
              </a:rPr>
              <a:t> </a:t>
            </a:r>
            <a:r>
              <a:rPr lang="en-US" sz="2000" dirty="0">
                <a:latin typeface="Arial" pitchFamily="34" charset="0"/>
                <a:cs typeface="Arial" pitchFamily="34" charset="0"/>
              </a:rPr>
              <a:t>:</a:t>
            </a:r>
            <a:r>
              <a:rPr lang="el-GR" sz="2000" dirty="0">
                <a:latin typeface="Arial" pitchFamily="34" charset="0"/>
                <a:cs typeface="Arial" pitchFamily="34" charset="0"/>
              </a:rPr>
              <a:t> </a:t>
            </a:r>
            <a:r>
              <a:rPr lang="el-GR" sz="2000" b="1" dirty="0">
                <a:latin typeface="Arial" pitchFamily="34" charset="0"/>
                <a:cs typeface="Arial" pitchFamily="34" charset="0"/>
              </a:rPr>
              <a:t>αύξηση</a:t>
            </a:r>
            <a:r>
              <a:rPr lang="el-GR" sz="2000" dirty="0">
                <a:latin typeface="Arial" pitchFamily="34" charset="0"/>
                <a:cs typeface="Arial" pitchFamily="34" charset="0"/>
              </a:rPr>
              <a:t> του κινδύνου ανάπτυξης καρκίνου του μαστού</a:t>
            </a:r>
          </a:p>
          <a:p>
            <a:pPr algn="l" eaLnBrk="1" fontAlgn="auto" hangingPunct="1">
              <a:spcAft>
                <a:spcPts val="0"/>
              </a:spcAft>
              <a:buClr>
                <a:schemeClr val="tx1"/>
              </a:buClr>
              <a:buSzPct val="100000"/>
              <a:defRPr/>
            </a:pPr>
            <a:r>
              <a:rPr lang="el-GR" sz="2000" b="1" dirty="0">
                <a:latin typeface="Arial" pitchFamily="34" charset="0"/>
                <a:cs typeface="Arial" pitchFamily="34" charset="0"/>
              </a:rPr>
              <a:t>Αυξημένη κατανάλωση φρούτων,  λαχανικών </a:t>
            </a:r>
            <a:r>
              <a:rPr lang="el-GR" sz="2000" dirty="0">
                <a:latin typeface="Arial" pitchFamily="34" charset="0"/>
                <a:cs typeface="Arial" pitchFamily="34" charset="0"/>
              </a:rPr>
              <a:t>και </a:t>
            </a:r>
            <a:r>
              <a:rPr lang="el-GR" sz="2000" b="1" dirty="0">
                <a:latin typeface="Arial" pitchFamily="34" charset="0"/>
                <a:cs typeface="Arial" pitchFamily="34" charset="0"/>
              </a:rPr>
              <a:t>ελαιόλαδου</a:t>
            </a:r>
            <a:r>
              <a:rPr lang="el-GR" sz="2000" dirty="0">
                <a:latin typeface="Arial" pitchFamily="34" charset="0"/>
                <a:cs typeface="Arial" pitchFamily="34" charset="0"/>
              </a:rPr>
              <a:t> ασκεί </a:t>
            </a:r>
            <a:r>
              <a:rPr lang="el-GR" sz="2000" b="1" dirty="0">
                <a:latin typeface="Arial" pitchFamily="34" charset="0"/>
                <a:cs typeface="Arial" pitchFamily="34" charset="0"/>
              </a:rPr>
              <a:t>προστατευτική</a:t>
            </a:r>
            <a:r>
              <a:rPr lang="el-GR" sz="2000" dirty="0">
                <a:latin typeface="Arial" pitchFamily="34" charset="0"/>
                <a:cs typeface="Arial" pitchFamily="34" charset="0"/>
              </a:rPr>
              <a:t> δράση</a:t>
            </a:r>
          </a:p>
          <a:p>
            <a:pPr algn="l" eaLnBrk="1" fontAlgn="auto" hangingPunct="1">
              <a:spcAft>
                <a:spcPts val="0"/>
              </a:spcAft>
              <a:buClr>
                <a:schemeClr val="tx1"/>
              </a:buClr>
              <a:buSzPct val="100000"/>
              <a:defRPr/>
            </a:pPr>
            <a:r>
              <a:rPr lang="el-GR" sz="2000" dirty="0">
                <a:latin typeface="Arial" pitchFamily="34" charset="0"/>
                <a:cs typeface="Arial" pitchFamily="34" charset="0"/>
              </a:rPr>
              <a:t>Αύξηση του κινδύνου κατά </a:t>
            </a:r>
            <a:r>
              <a:rPr lang="el-GR" sz="2000" b="1" dirty="0">
                <a:latin typeface="Arial" pitchFamily="34" charset="0"/>
                <a:cs typeface="Arial" pitchFamily="34" charset="0"/>
              </a:rPr>
              <a:t>10</a:t>
            </a:r>
            <a:r>
              <a:rPr lang="en-US" sz="2000" b="1" dirty="0">
                <a:latin typeface="Arial" pitchFamily="34" charset="0"/>
                <a:cs typeface="Arial" pitchFamily="34" charset="0"/>
              </a:rPr>
              <a:t>-20%</a:t>
            </a:r>
            <a:r>
              <a:rPr lang="en-US" sz="2000" dirty="0">
                <a:latin typeface="Arial" pitchFamily="34" charset="0"/>
                <a:cs typeface="Arial" pitchFamily="34" charset="0"/>
              </a:rPr>
              <a:t> </a:t>
            </a:r>
            <a:r>
              <a:rPr lang="el-GR" sz="2000" dirty="0">
                <a:latin typeface="Arial" pitchFamily="34" charset="0"/>
                <a:cs typeface="Arial" pitchFamily="34" charset="0"/>
              </a:rPr>
              <a:t>σε γυναίκες που καταναλώνουν </a:t>
            </a:r>
            <a:r>
              <a:rPr lang="el-GR" sz="2000" b="1" dirty="0">
                <a:latin typeface="Arial" pitchFamily="34" charset="0"/>
                <a:cs typeface="Arial" pitchFamily="34" charset="0"/>
              </a:rPr>
              <a:t>2 ποτά την ημέρα </a:t>
            </a:r>
            <a:r>
              <a:rPr lang="el-GR" sz="2000" dirty="0">
                <a:latin typeface="Arial" pitchFamily="34" charset="0"/>
                <a:cs typeface="Arial" pitchFamily="34" charset="0"/>
              </a:rPr>
              <a:t>και κατά </a:t>
            </a:r>
            <a:r>
              <a:rPr lang="el-GR" sz="2400" b="1" dirty="0">
                <a:latin typeface="Arial" pitchFamily="34" charset="0"/>
                <a:cs typeface="Arial" pitchFamily="34" charset="0"/>
              </a:rPr>
              <a:t>40</a:t>
            </a:r>
            <a:r>
              <a:rPr lang="en-US" sz="2400" b="1" dirty="0">
                <a:latin typeface="Arial" pitchFamily="34" charset="0"/>
                <a:cs typeface="Arial" pitchFamily="34" charset="0"/>
              </a:rPr>
              <a:t>%</a:t>
            </a:r>
            <a:r>
              <a:rPr lang="el-GR" sz="2000" dirty="0">
                <a:latin typeface="Arial" pitchFamily="34" charset="0"/>
                <a:cs typeface="Arial" pitchFamily="34" charset="0"/>
              </a:rPr>
              <a:t> όταν καταναλώνουν </a:t>
            </a:r>
            <a:r>
              <a:rPr lang="en-US" sz="2000" b="1" dirty="0">
                <a:latin typeface="Arial" pitchFamily="34" charset="0"/>
                <a:cs typeface="Arial" pitchFamily="34" charset="0"/>
              </a:rPr>
              <a:t>&gt;</a:t>
            </a:r>
            <a:r>
              <a:rPr lang="el-GR" sz="2000" b="1" dirty="0">
                <a:latin typeface="Arial" pitchFamily="34" charset="0"/>
                <a:cs typeface="Arial" pitchFamily="34" charset="0"/>
              </a:rPr>
              <a:t> 2</a:t>
            </a:r>
            <a:r>
              <a:rPr lang="el-GR" sz="2000" dirty="0">
                <a:latin typeface="Arial" pitchFamily="34" charset="0"/>
                <a:cs typeface="Arial" pitchFamily="34" charset="0"/>
              </a:rPr>
              <a:t> </a:t>
            </a:r>
            <a:r>
              <a:rPr lang="el-GR" sz="2000" b="1" dirty="0">
                <a:latin typeface="Arial" pitchFamily="34" charset="0"/>
                <a:cs typeface="Arial" pitchFamily="34" charset="0"/>
              </a:rPr>
              <a:t>ποτά </a:t>
            </a:r>
            <a:r>
              <a:rPr lang="el-GR" sz="2000" dirty="0">
                <a:latin typeface="Arial" pitchFamily="34" charset="0"/>
                <a:cs typeface="Arial" pitchFamily="34" charset="0"/>
              </a:rPr>
              <a:t>την ημέρα</a:t>
            </a:r>
          </a:p>
          <a:p>
            <a:pPr algn="l" eaLnBrk="1" fontAlgn="auto" hangingPunct="1">
              <a:spcAft>
                <a:spcPts val="0"/>
              </a:spcAft>
              <a:buClr>
                <a:schemeClr val="tx1"/>
              </a:buClr>
              <a:buSzPct val="100000"/>
              <a:defRPr/>
            </a:pPr>
            <a:r>
              <a:rPr lang="el-GR" sz="2000" dirty="0">
                <a:latin typeface="Arial" pitchFamily="34" charset="0"/>
                <a:cs typeface="Arial" pitchFamily="34" charset="0"/>
              </a:rPr>
              <a:t>Τα </a:t>
            </a:r>
            <a:r>
              <a:rPr lang="el-GR" sz="2000" b="1" dirty="0">
                <a:latin typeface="Arial" pitchFamily="34" charset="0"/>
                <a:cs typeface="Arial" pitchFamily="34" charset="0"/>
              </a:rPr>
              <a:t>πυκνά οινοπνευματώδη</a:t>
            </a:r>
            <a:r>
              <a:rPr lang="el-GR" sz="2000" dirty="0">
                <a:latin typeface="Arial" pitchFamily="34" charset="0"/>
                <a:cs typeface="Arial" pitchFamily="34" charset="0"/>
              </a:rPr>
              <a:t> ποτά και η </a:t>
            </a:r>
            <a:r>
              <a:rPr lang="el-GR" sz="2000" b="1" dirty="0">
                <a:latin typeface="Arial" pitchFamily="34" charset="0"/>
                <a:cs typeface="Arial" pitchFamily="34" charset="0"/>
              </a:rPr>
              <a:t>ημερήσια κατανάλωση </a:t>
            </a:r>
            <a:r>
              <a:rPr lang="el-GR" sz="2000" dirty="0">
                <a:latin typeface="Arial" pitchFamily="34" charset="0"/>
                <a:cs typeface="Arial" pitchFamily="34" charset="0"/>
              </a:rPr>
              <a:t>αυξάνουν περισσότερο τον κίνδυνο</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A039974E-E807-4C86-BB1C-DB435845B4C0}"/>
              </a:ext>
            </a:extLst>
          </p:cNvPr>
          <p:cNvSpPr>
            <a:spLocks noGrp="1" noChangeArrowheads="1"/>
          </p:cNvSpPr>
          <p:nvPr>
            <p:ph type="title"/>
          </p:nvPr>
        </p:nvSpPr>
        <p:spPr>
          <a:xfrm>
            <a:off x="0" y="0"/>
            <a:ext cx="9144000" cy="1000125"/>
          </a:xfrm>
        </p:spPr>
        <p:txBody>
          <a:bodyPr/>
          <a:lstStyle/>
          <a:p>
            <a:pPr algn="ctr" eaLnBrk="1" hangingPunct="1"/>
            <a:r>
              <a:rPr lang="el-GR" altLang="en-US" b="1" dirty="0">
                <a:latin typeface="Arial" panose="020B0604020202020204" pitchFamily="34" charset="0"/>
                <a:cs typeface="Arial" panose="020B0604020202020204" pitchFamily="34" charset="0"/>
              </a:rPr>
              <a:t>Λήψη ορμονών</a:t>
            </a:r>
            <a:endParaRPr lang="el-GR" altLang="en-US" dirty="0">
              <a:latin typeface="Arial" panose="020B0604020202020204" pitchFamily="34" charset="0"/>
              <a:cs typeface="Arial" panose="020B0604020202020204" pitchFamily="34" charset="0"/>
            </a:endParaRPr>
          </a:p>
        </p:txBody>
      </p:sp>
      <p:sp>
        <p:nvSpPr>
          <p:cNvPr id="23555" name="Rectangle 3">
            <a:extLst>
              <a:ext uri="{FF2B5EF4-FFF2-40B4-BE49-F238E27FC236}">
                <a16:creationId xmlns:a16="http://schemas.microsoft.com/office/drawing/2014/main" xmlns="" id="{D11E43A0-7EEB-485A-A635-1FCBBC712BE4}"/>
              </a:ext>
            </a:extLst>
          </p:cNvPr>
          <p:cNvSpPr>
            <a:spLocks noGrp="1" noChangeArrowheads="1"/>
          </p:cNvSpPr>
          <p:nvPr>
            <p:ph idx="1"/>
          </p:nvPr>
        </p:nvSpPr>
        <p:spPr>
          <a:xfrm>
            <a:off x="0" y="1628800"/>
            <a:ext cx="9144000" cy="5229200"/>
          </a:xfrm>
        </p:spPr>
        <p:txBody>
          <a:bodyPr rtlCol="0">
            <a:normAutofit/>
          </a:bodyPr>
          <a:lstStyle/>
          <a:p>
            <a:pPr marL="0" indent="0">
              <a:buClr>
                <a:schemeClr val="tx1"/>
              </a:buClr>
              <a:buNone/>
              <a:defRPr/>
            </a:pPr>
            <a:r>
              <a:rPr lang="el-GR" sz="3600" b="1" dirty="0">
                <a:solidFill>
                  <a:srgbClr val="FF33CC"/>
                </a:solidFill>
                <a:latin typeface="Arial" pitchFamily="34" charset="0"/>
                <a:cs typeface="Arial" pitchFamily="34" charset="0"/>
              </a:rPr>
              <a:t> </a:t>
            </a:r>
            <a:r>
              <a:rPr lang="el-GR" dirty="0">
                <a:latin typeface="Arial" pitchFamily="34" charset="0"/>
                <a:cs typeface="Arial" pitchFamily="34" charset="0"/>
              </a:rPr>
              <a:t>Από του </a:t>
            </a:r>
            <a:r>
              <a:rPr lang="el-GR" b="1" dirty="0">
                <a:latin typeface="Arial" pitchFamily="34" charset="0"/>
                <a:cs typeface="Arial" pitchFamily="34" charset="0"/>
              </a:rPr>
              <a:t>στόματος αντισυλληπτικά  </a:t>
            </a:r>
            <a:r>
              <a:rPr lang="el-GR" dirty="0">
                <a:latin typeface="Arial" pitchFamily="34" charset="0"/>
                <a:cs typeface="Arial" pitchFamily="34" charset="0"/>
              </a:rPr>
              <a:t>αυξάνουν τον κίνδυνο ανάπτυξης καρκίνου του μαστού</a:t>
            </a:r>
          </a:p>
          <a:p>
            <a:pPr marL="0" indent="0">
              <a:buClr>
                <a:schemeClr val="tx1"/>
              </a:buClr>
              <a:buSzPct val="120000"/>
              <a:buNone/>
              <a:defRPr/>
            </a:pPr>
            <a:endParaRPr lang="el-GR" dirty="0">
              <a:latin typeface="Arial" pitchFamily="34" charset="0"/>
              <a:cs typeface="Arial" pitchFamily="34" charset="0"/>
            </a:endParaRPr>
          </a:p>
          <a:p>
            <a:pPr marL="0" indent="0">
              <a:buClr>
                <a:schemeClr val="tx1"/>
              </a:buClr>
              <a:buSzPct val="120000"/>
              <a:buNone/>
              <a:defRPr/>
            </a:pPr>
            <a:r>
              <a:rPr lang="el-GR" dirty="0">
                <a:latin typeface="Arial" pitchFamily="34" charset="0"/>
                <a:cs typeface="Arial" pitchFamily="34" charset="0"/>
              </a:rPr>
              <a:t> Ο κίνδυνος αυτός παραμένει έως και </a:t>
            </a:r>
            <a:r>
              <a:rPr lang="el-GR" b="1" dirty="0">
                <a:latin typeface="Arial" pitchFamily="34" charset="0"/>
                <a:cs typeface="Arial" pitchFamily="34" charset="0"/>
              </a:rPr>
              <a:t>10</a:t>
            </a:r>
            <a:r>
              <a:rPr lang="el-GR" dirty="0">
                <a:latin typeface="Arial" pitchFamily="34" charset="0"/>
                <a:cs typeface="Arial" pitchFamily="34" charset="0"/>
              </a:rPr>
              <a:t> χρόνια </a:t>
            </a:r>
            <a:r>
              <a:rPr lang="el-GR" b="1" dirty="0">
                <a:latin typeface="Arial" pitchFamily="34" charset="0"/>
                <a:cs typeface="Arial" pitchFamily="34" charset="0"/>
              </a:rPr>
              <a:t>μετά</a:t>
            </a:r>
            <a:r>
              <a:rPr lang="el-GR" dirty="0">
                <a:latin typeface="Arial" pitchFamily="34" charset="0"/>
                <a:cs typeface="Arial" pitchFamily="34" charset="0"/>
              </a:rPr>
              <a:t> τη </a:t>
            </a:r>
            <a:r>
              <a:rPr lang="el-GR" b="1" dirty="0">
                <a:latin typeface="Arial" pitchFamily="34" charset="0"/>
                <a:cs typeface="Arial" pitchFamily="34" charset="0"/>
              </a:rPr>
              <a:t>διακοπή</a:t>
            </a:r>
            <a:r>
              <a:rPr lang="el-GR" dirty="0">
                <a:latin typeface="Arial" pitchFamily="34" charset="0"/>
                <a:cs typeface="Arial" pitchFamily="34" charset="0"/>
              </a:rPr>
              <a:t> των αντισυλληπτικών</a:t>
            </a:r>
          </a:p>
          <a:p>
            <a:pPr marL="0" indent="0">
              <a:buClr>
                <a:schemeClr val="tx1"/>
              </a:buClr>
              <a:buSzPct val="120000"/>
              <a:buNone/>
              <a:defRPr/>
            </a:pPr>
            <a:endParaRPr lang="el-GR" dirty="0">
              <a:latin typeface="Arial" pitchFamily="34" charset="0"/>
              <a:cs typeface="Arial" pitchFamily="34" charset="0"/>
            </a:endParaRPr>
          </a:p>
          <a:p>
            <a:pPr marL="0" indent="0">
              <a:buClr>
                <a:schemeClr val="tx1"/>
              </a:buClr>
              <a:buSzPct val="120000"/>
              <a:buNone/>
              <a:defRPr/>
            </a:pPr>
            <a:r>
              <a:rPr lang="el-GR" dirty="0">
                <a:latin typeface="Arial" pitchFamily="34" charset="0"/>
                <a:cs typeface="Arial" pitchFamily="34" charset="0"/>
              </a:rPr>
              <a:t> Η </a:t>
            </a:r>
            <a:r>
              <a:rPr lang="el-GR" b="1" dirty="0">
                <a:latin typeface="Arial" pitchFamily="34" charset="0"/>
                <a:cs typeface="Arial" pitchFamily="34" charset="0"/>
              </a:rPr>
              <a:t>ορμονική υποκατάσταση για ≥ 5 </a:t>
            </a:r>
            <a:r>
              <a:rPr lang="el-GR" dirty="0">
                <a:latin typeface="Arial" pitchFamily="34" charset="0"/>
                <a:cs typeface="Arial" pitchFamily="34" charset="0"/>
              </a:rPr>
              <a:t>χρόνια αυξάνει τον κίνδυνο κατά </a:t>
            </a:r>
            <a:r>
              <a:rPr lang="el-GR" b="1" dirty="0">
                <a:latin typeface="Arial" pitchFamily="34" charset="0"/>
                <a:cs typeface="Arial" pitchFamily="34" charset="0"/>
              </a:rPr>
              <a:t>30</a:t>
            </a:r>
            <a:r>
              <a:rPr lang="en-US" b="1" dirty="0">
                <a:latin typeface="Arial" pitchFamily="34" charset="0"/>
                <a:cs typeface="Arial" pitchFamily="34" charset="0"/>
              </a:rPr>
              <a:t>%</a:t>
            </a:r>
            <a:endParaRPr lang="el-GR" b="1" dirty="0">
              <a:latin typeface="Arial" pitchFamily="34" charset="0"/>
              <a:cs typeface="Arial" pitchFamily="34" charset="0"/>
            </a:endParaRPr>
          </a:p>
          <a:p>
            <a:pPr marL="0" indent="0">
              <a:buClr>
                <a:schemeClr val="tx1"/>
              </a:buClr>
              <a:buSzPct val="120000"/>
              <a:buNone/>
              <a:defRPr/>
            </a:pPr>
            <a:endParaRPr lang="el-GR" b="1" dirty="0">
              <a:latin typeface="Arial" pitchFamily="34" charset="0"/>
              <a:cs typeface="Arial" pitchFamily="34" charset="0"/>
            </a:endParaRPr>
          </a:p>
          <a:p>
            <a:pPr marL="0" indent="0">
              <a:buClr>
                <a:schemeClr val="tx1"/>
              </a:buClr>
              <a:buSzPct val="120000"/>
              <a:buNone/>
              <a:defRPr/>
            </a:pPr>
            <a:r>
              <a:rPr lang="el-GR" b="1" dirty="0">
                <a:latin typeface="Arial" pitchFamily="34" charset="0"/>
                <a:cs typeface="Arial" pitchFamily="34" charset="0"/>
              </a:rPr>
              <a:t> </a:t>
            </a:r>
            <a:r>
              <a:rPr lang="el-GR" dirty="0">
                <a:latin typeface="Arial" pitchFamily="34" charset="0"/>
                <a:cs typeface="Arial" pitchFamily="34" charset="0"/>
              </a:rPr>
              <a:t>Ο συνδυασμός </a:t>
            </a:r>
            <a:r>
              <a:rPr lang="el-GR" b="1" dirty="0">
                <a:latin typeface="Arial" pitchFamily="34" charset="0"/>
                <a:cs typeface="Arial" pitchFamily="34" charset="0"/>
              </a:rPr>
              <a:t>ορμονικής υποκατάστασης </a:t>
            </a:r>
            <a:r>
              <a:rPr lang="el-GR" dirty="0">
                <a:latin typeface="Arial" pitchFamily="34" charset="0"/>
                <a:cs typeface="Arial" pitchFamily="34" charset="0"/>
              </a:rPr>
              <a:t>και</a:t>
            </a:r>
            <a:r>
              <a:rPr lang="el-GR" b="1" dirty="0">
                <a:latin typeface="Arial" pitchFamily="34" charset="0"/>
                <a:cs typeface="Arial" pitchFamily="34" charset="0"/>
              </a:rPr>
              <a:t> αντισυλληπτικών</a:t>
            </a:r>
            <a:r>
              <a:rPr lang="el-GR" dirty="0">
                <a:latin typeface="Arial" pitchFamily="34" charset="0"/>
                <a:cs typeface="Arial" pitchFamily="34" charset="0"/>
              </a:rPr>
              <a:t> από το στόμα </a:t>
            </a:r>
            <a:r>
              <a:rPr lang="el-GR" b="1" dirty="0">
                <a:latin typeface="Arial" pitchFamily="34" charset="0"/>
                <a:cs typeface="Arial" pitchFamily="34" charset="0"/>
              </a:rPr>
              <a:t>τριπλασιάζει </a:t>
            </a:r>
            <a:r>
              <a:rPr lang="el-GR" dirty="0">
                <a:latin typeface="Arial" pitchFamily="34" charset="0"/>
                <a:cs typeface="Arial" pitchFamily="34" charset="0"/>
              </a:rPr>
              <a:t>τον κίνδυνο</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a:extLst>
              <a:ext uri="{FF2B5EF4-FFF2-40B4-BE49-F238E27FC236}">
                <a16:creationId xmlns:a16="http://schemas.microsoft.com/office/drawing/2014/main" xmlns="" id="{BF654528-8BC5-4B92-A138-02A9C6BCABB9}"/>
              </a:ext>
            </a:extLst>
          </p:cNvPr>
          <p:cNvSpPr>
            <a:spLocks noGrp="1"/>
          </p:cNvSpPr>
          <p:nvPr>
            <p:ph type="ctrTitle"/>
          </p:nvPr>
        </p:nvSpPr>
        <p:spPr>
          <a:xfrm>
            <a:off x="0" y="0"/>
            <a:ext cx="9144000" cy="1000125"/>
          </a:xfrm>
        </p:spPr>
        <p:txBody>
          <a:bodyPr/>
          <a:lstStyle/>
          <a:p>
            <a:pPr eaLnBrk="1" hangingPunct="1"/>
            <a:r>
              <a:rPr lang="el-GR" altLang="en-US" b="1" dirty="0">
                <a:latin typeface="Arial" panose="020B0604020202020204" pitchFamily="34" charset="0"/>
                <a:cs typeface="Arial" panose="020B0604020202020204" pitchFamily="34" charset="0"/>
              </a:rPr>
              <a:t>Έλεγχος</a:t>
            </a:r>
            <a:endParaRPr lang="el-GR" altLang="en-US" dirty="0"/>
          </a:p>
        </p:txBody>
      </p:sp>
      <p:sp>
        <p:nvSpPr>
          <p:cNvPr id="3" name="2 - Υπότιτλος">
            <a:extLst>
              <a:ext uri="{FF2B5EF4-FFF2-40B4-BE49-F238E27FC236}">
                <a16:creationId xmlns:a16="http://schemas.microsoft.com/office/drawing/2014/main" xmlns="" id="{E9A0886B-D24C-42F0-B00A-02D1014CEA73}"/>
              </a:ext>
            </a:extLst>
          </p:cNvPr>
          <p:cNvSpPr>
            <a:spLocks noGrp="1"/>
          </p:cNvSpPr>
          <p:nvPr>
            <p:ph type="subTitle" idx="1"/>
          </p:nvPr>
        </p:nvSpPr>
        <p:spPr>
          <a:xfrm>
            <a:off x="0" y="1988840"/>
            <a:ext cx="9144000" cy="4869160"/>
          </a:xfrm>
        </p:spPr>
        <p:txBody>
          <a:bodyPr rtlCol="0">
            <a:normAutofit/>
          </a:bodyPr>
          <a:lstStyle/>
          <a:p>
            <a:pPr marL="285750" indent="-285750" algn="l" eaLnBrk="1" fontAlgn="auto" hangingPunct="1">
              <a:spcAft>
                <a:spcPts val="0"/>
              </a:spcAft>
              <a:buSzPct val="120000"/>
              <a:buFont typeface="Arial" panose="020B0604020202020204" pitchFamily="34" charset="0"/>
              <a:buChar char="•"/>
              <a:defRPr/>
            </a:pPr>
            <a:r>
              <a:rPr lang="el-GR" sz="1400" dirty="0">
                <a:solidFill>
                  <a:schemeClr val="tx1"/>
                </a:solidFill>
                <a:latin typeface="Arial" pitchFamily="34" charset="0"/>
                <a:cs typeface="Arial" pitchFamily="34" charset="0"/>
              </a:rPr>
              <a:t> </a:t>
            </a:r>
            <a:r>
              <a:rPr lang="el-GR" sz="2000" b="1" dirty="0">
                <a:latin typeface="Arial" pitchFamily="34" charset="0"/>
                <a:cs typeface="Arial" pitchFamily="34" charset="0"/>
              </a:rPr>
              <a:t>Αυτοεξέταση </a:t>
            </a:r>
          </a:p>
          <a:p>
            <a:pPr marL="457200" indent="-457200" algn="l" eaLnBrk="1" fontAlgn="auto" hangingPunct="1">
              <a:spcAft>
                <a:spcPts val="0"/>
              </a:spcAft>
              <a:buFont typeface="Arial" panose="020B0604020202020204" pitchFamily="34" charset="0"/>
              <a:buChar char="•"/>
              <a:defRPr/>
            </a:pPr>
            <a:endParaRPr lang="el-GR" sz="2000" dirty="0">
              <a:latin typeface="Arial" pitchFamily="34" charset="0"/>
              <a:cs typeface="Arial" pitchFamily="34" charset="0"/>
            </a:endParaRPr>
          </a:p>
          <a:p>
            <a:pPr marL="457200" indent="-457200" algn="l" eaLnBrk="1" fontAlgn="auto" hangingPunct="1">
              <a:spcAft>
                <a:spcPts val="0"/>
              </a:spcAft>
              <a:buFont typeface="Arial" panose="020B0604020202020204" pitchFamily="34" charset="0"/>
              <a:buChar char="•"/>
              <a:defRPr/>
            </a:pPr>
            <a:r>
              <a:rPr lang="el-GR" sz="2000" b="1" dirty="0">
                <a:latin typeface="Arial" pitchFamily="34" charset="0"/>
                <a:cs typeface="Arial" pitchFamily="34" charset="0"/>
              </a:rPr>
              <a:t>Κλινική εξέταση</a:t>
            </a:r>
          </a:p>
          <a:p>
            <a:pPr marL="457200" indent="-457200" algn="l" eaLnBrk="1" fontAlgn="auto" hangingPunct="1">
              <a:spcAft>
                <a:spcPts val="0"/>
              </a:spcAft>
              <a:buFont typeface="Arial" panose="020B0604020202020204" pitchFamily="34" charset="0"/>
              <a:buChar char="•"/>
              <a:defRPr/>
            </a:pPr>
            <a:endParaRPr lang="el-GR" sz="2000" dirty="0">
              <a:latin typeface="Arial" pitchFamily="34" charset="0"/>
              <a:cs typeface="Arial" pitchFamily="34" charset="0"/>
            </a:endParaRPr>
          </a:p>
          <a:p>
            <a:pPr marL="457200" indent="-457200" algn="l" eaLnBrk="1" fontAlgn="auto" hangingPunct="1">
              <a:spcAft>
                <a:spcPts val="0"/>
              </a:spcAft>
              <a:buFont typeface="Arial" panose="020B0604020202020204" pitchFamily="34" charset="0"/>
              <a:buChar char="•"/>
              <a:defRPr/>
            </a:pPr>
            <a:r>
              <a:rPr lang="el-GR" sz="2000" b="1" dirty="0">
                <a:latin typeface="Arial" pitchFamily="34" charset="0"/>
                <a:cs typeface="Arial" pitchFamily="34" charset="0"/>
              </a:rPr>
              <a:t>Υπερηχογράφημα μαστών</a:t>
            </a:r>
          </a:p>
          <a:p>
            <a:pPr marL="457200" indent="-457200" algn="l" eaLnBrk="1" fontAlgn="auto" hangingPunct="1">
              <a:spcAft>
                <a:spcPts val="0"/>
              </a:spcAft>
              <a:buFont typeface="Arial" panose="020B0604020202020204" pitchFamily="34" charset="0"/>
              <a:buChar char="•"/>
              <a:defRPr/>
            </a:pPr>
            <a:endParaRPr lang="el-GR" sz="2000" dirty="0">
              <a:latin typeface="Arial" pitchFamily="34" charset="0"/>
              <a:cs typeface="Arial" pitchFamily="34" charset="0"/>
            </a:endParaRPr>
          </a:p>
          <a:p>
            <a:pPr marL="457200" indent="-457200" algn="l" eaLnBrk="1" fontAlgn="auto" hangingPunct="1">
              <a:spcAft>
                <a:spcPts val="0"/>
              </a:spcAft>
              <a:buFont typeface="Arial" panose="020B0604020202020204" pitchFamily="34" charset="0"/>
              <a:buChar char="•"/>
              <a:defRPr/>
            </a:pPr>
            <a:r>
              <a:rPr lang="el-GR" sz="2000" b="1" dirty="0">
                <a:latin typeface="Arial" pitchFamily="34" charset="0"/>
                <a:cs typeface="Arial" pitchFamily="34" charset="0"/>
              </a:rPr>
              <a:t>Μαστογραφία</a:t>
            </a:r>
          </a:p>
          <a:p>
            <a:pPr marL="457200" indent="-457200" algn="l" eaLnBrk="1" fontAlgn="auto" hangingPunct="1">
              <a:spcAft>
                <a:spcPts val="0"/>
              </a:spcAft>
              <a:buFont typeface="Arial" panose="020B0604020202020204" pitchFamily="34" charset="0"/>
              <a:buChar char="•"/>
              <a:defRPr/>
            </a:pPr>
            <a:endParaRPr lang="el-GR" sz="2000" dirty="0">
              <a:latin typeface="Arial" pitchFamily="34" charset="0"/>
              <a:cs typeface="Arial" pitchFamily="34" charset="0"/>
            </a:endParaRPr>
          </a:p>
          <a:p>
            <a:pPr marL="457200" indent="-457200" algn="l" eaLnBrk="1" fontAlgn="auto" hangingPunct="1">
              <a:spcAft>
                <a:spcPts val="0"/>
              </a:spcAft>
              <a:buFont typeface="Arial" panose="020B0604020202020204" pitchFamily="34" charset="0"/>
              <a:buChar char="•"/>
              <a:defRPr/>
            </a:pPr>
            <a:r>
              <a:rPr lang="el-GR" sz="2000" b="1" dirty="0">
                <a:latin typeface="Arial" pitchFamily="34" charset="0"/>
                <a:cs typeface="Arial" pitchFamily="34" charset="0"/>
              </a:rPr>
              <a:t>Μαγνητική μαστογραφία</a:t>
            </a:r>
            <a:r>
              <a:rPr lang="el-GR" sz="2000" dirty="0">
                <a:latin typeface="Arial" pitchFamily="34" charset="0"/>
                <a:cs typeface="Arial" pitchFamily="34" charset="0"/>
              </a:rPr>
              <a:t>: σε γυναίκες </a:t>
            </a:r>
            <a:r>
              <a:rPr lang="el-GR" sz="2000" b="1" dirty="0">
                <a:latin typeface="Arial" pitchFamily="34" charset="0"/>
                <a:cs typeface="Arial" pitchFamily="34" charset="0"/>
              </a:rPr>
              <a:t>υψηλού κινδύνου (+ </a:t>
            </a:r>
            <a:r>
              <a:rPr lang="en-US" sz="2000" b="1" dirty="0">
                <a:latin typeface="Arial" pitchFamily="34" charset="0"/>
                <a:cs typeface="Arial" pitchFamily="34" charset="0"/>
              </a:rPr>
              <a:t>BRCA</a:t>
            </a:r>
            <a:r>
              <a:rPr lang="en-US" sz="2000" dirty="0">
                <a:latin typeface="Arial" pitchFamily="34" charset="0"/>
                <a:cs typeface="Arial" pitchFamily="34" charset="0"/>
              </a:rPr>
              <a:t>)</a:t>
            </a:r>
            <a:r>
              <a:rPr lang="el-GR" sz="2000" dirty="0">
                <a:latin typeface="Arial" pitchFamily="34" charset="0"/>
                <a:cs typeface="Arial" pitchFamily="34" charset="0"/>
              </a:rPr>
              <a:t> και σε νεαρές γυναίκες με </a:t>
            </a:r>
            <a:r>
              <a:rPr lang="el-GR" sz="2000" b="1" dirty="0">
                <a:latin typeface="Arial" pitchFamily="34" charset="0"/>
                <a:cs typeface="Arial" pitchFamily="34" charset="0"/>
              </a:rPr>
              <a:t>πυκνούς μαστούς</a:t>
            </a:r>
            <a:endParaRPr lang="el-G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9D6415B-67CC-483D-8826-8AD6B880ECA3}" type="slidenum">
              <a:rPr lang="el-GR" smtClean="0"/>
              <a:pPr>
                <a:defRPr/>
              </a:pPr>
              <a:t>2</a:t>
            </a:fld>
            <a:endParaRPr lang="el-GR"/>
          </a:p>
        </p:txBody>
      </p:sp>
      <p:sp>
        <p:nvSpPr>
          <p:cNvPr id="3" name="Rectangle 2"/>
          <p:cNvSpPr/>
          <p:nvPr/>
        </p:nvSpPr>
        <p:spPr>
          <a:xfrm>
            <a:off x="30330" y="4941168"/>
            <a:ext cx="3744416" cy="1077218"/>
          </a:xfrm>
          <a:prstGeom prst="rect">
            <a:avLst/>
          </a:prstGeom>
        </p:spPr>
        <p:txBody>
          <a:bodyPr wrap="square">
            <a:spAutoFit/>
          </a:bodyPr>
          <a:lstStyle/>
          <a:p>
            <a:r>
              <a:rPr lang="en-US" sz="1600" dirty="0"/>
              <a:t>The estimated lifetime risk of being diagnosed with cancer is 1 in 2 (50%) for males, and 1 in 2 (45%) for females born after 1960 in the UK</a:t>
            </a:r>
            <a:r>
              <a:rPr lang="en-US" sz="1600" dirty="0" smtClean="0"/>
              <a:t>.</a:t>
            </a:r>
            <a:endParaRPr lang="en-US" sz="1600" dirty="0"/>
          </a:p>
        </p:txBody>
      </p:sp>
      <p:sp>
        <p:nvSpPr>
          <p:cNvPr id="4" name="Rectangle 3"/>
          <p:cNvSpPr/>
          <p:nvPr/>
        </p:nvSpPr>
        <p:spPr>
          <a:xfrm>
            <a:off x="0" y="6304002"/>
            <a:ext cx="9144000" cy="553998"/>
          </a:xfrm>
          <a:prstGeom prst="rect">
            <a:avLst/>
          </a:prstGeom>
        </p:spPr>
        <p:txBody>
          <a:bodyPr wrap="square">
            <a:spAutoFit/>
          </a:bodyPr>
          <a:lstStyle/>
          <a:p>
            <a:r>
              <a:rPr lang="en-US" sz="1000" dirty="0"/>
              <a:t>Lifetime risk estimates calculated by the Statistical Information Team at Cancer Research UK. Based on cancer incidence and mortality data provided by the Office for National Statistics (ONS), ISD Scotland, the Welsh Cancer Intelligence and Surveillance Unit and the Northern Ireland Cancer Registry, on request, October 2016 to October 2017, and ONS 2016-based Life expectancies and population projections. Accessed December 2017. </a:t>
            </a:r>
          </a:p>
        </p:txBody>
      </p:sp>
      <p:pic>
        <p:nvPicPr>
          <p:cNvPr id="5" name="Picture 4" descr="lifetimerisk_mf_lifetime_2015.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79913" y="1052735"/>
            <a:ext cx="5364088" cy="4162595"/>
          </a:xfrm>
          <a:prstGeom prst="rect">
            <a:avLst/>
          </a:prstGeom>
        </p:spPr>
      </p:pic>
      <p:pic>
        <p:nvPicPr>
          <p:cNvPr id="6" name="Picture 5" descr="csglance_ltr.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1988840"/>
            <a:ext cx="2252012" cy="2908849"/>
          </a:xfrm>
          <a:prstGeom prst="rect">
            <a:avLst/>
          </a:prstGeom>
        </p:spPr>
      </p:pic>
      <p:sp>
        <p:nvSpPr>
          <p:cNvPr id="7" name="Rectangle 6"/>
          <p:cNvSpPr/>
          <p:nvPr/>
        </p:nvSpPr>
        <p:spPr>
          <a:xfrm>
            <a:off x="4054593" y="4869160"/>
            <a:ext cx="5070563" cy="1323439"/>
          </a:xfrm>
          <a:prstGeom prst="rect">
            <a:avLst/>
          </a:prstGeom>
        </p:spPr>
        <p:txBody>
          <a:bodyPr wrap="square">
            <a:spAutoFit/>
          </a:bodyPr>
          <a:lstStyle/>
          <a:p>
            <a:r>
              <a:rPr lang="en-US" sz="1600" dirty="0"/>
              <a:t>Estimates of the lifetime risk of being diagnosed with cancer for people born after 1960 in the UK vary by cancer type and </a:t>
            </a:r>
            <a:r>
              <a:rPr lang="en-US" sz="1600" dirty="0" smtClean="0"/>
              <a:t>sex. The </a:t>
            </a:r>
            <a:r>
              <a:rPr lang="en-US" sz="1600" dirty="0"/>
              <a:t>cancer types with the highest lifetime risk estimates are </a:t>
            </a:r>
            <a:r>
              <a:rPr lang="en-US" sz="1600" dirty="0" smtClean="0"/>
              <a:t>breast</a:t>
            </a:r>
            <a:r>
              <a:rPr lang="en-US" sz="1600" dirty="0"/>
              <a:t>, lung and bowel cancers for females and prostate, lung and bowel cancers for males.</a:t>
            </a:r>
          </a:p>
        </p:txBody>
      </p:sp>
      <p:sp>
        <p:nvSpPr>
          <p:cNvPr id="8" name="Rectangle 7"/>
          <p:cNvSpPr/>
          <p:nvPr/>
        </p:nvSpPr>
        <p:spPr>
          <a:xfrm>
            <a:off x="32988" y="9200"/>
            <a:ext cx="9111012" cy="707886"/>
          </a:xfrm>
          <a:prstGeom prst="rect">
            <a:avLst/>
          </a:prstGeom>
        </p:spPr>
        <p:txBody>
          <a:bodyPr wrap="square">
            <a:spAutoFit/>
          </a:bodyPr>
          <a:lstStyle/>
          <a:p>
            <a:pPr algn="ctr"/>
            <a:r>
              <a:rPr lang="en-US" sz="4000" b="1" dirty="0"/>
              <a:t>L</a:t>
            </a:r>
            <a:r>
              <a:rPr lang="en-US" sz="4000" b="1" dirty="0" smtClean="0"/>
              <a:t>ifetime </a:t>
            </a:r>
            <a:r>
              <a:rPr lang="en-US" sz="4000" b="1" dirty="0"/>
              <a:t>risk of </a:t>
            </a:r>
            <a:r>
              <a:rPr lang="en-US" sz="4000" b="1" dirty="0" smtClean="0"/>
              <a:t>developing </a:t>
            </a:r>
            <a:r>
              <a:rPr lang="en-US" sz="4000" b="1" dirty="0"/>
              <a:t>cancer </a:t>
            </a:r>
          </a:p>
        </p:txBody>
      </p:sp>
    </p:spTree>
    <p:extLst>
      <p:ext uri="{BB962C8B-B14F-4D97-AF65-F5344CB8AC3E}">
        <p14:creationId xmlns="" xmlns:p14="http://schemas.microsoft.com/office/powerpoint/2010/main" val="867360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a:extLst>
              <a:ext uri="{FF2B5EF4-FFF2-40B4-BE49-F238E27FC236}">
                <a16:creationId xmlns:a16="http://schemas.microsoft.com/office/drawing/2014/main" xmlns="" id="{9F6BD77A-0976-4588-A657-361866CC2B58}"/>
              </a:ext>
            </a:extLst>
          </p:cNvPr>
          <p:cNvSpPr>
            <a:spLocks noGrp="1"/>
          </p:cNvSpPr>
          <p:nvPr>
            <p:ph type="ctrTitle"/>
          </p:nvPr>
        </p:nvSpPr>
        <p:spPr>
          <a:xfrm>
            <a:off x="0" y="1"/>
            <a:ext cx="9144000" cy="928688"/>
          </a:xfrm>
        </p:spPr>
        <p:txBody>
          <a:bodyPr/>
          <a:lstStyle/>
          <a:p>
            <a:pPr eaLnBrk="1" hangingPunct="1"/>
            <a:r>
              <a:rPr lang="el-GR" altLang="en-US" sz="4400" b="1" dirty="0">
                <a:latin typeface="Arial" panose="020B0604020202020204" pitchFamily="34" charset="0"/>
                <a:cs typeface="Arial" panose="020B0604020202020204" pitchFamily="34" charset="0"/>
              </a:rPr>
              <a:t>Έλεγχος</a:t>
            </a:r>
            <a:endParaRPr lang="el-GR" altLang="en-US" sz="4800" b="1" dirty="0">
              <a:latin typeface="Arial" panose="020B0604020202020204" pitchFamily="34" charset="0"/>
              <a:cs typeface="Arial" panose="020B0604020202020204" pitchFamily="34" charset="0"/>
            </a:endParaRPr>
          </a:p>
        </p:txBody>
      </p:sp>
      <p:sp>
        <p:nvSpPr>
          <p:cNvPr id="3" name="2 - Υπότιτλος">
            <a:extLst>
              <a:ext uri="{FF2B5EF4-FFF2-40B4-BE49-F238E27FC236}">
                <a16:creationId xmlns:a16="http://schemas.microsoft.com/office/drawing/2014/main" xmlns="" id="{20565801-7D5A-40AD-9A95-0163819E07A0}"/>
              </a:ext>
            </a:extLst>
          </p:cNvPr>
          <p:cNvSpPr>
            <a:spLocks noGrp="1"/>
          </p:cNvSpPr>
          <p:nvPr>
            <p:ph type="subTitle" idx="1"/>
          </p:nvPr>
        </p:nvSpPr>
        <p:spPr>
          <a:xfrm>
            <a:off x="0" y="1772816"/>
            <a:ext cx="9144000" cy="5085184"/>
          </a:xfrm>
        </p:spPr>
        <p:txBody>
          <a:bodyPr rtlCol="0">
            <a:normAutofit/>
          </a:bodyPr>
          <a:lstStyle/>
          <a:p>
            <a:pPr marL="342900" indent="-342900" algn="l" eaLnBrk="1" fontAlgn="auto" hangingPunct="1">
              <a:spcAft>
                <a:spcPts val="0"/>
              </a:spcAft>
              <a:buClr>
                <a:schemeClr val="tx1"/>
              </a:buClr>
              <a:buFont typeface="Arial" panose="020B0604020202020204" pitchFamily="34" charset="0"/>
              <a:buChar char="•"/>
              <a:defRPr/>
            </a:pPr>
            <a:r>
              <a:rPr lang="el-GR" sz="2000" dirty="0">
                <a:latin typeface="Arial" pitchFamily="34" charset="0"/>
                <a:cs typeface="Arial" pitchFamily="34" charset="0"/>
              </a:rPr>
              <a:t>Γυναίκες </a:t>
            </a:r>
            <a:r>
              <a:rPr lang="el-GR" sz="2000" b="1" dirty="0">
                <a:latin typeface="Arial" pitchFamily="34" charset="0"/>
                <a:cs typeface="Arial" pitchFamily="34" charset="0"/>
              </a:rPr>
              <a:t>≥ 40 ετών </a:t>
            </a:r>
            <a:r>
              <a:rPr lang="el-GR" sz="2000" dirty="0">
                <a:latin typeface="Arial" pitchFamily="34" charset="0"/>
                <a:cs typeface="Arial" pitchFamily="34" charset="0"/>
              </a:rPr>
              <a:t>θα πρέπει να ελέγχονται </a:t>
            </a:r>
            <a:r>
              <a:rPr lang="el-GR" sz="2000" b="1" dirty="0">
                <a:latin typeface="Arial" pitchFamily="34" charset="0"/>
                <a:cs typeface="Arial" pitchFamily="34" charset="0"/>
              </a:rPr>
              <a:t>1</a:t>
            </a:r>
            <a:r>
              <a:rPr lang="el-GR" sz="2000" dirty="0">
                <a:latin typeface="Arial" pitchFamily="34" charset="0"/>
                <a:cs typeface="Arial" pitchFamily="34" charset="0"/>
              </a:rPr>
              <a:t> φορά το </a:t>
            </a:r>
            <a:r>
              <a:rPr lang="el-GR" sz="2000" b="1" dirty="0">
                <a:latin typeface="Arial" pitchFamily="34" charset="0"/>
                <a:cs typeface="Arial" pitchFamily="34" charset="0"/>
              </a:rPr>
              <a:t>χρόνο</a:t>
            </a:r>
            <a:r>
              <a:rPr lang="el-GR" sz="2000" dirty="0">
                <a:latin typeface="Arial" pitchFamily="34" charset="0"/>
                <a:cs typeface="Arial" pitchFamily="34" charset="0"/>
              </a:rPr>
              <a:t> με </a:t>
            </a:r>
            <a:r>
              <a:rPr lang="el-GR" sz="2000" b="1" dirty="0">
                <a:latin typeface="Arial" pitchFamily="34" charset="0"/>
                <a:cs typeface="Arial" pitchFamily="34" charset="0"/>
              </a:rPr>
              <a:t>κλινική εξέταση </a:t>
            </a:r>
            <a:r>
              <a:rPr lang="el-GR" sz="2000" dirty="0">
                <a:latin typeface="Arial" pitchFamily="34" charset="0"/>
                <a:cs typeface="Arial" pitchFamily="34" charset="0"/>
              </a:rPr>
              <a:t>και </a:t>
            </a:r>
            <a:r>
              <a:rPr lang="el-GR" sz="2000" b="1" dirty="0">
                <a:latin typeface="Arial" pitchFamily="34" charset="0"/>
                <a:cs typeface="Arial" pitchFamily="34" charset="0"/>
              </a:rPr>
              <a:t>μαστογραφία</a:t>
            </a:r>
          </a:p>
          <a:p>
            <a:pPr marL="342900" indent="-342900" algn="l" eaLnBrk="1" fontAlgn="auto" hangingPunct="1">
              <a:spcAft>
                <a:spcPts val="0"/>
              </a:spcAft>
              <a:buClr>
                <a:schemeClr val="bg1"/>
              </a:buClr>
              <a:buFont typeface="Arial" panose="020B0604020202020204" pitchFamily="34" charset="0"/>
              <a:buChar char="•"/>
              <a:defRPr/>
            </a:pPr>
            <a:endParaRPr lang="el-GR" sz="2000" dirty="0">
              <a:latin typeface="Arial" pitchFamily="34" charset="0"/>
              <a:cs typeface="Arial" pitchFamily="34" charset="0"/>
            </a:endParaRPr>
          </a:p>
          <a:p>
            <a:pPr marL="342900" indent="-342900" algn="l" eaLnBrk="1" fontAlgn="auto" hangingPunct="1">
              <a:spcAft>
                <a:spcPts val="0"/>
              </a:spcAft>
              <a:buClr>
                <a:schemeClr val="tx1"/>
              </a:buClr>
              <a:buFont typeface="Arial" panose="020B0604020202020204" pitchFamily="34" charset="0"/>
              <a:buChar char="•"/>
              <a:defRPr/>
            </a:pPr>
            <a:r>
              <a:rPr lang="el-GR" sz="2000" dirty="0">
                <a:latin typeface="Arial" pitchFamily="34" charset="0"/>
                <a:cs typeface="Arial" pitchFamily="34" charset="0"/>
              </a:rPr>
              <a:t>Σε γυναίκες </a:t>
            </a:r>
            <a:r>
              <a:rPr lang="el-GR" sz="2000" b="1" dirty="0">
                <a:latin typeface="Arial" pitchFamily="34" charset="0"/>
                <a:cs typeface="Arial" pitchFamily="34" charset="0"/>
              </a:rPr>
              <a:t>(+) για </a:t>
            </a:r>
            <a:r>
              <a:rPr lang="en-US" sz="2000" b="1" dirty="0">
                <a:latin typeface="Arial" pitchFamily="34" charset="0"/>
                <a:cs typeface="Arial" pitchFamily="34" charset="0"/>
              </a:rPr>
              <a:t>BRCA</a:t>
            </a:r>
            <a:r>
              <a:rPr lang="el-GR" sz="2000" b="1" dirty="0">
                <a:latin typeface="Arial" pitchFamily="34" charset="0"/>
                <a:cs typeface="Arial" pitchFamily="34" charset="0"/>
              </a:rPr>
              <a:t> </a:t>
            </a:r>
            <a:r>
              <a:rPr lang="el-GR" sz="2000" dirty="0">
                <a:latin typeface="Arial" pitchFamily="34" charset="0"/>
                <a:cs typeface="Arial" pitchFamily="34" charset="0"/>
              </a:rPr>
              <a:t>ό έλεγχος αρχίζει από την ηλικία των </a:t>
            </a:r>
            <a:r>
              <a:rPr lang="el-GR" sz="2000" b="1" dirty="0">
                <a:latin typeface="Arial" pitchFamily="34" charset="0"/>
                <a:cs typeface="Arial" pitchFamily="34" charset="0"/>
              </a:rPr>
              <a:t>25 ετών</a:t>
            </a:r>
          </a:p>
          <a:p>
            <a:pPr marL="342900" indent="-342900" algn="l" eaLnBrk="1" fontAlgn="auto" hangingPunct="1">
              <a:spcAft>
                <a:spcPts val="0"/>
              </a:spcAft>
              <a:buClr>
                <a:schemeClr val="tx1"/>
              </a:buClr>
              <a:buFont typeface="Arial" panose="020B0604020202020204" pitchFamily="34" charset="0"/>
              <a:buChar char="•"/>
              <a:defRPr/>
            </a:pPr>
            <a:endParaRPr lang="el-GR" sz="2000" dirty="0">
              <a:latin typeface="Arial" pitchFamily="34" charset="0"/>
              <a:cs typeface="Arial" pitchFamily="34" charset="0"/>
            </a:endParaRPr>
          </a:p>
          <a:p>
            <a:pPr marL="342900" indent="-342900" algn="l" eaLnBrk="1" fontAlgn="auto" hangingPunct="1">
              <a:spcAft>
                <a:spcPts val="0"/>
              </a:spcAft>
              <a:buClr>
                <a:schemeClr val="tx1"/>
              </a:buClr>
              <a:buFont typeface="Arial" panose="020B0604020202020204" pitchFamily="34" charset="0"/>
              <a:buChar char="•"/>
              <a:defRPr/>
            </a:pPr>
            <a:r>
              <a:rPr lang="el-GR" sz="2000" b="1" dirty="0">
                <a:latin typeface="Arial" pitchFamily="34" charset="0"/>
                <a:cs typeface="Arial" pitchFamily="34" charset="0"/>
              </a:rPr>
              <a:t>Υπερηχογράφημα</a:t>
            </a:r>
            <a:r>
              <a:rPr lang="el-GR" sz="2000" dirty="0">
                <a:latin typeface="Arial" pitchFamily="34" charset="0"/>
                <a:cs typeface="Arial" pitchFamily="34" charset="0"/>
              </a:rPr>
              <a:t> συνιστάται σε </a:t>
            </a:r>
            <a:r>
              <a:rPr lang="el-GR" sz="2000" b="1" dirty="0">
                <a:latin typeface="Arial" pitchFamily="34" charset="0"/>
                <a:cs typeface="Arial" pitchFamily="34" charset="0"/>
              </a:rPr>
              <a:t>ύποπτη ψηλαφητή βλάβη</a:t>
            </a:r>
            <a:r>
              <a:rPr lang="el-GR" sz="2000" dirty="0">
                <a:latin typeface="Arial" pitchFamily="34" charset="0"/>
                <a:cs typeface="Arial" pitchFamily="34" charset="0"/>
              </a:rPr>
              <a:t> που </a:t>
            </a:r>
            <a:r>
              <a:rPr lang="el-GR" sz="2000" b="1" dirty="0">
                <a:latin typeface="Arial" pitchFamily="34" charset="0"/>
                <a:cs typeface="Arial" pitchFamily="34" charset="0"/>
              </a:rPr>
              <a:t>δεν</a:t>
            </a:r>
            <a:r>
              <a:rPr lang="el-GR" sz="2000" dirty="0">
                <a:latin typeface="Arial" pitchFamily="34" charset="0"/>
                <a:cs typeface="Arial" pitchFamily="34" charset="0"/>
              </a:rPr>
              <a:t> αναδεικνύεται στη μαστογραφία </a:t>
            </a:r>
          </a:p>
          <a:p>
            <a:pPr marL="342900" indent="-342900" algn="l" eaLnBrk="1" fontAlgn="auto" hangingPunct="1">
              <a:spcAft>
                <a:spcPts val="0"/>
              </a:spcAft>
              <a:buClr>
                <a:schemeClr val="bg1"/>
              </a:buClr>
              <a:buFont typeface="Arial" panose="020B0604020202020204" pitchFamily="34" charset="0"/>
              <a:buChar char="•"/>
              <a:defRPr/>
            </a:pPr>
            <a:endParaRPr lang="el-GR" sz="2000" b="1" dirty="0">
              <a:latin typeface="Arial" pitchFamily="34" charset="0"/>
              <a:cs typeface="Arial" pitchFamily="34" charset="0"/>
            </a:endParaRPr>
          </a:p>
          <a:p>
            <a:pPr marL="342900" indent="-342900" algn="l" eaLnBrk="1" fontAlgn="auto" hangingPunct="1">
              <a:spcAft>
                <a:spcPts val="0"/>
              </a:spcAft>
              <a:buClr>
                <a:schemeClr val="tx1"/>
              </a:buClr>
              <a:buFont typeface="Arial" panose="020B0604020202020204" pitchFamily="34" charset="0"/>
              <a:buChar char="•"/>
              <a:defRPr/>
            </a:pPr>
            <a:r>
              <a:rPr lang="el-GR" sz="2000" b="1" dirty="0">
                <a:latin typeface="Arial" pitchFamily="34" charset="0"/>
                <a:cs typeface="Arial" pitchFamily="34" charset="0"/>
              </a:rPr>
              <a:t>Βιοψία </a:t>
            </a:r>
            <a:r>
              <a:rPr lang="el-GR" sz="2000" dirty="0">
                <a:latin typeface="Arial" pitchFamily="34" charset="0"/>
                <a:cs typeface="Arial" pitchFamily="34" charset="0"/>
              </a:rPr>
              <a:t>θα πρέπει να γίνεται σε κάθε βλάβη με </a:t>
            </a:r>
            <a:r>
              <a:rPr lang="el-GR" sz="2000" b="1" dirty="0">
                <a:latin typeface="Arial" pitchFamily="34" charset="0"/>
                <a:cs typeface="Arial" pitchFamily="34" charset="0"/>
              </a:rPr>
              <a:t>συμπαγή στοιχεία</a:t>
            </a:r>
            <a:r>
              <a:rPr lang="el-GR" sz="2000" dirty="0">
                <a:latin typeface="Arial" pitchFamily="34" charset="0"/>
                <a:cs typeface="Arial" pitchFamily="34" charset="0"/>
              </a:rPr>
              <a:t> στο υπερηχογράφημα</a:t>
            </a:r>
          </a:p>
          <a:p>
            <a:pPr marL="342900" indent="-342900" algn="l" eaLnBrk="1" fontAlgn="auto" hangingPunct="1">
              <a:spcAft>
                <a:spcPts val="0"/>
              </a:spcAft>
              <a:buClr>
                <a:schemeClr val="bg1"/>
              </a:buClr>
              <a:buFont typeface="Arial" panose="020B0604020202020204" pitchFamily="34" charset="0"/>
              <a:buChar char="•"/>
              <a:defRPr/>
            </a:pPr>
            <a:r>
              <a:rPr lang="el-GR" sz="2400" dirty="0">
                <a:latin typeface="Arial" pitchFamily="34" charset="0"/>
                <a:cs typeface="Arial" pitchFamily="34" charset="0"/>
              </a:rPr>
              <a:t> </a:t>
            </a:r>
          </a:p>
          <a:p>
            <a:pPr algn="l" eaLnBrk="1" fontAlgn="auto" hangingPunct="1">
              <a:spcAft>
                <a:spcPts val="0"/>
              </a:spcAft>
              <a:buClr>
                <a:schemeClr val="tx1"/>
              </a:buClr>
              <a:defRPr/>
            </a:pPr>
            <a:endParaRPr lang="el-GR"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a:extLst>
              <a:ext uri="{FF2B5EF4-FFF2-40B4-BE49-F238E27FC236}">
                <a16:creationId xmlns:a16="http://schemas.microsoft.com/office/drawing/2014/main" xmlns="" id="{E791430C-E9E1-4B5F-A16D-1E9FD3FCFBF6}"/>
              </a:ext>
            </a:extLst>
          </p:cNvPr>
          <p:cNvSpPr>
            <a:spLocks noGrp="1"/>
          </p:cNvSpPr>
          <p:nvPr>
            <p:ph type="ctrTitle"/>
          </p:nvPr>
        </p:nvSpPr>
        <p:spPr>
          <a:xfrm>
            <a:off x="0" y="0"/>
            <a:ext cx="9144000" cy="1000125"/>
          </a:xfrm>
        </p:spPr>
        <p:txBody>
          <a:bodyPr>
            <a:normAutofit/>
          </a:bodyPr>
          <a:lstStyle/>
          <a:p>
            <a:pPr eaLnBrk="1" hangingPunct="1"/>
            <a:r>
              <a:rPr lang="el-GR" altLang="en-US" sz="4000" b="1" dirty="0">
                <a:latin typeface="Arial" panose="020B0604020202020204" pitchFamily="34" charset="0"/>
                <a:cs typeface="Arial" panose="020B0604020202020204" pitchFamily="34" charset="0"/>
              </a:rPr>
              <a:t>Ιστολογία</a:t>
            </a:r>
          </a:p>
        </p:txBody>
      </p:sp>
      <p:sp>
        <p:nvSpPr>
          <p:cNvPr id="3" name="2 - Υπότιτλος">
            <a:extLst>
              <a:ext uri="{FF2B5EF4-FFF2-40B4-BE49-F238E27FC236}">
                <a16:creationId xmlns:a16="http://schemas.microsoft.com/office/drawing/2014/main" xmlns="" id="{94513349-6B74-435E-B818-071D0F6731BA}"/>
              </a:ext>
            </a:extLst>
          </p:cNvPr>
          <p:cNvSpPr>
            <a:spLocks noGrp="1"/>
          </p:cNvSpPr>
          <p:nvPr>
            <p:ph type="subTitle" idx="1"/>
          </p:nvPr>
        </p:nvSpPr>
        <p:spPr>
          <a:xfrm>
            <a:off x="0" y="1556792"/>
            <a:ext cx="9036496" cy="5301208"/>
          </a:xfrm>
        </p:spPr>
        <p:txBody>
          <a:bodyPr rtlCol="0">
            <a:normAutofit/>
          </a:bodyPr>
          <a:lstStyle/>
          <a:p>
            <a:pPr algn="l" eaLnBrk="1" fontAlgn="auto" hangingPunct="1">
              <a:spcAft>
                <a:spcPts val="0"/>
              </a:spcAft>
              <a:defRPr/>
            </a:pPr>
            <a:r>
              <a:rPr lang="el-GR" dirty="0">
                <a:solidFill>
                  <a:schemeClr val="bg1"/>
                </a:solidFill>
                <a:latin typeface="Arial" pitchFamily="34" charset="0"/>
                <a:cs typeface="Arial" pitchFamily="34" charset="0"/>
              </a:rPr>
              <a:t> </a:t>
            </a:r>
          </a:p>
          <a:p>
            <a:pPr algn="l" eaLnBrk="1" fontAlgn="auto" hangingPunct="1">
              <a:spcAft>
                <a:spcPts val="0"/>
              </a:spcAft>
              <a:buClr>
                <a:schemeClr val="tx1"/>
              </a:buClr>
              <a:defRPr/>
            </a:pPr>
            <a:r>
              <a:rPr lang="el-GR" sz="2800" dirty="0">
                <a:solidFill>
                  <a:schemeClr val="bg1"/>
                </a:solidFill>
                <a:latin typeface="Arial" pitchFamily="34" charset="0"/>
                <a:cs typeface="Arial" pitchFamily="34" charset="0"/>
              </a:rPr>
              <a:t> </a:t>
            </a:r>
            <a:r>
              <a:rPr lang="el-GR" dirty="0">
                <a:latin typeface="Arial" pitchFamily="34" charset="0"/>
                <a:cs typeface="Arial" pitchFamily="34" charset="0"/>
              </a:rPr>
              <a:t>Διακρίνουμε </a:t>
            </a:r>
            <a:r>
              <a:rPr lang="el-GR" b="1" dirty="0">
                <a:latin typeface="Arial" pitchFamily="34" charset="0"/>
                <a:cs typeface="Arial" pitchFamily="34" charset="0"/>
              </a:rPr>
              <a:t>διηθητικό</a:t>
            </a:r>
            <a:r>
              <a:rPr lang="el-GR" dirty="0">
                <a:latin typeface="Arial" pitchFamily="34" charset="0"/>
                <a:cs typeface="Arial" pitchFamily="34" charset="0"/>
              </a:rPr>
              <a:t> και </a:t>
            </a:r>
            <a:r>
              <a:rPr lang="el-GR" b="1" dirty="0">
                <a:latin typeface="Arial" pitchFamily="34" charset="0"/>
                <a:cs typeface="Arial" pitchFamily="34" charset="0"/>
              </a:rPr>
              <a:t>μη</a:t>
            </a:r>
            <a:r>
              <a:rPr lang="el-GR" dirty="0">
                <a:latin typeface="Arial" pitchFamily="34" charset="0"/>
                <a:cs typeface="Arial" pitchFamily="34" charset="0"/>
              </a:rPr>
              <a:t> </a:t>
            </a:r>
            <a:r>
              <a:rPr lang="el-GR" b="1" dirty="0">
                <a:latin typeface="Arial" pitchFamily="34" charset="0"/>
                <a:cs typeface="Arial" pitchFamily="34" charset="0"/>
              </a:rPr>
              <a:t>διηθητικό </a:t>
            </a:r>
            <a:r>
              <a:rPr lang="el-GR" dirty="0">
                <a:latin typeface="Arial" pitchFamily="34" charset="0"/>
                <a:cs typeface="Arial" pitchFamily="34" charset="0"/>
              </a:rPr>
              <a:t>καρκίνο</a:t>
            </a:r>
          </a:p>
          <a:p>
            <a:pPr algn="l" eaLnBrk="1" fontAlgn="auto" hangingPunct="1">
              <a:spcAft>
                <a:spcPts val="0"/>
              </a:spcAft>
              <a:defRPr/>
            </a:pPr>
            <a:r>
              <a:rPr lang="el-GR" dirty="0">
                <a:latin typeface="Arial" pitchFamily="34" charset="0"/>
                <a:cs typeface="Arial" pitchFamily="34" charset="0"/>
              </a:rPr>
              <a:t> </a:t>
            </a:r>
          </a:p>
          <a:p>
            <a:pPr algn="l" eaLnBrk="1" fontAlgn="auto" hangingPunct="1">
              <a:spcAft>
                <a:spcPts val="0"/>
              </a:spcAft>
              <a:buClr>
                <a:schemeClr val="tx1"/>
              </a:buClr>
              <a:defRPr/>
            </a:pPr>
            <a:r>
              <a:rPr lang="el-GR" dirty="0">
                <a:latin typeface="Arial" pitchFamily="34" charset="0"/>
                <a:cs typeface="Arial" pitchFamily="34" charset="0"/>
              </a:rPr>
              <a:t> Οι κυριότεροι </a:t>
            </a:r>
            <a:r>
              <a:rPr lang="el-GR" b="1" dirty="0">
                <a:latin typeface="Arial" pitchFamily="34" charset="0"/>
                <a:cs typeface="Arial" pitchFamily="34" charset="0"/>
              </a:rPr>
              <a:t>διηθητικοί ιστολογικοί υπότυποι </a:t>
            </a:r>
            <a:r>
              <a:rPr lang="el-GR" dirty="0">
                <a:latin typeface="Arial" pitchFamily="34" charset="0"/>
                <a:cs typeface="Arial" pitchFamily="34" charset="0"/>
              </a:rPr>
              <a:t>είναι: </a:t>
            </a:r>
          </a:p>
          <a:p>
            <a:pPr algn="l" eaLnBrk="1" fontAlgn="auto" hangingPunct="1">
              <a:spcAft>
                <a:spcPts val="0"/>
              </a:spcAft>
              <a:buClr>
                <a:schemeClr val="tx1"/>
              </a:buClr>
              <a:defRPr/>
            </a:pPr>
            <a:r>
              <a:rPr lang="el-GR" dirty="0">
                <a:latin typeface="Arial" pitchFamily="34" charset="0"/>
                <a:cs typeface="Arial" pitchFamily="34" charset="0"/>
              </a:rPr>
              <a:t>   </a:t>
            </a:r>
            <a:r>
              <a:rPr lang="el-GR" b="1" dirty="0">
                <a:latin typeface="Arial" pitchFamily="34" charset="0"/>
                <a:cs typeface="Arial" pitchFamily="34" charset="0"/>
              </a:rPr>
              <a:t>Πορογενές διηθητικό καρκίνωμα (</a:t>
            </a:r>
            <a:r>
              <a:rPr lang="el-GR" sz="2400" b="1" dirty="0">
                <a:latin typeface="Arial" pitchFamily="34" charset="0"/>
                <a:cs typeface="Arial" pitchFamily="34" charset="0"/>
              </a:rPr>
              <a:t>70%</a:t>
            </a:r>
            <a:r>
              <a:rPr lang="el-GR" b="1" dirty="0">
                <a:latin typeface="Arial" pitchFamily="34" charset="0"/>
                <a:cs typeface="Arial" pitchFamily="34" charset="0"/>
              </a:rPr>
              <a:t>) </a:t>
            </a:r>
          </a:p>
          <a:p>
            <a:pPr algn="l" eaLnBrk="1" fontAlgn="auto" hangingPunct="1">
              <a:spcAft>
                <a:spcPts val="0"/>
              </a:spcAft>
              <a:defRPr/>
            </a:pPr>
            <a:r>
              <a:rPr lang="el-GR" b="1" dirty="0">
                <a:latin typeface="Arial" pitchFamily="34" charset="0"/>
                <a:cs typeface="Arial" pitchFamily="34" charset="0"/>
              </a:rPr>
              <a:t>   </a:t>
            </a:r>
            <a:r>
              <a:rPr lang="el-GR" dirty="0">
                <a:latin typeface="Arial" pitchFamily="34" charset="0"/>
                <a:cs typeface="Arial" pitchFamily="34" charset="0"/>
              </a:rPr>
              <a:t>(είναι ο συχνότερος ιστολογικός υπότυπος) </a:t>
            </a:r>
          </a:p>
          <a:p>
            <a:pPr algn="l" eaLnBrk="1" fontAlgn="auto" hangingPunct="1">
              <a:spcAft>
                <a:spcPts val="0"/>
              </a:spcAft>
              <a:defRPr/>
            </a:pPr>
            <a:r>
              <a:rPr lang="el-GR" b="1" dirty="0">
                <a:latin typeface="Arial" pitchFamily="34" charset="0"/>
                <a:cs typeface="Arial" pitchFamily="34" charset="0"/>
              </a:rPr>
              <a:t>  </a:t>
            </a:r>
          </a:p>
          <a:p>
            <a:pPr algn="l" eaLnBrk="1" fontAlgn="auto" hangingPunct="1">
              <a:spcAft>
                <a:spcPts val="0"/>
              </a:spcAft>
              <a:buClr>
                <a:schemeClr val="tx1"/>
              </a:buClr>
              <a:defRPr/>
            </a:pPr>
            <a:r>
              <a:rPr lang="el-GR" b="1" dirty="0">
                <a:latin typeface="Arial" pitchFamily="34" charset="0"/>
                <a:cs typeface="Arial" pitchFamily="34" charset="0"/>
              </a:rPr>
              <a:t>   Λοβιακό διηθητικό καρκίνωμα (</a:t>
            </a:r>
            <a:r>
              <a:rPr lang="el-GR" sz="2400" b="1" dirty="0">
                <a:latin typeface="Arial" pitchFamily="34" charset="0"/>
                <a:cs typeface="Arial" pitchFamily="34" charset="0"/>
              </a:rPr>
              <a:t>25%</a:t>
            </a:r>
            <a:r>
              <a:rPr lang="el-GR" b="1" dirty="0">
                <a:latin typeface="Arial" pitchFamily="34" charset="0"/>
                <a:cs typeface="Arial" pitchFamily="34" charset="0"/>
              </a:rPr>
              <a:t>) </a:t>
            </a:r>
          </a:p>
          <a:p>
            <a:pPr algn="l" eaLnBrk="1" fontAlgn="auto" hangingPunct="1">
              <a:spcAft>
                <a:spcPts val="0"/>
              </a:spcAft>
              <a:defRPr/>
            </a:pPr>
            <a:r>
              <a:rPr lang="el-GR" b="1" dirty="0">
                <a:latin typeface="Arial" pitchFamily="34" charset="0"/>
                <a:cs typeface="Arial" pitchFamily="34" charset="0"/>
              </a:rPr>
              <a:t> </a:t>
            </a:r>
            <a:r>
              <a:rPr lang="el-GR" dirty="0">
                <a:latin typeface="Arial" pitchFamily="34" charset="0"/>
                <a:cs typeface="Arial" pitchFamily="34" charset="0"/>
              </a:rPr>
              <a:t>(είναι συχνά </a:t>
            </a:r>
            <a:r>
              <a:rPr lang="el-GR" b="1" dirty="0">
                <a:latin typeface="Arial" pitchFamily="34" charset="0"/>
                <a:cs typeface="Arial" pitchFamily="34" charset="0"/>
              </a:rPr>
              <a:t>πολυεστιακό</a:t>
            </a:r>
            <a:r>
              <a:rPr lang="el-GR" dirty="0">
                <a:latin typeface="Arial" pitchFamily="34" charset="0"/>
                <a:cs typeface="Arial" pitchFamily="34" charset="0"/>
              </a:rPr>
              <a:t> και αρκετές φορές </a:t>
            </a:r>
            <a:r>
              <a:rPr lang="el-GR" b="1" dirty="0">
                <a:latin typeface="Arial" pitchFamily="34" charset="0"/>
                <a:cs typeface="Arial" pitchFamily="34" charset="0"/>
              </a:rPr>
              <a:t>αμφοτερόπλευρο</a:t>
            </a:r>
            <a:r>
              <a:rPr lang="el-GR" dirty="0">
                <a:latin typeface="Arial" pitchFamily="34" charset="0"/>
                <a:cs typeface="Arial" pitchFamily="34" charset="0"/>
              </a:rPr>
              <a:t>)</a:t>
            </a:r>
          </a:p>
          <a:p>
            <a:pPr algn="l" eaLnBrk="1" fontAlgn="auto" hangingPunct="1">
              <a:spcAft>
                <a:spcPts val="0"/>
              </a:spcAft>
              <a:defRPr/>
            </a:pPr>
            <a:endParaRPr lang="el-GR" dirty="0">
              <a:solidFill>
                <a:schemeClr val="bg1"/>
              </a:solidFill>
              <a:latin typeface="Arial" pitchFamily="34" charset="0"/>
              <a:cs typeface="Arial" pitchFamily="34" charset="0"/>
            </a:endParaRPr>
          </a:p>
          <a:p>
            <a:pPr algn="l" eaLnBrk="1" fontAlgn="auto" hangingPunct="1">
              <a:spcAft>
                <a:spcPts val="0"/>
              </a:spcAft>
              <a:buFont typeface="Wingdings" pitchFamily="2" charset="2"/>
              <a:buChar char="v"/>
              <a:defRPr/>
            </a:pPr>
            <a:endParaRPr lang="el-GR"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a:extLst>
              <a:ext uri="{FF2B5EF4-FFF2-40B4-BE49-F238E27FC236}">
                <a16:creationId xmlns:a16="http://schemas.microsoft.com/office/drawing/2014/main" xmlns="" id="{08F75397-77CD-4B5B-B08B-029FC097C390}"/>
              </a:ext>
            </a:extLst>
          </p:cNvPr>
          <p:cNvSpPr>
            <a:spLocks noGrp="1"/>
          </p:cNvSpPr>
          <p:nvPr>
            <p:ph type="ctrTitle"/>
          </p:nvPr>
        </p:nvSpPr>
        <p:spPr>
          <a:xfrm>
            <a:off x="0" y="0"/>
            <a:ext cx="9144000" cy="928688"/>
          </a:xfrm>
        </p:spPr>
        <p:txBody>
          <a:bodyPr>
            <a:normAutofit/>
          </a:bodyPr>
          <a:lstStyle/>
          <a:p>
            <a:pPr eaLnBrk="1" hangingPunct="1"/>
            <a:r>
              <a:rPr lang="el-GR" altLang="en-US" sz="4000" b="1" dirty="0">
                <a:latin typeface="Arial" panose="020B0604020202020204" pitchFamily="34" charset="0"/>
                <a:cs typeface="Arial" panose="020B0604020202020204" pitchFamily="34" charset="0"/>
              </a:rPr>
              <a:t>Ιστολογία</a:t>
            </a:r>
            <a:endParaRPr lang="el-GR" altLang="en-US" sz="4000" dirty="0"/>
          </a:p>
        </p:txBody>
      </p:sp>
      <p:sp>
        <p:nvSpPr>
          <p:cNvPr id="33795" name="2 - Υπότιτλος">
            <a:extLst>
              <a:ext uri="{FF2B5EF4-FFF2-40B4-BE49-F238E27FC236}">
                <a16:creationId xmlns:a16="http://schemas.microsoft.com/office/drawing/2014/main" xmlns="" id="{CE4AB9F1-E4D2-438B-86E0-7C9B1873DA01}"/>
              </a:ext>
            </a:extLst>
          </p:cNvPr>
          <p:cNvSpPr>
            <a:spLocks noGrp="1"/>
          </p:cNvSpPr>
          <p:nvPr>
            <p:ph type="subTitle" idx="1"/>
          </p:nvPr>
        </p:nvSpPr>
        <p:spPr>
          <a:xfrm>
            <a:off x="0" y="1844824"/>
            <a:ext cx="9144000" cy="5013176"/>
          </a:xfrm>
        </p:spPr>
        <p:txBody>
          <a:bodyPr/>
          <a:lstStyle/>
          <a:p>
            <a:pPr algn="l" eaLnBrk="1" hangingPunct="1">
              <a:buClr>
                <a:schemeClr val="tx1"/>
              </a:buClr>
            </a:pPr>
            <a:r>
              <a:rPr lang="en-US" altLang="en-US" sz="3000" dirty="0">
                <a:solidFill>
                  <a:schemeClr val="bg1"/>
                </a:solidFill>
                <a:latin typeface="Arial" panose="020B0604020202020204" pitchFamily="34" charset="0"/>
                <a:cs typeface="Arial" panose="020B0604020202020204" pitchFamily="34" charset="0"/>
              </a:rPr>
              <a:t> </a:t>
            </a:r>
            <a:r>
              <a:rPr lang="el-GR" altLang="en-US" sz="2400" dirty="0">
                <a:latin typeface="Arial" panose="020B0604020202020204" pitchFamily="34" charset="0"/>
                <a:cs typeface="Arial" panose="020B0604020202020204" pitchFamily="34" charset="0"/>
              </a:rPr>
              <a:t>Μη </a:t>
            </a:r>
            <a:r>
              <a:rPr lang="el-GR" altLang="en-US" sz="2400" b="1" dirty="0">
                <a:latin typeface="Arial" panose="020B0604020202020204" pitchFamily="34" charset="0"/>
                <a:cs typeface="Arial" panose="020B0604020202020204" pitchFamily="34" charset="0"/>
              </a:rPr>
              <a:t>διηθητικά</a:t>
            </a:r>
            <a:r>
              <a:rPr lang="el-GR" altLang="en-US" sz="2400" dirty="0">
                <a:latin typeface="Arial" panose="020B0604020202020204" pitchFamily="34" charset="0"/>
                <a:cs typeface="Arial" panose="020B0604020202020204" pitchFamily="34" charset="0"/>
              </a:rPr>
              <a:t> καρκινώματα</a:t>
            </a:r>
          </a:p>
          <a:p>
            <a:pPr algn="l" eaLnBrk="1" hangingPunct="1">
              <a:buClr>
                <a:schemeClr val="tx1"/>
              </a:buClr>
            </a:pPr>
            <a:r>
              <a:rPr lang="el-GR" altLang="en-US" sz="2400" b="1" dirty="0">
                <a:latin typeface="Arial" panose="020B0604020202020204" pitchFamily="34" charset="0"/>
                <a:cs typeface="Arial" panose="020B0604020202020204" pitchFamily="34" charset="0"/>
              </a:rPr>
              <a:t>    </a:t>
            </a:r>
            <a:r>
              <a:rPr lang="el-GR" altLang="en-US" sz="2400" b="1" dirty="0" err="1">
                <a:latin typeface="Arial" panose="020B0604020202020204" pitchFamily="34" charset="0"/>
                <a:cs typeface="Arial" panose="020B0604020202020204" pitchFamily="34" charset="0"/>
              </a:rPr>
              <a:t>Πορογενές</a:t>
            </a:r>
            <a:r>
              <a:rPr lang="el-GR" altLang="en-US" sz="2400" b="1"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in situ </a:t>
            </a:r>
            <a:r>
              <a:rPr lang="el-GR" altLang="en-US" sz="2400" b="1" dirty="0">
                <a:latin typeface="Arial" panose="020B0604020202020204" pitchFamily="34" charset="0"/>
                <a:cs typeface="Arial" panose="020B0604020202020204" pitchFamily="34" charset="0"/>
              </a:rPr>
              <a:t>καρκίνωμα</a:t>
            </a:r>
          </a:p>
          <a:p>
            <a:pPr algn="l" eaLnBrk="1" hangingPunct="1">
              <a:buClr>
                <a:schemeClr val="tx1"/>
              </a:buClr>
            </a:pPr>
            <a:r>
              <a:rPr lang="el-GR" altLang="en-US" sz="2400" b="1" dirty="0">
                <a:latin typeface="Arial" panose="020B0604020202020204" pitchFamily="34" charset="0"/>
                <a:cs typeface="Arial" panose="020B0604020202020204" pitchFamily="34" charset="0"/>
              </a:rPr>
              <a:t>    </a:t>
            </a:r>
            <a:r>
              <a:rPr lang="el-GR" altLang="en-US" sz="2400" b="1" dirty="0" err="1">
                <a:latin typeface="Arial" panose="020B0604020202020204" pitchFamily="34" charset="0"/>
                <a:cs typeface="Arial" panose="020B0604020202020204" pitchFamily="34" charset="0"/>
              </a:rPr>
              <a:t>Λοβιακό</a:t>
            </a:r>
            <a:r>
              <a:rPr lang="en-US" altLang="en-US" sz="2400" b="1" dirty="0">
                <a:latin typeface="Arial" panose="020B0604020202020204" pitchFamily="34" charset="0"/>
                <a:cs typeface="Arial" panose="020B0604020202020204" pitchFamily="34" charset="0"/>
              </a:rPr>
              <a:t> in situ </a:t>
            </a:r>
            <a:r>
              <a:rPr lang="el-GR" altLang="en-US" sz="2400" b="1" dirty="0">
                <a:latin typeface="Arial" panose="020B0604020202020204" pitchFamily="34" charset="0"/>
                <a:cs typeface="Arial" panose="020B0604020202020204" pitchFamily="34" charset="0"/>
              </a:rPr>
              <a:t>καρκίνωμα</a:t>
            </a:r>
          </a:p>
          <a:p>
            <a:pPr algn="l" eaLnBrk="1" hangingPunct="1">
              <a:buClr>
                <a:schemeClr val="tx1"/>
              </a:buClr>
            </a:pPr>
            <a:r>
              <a:rPr lang="el-GR" altLang="en-US" sz="2400" dirty="0">
                <a:latin typeface="Arial" panose="020B0604020202020204" pitchFamily="34" charset="0"/>
                <a:cs typeface="Arial" panose="020B0604020202020204" pitchFamily="34" charset="0"/>
              </a:rPr>
              <a:t> Τα </a:t>
            </a:r>
            <a:r>
              <a:rPr lang="en-US" altLang="en-US" sz="2400" dirty="0">
                <a:latin typeface="Arial" panose="020B0604020202020204" pitchFamily="34" charset="0"/>
                <a:cs typeface="Arial" panose="020B0604020202020204" pitchFamily="34" charset="0"/>
              </a:rPr>
              <a:t>in situ </a:t>
            </a:r>
            <a:r>
              <a:rPr lang="el-GR" altLang="en-US" sz="2400" dirty="0">
                <a:latin typeface="Arial" panose="020B0604020202020204" pitchFamily="34" charset="0"/>
                <a:cs typeface="Arial" panose="020B0604020202020204" pitchFamily="34" charset="0"/>
              </a:rPr>
              <a:t>καρκινώματα </a:t>
            </a:r>
            <a:r>
              <a:rPr lang="el-GR" altLang="en-US" sz="2400" b="1" dirty="0">
                <a:latin typeface="Arial" panose="020B0604020202020204" pitchFamily="34" charset="0"/>
                <a:cs typeface="Arial" panose="020B0604020202020204" pitchFamily="34" charset="0"/>
              </a:rPr>
              <a:t>δεν δίδουν μεταστάσεις</a:t>
            </a:r>
          </a:p>
          <a:p>
            <a:pPr algn="l" eaLnBrk="1" hangingPunct="1"/>
            <a:r>
              <a:rPr lang="el-GR" altLang="en-US" sz="2400" dirty="0">
                <a:latin typeface="Arial" panose="020B0604020202020204" pitchFamily="34" charset="0"/>
                <a:cs typeface="Arial" panose="020B0604020202020204" pitchFamily="34" charset="0"/>
              </a:rPr>
              <a:t> Εάν δεν αντιμετωπισθούν μπορεί να εξελιχθούν</a:t>
            </a:r>
            <a:r>
              <a:rPr lang="en-US" altLang="en-US" sz="2400" dirty="0">
                <a:latin typeface="Arial" panose="020B0604020202020204" pitchFamily="34" charset="0"/>
                <a:cs typeface="Arial" panose="020B0604020202020204" pitchFamily="34" charset="0"/>
              </a:rPr>
              <a:t> </a:t>
            </a:r>
            <a:r>
              <a:rPr lang="el-GR" altLang="en-US" sz="2400" dirty="0">
                <a:latin typeface="Arial" panose="020B0604020202020204" pitchFamily="34" charset="0"/>
                <a:cs typeface="Arial" panose="020B0604020202020204" pitchFamily="34" charset="0"/>
              </a:rPr>
              <a:t>σε </a:t>
            </a:r>
            <a:r>
              <a:rPr lang="el-GR" altLang="en-US" sz="2400" b="1" dirty="0">
                <a:latin typeface="Arial" panose="020B0604020202020204" pitchFamily="34" charset="0"/>
                <a:cs typeface="Arial" panose="020B0604020202020204" pitchFamily="34" charset="0"/>
              </a:rPr>
              <a:t>διηθητικά</a:t>
            </a:r>
            <a:r>
              <a:rPr lang="el-GR" altLang="en-US" sz="2400" dirty="0">
                <a:latin typeface="Arial" panose="020B0604020202020204" pitchFamily="34" charset="0"/>
                <a:cs typeface="Arial" panose="020B0604020202020204" pitchFamily="34" charset="0"/>
              </a:rPr>
              <a:t> καρκινώματα</a:t>
            </a:r>
          </a:p>
          <a:p>
            <a:pPr algn="l" eaLnBrk="1" hangingPunct="1">
              <a:buClr>
                <a:schemeClr val="tx1"/>
              </a:buClr>
            </a:pPr>
            <a:r>
              <a:rPr lang="el-GR" altLang="en-US" sz="2400" dirty="0">
                <a:latin typeface="Arial" panose="020B0604020202020204" pitchFamily="34" charset="0"/>
                <a:cs typeface="Arial" panose="020B0604020202020204" pitchFamily="34" charset="0"/>
              </a:rPr>
              <a:t> Αντιμετωπίζονται με </a:t>
            </a:r>
            <a:r>
              <a:rPr lang="el-GR" altLang="en-US" sz="2400" b="1" dirty="0">
                <a:latin typeface="Arial" panose="020B0604020202020204" pitchFamily="34" charset="0"/>
                <a:cs typeface="Arial" panose="020B0604020202020204" pitchFamily="34" charset="0"/>
              </a:rPr>
              <a:t>μαστεκτομή</a:t>
            </a:r>
            <a:r>
              <a:rPr lang="el-GR" altLang="en-US" sz="2400" dirty="0">
                <a:latin typeface="Arial" panose="020B0604020202020204" pitchFamily="34" charset="0"/>
                <a:cs typeface="Arial" panose="020B0604020202020204" pitchFamily="34" charset="0"/>
              </a:rPr>
              <a:t> η </a:t>
            </a:r>
            <a:r>
              <a:rPr lang="el-GR" altLang="en-US" sz="2400" b="1" dirty="0">
                <a:latin typeface="Arial" panose="020B0604020202020204" pitchFamily="34" charset="0"/>
                <a:cs typeface="Arial" panose="020B0604020202020204" pitchFamily="34" charset="0"/>
              </a:rPr>
              <a:t>τοπική εξαίρεση </a:t>
            </a:r>
            <a:r>
              <a:rPr lang="el-GR" altLang="en-US" sz="2400" dirty="0">
                <a:latin typeface="Arial" panose="020B0604020202020204" pitchFamily="34" charset="0"/>
                <a:cs typeface="Arial" panose="020B0604020202020204" pitchFamily="34" charset="0"/>
              </a:rPr>
              <a:t>± </a:t>
            </a:r>
            <a:r>
              <a:rPr lang="el-GR" altLang="en-US" sz="2400" b="1" dirty="0">
                <a:latin typeface="Arial" panose="020B0604020202020204" pitchFamily="34" charset="0"/>
                <a:cs typeface="Arial" panose="020B0604020202020204" pitchFamily="34" charset="0"/>
              </a:rPr>
              <a:t>ΑΚΘ</a:t>
            </a:r>
            <a:r>
              <a:rPr lang="el-GR" altLang="en-US" sz="2400" dirty="0">
                <a:latin typeface="Arial" panose="020B0604020202020204" pitchFamily="34" charset="0"/>
                <a:cs typeface="Arial" panose="020B0604020202020204" pitchFamily="34" charset="0"/>
              </a:rPr>
              <a:t> </a:t>
            </a:r>
          </a:p>
          <a:p>
            <a:pPr algn="l" eaLnBrk="1" hangingPunct="1">
              <a:buClr>
                <a:schemeClr val="tx1"/>
              </a:buClr>
            </a:pPr>
            <a:r>
              <a:rPr lang="el-GR" altLang="en-US" dirty="0">
                <a:latin typeface="Arial" panose="020B0604020202020204" pitchFamily="34" charset="0"/>
                <a:cs typeface="Arial" panose="020B0604020202020204" pitchFamily="34" charset="0"/>
              </a:rPr>
              <a:t> Εάν οι </a:t>
            </a:r>
            <a:r>
              <a:rPr lang="el-GR" altLang="en-US" b="1" dirty="0">
                <a:latin typeface="Arial" panose="020B0604020202020204" pitchFamily="34" charset="0"/>
                <a:cs typeface="Arial" panose="020B0604020202020204" pitchFamily="34" charset="0"/>
              </a:rPr>
              <a:t>Ο.Υ.</a:t>
            </a:r>
            <a:r>
              <a:rPr lang="el-GR" altLang="en-US" dirty="0">
                <a:latin typeface="Arial" panose="020B0604020202020204" pitchFamily="34" charset="0"/>
                <a:cs typeface="Arial" panose="020B0604020202020204" pitchFamily="34" charset="0"/>
              </a:rPr>
              <a:t> είναι </a:t>
            </a:r>
            <a:r>
              <a:rPr lang="el-GR" altLang="en-US" b="1" dirty="0">
                <a:latin typeface="Arial" panose="020B0604020202020204" pitchFamily="34" charset="0"/>
                <a:cs typeface="Arial" panose="020B0604020202020204" pitchFamily="34" charset="0"/>
              </a:rPr>
              <a:t>(+) </a:t>
            </a:r>
            <a:r>
              <a:rPr lang="el-GR" altLang="en-US" dirty="0" err="1">
                <a:latin typeface="Arial" panose="020B0604020202020204" pitchFamily="34" charset="0"/>
                <a:cs typeface="Arial" panose="020B0604020202020204" pitchFamily="34" charset="0"/>
              </a:rPr>
              <a:t>χορηγείται</a:t>
            </a:r>
            <a:r>
              <a:rPr lang="el-GR" altLang="en-US" dirty="0">
                <a:latin typeface="Arial" panose="020B0604020202020204" pitchFamily="34" charset="0"/>
                <a:cs typeface="Arial" panose="020B0604020202020204" pitchFamily="34" charset="0"/>
              </a:rPr>
              <a:t> </a:t>
            </a:r>
            <a:r>
              <a:rPr lang="el-GR" altLang="en-US" b="1" dirty="0" err="1" smtClean="0">
                <a:latin typeface="Arial" panose="020B0604020202020204" pitchFamily="34" charset="0"/>
                <a:cs typeface="Arial" panose="020B0604020202020204" pitchFamily="34" charset="0"/>
              </a:rPr>
              <a:t>ταμοξιφαίνη</a:t>
            </a:r>
            <a:r>
              <a:rPr lang="el-GR" altLang="en-US" dirty="0" smtClean="0">
                <a:latin typeface="Arial" panose="020B0604020202020204" pitchFamily="34" charset="0"/>
                <a:cs typeface="Arial" panose="020B0604020202020204" pitchFamily="34" charset="0"/>
              </a:rPr>
              <a:t> </a:t>
            </a:r>
            <a:r>
              <a:rPr lang="el-GR" altLang="en-US" dirty="0">
                <a:latin typeface="Arial" panose="020B0604020202020204" pitchFamily="34" charset="0"/>
                <a:cs typeface="Arial" panose="020B0604020202020204" pitchFamily="34" charset="0"/>
              </a:rPr>
              <a:t>(</a:t>
            </a:r>
            <a:r>
              <a:rPr lang="el-GR" altLang="en-US" b="1" dirty="0">
                <a:latin typeface="Arial" panose="020B0604020202020204" pitchFamily="34" charset="0"/>
                <a:cs typeface="Arial" panose="020B0604020202020204" pitchFamily="34" charset="0"/>
              </a:rPr>
              <a:t>ΤΑΜ</a:t>
            </a:r>
            <a:r>
              <a:rPr lang="el-GR" altLang="en-US"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a:t>
            </a:r>
            <a:r>
              <a:rPr lang="el-GR" altLang="en-US" dirty="0">
                <a:latin typeface="Arial" panose="020B0604020202020204" pitchFamily="34" charset="0"/>
                <a:cs typeface="Arial" panose="020B0604020202020204" pitchFamily="34" charset="0"/>
              </a:rPr>
              <a:t> μειώνει τον κίνδυνο ανάπτυξης </a:t>
            </a:r>
            <a:r>
              <a:rPr lang="el-GR" altLang="en-US" b="1" dirty="0">
                <a:latin typeface="Arial" panose="020B0604020202020204" pitchFamily="34" charset="0"/>
                <a:cs typeface="Arial" panose="020B0604020202020204" pitchFamily="34" charset="0"/>
              </a:rPr>
              <a:t>νέου</a:t>
            </a:r>
            <a:r>
              <a:rPr lang="en-US" altLang="en-US" b="1" dirty="0">
                <a:latin typeface="Arial" panose="020B0604020202020204" pitchFamily="34" charset="0"/>
                <a:cs typeface="Arial" panose="020B0604020202020204" pitchFamily="34" charset="0"/>
              </a:rPr>
              <a:t> in situ</a:t>
            </a:r>
            <a:r>
              <a:rPr lang="el-GR" altLang="en-US" b="1" dirty="0">
                <a:latin typeface="Arial" panose="020B0604020202020204" pitchFamily="34" charset="0"/>
                <a:cs typeface="Arial" panose="020B0604020202020204" pitchFamily="34" charset="0"/>
              </a:rPr>
              <a:t> ή διηθητικού καρκινώματος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a:extLst>
              <a:ext uri="{FF2B5EF4-FFF2-40B4-BE49-F238E27FC236}">
                <a16:creationId xmlns:a16="http://schemas.microsoft.com/office/drawing/2014/main" xmlns="" id="{FD68E31B-0632-4D2B-A438-6418DDC9C589}"/>
              </a:ext>
            </a:extLst>
          </p:cNvPr>
          <p:cNvSpPr>
            <a:spLocks noGrp="1"/>
          </p:cNvSpPr>
          <p:nvPr>
            <p:ph type="ctrTitle"/>
          </p:nvPr>
        </p:nvSpPr>
        <p:spPr>
          <a:xfrm>
            <a:off x="0" y="0"/>
            <a:ext cx="9144000" cy="928688"/>
          </a:xfrm>
        </p:spPr>
        <p:txBody>
          <a:bodyPr>
            <a:normAutofit/>
          </a:bodyPr>
          <a:lstStyle/>
          <a:p>
            <a:pPr eaLnBrk="1" hangingPunct="1"/>
            <a:r>
              <a:rPr lang="el-GR" altLang="en-US" sz="4000" dirty="0">
                <a:latin typeface="Arial" panose="020B0604020202020204" pitchFamily="34" charset="0"/>
                <a:cs typeface="Arial" panose="020B0604020202020204" pitchFamily="34" charset="0"/>
              </a:rPr>
              <a:t>Προγνωστικοί παράγοντες</a:t>
            </a:r>
          </a:p>
        </p:txBody>
      </p:sp>
      <p:sp>
        <p:nvSpPr>
          <p:cNvPr id="34819" name="2 - Υπότιτλος">
            <a:extLst>
              <a:ext uri="{FF2B5EF4-FFF2-40B4-BE49-F238E27FC236}">
                <a16:creationId xmlns:a16="http://schemas.microsoft.com/office/drawing/2014/main" xmlns="" id="{40392367-72FD-4B61-A818-91B29B9F5E10}"/>
              </a:ext>
            </a:extLst>
          </p:cNvPr>
          <p:cNvSpPr>
            <a:spLocks noGrp="1"/>
          </p:cNvSpPr>
          <p:nvPr>
            <p:ph type="subTitle" idx="1"/>
          </p:nvPr>
        </p:nvSpPr>
        <p:spPr>
          <a:xfrm>
            <a:off x="0" y="1772816"/>
            <a:ext cx="9144000" cy="5085184"/>
          </a:xfrm>
        </p:spPr>
        <p:txBody>
          <a:bodyPr/>
          <a:lstStyle/>
          <a:p>
            <a:pPr marL="285750" indent="-285750" algn="l" eaLnBrk="1" hangingPunct="1">
              <a:lnSpc>
                <a:spcPct val="90000"/>
              </a:lnSpc>
              <a:buClr>
                <a:schemeClr val="tx1"/>
              </a:buClr>
              <a:buFont typeface="Arial" panose="020B0604020202020204" pitchFamily="34" charset="0"/>
              <a:buChar char="•"/>
            </a:pPr>
            <a:r>
              <a:rPr lang="el-GR" altLang="en-US" dirty="0">
                <a:solidFill>
                  <a:schemeClr val="bg1"/>
                </a:solidFill>
              </a:rPr>
              <a:t> </a:t>
            </a:r>
            <a:r>
              <a:rPr lang="el-GR" altLang="en-US" sz="2000" b="1" dirty="0">
                <a:latin typeface="Arial" panose="020B0604020202020204" pitchFamily="34" charset="0"/>
                <a:cs typeface="Arial" panose="020B0604020202020204" pitchFamily="34" charset="0"/>
              </a:rPr>
              <a:t>Μέγεθος του όγκου </a:t>
            </a:r>
          </a:p>
          <a:p>
            <a:pPr marL="342900" indent="-342900" algn="l" eaLnBrk="1" hangingPunct="1">
              <a:lnSpc>
                <a:spcPct val="90000"/>
              </a:lnSpc>
              <a:buClr>
                <a:schemeClr val="tx1"/>
              </a:buClr>
              <a:buFont typeface="Arial" panose="020B0604020202020204" pitchFamily="34" charset="0"/>
              <a:buChar char="•"/>
            </a:pPr>
            <a:r>
              <a:rPr lang="el-GR" altLang="en-US" sz="2000" b="1" dirty="0">
                <a:latin typeface="Arial" panose="020B0604020202020204" pitchFamily="34" charset="0"/>
                <a:cs typeface="Arial" panose="020B0604020202020204" pitchFamily="34" charset="0"/>
              </a:rPr>
              <a:t> Αριθμός διηθημένων λεμφαδένων</a:t>
            </a:r>
          </a:p>
          <a:p>
            <a:pPr marL="342900" indent="-342900" algn="l" eaLnBrk="1" hangingPunct="1">
              <a:lnSpc>
                <a:spcPct val="90000"/>
              </a:lnSpc>
              <a:buFont typeface="Arial" panose="020B0604020202020204" pitchFamily="34" charset="0"/>
              <a:buChar char="•"/>
            </a:pPr>
            <a:r>
              <a:rPr lang="el-GR" altLang="en-US" sz="2000" dirty="0">
                <a:latin typeface="Arial" panose="020B0604020202020204" pitchFamily="34" charset="0"/>
                <a:cs typeface="Arial" panose="020B0604020202020204" pitchFamily="34" charset="0"/>
              </a:rPr>
              <a:t> </a:t>
            </a:r>
            <a:r>
              <a:rPr lang="el-GR" altLang="en-US" sz="2000" b="1" dirty="0">
                <a:latin typeface="Arial" panose="020B0604020202020204" pitchFamily="34" charset="0"/>
                <a:cs typeface="Arial" panose="020B0604020202020204" pitchFamily="34" charset="0"/>
              </a:rPr>
              <a:t>Βαθμός κακοήθειας </a:t>
            </a:r>
            <a:r>
              <a:rPr lang="el-GR" altLang="en-US" sz="2000" dirty="0">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grade </a:t>
            </a:r>
            <a:r>
              <a:rPr lang="el-GR" altLang="en-US" sz="2000" dirty="0">
                <a:latin typeface="Arial" panose="020B0604020202020204" pitchFamily="34" charset="0"/>
                <a:cs typeface="Arial" panose="020B0604020202020204" pitchFamily="34" charset="0"/>
              </a:rPr>
              <a:t>1-3)</a:t>
            </a:r>
            <a:endParaRPr lang="en-US" altLang="en-US" sz="2000" dirty="0">
              <a:latin typeface="Arial" panose="020B0604020202020204" pitchFamily="34" charset="0"/>
              <a:cs typeface="Arial" panose="020B0604020202020204" pitchFamily="34" charset="0"/>
            </a:endParaRPr>
          </a:p>
          <a:p>
            <a:pPr marL="342900" indent="-342900" algn="l" eaLnBrk="1" hangingPunct="1">
              <a:lnSpc>
                <a:spcPct val="90000"/>
              </a:lnSpc>
              <a:buFont typeface="Arial" panose="020B0604020202020204" pitchFamily="34" charset="0"/>
              <a:buChar char="•"/>
            </a:pPr>
            <a:r>
              <a:rPr lang="el-GR" altLang="en-US" sz="2000" dirty="0">
                <a:latin typeface="Arial" panose="020B0604020202020204" pitchFamily="34" charset="0"/>
                <a:cs typeface="Arial" panose="020B0604020202020204" pitchFamily="34" charset="0"/>
              </a:rPr>
              <a:t> </a:t>
            </a:r>
            <a:r>
              <a:rPr lang="el-GR" altLang="en-US" sz="2000" b="1" dirty="0">
                <a:latin typeface="Arial" panose="020B0604020202020204" pitchFamily="34" charset="0"/>
                <a:cs typeface="Arial" panose="020B0604020202020204" pitchFamily="34" charset="0"/>
              </a:rPr>
              <a:t>Όρια </a:t>
            </a:r>
            <a:r>
              <a:rPr lang="el-GR" altLang="en-US" sz="2000" b="1" dirty="0" err="1">
                <a:latin typeface="Arial" panose="020B0604020202020204" pitchFamily="34" charset="0"/>
                <a:cs typeface="Arial" panose="020B0604020202020204" pitchFamily="34" charset="0"/>
              </a:rPr>
              <a:t>εκτομής</a:t>
            </a:r>
            <a:endParaRPr lang="el-GR" altLang="en-US" sz="2000" b="1" dirty="0">
              <a:latin typeface="Arial" panose="020B0604020202020204" pitchFamily="34" charset="0"/>
              <a:cs typeface="Arial" panose="020B0604020202020204" pitchFamily="34" charset="0"/>
            </a:endParaRPr>
          </a:p>
          <a:p>
            <a:pPr marL="342900" indent="-342900" algn="l" eaLnBrk="1" hangingPunct="1">
              <a:lnSpc>
                <a:spcPct val="90000"/>
              </a:lnSpc>
              <a:buFont typeface="Arial" panose="020B0604020202020204" pitchFamily="34" charset="0"/>
              <a:buChar char="•"/>
            </a:pPr>
            <a:r>
              <a:rPr lang="el-GR" altLang="en-US" sz="2000" b="1" dirty="0">
                <a:latin typeface="Arial" panose="020B0604020202020204" pitchFamily="34" charset="0"/>
                <a:cs typeface="Arial" panose="020B0604020202020204" pitchFamily="34" charset="0"/>
              </a:rPr>
              <a:t> Ορμονικοί υποδοχείς </a:t>
            </a:r>
            <a:r>
              <a:rPr lang="el-GR" altLang="en-US" sz="2000" dirty="0">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ER, </a:t>
            </a:r>
            <a:r>
              <a:rPr lang="en-US" altLang="en-US" sz="2000" dirty="0" err="1">
                <a:latin typeface="Arial" panose="020B0604020202020204" pitchFamily="34" charset="0"/>
                <a:cs typeface="Arial" panose="020B0604020202020204" pitchFamily="34" charset="0"/>
              </a:rPr>
              <a:t>PgR</a:t>
            </a:r>
            <a:r>
              <a:rPr lang="en-US" altLang="en-US" sz="2000" dirty="0">
                <a:latin typeface="Arial" panose="020B0604020202020204" pitchFamily="34" charset="0"/>
                <a:cs typeface="Arial" panose="020B0604020202020204" pitchFamily="34" charset="0"/>
              </a:rPr>
              <a:t>)</a:t>
            </a:r>
            <a:r>
              <a:rPr lang="el-GR" altLang="en-US" sz="2000" dirty="0">
                <a:latin typeface="Arial" panose="020B0604020202020204" pitchFamily="34" charset="0"/>
                <a:cs typeface="Arial" panose="020B0604020202020204" pitchFamily="34" charset="0"/>
              </a:rPr>
              <a:t> (</a:t>
            </a:r>
            <a:r>
              <a:rPr lang="el-GR" altLang="en-US" sz="2000" b="1" dirty="0">
                <a:latin typeface="Arial" panose="020B0604020202020204" pitchFamily="34" charset="0"/>
                <a:cs typeface="Arial" panose="020B0604020202020204" pitchFamily="34" charset="0"/>
              </a:rPr>
              <a:t>75%</a:t>
            </a:r>
            <a:r>
              <a:rPr lang="el-GR" altLang="en-US" sz="2000" dirty="0">
                <a:latin typeface="Arial" panose="020B0604020202020204" pitchFamily="34" charset="0"/>
                <a:cs typeface="Arial" panose="020B0604020202020204" pitchFamily="34" charset="0"/>
              </a:rPr>
              <a:t>) </a:t>
            </a:r>
          </a:p>
          <a:p>
            <a:pPr marL="342900" indent="-342900" algn="l" eaLnBrk="1" hangingPunct="1">
              <a:lnSpc>
                <a:spcPct val="90000"/>
              </a:lnSpc>
              <a:buFont typeface="Arial" panose="020B0604020202020204" pitchFamily="34" charset="0"/>
              <a:buChar char="•"/>
            </a:pPr>
            <a:r>
              <a:rPr lang="el-GR" altLang="en-US" sz="2000" dirty="0">
                <a:latin typeface="Arial" panose="020B0604020202020204" pitchFamily="34" charset="0"/>
                <a:cs typeface="Arial" panose="020B0604020202020204" pitchFamily="34" charset="0"/>
              </a:rPr>
              <a:t> </a:t>
            </a:r>
            <a:r>
              <a:rPr lang="el-GR" altLang="en-US" sz="2000" b="1" dirty="0" err="1">
                <a:latin typeface="Arial" panose="020B0604020202020204" pitchFamily="34" charset="0"/>
                <a:cs typeface="Arial" panose="020B0604020202020204" pitchFamily="34" charset="0"/>
              </a:rPr>
              <a:t>Ογκογονίδιο</a:t>
            </a:r>
            <a:r>
              <a:rPr lang="el-GR" altLang="en-US" sz="2000" b="1"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HER-2</a:t>
            </a:r>
            <a:r>
              <a:rPr lang="en-US" altLang="en-US" sz="2000" dirty="0">
                <a:latin typeface="Arial" panose="020B0604020202020204" pitchFamily="34" charset="0"/>
                <a:cs typeface="Arial" panose="020B0604020202020204" pitchFamily="34" charset="0"/>
              </a:rPr>
              <a:t> (c-erbB2): 0/+1</a:t>
            </a:r>
            <a:r>
              <a:rPr lang="el-GR" altLang="en-US" sz="2000" dirty="0">
                <a:latin typeface="Arial" panose="020B0604020202020204" pitchFamily="34" charset="0"/>
                <a:cs typeface="Arial" panose="020B0604020202020204" pitchFamily="34" charset="0"/>
              </a:rPr>
              <a:t>(αρνητικό)</a:t>
            </a:r>
            <a:r>
              <a:rPr lang="en-US" altLang="en-US" sz="2000" dirty="0">
                <a:latin typeface="Arial" panose="020B0604020202020204" pitchFamily="34" charset="0"/>
                <a:cs typeface="Arial" panose="020B0604020202020204" pitchFamily="34" charset="0"/>
              </a:rPr>
              <a:t>, </a:t>
            </a:r>
            <a:r>
              <a:rPr lang="el-GR" altLang="en-US" sz="2000" dirty="0">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+2</a:t>
            </a:r>
            <a:r>
              <a:rPr lang="el-GR" altLang="en-US" sz="2000" dirty="0">
                <a:latin typeface="Arial" panose="020B0604020202020204" pitchFamily="34" charset="0"/>
                <a:cs typeface="Arial" panose="020B0604020202020204" pitchFamily="34" charset="0"/>
              </a:rPr>
              <a:t>) (αμφίβολο, </a:t>
            </a:r>
            <a:r>
              <a:rPr lang="en-US" altLang="en-US" sz="2000" dirty="0">
                <a:latin typeface="Arial" panose="020B0604020202020204" pitchFamily="34" charset="0"/>
                <a:cs typeface="Arial" panose="020B0604020202020204" pitchFamily="34" charset="0"/>
              </a:rPr>
              <a:t>FISH, CISH), </a:t>
            </a:r>
            <a:r>
              <a:rPr lang="el-GR" altLang="en-US" sz="2000" dirty="0">
                <a:latin typeface="Arial" panose="020B0604020202020204" pitchFamily="34" charset="0"/>
                <a:cs typeface="Arial" panose="020B0604020202020204" pitchFamily="34" charset="0"/>
              </a:rPr>
              <a:t>(+3) </a:t>
            </a:r>
            <a:r>
              <a:rPr lang="en-US" altLang="en-US" sz="2000" dirty="0">
                <a:latin typeface="Arial" panose="020B0604020202020204" pitchFamily="34" charset="0"/>
                <a:cs typeface="Arial" panose="020B0604020202020204" pitchFamily="34" charset="0"/>
              </a:rPr>
              <a:t>(</a:t>
            </a:r>
            <a:r>
              <a:rPr lang="el-GR" altLang="en-US" sz="2000" dirty="0">
                <a:latin typeface="Arial" panose="020B0604020202020204" pitchFamily="34" charset="0"/>
                <a:cs typeface="Arial" panose="020B0604020202020204" pitchFamily="34" charset="0"/>
              </a:rPr>
              <a:t>θετικό</a:t>
            </a:r>
            <a:r>
              <a:rPr lang="en-US" altLang="en-US" sz="2000" dirty="0">
                <a:latin typeface="Arial" panose="020B0604020202020204" pitchFamily="34" charset="0"/>
                <a:cs typeface="Arial" panose="020B0604020202020204" pitchFamily="34" charset="0"/>
              </a:rPr>
              <a:t>)</a:t>
            </a:r>
            <a:r>
              <a:rPr lang="el-GR" altLang="en-US" sz="2000" dirty="0">
                <a:latin typeface="Arial" panose="020B0604020202020204" pitchFamily="34" charset="0"/>
                <a:cs typeface="Arial" panose="020B0604020202020204" pitchFamily="34" charset="0"/>
              </a:rPr>
              <a:t> ( + στο </a:t>
            </a:r>
            <a:r>
              <a:rPr lang="el-GR" altLang="en-US" sz="2000" b="1" dirty="0">
                <a:latin typeface="Arial" panose="020B0604020202020204" pitchFamily="34" charset="0"/>
                <a:cs typeface="Arial" panose="020B0604020202020204" pitchFamily="34" charset="0"/>
              </a:rPr>
              <a:t>20-30%</a:t>
            </a:r>
            <a:r>
              <a:rPr lang="el-GR" altLang="en-US" sz="2000" dirty="0">
                <a:latin typeface="Arial" panose="020B0604020202020204" pitchFamily="34" charset="0"/>
                <a:cs typeface="Arial" panose="020B0604020202020204" pitchFamily="34" charset="0"/>
              </a:rPr>
              <a:t>)</a:t>
            </a:r>
          </a:p>
          <a:p>
            <a:pPr marL="342900" indent="-342900" algn="l" eaLnBrk="1" hangingPunct="1">
              <a:lnSpc>
                <a:spcPct val="90000"/>
              </a:lnSpc>
              <a:buFont typeface="Arial" panose="020B0604020202020204" pitchFamily="34" charset="0"/>
              <a:buChar char="•"/>
            </a:pPr>
            <a:r>
              <a:rPr lang="el-GR" altLang="en-US" sz="2000" dirty="0">
                <a:latin typeface="Arial" panose="020B0604020202020204" pitchFamily="34" charset="0"/>
                <a:cs typeface="Arial" panose="020B0604020202020204" pitchFamily="34" charset="0"/>
              </a:rPr>
              <a:t>  </a:t>
            </a:r>
            <a:r>
              <a:rPr lang="el-GR" altLang="en-US" sz="2000" b="1" dirty="0">
                <a:latin typeface="Arial" panose="020B0604020202020204" pitchFamily="34" charset="0"/>
                <a:cs typeface="Arial" panose="020B0604020202020204" pitchFamily="34" charset="0"/>
              </a:rPr>
              <a:t>Δείκτης κυτταρικού πολλαπλασιασμού </a:t>
            </a:r>
            <a:r>
              <a:rPr lang="el-GR" altLang="en-US" sz="2000" dirty="0">
                <a:latin typeface="Arial" panose="020B0604020202020204" pitchFamily="34" charset="0"/>
                <a:cs typeface="Arial" panose="020B0604020202020204" pitchFamily="34" charset="0"/>
              </a:rPr>
              <a:t>(</a:t>
            </a:r>
            <a:r>
              <a:rPr lang="el-GR" altLang="en-US" sz="2000" b="1" dirty="0">
                <a:latin typeface="Arial" panose="020B0604020202020204" pitchFamily="34" charset="0"/>
                <a:cs typeface="Arial" panose="020B0604020202020204" pitchFamily="34" charset="0"/>
              </a:rPr>
              <a:t>Κ</a:t>
            </a:r>
            <a:r>
              <a:rPr lang="en-US" altLang="en-US" sz="2000" b="1" dirty="0">
                <a:latin typeface="Arial" panose="020B0604020202020204" pitchFamily="34" charset="0"/>
                <a:cs typeface="Arial" panose="020B0604020202020204" pitchFamily="34" charset="0"/>
              </a:rPr>
              <a:t>i-67</a:t>
            </a:r>
            <a:r>
              <a:rPr lang="el-GR" altLang="en-US" sz="2000" b="1" dirty="0">
                <a:latin typeface="Arial" panose="020B0604020202020204" pitchFamily="34" charset="0"/>
                <a:cs typeface="Arial" panose="020B0604020202020204" pitchFamily="34" charset="0"/>
              </a:rPr>
              <a:t> </a:t>
            </a:r>
            <a:r>
              <a:rPr lang="el-GR" altLang="en-US" sz="2000" dirty="0">
                <a:latin typeface="Arial" panose="020B0604020202020204" pitchFamily="34" charset="0"/>
                <a:cs typeface="Arial" panose="020B0604020202020204" pitchFamily="34" charset="0"/>
              </a:rPr>
              <a:t>η </a:t>
            </a:r>
            <a:r>
              <a:rPr lang="en-US" altLang="en-US" sz="2000" b="1" dirty="0">
                <a:latin typeface="Arial" panose="020B0604020202020204" pitchFamily="34" charset="0"/>
                <a:cs typeface="Arial" panose="020B0604020202020204" pitchFamily="34" charset="0"/>
              </a:rPr>
              <a:t>MIB1</a:t>
            </a:r>
            <a:r>
              <a:rPr lang="en-US" altLang="en-US" sz="2000" dirty="0">
                <a:latin typeface="Arial" panose="020B0604020202020204" pitchFamily="34" charset="0"/>
                <a:cs typeface="Arial" panose="020B0604020202020204" pitchFamily="34" charset="0"/>
              </a:rPr>
              <a:t>)</a:t>
            </a:r>
            <a:endParaRPr lang="el-GR" altLang="en-US" sz="2000" dirty="0">
              <a:latin typeface="Arial" panose="020B0604020202020204" pitchFamily="34" charset="0"/>
              <a:cs typeface="Arial" panose="020B0604020202020204" pitchFamily="34" charset="0"/>
            </a:endParaRPr>
          </a:p>
          <a:p>
            <a:pPr algn="l" eaLnBrk="1" hangingPunct="1">
              <a:lnSpc>
                <a:spcPct val="90000"/>
              </a:lnSpc>
            </a:pPr>
            <a:endParaRPr lang="el-GR" altLang="en-US" sz="3400" dirty="0">
              <a:solidFill>
                <a:schemeClr val="tx1"/>
              </a:solidFill>
              <a:latin typeface="Arial" panose="020B0604020202020204" pitchFamily="34" charset="0"/>
              <a:cs typeface="Arial" panose="020B0604020202020204" pitchFamily="34" charset="0"/>
            </a:endParaRPr>
          </a:p>
          <a:p>
            <a:pPr algn="l" eaLnBrk="1" hangingPunct="1">
              <a:lnSpc>
                <a:spcPct val="90000"/>
              </a:lnSpc>
            </a:pPr>
            <a:endParaRPr lang="el-GR" alt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a:extLst>
              <a:ext uri="{FF2B5EF4-FFF2-40B4-BE49-F238E27FC236}">
                <a16:creationId xmlns:a16="http://schemas.microsoft.com/office/drawing/2014/main" xmlns="" id="{DC256114-6467-441B-87F0-D489F30E6BF9}"/>
              </a:ext>
            </a:extLst>
          </p:cNvPr>
          <p:cNvSpPr>
            <a:spLocks noGrp="1"/>
          </p:cNvSpPr>
          <p:nvPr>
            <p:ph type="ctrTitle"/>
          </p:nvPr>
        </p:nvSpPr>
        <p:spPr>
          <a:xfrm>
            <a:off x="0" y="0"/>
            <a:ext cx="9144000" cy="1285875"/>
          </a:xfrm>
        </p:spPr>
        <p:txBody>
          <a:bodyPr>
            <a:normAutofit/>
          </a:bodyPr>
          <a:lstStyle/>
          <a:p>
            <a:pPr eaLnBrk="1" hangingPunct="1"/>
            <a:r>
              <a:rPr lang="el-GR" altLang="en-US" sz="4000" b="1" dirty="0">
                <a:latin typeface="Arial" panose="020B0604020202020204" pitchFamily="34" charset="0"/>
                <a:cs typeface="Arial" panose="020B0604020202020204" pitchFamily="34" charset="0"/>
              </a:rPr>
              <a:t>Προγνωστικοί παράγοντες</a:t>
            </a:r>
            <a:endParaRPr lang="el-GR" altLang="en-US" sz="4000" b="1" dirty="0"/>
          </a:p>
        </p:txBody>
      </p:sp>
      <p:sp>
        <p:nvSpPr>
          <p:cNvPr id="3" name="2 - Υπότιτλος">
            <a:extLst>
              <a:ext uri="{FF2B5EF4-FFF2-40B4-BE49-F238E27FC236}">
                <a16:creationId xmlns:a16="http://schemas.microsoft.com/office/drawing/2014/main" xmlns="" id="{68B4B232-5F7A-4C3D-A63E-3BF9A9D122B3}"/>
              </a:ext>
            </a:extLst>
          </p:cNvPr>
          <p:cNvSpPr>
            <a:spLocks noGrp="1"/>
          </p:cNvSpPr>
          <p:nvPr>
            <p:ph type="subTitle" idx="1"/>
          </p:nvPr>
        </p:nvSpPr>
        <p:spPr>
          <a:xfrm>
            <a:off x="0" y="1988840"/>
            <a:ext cx="9144000" cy="4869160"/>
          </a:xfrm>
        </p:spPr>
        <p:txBody>
          <a:bodyPr rtlCol="0">
            <a:normAutofit/>
          </a:bodyPr>
          <a:lstStyle/>
          <a:p>
            <a:pPr algn="l" eaLnBrk="1" fontAlgn="auto" hangingPunct="1">
              <a:spcAft>
                <a:spcPts val="0"/>
              </a:spcAft>
              <a:defRPr/>
            </a:pPr>
            <a:endParaRPr lang="el-GR" sz="3600" dirty="0">
              <a:solidFill>
                <a:schemeClr val="tx1"/>
              </a:solidFill>
              <a:latin typeface="Arial" pitchFamily="34" charset="0"/>
              <a:cs typeface="Arial" pitchFamily="34" charset="0"/>
            </a:endParaRPr>
          </a:p>
          <a:p>
            <a:pPr marL="342900" indent="-342900" algn="l" eaLnBrk="1" fontAlgn="auto" hangingPunct="1">
              <a:spcAft>
                <a:spcPts val="0"/>
              </a:spcAft>
              <a:buFont typeface="Arial" panose="020B0604020202020204" pitchFamily="34" charset="0"/>
              <a:buChar char="•"/>
              <a:defRPr/>
            </a:pPr>
            <a:r>
              <a:rPr lang="el-GR" sz="2400" dirty="0">
                <a:latin typeface="Arial" pitchFamily="34" charset="0"/>
                <a:cs typeface="Arial" pitchFamily="34" charset="0"/>
              </a:rPr>
              <a:t>Ασθενείς με τριπλά αρνητικό καρκίνο έχουν χειρότερη πρόγνωση</a:t>
            </a:r>
          </a:p>
          <a:p>
            <a:pPr algn="l" eaLnBrk="1" fontAlgn="auto" hangingPunct="1">
              <a:spcAft>
                <a:spcPts val="0"/>
              </a:spcAft>
              <a:defRPr/>
            </a:pPr>
            <a:r>
              <a:rPr lang="el-GR" sz="2400" dirty="0">
                <a:latin typeface="Arial" pitchFamily="34" charset="0"/>
                <a:cs typeface="Arial" pitchFamily="34" charset="0"/>
              </a:rPr>
              <a:t>  </a:t>
            </a:r>
          </a:p>
          <a:p>
            <a:pPr marL="342900" indent="-342900" algn="l" eaLnBrk="1" fontAlgn="auto" hangingPunct="1">
              <a:spcAft>
                <a:spcPts val="0"/>
              </a:spcAft>
              <a:buFont typeface="Arial" panose="020B0604020202020204" pitchFamily="34" charset="0"/>
              <a:buChar char="•"/>
              <a:defRPr/>
            </a:pPr>
            <a:r>
              <a:rPr lang="el-GR" sz="2400" dirty="0">
                <a:latin typeface="Arial" pitchFamily="34" charset="0"/>
                <a:cs typeface="Arial" pitchFamily="34" charset="0"/>
              </a:rPr>
              <a:t>Οι τριπλά αρνητικοί καρκίνοι ανταποκρίνονται καλύτερα στη ΧΜΘ</a:t>
            </a:r>
          </a:p>
          <a:p>
            <a:pPr algn="l" eaLnBrk="1" fontAlgn="auto" hangingPunct="1">
              <a:spcAft>
                <a:spcPts val="0"/>
              </a:spcAft>
              <a:defRPr/>
            </a:pPr>
            <a:r>
              <a:rPr lang="el-GR" sz="2400" dirty="0">
                <a:latin typeface="Arial" pitchFamily="34" charset="0"/>
                <a:cs typeface="Arial" pitchFamily="34" charset="0"/>
              </a:rPr>
              <a:t> </a:t>
            </a:r>
          </a:p>
          <a:p>
            <a:pPr marL="342900" indent="-342900" algn="l" eaLnBrk="1" fontAlgn="auto" hangingPunct="1">
              <a:spcAft>
                <a:spcPts val="0"/>
              </a:spcAft>
              <a:buFont typeface="Arial" panose="020B0604020202020204" pitchFamily="34" charset="0"/>
              <a:buChar char="•"/>
              <a:defRPr/>
            </a:pPr>
            <a:r>
              <a:rPr lang="el-GR" sz="2400" dirty="0">
                <a:latin typeface="Arial" pitchFamily="34" charset="0"/>
                <a:cs typeface="Arial" pitchFamily="34" charset="0"/>
              </a:rPr>
              <a:t>Οι τριπλά αρνητικοί καρκίνοι που δεν υποτροπιάζουν στα πρώτα </a:t>
            </a:r>
            <a:r>
              <a:rPr lang="el-GR" sz="2400" b="1" dirty="0">
                <a:latin typeface="Arial" pitchFamily="34" charset="0"/>
                <a:cs typeface="Arial" pitchFamily="34" charset="0"/>
              </a:rPr>
              <a:t>3-5</a:t>
            </a:r>
            <a:r>
              <a:rPr lang="el-GR" sz="2400" dirty="0">
                <a:latin typeface="Arial" pitchFamily="34" charset="0"/>
                <a:cs typeface="Arial" pitchFamily="34" charset="0"/>
              </a:rPr>
              <a:t> έτη, θεωρούνται ότι έχουν ιαθεί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a:extLst>
              <a:ext uri="{FF2B5EF4-FFF2-40B4-BE49-F238E27FC236}">
                <a16:creationId xmlns:a16="http://schemas.microsoft.com/office/drawing/2014/main" xmlns="" id="{C62D7691-819A-4A25-AB8F-3AC2F3F6A3F7}"/>
              </a:ext>
            </a:extLst>
          </p:cNvPr>
          <p:cNvSpPr>
            <a:spLocks noGrp="1"/>
          </p:cNvSpPr>
          <p:nvPr>
            <p:ph type="ctrTitle"/>
          </p:nvPr>
        </p:nvSpPr>
        <p:spPr>
          <a:xfrm>
            <a:off x="0" y="0"/>
            <a:ext cx="9144000" cy="1214438"/>
          </a:xfrm>
        </p:spPr>
        <p:txBody>
          <a:bodyPr>
            <a:normAutofit/>
          </a:bodyPr>
          <a:lstStyle/>
          <a:p>
            <a:pPr eaLnBrk="1" hangingPunct="1"/>
            <a:r>
              <a:rPr lang="en-US" altLang="en-US" sz="3200" b="1" dirty="0">
                <a:latin typeface="Arial" panose="020B0604020202020204" pitchFamily="34" charset="0"/>
                <a:cs typeface="Arial" panose="020B0604020202020204" pitchFamily="34" charset="0"/>
              </a:rPr>
              <a:t>PFS </a:t>
            </a:r>
            <a:r>
              <a:rPr lang="el-GR" altLang="en-US" sz="3200" b="1" dirty="0">
                <a:latin typeface="Arial" panose="020B0604020202020204" pitchFamily="34" charset="0"/>
                <a:cs typeface="Arial" panose="020B0604020202020204" pitchFamily="34" charset="0"/>
              </a:rPr>
              <a:t>ανάλογα με τον αριθμό των διηθημένων λεμφαδένων </a:t>
            </a:r>
          </a:p>
        </p:txBody>
      </p:sp>
      <p:sp>
        <p:nvSpPr>
          <p:cNvPr id="3" name="2 - Υπότιτλος">
            <a:extLst>
              <a:ext uri="{FF2B5EF4-FFF2-40B4-BE49-F238E27FC236}">
                <a16:creationId xmlns:a16="http://schemas.microsoft.com/office/drawing/2014/main" xmlns="" id="{441F6198-821A-4D7C-BEF3-0184529556AD}"/>
              </a:ext>
            </a:extLst>
          </p:cNvPr>
          <p:cNvSpPr>
            <a:spLocks noGrp="1"/>
          </p:cNvSpPr>
          <p:nvPr>
            <p:ph type="subTitle" idx="1"/>
          </p:nvPr>
        </p:nvSpPr>
        <p:spPr>
          <a:xfrm>
            <a:off x="0" y="1357313"/>
            <a:ext cx="9144000" cy="5500687"/>
          </a:xfrm>
        </p:spPr>
        <p:txBody>
          <a:bodyPr rtlCol="0">
            <a:normAutofit/>
          </a:bodyPr>
          <a:lstStyle/>
          <a:p>
            <a:pPr eaLnBrk="1" fontAlgn="auto" hangingPunct="1">
              <a:spcAft>
                <a:spcPts val="0"/>
              </a:spcAft>
              <a:defRPr/>
            </a:pPr>
            <a:endParaRPr lang="el-GR" dirty="0"/>
          </a:p>
        </p:txBody>
      </p:sp>
      <p:pic>
        <p:nvPicPr>
          <p:cNvPr id="36868" name="Picture 2">
            <a:extLst>
              <a:ext uri="{FF2B5EF4-FFF2-40B4-BE49-F238E27FC236}">
                <a16:creationId xmlns:a16="http://schemas.microsoft.com/office/drawing/2014/main" xmlns="" id="{6DE230C4-86F0-4567-8E79-6B191ED5801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14438"/>
            <a:ext cx="9144000" cy="5643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a:extLst>
              <a:ext uri="{FF2B5EF4-FFF2-40B4-BE49-F238E27FC236}">
                <a16:creationId xmlns:a16="http://schemas.microsoft.com/office/drawing/2014/main" xmlns="" id="{A61AC77A-C975-428B-BCC2-9D9CC59A4110}"/>
              </a:ext>
            </a:extLst>
          </p:cNvPr>
          <p:cNvSpPr>
            <a:spLocks noGrp="1"/>
          </p:cNvSpPr>
          <p:nvPr>
            <p:ph type="ctrTitle"/>
          </p:nvPr>
        </p:nvSpPr>
        <p:spPr>
          <a:xfrm>
            <a:off x="0" y="0"/>
            <a:ext cx="9144000" cy="1143000"/>
          </a:xfrm>
        </p:spPr>
        <p:txBody>
          <a:bodyPr>
            <a:normAutofit/>
          </a:bodyPr>
          <a:lstStyle/>
          <a:p>
            <a:pPr eaLnBrk="1" hangingPunct="1"/>
            <a:r>
              <a:rPr lang="el-GR" altLang="en-US" sz="2800" b="1" dirty="0">
                <a:latin typeface="Arial" panose="020B0604020202020204" pitchFamily="34" charset="0"/>
                <a:cs typeface="Arial" panose="020B0604020202020204" pitchFamily="34" charset="0"/>
              </a:rPr>
              <a:t>Μακροχρόνια αποτελέσματα σε γυναίκες με (-) λεμφαδένες ανάλογα με το μέγεθος του όγκου</a:t>
            </a:r>
          </a:p>
        </p:txBody>
      </p:sp>
      <p:graphicFrame>
        <p:nvGraphicFramePr>
          <p:cNvPr id="4" name="3 - Πίνακας">
            <a:extLst>
              <a:ext uri="{FF2B5EF4-FFF2-40B4-BE49-F238E27FC236}">
                <a16:creationId xmlns:a16="http://schemas.microsoft.com/office/drawing/2014/main" xmlns="" id="{E951AB1D-3586-44CE-9AE8-BF4383376FF1}"/>
              </a:ext>
            </a:extLst>
          </p:cNvPr>
          <p:cNvGraphicFramePr>
            <a:graphicFrameLocks noGrp="1"/>
          </p:cNvGraphicFramePr>
          <p:nvPr>
            <p:extLst>
              <p:ext uri="{D42A27DB-BD31-4B8C-83A1-F6EECF244321}">
                <p14:modId xmlns="" xmlns:p14="http://schemas.microsoft.com/office/powerpoint/2010/main" val="3513474240"/>
              </p:ext>
            </p:extLst>
          </p:nvPr>
        </p:nvGraphicFramePr>
        <p:xfrm>
          <a:off x="143508" y="1214437"/>
          <a:ext cx="8856983" cy="5643563"/>
        </p:xfrm>
        <a:graphic>
          <a:graphicData uri="http://schemas.openxmlformats.org/drawingml/2006/table">
            <a:tbl>
              <a:tblPr firstRow="1" bandRow="1">
                <a:tableStyleId>{5C22544A-7EE6-4342-B048-85BDC9FD1C3A}</a:tableStyleId>
              </a:tblPr>
              <a:tblGrid>
                <a:gridCol w="2059740">
                  <a:extLst>
                    <a:ext uri="{9D8B030D-6E8A-4147-A177-3AD203B41FA5}">
                      <a16:colId xmlns:a16="http://schemas.microsoft.com/office/drawing/2014/main" xmlns="" val="20000"/>
                    </a:ext>
                  </a:extLst>
                </a:gridCol>
                <a:gridCol w="1647816">
                  <a:extLst>
                    <a:ext uri="{9D8B030D-6E8A-4147-A177-3AD203B41FA5}">
                      <a16:colId xmlns:a16="http://schemas.microsoft.com/office/drawing/2014/main" xmlns="" val="20001"/>
                    </a:ext>
                  </a:extLst>
                </a:gridCol>
                <a:gridCol w="2746361">
                  <a:extLst>
                    <a:ext uri="{9D8B030D-6E8A-4147-A177-3AD203B41FA5}">
                      <a16:colId xmlns:a16="http://schemas.microsoft.com/office/drawing/2014/main" xmlns="" val="20002"/>
                    </a:ext>
                  </a:extLst>
                </a:gridCol>
                <a:gridCol w="2403066">
                  <a:extLst>
                    <a:ext uri="{9D8B030D-6E8A-4147-A177-3AD203B41FA5}">
                      <a16:colId xmlns:a16="http://schemas.microsoft.com/office/drawing/2014/main" xmlns="" val="20003"/>
                    </a:ext>
                  </a:extLst>
                </a:gridCol>
              </a:tblGrid>
              <a:tr h="1275415">
                <a:tc>
                  <a:txBody>
                    <a:bodyPr/>
                    <a:lstStyle/>
                    <a:p>
                      <a:pPr algn="ctr"/>
                      <a:r>
                        <a:rPr lang="el-GR" sz="2400" b="1" dirty="0">
                          <a:solidFill>
                            <a:schemeClr val="tx1"/>
                          </a:solidFill>
                          <a:latin typeface="Arial" pitchFamily="34" charset="0"/>
                          <a:cs typeface="Arial" pitchFamily="34" charset="0"/>
                        </a:rPr>
                        <a:t>Μέγεθος όγκου (εκ.)</a:t>
                      </a:r>
                    </a:p>
                  </a:txBody>
                  <a:tcPr/>
                </a:tc>
                <a:tc>
                  <a:txBody>
                    <a:bodyPr/>
                    <a:lstStyle/>
                    <a:p>
                      <a:pPr algn="ctr"/>
                      <a:r>
                        <a:rPr lang="el-GR" sz="2400" b="1" dirty="0">
                          <a:solidFill>
                            <a:schemeClr val="tx1"/>
                          </a:solidFill>
                          <a:latin typeface="Arial" pitchFamily="34" charset="0"/>
                          <a:cs typeface="Arial" pitchFamily="34" charset="0"/>
                        </a:rPr>
                        <a:t>Ν ασθενών</a:t>
                      </a:r>
                    </a:p>
                  </a:txBody>
                  <a:tcPr/>
                </a:tc>
                <a:tc>
                  <a:txBody>
                    <a:bodyPr/>
                    <a:lstStyle/>
                    <a:p>
                      <a:pPr algn="ctr"/>
                      <a:r>
                        <a:rPr lang="el-GR" sz="2400" b="1" dirty="0">
                          <a:solidFill>
                            <a:schemeClr val="tx1"/>
                          </a:solidFill>
                          <a:latin typeface="Arial" pitchFamily="34" charset="0"/>
                          <a:cs typeface="Arial" pitchFamily="34" charset="0"/>
                        </a:rPr>
                        <a:t>Ελεύθερες</a:t>
                      </a:r>
                    </a:p>
                    <a:p>
                      <a:pPr algn="ctr"/>
                      <a:r>
                        <a:rPr lang="el-GR" sz="2400" b="1" dirty="0">
                          <a:solidFill>
                            <a:schemeClr val="tx1"/>
                          </a:solidFill>
                          <a:latin typeface="Arial" pitchFamily="34" charset="0"/>
                          <a:cs typeface="Arial" pitchFamily="34" charset="0"/>
                        </a:rPr>
                        <a:t>Υποτροπής (%)</a:t>
                      </a:r>
                    </a:p>
                  </a:txBody>
                  <a:tcPr/>
                </a:tc>
                <a:tc>
                  <a:txBody>
                    <a:bodyPr/>
                    <a:lstStyle/>
                    <a:p>
                      <a:pPr algn="ctr"/>
                      <a:r>
                        <a:rPr lang="el-GR" sz="2400" b="1" dirty="0">
                          <a:solidFill>
                            <a:schemeClr val="tx1"/>
                          </a:solidFill>
                          <a:latin typeface="Arial" pitchFamily="34" charset="0"/>
                          <a:cs typeface="Arial" pitchFamily="34" charset="0"/>
                        </a:rPr>
                        <a:t>Θνησιμότητα (%)</a:t>
                      </a:r>
                    </a:p>
                  </a:txBody>
                  <a:tcPr/>
                </a:tc>
                <a:extLst>
                  <a:ext uri="{0D108BD9-81ED-4DB2-BD59-A6C34878D82A}">
                    <a16:rowId xmlns:a16="http://schemas.microsoft.com/office/drawing/2014/main" xmlns="" val="10000"/>
                  </a:ext>
                </a:extLst>
              </a:tr>
              <a:tr h="1092037">
                <a:tc>
                  <a:txBody>
                    <a:bodyPr/>
                    <a:lstStyle/>
                    <a:p>
                      <a:pPr algn="ctr"/>
                      <a:r>
                        <a:rPr lang="el-GR" sz="2400" b="1" dirty="0">
                          <a:solidFill>
                            <a:schemeClr val="tx1"/>
                          </a:solidFill>
                          <a:latin typeface="Arial" pitchFamily="34" charset="0"/>
                          <a:cs typeface="Arial" pitchFamily="34" charset="0"/>
                        </a:rPr>
                        <a:t>&lt; 1</a:t>
                      </a:r>
                    </a:p>
                  </a:txBody>
                  <a:tcPr/>
                </a:tc>
                <a:tc>
                  <a:txBody>
                    <a:bodyPr/>
                    <a:lstStyle/>
                    <a:p>
                      <a:pPr algn="ctr"/>
                      <a:r>
                        <a:rPr lang="el-GR" sz="2400" b="1" dirty="0">
                          <a:solidFill>
                            <a:schemeClr val="tx1"/>
                          </a:solidFill>
                          <a:latin typeface="Arial" pitchFamily="34" charset="0"/>
                          <a:cs typeface="Arial" pitchFamily="34" charset="0"/>
                        </a:rPr>
                        <a:t>171</a:t>
                      </a:r>
                    </a:p>
                  </a:txBody>
                  <a:tcPr/>
                </a:tc>
                <a:tc>
                  <a:txBody>
                    <a:bodyPr/>
                    <a:lstStyle/>
                    <a:p>
                      <a:pPr algn="ctr"/>
                      <a:r>
                        <a:rPr lang="el-GR" sz="2400" b="1" dirty="0">
                          <a:solidFill>
                            <a:schemeClr val="tx1"/>
                          </a:solidFill>
                          <a:latin typeface="Arial" pitchFamily="34" charset="0"/>
                          <a:cs typeface="Arial" pitchFamily="34" charset="0"/>
                        </a:rPr>
                        <a:t>88</a:t>
                      </a:r>
                    </a:p>
                  </a:txBody>
                  <a:tcPr/>
                </a:tc>
                <a:tc>
                  <a:txBody>
                    <a:bodyPr/>
                    <a:lstStyle/>
                    <a:p>
                      <a:pPr algn="ctr"/>
                      <a:r>
                        <a:rPr lang="el-GR" sz="2400" b="1" dirty="0">
                          <a:solidFill>
                            <a:schemeClr val="tx1"/>
                          </a:solidFill>
                          <a:latin typeface="Arial" pitchFamily="34" charset="0"/>
                          <a:cs typeface="Arial" pitchFamily="34" charset="0"/>
                        </a:rPr>
                        <a:t>10</a:t>
                      </a:r>
                    </a:p>
                  </a:txBody>
                  <a:tcPr/>
                </a:tc>
                <a:extLst>
                  <a:ext uri="{0D108BD9-81ED-4DB2-BD59-A6C34878D82A}">
                    <a16:rowId xmlns:a16="http://schemas.microsoft.com/office/drawing/2014/main" xmlns="" val="10001"/>
                  </a:ext>
                </a:extLst>
              </a:tr>
              <a:tr h="1092037">
                <a:tc>
                  <a:txBody>
                    <a:bodyPr/>
                    <a:lstStyle/>
                    <a:p>
                      <a:pPr algn="ctr"/>
                      <a:r>
                        <a:rPr lang="el-GR" sz="2400" b="1" dirty="0">
                          <a:solidFill>
                            <a:schemeClr val="tx1"/>
                          </a:solidFill>
                          <a:latin typeface="Arial" pitchFamily="34" charset="0"/>
                          <a:cs typeface="Arial" pitchFamily="34" charset="0"/>
                        </a:rPr>
                        <a:t>1.1-2.0</a:t>
                      </a:r>
                    </a:p>
                  </a:txBody>
                  <a:tcPr/>
                </a:tc>
                <a:tc>
                  <a:txBody>
                    <a:bodyPr/>
                    <a:lstStyle/>
                    <a:p>
                      <a:pPr algn="ctr"/>
                      <a:r>
                        <a:rPr lang="el-GR" sz="2400" b="1" dirty="0">
                          <a:solidFill>
                            <a:schemeClr val="tx1"/>
                          </a:solidFill>
                          <a:latin typeface="Arial" pitchFamily="34" charset="0"/>
                          <a:cs typeface="Arial" pitchFamily="34" charset="0"/>
                        </a:rPr>
                        <a:t>303</a:t>
                      </a:r>
                    </a:p>
                  </a:txBody>
                  <a:tcPr/>
                </a:tc>
                <a:tc>
                  <a:txBody>
                    <a:bodyPr/>
                    <a:lstStyle/>
                    <a:p>
                      <a:pPr algn="ctr"/>
                      <a:r>
                        <a:rPr lang="el-GR" sz="2400" b="1" dirty="0">
                          <a:solidFill>
                            <a:schemeClr val="tx1"/>
                          </a:solidFill>
                          <a:latin typeface="Arial" pitchFamily="34" charset="0"/>
                          <a:cs typeface="Arial" pitchFamily="34" charset="0"/>
                        </a:rPr>
                        <a:t>74</a:t>
                      </a:r>
                    </a:p>
                  </a:txBody>
                  <a:tcPr/>
                </a:tc>
                <a:tc>
                  <a:txBody>
                    <a:bodyPr/>
                    <a:lstStyle/>
                    <a:p>
                      <a:pPr algn="ctr"/>
                      <a:r>
                        <a:rPr lang="el-GR" sz="2400" b="1" dirty="0">
                          <a:solidFill>
                            <a:schemeClr val="tx1"/>
                          </a:solidFill>
                          <a:latin typeface="Arial" pitchFamily="34" charset="0"/>
                          <a:cs typeface="Arial" pitchFamily="34" charset="0"/>
                        </a:rPr>
                        <a:t>24</a:t>
                      </a:r>
                    </a:p>
                  </a:txBody>
                  <a:tcPr/>
                </a:tc>
                <a:extLst>
                  <a:ext uri="{0D108BD9-81ED-4DB2-BD59-A6C34878D82A}">
                    <a16:rowId xmlns:a16="http://schemas.microsoft.com/office/drawing/2014/main" xmlns="" val="10002"/>
                  </a:ext>
                </a:extLst>
              </a:tr>
              <a:tr h="1092037">
                <a:tc>
                  <a:txBody>
                    <a:bodyPr/>
                    <a:lstStyle/>
                    <a:p>
                      <a:pPr algn="ctr"/>
                      <a:r>
                        <a:rPr lang="el-GR" sz="2400" b="1" dirty="0">
                          <a:solidFill>
                            <a:schemeClr val="tx1"/>
                          </a:solidFill>
                          <a:latin typeface="Arial" pitchFamily="34" charset="0"/>
                          <a:cs typeface="Arial" pitchFamily="34" charset="0"/>
                        </a:rPr>
                        <a:t>2.1-3.0</a:t>
                      </a:r>
                    </a:p>
                  </a:txBody>
                  <a:tcPr/>
                </a:tc>
                <a:tc>
                  <a:txBody>
                    <a:bodyPr/>
                    <a:lstStyle/>
                    <a:p>
                      <a:pPr algn="ctr"/>
                      <a:r>
                        <a:rPr lang="el-GR" sz="2400" b="1" dirty="0">
                          <a:solidFill>
                            <a:schemeClr val="tx1"/>
                          </a:solidFill>
                          <a:latin typeface="Arial" pitchFamily="34" charset="0"/>
                          <a:cs typeface="Arial" pitchFamily="34" charset="0"/>
                        </a:rPr>
                        <a:t>188</a:t>
                      </a:r>
                    </a:p>
                  </a:txBody>
                  <a:tcPr/>
                </a:tc>
                <a:tc>
                  <a:txBody>
                    <a:bodyPr/>
                    <a:lstStyle/>
                    <a:p>
                      <a:pPr algn="ctr"/>
                      <a:r>
                        <a:rPr lang="el-GR" sz="2400" b="1" dirty="0">
                          <a:solidFill>
                            <a:schemeClr val="tx1"/>
                          </a:solidFill>
                          <a:latin typeface="Arial" pitchFamily="34" charset="0"/>
                          <a:cs typeface="Arial" pitchFamily="34" charset="0"/>
                        </a:rPr>
                        <a:t>72</a:t>
                      </a:r>
                    </a:p>
                  </a:txBody>
                  <a:tcPr/>
                </a:tc>
                <a:tc>
                  <a:txBody>
                    <a:bodyPr/>
                    <a:lstStyle/>
                    <a:p>
                      <a:pPr algn="ctr"/>
                      <a:r>
                        <a:rPr lang="el-GR" sz="2400" b="1" dirty="0">
                          <a:solidFill>
                            <a:schemeClr val="tx1"/>
                          </a:solidFill>
                          <a:latin typeface="Arial" pitchFamily="34" charset="0"/>
                          <a:cs typeface="Arial" pitchFamily="34" charset="0"/>
                        </a:rPr>
                        <a:t>24</a:t>
                      </a:r>
                    </a:p>
                  </a:txBody>
                  <a:tcPr/>
                </a:tc>
                <a:extLst>
                  <a:ext uri="{0D108BD9-81ED-4DB2-BD59-A6C34878D82A}">
                    <a16:rowId xmlns:a16="http://schemas.microsoft.com/office/drawing/2014/main" xmlns="" val="10003"/>
                  </a:ext>
                </a:extLst>
              </a:tr>
              <a:tr h="1092037">
                <a:tc>
                  <a:txBody>
                    <a:bodyPr/>
                    <a:lstStyle/>
                    <a:p>
                      <a:pPr algn="ctr"/>
                      <a:r>
                        <a:rPr lang="el-GR" sz="2400" b="1" dirty="0">
                          <a:solidFill>
                            <a:schemeClr val="tx1"/>
                          </a:solidFill>
                          <a:latin typeface="Arial" pitchFamily="34" charset="0"/>
                          <a:cs typeface="Arial" pitchFamily="34" charset="0"/>
                        </a:rPr>
                        <a:t>3.1-5.0</a:t>
                      </a:r>
                    </a:p>
                  </a:txBody>
                  <a:tcPr/>
                </a:tc>
                <a:tc>
                  <a:txBody>
                    <a:bodyPr/>
                    <a:lstStyle/>
                    <a:p>
                      <a:pPr algn="ctr"/>
                      <a:r>
                        <a:rPr lang="el-GR" sz="2400" b="1" dirty="0">
                          <a:solidFill>
                            <a:schemeClr val="tx1"/>
                          </a:solidFill>
                          <a:latin typeface="Arial" pitchFamily="34" charset="0"/>
                          <a:cs typeface="Arial" pitchFamily="34" charset="0"/>
                        </a:rPr>
                        <a:t>105</a:t>
                      </a:r>
                    </a:p>
                  </a:txBody>
                  <a:tcPr/>
                </a:tc>
                <a:tc>
                  <a:txBody>
                    <a:bodyPr/>
                    <a:lstStyle/>
                    <a:p>
                      <a:pPr algn="ctr"/>
                      <a:r>
                        <a:rPr lang="el-GR" sz="2400" b="1" dirty="0">
                          <a:solidFill>
                            <a:schemeClr val="tx1"/>
                          </a:solidFill>
                          <a:latin typeface="Arial" pitchFamily="34" charset="0"/>
                          <a:cs typeface="Arial" pitchFamily="34" charset="0"/>
                        </a:rPr>
                        <a:t>61</a:t>
                      </a:r>
                    </a:p>
                  </a:txBody>
                  <a:tcPr/>
                </a:tc>
                <a:tc>
                  <a:txBody>
                    <a:bodyPr/>
                    <a:lstStyle/>
                    <a:p>
                      <a:pPr algn="ctr"/>
                      <a:r>
                        <a:rPr lang="el-GR" sz="2400" b="1" dirty="0">
                          <a:solidFill>
                            <a:schemeClr val="tx1"/>
                          </a:solidFill>
                          <a:latin typeface="Arial" pitchFamily="34" charset="0"/>
                          <a:cs typeface="Arial" pitchFamily="34" charset="0"/>
                        </a:rPr>
                        <a:t>36</a:t>
                      </a:r>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70CE62EC-73CF-4BBF-95EC-2AFA3BC8E745}"/>
              </a:ext>
            </a:extLst>
          </p:cNvPr>
          <p:cNvSpPr>
            <a:spLocks noGrp="1"/>
          </p:cNvSpPr>
          <p:nvPr>
            <p:ph type="title"/>
          </p:nvPr>
        </p:nvSpPr>
        <p:spPr>
          <a:xfrm>
            <a:off x="0" y="0"/>
            <a:ext cx="9144000" cy="1357313"/>
          </a:xfrm>
        </p:spPr>
        <p:txBody>
          <a:bodyPr>
            <a:normAutofit/>
          </a:bodyPr>
          <a:lstStyle/>
          <a:p>
            <a:pPr algn="ctr" eaLnBrk="1" hangingPunct="1"/>
            <a:r>
              <a:rPr lang="el-GR" altLang="en-US" sz="4000" b="1" dirty="0">
                <a:latin typeface="Arial" panose="020B0604020202020204" pitchFamily="34" charset="0"/>
                <a:cs typeface="Arial" panose="020B0604020202020204" pitchFamily="34" charset="0"/>
              </a:rPr>
              <a:t>Μοριακή Ταξινόμηση</a:t>
            </a:r>
          </a:p>
        </p:txBody>
      </p:sp>
      <p:sp>
        <p:nvSpPr>
          <p:cNvPr id="38915" name="Content Placeholder 2">
            <a:extLst>
              <a:ext uri="{FF2B5EF4-FFF2-40B4-BE49-F238E27FC236}">
                <a16:creationId xmlns:a16="http://schemas.microsoft.com/office/drawing/2014/main" xmlns="" id="{BCB28220-5578-44CB-ACAF-5EC0CBE95923}"/>
              </a:ext>
            </a:extLst>
          </p:cNvPr>
          <p:cNvSpPr>
            <a:spLocks noGrp="1"/>
          </p:cNvSpPr>
          <p:nvPr>
            <p:ph idx="1"/>
          </p:nvPr>
        </p:nvSpPr>
        <p:spPr>
          <a:xfrm>
            <a:off x="539552" y="1357313"/>
            <a:ext cx="8136904" cy="5240039"/>
          </a:xfrm>
          <a:ln w="57150">
            <a:solidFill>
              <a:schemeClr val="bg1"/>
            </a:solidFill>
            <a:miter lim="800000"/>
            <a:headEnd/>
            <a:tailEnd/>
          </a:ln>
        </p:spPr>
        <p:txBody>
          <a:bodyPr/>
          <a:lstStyle/>
          <a:p>
            <a:pPr eaLnBrk="1" hangingPunct="1">
              <a:buClr>
                <a:schemeClr val="bg1"/>
              </a:buClr>
              <a:buFont typeface="Arial" panose="020B0604020202020204" pitchFamily="34" charset="0"/>
              <a:buNone/>
            </a:pPr>
            <a:endParaRPr lang="el-GR" altLang="en-US" b="1" dirty="0">
              <a:solidFill>
                <a:srgbClr val="00FFFF"/>
              </a:solidFill>
              <a:latin typeface="Arial" panose="020B0604020202020204" pitchFamily="34" charset="0"/>
              <a:cs typeface="Arial" panose="020B0604020202020204" pitchFamily="34" charset="0"/>
            </a:endParaRPr>
          </a:p>
          <a:p>
            <a:pPr marL="0" indent="0" eaLnBrk="1" hangingPunct="1">
              <a:buClr>
                <a:schemeClr val="tx1"/>
              </a:buClr>
              <a:buNone/>
            </a:pPr>
            <a:r>
              <a:rPr lang="el-GR" altLang="en-US" b="1" dirty="0">
                <a:latin typeface="Arial" panose="020B0604020202020204" pitchFamily="34" charset="0"/>
                <a:cs typeface="Arial" panose="020B0604020202020204" pitchFamily="34" charset="0"/>
              </a:rPr>
              <a:t> </a:t>
            </a:r>
            <a:r>
              <a:rPr lang="el-GR" altLang="en-US" sz="2000" b="1" dirty="0">
                <a:latin typeface="Arial" panose="020B0604020202020204" pitchFamily="34" charset="0"/>
                <a:cs typeface="Arial" panose="020B0604020202020204" pitchFamily="34" charset="0"/>
              </a:rPr>
              <a:t>Αυλικού τύπου Α </a:t>
            </a:r>
          </a:p>
          <a:p>
            <a:pPr marL="342900" lvl="1" indent="0">
              <a:buNone/>
            </a:pPr>
            <a:r>
              <a:rPr lang="en-US" altLang="en-US" sz="2800" dirty="0">
                <a:latin typeface="Arial" panose="020B0604020202020204" pitchFamily="34" charset="0"/>
                <a:cs typeface="Arial" panose="020B0604020202020204" pitchFamily="34" charset="0"/>
              </a:rPr>
              <a:t>ER+, HER2-, Ki67</a:t>
            </a:r>
            <a:r>
              <a:rPr lang="en-US" altLang="en-US" sz="2800" b="1" dirty="0">
                <a:latin typeface="Arial" panose="020B0604020202020204" pitchFamily="34" charset="0"/>
                <a:cs typeface="Arial" panose="020B0604020202020204" pitchFamily="34" charset="0"/>
              </a:rPr>
              <a:t>↓</a:t>
            </a:r>
            <a:endParaRPr lang="el-GR" altLang="en-US" sz="2800" b="1" dirty="0">
              <a:latin typeface="Arial" panose="020B0604020202020204" pitchFamily="34" charset="0"/>
              <a:cs typeface="Arial" panose="020B0604020202020204" pitchFamily="34" charset="0"/>
            </a:endParaRPr>
          </a:p>
          <a:p>
            <a:pPr marL="0" indent="0" eaLnBrk="1" hangingPunct="1">
              <a:buClr>
                <a:schemeClr val="tx1"/>
              </a:buClr>
              <a:buNone/>
            </a:pPr>
            <a:r>
              <a:rPr lang="el-GR" altLang="en-US" sz="2000" b="1" dirty="0">
                <a:latin typeface="Arial" panose="020B0604020202020204" pitchFamily="34" charset="0"/>
                <a:cs typeface="Arial" panose="020B0604020202020204" pitchFamily="34" charset="0"/>
              </a:rPr>
              <a:t> Αυλικού τύπου Β</a:t>
            </a:r>
            <a:r>
              <a:rPr lang="en-US" altLang="en-US" sz="2000" b="1" dirty="0">
                <a:latin typeface="Arial" panose="020B0604020202020204" pitchFamily="34" charset="0"/>
                <a:cs typeface="Arial" panose="020B0604020202020204" pitchFamily="34" charset="0"/>
              </a:rPr>
              <a:t> </a:t>
            </a:r>
          </a:p>
          <a:p>
            <a:pPr marL="342900" lvl="1" indent="0">
              <a:buNone/>
            </a:pPr>
            <a:r>
              <a:rPr lang="en-US" altLang="en-US" sz="2800" dirty="0">
                <a:latin typeface="Arial" panose="020B0604020202020204" pitchFamily="34" charset="0"/>
                <a:cs typeface="Arial" panose="020B0604020202020204" pitchFamily="34" charset="0"/>
              </a:rPr>
              <a:t>ER+, HER2+ </a:t>
            </a:r>
            <a:r>
              <a:rPr lang="el-GR" altLang="en-US" sz="2800" dirty="0">
                <a:latin typeface="Arial" panose="020B0604020202020204" pitchFamily="34" charset="0"/>
                <a:cs typeface="Arial" panose="020B0604020202020204" pitchFamily="34" charset="0"/>
              </a:rPr>
              <a:t>ή/και</a:t>
            </a:r>
            <a:r>
              <a:rPr lang="en-US" altLang="en-US" sz="2800" dirty="0">
                <a:latin typeface="Arial" panose="020B0604020202020204" pitchFamily="34" charset="0"/>
                <a:cs typeface="Arial" panose="020B0604020202020204" pitchFamily="34" charset="0"/>
              </a:rPr>
              <a:t> Ki67</a:t>
            </a:r>
            <a:r>
              <a:rPr lang="en-US" altLang="en-US" sz="2800" b="1" dirty="0">
                <a:latin typeface="Arial" panose="020B0604020202020204" pitchFamily="34" charset="0"/>
                <a:cs typeface="Arial" panose="020B0604020202020204" pitchFamily="34" charset="0"/>
              </a:rPr>
              <a:t>↑</a:t>
            </a:r>
            <a:endParaRPr lang="el-GR" altLang="en-US" sz="2800" b="1" dirty="0">
              <a:latin typeface="Arial" panose="020B0604020202020204" pitchFamily="34" charset="0"/>
              <a:cs typeface="Arial" panose="020B0604020202020204" pitchFamily="34" charset="0"/>
            </a:endParaRPr>
          </a:p>
          <a:p>
            <a:pPr marL="0" indent="0" eaLnBrk="1" hangingPunct="1">
              <a:buClr>
                <a:schemeClr val="tx1"/>
              </a:buClr>
              <a:buNone/>
            </a:pPr>
            <a:r>
              <a:rPr lang="el-GR" altLang="en-US" sz="2000" b="1" dirty="0">
                <a:latin typeface="Arial" panose="020B0604020202020204" pitchFamily="34" charset="0"/>
                <a:cs typeface="Arial" panose="020B0604020202020204" pitchFamily="34" charset="0"/>
              </a:rPr>
              <a:t> </a:t>
            </a:r>
            <a:r>
              <a:rPr lang="el-GR" altLang="en-US" sz="2000" b="1" dirty="0" err="1">
                <a:latin typeface="Arial" panose="020B0604020202020204" pitchFamily="34" charset="0"/>
                <a:cs typeface="Arial" panose="020B0604020202020204" pitchFamily="34" charset="0"/>
              </a:rPr>
              <a:t>Υπερέκφραση</a:t>
            </a:r>
            <a:r>
              <a:rPr lang="el-GR" altLang="en-US" sz="2000" b="1" dirty="0">
                <a:latin typeface="Arial" panose="020B0604020202020204" pitchFamily="34" charset="0"/>
                <a:cs typeface="Arial" panose="020B0604020202020204" pitchFamily="34" charset="0"/>
              </a:rPr>
              <a:t> </a:t>
            </a:r>
            <a:r>
              <a:rPr lang="en-US" altLang="en-US" sz="2000" b="1" dirty="0">
                <a:latin typeface="Arial" panose="020B0604020202020204" pitchFamily="34" charset="0"/>
                <a:cs typeface="Arial" panose="020B0604020202020204" pitchFamily="34" charset="0"/>
              </a:rPr>
              <a:t>HER2</a:t>
            </a:r>
            <a:r>
              <a:rPr lang="el-GR" altLang="en-US" sz="2000" b="1" dirty="0">
                <a:latin typeface="Arial" panose="020B0604020202020204" pitchFamily="34" charset="0"/>
                <a:cs typeface="Arial" panose="020B0604020202020204" pitchFamily="34" charset="0"/>
              </a:rPr>
              <a:t> </a:t>
            </a:r>
          </a:p>
          <a:p>
            <a:pPr marL="342900" lvl="1" indent="0">
              <a:buNone/>
            </a:pPr>
            <a:r>
              <a:rPr lang="en-US" altLang="en-US" sz="2800" dirty="0">
                <a:latin typeface="Arial" panose="020B0604020202020204" pitchFamily="34" charset="0"/>
                <a:cs typeface="Arial" panose="020B0604020202020204" pitchFamily="34" charset="0"/>
              </a:rPr>
              <a:t>ER-, HER2+</a:t>
            </a:r>
          </a:p>
          <a:p>
            <a:pPr marL="0" indent="0" eaLnBrk="1" hangingPunct="1">
              <a:buClr>
                <a:schemeClr val="tx1"/>
              </a:buClr>
              <a:buNone/>
            </a:pPr>
            <a:r>
              <a:rPr lang="el-GR" altLang="en-US" sz="2000" b="1" dirty="0">
                <a:latin typeface="Arial" panose="020B0604020202020204" pitchFamily="34" charset="0"/>
                <a:cs typeface="Arial" panose="020B0604020202020204" pitchFamily="34" charset="0"/>
              </a:rPr>
              <a:t> Βασικού τύπου/τριπλά αρνητικός</a:t>
            </a:r>
            <a:endParaRPr lang="en-US" altLang="en-US" sz="2000" b="1" dirty="0">
              <a:latin typeface="Arial" panose="020B0604020202020204" pitchFamily="34" charset="0"/>
              <a:cs typeface="Arial" panose="020B0604020202020204" pitchFamily="34" charset="0"/>
            </a:endParaRPr>
          </a:p>
          <a:p>
            <a:pPr marL="342900" lvl="1" indent="0">
              <a:buNone/>
            </a:pPr>
            <a:r>
              <a:rPr lang="en-US" altLang="en-US" sz="2800" dirty="0">
                <a:latin typeface="Arial" panose="020B0604020202020204" pitchFamily="34" charset="0"/>
                <a:cs typeface="Arial" panose="020B0604020202020204" pitchFamily="34" charset="0"/>
              </a:rPr>
              <a:t>ER-, </a:t>
            </a:r>
            <a:r>
              <a:rPr lang="en-US" altLang="en-US" sz="2800" dirty="0" err="1">
                <a:latin typeface="Arial" panose="020B0604020202020204" pitchFamily="34" charset="0"/>
                <a:cs typeface="Arial" panose="020B0604020202020204" pitchFamily="34" charset="0"/>
              </a:rPr>
              <a:t>PgR</a:t>
            </a:r>
            <a:r>
              <a:rPr lang="en-US" altLang="en-US" sz="2800" dirty="0">
                <a:latin typeface="Arial" panose="020B0604020202020204" pitchFamily="34" charset="0"/>
                <a:cs typeface="Arial" panose="020B0604020202020204" pitchFamily="34" charset="0"/>
              </a:rPr>
              <a:t>-, HER2-</a:t>
            </a:r>
            <a:endParaRPr lang="el-GR" altLang="en-US" sz="3200" dirty="0">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B5AA5656-7ABE-4390-B5AE-C49E1C91DECD}"/>
              </a:ext>
            </a:extLst>
          </p:cNvPr>
          <p:cNvSpPr>
            <a:spLocks noGrp="1" noChangeArrowheads="1"/>
          </p:cNvSpPr>
          <p:nvPr>
            <p:ph type="title"/>
          </p:nvPr>
        </p:nvSpPr>
        <p:spPr>
          <a:xfrm>
            <a:off x="0" y="0"/>
            <a:ext cx="9144000" cy="1071563"/>
          </a:xfrm>
        </p:spPr>
        <p:txBody>
          <a:bodyPr>
            <a:normAutofit/>
          </a:bodyPr>
          <a:lstStyle/>
          <a:p>
            <a:pPr algn="ctr" eaLnBrk="1" hangingPunct="1"/>
            <a:r>
              <a:rPr lang="el-GR" altLang="en-US" sz="4000" b="1" dirty="0">
                <a:latin typeface="Arial" panose="020B0604020202020204" pitchFamily="34" charset="0"/>
                <a:cs typeface="Arial" panose="020B0604020202020204" pitchFamily="34" charset="0"/>
              </a:rPr>
              <a:t>Χειρουργική Αντιμετώπιση</a:t>
            </a:r>
          </a:p>
        </p:txBody>
      </p:sp>
      <p:sp>
        <p:nvSpPr>
          <p:cNvPr id="39939" name="Rectangle 3">
            <a:extLst>
              <a:ext uri="{FF2B5EF4-FFF2-40B4-BE49-F238E27FC236}">
                <a16:creationId xmlns:a16="http://schemas.microsoft.com/office/drawing/2014/main" xmlns="" id="{901A14DA-9556-4912-A5F9-BBB614ADE940}"/>
              </a:ext>
            </a:extLst>
          </p:cNvPr>
          <p:cNvSpPr>
            <a:spLocks noGrp="1" noChangeArrowheads="1"/>
          </p:cNvSpPr>
          <p:nvPr>
            <p:ph idx="1"/>
          </p:nvPr>
        </p:nvSpPr>
        <p:spPr>
          <a:xfrm>
            <a:off x="0" y="1143000"/>
            <a:ext cx="9144000" cy="5715000"/>
          </a:xfrm>
        </p:spPr>
        <p:txBody>
          <a:bodyPr/>
          <a:lstStyle/>
          <a:p>
            <a:pPr eaLnBrk="1" hangingPunct="1">
              <a:buFont typeface="Wingdings" panose="05000000000000000000" pitchFamily="2" charset="2"/>
              <a:buChar char="v"/>
            </a:pPr>
            <a:endParaRPr lang="el-GR" altLang="en-US" dirty="0">
              <a:latin typeface="Arial" panose="020B0604020202020204" pitchFamily="34" charset="0"/>
              <a:cs typeface="Arial" panose="020B0604020202020204" pitchFamily="34" charset="0"/>
            </a:endParaRPr>
          </a:p>
          <a:p>
            <a:r>
              <a:rPr lang="el-GR" altLang="en-US" sz="2400" dirty="0">
                <a:latin typeface="Arial" panose="020B0604020202020204" pitchFamily="34" charset="0"/>
                <a:cs typeface="Arial" panose="020B0604020202020204" pitchFamily="34" charset="0"/>
              </a:rPr>
              <a:t>Ριζική τροποποιημένη μαστεκτομή</a:t>
            </a:r>
          </a:p>
          <a:p>
            <a:pPr>
              <a:lnSpc>
                <a:spcPct val="200000"/>
              </a:lnSpc>
            </a:pPr>
            <a:r>
              <a:rPr lang="el-GR" altLang="en-US" sz="2400" dirty="0" err="1">
                <a:latin typeface="Arial" panose="020B0604020202020204" pitchFamily="34" charset="0"/>
                <a:cs typeface="Arial" panose="020B0604020202020204" pitchFamily="34" charset="0"/>
              </a:rPr>
              <a:t>Τεταρτεκτομή</a:t>
            </a:r>
            <a:r>
              <a:rPr lang="el-GR" altLang="en-US" sz="2400" dirty="0">
                <a:latin typeface="Arial" panose="020B0604020202020204" pitchFamily="34" charset="0"/>
                <a:cs typeface="Arial" panose="020B0604020202020204" pitchFamily="34" charset="0"/>
              </a:rPr>
              <a:t>  η </a:t>
            </a:r>
            <a:r>
              <a:rPr lang="el-GR" altLang="en-US" sz="2400" dirty="0" err="1">
                <a:latin typeface="Arial" panose="020B0604020202020204" pitchFamily="34" charset="0"/>
                <a:cs typeface="Arial" panose="020B0604020202020204" pitchFamily="34" charset="0"/>
              </a:rPr>
              <a:t>Ογκεκτομή</a:t>
            </a:r>
            <a:r>
              <a:rPr lang="el-GR" altLang="en-US" sz="2400" dirty="0">
                <a:latin typeface="Arial" panose="020B0604020202020204" pitchFamily="34" charset="0"/>
                <a:cs typeface="Arial" panose="020B0604020202020204" pitchFamily="34" charset="0"/>
              </a:rPr>
              <a:t> και </a:t>
            </a:r>
            <a:r>
              <a:rPr lang="el-GR" altLang="en-US" sz="2400" dirty="0" err="1">
                <a:latin typeface="Arial" panose="020B0604020202020204" pitchFamily="34" charset="0"/>
                <a:cs typeface="Arial" panose="020B0604020202020204" pitchFamily="34" charset="0"/>
              </a:rPr>
              <a:t>λεμφαδενικός</a:t>
            </a:r>
            <a:r>
              <a:rPr lang="el-GR" altLang="en-US" sz="2400" dirty="0">
                <a:latin typeface="Arial" panose="020B0604020202020204" pitchFamily="34" charset="0"/>
                <a:cs typeface="Arial" panose="020B0604020202020204" pitchFamily="34" charset="0"/>
              </a:rPr>
              <a:t> καθαρισμός</a:t>
            </a:r>
            <a:endParaRPr lang="en-US" altLang="en-US" sz="2400" dirty="0">
              <a:latin typeface="Arial" panose="020B0604020202020204" pitchFamily="34" charset="0"/>
              <a:cs typeface="Arial" panose="020B0604020202020204" pitchFamily="34" charset="0"/>
            </a:endParaRPr>
          </a:p>
          <a:p>
            <a:pPr>
              <a:lnSpc>
                <a:spcPct val="200000"/>
              </a:lnSpc>
            </a:pPr>
            <a:r>
              <a:rPr lang="el-GR" altLang="en-US" sz="2400" dirty="0">
                <a:latin typeface="Arial" panose="020B0604020202020204" pitchFamily="34" charset="0"/>
                <a:cs typeface="Arial" panose="020B0604020202020204" pitchFamily="34" charset="0"/>
              </a:rPr>
              <a:t>Έλεγχος λεμφαδένα φρουρού</a:t>
            </a:r>
          </a:p>
          <a:p>
            <a:pPr eaLnBrk="1" hangingPunct="1">
              <a:lnSpc>
                <a:spcPct val="200000"/>
              </a:lnSpc>
              <a:buFont typeface="Wingdings" panose="05000000000000000000" pitchFamily="2" charset="2"/>
              <a:buNone/>
            </a:pPr>
            <a:endParaRPr lang="el-GR"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89DEEA18-8F36-4716-B005-D5E39056C36F}"/>
              </a:ext>
            </a:extLst>
          </p:cNvPr>
          <p:cNvSpPr>
            <a:spLocks noGrp="1" noChangeArrowheads="1"/>
          </p:cNvSpPr>
          <p:nvPr>
            <p:ph type="title"/>
          </p:nvPr>
        </p:nvSpPr>
        <p:spPr>
          <a:xfrm>
            <a:off x="0" y="0"/>
            <a:ext cx="9144000" cy="1417638"/>
          </a:xfrm>
        </p:spPr>
        <p:txBody>
          <a:bodyPr/>
          <a:lstStyle/>
          <a:p>
            <a:pPr algn="ctr" eaLnBrk="1" hangingPunct="1"/>
            <a:r>
              <a:rPr lang="el-GR" altLang="en-US" b="1" dirty="0">
                <a:latin typeface="Arial" panose="020B0604020202020204" pitchFamily="34" charset="0"/>
                <a:cs typeface="Arial" panose="020B0604020202020204" pitchFamily="34" charset="0"/>
              </a:rPr>
              <a:t>Αντιμετώπιση του Καρκίνου του Μαστού</a:t>
            </a:r>
          </a:p>
        </p:txBody>
      </p:sp>
      <p:sp>
        <p:nvSpPr>
          <p:cNvPr id="41987" name="Rectangle 3">
            <a:extLst>
              <a:ext uri="{FF2B5EF4-FFF2-40B4-BE49-F238E27FC236}">
                <a16:creationId xmlns:a16="http://schemas.microsoft.com/office/drawing/2014/main" xmlns="" id="{2A74F762-3273-480C-8A1A-36C058211137}"/>
              </a:ext>
            </a:extLst>
          </p:cNvPr>
          <p:cNvSpPr>
            <a:spLocks noGrp="1" noChangeArrowheads="1"/>
          </p:cNvSpPr>
          <p:nvPr>
            <p:ph idx="1"/>
          </p:nvPr>
        </p:nvSpPr>
        <p:spPr>
          <a:xfrm>
            <a:off x="0" y="1357313"/>
            <a:ext cx="9144000" cy="5500687"/>
          </a:xfrm>
        </p:spPr>
        <p:txBody>
          <a:bodyPr/>
          <a:lstStyle/>
          <a:p>
            <a:pPr marL="0" indent="0">
              <a:lnSpc>
                <a:spcPct val="80000"/>
              </a:lnSpc>
              <a:buNone/>
            </a:pPr>
            <a:r>
              <a:rPr lang="el-GR" altLang="en-US" b="1" dirty="0">
                <a:latin typeface="Arial" panose="020B0604020202020204" pitchFamily="34" charset="0"/>
                <a:cs typeface="Arial" panose="020B0604020202020204" pitchFamily="34" charset="0"/>
              </a:rPr>
              <a:t> </a:t>
            </a:r>
          </a:p>
          <a:p>
            <a:pPr marL="0" indent="0" eaLnBrk="1" hangingPunct="1">
              <a:lnSpc>
                <a:spcPct val="80000"/>
              </a:lnSpc>
              <a:buClr>
                <a:schemeClr val="tx1"/>
              </a:buClr>
              <a:buNone/>
            </a:pPr>
            <a:r>
              <a:rPr lang="el-GR" altLang="en-US" b="1" dirty="0">
                <a:latin typeface="Arial" panose="020B0604020202020204" pitchFamily="34" charset="0"/>
                <a:cs typeface="Arial" panose="020B0604020202020204" pitchFamily="34" charset="0"/>
              </a:rPr>
              <a:t>  Ακτινοθεραπεία</a:t>
            </a:r>
          </a:p>
          <a:p>
            <a:pPr marL="0" indent="0">
              <a:lnSpc>
                <a:spcPct val="80000"/>
              </a:lnSpc>
              <a:buNone/>
            </a:pPr>
            <a:r>
              <a:rPr lang="el-GR" altLang="en-US" dirty="0">
                <a:latin typeface="Arial" panose="020B0604020202020204" pitchFamily="34" charset="0"/>
                <a:cs typeface="Arial" panose="020B0604020202020204" pitchFamily="34" charset="0"/>
              </a:rPr>
              <a:t>  </a:t>
            </a:r>
          </a:p>
          <a:p>
            <a:pPr marL="0" indent="0" eaLnBrk="1" hangingPunct="1">
              <a:lnSpc>
                <a:spcPct val="80000"/>
              </a:lnSpc>
              <a:buNone/>
            </a:pPr>
            <a:r>
              <a:rPr lang="el-GR" altLang="en-US" b="1" dirty="0">
                <a:latin typeface="Arial" panose="020B0604020202020204" pitchFamily="34" charset="0"/>
                <a:cs typeface="Arial" panose="020B0604020202020204" pitchFamily="34" charset="0"/>
              </a:rPr>
              <a:t>  Συστηματική θεραπεία</a:t>
            </a:r>
          </a:p>
          <a:p>
            <a:pPr marL="0" indent="0" eaLnBrk="1" hangingPunct="1">
              <a:lnSpc>
                <a:spcPct val="80000"/>
              </a:lnSpc>
              <a:buClr>
                <a:schemeClr val="tx1"/>
              </a:buClr>
              <a:buNone/>
            </a:pPr>
            <a:r>
              <a:rPr lang="el-GR" altLang="en-US" dirty="0">
                <a:latin typeface="Arial" panose="020B0604020202020204" pitchFamily="34" charset="0"/>
                <a:cs typeface="Arial" panose="020B0604020202020204" pitchFamily="34" charset="0"/>
              </a:rPr>
              <a:t>     </a:t>
            </a:r>
            <a:r>
              <a:rPr lang="el-GR" altLang="en-US" b="1" dirty="0">
                <a:latin typeface="Arial" panose="020B0604020202020204" pitchFamily="34" charset="0"/>
                <a:cs typeface="Arial" panose="020B0604020202020204" pitchFamily="34" charset="0"/>
              </a:rPr>
              <a:t>Χημειοθεραπεία</a:t>
            </a:r>
          </a:p>
          <a:p>
            <a:pPr>
              <a:lnSpc>
                <a:spcPct val="80000"/>
              </a:lnSpc>
            </a:pPr>
            <a:r>
              <a:rPr lang="el-GR" altLang="en-US" dirty="0">
                <a:latin typeface="Arial" panose="020B0604020202020204" pitchFamily="34" charset="0"/>
                <a:cs typeface="Arial" panose="020B0604020202020204" pitchFamily="34" charset="0"/>
              </a:rPr>
              <a:t>         Επικουρική</a:t>
            </a:r>
            <a:r>
              <a:rPr lang="en-US" altLang="en-US" dirty="0">
                <a:latin typeface="Arial" panose="020B0604020202020204" pitchFamily="34" charset="0"/>
                <a:cs typeface="Arial" panose="020B0604020202020204" pitchFamily="34" charset="0"/>
              </a:rPr>
              <a:t>-</a:t>
            </a:r>
            <a:r>
              <a:rPr lang="el-GR" altLang="en-US" dirty="0">
                <a:latin typeface="Arial" panose="020B0604020202020204" pitchFamily="34" charset="0"/>
                <a:cs typeface="Arial" panose="020B0604020202020204" pitchFamily="34" charset="0"/>
              </a:rPr>
              <a:t>προφυλακτική</a:t>
            </a:r>
          </a:p>
          <a:p>
            <a:pPr>
              <a:lnSpc>
                <a:spcPct val="80000"/>
              </a:lnSpc>
            </a:pPr>
            <a:r>
              <a:rPr lang="el-GR" altLang="en-US" dirty="0">
                <a:latin typeface="Arial" panose="020B0604020202020204" pitchFamily="34" charset="0"/>
                <a:cs typeface="Arial" panose="020B0604020202020204" pitchFamily="34" charset="0"/>
              </a:rPr>
              <a:t>         Εισαγωγική</a:t>
            </a:r>
            <a:r>
              <a:rPr lang="en-US" altLang="en-US" dirty="0">
                <a:latin typeface="Arial" panose="020B0604020202020204" pitchFamily="34" charset="0"/>
                <a:cs typeface="Arial" panose="020B0604020202020204" pitchFamily="34" charset="0"/>
              </a:rPr>
              <a:t>-</a:t>
            </a:r>
            <a:r>
              <a:rPr lang="el-GR" altLang="en-US" dirty="0" err="1">
                <a:latin typeface="Arial" panose="020B0604020202020204" pitchFamily="34" charset="0"/>
                <a:cs typeface="Arial" panose="020B0604020202020204" pitchFamily="34" charset="0"/>
              </a:rPr>
              <a:t>προεγχειρητική</a:t>
            </a:r>
            <a:endParaRPr lang="el-GR" altLang="en-US" dirty="0">
              <a:latin typeface="Arial" panose="020B0604020202020204" pitchFamily="34" charset="0"/>
              <a:cs typeface="Arial" panose="020B0604020202020204" pitchFamily="34" charset="0"/>
            </a:endParaRPr>
          </a:p>
          <a:p>
            <a:pPr>
              <a:lnSpc>
                <a:spcPct val="80000"/>
              </a:lnSpc>
            </a:pPr>
            <a:r>
              <a:rPr lang="el-GR" altLang="en-US" dirty="0">
                <a:latin typeface="Arial" panose="020B0604020202020204" pitchFamily="34" charset="0"/>
                <a:cs typeface="Arial" panose="020B0604020202020204" pitchFamily="34" charset="0"/>
              </a:rPr>
              <a:t>         Μεταστατικής νόσου</a:t>
            </a:r>
          </a:p>
          <a:p>
            <a:pPr marL="0" indent="0">
              <a:lnSpc>
                <a:spcPct val="80000"/>
              </a:lnSpc>
              <a:buNone/>
            </a:pPr>
            <a:endParaRPr lang="el-GR" altLang="en-US" sz="1000" dirty="0">
              <a:latin typeface="Arial" panose="020B0604020202020204" pitchFamily="34" charset="0"/>
              <a:cs typeface="Arial" panose="020B0604020202020204" pitchFamily="34" charset="0"/>
            </a:endParaRPr>
          </a:p>
          <a:p>
            <a:pPr marL="0" indent="0" eaLnBrk="1" hangingPunct="1">
              <a:lnSpc>
                <a:spcPct val="80000"/>
              </a:lnSpc>
              <a:buClr>
                <a:schemeClr val="tx1"/>
              </a:buClr>
              <a:buNone/>
            </a:pPr>
            <a:r>
              <a:rPr lang="el-GR" altLang="en-US" dirty="0">
                <a:latin typeface="Arial" panose="020B0604020202020204" pitchFamily="34" charset="0"/>
                <a:cs typeface="Arial" panose="020B0604020202020204" pitchFamily="34" charset="0"/>
              </a:rPr>
              <a:t>    </a:t>
            </a:r>
            <a:r>
              <a:rPr lang="el-GR" altLang="en-US" b="1" dirty="0">
                <a:latin typeface="Arial" panose="020B0604020202020204" pitchFamily="34" charset="0"/>
                <a:cs typeface="Arial" panose="020B0604020202020204" pitchFamily="34" charset="0"/>
              </a:rPr>
              <a:t>Ορμονοθεραπεία</a:t>
            </a:r>
          </a:p>
          <a:p>
            <a:pPr marL="0" indent="0">
              <a:lnSpc>
                <a:spcPct val="80000"/>
              </a:lnSpc>
              <a:buNone/>
            </a:pPr>
            <a:r>
              <a:rPr lang="el-GR" altLang="en-US" dirty="0">
                <a:latin typeface="Arial" panose="020B0604020202020204" pitchFamily="34" charset="0"/>
                <a:cs typeface="Arial" panose="020B0604020202020204" pitchFamily="34" charset="0"/>
              </a:rPr>
              <a:t>         Όπως και στη χημειοθεραπεία</a:t>
            </a:r>
          </a:p>
          <a:p>
            <a:pPr eaLnBrk="1" hangingPunct="1">
              <a:lnSpc>
                <a:spcPct val="80000"/>
              </a:lnSpc>
              <a:buFont typeface="Wingdings" panose="05000000000000000000" pitchFamily="2" charset="2"/>
              <a:buNone/>
            </a:pPr>
            <a:endParaRPr lang="el-G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xmlns="" id="{FA12C68C-DED8-4CBF-862D-2EA752820273}"/>
              </a:ext>
            </a:extLst>
          </p:cNvPr>
          <p:cNvSpPr txBox="1">
            <a:spLocks noChangeArrowheads="1"/>
          </p:cNvSpPr>
          <p:nvPr/>
        </p:nvSpPr>
        <p:spPr bwMode="auto">
          <a:xfrm>
            <a:off x="2890838" y="6556375"/>
            <a:ext cx="6253162" cy="301625"/>
          </a:xfrm>
          <a:prstGeom prst="rect">
            <a:avLst/>
          </a:prstGeom>
          <a:noFill/>
          <a:ln w="9525">
            <a:noFill/>
            <a:round/>
            <a:headEnd/>
            <a:tailEnd/>
          </a:ln>
        </p:spPr>
        <p:txBody>
          <a:bodyPr lIns="81638" tIns="49619" rIns="81638" bIns="40819"/>
          <a:lstStyle/>
          <a:p>
            <a:pPr algn="r" eaLnBrk="1" hangingPunct="1">
              <a:tabLst>
                <a:tab pos="656650" algn="l"/>
                <a:tab pos="1313299" algn="l"/>
                <a:tab pos="1969949" algn="l"/>
                <a:tab pos="2626599" algn="l"/>
                <a:tab pos="3283248" algn="l"/>
                <a:tab pos="3939898" algn="l"/>
                <a:tab pos="4596548" algn="l"/>
                <a:tab pos="5253198" algn="l"/>
                <a:tab pos="5909847" algn="l"/>
              </a:tabLst>
              <a:defRPr/>
            </a:pPr>
            <a:r>
              <a:rPr lang="en-GB" sz="998" b="1" i="0" dirty="0">
                <a:solidFill>
                  <a:srgbClr val="000000"/>
                </a:solidFill>
                <a:latin typeface="Calibri" panose="020F0502020204030204" pitchFamily="34" charset="0"/>
              </a:rPr>
              <a:t>CA: A Cancer Journal for Clinicians  </a:t>
            </a:r>
            <a:r>
              <a:rPr lang="en-GB" sz="998" i="0" dirty="0">
                <a:solidFill>
                  <a:srgbClr val="000000"/>
                </a:solidFill>
                <a:latin typeface="Calibri" panose="020F0502020204030204" pitchFamily="34" charset="0"/>
              </a:rPr>
              <a:t>Volume 67, Issue 1, pages 7-30, 5 JAN 2017</a:t>
            </a:r>
            <a:endParaRPr lang="en-GB" sz="998" i="0" dirty="0">
              <a:solidFill>
                <a:srgbClr val="000000"/>
              </a:solidFill>
              <a:latin typeface="Calibri" panose="020F0502020204030204" pitchFamily="34" charset="0"/>
              <a:hlinkClick r:id="rId2"/>
            </a:endParaRPr>
          </a:p>
        </p:txBody>
      </p:sp>
      <p:pic>
        <p:nvPicPr>
          <p:cNvPr id="22531" name="Picture 3">
            <a:extLst>
              <a:ext uri="{FF2B5EF4-FFF2-40B4-BE49-F238E27FC236}">
                <a16:creationId xmlns:a16="http://schemas.microsoft.com/office/drawing/2014/main" xmlns="" id="{2AB1597D-E11E-4769-9AD6-AB415E0A62AC}"/>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7663" y="542925"/>
            <a:ext cx="8448675" cy="577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FA8A4E4E-BBF4-4684-8E67-A4955304329E}"/>
              </a:ext>
            </a:extLst>
          </p:cNvPr>
          <p:cNvSpPr>
            <a:spLocks noGrp="1" noChangeArrowheads="1"/>
          </p:cNvSpPr>
          <p:nvPr>
            <p:ph type="title"/>
          </p:nvPr>
        </p:nvSpPr>
        <p:spPr>
          <a:xfrm>
            <a:off x="0" y="0"/>
            <a:ext cx="9144000" cy="1214438"/>
          </a:xfrm>
        </p:spPr>
        <p:txBody>
          <a:bodyPr/>
          <a:lstStyle/>
          <a:p>
            <a:pPr algn="ctr" eaLnBrk="1" hangingPunct="1"/>
            <a:r>
              <a:rPr lang="el-GR" altLang="en-US" b="1" dirty="0">
                <a:latin typeface="Arial" panose="020B0604020202020204" pitchFamily="34" charset="0"/>
                <a:cs typeface="Arial" panose="020B0604020202020204" pitchFamily="34" charset="0"/>
              </a:rPr>
              <a:t>Ενδείξεις Συμπληρωματικής ΧΜΘ</a:t>
            </a:r>
          </a:p>
        </p:txBody>
      </p:sp>
      <p:sp>
        <p:nvSpPr>
          <p:cNvPr id="67587" name="Rectangle 3">
            <a:extLst>
              <a:ext uri="{FF2B5EF4-FFF2-40B4-BE49-F238E27FC236}">
                <a16:creationId xmlns:a16="http://schemas.microsoft.com/office/drawing/2014/main" xmlns="" id="{33894C2F-96C0-444D-9EFF-FBA5948079BB}"/>
              </a:ext>
            </a:extLst>
          </p:cNvPr>
          <p:cNvSpPr>
            <a:spLocks noGrp="1" noChangeArrowheads="1"/>
          </p:cNvSpPr>
          <p:nvPr>
            <p:ph idx="1"/>
          </p:nvPr>
        </p:nvSpPr>
        <p:spPr>
          <a:xfrm>
            <a:off x="0" y="1628800"/>
            <a:ext cx="9144000" cy="5229200"/>
          </a:xfrm>
        </p:spPr>
        <p:txBody>
          <a:bodyPr rtlCol="0">
            <a:normAutofit/>
          </a:bodyPr>
          <a:lstStyle/>
          <a:p>
            <a:pPr>
              <a:lnSpc>
                <a:spcPct val="150000"/>
              </a:lnSpc>
              <a:defRPr/>
            </a:pPr>
            <a:r>
              <a:rPr lang="el-GR" b="1" dirty="0" err="1">
                <a:latin typeface="Arial" pitchFamily="34" charset="0"/>
                <a:cs typeface="Arial" pitchFamily="34" charset="0"/>
              </a:rPr>
              <a:t>Προεμμηνοπαυσιακές</a:t>
            </a:r>
            <a:r>
              <a:rPr lang="el-GR" b="1" dirty="0">
                <a:latin typeface="Arial" pitchFamily="34" charset="0"/>
                <a:cs typeface="Arial" pitchFamily="34" charset="0"/>
              </a:rPr>
              <a:t> </a:t>
            </a:r>
            <a:r>
              <a:rPr lang="el-GR" dirty="0">
                <a:latin typeface="Arial" pitchFamily="34" charset="0"/>
                <a:cs typeface="Arial" pitchFamily="34" charset="0"/>
              </a:rPr>
              <a:t>γυναίκες</a:t>
            </a:r>
          </a:p>
          <a:p>
            <a:pPr>
              <a:lnSpc>
                <a:spcPct val="150000"/>
              </a:lnSpc>
              <a:defRPr/>
            </a:pPr>
            <a:r>
              <a:rPr lang="el-GR" dirty="0">
                <a:latin typeface="Arial" pitchFamily="34" charset="0"/>
                <a:cs typeface="Arial" pitchFamily="34" charset="0"/>
              </a:rPr>
              <a:t> </a:t>
            </a:r>
            <a:r>
              <a:rPr lang="el-GR" b="1" dirty="0">
                <a:latin typeface="Arial" pitchFamily="34" charset="0"/>
                <a:cs typeface="Arial" pitchFamily="34" charset="0"/>
              </a:rPr>
              <a:t>Διήθηση λεμφαδένων</a:t>
            </a:r>
          </a:p>
          <a:p>
            <a:pPr>
              <a:lnSpc>
                <a:spcPct val="150000"/>
              </a:lnSpc>
              <a:defRPr/>
            </a:pPr>
            <a:r>
              <a:rPr lang="el-GR" dirty="0">
                <a:latin typeface="Arial" pitchFamily="34" charset="0"/>
                <a:cs typeface="Arial" pitchFamily="34" charset="0"/>
              </a:rPr>
              <a:t> </a:t>
            </a:r>
            <a:r>
              <a:rPr lang="el-GR" b="1" dirty="0">
                <a:latin typeface="Arial" pitchFamily="34" charset="0"/>
                <a:cs typeface="Arial" pitchFamily="34" charset="0"/>
              </a:rPr>
              <a:t>Μέγεθος</a:t>
            </a:r>
            <a:r>
              <a:rPr lang="el-GR" dirty="0">
                <a:latin typeface="Arial" pitchFamily="34" charset="0"/>
                <a:cs typeface="Arial" pitchFamily="34" charset="0"/>
              </a:rPr>
              <a:t> </a:t>
            </a:r>
            <a:r>
              <a:rPr lang="el-GR" b="1" dirty="0">
                <a:latin typeface="Arial" pitchFamily="34" charset="0"/>
                <a:cs typeface="Arial" pitchFamily="34" charset="0"/>
              </a:rPr>
              <a:t>&gt; 2</a:t>
            </a:r>
            <a:r>
              <a:rPr lang="el-GR" dirty="0">
                <a:latin typeface="Arial" pitchFamily="34" charset="0"/>
                <a:cs typeface="Arial" pitchFamily="34" charset="0"/>
              </a:rPr>
              <a:t> εκ</a:t>
            </a:r>
          </a:p>
          <a:p>
            <a:pPr>
              <a:lnSpc>
                <a:spcPct val="150000"/>
              </a:lnSpc>
              <a:defRPr/>
            </a:pPr>
            <a:r>
              <a:rPr lang="el-GR" dirty="0">
                <a:latin typeface="Arial" pitchFamily="34" charset="0"/>
                <a:cs typeface="Arial" pitchFamily="34" charset="0"/>
              </a:rPr>
              <a:t> </a:t>
            </a:r>
            <a:r>
              <a:rPr lang="en-US" b="1" dirty="0">
                <a:latin typeface="Arial" pitchFamily="34" charset="0"/>
                <a:cs typeface="Arial" pitchFamily="34" charset="0"/>
              </a:rPr>
              <a:t>Grade 2-3</a:t>
            </a:r>
          </a:p>
          <a:p>
            <a:pPr>
              <a:lnSpc>
                <a:spcPct val="150000"/>
              </a:lnSpc>
              <a:defRPr/>
            </a:pPr>
            <a:r>
              <a:rPr lang="el-GR" dirty="0">
                <a:latin typeface="Arial" pitchFamily="34" charset="0"/>
                <a:cs typeface="Arial" pitchFamily="34" charset="0"/>
              </a:rPr>
              <a:t> </a:t>
            </a:r>
            <a:r>
              <a:rPr lang="el-GR" b="1" dirty="0">
                <a:latin typeface="Arial" pitchFamily="34" charset="0"/>
                <a:cs typeface="Arial" pitchFamily="34" charset="0"/>
              </a:rPr>
              <a:t>Διήθηση αγγείων</a:t>
            </a:r>
          </a:p>
          <a:p>
            <a:pPr>
              <a:lnSpc>
                <a:spcPct val="150000"/>
              </a:lnSpc>
              <a:defRPr/>
            </a:pPr>
            <a:r>
              <a:rPr lang="el-GR" dirty="0">
                <a:latin typeface="Arial" pitchFamily="34" charset="0"/>
                <a:cs typeface="Arial" pitchFamily="34" charset="0"/>
              </a:rPr>
              <a:t> </a:t>
            </a:r>
            <a:r>
              <a:rPr lang="en-US" b="1" dirty="0">
                <a:latin typeface="Arial" pitchFamily="34" charset="0"/>
                <a:cs typeface="Arial" pitchFamily="34" charset="0"/>
              </a:rPr>
              <a:t>Ki-67</a:t>
            </a:r>
            <a:r>
              <a:rPr lang="en-US" dirty="0">
                <a:latin typeface="Arial" pitchFamily="34" charset="0"/>
                <a:cs typeface="Arial" pitchFamily="34" charset="0"/>
              </a:rPr>
              <a:t> </a:t>
            </a:r>
            <a:r>
              <a:rPr lang="en-US" b="1" dirty="0">
                <a:latin typeface="Arial" pitchFamily="34" charset="0"/>
                <a:cs typeface="Arial" pitchFamily="34" charset="0"/>
              </a:rPr>
              <a:t>&gt; 15%</a:t>
            </a:r>
            <a:r>
              <a:rPr lang="el-GR" b="1" dirty="0">
                <a:latin typeface="Arial" pitchFamily="34" charset="0"/>
                <a:cs typeface="Arial" pitchFamily="34" charset="0"/>
              </a:rPr>
              <a:t>-20%</a:t>
            </a:r>
          </a:p>
          <a:p>
            <a:pPr>
              <a:lnSpc>
                <a:spcPct val="150000"/>
              </a:lnSpc>
              <a:defRPr/>
            </a:pPr>
            <a:r>
              <a:rPr lang="el-GR" dirty="0">
                <a:latin typeface="Arial" pitchFamily="34" charset="0"/>
                <a:cs typeface="Arial" pitchFamily="34" charset="0"/>
              </a:rPr>
              <a:t> </a:t>
            </a:r>
            <a:r>
              <a:rPr lang="en-US" b="1" dirty="0">
                <a:latin typeface="Arial" pitchFamily="34" charset="0"/>
                <a:cs typeface="Arial" pitchFamily="34" charset="0"/>
              </a:rPr>
              <a:t>HER-2</a:t>
            </a:r>
            <a:r>
              <a:rPr lang="el-GR" dirty="0">
                <a:latin typeface="Arial" pitchFamily="34" charset="0"/>
                <a:cs typeface="Arial" pitchFamily="34" charset="0"/>
              </a:rPr>
              <a:t> (</a:t>
            </a:r>
            <a:r>
              <a:rPr lang="en-US" b="1" dirty="0">
                <a:latin typeface="Arial" pitchFamily="34" charset="0"/>
                <a:cs typeface="Arial" pitchFamily="34" charset="0"/>
              </a:rPr>
              <a:t>+</a:t>
            </a:r>
            <a:r>
              <a:rPr lang="el-GR" b="1" dirty="0">
                <a:latin typeface="Arial" pitchFamily="34" charset="0"/>
                <a:cs typeface="Arial" pitchFamily="34" charset="0"/>
              </a:rPr>
              <a:t> 3 </a:t>
            </a:r>
            <a:r>
              <a:rPr lang="el-GR" dirty="0">
                <a:latin typeface="Arial" pitchFamily="34" charset="0"/>
                <a:cs typeface="Arial" pitchFamily="34" charset="0"/>
              </a:rPr>
              <a:t>ανοσοϊστοχημικά η </a:t>
            </a:r>
            <a:r>
              <a:rPr lang="en-US" b="1" dirty="0">
                <a:latin typeface="Arial" pitchFamily="34" charset="0"/>
                <a:cs typeface="Arial" pitchFamily="34" charset="0"/>
              </a:rPr>
              <a:t>FISH +</a:t>
            </a:r>
            <a:r>
              <a:rPr lang="en-US" dirty="0">
                <a:latin typeface="Arial" pitchFamily="34" charset="0"/>
                <a:cs typeface="Arial" pitchFamily="34" charset="0"/>
              </a:rPr>
              <a:t>)</a:t>
            </a:r>
          </a:p>
          <a:p>
            <a:pPr eaLnBrk="1" fontAlgn="auto" hangingPunct="1">
              <a:lnSpc>
                <a:spcPct val="150000"/>
              </a:lnSpc>
              <a:spcAft>
                <a:spcPts val="0"/>
              </a:spcAft>
              <a:defRPr/>
            </a:pPr>
            <a:endParaRPr lang="el-GR" dirty="0">
              <a:latin typeface=""/>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9D6415B-67CC-483D-8826-8AD6B880ECA3}" type="slidenum">
              <a:rPr lang="el-GR" smtClean="0"/>
              <a:pPr>
                <a:defRPr/>
              </a:pPr>
              <a:t>31</a:t>
            </a:fld>
            <a:endParaRPr lang="el-GR"/>
          </a:p>
        </p:txBody>
      </p:sp>
      <p:pic>
        <p:nvPicPr>
          <p:cNvPr id="3" name="Picture 2" descr="IBC_Node_Negative_Sample_Report_page_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44008" y="1034385"/>
            <a:ext cx="4500475" cy="5823616"/>
          </a:xfrm>
          <a:prstGeom prst="rect">
            <a:avLst/>
          </a:prstGeom>
        </p:spPr>
      </p:pic>
      <p:pic>
        <p:nvPicPr>
          <p:cNvPr id="4" name="Picture 3" descr="oncotype-dx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3171017"/>
            <a:ext cx="4644008" cy="3642359"/>
          </a:xfrm>
          <a:prstGeom prst="rect">
            <a:avLst/>
          </a:prstGeom>
        </p:spPr>
      </p:pic>
      <p:pic>
        <p:nvPicPr>
          <p:cNvPr id="5" name="Picture 4" descr="v-oncotype_breast.jpg"/>
          <p:cNvPicPr>
            <a:picLocks noChangeAspect="1"/>
          </p:cNvPicPr>
          <p:nvPr/>
        </p:nvPicPr>
        <p:blipFill rotWithShape="1">
          <a:blip r:embed="rId4" cstate="print">
            <a:extLst>
              <a:ext uri="{28A0092B-C50C-407E-A947-70E740481C1C}">
                <a14:useLocalDpi xmlns="" xmlns:a14="http://schemas.microsoft.com/office/drawing/2010/main" val="0"/>
              </a:ext>
            </a:extLst>
          </a:blip>
          <a:srcRect l="14269" r="13817"/>
          <a:stretch/>
        </p:blipFill>
        <p:spPr>
          <a:xfrm>
            <a:off x="-10308" y="1268760"/>
            <a:ext cx="3991198" cy="1556792"/>
          </a:xfrm>
          <a:prstGeom prst="rect">
            <a:avLst/>
          </a:prstGeom>
        </p:spPr>
      </p:pic>
      <p:sp>
        <p:nvSpPr>
          <p:cNvPr id="6" name="TextBox 5"/>
          <p:cNvSpPr txBox="1"/>
          <p:nvPr/>
        </p:nvSpPr>
        <p:spPr>
          <a:xfrm>
            <a:off x="-20878" y="0"/>
            <a:ext cx="9073008" cy="584776"/>
          </a:xfrm>
          <a:prstGeom prst="rect">
            <a:avLst/>
          </a:prstGeom>
          <a:noFill/>
        </p:spPr>
        <p:txBody>
          <a:bodyPr wrap="square" rtlCol="0">
            <a:spAutoFit/>
          </a:bodyPr>
          <a:lstStyle/>
          <a:p>
            <a:r>
              <a:rPr lang="en-US" sz="3200" b="1" dirty="0" smtClean="0"/>
              <a:t>Is there any benefit from Chemotherapy?</a:t>
            </a:r>
            <a:endParaRPr lang="en-US" sz="3200" b="1" dirty="0"/>
          </a:p>
        </p:txBody>
      </p:sp>
    </p:spTree>
    <p:extLst>
      <p:ext uri="{BB962C8B-B14F-4D97-AF65-F5344CB8AC3E}">
        <p14:creationId xmlns="" xmlns:p14="http://schemas.microsoft.com/office/powerpoint/2010/main" val="1551768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923A4227-85F3-464A-AFF4-744638BCAF1F}"/>
              </a:ext>
            </a:extLst>
          </p:cNvPr>
          <p:cNvSpPr>
            <a:spLocks noGrp="1" noChangeArrowheads="1"/>
          </p:cNvSpPr>
          <p:nvPr>
            <p:ph type="title"/>
          </p:nvPr>
        </p:nvSpPr>
        <p:spPr>
          <a:xfrm>
            <a:off x="0" y="0"/>
            <a:ext cx="9144000" cy="1143000"/>
          </a:xfrm>
        </p:spPr>
        <p:txBody>
          <a:bodyPr/>
          <a:lstStyle/>
          <a:p>
            <a:pPr algn="ctr" eaLnBrk="1" hangingPunct="1"/>
            <a:r>
              <a:rPr lang="el-GR" altLang="en-US" b="1" dirty="0">
                <a:latin typeface="Arial" panose="020B0604020202020204" pitchFamily="34" charset="0"/>
                <a:cs typeface="Arial" panose="020B0604020202020204" pitchFamily="34" charset="0"/>
              </a:rPr>
              <a:t>Ορμονοθεραπεία</a:t>
            </a:r>
          </a:p>
        </p:txBody>
      </p:sp>
      <p:sp>
        <p:nvSpPr>
          <p:cNvPr id="65539" name="Rectangle 3">
            <a:extLst>
              <a:ext uri="{FF2B5EF4-FFF2-40B4-BE49-F238E27FC236}">
                <a16:creationId xmlns:a16="http://schemas.microsoft.com/office/drawing/2014/main" xmlns="" id="{B1639E95-5FAE-4555-9F33-FA556A6C4A13}"/>
              </a:ext>
            </a:extLst>
          </p:cNvPr>
          <p:cNvSpPr>
            <a:spLocks noGrp="1" noChangeArrowheads="1"/>
          </p:cNvSpPr>
          <p:nvPr>
            <p:ph idx="1"/>
          </p:nvPr>
        </p:nvSpPr>
        <p:spPr>
          <a:xfrm>
            <a:off x="0" y="1071563"/>
            <a:ext cx="9144000" cy="5786437"/>
          </a:xfrm>
        </p:spPr>
        <p:txBody>
          <a:bodyPr rtlCol="0">
            <a:normAutofit/>
          </a:bodyPr>
          <a:lstStyle/>
          <a:p>
            <a:pPr eaLnBrk="1" fontAlgn="auto" hangingPunct="1">
              <a:lnSpc>
                <a:spcPct val="150000"/>
              </a:lnSpc>
              <a:spcAft>
                <a:spcPts val="0"/>
              </a:spcAft>
              <a:defRPr/>
            </a:pPr>
            <a:endParaRPr lang="el-GR" sz="2400" dirty="0"/>
          </a:p>
          <a:p>
            <a:pPr marL="0" indent="0" eaLnBrk="1" fontAlgn="auto" hangingPunct="1">
              <a:lnSpc>
                <a:spcPct val="150000"/>
              </a:lnSpc>
              <a:spcAft>
                <a:spcPts val="0"/>
              </a:spcAft>
              <a:buClr>
                <a:schemeClr val="tx1"/>
              </a:buClr>
              <a:buSzPct val="150000"/>
              <a:buNone/>
              <a:defRPr/>
            </a:pPr>
            <a:r>
              <a:rPr lang="el-GR" sz="2800" b="1" dirty="0" err="1">
                <a:latin typeface="Arial" pitchFamily="34" charset="0"/>
                <a:cs typeface="Arial" pitchFamily="34" charset="0"/>
              </a:rPr>
              <a:t>Προεμμηνοπαυσιακές</a:t>
            </a:r>
            <a:r>
              <a:rPr lang="el-GR" sz="2800" b="1" dirty="0">
                <a:latin typeface="Arial" pitchFamily="34" charset="0"/>
                <a:cs typeface="Arial" pitchFamily="34" charset="0"/>
              </a:rPr>
              <a:t>:</a:t>
            </a:r>
            <a:r>
              <a:rPr lang="el-GR" sz="2800" dirty="0">
                <a:latin typeface="Arial" pitchFamily="34" charset="0"/>
                <a:cs typeface="Arial" pitchFamily="34" charset="0"/>
              </a:rPr>
              <a:t> </a:t>
            </a:r>
            <a:r>
              <a:rPr lang="en-US" sz="2800" b="1" dirty="0">
                <a:latin typeface="Arial" pitchFamily="34" charset="0"/>
                <a:cs typeface="Arial" pitchFamily="34" charset="0"/>
              </a:rPr>
              <a:t>LHRH </a:t>
            </a:r>
            <a:r>
              <a:rPr lang="el-GR" sz="2800" b="1" dirty="0">
                <a:latin typeface="Arial" pitchFamily="34" charset="0"/>
                <a:cs typeface="Arial" pitchFamily="34" charset="0"/>
              </a:rPr>
              <a:t>ανάλογα  + Ταμοξιφαίνη</a:t>
            </a:r>
            <a:r>
              <a:rPr lang="el-GR" sz="2800" dirty="0">
                <a:latin typeface="Arial" pitchFamily="34" charset="0"/>
                <a:cs typeface="Arial" pitchFamily="34" charset="0"/>
              </a:rPr>
              <a:t> </a:t>
            </a:r>
            <a:endParaRPr lang="en-US" sz="2800" dirty="0">
              <a:latin typeface="Arial" pitchFamily="34" charset="0"/>
              <a:cs typeface="Arial" pitchFamily="34" charset="0"/>
            </a:endParaRPr>
          </a:p>
          <a:p>
            <a:pPr marL="0" indent="0">
              <a:lnSpc>
                <a:spcPct val="150000"/>
              </a:lnSpc>
              <a:buNone/>
              <a:defRPr/>
            </a:pPr>
            <a:endParaRPr lang="el-GR" sz="1800" u="sng" dirty="0">
              <a:latin typeface="Arial" pitchFamily="34" charset="0"/>
              <a:cs typeface="Arial" pitchFamily="34" charset="0"/>
            </a:endParaRPr>
          </a:p>
          <a:p>
            <a:pPr marL="0" indent="0" eaLnBrk="1" fontAlgn="auto" hangingPunct="1">
              <a:lnSpc>
                <a:spcPct val="150000"/>
              </a:lnSpc>
              <a:spcAft>
                <a:spcPts val="0"/>
              </a:spcAft>
              <a:buNone/>
              <a:defRPr/>
            </a:pPr>
            <a:r>
              <a:rPr lang="el-GR" sz="2400" b="1" dirty="0" err="1">
                <a:latin typeface="Arial" pitchFamily="34" charset="0"/>
                <a:cs typeface="Arial" pitchFamily="34" charset="0"/>
              </a:rPr>
              <a:t>Μετεμμηνοπαυσιακές</a:t>
            </a:r>
            <a:r>
              <a:rPr lang="el-GR" sz="2400" b="1" dirty="0">
                <a:latin typeface="Arial" pitchFamily="34" charset="0"/>
                <a:cs typeface="Arial" pitchFamily="34" charset="0"/>
              </a:rPr>
              <a:t>:</a:t>
            </a:r>
            <a:r>
              <a:rPr lang="el-GR" sz="2400" dirty="0">
                <a:latin typeface="Arial" pitchFamily="34" charset="0"/>
                <a:cs typeface="Arial" pitchFamily="34" charset="0"/>
              </a:rPr>
              <a:t> </a:t>
            </a:r>
            <a:r>
              <a:rPr lang="el-GR" sz="2400" b="1" dirty="0" err="1">
                <a:latin typeface="Arial" pitchFamily="34" charset="0"/>
                <a:cs typeface="Arial" pitchFamily="34" charset="0"/>
              </a:rPr>
              <a:t>Ταμοξιφαίνη</a:t>
            </a:r>
            <a:r>
              <a:rPr lang="el-GR" sz="2400" dirty="0">
                <a:latin typeface="Arial" pitchFamily="34" charset="0"/>
                <a:cs typeface="Arial" pitchFamily="34" charset="0"/>
              </a:rPr>
              <a:t> ή </a:t>
            </a:r>
            <a:r>
              <a:rPr lang="el-GR" sz="2400" b="1" dirty="0">
                <a:latin typeface="Arial" pitchFamily="34" charset="0"/>
                <a:cs typeface="Arial" pitchFamily="34" charset="0"/>
              </a:rPr>
              <a:t>Αναστολείς της αρωματάσης   </a:t>
            </a:r>
            <a:r>
              <a:rPr lang="en-US" sz="2400" dirty="0">
                <a:latin typeface="Arial" pitchFamily="34" charset="0"/>
                <a:cs typeface="Arial" pitchFamily="34" charset="0"/>
              </a:rPr>
              <a:t>(</a:t>
            </a:r>
            <a:r>
              <a:rPr lang="el-GR" sz="2400" dirty="0">
                <a:latin typeface="Arial" pitchFamily="34" charset="0"/>
                <a:cs typeface="Arial" pitchFamily="34" charset="0"/>
              </a:rPr>
              <a:t>αναστροζόλη, λετροζόλη, </a:t>
            </a:r>
            <a:r>
              <a:rPr lang="el-GR" sz="2400" dirty="0" err="1">
                <a:latin typeface="Arial" pitchFamily="34" charset="0"/>
                <a:cs typeface="Arial" pitchFamily="34" charset="0"/>
              </a:rPr>
              <a:t>εξεμεστάνη</a:t>
            </a:r>
            <a:r>
              <a:rPr lang="en-US" sz="2400" dirty="0">
                <a:latin typeface="Arial" pitchFamily="34" charset="0"/>
                <a:cs typeface="Arial" pitchFamily="34" charset="0"/>
              </a:rPr>
              <a:t>)</a:t>
            </a:r>
            <a:endParaRPr lang="el-G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25DE254D-2304-4B00-B6DA-BE55E52EFF8A}"/>
              </a:ext>
            </a:extLst>
          </p:cNvPr>
          <p:cNvSpPr>
            <a:spLocks noGrp="1" noChangeArrowheads="1"/>
          </p:cNvSpPr>
          <p:nvPr>
            <p:ph type="title"/>
          </p:nvPr>
        </p:nvSpPr>
        <p:spPr>
          <a:xfrm>
            <a:off x="0" y="0"/>
            <a:ext cx="9144000" cy="1285875"/>
          </a:xfrm>
        </p:spPr>
        <p:txBody>
          <a:bodyPr/>
          <a:lstStyle/>
          <a:p>
            <a:pPr algn="ctr" eaLnBrk="1" hangingPunct="1"/>
            <a:r>
              <a:rPr lang="el-GR" altLang="en-US" b="1" dirty="0">
                <a:latin typeface="Arial" panose="020B0604020202020204" pitchFamily="34" charset="0"/>
                <a:cs typeface="Arial" panose="020B0604020202020204" pitchFamily="34" charset="0"/>
              </a:rPr>
              <a:t>Ενδείξεις Συμπληρωματικής ΑΚΘ</a:t>
            </a:r>
          </a:p>
        </p:txBody>
      </p:sp>
      <p:sp>
        <p:nvSpPr>
          <p:cNvPr id="48131" name="Rectangle 3">
            <a:extLst>
              <a:ext uri="{FF2B5EF4-FFF2-40B4-BE49-F238E27FC236}">
                <a16:creationId xmlns:a16="http://schemas.microsoft.com/office/drawing/2014/main" xmlns="" id="{D0DC9A6F-3F37-4C54-863E-D5A75102FA60}"/>
              </a:ext>
            </a:extLst>
          </p:cNvPr>
          <p:cNvSpPr>
            <a:spLocks noGrp="1" noChangeArrowheads="1"/>
          </p:cNvSpPr>
          <p:nvPr>
            <p:ph idx="1"/>
          </p:nvPr>
        </p:nvSpPr>
        <p:spPr>
          <a:xfrm>
            <a:off x="0" y="1988840"/>
            <a:ext cx="9144000" cy="4869160"/>
          </a:xfrm>
        </p:spPr>
        <p:txBody>
          <a:bodyPr/>
          <a:lstStyle/>
          <a:p>
            <a:pPr>
              <a:buClr>
                <a:schemeClr val="tx1"/>
              </a:buClr>
            </a:pPr>
            <a:r>
              <a:rPr lang="el-GR" altLang="en-US" sz="2400" dirty="0">
                <a:latin typeface="Arial" panose="020B0604020202020204" pitchFamily="34" charset="0"/>
                <a:cs typeface="Arial" panose="020B0604020202020204" pitchFamily="34" charset="0"/>
              </a:rPr>
              <a:t>Ασθενείς με </a:t>
            </a:r>
            <a:r>
              <a:rPr lang="el-GR" altLang="en-US" sz="2400" b="1" dirty="0">
                <a:latin typeface="Arial" panose="020B0604020202020204" pitchFamily="34" charset="0"/>
                <a:cs typeface="Arial" panose="020B0604020202020204" pitchFamily="34" charset="0"/>
              </a:rPr>
              <a:t>≥ 4</a:t>
            </a:r>
            <a:r>
              <a:rPr lang="el-GR" altLang="en-US" sz="2400" dirty="0">
                <a:latin typeface="Arial" panose="020B0604020202020204" pitchFamily="34" charset="0"/>
                <a:cs typeface="Arial" panose="020B0604020202020204" pitchFamily="34" charset="0"/>
              </a:rPr>
              <a:t> </a:t>
            </a:r>
            <a:r>
              <a:rPr lang="el-GR" altLang="en-US" sz="2400" b="1" dirty="0">
                <a:latin typeface="Arial" panose="020B0604020202020204" pitchFamily="34" charset="0"/>
                <a:cs typeface="Arial" panose="020B0604020202020204" pitchFamily="34" charset="0"/>
              </a:rPr>
              <a:t>διηθημένους λεμφαδένες</a:t>
            </a:r>
            <a:r>
              <a:rPr lang="el-GR" altLang="en-US" sz="2400" dirty="0">
                <a:latin typeface="Arial" panose="020B0604020202020204" pitchFamily="34" charset="0"/>
                <a:cs typeface="Arial" panose="020B0604020202020204" pitchFamily="34" charset="0"/>
              </a:rPr>
              <a:t>    και</a:t>
            </a:r>
            <a:r>
              <a:rPr lang="en-US" altLang="en-US" sz="2400" dirty="0">
                <a:latin typeface="Arial" panose="020B0604020202020204" pitchFamily="34" charset="0"/>
                <a:cs typeface="Arial" panose="020B0604020202020204" pitchFamily="34" charset="0"/>
              </a:rPr>
              <a:t>/</a:t>
            </a:r>
            <a:r>
              <a:rPr lang="el-GR" altLang="en-US" sz="2400" dirty="0">
                <a:latin typeface="Arial" panose="020B0604020202020204" pitchFamily="34" charset="0"/>
                <a:cs typeface="Arial" panose="020B0604020202020204" pitchFamily="34" charset="0"/>
              </a:rPr>
              <a:t>η </a:t>
            </a:r>
            <a:r>
              <a:rPr lang="el-GR" altLang="en-US" sz="2400" dirty="0" err="1">
                <a:latin typeface="Arial" panose="020B0604020202020204" pitchFamily="34" charset="0"/>
                <a:cs typeface="Arial" panose="020B0604020202020204" pitchFamily="34" charset="0"/>
              </a:rPr>
              <a:t>εξωλεμφαδενική</a:t>
            </a:r>
            <a:r>
              <a:rPr lang="el-GR" altLang="en-US" sz="2400" dirty="0">
                <a:latin typeface="Arial" panose="020B0604020202020204" pitchFamily="34" charset="0"/>
                <a:cs typeface="Arial" panose="020B0604020202020204" pitchFamily="34" charset="0"/>
              </a:rPr>
              <a:t> διασπορά της νόσου στην περιοχή της μασχάλης</a:t>
            </a:r>
          </a:p>
          <a:p>
            <a:endParaRPr lang="el-GR" altLang="en-US" sz="2400" dirty="0">
              <a:latin typeface="Arial" panose="020B0604020202020204" pitchFamily="34" charset="0"/>
              <a:cs typeface="Arial" panose="020B0604020202020204" pitchFamily="34" charset="0"/>
            </a:endParaRPr>
          </a:p>
          <a:p>
            <a:r>
              <a:rPr lang="el-GR" altLang="en-US" sz="2400" b="1" dirty="0">
                <a:latin typeface="Arial" panose="020B0604020202020204" pitchFamily="34" charset="0"/>
                <a:cs typeface="Arial" panose="020B0604020202020204" pitchFamily="34" charset="0"/>
              </a:rPr>
              <a:t>Πρωτοπαθής όγκος ≥ 5</a:t>
            </a:r>
            <a:r>
              <a:rPr lang="el-GR" altLang="en-US" sz="2400" dirty="0">
                <a:latin typeface="Arial" panose="020B0604020202020204" pitchFamily="34" charset="0"/>
                <a:cs typeface="Arial" panose="020B0604020202020204" pitchFamily="34" charset="0"/>
              </a:rPr>
              <a:t> εκ και</a:t>
            </a:r>
            <a:r>
              <a:rPr lang="en-US" altLang="en-US" sz="2400" dirty="0">
                <a:latin typeface="Arial" panose="020B0604020202020204" pitchFamily="34" charset="0"/>
                <a:cs typeface="Arial" panose="020B0604020202020204" pitchFamily="34" charset="0"/>
              </a:rPr>
              <a:t>/</a:t>
            </a:r>
            <a:r>
              <a:rPr lang="el-GR" altLang="en-US" sz="2400" dirty="0">
                <a:latin typeface="Arial" panose="020B0604020202020204" pitchFamily="34" charset="0"/>
                <a:cs typeface="Arial" panose="020B0604020202020204" pitchFamily="34" charset="0"/>
              </a:rPr>
              <a:t>η με  </a:t>
            </a:r>
            <a:r>
              <a:rPr lang="el-GR" altLang="en-US" sz="2400" b="1" dirty="0" err="1">
                <a:latin typeface="Arial" panose="020B0604020202020204" pitchFamily="34" charset="0"/>
                <a:cs typeface="Arial" panose="020B0604020202020204" pitchFamily="34" charset="0"/>
              </a:rPr>
              <a:t>συνοδά</a:t>
            </a:r>
            <a:r>
              <a:rPr lang="el-GR" altLang="en-US" sz="2400" b="1" dirty="0">
                <a:latin typeface="Arial" panose="020B0604020202020204" pitchFamily="34" charset="0"/>
                <a:cs typeface="Arial" panose="020B0604020202020204" pitchFamily="34" charset="0"/>
              </a:rPr>
              <a:t> ευρήματα </a:t>
            </a:r>
            <a:r>
              <a:rPr lang="el-GR" altLang="en-US" sz="2400" dirty="0">
                <a:latin typeface="Arial" panose="020B0604020202020204" pitchFamily="34" charset="0"/>
                <a:cs typeface="Arial" panose="020B0604020202020204" pitchFamily="34" charset="0"/>
              </a:rPr>
              <a:t>από το υπερκείμενο δέρμα η τους υποκείμενους ιστούς του θωρακικού τοιχώματος</a:t>
            </a:r>
          </a:p>
          <a:p>
            <a:endParaRPr lang="el-GR" altLang="en-US" sz="2400" dirty="0">
              <a:latin typeface="Arial" panose="020B0604020202020204" pitchFamily="34" charset="0"/>
              <a:cs typeface="Arial" panose="020B0604020202020204" pitchFamily="34" charset="0"/>
            </a:endParaRPr>
          </a:p>
          <a:p>
            <a:r>
              <a:rPr lang="el-GR" altLang="en-US" sz="2400" b="1" dirty="0">
                <a:latin typeface="Arial" panose="020B0604020202020204" pitchFamily="34" charset="0"/>
                <a:cs typeface="Arial" panose="020B0604020202020204" pitchFamily="34" charset="0"/>
              </a:rPr>
              <a:t>Θετικά</a:t>
            </a:r>
            <a:r>
              <a:rPr lang="el-GR" altLang="en-US" sz="2400" dirty="0">
                <a:latin typeface="Arial" panose="020B0604020202020204" pitchFamily="34" charset="0"/>
                <a:cs typeface="Arial" panose="020B0604020202020204" pitchFamily="34" charset="0"/>
              </a:rPr>
              <a:t> </a:t>
            </a:r>
            <a:r>
              <a:rPr lang="el-GR" altLang="en-US" sz="2400" b="1" dirty="0">
                <a:latin typeface="Arial" panose="020B0604020202020204" pitchFamily="34" charset="0"/>
                <a:cs typeface="Arial" panose="020B0604020202020204" pitchFamily="34" charset="0"/>
              </a:rPr>
              <a:t>Χειρουργικά όρια</a:t>
            </a:r>
            <a:endParaRPr lang="el-GR" altLang="en-US" sz="2400" dirty="0">
              <a:latin typeface="Arial" panose="020B0604020202020204" pitchFamily="34" charset="0"/>
              <a:cs typeface="Arial" panose="020B0604020202020204" pitchFamily="34" charset="0"/>
            </a:endParaRPr>
          </a:p>
          <a:p>
            <a:endParaRPr lang="el-GR" altLang="en-US" sz="3400" dirty="0">
              <a:solidFill>
                <a:schemeClr val="bg1"/>
              </a:solidFill>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endParaRPr lang="el-GR"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9D1A36C1-F61B-4A53-8E2C-46E981FE25F1}"/>
              </a:ext>
            </a:extLst>
          </p:cNvPr>
          <p:cNvSpPr>
            <a:spLocks noGrp="1"/>
          </p:cNvSpPr>
          <p:nvPr>
            <p:ph type="title"/>
          </p:nvPr>
        </p:nvSpPr>
        <p:spPr>
          <a:xfrm>
            <a:off x="0" y="0"/>
            <a:ext cx="9144000" cy="1417638"/>
          </a:xfrm>
        </p:spPr>
        <p:txBody>
          <a:bodyPr/>
          <a:lstStyle/>
          <a:p>
            <a:pPr algn="ctr" eaLnBrk="1" hangingPunct="1"/>
            <a:r>
              <a:rPr lang="el-GR" altLang="en-US" b="1" dirty="0">
                <a:latin typeface="Arial" panose="020B0604020202020204" pitchFamily="34" charset="0"/>
                <a:cs typeface="Arial" panose="020B0604020202020204" pitchFamily="34" charset="0"/>
              </a:rPr>
              <a:t>Προφυλακτική θεραπεία – </a:t>
            </a:r>
            <a:br>
              <a:rPr lang="el-GR"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Herceptin</a:t>
            </a:r>
            <a:r>
              <a:rPr lang="el-GR" altLang="en-US" b="1" dirty="0">
                <a:latin typeface="Arial" panose="020B0604020202020204" pitchFamily="34" charset="0"/>
                <a:cs typeface="Arial" panose="020B0604020202020204" pitchFamily="34" charset="0"/>
              </a:rPr>
              <a:t>  </a:t>
            </a:r>
          </a:p>
        </p:txBody>
      </p:sp>
      <p:sp>
        <p:nvSpPr>
          <p:cNvPr id="50179" name="Content Placeholder 2">
            <a:extLst>
              <a:ext uri="{FF2B5EF4-FFF2-40B4-BE49-F238E27FC236}">
                <a16:creationId xmlns:a16="http://schemas.microsoft.com/office/drawing/2014/main" xmlns="" id="{28642068-841D-4D0C-8DCB-3ED00E8C39BA}"/>
              </a:ext>
            </a:extLst>
          </p:cNvPr>
          <p:cNvSpPr>
            <a:spLocks noGrp="1"/>
          </p:cNvSpPr>
          <p:nvPr>
            <p:ph idx="1"/>
          </p:nvPr>
        </p:nvSpPr>
        <p:spPr>
          <a:xfrm>
            <a:off x="0" y="2132856"/>
            <a:ext cx="9144000" cy="4725144"/>
          </a:xfrm>
        </p:spPr>
        <p:txBody>
          <a:bodyPr/>
          <a:lstStyle/>
          <a:p>
            <a:pPr marL="0" indent="0" eaLnBrk="1" hangingPunct="1">
              <a:buClr>
                <a:schemeClr val="tx1"/>
              </a:buClr>
              <a:buSzPct val="120000"/>
              <a:buNone/>
            </a:pPr>
            <a:r>
              <a:rPr lang="el-GR" altLang="en-US" sz="2400" dirty="0">
                <a:latin typeface="Arial" panose="020B0604020202020204" pitchFamily="34" charset="0"/>
                <a:cs typeface="Arial" panose="020B0604020202020204" pitchFamily="34" charset="0"/>
              </a:rPr>
              <a:t>Ενδείκνυται σε όλες τις γυναίκες με  </a:t>
            </a:r>
            <a:r>
              <a:rPr lang="el-GR" altLang="en-US" sz="2400" dirty="0" err="1">
                <a:latin typeface="Arial" panose="020B0604020202020204" pitchFamily="34" charset="0"/>
                <a:cs typeface="Arial" panose="020B0604020202020204" pitchFamily="34" charset="0"/>
              </a:rPr>
              <a:t>εξαιρεθέντα</a:t>
            </a:r>
            <a:r>
              <a:rPr lang="el-GR"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HER2</a:t>
            </a:r>
            <a:r>
              <a:rPr lang="el-GR" altLang="en-US" sz="2400" b="1"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a:t>
            </a:r>
            <a:r>
              <a:rPr lang="el-GR" altLang="en-US" sz="2400" b="1" dirty="0">
                <a:latin typeface="Arial" panose="020B0604020202020204" pitchFamily="34" charset="0"/>
                <a:cs typeface="Arial" panose="020B0604020202020204" pitchFamily="34" charset="0"/>
              </a:rPr>
              <a:t>)</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Ca </a:t>
            </a:r>
            <a:r>
              <a:rPr lang="el-GR" altLang="en-US" sz="2400" dirty="0">
                <a:latin typeface="Arial" panose="020B0604020202020204" pitchFamily="34" charset="0"/>
                <a:cs typeface="Arial" panose="020B0604020202020204" pitchFamily="34" charset="0"/>
              </a:rPr>
              <a:t>μαστού</a:t>
            </a:r>
          </a:p>
          <a:p>
            <a:pPr marL="0" indent="0" eaLnBrk="1" hangingPunct="1">
              <a:buNone/>
            </a:pPr>
            <a:r>
              <a:rPr lang="el-GR" altLang="en-US" sz="2400" dirty="0">
                <a:latin typeface="Arial" panose="020B0604020202020204" pitchFamily="34" charset="0"/>
                <a:cs typeface="Arial" panose="020B0604020202020204" pitchFamily="34" charset="0"/>
              </a:rPr>
              <a:t> Χορηγείται για </a:t>
            </a:r>
            <a:r>
              <a:rPr lang="el-GR" altLang="en-US" sz="2400" b="1" dirty="0">
                <a:latin typeface="Arial" panose="020B0604020202020204" pitchFamily="34" charset="0"/>
                <a:cs typeface="Arial" panose="020B0604020202020204" pitchFamily="34" charset="0"/>
              </a:rPr>
              <a:t>12</a:t>
            </a:r>
            <a:r>
              <a:rPr lang="el-GR" altLang="en-US" sz="2400" dirty="0">
                <a:latin typeface="Arial" panose="020B0604020202020204" pitchFamily="34" charset="0"/>
                <a:cs typeface="Arial" panose="020B0604020202020204" pitchFamily="34" charset="0"/>
              </a:rPr>
              <a:t> μήνες συνολικά </a:t>
            </a:r>
          </a:p>
          <a:p>
            <a:pPr marL="0" indent="0" eaLnBrk="1" hangingPunct="1">
              <a:buNone/>
            </a:pPr>
            <a:r>
              <a:rPr lang="el-GR" altLang="en-US" sz="2400" dirty="0">
                <a:latin typeface="Arial" panose="020B0604020202020204" pitchFamily="34" charset="0"/>
                <a:cs typeface="Arial" panose="020B0604020202020204" pitchFamily="34" charset="0"/>
              </a:rPr>
              <a:t> Μειώνει τον κίνδυνο υποτροπής κατά </a:t>
            </a:r>
            <a:r>
              <a:rPr lang="el-GR" altLang="en-US" sz="2400" b="1" dirty="0">
                <a:latin typeface="Arial" panose="020B0604020202020204" pitchFamily="34" charset="0"/>
                <a:cs typeface="Arial" panose="020B0604020202020204" pitchFamily="34" charset="0"/>
              </a:rPr>
              <a:t>50%</a:t>
            </a:r>
            <a:r>
              <a:rPr lang="el-GR" altLang="en-US" sz="2400" dirty="0">
                <a:latin typeface="Arial" panose="020B0604020202020204" pitchFamily="34" charset="0"/>
                <a:cs typeface="Arial" panose="020B0604020202020204" pitchFamily="34" charset="0"/>
              </a:rPr>
              <a:t> σε  </a:t>
            </a:r>
            <a:r>
              <a:rPr lang="el-GR" altLang="en-US" sz="2400" b="1" dirty="0">
                <a:latin typeface="Arial" panose="020B0604020202020204" pitchFamily="34" charset="0"/>
                <a:cs typeface="Arial" panose="020B0604020202020204" pitchFamily="34" charset="0"/>
              </a:rPr>
              <a:t>ασθενείς δυσμενούς πρόγνωσης</a:t>
            </a:r>
          </a:p>
          <a:p>
            <a:pPr marL="0" indent="0" eaLnBrk="1" hangingPunct="1">
              <a:buNone/>
            </a:pPr>
            <a:r>
              <a:rPr lang="el-GR" altLang="en-US" sz="2400" dirty="0">
                <a:latin typeface="Arial" panose="020B0604020202020204" pitchFamily="34" charset="0"/>
                <a:cs typeface="Arial" panose="020B0604020202020204" pitchFamily="34" charset="0"/>
              </a:rPr>
              <a:t> Ανεπιθύμητες ενέργειες (σπάνια σοβαρές): καρδιακή ανεπάρκεια, αντιδράσεις κατά την έγχυση</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9" name="Rectangle 5">
            <a:extLst>
              <a:ext uri="{FF2B5EF4-FFF2-40B4-BE49-F238E27FC236}">
                <a16:creationId xmlns:a16="http://schemas.microsoft.com/office/drawing/2014/main" xmlns="" id="{04CB8236-3A46-41C9-A383-82C0447F07DB}"/>
              </a:ext>
            </a:extLst>
          </p:cNvPr>
          <p:cNvSpPr>
            <a:spLocks noGrp="1" noChangeArrowheads="1"/>
          </p:cNvSpPr>
          <p:nvPr>
            <p:ph type="title"/>
          </p:nvPr>
        </p:nvSpPr>
        <p:spPr>
          <a:xfrm>
            <a:off x="457200" y="333375"/>
            <a:ext cx="8229600" cy="895350"/>
          </a:xfrm>
        </p:spPr>
        <p:txBody>
          <a:bodyPr/>
          <a:lstStyle/>
          <a:p>
            <a:pPr algn="ctr">
              <a:defRPr/>
            </a:pPr>
            <a:r>
              <a:rPr lang="el-GR" b="1" dirty="0">
                <a:latin typeface="Arial" panose="020B0604020202020204" pitchFamily="34" charset="0"/>
                <a:cs typeface="Arial" panose="020B0604020202020204" pitchFamily="34" charset="0"/>
              </a:rPr>
              <a:t>Μεταστατική νόσος</a:t>
            </a:r>
          </a:p>
        </p:txBody>
      </p:sp>
      <p:sp>
        <p:nvSpPr>
          <p:cNvPr id="51202" name="Rectangle 3">
            <a:extLst>
              <a:ext uri="{FF2B5EF4-FFF2-40B4-BE49-F238E27FC236}">
                <a16:creationId xmlns:a16="http://schemas.microsoft.com/office/drawing/2014/main" xmlns="" id="{C63C4416-E81E-4B49-82AE-99E8AEE61BBF}"/>
              </a:ext>
            </a:extLst>
          </p:cNvPr>
          <p:cNvSpPr>
            <a:spLocks noGrp="1" noChangeArrowheads="1"/>
          </p:cNvSpPr>
          <p:nvPr>
            <p:ph idx="1"/>
          </p:nvPr>
        </p:nvSpPr>
        <p:spPr>
          <a:xfrm>
            <a:off x="468313" y="1844675"/>
            <a:ext cx="8229600" cy="4100513"/>
          </a:xfrm>
          <a:solidFill>
            <a:schemeClr val="bg1"/>
          </a:solidFill>
          <a:ln>
            <a:noFill/>
          </a:ln>
        </p:spPr>
        <p:txBody>
          <a:bodyPr/>
          <a:lstStyle/>
          <a:p>
            <a:pPr>
              <a:lnSpc>
                <a:spcPct val="90000"/>
              </a:lnSpc>
              <a:buFont typeface="Wingdings" panose="05000000000000000000" pitchFamily="2" charset="2"/>
              <a:buNone/>
            </a:pPr>
            <a:endParaRPr lang="en-US" altLang="en-US" b="0" dirty="0">
              <a:latin typeface="Arial" panose="020B0604020202020204" pitchFamily="34" charset="0"/>
              <a:cs typeface="Arial" panose="020B0604020202020204" pitchFamily="34" charset="0"/>
            </a:endParaRPr>
          </a:p>
          <a:p>
            <a:pPr>
              <a:lnSpc>
                <a:spcPct val="90000"/>
              </a:lnSpc>
              <a:buClr>
                <a:schemeClr val="tx1"/>
              </a:buClr>
            </a:pPr>
            <a:r>
              <a:rPr lang="el-GR" altLang="en-US" sz="2400" dirty="0">
                <a:latin typeface="Arial" panose="020B0604020202020204" pitchFamily="34" charset="0"/>
                <a:cs typeface="Arial" panose="020B0604020202020204" pitchFamily="34" charset="0"/>
              </a:rPr>
              <a:t>Προφυλακτική θεραπεία</a:t>
            </a:r>
            <a:r>
              <a:rPr lang="el-GR" altLang="en-US" sz="2400" b="0" dirty="0">
                <a:latin typeface="Arial" panose="020B0604020202020204" pitchFamily="34" charset="0"/>
                <a:cs typeface="Arial" panose="020B0604020202020204" pitchFamily="34" charset="0"/>
              </a:rPr>
              <a:t>: Ελάττωση πιθανότητας υποτροπών και αύξηση της επιβίωσης</a:t>
            </a:r>
          </a:p>
          <a:p>
            <a:pPr>
              <a:lnSpc>
                <a:spcPct val="90000"/>
              </a:lnSpc>
              <a:buClr>
                <a:schemeClr val="tx1"/>
              </a:buClr>
            </a:pPr>
            <a:r>
              <a:rPr lang="el-GR" altLang="en-US" sz="2400" dirty="0">
                <a:latin typeface="Arial" panose="020B0604020202020204" pitchFamily="34" charset="0"/>
                <a:cs typeface="Arial" panose="020B0604020202020204" pitchFamily="34" charset="0"/>
              </a:rPr>
              <a:t>Θεραπεία μεταστατικής νόσου</a:t>
            </a:r>
            <a:r>
              <a:rPr lang="el-GR" altLang="en-US" sz="2400" b="0" dirty="0">
                <a:latin typeface="Arial" panose="020B0604020202020204" pitchFamily="34" charset="0"/>
                <a:cs typeface="Arial" panose="020B0604020202020204" pitchFamily="34" charset="0"/>
              </a:rPr>
              <a:t>: Διατήρηση ποιότητας ζωής – παράταση της επιβίωσης </a:t>
            </a:r>
          </a:p>
          <a:p>
            <a:pPr>
              <a:lnSpc>
                <a:spcPct val="90000"/>
              </a:lnSpc>
              <a:buFont typeface="Wingdings" panose="05000000000000000000" pitchFamily="2" charset="2"/>
              <a:buNone/>
            </a:pPr>
            <a:endParaRPr lang="el-GR" altLang="en-US" b="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xmlns="" id="{EB79D7E1-D968-49DD-BAEB-DBB42817D3A4}"/>
              </a:ext>
            </a:extLst>
          </p:cNvPr>
          <p:cNvSpPr>
            <a:spLocks noGrp="1" noChangeArrowheads="1"/>
          </p:cNvSpPr>
          <p:nvPr>
            <p:ph idx="1"/>
          </p:nvPr>
        </p:nvSpPr>
        <p:spPr>
          <a:xfrm>
            <a:off x="250825" y="1557338"/>
            <a:ext cx="8229600" cy="4100512"/>
          </a:xfrm>
        </p:spPr>
        <p:txBody>
          <a:bodyPr/>
          <a:lstStyle/>
          <a:p>
            <a:pPr>
              <a:lnSpc>
                <a:spcPct val="90000"/>
              </a:lnSpc>
              <a:buFont typeface="Wingdings" panose="05000000000000000000" pitchFamily="2" charset="2"/>
              <a:buNone/>
            </a:pPr>
            <a:endParaRPr lang="en-US" altLang="en-US" b="0" dirty="0"/>
          </a:p>
          <a:p>
            <a:pPr>
              <a:lnSpc>
                <a:spcPct val="90000"/>
              </a:lnSpc>
              <a:buClr>
                <a:schemeClr val="tx1"/>
              </a:buClr>
            </a:pPr>
            <a:r>
              <a:rPr lang="el-GR" altLang="en-US" sz="2800" dirty="0">
                <a:latin typeface="Arial" panose="020B0604020202020204" pitchFamily="34" charset="0"/>
                <a:cs typeface="Arial" panose="020B0604020202020204" pitchFamily="34" charset="0"/>
              </a:rPr>
              <a:t>Χημειοθεραπεία</a:t>
            </a:r>
          </a:p>
          <a:p>
            <a:pPr>
              <a:lnSpc>
                <a:spcPct val="90000"/>
              </a:lnSpc>
              <a:buClr>
                <a:schemeClr val="tx1"/>
              </a:buClr>
            </a:pPr>
            <a:r>
              <a:rPr lang="el-GR" altLang="en-US" sz="2800" dirty="0">
                <a:latin typeface="Arial" panose="020B0604020202020204" pitchFamily="34" charset="0"/>
                <a:cs typeface="Arial" panose="020B0604020202020204" pitchFamily="34" charset="0"/>
              </a:rPr>
              <a:t>Ορμονοθεραπεία</a:t>
            </a:r>
          </a:p>
          <a:p>
            <a:pPr>
              <a:lnSpc>
                <a:spcPct val="90000"/>
              </a:lnSpc>
              <a:buClr>
                <a:schemeClr val="tx1"/>
              </a:buClr>
            </a:pPr>
            <a:r>
              <a:rPr lang="el-GR" altLang="en-US" sz="2800" dirty="0">
                <a:latin typeface="Arial" panose="020B0604020202020204" pitchFamily="34" charset="0"/>
                <a:cs typeface="Arial" panose="020B0604020202020204" pitchFamily="34" charset="0"/>
              </a:rPr>
              <a:t>Θεραπεία μοριακής στόχευσης – </a:t>
            </a:r>
            <a:r>
              <a:rPr lang="el-GR" altLang="en-US" sz="2800" dirty="0" err="1">
                <a:latin typeface="Arial" panose="020B0604020202020204" pitchFamily="34" charset="0"/>
                <a:cs typeface="Arial" panose="020B0604020202020204" pitchFamily="34" charset="0"/>
              </a:rPr>
              <a:t>μονοκλωνικά</a:t>
            </a:r>
            <a:r>
              <a:rPr lang="el-GR" altLang="en-US" sz="2800" dirty="0">
                <a:latin typeface="Arial" panose="020B0604020202020204" pitchFamily="34" charset="0"/>
                <a:cs typeface="Arial" panose="020B0604020202020204" pitchFamily="34" charset="0"/>
              </a:rPr>
              <a:t> αντισώματα</a:t>
            </a:r>
            <a:endParaRPr lang="el-GR" altLang="en-US" sz="2800" b="0" dirty="0">
              <a:latin typeface="Arial" panose="020B0604020202020204" pitchFamily="34" charset="0"/>
              <a:cs typeface="Arial" panose="020B0604020202020204" pitchFamily="34" charset="0"/>
            </a:endParaRPr>
          </a:p>
        </p:txBody>
      </p:sp>
      <p:sp>
        <p:nvSpPr>
          <p:cNvPr id="119812" name="Rectangle 4">
            <a:extLst>
              <a:ext uri="{FF2B5EF4-FFF2-40B4-BE49-F238E27FC236}">
                <a16:creationId xmlns:a16="http://schemas.microsoft.com/office/drawing/2014/main" xmlns="" id="{34E8102B-6E4F-431F-B736-640962ECE1A9}"/>
              </a:ext>
            </a:extLst>
          </p:cNvPr>
          <p:cNvSpPr>
            <a:spLocks noChangeArrowheads="1"/>
          </p:cNvSpPr>
          <p:nvPr/>
        </p:nvSpPr>
        <p:spPr bwMode="auto">
          <a:xfrm>
            <a:off x="1591062" y="261938"/>
            <a:ext cx="5796779"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l-GR" sz="4000" b="1" dirty="0">
                <a:latin typeface="Arial" panose="020B0604020202020204" pitchFamily="34" charset="0"/>
                <a:cs typeface="Arial" panose="020B0604020202020204" pitchFamily="34" charset="0"/>
              </a:rPr>
              <a:t>Συστηματική Θεραπεία</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xmlns="" id="{EF68E85F-967B-43A7-BAEF-9CFD3D36339C}"/>
              </a:ext>
            </a:extLst>
          </p:cNvPr>
          <p:cNvSpPr>
            <a:spLocks noGrp="1" noChangeArrowheads="1"/>
          </p:cNvSpPr>
          <p:nvPr>
            <p:ph idx="1"/>
          </p:nvPr>
        </p:nvSpPr>
        <p:spPr>
          <a:xfrm>
            <a:off x="468313" y="620713"/>
            <a:ext cx="8280400" cy="5903912"/>
          </a:xfrm>
        </p:spPr>
        <p:txBody>
          <a:bodyPr/>
          <a:lstStyle/>
          <a:p>
            <a:pPr algn="ctr">
              <a:buFont typeface="Wingdings" panose="05000000000000000000" pitchFamily="2" charset="2"/>
              <a:buNone/>
              <a:defRPr/>
            </a:pPr>
            <a:r>
              <a:rPr lang="el-GR" sz="4000" b="1" dirty="0">
                <a:latin typeface="Arial" panose="020B0604020202020204" pitchFamily="34" charset="0"/>
                <a:cs typeface="Arial" panose="020B0604020202020204" pitchFamily="34" charset="0"/>
              </a:rPr>
              <a:t>Επιλογή θεραπείας</a:t>
            </a:r>
            <a:endParaRPr lang="en-US" sz="4000" b="1" dirty="0">
              <a:latin typeface="Arial" panose="020B0604020202020204" pitchFamily="34" charset="0"/>
              <a:cs typeface="Arial" panose="020B0604020202020204" pitchFamily="34" charset="0"/>
            </a:endParaRPr>
          </a:p>
          <a:p>
            <a:pPr>
              <a:buFont typeface="Wingdings" panose="05000000000000000000" pitchFamily="2" charset="2"/>
              <a:buNone/>
              <a:defRPr/>
            </a:pPr>
            <a:endParaRPr lang="en-US" sz="4000" b="0" dirty="0">
              <a:solidFill>
                <a:srgbClr val="00FFFF"/>
              </a:solidFill>
            </a:endParaRPr>
          </a:p>
          <a:p>
            <a:pPr>
              <a:buClr>
                <a:schemeClr val="tx1"/>
              </a:buClr>
              <a:defRPr/>
            </a:pPr>
            <a:r>
              <a:rPr lang="el-GR" sz="2800" dirty="0" err="1">
                <a:latin typeface="Arial" panose="020B0604020202020204" pitchFamily="34" charset="0"/>
                <a:cs typeface="Arial" panose="020B0604020202020204" pitchFamily="34" charset="0"/>
              </a:rPr>
              <a:t>Σταδιοποίηση</a:t>
            </a:r>
            <a:endParaRPr lang="el-GR" sz="2800" dirty="0">
              <a:latin typeface="Arial" panose="020B0604020202020204" pitchFamily="34" charset="0"/>
              <a:cs typeface="Arial" panose="020B0604020202020204" pitchFamily="34" charset="0"/>
            </a:endParaRPr>
          </a:p>
          <a:p>
            <a:pPr>
              <a:buClr>
                <a:schemeClr val="tx1"/>
              </a:buClr>
              <a:defRPr/>
            </a:pPr>
            <a:r>
              <a:rPr lang="el-GR" sz="2800" dirty="0">
                <a:latin typeface="Arial" panose="020B0604020202020204" pitchFamily="34" charset="0"/>
                <a:cs typeface="Arial" panose="020B0604020202020204" pitchFamily="34" charset="0"/>
              </a:rPr>
              <a:t>Εκτίμηση προγνωστικών και προβλεπτικών παραγόντων</a:t>
            </a:r>
          </a:p>
          <a:p>
            <a:pPr>
              <a:buClr>
                <a:schemeClr val="tx1"/>
              </a:buClr>
              <a:defRPr/>
            </a:pPr>
            <a:r>
              <a:rPr lang="el-GR" sz="2800" dirty="0">
                <a:latin typeface="Arial" panose="020B0604020202020204" pitchFamily="34" charset="0"/>
                <a:cs typeface="Arial" panose="020B0604020202020204" pitchFamily="34" charset="0"/>
              </a:rPr>
              <a:t>Γενική κατάσταση ασθενούς (</a:t>
            </a:r>
            <a:r>
              <a:rPr lang="en-US" sz="2800" dirty="0">
                <a:latin typeface="Arial" panose="020B0604020202020204" pitchFamily="34" charset="0"/>
                <a:cs typeface="Arial" panose="020B0604020202020204" pitchFamily="34" charset="0"/>
              </a:rPr>
              <a:t>ECOG PS </a:t>
            </a:r>
            <a:r>
              <a:rPr lang="el-GR" sz="2800" dirty="0">
                <a:latin typeface="Arial" panose="020B0604020202020204" pitchFamily="34" charset="0"/>
                <a:cs typeface="Arial" panose="020B0604020202020204" pitchFamily="34" charset="0"/>
              </a:rPr>
              <a:t>, ατομικό αναμνηστικό, φάρμακα, αλλεργίες, εκτίμηση συνολικής δόσης φαρμάκων σε περίπτωση που η ασθενής έχει εκτεθεί σε προηγούμενη χημειοθεραπεία και καρδιακή λειτουργία)</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a:extLst>
              <a:ext uri="{FF2B5EF4-FFF2-40B4-BE49-F238E27FC236}">
                <a16:creationId xmlns:a16="http://schemas.microsoft.com/office/drawing/2014/main" xmlns="" id="{5A524283-CC67-44FD-9072-3B34F53B5C3B}"/>
              </a:ext>
            </a:extLst>
          </p:cNvPr>
          <p:cNvSpPr txBox="1">
            <a:spLocks noChangeArrowheads="1"/>
          </p:cNvSpPr>
          <p:nvPr/>
        </p:nvSpPr>
        <p:spPr bwMode="auto">
          <a:xfrm>
            <a:off x="990600" y="103188"/>
            <a:ext cx="68945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sz="3200" b="1" dirty="0">
                <a:latin typeface="Arial" panose="020B0604020202020204" pitchFamily="34" charset="0"/>
                <a:cs typeface="Arial" panose="020B0604020202020204" pitchFamily="34" charset="0"/>
              </a:rPr>
              <a:t>BREAST CANCER</a:t>
            </a:r>
            <a:endParaRPr lang="el-GR" sz="3200" b="1" dirty="0">
              <a:latin typeface="Arial" panose="020B0604020202020204" pitchFamily="34" charset="0"/>
              <a:cs typeface="Arial" panose="020B0604020202020204" pitchFamily="34" charset="0"/>
            </a:endParaRPr>
          </a:p>
        </p:txBody>
      </p:sp>
      <p:sp>
        <p:nvSpPr>
          <p:cNvPr id="63492" name="Text Box 4">
            <a:extLst>
              <a:ext uri="{FF2B5EF4-FFF2-40B4-BE49-F238E27FC236}">
                <a16:creationId xmlns:a16="http://schemas.microsoft.com/office/drawing/2014/main" xmlns="" id="{5F61AAF2-F279-415E-8CF6-0EE8D7B23383}"/>
              </a:ext>
            </a:extLst>
          </p:cNvPr>
          <p:cNvSpPr txBox="1">
            <a:spLocks noChangeArrowheads="1"/>
          </p:cNvSpPr>
          <p:nvPr/>
        </p:nvSpPr>
        <p:spPr bwMode="auto">
          <a:xfrm>
            <a:off x="2328131" y="811392"/>
            <a:ext cx="4386137" cy="523220"/>
          </a:xfrm>
          <a:prstGeom prst="rect">
            <a:avLst/>
          </a:prstGeom>
          <a:noFill/>
          <a:ln w="9525">
            <a:noFill/>
            <a:miter lim="800000"/>
            <a:headEnd/>
            <a:tailEnd/>
          </a:ln>
          <a:effectLst/>
        </p:spPr>
        <p:txBody>
          <a:bodyPr wrap="none">
            <a:spAutoFit/>
          </a:bodyPr>
          <a:lstStyle/>
          <a:p>
            <a:pPr eaLnBrk="1" hangingPunct="1">
              <a:defRPr/>
            </a:pPr>
            <a:r>
              <a:rPr lang="en-US" sz="2800" b="1" dirty="0">
                <a:latin typeface="Arial" panose="020B0604020202020204" pitchFamily="34" charset="0"/>
                <a:cs typeface="Arial" panose="020B0604020202020204" pitchFamily="34" charset="0"/>
              </a:rPr>
              <a:t>Metastatic </a:t>
            </a:r>
            <a:r>
              <a:rPr lang="en-US" sz="2800" b="1">
                <a:latin typeface="Arial" panose="020B0604020202020204" pitchFamily="34" charset="0"/>
                <a:cs typeface="Arial" panose="020B0604020202020204" pitchFamily="34" charset="0"/>
              </a:rPr>
              <a:t>breast cancer</a:t>
            </a:r>
            <a:endParaRPr lang="el-GR" sz="2800" b="1" dirty="0">
              <a:latin typeface="Arial" panose="020B0604020202020204" pitchFamily="34" charset="0"/>
              <a:cs typeface="Arial" panose="020B0604020202020204" pitchFamily="34" charset="0"/>
            </a:endParaRPr>
          </a:p>
        </p:txBody>
      </p:sp>
      <p:graphicFrame>
        <p:nvGraphicFramePr>
          <p:cNvPr id="54276" name="Object 5">
            <a:extLst>
              <a:ext uri="{FF2B5EF4-FFF2-40B4-BE49-F238E27FC236}">
                <a16:creationId xmlns:a16="http://schemas.microsoft.com/office/drawing/2014/main" xmlns="" id="{8E336DFB-3249-4F83-A560-33E9E63A5154}"/>
              </a:ext>
            </a:extLst>
          </p:cNvPr>
          <p:cNvGraphicFramePr>
            <a:graphicFrameLocks noChangeAspect="1"/>
          </p:cNvGraphicFramePr>
          <p:nvPr>
            <p:extLst>
              <p:ext uri="{D42A27DB-BD31-4B8C-83A1-F6EECF244321}">
                <p14:modId xmlns="" xmlns:p14="http://schemas.microsoft.com/office/powerpoint/2010/main" val="3801750949"/>
              </p:ext>
            </p:extLst>
          </p:nvPr>
        </p:nvGraphicFramePr>
        <p:xfrm>
          <a:off x="1752600" y="1600200"/>
          <a:ext cx="1905000" cy="4648200"/>
        </p:xfrm>
        <a:graphic>
          <a:graphicData uri="http://schemas.openxmlformats.org/presentationml/2006/ole">
            <p:oleObj spid="_x0000_s54518" name="Photo House" r:id="rId3" imgW="237600" imgH="583211" progId="">
              <p:embed/>
            </p:oleObj>
          </a:graphicData>
        </a:graphic>
      </p:graphicFrame>
      <p:graphicFrame>
        <p:nvGraphicFramePr>
          <p:cNvPr id="54277" name="Object 6">
            <a:extLst>
              <a:ext uri="{FF2B5EF4-FFF2-40B4-BE49-F238E27FC236}">
                <a16:creationId xmlns:a16="http://schemas.microsoft.com/office/drawing/2014/main" xmlns="" id="{83435870-4EBA-44C3-879C-6B4BEBA16E0C}"/>
              </a:ext>
            </a:extLst>
          </p:cNvPr>
          <p:cNvGraphicFramePr>
            <a:graphicFrameLocks noChangeAspect="1"/>
          </p:cNvGraphicFramePr>
          <p:nvPr>
            <p:extLst>
              <p:ext uri="{D42A27DB-BD31-4B8C-83A1-F6EECF244321}">
                <p14:modId xmlns="" xmlns:p14="http://schemas.microsoft.com/office/powerpoint/2010/main" val="3978201313"/>
              </p:ext>
            </p:extLst>
          </p:nvPr>
        </p:nvGraphicFramePr>
        <p:xfrm>
          <a:off x="5334000" y="1600200"/>
          <a:ext cx="1905000" cy="4648200"/>
        </p:xfrm>
        <a:graphic>
          <a:graphicData uri="http://schemas.openxmlformats.org/presentationml/2006/ole">
            <p:oleObj spid="_x0000_s54519" name="Photo House" r:id="rId4" imgW="248402" imgH="583211" progId="">
              <p:embed/>
            </p:oleObj>
          </a:graphicData>
        </a:graphic>
      </p:graphicFrame>
      <p:sp>
        <p:nvSpPr>
          <p:cNvPr id="54278" name="Text Box 7">
            <a:extLst>
              <a:ext uri="{FF2B5EF4-FFF2-40B4-BE49-F238E27FC236}">
                <a16:creationId xmlns:a16="http://schemas.microsoft.com/office/drawing/2014/main" xmlns="" id="{D9E28AAE-F768-4F95-84FD-D57AC73C54A6}"/>
              </a:ext>
            </a:extLst>
          </p:cNvPr>
          <p:cNvSpPr txBox="1">
            <a:spLocks noChangeArrowheads="1"/>
          </p:cNvSpPr>
          <p:nvPr/>
        </p:nvSpPr>
        <p:spPr bwMode="auto">
          <a:xfrm>
            <a:off x="288925" y="1636713"/>
            <a:ext cx="996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brain </a:t>
            </a:r>
          </a:p>
          <a:p>
            <a:pPr eaLnBrk="1" hangingPunct="1">
              <a:spcBef>
                <a:spcPct val="0"/>
              </a:spcBef>
              <a:buFontTx/>
              <a:buNone/>
            </a:pPr>
            <a:r>
              <a:rPr lang="en-US" altLang="en-US" sz="1800" i="0">
                <a:latin typeface="Arial" panose="020B0604020202020204" pitchFamily="34" charset="0"/>
              </a:rPr>
              <a:t>(5-10%)</a:t>
            </a:r>
            <a:endParaRPr lang="el-GR" altLang="en-US" sz="1800" i="0">
              <a:latin typeface="Arial" panose="020B0604020202020204" pitchFamily="34" charset="0"/>
            </a:endParaRPr>
          </a:p>
        </p:txBody>
      </p:sp>
      <p:sp>
        <p:nvSpPr>
          <p:cNvPr id="54279" name="Text Box 8">
            <a:extLst>
              <a:ext uri="{FF2B5EF4-FFF2-40B4-BE49-F238E27FC236}">
                <a16:creationId xmlns:a16="http://schemas.microsoft.com/office/drawing/2014/main" xmlns="" id="{D11E8BED-4A79-4BDA-8E63-40154B806E2E}"/>
              </a:ext>
            </a:extLst>
          </p:cNvPr>
          <p:cNvSpPr txBox="1">
            <a:spLocks noChangeArrowheads="1"/>
          </p:cNvSpPr>
          <p:nvPr/>
        </p:nvSpPr>
        <p:spPr bwMode="auto">
          <a:xfrm>
            <a:off x="228600" y="2590800"/>
            <a:ext cx="14414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dirty="0">
                <a:latin typeface="Arial" panose="020B0604020202020204" pitchFamily="34" charset="0"/>
              </a:rPr>
              <a:t>lung / pleura</a:t>
            </a:r>
          </a:p>
          <a:p>
            <a:pPr eaLnBrk="1" hangingPunct="1">
              <a:spcBef>
                <a:spcPct val="0"/>
              </a:spcBef>
              <a:buFontTx/>
              <a:buNone/>
            </a:pPr>
            <a:r>
              <a:rPr lang="en-US" altLang="en-US" sz="1800" i="0" dirty="0">
                <a:latin typeface="Arial" panose="020B0604020202020204" pitchFamily="34" charset="0"/>
              </a:rPr>
              <a:t>(15-25%)</a:t>
            </a:r>
            <a:endParaRPr lang="el-GR" altLang="en-US" sz="1800" i="0" dirty="0">
              <a:latin typeface="Arial" panose="020B0604020202020204" pitchFamily="34" charset="0"/>
            </a:endParaRPr>
          </a:p>
        </p:txBody>
      </p:sp>
      <p:sp>
        <p:nvSpPr>
          <p:cNvPr id="54280" name="Text Box 9">
            <a:extLst>
              <a:ext uri="{FF2B5EF4-FFF2-40B4-BE49-F238E27FC236}">
                <a16:creationId xmlns:a16="http://schemas.microsoft.com/office/drawing/2014/main" xmlns="" id="{70C3C3B9-F53B-4396-AAF1-5A84F81BD740}"/>
              </a:ext>
            </a:extLst>
          </p:cNvPr>
          <p:cNvSpPr txBox="1">
            <a:spLocks noChangeArrowheads="1"/>
          </p:cNvSpPr>
          <p:nvPr/>
        </p:nvSpPr>
        <p:spPr bwMode="auto">
          <a:xfrm>
            <a:off x="228600" y="3657600"/>
            <a:ext cx="996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dirty="0">
                <a:latin typeface="Arial" panose="020B0604020202020204" pitchFamily="34" charset="0"/>
              </a:rPr>
              <a:t>liver</a:t>
            </a:r>
          </a:p>
          <a:p>
            <a:pPr eaLnBrk="1" hangingPunct="1">
              <a:spcBef>
                <a:spcPct val="0"/>
              </a:spcBef>
              <a:buFontTx/>
              <a:buNone/>
            </a:pPr>
            <a:r>
              <a:rPr lang="en-US" altLang="en-US" sz="1800" i="0" dirty="0">
                <a:latin typeface="Arial" panose="020B0604020202020204" pitchFamily="34" charset="0"/>
              </a:rPr>
              <a:t>(5-15%)</a:t>
            </a:r>
            <a:endParaRPr lang="el-GR" altLang="en-US" sz="1800" i="0" dirty="0">
              <a:latin typeface="Arial" panose="020B0604020202020204" pitchFamily="34" charset="0"/>
            </a:endParaRPr>
          </a:p>
        </p:txBody>
      </p:sp>
      <p:sp>
        <p:nvSpPr>
          <p:cNvPr id="54281" name="Text Box 10">
            <a:extLst>
              <a:ext uri="{FF2B5EF4-FFF2-40B4-BE49-F238E27FC236}">
                <a16:creationId xmlns:a16="http://schemas.microsoft.com/office/drawing/2014/main" xmlns="" id="{331DA819-9227-4473-B7F5-4E1CCEF96689}"/>
              </a:ext>
            </a:extLst>
          </p:cNvPr>
          <p:cNvSpPr txBox="1">
            <a:spLocks noChangeArrowheads="1"/>
          </p:cNvSpPr>
          <p:nvPr/>
        </p:nvSpPr>
        <p:spPr bwMode="auto">
          <a:xfrm>
            <a:off x="1447800" y="6248400"/>
            <a:ext cx="27432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i="0">
                <a:latin typeface="Arial" panose="020B0604020202020204" pitchFamily="34" charset="0"/>
              </a:rPr>
              <a:t>At first recurrence</a:t>
            </a:r>
            <a:endParaRPr lang="el-GR" altLang="en-US" sz="2200" b="1" i="0">
              <a:latin typeface="Arial" panose="020B0604020202020204" pitchFamily="34" charset="0"/>
            </a:endParaRPr>
          </a:p>
        </p:txBody>
      </p:sp>
      <p:sp>
        <p:nvSpPr>
          <p:cNvPr id="54282" name="Text Box 11">
            <a:extLst>
              <a:ext uri="{FF2B5EF4-FFF2-40B4-BE49-F238E27FC236}">
                <a16:creationId xmlns:a16="http://schemas.microsoft.com/office/drawing/2014/main" xmlns="" id="{0CEFFE48-FAA6-419F-B584-687FA9302595}"/>
              </a:ext>
            </a:extLst>
          </p:cNvPr>
          <p:cNvSpPr txBox="1">
            <a:spLocks noChangeArrowheads="1"/>
          </p:cNvSpPr>
          <p:nvPr/>
        </p:nvSpPr>
        <p:spPr bwMode="auto">
          <a:xfrm>
            <a:off x="5562600" y="6202363"/>
            <a:ext cx="19812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i="0">
                <a:latin typeface="Arial" panose="020B0604020202020204" pitchFamily="34" charset="0"/>
              </a:rPr>
              <a:t>At autopsy</a:t>
            </a:r>
            <a:endParaRPr lang="el-GR" altLang="en-US" sz="2200" b="1" i="0">
              <a:latin typeface="Arial" panose="020B0604020202020204" pitchFamily="34" charset="0"/>
            </a:endParaRPr>
          </a:p>
        </p:txBody>
      </p:sp>
      <p:sp>
        <p:nvSpPr>
          <p:cNvPr id="54283" name="Line 12">
            <a:extLst>
              <a:ext uri="{FF2B5EF4-FFF2-40B4-BE49-F238E27FC236}">
                <a16:creationId xmlns:a16="http://schemas.microsoft.com/office/drawing/2014/main" xmlns="" id="{015B48D8-F734-44F3-89E5-934395CE07E7}"/>
              </a:ext>
            </a:extLst>
          </p:cNvPr>
          <p:cNvSpPr>
            <a:spLocks noChangeShapeType="1"/>
          </p:cNvSpPr>
          <p:nvPr/>
        </p:nvSpPr>
        <p:spPr bwMode="auto">
          <a:xfrm>
            <a:off x="990600" y="1828800"/>
            <a:ext cx="1524000" cy="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84" name="Line 13">
            <a:extLst>
              <a:ext uri="{FF2B5EF4-FFF2-40B4-BE49-F238E27FC236}">
                <a16:creationId xmlns:a16="http://schemas.microsoft.com/office/drawing/2014/main" xmlns="" id="{DA13C99F-E4D8-47D8-B873-658196B69D91}"/>
              </a:ext>
            </a:extLst>
          </p:cNvPr>
          <p:cNvSpPr>
            <a:spLocks noChangeShapeType="1"/>
          </p:cNvSpPr>
          <p:nvPr/>
        </p:nvSpPr>
        <p:spPr bwMode="auto">
          <a:xfrm>
            <a:off x="1600200" y="2819400"/>
            <a:ext cx="838200" cy="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85" name="Line 14">
            <a:extLst>
              <a:ext uri="{FF2B5EF4-FFF2-40B4-BE49-F238E27FC236}">
                <a16:creationId xmlns:a16="http://schemas.microsoft.com/office/drawing/2014/main" xmlns="" id="{4FA14202-6917-4DD6-ACD7-992E2FF02E20}"/>
              </a:ext>
            </a:extLst>
          </p:cNvPr>
          <p:cNvSpPr>
            <a:spLocks noChangeShapeType="1"/>
          </p:cNvSpPr>
          <p:nvPr/>
        </p:nvSpPr>
        <p:spPr bwMode="auto">
          <a:xfrm flipV="1">
            <a:off x="762000" y="3200400"/>
            <a:ext cx="1676400" cy="6096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86" name="Line 15">
            <a:extLst>
              <a:ext uri="{FF2B5EF4-FFF2-40B4-BE49-F238E27FC236}">
                <a16:creationId xmlns:a16="http://schemas.microsoft.com/office/drawing/2014/main" xmlns="" id="{47BFAC52-1713-4042-B5BF-50A5558B080F}"/>
              </a:ext>
            </a:extLst>
          </p:cNvPr>
          <p:cNvSpPr>
            <a:spLocks noChangeShapeType="1"/>
          </p:cNvSpPr>
          <p:nvPr/>
        </p:nvSpPr>
        <p:spPr bwMode="auto">
          <a:xfrm flipV="1">
            <a:off x="838200" y="4419600"/>
            <a:ext cx="1600200" cy="3810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87" name="Line 16">
            <a:extLst>
              <a:ext uri="{FF2B5EF4-FFF2-40B4-BE49-F238E27FC236}">
                <a16:creationId xmlns:a16="http://schemas.microsoft.com/office/drawing/2014/main" xmlns="" id="{FF7A7B18-4F9D-4A47-8AD6-3CDE8EC4C335}"/>
              </a:ext>
            </a:extLst>
          </p:cNvPr>
          <p:cNvSpPr>
            <a:spLocks noChangeShapeType="1"/>
          </p:cNvSpPr>
          <p:nvPr/>
        </p:nvSpPr>
        <p:spPr bwMode="auto">
          <a:xfrm flipV="1">
            <a:off x="838200" y="3810000"/>
            <a:ext cx="1600200" cy="9906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88" name="Line 17">
            <a:extLst>
              <a:ext uri="{FF2B5EF4-FFF2-40B4-BE49-F238E27FC236}">
                <a16:creationId xmlns:a16="http://schemas.microsoft.com/office/drawing/2014/main" xmlns="" id="{A9F92245-8447-490F-8531-236052874317}"/>
              </a:ext>
            </a:extLst>
          </p:cNvPr>
          <p:cNvSpPr>
            <a:spLocks noChangeShapeType="1"/>
          </p:cNvSpPr>
          <p:nvPr/>
        </p:nvSpPr>
        <p:spPr bwMode="auto">
          <a:xfrm flipV="1">
            <a:off x="838200" y="3352800"/>
            <a:ext cx="1828800" cy="14478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89" name="Text Box 18">
            <a:extLst>
              <a:ext uri="{FF2B5EF4-FFF2-40B4-BE49-F238E27FC236}">
                <a16:creationId xmlns:a16="http://schemas.microsoft.com/office/drawing/2014/main" xmlns="" id="{11227006-85D5-4441-BCA8-035856ED513A}"/>
              </a:ext>
            </a:extLst>
          </p:cNvPr>
          <p:cNvSpPr txBox="1">
            <a:spLocks noChangeArrowheads="1"/>
          </p:cNvSpPr>
          <p:nvPr/>
        </p:nvSpPr>
        <p:spPr bwMode="auto">
          <a:xfrm>
            <a:off x="3717925" y="1757363"/>
            <a:ext cx="11874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endocrine</a:t>
            </a:r>
          </a:p>
          <a:p>
            <a:pPr eaLnBrk="1" hangingPunct="1">
              <a:spcBef>
                <a:spcPct val="0"/>
              </a:spcBef>
              <a:buFontTx/>
              <a:buNone/>
            </a:pPr>
            <a:r>
              <a:rPr lang="en-US" altLang="en-US" sz="1800" i="0">
                <a:latin typeface="Arial" panose="020B0604020202020204" pitchFamily="34" charset="0"/>
              </a:rPr>
              <a:t>(40-60%)</a:t>
            </a:r>
            <a:endParaRPr lang="el-GR" altLang="en-US" sz="1800" i="0">
              <a:latin typeface="Arial" panose="020B0604020202020204" pitchFamily="34" charset="0"/>
            </a:endParaRPr>
          </a:p>
        </p:txBody>
      </p:sp>
      <p:sp>
        <p:nvSpPr>
          <p:cNvPr id="54290" name="Text Box 19">
            <a:extLst>
              <a:ext uri="{FF2B5EF4-FFF2-40B4-BE49-F238E27FC236}">
                <a16:creationId xmlns:a16="http://schemas.microsoft.com/office/drawing/2014/main" xmlns="" id="{30CAF516-2E1F-4572-B3E3-3C06F711396D}"/>
              </a:ext>
            </a:extLst>
          </p:cNvPr>
          <p:cNvSpPr txBox="1">
            <a:spLocks noChangeArrowheads="1"/>
          </p:cNvSpPr>
          <p:nvPr/>
        </p:nvSpPr>
        <p:spPr bwMode="auto">
          <a:xfrm>
            <a:off x="3657600" y="2711450"/>
            <a:ext cx="14414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lung / pleura</a:t>
            </a:r>
          </a:p>
          <a:p>
            <a:pPr eaLnBrk="1" hangingPunct="1">
              <a:spcBef>
                <a:spcPct val="0"/>
              </a:spcBef>
              <a:buFontTx/>
              <a:buNone/>
            </a:pPr>
            <a:r>
              <a:rPr lang="en-US" altLang="en-US" sz="1800" i="0">
                <a:latin typeface="Arial" panose="020B0604020202020204" pitchFamily="34" charset="0"/>
              </a:rPr>
              <a:t>(50-75%)</a:t>
            </a:r>
            <a:endParaRPr lang="el-GR" altLang="en-US" sz="1800" i="0">
              <a:latin typeface="Arial" panose="020B0604020202020204" pitchFamily="34" charset="0"/>
            </a:endParaRPr>
          </a:p>
        </p:txBody>
      </p:sp>
      <p:sp>
        <p:nvSpPr>
          <p:cNvPr id="54291" name="Text Box 20">
            <a:extLst>
              <a:ext uri="{FF2B5EF4-FFF2-40B4-BE49-F238E27FC236}">
                <a16:creationId xmlns:a16="http://schemas.microsoft.com/office/drawing/2014/main" xmlns="" id="{2CFAC9DD-2CAA-4C59-84FF-42DC636BCE89}"/>
              </a:ext>
            </a:extLst>
          </p:cNvPr>
          <p:cNvSpPr txBox="1">
            <a:spLocks noChangeArrowheads="1"/>
          </p:cNvSpPr>
          <p:nvPr/>
        </p:nvSpPr>
        <p:spPr bwMode="auto">
          <a:xfrm>
            <a:off x="3657600" y="3778250"/>
            <a:ext cx="17272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dirty="0">
                <a:latin typeface="Arial" panose="020B0604020202020204" pitchFamily="34" charset="0"/>
              </a:rPr>
              <a:t>local =regional </a:t>
            </a:r>
          </a:p>
          <a:p>
            <a:pPr eaLnBrk="1" hangingPunct="1">
              <a:spcBef>
                <a:spcPct val="0"/>
              </a:spcBef>
              <a:buFontTx/>
              <a:buNone/>
            </a:pPr>
            <a:r>
              <a:rPr lang="en-US" altLang="en-US" sz="1800" i="0" dirty="0">
                <a:latin typeface="Arial" panose="020B0604020202020204" pitchFamily="34" charset="0"/>
              </a:rPr>
              <a:t>(20-30%)</a:t>
            </a:r>
            <a:endParaRPr lang="el-GR" altLang="en-US" sz="1800" i="0" dirty="0">
              <a:latin typeface="Arial" panose="020B0604020202020204" pitchFamily="34" charset="0"/>
            </a:endParaRPr>
          </a:p>
        </p:txBody>
      </p:sp>
      <p:sp>
        <p:nvSpPr>
          <p:cNvPr id="54292" name="Line 21">
            <a:extLst>
              <a:ext uri="{FF2B5EF4-FFF2-40B4-BE49-F238E27FC236}">
                <a16:creationId xmlns:a16="http://schemas.microsoft.com/office/drawing/2014/main" xmlns="" id="{2D73C72B-C470-4220-8D94-0BAB41CA8E81}"/>
              </a:ext>
            </a:extLst>
          </p:cNvPr>
          <p:cNvSpPr>
            <a:spLocks noChangeShapeType="1"/>
          </p:cNvSpPr>
          <p:nvPr/>
        </p:nvSpPr>
        <p:spPr bwMode="auto">
          <a:xfrm>
            <a:off x="4876800" y="1981200"/>
            <a:ext cx="1524000" cy="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93" name="Line 22">
            <a:extLst>
              <a:ext uri="{FF2B5EF4-FFF2-40B4-BE49-F238E27FC236}">
                <a16:creationId xmlns:a16="http://schemas.microsoft.com/office/drawing/2014/main" xmlns="" id="{5A13973D-6E72-4F44-A6C3-E33BDA2D8573}"/>
              </a:ext>
            </a:extLst>
          </p:cNvPr>
          <p:cNvSpPr>
            <a:spLocks noChangeShapeType="1"/>
          </p:cNvSpPr>
          <p:nvPr/>
        </p:nvSpPr>
        <p:spPr bwMode="auto">
          <a:xfrm flipV="1">
            <a:off x="4953000" y="2667000"/>
            <a:ext cx="1371600" cy="2286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94" name="Line 23">
            <a:extLst>
              <a:ext uri="{FF2B5EF4-FFF2-40B4-BE49-F238E27FC236}">
                <a16:creationId xmlns:a16="http://schemas.microsoft.com/office/drawing/2014/main" xmlns="" id="{2B6A4507-A4E9-4E02-886D-7EDDA57FE24F}"/>
              </a:ext>
            </a:extLst>
          </p:cNvPr>
          <p:cNvSpPr>
            <a:spLocks noChangeShapeType="1"/>
          </p:cNvSpPr>
          <p:nvPr/>
        </p:nvSpPr>
        <p:spPr bwMode="auto">
          <a:xfrm>
            <a:off x="5638800" y="1981200"/>
            <a:ext cx="685800" cy="18288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295" name="Text Box 24">
            <a:extLst>
              <a:ext uri="{FF2B5EF4-FFF2-40B4-BE49-F238E27FC236}">
                <a16:creationId xmlns:a16="http://schemas.microsoft.com/office/drawing/2014/main" xmlns="" id="{90FECE19-8224-4ADE-974F-215EEC6AB261}"/>
              </a:ext>
            </a:extLst>
          </p:cNvPr>
          <p:cNvSpPr txBox="1">
            <a:spLocks noChangeArrowheads="1"/>
          </p:cNvSpPr>
          <p:nvPr/>
        </p:nvSpPr>
        <p:spPr bwMode="auto">
          <a:xfrm>
            <a:off x="7315200" y="16002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CNS (40-60%)</a:t>
            </a:r>
            <a:endParaRPr lang="el-GR" altLang="en-US" sz="1800" i="0">
              <a:latin typeface="Arial" panose="020B0604020202020204" pitchFamily="34" charset="0"/>
            </a:endParaRPr>
          </a:p>
        </p:txBody>
      </p:sp>
      <p:sp>
        <p:nvSpPr>
          <p:cNvPr id="54296" name="Text Box 25">
            <a:extLst>
              <a:ext uri="{FF2B5EF4-FFF2-40B4-BE49-F238E27FC236}">
                <a16:creationId xmlns:a16="http://schemas.microsoft.com/office/drawing/2014/main" xmlns="" id="{03FA0E0B-504B-4399-AB7B-EEBE6C7D4B90}"/>
              </a:ext>
            </a:extLst>
          </p:cNvPr>
          <p:cNvSpPr txBox="1">
            <a:spLocks noChangeArrowheads="1"/>
          </p:cNvSpPr>
          <p:nvPr/>
        </p:nvSpPr>
        <p:spPr bwMode="auto">
          <a:xfrm>
            <a:off x="7315200" y="2438400"/>
            <a:ext cx="1905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local (30-50%)</a:t>
            </a:r>
            <a:endParaRPr lang="el-GR" altLang="en-US" sz="1800" i="0">
              <a:latin typeface="Arial" panose="020B0604020202020204" pitchFamily="34" charset="0"/>
            </a:endParaRPr>
          </a:p>
        </p:txBody>
      </p:sp>
      <p:sp>
        <p:nvSpPr>
          <p:cNvPr id="54297" name="Text Box 26">
            <a:extLst>
              <a:ext uri="{FF2B5EF4-FFF2-40B4-BE49-F238E27FC236}">
                <a16:creationId xmlns:a16="http://schemas.microsoft.com/office/drawing/2014/main" xmlns="" id="{2D2AB58C-87A0-4A26-8245-1C4E9AF05C5D}"/>
              </a:ext>
            </a:extLst>
          </p:cNvPr>
          <p:cNvSpPr txBox="1">
            <a:spLocks noChangeArrowheads="1"/>
          </p:cNvSpPr>
          <p:nvPr/>
        </p:nvSpPr>
        <p:spPr bwMode="auto">
          <a:xfrm>
            <a:off x="7315200" y="2971800"/>
            <a:ext cx="1905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pericardium heart (25-40%)</a:t>
            </a:r>
            <a:endParaRPr lang="el-GR" altLang="en-US" sz="1800" i="0">
              <a:latin typeface="Arial" panose="020B0604020202020204" pitchFamily="34" charset="0"/>
            </a:endParaRPr>
          </a:p>
        </p:txBody>
      </p:sp>
      <p:sp>
        <p:nvSpPr>
          <p:cNvPr id="54298" name="Text Box 27">
            <a:extLst>
              <a:ext uri="{FF2B5EF4-FFF2-40B4-BE49-F238E27FC236}">
                <a16:creationId xmlns:a16="http://schemas.microsoft.com/office/drawing/2014/main" xmlns="" id="{305BE641-FFAC-46C1-BC18-8A47E11C9D07}"/>
              </a:ext>
            </a:extLst>
          </p:cNvPr>
          <p:cNvSpPr txBox="1">
            <a:spLocks noChangeArrowheads="1"/>
          </p:cNvSpPr>
          <p:nvPr/>
        </p:nvSpPr>
        <p:spPr bwMode="auto">
          <a:xfrm>
            <a:off x="7315200" y="3962400"/>
            <a:ext cx="1676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liver (50-75%)</a:t>
            </a:r>
            <a:endParaRPr lang="el-GR" altLang="en-US" sz="1800" i="0">
              <a:latin typeface="Arial" panose="020B0604020202020204" pitchFamily="34" charset="0"/>
            </a:endParaRPr>
          </a:p>
        </p:txBody>
      </p:sp>
      <p:sp>
        <p:nvSpPr>
          <p:cNvPr id="54299" name="Text Box 28">
            <a:extLst>
              <a:ext uri="{FF2B5EF4-FFF2-40B4-BE49-F238E27FC236}">
                <a16:creationId xmlns:a16="http://schemas.microsoft.com/office/drawing/2014/main" xmlns="" id="{3059E36E-A6F1-4F41-8E37-89DDE1246315}"/>
              </a:ext>
            </a:extLst>
          </p:cNvPr>
          <p:cNvSpPr txBox="1">
            <a:spLocks noChangeArrowheads="1"/>
          </p:cNvSpPr>
          <p:nvPr/>
        </p:nvSpPr>
        <p:spPr bwMode="auto">
          <a:xfrm>
            <a:off x="7315200" y="4662488"/>
            <a:ext cx="1828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gastrointestinal (30-40%)</a:t>
            </a:r>
            <a:endParaRPr lang="el-GR" altLang="en-US" sz="1800" i="0">
              <a:latin typeface="Arial" panose="020B0604020202020204" pitchFamily="34" charset="0"/>
            </a:endParaRPr>
          </a:p>
        </p:txBody>
      </p:sp>
      <p:sp>
        <p:nvSpPr>
          <p:cNvPr id="54300" name="Text Box 29">
            <a:extLst>
              <a:ext uri="{FF2B5EF4-FFF2-40B4-BE49-F238E27FC236}">
                <a16:creationId xmlns:a16="http://schemas.microsoft.com/office/drawing/2014/main" xmlns="" id="{04820C08-6225-41A8-9141-83319A6C9410}"/>
              </a:ext>
            </a:extLst>
          </p:cNvPr>
          <p:cNvSpPr txBox="1">
            <a:spLocks noChangeArrowheads="1"/>
          </p:cNvSpPr>
          <p:nvPr/>
        </p:nvSpPr>
        <p:spPr bwMode="auto">
          <a:xfrm>
            <a:off x="228600" y="4648200"/>
            <a:ext cx="1123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dirty="0">
                <a:latin typeface="Arial" panose="020B0604020202020204" pitchFamily="34" charset="0"/>
              </a:rPr>
              <a:t>bone</a:t>
            </a:r>
          </a:p>
          <a:p>
            <a:pPr eaLnBrk="1" hangingPunct="1">
              <a:spcBef>
                <a:spcPct val="0"/>
              </a:spcBef>
              <a:buFontTx/>
              <a:buNone/>
            </a:pPr>
            <a:r>
              <a:rPr lang="en-US" altLang="en-US" sz="1800" i="0" dirty="0">
                <a:latin typeface="Arial" panose="020B0604020202020204" pitchFamily="34" charset="0"/>
              </a:rPr>
              <a:t>(20-60%)</a:t>
            </a:r>
            <a:endParaRPr lang="el-GR" altLang="en-US" sz="1800" i="0" dirty="0">
              <a:latin typeface="Arial" panose="020B0604020202020204" pitchFamily="34" charset="0"/>
            </a:endParaRPr>
          </a:p>
        </p:txBody>
      </p:sp>
      <p:sp>
        <p:nvSpPr>
          <p:cNvPr id="54301" name="Text Box 30">
            <a:extLst>
              <a:ext uri="{FF2B5EF4-FFF2-40B4-BE49-F238E27FC236}">
                <a16:creationId xmlns:a16="http://schemas.microsoft.com/office/drawing/2014/main" xmlns="" id="{52240EEC-2EA2-4BF8-A106-0C9FB280E093}"/>
              </a:ext>
            </a:extLst>
          </p:cNvPr>
          <p:cNvSpPr txBox="1">
            <a:spLocks noChangeArrowheads="1"/>
          </p:cNvSpPr>
          <p:nvPr/>
        </p:nvSpPr>
        <p:spPr bwMode="auto">
          <a:xfrm>
            <a:off x="7391400" y="5410200"/>
            <a:ext cx="1752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i="0">
                <a:latin typeface="Arial" panose="020B0604020202020204" pitchFamily="34" charset="0"/>
              </a:rPr>
              <a:t>bone (60-90%)</a:t>
            </a:r>
            <a:endParaRPr lang="el-GR" altLang="en-US" sz="1800" i="0">
              <a:latin typeface="Arial" panose="020B0604020202020204" pitchFamily="34" charset="0"/>
            </a:endParaRPr>
          </a:p>
        </p:txBody>
      </p:sp>
      <p:sp>
        <p:nvSpPr>
          <p:cNvPr id="54302" name="Line 31">
            <a:extLst>
              <a:ext uri="{FF2B5EF4-FFF2-40B4-BE49-F238E27FC236}">
                <a16:creationId xmlns:a16="http://schemas.microsoft.com/office/drawing/2014/main" xmlns="" id="{F3C758EF-DF36-42EE-A7C3-9AD4D16DD78A}"/>
              </a:ext>
            </a:extLst>
          </p:cNvPr>
          <p:cNvSpPr>
            <a:spLocks noChangeShapeType="1"/>
          </p:cNvSpPr>
          <p:nvPr/>
        </p:nvSpPr>
        <p:spPr bwMode="auto">
          <a:xfrm flipH="1">
            <a:off x="6324600" y="1752600"/>
            <a:ext cx="1066800" cy="1524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303" name="Line 32">
            <a:extLst>
              <a:ext uri="{FF2B5EF4-FFF2-40B4-BE49-F238E27FC236}">
                <a16:creationId xmlns:a16="http://schemas.microsoft.com/office/drawing/2014/main" xmlns="" id="{99A144D2-B7FF-4574-A761-69B9BDEF8A5C}"/>
              </a:ext>
            </a:extLst>
          </p:cNvPr>
          <p:cNvSpPr>
            <a:spLocks noChangeShapeType="1"/>
          </p:cNvSpPr>
          <p:nvPr/>
        </p:nvSpPr>
        <p:spPr bwMode="auto">
          <a:xfrm flipH="1">
            <a:off x="6553200" y="2590800"/>
            <a:ext cx="838200" cy="2286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304" name="Line 33">
            <a:extLst>
              <a:ext uri="{FF2B5EF4-FFF2-40B4-BE49-F238E27FC236}">
                <a16:creationId xmlns:a16="http://schemas.microsoft.com/office/drawing/2014/main" xmlns="" id="{A57EC451-886E-4591-A5B6-1855EADA0BB5}"/>
              </a:ext>
            </a:extLst>
          </p:cNvPr>
          <p:cNvSpPr>
            <a:spLocks noChangeShapeType="1"/>
          </p:cNvSpPr>
          <p:nvPr/>
        </p:nvSpPr>
        <p:spPr bwMode="auto">
          <a:xfrm flipH="1" flipV="1">
            <a:off x="6477000" y="2971800"/>
            <a:ext cx="914400" cy="1524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305" name="Line 34">
            <a:extLst>
              <a:ext uri="{FF2B5EF4-FFF2-40B4-BE49-F238E27FC236}">
                <a16:creationId xmlns:a16="http://schemas.microsoft.com/office/drawing/2014/main" xmlns="" id="{DD857D4E-54B1-43E3-ABD9-EDD6BE77FC64}"/>
              </a:ext>
            </a:extLst>
          </p:cNvPr>
          <p:cNvSpPr>
            <a:spLocks noChangeShapeType="1"/>
          </p:cNvSpPr>
          <p:nvPr/>
        </p:nvSpPr>
        <p:spPr bwMode="auto">
          <a:xfrm flipH="1" flipV="1">
            <a:off x="6248400" y="3048000"/>
            <a:ext cx="1143000" cy="10668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306" name="Line 35">
            <a:extLst>
              <a:ext uri="{FF2B5EF4-FFF2-40B4-BE49-F238E27FC236}">
                <a16:creationId xmlns:a16="http://schemas.microsoft.com/office/drawing/2014/main" xmlns="" id="{6CBBDBD1-2F38-49E8-B47C-ED1C9DA91DD8}"/>
              </a:ext>
            </a:extLst>
          </p:cNvPr>
          <p:cNvSpPr>
            <a:spLocks noChangeShapeType="1"/>
          </p:cNvSpPr>
          <p:nvPr/>
        </p:nvSpPr>
        <p:spPr bwMode="auto">
          <a:xfrm flipH="1" flipV="1">
            <a:off x="6324600" y="3352800"/>
            <a:ext cx="1066800" cy="15240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4307" name="Line 36">
            <a:extLst>
              <a:ext uri="{FF2B5EF4-FFF2-40B4-BE49-F238E27FC236}">
                <a16:creationId xmlns:a16="http://schemas.microsoft.com/office/drawing/2014/main" xmlns="" id="{B23E11BC-40C6-44A4-BAC6-F35255B6F36D}"/>
              </a:ext>
            </a:extLst>
          </p:cNvPr>
          <p:cNvSpPr>
            <a:spLocks noChangeShapeType="1"/>
          </p:cNvSpPr>
          <p:nvPr/>
        </p:nvSpPr>
        <p:spPr bwMode="auto">
          <a:xfrm flipH="1" flipV="1">
            <a:off x="6019800" y="4114800"/>
            <a:ext cx="1447800" cy="1447800"/>
          </a:xfrm>
          <a:prstGeom prst="line">
            <a:avLst/>
          </a:prstGeom>
          <a:noFill/>
          <a:ln w="9525">
            <a:solidFill>
              <a:srgbClr val="FF99FF"/>
            </a:solidFill>
            <a:round/>
            <a:headEnd/>
            <a:tailEn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xmlns="" id="{750E3B49-7C02-473B-924E-49765FECDEE2}"/>
              </a:ext>
            </a:extLst>
          </p:cNvPr>
          <p:cNvSpPr>
            <a:spLocks noGrp="1" noChangeArrowheads="1"/>
          </p:cNvSpPr>
          <p:nvPr>
            <p:ph type="body" idx="4294967295"/>
          </p:nvPr>
        </p:nvSpPr>
        <p:spPr>
          <a:xfrm>
            <a:off x="685800" y="1412776"/>
            <a:ext cx="7772400" cy="4683224"/>
          </a:xfrm>
        </p:spPr>
        <p:txBody>
          <a:bodyPr>
            <a:normAutofit/>
          </a:bodyPr>
          <a:lstStyle/>
          <a:p>
            <a:r>
              <a:rPr lang="el-GR" altLang="en-US" sz="2400" dirty="0">
                <a:latin typeface="Arial" panose="020B0604020202020204" pitchFamily="34" charset="0"/>
              </a:rPr>
              <a:t>Υπάρχει ετερογένεια του πληθυσμού των γυναικών με μεταστατικό καρκίνο του μαστού</a:t>
            </a:r>
          </a:p>
          <a:p>
            <a:r>
              <a:rPr lang="el-GR" altLang="en-US" sz="2400" dirty="0">
                <a:latin typeface="Arial" panose="020B0604020202020204" pitchFamily="34" charset="0"/>
              </a:rPr>
              <a:t>Σπάνια θάνατος μέσα σε εβδομάδες από τη διάγνωση της μεταστατικής νόσου</a:t>
            </a:r>
          </a:p>
          <a:p>
            <a:r>
              <a:rPr lang="el-GR" altLang="en-US" sz="2400" dirty="0">
                <a:latin typeface="Arial" panose="020B0604020202020204" pitchFamily="34" charset="0"/>
              </a:rPr>
              <a:t> Άλλες γυναίκες ζουν με νόσο για πολλά χρόνια</a:t>
            </a:r>
          </a:p>
          <a:p>
            <a:r>
              <a:rPr lang="el-GR" altLang="en-US" sz="2400" dirty="0">
                <a:latin typeface="Arial" panose="020B0604020202020204" pitchFamily="34" charset="0"/>
              </a:rPr>
              <a:t> Νόσος στα οστά ή μαλακά μόρια </a:t>
            </a:r>
            <a:r>
              <a:rPr lang="en-US" altLang="en-US" sz="2400" dirty="0">
                <a:latin typeface="Arial" panose="020B0604020202020204" pitchFamily="34" charset="0"/>
              </a:rPr>
              <a:t>vs</a:t>
            </a:r>
            <a:r>
              <a:rPr lang="el-GR" altLang="en-US" sz="2400" dirty="0">
                <a:latin typeface="Arial" panose="020B0604020202020204" pitchFamily="34" charset="0"/>
              </a:rPr>
              <a:t> σπλαχνική νόσος</a:t>
            </a:r>
          </a:p>
          <a:p>
            <a:r>
              <a:rPr lang="el-GR" altLang="en-US" sz="2400" dirty="0">
                <a:latin typeface="Arial" panose="020B0604020202020204" pitchFamily="34" charset="0"/>
              </a:rPr>
              <a:t> Σημαντικό για τη προσέγγιση των ασθενών και την θεώρηση των κλινικών μελετών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9D6415B-67CC-483D-8826-8AD6B880ECA3}" type="slidenum">
              <a:rPr lang="el-GR" smtClean="0"/>
              <a:pPr>
                <a:defRPr/>
              </a:pPr>
              <a:t>4</a:t>
            </a:fld>
            <a:endParaRPr lang="el-GR"/>
          </a:p>
        </p:txBody>
      </p:sp>
      <p:sp>
        <p:nvSpPr>
          <p:cNvPr id="3" name="Rectangle 2"/>
          <p:cNvSpPr/>
          <p:nvPr/>
        </p:nvSpPr>
        <p:spPr>
          <a:xfrm>
            <a:off x="395536" y="4581128"/>
            <a:ext cx="8280920" cy="1754327"/>
          </a:xfrm>
          <a:prstGeom prst="rect">
            <a:avLst/>
          </a:prstGeom>
        </p:spPr>
        <p:txBody>
          <a:bodyPr wrap="square">
            <a:spAutoFit/>
          </a:bodyPr>
          <a:lstStyle/>
          <a:p>
            <a:pPr marL="285750" indent="-285750">
              <a:buFont typeface="Arial"/>
              <a:buChar char="•"/>
            </a:pPr>
            <a:r>
              <a:rPr lang="en-US" dirty="0" smtClean="0"/>
              <a:t>In </a:t>
            </a:r>
            <a:r>
              <a:rPr lang="en-US" dirty="0"/>
              <a:t>2019, an estimated 268,600 new cases of invasive breast cancer will be diagnosed in women in the U.S. as well as 62,930 new cases of non-invasive (in situ) breast cancer.</a:t>
            </a:r>
          </a:p>
          <a:p>
            <a:pPr marL="285750" indent="-285750">
              <a:buFont typeface="Arial"/>
              <a:buChar char="•"/>
            </a:pPr>
            <a:r>
              <a:rPr lang="en-US" dirty="0" smtClean="0"/>
              <a:t>62</a:t>
            </a:r>
            <a:r>
              <a:rPr lang="en-US" dirty="0"/>
              <a:t>% of breast cancer cases are diagnosed at a localized stage, for which the 5-year survival rate is 99%.</a:t>
            </a:r>
          </a:p>
          <a:p>
            <a:pPr marL="285750" indent="-285750">
              <a:buFont typeface="Arial"/>
              <a:buChar char="•"/>
            </a:pPr>
            <a:r>
              <a:rPr lang="en-US" dirty="0" smtClean="0"/>
              <a:t>This </a:t>
            </a:r>
            <a:r>
              <a:rPr lang="en-US" dirty="0"/>
              <a:t>year, an estimated 41,760 women will die from breast cancer in the U.S.</a:t>
            </a:r>
          </a:p>
        </p:txBody>
      </p:sp>
      <p:pic>
        <p:nvPicPr>
          <p:cNvPr id="4" name="Picture 3" descr="BC-Stats-v04_1-in-8-women-Landscape-1024x575.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404664"/>
            <a:ext cx="7428399" cy="4171220"/>
          </a:xfrm>
          <a:prstGeom prst="rect">
            <a:avLst/>
          </a:prstGeom>
        </p:spPr>
      </p:pic>
    </p:spTree>
    <p:extLst>
      <p:ext uri="{BB962C8B-B14F-4D97-AF65-F5344CB8AC3E}">
        <p14:creationId xmlns="" xmlns:p14="http://schemas.microsoft.com/office/powerpoint/2010/main" val="81695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C9410F91-266B-4F42-8B8B-5B546C31D153}"/>
              </a:ext>
            </a:extLst>
          </p:cNvPr>
          <p:cNvSpPr>
            <a:spLocks noGrp="1" noChangeArrowheads="1"/>
          </p:cNvSpPr>
          <p:nvPr>
            <p:ph type="title" idx="4294967295"/>
          </p:nvPr>
        </p:nvSpPr>
        <p:spPr>
          <a:xfrm>
            <a:off x="468312" y="332656"/>
            <a:ext cx="8207375" cy="1752600"/>
          </a:xfrm>
        </p:spPr>
        <p:txBody>
          <a:bodyPr>
            <a:normAutofit/>
          </a:bodyPr>
          <a:lstStyle/>
          <a:p>
            <a:pPr algn="ctr" eaLnBrk="1" hangingPunct="1"/>
            <a:r>
              <a:rPr lang="el-GR" altLang="en-US" sz="3200" b="1" dirty="0">
                <a:latin typeface="Arial" panose="020B0604020202020204" pitchFamily="34" charset="0"/>
                <a:cs typeface="Arial" panose="020B0604020202020204" pitchFamily="34" charset="0"/>
              </a:rPr>
              <a:t>Παράγοντες που επηρεάζουν την πρόγνωση των ασθενών με μεταστατικό καρκίνο του μαστού</a:t>
            </a:r>
            <a:r>
              <a:rPr lang="el-GR" altLang="en-US" sz="2400" b="1" dirty="0">
                <a:latin typeface="Arial" panose="020B0604020202020204" pitchFamily="34" charset="0"/>
                <a:cs typeface="Arial" panose="020B0604020202020204" pitchFamily="34" charset="0"/>
              </a:rPr>
              <a:t> </a:t>
            </a:r>
          </a:p>
        </p:txBody>
      </p:sp>
      <p:sp>
        <p:nvSpPr>
          <p:cNvPr id="56323" name="Rectangle 3">
            <a:extLst>
              <a:ext uri="{FF2B5EF4-FFF2-40B4-BE49-F238E27FC236}">
                <a16:creationId xmlns:a16="http://schemas.microsoft.com/office/drawing/2014/main" xmlns="" id="{DA3CEA09-4FAF-45AF-BF99-B51014E5487C}"/>
              </a:ext>
            </a:extLst>
          </p:cNvPr>
          <p:cNvSpPr>
            <a:spLocks noGrp="1" noChangeArrowheads="1"/>
          </p:cNvSpPr>
          <p:nvPr>
            <p:ph type="body" idx="4294967295"/>
          </p:nvPr>
        </p:nvSpPr>
        <p:spPr>
          <a:xfrm>
            <a:off x="685800" y="2564904"/>
            <a:ext cx="7772400" cy="4114800"/>
          </a:xfrm>
        </p:spPr>
        <p:txBody>
          <a:bodyPr>
            <a:normAutofit/>
          </a:bodyPr>
          <a:lstStyle/>
          <a:p>
            <a:pPr eaLnBrk="1" hangingPunct="1">
              <a:lnSpc>
                <a:spcPct val="90000"/>
              </a:lnSpc>
              <a:buFont typeface="Wingdings" panose="05000000000000000000" pitchFamily="2" charset="2"/>
              <a:buNone/>
            </a:pPr>
            <a:r>
              <a:rPr lang="el-GR" altLang="en-US" sz="2400" b="1" dirty="0">
                <a:latin typeface="Arial" panose="020B0604020202020204" pitchFamily="34" charset="0"/>
                <a:cs typeface="Arial" panose="020B0604020202020204" pitchFamily="34" charset="0"/>
              </a:rPr>
              <a:t>Ευνοϊκή πρόγνωση (ήπια κλινική πορεία)</a:t>
            </a:r>
          </a:p>
          <a:p>
            <a:r>
              <a:rPr lang="el-GR" altLang="en-US" sz="2400" dirty="0">
                <a:latin typeface="Arial" panose="020B0604020202020204" pitchFamily="34" charset="0"/>
                <a:cs typeface="Arial" panose="020B0604020202020204" pitchFamily="34" charset="0"/>
              </a:rPr>
              <a:t>Μεγάλο ελεύθερο νόσου διάστημα (συνήθως χαρακτηρίζεται τουλάχιστον 2 χρόνια από την αρχική διάγνωση)</a:t>
            </a:r>
          </a:p>
          <a:p>
            <a:r>
              <a:rPr lang="el-GR" altLang="en-US" sz="2400" dirty="0">
                <a:latin typeface="Arial" panose="020B0604020202020204" pitchFamily="34" charset="0"/>
                <a:cs typeface="Arial" panose="020B0604020202020204" pitchFamily="34" charset="0"/>
              </a:rPr>
              <a:t>Θετικοί ορμονικοί υποδοχείς</a:t>
            </a:r>
          </a:p>
          <a:p>
            <a:r>
              <a:rPr lang="el-GR" altLang="en-US" sz="2400" dirty="0">
                <a:latin typeface="Arial" panose="020B0604020202020204" pitchFamily="34" charset="0"/>
                <a:cs typeface="Arial" panose="020B0604020202020204" pitchFamily="34" charset="0"/>
              </a:rPr>
              <a:t> Ανταπόκριση σε προηγούμενη θεραπεία</a:t>
            </a:r>
          </a:p>
          <a:p>
            <a:r>
              <a:rPr lang="el-GR" altLang="en-US" sz="2400" dirty="0">
                <a:latin typeface="Arial" panose="020B0604020202020204" pitchFamily="34" charset="0"/>
                <a:cs typeface="Arial" panose="020B0604020202020204" pitchFamily="34" charset="0"/>
              </a:rPr>
              <a:t>Απουσία σπλαχνικής συμμετοχής</a:t>
            </a:r>
          </a:p>
          <a:p>
            <a:r>
              <a:rPr lang="el-GR" altLang="en-US" sz="2400" dirty="0">
                <a:latin typeface="Arial" panose="020B0604020202020204" pitchFamily="34" charset="0"/>
                <a:cs typeface="Arial" panose="020B0604020202020204" pitchFamily="34" charset="0"/>
              </a:rPr>
              <a:t> Περιορισμένα σημεία και όγκος νόσου </a:t>
            </a:r>
          </a:p>
          <a:p>
            <a:pPr eaLnBrk="1" hangingPunct="1">
              <a:lnSpc>
                <a:spcPct val="90000"/>
              </a:lnSpc>
              <a:buFont typeface="Wingdings" panose="05000000000000000000" pitchFamily="2" charset="2"/>
              <a:buNone/>
            </a:pPr>
            <a:r>
              <a:rPr lang="el-GR" altLang="en-US" sz="2400" dirty="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FFA15AB0-D8A4-49C6-9175-986B0D65B58D}"/>
              </a:ext>
            </a:extLst>
          </p:cNvPr>
          <p:cNvSpPr>
            <a:spLocks noGrp="1" noChangeArrowheads="1"/>
          </p:cNvSpPr>
          <p:nvPr>
            <p:ph type="title" idx="4294967295"/>
          </p:nvPr>
        </p:nvSpPr>
        <p:spPr>
          <a:xfrm>
            <a:off x="359569" y="116632"/>
            <a:ext cx="8424862" cy="1944687"/>
          </a:xfrm>
        </p:spPr>
        <p:txBody>
          <a:bodyPr>
            <a:normAutofit fontScale="90000"/>
          </a:bodyPr>
          <a:lstStyle/>
          <a:p>
            <a:pPr algn="ctr" eaLnBrk="1" hangingPunct="1"/>
            <a:r>
              <a:rPr lang="el-GR" altLang="en-US" sz="3600" b="1" dirty="0">
                <a:latin typeface="Arial" panose="020B0604020202020204" pitchFamily="34" charset="0"/>
              </a:rPr>
              <a:t>Παράγοντες που επηρεάζουν την πρόγνωση των ασθενών με μεταστατικό καρκίνο του μαστού </a:t>
            </a:r>
            <a:r>
              <a:rPr lang="en-US" altLang="en-US" sz="3600" b="1" dirty="0">
                <a:latin typeface="Arial" panose="020B0604020202020204" pitchFamily="34" charset="0"/>
              </a:rPr>
              <a:t>(</a:t>
            </a:r>
            <a:r>
              <a:rPr lang="el-GR" altLang="en-US" sz="3600" b="1" dirty="0">
                <a:latin typeface="Arial" panose="020B0604020202020204" pitchFamily="34" charset="0"/>
              </a:rPr>
              <a:t>συνέχεια)</a:t>
            </a:r>
          </a:p>
        </p:txBody>
      </p:sp>
      <p:sp>
        <p:nvSpPr>
          <p:cNvPr id="57347" name="Rectangle 3">
            <a:extLst>
              <a:ext uri="{FF2B5EF4-FFF2-40B4-BE49-F238E27FC236}">
                <a16:creationId xmlns:a16="http://schemas.microsoft.com/office/drawing/2014/main" xmlns="" id="{DCDD026F-6A9A-4711-9713-9D14D25F9C5C}"/>
              </a:ext>
            </a:extLst>
          </p:cNvPr>
          <p:cNvSpPr>
            <a:spLocks noGrp="1" noChangeArrowheads="1"/>
          </p:cNvSpPr>
          <p:nvPr>
            <p:ph type="body" idx="4294967295"/>
          </p:nvPr>
        </p:nvSpPr>
        <p:spPr>
          <a:xfrm>
            <a:off x="685800" y="2348880"/>
            <a:ext cx="7772400" cy="4114800"/>
          </a:xfrm>
        </p:spPr>
        <p:txBody>
          <a:bodyPr>
            <a:normAutofit/>
          </a:bodyPr>
          <a:lstStyle/>
          <a:p>
            <a:pPr eaLnBrk="1" hangingPunct="1">
              <a:lnSpc>
                <a:spcPct val="90000"/>
              </a:lnSpc>
              <a:buFont typeface="Wingdings" panose="05000000000000000000" pitchFamily="2" charset="2"/>
              <a:buNone/>
            </a:pPr>
            <a:r>
              <a:rPr lang="el-GR" altLang="en-US" sz="2400" b="1" dirty="0">
                <a:latin typeface="Arial" panose="020B0604020202020204" pitchFamily="34" charset="0"/>
              </a:rPr>
              <a:t>Πτωχή πρόγνωση (επιθετική κλινική πορεία)</a:t>
            </a:r>
          </a:p>
          <a:p>
            <a:r>
              <a:rPr lang="el-GR" altLang="en-US" sz="2400" dirty="0">
                <a:latin typeface="Arial" panose="020B0604020202020204" pitchFamily="34" charset="0"/>
              </a:rPr>
              <a:t>Σύντομο ελεύθερο νόσου διάστημα (συνήθως χαρακτηρίζεται το μικρότερο από 2 χρόνια από την αρχική διάγνωση)</a:t>
            </a:r>
          </a:p>
          <a:p>
            <a:r>
              <a:rPr lang="el-GR" altLang="en-US" sz="2400" dirty="0">
                <a:latin typeface="Arial" panose="020B0604020202020204" pitchFamily="34" charset="0"/>
              </a:rPr>
              <a:t>Αρνητικοί ορμονικοί υποδοχείς</a:t>
            </a:r>
          </a:p>
          <a:p>
            <a:r>
              <a:rPr lang="el-GR" altLang="en-US" sz="2400" dirty="0">
                <a:latin typeface="Arial" panose="020B0604020202020204" pitchFamily="34" charset="0"/>
              </a:rPr>
              <a:t>Απουσία ανταπόκρισης σε προηγούμενη θεραπεία</a:t>
            </a:r>
          </a:p>
          <a:p>
            <a:r>
              <a:rPr lang="el-GR" altLang="en-US" sz="2400" dirty="0">
                <a:latin typeface="Arial" panose="020B0604020202020204" pitchFamily="34" charset="0"/>
              </a:rPr>
              <a:t>Παρουσία νόσου σπλαχνικής, στο ΚΝΣ ή και στα δύο</a:t>
            </a:r>
          </a:p>
          <a:p>
            <a:r>
              <a:rPr lang="el-GR" altLang="en-US" sz="2400" dirty="0">
                <a:latin typeface="Arial" panose="020B0604020202020204" pitchFamily="34" charset="0"/>
              </a:rPr>
              <a:t>Πολλά σημεία εντόπισης και εκτεταμένη </a:t>
            </a:r>
            <a:r>
              <a:rPr lang="el-GR" altLang="en-US" sz="2400" dirty="0" err="1">
                <a:latin typeface="Arial" panose="020B0604020202020204" pitchFamily="34" charset="0"/>
              </a:rPr>
              <a:t>επινέμεση</a:t>
            </a:r>
            <a:r>
              <a:rPr lang="el-GR" altLang="en-US" sz="2400" dirty="0">
                <a:latin typeface="Arial" panose="020B0604020202020204" pitchFamily="34" charset="0"/>
              </a:rPr>
              <a:t> αυτών των σημείων</a:t>
            </a:r>
          </a:p>
          <a:p>
            <a:pPr eaLnBrk="1" hangingPunct="1">
              <a:lnSpc>
                <a:spcPct val="90000"/>
              </a:lnSpc>
              <a:buFont typeface="Wingdings" panose="05000000000000000000" pitchFamily="2" charset="2"/>
              <a:buNone/>
            </a:pPr>
            <a:r>
              <a:rPr lang="el-GR" altLang="en-US" sz="2400"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4264972D-8647-4BA9-97E2-A7192703BBDB}"/>
              </a:ext>
            </a:extLst>
          </p:cNvPr>
          <p:cNvSpPr>
            <a:spLocks noGrp="1" noChangeArrowheads="1"/>
          </p:cNvSpPr>
          <p:nvPr>
            <p:ph type="title" idx="4294967295"/>
          </p:nvPr>
        </p:nvSpPr>
        <p:spPr>
          <a:xfrm>
            <a:off x="685800" y="404664"/>
            <a:ext cx="7772400" cy="1143000"/>
          </a:xfrm>
        </p:spPr>
        <p:txBody>
          <a:bodyPr>
            <a:normAutofit fontScale="90000"/>
          </a:bodyPr>
          <a:lstStyle/>
          <a:p>
            <a:pPr algn="ctr" eaLnBrk="1" hangingPunct="1"/>
            <a:r>
              <a:rPr lang="el-GR" altLang="en-US" sz="4000" b="1" dirty="0">
                <a:latin typeface="Arial" panose="020B0604020202020204" pitchFamily="34" charset="0"/>
              </a:rPr>
              <a:t>Εκτίμηση των ασθενών με υποψία μεταστατικής νόσου</a:t>
            </a:r>
          </a:p>
        </p:txBody>
      </p:sp>
      <p:sp>
        <p:nvSpPr>
          <p:cNvPr id="58371" name="Rectangle 3">
            <a:extLst>
              <a:ext uri="{FF2B5EF4-FFF2-40B4-BE49-F238E27FC236}">
                <a16:creationId xmlns:a16="http://schemas.microsoft.com/office/drawing/2014/main" xmlns="" id="{B0929FC5-BE9D-4639-828A-7E3F0CF6B34B}"/>
              </a:ext>
            </a:extLst>
          </p:cNvPr>
          <p:cNvSpPr>
            <a:spLocks noGrp="1" noChangeArrowheads="1"/>
          </p:cNvSpPr>
          <p:nvPr>
            <p:ph type="body" idx="4294967295"/>
          </p:nvPr>
        </p:nvSpPr>
        <p:spPr>
          <a:xfrm>
            <a:off x="685800" y="1988840"/>
            <a:ext cx="7772400" cy="4114800"/>
          </a:xfrm>
        </p:spPr>
        <p:txBody>
          <a:bodyPr/>
          <a:lstStyle/>
          <a:p>
            <a:r>
              <a:rPr lang="el-GR" altLang="en-US" sz="2800" dirty="0">
                <a:latin typeface="Arial" panose="020B0604020202020204" pitchFamily="34" charset="0"/>
              </a:rPr>
              <a:t>Ιστορικό</a:t>
            </a:r>
          </a:p>
          <a:p>
            <a:r>
              <a:rPr lang="el-GR" altLang="en-US" sz="2800" dirty="0">
                <a:latin typeface="Arial" panose="020B0604020202020204" pitchFamily="34" charset="0"/>
              </a:rPr>
              <a:t>Κλινική εξέταση</a:t>
            </a:r>
          </a:p>
          <a:p>
            <a:r>
              <a:rPr lang="el-GR" altLang="en-US" sz="2800" dirty="0">
                <a:latin typeface="Arial" panose="020B0604020202020204" pitchFamily="34" charset="0"/>
              </a:rPr>
              <a:t>Βιοψία του σημείου της 1ης εκδήλωσης π.χ. οζίδιο στο θωρακικό τοίχωμα, λεμφαδένα, κυτταρολογική πλευριτικού υγρού </a:t>
            </a:r>
          </a:p>
          <a:p>
            <a:r>
              <a:rPr lang="el-GR" altLang="en-US" sz="2800" dirty="0">
                <a:latin typeface="Arial" panose="020B0604020202020204" pitchFamily="34" charset="0"/>
              </a:rPr>
              <a:t>Εάν η βιοψία εγκυμονεί κινδύνους ή ταλαιπωρία για την ασθενή, θα πρέπει να αποφασίζει ο γιατρός</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A5DD0B7C-38C7-44F0-A375-A708FED9FE0D}"/>
              </a:ext>
            </a:extLst>
          </p:cNvPr>
          <p:cNvSpPr>
            <a:spLocks noGrp="1" noChangeArrowheads="1"/>
          </p:cNvSpPr>
          <p:nvPr>
            <p:ph type="title" idx="4294967295"/>
          </p:nvPr>
        </p:nvSpPr>
        <p:spPr>
          <a:xfrm>
            <a:off x="685800" y="404664"/>
            <a:ext cx="7772400" cy="1143000"/>
          </a:xfrm>
        </p:spPr>
        <p:txBody>
          <a:bodyPr>
            <a:normAutofit fontScale="90000"/>
          </a:bodyPr>
          <a:lstStyle/>
          <a:p>
            <a:pPr eaLnBrk="1" hangingPunct="1"/>
            <a:r>
              <a:rPr lang="el-GR" altLang="en-US" sz="4000" b="1" dirty="0">
                <a:latin typeface="Arial" panose="020B0604020202020204" pitchFamily="34" charset="0"/>
              </a:rPr>
              <a:t>Εκτίμηση των ασθενών με υποψία μεταστατικής νόσου (συνέχεια)</a:t>
            </a:r>
          </a:p>
        </p:txBody>
      </p:sp>
      <p:sp>
        <p:nvSpPr>
          <p:cNvPr id="59395" name="Rectangle 3">
            <a:extLst>
              <a:ext uri="{FF2B5EF4-FFF2-40B4-BE49-F238E27FC236}">
                <a16:creationId xmlns:a16="http://schemas.microsoft.com/office/drawing/2014/main" xmlns="" id="{BC62DDBE-878C-49F4-B90F-3DD4736A97B2}"/>
              </a:ext>
            </a:extLst>
          </p:cNvPr>
          <p:cNvSpPr>
            <a:spLocks noGrp="1" noChangeArrowheads="1"/>
          </p:cNvSpPr>
          <p:nvPr>
            <p:ph type="body" idx="4294967295"/>
          </p:nvPr>
        </p:nvSpPr>
        <p:spPr>
          <a:xfrm>
            <a:off x="689747" y="1916832"/>
            <a:ext cx="7772400" cy="4824412"/>
          </a:xfrm>
          <a:extLst>
            <a:ext uri="{91240B29-F687-4f45-9708-019B960494DF}">
              <a14:hiddenLine xmlns="" xmlns:a14="http://schemas.microsoft.com/office/drawing/2010/main" w="9525">
                <a:solidFill>
                  <a:schemeClr val="bg1"/>
                </a:solidFill>
                <a:miter lim="800000"/>
                <a:headEnd/>
                <a:tailEnd/>
              </a14:hiddenLine>
            </a:ext>
          </a:extLst>
        </p:spPr>
        <p:txBody>
          <a:bodyPr>
            <a:normAutofit/>
          </a:bodyPr>
          <a:lstStyle/>
          <a:p>
            <a:r>
              <a:rPr lang="el-GR" altLang="en-US" sz="2400" dirty="0">
                <a:latin typeface="Arial" panose="020B0604020202020204" pitchFamily="34" charset="0"/>
              </a:rPr>
              <a:t>Όμως εάν υπάρχουν ερωτηματικά για εάν είναι καρκίνος ή δεύτερο πρωτοπαθές π.χ. διάσπαρτες αμιγείς </a:t>
            </a:r>
            <a:r>
              <a:rPr lang="el-GR" altLang="en-US" sz="2400" dirty="0" err="1">
                <a:latin typeface="Arial" panose="020B0604020202020204" pitchFamily="34" charset="0"/>
              </a:rPr>
              <a:t>λυτικές</a:t>
            </a:r>
            <a:r>
              <a:rPr lang="el-GR" altLang="en-US" sz="2400" dirty="0">
                <a:latin typeface="Arial" panose="020B0604020202020204" pitchFamily="34" charset="0"/>
              </a:rPr>
              <a:t> εστίες στα οστά και αναιμία που συνηγορούν για </a:t>
            </a:r>
            <a:r>
              <a:rPr lang="el-GR" altLang="en-US" sz="2400" dirty="0" err="1">
                <a:latin typeface="Arial" panose="020B0604020202020204" pitchFamily="34" charset="0"/>
              </a:rPr>
              <a:t>πολλαπλούν</a:t>
            </a:r>
            <a:r>
              <a:rPr lang="el-GR" altLang="en-US" sz="2400" dirty="0">
                <a:latin typeface="Arial" panose="020B0604020202020204" pitchFamily="34" charset="0"/>
              </a:rPr>
              <a:t> </a:t>
            </a:r>
            <a:r>
              <a:rPr lang="el-GR" altLang="en-US" sz="2400" dirty="0" err="1">
                <a:latin typeface="Arial" panose="020B0604020202020204" pitchFamily="34" charset="0"/>
              </a:rPr>
              <a:t>μυέλωμα</a:t>
            </a:r>
            <a:r>
              <a:rPr lang="el-GR" altLang="en-US" sz="2400" dirty="0">
                <a:latin typeface="Arial" panose="020B0604020202020204" pitchFamily="34" charset="0"/>
              </a:rPr>
              <a:t> ή μονήρες οζίδιο στον πνεύμονα, πιθανόν το πρωτοπαθές του πνεύμονα να χρειάζεται βιοψία</a:t>
            </a:r>
          </a:p>
          <a:p>
            <a:r>
              <a:rPr lang="el-GR" altLang="en-US" sz="2400" dirty="0">
                <a:latin typeface="Arial" panose="020B0604020202020204" pitchFamily="34" charset="0"/>
              </a:rPr>
              <a:t>Η βιοψία είναι ευκαιρία για επανεκτίμηση των ορμονικών υποδοχέων καθώς και του </a:t>
            </a:r>
            <a:r>
              <a:rPr lang="en-US" altLang="en-US" sz="2400" dirty="0">
                <a:latin typeface="Arial" panose="020B0604020202020204" pitchFamily="34" charset="0"/>
              </a:rPr>
              <a:t>HER-2/neu</a:t>
            </a:r>
            <a:endParaRPr lang="el-GR" altLang="en-US" sz="24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5DDF5E50-BB07-4D62-9253-B5DB8059DFDA}"/>
              </a:ext>
            </a:extLst>
          </p:cNvPr>
          <p:cNvSpPr>
            <a:spLocks noGrp="1" noChangeArrowheads="1"/>
          </p:cNvSpPr>
          <p:nvPr>
            <p:ph type="title" idx="4294967295"/>
          </p:nvPr>
        </p:nvSpPr>
        <p:spPr>
          <a:xfrm>
            <a:off x="685800" y="332656"/>
            <a:ext cx="7772400" cy="1143000"/>
          </a:xfrm>
        </p:spPr>
        <p:txBody>
          <a:bodyPr/>
          <a:lstStyle/>
          <a:p>
            <a:pPr eaLnBrk="1" hangingPunct="1"/>
            <a:r>
              <a:rPr lang="en-US" altLang="en-US" sz="4000" b="1" dirty="0">
                <a:latin typeface="Arial" panose="020B0604020202020204" pitchFamily="34" charset="0"/>
              </a:rPr>
              <a:t>K</a:t>
            </a:r>
            <a:r>
              <a:rPr lang="el-GR" altLang="en-US" sz="4000" b="1" dirty="0" err="1">
                <a:latin typeface="Arial" panose="020B0604020202020204" pitchFamily="34" charset="0"/>
              </a:rPr>
              <a:t>λινικοεργαστηριακός</a:t>
            </a:r>
            <a:r>
              <a:rPr lang="el-GR" altLang="en-US" sz="4000" b="1" dirty="0">
                <a:latin typeface="Arial" panose="020B0604020202020204" pitchFamily="34" charset="0"/>
              </a:rPr>
              <a:t> έλεγχος</a:t>
            </a:r>
          </a:p>
        </p:txBody>
      </p:sp>
      <p:sp>
        <p:nvSpPr>
          <p:cNvPr id="60419" name="Rectangle 3">
            <a:extLst>
              <a:ext uri="{FF2B5EF4-FFF2-40B4-BE49-F238E27FC236}">
                <a16:creationId xmlns:a16="http://schemas.microsoft.com/office/drawing/2014/main" xmlns="" id="{A0CBD6B5-40BA-43F8-92DA-99747C3F8A93}"/>
              </a:ext>
            </a:extLst>
          </p:cNvPr>
          <p:cNvSpPr>
            <a:spLocks noGrp="1" noChangeArrowheads="1"/>
          </p:cNvSpPr>
          <p:nvPr>
            <p:ph type="body" idx="4294967295"/>
          </p:nvPr>
        </p:nvSpPr>
        <p:spPr>
          <a:xfrm>
            <a:off x="611560" y="2060848"/>
            <a:ext cx="7772400" cy="4114800"/>
          </a:xfrm>
        </p:spPr>
        <p:txBody>
          <a:bodyPr>
            <a:normAutofit/>
          </a:bodyPr>
          <a:lstStyle/>
          <a:p>
            <a:r>
              <a:rPr lang="el-GR" altLang="en-US" sz="2800" dirty="0">
                <a:latin typeface="Arial" panose="020B0604020202020204" pitchFamily="34" charset="0"/>
              </a:rPr>
              <a:t>Γενική αίματος</a:t>
            </a:r>
          </a:p>
          <a:p>
            <a:r>
              <a:rPr lang="el-GR" altLang="en-US" sz="2800" dirty="0">
                <a:latin typeface="Arial" panose="020B0604020202020204" pitchFamily="34" charset="0"/>
              </a:rPr>
              <a:t>Βιοχημικά</a:t>
            </a:r>
          </a:p>
          <a:p>
            <a:r>
              <a:rPr lang="en-US" altLang="en-US" sz="2800" dirty="0">
                <a:latin typeface="Arial" panose="020B0604020202020204" pitchFamily="34" charset="0"/>
              </a:rPr>
              <a:t>Scanning </a:t>
            </a:r>
            <a:r>
              <a:rPr lang="el-GR" altLang="en-US" sz="2800" dirty="0">
                <a:latin typeface="Arial" panose="020B0604020202020204" pitchFamily="34" charset="0"/>
              </a:rPr>
              <a:t>οστών</a:t>
            </a:r>
          </a:p>
          <a:p>
            <a:r>
              <a:rPr lang="en-US" altLang="en-US" sz="2800" dirty="0">
                <a:latin typeface="Arial" panose="020B0604020202020204" pitchFamily="34" charset="0"/>
              </a:rPr>
              <a:t>CT-</a:t>
            </a:r>
            <a:r>
              <a:rPr lang="el-GR" altLang="en-US" sz="2800" dirty="0">
                <a:latin typeface="Arial" panose="020B0604020202020204" pitchFamily="34" charset="0"/>
              </a:rPr>
              <a:t>θώρακος, </a:t>
            </a:r>
            <a:r>
              <a:rPr lang="en-US" altLang="en-US" sz="2800" dirty="0">
                <a:latin typeface="Arial" panose="020B0604020202020204" pitchFamily="34" charset="0"/>
              </a:rPr>
              <a:t>CT</a:t>
            </a:r>
            <a:r>
              <a:rPr lang="el-GR" altLang="en-US" sz="2800" dirty="0">
                <a:latin typeface="Arial" panose="020B0604020202020204" pitchFamily="34" charset="0"/>
              </a:rPr>
              <a:t>-άνω κοιλίας</a:t>
            </a:r>
            <a:r>
              <a:rPr lang="en-US" altLang="en-US" sz="2800" dirty="0">
                <a:latin typeface="Arial" panose="020B0604020202020204" pitchFamily="34" charset="0"/>
              </a:rPr>
              <a:t>, CT-</a:t>
            </a:r>
            <a:r>
              <a:rPr lang="el-GR" altLang="en-US" sz="2800" dirty="0">
                <a:latin typeface="Arial" panose="020B0604020202020204" pitchFamily="34" charset="0"/>
              </a:rPr>
              <a:t>εγκεφάλου</a:t>
            </a:r>
          </a:p>
          <a:p>
            <a:r>
              <a:rPr lang="en-US" altLang="en-US" sz="2800" dirty="0">
                <a:latin typeface="Arial" panose="020B0604020202020204" pitchFamily="34" charset="0"/>
              </a:rPr>
              <a:t>Triplex </a:t>
            </a:r>
            <a:r>
              <a:rPr lang="el-GR" altLang="en-US" sz="2800" dirty="0">
                <a:latin typeface="Arial" panose="020B0604020202020204" pitchFamily="34" charset="0"/>
              </a:rPr>
              <a:t>καρδίας</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2340BB56-0829-4599-8C2E-7A8ADD6EA66B}"/>
              </a:ext>
            </a:extLst>
          </p:cNvPr>
          <p:cNvSpPr>
            <a:spLocks noGrp="1" noChangeArrowheads="1"/>
          </p:cNvSpPr>
          <p:nvPr>
            <p:ph type="title" idx="4294967295"/>
          </p:nvPr>
        </p:nvSpPr>
        <p:spPr>
          <a:xfrm>
            <a:off x="685800" y="620688"/>
            <a:ext cx="7772400" cy="1143000"/>
          </a:xfrm>
        </p:spPr>
        <p:txBody>
          <a:bodyPr>
            <a:normAutofit fontScale="90000"/>
          </a:bodyPr>
          <a:lstStyle/>
          <a:p>
            <a:pPr algn="ctr" eaLnBrk="1" hangingPunct="1"/>
            <a:r>
              <a:rPr lang="en-US" altLang="en-US" sz="4000" b="1" dirty="0">
                <a:latin typeface="Arial" panose="020B0604020202020204" pitchFamily="34" charset="0"/>
              </a:rPr>
              <a:t>K</a:t>
            </a:r>
            <a:r>
              <a:rPr lang="el-GR" altLang="en-US" sz="4000" b="1" dirty="0" err="1">
                <a:latin typeface="Arial" panose="020B0604020202020204" pitchFamily="34" charset="0"/>
              </a:rPr>
              <a:t>λινικοεργαστηριακός</a:t>
            </a:r>
            <a:r>
              <a:rPr lang="el-GR" altLang="en-US" sz="4000" b="1" dirty="0">
                <a:latin typeface="Arial" panose="020B0604020202020204" pitchFamily="34" charset="0"/>
              </a:rPr>
              <a:t> έλεγχος (συνέχεια)</a:t>
            </a:r>
          </a:p>
        </p:txBody>
      </p:sp>
      <p:sp>
        <p:nvSpPr>
          <p:cNvPr id="61443" name="Rectangle 3">
            <a:extLst>
              <a:ext uri="{FF2B5EF4-FFF2-40B4-BE49-F238E27FC236}">
                <a16:creationId xmlns:a16="http://schemas.microsoft.com/office/drawing/2014/main" xmlns="" id="{3CBC8015-875E-476B-977A-2BAC9229F88E}"/>
              </a:ext>
            </a:extLst>
          </p:cNvPr>
          <p:cNvSpPr>
            <a:spLocks noGrp="1" noChangeArrowheads="1"/>
          </p:cNvSpPr>
          <p:nvPr>
            <p:ph type="body" idx="4294967295"/>
          </p:nvPr>
        </p:nvSpPr>
        <p:spPr>
          <a:xfrm>
            <a:off x="685800" y="2636912"/>
            <a:ext cx="7772400" cy="3538736"/>
          </a:xfrm>
        </p:spPr>
        <p:txBody>
          <a:bodyPr>
            <a:normAutofit/>
          </a:bodyPr>
          <a:lstStyle/>
          <a:p>
            <a:r>
              <a:rPr lang="el-GR" altLang="en-US" sz="2400" dirty="0">
                <a:latin typeface="Arial" panose="020B0604020202020204" pitchFamily="34" charset="0"/>
              </a:rPr>
              <a:t>Καρκινικοί δείκτες </a:t>
            </a:r>
            <a:r>
              <a:rPr lang="en-US" altLang="en-US" sz="2400" dirty="0">
                <a:latin typeface="Arial" panose="020B0604020202020204" pitchFamily="34" charset="0"/>
              </a:rPr>
              <a:t>CEA, CA 15-3</a:t>
            </a:r>
          </a:p>
          <a:p>
            <a:r>
              <a:rPr lang="en-US" altLang="en-US" sz="2400" dirty="0">
                <a:latin typeface="Arial" panose="020B0604020202020204" pitchFamily="34" charset="0"/>
              </a:rPr>
              <a:t>E</a:t>
            </a:r>
            <a:r>
              <a:rPr lang="el-GR" altLang="en-US" sz="2400" dirty="0" err="1">
                <a:latin typeface="Arial" panose="020B0604020202020204" pitchFamily="34" charset="0"/>
              </a:rPr>
              <a:t>άν</a:t>
            </a:r>
            <a:r>
              <a:rPr lang="el-GR" altLang="en-US" sz="2400" dirty="0">
                <a:latin typeface="Arial" panose="020B0604020202020204" pitchFamily="34" charset="0"/>
              </a:rPr>
              <a:t> αυξημένοι μπορεί να χρησιμοποιηθούν για την παρακολούθηση της κατάστασης της ασθενούς</a:t>
            </a:r>
          </a:p>
          <a:p>
            <a:r>
              <a:rPr lang="el-GR" altLang="en-US" sz="2400" dirty="0">
                <a:latin typeface="Arial" panose="020B0604020202020204" pitchFamily="34" charset="0"/>
              </a:rPr>
              <a:t> Προσεκτική χρήση, εάν πρόκειται να γίνει αλλαγή της θεραπείας, με βάση μόνο τους καρκινικούς δείκτες</a:t>
            </a:r>
          </a:p>
          <a:p>
            <a:pPr eaLnBrk="1" hangingPunct="1">
              <a:lnSpc>
                <a:spcPct val="90000"/>
              </a:lnSpc>
              <a:buFont typeface="Wingdings" panose="05000000000000000000" pitchFamily="2" charset="2"/>
              <a:buChar char="Ø"/>
            </a:pPr>
            <a:endParaRPr lang="el-GR" altLang="en-US" sz="24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49DA9D36-B6F0-44B1-9D28-9292D4D0BC5F}"/>
              </a:ext>
            </a:extLst>
          </p:cNvPr>
          <p:cNvSpPr>
            <a:spLocks noGrp="1" noChangeArrowheads="1"/>
          </p:cNvSpPr>
          <p:nvPr>
            <p:ph type="title" idx="4294967295"/>
          </p:nvPr>
        </p:nvSpPr>
        <p:spPr>
          <a:xfrm>
            <a:off x="685800" y="260350"/>
            <a:ext cx="7772400" cy="1143000"/>
          </a:xfrm>
        </p:spPr>
        <p:txBody>
          <a:bodyPr/>
          <a:lstStyle/>
          <a:p>
            <a:pPr algn="ctr" eaLnBrk="1" hangingPunct="1"/>
            <a:r>
              <a:rPr lang="el-GR" altLang="en-US" b="1" dirty="0">
                <a:latin typeface="Arial" panose="020B0604020202020204" pitchFamily="34" charset="0"/>
              </a:rPr>
              <a:t>Τοπική θεραπεία</a:t>
            </a:r>
          </a:p>
        </p:txBody>
      </p:sp>
      <p:sp>
        <p:nvSpPr>
          <p:cNvPr id="62467" name="Rectangle 3">
            <a:extLst>
              <a:ext uri="{FF2B5EF4-FFF2-40B4-BE49-F238E27FC236}">
                <a16:creationId xmlns:a16="http://schemas.microsoft.com/office/drawing/2014/main" xmlns="" id="{1F481C6D-37AD-4667-9B6B-49F39F7D086D}"/>
              </a:ext>
            </a:extLst>
          </p:cNvPr>
          <p:cNvSpPr>
            <a:spLocks noGrp="1" noChangeArrowheads="1"/>
          </p:cNvSpPr>
          <p:nvPr>
            <p:ph type="body" idx="4294967295"/>
          </p:nvPr>
        </p:nvSpPr>
        <p:spPr>
          <a:xfrm>
            <a:off x="685800" y="1844824"/>
            <a:ext cx="7772400" cy="4824611"/>
          </a:xfrm>
        </p:spPr>
        <p:txBody>
          <a:bodyPr/>
          <a:lstStyle/>
          <a:p>
            <a:r>
              <a:rPr lang="el-GR" altLang="en-US" sz="2400" dirty="0">
                <a:latin typeface="Arial" panose="020B0604020202020204" pitchFamily="34" charset="0"/>
              </a:rPr>
              <a:t>Υποτροπή στο θωρακικό τοίχωμα</a:t>
            </a:r>
          </a:p>
          <a:p>
            <a:r>
              <a:rPr lang="el-GR" altLang="en-US" sz="2400" dirty="0">
                <a:latin typeface="Arial" panose="020B0604020202020204" pitchFamily="34" charset="0"/>
              </a:rPr>
              <a:t>Μονήρης οστική μετάσταση </a:t>
            </a:r>
          </a:p>
          <a:p>
            <a:r>
              <a:rPr lang="el-GR" altLang="en-US" sz="2400" dirty="0">
                <a:latin typeface="Arial" panose="020B0604020202020204" pitchFamily="34" charset="0"/>
              </a:rPr>
              <a:t>Μονήρης πνευμονική μετάσταση</a:t>
            </a:r>
          </a:p>
          <a:p>
            <a:r>
              <a:rPr lang="el-GR" altLang="en-US" sz="2400" dirty="0">
                <a:latin typeface="Arial" panose="020B0604020202020204" pitchFamily="34" charset="0"/>
              </a:rPr>
              <a:t>Πιθανόν συστηματική θεραπεία μπορεί να καθυστερήσει , μέχρι την γενίκευση της νόσου</a:t>
            </a:r>
          </a:p>
          <a:p>
            <a:r>
              <a:rPr lang="el-GR" altLang="en-US" sz="2400" dirty="0">
                <a:latin typeface="Arial" panose="020B0604020202020204" pitchFamily="34" charset="0"/>
              </a:rPr>
              <a:t>Συνήθως ορμονικός χειρισμός σε </a:t>
            </a:r>
            <a:r>
              <a:rPr lang="en-US" altLang="en-US" sz="2400" dirty="0">
                <a:latin typeface="Arial" panose="020B0604020202020204" pitchFamily="34" charset="0"/>
              </a:rPr>
              <a:t>ER+</a:t>
            </a:r>
          </a:p>
          <a:p>
            <a:r>
              <a:rPr lang="en-US" altLang="en-US" sz="2400" dirty="0">
                <a:latin typeface="Arial" panose="020B0604020202020204" pitchFamily="34" charset="0"/>
              </a:rPr>
              <a:t>To</a:t>
            </a:r>
            <a:r>
              <a:rPr lang="el-GR" altLang="en-US" sz="2400" dirty="0" err="1">
                <a:latin typeface="Arial" panose="020B0604020202020204" pitchFamily="34" charset="0"/>
              </a:rPr>
              <a:t>πική</a:t>
            </a:r>
            <a:r>
              <a:rPr lang="el-GR" altLang="en-US" sz="2400" dirty="0">
                <a:latin typeface="Arial" panose="020B0604020202020204" pitchFamily="34" charset="0"/>
              </a:rPr>
              <a:t> θεραπεία για ανακούφιση συμπτωμάτων και σε περιπτώσεις γενικευμένης νόσου π.χ. ακτινοθεραπεία σε οστικές αλλοιώσεις ή σε εγκεφαλικές μεταστάσεις</a:t>
            </a:r>
          </a:p>
          <a:p>
            <a:pPr eaLnBrk="1" hangingPunct="1">
              <a:buFont typeface="Wingdings" panose="05000000000000000000" pitchFamily="2" charset="2"/>
              <a:buChar char="Ø"/>
            </a:pPr>
            <a:endParaRPr lang="el-GR" altLang="en-US" sz="28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xmlns="" id="{736EB22C-B005-4767-8B2D-DDCA5EB32C18}"/>
              </a:ext>
            </a:extLst>
          </p:cNvPr>
          <p:cNvSpPr>
            <a:spLocks noGrp="1" noChangeArrowheads="1"/>
          </p:cNvSpPr>
          <p:nvPr>
            <p:ph type="title" idx="4294967295"/>
          </p:nvPr>
        </p:nvSpPr>
        <p:spPr>
          <a:xfrm>
            <a:off x="685800" y="188640"/>
            <a:ext cx="7772400" cy="1143000"/>
          </a:xfrm>
        </p:spPr>
        <p:txBody>
          <a:bodyPr/>
          <a:lstStyle/>
          <a:p>
            <a:pPr algn="ctr" eaLnBrk="1" hangingPunct="1"/>
            <a:r>
              <a:rPr lang="el-GR" altLang="en-US" b="1" dirty="0">
                <a:latin typeface="Arial" panose="020B0604020202020204" pitchFamily="34" charset="0"/>
              </a:rPr>
              <a:t>Συστηματική θεραπεία</a:t>
            </a:r>
          </a:p>
        </p:txBody>
      </p:sp>
      <p:sp>
        <p:nvSpPr>
          <p:cNvPr id="63491" name="Rectangle 3">
            <a:extLst>
              <a:ext uri="{FF2B5EF4-FFF2-40B4-BE49-F238E27FC236}">
                <a16:creationId xmlns:a16="http://schemas.microsoft.com/office/drawing/2014/main" xmlns="" id="{2158E96F-9132-49D3-86AB-0FFE5EA9025A}"/>
              </a:ext>
            </a:extLst>
          </p:cNvPr>
          <p:cNvSpPr>
            <a:spLocks noGrp="1" noChangeArrowheads="1"/>
          </p:cNvSpPr>
          <p:nvPr>
            <p:ph type="body" idx="4294967295"/>
          </p:nvPr>
        </p:nvSpPr>
        <p:spPr>
          <a:xfrm>
            <a:off x="611560" y="1700808"/>
            <a:ext cx="7772400" cy="4966819"/>
          </a:xfrm>
        </p:spPr>
        <p:txBody>
          <a:bodyPr>
            <a:normAutofit/>
          </a:bodyPr>
          <a:lstStyle/>
          <a:p>
            <a:pPr marL="0" indent="0">
              <a:buNone/>
            </a:pPr>
            <a:r>
              <a:rPr lang="el-GR" altLang="en-US" sz="2400" dirty="0">
                <a:latin typeface="Arial" panose="020B0604020202020204" pitchFamily="34" charset="0"/>
              </a:rPr>
              <a:t>Ορμονική θεραπεία</a:t>
            </a:r>
          </a:p>
          <a:p>
            <a:pPr marL="0" indent="0">
              <a:buNone/>
            </a:pPr>
            <a:r>
              <a:rPr lang="el-GR" altLang="en-US" sz="2000" dirty="0">
                <a:latin typeface="Arial" panose="020B0604020202020204" pitchFamily="34" charset="0"/>
              </a:rPr>
              <a:t>       - </a:t>
            </a:r>
            <a:r>
              <a:rPr lang="el-GR" altLang="en-US" sz="2400" i="1" dirty="0">
                <a:latin typeface="Arial" panose="020B0604020202020204" pitchFamily="34" charset="0"/>
              </a:rPr>
              <a:t>Περιορισμένη τοξικότητα</a:t>
            </a:r>
          </a:p>
          <a:p>
            <a:pPr marL="0" indent="0">
              <a:buNone/>
            </a:pPr>
            <a:r>
              <a:rPr lang="el-GR" altLang="en-US" sz="2400" i="1" dirty="0">
                <a:latin typeface="Arial" panose="020B0604020202020204" pitchFamily="34" charset="0"/>
              </a:rPr>
              <a:t>       - Ασθενείς με θετικούς ορμονικούς  </a:t>
            </a:r>
          </a:p>
          <a:p>
            <a:pPr marL="0" indent="0">
              <a:buNone/>
            </a:pPr>
            <a:r>
              <a:rPr lang="el-GR" altLang="en-US" sz="2400" i="1" dirty="0">
                <a:latin typeface="Arial" panose="020B0604020202020204" pitchFamily="34" charset="0"/>
              </a:rPr>
              <a:t>          υποδοχείς</a:t>
            </a:r>
          </a:p>
          <a:p>
            <a:pPr marL="0" indent="0">
              <a:buNone/>
            </a:pPr>
            <a:r>
              <a:rPr lang="el-GR" altLang="en-US" sz="2400" i="1" dirty="0">
                <a:latin typeface="Arial" panose="020B0604020202020204" pitchFamily="34" charset="0"/>
              </a:rPr>
              <a:t>       - Περιορισμένος όγκος νόσου</a:t>
            </a:r>
          </a:p>
          <a:p>
            <a:pPr marL="0" indent="0">
              <a:buNone/>
            </a:pPr>
            <a:r>
              <a:rPr lang="el-GR" altLang="en-US" sz="2400" i="1" dirty="0">
                <a:latin typeface="Arial" panose="020B0604020202020204" pitchFamily="34" charset="0"/>
              </a:rPr>
              <a:t>        - Εκτίμηση εάν θα υπάρχουν δυσμενείς   </a:t>
            </a:r>
          </a:p>
          <a:p>
            <a:pPr marL="0" indent="0">
              <a:buNone/>
            </a:pPr>
            <a:r>
              <a:rPr lang="el-GR" altLang="en-US" sz="2400" i="1" dirty="0">
                <a:latin typeface="Arial" panose="020B0604020202020204" pitchFamily="34" charset="0"/>
              </a:rPr>
              <a:t>          επιπτώσεις, εάν η ασθενή δεν </a:t>
            </a:r>
          </a:p>
          <a:p>
            <a:pPr marL="0" indent="0">
              <a:buNone/>
            </a:pPr>
            <a:r>
              <a:rPr lang="el-GR" altLang="en-US" sz="2400" i="1" dirty="0">
                <a:latin typeface="Arial" panose="020B0604020202020204" pitchFamily="34" charset="0"/>
              </a:rPr>
              <a:t>          ανταποκριθεί και ξεκινήσει  </a:t>
            </a:r>
          </a:p>
          <a:p>
            <a:pPr marL="0" indent="0">
              <a:buNone/>
            </a:pPr>
            <a:r>
              <a:rPr lang="el-GR" altLang="en-US" sz="2400" i="1" dirty="0">
                <a:latin typeface="Arial" panose="020B0604020202020204" pitchFamily="34" charset="0"/>
              </a:rPr>
              <a:t>          χημειοθεραπεία 2-3 μήνες αργότερα</a:t>
            </a:r>
          </a:p>
          <a:p>
            <a:pPr marL="0" indent="0">
              <a:buNone/>
            </a:pPr>
            <a:r>
              <a:rPr lang="el-GR" altLang="en-US" sz="2400" dirty="0">
                <a:latin typeface="Arial" panose="020B0604020202020204" pitchFamily="34" charset="0"/>
              </a:rPr>
              <a:t>Χημειοθεραπεία</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xmlns="" id="{C37C0A87-5F6A-47C0-A160-416A0CAB266A}"/>
              </a:ext>
            </a:extLst>
          </p:cNvPr>
          <p:cNvSpPr txBox="1">
            <a:spLocks noChangeArrowheads="1"/>
          </p:cNvSpPr>
          <p:nvPr/>
        </p:nvSpPr>
        <p:spPr bwMode="auto">
          <a:xfrm>
            <a:off x="1524000" y="381000"/>
            <a:ext cx="632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i="0"/>
          </a:p>
        </p:txBody>
      </p:sp>
      <p:sp>
        <p:nvSpPr>
          <p:cNvPr id="77827" name="Text Box 3">
            <a:extLst>
              <a:ext uri="{FF2B5EF4-FFF2-40B4-BE49-F238E27FC236}">
                <a16:creationId xmlns:a16="http://schemas.microsoft.com/office/drawing/2014/main" xmlns="" id="{FA3BCCF1-7946-4FDF-A8F9-93452B057A9B}"/>
              </a:ext>
            </a:extLst>
          </p:cNvPr>
          <p:cNvSpPr txBox="1">
            <a:spLocks noChangeArrowheads="1"/>
          </p:cNvSpPr>
          <p:nvPr/>
        </p:nvSpPr>
        <p:spPr bwMode="auto">
          <a:xfrm>
            <a:off x="755650" y="549275"/>
            <a:ext cx="7416800" cy="4339650"/>
          </a:xfrm>
          <a:prstGeom prst="rect">
            <a:avLst/>
          </a:prstGeom>
          <a:noFill/>
          <a:ln w="9525">
            <a:noFill/>
            <a:miter lim="800000"/>
            <a:headEnd/>
            <a:tailEnd/>
          </a:ln>
          <a:effec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l-GR" sz="3200" b="1" dirty="0">
                <a:latin typeface="Arial" panose="020B0604020202020204" pitchFamily="34" charset="0"/>
                <a:cs typeface="Arial" panose="020B0604020202020204" pitchFamily="34" charset="0"/>
              </a:rPr>
              <a:t>ΚΑΡΚΙΝΟΣ ΤΟΥ ΜΑΣΤΟΥ</a:t>
            </a:r>
          </a:p>
          <a:p>
            <a:pPr algn="ctr" eaLnBrk="1" hangingPunct="1">
              <a:spcBef>
                <a:spcPct val="50000"/>
              </a:spcBef>
              <a:defRPr/>
            </a:pPr>
            <a:r>
              <a:rPr lang="el-GR" sz="3200" b="1" dirty="0" err="1">
                <a:latin typeface="Arial" panose="020B0604020202020204" pitchFamily="34" charset="0"/>
                <a:cs typeface="Arial" panose="020B0604020202020204" pitchFamily="34" charset="0"/>
              </a:rPr>
              <a:t>Ορμονο</a:t>
            </a:r>
            <a:r>
              <a:rPr lang="el-GR" sz="3200" b="1" dirty="0">
                <a:latin typeface="Arial" panose="020B0604020202020204" pitchFamily="34" charset="0"/>
                <a:cs typeface="Arial" panose="020B0604020202020204" pitchFamily="34" charset="0"/>
              </a:rPr>
              <a:t> – εξαρτώμενος Καρκίνος</a:t>
            </a:r>
          </a:p>
          <a:p>
            <a:pPr algn="ctr" eaLnBrk="1" hangingPunct="1">
              <a:spcBef>
                <a:spcPct val="50000"/>
              </a:spcBef>
              <a:defRPr/>
            </a:pPr>
            <a:endParaRPr lang="el-GR" sz="2800" b="1" i="0" dirty="0">
              <a:effectLst>
                <a:outerShdw blurRad="38100" dist="38100" dir="2700000" algn="tl">
                  <a:srgbClr val="000000"/>
                </a:outerShdw>
              </a:effectLst>
              <a:latin typeface="Arial" panose="020B0604020202020204" pitchFamily="34" charset="0"/>
            </a:endParaRPr>
          </a:p>
          <a:p>
            <a:pPr algn="ctr" eaLnBrk="1" hangingPunct="1">
              <a:spcBef>
                <a:spcPct val="50000"/>
              </a:spcBef>
              <a:defRPr/>
            </a:pPr>
            <a:r>
              <a:rPr lang="el-GR" sz="2800" b="1" dirty="0">
                <a:latin typeface="Arial" panose="020B0604020202020204" pitchFamily="34" charset="0"/>
                <a:cs typeface="Arial" panose="020B0604020202020204" pitchFamily="34" charset="0"/>
              </a:rPr>
              <a:t>1896   </a:t>
            </a:r>
            <a:r>
              <a:rPr lang="en-US" sz="2800" b="1" dirty="0">
                <a:latin typeface="Arial" panose="020B0604020202020204" pitchFamily="34" charset="0"/>
                <a:cs typeface="Arial" panose="020B0604020202020204" pitchFamily="34" charset="0"/>
              </a:rPr>
              <a:t>Sir George Beatson</a:t>
            </a:r>
          </a:p>
          <a:p>
            <a:pPr algn="ctr" eaLnBrk="1" hangingPunct="1">
              <a:spcBef>
                <a:spcPct val="50000"/>
              </a:spcBef>
              <a:defRPr/>
            </a:pPr>
            <a:r>
              <a:rPr lang="el-GR" sz="28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el-GR" sz="2800" b="1" dirty="0">
                <a:latin typeface="Arial" panose="020B0604020202020204" pitchFamily="34" charset="0"/>
                <a:cs typeface="Arial" panose="020B0604020202020204" pitchFamily="34" charset="0"/>
              </a:rPr>
              <a:t>ευεργετική επίδραση της ωοθηκεκτομής σε ασθενείς με Καρκίνο του Μαστού ΄΄</a:t>
            </a:r>
          </a:p>
          <a:p>
            <a:pPr algn="ctr" eaLnBrk="1" hangingPunct="1">
              <a:spcBef>
                <a:spcPct val="50000"/>
              </a:spcBef>
              <a:defRPr/>
            </a:pPr>
            <a:endParaRPr lang="el-GR" sz="2800" dirty="0">
              <a:solidFill>
                <a:schemeClr val="bg1"/>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a:extLst>
              <a:ext uri="{FF2B5EF4-FFF2-40B4-BE49-F238E27FC236}">
                <a16:creationId xmlns:a16="http://schemas.microsoft.com/office/drawing/2014/main" xmlns="" id="{A114D974-B35F-4CD9-A4F4-3DE7930C0B34}"/>
              </a:ext>
            </a:extLst>
          </p:cNvPr>
          <p:cNvSpPr>
            <a:spLocks noChangeArrowheads="1"/>
          </p:cNvSpPr>
          <p:nvPr/>
        </p:nvSpPr>
        <p:spPr bwMode="auto">
          <a:xfrm>
            <a:off x="304800" y="3429000"/>
            <a:ext cx="2057400" cy="2209800"/>
          </a:xfrm>
          <a:prstGeom prst="ellipse">
            <a:avLst/>
          </a:prstGeom>
          <a:solidFill>
            <a:schemeClr val="accent2"/>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i="0">
              <a:solidFill>
                <a:srgbClr val="000099"/>
              </a:solidFill>
            </a:endParaRPr>
          </a:p>
        </p:txBody>
      </p:sp>
      <p:sp>
        <p:nvSpPr>
          <p:cNvPr id="80899" name="Oval 3">
            <a:extLst>
              <a:ext uri="{FF2B5EF4-FFF2-40B4-BE49-F238E27FC236}">
                <a16:creationId xmlns:a16="http://schemas.microsoft.com/office/drawing/2014/main" xmlns="" id="{0D451A03-0BBB-40C1-9892-25F6724A1D84}"/>
              </a:ext>
            </a:extLst>
          </p:cNvPr>
          <p:cNvSpPr>
            <a:spLocks noChangeArrowheads="1"/>
          </p:cNvSpPr>
          <p:nvPr/>
        </p:nvSpPr>
        <p:spPr bwMode="auto">
          <a:xfrm>
            <a:off x="838200" y="4495800"/>
            <a:ext cx="990600" cy="990600"/>
          </a:xfrm>
          <a:prstGeom prst="ellipse">
            <a:avLst/>
          </a:prstGeom>
          <a:solidFill>
            <a:srgbClr val="000099"/>
          </a:solidFill>
          <a:ln w="9525">
            <a:solidFill>
              <a:schemeClr val="tx1"/>
            </a:solidFill>
            <a:round/>
            <a:headEnd/>
            <a:tailE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l-GR" sz="1600" b="1" i="0">
                <a:solidFill>
                  <a:srgbClr val="FF6600"/>
                </a:solidFill>
                <a:effectLst>
                  <a:outerShdw blurRad="38100" dist="38100" dir="2700000" algn="tl">
                    <a:srgbClr val="000000"/>
                  </a:outerShdw>
                </a:effectLst>
                <a:latin typeface="Arial" panose="020B0604020202020204" pitchFamily="34" charset="0"/>
              </a:rPr>
              <a:t>Πυρήνας</a:t>
            </a:r>
          </a:p>
        </p:txBody>
      </p:sp>
      <p:sp>
        <p:nvSpPr>
          <p:cNvPr id="80900" name="Oval 4">
            <a:extLst>
              <a:ext uri="{FF2B5EF4-FFF2-40B4-BE49-F238E27FC236}">
                <a16:creationId xmlns:a16="http://schemas.microsoft.com/office/drawing/2014/main" xmlns="" id="{623C0FB0-0AFD-4892-B79F-CE7FE69EB3B7}"/>
              </a:ext>
            </a:extLst>
          </p:cNvPr>
          <p:cNvSpPr>
            <a:spLocks noChangeArrowheads="1"/>
          </p:cNvSpPr>
          <p:nvPr/>
        </p:nvSpPr>
        <p:spPr bwMode="auto">
          <a:xfrm>
            <a:off x="1066800" y="1676400"/>
            <a:ext cx="533400" cy="533400"/>
          </a:xfrm>
          <a:prstGeom prst="ellipse">
            <a:avLst/>
          </a:prstGeom>
          <a:solidFill>
            <a:schemeClr val="hlink"/>
          </a:solidFill>
          <a:ln w="9525">
            <a:solidFill>
              <a:schemeClr val="tx1"/>
            </a:solidFill>
            <a:round/>
            <a:headEnd/>
            <a:tailEnd/>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l-GR" sz="2000" b="1" i="0">
                <a:solidFill>
                  <a:schemeClr val="folHlink"/>
                </a:solidFill>
                <a:effectLst>
                  <a:outerShdw blurRad="38100" dist="38100" dir="2700000" algn="tl">
                    <a:srgbClr val="000000"/>
                  </a:outerShdw>
                </a:effectLst>
                <a:latin typeface="Arial" panose="020B0604020202020204" pitchFamily="34" charset="0"/>
              </a:rPr>
              <a:t>Ε</a:t>
            </a:r>
          </a:p>
        </p:txBody>
      </p:sp>
      <p:sp>
        <p:nvSpPr>
          <p:cNvPr id="65541" name="AutoShape 5">
            <a:extLst>
              <a:ext uri="{FF2B5EF4-FFF2-40B4-BE49-F238E27FC236}">
                <a16:creationId xmlns:a16="http://schemas.microsoft.com/office/drawing/2014/main" xmlns="" id="{DD4D3854-FED3-4E33-903E-B9F6BF54E3DD}"/>
              </a:ext>
            </a:extLst>
          </p:cNvPr>
          <p:cNvSpPr>
            <a:spLocks noChangeArrowheads="1"/>
          </p:cNvSpPr>
          <p:nvPr/>
        </p:nvSpPr>
        <p:spPr bwMode="auto">
          <a:xfrm>
            <a:off x="1219200" y="2438400"/>
            <a:ext cx="152400" cy="685800"/>
          </a:xfrm>
          <a:prstGeom prst="downArrow">
            <a:avLst>
              <a:gd name="adj1" fmla="val 50000"/>
              <a:gd name="adj2" fmla="val 1125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70000"/>
              </a:lnSpc>
            </a:pPr>
            <a:endParaRPr lang="en-US" altLang="en-US" sz="2400" i="0">
              <a:solidFill>
                <a:srgbClr val="FFFF66"/>
              </a:solidFill>
            </a:endParaRPr>
          </a:p>
        </p:txBody>
      </p:sp>
      <p:sp>
        <p:nvSpPr>
          <p:cNvPr id="65542" name="Text Box 6">
            <a:extLst>
              <a:ext uri="{FF2B5EF4-FFF2-40B4-BE49-F238E27FC236}">
                <a16:creationId xmlns:a16="http://schemas.microsoft.com/office/drawing/2014/main" xmlns="" id="{FF251470-1753-446B-9B25-C0E96BAB155A}"/>
              </a:ext>
            </a:extLst>
          </p:cNvPr>
          <p:cNvSpPr txBox="1">
            <a:spLocks noChangeArrowheads="1"/>
          </p:cNvSpPr>
          <p:nvPr/>
        </p:nvSpPr>
        <p:spPr bwMode="auto">
          <a:xfrm>
            <a:off x="1066800" y="9144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i="0"/>
          </a:p>
        </p:txBody>
      </p:sp>
      <p:sp>
        <p:nvSpPr>
          <p:cNvPr id="80903" name="Text Box 7">
            <a:extLst>
              <a:ext uri="{FF2B5EF4-FFF2-40B4-BE49-F238E27FC236}">
                <a16:creationId xmlns:a16="http://schemas.microsoft.com/office/drawing/2014/main" xmlns="" id="{3C0C61A5-EDEB-4F09-96EF-A58BE1BD2E4A}"/>
              </a:ext>
            </a:extLst>
          </p:cNvPr>
          <p:cNvSpPr txBox="1">
            <a:spLocks noChangeArrowheads="1"/>
          </p:cNvSpPr>
          <p:nvPr/>
        </p:nvSpPr>
        <p:spPr bwMode="auto">
          <a:xfrm>
            <a:off x="1143000" y="3429000"/>
            <a:ext cx="381000" cy="396875"/>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l-GR" sz="2000" b="1" i="0">
                <a:solidFill>
                  <a:schemeClr val="folHlink"/>
                </a:solidFill>
                <a:effectLst>
                  <a:outerShdw blurRad="38100" dist="38100" dir="2700000" algn="tl">
                    <a:srgbClr val="000000"/>
                  </a:outerShdw>
                </a:effectLst>
                <a:latin typeface="Arial" panose="020B0604020202020204" pitchFamily="34" charset="0"/>
              </a:rPr>
              <a:t>Ε</a:t>
            </a:r>
          </a:p>
        </p:txBody>
      </p:sp>
      <p:sp>
        <p:nvSpPr>
          <p:cNvPr id="80904" name="Text Box 8">
            <a:extLst>
              <a:ext uri="{FF2B5EF4-FFF2-40B4-BE49-F238E27FC236}">
                <a16:creationId xmlns:a16="http://schemas.microsoft.com/office/drawing/2014/main" xmlns="" id="{8C47D2E8-3EF9-4C49-95E7-FB4D80F42DE3}"/>
              </a:ext>
            </a:extLst>
          </p:cNvPr>
          <p:cNvSpPr txBox="1">
            <a:spLocks noChangeArrowheads="1"/>
          </p:cNvSpPr>
          <p:nvPr/>
        </p:nvSpPr>
        <p:spPr bwMode="auto">
          <a:xfrm>
            <a:off x="1066800" y="4191000"/>
            <a:ext cx="587375" cy="396875"/>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n-US" sz="2000" b="1" i="0">
                <a:solidFill>
                  <a:schemeClr val="hlink"/>
                </a:solidFill>
                <a:effectLst>
                  <a:outerShdw blurRad="38100" dist="38100" dir="2700000" algn="tl">
                    <a:srgbClr val="000000"/>
                  </a:outerShdw>
                </a:effectLst>
                <a:latin typeface="Arial" panose="020B0604020202020204" pitchFamily="34" charset="0"/>
              </a:rPr>
              <a:t>ER</a:t>
            </a:r>
            <a:endParaRPr lang="el-GR" sz="2000" b="1" i="0">
              <a:solidFill>
                <a:schemeClr val="hlink"/>
              </a:solidFill>
              <a:effectLst>
                <a:outerShdw blurRad="38100" dist="38100" dir="2700000" algn="tl">
                  <a:srgbClr val="000000"/>
                </a:outerShdw>
              </a:effectLst>
              <a:latin typeface="Arial" panose="020B0604020202020204" pitchFamily="34" charset="0"/>
            </a:endParaRPr>
          </a:p>
        </p:txBody>
      </p:sp>
      <p:sp>
        <p:nvSpPr>
          <p:cNvPr id="65545" name="AutoShape 9">
            <a:extLst>
              <a:ext uri="{FF2B5EF4-FFF2-40B4-BE49-F238E27FC236}">
                <a16:creationId xmlns:a16="http://schemas.microsoft.com/office/drawing/2014/main" xmlns="" id="{63D49CB7-BCA0-4BE1-813F-A2CFC46C90B9}"/>
              </a:ext>
            </a:extLst>
          </p:cNvPr>
          <p:cNvSpPr>
            <a:spLocks noChangeArrowheads="1"/>
          </p:cNvSpPr>
          <p:nvPr/>
        </p:nvSpPr>
        <p:spPr bwMode="auto">
          <a:xfrm>
            <a:off x="1295400" y="3810000"/>
            <a:ext cx="76200" cy="381000"/>
          </a:xfrm>
          <a:prstGeom prst="downArrow">
            <a:avLst>
              <a:gd name="adj1" fmla="val 50000"/>
              <a:gd name="adj2" fmla="val 125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70000"/>
              </a:lnSpc>
            </a:pPr>
            <a:endParaRPr lang="en-US" altLang="en-US" sz="2400" i="0">
              <a:solidFill>
                <a:srgbClr val="FFFF66"/>
              </a:solidFill>
            </a:endParaRPr>
          </a:p>
        </p:txBody>
      </p:sp>
      <p:sp>
        <p:nvSpPr>
          <p:cNvPr id="65546" name="AutoShape 10">
            <a:extLst>
              <a:ext uri="{FF2B5EF4-FFF2-40B4-BE49-F238E27FC236}">
                <a16:creationId xmlns:a16="http://schemas.microsoft.com/office/drawing/2014/main" xmlns="" id="{97DD1658-4632-4B2A-AC4E-322C0D7C4223}"/>
              </a:ext>
            </a:extLst>
          </p:cNvPr>
          <p:cNvSpPr>
            <a:spLocks noChangeArrowheads="1"/>
          </p:cNvSpPr>
          <p:nvPr/>
        </p:nvSpPr>
        <p:spPr bwMode="auto">
          <a:xfrm>
            <a:off x="1295400" y="4572000"/>
            <a:ext cx="76200" cy="1524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270000"/>
              </a:lnSpc>
            </a:pPr>
            <a:endParaRPr lang="en-US" altLang="en-US" sz="2400" i="0">
              <a:solidFill>
                <a:srgbClr val="FFFF66"/>
              </a:solidFill>
            </a:endParaRPr>
          </a:p>
        </p:txBody>
      </p:sp>
      <p:sp>
        <p:nvSpPr>
          <p:cNvPr id="80907" name="Text Box 11">
            <a:extLst>
              <a:ext uri="{FF2B5EF4-FFF2-40B4-BE49-F238E27FC236}">
                <a16:creationId xmlns:a16="http://schemas.microsoft.com/office/drawing/2014/main" xmlns="" id="{F0378102-778F-4F4C-B457-5BCC118535EB}"/>
              </a:ext>
            </a:extLst>
          </p:cNvPr>
          <p:cNvSpPr txBox="1">
            <a:spLocks noChangeArrowheads="1"/>
          </p:cNvSpPr>
          <p:nvPr/>
        </p:nvSpPr>
        <p:spPr bwMode="auto">
          <a:xfrm>
            <a:off x="3200400" y="1600200"/>
            <a:ext cx="5334000" cy="3984937"/>
          </a:xfrm>
          <a:prstGeom prst="rect">
            <a:avLst/>
          </a:prstGeom>
          <a:noFill/>
          <a:ln w="9525">
            <a:noFill/>
            <a:miter lim="800000"/>
            <a:headEnd/>
            <a:tailEnd/>
          </a:ln>
          <a:effec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60000"/>
              </a:lnSpc>
              <a:spcBef>
                <a:spcPct val="50000"/>
              </a:spcBef>
              <a:defRPr/>
            </a:pPr>
            <a:endParaRPr lang="en-US" sz="2400" dirty="0">
              <a:effectLst>
                <a:outerShdw blurRad="38100" dist="38100" dir="2700000" algn="tl">
                  <a:srgbClr val="FFFFFF"/>
                </a:outerShdw>
              </a:effectLst>
              <a:latin typeface="Times New Roman" panose="02020603050405020304" pitchFamily="18" charset="0"/>
            </a:endParaRPr>
          </a:p>
          <a:p>
            <a:pPr eaLnBrk="1" hangingPunct="1">
              <a:lnSpc>
                <a:spcPct val="60000"/>
              </a:lnSpc>
              <a:spcBef>
                <a:spcPct val="50000"/>
              </a:spcBef>
              <a:defRPr/>
            </a:pPr>
            <a:r>
              <a:rPr lang="en-US" sz="2400" dirty="0">
                <a:effectLst>
                  <a:outerShdw blurRad="38100" dist="38100" dir="2700000" algn="tl">
                    <a:srgbClr val="FFFFFF"/>
                  </a:outerShdw>
                </a:effectLst>
                <a:latin typeface="Times New Roman" panose="02020603050405020304" pitchFamily="18" charset="0"/>
              </a:rPr>
              <a:t>     </a:t>
            </a:r>
            <a:r>
              <a:rPr lang="en-US" sz="2400" b="1" dirty="0">
                <a:effectLst>
                  <a:outerShdw blurRad="38100" dist="38100" dir="2700000" algn="tl">
                    <a:srgbClr val="FFFFFF"/>
                  </a:outerShdw>
                </a:effectLst>
                <a:latin typeface="Times New Roman" panose="02020603050405020304" pitchFamily="18" charset="0"/>
              </a:rPr>
              <a:t>            </a:t>
            </a:r>
            <a:r>
              <a:rPr lang="el-GR" sz="2400" b="1" dirty="0">
                <a:latin typeface="Arial" panose="020B0604020202020204" pitchFamily="34" charset="0"/>
                <a:cs typeface="Arial" panose="020B0604020202020204" pitchFamily="34" charset="0"/>
              </a:rPr>
              <a:t>Ιστορική Αναδρομή</a:t>
            </a:r>
          </a:p>
          <a:p>
            <a:pPr eaLnBrk="1" hangingPunct="1">
              <a:lnSpc>
                <a:spcPct val="60000"/>
              </a:lnSpc>
              <a:spcBef>
                <a:spcPct val="50000"/>
              </a:spcBef>
              <a:defRPr/>
            </a:pPr>
            <a:endParaRPr lang="el-GR" sz="2400" b="1" dirty="0">
              <a:latin typeface="Arial" panose="020B0604020202020204" pitchFamily="34" charset="0"/>
              <a:cs typeface="Arial" panose="020B0604020202020204" pitchFamily="34" charset="0"/>
            </a:endParaRPr>
          </a:p>
          <a:p>
            <a:pPr eaLnBrk="1" hangingPunct="1">
              <a:lnSpc>
                <a:spcPct val="60000"/>
              </a:lnSpc>
              <a:spcBef>
                <a:spcPct val="50000"/>
              </a:spcBef>
              <a:defRPr/>
            </a:pPr>
            <a:r>
              <a:rPr lang="el-GR" sz="2400" b="1" dirty="0">
                <a:latin typeface="Arial" panose="020B0604020202020204" pitchFamily="34" charset="0"/>
                <a:cs typeface="Arial" panose="020B0604020202020204" pitchFamily="34" charset="0"/>
              </a:rPr>
              <a:t>1967    </a:t>
            </a:r>
            <a:r>
              <a:rPr lang="en-US" sz="2400" b="1" dirty="0">
                <a:latin typeface="Arial" panose="020B0604020202020204" pitchFamily="34" charset="0"/>
                <a:cs typeface="Arial" panose="020B0604020202020204" pitchFamily="34" charset="0"/>
              </a:rPr>
              <a:t> ER</a:t>
            </a:r>
            <a:r>
              <a:rPr lang="el-GR" sz="2400" b="1"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Jensen</a:t>
            </a:r>
            <a:endParaRPr lang="el-GR" sz="2400" b="1" dirty="0">
              <a:latin typeface="Arial" panose="020B0604020202020204" pitchFamily="34" charset="0"/>
              <a:cs typeface="Arial" panose="020B0604020202020204" pitchFamily="34" charset="0"/>
            </a:endParaRPr>
          </a:p>
          <a:p>
            <a:pPr eaLnBrk="1" hangingPunct="1">
              <a:lnSpc>
                <a:spcPct val="60000"/>
              </a:lnSpc>
              <a:spcBef>
                <a:spcPct val="50000"/>
              </a:spcBef>
              <a:buFontTx/>
              <a:buAutoNum type="arabicPlain" startAt="1971"/>
              <a:defRPr/>
            </a:pPr>
            <a:r>
              <a:rPr lang="en-US" sz="2400" b="1" dirty="0">
                <a:latin typeface="Arial" panose="020B0604020202020204" pitchFamily="34" charset="0"/>
                <a:cs typeface="Arial" panose="020B0604020202020204" pitchFamily="34" charset="0"/>
              </a:rPr>
              <a:t>     ER    Predictor of response</a:t>
            </a:r>
            <a:endParaRPr lang="el-GR" sz="2400" b="1" dirty="0">
              <a:latin typeface="Arial" panose="020B0604020202020204" pitchFamily="34" charset="0"/>
              <a:cs typeface="Arial" panose="020B0604020202020204" pitchFamily="34" charset="0"/>
            </a:endParaRPr>
          </a:p>
          <a:p>
            <a:pPr eaLnBrk="1" hangingPunct="1">
              <a:lnSpc>
                <a:spcPct val="60000"/>
              </a:lnSpc>
              <a:spcBef>
                <a:spcPct val="50000"/>
              </a:spcBef>
              <a:defRPr/>
            </a:pPr>
            <a:r>
              <a:rPr lang="el-GR" sz="2400" b="1" dirty="0">
                <a:latin typeface="Arial" panose="020B0604020202020204" pitchFamily="34" charset="0"/>
                <a:cs typeface="Arial" panose="020B0604020202020204" pitchFamily="34" charset="0"/>
              </a:rPr>
              <a:t>1978</a:t>
            </a:r>
            <a:r>
              <a:rPr lang="en-US" sz="2400" b="1" dirty="0">
                <a:latin typeface="Arial" panose="020B0604020202020204" pitchFamily="34" charset="0"/>
                <a:cs typeface="Arial" panose="020B0604020202020204" pitchFamily="34" charset="0"/>
              </a:rPr>
              <a:t>     ER    McGuire – levels of ER</a:t>
            </a:r>
            <a:endParaRPr lang="el-GR" sz="2400" b="1" dirty="0">
              <a:latin typeface="Arial" panose="020B0604020202020204" pitchFamily="34" charset="0"/>
              <a:cs typeface="Arial" panose="020B0604020202020204" pitchFamily="34" charset="0"/>
            </a:endParaRPr>
          </a:p>
          <a:p>
            <a:pPr eaLnBrk="1" hangingPunct="1">
              <a:lnSpc>
                <a:spcPct val="60000"/>
              </a:lnSpc>
              <a:spcBef>
                <a:spcPct val="50000"/>
              </a:spcBef>
              <a:defRPr/>
            </a:pPr>
            <a:r>
              <a:rPr lang="el-GR" sz="2400" b="1" dirty="0">
                <a:latin typeface="Arial" panose="020B0604020202020204" pitchFamily="34" charset="0"/>
                <a:cs typeface="Arial" panose="020B0604020202020204" pitchFamily="34" charset="0"/>
              </a:rPr>
              <a:t>1979 - </a:t>
            </a:r>
            <a:r>
              <a:rPr lang="en-US" sz="2400" b="1" dirty="0">
                <a:latin typeface="Arial" panose="020B0604020202020204" pitchFamily="34" charset="0"/>
                <a:cs typeface="Arial" panose="020B0604020202020204" pitchFamily="34" charset="0"/>
              </a:rPr>
              <a:t>  ER    Standard practice</a:t>
            </a:r>
            <a:endParaRPr lang="el-GR" sz="2400" b="1" dirty="0">
              <a:latin typeface="Arial" panose="020B0604020202020204" pitchFamily="34" charset="0"/>
              <a:cs typeface="Arial" panose="020B0604020202020204" pitchFamily="34" charset="0"/>
            </a:endParaRPr>
          </a:p>
          <a:p>
            <a:pPr eaLnBrk="1" hangingPunct="1">
              <a:lnSpc>
                <a:spcPct val="60000"/>
              </a:lnSpc>
              <a:spcBef>
                <a:spcPct val="50000"/>
              </a:spcBef>
              <a:defRPr/>
            </a:pPr>
            <a:endParaRPr lang="el-GR" sz="2400" b="1" dirty="0">
              <a:latin typeface="Arial" panose="020B0604020202020204" pitchFamily="34" charset="0"/>
              <a:cs typeface="Arial" panose="020B0604020202020204" pitchFamily="34" charset="0"/>
            </a:endParaRPr>
          </a:p>
          <a:p>
            <a:pPr eaLnBrk="1" hangingPunct="1">
              <a:lnSpc>
                <a:spcPct val="60000"/>
              </a:lnSpc>
              <a:spcBef>
                <a:spcPct val="50000"/>
              </a:spcBef>
              <a:buFontTx/>
              <a:buAutoNum type="arabicPlain" startAt="1980"/>
              <a:defRPr/>
            </a:pP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PgR</a:t>
            </a:r>
            <a:r>
              <a:rPr lang="en-US" sz="2400" b="1" dirty="0">
                <a:latin typeface="Arial" panose="020B0604020202020204" pitchFamily="34" charset="0"/>
                <a:cs typeface="Arial" panose="020B0604020202020204" pitchFamily="34" charset="0"/>
              </a:rPr>
              <a:t>  </a:t>
            </a:r>
            <a:r>
              <a:rPr lang="el-GR" sz="2400" b="1" dirty="0">
                <a:latin typeface="Arial" panose="020B0604020202020204" pitchFamily="34" charset="0"/>
                <a:cs typeface="Arial" panose="020B0604020202020204" pitchFamily="34" charset="0"/>
              </a:rPr>
              <a:t> Επικουρικός ρόλος</a:t>
            </a:r>
            <a:endParaRPr lang="en-US" sz="2400" b="1" dirty="0">
              <a:latin typeface="Arial" panose="020B0604020202020204" pitchFamily="34" charset="0"/>
              <a:cs typeface="Arial" panose="020B0604020202020204" pitchFamily="34" charset="0"/>
            </a:endParaRPr>
          </a:p>
          <a:p>
            <a:pPr eaLnBrk="1" hangingPunct="1">
              <a:lnSpc>
                <a:spcPct val="60000"/>
              </a:lnSpc>
              <a:spcBef>
                <a:spcPct val="50000"/>
              </a:spcBef>
              <a:defRPr/>
            </a:pPr>
            <a:endParaRPr lang="el-GR" sz="2400" b="1" i="0" dirty="0">
              <a:solidFill>
                <a:schemeClr val="bg1"/>
              </a:solidFill>
              <a:effectLst>
                <a:outerShdw blurRad="38100" dist="38100" dir="2700000" algn="tl">
                  <a:srgbClr val="000000"/>
                </a:outerShdw>
              </a:effectLst>
              <a:latin typeface="Arial" panose="020B0604020202020204" pitchFamily="34" charset="0"/>
            </a:endParaRPr>
          </a:p>
        </p:txBody>
      </p:sp>
      <p:sp>
        <p:nvSpPr>
          <p:cNvPr id="65548" name="Text Box 12">
            <a:extLst>
              <a:ext uri="{FF2B5EF4-FFF2-40B4-BE49-F238E27FC236}">
                <a16:creationId xmlns:a16="http://schemas.microsoft.com/office/drawing/2014/main" xmlns="" id="{8B88A2C8-6C40-4BDD-B875-727871963CF6}"/>
              </a:ext>
            </a:extLst>
          </p:cNvPr>
          <p:cNvSpPr txBox="1">
            <a:spLocks noChangeArrowheads="1"/>
          </p:cNvSpPr>
          <p:nvPr/>
        </p:nvSpPr>
        <p:spPr bwMode="auto">
          <a:xfrm>
            <a:off x="762000" y="5791200"/>
            <a:ext cx="45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i="0"/>
          </a:p>
        </p:txBody>
      </p:sp>
      <p:sp>
        <p:nvSpPr>
          <p:cNvPr id="80909" name="Text Box 13">
            <a:extLst>
              <a:ext uri="{FF2B5EF4-FFF2-40B4-BE49-F238E27FC236}">
                <a16:creationId xmlns:a16="http://schemas.microsoft.com/office/drawing/2014/main" xmlns="" id="{EBC11E6D-6F95-4602-BB3F-FA56BD069A03}"/>
              </a:ext>
            </a:extLst>
          </p:cNvPr>
          <p:cNvSpPr txBox="1">
            <a:spLocks noChangeArrowheads="1"/>
          </p:cNvSpPr>
          <p:nvPr/>
        </p:nvSpPr>
        <p:spPr bwMode="auto">
          <a:xfrm>
            <a:off x="914400" y="5791200"/>
            <a:ext cx="1209328" cy="400110"/>
          </a:xfrm>
          <a:prstGeom prst="rect">
            <a:avLst/>
          </a:prstGeom>
          <a:no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r>
              <a:rPr lang="el-GR" sz="2000" b="1"/>
              <a:t>Κύτταρο</a:t>
            </a:r>
          </a:p>
        </p:txBody>
      </p:sp>
      <p:sp>
        <p:nvSpPr>
          <p:cNvPr id="80910" name="Text Box 14">
            <a:extLst>
              <a:ext uri="{FF2B5EF4-FFF2-40B4-BE49-F238E27FC236}">
                <a16:creationId xmlns:a16="http://schemas.microsoft.com/office/drawing/2014/main" xmlns="" id="{48EFC543-0308-433C-BA69-02AD0EEC2D8D}"/>
              </a:ext>
            </a:extLst>
          </p:cNvPr>
          <p:cNvSpPr txBox="1">
            <a:spLocks noChangeArrowheads="1"/>
          </p:cNvSpPr>
          <p:nvPr/>
        </p:nvSpPr>
        <p:spPr bwMode="auto">
          <a:xfrm>
            <a:off x="971550" y="404813"/>
            <a:ext cx="7129463" cy="523220"/>
          </a:xfrm>
          <a:prstGeom prst="rect">
            <a:avLst/>
          </a:prstGeom>
          <a:noFill/>
          <a:ln w="9525">
            <a:noFill/>
            <a:miter lim="800000"/>
            <a:headEnd/>
            <a:tailEnd/>
          </a:ln>
          <a:effec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defRPr/>
            </a:pPr>
            <a:r>
              <a:rPr lang="el-GR" sz="2800" b="1" dirty="0" err="1">
                <a:latin typeface="Arial" panose="020B0604020202020204" pitchFamily="34" charset="0"/>
                <a:cs typeface="Arial" panose="020B0604020202020204" pitchFamily="34" charset="0"/>
              </a:rPr>
              <a:t>Οιστρογονικοί</a:t>
            </a:r>
            <a:r>
              <a:rPr lang="el-GR" sz="2800" b="1" dirty="0">
                <a:latin typeface="Arial" panose="020B0604020202020204" pitchFamily="34" charset="0"/>
                <a:cs typeface="Arial" panose="020B0604020202020204" pitchFamily="34" charset="0"/>
              </a:rPr>
              <a:t> Υποδοχείς</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B0C4AB1-7467-4CB8-8BF5-11D323E9891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144" y="116632"/>
            <a:ext cx="9061712" cy="6858000"/>
          </a:xfrm>
          <a:prstGeom prst="rect">
            <a:avLst/>
          </a:prstGeom>
        </p:spPr>
      </p:pic>
    </p:spTree>
    <p:extLst>
      <p:ext uri="{BB962C8B-B14F-4D97-AF65-F5344CB8AC3E}">
        <p14:creationId xmlns="" xmlns:p14="http://schemas.microsoft.com/office/powerpoint/2010/main" val="576880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9D6415B-67CC-483D-8826-8AD6B880ECA3}" type="slidenum">
              <a:rPr lang="el-GR" smtClean="0"/>
              <a:pPr>
                <a:defRPr/>
              </a:pPr>
              <a:t>50</a:t>
            </a:fld>
            <a:endParaRPr lang="el-GR"/>
          </a:p>
        </p:txBody>
      </p:sp>
      <p:sp>
        <p:nvSpPr>
          <p:cNvPr id="6" name="Rectangle 5"/>
          <p:cNvSpPr/>
          <p:nvPr/>
        </p:nvSpPr>
        <p:spPr>
          <a:xfrm>
            <a:off x="7308" y="-5109"/>
            <a:ext cx="9136692" cy="830997"/>
          </a:xfrm>
          <a:prstGeom prst="rect">
            <a:avLst/>
          </a:prstGeom>
        </p:spPr>
        <p:txBody>
          <a:bodyPr wrap="square">
            <a:spAutoFit/>
          </a:bodyPr>
          <a:lstStyle/>
          <a:p>
            <a:pPr algn="ctr"/>
            <a:r>
              <a:rPr lang="en-US" sz="2400" b="1" dirty="0"/>
              <a:t>Treatment </a:t>
            </a:r>
            <a:r>
              <a:rPr lang="en-US" sz="2400" b="1" dirty="0" smtClean="0"/>
              <a:t>of </a:t>
            </a:r>
            <a:r>
              <a:rPr lang="en-US" sz="2400" b="1" dirty="0"/>
              <a:t>metastatic </a:t>
            </a:r>
            <a:r>
              <a:rPr lang="en-US" sz="2400" b="1" dirty="0" smtClean="0"/>
              <a:t>hormone-sensitive breast cancer: </a:t>
            </a:r>
          </a:p>
          <a:p>
            <a:pPr algn="ctr"/>
            <a:r>
              <a:rPr lang="en-US" sz="2400" b="1" dirty="0" smtClean="0"/>
              <a:t>CDK4/6 inhibitors in addition to endocrine therapy </a:t>
            </a:r>
            <a:endParaRPr lang="en-US" sz="2400" dirty="0"/>
          </a:p>
        </p:txBody>
      </p:sp>
      <p:pic>
        <p:nvPicPr>
          <p:cNvPr id="7" name="Picture 6" descr="ERC-18-0317fig1.jpe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908575"/>
            <a:ext cx="6912768" cy="5688777"/>
          </a:xfrm>
          <a:prstGeom prst="rect">
            <a:avLst/>
          </a:prstGeom>
        </p:spPr>
      </p:pic>
    </p:spTree>
    <p:extLst>
      <p:ext uri="{BB962C8B-B14F-4D97-AF65-F5344CB8AC3E}">
        <p14:creationId xmlns="" xmlns:p14="http://schemas.microsoft.com/office/powerpoint/2010/main" val="1561410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9D6415B-67CC-483D-8826-8AD6B880ECA3}" type="slidenum">
              <a:rPr lang="el-GR" smtClean="0"/>
              <a:pPr>
                <a:defRPr/>
              </a:pPr>
              <a:t>51</a:t>
            </a:fld>
            <a:endParaRPr lang="el-GR"/>
          </a:p>
        </p:txBody>
      </p:sp>
      <p:pic>
        <p:nvPicPr>
          <p:cNvPr id="3" name="Picture 2" descr="1805shahtable1_0.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052736"/>
            <a:ext cx="9144000" cy="5346095"/>
          </a:xfrm>
          <a:prstGeom prst="rect">
            <a:avLst/>
          </a:prstGeom>
        </p:spPr>
      </p:pic>
      <p:sp>
        <p:nvSpPr>
          <p:cNvPr id="4" name="Rectangle 3"/>
          <p:cNvSpPr/>
          <p:nvPr/>
        </p:nvSpPr>
        <p:spPr>
          <a:xfrm>
            <a:off x="107504" y="0"/>
            <a:ext cx="5631545" cy="646331"/>
          </a:xfrm>
          <a:prstGeom prst="rect">
            <a:avLst/>
          </a:prstGeom>
        </p:spPr>
        <p:txBody>
          <a:bodyPr wrap="none">
            <a:spAutoFit/>
          </a:bodyPr>
          <a:lstStyle/>
          <a:p>
            <a:r>
              <a:rPr lang="en-US" sz="3600" b="1" dirty="0" smtClean="0"/>
              <a:t>Efficacy of CDK4</a:t>
            </a:r>
            <a:r>
              <a:rPr lang="en-US" sz="3600" b="1" dirty="0"/>
              <a:t>/6 inhibitors </a:t>
            </a:r>
            <a:endParaRPr lang="en-US" sz="3600" dirty="0"/>
          </a:p>
        </p:txBody>
      </p:sp>
    </p:spTree>
    <p:extLst>
      <p:ext uri="{BB962C8B-B14F-4D97-AF65-F5344CB8AC3E}">
        <p14:creationId xmlns="" xmlns:p14="http://schemas.microsoft.com/office/powerpoint/2010/main" val="1859541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B74B625E-685A-4945-9FA4-38D2BFB3FC84}"/>
              </a:ext>
            </a:extLst>
          </p:cNvPr>
          <p:cNvSpPr>
            <a:spLocks noGrp="1" noChangeArrowheads="1"/>
          </p:cNvSpPr>
          <p:nvPr>
            <p:ph type="title" idx="4294967295"/>
          </p:nvPr>
        </p:nvSpPr>
        <p:spPr>
          <a:xfrm>
            <a:off x="685006" y="111123"/>
            <a:ext cx="7773987" cy="1441450"/>
          </a:xfrm>
        </p:spPr>
        <p:txBody>
          <a:bodyPr>
            <a:normAutofit fontScale="90000"/>
          </a:bodyPr>
          <a:lstStyle/>
          <a:p>
            <a:pPr algn="ctr" eaLnBrk="1" hangingPunct="1"/>
            <a:r>
              <a:rPr lang="el-GR" altLang="en-US" sz="3900" b="1">
                <a:latin typeface="Arial" panose="020B0604020202020204" pitchFamily="34" charset="0"/>
              </a:rPr>
              <a:t>Χημειοθεραπευτικά φάρμακα για την θεραπεία της μεταστατικής νόσου</a:t>
            </a:r>
          </a:p>
        </p:txBody>
      </p:sp>
      <p:sp>
        <p:nvSpPr>
          <p:cNvPr id="66563" name="Rectangle 3">
            <a:extLst>
              <a:ext uri="{FF2B5EF4-FFF2-40B4-BE49-F238E27FC236}">
                <a16:creationId xmlns:a16="http://schemas.microsoft.com/office/drawing/2014/main" xmlns="" id="{C095EE8B-E7DB-4F10-9990-18B6486673F6}"/>
              </a:ext>
            </a:extLst>
          </p:cNvPr>
          <p:cNvSpPr>
            <a:spLocks noGrp="1" noChangeArrowheads="1"/>
          </p:cNvSpPr>
          <p:nvPr>
            <p:ph type="body" idx="4294967295"/>
          </p:nvPr>
        </p:nvSpPr>
        <p:spPr>
          <a:xfrm>
            <a:off x="0" y="1981200"/>
            <a:ext cx="7772400" cy="4114800"/>
          </a:xfrm>
        </p:spPr>
        <p:txBody>
          <a:bodyPr/>
          <a:lstStyle/>
          <a:p>
            <a:pPr eaLnBrk="1" hangingPunct="1">
              <a:buFont typeface="Wingdings" panose="05000000000000000000" pitchFamily="2" charset="2"/>
              <a:buNone/>
            </a:pPr>
            <a:r>
              <a:rPr lang="el-GR" altLang="en-US">
                <a:solidFill>
                  <a:srgbClr val="FFFF00"/>
                </a:solidFill>
              </a:rPr>
              <a:t> </a:t>
            </a:r>
          </a:p>
        </p:txBody>
      </p:sp>
      <p:graphicFrame>
        <p:nvGraphicFramePr>
          <p:cNvPr id="159786" name="Group 42">
            <a:extLst>
              <a:ext uri="{FF2B5EF4-FFF2-40B4-BE49-F238E27FC236}">
                <a16:creationId xmlns:a16="http://schemas.microsoft.com/office/drawing/2014/main" xmlns="" id="{078D7687-F19F-4EE1-B595-28829288FB5B}"/>
              </a:ext>
            </a:extLst>
          </p:cNvPr>
          <p:cNvGraphicFramePr>
            <a:graphicFrameLocks noGrp="1"/>
          </p:cNvGraphicFramePr>
          <p:nvPr>
            <p:extLst>
              <p:ext uri="{D42A27DB-BD31-4B8C-83A1-F6EECF244321}">
                <p14:modId xmlns="" xmlns:p14="http://schemas.microsoft.com/office/powerpoint/2010/main" val="3904868307"/>
              </p:ext>
            </p:extLst>
          </p:nvPr>
        </p:nvGraphicFramePr>
        <p:xfrm>
          <a:off x="0" y="1981200"/>
          <a:ext cx="9144000" cy="4679952"/>
        </p:xfrm>
        <a:graphic>
          <a:graphicData uri="http://schemas.openxmlformats.org/drawingml/2006/table">
            <a:tbl>
              <a:tblPr/>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677988">
                  <a:extLst>
                    <a:ext uri="{9D8B030D-6E8A-4147-A177-3AD203B41FA5}">
                      <a16:colId xmlns:a16="http://schemas.microsoft.com/office/drawing/2014/main" xmlns="" val="20003"/>
                    </a:ext>
                  </a:extLst>
                </a:gridCol>
                <a:gridCol w="1979612">
                  <a:extLst>
                    <a:ext uri="{9D8B030D-6E8A-4147-A177-3AD203B41FA5}">
                      <a16:colId xmlns:a16="http://schemas.microsoft.com/office/drawing/2014/main" xmlns="" val="20004"/>
                    </a:ext>
                  </a:extLst>
                </a:gridCol>
              </a:tblGrid>
              <a:tr h="1000125">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Arial" panose="020B0604020202020204" pitchFamily="34" charset="0"/>
                        </a:rPr>
                        <a:t>Ανθρακυκλίνες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dirty="0" err="1">
                          <a:ln>
                            <a:noFill/>
                          </a:ln>
                          <a:solidFill>
                            <a:schemeClr val="tx1"/>
                          </a:solidFill>
                          <a:effectLst/>
                          <a:latin typeface="Arial" panose="020B0604020202020204" pitchFamily="34" charset="0"/>
                        </a:rPr>
                        <a:t>Αλκυλιούντες</a:t>
                      </a:r>
                      <a:r>
                        <a:rPr kumimoji="0" lang="el-GR" sz="1800" b="1" i="0" u="none" strike="noStrike" cap="none" normalizeH="0" baseline="0" dirty="0">
                          <a:ln>
                            <a:noFill/>
                          </a:ln>
                          <a:solidFill>
                            <a:schemeClr val="tx1"/>
                          </a:solidFill>
                          <a:effectLst/>
                          <a:latin typeface="Arial" panose="020B0604020202020204" pitchFamily="34" charset="0"/>
                        </a:rPr>
                        <a:t> παράγοντες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Arial" panose="020B0604020202020204" pitchFamily="34" charset="0"/>
                        </a:rPr>
                        <a:t>Αλκαλοειδή της </a:t>
                      </a:r>
                      <a:r>
                        <a:rPr kumimoji="0" lang="en-US" sz="1800" b="1" i="0" u="none" strike="noStrike" cap="none" normalizeH="0" baseline="0">
                          <a:ln>
                            <a:noFill/>
                          </a:ln>
                          <a:solidFill>
                            <a:schemeClr val="tx1"/>
                          </a:solidFill>
                          <a:effectLst/>
                          <a:latin typeface="Arial" panose="020B0604020202020204" pitchFamily="34" charset="0"/>
                        </a:rPr>
                        <a:t>Vinka</a:t>
                      </a:r>
                      <a:endParaRPr kumimoji="0" lang="el-GR"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Arial" panose="020B0604020202020204" pitchFamily="34" charset="0"/>
                        </a:rPr>
                        <a:t>Ταξάνες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800" b="1" i="0" u="none" strike="noStrike" cap="none" normalizeH="0" baseline="0">
                          <a:ln>
                            <a:noFill/>
                          </a:ln>
                          <a:solidFill>
                            <a:schemeClr val="tx1"/>
                          </a:solidFill>
                          <a:effectLst/>
                          <a:latin typeface="Arial" panose="020B0604020202020204" pitchFamily="34" charset="0"/>
                        </a:rPr>
                        <a:t>Αντιμεταβολίτες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22338">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Δοξορουμπισίνη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Κυκλοφωσφαμίδη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Βινορελμπίνη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Πακλιταξέλη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Μεθοτρεξάτη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191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Επιρουμπικίνη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Μελφαλάνη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Βινμπλαστίνη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Δοσιταξέλη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Τζεμσιταμπίνη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191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Μιτοξαντρόνη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a:ln>
                            <a:noFill/>
                          </a:ln>
                          <a:solidFill>
                            <a:schemeClr val="tx1"/>
                          </a:solidFill>
                          <a:effectLst/>
                          <a:latin typeface="Arial" panose="020B0604020202020204" pitchFamily="34" charset="0"/>
                        </a:rPr>
                        <a:t>Θειοτέπα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Nab-Paclitaxel</a:t>
                      </a:r>
                      <a:endParaRPr kumimoji="0" lang="el-GR" sz="1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panose="020B0604020202020204" pitchFamily="34" charset="0"/>
                        </a:rPr>
                        <a:t>5-FU</a:t>
                      </a:r>
                      <a:endParaRPr kumimoji="0" 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1916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tx1"/>
                          </a:solidFill>
                          <a:effectLst/>
                          <a:latin typeface="Arial" panose="020B0604020202020204" pitchFamily="34" charset="0"/>
                        </a:rPr>
                        <a:t>Λιποσωμιακή</a:t>
                      </a:r>
                      <a:r>
                        <a:rPr kumimoji="0" lang="el-GR" sz="1600" b="0" i="0" u="none" strike="noStrike" cap="none" normalizeH="0" baseline="0" dirty="0">
                          <a:ln>
                            <a:noFill/>
                          </a:ln>
                          <a:solidFill>
                            <a:schemeClr val="tx1"/>
                          </a:solidFill>
                          <a:effectLst/>
                          <a:latin typeface="Arial" panose="020B0604020202020204" pitchFamily="34" charset="0"/>
                        </a:rPr>
                        <a:t> </a:t>
                      </a:r>
                      <a:r>
                        <a:rPr kumimoji="0" lang="el-GR" sz="1600" b="0" i="0" u="none" strike="noStrike" cap="none" normalizeH="0" baseline="0" dirty="0" err="1">
                          <a:ln>
                            <a:noFill/>
                          </a:ln>
                          <a:solidFill>
                            <a:schemeClr val="tx1"/>
                          </a:solidFill>
                          <a:effectLst/>
                          <a:latin typeface="Arial" panose="020B0604020202020204" pitchFamily="34" charset="0"/>
                        </a:rPr>
                        <a:t>δοξορουμπικίνη</a:t>
                      </a:r>
                      <a:endParaRPr kumimoji="0" lang="el-GR" sz="16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err="1">
                          <a:ln>
                            <a:noFill/>
                          </a:ln>
                          <a:solidFill>
                            <a:schemeClr val="tx1"/>
                          </a:solidFill>
                          <a:effectLst/>
                          <a:latin typeface="Arial" panose="020B0604020202020204" pitchFamily="34" charset="0"/>
                        </a:rPr>
                        <a:t>Καπεσιταμπίνη</a:t>
                      </a:r>
                      <a:endParaRPr kumimoji="0" lang="el-GR" sz="16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xmlns="" id="{98A4A911-F887-4BDD-BC25-E058C633121C}"/>
              </a:ext>
            </a:extLst>
          </p:cNvPr>
          <p:cNvSpPr>
            <a:spLocks noGrp="1" noChangeArrowheads="1"/>
          </p:cNvSpPr>
          <p:nvPr>
            <p:ph type="title" idx="4294967295"/>
          </p:nvPr>
        </p:nvSpPr>
        <p:spPr>
          <a:xfrm>
            <a:off x="2343944" y="738465"/>
            <a:ext cx="4114800" cy="533400"/>
          </a:xfrm>
        </p:spPr>
        <p:txBody>
          <a:bodyPr/>
          <a:lstStyle/>
          <a:p>
            <a:pPr algn="l" eaLnBrk="1" hangingPunct="1"/>
            <a:r>
              <a:rPr lang="en-US" altLang="en-US" sz="2400" b="1" i="1" dirty="0">
                <a:latin typeface="Arial" panose="020B0604020202020204" pitchFamily="34" charset="0"/>
              </a:rPr>
              <a:t>HER-2/neu overexpression</a:t>
            </a:r>
          </a:p>
        </p:txBody>
      </p:sp>
      <p:sp>
        <p:nvSpPr>
          <p:cNvPr id="67587" name="Rectangle 3">
            <a:extLst>
              <a:ext uri="{FF2B5EF4-FFF2-40B4-BE49-F238E27FC236}">
                <a16:creationId xmlns:a16="http://schemas.microsoft.com/office/drawing/2014/main" xmlns="" id="{711706A3-6C56-41E4-B380-7C7EBADA768B}"/>
              </a:ext>
            </a:extLst>
          </p:cNvPr>
          <p:cNvSpPr>
            <a:spLocks noGrp="1" noChangeArrowheads="1"/>
          </p:cNvSpPr>
          <p:nvPr>
            <p:ph type="body" idx="4294967295"/>
          </p:nvPr>
        </p:nvSpPr>
        <p:spPr>
          <a:xfrm>
            <a:off x="539552" y="1436702"/>
            <a:ext cx="8277225" cy="4724400"/>
          </a:xfrm>
        </p:spPr>
        <p:txBody>
          <a:bodyPr/>
          <a:lstStyle/>
          <a:p>
            <a:pPr eaLnBrk="1" hangingPunct="1">
              <a:lnSpc>
                <a:spcPct val="80000"/>
              </a:lnSpc>
              <a:spcAft>
                <a:spcPct val="30000"/>
              </a:spcAft>
            </a:pPr>
            <a:r>
              <a:rPr lang="en-US" altLang="en-US" sz="2000" dirty="0">
                <a:latin typeface="Arial" panose="020B0604020202020204" pitchFamily="34" charset="0"/>
              </a:rPr>
              <a:t>HER-2/</a:t>
            </a:r>
            <a:r>
              <a:rPr lang="en-US" altLang="en-US" sz="2000" i="1" dirty="0">
                <a:latin typeface="Arial" panose="020B0604020202020204" pitchFamily="34" charset="0"/>
              </a:rPr>
              <a:t>neu</a:t>
            </a:r>
            <a:r>
              <a:rPr lang="en-US" altLang="en-US" sz="2000" dirty="0">
                <a:latin typeface="Arial" panose="020B0604020202020204" pitchFamily="34" charset="0"/>
              </a:rPr>
              <a:t> gene is overexpressed in 25% to 30% of breast cancer patients</a:t>
            </a:r>
          </a:p>
          <a:p>
            <a:pPr eaLnBrk="1" hangingPunct="1">
              <a:lnSpc>
                <a:spcPct val="80000"/>
              </a:lnSpc>
              <a:spcAft>
                <a:spcPct val="30000"/>
              </a:spcAft>
            </a:pPr>
            <a:r>
              <a:rPr lang="en-US" altLang="en-US" sz="2000" dirty="0">
                <a:latin typeface="Arial" panose="020B0604020202020204" pitchFamily="34" charset="0"/>
              </a:rPr>
              <a:t>There is a significant decrease in 5-year survival for breast cancer patients who overexpress HER-2/</a:t>
            </a:r>
            <a:r>
              <a:rPr lang="en-US" altLang="en-US" sz="2000" i="1" dirty="0">
                <a:latin typeface="Arial" panose="020B0604020202020204" pitchFamily="34" charset="0"/>
              </a:rPr>
              <a:t>neu</a:t>
            </a:r>
            <a:endParaRPr lang="en-US" altLang="en-US" sz="2000" dirty="0">
              <a:latin typeface="Arial" panose="020B0604020202020204" pitchFamily="34" charset="0"/>
            </a:endParaRPr>
          </a:p>
          <a:p>
            <a:pPr eaLnBrk="1" hangingPunct="1">
              <a:lnSpc>
                <a:spcPct val="80000"/>
              </a:lnSpc>
              <a:spcAft>
                <a:spcPct val="30000"/>
              </a:spcAft>
            </a:pPr>
            <a:r>
              <a:rPr lang="en-US" altLang="en-US" sz="2000" dirty="0">
                <a:latin typeface="Arial" panose="020B0604020202020204" pitchFamily="34" charset="0"/>
              </a:rPr>
              <a:t>This decrease in 5-year survival is significant for both node-positive and node-negative patients who overexpress HER-2/</a:t>
            </a:r>
            <a:r>
              <a:rPr lang="en-US" altLang="en-US" sz="2000" i="1" dirty="0">
                <a:latin typeface="Arial" panose="020B0604020202020204" pitchFamily="34" charset="0"/>
              </a:rPr>
              <a:t>neu</a:t>
            </a:r>
            <a:endParaRPr lang="en-US" altLang="en-US" sz="2000" dirty="0">
              <a:latin typeface="Arial" panose="020B0604020202020204" pitchFamily="34" charset="0"/>
            </a:endParaRPr>
          </a:p>
          <a:p>
            <a:pPr eaLnBrk="1" hangingPunct="1">
              <a:lnSpc>
                <a:spcPct val="80000"/>
              </a:lnSpc>
              <a:spcAft>
                <a:spcPct val="30000"/>
              </a:spcAft>
            </a:pPr>
            <a:r>
              <a:rPr lang="en-US" altLang="en-US" sz="2000" i="1" dirty="0">
                <a:latin typeface="Arial" panose="020B0604020202020204" pitchFamily="34" charset="0"/>
              </a:rPr>
              <a:t>In vitro </a:t>
            </a:r>
            <a:r>
              <a:rPr lang="en-US" altLang="en-US" sz="2000" dirty="0">
                <a:latin typeface="Arial" panose="020B0604020202020204" pitchFamily="34" charset="0"/>
              </a:rPr>
              <a:t>studies show that HER-2/</a:t>
            </a:r>
            <a:r>
              <a:rPr lang="en-US" altLang="en-US" sz="2000" i="1" dirty="0">
                <a:latin typeface="Arial" panose="020B0604020202020204" pitchFamily="34" charset="0"/>
              </a:rPr>
              <a:t>neu</a:t>
            </a:r>
            <a:r>
              <a:rPr lang="en-US" altLang="en-US" sz="2000" dirty="0">
                <a:latin typeface="Arial" panose="020B0604020202020204" pitchFamily="34" charset="0"/>
              </a:rPr>
              <a:t> overexpression increased the following cell activities in malignant breast epithelial cells:</a:t>
            </a:r>
          </a:p>
          <a:p>
            <a:pPr lvl="1" eaLnBrk="1" hangingPunct="1">
              <a:lnSpc>
                <a:spcPct val="80000"/>
              </a:lnSpc>
              <a:spcAft>
                <a:spcPct val="30000"/>
              </a:spcAft>
            </a:pPr>
            <a:r>
              <a:rPr lang="en-US" altLang="en-US" sz="1800" dirty="0">
                <a:latin typeface="Arial" panose="020B0604020202020204" pitchFamily="34" charset="0"/>
              </a:rPr>
              <a:t>DNA synthesis</a:t>
            </a:r>
          </a:p>
          <a:p>
            <a:pPr lvl="1" eaLnBrk="1" hangingPunct="1">
              <a:lnSpc>
                <a:spcPct val="80000"/>
              </a:lnSpc>
              <a:spcAft>
                <a:spcPct val="30000"/>
              </a:spcAft>
            </a:pPr>
            <a:r>
              <a:rPr lang="en-US" altLang="en-US" sz="1800" dirty="0">
                <a:latin typeface="Arial" panose="020B0604020202020204" pitchFamily="34" charset="0"/>
              </a:rPr>
              <a:t>Cell growth</a:t>
            </a:r>
          </a:p>
          <a:p>
            <a:pPr lvl="1" eaLnBrk="1" hangingPunct="1">
              <a:lnSpc>
                <a:spcPct val="80000"/>
              </a:lnSpc>
              <a:spcAft>
                <a:spcPct val="30000"/>
              </a:spcAft>
            </a:pPr>
            <a:r>
              <a:rPr lang="en-US" altLang="en-US" sz="1800" dirty="0">
                <a:latin typeface="Arial" panose="020B0604020202020204" pitchFamily="34" charset="0"/>
              </a:rPr>
              <a:t>Anchorage-dependent growth</a:t>
            </a:r>
          </a:p>
          <a:p>
            <a:pPr lvl="1" eaLnBrk="1" hangingPunct="1">
              <a:lnSpc>
                <a:spcPct val="80000"/>
              </a:lnSpc>
              <a:spcAft>
                <a:spcPct val="30000"/>
              </a:spcAft>
            </a:pPr>
            <a:r>
              <a:rPr lang="en-US" altLang="en-US" sz="1800" dirty="0" err="1">
                <a:latin typeface="Arial" panose="020B0604020202020204" pitchFamily="34" charset="0"/>
              </a:rPr>
              <a:t>Tumorigencity</a:t>
            </a:r>
            <a:endParaRPr lang="en-US" altLang="en-US" sz="1800" dirty="0">
              <a:latin typeface="Arial" panose="020B0604020202020204" pitchFamily="34" charset="0"/>
            </a:endParaRPr>
          </a:p>
          <a:p>
            <a:pPr lvl="1" eaLnBrk="1" hangingPunct="1">
              <a:lnSpc>
                <a:spcPct val="80000"/>
              </a:lnSpc>
              <a:spcAft>
                <a:spcPct val="30000"/>
              </a:spcAft>
            </a:pPr>
            <a:r>
              <a:rPr lang="en-US" altLang="en-US" sz="1800" dirty="0">
                <a:latin typeface="Arial" panose="020B0604020202020204" pitchFamily="34" charset="0"/>
              </a:rPr>
              <a:t>Metastatic potential</a:t>
            </a:r>
          </a:p>
          <a:p>
            <a:pPr lvl="1" eaLnBrk="1" hangingPunct="1">
              <a:lnSpc>
                <a:spcPct val="80000"/>
              </a:lnSpc>
              <a:spcAft>
                <a:spcPct val="30000"/>
              </a:spcAft>
            </a:pPr>
            <a:endParaRPr lang="en-US" altLang="en-US" sz="1800" dirty="0"/>
          </a:p>
        </p:txBody>
      </p:sp>
      <p:sp>
        <p:nvSpPr>
          <p:cNvPr id="67588" name="Rectangle 4">
            <a:extLst>
              <a:ext uri="{FF2B5EF4-FFF2-40B4-BE49-F238E27FC236}">
                <a16:creationId xmlns:a16="http://schemas.microsoft.com/office/drawing/2014/main" xmlns="" id="{46E98579-0C31-411F-AE4C-1B23A8BE9CC9}"/>
              </a:ext>
            </a:extLst>
          </p:cNvPr>
          <p:cNvSpPr>
            <a:spLocks noChangeArrowheads="1"/>
          </p:cNvSpPr>
          <p:nvPr/>
        </p:nvSpPr>
        <p:spPr bwMode="auto">
          <a:xfrm>
            <a:off x="2700338" y="6300788"/>
            <a:ext cx="6243637" cy="557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tabLst>
                <a:tab pos="5664200" algn="l"/>
              </a:tabLst>
              <a:defRPr sz="3200">
                <a:solidFill>
                  <a:schemeClr val="tx1"/>
                </a:solidFill>
                <a:latin typeface="Times New Roman" panose="02020603050405020304" pitchFamily="18" charset="0"/>
              </a:defRPr>
            </a:lvl1pPr>
            <a:lvl2pPr marL="742950" indent="-285750">
              <a:spcBef>
                <a:spcPct val="20000"/>
              </a:spcBef>
              <a:buChar char="–"/>
              <a:tabLst>
                <a:tab pos="5664200" algn="l"/>
              </a:tabLst>
              <a:defRPr sz="2800">
                <a:solidFill>
                  <a:schemeClr val="tx1"/>
                </a:solidFill>
                <a:latin typeface="Times New Roman" panose="02020603050405020304" pitchFamily="18" charset="0"/>
              </a:defRPr>
            </a:lvl2pPr>
            <a:lvl3pPr marL="1143000" indent="-228600">
              <a:spcBef>
                <a:spcPct val="20000"/>
              </a:spcBef>
              <a:buChar char="•"/>
              <a:tabLst>
                <a:tab pos="5664200" algn="l"/>
              </a:tabLst>
              <a:defRPr sz="2400">
                <a:solidFill>
                  <a:schemeClr val="tx1"/>
                </a:solidFill>
                <a:latin typeface="Times New Roman" panose="02020603050405020304" pitchFamily="18" charset="0"/>
              </a:defRPr>
            </a:lvl3pPr>
            <a:lvl4pPr marL="1600200" indent="-228600">
              <a:spcBef>
                <a:spcPct val="20000"/>
              </a:spcBef>
              <a:buChar char="–"/>
              <a:tabLst>
                <a:tab pos="5664200" algn="l"/>
              </a:tabLst>
              <a:defRPr sz="2000">
                <a:solidFill>
                  <a:schemeClr val="tx1"/>
                </a:solidFill>
                <a:latin typeface="Times New Roman" panose="02020603050405020304" pitchFamily="18" charset="0"/>
              </a:defRPr>
            </a:lvl4pPr>
            <a:lvl5pPr marL="2057400" indent="-228600">
              <a:spcBef>
                <a:spcPct val="20000"/>
              </a:spcBef>
              <a:buChar char="»"/>
              <a:tabLst>
                <a:tab pos="5664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5664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5664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5664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5664200" algn="l"/>
              </a:tabLst>
              <a:defRPr sz="2000">
                <a:solidFill>
                  <a:schemeClr val="tx1"/>
                </a:solidFill>
                <a:latin typeface="Times New Roman" panose="02020603050405020304" pitchFamily="18" charset="0"/>
              </a:defRPr>
            </a:lvl9pPr>
          </a:lstStyle>
          <a:p>
            <a:pPr algn="r">
              <a:spcBef>
                <a:spcPct val="0"/>
              </a:spcBef>
              <a:spcAft>
                <a:spcPct val="30000"/>
              </a:spcAft>
              <a:buFontTx/>
              <a:buNone/>
            </a:pPr>
            <a:r>
              <a:rPr lang="en-US" altLang="en-US" sz="1100" i="0" dirty="0" err="1">
                <a:latin typeface="Arial" panose="020B0604020202020204" pitchFamily="34" charset="0"/>
              </a:rPr>
              <a:t>Slamon</a:t>
            </a:r>
            <a:r>
              <a:rPr lang="en-US" altLang="en-US" sz="1100" i="0" dirty="0">
                <a:latin typeface="Arial" panose="020B0604020202020204" pitchFamily="34" charset="0"/>
              </a:rPr>
              <a:t> DJ. </a:t>
            </a:r>
            <a:r>
              <a:rPr lang="en-US" altLang="en-US" sz="1100" dirty="0">
                <a:latin typeface="Arial" panose="020B0604020202020204" pitchFamily="34" charset="0"/>
              </a:rPr>
              <a:t>Chemotherapy Foundation Symposium. </a:t>
            </a:r>
            <a:r>
              <a:rPr lang="en-US" altLang="en-US" sz="1100" i="0" dirty="0">
                <a:latin typeface="Arial" panose="020B0604020202020204" pitchFamily="34" charset="0"/>
              </a:rPr>
              <a:t>1999;46. Abstract 39. Goldenberg MM.</a:t>
            </a:r>
            <a:r>
              <a:rPr lang="en-US" altLang="en-US" sz="1100" dirty="0">
                <a:latin typeface="Arial" panose="020B0604020202020204" pitchFamily="34" charset="0"/>
              </a:rPr>
              <a:t> Clinical Therapeutics. </a:t>
            </a:r>
            <a:r>
              <a:rPr lang="en-US" altLang="en-US" sz="1100" i="0" dirty="0">
                <a:latin typeface="Arial" panose="020B0604020202020204" pitchFamily="34" charset="0"/>
              </a:rPr>
              <a:t>1999;21(2):309-318.</a:t>
            </a:r>
          </a:p>
        </p:txBody>
      </p:sp>
      <p:sp>
        <p:nvSpPr>
          <p:cNvPr id="126982" name="Text Box 6">
            <a:extLst>
              <a:ext uri="{FF2B5EF4-FFF2-40B4-BE49-F238E27FC236}">
                <a16:creationId xmlns:a16="http://schemas.microsoft.com/office/drawing/2014/main" xmlns="" id="{1167A29B-97FE-4A6B-AD8A-CB6349BC9900}"/>
              </a:ext>
            </a:extLst>
          </p:cNvPr>
          <p:cNvSpPr txBox="1">
            <a:spLocks noChangeArrowheads="1"/>
          </p:cNvSpPr>
          <p:nvPr/>
        </p:nvSpPr>
        <p:spPr bwMode="auto">
          <a:xfrm>
            <a:off x="990600" y="103188"/>
            <a:ext cx="682148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sz="2800" b="1" dirty="0">
                <a:latin typeface="Arial" panose="020B0604020202020204" pitchFamily="34" charset="0"/>
                <a:cs typeface="Arial" panose="020B0604020202020204" pitchFamily="34" charset="0"/>
              </a:rPr>
              <a:t>BREAST CANCER</a:t>
            </a:r>
            <a:endParaRPr lang="el-GR"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xmlns="" id="{BB7A00A5-CD01-4F32-8088-E2C19D1EB52A}"/>
              </a:ext>
            </a:extLst>
          </p:cNvPr>
          <p:cNvSpPr>
            <a:spLocks noGrp="1" noChangeArrowheads="1"/>
          </p:cNvSpPr>
          <p:nvPr>
            <p:ph type="title" idx="4294967295"/>
          </p:nvPr>
        </p:nvSpPr>
        <p:spPr>
          <a:xfrm>
            <a:off x="0" y="76200"/>
            <a:ext cx="8958263" cy="1050925"/>
          </a:xfrm>
          <a:noFill/>
        </p:spPr>
        <p:txBody>
          <a:bodyPr>
            <a:normAutofit fontScale="90000"/>
          </a:bodyPr>
          <a:lstStyle/>
          <a:p>
            <a:pPr algn="ctr" eaLnBrk="1" hangingPunct="1"/>
            <a:r>
              <a:rPr lang="en-US" altLang="en-US" sz="3600" b="1" dirty="0">
                <a:latin typeface="Arial" panose="020B0604020202020204" pitchFamily="34" charset="0"/>
                <a:cs typeface="Arial" panose="020B0604020202020204" pitchFamily="34" charset="0"/>
              </a:rPr>
              <a:t>IHC Test Measures HER2 Protein Overexpression</a:t>
            </a:r>
          </a:p>
        </p:txBody>
      </p:sp>
      <p:sp>
        <p:nvSpPr>
          <p:cNvPr id="69635" name="Rectangle 3">
            <a:extLst>
              <a:ext uri="{FF2B5EF4-FFF2-40B4-BE49-F238E27FC236}">
                <a16:creationId xmlns:a16="http://schemas.microsoft.com/office/drawing/2014/main" xmlns="" id="{510EEF56-3305-40A9-B771-12E8F9B60D6C}"/>
              </a:ext>
            </a:extLst>
          </p:cNvPr>
          <p:cNvSpPr>
            <a:spLocks noGrp="1" noChangeArrowheads="1"/>
          </p:cNvSpPr>
          <p:nvPr>
            <p:ph type="body" sz="half" idx="4294967295"/>
          </p:nvPr>
        </p:nvSpPr>
        <p:spPr>
          <a:xfrm>
            <a:off x="919956" y="5613508"/>
            <a:ext cx="7304087" cy="414337"/>
          </a:xfrm>
          <a:noFill/>
        </p:spPr>
        <p:txBody>
          <a:bodyPr>
            <a:normAutofit fontScale="92500" lnSpcReduction="20000"/>
          </a:bodyPr>
          <a:lstStyle/>
          <a:p>
            <a:pPr eaLnBrk="1" hangingPunct="1">
              <a:buFontTx/>
              <a:buNone/>
            </a:pPr>
            <a:r>
              <a:rPr lang="en-US" altLang="en-US" sz="1600" b="1" dirty="0">
                <a:latin typeface="Arial" panose="020B0604020202020204" pitchFamily="34" charset="0"/>
                <a:cs typeface="Arial" panose="020B0604020202020204" pitchFamily="34" charset="0"/>
              </a:rPr>
              <a:t>NCCN guidelines recommend that an IHC result of 2+ should be retested with FISH</a:t>
            </a:r>
          </a:p>
        </p:txBody>
      </p:sp>
      <p:pic>
        <p:nvPicPr>
          <p:cNvPr id="69636" name="Picture 4" descr="Immunohisto">
            <a:extLst>
              <a:ext uri="{FF2B5EF4-FFF2-40B4-BE49-F238E27FC236}">
                <a16:creationId xmlns:a16="http://schemas.microsoft.com/office/drawing/2014/main" xmlns="" id="{CC7ABAC9-C42A-4CB7-A0B0-C279E333FF47}"/>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341438"/>
            <a:ext cx="9144000"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7" name="Rectangle 5">
            <a:extLst>
              <a:ext uri="{FF2B5EF4-FFF2-40B4-BE49-F238E27FC236}">
                <a16:creationId xmlns:a16="http://schemas.microsoft.com/office/drawing/2014/main" xmlns="" id="{C11F828D-F447-4216-B726-3C077AC43BC1}"/>
              </a:ext>
            </a:extLst>
          </p:cNvPr>
          <p:cNvSpPr>
            <a:spLocks noChangeArrowheads="1"/>
          </p:cNvSpPr>
          <p:nvPr/>
        </p:nvSpPr>
        <p:spPr bwMode="auto">
          <a:xfrm>
            <a:off x="1115616" y="6373196"/>
            <a:ext cx="822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i="0" dirty="0" err="1"/>
              <a:t>HercepTest</a:t>
            </a:r>
            <a:r>
              <a:rPr lang="en-US" altLang="en-US" sz="1200" i="0" baseline="30000" dirty="0"/>
              <a:t>®</a:t>
            </a:r>
            <a:r>
              <a:rPr lang="en-US" altLang="en-US" sz="1200" i="0" dirty="0"/>
              <a:t> package insert, 3rd edition, DAKO; NCCN, Practice Guidelines for Breast Cancer, v.3.2003</a:t>
            </a:r>
            <a:endParaRPr lang="en-US" altLang="en-US" sz="1100" i="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E36A7396-06F0-4D9A-96F9-149EB6EA3D21}"/>
              </a:ext>
            </a:extLst>
          </p:cNvPr>
          <p:cNvSpPr>
            <a:spLocks noGrp="1" noChangeArrowheads="1"/>
          </p:cNvSpPr>
          <p:nvPr>
            <p:ph type="title" idx="4294967295"/>
          </p:nvPr>
        </p:nvSpPr>
        <p:spPr>
          <a:xfrm>
            <a:off x="0" y="84138"/>
            <a:ext cx="8958263" cy="1050925"/>
          </a:xfrm>
          <a:noFill/>
        </p:spPr>
        <p:txBody>
          <a:bodyPr>
            <a:normAutofit/>
          </a:bodyPr>
          <a:lstStyle/>
          <a:p>
            <a:pPr algn="ctr" eaLnBrk="1" hangingPunct="1"/>
            <a:r>
              <a:rPr lang="en-US" altLang="en-US" b="1" dirty="0">
                <a:latin typeface="Arial" panose="020B0604020202020204" pitchFamily="34" charset="0"/>
                <a:cs typeface="Arial" panose="020B0604020202020204" pitchFamily="34" charset="0"/>
              </a:rPr>
              <a:t>FISH Test Measures HER2 Gene Amplification</a:t>
            </a:r>
          </a:p>
        </p:txBody>
      </p:sp>
      <p:pic>
        <p:nvPicPr>
          <p:cNvPr id="71683" name="Picture 3">
            <a:extLst>
              <a:ext uri="{FF2B5EF4-FFF2-40B4-BE49-F238E27FC236}">
                <a16:creationId xmlns:a16="http://schemas.microsoft.com/office/drawing/2014/main" xmlns="" id="{6E6C2502-70F4-4CC8-9F6C-935D0C00FCF0}"/>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2425" y="1371600"/>
            <a:ext cx="8439150" cy="487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4" name="Rectangle 4">
            <a:extLst>
              <a:ext uri="{FF2B5EF4-FFF2-40B4-BE49-F238E27FC236}">
                <a16:creationId xmlns:a16="http://schemas.microsoft.com/office/drawing/2014/main" xmlns="" id="{995CAB0E-4055-4FBC-A4C7-54EF615D045D}"/>
              </a:ext>
            </a:extLst>
          </p:cNvPr>
          <p:cNvSpPr>
            <a:spLocks noChangeArrowheads="1"/>
          </p:cNvSpPr>
          <p:nvPr/>
        </p:nvSpPr>
        <p:spPr bwMode="auto">
          <a:xfrm>
            <a:off x="457200" y="6324600"/>
            <a:ext cx="822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400" i="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93D79C94-FA58-4A4D-A779-E4AAD0D2CB71}"/>
              </a:ext>
            </a:extLst>
          </p:cNvPr>
          <p:cNvSpPr>
            <a:spLocks noGrp="1" noChangeArrowheads="1"/>
          </p:cNvSpPr>
          <p:nvPr>
            <p:ph type="title" idx="4294967295"/>
          </p:nvPr>
        </p:nvSpPr>
        <p:spPr>
          <a:xfrm>
            <a:off x="539552" y="196056"/>
            <a:ext cx="8280400" cy="1503362"/>
          </a:xfrm>
        </p:spPr>
        <p:txBody>
          <a:bodyPr>
            <a:normAutofit/>
          </a:bodyPr>
          <a:lstStyle/>
          <a:p>
            <a:pPr algn="ctr" eaLnBrk="1" hangingPunct="1"/>
            <a:r>
              <a:rPr lang="el-GR" altLang="en-US" b="1" dirty="0">
                <a:latin typeface="Arial" panose="020B0604020202020204" pitchFamily="34" charset="0"/>
                <a:cs typeface="Arial" panose="020B0604020202020204" pitchFamily="34" charset="0"/>
              </a:rPr>
              <a:t>Η</a:t>
            </a:r>
            <a:r>
              <a:rPr lang="en-US" altLang="en-US" b="1" dirty="0" err="1">
                <a:latin typeface="Arial" panose="020B0604020202020204" pitchFamily="34" charset="0"/>
                <a:cs typeface="Arial" panose="020B0604020202020204" pitchFamily="34" charset="0"/>
              </a:rPr>
              <a:t>erceptin</a:t>
            </a:r>
            <a:r>
              <a:rPr lang="el-GR" altLang="en-US" b="1" dirty="0">
                <a:latin typeface="Arial" panose="020B0604020202020204" pitchFamily="34" charset="0"/>
                <a:cs typeface="Arial" panose="020B0604020202020204" pitchFamily="34" charset="0"/>
              </a:rPr>
              <a:t> </a:t>
            </a:r>
            <a:br>
              <a:rPr lang="el-GR" altLang="en-US" b="1" dirty="0">
                <a:latin typeface="Arial" panose="020B0604020202020204" pitchFamily="34" charset="0"/>
                <a:cs typeface="Arial" panose="020B0604020202020204" pitchFamily="34" charset="0"/>
              </a:rPr>
            </a:br>
            <a:r>
              <a:rPr lang="el-GR" altLang="en-US" b="1" dirty="0">
                <a:latin typeface="Arial" panose="020B0604020202020204" pitchFamily="34" charset="0"/>
                <a:cs typeface="Arial" panose="020B0604020202020204" pitchFamily="34" charset="0"/>
              </a:rPr>
              <a:t>Τ</a:t>
            </a:r>
            <a:r>
              <a:rPr lang="en-US" altLang="en-US" b="1" dirty="0" err="1">
                <a:latin typeface="Arial" panose="020B0604020202020204" pitchFamily="34" charset="0"/>
                <a:cs typeface="Arial" panose="020B0604020202020204" pitchFamily="34" charset="0"/>
              </a:rPr>
              <a:t>rastuzumab</a:t>
            </a:r>
            <a:r>
              <a:rPr lang="en-US" altLang="en-US" b="1" dirty="0">
                <a:latin typeface="Arial" panose="020B0604020202020204" pitchFamily="34" charset="0"/>
                <a:cs typeface="Arial" panose="020B0604020202020204" pitchFamily="34" charset="0"/>
              </a:rPr>
              <a:t> anti-HER2 monoclonal </a:t>
            </a:r>
            <a:r>
              <a:rPr lang="el-GR" altLang="en-US" b="1" dirty="0">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antibody</a:t>
            </a:r>
            <a:endParaRPr lang="el-GR" altLang="en-US" b="1" dirty="0">
              <a:latin typeface="Arial" panose="020B0604020202020204" pitchFamily="34" charset="0"/>
              <a:cs typeface="Arial" panose="020B0604020202020204" pitchFamily="34" charset="0"/>
            </a:endParaRPr>
          </a:p>
        </p:txBody>
      </p:sp>
      <p:sp>
        <p:nvSpPr>
          <p:cNvPr id="73731" name="Rectangle 3">
            <a:extLst>
              <a:ext uri="{FF2B5EF4-FFF2-40B4-BE49-F238E27FC236}">
                <a16:creationId xmlns:a16="http://schemas.microsoft.com/office/drawing/2014/main" xmlns="" id="{422F55EB-BC52-4609-8204-A183501EE899}"/>
              </a:ext>
            </a:extLst>
          </p:cNvPr>
          <p:cNvSpPr>
            <a:spLocks noGrp="1" noChangeArrowheads="1"/>
          </p:cNvSpPr>
          <p:nvPr>
            <p:ph type="body" idx="4294967295"/>
          </p:nvPr>
        </p:nvSpPr>
        <p:spPr>
          <a:xfrm>
            <a:off x="228600" y="1844824"/>
            <a:ext cx="8686800" cy="4137025"/>
          </a:xfrm>
        </p:spPr>
        <p:txBody>
          <a:bodyPr/>
          <a:lstStyle/>
          <a:p>
            <a:pPr eaLnBrk="1" hangingPunct="1">
              <a:lnSpc>
                <a:spcPct val="90000"/>
              </a:lnSpc>
              <a:buFontTx/>
              <a:buNone/>
            </a:pPr>
            <a:r>
              <a:rPr lang="en-GB" altLang="en-US" dirty="0"/>
              <a:t>   </a:t>
            </a:r>
          </a:p>
          <a:p>
            <a:r>
              <a:rPr lang="el-GR" altLang="en-US" sz="2400" dirty="0" err="1">
                <a:latin typeface="Arial" panose="020B0604020202020204" pitchFamily="34" charset="0"/>
              </a:rPr>
              <a:t>Ανασυνδυασμένο</a:t>
            </a:r>
            <a:r>
              <a:rPr lang="el-GR" altLang="en-US" sz="2400" dirty="0">
                <a:latin typeface="Arial" panose="020B0604020202020204" pitchFamily="34" charset="0"/>
              </a:rPr>
              <a:t> ανθρώπινο </a:t>
            </a:r>
            <a:r>
              <a:rPr lang="en-US" altLang="en-US" sz="2400" dirty="0">
                <a:latin typeface="Arial" panose="020B0604020202020204" pitchFamily="34" charset="0"/>
              </a:rPr>
              <a:t>anti-HER2</a:t>
            </a:r>
            <a:r>
              <a:rPr lang="el-GR" altLang="en-US" sz="2400" dirty="0">
                <a:latin typeface="Arial" panose="020B0604020202020204" pitchFamily="34" charset="0"/>
              </a:rPr>
              <a:t> </a:t>
            </a:r>
            <a:r>
              <a:rPr lang="el-GR" altLang="en-US" sz="2400" dirty="0" err="1">
                <a:latin typeface="Arial" panose="020B0604020202020204" pitchFamily="34" charset="0"/>
              </a:rPr>
              <a:t>μονοκλωνικό</a:t>
            </a:r>
            <a:r>
              <a:rPr lang="el-GR" altLang="en-US" sz="2400" dirty="0">
                <a:latin typeface="Arial" panose="020B0604020202020204" pitchFamily="34" charset="0"/>
              </a:rPr>
              <a:t> αντίσωμα</a:t>
            </a:r>
          </a:p>
          <a:p>
            <a:r>
              <a:rPr lang="el-GR" altLang="en-US" sz="2400" i="1" dirty="0">
                <a:latin typeface="Arial" panose="020B0604020202020204" pitchFamily="34" charset="0"/>
              </a:rPr>
              <a:t>Το </a:t>
            </a:r>
            <a:r>
              <a:rPr lang="el-GR" altLang="en-US" sz="2400" i="1" dirty="0" err="1">
                <a:latin typeface="Arial" panose="020B0604020202020204" pitchFamily="34" charset="0"/>
              </a:rPr>
              <a:t>ογκογονίδιο</a:t>
            </a:r>
            <a:r>
              <a:rPr lang="el-GR" altLang="en-US" sz="2400" i="1" dirty="0">
                <a:latin typeface="Arial" panose="020B0604020202020204" pitchFamily="34" charset="0"/>
              </a:rPr>
              <a:t> του ανθρώπινου  </a:t>
            </a:r>
            <a:r>
              <a:rPr lang="el-GR" altLang="en-US" sz="2400" i="1" dirty="0" err="1">
                <a:latin typeface="Arial" panose="020B0604020202020204" pitchFamily="34" charset="0"/>
              </a:rPr>
              <a:t>επιδερμιδικού</a:t>
            </a:r>
            <a:r>
              <a:rPr lang="en-US" altLang="en-US" sz="2400" i="1" dirty="0">
                <a:latin typeface="Arial" panose="020B0604020202020204" pitchFamily="34" charset="0"/>
              </a:rPr>
              <a:t> </a:t>
            </a:r>
            <a:r>
              <a:rPr lang="el-GR" altLang="en-US" sz="2400" i="1" dirty="0">
                <a:latin typeface="Arial" panose="020B0604020202020204" pitchFamily="34" charset="0"/>
              </a:rPr>
              <a:t>υποδοχέα του αυξητικού  παράγοντα 2 κωδικοποιεί τον υποδοχέα </a:t>
            </a:r>
            <a:r>
              <a:rPr lang="en-US" altLang="en-US" sz="2400" i="1" dirty="0">
                <a:latin typeface="Arial" panose="020B0604020202020204" pitchFamily="34" charset="0"/>
              </a:rPr>
              <a:t>HER2 </a:t>
            </a:r>
            <a:r>
              <a:rPr lang="el-GR" altLang="en-US" sz="2400" i="1" dirty="0">
                <a:latin typeface="Arial" panose="020B0604020202020204" pitchFamily="34" charset="0"/>
              </a:rPr>
              <a:t>που </a:t>
            </a:r>
            <a:r>
              <a:rPr lang="el-GR" altLang="en-US" sz="2400" i="1" dirty="0" err="1">
                <a:latin typeface="Arial" panose="020B0604020202020204" pitchFamily="34" charset="0"/>
              </a:rPr>
              <a:t>υπερεκφράζεται</a:t>
            </a:r>
            <a:r>
              <a:rPr lang="el-GR" altLang="en-US" sz="2400" i="1" dirty="0">
                <a:latin typeface="Arial" panose="020B0604020202020204" pitchFamily="34" charset="0"/>
              </a:rPr>
              <a:t> σε 20-30% των  καρκίνων του μαστού.</a:t>
            </a:r>
          </a:p>
          <a:p>
            <a:r>
              <a:rPr lang="el-GR" altLang="en-US" sz="2400" i="1" dirty="0" err="1">
                <a:latin typeface="Arial" panose="020B0604020202020204" pitchFamily="34" charset="0"/>
              </a:rPr>
              <a:t>Ογκοι</a:t>
            </a:r>
            <a:r>
              <a:rPr lang="el-GR" altLang="en-US" sz="2400" i="1" dirty="0">
                <a:latin typeface="Arial" panose="020B0604020202020204" pitchFamily="34" charset="0"/>
              </a:rPr>
              <a:t> θετικοί για </a:t>
            </a:r>
            <a:r>
              <a:rPr lang="en-US" altLang="en-US" sz="2400" i="1" dirty="0">
                <a:latin typeface="Arial" panose="020B0604020202020204" pitchFamily="34" charset="0"/>
              </a:rPr>
              <a:t>HER</a:t>
            </a:r>
            <a:r>
              <a:rPr lang="el-GR" altLang="en-US" sz="2400" i="1" dirty="0">
                <a:latin typeface="Arial" panose="020B0604020202020204" pitchFamily="34" charset="0"/>
              </a:rPr>
              <a:t>2 συσχετίζονται με πτωχή πρόγνωση</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D791094B-891D-4402-8A8C-048F1EBBED01}"/>
              </a:ext>
            </a:extLst>
          </p:cNvPr>
          <p:cNvSpPr>
            <a:spLocks noGrp="1" noChangeArrowheads="1"/>
          </p:cNvSpPr>
          <p:nvPr>
            <p:ph type="title" idx="4294967295"/>
          </p:nvPr>
        </p:nvSpPr>
        <p:spPr>
          <a:xfrm>
            <a:off x="685800" y="116632"/>
            <a:ext cx="7772400" cy="1143000"/>
          </a:xfrm>
        </p:spPr>
        <p:txBody>
          <a:bodyPr/>
          <a:lstStyle/>
          <a:p>
            <a:pPr algn="ctr" eaLnBrk="1" hangingPunct="1"/>
            <a:r>
              <a:rPr lang="el-GR" altLang="en-US" b="1" dirty="0" err="1">
                <a:latin typeface="Arial" panose="020B0604020202020204" pitchFamily="34" charset="0"/>
              </a:rPr>
              <a:t>Διφωσφονικά</a:t>
            </a:r>
            <a:endParaRPr lang="el-GR" altLang="en-US" b="1" dirty="0">
              <a:latin typeface="Arial" panose="020B0604020202020204" pitchFamily="34" charset="0"/>
            </a:endParaRPr>
          </a:p>
        </p:txBody>
      </p:sp>
      <p:sp>
        <p:nvSpPr>
          <p:cNvPr id="74755" name="Rectangle 3">
            <a:extLst>
              <a:ext uri="{FF2B5EF4-FFF2-40B4-BE49-F238E27FC236}">
                <a16:creationId xmlns:a16="http://schemas.microsoft.com/office/drawing/2014/main" xmlns="" id="{EE9B2473-29EB-4C44-A42F-42EC636B926B}"/>
              </a:ext>
            </a:extLst>
          </p:cNvPr>
          <p:cNvSpPr>
            <a:spLocks noGrp="1" noChangeArrowheads="1"/>
          </p:cNvSpPr>
          <p:nvPr>
            <p:ph type="body" idx="4294967295"/>
          </p:nvPr>
        </p:nvSpPr>
        <p:spPr>
          <a:xfrm>
            <a:off x="899592" y="1916832"/>
            <a:ext cx="7772400" cy="4114800"/>
          </a:xfrm>
        </p:spPr>
        <p:txBody>
          <a:bodyPr>
            <a:normAutofit/>
          </a:bodyPr>
          <a:lstStyle/>
          <a:p>
            <a:pPr marL="0" indent="0" eaLnBrk="1" hangingPunct="1">
              <a:buClr>
                <a:schemeClr val="bg1"/>
              </a:buClr>
              <a:buNone/>
            </a:pPr>
            <a:r>
              <a:rPr lang="el-GR" altLang="en-US" sz="2400" dirty="0">
                <a:latin typeface="Arial" panose="020B0604020202020204" pitchFamily="34" charset="0"/>
              </a:rPr>
              <a:t>Σε ασθενείς με μεταστάσεις στα οστά μειώνουν τις επιπλοκές από το σκελετό και καθυστερούν την εμφάνιση του πρώτου </a:t>
            </a:r>
            <a:r>
              <a:rPr lang="el-GR" altLang="en-US" sz="2400" dirty="0" err="1">
                <a:latin typeface="Arial" panose="020B0604020202020204" pitchFamily="34" charset="0"/>
              </a:rPr>
              <a:t>συμβάματος</a:t>
            </a:r>
            <a:r>
              <a:rPr lang="el-GR" altLang="en-US" sz="2400" dirty="0">
                <a:latin typeface="Arial" panose="020B0604020202020204" pitchFamily="34" charset="0"/>
              </a:rPr>
              <a:t> στα οστά</a:t>
            </a:r>
          </a:p>
          <a:p>
            <a:r>
              <a:rPr lang="el-GR" altLang="en-US" sz="2400" dirty="0">
                <a:latin typeface="Arial" panose="020B0604020202020204" pitchFamily="34" charset="0"/>
              </a:rPr>
              <a:t>Αναλγητική δράση</a:t>
            </a:r>
          </a:p>
          <a:p>
            <a:r>
              <a:rPr lang="el-GR" altLang="en-US" sz="2400" dirty="0">
                <a:latin typeface="Arial" panose="020B0604020202020204" pitchFamily="34" charset="0"/>
              </a:rPr>
              <a:t>Προτείνεται η χορήγηση για 2 έτη</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E4DA0A3C-BFE2-42BA-976A-88D2F7372B80}"/>
              </a:ext>
            </a:extLst>
          </p:cNvPr>
          <p:cNvSpPr>
            <a:spLocks noGrp="1" noChangeArrowheads="1"/>
          </p:cNvSpPr>
          <p:nvPr>
            <p:ph type="title" idx="4294967295"/>
          </p:nvPr>
        </p:nvSpPr>
        <p:spPr>
          <a:xfrm>
            <a:off x="899592" y="476672"/>
            <a:ext cx="7772400" cy="1143000"/>
          </a:xfrm>
        </p:spPr>
        <p:txBody>
          <a:bodyPr>
            <a:normAutofit fontScale="90000"/>
          </a:bodyPr>
          <a:lstStyle/>
          <a:p>
            <a:pPr algn="ctr" eaLnBrk="1" hangingPunct="1"/>
            <a:r>
              <a:rPr lang="el-GR" altLang="en-US" sz="4000" b="1" dirty="0">
                <a:latin typeface="Arial" panose="020B0604020202020204" pitchFamily="34" charset="0"/>
              </a:rPr>
              <a:t>Τριπλά αρνητικός καρκίνος μαστού</a:t>
            </a:r>
          </a:p>
        </p:txBody>
      </p:sp>
      <p:sp>
        <p:nvSpPr>
          <p:cNvPr id="75779" name="Rectangle 3">
            <a:extLst>
              <a:ext uri="{FF2B5EF4-FFF2-40B4-BE49-F238E27FC236}">
                <a16:creationId xmlns:a16="http://schemas.microsoft.com/office/drawing/2014/main" xmlns="" id="{56E72348-99C7-4917-A8F0-FE7EE7F38837}"/>
              </a:ext>
            </a:extLst>
          </p:cNvPr>
          <p:cNvSpPr>
            <a:spLocks noGrp="1" noChangeArrowheads="1"/>
          </p:cNvSpPr>
          <p:nvPr>
            <p:ph type="body" idx="4294967295"/>
          </p:nvPr>
        </p:nvSpPr>
        <p:spPr>
          <a:xfrm>
            <a:off x="899592" y="2060848"/>
            <a:ext cx="7772400" cy="4114800"/>
          </a:xfrm>
        </p:spPr>
        <p:txBody>
          <a:bodyPr/>
          <a:lstStyle/>
          <a:p>
            <a:pPr>
              <a:spcAft>
                <a:spcPct val="60000"/>
              </a:spcAft>
            </a:pPr>
            <a:r>
              <a:rPr lang="el-GR" altLang="en-US" sz="2400" dirty="0">
                <a:latin typeface="Arial" panose="020B0604020202020204" pitchFamily="34" charset="0"/>
              </a:rPr>
              <a:t>10-25% των ασθενών</a:t>
            </a:r>
          </a:p>
          <a:p>
            <a:pPr>
              <a:spcAft>
                <a:spcPct val="60000"/>
              </a:spcAft>
            </a:pPr>
            <a:r>
              <a:rPr lang="el-GR" altLang="en-US" sz="2400" dirty="0">
                <a:latin typeface="Arial" panose="020B0604020202020204" pitchFamily="34" charset="0"/>
              </a:rPr>
              <a:t>Συνδέονται με κακή πρόγνωση</a:t>
            </a:r>
          </a:p>
          <a:p>
            <a:pPr>
              <a:spcAft>
                <a:spcPct val="60000"/>
              </a:spcAft>
            </a:pPr>
            <a:r>
              <a:rPr lang="el-GR" altLang="en-US" sz="2400" dirty="0">
                <a:latin typeface="Arial" panose="020B0604020202020204" pitchFamily="34" charset="0"/>
              </a:rPr>
              <a:t>Δεν μπορούν να ωφεληθούν από θεραπείες στόχευσης ορμονοθεραπεία &amp;</a:t>
            </a:r>
            <a:r>
              <a:rPr lang="en-US" altLang="en-US" sz="2400" dirty="0">
                <a:latin typeface="Arial" panose="020B0604020202020204" pitchFamily="34" charset="0"/>
              </a:rPr>
              <a:t> Herceptin</a:t>
            </a:r>
            <a:endParaRPr lang="en-GB" altLang="en-US" sz="2400" dirty="0">
              <a:latin typeface="Arial" panose="020B0604020202020204" pitchFamily="34" charset="0"/>
            </a:endParaRPr>
          </a:p>
          <a:p>
            <a:pPr eaLnBrk="1" hangingPunct="1"/>
            <a:endParaRPr lang="el-GR" altLang="en-US"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ED974942-B697-4BAE-88ED-73981A8AFB58}"/>
              </a:ext>
            </a:extLst>
          </p:cNvPr>
          <p:cNvSpPr>
            <a:spLocks noGrp="1" noChangeArrowheads="1"/>
          </p:cNvSpPr>
          <p:nvPr>
            <p:ph type="title" idx="4294967295"/>
          </p:nvPr>
        </p:nvSpPr>
        <p:spPr>
          <a:xfrm>
            <a:off x="564826" y="236539"/>
            <a:ext cx="7847012" cy="1492250"/>
          </a:xfrm>
          <a:extLst>
            <a:ext uri="{91240B29-F687-4f45-9708-019B960494DF}">
              <a14:hiddenLine xmlns="" xmlns:a14="http://schemas.microsoft.com/office/drawing/2010/main" w="9525">
                <a:solidFill>
                  <a:srgbClr val="33CC33"/>
                </a:solidFill>
                <a:miter lim="800000"/>
                <a:headEnd/>
                <a:tailEnd/>
              </a14:hiddenLine>
            </a:ext>
          </a:extLst>
        </p:spPr>
        <p:txBody>
          <a:bodyPr>
            <a:normAutofit fontScale="90000"/>
          </a:bodyPr>
          <a:lstStyle/>
          <a:p>
            <a:pPr algn="ctr" eaLnBrk="1" hangingPunct="1"/>
            <a:r>
              <a:rPr lang="el-GR" altLang="en-US" sz="4000" b="1" dirty="0"/>
              <a:t>«</a:t>
            </a:r>
            <a:r>
              <a:rPr lang="el-GR" altLang="en-US" sz="4000" b="1" dirty="0">
                <a:latin typeface="Arial" panose="020B0604020202020204" pitchFamily="34" charset="0"/>
              </a:rPr>
              <a:t>Τριπλά αρνητικός»  </a:t>
            </a:r>
            <a:br>
              <a:rPr lang="el-GR" altLang="en-US" sz="4000" b="1" dirty="0">
                <a:latin typeface="Arial" panose="020B0604020202020204" pitchFamily="34" charset="0"/>
              </a:rPr>
            </a:br>
            <a:r>
              <a:rPr lang="el-GR" altLang="en-US" sz="4000" b="1" dirty="0" err="1">
                <a:latin typeface="Arial" panose="020B0604020202020204" pitchFamily="34" charset="0"/>
              </a:rPr>
              <a:t>basal-like</a:t>
            </a:r>
            <a:r>
              <a:rPr lang="el-GR" altLang="en-US" sz="4000" b="1" dirty="0">
                <a:latin typeface="Arial" panose="020B0604020202020204" pitchFamily="34" charset="0"/>
              </a:rPr>
              <a:t> </a:t>
            </a:r>
            <a:r>
              <a:rPr lang="el-GR" altLang="en-US" sz="4000" b="1" dirty="0" err="1">
                <a:latin typeface="Arial" panose="020B0604020202020204" pitchFamily="34" charset="0"/>
              </a:rPr>
              <a:t>Ca</a:t>
            </a:r>
            <a:r>
              <a:rPr lang="el-GR" altLang="en-US" sz="4000" b="1" dirty="0">
                <a:solidFill>
                  <a:srgbClr val="00FFFF"/>
                </a:solidFill>
              </a:rPr>
              <a:t/>
            </a:r>
            <a:br>
              <a:rPr lang="el-GR" altLang="en-US" sz="4000" b="1" dirty="0">
                <a:solidFill>
                  <a:srgbClr val="00FFFF"/>
                </a:solidFill>
              </a:rPr>
            </a:br>
            <a:endParaRPr lang="el-GR" altLang="en-US" sz="4000" b="1" dirty="0">
              <a:solidFill>
                <a:srgbClr val="00FFFF"/>
              </a:solidFill>
            </a:endParaRPr>
          </a:p>
        </p:txBody>
      </p:sp>
      <p:sp>
        <p:nvSpPr>
          <p:cNvPr id="76803" name="Rectangle 3">
            <a:extLst>
              <a:ext uri="{FF2B5EF4-FFF2-40B4-BE49-F238E27FC236}">
                <a16:creationId xmlns:a16="http://schemas.microsoft.com/office/drawing/2014/main" xmlns="" id="{6D0D47D7-EE33-4EF0-A066-EA2C75362FB5}"/>
              </a:ext>
            </a:extLst>
          </p:cNvPr>
          <p:cNvSpPr>
            <a:spLocks noGrp="1" noChangeArrowheads="1"/>
          </p:cNvSpPr>
          <p:nvPr>
            <p:ph type="body" idx="4294967295"/>
          </p:nvPr>
        </p:nvSpPr>
        <p:spPr>
          <a:xfrm>
            <a:off x="542131" y="1705314"/>
            <a:ext cx="7772400" cy="1512290"/>
          </a:xfrm>
        </p:spPr>
        <p:txBody>
          <a:bodyPr/>
          <a:lstStyle/>
          <a:p>
            <a:pPr algn="ctr" eaLnBrk="1" hangingPunct="1">
              <a:buFontTx/>
              <a:buNone/>
            </a:pPr>
            <a:r>
              <a:rPr lang="el-GR" altLang="en-US" sz="2000" b="1" dirty="0">
                <a:latin typeface="Arial" panose="020B0604020202020204" pitchFamily="34" charset="0"/>
              </a:rPr>
              <a:t>Είναι σημαντικό όταν χρησιμοποιούνται οι όροι να διευκρινίζεται εάν στηρίχθηκε η διάγνωση σε </a:t>
            </a:r>
            <a:r>
              <a:rPr lang="el-GR" altLang="en-US" sz="2000" b="1" dirty="0" err="1">
                <a:latin typeface="Arial" panose="020B0604020202020204" pitchFamily="34" charset="0"/>
              </a:rPr>
              <a:t>ανοσοφαινότυπο</a:t>
            </a:r>
            <a:r>
              <a:rPr lang="el-GR" altLang="en-US" sz="2000" b="1" dirty="0">
                <a:latin typeface="Arial" panose="020B0604020202020204" pitchFamily="34" charset="0"/>
              </a:rPr>
              <a:t> ή σε γονιδιακή ανάλυση</a:t>
            </a:r>
          </a:p>
          <a:p>
            <a:pPr algn="ctr" eaLnBrk="1" hangingPunct="1">
              <a:buFontTx/>
              <a:buNone/>
            </a:pPr>
            <a:r>
              <a:rPr lang="el-GR" altLang="en-US" sz="2400" b="1" u="sng" dirty="0"/>
              <a:t>Σε πρακτικό επίπεδο</a:t>
            </a:r>
            <a:endParaRPr lang="en-US" altLang="en-US" sz="2400" b="1" u="sng" dirty="0"/>
          </a:p>
          <a:p>
            <a:pPr eaLnBrk="1" hangingPunct="1">
              <a:buFontTx/>
              <a:buNone/>
            </a:pPr>
            <a:endParaRPr lang="el-GR" altLang="en-US" sz="2400" u="sng" dirty="0"/>
          </a:p>
          <a:p>
            <a:pPr eaLnBrk="1" hangingPunct="1"/>
            <a:endParaRPr lang="el-GR" altLang="en-US" sz="2400" u="sng" dirty="0"/>
          </a:p>
        </p:txBody>
      </p:sp>
      <p:sp>
        <p:nvSpPr>
          <p:cNvPr id="76804" name="Text Box 4">
            <a:extLst>
              <a:ext uri="{FF2B5EF4-FFF2-40B4-BE49-F238E27FC236}">
                <a16:creationId xmlns:a16="http://schemas.microsoft.com/office/drawing/2014/main" xmlns="" id="{1E8C76C5-2A71-443E-8F35-7DDE83DA610E}"/>
              </a:ext>
            </a:extLst>
          </p:cNvPr>
          <p:cNvSpPr txBox="1">
            <a:spLocks noChangeArrowheads="1"/>
          </p:cNvSpPr>
          <p:nvPr/>
        </p:nvSpPr>
        <p:spPr bwMode="auto">
          <a:xfrm>
            <a:off x="1619250" y="4508500"/>
            <a:ext cx="19446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i="0"/>
          </a:p>
        </p:txBody>
      </p:sp>
      <p:sp>
        <p:nvSpPr>
          <p:cNvPr id="76805" name="Text Box 5">
            <a:extLst>
              <a:ext uri="{FF2B5EF4-FFF2-40B4-BE49-F238E27FC236}">
                <a16:creationId xmlns:a16="http://schemas.microsoft.com/office/drawing/2014/main" xmlns="" id="{D8256C55-76A8-493C-8863-A32391BF1FF2}"/>
              </a:ext>
            </a:extLst>
          </p:cNvPr>
          <p:cNvSpPr txBox="1">
            <a:spLocks noChangeArrowheads="1"/>
          </p:cNvSpPr>
          <p:nvPr/>
        </p:nvSpPr>
        <p:spPr bwMode="auto">
          <a:xfrm>
            <a:off x="1116013" y="3644900"/>
            <a:ext cx="2160587" cy="2657475"/>
          </a:xfrm>
          <a:prstGeom prst="rect">
            <a:avLst/>
          </a:prstGeom>
          <a:noFill/>
          <a:ln w="9525">
            <a:solidFill>
              <a:srgbClr val="99CC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n-US" sz="2400" b="1" i="0" dirty="0">
                <a:latin typeface="Arial" panose="020B0604020202020204" pitchFamily="34" charset="0"/>
                <a:cs typeface="Arial" panose="020B0604020202020204" pitchFamily="34" charset="0"/>
              </a:rPr>
              <a:t>Ε</a:t>
            </a:r>
            <a:r>
              <a:rPr lang="en-US" altLang="en-US" sz="2400" b="1" i="0" dirty="0">
                <a:latin typeface="Arial" panose="020B0604020202020204" pitchFamily="34" charset="0"/>
                <a:cs typeface="Arial" panose="020B0604020202020204" pitchFamily="34" charset="0"/>
              </a:rPr>
              <a:t>R</a:t>
            </a:r>
            <a:r>
              <a:rPr lang="el-GR" altLang="en-US" sz="2400" b="1" i="0" dirty="0">
                <a:latin typeface="Arial" panose="020B0604020202020204" pitchFamily="34" charset="0"/>
                <a:cs typeface="Arial" panose="020B0604020202020204" pitchFamily="34" charset="0"/>
              </a:rPr>
              <a:t> -</a:t>
            </a:r>
            <a:endParaRPr lang="en-US" altLang="en-US" sz="2400" b="1" i="0" dirty="0">
              <a:latin typeface="Arial" panose="020B0604020202020204" pitchFamily="34" charset="0"/>
              <a:cs typeface="Arial" panose="020B0604020202020204" pitchFamily="34" charset="0"/>
            </a:endParaRPr>
          </a:p>
          <a:p>
            <a:pPr eaLnBrk="1" hangingPunct="1">
              <a:spcBef>
                <a:spcPct val="50000"/>
              </a:spcBef>
              <a:buFontTx/>
              <a:buNone/>
            </a:pPr>
            <a:r>
              <a:rPr lang="en-US" altLang="en-US" sz="2400" b="1" i="0" dirty="0">
                <a:latin typeface="Arial" panose="020B0604020202020204" pitchFamily="34" charset="0"/>
                <a:cs typeface="Arial" panose="020B0604020202020204" pitchFamily="34" charset="0"/>
              </a:rPr>
              <a:t>PR</a:t>
            </a:r>
            <a:r>
              <a:rPr lang="el-GR" altLang="en-US" sz="2400" b="1" i="0" dirty="0">
                <a:latin typeface="Arial" panose="020B0604020202020204" pitchFamily="34" charset="0"/>
                <a:cs typeface="Arial" panose="020B0604020202020204" pitchFamily="34" charset="0"/>
              </a:rPr>
              <a:t> -</a:t>
            </a:r>
            <a:endParaRPr lang="en-US" altLang="en-US" sz="2400" b="1" i="0" dirty="0">
              <a:latin typeface="Arial" panose="020B0604020202020204" pitchFamily="34" charset="0"/>
              <a:cs typeface="Arial" panose="020B0604020202020204" pitchFamily="34" charset="0"/>
            </a:endParaRPr>
          </a:p>
          <a:p>
            <a:pPr eaLnBrk="1" hangingPunct="1">
              <a:spcBef>
                <a:spcPct val="50000"/>
              </a:spcBef>
              <a:buFontTx/>
              <a:buNone/>
            </a:pPr>
            <a:r>
              <a:rPr lang="en-US" altLang="en-US" sz="2400" b="1" i="0" dirty="0">
                <a:latin typeface="Arial" panose="020B0604020202020204" pitchFamily="34" charset="0"/>
                <a:cs typeface="Arial" panose="020B0604020202020204" pitchFamily="34" charset="0"/>
              </a:rPr>
              <a:t>HER-2</a:t>
            </a:r>
            <a:r>
              <a:rPr lang="el-GR" altLang="en-US" sz="2400" b="1" i="0" dirty="0">
                <a:latin typeface="Arial" panose="020B0604020202020204" pitchFamily="34" charset="0"/>
                <a:cs typeface="Arial" panose="020B0604020202020204" pitchFamily="34" charset="0"/>
              </a:rPr>
              <a:t> –</a:t>
            </a:r>
            <a:endParaRPr lang="en-US" altLang="en-US" sz="2400" b="1" i="0" dirty="0">
              <a:latin typeface="Arial" panose="020B0604020202020204" pitchFamily="34" charset="0"/>
              <a:cs typeface="Arial" panose="020B0604020202020204" pitchFamily="34" charset="0"/>
            </a:endParaRPr>
          </a:p>
          <a:p>
            <a:pPr eaLnBrk="1" hangingPunct="1">
              <a:spcBef>
                <a:spcPct val="50000"/>
              </a:spcBef>
              <a:buFontTx/>
              <a:buNone/>
            </a:pPr>
            <a:endParaRPr lang="el-GR" altLang="en-US" sz="2400" i="0" dirty="0"/>
          </a:p>
          <a:p>
            <a:pPr eaLnBrk="1" hangingPunct="1">
              <a:spcBef>
                <a:spcPct val="50000"/>
              </a:spcBef>
              <a:buFontTx/>
              <a:buNone/>
            </a:pPr>
            <a:endParaRPr lang="el-GR" altLang="en-US" sz="2400" i="0" dirty="0"/>
          </a:p>
        </p:txBody>
      </p:sp>
      <p:sp>
        <p:nvSpPr>
          <p:cNvPr id="76806" name="Text Box 6">
            <a:extLst>
              <a:ext uri="{FF2B5EF4-FFF2-40B4-BE49-F238E27FC236}">
                <a16:creationId xmlns:a16="http://schemas.microsoft.com/office/drawing/2014/main" xmlns="" id="{FEAEBEC3-A325-4A2F-B4FD-66FBFD5F5E71}"/>
              </a:ext>
            </a:extLst>
          </p:cNvPr>
          <p:cNvSpPr txBox="1">
            <a:spLocks noChangeArrowheads="1"/>
          </p:cNvSpPr>
          <p:nvPr/>
        </p:nvSpPr>
        <p:spPr bwMode="auto">
          <a:xfrm>
            <a:off x="5148263" y="3644900"/>
            <a:ext cx="25193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i="0"/>
          </a:p>
        </p:txBody>
      </p:sp>
      <p:sp>
        <p:nvSpPr>
          <p:cNvPr id="76807" name="Text Box 7">
            <a:extLst>
              <a:ext uri="{FF2B5EF4-FFF2-40B4-BE49-F238E27FC236}">
                <a16:creationId xmlns:a16="http://schemas.microsoft.com/office/drawing/2014/main" xmlns="" id="{198A818D-572E-40E5-8137-9E4730D1530C}"/>
              </a:ext>
            </a:extLst>
          </p:cNvPr>
          <p:cNvSpPr txBox="1">
            <a:spLocks noChangeArrowheads="1"/>
          </p:cNvSpPr>
          <p:nvPr/>
        </p:nvSpPr>
        <p:spPr bwMode="auto">
          <a:xfrm>
            <a:off x="5487988" y="344963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i="0"/>
          </a:p>
        </p:txBody>
      </p:sp>
      <p:sp>
        <p:nvSpPr>
          <p:cNvPr id="76808" name="Text Box 8">
            <a:extLst>
              <a:ext uri="{FF2B5EF4-FFF2-40B4-BE49-F238E27FC236}">
                <a16:creationId xmlns:a16="http://schemas.microsoft.com/office/drawing/2014/main" xmlns="" id="{54A28857-E442-4DB6-9246-BF4041AD99F9}"/>
              </a:ext>
            </a:extLst>
          </p:cNvPr>
          <p:cNvSpPr txBox="1">
            <a:spLocks noChangeArrowheads="1"/>
          </p:cNvSpPr>
          <p:nvPr/>
        </p:nvSpPr>
        <p:spPr bwMode="auto">
          <a:xfrm>
            <a:off x="5580063" y="3644900"/>
            <a:ext cx="2305050" cy="2657475"/>
          </a:xfrm>
          <a:prstGeom prst="rect">
            <a:avLst/>
          </a:prstGeom>
          <a:noFill/>
          <a:ln w="9525" algn="ctr">
            <a:solidFill>
              <a:srgbClr val="FF33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i="0" dirty="0">
                <a:latin typeface="Arial" panose="020B0604020202020204" pitchFamily="34" charset="0"/>
                <a:cs typeface="Arial" panose="020B0604020202020204" pitchFamily="34" charset="0"/>
              </a:rPr>
              <a:t>CK 5-6</a:t>
            </a:r>
          </a:p>
          <a:p>
            <a:pPr eaLnBrk="1" hangingPunct="1">
              <a:spcBef>
                <a:spcPct val="50000"/>
              </a:spcBef>
              <a:buFontTx/>
              <a:buNone/>
            </a:pPr>
            <a:r>
              <a:rPr lang="en-US" altLang="en-US" sz="2400" b="1" i="0" dirty="0">
                <a:latin typeface="Arial" panose="020B0604020202020204" pitchFamily="34" charset="0"/>
                <a:cs typeface="Arial" panose="020B0604020202020204" pitchFamily="34" charset="0"/>
              </a:rPr>
              <a:t>CK 14-17</a:t>
            </a:r>
          </a:p>
          <a:p>
            <a:pPr eaLnBrk="1" hangingPunct="1">
              <a:spcBef>
                <a:spcPct val="50000"/>
              </a:spcBef>
              <a:buFontTx/>
              <a:buNone/>
            </a:pPr>
            <a:r>
              <a:rPr lang="en-US" altLang="en-US" sz="2400" b="1" i="0" dirty="0">
                <a:latin typeface="Arial" panose="020B0604020202020204" pitchFamily="34" charset="0"/>
                <a:cs typeface="Arial" panose="020B0604020202020204" pitchFamily="34" charset="0"/>
              </a:rPr>
              <a:t>EGFR</a:t>
            </a:r>
          </a:p>
          <a:p>
            <a:pPr eaLnBrk="1" hangingPunct="1">
              <a:spcBef>
                <a:spcPct val="50000"/>
              </a:spcBef>
              <a:buFontTx/>
              <a:buNone/>
            </a:pPr>
            <a:r>
              <a:rPr lang="en-US" altLang="en-US" sz="2400" b="1" i="0" dirty="0">
                <a:latin typeface="Arial" panose="020B0604020202020204" pitchFamily="34" charset="0"/>
                <a:cs typeface="Arial" panose="020B0604020202020204" pitchFamily="34" charset="0"/>
              </a:rPr>
              <a:t>P63 </a:t>
            </a:r>
            <a:r>
              <a:rPr lang="el-GR" altLang="en-US" sz="2400" b="1" i="0" dirty="0">
                <a:latin typeface="Arial" panose="020B0604020202020204" pitchFamily="34" charset="0"/>
                <a:cs typeface="Arial" panose="020B0604020202020204" pitchFamily="34" charset="0"/>
              </a:rPr>
              <a:t>κ.α.</a:t>
            </a:r>
          </a:p>
          <a:p>
            <a:pPr eaLnBrk="1" hangingPunct="1">
              <a:spcBef>
                <a:spcPct val="50000"/>
              </a:spcBef>
              <a:buFontTx/>
              <a:buNone/>
            </a:pPr>
            <a:endParaRPr lang="el-GR" altLang="en-US" sz="2400" b="1" i="0" dirty="0">
              <a:latin typeface="Arial" panose="020B0604020202020204" pitchFamily="34" charset="0"/>
              <a:cs typeface="Arial" panose="020B0604020202020204" pitchFamily="34" charset="0"/>
            </a:endParaRPr>
          </a:p>
        </p:txBody>
      </p:sp>
      <p:sp>
        <p:nvSpPr>
          <p:cNvPr id="76809" name="Line 9">
            <a:extLst>
              <a:ext uri="{FF2B5EF4-FFF2-40B4-BE49-F238E27FC236}">
                <a16:creationId xmlns:a16="http://schemas.microsoft.com/office/drawing/2014/main" xmlns="" id="{5241AAD8-EA0D-4870-AE0A-0E1EBE1CBACA}"/>
              </a:ext>
            </a:extLst>
          </p:cNvPr>
          <p:cNvSpPr>
            <a:spLocks noChangeShapeType="1"/>
          </p:cNvSpPr>
          <p:nvPr/>
        </p:nvSpPr>
        <p:spPr bwMode="auto">
          <a:xfrm>
            <a:off x="3276600" y="4292600"/>
            <a:ext cx="2303463"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76810" name="Line 10">
            <a:extLst>
              <a:ext uri="{FF2B5EF4-FFF2-40B4-BE49-F238E27FC236}">
                <a16:creationId xmlns:a16="http://schemas.microsoft.com/office/drawing/2014/main" xmlns="" id="{8C006211-ADE1-4804-9A6D-24B8A8748279}"/>
              </a:ext>
            </a:extLst>
          </p:cNvPr>
          <p:cNvSpPr>
            <a:spLocks noChangeShapeType="1"/>
          </p:cNvSpPr>
          <p:nvPr/>
        </p:nvSpPr>
        <p:spPr bwMode="auto">
          <a:xfrm>
            <a:off x="3276600" y="4508500"/>
            <a:ext cx="2303463"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triangle" w="med" len="med"/>
              </a14:hiddenLine>
            </a:ext>
          </a:extLst>
        </p:spPr>
        <p:txBody>
          <a:bodyPr>
            <a:spAutoFit/>
          </a:bodyPr>
          <a:lstStyle/>
          <a:p>
            <a:endParaRPr lang="en-US"/>
          </a:p>
        </p:txBody>
      </p:sp>
      <p:sp>
        <p:nvSpPr>
          <p:cNvPr id="76811" name="Line 11">
            <a:extLst>
              <a:ext uri="{FF2B5EF4-FFF2-40B4-BE49-F238E27FC236}">
                <a16:creationId xmlns:a16="http://schemas.microsoft.com/office/drawing/2014/main" xmlns="" id="{EF222879-452C-4538-A2B5-EC09FEB7AC16}"/>
              </a:ext>
            </a:extLst>
          </p:cNvPr>
          <p:cNvSpPr>
            <a:spLocks noChangeShapeType="1"/>
          </p:cNvSpPr>
          <p:nvPr/>
        </p:nvSpPr>
        <p:spPr bwMode="auto">
          <a:xfrm>
            <a:off x="3276600" y="4581525"/>
            <a:ext cx="2303463" cy="0"/>
          </a:xfrm>
          <a:prstGeom prst="line">
            <a:avLst/>
          </a:prstGeom>
          <a:noFill/>
          <a:ln w="9525">
            <a:solidFill>
              <a:schemeClr val="accent1"/>
            </a:solidFill>
            <a:round/>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6E6B655-81CC-41B8-9614-0967FC8DAFF4}"/>
              </a:ext>
            </a:extLst>
          </p:cNvPr>
          <p:cNvPicPr>
            <a:picLocks noChangeAspect="1"/>
          </p:cNvPicPr>
          <p:nvPr/>
        </p:nvPicPr>
        <p:blipFill>
          <a:blip r:embed="rId2" cstate="print"/>
          <a:stretch>
            <a:fillRect/>
          </a:stretch>
        </p:blipFill>
        <p:spPr>
          <a:xfrm>
            <a:off x="1950493" y="1542124"/>
            <a:ext cx="5243014" cy="3773751"/>
          </a:xfrm>
          <a:prstGeom prst="rect">
            <a:avLst/>
          </a:prstGeom>
        </p:spPr>
      </p:pic>
    </p:spTree>
    <p:extLst>
      <p:ext uri="{BB962C8B-B14F-4D97-AF65-F5344CB8AC3E}">
        <p14:creationId xmlns="" xmlns:p14="http://schemas.microsoft.com/office/powerpoint/2010/main" val="20420233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xmlns="" id="{F632FB64-EB1A-4F4B-A049-C4F7FBE26E56}"/>
              </a:ext>
            </a:extLst>
          </p:cNvPr>
          <p:cNvSpPr>
            <a:spLocks noGrp="1" noChangeArrowheads="1"/>
          </p:cNvSpPr>
          <p:nvPr>
            <p:ph type="title" idx="4294967295"/>
          </p:nvPr>
        </p:nvSpPr>
        <p:spPr>
          <a:xfrm>
            <a:off x="685800" y="333375"/>
            <a:ext cx="8458200" cy="1143000"/>
          </a:xfrm>
        </p:spPr>
        <p:txBody>
          <a:bodyPr>
            <a:normAutofit/>
          </a:bodyPr>
          <a:lstStyle/>
          <a:p>
            <a:pPr algn="ctr" eaLnBrk="1" hangingPunct="1"/>
            <a:r>
              <a:rPr lang="el-GR" altLang="en-US" sz="3200" b="1" dirty="0">
                <a:latin typeface="Arial" panose="020B0604020202020204" pitchFamily="34" charset="0"/>
              </a:rPr>
              <a:t>Τριπλά-αρνητικός καρκίνος μαστού: Κλινικά χαρακτηριστικά</a:t>
            </a:r>
          </a:p>
        </p:txBody>
      </p:sp>
      <p:graphicFrame>
        <p:nvGraphicFramePr>
          <p:cNvPr id="267268" name="Group 4">
            <a:extLst>
              <a:ext uri="{FF2B5EF4-FFF2-40B4-BE49-F238E27FC236}">
                <a16:creationId xmlns:a16="http://schemas.microsoft.com/office/drawing/2014/main" xmlns="" id="{B919964D-8B9F-4945-A93A-9626E4B472EB}"/>
              </a:ext>
            </a:extLst>
          </p:cNvPr>
          <p:cNvGraphicFramePr>
            <a:graphicFrameLocks noGrp="1"/>
          </p:cNvGraphicFramePr>
          <p:nvPr>
            <p:extLst>
              <p:ext uri="{D42A27DB-BD31-4B8C-83A1-F6EECF244321}">
                <p14:modId xmlns="" xmlns:p14="http://schemas.microsoft.com/office/powerpoint/2010/main" val="383840869"/>
              </p:ext>
            </p:extLst>
          </p:nvPr>
        </p:nvGraphicFramePr>
        <p:xfrm>
          <a:off x="685800" y="1981200"/>
          <a:ext cx="7772400" cy="4359291"/>
        </p:xfrm>
        <a:graphic>
          <a:graphicData uri="http://schemas.openxmlformats.org/drawingml/2006/table">
            <a:tbl>
              <a:tblPr/>
              <a:tblGrid>
                <a:gridCol w="2157413">
                  <a:extLst>
                    <a:ext uri="{9D8B030D-6E8A-4147-A177-3AD203B41FA5}">
                      <a16:colId xmlns:a16="http://schemas.microsoft.com/office/drawing/2014/main" xmlns="" val="20000"/>
                    </a:ext>
                  </a:extLst>
                </a:gridCol>
                <a:gridCol w="1728787">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1943100">
                  <a:extLst>
                    <a:ext uri="{9D8B030D-6E8A-4147-A177-3AD203B41FA5}">
                      <a16:colId xmlns:a16="http://schemas.microsoft.com/office/drawing/2014/main" xmlns="" val="20003"/>
                    </a:ext>
                  </a:extLst>
                </a:gridCol>
              </a:tblGrid>
              <a:tr h="9448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Τ</a:t>
                      </a:r>
                      <a:r>
                        <a:rPr kumimoji="0" lang="en-US" sz="2800" b="0" i="0" u="none" strike="noStrike" cap="none" normalizeH="0" baseline="0">
                          <a:ln>
                            <a:noFill/>
                          </a:ln>
                          <a:solidFill>
                            <a:schemeClr val="tx1"/>
                          </a:solidFill>
                          <a:effectLst/>
                          <a:latin typeface="Arial" panose="020B0604020202020204" pitchFamily="34" charset="0"/>
                        </a:rPr>
                        <a:t>riple negative</a:t>
                      </a:r>
                      <a:endParaRPr kumimoji="0" lang="el-GR" sz="2800" b="0" i="0" u="none" strike="noStrike" cap="none" normalizeH="0" baseline="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Non-triple negative</a:t>
                      </a:r>
                      <a:endParaRPr kumimoji="0" lang="el-GR" sz="2800" b="0" i="0" u="none" strike="noStrike" cap="none" normalizeH="0" baseline="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P</a:t>
                      </a:r>
                      <a:endParaRPr kumimoji="0" lang="el-GR" sz="2800" b="0" i="0" u="none" strike="noStrike" cap="none" normalizeH="0" baseline="0">
                        <a:ln>
                          <a:noFill/>
                        </a:ln>
                        <a:solidFill>
                          <a:schemeClr val="tx1"/>
                        </a:solidFill>
                        <a:effectLst/>
                        <a:latin typeface="Arial" panose="020B0604020202020204" pitchFamily="34"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3721">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M</a:t>
                      </a:r>
                      <a:r>
                        <a:rPr kumimoji="0" lang="el-GR" sz="2800" b="0" i="0" u="none" strike="noStrike" cap="none" normalizeH="0" baseline="0">
                          <a:ln>
                            <a:noFill/>
                          </a:ln>
                          <a:solidFill>
                            <a:schemeClr val="tx1"/>
                          </a:solidFill>
                          <a:effectLst/>
                          <a:latin typeface="Arial" panose="020B0604020202020204" pitchFamily="34" charset="0"/>
                        </a:rPr>
                        <a:t>έση ηλικία</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53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57,7</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&lt;0,0001</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22133">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Grade III</a:t>
                      </a:r>
                      <a:endParaRPr kumimoji="0" lang="el-GR" sz="2800" b="0" i="0" u="none" strike="noStrike" cap="none" normalizeH="0" baseline="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66%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28%</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&lt;0,0001</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3721">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anose="020B0604020202020204" pitchFamily="34" charset="0"/>
                        </a:rPr>
                        <a:t>T&lt;2cm</a:t>
                      </a:r>
                      <a:endParaRPr kumimoji="0" lang="el-GR" sz="2800" b="0" i="0" u="none" strike="noStrike" cap="none" normalizeH="0" baseline="0">
                        <a:ln>
                          <a:noFill/>
                        </a:ln>
                        <a:solidFill>
                          <a:schemeClr val="tx1"/>
                        </a:solidFill>
                        <a:effectLst/>
                        <a:latin typeface="Arial" panose="020B0604020202020204" pitchFamily="34"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36,5%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63,7%</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a:ln>
                            <a:noFill/>
                          </a:ln>
                          <a:solidFill>
                            <a:schemeClr val="tx1"/>
                          </a:solidFill>
                          <a:effectLst/>
                          <a:latin typeface="Arial" panose="020B0604020202020204" pitchFamily="34" charset="0"/>
                        </a:rPr>
                        <a:t>&lt;0,0001</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944850">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panose="020B0604020202020204" pitchFamily="34" charset="0"/>
                        </a:rPr>
                        <a:t>Θετικοί λεμφαδένες</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panose="020B0604020202020204" pitchFamily="34" charset="0"/>
                        </a:rPr>
                        <a:t>54,6%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panose="020B0604020202020204" pitchFamily="34" charset="0"/>
                        </a:rPr>
                        <a:t>45,6%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a:ln>
                            <a:noFill/>
                          </a:ln>
                          <a:solidFill>
                            <a:schemeClr val="tx1"/>
                          </a:solidFill>
                          <a:effectLst/>
                          <a:latin typeface="Arial" panose="020B0604020202020204" pitchFamily="34" charset="0"/>
                        </a:rPr>
                        <a:t>0,02</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7F06518E-9239-47CB-B138-29ABE1075DF8}"/>
              </a:ext>
            </a:extLst>
          </p:cNvPr>
          <p:cNvSpPr>
            <a:spLocks noGrp="1" noChangeArrowheads="1"/>
          </p:cNvSpPr>
          <p:nvPr>
            <p:ph type="title" idx="4294967295"/>
          </p:nvPr>
        </p:nvSpPr>
        <p:spPr>
          <a:xfrm>
            <a:off x="503237" y="332656"/>
            <a:ext cx="8137525" cy="1511300"/>
          </a:xfrm>
        </p:spPr>
        <p:txBody>
          <a:bodyPr/>
          <a:lstStyle/>
          <a:p>
            <a:pPr eaLnBrk="1" hangingPunct="1"/>
            <a:r>
              <a:rPr lang="el-GR" altLang="en-US" sz="3000" b="1">
                <a:latin typeface="Arial" panose="020B0604020202020204" pitchFamily="34" charset="0"/>
              </a:rPr>
              <a:t>«Τριπλά» αρνητικός καρκίνος του μαστού: </a:t>
            </a:r>
            <a:br>
              <a:rPr lang="el-GR" altLang="en-US" sz="3000" b="1">
                <a:latin typeface="Arial" panose="020B0604020202020204" pitchFamily="34" charset="0"/>
              </a:rPr>
            </a:br>
            <a:r>
              <a:rPr lang="el-GR" altLang="en-US" sz="3000" b="1">
                <a:latin typeface="Arial" panose="020B0604020202020204" pitchFamily="34" charset="0"/>
              </a:rPr>
              <a:t>Κατάσταση λεμφαδένων </a:t>
            </a:r>
            <a:r>
              <a:rPr lang="en-US" altLang="en-US" sz="3000" b="1">
                <a:latin typeface="Arial" panose="020B0604020202020204" pitchFamily="34" charset="0"/>
              </a:rPr>
              <a:t>vs </a:t>
            </a:r>
            <a:r>
              <a:rPr lang="el-GR" altLang="en-US" sz="3000" b="1">
                <a:latin typeface="Arial" panose="020B0604020202020204" pitchFamily="34" charset="0"/>
              </a:rPr>
              <a:t>μεγέθους όγκου</a:t>
            </a:r>
          </a:p>
        </p:txBody>
      </p:sp>
      <p:sp>
        <p:nvSpPr>
          <p:cNvPr id="78851" name="Rectangle 3">
            <a:extLst>
              <a:ext uri="{FF2B5EF4-FFF2-40B4-BE49-F238E27FC236}">
                <a16:creationId xmlns:a16="http://schemas.microsoft.com/office/drawing/2014/main" xmlns="" id="{4A11B68B-0720-450C-9A43-69ABCD0AEA20}"/>
              </a:ext>
            </a:extLst>
          </p:cNvPr>
          <p:cNvSpPr>
            <a:spLocks noGrp="1" noChangeArrowheads="1"/>
          </p:cNvSpPr>
          <p:nvPr>
            <p:ph type="body" idx="4294967295"/>
          </p:nvPr>
        </p:nvSpPr>
        <p:spPr>
          <a:xfrm>
            <a:off x="685799" y="2060848"/>
            <a:ext cx="7772400" cy="4114800"/>
          </a:xfrm>
        </p:spPr>
        <p:txBody>
          <a:bodyPr/>
          <a:lstStyle/>
          <a:p>
            <a:r>
              <a:rPr lang="el-GR" altLang="en-US" sz="2800" dirty="0">
                <a:latin typeface="Arial" panose="020B0604020202020204" pitchFamily="34" charset="0"/>
              </a:rPr>
              <a:t>ΤΝ: Απουσία συσχέτισης μεταξύ μεγέθους όγκου και θετικότητας λεμφαδένων</a:t>
            </a:r>
          </a:p>
          <a:p>
            <a:r>
              <a:rPr lang="el-GR" altLang="en-US" sz="2400" i="1" dirty="0">
                <a:latin typeface="Arial" panose="020B0604020202020204" pitchFamily="34" charset="0"/>
              </a:rPr>
              <a:t>56% από Τ</a:t>
            </a:r>
            <a:r>
              <a:rPr lang="en-US" altLang="en-US" sz="2400" i="1" dirty="0">
                <a:latin typeface="Arial" panose="020B0604020202020204" pitchFamily="34" charset="0"/>
              </a:rPr>
              <a:t> </a:t>
            </a:r>
            <a:r>
              <a:rPr lang="el-GR" altLang="en-US" sz="2400" i="1" dirty="0">
                <a:latin typeface="Arial" panose="020B0604020202020204" pitchFamily="34" charset="0"/>
              </a:rPr>
              <a:t> &lt; 1.0 εκ.</a:t>
            </a:r>
          </a:p>
          <a:p>
            <a:r>
              <a:rPr lang="el-GR" altLang="en-US" sz="2400" i="1" dirty="0">
                <a:latin typeface="Arial" panose="020B0604020202020204" pitchFamily="34" charset="0"/>
              </a:rPr>
              <a:t>50% από Τ </a:t>
            </a:r>
            <a:r>
              <a:rPr lang="el-GR" altLang="en-US" sz="2400" i="1" dirty="0">
                <a:latin typeface="Arial" panose="020B0604020202020204" pitchFamily="34" charset="0"/>
                <a:cs typeface="Times New Roman" panose="02020603050405020304" pitchFamily="18" charset="0"/>
              </a:rPr>
              <a:t>≥ 2-5 εκ.</a:t>
            </a:r>
          </a:p>
          <a:p>
            <a:r>
              <a:rPr lang="en-US" altLang="en-US" sz="2800" dirty="0">
                <a:latin typeface="Arial" panose="020B0604020202020204" pitchFamily="34" charset="0"/>
                <a:cs typeface="Times New Roman" panose="02020603050405020304" pitchFamily="18" charset="0"/>
              </a:rPr>
              <a:t>Non-TN: A</a:t>
            </a:r>
            <a:r>
              <a:rPr lang="el-GR" altLang="en-US" sz="2800" dirty="0" err="1">
                <a:latin typeface="Arial" panose="020B0604020202020204" pitchFamily="34" charset="0"/>
                <a:cs typeface="Times New Roman" panose="02020603050405020304" pitchFamily="18" charset="0"/>
              </a:rPr>
              <a:t>ύξηση</a:t>
            </a:r>
            <a:r>
              <a:rPr lang="el-GR" altLang="en-US" sz="2800" dirty="0">
                <a:latin typeface="Arial" panose="020B0604020202020204" pitchFamily="34" charset="0"/>
                <a:cs typeface="Times New Roman" panose="02020603050405020304" pitchFamily="18" charset="0"/>
              </a:rPr>
              <a:t> πρωτοπαθούς  μεγέθους όγκου συσχετίζεται με θετικότητα λεμφαδένων</a:t>
            </a:r>
          </a:p>
          <a:p>
            <a:r>
              <a:rPr lang="en-US" altLang="en-US" sz="2400" i="1" dirty="0">
                <a:latin typeface="Arial" panose="020B0604020202020204" pitchFamily="34" charset="0"/>
              </a:rPr>
              <a:t>19</a:t>
            </a:r>
            <a:r>
              <a:rPr lang="el-GR" altLang="en-US" sz="2400" i="1" dirty="0">
                <a:latin typeface="Arial" panose="020B0604020202020204" pitchFamily="34" charset="0"/>
              </a:rPr>
              <a:t>% από  Τ</a:t>
            </a:r>
            <a:r>
              <a:rPr lang="en-US" altLang="en-US" sz="2400" i="1" dirty="0">
                <a:latin typeface="Arial" panose="020B0604020202020204" pitchFamily="34" charset="0"/>
              </a:rPr>
              <a:t> </a:t>
            </a:r>
            <a:r>
              <a:rPr lang="el-GR" altLang="en-US" sz="2400" i="1" dirty="0">
                <a:latin typeface="Arial" panose="020B0604020202020204" pitchFamily="34" charset="0"/>
              </a:rPr>
              <a:t> &lt; 1.0 εκ.</a:t>
            </a:r>
          </a:p>
          <a:p>
            <a:r>
              <a:rPr lang="en-US" altLang="en-US" sz="2400" i="1" dirty="0">
                <a:latin typeface="Arial" panose="020B0604020202020204" pitchFamily="34" charset="0"/>
              </a:rPr>
              <a:t>6</a:t>
            </a:r>
            <a:r>
              <a:rPr lang="el-GR" altLang="en-US" sz="2400" i="1" dirty="0">
                <a:latin typeface="Arial" panose="020B0604020202020204" pitchFamily="34" charset="0"/>
              </a:rPr>
              <a:t>0% από Τ </a:t>
            </a:r>
            <a:r>
              <a:rPr lang="el-GR" altLang="en-US" sz="2400" i="1" dirty="0">
                <a:latin typeface="Arial" panose="020B0604020202020204" pitchFamily="34" charset="0"/>
                <a:cs typeface="Times New Roman" panose="02020603050405020304" pitchFamily="18" charset="0"/>
              </a:rPr>
              <a:t>≥ 2-5 εκ.</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9D6415B-67CC-483D-8826-8AD6B880ECA3}" type="slidenum">
              <a:rPr lang="el-GR" smtClean="0"/>
              <a:pPr>
                <a:defRPr/>
              </a:pPr>
              <a:t>62</a:t>
            </a:fld>
            <a:endParaRPr lang="el-GR"/>
          </a:p>
        </p:txBody>
      </p:sp>
      <p:sp>
        <p:nvSpPr>
          <p:cNvPr id="3" name="TextBox 2"/>
          <p:cNvSpPr txBox="1"/>
          <p:nvPr/>
        </p:nvSpPr>
        <p:spPr>
          <a:xfrm>
            <a:off x="0" y="0"/>
            <a:ext cx="9144000" cy="954107"/>
          </a:xfrm>
          <a:prstGeom prst="rect">
            <a:avLst/>
          </a:prstGeom>
          <a:noFill/>
        </p:spPr>
        <p:txBody>
          <a:bodyPr wrap="square" rtlCol="0">
            <a:spAutoFit/>
          </a:bodyPr>
          <a:lstStyle/>
          <a:p>
            <a:r>
              <a:rPr lang="en-US" sz="2800" b="1" dirty="0" smtClean="0"/>
              <a:t>Immunotherapy for metastatic triple negative cancer:</a:t>
            </a:r>
          </a:p>
          <a:p>
            <a:r>
              <a:rPr lang="en-US" sz="2800" b="1" dirty="0" err="1" smtClean="0"/>
              <a:t>Atezolizumab</a:t>
            </a:r>
            <a:r>
              <a:rPr lang="en-US" sz="2800" b="1" dirty="0" smtClean="0"/>
              <a:t>, the first anti-PD-L1 approved for TNBC</a:t>
            </a:r>
            <a:endParaRPr lang="en-US" sz="2800" b="1" dirty="0"/>
          </a:p>
        </p:txBody>
      </p:sp>
      <p:pic>
        <p:nvPicPr>
          <p:cNvPr id="4" name="Picture 3" descr="on-the-cusp-of-the-era-of-immunooncology-in-triplenegative-breast-cancer-rational-strategies-to-make-the-most-of-immunotherapies-and-other-effective-treatment-modalities-throughout-the-disease-continuum-1-638.jpg"/>
          <p:cNvPicPr>
            <a:picLocks noChangeAspect="1"/>
          </p:cNvPicPr>
          <p:nvPr/>
        </p:nvPicPr>
        <p:blipFill rotWithShape="1">
          <a:blip r:embed="rId2" cstate="print">
            <a:extLst>
              <a:ext uri="{28A0092B-C50C-407E-A947-70E740481C1C}">
                <a14:useLocalDpi xmlns="" xmlns:a14="http://schemas.microsoft.com/office/drawing/2010/main" val="0"/>
              </a:ext>
            </a:extLst>
          </a:blip>
          <a:srcRect t="38046" r="50340" b="5137"/>
          <a:stretch/>
        </p:blipFill>
        <p:spPr>
          <a:xfrm>
            <a:off x="467544" y="1628800"/>
            <a:ext cx="3264395" cy="4999259"/>
          </a:xfrm>
          <a:prstGeom prst="rect">
            <a:avLst/>
          </a:prstGeom>
        </p:spPr>
      </p:pic>
      <p:pic>
        <p:nvPicPr>
          <p:cNvPr id="6" name="Picture 5" descr="ascofinallyt-2.jpg"/>
          <p:cNvPicPr>
            <a:picLocks noChangeAspect="1"/>
          </p:cNvPicPr>
          <p:nvPr/>
        </p:nvPicPr>
        <p:blipFill rotWithShape="1">
          <a:blip r:embed="rId3" cstate="print">
            <a:extLst>
              <a:ext uri="{28A0092B-C50C-407E-A947-70E740481C1C}">
                <a14:useLocalDpi xmlns="" xmlns:a14="http://schemas.microsoft.com/office/drawing/2010/main" val="0"/>
              </a:ext>
            </a:extLst>
          </a:blip>
          <a:srcRect l="30632" t="64173"/>
          <a:stretch/>
        </p:blipFill>
        <p:spPr>
          <a:xfrm>
            <a:off x="3888432" y="3429000"/>
            <a:ext cx="4788024" cy="3200270"/>
          </a:xfrm>
          <a:prstGeom prst="rect">
            <a:avLst/>
          </a:prstGeom>
        </p:spPr>
      </p:pic>
      <p:pic>
        <p:nvPicPr>
          <p:cNvPr id="7" name="Picture 6"/>
          <p:cNvPicPr>
            <a:picLocks noChangeAspect="1"/>
          </p:cNvPicPr>
          <p:nvPr/>
        </p:nvPicPr>
        <p:blipFill>
          <a:blip r:embed="rId4" cstate="print"/>
          <a:stretch>
            <a:fillRect/>
          </a:stretch>
        </p:blipFill>
        <p:spPr>
          <a:xfrm>
            <a:off x="3995936" y="1196752"/>
            <a:ext cx="4644008" cy="2326147"/>
          </a:xfrm>
          <a:prstGeom prst="rect">
            <a:avLst/>
          </a:prstGeom>
        </p:spPr>
      </p:pic>
    </p:spTree>
    <p:extLst>
      <p:ext uri="{BB962C8B-B14F-4D97-AF65-F5344CB8AC3E}">
        <p14:creationId xmlns="" xmlns:p14="http://schemas.microsoft.com/office/powerpoint/2010/main" val="15612891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xmlns="" id="{3C502474-A690-4B83-9567-8A792B704620}"/>
              </a:ext>
            </a:extLst>
          </p:cNvPr>
          <p:cNvSpPr>
            <a:spLocks noGrp="1" noChangeArrowheads="1"/>
          </p:cNvSpPr>
          <p:nvPr>
            <p:ph type="title" idx="4294967295"/>
          </p:nvPr>
        </p:nvSpPr>
        <p:spPr>
          <a:xfrm>
            <a:off x="827584" y="404664"/>
            <a:ext cx="7772400" cy="1143000"/>
          </a:xfrm>
        </p:spPr>
        <p:txBody>
          <a:bodyPr/>
          <a:lstStyle/>
          <a:p>
            <a:pPr algn="ctr" eaLnBrk="1" hangingPunct="1"/>
            <a:r>
              <a:rPr lang="el-GR" altLang="en-US" sz="3200" b="1" dirty="0">
                <a:latin typeface="Arial" panose="020B0604020202020204" pitchFamily="34" charset="0"/>
              </a:rPr>
              <a:t>ΤΝ-Καρκίνος του μαστού: Υποτροπή</a:t>
            </a:r>
          </a:p>
        </p:txBody>
      </p:sp>
      <p:sp>
        <p:nvSpPr>
          <p:cNvPr id="79875" name="Rectangle 3">
            <a:extLst>
              <a:ext uri="{FF2B5EF4-FFF2-40B4-BE49-F238E27FC236}">
                <a16:creationId xmlns:a16="http://schemas.microsoft.com/office/drawing/2014/main" xmlns="" id="{DA44DDDF-6B15-42BF-98AC-13E3E5F102E9}"/>
              </a:ext>
            </a:extLst>
          </p:cNvPr>
          <p:cNvSpPr>
            <a:spLocks noGrp="1" noChangeArrowheads="1"/>
          </p:cNvSpPr>
          <p:nvPr>
            <p:ph type="body" idx="4294967295"/>
          </p:nvPr>
        </p:nvSpPr>
        <p:spPr>
          <a:xfrm>
            <a:off x="685800" y="1916832"/>
            <a:ext cx="7772400" cy="4114800"/>
          </a:xfrm>
        </p:spPr>
        <p:txBody>
          <a:bodyPr/>
          <a:lstStyle/>
          <a:p>
            <a:pPr marL="0" indent="0">
              <a:lnSpc>
                <a:spcPct val="80000"/>
              </a:lnSpc>
              <a:buNone/>
            </a:pPr>
            <a:r>
              <a:rPr lang="el-GR" altLang="en-US" dirty="0">
                <a:latin typeface="Arial" panose="020B0604020202020204" pitchFamily="34" charset="0"/>
              </a:rPr>
              <a:t>Τοπική υποτροπή μεταξύ ΤΝ και </a:t>
            </a:r>
            <a:r>
              <a:rPr lang="en-US" altLang="en-US" dirty="0">
                <a:latin typeface="Arial" panose="020B0604020202020204" pitchFamily="34" charset="0"/>
              </a:rPr>
              <a:t>non-TN</a:t>
            </a:r>
            <a:endParaRPr lang="el-GR" altLang="en-US" dirty="0">
              <a:latin typeface="Arial" panose="020B0604020202020204" pitchFamily="34" charset="0"/>
            </a:endParaRPr>
          </a:p>
          <a:p>
            <a:pPr marL="0" indent="0">
              <a:lnSpc>
                <a:spcPct val="80000"/>
              </a:lnSpc>
              <a:buNone/>
            </a:pPr>
            <a:r>
              <a:rPr lang="el-GR" altLang="en-US" sz="2800" i="1" dirty="0">
                <a:latin typeface="Arial" panose="020B0604020202020204" pitchFamily="34" charset="0"/>
              </a:rPr>
              <a:t>Παρόμοια συχνότητα (12%): </a:t>
            </a:r>
            <a:r>
              <a:rPr lang="en-US" altLang="en-US" sz="2800" i="1" dirty="0">
                <a:latin typeface="Arial" panose="020B0604020202020204" pitchFamily="34" charset="0"/>
              </a:rPr>
              <a:t>p=0.77</a:t>
            </a:r>
            <a:endParaRPr lang="el-GR" altLang="en-US" sz="2800" i="1" dirty="0">
              <a:latin typeface="Arial" panose="020B0604020202020204" pitchFamily="34" charset="0"/>
              <a:cs typeface="Times New Roman" panose="02020603050405020304" pitchFamily="18" charset="0"/>
            </a:endParaRPr>
          </a:p>
          <a:p>
            <a:pPr marL="0" indent="0">
              <a:lnSpc>
                <a:spcPct val="80000"/>
              </a:lnSpc>
              <a:buNone/>
            </a:pPr>
            <a:r>
              <a:rPr lang="el-GR" altLang="en-US" dirty="0">
                <a:latin typeface="Arial" panose="020B0604020202020204" pitchFamily="34" charset="0"/>
                <a:cs typeface="Times New Roman" panose="02020603050405020304" pitchFamily="18" charset="0"/>
              </a:rPr>
              <a:t>Διαφορές στην </a:t>
            </a:r>
            <a:r>
              <a:rPr lang="el-GR" altLang="en-US" dirty="0" err="1">
                <a:latin typeface="Arial" panose="020B0604020202020204" pitchFamily="34" charset="0"/>
                <a:cs typeface="Times New Roman" panose="02020603050405020304" pitchFamily="18" charset="0"/>
              </a:rPr>
              <a:t>απομεμακρυσμένη</a:t>
            </a:r>
            <a:r>
              <a:rPr lang="el-GR" altLang="en-US" dirty="0">
                <a:latin typeface="Arial" panose="020B0604020202020204" pitchFamily="34" charset="0"/>
                <a:cs typeface="Times New Roman" panose="02020603050405020304" pitchFamily="18" charset="0"/>
              </a:rPr>
              <a:t> υποτροπή</a:t>
            </a:r>
          </a:p>
          <a:p>
            <a:pPr marL="0" indent="0">
              <a:lnSpc>
                <a:spcPct val="80000"/>
              </a:lnSpc>
              <a:buNone/>
            </a:pPr>
            <a:r>
              <a:rPr lang="el-GR" altLang="en-US" sz="2800" i="1" dirty="0">
                <a:latin typeface="Arial" panose="020B0604020202020204" pitchFamily="34" charset="0"/>
              </a:rPr>
              <a:t>Η</a:t>
            </a:r>
            <a:r>
              <a:rPr lang="en-US" altLang="en-US" sz="2800" i="1" dirty="0" err="1">
                <a:latin typeface="Arial" panose="020B0604020202020204" pitchFamily="34" charset="0"/>
              </a:rPr>
              <a:t>azard</a:t>
            </a:r>
            <a:r>
              <a:rPr lang="en-US" altLang="en-US" sz="2800" i="1" dirty="0">
                <a:latin typeface="Arial" panose="020B0604020202020204" pitchFamily="34" charset="0"/>
              </a:rPr>
              <a:t> ratio</a:t>
            </a:r>
            <a:r>
              <a:rPr lang="el-GR" altLang="en-US" sz="2800" i="1" dirty="0">
                <a:latin typeface="Arial" panose="020B0604020202020204" pitchFamily="34" charset="0"/>
              </a:rPr>
              <a:t> για ΤΝ: 2.6, </a:t>
            </a:r>
            <a:r>
              <a:rPr lang="en-US" altLang="en-US" sz="2800" i="1" dirty="0">
                <a:latin typeface="Arial" panose="020B0604020202020204" pitchFamily="34" charset="0"/>
              </a:rPr>
              <a:t>p&lt;0.0001</a:t>
            </a:r>
            <a:endParaRPr lang="el-GR" altLang="en-US" sz="2800" i="1" dirty="0">
              <a:latin typeface="Arial" panose="020B0604020202020204" pitchFamily="34" charset="0"/>
            </a:endParaRPr>
          </a:p>
          <a:p>
            <a:pPr marL="0" indent="0">
              <a:lnSpc>
                <a:spcPct val="80000"/>
              </a:lnSpc>
              <a:buNone/>
            </a:pPr>
            <a:r>
              <a:rPr lang="en-US" altLang="en-US" sz="2800" i="1" dirty="0">
                <a:latin typeface="Arial" panose="020B0604020202020204" pitchFamily="34" charset="0"/>
              </a:rPr>
              <a:t> </a:t>
            </a:r>
            <a:r>
              <a:rPr lang="en-US" altLang="en-US" dirty="0">
                <a:latin typeface="Arial" panose="020B0604020202020204" pitchFamily="34" charset="0"/>
              </a:rPr>
              <a:t>M</a:t>
            </a:r>
            <a:r>
              <a:rPr lang="el-GR" altLang="en-US" dirty="0" err="1">
                <a:latin typeface="Arial" panose="020B0604020202020204" pitchFamily="34" charset="0"/>
              </a:rPr>
              <a:t>έσο</a:t>
            </a:r>
            <a:r>
              <a:rPr lang="el-GR" altLang="en-US" dirty="0">
                <a:latin typeface="Arial" panose="020B0604020202020204" pitchFamily="34" charset="0"/>
              </a:rPr>
              <a:t> διάστημα μέχρι την υποτροπή</a:t>
            </a:r>
            <a:endParaRPr lang="el-GR" altLang="en-US" sz="2800" i="1" dirty="0">
              <a:latin typeface="Arial" panose="020B0604020202020204" pitchFamily="34" charset="0"/>
            </a:endParaRPr>
          </a:p>
          <a:p>
            <a:pPr marL="0" indent="0">
              <a:lnSpc>
                <a:spcPct val="80000"/>
              </a:lnSpc>
              <a:buNone/>
            </a:pPr>
            <a:r>
              <a:rPr lang="el-GR" altLang="en-US" sz="2800" i="1" dirty="0">
                <a:latin typeface="Arial" panose="020B0604020202020204" pitchFamily="34" charset="0"/>
              </a:rPr>
              <a:t>ΤΝ: 2.6 έτη</a:t>
            </a:r>
          </a:p>
          <a:p>
            <a:pPr marL="0" indent="0">
              <a:lnSpc>
                <a:spcPct val="80000"/>
              </a:lnSpc>
              <a:buNone/>
            </a:pPr>
            <a:r>
              <a:rPr lang="el-GR" altLang="en-US" sz="2800" i="1" dirty="0">
                <a:latin typeface="Arial" panose="020B0604020202020204" pitchFamily="34" charset="0"/>
              </a:rPr>
              <a:t>Ν</a:t>
            </a:r>
            <a:r>
              <a:rPr lang="en-US" altLang="en-US" sz="2800" i="1" dirty="0">
                <a:latin typeface="Arial" panose="020B0604020202020204" pitchFamily="34" charset="0"/>
              </a:rPr>
              <a:t>on-TN</a:t>
            </a:r>
            <a:r>
              <a:rPr lang="el-GR" altLang="en-US" sz="2800" i="1" dirty="0">
                <a:latin typeface="Arial" panose="020B0604020202020204" pitchFamily="34" charset="0"/>
              </a:rPr>
              <a:t>: 5.0 έτη, </a:t>
            </a:r>
            <a:r>
              <a:rPr lang="en-US" altLang="en-US" sz="2800" i="1" dirty="0">
                <a:latin typeface="Arial" panose="020B0604020202020204" pitchFamily="34" charset="0"/>
              </a:rPr>
              <a:t>p&lt;0.0001</a:t>
            </a:r>
            <a:endParaRPr lang="el-GR" altLang="en-US" sz="2800" i="1" dirty="0">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7A760A72-B93E-4187-97A3-34FF93341CB9}"/>
              </a:ext>
            </a:extLst>
          </p:cNvPr>
          <p:cNvSpPr>
            <a:spLocks noGrp="1" noChangeArrowheads="1"/>
          </p:cNvSpPr>
          <p:nvPr>
            <p:ph type="title" idx="4294967295"/>
          </p:nvPr>
        </p:nvSpPr>
        <p:spPr>
          <a:xfrm>
            <a:off x="685800" y="332656"/>
            <a:ext cx="7772400" cy="1143000"/>
          </a:xfrm>
        </p:spPr>
        <p:txBody>
          <a:bodyPr/>
          <a:lstStyle/>
          <a:p>
            <a:pPr algn="ctr" eaLnBrk="1" hangingPunct="1"/>
            <a:r>
              <a:rPr lang="el-GR" altLang="en-US" sz="3200" b="1" dirty="0">
                <a:latin typeface="Arial" panose="020B0604020202020204" pitchFamily="34" charset="0"/>
              </a:rPr>
              <a:t>ΤΝ-Καρκίνος του μαστού: </a:t>
            </a:r>
            <a:r>
              <a:rPr lang="en-US" altLang="en-US" sz="3200" b="1" dirty="0">
                <a:latin typeface="Arial" panose="020B0604020202020204" pitchFamily="34" charset="0"/>
              </a:rPr>
              <a:t>Mo</a:t>
            </a:r>
            <a:r>
              <a:rPr lang="el-GR" altLang="en-US" sz="3200" b="1" dirty="0" err="1">
                <a:latin typeface="Arial" panose="020B0604020202020204" pitchFamily="34" charset="0"/>
              </a:rPr>
              <a:t>ρφή</a:t>
            </a:r>
            <a:r>
              <a:rPr lang="el-GR" altLang="en-US" sz="3200" b="1" dirty="0">
                <a:latin typeface="Arial" panose="020B0604020202020204" pitchFamily="34" charset="0"/>
              </a:rPr>
              <a:t> υποτροπών</a:t>
            </a:r>
          </a:p>
        </p:txBody>
      </p:sp>
      <p:sp>
        <p:nvSpPr>
          <p:cNvPr id="80899" name="Rectangle 3">
            <a:extLst>
              <a:ext uri="{FF2B5EF4-FFF2-40B4-BE49-F238E27FC236}">
                <a16:creationId xmlns:a16="http://schemas.microsoft.com/office/drawing/2014/main" xmlns="" id="{6330A2C8-0178-4854-9DE0-5AFA253423C2}"/>
              </a:ext>
            </a:extLst>
          </p:cNvPr>
          <p:cNvSpPr>
            <a:spLocks noGrp="1" noChangeArrowheads="1"/>
          </p:cNvSpPr>
          <p:nvPr>
            <p:ph type="body" idx="4294967295"/>
          </p:nvPr>
        </p:nvSpPr>
        <p:spPr>
          <a:xfrm>
            <a:off x="468312" y="1988840"/>
            <a:ext cx="8207375" cy="4114800"/>
          </a:xfrm>
        </p:spPr>
        <p:txBody>
          <a:bodyPr>
            <a:normAutofit fontScale="92500" lnSpcReduction="10000"/>
          </a:bodyPr>
          <a:lstStyle/>
          <a:p>
            <a:pPr marL="0" indent="0" eaLnBrk="1" hangingPunct="1">
              <a:lnSpc>
                <a:spcPct val="80000"/>
              </a:lnSpc>
              <a:buNone/>
            </a:pPr>
            <a:r>
              <a:rPr lang="el-GR" altLang="en-US" sz="3000" dirty="0">
                <a:latin typeface="Arial" panose="020B0604020202020204" pitchFamily="34" charset="0"/>
              </a:rPr>
              <a:t>Χρονικό σημείο μεταξύ ΤΝ και </a:t>
            </a:r>
            <a:r>
              <a:rPr lang="en-US" altLang="en-US" sz="3000" dirty="0">
                <a:latin typeface="Arial" panose="020B0604020202020204" pitchFamily="34" charset="0"/>
              </a:rPr>
              <a:t>non-TN </a:t>
            </a:r>
            <a:r>
              <a:rPr lang="el-GR" altLang="en-US" sz="3000" dirty="0">
                <a:latin typeface="Arial" panose="020B0604020202020204" pitchFamily="34" charset="0"/>
              </a:rPr>
              <a:t>νόσου</a:t>
            </a:r>
          </a:p>
          <a:p>
            <a:pPr marL="0" indent="0" eaLnBrk="1" hangingPunct="1">
              <a:lnSpc>
                <a:spcPct val="80000"/>
              </a:lnSpc>
              <a:buNone/>
            </a:pPr>
            <a:r>
              <a:rPr lang="el-GR" altLang="en-US" sz="3000" i="1" dirty="0">
                <a:latin typeface="Arial" panose="020B0604020202020204" pitchFamily="34" charset="0"/>
              </a:rPr>
              <a:t> </a:t>
            </a:r>
            <a:r>
              <a:rPr lang="el-GR" altLang="en-US" sz="3000" b="1" dirty="0">
                <a:latin typeface="Arial" panose="020B0604020202020204" pitchFamily="34" charset="0"/>
              </a:rPr>
              <a:t>ΤΝ</a:t>
            </a:r>
            <a:endParaRPr lang="el-GR" altLang="en-US" sz="3000" b="1" i="1" dirty="0">
              <a:latin typeface="Arial" panose="020B0604020202020204" pitchFamily="34" charset="0"/>
            </a:endParaRPr>
          </a:p>
          <a:p>
            <a:pPr marL="0" indent="0" eaLnBrk="1" hangingPunct="1">
              <a:lnSpc>
                <a:spcPct val="80000"/>
              </a:lnSpc>
              <a:buNone/>
            </a:pPr>
            <a:r>
              <a:rPr lang="el-GR" altLang="en-US" sz="3000" i="1" dirty="0">
                <a:latin typeface="Arial" panose="020B0604020202020204" pitchFamily="34" charset="0"/>
              </a:rPr>
              <a:t>Αιχμή υποτροπών στα 3 χρόνια</a:t>
            </a:r>
            <a:r>
              <a:rPr lang="en-US" altLang="en-US" sz="3000" i="1" dirty="0">
                <a:latin typeface="Arial" panose="020B0604020202020204" pitchFamily="34" charset="0"/>
              </a:rPr>
              <a:t> </a:t>
            </a:r>
            <a:r>
              <a:rPr lang="el-GR" altLang="en-US" sz="3000" i="1" dirty="0">
                <a:latin typeface="Arial" panose="020B0604020202020204" pitchFamily="34" charset="0"/>
              </a:rPr>
              <a:t>και εν συνεχεία εξομοίωση</a:t>
            </a:r>
            <a:endParaRPr lang="el-GR" altLang="en-US" sz="3000" i="1" dirty="0">
              <a:latin typeface="Arial" panose="020B0604020202020204" pitchFamily="34" charset="0"/>
              <a:cs typeface="Times New Roman" panose="02020603050405020304" pitchFamily="18" charset="0"/>
            </a:endParaRPr>
          </a:p>
          <a:p>
            <a:pPr marL="0" indent="0" eaLnBrk="1" hangingPunct="1">
              <a:lnSpc>
                <a:spcPct val="80000"/>
              </a:lnSpc>
              <a:buNone/>
            </a:pPr>
            <a:r>
              <a:rPr lang="el-GR" altLang="en-US" sz="3000" i="1" dirty="0">
                <a:latin typeface="Arial" panose="020B0604020202020204" pitchFamily="34" charset="0"/>
                <a:cs typeface="Times New Roman" panose="02020603050405020304" pitchFamily="18" charset="0"/>
              </a:rPr>
              <a:t>Απομακρυσμένες υποτροπές: 34%</a:t>
            </a:r>
          </a:p>
          <a:p>
            <a:pPr marL="0" indent="0" eaLnBrk="1" hangingPunct="1">
              <a:lnSpc>
                <a:spcPct val="80000"/>
              </a:lnSpc>
              <a:buNone/>
            </a:pPr>
            <a:r>
              <a:rPr lang="el-GR" altLang="en-US" sz="3000" dirty="0">
                <a:latin typeface="Arial" panose="020B0604020202020204" pitchFamily="34" charset="0"/>
                <a:cs typeface="Times New Roman" panose="02020603050405020304" pitchFamily="18" charset="0"/>
              </a:rPr>
              <a:t> </a:t>
            </a:r>
            <a:r>
              <a:rPr lang="el-GR" altLang="en-US" sz="3000" b="1" dirty="0" err="1">
                <a:latin typeface="Arial" panose="020B0604020202020204" pitchFamily="34" charset="0"/>
                <a:cs typeface="Times New Roman" panose="02020603050405020304" pitchFamily="18" charset="0"/>
              </a:rPr>
              <a:t>Νο</a:t>
            </a:r>
            <a:r>
              <a:rPr lang="en-US" altLang="en-US" sz="3000" b="1" dirty="0">
                <a:latin typeface="Arial" panose="020B0604020202020204" pitchFamily="34" charset="0"/>
                <a:cs typeface="Times New Roman" panose="02020603050405020304" pitchFamily="18" charset="0"/>
              </a:rPr>
              <a:t>n</a:t>
            </a:r>
            <a:r>
              <a:rPr lang="el-GR" altLang="en-US" sz="3000" b="1" dirty="0">
                <a:latin typeface="Arial" panose="020B0604020202020204" pitchFamily="34" charset="0"/>
                <a:cs typeface="Times New Roman" panose="02020603050405020304" pitchFamily="18" charset="0"/>
              </a:rPr>
              <a:t>-ΤΝ</a:t>
            </a:r>
          </a:p>
          <a:p>
            <a:pPr marL="0" indent="0" eaLnBrk="1" hangingPunct="1">
              <a:lnSpc>
                <a:spcPct val="80000"/>
              </a:lnSpc>
              <a:buNone/>
            </a:pPr>
            <a:r>
              <a:rPr lang="el-GR" altLang="en-US" sz="3000" i="1" dirty="0">
                <a:latin typeface="Arial" panose="020B0604020202020204" pitchFamily="34" charset="0"/>
              </a:rPr>
              <a:t>Ρυθμός υποτροπών σταθερός κατά τη διάρκεια  του χρόνου</a:t>
            </a:r>
          </a:p>
          <a:p>
            <a:pPr marL="0" indent="0" eaLnBrk="1" hangingPunct="1">
              <a:lnSpc>
                <a:spcPct val="80000"/>
              </a:lnSpc>
              <a:buNone/>
            </a:pPr>
            <a:r>
              <a:rPr lang="el-GR" altLang="en-US" sz="3000" i="1" dirty="0">
                <a:latin typeface="Arial" panose="020B0604020202020204" pitchFamily="34" charset="0"/>
              </a:rPr>
              <a:t>Απομακρυσμένες υποτροπές: 24%</a:t>
            </a:r>
          </a:p>
          <a:p>
            <a:pPr eaLnBrk="1" hangingPunct="1">
              <a:lnSpc>
                <a:spcPct val="80000"/>
              </a:lnSpc>
              <a:buFont typeface="Wingdings" panose="05000000000000000000" pitchFamily="2" charset="2"/>
              <a:buNone/>
            </a:pPr>
            <a:r>
              <a:rPr lang="en-US" altLang="en-US" sz="3000" i="1" dirty="0">
                <a:latin typeface="Arial" panose="020B0604020202020204" pitchFamily="34" charset="0"/>
              </a:rPr>
              <a:t> </a:t>
            </a:r>
            <a:r>
              <a:rPr lang="el-GR" altLang="en-US" sz="3000" dirty="0">
                <a:latin typeface="Arial" panose="020B0604020202020204" pitchFamily="34" charset="0"/>
              </a:rPr>
              <a:t> </a:t>
            </a:r>
            <a:endParaRPr lang="el-GR" altLang="en-US" sz="3000" i="1" dirty="0">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xmlns="" id="{CBEA2463-B59F-468F-99FB-BA79D763EC84}"/>
              </a:ext>
            </a:extLst>
          </p:cNvPr>
          <p:cNvSpPr>
            <a:spLocks noGrp="1" noChangeArrowheads="1"/>
          </p:cNvSpPr>
          <p:nvPr>
            <p:ph type="ctrTitle"/>
          </p:nvPr>
        </p:nvSpPr>
        <p:spPr>
          <a:xfrm>
            <a:off x="0" y="3357563"/>
            <a:ext cx="9144000" cy="1470025"/>
          </a:xfrm>
        </p:spPr>
        <p:txBody>
          <a:bodyPr anchor="ctr"/>
          <a:lstStyle/>
          <a:p>
            <a:r>
              <a:rPr lang="el-GR" altLang="en-US" sz="2400" b="1">
                <a:solidFill>
                  <a:schemeClr val="tx1"/>
                </a:solidFill>
              </a:rPr>
              <a:t> </a:t>
            </a:r>
          </a:p>
        </p:txBody>
      </p:sp>
      <p:sp>
        <p:nvSpPr>
          <p:cNvPr id="2053" name="Rectangle 5">
            <a:extLst>
              <a:ext uri="{FF2B5EF4-FFF2-40B4-BE49-F238E27FC236}">
                <a16:creationId xmlns:a16="http://schemas.microsoft.com/office/drawing/2014/main" xmlns="" id="{0C2D78DA-28DE-43EB-BFDB-C00323D472F1}"/>
              </a:ext>
            </a:extLst>
          </p:cNvPr>
          <p:cNvSpPr>
            <a:spLocks noGrp="1" noChangeArrowheads="1"/>
          </p:cNvSpPr>
          <p:nvPr>
            <p:ph type="subTitle" idx="1"/>
          </p:nvPr>
        </p:nvSpPr>
        <p:spPr>
          <a:xfrm>
            <a:off x="827088" y="2565400"/>
            <a:ext cx="7129462" cy="1752600"/>
          </a:xfrm>
        </p:spPr>
        <p:txBody>
          <a:bodyPr>
            <a:normAutofit/>
          </a:bodyPr>
          <a:lstStyle/>
          <a:p>
            <a:pPr>
              <a:lnSpc>
                <a:spcPct val="80000"/>
              </a:lnSpc>
              <a:defRPr/>
            </a:pPr>
            <a:r>
              <a:rPr lang="el-GR" sz="4000" b="1" dirty="0">
                <a:latin typeface="Arial" panose="020B0604020202020204" pitchFamily="34" charset="0"/>
                <a:cs typeface="Arial" panose="020B0604020202020204" pitchFamily="34" charset="0"/>
              </a:rPr>
              <a:t>Περιστατικό μεταστατικού καρκίνου του μαστού</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xmlns="" id="{90DD1571-9A90-4019-A1DA-33C156073B18}"/>
              </a:ext>
            </a:extLst>
          </p:cNvPr>
          <p:cNvSpPr>
            <a:spLocks noGrp="1" noChangeArrowheads="1"/>
          </p:cNvSpPr>
          <p:nvPr>
            <p:ph type="title"/>
          </p:nvPr>
        </p:nvSpPr>
        <p:spPr/>
        <p:txBody>
          <a:bodyPr/>
          <a:lstStyle/>
          <a:p>
            <a:endParaRPr lang="en-US" altLang="en-US" dirty="0"/>
          </a:p>
        </p:txBody>
      </p:sp>
      <p:sp>
        <p:nvSpPr>
          <p:cNvPr id="82947" name="Rectangle 3">
            <a:extLst>
              <a:ext uri="{FF2B5EF4-FFF2-40B4-BE49-F238E27FC236}">
                <a16:creationId xmlns:a16="http://schemas.microsoft.com/office/drawing/2014/main" xmlns="" id="{7539BF1E-664A-4565-9614-1FEB5A1BA3D4}"/>
              </a:ext>
            </a:extLst>
          </p:cNvPr>
          <p:cNvSpPr>
            <a:spLocks noGrp="1" noChangeArrowheads="1"/>
          </p:cNvSpPr>
          <p:nvPr>
            <p:ph idx="1"/>
          </p:nvPr>
        </p:nvSpPr>
        <p:spPr/>
        <p:txBody>
          <a:bodyPr/>
          <a:lstStyle/>
          <a:p>
            <a:r>
              <a:rPr lang="el-GR" altLang="en-US" sz="2800" dirty="0"/>
              <a:t> Ασθενής </a:t>
            </a:r>
            <a:r>
              <a:rPr lang="en-US" altLang="en-US" sz="2800" dirty="0"/>
              <a:t>24 </a:t>
            </a:r>
            <a:r>
              <a:rPr lang="el-GR" altLang="en-US" sz="2800" dirty="0"/>
              <a:t>ετών (</a:t>
            </a:r>
            <a:r>
              <a:rPr lang="el-GR" altLang="en-US" sz="2800" dirty="0" err="1"/>
              <a:t>ημ</a:t>
            </a:r>
            <a:r>
              <a:rPr lang="el-GR" altLang="en-US" sz="2800" dirty="0"/>
              <a:t>. γεν. 26-1-1985), παραπέμπεται στο Εξωτερικό Ογκολογικό Ιατρείο  με διάγνωση μεταστατικού καρκίνου μαστού, για αντιμετώπιση (25-8-2009)</a:t>
            </a:r>
          </a:p>
          <a:p>
            <a:r>
              <a:rPr lang="el-GR" altLang="en-US" sz="2800" dirty="0"/>
              <a:t> Ατομικό αναμνηστικό ελεύθερο</a:t>
            </a:r>
          </a:p>
          <a:p>
            <a:r>
              <a:rPr lang="el-GR" altLang="en-US" sz="2800" dirty="0"/>
              <a:t> </a:t>
            </a:r>
            <a:r>
              <a:rPr lang="el-GR" altLang="en-US" sz="2800" dirty="0" err="1"/>
              <a:t>Εμμηναρχή</a:t>
            </a:r>
            <a:r>
              <a:rPr lang="el-GR" altLang="en-US" sz="2800" dirty="0"/>
              <a:t>: 13 ετών με ακανόνιστο κύκλο</a:t>
            </a:r>
          </a:p>
          <a:p>
            <a:r>
              <a:rPr lang="el-GR" altLang="en-US" sz="2800" dirty="0"/>
              <a:t> Δεν αναφέρονται αποβολές ή εκτρώσεις </a:t>
            </a:r>
          </a:p>
          <a:p>
            <a:r>
              <a:rPr lang="el-GR" altLang="en-US" sz="2800" dirty="0"/>
              <a:t> Περιστασιακή χρήση αλκοόλ και τσιγάρου</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a:extLst>
              <a:ext uri="{FF2B5EF4-FFF2-40B4-BE49-F238E27FC236}">
                <a16:creationId xmlns:a16="http://schemas.microsoft.com/office/drawing/2014/main" xmlns="" id="{0045608C-64F6-4961-AA41-AF532C5057C7}"/>
              </a:ext>
            </a:extLst>
          </p:cNvPr>
          <p:cNvSpPr>
            <a:spLocks noChangeArrowheads="1"/>
          </p:cNvSpPr>
          <p:nvPr/>
        </p:nvSpPr>
        <p:spPr bwMode="auto">
          <a:xfrm>
            <a:off x="468313" y="1700213"/>
            <a:ext cx="8135937" cy="25545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l-GR" altLang="en-US" b="1" dirty="0"/>
              <a:t>Οικογενειακό ιστορικό</a:t>
            </a:r>
            <a:r>
              <a:rPr lang="el-GR" altLang="en-US" dirty="0"/>
              <a:t>: </a:t>
            </a:r>
          </a:p>
          <a:p>
            <a:pPr marL="457200" indent="-457200">
              <a:spcBef>
                <a:spcPct val="0"/>
              </a:spcBef>
            </a:pPr>
            <a:r>
              <a:rPr lang="el-GR" altLang="en-US" dirty="0"/>
              <a:t>μητέρα με </a:t>
            </a:r>
            <a:r>
              <a:rPr lang="el-GR" altLang="en-US" dirty="0" err="1"/>
              <a:t>αμφοτερόπλευρο</a:t>
            </a:r>
            <a:r>
              <a:rPr lang="el-GR" altLang="en-US" dirty="0"/>
              <a:t> καρκίνο μαστού (2001 σε ηλικία 40 ετών και 2005)</a:t>
            </a:r>
          </a:p>
          <a:p>
            <a:pPr marL="457200" indent="-457200">
              <a:spcBef>
                <a:spcPct val="0"/>
              </a:spcBef>
            </a:pPr>
            <a:r>
              <a:rPr lang="el-GR" altLang="en-US" dirty="0"/>
              <a:t>Πατέρας με ιστορικό καρκίνου παχέος εντέρου</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xmlns="" id="{42953A02-DD3F-4FEF-844C-D40F7F7EA37C}"/>
              </a:ext>
            </a:extLst>
          </p:cNvPr>
          <p:cNvSpPr>
            <a:spLocks noGrp="1" noChangeArrowheads="1"/>
          </p:cNvSpPr>
          <p:nvPr>
            <p:ph type="title"/>
          </p:nvPr>
        </p:nvSpPr>
        <p:spPr/>
        <p:txBody>
          <a:bodyPr/>
          <a:lstStyle/>
          <a:p>
            <a:pPr algn="ctr">
              <a:defRPr/>
            </a:pPr>
            <a:r>
              <a:rPr lang="el-GR" b="1" dirty="0">
                <a:latin typeface="Arial" panose="020B0604020202020204" pitchFamily="34" charset="0"/>
                <a:cs typeface="Arial" panose="020B0604020202020204" pitchFamily="34" charset="0"/>
              </a:rPr>
              <a:t>ΠΑΡΟΥΣΑ ΝΟΣΟΣ</a:t>
            </a:r>
            <a:r>
              <a:rPr lang="el-GR" sz="4000" b="1" dirty="0">
                <a:solidFill>
                  <a:srgbClr val="00FFFF"/>
                </a:solidFill>
                <a:effectLst>
                  <a:outerShdw blurRad="38100" dist="38100" dir="2700000" algn="tl">
                    <a:srgbClr val="C0C0C0"/>
                  </a:outerShdw>
                </a:effectLst>
              </a:rPr>
              <a:t/>
            </a:r>
            <a:br>
              <a:rPr lang="el-GR" sz="4000" b="1" dirty="0">
                <a:solidFill>
                  <a:srgbClr val="00FFFF"/>
                </a:solidFill>
                <a:effectLst>
                  <a:outerShdw blurRad="38100" dist="38100" dir="2700000" algn="tl">
                    <a:srgbClr val="C0C0C0"/>
                  </a:outerShdw>
                </a:effectLst>
              </a:rPr>
            </a:br>
            <a:endParaRPr lang="el-GR" sz="4000" b="1" dirty="0">
              <a:solidFill>
                <a:srgbClr val="00FFFF"/>
              </a:solidFill>
              <a:effectLst>
                <a:outerShdw blurRad="38100" dist="38100" dir="2700000" algn="tl">
                  <a:srgbClr val="C0C0C0"/>
                </a:outerShdw>
              </a:effectLst>
            </a:endParaRPr>
          </a:p>
        </p:txBody>
      </p:sp>
      <p:sp>
        <p:nvSpPr>
          <p:cNvPr id="84995" name="Rectangle 3">
            <a:extLst>
              <a:ext uri="{FF2B5EF4-FFF2-40B4-BE49-F238E27FC236}">
                <a16:creationId xmlns:a16="http://schemas.microsoft.com/office/drawing/2014/main" xmlns="" id="{7D7273EC-402E-49A7-B84D-7AF3CFA9706A}"/>
              </a:ext>
            </a:extLst>
          </p:cNvPr>
          <p:cNvSpPr>
            <a:spLocks noGrp="1" noChangeArrowheads="1"/>
          </p:cNvSpPr>
          <p:nvPr>
            <p:ph idx="1"/>
          </p:nvPr>
        </p:nvSpPr>
        <p:spPr>
          <a:xfrm>
            <a:off x="628650" y="1825625"/>
            <a:ext cx="7886700" cy="3475583"/>
          </a:xfrm>
        </p:spPr>
        <p:txBody>
          <a:bodyPr>
            <a:normAutofit/>
          </a:bodyPr>
          <a:lstStyle/>
          <a:p>
            <a:r>
              <a:rPr lang="el-GR" altLang="en-US" sz="2200" dirty="0">
                <a:latin typeface="Arial" panose="020B0604020202020204" pitchFamily="34" charset="0"/>
                <a:cs typeface="Arial" panose="020B0604020202020204" pitchFamily="34" charset="0"/>
              </a:rPr>
              <a:t>13-8-2009: Εισαγωγή στο Σισμανόγλειο λόγω πλευριτικής συλλογής αριστερά με αναφερόμενο θωρακικό άλγος και αίσθημα δυσφορίας από 20ημέρου καθώς και </a:t>
            </a:r>
            <a:r>
              <a:rPr lang="el-GR" altLang="en-US" sz="2200" dirty="0" err="1">
                <a:latin typeface="Arial" panose="020B0604020202020204" pitchFamily="34" charset="0"/>
                <a:cs typeface="Arial" panose="020B0604020202020204" pitchFamily="34" charset="0"/>
              </a:rPr>
              <a:t>δεκατική</a:t>
            </a:r>
            <a:r>
              <a:rPr lang="el-GR" altLang="en-US" sz="2200" dirty="0">
                <a:latin typeface="Arial" panose="020B0604020202020204" pitchFamily="34" charset="0"/>
                <a:cs typeface="Arial" panose="020B0604020202020204" pitchFamily="34" charset="0"/>
              </a:rPr>
              <a:t> πυρετική κίνηση</a:t>
            </a:r>
          </a:p>
          <a:p>
            <a:r>
              <a:rPr lang="el-GR" altLang="en-US" sz="2200" dirty="0">
                <a:latin typeface="Arial" panose="020B0604020202020204" pitchFamily="34" charset="0"/>
                <a:cs typeface="Arial" panose="020B0604020202020204" pitchFamily="34" charset="0"/>
              </a:rPr>
              <a:t>Στην αντικειμενική εξέταση υπήρχε μείωση του αναπνευστικού ψιθυρίσματος </a:t>
            </a:r>
            <a:r>
              <a:rPr lang="el-GR" altLang="en-US" sz="2200" dirty="0" err="1">
                <a:latin typeface="Arial" panose="020B0604020202020204" pitchFamily="34" charset="0"/>
                <a:cs typeface="Arial" panose="020B0604020202020204" pitchFamily="34" charset="0"/>
              </a:rPr>
              <a:t>άμφω</a:t>
            </a:r>
            <a:r>
              <a:rPr lang="el-GR" altLang="en-US" sz="2200" dirty="0">
                <a:latin typeface="Arial" panose="020B0604020202020204" pitchFamily="34" charset="0"/>
                <a:cs typeface="Arial" panose="020B0604020202020204" pitchFamily="34" charset="0"/>
              </a:rPr>
              <a:t>, ιδία αριστερά και ο αριστερός μαστού είχε όψη φλοιού πορτοκαλιού και σκληρία</a:t>
            </a:r>
          </a:p>
          <a:p>
            <a:pPr>
              <a:lnSpc>
                <a:spcPct val="90000"/>
              </a:lnSpc>
              <a:buFont typeface="Wingdings" panose="05000000000000000000" pitchFamily="2" charset="2"/>
              <a:buChar char="Ø"/>
            </a:pPr>
            <a:endParaRPr lang="el-GR" altLang="en-US" sz="2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xmlns="" id="{F730352C-4A07-436B-8E92-8DF677E1BF2C}"/>
              </a:ext>
            </a:extLst>
          </p:cNvPr>
          <p:cNvSpPr>
            <a:spLocks noGrp="1" noChangeArrowheads="1"/>
          </p:cNvSpPr>
          <p:nvPr>
            <p:ph idx="1"/>
          </p:nvPr>
        </p:nvSpPr>
        <p:spPr>
          <a:xfrm>
            <a:off x="395288" y="1484783"/>
            <a:ext cx="8229600" cy="4752529"/>
          </a:xfrm>
        </p:spPr>
        <p:txBody>
          <a:bodyPr>
            <a:normAutofit/>
          </a:bodyPr>
          <a:lstStyle/>
          <a:p>
            <a:r>
              <a:rPr lang="el-GR" altLang="en-US" sz="2400" dirty="0">
                <a:latin typeface="Arial" panose="020B0604020202020204" pitchFamily="34" charset="0"/>
                <a:cs typeface="Arial" panose="020B0604020202020204" pitchFamily="34" charset="0"/>
              </a:rPr>
              <a:t>Έγινε παρακέντηση πλευριτικού υγρού και η κυτταρολογική εξέταση ήταν θετική για </a:t>
            </a:r>
            <a:r>
              <a:rPr lang="el-GR" altLang="en-US" sz="2400" dirty="0" err="1">
                <a:latin typeface="Arial" panose="020B0604020202020204" pitchFamily="34" charset="0"/>
                <a:cs typeface="Arial" panose="020B0604020202020204" pitchFamily="34" charset="0"/>
              </a:rPr>
              <a:t>αδενοκαρκίνωμα</a:t>
            </a:r>
            <a:r>
              <a:rPr lang="el-GR" altLang="en-US" sz="2400" dirty="0">
                <a:latin typeface="Arial" panose="020B0604020202020204" pitchFamily="34" charset="0"/>
                <a:cs typeface="Arial" panose="020B0604020202020204" pitchFamily="34" charset="0"/>
              </a:rPr>
              <a:t>, πιθανώς από το μαστό (3 δείγματα)</a:t>
            </a:r>
          </a:p>
          <a:p>
            <a:r>
              <a:rPr lang="el-GR" altLang="en-US" sz="2400" dirty="0">
                <a:latin typeface="Arial" panose="020B0604020202020204" pitchFamily="34" charset="0"/>
                <a:cs typeface="Arial" panose="020B0604020202020204" pitchFamily="34" charset="0"/>
              </a:rPr>
              <a:t>Εν συνεχεία η ασθενής υπεβλήθη σε βιοψία </a:t>
            </a:r>
            <a:r>
              <a:rPr lang="el-GR" altLang="en-US" sz="2400" dirty="0" err="1">
                <a:latin typeface="Arial" panose="020B0604020202020204" pitchFamily="34" charset="0"/>
                <a:cs typeface="Arial" panose="020B0604020202020204" pitchFamily="34" charset="0"/>
              </a:rPr>
              <a:t>υπεζωκότος</a:t>
            </a:r>
            <a:r>
              <a:rPr lang="el-GR" altLang="en-US" sz="2400" dirty="0">
                <a:latin typeface="Arial" panose="020B0604020202020204" pitchFamily="34" charset="0"/>
                <a:cs typeface="Arial" panose="020B0604020202020204" pitchFamily="34" charset="0"/>
              </a:rPr>
              <a:t> που έδειξε μεταστατική διήθηση από </a:t>
            </a:r>
            <a:r>
              <a:rPr lang="el-GR" altLang="en-US" sz="2400" dirty="0" err="1">
                <a:latin typeface="Arial" panose="020B0604020202020204" pitchFamily="34" charset="0"/>
                <a:cs typeface="Arial" panose="020B0604020202020204" pitchFamily="34" charset="0"/>
              </a:rPr>
              <a:t>αδενοκαρκίνωμα</a:t>
            </a:r>
            <a:r>
              <a:rPr lang="el-GR" altLang="en-US" sz="2400" dirty="0">
                <a:latin typeface="Arial" panose="020B0604020202020204" pitchFamily="34" charset="0"/>
                <a:cs typeface="Arial" panose="020B0604020202020204" pitchFamily="34" charset="0"/>
              </a:rPr>
              <a:t> χαμηλής διαφοροποίησης. </a:t>
            </a:r>
          </a:p>
          <a:p>
            <a:r>
              <a:rPr lang="el-GR" altLang="en-US" sz="2400" dirty="0">
                <a:latin typeface="Arial" panose="020B0604020202020204" pitchFamily="34" charset="0"/>
                <a:cs typeface="Arial" panose="020B0604020202020204" pitchFamily="34" charset="0"/>
              </a:rPr>
              <a:t>Ο </a:t>
            </a:r>
            <a:r>
              <a:rPr lang="el-GR" altLang="en-US" sz="2400" dirty="0" err="1">
                <a:latin typeface="Arial" panose="020B0604020202020204" pitchFamily="34" charset="0"/>
                <a:cs typeface="Arial" panose="020B0604020202020204" pitchFamily="34" charset="0"/>
              </a:rPr>
              <a:t>ανοσοϊστοχημικός</a:t>
            </a:r>
            <a:r>
              <a:rPr lang="el-GR" altLang="en-US" sz="2400" dirty="0">
                <a:latin typeface="Arial" panose="020B0604020202020204" pitchFamily="34" charset="0"/>
                <a:cs typeface="Arial" panose="020B0604020202020204" pitchFamily="34" charset="0"/>
              </a:rPr>
              <a:t> έλεγχος έδειξε δείκτες για οιστρογόνα και προγεστερόνη αρνητικούς και για </a:t>
            </a:r>
            <a:r>
              <a:rPr lang="en-US" altLang="en-US" sz="2400" dirty="0">
                <a:latin typeface="Arial" panose="020B0604020202020204" pitchFamily="34" charset="0"/>
                <a:cs typeface="Arial" panose="020B0604020202020204" pitchFamily="34" charset="0"/>
              </a:rPr>
              <a:t>cerb-2 </a:t>
            </a:r>
            <a:r>
              <a:rPr lang="el-GR" altLang="en-US" sz="2400" dirty="0">
                <a:latin typeface="Arial" panose="020B0604020202020204" pitchFamily="34" charset="0"/>
                <a:cs typeface="Arial" panose="020B0604020202020204" pitchFamily="34" charset="0"/>
              </a:rPr>
              <a:t>αρνητικό</a:t>
            </a:r>
          </a:p>
          <a:p>
            <a:pPr>
              <a:buFont typeface="Wingdings" panose="05000000000000000000" pitchFamily="2" charset="2"/>
              <a:buNone/>
            </a:pPr>
            <a:endParaRPr lang="el-GR" altLang="en-US" sz="2800" dirty="0"/>
          </a:p>
          <a:p>
            <a:pPr>
              <a:buFont typeface="Wingdings" panose="05000000000000000000" pitchFamily="2" charset="2"/>
              <a:buChar char="Ø"/>
            </a:pPr>
            <a:endParaRPr lang="el-GR"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983423-2196-4550-AEEE-26B66707FE7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91780" y="273398"/>
            <a:ext cx="3960440" cy="6311204"/>
          </a:xfrm>
          <a:prstGeom prst="rect">
            <a:avLst/>
          </a:prstGeom>
        </p:spPr>
      </p:pic>
    </p:spTree>
    <p:extLst>
      <p:ext uri="{BB962C8B-B14F-4D97-AF65-F5344CB8AC3E}">
        <p14:creationId xmlns="" xmlns:p14="http://schemas.microsoft.com/office/powerpoint/2010/main" val="13802450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xmlns="" id="{4EB14FCC-2349-43FD-B8C3-613FD7D3E6F8}"/>
              </a:ext>
            </a:extLst>
          </p:cNvPr>
          <p:cNvSpPr>
            <a:spLocks noGrp="1" noChangeArrowheads="1"/>
          </p:cNvSpPr>
          <p:nvPr>
            <p:ph type="title"/>
          </p:nvPr>
        </p:nvSpPr>
        <p:spPr/>
        <p:txBody>
          <a:bodyPr/>
          <a:lstStyle/>
          <a:p>
            <a:pPr algn="ctr">
              <a:defRPr/>
            </a:pPr>
            <a:r>
              <a:rPr lang="en-US" b="1" dirty="0">
                <a:latin typeface="Arial" panose="020B0604020202020204" pitchFamily="34" charset="0"/>
                <a:cs typeface="Arial" panose="020B0604020202020204" pitchFamily="34" charset="0"/>
              </a:rPr>
              <a:t>PR negative</a:t>
            </a:r>
            <a:endParaRPr lang="el-GR" b="1" dirty="0">
              <a:latin typeface="Arial" panose="020B0604020202020204" pitchFamily="34" charset="0"/>
              <a:cs typeface="Arial" panose="020B0604020202020204" pitchFamily="34" charset="0"/>
            </a:endParaRPr>
          </a:p>
        </p:txBody>
      </p:sp>
      <p:pic>
        <p:nvPicPr>
          <p:cNvPr id="87043" name="Picture 3" descr="6">
            <a:extLst>
              <a:ext uri="{FF2B5EF4-FFF2-40B4-BE49-F238E27FC236}">
                <a16:creationId xmlns:a16="http://schemas.microsoft.com/office/drawing/2014/main" xmlns="" id="{60477381-1E01-47B0-8DE0-CAD43B4F6DC7}"/>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392238" y="1738313"/>
            <a:ext cx="6337300" cy="4114800"/>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xmlns="" id="{B876F585-B9EB-41F9-857C-D6FB8637FF52}"/>
              </a:ext>
            </a:extLst>
          </p:cNvPr>
          <p:cNvSpPr>
            <a:spLocks noGrp="1" noChangeArrowheads="1"/>
          </p:cNvSpPr>
          <p:nvPr>
            <p:ph type="title"/>
          </p:nvPr>
        </p:nvSpPr>
        <p:spPr/>
        <p:txBody>
          <a:bodyPr/>
          <a:lstStyle/>
          <a:p>
            <a:pPr algn="ctr">
              <a:defRPr/>
            </a:pPr>
            <a:r>
              <a:rPr lang="en-US" b="1" dirty="0">
                <a:latin typeface="Arial" panose="020B0604020202020204" pitchFamily="34" charset="0"/>
                <a:cs typeface="Arial" panose="020B0604020202020204" pitchFamily="34" charset="0"/>
              </a:rPr>
              <a:t>HER-2 negative</a:t>
            </a:r>
            <a:endParaRPr lang="el-GR" b="1" dirty="0">
              <a:latin typeface="Arial" panose="020B0604020202020204" pitchFamily="34" charset="0"/>
              <a:cs typeface="Arial" panose="020B0604020202020204" pitchFamily="34" charset="0"/>
            </a:endParaRPr>
          </a:p>
        </p:txBody>
      </p:sp>
      <p:pic>
        <p:nvPicPr>
          <p:cNvPr id="88067" name="Picture 3" descr="8">
            <a:extLst>
              <a:ext uri="{FF2B5EF4-FFF2-40B4-BE49-F238E27FC236}">
                <a16:creationId xmlns:a16="http://schemas.microsoft.com/office/drawing/2014/main" xmlns="" id="{3DCC82C4-0D9B-41BB-84A6-B8E3FF048669}"/>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403350" y="1600200"/>
            <a:ext cx="6337300" cy="4525963"/>
          </a:xfrm>
          <a:noFill/>
          <a:extLs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EE293EB1-1D50-4493-BAA0-C3BAA1FE584D}"/>
              </a:ext>
            </a:extLst>
          </p:cNvPr>
          <p:cNvSpPr>
            <a:spLocks noGrp="1" noChangeArrowheads="1"/>
          </p:cNvSpPr>
          <p:nvPr>
            <p:ph type="title"/>
          </p:nvPr>
        </p:nvSpPr>
        <p:spPr/>
        <p:txBody>
          <a:bodyPr/>
          <a:lstStyle/>
          <a:p>
            <a:r>
              <a:rPr lang="el-GR" altLang="en-US" sz="4000" b="1">
                <a:solidFill>
                  <a:srgbClr val="00CC00"/>
                </a:solidFill>
              </a:rPr>
              <a:t> </a:t>
            </a:r>
            <a:br>
              <a:rPr lang="el-GR" altLang="en-US" sz="4000" b="1">
                <a:solidFill>
                  <a:srgbClr val="00CC00"/>
                </a:solidFill>
              </a:rPr>
            </a:br>
            <a:endParaRPr lang="el-GR" altLang="en-US" sz="4000" b="1">
              <a:solidFill>
                <a:srgbClr val="00CC00"/>
              </a:solidFill>
            </a:endParaRPr>
          </a:p>
        </p:txBody>
      </p:sp>
      <p:sp>
        <p:nvSpPr>
          <p:cNvPr id="89091" name="Rectangle 3">
            <a:extLst>
              <a:ext uri="{FF2B5EF4-FFF2-40B4-BE49-F238E27FC236}">
                <a16:creationId xmlns:a16="http://schemas.microsoft.com/office/drawing/2014/main" xmlns="" id="{3F3C9ACB-CCDE-45EF-B4E2-5D2CDDBA581E}"/>
              </a:ext>
            </a:extLst>
          </p:cNvPr>
          <p:cNvSpPr>
            <a:spLocks noGrp="1" noChangeArrowheads="1"/>
          </p:cNvSpPr>
          <p:nvPr>
            <p:ph idx="1"/>
          </p:nvPr>
        </p:nvSpPr>
        <p:spPr>
          <a:xfrm>
            <a:off x="395288" y="548681"/>
            <a:ext cx="8229600" cy="5616624"/>
          </a:xfrm>
        </p:spPr>
        <p:txBody>
          <a:bodyPr>
            <a:normAutofit/>
          </a:bodyPr>
          <a:lstStyle/>
          <a:p>
            <a:pPr marL="0" indent="0" algn="ctr">
              <a:buNone/>
            </a:pPr>
            <a:r>
              <a:rPr lang="el-GR" altLang="en-US" sz="3200" b="1" dirty="0" err="1">
                <a:latin typeface="Arial" panose="020B0604020202020204" pitchFamily="34" charset="0"/>
                <a:cs typeface="Arial" panose="020B0604020202020204" pitchFamily="34" charset="0"/>
              </a:rPr>
              <a:t>Σταδιοποίηση</a:t>
            </a:r>
            <a:r>
              <a:rPr lang="el-GR" altLang="en-US" sz="3200" b="1" dirty="0">
                <a:latin typeface="Arial" panose="020B0604020202020204" pitchFamily="34" charset="0"/>
                <a:cs typeface="Arial" panose="020B0604020202020204" pitchFamily="34" charset="0"/>
              </a:rPr>
              <a:t> </a:t>
            </a:r>
          </a:p>
          <a:p>
            <a:pPr marL="0" indent="0">
              <a:lnSpc>
                <a:spcPct val="90000"/>
              </a:lnSpc>
              <a:buNone/>
            </a:pPr>
            <a:r>
              <a:rPr lang="el-GR" altLang="en-US" sz="2400" dirty="0">
                <a:latin typeface="Arial" panose="020B0604020202020204" pitchFamily="34" charset="0"/>
                <a:cs typeface="Arial" panose="020B0604020202020204" pitchFamily="34" charset="0"/>
              </a:rPr>
              <a:t>Σπινθηρογράφημα οστών: Εστίες αυξημένης καθήλωσης </a:t>
            </a:r>
            <a:r>
              <a:rPr lang="el-GR" altLang="en-US" sz="2400" dirty="0" err="1">
                <a:latin typeface="Arial" panose="020B0604020202020204" pitchFamily="34" charset="0"/>
                <a:cs typeface="Arial" panose="020B0604020202020204" pitchFamily="34" charset="0"/>
              </a:rPr>
              <a:t>ραδιοφαρμάκου</a:t>
            </a:r>
            <a:r>
              <a:rPr lang="el-GR" altLang="en-US" sz="2400" dirty="0">
                <a:latin typeface="Arial" panose="020B0604020202020204" pitchFamily="34" charset="0"/>
                <a:cs typeface="Arial" panose="020B0604020202020204" pitchFamily="34" charset="0"/>
              </a:rPr>
              <a:t> από:</a:t>
            </a:r>
          </a:p>
          <a:p>
            <a:r>
              <a:rPr lang="el-GR" altLang="en-US" sz="2000" i="1" dirty="0">
                <a:latin typeface="Arial" panose="020B0604020202020204" pitchFamily="34" charset="0"/>
                <a:cs typeface="Arial" panose="020B0604020202020204" pitchFamily="34" charset="0"/>
              </a:rPr>
              <a:t>τη λαβή και το σώμα του στέρνου, </a:t>
            </a:r>
          </a:p>
          <a:p>
            <a:r>
              <a:rPr lang="el-GR" altLang="en-US" sz="2000" i="1" dirty="0">
                <a:latin typeface="Arial" panose="020B0604020202020204" pitchFamily="34" charset="0"/>
                <a:cs typeface="Arial" panose="020B0604020202020204" pitchFamily="34" charset="0"/>
              </a:rPr>
              <a:t>το πρόσθιο τμήμα της 11ης πλευράς, </a:t>
            </a:r>
          </a:p>
          <a:p>
            <a:r>
              <a:rPr lang="el-GR" altLang="en-US" sz="2000" i="1" dirty="0">
                <a:latin typeface="Arial" panose="020B0604020202020204" pitchFamily="34" charset="0"/>
                <a:cs typeface="Arial" panose="020B0604020202020204" pitchFamily="34" charset="0"/>
              </a:rPr>
              <a:t>το ιερόν </a:t>
            </a:r>
            <a:r>
              <a:rPr lang="el-GR" altLang="en-US" sz="2000" i="1" dirty="0" err="1">
                <a:latin typeface="Arial" panose="020B0604020202020204" pitchFamily="34" charset="0"/>
                <a:cs typeface="Arial" panose="020B0604020202020204" pitchFamily="34" charset="0"/>
              </a:rPr>
              <a:t>οστούν</a:t>
            </a:r>
            <a:r>
              <a:rPr lang="el-GR" altLang="en-US" sz="2000" i="1" dirty="0">
                <a:latin typeface="Arial" panose="020B0604020202020204" pitchFamily="34" charset="0"/>
                <a:cs typeface="Arial" panose="020B0604020202020204" pitchFamily="34" charset="0"/>
              </a:rPr>
              <a:t>, </a:t>
            </a:r>
          </a:p>
          <a:p>
            <a:r>
              <a:rPr lang="el-GR" altLang="en-US" sz="2000" i="1" dirty="0">
                <a:latin typeface="Arial" panose="020B0604020202020204" pitchFamily="34" charset="0"/>
                <a:cs typeface="Arial" panose="020B0604020202020204" pitchFamily="34" charset="0"/>
              </a:rPr>
              <a:t>αριστερά </a:t>
            </a:r>
            <a:r>
              <a:rPr lang="el-GR" altLang="en-US" sz="2000" i="1" dirty="0" err="1">
                <a:latin typeface="Arial" panose="020B0604020202020204" pitchFamily="34" charset="0"/>
                <a:cs typeface="Arial" panose="020B0604020202020204" pitchFamily="34" charset="0"/>
              </a:rPr>
              <a:t>ιερολαγόνιο</a:t>
            </a:r>
            <a:r>
              <a:rPr lang="el-GR" altLang="en-US" sz="2000" i="1" dirty="0">
                <a:latin typeface="Arial" panose="020B0604020202020204" pitchFamily="34" charset="0"/>
                <a:cs typeface="Arial" panose="020B0604020202020204" pitchFamily="34" charset="0"/>
              </a:rPr>
              <a:t> διάρθρωση, </a:t>
            </a:r>
          </a:p>
          <a:p>
            <a:r>
              <a:rPr lang="el-GR" altLang="en-US" sz="2000" i="1" dirty="0">
                <a:latin typeface="Arial" panose="020B0604020202020204" pitchFamily="34" charset="0"/>
                <a:cs typeface="Arial" panose="020B0604020202020204" pitchFamily="34" charset="0"/>
              </a:rPr>
              <a:t>τον κλάδο του ισχιακού οστού αριστερά και</a:t>
            </a:r>
          </a:p>
          <a:p>
            <a:r>
              <a:rPr lang="el-GR" altLang="en-US" sz="2000" i="1" dirty="0">
                <a:latin typeface="Arial" panose="020B0604020202020204" pitchFamily="34" charset="0"/>
                <a:cs typeface="Arial" panose="020B0604020202020204" pitchFamily="34" charset="0"/>
              </a:rPr>
              <a:t> τη σύστοιχο γωνία της οροφής της κοτύλης </a:t>
            </a:r>
          </a:p>
          <a:p>
            <a:pPr marL="0" indent="0">
              <a:lnSpc>
                <a:spcPct val="90000"/>
              </a:lnSpc>
              <a:buNone/>
            </a:pPr>
            <a:r>
              <a:rPr lang="el-GR" altLang="en-US" sz="2400" dirty="0">
                <a:latin typeface="Arial" panose="020B0604020202020204" pitchFamily="34" charset="0"/>
                <a:cs typeface="Arial" panose="020B0604020202020204" pitchFamily="34" charset="0"/>
              </a:rPr>
              <a:t>Ευρήματα ύποπτα για δευτεροπαθείς εντοπίσεις</a:t>
            </a:r>
          </a:p>
          <a:p>
            <a:pPr marL="0" indent="0">
              <a:lnSpc>
                <a:spcPct val="90000"/>
              </a:lnSpc>
              <a:buNone/>
            </a:pPr>
            <a:r>
              <a:rPr lang="en-US" altLang="en-US" sz="2400" dirty="0">
                <a:latin typeface="Arial" panose="020B0604020202020204" pitchFamily="34" charset="0"/>
                <a:cs typeface="Arial" panose="020B0604020202020204" pitchFamily="34" charset="0"/>
              </a:rPr>
              <a:t>CT</a:t>
            </a:r>
            <a:r>
              <a:rPr lang="el-GR" altLang="en-US" sz="2400" dirty="0">
                <a:latin typeface="Arial" panose="020B0604020202020204" pitchFamily="34" charset="0"/>
                <a:cs typeface="Arial" panose="020B0604020202020204" pitchFamily="34" charset="0"/>
              </a:rPr>
              <a:t> εγκεφάλου αρνητική</a:t>
            </a:r>
          </a:p>
          <a:p>
            <a:pPr marL="0" indent="0">
              <a:lnSpc>
                <a:spcPct val="90000"/>
              </a:lnSpc>
              <a:buNone/>
            </a:pPr>
            <a:r>
              <a:rPr lang="en-US" altLang="en-US" sz="2400" dirty="0">
                <a:latin typeface="Arial" panose="020B0604020202020204" pitchFamily="34" charset="0"/>
                <a:cs typeface="Arial" panose="020B0604020202020204" pitchFamily="34" charset="0"/>
              </a:rPr>
              <a:t>CT</a:t>
            </a:r>
            <a:r>
              <a:rPr lang="el-GR" altLang="en-US" sz="2400" dirty="0">
                <a:latin typeface="Arial" panose="020B0604020202020204" pitchFamily="34" charset="0"/>
                <a:cs typeface="Arial" panose="020B0604020202020204" pitchFamily="34" charset="0"/>
              </a:rPr>
              <a:t> θώρακος: Μεγάλη πλευριτική συλλογή αριστερά με παθητική </a:t>
            </a:r>
            <a:r>
              <a:rPr lang="el-GR" altLang="en-US" sz="2400" dirty="0" err="1">
                <a:latin typeface="Arial" panose="020B0604020202020204" pitchFamily="34" charset="0"/>
                <a:cs typeface="Arial" panose="020B0604020202020204" pitchFamily="34" charset="0"/>
              </a:rPr>
              <a:t>ατελεκτασία</a:t>
            </a:r>
            <a:endParaRPr lang="el-GR" altLang="en-US" sz="24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endParaRPr lang="el-GR" altLang="en-US" sz="2400" dirty="0"/>
          </a:p>
          <a:p>
            <a:pPr>
              <a:lnSpc>
                <a:spcPct val="90000"/>
              </a:lnSpc>
              <a:buFont typeface="Wingdings" panose="05000000000000000000" pitchFamily="2" charset="2"/>
              <a:buChar char="Ø"/>
            </a:pPr>
            <a:endParaRPr lang="el-GR" altLang="en-US" sz="2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xmlns="" id="{C31EDB88-8544-4F5D-9F19-64208AB09E76}"/>
              </a:ext>
            </a:extLst>
          </p:cNvPr>
          <p:cNvSpPr>
            <a:spLocks noGrp="1" noChangeArrowheads="1"/>
          </p:cNvSpPr>
          <p:nvPr>
            <p:ph type="title"/>
          </p:nvPr>
        </p:nvSpPr>
        <p:spPr/>
        <p:txBody>
          <a:bodyPr/>
          <a:lstStyle/>
          <a:p>
            <a:r>
              <a:rPr lang="el-GR" altLang="en-US" sz="4000" b="1"/>
              <a:t> </a:t>
            </a:r>
            <a:br>
              <a:rPr lang="el-GR" altLang="en-US" sz="4000" b="1"/>
            </a:br>
            <a:endParaRPr lang="el-GR" altLang="en-US" sz="4000" b="1"/>
          </a:p>
        </p:txBody>
      </p:sp>
      <p:sp>
        <p:nvSpPr>
          <p:cNvPr id="90115" name="Rectangle 3">
            <a:extLst>
              <a:ext uri="{FF2B5EF4-FFF2-40B4-BE49-F238E27FC236}">
                <a16:creationId xmlns:a16="http://schemas.microsoft.com/office/drawing/2014/main" xmlns="" id="{3B19DE2D-AF6F-476F-9642-35B2C16BF5E5}"/>
              </a:ext>
            </a:extLst>
          </p:cNvPr>
          <p:cNvSpPr>
            <a:spLocks noGrp="1" noChangeArrowheads="1"/>
          </p:cNvSpPr>
          <p:nvPr>
            <p:ph idx="1"/>
          </p:nvPr>
        </p:nvSpPr>
        <p:spPr>
          <a:xfrm>
            <a:off x="395288" y="1556792"/>
            <a:ext cx="8229600" cy="4608512"/>
          </a:xfrm>
        </p:spPr>
        <p:txBody>
          <a:bodyPr>
            <a:normAutofit/>
          </a:bodyPr>
          <a:lstStyle/>
          <a:p>
            <a:pPr marL="0" indent="0">
              <a:lnSpc>
                <a:spcPct val="80000"/>
              </a:lnSpc>
              <a:buNone/>
            </a:pPr>
            <a:r>
              <a:rPr lang="en-US" altLang="en-US" sz="2400" b="1" dirty="0">
                <a:latin typeface="Arial" panose="020B0604020202020204" pitchFamily="34" charset="0"/>
                <a:cs typeface="Arial" panose="020B0604020202020204" pitchFamily="34" charset="0"/>
              </a:rPr>
              <a:t>CT</a:t>
            </a:r>
            <a:r>
              <a:rPr lang="el-GR" altLang="en-US" sz="2400" b="1" dirty="0">
                <a:latin typeface="Arial" panose="020B0604020202020204" pitchFamily="34" charset="0"/>
                <a:cs typeface="Arial" panose="020B0604020202020204" pitchFamily="34" charset="0"/>
              </a:rPr>
              <a:t> εγκεφάλου</a:t>
            </a:r>
            <a:r>
              <a:rPr lang="el-GR" altLang="en-US" sz="2400" dirty="0">
                <a:latin typeface="Arial" panose="020B0604020202020204" pitchFamily="34" charset="0"/>
                <a:cs typeface="Arial" panose="020B0604020202020204" pitchFamily="34" charset="0"/>
              </a:rPr>
              <a:t>: αρνητική</a:t>
            </a:r>
          </a:p>
          <a:p>
            <a:pPr marL="0" indent="0">
              <a:lnSpc>
                <a:spcPct val="80000"/>
              </a:lnSpc>
              <a:buNone/>
            </a:pPr>
            <a:r>
              <a:rPr lang="en-US" altLang="en-US" sz="2400" b="1" dirty="0">
                <a:latin typeface="Arial" panose="020B0604020202020204" pitchFamily="34" charset="0"/>
                <a:cs typeface="Arial" panose="020B0604020202020204" pitchFamily="34" charset="0"/>
              </a:rPr>
              <a:t>CT</a:t>
            </a:r>
            <a:r>
              <a:rPr lang="el-GR" altLang="en-US" sz="2400" b="1" dirty="0">
                <a:latin typeface="Arial" panose="020B0604020202020204" pitchFamily="34" charset="0"/>
                <a:cs typeface="Arial" panose="020B0604020202020204" pitchFamily="34" charset="0"/>
              </a:rPr>
              <a:t> θώρακος:</a:t>
            </a:r>
            <a:r>
              <a:rPr lang="el-GR" altLang="en-US" sz="2400" dirty="0">
                <a:latin typeface="Arial" panose="020B0604020202020204" pitchFamily="34" charset="0"/>
                <a:cs typeface="Arial" panose="020B0604020202020204" pitchFamily="34" charset="0"/>
              </a:rPr>
              <a:t> </a:t>
            </a:r>
          </a:p>
          <a:p>
            <a:pPr>
              <a:lnSpc>
                <a:spcPct val="80000"/>
              </a:lnSpc>
            </a:pPr>
            <a:r>
              <a:rPr lang="el-GR" altLang="en-US" sz="2400" dirty="0">
                <a:latin typeface="Arial" panose="020B0604020202020204" pitchFamily="34" charset="0"/>
                <a:cs typeface="Arial" panose="020B0604020202020204" pitchFamily="34" charset="0"/>
              </a:rPr>
              <a:t>Μεγάλη πλευριτική συλλογή αριστερά με παθητική </a:t>
            </a:r>
            <a:r>
              <a:rPr lang="el-GR" altLang="en-US" sz="2400" dirty="0" err="1">
                <a:latin typeface="Arial" panose="020B0604020202020204" pitchFamily="34" charset="0"/>
                <a:cs typeface="Arial" panose="020B0604020202020204" pitchFamily="34" charset="0"/>
              </a:rPr>
              <a:t>ατελεκτασία</a:t>
            </a:r>
            <a:r>
              <a:rPr lang="el-GR" altLang="en-US" sz="2400" dirty="0">
                <a:latin typeface="Arial" panose="020B0604020202020204" pitchFamily="34" charset="0"/>
                <a:cs typeface="Arial" panose="020B0604020202020204" pitchFamily="34" charset="0"/>
              </a:rPr>
              <a:t> του κάτω λοβού και τμήματος του άνω, πλευριτική συλλογή δεξιά με ανομοιογενή μορφώματα στο πρόσθιο άνω </a:t>
            </a:r>
            <a:r>
              <a:rPr lang="el-GR" altLang="en-US" sz="2400" dirty="0" err="1">
                <a:latin typeface="Arial" panose="020B0604020202020204" pitchFamily="34" charset="0"/>
                <a:cs typeface="Arial" panose="020B0604020202020204" pitchFamily="34" charset="0"/>
              </a:rPr>
              <a:t>μεσοθωράκιο</a:t>
            </a:r>
            <a:r>
              <a:rPr lang="el-GR" altLang="en-US" sz="2400" dirty="0">
                <a:latin typeface="Arial" panose="020B0604020202020204" pitchFamily="34" charset="0"/>
                <a:cs typeface="Arial" panose="020B0604020202020204" pitchFamily="34" charset="0"/>
              </a:rPr>
              <a:t> (? </a:t>
            </a:r>
            <a:r>
              <a:rPr lang="en-US" altLang="en-US" sz="2400" dirty="0">
                <a:latin typeface="Arial" panose="020B0604020202020204" pitchFamily="34" charset="0"/>
                <a:cs typeface="Arial" panose="020B0604020202020204" pitchFamily="34" charset="0"/>
              </a:rPr>
              <a:t>Block </a:t>
            </a:r>
            <a:r>
              <a:rPr lang="el-GR" altLang="en-US" sz="2400" dirty="0">
                <a:latin typeface="Arial" panose="020B0604020202020204" pitchFamily="34" charset="0"/>
                <a:cs typeface="Arial" panose="020B0604020202020204" pitchFamily="34" charset="0"/>
              </a:rPr>
              <a:t>λεμφαδένων</a:t>
            </a:r>
            <a:r>
              <a:rPr lang="en-US" altLang="en-US" sz="2400" dirty="0">
                <a:latin typeface="Arial" panose="020B0604020202020204" pitchFamily="34" charset="0"/>
                <a:cs typeface="Arial" panose="020B0604020202020204" pitchFamily="34" charset="0"/>
              </a:rPr>
              <a:t>)</a:t>
            </a:r>
            <a:endParaRPr lang="el-GR" altLang="en-US" sz="2400" dirty="0">
              <a:latin typeface="Arial" panose="020B0604020202020204" pitchFamily="34" charset="0"/>
              <a:cs typeface="Arial" panose="020B0604020202020204" pitchFamily="34" charset="0"/>
            </a:endParaRPr>
          </a:p>
          <a:p>
            <a:pPr>
              <a:lnSpc>
                <a:spcPct val="80000"/>
              </a:lnSpc>
            </a:pPr>
            <a:r>
              <a:rPr lang="el-GR" altLang="en-US" sz="2400" dirty="0">
                <a:latin typeface="Arial" panose="020B0604020202020204" pitchFamily="34" charset="0"/>
                <a:cs typeface="Arial" panose="020B0604020202020204" pitchFamily="34" charset="0"/>
              </a:rPr>
              <a:t> Οιδηματώδης απεικόνιση του αριστερού μαστού με πάχυνση του δέρματος και του σύστοιχου μείζονος θωρακικού μυός</a:t>
            </a:r>
          </a:p>
          <a:p>
            <a:pPr marL="0" indent="0">
              <a:lnSpc>
                <a:spcPct val="80000"/>
              </a:lnSpc>
              <a:buNone/>
            </a:pPr>
            <a:r>
              <a:rPr lang="en-US"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CT  </a:t>
            </a:r>
            <a:r>
              <a:rPr lang="el-GR" altLang="en-US" sz="2400" b="1" dirty="0">
                <a:latin typeface="Arial" panose="020B0604020202020204" pitchFamily="34" charset="0"/>
                <a:cs typeface="Arial" panose="020B0604020202020204" pitchFamily="34" charset="0"/>
              </a:rPr>
              <a:t>άνω κοιλίας:</a:t>
            </a:r>
            <a:r>
              <a:rPr lang="el-GR" altLang="en-US" sz="2400" dirty="0">
                <a:latin typeface="Arial" panose="020B0604020202020204" pitchFamily="34" charset="0"/>
                <a:cs typeface="Arial" panose="020B0604020202020204" pitchFamily="34" charset="0"/>
              </a:rPr>
              <a:t> αύξηση του διαστάσεων του  ήπατος με πολλαπλές διάσπαρτες </a:t>
            </a:r>
            <a:r>
              <a:rPr lang="el-GR" altLang="en-US" sz="2400" dirty="0" err="1">
                <a:latin typeface="Arial" panose="020B0604020202020204" pitchFamily="34" charset="0"/>
                <a:cs typeface="Arial" panose="020B0604020202020204" pitchFamily="34" charset="0"/>
              </a:rPr>
              <a:t>υπόπυκνες</a:t>
            </a:r>
            <a:r>
              <a:rPr lang="el-GR" altLang="en-US" sz="2400" dirty="0">
                <a:latin typeface="Arial" panose="020B0604020202020204" pitchFamily="34" charset="0"/>
                <a:cs typeface="Arial" panose="020B0604020202020204" pitchFamily="34" charset="0"/>
              </a:rPr>
              <a:t> εστίες</a:t>
            </a:r>
          </a:p>
          <a:p>
            <a:pPr marL="0" indent="0">
              <a:lnSpc>
                <a:spcPct val="80000"/>
              </a:lnSpc>
              <a:buNone/>
            </a:pPr>
            <a:endParaRPr lang="el-GR" altLang="en-US" sz="2800" dirty="0"/>
          </a:p>
          <a:p>
            <a:pPr>
              <a:lnSpc>
                <a:spcPct val="80000"/>
              </a:lnSpc>
              <a:buFont typeface="Wingdings" panose="05000000000000000000" pitchFamily="2" charset="2"/>
              <a:buChar char="Ø"/>
            </a:pPr>
            <a:endParaRPr lang="el-GR" alt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xmlns="" id="{2EA41700-F1BD-471B-BDEE-BF147B41EB21}"/>
              </a:ext>
            </a:extLst>
          </p:cNvPr>
          <p:cNvSpPr>
            <a:spLocks noGrp="1" noChangeArrowheads="1"/>
          </p:cNvSpPr>
          <p:nvPr>
            <p:ph type="title"/>
          </p:nvPr>
        </p:nvSpPr>
        <p:spPr/>
        <p:txBody>
          <a:bodyPr/>
          <a:lstStyle/>
          <a:p>
            <a:r>
              <a:rPr lang="el-GR" altLang="en-US" sz="4000" b="1">
                <a:solidFill>
                  <a:srgbClr val="00CC00"/>
                </a:solidFill>
              </a:rPr>
              <a:t> </a:t>
            </a:r>
            <a:br>
              <a:rPr lang="el-GR" altLang="en-US" sz="4000" b="1">
                <a:solidFill>
                  <a:srgbClr val="00CC00"/>
                </a:solidFill>
              </a:rPr>
            </a:br>
            <a:endParaRPr lang="el-GR" altLang="en-US" sz="4000" b="1">
              <a:solidFill>
                <a:srgbClr val="00CC00"/>
              </a:solidFill>
            </a:endParaRPr>
          </a:p>
        </p:txBody>
      </p:sp>
      <p:sp>
        <p:nvSpPr>
          <p:cNvPr id="91139" name="Rectangle 3">
            <a:extLst>
              <a:ext uri="{FF2B5EF4-FFF2-40B4-BE49-F238E27FC236}">
                <a16:creationId xmlns:a16="http://schemas.microsoft.com/office/drawing/2014/main" xmlns="" id="{1747B424-BB49-41CA-8CE8-948E297C012A}"/>
              </a:ext>
            </a:extLst>
          </p:cNvPr>
          <p:cNvSpPr>
            <a:spLocks noGrp="1" noChangeArrowheads="1"/>
          </p:cNvSpPr>
          <p:nvPr>
            <p:ph idx="1"/>
          </p:nvPr>
        </p:nvSpPr>
        <p:spPr>
          <a:xfrm>
            <a:off x="457200" y="1340768"/>
            <a:ext cx="8229600" cy="4381252"/>
          </a:xfrm>
        </p:spPr>
        <p:txBody>
          <a:bodyPr>
            <a:normAutofit/>
          </a:bodyPr>
          <a:lstStyle/>
          <a:p>
            <a:pPr marL="0" indent="0">
              <a:lnSpc>
                <a:spcPct val="80000"/>
              </a:lnSpc>
              <a:buNone/>
            </a:pPr>
            <a:r>
              <a:rPr lang="el-GR" altLang="en-US" sz="2400" b="1" dirty="0" err="1">
                <a:latin typeface="Arial" panose="020B0604020202020204" pitchFamily="34" charset="0"/>
                <a:cs typeface="Arial" panose="020B0604020202020204" pitchFamily="34" charset="0"/>
              </a:rPr>
              <a:t>Εναρξη</a:t>
            </a:r>
            <a:r>
              <a:rPr lang="el-GR" altLang="en-US" sz="2400" b="1" dirty="0">
                <a:latin typeface="Arial" panose="020B0604020202020204" pitchFamily="34" charset="0"/>
                <a:cs typeface="Arial" panose="020B0604020202020204" pitchFamily="34" charset="0"/>
              </a:rPr>
              <a:t> 1ης γραμμής χημειοθεραπείας: </a:t>
            </a:r>
            <a:r>
              <a:rPr lang="el-GR" altLang="en-US" sz="2400" dirty="0">
                <a:latin typeface="Arial" panose="020B0604020202020204" pitchFamily="34" charset="0"/>
                <a:cs typeface="Arial" panose="020B0604020202020204" pitchFamily="34" charset="0"/>
              </a:rPr>
              <a:t>25-8-2009</a:t>
            </a:r>
            <a:r>
              <a:rPr lang="en-US" altLang="en-US" sz="2400" dirty="0">
                <a:latin typeface="Arial" panose="020B0604020202020204" pitchFamily="34" charset="0"/>
                <a:cs typeface="Arial" panose="020B0604020202020204" pitchFamily="34" charset="0"/>
              </a:rPr>
              <a:t> </a:t>
            </a:r>
            <a:r>
              <a:rPr lang="el-GR" altLang="en-US" sz="2400" dirty="0">
                <a:latin typeface="Arial" panose="020B0604020202020204" pitchFamily="34" charset="0"/>
                <a:cs typeface="Arial" panose="020B0604020202020204" pitchFamily="34" charset="0"/>
              </a:rPr>
              <a:t>με εβδομαδιαία </a:t>
            </a:r>
            <a:r>
              <a:rPr lang="el-GR" altLang="en-US" sz="2400" dirty="0" err="1">
                <a:latin typeface="Arial" panose="020B0604020202020204" pitchFamily="34" charset="0"/>
                <a:cs typeface="Arial" panose="020B0604020202020204" pitchFamily="34" charset="0"/>
              </a:rPr>
              <a:t>πακλιταξέλη</a:t>
            </a:r>
            <a:r>
              <a:rPr lang="el-GR" altLang="en-US" sz="2400" dirty="0">
                <a:latin typeface="Arial" panose="020B0604020202020204" pitchFamily="34" charset="0"/>
                <a:cs typeface="Arial" panose="020B0604020202020204" pitchFamily="34" charset="0"/>
              </a:rPr>
              <a:t> και </a:t>
            </a:r>
            <a:r>
              <a:rPr lang="en-US" altLang="en-US" sz="2400" dirty="0">
                <a:latin typeface="Arial" panose="020B0604020202020204" pitchFamily="34" charset="0"/>
                <a:cs typeface="Arial" panose="020B0604020202020204" pitchFamily="34" charset="0"/>
              </a:rPr>
              <a:t>bevacizumab</a:t>
            </a:r>
            <a:endParaRPr lang="el-GR" altLang="en-US" sz="2400" dirty="0">
              <a:latin typeface="Arial" panose="020B0604020202020204" pitchFamily="34" charset="0"/>
              <a:cs typeface="Arial" panose="020B0604020202020204" pitchFamily="34" charset="0"/>
            </a:endParaRPr>
          </a:p>
          <a:p>
            <a:pPr marL="0" indent="0">
              <a:lnSpc>
                <a:spcPct val="80000"/>
              </a:lnSpc>
              <a:buNone/>
            </a:pPr>
            <a:r>
              <a:rPr lang="el-GR" altLang="en-US" sz="2400" b="1" dirty="0">
                <a:latin typeface="Arial" panose="020B0604020202020204" pitchFamily="34" charset="0"/>
                <a:cs typeface="Arial" panose="020B0604020202020204" pitchFamily="34" charset="0"/>
              </a:rPr>
              <a:t>16-11-2009: </a:t>
            </a:r>
            <a:r>
              <a:rPr lang="el-GR" altLang="en-US" sz="2400" b="1" dirty="0" err="1">
                <a:latin typeface="Arial" panose="020B0604020202020204" pitchFamily="34" charset="0"/>
                <a:cs typeface="Arial" panose="020B0604020202020204" pitchFamily="34" charset="0"/>
              </a:rPr>
              <a:t>Επανασταδιοποίηση</a:t>
            </a:r>
            <a:endParaRPr lang="el-GR" altLang="en-US" sz="2400" b="1" dirty="0">
              <a:latin typeface="Arial" panose="020B0604020202020204" pitchFamily="34" charset="0"/>
              <a:cs typeface="Arial" panose="020B0604020202020204" pitchFamily="34" charset="0"/>
            </a:endParaRPr>
          </a:p>
          <a:p>
            <a:pPr marL="0" indent="0">
              <a:lnSpc>
                <a:spcPct val="80000"/>
              </a:lnSpc>
              <a:buNone/>
            </a:pPr>
            <a:r>
              <a:rPr lang="en-US" altLang="en-US" sz="2400" b="1" dirty="0">
                <a:latin typeface="Arial" panose="020B0604020202020204" pitchFamily="34" charset="0"/>
                <a:cs typeface="Arial" panose="020B0604020202020204" pitchFamily="34" charset="0"/>
              </a:rPr>
              <a:t>CT</a:t>
            </a:r>
            <a:r>
              <a:rPr lang="el-GR" altLang="en-US" sz="2400" b="1" dirty="0">
                <a:latin typeface="Arial" panose="020B0604020202020204" pitchFamily="34" charset="0"/>
                <a:cs typeface="Arial" panose="020B0604020202020204" pitchFamily="34" charset="0"/>
              </a:rPr>
              <a:t> θώρακος:</a:t>
            </a:r>
            <a:r>
              <a:rPr lang="el-GR" altLang="en-US" sz="2400" dirty="0">
                <a:latin typeface="Arial" panose="020B0604020202020204" pitchFamily="34" charset="0"/>
                <a:cs typeface="Arial" panose="020B0604020202020204" pitchFamily="34" charset="0"/>
              </a:rPr>
              <a:t> </a:t>
            </a:r>
          </a:p>
          <a:p>
            <a:pPr>
              <a:lnSpc>
                <a:spcPct val="80000"/>
              </a:lnSpc>
            </a:pPr>
            <a:r>
              <a:rPr lang="el-GR" altLang="en-US" sz="2400" dirty="0">
                <a:latin typeface="Arial" panose="020B0604020202020204" pitchFamily="34" charset="0"/>
                <a:cs typeface="Arial" panose="020B0604020202020204" pitchFamily="34" charset="0"/>
              </a:rPr>
              <a:t>Δεν παρατηρήθηκαν οζώδους ή διηθητικού τύπου αλλοιώσεις στο πνευμονικό παρέγχυμα</a:t>
            </a:r>
          </a:p>
          <a:p>
            <a:pPr>
              <a:lnSpc>
                <a:spcPct val="80000"/>
              </a:lnSpc>
            </a:pPr>
            <a:r>
              <a:rPr lang="el-GR" altLang="en-US" sz="2400" dirty="0">
                <a:latin typeface="Arial" panose="020B0604020202020204" pitchFamily="34" charset="0"/>
                <a:cs typeface="Arial" panose="020B0604020202020204" pitchFamily="34" charset="0"/>
              </a:rPr>
              <a:t>Παρατηρείται ευμεγέθης </a:t>
            </a:r>
            <a:r>
              <a:rPr lang="el-GR" altLang="en-US" sz="2400" dirty="0" err="1">
                <a:latin typeface="Arial" panose="020B0604020202020204" pitchFamily="34" charset="0"/>
                <a:cs typeface="Arial" panose="020B0604020202020204" pitchFamily="34" charset="0"/>
              </a:rPr>
              <a:t>υπεζωκοτική</a:t>
            </a:r>
            <a:r>
              <a:rPr lang="el-GR" altLang="en-US" sz="2400" dirty="0">
                <a:latin typeface="Arial" panose="020B0604020202020204" pitchFamily="34" charset="0"/>
                <a:cs typeface="Arial" panose="020B0604020202020204" pitchFamily="34" charset="0"/>
              </a:rPr>
              <a:t> συλλογή αριστερά</a:t>
            </a:r>
          </a:p>
          <a:p>
            <a:pPr>
              <a:lnSpc>
                <a:spcPct val="80000"/>
              </a:lnSpc>
            </a:pPr>
            <a:r>
              <a:rPr lang="el-GR" altLang="en-US" sz="2400" dirty="0">
                <a:latin typeface="Arial" panose="020B0604020202020204" pitchFamily="34" charset="0"/>
                <a:cs typeface="Arial" panose="020B0604020202020204" pitchFamily="34" charset="0"/>
              </a:rPr>
              <a:t>Δεν παρατηρήθηκε </a:t>
            </a:r>
            <a:r>
              <a:rPr lang="el-GR" altLang="en-US" sz="2400" dirty="0" err="1">
                <a:latin typeface="Arial" panose="020B0604020202020204" pitchFamily="34" charset="0"/>
                <a:cs typeface="Arial" panose="020B0604020202020204" pitchFamily="34" charset="0"/>
              </a:rPr>
              <a:t>υπεζωκοτική</a:t>
            </a:r>
            <a:r>
              <a:rPr lang="el-GR" altLang="en-US" sz="2400" dirty="0">
                <a:latin typeface="Arial" panose="020B0604020202020204" pitchFamily="34" charset="0"/>
                <a:cs typeface="Arial" panose="020B0604020202020204" pitchFamily="34" charset="0"/>
              </a:rPr>
              <a:t> συλλογή δεξιά</a:t>
            </a:r>
          </a:p>
          <a:p>
            <a:pPr marL="0" indent="0">
              <a:lnSpc>
                <a:spcPct val="80000"/>
              </a:lnSpc>
              <a:buNone/>
            </a:pPr>
            <a:r>
              <a:rPr lang="en-US" altLang="en-US" sz="2400"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CT  </a:t>
            </a:r>
            <a:r>
              <a:rPr lang="el-GR" altLang="en-US" sz="2400" b="1" dirty="0">
                <a:latin typeface="Arial" panose="020B0604020202020204" pitchFamily="34" charset="0"/>
                <a:cs typeface="Arial" panose="020B0604020202020204" pitchFamily="34" charset="0"/>
              </a:rPr>
              <a:t>άνω κοιλίας:</a:t>
            </a:r>
            <a:r>
              <a:rPr lang="el-GR" altLang="en-US" sz="2400" dirty="0">
                <a:latin typeface="Arial" panose="020B0604020202020204" pitchFamily="34" charset="0"/>
                <a:cs typeface="Arial" panose="020B0604020202020204" pitchFamily="34" charset="0"/>
              </a:rPr>
              <a:t> Το ήπαρ απεικονίζεται με φυσιολογικές διαστάσεις  χωρίς εστιακού ή διάχυτου τύπου παρεγχυματικές αλλοιώσεις</a:t>
            </a:r>
          </a:p>
          <a:p>
            <a:pPr marL="0" indent="0">
              <a:lnSpc>
                <a:spcPct val="80000"/>
              </a:lnSpc>
              <a:buNone/>
            </a:pPr>
            <a:endParaRPr lang="el-GR" altLang="en-US" sz="2800" dirty="0"/>
          </a:p>
          <a:p>
            <a:pPr>
              <a:lnSpc>
                <a:spcPct val="80000"/>
              </a:lnSpc>
              <a:buFont typeface="Wingdings" panose="05000000000000000000" pitchFamily="2" charset="2"/>
              <a:buChar char="Ø"/>
            </a:pPr>
            <a:endParaRPr lang="el-GR" alt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xmlns="" id="{8833E873-F19C-47A3-8B3F-8E1497D468E7}"/>
              </a:ext>
            </a:extLst>
          </p:cNvPr>
          <p:cNvSpPr>
            <a:spLocks noGrp="1" noChangeArrowheads="1"/>
          </p:cNvSpPr>
          <p:nvPr>
            <p:ph type="title"/>
          </p:nvPr>
        </p:nvSpPr>
        <p:spPr/>
        <p:txBody>
          <a:bodyPr/>
          <a:lstStyle/>
          <a:p>
            <a:r>
              <a:rPr lang="el-GR" altLang="en-US" sz="4000" b="1">
                <a:solidFill>
                  <a:srgbClr val="00CC00"/>
                </a:solidFill>
              </a:rPr>
              <a:t> </a:t>
            </a:r>
            <a:br>
              <a:rPr lang="el-GR" altLang="en-US" sz="4000" b="1">
                <a:solidFill>
                  <a:srgbClr val="00CC00"/>
                </a:solidFill>
              </a:rPr>
            </a:br>
            <a:endParaRPr lang="el-GR" altLang="en-US" sz="4000" b="1">
              <a:solidFill>
                <a:srgbClr val="00CC00"/>
              </a:solidFill>
            </a:endParaRPr>
          </a:p>
        </p:txBody>
      </p:sp>
      <p:sp>
        <p:nvSpPr>
          <p:cNvPr id="92163" name="Rectangle 3">
            <a:extLst>
              <a:ext uri="{FF2B5EF4-FFF2-40B4-BE49-F238E27FC236}">
                <a16:creationId xmlns:a16="http://schemas.microsoft.com/office/drawing/2014/main" xmlns="" id="{7BEF4DBC-434F-4C75-9AA1-C28F71BBB969}"/>
              </a:ext>
            </a:extLst>
          </p:cNvPr>
          <p:cNvSpPr>
            <a:spLocks noGrp="1" noChangeArrowheads="1"/>
          </p:cNvSpPr>
          <p:nvPr>
            <p:ph idx="1"/>
          </p:nvPr>
        </p:nvSpPr>
        <p:spPr>
          <a:xfrm>
            <a:off x="611188" y="1268761"/>
            <a:ext cx="8229600" cy="5028852"/>
          </a:xfrm>
        </p:spPr>
        <p:txBody>
          <a:bodyPr/>
          <a:lstStyle/>
          <a:p>
            <a:pPr marL="0" indent="0" algn="ctr">
              <a:buNone/>
            </a:pPr>
            <a:r>
              <a:rPr lang="el-GR" altLang="en-US" sz="2400" b="1" dirty="0">
                <a:latin typeface="Arial" panose="020B0604020202020204" pitchFamily="34" charset="0"/>
                <a:cs typeface="Arial" panose="020B0604020202020204" pitchFamily="34" charset="0"/>
              </a:rPr>
              <a:t>Εισαγωγή στο Νοσοκομείο για  εκκενωτική παρακέντηση και </a:t>
            </a:r>
            <a:r>
              <a:rPr lang="el-GR" altLang="en-US" sz="2400" b="1" dirty="0" err="1">
                <a:latin typeface="Arial" panose="020B0604020202020204" pitchFamily="34" charset="0"/>
                <a:cs typeface="Arial" panose="020B0604020202020204" pitchFamily="34" charset="0"/>
              </a:rPr>
              <a:t>πλευροδεσία</a:t>
            </a:r>
            <a:r>
              <a:rPr lang="el-GR" altLang="en-US" sz="2400" b="1" dirty="0">
                <a:latin typeface="Arial" panose="020B0604020202020204" pitchFamily="34" charset="0"/>
                <a:cs typeface="Arial" panose="020B0604020202020204" pitchFamily="34" charset="0"/>
              </a:rPr>
              <a:t> </a:t>
            </a:r>
          </a:p>
          <a:p>
            <a:pPr marL="0" indent="0">
              <a:buNone/>
            </a:pPr>
            <a:r>
              <a:rPr lang="el-GR" altLang="en-US" sz="2400" b="1" dirty="0">
                <a:latin typeface="Arial" panose="020B0604020202020204" pitchFamily="34" charset="0"/>
                <a:cs typeface="Arial" panose="020B0604020202020204" pitchFamily="34" charset="0"/>
              </a:rPr>
              <a:t> 19-1-2010: </a:t>
            </a:r>
            <a:r>
              <a:rPr lang="el-GR" altLang="en-US" sz="2400" dirty="0">
                <a:latin typeface="Arial" panose="020B0604020202020204" pitchFamily="34" charset="0"/>
                <a:cs typeface="Arial" panose="020B0604020202020204" pitchFamily="34" charset="0"/>
              </a:rPr>
              <a:t>Επιδείνωση συμπτωματολογίας με εμφάνιση άλγους στο </a:t>
            </a:r>
            <a:r>
              <a:rPr lang="el-GR" altLang="en-US" sz="2400" dirty="0" err="1">
                <a:latin typeface="Arial" panose="020B0604020202020204" pitchFamily="34" charset="0"/>
                <a:cs typeface="Arial" panose="020B0604020202020204" pitchFamily="34" charset="0"/>
              </a:rPr>
              <a:t>επιγάστριο</a:t>
            </a:r>
            <a:r>
              <a:rPr lang="el-GR" altLang="en-US" sz="2400" dirty="0">
                <a:latin typeface="Arial" panose="020B0604020202020204" pitchFamily="34" charset="0"/>
                <a:cs typeface="Arial" panose="020B0604020202020204" pitchFamily="34" charset="0"/>
              </a:rPr>
              <a:t>, </a:t>
            </a:r>
            <a:r>
              <a:rPr lang="el-GR" altLang="en-US" sz="2400" dirty="0" err="1">
                <a:latin typeface="Arial" panose="020B0604020202020204" pitchFamily="34" charset="0"/>
                <a:cs typeface="Arial" panose="020B0604020202020204" pitchFamily="34" charset="0"/>
              </a:rPr>
              <a:t>δεκατική</a:t>
            </a:r>
            <a:r>
              <a:rPr lang="el-GR" altLang="en-US" sz="2400" dirty="0">
                <a:latin typeface="Arial" panose="020B0604020202020204" pitchFamily="34" charset="0"/>
                <a:cs typeface="Arial" panose="020B0604020202020204" pitchFamily="34" charset="0"/>
              </a:rPr>
              <a:t> πυρετική κίνηση, ναυτία και εμέτους</a:t>
            </a:r>
          </a:p>
          <a:p>
            <a:pPr marL="0" indent="0">
              <a:buNone/>
            </a:pPr>
            <a:r>
              <a:rPr lang="el-GR" altLang="en-US" sz="2400" dirty="0">
                <a:latin typeface="Arial" panose="020B0604020202020204" pitchFamily="34" charset="0"/>
                <a:cs typeface="Arial" panose="020B0604020202020204" pitchFamily="34" charset="0"/>
              </a:rPr>
              <a:t> Στην αξονική κοιλίας (22-1-2010) αύξηση των διαστάσεων τόσου του αριστερού όσο και δεξιού λοβού με παρουσία πολλαπλών, διαφόρου μεγέθους </a:t>
            </a:r>
            <a:r>
              <a:rPr lang="el-GR" altLang="en-US" sz="2400" dirty="0" err="1">
                <a:latin typeface="Arial" panose="020B0604020202020204" pitchFamily="34" charset="0"/>
                <a:cs typeface="Arial" panose="020B0604020202020204" pitchFamily="34" charset="0"/>
              </a:rPr>
              <a:t>υπόπυκνων</a:t>
            </a:r>
            <a:r>
              <a:rPr lang="el-GR" altLang="en-US" sz="2400" dirty="0">
                <a:latin typeface="Arial" panose="020B0604020202020204" pitchFamily="34" charset="0"/>
                <a:cs typeface="Arial" panose="020B0604020202020204" pitchFamily="34" charset="0"/>
              </a:rPr>
              <a:t> εστιών</a:t>
            </a:r>
          </a:p>
          <a:p>
            <a:pPr marL="0" indent="0">
              <a:buNone/>
            </a:pPr>
            <a:r>
              <a:rPr lang="el-GR" altLang="en-US" sz="2400" dirty="0">
                <a:latin typeface="Arial" panose="020B0604020202020204" pitchFamily="34" charset="0"/>
                <a:cs typeface="Arial" panose="020B0604020202020204" pitchFamily="34" charset="0"/>
              </a:rPr>
              <a:t> </a:t>
            </a:r>
            <a:r>
              <a:rPr lang="el-GR" altLang="en-US" sz="2400" dirty="0" err="1">
                <a:latin typeface="Arial" panose="020B0604020202020204" pitchFamily="34" charset="0"/>
                <a:cs typeface="Arial" panose="020B0604020202020204" pitchFamily="34" charset="0"/>
              </a:rPr>
              <a:t>Γαστροσκόπηση</a:t>
            </a:r>
            <a:r>
              <a:rPr lang="el-GR" altLang="en-US" sz="2400" dirty="0">
                <a:latin typeface="Arial" panose="020B0604020202020204" pitchFamily="34" charset="0"/>
                <a:cs typeface="Arial" panose="020B0604020202020204" pitchFamily="34" charset="0"/>
              </a:rPr>
              <a:t> : (-) </a:t>
            </a:r>
          </a:p>
          <a:p>
            <a:pPr>
              <a:buFont typeface="Wingdings" panose="05000000000000000000" pitchFamily="2" charset="2"/>
              <a:buNone/>
            </a:pPr>
            <a:endParaRPr lang="el-GR" altLang="en-US" dirty="0"/>
          </a:p>
          <a:p>
            <a:pPr>
              <a:buFont typeface="Wingdings" panose="05000000000000000000" pitchFamily="2" charset="2"/>
              <a:buChar char="Ø"/>
            </a:pPr>
            <a:endParaRPr lang="el-GR"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xmlns="" id="{9DD262EE-F781-4190-BE63-026EDC14EF41}"/>
              </a:ext>
            </a:extLst>
          </p:cNvPr>
          <p:cNvSpPr>
            <a:spLocks noGrp="1" noChangeArrowheads="1"/>
          </p:cNvSpPr>
          <p:nvPr>
            <p:ph idx="1"/>
          </p:nvPr>
        </p:nvSpPr>
        <p:spPr/>
        <p:txBody>
          <a:bodyPr>
            <a:normAutofit/>
          </a:bodyPr>
          <a:lstStyle/>
          <a:p>
            <a:pPr marL="0" indent="0">
              <a:lnSpc>
                <a:spcPct val="90000"/>
              </a:lnSpc>
              <a:buNone/>
            </a:pPr>
            <a:r>
              <a:rPr lang="el-GR" altLang="en-US" sz="2400" b="1" dirty="0">
                <a:latin typeface="Arial" panose="020B0604020202020204" pitchFamily="34" charset="0"/>
                <a:cs typeface="Arial" panose="020B0604020202020204" pitchFamily="34" charset="0"/>
              </a:rPr>
              <a:t>26-1-2010</a:t>
            </a:r>
            <a:r>
              <a:rPr lang="el-GR" altLang="en-US" sz="2400" dirty="0">
                <a:latin typeface="Arial" panose="020B0604020202020204" pitchFamily="34" charset="0"/>
                <a:cs typeface="Arial" panose="020B0604020202020204" pitchFamily="34" charset="0"/>
              </a:rPr>
              <a:t>: Έναρξη 2ης γραμμής χημειοθεραπείας με συνδυασμό </a:t>
            </a:r>
            <a:r>
              <a:rPr lang="el-GR" altLang="en-US" sz="2400" dirty="0" err="1">
                <a:latin typeface="Arial" panose="020B0604020202020204" pitchFamily="34" charset="0"/>
                <a:cs typeface="Arial" panose="020B0604020202020204" pitchFamily="34" charset="0"/>
              </a:rPr>
              <a:t>ανθρακυκλίνης</a:t>
            </a:r>
            <a:r>
              <a:rPr lang="el-GR" altLang="en-US" sz="2400" dirty="0">
                <a:latin typeface="Arial" panose="020B0604020202020204" pitchFamily="34" charset="0"/>
                <a:cs typeface="Arial" panose="020B0604020202020204" pitchFamily="34" charset="0"/>
              </a:rPr>
              <a:t> και </a:t>
            </a:r>
            <a:r>
              <a:rPr lang="el-GR" altLang="en-US" sz="2400" dirty="0" err="1">
                <a:latin typeface="Arial" panose="020B0604020202020204" pitchFamily="34" charset="0"/>
                <a:cs typeface="Arial" panose="020B0604020202020204" pitchFamily="34" charset="0"/>
              </a:rPr>
              <a:t>κυκλοφωσφαμίδης</a:t>
            </a:r>
            <a:r>
              <a:rPr lang="el-GR" altLang="en-US" sz="2400" dirty="0">
                <a:latin typeface="Arial" panose="020B0604020202020204" pitchFamily="34" charset="0"/>
                <a:cs typeface="Arial" panose="020B0604020202020204" pitchFamily="34" charset="0"/>
              </a:rPr>
              <a:t>. Λαμβάνει 3 κύκλους και εμφανίζει συμπτωματολογία από το κεντρικό νευρικό, όπου διαπιστώνονται εγκεφαλικές μεταστάσεις</a:t>
            </a:r>
          </a:p>
          <a:p>
            <a:pPr marL="0" indent="0">
              <a:lnSpc>
                <a:spcPct val="90000"/>
              </a:lnSpc>
              <a:buNone/>
            </a:pPr>
            <a:r>
              <a:rPr lang="el-GR" altLang="en-US" sz="2400" dirty="0">
                <a:latin typeface="Arial" panose="020B0604020202020204" pitchFamily="34" charset="0"/>
                <a:cs typeface="Arial" panose="020B0604020202020204" pitchFamily="34" charset="0"/>
              </a:rPr>
              <a:t>Παραπέμπεται για ακτινοβολία εγκεφάλου </a:t>
            </a:r>
          </a:p>
          <a:p>
            <a:pPr marL="0" indent="0">
              <a:lnSpc>
                <a:spcPct val="90000"/>
              </a:lnSpc>
              <a:buNone/>
            </a:pPr>
            <a:r>
              <a:rPr lang="el-GR" altLang="en-US" sz="2400" b="1" dirty="0">
                <a:latin typeface="Arial" panose="020B0604020202020204" pitchFamily="34" charset="0"/>
                <a:cs typeface="Arial" panose="020B0604020202020204" pitchFamily="34" charset="0"/>
              </a:rPr>
              <a:t>Εισαγωγή στο ΑΤΤΙΚΟ Νοσοκομείο </a:t>
            </a:r>
            <a:r>
              <a:rPr lang="el-GR" altLang="en-US" sz="2400" dirty="0">
                <a:latin typeface="Arial" panose="020B0604020202020204" pitchFamily="34" charset="0"/>
                <a:cs typeface="Arial" panose="020B0604020202020204" pitchFamily="34" charset="0"/>
              </a:rPr>
              <a:t>λόγω αιμορραγίας ηπατικών μεταστάσεων με εμφάνιση κυκλοφορικής καταπληξίας όπου και καταλήγει στις 9-4-2010</a:t>
            </a:r>
            <a:endParaRPr lang="el-GR" altLang="en-US" sz="2400" b="1" dirty="0">
              <a:latin typeface="Arial" panose="020B0604020202020204" pitchFamily="34" charset="0"/>
              <a:cs typeface="Arial" panose="020B0604020202020204" pitchFamily="34" charset="0"/>
            </a:endParaRPr>
          </a:p>
          <a:p>
            <a:pPr>
              <a:lnSpc>
                <a:spcPct val="90000"/>
              </a:lnSpc>
              <a:buFont typeface="Wingdings" panose="05000000000000000000" pitchFamily="2" charset="2"/>
              <a:buNone/>
            </a:pPr>
            <a:endParaRPr lang="el-GR" altLang="en-US" sz="2800" dirty="0"/>
          </a:p>
          <a:p>
            <a:pPr>
              <a:lnSpc>
                <a:spcPct val="90000"/>
              </a:lnSpc>
            </a:pPr>
            <a:endParaRPr lang="el-GR" altLang="en-US"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a:extLst>
              <a:ext uri="{FF2B5EF4-FFF2-40B4-BE49-F238E27FC236}">
                <a16:creationId xmlns:a16="http://schemas.microsoft.com/office/drawing/2014/main" xmlns="" id="{A352C502-4444-4F82-A384-650F0D808258}"/>
              </a:ext>
            </a:extLst>
          </p:cNvPr>
          <p:cNvSpPr>
            <a:spLocks noGrp="1" noChangeArrowheads="1"/>
          </p:cNvSpPr>
          <p:nvPr>
            <p:ph idx="1"/>
          </p:nvPr>
        </p:nvSpPr>
        <p:spPr>
          <a:xfrm>
            <a:off x="250825" y="1340768"/>
            <a:ext cx="8374063" cy="5256882"/>
          </a:xfrm>
        </p:spPr>
        <p:txBody>
          <a:bodyPr/>
          <a:lstStyle/>
          <a:p>
            <a:pPr marL="609600" indent="-609600">
              <a:buFont typeface="Wingdings" panose="05000000000000000000" pitchFamily="2" charset="2"/>
              <a:buNone/>
            </a:pPr>
            <a:r>
              <a:rPr lang="el-GR" altLang="en-US" b="1" dirty="0">
                <a:latin typeface="Arial" panose="020B0604020202020204" pitchFamily="34" charset="0"/>
                <a:cs typeface="Arial" panose="020B0604020202020204" pitchFamily="34" charset="0"/>
              </a:rPr>
              <a:t>ΕΡΩΤΗΜΑΤΑ</a:t>
            </a:r>
          </a:p>
          <a:p>
            <a:pPr marL="609600" indent="-609600">
              <a:buFont typeface="Wingdings" panose="05000000000000000000" pitchFamily="2" charset="2"/>
              <a:buNone/>
            </a:pPr>
            <a:endParaRPr lang="el-GR" altLang="en-US" sz="2400" b="1" dirty="0">
              <a:latin typeface="Arial" panose="020B0604020202020204" pitchFamily="34" charset="0"/>
              <a:cs typeface="Arial" panose="020B0604020202020204" pitchFamily="34" charset="0"/>
            </a:endParaRPr>
          </a:p>
          <a:p>
            <a:pPr marL="609600" indent="-609600">
              <a:buFont typeface="Wingdings" panose="05000000000000000000" pitchFamily="2" charset="2"/>
              <a:buAutoNum type="arabicPeriod"/>
            </a:pPr>
            <a:r>
              <a:rPr lang="el-GR" altLang="en-US" sz="2400" dirty="0">
                <a:latin typeface="Arial" panose="020B0604020202020204" pitchFamily="34" charset="0"/>
                <a:cs typeface="Arial" panose="020B0604020202020204" pitchFamily="34" charset="0"/>
              </a:rPr>
              <a:t>Πρόγνωση της ασθενούς σύμφωνα με τα διεθνή δεδομένα</a:t>
            </a:r>
          </a:p>
          <a:p>
            <a:pPr marL="609600" indent="-609600">
              <a:buFont typeface="Wingdings" panose="05000000000000000000" pitchFamily="2" charset="2"/>
              <a:buAutoNum type="arabicPeriod"/>
            </a:pPr>
            <a:r>
              <a:rPr lang="el-GR" altLang="en-US" sz="2400" dirty="0">
                <a:latin typeface="Arial" panose="020B0604020202020204" pitchFamily="34" charset="0"/>
                <a:cs typeface="Arial" panose="020B0604020202020204" pitchFamily="34" charset="0"/>
              </a:rPr>
              <a:t>Θεραπεία της ασθενούς σύμφωνα με τα διεθνή δεδομένα</a:t>
            </a:r>
          </a:p>
          <a:p>
            <a:pPr marL="609600" indent="-609600">
              <a:buFont typeface="Wingdings" panose="05000000000000000000" pitchFamily="2" charset="2"/>
              <a:buAutoNum type="arabicPeriod"/>
            </a:pPr>
            <a:r>
              <a:rPr lang="el-GR" altLang="en-US" sz="2400" dirty="0">
                <a:latin typeface="Arial" panose="020B0604020202020204" pitchFamily="34" charset="0"/>
                <a:cs typeface="Arial" panose="020B0604020202020204" pitchFamily="34" charset="0"/>
              </a:rPr>
              <a:t>Ρόλος του οικογενειακού ιστορικού (η ασθενής ήταν φορέας μετάλλαξης γονιδίου </a:t>
            </a:r>
            <a:r>
              <a:rPr lang="en-US" altLang="en-US" sz="2400" dirty="0">
                <a:latin typeface="Arial" panose="020B0604020202020204" pitchFamily="34" charset="0"/>
                <a:cs typeface="Arial" panose="020B0604020202020204" pitchFamily="34" charset="0"/>
              </a:rPr>
              <a:t>BRCA1 </a:t>
            </a:r>
            <a:r>
              <a:rPr lang="el-GR" altLang="en-US" sz="2400" dirty="0">
                <a:latin typeface="Arial" panose="020B0604020202020204" pitchFamily="34" charset="0"/>
                <a:cs typeface="Arial" panose="020B0604020202020204" pitchFamily="34" charset="0"/>
              </a:rPr>
              <a:t>ή</a:t>
            </a:r>
            <a:r>
              <a:rPr lang="en-US" altLang="en-US" sz="2400" dirty="0">
                <a:latin typeface="Arial" panose="020B0604020202020204" pitchFamily="34" charset="0"/>
                <a:cs typeface="Arial" panose="020B0604020202020204" pitchFamily="34" charset="0"/>
              </a:rPr>
              <a:t> BRCA2?)</a:t>
            </a:r>
            <a:endParaRPr lang="el-GR" altLang="en-US" sz="2400" dirty="0">
              <a:latin typeface="Arial" panose="020B0604020202020204" pitchFamily="34" charset="0"/>
              <a:cs typeface="Arial" panose="020B0604020202020204" pitchFamily="34" charset="0"/>
            </a:endParaRPr>
          </a:p>
          <a:p>
            <a:pPr marL="609600" indent="-609600">
              <a:buFont typeface="Wingdings" panose="05000000000000000000" pitchFamily="2" charset="2"/>
              <a:buAutoNum type="arabicPeriod"/>
            </a:pPr>
            <a:r>
              <a:rPr lang="el-GR" altLang="en-US" sz="2400" dirty="0">
                <a:latin typeface="Arial" panose="020B0604020202020204" pitchFamily="34" charset="0"/>
                <a:cs typeface="Arial" panose="020B0604020202020204" pitchFamily="34" charset="0"/>
              </a:rPr>
              <a:t>Οδηγίες για πρόληψη στην αδελφή της (20 ετών)</a:t>
            </a:r>
          </a:p>
          <a:p>
            <a:pPr marL="609600" indent="-609600">
              <a:buFont typeface="Wingdings" panose="05000000000000000000" pitchFamily="2" charset="2"/>
              <a:buNone/>
            </a:pPr>
            <a:endParaRPr lang="el-GR" altLang="en-US" dirty="0"/>
          </a:p>
          <a:p>
            <a:pPr marL="609600" indent="-609600"/>
            <a:endParaRPr lang="el-GR"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Subtitle 4">
            <a:extLst>
              <a:ext uri="{FF2B5EF4-FFF2-40B4-BE49-F238E27FC236}">
                <a16:creationId xmlns:a16="http://schemas.microsoft.com/office/drawing/2014/main" xmlns="" id="{84B47350-994F-41FC-B1CC-D731C1F1A04E}"/>
              </a:ext>
            </a:extLst>
          </p:cNvPr>
          <p:cNvSpPr>
            <a:spLocks noGrp="1"/>
          </p:cNvSpPr>
          <p:nvPr>
            <p:ph type="subTitle" idx="4294967295"/>
          </p:nvPr>
        </p:nvSpPr>
        <p:spPr>
          <a:xfrm>
            <a:off x="685800" y="-99392"/>
            <a:ext cx="7772400" cy="1928813"/>
          </a:xfrm>
        </p:spPr>
        <p:txBody>
          <a:bodyPr lIns="100584" anchor="b"/>
          <a:lstStyle/>
          <a:p>
            <a:pPr marL="0" indent="0" algn="ctr">
              <a:spcBef>
                <a:spcPct val="0"/>
              </a:spcBef>
              <a:buFontTx/>
              <a:buNone/>
              <a:defRPr/>
            </a:pPr>
            <a:r>
              <a:rPr lang="en-US" sz="3200" b="1" dirty="0">
                <a:latin typeface="Arial" panose="020B0604020202020204" pitchFamily="34" charset="0"/>
                <a:cs typeface="Arial" panose="020B0604020202020204" pitchFamily="34" charset="0"/>
              </a:rPr>
              <a:t>BRCA1 ,</a:t>
            </a:r>
            <a:r>
              <a:rPr lang="el-GR" sz="3200" b="1"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BRCA2 </a:t>
            </a:r>
            <a:r>
              <a:rPr lang="el-GR" sz="3200" b="1" dirty="0">
                <a:latin typeface="Arial" panose="020B0604020202020204" pitchFamily="34" charset="0"/>
                <a:cs typeface="Arial" panose="020B0604020202020204" pitchFamily="34" charset="0"/>
              </a:rPr>
              <a:t>ΚΑΙ ΚΑΡΚΙΝΟΣ ΜΑΣΤΟΥ- ΩΟΘΗΚΗΣ</a:t>
            </a:r>
          </a:p>
          <a:p>
            <a:pPr marL="0" indent="0" algn="ctr">
              <a:spcBef>
                <a:spcPct val="0"/>
              </a:spcBef>
              <a:buFontTx/>
              <a:buNone/>
              <a:defRPr/>
            </a:pPr>
            <a:endParaRPr lang="el-GR" sz="3700" b="1" dirty="0">
              <a:solidFill>
                <a:srgbClr val="00FFFF"/>
              </a:solidFill>
              <a:effectLst>
                <a:outerShdw blurRad="38100" dist="38100" dir="2700000" algn="tl">
                  <a:srgbClr val="C0C0C0"/>
                </a:outerShdw>
              </a:effectLs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A57B816-A66F-4F57-9C84-B8EA41AFB44D}"/>
              </a:ext>
            </a:extLst>
          </p:cNvPr>
          <p:cNvSpPr>
            <a:spLocks noGrp="1"/>
          </p:cNvSpPr>
          <p:nvPr>
            <p:ph type="title" idx="4294967295"/>
          </p:nvPr>
        </p:nvSpPr>
        <p:spPr>
          <a:xfrm>
            <a:off x="107504" y="201613"/>
            <a:ext cx="8229600" cy="1162050"/>
          </a:xfrm>
        </p:spPr>
        <p:txBody>
          <a:bodyPr>
            <a:noAutofit/>
          </a:bodyPr>
          <a:lstStyle/>
          <a:p>
            <a:pPr algn="ctr">
              <a:defRPr/>
            </a:pPr>
            <a:r>
              <a:rPr lang="en-US" b="1" dirty="0">
                <a:latin typeface="Arial" panose="020B0604020202020204" pitchFamily="34" charset="0"/>
                <a:cs typeface="Arial" panose="020B0604020202020204" pitchFamily="34" charset="0"/>
              </a:rPr>
              <a:t>BRCA-1 </a:t>
            </a:r>
            <a:endParaRPr lang="el-GR" b="1" dirty="0">
              <a:latin typeface="Arial" panose="020B0604020202020204" pitchFamily="34" charset="0"/>
              <a:cs typeface="Arial" panose="020B0604020202020204" pitchFamily="34" charset="0"/>
            </a:endParaRPr>
          </a:p>
        </p:txBody>
      </p:sp>
      <p:sp>
        <p:nvSpPr>
          <p:cNvPr id="96259" name="Text Placeholder 5">
            <a:extLst>
              <a:ext uri="{FF2B5EF4-FFF2-40B4-BE49-F238E27FC236}">
                <a16:creationId xmlns:a16="http://schemas.microsoft.com/office/drawing/2014/main" xmlns="" id="{F35B6045-0E77-4CA8-BCE6-66E966183760}"/>
              </a:ext>
            </a:extLst>
          </p:cNvPr>
          <p:cNvSpPr>
            <a:spLocks noGrp="1"/>
          </p:cNvSpPr>
          <p:nvPr>
            <p:ph type="body" idx="4294967295"/>
          </p:nvPr>
        </p:nvSpPr>
        <p:spPr>
          <a:xfrm>
            <a:off x="242380" y="1484784"/>
            <a:ext cx="5029200" cy="4572000"/>
          </a:xfrm>
        </p:spPr>
        <p:txBody>
          <a:bodyPr>
            <a:normAutofit lnSpcReduction="10000"/>
          </a:bodyPr>
          <a:lstStyle/>
          <a:p>
            <a:pPr marL="53975" indent="0"/>
            <a:r>
              <a:rPr lang="el-GR" altLang="en-US" sz="2400" dirty="0">
                <a:latin typeface="Arial" panose="020B0604020202020204" pitchFamily="34" charset="0"/>
                <a:cs typeface="Arial" panose="020B0604020202020204" pitchFamily="34" charset="0"/>
              </a:rPr>
              <a:t>Εντοπίζεται στο μακρύ σκέλος του χρωμοσώματος 17, στη θέση 21</a:t>
            </a:r>
            <a:r>
              <a:rPr lang="en-US" altLang="en-US" sz="2400" dirty="0">
                <a:latin typeface="Arial" panose="020B0604020202020204" pitchFamily="34" charset="0"/>
                <a:cs typeface="Arial" panose="020B0604020202020204" pitchFamily="34" charset="0"/>
              </a:rPr>
              <a:t> </a:t>
            </a:r>
            <a:r>
              <a:rPr lang="el-GR" altLang="en-US" sz="2400" dirty="0">
                <a:latin typeface="Arial" panose="020B0604020202020204" pitchFamily="34" charset="0"/>
                <a:cs typeface="Arial" panose="020B0604020202020204" pitchFamily="34" charset="0"/>
              </a:rPr>
              <a:t>(17</a:t>
            </a:r>
            <a:r>
              <a:rPr lang="en-US" altLang="en-US" sz="2400" dirty="0">
                <a:latin typeface="Arial" panose="020B0604020202020204" pitchFamily="34" charset="0"/>
                <a:cs typeface="Arial" panose="020B0604020202020204" pitchFamily="34" charset="0"/>
              </a:rPr>
              <a:t>q21)</a:t>
            </a:r>
            <a:r>
              <a:rPr lang="el-GR" altLang="en-US" sz="2400" dirty="0">
                <a:latin typeface="Arial" panose="020B0604020202020204" pitchFamily="34" charset="0"/>
                <a:cs typeface="Arial" panose="020B0604020202020204" pitchFamily="34" charset="0"/>
              </a:rPr>
              <a:t>και  πιο συγκεκριμένα από το ζεύγος  βάσης 38,429,551-38,551,283</a:t>
            </a:r>
            <a:endParaRPr lang="en-US" altLang="en-US" sz="2400" dirty="0">
              <a:latin typeface="Arial" panose="020B0604020202020204" pitchFamily="34" charset="0"/>
              <a:cs typeface="Arial" panose="020B0604020202020204" pitchFamily="34" charset="0"/>
            </a:endParaRPr>
          </a:p>
          <a:p>
            <a:pPr marL="53975" indent="0">
              <a:buFontTx/>
              <a:buNone/>
            </a:pPr>
            <a:r>
              <a:rPr lang="en-US" altLang="en-US" sz="2400" dirty="0">
                <a:latin typeface="Arial" panose="020B0604020202020204" pitchFamily="34" charset="0"/>
                <a:cs typeface="Arial" panose="020B0604020202020204" pitchFamily="34" charset="0"/>
              </a:rPr>
              <a:t>     </a:t>
            </a:r>
            <a:endParaRPr lang="el-GR" altLang="en-US" sz="2400" dirty="0">
              <a:latin typeface="Arial" panose="020B0604020202020204" pitchFamily="34" charset="0"/>
              <a:cs typeface="Arial" panose="020B0604020202020204" pitchFamily="34" charset="0"/>
            </a:endParaRPr>
          </a:p>
          <a:p>
            <a:pPr marL="53975" indent="0"/>
            <a:r>
              <a:rPr lang="el-GR" altLang="en-US" sz="2400" dirty="0">
                <a:latin typeface="Arial" panose="020B0604020202020204" pitchFamily="34" charset="0"/>
                <a:cs typeface="Arial" panose="020B0604020202020204" pitchFamily="34" charset="0"/>
              </a:rPr>
              <a:t>Κωδικοποιεί την</a:t>
            </a:r>
            <a:r>
              <a:rPr lang="en-US" altLang="en-US" sz="2400" dirty="0">
                <a:latin typeface="Arial" panose="020B0604020202020204" pitchFamily="34" charset="0"/>
                <a:cs typeface="Arial" panose="020B0604020202020204" pitchFamily="34" charset="0"/>
              </a:rPr>
              <a:t> BRCA-1 </a:t>
            </a:r>
            <a:r>
              <a:rPr lang="el-GR" altLang="en-US" sz="2400" dirty="0" err="1">
                <a:latin typeface="Arial" panose="020B0604020202020204" pitchFamily="34" charset="0"/>
                <a:cs typeface="Arial" panose="020B0604020202020204" pitchFamily="34" charset="0"/>
              </a:rPr>
              <a:t>πρωτεϊνη</a:t>
            </a:r>
            <a:r>
              <a:rPr lang="el-GR" altLang="en-US" sz="2400" dirty="0">
                <a:latin typeface="Arial" panose="020B0604020202020204" pitchFamily="34" charset="0"/>
                <a:cs typeface="Arial" panose="020B0604020202020204" pitchFamily="34" charset="0"/>
              </a:rPr>
              <a:t>.</a:t>
            </a:r>
          </a:p>
          <a:p>
            <a:pPr marL="53975" indent="0">
              <a:buFontTx/>
              <a:buNone/>
            </a:pPr>
            <a:endParaRPr lang="el-GR" altLang="en-US" sz="2400" dirty="0">
              <a:latin typeface="Arial" panose="020B0604020202020204" pitchFamily="34" charset="0"/>
              <a:cs typeface="Arial" panose="020B0604020202020204" pitchFamily="34" charset="0"/>
            </a:endParaRPr>
          </a:p>
          <a:p>
            <a:pPr marL="53975" indent="0"/>
            <a:r>
              <a:rPr lang="el-GR" altLang="en-US" sz="2400" dirty="0">
                <a:latin typeface="Arial" panose="020B0604020202020204" pitchFamily="34" charset="0"/>
                <a:cs typeface="Arial" panose="020B0604020202020204" pitchFamily="34" charset="0"/>
              </a:rPr>
              <a:t>Έχει τεκμηριωθεί η παρουσία του γονιδίου στα περισσότερα θηλαστικά για τα οποία έχει γίνει ανάλυση του </a:t>
            </a:r>
            <a:r>
              <a:rPr lang="en-US" altLang="en-US" sz="2400" dirty="0">
                <a:latin typeface="Arial" panose="020B0604020202020204" pitchFamily="34" charset="0"/>
                <a:cs typeface="Arial" panose="020B0604020202020204" pitchFamily="34" charset="0"/>
              </a:rPr>
              <a:t>DNA.                      </a:t>
            </a:r>
            <a:r>
              <a:rPr lang="en-US" altLang="en-US" sz="2400" dirty="0"/>
              <a:t>                                                                                                                                    </a:t>
            </a:r>
            <a:endParaRPr lang="el-GR" altLang="en-US" sz="2400" dirty="0"/>
          </a:p>
        </p:txBody>
      </p:sp>
      <p:pic>
        <p:nvPicPr>
          <p:cNvPr id="96260" name="Content Placeholder 6" descr="BRCA1_de.png">
            <a:extLst>
              <a:ext uri="{FF2B5EF4-FFF2-40B4-BE49-F238E27FC236}">
                <a16:creationId xmlns:a16="http://schemas.microsoft.com/office/drawing/2014/main" xmlns="" id="{48834A69-F2F2-4306-BB55-9CD6F055A6F8}"/>
              </a:ext>
            </a:extLst>
          </p:cNvPr>
          <p:cNvPicPr>
            <a:picLocks noGrp="1" noChangeAspect="1"/>
          </p:cNvPicPr>
          <p:nvPr>
            <p:ph sz="half" idx="4294967295"/>
          </p:nvPr>
        </p:nvPicPr>
        <p:blipFill>
          <a:blip r:embed="rId2" cstate="print">
            <a:lum bright="40000" contrast="-30000"/>
            <a:extLst>
              <a:ext uri="{28A0092B-C50C-407E-A947-70E740481C1C}">
                <a14:useLocalDpi xmlns="" xmlns:a14="http://schemas.microsoft.com/office/drawing/2010/main" val="0"/>
              </a:ext>
            </a:extLst>
          </a:blip>
          <a:srcRect/>
          <a:stretch>
            <a:fillRect/>
          </a:stretch>
        </p:blipFill>
        <p:spPr>
          <a:xfrm>
            <a:off x="5580112" y="1268760"/>
            <a:ext cx="2914650" cy="3071813"/>
          </a:xfrm>
          <a:solidFill>
            <a:schemeClr val="bg1"/>
          </a:solidFill>
        </p:spPr>
      </p:pic>
      <p:pic>
        <p:nvPicPr>
          <p:cNvPr id="96261" name="Picture 7" descr="BRCA1.jpg">
            <a:extLst>
              <a:ext uri="{FF2B5EF4-FFF2-40B4-BE49-F238E27FC236}">
                <a16:creationId xmlns:a16="http://schemas.microsoft.com/office/drawing/2014/main" xmlns="" id="{4EB09D94-3525-410F-BF33-C47552DB5C6B}"/>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4255195"/>
            <a:ext cx="1800225" cy="230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B01F962-96E1-40C5-BDCF-2C91EA05B73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401" y="459102"/>
            <a:ext cx="7875663" cy="5706201"/>
          </a:xfrm>
          <a:prstGeom prst="rect">
            <a:avLst/>
          </a:prstGeom>
        </p:spPr>
      </p:pic>
    </p:spTree>
    <p:extLst>
      <p:ext uri="{BB962C8B-B14F-4D97-AF65-F5344CB8AC3E}">
        <p14:creationId xmlns="" xmlns:p14="http://schemas.microsoft.com/office/powerpoint/2010/main" val="7105912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FA298-EF61-4CA5-BC35-55BA19090F47}"/>
              </a:ext>
            </a:extLst>
          </p:cNvPr>
          <p:cNvSpPr>
            <a:spLocks noGrp="1"/>
          </p:cNvSpPr>
          <p:nvPr>
            <p:ph type="title" idx="4294967295"/>
          </p:nvPr>
        </p:nvSpPr>
        <p:spPr>
          <a:xfrm>
            <a:off x="685800" y="476672"/>
            <a:ext cx="7772400" cy="1143000"/>
          </a:xfrm>
        </p:spPr>
        <p:txBody>
          <a:bodyPr anchor="t">
            <a:noAutofit/>
          </a:bodyPr>
          <a:lstStyle/>
          <a:p>
            <a:pPr algn="ctr">
              <a:defRPr/>
            </a:pPr>
            <a:r>
              <a:rPr lang="el-GR" b="1" dirty="0">
                <a:latin typeface="Arial" panose="020B0604020202020204" pitchFamily="34" charset="0"/>
                <a:cs typeface="Arial" panose="020B0604020202020204" pitchFamily="34" charset="0"/>
              </a:rPr>
              <a:t>ΛΕΙΤΟΥΡΓΙΑ </a:t>
            </a:r>
            <a:r>
              <a:rPr lang="en-US" b="1" dirty="0">
                <a:latin typeface="Arial" panose="020B0604020202020204" pitchFamily="34" charset="0"/>
                <a:cs typeface="Arial" panose="020B0604020202020204" pitchFamily="34" charset="0"/>
              </a:rPr>
              <a:t>BRCA-1</a:t>
            </a:r>
            <a:endParaRPr lang="el-GR"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xmlns="" id="{4A04BC7B-6561-4B6D-856B-86026261E645}"/>
              </a:ext>
            </a:extLst>
          </p:cNvPr>
          <p:cNvSpPr>
            <a:spLocks noGrp="1"/>
          </p:cNvSpPr>
          <p:nvPr>
            <p:ph idx="4294967295"/>
          </p:nvPr>
        </p:nvSpPr>
        <p:spPr>
          <a:xfrm>
            <a:off x="685800" y="1844824"/>
            <a:ext cx="7772400" cy="4114800"/>
          </a:xfrm>
        </p:spPr>
        <p:txBody>
          <a:bodyPr>
            <a:normAutofit fontScale="92500"/>
          </a:bodyPr>
          <a:lstStyle/>
          <a:p>
            <a:pPr marL="239713" indent="0">
              <a:buNone/>
              <a:defRPr/>
            </a:pPr>
            <a:r>
              <a:rPr lang="el-GR" sz="2500" dirty="0">
                <a:latin typeface="Arial" panose="020B0604020202020204" pitchFamily="34" charset="0"/>
                <a:cs typeface="Arial" panose="020B0604020202020204" pitchFamily="34" charset="0"/>
              </a:rPr>
              <a:t>Αποτελεί </a:t>
            </a:r>
            <a:r>
              <a:rPr lang="el-GR" sz="2500" dirty="0" err="1">
                <a:latin typeface="Arial" panose="020B0604020202020204" pitchFamily="34" charset="0"/>
                <a:cs typeface="Arial" panose="020B0604020202020204" pitchFamily="34" charset="0"/>
              </a:rPr>
              <a:t>ενα</a:t>
            </a:r>
            <a:r>
              <a:rPr lang="el-GR" sz="2500" dirty="0">
                <a:latin typeface="Arial" panose="020B0604020202020204" pitchFamily="34" charset="0"/>
                <a:cs typeface="Arial" panose="020B0604020202020204" pitchFamily="34" charset="0"/>
              </a:rPr>
              <a:t> </a:t>
            </a:r>
            <a:r>
              <a:rPr lang="el-GR" sz="2500" dirty="0" err="1">
                <a:latin typeface="Arial" panose="020B0604020202020204" pitchFamily="34" charset="0"/>
                <a:cs typeface="Arial" panose="020B0604020202020204" pitchFamily="34" charset="0"/>
              </a:rPr>
              <a:t>ογκοκατασταλτικό</a:t>
            </a:r>
            <a:r>
              <a:rPr lang="el-GR" sz="2500" dirty="0">
                <a:latin typeface="Arial" panose="020B0604020202020204" pitchFamily="34" charset="0"/>
                <a:cs typeface="Arial" panose="020B0604020202020204" pitchFamily="34" charset="0"/>
              </a:rPr>
              <a:t> γονίδιο.</a:t>
            </a:r>
            <a:endParaRPr lang="en-US" sz="2500" dirty="0">
              <a:latin typeface="Arial" panose="020B0604020202020204" pitchFamily="34" charset="0"/>
              <a:cs typeface="Arial" panose="020B0604020202020204" pitchFamily="34" charset="0"/>
            </a:endParaRPr>
          </a:p>
          <a:p>
            <a:pPr marL="239713" indent="0">
              <a:buNone/>
              <a:defRPr/>
            </a:pPr>
            <a:r>
              <a:rPr lang="el-GR" sz="2500" dirty="0">
                <a:latin typeface="Arial" panose="020B0604020202020204" pitchFamily="34" charset="0"/>
                <a:cs typeface="Arial" panose="020B0604020202020204" pitchFamily="34" charset="0"/>
              </a:rPr>
              <a:t>Η </a:t>
            </a:r>
            <a:r>
              <a:rPr lang="el-GR" sz="2500" dirty="0" err="1">
                <a:latin typeface="Arial" panose="020B0604020202020204" pitchFamily="34" charset="0"/>
                <a:cs typeface="Arial" panose="020B0604020202020204" pitchFamily="34" charset="0"/>
              </a:rPr>
              <a:t>πρωτεϊνη</a:t>
            </a:r>
            <a:r>
              <a:rPr lang="el-GR" sz="2500" dirty="0">
                <a:latin typeface="Arial" panose="020B0604020202020204" pitchFamily="34" charset="0"/>
                <a:cs typeface="Arial" panose="020B0604020202020204" pitchFamily="34" charset="0"/>
              </a:rPr>
              <a:t> του  συνδυάζεται με ένα σύνολο </a:t>
            </a:r>
            <a:r>
              <a:rPr lang="el-GR" sz="2500" dirty="0" err="1">
                <a:latin typeface="Arial" panose="020B0604020202020204" pitchFamily="34" charset="0"/>
                <a:cs typeface="Arial" panose="020B0604020202020204" pitchFamily="34" charset="0"/>
              </a:rPr>
              <a:t>απο</a:t>
            </a:r>
            <a:r>
              <a:rPr lang="el-GR" sz="2500" dirty="0">
                <a:latin typeface="Arial" panose="020B0604020202020204" pitchFamily="34" charset="0"/>
                <a:cs typeface="Arial" panose="020B0604020202020204" pitchFamily="34" charset="0"/>
              </a:rPr>
              <a:t> παράγωγα από άλλα </a:t>
            </a:r>
            <a:r>
              <a:rPr lang="el-GR" sz="2500" dirty="0" err="1">
                <a:latin typeface="Arial" panose="020B0604020202020204" pitchFamily="34" charset="0"/>
                <a:cs typeface="Arial" panose="020B0604020202020204" pitchFamily="34" charset="0"/>
              </a:rPr>
              <a:t>ογκοκατασταλτικά</a:t>
            </a:r>
            <a:r>
              <a:rPr lang="el-GR" sz="2500" dirty="0">
                <a:latin typeface="Arial" panose="020B0604020202020204" pitchFamily="34" charset="0"/>
                <a:cs typeface="Arial" panose="020B0604020202020204" pitchFamily="34" charset="0"/>
              </a:rPr>
              <a:t> γονίδια , ρυθμιστικές </a:t>
            </a:r>
            <a:r>
              <a:rPr lang="el-GR" sz="2500" dirty="0" err="1">
                <a:latin typeface="Arial" panose="020B0604020202020204" pitchFamily="34" charset="0"/>
                <a:cs typeface="Arial" panose="020B0604020202020204" pitchFamily="34" charset="0"/>
              </a:rPr>
              <a:t>πρωτείνες</a:t>
            </a:r>
            <a:r>
              <a:rPr lang="el-GR" sz="2500" dirty="0">
                <a:latin typeface="Arial" panose="020B0604020202020204" pitchFamily="34" charset="0"/>
                <a:cs typeface="Arial" panose="020B0604020202020204" pitchFamily="34" charset="0"/>
              </a:rPr>
              <a:t> </a:t>
            </a:r>
            <a:r>
              <a:rPr lang="el-GR" sz="2500" dirty="0" err="1">
                <a:latin typeface="Arial" panose="020B0604020202020204" pitchFamily="34" charset="0"/>
                <a:cs typeface="Arial" panose="020B0604020202020204" pitchFamily="34" charset="0"/>
              </a:rPr>
              <a:t>κ.α</a:t>
            </a:r>
            <a:r>
              <a:rPr lang="el-GR" sz="2500" dirty="0">
                <a:latin typeface="Arial" panose="020B0604020202020204" pitchFamily="34" charset="0"/>
                <a:cs typeface="Arial" panose="020B0604020202020204" pitchFamily="34" charset="0"/>
              </a:rPr>
              <a:t> και δημιουργεί ένα σύμπλεγμα </a:t>
            </a:r>
            <a:r>
              <a:rPr lang="el-GR" sz="2500" dirty="0" err="1">
                <a:latin typeface="Arial" panose="020B0604020202020204" pitchFamily="34" charset="0"/>
                <a:cs typeface="Arial" panose="020B0604020202020204" pitchFamily="34" charset="0"/>
              </a:rPr>
              <a:t>ονόματι</a:t>
            </a:r>
            <a:r>
              <a:rPr lang="en-US" sz="2500" dirty="0">
                <a:latin typeface="Arial" panose="020B0604020202020204" pitchFamily="34" charset="0"/>
                <a:cs typeface="Arial" panose="020B0604020202020204" pitchFamily="34" charset="0"/>
              </a:rPr>
              <a:t> BASC.</a:t>
            </a:r>
          </a:p>
          <a:p>
            <a:pPr marL="239713" indent="0">
              <a:buNone/>
              <a:defRPr/>
            </a:pPr>
            <a:r>
              <a:rPr lang="el-GR" sz="2500" dirty="0">
                <a:latin typeface="Arial" panose="020B0604020202020204" pitchFamily="34" charset="0"/>
                <a:cs typeface="Arial" panose="020B0604020202020204" pitchFamily="34" charset="0"/>
              </a:rPr>
              <a:t>Βασικές λειτουργίες γονιδίου:</a:t>
            </a:r>
          </a:p>
          <a:p>
            <a:pPr marL="582613" indent="-342900">
              <a:defRPr/>
            </a:pPr>
            <a:r>
              <a:rPr lang="el-GR" sz="2500" dirty="0">
                <a:latin typeface="Arial" panose="020B0604020202020204" pitchFamily="34" charset="0"/>
                <a:cs typeface="Arial" panose="020B0604020202020204" pitchFamily="34" charset="0"/>
              </a:rPr>
              <a:t>Επιδιορθώνει την διπλή έλικα όταν αυτή έχει σπάσει.</a:t>
            </a:r>
          </a:p>
          <a:p>
            <a:pPr marL="582613" indent="-342900">
              <a:defRPr/>
            </a:pPr>
            <a:r>
              <a:rPr lang="el-GR" sz="2500" dirty="0">
                <a:latin typeface="Arial" panose="020B0604020202020204" pitchFamily="34" charset="0"/>
                <a:cs typeface="Arial" panose="020B0604020202020204" pitchFamily="34" charset="0"/>
              </a:rPr>
              <a:t>Παίζει ρόλο στην μετάφραση, αφού έχει βρεθεί πως είναι μέρος του </a:t>
            </a:r>
            <a:r>
              <a:rPr lang="el-GR" sz="2500" dirty="0" err="1">
                <a:latin typeface="Arial" panose="020B0604020202020204" pitchFamily="34" charset="0"/>
                <a:cs typeface="Arial" panose="020B0604020202020204" pitchFamily="34" charset="0"/>
              </a:rPr>
              <a:t>ολοενζύμου</a:t>
            </a:r>
            <a:r>
              <a:rPr lang="el-GR" sz="2500" dirty="0">
                <a:latin typeface="Arial" panose="020B0604020202020204" pitchFamily="34" charset="0"/>
                <a:cs typeface="Arial" panose="020B0604020202020204" pitchFamily="34" charset="0"/>
              </a:rPr>
              <a:t> της </a:t>
            </a:r>
            <a:r>
              <a:rPr lang="en-US" sz="2500" dirty="0">
                <a:latin typeface="Arial" panose="020B0604020202020204" pitchFamily="34" charset="0"/>
                <a:cs typeface="Arial" panose="020B0604020202020204" pitchFamily="34" charset="0"/>
              </a:rPr>
              <a:t>RNA polymerase.</a:t>
            </a:r>
            <a:endParaRPr lang="el-GR" sz="2500" dirty="0">
              <a:latin typeface="Arial" panose="020B0604020202020204" pitchFamily="34" charset="0"/>
              <a:cs typeface="Arial" panose="020B0604020202020204" pitchFamily="34" charset="0"/>
            </a:endParaRPr>
          </a:p>
          <a:p>
            <a:pPr marL="582613" indent="-342900">
              <a:defRPr/>
            </a:pPr>
            <a:r>
              <a:rPr lang="el-GR" sz="2500" dirty="0">
                <a:latin typeface="Arial" panose="020B0604020202020204" pitchFamily="34" charset="0"/>
                <a:cs typeface="Arial" panose="020B0604020202020204" pitchFamily="34" charset="0"/>
              </a:rPr>
              <a:t>Τέλος, ρυθμίζουν την δραστηριότητα άλλων γονιδίων.</a:t>
            </a:r>
            <a:endParaRPr lang="en-US" sz="2500" dirty="0">
              <a:latin typeface="Arial" panose="020B0604020202020204" pitchFamily="34" charset="0"/>
              <a:cs typeface="Arial" panose="020B0604020202020204" pitchFamily="34" charset="0"/>
            </a:endParaRPr>
          </a:p>
          <a:p>
            <a:pPr marL="411163">
              <a:defRPr/>
            </a:pPr>
            <a:endParaRPr lang="en-US" sz="2500" dirty="0">
              <a:latin typeface="Arial" panose="020B0604020202020204" pitchFamily="34" charset="0"/>
              <a:cs typeface="Arial" panose="020B0604020202020204" pitchFamily="34" charset="0"/>
            </a:endParaRPr>
          </a:p>
          <a:p>
            <a:pPr marL="411163">
              <a:buFontTx/>
              <a:buNone/>
              <a:defRPr/>
            </a:pPr>
            <a:endParaRPr lang="el-GR" sz="2500" dirty="0"/>
          </a:p>
          <a:p>
            <a:pPr marL="411163">
              <a:defRPr/>
            </a:pPr>
            <a:endParaRPr lang="el-GR" sz="25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CACDF4-B5B6-46B3-AD56-983E50B60BB5}"/>
              </a:ext>
            </a:extLst>
          </p:cNvPr>
          <p:cNvSpPr>
            <a:spLocks noGrp="1"/>
          </p:cNvSpPr>
          <p:nvPr>
            <p:ph type="title" idx="4294967295"/>
          </p:nvPr>
        </p:nvSpPr>
        <p:spPr>
          <a:xfrm>
            <a:off x="0" y="512763"/>
            <a:ext cx="8229600" cy="914400"/>
          </a:xfrm>
        </p:spPr>
        <p:txBody>
          <a:bodyPr anchor="t">
            <a:noAutofit/>
          </a:bodyPr>
          <a:lstStyle/>
          <a:p>
            <a:pPr algn="ctr">
              <a:defRPr/>
            </a:pPr>
            <a:r>
              <a:rPr lang="en-US" b="1" dirty="0">
                <a:latin typeface="Arial" panose="020B0604020202020204" pitchFamily="34" charset="0"/>
                <a:cs typeface="Arial" panose="020B0604020202020204" pitchFamily="34" charset="0"/>
              </a:rPr>
              <a:t>BRCA-2</a:t>
            </a:r>
            <a:endParaRPr lang="el-GR" b="1" dirty="0">
              <a:latin typeface="Arial" panose="020B0604020202020204" pitchFamily="34" charset="0"/>
              <a:cs typeface="Arial" panose="020B0604020202020204" pitchFamily="34" charset="0"/>
            </a:endParaRPr>
          </a:p>
        </p:txBody>
      </p:sp>
      <p:sp>
        <p:nvSpPr>
          <p:cNvPr id="98307" name="Content Placeholder 4">
            <a:extLst>
              <a:ext uri="{FF2B5EF4-FFF2-40B4-BE49-F238E27FC236}">
                <a16:creationId xmlns:a16="http://schemas.microsoft.com/office/drawing/2014/main" xmlns="" id="{FADEC396-8ED0-4A2A-8171-1BC201DB55B5}"/>
              </a:ext>
            </a:extLst>
          </p:cNvPr>
          <p:cNvSpPr>
            <a:spLocks noGrp="1"/>
          </p:cNvSpPr>
          <p:nvPr>
            <p:ph sz="half" idx="4294967295"/>
          </p:nvPr>
        </p:nvSpPr>
        <p:spPr>
          <a:xfrm>
            <a:off x="395536" y="1700808"/>
            <a:ext cx="5551562" cy="4525962"/>
          </a:xfrm>
        </p:spPr>
        <p:txBody>
          <a:bodyPr>
            <a:normAutofit/>
          </a:bodyPr>
          <a:lstStyle/>
          <a:p>
            <a:pPr marL="411163"/>
            <a:r>
              <a:rPr lang="el-GR" altLang="en-US" sz="2400" dirty="0">
                <a:latin typeface="Arial" panose="020B0604020202020204" pitchFamily="34" charset="0"/>
                <a:cs typeface="Arial" panose="020B0604020202020204" pitchFamily="34" charset="0"/>
              </a:rPr>
              <a:t>Εντοπίζεται στο μακρύ σκέλος του χρωμοσώματος 13, στη θέση 12-13(13</a:t>
            </a:r>
            <a:r>
              <a:rPr lang="en-US" altLang="en-US" sz="2400" dirty="0">
                <a:latin typeface="Arial" panose="020B0604020202020204" pitchFamily="34" charset="0"/>
                <a:cs typeface="Arial" panose="020B0604020202020204" pitchFamily="34" charset="0"/>
              </a:rPr>
              <a:t>q</a:t>
            </a:r>
            <a:r>
              <a:rPr lang="el-GR" altLang="en-US" sz="2400" dirty="0">
                <a:latin typeface="Arial" panose="020B0604020202020204" pitchFamily="34" charset="0"/>
                <a:cs typeface="Arial" panose="020B0604020202020204" pitchFamily="34" charset="0"/>
              </a:rPr>
              <a:t>12-13), μεταξύ των ζευγών βάσης 31,787,616-31,871,804</a:t>
            </a:r>
            <a:r>
              <a:rPr lang="el-GR" altLang="en-US" sz="2800" dirty="0">
                <a:latin typeface="Arial" panose="020B0604020202020204" pitchFamily="34" charset="0"/>
                <a:cs typeface="Arial" panose="020B0604020202020204" pitchFamily="34" charset="0"/>
              </a:rPr>
              <a:t>.</a:t>
            </a:r>
          </a:p>
          <a:p>
            <a:pPr marL="411163"/>
            <a:r>
              <a:rPr lang="el-GR" altLang="en-US" sz="2400" dirty="0">
                <a:latin typeface="Arial" panose="020B0604020202020204" pitchFamily="34" charset="0"/>
                <a:cs typeface="Arial" panose="020B0604020202020204" pitchFamily="34" charset="0"/>
              </a:rPr>
              <a:t>Κωδικοποιεί την </a:t>
            </a:r>
            <a:r>
              <a:rPr lang="el-GR" altLang="en-US" sz="2400" dirty="0" err="1">
                <a:latin typeface="Arial" panose="020B0604020202020204" pitchFamily="34" charset="0"/>
                <a:cs typeface="Arial" panose="020B0604020202020204" pitchFamily="34" charset="0"/>
              </a:rPr>
              <a:t>πρωτεϊνη</a:t>
            </a:r>
            <a:r>
              <a:rPr lang="el-GR" alt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brca-2.</a:t>
            </a:r>
          </a:p>
          <a:p>
            <a:pPr marL="411163"/>
            <a:r>
              <a:rPr lang="el-GR" altLang="en-US" sz="2400" dirty="0">
                <a:latin typeface="Arial" panose="020B0604020202020204" pitchFamily="34" charset="0"/>
                <a:cs typeface="Arial" panose="020B0604020202020204" pitchFamily="34" charset="0"/>
              </a:rPr>
              <a:t>Και αυτή </a:t>
            </a:r>
            <a:r>
              <a:rPr lang="el-GR" altLang="en-US" sz="2400" dirty="0" err="1">
                <a:latin typeface="Arial" panose="020B0604020202020204" pitchFamily="34" charset="0"/>
                <a:cs typeface="Arial" panose="020B0604020202020204" pitchFamily="34" charset="0"/>
              </a:rPr>
              <a:t>ανεβρέθηκε</a:t>
            </a:r>
            <a:r>
              <a:rPr lang="el-GR" altLang="en-US" sz="2400" dirty="0">
                <a:latin typeface="Arial" panose="020B0604020202020204" pitchFamily="34" charset="0"/>
                <a:cs typeface="Arial" panose="020B0604020202020204" pitchFamily="34" charset="0"/>
              </a:rPr>
              <a:t> στα περισσότερα θηλαστικά, στα οποία έχει γίνει ανάλυση του </a:t>
            </a:r>
            <a:r>
              <a:rPr lang="en-US" altLang="en-US" sz="2400" dirty="0">
                <a:latin typeface="Arial" panose="020B0604020202020204" pitchFamily="34" charset="0"/>
                <a:cs typeface="Arial" panose="020B0604020202020204" pitchFamily="34" charset="0"/>
              </a:rPr>
              <a:t>DNA </a:t>
            </a:r>
            <a:r>
              <a:rPr lang="el-GR" altLang="en-US" sz="2400" dirty="0">
                <a:latin typeface="Arial" panose="020B0604020202020204" pitchFamily="34" charset="0"/>
                <a:cs typeface="Arial" panose="020B0604020202020204" pitchFamily="34" charset="0"/>
              </a:rPr>
              <a:t>τους. </a:t>
            </a:r>
          </a:p>
        </p:txBody>
      </p:sp>
      <p:pic>
        <p:nvPicPr>
          <p:cNvPr id="98308" name="Content Placeholder 6" descr="PBB_Protein_BRCA2_image.jpg">
            <a:extLst>
              <a:ext uri="{FF2B5EF4-FFF2-40B4-BE49-F238E27FC236}">
                <a16:creationId xmlns:a16="http://schemas.microsoft.com/office/drawing/2014/main" xmlns="" id="{D9F5E514-9194-468B-B12C-4C0D9BF4ABDC}"/>
              </a:ext>
            </a:extLst>
          </p:cNvPr>
          <p:cNvPicPr>
            <a:picLocks noGrp="1" noChangeAspect="1"/>
          </p:cNvPicPr>
          <p:nvPr>
            <p:ph sz="half" idx="4294967295"/>
          </p:nvPr>
        </p:nvPicPr>
        <p:blipFill>
          <a:blip r:embed="rId2" cstate="print">
            <a:lum contrast="30000"/>
            <a:extLst>
              <a:ext uri="{28A0092B-C50C-407E-A947-70E740481C1C}">
                <a14:useLocalDpi xmlns="" xmlns:a14="http://schemas.microsoft.com/office/drawing/2010/main" val="0"/>
              </a:ext>
            </a:extLst>
          </a:blip>
          <a:srcRect/>
          <a:stretch>
            <a:fillRect/>
          </a:stretch>
        </p:blipFill>
        <p:spPr>
          <a:xfrm>
            <a:off x="5965392" y="3794124"/>
            <a:ext cx="2836862" cy="2551113"/>
          </a:xfrm>
        </p:spPr>
      </p:pic>
      <p:pic>
        <p:nvPicPr>
          <p:cNvPr id="98309" name="Picture 7" descr="BRCA2.jpg">
            <a:extLst>
              <a:ext uri="{FF2B5EF4-FFF2-40B4-BE49-F238E27FC236}">
                <a16:creationId xmlns:a16="http://schemas.microsoft.com/office/drawing/2014/main" xmlns="" id="{D077CEB3-A830-4FAA-89AD-CD28E1AEDFCC}"/>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2240" y="942975"/>
            <a:ext cx="2214563" cy="291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D9D49C5-36D2-44DA-B9DA-12DB25EAD8B5}"/>
              </a:ext>
            </a:extLst>
          </p:cNvPr>
          <p:cNvSpPr>
            <a:spLocks noGrp="1"/>
          </p:cNvSpPr>
          <p:nvPr>
            <p:ph type="title" idx="4294967295"/>
          </p:nvPr>
        </p:nvSpPr>
        <p:spPr>
          <a:xfrm>
            <a:off x="685800" y="214313"/>
            <a:ext cx="7772400" cy="1143000"/>
          </a:xfrm>
        </p:spPr>
        <p:txBody>
          <a:bodyPr anchor="t">
            <a:noAutofit/>
          </a:bodyPr>
          <a:lstStyle/>
          <a:p>
            <a:pPr algn="ctr">
              <a:defRPr/>
            </a:pPr>
            <a:r>
              <a:rPr lang="el-GR" b="1" dirty="0">
                <a:latin typeface="Arial" panose="020B0604020202020204" pitchFamily="34" charset="0"/>
                <a:cs typeface="Arial" panose="020B0604020202020204" pitchFamily="34" charset="0"/>
              </a:rPr>
              <a:t>ΛΕΙΤΟΥΡΓΙΑ </a:t>
            </a:r>
            <a:r>
              <a:rPr lang="en-US" b="1" dirty="0">
                <a:latin typeface="Arial" panose="020B0604020202020204" pitchFamily="34" charset="0"/>
                <a:cs typeface="Arial" panose="020B0604020202020204" pitchFamily="34" charset="0"/>
              </a:rPr>
              <a:t>BRCA-2</a:t>
            </a:r>
            <a:endParaRPr lang="el-GR" b="1" dirty="0">
              <a:latin typeface="Arial" panose="020B0604020202020204" pitchFamily="34" charset="0"/>
              <a:cs typeface="Arial" panose="020B0604020202020204" pitchFamily="34" charset="0"/>
            </a:endParaRPr>
          </a:p>
        </p:txBody>
      </p:sp>
      <p:sp>
        <p:nvSpPr>
          <p:cNvPr id="99331" name="Content Placeholder 5">
            <a:extLst>
              <a:ext uri="{FF2B5EF4-FFF2-40B4-BE49-F238E27FC236}">
                <a16:creationId xmlns:a16="http://schemas.microsoft.com/office/drawing/2014/main" xmlns="" id="{1CAB3FE2-8AFD-438F-8743-836E31E27E01}"/>
              </a:ext>
            </a:extLst>
          </p:cNvPr>
          <p:cNvSpPr>
            <a:spLocks noGrp="1"/>
          </p:cNvSpPr>
          <p:nvPr>
            <p:ph idx="4294967295"/>
          </p:nvPr>
        </p:nvSpPr>
        <p:spPr>
          <a:xfrm>
            <a:off x="0" y="1690681"/>
            <a:ext cx="3491880" cy="5141912"/>
          </a:xfrm>
        </p:spPr>
        <p:txBody>
          <a:bodyPr>
            <a:normAutofit/>
          </a:bodyPr>
          <a:lstStyle/>
          <a:p>
            <a:pPr marL="411163"/>
            <a:r>
              <a:rPr lang="el-GR" altLang="en-US" sz="2400" dirty="0">
                <a:latin typeface="Arial" panose="020B0604020202020204" pitchFamily="34" charset="0"/>
                <a:cs typeface="Arial" panose="020B0604020202020204" pitchFamily="34" charset="0"/>
              </a:rPr>
              <a:t>Παρόλο που η δομή και η εντόπιση των </a:t>
            </a:r>
            <a:r>
              <a:rPr lang="en-US" altLang="en-US" sz="2400" dirty="0">
                <a:latin typeface="Arial" panose="020B0604020202020204" pitchFamily="34" charset="0"/>
                <a:cs typeface="Arial" panose="020B0604020202020204" pitchFamily="34" charset="0"/>
              </a:rPr>
              <a:t>BRCA-1 </a:t>
            </a:r>
            <a:r>
              <a:rPr lang="el-GR" altLang="en-US" sz="2400" dirty="0">
                <a:latin typeface="Arial" panose="020B0604020202020204" pitchFamily="34" charset="0"/>
                <a:cs typeface="Arial" panose="020B0604020202020204" pitchFamily="34" charset="0"/>
              </a:rPr>
              <a:t>και </a:t>
            </a:r>
            <a:r>
              <a:rPr lang="en-US" altLang="en-US" sz="2400" dirty="0">
                <a:latin typeface="Arial" panose="020B0604020202020204" pitchFamily="34" charset="0"/>
                <a:cs typeface="Arial" panose="020B0604020202020204" pitchFamily="34" charset="0"/>
              </a:rPr>
              <a:t>BRCA-2 </a:t>
            </a:r>
            <a:r>
              <a:rPr lang="el-GR" altLang="en-US" sz="2400" dirty="0">
                <a:latin typeface="Arial" panose="020B0604020202020204" pitchFamily="34" charset="0"/>
                <a:cs typeface="Arial" panose="020B0604020202020204" pitchFamily="34" charset="0"/>
              </a:rPr>
              <a:t>είναι τόσο διαφορετική, η λειτουργία τους είναι σε γενικές γραμμές ίδια</a:t>
            </a:r>
            <a:r>
              <a:rPr lang="en-US" altLang="en-US" sz="2400" dirty="0">
                <a:latin typeface="Arial" panose="020B0604020202020204" pitchFamily="34" charset="0"/>
                <a:cs typeface="Arial" panose="020B0604020202020204" pitchFamily="34" charset="0"/>
              </a:rPr>
              <a:t> </a:t>
            </a:r>
            <a:r>
              <a:rPr lang="el-GR" altLang="en-US" sz="2400" dirty="0">
                <a:latin typeface="Arial" panose="020B0604020202020204" pitchFamily="34" charset="0"/>
                <a:cs typeface="Arial" panose="020B0604020202020204" pitchFamily="34" charset="0"/>
              </a:rPr>
              <a:t>και επικαλύπτεται.</a:t>
            </a:r>
          </a:p>
        </p:txBody>
      </p:sp>
      <p:pic>
        <p:nvPicPr>
          <p:cNvPr id="99332" name="Picture 6" descr="bcr417-1.jpg">
            <a:extLst>
              <a:ext uri="{FF2B5EF4-FFF2-40B4-BE49-F238E27FC236}">
                <a16:creationId xmlns:a16="http://schemas.microsoft.com/office/drawing/2014/main" xmlns="" id="{50B65C21-A6D3-4CB5-A9E8-C9DEDE246B91}"/>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880" y="620689"/>
            <a:ext cx="5497743" cy="6237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86336-3A82-402B-BCF4-F7CABCBB704E}"/>
              </a:ext>
            </a:extLst>
          </p:cNvPr>
          <p:cNvSpPr>
            <a:spLocks noGrp="1"/>
          </p:cNvSpPr>
          <p:nvPr>
            <p:ph type="title" idx="4294967295"/>
          </p:nvPr>
        </p:nvSpPr>
        <p:spPr>
          <a:xfrm>
            <a:off x="685800" y="260648"/>
            <a:ext cx="7772400" cy="1201738"/>
          </a:xfrm>
        </p:spPr>
        <p:txBody>
          <a:bodyPr anchor="t">
            <a:noAutofit/>
          </a:bodyPr>
          <a:lstStyle/>
          <a:p>
            <a:pPr algn="ctr">
              <a:defRPr/>
            </a:pPr>
            <a:r>
              <a:rPr lang="el-GR" b="1" dirty="0">
                <a:latin typeface="Arial" panose="020B0604020202020204" pitchFamily="34" charset="0"/>
                <a:cs typeface="Arial" panose="020B0604020202020204" pitchFamily="34" charset="0"/>
              </a:rPr>
              <a:t>ΚΛΙΝΙΚΗ ΣΗΜΑΣΙΑ ΜΕΤΑΛΛΑΞΕΩΝ ΣΤΑ ΓΟΝΙΔΙΑ </a:t>
            </a:r>
            <a:r>
              <a:rPr lang="en-US" b="1" dirty="0">
                <a:latin typeface="Arial" panose="020B0604020202020204" pitchFamily="34" charset="0"/>
                <a:cs typeface="Arial" panose="020B0604020202020204" pitchFamily="34" charset="0"/>
              </a:rPr>
              <a:t>BRCA-1 </a:t>
            </a:r>
            <a:r>
              <a:rPr lang="el-GR" b="1" dirty="0">
                <a:latin typeface="Arial" panose="020B0604020202020204" pitchFamily="34" charset="0"/>
                <a:cs typeface="Arial" panose="020B0604020202020204" pitchFamily="34" charset="0"/>
              </a:rPr>
              <a:t>ΚΑΙ 2</a:t>
            </a:r>
          </a:p>
        </p:txBody>
      </p:sp>
      <p:sp>
        <p:nvSpPr>
          <p:cNvPr id="100355" name="Content Placeholder 2">
            <a:extLst>
              <a:ext uri="{FF2B5EF4-FFF2-40B4-BE49-F238E27FC236}">
                <a16:creationId xmlns:a16="http://schemas.microsoft.com/office/drawing/2014/main" xmlns="" id="{199EDCED-29C5-4160-9383-AB0C869244BE}"/>
              </a:ext>
            </a:extLst>
          </p:cNvPr>
          <p:cNvSpPr>
            <a:spLocks noGrp="1"/>
          </p:cNvSpPr>
          <p:nvPr>
            <p:ph idx="4294967295"/>
          </p:nvPr>
        </p:nvSpPr>
        <p:spPr>
          <a:xfrm>
            <a:off x="457200" y="1700808"/>
            <a:ext cx="8229600" cy="4525962"/>
          </a:xfrm>
        </p:spPr>
        <p:txBody>
          <a:bodyPr/>
          <a:lstStyle/>
          <a:p>
            <a:pPr marL="411163">
              <a:buFontTx/>
              <a:buNone/>
            </a:pPr>
            <a:r>
              <a:rPr lang="el-GR" altLang="en-US" sz="2600" dirty="0">
                <a:latin typeface="Arial" panose="020B0604020202020204" pitchFamily="34" charset="0"/>
                <a:cs typeface="Arial" panose="020B0604020202020204" pitchFamily="34" charset="0"/>
              </a:rPr>
              <a:t>Όπως λοιπόν είναι ευνόητο μεταλλάξεις σε αυτά τα γονίδια συνεπάγονται βλάβες στο</a:t>
            </a:r>
            <a:r>
              <a:rPr lang="en-US" altLang="en-US" sz="2600" dirty="0">
                <a:latin typeface="Arial" panose="020B0604020202020204" pitchFamily="34" charset="0"/>
                <a:cs typeface="Arial" panose="020B0604020202020204" pitchFamily="34" charset="0"/>
              </a:rPr>
              <a:t>DNA </a:t>
            </a:r>
            <a:r>
              <a:rPr lang="el-GR" altLang="en-US" sz="2600" dirty="0">
                <a:latin typeface="Arial" panose="020B0604020202020204" pitchFamily="34" charset="0"/>
                <a:cs typeface="Arial" panose="020B0604020202020204" pitchFamily="34" charset="0"/>
              </a:rPr>
              <a:t>και κατ’ επέκταση επιρρέπεια στην καρκινογένεση.</a:t>
            </a:r>
          </a:p>
          <a:p>
            <a:pPr marL="411163">
              <a:buFontTx/>
              <a:buNone/>
            </a:pPr>
            <a:r>
              <a:rPr lang="el-GR" altLang="en-US" sz="2600" dirty="0">
                <a:latin typeface="Arial" panose="020B0604020202020204" pitchFamily="34" charset="0"/>
                <a:cs typeface="Arial" panose="020B0604020202020204" pitchFamily="34" charset="0"/>
              </a:rPr>
              <a:t>Οι φορείς αυτών τον μεταλλάξεων έχουν αυξημένη επίπτωση σε καρκίνους όπως:</a:t>
            </a:r>
          </a:p>
          <a:p>
            <a:pPr marL="696913" indent="-457200"/>
            <a:r>
              <a:rPr lang="el-GR" altLang="en-US" sz="2600" b="1" i="1" u="sng" dirty="0">
                <a:latin typeface="Arial" panose="020B0604020202020204" pitchFamily="34" charset="0"/>
                <a:cs typeface="Arial" panose="020B0604020202020204" pitchFamily="34" charset="0"/>
              </a:rPr>
              <a:t>Καρκίνος μαστού</a:t>
            </a:r>
          </a:p>
          <a:p>
            <a:pPr marL="696913" indent="-457200"/>
            <a:r>
              <a:rPr lang="el-GR" altLang="en-US" sz="2600" b="1" i="1" u="sng" dirty="0">
                <a:latin typeface="Arial" panose="020B0604020202020204" pitchFamily="34" charset="0"/>
                <a:cs typeface="Arial" panose="020B0604020202020204" pitchFamily="34" charset="0"/>
              </a:rPr>
              <a:t>Καρκίνος ωοθήκης</a:t>
            </a:r>
          </a:p>
          <a:p>
            <a:pPr marL="696913" indent="-457200"/>
            <a:r>
              <a:rPr lang="el-GR" altLang="en-US" sz="2600" dirty="0">
                <a:latin typeface="Arial" panose="020B0604020202020204" pitchFamily="34" charset="0"/>
                <a:cs typeface="Arial" panose="020B0604020202020204" pitchFamily="34" charset="0"/>
              </a:rPr>
              <a:t>Καρκίνος προστάτη και παγκρέατος</a:t>
            </a:r>
          </a:p>
          <a:p>
            <a:pPr marL="696913" indent="-457200"/>
            <a:r>
              <a:rPr lang="el-GR" altLang="en-US" sz="2600" dirty="0" err="1">
                <a:latin typeface="Arial" panose="020B0604020202020204" pitchFamily="34" charset="0"/>
                <a:cs typeface="Arial" panose="020B0604020202020204" pitchFamily="34" charset="0"/>
              </a:rPr>
              <a:t>Κακόηθες</a:t>
            </a:r>
            <a:r>
              <a:rPr lang="el-GR" altLang="en-US" sz="2600" dirty="0">
                <a:latin typeface="Arial" panose="020B0604020202020204" pitchFamily="34" charset="0"/>
                <a:cs typeface="Arial" panose="020B0604020202020204" pitchFamily="34" charset="0"/>
              </a:rPr>
              <a:t> μελάνωμα</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811802-6562-42E1-9902-877D7FB1A5CD}"/>
              </a:ext>
            </a:extLst>
          </p:cNvPr>
          <p:cNvSpPr>
            <a:spLocks noGrp="1"/>
          </p:cNvSpPr>
          <p:nvPr>
            <p:ph type="title" idx="4294967295"/>
          </p:nvPr>
        </p:nvSpPr>
        <p:spPr>
          <a:xfrm>
            <a:off x="685800" y="332656"/>
            <a:ext cx="7772400" cy="1143000"/>
          </a:xfrm>
        </p:spPr>
        <p:txBody>
          <a:bodyPr anchor="t">
            <a:noAutofit/>
          </a:bodyPr>
          <a:lstStyle/>
          <a:p>
            <a:pPr algn="ctr">
              <a:defRPr/>
            </a:pPr>
            <a:r>
              <a:rPr lang="el-GR" sz="3200" b="1" dirty="0">
                <a:latin typeface="Arial" panose="020B0604020202020204" pitchFamily="34" charset="0"/>
                <a:cs typeface="Arial" panose="020B0604020202020204" pitchFamily="34" charset="0"/>
              </a:rPr>
              <a:t>ΕΝΔΕΙΚΤΙΚΑ ΜΕΤΑΛΛΑΞΕΙΣ ΣΤΟ </a:t>
            </a:r>
            <a:r>
              <a:rPr lang="en-US" sz="3200" b="1" dirty="0">
                <a:latin typeface="Arial" panose="020B0604020202020204" pitchFamily="34" charset="0"/>
                <a:cs typeface="Arial" panose="020B0604020202020204" pitchFamily="34" charset="0"/>
              </a:rPr>
              <a:t>BRCA-1 ANA TON KO</a:t>
            </a:r>
            <a:r>
              <a:rPr lang="el-GR" sz="3200" b="1" dirty="0">
                <a:latin typeface="Arial" panose="020B0604020202020204" pitchFamily="34" charset="0"/>
                <a:cs typeface="Arial" panose="020B0604020202020204" pitchFamily="34" charset="0"/>
              </a:rPr>
              <a:t>Σ</a:t>
            </a:r>
            <a:r>
              <a:rPr lang="en-US" sz="3200" b="1" dirty="0">
                <a:latin typeface="Arial" panose="020B0604020202020204" pitchFamily="34" charset="0"/>
                <a:cs typeface="Arial" panose="020B0604020202020204" pitchFamily="34" charset="0"/>
              </a:rPr>
              <a:t>MO</a:t>
            </a:r>
            <a:endParaRPr lang="el-GR" sz="3200" b="1" dirty="0">
              <a:latin typeface="Arial" panose="020B0604020202020204" pitchFamily="34" charset="0"/>
              <a:cs typeface="Arial" panose="020B0604020202020204" pitchFamily="34" charset="0"/>
            </a:endParaRPr>
          </a:p>
        </p:txBody>
      </p:sp>
      <p:graphicFrame>
        <p:nvGraphicFramePr>
          <p:cNvPr id="263197" name="Group 29">
            <a:extLst>
              <a:ext uri="{FF2B5EF4-FFF2-40B4-BE49-F238E27FC236}">
                <a16:creationId xmlns:a16="http://schemas.microsoft.com/office/drawing/2014/main" xmlns="" id="{F1DE98E3-FADD-4257-B13B-C0C6ECCC8400}"/>
              </a:ext>
            </a:extLst>
          </p:cNvPr>
          <p:cNvGraphicFramePr>
            <a:graphicFrameLocks noGrp="1"/>
          </p:cNvGraphicFramePr>
          <p:nvPr>
            <p:ph idx="4294967295"/>
            <p:extLst>
              <p:ext uri="{D42A27DB-BD31-4B8C-83A1-F6EECF244321}">
                <p14:modId xmlns="" xmlns:p14="http://schemas.microsoft.com/office/powerpoint/2010/main" val="952603060"/>
              </p:ext>
            </p:extLst>
          </p:nvPr>
        </p:nvGraphicFramePr>
        <p:xfrm>
          <a:off x="685800" y="2204864"/>
          <a:ext cx="8229600" cy="2844801"/>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6838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ΦΥΛΗ</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FFFFFF"/>
                          </a:solidFill>
                          <a:effectLst/>
                          <a:latin typeface="Arial" panose="020B0604020202020204" pitchFamily="34" charset="0"/>
                          <a:cs typeface="Arial" panose="020B0604020202020204" pitchFamily="34" charset="0"/>
                        </a:rPr>
                        <a:t>ΜΕΤΤΑΛΑΞΗ</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36584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Ashkenazi Jewish</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185delAG, 188del11, 5382insC</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xmlns="" val="10001"/>
                  </a:ext>
                </a:extLst>
              </a:tr>
              <a:tr h="36838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Greeks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5382insC</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xmlns="" val="10002"/>
                  </a:ext>
                </a:extLst>
              </a:tr>
              <a:tr h="36679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french</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3600del11, G1710X</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xmlns="" val="10003"/>
                  </a:ext>
                </a:extLst>
              </a:tr>
              <a:tr h="36679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japanese</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L63X, Q934X</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xmlns="" val="10004"/>
                  </a:ext>
                </a:extLst>
              </a:tr>
              <a:tr h="64022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pakistans</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2080insA, 3889delAG, 4184del4, 4284delAG, IVS14-1A&gt;G</a:t>
                      </a:r>
                      <a:endPar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EECE"/>
                    </a:solidFill>
                  </a:tcPr>
                </a:tc>
                <a:extLst>
                  <a:ext uri="{0D108BD9-81ED-4DB2-BD59-A6C34878D82A}">
                    <a16:rowId xmlns:a16="http://schemas.microsoft.com/office/drawing/2014/main" xmlns="" val="10005"/>
                  </a:ext>
                </a:extLst>
              </a:tr>
              <a:tr h="368382">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Africans-</a:t>
                      </a:r>
                      <a:r>
                        <a:rPr kumimoji="0" 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americans</a:t>
                      </a: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943ins10, M1775R</a:t>
                      </a:r>
                      <a:endPar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F7E8"/>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7B1CD-2574-4F73-B585-FD050EF2D80E}"/>
              </a:ext>
            </a:extLst>
          </p:cNvPr>
          <p:cNvSpPr>
            <a:spLocks noGrp="1"/>
          </p:cNvSpPr>
          <p:nvPr>
            <p:ph type="title" idx="4294967295"/>
          </p:nvPr>
        </p:nvSpPr>
        <p:spPr>
          <a:xfrm>
            <a:off x="685800" y="332656"/>
            <a:ext cx="7772400" cy="1201737"/>
          </a:xfrm>
        </p:spPr>
        <p:txBody>
          <a:bodyPr anchor="t">
            <a:noAutofit/>
          </a:bodyPr>
          <a:lstStyle/>
          <a:p>
            <a:pPr algn="ctr">
              <a:defRPr/>
            </a:pPr>
            <a:r>
              <a:rPr lang="el-GR" b="1" dirty="0">
                <a:latin typeface="Arial" panose="020B0604020202020204" pitchFamily="34" charset="0"/>
                <a:cs typeface="Arial" panose="020B0604020202020204" pitchFamily="34" charset="0"/>
              </a:rPr>
              <a:t>ΚΛΙΝΙΚΗ ΣΗΜΑΣΙΑ ΜΕΤΑΛΛΑΞΕΩΝ ΣΤΑ ΓΟΝΙΔΙΑ </a:t>
            </a:r>
            <a:r>
              <a:rPr lang="en-US" b="1" dirty="0">
                <a:latin typeface="Arial" panose="020B0604020202020204" pitchFamily="34" charset="0"/>
                <a:cs typeface="Arial" panose="020B0604020202020204" pitchFamily="34" charset="0"/>
              </a:rPr>
              <a:t>BRCA-1 </a:t>
            </a:r>
            <a:r>
              <a:rPr lang="el-GR" b="1" dirty="0">
                <a:latin typeface="Arial" panose="020B0604020202020204" pitchFamily="34" charset="0"/>
                <a:cs typeface="Arial" panose="020B0604020202020204" pitchFamily="34" charset="0"/>
              </a:rPr>
              <a:t>ΚΑΙ 2</a:t>
            </a:r>
          </a:p>
        </p:txBody>
      </p:sp>
      <p:sp>
        <p:nvSpPr>
          <p:cNvPr id="3" name="Content Placeholder 2">
            <a:extLst>
              <a:ext uri="{FF2B5EF4-FFF2-40B4-BE49-F238E27FC236}">
                <a16:creationId xmlns:a16="http://schemas.microsoft.com/office/drawing/2014/main" xmlns="" id="{535DE76C-F66E-43F0-AB79-FE2769F12436}"/>
              </a:ext>
            </a:extLst>
          </p:cNvPr>
          <p:cNvSpPr>
            <a:spLocks noGrp="1"/>
          </p:cNvSpPr>
          <p:nvPr>
            <p:ph idx="4294967295"/>
          </p:nvPr>
        </p:nvSpPr>
        <p:spPr>
          <a:xfrm>
            <a:off x="685800" y="2060848"/>
            <a:ext cx="7772400" cy="4114800"/>
          </a:xfrm>
        </p:spPr>
        <p:txBody>
          <a:bodyPr>
            <a:normAutofit fontScale="92500" lnSpcReduction="20000"/>
          </a:bodyPr>
          <a:lstStyle/>
          <a:p>
            <a:pPr marL="411163">
              <a:lnSpc>
                <a:spcPct val="90000"/>
              </a:lnSpc>
              <a:buFontTx/>
              <a:buNone/>
              <a:defRPr/>
            </a:pPr>
            <a:r>
              <a:rPr lang="el-GR" sz="2500" dirty="0">
                <a:latin typeface="Arial" panose="020B0604020202020204" pitchFamily="34" charset="0"/>
                <a:cs typeface="Arial" panose="020B0604020202020204" pitchFamily="34" charset="0"/>
              </a:rPr>
              <a:t>Επειδή η πρόληψη είναι η καλύτερη θεραπεία, θα πρέπει να βρούμε τους ανθρώπους αυτούς που έχουν αυξημένη πιθανότητα να φέρουν μεταλλάξεις σε αυτά τα </a:t>
            </a:r>
            <a:r>
              <a:rPr lang="el-GR" sz="2500" dirty="0" err="1">
                <a:latin typeface="Arial" panose="020B0604020202020204" pitchFamily="34" charset="0"/>
                <a:cs typeface="Arial" panose="020B0604020202020204" pitchFamily="34" charset="0"/>
              </a:rPr>
              <a:t>γονίδια.Αυτή</a:t>
            </a:r>
            <a:r>
              <a:rPr lang="el-GR" sz="2500" dirty="0">
                <a:latin typeface="Arial" panose="020B0604020202020204" pitchFamily="34" charset="0"/>
                <a:cs typeface="Arial" panose="020B0604020202020204" pitchFamily="34" charset="0"/>
              </a:rPr>
              <a:t> η διαδικασία γίνεται με τα γενετικά </a:t>
            </a:r>
            <a:r>
              <a:rPr lang="en-US" sz="2500" dirty="0">
                <a:latin typeface="Arial" panose="020B0604020202020204" pitchFamily="34" charset="0"/>
                <a:cs typeface="Arial" panose="020B0604020202020204" pitchFamily="34" charset="0"/>
              </a:rPr>
              <a:t>tests.</a:t>
            </a:r>
          </a:p>
          <a:p>
            <a:pPr marL="411163">
              <a:lnSpc>
                <a:spcPct val="90000"/>
              </a:lnSpc>
              <a:buFontTx/>
              <a:buNone/>
              <a:defRPr/>
            </a:pPr>
            <a:r>
              <a:rPr lang="el-GR" sz="2500" dirty="0">
                <a:latin typeface="Arial" panose="020B0604020202020204" pitchFamily="34" charset="0"/>
                <a:cs typeface="Arial" panose="020B0604020202020204" pitchFamily="34" charset="0"/>
              </a:rPr>
              <a:t>Η επιλογή όμως τον  υποψήφιων για αυτά τα </a:t>
            </a:r>
            <a:r>
              <a:rPr lang="en-US" sz="2500" dirty="0">
                <a:latin typeface="Arial" panose="020B0604020202020204" pitchFamily="34" charset="0"/>
                <a:cs typeface="Arial" panose="020B0604020202020204" pitchFamily="34" charset="0"/>
              </a:rPr>
              <a:t>tests </a:t>
            </a:r>
            <a:r>
              <a:rPr lang="el-GR" sz="2500" dirty="0">
                <a:latin typeface="Arial" panose="020B0604020202020204" pitchFamily="34" charset="0"/>
                <a:cs typeface="Arial" panose="020B0604020202020204" pitchFamily="34" charset="0"/>
              </a:rPr>
              <a:t>πρέπει να είναι προσεκτική για τους </a:t>
            </a:r>
            <a:r>
              <a:rPr lang="el-GR" sz="2500" dirty="0" err="1">
                <a:latin typeface="Arial" panose="020B0604020202020204" pitchFamily="34" charset="0"/>
                <a:cs typeface="Arial" panose="020B0604020202020204" pitchFamily="34" charset="0"/>
              </a:rPr>
              <a:t>εξης</a:t>
            </a:r>
            <a:r>
              <a:rPr lang="el-GR" sz="2500" dirty="0">
                <a:latin typeface="Arial" panose="020B0604020202020204" pitchFamily="34" charset="0"/>
                <a:cs typeface="Arial" panose="020B0604020202020204" pitchFamily="34" charset="0"/>
              </a:rPr>
              <a:t> λόγους;</a:t>
            </a:r>
          </a:p>
          <a:p>
            <a:pPr marL="582613" indent="-342900">
              <a:defRPr/>
            </a:pPr>
            <a:r>
              <a:rPr lang="el-GR" sz="2500" dirty="0">
                <a:latin typeface="Arial" panose="020B0604020202020204" pitchFamily="34" charset="0"/>
                <a:cs typeface="Arial" panose="020B0604020202020204" pitchFamily="34" charset="0"/>
              </a:rPr>
              <a:t>Είναι μια διαδικασία με μεγάλο κόστος</a:t>
            </a:r>
          </a:p>
          <a:p>
            <a:pPr marL="582613" indent="-342900">
              <a:defRPr/>
            </a:pPr>
            <a:r>
              <a:rPr lang="el-GR" sz="2500" dirty="0">
                <a:latin typeface="Arial" panose="020B0604020202020204" pitchFamily="34" charset="0"/>
                <a:cs typeface="Arial" panose="020B0604020202020204" pitchFamily="34" charset="0"/>
              </a:rPr>
              <a:t>Οι μεταλλάξεις είναι αρκετά σπάνιες</a:t>
            </a:r>
          </a:p>
          <a:p>
            <a:pPr marL="582613" indent="-342900">
              <a:defRPr/>
            </a:pPr>
            <a:r>
              <a:rPr lang="el-GR" sz="2500" dirty="0">
                <a:latin typeface="Arial" panose="020B0604020202020204" pitchFamily="34" charset="0"/>
                <a:cs typeface="Arial" panose="020B0604020202020204" pitchFamily="34" charset="0"/>
              </a:rPr>
              <a:t>Λανθασμένα ή μη ξεκάθαρα αποτελέσματα</a:t>
            </a:r>
          </a:p>
          <a:p>
            <a:pPr marL="582613" indent="-342900">
              <a:defRPr/>
            </a:pPr>
            <a:r>
              <a:rPr lang="el-GR" sz="2500" dirty="0">
                <a:latin typeface="Arial" panose="020B0604020202020204" pitchFamily="34" charset="0"/>
                <a:cs typeface="Arial" panose="020B0604020202020204" pitchFamily="34" charset="0"/>
              </a:rPr>
              <a:t>Ψυχολογικό </a:t>
            </a:r>
            <a:r>
              <a:rPr lang="en-US" sz="2500" dirty="0">
                <a:latin typeface="Arial" panose="020B0604020202020204" pitchFamily="34" charset="0"/>
                <a:cs typeface="Arial" panose="020B0604020202020204" pitchFamily="34" charset="0"/>
              </a:rPr>
              <a:t>stress </a:t>
            </a:r>
            <a:r>
              <a:rPr lang="el-GR" sz="2500" dirty="0">
                <a:latin typeface="Arial" panose="020B0604020202020204" pitchFamily="34" charset="0"/>
                <a:cs typeface="Arial" panose="020B0604020202020204" pitchFamily="34" charset="0"/>
              </a:rPr>
              <a:t>χωρίς λόγο</a:t>
            </a:r>
          </a:p>
          <a:p>
            <a:pPr marL="582613" indent="-342900">
              <a:defRPr/>
            </a:pPr>
            <a:r>
              <a:rPr lang="el-GR" sz="2500" dirty="0">
                <a:latin typeface="Arial" panose="020B0604020202020204" pitchFamily="34" charset="0"/>
                <a:cs typeface="Arial" panose="020B0604020202020204" pitchFamily="34" charset="0"/>
              </a:rPr>
              <a:t>Επί αρνητικού αποτελέσματος, εφησυχασμός και μη διενέργεια του τακτικού και απαραίτητου ελέγχου.</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96B25-E0EF-4603-B044-D4C1165A0481}"/>
              </a:ext>
            </a:extLst>
          </p:cNvPr>
          <p:cNvSpPr>
            <a:spLocks noGrp="1"/>
          </p:cNvSpPr>
          <p:nvPr>
            <p:ph type="title" idx="4294967295"/>
          </p:nvPr>
        </p:nvSpPr>
        <p:spPr>
          <a:xfrm>
            <a:off x="685800" y="332656"/>
            <a:ext cx="7772400" cy="1130300"/>
          </a:xfrm>
        </p:spPr>
        <p:txBody>
          <a:bodyPr anchor="t">
            <a:noAutofit/>
          </a:bodyPr>
          <a:lstStyle/>
          <a:p>
            <a:pPr algn="ctr">
              <a:defRPr/>
            </a:pPr>
            <a:r>
              <a:rPr lang="el-GR" b="1" dirty="0">
                <a:latin typeface="Arial" panose="020B0604020202020204" pitchFamily="34" charset="0"/>
                <a:cs typeface="Arial" panose="020B0604020202020204" pitchFamily="34" charset="0"/>
              </a:rPr>
              <a:t>ΠΑΡΑΓΟΝΤΕΣ ΠΟΥ ΥΠΟΔΗΛΩΝΟΥΝ ΥΠΑΡΞΗ ΜΕΤΑΛΛΑΞΗΣ</a:t>
            </a:r>
          </a:p>
        </p:txBody>
      </p:sp>
      <p:sp>
        <p:nvSpPr>
          <p:cNvPr id="3" name="Content Placeholder 2">
            <a:extLst>
              <a:ext uri="{FF2B5EF4-FFF2-40B4-BE49-F238E27FC236}">
                <a16:creationId xmlns:a16="http://schemas.microsoft.com/office/drawing/2014/main" xmlns="" id="{2E607455-CF26-47C6-89CB-C713276F85EE}"/>
              </a:ext>
            </a:extLst>
          </p:cNvPr>
          <p:cNvSpPr>
            <a:spLocks noGrp="1"/>
          </p:cNvSpPr>
          <p:nvPr>
            <p:ph idx="4294967295"/>
          </p:nvPr>
        </p:nvSpPr>
        <p:spPr>
          <a:xfrm>
            <a:off x="685800" y="1844824"/>
            <a:ext cx="7772400" cy="4320480"/>
          </a:xfrm>
        </p:spPr>
        <p:txBody>
          <a:bodyPr>
            <a:normAutofit fontScale="92500" lnSpcReduction="10000"/>
          </a:bodyPr>
          <a:lstStyle/>
          <a:p>
            <a:pPr marL="411163">
              <a:defRPr/>
            </a:pPr>
            <a:r>
              <a:rPr lang="el-GR" sz="2500" dirty="0">
                <a:latin typeface="Arial" panose="020B0604020202020204" pitchFamily="34" charset="0"/>
                <a:cs typeface="Arial" panose="020B0604020202020204" pitchFamily="34" charset="0"/>
              </a:rPr>
              <a:t>Προσωπικό ιστορικό καρκίνου του μαστού ή της ωοθήκης</a:t>
            </a:r>
          </a:p>
          <a:p>
            <a:pPr marL="411163">
              <a:defRPr/>
            </a:pPr>
            <a:r>
              <a:rPr lang="el-GR" sz="2500" dirty="0">
                <a:latin typeface="Arial" panose="020B0604020202020204" pitchFamily="34" charset="0"/>
                <a:cs typeface="Arial" panose="020B0604020202020204" pitchFamily="34" charset="0"/>
              </a:rPr>
              <a:t>Οικογενειακό ιστορικό καρκίνου μαστού ή ωοθήκης</a:t>
            </a:r>
          </a:p>
          <a:p>
            <a:pPr marL="411163">
              <a:defRPr/>
            </a:pPr>
            <a:r>
              <a:rPr lang="el-GR" sz="2500" dirty="0">
                <a:latin typeface="Arial" panose="020B0604020202020204" pitchFamily="34" charset="0"/>
                <a:cs typeface="Arial" panose="020B0604020202020204" pitchFamily="34" charset="0"/>
              </a:rPr>
              <a:t>Καταγωγή από την </a:t>
            </a:r>
            <a:r>
              <a:rPr lang="el-GR" sz="2500" dirty="0" err="1">
                <a:latin typeface="Arial" panose="020B0604020202020204" pitchFamily="34" charset="0"/>
                <a:cs typeface="Arial" panose="020B0604020202020204" pitchFamily="34" charset="0"/>
              </a:rPr>
              <a:t>εβραϊκη</a:t>
            </a:r>
            <a:r>
              <a:rPr lang="el-GR" sz="2500" dirty="0">
                <a:latin typeface="Arial" panose="020B0604020202020204" pitchFamily="34" charset="0"/>
                <a:cs typeface="Arial" panose="020B0604020202020204" pitchFamily="34" charset="0"/>
              </a:rPr>
              <a:t> </a:t>
            </a:r>
            <a:r>
              <a:rPr lang="el-GR" sz="2500" dirty="0" err="1">
                <a:latin typeface="Arial" panose="020B0604020202020204" pitchFamily="34" charset="0"/>
                <a:cs typeface="Arial" panose="020B0604020202020204" pitchFamily="34" charset="0"/>
              </a:rPr>
              <a:t>φυλη</a:t>
            </a:r>
            <a:r>
              <a:rPr lang="el-GR" sz="2500" dirty="0">
                <a:latin typeface="Arial" panose="020B0604020202020204" pitchFamily="34" charset="0"/>
                <a:cs typeface="Arial" panose="020B0604020202020204" pitchFamily="34" charset="0"/>
              </a:rPr>
              <a:t> των </a:t>
            </a:r>
            <a:r>
              <a:rPr lang="en-US" sz="2500" dirty="0">
                <a:latin typeface="Arial" panose="020B0604020202020204" pitchFamily="34" charset="0"/>
                <a:cs typeface="Arial" panose="020B0604020202020204" pitchFamily="34" charset="0"/>
              </a:rPr>
              <a:t>Ashkenazi</a:t>
            </a:r>
          </a:p>
          <a:p>
            <a:pPr marL="411163">
              <a:defRPr/>
            </a:pPr>
            <a:r>
              <a:rPr lang="el-GR" sz="2500" dirty="0">
                <a:latin typeface="Arial" panose="020B0604020202020204" pitchFamily="34" charset="0"/>
                <a:cs typeface="Arial" panose="020B0604020202020204" pitchFamily="34" charset="0"/>
              </a:rPr>
              <a:t>Αποτελέσματα ενός προηγούμενου </a:t>
            </a:r>
            <a:r>
              <a:rPr lang="en-US" sz="2500" dirty="0">
                <a:latin typeface="Arial" panose="020B0604020202020204" pitchFamily="34" charset="0"/>
                <a:cs typeface="Arial" panose="020B0604020202020204" pitchFamily="34" charset="0"/>
              </a:rPr>
              <a:t>test </a:t>
            </a:r>
            <a:r>
              <a:rPr lang="el-GR" sz="2500" dirty="0">
                <a:latin typeface="Arial" panose="020B0604020202020204" pitchFamily="34" charset="0"/>
                <a:cs typeface="Arial" panose="020B0604020202020204" pitchFamily="34" charset="0"/>
              </a:rPr>
              <a:t>το οποίο έχει διενεργηθεί σε κάποιο μέλος της οικογένειας</a:t>
            </a:r>
          </a:p>
          <a:p>
            <a:pPr marL="411163">
              <a:buFontTx/>
              <a:buNone/>
              <a:defRPr/>
            </a:pPr>
            <a:r>
              <a:rPr lang="el-GR" sz="2500" dirty="0">
                <a:latin typeface="Arial" panose="020B0604020202020204" pitchFamily="34" charset="0"/>
                <a:cs typeface="Arial" panose="020B0604020202020204" pitchFamily="34" charset="0"/>
              </a:rPr>
              <a:t>Έχουν διατυπωθεί διάφορα συστήματα κριτήριων τα οποία υπολογίζουν την πιθανότητα ένας άνθρωπος να είναι φορέας μιας </a:t>
            </a:r>
            <a:r>
              <a:rPr lang="el-GR" sz="2500" dirty="0" err="1">
                <a:latin typeface="Arial" panose="020B0604020202020204" pitchFamily="34" charset="0"/>
                <a:cs typeface="Arial" panose="020B0604020202020204" pitchFamily="34" charset="0"/>
              </a:rPr>
              <a:t>μετάλλαξης.Ένα</a:t>
            </a:r>
            <a:r>
              <a:rPr lang="el-GR" sz="2500" dirty="0">
                <a:latin typeface="Arial" panose="020B0604020202020204" pitchFamily="34" charset="0"/>
                <a:cs typeface="Arial" panose="020B0604020202020204" pitchFamily="34" charset="0"/>
              </a:rPr>
              <a:t> από αυτά τα συστήματα κριτήριων είναι και του </a:t>
            </a:r>
            <a:r>
              <a:rPr lang="en-US" sz="2500" dirty="0">
                <a:latin typeface="Arial" panose="020B0604020202020204" pitchFamily="34" charset="0"/>
                <a:cs typeface="Arial" panose="020B0604020202020204" pitchFamily="34" charset="0"/>
              </a:rPr>
              <a:t>Kaiser</a:t>
            </a:r>
            <a:r>
              <a:rPr lang="el-GR" sz="2500" dirty="0">
                <a:latin typeface="Arial" panose="020B0604020202020204" pitchFamily="34" charset="0"/>
                <a:cs typeface="Arial" panose="020B0604020202020204" pitchFamily="34" charset="0"/>
              </a:rPr>
              <a:t>-</a:t>
            </a:r>
            <a:r>
              <a:rPr lang="en-US" sz="2500" dirty="0">
                <a:latin typeface="Arial" panose="020B0604020202020204" pitchFamily="34" charset="0"/>
                <a:cs typeface="Arial" panose="020B0604020202020204" pitchFamily="34" charset="0"/>
              </a:rPr>
              <a:t>Permanente.</a:t>
            </a:r>
            <a:r>
              <a:rPr lang="el-GR" sz="2500" dirty="0">
                <a:latin typeface="Arial" panose="020B0604020202020204" pitchFamily="34" charset="0"/>
                <a:cs typeface="Arial" panose="020B0604020202020204" pitchFamily="34" charset="0"/>
              </a:rPr>
              <a:t> Ο έλεγχος  γίνεται όταν η πιθανότητα(όπως υπολογίζεται από τα διάφορα συστήματα) να φέρει κάποιος την μετάλλαξη είναι πάνω από 10%.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48A0DC-4D39-4C2B-8F19-728610450DD3}"/>
              </a:ext>
            </a:extLst>
          </p:cNvPr>
          <p:cNvSpPr>
            <a:spLocks noGrp="1"/>
          </p:cNvSpPr>
          <p:nvPr>
            <p:ph type="title" idx="4294967295"/>
          </p:nvPr>
        </p:nvSpPr>
        <p:spPr>
          <a:xfrm>
            <a:off x="685800" y="332656"/>
            <a:ext cx="7772400" cy="1143000"/>
          </a:xfrm>
        </p:spPr>
        <p:txBody>
          <a:bodyPr anchor="t">
            <a:noAutofit/>
          </a:bodyPr>
          <a:lstStyle/>
          <a:p>
            <a:pPr algn="ctr">
              <a:defRPr/>
            </a:pPr>
            <a:r>
              <a:rPr lang="el-GR" sz="2400" b="1" dirty="0">
                <a:latin typeface="Arial" panose="020B0604020202020204" pitchFamily="34" charset="0"/>
                <a:cs typeface="Arial" panose="020B0604020202020204" pitchFamily="34" charset="0"/>
              </a:rPr>
              <a:t>ΕΠΙΠΤΩΣΗ ΚΑΡΚΙΝΩΝ ΣΕ ΑΣΘΕΝΕΙΣ ΜΕ ΜΕΤΑΛΛΑΞΗ ΣΕ ΣΥΓΚΡΙΣΗ ΜΕ ΤΟΝ ΓΕΝΙΚΟ ΠΛΗΘΥΣΜΟ</a:t>
            </a:r>
          </a:p>
        </p:txBody>
      </p:sp>
      <p:graphicFrame>
        <p:nvGraphicFramePr>
          <p:cNvPr id="271405" name="Group 45">
            <a:extLst>
              <a:ext uri="{FF2B5EF4-FFF2-40B4-BE49-F238E27FC236}">
                <a16:creationId xmlns:a16="http://schemas.microsoft.com/office/drawing/2014/main" xmlns="" id="{03203385-0BBF-4066-8E3C-B05375A2859E}"/>
              </a:ext>
            </a:extLst>
          </p:cNvPr>
          <p:cNvGraphicFramePr>
            <a:graphicFrameLocks noGrp="1"/>
          </p:cNvGraphicFramePr>
          <p:nvPr>
            <p:ph idx="4294967295"/>
            <p:extLst>
              <p:ext uri="{D42A27DB-BD31-4B8C-83A1-F6EECF244321}">
                <p14:modId xmlns="" xmlns:p14="http://schemas.microsoft.com/office/powerpoint/2010/main" val="1520311511"/>
              </p:ext>
            </p:extLst>
          </p:nvPr>
        </p:nvGraphicFramePr>
        <p:xfrm>
          <a:off x="685800" y="2276872"/>
          <a:ext cx="7772400" cy="3406773"/>
        </p:xfrm>
        <a:graphic>
          <a:graphicData uri="http://schemas.openxmlformats.org/drawingml/2006/table">
            <a:tbl>
              <a:tblPr/>
              <a:tblGrid>
                <a:gridCol w="223001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gridCol w="1943100">
                  <a:extLst>
                    <a:ext uri="{9D8B030D-6E8A-4147-A177-3AD203B41FA5}">
                      <a16:colId xmlns:a16="http://schemas.microsoft.com/office/drawing/2014/main" xmlns="" val="20003"/>
                    </a:ext>
                  </a:extLst>
                </a:gridCol>
              </a:tblGrid>
              <a:tr h="6401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accent2"/>
                          </a:solidFill>
                          <a:effectLst/>
                          <a:latin typeface="Arial" panose="020B0604020202020204" pitchFamily="34" charset="0"/>
                          <a:cs typeface="Arial" panose="020B0604020202020204" pitchFamily="34" charset="0"/>
                        </a:rPr>
                        <a:t>Τύπος καρκίνου</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2"/>
                          </a:solidFill>
                          <a:effectLst/>
                          <a:latin typeface="Arial" panose="020B0604020202020204" pitchFamily="34" charset="0"/>
                          <a:cs typeface="Arial" panose="020B0604020202020204" pitchFamily="34" charset="0"/>
                        </a:rPr>
                        <a:t>Brca1 </a:t>
                      </a:r>
                      <a:r>
                        <a:rPr kumimoji="0" lang="el-GR" sz="1800" b="1" i="0" u="none" strike="noStrike" cap="none" normalizeH="0" baseline="0">
                          <a:ln>
                            <a:noFill/>
                          </a:ln>
                          <a:solidFill>
                            <a:schemeClr val="accent2"/>
                          </a:solidFill>
                          <a:effectLst/>
                          <a:latin typeface="Arial" panose="020B0604020202020204" pitchFamily="34" charset="0"/>
                          <a:cs typeface="Arial" panose="020B0604020202020204" pitchFamily="34" charset="0"/>
                        </a:rPr>
                        <a:t>μεταλλάξεις</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accent2"/>
                          </a:solidFill>
                          <a:effectLst/>
                          <a:latin typeface="Arial" panose="020B0604020202020204" pitchFamily="34" charset="0"/>
                          <a:cs typeface="Arial" panose="020B0604020202020204" pitchFamily="34" charset="0"/>
                        </a:rPr>
                        <a:t>Brca2 </a:t>
                      </a:r>
                      <a:r>
                        <a:rPr kumimoji="0" lang="el-GR" sz="1800" b="1" i="0" u="none" strike="noStrike" cap="none" normalizeH="0" baseline="0">
                          <a:ln>
                            <a:noFill/>
                          </a:ln>
                          <a:solidFill>
                            <a:schemeClr val="accent2"/>
                          </a:solidFill>
                          <a:effectLst/>
                          <a:latin typeface="Arial" panose="020B0604020202020204" pitchFamily="34" charset="0"/>
                          <a:cs typeface="Arial" panose="020B0604020202020204" pitchFamily="34" charset="0"/>
                        </a:rPr>
                        <a:t>μεταλλάξεις</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chemeClr val="accent2"/>
                          </a:solidFill>
                          <a:effectLst/>
                          <a:latin typeface="Arial" panose="020B0604020202020204" pitchFamily="34" charset="0"/>
                          <a:cs typeface="Arial" panose="020B0604020202020204" pitchFamily="34" charset="0"/>
                        </a:rPr>
                        <a:t>Γενικός πληθυσμός</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7154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Καρκίνος μαστού</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47-66%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40-57%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12,5%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xmlns="" val="10001"/>
                  </a:ext>
                </a:extLst>
              </a:tr>
              <a:tr h="6401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Αμφοτερόπλευρος  </a:t>
                      </a: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Ca </a:t>
                      </a: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μαστού</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65%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50%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0,5-1%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2"/>
                  </a:ext>
                </a:extLst>
              </a:tr>
              <a:tr h="64019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Ca</a:t>
                      </a: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μαστού στον ανδρα</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0,2-2,8%</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3,2-12%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0,1%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xmlns="" val="10003"/>
                  </a:ext>
                </a:extLst>
              </a:tr>
              <a:tr h="37154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Ca</a:t>
                      </a: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ωοθήκης</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35-46%</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13-23%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4"/>
                  </a:ext>
                </a:extLst>
              </a:tr>
              <a:tr h="37154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Ca </a:t>
                      </a: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παγκρέατος</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&lt;10%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&lt;10%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xmlns="" val="10005"/>
                  </a:ext>
                </a:extLst>
              </a:tr>
              <a:tr h="371544">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Ca</a:t>
                      </a: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 προστάτη</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Arial" panose="020B0604020202020204" pitchFamily="34" charset="0"/>
                          <a:cs typeface="Arial" panose="020B0604020202020204" pitchFamily="34" charset="0"/>
                        </a:rPr>
                        <a:t>αυξημένος</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35-40%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15%</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39F47-6DF0-45A7-8086-D7984BA824CD}"/>
              </a:ext>
            </a:extLst>
          </p:cNvPr>
          <p:cNvSpPr>
            <a:spLocks noGrp="1"/>
          </p:cNvSpPr>
          <p:nvPr>
            <p:ph type="title" idx="4294967295"/>
          </p:nvPr>
        </p:nvSpPr>
        <p:spPr>
          <a:xfrm>
            <a:off x="1085850" y="260648"/>
            <a:ext cx="7772400" cy="914400"/>
          </a:xfrm>
        </p:spPr>
        <p:txBody>
          <a:bodyPr anchor="t">
            <a:noAutofit/>
          </a:bodyPr>
          <a:lstStyle/>
          <a:p>
            <a:pPr algn="ctr">
              <a:defRPr/>
            </a:pPr>
            <a:r>
              <a:rPr lang="el-GR" b="1" dirty="0">
                <a:latin typeface="Arial" panose="020B0604020202020204" pitchFamily="34" charset="0"/>
                <a:cs typeface="Arial" panose="020B0604020202020204" pitchFamily="34" charset="0"/>
              </a:rPr>
              <a:t>ΑΠΟΤΕΛΕΣΜΑΤΑ </a:t>
            </a:r>
            <a:r>
              <a:rPr lang="el-GR" b="1">
                <a:latin typeface="Arial" panose="020B0604020202020204" pitchFamily="34" charset="0"/>
                <a:cs typeface="Arial" panose="020B0604020202020204" pitchFamily="34" charset="0"/>
              </a:rPr>
              <a:t>ΓΕΝΕΤΙΚΟΥ </a:t>
            </a:r>
            <a:r>
              <a:rPr lang="en-US" b="1">
                <a:latin typeface="Arial" panose="020B0604020202020204" pitchFamily="34" charset="0"/>
                <a:cs typeface="Arial" panose="020B0604020202020204" pitchFamily="34" charset="0"/>
              </a:rPr>
              <a:t>TEST</a:t>
            </a:r>
            <a:endParaRPr lang="el-GR"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342FA5E7-B2A1-4458-AC6A-BCCA2DC9ABFE}"/>
              </a:ext>
            </a:extLst>
          </p:cNvPr>
          <p:cNvSpPr>
            <a:spLocks noGrp="1"/>
          </p:cNvSpPr>
          <p:nvPr>
            <p:ph sz="quarter" idx="4294967295"/>
          </p:nvPr>
        </p:nvSpPr>
        <p:spPr>
          <a:xfrm>
            <a:off x="285776" y="1412776"/>
            <a:ext cx="4972050" cy="4632325"/>
          </a:xfrm>
        </p:spPr>
        <p:txBody>
          <a:bodyPr>
            <a:normAutofit lnSpcReduction="10000"/>
          </a:bodyPr>
          <a:lstStyle/>
          <a:p>
            <a:pPr marL="411163">
              <a:lnSpc>
                <a:spcPct val="80000"/>
              </a:lnSpc>
              <a:defRPr/>
            </a:pPr>
            <a:r>
              <a:rPr lang="el-GR" sz="2400" dirty="0">
                <a:latin typeface="Arial" panose="020B0604020202020204" pitchFamily="34" charset="0"/>
                <a:cs typeface="Arial" panose="020B0604020202020204" pitchFamily="34" charset="0"/>
              </a:rPr>
              <a:t>Καλό σενάριο: ανεύρεση μίας μετάλλαξης που έχει ήδη εντοπιστεί σε κάποιο μέλος της οικογενείας.</a:t>
            </a:r>
          </a:p>
          <a:p>
            <a:pPr marL="411163">
              <a:lnSpc>
                <a:spcPct val="80000"/>
              </a:lnSpc>
              <a:defRPr/>
            </a:pPr>
            <a:r>
              <a:rPr lang="el-GR" sz="2400" dirty="0">
                <a:latin typeface="Arial" panose="020B0604020202020204" pitchFamily="34" charset="0"/>
                <a:cs typeface="Arial" panose="020B0604020202020204" pitchFamily="34" charset="0"/>
              </a:rPr>
              <a:t>Κακό </a:t>
            </a:r>
            <a:r>
              <a:rPr lang="el-GR" sz="2400">
                <a:latin typeface="Arial" panose="020B0604020202020204" pitchFamily="34" charset="0"/>
                <a:cs typeface="Arial" panose="020B0604020202020204" pitchFamily="34" charset="0"/>
              </a:rPr>
              <a:t>σενάριο: μη </a:t>
            </a:r>
            <a:r>
              <a:rPr lang="el-GR" sz="2400" dirty="0">
                <a:latin typeface="Arial" panose="020B0604020202020204" pitchFamily="34" charset="0"/>
                <a:cs typeface="Arial" panose="020B0604020202020204" pitchFamily="34" charset="0"/>
              </a:rPr>
              <a:t>ανεύρεση μεταλλάξεις σε άνθρωπο υψηλού κινδύνου:</a:t>
            </a:r>
          </a:p>
          <a:p>
            <a:pPr marL="411163">
              <a:lnSpc>
                <a:spcPct val="80000"/>
              </a:lnSpc>
              <a:buFont typeface="Consolas" panose="020B0609020204030204" pitchFamily="49" charset="0"/>
              <a:buAutoNum type="arabicParenR"/>
              <a:defRPr/>
            </a:pPr>
            <a:r>
              <a:rPr lang="el-GR" sz="2400" dirty="0">
                <a:latin typeface="Arial" panose="020B0604020202020204" pitchFamily="34" charset="0"/>
                <a:cs typeface="Arial" panose="020B0604020202020204" pitchFamily="34" charset="0"/>
              </a:rPr>
              <a:t>Δεν εντοπίστηκε από τις διαθέσιμες μεθόδους</a:t>
            </a:r>
          </a:p>
          <a:p>
            <a:pPr marL="411163">
              <a:lnSpc>
                <a:spcPct val="80000"/>
              </a:lnSpc>
              <a:buFont typeface="Consolas" panose="020B0609020204030204" pitchFamily="49" charset="0"/>
              <a:buAutoNum type="arabicParenR"/>
              <a:defRPr/>
            </a:pPr>
            <a:r>
              <a:rPr lang="el-GR" sz="2400" dirty="0">
                <a:latin typeface="Arial" panose="020B0604020202020204" pitchFamily="34" charset="0"/>
                <a:cs typeface="Arial" panose="020B0604020202020204" pitchFamily="34" charset="0"/>
              </a:rPr>
              <a:t>Άλλο γονίδιο σπάνιο που ευθύνεται για κληρονομικό καρκίνο μαστού/ωοθήκης</a:t>
            </a:r>
          </a:p>
          <a:p>
            <a:pPr marL="411163">
              <a:lnSpc>
                <a:spcPct val="80000"/>
              </a:lnSpc>
              <a:buFont typeface="Consolas" panose="020B0609020204030204" pitchFamily="49" charset="0"/>
              <a:buAutoNum type="arabicParenR"/>
              <a:defRPr/>
            </a:pPr>
            <a:r>
              <a:rPr lang="el-GR" sz="2400" dirty="0">
                <a:latin typeface="Arial" panose="020B0604020202020204" pitchFamily="34" charset="0"/>
                <a:cs typeface="Arial" panose="020B0604020202020204" pitchFamily="34" charset="0"/>
              </a:rPr>
              <a:t>Σποραδική μετάλλαξη</a:t>
            </a:r>
          </a:p>
          <a:p>
            <a:pPr marL="411163">
              <a:lnSpc>
                <a:spcPct val="80000"/>
              </a:lnSpc>
              <a:buFont typeface="Consolas" panose="020B0609020204030204" pitchFamily="49" charset="0"/>
              <a:buAutoNum type="arabicParenR"/>
              <a:defRPr/>
            </a:pPr>
            <a:r>
              <a:rPr lang="el-GR" sz="2400" dirty="0">
                <a:latin typeface="Arial" panose="020B0604020202020204" pitchFamily="34" charset="0"/>
                <a:cs typeface="Arial" panose="020B0604020202020204" pitchFamily="34" charset="0"/>
              </a:rPr>
              <a:t>Ποικιλία αδιευκρίνιστης σημαντικότητας</a:t>
            </a:r>
          </a:p>
          <a:p>
            <a:pPr marL="411163">
              <a:lnSpc>
                <a:spcPct val="80000"/>
              </a:lnSpc>
              <a:buFont typeface="Wingdings" panose="05000000000000000000" pitchFamily="2" charset="2"/>
              <a:buChar char="Ø"/>
              <a:defRPr/>
            </a:pPr>
            <a:endParaRPr lang="el-GR" sz="2400" dirty="0">
              <a:latin typeface="Arial" panose="020B0604020202020204" pitchFamily="34" charset="0"/>
              <a:cs typeface="Arial" panose="020B0604020202020204" pitchFamily="34" charset="0"/>
            </a:endParaRPr>
          </a:p>
          <a:p>
            <a:pPr marL="411163">
              <a:lnSpc>
                <a:spcPct val="80000"/>
              </a:lnSpc>
              <a:defRPr/>
            </a:pPr>
            <a:endParaRPr lang="el-GR" sz="2400" dirty="0">
              <a:latin typeface="Arial" panose="020B0604020202020204" pitchFamily="34" charset="0"/>
              <a:cs typeface="Arial" panose="020B0604020202020204" pitchFamily="34" charset="0"/>
            </a:endParaRPr>
          </a:p>
        </p:txBody>
      </p:sp>
      <p:pic>
        <p:nvPicPr>
          <p:cNvPr id="106502" name="Content Placeholder 7" descr="imagesCALX5S4Y.jpg">
            <a:extLst>
              <a:ext uri="{FF2B5EF4-FFF2-40B4-BE49-F238E27FC236}">
                <a16:creationId xmlns:a16="http://schemas.microsoft.com/office/drawing/2014/main" xmlns="" id="{CD570819-0848-4DDF-A964-3802B8C7AE4B}"/>
              </a:ext>
            </a:extLst>
          </p:cNvPr>
          <p:cNvPicPr>
            <a:picLocks noGrp="1" noChangeAspect="1"/>
          </p:cNvPicPr>
          <p:nvPr>
            <p:ph sz="quarter"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6372200" y="1988840"/>
            <a:ext cx="2420937" cy="2970213"/>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DC117-39DF-4295-89F6-6783E4877A0E}"/>
              </a:ext>
            </a:extLst>
          </p:cNvPr>
          <p:cNvSpPr>
            <a:spLocks noGrp="1"/>
          </p:cNvSpPr>
          <p:nvPr>
            <p:ph type="title" idx="4294967295"/>
          </p:nvPr>
        </p:nvSpPr>
        <p:spPr>
          <a:xfrm>
            <a:off x="685800" y="116632"/>
            <a:ext cx="7772400" cy="1130300"/>
          </a:xfrm>
        </p:spPr>
        <p:txBody>
          <a:bodyPr anchor="t">
            <a:noAutofit/>
          </a:bodyPr>
          <a:lstStyle/>
          <a:p>
            <a:pPr algn="ctr">
              <a:defRPr/>
            </a:pPr>
            <a:r>
              <a:rPr lang="el-GR" sz="2400" b="1" dirty="0">
                <a:latin typeface="Arial" panose="020B0604020202020204" pitchFamily="34" charset="0"/>
                <a:cs typeface="Arial" panose="020B0604020202020204" pitchFamily="34" charset="0"/>
              </a:rPr>
              <a:t>ΟΔΗΓΙΕΣ ΣΕ ΑΝΘΡΩΠΟΥΣ ΜΕ ΘΕΤΙΚΟ ΤΟΝ ΓΕΝΕΤΙΚΟ ΕΛΕΓΧΟ</a:t>
            </a:r>
          </a:p>
        </p:txBody>
      </p:sp>
      <p:sp>
        <p:nvSpPr>
          <p:cNvPr id="3" name="Content Placeholder 2">
            <a:extLst>
              <a:ext uri="{FF2B5EF4-FFF2-40B4-BE49-F238E27FC236}">
                <a16:creationId xmlns:a16="http://schemas.microsoft.com/office/drawing/2014/main" xmlns="" id="{B3B92BB1-EEB6-4961-826C-33F62D3B44FA}"/>
              </a:ext>
            </a:extLst>
          </p:cNvPr>
          <p:cNvSpPr>
            <a:spLocks noGrp="1"/>
          </p:cNvSpPr>
          <p:nvPr>
            <p:ph idx="4294967295"/>
          </p:nvPr>
        </p:nvSpPr>
        <p:spPr>
          <a:xfrm>
            <a:off x="685800" y="1628800"/>
            <a:ext cx="7772400" cy="4474840"/>
          </a:xfrm>
        </p:spPr>
        <p:txBody>
          <a:bodyPr>
            <a:normAutofit fontScale="92500" lnSpcReduction="10000"/>
          </a:bodyPr>
          <a:lstStyle/>
          <a:p>
            <a:pPr marL="411163">
              <a:buFontTx/>
              <a:buNone/>
              <a:defRPr/>
            </a:pPr>
            <a:r>
              <a:rPr lang="el-GR" sz="2500" dirty="0">
                <a:latin typeface="Arial" panose="020B0604020202020204" pitchFamily="34" charset="0"/>
                <a:cs typeface="Arial" panose="020B0604020202020204" pitchFamily="34" charset="0"/>
              </a:rPr>
              <a:t>Αν και μας αφορά ο καρκίνος της ωοθήκης, αναφερόμαστε από κοινού και στον καρκίνο του μαστού  γιατί άνθρωποι με μεταλλάξεις στα </a:t>
            </a:r>
            <a:r>
              <a:rPr lang="en-US" sz="2500" dirty="0" err="1">
                <a:latin typeface="Arial" panose="020B0604020202020204" pitchFamily="34" charset="0"/>
                <a:cs typeface="Arial" panose="020B0604020202020204" pitchFamily="34" charset="0"/>
              </a:rPr>
              <a:t>brca</a:t>
            </a:r>
            <a:r>
              <a:rPr lang="en-US" sz="2500" dirty="0">
                <a:latin typeface="Arial" panose="020B0604020202020204" pitchFamily="34" charset="0"/>
                <a:cs typeface="Arial" panose="020B0604020202020204" pitchFamily="34" charset="0"/>
              </a:rPr>
              <a:t> </a:t>
            </a:r>
            <a:r>
              <a:rPr lang="el-GR" sz="2500" dirty="0">
                <a:latin typeface="Arial" panose="020B0604020202020204" pitchFamily="34" charset="0"/>
                <a:cs typeface="Arial" panose="020B0604020202020204" pitchFamily="34" charset="0"/>
              </a:rPr>
              <a:t>έχουν αυξημένες πιθανότητες να εμφανίσουν και τους δύο καρκίνους.</a:t>
            </a:r>
          </a:p>
          <a:p>
            <a:pPr marL="411163" algn="ctr">
              <a:buFontTx/>
              <a:buNone/>
              <a:defRPr/>
            </a:pPr>
            <a:r>
              <a:rPr lang="el-GR" sz="2500" u="sng" dirty="0">
                <a:latin typeface="Arial" panose="020B0604020202020204" pitchFamily="34" charset="0"/>
                <a:cs typeface="Arial" panose="020B0604020202020204" pitchFamily="34" charset="0"/>
              </a:rPr>
              <a:t>ΟΔΗΓΙΕΣ</a:t>
            </a:r>
          </a:p>
          <a:p>
            <a:pPr marL="411163">
              <a:defRPr/>
            </a:pPr>
            <a:r>
              <a:rPr lang="el-GR" sz="2500" dirty="0">
                <a:latin typeface="Arial" panose="020B0604020202020204" pitchFamily="34" charset="0"/>
                <a:cs typeface="Arial" panose="020B0604020202020204" pitchFamily="34" charset="0"/>
              </a:rPr>
              <a:t>Μηνιαία αυτοεξέταση από την ηλικία των 18</a:t>
            </a:r>
          </a:p>
          <a:p>
            <a:pPr marL="411163">
              <a:defRPr/>
            </a:pPr>
            <a:r>
              <a:rPr lang="el-GR" sz="2500" dirty="0">
                <a:latin typeface="Arial" panose="020B0604020202020204" pitchFamily="34" charset="0"/>
                <a:cs typeface="Arial" panose="020B0604020202020204" pitchFamily="34" charset="0"/>
              </a:rPr>
              <a:t>Κλινική εξέταση 2-4 φορές ετησίως από την ηλικία των 25</a:t>
            </a:r>
          </a:p>
          <a:p>
            <a:pPr marL="411163">
              <a:defRPr/>
            </a:pPr>
            <a:r>
              <a:rPr lang="el-GR" sz="2500" dirty="0">
                <a:latin typeface="Arial" panose="020B0604020202020204" pitchFamily="34" charset="0"/>
                <a:cs typeface="Arial" panose="020B0604020202020204" pitchFamily="34" charset="0"/>
              </a:rPr>
              <a:t>Μαστογραφία ετησίως από την ηλικία των 25</a:t>
            </a:r>
          </a:p>
          <a:p>
            <a:pPr marL="411163">
              <a:defRPr/>
            </a:pPr>
            <a:r>
              <a:rPr lang="en-US" sz="2500" dirty="0">
                <a:latin typeface="Arial" panose="020B0604020202020204" pitchFamily="34" charset="0"/>
                <a:cs typeface="Arial" panose="020B0604020202020204" pitchFamily="34" charset="0"/>
              </a:rPr>
              <a:t>MRI</a:t>
            </a:r>
            <a:r>
              <a:rPr lang="el-GR" sz="2500" dirty="0">
                <a:latin typeface="Arial" panose="020B0604020202020204" pitchFamily="34" charset="0"/>
                <a:cs typeface="Arial" panose="020B0604020202020204" pitchFamily="34" charset="0"/>
              </a:rPr>
              <a:t> μαστού από την ηλικία των 25</a:t>
            </a:r>
          </a:p>
          <a:p>
            <a:pPr marL="411163">
              <a:defRPr/>
            </a:pPr>
            <a:r>
              <a:rPr lang="el-GR" sz="2500" dirty="0">
                <a:latin typeface="Arial" panose="020B0604020202020204" pitchFamily="34" charset="0"/>
                <a:cs typeface="Arial" panose="020B0604020202020204" pitchFamily="34" charset="0"/>
              </a:rPr>
              <a:t>2 φορές ετησίως </a:t>
            </a:r>
            <a:r>
              <a:rPr lang="el-GR" sz="2500" dirty="0" err="1">
                <a:latin typeface="Arial" panose="020B0604020202020204" pitchFamily="34" charset="0"/>
                <a:cs typeface="Arial" panose="020B0604020202020204" pitchFamily="34" charset="0"/>
              </a:rPr>
              <a:t>διακολπικό</a:t>
            </a:r>
            <a:r>
              <a:rPr lang="el-GR" sz="2500" dirty="0">
                <a:latin typeface="Arial" panose="020B0604020202020204" pitchFamily="34" charset="0"/>
                <a:cs typeface="Arial" panose="020B0604020202020204" pitchFamily="34" charset="0"/>
              </a:rPr>
              <a:t> </a:t>
            </a:r>
            <a:r>
              <a:rPr lang="el-GR" sz="2500" dirty="0" err="1">
                <a:latin typeface="Arial" panose="020B0604020202020204" pitchFamily="34" charset="0"/>
                <a:cs typeface="Arial" panose="020B0604020202020204" pitchFamily="34" charset="0"/>
              </a:rPr>
              <a:t>ηπέρηχο</a:t>
            </a:r>
            <a:r>
              <a:rPr lang="el-GR" sz="2500" dirty="0">
                <a:latin typeface="Arial" panose="020B0604020202020204" pitchFamily="34" charset="0"/>
                <a:cs typeface="Arial" panose="020B0604020202020204" pitchFamily="34" charset="0"/>
              </a:rPr>
              <a:t> ωοθηκών και μέτρηση στον ορό του</a:t>
            </a:r>
            <a:r>
              <a:rPr lang="en-US" sz="2500" dirty="0">
                <a:latin typeface="Arial" panose="020B0604020202020204" pitchFamily="34" charset="0"/>
                <a:cs typeface="Arial" panose="020B0604020202020204" pitchFamily="34" charset="0"/>
              </a:rPr>
              <a:t> CA-125</a:t>
            </a:r>
            <a:r>
              <a:rPr lang="el-GR" sz="2500" dirty="0">
                <a:latin typeface="Arial" panose="020B0604020202020204" pitchFamily="34" charset="0"/>
                <a:cs typeface="Arial" panose="020B0604020202020204" pitchFamily="34" charset="0"/>
              </a:rPr>
              <a:t> από την ηλικία των 35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401C86E-CBFE-433D-856D-131244AEE632}"/>
              </a:ext>
            </a:extLst>
          </p:cNvPr>
          <p:cNvSpPr>
            <a:spLocks noGrp="1"/>
          </p:cNvSpPr>
          <p:nvPr>
            <p:ph type="sldNum" sz="quarter" idx="12"/>
          </p:nvPr>
        </p:nvSpPr>
        <p:spPr/>
        <p:txBody>
          <a:bodyPr/>
          <a:lstStyle/>
          <a:p>
            <a:pPr>
              <a:defRPr/>
            </a:pPr>
            <a:endParaRPr lang="el-GR" dirty="0"/>
          </a:p>
        </p:txBody>
      </p:sp>
      <p:pic>
        <p:nvPicPr>
          <p:cNvPr id="4" name="Picture 3">
            <a:extLst>
              <a:ext uri="{FF2B5EF4-FFF2-40B4-BE49-F238E27FC236}">
                <a16:creationId xmlns:a16="http://schemas.microsoft.com/office/drawing/2014/main" xmlns="" id="{C1BE05C0-E8D0-4500-8288-2A4F4265EFD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7530" y="258195"/>
            <a:ext cx="7704856" cy="6105311"/>
          </a:xfrm>
          <a:prstGeom prst="rect">
            <a:avLst/>
          </a:prstGeom>
        </p:spPr>
      </p:pic>
    </p:spTree>
    <p:extLst>
      <p:ext uri="{BB962C8B-B14F-4D97-AF65-F5344CB8AC3E}">
        <p14:creationId xmlns="" xmlns:p14="http://schemas.microsoft.com/office/powerpoint/2010/main" val="3771405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81687-A4F8-43FB-B26D-C8C600DCDEAE}"/>
              </a:ext>
            </a:extLst>
          </p:cNvPr>
          <p:cNvSpPr>
            <a:spLocks noGrp="1"/>
          </p:cNvSpPr>
          <p:nvPr>
            <p:ph type="title" idx="4294967295"/>
          </p:nvPr>
        </p:nvSpPr>
        <p:spPr>
          <a:xfrm>
            <a:off x="685800" y="620688"/>
            <a:ext cx="7772400" cy="1143000"/>
          </a:xfrm>
        </p:spPr>
        <p:txBody>
          <a:bodyPr anchor="t">
            <a:noAutofit/>
          </a:bodyPr>
          <a:lstStyle/>
          <a:p>
            <a:pPr algn="ctr">
              <a:defRPr/>
            </a:pPr>
            <a:r>
              <a:rPr lang="el-GR" sz="3200" b="1" dirty="0">
                <a:latin typeface="Arial" panose="020B0604020202020204" pitchFamily="34" charset="0"/>
                <a:cs typeface="Arial" panose="020B0604020202020204" pitchFamily="34" charset="0"/>
              </a:rPr>
              <a:t>ΘΕΡΑΠΕΥΤΙΚΕΣ ΔΥΝΑΤΟΤΗΤΕΣ</a:t>
            </a:r>
          </a:p>
        </p:txBody>
      </p:sp>
      <p:sp>
        <p:nvSpPr>
          <p:cNvPr id="3" name="Content Placeholder 2">
            <a:extLst>
              <a:ext uri="{FF2B5EF4-FFF2-40B4-BE49-F238E27FC236}">
                <a16:creationId xmlns:a16="http://schemas.microsoft.com/office/drawing/2014/main" xmlns="" id="{A9D0D2A1-C944-421B-903E-5D5DC49A4DD8}"/>
              </a:ext>
            </a:extLst>
          </p:cNvPr>
          <p:cNvSpPr>
            <a:spLocks noGrp="1"/>
          </p:cNvSpPr>
          <p:nvPr>
            <p:ph idx="4294967295"/>
          </p:nvPr>
        </p:nvSpPr>
        <p:spPr>
          <a:xfrm>
            <a:off x="685800" y="2060848"/>
            <a:ext cx="7772400" cy="4114800"/>
          </a:xfrm>
        </p:spPr>
        <p:txBody>
          <a:bodyPr>
            <a:normAutofit/>
          </a:bodyPr>
          <a:lstStyle/>
          <a:p>
            <a:pPr marL="239713" indent="0">
              <a:buNone/>
              <a:defRPr/>
            </a:pPr>
            <a:r>
              <a:rPr lang="el-GR" sz="2600" dirty="0">
                <a:latin typeface="Arial" panose="020B0604020202020204" pitchFamily="34" charset="0"/>
                <a:cs typeface="Arial" panose="020B0604020202020204" pitchFamily="34" charset="0"/>
              </a:rPr>
              <a:t>Προφυλακτική χειρουργική επέμβαση:</a:t>
            </a:r>
          </a:p>
          <a:p>
            <a:pPr marL="411163">
              <a:buFont typeface="Consolas" panose="020B0609020204030204" pitchFamily="49" charset="0"/>
              <a:buAutoNum type="arabicPeriod"/>
              <a:defRPr/>
            </a:pPr>
            <a:r>
              <a:rPr lang="el-GR" sz="2600" dirty="0">
                <a:latin typeface="Arial" panose="020B0604020202020204" pitchFamily="34" charset="0"/>
                <a:cs typeface="Arial" panose="020B0604020202020204" pitchFamily="34" charset="0"/>
              </a:rPr>
              <a:t>Μαστεκτομή συνεπάγεται 90% μείωση κινδύνου για ανάπτυξη </a:t>
            </a:r>
            <a:r>
              <a:rPr lang="en-US" sz="2600" dirty="0" err="1">
                <a:latin typeface="Arial" panose="020B0604020202020204" pitchFamily="34" charset="0"/>
                <a:cs typeface="Arial" panose="020B0604020202020204" pitchFamily="34" charset="0"/>
              </a:rPr>
              <a:t>Ca</a:t>
            </a:r>
            <a:r>
              <a:rPr lang="en-US" sz="2600" dirty="0">
                <a:latin typeface="Arial" panose="020B0604020202020204" pitchFamily="34" charset="0"/>
                <a:cs typeface="Arial" panose="020B0604020202020204" pitchFamily="34" charset="0"/>
              </a:rPr>
              <a:t> </a:t>
            </a:r>
            <a:r>
              <a:rPr lang="el-GR" sz="2600" dirty="0">
                <a:latin typeface="Arial" panose="020B0604020202020204" pitchFamily="34" charset="0"/>
                <a:cs typeface="Arial" panose="020B0604020202020204" pitchFamily="34" charset="0"/>
              </a:rPr>
              <a:t>μαστού</a:t>
            </a:r>
          </a:p>
          <a:p>
            <a:pPr marL="411163">
              <a:buFont typeface="Consolas" panose="020B0609020204030204" pitchFamily="49" charset="0"/>
              <a:buAutoNum type="arabicPeriod"/>
              <a:defRPr/>
            </a:pPr>
            <a:r>
              <a:rPr lang="el-GR" sz="2600" dirty="0" err="1">
                <a:latin typeface="Arial" panose="020B0604020202020204" pitchFamily="34" charset="0"/>
                <a:cs typeface="Arial" panose="020B0604020202020204" pitchFamily="34" charset="0"/>
              </a:rPr>
              <a:t>Αμφοτερόπλευρη</a:t>
            </a:r>
            <a:r>
              <a:rPr lang="el-GR" sz="2600" dirty="0">
                <a:latin typeface="Arial" panose="020B0604020202020204" pitchFamily="34" charset="0"/>
                <a:cs typeface="Arial" panose="020B0604020202020204" pitchFamily="34" charset="0"/>
              </a:rPr>
              <a:t>  </a:t>
            </a:r>
            <a:r>
              <a:rPr lang="el-GR" sz="2600" dirty="0" err="1">
                <a:latin typeface="Arial" panose="020B0604020202020204" pitchFamily="34" charset="0"/>
                <a:cs typeface="Arial" panose="020B0604020202020204" pitchFamily="34" charset="0"/>
              </a:rPr>
              <a:t>σαλπιγγο</a:t>
            </a:r>
            <a:r>
              <a:rPr lang="el-GR" sz="2600" dirty="0">
                <a:latin typeface="Arial" panose="020B0604020202020204" pitchFamily="34" charset="0"/>
                <a:cs typeface="Arial" panose="020B0604020202020204" pitchFamily="34" charset="0"/>
              </a:rPr>
              <a:t>-ωοθηκεκτομή συνεπάγεται μείωση της πιθανότητας για γυναικολογικούς καρκίνους κατά 95% και για </a:t>
            </a:r>
            <a:r>
              <a:rPr lang="en-US" sz="2600" dirty="0" err="1">
                <a:latin typeface="Arial" panose="020B0604020202020204" pitchFamily="34" charset="0"/>
                <a:cs typeface="Arial" panose="020B0604020202020204" pitchFamily="34" charset="0"/>
              </a:rPr>
              <a:t>Ca</a:t>
            </a:r>
            <a:r>
              <a:rPr lang="el-GR" sz="2600" dirty="0">
                <a:latin typeface="Arial" panose="020B0604020202020204" pitchFamily="34" charset="0"/>
                <a:cs typeface="Arial" panose="020B0604020202020204" pitchFamily="34" charset="0"/>
              </a:rPr>
              <a:t> μαστού κατά 45%</a:t>
            </a:r>
          </a:p>
          <a:p>
            <a:pPr marL="411163">
              <a:buFontTx/>
              <a:buNone/>
              <a:defRPr/>
            </a:pPr>
            <a:r>
              <a:rPr lang="el-GR" sz="2600" dirty="0">
                <a:latin typeface="Arial" panose="020B0604020202020204" pitchFamily="34" charset="0"/>
                <a:cs typeface="Arial" panose="020B0604020202020204" pitchFamily="34" charset="0"/>
              </a:rPr>
              <a:t>Παρά τα πολύ καλά αποτελέσματα, μόνο ένα πολύ μικρό ποσοστό γυναικών επιλέγει χειρουργική προφύλαξη.</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A48AC-4D55-432F-94DB-7E6F20F320C6}"/>
              </a:ext>
            </a:extLst>
          </p:cNvPr>
          <p:cNvSpPr>
            <a:spLocks noGrp="1"/>
          </p:cNvSpPr>
          <p:nvPr>
            <p:ph type="title" idx="4294967295"/>
          </p:nvPr>
        </p:nvSpPr>
        <p:spPr>
          <a:xfrm>
            <a:off x="685800" y="476672"/>
            <a:ext cx="7772400" cy="1143000"/>
          </a:xfrm>
        </p:spPr>
        <p:txBody>
          <a:bodyPr anchor="t">
            <a:noAutofit/>
          </a:bodyPr>
          <a:lstStyle/>
          <a:p>
            <a:pPr algn="ctr">
              <a:defRPr/>
            </a:pPr>
            <a:r>
              <a:rPr lang="el-GR" b="1" dirty="0">
                <a:latin typeface="Arial" panose="020B0604020202020204" pitchFamily="34" charset="0"/>
                <a:cs typeface="Arial" panose="020B0604020202020204" pitchFamily="34" charset="0"/>
              </a:rPr>
              <a:t>ΧΗΜΕΙΟΠΡΟΦΥΛΑΞΗ</a:t>
            </a:r>
          </a:p>
        </p:txBody>
      </p:sp>
      <p:sp>
        <p:nvSpPr>
          <p:cNvPr id="109571" name="Content Placeholder 2">
            <a:extLst>
              <a:ext uri="{FF2B5EF4-FFF2-40B4-BE49-F238E27FC236}">
                <a16:creationId xmlns:a16="http://schemas.microsoft.com/office/drawing/2014/main" xmlns="" id="{1AB82585-D49C-4C54-96B1-3C3F34A0556E}"/>
              </a:ext>
            </a:extLst>
          </p:cNvPr>
          <p:cNvSpPr>
            <a:spLocks noGrp="1"/>
          </p:cNvSpPr>
          <p:nvPr>
            <p:ph idx="4294967295"/>
          </p:nvPr>
        </p:nvSpPr>
        <p:spPr>
          <a:xfrm>
            <a:off x="827584" y="2060848"/>
            <a:ext cx="7772400" cy="4114800"/>
          </a:xfrm>
        </p:spPr>
        <p:txBody>
          <a:bodyPr/>
          <a:lstStyle/>
          <a:p>
            <a:pPr marL="411163"/>
            <a:r>
              <a:rPr lang="en-US" altLang="en-US" sz="2600" dirty="0">
                <a:latin typeface="Arial" panose="020B0604020202020204" pitchFamily="34" charset="0"/>
                <a:cs typeface="Arial" panose="020B0604020202020204" pitchFamily="34" charset="0"/>
              </a:rPr>
              <a:t>Ca </a:t>
            </a:r>
            <a:r>
              <a:rPr lang="el-GR" altLang="en-US" sz="2600" dirty="0" err="1">
                <a:latin typeface="Arial" panose="020B0604020202020204" pitchFamily="34" charset="0"/>
                <a:cs typeface="Arial" panose="020B0604020202020204" pitchFamily="34" charset="0"/>
              </a:rPr>
              <a:t>ωοθήκης:η</a:t>
            </a:r>
            <a:r>
              <a:rPr lang="el-GR" altLang="en-US" sz="2600" dirty="0">
                <a:latin typeface="Arial" panose="020B0604020202020204" pitchFamily="34" charset="0"/>
                <a:cs typeface="Arial" panose="020B0604020202020204" pitchFamily="34" charset="0"/>
              </a:rPr>
              <a:t> χρήση αντισυλληπτικών από του στόματος φαίνεται να οδηγεί σε μείωση της εμφάνισης </a:t>
            </a:r>
            <a:r>
              <a:rPr lang="en-US" altLang="en-US" sz="2600" dirty="0">
                <a:latin typeface="Arial" panose="020B0604020202020204" pitchFamily="34" charset="0"/>
                <a:cs typeface="Arial" panose="020B0604020202020204" pitchFamily="34" charset="0"/>
              </a:rPr>
              <a:t>Ca </a:t>
            </a:r>
            <a:r>
              <a:rPr lang="el-GR" altLang="en-US" sz="2600" dirty="0">
                <a:latin typeface="Arial" panose="020B0604020202020204" pitchFamily="34" charset="0"/>
                <a:cs typeface="Arial" panose="020B0604020202020204" pitchFamily="34" charset="0"/>
              </a:rPr>
              <a:t>ωοθήκης.</a:t>
            </a:r>
          </a:p>
          <a:p>
            <a:pPr marL="411163"/>
            <a:r>
              <a:rPr lang="en-US" altLang="en-US" sz="2600" dirty="0">
                <a:latin typeface="Arial" panose="020B0604020202020204" pitchFamily="34" charset="0"/>
                <a:cs typeface="Arial" panose="020B0604020202020204" pitchFamily="34" charset="0"/>
              </a:rPr>
              <a:t>Ca </a:t>
            </a:r>
            <a:r>
              <a:rPr lang="el-GR" altLang="en-US" sz="2600" dirty="0" err="1">
                <a:latin typeface="Arial" panose="020B0604020202020204" pitchFamily="34" charset="0"/>
                <a:cs typeface="Arial" panose="020B0604020202020204" pitchFamily="34" charset="0"/>
              </a:rPr>
              <a:t>μαστού:η</a:t>
            </a:r>
            <a:r>
              <a:rPr lang="el-GR" altLang="en-US" sz="2600" dirty="0">
                <a:latin typeface="Arial" panose="020B0604020202020204" pitchFamily="34" charset="0"/>
                <a:cs typeface="Arial" panose="020B0604020202020204" pitchFamily="34" charset="0"/>
              </a:rPr>
              <a:t> χρήση </a:t>
            </a:r>
            <a:r>
              <a:rPr lang="el-GR" altLang="en-US" sz="2600" dirty="0" err="1">
                <a:latin typeface="Arial" panose="020B0604020202020204" pitchFamily="34" charset="0"/>
                <a:cs typeface="Arial" panose="020B0604020202020204" pitchFamily="34" charset="0"/>
              </a:rPr>
              <a:t>ταμοξιφαίνης</a:t>
            </a:r>
            <a:r>
              <a:rPr lang="el-GR" altLang="en-US" sz="2600" dirty="0">
                <a:latin typeface="Arial" panose="020B0604020202020204" pitchFamily="34" charset="0"/>
                <a:cs typeface="Arial" panose="020B0604020202020204" pitchFamily="34" charset="0"/>
              </a:rPr>
              <a:t> και </a:t>
            </a:r>
            <a:r>
              <a:rPr lang="el-GR" altLang="en-US" sz="2600" dirty="0" err="1">
                <a:latin typeface="Arial" panose="020B0604020202020204" pitchFamily="34" charset="0"/>
                <a:cs typeface="Arial" panose="020B0604020202020204" pitchFamily="34" charset="0"/>
              </a:rPr>
              <a:t>ραλοξιφαίνης</a:t>
            </a:r>
            <a:r>
              <a:rPr lang="el-GR" altLang="en-US" sz="2600" dirty="0">
                <a:latin typeface="Arial" panose="020B0604020202020204" pitchFamily="34" charset="0"/>
                <a:cs typeface="Arial" panose="020B0604020202020204" pitchFamily="34" charset="0"/>
              </a:rPr>
              <a:t> μειώνει τον κίνδυνο εμφάνισης </a:t>
            </a:r>
            <a:r>
              <a:rPr lang="en-US" altLang="en-US" sz="2600" dirty="0">
                <a:latin typeface="Arial" panose="020B0604020202020204" pitchFamily="34" charset="0"/>
                <a:cs typeface="Arial" panose="020B0604020202020204" pitchFamily="34" charset="0"/>
              </a:rPr>
              <a:t>Ca</a:t>
            </a:r>
            <a:r>
              <a:rPr lang="el-GR" altLang="en-US" sz="2600" dirty="0">
                <a:latin typeface="Arial" panose="020B0604020202020204" pitchFamily="34" charset="0"/>
                <a:cs typeface="Arial" panose="020B0604020202020204" pitchFamily="34" charset="0"/>
              </a:rPr>
              <a:t> μαστού κατά 40%.</a:t>
            </a:r>
          </a:p>
          <a:p>
            <a:pPr marL="411163"/>
            <a:r>
              <a:rPr lang="el-GR" altLang="en-US" sz="2600" dirty="0">
                <a:latin typeface="Arial" panose="020B0604020202020204" pitchFamily="34" charset="0"/>
                <a:cs typeface="Arial" panose="020B0604020202020204" pitchFamily="34" charset="0"/>
              </a:rPr>
              <a:t>Επίσης καλά αποτελέσματα φαίνεται να προκύπτουν και από τον συνδυασμό θεραπειών</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265BE0-D9AB-4204-B77F-E54E68FBAA44}"/>
              </a:ext>
            </a:extLst>
          </p:cNvPr>
          <p:cNvSpPr>
            <a:spLocks noGrp="1"/>
          </p:cNvSpPr>
          <p:nvPr>
            <p:ph type="title" idx="4294967295"/>
          </p:nvPr>
        </p:nvSpPr>
        <p:spPr>
          <a:xfrm>
            <a:off x="685800" y="620688"/>
            <a:ext cx="7772400" cy="1143000"/>
          </a:xfrm>
        </p:spPr>
        <p:txBody>
          <a:bodyPr anchor="t">
            <a:noAutofit/>
          </a:bodyPr>
          <a:lstStyle/>
          <a:p>
            <a:pPr algn="ctr">
              <a:defRPr/>
            </a:pPr>
            <a:r>
              <a:rPr lang="el-GR" b="1" dirty="0">
                <a:latin typeface="Arial" panose="020B0604020202020204" pitchFamily="34" charset="0"/>
                <a:cs typeface="Arial" panose="020B0604020202020204" pitchFamily="34" charset="0"/>
              </a:rPr>
              <a:t>ΑΠΟΤΕΛΕΣΜΑΤΑ ΓΟΝΙΔΙΑΚΟΥ ΤΕΣΤ</a:t>
            </a:r>
            <a:r>
              <a:rPr lang="en-US" b="1"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ΔΗΜΟΚΡΙΤΟΣ)</a:t>
            </a:r>
          </a:p>
        </p:txBody>
      </p:sp>
      <p:sp>
        <p:nvSpPr>
          <p:cNvPr id="110595" name="Text Box 4">
            <a:extLst>
              <a:ext uri="{FF2B5EF4-FFF2-40B4-BE49-F238E27FC236}">
                <a16:creationId xmlns:a16="http://schemas.microsoft.com/office/drawing/2014/main" xmlns="" id="{97A52F3C-E0AF-49CE-A85A-AFB73071D092}"/>
              </a:ext>
            </a:extLst>
          </p:cNvPr>
          <p:cNvSpPr txBox="1">
            <a:spLocks noChangeArrowheads="1"/>
          </p:cNvSpPr>
          <p:nvPr/>
        </p:nvSpPr>
        <p:spPr bwMode="auto">
          <a:xfrm>
            <a:off x="611560" y="2420888"/>
            <a:ext cx="8064500" cy="3046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a:spcBef>
                <a:spcPct val="0"/>
              </a:spcBef>
            </a:pPr>
            <a:r>
              <a:rPr lang="el-GR" altLang="en-US" sz="2400" dirty="0">
                <a:latin typeface="Arial" panose="020B0604020202020204" pitchFamily="34" charset="0"/>
                <a:cs typeface="Arial" panose="020B0604020202020204" pitchFamily="34" charset="0"/>
              </a:rPr>
              <a:t>Αρνητικό αποτέλεσμα για ανίχνευση μετάλλαξη στο γονίδιο </a:t>
            </a:r>
            <a:r>
              <a:rPr lang="en-US" altLang="en-US" sz="2400" dirty="0">
                <a:latin typeface="Arial" panose="020B0604020202020204" pitchFamily="34" charset="0"/>
                <a:cs typeface="Arial" panose="020B0604020202020204" pitchFamily="34" charset="0"/>
              </a:rPr>
              <a:t>BRCA-1 </a:t>
            </a:r>
            <a:r>
              <a:rPr lang="el-GR" altLang="en-US" sz="2400" dirty="0">
                <a:latin typeface="Arial" panose="020B0604020202020204" pitchFamily="34" charset="0"/>
                <a:cs typeface="Arial" panose="020B0604020202020204" pitchFamily="34" charset="0"/>
              </a:rPr>
              <a:t>και </a:t>
            </a:r>
            <a:r>
              <a:rPr lang="en-US" altLang="en-US" sz="2400" dirty="0">
                <a:latin typeface="Arial" panose="020B0604020202020204" pitchFamily="34" charset="0"/>
                <a:cs typeface="Arial" panose="020B0604020202020204" pitchFamily="34" charset="0"/>
              </a:rPr>
              <a:t> BRCA-2 </a:t>
            </a:r>
            <a:endParaRPr lang="el-GR" altLang="en-US" sz="2400" dirty="0">
              <a:latin typeface="Arial" panose="020B0604020202020204" pitchFamily="34" charset="0"/>
              <a:cs typeface="Arial" panose="020B0604020202020204" pitchFamily="34" charset="0"/>
            </a:endParaRPr>
          </a:p>
          <a:p>
            <a:pPr marL="342900" indent="-342900">
              <a:spcBef>
                <a:spcPct val="0"/>
              </a:spcBef>
            </a:pPr>
            <a:r>
              <a:rPr lang="en-US" altLang="en-US" sz="2400" dirty="0">
                <a:latin typeface="Arial" panose="020B0604020202020204" pitchFamily="34" charset="0"/>
                <a:cs typeface="Arial" panose="020B0604020202020204" pitchFamily="34" charset="0"/>
              </a:rPr>
              <a:t>Whole-genome DNA sequencing </a:t>
            </a:r>
            <a:r>
              <a:rPr lang="el-GR" altLang="en-US" sz="2400" dirty="0">
                <a:latin typeface="Arial" panose="020B0604020202020204" pitchFamily="34" charset="0"/>
                <a:cs typeface="Arial" panose="020B0604020202020204" pitchFamily="34" charset="0"/>
              </a:rPr>
              <a:t>με τεχνικές </a:t>
            </a:r>
            <a:r>
              <a:rPr lang="en-US" altLang="en-US" sz="2400" dirty="0">
                <a:latin typeface="Arial" panose="020B0604020202020204" pitchFamily="34" charset="0"/>
                <a:cs typeface="Arial" panose="020B0604020202020204" pitchFamily="34" charset="0"/>
              </a:rPr>
              <a:t>next-generation sequencing </a:t>
            </a:r>
            <a:r>
              <a:rPr lang="el-GR" altLang="en-US" sz="2400" dirty="0">
                <a:latin typeface="Arial" panose="020B0604020202020204" pitchFamily="34" charset="0"/>
                <a:cs typeface="Arial" panose="020B0604020202020204" pitchFamily="34" charset="0"/>
              </a:rPr>
              <a:t> σε ομάδα ασθενών με </a:t>
            </a:r>
            <a:r>
              <a:rPr lang="en-US" altLang="en-US" sz="2400" dirty="0">
                <a:latin typeface="Arial" panose="020B0604020202020204" pitchFamily="34" charset="0"/>
                <a:cs typeface="Arial" panose="020B0604020202020204" pitchFamily="34" charset="0"/>
              </a:rPr>
              <a:t> very early onset breast cancer (</a:t>
            </a:r>
            <a:r>
              <a:rPr lang="el-GR" altLang="en-US" sz="2400" dirty="0">
                <a:latin typeface="Arial" panose="020B0604020202020204" pitchFamily="34" charset="0"/>
                <a:cs typeface="Arial" panose="020B0604020202020204" pitchFamily="34" charset="0"/>
              </a:rPr>
              <a:t>ηλικίας 19-24 ετών)</a:t>
            </a:r>
          </a:p>
          <a:p>
            <a:pPr eaLnBrk="1" hangingPunct="1">
              <a:spcBef>
                <a:spcPct val="0"/>
              </a:spcBef>
              <a:buFont typeface="Wingdings" panose="05000000000000000000" pitchFamily="2" charset="2"/>
              <a:buChar char="Ø"/>
            </a:pPr>
            <a:endParaRPr lang="en-US" altLang="en-US" sz="2400"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Ø"/>
            </a:pPr>
            <a:endParaRPr lang="en-US" altLang="en-US" sz="2400" dirty="0">
              <a:latin typeface="Arial" panose="020B0604020202020204" pitchFamily="34" charset="0"/>
              <a:cs typeface="Arial" panose="020B0604020202020204" pitchFamily="34" charset="0"/>
            </a:endParaRPr>
          </a:p>
          <a:p>
            <a:pPr eaLnBrk="1" hangingPunct="1">
              <a:spcBef>
                <a:spcPct val="0"/>
              </a:spcBef>
              <a:buFont typeface="Wingdings" panose="05000000000000000000" pitchFamily="2" charset="2"/>
              <a:buChar char="Ø"/>
            </a:pPr>
            <a:endParaRPr lang="el-GR"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71B7E-806C-4C56-912B-E2BFD524D48D}"/>
              </a:ext>
            </a:extLst>
          </p:cNvPr>
          <p:cNvSpPr>
            <a:spLocks noGrp="1"/>
          </p:cNvSpPr>
          <p:nvPr>
            <p:ph type="title" idx="4294967295"/>
          </p:nvPr>
        </p:nvSpPr>
        <p:spPr>
          <a:xfrm>
            <a:off x="971600" y="620688"/>
            <a:ext cx="7772400" cy="1143000"/>
          </a:xfrm>
        </p:spPr>
        <p:txBody>
          <a:bodyPr anchor="t">
            <a:noAutofit/>
          </a:bodyPr>
          <a:lstStyle/>
          <a:p>
            <a:pPr algn="ctr">
              <a:defRPr/>
            </a:pPr>
            <a:r>
              <a:rPr lang="el-GR" sz="2800" b="1" dirty="0">
                <a:latin typeface="Arial" panose="020B0604020202020204" pitchFamily="34" charset="0"/>
                <a:cs typeface="Arial" panose="020B0604020202020204" pitchFamily="34" charset="0"/>
              </a:rPr>
              <a:t>ΑΠΟΤΕΛΕΣΜΑΤΑ ΓΟΝΙΔΙΑΚΟΥ ΤΕΣΤ</a:t>
            </a:r>
            <a:r>
              <a:rPr lang="en-US" sz="2800" b="1" dirty="0">
                <a:latin typeface="Arial" panose="020B0604020202020204" pitchFamily="34" charset="0"/>
                <a:cs typeface="Arial" panose="020B0604020202020204" pitchFamily="34" charset="0"/>
              </a:rPr>
              <a:t> (</a:t>
            </a:r>
            <a:r>
              <a:rPr lang="el-GR" sz="2800" b="1" dirty="0">
                <a:latin typeface="Arial" panose="020B0604020202020204" pitchFamily="34" charset="0"/>
                <a:cs typeface="Arial" panose="020B0604020202020204" pitchFamily="34" charset="0"/>
              </a:rPr>
              <a:t>ΔΗΜΟΚΡΙΤΟΣ σε συνεργασία με </a:t>
            </a:r>
            <a:r>
              <a:rPr lang="en-US" sz="2800" b="1" dirty="0">
                <a:latin typeface="Arial" panose="020B0604020202020204" pitchFamily="34" charset="0"/>
                <a:cs typeface="Arial" panose="020B0604020202020204" pitchFamily="34" charset="0"/>
              </a:rPr>
              <a:t>Mayo Clinic </a:t>
            </a:r>
            <a:r>
              <a:rPr lang="el-GR" sz="2800" b="1" dirty="0">
                <a:latin typeface="Arial" panose="020B0604020202020204" pitchFamily="34" charset="0"/>
                <a:cs typeface="Arial" panose="020B0604020202020204" pitchFamily="34" charset="0"/>
              </a:rPr>
              <a:t>στο </a:t>
            </a:r>
            <a:r>
              <a:rPr lang="en-US" sz="2800" b="1" dirty="0">
                <a:latin typeface="Arial" panose="020B0604020202020204" pitchFamily="34" charset="0"/>
                <a:cs typeface="Arial" panose="020B0604020202020204" pitchFamily="34" charset="0"/>
              </a:rPr>
              <a:t>Rochester</a:t>
            </a:r>
            <a:r>
              <a:rPr lang="el-GR"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Minnesota</a:t>
            </a:r>
            <a:r>
              <a:rPr lang="el-GR" sz="2800" b="1" dirty="0">
                <a:latin typeface="Arial" panose="020B0604020202020204" pitchFamily="34" charset="0"/>
                <a:cs typeface="Arial" panose="020B0604020202020204" pitchFamily="34" charset="0"/>
              </a:rPr>
              <a:t>) )</a:t>
            </a:r>
          </a:p>
        </p:txBody>
      </p:sp>
      <p:sp>
        <p:nvSpPr>
          <p:cNvPr id="111619" name="Text Box 3">
            <a:extLst>
              <a:ext uri="{FF2B5EF4-FFF2-40B4-BE49-F238E27FC236}">
                <a16:creationId xmlns:a16="http://schemas.microsoft.com/office/drawing/2014/main" xmlns="" id="{410432C3-24D8-424C-8AFD-84D0E72C2A9B}"/>
              </a:ext>
            </a:extLst>
          </p:cNvPr>
          <p:cNvSpPr txBox="1">
            <a:spLocks noChangeArrowheads="1"/>
          </p:cNvSpPr>
          <p:nvPr/>
        </p:nvSpPr>
        <p:spPr bwMode="auto">
          <a:xfrm>
            <a:off x="539750" y="2132856"/>
            <a:ext cx="8064500" cy="3478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None/>
            </a:pPr>
            <a:r>
              <a:rPr lang="el-GR" altLang="en-US" sz="1800" b="1" dirty="0">
                <a:latin typeface="Arial" panose="020B0604020202020204" pitchFamily="34" charset="0"/>
                <a:cs typeface="Arial" panose="020B0604020202020204" pitchFamily="34" charset="0"/>
              </a:rPr>
              <a:t>27 εξεταζόμενα γονίδια - πλήρης ανάλυση περιοχών </a:t>
            </a:r>
            <a:r>
              <a:rPr lang="el-GR" altLang="en-US" sz="1800" b="1" dirty="0" err="1">
                <a:latin typeface="Arial" panose="020B0604020202020204" pitchFamily="34" charset="0"/>
                <a:cs typeface="Arial" panose="020B0604020202020204" pitchFamily="34" charset="0"/>
              </a:rPr>
              <a:t>εξονίων</a:t>
            </a:r>
            <a:r>
              <a:rPr lang="el-GR" altLang="en-US" sz="1800" b="1" dirty="0">
                <a:latin typeface="Arial" panose="020B0604020202020204" pitchFamily="34" charset="0"/>
                <a:cs typeface="Arial" panose="020B0604020202020204" pitchFamily="34" charset="0"/>
              </a:rPr>
              <a:t>:</a:t>
            </a:r>
            <a:r>
              <a:rPr lang="el-GR" altLang="en-US" sz="1800" dirty="0">
                <a:latin typeface="Arial" panose="020B0604020202020204" pitchFamily="34" charset="0"/>
                <a:cs typeface="Arial" panose="020B0604020202020204" pitchFamily="34" charset="0"/>
              </a:rPr>
              <a:t> </a:t>
            </a:r>
          </a:p>
          <a:p>
            <a:pPr eaLnBrk="1" hangingPunct="1">
              <a:spcBef>
                <a:spcPct val="0"/>
              </a:spcBef>
              <a:buFont typeface="Wingdings" panose="05000000000000000000" pitchFamily="2" charset="2"/>
              <a:buNone/>
            </a:pPr>
            <a:r>
              <a:rPr lang="en-US" altLang="en-US" sz="1800" dirty="0">
                <a:latin typeface="Arial" panose="020B0604020202020204" pitchFamily="34" charset="0"/>
                <a:cs typeface="Arial" panose="020B0604020202020204" pitchFamily="34" charset="0"/>
              </a:rPr>
              <a:t>ATM</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BAP</a:t>
            </a:r>
            <a:r>
              <a:rPr lang="el-GR" altLang="en-US" sz="1800" dirty="0">
                <a:latin typeface="Arial" panose="020B0604020202020204" pitchFamily="34" charset="0"/>
                <a:cs typeface="Arial" panose="020B0604020202020204" pitchFamily="34" charset="0"/>
              </a:rPr>
              <a:t>1, </a:t>
            </a:r>
            <a:r>
              <a:rPr lang="en-US" altLang="en-US" sz="1800" dirty="0">
                <a:latin typeface="Arial" panose="020B0604020202020204" pitchFamily="34" charset="0"/>
                <a:cs typeface="Arial" panose="020B0604020202020204" pitchFamily="34" charset="0"/>
              </a:rPr>
              <a:t>BARD</a:t>
            </a:r>
            <a:r>
              <a:rPr lang="el-GR" altLang="en-US" sz="1800" dirty="0">
                <a:latin typeface="Arial" panose="020B0604020202020204" pitchFamily="34" charset="0"/>
                <a:cs typeface="Arial" panose="020B0604020202020204" pitchFamily="34" charset="0"/>
              </a:rPr>
              <a:t>1, </a:t>
            </a:r>
            <a:r>
              <a:rPr lang="en-US" altLang="en-US" sz="1800" dirty="0">
                <a:latin typeface="Arial" panose="020B0604020202020204" pitchFamily="34" charset="0"/>
                <a:cs typeface="Arial" panose="020B0604020202020204" pitchFamily="34" charset="0"/>
              </a:rPr>
              <a:t>BRCA</a:t>
            </a:r>
            <a:r>
              <a:rPr lang="el-GR" altLang="en-US" sz="1800" dirty="0">
                <a:latin typeface="Arial" panose="020B0604020202020204" pitchFamily="34" charset="0"/>
                <a:cs typeface="Arial" panose="020B0604020202020204" pitchFamily="34" charset="0"/>
              </a:rPr>
              <a:t>1, </a:t>
            </a:r>
            <a:r>
              <a:rPr lang="en-US" altLang="en-US" sz="1800" dirty="0">
                <a:latin typeface="Arial" panose="020B0604020202020204" pitchFamily="34" charset="0"/>
                <a:cs typeface="Arial" panose="020B0604020202020204" pitchFamily="34" charset="0"/>
              </a:rPr>
              <a:t>BRCA</a:t>
            </a:r>
            <a:r>
              <a:rPr lang="el-GR" altLang="en-US" sz="1800" dirty="0">
                <a:latin typeface="Arial" panose="020B0604020202020204" pitchFamily="34" charset="0"/>
                <a:cs typeface="Arial" panose="020B0604020202020204" pitchFamily="34" charset="0"/>
              </a:rPr>
              <a:t>2, </a:t>
            </a:r>
            <a:r>
              <a:rPr lang="en-US" altLang="en-US" sz="1800" dirty="0">
                <a:latin typeface="Arial" panose="020B0604020202020204" pitchFamily="34" charset="0"/>
                <a:cs typeface="Arial" panose="020B0604020202020204" pitchFamily="34" charset="0"/>
              </a:rPr>
              <a:t>BRIP</a:t>
            </a:r>
            <a:r>
              <a:rPr lang="el-GR" altLang="en-US" sz="1800" dirty="0">
                <a:latin typeface="Arial" panose="020B0604020202020204" pitchFamily="34" charset="0"/>
                <a:cs typeface="Arial" panose="020B0604020202020204" pitchFamily="34" charset="0"/>
              </a:rPr>
              <a:t>1, </a:t>
            </a:r>
            <a:r>
              <a:rPr lang="en-US" altLang="en-US" sz="1800" dirty="0">
                <a:latin typeface="Arial" panose="020B0604020202020204" pitchFamily="34" charset="0"/>
                <a:cs typeface="Arial" panose="020B0604020202020204" pitchFamily="34" charset="0"/>
              </a:rPr>
              <a:t>CDH</a:t>
            </a:r>
            <a:r>
              <a:rPr lang="el-GR" altLang="en-US" sz="1800" dirty="0">
                <a:latin typeface="Arial" panose="020B0604020202020204" pitchFamily="34" charset="0"/>
                <a:cs typeface="Arial" panose="020B0604020202020204" pitchFamily="34" charset="0"/>
              </a:rPr>
              <a:t>1, </a:t>
            </a:r>
            <a:r>
              <a:rPr lang="en-US" altLang="en-US" sz="1800" dirty="0">
                <a:latin typeface="Arial" panose="020B0604020202020204" pitchFamily="34" charset="0"/>
                <a:cs typeface="Arial" panose="020B0604020202020204" pitchFamily="34" charset="0"/>
              </a:rPr>
              <a:t>CHEK</a:t>
            </a:r>
            <a:r>
              <a:rPr lang="el-GR" altLang="en-US" sz="1800" dirty="0">
                <a:latin typeface="Arial" panose="020B0604020202020204" pitchFamily="34" charset="0"/>
                <a:cs typeface="Arial" panose="020B0604020202020204" pitchFamily="34" charset="0"/>
              </a:rPr>
              <a:t>2, </a:t>
            </a:r>
            <a:r>
              <a:rPr lang="en-US" altLang="en-US" sz="1800" dirty="0">
                <a:latin typeface="Arial" panose="020B0604020202020204" pitchFamily="34" charset="0"/>
                <a:cs typeface="Arial" panose="020B0604020202020204" pitchFamily="34" charset="0"/>
              </a:rPr>
              <a:t>FAM</a:t>
            </a:r>
            <a:r>
              <a:rPr lang="el-GR" altLang="en-US" sz="1800" dirty="0">
                <a:latin typeface="Arial" panose="020B0604020202020204" pitchFamily="34" charset="0"/>
                <a:cs typeface="Arial" panose="020B0604020202020204" pitchFamily="34" charset="0"/>
              </a:rPr>
              <a:t>175</a:t>
            </a:r>
            <a:r>
              <a:rPr lang="en-US" altLang="en-US" sz="1800" dirty="0">
                <a:latin typeface="Arial" panose="020B0604020202020204" pitchFamily="34" charset="0"/>
                <a:cs typeface="Arial" panose="020B0604020202020204" pitchFamily="34" charset="0"/>
              </a:rPr>
              <a:t>A</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FANCM</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MLH</a:t>
            </a:r>
            <a:r>
              <a:rPr lang="el-GR" altLang="en-US" sz="1800" dirty="0">
                <a:latin typeface="Arial" panose="020B0604020202020204" pitchFamily="34" charset="0"/>
                <a:cs typeface="Arial" panose="020B0604020202020204" pitchFamily="34" charset="0"/>
              </a:rPr>
              <a:t>1, </a:t>
            </a:r>
            <a:r>
              <a:rPr lang="en-US" altLang="en-US" sz="1800" dirty="0">
                <a:latin typeface="Arial" panose="020B0604020202020204" pitchFamily="34" charset="0"/>
                <a:cs typeface="Arial" panose="020B0604020202020204" pitchFamily="34" charset="0"/>
              </a:rPr>
              <a:t>MRE</a:t>
            </a:r>
            <a:r>
              <a:rPr lang="el-GR" altLang="en-US" sz="1800" dirty="0">
                <a:latin typeface="Arial" panose="020B0604020202020204" pitchFamily="34" charset="0"/>
                <a:cs typeface="Arial" panose="020B0604020202020204" pitchFamily="34" charset="0"/>
              </a:rPr>
              <a:t>11</a:t>
            </a:r>
            <a:r>
              <a:rPr lang="en-US" altLang="en-US" sz="1800" dirty="0">
                <a:latin typeface="Arial" panose="020B0604020202020204" pitchFamily="34" charset="0"/>
                <a:cs typeface="Arial" panose="020B0604020202020204" pitchFamily="34" charset="0"/>
              </a:rPr>
              <a:t>A</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MSH</a:t>
            </a:r>
            <a:r>
              <a:rPr lang="el-GR" altLang="en-US" sz="1800" dirty="0">
                <a:latin typeface="Arial" panose="020B0604020202020204" pitchFamily="34" charset="0"/>
                <a:cs typeface="Arial" panose="020B0604020202020204" pitchFamily="34" charset="0"/>
              </a:rPr>
              <a:t>2, </a:t>
            </a:r>
            <a:r>
              <a:rPr lang="en-US" altLang="en-US" sz="1800" dirty="0">
                <a:latin typeface="Arial" panose="020B0604020202020204" pitchFamily="34" charset="0"/>
                <a:cs typeface="Arial" panose="020B0604020202020204" pitchFamily="34" charset="0"/>
              </a:rPr>
              <a:t>MUTYH</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NBN</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PALB</a:t>
            </a:r>
            <a:r>
              <a:rPr lang="el-GR" altLang="en-US" sz="1800" dirty="0">
                <a:latin typeface="Arial" panose="020B0604020202020204" pitchFamily="34" charset="0"/>
                <a:cs typeface="Arial" panose="020B0604020202020204" pitchFamily="34" charset="0"/>
              </a:rPr>
              <a:t>2, </a:t>
            </a:r>
            <a:r>
              <a:rPr lang="en-US" altLang="en-US" sz="1800" dirty="0">
                <a:latin typeface="Arial" panose="020B0604020202020204" pitchFamily="34" charset="0"/>
                <a:cs typeface="Arial" panose="020B0604020202020204" pitchFamily="34" charset="0"/>
              </a:rPr>
              <a:t>PMS</a:t>
            </a:r>
            <a:r>
              <a:rPr lang="el-GR" altLang="en-US" sz="1800" dirty="0">
                <a:latin typeface="Arial" panose="020B0604020202020204" pitchFamily="34" charset="0"/>
                <a:cs typeface="Arial" panose="020B0604020202020204" pitchFamily="34" charset="0"/>
              </a:rPr>
              <a:t>2, </a:t>
            </a:r>
            <a:r>
              <a:rPr lang="en-US" altLang="en-US" sz="1800" dirty="0">
                <a:latin typeface="Arial" panose="020B0604020202020204" pitchFamily="34" charset="0"/>
                <a:cs typeface="Arial" panose="020B0604020202020204" pitchFamily="34" charset="0"/>
              </a:rPr>
              <a:t>PPM</a:t>
            </a:r>
            <a:r>
              <a:rPr lang="el-GR" altLang="en-US" sz="1800" dirty="0">
                <a:latin typeface="Arial" panose="020B0604020202020204" pitchFamily="34" charset="0"/>
                <a:cs typeface="Arial" panose="020B0604020202020204" pitchFamily="34" charset="0"/>
              </a:rPr>
              <a:t>1</a:t>
            </a:r>
            <a:r>
              <a:rPr lang="en-US" altLang="en-US" sz="1800" dirty="0">
                <a:latin typeface="Arial" panose="020B0604020202020204" pitchFamily="34" charset="0"/>
                <a:cs typeface="Arial" panose="020B0604020202020204" pitchFamily="34" charset="0"/>
              </a:rPr>
              <a:t>D</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PTEN</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RAD</a:t>
            </a:r>
            <a:r>
              <a:rPr lang="el-GR" altLang="en-US" sz="1800" dirty="0">
                <a:latin typeface="Arial" panose="020B0604020202020204" pitchFamily="34" charset="0"/>
                <a:cs typeface="Arial" panose="020B0604020202020204" pitchFamily="34" charset="0"/>
              </a:rPr>
              <a:t>50, </a:t>
            </a:r>
            <a:r>
              <a:rPr lang="en-US" altLang="en-US" sz="1800" dirty="0">
                <a:latin typeface="Arial" panose="020B0604020202020204" pitchFamily="34" charset="0"/>
                <a:cs typeface="Arial" panose="020B0604020202020204" pitchFamily="34" charset="0"/>
              </a:rPr>
              <a:t>RAD</a:t>
            </a:r>
            <a:r>
              <a:rPr lang="el-GR" altLang="en-US" sz="1800" dirty="0">
                <a:latin typeface="Arial" panose="020B0604020202020204" pitchFamily="34" charset="0"/>
                <a:cs typeface="Arial" panose="020B0604020202020204" pitchFamily="34" charset="0"/>
              </a:rPr>
              <a:t>51</a:t>
            </a:r>
            <a:r>
              <a:rPr lang="en-US" altLang="en-US" sz="1800" dirty="0">
                <a:latin typeface="Arial" panose="020B0604020202020204" pitchFamily="34" charset="0"/>
                <a:cs typeface="Arial" panose="020B0604020202020204" pitchFamily="34" charset="0"/>
              </a:rPr>
              <a:t>C</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RAD</a:t>
            </a:r>
            <a:r>
              <a:rPr lang="el-GR" altLang="en-US" sz="1800" dirty="0">
                <a:latin typeface="Arial" panose="020B0604020202020204" pitchFamily="34" charset="0"/>
                <a:cs typeface="Arial" panose="020B0604020202020204" pitchFamily="34" charset="0"/>
              </a:rPr>
              <a:t>51</a:t>
            </a:r>
            <a:r>
              <a:rPr lang="en-US" altLang="en-US" sz="1800" dirty="0">
                <a:latin typeface="Arial" panose="020B0604020202020204" pitchFamily="34" charset="0"/>
                <a:cs typeface="Arial" panose="020B0604020202020204" pitchFamily="34" charset="0"/>
              </a:rPr>
              <a:t>D</a:t>
            </a:r>
            <a:r>
              <a:rPr lang="el-GR" altLang="en-US" sz="1800" dirty="0">
                <a:latin typeface="Arial" panose="020B0604020202020204" pitchFamily="34" charset="0"/>
                <a:cs typeface="Arial" panose="020B0604020202020204" pitchFamily="34" charset="0"/>
              </a:rPr>
              <a:t>, </a:t>
            </a:r>
            <a:r>
              <a:rPr lang="en-US" altLang="en-US" sz="1800" dirty="0">
                <a:latin typeface="Arial" panose="020B0604020202020204" pitchFamily="34" charset="0"/>
                <a:cs typeface="Arial" panose="020B0604020202020204" pitchFamily="34" charset="0"/>
              </a:rPr>
              <a:t>RINT</a:t>
            </a:r>
            <a:r>
              <a:rPr lang="el-GR" altLang="en-US" sz="1800" dirty="0">
                <a:latin typeface="Arial" panose="020B0604020202020204" pitchFamily="34" charset="0"/>
                <a:cs typeface="Arial" panose="020B0604020202020204" pitchFamily="34" charset="0"/>
              </a:rPr>
              <a:t>1, </a:t>
            </a:r>
            <a:r>
              <a:rPr lang="en-US" altLang="en-US" sz="1800" dirty="0">
                <a:latin typeface="Arial" panose="020B0604020202020204" pitchFamily="34" charset="0"/>
                <a:cs typeface="Arial" panose="020B0604020202020204" pitchFamily="34" charset="0"/>
              </a:rPr>
              <a:t>SLX</a:t>
            </a:r>
            <a:r>
              <a:rPr lang="el-GR" altLang="en-US" sz="1800" dirty="0">
                <a:latin typeface="Arial" panose="020B0604020202020204" pitchFamily="34" charset="0"/>
                <a:cs typeface="Arial" panose="020B0604020202020204" pitchFamily="34" charset="0"/>
              </a:rPr>
              <a:t>4, </a:t>
            </a:r>
            <a:r>
              <a:rPr lang="en-US" altLang="en-US" sz="1800" dirty="0">
                <a:latin typeface="Arial" panose="020B0604020202020204" pitchFamily="34" charset="0"/>
                <a:cs typeface="Arial" panose="020B0604020202020204" pitchFamily="34" charset="0"/>
              </a:rPr>
              <a:t>STK</a:t>
            </a:r>
            <a:r>
              <a:rPr lang="el-GR" altLang="en-US" sz="1800" dirty="0">
                <a:latin typeface="Arial" panose="020B0604020202020204" pitchFamily="34" charset="0"/>
                <a:cs typeface="Arial" panose="020B0604020202020204" pitchFamily="34" charset="0"/>
              </a:rPr>
              <a:t>11, </a:t>
            </a:r>
            <a:r>
              <a:rPr lang="en-US" altLang="en-US" sz="1800" dirty="0">
                <a:latin typeface="Arial" panose="020B0604020202020204" pitchFamily="34" charset="0"/>
                <a:cs typeface="Arial" panose="020B0604020202020204" pitchFamily="34" charset="0"/>
              </a:rPr>
              <a:t>TP</a:t>
            </a:r>
            <a:r>
              <a:rPr lang="el-GR" altLang="en-US" sz="1800" dirty="0">
                <a:latin typeface="Arial" panose="020B0604020202020204" pitchFamily="34" charset="0"/>
                <a:cs typeface="Arial" panose="020B0604020202020204" pitchFamily="34" charset="0"/>
              </a:rPr>
              <a:t>53, </a:t>
            </a:r>
            <a:r>
              <a:rPr lang="en-US" altLang="en-US" sz="1800" dirty="0">
                <a:latin typeface="Arial" panose="020B0604020202020204" pitchFamily="34" charset="0"/>
                <a:cs typeface="Arial" panose="020B0604020202020204" pitchFamily="34" charset="0"/>
              </a:rPr>
              <a:t>XRCC</a:t>
            </a:r>
            <a:r>
              <a:rPr lang="el-GR" altLang="en-US" sz="1800" dirty="0">
                <a:latin typeface="Arial" panose="020B0604020202020204" pitchFamily="34" charset="0"/>
                <a:cs typeface="Arial" panose="020B0604020202020204" pitchFamily="34" charset="0"/>
              </a:rPr>
              <a:t>2</a:t>
            </a:r>
          </a:p>
          <a:p>
            <a:pPr eaLnBrk="1" hangingPunct="1">
              <a:spcBef>
                <a:spcPct val="0"/>
              </a:spcBef>
              <a:buFont typeface="Wingdings" panose="05000000000000000000" pitchFamily="2" charset="2"/>
              <a:buChar char="Ø"/>
            </a:pPr>
            <a:endParaRPr lang="en-US" altLang="en-US" sz="2400" dirty="0">
              <a:latin typeface="Arial" panose="020B0604020202020204" pitchFamily="34" charset="0"/>
              <a:cs typeface="Arial" panose="020B0604020202020204" pitchFamily="34" charset="0"/>
            </a:endParaRPr>
          </a:p>
          <a:p>
            <a:pPr eaLnBrk="1" hangingPunct="1">
              <a:spcBef>
                <a:spcPct val="0"/>
              </a:spcBef>
              <a:buFontTx/>
              <a:buNone/>
            </a:pPr>
            <a:r>
              <a:rPr lang="el-GR" altLang="en-US" sz="1800" b="1" dirty="0">
                <a:latin typeface="Arial" panose="020B0604020202020204" pitchFamily="34" charset="0"/>
                <a:cs typeface="Arial" panose="020B0604020202020204" pitchFamily="34" charset="0"/>
              </a:rPr>
              <a:t>Αποτέλεσμα </a:t>
            </a:r>
          </a:p>
          <a:p>
            <a:pPr eaLnBrk="1" hangingPunct="1">
              <a:spcBef>
                <a:spcPct val="0"/>
              </a:spcBef>
              <a:buFontTx/>
              <a:buNone/>
            </a:pPr>
            <a:r>
              <a:rPr lang="el-GR" altLang="en-US" sz="1800" dirty="0">
                <a:latin typeface="Arial" panose="020B0604020202020204" pitchFamily="34" charset="0"/>
                <a:cs typeface="Arial" panose="020B0604020202020204" pitchFamily="34" charset="0"/>
              </a:rPr>
              <a:t>Η ανάλυση των 27 παραπάνω γονιδίων ήταν </a:t>
            </a:r>
            <a:r>
              <a:rPr lang="el-GR" altLang="en-US" sz="1800" b="1" u="sng" dirty="0">
                <a:latin typeface="Arial" panose="020B0604020202020204" pitchFamily="34" charset="0"/>
                <a:cs typeface="Arial" panose="020B0604020202020204" pitchFamily="34" charset="0"/>
              </a:rPr>
              <a:t>ΘΕΤΙΚΗ</a:t>
            </a:r>
            <a:r>
              <a:rPr lang="el-GR" altLang="en-US" sz="1800" dirty="0">
                <a:latin typeface="Arial" panose="020B0604020202020204" pitchFamily="34" charset="0"/>
                <a:cs typeface="Arial" panose="020B0604020202020204" pitchFamily="34" charset="0"/>
              </a:rPr>
              <a:t> για παθογόνους μεταλλάξεις. </a:t>
            </a:r>
          </a:p>
          <a:p>
            <a:pPr eaLnBrk="1" hangingPunct="1">
              <a:spcBef>
                <a:spcPct val="0"/>
              </a:spcBef>
              <a:buFontTx/>
              <a:buNone/>
            </a:pPr>
            <a:r>
              <a:rPr lang="el-GR" altLang="en-US" sz="1800" dirty="0">
                <a:latin typeface="Arial" panose="020B0604020202020204" pitchFamily="34" charset="0"/>
                <a:cs typeface="Arial" panose="020B0604020202020204" pitchFamily="34" charset="0"/>
              </a:rPr>
              <a:t>Συγκεκριμένα, η εξεταζόμενη φέρει την </a:t>
            </a:r>
            <a:r>
              <a:rPr lang="el-GR" altLang="en-US" sz="1800" b="1" dirty="0">
                <a:latin typeface="Arial" panose="020B0604020202020204" pitchFamily="34" charset="0"/>
                <a:cs typeface="Arial" panose="020B0604020202020204" pitchFamily="34" charset="0"/>
              </a:rPr>
              <a:t>παθογόνο μετάλλαξη</a:t>
            </a:r>
            <a:r>
              <a:rPr lang="el-GR" altLang="en-US" sz="1800" dirty="0">
                <a:latin typeface="Arial" panose="020B0604020202020204" pitchFamily="34" charset="0"/>
                <a:cs typeface="Arial" panose="020B0604020202020204" pitchFamily="34" charset="0"/>
              </a:rPr>
              <a:t> </a:t>
            </a:r>
            <a:r>
              <a:rPr lang="el-GR" altLang="en-US" sz="1800" b="1" dirty="0">
                <a:latin typeface="Arial" panose="020B0604020202020204" pitchFamily="34" charset="0"/>
                <a:cs typeface="Arial" panose="020B0604020202020204" pitchFamily="34" charset="0"/>
              </a:rPr>
              <a:t>c.324_327dupTTTC </a:t>
            </a:r>
            <a:r>
              <a:rPr lang="el-GR" altLang="en-US" sz="1800"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HGVS nomenclature</a:t>
            </a:r>
            <a:r>
              <a:rPr lang="el-GR" altLang="en-US" sz="1800" dirty="0">
                <a:latin typeface="Arial" panose="020B0604020202020204" pitchFamily="34" charset="0"/>
                <a:cs typeface="Arial" panose="020B0604020202020204" pitchFamily="34" charset="0"/>
              </a:rPr>
              <a:t>)</a:t>
            </a:r>
            <a:r>
              <a:rPr lang="el-GR" altLang="en-US" sz="1800" b="1" dirty="0">
                <a:latin typeface="Arial" panose="020B0604020202020204" pitchFamily="34" charset="0"/>
                <a:cs typeface="Arial" panose="020B0604020202020204" pitchFamily="34" charset="0"/>
              </a:rPr>
              <a:t> </a:t>
            </a:r>
            <a:r>
              <a:rPr lang="el-GR" altLang="en-US" sz="1800" dirty="0">
                <a:latin typeface="Arial" panose="020B0604020202020204" pitchFamily="34" charset="0"/>
                <a:cs typeface="Arial" panose="020B0604020202020204" pitchFamily="34" charset="0"/>
              </a:rPr>
              <a:t>στο </a:t>
            </a:r>
            <a:r>
              <a:rPr lang="el-GR" altLang="en-US" sz="1800" dirty="0" err="1">
                <a:latin typeface="Arial" panose="020B0604020202020204" pitchFamily="34" charset="0"/>
                <a:cs typeface="Arial" panose="020B0604020202020204" pitchFamily="34" charset="0"/>
              </a:rPr>
              <a:t>εξόνιο</a:t>
            </a:r>
            <a:r>
              <a:rPr lang="el-GR" altLang="en-US" sz="1800" dirty="0">
                <a:latin typeface="Arial" panose="020B0604020202020204" pitchFamily="34" charset="0"/>
                <a:cs typeface="Arial" panose="020B0604020202020204" pitchFamily="34" charset="0"/>
              </a:rPr>
              <a:t> 4 του γονιδίου </a:t>
            </a:r>
            <a:r>
              <a:rPr lang="en-US" altLang="en-US" sz="1800" dirty="0">
                <a:latin typeface="Arial" panose="020B0604020202020204" pitchFamily="34" charset="0"/>
                <a:cs typeface="Arial" panose="020B0604020202020204" pitchFamily="34" charset="0"/>
              </a:rPr>
              <a:t>TP</a:t>
            </a:r>
            <a:r>
              <a:rPr lang="el-GR" altLang="en-US" sz="1800" dirty="0">
                <a:latin typeface="Arial" panose="020B0604020202020204" pitchFamily="34" charset="0"/>
                <a:cs typeface="Arial" panose="020B0604020202020204" pitchFamily="34" charset="0"/>
              </a:rPr>
              <a:t>53 (ΟΜΙΜ 191170).</a:t>
            </a:r>
          </a:p>
          <a:p>
            <a:pPr eaLnBrk="1" hangingPunct="1">
              <a:spcBef>
                <a:spcPct val="0"/>
              </a:spcBef>
              <a:buFontTx/>
              <a:buNone/>
            </a:pPr>
            <a:r>
              <a:rPr lang="el-GR" altLang="en-US" sz="1800" dirty="0">
                <a:latin typeface="Arial" panose="020B0604020202020204" pitchFamily="34" charset="0"/>
                <a:cs typeface="Arial" panose="020B0604020202020204" pitchFamily="34" charset="0"/>
              </a:rPr>
              <a:t>(Αλληλουχία αναφοράς </a:t>
            </a:r>
            <a:r>
              <a:rPr lang="en-US" altLang="en-US" sz="1800" dirty="0">
                <a:latin typeface="Arial" panose="020B0604020202020204" pitchFamily="34" charset="0"/>
                <a:cs typeface="Arial" panose="020B0604020202020204" pitchFamily="34" charset="0"/>
              </a:rPr>
              <a:t>cDNA TP</a:t>
            </a:r>
            <a:r>
              <a:rPr lang="el-GR" altLang="en-US" sz="1800" dirty="0">
                <a:latin typeface="Arial" panose="020B0604020202020204" pitchFamily="34" charset="0"/>
                <a:cs typeface="Arial" panose="020B0604020202020204" pitchFamily="34" charset="0"/>
              </a:rPr>
              <a:t>53:  NM_000017)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a:extLst>
              <a:ext uri="{FF2B5EF4-FFF2-40B4-BE49-F238E27FC236}">
                <a16:creationId xmlns:a16="http://schemas.microsoft.com/office/drawing/2014/main" xmlns="" id="{34A69895-89F3-459D-A4ED-ED3A8013CB13}"/>
              </a:ext>
            </a:extLst>
          </p:cNvPr>
          <p:cNvSpPr txBox="1">
            <a:spLocks noChangeArrowheads="1"/>
          </p:cNvSpPr>
          <p:nvPr/>
        </p:nvSpPr>
        <p:spPr bwMode="auto">
          <a:xfrm>
            <a:off x="323850" y="1052513"/>
            <a:ext cx="8064500" cy="4760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lgn="just">
              <a:spcBef>
                <a:spcPct val="0"/>
              </a:spcBef>
            </a:pPr>
            <a:r>
              <a:rPr lang="el-GR" altLang="en-US" sz="1800" dirty="0">
                <a:latin typeface="Arial" panose="020B0604020202020204" pitchFamily="34" charset="0"/>
                <a:cs typeface="Arial" panose="020B0604020202020204" pitchFamily="34" charset="0"/>
              </a:rPr>
              <a:t>Οι κληρονομούμενες μεταλλάξεις </a:t>
            </a:r>
            <a:r>
              <a:rPr lang="el-GR" altLang="en-US" sz="1800" dirty="0" err="1">
                <a:latin typeface="Arial" panose="020B0604020202020204" pitchFamily="34" charset="0"/>
                <a:cs typeface="Arial" panose="020B0604020202020204" pitchFamily="34" charset="0"/>
              </a:rPr>
              <a:t>στ</a:t>
            </a:r>
            <a:r>
              <a:rPr lang="en-US" altLang="en-US" sz="1800" dirty="0">
                <a:latin typeface="Arial" panose="020B0604020202020204" pitchFamily="34" charset="0"/>
                <a:cs typeface="Arial" panose="020B0604020202020204" pitchFamily="34" charset="0"/>
              </a:rPr>
              <a:t>o</a:t>
            </a:r>
            <a:r>
              <a:rPr lang="el-GR" altLang="en-US" sz="1800" dirty="0">
                <a:latin typeface="Arial" panose="020B0604020202020204" pitchFamily="34" charset="0"/>
                <a:cs typeface="Arial" panose="020B0604020202020204" pitchFamily="34" charset="0"/>
              </a:rPr>
              <a:t> </a:t>
            </a:r>
            <a:r>
              <a:rPr lang="el-GR" altLang="en-US" sz="1800" dirty="0" err="1">
                <a:latin typeface="Arial" panose="020B0604020202020204" pitchFamily="34" charset="0"/>
                <a:cs typeface="Arial" panose="020B0604020202020204" pitchFamily="34" charset="0"/>
              </a:rPr>
              <a:t>ογκοκατασταλτικό</a:t>
            </a:r>
            <a:r>
              <a:rPr lang="el-GR" altLang="en-US" sz="1800" dirty="0">
                <a:latin typeface="Arial" panose="020B0604020202020204" pitchFamily="34" charset="0"/>
                <a:cs typeface="Arial" panose="020B0604020202020204" pitchFamily="34" charset="0"/>
              </a:rPr>
              <a:t> γονίδιο </a:t>
            </a:r>
            <a:r>
              <a:rPr lang="en-US" altLang="en-US" sz="1800" dirty="0">
                <a:latin typeface="Arial" panose="020B0604020202020204" pitchFamily="34" charset="0"/>
                <a:cs typeface="Arial" panose="020B0604020202020204" pitchFamily="34" charset="0"/>
              </a:rPr>
              <a:t>TP</a:t>
            </a:r>
            <a:r>
              <a:rPr lang="el-GR" altLang="en-US" sz="1800" dirty="0">
                <a:latin typeface="Arial" panose="020B0604020202020204" pitchFamily="34" charset="0"/>
                <a:cs typeface="Arial" panose="020B0604020202020204" pitchFamily="34" charset="0"/>
              </a:rPr>
              <a:t>53 (</a:t>
            </a:r>
            <a:r>
              <a:rPr lang="en-US" altLang="en-US" sz="1800" dirty="0">
                <a:latin typeface="Arial" panose="020B0604020202020204" pitchFamily="34" charset="0"/>
                <a:cs typeface="Arial" panose="020B0604020202020204" pitchFamily="34" charset="0"/>
              </a:rPr>
              <a:t>OMIM</a:t>
            </a:r>
            <a:r>
              <a:rPr lang="el-GR" altLang="en-US" sz="1800" dirty="0">
                <a:latin typeface="Arial" panose="020B0604020202020204" pitchFamily="34" charset="0"/>
                <a:cs typeface="Arial" panose="020B0604020202020204" pitchFamily="34" charset="0"/>
              </a:rPr>
              <a:t> 191170) ευθύνονται για το σύνδρομο κληρονομικού καρκίνου </a:t>
            </a:r>
            <a:r>
              <a:rPr lang="en-US" altLang="en-US" sz="1800" dirty="0">
                <a:latin typeface="Arial" panose="020B0604020202020204" pitchFamily="34" charset="0"/>
                <a:cs typeface="Arial" panose="020B0604020202020204" pitchFamily="34" charset="0"/>
              </a:rPr>
              <a:t>Li</a:t>
            </a:r>
            <a:r>
              <a:rPr lang="el-GR" altLang="en-US" sz="1800"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Fraumeni </a:t>
            </a:r>
            <a:r>
              <a:rPr lang="el-GR" altLang="en-US" sz="1800"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OMIM </a:t>
            </a:r>
            <a:r>
              <a:rPr lang="el-GR" altLang="en-US" sz="1800" dirty="0">
                <a:latin typeface="Arial" panose="020B0604020202020204" pitchFamily="34" charset="0"/>
                <a:cs typeface="Arial" panose="020B0604020202020204" pitchFamily="34" charset="0"/>
              </a:rPr>
              <a:t>151623). </a:t>
            </a:r>
          </a:p>
          <a:p>
            <a:pPr marL="285750" indent="-285750" algn="just">
              <a:spcBef>
                <a:spcPct val="0"/>
              </a:spcBef>
            </a:pPr>
            <a:endParaRPr lang="el-GR" altLang="en-US" sz="1800" dirty="0">
              <a:latin typeface="Arial" panose="020B0604020202020204" pitchFamily="34" charset="0"/>
              <a:cs typeface="Arial" panose="020B0604020202020204" pitchFamily="34" charset="0"/>
            </a:endParaRPr>
          </a:p>
          <a:p>
            <a:pPr marL="285750" indent="-285750" algn="just">
              <a:spcBef>
                <a:spcPct val="0"/>
              </a:spcBef>
            </a:pPr>
            <a:r>
              <a:rPr lang="el-GR" altLang="en-US" sz="1800" dirty="0">
                <a:latin typeface="Arial" panose="020B0604020202020204" pitchFamily="34" charset="0"/>
                <a:cs typeface="Arial" panose="020B0604020202020204" pitchFamily="34" charset="0"/>
              </a:rPr>
              <a:t>Σύμφωνα με τη διεθνή βιβλιογραφία, τα άτομα που φέρουν μετάλλαξη στο γονίδιο </a:t>
            </a:r>
            <a:r>
              <a:rPr lang="en-US" altLang="en-US" sz="1800" dirty="0">
                <a:latin typeface="Arial" panose="020B0604020202020204" pitchFamily="34" charset="0"/>
                <a:cs typeface="Arial" panose="020B0604020202020204" pitchFamily="34" charset="0"/>
              </a:rPr>
              <a:t>TP</a:t>
            </a:r>
            <a:r>
              <a:rPr lang="el-GR" altLang="en-US" sz="1800" dirty="0">
                <a:latin typeface="Arial" panose="020B0604020202020204" pitchFamily="34" charset="0"/>
                <a:cs typeface="Arial" panose="020B0604020202020204" pitchFamily="34" charset="0"/>
              </a:rPr>
              <a:t>53 έχουν πιθανότητα ~90% να αναπτύξουν μέχρι τα 60 τους χρόνια κάποιον από τους τύπους καρκίνου που έχει συσχετισθεί με το σύνδρομο αυτό, με πιο συχνό για τις γυναίκες τον καρκίνο του μαστού. </a:t>
            </a:r>
          </a:p>
          <a:p>
            <a:pPr marL="285750" indent="-285750" algn="just">
              <a:spcBef>
                <a:spcPct val="0"/>
              </a:spcBef>
            </a:pPr>
            <a:endParaRPr lang="el-GR" altLang="en-US" sz="1800" dirty="0">
              <a:latin typeface="Arial" panose="020B0604020202020204" pitchFamily="34" charset="0"/>
              <a:cs typeface="Arial" panose="020B0604020202020204" pitchFamily="34" charset="0"/>
            </a:endParaRPr>
          </a:p>
          <a:p>
            <a:pPr marL="285750" indent="-285750" algn="just">
              <a:spcBef>
                <a:spcPct val="0"/>
              </a:spcBef>
            </a:pPr>
            <a:r>
              <a:rPr lang="el-GR" altLang="en-US" sz="1800" dirty="0">
                <a:latin typeface="Arial" panose="020B0604020202020204" pitchFamily="34" charset="0"/>
                <a:cs typeface="Arial" panose="020B0604020202020204" pitchFamily="34" charset="0"/>
              </a:rPr>
              <a:t>Οι πιο συχνοί άλλοι τύποι καρκίνου που έχουν συσχετισθεί με το σύνδρομο </a:t>
            </a:r>
            <a:r>
              <a:rPr lang="en-US" altLang="en-US" sz="1800" dirty="0">
                <a:latin typeface="Arial" panose="020B0604020202020204" pitchFamily="34" charset="0"/>
                <a:cs typeface="Arial" panose="020B0604020202020204" pitchFamily="34" charset="0"/>
              </a:rPr>
              <a:t>Li</a:t>
            </a:r>
            <a:r>
              <a:rPr lang="el-GR" altLang="en-US" sz="1800"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Fraumeni </a:t>
            </a:r>
            <a:r>
              <a:rPr lang="el-GR" altLang="en-US" sz="1800" dirty="0">
                <a:latin typeface="Arial" panose="020B0604020202020204" pitchFamily="34" charset="0"/>
                <a:cs typeface="Arial" panose="020B0604020202020204" pitchFamily="34" charset="0"/>
              </a:rPr>
              <a:t>είναι λευχαιμίες και σαρκώματα. </a:t>
            </a:r>
          </a:p>
          <a:p>
            <a:pPr marL="285750" indent="-285750" algn="just">
              <a:spcBef>
                <a:spcPct val="0"/>
              </a:spcBef>
            </a:pPr>
            <a:endParaRPr lang="el-GR" altLang="en-US" sz="1800" dirty="0">
              <a:latin typeface="Arial" panose="020B0604020202020204" pitchFamily="34" charset="0"/>
              <a:cs typeface="Arial" panose="020B0604020202020204" pitchFamily="34" charset="0"/>
            </a:endParaRPr>
          </a:p>
          <a:p>
            <a:pPr marL="285750" indent="-285750" algn="just">
              <a:spcBef>
                <a:spcPct val="0"/>
              </a:spcBef>
            </a:pPr>
            <a:r>
              <a:rPr lang="el-GR" altLang="en-US" sz="1800" dirty="0">
                <a:latin typeface="Arial" panose="020B0604020202020204" pitchFamily="34" charset="0"/>
                <a:cs typeface="Arial" panose="020B0604020202020204" pitchFamily="34" charset="0"/>
              </a:rPr>
              <a:t>Επιπλέον, άτομα με μετάλλαξη στο γονίδιο </a:t>
            </a:r>
            <a:r>
              <a:rPr lang="en-US" altLang="en-US" sz="1800" dirty="0">
                <a:latin typeface="Arial" panose="020B0604020202020204" pitchFamily="34" charset="0"/>
                <a:cs typeface="Arial" panose="020B0604020202020204" pitchFamily="34" charset="0"/>
              </a:rPr>
              <a:t>TP</a:t>
            </a:r>
            <a:r>
              <a:rPr lang="el-GR" altLang="en-US" sz="1800" dirty="0">
                <a:latin typeface="Arial" panose="020B0604020202020204" pitchFamily="34" charset="0"/>
                <a:cs typeface="Arial" panose="020B0604020202020204" pitchFamily="34" charset="0"/>
              </a:rPr>
              <a:t>53 εμφανίζουν </a:t>
            </a:r>
            <a:r>
              <a:rPr lang="el-GR" altLang="en-US" sz="1800" dirty="0" err="1">
                <a:latin typeface="Arial" panose="020B0604020202020204" pitchFamily="34" charset="0"/>
                <a:cs typeface="Arial" panose="020B0604020202020204" pitchFamily="34" charset="0"/>
              </a:rPr>
              <a:t>ακτινοευαισθησία</a:t>
            </a:r>
            <a:r>
              <a:rPr lang="el-GR" altLang="en-US" sz="1800" dirty="0">
                <a:latin typeface="Arial" panose="020B0604020202020204" pitchFamily="34" charset="0"/>
                <a:cs typeface="Arial" panose="020B0604020202020204" pitchFamily="34" charset="0"/>
              </a:rPr>
              <a:t>, οπότε και απαιτείται προσεκτική επιλογή μεθόδων συστηματικής επιτήρησης για την έγκαιρη διάγνωση των νεοπλασιών.</a:t>
            </a:r>
          </a:p>
          <a:p>
            <a:pPr marL="285750" indent="-285750" algn="just">
              <a:spcBef>
                <a:spcPct val="0"/>
              </a:spcBef>
            </a:pPr>
            <a:endParaRPr lang="el-GR" altLang="en-US" sz="1800" dirty="0">
              <a:latin typeface="Arial" panose="020B0604020202020204" pitchFamily="34" charset="0"/>
              <a:cs typeface="Arial" panose="020B0604020202020204" pitchFamily="34" charset="0"/>
            </a:endParaRPr>
          </a:p>
          <a:p>
            <a:pPr marL="285750" indent="-285750" algn="just">
              <a:spcBef>
                <a:spcPct val="0"/>
              </a:spcBef>
            </a:pPr>
            <a:r>
              <a:rPr lang="el-GR" altLang="en-US" sz="1800" dirty="0">
                <a:latin typeface="Arial" panose="020B0604020202020204" pitchFamily="34" charset="0"/>
                <a:cs typeface="Arial" panose="020B0604020202020204" pitchFamily="34" charset="0"/>
              </a:rPr>
              <a:t>Το γονίδιο κληρονομείται με κυρίαρχο </a:t>
            </a:r>
            <a:r>
              <a:rPr lang="el-GR" altLang="en-US" sz="1800" dirty="0" err="1">
                <a:latin typeface="Arial" panose="020B0604020202020204" pitchFamily="34" charset="0"/>
                <a:cs typeface="Arial" panose="020B0604020202020204" pitchFamily="34" charset="0"/>
              </a:rPr>
              <a:t>αυτοσωματικό</a:t>
            </a:r>
            <a:r>
              <a:rPr lang="el-GR" altLang="en-US" sz="1800" dirty="0">
                <a:latin typeface="Arial" panose="020B0604020202020204" pitchFamily="34" charset="0"/>
                <a:cs typeface="Arial" panose="020B0604020202020204" pitchFamily="34" charset="0"/>
              </a:rPr>
              <a:t> χαρακτήρα</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a:extLst>
              <a:ext uri="{FF2B5EF4-FFF2-40B4-BE49-F238E27FC236}">
                <a16:creationId xmlns:a16="http://schemas.microsoft.com/office/drawing/2014/main" xmlns="" id="{9589CF09-F07C-43C9-8B68-EDDE7CF661C6}"/>
              </a:ext>
            </a:extLst>
          </p:cNvPr>
          <p:cNvSpPr>
            <a:spLocks noGrp="1" noChangeArrowheads="1"/>
          </p:cNvSpPr>
          <p:nvPr>
            <p:ph type="body" idx="4294967295"/>
          </p:nvPr>
        </p:nvSpPr>
        <p:spPr>
          <a:xfrm>
            <a:off x="685800" y="2420888"/>
            <a:ext cx="7772400" cy="1150938"/>
          </a:xfrm>
        </p:spPr>
        <p:txBody>
          <a:bodyPr>
            <a:normAutofit/>
          </a:bodyPr>
          <a:lstStyle/>
          <a:p>
            <a:pPr algn="ctr" eaLnBrk="1" hangingPunct="1">
              <a:buFontTx/>
              <a:buNone/>
            </a:pPr>
            <a:r>
              <a:rPr lang="en-US" altLang="en-US" sz="3200" b="1" dirty="0">
                <a:latin typeface="Arial" panose="020B0604020202020204" pitchFamily="34" charset="0"/>
                <a:cs typeface="Arial" panose="020B0604020202020204" pitchFamily="34" charset="0"/>
              </a:rPr>
              <a:t>E</a:t>
            </a:r>
            <a:r>
              <a:rPr lang="el-GR" altLang="en-US" sz="3200" b="1" dirty="0" err="1">
                <a:latin typeface="Arial" panose="020B0604020202020204" pitchFamily="34" charset="0"/>
                <a:cs typeface="Arial" panose="020B0604020202020204" pitchFamily="34" charset="0"/>
              </a:rPr>
              <a:t>υχαριστώ</a:t>
            </a:r>
            <a:r>
              <a:rPr lang="el-GR" altLang="en-US" sz="3200" b="1" dirty="0">
                <a:latin typeface="Arial" panose="020B0604020202020204" pitchFamily="34" charset="0"/>
                <a:cs typeface="Arial" panose="020B0604020202020204" pitchFamily="34" charset="0"/>
              </a:rPr>
              <a:t> πολύ</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805</TotalTime>
  <Words>4161</Words>
  <Application>Microsoft Office PowerPoint</Application>
  <PresentationFormat>Προβολή στην οθόνη (4:3)</PresentationFormat>
  <Paragraphs>631</Paragraphs>
  <Slides>95</Slides>
  <Notes>10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95</vt:i4>
      </vt:variant>
    </vt:vector>
  </HeadingPairs>
  <TitlesOfParts>
    <vt:vector size="97" baseType="lpstr">
      <vt:lpstr>Office Theme</vt:lpstr>
      <vt:lpstr>Photo House</vt:lpstr>
      <vt:lpstr>ΚΑΡΚΙΝΟΣ ΜΑΣΤΟΥ</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Καρκίνος Μαστού-Επιδημιολογικά Στοιχεία</vt:lpstr>
      <vt:lpstr>Επιδημιολογία</vt:lpstr>
      <vt:lpstr>Επιδημιολογία-Κύηση-Θηλασμός</vt:lpstr>
      <vt:lpstr>Δίαιτα-Οινόπνευμα</vt:lpstr>
      <vt:lpstr>Λήψη ορμονών</vt:lpstr>
      <vt:lpstr>Έλεγχος</vt:lpstr>
      <vt:lpstr>Έλεγχος</vt:lpstr>
      <vt:lpstr>Ιστολογία</vt:lpstr>
      <vt:lpstr>Ιστολογία</vt:lpstr>
      <vt:lpstr>Προγνωστικοί παράγοντες</vt:lpstr>
      <vt:lpstr>Προγνωστικοί παράγοντες</vt:lpstr>
      <vt:lpstr>PFS ανάλογα με τον αριθμό των διηθημένων λεμφαδένων </vt:lpstr>
      <vt:lpstr>Μακροχρόνια αποτελέσματα σε γυναίκες με (-) λεμφαδένες ανάλογα με το μέγεθος του όγκου</vt:lpstr>
      <vt:lpstr>Μοριακή Ταξινόμηση</vt:lpstr>
      <vt:lpstr>Χειρουργική Αντιμετώπιση</vt:lpstr>
      <vt:lpstr>Αντιμετώπιση του Καρκίνου του Μαστού</vt:lpstr>
      <vt:lpstr>Ενδείξεις Συμπληρωματικής ΧΜΘ</vt:lpstr>
      <vt:lpstr>Διαφάνεια 31</vt:lpstr>
      <vt:lpstr>Ορμονοθεραπεία</vt:lpstr>
      <vt:lpstr>Ενδείξεις Συμπληρωματικής ΑΚΘ</vt:lpstr>
      <vt:lpstr>Προφυλακτική θεραπεία –  Herceptin  </vt:lpstr>
      <vt:lpstr>Μεταστατική νόσος</vt:lpstr>
      <vt:lpstr>Διαφάνεια 36</vt:lpstr>
      <vt:lpstr>Διαφάνεια 37</vt:lpstr>
      <vt:lpstr>Διαφάνεια 38</vt:lpstr>
      <vt:lpstr>Διαφάνεια 39</vt:lpstr>
      <vt:lpstr>Παράγοντες που επηρεάζουν την πρόγνωση των ασθενών με μεταστατικό καρκίνο του μαστού </vt:lpstr>
      <vt:lpstr>Παράγοντες που επηρεάζουν την πρόγνωση των ασθενών με μεταστατικό καρκίνο του μαστού (συνέχεια)</vt:lpstr>
      <vt:lpstr>Εκτίμηση των ασθενών με υποψία μεταστατικής νόσου</vt:lpstr>
      <vt:lpstr>Εκτίμηση των ασθενών με υποψία μεταστατικής νόσου (συνέχεια)</vt:lpstr>
      <vt:lpstr>Kλινικοεργαστηριακός έλεγχος</vt:lpstr>
      <vt:lpstr>Kλινικοεργαστηριακός έλεγχος (συνέχεια)</vt:lpstr>
      <vt:lpstr>Τοπική θεραπεία</vt:lpstr>
      <vt:lpstr>Συστηματική θεραπεία</vt:lpstr>
      <vt:lpstr>Διαφάνεια 48</vt:lpstr>
      <vt:lpstr>Διαφάνεια 49</vt:lpstr>
      <vt:lpstr>Διαφάνεια 50</vt:lpstr>
      <vt:lpstr>Διαφάνεια 51</vt:lpstr>
      <vt:lpstr>Χημειοθεραπευτικά φάρμακα για την θεραπεία της μεταστατικής νόσου</vt:lpstr>
      <vt:lpstr>HER-2/neu overexpression</vt:lpstr>
      <vt:lpstr>IHC Test Measures HER2 Protein Overexpression</vt:lpstr>
      <vt:lpstr>FISH Test Measures HER2 Gene Amplification</vt:lpstr>
      <vt:lpstr>Ηerceptin  Τrastuzumab anti-HER2 monoclonal  antibody</vt:lpstr>
      <vt:lpstr>Διφωσφονικά</vt:lpstr>
      <vt:lpstr>Τριπλά αρνητικός καρκίνος μαστού</vt:lpstr>
      <vt:lpstr>«Τριπλά αρνητικός»   basal-like Ca </vt:lpstr>
      <vt:lpstr>Τριπλά-αρνητικός καρκίνος μαστού: Κλινικά χαρακτηριστικά</vt:lpstr>
      <vt:lpstr>«Τριπλά» αρνητικός καρκίνος του μαστού:  Κατάσταση λεμφαδένων vs μεγέθους όγκου</vt:lpstr>
      <vt:lpstr>Διαφάνεια 62</vt:lpstr>
      <vt:lpstr>ΤΝ-Καρκίνος του μαστού: Υποτροπή</vt:lpstr>
      <vt:lpstr>ΤΝ-Καρκίνος του μαστού: Moρφή υποτροπών</vt:lpstr>
      <vt:lpstr> </vt:lpstr>
      <vt:lpstr>Διαφάνεια 66</vt:lpstr>
      <vt:lpstr>Διαφάνεια 67</vt:lpstr>
      <vt:lpstr>ΠΑΡΟΥΣΑ ΝΟΣΟΣ </vt:lpstr>
      <vt:lpstr>Διαφάνεια 69</vt:lpstr>
      <vt:lpstr>PR negative</vt:lpstr>
      <vt:lpstr>HER-2 negative</vt:lpstr>
      <vt:lpstr>  </vt:lpstr>
      <vt:lpstr>  </vt:lpstr>
      <vt:lpstr>  </vt:lpstr>
      <vt:lpstr>  </vt:lpstr>
      <vt:lpstr>Διαφάνεια 76</vt:lpstr>
      <vt:lpstr>Διαφάνεια 77</vt:lpstr>
      <vt:lpstr>Διαφάνεια 78</vt:lpstr>
      <vt:lpstr>BRCA-1 </vt:lpstr>
      <vt:lpstr>ΛΕΙΤΟΥΡΓΙΑ BRCA-1</vt:lpstr>
      <vt:lpstr>BRCA-2</vt:lpstr>
      <vt:lpstr>ΛΕΙΤΟΥΡΓΙΑ BRCA-2</vt:lpstr>
      <vt:lpstr>ΚΛΙΝΙΚΗ ΣΗΜΑΣΙΑ ΜΕΤΑΛΛΑΞΕΩΝ ΣΤΑ ΓΟΝΙΔΙΑ BRCA-1 ΚΑΙ 2</vt:lpstr>
      <vt:lpstr>ΕΝΔΕΙΚΤΙΚΑ ΜΕΤΑΛΛΑΞΕΙΣ ΣΤΟ BRCA-1 ANA TON KOΣMO</vt:lpstr>
      <vt:lpstr>ΚΛΙΝΙΚΗ ΣΗΜΑΣΙΑ ΜΕΤΑΛΛΑΞΕΩΝ ΣΤΑ ΓΟΝΙΔΙΑ BRCA-1 ΚΑΙ 2</vt:lpstr>
      <vt:lpstr>ΠΑΡΑΓΟΝΤΕΣ ΠΟΥ ΥΠΟΔΗΛΩΝΟΥΝ ΥΠΑΡΞΗ ΜΕΤΑΛΛΑΞΗΣ</vt:lpstr>
      <vt:lpstr>ΕΠΙΠΤΩΣΗ ΚΑΡΚΙΝΩΝ ΣΕ ΑΣΘΕΝΕΙΣ ΜΕ ΜΕΤΑΛΛΑΞΗ ΣΕ ΣΥΓΚΡΙΣΗ ΜΕ ΤΟΝ ΓΕΝΙΚΟ ΠΛΗΘΥΣΜΟ</vt:lpstr>
      <vt:lpstr>ΑΠΟΤΕΛΕΣΜΑΤΑ ΓΕΝΕΤΙΚΟΥ TEST</vt:lpstr>
      <vt:lpstr>ΟΔΗΓΙΕΣ ΣΕ ΑΝΘΡΩΠΟΥΣ ΜΕ ΘΕΤΙΚΟ ΤΟΝ ΓΕΝΕΤΙΚΟ ΕΛΕΓΧΟ</vt:lpstr>
      <vt:lpstr>ΘΕΡΑΠΕΥΤΙΚΕΣ ΔΥΝΑΤΟΤΗΤΕΣ</vt:lpstr>
      <vt:lpstr>ΧΗΜΕΙΟΠΡΟΦΥΛΑΞΗ</vt:lpstr>
      <vt:lpstr>ΑΠΟΤΕΛΕΣΜΑΤΑ ΓΟΝΙΔΙΑΚΟΥ ΤΕΣΤ (ΔΗΜΟΚΡΙΤΟΣ)</vt:lpstr>
      <vt:lpstr>ΑΠΟΤΕΛΕΣΜΑΤΑ ΓΟΝΙΔΙΑΚΟΥ ΤΕΣΤ (ΔΗΜΟΚΡΙΤΟΣ σε συνεργασία με Mayo Clinic στο Rochester (Minnesota) )</vt:lpstr>
      <vt:lpstr>Διαφάνεια 94</vt:lpstr>
      <vt:lpstr>Διαφάνεια 95</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ΚΑΡΚΙΝΟΣ ΜΑΣΤΟΥ</dc:title>
  <dc:creator>Dimitris</dc:creator>
  <cp:lastModifiedBy>Μαρίνα Ματζουράνη</cp:lastModifiedBy>
  <cp:revision>206</cp:revision>
  <dcterms:created xsi:type="dcterms:W3CDTF">2015-04-13T08:41:11Z</dcterms:created>
  <dcterms:modified xsi:type="dcterms:W3CDTF">2020-07-14T18:55:37Z</dcterms:modified>
</cp:coreProperties>
</file>