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9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0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1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2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3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4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5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6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17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8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9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20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21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22.xml" ContentType="application/vnd.openxmlformats-officedocument.theme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theme/theme23.xml" ContentType="application/vnd.openxmlformats-officedocument.theme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theme/theme24.xml" ContentType="application/vnd.openxmlformats-officedocument.theme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theme/theme25.xml" ContentType="application/vnd.openxmlformats-officedocument.theme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theme/theme26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7.xml" ContentType="application/vnd.openxmlformats-officedocument.theme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theme/theme28.xml" ContentType="application/vnd.openxmlformats-officedocument.theme+xml"/>
  <Override PartName="/ppt/theme/theme2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42" r:id="rId5"/>
    <p:sldMasterId id="2147483754" r:id="rId6"/>
    <p:sldMasterId id="2147483766" r:id="rId7"/>
    <p:sldMasterId id="2147483778" r:id="rId8"/>
    <p:sldMasterId id="2147483790" r:id="rId9"/>
    <p:sldMasterId id="2147483802" r:id="rId10"/>
    <p:sldMasterId id="2147483814" r:id="rId11"/>
    <p:sldMasterId id="2147483826" r:id="rId12"/>
    <p:sldMasterId id="2147483838" r:id="rId13"/>
    <p:sldMasterId id="2147483850" r:id="rId14"/>
    <p:sldMasterId id="2147483862" r:id="rId15"/>
    <p:sldMasterId id="2147483874" r:id="rId16"/>
    <p:sldMasterId id="2147483886" r:id="rId17"/>
    <p:sldMasterId id="2147483898" r:id="rId18"/>
    <p:sldMasterId id="2147483910" r:id="rId19"/>
    <p:sldMasterId id="2147483918" r:id="rId20"/>
    <p:sldMasterId id="2147483926" r:id="rId21"/>
    <p:sldMasterId id="2147483957" r:id="rId22"/>
    <p:sldMasterId id="2147483969" r:id="rId23"/>
    <p:sldMasterId id="2147483981" r:id="rId24"/>
    <p:sldMasterId id="2147483993" r:id="rId25"/>
    <p:sldMasterId id="2147484005" r:id="rId26"/>
    <p:sldMasterId id="2147484021" r:id="rId27"/>
    <p:sldMasterId id="2147484033" r:id="rId28"/>
  </p:sldMasterIdLst>
  <p:notesMasterIdLst>
    <p:notesMasterId r:id="rId154"/>
  </p:notesMasterIdLst>
  <p:sldIdLst>
    <p:sldId id="257" r:id="rId29"/>
    <p:sldId id="258" r:id="rId30"/>
    <p:sldId id="259" r:id="rId31"/>
    <p:sldId id="260" r:id="rId32"/>
    <p:sldId id="525" r:id="rId33"/>
    <p:sldId id="265" r:id="rId34"/>
    <p:sldId id="266" r:id="rId35"/>
    <p:sldId id="267" r:id="rId36"/>
    <p:sldId id="268" r:id="rId37"/>
    <p:sldId id="269" r:id="rId38"/>
    <p:sldId id="270" r:id="rId39"/>
    <p:sldId id="271" r:id="rId40"/>
    <p:sldId id="273" r:id="rId41"/>
    <p:sldId id="274" r:id="rId42"/>
    <p:sldId id="275" r:id="rId43"/>
    <p:sldId id="276" r:id="rId44"/>
    <p:sldId id="277" r:id="rId45"/>
    <p:sldId id="278" r:id="rId46"/>
    <p:sldId id="280" r:id="rId47"/>
    <p:sldId id="281" r:id="rId48"/>
    <p:sldId id="282" r:id="rId49"/>
    <p:sldId id="283" r:id="rId50"/>
    <p:sldId id="284" r:id="rId51"/>
    <p:sldId id="287" r:id="rId52"/>
    <p:sldId id="288" r:id="rId53"/>
    <p:sldId id="289" r:id="rId54"/>
    <p:sldId id="290" r:id="rId55"/>
    <p:sldId id="291" r:id="rId56"/>
    <p:sldId id="292" r:id="rId57"/>
    <p:sldId id="293" r:id="rId58"/>
    <p:sldId id="295" r:id="rId59"/>
    <p:sldId id="296" r:id="rId60"/>
    <p:sldId id="297" r:id="rId61"/>
    <p:sldId id="298" r:id="rId62"/>
    <p:sldId id="299" r:id="rId63"/>
    <p:sldId id="301" r:id="rId64"/>
    <p:sldId id="304" r:id="rId65"/>
    <p:sldId id="305" r:id="rId66"/>
    <p:sldId id="306" r:id="rId67"/>
    <p:sldId id="307" r:id="rId68"/>
    <p:sldId id="308" r:id="rId69"/>
    <p:sldId id="309" r:id="rId70"/>
    <p:sldId id="310" r:id="rId71"/>
    <p:sldId id="311" r:id="rId72"/>
    <p:sldId id="312" r:id="rId73"/>
    <p:sldId id="313" r:id="rId74"/>
    <p:sldId id="314" r:id="rId75"/>
    <p:sldId id="315" r:id="rId76"/>
    <p:sldId id="316" r:id="rId77"/>
    <p:sldId id="317" r:id="rId78"/>
    <p:sldId id="318" r:id="rId79"/>
    <p:sldId id="319" r:id="rId80"/>
    <p:sldId id="529" r:id="rId81"/>
    <p:sldId id="321" r:id="rId82"/>
    <p:sldId id="322" r:id="rId83"/>
    <p:sldId id="323" r:id="rId84"/>
    <p:sldId id="324" r:id="rId85"/>
    <p:sldId id="327" r:id="rId86"/>
    <p:sldId id="328" r:id="rId87"/>
    <p:sldId id="329" r:id="rId88"/>
    <p:sldId id="332" r:id="rId89"/>
    <p:sldId id="333" r:id="rId90"/>
    <p:sldId id="334" r:id="rId91"/>
    <p:sldId id="338" r:id="rId92"/>
    <p:sldId id="339" r:id="rId93"/>
    <p:sldId id="340" r:id="rId94"/>
    <p:sldId id="343" r:id="rId95"/>
    <p:sldId id="344" r:id="rId96"/>
    <p:sldId id="346" r:id="rId97"/>
    <p:sldId id="347" r:id="rId98"/>
    <p:sldId id="377" r:id="rId99"/>
    <p:sldId id="3355" r:id="rId100"/>
    <p:sldId id="3357" r:id="rId101"/>
    <p:sldId id="3356" r:id="rId102"/>
    <p:sldId id="8404" r:id="rId103"/>
    <p:sldId id="8405" r:id="rId104"/>
    <p:sldId id="3367" r:id="rId105"/>
    <p:sldId id="3368" r:id="rId106"/>
    <p:sldId id="3369" r:id="rId107"/>
    <p:sldId id="3380" r:id="rId108"/>
    <p:sldId id="3381" r:id="rId109"/>
    <p:sldId id="3382" r:id="rId110"/>
    <p:sldId id="349" r:id="rId111"/>
    <p:sldId id="350" r:id="rId112"/>
    <p:sldId id="8406" r:id="rId113"/>
    <p:sldId id="8407" r:id="rId114"/>
    <p:sldId id="8390" r:id="rId115"/>
    <p:sldId id="8391" r:id="rId116"/>
    <p:sldId id="8401" r:id="rId117"/>
    <p:sldId id="8402" r:id="rId118"/>
    <p:sldId id="8398" r:id="rId119"/>
    <p:sldId id="8400" r:id="rId120"/>
    <p:sldId id="3363" r:id="rId121"/>
    <p:sldId id="3364" r:id="rId122"/>
    <p:sldId id="3365" r:id="rId123"/>
    <p:sldId id="3366" r:id="rId124"/>
    <p:sldId id="3375" r:id="rId125"/>
    <p:sldId id="351" r:id="rId126"/>
    <p:sldId id="352" r:id="rId127"/>
    <p:sldId id="353" r:id="rId128"/>
    <p:sldId id="354" r:id="rId129"/>
    <p:sldId id="355" r:id="rId130"/>
    <p:sldId id="356" r:id="rId131"/>
    <p:sldId id="357" r:id="rId132"/>
    <p:sldId id="358" r:id="rId133"/>
    <p:sldId id="359" r:id="rId134"/>
    <p:sldId id="360" r:id="rId135"/>
    <p:sldId id="361" r:id="rId136"/>
    <p:sldId id="362" r:id="rId137"/>
    <p:sldId id="363" r:id="rId138"/>
    <p:sldId id="364" r:id="rId139"/>
    <p:sldId id="365" r:id="rId140"/>
    <p:sldId id="3358" r:id="rId141"/>
    <p:sldId id="3359" r:id="rId142"/>
    <p:sldId id="3361" r:id="rId143"/>
    <p:sldId id="3378" r:id="rId144"/>
    <p:sldId id="3379" r:id="rId145"/>
    <p:sldId id="451" r:id="rId146"/>
    <p:sldId id="452" r:id="rId147"/>
    <p:sldId id="372" r:id="rId148"/>
    <p:sldId id="373" r:id="rId149"/>
    <p:sldId id="464" r:id="rId150"/>
    <p:sldId id="465" r:id="rId151"/>
    <p:sldId id="466" r:id="rId152"/>
    <p:sldId id="374" r:id="rId153"/>
  </p:sldIdLst>
  <p:sldSz cx="9144000" cy="6858000" type="screen4x3"/>
  <p:notesSz cx="6858000" cy="9144000"/>
  <p:custDataLst>
    <p:tags r:id="rId15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9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89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4.xml"/><Relationship Id="rId63" Type="http://schemas.openxmlformats.org/officeDocument/2006/relationships/slide" Target="slides/slide35.xml"/><Relationship Id="rId84" Type="http://schemas.openxmlformats.org/officeDocument/2006/relationships/slide" Target="slides/slide56.xml"/><Relationship Id="rId138" Type="http://schemas.openxmlformats.org/officeDocument/2006/relationships/slide" Target="slides/slide110.xml"/><Relationship Id="rId159" Type="http://schemas.openxmlformats.org/officeDocument/2006/relationships/tableStyles" Target="tableStyles.xml"/><Relationship Id="rId107" Type="http://schemas.openxmlformats.org/officeDocument/2006/relationships/slide" Target="slides/slide79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4.xml"/><Relationship Id="rId53" Type="http://schemas.openxmlformats.org/officeDocument/2006/relationships/slide" Target="slides/slide25.xml"/><Relationship Id="rId74" Type="http://schemas.openxmlformats.org/officeDocument/2006/relationships/slide" Target="slides/slide46.xml"/><Relationship Id="rId128" Type="http://schemas.openxmlformats.org/officeDocument/2006/relationships/slide" Target="slides/slide100.xml"/><Relationship Id="rId149" Type="http://schemas.openxmlformats.org/officeDocument/2006/relationships/slide" Target="slides/slide121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67.xml"/><Relationship Id="rId22" Type="http://schemas.openxmlformats.org/officeDocument/2006/relationships/slideMaster" Target="slideMasters/slideMaster22.xml"/><Relationship Id="rId43" Type="http://schemas.openxmlformats.org/officeDocument/2006/relationships/slide" Target="slides/slide15.xml"/><Relationship Id="rId64" Type="http://schemas.openxmlformats.org/officeDocument/2006/relationships/slide" Target="slides/slide36.xml"/><Relationship Id="rId118" Type="http://schemas.openxmlformats.org/officeDocument/2006/relationships/slide" Target="slides/slide90.xml"/><Relationship Id="rId139" Type="http://schemas.openxmlformats.org/officeDocument/2006/relationships/slide" Target="slides/slide111.xml"/><Relationship Id="rId80" Type="http://schemas.openxmlformats.org/officeDocument/2006/relationships/slide" Target="slides/slide52.xml"/><Relationship Id="rId85" Type="http://schemas.openxmlformats.org/officeDocument/2006/relationships/slide" Target="slides/slide57.xml"/><Relationship Id="rId150" Type="http://schemas.openxmlformats.org/officeDocument/2006/relationships/slide" Target="slides/slide122.xml"/><Relationship Id="rId155" Type="http://schemas.openxmlformats.org/officeDocument/2006/relationships/tags" Target="tags/tag1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5.xml"/><Relationship Id="rId38" Type="http://schemas.openxmlformats.org/officeDocument/2006/relationships/slide" Target="slides/slide10.xml"/><Relationship Id="rId59" Type="http://schemas.openxmlformats.org/officeDocument/2006/relationships/slide" Target="slides/slide31.xml"/><Relationship Id="rId103" Type="http://schemas.openxmlformats.org/officeDocument/2006/relationships/slide" Target="slides/slide75.xml"/><Relationship Id="rId108" Type="http://schemas.openxmlformats.org/officeDocument/2006/relationships/slide" Target="slides/slide80.xml"/><Relationship Id="rId124" Type="http://schemas.openxmlformats.org/officeDocument/2006/relationships/slide" Target="slides/slide96.xml"/><Relationship Id="rId129" Type="http://schemas.openxmlformats.org/officeDocument/2006/relationships/slide" Target="slides/slide101.xml"/><Relationship Id="rId54" Type="http://schemas.openxmlformats.org/officeDocument/2006/relationships/slide" Target="slides/slide26.xml"/><Relationship Id="rId70" Type="http://schemas.openxmlformats.org/officeDocument/2006/relationships/slide" Target="slides/slide42.xml"/><Relationship Id="rId75" Type="http://schemas.openxmlformats.org/officeDocument/2006/relationships/slide" Target="slides/slide47.xml"/><Relationship Id="rId91" Type="http://schemas.openxmlformats.org/officeDocument/2006/relationships/slide" Target="slides/slide63.xml"/><Relationship Id="rId96" Type="http://schemas.openxmlformats.org/officeDocument/2006/relationships/slide" Target="slides/slide68.xml"/><Relationship Id="rId140" Type="http://schemas.openxmlformats.org/officeDocument/2006/relationships/slide" Target="slides/slide112.xml"/><Relationship Id="rId145" Type="http://schemas.openxmlformats.org/officeDocument/2006/relationships/slide" Target="slides/slide1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" Target="slides/slide21.xml"/><Relationship Id="rId114" Type="http://schemas.openxmlformats.org/officeDocument/2006/relationships/slide" Target="slides/slide86.xml"/><Relationship Id="rId119" Type="http://schemas.openxmlformats.org/officeDocument/2006/relationships/slide" Target="slides/slide91.xml"/><Relationship Id="rId44" Type="http://schemas.openxmlformats.org/officeDocument/2006/relationships/slide" Target="slides/slide16.xml"/><Relationship Id="rId60" Type="http://schemas.openxmlformats.org/officeDocument/2006/relationships/slide" Target="slides/slide32.xml"/><Relationship Id="rId65" Type="http://schemas.openxmlformats.org/officeDocument/2006/relationships/slide" Target="slides/slide37.xml"/><Relationship Id="rId81" Type="http://schemas.openxmlformats.org/officeDocument/2006/relationships/slide" Target="slides/slide53.xml"/><Relationship Id="rId86" Type="http://schemas.openxmlformats.org/officeDocument/2006/relationships/slide" Target="slides/slide58.xml"/><Relationship Id="rId130" Type="http://schemas.openxmlformats.org/officeDocument/2006/relationships/slide" Target="slides/slide102.xml"/><Relationship Id="rId135" Type="http://schemas.openxmlformats.org/officeDocument/2006/relationships/slide" Target="slides/slide107.xml"/><Relationship Id="rId151" Type="http://schemas.openxmlformats.org/officeDocument/2006/relationships/slide" Target="slides/slide123.xml"/><Relationship Id="rId156" Type="http://schemas.openxmlformats.org/officeDocument/2006/relationships/presProps" Target="presProps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1.xml"/><Relationship Id="rId109" Type="http://schemas.openxmlformats.org/officeDocument/2006/relationships/slide" Target="slides/slide81.xml"/><Relationship Id="rId34" Type="http://schemas.openxmlformats.org/officeDocument/2006/relationships/slide" Target="slides/slide6.xml"/><Relationship Id="rId50" Type="http://schemas.openxmlformats.org/officeDocument/2006/relationships/slide" Target="slides/slide22.xml"/><Relationship Id="rId55" Type="http://schemas.openxmlformats.org/officeDocument/2006/relationships/slide" Target="slides/slide27.xml"/><Relationship Id="rId76" Type="http://schemas.openxmlformats.org/officeDocument/2006/relationships/slide" Target="slides/slide48.xml"/><Relationship Id="rId97" Type="http://schemas.openxmlformats.org/officeDocument/2006/relationships/slide" Target="slides/slide69.xml"/><Relationship Id="rId104" Type="http://schemas.openxmlformats.org/officeDocument/2006/relationships/slide" Target="slides/slide76.xml"/><Relationship Id="rId120" Type="http://schemas.openxmlformats.org/officeDocument/2006/relationships/slide" Target="slides/slide92.xml"/><Relationship Id="rId125" Type="http://schemas.openxmlformats.org/officeDocument/2006/relationships/slide" Target="slides/slide97.xml"/><Relationship Id="rId141" Type="http://schemas.openxmlformats.org/officeDocument/2006/relationships/slide" Target="slides/slide113.xml"/><Relationship Id="rId146" Type="http://schemas.openxmlformats.org/officeDocument/2006/relationships/slide" Target="slides/slide11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3.xml"/><Relationship Id="rId92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2.xml"/><Relationship Id="rId45" Type="http://schemas.openxmlformats.org/officeDocument/2006/relationships/slide" Target="slides/slide17.xml"/><Relationship Id="rId66" Type="http://schemas.openxmlformats.org/officeDocument/2006/relationships/slide" Target="slides/slide38.xml"/><Relationship Id="rId87" Type="http://schemas.openxmlformats.org/officeDocument/2006/relationships/slide" Target="slides/slide59.xml"/><Relationship Id="rId110" Type="http://schemas.openxmlformats.org/officeDocument/2006/relationships/slide" Target="slides/slide82.xml"/><Relationship Id="rId115" Type="http://schemas.openxmlformats.org/officeDocument/2006/relationships/slide" Target="slides/slide87.xml"/><Relationship Id="rId131" Type="http://schemas.openxmlformats.org/officeDocument/2006/relationships/slide" Target="slides/slide103.xml"/><Relationship Id="rId136" Type="http://schemas.openxmlformats.org/officeDocument/2006/relationships/slide" Target="slides/slide108.xml"/><Relationship Id="rId157" Type="http://schemas.openxmlformats.org/officeDocument/2006/relationships/viewProps" Target="viewProps.xml"/><Relationship Id="rId61" Type="http://schemas.openxmlformats.org/officeDocument/2006/relationships/slide" Target="slides/slide33.xml"/><Relationship Id="rId82" Type="http://schemas.openxmlformats.org/officeDocument/2006/relationships/slide" Target="slides/slide54.xml"/><Relationship Id="rId152" Type="http://schemas.openxmlformats.org/officeDocument/2006/relationships/slide" Target="slides/slide124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2.xml"/><Relationship Id="rId35" Type="http://schemas.openxmlformats.org/officeDocument/2006/relationships/slide" Target="slides/slide7.xml"/><Relationship Id="rId56" Type="http://schemas.openxmlformats.org/officeDocument/2006/relationships/slide" Target="slides/slide28.xml"/><Relationship Id="rId77" Type="http://schemas.openxmlformats.org/officeDocument/2006/relationships/slide" Target="slides/slide49.xml"/><Relationship Id="rId100" Type="http://schemas.openxmlformats.org/officeDocument/2006/relationships/slide" Target="slides/slide72.xml"/><Relationship Id="rId105" Type="http://schemas.openxmlformats.org/officeDocument/2006/relationships/slide" Target="slides/slide77.xml"/><Relationship Id="rId126" Type="http://schemas.openxmlformats.org/officeDocument/2006/relationships/slide" Target="slides/slide98.xml"/><Relationship Id="rId147" Type="http://schemas.openxmlformats.org/officeDocument/2006/relationships/slide" Target="slides/slide11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3.xml"/><Relationship Id="rId72" Type="http://schemas.openxmlformats.org/officeDocument/2006/relationships/slide" Target="slides/slide44.xml"/><Relationship Id="rId93" Type="http://schemas.openxmlformats.org/officeDocument/2006/relationships/slide" Target="slides/slide65.xml"/><Relationship Id="rId98" Type="http://schemas.openxmlformats.org/officeDocument/2006/relationships/slide" Target="slides/slide70.xml"/><Relationship Id="rId121" Type="http://schemas.openxmlformats.org/officeDocument/2006/relationships/slide" Target="slides/slide93.xml"/><Relationship Id="rId142" Type="http://schemas.openxmlformats.org/officeDocument/2006/relationships/slide" Target="slides/slide114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18.xml"/><Relationship Id="rId67" Type="http://schemas.openxmlformats.org/officeDocument/2006/relationships/slide" Target="slides/slide39.xml"/><Relationship Id="rId116" Type="http://schemas.openxmlformats.org/officeDocument/2006/relationships/slide" Target="slides/slide88.xml"/><Relationship Id="rId137" Type="http://schemas.openxmlformats.org/officeDocument/2006/relationships/slide" Target="slides/slide109.xml"/><Relationship Id="rId158" Type="http://schemas.openxmlformats.org/officeDocument/2006/relationships/theme" Target="theme/theme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3.xml"/><Relationship Id="rId62" Type="http://schemas.openxmlformats.org/officeDocument/2006/relationships/slide" Target="slides/slide34.xml"/><Relationship Id="rId83" Type="http://schemas.openxmlformats.org/officeDocument/2006/relationships/slide" Target="slides/slide55.xml"/><Relationship Id="rId88" Type="http://schemas.openxmlformats.org/officeDocument/2006/relationships/slide" Target="slides/slide60.xml"/><Relationship Id="rId111" Type="http://schemas.openxmlformats.org/officeDocument/2006/relationships/slide" Target="slides/slide83.xml"/><Relationship Id="rId132" Type="http://schemas.openxmlformats.org/officeDocument/2006/relationships/slide" Target="slides/slide104.xml"/><Relationship Id="rId153" Type="http://schemas.openxmlformats.org/officeDocument/2006/relationships/slide" Target="slides/slide125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8.xml"/><Relationship Id="rId57" Type="http://schemas.openxmlformats.org/officeDocument/2006/relationships/slide" Target="slides/slide29.xml"/><Relationship Id="rId106" Type="http://schemas.openxmlformats.org/officeDocument/2006/relationships/slide" Target="slides/slide78.xml"/><Relationship Id="rId127" Type="http://schemas.openxmlformats.org/officeDocument/2006/relationships/slide" Target="slides/slide9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3.xml"/><Relationship Id="rId52" Type="http://schemas.openxmlformats.org/officeDocument/2006/relationships/slide" Target="slides/slide24.xml"/><Relationship Id="rId73" Type="http://schemas.openxmlformats.org/officeDocument/2006/relationships/slide" Target="slides/slide45.xml"/><Relationship Id="rId78" Type="http://schemas.openxmlformats.org/officeDocument/2006/relationships/slide" Target="slides/slide50.xml"/><Relationship Id="rId94" Type="http://schemas.openxmlformats.org/officeDocument/2006/relationships/slide" Target="slides/slide66.xml"/><Relationship Id="rId99" Type="http://schemas.openxmlformats.org/officeDocument/2006/relationships/slide" Target="slides/slide71.xml"/><Relationship Id="rId101" Type="http://schemas.openxmlformats.org/officeDocument/2006/relationships/slide" Target="slides/slide73.xml"/><Relationship Id="rId122" Type="http://schemas.openxmlformats.org/officeDocument/2006/relationships/slide" Target="slides/slide94.xml"/><Relationship Id="rId143" Type="http://schemas.openxmlformats.org/officeDocument/2006/relationships/slide" Target="slides/slide115.xml"/><Relationship Id="rId148" Type="http://schemas.openxmlformats.org/officeDocument/2006/relationships/slide" Target="slides/slide1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Master" Target="slideMasters/slideMaster26.xml"/><Relationship Id="rId47" Type="http://schemas.openxmlformats.org/officeDocument/2006/relationships/slide" Target="slides/slide19.xml"/><Relationship Id="rId68" Type="http://schemas.openxmlformats.org/officeDocument/2006/relationships/slide" Target="slides/slide40.xml"/><Relationship Id="rId89" Type="http://schemas.openxmlformats.org/officeDocument/2006/relationships/slide" Target="slides/slide61.xml"/><Relationship Id="rId112" Type="http://schemas.openxmlformats.org/officeDocument/2006/relationships/slide" Target="slides/slide84.xml"/><Relationship Id="rId133" Type="http://schemas.openxmlformats.org/officeDocument/2006/relationships/slide" Target="slides/slide105.xml"/><Relationship Id="rId154" Type="http://schemas.openxmlformats.org/officeDocument/2006/relationships/notesMaster" Target="notesMasters/notesMaster1.xml"/><Relationship Id="rId16" Type="http://schemas.openxmlformats.org/officeDocument/2006/relationships/slideMaster" Target="slideMasters/slideMaster16.xml"/><Relationship Id="rId37" Type="http://schemas.openxmlformats.org/officeDocument/2006/relationships/slide" Target="slides/slide9.xml"/><Relationship Id="rId58" Type="http://schemas.openxmlformats.org/officeDocument/2006/relationships/slide" Target="slides/slide30.xml"/><Relationship Id="rId79" Type="http://schemas.openxmlformats.org/officeDocument/2006/relationships/slide" Target="slides/slide51.xml"/><Relationship Id="rId102" Type="http://schemas.openxmlformats.org/officeDocument/2006/relationships/slide" Target="slides/slide74.xml"/><Relationship Id="rId123" Type="http://schemas.openxmlformats.org/officeDocument/2006/relationships/slide" Target="slides/slide95.xml"/><Relationship Id="rId144" Type="http://schemas.openxmlformats.org/officeDocument/2006/relationships/slide" Target="slides/slide116.xml"/><Relationship Id="rId90" Type="http://schemas.openxmlformats.org/officeDocument/2006/relationships/slide" Target="slides/slide62.xml"/><Relationship Id="rId27" Type="http://schemas.openxmlformats.org/officeDocument/2006/relationships/slideMaster" Target="slideMasters/slideMaster27.xml"/><Relationship Id="rId48" Type="http://schemas.openxmlformats.org/officeDocument/2006/relationships/slide" Target="slides/slide20.xml"/><Relationship Id="rId69" Type="http://schemas.openxmlformats.org/officeDocument/2006/relationships/slide" Target="slides/slide41.xml"/><Relationship Id="rId113" Type="http://schemas.openxmlformats.org/officeDocument/2006/relationships/slide" Target="slides/slide85.xml"/><Relationship Id="rId134" Type="http://schemas.openxmlformats.org/officeDocument/2006/relationships/slide" Target="slides/slide10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721546513760505E-2"/>
          <c:y val="0.10872541507024361"/>
          <c:w val="0.91863400086386071"/>
          <c:h val="0.7173109833971902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Lira 3 mg</c:v>
                </c:pt>
              </c:strCache>
            </c:strRef>
          </c:tx>
          <c:spPr>
            <a:ln w="28575" cap="rnd">
              <a:solidFill>
                <a:srgbClr val="333399"/>
              </a:solidFill>
              <a:round/>
            </a:ln>
            <a:effectLst/>
          </c:spPr>
          <c:marker>
            <c:symbol val="none"/>
          </c:marker>
          <c:dPt>
            <c:idx val="10"/>
            <c:marker>
              <c:symbol val="circle"/>
              <c:size val="7"/>
              <c:spPr>
                <a:solidFill>
                  <a:srgbClr val="333399"/>
                </a:solidFill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53F0-40DA-B453-429C75CECDE2}"/>
              </c:ext>
            </c:extLst>
          </c:dPt>
          <c:errBars>
            <c:errDir val="y"/>
            <c:errBarType val="both"/>
            <c:errValType val="cust"/>
            <c:noEndCap val="1"/>
            <c:plus>
              <c:numRef>
                <c:f>Sheet1!$J$2:$J$12</c:f>
                <c:numCache>
                  <c:formatCode>General</c:formatCode>
                  <c:ptCount val="11"/>
                  <c:pt idx="0">
                    <c:v>0</c:v>
                  </c:pt>
                  <c:pt idx="1">
                    <c:v>2.7448324178476004E-2</c:v>
                  </c:pt>
                  <c:pt idx="2">
                    <c:v>3.6776508919057746E-2</c:v>
                  </c:pt>
                  <c:pt idx="3">
                    <c:v>5.5026961350944731E-2</c:v>
                  </c:pt>
                  <c:pt idx="4">
                    <c:v>8.3208208416930787E-2</c:v>
                  </c:pt>
                  <c:pt idx="5">
                    <c:v>9.5810782388055293E-2</c:v>
                  </c:pt>
                  <c:pt idx="6">
                    <c:v>0.11394374537037179</c:v>
                  </c:pt>
                  <c:pt idx="7">
                    <c:v>0.13843270049177439</c:v>
                  </c:pt>
                  <c:pt idx="8">
                    <c:v>0.15500952335053733</c:v>
                  </c:pt>
                  <c:pt idx="9">
                    <c:v>0.16180398936197873</c:v>
                  </c:pt>
                  <c:pt idx="10">
                    <c:v>0.13525210986777433</c:v>
                  </c:pt>
                </c:numCache>
              </c:numRef>
            </c:plus>
            <c:minus>
              <c:numRef>
                <c:f>Sheet1!$K$2:$K$12</c:f>
                <c:numCache>
                  <c:formatCode>General</c:formatCode>
                  <c:ptCount val="11"/>
                  <c:pt idx="0">
                    <c:v>0</c:v>
                  </c:pt>
                  <c:pt idx="1">
                    <c:v>3.8745781510294675E-2</c:v>
                  </c:pt>
                  <c:pt idx="2">
                    <c:v>5.2827549630850762E-2</c:v>
                  </c:pt>
                  <c:pt idx="3">
                    <c:v>7.9270514841172923E-2</c:v>
                  </c:pt>
                  <c:pt idx="4">
                    <c:v>0.11721474271037161</c:v>
                  </c:pt>
                  <c:pt idx="5">
                    <c:v>0.13234021613373659</c:v>
                  </c:pt>
                  <c:pt idx="6">
                    <c:v>0.16275585422683383</c:v>
                  </c:pt>
                  <c:pt idx="7">
                    <c:v>0.19427997811820683</c:v>
                  </c:pt>
                  <c:pt idx="8">
                    <c:v>0.21355957554671323</c:v>
                  </c:pt>
                  <c:pt idx="9">
                    <c:v>0.22328467022176857</c:v>
                  </c:pt>
                  <c:pt idx="10">
                    <c:v>0.16433572194807902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333399"/>
                </a:solidFill>
                <a:round/>
              </a:ln>
              <a:effectLst/>
            </c:spPr>
          </c:errBars>
          <c:xVal>
            <c:numRef>
              <c:f>Sheet1!$A$2:$A$12</c:f>
              <c:numCache>
                <c:formatCode>General</c:formatCode>
                <c:ptCount val="11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20</c:v>
                </c:pt>
                <c:pt idx="6">
                  <c:v>28</c:v>
                </c:pt>
                <c:pt idx="7">
                  <c:v>40</c:v>
                </c:pt>
                <c:pt idx="8">
                  <c:v>50</c:v>
                </c:pt>
                <c:pt idx="9">
                  <c:v>56</c:v>
                </c:pt>
                <c:pt idx="10">
                  <c:v>56</c:v>
                </c:pt>
              </c:numCache>
            </c:numRef>
          </c:xVal>
          <c:yVal>
            <c:numRef>
              <c:f>Sheet1!$B$2:$B$12</c:f>
              <c:numCache>
                <c:formatCode>General</c:formatCode>
                <c:ptCount val="11"/>
                <c:pt idx="0">
                  <c:v>0</c:v>
                </c:pt>
                <c:pt idx="1">
                  <c:v>-1.9900000000000089</c:v>
                </c:pt>
                <c:pt idx="2">
                  <c:v>-3.32</c:v>
                </c:pt>
                <c:pt idx="3">
                  <c:v>-5.08</c:v>
                </c:pt>
                <c:pt idx="4">
                  <c:v>-6.8599999999999985</c:v>
                </c:pt>
                <c:pt idx="5">
                  <c:v>-7.45</c:v>
                </c:pt>
                <c:pt idx="6">
                  <c:v>-8.24</c:v>
                </c:pt>
                <c:pt idx="7">
                  <c:v>-9.14</c:v>
                </c:pt>
                <c:pt idx="8">
                  <c:v>-9.31</c:v>
                </c:pt>
                <c:pt idx="9">
                  <c:v>-9.2100000000000009</c:v>
                </c:pt>
                <c:pt idx="10">
                  <c:v>-7.98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3F0-40DA-B453-429C75CECDE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PBO</c:v>
                </c:pt>
              </c:strCache>
            </c:strRef>
          </c:tx>
          <c:spPr>
            <a:ln w="28575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Pt>
            <c:idx val="10"/>
            <c:marker>
              <c:symbol val="circle"/>
              <c:size val="7"/>
              <c:spPr>
                <a:solidFill>
                  <a:schemeClr val="bg1">
                    <a:lumMod val="50000"/>
                  </a:schemeClr>
                </a:solidFill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53F0-40DA-B453-429C75CECDE2}"/>
              </c:ext>
            </c:extLst>
          </c:dPt>
          <c:errBars>
            <c:errDir val="y"/>
            <c:errBarType val="both"/>
            <c:errValType val="cust"/>
            <c:noEndCap val="1"/>
            <c:plus>
              <c:numRef>
                <c:f>Sheet1!$K$2:$K$12</c:f>
                <c:numCache>
                  <c:formatCode>General</c:formatCode>
                  <c:ptCount val="11"/>
                  <c:pt idx="0">
                    <c:v>0</c:v>
                  </c:pt>
                  <c:pt idx="1">
                    <c:v>3.8745781510294675E-2</c:v>
                  </c:pt>
                  <c:pt idx="2">
                    <c:v>5.2827549630850762E-2</c:v>
                  </c:pt>
                  <c:pt idx="3">
                    <c:v>7.9270514841172923E-2</c:v>
                  </c:pt>
                  <c:pt idx="4">
                    <c:v>0.11721474271037161</c:v>
                  </c:pt>
                  <c:pt idx="5">
                    <c:v>0.13234021613373659</c:v>
                  </c:pt>
                  <c:pt idx="6">
                    <c:v>0.16275585422683383</c:v>
                  </c:pt>
                  <c:pt idx="7">
                    <c:v>0.19427997811820683</c:v>
                  </c:pt>
                  <c:pt idx="8">
                    <c:v>0.21355957554671323</c:v>
                  </c:pt>
                  <c:pt idx="9">
                    <c:v>0.22328467022176857</c:v>
                  </c:pt>
                  <c:pt idx="10">
                    <c:v>0.16433572194807902</c:v>
                  </c:pt>
                </c:numCache>
              </c:numRef>
            </c:plus>
            <c:minus>
              <c:numRef>
                <c:f>Sheet1!$K$2:$K$12</c:f>
                <c:numCache>
                  <c:formatCode>General</c:formatCode>
                  <c:ptCount val="11"/>
                  <c:pt idx="0">
                    <c:v>0</c:v>
                  </c:pt>
                  <c:pt idx="1">
                    <c:v>3.8745781510294675E-2</c:v>
                  </c:pt>
                  <c:pt idx="2">
                    <c:v>5.2827549630850762E-2</c:v>
                  </c:pt>
                  <c:pt idx="3">
                    <c:v>7.9270514841172923E-2</c:v>
                  </c:pt>
                  <c:pt idx="4">
                    <c:v>0.11721474271037161</c:v>
                  </c:pt>
                  <c:pt idx="5">
                    <c:v>0.13234021613373659</c:v>
                  </c:pt>
                  <c:pt idx="6">
                    <c:v>0.16275585422683383</c:v>
                  </c:pt>
                  <c:pt idx="7">
                    <c:v>0.19427997811820683</c:v>
                  </c:pt>
                  <c:pt idx="8">
                    <c:v>0.21355957554671323</c:v>
                  </c:pt>
                  <c:pt idx="9">
                    <c:v>0.22328467022176857</c:v>
                  </c:pt>
                  <c:pt idx="10">
                    <c:v>0.16433572194807902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bg1">
                    <a:lumMod val="50000"/>
                  </a:schemeClr>
                </a:solidFill>
                <a:round/>
              </a:ln>
              <a:effectLst/>
            </c:spPr>
          </c:errBars>
          <c:xVal>
            <c:numRef>
              <c:f>Sheet1!$A$2:$A$12</c:f>
              <c:numCache>
                <c:formatCode>General</c:formatCode>
                <c:ptCount val="11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20</c:v>
                </c:pt>
                <c:pt idx="6">
                  <c:v>28</c:v>
                </c:pt>
                <c:pt idx="7">
                  <c:v>40</c:v>
                </c:pt>
                <c:pt idx="8">
                  <c:v>50</c:v>
                </c:pt>
                <c:pt idx="9">
                  <c:v>56</c:v>
                </c:pt>
                <c:pt idx="10">
                  <c:v>56</c:v>
                </c:pt>
              </c:numCache>
            </c:numRef>
          </c:xVal>
          <c:yVal>
            <c:numRef>
              <c:f>Sheet1!$C$2:$C$12</c:f>
              <c:numCache>
                <c:formatCode>General</c:formatCode>
                <c:ptCount val="11"/>
                <c:pt idx="0">
                  <c:v>0</c:v>
                </c:pt>
                <c:pt idx="1">
                  <c:v>-0.79</c:v>
                </c:pt>
                <c:pt idx="2">
                  <c:v>-1.21</c:v>
                </c:pt>
                <c:pt idx="3">
                  <c:v>-1.9200000000000021</c:v>
                </c:pt>
                <c:pt idx="4">
                  <c:v>-2.58</c:v>
                </c:pt>
                <c:pt idx="5">
                  <c:v>-2.69</c:v>
                </c:pt>
                <c:pt idx="6">
                  <c:v>-2.9</c:v>
                </c:pt>
                <c:pt idx="7">
                  <c:v>-3.3299999999999987</c:v>
                </c:pt>
                <c:pt idx="8">
                  <c:v>-3.4299999999999997</c:v>
                </c:pt>
                <c:pt idx="9">
                  <c:v>-3.5</c:v>
                </c:pt>
                <c:pt idx="10">
                  <c:v>-2.62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53F0-40DA-B453-429C75CECD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7535616"/>
        <c:axId val="178004736"/>
      </c:scatterChart>
      <c:valAx>
        <c:axId val="177535616"/>
        <c:scaling>
          <c:orientation val="minMax"/>
          <c:max val="56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28575" cap="flat" cmpd="sng" algn="ctr">
            <a:solidFill>
              <a:srgbClr val="00206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78004736"/>
        <c:crossesAt val="-12"/>
        <c:crossBetween val="midCat"/>
        <c:majorUnit val="4"/>
      </c:valAx>
      <c:valAx>
        <c:axId val="178004736"/>
        <c:scaling>
          <c:orientation val="minMax"/>
          <c:max val="0"/>
          <c:min val="-12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8575">
            <a:solidFill>
              <a:srgbClr val="00206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77535616"/>
        <c:crosses val="autoZero"/>
        <c:crossBetween val="midCat"/>
        <c:majorUnit val="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Liraglutide 3.0mg</c:v>
                </c:pt>
              </c:strCache>
            </c:strRef>
          </c:tx>
          <c:spPr>
            <a:ln w="21256">
              <a:solidFill>
                <a:srgbClr val="333399"/>
              </a:solidFill>
            </a:ln>
          </c:spPr>
          <c:marker>
            <c:symbol val="circle"/>
            <c:size val="2"/>
            <c:spPr>
              <a:solidFill>
                <a:srgbClr val="333399"/>
              </a:solidFill>
              <a:ln>
                <a:solidFill>
                  <a:srgbClr val="333399"/>
                </a:solidFill>
              </a:ln>
            </c:spPr>
          </c:marker>
          <c:dPt>
            <c:idx val="22"/>
            <c:bubble3D val="0"/>
            <c:spPr>
              <a:ln w="21256">
                <a:solidFill>
                  <a:srgbClr val="333399"/>
                </a:solidFill>
                <a:prstDash val="sysDot"/>
              </a:ln>
            </c:spPr>
            <c:extLst>
              <c:ext xmlns:c16="http://schemas.microsoft.com/office/drawing/2014/chart" uri="{C3380CC4-5D6E-409C-BE32-E72D297353CC}">
                <c16:uniqueId val="{00000000-D564-485E-B6D4-7E43A03E00C8}"/>
              </c:ext>
            </c:extLst>
          </c:dPt>
          <c:dPt>
            <c:idx val="23"/>
            <c:bubble3D val="0"/>
            <c:spPr>
              <a:ln w="21256">
                <a:solidFill>
                  <a:srgbClr val="333399"/>
                </a:solidFill>
                <a:prstDash val="sysDot"/>
              </a:ln>
            </c:spPr>
            <c:extLst>
              <c:ext xmlns:c16="http://schemas.microsoft.com/office/drawing/2014/chart" uri="{C3380CC4-5D6E-409C-BE32-E72D297353CC}">
                <c16:uniqueId val="{00000001-D564-485E-B6D4-7E43A03E00C8}"/>
              </c:ext>
            </c:extLst>
          </c:dPt>
          <c:dPt>
            <c:idx val="24"/>
            <c:bubble3D val="0"/>
            <c:spPr>
              <a:ln w="21256">
                <a:solidFill>
                  <a:srgbClr val="333399"/>
                </a:solidFill>
                <a:prstDash val="sysDot"/>
              </a:ln>
            </c:spPr>
            <c:extLst>
              <c:ext xmlns:c16="http://schemas.microsoft.com/office/drawing/2014/chart" uri="{C3380CC4-5D6E-409C-BE32-E72D297353CC}">
                <c16:uniqueId val="{00000002-D564-485E-B6D4-7E43A03E00C8}"/>
              </c:ext>
            </c:extLst>
          </c:dPt>
          <c:dPt>
            <c:idx val="25"/>
            <c:bubble3D val="0"/>
            <c:spPr>
              <a:ln w="21256">
                <a:solidFill>
                  <a:srgbClr val="333399"/>
                </a:solidFill>
                <a:prstDash val="sysDot"/>
              </a:ln>
            </c:spPr>
            <c:extLst>
              <c:ext xmlns:c16="http://schemas.microsoft.com/office/drawing/2014/chart" uri="{C3380CC4-5D6E-409C-BE32-E72D297353CC}">
                <c16:uniqueId val="{00000003-D564-485E-B6D4-7E43A03E00C8}"/>
              </c:ext>
            </c:extLst>
          </c:dPt>
          <c:errBars>
            <c:errDir val="y"/>
            <c:errBarType val="both"/>
            <c:errValType val="cust"/>
            <c:noEndCap val="0"/>
            <c:plus>
              <c:numRef>
                <c:f>Sheet1!$D$2:$D$27</c:f>
                <c:numCache>
                  <c:formatCode>General</c:formatCode>
                  <c:ptCount val="26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0</c:v>
                  </c:pt>
                  <c:pt idx="7">
                    <c:v>0</c:v>
                  </c:pt>
                  <c:pt idx="8">
                    <c:v>8.9700000000000224E-2</c:v>
                  </c:pt>
                  <c:pt idx="9">
                    <c:v>0.12770000000000001</c:v>
                  </c:pt>
                  <c:pt idx="10">
                    <c:v>0.15590000000000137</c:v>
                  </c:pt>
                  <c:pt idx="11">
                    <c:v>0.21510000000000001</c:v>
                  </c:pt>
                  <c:pt idx="12">
                    <c:v>0.27530000000000032</c:v>
                  </c:pt>
                  <c:pt idx="13">
                    <c:v>0.32510000000000194</c:v>
                  </c:pt>
                  <c:pt idx="14">
                    <c:v>0.35660000000000008</c:v>
                  </c:pt>
                  <c:pt idx="15">
                    <c:v>0.39430000000000343</c:v>
                  </c:pt>
                  <c:pt idx="16">
                    <c:v>0.42810000000000031</c:v>
                  </c:pt>
                  <c:pt idx="17">
                    <c:v>0.46310000000000001</c:v>
                  </c:pt>
                  <c:pt idx="18">
                    <c:v>0.5004999999999995</c:v>
                  </c:pt>
                  <c:pt idx="19">
                    <c:v>0.56040000000000001</c:v>
                  </c:pt>
                  <c:pt idx="20">
                    <c:v>0.5867</c:v>
                  </c:pt>
                  <c:pt idx="21">
                    <c:v>0.62849999999999995</c:v>
                  </c:pt>
                  <c:pt idx="22">
                    <c:v>0.61080000000000434</c:v>
                  </c:pt>
                  <c:pt idx="23">
                    <c:v>0.63190000000000435</c:v>
                  </c:pt>
                  <c:pt idx="24">
                    <c:v>0.65890000000000504</c:v>
                  </c:pt>
                  <c:pt idx="25">
                    <c:v>0.66120000000000434</c:v>
                  </c:pt>
                </c:numCache>
              </c:numRef>
            </c:plus>
            <c:minus>
              <c:numRef>
                <c:f>Sheet1!$D$2:$D$27</c:f>
                <c:numCache>
                  <c:formatCode>General</c:formatCode>
                  <c:ptCount val="26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0</c:v>
                  </c:pt>
                  <c:pt idx="7">
                    <c:v>0</c:v>
                  </c:pt>
                  <c:pt idx="8">
                    <c:v>8.9700000000000224E-2</c:v>
                  </c:pt>
                  <c:pt idx="9">
                    <c:v>0.12770000000000001</c:v>
                  </c:pt>
                  <c:pt idx="10">
                    <c:v>0.15590000000000137</c:v>
                  </c:pt>
                  <c:pt idx="11">
                    <c:v>0.21510000000000001</c:v>
                  </c:pt>
                  <c:pt idx="12">
                    <c:v>0.27530000000000032</c:v>
                  </c:pt>
                  <c:pt idx="13">
                    <c:v>0.32510000000000194</c:v>
                  </c:pt>
                  <c:pt idx="14">
                    <c:v>0.35660000000000008</c:v>
                  </c:pt>
                  <c:pt idx="15">
                    <c:v>0.39430000000000343</c:v>
                  </c:pt>
                  <c:pt idx="16">
                    <c:v>0.42810000000000031</c:v>
                  </c:pt>
                  <c:pt idx="17">
                    <c:v>0.46310000000000001</c:v>
                  </c:pt>
                  <c:pt idx="18">
                    <c:v>0.5004999999999995</c:v>
                  </c:pt>
                  <c:pt idx="19">
                    <c:v>0.56040000000000001</c:v>
                  </c:pt>
                  <c:pt idx="20">
                    <c:v>0.5867</c:v>
                  </c:pt>
                  <c:pt idx="21">
                    <c:v>0.62849999999999995</c:v>
                  </c:pt>
                  <c:pt idx="22">
                    <c:v>0.61080000000000434</c:v>
                  </c:pt>
                  <c:pt idx="23">
                    <c:v>0.63190000000000435</c:v>
                  </c:pt>
                  <c:pt idx="24">
                    <c:v>0.65890000000000504</c:v>
                  </c:pt>
                  <c:pt idx="25">
                    <c:v>0.66120000000000434</c:v>
                  </c:pt>
                </c:numCache>
              </c:numRef>
            </c:minus>
            <c:spPr>
              <a:ln w="3162">
                <a:solidFill>
                  <a:srgbClr val="003366"/>
                </a:solidFill>
                <a:prstDash val="solid"/>
              </a:ln>
            </c:spPr>
          </c:errBars>
          <c:xVal>
            <c:numRef>
              <c:f>Sheet1!$A$2:$A$27</c:f>
              <c:numCache>
                <c:formatCode>0</c:formatCode>
                <c:ptCount val="26"/>
                <c:pt idx="0">
                  <c:v>-14</c:v>
                </c:pt>
                <c:pt idx="1">
                  <c:v>-12</c:v>
                </c:pt>
                <c:pt idx="2">
                  <c:v>-10</c:v>
                </c:pt>
                <c:pt idx="3">
                  <c:v>-8</c:v>
                </c:pt>
                <c:pt idx="4">
                  <c:v>-6</c:v>
                </c:pt>
                <c:pt idx="5">
                  <c:v>-4</c:v>
                </c:pt>
                <c:pt idx="6">
                  <c:v>-2</c:v>
                </c:pt>
                <c:pt idx="7">
                  <c:v>0</c:v>
                </c:pt>
                <c:pt idx="8">
                  <c:v>2</c:v>
                </c:pt>
                <c:pt idx="9">
                  <c:v>4</c:v>
                </c:pt>
                <c:pt idx="10">
                  <c:v>6</c:v>
                </c:pt>
                <c:pt idx="11">
                  <c:v>10</c:v>
                </c:pt>
                <c:pt idx="12">
                  <c:v>14</c:v>
                </c:pt>
                <c:pt idx="13">
                  <c:v>18</c:v>
                </c:pt>
                <c:pt idx="14">
                  <c:v>22</c:v>
                </c:pt>
                <c:pt idx="15">
                  <c:v>26</c:v>
                </c:pt>
                <c:pt idx="16">
                  <c:v>30</c:v>
                </c:pt>
                <c:pt idx="17">
                  <c:v>34</c:v>
                </c:pt>
                <c:pt idx="18">
                  <c:v>38</c:v>
                </c:pt>
                <c:pt idx="19">
                  <c:v>44</c:v>
                </c:pt>
                <c:pt idx="20">
                  <c:v>50</c:v>
                </c:pt>
                <c:pt idx="21">
                  <c:v>56</c:v>
                </c:pt>
                <c:pt idx="22">
                  <c:v>57</c:v>
                </c:pt>
                <c:pt idx="23">
                  <c:v>60</c:v>
                </c:pt>
                <c:pt idx="24">
                  <c:v>64</c:v>
                </c:pt>
                <c:pt idx="25">
                  <c:v>68</c:v>
                </c:pt>
              </c:numCache>
            </c:numRef>
          </c:xVal>
          <c:yVal>
            <c:numRef>
              <c:f>Sheet1!$B$2:$B$27</c:f>
              <c:numCache>
                <c:formatCode>0.00</c:formatCode>
                <c:ptCount val="26"/>
                <c:pt idx="0">
                  <c:v>6.37</c:v>
                </c:pt>
                <c:pt idx="1">
                  <c:v>6.3015999999999996</c:v>
                </c:pt>
                <c:pt idx="2">
                  <c:v>4.1158999999999955</c:v>
                </c:pt>
                <c:pt idx="3">
                  <c:v>2.8594999999999819</c:v>
                </c:pt>
                <c:pt idx="4">
                  <c:v>2.1067</c:v>
                </c:pt>
                <c:pt idx="5">
                  <c:v>1.7089999999999903</c:v>
                </c:pt>
                <c:pt idx="6">
                  <c:v>1.2537999999999887</c:v>
                </c:pt>
                <c:pt idx="7">
                  <c:v>0</c:v>
                </c:pt>
                <c:pt idx="8">
                  <c:v>-1.2016999999999864</c:v>
                </c:pt>
                <c:pt idx="9">
                  <c:v>-2.5153999999999987</c:v>
                </c:pt>
                <c:pt idx="10">
                  <c:v>-3.5705999999999998</c:v>
                </c:pt>
                <c:pt idx="11">
                  <c:v>-4.8602999999999996</c:v>
                </c:pt>
                <c:pt idx="12">
                  <c:v>-5.8971999999999865</c:v>
                </c:pt>
                <c:pt idx="13">
                  <c:v>-6.3882000000000003</c:v>
                </c:pt>
                <c:pt idx="14">
                  <c:v>-6.9771000000000001</c:v>
                </c:pt>
                <c:pt idx="15">
                  <c:v>-7.4889999999999999</c:v>
                </c:pt>
                <c:pt idx="16">
                  <c:v>-7.4518000000000004</c:v>
                </c:pt>
                <c:pt idx="17">
                  <c:v>-7.6596000000000002</c:v>
                </c:pt>
                <c:pt idx="18">
                  <c:v>-7.5595999999999997</c:v>
                </c:pt>
                <c:pt idx="19">
                  <c:v>-7.0766000000000124</c:v>
                </c:pt>
                <c:pt idx="20">
                  <c:v>-6.9548999999999985</c:v>
                </c:pt>
                <c:pt idx="21">
                  <c:v>-6.7807000000000004</c:v>
                </c:pt>
                <c:pt idx="22">
                  <c:v>-5.7633000000000001</c:v>
                </c:pt>
                <c:pt idx="23">
                  <c:v>-5.1112000000000002</c:v>
                </c:pt>
                <c:pt idx="24">
                  <c:v>-4.6832000000000003</c:v>
                </c:pt>
                <c:pt idx="25">
                  <c:v>-4.0393000000000034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D564-485E-B6D4-7E43A03E00C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Placebo</c:v>
                </c:pt>
              </c:strCache>
            </c:strRef>
          </c:tx>
          <c:spPr>
            <a:ln w="21256">
              <a:solidFill>
                <a:srgbClr val="8B7D70"/>
              </a:solidFill>
            </a:ln>
          </c:spPr>
          <c:marker>
            <c:symbol val="circle"/>
            <c:size val="2"/>
            <c:spPr>
              <a:solidFill>
                <a:srgbClr val="8B7D70"/>
              </a:solidFill>
              <a:ln>
                <a:solidFill>
                  <a:srgbClr val="8B7D70"/>
                </a:solidFill>
              </a:ln>
            </c:spPr>
          </c:marker>
          <c:dPt>
            <c:idx val="22"/>
            <c:bubble3D val="0"/>
            <c:spPr>
              <a:ln w="21256">
                <a:solidFill>
                  <a:srgbClr val="8B7D70"/>
                </a:solidFill>
                <a:prstDash val="sysDot"/>
              </a:ln>
            </c:spPr>
            <c:extLst>
              <c:ext xmlns:c16="http://schemas.microsoft.com/office/drawing/2014/chart" uri="{C3380CC4-5D6E-409C-BE32-E72D297353CC}">
                <c16:uniqueId val="{00000005-D564-485E-B6D4-7E43A03E00C8}"/>
              </c:ext>
            </c:extLst>
          </c:dPt>
          <c:dPt>
            <c:idx val="23"/>
            <c:bubble3D val="0"/>
            <c:spPr>
              <a:ln w="21256">
                <a:solidFill>
                  <a:srgbClr val="8B7D70"/>
                </a:solidFill>
                <a:prstDash val="sysDot"/>
              </a:ln>
            </c:spPr>
            <c:extLst>
              <c:ext xmlns:c16="http://schemas.microsoft.com/office/drawing/2014/chart" uri="{C3380CC4-5D6E-409C-BE32-E72D297353CC}">
                <c16:uniqueId val="{00000006-D564-485E-B6D4-7E43A03E00C8}"/>
              </c:ext>
            </c:extLst>
          </c:dPt>
          <c:dPt>
            <c:idx val="24"/>
            <c:bubble3D val="0"/>
            <c:spPr>
              <a:ln w="21256">
                <a:solidFill>
                  <a:srgbClr val="8B7D70"/>
                </a:solidFill>
                <a:prstDash val="sysDot"/>
              </a:ln>
            </c:spPr>
            <c:extLst>
              <c:ext xmlns:c16="http://schemas.microsoft.com/office/drawing/2014/chart" uri="{C3380CC4-5D6E-409C-BE32-E72D297353CC}">
                <c16:uniqueId val="{00000007-D564-485E-B6D4-7E43A03E00C8}"/>
              </c:ext>
            </c:extLst>
          </c:dPt>
          <c:dPt>
            <c:idx val="25"/>
            <c:bubble3D val="0"/>
            <c:spPr>
              <a:ln w="21256">
                <a:solidFill>
                  <a:srgbClr val="8B7D70"/>
                </a:solidFill>
                <a:prstDash val="sysDot"/>
              </a:ln>
            </c:spPr>
            <c:extLst>
              <c:ext xmlns:c16="http://schemas.microsoft.com/office/drawing/2014/chart" uri="{C3380CC4-5D6E-409C-BE32-E72D297353CC}">
                <c16:uniqueId val="{00000008-D564-485E-B6D4-7E43A03E00C8}"/>
              </c:ext>
            </c:extLst>
          </c:dPt>
          <c:errBars>
            <c:errDir val="y"/>
            <c:errBarType val="both"/>
            <c:errValType val="cust"/>
            <c:noEndCap val="0"/>
            <c:plus>
              <c:numRef>
                <c:f>Sheet1!$E$2:$E$27</c:f>
                <c:numCache>
                  <c:formatCode>General</c:formatCode>
                  <c:ptCount val="26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0</c:v>
                  </c:pt>
                  <c:pt idx="7">
                    <c:v>0</c:v>
                  </c:pt>
                  <c:pt idx="8">
                    <c:v>0.10660000000000019</c:v>
                  </c:pt>
                  <c:pt idx="9">
                    <c:v>0.13669999999999999</c:v>
                  </c:pt>
                  <c:pt idx="10">
                    <c:v>0.17540000000000044</c:v>
                  </c:pt>
                  <c:pt idx="11">
                    <c:v>0.24180000000000001</c:v>
                  </c:pt>
                  <c:pt idx="12">
                    <c:v>0.28320000000000001</c:v>
                  </c:pt>
                  <c:pt idx="13">
                    <c:v>0.33850000000000252</c:v>
                  </c:pt>
                  <c:pt idx="14">
                    <c:v>0.37680000000000252</c:v>
                  </c:pt>
                  <c:pt idx="15">
                    <c:v>0.42590000000000194</c:v>
                  </c:pt>
                  <c:pt idx="16">
                    <c:v>0.46940000000000032</c:v>
                  </c:pt>
                  <c:pt idx="17">
                    <c:v>0.50390000000000001</c:v>
                  </c:pt>
                  <c:pt idx="18">
                    <c:v>0.54339999999999999</c:v>
                  </c:pt>
                  <c:pt idx="19">
                    <c:v>0.56080000000000063</c:v>
                  </c:pt>
                  <c:pt idx="20">
                    <c:v>0.60650000000000004</c:v>
                  </c:pt>
                  <c:pt idx="21">
                    <c:v>0.63750000000000062</c:v>
                  </c:pt>
                  <c:pt idx="22">
                    <c:v>0.62490000000000434</c:v>
                  </c:pt>
                  <c:pt idx="23">
                    <c:v>0.63280000000000503</c:v>
                  </c:pt>
                  <c:pt idx="24">
                    <c:v>0.63640000000000063</c:v>
                  </c:pt>
                  <c:pt idx="25">
                    <c:v>0.64950000000000063</c:v>
                  </c:pt>
                </c:numCache>
              </c:numRef>
            </c:plus>
            <c:minus>
              <c:numRef>
                <c:f>Sheet1!$E$2:$E$27</c:f>
                <c:numCache>
                  <c:formatCode>General</c:formatCode>
                  <c:ptCount val="26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0</c:v>
                  </c:pt>
                  <c:pt idx="7">
                    <c:v>0</c:v>
                  </c:pt>
                  <c:pt idx="8">
                    <c:v>0.10660000000000019</c:v>
                  </c:pt>
                  <c:pt idx="9">
                    <c:v>0.13669999999999999</c:v>
                  </c:pt>
                  <c:pt idx="10">
                    <c:v>0.17540000000000044</c:v>
                  </c:pt>
                  <c:pt idx="11">
                    <c:v>0.24180000000000001</c:v>
                  </c:pt>
                  <c:pt idx="12">
                    <c:v>0.28320000000000001</c:v>
                  </c:pt>
                  <c:pt idx="13">
                    <c:v>0.33850000000000252</c:v>
                  </c:pt>
                  <c:pt idx="14">
                    <c:v>0.37680000000000252</c:v>
                  </c:pt>
                  <c:pt idx="15">
                    <c:v>0.42590000000000194</c:v>
                  </c:pt>
                  <c:pt idx="16">
                    <c:v>0.46940000000000032</c:v>
                  </c:pt>
                  <c:pt idx="17">
                    <c:v>0.50390000000000001</c:v>
                  </c:pt>
                  <c:pt idx="18">
                    <c:v>0.54339999999999999</c:v>
                  </c:pt>
                  <c:pt idx="19">
                    <c:v>0.56080000000000063</c:v>
                  </c:pt>
                  <c:pt idx="20">
                    <c:v>0.60650000000000004</c:v>
                  </c:pt>
                  <c:pt idx="21">
                    <c:v>0.63750000000000062</c:v>
                  </c:pt>
                  <c:pt idx="22">
                    <c:v>0.62490000000000434</c:v>
                  </c:pt>
                  <c:pt idx="23">
                    <c:v>0.63280000000000503</c:v>
                  </c:pt>
                  <c:pt idx="24">
                    <c:v>0.63640000000000063</c:v>
                  </c:pt>
                  <c:pt idx="25">
                    <c:v>0.64950000000000063</c:v>
                  </c:pt>
                </c:numCache>
              </c:numRef>
            </c:minus>
            <c:spPr>
              <a:ln>
                <a:solidFill>
                  <a:schemeClr val="bg1">
                    <a:lumMod val="50000"/>
                  </a:schemeClr>
                </a:solidFill>
              </a:ln>
            </c:spPr>
          </c:errBars>
          <c:xVal>
            <c:numRef>
              <c:f>Sheet1!$A$2:$A$27</c:f>
              <c:numCache>
                <c:formatCode>0</c:formatCode>
                <c:ptCount val="26"/>
                <c:pt idx="0">
                  <c:v>-14</c:v>
                </c:pt>
                <c:pt idx="1">
                  <c:v>-12</c:v>
                </c:pt>
                <c:pt idx="2">
                  <c:v>-10</c:v>
                </c:pt>
                <c:pt idx="3">
                  <c:v>-8</c:v>
                </c:pt>
                <c:pt idx="4">
                  <c:v>-6</c:v>
                </c:pt>
                <c:pt idx="5">
                  <c:v>-4</c:v>
                </c:pt>
                <c:pt idx="6">
                  <c:v>-2</c:v>
                </c:pt>
                <c:pt idx="7">
                  <c:v>0</c:v>
                </c:pt>
                <c:pt idx="8">
                  <c:v>2</c:v>
                </c:pt>
                <c:pt idx="9">
                  <c:v>4</c:v>
                </c:pt>
                <c:pt idx="10">
                  <c:v>6</c:v>
                </c:pt>
                <c:pt idx="11">
                  <c:v>10</c:v>
                </c:pt>
                <c:pt idx="12">
                  <c:v>14</c:v>
                </c:pt>
                <c:pt idx="13">
                  <c:v>18</c:v>
                </c:pt>
                <c:pt idx="14">
                  <c:v>22</c:v>
                </c:pt>
                <c:pt idx="15">
                  <c:v>26</c:v>
                </c:pt>
                <c:pt idx="16">
                  <c:v>30</c:v>
                </c:pt>
                <c:pt idx="17">
                  <c:v>34</c:v>
                </c:pt>
                <c:pt idx="18">
                  <c:v>38</c:v>
                </c:pt>
                <c:pt idx="19">
                  <c:v>44</c:v>
                </c:pt>
                <c:pt idx="20">
                  <c:v>50</c:v>
                </c:pt>
                <c:pt idx="21">
                  <c:v>56</c:v>
                </c:pt>
                <c:pt idx="22">
                  <c:v>57</c:v>
                </c:pt>
                <c:pt idx="23">
                  <c:v>60</c:v>
                </c:pt>
                <c:pt idx="24">
                  <c:v>64</c:v>
                </c:pt>
                <c:pt idx="25">
                  <c:v>68</c:v>
                </c:pt>
              </c:numCache>
            </c:numRef>
          </c:xVal>
          <c:yVal>
            <c:numRef>
              <c:f>Sheet1!$C$2:$C$27</c:f>
              <c:numCache>
                <c:formatCode>0.00</c:formatCode>
                <c:ptCount val="26"/>
                <c:pt idx="0">
                  <c:v>6.4440999999999997</c:v>
                </c:pt>
                <c:pt idx="1">
                  <c:v>6.3988999999999985</c:v>
                </c:pt>
                <c:pt idx="2">
                  <c:v>4.1432000000000002</c:v>
                </c:pt>
                <c:pt idx="3">
                  <c:v>2.8834</c:v>
                </c:pt>
                <c:pt idx="4">
                  <c:v>2.3721999999999968</c:v>
                </c:pt>
                <c:pt idx="5">
                  <c:v>1.9033</c:v>
                </c:pt>
                <c:pt idx="6">
                  <c:v>1.5037999999999887</c:v>
                </c:pt>
                <c:pt idx="7">
                  <c:v>0</c:v>
                </c:pt>
                <c:pt idx="8">
                  <c:v>-0.1106</c:v>
                </c:pt>
                <c:pt idx="9">
                  <c:v>-0.55349999999999999</c:v>
                </c:pt>
                <c:pt idx="10">
                  <c:v>-0.93540000000000001</c:v>
                </c:pt>
                <c:pt idx="11">
                  <c:v>-1.3824000000000001</c:v>
                </c:pt>
                <c:pt idx="12">
                  <c:v>-1.7668999999999913</c:v>
                </c:pt>
                <c:pt idx="13">
                  <c:v>-1.7410999999999905</c:v>
                </c:pt>
                <c:pt idx="14">
                  <c:v>-1.5841000000000001</c:v>
                </c:pt>
                <c:pt idx="15">
                  <c:v>-1.5375999999999905</c:v>
                </c:pt>
                <c:pt idx="16">
                  <c:v>-1.1982999999999999</c:v>
                </c:pt>
                <c:pt idx="17">
                  <c:v>-0.95420000000000005</c:v>
                </c:pt>
                <c:pt idx="18">
                  <c:v>-1.0763</c:v>
                </c:pt>
                <c:pt idx="19">
                  <c:v>-0.35170000000000001</c:v>
                </c:pt>
                <c:pt idx="20">
                  <c:v>-7.5300000000000034E-2</c:v>
                </c:pt>
                <c:pt idx="21">
                  <c:v>1.2500000000000001E-2</c:v>
                </c:pt>
                <c:pt idx="22">
                  <c:v>-9.5900000000000041E-2</c:v>
                </c:pt>
                <c:pt idx="23">
                  <c:v>2.7000000000000231E-3</c:v>
                </c:pt>
                <c:pt idx="24">
                  <c:v>0.33440000000000292</c:v>
                </c:pt>
                <c:pt idx="25">
                  <c:v>0.27750000000000002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D564-485E-B6D4-7E43A03E00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7811328"/>
        <c:axId val="187812864"/>
      </c:scatterChart>
      <c:valAx>
        <c:axId val="187811328"/>
        <c:scaling>
          <c:orientation val="minMax"/>
          <c:max val="68"/>
          <c:min val="-18"/>
        </c:scaling>
        <c:delete val="0"/>
        <c:axPos val="b"/>
        <c:numFmt formatCode="0" sourceLinked="1"/>
        <c:majorTickMark val="out"/>
        <c:minorTickMark val="none"/>
        <c:tickLblPos val="none"/>
        <c:spPr>
          <a:ln w="18914">
            <a:solidFill>
              <a:srgbClr val="001965"/>
            </a:solidFill>
          </a:ln>
        </c:spPr>
        <c:txPr>
          <a:bodyPr/>
          <a:lstStyle/>
          <a:p>
            <a:pPr>
              <a:defRPr>
                <a:solidFill>
                  <a:srgbClr val="001965"/>
                </a:solidFill>
              </a:defRPr>
            </a:pPr>
            <a:endParaRPr lang="el-GR"/>
          </a:p>
        </c:txPr>
        <c:crossAx val="187812864"/>
        <c:crossesAt val="-8"/>
        <c:crossBetween val="midCat"/>
        <c:majorUnit val="2"/>
      </c:valAx>
      <c:valAx>
        <c:axId val="187812864"/>
        <c:scaling>
          <c:orientation val="minMax"/>
          <c:max val="8"/>
          <c:min val="-8"/>
        </c:scaling>
        <c:delete val="0"/>
        <c:axPos val="l"/>
        <c:numFmt formatCode="0" sourceLinked="0"/>
        <c:majorTickMark val="out"/>
        <c:minorTickMark val="none"/>
        <c:tickLblPos val="nextTo"/>
        <c:spPr>
          <a:ln w="18914">
            <a:solidFill>
              <a:srgbClr val="001965"/>
            </a:solidFill>
          </a:ln>
        </c:spPr>
        <c:txPr>
          <a:bodyPr/>
          <a:lstStyle/>
          <a:p>
            <a:pPr>
              <a:defRPr sz="800">
                <a:solidFill>
                  <a:srgbClr val="000000"/>
                </a:solidFill>
              </a:defRPr>
            </a:pPr>
            <a:endParaRPr lang="el-GR"/>
          </a:p>
        </c:txPr>
        <c:crossAx val="187811328"/>
        <c:crossesAt val="-18"/>
        <c:crossBetween val="midCat"/>
        <c:majorUnit val="2"/>
      </c:valAx>
      <c:spPr>
        <a:noFill/>
        <a:ln w="25296">
          <a:noFill/>
        </a:ln>
      </c:spPr>
    </c:plotArea>
    <c:plotVisOnly val="1"/>
    <c:dispBlanksAs val="gap"/>
    <c:showDLblsOverMax val="0"/>
  </c:chart>
  <c:txPr>
    <a:bodyPr/>
    <a:lstStyle/>
    <a:p>
      <a:pPr>
        <a:defRPr sz="1338"/>
      </a:pPr>
      <a:endParaRPr lang="el-G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347276902887137E-2"/>
          <c:y val="0.15282824803149808"/>
          <c:w val="0.88526885319053994"/>
          <c:h val="0.77194242125984758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rgbClr val="333399"/>
              </a:solidFill>
              <a:round/>
            </a:ln>
            <a:effectLst/>
          </c:spPr>
          <c:marker>
            <c:symbol val="none"/>
          </c:marker>
          <c:xVal>
            <c:numRef>
              <c:f>Sheet1!$A$2:$A$57</c:f>
              <c:numCache>
                <c:formatCode>General</c:formatCode>
                <c:ptCount val="5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</c:numCache>
            </c:numRef>
          </c:xVal>
          <c:yVal>
            <c:numRef>
              <c:f>Sheet1!$B$2:$B$57</c:f>
              <c:numCache>
                <c:formatCode>General</c:formatCode>
                <c:ptCount val="56"/>
                <c:pt idx="0">
                  <c:v>18.237885462555262</c:v>
                </c:pt>
                <c:pt idx="1">
                  <c:v>23.303964757709291</c:v>
                </c:pt>
                <c:pt idx="2">
                  <c:v>22.775330396475621</c:v>
                </c:pt>
                <c:pt idx="3">
                  <c:v>24.669603524229029</c:v>
                </c:pt>
                <c:pt idx="4">
                  <c:v>23.022536456031652</c:v>
                </c:pt>
                <c:pt idx="5">
                  <c:v>19.474153297682708</c:v>
                </c:pt>
                <c:pt idx="6">
                  <c:v>17.078651685393229</c:v>
                </c:pt>
                <c:pt idx="7">
                  <c:v>14.688494770350148</c:v>
                </c:pt>
                <c:pt idx="8">
                  <c:v>12.916476494751254</c:v>
                </c:pt>
                <c:pt idx="9">
                  <c:v>11.203319502074688</c:v>
                </c:pt>
                <c:pt idx="10">
                  <c:v>10.951276102088167</c:v>
                </c:pt>
                <c:pt idx="11">
                  <c:v>10.356138706654171</c:v>
                </c:pt>
                <c:pt idx="12">
                  <c:v>9.552941176470588</c:v>
                </c:pt>
                <c:pt idx="13">
                  <c:v>8.8416075650118184</c:v>
                </c:pt>
                <c:pt idx="14">
                  <c:v>8.3806818181819018</c:v>
                </c:pt>
                <c:pt idx="15">
                  <c:v>8.353221957040569</c:v>
                </c:pt>
                <c:pt idx="16">
                  <c:v>7.6628352490420868</c:v>
                </c:pt>
                <c:pt idx="17">
                  <c:v>7.3076923076923084</c:v>
                </c:pt>
                <c:pt idx="18">
                  <c:v>7.4360212457750023</c:v>
                </c:pt>
                <c:pt idx="19">
                  <c:v>7.0388349514562716</c:v>
                </c:pt>
                <c:pt idx="20">
                  <c:v>6.6861883845778429</c:v>
                </c:pt>
                <c:pt idx="21">
                  <c:v>6.4090019569471623</c:v>
                </c:pt>
                <c:pt idx="22">
                  <c:v>6.1425061425061385</c:v>
                </c:pt>
                <c:pt idx="23">
                  <c:v>5.9900990099009901</c:v>
                </c:pt>
                <c:pt idx="24">
                  <c:v>5.7596822244289969</c:v>
                </c:pt>
                <c:pt idx="25">
                  <c:v>5.5776892430278888</c:v>
                </c:pt>
                <c:pt idx="26">
                  <c:v>5.5027513756878443</c:v>
                </c:pt>
                <c:pt idx="27">
                  <c:v>5.4801407742584214</c:v>
                </c:pt>
                <c:pt idx="28">
                  <c:v>5.7517658930373434</c:v>
                </c:pt>
                <c:pt idx="29">
                  <c:v>5.6565656565656255</c:v>
                </c:pt>
                <c:pt idx="30">
                  <c:v>5.8793715154586934</c:v>
                </c:pt>
                <c:pt idx="31">
                  <c:v>6.106870229007634</c:v>
                </c:pt>
                <c:pt idx="32">
                  <c:v>5.6036678553234864</c:v>
                </c:pt>
                <c:pt idx="33">
                  <c:v>5.1150895140664501</c:v>
                </c:pt>
                <c:pt idx="34">
                  <c:v>5.1282051282051286</c:v>
                </c:pt>
                <c:pt idx="35">
                  <c:v>5.2523171987641923</c:v>
                </c:pt>
                <c:pt idx="36">
                  <c:v>5.3175012906556445</c:v>
                </c:pt>
                <c:pt idx="37">
                  <c:v>5.3395541731467056</c:v>
                </c:pt>
                <c:pt idx="38">
                  <c:v>5.3014553014553005</c:v>
                </c:pt>
                <c:pt idx="39">
                  <c:v>5.2246603970741914</c:v>
                </c:pt>
                <c:pt idx="40">
                  <c:v>5.3347280334728033</c:v>
                </c:pt>
                <c:pt idx="41">
                  <c:v>5.2824267782426784</c:v>
                </c:pt>
                <c:pt idx="42">
                  <c:v>5.0865233350812824</c:v>
                </c:pt>
                <c:pt idx="43">
                  <c:v>5.1106427818756934</c:v>
                </c:pt>
                <c:pt idx="44">
                  <c:v>5.3439153439153255</c:v>
                </c:pt>
                <c:pt idx="45">
                  <c:v>5.2016985138004523</c:v>
                </c:pt>
                <c:pt idx="46">
                  <c:v>5.1091005854177753</c:v>
                </c:pt>
                <c:pt idx="47">
                  <c:v>5.2941176470587648</c:v>
                </c:pt>
                <c:pt idx="48">
                  <c:v>5.4184549356223179</c:v>
                </c:pt>
                <c:pt idx="49">
                  <c:v>5.3676865271067422</c:v>
                </c:pt>
                <c:pt idx="50">
                  <c:v>5.3225806451612447</c:v>
                </c:pt>
                <c:pt idx="51">
                  <c:v>5.3398058252427187</c:v>
                </c:pt>
                <c:pt idx="52">
                  <c:v>5.3030303030303028</c:v>
                </c:pt>
                <c:pt idx="53">
                  <c:v>5.5464926590538424</c:v>
                </c:pt>
                <c:pt idx="54">
                  <c:v>5.2889858233369242</c:v>
                </c:pt>
                <c:pt idx="55">
                  <c:v>5.5433589462129476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32B-4B6D-92DD-0C210308E1E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Sheet1!$A$2:$A$57</c:f>
              <c:numCache>
                <c:formatCode>General</c:formatCode>
                <c:ptCount val="5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</c:numCache>
            </c:numRef>
          </c:xVal>
          <c:yVal>
            <c:numRef>
              <c:f>Sheet1!$C$2:$C$57</c:f>
              <c:numCache>
                <c:formatCode>General</c:formatCode>
                <c:ptCount val="56"/>
                <c:pt idx="0">
                  <c:v>4.8249763481550856</c:v>
                </c:pt>
                <c:pt idx="1">
                  <c:v>5.9602649006622519</c:v>
                </c:pt>
                <c:pt idx="2">
                  <c:v>4.919583727530747</c:v>
                </c:pt>
                <c:pt idx="3">
                  <c:v>5.3926206244087043</c:v>
                </c:pt>
                <c:pt idx="4">
                  <c:v>4.9289099526066353</c:v>
                </c:pt>
                <c:pt idx="5">
                  <c:v>3.9084842707340401</c:v>
                </c:pt>
                <c:pt idx="6">
                  <c:v>3.3621517771373903</c:v>
                </c:pt>
                <c:pt idx="7">
                  <c:v>3.1884057971014492</c:v>
                </c:pt>
                <c:pt idx="8">
                  <c:v>2.8128031037827048</c:v>
                </c:pt>
                <c:pt idx="9">
                  <c:v>2.44140625</c:v>
                </c:pt>
                <c:pt idx="10">
                  <c:v>2.3529411764705777</c:v>
                </c:pt>
                <c:pt idx="11">
                  <c:v>2.3645320197044342</c:v>
                </c:pt>
                <c:pt idx="12">
                  <c:v>1.974333662388944</c:v>
                </c:pt>
                <c:pt idx="13">
                  <c:v>1.4836795252225519</c:v>
                </c:pt>
                <c:pt idx="14">
                  <c:v>1.2948207171314636</c:v>
                </c:pt>
                <c:pt idx="15">
                  <c:v>1.2060301507537687</c:v>
                </c:pt>
                <c:pt idx="16">
                  <c:v>1.4127144298688201</c:v>
                </c:pt>
                <c:pt idx="17">
                  <c:v>1.2170385395537606</c:v>
                </c:pt>
                <c:pt idx="18">
                  <c:v>1.4300306435137895</c:v>
                </c:pt>
                <c:pt idx="19">
                  <c:v>1.7543859649122964</c:v>
                </c:pt>
                <c:pt idx="20">
                  <c:v>1.3429752066115703</c:v>
                </c:pt>
                <c:pt idx="21">
                  <c:v>1.1458333333333333</c:v>
                </c:pt>
                <c:pt idx="22">
                  <c:v>1.2618296529968334</c:v>
                </c:pt>
                <c:pt idx="23">
                  <c:v>1.1714589989350381</c:v>
                </c:pt>
                <c:pt idx="24">
                  <c:v>1.2820512820512822</c:v>
                </c:pt>
                <c:pt idx="25">
                  <c:v>0.96774193548388288</c:v>
                </c:pt>
                <c:pt idx="26">
                  <c:v>0.86021505376344165</c:v>
                </c:pt>
                <c:pt idx="27">
                  <c:v>1.0857763300760044</c:v>
                </c:pt>
                <c:pt idx="28">
                  <c:v>1.3100436681222707</c:v>
                </c:pt>
                <c:pt idx="29">
                  <c:v>1.095290251916758</c:v>
                </c:pt>
                <c:pt idx="30">
                  <c:v>1.1037527593818985</c:v>
                </c:pt>
                <c:pt idx="31">
                  <c:v>1.1098779134295227</c:v>
                </c:pt>
                <c:pt idx="32">
                  <c:v>1.2276785714285721</c:v>
                </c:pt>
                <c:pt idx="33">
                  <c:v>1.3407821229050398</c:v>
                </c:pt>
                <c:pt idx="34">
                  <c:v>1.2318029115341538</c:v>
                </c:pt>
                <c:pt idx="35">
                  <c:v>1.013513513513514</c:v>
                </c:pt>
                <c:pt idx="36">
                  <c:v>1.0204081632653061</c:v>
                </c:pt>
                <c:pt idx="37">
                  <c:v>1.0250569476082005</c:v>
                </c:pt>
                <c:pt idx="38">
                  <c:v>1.0273972602739718</c:v>
                </c:pt>
                <c:pt idx="39">
                  <c:v>1.1441647597253999</c:v>
                </c:pt>
                <c:pt idx="40">
                  <c:v>1.3777267508610778</c:v>
                </c:pt>
                <c:pt idx="41">
                  <c:v>1.2658227848101258</c:v>
                </c:pt>
                <c:pt idx="42">
                  <c:v>1.267281105990784</c:v>
                </c:pt>
                <c:pt idx="43">
                  <c:v>1.2731481481481479</c:v>
                </c:pt>
                <c:pt idx="44">
                  <c:v>1.1627906976744045</c:v>
                </c:pt>
                <c:pt idx="45">
                  <c:v>1.0501750291715444</c:v>
                </c:pt>
                <c:pt idx="46">
                  <c:v>1.0514018691588785</c:v>
                </c:pt>
                <c:pt idx="47">
                  <c:v>1.0550996483001052</c:v>
                </c:pt>
                <c:pt idx="48">
                  <c:v>1.0575793184488838</c:v>
                </c:pt>
                <c:pt idx="49">
                  <c:v>1.1764705882353022</c:v>
                </c:pt>
                <c:pt idx="50">
                  <c:v>1.1778563015312222</c:v>
                </c:pt>
                <c:pt idx="51">
                  <c:v>1.2971698113207548</c:v>
                </c:pt>
                <c:pt idx="52">
                  <c:v>1.3017751479289938</c:v>
                </c:pt>
                <c:pt idx="53">
                  <c:v>1.4319809069212421</c:v>
                </c:pt>
                <c:pt idx="54">
                  <c:v>1.560624249699871</c:v>
                </c:pt>
                <c:pt idx="55">
                  <c:v>1.6847172081829123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32B-4B6D-92DD-0C210308E1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8117376"/>
        <c:axId val="188118912"/>
      </c:scatterChart>
      <c:valAx>
        <c:axId val="188117376"/>
        <c:scaling>
          <c:orientation val="minMax"/>
          <c:max val="56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8575" cap="flat" cmpd="sng" algn="ctr">
            <a:solidFill>
              <a:srgbClr val="001965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88118912"/>
        <c:crosses val="autoZero"/>
        <c:crossBetween val="midCat"/>
        <c:majorUnit val="4"/>
      </c:valAx>
      <c:valAx>
        <c:axId val="188118912"/>
        <c:scaling>
          <c:orientation val="minMax"/>
          <c:max val="3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8575">
            <a:solidFill>
              <a:srgbClr val="001965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8811737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5F8A45-5E00-40A5-B1BD-91D20B17BD4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C99991-576F-4A9B-9455-B5C931571D1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994AE3-A25B-414E-990B-3960A84D494B}" type="slidenum">
              <a:rPr lang="el-GR" smtClean="0">
                <a:solidFill>
                  <a:prstClr val="black"/>
                </a:solidFill>
              </a:rPr>
              <a:pPr/>
              <a:t>9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79575" y="579438"/>
            <a:ext cx="3446463" cy="2584450"/>
          </a:xfrm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8475" y="3414713"/>
            <a:ext cx="5861050" cy="4114800"/>
          </a:xfrm>
          <a:noFill/>
          <a:ln/>
        </p:spPr>
        <p:txBody>
          <a:bodyPr/>
          <a:lstStyle/>
          <a:p>
            <a:pPr marL="228600" indent="-228600" eaLnBrk="1" hangingPunct="1">
              <a:tabLst>
                <a:tab pos="228600" algn="l"/>
              </a:tabLst>
            </a:pPr>
            <a:r>
              <a:rPr lang="en-US" b="1"/>
              <a:t>Disease risk associated with excess body mass index</a:t>
            </a:r>
          </a:p>
          <a:p>
            <a:pPr marL="228600" indent="-228600" eaLnBrk="1" hangingPunct="1">
              <a:tabLst>
                <a:tab pos="228600" algn="l"/>
              </a:tabLst>
            </a:pPr>
            <a:r>
              <a:rPr lang="en-US"/>
              <a:t>Data from two large investigations, the Nurses' Health Study and the Health Professionals Follow-Up Study, show the relationship of BMI to the incidence of several diseases among women and men. Using lean individuals with a BMI of 21.0 kg/m</a:t>
            </a:r>
            <a:r>
              <a:rPr lang="en-US" baseline="30000"/>
              <a:t>2</a:t>
            </a:r>
            <a:r>
              <a:rPr lang="en-US"/>
              <a:t> as the reference group, the risks of type 2 diabetes, hypertension, cholelithiasis, and coronary heart disease doubled at BMI of approximately 22.0, 24.5, 25.5, and 28.0 kg/m</a:t>
            </a:r>
            <a:r>
              <a:rPr lang="en-US" baseline="30000"/>
              <a:t>2</a:t>
            </a:r>
            <a:r>
              <a:rPr lang="en-US"/>
              <a:t>, respectively, in women and at BMI of 23.5, 26.0, 27.5, and 28.0 kg/m</a:t>
            </a:r>
            <a:r>
              <a:rPr lang="en-US" baseline="30000"/>
              <a:t>2</a:t>
            </a:r>
            <a:r>
              <a:rPr lang="en-US"/>
              <a:t>, respectively, in men.  Other investigations have linked excess weight to additional conditions, including asthma, osteoarthritis, and obstructive sleep apnea, as well as to increased mortality from cancer.</a:t>
            </a:r>
          </a:p>
          <a:p>
            <a:pPr marL="228600" indent="-228600" eaLnBrk="1" hangingPunct="1">
              <a:tabLst>
                <a:tab pos="228600" algn="l"/>
              </a:tabLst>
            </a:pPr>
            <a:endParaRPr lang="en-US"/>
          </a:p>
          <a:p>
            <a:pPr marL="228600" indent="-228600" eaLnBrk="1" hangingPunct="1">
              <a:tabLst>
                <a:tab pos="228600" algn="l"/>
              </a:tabLst>
            </a:pPr>
            <a:r>
              <a:rPr lang="en-US" i="1"/>
              <a:t>References:</a:t>
            </a:r>
          </a:p>
          <a:p>
            <a:pPr marL="228600" indent="-228600" eaLnBrk="1" hangingPunct="1">
              <a:buFontTx/>
              <a:buAutoNum type="arabicPeriod"/>
              <a:tabLst>
                <a:tab pos="228600" algn="l"/>
              </a:tabLst>
            </a:pPr>
            <a:r>
              <a:rPr lang="en-US"/>
              <a:t>Willett WC, Dietz WH, Colditz GA. Guidelines for healthy weight. N Engl J Med 1999;341:427-434.</a:t>
            </a:r>
          </a:p>
          <a:p>
            <a:pPr marL="228600" indent="-228600" eaLnBrk="1" hangingPunct="1">
              <a:buFontTx/>
              <a:buAutoNum type="arabicPeriod"/>
              <a:tabLst>
                <a:tab pos="228600" algn="l"/>
              </a:tabLst>
            </a:pPr>
            <a:r>
              <a:rPr lang="en-US"/>
              <a:t>National Institutes of Health. Clinical guidelines on the identification, evaluation, and treatment of overweight and obesity in adults--the evidence report. Obes Res 1998;6(Suppl 2):51S-209S.</a:t>
            </a:r>
          </a:p>
          <a:p>
            <a:pPr marL="228600" indent="-228600" eaLnBrk="1" hangingPunct="1">
              <a:buFontTx/>
              <a:buAutoNum type="arabicPeriod"/>
              <a:tabLst>
                <a:tab pos="228600" algn="l"/>
              </a:tabLst>
            </a:pPr>
            <a:r>
              <a:rPr lang="en-US"/>
              <a:t>Calle EE, Rodriguez C, Walker-Thurmond K, Thun M. Overweight, obesity, and mortality from cancer in a prospectively studied cohort of U.S. adults. N Engl J Med 2003;348:1625-1638.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909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4343400"/>
            <a:ext cx="6858000" cy="4114800"/>
          </a:xfrm>
          <a:noFill/>
          <a:ln/>
        </p:spPr>
        <p:txBody>
          <a:bodyPr/>
          <a:lstStyle/>
          <a:p>
            <a:pPr eaLnBrk="1" hangingPunct="1"/>
            <a:r>
              <a:rPr lang="en-US" b="1"/>
              <a:t>Liraglutide is a once-daily human GLP-1 analogue</a:t>
            </a:r>
          </a:p>
          <a:p>
            <a:pPr eaLnBrk="1" hangingPunct="1"/>
            <a:r>
              <a:rPr lang="en-US"/>
              <a:t>In creating liraglutide, two modifications to the amino acid sequence of GLP-1 are made: a fatty acid is acylated to lysine at position 26 and the lysine at position 34 is replaced with arginine.  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These modifications result in increased self-association (which slows absorption from the subcutaneous depot), albumin binding and reduced susceptibility to DPP-IV, which combine to prolong its plasma half-life, protracting its action. Thus, the problem of the short half-life, which is the major clinical drawback of native GLP-1, is overcome.</a:t>
            </a:r>
          </a:p>
          <a:p>
            <a:pPr eaLnBrk="1" hangingPunct="1"/>
            <a:endParaRPr lang="en-GB"/>
          </a:p>
          <a:p>
            <a:pPr eaLnBrk="1" hangingPunct="1"/>
            <a:r>
              <a:rPr lang="en-GB"/>
              <a:t>For comparison, the plasma half-life of </a:t>
            </a:r>
            <a:r>
              <a:rPr lang="en-GB" b="1"/>
              <a:t>exenatide</a:t>
            </a:r>
            <a:r>
              <a:rPr lang="en-GB"/>
              <a:t> is 4 to 6 hours (reviewed in Drucker and Nauck, 2006)</a:t>
            </a:r>
          </a:p>
          <a:p>
            <a:pPr eaLnBrk="1" hangingPunct="1"/>
            <a:endParaRPr lang="en-US"/>
          </a:p>
          <a:p>
            <a:pPr eaLnBrk="1" hangingPunct="1">
              <a:spcBef>
                <a:spcPct val="0"/>
              </a:spcBef>
            </a:pPr>
            <a:r>
              <a:rPr lang="en-US" u="sng"/>
              <a:t>Reference</a:t>
            </a:r>
          </a:p>
          <a:p>
            <a:pPr eaLnBrk="1" hangingPunct="1">
              <a:spcBef>
                <a:spcPct val="0"/>
              </a:spcBef>
            </a:pPr>
            <a:r>
              <a:rPr lang="en-GB"/>
              <a:t>Knudsen </a:t>
            </a:r>
            <a:r>
              <a:rPr lang="en-GB" i="1"/>
              <a:t>et al. J Med Chem </a:t>
            </a:r>
            <a:r>
              <a:rPr lang="en-GB"/>
              <a:t>2000;43:1664–69</a:t>
            </a:r>
          </a:p>
          <a:p>
            <a:pPr eaLnBrk="1" hangingPunct="1">
              <a:spcBef>
                <a:spcPct val="0"/>
              </a:spcBef>
            </a:pPr>
            <a:r>
              <a:rPr lang="en-GB"/>
              <a:t>Degn </a:t>
            </a:r>
            <a:r>
              <a:rPr lang="en-GB" i="1"/>
              <a:t>et al. Diabetes </a:t>
            </a:r>
            <a:r>
              <a:rPr lang="en-GB"/>
              <a:t>2004;53:1187–94</a:t>
            </a:r>
          </a:p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rgbClr val="00196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60335D-9743-4EEE-A4E8-954804648E83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58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510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37452" indent="-283635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34542" indent="-226908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588359" indent="-226908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42175" indent="-226908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495992" indent="-22690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49809" indent="-22690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03625" indent="-22690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57442" indent="-22690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DE73980-AC53-40EA-A0CB-0FCE942F626B}" type="slidenum">
              <a:rPr lang="en-GB" altLang="en-US" sz="90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61</a:t>
            </a:fld>
            <a:endParaRPr lang="en-GB" altLang="en-US" sz="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274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12–4 Subjects with nausea in the main treatment period (week 0 to 56) by week and treatment – SAS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60335D-9743-4EEE-A4E8-954804648E83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62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555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7.jpeg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l-GR">
                <a:solidFill>
                  <a:srgbClr val="FFFFFF"/>
                </a:solidFill>
              </a:endParaRPr>
            </a:p>
          </p:txBody>
        </p:sp>
        <p:grpSp>
          <p:nvGrpSpPr>
            <p:cNvPr id="3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8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5186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l-GR"/>
              <a:t>Click to edit Master title style</a:t>
            </a:r>
          </a:p>
        </p:txBody>
      </p:sp>
      <p:sp>
        <p:nvSpPr>
          <p:cNvPr id="5187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l-GR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B7975-7DCB-408D-91CF-930C4B4BF93A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BEDDFA-7F1B-4007-B430-1574686084E4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3F17C3-EC0D-4492-8DF0-09303FBE97AD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615DC7-FCEF-4A6C-BA00-AC70DB7200AA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43DD6A-A752-45C1-AF95-696B73A47D68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3FB4C0-7C81-4A8E-A188-8196D1DD20BC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B20D58-2A15-4365-A10B-8A620649D77A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36825-B850-4EAB-87B7-C8DB20A7A7CA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D512FF-A710-4874-8621-BF68E17FEBAD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ECC49C-BA77-4A38-ABB5-2DE7C19917FD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AEFCEE-B43A-4DBD-83E4-1E524F447B7B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123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FFFFFF"/>
                </a:solidFill>
              </a:endParaRPr>
            </a:p>
          </p:txBody>
        </p:sp>
        <p:grpSp>
          <p:nvGrpSpPr>
            <p:cNvPr id="3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125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26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27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28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29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30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31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32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33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34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35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5137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38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39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40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41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42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43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44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45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46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47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48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49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50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51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52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53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54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5156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57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58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59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60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61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62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63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64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65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66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67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68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69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70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71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72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5174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75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76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77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78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79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80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5182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183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184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185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5186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l-GR"/>
              <a:t>Click to edit Master title style</a:t>
            </a:r>
          </a:p>
        </p:txBody>
      </p:sp>
      <p:sp>
        <p:nvSpPr>
          <p:cNvPr id="5187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l-GR"/>
              <a:t>Click to edit Master subtitle style</a:t>
            </a:r>
          </a:p>
        </p:txBody>
      </p:sp>
      <p:sp>
        <p:nvSpPr>
          <p:cNvPr id="5188" name="Rectangle 68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189" name="Rectangle 69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190" name="Rectangle 7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F4F2FFC-0FB0-4BB9-A94A-93CC8B5F39DC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6139D-8A97-4C68-8F32-83C8C07E668A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2B27CE-0ECC-4539-BEFC-CA7E965F9415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8599BC-F95E-4048-B5F5-05E4079E7296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3473A6-16CC-4F24-A4D5-AB6153BE0A37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265DB-13EC-44C4-9338-C942B01B72F4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8D9BF1-7401-41A6-8E07-84784E961C7F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E9C778-E2B8-4599-A67F-477B3612FCAB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882779-FB21-47A6-95B6-1748F5F80E99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7EA628-934D-4848-A309-E13B760B7326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67809B-AB10-40D8-B7F6-78A445893EE4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A397A8-9EF5-42B9-BD58-E5BB5B38D683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178" y="4267200"/>
            <a:ext cx="9140825" cy="2590800"/>
            <a:chOff x="2" y="2688"/>
            <a:chExt cx="5758" cy="1632"/>
          </a:xfrm>
        </p:grpSpPr>
        <p:sp>
          <p:nvSpPr>
            <p:cNvPr id="5123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FFFFFF"/>
                </a:solidFill>
              </a:endParaRPr>
            </a:p>
          </p:txBody>
        </p:sp>
        <p:grpSp>
          <p:nvGrpSpPr>
            <p:cNvPr id="3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125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26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27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28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29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30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31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32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33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34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35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5137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38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39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40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41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42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43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44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45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46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47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48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49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50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51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52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53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54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5156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57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58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59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60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61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62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63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64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65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66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67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68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69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70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71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72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5174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75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76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77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78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79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80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5182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183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184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185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5186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81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l-GR"/>
              <a:t>Click to edit Master title style</a:t>
            </a:r>
          </a:p>
        </p:txBody>
      </p:sp>
      <p:sp>
        <p:nvSpPr>
          <p:cNvPr id="5187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l-GR"/>
              <a:t>Click to edit Master subtitle style</a:t>
            </a:r>
          </a:p>
        </p:txBody>
      </p:sp>
      <p:sp>
        <p:nvSpPr>
          <p:cNvPr id="5188" name="Rectangle 68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189" name="Rectangle 69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190" name="Rectangle 7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0F4C07A-6549-4063-AB40-127435790F47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l-GR">
                <a:solidFill>
                  <a:srgbClr val="FFFFFF"/>
                </a:solidFill>
              </a:endParaRPr>
            </a:p>
          </p:txBody>
        </p:sp>
        <p:grpSp>
          <p:nvGrpSpPr>
            <p:cNvPr id="3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8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5186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l-GR"/>
              <a:t>Click to edit Master title style</a:t>
            </a:r>
          </a:p>
        </p:txBody>
      </p:sp>
      <p:sp>
        <p:nvSpPr>
          <p:cNvPr id="5187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l-GR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B7975-7DCB-408D-91CF-930C4B4BF93A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C4733-C960-4F79-A221-1DABCBFF4593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C5F85-8427-4F51-9727-3D8E9F6F8C22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40784B-2C51-44C0-A272-D3C23B59E62B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6833D-1CFB-4A79-8B5E-2D5239A77932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2FF4B-E4B8-421E-9527-95F057587CC3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F85FC-C231-487F-9D50-74C9A4D5DDA4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50EC0-DE5E-4830-A692-946C005F1E85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9F30F-7B9B-4666-B558-A776961F7195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BEDDFA-7F1B-4007-B430-1574686084E4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4CA229-7938-4FDB-9796-05F44726BDBC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6139D-8A97-4C68-8F32-83C8C07E668A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178" y="4267200"/>
            <a:ext cx="9140825" cy="2590800"/>
            <a:chOff x="2" y="2688"/>
            <a:chExt cx="5758" cy="1632"/>
          </a:xfrm>
        </p:grpSpPr>
        <p:sp>
          <p:nvSpPr>
            <p:cNvPr id="5123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FFFFFF"/>
                </a:solidFill>
              </a:endParaRPr>
            </a:p>
          </p:txBody>
        </p:sp>
        <p:grpSp>
          <p:nvGrpSpPr>
            <p:cNvPr id="3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125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26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27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28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29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30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31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32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33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34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35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5137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38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39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40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41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42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43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44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45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46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47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48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49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50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51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52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53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54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5156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57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58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59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60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61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62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63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64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65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66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67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68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69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70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71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72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5174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75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76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77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78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79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80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5182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183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184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185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5186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81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l-GR"/>
              <a:t>Click to edit Master title style</a:t>
            </a:r>
          </a:p>
        </p:txBody>
      </p:sp>
      <p:sp>
        <p:nvSpPr>
          <p:cNvPr id="5187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l-GR"/>
              <a:t>Click to edit Master subtitle style</a:t>
            </a:r>
          </a:p>
        </p:txBody>
      </p:sp>
      <p:sp>
        <p:nvSpPr>
          <p:cNvPr id="5188" name="Rectangle 68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189" name="Rectangle 69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190" name="Rectangle 7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0F4C07A-6549-4063-AB40-127435790F47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4CA229-7938-4FDB-9796-05F44726BDBC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130506-53AC-4049-AF70-B8DD529F2A49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723ED2-5AB8-4C5D-9372-9703410BE726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7C77BA-4543-4F42-9322-511CB87D0764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4360A9-B61B-4B99-B6DB-3BE6243B073A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63E84E-EEA3-47D6-BBA7-BEB765833F72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2A4250-9A9A-4BDE-988F-E8F78023AF1C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BBB601-A7B1-437B-A54C-5B6D91FB8AA7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130506-53AC-4049-AF70-B8DD529F2A49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3A46D4-1FB5-4CE6-994B-E41288687E7D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B6BEB8-697F-4881-BF28-F611A8FF07FC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l-GR">
                <a:solidFill>
                  <a:srgbClr val="FFFFFF"/>
                </a:solidFill>
              </a:endParaRPr>
            </a:p>
          </p:txBody>
        </p:sp>
        <p:grpSp>
          <p:nvGrpSpPr>
            <p:cNvPr id="3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8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5186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l-GR"/>
              <a:t>Click to edit Master title style</a:t>
            </a:r>
          </a:p>
        </p:txBody>
      </p:sp>
      <p:sp>
        <p:nvSpPr>
          <p:cNvPr id="5187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l-GR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B7975-7DCB-408D-91CF-930C4B4BF93A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C4733-C960-4F79-A221-1DABCBFF4593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C5F85-8427-4F51-9727-3D8E9F6F8C22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40784B-2C51-44C0-A272-D3C23B59E62B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6833D-1CFB-4A79-8B5E-2D5239A77932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2FF4B-E4B8-421E-9527-95F057587CC3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F85FC-C231-487F-9D50-74C9A4D5DDA4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50EC0-DE5E-4830-A692-946C005F1E85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723ED2-5AB8-4C5D-9372-9703410BE726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9F30F-7B9B-4666-B558-A776961F7195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BEDDFA-7F1B-4007-B430-1574686084E4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6139D-8A97-4C68-8F32-83C8C07E668A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l-GR">
                <a:solidFill>
                  <a:srgbClr val="FFFFFF"/>
                </a:solidFill>
              </a:endParaRPr>
            </a:p>
          </p:txBody>
        </p:sp>
        <p:grpSp>
          <p:nvGrpSpPr>
            <p:cNvPr id="3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8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5186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l-GR"/>
              <a:t>Click to edit Master title style</a:t>
            </a:r>
          </a:p>
        </p:txBody>
      </p:sp>
      <p:sp>
        <p:nvSpPr>
          <p:cNvPr id="5187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l-GR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B7975-7DCB-408D-91CF-930C4B4BF93A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C4733-C960-4F79-A221-1DABCBFF4593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C5F85-8427-4F51-9727-3D8E9F6F8C22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40784B-2C51-44C0-A272-D3C23B59E62B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6833D-1CFB-4A79-8B5E-2D5239A77932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2FF4B-E4B8-421E-9527-95F057587CC3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F85FC-C231-487F-9D50-74C9A4D5DDA4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7C77BA-4543-4F42-9322-511CB87D0764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50EC0-DE5E-4830-A692-946C005F1E85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9F30F-7B9B-4666-B558-A776961F7195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BEDDFA-7F1B-4007-B430-1574686084E4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6139D-8A97-4C68-8F32-83C8C07E668A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l-GR">
                <a:solidFill>
                  <a:srgbClr val="FFFFFF"/>
                </a:solidFill>
              </a:endParaRPr>
            </a:p>
          </p:txBody>
        </p:sp>
        <p:grpSp>
          <p:nvGrpSpPr>
            <p:cNvPr id="3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8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5186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l-GR"/>
              <a:t>Click to edit Master title style</a:t>
            </a:r>
          </a:p>
        </p:txBody>
      </p:sp>
      <p:sp>
        <p:nvSpPr>
          <p:cNvPr id="5187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l-GR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B7975-7DCB-408D-91CF-930C4B4BF93A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C4733-C960-4F79-A221-1DABCBFF4593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C5F85-8427-4F51-9727-3D8E9F6F8C22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40784B-2C51-44C0-A272-D3C23B59E62B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6833D-1CFB-4A79-8B5E-2D5239A77932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2FF4B-E4B8-421E-9527-95F057587CC3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4360A9-B61B-4B99-B6DB-3BE6243B073A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F85FC-C231-487F-9D50-74C9A4D5DDA4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50EC0-DE5E-4830-A692-946C005F1E85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9F30F-7B9B-4666-B558-A776961F7195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BEDDFA-7F1B-4007-B430-1574686084E4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6139D-8A97-4C68-8F32-83C8C07E668A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l-GR">
                <a:solidFill>
                  <a:srgbClr val="FFFFFF"/>
                </a:solidFill>
              </a:endParaRPr>
            </a:p>
          </p:txBody>
        </p:sp>
        <p:grpSp>
          <p:nvGrpSpPr>
            <p:cNvPr id="3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8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5186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l-GR"/>
              <a:t>Click to edit Master title style</a:t>
            </a:r>
          </a:p>
        </p:txBody>
      </p:sp>
      <p:sp>
        <p:nvSpPr>
          <p:cNvPr id="5187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l-GR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B7975-7DCB-408D-91CF-930C4B4BF93A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C4733-C960-4F79-A221-1DABCBFF4593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C5F85-8427-4F51-9727-3D8E9F6F8C22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40784B-2C51-44C0-A272-D3C23B59E62B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6833D-1CFB-4A79-8B5E-2D5239A77932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63E84E-EEA3-47D6-BBA7-BEB765833F72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2FF4B-E4B8-421E-9527-95F057587CC3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F85FC-C231-487F-9D50-74C9A4D5DDA4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50EC0-DE5E-4830-A692-946C005F1E85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9F30F-7B9B-4666-B558-A776961F7195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BEDDFA-7F1B-4007-B430-1574686084E4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6139D-8A97-4C68-8F32-83C8C07E668A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178" y="4267200"/>
            <a:ext cx="9140825" cy="2590800"/>
            <a:chOff x="2" y="2688"/>
            <a:chExt cx="5758" cy="1632"/>
          </a:xfrm>
        </p:grpSpPr>
        <p:sp>
          <p:nvSpPr>
            <p:cNvPr id="5123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FFFFFF"/>
                </a:solidFill>
              </a:endParaRPr>
            </a:p>
          </p:txBody>
        </p:sp>
        <p:grpSp>
          <p:nvGrpSpPr>
            <p:cNvPr id="3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125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26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27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28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29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30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31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32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33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34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35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5137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38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39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40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41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42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43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44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45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46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47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48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49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50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51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52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53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54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5156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57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58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59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60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61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62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63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64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65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66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67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68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69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70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71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72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5174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75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76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77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78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79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80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5182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183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184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185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5186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81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l-GR"/>
              <a:t>Click to edit Master title style</a:t>
            </a:r>
          </a:p>
        </p:txBody>
      </p:sp>
      <p:sp>
        <p:nvSpPr>
          <p:cNvPr id="5187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l-GR"/>
              <a:t>Click to edit Master subtitle style</a:t>
            </a:r>
          </a:p>
        </p:txBody>
      </p:sp>
      <p:sp>
        <p:nvSpPr>
          <p:cNvPr id="5188" name="Rectangle 68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189" name="Rectangle 69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190" name="Rectangle 7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0F4C07A-6549-4063-AB40-127435790F47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4CA229-7938-4FDB-9796-05F44726BDBC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130506-53AC-4049-AF70-B8DD529F2A49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723ED2-5AB8-4C5D-9372-9703410BE726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2A4250-9A9A-4BDE-988F-E8F78023AF1C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7C77BA-4543-4F42-9322-511CB87D0764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4360A9-B61B-4B99-B6DB-3BE6243B073A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63E84E-EEA3-47D6-BBA7-BEB765833F72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2A4250-9A9A-4BDE-988F-E8F78023AF1C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BBB601-A7B1-437B-A54C-5B6D91FB8AA7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3A46D4-1FB5-4CE6-994B-E41288687E7D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B6BEB8-697F-4881-BF28-F611A8FF07FC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30225" y="225431"/>
            <a:ext cx="7772400" cy="1470025"/>
          </a:xfrm>
        </p:spPr>
        <p:txBody>
          <a:bodyPr/>
          <a:lstStyle>
            <a:lvl1pPr>
              <a:defRPr sz="3600" b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345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0225" y="2659063"/>
            <a:ext cx="64008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5940" y="1600200"/>
            <a:ext cx="4008437" cy="42878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6789" y="1600200"/>
            <a:ext cx="4010025" cy="42878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C4733-C960-4F79-A221-1DABCBFF4593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BBB601-A7B1-437B-A54C-5B6D91FB8AA7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551" y="344489"/>
            <a:ext cx="7624763" cy="73025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287839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551" y="344489"/>
            <a:ext cx="7624763" cy="73025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2878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2878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7" descr="NAT_ppt_top_red_uk"/>
          <p:cNvPicPr preferRelativeResize="0">
            <a:picLocks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07"/>
          <a:stretch/>
        </p:blipFill>
        <p:spPr bwMode="auto">
          <a:xfrm>
            <a:off x="0" y="280903"/>
            <a:ext cx="2643447" cy="101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7" descr="NAT_ppt_top_red_uk"/>
          <p:cNvPicPr preferRelativeResize="0">
            <a:picLocks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1"/>
          <a:stretch/>
        </p:blipFill>
        <p:spPr bwMode="auto">
          <a:xfrm>
            <a:off x="5261968" y="44452"/>
            <a:ext cx="3765661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9" descr="top_uk_58_0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0"/>
          <a:stretch>
            <a:fillRect/>
          </a:stretch>
        </p:blipFill>
        <p:spPr bwMode="auto">
          <a:xfrm>
            <a:off x="0" y="1"/>
            <a:ext cx="9144000" cy="261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Line 25"/>
          <p:cNvSpPr>
            <a:spLocks noChangeShapeType="1"/>
          </p:cNvSpPr>
          <p:nvPr userDrawn="1"/>
        </p:nvSpPr>
        <p:spPr bwMode="auto">
          <a:xfrm flipH="1">
            <a:off x="0" y="1165225"/>
            <a:ext cx="8610600" cy="0"/>
          </a:xfrm>
          <a:prstGeom prst="line">
            <a:avLst/>
          </a:prstGeom>
          <a:noFill/>
          <a:ln w="9525">
            <a:solidFill>
              <a:srgbClr val="901A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E6E6E"/>
              </a:solidFill>
            </a:endParaRPr>
          </a:p>
        </p:txBody>
      </p:sp>
      <p:sp>
        <p:nvSpPr>
          <p:cNvPr id="18" name="Line 25"/>
          <p:cNvSpPr>
            <a:spLocks noChangeShapeType="1"/>
          </p:cNvSpPr>
          <p:nvPr userDrawn="1"/>
        </p:nvSpPr>
        <p:spPr bwMode="auto">
          <a:xfrm flipH="1">
            <a:off x="8723333" y="1165225"/>
            <a:ext cx="420687" cy="0"/>
          </a:xfrm>
          <a:prstGeom prst="line">
            <a:avLst/>
          </a:prstGeom>
          <a:noFill/>
          <a:ln w="9525">
            <a:solidFill>
              <a:srgbClr val="901A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E6E6E"/>
              </a:solidFill>
            </a:endParaRPr>
          </a:p>
        </p:txBody>
      </p:sp>
      <p:sp>
        <p:nvSpPr>
          <p:cNvPr id="67644" name="Rectangle 60"/>
          <p:cNvSpPr>
            <a:spLocks noGrp="1" noChangeArrowheads="1"/>
          </p:cNvSpPr>
          <p:nvPr>
            <p:ph type="ctrTitle"/>
          </p:nvPr>
        </p:nvSpPr>
        <p:spPr>
          <a:xfrm>
            <a:off x="1044000" y="2059200"/>
            <a:ext cx="6496050" cy="685800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GB"/>
              <a:t>Klik for at redigere titeltypografi i masteren</a:t>
            </a:r>
          </a:p>
        </p:txBody>
      </p:sp>
      <p:sp>
        <p:nvSpPr>
          <p:cNvPr id="67645" name="Rectangle 61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1044005" y="2930528"/>
            <a:ext cx="6486525" cy="2803525"/>
          </a:xfrm>
        </p:spPr>
        <p:txBody>
          <a:bodyPr/>
          <a:lstStyle>
            <a:lvl1pPr>
              <a:defRPr sz="1050"/>
            </a:lvl1pPr>
          </a:lstStyle>
          <a:p>
            <a:r>
              <a:rPr lang="en-GB"/>
              <a:t>Klik for at redigere undertiteltypografien i masteren</a:t>
            </a:r>
          </a:p>
        </p:txBody>
      </p:sp>
      <p:sp>
        <p:nvSpPr>
          <p:cNvPr id="67647" name="Rectangle 63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Department of Nutrition, Exercise and Sports</a:t>
            </a:r>
            <a:endParaRPr lang="en-GB"/>
          </a:p>
        </p:txBody>
      </p:sp>
      <p:sp>
        <p:nvSpPr>
          <p:cNvPr id="67673" name="Line 89"/>
          <p:cNvSpPr>
            <a:spLocks noChangeShapeType="1"/>
          </p:cNvSpPr>
          <p:nvPr userDrawn="1"/>
        </p:nvSpPr>
        <p:spPr bwMode="auto">
          <a:xfrm>
            <a:off x="-1404938" y="4676775"/>
            <a:ext cx="1296988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6E6E6E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Place and date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/>
              <a:t>Slide </a:t>
            </a:r>
            <a:fld id="{DE860683-ABD5-4FDA-9081-7028960C25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Text Box 48"/>
          <p:cNvSpPr txBox="1">
            <a:spLocks noChangeArrowheads="1"/>
          </p:cNvSpPr>
          <p:nvPr userDrawn="1"/>
        </p:nvSpPr>
        <p:spPr bwMode="auto">
          <a:xfrm>
            <a:off x="-1404938" y="4722815"/>
            <a:ext cx="1404938" cy="1142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da-DK" sz="825">
                <a:solidFill>
                  <a:srgbClr val="FFFFFF"/>
                </a:solidFill>
              </a:rPr>
              <a:t>For at ændre ”Enhedens navn” og ”Sted og dato”: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da-DK" sz="825">
              <a:solidFill>
                <a:srgbClr val="FFFFFF"/>
              </a:solidFill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da-DK" sz="825">
                <a:solidFill>
                  <a:srgbClr val="FFFFFF"/>
                </a:solidFill>
              </a:rPr>
              <a:t>Klik i menulinjen, 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da-DK" sz="825">
                <a:solidFill>
                  <a:srgbClr val="FFFFFF"/>
                </a:solidFill>
              </a:rPr>
              <a:t>vælg ”Indsæt” &gt; ”Sidehoved / Sidefod”.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da-DK" sz="825">
                <a:solidFill>
                  <a:srgbClr val="FFFFFF"/>
                </a:solidFill>
              </a:rPr>
              <a:t>Indføj ”Sted og dato” i feltet for dato og ”Enhedens navn” i Sidefod</a:t>
            </a:r>
          </a:p>
        </p:txBody>
      </p:sp>
    </p:spTree>
    <p:extLst>
      <p:ext uri="{BB962C8B-B14F-4D97-AF65-F5344CB8AC3E}">
        <p14:creationId xmlns:p14="http://schemas.microsoft.com/office/powerpoint/2010/main" val="215317193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Department of Nutrition, Exercise and Sports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>
          <a:xfrm>
            <a:off x="146223" y="6350111"/>
            <a:ext cx="6577200" cy="144000"/>
          </a:xfrm>
        </p:spPr>
        <p:txBody>
          <a:bodyPr/>
          <a:lstStyle/>
          <a:p>
            <a:r>
              <a:rPr lang="en-GB"/>
              <a:t>Place and date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223" y="6507559"/>
            <a:ext cx="2133600" cy="144000"/>
          </a:xfrm>
        </p:spPr>
        <p:txBody>
          <a:bodyPr/>
          <a:lstStyle/>
          <a:p>
            <a:r>
              <a:rPr lang="en-GB"/>
              <a:t>Slide </a:t>
            </a:r>
            <a:fld id="{DE860683-ABD5-4FDA-9081-7028960C251B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14" descr="fke3b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04938" y="2708275"/>
            <a:ext cx="4667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7"/>
          <p:cNvSpPr txBox="1"/>
          <p:nvPr userDrawn="1"/>
        </p:nvSpPr>
        <p:spPr>
          <a:xfrm>
            <a:off x="-1404938" y="1474788"/>
            <a:ext cx="1296988" cy="1523494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sz="825">
                <a:solidFill>
                  <a:srgbClr val="FFFFFF"/>
                </a:solidFill>
                <a:cs typeface="Arial" charset="0"/>
              </a:rPr>
              <a:t>Tekst starter uden punktopstilling</a:t>
            </a:r>
            <a:br>
              <a:rPr lang="en-GB" sz="825">
                <a:solidFill>
                  <a:srgbClr val="FFFFFF"/>
                </a:solidFill>
                <a:cs typeface="Arial" charset="0"/>
              </a:rPr>
            </a:br>
            <a:endParaRPr lang="en-GB" sz="825">
              <a:solidFill>
                <a:srgbClr val="FFFFFF"/>
              </a:solidFill>
              <a:cs typeface="Arial" charset="0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sz="825">
                <a:solidFill>
                  <a:srgbClr val="FFFFFF"/>
                </a:solidFill>
                <a:cs typeface="Arial" charset="0"/>
              </a:rPr>
              <a:t>For at få punkt-opstilling på teksten, brug forøg indrykning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GB" sz="825">
              <a:solidFill>
                <a:srgbClr val="FFFFFF"/>
              </a:solidFill>
              <a:cs typeface="Arial" charset="0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GB" sz="825">
              <a:solidFill>
                <a:srgbClr val="FFFFFF"/>
              </a:solidFill>
              <a:cs typeface="Arial" charset="0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sz="825">
                <a:solidFill>
                  <a:srgbClr val="FFFFFF"/>
                </a:solidFill>
                <a:cs typeface="Arial" charset="0"/>
              </a:rPr>
              <a:t>For at få venstre-stillet tekst uden punktopstilling, brug formindsk indrykning</a:t>
            </a:r>
          </a:p>
        </p:txBody>
      </p:sp>
      <p:sp>
        <p:nvSpPr>
          <p:cNvPr id="9" name="Line 44"/>
          <p:cNvSpPr>
            <a:spLocks noChangeShapeType="1"/>
          </p:cNvSpPr>
          <p:nvPr userDrawn="1"/>
        </p:nvSpPr>
        <p:spPr bwMode="auto">
          <a:xfrm>
            <a:off x="-1404938" y="1412875"/>
            <a:ext cx="1296988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6E6E6E"/>
              </a:solidFill>
            </a:endParaRPr>
          </a:p>
        </p:txBody>
      </p:sp>
      <p:sp>
        <p:nvSpPr>
          <p:cNvPr id="10" name="Text Box 45"/>
          <p:cNvSpPr txBox="1">
            <a:spLocks noChangeArrowheads="1"/>
          </p:cNvSpPr>
          <p:nvPr userDrawn="1"/>
        </p:nvSpPr>
        <p:spPr bwMode="auto">
          <a:xfrm>
            <a:off x="-1404938" y="827088"/>
            <a:ext cx="1296988" cy="12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sz="825">
                <a:solidFill>
                  <a:srgbClr val="FFFFFF"/>
                </a:solidFill>
              </a:rPr>
              <a:t>Overskrift her</a:t>
            </a:r>
          </a:p>
        </p:txBody>
      </p:sp>
      <p:sp>
        <p:nvSpPr>
          <p:cNvPr id="11" name="Line 46"/>
          <p:cNvSpPr>
            <a:spLocks noChangeShapeType="1"/>
          </p:cNvSpPr>
          <p:nvPr userDrawn="1"/>
        </p:nvSpPr>
        <p:spPr bwMode="auto">
          <a:xfrm>
            <a:off x="-1404938" y="765175"/>
            <a:ext cx="1296988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6E6E6E"/>
              </a:solidFill>
            </a:endParaRPr>
          </a:p>
        </p:txBody>
      </p:sp>
      <p:pic>
        <p:nvPicPr>
          <p:cNvPr id="12" name="Picture 4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04938" y="3875088"/>
            <a:ext cx="50482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Line 48"/>
          <p:cNvSpPr>
            <a:spLocks noChangeShapeType="1"/>
          </p:cNvSpPr>
          <p:nvPr userDrawn="1"/>
        </p:nvSpPr>
        <p:spPr bwMode="auto">
          <a:xfrm flipV="1">
            <a:off x="-1270000" y="4164015"/>
            <a:ext cx="0" cy="2159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6E6E6E"/>
              </a:solidFill>
            </a:endParaRPr>
          </a:p>
        </p:txBody>
      </p:sp>
      <p:sp>
        <p:nvSpPr>
          <p:cNvPr id="14" name="Line 49"/>
          <p:cNvSpPr>
            <a:spLocks noChangeShapeType="1"/>
          </p:cNvSpPr>
          <p:nvPr userDrawn="1"/>
        </p:nvSpPr>
        <p:spPr bwMode="auto">
          <a:xfrm>
            <a:off x="-1116013" y="3875088"/>
            <a:ext cx="215900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6E6E6E"/>
              </a:solidFill>
            </a:endParaRPr>
          </a:p>
        </p:txBody>
      </p:sp>
      <p:sp>
        <p:nvSpPr>
          <p:cNvPr id="15" name="Line 50"/>
          <p:cNvSpPr>
            <a:spLocks noChangeShapeType="1"/>
          </p:cNvSpPr>
          <p:nvPr userDrawn="1"/>
        </p:nvSpPr>
        <p:spPr bwMode="auto">
          <a:xfrm flipH="1">
            <a:off x="-1116013" y="3875088"/>
            <a:ext cx="215900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6E6E6E"/>
              </a:solidFill>
            </a:endParaRPr>
          </a:p>
        </p:txBody>
      </p:sp>
      <p:sp>
        <p:nvSpPr>
          <p:cNvPr id="16" name="Line 51"/>
          <p:cNvSpPr>
            <a:spLocks noChangeShapeType="1"/>
          </p:cNvSpPr>
          <p:nvPr userDrawn="1"/>
        </p:nvSpPr>
        <p:spPr bwMode="auto">
          <a:xfrm>
            <a:off x="-1404938" y="2679700"/>
            <a:ext cx="215900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6E6E6E"/>
              </a:solidFill>
            </a:endParaRPr>
          </a:p>
        </p:txBody>
      </p:sp>
      <p:sp>
        <p:nvSpPr>
          <p:cNvPr id="17" name="Line 52"/>
          <p:cNvSpPr>
            <a:spLocks noChangeShapeType="1"/>
          </p:cNvSpPr>
          <p:nvPr userDrawn="1"/>
        </p:nvSpPr>
        <p:spPr bwMode="auto">
          <a:xfrm flipH="1">
            <a:off x="-1404938" y="2679700"/>
            <a:ext cx="215900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6E6E6E"/>
              </a:solidFill>
            </a:endParaRPr>
          </a:p>
        </p:txBody>
      </p:sp>
      <p:sp>
        <p:nvSpPr>
          <p:cNvPr id="18" name="Line 53"/>
          <p:cNvSpPr>
            <a:spLocks noChangeShapeType="1"/>
          </p:cNvSpPr>
          <p:nvPr userDrawn="1"/>
        </p:nvSpPr>
        <p:spPr bwMode="auto">
          <a:xfrm flipH="1">
            <a:off x="-900113" y="2800351"/>
            <a:ext cx="2159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6E6E6E"/>
              </a:solidFill>
            </a:endParaRPr>
          </a:p>
        </p:txBody>
      </p:sp>
      <p:sp>
        <p:nvSpPr>
          <p:cNvPr id="20" name="Line 55"/>
          <p:cNvSpPr>
            <a:spLocks noChangeShapeType="1"/>
          </p:cNvSpPr>
          <p:nvPr userDrawn="1"/>
        </p:nvSpPr>
        <p:spPr bwMode="auto">
          <a:xfrm>
            <a:off x="-1404938" y="4676775"/>
            <a:ext cx="1296988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6E6E6E"/>
              </a:solidFill>
            </a:endParaRPr>
          </a:p>
        </p:txBody>
      </p:sp>
      <p:sp>
        <p:nvSpPr>
          <p:cNvPr id="21" name="Text Box 48"/>
          <p:cNvSpPr txBox="1">
            <a:spLocks noChangeArrowheads="1"/>
          </p:cNvSpPr>
          <p:nvPr userDrawn="1"/>
        </p:nvSpPr>
        <p:spPr bwMode="auto">
          <a:xfrm>
            <a:off x="-1404938" y="4722815"/>
            <a:ext cx="1404938" cy="1142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da-DK" sz="825">
                <a:solidFill>
                  <a:srgbClr val="FFFFFF"/>
                </a:solidFill>
              </a:rPr>
              <a:t>For at ændre ”Enhedens navn” og ”Sted og dato”: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da-DK" sz="825">
              <a:solidFill>
                <a:srgbClr val="FFFFFF"/>
              </a:solidFill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da-DK" sz="825">
                <a:solidFill>
                  <a:srgbClr val="FFFFFF"/>
                </a:solidFill>
              </a:rPr>
              <a:t>Klik i menulinjen, 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da-DK" sz="825">
                <a:solidFill>
                  <a:srgbClr val="FFFFFF"/>
                </a:solidFill>
              </a:rPr>
              <a:t>vælg ”Indsæt” &gt; ”Sidehoved / Sidefod”.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da-DK" sz="825">
                <a:solidFill>
                  <a:srgbClr val="FFFFFF"/>
                </a:solidFill>
              </a:rPr>
              <a:t>Indføj ”Sted og dato” i feltet for dato og ”Enhedens navn” i Sidefod</a:t>
            </a:r>
          </a:p>
        </p:txBody>
      </p:sp>
    </p:spTree>
    <p:extLst>
      <p:ext uri="{BB962C8B-B14F-4D97-AF65-F5344CB8AC3E}">
        <p14:creationId xmlns:p14="http://schemas.microsoft.com/office/powerpoint/2010/main" val="83939950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2988" y="1374775"/>
            <a:ext cx="6577012" cy="19113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Department of Nutrition, Exercise and Sports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GB"/>
              <a:t>Place and date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DE860683-ABD5-4FDA-9081-7028960C251B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14" descr="fke3b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04938" y="2708275"/>
            <a:ext cx="4667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7"/>
          <p:cNvSpPr txBox="1"/>
          <p:nvPr userDrawn="1"/>
        </p:nvSpPr>
        <p:spPr>
          <a:xfrm>
            <a:off x="-1404938" y="1474788"/>
            <a:ext cx="1296988" cy="1523494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sz="825">
                <a:solidFill>
                  <a:srgbClr val="FFFFFF"/>
                </a:solidFill>
                <a:cs typeface="Arial" charset="0"/>
              </a:rPr>
              <a:t>Tekst starter uden punktopstilling</a:t>
            </a:r>
            <a:br>
              <a:rPr lang="en-GB" sz="825">
                <a:solidFill>
                  <a:srgbClr val="FFFFFF"/>
                </a:solidFill>
                <a:cs typeface="Arial" charset="0"/>
              </a:rPr>
            </a:br>
            <a:endParaRPr lang="en-GB" sz="825">
              <a:solidFill>
                <a:srgbClr val="FFFFFF"/>
              </a:solidFill>
              <a:cs typeface="Arial" charset="0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sz="825">
                <a:solidFill>
                  <a:srgbClr val="FFFFFF"/>
                </a:solidFill>
                <a:cs typeface="Arial" charset="0"/>
              </a:rPr>
              <a:t>For at få punkt-opstilling på teksten, brug forøg indrykning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GB" sz="825">
              <a:solidFill>
                <a:srgbClr val="FFFFFF"/>
              </a:solidFill>
              <a:cs typeface="Arial" charset="0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GB" sz="825">
              <a:solidFill>
                <a:srgbClr val="FFFFFF"/>
              </a:solidFill>
              <a:cs typeface="Arial" charset="0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sz="825">
                <a:solidFill>
                  <a:srgbClr val="FFFFFF"/>
                </a:solidFill>
                <a:cs typeface="Arial" charset="0"/>
              </a:rPr>
              <a:t>For at få venstre-stillet tekst uden punktopstilling, brug formindsk indrykning</a:t>
            </a:r>
          </a:p>
        </p:txBody>
      </p:sp>
      <p:sp>
        <p:nvSpPr>
          <p:cNvPr id="9" name="Line 44"/>
          <p:cNvSpPr>
            <a:spLocks noChangeShapeType="1"/>
          </p:cNvSpPr>
          <p:nvPr userDrawn="1"/>
        </p:nvSpPr>
        <p:spPr bwMode="auto">
          <a:xfrm>
            <a:off x="-1404938" y="1412875"/>
            <a:ext cx="1296988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6E6E6E"/>
              </a:solidFill>
            </a:endParaRPr>
          </a:p>
        </p:txBody>
      </p:sp>
      <p:sp>
        <p:nvSpPr>
          <p:cNvPr id="10" name="Text Box 45"/>
          <p:cNvSpPr txBox="1">
            <a:spLocks noChangeArrowheads="1"/>
          </p:cNvSpPr>
          <p:nvPr userDrawn="1"/>
        </p:nvSpPr>
        <p:spPr bwMode="auto">
          <a:xfrm>
            <a:off x="-1404938" y="827088"/>
            <a:ext cx="1296988" cy="12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sz="825">
                <a:solidFill>
                  <a:srgbClr val="FFFFFF"/>
                </a:solidFill>
              </a:rPr>
              <a:t>Overskrift her</a:t>
            </a:r>
          </a:p>
        </p:txBody>
      </p:sp>
      <p:sp>
        <p:nvSpPr>
          <p:cNvPr id="11" name="Line 46"/>
          <p:cNvSpPr>
            <a:spLocks noChangeShapeType="1"/>
          </p:cNvSpPr>
          <p:nvPr userDrawn="1"/>
        </p:nvSpPr>
        <p:spPr bwMode="auto">
          <a:xfrm>
            <a:off x="-1404938" y="765175"/>
            <a:ext cx="1296988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6E6E6E"/>
              </a:solidFill>
            </a:endParaRPr>
          </a:p>
        </p:txBody>
      </p:sp>
      <p:pic>
        <p:nvPicPr>
          <p:cNvPr id="12" name="Picture 4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04938" y="3875088"/>
            <a:ext cx="50482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Line 48"/>
          <p:cNvSpPr>
            <a:spLocks noChangeShapeType="1"/>
          </p:cNvSpPr>
          <p:nvPr userDrawn="1"/>
        </p:nvSpPr>
        <p:spPr bwMode="auto">
          <a:xfrm flipV="1">
            <a:off x="-1270000" y="4164015"/>
            <a:ext cx="0" cy="2159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6E6E6E"/>
              </a:solidFill>
            </a:endParaRPr>
          </a:p>
        </p:txBody>
      </p:sp>
      <p:sp>
        <p:nvSpPr>
          <p:cNvPr id="14" name="Line 49"/>
          <p:cNvSpPr>
            <a:spLocks noChangeShapeType="1"/>
          </p:cNvSpPr>
          <p:nvPr userDrawn="1"/>
        </p:nvSpPr>
        <p:spPr bwMode="auto">
          <a:xfrm>
            <a:off x="-1116013" y="3875088"/>
            <a:ext cx="215900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6E6E6E"/>
              </a:solidFill>
            </a:endParaRPr>
          </a:p>
        </p:txBody>
      </p:sp>
      <p:sp>
        <p:nvSpPr>
          <p:cNvPr id="15" name="Line 50"/>
          <p:cNvSpPr>
            <a:spLocks noChangeShapeType="1"/>
          </p:cNvSpPr>
          <p:nvPr userDrawn="1"/>
        </p:nvSpPr>
        <p:spPr bwMode="auto">
          <a:xfrm flipH="1">
            <a:off x="-1116013" y="3875088"/>
            <a:ext cx="215900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6E6E6E"/>
              </a:solidFill>
            </a:endParaRPr>
          </a:p>
        </p:txBody>
      </p:sp>
      <p:sp>
        <p:nvSpPr>
          <p:cNvPr id="16" name="Line 51"/>
          <p:cNvSpPr>
            <a:spLocks noChangeShapeType="1"/>
          </p:cNvSpPr>
          <p:nvPr userDrawn="1"/>
        </p:nvSpPr>
        <p:spPr bwMode="auto">
          <a:xfrm>
            <a:off x="-1404938" y="2679700"/>
            <a:ext cx="215900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6E6E6E"/>
              </a:solidFill>
            </a:endParaRPr>
          </a:p>
        </p:txBody>
      </p:sp>
      <p:sp>
        <p:nvSpPr>
          <p:cNvPr id="17" name="Line 52"/>
          <p:cNvSpPr>
            <a:spLocks noChangeShapeType="1"/>
          </p:cNvSpPr>
          <p:nvPr userDrawn="1"/>
        </p:nvSpPr>
        <p:spPr bwMode="auto">
          <a:xfrm flipH="1">
            <a:off x="-1404938" y="2679700"/>
            <a:ext cx="215900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6E6E6E"/>
              </a:solidFill>
            </a:endParaRPr>
          </a:p>
        </p:txBody>
      </p:sp>
      <p:sp>
        <p:nvSpPr>
          <p:cNvPr id="18" name="Line 53"/>
          <p:cNvSpPr>
            <a:spLocks noChangeShapeType="1"/>
          </p:cNvSpPr>
          <p:nvPr userDrawn="1"/>
        </p:nvSpPr>
        <p:spPr bwMode="auto">
          <a:xfrm flipH="1">
            <a:off x="-900113" y="2800351"/>
            <a:ext cx="2159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6E6E6E"/>
              </a:solidFill>
            </a:endParaRPr>
          </a:p>
        </p:txBody>
      </p:sp>
      <p:sp>
        <p:nvSpPr>
          <p:cNvPr id="20" name="Line 55"/>
          <p:cNvSpPr>
            <a:spLocks noChangeShapeType="1"/>
          </p:cNvSpPr>
          <p:nvPr userDrawn="1"/>
        </p:nvSpPr>
        <p:spPr bwMode="auto">
          <a:xfrm>
            <a:off x="-1404938" y="4676775"/>
            <a:ext cx="1296988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6E6E6E"/>
              </a:solidFill>
            </a:endParaRP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1044000" y="3358800"/>
            <a:ext cx="3744000" cy="2487600"/>
          </a:xfrm>
        </p:spPr>
        <p:txBody>
          <a:bodyPr/>
          <a:lstStyle/>
          <a:p>
            <a:endParaRPr lang="en-GB"/>
          </a:p>
        </p:txBody>
      </p:sp>
      <p:sp>
        <p:nvSpPr>
          <p:cNvPr id="23" name="Text Box 48"/>
          <p:cNvSpPr txBox="1">
            <a:spLocks noChangeArrowheads="1"/>
          </p:cNvSpPr>
          <p:nvPr userDrawn="1"/>
        </p:nvSpPr>
        <p:spPr bwMode="auto">
          <a:xfrm>
            <a:off x="-1404938" y="4722815"/>
            <a:ext cx="1404938" cy="1142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da-DK" sz="825">
                <a:solidFill>
                  <a:srgbClr val="FFFFFF"/>
                </a:solidFill>
              </a:rPr>
              <a:t>For at ændre ”Enhedens navn” og ”Sted og dato”: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da-DK" sz="825">
              <a:solidFill>
                <a:srgbClr val="FFFFFF"/>
              </a:solidFill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da-DK" sz="825">
                <a:solidFill>
                  <a:srgbClr val="FFFFFF"/>
                </a:solidFill>
              </a:rPr>
              <a:t>Klik i menulinjen, 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da-DK" sz="825">
                <a:solidFill>
                  <a:srgbClr val="FFFFFF"/>
                </a:solidFill>
              </a:rPr>
              <a:t>vælg ”Indsæt” &gt; ”Sidehoved / Sidefod”.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da-DK" sz="825">
                <a:solidFill>
                  <a:srgbClr val="FFFFFF"/>
                </a:solidFill>
              </a:rPr>
              <a:t>Indføj ”Sted og dato” i feltet for dato og ”Enhedens navn” i Sidefod</a:t>
            </a:r>
          </a:p>
        </p:txBody>
      </p:sp>
    </p:spTree>
    <p:extLst>
      <p:ext uri="{BB962C8B-B14F-4D97-AF65-F5344CB8AC3E}">
        <p14:creationId xmlns:p14="http://schemas.microsoft.com/office/powerpoint/2010/main" val="18330970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2988" y="1374775"/>
            <a:ext cx="3211512" cy="4482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06900" y="1374775"/>
            <a:ext cx="3213100" cy="4482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Department of Nutrition, Exercise and Sports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GB"/>
              <a:t>Place and date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DE860683-ABD5-4FDA-9081-7028960C251B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14" descr="fke3b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04938" y="2708275"/>
            <a:ext cx="4667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17"/>
          <p:cNvSpPr txBox="1"/>
          <p:nvPr userDrawn="1"/>
        </p:nvSpPr>
        <p:spPr>
          <a:xfrm>
            <a:off x="-1404938" y="1474788"/>
            <a:ext cx="1296988" cy="1523494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sz="825">
                <a:solidFill>
                  <a:srgbClr val="FFFFFF"/>
                </a:solidFill>
                <a:cs typeface="Arial" charset="0"/>
              </a:rPr>
              <a:t>Tekst starter uden punktopstilling</a:t>
            </a:r>
            <a:br>
              <a:rPr lang="en-GB" sz="825">
                <a:solidFill>
                  <a:srgbClr val="FFFFFF"/>
                </a:solidFill>
                <a:cs typeface="Arial" charset="0"/>
              </a:rPr>
            </a:br>
            <a:endParaRPr lang="en-GB" sz="825">
              <a:solidFill>
                <a:srgbClr val="FFFFFF"/>
              </a:solidFill>
              <a:cs typeface="Arial" charset="0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sz="825">
                <a:solidFill>
                  <a:srgbClr val="FFFFFF"/>
                </a:solidFill>
                <a:cs typeface="Arial" charset="0"/>
              </a:rPr>
              <a:t>For at få punkt-opstilling på teksten, brug forøg indrykning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GB" sz="825">
              <a:solidFill>
                <a:srgbClr val="FFFFFF"/>
              </a:solidFill>
              <a:cs typeface="Arial" charset="0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GB" sz="825">
              <a:solidFill>
                <a:srgbClr val="FFFFFF"/>
              </a:solidFill>
              <a:cs typeface="Arial" charset="0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sz="825">
                <a:solidFill>
                  <a:srgbClr val="FFFFFF"/>
                </a:solidFill>
                <a:cs typeface="Arial" charset="0"/>
              </a:rPr>
              <a:t>For at få venstre-stillet tekst uden punktopstilling, brug formindsk indrykning</a:t>
            </a:r>
          </a:p>
        </p:txBody>
      </p:sp>
      <p:sp>
        <p:nvSpPr>
          <p:cNvPr id="10" name="Line 44"/>
          <p:cNvSpPr>
            <a:spLocks noChangeShapeType="1"/>
          </p:cNvSpPr>
          <p:nvPr userDrawn="1"/>
        </p:nvSpPr>
        <p:spPr bwMode="auto">
          <a:xfrm>
            <a:off x="-1404938" y="1412875"/>
            <a:ext cx="1296988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6E6E6E"/>
              </a:solidFill>
            </a:endParaRPr>
          </a:p>
        </p:txBody>
      </p:sp>
      <p:sp>
        <p:nvSpPr>
          <p:cNvPr id="11" name="Text Box 45"/>
          <p:cNvSpPr txBox="1">
            <a:spLocks noChangeArrowheads="1"/>
          </p:cNvSpPr>
          <p:nvPr userDrawn="1"/>
        </p:nvSpPr>
        <p:spPr bwMode="auto">
          <a:xfrm>
            <a:off x="-1404938" y="827088"/>
            <a:ext cx="1296988" cy="12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sz="825">
                <a:solidFill>
                  <a:srgbClr val="FFFFFF"/>
                </a:solidFill>
              </a:rPr>
              <a:t>Overskrift her</a:t>
            </a:r>
          </a:p>
        </p:txBody>
      </p:sp>
      <p:sp>
        <p:nvSpPr>
          <p:cNvPr id="12" name="Line 46"/>
          <p:cNvSpPr>
            <a:spLocks noChangeShapeType="1"/>
          </p:cNvSpPr>
          <p:nvPr userDrawn="1"/>
        </p:nvSpPr>
        <p:spPr bwMode="auto">
          <a:xfrm>
            <a:off x="-1404938" y="765175"/>
            <a:ext cx="1296988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6E6E6E"/>
              </a:solidFill>
            </a:endParaRPr>
          </a:p>
        </p:txBody>
      </p:sp>
      <p:pic>
        <p:nvPicPr>
          <p:cNvPr id="13" name="Picture 4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04938" y="3875088"/>
            <a:ext cx="50482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Line 48"/>
          <p:cNvSpPr>
            <a:spLocks noChangeShapeType="1"/>
          </p:cNvSpPr>
          <p:nvPr userDrawn="1"/>
        </p:nvSpPr>
        <p:spPr bwMode="auto">
          <a:xfrm flipV="1">
            <a:off x="-1270000" y="4164015"/>
            <a:ext cx="0" cy="2159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6E6E6E"/>
              </a:solidFill>
            </a:endParaRPr>
          </a:p>
        </p:txBody>
      </p:sp>
      <p:sp>
        <p:nvSpPr>
          <p:cNvPr id="15" name="Line 49"/>
          <p:cNvSpPr>
            <a:spLocks noChangeShapeType="1"/>
          </p:cNvSpPr>
          <p:nvPr userDrawn="1"/>
        </p:nvSpPr>
        <p:spPr bwMode="auto">
          <a:xfrm>
            <a:off x="-1116013" y="3875088"/>
            <a:ext cx="215900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6E6E6E"/>
              </a:solidFill>
            </a:endParaRPr>
          </a:p>
        </p:txBody>
      </p:sp>
      <p:sp>
        <p:nvSpPr>
          <p:cNvPr id="16" name="Line 50"/>
          <p:cNvSpPr>
            <a:spLocks noChangeShapeType="1"/>
          </p:cNvSpPr>
          <p:nvPr userDrawn="1"/>
        </p:nvSpPr>
        <p:spPr bwMode="auto">
          <a:xfrm flipH="1">
            <a:off x="-1116013" y="3875088"/>
            <a:ext cx="215900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6E6E6E"/>
              </a:solidFill>
            </a:endParaRPr>
          </a:p>
        </p:txBody>
      </p:sp>
      <p:sp>
        <p:nvSpPr>
          <p:cNvPr id="17" name="Line 51"/>
          <p:cNvSpPr>
            <a:spLocks noChangeShapeType="1"/>
          </p:cNvSpPr>
          <p:nvPr userDrawn="1"/>
        </p:nvSpPr>
        <p:spPr bwMode="auto">
          <a:xfrm>
            <a:off x="-1404938" y="2679700"/>
            <a:ext cx="215900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6E6E6E"/>
              </a:solidFill>
            </a:endParaRPr>
          </a:p>
        </p:txBody>
      </p:sp>
      <p:sp>
        <p:nvSpPr>
          <p:cNvPr id="18" name="Line 52"/>
          <p:cNvSpPr>
            <a:spLocks noChangeShapeType="1"/>
          </p:cNvSpPr>
          <p:nvPr userDrawn="1"/>
        </p:nvSpPr>
        <p:spPr bwMode="auto">
          <a:xfrm flipH="1">
            <a:off x="-1404938" y="2679700"/>
            <a:ext cx="215900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6E6E6E"/>
              </a:solidFill>
            </a:endParaRPr>
          </a:p>
        </p:txBody>
      </p:sp>
      <p:sp>
        <p:nvSpPr>
          <p:cNvPr id="19" name="Line 53"/>
          <p:cNvSpPr>
            <a:spLocks noChangeShapeType="1"/>
          </p:cNvSpPr>
          <p:nvPr userDrawn="1"/>
        </p:nvSpPr>
        <p:spPr bwMode="auto">
          <a:xfrm flipH="1">
            <a:off x="-900113" y="2800351"/>
            <a:ext cx="2159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6E6E6E"/>
              </a:solidFill>
            </a:endParaRPr>
          </a:p>
        </p:txBody>
      </p:sp>
      <p:sp>
        <p:nvSpPr>
          <p:cNvPr id="21" name="Line 55"/>
          <p:cNvSpPr>
            <a:spLocks noChangeShapeType="1"/>
          </p:cNvSpPr>
          <p:nvPr userDrawn="1"/>
        </p:nvSpPr>
        <p:spPr bwMode="auto">
          <a:xfrm>
            <a:off x="-1404938" y="4676775"/>
            <a:ext cx="1296988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6E6E6E"/>
              </a:solidFill>
            </a:endParaRPr>
          </a:p>
        </p:txBody>
      </p:sp>
      <p:sp>
        <p:nvSpPr>
          <p:cNvPr id="22" name="Text Box 48"/>
          <p:cNvSpPr txBox="1">
            <a:spLocks noChangeArrowheads="1"/>
          </p:cNvSpPr>
          <p:nvPr userDrawn="1"/>
        </p:nvSpPr>
        <p:spPr bwMode="auto">
          <a:xfrm>
            <a:off x="-1404938" y="4722815"/>
            <a:ext cx="1404938" cy="1142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da-DK" sz="825">
                <a:solidFill>
                  <a:srgbClr val="FFFFFF"/>
                </a:solidFill>
              </a:rPr>
              <a:t>For at ændre ”Enhedens navn” og ”Sted og dato”: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da-DK" sz="825">
              <a:solidFill>
                <a:srgbClr val="FFFFFF"/>
              </a:solidFill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da-DK" sz="825">
                <a:solidFill>
                  <a:srgbClr val="FFFFFF"/>
                </a:solidFill>
              </a:rPr>
              <a:t>Klik i menulinjen, 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da-DK" sz="825">
                <a:solidFill>
                  <a:srgbClr val="FFFFFF"/>
                </a:solidFill>
              </a:rPr>
              <a:t>vælg ”Indsæt” &gt; ”Sidehoved / Sidefod”.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da-DK" sz="825">
                <a:solidFill>
                  <a:srgbClr val="FFFFFF"/>
                </a:solidFill>
              </a:rPr>
              <a:t>Indføj ”Sted og dato” i feltet for dato og ”Enhedens navn” i Sidefod</a:t>
            </a:r>
          </a:p>
        </p:txBody>
      </p:sp>
    </p:spTree>
    <p:extLst>
      <p:ext uri="{BB962C8B-B14F-4D97-AF65-F5344CB8AC3E}">
        <p14:creationId xmlns:p14="http://schemas.microsoft.com/office/powerpoint/2010/main" val="203852238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5" name="Line 20"/>
          <p:cNvSpPr>
            <a:spLocks noChangeShapeType="1"/>
          </p:cNvSpPr>
          <p:nvPr userDrawn="1"/>
        </p:nvSpPr>
        <p:spPr bwMode="auto">
          <a:xfrm flipH="1">
            <a:off x="4763" y="6694488"/>
            <a:ext cx="9148762" cy="0"/>
          </a:xfrm>
          <a:prstGeom prst="line">
            <a:avLst/>
          </a:prstGeom>
          <a:noFill/>
          <a:ln w="9525">
            <a:solidFill>
              <a:srgbClr val="901A1E"/>
            </a:solidFill>
            <a:round/>
            <a:headEnd/>
            <a:tailEnd/>
          </a:ln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6E6E6E"/>
              </a:solidFill>
            </a:endParaRPr>
          </a:p>
        </p:txBody>
      </p:sp>
      <p:pic>
        <p:nvPicPr>
          <p:cNvPr id="7" name="Picture 40" descr="top_uk_58_02"/>
          <p:cNvPicPr>
            <a:picLocks noChangeAspect="1" noChangeArrowheads="1"/>
          </p:cNvPicPr>
          <p:nvPr userDrawn="1"/>
        </p:nvPicPr>
        <p:blipFill>
          <a:blip r:embed="rId2" cstate="print"/>
          <a:srcRect r="20320"/>
          <a:stretch>
            <a:fillRect/>
          </a:stretch>
        </p:blipFill>
        <p:spPr bwMode="auto">
          <a:xfrm>
            <a:off x="0" y="1"/>
            <a:ext cx="9144000" cy="261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044000" y="1051200"/>
            <a:ext cx="7059600" cy="469800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858400" y="-3173"/>
            <a:ext cx="6253200" cy="2635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Department of Nutrition, Exercise and Sports</a:t>
            </a:r>
            <a:endParaRPr lang="en-GB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>
                <a:solidFill>
                  <a:srgbClr val="6E6E6E"/>
                </a:solidFill>
              </a:rPr>
              <a:t>Place and date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>
                <a:solidFill>
                  <a:srgbClr val="6E6E6E"/>
                </a:solidFill>
              </a:rPr>
              <a:t>Slide </a:t>
            </a:r>
            <a:fld id="{DE860683-ABD5-4FDA-9081-7028960C251B}" type="slidenum">
              <a:rPr lang="en-GB" smtClean="0">
                <a:solidFill>
                  <a:srgbClr val="6E6E6E"/>
                </a:solidFill>
              </a:rPr>
              <a:pPr/>
              <a:t>‹#›</a:t>
            </a:fld>
            <a:endParaRPr lang="en-GB">
              <a:solidFill>
                <a:srgbClr val="6E6E6E"/>
              </a:solidFill>
            </a:endParaRPr>
          </a:p>
        </p:txBody>
      </p:sp>
      <p:sp>
        <p:nvSpPr>
          <p:cNvPr id="8" name="Text Box 88"/>
          <p:cNvSpPr txBox="1">
            <a:spLocks noChangeArrowheads="1"/>
          </p:cNvSpPr>
          <p:nvPr userDrawn="1"/>
        </p:nvSpPr>
        <p:spPr bwMode="auto">
          <a:xfrm>
            <a:off x="-1404938" y="4722815"/>
            <a:ext cx="1404938" cy="1142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sz="825">
                <a:solidFill>
                  <a:srgbClr val="FFFFFF"/>
                </a:solidFill>
              </a:rPr>
              <a:t>For at ændre ”Enhedens navn” og ”Sted og dato”: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GB" sz="825">
              <a:solidFill>
                <a:srgbClr val="FFFFFF"/>
              </a:solidFill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sz="825">
                <a:solidFill>
                  <a:srgbClr val="FFFFFF"/>
                </a:solidFill>
              </a:rPr>
              <a:t>Klik i menulinjen, 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sz="825">
                <a:solidFill>
                  <a:srgbClr val="FFFFFF"/>
                </a:solidFill>
              </a:rPr>
              <a:t>vælg ”Indsæt” &gt; ”Sidehoved / Sidefod”.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sz="825">
                <a:solidFill>
                  <a:srgbClr val="FFFFFF"/>
                </a:solidFill>
              </a:rPr>
              <a:t>Indføj ”Sted og dato” i feltet for dato og ”Enhedens navn” i Sidefod</a:t>
            </a:r>
          </a:p>
        </p:txBody>
      </p:sp>
      <p:sp>
        <p:nvSpPr>
          <p:cNvPr id="11" name="Line 89"/>
          <p:cNvSpPr>
            <a:spLocks noChangeShapeType="1"/>
          </p:cNvSpPr>
          <p:nvPr userDrawn="1"/>
        </p:nvSpPr>
        <p:spPr bwMode="auto">
          <a:xfrm>
            <a:off x="-1404938" y="4676775"/>
            <a:ext cx="1296988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6E6E6E"/>
              </a:solidFill>
            </a:endParaRPr>
          </a:p>
        </p:txBody>
      </p:sp>
      <p:sp>
        <p:nvSpPr>
          <p:cNvPr id="12" name="TextBox 17"/>
          <p:cNvSpPr txBox="1"/>
          <p:nvPr userDrawn="1"/>
        </p:nvSpPr>
        <p:spPr>
          <a:xfrm>
            <a:off x="-1357354" y="1133471"/>
            <a:ext cx="1296988" cy="38087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sz="825">
                <a:solidFill>
                  <a:srgbClr val="FFFFFF"/>
                </a:solidFill>
                <a:cs typeface="Arial" charset="0"/>
              </a:rPr>
              <a:t>Byt billede: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sz="825">
                <a:solidFill>
                  <a:srgbClr val="FFFFFF"/>
                </a:solidFill>
                <a:cs typeface="Arial" charset="0"/>
              </a:rPr>
              <a:t>Ny slide og klik på ikon, indsæt billede</a:t>
            </a:r>
          </a:p>
        </p:txBody>
      </p:sp>
      <p:sp>
        <p:nvSpPr>
          <p:cNvPr id="13" name="Line 36"/>
          <p:cNvSpPr>
            <a:spLocks noChangeShapeType="1"/>
          </p:cNvSpPr>
          <p:nvPr userDrawn="1"/>
        </p:nvSpPr>
        <p:spPr bwMode="auto">
          <a:xfrm>
            <a:off x="-1357354" y="1071547"/>
            <a:ext cx="1296988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6E6E6E"/>
              </a:solidFill>
            </a:endParaRPr>
          </a:p>
        </p:txBody>
      </p:sp>
      <p:pic>
        <p:nvPicPr>
          <p:cNvPr id="14" name="Picture 41" descr="KU_new_bot4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51489"/>
            <a:ext cx="9144000" cy="12858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142454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Department of Nutrition, Exercise and Sports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GB"/>
              <a:t>Place and date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DE860683-ABD5-4FDA-9081-7028960C25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Box 45"/>
          <p:cNvSpPr txBox="1">
            <a:spLocks noChangeArrowheads="1"/>
          </p:cNvSpPr>
          <p:nvPr userDrawn="1"/>
        </p:nvSpPr>
        <p:spPr bwMode="auto">
          <a:xfrm>
            <a:off x="-1404938" y="827088"/>
            <a:ext cx="1296988" cy="12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sz="825">
                <a:solidFill>
                  <a:srgbClr val="FFFFFF"/>
                </a:solidFill>
              </a:rPr>
              <a:t>Overskrift her</a:t>
            </a:r>
          </a:p>
        </p:txBody>
      </p:sp>
      <p:sp>
        <p:nvSpPr>
          <p:cNvPr id="10" name="Line 46"/>
          <p:cNvSpPr>
            <a:spLocks noChangeShapeType="1"/>
          </p:cNvSpPr>
          <p:nvPr userDrawn="1"/>
        </p:nvSpPr>
        <p:spPr bwMode="auto">
          <a:xfrm>
            <a:off x="-1404938" y="765175"/>
            <a:ext cx="1296988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6E6E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744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3A46D4-1FB5-4CE6-994B-E41288687E7D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Department of Nutrition, Exercise and Sports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GB"/>
              <a:t>Place and 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DE860683-ABD5-4FDA-9081-7028960C251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161733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ntro_pp_uni_LDC.jpg"/>
          <p:cNvPicPr preferRelativeResize="0">
            <a:picLocks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94667"/>
            <a:ext cx="7772400" cy="1890181"/>
          </a:xfrm>
        </p:spPr>
        <p:txBody>
          <a:bodyPr/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216120"/>
            <a:ext cx="7772400" cy="1226445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Rectangle 5"/>
          <p:cNvSpPr txBox="1">
            <a:spLocks noChangeArrowheads="1"/>
          </p:cNvSpPr>
          <p:nvPr userDrawn="1"/>
        </p:nvSpPr>
        <p:spPr bwMode="auto">
          <a:xfrm>
            <a:off x="128340" y="76404"/>
            <a:ext cx="4202672" cy="162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defPPr>
              <a:defRPr lang="en-US"/>
            </a:defPPr>
            <a:lvl1pPr marL="0" algn="r" defTabSz="878921" rtl="0" eaLnBrk="1" latinLnBrk="0" hangingPunct="1">
              <a:spcBef>
                <a:spcPct val="0"/>
              </a:spcBef>
              <a:defRPr sz="600" b="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GB" sz="800" b="1" dirty="0">
                <a:solidFill>
                  <a:srgbClr val="FFFFFF"/>
                </a:solidFill>
              </a:rPr>
              <a:t>Liraglutide is not approved for weight management</a:t>
            </a:r>
          </a:p>
        </p:txBody>
      </p:sp>
    </p:spTree>
    <p:extLst>
      <p:ext uri="{BB962C8B-B14F-4D97-AF65-F5344CB8AC3E}">
        <p14:creationId xmlns:p14="http://schemas.microsoft.com/office/powerpoint/2010/main" val="8503890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2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DDFA1B6E-89FD-4E3B-A55C-47EBEE45F3AB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6997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477313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5B86D-E37B-456E-A342-F2ECE2DC5EA4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26022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65232"/>
            <a:ext cx="4038600" cy="423703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65232"/>
            <a:ext cx="4038600" cy="423703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04672-A9FB-4EC5-954D-E4EAF828A75A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95742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3AA11-881E-49D5-BFFA-104048F0CBE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9687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D45DE-3DB6-4562-AB82-9AC24F22448E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5600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779A7-02D2-4E6F-A9F4-9B45984E2374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59421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7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B4017-4586-42CA-86E0-EF6F787E486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02728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omp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Grp="1" noChangeArrowheads="1"/>
          </p:cNvSpPr>
          <p:nvPr>
            <p:ph type="subTitle" idx="14"/>
          </p:nvPr>
        </p:nvSpPr>
        <p:spPr>
          <a:xfrm>
            <a:off x="316800" y="514567"/>
            <a:ext cx="8510400" cy="17152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18000" anchor="ctr">
            <a:noAutofit/>
          </a:bodyPr>
          <a:lstStyle>
            <a:lvl1pPr marL="0" indent="0" algn="l">
              <a:buFontTx/>
              <a:buNone/>
              <a:defRPr sz="825" baseline="0"/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16800" y="687229"/>
            <a:ext cx="8510400" cy="521883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16800" y="1749635"/>
            <a:ext cx="8510400" cy="39410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1589925"/>
      </p:ext>
    </p:extLst>
  </p:cSld>
  <p:clrMapOvr>
    <a:masterClrMapping/>
  </p:clrMapOvr>
  <p:transition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B6BEB8-697F-4881-BF28-F611A8FF07FC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Grp="1" noChangeArrowheads="1"/>
          </p:cNvSpPr>
          <p:nvPr>
            <p:ph type="subTitle" idx="14"/>
          </p:nvPr>
        </p:nvSpPr>
        <p:spPr>
          <a:xfrm>
            <a:off x="316800" y="1209112"/>
            <a:ext cx="8510400" cy="266301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18000" anchor="ctr"/>
          <a:lstStyle>
            <a:lvl1pPr marL="0" indent="0" algn="l">
              <a:buFontTx/>
              <a:buNone/>
              <a:defRPr sz="825" baseline="0"/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16800" y="687229"/>
            <a:ext cx="8510400" cy="521883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16800" y="1749635"/>
            <a:ext cx="8510400" cy="39410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99150638"/>
      </p:ext>
    </p:extLst>
  </p:cSld>
  <p:clrMapOvr>
    <a:masterClrMapping/>
  </p:clrMapOvr>
  <p:transition>
    <p:zoom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16800" y="687229"/>
            <a:ext cx="8510400" cy="521883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46784482"/>
      </p:ext>
    </p:extLst>
  </p:cSld>
  <p:clrMapOvr>
    <a:masterClrMapping/>
  </p:clrMapOvr>
  <p:transition>
    <p:zoom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316800" y="687229"/>
            <a:ext cx="8510400" cy="521883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6" name="Content Placeholder 2"/>
          <p:cNvSpPr>
            <a:spLocks noGrp="1"/>
          </p:cNvSpPr>
          <p:nvPr>
            <p:ph idx="1"/>
          </p:nvPr>
        </p:nvSpPr>
        <p:spPr>
          <a:xfrm>
            <a:off x="316801" y="1749635"/>
            <a:ext cx="4096800" cy="39410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37" name="Content Placeholder 2"/>
          <p:cNvSpPr>
            <a:spLocks noGrp="1"/>
          </p:cNvSpPr>
          <p:nvPr>
            <p:ph idx="10"/>
          </p:nvPr>
        </p:nvSpPr>
        <p:spPr>
          <a:xfrm>
            <a:off x="4730400" y="1749631"/>
            <a:ext cx="4096800" cy="39408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36932935"/>
      </p:ext>
    </p:extLst>
  </p:cSld>
  <p:clrMapOvr>
    <a:masterClrMapping/>
  </p:clrMapOvr>
  <p:transition>
    <p:zoom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placeholder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16800" y="687229"/>
            <a:ext cx="8510400" cy="521883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316800" y="1749632"/>
            <a:ext cx="8510400" cy="186252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5" name="Content Placeholder 2"/>
          <p:cNvSpPr>
            <a:spLocks noGrp="1"/>
          </p:cNvSpPr>
          <p:nvPr>
            <p:ph idx="25"/>
          </p:nvPr>
        </p:nvSpPr>
        <p:spPr>
          <a:xfrm>
            <a:off x="316800" y="3831316"/>
            <a:ext cx="8510400" cy="186252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863893345"/>
      </p:ext>
    </p:extLst>
  </p:cSld>
  <p:clrMapOvr>
    <a:masterClrMapping/>
  </p:clrMapOvr>
  <p:transition>
    <p:zoom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16800" y="687229"/>
            <a:ext cx="8510400" cy="521883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316800" y="1749635"/>
            <a:ext cx="2623251" cy="3941052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05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25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788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75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8" name="Content Placeholder 2"/>
          <p:cNvSpPr>
            <a:spLocks noGrp="1"/>
          </p:cNvSpPr>
          <p:nvPr>
            <p:ph idx="10"/>
          </p:nvPr>
        </p:nvSpPr>
        <p:spPr>
          <a:xfrm>
            <a:off x="3260378" y="1749635"/>
            <a:ext cx="2623251" cy="3941052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05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25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788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75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9" name="Content Placeholder 2"/>
          <p:cNvSpPr>
            <a:spLocks noGrp="1"/>
          </p:cNvSpPr>
          <p:nvPr>
            <p:ph idx="11"/>
          </p:nvPr>
        </p:nvSpPr>
        <p:spPr>
          <a:xfrm>
            <a:off x="6203949" y="1749635"/>
            <a:ext cx="2623251" cy="3941052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05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25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788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75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77264724"/>
      </p:ext>
    </p:extLst>
  </p:cSld>
  <p:clrMapOvr>
    <a:masterClrMapping/>
  </p:clrMapOvr>
  <p:transition>
    <p:zoom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16800" y="687229"/>
            <a:ext cx="8510400" cy="521883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7" name="Content Placeholder 2"/>
          <p:cNvSpPr>
            <a:spLocks noGrp="1"/>
          </p:cNvSpPr>
          <p:nvPr>
            <p:ph idx="1"/>
          </p:nvPr>
        </p:nvSpPr>
        <p:spPr>
          <a:xfrm>
            <a:off x="316801" y="1749635"/>
            <a:ext cx="1888237" cy="3941052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05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25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788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75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38" name="Content Placeholder 2"/>
          <p:cNvSpPr>
            <a:spLocks noGrp="1"/>
          </p:cNvSpPr>
          <p:nvPr>
            <p:ph idx="10"/>
          </p:nvPr>
        </p:nvSpPr>
        <p:spPr>
          <a:xfrm>
            <a:off x="2521841" y="1749635"/>
            <a:ext cx="1888237" cy="3941052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05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25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788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75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39" name="Content Placeholder 2"/>
          <p:cNvSpPr>
            <a:spLocks noGrp="1"/>
          </p:cNvSpPr>
          <p:nvPr>
            <p:ph idx="11"/>
          </p:nvPr>
        </p:nvSpPr>
        <p:spPr>
          <a:xfrm>
            <a:off x="4726888" y="1749635"/>
            <a:ext cx="1888237" cy="3941052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05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25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788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75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0" name="Content Placeholder 2"/>
          <p:cNvSpPr>
            <a:spLocks noGrp="1"/>
          </p:cNvSpPr>
          <p:nvPr>
            <p:ph idx="12"/>
          </p:nvPr>
        </p:nvSpPr>
        <p:spPr>
          <a:xfrm>
            <a:off x="6938977" y="1749635"/>
            <a:ext cx="1888237" cy="3941052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05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25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788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75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210196515"/>
      </p:ext>
    </p:extLst>
  </p:cSld>
  <p:clrMapOvr>
    <a:masterClrMapping/>
  </p:clrMapOvr>
  <p:transition>
    <p:zoom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placeholder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16800" y="687229"/>
            <a:ext cx="8510400" cy="521883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4730400" y="1749632"/>
            <a:ext cx="4096800" cy="186252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26"/>
          </p:nvPr>
        </p:nvSpPr>
        <p:spPr>
          <a:xfrm>
            <a:off x="316801" y="1749632"/>
            <a:ext cx="4096800" cy="186252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2" name="Content Placeholder 2"/>
          <p:cNvSpPr>
            <a:spLocks noGrp="1"/>
          </p:cNvSpPr>
          <p:nvPr>
            <p:ph idx="27"/>
          </p:nvPr>
        </p:nvSpPr>
        <p:spPr>
          <a:xfrm>
            <a:off x="4729512" y="3831318"/>
            <a:ext cx="4096800" cy="186252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5" name="Content Placeholder 2"/>
          <p:cNvSpPr>
            <a:spLocks noGrp="1"/>
          </p:cNvSpPr>
          <p:nvPr>
            <p:ph idx="28"/>
          </p:nvPr>
        </p:nvSpPr>
        <p:spPr>
          <a:xfrm>
            <a:off x="315913" y="3831318"/>
            <a:ext cx="4096800" cy="186252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77128917"/>
      </p:ext>
    </p:extLst>
  </p:cSld>
  <p:clrMapOvr>
    <a:masterClrMapping/>
  </p:clrMapOvr>
  <p:transition>
    <p:zoom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 placeholder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316800" y="687229"/>
            <a:ext cx="8510400" cy="521883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3" name="Content Placeholder 2"/>
          <p:cNvSpPr>
            <a:spLocks noGrp="1"/>
          </p:cNvSpPr>
          <p:nvPr>
            <p:ph idx="1"/>
          </p:nvPr>
        </p:nvSpPr>
        <p:spPr>
          <a:xfrm>
            <a:off x="316800" y="1749632"/>
            <a:ext cx="2623251" cy="1862527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05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25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788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75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34" name="Content Placeholder 2"/>
          <p:cNvSpPr>
            <a:spLocks noGrp="1"/>
          </p:cNvSpPr>
          <p:nvPr>
            <p:ph idx="10"/>
          </p:nvPr>
        </p:nvSpPr>
        <p:spPr>
          <a:xfrm>
            <a:off x="3260378" y="1749632"/>
            <a:ext cx="2623251" cy="1862527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05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25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788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75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35" name="Content Placeholder 2"/>
          <p:cNvSpPr>
            <a:spLocks noGrp="1"/>
          </p:cNvSpPr>
          <p:nvPr>
            <p:ph idx="11"/>
          </p:nvPr>
        </p:nvSpPr>
        <p:spPr>
          <a:xfrm>
            <a:off x="6203949" y="1749632"/>
            <a:ext cx="2623251" cy="1862527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05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25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788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75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37" name="Content Placeholder 2"/>
          <p:cNvSpPr>
            <a:spLocks noGrp="1"/>
          </p:cNvSpPr>
          <p:nvPr>
            <p:ph idx="12"/>
          </p:nvPr>
        </p:nvSpPr>
        <p:spPr>
          <a:xfrm>
            <a:off x="316800" y="3831318"/>
            <a:ext cx="2623251" cy="1862527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05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25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788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75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38" name="Content Placeholder 2"/>
          <p:cNvSpPr>
            <a:spLocks noGrp="1"/>
          </p:cNvSpPr>
          <p:nvPr>
            <p:ph idx="13"/>
          </p:nvPr>
        </p:nvSpPr>
        <p:spPr>
          <a:xfrm>
            <a:off x="3260378" y="3831318"/>
            <a:ext cx="2623251" cy="1862527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05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25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788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75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39" name="Content Placeholder 2"/>
          <p:cNvSpPr>
            <a:spLocks noGrp="1"/>
          </p:cNvSpPr>
          <p:nvPr>
            <p:ph idx="14"/>
          </p:nvPr>
        </p:nvSpPr>
        <p:spPr>
          <a:xfrm>
            <a:off x="6203949" y="3831318"/>
            <a:ext cx="2623251" cy="1862527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05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9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825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788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75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63995469"/>
      </p:ext>
    </p:extLst>
  </p:cSld>
  <p:clrMapOvr>
    <a:masterClrMapping/>
  </p:clrMapOvr>
  <p:transition>
    <p:zoom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middle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1749633"/>
            <a:ext cx="9144000" cy="3941051"/>
          </a:xfrm>
          <a:solidFill>
            <a:schemeClr val="accent6"/>
          </a:solidFill>
        </p:spPr>
        <p:txBody>
          <a:bodyPr rIns="0" rtlCol="0" anchor="ctr">
            <a:normAutofit/>
          </a:bodyPr>
          <a:lstStyle>
            <a:lvl1pPr marL="0" indent="0" algn="ctr">
              <a:buNone/>
              <a:defRPr sz="525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16800" y="687229"/>
            <a:ext cx="8510400" cy="521883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76488529"/>
      </p:ext>
    </p:extLst>
  </p:cSld>
  <p:clrMapOvr>
    <a:masterClrMapping/>
  </p:clrMapOvr>
  <p:transition>
    <p:zoom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left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4566391" cy="6858000"/>
          </a:xfrm>
          <a:solidFill>
            <a:schemeClr val="accent6"/>
          </a:solidFill>
        </p:spPr>
        <p:txBody>
          <a:bodyPr rIns="0" rtlCol="0" anchor="ctr">
            <a:normAutofit/>
          </a:bodyPr>
          <a:lstStyle>
            <a:lvl1pPr marL="0" indent="0" algn="ctr">
              <a:buNone/>
              <a:defRPr sz="525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873447" y="687229"/>
            <a:ext cx="3953755" cy="521883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4" name="Content Placeholder 2"/>
          <p:cNvSpPr>
            <a:spLocks noGrp="1"/>
          </p:cNvSpPr>
          <p:nvPr>
            <p:ph idx="11"/>
          </p:nvPr>
        </p:nvSpPr>
        <p:spPr>
          <a:xfrm>
            <a:off x="4873447" y="1749635"/>
            <a:ext cx="3953755" cy="3941052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35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12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1050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90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825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37031082"/>
      </p:ext>
    </p:extLst>
  </p:cSld>
  <p:clrMapOvr>
    <a:masterClrMapping/>
  </p:clrMapOvr>
  <p:transition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DF1E24-5EAC-4301-893F-03E117D38D2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randomBar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large rou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16800" y="1749633"/>
            <a:ext cx="8510400" cy="3941051"/>
          </a:xfrm>
          <a:prstGeom prst="roundRect">
            <a:avLst>
              <a:gd name="adj" fmla="val 4683"/>
            </a:avLst>
          </a:prstGeom>
          <a:solidFill>
            <a:schemeClr val="accent6"/>
          </a:solidFill>
        </p:spPr>
        <p:txBody>
          <a:bodyPr rIns="0" rtlCol="0" anchor="ctr">
            <a:normAutofit/>
          </a:bodyPr>
          <a:lstStyle>
            <a:lvl1pPr marL="0" indent="0" algn="ctr">
              <a:buNone/>
              <a:defRPr sz="525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16800" y="687229"/>
            <a:ext cx="8510400" cy="521883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82657341"/>
      </p:ext>
    </p:extLst>
  </p:cSld>
  <p:clrMapOvr>
    <a:masterClrMapping/>
  </p:clrMapOvr>
  <p:transition>
    <p:zoom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1/2 rou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731411" y="1749633"/>
            <a:ext cx="4093768" cy="3941051"/>
          </a:xfrm>
          <a:prstGeom prst="roundRect">
            <a:avLst>
              <a:gd name="adj" fmla="val 3924"/>
            </a:avLst>
          </a:prstGeom>
          <a:solidFill>
            <a:schemeClr val="accent6"/>
          </a:solidFill>
        </p:spPr>
        <p:txBody>
          <a:bodyPr rIns="0" rtlCol="0" anchor="ctr">
            <a:normAutofit/>
          </a:bodyPr>
          <a:lstStyle>
            <a:lvl1pPr marL="0" indent="0" algn="ctr">
              <a:buNone/>
              <a:defRPr sz="525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16800" y="687229"/>
            <a:ext cx="8510400" cy="521883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316801" y="1749635"/>
            <a:ext cx="4096800" cy="39410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33396936"/>
      </p:ext>
    </p:extLst>
  </p:cSld>
  <p:clrMapOvr>
    <a:masterClrMapping/>
  </p:clrMapOvr>
  <p:transition>
    <p:zoom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1/3 rou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8"/>
          </p:nvPr>
        </p:nvSpPr>
        <p:spPr>
          <a:xfrm>
            <a:off x="318822" y="1749635"/>
            <a:ext cx="5564631" cy="39410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02278" y="1749633"/>
            <a:ext cx="2624927" cy="3941051"/>
          </a:xfrm>
          <a:prstGeom prst="roundRect">
            <a:avLst>
              <a:gd name="adj" fmla="val 4084"/>
            </a:avLst>
          </a:prstGeom>
          <a:solidFill>
            <a:schemeClr val="accent6"/>
          </a:solidFill>
        </p:spPr>
        <p:txBody>
          <a:bodyPr rIns="0" rtlCol="0" anchor="ctr">
            <a:normAutofit/>
          </a:bodyPr>
          <a:lstStyle>
            <a:lvl1pPr marL="0" indent="0" algn="ctr">
              <a:buNone/>
              <a:defRPr sz="525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16800" y="687229"/>
            <a:ext cx="8510400" cy="521883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63166259"/>
      </p:ext>
    </p:extLst>
  </p:cSld>
  <p:clrMapOvr>
    <a:masterClrMapping/>
  </p:clrMapOvr>
  <p:transition>
    <p:zoom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1/4 rou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6937200" y="1749633"/>
            <a:ext cx="1890000" cy="3941051"/>
          </a:xfrm>
          <a:prstGeom prst="roundRect">
            <a:avLst>
              <a:gd name="adj" fmla="val 5068"/>
            </a:avLst>
          </a:prstGeom>
          <a:solidFill>
            <a:schemeClr val="accent6"/>
          </a:solidFill>
        </p:spPr>
        <p:txBody>
          <a:bodyPr rIns="0" rtlCol="0" anchor="ctr">
            <a:normAutofit/>
          </a:bodyPr>
          <a:lstStyle>
            <a:lvl1pPr marL="0" indent="0" algn="ctr">
              <a:buNone/>
              <a:defRPr sz="525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4" name="Content Placeholder 2"/>
          <p:cNvSpPr>
            <a:spLocks noGrp="1"/>
          </p:cNvSpPr>
          <p:nvPr>
            <p:ph idx="18"/>
          </p:nvPr>
        </p:nvSpPr>
        <p:spPr>
          <a:xfrm>
            <a:off x="318822" y="1749635"/>
            <a:ext cx="6308887" cy="39410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16800" y="687229"/>
            <a:ext cx="8510400" cy="521883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68562243"/>
      </p:ext>
    </p:extLst>
  </p:cSld>
  <p:clrMapOvr>
    <a:masterClrMapping/>
  </p:clrMapOvr>
  <p:transition>
    <p:zoom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images rou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/>
          <p:cNvSpPr>
            <a:spLocks noGrp="1"/>
          </p:cNvSpPr>
          <p:nvPr>
            <p:ph idx="18"/>
          </p:nvPr>
        </p:nvSpPr>
        <p:spPr>
          <a:xfrm>
            <a:off x="318821" y="1749635"/>
            <a:ext cx="4099651" cy="39410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316800" y="687229"/>
            <a:ext cx="8510400" cy="521883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6937200" y="1749633"/>
            <a:ext cx="1890000" cy="3941051"/>
          </a:xfrm>
          <a:prstGeom prst="roundRect">
            <a:avLst>
              <a:gd name="adj" fmla="val 5068"/>
            </a:avLst>
          </a:prstGeom>
          <a:solidFill>
            <a:schemeClr val="accent6"/>
          </a:solidFill>
        </p:spPr>
        <p:txBody>
          <a:bodyPr rIns="0" rtlCol="0" anchor="ctr">
            <a:normAutofit/>
          </a:bodyPr>
          <a:lstStyle>
            <a:lvl1pPr marL="0" indent="0" algn="ctr">
              <a:buNone/>
              <a:defRPr sz="525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0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4726875" y="1749629"/>
            <a:ext cx="1890000" cy="3941051"/>
          </a:xfrm>
          <a:prstGeom prst="roundRect">
            <a:avLst>
              <a:gd name="adj" fmla="val 5068"/>
            </a:avLst>
          </a:prstGeom>
          <a:solidFill>
            <a:schemeClr val="accent6"/>
          </a:solidFill>
        </p:spPr>
        <p:txBody>
          <a:bodyPr rIns="0" rtlCol="0" anchor="ctr">
            <a:normAutofit/>
          </a:bodyPr>
          <a:lstStyle>
            <a:lvl1pPr marL="0" indent="0" algn="ctr">
              <a:buNone/>
              <a:defRPr sz="525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58807750"/>
      </p:ext>
    </p:extLst>
  </p:cSld>
  <p:clrMapOvr>
    <a:masterClrMapping/>
  </p:clrMapOvr>
  <p:transition>
    <p:zoom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mages rou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16800" y="687229"/>
            <a:ext cx="8510400" cy="521883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6937200" y="1749633"/>
            <a:ext cx="1890000" cy="3941051"/>
          </a:xfrm>
          <a:prstGeom prst="roundRect">
            <a:avLst>
              <a:gd name="adj" fmla="val 5068"/>
            </a:avLst>
          </a:prstGeom>
          <a:solidFill>
            <a:schemeClr val="accent6"/>
          </a:solidFill>
        </p:spPr>
        <p:txBody>
          <a:bodyPr rIns="0" rtlCol="0" anchor="ctr">
            <a:normAutofit/>
          </a:bodyPr>
          <a:lstStyle>
            <a:lvl1pPr marL="0" indent="0" algn="ctr">
              <a:buNone/>
              <a:defRPr sz="525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0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4726875" y="1749629"/>
            <a:ext cx="1890000" cy="3941051"/>
          </a:xfrm>
          <a:prstGeom prst="roundRect">
            <a:avLst>
              <a:gd name="adj" fmla="val 5068"/>
            </a:avLst>
          </a:prstGeom>
          <a:solidFill>
            <a:schemeClr val="accent6"/>
          </a:solidFill>
        </p:spPr>
        <p:txBody>
          <a:bodyPr rIns="0" rtlCol="0" anchor="ctr">
            <a:normAutofit/>
          </a:bodyPr>
          <a:lstStyle>
            <a:lvl1pPr marL="0" indent="0" algn="ctr">
              <a:buNone/>
              <a:defRPr sz="525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2521837" y="1749629"/>
            <a:ext cx="1890000" cy="3941051"/>
          </a:xfrm>
          <a:prstGeom prst="roundRect">
            <a:avLst>
              <a:gd name="adj" fmla="val 5068"/>
            </a:avLst>
          </a:prstGeom>
          <a:solidFill>
            <a:schemeClr val="accent6"/>
          </a:solidFill>
        </p:spPr>
        <p:txBody>
          <a:bodyPr rIns="0" rtlCol="0" anchor="ctr">
            <a:normAutofit/>
          </a:bodyPr>
          <a:lstStyle>
            <a:lvl1pPr marL="0" indent="0" algn="ctr">
              <a:buNone/>
              <a:defRPr sz="525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30"/>
          </p:nvPr>
        </p:nvSpPr>
        <p:spPr>
          <a:xfrm>
            <a:off x="316800" y="1749629"/>
            <a:ext cx="1890000" cy="3941051"/>
          </a:xfrm>
          <a:prstGeom prst="roundRect">
            <a:avLst>
              <a:gd name="adj" fmla="val 5068"/>
            </a:avLst>
          </a:prstGeom>
          <a:solidFill>
            <a:schemeClr val="accent6"/>
          </a:solidFill>
        </p:spPr>
        <p:txBody>
          <a:bodyPr rIns="0" rtlCol="0" anchor="ctr">
            <a:normAutofit/>
          </a:bodyPr>
          <a:lstStyle>
            <a:lvl1pPr marL="0" indent="0" algn="ctr">
              <a:buNone/>
              <a:defRPr sz="525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06575939"/>
      </p:ext>
    </p:extLst>
  </p:cSld>
  <p:clrMapOvr>
    <a:masterClrMapping/>
  </p:clrMapOvr>
  <p:transition>
    <p:zoom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:9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idx="23"/>
          </p:nvPr>
        </p:nvSpPr>
        <p:spPr>
          <a:xfrm>
            <a:off x="318824" y="1749635"/>
            <a:ext cx="2923653" cy="39410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3" name="Media Placeholder 8"/>
          <p:cNvSpPr>
            <a:spLocks noGrp="1"/>
          </p:cNvSpPr>
          <p:nvPr>
            <p:ph type="media" sz="quarter" idx="18"/>
          </p:nvPr>
        </p:nvSpPr>
        <p:spPr>
          <a:xfrm>
            <a:off x="3578126" y="1746571"/>
            <a:ext cx="5258820" cy="3944113"/>
          </a:xfrm>
          <a:solidFill>
            <a:schemeClr val="accent6"/>
          </a:solidFill>
          <a:effectLst/>
        </p:spPr>
        <p:txBody>
          <a:bodyPr rtlCol="0" anchor="ctr">
            <a:normAutofit/>
          </a:bodyPr>
          <a:lstStyle>
            <a:lvl1pPr marL="0" indent="0" algn="ctr">
              <a:buNone/>
              <a:defRPr sz="525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media</a:t>
            </a:r>
            <a:endParaRPr lang="en-GB" noProof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16800" y="687229"/>
            <a:ext cx="8510400" cy="521883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59223483"/>
      </p:ext>
    </p:extLst>
  </p:cSld>
  <p:clrMapOvr>
    <a:masterClrMapping/>
  </p:clrMapOvr>
  <p:transition>
    <p:zoom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:3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dia Placeholder 8"/>
          <p:cNvSpPr>
            <a:spLocks noGrp="1"/>
          </p:cNvSpPr>
          <p:nvPr>
            <p:ph type="media" sz="quarter" idx="15"/>
          </p:nvPr>
        </p:nvSpPr>
        <p:spPr>
          <a:xfrm>
            <a:off x="4891552" y="1746571"/>
            <a:ext cx="3945407" cy="3944113"/>
          </a:xfrm>
          <a:solidFill>
            <a:schemeClr val="accent6"/>
          </a:solidFill>
          <a:effectLst/>
        </p:spPr>
        <p:txBody>
          <a:bodyPr rtlCol="0" anchor="ctr">
            <a:normAutofit/>
          </a:bodyPr>
          <a:lstStyle>
            <a:lvl1pPr marL="0" indent="0" algn="ctr">
              <a:buNone/>
              <a:defRPr sz="525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media</a:t>
            </a:r>
            <a:endParaRPr lang="en-GB" noProof="0"/>
          </a:p>
        </p:txBody>
      </p:sp>
      <p:sp>
        <p:nvSpPr>
          <p:cNvPr id="17" name="Content Placeholder 2"/>
          <p:cNvSpPr>
            <a:spLocks noGrp="1"/>
          </p:cNvSpPr>
          <p:nvPr>
            <p:ph idx="24"/>
          </p:nvPr>
        </p:nvSpPr>
        <p:spPr>
          <a:xfrm>
            <a:off x="318821" y="1749635"/>
            <a:ext cx="4251592" cy="39410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16800" y="687229"/>
            <a:ext cx="8510400" cy="521883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684649220"/>
      </p:ext>
    </p:extLst>
  </p:cSld>
  <p:clrMapOvr>
    <a:masterClrMapping/>
  </p:clrMapOvr>
  <p:transition>
    <p:zoom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dia Placeholder 8"/>
          <p:cNvSpPr>
            <a:spLocks noGrp="1"/>
          </p:cNvSpPr>
          <p:nvPr>
            <p:ph type="media" sz="quarter" idx="18"/>
          </p:nvPr>
        </p:nvSpPr>
        <p:spPr>
          <a:xfrm>
            <a:off x="0" y="4"/>
            <a:ext cx="9144000" cy="6857999"/>
          </a:xfrm>
          <a:solidFill>
            <a:schemeClr val="accent6"/>
          </a:solidFill>
          <a:effectLst/>
        </p:spPr>
        <p:txBody>
          <a:bodyPr rtlCol="0" anchor="ctr">
            <a:normAutofit/>
          </a:bodyPr>
          <a:lstStyle>
            <a:lvl1pPr marL="0" indent="0" algn="ctr">
              <a:buNone/>
              <a:defRPr sz="525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media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98303155"/>
      </p:ext>
    </p:extLst>
  </p:cSld>
  <p:clrMapOvr>
    <a:masterClrMapping/>
  </p:clrMapOvr>
  <p:transition>
    <p:zoom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rgin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317500" y="412756"/>
            <a:ext cx="8509000" cy="5278967"/>
          </a:xfrm>
          <a:prstGeom prst="rect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  <a:ln w="317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54000" tIns="54000" rIns="54000" bIns="54000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en-GB" b="1">
              <a:solidFill>
                <a:srgbClr val="001965"/>
              </a:solidFill>
              <a:latin typeface="Verdana" panose="020B0604030504040204" pitchFamily="34" charset="0"/>
            </a:endParaRPr>
          </a:p>
        </p:txBody>
      </p:sp>
      <p:sp>
        <p:nvSpPr>
          <p:cNvPr id="3" name="Title 6"/>
          <p:cNvSpPr txBox="1">
            <a:spLocks/>
          </p:cNvSpPr>
          <p:nvPr userDrawn="1"/>
        </p:nvSpPr>
        <p:spPr bwMode="auto">
          <a:xfrm>
            <a:off x="319089" y="770471"/>
            <a:ext cx="85185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l" defTabSz="8778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baseline="0">
                <a:solidFill>
                  <a:srgbClr val="001965"/>
                </a:solidFill>
                <a:latin typeface="+mj-lt"/>
                <a:ea typeface="+mj-ea"/>
                <a:cs typeface="+mj-cs"/>
              </a:defRPr>
            </a:lvl1pPr>
            <a:lvl2pPr algn="l" defTabSz="877888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01965"/>
                </a:solidFill>
                <a:latin typeface="Verdana" pitchFamily="34" charset="0"/>
              </a:defRPr>
            </a:lvl2pPr>
            <a:lvl3pPr algn="l" defTabSz="877888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01965"/>
                </a:solidFill>
                <a:latin typeface="Verdana" pitchFamily="34" charset="0"/>
              </a:defRPr>
            </a:lvl3pPr>
            <a:lvl4pPr algn="l" defTabSz="877888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01965"/>
                </a:solidFill>
                <a:latin typeface="Verdana" pitchFamily="34" charset="0"/>
              </a:defRPr>
            </a:lvl4pPr>
            <a:lvl5pPr algn="l" defTabSz="877888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01965"/>
                </a:solidFill>
                <a:latin typeface="Verdana" pitchFamily="34" charset="0"/>
              </a:defRPr>
            </a:lvl5pPr>
            <a:lvl6pPr marL="329595" algn="l" defTabSz="878921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01965"/>
                </a:solidFill>
                <a:latin typeface="Verdana" pitchFamily="34" charset="0"/>
              </a:defRPr>
            </a:lvl6pPr>
            <a:lvl7pPr marL="659191" algn="l" defTabSz="878921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01965"/>
                </a:solidFill>
                <a:latin typeface="Verdana" pitchFamily="34" charset="0"/>
              </a:defRPr>
            </a:lvl7pPr>
            <a:lvl8pPr marL="988786" algn="l" defTabSz="878921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01965"/>
                </a:solidFill>
                <a:latin typeface="Verdana" pitchFamily="34" charset="0"/>
              </a:defRPr>
            </a:lvl8pPr>
            <a:lvl9pPr marL="1318382" algn="l" defTabSz="878921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01965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GB" sz="1800" dirty="0"/>
              <a:t>Title</a:t>
            </a:r>
          </a:p>
        </p:txBody>
      </p:sp>
      <p:sp>
        <p:nvSpPr>
          <p:cNvPr id="4" name="TextBox 12"/>
          <p:cNvSpPr txBox="1">
            <a:spLocks noChangeArrowheads="1"/>
          </p:cNvSpPr>
          <p:nvPr userDrawn="1"/>
        </p:nvSpPr>
        <p:spPr bwMode="auto">
          <a:xfrm>
            <a:off x="2749551" y="3365500"/>
            <a:ext cx="36322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900">
                <a:solidFill>
                  <a:srgbClr val="E64A0E"/>
                </a:solidFill>
                <a:cs typeface="Arial" charset="0"/>
              </a:rPr>
              <a:t>Keep all content in this area</a:t>
            </a:r>
          </a:p>
        </p:txBody>
      </p:sp>
      <p:sp>
        <p:nvSpPr>
          <p:cNvPr id="5" name="TextBox 13"/>
          <p:cNvSpPr txBox="1">
            <a:spLocks noChangeArrowheads="1"/>
          </p:cNvSpPr>
          <p:nvPr userDrawn="1"/>
        </p:nvSpPr>
        <p:spPr bwMode="auto">
          <a:xfrm>
            <a:off x="319089" y="1750484"/>
            <a:ext cx="85185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317500" y="1750496"/>
            <a:ext cx="8509000" cy="3941233"/>
          </a:xfrm>
          <a:prstGeom prst="rect">
            <a:avLst/>
          </a:prstGeom>
          <a:noFill/>
          <a:ln w="317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/>
          <a:lstStyle/>
          <a:p>
            <a:pPr marL="202406" indent="-202406" fontAlgn="base">
              <a:spcBef>
                <a:spcPct val="50000"/>
              </a:spcBef>
              <a:spcAft>
                <a:spcPct val="0"/>
              </a:spcAft>
              <a:buClr>
                <a:srgbClr val="618FFD"/>
              </a:buClr>
              <a:buFont typeface="Arial" pitchFamily="34" charset="0"/>
              <a:buChar char="•"/>
              <a:defRPr/>
            </a:pPr>
            <a:r>
              <a:rPr lang="en-GB" dirty="0">
                <a:solidFill>
                  <a:srgbClr val="001965"/>
                </a:solidFill>
                <a:latin typeface="Verdana" panose="020B0604030504040204" pitchFamily="34" charset="0"/>
              </a:rPr>
              <a:t>Content area</a:t>
            </a:r>
          </a:p>
        </p:txBody>
      </p:sp>
      <p:sp>
        <p:nvSpPr>
          <p:cNvPr id="7" name="TextBox 15"/>
          <p:cNvSpPr txBox="1">
            <a:spLocks noChangeArrowheads="1"/>
          </p:cNvSpPr>
          <p:nvPr userDrawn="1"/>
        </p:nvSpPr>
        <p:spPr bwMode="auto">
          <a:xfrm>
            <a:off x="317500" y="1286933"/>
            <a:ext cx="4572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900">
                <a:solidFill>
                  <a:srgbClr val="E64A0E"/>
                </a:solidFill>
                <a:cs typeface="Arial" charset="0"/>
              </a:rPr>
              <a:t>Keep all titles, trompets and subtitles in this area</a:t>
            </a:r>
          </a:p>
        </p:txBody>
      </p:sp>
      <p:sp>
        <p:nvSpPr>
          <p:cNvPr id="8" name="TextBox 17"/>
          <p:cNvSpPr txBox="1">
            <a:spLocks noChangeArrowheads="1"/>
          </p:cNvSpPr>
          <p:nvPr userDrawn="1"/>
        </p:nvSpPr>
        <p:spPr bwMode="auto">
          <a:xfrm>
            <a:off x="4919663" y="440267"/>
            <a:ext cx="391001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900">
                <a:solidFill>
                  <a:srgbClr val="E64A0E"/>
                </a:solidFill>
                <a:cs typeface="Arial" charset="0"/>
              </a:rPr>
              <a:t>Never move Footer, Date and No placeholders</a:t>
            </a:r>
          </a:p>
        </p:txBody>
      </p:sp>
    </p:spTree>
    <p:extLst>
      <p:ext uri="{BB962C8B-B14F-4D97-AF65-F5344CB8AC3E}">
        <p14:creationId xmlns:p14="http://schemas.microsoft.com/office/powerpoint/2010/main" val="1857270135"/>
      </p:ext>
    </p:extLst>
  </p:cSld>
  <p:clrMapOvr>
    <a:masterClrMapping/>
  </p:clrMapOvr>
  <p:transition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95FA69-24D0-4209-9376-47F1A53C9A2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randomBar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16800" y="1749631"/>
            <a:ext cx="8510400" cy="3941052"/>
          </a:xfrm>
        </p:spPr>
        <p:txBody>
          <a:bodyPr rIns="0"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16800" y="687229"/>
            <a:ext cx="8510400" cy="521883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41449556"/>
      </p:ext>
    </p:extLst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l-GR">
                <a:solidFill>
                  <a:srgbClr val="FFFFFF"/>
                </a:solidFill>
                <a:cs typeface="Arial" charset="0"/>
              </a:endParaRPr>
            </a:p>
          </p:txBody>
        </p:sp>
        <p:grpSp>
          <p:nvGrpSpPr>
            <p:cNvPr id="3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</p:grpSp>
        <p:grpSp>
          <p:nvGrpSpPr>
            <p:cNvPr id="4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</p:grpSp>
        <p:grpSp>
          <p:nvGrpSpPr>
            <p:cNvPr id="6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</p:grpSp>
        <p:grpSp>
          <p:nvGrpSpPr>
            <p:cNvPr id="7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grpSp>
            <p:nvGrpSpPr>
              <p:cNvPr id="8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</p:grpSp>
        </p:grpSp>
      </p:grpSp>
      <p:sp>
        <p:nvSpPr>
          <p:cNvPr id="5186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l-GR"/>
              <a:t>Click to edit Master title style</a:t>
            </a:r>
          </a:p>
        </p:txBody>
      </p:sp>
      <p:sp>
        <p:nvSpPr>
          <p:cNvPr id="5187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l-GR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4B4609E-A48A-4B80-AC3D-F54C397F82A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2AF3E02-5574-4F6A-9E40-E971CC675DC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DA85A9C-A3A3-46E0-8398-D2469EC0EF2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82B2635-1E0F-45AE-80B8-03093A35189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4AAA26D-76DC-4518-B6C6-404F807679F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FB5D408-85A0-4C57-ABC5-31520D43E13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A16A957-2134-4CC5-A3D5-99623AB2E6D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B04FE52-3EB2-4E30-8579-BF34F9EA155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656764B-605A-498C-A450-276B2FC4DB8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CD4820-75D5-45CF-A76D-C737D935424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randomBar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F117307-0C0F-4A27-9A04-84FAB40F1F9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C15B473-C37F-4468-B3E3-0C9D1071FDB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179" y="4267200"/>
            <a:ext cx="9140825" cy="2590800"/>
            <a:chOff x="2" y="2688"/>
            <a:chExt cx="5758" cy="1632"/>
          </a:xfrm>
        </p:grpSpPr>
        <p:sp>
          <p:nvSpPr>
            <p:cNvPr id="5123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/>
              <a:endParaRPr lang="el-GR">
                <a:solidFill>
                  <a:srgbClr val="FFFFFF"/>
                </a:solidFill>
                <a:latin typeface="Arial"/>
              </a:endParaRPr>
            </a:p>
          </p:txBody>
        </p:sp>
        <p:grpSp>
          <p:nvGrpSpPr>
            <p:cNvPr id="3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125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26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27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28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29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30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31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32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33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34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35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grpSp>
          <p:nvGrpSpPr>
            <p:cNvPr id="4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5137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38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39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40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41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42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43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44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45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46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47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48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49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50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51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52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53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54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grpSp>
          <p:nvGrpSpPr>
            <p:cNvPr id="5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5156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57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58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59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60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61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62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63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64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65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66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67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68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69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70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71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72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grpSp>
          <p:nvGrpSpPr>
            <p:cNvPr id="6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5174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75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76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77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78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79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80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grpSp>
            <p:nvGrpSpPr>
              <p:cNvPr id="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5182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/>
                  <a:endParaRPr lang="el-GR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5183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/>
                  <a:endParaRPr lang="el-GR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5184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/>
                  <a:endParaRPr lang="el-GR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5185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/>
                  <a:endParaRPr lang="el-GR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</p:grpSp>
        </p:grpSp>
      </p:grpSp>
      <p:sp>
        <p:nvSpPr>
          <p:cNvPr id="5186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83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l-GR"/>
              <a:t>Click to edit Master title style</a:t>
            </a:r>
          </a:p>
        </p:txBody>
      </p:sp>
      <p:sp>
        <p:nvSpPr>
          <p:cNvPr id="5187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l-GR"/>
              <a:t>Click to edit Master subtitle style</a:t>
            </a:r>
          </a:p>
        </p:txBody>
      </p:sp>
      <p:sp>
        <p:nvSpPr>
          <p:cNvPr id="5188" name="Rectangle 68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189" name="Rectangle 69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190" name="Rectangle 7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F4F2FFC-0FB0-4BB9-A94A-93CC8B5F39DC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5460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2B27CE-0ECC-4539-BEFC-CA7E965F9415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453620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8599BC-F95E-4048-B5F5-05E4079E7296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770396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3473A6-16CC-4F24-A4D5-AB6153BE0A37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343100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265DB-13EC-44C4-9338-C942B01B72F4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733677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8D9BF1-7401-41A6-8E07-84784E961C7F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949251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E9C778-E2B8-4599-A67F-477B3612FCAB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869161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882779-FB21-47A6-95B6-1748F5F80E99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0820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1AC2B3-ECF5-47FD-9581-A9F90D23E0E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randomBar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7EA628-934D-4848-A309-E13B760B7326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141117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67809B-AB10-40D8-B7F6-78A445893EE4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563088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A397A8-9EF5-42B9-BD58-E5BB5B38D683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726341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176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 sz="1350">
                <a:solidFill>
                  <a:srgbClr val="FFFFFF"/>
                </a:solidFill>
                <a:latin typeface="Arial"/>
                <a:cs typeface="Arial" charset="0"/>
              </a:endParaRPr>
            </a:p>
          </p:txBody>
        </p:sp>
        <p:grpSp>
          <p:nvGrpSpPr>
            <p:cNvPr id="3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</p:grpSp>
        <p:grpSp>
          <p:nvGrpSpPr>
            <p:cNvPr id="4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</p:grpSp>
        <p:grpSp>
          <p:nvGrpSpPr>
            <p:cNvPr id="6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</p:grpSp>
        <p:grpSp>
          <p:nvGrpSpPr>
            <p:cNvPr id="7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grpSp>
            <p:nvGrpSpPr>
              <p:cNvPr id="8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l-GR" sz="1350">
                    <a:solidFill>
                      <a:srgbClr val="FFFFFF"/>
                    </a:solidFill>
                    <a:latin typeface="Arial"/>
                    <a:cs typeface="Arial" charset="0"/>
                  </a:endParaRPr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l-GR" sz="1350">
                    <a:solidFill>
                      <a:srgbClr val="FFFFFF"/>
                    </a:solidFill>
                    <a:latin typeface="Arial"/>
                    <a:cs typeface="Arial" charset="0"/>
                  </a:endParaRPr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l-GR" sz="1350">
                    <a:solidFill>
                      <a:srgbClr val="FFFFFF"/>
                    </a:solidFill>
                    <a:latin typeface="Arial"/>
                    <a:cs typeface="Arial" charset="0"/>
                  </a:endParaRPr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l-GR" sz="1350">
                    <a:solidFill>
                      <a:srgbClr val="FFFFFF"/>
                    </a:solidFill>
                    <a:latin typeface="Arial"/>
                    <a:cs typeface="Arial" charset="0"/>
                  </a:endParaRPr>
                </a:p>
              </p:txBody>
            </p:sp>
          </p:grpSp>
        </p:grpSp>
      </p:grpSp>
      <p:sp>
        <p:nvSpPr>
          <p:cNvPr id="5186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7"/>
            <a:ext cx="7772400" cy="1736725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el-GR"/>
              <a:t>Click to edit Master title style</a:t>
            </a:r>
          </a:p>
        </p:txBody>
      </p:sp>
      <p:sp>
        <p:nvSpPr>
          <p:cNvPr id="5187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l-GR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4B4609E-A48A-4B80-AC3D-F54C397F82A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40057299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2AF3E02-5574-4F6A-9E40-E971CC675DC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87009349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DA85A9C-A3A3-46E0-8398-D2469EC0EF2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05891733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82B2635-1E0F-45AE-80B8-03093A35189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81530442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4AAA26D-76DC-4518-B6C6-404F807679F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20412313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FB5D408-85A0-4C57-ABC5-31520D43E13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12973463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A16A957-2134-4CC5-A3D5-99623AB2E6D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0199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64251B-3F5F-4BF2-B5FF-186AF5E8071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randomBar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B04FE52-3EB2-4E30-8579-BF34F9EA155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82751964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l-GR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656764B-605A-498C-A450-276B2FC4DB8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56637926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F117307-0C0F-4A27-9A04-84FAB40F1F9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25833695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C15B473-C37F-4468-B3E3-0C9D1071FDB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14383829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176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l-GR" sz="1350">
                <a:solidFill>
                  <a:srgbClr val="FFFFFF"/>
                </a:solidFill>
              </a:endParaRPr>
            </a:p>
          </p:txBody>
        </p:sp>
        <p:grpSp>
          <p:nvGrpSpPr>
            <p:cNvPr id="3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8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 sz="135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 sz="135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 sz="135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 sz="1350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5186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7"/>
            <a:ext cx="7772400" cy="1736725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el-GR"/>
              <a:t>Click to edit Master title style</a:t>
            </a:r>
          </a:p>
        </p:txBody>
      </p:sp>
      <p:sp>
        <p:nvSpPr>
          <p:cNvPr id="5187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l-GR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B7975-7DCB-408D-91CF-930C4B4BF93A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461770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C4733-C960-4F79-A221-1DABCBFF4593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201522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C5F85-8427-4F51-9727-3D8E9F6F8C22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134792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40784B-2C51-44C0-A272-D3C23B59E62B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927610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6833D-1CFB-4A79-8B5E-2D5239A77932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079814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2FF4B-E4B8-421E-9527-95F057587CC3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489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1179E-9D55-4860-9C66-A80FD7ACE5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randomBar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F85FC-C231-487F-9D50-74C9A4D5DDA4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759148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50EC0-DE5E-4830-A692-946C005F1E85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855877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l-GR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9F30F-7B9B-4666-B558-A776961F7195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321175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BEDDFA-7F1B-4007-B430-1574686084E4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987033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6139D-8A97-4C68-8F32-83C8C07E668A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83612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 spc="-113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9546644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3855508"/>
          </a:xfrm>
        </p:spPr>
        <p:txBody>
          <a:bodyPr/>
          <a:lstStyle>
            <a:lvl2pPr>
              <a:defRPr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3855508"/>
          </a:xfrm>
        </p:spPr>
        <p:txBody>
          <a:bodyPr/>
          <a:lstStyle>
            <a:lvl2pPr>
              <a:defRPr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9946606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0D365-6E04-4604-BB96-E539E2C09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711E7EF-74AE-469D-9B97-D50612DF7AB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51734" y="1958975"/>
            <a:ext cx="1802606" cy="2940050"/>
          </a:xfrm>
        </p:spPr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95C17A-FBF1-4E05-AC6B-CE5AC62A5A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58970" y="2482670"/>
            <a:ext cx="3987403" cy="21812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325031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08FE368-6E49-B34E-9B7E-4F348FE87D90}"/>
              </a:ext>
            </a:extLst>
          </p:cNvPr>
          <p:cNvSpPr/>
          <p:nvPr userDrawn="1"/>
        </p:nvSpPr>
        <p:spPr>
          <a:xfrm>
            <a:off x="0" y="0"/>
            <a:ext cx="2275952" cy="6858000"/>
          </a:xfrm>
          <a:prstGeom prst="rect">
            <a:avLst/>
          </a:prstGeom>
          <a:solidFill>
            <a:srgbClr val="00B2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5B55A81-C1F5-3C44-8FC4-4B007BDF3E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493" y="2504351"/>
            <a:ext cx="1602617" cy="1906875"/>
          </a:xfrm>
          <a:noFill/>
        </p:spPr>
        <p:txBody>
          <a:bodyPr>
            <a:normAutofit/>
          </a:bodyPr>
          <a:lstStyle/>
          <a:p>
            <a:r>
              <a:rPr lang="en-GB" sz="1800" spc="0" dirty="0">
                <a:solidFill>
                  <a:schemeClr val="bg1"/>
                </a:solidFill>
              </a:rPr>
              <a:t>Title Header</a:t>
            </a:r>
          </a:p>
        </p:txBody>
      </p:sp>
    </p:spTree>
    <p:extLst>
      <p:ext uri="{BB962C8B-B14F-4D97-AF65-F5344CB8AC3E}">
        <p14:creationId xmlns:p14="http://schemas.microsoft.com/office/powerpoint/2010/main" val="2818618824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Pu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3DCA80-3C47-FB41-8027-DDE42E2731F9}"/>
              </a:ext>
            </a:extLst>
          </p:cNvPr>
          <p:cNvSpPr/>
          <p:nvPr userDrawn="1"/>
        </p:nvSpPr>
        <p:spPr>
          <a:xfrm>
            <a:off x="1" y="2218266"/>
            <a:ext cx="4808963" cy="2480733"/>
          </a:xfrm>
          <a:prstGeom prst="rect">
            <a:avLst/>
          </a:prstGeom>
          <a:solidFill>
            <a:srgbClr val="00B2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FADD1F-1F36-C04A-B42A-05CBDC5017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2411413"/>
            <a:ext cx="4044554" cy="202565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0157805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AF7742-46B2-40FE-B03C-F8471826E09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randomBar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 &amp; Picture right alig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A1F726-595F-AE49-A6E4-866682A332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24725" y="6350"/>
            <a:ext cx="1819275" cy="6851650"/>
          </a:xfrm>
          <a:prstGeom prst="rect">
            <a:avLst/>
          </a:prstGeom>
        </p:spPr>
      </p:pic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32FD2EC-408F-0847-A696-5074A89AFA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89650" y="1329268"/>
            <a:ext cx="3054350" cy="429259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346E43A-999E-6243-8192-F7EA5A065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4972050" cy="1325563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0C6A0541-289E-5B43-B55E-4062786FC2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351" y="2428690"/>
            <a:ext cx="4827985" cy="1928813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>
                <a:solidFill>
                  <a:srgbClr val="2A3764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dirty="0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re </a:t>
            </a:r>
            <a:r>
              <a:rPr lang="en-GB" sz="1200" dirty="0" err="1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resequiAtio</a:t>
            </a:r>
            <a:r>
              <a:rPr lang="en-GB" sz="1200" dirty="0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 </a:t>
            </a:r>
            <a:r>
              <a:rPr lang="en-GB" sz="1200" dirty="0" err="1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doloreius</a:t>
            </a:r>
            <a:r>
              <a:rPr lang="en-GB" sz="1200" dirty="0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eosandi</a:t>
            </a:r>
            <a:r>
              <a:rPr lang="en-GB" sz="1200" dirty="0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sequas</a:t>
            </a:r>
            <a:r>
              <a:rPr lang="en-GB" sz="1200" dirty="0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GB" sz="1200" dirty="0" err="1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</a:t>
            </a:r>
            <a:r>
              <a:rPr lang="en-GB" sz="1200" dirty="0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rae</a:t>
            </a:r>
            <a:r>
              <a:rPr lang="en-GB" sz="1200" dirty="0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</a:t>
            </a:r>
            <a:r>
              <a:rPr lang="en-GB" sz="1200" dirty="0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</a:t>
            </a:r>
            <a:r>
              <a:rPr lang="en-GB" sz="1200" dirty="0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sz="1200" dirty="0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sz="1200" dirty="0" err="1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omnis</a:t>
            </a:r>
            <a:r>
              <a:rPr lang="en-GB" sz="1200" dirty="0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quiatet</a:t>
            </a:r>
            <a:r>
              <a:rPr lang="en-GB" sz="1200" dirty="0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uteces</a:t>
            </a:r>
            <a:r>
              <a:rPr lang="en-GB" sz="1200" dirty="0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</a:t>
            </a:r>
            <a:r>
              <a:rPr lang="en-GB" sz="1200" dirty="0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comnienti</a:t>
            </a:r>
            <a:r>
              <a:rPr lang="en-GB" sz="1200" dirty="0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GB" sz="1200" dirty="0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sequaep</a:t>
            </a:r>
            <a:r>
              <a:rPr lang="en-GB" sz="1200" dirty="0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raecaep</a:t>
            </a:r>
            <a:r>
              <a:rPr lang="en-GB" sz="1200" dirty="0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rehendis</a:t>
            </a:r>
            <a:r>
              <a:rPr lang="en-GB" sz="1200" dirty="0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</a:t>
            </a:r>
            <a:r>
              <a:rPr lang="en-GB" sz="1200" dirty="0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E4B5C0E-3B09-F740-82DC-A35E00BDE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0351" y="1972561"/>
            <a:ext cx="4827985" cy="35990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aseline="0">
                <a:solidFill>
                  <a:srgbClr val="2A3764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2219929293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 &amp; Picture right aligned_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993E5B-2F3A-4C40-A4DE-15105BCAB60F}"/>
              </a:ext>
            </a:extLst>
          </p:cNvPr>
          <p:cNvSpPr/>
          <p:nvPr userDrawn="1"/>
        </p:nvSpPr>
        <p:spPr>
          <a:xfrm>
            <a:off x="7324726" y="6350"/>
            <a:ext cx="1819274" cy="6851651"/>
          </a:xfrm>
          <a:prstGeom prst="rect">
            <a:avLst/>
          </a:prstGeom>
          <a:solidFill>
            <a:srgbClr val="00B2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32FD2EC-408F-0847-A696-5074A89AFA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89650" y="2732927"/>
            <a:ext cx="3054350" cy="207538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8AE8A77-B5F8-8444-BC2A-476C64A7C4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972" y="253520"/>
            <a:ext cx="3763716" cy="1905847"/>
          </a:xfrm>
          <a:noFill/>
        </p:spPr>
        <p:txBody>
          <a:bodyPr/>
          <a:lstStyle/>
          <a:p>
            <a:r>
              <a:rPr lang="en-GB" dirty="0"/>
              <a:t>Title</a:t>
            </a:r>
            <a:br>
              <a:rPr lang="en-GB" dirty="0"/>
            </a:br>
            <a:r>
              <a:rPr lang="en-GB" sz="1800" spc="0" dirty="0"/>
              <a:t>Sub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E7DC035-C124-A64F-9A0D-D7E5B36F06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7694" y="2940319"/>
            <a:ext cx="4827985" cy="1928813"/>
          </a:xfrm>
        </p:spPr>
        <p:txBody>
          <a:bodyPr>
            <a:normAutofit/>
          </a:bodyPr>
          <a:lstStyle>
            <a:lvl1pPr marL="0" indent="0">
              <a:spcAft>
                <a:spcPts val="450"/>
              </a:spcAft>
              <a:buClr>
                <a:srgbClr val="00B2BB"/>
              </a:buClr>
              <a:buSzPct val="120000"/>
              <a:buFont typeface="Arial" panose="020B0604020202020204" pitchFamily="34" charset="0"/>
              <a:buNone/>
              <a:defRPr sz="1200" b="0">
                <a:solidFill>
                  <a:srgbClr val="2A3764"/>
                </a:solidFill>
              </a:defRPr>
            </a:lvl1pPr>
          </a:lstStyle>
          <a:p>
            <a:pPr marL="0" indent="0">
              <a:spcAft>
                <a:spcPts val="600"/>
              </a:spcAft>
              <a:buClr>
                <a:srgbClr val="00B2BB"/>
              </a:buClr>
              <a:buSzPct val="120000"/>
              <a:buFont typeface="Arial" panose="020B0604020202020204" pitchFamily="34" charset="0"/>
              <a:buNone/>
            </a:pPr>
            <a:r>
              <a:rPr lang="en-GB" sz="1200" dirty="0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re </a:t>
            </a:r>
            <a:r>
              <a:rPr lang="en-GB" sz="1200" dirty="0" err="1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resequiAtio</a:t>
            </a:r>
            <a:r>
              <a:rPr lang="en-GB" sz="1200" dirty="0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 </a:t>
            </a:r>
            <a:r>
              <a:rPr lang="en-GB" sz="1200" dirty="0" err="1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doloreius</a:t>
            </a:r>
            <a:r>
              <a:rPr lang="en-GB" sz="1200" dirty="0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eosandi</a:t>
            </a:r>
            <a:r>
              <a:rPr lang="en-GB" sz="1200" dirty="0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sequas</a:t>
            </a:r>
            <a:r>
              <a:rPr lang="en-GB" sz="1200" dirty="0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GB" sz="1200" dirty="0" err="1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</a:t>
            </a:r>
            <a:r>
              <a:rPr lang="en-GB" sz="1200" dirty="0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rae</a:t>
            </a:r>
            <a:r>
              <a:rPr lang="en-GB" sz="1200" dirty="0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</a:t>
            </a:r>
            <a:r>
              <a:rPr lang="en-GB" sz="1200" dirty="0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</a:t>
            </a:r>
            <a:r>
              <a:rPr lang="en-GB" sz="1200" dirty="0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sz="1200" dirty="0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sz="1200" dirty="0" err="1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omnis</a:t>
            </a:r>
            <a:r>
              <a:rPr lang="en-GB" sz="1200" dirty="0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quiatet</a:t>
            </a:r>
            <a:r>
              <a:rPr lang="en-GB" sz="1200" dirty="0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uteces</a:t>
            </a:r>
            <a:r>
              <a:rPr lang="en-GB" sz="1200" dirty="0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</a:t>
            </a:r>
            <a:r>
              <a:rPr lang="en-GB" sz="1200" dirty="0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comnienti</a:t>
            </a:r>
            <a:r>
              <a:rPr lang="en-GB" sz="1200" dirty="0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GB" sz="1200" dirty="0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sequaep</a:t>
            </a:r>
            <a:r>
              <a:rPr lang="en-GB" sz="1200" dirty="0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raecaep</a:t>
            </a:r>
            <a:r>
              <a:rPr lang="en-GB" sz="1200" dirty="0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rehendis</a:t>
            </a:r>
            <a:r>
              <a:rPr lang="en-GB" sz="1200" dirty="0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</a:t>
            </a:r>
            <a:r>
              <a:rPr lang="en-GB" sz="1200" dirty="0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CB48E2E3-7489-ED49-B11B-67EEC94DEAF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7694" y="2473304"/>
            <a:ext cx="4827985" cy="35990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aseline="0">
                <a:solidFill>
                  <a:srgbClr val="2A3764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2541069484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70021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1"/>
            <a:ext cx="4702447" cy="3657635"/>
          </a:xfrm>
        </p:spPr>
        <p:txBody>
          <a:bodyPr/>
          <a:lstStyle>
            <a:lvl1pPr marL="214313" indent="-214313">
              <a:spcAft>
                <a:spcPts val="450"/>
              </a:spcAft>
              <a:buClr>
                <a:srgbClr val="00B2BB"/>
              </a:buClr>
              <a:buSzPct val="120000"/>
              <a:buFont typeface="Arial" panose="020B0604020202020204" pitchFamily="34" charset="0"/>
              <a:buChar char="•"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marL="285750" indent="-285750">
              <a:spcAft>
                <a:spcPts val="600"/>
              </a:spcAft>
              <a:buClr>
                <a:srgbClr val="00B2BB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</a:p>
          <a:p>
            <a:pPr marL="285750" indent="-285750">
              <a:spcAft>
                <a:spcPts val="600"/>
              </a:spcAft>
              <a:buClr>
                <a:srgbClr val="00B2BB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</a:p>
          <a:p>
            <a:pPr marL="285750" indent="-285750">
              <a:spcAft>
                <a:spcPts val="600"/>
              </a:spcAft>
              <a:buClr>
                <a:srgbClr val="00B2BB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</a:p>
          <a:p>
            <a:pPr marL="285750" indent="-285750">
              <a:spcAft>
                <a:spcPts val="600"/>
              </a:spcAft>
              <a:buClr>
                <a:srgbClr val="00B2BB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</a:p>
          <a:p>
            <a:pPr marL="285750" indent="-285750">
              <a:spcAft>
                <a:spcPts val="600"/>
              </a:spcAft>
              <a:buClr>
                <a:srgbClr val="00B2BB"/>
              </a:buClr>
              <a:buSzPct val="120000"/>
              <a:buFont typeface="Arial" panose="020B0604020202020204" pitchFamily="34" charset="0"/>
              <a:buChar char="•"/>
            </a:pPr>
            <a:endParaRPr lang="en-GB" dirty="0">
              <a:solidFill>
                <a:srgbClr val="2A37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00B2BB"/>
              </a:buClr>
              <a:buSzPct val="120000"/>
              <a:buFont typeface="Arial" panose="020B0604020202020204" pitchFamily="34" charset="0"/>
              <a:buChar char="•"/>
            </a:pPr>
            <a:endParaRPr lang="en-GB" dirty="0">
              <a:solidFill>
                <a:srgbClr val="2A37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E570F5-C88E-1F49-85AA-2D11006DF8EA}"/>
              </a:ext>
            </a:extLst>
          </p:cNvPr>
          <p:cNvSpPr/>
          <p:nvPr userDrawn="1"/>
        </p:nvSpPr>
        <p:spPr>
          <a:xfrm>
            <a:off x="7712242" y="0"/>
            <a:ext cx="1431758" cy="6858000"/>
          </a:xfrm>
          <a:prstGeom prst="rect">
            <a:avLst/>
          </a:prstGeom>
          <a:solidFill>
            <a:srgbClr val="00B2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8D61C1F2-EBBF-C34B-9D54-BCB6AB15FA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4929" y="1695237"/>
            <a:ext cx="3619071" cy="3441843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411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Gradient &amp;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talking&#10;&#10;Description automatically generated with low confidence">
            <a:extLst>
              <a:ext uri="{FF2B5EF4-FFF2-40B4-BE49-F238E27FC236}">
                <a16:creationId xmlns:a16="http://schemas.microsoft.com/office/drawing/2014/main" id="{C163BFFA-3C27-4CE0-A2ED-A8091310EA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873" y="2443"/>
            <a:ext cx="7711127" cy="685433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28775FA-0AC5-954D-BAD6-8A66E6C84C6A}"/>
              </a:ext>
            </a:extLst>
          </p:cNvPr>
          <p:cNvSpPr/>
          <p:nvPr userDrawn="1"/>
        </p:nvSpPr>
        <p:spPr>
          <a:xfrm>
            <a:off x="1432873" y="1222"/>
            <a:ext cx="7711127" cy="6856778"/>
          </a:xfrm>
          <a:prstGeom prst="rect">
            <a:avLst/>
          </a:prstGeom>
          <a:gradFill>
            <a:gsLst>
              <a:gs pos="1000">
                <a:schemeClr val="accent3"/>
              </a:gs>
              <a:gs pos="15000">
                <a:schemeClr val="accent3">
                  <a:alpha val="26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5CFFD47-4DDD-AD4D-B1E6-39728928A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2158268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hape &amp; Picture right aligned_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346E43A-999E-6243-8192-F7EA5A065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4972050" cy="1325563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993E5B-2F3A-4C40-A4DE-15105BCAB60F}"/>
              </a:ext>
            </a:extLst>
          </p:cNvPr>
          <p:cNvSpPr/>
          <p:nvPr userDrawn="1"/>
        </p:nvSpPr>
        <p:spPr>
          <a:xfrm>
            <a:off x="7324726" y="6350"/>
            <a:ext cx="1819274" cy="6851651"/>
          </a:xfrm>
          <a:prstGeom prst="rect">
            <a:avLst/>
          </a:prstGeom>
          <a:solidFill>
            <a:srgbClr val="F6B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32FD2EC-408F-0847-A696-5074A89AFA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78868" y="2239766"/>
            <a:ext cx="3565132" cy="3382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375396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Gradient &amp;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C0E4CEC-DB14-544F-BA8C-9268DA610A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1907" y="1"/>
            <a:ext cx="7712094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28775FA-0AC5-954D-BAD6-8A66E6C84C6A}"/>
              </a:ext>
            </a:extLst>
          </p:cNvPr>
          <p:cNvSpPr/>
          <p:nvPr userDrawn="1"/>
        </p:nvSpPr>
        <p:spPr>
          <a:xfrm>
            <a:off x="2426110" y="1"/>
            <a:ext cx="6520463" cy="6857999"/>
          </a:xfrm>
          <a:prstGeom prst="rect">
            <a:avLst/>
          </a:prstGeom>
          <a:gradFill>
            <a:gsLst>
              <a:gs pos="1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DCE3809-7902-8B4D-874D-EACEAF39D4E4}"/>
              </a:ext>
            </a:extLst>
          </p:cNvPr>
          <p:cNvSpPr/>
          <p:nvPr userDrawn="1"/>
        </p:nvSpPr>
        <p:spPr>
          <a:xfrm>
            <a:off x="0" y="1"/>
            <a:ext cx="2450387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5CFFD47-4DDD-AD4D-B1E6-39728928A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571550C-D3A2-564C-8611-2D183C48DBD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728628"/>
            <a:ext cx="4702447" cy="3657635"/>
          </a:xfrm>
        </p:spPr>
        <p:txBody>
          <a:bodyPr/>
          <a:lstStyle>
            <a:lvl1pPr marL="214313" indent="-214313">
              <a:spcAft>
                <a:spcPts val="450"/>
              </a:spcAft>
              <a:buClr>
                <a:srgbClr val="00B2BB"/>
              </a:buClr>
              <a:buSzPct val="120000"/>
              <a:buFont typeface="Arial" panose="020B0604020202020204" pitchFamily="34" charset="0"/>
              <a:buChar char="•"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marL="285750" indent="-285750">
              <a:spcAft>
                <a:spcPts val="600"/>
              </a:spcAft>
              <a:buClr>
                <a:srgbClr val="00B2BB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</a:p>
          <a:p>
            <a:pPr marL="285750" indent="-285750">
              <a:spcAft>
                <a:spcPts val="600"/>
              </a:spcAft>
              <a:buClr>
                <a:srgbClr val="00B2BB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</a:p>
          <a:p>
            <a:pPr marL="285750" indent="-285750">
              <a:spcAft>
                <a:spcPts val="600"/>
              </a:spcAft>
              <a:buClr>
                <a:srgbClr val="00B2BB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</a:p>
          <a:p>
            <a:pPr marL="285750" indent="-285750">
              <a:spcAft>
                <a:spcPts val="600"/>
              </a:spcAft>
              <a:buClr>
                <a:srgbClr val="00B2BB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A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</a:p>
          <a:p>
            <a:pPr marL="285750" indent="-285750">
              <a:spcAft>
                <a:spcPts val="600"/>
              </a:spcAft>
              <a:buClr>
                <a:srgbClr val="00B2BB"/>
              </a:buClr>
              <a:buSzPct val="120000"/>
              <a:buFont typeface="Arial" panose="020B0604020202020204" pitchFamily="34" charset="0"/>
              <a:buChar char="•"/>
            </a:pPr>
            <a:endParaRPr lang="en-GB" dirty="0">
              <a:solidFill>
                <a:srgbClr val="2A37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00B2BB"/>
              </a:buClr>
              <a:buSzPct val="120000"/>
              <a:buFont typeface="Arial" panose="020B0604020202020204" pitchFamily="34" charset="0"/>
              <a:buChar char="•"/>
            </a:pPr>
            <a:endParaRPr lang="en-GB" dirty="0">
              <a:solidFill>
                <a:srgbClr val="2A37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257420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11188" y="6311958"/>
            <a:ext cx="8208962" cy="430157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788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95BD5-C3FD-4E9B-9240-B27EACB3D069}" type="slidenum">
              <a:rPr lang="en-GB" smtClean="0">
                <a:solidFill>
                  <a:srgbClr val="4D4D4F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4D4D4F">
                  <a:tint val="75000"/>
                </a:srgbClr>
              </a:solidFill>
            </a:endParaRP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 rot="5400000">
            <a:off x="5916494" y="3167649"/>
            <a:ext cx="5899380" cy="323851"/>
          </a:xfrm>
        </p:spPr>
        <p:txBody>
          <a:bodyPr/>
          <a:lstStyle>
            <a:lvl1pPr marL="0" indent="0">
              <a:buFontTx/>
              <a:buNone/>
              <a:defRPr sz="1050" b="1">
                <a:solidFill>
                  <a:schemeClr val="accent4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4252262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16800" y="1749631"/>
            <a:ext cx="8510400" cy="39410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16800" y="687228"/>
            <a:ext cx="8510400" cy="521883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53866072"/>
      </p:ext>
    </p:extLst>
  </p:cSld>
  <p:clrMapOvr>
    <a:masterClrMapping/>
  </p:clrMapOvr>
  <p:transition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Τίτλο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C81D2-B5E1-4D07-84CE-61ED974CF6D3}" type="datetimeFigureOut">
              <a:rPr lang="el-GR">
                <a:solidFill>
                  <a:srgbClr val="FFFFFF"/>
                </a:solidFill>
              </a:rPr>
              <a:pPr>
                <a:defRPr/>
              </a:pPr>
              <a:t>7/11/2024</a:t>
            </a:fld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EF121-DAB9-4114-9751-0D933C3D1819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841568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F85FC-C231-487F-9D50-74C9A4D5DDA4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047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C5F85-8427-4F51-9727-3D8E9F6F8C22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4BA65-B7F9-4AA9-8B91-DDB9293978C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randomBar/>
  </p:transition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6F262F1-C488-3B15-BA3B-59E8CD47FC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2531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B9E89340-A0AC-53F1-4DD7-69C468F6A3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013"/>
            </a:lvl1pPr>
            <a:lvl2pPr marL="192881" indent="0" algn="ctr">
              <a:buNone/>
              <a:defRPr sz="844"/>
            </a:lvl2pPr>
            <a:lvl3pPr marL="385763" indent="0" algn="ctr">
              <a:buNone/>
              <a:defRPr sz="760"/>
            </a:lvl3pPr>
            <a:lvl4pPr marL="578644" indent="0" algn="ctr">
              <a:buNone/>
              <a:defRPr sz="675"/>
            </a:lvl4pPr>
            <a:lvl5pPr marL="771525" indent="0" algn="ctr">
              <a:buNone/>
              <a:defRPr sz="675"/>
            </a:lvl5pPr>
            <a:lvl6pPr marL="964406" indent="0" algn="ctr">
              <a:buNone/>
              <a:defRPr sz="675"/>
            </a:lvl6pPr>
            <a:lvl7pPr marL="1157288" indent="0" algn="ctr">
              <a:buNone/>
              <a:defRPr sz="675"/>
            </a:lvl7pPr>
            <a:lvl8pPr marL="1350169" indent="0" algn="ctr">
              <a:buNone/>
              <a:defRPr sz="675"/>
            </a:lvl8pPr>
            <a:lvl9pPr marL="1543050" indent="0" algn="ctr">
              <a:buNone/>
              <a:defRPr sz="675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DC7B1EE-D403-B022-A769-988AE5B81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68B6B-AD77-4645-B991-0F1B57495A3B}" type="datetimeFigureOut">
              <a:rPr lang="el-GR" smtClean="0"/>
              <a:t>7/11/2024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E067441-51FE-5D4A-3D03-8BB30AA61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A7087F23-3F52-AC5A-80CA-601A2AE18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6D0DB-7C7C-4618-91B7-60006EA0773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53373893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0CAAEF3-243D-2F17-4CD8-D1B491143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132E06D-93AC-198F-E277-9EB1CDDBB8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45F6683-CAD4-9247-B47C-816F85341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68B6B-AD77-4645-B991-0F1B57495A3B}" type="datetimeFigureOut">
              <a:rPr lang="el-GR" smtClean="0"/>
              <a:t>7/11/2024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C480C55-4079-1133-0F61-5B3ABC4E2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5615B82-99A7-BEEA-6F97-4D772DD05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6D0DB-7C7C-4618-91B7-60006EA0773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36637946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D9AB777-1051-62FB-B724-88FB7FC66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2531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C78E72D8-DC74-A0C7-C8A2-ADC54C00EE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1pPr>
            <a:lvl2pPr marL="192881" indent="0">
              <a:buNone/>
              <a:defRPr sz="844">
                <a:solidFill>
                  <a:schemeClr val="tx1">
                    <a:tint val="75000"/>
                  </a:schemeClr>
                </a:solidFill>
              </a:defRPr>
            </a:lvl2pPr>
            <a:lvl3pPr marL="385763" indent="0">
              <a:buNone/>
              <a:defRPr sz="760">
                <a:solidFill>
                  <a:schemeClr val="tx1">
                    <a:tint val="75000"/>
                  </a:schemeClr>
                </a:solidFill>
              </a:defRPr>
            </a:lvl3pPr>
            <a:lvl4pPr marL="578644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4pPr>
            <a:lvl5pPr marL="771525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5pPr>
            <a:lvl6pPr marL="964406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6pPr>
            <a:lvl7pPr marL="1157288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7pPr>
            <a:lvl8pPr marL="1350169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8pPr>
            <a:lvl9pPr marL="1543050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C26C65C-50D1-1D41-C862-A6B55160C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68B6B-AD77-4645-B991-0F1B57495A3B}" type="datetimeFigureOut">
              <a:rPr lang="el-GR" smtClean="0"/>
              <a:t>7/11/2024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D8C725D-AAE8-4248-AC0C-01D5A8DC4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154969C-8860-EBA1-FE67-B193CA52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6D0DB-7C7C-4618-91B7-60006EA0773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37960691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5C8A129-CD76-C80D-1D4E-B3A7D24F1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64958BB-2210-1092-CCB9-3EFF54EDD9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2C8CF34A-9D64-7307-BE46-07872282E8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E5C413E-D4E4-40F4-34A9-D630408E3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68B6B-AD77-4645-B991-0F1B57495A3B}" type="datetimeFigureOut">
              <a:rPr lang="el-GR" smtClean="0"/>
              <a:t>7/11/2024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F88130A0-DA88-CCD5-324B-125693893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342010ED-D41A-9C83-BCA5-5C3CB45D6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6D0DB-7C7C-4618-91B7-60006EA0773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35360792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11507C9-6183-5F43-7A4F-D6C08941B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717FA88-0E40-90BF-9E4F-EAE80B620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013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D74D7093-BC40-C6FA-A0D4-D417ACA0AE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58E7E3BF-B44D-3E6C-DB1C-3070C52797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013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544775ED-7CF8-3F3C-90CC-0525F797F5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2BA559AE-1B34-F39F-344C-89C917A05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68B6B-AD77-4645-B991-0F1B57495A3B}" type="datetimeFigureOut">
              <a:rPr lang="el-GR" smtClean="0"/>
              <a:t>7/11/2024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1FF0B251-A0BF-1C93-6365-E2ADE082D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528745C3-CFBF-89F0-9D98-C132950D2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6D0DB-7C7C-4618-91B7-60006EA0773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39315150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DDC5B0D-6891-005D-E6FD-3FAE9E74B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502BDEF0-336C-CA77-357E-9B69EAF8D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68B6B-AD77-4645-B991-0F1B57495A3B}" type="datetimeFigureOut">
              <a:rPr lang="el-GR" smtClean="0"/>
              <a:t>7/11/2024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8C77A29E-7864-4A1D-F2CC-A94701541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D7D6B4C0-B2DB-7B37-22F1-806B61945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6D0DB-7C7C-4618-91B7-60006EA0773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14781983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9B37F1B6-DDE4-9253-B414-380346137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68B6B-AD77-4645-B991-0F1B57495A3B}" type="datetimeFigureOut">
              <a:rPr lang="el-GR" smtClean="0"/>
              <a:t>7/11/2024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958C27E8-F24D-5093-B8A8-977EA39F7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E665822F-D2EA-3034-201D-85694F9E5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6D0DB-7C7C-4618-91B7-60006EA0773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68106819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60A9B7D-E33E-A69C-90B5-449C93C77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35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55C655D-1006-5329-EFF3-041CDE704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1350"/>
            </a:lvl1pPr>
            <a:lvl2pPr>
              <a:defRPr sz="1181"/>
            </a:lvl2pPr>
            <a:lvl3pPr>
              <a:defRPr sz="1013"/>
            </a:lvl3pPr>
            <a:lvl4pPr>
              <a:defRPr sz="844"/>
            </a:lvl4pPr>
            <a:lvl5pPr>
              <a:defRPr sz="844"/>
            </a:lvl5pPr>
            <a:lvl6pPr>
              <a:defRPr sz="844"/>
            </a:lvl6pPr>
            <a:lvl7pPr>
              <a:defRPr sz="844"/>
            </a:lvl7pPr>
            <a:lvl8pPr>
              <a:defRPr sz="844"/>
            </a:lvl8pPr>
            <a:lvl9pPr>
              <a:defRPr sz="844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1D785112-BD9D-F524-B62C-0379A1C7A3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675"/>
            </a:lvl1pPr>
            <a:lvl2pPr marL="192881" indent="0">
              <a:buNone/>
              <a:defRPr sz="591"/>
            </a:lvl2pPr>
            <a:lvl3pPr marL="385763" indent="0">
              <a:buNone/>
              <a:defRPr sz="506"/>
            </a:lvl3pPr>
            <a:lvl4pPr marL="578644" indent="0">
              <a:buNone/>
              <a:defRPr sz="422"/>
            </a:lvl4pPr>
            <a:lvl5pPr marL="771525" indent="0">
              <a:buNone/>
              <a:defRPr sz="422"/>
            </a:lvl5pPr>
            <a:lvl6pPr marL="964406" indent="0">
              <a:buNone/>
              <a:defRPr sz="422"/>
            </a:lvl6pPr>
            <a:lvl7pPr marL="1157288" indent="0">
              <a:buNone/>
              <a:defRPr sz="422"/>
            </a:lvl7pPr>
            <a:lvl8pPr marL="1350169" indent="0">
              <a:buNone/>
              <a:defRPr sz="422"/>
            </a:lvl8pPr>
            <a:lvl9pPr marL="1543050" indent="0">
              <a:buNone/>
              <a:defRPr sz="422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F5E90761-304F-AA98-EC06-5F55466D5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68B6B-AD77-4645-B991-0F1B57495A3B}" type="datetimeFigureOut">
              <a:rPr lang="el-GR" smtClean="0"/>
              <a:t>7/11/2024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E8925570-16D0-6B32-FB70-C54D9EC1A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D0FE691E-7527-212C-3EBF-F171E1937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6D0DB-7C7C-4618-91B7-60006EA0773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11258624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64548D4-1706-784D-04B3-8EE452A36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35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7A1E1DB1-E92F-5494-16B2-D23A81BE13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1350"/>
            </a:lvl1pPr>
            <a:lvl2pPr marL="192881" indent="0">
              <a:buNone/>
              <a:defRPr sz="1181"/>
            </a:lvl2pPr>
            <a:lvl3pPr marL="385763" indent="0">
              <a:buNone/>
              <a:defRPr sz="1013"/>
            </a:lvl3pPr>
            <a:lvl4pPr marL="578644" indent="0">
              <a:buNone/>
              <a:defRPr sz="844"/>
            </a:lvl4pPr>
            <a:lvl5pPr marL="771525" indent="0">
              <a:buNone/>
              <a:defRPr sz="844"/>
            </a:lvl5pPr>
            <a:lvl6pPr marL="964406" indent="0">
              <a:buNone/>
              <a:defRPr sz="844"/>
            </a:lvl6pPr>
            <a:lvl7pPr marL="1157288" indent="0">
              <a:buNone/>
              <a:defRPr sz="844"/>
            </a:lvl7pPr>
            <a:lvl8pPr marL="1350169" indent="0">
              <a:buNone/>
              <a:defRPr sz="844"/>
            </a:lvl8pPr>
            <a:lvl9pPr marL="1543050" indent="0">
              <a:buNone/>
              <a:defRPr sz="844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5D173D0B-1CED-3A15-F01C-70E131A082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675"/>
            </a:lvl1pPr>
            <a:lvl2pPr marL="192881" indent="0">
              <a:buNone/>
              <a:defRPr sz="591"/>
            </a:lvl2pPr>
            <a:lvl3pPr marL="385763" indent="0">
              <a:buNone/>
              <a:defRPr sz="506"/>
            </a:lvl3pPr>
            <a:lvl4pPr marL="578644" indent="0">
              <a:buNone/>
              <a:defRPr sz="422"/>
            </a:lvl4pPr>
            <a:lvl5pPr marL="771525" indent="0">
              <a:buNone/>
              <a:defRPr sz="422"/>
            </a:lvl5pPr>
            <a:lvl6pPr marL="964406" indent="0">
              <a:buNone/>
              <a:defRPr sz="422"/>
            </a:lvl6pPr>
            <a:lvl7pPr marL="1157288" indent="0">
              <a:buNone/>
              <a:defRPr sz="422"/>
            </a:lvl7pPr>
            <a:lvl8pPr marL="1350169" indent="0">
              <a:buNone/>
              <a:defRPr sz="422"/>
            </a:lvl8pPr>
            <a:lvl9pPr marL="1543050" indent="0">
              <a:buNone/>
              <a:defRPr sz="422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54824B5-481A-1412-8046-67034A6B5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68B6B-AD77-4645-B991-0F1B57495A3B}" type="datetimeFigureOut">
              <a:rPr lang="el-GR" smtClean="0"/>
              <a:t>7/11/2024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29D0E177-E511-07E6-E565-E323DC9B9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ECE4457B-A155-0D1C-35F3-4BF7FB237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6D0DB-7C7C-4618-91B7-60006EA0773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63250093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626127E-19B4-F93C-84EB-F678CD7AE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7A42A12F-593E-6661-E324-444CB470AE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9F9263F-AB9D-4EB2-4FA0-2738A5E71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68B6B-AD77-4645-B991-0F1B57495A3B}" type="datetimeFigureOut">
              <a:rPr lang="el-GR" smtClean="0"/>
              <a:t>7/11/2024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ED390E2-6540-8369-04E1-C2CC719AC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14B982D-5F4F-D990-D750-6DC9AFA64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6D0DB-7C7C-4618-91B7-60006EA0773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563742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A51F29-8E51-46B7-9A10-4D098D7B6E5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randomBar/>
  </p:transition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0286C98D-FC1B-78B9-5C3D-AAACFA25F4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FDEBEB7A-E8FA-41F5-0646-1BBD5133E1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4407430-9913-2CF0-4C6C-4BABC04E6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68B6B-AD77-4645-B991-0F1B57495A3B}" type="datetimeFigureOut">
              <a:rPr lang="el-GR" smtClean="0"/>
              <a:t>7/11/2024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DE5A081-D413-F53E-471D-BE2F0D152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F899A0E-EA5B-AA69-E209-F8F9583D8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6D0DB-7C7C-4618-91B7-60006EA0773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62531592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6F262F1-C488-3B15-BA3B-59E8CD47FC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1898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B9E89340-A0AC-53F1-4DD7-69C468F6A3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760"/>
            </a:lvl1pPr>
            <a:lvl2pPr marL="144661" indent="0" algn="ctr">
              <a:buNone/>
              <a:defRPr sz="633"/>
            </a:lvl2pPr>
            <a:lvl3pPr marL="289322" indent="0" algn="ctr">
              <a:buNone/>
              <a:defRPr sz="570"/>
            </a:lvl3pPr>
            <a:lvl4pPr marL="433983" indent="0" algn="ctr">
              <a:buNone/>
              <a:defRPr sz="506"/>
            </a:lvl4pPr>
            <a:lvl5pPr marL="578644" indent="0" algn="ctr">
              <a:buNone/>
              <a:defRPr sz="506"/>
            </a:lvl5pPr>
            <a:lvl6pPr marL="723305" indent="0" algn="ctr">
              <a:buNone/>
              <a:defRPr sz="506"/>
            </a:lvl6pPr>
            <a:lvl7pPr marL="867966" indent="0" algn="ctr">
              <a:buNone/>
              <a:defRPr sz="506"/>
            </a:lvl7pPr>
            <a:lvl8pPr marL="1012627" indent="0" algn="ctr">
              <a:buNone/>
              <a:defRPr sz="506"/>
            </a:lvl8pPr>
            <a:lvl9pPr marL="1157288" indent="0" algn="ctr">
              <a:buNone/>
              <a:defRPr sz="506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DC7B1EE-D403-B022-A769-988AE5B81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68B6B-AD77-4645-B991-0F1B57495A3B}" type="datetimeFigureOut">
              <a:rPr lang="el-GR" smtClean="0"/>
              <a:t>7/11/2024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E067441-51FE-5D4A-3D03-8BB30AA61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A7087F23-3F52-AC5A-80CA-601A2AE18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6D0DB-7C7C-4618-91B7-60006EA0773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6929144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0CAAEF3-243D-2F17-4CD8-D1B491143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132E06D-93AC-198F-E277-9EB1CDDBB8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45F6683-CAD4-9247-B47C-816F85341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68B6B-AD77-4645-B991-0F1B57495A3B}" type="datetimeFigureOut">
              <a:rPr lang="el-GR" smtClean="0"/>
              <a:t>7/11/2024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C480C55-4079-1133-0F61-5B3ABC4E2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5615B82-99A7-BEEA-6F97-4D772DD05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6D0DB-7C7C-4618-91B7-60006EA0773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3956823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D9AB777-1051-62FB-B724-88FB7FC66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</p:spPr>
        <p:txBody>
          <a:bodyPr anchor="b"/>
          <a:lstStyle>
            <a:lvl1pPr>
              <a:defRPr sz="1898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C78E72D8-DC74-A0C7-C8A2-ADC54C00EE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</p:spPr>
        <p:txBody>
          <a:bodyPr/>
          <a:lstStyle>
            <a:lvl1pPr marL="0" indent="0">
              <a:buNone/>
              <a:defRPr sz="760">
                <a:solidFill>
                  <a:schemeClr val="tx1">
                    <a:tint val="75000"/>
                  </a:schemeClr>
                </a:solidFill>
              </a:defRPr>
            </a:lvl1pPr>
            <a:lvl2pPr marL="144661" indent="0">
              <a:buNone/>
              <a:defRPr sz="633">
                <a:solidFill>
                  <a:schemeClr val="tx1">
                    <a:tint val="75000"/>
                  </a:schemeClr>
                </a:solidFill>
              </a:defRPr>
            </a:lvl2pPr>
            <a:lvl3pPr marL="289322" indent="0">
              <a:buNone/>
              <a:defRPr sz="570">
                <a:solidFill>
                  <a:schemeClr val="tx1">
                    <a:tint val="75000"/>
                  </a:schemeClr>
                </a:solidFill>
              </a:defRPr>
            </a:lvl3pPr>
            <a:lvl4pPr marL="433983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4pPr>
            <a:lvl5pPr marL="578644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5pPr>
            <a:lvl6pPr marL="723305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6pPr>
            <a:lvl7pPr marL="867966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7pPr>
            <a:lvl8pPr marL="1012627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8pPr>
            <a:lvl9pPr marL="1157288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C26C65C-50D1-1D41-C862-A6B55160C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68B6B-AD77-4645-B991-0F1B57495A3B}" type="datetimeFigureOut">
              <a:rPr lang="el-GR" smtClean="0"/>
              <a:t>7/11/2024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D8C725D-AAE8-4248-AC0C-01D5A8DC4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154969C-8860-EBA1-FE67-B193CA52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6D0DB-7C7C-4618-91B7-60006EA0773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05869565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5C8A129-CD76-C80D-1D4E-B3A7D24F1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64958BB-2210-1092-CCB9-3EFF54EDD9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2C8CF34A-9D64-7307-BE46-07872282E8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E5C413E-D4E4-40F4-34A9-D630408E3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68B6B-AD77-4645-B991-0F1B57495A3B}" type="datetimeFigureOut">
              <a:rPr lang="el-GR" smtClean="0"/>
              <a:t>7/11/2024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F88130A0-DA88-CCD5-324B-125693893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342010ED-D41A-9C83-BCA5-5C3CB45D6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6D0DB-7C7C-4618-91B7-60006EA0773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81430329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11507C9-6183-5F43-7A4F-D6C08941B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717FA88-0E40-90BF-9E4F-EAE80B620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760" b="1"/>
            </a:lvl1pPr>
            <a:lvl2pPr marL="144661" indent="0">
              <a:buNone/>
              <a:defRPr sz="633" b="1"/>
            </a:lvl2pPr>
            <a:lvl3pPr marL="289322" indent="0">
              <a:buNone/>
              <a:defRPr sz="570" b="1"/>
            </a:lvl3pPr>
            <a:lvl4pPr marL="433983" indent="0">
              <a:buNone/>
              <a:defRPr sz="506" b="1"/>
            </a:lvl4pPr>
            <a:lvl5pPr marL="578644" indent="0">
              <a:buNone/>
              <a:defRPr sz="506" b="1"/>
            </a:lvl5pPr>
            <a:lvl6pPr marL="723305" indent="0">
              <a:buNone/>
              <a:defRPr sz="506" b="1"/>
            </a:lvl6pPr>
            <a:lvl7pPr marL="867966" indent="0">
              <a:buNone/>
              <a:defRPr sz="506" b="1"/>
            </a:lvl7pPr>
            <a:lvl8pPr marL="1012627" indent="0">
              <a:buNone/>
              <a:defRPr sz="506" b="1"/>
            </a:lvl8pPr>
            <a:lvl9pPr marL="1157288" indent="0">
              <a:buNone/>
              <a:defRPr sz="506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D74D7093-BC40-C6FA-A0D4-D417ACA0AE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58E7E3BF-B44D-3E6C-DB1C-3070C52797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760" b="1"/>
            </a:lvl1pPr>
            <a:lvl2pPr marL="144661" indent="0">
              <a:buNone/>
              <a:defRPr sz="633" b="1"/>
            </a:lvl2pPr>
            <a:lvl3pPr marL="289322" indent="0">
              <a:buNone/>
              <a:defRPr sz="570" b="1"/>
            </a:lvl3pPr>
            <a:lvl4pPr marL="433983" indent="0">
              <a:buNone/>
              <a:defRPr sz="506" b="1"/>
            </a:lvl4pPr>
            <a:lvl5pPr marL="578644" indent="0">
              <a:buNone/>
              <a:defRPr sz="506" b="1"/>
            </a:lvl5pPr>
            <a:lvl6pPr marL="723305" indent="0">
              <a:buNone/>
              <a:defRPr sz="506" b="1"/>
            </a:lvl6pPr>
            <a:lvl7pPr marL="867966" indent="0">
              <a:buNone/>
              <a:defRPr sz="506" b="1"/>
            </a:lvl7pPr>
            <a:lvl8pPr marL="1012627" indent="0">
              <a:buNone/>
              <a:defRPr sz="506" b="1"/>
            </a:lvl8pPr>
            <a:lvl9pPr marL="1157288" indent="0">
              <a:buNone/>
              <a:defRPr sz="506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544775ED-7CF8-3F3C-90CC-0525F797F5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2BA559AE-1B34-F39F-344C-89C917A05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68B6B-AD77-4645-B991-0F1B57495A3B}" type="datetimeFigureOut">
              <a:rPr lang="el-GR" smtClean="0"/>
              <a:t>7/11/2024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1FF0B251-A0BF-1C93-6365-E2ADE082D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528745C3-CFBF-89F0-9D98-C132950D2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6D0DB-7C7C-4618-91B7-60006EA0773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60959390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DDC5B0D-6891-005D-E6FD-3FAE9E74B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502BDEF0-336C-CA77-357E-9B69EAF8D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68B6B-AD77-4645-B991-0F1B57495A3B}" type="datetimeFigureOut">
              <a:rPr lang="el-GR" smtClean="0"/>
              <a:t>7/11/2024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8C77A29E-7864-4A1D-F2CC-A94701541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D7D6B4C0-B2DB-7B37-22F1-806B61945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6D0DB-7C7C-4618-91B7-60006EA0773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15994149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9B37F1B6-DDE4-9253-B414-380346137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68B6B-AD77-4645-B991-0F1B57495A3B}" type="datetimeFigureOut">
              <a:rPr lang="el-GR" smtClean="0"/>
              <a:t>7/11/2024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958C27E8-F24D-5093-B8A8-977EA39F7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E665822F-D2EA-3034-201D-85694F9E5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6D0DB-7C7C-4618-91B7-60006EA0773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5932927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60A9B7D-E33E-A69C-90B5-449C93C77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013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55C655D-1006-5329-EFF3-041CDE704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1013"/>
            </a:lvl1pPr>
            <a:lvl2pPr>
              <a:defRPr sz="886"/>
            </a:lvl2pPr>
            <a:lvl3pPr>
              <a:defRPr sz="760"/>
            </a:lvl3pPr>
            <a:lvl4pPr>
              <a:defRPr sz="633"/>
            </a:lvl4pPr>
            <a:lvl5pPr>
              <a:defRPr sz="633"/>
            </a:lvl5pPr>
            <a:lvl6pPr>
              <a:defRPr sz="633"/>
            </a:lvl6pPr>
            <a:lvl7pPr>
              <a:defRPr sz="633"/>
            </a:lvl7pPr>
            <a:lvl8pPr>
              <a:defRPr sz="633"/>
            </a:lvl8pPr>
            <a:lvl9pPr>
              <a:defRPr sz="633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1D785112-BD9D-F524-B62C-0379A1C7A3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506"/>
            </a:lvl1pPr>
            <a:lvl2pPr marL="144661" indent="0">
              <a:buNone/>
              <a:defRPr sz="443"/>
            </a:lvl2pPr>
            <a:lvl3pPr marL="289322" indent="0">
              <a:buNone/>
              <a:defRPr sz="380"/>
            </a:lvl3pPr>
            <a:lvl4pPr marL="433983" indent="0">
              <a:buNone/>
              <a:defRPr sz="316"/>
            </a:lvl4pPr>
            <a:lvl5pPr marL="578644" indent="0">
              <a:buNone/>
              <a:defRPr sz="316"/>
            </a:lvl5pPr>
            <a:lvl6pPr marL="723305" indent="0">
              <a:buNone/>
              <a:defRPr sz="316"/>
            </a:lvl6pPr>
            <a:lvl7pPr marL="867966" indent="0">
              <a:buNone/>
              <a:defRPr sz="316"/>
            </a:lvl7pPr>
            <a:lvl8pPr marL="1012627" indent="0">
              <a:buNone/>
              <a:defRPr sz="316"/>
            </a:lvl8pPr>
            <a:lvl9pPr marL="1157288" indent="0">
              <a:buNone/>
              <a:defRPr sz="316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F5E90761-304F-AA98-EC06-5F55466D5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68B6B-AD77-4645-B991-0F1B57495A3B}" type="datetimeFigureOut">
              <a:rPr lang="el-GR" smtClean="0"/>
              <a:t>7/11/2024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E8925570-16D0-6B32-FB70-C54D9EC1A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D0FE691E-7527-212C-3EBF-F171E1937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6D0DB-7C7C-4618-91B7-60006EA0773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9498693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64548D4-1706-784D-04B3-8EE452A36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013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7A1E1DB1-E92F-5494-16B2-D23A81BE13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 marL="0" indent="0">
              <a:buNone/>
              <a:defRPr sz="1013"/>
            </a:lvl1pPr>
            <a:lvl2pPr marL="144661" indent="0">
              <a:buNone/>
              <a:defRPr sz="886"/>
            </a:lvl2pPr>
            <a:lvl3pPr marL="289322" indent="0">
              <a:buNone/>
              <a:defRPr sz="760"/>
            </a:lvl3pPr>
            <a:lvl4pPr marL="433983" indent="0">
              <a:buNone/>
              <a:defRPr sz="633"/>
            </a:lvl4pPr>
            <a:lvl5pPr marL="578644" indent="0">
              <a:buNone/>
              <a:defRPr sz="633"/>
            </a:lvl5pPr>
            <a:lvl6pPr marL="723305" indent="0">
              <a:buNone/>
              <a:defRPr sz="633"/>
            </a:lvl6pPr>
            <a:lvl7pPr marL="867966" indent="0">
              <a:buNone/>
              <a:defRPr sz="633"/>
            </a:lvl7pPr>
            <a:lvl8pPr marL="1012627" indent="0">
              <a:buNone/>
              <a:defRPr sz="633"/>
            </a:lvl8pPr>
            <a:lvl9pPr marL="1157288" indent="0">
              <a:buNone/>
              <a:defRPr sz="633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5D173D0B-1CED-3A15-F01C-70E131A082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506"/>
            </a:lvl1pPr>
            <a:lvl2pPr marL="144661" indent="0">
              <a:buNone/>
              <a:defRPr sz="443"/>
            </a:lvl2pPr>
            <a:lvl3pPr marL="289322" indent="0">
              <a:buNone/>
              <a:defRPr sz="380"/>
            </a:lvl3pPr>
            <a:lvl4pPr marL="433983" indent="0">
              <a:buNone/>
              <a:defRPr sz="316"/>
            </a:lvl4pPr>
            <a:lvl5pPr marL="578644" indent="0">
              <a:buNone/>
              <a:defRPr sz="316"/>
            </a:lvl5pPr>
            <a:lvl6pPr marL="723305" indent="0">
              <a:buNone/>
              <a:defRPr sz="316"/>
            </a:lvl6pPr>
            <a:lvl7pPr marL="867966" indent="0">
              <a:buNone/>
              <a:defRPr sz="316"/>
            </a:lvl7pPr>
            <a:lvl8pPr marL="1012627" indent="0">
              <a:buNone/>
              <a:defRPr sz="316"/>
            </a:lvl8pPr>
            <a:lvl9pPr marL="1157288" indent="0">
              <a:buNone/>
              <a:defRPr sz="316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54824B5-481A-1412-8046-67034A6B5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68B6B-AD77-4645-B991-0F1B57495A3B}" type="datetimeFigureOut">
              <a:rPr lang="el-GR" smtClean="0"/>
              <a:t>7/11/2024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29D0E177-E511-07E6-E565-E323DC9B9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ECE4457B-A155-0D1C-35F3-4BF7FB237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6D0DB-7C7C-4618-91B7-60006EA0773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293837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585B9E-8BDB-47FC-9FBD-1A66E15815E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randomBar/>
  </p:transition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626127E-19B4-F93C-84EB-F678CD7AE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7A42A12F-593E-6661-E324-444CB470AE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9F9263F-AB9D-4EB2-4FA0-2738A5E71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68B6B-AD77-4645-B991-0F1B57495A3B}" type="datetimeFigureOut">
              <a:rPr lang="el-GR" smtClean="0"/>
              <a:t>7/11/2024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ED390E2-6540-8369-04E1-C2CC719AC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14B982D-5F4F-D990-D750-6DC9AFA64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6D0DB-7C7C-4618-91B7-60006EA0773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22946178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0286C98D-FC1B-78B9-5C3D-AAACFA25F4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FDEBEB7A-E8FA-41F5-0646-1BBD5133E1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4407430-9913-2CF0-4C6C-4BABC04E6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68B6B-AD77-4645-B991-0F1B57495A3B}" type="datetimeFigureOut">
              <a:rPr lang="el-GR" smtClean="0"/>
              <a:t>7/11/2024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DE5A081-D413-F53E-471D-BE2F0D152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F899A0E-EA5B-AA69-E209-F8F9583D8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6D0DB-7C7C-4618-91B7-60006EA0773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501832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410200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410200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2544C1-10F1-4A68-89DC-BC3A4FBF3C0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randomBar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Presenters Name – Myriad Pro, Bold, 20pt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4267200"/>
            <a:ext cx="64008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buNone/>
              <a:defRPr sz="1800" baseline="0"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z="1800" dirty="0"/>
              <a:t>Title of Presenter –Myriad Pro, 18pt</a:t>
            </a:r>
          </a:p>
          <a:p>
            <a:pPr lvl="0"/>
            <a:endParaRPr lang="en-US" sz="1800" dirty="0"/>
          </a:p>
          <a:p>
            <a:pPr lvl="0"/>
            <a:r>
              <a:rPr lang="en-US" sz="1800" dirty="0"/>
              <a:t>Title of Event</a:t>
            </a:r>
          </a:p>
          <a:p>
            <a:pPr lvl="0"/>
            <a:r>
              <a:rPr lang="en-US" sz="1800" dirty="0"/>
              <a:t>Date of Event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981200"/>
            <a:ext cx="82296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3000"/>
              </a:lnSpc>
              <a:defRPr sz="2800" b="1" baseline="0">
                <a:effectLst/>
              </a:defRPr>
            </a:lvl1pPr>
          </a:lstStyle>
          <a:p>
            <a:r>
              <a:rPr lang="en-US" dirty="0"/>
              <a:t>Title of Presentation – Myriad Pro</a:t>
            </a:r>
            <a:br>
              <a:rPr lang="en-US" dirty="0"/>
            </a:br>
            <a:r>
              <a:rPr lang="en-US" dirty="0"/>
              <a:t> Bold, Shadow 28pt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0" y="6281928"/>
            <a:ext cx="5105400" cy="18288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Place Descriptor Here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6473952"/>
            <a:ext cx="5105400" cy="22860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Place Descriptor Here</a:t>
            </a:r>
          </a:p>
        </p:txBody>
      </p:sp>
    </p:spTree>
    <p:extLst>
      <p:ext uri="{BB962C8B-B14F-4D97-AF65-F5344CB8AC3E}">
        <p14:creationId xmlns:p14="http://schemas.microsoft.com/office/powerpoint/2010/main" val="253588585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effectLst/>
              </a:defRPr>
            </a:lvl1pPr>
          </a:lstStyle>
          <a:p>
            <a:r>
              <a:rPr lang="en-US" dirty="0"/>
              <a:t>Headline – Myriad Pro, Bold, Shadow, 28pt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First level – Myriad Pro, Bold, 24pt</a:t>
            </a:r>
          </a:p>
          <a:p>
            <a:pPr lvl="1"/>
            <a:r>
              <a:rPr lang="en-US" dirty="0"/>
              <a:t>Second level – Myriad Pro, 20pt</a:t>
            </a:r>
          </a:p>
          <a:p>
            <a:pPr lvl="2"/>
            <a:r>
              <a:rPr lang="en-US" dirty="0"/>
              <a:t>Third level – Myriad Pro, 18pt	</a:t>
            </a:r>
          </a:p>
          <a:p>
            <a:pPr lvl="3"/>
            <a:r>
              <a:rPr lang="en-US" dirty="0"/>
              <a:t>Fourth level – Myriad Pro, 18pt</a:t>
            </a:r>
          </a:p>
          <a:p>
            <a:pPr lvl="4"/>
            <a:r>
              <a:rPr lang="en-US" dirty="0"/>
              <a:t>Fifth level – Myriad Pro, 18pt</a:t>
            </a:r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/>
          <a:lstStyle>
            <a:lvl1pPr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* Citations, references, and credits – Myriad Pro, 11pt</a:t>
            </a:r>
          </a:p>
        </p:txBody>
      </p:sp>
    </p:spTree>
    <p:extLst>
      <p:ext uri="{BB962C8B-B14F-4D97-AF65-F5344CB8AC3E}">
        <p14:creationId xmlns:p14="http://schemas.microsoft.com/office/powerpoint/2010/main" val="1606599991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 (For content heavy tables and charts)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effectLst/>
              </a:defRPr>
            </a:lvl1pPr>
          </a:lstStyle>
          <a:p>
            <a:r>
              <a:rPr lang="en-US" dirty="0"/>
              <a:t>Headline – Myriad Pro, Bold, Shadow, 28pt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First level – Myriad Pro, Bold, 24pt</a:t>
            </a:r>
          </a:p>
          <a:p>
            <a:pPr lvl="1"/>
            <a:r>
              <a:rPr lang="en-US" dirty="0"/>
              <a:t>Second level – Myriad Pro, 20pt</a:t>
            </a:r>
          </a:p>
          <a:p>
            <a:pPr lvl="2"/>
            <a:r>
              <a:rPr lang="en-US" dirty="0"/>
              <a:t>Third level – Myriad Pro, 18pt	</a:t>
            </a:r>
          </a:p>
          <a:p>
            <a:pPr lvl="3"/>
            <a:r>
              <a:rPr lang="en-US" dirty="0"/>
              <a:t>Fourth level – Myriad Pro, 18pt</a:t>
            </a:r>
          </a:p>
          <a:p>
            <a:pPr lvl="4"/>
            <a:r>
              <a:rPr lang="en-US" dirty="0"/>
              <a:t>Fifth level – Myriad Pro, 18pt</a:t>
            </a:r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/>
          <a:lstStyle>
            <a:lvl1pPr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* Citations, references, and credits – Myriad Pro, 11pt</a:t>
            </a:r>
          </a:p>
        </p:txBody>
      </p:sp>
    </p:spTree>
    <p:extLst>
      <p:ext uri="{BB962C8B-B14F-4D97-AF65-F5344CB8AC3E}">
        <p14:creationId xmlns:p14="http://schemas.microsoft.com/office/powerpoint/2010/main" val="1364575138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adg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Presenters Name – Myriad Pro, Bold, 20pt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4267200"/>
            <a:ext cx="64008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buNone/>
              <a:defRPr sz="1800" baseline="0"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z="1800" dirty="0"/>
              <a:t>Title of Presenter –Myriad Pro, 18pt</a:t>
            </a:r>
          </a:p>
          <a:p>
            <a:pPr lvl="0"/>
            <a:endParaRPr lang="en-US" sz="1800" dirty="0"/>
          </a:p>
          <a:p>
            <a:pPr lvl="0"/>
            <a:r>
              <a:rPr lang="en-US" sz="1800" dirty="0"/>
              <a:t>Title of Event</a:t>
            </a:r>
          </a:p>
          <a:p>
            <a:pPr lvl="0"/>
            <a:r>
              <a:rPr lang="en-US" sz="1800" dirty="0"/>
              <a:t>Date of Event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981200"/>
            <a:ext cx="82296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3000"/>
              </a:lnSpc>
              <a:defRPr sz="2800" b="1" baseline="0">
                <a:effectLst/>
              </a:defRPr>
            </a:lvl1pPr>
          </a:lstStyle>
          <a:p>
            <a:r>
              <a:rPr lang="en-US" dirty="0"/>
              <a:t>Title of Presentation – Myriad Pro</a:t>
            </a:r>
            <a:br>
              <a:rPr lang="en-US" dirty="0"/>
            </a:br>
            <a:r>
              <a:rPr lang="en-US" dirty="0"/>
              <a:t> Bold, Shadow 28pt</a:t>
            </a:r>
          </a:p>
        </p:txBody>
      </p:sp>
    </p:spTree>
    <p:extLst>
      <p:ext uri="{BB962C8B-B14F-4D97-AF65-F5344CB8AC3E}">
        <p14:creationId xmlns:p14="http://schemas.microsoft.com/office/powerpoint/2010/main" val="3161232872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Badg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effectLst/>
              </a:defRPr>
            </a:lvl1pPr>
          </a:lstStyle>
          <a:p>
            <a:r>
              <a:rPr lang="en-US" dirty="0"/>
              <a:t>Headline – Myriad Pro, Bold, Shadow, 28pt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First level – Myriad Pro, Bold, 24pt</a:t>
            </a:r>
          </a:p>
          <a:p>
            <a:pPr lvl="1"/>
            <a:r>
              <a:rPr lang="en-US" dirty="0"/>
              <a:t>Second level – Myriad Pro, 20pt</a:t>
            </a:r>
          </a:p>
          <a:p>
            <a:pPr lvl="2"/>
            <a:r>
              <a:rPr lang="en-US" dirty="0"/>
              <a:t>Third level – Myriad Pro, 18pt	</a:t>
            </a:r>
          </a:p>
          <a:p>
            <a:pPr lvl="3"/>
            <a:r>
              <a:rPr lang="en-US" dirty="0"/>
              <a:t>Fourth level – Myriad Pro, 18pt</a:t>
            </a:r>
          </a:p>
          <a:p>
            <a:pPr lvl="4"/>
            <a:r>
              <a:rPr lang="en-US" dirty="0"/>
              <a:t>Fifth level – Myriad Pro, 18pt</a:t>
            </a:r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905000" y="5791200"/>
            <a:ext cx="6781800" cy="609600"/>
          </a:xfrm>
          <a:prstGeom prst="rect">
            <a:avLst/>
          </a:prstGeom>
        </p:spPr>
        <p:txBody>
          <a:bodyPr anchor="b"/>
          <a:lstStyle>
            <a:lvl1pPr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* Citations, references, and credits – Myriad Pro, 11pt </a:t>
            </a:r>
          </a:p>
        </p:txBody>
      </p:sp>
    </p:spTree>
    <p:extLst>
      <p:ext uri="{BB962C8B-B14F-4D97-AF65-F5344CB8AC3E}">
        <p14:creationId xmlns:p14="http://schemas.microsoft.com/office/powerpoint/2010/main" val="253419516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4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3800"/>
              </a:lnSpc>
              <a:defRPr sz="3600" b="1" cap="all" baseline="0">
                <a:effectLst/>
              </a:defRPr>
            </a:lvl1pPr>
          </a:lstStyle>
          <a:p>
            <a:r>
              <a:rPr lang="en-US" dirty="0"/>
              <a:t>Section Header</a:t>
            </a:r>
            <a:br>
              <a:rPr lang="en-US" dirty="0"/>
            </a:br>
            <a:r>
              <a:rPr lang="en-US" dirty="0"/>
              <a:t>Myriad Pro, bold, shadow, 36pt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2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 – Myriad Pro, 20pt</a:t>
            </a:r>
          </a:p>
        </p:txBody>
      </p:sp>
    </p:spTree>
    <p:extLst>
      <p:ext uri="{BB962C8B-B14F-4D97-AF65-F5344CB8AC3E}">
        <p14:creationId xmlns:p14="http://schemas.microsoft.com/office/powerpoint/2010/main" val="2005655386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40784B-2C51-44C0-A272-D3C23B59E62B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 baseline="0">
                <a:effectLst/>
              </a:defRPr>
            </a:lvl1pPr>
          </a:lstStyle>
          <a:p>
            <a:r>
              <a:rPr lang="en-US" dirty="0"/>
              <a:t>Header – Myriad Pro, bold, shadow, 20pt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273051"/>
            <a:ext cx="5111750" cy="5518150"/>
          </a:xfrm>
          <a:prstGeom prst="rect">
            <a:avLst/>
          </a:prstGeom>
        </p:spPr>
        <p:txBody>
          <a:bodyPr anchor="ctr" anchorCtr="0"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First level – Myriad Pro, bold, 24pt</a:t>
            </a:r>
          </a:p>
          <a:p>
            <a:pPr lvl="1"/>
            <a:r>
              <a:rPr lang="en-US" dirty="0"/>
              <a:t>Second level – Myriad Pro, 20pt</a:t>
            </a:r>
          </a:p>
          <a:p>
            <a:pPr lvl="2"/>
            <a:r>
              <a:rPr lang="en-US" dirty="0"/>
              <a:t>Third level – Myriad Pro, 18pt	</a:t>
            </a:r>
          </a:p>
          <a:p>
            <a:pPr lvl="3"/>
            <a:r>
              <a:rPr lang="en-US" dirty="0"/>
              <a:t>Fourth level – Myriad Pro, 18pt</a:t>
            </a:r>
          </a:p>
          <a:p>
            <a:pPr lvl="4"/>
            <a:r>
              <a:rPr lang="en-US" dirty="0"/>
              <a:t>Fifth level – Myriad Pro, 18pt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2" y="1435105"/>
            <a:ext cx="3008313" cy="43560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Paragraph of type</a:t>
            </a:r>
          </a:p>
          <a:p>
            <a:pPr lvl="0"/>
            <a:r>
              <a:rPr lang="en-US" dirty="0"/>
              <a:t>Myriad Pro, 14pt</a:t>
            </a:r>
          </a:p>
        </p:txBody>
      </p:sp>
      <p:sp>
        <p:nvSpPr>
          <p:cNvPr id="7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/>
          <a:lstStyle>
            <a:lvl1pPr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* Citations, references, and credits – Myriad Pro, 11pt</a:t>
            </a:r>
          </a:p>
        </p:txBody>
      </p:sp>
    </p:spTree>
    <p:extLst>
      <p:ext uri="{BB962C8B-B14F-4D97-AF65-F5344CB8AC3E}">
        <p14:creationId xmlns:p14="http://schemas.microsoft.com/office/powerpoint/2010/main" val="1825015040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 baseline="0">
                <a:effectLst/>
              </a:defRPr>
            </a:lvl1pPr>
          </a:lstStyle>
          <a:p>
            <a:r>
              <a:rPr lang="en-US" dirty="0"/>
              <a:t>Photo Title – Myriad Pro, Bold, Shadow, 20pt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Caption or credits for photo – Myriad Pro, 14pt</a:t>
            </a:r>
          </a:p>
        </p:txBody>
      </p:sp>
    </p:spTree>
    <p:extLst>
      <p:ext uri="{BB962C8B-B14F-4D97-AF65-F5344CB8AC3E}">
        <p14:creationId xmlns:p14="http://schemas.microsoft.com/office/powerpoint/2010/main" val="1217512179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981200"/>
            <a:ext cx="6400800" cy="2057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Closing– Myriad Pro, Bold, 28pt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1371600" y="4343400"/>
            <a:ext cx="64008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b="1" dirty="0">
                <a:solidFill>
                  <a:srgbClr val="0039A6"/>
                </a:solidFill>
              </a:rPr>
              <a:t>For more information please contact Centers for Disease Control and Prevention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371600" y="4706038"/>
            <a:ext cx="594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39A6"/>
                </a:solidFill>
              </a:rPr>
              <a:t>1600 Clifton Road NE, Atlanta, GA 30333</a:t>
            </a:r>
          </a:p>
          <a:p>
            <a:r>
              <a:rPr lang="en-US" sz="1200" dirty="0">
                <a:solidFill>
                  <a:srgbClr val="0039A6"/>
                </a:solidFill>
              </a:rPr>
              <a:t>Telephone, 1-800-CDC-INFO (232-4636)/TTY: 1-888-232-6348</a:t>
            </a:r>
          </a:p>
          <a:p>
            <a:r>
              <a:rPr lang="en-US" sz="1200" dirty="0">
                <a:solidFill>
                  <a:srgbClr val="0039A6"/>
                </a:solidFill>
              </a:rPr>
              <a:t>E-mail: cdcinfo@cdc.gov 	Web: www.cdc.gov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0" y="6281928"/>
            <a:ext cx="5105400" cy="18288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Place Descriptor Here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6473952"/>
            <a:ext cx="5105400" cy="22860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Place Descriptor Here</a:t>
            </a:r>
          </a:p>
        </p:txBody>
      </p:sp>
    </p:spTree>
    <p:extLst>
      <p:ext uri="{BB962C8B-B14F-4D97-AF65-F5344CB8AC3E}">
        <p14:creationId xmlns:p14="http://schemas.microsoft.com/office/powerpoint/2010/main" val="4086632779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l-GR">
                <a:solidFill>
                  <a:srgbClr val="FFFFFF"/>
                </a:solidFill>
              </a:endParaRPr>
            </a:p>
          </p:txBody>
        </p:sp>
        <p:grpSp>
          <p:nvGrpSpPr>
            <p:cNvPr id="3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8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5186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l-GR"/>
              <a:t>Click to edit Master title style</a:t>
            </a:r>
          </a:p>
        </p:txBody>
      </p:sp>
      <p:sp>
        <p:nvSpPr>
          <p:cNvPr id="5187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l-GR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B7975-7DCB-408D-91CF-930C4B4BF93A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C4733-C960-4F79-A221-1DABCBFF4593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C5F85-8427-4F51-9727-3D8E9F6F8C22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40784B-2C51-44C0-A272-D3C23B59E62B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6833D-1CFB-4A79-8B5E-2D5239A77932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2FF4B-E4B8-421E-9527-95F057587CC3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F85FC-C231-487F-9D50-74C9A4D5DDA4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6833D-1CFB-4A79-8B5E-2D5239A77932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50EC0-DE5E-4830-A692-946C005F1E85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9F30F-7B9B-4666-B558-A776961F7195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BEDDFA-7F1B-4007-B430-1574686084E4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6139D-8A97-4C68-8F32-83C8C07E668A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l-GR">
                <a:solidFill>
                  <a:srgbClr val="FFFFFF"/>
                </a:solidFill>
              </a:endParaRPr>
            </a:p>
          </p:txBody>
        </p:sp>
        <p:grpSp>
          <p:nvGrpSpPr>
            <p:cNvPr id="3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8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5186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l-GR"/>
              <a:t>Click to edit Master title style</a:t>
            </a:r>
          </a:p>
        </p:txBody>
      </p:sp>
      <p:sp>
        <p:nvSpPr>
          <p:cNvPr id="5187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l-GR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B7975-7DCB-408D-91CF-930C4B4BF93A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C4733-C960-4F79-A221-1DABCBFF4593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C5F85-8427-4F51-9727-3D8E9F6F8C22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40784B-2C51-44C0-A272-D3C23B59E62B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6833D-1CFB-4A79-8B5E-2D5239A77932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2FF4B-E4B8-421E-9527-95F057587CC3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2FF4B-E4B8-421E-9527-95F057587CC3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F85FC-C231-487F-9D50-74C9A4D5DDA4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50EC0-DE5E-4830-A692-946C005F1E85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9F30F-7B9B-4666-B558-A776961F7195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BEDDFA-7F1B-4007-B430-1574686084E4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6139D-8A97-4C68-8F32-83C8C07E668A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506413" y="1431925"/>
            <a:ext cx="3813175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471988" y="1431925"/>
            <a:ext cx="3814762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F85FC-C231-487F-9D50-74C9A4D5DDA4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342063" y="350838"/>
            <a:ext cx="1944687" cy="5500687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506413" y="350838"/>
            <a:ext cx="5683250" cy="5500687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178" y="4267200"/>
            <a:ext cx="9140825" cy="2590800"/>
            <a:chOff x="2" y="2688"/>
            <a:chExt cx="5758" cy="1632"/>
          </a:xfrm>
        </p:grpSpPr>
        <p:sp>
          <p:nvSpPr>
            <p:cNvPr id="5123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FFFFFF"/>
                </a:solidFill>
              </a:endParaRPr>
            </a:p>
          </p:txBody>
        </p:sp>
        <p:grpSp>
          <p:nvGrpSpPr>
            <p:cNvPr id="3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125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26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27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28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29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30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31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32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33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34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35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5137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38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39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40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41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42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43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44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45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46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47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48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49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50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51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52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53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54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5156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57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58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59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60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61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62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63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64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65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66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67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68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69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70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71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72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5174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75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76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77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78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79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80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5182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183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184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185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5186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81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l-GR"/>
              <a:t>Click to edit Master title style</a:t>
            </a:r>
          </a:p>
        </p:txBody>
      </p:sp>
      <p:sp>
        <p:nvSpPr>
          <p:cNvPr id="5187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l-GR"/>
              <a:t>Click to edit Master subtitle style</a:t>
            </a:r>
          </a:p>
        </p:txBody>
      </p:sp>
      <p:sp>
        <p:nvSpPr>
          <p:cNvPr id="5188" name="Rectangle 68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189" name="Rectangle 69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190" name="Rectangle 7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0F4C07A-6549-4063-AB40-127435790F47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4CA229-7938-4FDB-9796-05F44726BDBC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130506-53AC-4049-AF70-B8DD529F2A49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723ED2-5AB8-4C5D-9372-9703410BE726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50EC0-DE5E-4830-A692-946C005F1E85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7C77BA-4543-4F42-9322-511CB87D0764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4360A9-B61B-4B99-B6DB-3BE6243B073A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63E84E-EEA3-47D6-BBA7-BEB765833F72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2A4250-9A9A-4BDE-988F-E8F78023AF1C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BBB601-A7B1-437B-A54C-5B6D91FB8AA7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3A46D4-1FB5-4CE6-994B-E41288687E7D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B6BEB8-697F-4881-BF28-F611A8FF07FC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l-GR">
                <a:solidFill>
                  <a:srgbClr val="FFFFFF"/>
                </a:solidFill>
              </a:endParaRPr>
            </a:p>
          </p:txBody>
        </p:sp>
        <p:grpSp>
          <p:nvGrpSpPr>
            <p:cNvPr id="3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8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5186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l-GR"/>
              <a:t>Click to edit Master title style</a:t>
            </a:r>
          </a:p>
        </p:txBody>
      </p:sp>
      <p:sp>
        <p:nvSpPr>
          <p:cNvPr id="5187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l-GR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B7975-7DCB-408D-91CF-930C4B4BF93A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C4733-C960-4F79-A221-1DABCBFF4593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C5F85-8427-4F51-9727-3D8E9F6F8C22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9F30F-7B9B-4666-B558-A776961F7195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40784B-2C51-44C0-A272-D3C23B59E62B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6833D-1CFB-4A79-8B5E-2D5239A77932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2FF4B-E4B8-421E-9527-95F057587CC3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F85FC-C231-487F-9D50-74C9A4D5DDA4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50EC0-DE5E-4830-A692-946C005F1E85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9F30F-7B9B-4666-B558-A776961F7195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BEDDFA-7F1B-4007-B430-1574686084E4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6139D-8A97-4C68-8F32-83C8C07E668A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123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FFFFFF"/>
                </a:solidFill>
              </a:endParaRPr>
            </a:p>
          </p:txBody>
        </p:sp>
        <p:grpSp>
          <p:nvGrpSpPr>
            <p:cNvPr id="3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125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26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27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28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29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30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31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32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33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34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35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5137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38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39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40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41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42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43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44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45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46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47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48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49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50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51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52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53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54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5156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57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58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59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60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61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62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63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64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65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66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67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68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69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70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71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72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5174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75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76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77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78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79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5180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5182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183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184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185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5186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l-GR"/>
              <a:t>Click to edit Master title style</a:t>
            </a:r>
          </a:p>
        </p:txBody>
      </p:sp>
      <p:sp>
        <p:nvSpPr>
          <p:cNvPr id="5187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l-GR"/>
              <a:t>Click to edit Master subtitle style</a:t>
            </a:r>
          </a:p>
        </p:txBody>
      </p:sp>
      <p:sp>
        <p:nvSpPr>
          <p:cNvPr id="5188" name="Rectangle 68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189" name="Rectangle 69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190" name="Rectangle 7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D7FE9807-4557-47C1-8C6F-E7DDA6F521A3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7B0233-1A9D-43B9-8B9E-F6D4F80C1D0A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/><Relationship Id="rId3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81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79.xml"/><Relationship Id="rId10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92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theme" Target="../theme/theme19.xml"/><Relationship Id="rId3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203.xml"/><Relationship Id="rId2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20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theme" Target="../theme/theme20.xml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2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8.xml"/><Relationship Id="rId10" Type="http://schemas.openxmlformats.org/officeDocument/2006/relationships/image" Target="../media/image7.jpeg"/><Relationship Id="rId4" Type="http://schemas.openxmlformats.org/officeDocument/2006/relationships/slideLayout" Target="../slideLayouts/slideLayout207.xml"/><Relationship Id="rId9" Type="http://schemas.openxmlformats.org/officeDocument/2006/relationships/image" Target="../media/image6.pn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13" Type="http://schemas.openxmlformats.org/officeDocument/2006/relationships/slideLayout" Target="../slideLayouts/slideLayout223.xml"/><Relationship Id="rId18" Type="http://schemas.openxmlformats.org/officeDocument/2006/relationships/slideLayout" Target="../slideLayouts/slideLayout228.xml"/><Relationship Id="rId26" Type="http://schemas.openxmlformats.org/officeDocument/2006/relationships/slideLayout" Target="../slideLayouts/slideLayout236.xml"/><Relationship Id="rId3" Type="http://schemas.openxmlformats.org/officeDocument/2006/relationships/slideLayout" Target="../slideLayouts/slideLayout213.xml"/><Relationship Id="rId21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17.xml"/><Relationship Id="rId12" Type="http://schemas.openxmlformats.org/officeDocument/2006/relationships/slideLayout" Target="../slideLayouts/slideLayout222.xml"/><Relationship Id="rId17" Type="http://schemas.openxmlformats.org/officeDocument/2006/relationships/slideLayout" Target="../slideLayouts/slideLayout227.xml"/><Relationship Id="rId25" Type="http://schemas.openxmlformats.org/officeDocument/2006/relationships/slideLayout" Target="../slideLayouts/slideLayout235.xml"/><Relationship Id="rId2" Type="http://schemas.openxmlformats.org/officeDocument/2006/relationships/slideLayout" Target="../slideLayouts/slideLayout212.xml"/><Relationship Id="rId16" Type="http://schemas.openxmlformats.org/officeDocument/2006/relationships/slideLayout" Target="../slideLayouts/slideLayout226.xml"/><Relationship Id="rId20" Type="http://schemas.openxmlformats.org/officeDocument/2006/relationships/slideLayout" Target="../slideLayouts/slideLayout230.xml"/><Relationship Id="rId29" Type="http://schemas.openxmlformats.org/officeDocument/2006/relationships/slideLayout" Target="../slideLayouts/slideLayout239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24" Type="http://schemas.openxmlformats.org/officeDocument/2006/relationships/slideLayout" Target="../slideLayouts/slideLayout234.xml"/><Relationship Id="rId32" Type="http://schemas.openxmlformats.org/officeDocument/2006/relationships/image" Target="../media/image12.png"/><Relationship Id="rId5" Type="http://schemas.openxmlformats.org/officeDocument/2006/relationships/slideLayout" Target="../slideLayouts/slideLayout215.xml"/><Relationship Id="rId15" Type="http://schemas.openxmlformats.org/officeDocument/2006/relationships/slideLayout" Target="../slideLayouts/slideLayout225.xml"/><Relationship Id="rId23" Type="http://schemas.openxmlformats.org/officeDocument/2006/relationships/slideLayout" Target="../slideLayouts/slideLayout233.xml"/><Relationship Id="rId28" Type="http://schemas.openxmlformats.org/officeDocument/2006/relationships/slideLayout" Target="../slideLayouts/slideLayout238.xml"/><Relationship Id="rId10" Type="http://schemas.openxmlformats.org/officeDocument/2006/relationships/slideLayout" Target="../slideLayouts/slideLayout220.xml"/><Relationship Id="rId19" Type="http://schemas.openxmlformats.org/officeDocument/2006/relationships/slideLayout" Target="../slideLayouts/slideLayout229.xml"/><Relationship Id="rId31" Type="http://schemas.openxmlformats.org/officeDocument/2006/relationships/theme" Target="../theme/theme21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Relationship Id="rId14" Type="http://schemas.openxmlformats.org/officeDocument/2006/relationships/slideLayout" Target="../slideLayouts/slideLayout224.xml"/><Relationship Id="rId22" Type="http://schemas.openxmlformats.org/officeDocument/2006/relationships/slideLayout" Target="../slideLayouts/slideLayout232.xml"/><Relationship Id="rId27" Type="http://schemas.openxmlformats.org/officeDocument/2006/relationships/slideLayout" Target="../slideLayouts/slideLayout237.xml"/><Relationship Id="rId30" Type="http://schemas.openxmlformats.org/officeDocument/2006/relationships/slideLayout" Target="../slideLayouts/slideLayout240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8.xml"/><Relationship Id="rId3" Type="http://schemas.openxmlformats.org/officeDocument/2006/relationships/slideLayout" Target="../slideLayouts/slideLayout243.xml"/><Relationship Id="rId7" Type="http://schemas.openxmlformats.org/officeDocument/2006/relationships/slideLayout" Target="../slideLayouts/slideLayout247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42.xml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1" Type="http://schemas.openxmlformats.org/officeDocument/2006/relationships/slideLayout" Target="../slideLayouts/slideLayout251.xml"/><Relationship Id="rId5" Type="http://schemas.openxmlformats.org/officeDocument/2006/relationships/slideLayout" Target="../slideLayouts/slideLayout245.xml"/><Relationship Id="rId10" Type="http://schemas.openxmlformats.org/officeDocument/2006/relationships/slideLayout" Target="../slideLayouts/slideLayout250.xm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9.xml"/><Relationship Id="rId3" Type="http://schemas.openxmlformats.org/officeDocument/2006/relationships/slideLayout" Target="../slideLayouts/slideLayout254.xml"/><Relationship Id="rId7" Type="http://schemas.openxmlformats.org/officeDocument/2006/relationships/slideLayout" Target="../slideLayouts/slideLayout258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53.xml"/><Relationship Id="rId1" Type="http://schemas.openxmlformats.org/officeDocument/2006/relationships/slideLayout" Target="../slideLayouts/slideLayout252.xml"/><Relationship Id="rId6" Type="http://schemas.openxmlformats.org/officeDocument/2006/relationships/slideLayout" Target="../slideLayouts/slideLayout257.xml"/><Relationship Id="rId11" Type="http://schemas.openxmlformats.org/officeDocument/2006/relationships/slideLayout" Target="../slideLayouts/slideLayout262.xml"/><Relationship Id="rId5" Type="http://schemas.openxmlformats.org/officeDocument/2006/relationships/slideLayout" Target="../slideLayouts/slideLayout256.xml"/><Relationship Id="rId10" Type="http://schemas.openxmlformats.org/officeDocument/2006/relationships/slideLayout" Target="../slideLayouts/slideLayout261.xml"/><Relationship Id="rId4" Type="http://schemas.openxmlformats.org/officeDocument/2006/relationships/slideLayout" Target="../slideLayouts/slideLayout255.xml"/><Relationship Id="rId9" Type="http://schemas.openxmlformats.org/officeDocument/2006/relationships/slideLayout" Target="../slideLayouts/slideLayout260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0.xml"/><Relationship Id="rId3" Type="http://schemas.openxmlformats.org/officeDocument/2006/relationships/slideLayout" Target="../slideLayouts/slideLayout265.xml"/><Relationship Id="rId7" Type="http://schemas.openxmlformats.org/officeDocument/2006/relationships/slideLayout" Target="../slideLayouts/slideLayout269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64.xml"/><Relationship Id="rId1" Type="http://schemas.openxmlformats.org/officeDocument/2006/relationships/slideLayout" Target="../slideLayouts/slideLayout263.xml"/><Relationship Id="rId6" Type="http://schemas.openxmlformats.org/officeDocument/2006/relationships/slideLayout" Target="../slideLayouts/slideLayout268.xml"/><Relationship Id="rId11" Type="http://schemas.openxmlformats.org/officeDocument/2006/relationships/slideLayout" Target="../slideLayouts/slideLayout273.xml"/><Relationship Id="rId5" Type="http://schemas.openxmlformats.org/officeDocument/2006/relationships/slideLayout" Target="../slideLayouts/slideLayout267.xml"/><Relationship Id="rId10" Type="http://schemas.openxmlformats.org/officeDocument/2006/relationships/slideLayout" Target="../slideLayouts/slideLayout272.xml"/><Relationship Id="rId4" Type="http://schemas.openxmlformats.org/officeDocument/2006/relationships/slideLayout" Target="../slideLayouts/slideLayout266.xml"/><Relationship Id="rId9" Type="http://schemas.openxmlformats.org/officeDocument/2006/relationships/slideLayout" Target="../slideLayouts/slideLayout271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1.xml"/><Relationship Id="rId3" Type="http://schemas.openxmlformats.org/officeDocument/2006/relationships/slideLayout" Target="../slideLayouts/slideLayout276.xml"/><Relationship Id="rId7" Type="http://schemas.openxmlformats.org/officeDocument/2006/relationships/slideLayout" Target="../slideLayouts/slideLayout280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75.xml"/><Relationship Id="rId1" Type="http://schemas.openxmlformats.org/officeDocument/2006/relationships/slideLayout" Target="../slideLayouts/slideLayout274.xml"/><Relationship Id="rId6" Type="http://schemas.openxmlformats.org/officeDocument/2006/relationships/slideLayout" Target="../slideLayouts/slideLayout279.xml"/><Relationship Id="rId11" Type="http://schemas.openxmlformats.org/officeDocument/2006/relationships/slideLayout" Target="../slideLayouts/slideLayout284.xml"/><Relationship Id="rId5" Type="http://schemas.openxmlformats.org/officeDocument/2006/relationships/slideLayout" Target="../slideLayouts/slideLayout278.xml"/><Relationship Id="rId10" Type="http://schemas.openxmlformats.org/officeDocument/2006/relationships/slideLayout" Target="../slideLayouts/slideLayout283.xml"/><Relationship Id="rId4" Type="http://schemas.openxmlformats.org/officeDocument/2006/relationships/slideLayout" Target="../slideLayouts/slideLayout277.xml"/><Relationship Id="rId9" Type="http://schemas.openxmlformats.org/officeDocument/2006/relationships/slideLayout" Target="../slideLayouts/slideLayout282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2.xml"/><Relationship Id="rId13" Type="http://schemas.openxmlformats.org/officeDocument/2006/relationships/slideLayout" Target="../slideLayouts/slideLayout297.xml"/><Relationship Id="rId3" Type="http://schemas.openxmlformats.org/officeDocument/2006/relationships/slideLayout" Target="../slideLayouts/slideLayout287.xml"/><Relationship Id="rId7" Type="http://schemas.openxmlformats.org/officeDocument/2006/relationships/slideLayout" Target="../slideLayouts/slideLayout291.xml"/><Relationship Id="rId12" Type="http://schemas.openxmlformats.org/officeDocument/2006/relationships/slideLayout" Target="../slideLayouts/slideLayout296.xml"/><Relationship Id="rId2" Type="http://schemas.openxmlformats.org/officeDocument/2006/relationships/slideLayout" Target="../slideLayouts/slideLayout286.xml"/><Relationship Id="rId16" Type="http://schemas.openxmlformats.org/officeDocument/2006/relationships/theme" Target="../theme/theme26.xml"/><Relationship Id="rId1" Type="http://schemas.openxmlformats.org/officeDocument/2006/relationships/slideLayout" Target="../slideLayouts/slideLayout285.xml"/><Relationship Id="rId6" Type="http://schemas.openxmlformats.org/officeDocument/2006/relationships/slideLayout" Target="../slideLayouts/slideLayout290.xml"/><Relationship Id="rId11" Type="http://schemas.openxmlformats.org/officeDocument/2006/relationships/slideLayout" Target="../slideLayouts/slideLayout295.xml"/><Relationship Id="rId5" Type="http://schemas.openxmlformats.org/officeDocument/2006/relationships/slideLayout" Target="../slideLayouts/slideLayout289.xml"/><Relationship Id="rId15" Type="http://schemas.openxmlformats.org/officeDocument/2006/relationships/slideLayout" Target="../slideLayouts/slideLayout299.xml"/><Relationship Id="rId10" Type="http://schemas.openxmlformats.org/officeDocument/2006/relationships/slideLayout" Target="../slideLayouts/slideLayout294.xml"/><Relationship Id="rId4" Type="http://schemas.openxmlformats.org/officeDocument/2006/relationships/slideLayout" Target="../slideLayouts/slideLayout288.xml"/><Relationship Id="rId9" Type="http://schemas.openxmlformats.org/officeDocument/2006/relationships/slideLayout" Target="../slideLayouts/slideLayout293.xml"/><Relationship Id="rId14" Type="http://schemas.openxmlformats.org/officeDocument/2006/relationships/slideLayout" Target="../slideLayouts/slideLayout298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7.xml"/><Relationship Id="rId3" Type="http://schemas.openxmlformats.org/officeDocument/2006/relationships/slideLayout" Target="../slideLayouts/slideLayout302.xml"/><Relationship Id="rId7" Type="http://schemas.openxmlformats.org/officeDocument/2006/relationships/slideLayout" Target="../slideLayouts/slideLayout306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301.xml"/><Relationship Id="rId1" Type="http://schemas.openxmlformats.org/officeDocument/2006/relationships/slideLayout" Target="../slideLayouts/slideLayout300.xml"/><Relationship Id="rId6" Type="http://schemas.openxmlformats.org/officeDocument/2006/relationships/slideLayout" Target="../slideLayouts/slideLayout305.xml"/><Relationship Id="rId11" Type="http://schemas.openxmlformats.org/officeDocument/2006/relationships/slideLayout" Target="../slideLayouts/slideLayout310.xml"/><Relationship Id="rId5" Type="http://schemas.openxmlformats.org/officeDocument/2006/relationships/slideLayout" Target="../slideLayouts/slideLayout304.xml"/><Relationship Id="rId10" Type="http://schemas.openxmlformats.org/officeDocument/2006/relationships/slideLayout" Target="../slideLayouts/slideLayout309.xml"/><Relationship Id="rId4" Type="http://schemas.openxmlformats.org/officeDocument/2006/relationships/slideLayout" Target="../slideLayouts/slideLayout303.xml"/><Relationship Id="rId9" Type="http://schemas.openxmlformats.org/officeDocument/2006/relationships/slideLayout" Target="../slideLayouts/slideLayout308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8.xml"/><Relationship Id="rId3" Type="http://schemas.openxmlformats.org/officeDocument/2006/relationships/slideLayout" Target="../slideLayouts/slideLayout313.xml"/><Relationship Id="rId7" Type="http://schemas.openxmlformats.org/officeDocument/2006/relationships/slideLayout" Target="../slideLayouts/slideLayout317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312.xml"/><Relationship Id="rId1" Type="http://schemas.openxmlformats.org/officeDocument/2006/relationships/slideLayout" Target="../slideLayouts/slideLayout311.xml"/><Relationship Id="rId6" Type="http://schemas.openxmlformats.org/officeDocument/2006/relationships/slideLayout" Target="../slideLayouts/slideLayout316.xml"/><Relationship Id="rId11" Type="http://schemas.openxmlformats.org/officeDocument/2006/relationships/slideLayout" Target="../slideLayouts/slideLayout321.xml"/><Relationship Id="rId5" Type="http://schemas.openxmlformats.org/officeDocument/2006/relationships/slideLayout" Target="../slideLayouts/slideLayout315.xml"/><Relationship Id="rId10" Type="http://schemas.openxmlformats.org/officeDocument/2006/relationships/slideLayout" Target="../slideLayouts/slideLayout320.xml"/><Relationship Id="rId4" Type="http://schemas.openxmlformats.org/officeDocument/2006/relationships/slideLayout" Target="../slideLayouts/slideLayout314.xml"/><Relationship Id="rId9" Type="http://schemas.openxmlformats.org/officeDocument/2006/relationships/slideLayout" Target="../slideLayouts/slideLayout3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3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srgbClr val="FFFFFF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l-GR">
                <a:solidFill>
                  <a:srgbClr val="FFFFFF"/>
                </a:solidFill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4102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3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4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5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6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7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8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9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0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1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2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4114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5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6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7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8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9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0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1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2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3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4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5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6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7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8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9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0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1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4133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4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5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6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7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8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9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0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1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2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3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4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5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6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7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8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9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4151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2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3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4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5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6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7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7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415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16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16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162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416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</a:p>
        </p:txBody>
      </p:sp>
      <p:sp>
        <p:nvSpPr>
          <p:cNvPr id="4165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166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167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948BBA-50F3-4E8C-9D09-81FDC0DDC8B8}" type="slidenum">
              <a:rPr lang="el-GR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FFFFFF"/>
                </a:solidFill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4102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3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4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5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6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7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8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9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0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1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2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4114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5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6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7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8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9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0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1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2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3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4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5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6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7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8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9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0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1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4133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4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5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6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7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8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9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0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1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2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3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4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5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6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7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8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9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4151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2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3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4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5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6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7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7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415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16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16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162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416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</a:p>
        </p:txBody>
      </p:sp>
      <p:sp>
        <p:nvSpPr>
          <p:cNvPr id="4165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166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167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6E97815-F773-4655-96A1-BAC2C25118BC}" type="slidenum">
              <a:rPr lang="el-GR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FFFFFF"/>
                </a:solidFill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4102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3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4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5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6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7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8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9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0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1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2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4114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5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6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7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8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9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0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1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2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3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4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5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6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7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8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9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0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1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4133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4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5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6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7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8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9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0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1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2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3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4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5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6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7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8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9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4151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2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3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4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5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6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7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7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415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16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16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162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416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</a:p>
        </p:txBody>
      </p:sp>
      <p:sp>
        <p:nvSpPr>
          <p:cNvPr id="4165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166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167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4F35A20-5161-417A-8C2D-F47A495A8177}" type="slidenum">
              <a:rPr lang="el-GR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srgbClr val="FFFFFF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l-GR">
                <a:solidFill>
                  <a:srgbClr val="FFFFFF"/>
                </a:solidFill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4102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3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4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5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6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7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8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9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0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1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2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4114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5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6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7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8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9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0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1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2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3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4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5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6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7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8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9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0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1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4133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4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5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6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7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8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9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0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1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2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3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4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5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6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7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8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9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4151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2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3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4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5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6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7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7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415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16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16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162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416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</a:p>
        </p:txBody>
      </p:sp>
      <p:sp>
        <p:nvSpPr>
          <p:cNvPr id="4165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166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167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948BBA-50F3-4E8C-9D09-81FDC0DDC8B8}" type="slidenum">
              <a:rPr lang="el-GR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reeform 2"/>
          <p:cNvSpPr>
            <a:spLocks/>
          </p:cNvSpPr>
          <p:nvPr/>
        </p:nvSpPr>
        <p:spPr bwMode="hidden">
          <a:xfrm>
            <a:off x="6627816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178" y="4267200"/>
            <a:ext cx="9140825" cy="2590800"/>
            <a:chOff x="2" y="2688"/>
            <a:chExt cx="5758" cy="1632"/>
          </a:xfrm>
        </p:grpSpPr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FFFFFF"/>
                </a:solidFill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4102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3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4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5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6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7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8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9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0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1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2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4114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5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6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7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8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9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0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1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2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3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4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5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6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7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8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9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0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1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4133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4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5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6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7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8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9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0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1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2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3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4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5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6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7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8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9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4151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2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3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4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5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6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7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7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415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16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16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162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416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9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</a:p>
        </p:txBody>
      </p:sp>
      <p:sp>
        <p:nvSpPr>
          <p:cNvPr id="4165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166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167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0B8BDE-6FE3-40D2-8E1F-B3F596D77C42}" type="slidenum">
              <a:rPr lang="el-GR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srgbClr val="FFFFFF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l-GR">
                <a:solidFill>
                  <a:srgbClr val="FFFFFF"/>
                </a:solidFill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4102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3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4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5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6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7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8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9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0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1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2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4114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5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6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7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8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9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0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1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2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3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4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5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6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7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8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9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0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1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4133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4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5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6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7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8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9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0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1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2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3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4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5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6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7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8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9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4151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2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3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4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5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6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7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7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415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16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16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162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416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</a:p>
        </p:txBody>
      </p:sp>
      <p:sp>
        <p:nvSpPr>
          <p:cNvPr id="4165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166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167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948BBA-50F3-4E8C-9D09-81FDC0DDC8B8}" type="slidenum">
              <a:rPr lang="el-GR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srgbClr val="FFFFFF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l-GR">
                <a:solidFill>
                  <a:srgbClr val="FFFFFF"/>
                </a:solidFill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4102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3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4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5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6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7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8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9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0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1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2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4114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5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6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7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8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9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0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1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2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3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4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5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6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7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8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9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0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1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4133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4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5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6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7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8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9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0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1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2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3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4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5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6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7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8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9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4151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2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3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4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5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6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7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7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415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16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16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162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416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</a:p>
        </p:txBody>
      </p:sp>
      <p:sp>
        <p:nvSpPr>
          <p:cNvPr id="4165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166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167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948BBA-50F3-4E8C-9D09-81FDC0DDC8B8}" type="slidenum">
              <a:rPr lang="el-GR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srgbClr val="FFFFFF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l-GR">
                <a:solidFill>
                  <a:srgbClr val="FFFFFF"/>
                </a:solidFill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4102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3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4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5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6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7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8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9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0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1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2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4114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5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6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7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8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9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0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1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2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3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4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5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6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7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8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9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0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1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4133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4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5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6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7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8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9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0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1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2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3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4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5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6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7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8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9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4151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2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3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4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5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6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7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7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415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16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16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162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416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</a:p>
        </p:txBody>
      </p:sp>
      <p:sp>
        <p:nvSpPr>
          <p:cNvPr id="4165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166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167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948BBA-50F3-4E8C-9D09-81FDC0DDC8B8}" type="slidenum">
              <a:rPr lang="el-GR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srgbClr val="FFFFFF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l-GR">
                <a:solidFill>
                  <a:srgbClr val="FFFFFF"/>
                </a:solidFill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4102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3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4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5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6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7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8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9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0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1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2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4114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5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6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7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8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9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0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1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2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3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4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5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6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7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8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9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0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1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4133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4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5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6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7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8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9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0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1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2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3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4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5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6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7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8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9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4151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2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3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4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5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6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7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7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415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16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16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162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416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</a:p>
        </p:txBody>
      </p:sp>
      <p:sp>
        <p:nvSpPr>
          <p:cNvPr id="4165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166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167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948BBA-50F3-4E8C-9D09-81FDC0DDC8B8}" type="slidenum">
              <a:rPr lang="el-GR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reeform 2"/>
          <p:cNvSpPr>
            <a:spLocks/>
          </p:cNvSpPr>
          <p:nvPr/>
        </p:nvSpPr>
        <p:spPr bwMode="hidden">
          <a:xfrm>
            <a:off x="6627816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178" y="4267200"/>
            <a:ext cx="9140825" cy="2590800"/>
            <a:chOff x="2" y="2688"/>
            <a:chExt cx="5758" cy="1632"/>
          </a:xfrm>
        </p:grpSpPr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FFFFFF"/>
                </a:solidFill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4102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3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4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5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6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7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8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9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0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1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2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4114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5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6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7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8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9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0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1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2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3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4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5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6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7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8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9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0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1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4133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4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5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6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7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8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9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0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1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2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3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4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5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6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7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8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9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4151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2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3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4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5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6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7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7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415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16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16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162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416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9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</a:p>
        </p:txBody>
      </p:sp>
      <p:sp>
        <p:nvSpPr>
          <p:cNvPr id="4165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166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167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0B8BDE-6FE3-40D2-8E1F-B3F596D77C42}" type="slidenum">
              <a:rPr lang="el-GR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44551" y="344489"/>
            <a:ext cx="7624763" cy="730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5938" y="1600200"/>
            <a:ext cx="8170862" cy="4287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9900" y="-127000"/>
            <a:ext cx="58435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BDB2A4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/>
          </a:p>
        </p:txBody>
      </p:sp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6299200" y="-127000"/>
            <a:ext cx="14605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800">
              <a:solidFill>
                <a:srgbClr val="BDB2A4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880038"/>
        </a:buClr>
        <a:buChar char="•"/>
        <a:defRPr sz="2000">
          <a:solidFill>
            <a:srgbClr val="001965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rgbClr val="001965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1600">
          <a:solidFill>
            <a:srgbClr val="001965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8DA2CC"/>
        </a:buClr>
        <a:buChar char="•"/>
        <a:defRPr sz="1400">
          <a:solidFill>
            <a:srgbClr val="001965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ECCCDA"/>
        </a:buClr>
        <a:buChar char="•"/>
        <a:defRPr sz="1400">
          <a:solidFill>
            <a:srgbClr val="001965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ECCCDA"/>
        </a:buClr>
        <a:buChar char="•"/>
        <a:defRPr sz="1400">
          <a:solidFill>
            <a:srgbClr val="001965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ECCCDA"/>
        </a:buClr>
        <a:buChar char="•"/>
        <a:defRPr sz="1400">
          <a:solidFill>
            <a:srgbClr val="001965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ECCCDA"/>
        </a:buClr>
        <a:buChar char="•"/>
        <a:defRPr sz="1400">
          <a:solidFill>
            <a:srgbClr val="001965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ECCCDA"/>
        </a:buClr>
        <a:buChar char="•"/>
        <a:defRPr sz="1400">
          <a:solidFill>
            <a:srgbClr val="001965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reeform 2"/>
          <p:cNvSpPr>
            <a:spLocks/>
          </p:cNvSpPr>
          <p:nvPr/>
        </p:nvSpPr>
        <p:spPr bwMode="hidden">
          <a:xfrm>
            <a:off x="6627816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178" y="4267200"/>
            <a:ext cx="9140825" cy="2590800"/>
            <a:chOff x="2" y="2688"/>
            <a:chExt cx="5758" cy="1632"/>
          </a:xfrm>
        </p:grpSpPr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FFFFFF"/>
                </a:solidFill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4102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3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4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5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6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7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8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9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0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1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2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4114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5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6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7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8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9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0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1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2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3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4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5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6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7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8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9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0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1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4133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4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5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6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7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8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9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0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1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2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3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4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5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6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7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8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9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4151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2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3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4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5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6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7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7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415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16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16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162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416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9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</a:p>
        </p:txBody>
      </p:sp>
      <p:sp>
        <p:nvSpPr>
          <p:cNvPr id="4165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166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167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0B8BDE-6FE3-40D2-8E1F-B3F596D77C42}" type="slidenum">
              <a:rPr lang="el-GR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80" name="Line 20"/>
          <p:cNvSpPr>
            <a:spLocks noChangeShapeType="1"/>
          </p:cNvSpPr>
          <p:nvPr userDrawn="1"/>
        </p:nvSpPr>
        <p:spPr bwMode="auto">
          <a:xfrm flipH="1">
            <a:off x="4763" y="6694488"/>
            <a:ext cx="9148762" cy="0"/>
          </a:xfrm>
          <a:prstGeom prst="line">
            <a:avLst/>
          </a:prstGeom>
          <a:noFill/>
          <a:ln w="9525">
            <a:solidFill>
              <a:srgbClr val="901A1E"/>
            </a:solidFill>
            <a:round/>
            <a:headEnd/>
            <a:tailEnd/>
          </a:ln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6E6E6E"/>
              </a:solidFill>
            </a:endParaRPr>
          </a:p>
        </p:txBody>
      </p:sp>
      <p:pic>
        <p:nvPicPr>
          <p:cNvPr id="66601" name="Picture 41" descr="KU_new_bot4"/>
          <p:cNvPicPr preferRelativeResize="0">
            <a:picLocks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6000" y="5538873"/>
            <a:ext cx="6858000" cy="1285875"/>
          </a:xfrm>
          <a:prstGeom prst="rect">
            <a:avLst/>
          </a:prstGeom>
          <a:noFill/>
        </p:spPr>
      </p:pic>
      <p:pic>
        <p:nvPicPr>
          <p:cNvPr id="66600" name="Picture 40" descr="top_uk_58_02"/>
          <p:cNvPicPr>
            <a:picLocks noChangeArrowheads="1"/>
          </p:cNvPicPr>
          <p:nvPr userDrawn="1"/>
        </p:nvPicPr>
        <p:blipFill>
          <a:blip r:embed="rId10" cstate="print"/>
          <a:srcRect r="20320"/>
          <a:stretch>
            <a:fillRect/>
          </a:stretch>
        </p:blipFill>
        <p:spPr bwMode="auto">
          <a:xfrm>
            <a:off x="0" y="1"/>
            <a:ext cx="9144000" cy="261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91" name="Rectangle 3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7491" y="-3173"/>
            <a:ext cx="6251587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750">
                <a:solidFill>
                  <a:srgbClr val="F8F8F8"/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/>
              <a:t>Department of Nutrition, Exercise and Sports</a:t>
            </a:r>
            <a:endParaRPr lang="en-GB"/>
          </a:p>
        </p:txBody>
      </p:sp>
      <p:sp>
        <p:nvSpPr>
          <p:cNvPr id="66596" name="Rectangle 36"/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460388"/>
            <a:ext cx="65772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Klik for at redigere titeltypografi i masteren</a:t>
            </a:r>
          </a:p>
        </p:txBody>
      </p:sp>
      <p:sp>
        <p:nvSpPr>
          <p:cNvPr id="66597" name="Rectangle 3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42988" y="1374775"/>
            <a:ext cx="6577012" cy="448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Klik for at redigere teksttypografierne i masteren</a:t>
            </a:r>
          </a:p>
          <a:p>
            <a:pPr lvl="1"/>
            <a:r>
              <a:rPr lang="en-GB"/>
              <a:t>Andet niveau</a:t>
            </a:r>
          </a:p>
          <a:p>
            <a:pPr lvl="2"/>
            <a:r>
              <a:rPr lang="en-GB"/>
              <a:t>Tredje niveau</a:t>
            </a:r>
          </a:p>
          <a:p>
            <a:pPr lvl="3"/>
            <a:r>
              <a:rPr lang="en-GB"/>
              <a:t>Fjerde niveau</a:t>
            </a:r>
          </a:p>
          <a:p>
            <a:pPr lvl="4"/>
            <a:r>
              <a:rPr lang="en-GB"/>
              <a:t>Femte niveau</a:t>
            </a:r>
          </a:p>
        </p:txBody>
      </p:sp>
      <p:sp>
        <p:nvSpPr>
          <p:cNvPr id="23" name="Date Placeholder 22"/>
          <p:cNvSpPr>
            <a:spLocks noGrp="1"/>
          </p:cNvSpPr>
          <p:nvPr>
            <p:ph type="dt" sz="half" idx="2"/>
          </p:nvPr>
        </p:nvSpPr>
        <p:spPr>
          <a:xfrm>
            <a:off x="1044000" y="6350111"/>
            <a:ext cx="65772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675">
                <a:solidFill>
                  <a:srgbClr val="000000"/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/>
              <a:t>Place and date</a:t>
            </a: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4"/>
          </p:nvPr>
        </p:nvSpPr>
        <p:spPr>
          <a:xfrm>
            <a:off x="1044000" y="6507559"/>
            <a:ext cx="21336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675"/>
              </a:lnSpc>
              <a:defRPr sz="675">
                <a:solidFill>
                  <a:srgbClr val="000000"/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/>
              <a:t>Slide </a:t>
            </a:r>
            <a:fld id="{DE860683-ABD5-4FDA-9081-7028960C251B}" type="slidenum">
              <a:rPr lang="en-GB" smtClean="0"/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/>
          </a:p>
        </p:txBody>
      </p:sp>
      <p:sp>
        <p:nvSpPr>
          <p:cNvPr id="10" name="Rectangle 5"/>
          <p:cNvSpPr txBox="1">
            <a:spLocks noChangeArrowheads="1"/>
          </p:cNvSpPr>
          <p:nvPr userDrawn="1"/>
        </p:nvSpPr>
        <p:spPr bwMode="auto">
          <a:xfrm>
            <a:off x="6121130" y="294180"/>
            <a:ext cx="2900363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defPPr>
              <a:defRPr lang="en-US"/>
            </a:defPPr>
            <a:lvl1pPr marL="0" algn="r" defTabSz="878921" rtl="0" eaLnBrk="1" latinLnBrk="0" hangingPunct="1">
              <a:spcBef>
                <a:spcPct val="0"/>
              </a:spcBef>
              <a:defRPr sz="600" b="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>
                <a:solidFill>
                  <a:srgbClr val="933027"/>
                </a:solidFill>
              </a:rPr>
              <a:t>Liraglutide is not approved for weight management</a:t>
            </a:r>
          </a:p>
        </p:txBody>
      </p:sp>
    </p:spTree>
    <p:extLst>
      <p:ext uri="{BB962C8B-B14F-4D97-AF65-F5344CB8AC3E}">
        <p14:creationId xmlns:p14="http://schemas.microsoft.com/office/powerpoint/2010/main" val="3087635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Verdana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Verdana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Verdana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Verdana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Verdana" pitchFamily="34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defRPr sz="1200">
          <a:solidFill>
            <a:srgbClr val="000000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•"/>
        <a:defRPr sz="1200">
          <a:solidFill>
            <a:srgbClr val="000000"/>
          </a:solidFill>
          <a:latin typeface="+mn-lt"/>
        </a:defRPr>
      </a:lvl2pPr>
      <a:lvl3pPr marL="859631" indent="-171450" algn="l" rtl="0" fontAlgn="base">
        <a:spcBef>
          <a:spcPct val="20000"/>
        </a:spcBef>
        <a:spcAft>
          <a:spcPct val="0"/>
        </a:spcAft>
        <a:buChar char="•"/>
        <a:defRPr sz="1200">
          <a:solidFill>
            <a:srgbClr val="000000"/>
          </a:solidFill>
          <a:latin typeface="+mn-lt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har char="•"/>
        <a:defRPr sz="1200">
          <a:solidFill>
            <a:srgbClr val="000000"/>
          </a:solidFill>
          <a:latin typeface="+mn-lt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•"/>
        <a:defRPr sz="1200">
          <a:solidFill>
            <a:srgbClr val="000000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•"/>
        <a:defRPr sz="1200">
          <a:solidFill>
            <a:srgbClr val="000000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•"/>
        <a:defRPr sz="1200">
          <a:solidFill>
            <a:srgbClr val="000000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•"/>
        <a:defRPr sz="1200">
          <a:solidFill>
            <a:srgbClr val="000000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•"/>
        <a:defRPr sz="12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leaf.png"/>
          <p:cNvPicPr preferRelativeResize="0">
            <a:picLocks noChangeAspect="1"/>
          </p:cNvPicPr>
          <p:nvPr userDrawn="1"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8370892" y="5937251"/>
            <a:ext cx="460375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15889"/>
            <a:ext cx="8229600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26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65232"/>
            <a:ext cx="8229600" cy="4237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3DB543-A3C0-4D1D-B7BE-2DD6EE525E99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 userDrawn="1"/>
        </p:nvSpPr>
        <p:spPr bwMode="auto">
          <a:xfrm>
            <a:off x="128340" y="76404"/>
            <a:ext cx="4202672" cy="162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defPPr>
              <a:defRPr lang="en-US"/>
            </a:defPPr>
            <a:lvl1pPr marL="0" algn="r" defTabSz="878921" rtl="0" eaLnBrk="1" latinLnBrk="0" hangingPunct="1">
              <a:spcBef>
                <a:spcPct val="0"/>
              </a:spcBef>
              <a:defRPr sz="600" b="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GB" sz="800" dirty="0">
                <a:solidFill>
                  <a:srgbClr val="007300"/>
                </a:solidFill>
              </a:rPr>
              <a:t>Liraglutide is not approved for weight management</a:t>
            </a:r>
          </a:p>
        </p:txBody>
      </p:sp>
    </p:spTree>
    <p:extLst>
      <p:ext uri="{BB962C8B-B14F-4D97-AF65-F5344CB8AC3E}">
        <p14:creationId xmlns:p14="http://schemas.microsoft.com/office/powerpoint/2010/main" val="3598307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  <p:sldLayoutId id="2147483939" r:id="rId13"/>
    <p:sldLayoutId id="2147483940" r:id="rId14"/>
    <p:sldLayoutId id="2147483941" r:id="rId15"/>
    <p:sldLayoutId id="2147483942" r:id="rId16"/>
    <p:sldLayoutId id="2147483943" r:id="rId17"/>
    <p:sldLayoutId id="2147483944" r:id="rId18"/>
    <p:sldLayoutId id="2147483945" r:id="rId19"/>
    <p:sldLayoutId id="2147483946" r:id="rId20"/>
    <p:sldLayoutId id="2147483947" r:id="rId21"/>
    <p:sldLayoutId id="2147483948" r:id="rId22"/>
    <p:sldLayoutId id="2147483949" r:id="rId23"/>
    <p:sldLayoutId id="2147483950" r:id="rId24"/>
    <p:sldLayoutId id="2147483951" r:id="rId25"/>
    <p:sldLayoutId id="2147483952" r:id="rId26"/>
    <p:sldLayoutId id="2147483953" r:id="rId27"/>
    <p:sldLayoutId id="2147483954" r:id="rId28"/>
    <p:sldLayoutId id="2147483955" r:id="rId29"/>
    <p:sldLayoutId id="2147483956" r:id="rId30"/>
  </p:sldLayoutIdLst>
  <p:transition>
    <p:zoom/>
  </p:transition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+mj-lt"/>
          <a:ea typeface="+mj-ea"/>
          <a:cs typeface="+mj-cs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ヒラギノ角ゴ Pro W3"/>
          <a:cs typeface="ヒラギノ角ゴ Pro W3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ヒラギノ角ゴ Pro W3"/>
          <a:cs typeface="ヒラギノ角ゴ Pro W3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ヒラギノ角ゴ Pro W3"/>
          <a:cs typeface="ヒラギノ角ゴ Pro W3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ヒラギノ角ゴ Pro W3"/>
          <a:cs typeface="ヒラギノ角ゴ Pro W3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ヒラギノ角ゴ Pro W3"/>
          <a:cs typeface="ヒラギノ角ゴ Pro W3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ヒラギノ角ゴ Pro W3"/>
          <a:cs typeface="ヒラギノ角ゴ Pro W3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ヒラギノ角ゴ Pro W3"/>
          <a:cs typeface="ヒラギノ角ゴ Pro W3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ヒラギノ角ゴ Pro W3"/>
          <a:cs typeface="ヒラギノ角ゴ Pro W3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fontAlgn="base">
        <a:spcBef>
          <a:spcPct val="20000"/>
        </a:spcBef>
        <a:spcAft>
          <a:spcPct val="0"/>
        </a:spcAft>
        <a:buFont typeface="Arial" charset="0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fontAlgn="base">
        <a:spcBef>
          <a:spcPct val="20000"/>
        </a:spcBef>
        <a:spcAft>
          <a:spcPct val="0"/>
        </a:spcAft>
        <a:buFont typeface="Arial" charset="0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fontAlgn="base">
        <a:spcBef>
          <a:spcPct val="20000"/>
        </a:spcBef>
        <a:spcAft>
          <a:spcPct val="0"/>
        </a:spcAft>
        <a:buFont typeface="Arial" charset="0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fontAlgn="base">
        <a:spcBef>
          <a:spcPct val="20000"/>
        </a:spcBef>
        <a:spcAft>
          <a:spcPct val="0"/>
        </a:spcAft>
        <a:buFont typeface="Arial" charset="0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l-GR">
                <a:solidFill>
                  <a:srgbClr val="FFFFFF"/>
                </a:solidFill>
                <a:cs typeface="Arial" charset="0"/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4102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103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104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105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106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107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108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109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110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111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112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</p:grpSp>
        <p:grpSp>
          <p:nvGrpSpPr>
            <p:cNvPr id="4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4114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115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116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117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118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119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120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121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122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123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124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125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126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127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128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129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130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131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</p:grpSp>
        <p:grpSp>
          <p:nvGrpSpPr>
            <p:cNvPr id="5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4133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134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135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136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137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138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139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140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141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142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143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144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145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146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147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148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149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</p:grpSp>
        <p:grpSp>
          <p:nvGrpSpPr>
            <p:cNvPr id="6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4151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152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153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154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155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156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157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  <a:cs typeface="Arial" charset="0"/>
                </a:endParaRPr>
              </a:p>
            </p:txBody>
          </p:sp>
          <p:grpSp>
            <p:nvGrpSpPr>
              <p:cNvPr id="7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415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  <p:sp>
              <p:nvSpPr>
                <p:cNvPr id="416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  <p:sp>
              <p:nvSpPr>
                <p:cNvPr id="416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  <p:sp>
              <p:nvSpPr>
                <p:cNvPr id="4162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</p:grpSp>
        </p:grpSp>
      </p:grpSp>
      <p:sp>
        <p:nvSpPr>
          <p:cNvPr id="416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</a:p>
        </p:txBody>
      </p:sp>
      <p:sp>
        <p:nvSpPr>
          <p:cNvPr id="4165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/>
          </a:p>
        </p:txBody>
      </p:sp>
      <p:sp>
        <p:nvSpPr>
          <p:cNvPr id="4166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/>
          </a:p>
        </p:txBody>
      </p:sp>
      <p:sp>
        <p:nvSpPr>
          <p:cNvPr id="4167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901068-2A4C-47A9-BCA7-974B9D3DE4ED}" type="slidenum">
              <a:rPr lang="el-G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reeform 2"/>
          <p:cNvSpPr>
            <a:spLocks/>
          </p:cNvSpPr>
          <p:nvPr/>
        </p:nvSpPr>
        <p:spPr bwMode="hidden">
          <a:xfrm>
            <a:off x="6627817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el-GR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179" y="4267200"/>
            <a:ext cx="9140825" cy="2590800"/>
            <a:chOff x="2" y="2688"/>
            <a:chExt cx="5758" cy="1632"/>
          </a:xfrm>
        </p:grpSpPr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/>
              <a:endParaRPr lang="el-GR">
                <a:solidFill>
                  <a:srgbClr val="FFFFFF"/>
                </a:solidFill>
                <a:latin typeface="Arial"/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4102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03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04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05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06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07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08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09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10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11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12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grpSp>
          <p:nvGrpSpPr>
            <p:cNvPr id="4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4114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15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16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17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18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19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20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21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22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23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24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25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26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27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28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29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30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31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grpSp>
          <p:nvGrpSpPr>
            <p:cNvPr id="5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4133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34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35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36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37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38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39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40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41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42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43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44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45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46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47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48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49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grpSp>
          <p:nvGrpSpPr>
            <p:cNvPr id="6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4151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52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53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54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55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56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57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l-GR">
                  <a:solidFill>
                    <a:srgbClr val="FFFFFF"/>
                  </a:solidFill>
                  <a:latin typeface="Arial"/>
                </a:endParaRPr>
              </a:p>
            </p:txBody>
          </p:sp>
          <p:grpSp>
            <p:nvGrpSpPr>
              <p:cNvPr id="7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415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/>
                  <a:endParaRPr lang="el-GR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416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/>
                  <a:endParaRPr lang="el-GR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416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/>
                  <a:endParaRPr lang="el-GR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4162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/>
                  <a:endParaRPr lang="el-GR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</p:grpSp>
        </p:grpSp>
      </p:grpSp>
      <p:sp>
        <p:nvSpPr>
          <p:cNvPr id="416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9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</a:p>
        </p:txBody>
      </p:sp>
      <p:sp>
        <p:nvSpPr>
          <p:cNvPr id="4165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l-GR">
              <a:solidFill>
                <a:srgbClr val="FFFFFF"/>
              </a:solidFill>
              <a:latin typeface="Arial"/>
            </a:endParaRPr>
          </a:p>
        </p:txBody>
      </p:sp>
      <p:sp>
        <p:nvSpPr>
          <p:cNvPr id="4166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algn="ctr"/>
            <a:endParaRPr lang="el-GR">
              <a:solidFill>
                <a:srgbClr val="FFFFFF"/>
              </a:solidFill>
              <a:latin typeface="Arial"/>
            </a:endParaRPr>
          </a:p>
        </p:txBody>
      </p:sp>
      <p:sp>
        <p:nvSpPr>
          <p:cNvPr id="4167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94F35A20-5161-417A-8C2D-F47A495A8177}" type="slidenum">
              <a:rPr lang="el-GR" smtClean="0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l-GR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587017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l-GR" sz="1350">
              <a:solidFill>
                <a:srgbClr val="FFFFFF"/>
              </a:solidFill>
              <a:latin typeface="Arial"/>
              <a:cs typeface="Arial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176" y="4267200"/>
            <a:ext cx="9140825" cy="2590800"/>
            <a:chOff x="2" y="2688"/>
            <a:chExt cx="5758" cy="1632"/>
          </a:xfrm>
        </p:grpSpPr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 sz="1350">
                <a:solidFill>
                  <a:srgbClr val="FFFFFF"/>
                </a:solidFill>
                <a:latin typeface="Arial"/>
                <a:cs typeface="Arial" charset="0"/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4102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03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04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05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06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07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08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09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10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11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12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</p:grpSp>
        <p:grpSp>
          <p:nvGrpSpPr>
            <p:cNvPr id="4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4114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15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16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17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18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19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20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21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22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23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24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25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26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27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28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29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30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31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</p:grpSp>
        <p:grpSp>
          <p:nvGrpSpPr>
            <p:cNvPr id="5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4133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34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35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36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37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38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39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40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41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42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43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44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45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46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47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48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49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</p:grpSp>
        <p:grpSp>
          <p:nvGrpSpPr>
            <p:cNvPr id="6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4151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52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53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54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55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56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4157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 sz="135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grpSp>
            <p:nvGrpSpPr>
              <p:cNvPr id="7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415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l-GR" sz="1350">
                    <a:solidFill>
                      <a:srgbClr val="FFFFFF"/>
                    </a:solidFill>
                    <a:latin typeface="Arial"/>
                    <a:cs typeface="Arial" charset="0"/>
                  </a:endParaRPr>
                </a:p>
              </p:txBody>
            </p:sp>
            <p:sp>
              <p:nvSpPr>
                <p:cNvPr id="416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l-GR" sz="1350">
                    <a:solidFill>
                      <a:srgbClr val="FFFFFF"/>
                    </a:solidFill>
                    <a:latin typeface="Arial"/>
                    <a:cs typeface="Arial" charset="0"/>
                  </a:endParaRPr>
                </a:p>
              </p:txBody>
            </p:sp>
            <p:sp>
              <p:nvSpPr>
                <p:cNvPr id="416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l-GR" sz="1350">
                    <a:solidFill>
                      <a:srgbClr val="FFFFFF"/>
                    </a:solidFill>
                    <a:latin typeface="Arial"/>
                    <a:cs typeface="Arial" charset="0"/>
                  </a:endParaRPr>
                </a:p>
              </p:txBody>
            </p:sp>
            <p:sp>
              <p:nvSpPr>
                <p:cNvPr id="4162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l-GR" sz="1350">
                    <a:solidFill>
                      <a:srgbClr val="FFFFFF"/>
                    </a:solidFill>
                    <a:latin typeface="Arial"/>
                    <a:cs typeface="Arial" charset="0"/>
                  </a:endParaRPr>
                </a:p>
              </p:txBody>
            </p:sp>
          </p:grpSp>
        </p:grpSp>
      </p:grpSp>
      <p:sp>
        <p:nvSpPr>
          <p:cNvPr id="416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5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</a:p>
        </p:txBody>
      </p:sp>
      <p:sp>
        <p:nvSpPr>
          <p:cNvPr id="4165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5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l-GR"/>
          </a:p>
        </p:txBody>
      </p:sp>
      <p:sp>
        <p:nvSpPr>
          <p:cNvPr id="4166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05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l-GR"/>
          </a:p>
        </p:txBody>
      </p:sp>
      <p:sp>
        <p:nvSpPr>
          <p:cNvPr id="4167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5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6D901068-2A4C-47A9-BCA7-974B9D3DE4ED}" type="slidenum">
              <a:rPr lang="el-GR"/>
              <a:pPr eaLnBrk="1" hangingPunct="1"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7023909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1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l-G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 sz="1350">
              <a:solidFill>
                <a:srgbClr val="FFFFFF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176" y="4267200"/>
            <a:ext cx="9140825" cy="2590800"/>
            <a:chOff x="2" y="2688"/>
            <a:chExt cx="5758" cy="1632"/>
          </a:xfrm>
        </p:grpSpPr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l-GR" sz="1350">
                <a:solidFill>
                  <a:srgbClr val="FFFFFF"/>
                </a:solidFill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4102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4103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4104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4105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4106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4107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4108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4109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4110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4111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4112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4114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4115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4116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4117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4118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4119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4120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4121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4122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4123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4124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4125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4126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4127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4128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4129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4130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4131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4133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4134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4135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4136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4137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4138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4139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4140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4141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4142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4143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4144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4145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4146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4147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4148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4149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4151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4152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4153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4154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4155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4156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4157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135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7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415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 sz="135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16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 sz="135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16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 sz="135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162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 sz="1350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416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5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</a:p>
        </p:txBody>
      </p:sp>
      <p:sp>
        <p:nvSpPr>
          <p:cNvPr id="4165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5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166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05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167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5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948BBA-50F3-4E8C-9D09-81FDC0DDC8B8}" type="slidenum">
              <a:rPr lang="el-GR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99047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1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l-G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DDAB670-8E22-914D-8F75-49141BC63754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Lorem ipsum ipsum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3972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84429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  <p:sldLayoutId id="2147484018" r:id="rId13"/>
    <p:sldLayoutId id="2147484019" r:id="rId14"/>
    <p:sldLayoutId id="2147484020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i="0" kern="1200" spc="-113">
          <a:solidFill>
            <a:srgbClr val="2A3764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1" i="0" kern="1200">
          <a:solidFill>
            <a:srgbClr val="00B2BB"/>
          </a:solidFill>
          <a:latin typeface="+mn-lt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6DC3A9E3-B017-1102-297D-540E699B6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099A53DD-3471-4F3A-8237-CF077AF3A5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75FB944-76A1-8EC0-9F4B-7D20A9B856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68B6B-AD77-4645-B991-0F1B57495A3B}" type="datetimeFigureOut">
              <a:rPr lang="el-GR" smtClean="0"/>
              <a:t>7/11/2024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719CD85-E23A-992E-6E9E-717639C159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1CB96CE-D5E9-CD4F-F47F-22247A7AB4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6D0DB-7C7C-4618-91B7-60006EA0773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90934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  <p:sldLayoutId id="2147484032" r:id="rId11"/>
  </p:sldLayoutIdLst>
  <p:txStyles>
    <p:titleStyle>
      <a:lvl1pPr algn="l" defTabSz="385763" rtl="0" eaLnBrk="1" latinLnBrk="0" hangingPunct="1">
        <a:lnSpc>
          <a:spcPct val="90000"/>
        </a:lnSpc>
        <a:spcBef>
          <a:spcPct val="0"/>
        </a:spcBef>
        <a:buNone/>
        <a:defRPr sz="18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6441" indent="-96441" algn="l" defTabSz="385763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181" kern="1200">
          <a:solidFill>
            <a:schemeClr val="tx1"/>
          </a:solidFill>
          <a:latin typeface="+mn-lt"/>
          <a:ea typeface="+mn-ea"/>
          <a:cs typeface="+mn-cs"/>
        </a:defRPr>
      </a:lvl1pPr>
      <a:lvl2pPr marL="289322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482204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3pPr>
      <a:lvl4pPr marL="675085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867966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1060847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253729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446610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639491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81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63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644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406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88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169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6DC3A9E3-B017-1102-297D-540E699B6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099A53DD-3471-4F3A-8237-CF077AF3A5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75FB944-76A1-8EC0-9F4B-7D20A9B856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68B6B-AD77-4645-B991-0F1B57495A3B}" type="datetimeFigureOut">
              <a:rPr lang="el-GR" smtClean="0"/>
              <a:t>7/11/2024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719CD85-E23A-992E-6E9E-717639C159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1CB96CE-D5E9-CD4F-F47F-22247A7AB4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6D0DB-7C7C-4618-91B7-60006EA0773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18807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  <p:sldLayoutId id="2147484035" r:id="rId2"/>
    <p:sldLayoutId id="2147484036" r:id="rId3"/>
    <p:sldLayoutId id="2147484037" r:id="rId4"/>
    <p:sldLayoutId id="2147484038" r:id="rId5"/>
    <p:sldLayoutId id="2147484039" r:id="rId6"/>
    <p:sldLayoutId id="2147484040" r:id="rId7"/>
    <p:sldLayoutId id="2147484041" r:id="rId8"/>
    <p:sldLayoutId id="2147484042" r:id="rId9"/>
    <p:sldLayoutId id="2147484043" r:id="rId10"/>
    <p:sldLayoutId id="2147484044" r:id="rId11"/>
  </p:sldLayoutIdLst>
  <p:txStyles>
    <p:titleStyle>
      <a:lvl1pPr algn="l" defTabSz="289322" rtl="0" eaLnBrk="1" latinLnBrk="0" hangingPunct="1">
        <a:lnSpc>
          <a:spcPct val="90000"/>
        </a:lnSpc>
        <a:spcBef>
          <a:spcPct val="0"/>
        </a:spcBef>
        <a:buNone/>
        <a:defRPr sz="139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2331" indent="-72331" algn="l" defTabSz="289322" rtl="0" eaLnBrk="1" latinLnBrk="0" hangingPunct="1">
        <a:lnSpc>
          <a:spcPct val="90000"/>
        </a:lnSpc>
        <a:spcBef>
          <a:spcPts val="316"/>
        </a:spcBef>
        <a:buFont typeface="Arial" panose="020B0604020202020204" pitchFamily="34" charset="0"/>
        <a:buChar char="•"/>
        <a:defRPr sz="886" kern="1200">
          <a:solidFill>
            <a:schemeClr val="tx1"/>
          </a:solidFill>
          <a:latin typeface="+mn-lt"/>
          <a:ea typeface="+mn-ea"/>
          <a:cs typeface="+mn-cs"/>
        </a:defRPr>
      </a:lvl1pPr>
      <a:lvl2pPr marL="216992" indent="-72331" algn="l" defTabSz="289322" rtl="0" eaLnBrk="1" latinLnBrk="0" hangingPunct="1">
        <a:lnSpc>
          <a:spcPct val="90000"/>
        </a:lnSpc>
        <a:spcBef>
          <a:spcPts val="158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61653" indent="-72331" algn="l" defTabSz="289322" rtl="0" eaLnBrk="1" latinLnBrk="0" hangingPunct="1">
        <a:lnSpc>
          <a:spcPct val="90000"/>
        </a:lnSpc>
        <a:spcBef>
          <a:spcPts val="158"/>
        </a:spcBef>
        <a:buFont typeface="Arial" panose="020B0604020202020204" pitchFamily="34" charset="0"/>
        <a:buChar char="•"/>
        <a:defRPr sz="633" kern="1200">
          <a:solidFill>
            <a:schemeClr val="tx1"/>
          </a:solidFill>
          <a:latin typeface="+mn-lt"/>
          <a:ea typeface="+mn-ea"/>
          <a:cs typeface="+mn-cs"/>
        </a:defRPr>
      </a:lvl3pPr>
      <a:lvl4pPr marL="506314" indent="-72331" algn="l" defTabSz="289322" rtl="0" eaLnBrk="1" latinLnBrk="0" hangingPunct="1">
        <a:lnSpc>
          <a:spcPct val="90000"/>
        </a:lnSpc>
        <a:spcBef>
          <a:spcPts val="158"/>
        </a:spcBef>
        <a:buFont typeface="Arial" panose="020B0604020202020204" pitchFamily="34" charset="0"/>
        <a:buChar char="•"/>
        <a:defRPr sz="570" kern="1200">
          <a:solidFill>
            <a:schemeClr val="tx1"/>
          </a:solidFill>
          <a:latin typeface="+mn-lt"/>
          <a:ea typeface="+mn-ea"/>
          <a:cs typeface="+mn-cs"/>
        </a:defRPr>
      </a:lvl4pPr>
      <a:lvl5pPr marL="650975" indent="-72331" algn="l" defTabSz="289322" rtl="0" eaLnBrk="1" latinLnBrk="0" hangingPunct="1">
        <a:lnSpc>
          <a:spcPct val="90000"/>
        </a:lnSpc>
        <a:spcBef>
          <a:spcPts val="158"/>
        </a:spcBef>
        <a:buFont typeface="Arial" panose="020B0604020202020204" pitchFamily="34" charset="0"/>
        <a:buChar char="•"/>
        <a:defRPr sz="570" kern="1200">
          <a:solidFill>
            <a:schemeClr val="tx1"/>
          </a:solidFill>
          <a:latin typeface="+mn-lt"/>
          <a:ea typeface="+mn-ea"/>
          <a:cs typeface="+mn-cs"/>
        </a:defRPr>
      </a:lvl5pPr>
      <a:lvl6pPr marL="795635" indent="-72331" algn="l" defTabSz="289322" rtl="0" eaLnBrk="1" latinLnBrk="0" hangingPunct="1">
        <a:lnSpc>
          <a:spcPct val="90000"/>
        </a:lnSpc>
        <a:spcBef>
          <a:spcPts val="158"/>
        </a:spcBef>
        <a:buFont typeface="Arial" panose="020B0604020202020204" pitchFamily="34" charset="0"/>
        <a:buChar char="•"/>
        <a:defRPr sz="570" kern="1200">
          <a:solidFill>
            <a:schemeClr val="tx1"/>
          </a:solidFill>
          <a:latin typeface="+mn-lt"/>
          <a:ea typeface="+mn-ea"/>
          <a:cs typeface="+mn-cs"/>
        </a:defRPr>
      </a:lvl6pPr>
      <a:lvl7pPr marL="940297" indent="-72331" algn="l" defTabSz="289322" rtl="0" eaLnBrk="1" latinLnBrk="0" hangingPunct="1">
        <a:lnSpc>
          <a:spcPct val="90000"/>
        </a:lnSpc>
        <a:spcBef>
          <a:spcPts val="158"/>
        </a:spcBef>
        <a:buFont typeface="Arial" panose="020B0604020202020204" pitchFamily="34" charset="0"/>
        <a:buChar char="•"/>
        <a:defRPr sz="570" kern="1200">
          <a:solidFill>
            <a:schemeClr val="tx1"/>
          </a:solidFill>
          <a:latin typeface="+mn-lt"/>
          <a:ea typeface="+mn-ea"/>
          <a:cs typeface="+mn-cs"/>
        </a:defRPr>
      </a:lvl7pPr>
      <a:lvl8pPr marL="1084958" indent="-72331" algn="l" defTabSz="289322" rtl="0" eaLnBrk="1" latinLnBrk="0" hangingPunct="1">
        <a:lnSpc>
          <a:spcPct val="90000"/>
        </a:lnSpc>
        <a:spcBef>
          <a:spcPts val="158"/>
        </a:spcBef>
        <a:buFont typeface="Arial" panose="020B0604020202020204" pitchFamily="34" charset="0"/>
        <a:buChar char="•"/>
        <a:defRPr sz="570" kern="1200">
          <a:solidFill>
            <a:schemeClr val="tx1"/>
          </a:solidFill>
          <a:latin typeface="+mn-lt"/>
          <a:ea typeface="+mn-ea"/>
          <a:cs typeface="+mn-cs"/>
        </a:defRPr>
      </a:lvl8pPr>
      <a:lvl9pPr marL="1229618" indent="-72331" algn="l" defTabSz="289322" rtl="0" eaLnBrk="1" latinLnBrk="0" hangingPunct="1">
        <a:lnSpc>
          <a:spcPct val="90000"/>
        </a:lnSpc>
        <a:spcBef>
          <a:spcPts val="158"/>
        </a:spcBef>
        <a:buFont typeface="Arial" panose="020B0604020202020204" pitchFamily="34" charset="0"/>
        <a:buChar char="•"/>
        <a:defRPr sz="57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289322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1pPr>
      <a:lvl2pPr marL="144661" algn="l" defTabSz="289322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2pPr>
      <a:lvl3pPr marL="289322" algn="l" defTabSz="289322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3pPr>
      <a:lvl4pPr marL="433983" algn="l" defTabSz="289322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4pPr>
      <a:lvl5pPr marL="578644" algn="l" defTabSz="289322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5pPr>
      <a:lvl6pPr marL="723305" algn="l" defTabSz="289322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6pPr>
      <a:lvl7pPr marL="867966" algn="l" defTabSz="289322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7pPr>
      <a:lvl8pPr marL="1012627" algn="l" defTabSz="289322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8pPr>
      <a:lvl9pPr marL="1157288" algn="l" defTabSz="289322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8E423C6-C0D8-4691-81BF-17C1ADD5042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247" name="Picture 7" descr="solid blue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994650" y="5908675"/>
            <a:ext cx="833438" cy="636588"/>
          </a:xfrm>
          <a:prstGeom prst="rect">
            <a:avLst/>
          </a:prstGeom>
          <a:noFill/>
        </p:spPr>
      </p:pic>
      <p:sp>
        <p:nvSpPr>
          <p:cNvPr id="10248" name="Rectangle 8"/>
          <p:cNvSpPr>
            <a:spLocks noChangeArrowheads="1"/>
          </p:cNvSpPr>
          <p:nvPr userDrawn="1"/>
        </p:nvSpPr>
        <p:spPr bwMode="auto">
          <a:xfrm>
            <a:off x="338138" y="6515100"/>
            <a:ext cx="6538912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cs typeface="Times New Roman" pitchFamily="18" charset="0"/>
              </a:rPr>
              <a:t>Source: Behavioral Risk Factor Surveillance System, CDC.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advClick="0">
    <p:randomBa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08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srgbClr val="FFFFFF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l-GR">
                <a:solidFill>
                  <a:srgbClr val="FFFFFF"/>
                </a:solidFill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4102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3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4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5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6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7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8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9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0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1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2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4114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5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6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7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8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9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0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1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2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3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4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5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6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7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8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9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0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1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4133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4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5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6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7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8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9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0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1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2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3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4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5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6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7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8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9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4151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2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3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4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5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6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7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7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415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16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16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162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416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</a:p>
        </p:txBody>
      </p:sp>
      <p:sp>
        <p:nvSpPr>
          <p:cNvPr id="4165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166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167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948BBA-50F3-4E8C-9D09-81FDC0DDC8B8}" type="slidenum">
              <a:rPr lang="el-GR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srgbClr val="FFFFFF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l-GR">
                <a:solidFill>
                  <a:srgbClr val="FFFFFF"/>
                </a:solidFill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4102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3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4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5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6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7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8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9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0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1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2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4114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5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6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7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8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9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0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1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2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3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4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5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6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7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8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9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0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1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4133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4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5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6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7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8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9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0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1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2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3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4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5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6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7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8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9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4151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2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3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4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5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6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7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7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415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16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16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162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416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</a:p>
        </p:txBody>
      </p:sp>
      <p:sp>
        <p:nvSpPr>
          <p:cNvPr id="4165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166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167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948BBA-50F3-4E8C-9D09-81FDC0DDC8B8}" type="slidenum">
              <a:rPr lang="el-GR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6413" y="350838"/>
            <a:ext cx="7780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6413" y="1431925"/>
            <a:ext cx="7780337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9812" name="Text Box 4"/>
          <p:cNvSpPr txBox="1">
            <a:spLocks noChangeArrowheads="1"/>
          </p:cNvSpPr>
          <p:nvPr/>
        </p:nvSpPr>
        <p:spPr bwMode="auto">
          <a:xfrm>
            <a:off x="7086600" y="6172200"/>
            <a:ext cx="1770063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>
                <a:solidFill>
                  <a:srgbClr val="60A1E2"/>
                </a:solidFill>
              </a:rPr>
              <a:t>Slide Source</a:t>
            </a:r>
          </a:p>
          <a:p>
            <a:pPr eaLnBrk="0" fontAlgn="base" hangingPunct="0">
              <a:spcBef>
                <a:spcPct val="5000"/>
              </a:spcBef>
              <a:spcAft>
                <a:spcPct val="0"/>
              </a:spcAft>
              <a:defRPr/>
            </a:pPr>
            <a:r>
              <a:rPr lang="en-US" sz="900">
                <a:solidFill>
                  <a:srgbClr val="60A1E2"/>
                </a:solidFill>
              </a:rPr>
              <a:t>Lipids Online Slide Library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>
                <a:solidFill>
                  <a:srgbClr val="60A1E2"/>
                </a:solidFill>
              </a:rPr>
              <a:t>www.lipidsonline.org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9E697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9E697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9E697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9E697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9E697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9E697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9E697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9E697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9E697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ct val="50000"/>
        </a:spcBef>
        <a:spcAft>
          <a:spcPct val="0"/>
        </a:spcAft>
        <a:buClr>
          <a:srgbClr val="F9E697"/>
        </a:buClr>
        <a:buSzPct val="85000"/>
        <a:buFont typeface="Wingdings" pitchFamily="2" charset="2"/>
        <a:buChar char="n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10000"/>
        </a:lnSpc>
        <a:spcBef>
          <a:spcPct val="15000"/>
        </a:spcBef>
        <a:spcAft>
          <a:spcPct val="0"/>
        </a:spcAft>
        <a:buClr>
          <a:schemeClr val="tx1"/>
        </a:buClr>
        <a:buSzPct val="85000"/>
        <a:buChar char="–"/>
        <a:defRPr sz="29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110000"/>
        </a:lnSpc>
        <a:spcBef>
          <a:spcPct val="15000"/>
        </a:spcBef>
        <a:spcAft>
          <a:spcPct val="0"/>
        </a:spcAft>
        <a:buClr>
          <a:srgbClr val="F9E697"/>
        </a:buClr>
        <a:buSzPct val="50000"/>
        <a:buFont typeface="Wingdings" pitchFamily="2" charset="2"/>
        <a:buChar char="l"/>
        <a:defRPr sz="29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110000"/>
        </a:lnSpc>
        <a:spcBef>
          <a:spcPct val="15000"/>
        </a:spcBef>
        <a:spcAft>
          <a:spcPct val="0"/>
        </a:spcAft>
        <a:buClr>
          <a:srgbClr val="F9E697"/>
        </a:buClr>
        <a:buSzPct val="50000"/>
        <a:buFont typeface="Wingdings" pitchFamily="2" charset="2"/>
        <a:buChar char="u"/>
        <a:defRPr sz="29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110000"/>
        </a:lnSpc>
        <a:spcBef>
          <a:spcPct val="15000"/>
        </a:spcBef>
        <a:spcAft>
          <a:spcPct val="0"/>
        </a:spcAft>
        <a:buClr>
          <a:srgbClr val="F9E697"/>
        </a:buClr>
        <a:buSzPct val="85000"/>
        <a:buFont typeface="Wingdings" pitchFamily="2" charset="2"/>
        <a:buChar char="n"/>
        <a:defRPr sz="29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lnSpc>
          <a:spcPct val="110000"/>
        </a:lnSpc>
        <a:spcBef>
          <a:spcPct val="15000"/>
        </a:spcBef>
        <a:spcAft>
          <a:spcPct val="0"/>
        </a:spcAft>
        <a:buClr>
          <a:srgbClr val="F9E697"/>
        </a:buClr>
        <a:buSzPct val="85000"/>
        <a:buFont typeface="Wingdings" pitchFamily="2" charset="2"/>
        <a:buChar char="n"/>
        <a:defRPr sz="29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lnSpc>
          <a:spcPct val="110000"/>
        </a:lnSpc>
        <a:spcBef>
          <a:spcPct val="15000"/>
        </a:spcBef>
        <a:spcAft>
          <a:spcPct val="0"/>
        </a:spcAft>
        <a:buClr>
          <a:srgbClr val="F9E697"/>
        </a:buClr>
        <a:buSzPct val="85000"/>
        <a:buFont typeface="Wingdings" pitchFamily="2" charset="2"/>
        <a:buChar char="n"/>
        <a:defRPr sz="29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lnSpc>
          <a:spcPct val="110000"/>
        </a:lnSpc>
        <a:spcBef>
          <a:spcPct val="15000"/>
        </a:spcBef>
        <a:spcAft>
          <a:spcPct val="0"/>
        </a:spcAft>
        <a:buClr>
          <a:srgbClr val="F9E697"/>
        </a:buClr>
        <a:buSzPct val="85000"/>
        <a:buFont typeface="Wingdings" pitchFamily="2" charset="2"/>
        <a:buChar char="n"/>
        <a:defRPr sz="29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lnSpc>
          <a:spcPct val="110000"/>
        </a:lnSpc>
        <a:spcBef>
          <a:spcPct val="15000"/>
        </a:spcBef>
        <a:spcAft>
          <a:spcPct val="0"/>
        </a:spcAft>
        <a:buClr>
          <a:srgbClr val="F9E697"/>
        </a:buClr>
        <a:buSzPct val="85000"/>
        <a:buFont typeface="Wingdings" pitchFamily="2" charset="2"/>
        <a:buChar char="n"/>
        <a:defRPr sz="29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reeform 2"/>
          <p:cNvSpPr>
            <a:spLocks/>
          </p:cNvSpPr>
          <p:nvPr/>
        </p:nvSpPr>
        <p:spPr bwMode="hidden">
          <a:xfrm>
            <a:off x="6627816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178" y="4267200"/>
            <a:ext cx="9140825" cy="2590800"/>
            <a:chOff x="2" y="2688"/>
            <a:chExt cx="5758" cy="1632"/>
          </a:xfrm>
        </p:grpSpPr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FFFFFF"/>
                </a:solidFill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4102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3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4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5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6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7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8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9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0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1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2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4114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5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6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7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8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9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0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1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2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3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4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5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6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7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8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9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0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1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4133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4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5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6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7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8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9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0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1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2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3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4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5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6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7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8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9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4151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2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3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4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5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6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7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7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415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16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16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162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416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9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</a:p>
        </p:txBody>
      </p:sp>
      <p:sp>
        <p:nvSpPr>
          <p:cNvPr id="4165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166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167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0B8BDE-6FE3-40D2-8E1F-B3F596D77C42}" type="slidenum">
              <a:rPr lang="el-GR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srgbClr val="FFFFFF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l-GR">
                <a:solidFill>
                  <a:srgbClr val="FFFFFF"/>
                </a:solidFill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4102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3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4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5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6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7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8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09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0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1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2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4114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5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6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7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8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19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0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1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2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3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4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5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6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7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8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29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0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1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4133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4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5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6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7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8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39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0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1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2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3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4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5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6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7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8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49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4151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2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3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4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5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6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sp>
            <p:nvSpPr>
              <p:cNvPr id="4157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7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415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16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16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162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416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</a:p>
        </p:txBody>
      </p:sp>
      <p:sp>
        <p:nvSpPr>
          <p:cNvPr id="4165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166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167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948BBA-50F3-4E8C-9D09-81FDC0DDC8B8}" type="slidenum">
              <a:rPr lang="el-GR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0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4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4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wmf"/><Relationship Id="rId2" Type="http://schemas.openxmlformats.org/officeDocument/2006/relationships/image" Target="../media/image117.wmf"/><Relationship Id="rId1" Type="http://schemas.openxmlformats.org/officeDocument/2006/relationships/slideLayout" Target="../slideLayouts/slideLayout247.xml"/><Relationship Id="rId6" Type="http://schemas.openxmlformats.org/officeDocument/2006/relationships/image" Target="../media/image121.png"/><Relationship Id="rId5" Type="http://schemas.openxmlformats.org/officeDocument/2006/relationships/image" Target="../media/image120.wmf"/><Relationship Id="rId4" Type="http://schemas.openxmlformats.org/officeDocument/2006/relationships/image" Target="../media/image119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wmf"/><Relationship Id="rId1" Type="http://schemas.openxmlformats.org/officeDocument/2006/relationships/slideLayout" Target="../slideLayouts/slideLayout24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47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4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0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4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4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4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4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80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80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80.xml"/><Relationship Id="rId4" Type="http://schemas.openxmlformats.org/officeDocument/2006/relationships/image" Target="../media/image137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80.xml"/><Relationship Id="rId4" Type="http://schemas.openxmlformats.org/officeDocument/2006/relationships/image" Target="../media/image13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4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0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10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10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10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9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26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0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0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4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47.xml"/><Relationship Id="rId4" Type="http://schemas.openxmlformats.org/officeDocument/2006/relationships/image" Target="../media/image6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4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4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4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4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4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4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4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4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4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4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9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9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6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6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6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0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6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6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6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47.xml"/><Relationship Id="rId4" Type="http://schemas.openxmlformats.org/officeDocument/2006/relationships/image" Target="../media/image9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4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1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1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0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0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0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4.emf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0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0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0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4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4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4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4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4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2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34925" y="620713"/>
            <a:ext cx="903605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60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ΠΑΧΥΣΑΡΚΙΑ</a:t>
            </a:r>
            <a:endParaRPr lang="en-US" sz="6000" b="1" dirty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48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ΠΑΘΟΦΥΣΙΟΛΟΓΙΑ ΚΑΙ ΘΕΡΑΠΕΙΑ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971550" y="3957638"/>
            <a:ext cx="7200900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Αλέξανδρος Κόκκινος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Καθηγητής Παθολογίας,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Α’ Προπαιδευτική Παθολογική Κλινική του Πανεπιστημίου Αθηνών, ΠΓΝΑ «Λαϊκό»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Διευθυντής: Καθηγητής Πέτρος Π. Σφηκάκης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l-GR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3556" name="Picture 4" descr="luoa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08962" y="5489575"/>
            <a:ext cx="935038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179388" y="115888"/>
            <a:ext cx="87852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32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ΔΙΑΓΝΩΣΤΙΚΗ ΠΡΟΣΕΓΓΙΣΗ ΠΑΧΥΣΑΡΚΙΑΣ: ΒΙΟΗΛΕΚΤΡΙΚΗ ΑΓΩΓΙΜΟΤΗΤΑ</a:t>
            </a:r>
          </a:p>
        </p:txBody>
      </p:sp>
      <p:pic>
        <p:nvPicPr>
          <p:cNvPr id="4096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9363" y="1466850"/>
            <a:ext cx="2563812" cy="455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179388" y="1268413"/>
            <a:ext cx="6048375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0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Αρχή: Ο λιπώδης ιστός έχει </a:t>
            </a:r>
            <a:r>
              <a:rPr lang="el-GR" sz="20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χαμηλότερη ηλεκτρική αγωγιμότητα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(λόγω μικρότερης περιεκτικότητας σε ύδωρ) από τον άλιπο ιστό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0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Εφαρμογή χαμηλής τάσεως ηλεκτρικού ρεύματος στα δύο ή τέσσερα άκρα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0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Έμμεσος υπολογισμός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: Ποσοστό λιπώδους και άλιπου ιστού, ολικού ύδατος του σώματος, ενδοκοιλιακού λίπους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0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 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Φυσιολογικές τιμές λιπώδους ιστού: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</a:t>
            </a:r>
            <a:r>
              <a:rPr lang="el-GR" sz="20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Άνδρες: 8-13% έως 20-25%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</a:t>
            </a:r>
            <a:r>
              <a:rPr lang="el-GR" sz="20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Γυναίκες: 21-24% έως 33-36%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0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Αρκετά αξιόπιστη μέθοδος, ιδιαίτερα εύχρηστη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8188" y="1196975"/>
            <a:ext cx="5084762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675" name="Text Box 3"/>
          <p:cNvSpPr txBox="1">
            <a:spLocks noChangeArrowheads="1"/>
          </p:cNvSpPr>
          <p:nvPr/>
        </p:nvSpPr>
        <p:spPr bwMode="auto">
          <a:xfrm>
            <a:off x="250825" y="185738"/>
            <a:ext cx="86423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32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Ο ΓΑΣΤΡΙΚΟΣ ΔΑΚΤΥΛΙΟΣ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ext Box 2"/>
          <p:cNvSpPr txBox="1">
            <a:spLocks noChangeArrowheads="1"/>
          </p:cNvSpPr>
          <p:nvPr/>
        </p:nvSpPr>
        <p:spPr bwMode="auto">
          <a:xfrm>
            <a:off x="250825" y="185738"/>
            <a:ext cx="86423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32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Ο ΓΑΣΤΡΙΚΟΣ ΔΑΚΤΥΛΙΟΣ</a:t>
            </a:r>
          </a:p>
        </p:txBody>
      </p:sp>
      <p:sp>
        <p:nvSpPr>
          <p:cNvPr id="157699" name="Text Box 3"/>
          <p:cNvSpPr txBox="1">
            <a:spLocks noChangeArrowheads="1"/>
          </p:cNvSpPr>
          <p:nvPr/>
        </p:nvSpPr>
        <p:spPr bwMode="auto">
          <a:xfrm>
            <a:off x="250825" y="908050"/>
            <a:ext cx="8642350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Επέμβαση αμιγώς </a:t>
            </a:r>
            <a:r>
              <a:rPr lang="el-GR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περιοριστικού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τύπου</a:t>
            </a:r>
            <a:endParaRPr lang="el-GR" sz="2000" b="1">
              <a:solidFill>
                <a:srgbClr val="99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Αποτελεσματικότης: </a:t>
            </a:r>
            <a:r>
              <a:rPr lang="el-GR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20%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απώλεια την πρώτη </a:t>
            </a:r>
            <a:r>
              <a:rPr lang="el-GR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2ετία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, </a:t>
            </a:r>
            <a:r>
              <a:rPr lang="el-GR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14%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στη </a:t>
            </a:r>
            <a:r>
              <a:rPr lang="el-GR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10ετία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Συνηθέστερες επιπλοκές: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	</a:t>
            </a:r>
            <a:r>
              <a:rPr lang="el-GR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Κοινές μετεγχειρητικές επιπλοκές (πνευμονική εμβολή, 	λοιμώξεις)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	</a:t>
            </a:r>
            <a:r>
              <a:rPr lang="el-GR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Επιπλοκές που αφορούν το δακτύλιο: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	Οξεία </a:t>
            </a:r>
            <a:r>
              <a:rPr lang="el-GR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απόφραξη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του γαστρικού στομίου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	</a:t>
            </a:r>
            <a:r>
              <a:rPr lang="el-GR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Διάβρωση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του στομάχου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	</a:t>
            </a:r>
            <a:r>
              <a:rPr lang="el-GR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Μετακίνηση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του δακτυλίου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	Δυσλειτουργίες, επιμολύνσεις της </a:t>
            </a:r>
            <a:r>
              <a:rPr lang="el-GR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δεξαμενής ή των 	σωληνώσεων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	</a:t>
            </a:r>
            <a:r>
              <a:rPr lang="el-GR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Διάταση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οισοφάγου, οισοφαγίτις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Ο δακτύλιος </a:t>
            </a:r>
            <a:r>
              <a:rPr lang="el-GR" sz="20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ΔΕΝ είναι προσωρινή λύση</a:t>
            </a:r>
            <a:r>
              <a:rPr lang="el-GR" sz="2000" b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endParaRPr lang="el-GR" sz="20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7750" y="1628775"/>
            <a:ext cx="448627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23" name="Text Box 3"/>
          <p:cNvSpPr txBox="1">
            <a:spLocks noChangeArrowheads="1"/>
          </p:cNvSpPr>
          <p:nvPr/>
        </p:nvSpPr>
        <p:spPr bwMode="auto">
          <a:xfrm>
            <a:off x="250825" y="185738"/>
            <a:ext cx="86423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32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Η ΓΑΣΤΡΙΚΗ ΠΑΡΑΚΑΜΨΗ </a:t>
            </a:r>
            <a:r>
              <a:rPr lang="en-US" sz="32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(BYPASS) </a:t>
            </a:r>
            <a:r>
              <a:rPr lang="el-GR" sz="32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ΚΑΤΑ </a:t>
            </a:r>
            <a:r>
              <a:rPr lang="en-US" sz="32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ROUX-EN-Y</a:t>
            </a:r>
            <a:endParaRPr lang="el-GR" sz="3200" b="1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ext Box 2"/>
          <p:cNvSpPr txBox="1">
            <a:spLocks noChangeArrowheads="1"/>
          </p:cNvSpPr>
          <p:nvPr/>
        </p:nvSpPr>
        <p:spPr bwMode="auto">
          <a:xfrm>
            <a:off x="250825" y="185738"/>
            <a:ext cx="86423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32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Η ΓΑΣΤΡΙΚΗ ΠΑΡΑΚΑΜΨΗ</a:t>
            </a:r>
          </a:p>
        </p:txBody>
      </p:sp>
      <p:sp>
        <p:nvSpPr>
          <p:cNvPr id="159747" name="Text Box 3"/>
          <p:cNvSpPr txBox="1">
            <a:spLocks noChangeArrowheads="1"/>
          </p:cNvSpPr>
          <p:nvPr/>
        </p:nvSpPr>
        <p:spPr bwMode="auto">
          <a:xfrm>
            <a:off x="250825" y="908050"/>
            <a:ext cx="8642350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Η πιο αποτελεσματική: </a:t>
            </a: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32%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απώλεια στη </a:t>
            </a: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2ετία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, </a:t>
            </a: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25%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στη </a:t>
            </a: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10ετία</a:t>
            </a:r>
            <a:r>
              <a:rPr lang="el-GR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Αρχικά θεωρείτο επέμβαση αμιγώς </a:t>
            </a:r>
            <a:r>
              <a:rPr lang="el-GR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δυσαπορροφητικού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τύπου</a:t>
            </a:r>
            <a:endParaRPr lang="el-GR" sz="2000" b="1" dirty="0">
              <a:solidFill>
                <a:srgbClr val="99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Αποδεδειγμένη </a:t>
            </a: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ανορεξιογόνος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επίδραση: αύξηση ορμονών που επάγουν τον κορεσμό (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PYY, GLP-1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)</a:t>
            </a:r>
            <a:endParaRPr lang="el-G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Ιδιαίτερα ευμενής επίδραση στο </a:t>
            </a: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διαβήτη τύπου 2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(βελτίωση του ελέγχου έως και «ίαση» του διαβήτη)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Περισσότερες ανατομικές μεταβολές, περισσότερες επιπλοκές: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	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Κοινές μετεγχειρητικές επιπλοκές (πνευμονική εμβολή, 	λοιμώξεις)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	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Διαφυγή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από τις αναστομώσεις (ράμματα)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	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Αιμορραγίες</a:t>
            </a:r>
            <a:endParaRPr lang="el-G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	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Μεταβολικές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επιπλοκές: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δυσαπορρόφηση</a:t>
            </a: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σιδήρου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,</a:t>
            </a: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	ασβεστίου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,</a:t>
            </a: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βιταμινών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, ανάγκη για υποκατάσταση</a:t>
            </a:r>
            <a:r>
              <a:rPr lang="el-GR" sz="20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Text Box 2"/>
          <p:cNvSpPr txBox="1">
            <a:spLocks noChangeArrowheads="1"/>
          </p:cNvSpPr>
          <p:nvPr/>
        </p:nvSpPr>
        <p:spPr bwMode="auto">
          <a:xfrm>
            <a:off x="0" y="44450"/>
            <a:ext cx="9144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30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ΕΠΙΔΡΑΣΗ ΤΗΣ ΓΑΣΤΡΙΚΗΣ ΠΑΡΑΚΑΜΨΕΩΣ ΕΠΙ ΤΗΣ ΦΥΣΙΟΛΟΓΙΑΣ ΠΕΙΝΑΣ ΚΑΙ ΚΟΡΕΣΜΟΥ</a:t>
            </a:r>
          </a:p>
        </p:txBody>
      </p:sp>
      <p:sp>
        <p:nvSpPr>
          <p:cNvPr id="167939" name="Text Box 3"/>
          <p:cNvSpPr txBox="1">
            <a:spLocks noChangeArrowheads="1"/>
          </p:cNvSpPr>
          <p:nvPr/>
        </p:nvSpPr>
        <p:spPr bwMode="auto">
          <a:xfrm>
            <a:off x="107950" y="1412875"/>
            <a:ext cx="9036050" cy="160337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Ασθενείς που υπεβλήθησαν σε γαστρική παράκαμψη τύπου </a:t>
            </a: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Roux-en-Y (RYGB) </a:t>
            </a:r>
            <a:r>
              <a:rPr lang="el-GR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ή τοποθέτηση γαστρικού δακτυλίου (</a:t>
            </a: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Gastric Banding, GB)</a:t>
            </a:r>
            <a:r>
              <a:rPr lang="el-GR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, ομάδα ελέγχου από παχύσαρκους και νορμοβαρείς εθελοντές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Προσδιορισμός της ανταποκρίσεως γκρελίνης, ινσουλίνης, παγκρεατικού πολυπεπτιδίου, </a:t>
            </a: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GLP-1 </a:t>
            </a:r>
            <a:r>
              <a:rPr lang="el-GR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και </a:t>
            </a: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PYY </a:t>
            </a:r>
            <a:r>
              <a:rPr lang="el-GR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σε δοκιμαστικό γεύμα</a:t>
            </a:r>
          </a:p>
        </p:txBody>
      </p:sp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175" y="3068638"/>
            <a:ext cx="4392613" cy="3338512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</p:spPr>
      </p:pic>
      <p:pic>
        <p:nvPicPr>
          <p:cNvPr id="1054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9788" y="3349625"/>
            <a:ext cx="622300" cy="15875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</p:spPr>
      </p:pic>
      <p:pic>
        <p:nvPicPr>
          <p:cNvPr id="10547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59788" y="3500438"/>
            <a:ext cx="454025" cy="15875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</p:spPr>
      </p:pic>
      <p:pic>
        <p:nvPicPr>
          <p:cNvPr id="10547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6613" y="3644900"/>
            <a:ext cx="579437" cy="16827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</p:spPr>
      </p:pic>
      <p:pic>
        <p:nvPicPr>
          <p:cNvPr id="10548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59788" y="3789363"/>
            <a:ext cx="665162" cy="19050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</p:spPr>
      </p:pic>
      <p:sp>
        <p:nvSpPr>
          <p:cNvPr id="167945" name="Text Box 9"/>
          <p:cNvSpPr txBox="1">
            <a:spLocks noChangeArrowheads="1"/>
          </p:cNvSpPr>
          <p:nvPr/>
        </p:nvSpPr>
        <p:spPr bwMode="auto">
          <a:xfrm>
            <a:off x="107950" y="3141663"/>
            <a:ext cx="3959225" cy="311467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Έντονη </a:t>
            </a:r>
            <a:r>
              <a:rPr lang="el-GR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μεταγευματική</a:t>
            </a:r>
            <a:r>
              <a:rPr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απόκριση 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GLP-1 </a:t>
            </a:r>
            <a:r>
              <a:rPr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και 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PYY</a:t>
            </a:r>
            <a:r>
              <a:rPr lang="el-GR" b="1" baseline="-25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στην ομάδα 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RYGB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Ενωρίτερη</a:t>
            </a:r>
            <a:r>
              <a:rPr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και μεγαλύτερη αύξηση των συγκεντρώσεων της ινσουλίνης             βελτίωση γλυκαιμικού ελέγχου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Καμία μεταβολή της </a:t>
            </a:r>
            <a:r>
              <a:rPr lang="el-GR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γκρελίνης</a:t>
            </a:r>
            <a:r>
              <a:rPr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και του παγκρεατικού πολυπεπτιδίου</a:t>
            </a:r>
          </a:p>
        </p:txBody>
      </p:sp>
      <p:sp>
        <p:nvSpPr>
          <p:cNvPr id="105482" name="AutoShape 10"/>
          <p:cNvSpPr>
            <a:spLocks noChangeArrowheads="1"/>
          </p:cNvSpPr>
          <p:nvPr/>
        </p:nvSpPr>
        <p:spPr bwMode="auto">
          <a:xfrm>
            <a:off x="1474788" y="4724400"/>
            <a:ext cx="649287" cy="288925"/>
          </a:xfrm>
          <a:prstGeom prst="rightArrow">
            <a:avLst>
              <a:gd name="adj1" fmla="val 50000"/>
              <a:gd name="adj2" fmla="val 56181"/>
            </a:avLst>
          </a:prstGeom>
          <a:solidFill>
            <a:schemeClr val="accent1"/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7947" name="Text Box 11"/>
          <p:cNvSpPr txBox="1">
            <a:spLocks noChangeArrowheads="1"/>
          </p:cNvSpPr>
          <p:nvPr/>
        </p:nvSpPr>
        <p:spPr bwMode="auto">
          <a:xfrm>
            <a:off x="5003800" y="6508750"/>
            <a:ext cx="46085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4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Le Roux CW et al, Ann Surg 2006;243:108-114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2" cstate="print"/>
          <a:srcRect l="1366" r="2246"/>
          <a:stretch>
            <a:fillRect/>
          </a:stretch>
        </p:blipFill>
        <p:spPr bwMode="auto">
          <a:xfrm>
            <a:off x="4427538" y="981081"/>
            <a:ext cx="4608512" cy="331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8179" name="Text Box 3"/>
          <p:cNvSpPr txBox="1">
            <a:spLocks noChangeArrowheads="1"/>
          </p:cNvSpPr>
          <p:nvPr/>
        </p:nvSpPr>
        <p:spPr bwMode="auto">
          <a:xfrm>
            <a:off x="1692278" y="6308726"/>
            <a:ext cx="75612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Le Roux CW, </a:t>
            </a:r>
            <a:r>
              <a:rPr lang="en-US" sz="14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Welbourn</a:t>
            </a: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R, </a:t>
            </a:r>
            <a:r>
              <a:rPr lang="en-US" sz="14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Werling</a:t>
            </a: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M, Osborne A, Kokkinos A, </a:t>
            </a:r>
            <a:r>
              <a:rPr lang="en-US" sz="14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Laurenius</a:t>
            </a: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A, </a:t>
            </a:r>
            <a:r>
              <a:rPr lang="en-US" sz="14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Lönroth</a:t>
            </a: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H, </a:t>
            </a:r>
            <a:r>
              <a:rPr lang="en-US" sz="14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Fändriks</a:t>
            </a: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L, </a:t>
            </a:r>
            <a:r>
              <a:rPr lang="en-US" sz="14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Ghatei</a:t>
            </a: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MA, Bloom SR, </a:t>
            </a:r>
            <a:r>
              <a:rPr lang="en-US" sz="14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Olbers</a:t>
            </a: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14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Tet</a:t>
            </a: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al, Ann </a:t>
            </a:r>
            <a:r>
              <a:rPr lang="en-US" sz="14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Surg</a:t>
            </a: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2007;246:780-785</a:t>
            </a:r>
          </a:p>
        </p:txBody>
      </p:sp>
      <p:sp>
        <p:nvSpPr>
          <p:cNvPr id="178180" name="Text Box 4"/>
          <p:cNvSpPr txBox="1">
            <a:spLocks noChangeArrowheads="1"/>
          </p:cNvSpPr>
          <p:nvPr/>
        </p:nvSpPr>
        <p:spPr bwMode="auto">
          <a:xfrm>
            <a:off x="-36513" y="1268419"/>
            <a:ext cx="4608513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n-US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16 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ασθενείς με </a:t>
            </a:r>
            <a:r>
              <a:rPr lang="en-US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RYGB (BMI: 49.1 ±1.3 kg/m</a:t>
            </a:r>
            <a:r>
              <a:rPr lang="en-US" sz="2200" b="1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2</a:t>
            </a:r>
            <a:r>
              <a:rPr lang="en-US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n-US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Μεταγευματική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απόκριση </a:t>
            </a:r>
            <a:r>
              <a:rPr lang="el-GR" sz="2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γκρελίνης</a:t>
            </a:r>
            <a:r>
              <a:rPr lang="en-US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, PYY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και</a:t>
            </a:r>
            <a:r>
              <a:rPr lang="en-US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GLP-1 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σε γεύμα</a:t>
            </a:r>
            <a:r>
              <a:rPr lang="en-US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400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n-US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kcal (AUC)</a:t>
            </a:r>
          </a:p>
          <a:p>
            <a:pPr>
              <a:spcBef>
                <a:spcPct val="50000"/>
              </a:spcBef>
            </a:pP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n-US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Μεταβολές στη </a:t>
            </a:r>
            <a:r>
              <a:rPr lang="el-GR" sz="2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μεταγευματική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αντίληψη πείνας και κορεσμού με κλίμακες οπτικών αναλόγων</a:t>
            </a:r>
            <a:r>
              <a:rPr lang="en-US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(VAS)</a:t>
            </a:r>
          </a:p>
        </p:txBody>
      </p:sp>
      <p:pic>
        <p:nvPicPr>
          <p:cNvPr id="178181" name="Picture 5"/>
          <p:cNvPicPr>
            <a:picLocks noChangeAspect="1" noChangeArrowheads="1"/>
          </p:cNvPicPr>
          <p:nvPr/>
        </p:nvPicPr>
        <p:blipFill>
          <a:blip r:embed="rId3" cstate="print"/>
          <a:srcRect l="5199" t="2310" r="6369" b="5600"/>
          <a:stretch>
            <a:fillRect/>
          </a:stretch>
        </p:blipFill>
        <p:spPr bwMode="auto">
          <a:xfrm>
            <a:off x="5364166" y="4292606"/>
            <a:ext cx="2592387" cy="200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8182" name="Text Box 6"/>
          <p:cNvSpPr txBox="1">
            <a:spLocks noChangeArrowheads="1"/>
          </p:cNvSpPr>
          <p:nvPr/>
        </p:nvSpPr>
        <p:spPr bwMode="auto">
          <a:xfrm>
            <a:off x="3" y="4941888"/>
            <a:ext cx="5076825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2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n-US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Ήδη</a:t>
            </a:r>
            <a:r>
              <a:rPr lang="en-US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n-US" sz="2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2 </a:t>
            </a:r>
            <a:r>
              <a:rPr lang="el-GR" sz="2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ημέρες</a:t>
            </a:r>
            <a:r>
              <a:rPr lang="en-US" sz="2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μετεγχειρητικά</a:t>
            </a:r>
            <a:r>
              <a:rPr lang="en-US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είναι εμφανείς μεταβολές σε </a:t>
            </a:r>
            <a:r>
              <a:rPr lang="en-US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PYY, GLP-1, 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πείνα και κορεσμό</a:t>
            </a:r>
          </a:p>
        </p:txBody>
      </p:sp>
      <p:sp>
        <p:nvSpPr>
          <p:cNvPr id="178183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1006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30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ΕΠΙΔΡΑΣΗ ΤΗΣ ΓΑΣΤΡΙΚΗΣ ΠΑΡΑΚΑΜΨΕΩΣ ΕΠΙ ΤΗΣ ΦΥΣΙΟΛΟΓΙΑΣ ΠΕΙΝΑΣ ΚΑΙ ΚΟΡΕΣΜΟΥ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323528" y="908720"/>
            <a:ext cx="84249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Η ΣΗΜΑΣΙΑ ΤΗΣ ΠΑΡΑΚΑΜΨΗΣ ΤΟΥ </a:t>
            </a:r>
            <a:r>
              <a:rPr lang="el-G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ΕΓΓΥΣ ΕΝΤΕΡΟΥ </a:t>
            </a:r>
            <a:r>
              <a:rPr lang="el-GR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ΚΑΙ ΤΗΣ ΕΠΑΚΟΛΟΥΘΗΣ </a:t>
            </a:r>
            <a:r>
              <a:rPr lang="el-G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ΟΡΜΟΝΙΚΗΣ ΠΡΟΣΑΡΜΟΓΗΣ</a:t>
            </a:r>
            <a:r>
              <a:rPr lang="el-GR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l-GR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ΑΝΑΔΕΙΚΝΥΕΤΑΙ ΕΑΝ </a:t>
            </a:r>
            <a:r>
              <a:rPr lang="el-GR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ΚΑΝΕΙΣ ΜΕΤΕΓΧΕΙΡΗΤΙΚΑ ΕΙΤΕ </a:t>
            </a:r>
            <a:r>
              <a:rPr lang="el-GR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ΑΝΑΣΤΕΙΛΕΙ</a:t>
            </a:r>
            <a:r>
              <a:rPr lang="el-GR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ΤΗΝ ΟΡΜΟΝΙΚΗ ΑΠΟΚΡΙΣΗ…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1375" y="692696"/>
            <a:ext cx="238125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4" cstate="print"/>
          <a:srcRect t="2491" b="3328"/>
          <a:stretch>
            <a:fillRect/>
          </a:stretch>
        </p:blipFill>
        <p:spPr bwMode="auto">
          <a:xfrm>
            <a:off x="827584" y="1898216"/>
            <a:ext cx="7357120" cy="4959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Ορθογώνιο"/>
          <p:cNvSpPr/>
          <p:nvPr/>
        </p:nvSpPr>
        <p:spPr>
          <a:xfrm>
            <a:off x="899592" y="4653136"/>
            <a:ext cx="792088" cy="216024"/>
          </a:xfrm>
          <a:prstGeom prst="rect">
            <a:avLst/>
          </a:prstGeom>
          <a:solidFill>
            <a:srgbClr val="FFC000">
              <a:alpha val="19000"/>
            </a:srgbClr>
          </a:solidFill>
          <a:ln w="349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1051992" y="5013176"/>
            <a:ext cx="6256312" cy="648072"/>
          </a:xfrm>
          <a:prstGeom prst="rect">
            <a:avLst/>
          </a:prstGeom>
          <a:solidFill>
            <a:srgbClr val="FFC000">
              <a:alpha val="19000"/>
            </a:srgbClr>
          </a:solidFill>
          <a:ln w="349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6 - Ορθογώνιο"/>
          <p:cNvSpPr/>
          <p:nvPr/>
        </p:nvSpPr>
        <p:spPr>
          <a:xfrm>
            <a:off x="1043608" y="6021288"/>
            <a:ext cx="6256312" cy="648072"/>
          </a:xfrm>
          <a:prstGeom prst="rect">
            <a:avLst/>
          </a:prstGeom>
          <a:solidFill>
            <a:srgbClr val="FFC000">
              <a:alpha val="19000"/>
            </a:srgbClr>
          </a:solidFill>
          <a:ln w="349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8" name="7 - Ορθογώνιο"/>
          <p:cNvSpPr/>
          <p:nvPr/>
        </p:nvSpPr>
        <p:spPr>
          <a:xfrm>
            <a:off x="899592" y="5661248"/>
            <a:ext cx="936104" cy="216024"/>
          </a:xfrm>
          <a:prstGeom prst="rect">
            <a:avLst/>
          </a:prstGeom>
          <a:solidFill>
            <a:srgbClr val="FFC000">
              <a:alpha val="19000"/>
            </a:srgbClr>
          </a:solidFill>
          <a:ln w="349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916832"/>
            <a:ext cx="8822312" cy="49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323528" y="1480716"/>
            <a:ext cx="8424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l-GR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…Ή </a:t>
            </a:r>
            <a:r>
              <a:rPr lang="el-GR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ΑΝΑΣΤΡΕΨΕΙ</a:t>
            </a:r>
            <a:r>
              <a:rPr lang="el-GR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ΠΑΡΟΔΙΚΑ ΤΗΝ ΠΑΡΑΚΑΜΨΗ</a:t>
            </a:r>
            <a:endParaRPr lang="en-US" sz="4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 cstate="print"/>
          <a:srcRect l="5207" t="4322" r="637" b="2695"/>
          <a:stretch>
            <a:fillRect/>
          </a:stretch>
        </p:blipFill>
        <p:spPr bwMode="auto">
          <a:xfrm>
            <a:off x="899592" y="1412776"/>
            <a:ext cx="7416824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TextBox"/>
          <p:cNvSpPr txBox="1"/>
          <p:nvPr/>
        </p:nvSpPr>
        <p:spPr>
          <a:xfrm>
            <a:off x="0" y="181089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●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5 ασθενείς με </a:t>
            </a:r>
            <a:r>
              <a:rPr lang="el-GR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ΣΔ2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και </a:t>
            </a:r>
            <a:r>
              <a:rPr lang="en-US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RYGB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,</a:t>
            </a:r>
            <a:r>
              <a:rPr lang="en-US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Απώλεια </a:t>
            </a:r>
            <a:r>
              <a:rPr lang="el-GR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ΣΒ ~30%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, </a:t>
            </a:r>
            <a:r>
              <a:rPr lang="el-GR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υποστροφή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ΣΔ2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l-GR" sz="2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●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l-GR" sz="2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Γαστροστομία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για σίτιση</a:t>
            </a:r>
            <a:endParaRPr lang="en-US" sz="2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4283968" y="6525344"/>
            <a:ext cx="48965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4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Pournaras</a:t>
            </a: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DJ et al, </a:t>
            </a:r>
            <a:r>
              <a:rPr lang="en-US" sz="14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Surg</a:t>
            </a: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14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Obes</a:t>
            </a: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14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Relat</a:t>
            </a: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14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Dis</a:t>
            </a: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2012;8:371-374</a:t>
            </a:r>
            <a:endParaRPr lang="el-GR" sz="1400" b="1" dirty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179388" y="115888"/>
            <a:ext cx="87852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32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ΔΙΑΓΝΩΣΤΙΚΗ ΠΡΟΣΕΓΓΙΣΗ ΠΑΧΥΣΑΡΚΙΑΣ: ΕΜΜΕΣΗ ΘΕΡΜΙΔΟΜΕΤΡΙΑ</a:t>
            </a: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179388" y="1341438"/>
            <a:ext cx="5761037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Αρχή: Η παραγωγή ενέργειας απαιτεί </a:t>
            </a:r>
            <a:r>
              <a:rPr lang="el-GR" sz="20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οξυγόνο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(δαπάνη 1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kcal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απαιτεί περίπου 208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ml O</a:t>
            </a:r>
            <a:r>
              <a:rPr lang="en-US" sz="2000" b="1" baseline="-25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2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Χρήση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σκεπάστρου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κεφαλής ή ειδικού σωλήνα για τον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προδιορισμό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της </a:t>
            </a:r>
            <a:r>
              <a:rPr lang="el-GR" sz="20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σύνθεσης (</a:t>
            </a:r>
            <a:r>
              <a:rPr lang="en-US" sz="20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VO</a:t>
            </a:r>
            <a:r>
              <a:rPr lang="en-US" sz="2000" b="1" u="sng" baseline="-25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2</a:t>
            </a:r>
            <a:r>
              <a:rPr lang="en-US" sz="20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+ VCO</a:t>
            </a:r>
            <a:r>
              <a:rPr lang="en-US" sz="2000" b="1" u="sng" baseline="-25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2</a:t>
            </a:r>
            <a:r>
              <a:rPr lang="en-US" sz="20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)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του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εισπνεόμενου και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εκπνεόμενου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αέρα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Έμμεσος υπολογισμός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(βάσει εξισώσεων) της ενεργειακής δαπάνης ηρεμίας («βασικός μεταβολισμός»)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Δυνατότητα υπολογισμού του </a:t>
            </a:r>
            <a:r>
              <a:rPr lang="el-GR" sz="20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ρυθμού οξειδώσεως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των θρεπτικών συστατικών (υδατάνθρακες, λίπος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,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πρωτεΐνες)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Εύχρηστη, αξιόπιστη μέθοδος</a:t>
            </a:r>
          </a:p>
        </p:txBody>
      </p:sp>
      <p:pic>
        <p:nvPicPr>
          <p:cNvPr id="4198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1863" y="1341438"/>
            <a:ext cx="285750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888" y="3573463"/>
            <a:ext cx="2735262" cy="250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4283968" y="6525344"/>
            <a:ext cx="48965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4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Pournaras</a:t>
            </a: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DJ et al, </a:t>
            </a:r>
            <a:r>
              <a:rPr lang="en-US" sz="14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Surg</a:t>
            </a: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14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Obes</a:t>
            </a: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14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Relat</a:t>
            </a: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14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Dis</a:t>
            </a: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2012;8:371-374</a:t>
            </a:r>
            <a:endParaRPr lang="el-GR" sz="1400" b="1" dirty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238" y="428625"/>
            <a:ext cx="8391525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 cstate="print"/>
          <a:srcRect l="16959" t="9912" r="10620" b="20171"/>
          <a:stretch>
            <a:fillRect/>
          </a:stretch>
        </p:blipFill>
        <p:spPr bwMode="auto">
          <a:xfrm>
            <a:off x="1908175" y="1450975"/>
            <a:ext cx="5256213" cy="507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71" name="Text Box 3"/>
          <p:cNvSpPr txBox="1">
            <a:spLocks noChangeArrowheads="1"/>
          </p:cNvSpPr>
          <p:nvPr/>
        </p:nvSpPr>
        <p:spPr bwMode="auto">
          <a:xfrm>
            <a:off x="250825" y="115888"/>
            <a:ext cx="864235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32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Η ΕΠΙΜΗΚΗΣ ΓΑΣΤΡΕΚΤΟΜΗ</a:t>
            </a:r>
            <a:r>
              <a:rPr lang="en-US" sz="32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l-GR" sz="32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(</a:t>
            </a:r>
            <a:r>
              <a:rPr lang="en-US" sz="32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SLEEVE GASTRECTOMY)</a:t>
            </a:r>
            <a:endParaRPr lang="el-GR" sz="3200" b="1" dirty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Text Box 2"/>
          <p:cNvSpPr txBox="1">
            <a:spLocks noChangeArrowheads="1"/>
          </p:cNvSpPr>
          <p:nvPr/>
        </p:nvSpPr>
        <p:spPr bwMode="auto">
          <a:xfrm>
            <a:off x="250825" y="115888"/>
            <a:ext cx="86423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32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Η ΕΠΙΜΗΚΗΣ ΓΑΣΤΡΕΚΤΟΜΗ</a:t>
            </a:r>
          </a:p>
        </p:txBody>
      </p:sp>
      <p:sp>
        <p:nvSpPr>
          <p:cNvPr id="161795" name="Text Box 3"/>
          <p:cNvSpPr txBox="1">
            <a:spLocks noChangeArrowheads="1"/>
          </p:cNvSpPr>
          <p:nvPr/>
        </p:nvSpPr>
        <p:spPr bwMode="auto">
          <a:xfrm>
            <a:off x="250825" y="908050"/>
            <a:ext cx="864235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Αναφερόμενη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αποτελεσματικότης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: </a:t>
            </a: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συγκρίσιμη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με της </a:t>
            </a: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παρακάμψεως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, ελλιπή μακροχρόνια δεδομένα</a:t>
            </a:r>
            <a:r>
              <a:rPr lang="el-GR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Επέμβαση </a:t>
            </a: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περιοριστικού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τύπου, δεδομένα υποστηρίζουν </a:t>
            </a:r>
            <a:r>
              <a:rPr lang="el-GR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ανορεξιογόνο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επίδραση (αφαίρεση του τμήματος του στομάχου που παράγει την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ορεξιογόνο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ορμόνη </a:t>
            </a:r>
            <a:r>
              <a:rPr lang="el-GR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γκρελίνη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)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Λιγότερες επιπλοκές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από τη γαστρική παράκαμψη: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	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Κοινές μετεγχειρητικές επιπλοκές (πνευμονική εμβολή, 	λοιμώξεις)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	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Διαφυγή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από τις αναστομώσεις (ράμματα)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	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Αιμορραγίες</a:t>
            </a:r>
            <a:endParaRPr lang="el-G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	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-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Μεταβολικές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επιπλοκές είναι </a:t>
            </a: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ασυνήθεις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Νέα επέμβαση, </a:t>
            </a: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λίγα δεδομένα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για </a:t>
            </a: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μακροχρόνια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αποτελεσματικότητα και ασφάλεια</a:t>
            </a:r>
            <a:endParaRPr lang="el-GR" sz="2000" b="1" dirty="0">
              <a:solidFill>
                <a:srgbClr val="99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25123"/>
          <a:stretch>
            <a:fillRect/>
          </a:stretch>
        </p:blipFill>
        <p:spPr bwMode="auto">
          <a:xfrm>
            <a:off x="81058" y="749659"/>
            <a:ext cx="8965755" cy="5803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Ορθογώνιο"/>
          <p:cNvSpPr/>
          <p:nvPr/>
        </p:nvSpPr>
        <p:spPr>
          <a:xfrm>
            <a:off x="2362200" y="4419600"/>
            <a:ext cx="2209800" cy="198120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105400" y="6550223"/>
            <a:ext cx="41054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14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Raffort</a:t>
            </a: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J et al, </a:t>
            </a:r>
            <a:r>
              <a:rPr lang="en-US" sz="14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Biochem</a:t>
            </a: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Med 2017;27:308-324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982265" y="76200"/>
            <a:ext cx="712589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32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ΓΚΛΙΣΕΝΤΙΝΗ: ΕΝΑΣ ΑΓΝΩΣΤΟΣ, ΣΗΜΑΝΤΙΚΟΣ «ΠΑΙΚΤΗΣ»;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09600" y="1447800"/>
            <a:ext cx="7927679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1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7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ασθενείς με 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SG, 11 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με 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RYGB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Εξέταση προεγχειρητικά και 3, 6, 12 μήνες μετά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 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Δοκιμαστικό γεύμα ~450 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kcal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Προσδιορισμός 9 ορμονών (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GLP-1, GLP-2, OXM, Glicentin, Glucagon, Major Proglucagon Fragment (MPGF), GIP, PYY, Ghrelin</a:t>
            </a:r>
            <a:endParaRPr lang="el-GR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Μεταβολές στη </a:t>
            </a:r>
            <a:r>
              <a:rPr lang="el-GR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μεταγευματική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αντίληψη πείνας και κορεσμού με κλίμακες οπτικών αναλόγων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(VAS)</a:t>
            </a:r>
            <a:endParaRPr lang="el-GR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Συγκρίσιμη απώλεια βάρους στο ένα έτος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59587C56-4859-470E-8C6F-AFBE1229B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1" y="6550223"/>
            <a:ext cx="62814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4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Perakakis</a:t>
            </a: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N, Kokkinos A et al, Metabolism 2019 Dec;101:153997 [</a:t>
            </a:r>
            <a:r>
              <a:rPr lang="en-US" sz="14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Epub</a:t>
            </a: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] </a:t>
            </a:r>
            <a:endParaRPr lang="el-GR" sz="1400" b="1" dirty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2515" t="2739" r="2909" b="4110"/>
          <a:stretch/>
        </p:blipFill>
        <p:spPr bwMode="auto">
          <a:xfrm>
            <a:off x="228600" y="438386"/>
            <a:ext cx="8736022" cy="5657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9">
            <a:extLst>
              <a:ext uri="{FF2B5EF4-FFF2-40B4-BE49-F238E27FC236}">
                <a16:creationId xmlns:a16="http://schemas.microsoft.com/office/drawing/2014/main" id="{CFDEE006-86EB-462D-BAE9-E8B349E6E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1" y="6550223"/>
            <a:ext cx="62814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4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Perakakis</a:t>
            </a: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N, Kokkinos A et al, Metabolism 2019 Dec;101:153997 [</a:t>
            </a:r>
            <a:r>
              <a:rPr lang="en-US" sz="14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Epub</a:t>
            </a: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] </a:t>
            </a:r>
            <a:endParaRPr lang="el-GR" sz="1400" b="1" dirty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842" y="152400"/>
            <a:ext cx="8789831" cy="1154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TextBox"/>
          <p:cNvSpPr txBox="1"/>
          <p:nvPr/>
        </p:nvSpPr>
        <p:spPr>
          <a:xfrm>
            <a:off x="202842" y="1524000"/>
            <a:ext cx="878983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●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6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0 ασθενείς με 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BMI ≥35 kg/m</a:t>
            </a:r>
            <a:r>
              <a:rPr lang="en-US" sz="2400" b="1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2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και ΣΔ2 διάρκειας τουλάχιστον 5 ετών</a:t>
            </a:r>
            <a:endParaRPr lang="el-GR" sz="2400" b="1" baseline="30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defTabSz="685800">
              <a:defRPr/>
            </a:pPr>
            <a:endParaRPr lang="el-GR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defTabSz="685800">
              <a:defRPr/>
            </a:pP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●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Τυχαιοποίηση σε συντηρητική αγωγή, 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RYGB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ή χολοπαγκρεατική εκτροπή</a:t>
            </a:r>
          </a:p>
          <a:p>
            <a:pPr defTabSz="685800">
              <a:defRPr/>
            </a:pPr>
            <a:endParaRPr lang="el-GR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defTabSz="685800">
              <a:defRPr/>
            </a:pP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●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Παρακολούθηση για 5 έτη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defTabSz="685800"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defTabSz="685800">
              <a:defRPr/>
            </a:pP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●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Κύριο καταληκτικό σημείο: υποστροφή ΣΔ (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HbA1c ≤6.5%, 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γλυκόζη νηστείας ≤100 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mg/dl 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χωρίς αγωγή για ένα έτος)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334000" y="6474023"/>
            <a:ext cx="37762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Mingrone</a:t>
            </a: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G et al, Lancet 2015;386:964-973</a:t>
            </a:r>
            <a:endParaRPr lang="el-GR" sz="1400" b="1" dirty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b="10746"/>
          <a:stretch>
            <a:fillRect/>
          </a:stretch>
        </p:blipFill>
        <p:spPr bwMode="auto">
          <a:xfrm>
            <a:off x="381000" y="76200"/>
            <a:ext cx="8458200" cy="6371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5334000" y="6550223"/>
            <a:ext cx="378192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Mingrone</a:t>
            </a: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G et al, Lancet 2015;386:964-973</a:t>
            </a:r>
            <a:endParaRPr lang="el-GR" sz="1400" b="1" dirty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1B7F1A23-F323-4CBC-AF47-3FE89330D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976" y="6443692"/>
            <a:ext cx="2498025" cy="414308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21C1569D-8F76-4267-9C3E-B157BB77CC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04" r="1053" b="1153"/>
          <a:stretch/>
        </p:blipFill>
        <p:spPr>
          <a:xfrm>
            <a:off x="228600" y="489899"/>
            <a:ext cx="3595059" cy="5452623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25B6EE3D-B356-45EF-8C64-7D6EE8D1CA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3360" y="1219200"/>
            <a:ext cx="5164920" cy="381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27358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9DC1254-00E2-4541-840D-23697CD1C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925" y="1472486"/>
            <a:ext cx="4599606" cy="3404314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32E9F309-23DD-4EFE-BB33-8D51D49ECA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1" t="1761" r="2057" b="1384"/>
          <a:stretch/>
        </p:blipFill>
        <p:spPr>
          <a:xfrm>
            <a:off x="152400" y="341720"/>
            <a:ext cx="4201783" cy="5587864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428D6BB0-878B-EB3B-CF59-3E01F2631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5976" y="6443692"/>
            <a:ext cx="2498025" cy="41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448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395536" y="548680"/>
            <a:ext cx="856895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Παχυσαρκία</a:t>
            </a:r>
          </a:p>
          <a:p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Ιστορική άποψη</a:t>
            </a:r>
          </a:p>
          <a:p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Επιλογή τρόπου ζωής</a:t>
            </a:r>
          </a:p>
          <a:p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Ελάττωμα χαρακτήρα (δύναμη θελήσεως,  	ψυχολογία, ηθική)</a:t>
            </a:r>
          </a:p>
          <a:p>
            <a:pPr>
              <a:buFontTx/>
              <a:buChar char="-"/>
            </a:pPr>
            <a:endParaRPr lang="el-GR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Σύγχρονη προοπτική</a:t>
            </a:r>
          </a:p>
          <a:p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Δυσλειτουργία ενός πολύπλοκου φυσιολογικού ρυθμιστικού συστήματος</a:t>
            </a:r>
          </a:p>
          <a:p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Ευρέως αναγνωρισμένη ως νόσος</a:t>
            </a:r>
          </a:p>
          <a:p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Καταστροφικές επιπτώσεις στη λειτουργικότητα και την ποιότητα ζωής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4725" t="24363" r="9636" b="21286"/>
          <a:stretch>
            <a:fillRect/>
          </a:stretch>
        </p:blipFill>
        <p:spPr bwMode="auto">
          <a:xfrm>
            <a:off x="42067" y="1124744"/>
            <a:ext cx="9055485" cy="4597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1812" t="14027" r="13770" b="9193"/>
          <a:stretch>
            <a:fillRect/>
          </a:stretch>
        </p:blipFill>
        <p:spPr bwMode="auto">
          <a:xfrm>
            <a:off x="539552" y="144065"/>
            <a:ext cx="7992888" cy="6597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8EAF5010-E850-4599-9CE4-ADA8FA8D7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23" y="1587583"/>
            <a:ext cx="8836877" cy="343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6984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>
            <a:extLst>
              <a:ext uri="{FF2B5EF4-FFF2-40B4-BE49-F238E27FC236}">
                <a16:creationId xmlns:a16="http://schemas.microsoft.com/office/drawing/2014/main" id="{D8C4A276-018A-4097-8495-B4BED47AE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8024" y="6505599"/>
            <a:ext cx="43322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5800">
              <a:spcBef>
                <a:spcPct val="50000"/>
              </a:spcBef>
              <a:defRPr/>
            </a:pPr>
            <a:r>
              <a:rPr lang="en-US" sz="14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Behary</a:t>
            </a: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P et al, Diabetes Care 2019;42:1446-1453</a:t>
            </a:r>
            <a:endParaRPr lang="el-GR" sz="1400" b="1" dirty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AB7A0223-699C-43D4-A5D2-9474AAC10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992" y="158670"/>
            <a:ext cx="4764272" cy="632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35628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CC046AAC-90FE-4802-B7D3-D7CF31754A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6" t="1241" r="1139"/>
          <a:stretch/>
        </p:blipFill>
        <p:spPr>
          <a:xfrm>
            <a:off x="55619" y="1029182"/>
            <a:ext cx="8980877" cy="4920098"/>
          </a:xfrm>
          <a:prstGeom prst="rect">
            <a:avLst/>
          </a:prstGeom>
        </p:spPr>
      </p:pic>
      <p:sp>
        <p:nvSpPr>
          <p:cNvPr id="2" name="Text Box 8">
            <a:extLst>
              <a:ext uri="{FF2B5EF4-FFF2-40B4-BE49-F238E27FC236}">
                <a16:creationId xmlns:a16="http://schemas.microsoft.com/office/drawing/2014/main" id="{A3C90C2D-720E-4993-8959-563A1077B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8024" y="6505599"/>
            <a:ext cx="43322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5800">
              <a:spcBef>
                <a:spcPct val="50000"/>
              </a:spcBef>
              <a:defRPr/>
            </a:pPr>
            <a:r>
              <a:rPr lang="en-US" sz="14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Behary</a:t>
            </a: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P et al, Diabetes Care 2019;42:1446-1453</a:t>
            </a:r>
            <a:endParaRPr lang="el-GR" sz="1400" b="1" dirty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9A7BFE55-7503-4049-A0D2-D7849A450F3F}"/>
              </a:ext>
            </a:extLst>
          </p:cNvPr>
          <p:cNvSpPr/>
          <p:nvPr/>
        </p:nvSpPr>
        <p:spPr>
          <a:xfrm>
            <a:off x="1905000" y="1524000"/>
            <a:ext cx="1524000" cy="3810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4307904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B9DC1859-E17A-E977-DAD2-BAFFF0BDF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358" y="1357312"/>
            <a:ext cx="7433442" cy="505241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179512" y="-27384"/>
            <a:ext cx="885698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φυσιολογία του ενεργειακού ισοζυγίου υπό κανονικές συνθήκες</a:t>
            </a:r>
          </a:p>
          <a:p>
            <a:endParaRPr lang="el-GR" sz="20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Ο μέσος ενήλικας </a:t>
            </a:r>
            <a:r>
              <a:rPr lang="el-G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χρειάζεται</a:t>
            </a:r>
            <a:r>
              <a:rPr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περίπου 1300-1500 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kcal/</a:t>
            </a:r>
            <a:r>
              <a:rPr lang="el-GR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ημ</a:t>
            </a:r>
            <a:endParaRPr lang="el-GR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l-GR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Ο μέσος ενήλικας </a:t>
            </a:r>
            <a:r>
              <a:rPr lang="el-G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προσλαμβάνει</a:t>
            </a:r>
            <a:r>
              <a:rPr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περίπου 2000-2500 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kcal/</a:t>
            </a:r>
            <a:r>
              <a:rPr lang="el-GR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ημ</a:t>
            </a:r>
            <a:endParaRPr lang="el-GR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l-G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Έτσι, ο μέσος ενήλικας προσλαμβάνει 1.5-2 φορές περισσότερη τροφή απ’ </a:t>
            </a:r>
            <a:r>
              <a:rPr lang="el-GR" sz="1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ό,τι</a:t>
            </a:r>
            <a:r>
              <a:rPr lang="el-G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χρειάζεται</a:t>
            </a:r>
          </a:p>
          <a:p>
            <a:r>
              <a:rPr lang="el-G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- Η επιπλέον πρόσληψη είναι διαθέσιμη για φυσιολογικές επείγουσες καταστάσεις</a:t>
            </a:r>
          </a:p>
          <a:p>
            <a:endParaRPr lang="el-GR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Η διατήρηση φυσιολογικών αποθεμάτων λίπους (και σωματικού βάρους) </a:t>
            </a:r>
            <a:r>
              <a:rPr lang="el-G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απαιτεί την ακριβή δαπάνη </a:t>
            </a:r>
            <a:r>
              <a:rPr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40-50% των θερμίδων ημερησίως</a:t>
            </a:r>
          </a:p>
          <a:p>
            <a:pPr>
              <a:buFontTx/>
              <a:buChar char="-"/>
            </a:pPr>
            <a:endParaRPr lang="el-GR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Η διατήρηση του βάρους εντός 10 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kg </a:t>
            </a:r>
            <a:r>
              <a:rPr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μεταξύ των ηλικιών 21 και 65 απαιτεί την </a:t>
            </a:r>
            <a:r>
              <a:rPr lang="el-G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αντιστοίχιση πρόσληψης και δαπάνης εντός ποσοστού 0.2%</a:t>
            </a:r>
          </a:p>
          <a:p>
            <a:r>
              <a:rPr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- Αντιστοιχεί σε ακρίβεια 4-5 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kcal/</a:t>
            </a:r>
            <a:r>
              <a:rPr lang="el-GR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ημ</a:t>
            </a:r>
            <a:endParaRPr lang="el-GR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- Μισό πατατάκι</a:t>
            </a:r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4869160"/>
            <a:ext cx="1816993" cy="1159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TextBox"/>
          <p:cNvSpPr txBox="1"/>
          <p:nvPr/>
        </p:nvSpPr>
        <p:spPr>
          <a:xfrm>
            <a:off x="1043608" y="5445224"/>
            <a:ext cx="5472608" cy="92333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Έτσι, το καθημερινό ενεργειακό ισοζύγιο πρέπει να είναι ένα </a:t>
            </a:r>
            <a:r>
              <a:rPr lang="el-GR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στενά ελεγχόμενο </a:t>
            </a:r>
            <a:r>
              <a:rPr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χαρακτηριστικό της φυσιολογίας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4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179512" y="119534"/>
            <a:ext cx="8856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Το σώμα διατηρεί σταθερή τη μάζα του λιπώδους ιστού</a:t>
            </a:r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0754" y="1196752"/>
            <a:ext cx="2343374" cy="165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TextBox"/>
          <p:cNvSpPr txBox="1"/>
          <p:nvPr/>
        </p:nvSpPr>
        <p:spPr>
          <a:xfrm>
            <a:off x="179512" y="2924944"/>
            <a:ext cx="8856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Κατά παρόμοιο τρόπο με τη ρύθμιση της μάζας άλλων ιστών</a:t>
            </a:r>
          </a:p>
          <a:p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Ήπαρ</a:t>
            </a:r>
          </a:p>
          <a:p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Ερυθρά </a:t>
            </a:r>
          </a:p>
        </p:txBody>
      </p:sp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3" cstate="print"/>
          <a:srcRect l="1188" t="5131" r="2379" b="2965"/>
          <a:stretch>
            <a:fillRect/>
          </a:stretch>
        </p:blipFill>
        <p:spPr bwMode="auto">
          <a:xfrm>
            <a:off x="1907704" y="4657581"/>
            <a:ext cx="5256584" cy="2011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179512" y="119534"/>
            <a:ext cx="8856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Γιατί είναι τόσο συχνή η </a:t>
            </a:r>
            <a:r>
              <a:rPr lang="el-GR" sz="32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επαναπρόσληψη</a:t>
            </a:r>
            <a:r>
              <a:rPr lang="el-GR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του βάρους;</a:t>
            </a:r>
          </a:p>
        </p:txBody>
      </p:sp>
      <p:sp>
        <p:nvSpPr>
          <p:cNvPr id="3" name="2 - TextBox"/>
          <p:cNvSpPr txBox="1"/>
          <p:nvPr/>
        </p:nvSpPr>
        <p:spPr>
          <a:xfrm>
            <a:off x="179512" y="1268760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●</a:t>
            </a:r>
            <a:r>
              <a:rPr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50 άτομα που υποβλήθηκαν σε 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VLCD </a:t>
            </a:r>
            <a:r>
              <a:rPr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για 10 εβδομάδες</a:t>
            </a:r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 cstate="print"/>
          <a:srcRect t="1661" r="1199" b="343"/>
          <a:stretch>
            <a:fillRect/>
          </a:stretch>
        </p:blipFill>
        <p:spPr bwMode="auto">
          <a:xfrm>
            <a:off x="507819" y="1772816"/>
            <a:ext cx="8096629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572000" y="6433591"/>
            <a:ext cx="45365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400" b="1" dirty="0" err="1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Sumithran</a:t>
            </a:r>
            <a:r>
              <a:rPr lang="en-US" sz="14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 et al, N </a:t>
            </a:r>
            <a:r>
              <a:rPr lang="en-US" sz="1400" b="1" dirty="0" err="1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Engl</a:t>
            </a:r>
            <a:r>
              <a:rPr lang="en-US" sz="14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J Med 2011;365:1597-1604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179512" y="119534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Άμεση, ισχυρότατη «αμυντική» απόκριση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 cstate="print"/>
          <a:srcRect t="1167" b="18280"/>
          <a:stretch>
            <a:fillRect/>
          </a:stretch>
        </p:blipFill>
        <p:spPr bwMode="auto">
          <a:xfrm>
            <a:off x="1691680" y="764704"/>
            <a:ext cx="5760640" cy="565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572000" y="6505599"/>
            <a:ext cx="45365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400" b="1" dirty="0" err="1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Sumithran</a:t>
            </a:r>
            <a:r>
              <a:rPr lang="en-US" sz="14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 et al, N </a:t>
            </a:r>
            <a:r>
              <a:rPr lang="en-US" sz="1400" b="1" dirty="0" err="1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Engl</a:t>
            </a:r>
            <a:r>
              <a:rPr lang="en-US" sz="14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J Med 2011;365:1597-1604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179512" y="119534"/>
            <a:ext cx="8856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Γιατί το σώμα μας «αμύνεται» ενός σταθερού επιπέδου </a:t>
            </a:r>
            <a:r>
              <a:rPr lang="en-US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(set point) </a:t>
            </a:r>
            <a:r>
              <a:rPr lang="el-GR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λιπώδους μάζας;</a:t>
            </a:r>
          </a:p>
        </p:txBody>
      </p:sp>
      <p:sp>
        <p:nvSpPr>
          <p:cNvPr id="3" name="2 - TextBox"/>
          <p:cNvSpPr txBox="1"/>
          <p:nvPr/>
        </p:nvSpPr>
        <p:spPr>
          <a:xfrm>
            <a:off x="323528" y="1546914"/>
            <a:ext cx="85689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solidFill>
                  <a:srgbClr val="DADADA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Το σώμα </a:t>
            </a:r>
            <a:r>
              <a:rPr 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έχει ανάγκη </a:t>
            </a:r>
            <a:r>
              <a:rPr lang="el-GR" sz="2800" b="1" dirty="0">
                <a:solidFill>
                  <a:srgbClr val="DADADA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να αμυνθεί ενός σταθερού επιπέδου</a:t>
            </a:r>
          </a:p>
          <a:p>
            <a:r>
              <a:rPr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Για να αποβάλλει τις περίσσειες θερμίδες που προσλαμβάνονται ημερησίως</a:t>
            </a:r>
          </a:p>
          <a:p>
            <a:r>
              <a:rPr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Για να αναρρώνει σωστά από οξεία νόσηση</a:t>
            </a:r>
          </a:p>
          <a:p>
            <a:pPr>
              <a:buFontTx/>
              <a:buChar char="-"/>
            </a:pPr>
            <a:endParaRPr lang="el-GR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sz="2800" b="1" dirty="0">
                <a:solidFill>
                  <a:srgbClr val="DADADA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Το σώμα </a:t>
            </a:r>
            <a:r>
              <a:rPr 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αμύνεται</a:t>
            </a:r>
            <a:r>
              <a:rPr lang="el-GR" sz="2800" b="1" dirty="0">
                <a:solidFill>
                  <a:srgbClr val="DADADA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αυτού του σταθερού επιπέδου</a:t>
            </a:r>
          </a:p>
          <a:p>
            <a:r>
              <a:rPr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Ακόμη και εάν είναι παθολογικά υψηλό (παχυσαρκία)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765175"/>
            <a:ext cx="5976937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0" y="115888"/>
            <a:ext cx="91440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7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ΠΟΙΑ ΕΙΝΑΙ ΤΑ ΑΙΤΙΑ ΤΗΣ ΕΠΙΔΗΜΙΑΣ;</a:t>
            </a:r>
            <a:endParaRPr lang="el-GR" sz="2700">
              <a:solidFill>
                <a:srgbClr val="AFE1FF"/>
              </a:solidFill>
            </a:endParaRPr>
          </a:p>
        </p:txBody>
      </p:sp>
      <p:sp>
        <p:nvSpPr>
          <p:cNvPr id="73735" name="Text Box 7"/>
          <p:cNvSpPr txBox="1">
            <a:spLocks noChangeArrowheads="1"/>
          </p:cNvSpPr>
          <p:nvPr/>
        </p:nvSpPr>
        <p:spPr bwMode="auto">
          <a:xfrm>
            <a:off x="250825" y="4221163"/>
            <a:ext cx="8642350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0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Υπόθεση του </a:t>
            </a:r>
            <a:r>
              <a:rPr lang="el-GR" sz="2000" b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«οικονόμου γονιδίου» ή του «οικονόμου φαινότυπου»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(</a:t>
            </a:r>
            <a:r>
              <a: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“thrifty gene”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–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“thrifty phenotype” hypothesis, Neel JV 1962, Barker DJP 1992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)</a:t>
            </a:r>
            <a:endParaRPr lang="en-US" sz="20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Επιβίωση των ατόμων που μπορούν να διατηρήσουν απόθεμα ενέργειας για τις εποχές έλλειψης τροφής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0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Το περιβάλλον άλλαξε, </a:t>
            </a:r>
            <a:r>
              <a:rPr lang="el-GR" sz="20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τα γονίδιά μας ΟΧΙ</a:t>
            </a:r>
          </a:p>
        </p:txBody>
      </p:sp>
      <p:pic>
        <p:nvPicPr>
          <p:cNvPr id="6042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4813" y="692150"/>
            <a:ext cx="1709737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7" name="Text Box 9"/>
          <p:cNvSpPr txBox="1">
            <a:spLocks noChangeArrowheads="1"/>
          </p:cNvSpPr>
          <p:nvPr/>
        </p:nvSpPr>
        <p:spPr bwMode="auto">
          <a:xfrm>
            <a:off x="6300788" y="3573463"/>
            <a:ext cx="25923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Venus von Willendorf (2</a:t>
            </a:r>
            <a:r>
              <a:rPr lang="el-GR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</a:t>
            </a:r>
            <a:r>
              <a:rPr lang="en-US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.000-2</a:t>
            </a:r>
            <a:r>
              <a:rPr lang="el-GR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en-US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.000 </a:t>
            </a:r>
            <a:r>
              <a:rPr lang="el-GR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π.Χ.)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79388" y="260350"/>
            <a:ext cx="8713787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Οι διακυμάνσεις προσλήψεως και δαπάνης ενέργειας από ημέρα σε ημέρα είναι τεράστιες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ΠΑΡ’ ΟΛΑ ΑΥΤΑ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323850" y="1700213"/>
            <a:ext cx="8496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 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Σωματικό βάρος: εν γένει μακροχρόνια </a:t>
            </a:r>
            <a:r>
              <a:rPr lang="el-GR" sz="20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ιδιαίτερα σταθερό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323850" y="2994025"/>
            <a:ext cx="84963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l-GR" sz="20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Ισχυροί </a:t>
            </a:r>
            <a:r>
              <a:rPr lang="el-GR" sz="2000" b="1" u="sng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ομοιοστατικοί</a:t>
            </a:r>
            <a:r>
              <a:rPr lang="el-GR" sz="20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μηχανισμοί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Ενημέρωση του εγκεφάλου για τα ενεργειακά αποθέματα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Ημερήσια ρύθμιση ενεργειακής ισορροπίας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252413" y="4816475"/>
            <a:ext cx="8496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1994: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Λεπτίνη</a:t>
            </a:r>
            <a:endParaRPr lang="el-G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252413" y="5248275"/>
            <a:ext cx="8496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1999: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Γκρελίνη</a:t>
            </a:r>
            <a:endParaRPr lang="el-G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252413" y="5680075"/>
            <a:ext cx="84963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Σειρά άλλων ορμονών και μηχανισμών             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νευροορμονικά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δίκτυα ρύθμισης της ισορροπίας πείνας και κορεσμού</a:t>
            </a:r>
          </a:p>
        </p:txBody>
      </p:sp>
      <p:sp>
        <p:nvSpPr>
          <p:cNvPr id="8202" name="AutoShape 10"/>
          <p:cNvSpPr>
            <a:spLocks noChangeArrowheads="1"/>
          </p:cNvSpPr>
          <p:nvPr/>
        </p:nvSpPr>
        <p:spPr bwMode="auto">
          <a:xfrm>
            <a:off x="3563938" y="2276475"/>
            <a:ext cx="431800" cy="647700"/>
          </a:xfrm>
          <a:prstGeom prst="down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8203" name="AutoShape 11"/>
          <p:cNvSpPr>
            <a:spLocks noChangeArrowheads="1"/>
          </p:cNvSpPr>
          <p:nvPr/>
        </p:nvSpPr>
        <p:spPr bwMode="auto">
          <a:xfrm>
            <a:off x="5435600" y="5732463"/>
            <a:ext cx="720725" cy="36036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/>
      <p:bldP spid="8198" grpId="0"/>
      <p:bldP spid="8199" grpId="0"/>
      <p:bldP spid="8200" grpId="0"/>
      <p:bldP spid="8201" grpId="0"/>
      <p:bldP spid="8202" grpId="0" animBg="1"/>
      <p:bldP spid="820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23850" y="188913"/>
            <a:ext cx="84963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2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ΠΑΧΥΣΑΡΚΙΑ: ΜΙΑ ΠΑΓΚΟΣΜΙΑ ΕΠΙΔΗΜΙΑ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250825" y="1260043"/>
            <a:ext cx="87122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0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ΠΑΓΚΟΣΜΙΟΣ ΟΡΓΑΝΙΣΜΟΣ ΥΓΕΙΑΣ </a:t>
            </a:r>
            <a:r>
              <a:rPr lang="en-US" sz="20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2017</a:t>
            </a:r>
            <a:r>
              <a:rPr lang="el-GR" sz="20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Η παχυσαρκία έχει σχεδόν τριπλασιασθεί παγκοσμίως από το 1975</a:t>
            </a: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spcBef>
                <a:spcPct val="50000"/>
              </a:spcBef>
            </a:pP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spcBef>
                <a:spcPct val="50000"/>
              </a:spcBef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~1.</a:t>
            </a:r>
            <a:r>
              <a:rPr lang="en-US" sz="20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9</a:t>
            </a:r>
            <a:r>
              <a:rPr lang="el-GR" sz="20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ΔΙΣ ενήλικοι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είναι υπέρβαροι,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6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50 εκατομμύρια έχουν παχυσαρκία</a:t>
            </a: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spcBef>
                <a:spcPct val="50000"/>
              </a:spcBef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4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1.000.000 παιδιά &lt;5 ετών είναι υπέρβαρα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ή έχουν παχυσαρκία</a:t>
            </a:r>
          </a:p>
          <a:p>
            <a:pPr>
              <a:spcBef>
                <a:spcPct val="50000"/>
              </a:spcBef>
            </a:pPr>
            <a:endParaRPr lang="el-G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spcBef>
                <a:spcPct val="50000"/>
              </a:spcBef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Το 39% των ενηλίκων είναι υπέρβαροι και το 13% πάσχουν από παχυσαρκία</a:t>
            </a:r>
          </a:p>
          <a:p>
            <a:pPr>
              <a:spcBef>
                <a:spcPct val="50000"/>
              </a:spcBef>
            </a:pPr>
            <a:endParaRPr lang="el-G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spcBef>
                <a:spcPct val="50000"/>
              </a:spcBef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Δραματική       και στις αναπτυσσόμενες χώρες, </a:t>
            </a:r>
            <a:r>
              <a:rPr lang="el-GR" sz="20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3πλασιασμός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επιπτώσεως παχυσαρκίας την τελευταία 20ετία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5580066" y="6453188"/>
            <a:ext cx="35639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WHO Fact Sheet 311, October 2017</a:t>
            </a:r>
            <a:endParaRPr lang="el-GR" sz="1400" b="1" dirty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1981200" y="5417776"/>
            <a:ext cx="288925" cy="360362"/>
          </a:xfrm>
          <a:prstGeom prst="upArrow">
            <a:avLst>
              <a:gd name="adj1" fmla="val 50000"/>
              <a:gd name="adj2" fmla="val 31181"/>
            </a:avLst>
          </a:prstGeom>
          <a:solidFill>
            <a:schemeClr val="accent1"/>
          </a:solidFill>
          <a:ln w="317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el-GR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8385" t="3028" r="6905" b="3104"/>
          <a:stretch>
            <a:fillRect/>
          </a:stretch>
        </p:blipFill>
        <p:spPr bwMode="auto">
          <a:xfrm>
            <a:off x="899592" y="116632"/>
            <a:ext cx="7416824" cy="6507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323850" y="58738"/>
            <a:ext cx="86407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2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ΤΑ ΕΓΚΕΦΑΛΙΚΑ ΔΙΚΤΥΑ ΤΗΣ ΠΕΙΝΑΣ</a:t>
            </a:r>
            <a:r>
              <a:rPr lang="en-US" sz="32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sz="32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ΚΑΙ ΤΟΥ</a:t>
            </a:r>
            <a:r>
              <a:rPr lang="en-US" sz="32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sz="32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ΚΟΡΕΣΜΟΥ</a:t>
            </a: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375" y="1196975"/>
            <a:ext cx="5292725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179388" y="1268413"/>
            <a:ext cx="3455987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Αρχικές μελέτες με διέγερση ή βλάβη σε πυρήνες του υποθαλάμου:</a:t>
            </a:r>
          </a:p>
          <a:p>
            <a:pPr>
              <a:spcBef>
                <a:spcPct val="50000"/>
              </a:spcBef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«Κέντρο κορεσμού»: έσω κοιλιακός πυρήνας</a:t>
            </a:r>
          </a:p>
          <a:p>
            <a:pPr>
              <a:spcBef>
                <a:spcPct val="50000"/>
              </a:spcBef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«Κέντρο πείνας»: πλάγια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υποθαλαμική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περιοχή</a:t>
            </a:r>
          </a:p>
          <a:p>
            <a:pPr>
              <a:spcBef>
                <a:spcPct val="50000"/>
              </a:spcBef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Νεότερα δεδομένα: όχι πυρήνες-«κέντρα», αλλά νευρωνικά δίκτυα</a:t>
            </a:r>
          </a:p>
          <a:p>
            <a:pPr>
              <a:spcBef>
                <a:spcPct val="50000"/>
              </a:spcBef>
            </a:pPr>
            <a:endParaRPr lang="el-G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spcBef>
                <a:spcPct val="50000"/>
              </a:spcBef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Κεντρικός ρόλος: Τοξοειδής πυρήνας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(ή πυρήνας της χοάνης)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5111750" y="6261100"/>
            <a:ext cx="4429125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Stellar E, </a:t>
            </a:r>
            <a:r>
              <a:rPr lang="en-US" sz="14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Psychol</a:t>
            </a: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Rev 1994;101:301-311</a:t>
            </a:r>
          </a:p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Wynne K et al, J </a:t>
            </a:r>
            <a:r>
              <a:rPr lang="en-US" sz="14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Endocrinol</a:t>
            </a: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2005;184:291-318</a:t>
            </a:r>
            <a:endParaRPr lang="el-GR" sz="1400" b="1" dirty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249" name="AutoShape 9"/>
          <p:cNvSpPr>
            <a:spLocks noChangeArrowheads="1"/>
          </p:cNvSpPr>
          <p:nvPr/>
        </p:nvSpPr>
        <p:spPr bwMode="auto">
          <a:xfrm>
            <a:off x="1187450" y="4868863"/>
            <a:ext cx="431800" cy="576262"/>
          </a:xfrm>
          <a:prstGeom prst="downArrow">
            <a:avLst>
              <a:gd name="adj1" fmla="val 50000"/>
              <a:gd name="adj2" fmla="val 33364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10251" name="Line 11"/>
          <p:cNvSpPr>
            <a:spLocks noChangeShapeType="1"/>
          </p:cNvSpPr>
          <p:nvPr/>
        </p:nvSpPr>
        <p:spPr bwMode="auto">
          <a:xfrm flipH="1">
            <a:off x="5795963" y="3933825"/>
            <a:ext cx="1873250" cy="2159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10252" name="Line 12"/>
          <p:cNvSpPr>
            <a:spLocks noChangeShapeType="1"/>
          </p:cNvSpPr>
          <p:nvPr/>
        </p:nvSpPr>
        <p:spPr bwMode="auto">
          <a:xfrm flipV="1">
            <a:off x="4354513" y="4652963"/>
            <a:ext cx="1081087" cy="1439862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1" grpId="0" animBg="1"/>
      <p:bldP spid="1025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263650"/>
            <a:ext cx="2017713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 cstate="print"/>
          <a:srcRect l="2054" r="2054" b="18701"/>
          <a:stretch>
            <a:fillRect/>
          </a:stretch>
        </p:blipFill>
        <p:spPr bwMode="auto">
          <a:xfrm>
            <a:off x="2771775" y="666750"/>
            <a:ext cx="6337300" cy="312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7348" name="AutoShape 4"/>
          <p:cNvSpPr>
            <a:spLocks noChangeArrowheads="1"/>
          </p:cNvSpPr>
          <p:nvPr/>
        </p:nvSpPr>
        <p:spPr bwMode="auto">
          <a:xfrm rot="5400000">
            <a:off x="971550" y="1963738"/>
            <a:ext cx="3097213" cy="503237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shade val="46275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107950" y="44450"/>
            <a:ext cx="8820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l-GR" sz="32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ΤΟΞΟΕΙΔΗΣ ΠΥΡΗΝΑΣ ΤΟΥ ΥΠΟΘΑΛΑΜΟΥ</a:t>
            </a:r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107950" y="3860800"/>
            <a:ext cx="9036050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Στερείται εν μέρει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αιματοεγκεφαλικού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φραγμού              προσιτός σε ορμόνες και πεπτίδια από την περιφέρεια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(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κυρίως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λεπτίνη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, ινσουλίνη)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Δύο πληθυσμοί νευρώνων: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Ανορεξιογόνα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νευροπεπτίδια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(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Προοπιομελανοκορτίνη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n-U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POMC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/Cocaine and Amphetamine Related Transcript-</a:t>
            </a:r>
            <a:r>
              <a:rPr lang="en-U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CART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Ορεξιογόνα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νευροπεπτίδια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(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Νευροπεπτίδιο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Y-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NPY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/Agouti-Related Protein-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AgRP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)</a:t>
            </a:r>
            <a:endParaRPr lang="el-G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57351" name="Oval 7"/>
          <p:cNvSpPr>
            <a:spLocks noChangeArrowheads="1"/>
          </p:cNvSpPr>
          <p:nvPr/>
        </p:nvSpPr>
        <p:spPr bwMode="auto">
          <a:xfrm>
            <a:off x="6084888" y="2179638"/>
            <a:ext cx="1366837" cy="720725"/>
          </a:xfrm>
          <a:prstGeom prst="ellips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7352" name="Oval 8"/>
          <p:cNvSpPr>
            <a:spLocks noChangeArrowheads="1"/>
          </p:cNvSpPr>
          <p:nvPr/>
        </p:nvSpPr>
        <p:spPr bwMode="auto">
          <a:xfrm>
            <a:off x="4213225" y="1098550"/>
            <a:ext cx="1366838" cy="720725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5076825" y="6508750"/>
            <a:ext cx="4429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4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Wynne K et al, J Endocrinol 2005;184:291-318</a:t>
            </a:r>
            <a:endParaRPr lang="el-GR" sz="1400" b="1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7354" name="AutoShape 10"/>
          <p:cNvSpPr>
            <a:spLocks noChangeArrowheads="1"/>
          </p:cNvSpPr>
          <p:nvPr/>
        </p:nvSpPr>
        <p:spPr bwMode="auto">
          <a:xfrm>
            <a:off x="6227763" y="3917950"/>
            <a:ext cx="720725" cy="36036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1" grpId="0" animBg="1"/>
      <p:bldP spid="5735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323850" y="58738"/>
            <a:ext cx="86407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32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ΑΝΟΡΕΞΙΟΓΟΝΑ ΚΑΙ ΟΡΕΞΙΟΓΟΝΑ ΝΕΥΡΟΠΕΠΤΙΔΙΑ</a:t>
            </a: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107950" y="1152525"/>
            <a:ext cx="9036050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POMC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: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Κύριο προϊόν η ανορεξιογόνος </a:t>
            </a:r>
            <a:r>
              <a:rPr lang="el-GR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α-</a:t>
            </a:r>
            <a:r>
              <a:rPr lang="en-U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MSH            </a:t>
            </a:r>
            <a:r>
              <a:rPr lang="el-GR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δράση επί των υποδοχέων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μελανοκορτινών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MC3R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και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MC4R</a:t>
            </a:r>
          </a:p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Έλλειψη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MC4R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σε τρωκτικά             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υπερφαγία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και παχυσαρκία</a:t>
            </a:r>
          </a:p>
          <a:p>
            <a:pPr>
              <a:spcBef>
                <a:spcPct val="50000"/>
              </a:spcBef>
            </a:pPr>
            <a:r>
              <a:rPr lang="el-GR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Ανεπάρκεια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MC4R           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1-6%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της νοσογόνου παχυσαρκίας στον άνθρωπο</a:t>
            </a:r>
          </a:p>
          <a:p>
            <a:pPr>
              <a:spcBef>
                <a:spcPct val="50000"/>
              </a:spcBef>
            </a:pPr>
            <a:r>
              <a:rPr lang="el-GR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CART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: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Συνεκφράζεται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με την α-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MSH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σε πολλούς πυρήνες του υποθαλάμου, ισχυρή ανορεξιογόνος δράση</a:t>
            </a:r>
          </a:p>
          <a:p>
            <a:pPr>
              <a:spcBef>
                <a:spcPct val="50000"/>
              </a:spcBef>
            </a:pPr>
            <a:r>
              <a:rPr lang="el-GR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NPY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: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Επίδραση στους υποδοχείς Υ1 και Υ5</a:t>
            </a:r>
          </a:p>
          <a:p>
            <a:pPr>
              <a:spcBef>
                <a:spcPct val="50000"/>
              </a:spcBef>
            </a:pPr>
            <a:r>
              <a:rPr lang="el-GR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       στον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παρακοιλιακό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πυρήνα τρωκτικών πριν την πρόσληψη τροφής              	πιθανός ρόλος στην έναρξη της σιτίσεως</a:t>
            </a:r>
          </a:p>
          <a:p>
            <a:pPr>
              <a:spcBef>
                <a:spcPct val="50000"/>
              </a:spcBef>
            </a:pPr>
            <a:r>
              <a:rPr lang="el-GR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AgRP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: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Ανταγωνίζεται τους υποδοχείς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μελανοκορτινών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MC3R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και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MC4R            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αύξηση στην πρόσληψη τροφής</a:t>
            </a:r>
          </a:p>
        </p:txBody>
      </p:sp>
      <p:sp>
        <p:nvSpPr>
          <p:cNvPr id="58372" name="AutoShape 4"/>
          <p:cNvSpPr>
            <a:spLocks noChangeArrowheads="1"/>
          </p:cNvSpPr>
          <p:nvPr/>
        </p:nvSpPr>
        <p:spPr bwMode="auto">
          <a:xfrm>
            <a:off x="6083523" y="1201738"/>
            <a:ext cx="720725" cy="36036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8373" name="AutoShape 5"/>
          <p:cNvSpPr>
            <a:spLocks noChangeArrowheads="1"/>
          </p:cNvSpPr>
          <p:nvPr/>
        </p:nvSpPr>
        <p:spPr bwMode="auto">
          <a:xfrm>
            <a:off x="3851275" y="1922463"/>
            <a:ext cx="720725" cy="36036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8374" name="AutoShape 6"/>
          <p:cNvSpPr>
            <a:spLocks noChangeArrowheads="1"/>
          </p:cNvSpPr>
          <p:nvPr/>
        </p:nvSpPr>
        <p:spPr bwMode="auto">
          <a:xfrm>
            <a:off x="2700338" y="2354263"/>
            <a:ext cx="720725" cy="36036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8375" name="AutoShape 7"/>
          <p:cNvSpPr>
            <a:spLocks noChangeArrowheads="1"/>
          </p:cNvSpPr>
          <p:nvPr/>
        </p:nvSpPr>
        <p:spPr bwMode="auto">
          <a:xfrm>
            <a:off x="251520" y="4724400"/>
            <a:ext cx="720725" cy="36036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8376" name="AutoShape 8"/>
          <p:cNvSpPr>
            <a:spLocks noChangeArrowheads="1"/>
          </p:cNvSpPr>
          <p:nvPr/>
        </p:nvSpPr>
        <p:spPr bwMode="auto">
          <a:xfrm rot="16200000">
            <a:off x="359569" y="4328319"/>
            <a:ext cx="431800" cy="360362"/>
          </a:xfrm>
          <a:prstGeom prst="rightArrow">
            <a:avLst>
              <a:gd name="adj1" fmla="val 50000"/>
              <a:gd name="adj2" fmla="val 29956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8377" name="AutoShape 9"/>
          <p:cNvSpPr>
            <a:spLocks noChangeArrowheads="1"/>
          </p:cNvSpPr>
          <p:nvPr/>
        </p:nvSpPr>
        <p:spPr bwMode="auto">
          <a:xfrm>
            <a:off x="251520" y="5445125"/>
            <a:ext cx="720725" cy="36036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8378" name="Text Box 10"/>
          <p:cNvSpPr txBox="1">
            <a:spLocks noChangeArrowheads="1"/>
          </p:cNvSpPr>
          <p:nvPr/>
        </p:nvSpPr>
        <p:spPr bwMode="auto">
          <a:xfrm>
            <a:off x="4716463" y="5908675"/>
            <a:ext cx="4789487" cy="97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15000"/>
              </a:spcBef>
            </a:pPr>
            <a:r>
              <a:rPr lang="en-US" sz="13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Wynne K et al, J Endocrinol 2005;184:291-318</a:t>
            </a:r>
            <a:endParaRPr lang="el-GR" sz="1300" b="1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15000"/>
              </a:spcBef>
            </a:pPr>
            <a:r>
              <a:rPr lang="en-US" sz="13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Huszar D et al, Cell 1997;88:131-141</a:t>
            </a:r>
          </a:p>
          <a:p>
            <a:pPr>
              <a:spcBef>
                <a:spcPct val="15000"/>
              </a:spcBef>
            </a:pPr>
            <a:r>
              <a:rPr lang="en-US" sz="13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Farooqi IS et al, J Clin Invest 2000;106:271-279</a:t>
            </a:r>
          </a:p>
          <a:p>
            <a:pPr>
              <a:spcBef>
                <a:spcPct val="15000"/>
              </a:spcBef>
            </a:pPr>
            <a:r>
              <a:rPr lang="en-US" sz="13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Neary NM et al, Clin Endocrinol (Oxf) 2004;60:153-160</a:t>
            </a:r>
            <a:endParaRPr lang="el-GR" sz="1300" b="1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51520" y="116632"/>
            <a:ext cx="864076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32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ΣΗΜΑΤΑ ΕΝΗΜΕΡΩΣΗΣ ΤΟΥ ΕΓΚΕΦΑΛΟΥ ΑΠΟ ΤΗΝ ΠΕΡΙΦΕΡΕΙΑ</a:t>
            </a:r>
          </a:p>
        </p:txBody>
      </p:sp>
      <p:sp>
        <p:nvSpPr>
          <p:cNvPr id="3" name="2 - TextBox"/>
          <p:cNvSpPr txBox="1"/>
          <p:nvPr/>
        </p:nvSpPr>
        <p:spPr>
          <a:xfrm>
            <a:off x="35496" y="1556792"/>
            <a:ext cx="896448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●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Μακροπρόθεσμη ενημέρωση για τα ενεργειακά αποθέματα</a:t>
            </a:r>
          </a:p>
          <a:p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Ινσουλίνη</a:t>
            </a:r>
          </a:p>
          <a:p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400" b="1" u="sng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Λεπτίνη</a:t>
            </a:r>
            <a:endParaRPr lang="el-GR" sz="2400" b="1" u="sng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l-GR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●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Βραχυπρόθεσμη ρύθμιση της πείνας και του κορεσμού</a:t>
            </a:r>
          </a:p>
          <a:p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Γκρελίνη</a:t>
            </a:r>
            <a:endParaRPr lang="el-GR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Πεπτίδιο </a:t>
            </a:r>
            <a:r>
              <a:rPr lang="el-GR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τυροσίνη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l-GR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τυροσίνη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PYY)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  <a:p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-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Glucagon-like peptide 1 (GLP-1)</a:t>
            </a:r>
          </a:p>
          <a:p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Οξυντομοντουλίνη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Γκλισεντίνη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51520" y="44624"/>
            <a:ext cx="86407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32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ΛΕΠΤΙΝΗ: ΜΙΑ ΙΣΤΟΡΙΚΗ ΑΝΑΚΑΛΥΨΗ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12403" t="21410" r="39166" b="33556"/>
          <a:stretch>
            <a:fillRect/>
          </a:stretch>
        </p:blipFill>
        <p:spPr bwMode="auto">
          <a:xfrm>
            <a:off x="6251793" y="692696"/>
            <a:ext cx="2712695" cy="2017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79512" y="620688"/>
            <a:ext cx="5976664" cy="2039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sz="2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Ποντίκι </a:t>
            </a:r>
            <a:r>
              <a:rPr lang="en-US" sz="23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ob/ob</a:t>
            </a:r>
            <a:r>
              <a:rPr lang="en-US" sz="2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: </a:t>
            </a:r>
            <a:r>
              <a:rPr lang="el-GR" sz="2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μετάλλαξη στο γονίδιο </a:t>
            </a:r>
            <a:r>
              <a:rPr lang="en-US" sz="2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ob (</a:t>
            </a:r>
            <a:r>
              <a:rPr lang="el-GR" sz="2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χρωμόσωμα 6)</a:t>
            </a:r>
          </a:p>
          <a:p>
            <a:pPr>
              <a:spcBef>
                <a:spcPct val="50000"/>
              </a:spcBef>
            </a:pPr>
            <a:r>
              <a:rPr lang="el-GR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Έντονη </a:t>
            </a:r>
            <a:r>
              <a:rPr lang="el-GR" sz="2300" b="1" u="sng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υπερφαγία</a:t>
            </a:r>
            <a:r>
              <a:rPr lang="el-GR" sz="2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, μαζική </a:t>
            </a:r>
            <a:r>
              <a:rPr lang="el-GR" sz="23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παχυσαρκία</a:t>
            </a:r>
            <a:r>
              <a:rPr lang="el-GR" sz="2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, ήπιος σακχαρώδης διαβήτης</a:t>
            </a:r>
            <a:endParaRPr lang="el-GR" sz="23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7758" t="4601" r="4845" b="4601"/>
          <a:stretch>
            <a:fillRect/>
          </a:stretch>
        </p:blipFill>
        <p:spPr bwMode="auto">
          <a:xfrm>
            <a:off x="6246968" y="2785728"/>
            <a:ext cx="2717520" cy="2083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79512" y="2708920"/>
            <a:ext cx="5976664" cy="2039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sz="2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Ποντίκι </a:t>
            </a:r>
            <a:r>
              <a:rPr lang="en-US" sz="2300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db/db</a:t>
            </a:r>
            <a:r>
              <a:rPr lang="en-US" sz="2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: </a:t>
            </a:r>
            <a:r>
              <a:rPr lang="el-GR" sz="2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μετάλλαξη στο γονίδιο </a:t>
            </a:r>
            <a:r>
              <a:rPr lang="en-US" sz="2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db (</a:t>
            </a:r>
            <a:r>
              <a:rPr lang="el-GR" sz="2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χρωμόσωμα </a:t>
            </a:r>
            <a:r>
              <a:rPr lang="en-US" sz="2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4</a:t>
            </a:r>
            <a:r>
              <a:rPr lang="el-GR" sz="2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l-GR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300" b="1" u="sng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Υπερφαγία</a:t>
            </a:r>
            <a:r>
              <a:rPr lang="el-GR" sz="2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, </a:t>
            </a:r>
            <a:r>
              <a:rPr lang="el-GR" sz="23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παχυσαρκία</a:t>
            </a:r>
            <a:r>
              <a:rPr lang="el-GR" sz="2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, σοβαρός </a:t>
            </a:r>
            <a:r>
              <a:rPr lang="el-GR" sz="23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σακχαρώδης διαβήτης</a:t>
            </a:r>
            <a:r>
              <a:rPr lang="el-GR" sz="2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που βραχύνει τη ζωή του ζώου</a:t>
            </a:r>
            <a:endParaRPr lang="el-GR" sz="23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79512" y="4941168"/>
            <a:ext cx="8964488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sz="2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Υπόθεση</a:t>
            </a:r>
            <a:r>
              <a:rPr lang="en-US" sz="2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: </a:t>
            </a:r>
            <a:r>
              <a:rPr lang="el-GR" sz="2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παράγων που κυκλοφορεί στο πλάσμα και ευθύνεται για τις ανωτέρω διαταραχές, ή παράγων που ευρίσκεται σε φυσιολογικά ποντίκια και δύναται να τις αναστρέψει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436096" y="6505599"/>
            <a:ext cx="37444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Coleman DL, Nat Med 2010;16:1097-1099</a:t>
            </a:r>
            <a:endParaRPr lang="el-GR" sz="1400" b="1" dirty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51520" y="44624"/>
            <a:ext cx="86407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32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ΛΕΠΤΙΝΗ: ΜΙΑ ΙΣΤΟΡΙΚΗ ΑΝΑΚΑΛΥΨΗ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20688"/>
            <a:ext cx="7704856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TextBox"/>
          <p:cNvSpPr txBox="1"/>
          <p:nvPr/>
        </p:nvSpPr>
        <p:spPr>
          <a:xfrm>
            <a:off x="755576" y="4365104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Τα πειράματα παραβιώσεως του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DL Coleman</a:t>
            </a:r>
            <a:endParaRPr lang="el-G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79512" y="4653136"/>
            <a:ext cx="8964488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sz="2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Κυκλοφορούσα ουσία που </a:t>
            </a:r>
            <a:r>
              <a:rPr lang="el-GR" sz="23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ελλείπει</a:t>
            </a:r>
            <a:r>
              <a:rPr lang="el-GR" sz="2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στο </a:t>
            </a:r>
            <a:r>
              <a:rPr lang="en-US" sz="23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ob/ob</a:t>
            </a:r>
            <a:r>
              <a:rPr lang="en-US" sz="2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και είναι </a:t>
            </a:r>
            <a:r>
              <a:rPr lang="el-GR" sz="23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αυξημένη</a:t>
            </a:r>
            <a:r>
              <a:rPr lang="el-GR" sz="2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στο </a:t>
            </a:r>
            <a:r>
              <a:rPr lang="en-US" sz="2300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db/db</a:t>
            </a:r>
            <a:r>
              <a:rPr lang="en-US" sz="2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ποντίκι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79512" y="5437093"/>
            <a:ext cx="8964488" cy="977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sz="2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1994: </a:t>
            </a:r>
            <a:r>
              <a:rPr lang="en-US" sz="2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l-GR" sz="2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Προϊόν του γονιδίου </a:t>
            </a:r>
            <a:r>
              <a:rPr lang="en-US" sz="2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ob: </a:t>
            </a:r>
            <a:r>
              <a:rPr lang="el-GR" sz="2300" b="1" u="sng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Λεπτίνη</a:t>
            </a:r>
            <a:endParaRPr lang="el-GR" sz="2300" b="1" u="sng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spcBef>
                <a:spcPct val="50000"/>
              </a:spcBef>
            </a:pPr>
            <a:r>
              <a:rPr lang="el-GR" sz="2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</a:t>
            </a:r>
            <a:r>
              <a:rPr lang="en-US" sz="2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  </a:t>
            </a:r>
            <a:r>
              <a:rPr lang="el-GR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l-GR" sz="2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Προϊόν του γονιδίου </a:t>
            </a:r>
            <a:r>
              <a:rPr lang="en-US" sz="2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db: </a:t>
            </a:r>
            <a:r>
              <a:rPr lang="el-GR" sz="23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Υποδοχέας </a:t>
            </a:r>
            <a:r>
              <a:rPr lang="el-GR" sz="2300" b="1" u="sng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λεπτίνης</a:t>
            </a:r>
            <a:r>
              <a:rPr lang="el-GR" sz="2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(</a:t>
            </a:r>
            <a:r>
              <a:rPr lang="en-US" sz="2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Ob-R)</a:t>
            </a:r>
            <a:endParaRPr lang="el-GR" sz="23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436096" y="6505599"/>
            <a:ext cx="37444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Coleman DL, Nat Med 2010;16:1097-1099</a:t>
            </a:r>
            <a:endParaRPr lang="el-GR" sz="1400" b="1" dirty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323850" y="58738"/>
            <a:ext cx="86407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32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ΛΕΠΤΙΝΗ</a:t>
            </a:r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0" y="750183"/>
            <a:ext cx="565212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Παράγεται από το </a:t>
            </a:r>
            <a:r>
              <a:rPr lang="el-GR" sz="20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λιπώδη ιστό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, επίπεδα ανάλογα της λιπώδους μάζας</a:t>
            </a: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Μετάλλαξη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ob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σε ποντίκια και ανθρώπους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: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 u="sng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υπερφαγία</a:t>
            </a:r>
            <a:r>
              <a:rPr lang="el-GR" sz="20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και παχυσαρκία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, υπογοναδισμός</a:t>
            </a:r>
          </a:p>
          <a:p>
            <a:pPr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Τοξοειδής πυρήνας: αναστολή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NPY/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AgRP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,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ενεργοποίηση </a:t>
            </a:r>
            <a:r>
              <a:rPr lang="en-U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POMC/CART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νευρώνων</a:t>
            </a:r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5111750" y="6137275"/>
            <a:ext cx="4032250" cy="752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15000"/>
              </a:spcBef>
              <a:defRPr/>
            </a:pPr>
            <a:r>
              <a:rPr lang="en-US" sz="13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Wynne K et al, J </a:t>
            </a:r>
            <a:r>
              <a:rPr lang="en-US" sz="13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Endocrinol</a:t>
            </a:r>
            <a:r>
              <a:rPr lang="en-US" sz="13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2005;184:291-318</a:t>
            </a:r>
            <a:endParaRPr lang="el-GR" sz="1300" b="1" dirty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15000"/>
              </a:spcBef>
              <a:defRPr/>
            </a:pPr>
            <a:r>
              <a:rPr lang="en-US" sz="13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Farooqi</a:t>
            </a:r>
            <a:r>
              <a:rPr lang="en-US" sz="13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IS et al, N </a:t>
            </a:r>
            <a:r>
              <a:rPr lang="en-US" sz="13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Engl</a:t>
            </a:r>
            <a:r>
              <a:rPr lang="en-US" sz="13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J Med 1999;341:879-884</a:t>
            </a:r>
            <a:endParaRPr lang="el-GR" sz="1300" b="1" dirty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15000"/>
              </a:spcBef>
              <a:defRPr/>
            </a:pPr>
            <a:r>
              <a:rPr lang="en-US" sz="13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Suzuki K et al, </a:t>
            </a:r>
            <a:r>
              <a:rPr lang="en-US" sz="13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Endocr</a:t>
            </a:r>
            <a:r>
              <a:rPr lang="en-US" sz="13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J 2010;57:359-372</a:t>
            </a:r>
            <a:endParaRPr lang="el-GR" sz="1300" b="1" dirty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8137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1500" y="692696"/>
            <a:ext cx="3384550" cy="255905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 l="23846" t="9374" r="30392" b="18701"/>
          <a:stretch>
            <a:fillRect/>
          </a:stretch>
        </p:blipFill>
        <p:spPr bwMode="auto">
          <a:xfrm>
            <a:off x="5868144" y="3284984"/>
            <a:ext cx="3024336" cy="2762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12 - Ευθεία γραμμή σύνδεσης"/>
          <p:cNvCxnSpPr/>
          <p:nvPr/>
        </p:nvCxnSpPr>
        <p:spPr>
          <a:xfrm>
            <a:off x="6012160" y="4437112"/>
            <a:ext cx="864096" cy="1224136"/>
          </a:xfrm>
          <a:prstGeom prst="line">
            <a:avLst/>
          </a:prstGeom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- Ευθεία γραμμή σύνδεσης"/>
          <p:cNvCxnSpPr/>
          <p:nvPr/>
        </p:nvCxnSpPr>
        <p:spPr>
          <a:xfrm flipH="1">
            <a:off x="6084168" y="4437112"/>
            <a:ext cx="656456" cy="1224136"/>
          </a:xfrm>
          <a:prstGeom prst="line">
            <a:avLst/>
          </a:prstGeom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15 - Βέλος προς τα κάτω"/>
          <p:cNvSpPr/>
          <p:nvPr/>
        </p:nvSpPr>
        <p:spPr>
          <a:xfrm rot="10800000">
            <a:off x="8316416" y="4941168"/>
            <a:ext cx="432048" cy="648072"/>
          </a:xfrm>
          <a:prstGeom prst="downArrow">
            <a:avLst/>
          </a:prstGeom>
          <a:solidFill>
            <a:schemeClr val="bg1">
              <a:lumMod val="75000"/>
            </a:schemeClr>
          </a:solidFill>
          <a:ln w="508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rgbClr val="FFFFFF"/>
              </a:solidFill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0" y="3000722"/>
            <a:ext cx="5508625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Ενεργειακό ισοζύγιο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: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    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πρόσληψης τροφής,      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ενεργειακής δαπάνης</a:t>
            </a:r>
          </a:p>
          <a:p>
            <a:pPr>
              <a:spcBef>
                <a:spcPct val="50000"/>
              </a:spcBef>
              <a:defRPr/>
            </a:pP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Παχυσαρκία: αυξημένες συγκεντρώσεις</a:t>
            </a:r>
          </a:p>
          <a:p>
            <a:pPr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«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Λεπτινοαντοχή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»;</a:t>
            </a:r>
          </a:p>
          <a:p>
            <a:pPr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Διαταραχή σηματοδότησης;</a:t>
            </a:r>
          </a:p>
          <a:p>
            <a:pPr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Διαταραχή μεταφοράς στο ΚΝΣ;</a:t>
            </a:r>
          </a:p>
        </p:txBody>
      </p:sp>
      <p:sp>
        <p:nvSpPr>
          <p:cNvPr id="18" name="17 - Βέλος προς τα κάτω"/>
          <p:cNvSpPr/>
          <p:nvPr/>
        </p:nvSpPr>
        <p:spPr>
          <a:xfrm>
            <a:off x="2987824" y="2924944"/>
            <a:ext cx="360040" cy="432048"/>
          </a:xfrm>
          <a:prstGeom prst="downArrow">
            <a:avLst/>
          </a:prstGeom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rgbClr val="FFFFFF"/>
              </a:solidFill>
            </a:endParaRPr>
          </a:p>
        </p:txBody>
      </p:sp>
      <p:sp>
        <p:nvSpPr>
          <p:cNvPr id="19" name="18 - Βέλος προς τα κάτω"/>
          <p:cNvSpPr/>
          <p:nvPr/>
        </p:nvSpPr>
        <p:spPr>
          <a:xfrm rot="10800000">
            <a:off x="1187624" y="3356992"/>
            <a:ext cx="360040" cy="432048"/>
          </a:xfrm>
          <a:prstGeom prst="downArrow">
            <a:avLst/>
          </a:prstGeom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23850" y="58738"/>
            <a:ext cx="86407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32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ΓΚΡΕΛΙΝΗ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79388" y="548680"/>
            <a:ext cx="8640762" cy="5632311"/>
          </a:xfrm>
          <a:prstGeom prst="rect">
            <a:avLst/>
          </a:prstGeom>
          <a:noFill/>
          <a:ln w="635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Πεπτιδική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ορμόνη 28 αμινοξέων</a:t>
            </a:r>
          </a:p>
          <a:p>
            <a:pPr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Κύριος τόπος παραγωγής: γαστρικός θόλος</a:t>
            </a: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Προσθήκη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οκτανοϊκού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οξέος στη θέση 3              ενεργός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γκρελίνη</a:t>
            </a:r>
            <a:endParaRPr lang="el-G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Ενδογενές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πρόσδεμα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του υποδοχέα των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εκκριταγωγών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της αυξητικής ορμόνης (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GHS-R)</a:t>
            </a:r>
            <a:endParaRPr lang="el-GR" sz="2000" b="1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Διέγερση εκκρίσεως αυξητικής ορμόνης</a:t>
            </a:r>
          </a:p>
          <a:p>
            <a:pPr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     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γαστρικής κινητικότητας</a:t>
            </a:r>
          </a:p>
          <a:p>
            <a:pPr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Θετική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ινότροπος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δράση</a:t>
            </a:r>
          </a:p>
          <a:p>
            <a:pPr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Αγγειοδιαστολή</a:t>
            </a:r>
          </a:p>
          <a:p>
            <a:pPr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Ισχυρότατο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ορεξιογόνο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σήμα: Διέγερση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NPY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και 		        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AgRP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νευρώνων στον τοξοειδή πυρήνα</a:t>
            </a: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Πιθανή επίδραση και επί του εγκεφαλικού στελέχους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3203575" y="6308725"/>
            <a:ext cx="62658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15000"/>
              </a:spcBef>
              <a:defRPr/>
            </a:pPr>
            <a:r>
              <a:rPr lang="en-US" sz="13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Chaudhri</a:t>
            </a:r>
            <a:r>
              <a:rPr lang="en-US" sz="13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 et al, </a:t>
            </a:r>
            <a:r>
              <a:rPr lang="en-US" sz="13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Philos</a:t>
            </a:r>
            <a:r>
              <a:rPr lang="en-US" sz="13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Trans R Soc </a:t>
            </a:r>
            <a:r>
              <a:rPr lang="en-US" sz="13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Lond</a:t>
            </a:r>
            <a:r>
              <a:rPr lang="en-US" sz="13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B </a:t>
            </a:r>
            <a:r>
              <a:rPr lang="en-US" sz="13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Biol</a:t>
            </a:r>
            <a:r>
              <a:rPr lang="en-US" sz="13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3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Sci</a:t>
            </a:r>
            <a:r>
              <a:rPr lang="en-US" sz="13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2006;361:1187-1209</a:t>
            </a:r>
          </a:p>
          <a:p>
            <a:pPr>
              <a:spcBef>
                <a:spcPct val="15000"/>
              </a:spcBef>
              <a:defRPr/>
            </a:pPr>
            <a:r>
              <a:rPr lang="en-US" sz="13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Suzuki K et al, </a:t>
            </a:r>
            <a:r>
              <a:rPr lang="en-US" sz="13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Endocr</a:t>
            </a:r>
            <a:r>
              <a:rPr lang="en-US" sz="13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J 2010;57:359-372</a:t>
            </a:r>
            <a:endParaRPr lang="el-GR" sz="1300" b="1" dirty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l="23846" t="9374" r="30392" b="18701"/>
          <a:stretch>
            <a:fillRect/>
          </a:stretch>
        </p:blipFill>
        <p:spPr bwMode="auto">
          <a:xfrm>
            <a:off x="6872478" y="3645024"/>
            <a:ext cx="2236026" cy="2042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3645024"/>
            <a:ext cx="1644699" cy="1377745"/>
          </a:xfrm>
          <a:prstGeom prst="rect">
            <a:avLst/>
          </a:prstGeom>
          <a:noFill/>
          <a:ln w="63500" algn="ctr">
            <a:noFill/>
            <a:miter lim="800000"/>
            <a:headEnd/>
            <a:tailEnd/>
          </a:ln>
        </p:spPr>
      </p:pic>
      <p:cxnSp>
        <p:nvCxnSpPr>
          <p:cNvPr id="8" name="7 - Ευθύγραμμο βέλος σύνδεσης"/>
          <p:cNvCxnSpPr/>
          <p:nvPr/>
        </p:nvCxnSpPr>
        <p:spPr>
          <a:xfrm>
            <a:off x="6228184" y="4437112"/>
            <a:ext cx="720080" cy="36004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- Βέλος προς τα κάτω"/>
          <p:cNvSpPr/>
          <p:nvPr/>
        </p:nvSpPr>
        <p:spPr>
          <a:xfrm rot="10800000">
            <a:off x="6876257" y="3861048"/>
            <a:ext cx="432048" cy="648072"/>
          </a:xfrm>
          <a:prstGeom prst="downArrow">
            <a:avLst/>
          </a:prstGeom>
          <a:solidFill>
            <a:srgbClr val="FF0000"/>
          </a:solidFill>
          <a:ln w="508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rgbClr val="FFFFFF"/>
              </a:solidFill>
            </a:endParaRPr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5508476" y="1915939"/>
            <a:ext cx="647700" cy="360933"/>
          </a:xfrm>
          <a:prstGeom prst="rightArrow">
            <a:avLst>
              <a:gd name="adj1" fmla="val 50000"/>
              <a:gd name="adj2" fmla="val 56044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13" name="12 - Βέλος προς τα κάτω"/>
          <p:cNvSpPr/>
          <p:nvPr/>
        </p:nvSpPr>
        <p:spPr>
          <a:xfrm rot="10800000">
            <a:off x="539552" y="3501008"/>
            <a:ext cx="360040" cy="432048"/>
          </a:xfrm>
          <a:prstGeom prst="downArrow">
            <a:avLst/>
          </a:prstGeom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323850" y="-26988"/>
            <a:ext cx="86407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32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ΓΚΡΕΛΙΝΗ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0" y="620118"/>
            <a:ext cx="9144000" cy="2092881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Αρνητική συσχέτιση με το σωματικό βάρος,        με απώλεια βάρους</a:t>
            </a:r>
          </a:p>
          <a:p>
            <a:pPr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Χαμηλές συγκεντρώσεις σε άτομα με παχυσαρκία          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 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αντιρροπιστικός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μηχανισμός</a:t>
            </a:r>
          </a:p>
          <a:p>
            <a:pPr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Υψηλές συγκεντρώσεις στο σύνδρομο </a:t>
            </a:r>
            <a:r>
              <a:rPr lang="en-US" sz="2000" b="1" u="sng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Prader-Willi</a:t>
            </a:r>
            <a:endParaRPr lang="en-US" sz="2000" b="1" u="sng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Συνδέσεις με το σύστημα ανταμοιβής</a:t>
            </a:r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2420888"/>
            <a:ext cx="3168352" cy="3384922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</p:spPr>
      </p:pic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0" y="2818671"/>
            <a:ext cx="5868144" cy="301621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      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προγευματικά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, ταχεία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μεταγευματική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      </a:t>
            </a:r>
          </a:p>
          <a:p>
            <a:pPr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n-US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Έναυσμα για έναρξη σιτίσεως;</a:t>
            </a:r>
          </a:p>
          <a:p>
            <a:pPr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l-GR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«Προετοιμασία» για είσοδο τροφής;</a:t>
            </a: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Η διακύμανση των συγκεντρώσεων γκρελίνης (ιδιαίτερα η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μεταγευματική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καταστολή) είναι λιγότερο έντονη στα άτομα με παχυσαρκία           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διαταραγμένοι μηχανισμοί κορεσμού;</a:t>
            </a:r>
          </a:p>
        </p:txBody>
      </p:sp>
      <p:sp>
        <p:nvSpPr>
          <p:cNvPr id="63497" name="Text Box 9"/>
          <p:cNvSpPr txBox="1">
            <a:spLocks noChangeArrowheads="1"/>
          </p:cNvSpPr>
          <p:nvPr/>
        </p:nvSpPr>
        <p:spPr bwMode="auto">
          <a:xfrm>
            <a:off x="3276601" y="6021288"/>
            <a:ext cx="5975920" cy="752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15000"/>
              </a:spcBef>
              <a:defRPr/>
            </a:pPr>
            <a:r>
              <a:rPr lang="en-US" sz="13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Coll</a:t>
            </a:r>
            <a:r>
              <a:rPr lang="en-US" sz="13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AP et al, Cell 2007;129:251-262</a:t>
            </a:r>
            <a:endParaRPr lang="el-GR" sz="1300" b="1" dirty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15000"/>
              </a:spcBef>
              <a:defRPr/>
            </a:pPr>
            <a:r>
              <a:rPr lang="en-US" sz="13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Nogueiras</a:t>
            </a:r>
            <a:r>
              <a:rPr lang="en-US" sz="13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R et al, Ann N Y </a:t>
            </a:r>
            <a:r>
              <a:rPr lang="en-US" sz="13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Acad</a:t>
            </a:r>
            <a:r>
              <a:rPr lang="en-US" sz="13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3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Sci</a:t>
            </a:r>
            <a:r>
              <a:rPr lang="en-US" sz="13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2008;1126:14-19</a:t>
            </a:r>
            <a:endParaRPr lang="el-GR" sz="1300" b="1" dirty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15000"/>
              </a:spcBef>
              <a:defRPr/>
            </a:pPr>
            <a:r>
              <a:rPr lang="en-US" sz="13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Chaudhri</a:t>
            </a:r>
            <a:r>
              <a:rPr lang="en-US" sz="13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 et al, </a:t>
            </a:r>
            <a:r>
              <a:rPr lang="en-US" sz="13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Philos</a:t>
            </a:r>
            <a:r>
              <a:rPr lang="en-US" sz="13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Trans R Soc </a:t>
            </a:r>
            <a:r>
              <a:rPr lang="en-US" sz="13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Lond</a:t>
            </a:r>
            <a:r>
              <a:rPr lang="en-US" sz="13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B </a:t>
            </a:r>
            <a:r>
              <a:rPr lang="en-US" sz="13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Biol</a:t>
            </a:r>
            <a:r>
              <a:rPr lang="en-US" sz="13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3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Sci</a:t>
            </a:r>
            <a:r>
              <a:rPr lang="en-US" sz="13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2006;361:1187-1209</a:t>
            </a:r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6705600" y="1124744"/>
            <a:ext cx="647700" cy="360933"/>
          </a:xfrm>
          <a:prstGeom prst="rightArrow">
            <a:avLst>
              <a:gd name="adj1" fmla="val 50000"/>
              <a:gd name="adj2" fmla="val 56044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13" name="12 - Βέλος προς τα κάτω"/>
          <p:cNvSpPr/>
          <p:nvPr/>
        </p:nvSpPr>
        <p:spPr>
          <a:xfrm rot="10800000">
            <a:off x="5652120" y="548680"/>
            <a:ext cx="360040" cy="432048"/>
          </a:xfrm>
          <a:prstGeom prst="downArrow">
            <a:avLst/>
          </a:prstGeom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rgbClr val="FFFFFF"/>
              </a:solidFill>
            </a:endParaRPr>
          </a:p>
        </p:txBody>
      </p:sp>
      <p:sp>
        <p:nvSpPr>
          <p:cNvPr id="14" name="13 - Βέλος προς τα κάτω"/>
          <p:cNvSpPr/>
          <p:nvPr/>
        </p:nvSpPr>
        <p:spPr>
          <a:xfrm rot="10800000">
            <a:off x="323528" y="2708920"/>
            <a:ext cx="360040" cy="432048"/>
          </a:xfrm>
          <a:prstGeom prst="downArrow">
            <a:avLst/>
          </a:prstGeom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rgbClr val="FFFFFF"/>
              </a:solidFill>
            </a:endParaRPr>
          </a:p>
        </p:txBody>
      </p:sp>
      <p:sp>
        <p:nvSpPr>
          <p:cNvPr id="15" name="14 - Βέλος προς τα κάτω"/>
          <p:cNvSpPr/>
          <p:nvPr/>
        </p:nvSpPr>
        <p:spPr>
          <a:xfrm>
            <a:off x="5292080" y="2708920"/>
            <a:ext cx="360040" cy="432048"/>
          </a:xfrm>
          <a:prstGeom prst="downArrow">
            <a:avLst/>
          </a:prstGeom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rgbClr val="FFFFFF"/>
              </a:solidFill>
            </a:endParaRPr>
          </a:p>
        </p:txBody>
      </p:sp>
      <p:sp>
        <p:nvSpPr>
          <p:cNvPr id="16" name="AutoShape 10"/>
          <p:cNvSpPr>
            <a:spLocks noChangeArrowheads="1"/>
          </p:cNvSpPr>
          <p:nvPr/>
        </p:nvSpPr>
        <p:spPr bwMode="auto">
          <a:xfrm>
            <a:off x="1676400" y="5105400"/>
            <a:ext cx="647700" cy="360933"/>
          </a:xfrm>
          <a:prstGeom prst="rightArrow">
            <a:avLst>
              <a:gd name="adj1" fmla="val 50000"/>
              <a:gd name="adj2" fmla="val 56044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027116" y="3886200"/>
            <a:ext cx="1785937" cy="1390650"/>
            <a:chOff x="768" y="2832"/>
            <a:chExt cx="1203" cy="876"/>
          </a:xfrm>
        </p:grpSpPr>
        <p:sp>
          <p:nvSpPr>
            <p:cNvPr id="13315" name="Freeform 3"/>
            <p:cNvSpPr>
              <a:spLocks/>
            </p:cNvSpPr>
            <p:nvPr/>
          </p:nvSpPr>
          <p:spPr bwMode="auto">
            <a:xfrm>
              <a:off x="1056" y="2832"/>
              <a:ext cx="915" cy="780"/>
            </a:xfrm>
            <a:custGeom>
              <a:avLst/>
              <a:gdLst/>
              <a:ahLst/>
              <a:cxnLst>
                <a:cxn ang="0">
                  <a:pos x="14" y="31"/>
                </a:cxn>
                <a:cxn ang="0">
                  <a:pos x="26" y="40"/>
                </a:cxn>
                <a:cxn ang="0">
                  <a:pos x="18" y="50"/>
                </a:cxn>
                <a:cxn ang="0">
                  <a:pos x="16" y="43"/>
                </a:cxn>
                <a:cxn ang="0">
                  <a:pos x="5" y="55"/>
                </a:cxn>
                <a:cxn ang="0">
                  <a:pos x="11" y="64"/>
                </a:cxn>
                <a:cxn ang="0">
                  <a:pos x="27" y="61"/>
                </a:cxn>
                <a:cxn ang="0">
                  <a:pos x="22" y="74"/>
                </a:cxn>
                <a:cxn ang="0">
                  <a:pos x="18" y="79"/>
                </a:cxn>
                <a:cxn ang="0">
                  <a:pos x="10" y="82"/>
                </a:cxn>
                <a:cxn ang="0">
                  <a:pos x="6" y="98"/>
                </a:cxn>
                <a:cxn ang="0">
                  <a:pos x="11" y="107"/>
                </a:cxn>
                <a:cxn ang="0">
                  <a:pos x="22" y="112"/>
                </a:cxn>
                <a:cxn ang="0">
                  <a:pos x="22" y="120"/>
                </a:cxn>
                <a:cxn ang="0">
                  <a:pos x="35" y="123"/>
                </a:cxn>
                <a:cxn ang="0">
                  <a:pos x="42" y="125"/>
                </a:cxn>
                <a:cxn ang="0">
                  <a:pos x="29" y="141"/>
                </a:cxn>
                <a:cxn ang="0">
                  <a:pos x="19" y="147"/>
                </a:cxn>
                <a:cxn ang="0">
                  <a:pos x="3" y="155"/>
                </a:cxn>
                <a:cxn ang="0">
                  <a:pos x="3" y="160"/>
                </a:cxn>
                <a:cxn ang="0">
                  <a:pos x="29" y="149"/>
                </a:cxn>
                <a:cxn ang="0">
                  <a:pos x="62" y="120"/>
                </a:cxn>
                <a:cxn ang="0">
                  <a:pos x="59" y="117"/>
                </a:cxn>
                <a:cxn ang="0">
                  <a:pos x="77" y="95"/>
                </a:cxn>
                <a:cxn ang="0">
                  <a:pos x="72" y="101"/>
                </a:cxn>
                <a:cxn ang="0">
                  <a:pos x="73" y="109"/>
                </a:cxn>
                <a:cxn ang="0">
                  <a:pos x="72" y="114"/>
                </a:cxn>
                <a:cxn ang="0">
                  <a:pos x="86" y="106"/>
                </a:cxn>
                <a:cxn ang="0">
                  <a:pos x="86" y="98"/>
                </a:cxn>
                <a:cxn ang="0">
                  <a:pos x="107" y="103"/>
                </a:cxn>
                <a:cxn ang="0">
                  <a:pos x="121" y="101"/>
                </a:cxn>
                <a:cxn ang="0">
                  <a:pos x="145" y="109"/>
                </a:cxn>
                <a:cxn ang="0">
                  <a:pos x="153" y="119"/>
                </a:cxn>
                <a:cxn ang="0">
                  <a:pos x="166" y="128"/>
                </a:cxn>
                <a:cxn ang="0">
                  <a:pos x="188" y="130"/>
                </a:cxn>
                <a:cxn ang="0">
                  <a:pos x="185" y="117"/>
                </a:cxn>
                <a:cxn ang="0">
                  <a:pos x="176" y="115"/>
                </a:cxn>
                <a:cxn ang="0">
                  <a:pos x="163" y="106"/>
                </a:cxn>
                <a:cxn ang="0">
                  <a:pos x="147" y="95"/>
                </a:cxn>
                <a:cxn ang="0">
                  <a:pos x="141" y="103"/>
                </a:cxn>
                <a:cxn ang="0">
                  <a:pos x="129" y="93"/>
                </a:cxn>
                <a:cxn ang="0">
                  <a:pos x="117" y="80"/>
                </a:cxn>
                <a:cxn ang="0">
                  <a:pos x="102" y="21"/>
                </a:cxn>
                <a:cxn ang="0">
                  <a:pos x="90" y="5"/>
                </a:cxn>
                <a:cxn ang="0">
                  <a:pos x="69" y="5"/>
                </a:cxn>
                <a:cxn ang="0">
                  <a:pos x="59" y="5"/>
                </a:cxn>
                <a:cxn ang="0">
                  <a:pos x="45" y="0"/>
                </a:cxn>
                <a:cxn ang="0">
                  <a:pos x="35" y="4"/>
                </a:cxn>
                <a:cxn ang="0">
                  <a:pos x="24" y="13"/>
                </a:cxn>
                <a:cxn ang="0">
                  <a:pos x="19" y="21"/>
                </a:cxn>
                <a:cxn ang="0">
                  <a:pos x="10" y="26"/>
                </a:cxn>
              </a:cxnLst>
              <a:rect l="0" t="0" r="r" b="b"/>
              <a:pathLst>
                <a:path w="188" h="160">
                  <a:moveTo>
                    <a:pt x="10" y="26"/>
                  </a:moveTo>
                  <a:lnTo>
                    <a:pt x="14" y="31"/>
                  </a:lnTo>
                  <a:lnTo>
                    <a:pt x="19" y="39"/>
                  </a:lnTo>
                  <a:lnTo>
                    <a:pt x="26" y="40"/>
                  </a:lnTo>
                  <a:lnTo>
                    <a:pt x="26" y="50"/>
                  </a:lnTo>
                  <a:lnTo>
                    <a:pt x="18" y="50"/>
                  </a:lnTo>
                  <a:lnTo>
                    <a:pt x="18" y="43"/>
                  </a:lnTo>
                  <a:lnTo>
                    <a:pt x="16" y="43"/>
                  </a:lnTo>
                  <a:lnTo>
                    <a:pt x="0" y="50"/>
                  </a:lnTo>
                  <a:lnTo>
                    <a:pt x="5" y="55"/>
                  </a:lnTo>
                  <a:lnTo>
                    <a:pt x="5" y="61"/>
                  </a:lnTo>
                  <a:lnTo>
                    <a:pt x="11" y="64"/>
                  </a:lnTo>
                  <a:lnTo>
                    <a:pt x="21" y="66"/>
                  </a:lnTo>
                  <a:lnTo>
                    <a:pt x="27" y="61"/>
                  </a:lnTo>
                  <a:lnTo>
                    <a:pt x="29" y="72"/>
                  </a:lnTo>
                  <a:lnTo>
                    <a:pt x="22" y="74"/>
                  </a:lnTo>
                  <a:lnTo>
                    <a:pt x="21" y="77"/>
                  </a:lnTo>
                  <a:lnTo>
                    <a:pt x="18" y="79"/>
                  </a:lnTo>
                  <a:lnTo>
                    <a:pt x="13" y="75"/>
                  </a:lnTo>
                  <a:lnTo>
                    <a:pt x="10" y="82"/>
                  </a:lnTo>
                  <a:lnTo>
                    <a:pt x="2" y="90"/>
                  </a:lnTo>
                  <a:lnTo>
                    <a:pt x="6" y="98"/>
                  </a:lnTo>
                  <a:lnTo>
                    <a:pt x="5" y="101"/>
                  </a:lnTo>
                  <a:lnTo>
                    <a:pt x="11" y="107"/>
                  </a:lnTo>
                  <a:lnTo>
                    <a:pt x="19" y="107"/>
                  </a:lnTo>
                  <a:lnTo>
                    <a:pt x="22" y="112"/>
                  </a:lnTo>
                  <a:lnTo>
                    <a:pt x="21" y="115"/>
                  </a:lnTo>
                  <a:lnTo>
                    <a:pt x="22" y="120"/>
                  </a:lnTo>
                  <a:lnTo>
                    <a:pt x="29" y="117"/>
                  </a:lnTo>
                  <a:lnTo>
                    <a:pt x="35" y="123"/>
                  </a:lnTo>
                  <a:lnTo>
                    <a:pt x="45" y="119"/>
                  </a:lnTo>
                  <a:lnTo>
                    <a:pt x="42" y="125"/>
                  </a:lnTo>
                  <a:lnTo>
                    <a:pt x="42" y="131"/>
                  </a:lnTo>
                  <a:lnTo>
                    <a:pt x="29" y="141"/>
                  </a:lnTo>
                  <a:lnTo>
                    <a:pt x="24" y="147"/>
                  </a:lnTo>
                  <a:lnTo>
                    <a:pt x="19" y="147"/>
                  </a:lnTo>
                  <a:lnTo>
                    <a:pt x="11" y="154"/>
                  </a:lnTo>
                  <a:lnTo>
                    <a:pt x="3" y="155"/>
                  </a:lnTo>
                  <a:lnTo>
                    <a:pt x="0" y="159"/>
                  </a:lnTo>
                  <a:lnTo>
                    <a:pt x="3" y="160"/>
                  </a:lnTo>
                  <a:lnTo>
                    <a:pt x="19" y="154"/>
                  </a:lnTo>
                  <a:lnTo>
                    <a:pt x="29" y="149"/>
                  </a:lnTo>
                  <a:lnTo>
                    <a:pt x="48" y="136"/>
                  </a:lnTo>
                  <a:lnTo>
                    <a:pt x="62" y="120"/>
                  </a:lnTo>
                  <a:lnTo>
                    <a:pt x="64" y="117"/>
                  </a:lnTo>
                  <a:lnTo>
                    <a:pt x="59" y="117"/>
                  </a:lnTo>
                  <a:lnTo>
                    <a:pt x="73" y="96"/>
                  </a:lnTo>
                  <a:lnTo>
                    <a:pt x="77" y="95"/>
                  </a:lnTo>
                  <a:lnTo>
                    <a:pt x="77" y="98"/>
                  </a:lnTo>
                  <a:lnTo>
                    <a:pt x="72" y="101"/>
                  </a:lnTo>
                  <a:lnTo>
                    <a:pt x="70" y="111"/>
                  </a:lnTo>
                  <a:lnTo>
                    <a:pt x="73" y="109"/>
                  </a:lnTo>
                  <a:lnTo>
                    <a:pt x="70" y="112"/>
                  </a:lnTo>
                  <a:lnTo>
                    <a:pt x="72" y="114"/>
                  </a:lnTo>
                  <a:lnTo>
                    <a:pt x="82" y="107"/>
                  </a:lnTo>
                  <a:lnTo>
                    <a:pt x="86" y="106"/>
                  </a:lnTo>
                  <a:lnTo>
                    <a:pt x="88" y="101"/>
                  </a:lnTo>
                  <a:lnTo>
                    <a:pt x="86" y="98"/>
                  </a:lnTo>
                  <a:lnTo>
                    <a:pt x="96" y="96"/>
                  </a:lnTo>
                  <a:lnTo>
                    <a:pt x="107" y="103"/>
                  </a:lnTo>
                  <a:lnTo>
                    <a:pt x="117" y="99"/>
                  </a:lnTo>
                  <a:lnTo>
                    <a:pt x="121" y="101"/>
                  </a:lnTo>
                  <a:lnTo>
                    <a:pt x="128" y="101"/>
                  </a:lnTo>
                  <a:lnTo>
                    <a:pt x="145" y="109"/>
                  </a:lnTo>
                  <a:lnTo>
                    <a:pt x="149" y="112"/>
                  </a:lnTo>
                  <a:lnTo>
                    <a:pt x="153" y="119"/>
                  </a:lnTo>
                  <a:lnTo>
                    <a:pt x="163" y="125"/>
                  </a:lnTo>
                  <a:lnTo>
                    <a:pt x="166" y="128"/>
                  </a:lnTo>
                  <a:lnTo>
                    <a:pt x="177" y="135"/>
                  </a:lnTo>
                  <a:lnTo>
                    <a:pt x="188" y="130"/>
                  </a:lnTo>
                  <a:lnTo>
                    <a:pt x="188" y="123"/>
                  </a:lnTo>
                  <a:lnTo>
                    <a:pt x="185" y="117"/>
                  </a:lnTo>
                  <a:lnTo>
                    <a:pt x="180" y="115"/>
                  </a:lnTo>
                  <a:lnTo>
                    <a:pt x="176" y="115"/>
                  </a:lnTo>
                  <a:lnTo>
                    <a:pt x="169" y="111"/>
                  </a:lnTo>
                  <a:lnTo>
                    <a:pt x="163" y="106"/>
                  </a:lnTo>
                  <a:lnTo>
                    <a:pt x="150" y="93"/>
                  </a:lnTo>
                  <a:lnTo>
                    <a:pt x="147" y="95"/>
                  </a:lnTo>
                  <a:lnTo>
                    <a:pt x="144" y="99"/>
                  </a:lnTo>
                  <a:lnTo>
                    <a:pt x="141" y="103"/>
                  </a:lnTo>
                  <a:lnTo>
                    <a:pt x="129" y="96"/>
                  </a:lnTo>
                  <a:lnTo>
                    <a:pt x="129" y="93"/>
                  </a:lnTo>
                  <a:lnTo>
                    <a:pt x="120" y="96"/>
                  </a:lnTo>
                  <a:lnTo>
                    <a:pt x="117" y="80"/>
                  </a:lnTo>
                  <a:lnTo>
                    <a:pt x="109" y="45"/>
                  </a:lnTo>
                  <a:lnTo>
                    <a:pt x="102" y="21"/>
                  </a:lnTo>
                  <a:lnTo>
                    <a:pt x="99" y="10"/>
                  </a:lnTo>
                  <a:lnTo>
                    <a:pt x="90" y="5"/>
                  </a:lnTo>
                  <a:lnTo>
                    <a:pt x="85" y="8"/>
                  </a:lnTo>
                  <a:lnTo>
                    <a:pt x="69" y="5"/>
                  </a:lnTo>
                  <a:lnTo>
                    <a:pt x="64" y="7"/>
                  </a:lnTo>
                  <a:lnTo>
                    <a:pt x="59" y="5"/>
                  </a:lnTo>
                  <a:lnTo>
                    <a:pt x="59" y="4"/>
                  </a:lnTo>
                  <a:lnTo>
                    <a:pt x="45" y="0"/>
                  </a:lnTo>
                  <a:lnTo>
                    <a:pt x="43" y="4"/>
                  </a:lnTo>
                  <a:lnTo>
                    <a:pt x="35" y="4"/>
                  </a:lnTo>
                  <a:lnTo>
                    <a:pt x="29" y="8"/>
                  </a:lnTo>
                  <a:lnTo>
                    <a:pt x="24" y="13"/>
                  </a:lnTo>
                  <a:lnTo>
                    <a:pt x="22" y="18"/>
                  </a:lnTo>
                  <a:lnTo>
                    <a:pt x="19" y="21"/>
                  </a:lnTo>
                  <a:lnTo>
                    <a:pt x="13" y="21"/>
                  </a:lnTo>
                  <a:lnTo>
                    <a:pt x="10" y="26"/>
                  </a:lnTo>
                  <a:lnTo>
                    <a:pt x="10" y="26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316" name="Freeform 4"/>
            <p:cNvSpPr>
              <a:spLocks/>
            </p:cNvSpPr>
            <p:nvPr/>
          </p:nvSpPr>
          <p:spPr bwMode="auto">
            <a:xfrm>
              <a:off x="1021" y="3608"/>
              <a:ext cx="20" cy="14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3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4" y="1"/>
                </a:cxn>
                <a:cxn ang="0">
                  <a:pos x="4" y="1"/>
                </a:cxn>
                <a:cxn ang="0">
                  <a:pos x="4" y="1"/>
                </a:cxn>
                <a:cxn ang="0">
                  <a:pos x="4" y="1"/>
                </a:cxn>
                <a:cxn ang="0">
                  <a:pos x="4" y="1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3"/>
                </a:cxn>
                <a:cxn ang="0">
                  <a:pos x="3" y="3"/>
                </a:cxn>
              </a:cxnLst>
              <a:rect l="0" t="0" r="r" b="b"/>
              <a:pathLst>
                <a:path w="4" h="3">
                  <a:moveTo>
                    <a:pt x="2" y="2"/>
                  </a:move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3" y="3"/>
                  </a:lnTo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317" name="Freeform 5"/>
            <p:cNvSpPr>
              <a:spLocks/>
            </p:cNvSpPr>
            <p:nvPr/>
          </p:nvSpPr>
          <p:spPr bwMode="auto">
            <a:xfrm>
              <a:off x="978" y="3610"/>
              <a:ext cx="43" cy="30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2"/>
                </a:cxn>
                <a:cxn ang="0">
                  <a:pos x="3" y="3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1" y="3"/>
                </a:cxn>
                <a:cxn ang="0">
                  <a:pos x="1" y="4"/>
                </a:cxn>
                <a:cxn ang="0">
                  <a:pos x="1" y="5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1" y="6"/>
                </a:cxn>
                <a:cxn ang="0">
                  <a:pos x="2" y="6"/>
                </a:cxn>
                <a:cxn ang="0">
                  <a:pos x="3" y="5"/>
                </a:cxn>
                <a:cxn ang="0">
                  <a:pos x="6" y="3"/>
                </a:cxn>
                <a:cxn ang="0">
                  <a:pos x="7" y="2"/>
                </a:cxn>
                <a:cxn ang="0">
                  <a:pos x="8" y="2"/>
                </a:cxn>
                <a:cxn ang="0">
                  <a:pos x="9" y="1"/>
                </a:cxn>
                <a:cxn ang="0">
                  <a:pos x="9" y="1"/>
                </a:cxn>
                <a:cxn ang="0">
                  <a:pos x="9" y="1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9" h="6">
                  <a:moveTo>
                    <a:pt x="8" y="0"/>
                  </a:move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4"/>
                  </a:lnTo>
                  <a:lnTo>
                    <a:pt x="6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318" name="Freeform 6"/>
            <p:cNvSpPr>
              <a:spLocks/>
            </p:cNvSpPr>
            <p:nvPr/>
          </p:nvSpPr>
          <p:spPr bwMode="auto">
            <a:xfrm>
              <a:off x="934" y="3632"/>
              <a:ext cx="44" cy="34"/>
            </a:xfrm>
            <a:custGeom>
              <a:avLst/>
              <a:gdLst/>
              <a:ahLst/>
              <a:cxnLst>
                <a:cxn ang="0">
                  <a:pos x="8" y="3"/>
                </a:cxn>
                <a:cxn ang="0">
                  <a:pos x="8" y="1"/>
                </a:cxn>
                <a:cxn ang="0">
                  <a:pos x="5" y="3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2" y="5"/>
                </a:cxn>
                <a:cxn ang="0">
                  <a:pos x="1" y="6"/>
                </a:cxn>
                <a:cxn ang="0">
                  <a:pos x="0" y="6"/>
                </a:cxn>
                <a:cxn ang="0">
                  <a:pos x="2" y="6"/>
                </a:cxn>
                <a:cxn ang="0">
                  <a:pos x="3" y="5"/>
                </a:cxn>
                <a:cxn ang="0">
                  <a:pos x="6" y="4"/>
                </a:cxn>
                <a:cxn ang="0">
                  <a:pos x="8" y="3"/>
                </a:cxn>
                <a:cxn ang="0">
                  <a:pos x="8" y="3"/>
                </a:cxn>
              </a:cxnLst>
              <a:rect l="0" t="0" r="r" b="b"/>
              <a:pathLst>
                <a:path w="9" h="7">
                  <a:moveTo>
                    <a:pt x="8" y="3"/>
                  </a:moveTo>
                  <a:cubicBezTo>
                    <a:pt x="8" y="2"/>
                    <a:pt x="9" y="1"/>
                    <a:pt x="8" y="1"/>
                  </a:cubicBezTo>
                  <a:cubicBezTo>
                    <a:pt x="7" y="0"/>
                    <a:pt x="5" y="2"/>
                    <a:pt x="5" y="3"/>
                  </a:cubicBezTo>
                  <a:cubicBezTo>
                    <a:pt x="4" y="3"/>
                    <a:pt x="4" y="3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2" y="5"/>
                    <a:pt x="2" y="5"/>
                    <a:pt x="1" y="6"/>
                  </a:cubicBezTo>
                  <a:cubicBezTo>
                    <a:pt x="1" y="6"/>
                    <a:pt x="0" y="6"/>
                    <a:pt x="0" y="6"/>
                  </a:cubicBezTo>
                  <a:cubicBezTo>
                    <a:pt x="1" y="7"/>
                    <a:pt x="1" y="7"/>
                    <a:pt x="2" y="6"/>
                  </a:cubicBezTo>
                  <a:cubicBezTo>
                    <a:pt x="2" y="6"/>
                    <a:pt x="3" y="5"/>
                    <a:pt x="3" y="5"/>
                  </a:cubicBezTo>
                  <a:cubicBezTo>
                    <a:pt x="4" y="5"/>
                    <a:pt x="5" y="5"/>
                    <a:pt x="6" y="4"/>
                  </a:cubicBezTo>
                  <a:cubicBezTo>
                    <a:pt x="7" y="4"/>
                    <a:pt x="7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319" name="Freeform 7"/>
            <p:cNvSpPr>
              <a:spLocks/>
            </p:cNvSpPr>
            <p:nvPr/>
          </p:nvSpPr>
          <p:spPr bwMode="auto">
            <a:xfrm>
              <a:off x="934" y="3637"/>
              <a:ext cx="39" cy="29"/>
            </a:xfrm>
            <a:custGeom>
              <a:avLst/>
              <a:gdLst/>
              <a:ahLst/>
              <a:cxnLst>
                <a:cxn ang="0">
                  <a:pos x="8" y="2"/>
                </a:cxn>
                <a:cxn ang="0">
                  <a:pos x="8" y="1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1" y="4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1" y="6"/>
                </a:cxn>
                <a:cxn ang="0">
                  <a:pos x="1" y="6"/>
                </a:cxn>
                <a:cxn ang="0">
                  <a:pos x="1" y="6"/>
                </a:cxn>
                <a:cxn ang="0">
                  <a:pos x="1" y="6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3" y="5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5" y="4"/>
                </a:cxn>
                <a:cxn ang="0">
                  <a:pos x="5" y="3"/>
                </a:cxn>
                <a:cxn ang="0">
                  <a:pos x="6" y="3"/>
                </a:cxn>
                <a:cxn ang="0">
                  <a:pos x="7" y="3"/>
                </a:cxn>
                <a:cxn ang="0">
                  <a:pos x="7" y="2"/>
                </a:cxn>
                <a:cxn ang="0">
                  <a:pos x="7" y="2"/>
                </a:cxn>
                <a:cxn ang="0">
                  <a:pos x="8" y="2"/>
                </a:cxn>
                <a:cxn ang="0">
                  <a:pos x="8" y="2"/>
                </a:cxn>
                <a:cxn ang="0">
                  <a:pos x="8" y="2"/>
                </a:cxn>
              </a:cxnLst>
              <a:rect l="0" t="0" r="r" b="b"/>
              <a:pathLst>
                <a:path w="8" h="6">
                  <a:moveTo>
                    <a:pt x="8" y="2"/>
                  </a:moveTo>
                  <a:lnTo>
                    <a:pt x="8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6" y="3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320" name="Freeform 8"/>
            <p:cNvSpPr>
              <a:spLocks/>
            </p:cNvSpPr>
            <p:nvPr/>
          </p:nvSpPr>
          <p:spPr bwMode="auto">
            <a:xfrm>
              <a:off x="909" y="3676"/>
              <a:ext cx="5" cy="5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1" y="0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1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321" name="Freeform 9"/>
            <p:cNvSpPr>
              <a:spLocks/>
            </p:cNvSpPr>
            <p:nvPr/>
          </p:nvSpPr>
          <p:spPr bwMode="auto">
            <a:xfrm>
              <a:off x="909" y="3676"/>
              <a:ext cx="5" cy="5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322" name="Freeform 10"/>
            <p:cNvSpPr>
              <a:spLocks/>
            </p:cNvSpPr>
            <p:nvPr/>
          </p:nvSpPr>
          <p:spPr bwMode="auto">
            <a:xfrm>
              <a:off x="870" y="3682"/>
              <a:ext cx="14" cy="14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3" y="1"/>
                </a:cxn>
                <a:cxn ang="0">
                  <a:pos x="2" y="1"/>
                </a:cxn>
                <a:cxn ang="0">
                  <a:pos x="3" y="2"/>
                </a:cxn>
                <a:cxn ang="0">
                  <a:pos x="2" y="2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1" y="1"/>
                </a:cxn>
                <a:cxn ang="0">
                  <a:pos x="2" y="1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2"/>
                    <a:pt x="3" y="2"/>
                    <a:pt x="3" y="2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2" y="2"/>
                    <a:pt x="2" y="2"/>
                    <a:pt x="1" y="3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2"/>
                    <a:pt x="1" y="2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323" name="Freeform 11"/>
            <p:cNvSpPr>
              <a:spLocks/>
            </p:cNvSpPr>
            <p:nvPr/>
          </p:nvSpPr>
          <p:spPr bwMode="auto">
            <a:xfrm>
              <a:off x="875" y="3684"/>
              <a:ext cx="14" cy="9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2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3" h="2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324" name="Freeform 12"/>
            <p:cNvSpPr>
              <a:spLocks/>
            </p:cNvSpPr>
            <p:nvPr/>
          </p:nvSpPr>
          <p:spPr bwMode="auto">
            <a:xfrm>
              <a:off x="833" y="3690"/>
              <a:ext cx="19" cy="10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1" y="2"/>
                </a:cxn>
                <a:cxn ang="0">
                  <a:pos x="3" y="1"/>
                </a:cxn>
              </a:cxnLst>
              <a:rect l="0" t="0" r="r" b="b"/>
              <a:pathLst>
                <a:path w="4" h="2">
                  <a:moveTo>
                    <a:pt x="3" y="1"/>
                  </a:moveTo>
                  <a:cubicBezTo>
                    <a:pt x="3" y="1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0" y="1"/>
                    <a:pt x="3" y="2"/>
                    <a:pt x="3" y="1"/>
                  </a:cubicBez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325" name="Freeform 13"/>
            <p:cNvSpPr>
              <a:spLocks/>
            </p:cNvSpPr>
            <p:nvPr/>
          </p:nvSpPr>
          <p:spPr bwMode="auto">
            <a:xfrm>
              <a:off x="838" y="3690"/>
              <a:ext cx="14" cy="10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2" y="2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326" name="Freeform 14"/>
            <p:cNvSpPr>
              <a:spLocks/>
            </p:cNvSpPr>
            <p:nvPr/>
          </p:nvSpPr>
          <p:spPr bwMode="auto">
            <a:xfrm>
              <a:off x="814" y="3691"/>
              <a:ext cx="10" cy="15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2" y="3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1" y="1"/>
                </a:cxn>
              </a:cxnLst>
              <a:rect l="0" t="0" r="r" b="b"/>
              <a:pathLst>
                <a:path w="2" h="3">
                  <a:moveTo>
                    <a:pt x="1" y="1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3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327" name="Freeform 15"/>
            <p:cNvSpPr>
              <a:spLocks/>
            </p:cNvSpPr>
            <p:nvPr/>
          </p:nvSpPr>
          <p:spPr bwMode="auto">
            <a:xfrm>
              <a:off x="814" y="3691"/>
              <a:ext cx="10" cy="15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2" y="3"/>
                </a:cxn>
                <a:cxn ang="0">
                  <a:pos x="2" y="2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</a:cxnLst>
              <a:rect l="0" t="0" r="r" b="b"/>
              <a:pathLst>
                <a:path w="2" h="3">
                  <a:moveTo>
                    <a:pt x="1" y="1"/>
                  </a:move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328" name="Freeform 16"/>
            <p:cNvSpPr>
              <a:spLocks/>
            </p:cNvSpPr>
            <p:nvPr/>
          </p:nvSpPr>
          <p:spPr bwMode="auto">
            <a:xfrm>
              <a:off x="795" y="3693"/>
              <a:ext cx="15" cy="15"/>
            </a:xfrm>
            <a:custGeom>
              <a:avLst/>
              <a:gdLst/>
              <a:ahLst/>
              <a:cxnLst>
                <a:cxn ang="0">
                  <a:pos x="3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2" y="2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3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2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329" name="Freeform 17"/>
            <p:cNvSpPr>
              <a:spLocks/>
            </p:cNvSpPr>
            <p:nvPr/>
          </p:nvSpPr>
          <p:spPr bwMode="auto">
            <a:xfrm>
              <a:off x="768" y="3683"/>
              <a:ext cx="19" cy="10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1"/>
                </a:cxn>
                <a:cxn ang="0">
                  <a:pos x="4" y="1"/>
                </a:cxn>
                <a:cxn ang="0">
                  <a:pos x="4" y="1"/>
                </a:cxn>
                <a:cxn ang="0">
                  <a:pos x="4" y="1"/>
                </a:cxn>
                <a:cxn ang="0">
                  <a:pos x="4" y="1"/>
                </a:cxn>
                <a:cxn ang="0">
                  <a:pos x="4" y="1"/>
                </a:cxn>
                <a:cxn ang="0">
                  <a:pos x="4" y="1"/>
                </a:cxn>
                <a:cxn ang="0">
                  <a:pos x="4" y="1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4" h="2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2103440" y="1709739"/>
            <a:ext cx="5091112" cy="3514725"/>
            <a:chOff x="1491" y="1077"/>
            <a:chExt cx="3607" cy="2214"/>
          </a:xfrm>
        </p:grpSpPr>
        <p:sp>
          <p:nvSpPr>
            <p:cNvPr id="13331" name="Freeform 19"/>
            <p:cNvSpPr>
              <a:spLocks/>
            </p:cNvSpPr>
            <p:nvPr/>
          </p:nvSpPr>
          <p:spPr bwMode="auto">
            <a:xfrm>
              <a:off x="2843" y="1262"/>
              <a:ext cx="456" cy="269"/>
            </a:xfrm>
            <a:custGeom>
              <a:avLst/>
              <a:gdLst/>
              <a:ahLst/>
              <a:cxnLst>
                <a:cxn ang="0">
                  <a:pos x="0" y="51"/>
                </a:cxn>
                <a:cxn ang="0">
                  <a:pos x="5" y="0"/>
                </a:cxn>
                <a:cxn ang="0">
                  <a:pos x="44" y="3"/>
                </a:cxn>
                <a:cxn ang="0">
                  <a:pos x="82" y="4"/>
                </a:cxn>
                <a:cxn ang="0">
                  <a:pos x="82" y="5"/>
                </a:cxn>
                <a:cxn ang="0">
                  <a:pos x="83" y="9"/>
                </a:cxn>
                <a:cxn ang="0">
                  <a:pos x="83" y="10"/>
                </a:cxn>
                <a:cxn ang="0">
                  <a:pos x="82" y="13"/>
                </a:cxn>
                <a:cxn ang="0">
                  <a:pos x="82" y="18"/>
                </a:cxn>
                <a:cxn ang="0">
                  <a:pos x="84" y="23"/>
                </a:cxn>
                <a:cxn ang="0">
                  <a:pos x="85" y="25"/>
                </a:cxn>
                <a:cxn ang="0">
                  <a:pos x="86" y="30"/>
                </a:cxn>
                <a:cxn ang="0">
                  <a:pos x="86" y="38"/>
                </a:cxn>
                <a:cxn ang="0">
                  <a:pos x="87" y="40"/>
                </a:cxn>
                <a:cxn ang="0">
                  <a:pos x="87" y="43"/>
                </a:cxn>
                <a:cxn ang="0">
                  <a:pos x="87" y="44"/>
                </a:cxn>
                <a:cxn ang="0">
                  <a:pos x="89" y="51"/>
                </a:cxn>
                <a:cxn ang="0">
                  <a:pos x="89" y="53"/>
                </a:cxn>
                <a:cxn ang="0">
                  <a:pos x="89" y="55"/>
                </a:cxn>
                <a:cxn ang="0">
                  <a:pos x="0" y="51"/>
                </a:cxn>
                <a:cxn ang="0">
                  <a:pos x="0" y="51"/>
                </a:cxn>
              </a:cxnLst>
              <a:rect l="0" t="0" r="r" b="b"/>
              <a:pathLst>
                <a:path w="89" h="55">
                  <a:moveTo>
                    <a:pt x="0" y="51"/>
                  </a:moveTo>
                  <a:lnTo>
                    <a:pt x="5" y="0"/>
                  </a:lnTo>
                  <a:lnTo>
                    <a:pt x="44" y="3"/>
                  </a:lnTo>
                  <a:lnTo>
                    <a:pt x="82" y="4"/>
                  </a:lnTo>
                  <a:lnTo>
                    <a:pt x="82" y="5"/>
                  </a:lnTo>
                  <a:lnTo>
                    <a:pt x="83" y="9"/>
                  </a:lnTo>
                  <a:lnTo>
                    <a:pt x="83" y="10"/>
                  </a:lnTo>
                  <a:lnTo>
                    <a:pt x="82" y="13"/>
                  </a:lnTo>
                  <a:lnTo>
                    <a:pt x="82" y="18"/>
                  </a:lnTo>
                  <a:lnTo>
                    <a:pt x="84" y="23"/>
                  </a:lnTo>
                  <a:lnTo>
                    <a:pt x="85" y="25"/>
                  </a:lnTo>
                  <a:lnTo>
                    <a:pt x="86" y="30"/>
                  </a:lnTo>
                  <a:lnTo>
                    <a:pt x="86" y="38"/>
                  </a:lnTo>
                  <a:lnTo>
                    <a:pt x="87" y="40"/>
                  </a:lnTo>
                  <a:lnTo>
                    <a:pt x="87" y="43"/>
                  </a:lnTo>
                  <a:lnTo>
                    <a:pt x="87" y="44"/>
                  </a:lnTo>
                  <a:lnTo>
                    <a:pt x="89" y="51"/>
                  </a:lnTo>
                  <a:lnTo>
                    <a:pt x="89" y="53"/>
                  </a:lnTo>
                  <a:lnTo>
                    <a:pt x="89" y="55"/>
                  </a:lnTo>
                  <a:lnTo>
                    <a:pt x="0" y="51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332" name="Freeform 20"/>
            <p:cNvSpPr>
              <a:spLocks/>
            </p:cNvSpPr>
            <p:nvPr/>
          </p:nvSpPr>
          <p:spPr bwMode="auto">
            <a:xfrm>
              <a:off x="2823" y="1511"/>
              <a:ext cx="482" cy="312"/>
            </a:xfrm>
            <a:custGeom>
              <a:avLst/>
              <a:gdLst/>
              <a:ahLst/>
              <a:cxnLst>
                <a:cxn ang="0">
                  <a:pos x="0" y="51"/>
                </a:cxn>
                <a:cxn ang="0">
                  <a:pos x="3" y="17"/>
                </a:cxn>
                <a:cxn ang="0">
                  <a:pos x="4" y="0"/>
                </a:cxn>
                <a:cxn ang="0">
                  <a:pos x="93" y="4"/>
                </a:cxn>
                <a:cxn ang="0">
                  <a:pos x="93" y="6"/>
                </a:cxn>
                <a:cxn ang="0">
                  <a:pos x="92" y="7"/>
                </a:cxn>
                <a:cxn ang="0">
                  <a:pos x="90" y="10"/>
                </a:cxn>
                <a:cxn ang="0">
                  <a:pos x="90" y="11"/>
                </a:cxn>
                <a:cxn ang="0">
                  <a:pos x="94" y="15"/>
                </a:cxn>
                <a:cxn ang="0">
                  <a:pos x="94" y="46"/>
                </a:cxn>
                <a:cxn ang="0">
                  <a:pos x="94" y="46"/>
                </a:cxn>
                <a:cxn ang="0">
                  <a:pos x="92" y="46"/>
                </a:cxn>
                <a:cxn ang="0">
                  <a:pos x="93" y="47"/>
                </a:cxn>
                <a:cxn ang="0">
                  <a:pos x="94" y="48"/>
                </a:cxn>
                <a:cxn ang="0">
                  <a:pos x="93" y="50"/>
                </a:cxn>
                <a:cxn ang="0">
                  <a:pos x="94" y="51"/>
                </a:cxn>
                <a:cxn ang="0">
                  <a:pos x="94" y="54"/>
                </a:cxn>
                <a:cxn ang="0">
                  <a:pos x="93" y="54"/>
                </a:cxn>
                <a:cxn ang="0">
                  <a:pos x="94" y="56"/>
                </a:cxn>
                <a:cxn ang="0">
                  <a:pos x="92" y="59"/>
                </a:cxn>
                <a:cxn ang="0">
                  <a:pos x="94" y="62"/>
                </a:cxn>
                <a:cxn ang="0">
                  <a:pos x="94" y="64"/>
                </a:cxn>
                <a:cxn ang="0">
                  <a:pos x="94" y="64"/>
                </a:cxn>
                <a:cxn ang="0">
                  <a:pos x="91" y="62"/>
                </a:cxn>
                <a:cxn ang="0">
                  <a:pos x="86" y="59"/>
                </a:cxn>
                <a:cxn ang="0">
                  <a:pos x="84" y="58"/>
                </a:cxn>
                <a:cxn ang="0">
                  <a:pos x="82" y="58"/>
                </a:cxn>
                <a:cxn ang="0">
                  <a:pos x="80" y="60"/>
                </a:cxn>
                <a:cxn ang="0">
                  <a:pos x="79" y="60"/>
                </a:cxn>
                <a:cxn ang="0">
                  <a:pos x="77" y="60"/>
                </a:cxn>
                <a:cxn ang="0">
                  <a:pos x="76" y="57"/>
                </a:cxn>
                <a:cxn ang="0">
                  <a:pos x="75" y="56"/>
                </a:cxn>
                <a:cxn ang="0">
                  <a:pos x="73" y="57"/>
                </a:cxn>
                <a:cxn ang="0">
                  <a:pos x="71" y="57"/>
                </a:cxn>
                <a:cxn ang="0">
                  <a:pos x="69" y="54"/>
                </a:cxn>
                <a:cxn ang="0">
                  <a:pos x="0" y="51"/>
                </a:cxn>
                <a:cxn ang="0">
                  <a:pos x="0" y="51"/>
                </a:cxn>
              </a:cxnLst>
              <a:rect l="0" t="0" r="r" b="b"/>
              <a:pathLst>
                <a:path w="94" h="64">
                  <a:moveTo>
                    <a:pt x="0" y="51"/>
                  </a:moveTo>
                  <a:lnTo>
                    <a:pt x="3" y="17"/>
                  </a:lnTo>
                  <a:lnTo>
                    <a:pt x="4" y="0"/>
                  </a:lnTo>
                  <a:lnTo>
                    <a:pt x="93" y="4"/>
                  </a:lnTo>
                  <a:lnTo>
                    <a:pt x="93" y="6"/>
                  </a:lnTo>
                  <a:lnTo>
                    <a:pt x="92" y="7"/>
                  </a:lnTo>
                  <a:lnTo>
                    <a:pt x="90" y="10"/>
                  </a:lnTo>
                  <a:lnTo>
                    <a:pt x="90" y="11"/>
                  </a:lnTo>
                  <a:lnTo>
                    <a:pt x="94" y="15"/>
                  </a:lnTo>
                  <a:lnTo>
                    <a:pt x="94" y="46"/>
                  </a:lnTo>
                  <a:lnTo>
                    <a:pt x="94" y="46"/>
                  </a:lnTo>
                  <a:lnTo>
                    <a:pt x="92" y="46"/>
                  </a:lnTo>
                  <a:lnTo>
                    <a:pt x="93" y="47"/>
                  </a:lnTo>
                  <a:lnTo>
                    <a:pt x="94" y="48"/>
                  </a:lnTo>
                  <a:lnTo>
                    <a:pt x="93" y="50"/>
                  </a:lnTo>
                  <a:lnTo>
                    <a:pt x="94" y="51"/>
                  </a:lnTo>
                  <a:lnTo>
                    <a:pt x="94" y="54"/>
                  </a:lnTo>
                  <a:lnTo>
                    <a:pt x="93" y="54"/>
                  </a:lnTo>
                  <a:lnTo>
                    <a:pt x="94" y="56"/>
                  </a:lnTo>
                  <a:lnTo>
                    <a:pt x="92" y="59"/>
                  </a:lnTo>
                  <a:lnTo>
                    <a:pt x="94" y="62"/>
                  </a:lnTo>
                  <a:lnTo>
                    <a:pt x="94" y="64"/>
                  </a:lnTo>
                  <a:lnTo>
                    <a:pt x="94" y="64"/>
                  </a:lnTo>
                  <a:lnTo>
                    <a:pt x="91" y="62"/>
                  </a:lnTo>
                  <a:lnTo>
                    <a:pt x="86" y="59"/>
                  </a:lnTo>
                  <a:lnTo>
                    <a:pt x="84" y="58"/>
                  </a:lnTo>
                  <a:lnTo>
                    <a:pt x="82" y="58"/>
                  </a:lnTo>
                  <a:lnTo>
                    <a:pt x="80" y="60"/>
                  </a:lnTo>
                  <a:lnTo>
                    <a:pt x="79" y="60"/>
                  </a:lnTo>
                  <a:lnTo>
                    <a:pt x="77" y="60"/>
                  </a:lnTo>
                  <a:lnTo>
                    <a:pt x="76" y="57"/>
                  </a:lnTo>
                  <a:lnTo>
                    <a:pt x="75" y="56"/>
                  </a:lnTo>
                  <a:lnTo>
                    <a:pt x="73" y="57"/>
                  </a:lnTo>
                  <a:lnTo>
                    <a:pt x="71" y="57"/>
                  </a:lnTo>
                  <a:lnTo>
                    <a:pt x="69" y="54"/>
                  </a:lnTo>
                  <a:lnTo>
                    <a:pt x="0" y="51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333" name="Freeform 21"/>
            <p:cNvSpPr>
              <a:spLocks/>
            </p:cNvSpPr>
            <p:nvPr/>
          </p:nvSpPr>
          <p:spPr bwMode="auto">
            <a:xfrm>
              <a:off x="2807" y="1760"/>
              <a:ext cx="570" cy="268"/>
            </a:xfrm>
            <a:custGeom>
              <a:avLst/>
              <a:gdLst/>
              <a:ahLst/>
              <a:cxnLst>
                <a:cxn ang="0">
                  <a:pos x="0" y="34"/>
                </a:cxn>
                <a:cxn ang="0">
                  <a:pos x="3" y="0"/>
                </a:cxn>
                <a:cxn ang="0">
                  <a:pos x="72" y="3"/>
                </a:cxn>
                <a:cxn ang="0">
                  <a:pos x="74" y="6"/>
                </a:cxn>
                <a:cxn ang="0">
                  <a:pos x="76" y="6"/>
                </a:cxn>
                <a:cxn ang="0">
                  <a:pos x="78" y="5"/>
                </a:cxn>
                <a:cxn ang="0">
                  <a:pos x="79" y="6"/>
                </a:cxn>
                <a:cxn ang="0">
                  <a:pos x="80" y="9"/>
                </a:cxn>
                <a:cxn ang="0">
                  <a:pos x="82" y="9"/>
                </a:cxn>
                <a:cxn ang="0">
                  <a:pos x="83" y="9"/>
                </a:cxn>
                <a:cxn ang="0">
                  <a:pos x="85" y="7"/>
                </a:cxn>
                <a:cxn ang="0">
                  <a:pos x="87" y="7"/>
                </a:cxn>
                <a:cxn ang="0">
                  <a:pos x="89" y="8"/>
                </a:cxn>
                <a:cxn ang="0">
                  <a:pos x="94" y="11"/>
                </a:cxn>
                <a:cxn ang="0">
                  <a:pos x="97" y="13"/>
                </a:cxn>
                <a:cxn ang="0">
                  <a:pos x="97" y="15"/>
                </a:cxn>
                <a:cxn ang="0">
                  <a:pos x="99" y="16"/>
                </a:cxn>
                <a:cxn ang="0">
                  <a:pos x="99" y="17"/>
                </a:cxn>
                <a:cxn ang="0">
                  <a:pos x="98" y="19"/>
                </a:cxn>
                <a:cxn ang="0">
                  <a:pos x="99" y="21"/>
                </a:cxn>
                <a:cxn ang="0">
                  <a:pos x="100" y="24"/>
                </a:cxn>
                <a:cxn ang="0">
                  <a:pos x="101" y="25"/>
                </a:cxn>
                <a:cxn ang="0">
                  <a:pos x="101" y="26"/>
                </a:cxn>
                <a:cxn ang="0">
                  <a:pos x="101" y="28"/>
                </a:cxn>
                <a:cxn ang="0">
                  <a:pos x="103" y="29"/>
                </a:cxn>
                <a:cxn ang="0">
                  <a:pos x="104" y="30"/>
                </a:cxn>
                <a:cxn ang="0">
                  <a:pos x="103" y="32"/>
                </a:cxn>
                <a:cxn ang="0">
                  <a:pos x="103" y="34"/>
                </a:cxn>
                <a:cxn ang="0">
                  <a:pos x="105" y="35"/>
                </a:cxn>
                <a:cxn ang="0">
                  <a:pos x="105" y="37"/>
                </a:cxn>
                <a:cxn ang="0">
                  <a:pos x="104" y="38"/>
                </a:cxn>
                <a:cxn ang="0">
                  <a:pos x="105" y="39"/>
                </a:cxn>
                <a:cxn ang="0">
                  <a:pos x="106" y="41"/>
                </a:cxn>
                <a:cxn ang="0">
                  <a:pos x="105" y="42"/>
                </a:cxn>
                <a:cxn ang="0">
                  <a:pos x="106" y="44"/>
                </a:cxn>
                <a:cxn ang="0">
                  <a:pos x="106" y="45"/>
                </a:cxn>
                <a:cxn ang="0">
                  <a:pos x="107" y="46"/>
                </a:cxn>
                <a:cxn ang="0">
                  <a:pos x="108" y="48"/>
                </a:cxn>
                <a:cxn ang="0">
                  <a:pos x="109" y="50"/>
                </a:cxn>
                <a:cxn ang="0">
                  <a:pos x="111" y="52"/>
                </a:cxn>
                <a:cxn ang="0">
                  <a:pos x="111" y="53"/>
                </a:cxn>
                <a:cxn ang="0">
                  <a:pos x="111" y="54"/>
                </a:cxn>
                <a:cxn ang="0">
                  <a:pos x="111" y="55"/>
                </a:cxn>
                <a:cxn ang="0">
                  <a:pos x="25" y="53"/>
                </a:cxn>
                <a:cxn ang="0">
                  <a:pos x="26" y="36"/>
                </a:cxn>
                <a:cxn ang="0">
                  <a:pos x="0" y="34"/>
                </a:cxn>
                <a:cxn ang="0">
                  <a:pos x="0" y="34"/>
                </a:cxn>
              </a:cxnLst>
              <a:rect l="0" t="0" r="r" b="b"/>
              <a:pathLst>
                <a:path w="111" h="55">
                  <a:moveTo>
                    <a:pt x="0" y="34"/>
                  </a:moveTo>
                  <a:lnTo>
                    <a:pt x="3" y="0"/>
                  </a:lnTo>
                  <a:lnTo>
                    <a:pt x="72" y="3"/>
                  </a:lnTo>
                  <a:lnTo>
                    <a:pt x="74" y="6"/>
                  </a:lnTo>
                  <a:lnTo>
                    <a:pt x="76" y="6"/>
                  </a:lnTo>
                  <a:lnTo>
                    <a:pt x="78" y="5"/>
                  </a:lnTo>
                  <a:lnTo>
                    <a:pt x="79" y="6"/>
                  </a:lnTo>
                  <a:lnTo>
                    <a:pt x="80" y="9"/>
                  </a:lnTo>
                  <a:lnTo>
                    <a:pt x="82" y="9"/>
                  </a:lnTo>
                  <a:lnTo>
                    <a:pt x="83" y="9"/>
                  </a:lnTo>
                  <a:lnTo>
                    <a:pt x="85" y="7"/>
                  </a:lnTo>
                  <a:lnTo>
                    <a:pt x="87" y="7"/>
                  </a:lnTo>
                  <a:lnTo>
                    <a:pt x="89" y="8"/>
                  </a:lnTo>
                  <a:lnTo>
                    <a:pt x="94" y="11"/>
                  </a:lnTo>
                  <a:lnTo>
                    <a:pt x="97" y="13"/>
                  </a:lnTo>
                  <a:lnTo>
                    <a:pt x="97" y="15"/>
                  </a:lnTo>
                  <a:lnTo>
                    <a:pt x="99" y="16"/>
                  </a:lnTo>
                  <a:lnTo>
                    <a:pt x="99" y="17"/>
                  </a:lnTo>
                  <a:lnTo>
                    <a:pt x="98" y="19"/>
                  </a:lnTo>
                  <a:lnTo>
                    <a:pt x="99" y="21"/>
                  </a:lnTo>
                  <a:lnTo>
                    <a:pt x="100" y="24"/>
                  </a:lnTo>
                  <a:lnTo>
                    <a:pt x="101" y="25"/>
                  </a:lnTo>
                  <a:lnTo>
                    <a:pt x="101" y="26"/>
                  </a:lnTo>
                  <a:lnTo>
                    <a:pt x="101" y="28"/>
                  </a:lnTo>
                  <a:lnTo>
                    <a:pt x="103" y="29"/>
                  </a:lnTo>
                  <a:lnTo>
                    <a:pt x="104" y="30"/>
                  </a:lnTo>
                  <a:lnTo>
                    <a:pt x="103" y="32"/>
                  </a:lnTo>
                  <a:lnTo>
                    <a:pt x="103" y="34"/>
                  </a:lnTo>
                  <a:lnTo>
                    <a:pt x="105" y="35"/>
                  </a:lnTo>
                  <a:lnTo>
                    <a:pt x="105" y="37"/>
                  </a:lnTo>
                  <a:lnTo>
                    <a:pt x="104" y="38"/>
                  </a:lnTo>
                  <a:lnTo>
                    <a:pt x="105" y="39"/>
                  </a:lnTo>
                  <a:lnTo>
                    <a:pt x="106" y="41"/>
                  </a:lnTo>
                  <a:lnTo>
                    <a:pt x="105" y="42"/>
                  </a:lnTo>
                  <a:lnTo>
                    <a:pt x="106" y="44"/>
                  </a:lnTo>
                  <a:lnTo>
                    <a:pt x="106" y="45"/>
                  </a:lnTo>
                  <a:lnTo>
                    <a:pt x="107" y="46"/>
                  </a:lnTo>
                  <a:lnTo>
                    <a:pt x="108" y="48"/>
                  </a:lnTo>
                  <a:lnTo>
                    <a:pt x="109" y="50"/>
                  </a:lnTo>
                  <a:lnTo>
                    <a:pt x="111" y="52"/>
                  </a:lnTo>
                  <a:lnTo>
                    <a:pt x="111" y="53"/>
                  </a:lnTo>
                  <a:lnTo>
                    <a:pt x="111" y="54"/>
                  </a:lnTo>
                  <a:lnTo>
                    <a:pt x="111" y="55"/>
                  </a:lnTo>
                  <a:lnTo>
                    <a:pt x="25" y="53"/>
                  </a:lnTo>
                  <a:lnTo>
                    <a:pt x="26" y="36"/>
                  </a:lnTo>
                  <a:lnTo>
                    <a:pt x="0" y="3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334" name="Freeform 22"/>
            <p:cNvSpPr>
              <a:spLocks/>
            </p:cNvSpPr>
            <p:nvPr/>
          </p:nvSpPr>
          <p:spPr bwMode="auto">
            <a:xfrm>
              <a:off x="2920" y="2018"/>
              <a:ext cx="512" cy="259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89" y="2"/>
                </a:cxn>
                <a:cxn ang="0">
                  <a:pos x="95" y="6"/>
                </a:cxn>
                <a:cxn ang="0">
                  <a:pos x="93" y="8"/>
                </a:cxn>
                <a:cxn ang="0">
                  <a:pos x="93" y="10"/>
                </a:cxn>
                <a:cxn ang="0">
                  <a:pos x="94" y="12"/>
                </a:cxn>
                <a:cxn ang="0">
                  <a:pos x="95" y="12"/>
                </a:cxn>
                <a:cxn ang="0">
                  <a:pos x="96" y="15"/>
                </a:cxn>
                <a:cxn ang="0">
                  <a:pos x="97" y="16"/>
                </a:cxn>
                <a:cxn ang="0">
                  <a:pos x="99" y="16"/>
                </a:cxn>
                <a:cxn ang="0">
                  <a:pos x="99" y="17"/>
                </a:cxn>
                <a:cxn ang="0">
                  <a:pos x="100" y="53"/>
                </a:cxn>
                <a:cxn ang="0">
                  <a:pos x="0" y="51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100" h="53">
                  <a:moveTo>
                    <a:pt x="3" y="0"/>
                  </a:moveTo>
                  <a:lnTo>
                    <a:pt x="89" y="2"/>
                  </a:lnTo>
                  <a:lnTo>
                    <a:pt x="95" y="6"/>
                  </a:lnTo>
                  <a:lnTo>
                    <a:pt x="93" y="8"/>
                  </a:lnTo>
                  <a:lnTo>
                    <a:pt x="93" y="10"/>
                  </a:lnTo>
                  <a:lnTo>
                    <a:pt x="94" y="12"/>
                  </a:lnTo>
                  <a:lnTo>
                    <a:pt x="95" y="12"/>
                  </a:lnTo>
                  <a:lnTo>
                    <a:pt x="96" y="15"/>
                  </a:lnTo>
                  <a:lnTo>
                    <a:pt x="97" y="16"/>
                  </a:lnTo>
                  <a:lnTo>
                    <a:pt x="99" y="16"/>
                  </a:lnTo>
                  <a:lnTo>
                    <a:pt x="99" y="17"/>
                  </a:lnTo>
                  <a:lnTo>
                    <a:pt x="100" y="53"/>
                  </a:lnTo>
                  <a:lnTo>
                    <a:pt x="0" y="51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335" name="Freeform 23"/>
            <p:cNvSpPr>
              <a:spLocks/>
            </p:cNvSpPr>
            <p:nvPr/>
          </p:nvSpPr>
          <p:spPr bwMode="auto">
            <a:xfrm>
              <a:off x="2848" y="2262"/>
              <a:ext cx="594" cy="293"/>
            </a:xfrm>
            <a:custGeom>
              <a:avLst/>
              <a:gdLst/>
              <a:ahLst/>
              <a:cxnLst>
                <a:cxn ang="0">
                  <a:pos x="14" y="1"/>
                </a:cxn>
                <a:cxn ang="0">
                  <a:pos x="0" y="9"/>
                </a:cxn>
                <a:cxn ang="0">
                  <a:pos x="40" y="44"/>
                </a:cxn>
                <a:cxn ang="0">
                  <a:pos x="42" y="45"/>
                </a:cxn>
                <a:cxn ang="0">
                  <a:pos x="45" y="48"/>
                </a:cxn>
                <a:cxn ang="0">
                  <a:pos x="48" y="47"/>
                </a:cxn>
                <a:cxn ang="0">
                  <a:pos x="50" y="48"/>
                </a:cxn>
                <a:cxn ang="0">
                  <a:pos x="51" y="50"/>
                </a:cxn>
                <a:cxn ang="0">
                  <a:pos x="55" y="51"/>
                </a:cxn>
                <a:cxn ang="0">
                  <a:pos x="57" y="52"/>
                </a:cxn>
                <a:cxn ang="0">
                  <a:pos x="59" y="51"/>
                </a:cxn>
                <a:cxn ang="0">
                  <a:pos x="61" y="53"/>
                </a:cxn>
                <a:cxn ang="0">
                  <a:pos x="65" y="53"/>
                </a:cxn>
                <a:cxn ang="0">
                  <a:pos x="67" y="55"/>
                </a:cxn>
                <a:cxn ang="0">
                  <a:pos x="68" y="57"/>
                </a:cxn>
                <a:cxn ang="0">
                  <a:pos x="71" y="56"/>
                </a:cxn>
                <a:cxn ang="0">
                  <a:pos x="75" y="58"/>
                </a:cxn>
                <a:cxn ang="0">
                  <a:pos x="77" y="57"/>
                </a:cxn>
                <a:cxn ang="0">
                  <a:pos x="79" y="57"/>
                </a:cxn>
                <a:cxn ang="0">
                  <a:pos x="79" y="60"/>
                </a:cxn>
                <a:cxn ang="0">
                  <a:pos x="80" y="58"/>
                </a:cxn>
                <a:cxn ang="0">
                  <a:pos x="82" y="56"/>
                </a:cxn>
                <a:cxn ang="0">
                  <a:pos x="83" y="57"/>
                </a:cxn>
                <a:cxn ang="0">
                  <a:pos x="85" y="58"/>
                </a:cxn>
                <a:cxn ang="0">
                  <a:pos x="87" y="57"/>
                </a:cxn>
                <a:cxn ang="0">
                  <a:pos x="87" y="58"/>
                </a:cxn>
                <a:cxn ang="0">
                  <a:pos x="90" y="60"/>
                </a:cxn>
                <a:cxn ang="0">
                  <a:pos x="93" y="58"/>
                </a:cxn>
                <a:cxn ang="0">
                  <a:pos x="99" y="56"/>
                </a:cxn>
                <a:cxn ang="0">
                  <a:pos x="101" y="56"/>
                </a:cxn>
                <a:cxn ang="0">
                  <a:pos x="106" y="56"/>
                </a:cxn>
                <a:cxn ang="0">
                  <a:pos x="113" y="59"/>
                </a:cxn>
                <a:cxn ang="0">
                  <a:pos x="115" y="60"/>
                </a:cxn>
                <a:cxn ang="0">
                  <a:pos x="116" y="31"/>
                </a:cxn>
                <a:cxn ang="0">
                  <a:pos x="114" y="3"/>
                </a:cxn>
              </a:cxnLst>
              <a:rect l="0" t="0" r="r" b="b"/>
              <a:pathLst>
                <a:path w="116" h="60">
                  <a:moveTo>
                    <a:pt x="114" y="3"/>
                  </a:moveTo>
                  <a:lnTo>
                    <a:pt x="14" y="1"/>
                  </a:lnTo>
                  <a:lnTo>
                    <a:pt x="1" y="0"/>
                  </a:lnTo>
                  <a:lnTo>
                    <a:pt x="0" y="9"/>
                  </a:lnTo>
                  <a:lnTo>
                    <a:pt x="41" y="11"/>
                  </a:lnTo>
                  <a:lnTo>
                    <a:pt x="40" y="44"/>
                  </a:lnTo>
                  <a:lnTo>
                    <a:pt x="41" y="44"/>
                  </a:lnTo>
                  <a:lnTo>
                    <a:pt x="42" y="45"/>
                  </a:lnTo>
                  <a:lnTo>
                    <a:pt x="44" y="47"/>
                  </a:lnTo>
                  <a:lnTo>
                    <a:pt x="45" y="48"/>
                  </a:lnTo>
                  <a:lnTo>
                    <a:pt x="47" y="48"/>
                  </a:lnTo>
                  <a:lnTo>
                    <a:pt x="48" y="47"/>
                  </a:lnTo>
                  <a:lnTo>
                    <a:pt x="50" y="48"/>
                  </a:lnTo>
                  <a:lnTo>
                    <a:pt x="50" y="48"/>
                  </a:lnTo>
                  <a:lnTo>
                    <a:pt x="50" y="49"/>
                  </a:lnTo>
                  <a:lnTo>
                    <a:pt x="51" y="50"/>
                  </a:lnTo>
                  <a:lnTo>
                    <a:pt x="51" y="51"/>
                  </a:lnTo>
                  <a:lnTo>
                    <a:pt x="55" y="51"/>
                  </a:lnTo>
                  <a:lnTo>
                    <a:pt x="57" y="52"/>
                  </a:lnTo>
                  <a:lnTo>
                    <a:pt x="57" y="52"/>
                  </a:lnTo>
                  <a:lnTo>
                    <a:pt x="58" y="52"/>
                  </a:lnTo>
                  <a:lnTo>
                    <a:pt x="59" y="51"/>
                  </a:lnTo>
                  <a:lnTo>
                    <a:pt x="59" y="53"/>
                  </a:lnTo>
                  <a:lnTo>
                    <a:pt x="61" y="53"/>
                  </a:lnTo>
                  <a:lnTo>
                    <a:pt x="62" y="52"/>
                  </a:lnTo>
                  <a:lnTo>
                    <a:pt x="65" y="53"/>
                  </a:lnTo>
                  <a:lnTo>
                    <a:pt x="66" y="53"/>
                  </a:lnTo>
                  <a:lnTo>
                    <a:pt x="67" y="55"/>
                  </a:lnTo>
                  <a:lnTo>
                    <a:pt x="68" y="55"/>
                  </a:lnTo>
                  <a:lnTo>
                    <a:pt x="68" y="57"/>
                  </a:lnTo>
                  <a:lnTo>
                    <a:pt x="70" y="57"/>
                  </a:lnTo>
                  <a:lnTo>
                    <a:pt x="71" y="56"/>
                  </a:lnTo>
                  <a:lnTo>
                    <a:pt x="72" y="55"/>
                  </a:lnTo>
                  <a:lnTo>
                    <a:pt x="75" y="58"/>
                  </a:lnTo>
                  <a:lnTo>
                    <a:pt x="76" y="58"/>
                  </a:lnTo>
                  <a:lnTo>
                    <a:pt x="77" y="57"/>
                  </a:lnTo>
                  <a:lnTo>
                    <a:pt x="78" y="57"/>
                  </a:lnTo>
                  <a:lnTo>
                    <a:pt x="79" y="57"/>
                  </a:lnTo>
                  <a:lnTo>
                    <a:pt x="78" y="59"/>
                  </a:lnTo>
                  <a:lnTo>
                    <a:pt x="79" y="60"/>
                  </a:lnTo>
                  <a:lnTo>
                    <a:pt x="80" y="59"/>
                  </a:lnTo>
                  <a:lnTo>
                    <a:pt x="80" y="58"/>
                  </a:lnTo>
                  <a:lnTo>
                    <a:pt x="81" y="57"/>
                  </a:lnTo>
                  <a:lnTo>
                    <a:pt x="82" y="56"/>
                  </a:lnTo>
                  <a:lnTo>
                    <a:pt x="82" y="56"/>
                  </a:lnTo>
                  <a:lnTo>
                    <a:pt x="83" y="57"/>
                  </a:lnTo>
                  <a:lnTo>
                    <a:pt x="84" y="58"/>
                  </a:lnTo>
                  <a:lnTo>
                    <a:pt x="85" y="58"/>
                  </a:lnTo>
                  <a:lnTo>
                    <a:pt x="85" y="57"/>
                  </a:lnTo>
                  <a:lnTo>
                    <a:pt x="87" y="57"/>
                  </a:lnTo>
                  <a:lnTo>
                    <a:pt x="87" y="57"/>
                  </a:lnTo>
                  <a:lnTo>
                    <a:pt x="87" y="58"/>
                  </a:lnTo>
                  <a:lnTo>
                    <a:pt x="88" y="58"/>
                  </a:lnTo>
                  <a:lnTo>
                    <a:pt x="90" y="60"/>
                  </a:lnTo>
                  <a:lnTo>
                    <a:pt x="92" y="58"/>
                  </a:lnTo>
                  <a:lnTo>
                    <a:pt x="93" y="58"/>
                  </a:lnTo>
                  <a:lnTo>
                    <a:pt x="96" y="57"/>
                  </a:lnTo>
                  <a:lnTo>
                    <a:pt x="99" y="56"/>
                  </a:lnTo>
                  <a:lnTo>
                    <a:pt x="100" y="56"/>
                  </a:lnTo>
                  <a:lnTo>
                    <a:pt x="101" y="56"/>
                  </a:lnTo>
                  <a:lnTo>
                    <a:pt x="104" y="57"/>
                  </a:lnTo>
                  <a:lnTo>
                    <a:pt x="106" y="56"/>
                  </a:lnTo>
                  <a:lnTo>
                    <a:pt x="107" y="56"/>
                  </a:lnTo>
                  <a:lnTo>
                    <a:pt x="113" y="59"/>
                  </a:lnTo>
                  <a:lnTo>
                    <a:pt x="114" y="60"/>
                  </a:lnTo>
                  <a:lnTo>
                    <a:pt x="115" y="60"/>
                  </a:lnTo>
                  <a:lnTo>
                    <a:pt x="116" y="60"/>
                  </a:lnTo>
                  <a:lnTo>
                    <a:pt x="116" y="31"/>
                  </a:lnTo>
                  <a:lnTo>
                    <a:pt x="114" y="12"/>
                  </a:lnTo>
                  <a:lnTo>
                    <a:pt x="114" y="3"/>
                  </a:lnTo>
                  <a:lnTo>
                    <a:pt x="114" y="3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336" name="Freeform 24"/>
            <p:cNvSpPr>
              <a:spLocks/>
            </p:cNvSpPr>
            <p:nvPr/>
          </p:nvSpPr>
          <p:spPr bwMode="auto">
            <a:xfrm>
              <a:off x="3295" y="1726"/>
              <a:ext cx="420" cy="263"/>
            </a:xfrm>
            <a:custGeom>
              <a:avLst/>
              <a:gdLst/>
              <a:ahLst/>
              <a:cxnLst>
                <a:cxn ang="0">
                  <a:pos x="66" y="0"/>
                </a:cxn>
                <a:cxn ang="0">
                  <a:pos x="68" y="4"/>
                </a:cxn>
                <a:cxn ang="0">
                  <a:pos x="67" y="6"/>
                </a:cxn>
                <a:cxn ang="0">
                  <a:pos x="69" y="13"/>
                </a:cxn>
                <a:cxn ang="0">
                  <a:pos x="74" y="16"/>
                </a:cxn>
                <a:cxn ang="0">
                  <a:pos x="75" y="18"/>
                </a:cxn>
                <a:cxn ang="0">
                  <a:pos x="78" y="21"/>
                </a:cxn>
                <a:cxn ang="0">
                  <a:pos x="82" y="26"/>
                </a:cxn>
                <a:cxn ang="0">
                  <a:pos x="80" y="29"/>
                </a:cxn>
                <a:cxn ang="0">
                  <a:pos x="80" y="31"/>
                </a:cxn>
                <a:cxn ang="0">
                  <a:pos x="75" y="34"/>
                </a:cxn>
                <a:cxn ang="0">
                  <a:pos x="72" y="35"/>
                </a:cxn>
                <a:cxn ang="0">
                  <a:pos x="70" y="38"/>
                </a:cxn>
                <a:cxn ang="0">
                  <a:pos x="72" y="41"/>
                </a:cxn>
                <a:cxn ang="0">
                  <a:pos x="72" y="44"/>
                </a:cxn>
                <a:cxn ang="0">
                  <a:pos x="68" y="50"/>
                </a:cxn>
                <a:cxn ang="0">
                  <a:pos x="67" y="53"/>
                </a:cxn>
                <a:cxn ang="0">
                  <a:pos x="63" y="50"/>
                </a:cxn>
                <a:cxn ang="0">
                  <a:pos x="11" y="51"/>
                </a:cxn>
                <a:cxn ang="0">
                  <a:pos x="11" y="48"/>
                </a:cxn>
                <a:cxn ang="0">
                  <a:pos x="9" y="45"/>
                </a:cxn>
                <a:cxn ang="0">
                  <a:pos x="10" y="42"/>
                </a:cxn>
                <a:cxn ang="0">
                  <a:pos x="8" y="39"/>
                </a:cxn>
                <a:cxn ang="0">
                  <a:pos x="8" y="36"/>
                </a:cxn>
                <a:cxn ang="0">
                  <a:pos x="6" y="33"/>
                </a:cxn>
                <a:cxn ang="0">
                  <a:pos x="5" y="31"/>
                </a:cxn>
                <a:cxn ang="0">
                  <a:pos x="3" y="26"/>
                </a:cxn>
                <a:cxn ang="0">
                  <a:pos x="4" y="23"/>
                </a:cxn>
                <a:cxn ang="0">
                  <a:pos x="2" y="20"/>
                </a:cxn>
                <a:cxn ang="0">
                  <a:pos x="2" y="18"/>
                </a:cxn>
                <a:cxn ang="0">
                  <a:pos x="2" y="12"/>
                </a:cxn>
                <a:cxn ang="0">
                  <a:pos x="2" y="10"/>
                </a:cxn>
                <a:cxn ang="0">
                  <a:pos x="1" y="6"/>
                </a:cxn>
                <a:cxn ang="0">
                  <a:pos x="1" y="3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82" h="54">
                  <a:moveTo>
                    <a:pt x="2" y="2"/>
                  </a:moveTo>
                  <a:lnTo>
                    <a:pt x="66" y="0"/>
                  </a:lnTo>
                  <a:lnTo>
                    <a:pt x="67" y="2"/>
                  </a:lnTo>
                  <a:lnTo>
                    <a:pt x="68" y="4"/>
                  </a:lnTo>
                  <a:lnTo>
                    <a:pt x="68" y="5"/>
                  </a:lnTo>
                  <a:lnTo>
                    <a:pt x="67" y="6"/>
                  </a:lnTo>
                  <a:lnTo>
                    <a:pt x="68" y="8"/>
                  </a:lnTo>
                  <a:lnTo>
                    <a:pt x="69" y="13"/>
                  </a:lnTo>
                  <a:lnTo>
                    <a:pt x="73" y="14"/>
                  </a:lnTo>
                  <a:lnTo>
                    <a:pt x="74" y="16"/>
                  </a:lnTo>
                  <a:lnTo>
                    <a:pt x="75" y="17"/>
                  </a:lnTo>
                  <a:lnTo>
                    <a:pt x="75" y="18"/>
                  </a:lnTo>
                  <a:lnTo>
                    <a:pt x="78" y="20"/>
                  </a:lnTo>
                  <a:lnTo>
                    <a:pt x="78" y="21"/>
                  </a:lnTo>
                  <a:lnTo>
                    <a:pt x="81" y="23"/>
                  </a:lnTo>
                  <a:lnTo>
                    <a:pt x="82" y="26"/>
                  </a:lnTo>
                  <a:lnTo>
                    <a:pt x="81" y="27"/>
                  </a:lnTo>
                  <a:lnTo>
                    <a:pt x="80" y="29"/>
                  </a:lnTo>
                  <a:lnTo>
                    <a:pt x="80" y="30"/>
                  </a:lnTo>
                  <a:lnTo>
                    <a:pt x="80" y="31"/>
                  </a:lnTo>
                  <a:lnTo>
                    <a:pt x="77" y="34"/>
                  </a:lnTo>
                  <a:lnTo>
                    <a:pt x="75" y="34"/>
                  </a:lnTo>
                  <a:lnTo>
                    <a:pt x="75" y="35"/>
                  </a:lnTo>
                  <a:lnTo>
                    <a:pt x="72" y="35"/>
                  </a:lnTo>
                  <a:lnTo>
                    <a:pt x="71" y="36"/>
                  </a:lnTo>
                  <a:lnTo>
                    <a:pt x="70" y="38"/>
                  </a:lnTo>
                  <a:lnTo>
                    <a:pt x="70" y="39"/>
                  </a:lnTo>
                  <a:lnTo>
                    <a:pt x="72" y="41"/>
                  </a:lnTo>
                  <a:lnTo>
                    <a:pt x="72" y="42"/>
                  </a:lnTo>
                  <a:lnTo>
                    <a:pt x="72" y="44"/>
                  </a:lnTo>
                  <a:lnTo>
                    <a:pt x="70" y="49"/>
                  </a:lnTo>
                  <a:lnTo>
                    <a:pt x="68" y="50"/>
                  </a:lnTo>
                  <a:lnTo>
                    <a:pt x="67" y="51"/>
                  </a:lnTo>
                  <a:lnTo>
                    <a:pt x="67" y="53"/>
                  </a:lnTo>
                  <a:lnTo>
                    <a:pt x="66" y="54"/>
                  </a:lnTo>
                  <a:lnTo>
                    <a:pt x="63" y="50"/>
                  </a:lnTo>
                  <a:lnTo>
                    <a:pt x="11" y="52"/>
                  </a:lnTo>
                  <a:lnTo>
                    <a:pt x="11" y="51"/>
                  </a:lnTo>
                  <a:lnTo>
                    <a:pt x="10" y="49"/>
                  </a:lnTo>
                  <a:lnTo>
                    <a:pt x="11" y="48"/>
                  </a:lnTo>
                  <a:lnTo>
                    <a:pt x="10" y="46"/>
                  </a:lnTo>
                  <a:lnTo>
                    <a:pt x="9" y="45"/>
                  </a:lnTo>
                  <a:lnTo>
                    <a:pt x="10" y="44"/>
                  </a:lnTo>
                  <a:lnTo>
                    <a:pt x="10" y="42"/>
                  </a:lnTo>
                  <a:lnTo>
                    <a:pt x="8" y="41"/>
                  </a:lnTo>
                  <a:lnTo>
                    <a:pt x="8" y="39"/>
                  </a:lnTo>
                  <a:lnTo>
                    <a:pt x="9" y="37"/>
                  </a:lnTo>
                  <a:lnTo>
                    <a:pt x="8" y="36"/>
                  </a:lnTo>
                  <a:lnTo>
                    <a:pt x="6" y="35"/>
                  </a:lnTo>
                  <a:lnTo>
                    <a:pt x="6" y="33"/>
                  </a:lnTo>
                  <a:lnTo>
                    <a:pt x="6" y="32"/>
                  </a:lnTo>
                  <a:lnTo>
                    <a:pt x="5" y="31"/>
                  </a:lnTo>
                  <a:lnTo>
                    <a:pt x="4" y="28"/>
                  </a:lnTo>
                  <a:lnTo>
                    <a:pt x="3" y="26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2" y="22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18"/>
                  </a:lnTo>
                  <a:lnTo>
                    <a:pt x="0" y="15"/>
                  </a:lnTo>
                  <a:lnTo>
                    <a:pt x="2" y="12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2" y="7"/>
                  </a:lnTo>
                  <a:lnTo>
                    <a:pt x="1" y="6"/>
                  </a:lnTo>
                  <a:lnTo>
                    <a:pt x="2" y="4"/>
                  </a:lnTo>
                  <a:lnTo>
                    <a:pt x="1" y="3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337" name="Freeform 25"/>
            <p:cNvSpPr>
              <a:spLocks/>
            </p:cNvSpPr>
            <p:nvPr/>
          </p:nvSpPr>
          <p:spPr bwMode="auto">
            <a:xfrm>
              <a:off x="3352" y="1970"/>
              <a:ext cx="460" cy="380"/>
            </a:xfrm>
            <a:custGeom>
              <a:avLst/>
              <a:gdLst/>
              <a:ahLst/>
              <a:cxnLst>
                <a:cxn ang="0">
                  <a:pos x="76" y="69"/>
                </a:cxn>
                <a:cxn ang="0">
                  <a:pos x="77" y="71"/>
                </a:cxn>
                <a:cxn ang="0">
                  <a:pos x="77" y="74"/>
                </a:cxn>
                <a:cxn ang="0">
                  <a:pos x="74" y="77"/>
                </a:cxn>
                <a:cxn ang="0">
                  <a:pos x="83" y="78"/>
                </a:cxn>
                <a:cxn ang="0">
                  <a:pos x="83" y="74"/>
                </a:cxn>
                <a:cxn ang="0">
                  <a:pos x="85" y="69"/>
                </a:cxn>
                <a:cxn ang="0">
                  <a:pos x="88" y="67"/>
                </a:cxn>
                <a:cxn ang="0">
                  <a:pos x="89" y="67"/>
                </a:cxn>
                <a:cxn ang="0">
                  <a:pos x="90" y="61"/>
                </a:cxn>
                <a:cxn ang="0">
                  <a:pos x="89" y="60"/>
                </a:cxn>
                <a:cxn ang="0">
                  <a:pos x="88" y="59"/>
                </a:cxn>
                <a:cxn ang="0">
                  <a:pos x="87" y="60"/>
                </a:cxn>
                <a:cxn ang="0">
                  <a:pos x="84" y="56"/>
                </a:cxn>
                <a:cxn ang="0">
                  <a:pos x="85" y="54"/>
                </a:cxn>
                <a:cxn ang="0">
                  <a:pos x="84" y="52"/>
                </a:cxn>
                <a:cxn ang="0">
                  <a:pos x="79" y="46"/>
                </a:cxn>
                <a:cxn ang="0">
                  <a:pos x="74" y="43"/>
                </a:cxn>
                <a:cxn ang="0">
                  <a:pos x="71" y="38"/>
                </a:cxn>
                <a:cxn ang="0">
                  <a:pos x="74" y="34"/>
                </a:cxn>
                <a:cxn ang="0">
                  <a:pos x="74" y="30"/>
                </a:cxn>
                <a:cxn ang="0">
                  <a:pos x="70" y="27"/>
                </a:cxn>
                <a:cxn ang="0">
                  <a:pos x="68" y="29"/>
                </a:cxn>
                <a:cxn ang="0">
                  <a:pos x="65" y="22"/>
                </a:cxn>
                <a:cxn ang="0">
                  <a:pos x="60" y="18"/>
                </a:cxn>
                <a:cxn ang="0">
                  <a:pos x="56" y="13"/>
                </a:cxn>
                <a:cxn ang="0">
                  <a:pos x="55" y="6"/>
                </a:cxn>
                <a:cxn ang="0">
                  <a:pos x="55" y="4"/>
                </a:cxn>
                <a:cxn ang="0">
                  <a:pos x="0" y="2"/>
                </a:cxn>
                <a:cxn ang="0">
                  <a:pos x="2" y="5"/>
                </a:cxn>
                <a:cxn ang="0">
                  <a:pos x="5" y="9"/>
                </a:cxn>
                <a:cxn ang="0">
                  <a:pos x="5" y="11"/>
                </a:cxn>
                <a:cxn ang="0">
                  <a:pos x="11" y="16"/>
                </a:cxn>
                <a:cxn ang="0">
                  <a:pos x="9" y="20"/>
                </a:cxn>
                <a:cxn ang="0">
                  <a:pos x="11" y="22"/>
                </a:cxn>
                <a:cxn ang="0">
                  <a:pos x="13" y="26"/>
                </a:cxn>
                <a:cxn ang="0">
                  <a:pos x="15" y="27"/>
                </a:cxn>
                <a:cxn ang="0">
                  <a:pos x="16" y="72"/>
                </a:cxn>
              </a:cxnLst>
              <a:rect l="0" t="0" r="r" b="b"/>
              <a:pathLst>
                <a:path w="90" h="78">
                  <a:moveTo>
                    <a:pt x="16" y="72"/>
                  </a:moveTo>
                  <a:lnTo>
                    <a:pt x="76" y="69"/>
                  </a:lnTo>
                  <a:lnTo>
                    <a:pt x="76" y="70"/>
                  </a:lnTo>
                  <a:lnTo>
                    <a:pt x="77" y="71"/>
                  </a:lnTo>
                  <a:lnTo>
                    <a:pt x="78" y="72"/>
                  </a:lnTo>
                  <a:lnTo>
                    <a:pt x="77" y="74"/>
                  </a:lnTo>
                  <a:lnTo>
                    <a:pt x="76" y="75"/>
                  </a:lnTo>
                  <a:lnTo>
                    <a:pt x="74" y="77"/>
                  </a:lnTo>
                  <a:lnTo>
                    <a:pt x="74" y="78"/>
                  </a:lnTo>
                  <a:lnTo>
                    <a:pt x="83" y="78"/>
                  </a:lnTo>
                  <a:lnTo>
                    <a:pt x="84" y="75"/>
                  </a:lnTo>
                  <a:lnTo>
                    <a:pt x="83" y="74"/>
                  </a:lnTo>
                  <a:lnTo>
                    <a:pt x="84" y="71"/>
                  </a:lnTo>
                  <a:lnTo>
                    <a:pt x="85" y="69"/>
                  </a:lnTo>
                  <a:lnTo>
                    <a:pt x="86" y="67"/>
                  </a:lnTo>
                  <a:lnTo>
                    <a:pt x="88" y="67"/>
                  </a:lnTo>
                  <a:lnTo>
                    <a:pt x="88" y="67"/>
                  </a:lnTo>
                  <a:lnTo>
                    <a:pt x="89" y="67"/>
                  </a:lnTo>
                  <a:lnTo>
                    <a:pt x="90" y="62"/>
                  </a:lnTo>
                  <a:lnTo>
                    <a:pt x="90" y="61"/>
                  </a:lnTo>
                  <a:lnTo>
                    <a:pt x="89" y="60"/>
                  </a:lnTo>
                  <a:lnTo>
                    <a:pt x="89" y="60"/>
                  </a:lnTo>
                  <a:lnTo>
                    <a:pt x="89" y="60"/>
                  </a:lnTo>
                  <a:lnTo>
                    <a:pt x="88" y="59"/>
                  </a:lnTo>
                  <a:lnTo>
                    <a:pt x="87" y="59"/>
                  </a:lnTo>
                  <a:lnTo>
                    <a:pt x="87" y="60"/>
                  </a:lnTo>
                  <a:lnTo>
                    <a:pt x="87" y="60"/>
                  </a:lnTo>
                  <a:lnTo>
                    <a:pt x="84" y="56"/>
                  </a:lnTo>
                  <a:lnTo>
                    <a:pt x="84" y="55"/>
                  </a:lnTo>
                  <a:lnTo>
                    <a:pt x="85" y="54"/>
                  </a:lnTo>
                  <a:lnTo>
                    <a:pt x="85" y="53"/>
                  </a:lnTo>
                  <a:lnTo>
                    <a:pt x="84" y="52"/>
                  </a:lnTo>
                  <a:lnTo>
                    <a:pt x="83" y="49"/>
                  </a:lnTo>
                  <a:lnTo>
                    <a:pt x="79" y="46"/>
                  </a:lnTo>
                  <a:lnTo>
                    <a:pt x="78" y="45"/>
                  </a:lnTo>
                  <a:lnTo>
                    <a:pt x="74" y="43"/>
                  </a:lnTo>
                  <a:lnTo>
                    <a:pt x="72" y="40"/>
                  </a:lnTo>
                  <a:lnTo>
                    <a:pt x="71" y="38"/>
                  </a:lnTo>
                  <a:lnTo>
                    <a:pt x="71" y="37"/>
                  </a:lnTo>
                  <a:lnTo>
                    <a:pt x="74" y="34"/>
                  </a:lnTo>
                  <a:lnTo>
                    <a:pt x="73" y="32"/>
                  </a:lnTo>
                  <a:lnTo>
                    <a:pt x="74" y="30"/>
                  </a:lnTo>
                  <a:lnTo>
                    <a:pt x="73" y="29"/>
                  </a:lnTo>
                  <a:lnTo>
                    <a:pt x="70" y="27"/>
                  </a:lnTo>
                  <a:lnTo>
                    <a:pt x="69" y="28"/>
                  </a:lnTo>
                  <a:lnTo>
                    <a:pt x="68" y="29"/>
                  </a:lnTo>
                  <a:lnTo>
                    <a:pt x="67" y="29"/>
                  </a:lnTo>
                  <a:lnTo>
                    <a:pt x="65" y="22"/>
                  </a:lnTo>
                  <a:lnTo>
                    <a:pt x="64" y="21"/>
                  </a:lnTo>
                  <a:lnTo>
                    <a:pt x="60" y="18"/>
                  </a:lnTo>
                  <a:lnTo>
                    <a:pt x="56" y="14"/>
                  </a:lnTo>
                  <a:lnTo>
                    <a:pt x="56" y="13"/>
                  </a:lnTo>
                  <a:lnTo>
                    <a:pt x="55" y="10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2" y="0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5"/>
                  </a:lnTo>
                  <a:lnTo>
                    <a:pt x="3" y="7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11" y="16"/>
                  </a:lnTo>
                  <a:lnTo>
                    <a:pt x="9" y="18"/>
                  </a:lnTo>
                  <a:lnTo>
                    <a:pt x="9" y="20"/>
                  </a:lnTo>
                  <a:lnTo>
                    <a:pt x="10" y="22"/>
                  </a:lnTo>
                  <a:lnTo>
                    <a:pt x="11" y="22"/>
                  </a:lnTo>
                  <a:lnTo>
                    <a:pt x="12" y="25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5" y="27"/>
                  </a:lnTo>
                  <a:lnTo>
                    <a:pt x="16" y="63"/>
                  </a:lnTo>
                  <a:lnTo>
                    <a:pt x="16" y="72"/>
                  </a:lnTo>
                  <a:lnTo>
                    <a:pt x="16" y="72"/>
                  </a:lnTo>
                  <a:close/>
                </a:path>
              </a:pathLst>
            </a:custGeom>
            <a:solidFill>
              <a:srgbClr val="0000A0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338" name="Freeform 26"/>
            <p:cNvSpPr>
              <a:spLocks/>
            </p:cNvSpPr>
            <p:nvPr/>
          </p:nvSpPr>
          <p:spPr bwMode="auto">
            <a:xfrm>
              <a:off x="3525" y="1438"/>
              <a:ext cx="364" cy="371"/>
            </a:xfrm>
            <a:custGeom>
              <a:avLst/>
              <a:gdLst/>
              <a:ahLst/>
              <a:cxnLst>
                <a:cxn ang="0">
                  <a:pos x="29" y="75"/>
                </a:cxn>
                <a:cxn ang="0">
                  <a:pos x="24" y="72"/>
                </a:cxn>
                <a:cxn ang="0">
                  <a:pos x="22" y="65"/>
                </a:cxn>
                <a:cxn ang="0">
                  <a:pos x="23" y="63"/>
                </a:cxn>
                <a:cxn ang="0">
                  <a:pos x="21" y="59"/>
                </a:cxn>
                <a:cxn ang="0">
                  <a:pos x="21" y="54"/>
                </a:cxn>
                <a:cxn ang="0">
                  <a:pos x="17" y="50"/>
                </a:cxn>
                <a:cxn ang="0">
                  <a:pos x="12" y="45"/>
                </a:cxn>
                <a:cxn ang="0">
                  <a:pos x="8" y="43"/>
                </a:cxn>
                <a:cxn ang="0">
                  <a:pos x="7" y="42"/>
                </a:cxn>
                <a:cxn ang="0">
                  <a:pos x="3" y="41"/>
                </a:cxn>
                <a:cxn ang="0">
                  <a:pos x="1" y="39"/>
                </a:cxn>
                <a:cxn ang="0">
                  <a:pos x="2" y="31"/>
                </a:cxn>
                <a:cxn ang="0">
                  <a:pos x="3" y="28"/>
                </a:cxn>
                <a:cxn ang="0">
                  <a:pos x="0" y="25"/>
                </a:cxn>
                <a:cxn ang="0">
                  <a:pos x="1" y="22"/>
                </a:cxn>
                <a:cxn ang="0">
                  <a:pos x="5" y="17"/>
                </a:cxn>
                <a:cxn ang="0">
                  <a:pos x="7" y="16"/>
                </a:cxn>
                <a:cxn ang="0">
                  <a:pos x="7" y="6"/>
                </a:cxn>
                <a:cxn ang="0">
                  <a:pos x="9" y="5"/>
                </a:cxn>
                <a:cxn ang="0">
                  <a:pos x="13" y="5"/>
                </a:cxn>
                <a:cxn ang="0">
                  <a:pos x="22" y="1"/>
                </a:cxn>
                <a:cxn ang="0">
                  <a:pos x="24" y="1"/>
                </a:cxn>
                <a:cxn ang="0">
                  <a:pos x="23" y="3"/>
                </a:cxn>
                <a:cxn ang="0">
                  <a:pos x="22" y="6"/>
                </a:cxn>
                <a:cxn ang="0">
                  <a:pos x="26" y="5"/>
                </a:cxn>
                <a:cxn ang="0">
                  <a:pos x="28" y="6"/>
                </a:cxn>
                <a:cxn ang="0">
                  <a:pos x="31" y="8"/>
                </a:cxn>
                <a:cxn ang="0">
                  <a:pos x="32" y="10"/>
                </a:cxn>
                <a:cxn ang="0">
                  <a:pos x="44" y="13"/>
                </a:cxn>
                <a:cxn ang="0">
                  <a:pos x="48" y="15"/>
                </a:cxn>
                <a:cxn ang="0">
                  <a:pos x="50" y="15"/>
                </a:cxn>
                <a:cxn ang="0">
                  <a:pos x="51" y="15"/>
                </a:cxn>
                <a:cxn ang="0">
                  <a:pos x="56" y="16"/>
                </a:cxn>
                <a:cxn ang="0">
                  <a:pos x="56" y="17"/>
                </a:cxn>
                <a:cxn ang="0">
                  <a:pos x="58" y="18"/>
                </a:cxn>
                <a:cxn ang="0">
                  <a:pos x="61" y="21"/>
                </a:cxn>
                <a:cxn ang="0">
                  <a:pos x="60" y="25"/>
                </a:cxn>
                <a:cxn ang="0">
                  <a:pos x="63" y="25"/>
                </a:cxn>
                <a:cxn ang="0">
                  <a:pos x="62" y="27"/>
                </a:cxn>
                <a:cxn ang="0">
                  <a:pos x="64" y="30"/>
                </a:cxn>
                <a:cxn ang="0">
                  <a:pos x="61" y="33"/>
                </a:cxn>
                <a:cxn ang="0">
                  <a:pos x="59" y="38"/>
                </a:cxn>
                <a:cxn ang="0">
                  <a:pos x="59" y="39"/>
                </a:cxn>
                <a:cxn ang="0">
                  <a:pos x="63" y="35"/>
                </a:cxn>
                <a:cxn ang="0">
                  <a:pos x="66" y="33"/>
                </a:cxn>
                <a:cxn ang="0">
                  <a:pos x="68" y="31"/>
                </a:cxn>
                <a:cxn ang="0">
                  <a:pos x="68" y="28"/>
                </a:cxn>
                <a:cxn ang="0">
                  <a:pos x="69" y="27"/>
                </a:cxn>
                <a:cxn ang="0">
                  <a:pos x="70" y="25"/>
                </a:cxn>
                <a:cxn ang="0">
                  <a:pos x="71" y="26"/>
                </a:cxn>
                <a:cxn ang="0">
                  <a:pos x="69" y="33"/>
                </a:cxn>
                <a:cxn ang="0">
                  <a:pos x="68" y="35"/>
                </a:cxn>
                <a:cxn ang="0">
                  <a:pos x="66" y="40"/>
                </a:cxn>
                <a:cxn ang="0">
                  <a:pos x="66" y="45"/>
                </a:cxn>
                <a:cxn ang="0">
                  <a:pos x="64" y="47"/>
                </a:cxn>
                <a:cxn ang="0">
                  <a:pos x="65" y="54"/>
                </a:cxn>
                <a:cxn ang="0">
                  <a:pos x="63" y="59"/>
                </a:cxn>
                <a:cxn ang="0">
                  <a:pos x="65" y="70"/>
                </a:cxn>
                <a:cxn ang="0">
                  <a:pos x="65" y="71"/>
                </a:cxn>
                <a:cxn ang="0">
                  <a:pos x="65" y="74"/>
                </a:cxn>
                <a:cxn ang="0">
                  <a:pos x="30" y="76"/>
                </a:cxn>
              </a:cxnLst>
              <a:rect l="0" t="0" r="r" b="b"/>
              <a:pathLst>
                <a:path w="71" h="76">
                  <a:moveTo>
                    <a:pt x="30" y="76"/>
                  </a:moveTo>
                  <a:lnTo>
                    <a:pt x="29" y="75"/>
                  </a:lnTo>
                  <a:lnTo>
                    <a:pt x="28" y="73"/>
                  </a:lnTo>
                  <a:lnTo>
                    <a:pt x="24" y="72"/>
                  </a:lnTo>
                  <a:lnTo>
                    <a:pt x="23" y="67"/>
                  </a:lnTo>
                  <a:lnTo>
                    <a:pt x="22" y="65"/>
                  </a:lnTo>
                  <a:lnTo>
                    <a:pt x="23" y="64"/>
                  </a:lnTo>
                  <a:lnTo>
                    <a:pt x="23" y="63"/>
                  </a:lnTo>
                  <a:lnTo>
                    <a:pt x="22" y="61"/>
                  </a:lnTo>
                  <a:lnTo>
                    <a:pt x="21" y="59"/>
                  </a:lnTo>
                  <a:lnTo>
                    <a:pt x="21" y="56"/>
                  </a:lnTo>
                  <a:lnTo>
                    <a:pt x="21" y="54"/>
                  </a:lnTo>
                  <a:lnTo>
                    <a:pt x="21" y="53"/>
                  </a:lnTo>
                  <a:lnTo>
                    <a:pt x="17" y="50"/>
                  </a:lnTo>
                  <a:lnTo>
                    <a:pt x="13" y="48"/>
                  </a:lnTo>
                  <a:lnTo>
                    <a:pt x="12" y="45"/>
                  </a:lnTo>
                  <a:lnTo>
                    <a:pt x="8" y="44"/>
                  </a:lnTo>
                  <a:lnTo>
                    <a:pt x="8" y="43"/>
                  </a:lnTo>
                  <a:lnTo>
                    <a:pt x="7" y="42"/>
                  </a:lnTo>
                  <a:lnTo>
                    <a:pt x="7" y="42"/>
                  </a:lnTo>
                  <a:lnTo>
                    <a:pt x="4" y="41"/>
                  </a:lnTo>
                  <a:lnTo>
                    <a:pt x="3" y="41"/>
                  </a:lnTo>
                  <a:lnTo>
                    <a:pt x="2" y="40"/>
                  </a:lnTo>
                  <a:lnTo>
                    <a:pt x="1" y="39"/>
                  </a:lnTo>
                  <a:lnTo>
                    <a:pt x="1" y="34"/>
                  </a:lnTo>
                  <a:lnTo>
                    <a:pt x="2" y="31"/>
                  </a:lnTo>
                  <a:lnTo>
                    <a:pt x="2" y="30"/>
                  </a:lnTo>
                  <a:lnTo>
                    <a:pt x="3" y="28"/>
                  </a:lnTo>
                  <a:lnTo>
                    <a:pt x="1" y="26"/>
                  </a:lnTo>
                  <a:lnTo>
                    <a:pt x="0" y="25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1" y="20"/>
                  </a:lnTo>
                  <a:lnTo>
                    <a:pt x="5" y="17"/>
                  </a:lnTo>
                  <a:lnTo>
                    <a:pt x="6" y="17"/>
                  </a:lnTo>
                  <a:lnTo>
                    <a:pt x="7" y="16"/>
                  </a:lnTo>
                  <a:lnTo>
                    <a:pt x="6" y="7"/>
                  </a:lnTo>
                  <a:lnTo>
                    <a:pt x="7" y="6"/>
                  </a:lnTo>
                  <a:lnTo>
                    <a:pt x="8" y="5"/>
                  </a:lnTo>
                  <a:lnTo>
                    <a:pt x="9" y="5"/>
                  </a:lnTo>
                  <a:lnTo>
                    <a:pt x="11" y="6"/>
                  </a:lnTo>
                  <a:lnTo>
                    <a:pt x="13" y="5"/>
                  </a:lnTo>
                  <a:lnTo>
                    <a:pt x="16" y="4"/>
                  </a:lnTo>
                  <a:lnTo>
                    <a:pt x="22" y="1"/>
                  </a:lnTo>
                  <a:lnTo>
                    <a:pt x="23" y="0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3" y="3"/>
                  </a:lnTo>
                  <a:lnTo>
                    <a:pt x="23" y="4"/>
                  </a:lnTo>
                  <a:lnTo>
                    <a:pt x="22" y="6"/>
                  </a:lnTo>
                  <a:lnTo>
                    <a:pt x="25" y="5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8" y="6"/>
                  </a:lnTo>
                  <a:lnTo>
                    <a:pt x="29" y="7"/>
                  </a:lnTo>
                  <a:lnTo>
                    <a:pt x="31" y="8"/>
                  </a:lnTo>
                  <a:lnTo>
                    <a:pt x="32" y="8"/>
                  </a:lnTo>
                  <a:lnTo>
                    <a:pt x="32" y="10"/>
                  </a:lnTo>
                  <a:lnTo>
                    <a:pt x="33" y="11"/>
                  </a:lnTo>
                  <a:lnTo>
                    <a:pt x="44" y="13"/>
                  </a:lnTo>
                  <a:lnTo>
                    <a:pt x="46" y="13"/>
                  </a:lnTo>
                  <a:lnTo>
                    <a:pt x="48" y="15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1" y="15"/>
                  </a:lnTo>
                  <a:lnTo>
                    <a:pt x="51" y="15"/>
                  </a:lnTo>
                  <a:lnTo>
                    <a:pt x="54" y="15"/>
                  </a:lnTo>
                  <a:lnTo>
                    <a:pt x="56" y="16"/>
                  </a:lnTo>
                  <a:lnTo>
                    <a:pt x="57" y="17"/>
                  </a:lnTo>
                  <a:lnTo>
                    <a:pt x="56" y="17"/>
                  </a:lnTo>
                  <a:lnTo>
                    <a:pt x="56" y="18"/>
                  </a:lnTo>
                  <a:lnTo>
                    <a:pt x="58" y="18"/>
                  </a:lnTo>
                  <a:lnTo>
                    <a:pt x="60" y="19"/>
                  </a:lnTo>
                  <a:lnTo>
                    <a:pt x="61" y="21"/>
                  </a:lnTo>
                  <a:lnTo>
                    <a:pt x="60" y="25"/>
                  </a:lnTo>
                  <a:lnTo>
                    <a:pt x="60" y="25"/>
                  </a:lnTo>
                  <a:lnTo>
                    <a:pt x="62" y="25"/>
                  </a:lnTo>
                  <a:lnTo>
                    <a:pt x="63" y="25"/>
                  </a:lnTo>
                  <a:lnTo>
                    <a:pt x="62" y="26"/>
                  </a:lnTo>
                  <a:lnTo>
                    <a:pt x="62" y="27"/>
                  </a:lnTo>
                  <a:lnTo>
                    <a:pt x="62" y="28"/>
                  </a:lnTo>
                  <a:lnTo>
                    <a:pt x="64" y="30"/>
                  </a:lnTo>
                  <a:lnTo>
                    <a:pt x="64" y="30"/>
                  </a:lnTo>
                  <a:lnTo>
                    <a:pt x="61" y="33"/>
                  </a:lnTo>
                  <a:lnTo>
                    <a:pt x="60" y="36"/>
                  </a:lnTo>
                  <a:lnTo>
                    <a:pt x="59" y="38"/>
                  </a:lnTo>
                  <a:lnTo>
                    <a:pt x="59" y="39"/>
                  </a:lnTo>
                  <a:lnTo>
                    <a:pt x="59" y="39"/>
                  </a:lnTo>
                  <a:lnTo>
                    <a:pt x="61" y="38"/>
                  </a:lnTo>
                  <a:lnTo>
                    <a:pt x="63" y="35"/>
                  </a:lnTo>
                  <a:lnTo>
                    <a:pt x="65" y="33"/>
                  </a:lnTo>
                  <a:lnTo>
                    <a:pt x="66" y="33"/>
                  </a:lnTo>
                  <a:lnTo>
                    <a:pt x="67" y="32"/>
                  </a:lnTo>
                  <a:lnTo>
                    <a:pt x="68" y="31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68" y="27"/>
                  </a:lnTo>
                  <a:lnTo>
                    <a:pt x="69" y="27"/>
                  </a:lnTo>
                  <a:lnTo>
                    <a:pt x="69" y="26"/>
                  </a:lnTo>
                  <a:lnTo>
                    <a:pt x="70" y="25"/>
                  </a:lnTo>
                  <a:lnTo>
                    <a:pt x="71" y="25"/>
                  </a:lnTo>
                  <a:lnTo>
                    <a:pt x="71" y="26"/>
                  </a:lnTo>
                  <a:lnTo>
                    <a:pt x="71" y="28"/>
                  </a:lnTo>
                  <a:lnTo>
                    <a:pt x="69" y="33"/>
                  </a:lnTo>
                  <a:lnTo>
                    <a:pt x="68" y="34"/>
                  </a:lnTo>
                  <a:lnTo>
                    <a:pt x="68" y="35"/>
                  </a:lnTo>
                  <a:lnTo>
                    <a:pt x="68" y="36"/>
                  </a:lnTo>
                  <a:lnTo>
                    <a:pt x="66" y="40"/>
                  </a:lnTo>
                  <a:lnTo>
                    <a:pt x="66" y="43"/>
                  </a:lnTo>
                  <a:lnTo>
                    <a:pt x="66" y="45"/>
                  </a:lnTo>
                  <a:lnTo>
                    <a:pt x="64" y="46"/>
                  </a:lnTo>
                  <a:lnTo>
                    <a:pt x="64" y="47"/>
                  </a:lnTo>
                  <a:lnTo>
                    <a:pt x="64" y="50"/>
                  </a:lnTo>
                  <a:lnTo>
                    <a:pt x="65" y="54"/>
                  </a:lnTo>
                  <a:lnTo>
                    <a:pt x="64" y="55"/>
                  </a:lnTo>
                  <a:lnTo>
                    <a:pt x="63" y="59"/>
                  </a:lnTo>
                  <a:lnTo>
                    <a:pt x="63" y="65"/>
                  </a:lnTo>
                  <a:lnTo>
                    <a:pt x="65" y="70"/>
                  </a:lnTo>
                  <a:lnTo>
                    <a:pt x="65" y="70"/>
                  </a:lnTo>
                  <a:lnTo>
                    <a:pt x="65" y="71"/>
                  </a:lnTo>
                  <a:lnTo>
                    <a:pt x="65" y="72"/>
                  </a:lnTo>
                  <a:lnTo>
                    <a:pt x="65" y="74"/>
                  </a:lnTo>
                  <a:lnTo>
                    <a:pt x="30" y="76"/>
                  </a:lnTo>
                  <a:lnTo>
                    <a:pt x="30" y="76"/>
                  </a:lnTo>
                  <a:close/>
                </a:path>
              </a:pathLst>
            </a:custGeom>
            <a:solidFill>
              <a:srgbClr val="0000A0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339" name="Freeform 27"/>
            <p:cNvSpPr>
              <a:spLocks/>
            </p:cNvSpPr>
            <p:nvPr/>
          </p:nvSpPr>
          <p:spPr bwMode="auto">
            <a:xfrm>
              <a:off x="3786" y="2057"/>
              <a:ext cx="509" cy="249"/>
            </a:xfrm>
            <a:custGeom>
              <a:avLst/>
              <a:gdLst/>
              <a:ahLst/>
              <a:cxnLst>
                <a:cxn ang="0">
                  <a:pos x="20" y="49"/>
                </a:cxn>
                <a:cxn ang="0">
                  <a:pos x="19" y="47"/>
                </a:cxn>
                <a:cxn ang="0">
                  <a:pos x="22" y="47"/>
                </a:cxn>
                <a:cxn ang="0">
                  <a:pos x="80" y="41"/>
                </a:cxn>
                <a:cxn ang="0">
                  <a:pos x="85" y="38"/>
                </a:cxn>
                <a:cxn ang="0">
                  <a:pos x="89" y="35"/>
                </a:cxn>
                <a:cxn ang="0">
                  <a:pos x="89" y="33"/>
                </a:cxn>
                <a:cxn ang="0">
                  <a:pos x="90" y="31"/>
                </a:cxn>
                <a:cxn ang="0">
                  <a:pos x="99" y="23"/>
                </a:cxn>
                <a:cxn ang="0">
                  <a:pos x="98" y="22"/>
                </a:cxn>
                <a:cxn ang="0">
                  <a:pos x="97" y="21"/>
                </a:cxn>
                <a:cxn ang="0">
                  <a:pos x="95" y="20"/>
                </a:cxn>
                <a:cxn ang="0">
                  <a:pos x="94" y="20"/>
                </a:cxn>
                <a:cxn ang="0">
                  <a:pos x="90" y="14"/>
                </a:cxn>
                <a:cxn ang="0">
                  <a:pos x="89" y="12"/>
                </a:cxn>
                <a:cxn ang="0">
                  <a:pos x="89" y="8"/>
                </a:cxn>
                <a:cxn ang="0">
                  <a:pos x="87" y="7"/>
                </a:cxn>
                <a:cxn ang="0">
                  <a:pos x="84" y="4"/>
                </a:cxn>
                <a:cxn ang="0">
                  <a:pos x="82" y="4"/>
                </a:cxn>
                <a:cxn ang="0">
                  <a:pos x="81" y="6"/>
                </a:cxn>
                <a:cxn ang="0">
                  <a:pos x="78" y="6"/>
                </a:cxn>
                <a:cxn ang="0">
                  <a:pos x="75" y="6"/>
                </a:cxn>
                <a:cxn ang="0">
                  <a:pos x="71" y="5"/>
                </a:cxn>
                <a:cxn ang="0">
                  <a:pos x="66" y="4"/>
                </a:cxn>
                <a:cxn ang="0">
                  <a:pos x="63" y="0"/>
                </a:cxn>
                <a:cxn ang="0">
                  <a:pos x="61" y="1"/>
                </a:cxn>
                <a:cxn ang="0">
                  <a:pos x="58" y="0"/>
                </a:cxn>
                <a:cxn ang="0">
                  <a:pos x="58" y="2"/>
                </a:cxn>
                <a:cxn ang="0">
                  <a:pos x="58" y="6"/>
                </a:cxn>
                <a:cxn ang="0">
                  <a:pos x="55" y="8"/>
                </a:cxn>
                <a:cxn ang="0">
                  <a:pos x="51" y="8"/>
                </a:cxn>
                <a:cxn ang="0">
                  <a:pos x="46" y="18"/>
                </a:cxn>
                <a:cxn ang="0">
                  <a:pos x="42" y="21"/>
                </a:cxn>
                <a:cxn ang="0">
                  <a:pos x="39" y="19"/>
                </a:cxn>
                <a:cxn ang="0">
                  <a:pos x="37" y="24"/>
                </a:cxn>
                <a:cxn ang="0">
                  <a:pos x="35" y="24"/>
                </a:cxn>
                <a:cxn ang="0">
                  <a:pos x="32" y="23"/>
                </a:cxn>
                <a:cxn ang="0">
                  <a:pos x="30" y="26"/>
                </a:cxn>
                <a:cxn ang="0">
                  <a:pos x="26" y="24"/>
                </a:cxn>
                <a:cxn ang="0">
                  <a:pos x="20" y="25"/>
                </a:cxn>
                <a:cxn ang="0">
                  <a:pos x="20" y="27"/>
                </a:cxn>
                <a:cxn ang="0">
                  <a:pos x="18" y="27"/>
                </a:cxn>
                <a:cxn ang="0">
                  <a:pos x="18" y="27"/>
                </a:cxn>
                <a:cxn ang="0">
                  <a:pos x="17" y="30"/>
                </a:cxn>
                <a:cxn ang="0">
                  <a:pos x="17" y="30"/>
                </a:cxn>
                <a:cxn ang="0">
                  <a:pos x="18" y="33"/>
                </a:cxn>
                <a:cxn ang="0">
                  <a:pos x="12" y="34"/>
                </a:cxn>
                <a:cxn ang="0">
                  <a:pos x="13" y="40"/>
                </a:cxn>
                <a:cxn ang="0">
                  <a:pos x="10" y="39"/>
                </a:cxn>
                <a:cxn ang="0">
                  <a:pos x="6" y="38"/>
                </a:cxn>
                <a:cxn ang="0">
                  <a:pos x="4" y="42"/>
                </a:cxn>
                <a:cxn ang="0">
                  <a:pos x="4" y="42"/>
                </a:cxn>
                <a:cxn ang="0">
                  <a:pos x="5" y="44"/>
                </a:cxn>
                <a:cxn ang="0">
                  <a:pos x="3" y="49"/>
                </a:cxn>
                <a:cxn ang="0">
                  <a:pos x="1" y="49"/>
                </a:cxn>
                <a:cxn ang="0">
                  <a:pos x="0" y="51"/>
                </a:cxn>
              </a:cxnLst>
              <a:rect l="0" t="0" r="r" b="b"/>
              <a:pathLst>
                <a:path w="99" h="51">
                  <a:moveTo>
                    <a:pt x="0" y="51"/>
                  </a:moveTo>
                  <a:lnTo>
                    <a:pt x="20" y="49"/>
                  </a:lnTo>
                  <a:lnTo>
                    <a:pt x="20" y="48"/>
                  </a:lnTo>
                  <a:lnTo>
                    <a:pt x="19" y="47"/>
                  </a:lnTo>
                  <a:lnTo>
                    <a:pt x="22" y="46"/>
                  </a:lnTo>
                  <a:lnTo>
                    <a:pt x="22" y="47"/>
                  </a:lnTo>
                  <a:lnTo>
                    <a:pt x="78" y="42"/>
                  </a:lnTo>
                  <a:lnTo>
                    <a:pt x="80" y="41"/>
                  </a:lnTo>
                  <a:lnTo>
                    <a:pt x="80" y="40"/>
                  </a:lnTo>
                  <a:lnTo>
                    <a:pt x="85" y="38"/>
                  </a:lnTo>
                  <a:lnTo>
                    <a:pt x="86" y="37"/>
                  </a:lnTo>
                  <a:lnTo>
                    <a:pt x="89" y="35"/>
                  </a:lnTo>
                  <a:lnTo>
                    <a:pt x="89" y="34"/>
                  </a:lnTo>
                  <a:lnTo>
                    <a:pt x="89" y="33"/>
                  </a:lnTo>
                  <a:lnTo>
                    <a:pt x="90" y="32"/>
                  </a:lnTo>
                  <a:lnTo>
                    <a:pt x="90" y="31"/>
                  </a:lnTo>
                  <a:lnTo>
                    <a:pt x="92" y="29"/>
                  </a:lnTo>
                  <a:lnTo>
                    <a:pt x="99" y="23"/>
                  </a:lnTo>
                  <a:lnTo>
                    <a:pt x="99" y="22"/>
                  </a:lnTo>
                  <a:lnTo>
                    <a:pt x="98" y="22"/>
                  </a:lnTo>
                  <a:lnTo>
                    <a:pt x="97" y="22"/>
                  </a:lnTo>
                  <a:lnTo>
                    <a:pt x="97" y="21"/>
                  </a:lnTo>
                  <a:lnTo>
                    <a:pt x="97" y="21"/>
                  </a:lnTo>
                  <a:lnTo>
                    <a:pt x="95" y="20"/>
                  </a:lnTo>
                  <a:lnTo>
                    <a:pt x="95" y="21"/>
                  </a:lnTo>
                  <a:lnTo>
                    <a:pt x="94" y="20"/>
                  </a:lnTo>
                  <a:lnTo>
                    <a:pt x="92" y="18"/>
                  </a:lnTo>
                  <a:lnTo>
                    <a:pt x="90" y="14"/>
                  </a:lnTo>
                  <a:lnTo>
                    <a:pt x="89" y="13"/>
                  </a:lnTo>
                  <a:lnTo>
                    <a:pt x="89" y="12"/>
                  </a:lnTo>
                  <a:lnTo>
                    <a:pt x="89" y="10"/>
                  </a:lnTo>
                  <a:lnTo>
                    <a:pt x="89" y="8"/>
                  </a:lnTo>
                  <a:lnTo>
                    <a:pt x="89" y="8"/>
                  </a:lnTo>
                  <a:lnTo>
                    <a:pt x="87" y="7"/>
                  </a:lnTo>
                  <a:lnTo>
                    <a:pt x="86" y="6"/>
                  </a:lnTo>
                  <a:lnTo>
                    <a:pt x="84" y="4"/>
                  </a:lnTo>
                  <a:lnTo>
                    <a:pt x="84" y="3"/>
                  </a:lnTo>
                  <a:lnTo>
                    <a:pt x="82" y="4"/>
                  </a:lnTo>
                  <a:lnTo>
                    <a:pt x="82" y="5"/>
                  </a:lnTo>
                  <a:lnTo>
                    <a:pt x="81" y="6"/>
                  </a:lnTo>
                  <a:lnTo>
                    <a:pt x="80" y="6"/>
                  </a:lnTo>
                  <a:lnTo>
                    <a:pt x="78" y="6"/>
                  </a:lnTo>
                  <a:lnTo>
                    <a:pt x="76" y="5"/>
                  </a:lnTo>
                  <a:lnTo>
                    <a:pt x="75" y="6"/>
                  </a:lnTo>
                  <a:lnTo>
                    <a:pt x="74" y="7"/>
                  </a:lnTo>
                  <a:lnTo>
                    <a:pt x="71" y="5"/>
                  </a:lnTo>
                  <a:lnTo>
                    <a:pt x="68" y="5"/>
                  </a:lnTo>
                  <a:lnTo>
                    <a:pt x="66" y="4"/>
                  </a:lnTo>
                  <a:lnTo>
                    <a:pt x="65" y="2"/>
                  </a:lnTo>
                  <a:lnTo>
                    <a:pt x="63" y="0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59" y="0"/>
                  </a:lnTo>
                  <a:lnTo>
                    <a:pt x="58" y="0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6" y="7"/>
                  </a:lnTo>
                  <a:lnTo>
                    <a:pt x="55" y="8"/>
                  </a:lnTo>
                  <a:lnTo>
                    <a:pt x="52" y="8"/>
                  </a:lnTo>
                  <a:lnTo>
                    <a:pt x="51" y="8"/>
                  </a:lnTo>
                  <a:lnTo>
                    <a:pt x="51" y="11"/>
                  </a:lnTo>
                  <a:lnTo>
                    <a:pt x="46" y="18"/>
                  </a:lnTo>
                  <a:lnTo>
                    <a:pt x="45" y="21"/>
                  </a:lnTo>
                  <a:lnTo>
                    <a:pt x="42" y="21"/>
                  </a:lnTo>
                  <a:lnTo>
                    <a:pt x="40" y="19"/>
                  </a:lnTo>
                  <a:lnTo>
                    <a:pt x="39" y="19"/>
                  </a:lnTo>
                  <a:lnTo>
                    <a:pt x="38" y="20"/>
                  </a:lnTo>
                  <a:lnTo>
                    <a:pt x="37" y="24"/>
                  </a:lnTo>
                  <a:lnTo>
                    <a:pt x="36" y="25"/>
                  </a:lnTo>
                  <a:lnTo>
                    <a:pt x="35" y="24"/>
                  </a:lnTo>
                  <a:lnTo>
                    <a:pt x="34" y="23"/>
                  </a:lnTo>
                  <a:lnTo>
                    <a:pt x="32" y="23"/>
                  </a:lnTo>
                  <a:lnTo>
                    <a:pt x="31" y="26"/>
                  </a:lnTo>
                  <a:lnTo>
                    <a:pt x="30" y="26"/>
                  </a:lnTo>
                  <a:lnTo>
                    <a:pt x="30" y="26"/>
                  </a:lnTo>
                  <a:lnTo>
                    <a:pt x="26" y="24"/>
                  </a:lnTo>
                  <a:lnTo>
                    <a:pt x="23" y="25"/>
                  </a:lnTo>
                  <a:lnTo>
                    <a:pt x="20" y="25"/>
                  </a:lnTo>
                  <a:lnTo>
                    <a:pt x="20" y="26"/>
                  </a:lnTo>
                  <a:lnTo>
                    <a:pt x="20" y="27"/>
                  </a:lnTo>
                  <a:lnTo>
                    <a:pt x="19" y="27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17" y="28"/>
                  </a:lnTo>
                  <a:lnTo>
                    <a:pt x="17" y="30"/>
                  </a:lnTo>
                  <a:lnTo>
                    <a:pt x="17" y="30"/>
                  </a:lnTo>
                  <a:lnTo>
                    <a:pt x="17" y="30"/>
                  </a:lnTo>
                  <a:lnTo>
                    <a:pt x="18" y="32"/>
                  </a:lnTo>
                  <a:lnTo>
                    <a:pt x="18" y="33"/>
                  </a:lnTo>
                  <a:lnTo>
                    <a:pt x="14" y="34"/>
                  </a:lnTo>
                  <a:lnTo>
                    <a:pt x="12" y="34"/>
                  </a:lnTo>
                  <a:lnTo>
                    <a:pt x="13" y="36"/>
                  </a:lnTo>
                  <a:lnTo>
                    <a:pt x="13" y="40"/>
                  </a:lnTo>
                  <a:lnTo>
                    <a:pt x="12" y="40"/>
                  </a:lnTo>
                  <a:lnTo>
                    <a:pt x="10" y="39"/>
                  </a:lnTo>
                  <a:lnTo>
                    <a:pt x="8" y="38"/>
                  </a:lnTo>
                  <a:lnTo>
                    <a:pt x="6" y="38"/>
                  </a:lnTo>
                  <a:lnTo>
                    <a:pt x="4" y="39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5" y="43"/>
                  </a:lnTo>
                  <a:lnTo>
                    <a:pt x="5" y="44"/>
                  </a:lnTo>
                  <a:lnTo>
                    <a:pt x="4" y="49"/>
                  </a:lnTo>
                  <a:lnTo>
                    <a:pt x="3" y="49"/>
                  </a:lnTo>
                  <a:lnTo>
                    <a:pt x="3" y="49"/>
                  </a:lnTo>
                  <a:lnTo>
                    <a:pt x="1" y="49"/>
                  </a:lnTo>
                  <a:lnTo>
                    <a:pt x="0" y="51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0000A0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340" name="Freeform 28"/>
            <p:cNvSpPr>
              <a:spLocks/>
            </p:cNvSpPr>
            <p:nvPr/>
          </p:nvSpPr>
          <p:spPr bwMode="auto">
            <a:xfrm>
              <a:off x="3741" y="2243"/>
              <a:ext cx="568" cy="190"/>
            </a:xfrm>
            <a:custGeom>
              <a:avLst/>
              <a:gdLst/>
              <a:ahLst/>
              <a:cxnLst>
                <a:cxn ang="0">
                  <a:pos x="111" y="0"/>
                </a:cxn>
                <a:cxn ang="0">
                  <a:pos x="89" y="3"/>
                </a:cxn>
                <a:cxn ang="0">
                  <a:pos x="87" y="4"/>
                </a:cxn>
                <a:cxn ang="0">
                  <a:pos x="31" y="9"/>
                </a:cxn>
                <a:cxn ang="0">
                  <a:pos x="31" y="8"/>
                </a:cxn>
                <a:cxn ang="0">
                  <a:pos x="28" y="9"/>
                </a:cxn>
                <a:cxn ang="0">
                  <a:pos x="29" y="10"/>
                </a:cxn>
                <a:cxn ang="0">
                  <a:pos x="29" y="11"/>
                </a:cxn>
                <a:cxn ang="0">
                  <a:pos x="9" y="13"/>
                </a:cxn>
                <a:cxn ang="0">
                  <a:pos x="8" y="15"/>
                </a:cxn>
                <a:cxn ang="0">
                  <a:pos x="7" y="18"/>
                </a:cxn>
                <a:cxn ang="0">
                  <a:pos x="8" y="19"/>
                </a:cxn>
                <a:cxn ang="0">
                  <a:pos x="7" y="22"/>
                </a:cxn>
                <a:cxn ang="0">
                  <a:pos x="7" y="22"/>
                </a:cxn>
                <a:cxn ang="0">
                  <a:pos x="7" y="23"/>
                </a:cxn>
                <a:cxn ang="0">
                  <a:pos x="6" y="25"/>
                </a:cxn>
                <a:cxn ang="0">
                  <a:pos x="5" y="26"/>
                </a:cxn>
                <a:cxn ang="0">
                  <a:pos x="4" y="30"/>
                </a:cxn>
                <a:cxn ang="0">
                  <a:pos x="2" y="32"/>
                </a:cxn>
                <a:cxn ang="0">
                  <a:pos x="2" y="35"/>
                </a:cxn>
                <a:cxn ang="0">
                  <a:pos x="2" y="38"/>
                </a:cxn>
                <a:cxn ang="0">
                  <a:pos x="2" y="38"/>
                </a:cxn>
                <a:cxn ang="0">
                  <a:pos x="0" y="39"/>
                </a:cxn>
                <a:cxn ang="0">
                  <a:pos x="29" y="37"/>
                </a:cxn>
                <a:cxn ang="0">
                  <a:pos x="65" y="34"/>
                </a:cxn>
                <a:cxn ang="0">
                  <a:pos x="78" y="32"/>
                </a:cxn>
                <a:cxn ang="0">
                  <a:pos x="79" y="28"/>
                </a:cxn>
                <a:cxn ang="0">
                  <a:pos x="80" y="28"/>
                </a:cxn>
                <a:cxn ang="0">
                  <a:pos x="80" y="28"/>
                </a:cxn>
                <a:cxn ang="0">
                  <a:pos x="81" y="27"/>
                </a:cxn>
                <a:cxn ang="0">
                  <a:pos x="82" y="26"/>
                </a:cxn>
                <a:cxn ang="0">
                  <a:pos x="81" y="25"/>
                </a:cxn>
                <a:cxn ang="0">
                  <a:pos x="82" y="24"/>
                </a:cxn>
                <a:cxn ang="0">
                  <a:pos x="83" y="23"/>
                </a:cxn>
                <a:cxn ang="0">
                  <a:pos x="86" y="22"/>
                </a:cxn>
                <a:cxn ang="0">
                  <a:pos x="89" y="21"/>
                </a:cxn>
                <a:cxn ang="0">
                  <a:pos x="92" y="18"/>
                </a:cxn>
                <a:cxn ang="0">
                  <a:pos x="93" y="18"/>
                </a:cxn>
                <a:cxn ang="0">
                  <a:pos x="95" y="16"/>
                </a:cxn>
                <a:cxn ang="0">
                  <a:pos x="96" y="14"/>
                </a:cxn>
                <a:cxn ang="0">
                  <a:pos x="96" y="14"/>
                </a:cxn>
                <a:cxn ang="0">
                  <a:pos x="97" y="14"/>
                </a:cxn>
                <a:cxn ang="0">
                  <a:pos x="98" y="14"/>
                </a:cxn>
                <a:cxn ang="0">
                  <a:pos x="98" y="13"/>
                </a:cxn>
                <a:cxn ang="0">
                  <a:pos x="99" y="12"/>
                </a:cxn>
                <a:cxn ang="0">
                  <a:pos x="99" y="12"/>
                </a:cxn>
                <a:cxn ang="0">
                  <a:pos x="100" y="13"/>
                </a:cxn>
                <a:cxn ang="0">
                  <a:pos x="101" y="12"/>
                </a:cxn>
                <a:cxn ang="0">
                  <a:pos x="101" y="12"/>
                </a:cxn>
                <a:cxn ang="0">
                  <a:pos x="103" y="10"/>
                </a:cxn>
                <a:cxn ang="0">
                  <a:pos x="104" y="10"/>
                </a:cxn>
                <a:cxn ang="0">
                  <a:pos x="106" y="10"/>
                </a:cxn>
                <a:cxn ang="0">
                  <a:pos x="109" y="6"/>
                </a:cxn>
                <a:cxn ang="0">
                  <a:pos x="110" y="5"/>
                </a:cxn>
                <a:cxn ang="0">
                  <a:pos x="111" y="4"/>
                </a:cxn>
                <a:cxn ang="0">
                  <a:pos x="111" y="3"/>
                </a:cxn>
                <a:cxn ang="0">
                  <a:pos x="111" y="1"/>
                </a:cxn>
                <a:cxn ang="0">
                  <a:pos x="111" y="0"/>
                </a:cxn>
                <a:cxn ang="0">
                  <a:pos x="111" y="0"/>
                </a:cxn>
              </a:cxnLst>
              <a:rect l="0" t="0" r="r" b="b"/>
              <a:pathLst>
                <a:path w="111" h="39">
                  <a:moveTo>
                    <a:pt x="111" y="0"/>
                  </a:moveTo>
                  <a:lnTo>
                    <a:pt x="89" y="3"/>
                  </a:lnTo>
                  <a:lnTo>
                    <a:pt x="87" y="4"/>
                  </a:lnTo>
                  <a:lnTo>
                    <a:pt x="31" y="9"/>
                  </a:lnTo>
                  <a:lnTo>
                    <a:pt x="31" y="8"/>
                  </a:lnTo>
                  <a:lnTo>
                    <a:pt x="28" y="9"/>
                  </a:lnTo>
                  <a:lnTo>
                    <a:pt x="29" y="10"/>
                  </a:lnTo>
                  <a:lnTo>
                    <a:pt x="29" y="11"/>
                  </a:lnTo>
                  <a:lnTo>
                    <a:pt x="9" y="13"/>
                  </a:lnTo>
                  <a:lnTo>
                    <a:pt x="8" y="15"/>
                  </a:lnTo>
                  <a:lnTo>
                    <a:pt x="7" y="18"/>
                  </a:lnTo>
                  <a:lnTo>
                    <a:pt x="8" y="19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7" y="23"/>
                  </a:lnTo>
                  <a:lnTo>
                    <a:pt x="6" y="25"/>
                  </a:lnTo>
                  <a:lnTo>
                    <a:pt x="5" y="26"/>
                  </a:lnTo>
                  <a:lnTo>
                    <a:pt x="4" y="30"/>
                  </a:lnTo>
                  <a:lnTo>
                    <a:pt x="2" y="32"/>
                  </a:lnTo>
                  <a:lnTo>
                    <a:pt x="2" y="35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0" y="39"/>
                  </a:lnTo>
                  <a:lnTo>
                    <a:pt x="29" y="37"/>
                  </a:lnTo>
                  <a:lnTo>
                    <a:pt x="65" y="34"/>
                  </a:lnTo>
                  <a:lnTo>
                    <a:pt x="78" y="32"/>
                  </a:lnTo>
                  <a:lnTo>
                    <a:pt x="79" y="28"/>
                  </a:lnTo>
                  <a:lnTo>
                    <a:pt x="80" y="28"/>
                  </a:lnTo>
                  <a:lnTo>
                    <a:pt x="80" y="28"/>
                  </a:lnTo>
                  <a:lnTo>
                    <a:pt x="81" y="27"/>
                  </a:lnTo>
                  <a:lnTo>
                    <a:pt x="82" y="26"/>
                  </a:lnTo>
                  <a:lnTo>
                    <a:pt x="81" y="25"/>
                  </a:lnTo>
                  <a:lnTo>
                    <a:pt x="82" y="24"/>
                  </a:lnTo>
                  <a:lnTo>
                    <a:pt x="83" y="23"/>
                  </a:lnTo>
                  <a:lnTo>
                    <a:pt x="86" y="22"/>
                  </a:lnTo>
                  <a:lnTo>
                    <a:pt x="89" y="21"/>
                  </a:lnTo>
                  <a:lnTo>
                    <a:pt x="92" y="18"/>
                  </a:lnTo>
                  <a:lnTo>
                    <a:pt x="93" y="18"/>
                  </a:lnTo>
                  <a:lnTo>
                    <a:pt x="95" y="16"/>
                  </a:lnTo>
                  <a:lnTo>
                    <a:pt x="96" y="14"/>
                  </a:lnTo>
                  <a:lnTo>
                    <a:pt x="96" y="14"/>
                  </a:lnTo>
                  <a:lnTo>
                    <a:pt x="97" y="14"/>
                  </a:lnTo>
                  <a:lnTo>
                    <a:pt x="98" y="14"/>
                  </a:lnTo>
                  <a:lnTo>
                    <a:pt x="98" y="13"/>
                  </a:lnTo>
                  <a:lnTo>
                    <a:pt x="99" y="12"/>
                  </a:lnTo>
                  <a:lnTo>
                    <a:pt x="99" y="12"/>
                  </a:lnTo>
                  <a:lnTo>
                    <a:pt x="100" y="13"/>
                  </a:lnTo>
                  <a:lnTo>
                    <a:pt x="101" y="12"/>
                  </a:lnTo>
                  <a:lnTo>
                    <a:pt x="101" y="12"/>
                  </a:lnTo>
                  <a:lnTo>
                    <a:pt x="103" y="10"/>
                  </a:lnTo>
                  <a:lnTo>
                    <a:pt x="104" y="10"/>
                  </a:lnTo>
                  <a:lnTo>
                    <a:pt x="106" y="10"/>
                  </a:lnTo>
                  <a:lnTo>
                    <a:pt x="109" y="6"/>
                  </a:lnTo>
                  <a:lnTo>
                    <a:pt x="110" y="5"/>
                  </a:lnTo>
                  <a:lnTo>
                    <a:pt x="111" y="4"/>
                  </a:lnTo>
                  <a:lnTo>
                    <a:pt x="111" y="3"/>
                  </a:lnTo>
                  <a:lnTo>
                    <a:pt x="111" y="1"/>
                  </a:lnTo>
                  <a:lnTo>
                    <a:pt x="111" y="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341" name="Freeform 29"/>
            <p:cNvSpPr>
              <a:spLocks/>
            </p:cNvSpPr>
            <p:nvPr/>
          </p:nvSpPr>
          <p:spPr bwMode="auto">
            <a:xfrm>
              <a:off x="3889" y="2409"/>
              <a:ext cx="266" cy="40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1" y="5"/>
                </a:cxn>
                <a:cxn ang="0">
                  <a:pos x="0" y="55"/>
                </a:cxn>
                <a:cxn ang="0">
                  <a:pos x="0" y="57"/>
                </a:cxn>
                <a:cxn ang="0">
                  <a:pos x="3" y="82"/>
                </a:cxn>
                <a:cxn ang="0">
                  <a:pos x="4" y="82"/>
                </a:cxn>
                <a:cxn ang="0">
                  <a:pos x="5" y="81"/>
                </a:cxn>
                <a:cxn ang="0">
                  <a:pos x="7" y="82"/>
                </a:cxn>
                <a:cxn ang="0">
                  <a:pos x="8" y="81"/>
                </a:cxn>
                <a:cxn ang="0">
                  <a:pos x="8" y="77"/>
                </a:cxn>
                <a:cxn ang="0">
                  <a:pos x="9" y="75"/>
                </a:cxn>
                <a:cxn ang="0">
                  <a:pos x="10" y="77"/>
                </a:cxn>
                <a:cxn ang="0">
                  <a:pos x="10" y="78"/>
                </a:cxn>
                <a:cxn ang="0">
                  <a:pos x="11" y="80"/>
                </a:cxn>
                <a:cxn ang="0">
                  <a:pos x="13" y="83"/>
                </a:cxn>
                <a:cxn ang="0">
                  <a:pos x="14" y="83"/>
                </a:cxn>
                <a:cxn ang="0">
                  <a:pos x="15" y="83"/>
                </a:cxn>
                <a:cxn ang="0">
                  <a:pos x="17" y="81"/>
                </a:cxn>
                <a:cxn ang="0">
                  <a:pos x="17" y="81"/>
                </a:cxn>
                <a:cxn ang="0">
                  <a:pos x="18" y="80"/>
                </a:cxn>
                <a:cxn ang="0">
                  <a:pos x="18" y="80"/>
                </a:cxn>
                <a:cxn ang="0">
                  <a:pos x="18" y="79"/>
                </a:cxn>
                <a:cxn ang="0">
                  <a:pos x="17" y="79"/>
                </a:cxn>
                <a:cxn ang="0">
                  <a:pos x="17" y="78"/>
                </a:cxn>
                <a:cxn ang="0">
                  <a:pos x="18" y="77"/>
                </a:cxn>
                <a:cxn ang="0">
                  <a:pos x="18" y="76"/>
                </a:cxn>
                <a:cxn ang="0">
                  <a:pos x="16" y="75"/>
                </a:cxn>
                <a:cxn ang="0">
                  <a:pos x="16" y="75"/>
                </a:cxn>
                <a:cxn ang="0">
                  <a:pos x="15" y="75"/>
                </a:cxn>
                <a:cxn ang="0">
                  <a:pos x="14" y="73"/>
                </a:cxn>
                <a:cxn ang="0">
                  <a:pos x="14" y="72"/>
                </a:cxn>
                <a:cxn ang="0">
                  <a:pos x="14" y="71"/>
                </a:cxn>
                <a:cxn ang="0">
                  <a:pos x="14" y="71"/>
                </a:cxn>
                <a:cxn ang="0">
                  <a:pos x="14" y="70"/>
                </a:cxn>
                <a:cxn ang="0">
                  <a:pos x="52" y="66"/>
                </a:cxn>
                <a:cxn ang="0">
                  <a:pos x="52" y="65"/>
                </a:cxn>
                <a:cxn ang="0">
                  <a:pos x="50" y="63"/>
                </a:cxn>
                <a:cxn ang="0">
                  <a:pos x="50" y="58"/>
                </a:cxn>
                <a:cxn ang="0">
                  <a:pos x="48" y="55"/>
                </a:cxn>
                <a:cxn ang="0">
                  <a:pos x="48" y="52"/>
                </a:cxn>
                <a:cxn ang="0">
                  <a:pos x="49" y="50"/>
                </a:cxn>
                <a:cxn ang="0">
                  <a:pos x="49" y="47"/>
                </a:cxn>
                <a:cxn ang="0">
                  <a:pos x="50" y="45"/>
                </a:cxn>
                <a:cxn ang="0">
                  <a:pos x="51" y="45"/>
                </a:cxn>
                <a:cxn ang="0">
                  <a:pos x="49" y="44"/>
                </a:cxn>
                <a:cxn ang="0">
                  <a:pos x="50" y="42"/>
                </a:cxn>
                <a:cxn ang="0">
                  <a:pos x="49" y="41"/>
                </a:cxn>
                <a:cxn ang="0">
                  <a:pos x="48" y="40"/>
                </a:cxn>
                <a:cxn ang="0">
                  <a:pos x="47" y="39"/>
                </a:cxn>
                <a:cxn ang="0">
                  <a:pos x="46" y="37"/>
                </a:cxn>
                <a:cxn ang="0">
                  <a:pos x="45" y="36"/>
                </a:cxn>
                <a:cxn ang="0">
                  <a:pos x="36" y="0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52" h="83">
                  <a:moveTo>
                    <a:pt x="0" y="3"/>
                  </a:moveTo>
                  <a:lnTo>
                    <a:pt x="1" y="5"/>
                  </a:lnTo>
                  <a:lnTo>
                    <a:pt x="0" y="55"/>
                  </a:lnTo>
                  <a:lnTo>
                    <a:pt x="0" y="57"/>
                  </a:lnTo>
                  <a:lnTo>
                    <a:pt x="3" y="82"/>
                  </a:lnTo>
                  <a:lnTo>
                    <a:pt x="4" y="82"/>
                  </a:lnTo>
                  <a:lnTo>
                    <a:pt x="5" y="81"/>
                  </a:lnTo>
                  <a:lnTo>
                    <a:pt x="7" y="82"/>
                  </a:lnTo>
                  <a:lnTo>
                    <a:pt x="8" y="81"/>
                  </a:lnTo>
                  <a:lnTo>
                    <a:pt x="8" y="77"/>
                  </a:lnTo>
                  <a:lnTo>
                    <a:pt x="9" y="75"/>
                  </a:lnTo>
                  <a:lnTo>
                    <a:pt x="10" y="77"/>
                  </a:lnTo>
                  <a:lnTo>
                    <a:pt x="10" y="78"/>
                  </a:lnTo>
                  <a:lnTo>
                    <a:pt x="11" y="80"/>
                  </a:lnTo>
                  <a:lnTo>
                    <a:pt x="13" y="83"/>
                  </a:lnTo>
                  <a:lnTo>
                    <a:pt x="14" y="83"/>
                  </a:lnTo>
                  <a:lnTo>
                    <a:pt x="15" y="83"/>
                  </a:lnTo>
                  <a:lnTo>
                    <a:pt x="17" y="81"/>
                  </a:lnTo>
                  <a:lnTo>
                    <a:pt x="17" y="81"/>
                  </a:lnTo>
                  <a:lnTo>
                    <a:pt x="18" y="80"/>
                  </a:lnTo>
                  <a:lnTo>
                    <a:pt x="18" y="80"/>
                  </a:lnTo>
                  <a:lnTo>
                    <a:pt x="18" y="79"/>
                  </a:lnTo>
                  <a:lnTo>
                    <a:pt x="17" y="79"/>
                  </a:lnTo>
                  <a:lnTo>
                    <a:pt x="17" y="78"/>
                  </a:lnTo>
                  <a:lnTo>
                    <a:pt x="18" y="77"/>
                  </a:lnTo>
                  <a:lnTo>
                    <a:pt x="18" y="76"/>
                  </a:lnTo>
                  <a:lnTo>
                    <a:pt x="16" y="75"/>
                  </a:lnTo>
                  <a:lnTo>
                    <a:pt x="16" y="75"/>
                  </a:lnTo>
                  <a:lnTo>
                    <a:pt x="15" y="75"/>
                  </a:lnTo>
                  <a:lnTo>
                    <a:pt x="14" y="73"/>
                  </a:lnTo>
                  <a:lnTo>
                    <a:pt x="14" y="72"/>
                  </a:lnTo>
                  <a:lnTo>
                    <a:pt x="14" y="71"/>
                  </a:lnTo>
                  <a:lnTo>
                    <a:pt x="14" y="71"/>
                  </a:lnTo>
                  <a:lnTo>
                    <a:pt x="14" y="70"/>
                  </a:lnTo>
                  <a:lnTo>
                    <a:pt x="52" y="66"/>
                  </a:lnTo>
                  <a:lnTo>
                    <a:pt x="52" y="65"/>
                  </a:lnTo>
                  <a:lnTo>
                    <a:pt x="50" y="63"/>
                  </a:lnTo>
                  <a:lnTo>
                    <a:pt x="50" y="58"/>
                  </a:lnTo>
                  <a:lnTo>
                    <a:pt x="48" y="55"/>
                  </a:lnTo>
                  <a:lnTo>
                    <a:pt x="48" y="52"/>
                  </a:lnTo>
                  <a:lnTo>
                    <a:pt x="49" y="50"/>
                  </a:lnTo>
                  <a:lnTo>
                    <a:pt x="49" y="47"/>
                  </a:lnTo>
                  <a:lnTo>
                    <a:pt x="50" y="45"/>
                  </a:lnTo>
                  <a:lnTo>
                    <a:pt x="51" y="45"/>
                  </a:lnTo>
                  <a:lnTo>
                    <a:pt x="49" y="44"/>
                  </a:lnTo>
                  <a:lnTo>
                    <a:pt x="50" y="42"/>
                  </a:lnTo>
                  <a:lnTo>
                    <a:pt x="49" y="41"/>
                  </a:lnTo>
                  <a:lnTo>
                    <a:pt x="48" y="40"/>
                  </a:lnTo>
                  <a:lnTo>
                    <a:pt x="47" y="39"/>
                  </a:lnTo>
                  <a:lnTo>
                    <a:pt x="46" y="37"/>
                  </a:lnTo>
                  <a:lnTo>
                    <a:pt x="45" y="36"/>
                  </a:lnTo>
                  <a:lnTo>
                    <a:pt x="36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A0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342" name="Freeform 30"/>
            <p:cNvSpPr>
              <a:spLocks/>
            </p:cNvSpPr>
            <p:nvPr/>
          </p:nvSpPr>
          <p:spPr bwMode="auto">
            <a:xfrm>
              <a:off x="4059" y="1789"/>
              <a:ext cx="291" cy="307"/>
            </a:xfrm>
            <a:custGeom>
              <a:avLst/>
              <a:gdLst/>
              <a:ahLst/>
              <a:cxnLst>
                <a:cxn ang="0">
                  <a:pos x="5" y="55"/>
                </a:cxn>
                <a:cxn ang="0">
                  <a:pos x="8" y="56"/>
                </a:cxn>
                <a:cxn ang="0">
                  <a:pos x="10" y="55"/>
                </a:cxn>
                <a:cxn ang="0">
                  <a:pos x="13" y="59"/>
                </a:cxn>
                <a:cxn ang="0">
                  <a:pos x="18" y="60"/>
                </a:cxn>
                <a:cxn ang="0">
                  <a:pos x="22" y="61"/>
                </a:cxn>
                <a:cxn ang="0">
                  <a:pos x="25" y="61"/>
                </a:cxn>
                <a:cxn ang="0">
                  <a:pos x="28" y="61"/>
                </a:cxn>
                <a:cxn ang="0">
                  <a:pos x="29" y="59"/>
                </a:cxn>
                <a:cxn ang="0">
                  <a:pos x="31" y="59"/>
                </a:cxn>
                <a:cxn ang="0">
                  <a:pos x="34" y="62"/>
                </a:cxn>
                <a:cxn ang="0">
                  <a:pos x="36" y="63"/>
                </a:cxn>
                <a:cxn ang="0">
                  <a:pos x="39" y="61"/>
                </a:cxn>
                <a:cxn ang="0">
                  <a:pos x="40" y="58"/>
                </a:cxn>
                <a:cxn ang="0">
                  <a:pos x="41" y="52"/>
                </a:cxn>
                <a:cxn ang="0">
                  <a:pos x="44" y="54"/>
                </a:cxn>
                <a:cxn ang="0">
                  <a:pos x="45" y="51"/>
                </a:cxn>
                <a:cxn ang="0">
                  <a:pos x="47" y="47"/>
                </a:cxn>
                <a:cxn ang="0">
                  <a:pos x="48" y="45"/>
                </a:cxn>
                <a:cxn ang="0">
                  <a:pos x="51" y="44"/>
                </a:cxn>
                <a:cxn ang="0">
                  <a:pos x="53" y="41"/>
                </a:cxn>
                <a:cxn ang="0">
                  <a:pos x="55" y="39"/>
                </a:cxn>
                <a:cxn ang="0">
                  <a:pos x="55" y="36"/>
                </a:cxn>
                <a:cxn ang="0">
                  <a:pos x="56" y="34"/>
                </a:cxn>
                <a:cxn ang="0">
                  <a:pos x="54" y="26"/>
                </a:cxn>
                <a:cxn ang="0">
                  <a:pos x="55" y="23"/>
                </a:cxn>
                <a:cxn ang="0">
                  <a:pos x="57" y="22"/>
                </a:cxn>
                <a:cxn ang="0">
                  <a:pos x="46" y="3"/>
                </a:cxn>
                <a:cxn ang="0">
                  <a:pos x="42" y="6"/>
                </a:cxn>
                <a:cxn ang="0">
                  <a:pos x="37" y="10"/>
                </a:cxn>
                <a:cxn ang="0">
                  <a:pos x="34" y="10"/>
                </a:cxn>
                <a:cxn ang="0">
                  <a:pos x="30" y="13"/>
                </a:cxn>
                <a:cxn ang="0">
                  <a:pos x="27" y="12"/>
                </a:cxn>
                <a:cxn ang="0">
                  <a:pos x="25" y="12"/>
                </a:cxn>
                <a:cxn ang="0">
                  <a:pos x="25" y="11"/>
                </a:cxn>
                <a:cxn ang="0">
                  <a:pos x="19" y="9"/>
                </a:cxn>
                <a:cxn ang="0">
                  <a:pos x="17" y="10"/>
                </a:cxn>
                <a:cxn ang="0">
                  <a:pos x="0" y="11"/>
                </a:cxn>
              </a:cxnLst>
              <a:rect l="0" t="0" r="r" b="b"/>
              <a:pathLst>
                <a:path w="57" h="63">
                  <a:moveTo>
                    <a:pt x="0" y="11"/>
                  </a:moveTo>
                  <a:lnTo>
                    <a:pt x="5" y="55"/>
                  </a:lnTo>
                  <a:lnTo>
                    <a:pt x="6" y="55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5"/>
                  </a:lnTo>
                  <a:lnTo>
                    <a:pt x="12" y="57"/>
                  </a:lnTo>
                  <a:lnTo>
                    <a:pt x="13" y="59"/>
                  </a:lnTo>
                  <a:lnTo>
                    <a:pt x="15" y="60"/>
                  </a:lnTo>
                  <a:lnTo>
                    <a:pt x="18" y="60"/>
                  </a:lnTo>
                  <a:lnTo>
                    <a:pt x="21" y="62"/>
                  </a:lnTo>
                  <a:lnTo>
                    <a:pt x="22" y="61"/>
                  </a:lnTo>
                  <a:lnTo>
                    <a:pt x="23" y="60"/>
                  </a:lnTo>
                  <a:lnTo>
                    <a:pt x="25" y="61"/>
                  </a:lnTo>
                  <a:lnTo>
                    <a:pt x="27" y="61"/>
                  </a:lnTo>
                  <a:lnTo>
                    <a:pt x="28" y="61"/>
                  </a:lnTo>
                  <a:lnTo>
                    <a:pt x="29" y="60"/>
                  </a:lnTo>
                  <a:lnTo>
                    <a:pt x="29" y="59"/>
                  </a:lnTo>
                  <a:lnTo>
                    <a:pt x="31" y="58"/>
                  </a:lnTo>
                  <a:lnTo>
                    <a:pt x="31" y="59"/>
                  </a:lnTo>
                  <a:lnTo>
                    <a:pt x="33" y="61"/>
                  </a:lnTo>
                  <a:lnTo>
                    <a:pt x="34" y="62"/>
                  </a:lnTo>
                  <a:lnTo>
                    <a:pt x="36" y="63"/>
                  </a:lnTo>
                  <a:lnTo>
                    <a:pt x="36" y="63"/>
                  </a:lnTo>
                  <a:lnTo>
                    <a:pt x="38" y="63"/>
                  </a:lnTo>
                  <a:lnTo>
                    <a:pt x="39" y="61"/>
                  </a:lnTo>
                  <a:lnTo>
                    <a:pt x="40" y="60"/>
                  </a:lnTo>
                  <a:lnTo>
                    <a:pt x="40" y="58"/>
                  </a:lnTo>
                  <a:lnTo>
                    <a:pt x="40" y="56"/>
                  </a:lnTo>
                  <a:lnTo>
                    <a:pt x="41" y="52"/>
                  </a:lnTo>
                  <a:lnTo>
                    <a:pt x="42" y="52"/>
                  </a:lnTo>
                  <a:lnTo>
                    <a:pt x="44" y="54"/>
                  </a:lnTo>
                  <a:lnTo>
                    <a:pt x="45" y="52"/>
                  </a:lnTo>
                  <a:lnTo>
                    <a:pt x="45" y="51"/>
                  </a:lnTo>
                  <a:lnTo>
                    <a:pt x="46" y="48"/>
                  </a:lnTo>
                  <a:lnTo>
                    <a:pt x="47" y="47"/>
                  </a:lnTo>
                  <a:lnTo>
                    <a:pt x="47" y="46"/>
                  </a:lnTo>
                  <a:lnTo>
                    <a:pt x="48" y="45"/>
                  </a:lnTo>
                  <a:lnTo>
                    <a:pt x="49" y="45"/>
                  </a:lnTo>
                  <a:lnTo>
                    <a:pt x="51" y="44"/>
                  </a:lnTo>
                  <a:lnTo>
                    <a:pt x="51" y="44"/>
                  </a:lnTo>
                  <a:lnTo>
                    <a:pt x="53" y="41"/>
                  </a:lnTo>
                  <a:lnTo>
                    <a:pt x="54" y="41"/>
                  </a:lnTo>
                  <a:lnTo>
                    <a:pt x="55" y="39"/>
                  </a:lnTo>
                  <a:lnTo>
                    <a:pt x="55" y="37"/>
                  </a:lnTo>
                  <a:lnTo>
                    <a:pt x="55" y="36"/>
                  </a:lnTo>
                  <a:lnTo>
                    <a:pt x="55" y="35"/>
                  </a:lnTo>
                  <a:lnTo>
                    <a:pt x="56" y="34"/>
                  </a:lnTo>
                  <a:lnTo>
                    <a:pt x="57" y="27"/>
                  </a:lnTo>
                  <a:lnTo>
                    <a:pt x="54" y="26"/>
                  </a:lnTo>
                  <a:lnTo>
                    <a:pt x="56" y="25"/>
                  </a:lnTo>
                  <a:lnTo>
                    <a:pt x="55" y="23"/>
                  </a:lnTo>
                  <a:lnTo>
                    <a:pt x="56" y="22"/>
                  </a:lnTo>
                  <a:lnTo>
                    <a:pt x="57" y="22"/>
                  </a:lnTo>
                  <a:lnTo>
                    <a:pt x="53" y="0"/>
                  </a:lnTo>
                  <a:lnTo>
                    <a:pt x="46" y="3"/>
                  </a:lnTo>
                  <a:lnTo>
                    <a:pt x="44" y="5"/>
                  </a:lnTo>
                  <a:lnTo>
                    <a:pt x="42" y="6"/>
                  </a:lnTo>
                  <a:lnTo>
                    <a:pt x="39" y="10"/>
                  </a:lnTo>
                  <a:lnTo>
                    <a:pt x="37" y="10"/>
                  </a:lnTo>
                  <a:lnTo>
                    <a:pt x="36" y="10"/>
                  </a:lnTo>
                  <a:lnTo>
                    <a:pt x="34" y="10"/>
                  </a:lnTo>
                  <a:lnTo>
                    <a:pt x="33" y="11"/>
                  </a:lnTo>
                  <a:lnTo>
                    <a:pt x="30" y="13"/>
                  </a:lnTo>
                  <a:lnTo>
                    <a:pt x="29" y="13"/>
                  </a:lnTo>
                  <a:lnTo>
                    <a:pt x="27" y="12"/>
                  </a:lnTo>
                  <a:lnTo>
                    <a:pt x="26" y="13"/>
                  </a:lnTo>
                  <a:lnTo>
                    <a:pt x="25" y="12"/>
                  </a:lnTo>
                  <a:lnTo>
                    <a:pt x="26" y="11"/>
                  </a:lnTo>
                  <a:lnTo>
                    <a:pt x="25" y="11"/>
                  </a:lnTo>
                  <a:lnTo>
                    <a:pt x="23" y="11"/>
                  </a:lnTo>
                  <a:lnTo>
                    <a:pt x="19" y="9"/>
                  </a:lnTo>
                  <a:lnTo>
                    <a:pt x="18" y="9"/>
                  </a:lnTo>
                  <a:lnTo>
                    <a:pt x="17" y="10"/>
                  </a:lnTo>
                  <a:lnTo>
                    <a:pt x="17" y="9"/>
                  </a:ln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A0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343" name="Freeform 31"/>
            <p:cNvSpPr>
              <a:spLocks/>
            </p:cNvSpPr>
            <p:nvPr/>
          </p:nvSpPr>
          <p:spPr bwMode="auto">
            <a:xfrm>
              <a:off x="4140" y="2179"/>
              <a:ext cx="610" cy="249"/>
            </a:xfrm>
            <a:custGeom>
              <a:avLst/>
              <a:gdLst/>
              <a:ahLst/>
              <a:cxnLst>
                <a:cxn ang="0">
                  <a:pos x="2" y="41"/>
                </a:cxn>
                <a:cxn ang="0">
                  <a:pos x="4" y="39"/>
                </a:cxn>
                <a:cxn ang="0">
                  <a:pos x="5" y="36"/>
                </a:cxn>
                <a:cxn ang="0">
                  <a:pos x="14" y="31"/>
                </a:cxn>
                <a:cxn ang="0">
                  <a:pos x="18" y="27"/>
                </a:cxn>
                <a:cxn ang="0">
                  <a:pos x="20" y="27"/>
                </a:cxn>
                <a:cxn ang="0">
                  <a:pos x="21" y="25"/>
                </a:cxn>
                <a:cxn ang="0">
                  <a:pos x="23" y="25"/>
                </a:cxn>
                <a:cxn ang="0">
                  <a:pos x="28" y="23"/>
                </a:cxn>
                <a:cxn ang="0">
                  <a:pos x="33" y="17"/>
                </a:cxn>
                <a:cxn ang="0">
                  <a:pos x="33" y="13"/>
                </a:cxn>
                <a:cxn ang="0">
                  <a:pos x="37" y="13"/>
                </a:cxn>
                <a:cxn ang="0">
                  <a:pos x="42" y="12"/>
                </a:cxn>
                <a:cxn ang="0">
                  <a:pos x="113" y="1"/>
                </a:cxn>
                <a:cxn ang="0">
                  <a:pos x="114" y="2"/>
                </a:cxn>
                <a:cxn ang="0">
                  <a:pos x="116" y="5"/>
                </a:cxn>
                <a:cxn ang="0">
                  <a:pos x="116" y="6"/>
                </a:cxn>
                <a:cxn ang="0">
                  <a:pos x="114" y="5"/>
                </a:cxn>
                <a:cxn ang="0">
                  <a:pos x="113" y="6"/>
                </a:cxn>
                <a:cxn ang="0">
                  <a:pos x="109" y="8"/>
                </a:cxn>
                <a:cxn ang="0">
                  <a:pos x="105" y="11"/>
                </a:cxn>
                <a:cxn ang="0">
                  <a:pos x="106" y="12"/>
                </a:cxn>
                <a:cxn ang="0">
                  <a:pos x="112" y="9"/>
                </a:cxn>
                <a:cxn ang="0">
                  <a:pos x="114" y="11"/>
                </a:cxn>
                <a:cxn ang="0">
                  <a:pos x="115" y="11"/>
                </a:cxn>
                <a:cxn ang="0">
                  <a:pos x="118" y="9"/>
                </a:cxn>
                <a:cxn ang="0">
                  <a:pos x="119" y="14"/>
                </a:cxn>
                <a:cxn ang="0">
                  <a:pos x="117" y="17"/>
                </a:cxn>
                <a:cxn ang="0">
                  <a:pos x="114" y="19"/>
                </a:cxn>
                <a:cxn ang="0">
                  <a:pos x="110" y="20"/>
                </a:cxn>
                <a:cxn ang="0">
                  <a:pos x="109" y="19"/>
                </a:cxn>
                <a:cxn ang="0">
                  <a:pos x="108" y="18"/>
                </a:cxn>
                <a:cxn ang="0">
                  <a:pos x="108" y="21"/>
                </a:cxn>
                <a:cxn ang="0">
                  <a:pos x="109" y="22"/>
                </a:cxn>
                <a:cxn ang="0">
                  <a:pos x="110" y="24"/>
                </a:cxn>
                <a:cxn ang="0">
                  <a:pos x="105" y="27"/>
                </a:cxn>
                <a:cxn ang="0">
                  <a:pos x="105" y="29"/>
                </a:cxn>
                <a:cxn ang="0">
                  <a:pos x="112" y="27"/>
                </a:cxn>
                <a:cxn ang="0">
                  <a:pos x="114" y="27"/>
                </a:cxn>
                <a:cxn ang="0">
                  <a:pos x="109" y="32"/>
                </a:cxn>
                <a:cxn ang="0">
                  <a:pos x="103" y="36"/>
                </a:cxn>
                <a:cxn ang="0">
                  <a:pos x="102" y="37"/>
                </a:cxn>
                <a:cxn ang="0">
                  <a:pos x="96" y="44"/>
                </a:cxn>
                <a:cxn ang="0">
                  <a:pos x="93" y="50"/>
                </a:cxn>
                <a:cxn ang="0">
                  <a:pos x="69" y="39"/>
                </a:cxn>
                <a:cxn ang="0">
                  <a:pos x="50" y="36"/>
                </a:cxn>
                <a:cxn ang="0">
                  <a:pos x="49" y="36"/>
                </a:cxn>
                <a:cxn ang="0">
                  <a:pos x="30" y="37"/>
                </a:cxn>
                <a:cxn ang="0">
                  <a:pos x="26" y="40"/>
                </a:cxn>
                <a:cxn ang="0">
                  <a:pos x="0" y="45"/>
                </a:cxn>
              </a:cxnLst>
              <a:rect l="0" t="0" r="r" b="b"/>
              <a:pathLst>
                <a:path w="119" h="51">
                  <a:moveTo>
                    <a:pt x="0" y="45"/>
                  </a:moveTo>
                  <a:lnTo>
                    <a:pt x="1" y="41"/>
                  </a:lnTo>
                  <a:lnTo>
                    <a:pt x="2" y="41"/>
                  </a:lnTo>
                  <a:lnTo>
                    <a:pt x="2" y="41"/>
                  </a:lnTo>
                  <a:lnTo>
                    <a:pt x="3" y="40"/>
                  </a:lnTo>
                  <a:lnTo>
                    <a:pt x="4" y="39"/>
                  </a:lnTo>
                  <a:lnTo>
                    <a:pt x="3" y="38"/>
                  </a:lnTo>
                  <a:lnTo>
                    <a:pt x="4" y="37"/>
                  </a:lnTo>
                  <a:lnTo>
                    <a:pt x="5" y="36"/>
                  </a:lnTo>
                  <a:lnTo>
                    <a:pt x="8" y="35"/>
                  </a:lnTo>
                  <a:lnTo>
                    <a:pt x="11" y="34"/>
                  </a:lnTo>
                  <a:lnTo>
                    <a:pt x="14" y="31"/>
                  </a:lnTo>
                  <a:lnTo>
                    <a:pt x="15" y="31"/>
                  </a:lnTo>
                  <a:lnTo>
                    <a:pt x="17" y="29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19" y="27"/>
                  </a:lnTo>
                  <a:lnTo>
                    <a:pt x="20" y="27"/>
                  </a:lnTo>
                  <a:lnTo>
                    <a:pt x="20" y="26"/>
                  </a:lnTo>
                  <a:lnTo>
                    <a:pt x="21" y="25"/>
                  </a:lnTo>
                  <a:lnTo>
                    <a:pt x="21" y="25"/>
                  </a:lnTo>
                  <a:lnTo>
                    <a:pt x="22" y="26"/>
                  </a:lnTo>
                  <a:lnTo>
                    <a:pt x="23" y="25"/>
                  </a:lnTo>
                  <a:lnTo>
                    <a:pt x="23" y="25"/>
                  </a:lnTo>
                  <a:lnTo>
                    <a:pt x="25" y="23"/>
                  </a:lnTo>
                  <a:lnTo>
                    <a:pt x="26" y="23"/>
                  </a:lnTo>
                  <a:lnTo>
                    <a:pt x="28" y="23"/>
                  </a:lnTo>
                  <a:lnTo>
                    <a:pt x="31" y="19"/>
                  </a:lnTo>
                  <a:lnTo>
                    <a:pt x="32" y="18"/>
                  </a:lnTo>
                  <a:lnTo>
                    <a:pt x="33" y="17"/>
                  </a:lnTo>
                  <a:lnTo>
                    <a:pt x="33" y="16"/>
                  </a:lnTo>
                  <a:lnTo>
                    <a:pt x="33" y="14"/>
                  </a:lnTo>
                  <a:lnTo>
                    <a:pt x="33" y="13"/>
                  </a:lnTo>
                  <a:lnTo>
                    <a:pt x="33" y="13"/>
                  </a:lnTo>
                  <a:lnTo>
                    <a:pt x="37" y="12"/>
                  </a:lnTo>
                  <a:lnTo>
                    <a:pt x="37" y="13"/>
                  </a:lnTo>
                  <a:lnTo>
                    <a:pt x="40" y="13"/>
                  </a:lnTo>
                  <a:lnTo>
                    <a:pt x="42" y="12"/>
                  </a:lnTo>
                  <a:lnTo>
                    <a:pt x="42" y="12"/>
                  </a:lnTo>
                  <a:lnTo>
                    <a:pt x="78" y="7"/>
                  </a:lnTo>
                  <a:lnTo>
                    <a:pt x="112" y="0"/>
                  </a:lnTo>
                  <a:lnTo>
                    <a:pt x="113" y="1"/>
                  </a:lnTo>
                  <a:lnTo>
                    <a:pt x="113" y="1"/>
                  </a:lnTo>
                  <a:lnTo>
                    <a:pt x="114" y="2"/>
                  </a:lnTo>
                  <a:lnTo>
                    <a:pt x="114" y="2"/>
                  </a:lnTo>
                  <a:lnTo>
                    <a:pt x="115" y="3"/>
                  </a:lnTo>
                  <a:lnTo>
                    <a:pt x="115" y="3"/>
                  </a:lnTo>
                  <a:lnTo>
                    <a:pt x="116" y="5"/>
                  </a:lnTo>
                  <a:lnTo>
                    <a:pt x="116" y="5"/>
                  </a:lnTo>
                  <a:lnTo>
                    <a:pt x="116" y="6"/>
                  </a:lnTo>
                  <a:lnTo>
                    <a:pt x="116" y="6"/>
                  </a:lnTo>
                  <a:lnTo>
                    <a:pt x="115" y="5"/>
                  </a:lnTo>
                  <a:lnTo>
                    <a:pt x="114" y="5"/>
                  </a:lnTo>
                  <a:lnTo>
                    <a:pt x="114" y="5"/>
                  </a:lnTo>
                  <a:lnTo>
                    <a:pt x="113" y="5"/>
                  </a:lnTo>
                  <a:lnTo>
                    <a:pt x="112" y="5"/>
                  </a:lnTo>
                  <a:lnTo>
                    <a:pt x="113" y="6"/>
                  </a:lnTo>
                  <a:lnTo>
                    <a:pt x="113" y="6"/>
                  </a:lnTo>
                  <a:lnTo>
                    <a:pt x="110" y="8"/>
                  </a:lnTo>
                  <a:lnTo>
                    <a:pt x="109" y="8"/>
                  </a:lnTo>
                  <a:lnTo>
                    <a:pt x="108" y="10"/>
                  </a:lnTo>
                  <a:lnTo>
                    <a:pt x="106" y="10"/>
                  </a:lnTo>
                  <a:lnTo>
                    <a:pt x="105" y="11"/>
                  </a:lnTo>
                  <a:lnTo>
                    <a:pt x="105" y="12"/>
                  </a:lnTo>
                  <a:lnTo>
                    <a:pt x="106" y="12"/>
                  </a:lnTo>
                  <a:lnTo>
                    <a:pt x="106" y="12"/>
                  </a:lnTo>
                  <a:lnTo>
                    <a:pt x="108" y="11"/>
                  </a:lnTo>
                  <a:lnTo>
                    <a:pt x="111" y="10"/>
                  </a:lnTo>
                  <a:lnTo>
                    <a:pt x="112" y="9"/>
                  </a:lnTo>
                  <a:lnTo>
                    <a:pt x="114" y="9"/>
                  </a:lnTo>
                  <a:lnTo>
                    <a:pt x="114" y="10"/>
                  </a:lnTo>
                  <a:lnTo>
                    <a:pt x="114" y="11"/>
                  </a:lnTo>
                  <a:lnTo>
                    <a:pt x="114" y="11"/>
                  </a:lnTo>
                  <a:lnTo>
                    <a:pt x="115" y="12"/>
                  </a:lnTo>
                  <a:lnTo>
                    <a:pt x="115" y="11"/>
                  </a:lnTo>
                  <a:lnTo>
                    <a:pt x="116" y="11"/>
                  </a:lnTo>
                  <a:lnTo>
                    <a:pt x="117" y="9"/>
                  </a:lnTo>
                  <a:lnTo>
                    <a:pt x="118" y="9"/>
                  </a:lnTo>
                  <a:lnTo>
                    <a:pt x="119" y="11"/>
                  </a:lnTo>
                  <a:lnTo>
                    <a:pt x="119" y="14"/>
                  </a:lnTo>
                  <a:lnTo>
                    <a:pt x="119" y="14"/>
                  </a:lnTo>
                  <a:lnTo>
                    <a:pt x="119" y="15"/>
                  </a:lnTo>
                  <a:lnTo>
                    <a:pt x="117" y="16"/>
                  </a:lnTo>
                  <a:lnTo>
                    <a:pt x="117" y="17"/>
                  </a:lnTo>
                  <a:lnTo>
                    <a:pt x="117" y="18"/>
                  </a:lnTo>
                  <a:lnTo>
                    <a:pt x="115" y="19"/>
                  </a:lnTo>
                  <a:lnTo>
                    <a:pt x="114" y="19"/>
                  </a:lnTo>
                  <a:lnTo>
                    <a:pt x="113" y="20"/>
                  </a:lnTo>
                  <a:lnTo>
                    <a:pt x="111" y="20"/>
                  </a:lnTo>
                  <a:lnTo>
                    <a:pt x="110" y="20"/>
                  </a:lnTo>
                  <a:lnTo>
                    <a:pt x="110" y="20"/>
                  </a:lnTo>
                  <a:lnTo>
                    <a:pt x="110" y="20"/>
                  </a:lnTo>
                  <a:lnTo>
                    <a:pt x="109" y="19"/>
                  </a:lnTo>
                  <a:lnTo>
                    <a:pt x="109" y="18"/>
                  </a:lnTo>
                  <a:lnTo>
                    <a:pt x="109" y="18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108" y="20"/>
                  </a:lnTo>
                  <a:lnTo>
                    <a:pt x="108" y="21"/>
                  </a:lnTo>
                  <a:lnTo>
                    <a:pt x="108" y="21"/>
                  </a:lnTo>
                  <a:lnTo>
                    <a:pt x="108" y="22"/>
                  </a:lnTo>
                  <a:lnTo>
                    <a:pt x="109" y="22"/>
                  </a:lnTo>
                  <a:lnTo>
                    <a:pt x="110" y="23"/>
                  </a:lnTo>
                  <a:lnTo>
                    <a:pt x="110" y="24"/>
                  </a:lnTo>
                  <a:lnTo>
                    <a:pt x="110" y="24"/>
                  </a:lnTo>
                  <a:lnTo>
                    <a:pt x="107" y="28"/>
                  </a:lnTo>
                  <a:lnTo>
                    <a:pt x="107" y="28"/>
                  </a:lnTo>
                  <a:lnTo>
                    <a:pt x="105" y="27"/>
                  </a:lnTo>
                  <a:lnTo>
                    <a:pt x="104" y="27"/>
                  </a:lnTo>
                  <a:lnTo>
                    <a:pt x="104" y="28"/>
                  </a:lnTo>
                  <a:lnTo>
                    <a:pt x="105" y="29"/>
                  </a:lnTo>
                  <a:lnTo>
                    <a:pt x="108" y="28"/>
                  </a:lnTo>
                  <a:lnTo>
                    <a:pt x="110" y="28"/>
                  </a:lnTo>
                  <a:lnTo>
                    <a:pt x="112" y="27"/>
                  </a:lnTo>
                  <a:lnTo>
                    <a:pt x="112" y="26"/>
                  </a:lnTo>
                  <a:lnTo>
                    <a:pt x="113" y="26"/>
                  </a:lnTo>
                  <a:lnTo>
                    <a:pt x="114" y="27"/>
                  </a:lnTo>
                  <a:lnTo>
                    <a:pt x="113" y="29"/>
                  </a:lnTo>
                  <a:lnTo>
                    <a:pt x="111" y="31"/>
                  </a:lnTo>
                  <a:lnTo>
                    <a:pt x="109" y="32"/>
                  </a:lnTo>
                  <a:lnTo>
                    <a:pt x="108" y="32"/>
                  </a:lnTo>
                  <a:lnTo>
                    <a:pt x="105" y="32"/>
                  </a:lnTo>
                  <a:lnTo>
                    <a:pt x="103" y="36"/>
                  </a:lnTo>
                  <a:lnTo>
                    <a:pt x="102" y="37"/>
                  </a:lnTo>
                  <a:lnTo>
                    <a:pt x="102" y="37"/>
                  </a:lnTo>
                  <a:lnTo>
                    <a:pt x="102" y="37"/>
                  </a:lnTo>
                  <a:lnTo>
                    <a:pt x="99" y="39"/>
                  </a:lnTo>
                  <a:lnTo>
                    <a:pt x="97" y="41"/>
                  </a:lnTo>
                  <a:lnTo>
                    <a:pt x="96" y="44"/>
                  </a:lnTo>
                  <a:lnTo>
                    <a:pt x="95" y="48"/>
                  </a:lnTo>
                  <a:lnTo>
                    <a:pt x="95" y="49"/>
                  </a:lnTo>
                  <a:lnTo>
                    <a:pt x="93" y="50"/>
                  </a:lnTo>
                  <a:lnTo>
                    <a:pt x="88" y="51"/>
                  </a:lnTo>
                  <a:lnTo>
                    <a:pt x="87" y="51"/>
                  </a:lnTo>
                  <a:lnTo>
                    <a:pt x="69" y="39"/>
                  </a:lnTo>
                  <a:lnTo>
                    <a:pt x="54" y="41"/>
                  </a:lnTo>
                  <a:lnTo>
                    <a:pt x="53" y="39"/>
                  </a:lnTo>
                  <a:lnTo>
                    <a:pt x="50" y="36"/>
                  </a:lnTo>
                  <a:lnTo>
                    <a:pt x="49" y="37"/>
                  </a:lnTo>
                  <a:lnTo>
                    <a:pt x="49" y="37"/>
                  </a:lnTo>
                  <a:lnTo>
                    <a:pt x="49" y="36"/>
                  </a:lnTo>
                  <a:lnTo>
                    <a:pt x="49" y="35"/>
                  </a:lnTo>
                  <a:lnTo>
                    <a:pt x="31" y="37"/>
                  </a:lnTo>
                  <a:lnTo>
                    <a:pt x="30" y="37"/>
                  </a:lnTo>
                  <a:lnTo>
                    <a:pt x="30" y="38"/>
                  </a:lnTo>
                  <a:lnTo>
                    <a:pt x="26" y="40"/>
                  </a:lnTo>
                  <a:lnTo>
                    <a:pt x="26" y="40"/>
                  </a:lnTo>
                  <a:lnTo>
                    <a:pt x="25" y="40"/>
                  </a:lnTo>
                  <a:lnTo>
                    <a:pt x="21" y="42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000A0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344" name="Freeform 32"/>
            <p:cNvSpPr>
              <a:spLocks/>
            </p:cNvSpPr>
            <p:nvPr/>
          </p:nvSpPr>
          <p:spPr bwMode="auto">
            <a:xfrm>
              <a:off x="3961" y="2716"/>
              <a:ext cx="630" cy="45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10"/>
                </a:cxn>
                <a:cxn ang="0">
                  <a:pos x="2" y="12"/>
                </a:cxn>
                <a:cxn ang="0">
                  <a:pos x="3" y="15"/>
                </a:cxn>
                <a:cxn ang="0">
                  <a:pos x="4" y="17"/>
                </a:cxn>
                <a:cxn ang="0">
                  <a:pos x="3" y="19"/>
                </a:cxn>
                <a:cxn ang="0">
                  <a:pos x="7" y="18"/>
                </a:cxn>
                <a:cxn ang="0">
                  <a:pos x="9" y="15"/>
                </a:cxn>
                <a:cxn ang="0">
                  <a:pos x="10" y="15"/>
                </a:cxn>
                <a:cxn ang="0">
                  <a:pos x="9" y="17"/>
                </a:cxn>
                <a:cxn ang="0">
                  <a:pos x="19" y="14"/>
                </a:cxn>
                <a:cxn ang="0">
                  <a:pos x="19" y="16"/>
                </a:cxn>
                <a:cxn ang="0">
                  <a:pos x="25" y="17"/>
                </a:cxn>
                <a:cxn ang="0">
                  <a:pos x="29" y="18"/>
                </a:cxn>
                <a:cxn ang="0">
                  <a:pos x="31" y="19"/>
                </a:cxn>
                <a:cxn ang="0">
                  <a:pos x="31" y="20"/>
                </a:cxn>
                <a:cxn ang="0">
                  <a:pos x="36" y="24"/>
                </a:cxn>
                <a:cxn ang="0">
                  <a:pos x="35" y="25"/>
                </a:cxn>
                <a:cxn ang="0">
                  <a:pos x="34" y="26"/>
                </a:cxn>
                <a:cxn ang="0">
                  <a:pos x="41" y="24"/>
                </a:cxn>
                <a:cxn ang="0">
                  <a:pos x="50" y="21"/>
                </a:cxn>
                <a:cxn ang="0">
                  <a:pos x="50" y="18"/>
                </a:cxn>
                <a:cxn ang="0">
                  <a:pos x="61" y="21"/>
                </a:cxn>
                <a:cxn ang="0">
                  <a:pos x="69" y="28"/>
                </a:cxn>
                <a:cxn ang="0">
                  <a:pos x="74" y="30"/>
                </a:cxn>
                <a:cxn ang="0">
                  <a:pos x="77" y="36"/>
                </a:cxn>
                <a:cxn ang="0">
                  <a:pos x="76" y="48"/>
                </a:cxn>
                <a:cxn ang="0">
                  <a:pos x="80" y="54"/>
                </a:cxn>
                <a:cxn ang="0">
                  <a:pos x="79" y="50"/>
                </a:cxn>
                <a:cxn ang="0">
                  <a:pos x="82" y="51"/>
                </a:cxn>
                <a:cxn ang="0">
                  <a:pos x="83" y="50"/>
                </a:cxn>
                <a:cxn ang="0">
                  <a:pos x="83" y="53"/>
                </a:cxn>
                <a:cxn ang="0">
                  <a:pos x="80" y="57"/>
                </a:cxn>
                <a:cxn ang="0">
                  <a:pos x="83" y="61"/>
                </a:cxn>
                <a:cxn ang="0">
                  <a:pos x="89" y="68"/>
                </a:cxn>
                <a:cxn ang="0">
                  <a:pos x="91" y="69"/>
                </a:cxn>
                <a:cxn ang="0">
                  <a:pos x="94" y="74"/>
                </a:cxn>
                <a:cxn ang="0">
                  <a:pos x="99" y="82"/>
                </a:cxn>
                <a:cxn ang="0">
                  <a:pos x="108" y="88"/>
                </a:cxn>
                <a:cxn ang="0">
                  <a:pos x="111" y="90"/>
                </a:cxn>
                <a:cxn ang="0">
                  <a:pos x="110" y="91"/>
                </a:cxn>
                <a:cxn ang="0">
                  <a:pos x="109" y="92"/>
                </a:cxn>
                <a:cxn ang="0">
                  <a:pos x="113" y="92"/>
                </a:cxn>
                <a:cxn ang="0">
                  <a:pos x="121" y="88"/>
                </a:cxn>
                <a:cxn ang="0">
                  <a:pos x="121" y="82"/>
                </a:cxn>
                <a:cxn ang="0">
                  <a:pos x="122" y="74"/>
                </a:cxn>
                <a:cxn ang="0">
                  <a:pos x="121" y="61"/>
                </a:cxn>
                <a:cxn ang="0">
                  <a:pos x="113" y="48"/>
                </a:cxn>
                <a:cxn ang="0">
                  <a:pos x="110" y="43"/>
                </a:cxn>
                <a:cxn ang="0">
                  <a:pos x="110" y="38"/>
                </a:cxn>
                <a:cxn ang="0">
                  <a:pos x="103" y="29"/>
                </a:cxn>
                <a:cxn ang="0">
                  <a:pos x="99" y="24"/>
                </a:cxn>
                <a:cxn ang="0">
                  <a:pos x="92" y="8"/>
                </a:cxn>
                <a:cxn ang="0">
                  <a:pos x="90" y="6"/>
                </a:cxn>
                <a:cxn ang="0">
                  <a:pos x="88" y="1"/>
                </a:cxn>
                <a:cxn ang="0">
                  <a:pos x="82" y="1"/>
                </a:cxn>
                <a:cxn ang="0">
                  <a:pos x="82" y="7"/>
                </a:cxn>
                <a:cxn ang="0">
                  <a:pos x="80" y="8"/>
                </a:cxn>
                <a:cxn ang="0">
                  <a:pos x="39" y="7"/>
                </a:cxn>
                <a:cxn ang="0">
                  <a:pos x="38" y="3"/>
                </a:cxn>
              </a:cxnLst>
              <a:rect l="0" t="0" r="r" b="b"/>
              <a:pathLst>
                <a:path w="123" h="93">
                  <a:moveTo>
                    <a:pt x="38" y="3"/>
                  </a:moveTo>
                  <a:lnTo>
                    <a:pt x="0" y="7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1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4" y="19"/>
                  </a:lnTo>
                  <a:lnTo>
                    <a:pt x="6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8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6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12" y="16"/>
                  </a:lnTo>
                  <a:lnTo>
                    <a:pt x="19" y="14"/>
                  </a:lnTo>
                  <a:lnTo>
                    <a:pt x="20" y="14"/>
                  </a:lnTo>
                  <a:lnTo>
                    <a:pt x="20" y="15"/>
                  </a:lnTo>
                  <a:lnTo>
                    <a:pt x="19" y="16"/>
                  </a:lnTo>
                  <a:lnTo>
                    <a:pt x="19" y="16"/>
                  </a:lnTo>
                  <a:lnTo>
                    <a:pt x="22" y="16"/>
                  </a:lnTo>
                  <a:lnTo>
                    <a:pt x="25" y="17"/>
                  </a:lnTo>
                  <a:lnTo>
                    <a:pt x="28" y="19"/>
                  </a:lnTo>
                  <a:lnTo>
                    <a:pt x="29" y="19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30" y="18"/>
                  </a:lnTo>
                  <a:lnTo>
                    <a:pt x="31" y="19"/>
                  </a:lnTo>
                  <a:lnTo>
                    <a:pt x="32" y="19"/>
                  </a:lnTo>
                  <a:lnTo>
                    <a:pt x="32" y="20"/>
                  </a:lnTo>
                  <a:lnTo>
                    <a:pt x="31" y="20"/>
                  </a:lnTo>
                  <a:lnTo>
                    <a:pt x="32" y="20"/>
                  </a:lnTo>
                  <a:lnTo>
                    <a:pt x="36" y="23"/>
                  </a:lnTo>
                  <a:lnTo>
                    <a:pt x="36" y="24"/>
                  </a:lnTo>
                  <a:lnTo>
                    <a:pt x="36" y="25"/>
                  </a:lnTo>
                  <a:lnTo>
                    <a:pt x="35" y="26"/>
                  </a:lnTo>
                  <a:lnTo>
                    <a:pt x="35" y="25"/>
                  </a:lnTo>
                  <a:lnTo>
                    <a:pt x="34" y="25"/>
                  </a:lnTo>
                  <a:lnTo>
                    <a:pt x="34" y="25"/>
                  </a:lnTo>
                  <a:lnTo>
                    <a:pt x="34" y="26"/>
                  </a:lnTo>
                  <a:lnTo>
                    <a:pt x="35" y="27"/>
                  </a:lnTo>
                  <a:lnTo>
                    <a:pt x="40" y="25"/>
                  </a:lnTo>
                  <a:lnTo>
                    <a:pt x="41" y="24"/>
                  </a:lnTo>
                  <a:lnTo>
                    <a:pt x="43" y="24"/>
                  </a:lnTo>
                  <a:lnTo>
                    <a:pt x="47" y="21"/>
                  </a:lnTo>
                  <a:lnTo>
                    <a:pt x="50" y="21"/>
                  </a:lnTo>
                  <a:lnTo>
                    <a:pt x="50" y="20"/>
                  </a:lnTo>
                  <a:lnTo>
                    <a:pt x="49" y="19"/>
                  </a:lnTo>
                  <a:lnTo>
                    <a:pt x="50" y="18"/>
                  </a:lnTo>
                  <a:lnTo>
                    <a:pt x="55" y="17"/>
                  </a:lnTo>
                  <a:lnTo>
                    <a:pt x="61" y="20"/>
                  </a:lnTo>
                  <a:lnTo>
                    <a:pt x="61" y="21"/>
                  </a:lnTo>
                  <a:lnTo>
                    <a:pt x="63" y="23"/>
                  </a:lnTo>
                  <a:lnTo>
                    <a:pt x="65" y="25"/>
                  </a:lnTo>
                  <a:lnTo>
                    <a:pt x="69" y="28"/>
                  </a:lnTo>
                  <a:lnTo>
                    <a:pt x="69" y="29"/>
                  </a:lnTo>
                  <a:lnTo>
                    <a:pt x="71" y="30"/>
                  </a:lnTo>
                  <a:lnTo>
                    <a:pt x="74" y="30"/>
                  </a:lnTo>
                  <a:lnTo>
                    <a:pt x="76" y="34"/>
                  </a:lnTo>
                  <a:lnTo>
                    <a:pt x="77" y="35"/>
                  </a:lnTo>
                  <a:lnTo>
                    <a:pt x="77" y="36"/>
                  </a:lnTo>
                  <a:lnTo>
                    <a:pt x="78" y="39"/>
                  </a:lnTo>
                  <a:lnTo>
                    <a:pt x="77" y="43"/>
                  </a:lnTo>
                  <a:lnTo>
                    <a:pt x="76" y="48"/>
                  </a:lnTo>
                  <a:lnTo>
                    <a:pt x="76" y="51"/>
                  </a:lnTo>
                  <a:lnTo>
                    <a:pt x="77" y="53"/>
                  </a:lnTo>
                  <a:lnTo>
                    <a:pt x="80" y="54"/>
                  </a:lnTo>
                  <a:lnTo>
                    <a:pt x="80" y="53"/>
                  </a:lnTo>
                  <a:lnTo>
                    <a:pt x="80" y="52"/>
                  </a:lnTo>
                  <a:lnTo>
                    <a:pt x="79" y="50"/>
                  </a:lnTo>
                  <a:lnTo>
                    <a:pt x="79" y="49"/>
                  </a:lnTo>
                  <a:lnTo>
                    <a:pt x="80" y="49"/>
                  </a:lnTo>
                  <a:lnTo>
                    <a:pt x="82" y="51"/>
                  </a:lnTo>
                  <a:lnTo>
                    <a:pt x="82" y="51"/>
                  </a:lnTo>
                  <a:lnTo>
                    <a:pt x="82" y="50"/>
                  </a:lnTo>
                  <a:lnTo>
                    <a:pt x="83" y="50"/>
                  </a:lnTo>
                  <a:lnTo>
                    <a:pt x="84" y="51"/>
                  </a:lnTo>
                  <a:lnTo>
                    <a:pt x="83" y="52"/>
                  </a:lnTo>
                  <a:lnTo>
                    <a:pt x="83" y="53"/>
                  </a:lnTo>
                  <a:lnTo>
                    <a:pt x="82" y="54"/>
                  </a:lnTo>
                  <a:lnTo>
                    <a:pt x="81" y="57"/>
                  </a:lnTo>
                  <a:lnTo>
                    <a:pt x="80" y="57"/>
                  </a:lnTo>
                  <a:lnTo>
                    <a:pt x="80" y="59"/>
                  </a:lnTo>
                  <a:lnTo>
                    <a:pt x="81" y="59"/>
                  </a:lnTo>
                  <a:lnTo>
                    <a:pt x="83" y="61"/>
                  </a:lnTo>
                  <a:lnTo>
                    <a:pt x="85" y="66"/>
                  </a:lnTo>
                  <a:lnTo>
                    <a:pt x="89" y="68"/>
                  </a:lnTo>
                  <a:lnTo>
                    <a:pt x="89" y="68"/>
                  </a:lnTo>
                  <a:lnTo>
                    <a:pt x="89" y="67"/>
                  </a:lnTo>
                  <a:lnTo>
                    <a:pt x="90" y="67"/>
                  </a:lnTo>
                  <a:lnTo>
                    <a:pt x="91" y="69"/>
                  </a:lnTo>
                  <a:lnTo>
                    <a:pt x="91" y="70"/>
                  </a:lnTo>
                  <a:lnTo>
                    <a:pt x="92" y="73"/>
                  </a:lnTo>
                  <a:lnTo>
                    <a:pt x="94" y="74"/>
                  </a:lnTo>
                  <a:lnTo>
                    <a:pt x="95" y="74"/>
                  </a:lnTo>
                  <a:lnTo>
                    <a:pt x="98" y="81"/>
                  </a:lnTo>
                  <a:lnTo>
                    <a:pt x="99" y="82"/>
                  </a:lnTo>
                  <a:lnTo>
                    <a:pt x="102" y="83"/>
                  </a:lnTo>
                  <a:lnTo>
                    <a:pt x="104" y="83"/>
                  </a:lnTo>
                  <a:lnTo>
                    <a:pt x="108" y="88"/>
                  </a:lnTo>
                  <a:lnTo>
                    <a:pt x="110" y="90"/>
                  </a:lnTo>
                  <a:lnTo>
                    <a:pt x="110" y="90"/>
                  </a:lnTo>
                  <a:lnTo>
                    <a:pt x="111" y="90"/>
                  </a:lnTo>
                  <a:lnTo>
                    <a:pt x="111" y="91"/>
                  </a:lnTo>
                  <a:lnTo>
                    <a:pt x="111" y="91"/>
                  </a:lnTo>
                  <a:lnTo>
                    <a:pt x="110" y="91"/>
                  </a:lnTo>
                  <a:lnTo>
                    <a:pt x="110" y="91"/>
                  </a:lnTo>
                  <a:lnTo>
                    <a:pt x="109" y="91"/>
                  </a:lnTo>
                  <a:lnTo>
                    <a:pt x="109" y="92"/>
                  </a:lnTo>
                  <a:lnTo>
                    <a:pt x="110" y="93"/>
                  </a:lnTo>
                  <a:lnTo>
                    <a:pt x="112" y="93"/>
                  </a:lnTo>
                  <a:lnTo>
                    <a:pt x="113" y="92"/>
                  </a:lnTo>
                  <a:lnTo>
                    <a:pt x="114" y="92"/>
                  </a:lnTo>
                  <a:lnTo>
                    <a:pt x="120" y="90"/>
                  </a:lnTo>
                  <a:lnTo>
                    <a:pt x="121" y="88"/>
                  </a:lnTo>
                  <a:lnTo>
                    <a:pt x="121" y="87"/>
                  </a:lnTo>
                  <a:lnTo>
                    <a:pt x="121" y="84"/>
                  </a:lnTo>
                  <a:lnTo>
                    <a:pt x="121" y="82"/>
                  </a:lnTo>
                  <a:lnTo>
                    <a:pt x="122" y="79"/>
                  </a:lnTo>
                  <a:lnTo>
                    <a:pt x="123" y="80"/>
                  </a:lnTo>
                  <a:lnTo>
                    <a:pt x="122" y="74"/>
                  </a:lnTo>
                  <a:lnTo>
                    <a:pt x="122" y="71"/>
                  </a:lnTo>
                  <a:lnTo>
                    <a:pt x="122" y="66"/>
                  </a:lnTo>
                  <a:lnTo>
                    <a:pt x="121" y="61"/>
                  </a:lnTo>
                  <a:lnTo>
                    <a:pt x="120" y="60"/>
                  </a:lnTo>
                  <a:lnTo>
                    <a:pt x="116" y="54"/>
                  </a:lnTo>
                  <a:lnTo>
                    <a:pt x="113" y="48"/>
                  </a:lnTo>
                  <a:lnTo>
                    <a:pt x="110" y="44"/>
                  </a:lnTo>
                  <a:lnTo>
                    <a:pt x="110" y="43"/>
                  </a:lnTo>
                  <a:lnTo>
                    <a:pt x="110" y="43"/>
                  </a:lnTo>
                  <a:lnTo>
                    <a:pt x="109" y="40"/>
                  </a:lnTo>
                  <a:lnTo>
                    <a:pt x="109" y="39"/>
                  </a:lnTo>
                  <a:lnTo>
                    <a:pt x="110" y="38"/>
                  </a:lnTo>
                  <a:lnTo>
                    <a:pt x="110" y="37"/>
                  </a:lnTo>
                  <a:lnTo>
                    <a:pt x="106" y="31"/>
                  </a:lnTo>
                  <a:lnTo>
                    <a:pt x="103" y="29"/>
                  </a:lnTo>
                  <a:lnTo>
                    <a:pt x="102" y="28"/>
                  </a:lnTo>
                  <a:lnTo>
                    <a:pt x="101" y="27"/>
                  </a:lnTo>
                  <a:lnTo>
                    <a:pt x="99" y="24"/>
                  </a:lnTo>
                  <a:lnTo>
                    <a:pt x="95" y="17"/>
                  </a:lnTo>
                  <a:lnTo>
                    <a:pt x="94" y="14"/>
                  </a:lnTo>
                  <a:lnTo>
                    <a:pt x="92" y="8"/>
                  </a:lnTo>
                  <a:lnTo>
                    <a:pt x="92" y="7"/>
                  </a:lnTo>
                  <a:lnTo>
                    <a:pt x="91" y="7"/>
                  </a:lnTo>
                  <a:lnTo>
                    <a:pt x="90" y="6"/>
                  </a:lnTo>
                  <a:lnTo>
                    <a:pt x="90" y="2"/>
                  </a:lnTo>
                  <a:lnTo>
                    <a:pt x="89" y="1"/>
                  </a:lnTo>
                  <a:lnTo>
                    <a:pt x="88" y="1"/>
                  </a:lnTo>
                  <a:lnTo>
                    <a:pt x="86" y="1"/>
                  </a:lnTo>
                  <a:lnTo>
                    <a:pt x="83" y="0"/>
                  </a:lnTo>
                  <a:lnTo>
                    <a:pt x="82" y="1"/>
                  </a:lnTo>
                  <a:lnTo>
                    <a:pt x="82" y="2"/>
                  </a:lnTo>
                  <a:lnTo>
                    <a:pt x="81" y="3"/>
                  </a:lnTo>
                  <a:lnTo>
                    <a:pt x="82" y="7"/>
                  </a:lnTo>
                  <a:lnTo>
                    <a:pt x="82" y="9"/>
                  </a:lnTo>
                  <a:lnTo>
                    <a:pt x="80" y="8"/>
                  </a:lnTo>
                  <a:lnTo>
                    <a:pt x="80" y="8"/>
                  </a:lnTo>
                  <a:lnTo>
                    <a:pt x="79" y="6"/>
                  </a:lnTo>
                  <a:lnTo>
                    <a:pt x="40" y="8"/>
                  </a:lnTo>
                  <a:lnTo>
                    <a:pt x="39" y="7"/>
                  </a:lnTo>
                  <a:lnTo>
                    <a:pt x="39" y="6"/>
                  </a:lnTo>
                  <a:lnTo>
                    <a:pt x="38" y="4"/>
                  </a:lnTo>
                  <a:lnTo>
                    <a:pt x="38" y="3"/>
                  </a:lnTo>
                  <a:lnTo>
                    <a:pt x="38" y="3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345" name="Freeform 33"/>
            <p:cNvSpPr>
              <a:spLocks/>
            </p:cNvSpPr>
            <p:nvPr/>
          </p:nvSpPr>
          <p:spPr bwMode="auto">
            <a:xfrm>
              <a:off x="4242" y="1896"/>
              <a:ext cx="313" cy="293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20" y="3"/>
                </a:cxn>
                <a:cxn ang="0">
                  <a:pos x="21" y="5"/>
                </a:cxn>
                <a:cxn ang="0">
                  <a:pos x="19" y="13"/>
                </a:cxn>
                <a:cxn ang="0">
                  <a:pos x="19" y="15"/>
                </a:cxn>
                <a:cxn ang="0">
                  <a:pos x="18" y="19"/>
                </a:cxn>
                <a:cxn ang="0">
                  <a:pos x="15" y="22"/>
                </a:cxn>
                <a:cxn ang="0">
                  <a:pos x="13" y="23"/>
                </a:cxn>
                <a:cxn ang="0">
                  <a:pos x="11" y="24"/>
                </a:cxn>
                <a:cxn ang="0">
                  <a:pos x="10" y="26"/>
                </a:cxn>
                <a:cxn ang="0">
                  <a:pos x="9" y="30"/>
                </a:cxn>
                <a:cxn ang="0">
                  <a:pos x="6" y="30"/>
                </a:cxn>
                <a:cxn ang="0">
                  <a:pos x="4" y="34"/>
                </a:cxn>
                <a:cxn ang="0">
                  <a:pos x="4" y="38"/>
                </a:cxn>
                <a:cxn ang="0">
                  <a:pos x="2" y="41"/>
                </a:cxn>
                <a:cxn ang="0">
                  <a:pos x="0" y="43"/>
                </a:cxn>
                <a:cxn ang="0">
                  <a:pos x="0" y="46"/>
                </a:cxn>
                <a:cxn ang="0">
                  <a:pos x="3" y="51"/>
                </a:cxn>
                <a:cxn ang="0">
                  <a:pos x="6" y="54"/>
                </a:cxn>
                <a:cxn ang="0">
                  <a:pos x="8" y="54"/>
                </a:cxn>
                <a:cxn ang="0">
                  <a:pos x="8" y="55"/>
                </a:cxn>
                <a:cxn ang="0">
                  <a:pos x="10" y="55"/>
                </a:cxn>
                <a:cxn ang="0">
                  <a:pos x="10" y="57"/>
                </a:cxn>
                <a:cxn ang="0">
                  <a:pos x="15" y="60"/>
                </a:cxn>
                <a:cxn ang="0">
                  <a:pos x="18" y="59"/>
                </a:cxn>
                <a:cxn ang="0">
                  <a:pos x="19" y="57"/>
                </a:cxn>
                <a:cxn ang="0">
                  <a:pos x="21" y="59"/>
                </a:cxn>
                <a:cxn ang="0">
                  <a:pos x="25" y="57"/>
                </a:cxn>
                <a:cxn ang="0">
                  <a:pos x="26" y="55"/>
                </a:cxn>
                <a:cxn ang="0">
                  <a:pos x="30" y="53"/>
                </a:cxn>
                <a:cxn ang="0">
                  <a:pos x="33" y="51"/>
                </a:cxn>
                <a:cxn ang="0">
                  <a:pos x="33" y="48"/>
                </a:cxn>
                <a:cxn ang="0">
                  <a:pos x="38" y="32"/>
                </a:cxn>
                <a:cxn ang="0">
                  <a:pos x="40" y="33"/>
                </a:cxn>
                <a:cxn ang="0">
                  <a:pos x="41" y="35"/>
                </a:cxn>
                <a:cxn ang="0">
                  <a:pos x="44" y="32"/>
                </a:cxn>
                <a:cxn ang="0">
                  <a:pos x="46" y="27"/>
                </a:cxn>
                <a:cxn ang="0">
                  <a:pos x="49" y="25"/>
                </a:cxn>
                <a:cxn ang="0">
                  <a:pos x="51" y="23"/>
                </a:cxn>
                <a:cxn ang="0">
                  <a:pos x="52" y="20"/>
                </a:cxn>
                <a:cxn ang="0">
                  <a:pos x="52" y="19"/>
                </a:cxn>
                <a:cxn ang="0">
                  <a:pos x="52" y="15"/>
                </a:cxn>
                <a:cxn ang="0">
                  <a:pos x="59" y="19"/>
                </a:cxn>
                <a:cxn ang="0">
                  <a:pos x="60" y="19"/>
                </a:cxn>
                <a:cxn ang="0">
                  <a:pos x="59" y="13"/>
                </a:cxn>
                <a:cxn ang="0">
                  <a:pos x="58" y="11"/>
                </a:cxn>
                <a:cxn ang="0">
                  <a:pos x="56" y="11"/>
                </a:cxn>
                <a:cxn ang="0">
                  <a:pos x="51" y="12"/>
                </a:cxn>
                <a:cxn ang="0">
                  <a:pos x="49" y="14"/>
                </a:cxn>
                <a:cxn ang="0">
                  <a:pos x="46" y="13"/>
                </a:cxn>
                <a:cxn ang="0">
                  <a:pos x="45" y="15"/>
                </a:cxn>
                <a:cxn ang="0">
                  <a:pos x="42" y="17"/>
                </a:cxn>
                <a:cxn ang="0">
                  <a:pos x="39" y="20"/>
                </a:cxn>
                <a:cxn ang="0">
                  <a:pos x="36" y="13"/>
                </a:cxn>
                <a:cxn ang="0">
                  <a:pos x="21" y="0"/>
                </a:cxn>
              </a:cxnLst>
              <a:rect l="0" t="0" r="r" b="b"/>
              <a:pathLst>
                <a:path w="61" h="60">
                  <a:moveTo>
                    <a:pt x="21" y="0"/>
                  </a:moveTo>
                  <a:lnTo>
                    <a:pt x="20" y="0"/>
                  </a:lnTo>
                  <a:lnTo>
                    <a:pt x="19" y="1"/>
                  </a:lnTo>
                  <a:lnTo>
                    <a:pt x="20" y="3"/>
                  </a:lnTo>
                  <a:lnTo>
                    <a:pt x="18" y="4"/>
                  </a:lnTo>
                  <a:lnTo>
                    <a:pt x="21" y="5"/>
                  </a:lnTo>
                  <a:lnTo>
                    <a:pt x="20" y="12"/>
                  </a:lnTo>
                  <a:lnTo>
                    <a:pt x="19" y="13"/>
                  </a:lnTo>
                  <a:lnTo>
                    <a:pt x="19" y="14"/>
                  </a:lnTo>
                  <a:lnTo>
                    <a:pt x="19" y="15"/>
                  </a:lnTo>
                  <a:lnTo>
                    <a:pt x="19" y="17"/>
                  </a:lnTo>
                  <a:lnTo>
                    <a:pt x="18" y="19"/>
                  </a:lnTo>
                  <a:lnTo>
                    <a:pt x="17" y="19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3" y="23"/>
                  </a:lnTo>
                  <a:lnTo>
                    <a:pt x="12" y="23"/>
                  </a:lnTo>
                  <a:lnTo>
                    <a:pt x="11" y="24"/>
                  </a:lnTo>
                  <a:lnTo>
                    <a:pt x="11" y="25"/>
                  </a:lnTo>
                  <a:lnTo>
                    <a:pt x="10" y="26"/>
                  </a:lnTo>
                  <a:lnTo>
                    <a:pt x="9" y="29"/>
                  </a:lnTo>
                  <a:lnTo>
                    <a:pt x="9" y="30"/>
                  </a:lnTo>
                  <a:lnTo>
                    <a:pt x="8" y="32"/>
                  </a:lnTo>
                  <a:lnTo>
                    <a:pt x="6" y="30"/>
                  </a:lnTo>
                  <a:lnTo>
                    <a:pt x="5" y="30"/>
                  </a:lnTo>
                  <a:lnTo>
                    <a:pt x="4" y="34"/>
                  </a:lnTo>
                  <a:lnTo>
                    <a:pt x="4" y="36"/>
                  </a:lnTo>
                  <a:lnTo>
                    <a:pt x="4" y="38"/>
                  </a:lnTo>
                  <a:lnTo>
                    <a:pt x="3" y="39"/>
                  </a:lnTo>
                  <a:lnTo>
                    <a:pt x="2" y="41"/>
                  </a:lnTo>
                  <a:lnTo>
                    <a:pt x="0" y="41"/>
                  </a:lnTo>
                  <a:lnTo>
                    <a:pt x="0" y="43"/>
                  </a:lnTo>
                  <a:lnTo>
                    <a:pt x="0" y="45"/>
                  </a:lnTo>
                  <a:lnTo>
                    <a:pt x="0" y="46"/>
                  </a:lnTo>
                  <a:lnTo>
                    <a:pt x="1" y="47"/>
                  </a:lnTo>
                  <a:lnTo>
                    <a:pt x="3" y="51"/>
                  </a:lnTo>
                  <a:lnTo>
                    <a:pt x="5" y="53"/>
                  </a:lnTo>
                  <a:lnTo>
                    <a:pt x="6" y="54"/>
                  </a:lnTo>
                  <a:lnTo>
                    <a:pt x="6" y="53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8" y="55"/>
                  </a:lnTo>
                  <a:lnTo>
                    <a:pt x="9" y="55"/>
                  </a:lnTo>
                  <a:lnTo>
                    <a:pt x="10" y="55"/>
                  </a:lnTo>
                  <a:lnTo>
                    <a:pt x="11" y="56"/>
                  </a:lnTo>
                  <a:lnTo>
                    <a:pt x="10" y="57"/>
                  </a:lnTo>
                  <a:lnTo>
                    <a:pt x="12" y="59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59"/>
                  </a:lnTo>
                  <a:lnTo>
                    <a:pt x="18" y="58"/>
                  </a:lnTo>
                  <a:lnTo>
                    <a:pt x="19" y="57"/>
                  </a:lnTo>
                  <a:lnTo>
                    <a:pt x="20" y="58"/>
                  </a:lnTo>
                  <a:lnTo>
                    <a:pt x="21" y="59"/>
                  </a:lnTo>
                  <a:lnTo>
                    <a:pt x="22" y="58"/>
                  </a:lnTo>
                  <a:lnTo>
                    <a:pt x="25" y="57"/>
                  </a:lnTo>
                  <a:lnTo>
                    <a:pt x="26" y="55"/>
                  </a:lnTo>
                  <a:lnTo>
                    <a:pt x="26" y="55"/>
                  </a:lnTo>
                  <a:lnTo>
                    <a:pt x="27" y="56"/>
                  </a:lnTo>
                  <a:lnTo>
                    <a:pt x="30" y="53"/>
                  </a:lnTo>
                  <a:lnTo>
                    <a:pt x="31" y="54"/>
                  </a:lnTo>
                  <a:lnTo>
                    <a:pt x="33" y="51"/>
                  </a:lnTo>
                  <a:lnTo>
                    <a:pt x="32" y="50"/>
                  </a:lnTo>
                  <a:lnTo>
                    <a:pt x="33" y="48"/>
                  </a:lnTo>
                  <a:lnTo>
                    <a:pt x="35" y="43"/>
                  </a:lnTo>
                  <a:lnTo>
                    <a:pt x="38" y="32"/>
                  </a:lnTo>
                  <a:lnTo>
                    <a:pt x="38" y="32"/>
                  </a:lnTo>
                  <a:lnTo>
                    <a:pt x="40" y="33"/>
                  </a:lnTo>
                  <a:lnTo>
                    <a:pt x="40" y="34"/>
                  </a:lnTo>
                  <a:lnTo>
                    <a:pt x="41" y="35"/>
                  </a:lnTo>
                  <a:lnTo>
                    <a:pt x="43" y="34"/>
                  </a:lnTo>
                  <a:lnTo>
                    <a:pt x="44" y="32"/>
                  </a:lnTo>
                  <a:lnTo>
                    <a:pt x="45" y="28"/>
                  </a:lnTo>
                  <a:lnTo>
                    <a:pt x="46" y="27"/>
                  </a:lnTo>
                  <a:lnTo>
                    <a:pt x="48" y="27"/>
                  </a:lnTo>
                  <a:lnTo>
                    <a:pt x="49" y="25"/>
                  </a:lnTo>
                  <a:lnTo>
                    <a:pt x="50" y="25"/>
                  </a:lnTo>
                  <a:lnTo>
                    <a:pt x="51" y="23"/>
                  </a:lnTo>
                  <a:lnTo>
                    <a:pt x="51" y="21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19"/>
                  </a:lnTo>
                  <a:lnTo>
                    <a:pt x="52" y="16"/>
                  </a:lnTo>
                  <a:lnTo>
                    <a:pt x="52" y="15"/>
                  </a:lnTo>
                  <a:lnTo>
                    <a:pt x="53" y="15"/>
                  </a:lnTo>
                  <a:lnTo>
                    <a:pt x="59" y="19"/>
                  </a:lnTo>
                  <a:lnTo>
                    <a:pt x="60" y="19"/>
                  </a:lnTo>
                  <a:lnTo>
                    <a:pt x="60" y="19"/>
                  </a:lnTo>
                  <a:lnTo>
                    <a:pt x="61" y="16"/>
                  </a:lnTo>
                  <a:lnTo>
                    <a:pt x="59" y="13"/>
                  </a:lnTo>
                  <a:lnTo>
                    <a:pt x="59" y="12"/>
                  </a:lnTo>
                  <a:lnTo>
                    <a:pt x="58" y="11"/>
                  </a:lnTo>
                  <a:lnTo>
                    <a:pt x="57" y="12"/>
                  </a:lnTo>
                  <a:lnTo>
                    <a:pt x="56" y="11"/>
                  </a:lnTo>
                  <a:lnTo>
                    <a:pt x="55" y="11"/>
                  </a:lnTo>
                  <a:lnTo>
                    <a:pt x="51" y="12"/>
                  </a:lnTo>
                  <a:lnTo>
                    <a:pt x="50" y="13"/>
                  </a:lnTo>
                  <a:lnTo>
                    <a:pt x="49" y="14"/>
                  </a:lnTo>
                  <a:lnTo>
                    <a:pt x="47" y="14"/>
                  </a:lnTo>
                  <a:lnTo>
                    <a:pt x="46" y="13"/>
                  </a:lnTo>
                  <a:lnTo>
                    <a:pt x="46" y="15"/>
                  </a:lnTo>
                  <a:lnTo>
                    <a:pt x="45" y="15"/>
                  </a:lnTo>
                  <a:lnTo>
                    <a:pt x="44" y="17"/>
                  </a:lnTo>
                  <a:lnTo>
                    <a:pt x="42" y="17"/>
                  </a:lnTo>
                  <a:lnTo>
                    <a:pt x="40" y="20"/>
                  </a:lnTo>
                  <a:lnTo>
                    <a:pt x="39" y="20"/>
                  </a:lnTo>
                  <a:lnTo>
                    <a:pt x="38" y="21"/>
                  </a:lnTo>
                  <a:lnTo>
                    <a:pt x="36" y="13"/>
                  </a:lnTo>
                  <a:lnTo>
                    <a:pt x="23" y="15"/>
                  </a:lnTo>
                  <a:lnTo>
                    <a:pt x="21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A0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346" name="Freeform 34"/>
            <p:cNvSpPr>
              <a:spLocks/>
            </p:cNvSpPr>
            <p:nvPr/>
          </p:nvSpPr>
          <p:spPr bwMode="auto">
            <a:xfrm>
              <a:off x="3432" y="2306"/>
              <a:ext cx="344" cy="302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60" y="0"/>
                </a:cxn>
                <a:cxn ang="0">
                  <a:pos x="60" y="1"/>
                </a:cxn>
                <a:cxn ang="0">
                  <a:pos x="61" y="2"/>
                </a:cxn>
                <a:cxn ang="0">
                  <a:pos x="62" y="3"/>
                </a:cxn>
                <a:cxn ang="0">
                  <a:pos x="61" y="5"/>
                </a:cxn>
                <a:cxn ang="0">
                  <a:pos x="60" y="6"/>
                </a:cxn>
                <a:cxn ang="0">
                  <a:pos x="58" y="8"/>
                </a:cxn>
                <a:cxn ang="0">
                  <a:pos x="58" y="9"/>
                </a:cxn>
                <a:cxn ang="0">
                  <a:pos x="67" y="9"/>
                </a:cxn>
                <a:cxn ang="0">
                  <a:pos x="67" y="9"/>
                </a:cxn>
                <a:cxn ang="0">
                  <a:pos x="67" y="10"/>
                </a:cxn>
                <a:cxn ang="0">
                  <a:pos x="66" y="12"/>
                </a:cxn>
                <a:cxn ang="0">
                  <a:pos x="65" y="13"/>
                </a:cxn>
                <a:cxn ang="0">
                  <a:pos x="64" y="17"/>
                </a:cxn>
                <a:cxn ang="0">
                  <a:pos x="62" y="19"/>
                </a:cxn>
                <a:cxn ang="0">
                  <a:pos x="62" y="22"/>
                </a:cxn>
                <a:cxn ang="0">
                  <a:pos x="62" y="25"/>
                </a:cxn>
                <a:cxn ang="0">
                  <a:pos x="62" y="25"/>
                </a:cxn>
                <a:cxn ang="0">
                  <a:pos x="60" y="26"/>
                </a:cxn>
                <a:cxn ang="0">
                  <a:pos x="60" y="27"/>
                </a:cxn>
                <a:cxn ang="0">
                  <a:pos x="57" y="29"/>
                </a:cxn>
                <a:cxn ang="0">
                  <a:pos x="57" y="32"/>
                </a:cxn>
                <a:cxn ang="0">
                  <a:pos x="57" y="35"/>
                </a:cxn>
                <a:cxn ang="0">
                  <a:pos x="56" y="36"/>
                </a:cxn>
                <a:cxn ang="0">
                  <a:pos x="54" y="38"/>
                </a:cxn>
                <a:cxn ang="0">
                  <a:pos x="52" y="40"/>
                </a:cxn>
                <a:cxn ang="0">
                  <a:pos x="51" y="41"/>
                </a:cxn>
                <a:cxn ang="0">
                  <a:pos x="51" y="43"/>
                </a:cxn>
                <a:cxn ang="0">
                  <a:pos x="50" y="45"/>
                </a:cxn>
                <a:cxn ang="0">
                  <a:pos x="50" y="46"/>
                </a:cxn>
                <a:cxn ang="0">
                  <a:pos x="49" y="49"/>
                </a:cxn>
                <a:cxn ang="0">
                  <a:pos x="48" y="51"/>
                </a:cxn>
                <a:cxn ang="0">
                  <a:pos x="49" y="54"/>
                </a:cxn>
                <a:cxn ang="0">
                  <a:pos x="50" y="55"/>
                </a:cxn>
                <a:cxn ang="0">
                  <a:pos x="50" y="57"/>
                </a:cxn>
                <a:cxn ang="0">
                  <a:pos x="50" y="57"/>
                </a:cxn>
                <a:cxn ang="0">
                  <a:pos x="50" y="58"/>
                </a:cxn>
                <a:cxn ang="0">
                  <a:pos x="50" y="58"/>
                </a:cxn>
                <a:cxn ang="0">
                  <a:pos x="49" y="60"/>
                </a:cxn>
                <a:cxn ang="0">
                  <a:pos x="50" y="61"/>
                </a:cxn>
                <a:cxn ang="0">
                  <a:pos x="8" y="62"/>
                </a:cxn>
                <a:cxn ang="0">
                  <a:pos x="8" y="53"/>
                </a:cxn>
                <a:cxn ang="0">
                  <a:pos x="6" y="52"/>
                </a:cxn>
                <a:cxn ang="0">
                  <a:pos x="4" y="53"/>
                </a:cxn>
                <a:cxn ang="0">
                  <a:pos x="4" y="53"/>
                </a:cxn>
                <a:cxn ang="0">
                  <a:pos x="2" y="51"/>
                </a:cxn>
                <a:cxn ang="0">
                  <a:pos x="2" y="22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67" h="62">
                  <a:moveTo>
                    <a:pt x="0" y="3"/>
                  </a:moveTo>
                  <a:lnTo>
                    <a:pt x="60" y="0"/>
                  </a:lnTo>
                  <a:lnTo>
                    <a:pt x="60" y="1"/>
                  </a:lnTo>
                  <a:lnTo>
                    <a:pt x="61" y="2"/>
                  </a:lnTo>
                  <a:lnTo>
                    <a:pt x="62" y="3"/>
                  </a:lnTo>
                  <a:lnTo>
                    <a:pt x="61" y="5"/>
                  </a:lnTo>
                  <a:lnTo>
                    <a:pt x="60" y="6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67" y="9"/>
                  </a:lnTo>
                  <a:lnTo>
                    <a:pt x="67" y="9"/>
                  </a:lnTo>
                  <a:lnTo>
                    <a:pt x="67" y="10"/>
                  </a:lnTo>
                  <a:lnTo>
                    <a:pt x="66" y="12"/>
                  </a:lnTo>
                  <a:lnTo>
                    <a:pt x="65" y="13"/>
                  </a:lnTo>
                  <a:lnTo>
                    <a:pt x="64" y="17"/>
                  </a:lnTo>
                  <a:lnTo>
                    <a:pt x="62" y="19"/>
                  </a:lnTo>
                  <a:lnTo>
                    <a:pt x="62" y="22"/>
                  </a:lnTo>
                  <a:lnTo>
                    <a:pt x="62" y="25"/>
                  </a:lnTo>
                  <a:lnTo>
                    <a:pt x="62" y="25"/>
                  </a:lnTo>
                  <a:lnTo>
                    <a:pt x="60" y="26"/>
                  </a:lnTo>
                  <a:lnTo>
                    <a:pt x="60" y="27"/>
                  </a:lnTo>
                  <a:lnTo>
                    <a:pt x="57" y="29"/>
                  </a:lnTo>
                  <a:lnTo>
                    <a:pt x="57" y="32"/>
                  </a:lnTo>
                  <a:lnTo>
                    <a:pt x="57" y="35"/>
                  </a:lnTo>
                  <a:lnTo>
                    <a:pt x="56" y="36"/>
                  </a:lnTo>
                  <a:lnTo>
                    <a:pt x="54" y="38"/>
                  </a:lnTo>
                  <a:lnTo>
                    <a:pt x="52" y="40"/>
                  </a:lnTo>
                  <a:lnTo>
                    <a:pt x="51" y="41"/>
                  </a:lnTo>
                  <a:lnTo>
                    <a:pt x="51" y="43"/>
                  </a:lnTo>
                  <a:lnTo>
                    <a:pt x="50" y="45"/>
                  </a:lnTo>
                  <a:lnTo>
                    <a:pt x="50" y="46"/>
                  </a:lnTo>
                  <a:lnTo>
                    <a:pt x="49" y="49"/>
                  </a:lnTo>
                  <a:lnTo>
                    <a:pt x="48" y="51"/>
                  </a:lnTo>
                  <a:lnTo>
                    <a:pt x="49" y="54"/>
                  </a:lnTo>
                  <a:lnTo>
                    <a:pt x="50" y="55"/>
                  </a:lnTo>
                  <a:lnTo>
                    <a:pt x="50" y="57"/>
                  </a:lnTo>
                  <a:lnTo>
                    <a:pt x="50" y="57"/>
                  </a:lnTo>
                  <a:lnTo>
                    <a:pt x="50" y="58"/>
                  </a:lnTo>
                  <a:lnTo>
                    <a:pt x="50" y="58"/>
                  </a:lnTo>
                  <a:lnTo>
                    <a:pt x="49" y="60"/>
                  </a:lnTo>
                  <a:lnTo>
                    <a:pt x="50" y="61"/>
                  </a:lnTo>
                  <a:lnTo>
                    <a:pt x="8" y="62"/>
                  </a:lnTo>
                  <a:lnTo>
                    <a:pt x="8" y="53"/>
                  </a:lnTo>
                  <a:lnTo>
                    <a:pt x="6" y="52"/>
                  </a:lnTo>
                  <a:lnTo>
                    <a:pt x="4" y="53"/>
                  </a:lnTo>
                  <a:lnTo>
                    <a:pt x="4" y="53"/>
                  </a:lnTo>
                  <a:lnTo>
                    <a:pt x="2" y="51"/>
                  </a:lnTo>
                  <a:lnTo>
                    <a:pt x="2" y="22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A0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347" name="Freeform 35"/>
            <p:cNvSpPr>
              <a:spLocks/>
            </p:cNvSpPr>
            <p:nvPr/>
          </p:nvSpPr>
          <p:spPr bwMode="auto">
            <a:xfrm>
              <a:off x="1491" y="1614"/>
              <a:ext cx="553" cy="897"/>
            </a:xfrm>
            <a:custGeom>
              <a:avLst/>
              <a:gdLst/>
              <a:ahLst/>
              <a:cxnLst>
                <a:cxn ang="0">
                  <a:pos x="61" y="179"/>
                </a:cxn>
                <a:cxn ang="0">
                  <a:pos x="61" y="177"/>
                </a:cxn>
                <a:cxn ang="0">
                  <a:pos x="60" y="175"/>
                </a:cxn>
                <a:cxn ang="0">
                  <a:pos x="57" y="163"/>
                </a:cxn>
                <a:cxn ang="0">
                  <a:pos x="50" y="156"/>
                </a:cxn>
                <a:cxn ang="0">
                  <a:pos x="48" y="153"/>
                </a:cxn>
                <a:cxn ang="0">
                  <a:pos x="46" y="150"/>
                </a:cxn>
                <a:cxn ang="0">
                  <a:pos x="39" y="147"/>
                </a:cxn>
                <a:cxn ang="0">
                  <a:pos x="33" y="141"/>
                </a:cxn>
                <a:cxn ang="0">
                  <a:pos x="22" y="136"/>
                </a:cxn>
                <a:cxn ang="0">
                  <a:pos x="22" y="132"/>
                </a:cxn>
                <a:cxn ang="0">
                  <a:pos x="23" y="127"/>
                </a:cxn>
                <a:cxn ang="0">
                  <a:pos x="21" y="122"/>
                </a:cxn>
                <a:cxn ang="0">
                  <a:pos x="22" y="120"/>
                </a:cxn>
                <a:cxn ang="0">
                  <a:pos x="16" y="109"/>
                </a:cxn>
                <a:cxn ang="0">
                  <a:pos x="12" y="102"/>
                </a:cxn>
                <a:cxn ang="0">
                  <a:pos x="14" y="96"/>
                </a:cxn>
                <a:cxn ang="0">
                  <a:pos x="14" y="91"/>
                </a:cxn>
                <a:cxn ang="0">
                  <a:pos x="9" y="86"/>
                </a:cxn>
                <a:cxn ang="0">
                  <a:pos x="9" y="78"/>
                </a:cxn>
                <a:cxn ang="0">
                  <a:pos x="11" y="75"/>
                </a:cxn>
                <a:cxn ang="0">
                  <a:pos x="12" y="79"/>
                </a:cxn>
                <a:cxn ang="0">
                  <a:pos x="15" y="78"/>
                </a:cxn>
                <a:cxn ang="0">
                  <a:pos x="14" y="71"/>
                </a:cxn>
                <a:cxn ang="0">
                  <a:pos x="12" y="73"/>
                </a:cxn>
                <a:cxn ang="0">
                  <a:pos x="7" y="70"/>
                </a:cxn>
                <a:cxn ang="0">
                  <a:pos x="6" y="61"/>
                </a:cxn>
                <a:cxn ang="0">
                  <a:pos x="1" y="51"/>
                </a:cxn>
                <a:cxn ang="0">
                  <a:pos x="1" y="46"/>
                </a:cxn>
                <a:cxn ang="0">
                  <a:pos x="4" y="40"/>
                </a:cxn>
                <a:cxn ang="0">
                  <a:pos x="2" y="32"/>
                </a:cxn>
                <a:cxn ang="0">
                  <a:pos x="0" y="28"/>
                </a:cxn>
                <a:cxn ang="0">
                  <a:pos x="0" y="24"/>
                </a:cxn>
                <a:cxn ang="0">
                  <a:pos x="6" y="15"/>
                </a:cxn>
                <a:cxn ang="0">
                  <a:pos x="9" y="10"/>
                </a:cxn>
                <a:cxn ang="0">
                  <a:pos x="9" y="1"/>
                </a:cxn>
                <a:cxn ang="0">
                  <a:pos x="48" y="64"/>
                </a:cxn>
                <a:cxn ang="0">
                  <a:pos x="104" y="149"/>
                </a:cxn>
                <a:cxn ang="0">
                  <a:pos x="105" y="153"/>
                </a:cxn>
                <a:cxn ang="0">
                  <a:pos x="106" y="157"/>
                </a:cxn>
                <a:cxn ang="0">
                  <a:pos x="107" y="160"/>
                </a:cxn>
                <a:cxn ang="0">
                  <a:pos x="103" y="162"/>
                </a:cxn>
                <a:cxn ang="0">
                  <a:pos x="98" y="172"/>
                </a:cxn>
                <a:cxn ang="0">
                  <a:pos x="97" y="174"/>
                </a:cxn>
                <a:cxn ang="0">
                  <a:pos x="96" y="178"/>
                </a:cxn>
                <a:cxn ang="0">
                  <a:pos x="98" y="181"/>
                </a:cxn>
                <a:cxn ang="0">
                  <a:pos x="96" y="184"/>
                </a:cxn>
              </a:cxnLst>
              <a:rect l="0" t="0" r="r" b="b"/>
              <a:pathLst>
                <a:path w="108" h="184">
                  <a:moveTo>
                    <a:pt x="94" y="183"/>
                  </a:moveTo>
                  <a:lnTo>
                    <a:pt x="61" y="180"/>
                  </a:lnTo>
                  <a:lnTo>
                    <a:pt x="61" y="179"/>
                  </a:lnTo>
                  <a:lnTo>
                    <a:pt x="60" y="178"/>
                  </a:lnTo>
                  <a:lnTo>
                    <a:pt x="60" y="177"/>
                  </a:lnTo>
                  <a:lnTo>
                    <a:pt x="61" y="177"/>
                  </a:lnTo>
                  <a:lnTo>
                    <a:pt x="60" y="176"/>
                  </a:lnTo>
                  <a:lnTo>
                    <a:pt x="60" y="176"/>
                  </a:lnTo>
                  <a:lnTo>
                    <a:pt x="60" y="175"/>
                  </a:lnTo>
                  <a:lnTo>
                    <a:pt x="60" y="174"/>
                  </a:lnTo>
                  <a:lnTo>
                    <a:pt x="60" y="169"/>
                  </a:lnTo>
                  <a:lnTo>
                    <a:pt x="57" y="163"/>
                  </a:lnTo>
                  <a:lnTo>
                    <a:pt x="55" y="161"/>
                  </a:lnTo>
                  <a:lnTo>
                    <a:pt x="54" y="159"/>
                  </a:lnTo>
                  <a:lnTo>
                    <a:pt x="50" y="156"/>
                  </a:lnTo>
                  <a:lnTo>
                    <a:pt x="48" y="156"/>
                  </a:lnTo>
                  <a:lnTo>
                    <a:pt x="47" y="155"/>
                  </a:lnTo>
                  <a:lnTo>
                    <a:pt x="48" y="153"/>
                  </a:lnTo>
                  <a:lnTo>
                    <a:pt x="48" y="152"/>
                  </a:lnTo>
                  <a:lnTo>
                    <a:pt x="48" y="151"/>
                  </a:lnTo>
                  <a:lnTo>
                    <a:pt x="46" y="150"/>
                  </a:lnTo>
                  <a:lnTo>
                    <a:pt x="43" y="149"/>
                  </a:lnTo>
                  <a:lnTo>
                    <a:pt x="41" y="149"/>
                  </a:lnTo>
                  <a:lnTo>
                    <a:pt x="39" y="147"/>
                  </a:lnTo>
                  <a:lnTo>
                    <a:pt x="37" y="143"/>
                  </a:lnTo>
                  <a:lnTo>
                    <a:pt x="35" y="141"/>
                  </a:lnTo>
                  <a:lnTo>
                    <a:pt x="33" y="141"/>
                  </a:lnTo>
                  <a:lnTo>
                    <a:pt x="27" y="138"/>
                  </a:lnTo>
                  <a:lnTo>
                    <a:pt x="25" y="138"/>
                  </a:lnTo>
                  <a:lnTo>
                    <a:pt x="22" y="136"/>
                  </a:lnTo>
                  <a:lnTo>
                    <a:pt x="21" y="135"/>
                  </a:lnTo>
                  <a:lnTo>
                    <a:pt x="21" y="133"/>
                  </a:lnTo>
                  <a:lnTo>
                    <a:pt x="22" y="132"/>
                  </a:lnTo>
                  <a:lnTo>
                    <a:pt x="22" y="129"/>
                  </a:lnTo>
                  <a:lnTo>
                    <a:pt x="23" y="128"/>
                  </a:lnTo>
                  <a:lnTo>
                    <a:pt x="23" y="127"/>
                  </a:lnTo>
                  <a:lnTo>
                    <a:pt x="22" y="124"/>
                  </a:lnTo>
                  <a:lnTo>
                    <a:pt x="21" y="124"/>
                  </a:lnTo>
                  <a:lnTo>
                    <a:pt x="21" y="122"/>
                  </a:lnTo>
                  <a:lnTo>
                    <a:pt x="21" y="121"/>
                  </a:lnTo>
                  <a:lnTo>
                    <a:pt x="21" y="121"/>
                  </a:lnTo>
                  <a:lnTo>
                    <a:pt x="22" y="120"/>
                  </a:lnTo>
                  <a:lnTo>
                    <a:pt x="20" y="118"/>
                  </a:lnTo>
                  <a:lnTo>
                    <a:pt x="16" y="111"/>
                  </a:lnTo>
                  <a:lnTo>
                    <a:pt x="16" y="109"/>
                  </a:lnTo>
                  <a:lnTo>
                    <a:pt x="15" y="107"/>
                  </a:lnTo>
                  <a:lnTo>
                    <a:pt x="15" y="106"/>
                  </a:lnTo>
                  <a:lnTo>
                    <a:pt x="12" y="102"/>
                  </a:lnTo>
                  <a:lnTo>
                    <a:pt x="12" y="97"/>
                  </a:lnTo>
                  <a:lnTo>
                    <a:pt x="13" y="96"/>
                  </a:lnTo>
                  <a:lnTo>
                    <a:pt x="14" y="96"/>
                  </a:lnTo>
                  <a:lnTo>
                    <a:pt x="15" y="95"/>
                  </a:lnTo>
                  <a:lnTo>
                    <a:pt x="15" y="92"/>
                  </a:lnTo>
                  <a:lnTo>
                    <a:pt x="14" y="91"/>
                  </a:lnTo>
                  <a:lnTo>
                    <a:pt x="12" y="90"/>
                  </a:lnTo>
                  <a:lnTo>
                    <a:pt x="10" y="88"/>
                  </a:lnTo>
                  <a:lnTo>
                    <a:pt x="9" y="86"/>
                  </a:lnTo>
                  <a:lnTo>
                    <a:pt x="9" y="80"/>
                  </a:lnTo>
                  <a:lnTo>
                    <a:pt x="10" y="79"/>
                  </a:lnTo>
                  <a:lnTo>
                    <a:pt x="9" y="78"/>
                  </a:lnTo>
                  <a:lnTo>
                    <a:pt x="10" y="78"/>
                  </a:lnTo>
                  <a:lnTo>
                    <a:pt x="10" y="75"/>
                  </a:lnTo>
                  <a:lnTo>
                    <a:pt x="11" y="75"/>
                  </a:lnTo>
                  <a:lnTo>
                    <a:pt x="12" y="76"/>
                  </a:lnTo>
                  <a:lnTo>
                    <a:pt x="12" y="78"/>
                  </a:lnTo>
                  <a:lnTo>
                    <a:pt x="12" y="79"/>
                  </a:lnTo>
                  <a:lnTo>
                    <a:pt x="14" y="80"/>
                  </a:lnTo>
                  <a:lnTo>
                    <a:pt x="14" y="79"/>
                  </a:lnTo>
                  <a:lnTo>
                    <a:pt x="15" y="78"/>
                  </a:lnTo>
                  <a:lnTo>
                    <a:pt x="14" y="75"/>
                  </a:lnTo>
                  <a:lnTo>
                    <a:pt x="13" y="73"/>
                  </a:lnTo>
                  <a:lnTo>
                    <a:pt x="14" y="71"/>
                  </a:lnTo>
                  <a:lnTo>
                    <a:pt x="13" y="70"/>
                  </a:lnTo>
                  <a:lnTo>
                    <a:pt x="12" y="72"/>
                  </a:lnTo>
                  <a:lnTo>
                    <a:pt x="12" y="73"/>
                  </a:lnTo>
                  <a:lnTo>
                    <a:pt x="11" y="74"/>
                  </a:lnTo>
                  <a:lnTo>
                    <a:pt x="9" y="73"/>
                  </a:lnTo>
                  <a:lnTo>
                    <a:pt x="7" y="70"/>
                  </a:lnTo>
                  <a:lnTo>
                    <a:pt x="5" y="69"/>
                  </a:lnTo>
                  <a:lnTo>
                    <a:pt x="6" y="68"/>
                  </a:lnTo>
                  <a:lnTo>
                    <a:pt x="6" y="61"/>
                  </a:lnTo>
                  <a:lnTo>
                    <a:pt x="4" y="59"/>
                  </a:lnTo>
                  <a:lnTo>
                    <a:pt x="3" y="56"/>
                  </a:lnTo>
                  <a:lnTo>
                    <a:pt x="1" y="51"/>
                  </a:lnTo>
                  <a:lnTo>
                    <a:pt x="2" y="49"/>
                  </a:lnTo>
                  <a:lnTo>
                    <a:pt x="1" y="48"/>
                  </a:lnTo>
                  <a:lnTo>
                    <a:pt x="1" y="46"/>
                  </a:lnTo>
                  <a:lnTo>
                    <a:pt x="2" y="43"/>
                  </a:lnTo>
                  <a:lnTo>
                    <a:pt x="3" y="41"/>
                  </a:lnTo>
                  <a:lnTo>
                    <a:pt x="4" y="40"/>
                  </a:lnTo>
                  <a:lnTo>
                    <a:pt x="3" y="36"/>
                  </a:lnTo>
                  <a:lnTo>
                    <a:pt x="2" y="33"/>
                  </a:lnTo>
                  <a:lnTo>
                    <a:pt x="2" y="32"/>
                  </a:lnTo>
                  <a:lnTo>
                    <a:pt x="1" y="31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2" y="21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7" y="13"/>
                  </a:lnTo>
                  <a:lnTo>
                    <a:pt x="8" y="12"/>
                  </a:lnTo>
                  <a:lnTo>
                    <a:pt x="9" y="10"/>
                  </a:lnTo>
                  <a:lnTo>
                    <a:pt x="9" y="5"/>
                  </a:lnTo>
                  <a:lnTo>
                    <a:pt x="8" y="3"/>
                  </a:lnTo>
                  <a:lnTo>
                    <a:pt x="9" y="1"/>
                  </a:lnTo>
                  <a:lnTo>
                    <a:pt x="10" y="0"/>
                  </a:lnTo>
                  <a:lnTo>
                    <a:pt x="61" y="13"/>
                  </a:lnTo>
                  <a:lnTo>
                    <a:pt x="48" y="64"/>
                  </a:lnTo>
                  <a:lnTo>
                    <a:pt x="104" y="146"/>
                  </a:lnTo>
                  <a:lnTo>
                    <a:pt x="104" y="148"/>
                  </a:lnTo>
                  <a:lnTo>
                    <a:pt x="104" y="149"/>
                  </a:lnTo>
                  <a:lnTo>
                    <a:pt x="104" y="150"/>
                  </a:lnTo>
                  <a:lnTo>
                    <a:pt x="105" y="152"/>
                  </a:lnTo>
                  <a:lnTo>
                    <a:pt x="105" y="153"/>
                  </a:lnTo>
                  <a:lnTo>
                    <a:pt x="105" y="155"/>
                  </a:lnTo>
                  <a:lnTo>
                    <a:pt x="106" y="157"/>
                  </a:lnTo>
                  <a:lnTo>
                    <a:pt x="106" y="157"/>
                  </a:lnTo>
                  <a:lnTo>
                    <a:pt x="107" y="158"/>
                  </a:lnTo>
                  <a:lnTo>
                    <a:pt x="108" y="160"/>
                  </a:lnTo>
                  <a:lnTo>
                    <a:pt x="107" y="160"/>
                  </a:lnTo>
                  <a:lnTo>
                    <a:pt x="107" y="160"/>
                  </a:lnTo>
                  <a:lnTo>
                    <a:pt x="105" y="161"/>
                  </a:lnTo>
                  <a:lnTo>
                    <a:pt x="103" y="162"/>
                  </a:lnTo>
                  <a:lnTo>
                    <a:pt x="102" y="164"/>
                  </a:lnTo>
                  <a:lnTo>
                    <a:pt x="100" y="169"/>
                  </a:lnTo>
                  <a:lnTo>
                    <a:pt x="98" y="172"/>
                  </a:lnTo>
                  <a:lnTo>
                    <a:pt x="96" y="172"/>
                  </a:lnTo>
                  <a:lnTo>
                    <a:pt x="96" y="173"/>
                  </a:lnTo>
                  <a:lnTo>
                    <a:pt x="97" y="174"/>
                  </a:lnTo>
                  <a:lnTo>
                    <a:pt x="96" y="175"/>
                  </a:lnTo>
                  <a:lnTo>
                    <a:pt x="96" y="177"/>
                  </a:lnTo>
                  <a:lnTo>
                    <a:pt x="96" y="178"/>
                  </a:lnTo>
                  <a:lnTo>
                    <a:pt x="98" y="180"/>
                  </a:lnTo>
                  <a:lnTo>
                    <a:pt x="99" y="181"/>
                  </a:lnTo>
                  <a:lnTo>
                    <a:pt x="98" y="181"/>
                  </a:lnTo>
                  <a:lnTo>
                    <a:pt x="98" y="183"/>
                  </a:lnTo>
                  <a:lnTo>
                    <a:pt x="97" y="184"/>
                  </a:lnTo>
                  <a:lnTo>
                    <a:pt x="96" y="184"/>
                  </a:lnTo>
                  <a:lnTo>
                    <a:pt x="94" y="183"/>
                  </a:lnTo>
                  <a:lnTo>
                    <a:pt x="94" y="183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348" name="Freeform 36"/>
            <p:cNvSpPr>
              <a:spLocks/>
            </p:cNvSpPr>
            <p:nvPr/>
          </p:nvSpPr>
          <p:spPr bwMode="auto">
            <a:xfrm>
              <a:off x="2356" y="1545"/>
              <a:ext cx="483" cy="381"/>
            </a:xfrm>
            <a:custGeom>
              <a:avLst/>
              <a:gdLst/>
              <a:ahLst/>
              <a:cxnLst>
                <a:cxn ang="0">
                  <a:pos x="88" y="78"/>
                </a:cxn>
                <a:cxn ang="0">
                  <a:pos x="91" y="44"/>
                </a:cxn>
                <a:cxn ang="0">
                  <a:pos x="94" y="10"/>
                </a:cxn>
                <a:cxn ang="0">
                  <a:pos x="10" y="0"/>
                </a:cxn>
                <a:cxn ang="0">
                  <a:pos x="9" y="8"/>
                </a:cxn>
                <a:cxn ang="0">
                  <a:pos x="3" y="50"/>
                </a:cxn>
                <a:cxn ang="0">
                  <a:pos x="2" y="50"/>
                </a:cxn>
                <a:cxn ang="0">
                  <a:pos x="0" y="67"/>
                </a:cxn>
                <a:cxn ang="0">
                  <a:pos x="25" y="71"/>
                </a:cxn>
                <a:cxn ang="0">
                  <a:pos x="88" y="78"/>
                </a:cxn>
                <a:cxn ang="0">
                  <a:pos x="88" y="78"/>
                </a:cxn>
              </a:cxnLst>
              <a:rect l="0" t="0" r="r" b="b"/>
              <a:pathLst>
                <a:path w="94" h="78">
                  <a:moveTo>
                    <a:pt x="88" y="78"/>
                  </a:moveTo>
                  <a:lnTo>
                    <a:pt x="91" y="44"/>
                  </a:lnTo>
                  <a:lnTo>
                    <a:pt x="94" y="10"/>
                  </a:lnTo>
                  <a:lnTo>
                    <a:pt x="10" y="0"/>
                  </a:lnTo>
                  <a:lnTo>
                    <a:pt x="9" y="8"/>
                  </a:lnTo>
                  <a:lnTo>
                    <a:pt x="3" y="50"/>
                  </a:lnTo>
                  <a:lnTo>
                    <a:pt x="2" y="50"/>
                  </a:lnTo>
                  <a:lnTo>
                    <a:pt x="0" y="67"/>
                  </a:lnTo>
                  <a:lnTo>
                    <a:pt x="25" y="71"/>
                  </a:lnTo>
                  <a:lnTo>
                    <a:pt x="88" y="78"/>
                  </a:lnTo>
                  <a:lnTo>
                    <a:pt x="88" y="78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349" name="Freeform 37"/>
            <p:cNvSpPr>
              <a:spLocks/>
            </p:cNvSpPr>
            <p:nvPr/>
          </p:nvSpPr>
          <p:spPr bwMode="auto">
            <a:xfrm>
              <a:off x="2434" y="1892"/>
              <a:ext cx="507" cy="375"/>
            </a:xfrm>
            <a:custGeom>
              <a:avLst/>
              <a:gdLst/>
              <a:ahLst/>
              <a:cxnLst>
                <a:cxn ang="0">
                  <a:pos x="0" y="67"/>
                </a:cxn>
                <a:cxn ang="0">
                  <a:pos x="10" y="0"/>
                </a:cxn>
                <a:cxn ang="0">
                  <a:pos x="73" y="7"/>
                </a:cxn>
                <a:cxn ang="0">
                  <a:pos x="99" y="9"/>
                </a:cxn>
                <a:cxn ang="0">
                  <a:pos x="98" y="26"/>
                </a:cxn>
                <a:cxn ang="0">
                  <a:pos x="95" y="77"/>
                </a:cxn>
                <a:cxn ang="0">
                  <a:pos x="82" y="76"/>
                </a:cxn>
                <a:cxn ang="0">
                  <a:pos x="0" y="67"/>
                </a:cxn>
                <a:cxn ang="0">
                  <a:pos x="0" y="67"/>
                </a:cxn>
              </a:cxnLst>
              <a:rect l="0" t="0" r="r" b="b"/>
              <a:pathLst>
                <a:path w="99" h="77">
                  <a:moveTo>
                    <a:pt x="0" y="67"/>
                  </a:moveTo>
                  <a:lnTo>
                    <a:pt x="10" y="0"/>
                  </a:lnTo>
                  <a:lnTo>
                    <a:pt x="73" y="7"/>
                  </a:lnTo>
                  <a:lnTo>
                    <a:pt x="99" y="9"/>
                  </a:lnTo>
                  <a:lnTo>
                    <a:pt x="98" y="26"/>
                  </a:lnTo>
                  <a:lnTo>
                    <a:pt x="95" y="77"/>
                  </a:lnTo>
                  <a:lnTo>
                    <a:pt x="82" y="76"/>
                  </a:lnTo>
                  <a:lnTo>
                    <a:pt x="0" y="67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350" name="Freeform 38"/>
            <p:cNvSpPr>
              <a:spLocks/>
            </p:cNvSpPr>
            <p:nvPr/>
          </p:nvSpPr>
          <p:spPr bwMode="auto">
            <a:xfrm>
              <a:off x="2368" y="2218"/>
              <a:ext cx="485" cy="478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0" y="96"/>
                </a:cxn>
                <a:cxn ang="0">
                  <a:pos x="0" y="96"/>
                </a:cxn>
                <a:cxn ang="0">
                  <a:pos x="12" y="98"/>
                </a:cxn>
                <a:cxn ang="0">
                  <a:pos x="13" y="90"/>
                </a:cxn>
                <a:cxn ang="0">
                  <a:pos x="37" y="93"/>
                </a:cxn>
                <a:cxn ang="0">
                  <a:pos x="37" y="93"/>
                </a:cxn>
                <a:cxn ang="0">
                  <a:pos x="36" y="92"/>
                </a:cxn>
                <a:cxn ang="0">
                  <a:pos x="37" y="91"/>
                </a:cxn>
                <a:cxn ang="0">
                  <a:pos x="36" y="90"/>
                </a:cxn>
                <a:cxn ang="0">
                  <a:pos x="36" y="90"/>
                </a:cxn>
                <a:cxn ang="0">
                  <a:pos x="36" y="90"/>
                </a:cxn>
                <a:cxn ang="0">
                  <a:pos x="87" y="94"/>
                </a:cxn>
                <a:cxn ang="0">
                  <a:pos x="93" y="18"/>
                </a:cxn>
                <a:cxn ang="0">
                  <a:pos x="94" y="18"/>
                </a:cxn>
                <a:cxn ang="0">
                  <a:pos x="95" y="9"/>
                </a:cxn>
                <a:cxn ang="0">
                  <a:pos x="13" y="0"/>
                </a:cxn>
                <a:cxn ang="0">
                  <a:pos x="13" y="0"/>
                </a:cxn>
              </a:cxnLst>
              <a:rect l="0" t="0" r="r" b="b"/>
              <a:pathLst>
                <a:path w="95" h="98">
                  <a:moveTo>
                    <a:pt x="13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12" y="98"/>
                  </a:lnTo>
                  <a:lnTo>
                    <a:pt x="13" y="90"/>
                  </a:lnTo>
                  <a:lnTo>
                    <a:pt x="37" y="93"/>
                  </a:lnTo>
                  <a:lnTo>
                    <a:pt x="37" y="93"/>
                  </a:lnTo>
                  <a:lnTo>
                    <a:pt x="36" y="92"/>
                  </a:lnTo>
                  <a:lnTo>
                    <a:pt x="37" y="91"/>
                  </a:lnTo>
                  <a:lnTo>
                    <a:pt x="36" y="90"/>
                  </a:lnTo>
                  <a:lnTo>
                    <a:pt x="36" y="90"/>
                  </a:lnTo>
                  <a:lnTo>
                    <a:pt x="36" y="90"/>
                  </a:lnTo>
                  <a:lnTo>
                    <a:pt x="87" y="94"/>
                  </a:lnTo>
                  <a:lnTo>
                    <a:pt x="93" y="18"/>
                  </a:lnTo>
                  <a:lnTo>
                    <a:pt x="94" y="18"/>
                  </a:lnTo>
                  <a:lnTo>
                    <a:pt x="95" y="9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351" name="Freeform 39"/>
            <p:cNvSpPr>
              <a:spLocks/>
            </p:cNvSpPr>
            <p:nvPr/>
          </p:nvSpPr>
          <p:spPr bwMode="auto">
            <a:xfrm>
              <a:off x="2552" y="2306"/>
              <a:ext cx="968" cy="898"/>
            </a:xfrm>
            <a:custGeom>
              <a:avLst/>
              <a:gdLst/>
              <a:ahLst/>
              <a:cxnLst>
                <a:cxn ang="0">
                  <a:pos x="171" y="50"/>
                </a:cxn>
                <a:cxn ang="0">
                  <a:pos x="159" y="47"/>
                </a:cxn>
                <a:cxn ang="0">
                  <a:pos x="151" y="49"/>
                </a:cxn>
                <a:cxn ang="0">
                  <a:pos x="145" y="49"/>
                </a:cxn>
                <a:cxn ang="0">
                  <a:pos x="143" y="49"/>
                </a:cxn>
                <a:cxn ang="0">
                  <a:pos x="140" y="47"/>
                </a:cxn>
                <a:cxn ang="0">
                  <a:pos x="137" y="51"/>
                </a:cxn>
                <a:cxn ang="0">
                  <a:pos x="135" y="48"/>
                </a:cxn>
                <a:cxn ang="0">
                  <a:pos x="129" y="47"/>
                </a:cxn>
                <a:cxn ang="0">
                  <a:pos x="125" y="46"/>
                </a:cxn>
                <a:cxn ang="0">
                  <a:pos x="119" y="44"/>
                </a:cxn>
                <a:cxn ang="0">
                  <a:pos x="115" y="43"/>
                </a:cxn>
                <a:cxn ang="0">
                  <a:pos x="109" y="41"/>
                </a:cxn>
                <a:cxn ang="0">
                  <a:pos x="106" y="38"/>
                </a:cxn>
                <a:cxn ang="0">
                  <a:pos x="100" y="36"/>
                </a:cxn>
                <a:cxn ang="0">
                  <a:pos x="58" y="0"/>
                </a:cxn>
                <a:cxn ang="0">
                  <a:pos x="0" y="72"/>
                </a:cxn>
                <a:cxn ang="0">
                  <a:pos x="1" y="75"/>
                </a:cxn>
                <a:cxn ang="0">
                  <a:pos x="5" y="81"/>
                </a:cxn>
                <a:cxn ang="0">
                  <a:pos x="23" y="99"/>
                </a:cxn>
                <a:cxn ang="0">
                  <a:pos x="25" y="104"/>
                </a:cxn>
                <a:cxn ang="0">
                  <a:pos x="38" y="123"/>
                </a:cxn>
                <a:cxn ang="0">
                  <a:pos x="49" y="125"/>
                </a:cxn>
                <a:cxn ang="0">
                  <a:pos x="56" y="114"/>
                </a:cxn>
                <a:cxn ang="0">
                  <a:pos x="60" y="113"/>
                </a:cxn>
                <a:cxn ang="0">
                  <a:pos x="67" y="115"/>
                </a:cxn>
                <a:cxn ang="0">
                  <a:pos x="75" y="119"/>
                </a:cxn>
                <a:cxn ang="0">
                  <a:pos x="77" y="121"/>
                </a:cxn>
                <a:cxn ang="0">
                  <a:pos x="83" y="129"/>
                </a:cxn>
                <a:cxn ang="0">
                  <a:pos x="94" y="149"/>
                </a:cxn>
                <a:cxn ang="0">
                  <a:pos x="100" y="155"/>
                </a:cxn>
                <a:cxn ang="0">
                  <a:pos x="102" y="165"/>
                </a:cxn>
                <a:cxn ang="0">
                  <a:pos x="111" y="176"/>
                </a:cxn>
                <a:cxn ang="0">
                  <a:pos x="126" y="181"/>
                </a:cxn>
                <a:cxn ang="0">
                  <a:pos x="135" y="182"/>
                </a:cxn>
                <a:cxn ang="0">
                  <a:pos x="134" y="180"/>
                </a:cxn>
                <a:cxn ang="0">
                  <a:pos x="131" y="162"/>
                </a:cxn>
                <a:cxn ang="0">
                  <a:pos x="130" y="160"/>
                </a:cxn>
                <a:cxn ang="0">
                  <a:pos x="133" y="153"/>
                </a:cxn>
                <a:cxn ang="0">
                  <a:pos x="134" y="151"/>
                </a:cxn>
                <a:cxn ang="0">
                  <a:pos x="137" y="145"/>
                </a:cxn>
                <a:cxn ang="0">
                  <a:pos x="139" y="145"/>
                </a:cxn>
                <a:cxn ang="0">
                  <a:pos x="141" y="142"/>
                </a:cxn>
                <a:cxn ang="0">
                  <a:pos x="143" y="142"/>
                </a:cxn>
                <a:cxn ang="0">
                  <a:pos x="147" y="140"/>
                </a:cxn>
                <a:cxn ang="0">
                  <a:pos x="149" y="136"/>
                </a:cxn>
                <a:cxn ang="0">
                  <a:pos x="150" y="138"/>
                </a:cxn>
                <a:cxn ang="0">
                  <a:pos x="165" y="130"/>
                </a:cxn>
                <a:cxn ang="0">
                  <a:pos x="168" y="121"/>
                </a:cxn>
                <a:cxn ang="0">
                  <a:pos x="171" y="120"/>
                </a:cxn>
                <a:cxn ang="0">
                  <a:pos x="181" y="119"/>
                </a:cxn>
                <a:cxn ang="0">
                  <a:pos x="184" y="117"/>
                </a:cxn>
                <a:cxn ang="0">
                  <a:pos x="185" y="114"/>
                </a:cxn>
                <a:cxn ang="0">
                  <a:pos x="186" y="106"/>
                </a:cxn>
                <a:cxn ang="0">
                  <a:pos x="188" y="101"/>
                </a:cxn>
                <a:cxn ang="0">
                  <a:pos x="187" y="91"/>
                </a:cxn>
                <a:cxn ang="0">
                  <a:pos x="185" y="88"/>
                </a:cxn>
                <a:cxn ang="0">
                  <a:pos x="184" y="82"/>
                </a:cxn>
                <a:cxn ang="0">
                  <a:pos x="180" y="53"/>
                </a:cxn>
                <a:cxn ang="0">
                  <a:pos x="174" y="51"/>
                </a:cxn>
              </a:cxnLst>
              <a:rect l="0" t="0" r="r" b="b"/>
              <a:pathLst>
                <a:path w="189" h="184">
                  <a:moveTo>
                    <a:pt x="174" y="51"/>
                  </a:moveTo>
                  <a:lnTo>
                    <a:pt x="173" y="51"/>
                  </a:lnTo>
                  <a:lnTo>
                    <a:pt x="172" y="51"/>
                  </a:lnTo>
                  <a:lnTo>
                    <a:pt x="171" y="50"/>
                  </a:lnTo>
                  <a:lnTo>
                    <a:pt x="165" y="47"/>
                  </a:lnTo>
                  <a:lnTo>
                    <a:pt x="164" y="47"/>
                  </a:lnTo>
                  <a:lnTo>
                    <a:pt x="162" y="48"/>
                  </a:lnTo>
                  <a:lnTo>
                    <a:pt x="159" y="47"/>
                  </a:lnTo>
                  <a:lnTo>
                    <a:pt x="158" y="47"/>
                  </a:lnTo>
                  <a:lnTo>
                    <a:pt x="157" y="47"/>
                  </a:lnTo>
                  <a:lnTo>
                    <a:pt x="154" y="48"/>
                  </a:lnTo>
                  <a:lnTo>
                    <a:pt x="151" y="49"/>
                  </a:lnTo>
                  <a:lnTo>
                    <a:pt x="150" y="49"/>
                  </a:lnTo>
                  <a:lnTo>
                    <a:pt x="148" y="51"/>
                  </a:lnTo>
                  <a:lnTo>
                    <a:pt x="146" y="49"/>
                  </a:lnTo>
                  <a:lnTo>
                    <a:pt x="145" y="49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43" y="48"/>
                  </a:lnTo>
                  <a:lnTo>
                    <a:pt x="143" y="49"/>
                  </a:lnTo>
                  <a:lnTo>
                    <a:pt x="142" y="49"/>
                  </a:lnTo>
                  <a:lnTo>
                    <a:pt x="141" y="48"/>
                  </a:lnTo>
                  <a:lnTo>
                    <a:pt x="140" y="47"/>
                  </a:lnTo>
                  <a:lnTo>
                    <a:pt x="140" y="47"/>
                  </a:lnTo>
                  <a:lnTo>
                    <a:pt x="139" y="48"/>
                  </a:lnTo>
                  <a:lnTo>
                    <a:pt x="138" y="49"/>
                  </a:lnTo>
                  <a:lnTo>
                    <a:pt x="138" y="50"/>
                  </a:lnTo>
                  <a:lnTo>
                    <a:pt x="137" y="51"/>
                  </a:lnTo>
                  <a:lnTo>
                    <a:pt x="136" y="50"/>
                  </a:lnTo>
                  <a:lnTo>
                    <a:pt x="137" y="48"/>
                  </a:lnTo>
                  <a:lnTo>
                    <a:pt x="136" y="48"/>
                  </a:lnTo>
                  <a:lnTo>
                    <a:pt x="135" y="48"/>
                  </a:lnTo>
                  <a:lnTo>
                    <a:pt x="134" y="49"/>
                  </a:lnTo>
                  <a:lnTo>
                    <a:pt x="133" y="49"/>
                  </a:lnTo>
                  <a:lnTo>
                    <a:pt x="130" y="46"/>
                  </a:lnTo>
                  <a:lnTo>
                    <a:pt x="129" y="47"/>
                  </a:lnTo>
                  <a:lnTo>
                    <a:pt x="128" y="48"/>
                  </a:lnTo>
                  <a:lnTo>
                    <a:pt x="126" y="48"/>
                  </a:lnTo>
                  <a:lnTo>
                    <a:pt x="126" y="46"/>
                  </a:lnTo>
                  <a:lnTo>
                    <a:pt x="125" y="46"/>
                  </a:lnTo>
                  <a:lnTo>
                    <a:pt x="124" y="44"/>
                  </a:lnTo>
                  <a:lnTo>
                    <a:pt x="123" y="44"/>
                  </a:lnTo>
                  <a:lnTo>
                    <a:pt x="120" y="43"/>
                  </a:lnTo>
                  <a:lnTo>
                    <a:pt x="119" y="44"/>
                  </a:lnTo>
                  <a:lnTo>
                    <a:pt x="117" y="44"/>
                  </a:lnTo>
                  <a:lnTo>
                    <a:pt x="117" y="42"/>
                  </a:lnTo>
                  <a:lnTo>
                    <a:pt x="116" y="43"/>
                  </a:lnTo>
                  <a:lnTo>
                    <a:pt x="115" y="43"/>
                  </a:lnTo>
                  <a:lnTo>
                    <a:pt x="115" y="43"/>
                  </a:lnTo>
                  <a:lnTo>
                    <a:pt x="113" y="42"/>
                  </a:lnTo>
                  <a:lnTo>
                    <a:pt x="109" y="42"/>
                  </a:lnTo>
                  <a:lnTo>
                    <a:pt x="109" y="41"/>
                  </a:lnTo>
                  <a:lnTo>
                    <a:pt x="108" y="40"/>
                  </a:lnTo>
                  <a:lnTo>
                    <a:pt x="108" y="39"/>
                  </a:lnTo>
                  <a:lnTo>
                    <a:pt x="108" y="39"/>
                  </a:lnTo>
                  <a:lnTo>
                    <a:pt x="106" y="38"/>
                  </a:lnTo>
                  <a:lnTo>
                    <a:pt x="105" y="39"/>
                  </a:lnTo>
                  <a:lnTo>
                    <a:pt x="103" y="39"/>
                  </a:lnTo>
                  <a:lnTo>
                    <a:pt x="102" y="38"/>
                  </a:lnTo>
                  <a:lnTo>
                    <a:pt x="100" y="36"/>
                  </a:lnTo>
                  <a:lnTo>
                    <a:pt x="99" y="35"/>
                  </a:lnTo>
                  <a:lnTo>
                    <a:pt x="98" y="35"/>
                  </a:lnTo>
                  <a:lnTo>
                    <a:pt x="99" y="2"/>
                  </a:lnTo>
                  <a:lnTo>
                    <a:pt x="58" y="0"/>
                  </a:lnTo>
                  <a:lnTo>
                    <a:pt x="57" y="0"/>
                  </a:lnTo>
                  <a:lnTo>
                    <a:pt x="51" y="76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1" y="73"/>
                  </a:lnTo>
                  <a:lnTo>
                    <a:pt x="0" y="74"/>
                  </a:lnTo>
                  <a:lnTo>
                    <a:pt x="1" y="75"/>
                  </a:lnTo>
                  <a:lnTo>
                    <a:pt x="1" y="75"/>
                  </a:lnTo>
                  <a:lnTo>
                    <a:pt x="3" y="77"/>
                  </a:lnTo>
                  <a:lnTo>
                    <a:pt x="4" y="79"/>
                  </a:lnTo>
                  <a:lnTo>
                    <a:pt x="5" y="81"/>
                  </a:lnTo>
                  <a:lnTo>
                    <a:pt x="8" y="83"/>
                  </a:lnTo>
                  <a:lnTo>
                    <a:pt x="16" y="92"/>
                  </a:lnTo>
                  <a:lnTo>
                    <a:pt x="22" y="98"/>
                  </a:lnTo>
                  <a:lnTo>
                    <a:pt x="23" y="99"/>
                  </a:lnTo>
                  <a:lnTo>
                    <a:pt x="23" y="100"/>
                  </a:lnTo>
                  <a:lnTo>
                    <a:pt x="23" y="101"/>
                  </a:lnTo>
                  <a:lnTo>
                    <a:pt x="24" y="102"/>
                  </a:lnTo>
                  <a:lnTo>
                    <a:pt x="25" y="104"/>
                  </a:lnTo>
                  <a:lnTo>
                    <a:pt x="25" y="110"/>
                  </a:lnTo>
                  <a:lnTo>
                    <a:pt x="25" y="112"/>
                  </a:lnTo>
                  <a:lnTo>
                    <a:pt x="28" y="115"/>
                  </a:lnTo>
                  <a:lnTo>
                    <a:pt x="38" y="123"/>
                  </a:lnTo>
                  <a:lnTo>
                    <a:pt x="45" y="127"/>
                  </a:lnTo>
                  <a:lnTo>
                    <a:pt x="46" y="127"/>
                  </a:lnTo>
                  <a:lnTo>
                    <a:pt x="48" y="127"/>
                  </a:lnTo>
                  <a:lnTo>
                    <a:pt x="49" y="125"/>
                  </a:lnTo>
                  <a:lnTo>
                    <a:pt x="50" y="124"/>
                  </a:lnTo>
                  <a:lnTo>
                    <a:pt x="53" y="117"/>
                  </a:lnTo>
                  <a:lnTo>
                    <a:pt x="55" y="115"/>
                  </a:lnTo>
                  <a:lnTo>
                    <a:pt x="56" y="114"/>
                  </a:lnTo>
                  <a:lnTo>
                    <a:pt x="58" y="115"/>
                  </a:lnTo>
                  <a:lnTo>
                    <a:pt x="59" y="115"/>
                  </a:lnTo>
                  <a:lnTo>
                    <a:pt x="59" y="114"/>
                  </a:lnTo>
                  <a:lnTo>
                    <a:pt x="60" y="113"/>
                  </a:lnTo>
                  <a:lnTo>
                    <a:pt x="61" y="114"/>
                  </a:lnTo>
                  <a:lnTo>
                    <a:pt x="62" y="114"/>
                  </a:lnTo>
                  <a:lnTo>
                    <a:pt x="66" y="115"/>
                  </a:lnTo>
                  <a:lnTo>
                    <a:pt x="67" y="115"/>
                  </a:lnTo>
                  <a:lnTo>
                    <a:pt x="70" y="116"/>
                  </a:lnTo>
                  <a:lnTo>
                    <a:pt x="71" y="116"/>
                  </a:lnTo>
                  <a:lnTo>
                    <a:pt x="74" y="117"/>
                  </a:lnTo>
                  <a:lnTo>
                    <a:pt x="75" y="119"/>
                  </a:lnTo>
                  <a:lnTo>
                    <a:pt x="75" y="119"/>
                  </a:lnTo>
                  <a:lnTo>
                    <a:pt x="75" y="120"/>
                  </a:lnTo>
                  <a:lnTo>
                    <a:pt x="76" y="120"/>
                  </a:lnTo>
                  <a:lnTo>
                    <a:pt x="77" y="121"/>
                  </a:lnTo>
                  <a:lnTo>
                    <a:pt x="79" y="123"/>
                  </a:lnTo>
                  <a:lnTo>
                    <a:pt x="82" y="126"/>
                  </a:lnTo>
                  <a:lnTo>
                    <a:pt x="83" y="128"/>
                  </a:lnTo>
                  <a:lnTo>
                    <a:pt x="83" y="129"/>
                  </a:lnTo>
                  <a:lnTo>
                    <a:pt x="88" y="140"/>
                  </a:lnTo>
                  <a:lnTo>
                    <a:pt x="89" y="142"/>
                  </a:lnTo>
                  <a:lnTo>
                    <a:pt x="93" y="147"/>
                  </a:lnTo>
                  <a:lnTo>
                    <a:pt x="94" y="149"/>
                  </a:lnTo>
                  <a:lnTo>
                    <a:pt x="97" y="152"/>
                  </a:lnTo>
                  <a:lnTo>
                    <a:pt x="98" y="153"/>
                  </a:lnTo>
                  <a:lnTo>
                    <a:pt x="99" y="154"/>
                  </a:lnTo>
                  <a:lnTo>
                    <a:pt x="100" y="155"/>
                  </a:lnTo>
                  <a:lnTo>
                    <a:pt x="100" y="159"/>
                  </a:lnTo>
                  <a:lnTo>
                    <a:pt x="101" y="160"/>
                  </a:lnTo>
                  <a:lnTo>
                    <a:pt x="101" y="164"/>
                  </a:lnTo>
                  <a:lnTo>
                    <a:pt x="102" y="165"/>
                  </a:lnTo>
                  <a:lnTo>
                    <a:pt x="105" y="172"/>
                  </a:lnTo>
                  <a:lnTo>
                    <a:pt x="106" y="174"/>
                  </a:lnTo>
                  <a:lnTo>
                    <a:pt x="108" y="174"/>
                  </a:lnTo>
                  <a:lnTo>
                    <a:pt x="111" y="176"/>
                  </a:lnTo>
                  <a:lnTo>
                    <a:pt x="114" y="177"/>
                  </a:lnTo>
                  <a:lnTo>
                    <a:pt x="119" y="180"/>
                  </a:lnTo>
                  <a:lnTo>
                    <a:pt x="125" y="181"/>
                  </a:lnTo>
                  <a:lnTo>
                    <a:pt x="126" y="181"/>
                  </a:lnTo>
                  <a:lnTo>
                    <a:pt x="130" y="183"/>
                  </a:lnTo>
                  <a:lnTo>
                    <a:pt x="132" y="184"/>
                  </a:lnTo>
                  <a:lnTo>
                    <a:pt x="133" y="182"/>
                  </a:lnTo>
                  <a:lnTo>
                    <a:pt x="135" y="182"/>
                  </a:lnTo>
                  <a:lnTo>
                    <a:pt x="135" y="182"/>
                  </a:lnTo>
                  <a:lnTo>
                    <a:pt x="135" y="181"/>
                  </a:lnTo>
                  <a:lnTo>
                    <a:pt x="134" y="180"/>
                  </a:lnTo>
                  <a:lnTo>
                    <a:pt x="134" y="180"/>
                  </a:lnTo>
                  <a:lnTo>
                    <a:pt x="133" y="178"/>
                  </a:lnTo>
                  <a:lnTo>
                    <a:pt x="130" y="170"/>
                  </a:lnTo>
                  <a:lnTo>
                    <a:pt x="129" y="167"/>
                  </a:lnTo>
                  <a:lnTo>
                    <a:pt x="131" y="162"/>
                  </a:lnTo>
                  <a:lnTo>
                    <a:pt x="131" y="160"/>
                  </a:lnTo>
                  <a:lnTo>
                    <a:pt x="130" y="160"/>
                  </a:lnTo>
                  <a:lnTo>
                    <a:pt x="130" y="160"/>
                  </a:lnTo>
                  <a:lnTo>
                    <a:pt x="130" y="160"/>
                  </a:lnTo>
                  <a:lnTo>
                    <a:pt x="130" y="159"/>
                  </a:lnTo>
                  <a:lnTo>
                    <a:pt x="130" y="159"/>
                  </a:lnTo>
                  <a:lnTo>
                    <a:pt x="132" y="158"/>
                  </a:lnTo>
                  <a:lnTo>
                    <a:pt x="133" y="153"/>
                  </a:lnTo>
                  <a:lnTo>
                    <a:pt x="132" y="153"/>
                  </a:lnTo>
                  <a:lnTo>
                    <a:pt x="132" y="151"/>
                  </a:lnTo>
                  <a:lnTo>
                    <a:pt x="133" y="150"/>
                  </a:lnTo>
                  <a:lnTo>
                    <a:pt x="134" y="151"/>
                  </a:lnTo>
                  <a:lnTo>
                    <a:pt x="137" y="149"/>
                  </a:lnTo>
                  <a:lnTo>
                    <a:pt x="137" y="147"/>
                  </a:lnTo>
                  <a:lnTo>
                    <a:pt x="136" y="146"/>
                  </a:lnTo>
                  <a:lnTo>
                    <a:pt x="137" y="145"/>
                  </a:lnTo>
                  <a:lnTo>
                    <a:pt x="137" y="145"/>
                  </a:lnTo>
                  <a:lnTo>
                    <a:pt x="138" y="145"/>
                  </a:lnTo>
                  <a:lnTo>
                    <a:pt x="138" y="144"/>
                  </a:lnTo>
                  <a:lnTo>
                    <a:pt x="139" y="145"/>
                  </a:lnTo>
                  <a:lnTo>
                    <a:pt x="140" y="145"/>
                  </a:lnTo>
                  <a:lnTo>
                    <a:pt x="141" y="144"/>
                  </a:lnTo>
                  <a:lnTo>
                    <a:pt x="141" y="144"/>
                  </a:lnTo>
                  <a:lnTo>
                    <a:pt x="141" y="142"/>
                  </a:lnTo>
                  <a:lnTo>
                    <a:pt x="141" y="142"/>
                  </a:lnTo>
                  <a:lnTo>
                    <a:pt x="142" y="141"/>
                  </a:lnTo>
                  <a:lnTo>
                    <a:pt x="142" y="142"/>
                  </a:lnTo>
                  <a:lnTo>
                    <a:pt x="143" y="142"/>
                  </a:lnTo>
                  <a:lnTo>
                    <a:pt x="146" y="141"/>
                  </a:lnTo>
                  <a:lnTo>
                    <a:pt x="147" y="141"/>
                  </a:lnTo>
                  <a:lnTo>
                    <a:pt x="147" y="140"/>
                  </a:lnTo>
                  <a:lnTo>
                    <a:pt x="147" y="140"/>
                  </a:lnTo>
                  <a:lnTo>
                    <a:pt x="145" y="139"/>
                  </a:lnTo>
                  <a:lnTo>
                    <a:pt x="145" y="138"/>
                  </a:lnTo>
                  <a:lnTo>
                    <a:pt x="148" y="137"/>
                  </a:lnTo>
                  <a:lnTo>
                    <a:pt x="149" y="136"/>
                  </a:lnTo>
                  <a:lnTo>
                    <a:pt x="150" y="136"/>
                  </a:lnTo>
                  <a:lnTo>
                    <a:pt x="150" y="136"/>
                  </a:lnTo>
                  <a:lnTo>
                    <a:pt x="149" y="137"/>
                  </a:lnTo>
                  <a:lnTo>
                    <a:pt x="150" y="138"/>
                  </a:lnTo>
                  <a:lnTo>
                    <a:pt x="150" y="138"/>
                  </a:lnTo>
                  <a:lnTo>
                    <a:pt x="151" y="137"/>
                  </a:lnTo>
                  <a:lnTo>
                    <a:pt x="156" y="135"/>
                  </a:lnTo>
                  <a:lnTo>
                    <a:pt x="165" y="130"/>
                  </a:lnTo>
                  <a:lnTo>
                    <a:pt x="165" y="128"/>
                  </a:lnTo>
                  <a:lnTo>
                    <a:pt x="169" y="124"/>
                  </a:lnTo>
                  <a:lnTo>
                    <a:pt x="169" y="124"/>
                  </a:lnTo>
                  <a:lnTo>
                    <a:pt x="168" y="121"/>
                  </a:lnTo>
                  <a:lnTo>
                    <a:pt x="168" y="119"/>
                  </a:lnTo>
                  <a:lnTo>
                    <a:pt x="171" y="118"/>
                  </a:lnTo>
                  <a:lnTo>
                    <a:pt x="171" y="118"/>
                  </a:lnTo>
                  <a:lnTo>
                    <a:pt x="171" y="120"/>
                  </a:lnTo>
                  <a:lnTo>
                    <a:pt x="171" y="121"/>
                  </a:lnTo>
                  <a:lnTo>
                    <a:pt x="174" y="121"/>
                  </a:lnTo>
                  <a:lnTo>
                    <a:pt x="175" y="122"/>
                  </a:lnTo>
                  <a:lnTo>
                    <a:pt x="181" y="119"/>
                  </a:lnTo>
                  <a:lnTo>
                    <a:pt x="185" y="119"/>
                  </a:lnTo>
                  <a:lnTo>
                    <a:pt x="185" y="119"/>
                  </a:lnTo>
                  <a:lnTo>
                    <a:pt x="184" y="118"/>
                  </a:lnTo>
                  <a:lnTo>
                    <a:pt x="184" y="117"/>
                  </a:lnTo>
                  <a:lnTo>
                    <a:pt x="184" y="116"/>
                  </a:lnTo>
                  <a:lnTo>
                    <a:pt x="184" y="116"/>
                  </a:lnTo>
                  <a:lnTo>
                    <a:pt x="184" y="115"/>
                  </a:lnTo>
                  <a:lnTo>
                    <a:pt x="185" y="114"/>
                  </a:lnTo>
                  <a:lnTo>
                    <a:pt x="187" y="110"/>
                  </a:lnTo>
                  <a:lnTo>
                    <a:pt x="186" y="108"/>
                  </a:lnTo>
                  <a:lnTo>
                    <a:pt x="186" y="107"/>
                  </a:lnTo>
                  <a:lnTo>
                    <a:pt x="186" y="106"/>
                  </a:lnTo>
                  <a:lnTo>
                    <a:pt x="186" y="105"/>
                  </a:lnTo>
                  <a:lnTo>
                    <a:pt x="186" y="103"/>
                  </a:lnTo>
                  <a:lnTo>
                    <a:pt x="187" y="102"/>
                  </a:lnTo>
                  <a:lnTo>
                    <a:pt x="188" y="101"/>
                  </a:lnTo>
                  <a:lnTo>
                    <a:pt x="189" y="98"/>
                  </a:lnTo>
                  <a:lnTo>
                    <a:pt x="189" y="96"/>
                  </a:lnTo>
                  <a:lnTo>
                    <a:pt x="188" y="93"/>
                  </a:lnTo>
                  <a:lnTo>
                    <a:pt x="187" y="91"/>
                  </a:lnTo>
                  <a:lnTo>
                    <a:pt x="186" y="91"/>
                  </a:lnTo>
                  <a:lnTo>
                    <a:pt x="187" y="90"/>
                  </a:lnTo>
                  <a:lnTo>
                    <a:pt x="186" y="89"/>
                  </a:lnTo>
                  <a:lnTo>
                    <a:pt x="185" y="88"/>
                  </a:lnTo>
                  <a:lnTo>
                    <a:pt x="184" y="87"/>
                  </a:lnTo>
                  <a:lnTo>
                    <a:pt x="184" y="86"/>
                  </a:lnTo>
                  <a:lnTo>
                    <a:pt x="185" y="85"/>
                  </a:lnTo>
                  <a:lnTo>
                    <a:pt x="184" y="82"/>
                  </a:lnTo>
                  <a:lnTo>
                    <a:pt x="181" y="80"/>
                  </a:lnTo>
                  <a:lnTo>
                    <a:pt x="181" y="79"/>
                  </a:lnTo>
                  <a:lnTo>
                    <a:pt x="180" y="62"/>
                  </a:lnTo>
                  <a:lnTo>
                    <a:pt x="180" y="53"/>
                  </a:lnTo>
                  <a:lnTo>
                    <a:pt x="178" y="52"/>
                  </a:lnTo>
                  <a:lnTo>
                    <a:pt x="176" y="53"/>
                  </a:lnTo>
                  <a:lnTo>
                    <a:pt x="176" y="53"/>
                  </a:lnTo>
                  <a:lnTo>
                    <a:pt x="174" y="51"/>
                  </a:lnTo>
                  <a:lnTo>
                    <a:pt x="174" y="51"/>
                  </a:lnTo>
                  <a:close/>
                </a:path>
              </a:pathLst>
            </a:custGeom>
            <a:solidFill>
              <a:srgbClr val="0000A0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352" name="Freeform 40"/>
            <p:cNvSpPr>
              <a:spLocks/>
            </p:cNvSpPr>
            <p:nvPr/>
          </p:nvSpPr>
          <p:spPr bwMode="auto">
            <a:xfrm>
              <a:off x="4371" y="1453"/>
              <a:ext cx="522" cy="380"/>
            </a:xfrm>
            <a:custGeom>
              <a:avLst/>
              <a:gdLst/>
              <a:ahLst/>
              <a:cxnLst>
                <a:cxn ang="0">
                  <a:pos x="78" y="70"/>
                </a:cxn>
                <a:cxn ang="0">
                  <a:pos x="76" y="73"/>
                </a:cxn>
                <a:cxn ang="0">
                  <a:pos x="75" y="75"/>
                </a:cxn>
                <a:cxn ang="0">
                  <a:pos x="75" y="78"/>
                </a:cxn>
                <a:cxn ang="0">
                  <a:pos x="77" y="76"/>
                </a:cxn>
                <a:cxn ang="0">
                  <a:pos x="81" y="75"/>
                </a:cxn>
                <a:cxn ang="0">
                  <a:pos x="87" y="73"/>
                </a:cxn>
                <a:cxn ang="0">
                  <a:pos x="96" y="66"/>
                </a:cxn>
                <a:cxn ang="0">
                  <a:pos x="99" y="64"/>
                </a:cxn>
                <a:cxn ang="0">
                  <a:pos x="102" y="61"/>
                </a:cxn>
                <a:cxn ang="0">
                  <a:pos x="100" y="62"/>
                </a:cxn>
                <a:cxn ang="0">
                  <a:pos x="97" y="64"/>
                </a:cxn>
                <a:cxn ang="0">
                  <a:pos x="94" y="65"/>
                </a:cxn>
                <a:cxn ang="0">
                  <a:pos x="97" y="61"/>
                </a:cxn>
                <a:cxn ang="0">
                  <a:pos x="95" y="62"/>
                </a:cxn>
                <a:cxn ang="0">
                  <a:pos x="86" y="67"/>
                </a:cxn>
                <a:cxn ang="0">
                  <a:pos x="80" y="72"/>
                </a:cxn>
                <a:cxn ang="0">
                  <a:pos x="79" y="68"/>
                </a:cxn>
                <a:cxn ang="0">
                  <a:pos x="81" y="64"/>
                </a:cxn>
                <a:cxn ang="0">
                  <a:pos x="79" y="49"/>
                </a:cxn>
                <a:cxn ang="0">
                  <a:pos x="77" y="34"/>
                </a:cxn>
                <a:cxn ang="0">
                  <a:pos x="75" y="25"/>
                </a:cxn>
                <a:cxn ang="0">
                  <a:pos x="74" y="24"/>
                </a:cxn>
                <a:cxn ang="0">
                  <a:pos x="73" y="21"/>
                </a:cxn>
                <a:cxn ang="0">
                  <a:pos x="72" y="12"/>
                </a:cxn>
                <a:cxn ang="0">
                  <a:pos x="69" y="3"/>
                </a:cxn>
                <a:cxn ang="0">
                  <a:pos x="68" y="0"/>
                </a:cxn>
                <a:cxn ang="0">
                  <a:pos x="51" y="4"/>
                </a:cxn>
                <a:cxn ang="0">
                  <a:pos x="42" y="14"/>
                </a:cxn>
                <a:cxn ang="0">
                  <a:pos x="41" y="18"/>
                </a:cxn>
                <a:cxn ang="0">
                  <a:pos x="36" y="23"/>
                </a:cxn>
                <a:cxn ang="0">
                  <a:pos x="38" y="25"/>
                </a:cxn>
                <a:cxn ang="0">
                  <a:pos x="38" y="27"/>
                </a:cxn>
                <a:cxn ang="0">
                  <a:pos x="39" y="32"/>
                </a:cxn>
                <a:cxn ang="0">
                  <a:pos x="30" y="39"/>
                </a:cxn>
                <a:cxn ang="0">
                  <a:pos x="19" y="39"/>
                </a:cxn>
                <a:cxn ang="0">
                  <a:pos x="9" y="42"/>
                </a:cxn>
                <a:cxn ang="0">
                  <a:pos x="6" y="46"/>
                </a:cxn>
                <a:cxn ang="0">
                  <a:pos x="9" y="52"/>
                </a:cxn>
                <a:cxn ang="0">
                  <a:pos x="2" y="60"/>
                </a:cxn>
                <a:cxn ang="0">
                  <a:pos x="56" y="55"/>
                </a:cxn>
                <a:cxn ang="0">
                  <a:pos x="57" y="57"/>
                </a:cxn>
                <a:cxn ang="0">
                  <a:pos x="59" y="58"/>
                </a:cxn>
                <a:cxn ang="0">
                  <a:pos x="62" y="63"/>
                </a:cxn>
                <a:cxn ang="0">
                  <a:pos x="66" y="64"/>
                </a:cxn>
              </a:cxnLst>
              <a:rect l="0" t="0" r="r" b="b"/>
              <a:pathLst>
                <a:path w="102" h="78">
                  <a:moveTo>
                    <a:pt x="66" y="64"/>
                  </a:moveTo>
                  <a:lnTo>
                    <a:pt x="77" y="68"/>
                  </a:lnTo>
                  <a:lnTo>
                    <a:pt x="78" y="70"/>
                  </a:lnTo>
                  <a:lnTo>
                    <a:pt x="77" y="71"/>
                  </a:lnTo>
                  <a:lnTo>
                    <a:pt x="77" y="72"/>
                  </a:lnTo>
                  <a:lnTo>
                    <a:pt x="76" y="73"/>
                  </a:lnTo>
                  <a:lnTo>
                    <a:pt x="76" y="75"/>
                  </a:lnTo>
                  <a:lnTo>
                    <a:pt x="76" y="75"/>
                  </a:lnTo>
                  <a:lnTo>
                    <a:pt x="75" y="75"/>
                  </a:lnTo>
                  <a:lnTo>
                    <a:pt x="74" y="77"/>
                  </a:lnTo>
                  <a:lnTo>
                    <a:pt x="74" y="78"/>
                  </a:lnTo>
                  <a:lnTo>
                    <a:pt x="75" y="78"/>
                  </a:lnTo>
                  <a:lnTo>
                    <a:pt x="75" y="78"/>
                  </a:lnTo>
                  <a:lnTo>
                    <a:pt x="75" y="77"/>
                  </a:lnTo>
                  <a:lnTo>
                    <a:pt x="77" y="76"/>
                  </a:lnTo>
                  <a:lnTo>
                    <a:pt x="78" y="76"/>
                  </a:lnTo>
                  <a:lnTo>
                    <a:pt x="81" y="76"/>
                  </a:lnTo>
                  <a:lnTo>
                    <a:pt x="81" y="75"/>
                  </a:lnTo>
                  <a:lnTo>
                    <a:pt x="84" y="75"/>
                  </a:lnTo>
                  <a:lnTo>
                    <a:pt x="86" y="74"/>
                  </a:lnTo>
                  <a:lnTo>
                    <a:pt x="87" y="73"/>
                  </a:lnTo>
                  <a:lnTo>
                    <a:pt x="88" y="72"/>
                  </a:lnTo>
                  <a:lnTo>
                    <a:pt x="94" y="67"/>
                  </a:lnTo>
                  <a:lnTo>
                    <a:pt x="96" y="66"/>
                  </a:lnTo>
                  <a:lnTo>
                    <a:pt x="97" y="65"/>
                  </a:lnTo>
                  <a:lnTo>
                    <a:pt x="98" y="65"/>
                  </a:lnTo>
                  <a:lnTo>
                    <a:pt x="99" y="64"/>
                  </a:lnTo>
                  <a:lnTo>
                    <a:pt x="100" y="63"/>
                  </a:lnTo>
                  <a:lnTo>
                    <a:pt x="101" y="63"/>
                  </a:lnTo>
                  <a:lnTo>
                    <a:pt x="102" y="61"/>
                  </a:lnTo>
                  <a:lnTo>
                    <a:pt x="102" y="61"/>
                  </a:lnTo>
                  <a:lnTo>
                    <a:pt x="102" y="61"/>
                  </a:lnTo>
                  <a:lnTo>
                    <a:pt x="100" y="62"/>
                  </a:lnTo>
                  <a:lnTo>
                    <a:pt x="99" y="62"/>
                  </a:lnTo>
                  <a:lnTo>
                    <a:pt x="97" y="63"/>
                  </a:lnTo>
                  <a:lnTo>
                    <a:pt x="97" y="64"/>
                  </a:lnTo>
                  <a:lnTo>
                    <a:pt x="96" y="65"/>
                  </a:lnTo>
                  <a:lnTo>
                    <a:pt x="95" y="66"/>
                  </a:lnTo>
                  <a:lnTo>
                    <a:pt x="94" y="65"/>
                  </a:lnTo>
                  <a:lnTo>
                    <a:pt x="95" y="64"/>
                  </a:lnTo>
                  <a:lnTo>
                    <a:pt x="96" y="63"/>
                  </a:lnTo>
                  <a:lnTo>
                    <a:pt x="97" y="61"/>
                  </a:lnTo>
                  <a:lnTo>
                    <a:pt x="97" y="60"/>
                  </a:lnTo>
                  <a:lnTo>
                    <a:pt x="96" y="61"/>
                  </a:lnTo>
                  <a:lnTo>
                    <a:pt x="95" y="62"/>
                  </a:lnTo>
                  <a:lnTo>
                    <a:pt x="94" y="63"/>
                  </a:lnTo>
                  <a:lnTo>
                    <a:pt x="91" y="65"/>
                  </a:lnTo>
                  <a:lnTo>
                    <a:pt x="86" y="67"/>
                  </a:lnTo>
                  <a:lnTo>
                    <a:pt x="83" y="69"/>
                  </a:lnTo>
                  <a:lnTo>
                    <a:pt x="81" y="70"/>
                  </a:lnTo>
                  <a:lnTo>
                    <a:pt x="80" y="72"/>
                  </a:lnTo>
                  <a:lnTo>
                    <a:pt x="79" y="71"/>
                  </a:lnTo>
                  <a:lnTo>
                    <a:pt x="79" y="70"/>
                  </a:lnTo>
                  <a:lnTo>
                    <a:pt x="79" y="68"/>
                  </a:lnTo>
                  <a:lnTo>
                    <a:pt x="81" y="67"/>
                  </a:lnTo>
                  <a:lnTo>
                    <a:pt x="79" y="66"/>
                  </a:lnTo>
                  <a:lnTo>
                    <a:pt x="81" y="64"/>
                  </a:lnTo>
                  <a:lnTo>
                    <a:pt x="81" y="63"/>
                  </a:lnTo>
                  <a:lnTo>
                    <a:pt x="81" y="62"/>
                  </a:lnTo>
                  <a:lnTo>
                    <a:pt x="79" y="49"/>
                  </a:lnTo>
                  <a:lnTo>
                    <a:pt x="78" y="49"/>
                  </a:lnTo>
                  <a:lnTo>
                    <a:pt x="78" y="37"/>
                  </a:lnTo>
                  <a:lnTo>
                    <a:pt x="77" y="34"/>
                  </a:lnTo>
                  <a:lnTo>
                    <a:pt x="76" y="32"/>
                  </a:lnTo>
                  <a:lnTo>
                    <a:pt x="76" y="29"/>
                  </a:lnTo>
                  <a:lnTo>
                    <a:pt x="75" y="25"/>
                  </a:lnTo>
                  <a:lnTo>
                    <a:pt x="74" y="23"/>
                  </a:lnTo>
                  <a:lnTo>
                    <a:pt x="73" y="23"/>
                  </a:lnTo>
                  <a:lnTo>
                    <a:pt x="74" y="24"/>
                  </a:lnTo>
                  <a:lnTo>
                    <a:pt x="73" y="24"/>
                  </a:lnTo>
                  <a:lnTo>
                    <a:pt x="73" y="23"/>
                  </a:lnTo>
                  <a:lnTo>
                    <a:pt x="73" y="21"/>
                  </a:lnTo>
                  <a:lnTo>
                    <a:pt x="71" y="16"/>
                  </a:lnTo>
                  <a:lnTo>
                    <a:pt x="71" y="14"/>
                  </a:lnTo>
                  <a:lnTo>
                    <a:pt x="72" y="12"/>
                  </a:lnTo>
                  <a:lnTo>
                    <a:pt x="71" y="9"/>
                  </a:lnTo>
                  <a:lnTo>
                    <a:pt x="69" y="4"/>
                  </a:lnTo>
                  <a:lnTo>
                    <a:pt x="69" y="3"/>
                  </a:lnTo>
                  <a:lnTo>
                    <a:pt x="68" y="3"/>
                  </a:lnTo>
                  <a:lnTo>
                    <a:pt x="69" y="2"/>
                  </a:lnTo>
                  <a:lnTo>
                    <a:pt x="68" y="0"/>
                  </a:lnTo>
                  <a:lnTo>
                    <a:pt x="52" y="4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50" y="5"/>
                  </a:lnTo>
                  <a:lnTo>
                    <a:pt x="46" y="9"/>
                  </a:lnTo>
                  <a:lnTo>
                    <a:pt x="42" y="14"/>
                  </a:lnTo>
                  <a:lnTo>
                    <a:pt x="41" y="15"/>
                  </a:lnTo>
                  <a:lnTo>
                    <a:pt x="42" y="16"/>
                  </a:lnTo>
                  <a:lnTo>
                    <a:pt x="41" y="18"/>
                  </a:lnTo>
                  <a:lnTo>
                    <a:pt x="40" y="19"/>
                  </a:lnTo>
                  <a:lnTo>
                    <a:pt x="36" y="22"/>
                  </a:lnTo>
                  <a:lnTo>
                    <a:pt x="36" y="23"/>
                  </a:lnTo>
                  <a:lnTo>
                    <a:pt x="36" y="25"/>
                  </a:lnTo>
                  <a:lnTo>
                    <a:pt x="37" y="25"/>
                  </a:lnTo>
                  <a:lnTo>
                    <a:pt x="38" y="25"/>
                  </a:lnTo>
                  <a:lnTo>
                    <a:pt x="39" y="26"/>
                  </a:lnTo>
                  <a:lnTo>
                    <a:pt x="39" y="26"/>
                  </a:lnTo>
                  <a:lnTo>
                    <a:pt x="38" y="27"/>
                  </a:lnTo>
                  <a:lnTo>
                    <a:pt x="38" y="29"/>
                  </a:lnTo>
                  <a:lnTo>
                    <a:pt x="39" y="30"/>
                  </a:lnTo>
                  <a:lnTo>
                    <a:pt x="39" y="32"/>
                  </a:lnTo>
                  <a:lnTo>
                    <a:pt x="36" y="34"/>
                  </a:lnTo>
                  <a:lnTo>
                    <a:pt x="33" y="38"/>
                  </a:lnTo>
                  <a:lnTo>
                    <a:pt x="30" y="39"/>
                  </a:lnTo>
                  <a:lnTo>
                    <a:pt x="23" y="40"/>
                  </a:lnTo>
                  <a:lnTo>
                    <a:pt x="21" y="39"/>
                  </a:lnTo>
                  <a:lnTo>
                    <a:pt x="19" y="39"/>
                  </a:lnTo>
                  <a:lnTo>
                    <a:pt x="16" y="39"/>
                  </a:lnTo>
                  <a:lnTo>
                    <a:pt x="13" y="40"/>
                  </a:lnTo>
                  <a:lnTo>
                    <a:pt x="9" y="42"/>
                  </a:lnTo>
                  <a:lnTo>
                    <a:pt x="7" y="43"/>
                  </a:lnTo>
                  <a:lnTo>
                    <a:pt x="6" y="45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0" y="51"/>
                  </a:lnTo>
                  <a:lnTo>
                    <a:pt x="9" y="52"/>
                  </a:lnTo>
                  <a:lnTo>
                    <a:pt x="8" y="53"/>
                  </a:lnTo>
                  <a:lnTo>
                    <a:pt x="7" y="55"/>
                  </a:lnTo>
                  <a:lnTo>
                    <a:pt x="2" y="60"/>
                  </a:lnTo>
                  <a:lnTo>
                    <a:pt x="0" y="62"/>
                  </a:lnTo>
                  <a:lnTo>
                    <a:pt x="1" y="66"/>
                  </a:lnTo>
                  <a:lnTo>
                    <a:pt x="56" y="55"/>
                  </a:lnTo>
                  <a:lnTo>
                    <a:pt x="57" y="56"/>
                  </a:lnTo>
                  <a:lnTo>
                    <a:pt x="57" y="57"/>
                  </a:lnTo>
                  <a:lnTo>
                    <a:pt x="57" y="57"/>
                  </a:lnTo>
                  <a:lnTo>
                    <a:pt x="58" y="57"/>
                  </a:lnTo>
                  <a:lnTo>
                    <a:pt x="58" y="58"/>
                  </a:lnTo>
                  <a:lnTo>
                    <a:pt x="59" y="58"/>
                  </a:lnTo>
                  <a:lnTo>
                    <a:pt x="61" y="61"/>
                  </a:lnTo>
                  <a:lnTo>
                    <a:pt x="61" y="62"/>
                  </a:lnTo>
                  <a:lnTo>
                    <a:pt x="62" y="63"/>
                  </a:lnTo>
                  <a:lnTo>
                    <a:pt x="62" y="63"/>
                  </a:lnTo>
                  <a:lnTo>
                    <a:pt x="65" y="64"/>
                  </a:lnTo>
                  <a:lnTo>
                    <a:pt x="66" y="64"/>
                  </a:lnTo>
                  <a:lnTo>
                    <a:pt x="66" y="64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353" name="Freeform 41"/>
            <p:cNvSpPr>
              <a:spLocks/>
            </p:cNvSpPr>
            <p:nvPr/>
          </p:nvSpPr>
          <p:spPr bwMode="auto">
            <a:xfrm>
              <a:off x="4719" y="1428"/>
              <a:ext cx="118" cy="20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1" y="7"/>
                </a:cxn>
                <a:cxn ang="0">
                  <a:pos x="0" y="8"/>
                </a:cxn>
                <a:cxn ang="0">
                  <a:pos x="1" y="8"/>
                </a:cxn>
                <a:cxn ang="0">
                  <a:pos x="1" y="9"/>
                </a:cxn>
                <a:cxn ang="0">
                  <a:pos x="3" y="14"/>
                </a:cxn>
                <a:cxn ang="0">
                  <a:pos x="4" y="17"/>
                </a:cxn>
                <a:cxn ang="0">
                  <a:pos x="3" y="19"/>
                </a:cxn>
                <a:cxn ang="0">
                  <a:pos x="3" y="21"/>
                </a:cxn>
                <a:cxn ang="0">
                  <a:pos x="5" y="26"/>
                </a:cxn>
                <a:cxn ang="0">
                  <a:pos x="5" y="28"/>
                </a:cxn>
                <a:cxn ang="0">
                  <a:pos x="5" y="29"/>
                </a:cxn>
                <a:cxn ang="0">
                  <a:pos x="6" y="29"/>
                </a:cxn>
                <a:cxn ang="0">
                  <a:pos x="5" y="28"/>
                </a:cxn>
                <a:cxn ang="0">
                  <a:pos x="6" y="28"/>
                </a:cxn>
                <a:cxn ang="0">
                  <a:pos x="7" y="30"/>
                </a:cxn>
                <a:cxn ang="0">
                  <a:pos x="8" y="34"/>
                </a:cxn>
                <a:cxn ang="0">
                  <a:pos x="8" y="37"/>
                </a:cxn>
                <a:cxn ang="0">
                  <a:pos x="9" y="39"/>
                </a:cxn>
                <a:cxn ang="0">
                  <a:pos x="10" y="42"/>
                </a:cxn>
                <a:cxn ang="0">
                  <a:pos x="20" y="40"/>
                </a:cxn>
                <a:cxn ang="0">
                  <a:pos x="19" y="39"/>
                </a:cxn>
                <a:cxn ang="0">
                  <a:pos x="18" y="38"/>
                </a:cxn>
                <a:cxn ang="0">
                  <a:pos x="18" y="37"/>
                </a:cxn>
                <a:cxn ang="0">
                  <a:pos x="19" y="36"/>
                </a:cxn>
                <a:cxn ang="0">
                  <a:pos x="18" y="34"/>
                </a:cxn>
                <a:cxn ang="0">
                  <a:pos x="18" y="27"/>
                </a:cxn>
                <a:cxn ang="0">
                  <a:pos x="18" y="25"/>
                </a:cxn>
                <a:cxn ang="0">
                  <a:pos x="19" y="21"/>
                </a:cxn>
                <a:cxn ang="0">
                  <a:pos x="19" y="19"/>
                </a:cxn>
                <a:cxn ang="0">
                  <a:pos x="19" y="17"/>
                </a:cxn>
                <a:cxn ang="0">
                  <a:pos x="19" y="15"/>
                </a:cxn>
                <a:cxn ang="0">
                  <a:pos x="19" y="14"/>
                </a:cxn>
                <a:cxn ang="0">
                  <a:pos x="19" y="13"/>
                </a:cxn>
                <a:cxn ang="0">
                  <a:pos x="22" y="11"/>
                </a:cxn>
                <a:cxn ang="0">
                  <a:pos x="23" y="7"/>
                </a:cxn>
                <a:cxn ang="0">
                  <a:pos x="22" y="5"/>
                </a:cxn>
                <a:cxn ang="0">
                  <a:pos x="22" y="3"/>
                </a:cxn>
                <a:cxn ang="0">
                  <a:pos x="22" y="3"/>
                </a:cxn>
                <a:cxn ang="0">
                  <a:pos x="22" y="2"/>
                </a:cxn>
                <a:cxn ang="0">
                  <a:pos x="21" y="0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23" h="42">
                  <a:moveTo>
                    <a:pt x="0" y="5"/>
                  </a:moveTo>
                  <a:lnTo>
                    <a:pt x="1" y="7"/>
                  </a:lnTo>
                  <a:lnTo>
                    <a:pt x="0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3" y="14"/>
                  </a:lnTo>
                  <a:lnTo>
                    <a:pt x="4" y="17"/>
                  </a:lnTo>
                  <a:lnTo>
                    <a:pt x="3" y="19"/>
                  </a:lnTo>
                  <a:lnTo>
                    <a:pt x="3" y="21"/>
                  </a:lnTo>
                  <a:lnTo>
                    <a:pt x="5" y="26"/>
                  </a:lnTo>
                  <a:lnTo>
                    <a:pt x="5" y="28"/>
                  </a:lnTo>
                  <a:lnTo>
                    <a:pt x="5" y="29"/>
                  </a:lnTo>
                  <a:lnTo>
                    <a:pt x="6" y="29"/>
                  </a:lnTo>
                  <a:lnTo>
                    <a:pt x="5" y="28"/>
                  </a:lnTo>
                  <a:lnTo>
                    <a:pt x="6" y="28"/>
                  </a:lnTo>
                  <a:lnTo>
                    <a:pt x="7" y="30"/>
                  </a:lnTo>
                  <a:lnTo>
                    <a:pt x="8" y="34"/>
                  </a:lnTo>
                  <a:lnTo>
                    <a:pt x="8" y="37"/>
                  </a:lnTo>
                  <a:lnTo>
                    <a:pt x="9" y="39"/>
                  </a:lnTo>
                  <a:lnTo>
                    <a:pt x="10" y="42"/>
                  </a:lnTo>
                  <a:lnTo>
                    <a:pt x="20" y="40"/>
                  </a:lnTo>
                  <a:lnTo>
                    <a:pt x="19" y="39"/>
                  </a:lnTo>
                  <a:lnTo>
                    <a:pt x="18" y="38"/>
                  </a:lnTo>
                  <a:lnTo>
                    <a:pt x="18" y="37"/>
                  </a:lnTo>
                  <a:lnTo>
                    <a:pt x="19" y="36"/>
                  </a:lnTo>
                  <a:lnTo>
                    <a:pt x="18" y="34"/>
                  </a:lnTo>
                  <a:lnTo>
                    <a:pt x="18" y="27"/>
                  </a:lnTo>
                  <a:lnTo>
                    <a:pt x="18" y="25"/>
                  </a:lnTo>
                  <a:lnTo>
                    <a:pt x="19" y="21"/>
                  </a:lnTo>
                  <a:lnTo>
                    <a:pt x="19" y="19"/>
                  </a:lnTo>
                  <a:lnTo>
                    <a:pt x="19" y="17"/>
                  </a:lnTo>
                  <a:lnTo>
                    <a:pt x="19" y="15"/>
                  </a:lnTo>
                  <a:lnTo>
                    <a:pt x="19" y="14"/>
                  </a:lnTo>
                  <a:lnTo>
                    <a:pt x="19" y="13"/>
                  </a:lnTo>
                  <a:lnTo>
                    <a:pt x="22" y="11"/>
                  </a:lnTo>
                  <a:lnTo>
                    <a:pt x="23" y="7"/>
                  </a:lnTo>
                  <a:lnTo>
                    <a:pt x="22" y="5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1" y="0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354" name="Freeform 42"/>
            <p:cNvSpPr>
              <a:spLocks/>
            </p:cNvSpPr>
            <p:nvPr/>
          </p:nvSpPr>
          <p:spPr bwMode="auto">
            <a:xfrm>
              <a:off x="2095" y="1760"/>
              <a:ext cx="391" cy="458"/>
            </a:xfrm>
            <a:custGeom>
              <a:avLst/>
              <a:gdLst/>
              <a:ahLst/>
              <a:cxnLst>
                <a:cxn ang="0">
                  <a:pos x="66" y="94"/>
                </a:cxn>
                <a:cxn ang="0">
                  <a:pos x="76" y="27"/>
                </a:cxn>
                <a:cxn ang="0">
                  <a:pos x="51" y="23"/>
                </a:cxn>
                <a:cxn ang="0">
                  <a:pos x="53" y="6"/>
                </a:cxn>
                <a:cxn ang="0">
                  <a:pos x="16" y="0"/>
                </a:cxn>
                <a:cxn ang="0">
                  <a:pos x="0" y="84"/>
                </a:cxn>
                <a:cxn ang="0">
                  <a:pos x="0" y="84"/>
                </a:cxn>
                <a:cxn ang="0">
                  <a:pos x="66" y="94"/>
                </a:cxn>
                <a:cxn ang="0">
                  <a:pos x="66" y="94"/>
                </a:cxn>
              </a:cxnLst>
              <a:rect l="0" t="0" r="r" b="b"/>
              <a:pathLst>
                <a:path w="76" h="94">
                  <a:moveTo>
                    <a:pt x="66" y="94"/>
                  </a:moveTo>
                  <a:lnTo>
                    <a:pt x="76" y="27"/>
                  </a:lnTo>
                  <a:lnTo>
                    <a:pt x="51" y="23"/>
                  </a:lnTo>
                  <a:lnTo>
                    <a:pt x="53" y="6"/>
                  </a:lnTo>
                  <a:lnTo>
                    <a:pt x="16" y="0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66" y="94"/>
                  </a:lnTo>
                  <a:lnTo>
                    <a:pt x="66" y="94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355" name="Freeform 43"/>
            <p:cNvSpPr>
              <a:spLocks/>
            </p:cNvSpPr>
            <p:nvPr/>
          </p:nvSpPr>
          <p:spPr bwMode="auto">
            <a:xfrm>
              <a:off x="1661" y="1077"/>
              <a:ext cx="460" cy="322"/>
            </a:xfrm>
            <a:custGeom>
              <a:avLst/>
              <a:gdLst/>
              <a:ahLst/>
              <a:cxnLst>
                <a:cxn ang="0">
                  <a:pos x="1" y="40"/>
                </a:cxn>
                <a:cxn ang="0">
                  <a:pos x="0" y="40"/>
                </a:cxn>
                <a:cxn ang="0">
                  <a:pos x="1" y="37"/>
                </a:cxn>
                <a:cxn ang="0">
                  <a:pos x="1" y="35"/>
                </a:cxn>
                <a:cxn ang="0">
                  <a:pos x="1" y="35"/>
                </a:cxn>
                <a:cxn ang="0">
                  <a:pos x="2" y="36"/>
                </a:cxn>
                <a:cxn ang="0">
                  <a:pos x="1" y="37"/>
                </a:cxn>
                <a:cxn ang="0">
                  <a:pos x="3" y="36"/>
                </a:cxn>
                <a:cxn ang="0">
                  <a:pos x="3" y="35"/>
                </a:cxn>
                <a:cxn ang="0">
                  <a:pos x="3" y="33"/>
                </a:cxn>
                <a:cxn ang="0">
                  <a:pos x="2" y="30"/>
                </a:cxn>
                <a:cxn ang="0">
                  <a:pos x="3" y="30"/>
                </a:cxn>
                <a:cxn ang="0">
                  <a:pos x="5" y="29"/>
                </a:cxn>
                <a:cxn ang="0">
                  <a:pos x="4" y="28"/>
                </a:cxn>
                <a:cxn ang="0">
                  <a:pos x="3" y="29"/>
                </a:cxn>
                <a:cxn ang="0">
                  <a:pos x="3" y="25"/>
                </a:cxn>
                <a:cxn ang="0">
                  <a:pos x="3" y="22"/>
                </a:cxn>
                <a:cxn ang="0">
                  <a:pos x="3" y="17"/>
                </a:cxn>
                <a:cxn ang="0">
                  <a:pos x="2" y="11"/>
                </a:cxn>
                <a:cxn ang="0">
                  <a:pos x="2" y="6"/>
                </a:cxn>
                <a:cxn ang="0">
                  <a:pos x="11" y="9"/>
                </a:cxn>
                <a:cxn ang="0">
                  <a:pos x="19" y="13"/>
                </a:cxn>
                <a:cxn ang="0">
                  <a:pos x="23" y="14"/>
                </a:cxn>
                <a:cxn ang="0">
                  <a:pos x="24" y="15"/>
                </a:cxn>
                <a:cxn ang="0">
                  <a:pos x="24" y="20"/>
                </a:cxn>
                <a:cxn ang="0">
                  <a:pos x="22" y="23"/>
                </a:cxn>
                <a:cxn ang="0">
                  <a:pos x="22" y="25"/>
                </a:cxn>
                <a:cxn ang="0">
                  <a:pos x="22" y="27"/>
                </a:cxn>
                <a:cxn ang="0">
                  <a:pos x="23" y="28"/>
                </a:cxn>
                <a:cxn ang="0">
                  <a:pos x="25" y="24"/>
                </a:cxn>
                <a:cxn ang="0">
                  <a:pos x="27" y="21"/>
                </a:cxn>
                <a:cxn ang="0">
                  <a:pos x="29" y="18"/>
                </a:cxn>
                <a:cxn ang="0">
                  <a:pos x="26" y="10"/>
                </a:cxn>
                <a:cxn ang="0">
                  <a:pos x="27" y="9"/>
                </a:cxn>
                <a:cxn ang="0">
                  <a:pos x="29" y="7"/>
                </a:cxn>
                <a:cxn ang="0">
                  <a:pos x="27" y="5"/>
                </a:cxn>
                <a:cxn ang="0">
                  <a:pos x="27" y="0"/>
                </a:cxn>
                <a:cxn ang="0">
                  <a:pos x="62" y="9"/>
                </a:cxn>
                <a:cxn ang="0">
                  <a:pos x="90" y="16"/>
                </a:cxn>
                <a:cxn ang="0">
                  <a:pos x="80" y="59"/>
                </a:cxn>
                <a:cxn ang="0">
                  <a:pos x="80" y="60"/>
                </a:cxn>
                <a:cxn ang="0">
                  <a:pos x="80" y="61"/>
                </a:cxn>
                <a:cxn ang="0">
                  <a:pos x="81" y="63"/>
                </a:cxn>
                <a:cxn ang="0">
                  <a:pos x="80" y="64"/>
                </a:cxn>
                <a:cxn ang="0">
                  <a:pos x="80" y="66"/>
                </a:cxn>
                <a:cxn ang="0">
                  <a:pos x="55" y="61"/>
                </a:cxn>
                <a:cxn ang="0">
                  <a:pos x="52" y="61"/>
                </a:cxn>
                <a:cxn ang="0">
                  <a:pos x="50" y="60"/>
                </a:cxn>
                <a:cxn ang="0">
                  <a:pos x="47" y="61"/>
                </a:cxn>
                <a:cxn ang="0">
                  <a:pos x="44" y="60"/>
                </a:cxn>
                <a:cxn ang="0">
                  <a:pos x="41" y="61"/>
                </a:cxn>
                <a:cxn ang="0">
                  <a:pos x="37" y="60"/>
                </a:cxn>
                <a:cxn ang="0">
                  <a:pos x="30" y="60"/>
                </a:cxn>
                <a:cxn ang="0">
                  <a:pos x="24" y="58"/>
                </a:cxn>
                <a:cxn ang="0">
                  <a:pos x="19" y="58"/>
                </a:cxn>
                <a:cxn ang="0">
                  <a:pos x="12" y="56"/>
                </a:cxn>
                <a:cxn ang="0">
                  <a:pos x="11" y="50"/>
                </a:cxn>
                <a:cxn ang="0">
                  <a:pos x="11" y="47"/>
                </a:cxn>
                <a:cxn ang="0">
                  <a:pos x="7" y="44"/>
                </a:cxn>
                <a:cxn ang="0">
                  <a:pos x="6" y="43"/>
                </a:cxn>
                <a:cxn ang="0">
                  <a:pos x="3" y="42"/>
                </a:cxn>
              </a:cxnLst>
              <a:rect l="0" t="0" r="r" b="b"/>
              <a:pathLst>
                <a:path w="90" h="66">
                  <a:moveTo>
                    <a:pt x="3" y="42"/>
                  </a:moveTo>
                  <a:lnTo>
                    <a:pt x="1" y="4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1" y="37"/>
                  </a:lnTo>
                  <a:lnTo>
                    <a:pt x="1" y="36"/>
                  </a:lnTo>
                  <a:lnTo>
                    <a:pt x="1" y="35"/>
                  </a:lnTo>
                  <a:lnTo>
                    <a:pt x="1" y="35"/>
                  </a:lnTo>
                  <a:lnTo>
                    <a:pt x="1" y="35"/>
                  </a:lnTo>
                  <a:lnTo>
                    <a:pt x="2" y="35"/>
                  </a:lnTo>
                  <a:lnTo>
                    <a:pt x="2" y="36"/>
                  </a:lnTo>
                  <a:lnTo>
                    <a:pt x="2" y="37"/>
                  </a:lnTo>
                  <a:lnTo>
                    <a:pt x="1" y="37"/>
                  </a:lnTo>
                  <a:lnTo>
                    <a:pt x="2" y="38"/>
                  </a:lnTo>
                  <a:lnTo>
                    <a:pt x="3" y="36"/>
                  </a:lnTo>
                  <a:lnTo>
                    <a:pt x="3" y="36"/>
                  </a:lnTo>
                  <a:lnTo>
                    <a:pt x="3" y="35"/>
                  </a:lnTo>
                  <a:lnTo>
                    <a:pt x="4" y="34"/>
                  </a:lnTo>
                  <a:lnTo>
                    <a:pt x="3" y="33"/>
                  </a:lnTo>
                  <a:lnTo>
                    <a:pt x="2" y="33"/>
                  </a:lnTo>
                  <a:lnTo>
                    <a:pt x="2" y="30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4" y="30"/>
                  </a:lnTo>
                  <a:lnTo>
                    <a:pt x="5" y="29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3" y="29"/>
                  </a:lnTo>
                  <a:lnTo>
                    <a:pt x="3" y="27"/>
                  </a:lnTo>
                  <a:lnTo>
                    <a:pt x="3" y="25"/>
                  </a:lnTo>
                  <a:lnTo>
                    <a:pt x="3" y="24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7"/>
                  </a:lnTo>
                  <a:lnTo>
                    <a:pt x="3" y="15"/>
                  </a:lnTo>
                  <a:lnTo>
                    <a:pt x="2" y="11"/>
                  </a:lnTo>
                  <a:lnTo>
                    <a:pt x="2" y="8"/>
                  </a:lnTo>
                  <a:lnTo>
                    <a:pt x="2" y="6"/>
                  </a:lnTo>
                  <a:lnTo>
                    <a:pt x="3" y="3"/>
                  </a:lnTo>
                  <a:lnTo>
                    <a:pt x="11" y="9"/>
                  </a:lnTo>
                  <a:lnTo>
                    <a:pt x="16" y="12"/>
                  </a:lnTo>
                  <a:lnTo>
                    <a:pt x="19" y="13"/>
                  </a:lnTo>
                  <a:lnTo>
                    <a:pt x="21" y="14"/>
                  </a:lnTo>
                  <a:lnTo>
                    <a:pt x="23" y="14"/>
                  </a:lnTo>
                  <a:lnTo>
                    <a:pt x="24" y="14"/>
                  </a:lnTo>
                  <a:lnTo>
                    <a:pt x="24" y="15"/>
                  </a:lnTo>
                  <a:lnTo>
                    <a:pt x="25" y="20"/>
                  </a:lnTo>
                  <a:lnTo>
                    <a:pt x="24" y="20"/>
                  </a:lnTo>
                  <a:lnTo>
                    <a:pt x="23" y="21"/>
                  </a:lnTo>
                  <a:lnTo>
                    <a:pt x="22" y="23"/>
                  </a:lnTo>
                  <a:lnTo>
                    <a:pt x="22" y="25"/>
                  </a:lnTo>
                  <a:lnTo>
                    <a:pt x="22" y="25"/>
                  </a:lnTo>
                  <a:lnTo>
                    <a:pt x="22" y="26"/>
                  </a:lnTo>
                  <a:lnTo>
                    <a:pt x="22" y="27"/>
                  </a:lnTo>
                  <a:lnTo>
                    <a:pt x="22" y="28"/>
                  </a:lnTo>
                  <a:lnTo>
                    <a:pt x="23" y="28"/>
                  </a:lnTo>
                  <a:lnTo>
                    <a:pt x="24" y="27"/>
                  </a:lnTo>
                  <a:lnTo>
                    <a:pt x="25" y="24"/>
                  </a:lnTo>
                  <a:lnTo>
                    <a:pt x="26" y="23"/>
                  </a:lnTo>
                  <a:lnTo>
                    <a:pt x="27" y="21"/>
                  </a:lnTo>
                  <a:lnTo>
                    <a:pt x="29" y="19"/>
                  </a:lnTo>
                  <a:lnTo>
                    <a:pt x="29" y="18"/>
                  </a:lnTo>
                  <a:lnTo>
                    <a:pt x="28" y="15"/>
                  </a:lnTo>
                  <a:lnTo>
                    <a:pt x="26" y="10"/>
                  </a:lnTo>
                  <a:lnTo>
                    <a:pt x="26" y="9"/>
                  </a:lnTo>
                  <a:lnTo>
                    <a:pt x="27" y="9"/>
                  </a:lnTo>
                  <a:lnTo>
                    <a:pt x="28" y="9"/>
                  </a:lnTo>
                  <a:lnTo>
                    <a:pt x="29" y="7"/>
                  </a:lnTo>
                  <a:lnTo>
                    <a:pt x="29" y="5"/>
                  </a:lnTo>
                  <a:lnTo>
                    <a:pt x="27" y="5"/>
                  </a:lnTo>
                  <a:lnTo>
                    <a:pt x="27" y="3"/>
                  </a:lnTo>
                  <a:lnTo>
                    <a:pt x="27" y="0"/>
                  </a:lnTo>
                  <a:lnTo>
                    <a:pt x="45" y="5"/>
                  </a:lnTo>
                  <a:lnTo>
                    <a:pt x="62" y="9"/>
                  </a:lnTo>
                  <a:lnTo>
                    <a:pt x="90" y="16"/>
                  </a:lnTo>
                  <a:lnTo>
                    <a:pt x="90" y="16"/>
                  </a:lnTo>
                  <a:lnTo>
                    <a:pt x="80" y="59"/>
                  </a:lnTo>
                  <a:lnTo>
                    <a:pt x="80" y="59"/>
                  </a:lnTo>
                  <a:lnTo>
                    <a:pt x="80" y="59"/>
                  </a:lnTo>
                  <a:lnTo>
                    <a:pt x="80" y="60"/>
                  </a:lnTo>
                  <a:lnTo>
                    <a:pt x="80" y="61"/>
                  </a:lnTo>
                  <a:lnTo>
                    <a:pt x="80" y="61"/>
                  </a:lnTo>
                  <a:lnTo>
                    <a:pt x="81" y="62"/>
                  </a:lnTo>
                  <a:lnTo>
                    <a:pt x="81" y="63"/>
                  </a:lnTo>
                  <a:lnTo>
                    <a:pt x="80" y="63"/>
                  </a:lnTo>
                  <a:lnTo>
                    <a:pt x="80" y="64"/>
                  </a:lnTo>
                  <a:lnTo>
                    <a:pt x="80" y="65"/>
                  </a:lnTo>
                  <a:lnTo>
                    <a:pt x="80" y="66"/>
                  </a:lnTo>
                  <a:lnTo>
                    <a:pt x="56" y="60"/>
                  </a:lnTo>
                  <a:lnTo>
                    <a:pt x="55" y="61"/>
                  </a:lnTo>
                  <a:lnTo>
                    <a:pt x="53" y="61"/>
                  </a:lnTo>
                  <a:lnTo>
                    <a:pt x="52" y="61"/>
                  </a:lnTo>
                  <a:lnTo>
                    <a:pt x="51" y="61"/>
                  </a:lnTo>
                  <a:lnTo>
                    <a:pt x="50" y="60"/>
                  </a:lnTo>
                  <a:lnTo>
                    <a:pt x="48" y="60"/>
                  </a:lnTo>
                  <a:lnTo>
                    <a:pt x="47" y="61"/>
                  </a:lnTo>
                  <a:lnTo>
                    <a:pt x="45" y="60"/>
                  </a:lnTo>
                  <a:lnTo>
                    <a:pt x="44" y="60"/>
                  </a:lnTo>
                  <a:lnTo>
                    <a:pt x="42" y="61"/>
                  </a:lnTo>
                  <a:lnTo>
                    <a:pt x="41" y="61"/>
                  </a:lnTo>
                  <a:lnTo>
                    <a:pt x="38" y="61"/>
                  </a:lnTo>
                  <a:lnTo>
                    <a:pt x="37" y="60"/>
                  </a:lnTo>
                  <a:lnTo>
                    <a:pt x="35" y="60"/>
                  </a:lnTo>
                  <a:lnTo>
                    <a:pt x="30" y="60"/>
                  </a:lnTo>
                  <a:lnTo>
                    <a:pt x="29" y="59"/>
                  </a:lnTo>
                  <a:lnTo>
                    <a:pt x="24" y="58"/>
                  </a:lnTo>
                  <a:lnTo>
                    <a:pt x="22" y="57"/>
                  </a:lnTo>
                  <a:lnTo>
                    <a:pt x="19" y="58"/>
                  </a:lnTo>
                  <a:lnTo>
                    <a:pt x="15" y="57"/>
                  </a:lnTo>
                  <a:lnTo>
                    <a:pt x="12" y="56"/>
                  </a:lnTo>
                  <a:lnTo>
                    <a:pt x="11" y="54"/>
                  </a:lnTo>
                  <a:lnTo>
                    <a:pt x="11" y="50"/>
                  </a:lnTo>
                  <a:lnTo>
                    <a:pt x="12" y="49"/>
                  </a:lnTo>
                  <a:lnTo>
                    <a:pt x="11" y="47"/>
                  </a:lnTo>
                  <a:lnTo>
                    <a:pt x="9" y="44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6" y="43"/>
                  </a:lnTo>
                  <a:lnTo>
                    <a:pt x="3" y="42"/>
                  </a:lnTo>
                  <a:lnTo>
                    <a:pt x="3" y="42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356" name="Freeform 44"/>
            <p:cNvSpPr>
              <a:spLocks/>
            </p:cNvSpPr>
            <p:nvPr/>
          </p:nvSpPr>
          <p:spPr bwMode="auto">
            <a:xfrm>
              <a:off x="1537" y="1282"/>
              <a:ext cx="554" cy="439"/>
            </a:xfrm>
            <a:custGeom>
              <a:avLst/>
              <a:gdLst/>
              <a:ahLst/>
              <a:cxnLst>
                <a:cxn ang="0">
                  <a:pos x="0" y="67"/>
                </a:cxn>
                <a:cxn ang="0">
                  <a:pos x="0" y="62"/>
                </a:cxn>
                <a:cxn ang="0">
                  <a:pos x="1" y="57"/>
                </a:cxn>
                <a:cxn ang="0">
                  <a:pos x="2" y="51"/>
                </a:cxn>
                <a:cxn ang="0">
                  <a:pos x="3" y="49"/>
                </a:cxn>
                <a:cxn ang="0">
                  <a:pos x="5" y="47"/>
                </a:cxn>
                <a:cxn ang="0">
                  <a:pos x="5" y="45"/>
                </a:cxn>
                <a:cxn ang="0">
                  <a:pos x="10" y="37"/>
                </a:cxn>
                <a:cxn ang="0">
                  <a:pos x="16" y="23"/>
                </a:cxn>
                <a:cxn ang="0">
                  <a:pos x="20" y="13"/>
                </a:cxn>
                <a:cxn ang="0">
                  <a:pos x="24" y="3"/>
                </a:cxn>
                <a:cxn ang="0">
                  <a:pos x="24" y="0"/>
                </a:cxn>
                <a:cxn ang="0">
                  <a:pos x="27" y="0"/>
                </a:cxn>
                <a:cxn ang="0">
                  <a:pos x="30" y="1"/>
                </a:cxn>
                <a:cxn ang="0">
                  <a:pos x="31" y="2"/>
                </a:cxn>
                <a:cxn ang="0">
                  <a:pos x="35" y="5"/>
                </a:cxn>
                <a:cxn ang="0">
                  <a:pos x="35" y="8"/>
                </a:cxn>
                <a:cxn ang="0">
                  <a:pos x="36" y="14"/>
                </a:cxn>
                <a:cxn ang="0">
                  <a:pos x="43" y="16"/>
                </a:cxn>
                <a:cxn ang="0">
                  <a:pos x="48" y="16"/>
                </a:cxn>
                <a:cxn ang="0">
                  <a:pos x="54" y="18"/>
                </a:cxn>
                <a:cxn ang="0">
                  <a:pos x="61" y="18"/>
                </a:cxn>
                <a:cxn ang="0">
                  <a:pos x="65" y="19"/>
                </a:cxn>
                <a:cxn ang="0">
                  <a:pos x="68" y="18"/>
                </a:cxn>
                <a:cxn ang="0">
                  <a:pos x="71" y="19"/>
                </a:cxn>
                <a:cxn ang="0">
                  <a:pos x="74" y="18"/>
                </a:cxn>
                <a:cxn ang="0">
                  <a:pos x="76" y="19"/>
                </a:cxn>
                <a:cxn ang="0">
                  <a:pos x="79" y="19"/>
                </a:cxn>
                <a:cxn ang="0">
                  <a:pos x="104" y="24"/>
                </a:cxn>
                <a:cxn ang="0">
                  <a:pos x="105" y="27"/>
                </a:cxn>
                <a:cxn ang="0">
                  <a:pos x="108" y="28"/>
                </a:cxn>
                <a:cxn ang="0">
                  <a:pos x="102" y="40"/>
                </a:cxn>
                <a:cxn ang="0">
                  <a:pos x="101" y="42"/>
                </a:cxn>
                <a:cxn ang="0">
                  <a:pos x="98" y="44"/>
                </a:cxn>
                <a:cxn ang="0">
                  <a:pos x="94" y="51"/>
                </a:cxn>
                <a:cxn ang="0">
                  <a:pos x="97" y="53"/>
                </a:cxn>
                <a:cxn ang="0">
                  <a:pos x="97" y="55"/>
                </a:cxn>
                <a:cxn ang="0">
                  <a:pos x="96" y="56"/>
                </a:cxn>
                <a:cxn ang="0">
                  <a:pos x="95" y="60"/>
                </a:cxn>
                <a:cxn ang="0">
                  <a:pos x="52" y="81"/>
                </a:cxn>
                <a:cxn ang="0">
                  <a:pos x="1" y="68"/>
                </a:cxn>
              </a:cxnLst>
              <a:rect l="0" t="0" r="r" b="b"/>
              <a:pathLst>
                <a:path w="108" h="90">
                  <a:moveTo>
                    <a:pt x="1" y="68"/>
                  </a:moveTo>
                  <a:lnTo>
                    <a:pt x="0" y="67"/>
                  </a:lnTo>
                  <a:lnTo>
                    <a:pt x="0" y="63"/>
                  </a:lnTo>
                  <a:lnTo>
                    <a:pt x="0" y="62"/>
                  </a:lnTo>
                  <a:lnTo>
                    <a:pt x="0" y="60"/>
                  </a:lnTo>
                  <a:lnTo>
                    <a:pt x="1" y="57"/>
                  </a:lnTo>
                  <a:lnTo>
                    <a:pt x="1" y="52"/>
                  </a:lnTo>
                  <a:lnTo>
                    <a:pt x="2" y="51"/>
                  </a:lnTo>
                  <a:lnTo>
                    <a:pt x="3" y="50"/>
                  </a:lnTo>
                  <a:lnTo>
                    <a:pt x="3" y="49"/>
                  </a:lnTo>
                  <a:lnTo>
                    <a:pt x="4" y="48"/>
                  </a:lnTo>
                  <a:lnTo>
                    <a:pt x="5" y="47"/>
                  </a:lnTo>
                  <a:lnTo>
                    <a:pt x="5" y="45"/>
                  </a:lnTo>
                  <a:lnTo>
                    <a:pt x="5" y="45"/>
                  </a:lnTo>
                  <a:lnTo>
                    <a:pt x="9" y="41"/>
                  </a:lnTo>
                  <a:lnTo>
                    <a:pt x="10" y="37"/>
                  </a:lnTo>
                  <a:lnTo>
                    <a:pt x="13" y="32"/>
                  </a:lnTo>
                  <a:lnTo>
                    <a:pt x="16" y="23"/>
                  </a:lnTo>
                  <a:lnTo>
                    <a:pt x="18" y="19"/>
                  </a:lnTo>
                  <a:lnTo>
                    <a:pt x="20" y="13"/>
                  </a:lnTo>
                  <a:lnTo>
                    <a:pt x="23" y="5"/>
                  </a:lnTo>
                  <a:lnTo>
                    <a:pt x="24" y="3"/>
                  </a:lnTo>
                  <a:lnTo>
                    <a:pt x="24" y="1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0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5"/>
                  </a:lnTo>
                  <a:lnTo>
                    <a:pt x="36" y="7"/>
                  </a:lnTo>
                  <a:lnTo>
                    <a:pt x="35" y="8"/>
                  </a:lnTo>
                  <a:lnTo>
                    <a:pt x="35" y="12"/>
                  </a:lnTo>
                  <a:lnTo>
                    <a:pt x="36" y="14"/>
                  </a:lnTo>
                  <a:lnTo>
                    <a:pt x="39" y="15"/>
                  </a:lnTo>
                  <a:lnTo>
                    <a:pt x="43" y="16"/>
                  </a:lnTo>
                  <a:lnTo>
                    <a:pt x="46" y="15"/>
                  </a:lnTo>
                  <a:lnTo>
                    <a:pt x="48" y="16"/>
                  </a:lnTo>
                  <a:lnTo>
                    <a:pt x="53" y="17"/>
                  </a:lnTo>
                  <a:lnTo>
                    <a:pt x="54" y="18"/>
                  </a:lnTo>
                  <a:lnTo>
                    <a:pt x="59" y="18"/>
                  </a:lnTo>
                  <a:lnTo>
                    <a:pt x="61" y="18"/>
                  </a:lnTo>
                  <a:lnTo>
                    <a:pt x="62" y="19"/>
                  </a:lnTo>
                  <a:lnTo>
                    <a:pt x="65" y="19"/>
                  </a:lnTo>
                  <a:lnTo>
                    <a:pt x="66" y="19"/>
                  </a:lnTo>
                  <a:lnTo>
                    <a:pt x="68" y="18"/>
                  </a:lnTo>
                  <a:lnTo>
                    <a:pt x="69" y="18"/>
                  </a:lnTo>
                  <a:lnTo>
                    <a:pt x="71" y="19"/>
                  </a:lnTo>
                  <a:lnTo>
                    <a:pt x="72" y="18"/>
                  </a:lnTo>
                  <a:lnTo>
                    <a:pt x="74" y="18"/>
                  </a:lnTo>
                  <a:lnTo>
                    <a:pt x="75" y="19"/>
                  </a:lnTo>
                  <a:lnTo>
                    <a:pt x="76" y="19"/>
                  </a:lnTo>
                  <a:lnTo>
                    <a:pt x="77" y="19"/>
                  </a:lnTo>
                  <a:lnTo>
                    <a:pt x="79" y="19"/>
                  </a:lnTo>
                  <a:lnTo>
                    <a:pt x="80" y="18"/>
                  </a:lnTo>
                  <a:lnTo>
                    <a:pt x="104" y="24"/>
                  </a:lnTo>
                  <a:lnTo>
                    <a:pt x="104" y="25"/>
                  </a:lnTo>
                  <a:lnTo>
                    <a:pt x="105" y="27"/>
                  </a:lnTo>
                  <a:lnTo>
                    <a:pt x="107" y="27"/>
                  </a:lnTo>
                  <a:lnTo>
                    <a:pt x="108" y="28"/>
                  </a:lnTo>
                  <a:lnTo>
                    <a:pt x="108" y="31"/>
                  </a:lnTo>
                  <a:lnTo>
                    <a:pt x="102" y="40"/>
                  </a:lnTo>
                  <a:lnTo>
                    <a:pt x="101" y="41"/>
                  </a:lnTo>
                  <a:lnTo>
                    <a:pt x="101" y="42"/>
                  </a:lnTo>
                  <a:lnTo>
                    <a:pt x="100" y="43"/>
                  </a:lnTo>
                  <a:lnTo>
                    <a:pt x="98" y="44"/>
                  </a:lnTo>
                  <a:lnTo>
                    <a:pt x="95" y="49"/>
                  </a:lnTo>
                  <a:lnTo>
                    <a:pt x="94" y="51"/>
                  </a:lnTo>
                  <a:lnTo>
                    <a:pt x="95" y="52"/>
                  </a:lnTo>
                  <a:lnTo>
                    <a:pt x="97" y="53"/>
                  </a:lnTo>
                  <a:lnTo>
                    <a:pt x="98" y="54"/>
                  </a:lnTo>
                  <a:lnTo>
                    <a:pt x="97" y="55"/>
                  </a:lnTo>
                  <a:lnTo>
                    <a:pt x="97" y="56"/>
                  </a:lnTo>
                  <a:lnTo>
                    <a:pt x="96" y="56"/>
                  </a:lnTo>
                  <a:lnTo>
                    <a:pt x="96" y="58"/>
                  </a:lnTo>
                  <a:lnTo>
                    <a:pt x="95" y="60"/>
                  </a:lnTo>
                  <a:lnTo>
                    <a:pt x="88" y="90"/>
                  </a:lnTo>
                  <a:lnTo>
                    <a:pt x="52" y="81"/>
                  </a:lnTo>
                  <a:lnTo>
                    <a:pt x="1" y="68"/>
                  </a:lnTo>
                  <a:lnTo>
                    <a:pt x="1" y="68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357" name="Freeform 45"/>
            <p:cNvSpPr>
              <a:spLocks/>
            </p:cNvSpPr>
            <p:nvPr/>
          </p:nvSpPr>
          <p:spPr bwMode="auto">
            <a:xfrm>
              <a:off x="1988" y="1155"/>
              <a:ext cx="415" cy="634"/>
            </a:xfrm>
            <a:custGeom>
              <a:avLst/>
              <a:gdLst/>
              <a:ahLst/>
              <a:cxnLst>
                <a:cxn ang="0">
                  <a:pos x="7" y="86"/>
                </a:cxn>
                <a:cxn ang="0">
                  <a:pos x="8" y="82"/>
                </a:cxn>
                <a:cxn ang="0">
                  <a:pos x="9" y="81"/>
                </a:cxn>
                <a:cxn ang="0">
                  <a:pos x="9" y="79"/>
                </a:cxn>
                <a:cxn ang="0">
                  <a:pos x="6" y="77"/>
                </a:cxn>
                <a:cxn ang="0">
                  <a:pos x="10" y="70"/>
                </a:cxn>
                <a:cxn ang="0">
                  <a:pos x="13" y="68"/>
                </a:cxn>
                <a:cxn ang="0">
                  <a:pos x="14" y="66"/>
                </a:cxn>
                <a:cxn ang="0">
                  <a:pos x="20" y="54"/>
                </a:cxn>
                <a:cxn ang="0">
                  <a:pos x="17" y="53"/>
                </a:cxn>
                <a:cxn ang="0">
                  <a:pos x="16" y="50"/>
                </a:cxn>
                <a:cxn ang="0">
                  <a:pos x="16" y="47"/>
                </a:cxn>
                <a:cxn ang="0">
                  <a:pos x="16" y="45"/>
                </a:cxn>
                <a:cxn ang="0">
                  <a:pos x="16" y="43"/>
                </a:cxn>
                <a:cxn ang="0">
                  <a:pos x="26" y="0"/>
                </a:cxn>
                <a:cxn ang="0">
                  <a:pos x="34" y="19"/>
                </a:cxn>
                <a:cxn ang="0">
                  <a:pos x="36" y="26"/>
                </a:cxn>
                <a:cxn ang="0">
                  <a:pos x="35" y="29"/>
                </a:cxn>
                <a:cxn ang="0">
                  <a:pos x="37" y="31"/>
                </a:cxn>
                <a:cxn ang="0">
                  <a:pos x="42" y="39"/>
                </a:cxn>
                <a:cxn ang="0">
                  <a:pos x="43" y="43"/>
                </a:cxn>
                <a:cxn ang="0">
                  <a:pos x="45" y="45"/>
                </a:cxn>
                <a:cxn ang="0">
                  <a:pos x="49" y="46"/>
                </a:cxn>
                <a:cxn ang="0">
                  <a:pos x="46" y="52"/>
                </a:cxn>
                <a:cxn ang="0">
                  <a:pos x="45" y="56"/>
                </a:cxn>
                <a:cxn ang="0">
                  <a:pos x="45" y="57"/>
                </a:cxn>
                <a:cxn ang="0">
                  <a:pos x="43" y="60"/>
                </a:cxn>
                <a:cxn ang="0">
                  <a:pos x="43" y="62"/>
                </a:cxn>
                <a:cxn ang="0">
                  <a:pos x="46" y="65"/>
                </a:cxn>
                <a:cxn ang="0">
                  <a:pos x="50" y="61"/>
                </a:cxn>
                <a:cxn ang="0">
                  <a:pos x="51" y="63"/>
                </a:cxn>
                <a:cxn ang="0">
                  <a:pos x="52" y="64"/>
                </a:cxn>
                <a:cxn ang="0">
                  <a:pos x="52" y="69"/>
                </a:cxn>
                <a:cxn ang="0">
                  <a:pos x="54" y="74"/>
                </a:cxn>
                <a:cxn ang="0">
                  <a:pos x="53" y="76"/>
                </a:cxn>
                <a:cxn ang="0">
                  <a:pos x="56" y="78"/>
                </a:cxn>
                <a:cxn ang="0">
                  <a:pos x="57" y="81"/>
                </a:cxn>
                <a:cxn ang="0">
                  <a:pos x="57" y="84"/>
                </a:cxn>
                <a:cxn ang="0">
                  <a:pos x="59" y="87"/>
                </a:cxn>
                <a:cxn ang="0">
                  <a:pos x="61" y="84"/>
                </a:cxn>
                <a:cxn ang="0">
                  <a:pos x="65" y="86"/>
                </a:cxn>
                <a:cxn ang="0">
                  <a:pos x="67" y="84"/>
                </a:cxn>
                <a:cxn ang="0">
                  <a:pos x="71" y="85"/>
                </a:cxn>
                <a:cxn ang="0">
                  <a:pos x="73" y="86"/>
                </a:cxn>
                <a:cxn ang="0">
                  <a:pos x="76" y="84"/>
                </a:cxn>
                <a:cxn ang="0">
                  <a:pos x="79" y="85"/>
                </a:cxn>
                <a:cxn ang="0">
                  <a:pos x="81" y="88"/>
                </a:cxn>
                <a:cxn ang="0">
                  <a:pos x="74" y="130"/>
                </a:cxn>
                <a:cxn ang="0">
                  <a:pos x="0" y="116"/>
                </a:cxn>
              </a:cxnLst>
              <a:rect l="0" t="0" r="r" b="b"/>
              <a:pathLst>
                <a:path w="81" h="130">
                  <a:moveTo>
                    <a:pt x="0" y="116"/>
                  </a:moveTo>
                  <a:lnTo>
                    <a:pt x="7" y="86"/>
                  </a:lnTo>
                  <a:lnTo>
                    <a:pt x="8" y="84"/>
                  </a:lnTo>
                  <a:lnTo>
                    <a:pt x="8" y="82"/>
                  </a:lnTo>
                  <a:lnTo>
                    <a:pt x="9" y="82"/>
                  </a:lnTo>
                  <a:lnTo>
                    <a:pt x="9" y="81"/>
                  </a:lnTo>
                  <a:lnTo>
                    <a:pt x="10" y="80"/>
                  </a:lnTo>
                  <a:lnTo>
                    <a:pt x="9" y="79"/>
                  </a:lnTo>
                  <a:lnTo>
                    <a:pt x="7" y="78"/>
                  </a:lnTo>
                  <a:lnTo>
                    <a:pt x="6" y="77"/>
                  </a:lnTo>
                  <a:lnTo>
                    <a:pt x="7" y="75"/>
                  </a:lnTo>
                  <a:lnTo>
                    <a:pt x="10" y="70"/>
                  </a:lnTo>
                  <a:lnTo>
                    <a:pt x="12" y="69"/>
                  </a:lnTo>
                  <a:lnTo>
                    <a:pt x="13" y="68"/>
                  </a:lnTo>
                  <a:lnTo>
                    <a:pt x="13" y="67"/>
                  </a:lnTo>
                  <a:lnTo>
                    <a:pt x="14" y="66"/>
                  </a:lnTo>
                  <a:lnTo>
                    <a:pt x="20" y="57"/>
                  </a:lnTo>
                  <a:lnTo>
                    <a:pt x="20" y="54"/>
                  </a:lnTo>
                  <a:lnTo>
                    <a:pt x="19" y="53"/>
                  </a:lnTo>
                  <a:lnTo>
                    <a:pt x="17" y="53"/>
                  </a:lnTo>
                  <a:lnTo>
                    <a:pt x="16" y="51"/>
                  </a:lnTo>
                  <a:lnTo>
                    <a:pt x="16" y="50"/>
                  </a:lnTo>
                  <a:lnTo>
                    <a:pt x="16" y="48"/>
                  </a:lnTo>
                  <a:lnTo>
                    <a:pt x="16" y="47"/>
                  </a:lnTo>
                  <a:lnTo>
                    <a:pt x="17" y="46"/>
                  </a:lnTo>
                  <a:lnTo>
                    <a:pt x="16" y="45"/>
                  </a:lnTo>
                  <a:lnTo>
                    <a:pt x="16" y="43"/>
                  </a:lnTo>
                  <a:lnTo>
                    <a:pt x="16" y="43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37" y="3"/>
                  </a:lnTo>
                  <a:lnTo>
                    <a:pt x="34" y="19"/>
                  </a:lnTo>
                  <a:lnTo>
                    <a:pt x="36" y="23"/>
                  </a:lnTo>
                  <a:lnTo>
                    <a:pt x="36" y="26"/>
                  </a:lnTo>
                  <a:lnTo>
                    <a:pt x="36" y="28"/>
                  </a:lnTo>
                  <a:lnTo>
                    <a:pt x="35" y="29"/>
                  </a:lnTo>
                  <a:lnTo>
                    <a:pt x="36" y="30"/>
                  </a:lnTo>
                  <a:lnTo>
                    <a:pt x="37" y="31"/>
                  </a:lnTo>
                  <a:lnTo>
                    <a:pt x="40" y="34"/>
                  </a:lnTo>
                  <a:lnTo>
                    <a:pt x="42" y="39"/>
                  </a:lnTo>
                  <a:lnTo>
                    <a:pt x="42" y="41"/>
                  </a:lnTo>
                  <a:lnTo>
                    <a:pt x="43" y="43"/>
                  </a:lnTo>
                  <a:lnTo>
                    <a:pt x="45" y="43"/>
                  </a:lnTo>
                  <a:lnTo>
                    <a:pt x="45" y="45"/>
                  </a:lnTo>
                  <a:lnTo>
                    <a:pt x="48" y="45"/>
                  </a:lnTo>
                  <a:lnTo>
                    <a:pt x="49" y="46"/>
                  </a:lnTo>
                  <a:lnTo>
                    <a:pt x="46" y="51"/>
                  </a:lnTo>
                  <a:lnTo>
                    <a:pt x="46" y="52"/>
                  </a:lnTo>
                  <a:lnTo>
                    <a:pt x="45" y="53"/>
                  </a:lnTo>
                  <a:lnTo>
                    <a:pt x="45" y="56"/>
                  </a:lnTo>
                  <a:lnTo>
                    <a:pt x="45" y="56"/>
                  </a:lnTo>
                  <a:lnTo>
                    <a:pt x="45" y="57"/>
                  </a:lnTo>
                  <a:lnTo>
                    <a:pt x="43" y="59"/>
                  </a:lnTo>
                  <a:lnTo>
                    <a:pt x="43" y="60"/>
                  </a:lnTo>
                  <a:lnTo>
                    <a:pt x="43" y="61"/>
                  </a:lnTo>
                  <a:lnTo>
                    <a:pt x="43" y="62"/>
                  </a:lnTo>
                  <a:lnTo>
                    <a:pt x="45" y="65"/>
                  </a:lnTo>
                  <a:lnTo>
                    <a:pt x="46" y="65"/>
                  </a:lnTo>
                  <a:lnTo>
                    <a:pt x="49" y="62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51" y="63"/>
                  </a:lnTo>
                  <a:lnTo>
                    <a:pt x="51" y="63"/>
                  </a:lnTo>
                  <a:lnTo>
                    <a:pt x="52" y="64"/>
                  </a:lnTo>
                  <a:lnTo>
                    <a:pt x="52" y="66"/>
                  </a:lnTo>
                  <a:lnTo>
                    <a:pt x="52" y="69"/>
                  </a:lnTo>
                  <a:lnTo>
                    <a:pt x="52" y="72"/>
                  </a:lnTo>
                  <a:lnTo>
                    <a:pt x="54" y="74"/>
                  </a:lnTo>
                  <a:lnTo>
                    <a:pt x="54" y="75"/>
                  </a:lnTo>
                  <a:lnTo>
                    <a:pt x="53" y="76"/>
                  </a:lnTo>
                  <a:lnTo>
                    <a:pt x="54" y="78"/>
                  </a:lnTo>
                  <a:lnTo>
                    <a:pt x="56" y="78"/>
                  </a:lnTo>
                  <a:lnTo>
                    <a:pt x="57" y="80"/>
                  </a:lnTo>
                  <a:lnTo>
                    <a:pt x="57" y="81"/>
                  </a:lnTo>
                  <a:lnTo>
                    <a:pt x="57" y="83"/>
                  </a:lnTo>
                  <a:lnTo>
                    <a:pt x="57" y="84"/>
                  </a:lnTo>
                  <a:lnTo>
                    <a:pt x="58" y="86"/>
                  </a:lnTo>
                  <a:lnTo>
                    <a:pt x="59" y="87"/>
                  </a:lnTo>
                  <a:lnTo>
                    <a:pt x="60" y="85"/>
                  </a:lnTo>
                  <a:lnTo>
                    <a:pt x="61" y="84"/>
                  </a:lnTo>
                  <a:lnTo>
                    <a:pt x="63" y="85"/>
                  </a:lnTo>
                  <a:lnTo>
                    <a:pt x="65" y="86"/>
                  </a:lnTo>
                  <a:lnTo>
                    <a:pt x="66" y="85"/>
                  </a:lnTo>
                  <a:lnTo>
                    <a:pt x="67" y="84"/>
                  </a:lnTo>
                  <a:lnTo>
                    <a:pt x="67" y="85"/>
                  </a:lnTo>
                  <a:lnTo>
                    <a:pt x="71" y="85"/>
                  </a:lnTo>
                  <a:lnTo>
                    <a:pt x="72" y="86"/>
                  </a:lnTo>
                  <a:lnTo>
                    <a:pt x="73" y="86"/>
                  </a:lnTo>
                  <a:lnTo>
                    <a:pt x="76" y="86"/>
                  </a:lnTo>
                  <a:lnTo>
                    <a:pt x="76" y="84"/>
                  </a:lnTo>
                  <a:lnTo>
                    <a:pt x="77" y="83"/>
                  </a:lnTo>
                  <a:lnTo>
                    <a:pt x="79" y="85"/>
                  </a:lnTo>
                  <a:lnTo>
                    <a:pt x="79" y="87"/>
                  </a:lnTo>
                  <a:lnTo>
                    <a:pt x="81" y="88"/>
                  </a:lnTo>
                  <a:lnTo>
                    <a:pt x="75" y="130"/>
                  </a:lnTo>
                  <a:lnTo>
                    <a:pt x="74" y="130"/>
                  </a:lnTo>
                  <a:lnTo>
                    <a:pt x="37" y="124"/>
                  </a:lnTo>
                  <a:lnTo>
                    <a:pt x="0" y="116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358" name="Freeform 46"/>
            <p:cNvSpPr>
              <a:spLocks/>
            </p:cNvSpPr>
            <p:nvPr/>
          </p:nvSpPr>
          <p:spPr bwMode="auto">
            <a:xfrm>
              <a:off x="2162" y="1170"/>
              <a:ext cx="707" cy="424"/>
            </a:xfrm>
            <a:custGeom>
              <a:avLst/>
              <a:gdLst/>
              <a:ahLst/>
              <a:cxnLst>
                <a:cxn ang="0">
                  <a:pos x="48" y="77"/>
                </a:cxn>
                <a:cxn ang="0">
                  <a:pos x="45" y="84"/>
                </a:cxn>
                <a:cxn ang="0">
                  <a:pos x="43" y="80"/>
                </a:cxn>
                <a:cxn ang="0">
                  <a:pos x="42" y="83"/>
                </a:cxn>
                <a:cxn ang="0">
                  <a:pos x="38" y="83"/>
                </a:cxn>
                <a:cxn ang="0">
                  <a:pos x="33" y="82"/>
                </a:cxn>
                <a:cxn ang="0">
                  <a:pos x="32" y="82"/>
                </a:cxn>
                <a:cxn ang="0">
                  <a:pos x="29" y="82"/>
                </a:cxn>
                <a:cxn ang="0">
                  <a:pos x="26" y="82"/>
                </a:cxn>
                <a:cxn ang="0">
                  <a:pos x="24" y="83"/>
                </a:cxn>
                <a:cxn ang="0">
                  <a:pos x="23" y="80"/>
                </a:cxn>
                <a:cxn ang="0">
                  <a:pos x="23" y="77"/>
                </a:cxn>
                <a:cxn ang="0">
                  <a:pos x="20" y="75"/>
                </a:cxn>
                <a:cxn ang="0">
                  <a:pos x="20" y="72"/>
                </a:cxn>
                <a:cxn ang="0">
                  <a:pos x="18" y="69"/>
                </a:cxn>
                <a:cxn ang="0">
                  <a:pos x="18" y="63"/>
                </a:cxn>
                <a:cxn ang="0">
                  <a:pos x="17" y="60"/>
                </a:cxn>
                <a:cxn ang="0">
                  <a:pos x="16" y="59"/>
                </a:cxn>
                <a:cxn ang="0">
                  <a:pos x="15" y="59"/>
                </a:cxn>
                <a:cxn ang="0">
                  <a:pos x="11" y="62"/>
                </a:cxn>
                <a:cxn ang="0">
                  <a:pos x="9" y="58"/>
                </a:cxn>
                <a:cxn ang="0">
                  <a:pos x="9" y="56"/>
                </a:cxn>
                <a:cxn ang="0">
                  <a:pos x="11" y="53"/>
                </a:cxn>
                <a:cxn ang="0">
                  <a:pos x="11" y="50"/>
                </a:cxn>
                <a:cxn ang="0">
                  <a:pos x="12" y="48"/>
                </a:cxn>
                <a:cxn ang="0">
                  <a:pos x="14" y="42"/>
                </a:cxn>
                <a:cxn ang="0">
                  <a:pos x="11" y="40"/>
                </a:cxn>
                <a:cxn ang="0">
                  <a:pos x="8" y="38"/>
                </a:cxn>
                <a:cxn ang="0">
                  <a:pos x="6" y="31"/>
                </a:cxn>
                <a:cxn ang="0">
                  <a:pos x="2" y="27"/>
                </a:cxn>
                <a:cxn ang="0">
                  <a:pos x="2" y="25"/>
                </a:cxn>
                <a:cxn ang="0">
                  <a:pos x="2" y="20"/>
                </a:cxn>
                <a:cxn ang="0">
                  <a:pos x="3" y="0"/>
                </a:cxn>
                <a:cxn ang="0">
                  <a:pos x="49" y="8"/>
                </a:cxn>
                <a:cxn ang="0">
                  <a:pos x="138" y="19"/>
                </a:cxn>
                <a:cxn ang="0">
                  <a:pos x="132" y="87"/>
                </a:cxn>
              </a:cxnLst>
              <a:rect l="0" t="0" r="r" b="b"/>
              <a:pathLst>
                <a:path w="138" h="87">
                  <a:moveTo>
                    <a:pt x="132" y="87"/>
                  </a:moveTo>
                  <a:lnTo>
                    <a:pt x="48" y="77"/>
                  </a:lnTo>
                  <a:lnTo>
                    <a:pt x="47" y="85"/>
                  </a:lnTo>
                  <a:lnTo>
                    <a:pt x="45" y="84"/>
                  </a:lnTo>
                  <a:lnTo>
                    <a:pt x="45" y="82"/>
                  </a:lnTo>
                  <a:lnTo>
                    <a:pt x="43" y="80"/>
                  </a:lnTo>
                  <a:lnTo>
                    <a:pt x="42" y="81"/>
                  </a:lnTo>
                  <a:lnTo>
                    <a:pt x="42" y="83"/>
                  </a:lnTo>
                  <a:lnTo>
                    <a:pt x="39" y="83"/>
                  </a:lnTo>
                  <a:lnTo>
                    <a:pt x="38" y="83"/>
                  </a:lnTo>
                  <a:lnTo>
                    <a:pt x="37" y="82"/>
                  </a:lnTo>
                  <a:lnTo>
                    <a:pt x="33" y="82"/>
                  </a:lnTo>
                  <a:lnTo>
                    <a:pt x="33" y="81"/>
                  </a:lnTo>
                  <a:lnTo>
                    <a:pt x="32" y="82"/>
                  </a:lnTo>
                  <a:lnTo>
                    <a:pt x="31" y="83"/>
                  </a:lnTo>
                  <a:lnTo>
                    <a:pt x="29" y="82"/>
                  </a:lnTo>
                  <a:lnTo>
                    <a:pt x="27" y="81"/>
                  </a:lnTo>
                  <a:lnTo>
                    <a:pt x="26" y="82"/>
                  </a:lnTo>
                  <a:lnTo>
                    <a:pt x="25" y="84"/>
                  </a:lnTo>
                  <a:lnTo>
                    <a:pt x="24" y="83"/>
                  </a:lnTo>
                  <a:lnTo>
                    <a:pt x="23" y="81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7"/>
                  </a:lnTo>
                  <a:lnTo>
                    <a:pt x="22" y="75"/>
                  </a:lnTo>
                  <a:lnTo>
                    <a:pt x="20" y="75"/>
                  </a:lnTo>
                  <a:lnTo>
                    <a:pt x="19" y="73"/>
                  </a:lnTo>
                  <a:lnTo>
                    <a:pt x="20" y="72"/>
                  </a:lnTo>
                  <a:lnTo>
                    <a:pt x="20" y="71"/>
                  </a:lnTo>
                  <a:lnTo>
                    <a:pt x="18" y="69"/>
                  </a:lnTo>
                  <a:lnTo>
                    <a:pt x="18" y="66"/>
                  </a:lnTo>
                  <a:lnTo>
                    <a:pt x="18" y="63"/>
                  </a:lnTo>
                  <a:lnTo>
                    <a:pt x="18" y="61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16" y="59"/>
                  </a:lnTo>
                  <a:lnTo>
                    <a:pt x="16" y="58"/>
                  </a:lnTo>
                  <a:lnTo>
                    <a:pt x="15" y="59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9" y="59"/>
                  </a:lnTo>
                  <a:lnTo>
                    <a:pt x="9" y="58"/>
                  </a:lnTo>
                  <a:lnTo>
                    <a:pt x="9" y="57"/>
                  </a:lnTo>
                  <a:lnTo>
                    <a:pt x="9" y="56"/>
                  </a:lnTo>
                  <a:lnTo>
                    <a:pt x="11" y="54"/>
                  </a:lnTo>
                  <a:lnTo>
                    <a:pt x="11" y="53"/>
                  </a:lnTo>
                  <a:lnTo>
                    <a:pt x="11" y="53"/>
                  </a:lnTo>
                  <a:lnTo>
                    <a:pt x="11" y="50"/>
                  </a:lnTo>
                  <a:lnTo>
                    <a:pt x="12" y="49"/>
                  </a:lnTo>
                  <a:lnTo>
                    <a:pt x="12" y="48"/>
                  </a:lnTo>
                  <a:lnTo>
                    <a:pt x="15" y="43"/>
                  </a:lnTo>
                  <a:lnTo>
                    <a:pt x="14" y="42"/>
                  </a:lnTo>
                  <a:lnTo>
                    <a:pt x="11" y="42"/>
                  </a:lnTo>
                  <a:lnTo>
                    <a:pt x="11" y="40"/>
                  </a:lnTo>
                  <a:lnTo>
                    <a:pt x="9" y="40"/>
                  </a:lnTo>
                  <a:lnTo>
                    <a:pt x="8" y="38"/>
                  </a:lnTo>
                  <a:lnTo>
                    <a:pt x="8" y="36"/>
                  </a:lnTo>
                  <a:lnTo>
                    <a:pt x="6" y="31"/>
                  </a:lnTo>
                  <a:lnTo>
                    <a:pt x="3" y="28"/>
                  </a:lnTo>
                  <a:lnTo>
                    <a:pt x="2" y="27"/>
                  </a:lnTo>
                  <a:lnTo>
                    <a:pt x="1" y="26"/>
                  </a:lnTo>
                  <a:lnTo>
                    <a:pt x="2" y="25"/>
                  </a:lnTo>
                  <a:lnTo>
                    <a:pt x="2" y="23"/>
                  </a:lnTo>
                  <a:lnTo>
                    <a:pt x="2" y="20"/>
                  </a:lnTo>
                  <a:lnTo>
                    <a:pt x="0" y="16"/>
                  </a:lnTo>
                  <a:lnTo>
                    <a:pt x="3" y="0"/>
                  </a:lnTo>
                  <a:lnTo>
                    <a:pt x="15" y="2"/>
                  </a:lnTo>
                  <a:lnTo>
                    <a:pt x="49" y="8"/>
                  </a:lnTo>
                  <a:lnTo>
                    <a:pt x="84" y="13"/>
                  </a:lnTo>
                  <a:lnTo>
                    <a:pt x="138" y="19"/>
                  </a:lnTo>
                  <a:lnTo>
                    <a:pt x="133" y="70"/>
                  </a:lnTo>
                  <a:lnTo>
                    <a:pt x="132" y="87"/>
                  </a:lnTo>
                  <a:lnTo>
                    <a:pt x="132" y="87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359" name="Freeform 47"/>
            <p:cNvSpPr>
              <a:spLocks/>
            </p:cNvSpPr>
            <p:nvPr/>
          </p:nvSpPr>
          <p:spPr bwMode="auto">
            <a:xfrm>
              <a:off x="1737" y="1677"/>
              <a:ext cx="440" cy="649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0" y="51"/>
                </a:cxn>
                <a:cxn ang="0">
                  <a:pos x="56" y="133"/>
                </a:cxn>
                <a:cxn ang="0">
                  <a:pos x="56" y="132"/>
                </a:cxn>
                <a:cxn ang="0">
                  <a:pos x="56" y="131"/>
                </a:cxn>
                <a:cxn ang="0">
                  <a:pos x="57" y="127"/>
                </a:cxn>
                <a:cxn ang="0">
                  <a:pos x="57" y="126"/>
                </a:cxn>
                <a:cxn ang="0">
                  <a:pos x="57" y="118"/>
                </a:cxn>
                <a:cxn ang="0">
                  <a:pos x="57" y="115"/>
                </a:cxn>
                <a:cxn ang="0">
                  <a:pos x="57" y="114"/>
                </a:cxn>
                <a:cxn ang="0">
                  <a:pos x="60" y="114"/>
                </a:cxn>
                <a:cxn ang="0">
                  <a:pos x="62" y="114"/>
                </a:cxn>
                <a:cxn ang="0">
                  <a:pos x="63" y="115"/>
                </a:cxn>
                <a:cxn ang="0">
                  <a:pos x="63" y="116"/>
                </a:cxn>
                <a:cxn ang="0">
                  <a:pos x="64" y="117"/>
                </a:cxn>
                <a:cxn ang="0">
                  <a:pos x="66" y="117"/>
                </a:cxn>
                <a:cxn ang="0">
                  <a:pos x="68" y="110"/>
                </a:cxn>
                <a:cxn ang="0">
                  <a:pos x="70" y="101"/>
                </a:cxn>
                <a:cxn ang="0">
                  <a:pos x="86" y="17"/>
                </a:cxn>
                <a:cxn ang="0">
                  <a:pos x="49" y="9"/>
                </a:cxn>
                <a:cxn ang="0">
                  <a:pos x="13" y="0"/>
                </a:cxn>
                <a:cxn ang="0">
                  <a:pos x="13" y="0"/>
                </a:cxn>
              </a:cxnLst>
              <a:rect l="0" t="0" r="r" b="b"/>
              <a:pathLst>
                <a:path w="86" h="133">
                  <a:moveTo>
                    <a:pt x="13" y="0"/>
                  </a:moveTo>
                  <a:lnTo>
                    <a:pt x="0" y="51"/>
                  </a:lnTo>
                  <a:lnTo>
                    <a:pt x="56" y="133"/>
                  </a:lnTo>
                  <a:lnTo>
                    <a:pt x="56" y="132"/>
                  </a:lnTo>
                  <a:lnTo>
                    <a:pt x="56" y="131"/>
                  </a:lnTo>
                  <a:lnTo>
                    <a:pt x="57" y="127"/>
                  </a:lnTo>
                  <a:lnTo>
                    <a:pt x="57" y="126"/>
                  </a:lnTo>
                  <a:lnTo>
                    <a:pt x="57" y="118"/>
                  </a:lnTo>
                  <a:lnTo>
                    <a:pt x="57" y="115"/>
                  </a:lnTo>
                  <a:lnTo>
                    <a:pt x="57" y="114"/>
                  </a:lnTo>
                  <a:lnTo>
                    <a:pt x="60" y="114"/>
                  </a:lnTo>
                  <a:lnTo>
                    <a:pt x="62" y="114"/>
                  </a:lnTo>
                  <a:lnTo>
                    <a:pt x="63" y="115"/>
                  </a:lnTo>
                  <a:lnTo>
                    <a:pt x="63" y="116"/>
                  </a:lnTo>
                  <a:lnTo>
                    <a:pt x="64" y="117"/>
                  </a:lnTo>
                  <a:lnTo>
                    <a:pt x="66" y="117"/>
                  </a:lnTo>
                  <a:lnTo>
                    <a:pt x="68" y="110"/>
                  </a:lnTo>
                  <a:lnTo>
                    <a:pt x="70" y="101"/>
                  </a:lnTo>
                  <a:lnTo>
                    <a:pt x="86" y="17"/>
                  </a:lnTo>
                  <a:lnTo>
                    <a:pt x="49" y="9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360" name="Freeform 48"/>
            <p:cNvSpPr>
              <a:spLocks/>
            </p:cNvSpPr>
            <p:nvPr/>
          </p:nvSpPr>
          <p:spPr bwMode="auto">
            <a:xfrm>
              <a:off x="1967" y="2170"/>
              <a:ext cx="467" cy="517"/>
            </a:xfrm>
            <a:custGeom>
              <a:avLst/>
              <a:gdLst/>
              <a:ahLst/>
              <a:cxnLst>
                <a:cxn ang="0">
                  <a:pos x="78" y="106"/>
                </a:cxn>
                <a:cxn ang="0">
                  <a:pos x="91" y="1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23" y="9"/>
                </a:cxn>
                <a:cxn ang="0">
                  <a:pos x="21" y="16"/>
                </a:cxn>
                <a:cxn ang="0">
                  <a:pos x="19" y="16"/>
                </a:cxn>
                <a:cxn ang="0">
                  <a:pos x="18" y="15"/>
                </a:cxn>
                <a:cxn ang="0">
                  <a:pos x="18" y="14"/>
                </a:cxn>
                <a:cxn ang="0">
                  <a:pos x="17" y="13"/>
                </a:cxn>
                <a:cxn ang="0">
                  <a:pos x="15" y="13"/>
                </a:cxn>
                <a:cxn ang="0">
                  <a:pos x="12" y="13"/>
                </a:cxn>
                <a:cxn ang="0">
                  <a:pos x="12" y="14"/>
                </a:cxn>
                <a:cxn ang="0">
                  <a:pos x="12" y="17"/>
                </a:cxn>
                <a:cxn ang="0">
                  <a:pos x="12" y="25"/>
                </a:cxn>
                <a:cxn ang="0">
                  <a:pos x="12" y="26"/>
                </a:cxn>
                <a:cxn ang="0">
                  <a:pos x="11" y="30"/>
                </a:cxn>
                <a:cxn ang="0">
                  <a:pos x="11" y="31"/>
                </a:cxn>
                <a:cxn ang="0">
                  <a:pos x="11" y="32"/>
                </a:cxn>
                <a:cxn ang="0">
                  <a:pos x="11" y="34"/>
                </a:cxn>
                <a:cxn ang="0">
                  <a:pos x="11" y="35"/>
                </a:cxn>
                <a:cxn ang="0">
                  <a:pos x="11" y="36"/>
                </a:cxn>
                <a:cxn ang="0">
                  <a:pos x="12" y="38"/>
                </a:cxn>
                <a:cxn ang="0">
                  <a:pos x="12" y="39"/>
                </a:cxn>
                <a:cxn ang="0">
                  <a:pos x="12" y="41"/>
                </a:cxn>
                <a:cxn ang="0">
                  <a:pos x="13" y="43"/>
                </a:cxn>
                <a:cxn ang="0">
                  <a:pos x="13" y="43"/>
                </a:cxn>
                <a:cxn ang="0">
                  <a:pos x="14" y="44"/>
                </a:cxn>
                <a:cxn ang="0">
                  <a:pos x="15" y="46"/>
                </a:cxn>
                <a:cxn ang="0">
                  <a:pos x="14" y="46"/>
                </a:cxn>
                <a:cxn ang="0">
                  <a:pos x="14" y="46"/>
                </a:cxn>
                <a:cxn ang="0">
                  <a:pos x="12" y="47"/>
                </a:cxn>
                <a:cxn ang="0">
                  <a:pos x="10" y="48"/>
                </a:cxn>
                <a:cxn ang="0">
                  <a:pos x="9" y="50"/>
                </a:cxn>
                <a:cxn ang="0">
                  <a:pos x="7" y="55"/>
                </a:cxn>
                <a:cxn ang="0">
                  <a:pos x="5" y="58"/>
                </a:cxn>
                <a:cxn ang="0">
                  <a:pos x="3" y="58"/>
                </a:cxn>
                <a:cxn ang="0">
                  <a:pos x="3" y="59"/>
                </a:cxn>
                <a:cxn ang="0">
                  <a:pos x="4" y="60"/>
                </a:cxn>
                <a:cxn ang="0">
                  <a:pos x="3" y="61"/>
                </a:cxn>
                <a:cxn ang="0">
                  <a:pos x="3" y="63"/>
                </a:cxn>
                <a:cxn ang="0">
                  <a:pos x="3" y="64"/>
                </a:cxn>
                <a:cxn ang="0">
                  <a:pos x="5" y="66"/>
                </a:cxn>
                <a:cxn ang="0">
                  <a:pos x="6" y="67"/>
                </a:cxn>
                <a:cxn ang="0">
                  <a:pos x="5" y="67"/>
                </a:cxn>
                <a:cxn ang="0">
                  <a:pos x="5" y="69"/>
                </a:cxn>
                <a:cxn ang="0">
                  <a:pos x="4" y="70"/>
                </a:cxn>
                <a:cxn ang="0">
                  <a:pos x="3" y="70"/>
                </a:cxn>
                <a:cxn ang="0">
                  <a:pos x="1" y="69"/>
                </a:cxn>
                <a:cxn ang="0">
                  <a:pos x="0" y="73"/>
                </a:cxn>
                <a:cxn ang="0">
                  <a:pos x="49" y="102"/>
                </a:cxn>
                <a:cxn ang="0">
                  <a:pos x="78" y="106"/>
                </a:cxn>
                <a:cxn ang="0">
                  <a:pos x="78" y="106"/>
                </a:cxn>
                <a:cxn ang="0">
                  <a:pos x="78" y="106"/>
                </a:cxn>
              </a:cxnLst>
              <a:rect l="0" t="0" r="r" b="b"/>
              <a:pathLst>
                <a:path w="91" h="106">
                  <a:moveTo>
                    <a:pt x="78" y="106"/>
                  </a:moveTo>
                  <a:lnTo>
                    <a:pt x="91" y="1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3" y="9"/>
                  </a:lnTo>
                  <a:lnTo>
                    <a:pt x="21" y="16"/>
                  </a:lnTo>
                  <a:lnTo>
                    <a:pt x="19" y="16"/>
                  </a:lnTo>
                  <a:lnTo>
                    <a:pt x="18" y="15"/>
                  </a:lnTo>
                  <a:lnTo>
                    <a:pt x="18" y="14"/>
                  </a:lnTo>
                  <a:lnTo>
                    <a:pt x="17" y="13"/>
                  </a:lnTo>
                  <a:lnTo>
                    <a:pt x="15" y="13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2" y="17"/>
                  </a:lnTo>
                  <a:lnTo>
                    <a:pt x="12" y="25"/>
                  </a:lnTo>
                  <a:lnTo>
                    <a:pt x="12" y="26"/>
                  </a:lnTo>
                  <a:lnTo>
                    <a:pt x="11" y="30"/>
                  </a:lnTo>
                  <a:lnTo>
                    <a:pt x="11" y="31"/>
                  </a:lnTo>
                  <a:lnTo>
                    <a:pt x="11" y="32"/>
                  </a:lnTo>
                  <a:lnTo>
                    <a:pt x="11" y="34"/>
                  </a:lnTo>
                  <a:lnTo>
                    <a:pt x="11" y="35"/>
                  </a:lnTo>
                  <a:lnTo>
                    <a:pt x="11" y="36"/>
                  </a:lnTo>
                  <a:lnTo>
                    <a:pt x="12" y="38"/>
                  </a:lnTo>
                  <a:lnTo>
                    <a:pt x="12" y="39"/>
                  </a:lnTo>
                  <a:lnTo>
                    <a:pt x="12" y="41"/>
                  </a:lnTo>
                  <a:lnTo>
                    <a:pt x="13" y="43"/>
                  </a:lnTo>
                  <a:lnTo>
                    <a:pt x="13" y="43"/>
                  </a:lnTo>
                  <a:lnTo>
                    <a:pt x="14" y="44"/>
                  </a:lnTo>
                  <a:lnTo>
                    <a:pt x="15" y="46"/>
                  </a:lnTo>
                  <a:lnTo>
                    <a:pt x="14" y="46"/>
                  </a:lnTo>
                  <a:lnTo>
                    <a:pt x="14" y="46"/>
                  </a:lnTo>
                  <a:lnTo>
                    <a:pt x="12" y="47"/>
                  </a:lnTo>
                  <a:lnTo>
                    <a:pt x="10" y="48"/>
                  </a:lnTo>
                  <a:lnTo>
                    <a:pt x="9" y="50"/>
                  </a:lnTo>
                  <a:lnTo>
                    <a:pt x="7" y="55"/>
                  </a:lnTo>
                  <a:lnTo>
                    <a:pt x="5" y="58"/>
                  </a:lnTo>
                  <a:lnTo>
                    <a:pt x="3" y="58"/>
                  </a:lnTo>
                  <a:lnTo>
                    <a:pt x="3" y="59"/>
                  </a:lnTo>
                  <a:lnTo>
                    <a:pt x="4" y="60"/>
                  </a:lnTo>
                  <a:lnTo>
                    <a:pt x="3" y="61"/>
                  </a:lnTo>
                  <a:lnTo>
                    <a:pt x="3" y="63"/>
                  </a:lnTo>
                  <a:lnTo>
                    <a:pt x="3" y="64"/>
                  </a:lnTo>
                  <a:lnTo>
                    <a:pt x="5" y="66"/>
                  </a:lnTo>
                  <a:lnTo>
                    <a:pt x="6" y="67"/>
                  </a:lnTo>
                  <a:lnTo>
                    <a:pt x="5" y="67"/>
                  </a:lnTo>
                  <a:lnTo>
                    <a:pt x="5" y="69"/>
                  </a:lnTo>
                  <a:lnTo>
                    <a:pt x="4" y="70"/>
                  </a:lnTo>
                  <a:lnTo>
                    <a:pt x="3" y="70"/>
                  </a:lnTo>
                  <a:lnTo>
                    <a:pt x="1" y="69"/>
                  </a:lnTo>
                  <a:lnTo>
                    <a:pt x="0" y="73"/>
                  </a:lnTo>
                  <a:lnTo>
                    <a:pt x="49" y="102"/>
                  </a:lnTo>
                  <a:lnTo>
                    <a:pt x="78" y="106"/>
                  </a:lnTo>
                  <a:lnTo>
                    <a:pt x="78" y="106"/>
                  </a:lnTo>
                  <a:lnTo>
                    <a:pt x="78" y="106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361" name="Freeform 49"/>
            <p:cNvSpPr>
              <a:spLocks/>
            </p:cNvSpPr>
            <p:nvPr/>
          </p:nvSpPr>
          <p:spPr bwMode="auto">
            <a:xfrm>
              <a:off x="3264" y="1248"/>
              <a:ext cx="455" cy="487"/>
            </a:xfrm>
            <a:custGeom>
              <a:avLst/>
              <a:gdLst/>
              <a:ahLst/>
              <a:cxnLst>
                <a:cxn ang="0">
                  <a:pos x="8" y="69"/>
                </a:cxn>
                <a:cxn ang="0">
                  <a:pos x="4" y="64"/>
                </a:cxn>
                <a:cxn ang="0">
                  <a:pos x="7" y="60"/>
                </a:cxn>
                <a:cxn ang="0">
                  <a:pos x="7" y="56"/>
                </a:cxn>
                <a:cxn ang="0">
                  <a:pos x="5" y="47"/>
                </a:cxn>
                <a:cxn ang="0">
                  <a:pos x="5" y="43"/>
                </a:cxn>
                <a:cxn ang="0">
                  <a:pos x="4" y="33"/>
                </a:cxn>
                <a:cxn ang="0">
                  <a:pos x="2" y="26"/>
                </a:cxn>
                <a:cxn ang="0">
                  <a:pos x="0" y="16"/>
                </a:cxn>
                <a:cxn ang="0">
                  <a:pos x="1" y="12"/>
                </a:cxn>
                <a:cxn ang="0">
                  <a:pos x="0" y="7"/>
                </a:cxn>
                <a:cxn ang="0">
                  <a:pos x="23" y="3"/>
                </a:cxn>
                <a:cxn ang="0">
                  <a:pos x="25" y="1"/>
                </a:cxn>
                <a:cxn ang="0">
                  <a:pos x="28" y="5"/>
                </a:cxn>
                <a:cxn ang="0">
                  <a:pos x="28" y="10"/>
                </a:cxn>
                <a:cxn ang="0">
                  <a:pos x="32" y="12"/>
                </a:cxn>
                <a:cxn ang="0">
                  <a:pos x="34" y="13"/>
                </a:cxn>
                <a:cxn ang="0">
                  <a:pos x="38" y="13"/>
                </a:cxn>
                <a:cxn ang="0">
                  <a:pos x="39" y="14"/>
                </a:cxn>
                <a:cxn ang="0">
                  <a:pos x="43" y="13"/>
                </a:cxn>
                <a:cxn ang="0">
                  <a:pos x="51" y="14"/>
                </a:cxn>
                <a:cxn ang="0">
                  <a:pos x="52" y="15"/>
                </a:cxn>
                <a:cxn ang="0">
                  <a:pos x="53" y="15"/>
                </a:cxn>
                <a:cxn ang="0">
                  <a:pos x="54" y="18"/>
                </a:cxn>
                <a:cxn ang="0">
                  <a:pos x="57" y="17"/>
                </a:cxn>
                <a:cxn ang="0">
                  <a:pos x="59" y="17"/>
                </a:cxn>
                <a:cxn ang="0">
                  <a:pos x="62" y="19"/>
                </a:cxn>
                <a:cxn ang="0">
                  <a:pos x="64" y="21"/>
                </a:cxn>
                <a:cxn ang="0">
                  <a:pos x="68" y="21"/>
                </a:cxn>
                <a:cxn ang="0">
                  <a:pos x="73" y="18"/>
                </a:cxn>
                <a:cxn ang="0">
                  <a:pos x="81" y="20"/>
                </a:cxn>
                <a:cxn ang="0">
                  <a:pos x="83" y="20"/>
                </a:cxn>
                <a:cxn ang="0">
                  <a:pos x="86" y="21"/>
                </a:cxn>
                <a:cxn ang="0">
                  <a:pos x="87" y="22"/>
                </a:cxn>
                <a:cxn ang="0">
                  <a:pos x="81" y="25"/>
                </a:cxn>
                <a:cxn ang="0">
                  <a:pos x="78" y="28"/>
                </a:cxn>
                <a:cxn ang="0">
                  <a:pos x="73" y="30"/>
                </a:cxn>
                <a:cxn ang="0">
                  <a:pos x="59" y="44"/>
                </a:cxn>
                <a:cxn ang="0">
                  <a:pos x="57" y="46"/>
                </a:cxn>
                <a:cxn ang="0">
                  <a:pos x="57" y="56"/>
                </a:cxn>
                <a:cxn ang="0">
                  <a:pos x="52" y="59"/>
                </a:cxn>
                <a:cxn ang="0">
                  <a:pos x="52" y="61"/>
                </a:cxn>
                <a:cxn ang="0">
                  <a:pos x="52" y="65"/>
                </a:cxn>
                <a:cxn ang="0">
                  <a:pos x="53" y="69"/>
                </a:cxn>
                <a:cxn ang="0">
                  <a:pos x="52" y="73"/>
                </a:cxn>
                <a:cxn ang="0">
                  <a:pos x="53" y="79"/>
                </a:cxn>
                <a:cxn ang="0">
                  <a:pos x="55" y="80"/>
                </a:cxn>
                <a:cxn ang="0">
                  <a:pos x="58" y="81"/>
                </a:cxn>
                <a:cxn ang="0">
                  <a:pos x="59" y="83"/>
                </a:cxn>
                <a:cxn ang="0">
                  <a:pos x="64" y="87"/>
                </a:cxn>
                <a:cxn ang="0">
                  <a:pos x="72" y="92"/>
                </a:cxn>
                <a:cxn ang="0">
                  <a:pos x="72" y="95"/>
                </a:cxn>
                <a:cxn ang="0">
                  <a:pos x="8" y="100"/>
                </a:cxn>
              </a:cxnLst>
              <a:rect l="0" t="0" r="r" b="b"/>
              <a:pathLst>
                <a:path w="89" h="100">
                  <a:moveTo>
                    <a:pt x="8" y="100"/>
                  </a:moveTo>
                  <a:lnTo>
                    <a:pt x="8" y="69"/>
                  </a:lnTo>
                  <a:lnTo>
                    <a:pt x="4" y="65"/>
                  </a:lnTo>
                  <a:lnTo>
                    <a:pt x="4" y="64"/>
                  </a:lnTo>
                  <a:lnTo>
                    <a:pt x="6" y="61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7" y="54"/>
                  </a:lnTo>
                  <a:lnTo>
                    <a:pt x="5" y="47"/>
                  </a:lnTo>
                  <a:lnTo>
                    <a:pt x="5" y="46"/>
                  </a:lnTo>
                  <a:lnTo>
                    <a:pt x="5" y="43"/>
                  </a:lnTo>
                  <a:lnTo>
                    <a:pt x="4" y="41"/>
                  </a:lnTo>
                  <a:lnTo>
                    <a:pt x="4" y="33"/>
                  </a:lnTo>
                  <a:lnTo>
                    <a:pt x="3" y="28"/>
                  </a:lnTo>
                  <a:lnTo>
                    <a:pt x="2" y="26"/>
                  </a:lnTo>
                  <a:lnTo>
                    <a:pt x="0" y="21"/>
                  </a:lnTo>
                  <a:lnTo>
                    <a:pt x="0" y="16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0" y="8"/>
                  </a:lnTo>
                  <a:lnTo>
                    <a:pt x="0" y="7"/>
                  </a:lnTo>
                  <a:lnTo>
                    <a:pt x="23" y="7"/>
                  </a:lnTo>
                  <a:lnTo>
                    <a:pt x="23" y="3"/>
                  </a:lnTo>
                  <a:lnTo>
                    <a:pt x="23" y="0"/>
                  </a:lnTo>
                  <a:lnTo>
                    <a:pt x="25" y="1"/>
                  </a:lnTo>
                  <a:lnTo>
                    <a:pt x="27" y="2"/>
                  </a:lnTo>
                  <a:lnTo>
                    <a:pt x="28" y="5"/>
                  </a:lnTo>
                  <a:lnTo>
                    <a:pt x="28" y="8"/>
                  </a:lnTo>
                  <a:lnTo>
                    <a:pt x="28" y="10"/>
                  </a:lnTo>
                  <a:lnTo>
                    <a:pt x="31" y="12"/>
                  </a:lnTo>
                  <a:lnTo>
                    <a:pt x="32" y="12"/>
                  </a:lnTo>
                  <a:lnTo>
                    <a:pt x="33" y="12"/>
                  </a:lnTo>
                  <a:lnTo>
                    <a:pt x="34" y="13"/>
                  </a:lnTo>
                  <a:lnTo>
                    <a:pt x="36" y="13"/>
                  </a:lnTo>
                  <a:lnTo>
                    <a:pt x="38" y="13"/>
                  </a:lnTo>
                  <a:lnTo>
                    <a:pt x="39" y="14"/>
                  </a:lnTo>
                  <a:lnTo>
                    <a:pt x="39" y="14"/>
                  </a:lnTo>
                  <a:lnTo>
                    <a:pt x="42" y="14"/>
                  </a:lnTo>
                  <a:lnTo>
                    <a:pt x="43" y="13"/>
                  </a:lnTo>
                  <a:lnTo>
                    <a:pt x="48" y="13"/>
                  </a:lnTo>
                  <a:lnTo>
                    <a:pt x="51" y="14"/>
                  </a:lnTo>
                  <a:lnTo>
                    <a:pt x="52" y="14"/>
                  </a:lnTo>
                  <a:lnTo>
                    <a:pt x="52" y="15"/>
                  </a:lnTo>
                  <a:lnTo>
                    <a:pt x="53" y="15"/>
                  </a:lnTo>
                  <a:lnTo>
                    <a:pt x="53" y="15"/>
                  </a:lnTo>
                  <a:lnTo>
                    <a:pt x="54" y="16"/>
                  </a:lnTo>
                  <a:lnTo>
                    <a:pt x="54" y="18"/>
                  </a:lnTo>
                  <a:lnTo>
                    <a:pt x="55" y="19"/>
                  </a:lnTo>
                  <a:lnTo>
                    <a:pt x="57" y="17"/>
                  </a:lnTo>
                  <a:lnTo>
                    <a:pt x="57" y="17"/>
                  </a:lnTo>
                  <a:lnTo>
                    <a:pt x="59" y="17"/>
                  </a:lnTo>
                  <a:lnTo>
                    <a:pt x="60" y="19"/>
                  </a:lnTo>
                  <a:lnTo>
                    <a:pt x="62" y="19"/>
                  </a:lnTo>
                  <a:lnTo>
                    <a:pt x="63" y="20"/>
                  </a:lnTo>
                  <a:lnTo>
                    <a:pt x="64" y="21"/>
                  </a:lnTo>
                  <a:lnTo>
                    <a:pt x="66" y="21"/>
                  </a:lnTo>
                  <a:lnTo>
                    <a:pt x="68" y="21"/>
                  </a:lnTo>
                  <a:lnTo>
                    <a:pt x="72" y="18"/>
                  </a:lnTo>
                  <a:lnTo>
                    <a:pt x="73" y="18"/>
                  </a:lnTo>
                  <a:lnTo>
                    <a:pt x="74" y="20"/>
                  </a:lnTo>
                  <a:lnTo>
                    <a:pt x="81" y="20"/>
                  </a:lnTo>
                  <a:lnTo>
                    <a:pt x="82" y="20"/>
                  </a:lnTo>
                  <a:lnTo>
                    <a:pt x="83" y="20"/>
                  </a:lnTo>
                  <a:lnTo>
                    <a:pt x="84" y="22"/>
                  </a:lnTo>
                  <a:lnTo>
                    <a:pt x="86" y="21"/>
                  </a:lnTo>
                  <a:lnTo>
                    <a:pt x="89" y="21"/>
                  </a:lnTo>
                  <a:lnTo>
                    <a:pt x="87" y="22"/>
                  </a:lnTo>
                  <a:lnTo>
                    <a:pt x="83" y="25"/>
                  </a:lnTo>
                  <a:lnTo>
                    <a:pt x="81" y="25"/>
                  </a:lnTo>
                  <a:lnTo>
                    <a:pt x="79" y="26"/>
                  </a:lnTo>
                  <a:lnTo>
                    <a:pt x="78" y="28"/>
                  </a:lnTo>
                  <a:lnTo>
                    <a:pt x="74" y="29"/>
                  </a:lnTo>
                  <a:lnTo>
                    <a:pt x="73" y="30"/>
                  </a:lnTo>
                  <a:lnTo>
                    <a:pt x="67" y="36"/>
                  </a:lnTo>
                  <a:lnTo>
                    <a:pt x="59" y="44"/>
                  </a:lnTo>
                  <a:lnTo>
                    <a:pt x="58" y="45"/>
                  </a:lnTo>
                  <a:lnTo>
                    <a:pt x="57" y="46"/>
                  </a:lnTo>
                  <a:lnTo>
                    <a:pt x="58" y="55"/>
                  </a:lnTo>
                  <a:lnTo>
                    <a:pt x="57" y="56"/>
                  </a:lnTo>
                  <a:lnTo>
                    <a:pt x="56" y="56"/>
                  </a:lnTo>
                  <a:lnTo>
                    <a:pt x="52" y="59"/>
                  </a:lnTo>
                  <a:lnTo>
                    <a:pt x="52" y="61"/>
                  </a:lnTo>
                  <a:lnTo>
                    <a:pt x="52" y="61"/>
                  </a:lnTo>
                  <a:lnTo>
                    <a:pt x="51" y="64"/>
                  </a:lnTo>
                  <a:lnTo>
                    <a:pt x="52" y="65"/>
                  </a:lnTo>
                  <a:lnTo>
                    <a:pt x="54" y="67"/>
                  </a:lnTo>
                  <a:lnTo>
                    <a:pt x="53" y="69"/>
                  </a:lnTo>
                  <a:lnTo>
                    <a:pt x="53" y="70"/>
                  </a:lnTo>
                  <a:lnTo>
                    <a:pt x="52" y="73"/>
                  </a:lnTo>
                  <a:lnTo>
                    <a:pt x="52" y="78"/>
                  </a:lnTo>
                  <a:lnTo>
                    <a:pt x="53" y="79"/>
                  </a:lnTo>
                  <a:lnTo>
                    <a:pt x="54" y="80"/>
                  </a:lnTo>
                  <a:lnTo>
                    <a:pt x="55" y="80"/>
                  </a:lnTo>
                  <a:lnTo>
                    <a:pt x="58" y="81"/>
                  </a:lnTo>
                  <a:lnTo>
                    <a:pt x="58" y="81"/>
                  </a:lnTo>
                  <a:lnTo>
                    <a:pt x="59" y="82"/>
                  </a:lnTo>
                  <a:lnTo>
                    <a:pt x="59" y="83"/>
                  </a:lnTo>
                  <a:lnTo>
                    <a:pt x="63" y="84"/>
                  </a:lnTo>
                  <a:lnTo>
                    <a:pt x="64" y="87"/>
                  </a:lnTo>
                  <a:lnTo>
                    <a:pt x="68" y="89"/>
                  </a:lnTo>
                  <a:lnTo>
                    <a:pt x="72" y="92"/>
                  </a:lnTo>
                  <a:lnTo>
                    <a:pt x="72" y="93"/>
                  </a:lnTo>
                  <a:lnTo>
                    <a:pt x="72" y="95"/>
                  </a:lnTo>
                  <a:lnTo>
                    <a:pt x="72" y="98"/>
                  </a:lnTo>
                  <a:lnTo>
                    <a:pt x="8" y="100"/>
                  </a:lnTo>
                  <a:lnTo>
                    <a:pt x="8" y="100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362" name="Freeform 50"/>
            <p:cNvSpPr>
              <a:spLocks/>
            </p:cNvSpPr>
            <p:nvPr/>
          </p:nvSpPr>
          <p:spPr bwMode="auto">
            <a:xfrm>
              <a:off x="3473" y="2604"/>
              <a:ext cx="395" cy="322"/>
            </a:xfrm>
            <a:custGeom>
              <a:avLst/>
              <a:gdLst/>
              <a:ahLst/>
              <a:cxnLst>
                <a:cxn ang="0">
                  <a:pos x="41" y="1"/>
                </a:cxn>
                <a:cxn ang="0">
                  <a:pos x="44" y="10"/>
                </a:cxn>
                <a:cxn ang="0">
                  <a:pos x="43" y="13"/>
                </a:cxn>
                <a:cxn ang="0">
                  <a:pos x="40" y="22"/>
                </a:cxn>
                <a:cxn ang="0">
                  <a:pos x="64" y="33"/>
                </a:cxn>
                <a:cxn ang="0">
                  <a:pos x="64" y="40"/>
                </a:cxn>
                <a:cxn ang="0">
                  <a:pos x="63" y="45"/>
                </a:cxn>
                <a:cxn ang="0">
                  <a:pos x="58" y="44"/>
                </a:cxn>
                <a:cxn ang="0">
                  <a:pos x="56" y="49"/>
                </a:cxn>
                <a:cxn ang="0">
                  <a:pos x="62" y="48"/>
                </a:cxn>
                <a:cxn ang="0">
                  <a:pos x="66" y="47"/>
                </a:cxn>
                <a:cxn ang="0">
                  <a:pos x="64" y="49"/>
                </a:cxn>
                <a:cxn ang="0">
                  <a:pos x="66" y="51"/>
                </a:cxn>
                <a:cxn ang="0">
                  <a:pos x="71" y="47"/>
                </a:cxn>
                <a:cxn ang="0">
                  <a:pos x="74" y="48"/>
                </a:cxn>
                <a:cxn ang="0">
                  <a:pos x="73" y="51"/>
                </a:cxn>
                <a:cxn ang="0">
                  <a:pos x="68" y="56"/>
                </a:cxn>
                <a:cxn ang="0">
                  <a:pos x="71" y="60"/>
                </a:cxn>
                <a:cxn ang="0">
                  <a:pos x="77" y="65"/>
                </a:cxn>
                <a:cxn ang="0">
                  <a:pos x="71" y="63"/>
                </a:cxn>
                <a:cxn ang="0">
                  <a:pos x="64" y="59"/>
                </a:cxn>
                <a:cxn ang="0">
                  <a:pos x="61" y="62"/>
                </a:cxn>
                <a:cxn ang="0">
                  <a:pos x="60" y="65"/>
                </a:cxn>
                <a:cxn ang="0">
                  <a:pos x="57" y="63"/>
                </a:cxn>
                <a:cxn ang="0">
                  <a:pos x="54" y="63"/>
                </a:cxn>
                <a:cxn ang="0">
                  <a:pos x="49" y="64"/>
                </a:cxn>
                <a:cxn ang="0">
                  <a:pos x="41" y="59"/>
                </a:cxn>
                <a:cxn ang="0">
                  <a:pos x="38" y="57"/>
                </a:cxn>
                <a:cxn ang="0">
                  <a:pos x="37" y="56"/>
                </a:cxn>
                <a:cxn ang="0">
                  <a:pos x="34" y="55"/>
                </a:cxn>
                <a:cxn ang="0">
                  <a:pos x="33" y="54"/>
                </a:cxn>
                <a:cxn ang="0">
                  <a:pos x="31" y="58"/>
                </a:cxn>
                <a:cxn ang="0">
                  <a:pos x="15" y="56"/>
                </a:cxn>
                <a:cxn ang="0">
                  <a:pos x="4" y="55"/>
                </a:cxn>
                <a:cxn ang="0">
                  <a:pos x="5" y="53"/>
                </a:cxn>
                <a:cxn ang="0">
                  <a:pos x="6" y="46"/>
                </a:cxn>
                <a:cxn ang="0">
                  <a:pos x="6" y="42"/>
                </a:cxn>
                <a:cxn ang="0">
                  <a:pos x="9" y="37"/>
                </a:cxn>
                <a:cxn ang="0">
                  <a:pos x="7" y="30"/>
                </a:cxn>
                <a:cxn ang="0">
                  <a:pos x="6" y="28"/>
                </a:cxn>
                <a:cxn ang="0">
                  <a:pos x="4" y="25"/>
                </a:cxn>
                <a:cxn ang="0">
                  <a:pos x="1" y="19"/>
                </a:cxn>
                <a:cxn ang="0">
                  <a:pos x="0" y="1"/>
                </a:cxn>
              </a:cxnLst>
              <a:rect l="0" t="0" r="r" b="b"/>
              <a:pathLst>
                <a:path w="77" h="66">
                  <a:moveTo>
                    <a:pt x="0" y="1"/>
                  </a:moveTo>
                  <a:lnTo>
                    <a:pt x="42" y="0"/>
                  </a:lnTo>
                  <a:lnTo>
                    <a:pt x="41" y="1"/>
                  </a:lnTo>
                  <a:lnTo>
                    <a:pt x="43" y="5"/>
                  </a:lnTo>
                  <a:lnTo>
                    <a:pt x="43" y="8"/>
                  </a:lnTo>
                  <a:lnTo>
                    <a:pt x="44" y="10"/>
                  </a:lnTo>
                  <a:lnTo>
                    <a:pt x="45" y="11"/>
                  </a:lnTo>
                  <a:lnTo>
                    <a:pt x="45" y="12"/>
                  </a:lnTo>
                  <a:lnTo>
                    <a:pt x="43" y="13"/>
                  </a:lnTo>
                  <a:lnTo>
                    <a:pt x="43" y="14"/>
                  </a:lnTo>
                  <a:lnTo>
                    <a:pt x="42" y="17"/>
                  </a:lnTo>
                  <a:lnTo>
                    <a:pt x="40" y="22"/>
                  </a:lnTo>
                  <a:lnTo>
                    <a:pt x="37" y="29"/>
                  </a:lnTo>
                  <a:lnTo>
                    <a:pt x="37" y="34"/>
                  </a:lnTo>
                  <a:lnTo>
                    <a:pt x="64" y="33"/>
                  </a:lnTo>
                  <a:lnTo>
                    <a:pt x="64" y="34"/>
                  </a:lnTo>
                  <a:lnTo>
                    <a:pt x="63" y="36"/>
                  </a:lnTo>
                  <a:lnTo>
                    <a:pt x="64" y="40"/>
                  </a:lnTo>
                  <a:lnTo>
                    <a:pt x="66" y="43"/>
                  </a:lnTo>
                  <a:lnTo>
                    <a:pt x="67" y="46"/>
                  </a:lnTo>
                  <a:lnTo>
                    <a:pt x="63" y="45"/>
                  </a:lnTo>
                  <a:lnTo>
                    <a:pt x="60" y="44"/>
                  </a:lnTo>
                  <a:lnTo>
                    <a:pt x="59" y="43"/>
                  </a:lnTo>
                  <a:lnTo>
                    <a:pt x="58" y="44"/>
                  </a:lnTo>
                  <a:lnTo>
                    <a:pt x="55" y="46"/>
                  </a:lnTo>
                  <a:lnTo>
                    <a:pt x="55" y="48"/>
                  </a:lnTo>
                  <a:lnTo>
                    <a:pt x="56" y="49"/>
                  </a:lnTo>
                  <a:lnTo>
                    <a:pt x="58" y="49"/>
                  </a:lnTo>
                  <a:lnTo>
                    <a:pt x="60" y="49"/>
                  </a:lnTo>
                  <a:lnTo>
                    <a:pt x="62" y="48"/>
                  </a:lnTo>
                  <a:lnTo>
                    <a:pt x="63" y="47"/>
                  </a:lnTo>
                  <a:lnTo>
                    <a:pt x="65" y="47"/>
                  </a:lnTo>
                  <a:lnTo>
                    <a:pt x="66" y="47"/>
                  </a:lnTo>
                  <a:lnTo>
                    <a:pt x="66" y="48"/>
                  </a:lnTo>
                  <a:lnTo>
                    <a:pt x="65" y="48"/>
                  </a:lnTo>
                  <a:lnTo>
                    <a:pt x="64" y="49"/>
                  </a:lnTo>
                  <a:lnTo>
                    <a:pt x="65" y="50"/>
                  </a:lnTo>
                  <a:lnTo>
                    <a:pt x="66" y="51"/>
                  </a:lnTo>
                  <a:lnTo>
                    <a:pt x="66" y="51"/>
                  </a:lnTo>
                  <a:lnTo>
                    <a:pt x="67" y="51"/>
                  </a:lnTo>
                  <a:lnTo>
                    <a:pt x="68" y="49"/>
                  </a:lnTo>
                  <a:lnTo>
                    <a:pt x="71" y="47"/>
                  </a:lnTo>
                  <a:lnTo>
                    <a:pt x="72" y="47"/>
                  </a:lnTo>
                  <a:lnTo>
                    <a:pt x="73" y="47"/>
                  </a:lnTo>
                  <a:lnTo>
                    <a:pt x="74" y="48"/>
                  </a:lnTo>
                  <a:lnTo>
                    <a:pt x="73" y="49"/>
                  </a:lnTo>
                  <a:lnTo>
                    <a:pt x="74" y="50"/>
                  </a:lnTo>
                  <a:lnTo>
                    <a:pt x="73" y="51"/>
                  </a:lnTo>
                  <a:lnTo>
                    <a:pt x="72" y="51"/>
                  </a:lnTo>
                  <a:lnTo>
                    <a:pt x="70" y="54"/>
                  </a:lnTo>
                  <a:lnTo>
                    <a:pt x="68" y="56"/>
                  </a:lnTo>
                  <a:lnTo>
                    <a:pt x="68" y="57"/>
                  </a:lnTo>
                  <a:lnTo>
                    <a:pt x="68" y="59"/>
                  </a:lnTo>
                  <a:lnTo>
                    <a:pt x="71" y="60"/>
                  </a:lnTo>
                  <a:lnTo>
                    <a:pt x="76" y="62"/>
                  </a:lnTo>
                  <a:lnTo>
                    <a:pt x="77" y="63"/>
                  </a:lnTo>
                  <a:lnTo>
                    <a:pt x="77" y="65"/>
                  </a:lnTo>
                  <a:lnTo>
                    <a:pt x="76" y="65"/>
                  </a:lnTo>
                  <a:lnTo>
                    <a:pt x="72" y="66"/>
                  </a:lnTo>
                  <a:lnTo>
                    <a:pt x="71" y="63"/>
                  </a:lnTo>
                  <a:lnTo>
                    <a:pt x="69" y="62"/>
                  </a:lnTo>
                  <a:lnTo>
                    <a:pt x="65" y="61"/>
                  </a:lnTo>
                  <a:lnTo>
                    <a:pt x="64" y="59"/>
                  </a:lnTo>
                  <a:lnTo>
                    <a:pt x="63" y="59"/>
                  </a:lnTo>
                  <a:lnTo>
                    <a:pt x="62" y="59"/>
                  </a:lnTo>
                  <a:lnTo>
                    <a:pt x="61" y="62"/>
                  </a:lnTo>
                  <a:lnTo>
                    <a:pt x="62" y="63"/>
                  </a:lnTo>
                  <a:lnTo>
                    <a:pt x="62" y="63"/>
                  </a:lnTo>
                  <a:lnTo>
                    <a:pt x="60" y="65"/>
                  </a:lnTo>
                  <a:lnTo>
                    <a:pt x="59" y="65"/>
                  </a:lnTo>
                  <a:lnTo>
                    <a:pt x="58" y="63"/>
                  </a:lnTo>
                  <a:lnTo>
                    <a:pt x="57" y="63"/>
                  </a:lnTo>
                  <a:lnTo>
                    <a:pt x="55" y="63"/>
                  </a:lnTo>
                  <a:lnTo>
                    <a:pt x="55" y="63"/>
                  </a:lnTo>
                  <a:lnTo>
                    <a:pt x="54" y="63"/>
                  </a:lnTo>
                  <a:lnTo>
                    <a:pt x="52" y="65"/>
                  </a:lnTo>
                  <a:lnTo>
                    <a:pt x="50" y="65"/>
                  </a:lnTo>
                  <a:lnTo>
                    <a:pt x="49" y="64"/>
                  </a:lnTo>
                  <a:lnTo>
                    <a:pt x="47" y="64"/>
                  </a:lnTo>
                  <a:lnTo>
                    <a:pt x="43" y="60"/>
                  </a:lnTo>
                  <a:lnTo>
                    <a:pt x="41" y="59"/>
                  </a:lnTo>
                  <a:lnTo>
                    <a:pt x="39" y="58"/>
                  </a:lnTo>
                  <a:lnTo>
                    <a:pt x="38" y="57"/>
                  </a:lnTo>
                  <a:lnTo>
                    <a:pt x="38" y="57"/>
                  </a:lnTo>
                  <a:lnTo>
                    <a:pt x="37" y="57"/>
                  </a:lnTo>
                  <a:lnTo>
                    <a:pt x="37" y="56"/>
                  </a:lnTo>
                  <a:lnTo>
                    <a:pt x="37" y="56"/>
                  </a:lnTo>
                  <a:lnTo>
                    <a:pt x="37" y="55"/>
                  </a:lnTo>
                  <a:lnTo>
                    <a:pt x="36" y="56"/>
                  </a:lnTo>
                  <a:lnTo>
                    <a:pt x="34" y="55"/>
                  </a:lnTo>
                  <a:lnTo>
                    <a:pt x="34" y="55"/>
                  </a:lnTo>
                  <a:lnTo>
                    <a:pt x="34" y="54"/>
                  </a:lnTo>
                  <a:lnTo>
                    <a:pt x="33" y="54"/>
                  </a:lnTo>
                  <a:lnTo>
                    <a:pt x="30" y="57"/>
                  </a:lnTo>
                  <a:lnTo>
                    <a:pt x="31" y="58"/>
                  </a:lnTo>
                  <a:lnTo>
                    <a:pt x="31" y="58"/>
                  </a:lnTo>
                  <a:lnTo>
                    <a:pt x="27" y="59"/>
                  </a:lnTo>
                  <a:lnTo>
                    <a:pt x="19" y="57"/>
                  </a:lnTo>
                  <a:lnTo>
                    <a:pt x="15" y="56"/>
                  </a:lnTo>
                  <a:lnTo>
                    <a:pt x="4" y="57"/>
                  </a:lnTo>
                  <a:lnTo>
                    <a:pt x="4" y="56"/>
                  </a:lnTo>
                  <a:lnTo>
                    <a:pt x="4" y="55"/>
                  </a:lnTo>
                  <a:lnTo>
                    <a:pt x="4" y="55"/>
                  </a:lnTo>
                  <a:lnTo>
                    <a:pt x="4" y="54"/>
                  </a:lnTo>
                  <a:lnTo>
                    <a:pt x="5" y="53"/>
                  </a:lnTo>
                  <a:lnTo>
                    <a:pt x="7" y="49"/>
                  </a:lnTo>
                  <a:lnTo>
                    <a:pt x="6" y="47"/>
                  </a:lnTo>
                  <a:lnTo>
                    <a:pt x="6" y="46"/>
                  </a:lnTo>
                  <a:lnTo>
                    <a:pt x="6" y="45"/>
                  </a:lnTo>
                  <a:lnTo>
                    <a:pt x="6" y="44"/>
                  </a:lnTo>
                  <a:lnTo>
                    <a:pt x="6" y="42"/>
                  </a:lnTo>
                  <a:lnTo>
                    <a:pt x="7" y="41"/>
                  </a:lnTo>
                  <a:lnTo>
                    <a:pt x="8" y="40"/>
                  </a:lnTo>
                  <a:lnTo>
                    <a:pt x="9" y="37"/>
                  </a:lnTo>
                  <a:lnTo>
                    <a:pt x="9" y="35"/>
                  </a:lnTo>
                  <a:lnTo>
                    <a:pt x="8" y="32"/>
                  </a:lnTo>
                  <a:lnTo>
                    <a:pt x="7" y="30"/>
                  </a:lnTo>
                  <a:lnTo>
                    <a:pt x="6" y="30"/>
                  </a:lnTo>
                  <a:lnTo>
                    <a:pt x="7" y="29"/>
                  </a:lnTo>
                  <a:lnTo>
                    <a:pt x="6" y="28"/>
                  </a:lnTo>
                  <a:lnTo>
                    <a:pt x="5" y="27"/>
                  </a:lnTo>
                  <a:lnTo>
                    <a:pt x="4" y="26"/>
                  </a:lnTo>
                  <a:lnTo>
                    <a:pt x="4" y="25"/>
                  </a:lnTo>
                  <a:lnTo>
                    <a:pt x="5" y="24"/>
                  </a:lnTo>
                  <a:lnTo>
                    <a:pt x="4" y="21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A0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363" name="Freeform 51"/>
            <p:cNvSpPr>
              <a:spLocks/>
            </p:cNvSpPr>
            <p:nvPr/>
          </p:nvSpPr>
          <p:spPr bwMode="auto">
            <a:xfrm>
              <a:off x="3632" y="1799"/>
              <a:ext cx="277" cy="463"/>
            </a:xfrm>
            <a:custGeom>
              <a:avLst/>
              <a:gdLst/>
              <a:ahLst/>
              <a:cxnLst>
                <a:cxn ang="0">
                  <a:pos x="9" y="2"/>
                </a:cxn>
                <a:cxn ang="0">
                  <a:pos x="12" y="5"/>
                </a:cxn>
                <a:cxn ang="0">
                  <a:pos x="15" y="8"/>
                </a:cxn>
                <a:cxn ang="0">
                  <a:pos x="15" y="12"/>
                </a:cxn>
                <a:cxn ang="0">
                  <a:pos x="14" y="15"/>
                </a:cxn>
                <a:cxn ang="0">
                  <a:pos x="11" y="19"/>
                </a:cxn>
                <a:cxn ang="0">
                  <a:pos x="9" y="20"/>
                </a:cxn>
                <a:cxn ang="0">
                  <a:pos x="5" y="21"/>
                </a:cxn>
                <a:cxn ang="0">
                  <a:pos x="4" y="24"/>
                </a:cxn>
                <a:cxn ang="0">
                  <a:pos x="6" y="27"/>
                </a:cxn>
                <a:cxn ang="0">
                  <a:pos x="4" y="34"/>
                </a:cxn>
                <a:cxn ang="0">
                  <a:pos x="1" y="36"/>
                </a:cxn>
                <a:cxn ang="0">
                  <a:pos x="0" y="39"/>
                </a:cxn>
                <a:cxn ang="0">
                  <a:pos x="0" y="41"/>
                </a:cxn>
                <a:cxn ang="0">
                  <a:pos x="1" y="48"/>
                </a:cxn>
                <a:cxn ang="0">
                  <a:pos x="5" y="53"/>
                </a:cxn>
                <a:cxn ang="0">
                  <a:pos x="10" y="57"/>
                </a:cxn>
                <a:cxn ang="0">
                  <a:pos x="13" y="64"/>
                </a:cxn>
                <a:cxn ang="0">
                  <a:pos x="15" y="62"/>
                </a:cxn>
                <a:cxn ang="0">
                  <a:pos x="19" y="65"/>
                </a:cxn>
                <a:cxn ang="0">
                  <a:pos x="19" y="69"/>
                </a:cxn>
                <a:cxn ang="0">
                  <a:pos x="16" y="73"/>
                </a:cxn>
                <a:cxn ang="0">
                  <a:pos x="19" y="78"/>
                </a:cxn>
                <a:cxn ang="0">
                  <a:pos x="24" y="81"/>
                </a:cxn>
                <a:cxn ang="0">
                  <a:pos x="29" y="87"/>
                </a:cxn>
                <a:cxn ang="0">
                  <a:pos x="30" y="89"/>
                </a:cxn>
                <a:cxn ang="0">
                  <a:pos x="29" y="91"/>
                </a:cxn>
                <a:cxn ang="0">
                  <a:pos x="32" y="95"/>
                </a:cxn>
                <a:cxn ang="0">
                  <a:pos x="33" y="94"/>
                </a:cxn>
                <a:cxn ang="0">
                  <a:pos x="34" y="92"/>
                </a:cxn>
                <a:cxn ang="0">
                  <a:pos x="38" y="91"/>
                </a:cxn>
                <a:cxn ang="0">
                  <a:pos x="42" y="93"/>
                </a:cxn>
                <a:cxn ang="0">
                  <a:pos x="43" y="89"/>
                </a:cxn>
                <a:cxn ang="0">
                  <a:pos x="44" y="87"/>
                </a:cxn>
                <a:cxn ang="0">
                  <a:pos x="48" y="85"/>
                </a:cxn>
                <a:cxn ang="0">
                  <a:pos x="47" y="83"/>
                </a:cxn>
                <a:cxn ang="0">
                  <a:pos x="47" y="81"/>
                </a:cxn>
                <a:cxn ang="0">
                  <a:pos x="48" y="80"/>
                </a:cxn>
                <a:cxn ang="0">
                  <a:pos x="48" y="79"/>
                </a:cxn>
                <a:cxn ang="0">
                  <a:pos x="48" y="73"/>
                </a:cxn>
                <a:cxn ang="0">
                  <a:pos x="52" y="68"/>
                </a:cxn>
                <a:cxn ang="0">
                  <a:pos x="54" y="64"/>
                </a:cxn>
                <a:cxn ang="0">
                  <a:pos x="52" y="57"/>
                </a:cxn>
                <a:cxn ang="0">
                  <a:pos x="52" y="54"/>
                </a:cxn>
                <a:cxn ang="0">
                  <a:pos x="49" y="13"/>
                </a:cxn>
                <a:cxn ang="0">
                  <a:pos x="48" y="11"/>
                </a:cxn>
                <a:cxn ang="0">
                  <a:pos x="46" y="6"/>
                </a:cxn>
                <a:cxn ang="0">
                  <a:pos x="44" y="3"/>
                </a:cxn>
                <a:cxn ang="0">
                  <a:pos x="44" y="0"/>
                </a:cxn>
              </a:cxnLst>
              <a:rect l="0" t="0" r="r" b="b"/>
              <a:pathLst>
                <a:path w="54" h="95">
                  <a:moveTo>
                    <a:pt x="44" y="0"/>
                  </a:moveTo>
                  <a:lnTo>
                    <a:pt x="9" y="2"/>
                  </a:lnTo>
                  <a:lnTo>
                    <a:pt x="9" y="3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5" y="8"/>
                  </a:lnTo>
                  <a:lnTo>
                    <a:pt x="16" y="11"/>
                  </a:lnTo>
                  <a:lnTo>
                    <a:pt x="15" y="12"/>
                  </a:lnTo>
                  <a:lnTo>
                    <a:pt x="14" y="14"/>
                  </a:lnTo>
                  <a:lnTo>
                    <a:pt x="14" y="15"/>
                  </a:lnTo>
                  <a:lnTo>
                    <a:pt x="14" y="16"/>
                  </a:lnTo>
                  <a:lnTo>
                    <a:pt x="11" y="19"/>
                  </a:lnTo>
                  <a:lnTo>
                    <a:pt x="9" y="19"/>
                  </a:lnTo>
                  <a:lnTo>
                    <a:pt x="9" y="20"/>
                  </a:lnTo>
                  <a:lnTo>
                    <a:pt x="6" y="20"/>
                  </a:lnTo>
                  <a:lnTo>
                    <a:pt x="5" y="21"/>
                  </a:lnTo>
                  <a:lnTo>
                    <a:pt x="4" y="23"/>
                  </a:lnTo>
                  <a:lnTo>
                    <a:pt x="4" y="24"/>
                  </a:lnTo>
                  <a:lnTo>
                    <a:pt x="6" y="26"/>
                  </a:lnTo>
                  <a:lnTo>
                    <a:pt x="6" y="27"/>
                  </a:lnTo>
                  <a:lnTo>
                    <a:pt x="6" y="29"/>
                  </a:lnTo>
                  <a:lnTo>
                    <a:pt x="4" y="34"/>
                  </a:lnTo>
                  <a:lnTo>
                    <a:pt x="2" y="35"/>
                  </a:lnTo>
                  <a:lnTo>
                    <a:pt x="1" y="36"/>
                  </a:lnTo>
                  <a:lnTo>
                    <a:pt x="1" y="38"/>
                  </a:lnTo>
                  <a:lnTo>
                    <a:pt x="0" y="39"/>
                  </a:lnTo>
                  <a:lnTo>
                    <a:pt x="0" y="40"/>
                  </a:lnTo>
                  <a:lnTo>
                    <a:pt x="0" y="41"/>
                  </a:lnTo>
                  <a:lnTo>
                    <a:pt x="0" y="45"/>
                  </a:lnTo>
                  <a:lnTo>
                    <a:pt x="1" y="48"/>
                  </a:lnTo>
                  <a:lnTo>
                    <a:pt x="1" y="49"/>
                  </a:lnTo>
                  <a:lnTo>
                    <a:pt x="5" y="53"/>
                  </a:lnTo>
                  <a:lnTo>
                    <a:pt x="9" y="56"/>
                  </a:lnTo>
                  <a:lnTo>
                    <a:pt x="10" y="57"/>
                  </a:lnTo>
                  <a:lnTo>
                    <a:pt x="12" y="64"/>
                  </a:lnTo>
                  <a:lnTo>
                    <a:pt x="13" y="64"/>
                  </a:lnTo>
                  <a:lnTo>
                    <a:pt x="14" y="63"/>
                  </a:lnTo>
                  <a:lnTo>
                    <a:pt x="15" y="62"/>
                  </a:lnTo>
                  <a:lnTo>
                    <a:pt x="18" y="64"/>
                  </a:lnTo>
                  <a:lnTo>
                    <a:pt x="19" y="65"/>
                  </a:lnTo>
                  <a:lnTo>
                    <a:pt x="18" y="67"/>
                  </a:lnTo>
                  <a:lnTo>
                    <a:pt x="19" y="69"/>
                  </a:lnTo>
                  <a:lnTo>
                    <a:pt x="16" y="72"/>
                  </a:lnTo>
                  <a:lnTo>
                    <a:pt x="16" y="73"/>
                  </a:lnTo>
                  <a:lnTo>
                    <a:pt x="17" y="75"/>
                  </a:lnTo>
                  <a:lnTo>
                    <a:pt x="19" y="78"/>
                  </a:lnTo>
                  <a:lnTo>
                    <a:pt x="23" y="80"/>
                  </a:lnTo>
                  <a:lnTo>
                    <a:pt x="24" y="81"/>
                  </a:lnTo>
                  <a:lnTo>
                    <a:pt x="28" y="84"/>
                  </a:lnTo>
                  <a:lnTo>
                    <a:pt x="29" y="87"/>
                  </a:lnTo>
                  <a:lnTo>
                    <a:pt x="30" y="88"/>
                  </a:lnTo>
                  <a:lnTo>
                    <a:pt x="30" y="89"/>
                  </a:lnTo>
                  <a:lnTo>
                    <a:pt x="29" y="90"/>
                  </a:lnTo>
                  <a:lnTo>
                    <a:pt x="29" y="91"/>
                  </a:lnTo>
                  <a:lnTo>
                    <a:pt x="32" y="95"/>
                  </a:lnTo>
                  <a:lnTo>
                    <a:pt x="32" y="95"/>
                  </a:lnTo>
                  <a:lnTo>
                    <a:pt x="32" y="94"/>
                  </a:lnTo>
                  <a:lnTo>
                    <a:pt x="33" y="94"/>
                  </a:lnTo>
                  <a:lnTo>
                    <a:pt x="34" y="95"/>
                  </a:lnTo>
                  <a:lnTo>
                    <a:pt x="34" y="92"/>
                  </a:lnTo>
                  <a:lnTo>
                    <a:pt x="36" y="91"/>
                  </a:lnTo>
                  <a:lnTo>
                    <a:pt x="38" y="91"/>
                  </a:lnTo>
                  <a:lnTo>
                    <a:pt x="40" y="92"/>
                  </a:lnTo>
                  <a:lnTo>
                    <a:pt x="42" y="93"/>
                  </a:lnTo>
                  <a:lnTo>
                    <a:pt x="43" y="93"/>
                  </a:lnTo>
                  <a:lnTo>
                    <a:pt x="43" y="89"/>
                  </a:lnTo>
                  <a:lnTo>
                    <a:pt x="42" y="87"/>
                  </a:lnTo>
                  <a:lnTo>
                    <a:pt x="44" y="87"/>
                  </a:lnTo>
                  <a:lnTo>
                    <a:pt x="48" y="86"/>
                  </a:lnTo>
                  <a:lnTo>
                    <a:pt x="48" y="85"/>
                  </a:lnTo>
                  <a:lnTo>
                    <a:pt x="47" y="83"/>
                  </a:lnTo>
                  <a:lnTo>
                    <a:pt x="47" y="83"/>
                  </a:lnTo>
                  <a:lnTo>
                    <a:pt x="47" y="83"/>
                  </a:lnTo>
                  <a:lnTo>
                    <a:pt x="47" y="81"/>
                  </a:lnTo>
                  <a:lnTo>
                    <a:pt x="48" y="80"/>
                  </a:lnTo>
                  <a:lnTo>
                    <a:pt x="48" y="80"/>
                  </a:lnTo>
                  <a:lnTo>
                    <a:pt x="48" y="79"/>
                  </a:lnTo>
                  <a:lnTo>
                    <a:pt x="48" y="79"/>
                  </a:lnTo>
                  <a:lnTo>
                    <a:pt x="48" y="76"/>
                  </a:lnTo>
                  <a:lnTo>
                    <a:pt x="48" y="73"/>
                  </a:lnTo>
                  <a:lnTo>
                    <a:pt x="50" y="71"/>
                  </a:lnTo>
                  <a:lnTo>
                    <a:pt x="52" y="68"/>
                  </a:lnTo>
                  <a:lnTo>
                    <a:pt x="52" y="67"/>
                  </a:lnTo>
                  <a:lnTo>
                    <a:pt x="54" y="64"/>
                  </a:lnTo>
                  <a:lnTo>
                    <a:pt x="53" y="60"/>
                  </a:lnTo>
                  <a:lnTo>
                    <a:pt x="52" y="57"/>
                  </a:lnTo>
                  <a:lnTo>
                    <a:pt x="52" y="55"/>
                  </a:lnTo>
                  <a:lnTo>
                    <a:pt x="52" y="54"/>
                  </a:lnTo>
                  <a:lnTo>
                    <a:pt x="52" y="53"/>
                  </a:lnTo>
                  <a:lnTo>
                    <a:pt x="49" y="13"/>
                  </a:lnTo>
                  <a:lnTo>
                    <a:pt x="48" y="12"/>
                  </a:lnTo>
                  <a:lnTo>
                    <a:pt x="48" y="11"/>
                  </a:lnTo>
                  <a:lnTo>
                    <a:pt x="47" y="8"/>
                  </a:lnTo>
                  <a:lnTo>
                    <a:pt x="46" y="6"/>
                  </a:lnTo>
                  <a:lnTo>
                    <a:pt x="45" y="5"/>
                  </a:lnTo>
                  <a:lnTo>
                    <a:pt x="44" y="3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A0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4" name="Group 52"/>
            <p:cNvGrpSpPr>
              <a:grpSpLocks/>
            </p:cNvGrpSpPr>
            <p:nvPr/>
          </p:nvGrpSpPr>
          <p:grpSpPr bwMode="auto">
            <a:xfrm>
              <a:off x="3668" y="1384"/>
              <a:ext cx="523" cy="468"/>
              <a:chOff x="3562" y="1636"/>
              <a:chExt cx="497" cy="468"/>
            </a:xfrm>
          </p:grpSpPr>
          <p:sp>
            <p:nvSpPr>
              <p:cNvPr id="13365" name="Freeform 53"/>
              <p:cNvSpPr>
                <a:spLocks/>
              </p:cNvSpPr>
              <p:nvPr/>
            </p:nvSpPr>
            <p:spPr bwMode="auto">
              <a:xfrm>
                <a:off x="3806" y="1758"/>
                <a:ext cx="253" cy="346"/>
              </a:xfrm>
              <a:custGeom>
                <a:avLst/>
                <a:gdLst/>
                <a:ahLst/>
                <a:cxnLst>
                  <a:cxn ang="0">
                    <a:pos x="26" y="68"/>
                  </a:cxn>
                  <a:cxn ang="0">
                    <a:pos x="43" y="67"/>
                  </a:cxn>
                  <a:cxn ang="0">
                    <a:pos x="45" y="62"/>
                  </a:cxn>
                  <a:cxn ang="0">
                    <a:pos x="45" y="58"/>
                  </a:cxn>
                  <a:cxn ang="0">
                    <a:pos x="48" y="55"/>
                  </a:cxn>
                  <a:cxn ang="0">
                    <a:pos x="49" y="52"/>
                  </a:cxn>
                  <a:cxn ang="0">
                    <a:pos x="50" y="50"/>
                  </a:cxn>
                  <a:cxn ang="0">
                    <a:pos x="51" y="51"/>
                  </a:cxn>
                  <a:cxn ang="0">
                    <a:pos x="52" y="50"/>
                  </a:cxn>
                  <a:cxn ang="0">
                    <a:pos x="52" y="46"/>
                  </a:cxn>
                  <a:cxn ang="0">
                    <a:pos x="51" y="42"/>
                  </a:cxn>
                  <a:cxn ang="0">
                    <a:pos x="47" y="28"/>
                  </a:cxn>
                  <a:cxn ang="0">
                    <a:pos x="42" y="28"/>
                  </a:cxn>
                  <a:cxn ang="0">
                    <a:pos x="36" y="36"/>
                  </a:cxn>
                  <a:cxn ang="0">
                    <a:pos x="35" y="35"/>
                  </a:cxn>
                  <a:cxn ang="0">
                    <a:pos x="33" y="34"/>
                  </a:cxn>
                  <a:cxn ang="0">
                    <a:pos x="33" y="30"/>
                  </a:cxn>
                  <a:cxn ang="0">
                    <a:pos x="36" y="28"/>
                  </a:cxn>
                  <a:cxn ang="0">
                    <a:pos x="36" y="26"/>
                  </a:cxn>
                  <a:cxn ang="0">
                    <a:pos x="38" y="24"/>
                  </a:cxn>
                  <a:cxn ang="0">
                    <a:pos x="38" y="17"/>
                  </a:cxn>
                  <a:cxn ang="0">
                    <a:pos x="37" y="14"/>
                  </a:cxn>
                  <a:cxn ang="0">
                    <a:pos x="35" y="12"/>
                  </a:cxn>
                  <a:cxn ang="0">
                    <a:pos x="37" y="10"/>
                  </a:cxn>
                  <a:cxn ang="0">
                    <a:pos x="36" y="7"/>
                  </a:cxn>
                  <a:cxn ang="0">
                    <a:pos x="30" y="4"/>
                  </a:cxn>
                  <a:cxn ang="0">
                    <a:pos x="26" y="2"/>
                  </a:cxn>
                  <a:cxn ang="0">
                    <a:pos x="21" y="1"/>
                  </a:cxn>
                  <a:cxn ang="0">
                    <a:pos x="18" y="1"/>
                  </a:cxn>
                  <a:cxn ang="0">
                    <a:pos x="15" y="3"/>
                  </a:cxn>
                  <a:cxn ang="0">
                    <a:pos x="15" y="6"/>
                  </a:cxn>
                  <a:cxn ang="0">
                    <a:pos x="16" y="7"/>
                  </a:cxn>
                  <a:cxn ang="0">
                    <a:pos x="15" y="8"/>
                  </a:cxn>
                  <a:cxn ang="0">
                    <a:pos x="13" y="10"/>
                  </a:cxn>
                  <a:cxn ang="0">
                    <a:pos x="12" y="13"/>
                  </a:cxn>
                  <a:cxn ang="0">
                    <a:pos x="12" y="17"/>
                  </a:cxn>
                  <a:cxn ang="0">
                    <a:pos x="10" y="16"/>
                  </a:cxn>
                  <a:cxn ang="0">
                    <a:pos x="10" y="13"/>
                  </a:cxn>
                  <a:cxn ang="0">
                    <a:pos x="10" y="11"/>
                  </a:cxn>
                  <a:cxn ang="0">
                    <a:pos x="8" y="13"/>
                  </a:cxn>
                  <a:cxn ang="0">
                    <a:pos x="8" y="16"/>
                  </a:cxn>
                  <a:cxn ang="0">
                    <a:pos x="5" y="17"/>
                  </a:cxn>
                  <a:cxn ang="0">
                    <a:pos x="4" y="19"/>
                  </a:cxn>
                  <a:cxn ang="0">
                    <a:pos x="3" y="23"/>
                  </a:cxn>
                  <a:cxn ang="0">
                    <a:pos x="2" y="28"/>
                  </a:cxn>
                  <a:cxn ang="0">
                    <a:pos x="1" y="32"/>
                  </a:cxn>
                  <a:cxn ang="0">
                    <a:pos x="2" y="37"/>
                  </a:cxn>
                  <a:cxn ang="0">
                    <a:pos x="2" y="41"/>
                  </a:cxn>
                  <a:cxn ang="0">
                    <a:pos x="6" y="50"/>
                  </a:cxn>
                  <a:cxn ang="0">
                    <a:pos x="7" y="55"/>
                  </a:cxn>
                  <a:cxn ang="0">
                    <a:pos x="7" y="56"/>
                  </a:cxn>
                  <a:cxn ang="0">
                    <a:pos x="6" y="62"/>
                  </a:cxn>
                  <a:cxn ang="0">
                    <a:pos x="2" y="69"/>
                  </a:cxn>
                  <a:cxn ang="0">
                    <a:pos x="0" y="71"/>
                  </a:cxn>
                </a:cxnLst>
                <a:rect l="0" t="0" r="r" b="b"/>
                <a:pathLst>
                  <a:path w="52" h="71">
                    <a:moveTo>
                      <a:pt x="0" y="71"/>
                    </a:moveTo>
                    <a:lnTo>
                      <a:pt x="26" y="68"/>
                    </a:lnTo>
                    <a:lnTo>
                      <a:pt x="26" y="69"/>
                    </a:lnTo>
                    <a:lnTo>
                      <a:pt x="43" y="67"/>
                    </a:lnTo>
                    <a:lnTo>
                      <a:pt x="43" y="66"/>
                    </a:lnTo>
                    <a:lnTo>
                      <a:pt x="45" y="62"/>
                    </a:lnTo>
                    <a:lnTo>
                      <a:pt x="45" y="61"/>
                    </a:lnTo>
                    <a:lnTo>
                      <a:pt x="45" y="58"/>
                    </a:lnTo>
                    <a:lnTo>
                      <a:pt x="46" y="56"/>
                    </a:lnTo>
                    <a:lnTo>
                      <a:pt x="48" y="55"/>
                    </a:lnTo>
                    <a:lnTo>
                      <a:pt x="48" y="52"/>
                    </a:lnTo>
                    <a:lnTo>
                      <a:pt x="49" y="52"/>
                    </a:lnTo>
                    <a:lnTo>
                      <a:pt x="49" y="51"/>
                    </a:lnTo>
                    <a:lnTo>
                      <a:pt x="50" y="50"/>
                    </a:lnTo>
                    <a:lnTo>
                      <a:pt x="50" y="51"/>
                    </a:lnTo>
                    <a:lnTo>
                      <a:pt x="51" y="51"/>
                    </a:lnTo>
                    <a:lnTo>
                      <a:pt x="52" y="50"/>
                    </a:lnTo>
                    <a:lnTo>
                      <a:pt x="52" y="50"/>
                    </a:lnTo>
                    <a:lnTo>
                      <a:pt x="52" y="49"/>
                    </a:lnTo>
                    <a:lnTo>
                      <a:pt x="52" y="46"/>
                    </a:lnTo>
                    <a:lnTo>
                      <a:pt x="52" y="43"/>
                    </a:lnTo>
                    <a:lnTo>
                      <a:pt x="51" y="42"/>
                    </a:lnTo>
                    <a:lnTo>
                      <a:pt x="51" y="37"/>
                    </a:lnTo>
                    <a:lnTo>
                      <a:pt x="47" y="28"/>
                    </a:lnTo>
                    <a:lnTo>
                      <a:pt x="43" y="27"/>
                    </a:lnTo>
                    <a:lnTo>
                      <a:pt x="42" y="28"/>
                    </a:lnTo>
                    <a:lnTo>
                      <a:pt x="40" y="29"/>
                    </a:lnTo>
                    <a:lnTo>
                      <a:pt x="36" y="36"/>
                    </a:lnTo>
                    <a:lnTo>
                      <a:pt x="35" y="36"/>
                    </a:lnTo>
                    <a:lnTo>
                      <a:pt x="35" y="35"/>
                    </a:lnTo>
                    <a:lnTo>
                      <a:pt x="33" y="35"/>
                    </a:lnTo>
                    <a:lnTo>
                      <a:pt x="33" y="34"/>
                    </a:lnTo>
                    <a:lnTo>
                      <a:pt x="32" y="33"/>
                    </a:lnTo>
                    <a:lnTo>
                      <a:pt x="33" y="30"/>
                    </a:lnTo>
                    <a:lnTo>
                      <a:pt x="33" y="29"/>
                    </a:lnTo>
                    <a:lnTo>
                      <a:pt x="36" y="28"/>
                    </a:lnTo>
                    <a:lnTo>
                      <a:pt x="36" y="26"/>
                    </a:lnTo>
                    <a:lnTo>
                      <a:pt x="36" y="26"/>
                    </a:lnTo>
                    <a:lnTo>
                      <a:pt x="37" y="24"/>
                    </a:lnTo>
                    <a:lnTo>
                      <a:pt x="38" y="24"/>
                    </a:lnTo>
                    <a:lnTo>
                      <a:pt x="38" y="22"/>
                    </a:lnTo>
                    <a:lnTo>
                      <a:pt x="38" y="17"/>
                    </a:lnTo>
                    <a:lnTo>
                      <a:pt x="38" y="15"/>
                    </a:lnTo>
                    <a:lnTo>
                      <a:pt x="37" y="14"/>
                    </a:lnTo>
                    <a:lnTo>
                      <a:pt x="36" y="12"/>
                    </a:lnTo>
                    <a:lnTo>
                      <a:pt x="35" y="12"/>
                    </a:lnTo>
                    <a:lnTo>
                      <a:pt x="36" y="11"/>
                    </a:lnTo>
                    <a:lnTo>
                      <a:pt x="37" y="10"/>
                    </a:lnTo>
                    <a:lnTo>
                      <a:pt x="37" y="10"/>
                    </a:lnTo>
                    <a:lnTo>
                      <a:pt x="36" y="7"/>
                    </a:lnTo>
                    <a:lnTo>
                      <a:pt x="34" y="6"/>
                    </a:lnTo>
                    <a:lnTo>
                      <a:pt x="30" y="4"/>
                    </a:lnTo>
                    <a:lnTo>
                      <a:pt x="27" y="3"/>
                    </a:lnTo>
                    <a:lnTo>
                      <a:pt x="26" y="2"/>
                    </a:lnTo>
                    <a:lnTo>
                      <a:pt x="23" y="2"/>
                    </a:lnTo>
                    <a:lnTo>
                      <a:pt x="21" y="1"/>
                    </a:lnTo>
                    <a:lnTo>
                      <a:pt x="19" y="0"/>
                    </a:lnTo>
                    <a:lnTo>
                      <a:pt x="18" y="1"/>
                    </a:lnTo>
                    <a:lnTo>
                      <a:pt x="17" y="1"/>
                    </a:lnTo>
                    <a:lnTo>
                      <a:pt x="15" y="3"/>
                    </a:lnTo>
                    <a:lnTo>
                      <a:pt x="15" y="5"/>
                    </a:lnTo>
                    <a:lnTo>
                      <a:pt x="15" y="6"/>
                    </a:lnTo>
                    <a:lnTo>
                      <a:pt x="16" y="6"/>
                    </a:lnTo>
                    <a:lnTo>
                      <a:pt x="16" y="7"/>
                    </a:lnTo>
                    <a:lnTo>
                      <a:pt x="16" y="7"/>
                    </a:lnTo>
                    <a:lnTo>
                      <a:pt x="15" y="8"/>
                    </a:lnTo>
                    <a:lnTo>
                      <a:pt x="14" y="8"/>
                    </a:lnTo>
                    <a:lnTo>
                      <a:pt x="13" y="10"/>
                    </a:lnTo>
                    <a:lnTo>
                      <a:pt x="12" y="11"/>
                    </a:lnTo>
                    <a:lnTo>
                      <a:pt x="12" y="13"/>
                    </a:lnTo>
                    <a:lnTo>
                      <a:pt x="13" y="15"/>
                    </a:lnTo>
                    <a:lnTo>
                      <a:pt x="12" y="17"/>
                    </a:lnTo>
                    <a:lnTo>
                      <a:pt x="10" y="18"/>
                    </a:lnTo>
                    <a:lnTo>
                      <a:pt x="10" y="16"/>
                    </a:lnTo>
                    <a:lnTo>
                      <a:pt x="10" y="14"/>
                    </a:lnTo>
                    <a:lnTo>
                      <a:pt x="10" y="13"/>
                    </a:lnTo>
                    <a:lnTo>
                      <a:pt x="10" y="12"/>
                    </a:lnTo>
                    <a:lnTo>
                      <a:pt x="10" y="11"/>
                    </a:lnTo>
                    <a:lnTo>
                      <a:pt x="9" y="12"/>
                    </a:lnTo>
                    <a:lnTo>
                      <a:pt x="8" y="13"/>
                    </a:lnTo>
                    <a:lnTo>
                      <a:pt x="8" y="15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5" y="17"/>
                    </a:lnTo>
                    <a:lnTo>
                      <a:pt x="5" y="18"/>
                    </a:lnTo>
                    <a:lnTo>
                      <a:pt x="4" y="19"/>
                    </a:lnTo>
                    <a:lnTo>
                      <a:pt x="3" y="21"/>
                    </a:lnTo>
                    <a:lnTo>
                      <a:pt x="3" y="23"/>
                    </a:lnTo>
                    <a:lnTo>
                      <a:pt x="3" y="26"/>
                    </a:lnTo>
                    <a:lnTo>
                      <a:pt x="2" y="28"/>
                    </a:lnTo>
                    <a:lnTo>
                      <a:pt x="1" y="31"/>
                    </a:lnTo>
                    <a:lnTo>
                      <a:pt x="1" y="32"/>
                    </a:lnTo>
                    <a:lnTo>
                      <a:pt x="1" y="33"/>
                    </a:lnTo>
                    <a:lnTo>
                      <a:pt x="2" y="37"/>
                    </a:lnTo>
                    <a:lnTo>
                      <a:pt x="1" y="39"/>
                    </a:lnTo>
                    <a:lnTo>
                      <a:pt x="2" y="41"/>
                    </a:lnTo>
                    <a:lnTo>
                      <a:pt x="5" y="46"/>
                    </a:lnTo>
                    <a:lnTo>
                      <a:pt x="6" y="50"/>
                    </a:lnTo>
                    <a:lnTo>
                      <a:pt x="6" y="54"/>
                    </a:lnTo>
                    <a:lnTo>
                      <a:pt x="7" y="55"/>
                    </a:lnTo>
                    <a:lnTo>
                      <a:pt x="7" y="55"/>
                    </a:lnTo>
                    <a:lnTo>
                      <a:pt x="7" y="56"/>
                    </a:lnTo>
                    <a:lnTo>
                      <a:pt x="6" y="59"/>
                    </a:lnTo>
                    <a:lnTo>
                      <a:pt x="6" y="62"/>
                    </a:lnTo>
                    <a:lnTo>
                      <a:pt x="5" y="64"/>
                    </a:lnTo>
                    <a:lnTo>
                      <a:pt x="2" y="69"/>
                    </a:lnTo>
                    <a:lnTo>
                      <a:pt x="1" y="71"/>
                    </a:lnTo>
                    <a:lnTo>
                      <a:pt x="0" y="71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0000A0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3366" name="Freeform 54"/>
              <p:cNvSpPr>
                <a:spLocks/>
              </p:cNvSpPr>
              <p:nvPr/>
            </p:nvSpPr>
            <p:spPr bwMode="auto">
              <a:xfrm>
                <a:off x="3562" y="1636"/>
                <a:ext cx="405" cy="200"/>
              </a:xfrm>
              <a:custGeom>
                <a:avLst/>
                <a:gdLst/>
                <a:ahLst/>
                <a:cxnLst>
                  <a:cxn ang="0">
                    <a:pos x="4" y="16"/>
                  </a:cxn>
                  <a:cxn ang="0">
                    <a:pos x="8" y="13"/>
                  </a:cxn>
                  <a:cxn ang="0">
                    <a:pos x="20" y="6"/>
                  </a:cxn>
                  <a:cxn ang="0">
                    <a:pos x="26" y="1"/>
                  </a:cxn>
                  <a:cxn ang="0">
                    <a:pos x="31" y="1"/>
                  </a:cxn>
                  <a:cxn ang="0">
                    <a:pos x="28" y="4"/>
                  </a:cxn>
                  <a:cxn ang="0">
                    <a:pos x="23" y="9"/>
                  </a:cxn>
                  <a:cxn ang="0">
                    <a:pos x="23" y="12"/>
                  </a:cxn>
                  <a:cxn ang="0">
                    <a:pos x="28" y="10"/>
                  </a:cxn>
                  <a:cxn ang="0">
                    <a:pos x="39" y="15"/>
                  </a:cxn>
                  <a:cxn ang="0">
                    <a:pos x="43" y="16"/>
                  </a:cxn>
                  <a:cxn ang="0">
                    <a:pos x="44" y="17"/>
                  </a:cxn>
                  <a:cxn ang="0">
                    <a:pos x="49" y="13"/>
                  </a:cxn>
                  <a:cxn ang="0">
                    <a:pos x="64" y="8"/>
                  </a:cxn>
                  <a:cxn ang="0">
                    <a:pos x="63" y="11"/>
                  </a:cxn>
                  <a:cxn ang="0">
                    <a:pos x="66" y="14"/>
                  </a:cxn>
                  <a:cxn ang="0">
                    <a:pos x="72" y="13"/>
                  </a:cxn>
                  <a:cxn ang="0">
                    <a:pos x="76" y="18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79" y="21"/>
                  </a:cxn>
                  <a:cxn ang="0">
                    <a:pos x="75" y="21"/>
                  </a:cxn>
                  <a:cxn ang="0">
                    <a:pos x="69" y="21"/>
                  </a:cxn>
                  <a:cxn ang="0">
                    <a:pos x="69" y="24"/>
                  </a:cxn>
                  <a:cxn ang="0">
                    <a:pos x="62" y="21"/>
                  </a:cxn>
                  <a:cxn ang="0">
                    <a:pos x="57" y="23"/>
                  </a:cxn>
                  <a:cxn ang="0">
                    <a:pos x="55" y="25"/>
                  </a:cxn>
                  <a:cxn ang="0">
                    <a:pos x="50" y="25"/>
                  </a:cxn>
                  <a:cxn ang="0">
                    <a:pos x="46" y="30"/>
                  </a:cxn>
                  <a:cxn ang="0">
                    <a:pos x="47" y="28"/>
                  </a:cxn>
                  <a:cxn ang="0">
                    <a:pos x="44" y="28"/>
                  </a:cxn>
                  <a:cxn ang="0">
                    <a:pos x="42" y="27"/>
                  </a:cxn>
                  <a:cxn ang="0">
                    <a:pos x="40" y="32"/>
                  </a:cxn>
                  <a:cxn ang="0">
                    <a:pos x="36" y="38"/>
                  </a:cxn>
                  <a:cxn ang="0">
                    <a:pos x="34" y="39"/>
                  </a:cxn>
                  <a:cxn ang="0">
                    <a:pos x="35" y="36"/>
                  </a:cxn>
                  <a:cxn ang="0">
                    <a:pos x="32" y="36"/>
                  </a:cxn>
                  <a:cxn ang="0">
                    <a:pos x="30" y="29"/>
                  </a:cxn>
                  <a:cxn ang="0">
                    <a:pos x="29" y="28"/>
                  </a:cxn>
                  <a:cxn ang="0">
                    <a:pos x="23" y="26"/>
                  </a:cxn>
                  <a:cxn ang="0">
                    <a:pos x="22" y="26"/>
                  </a:cxn>
                  <a:cxn ang="0">
                    <a:pos x="16" y="24"/>
                  </a:cxn>
                  <a:cxn ang="0">
                    <a:pos x="4" y="19"/>
                  </a:cxn>
                  <a:cxn ang="0">
                    <a:pos x="0" y="17"/>
                  </a:cxn>
                </a:cxnLst>
                <a:rect l="0" t="0" r="r" b="b"/>
                <a:pathLst>
                  <a:path w="83" h="41">
                    <a:moveTo>
                      <a:pt x="0" y="17"/>
                    </a:moveTo>
                    <a:lnTo>
                      <a:pt x="3" y="17"/>
                    </a:lnTo>
                    <a:lnTo>
                      <a:pt x="4" y="16"/>
                    </a:lnTo>
                    <a:lnTo>
                      <a:pt x="7" y="14"/>
                    </a:lnTo>
                    <a:lnTo>
                      <a:pt x="7" y="13"/>
                    </a:lnTo>
                    <a:lnTo>
                      <a:pt x="8" y="13"/>
                    </a:lnTo>
                    <a:lnTo>
                      <a:pt x="13" y="11"/>
                    </a:lnTo>
                    <a:lnTo>
                      <a:pt x="16" y="10"/>
                    </a:lnTo>
                    <a:lnTo>
                      <a:pt x="20" y="6"/>
                    </a:lnTo>
                    <a:lnTo>
                      <a:pt x="21" y="5"/>
                    </a:lnTo>
                    <a:lnTo>
                      <a:pt x="24" y="2"/>
                    </a:lnTo>
                    <a:lnTo>
                      <a:pt x="26" y="1"/>
                    </a:lnTo>
                    <a:lnTo>
                      <a:pt x="30" y="0"/>
                    </a:lnTo>
                    <a:lnTo>
                      <a:pt x="31" y="1"/>
                    </a:lnTo>
                    <a:lnTo>
                      <a:pt x="31" y="1"/>
                    </a:lnTo>
                    <a:lnTo>
                      <a:pt x="29" y="2"/>
                    </a:lnTo>
                    <a:lnTo>
                      <a:pt x="28" y="2"/>
                    </a:lnTo>
                    <a:lnTo>
                      <a:pt x="28" y="4"/>
                    </a:lnTo>
                    <a:lnTo>
                      <a:pt x="25" y="7"/>
                    </a:lnTo>
                    <a:lnTo>
                      <a:pt x="24" y="8"/>
                    </a:lnTo>
                    <a:lnTo>
                      <a:pt x="23" y="9"/>
                    </a:lnTo>
                    <a:lnTo>
                      <a:pt x="23" y="11"/>
                    </a:lnTo>
                    <a:lnTo>
                      <a:pt x="23" y="13"/>
                    </a:lnTo>
                    <a:lnTo>
                      <a:pt x="23" y="12"/>
                    </a:lnTo>
                    <a:lnTo>
                      <a:pt x="26" y="10"/>
                    </a:lnTo>
                    <a:lnTo>
                      <a:pt x="27" y="10"/>
                    </a:lnTo>
                    <a:lnTo>
                      <a:pt x="28" y="10"/>
                    </a:lnTo>
                    <a:lnTo>
                      <a:pt x="33" y="12"/>
                    </a:lnTo>
                    <a:lnTo>
                      <a:pt x="36" y="16"/>
                    </a:lnTo>
                    <a:lnTo>
                      <a:pt x="39" y="15"/>
                    </a:lnTo>
                    <a:lnTo>
                      <a:pt x="41" y="16"/>
                    </a:lnTo>
                    <a:lnTo>
                      <a:pt x="42" y="16"/>
                    </a:lnTo>
                    <a:lnTo>
                      <a:pt x="43" y="16"/>
                    </a:lnTo>
                    <a:lnTo>
                      <a:pt x="43" y="16"/>
                    </a:lnTo>
                    <a:lnTo>
                      <a:pt x="44" y="17"/>
                    </a:lnTo>
                    <a:lnTo>
                      <a:pt x="44" y="17"/>
                    </a:lnTo>
                    <a:lnTo>
                      <a:pt x="45" y="17"/>
                    </a:lnTo>
                    <a:lnTo>
                      <a:pt x="46" y="15"/>
                    </a:lnTo>
                    <a:lnTo>
                      <a:pt x="49" y="13"/>
                    </a:lnTo>
                    <a:lnTo>
                      <a:pt x="59" y="10"/>
                    </a:lnTo>
                    <a:lnTo>
                      <a:pt x="62" y="9"/>
                    </a:lnTo>
                    <a:lnTo>
                      <a:pt x="64" y="8"/>
                    </a:lnTo>
                    <a:lnTo>
                      <a:pt x="64" y="9"/>
                    </a:lnTo>
                    <a:lnTo>
                      <a:pt x="63" y="10"/>
                    </a:lnTo>
                    <a:lnTo>
                      <a:pt x="63" y="11"/>
                    </a:lnTo>
                    <a:lnTo>
                      <a:pt x="65" y="14"/>
                    </a:lnTo>
                    <a:lnTo>
                      <a:pt x="65" y="14"/>
                    </a:lnTo>
                    <a:lnTo>
                      <a:pt x="66" y="14"/>
                    </a:lnTo>
                    <a:lnTo>
                      <a:pt x="68" y="14"/>
                    </a:lnTo>
                    <a:lnTo>
                      <a:pt x="69" y="14"/>
                    </a:lnTo>
                    <a:lnTo>
                      <a:pt x="72" y="13"/>
                    </a:lnTo>
                    <a:lnTo>
                      <a:pt x="73" y="14"/>
                    </a:lnTo>
                    <a:lnTo>
                      <a:pt x="75" y="17"/>
                    </a:lnTo>
                    <a:lnTo>
                      <a:pt x="76" y="18"/>
                    </a:lnTo>
                    <a:lnTo>
                      <a:pt x="79" y="19"/>
                    </a:lnTo>
                    <a:lnTo>
                      <a:pt x="81" y="18"/>
                    </a:lnTo>
                    <a:lnTo>
                      <a:pt x="82" y="19"/>
                    </a:lnTo>
                    <a:lnTo>
                      <a:pt x="83" y="19"/>
                    </a:lnTo>
                    <a:lnTo>
                      <a:pt x="83" y="20"/>
                    </a:lnTo>
                    <a:lnTo>
                      <a:pt x="82" y="21"/>
                    </a:lnTo>
                    <a:lnTo>
                      <a:pt x="80" y="21"/>
                    </a:lnTo>
                    <a:lnTo>
                      <a:pt x="79" y="21"/>
                    </a:lnTo>
                    <a:lnTo>
                      <a:pt x="79" y="21"/>
                    </a:lnTo>
                    <a:lnTo>
                      <a:pt x="78" y="21"/>
                    </a:lnTo>
                    <a:lnTo>
                      <a:pt x="76" y="21"/>
                    </a:lnTo>
                    <a:lnTo>
                      <a:pt x="75" y="21"/>
                    </a:lnTo>
                    <a:lnTo>
                      <a:pt x="74" y="21"/>
                    </a:lnTo>
                    <a:lnTo>
                      <a:pt x="71" y="22"/>
                    </a:lnTo>
                    <a:lnTo>
                      <a:pt x="69" y="21"/>
                    </a:lnTo>
                    <a:lnTo>
                      <a:pt x="69" y="22"/>
                    </a:lnTo>
                    <a:lnTo>
                      <a:pt x="69" y="23"/>
                    </a:lnTo>
                    <a:lnTo>
                      <a:pt x="69" y="24"/>
                    </a:lnTo>
                    <a:lnTo>
                      <a:pt x="68" y="23"/>
                    </a:lnTo>
                    <a:lnTo>
                      <a:pt x="66" y="22"/>
                    </a:lnTo>
                    <a:lnTo>
                      <a:pt x="62" y="21"/>
                    </a:lnTo>
                    <a:lnTo>
                      <a:pt x="61" y="22"/>
                    </a:lnTo>
                    <a:lnTo>
                      <a:pt x="60" y="21"/>
                    </a:lnTo>
                    <a:lnTo>
                      <a:pt x="57" y="23"/>
                    </a:lnTo>
                    <a:lnTo>
                      <a:pt x="56" y="23"/>
                    </a:lnTo>
                    <a:lnTo>
                      <a:pt x="55" y="24"/>
                    </a:lnTo>
                    <a:lnTo>
                      <a:pt x="55" y="25"/>
                    </a:lnTo>
                    <a:lnTo>
                      <a:pt x="54" y="25"/>
                    </a:lnTo>
                    <a:lnTo>
                      <a:pt x="52" y="24"/>
                    </a:lnTo>
                    <a:lnTo>
                      <a:pt x="50" y="25"/>
                    </a:lnTo>
                    <a:lnTo>
                      <a:pt x="50" y="26"/>
                    </a:lnTo>
                    <a:lnTo>
                      <a:pt x="50" y="27"/>
                    </a:lnTo>
                    <a:lnTo>
                      <a:pt x="46" y="30"/>
                    </a:lnTo>
                    <a:lnTo>
                      <a:pt x="45" y="30"/>
                    </a:lnTo>
                    <a:lnTo>
                      <a:pt x="45" y="30"/>
                    </a:lnTo>
                    <a:lnTo>
                      <a:pt x="47" y="28"/>
                    </a:lnTo>
                    <a:lnTo>
                      <a:pt x="47" y="27"/>
                    </a:lnTo>
                    <a:lnTo>
                      <a:pt x="45" y="27"/>
                    </a:lnTo>
                    <a:lnTo>
                      <a:pt x="44" y="28"/>
                    </a:lnTo>
                    <a:lnTo>
                      <a:pt x="43" y="29"/>
                    </a:lnTo>
                    <a:lnTo>
                      <a:pt x="42" y="28"/>
                    </a:lnTo>
                    <a:lnTo>
                      <a:pt x="42" y="27"/>
                    </a:lnTo>
                    <a:lnTo>
                      <a:pt x="41" y="27"/>
                    </a:lnTo>
                    <a:lnTo>
                      <a:pt x="41" y="29"/>
                    </a:lnTo>
                    <a:lnTo>
                      <a:pt x="40" y="32"/>
                    </a:lnTo>
                    <a:lnTo>
                      <a:pt x="39" y="34"/>
                    </a:lnTo>
                    <a:lnTo>
                      <a:pt x="38" y="36"/>
                    </a:lnTo>
                    <a:lnTo>
                      <a:pt x="36" y="38"/>
                    </a:lnTo>
                    <a:lnTo>
                      <a:pt x="36" y="40"/>
                    </a:lnTo>
                    <a:lnTo>
                      <a:pt x="36" y="41"/>
                    </a:lnTo>
                    <a:lnTo>
                      <a:pt x="34" y="39"/>
                    </a:lnTo>
                    <a:lnTo>
                      <a:pt x="34" y="38"/>
                    </a:lnTo>
                    <a:lnTo>
                      <a:pt x="34" y="37"/>
                    </a:lnTo>
                    <a:lnTo>
                      <a:pt x="35" y="36"/>
                    </a:lnTo>
                    <a:lnTo>
                      <a:pt x="34" y="36"/>
                    </a:lnTo>
                    <a:lnTo>
                      <a:pt x="32" y="36"/>
                    </a:lnTo>
                    <a:lnTo>
                      <a:pt x="32" y="36"/>
                    </a:lnTo>
                    <a:lnTo>
                      <a:pt x="33" y="32"/>
                    </a:lnTo>
                    <a:lnTo>
                      <a:pt x="32" y="30"/>
                    </a:lnTo>
                    <a:lnTo>
                      <a:pt x="30" y="29"/>
                    </a:lnTo>
                    <a:lnTo>
                      <a:pt x="28" y="29"/>
                    </a:lnTo>
                    <a:lnTo>
                      <a:pt x="28" y="28"/>
                    </a:lnTo>
                    <a:lnTo>
                      <a:pt x="29" y="28"/>
                    </a:lnTo>
                    <a:lnTo>
                      <a:pt x="28" y="27"/>
                    </a:lnTo>
                    <a:lnTo>
                      <a:pt x="26" y="26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22" y="26"/>
                    </a:lnTo>
                    <a:lnTo>
                      <a:pt x="22" y="26"/>
                    </a:lnTo>
                    <a:lnTo>
                      <a:pt x="20" y="26"/>
                    </a:lnTo>
                    <a:lnTo>
                      <a:pt x="18" y="24"/>
                    </a:lnTo>
                    <a:lnTo>
                      <a:pt x="16" y="24"/>
                    </a:lnTo>
                    <a:lnTo>
                      <a:pt x="5" y="22"/>
                    </a:lnTo>
                    <a:lnTo>
                      <a:pt x="4" y="21"/>
                    </a:lnTo>
                    <a:lnTo>
                      <a:pt x="4" y="19"/>
                    </a:lnTo>
                    <a:lnTo>
                      <a:pt x="3" y="19"/>
                    </a:lnTo>
                    <a:lnTo>
                      <a:pt x="1" y="18"/>
                    </a:lnTo>
                    <a:lnTo>
                      <a:pt x="0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A0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13367" name="Freeform 55"/>
            <p:cNvSpPr>
              <a:spLocks/>
            </p:cNvSpPr>
            <p:nvPr/>
          </p:nvSpPr>
          <p:spPr bwMode="auto">
            <a:xfrm>
              <a:off x="3878" y="1838"/>
              <a:ext cx="206" cy="351"/>
            </a:xfrm>
            <a:custGeom>
              <a:avLst/>
              <a:gdLst/>
              <a:ahLst/>
              <a:cxnLst>
                <a:cxn ang="0">
                  <a:pos x="1" y="5"/>
                </a:cxn>
                <a:cxn ang="0">
                  <a:pos x="4" y="45"/>
                </a:cxn>
                <a:cxn ang="0">
                  <a:pos x="4" y="46"/>
                </a:cxn>
                <a:cxn ang="0">
                  <a:pos x="4" y="47"/>
                </a:cxn>
                <a:cxn ang="0">
                  <a:pos x="4" y="49"/>
                </a:cxn>
                <a:cxn ang="0">
                  <a:pos x="5" y="52"/>
                </a:cxn>
                <a:cxn ang="0">
                  <a:pos x="6" y="56"/>
                </a:cxn>
                <a:cxn ang="0">
                  <a:pos x="4" y="59"/>
                </a:cxn>
                <a:cxn ang="0">
                  <a:pos x="4" y="60"/>
                </a:cxn>
                <a:cxn ang="0">
                  <a:pos x="2" y="63"/>
                </a:cxn>
                <a:cxn ang="0">
                  <a:pos x="0" y="65"/>
                </a:cxn>
                <a:cxn ang="0">
                  <a:pos x="0" y="68"/>
                </a:cxn>
                <a:cxn ang="0">
                  <a:pos x="0" y="71"/>
                </a:cxn>
                <a:cxn ang="0">
                  <a:pos x="0" y="71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1" y="72"/>
                </a:cxn>
                <a:cxn ang="0">
                  <a:pos x="2" y="72"/>
                </a:cxn>
                <a:cxn ang="0">
                  <a:pos x="2" y="71"/>
                </a:cxn>
                <a:cxn ang="0">
                  <a:pos x="2" y="70"/>
                </a:cxn>
                <a:cxn ang="0">
                  <a:pos x="5" y="70"/>
                </a:cxn>
                <a:cxn ang="0">
                  <a:pos x="8" y="69"/>
                </a:cxn>
                <a:cxn ang="0">
                  <a:pos x="12" y="71"/>
                </a:cxn>
                <a:cxn ang="0">
                  <a:pos x="12" y="71"/>
                </a:cxn>
                <a:cxn ang="0">
                  <a:pos x="13" y="71"/>
                </a:cxn>
                <a:cxn ang="0">
                  <a:pos x="14" y="68"/>
                </a:cxn>
                <a:cxn ang="0">
                  <a:pos x="16" y="68"/>
                </a:cxn>
                <a:cxn ang="0">
                  <a:pos x="17" y="69"/>
                </a:cxn>
                <a:cxn ang="0">
                  <a:pos x="18" y="70"/>
                </a:cxn>
                <a:cxn ang="0">
                  <a:pos x="19" y="69"/>
                </a:cxn>
                <a:cxn ang="0">
                  <a:pos x="20" y="65"/>
                </a:cxn>
                <a:cxn ang="0">
                  <a:pos x="21" y="64"/>
                </a:cxn>
                <a:cxn ang="0">
                  <a:pos x="22" y="64"/>
                </a:cxn>
                <a:cxn ang="0">
                  <a:pos x="24" y="66"/>
                </a:cxn>
                <a:cxn ang="0">
                  <a:pos x="27" y="66"/>
                </a:cxn>
                <a:cxn ang="0">
                  <a:pos x="28" y="63"/>
                </a:cxn>
                <a:cxn ang="0">
                  <a:pos x="33" y="56"/>
                </a:cxn>
                <a:cxn ang="0">
                  <a:pos x="33" y="53"/>
                </a:cxn>
                <a:cxn ang="0">
                  <a:pos x="34" y="53"/>
                </a:cxn>
                <a:cxn ang="0">
                  <a:pos x="37" y="53"/>
                </a:cxn>
                <a:cxn ang="0">
                  <a:pos x="38" y="52"/>
                </a:cxn>
                <a:cxn ang="0">
                  <a:pos x="40" y="51"/>
                </a:cxn>
                <a:cxn ang="0">
                  <a:pos x="40" y="50"/>
                </a:cxn>
                <a:cxn ang="0">
                  <a:pos x="40" y="47"/>
                </a:cxn>
                <a:cxn ang="0">
                  <a:pos x="40" y="47"/>
                </a:cxn>
                <a:cxn ang="0">
                  <a:pos x="40" y="45"/>
                </a:cxn>
                <a:cxn ang="0">
                  <a:pos x="35" y="1"/>
                </a:cxn>
                <a:cxn ang="0">
                  <a:pos x="35" y="0"/>
                </a:cxn>
                <a:cxn ang="0">
                  <a:pos x="9" y="3"/>
                </a:cxn>
                <a:cxn ang="0">
                  <a:pos x="8" y="4"/>
                </a:cxn>
                <a:cxn ang="0">
                  <a:pos x="6" y="5"/>
                </a:cxn>
                <a:cxn ang="0">
                  <a:pos x="5" y="6"/>
                </a:cxn>
                <a:cxn ang="0">
                  <a:pos x="3" y="6"/>
                </a:cxn>
                <a:cxn ang="0">
                  <a:pos x="1" y="5"/>
                </a:cxn>
                <a:cxn ang="0">
                  <a:pos x="1" y="5"/>
                </a:cxn>
              </a:cxnLst>
              <a:rect l="0" t="0" r="r" b="b"/>
              <a:pathLst>
                <a:path w="40" h="72">
                  <a:moveTo>
                    <a:pt x="1" y="5"/>
                  </a:moveTo>
                  <a:lnTo>
                    <a:pt x="4" y="45"/>
                  </a:lnTo>
                  <a:lnTo>
                    <a:pt x="4" y="46"/>
                  </a:lnTo>
                  <a:lnTo>
                    <a:pt x="4" y="47"/>
                  </a:lnTo>
                  <a:lnTo>
                    <a:pt x="4" y="49"/>
                  </a:lnTo>
                  <a:lnTo>
                    <a:pt x="5" y="52"/>
                  </a:lnTo>
                  <a:lnTo>
                    <a:pt x="6" y="56"/>
                  </a:lnTo>
                  <a:lnTo>
                    <a:pt x="4" y="59"/>
                  </a:lnTo>
                  <a:lnTo>
                    <a:pt x="4" y="60"/>
                  </a:lnTo>
                  <a:lnTo>
                    <a:pt x="2" y="63"/>
                  </a:lnTo>
                  <a:lnTo>
                    <a:pt x="0" y="65"/>
                  </a:lnTo>
                  <a:lnTo>
                    <a:pt x="0" y="6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1" y="72"/>
                  </a:lnTo>
                  <a:lnTo>
                    <a:pt x="2" y="72"/>
                  </a:lnTo>
                  <a:lnTo>
                    <a:pt x="2" y="71"/>
                  </a:lnTo>
                  <a:lnTo>
                    <a:pt x="2" y="70"/>
                  </a:lnTo>
                  <a:lnTo>
                    <a:pt x="5" y="70"/>
                  </a:lnTo>
                  <a:lnTo>
                    <a:pt x="8" y="69"/>
                  </a:lnTo>
                  <a:lnTo>
                    <a:pt x="12" y="71"/>
                  </a:lnTo>
                  <a:lnTo>
                    <a:pt x="12" y="71"/>
                  </a:lnTo>
                  <a:lnTo>
                    <a:pt x="13" y="71"/>
                  </a:lnTo>
                  <a:lnTo>
                    <a:pt x="14" y="68"/>
                  </a:lnTo>
                  <a:lnTo>
                    <a:pt x="16" y="68"/>
                  </a:lnTo>
                  <a:lnTo>
                    <a:pt x="17" y="69"/>
                  </a:lnTo>
                  <a:lnTo>
                    <a:pt x="18" y="70"/>
                  </a:lnTo>
                  <a:lnTo>
                    <a:pt x="19" y="69"/>
                  </a:lnTo>
                  <a:lnTo>
                    <a:pt x="20" y="65"/>
                  </a:lnTo>
                  <a:lnTo>
                    <a:pt x="21" y="64"/>
                  </a:lnTo>
                  <a:lnTo>
                    <a:pt x="22" y="64"/>
                  </a:lnTo>
                  <a:lnTo>
                    <a:pt x="24" y="66"/>
                  </a:lnTo>
                  <a:lnTo>
                    <a:pt x="27" y="66"/>
                  </a:lnTo>
                  <a:lnTo>
                    <a:pt x="28" y="63"/>
                  </a:lnTo>
                  <a:lnTo>
                    <a:pt x="33" y="56"/>
                  </a:lnTo>
                  <a:lnTo>
                    <a:pt x="33" y="53"/>
                  </a:lnTo>
                  <a:lnTo>
                    <a:pt x="34" y="53"/>
                  </a:lnTo>
                  <a:lnTo>
                    <a:pt x="37" y="53"/>
                  </a:lnTo>
                  <a:lnTo>
                    <a:pt x="38" y="52"/>
                  </a:lnTo>
                  <a:lnTo>
                    <a:pt x="40" y="51"/>
                  </a:lnTo>
                  <a:lnTo>
                    <a:pt x="40" y="50"/>
                  </a:lnTo>
                  <a:lnTo>
                    <a:pt x="40" y="47"/>
                  </a:lnTo>
                  <a:lnTo>
                    <a:pt x="40" y="47"/>
                  </a:lnTo>
                  <a:lnTo>
                    <a:pt x="40" y="45"/>
                  </a:lnTo>
                  <a:lnTo>
                    <a:pt x="35" y="1"/>
                  </a:lnTo>
                  <a:lnTo>
                    <a:pt x="35" y="0"/>
                  </a:lnTo>
                  <a:lnTo>
                    <a:pt x="9" y="3"/>
                  </a:lnTo>
                  <a:lnTo>
                    <a:pt x="8" y="4"/>
                  </a:lnTo>
                  <a:lnTo>
                    <a:pt x="6" y="5"/>
                  </a:lnTo>
                  <a:lnTo>
                    <a:pt x="5" y="6"/>
                  </a:lnTo>
                  <a:lnTo>
                    <a:pt x="3" y="6"/>
                  </a:lnTo>
                  <a:lnTo>
                    <a:pt x="1" y="5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0000A0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368" name="Freeform 56"/>
            <p:cNvSpPr>
              <a:spLocks/>
            </p:cNvSpPr>
            <p:nvPr/>
          </p:nvSpPr>
          <p:spPr bwMode="auto">
            <a:xfrm>
              <a:off x="3664" y="2423"/>
              <a:ext cx="240" cy="405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15" y="2"/>
                </a:cxn>
                <a:cxn ang="0">
                  <a:pos x="15" y="3"/>
                </a:cxn>
                <a:cxn ang="0">
                  <a:pos x="12" y="5"/>
                </a:cxn>
                <a:cxn ang="0">
                  <a:pos x="12" y="8"/>
                </a:cxn>
                <a:cxn ang="0">
                  <a:pos x="12" y="11"/>
                </a:cxn>
                <a:cxn ang="0">
                  <a:pos x="11" y="12"/>
                </a:cxn>
                <a:cxn ang="0">
                  <a:pos x="9" y="14"/>
                </a:cxn>
                <a:cxn ang="0">
                  <a:pos x="7" y="16"/>
                </a:cxn>
                <a:cxn ang="0">
                  <a:pos x="6" y="17"/>
                </a:cxn>
                <a:cxn ang="0">
                  <a:pos x="6" y="19"/>
                </a:cxn>
                <a:cxn ang="0">
                  <a:pos x="5" y="21"/>
                </a:cxn>
                <a:cxn ang="0">
                  <a:pos x="5" y="22"/>
                </a:cxn>
                <a:cxn ang="0">
                  <a:pos x="4" y="25"/>
                </a:cxn>
                <a:cxn ang="0">
                  <a:pos x="3" y="27"/>
                </a:cxn>
                <a:cxn ang="0">
                  <a:pos x="4" y="30"/>
                </a:cxn>
                <a:cxn ang="0">
                  <a:pos x="5" y="31"/>
                </a:cxn>
                <a:cxn ang="0">
                  <a:pos x="5" y="33"/>
                </a:cxn>
                <a:cxn ang="0">
                  <a:pos x="5" y="33"/>
                </a:cxn>
                <a:cxn ang="0">
                  <a:pos x="5" y="34"/>
                </a:cxn>
                <a:cxn ang="0">
                  <a:pos x="5" y="34"/>
                </a:cxn>
                <a:cxn ang="0">
                  <a:pos x="4" y="36"/>
                </a:cxn>
                <a:cxn ang="0">
                  <a:pos x="5" y="37"/>
                </a:cxn>
                <a:cxn ang="0">
                  <a:pos x="4" y="38"/>
                </a:cxn>
                <a:cxn ang="0">
                  <a:pos x="6" y="42"/>
                </a:cxn>
                <a:cxn ang="0">
                  <a:pos x="6" y="45"/>
                </a:cxn>
                <a:cxn ang="0">
                  <a:pos x="7" y="47"/>
                </a:cxn>
                <a:cxn ang="0">
                  <a:pos x="8" y="48"/>
                </a:cxn>
                <a:cxn ang="0">
                  <a:pos x="8" y="49"/>
                </a:cxn>
                <a:cxn ang="0">
                  <a:pos x="6" y="50"/>
                </a:cxn>
                <a:cxn ang="0">
                  <a:pos x="6" y="51"/>
                </a:cxn>
                <a:cxn ang="0">
                  <a:pos x="5" y="54"/>
                </a:cxn>
                <a:cxn ang="0">
                  <a:pos x="3" y="59"/>
                </a:cxn>
                <a:cxn ang="0">
                  <a:pos x="0" y="66"/>
                </a:cxn>
                <a:cxn ang="0">
                  <a:pos x="0" y="71"/>
                </a:cxn>
                <a:cxn ang="0">
                  <a:pos x="27" y="70"/>
                </a:cxn>
                <a:cxn ang="0">
                  <a:pos x="27" y="71"/>
                </a:cxn>
                <a:cxn ang="0">
                  <a:pos x="26" y="73"/>
                </a:cxn>
                <a:cxn ang="0">
                  <a:pos x="27" y="77"/>
                </a:cxn>
                <a:cxn ang="0">
                  <a:pos x="29" y="80"/>
                </a:cxn>
                <a:cxn ang="0">
                  <a:pos x="30" y="83"/>
                </a:cxn>
                <a:cxn ang="0">
                  <a:pos x="32" y="83"/>
                </a:cxn>
                <a:cxn ang="0">
                  <a:pos x="35" y="81"/>
                </a:cxn>
                <a:cxn ang="0">
                  <a:pos x="41" y="79"/>
                </a:cxn>
                <a:cxn ang="0">
                  <a:pos x="43" y="79"/>
                </a:cxn>
                <a:cxn ang="0">
                  <a:pos x="45" y="78"/>
                </a:cxn>
                <a:cxn ang="0">
                  <a:pos x="46" y="79"/>
                </a:cxn>
                <a:cxn ang="0">
                  <a:pos x="47" y="80"/>
                </a:cxn>
                <a:cxn ang="0">
                  <a:pos x="47" y="79"/>
                </a:cxn>
                <a:cxn ang="0">
                  <a:pos x="44" y="54"/>
                </a:cxn>
                <a:cxn ang="0">
                  <a:pos x="44" y="52"/>
                </a:cxn>
                <a:cxn ang="0">
                  <a:pos x="45" y="2"/>
                </a:cxn>
                <a:cxn ang="0">
                  <a:pos x="44" y="0"/>
                </a:cxn>
                <a:cxn ang="0">
                  <a:pos x="44" y="0"/>
                </a:cxn>
              </a:cxnLst>
              <a:rect l="0" t="0" r="r" b="b"/>
              <a:pathLst>
                <a:path w="47" h="83">
                  <a:moveTo>
                    <a:pt x="44" y="0"/>
                  </a:moveTo>
                  <a:lnTo>
                    <a:pt x="15" y="2"/>
                  </a:lnTo>
                  <a:lnTo>
                    <a:pt x="15" y="3"/>
                  </a:lnTo>
                  <a:lnTo>
                    <a:pt x="12" y="5"/>
                  </a:lnTo>
                  <a:lnTo>
                    <a:pt x="12" y="8"/>
                  </a:lnTo>
                  <a:lnTo>
                    <a:pt x="12" y="11"/>
                  </a:lnTo>
                  <a:lnTo>
                    <a:pt x="11" y="12"/>
                  </a:lnTo>
                  <a:lnTo>
                    <a:pt x="9" y="14"/>
                  </a:lnTo>
                  <a:lnTo>
                    <a:pt x="7" y="16"/>
                  </a:lnTo>
                  <a:lnTo>
                    <a:pt x="6" y="17"/>
                  </a:lnTo>
                  <a:lnTo>
                    <a:pt x="6" y="19"/>
                  </a:lnTo>
                  <a:lnTo>
                    <a:pt x="5" y="21"/>
                  </a:lnTo>
                  <a:lnTo>
                    <a:pt x="5" y="22"/>
                  </a:lnTo>
                  <a:lnTo>
                    <a:pt x="4" y="25"/>
                  </a:lnTo>
                  <a:lnTo>
                    <a:pt x="3" y="27"/>
                  </a:lnTo>
                  <a:lnTo>
                    <a:pt x="4" y="30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5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4" y="36"/>
                  </a:lnTo>
                  <a:lnTo>
                    <a:pt x="5" y="37"/>
                  </a:lnTo>
                  <a:lnTo>
                    <a:pt x="4" y="38"/>
                  </a:lnTo>
                  <a:lnTo>
                    <a:pt x="6" y="42"/>
                  </a:lnTo>
                  <a:lnTo>
                    <a:pt x="6" y="45"/>
                  </a:lnTo>
                  <a:lnTo>
                    <a:pt x="7" y="47"/>
                  </a:lnTo>
                  <a:lnTo>
                    <a:pt x="8" y="48"/>
                  </a:lnTo>
                  <a:lnTo>
                    <a:pt x="8" y="49"/>
                  </a:lnTo>
                  <a:lnTo>
                    <a:pt x="6" y="50"/>
                  </a:lnTo>
                  <a:lnTo>
                    <a:pt x="6" y="51"/>
                  </a:lnTo>
                  <a:lnTo>
                    <a:pt x="5" y="54"/>
                  </a:lnTo>
                  <a:lnTo>
                    <a:pt x="3" y="59"/>
                  </a:lnTo>
                  <a:lnTo>
                    <a:pt x="0" y="66"/>
                  </a:lnTo>
                  <a:lnTo>
                    <a:pt x="0" y="71"/>
                  </a:lnTo>
                  <a:lnTo>
                    <a:pt x="27" y="70"/>
                  </a:lnTo>
                  <a:lnTo>
                    <a:pt x="27" y="71"/>
                  </a:lnTo>
                  <a:lnTo>
                    <a:pt x="26" y="73"/>
                  </a:lnTo>
                  <a:lnTo>
                    <a:pt x="27" y="77"/>
                  </a:lnTo>
                  <a:lnTo>
                    <a:pt x="29" y="80"/>
                  </a:lnTo>
                  <a:lnTo>
                    <a:pt x="30" y="83"/>
                  </a:lnTo>
                  <a:lnTo>
                    <a:pt x="32" y="83"/>
                  </a:lnTo>
                  <a:lnTo>
                    <a:pt x="35" y="81"/>
                  </a:lnTo>
                  <a:lnTo>
                    <a:pt x="41" y="79"/>
                  </a:lnTo>
                  <a:lnTo>
                    <a:pt x="43" y="79"/>
                  </a:lnTo>
                  <a:lnTo>
                    <a:pt x="45" y="78"/>
                  </a:lnTo>
                  <a:lnTo>
                    <a:pt x="46" y="79"/>
                  </a:lnTo>
                  <a:lnTo>
                    <a:pt x="47" y="80"/>
                  </a:lnTo>
                  <a:lnTo>
                    <a:pt x="47" y="79"/>
                  </a:lnTo>
                  <a:lnTo>
                    <a:pt x="44" y="54"/>
                  </a:lnTo>
                  <a:lnTo>
                    <a:pt x="44" y="52"/>
                  </a:lnTo>
                  <a:lnTo>
                    <a:pt x="45" y="2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A0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369" name="Freeform 57"/>
            <p:cNvSpPr>
              <a:spLocks/>
            </p:cNvSpPr>
            <p:nvPr/>
          </p:nvSpPr>
          <p:spPr bwMode="auto">
            <a:xfrm>
              <a:off x="4330" y="1721"/>
              <a:ext cx="404" cy="249"/>
            </a:xfrm>
            <a:custGeom>
              <a:avLst/>
              <a:gdLst/>
              <a:ahLst/>
              <a:cxnLst>
                <a:cxn ang="0">
                  <a:pos x="19" y="49"/>
                </a:cxn>
                <a:cxn ang="0">
                  <a:pos x="55" y="42"/>
                </a:cxn>
                <a:cxn ang="0">
                  <a:pos x="66" y="40"/>
                </a:cxn>
                <a:cxn ang="0">
                  <a:pos x="67" y="40"/>
                </a:cxn>
                <a:cxn ang="0">
                  <a:pos x="67" y="39"/>
                </a:cxn>
                <a:cxn ang="0">
                  <a:pos x="67" y="38"/>
                </a:cxn>
                <a:cxn ang="0">
                  <a:pos x="68" y="37"/>
                </a:cxn>
                <a:cxn ang="0">
                  <a:pos x="70" y="37"/>
                </a:cxn>
                <a:cxn ang="0">
                  <a:pos x="71" y="37"/>
                </a:cxn>
                <a:cxn ang="0">
                  <a:pos x="74" y="35"/>
                </a:cxn>
                <a:cxn ang="0">
                  <a:pos x="74" y="33"/>
                </a:cxn>
                <a:cxn ang="0">
                  <a:pos x="77" y="31"/>
                </a:cxn>
                <a:cxn ang="0">
                  <a:pos x="79" y="30"/>
                </a:cxn>
                <a:cxn ang="0">
                  <a:pos x="79" y="29"/>
                </a:cxn>
                <a:cxn ang="0">
                  <a:pos x="77" y="28"/>
                </a:cxn>
                <a:cxn ang="0">
                  <a:pos x="76" y="27"/>
                </a:cxn>
                <a:cxn ang="0">
                  <a:pos x="75" y="27"/>
                </a:cxn>
                <a:cxn ang="0">
                  <a:pos x="75" y="26"/>
                </a:cxn>
                <a:cxn ang="0">
                  <a:pos x="73" y="26"/>
                </a:cxn>
                <a:cxn ang="0">
                  <a:pos x="73" y="24"/>
                </a:cxn>
                <a:cxn ang="0">
                  <a:pos x="71" y="24"/>
                </a:cxn>
                <a:cxn ang="0">
                  <a:pos x="71" y="23"/>
                </a:cxn>
                <a:cxn ang="0">
                  <a:pos x="71" y="20"/>
                </a:cxn>
                <a:cxn ang="0">
                  <a:pos x="72" y="20"/>
                </a:cxn>
                <a:cxn ang="0">
                  <a:pos x="71" y="18"/>
                </a:cxn>
                <a:cxn ang="0">
                  <a:pos x="70" y="17"/>
                </a:cxn>
                <a:cxn ang="0">
                  <a:pos x="70" y="17"/>
                </a:cxn>
                <a:cxn ang="0">
                  <a:pos x="71" y="16"/>
                </a:cxn>
                <a:cxn ang="0">
                  <a:pos x="72" y="15"/>
                </a:cxn>
                <a:cxn ang="0">
                  <a:pos x="73" y="12"/>
                </a:cxn>
                <a:cxn ang="0">
                  <a:pos x="73" y="11"/>
                </a:cxn>
                <a:cxn ang="0">
                  <a:pos x="74" y="10"/>
                </a:cxn>
                <a:cxn ang="0">
                  <a:pos x="74" y="9"/>
                </a:cxn>
                <a:cxn ang="0">
                  <a:pos x="73" y="9"/>
                </a:cxn>
                <a:cxn ang="0">
                  <a:pos x="70" y="8"/>
                </a:cxn>
                <a:cxn ang="0">
                  <a:pos x="70" y="8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7" y="3"/>
                </a:cxn>
                <a:cxn ang="0">
                  <a:pos x="66" y="3"/>
                </a:cxn>
                <a:cxn ang="0">
                  <a:pos x="66" y="2"/>
                </a:cxn>
                <a:cxn ang="0">
                  <a:pos x="65" y="2"/>
                </a:cxn>
                <a:cxn ang="0">
                  <a:pos x="65" y="2"/>
                </a:cxn>
                <a:cxn ang="0">
                  <a:pos x="65" y="1"/>
                </a:cxn>
                <a:cxn ang="0">
                  <a:pos x="64" y="0"/>
                </a:cxn>
                <a:cxn ang="0">
                  <a:pos x="9" y="11"/>
                </a:cxn>
                <a:cxn ang="0">
                  <a:pos x="8" y="7"/>
                </a:cxn>
                <a:cxn ang="0">
                  <a:pos x="5" y="10"/>
                </a:cxn>
                <a:cxn ang="0">
                  <a:pos x="5" y="10"/>
                </a:cxn>
                <a:cxn ang="0">
                  <a:pos x="4" y="9"/>
                </a:cxn>
                <a:cxn ang="0">
                  <a:pos x="4" y="9"/>
                </a:cxn>
                <a:cxn ang="0">
                  <a:pos x="3" y="11"/>
                </a:cxn>
                <a:cxn ang="0">
                  <a:pos x="1" y="13"/>
                </a:cxn>
                <a:cxn ang="0">
                  <a:pos x="0" y="14"/>
                </a:cxn>
                <a:cxn ang="0">
                  <a:pos x="4" y="36"/>
                </a:cxn>
                <a:cxn ang="0">
                  <a:pos x="6" y="51"/>
                </a:cxn>
                <a:cxn ang="0">
                  <a:pos x="19" y="49"/>
                </a:cxn>
                <a:cxn ang="0">
                  <a:pos x="19" y="49"/>
                </a:cxn>
              </a:cxnLst>
              <a:rect l="0" t="0" r="r" b="b"/>
              <a:pathLst>
                <a:path w="79" h="51">
                  <a:moveTo>
                    <a:pt x="19" y="49"/>
                  </a:moveTo>
                  <a:lnTo>
                    <a:pt x="55" y="42"/>
                  </a:lnTo>
                  <a:lnTo>
                    <a:pt x="66" y="40"/>
                  </a:lnTo>
                  <a:lnTo>
                    <a:pt x="67" y="40"/>
                  </a:lnTo>
                  <a:lnTo>
                    <a:pt x="67" y="39"/>
                  </a:lnTo>
                  <a:lnTo>
                    <a:pt x="67" y="38"/>
                  </a:lnTo>
                  <a:lnTo>
                    <a:pt x="68" y="37"/>
                  </a:lnTo>
                  <a:lnTo>
                    <a:pt x="70" y="37"/>
                  </a:lnTo>
                  <a:lnTo>
                    <a:pt x="71" y="37"/>
                  </a:lnTo>
                  <a:lnTo>
                    <a:pt x="74" y="35"/>
                  </a:lnTo>
                  <a:lnTo>
                    <a:pt x="74" y="33"/>
                  </a:lnTo>
                  <a:lnTo>
                    <a:pt x="77" y="31"/>
                  </a:lnTo>
                  <a:lnTo>
                    <a:pt x="79" y="30"/>
                  </a:lnTo>
                  <a:lnTo>
                    <a:pt x="79" y="29"/>
                  </a:lnTo>
                  <a:lnTo>
                    <a:pt x="77" y="28"/>
                  </a:lnTo>
                  <a:lnTo>
                    <a:pt x="76" y="27"/>
                  </a:lnTo>
                  <a:lnTo>
                    <a:pt x="75" y="27"/>
                  </a:lnTo>
                  <a:lnTo>
                    <a:pt x="75" y="26"/>
                  </a:lnTo>
                  <a:lnTo>
                    <a:pt x="73" y="26"/>
                  </a:lnTo>
                  <a:lnTo>
                    <a:pt x="73" y="24"/>
                  </a:lnTo>
                  <a:lnTo>
                    <a:pt x="71" y="24"/>
                  </a:lnTo>
                  <a:lnTo>
                    <a:pt x="71" y="23"/>
                  </a:lnTo>
                  <a:lnTo>
                    <a:pt x="71" y="20"/>
                  </a:lnTo>
                  <a:lnTo>
                    <a:pt x="72" y="20"/>
                  </a:lnTo>
                  <a:lnTo>
                    <a:pt x="71" y="18"/>
                  </a:lnTo>
                  <a:lnTo>
                    <a:pt x="70" y="17"/>
                  </a:lnTo>
                  <a:lnTo>
                    <a:pt x="70" y="17"/>
                  </a:lnTo>
                  <a:lnTo>
                    <a:pt x="71" y="16"/>
                  </a:lnTo>
                  <a:lnTo>
                    <a:pt x="72" y="15"/>
                  </a:lnTo>
                  <a:lnTo>
                    <a:pt x="73" y="12"/>
                  </a:lnTo>
                  <a:lnTo>
                    <a:pt x="73" y="11"/>
                  </a:lnTo>
                  <a:lnTo>
                    <a:pt x="74" y="10"/>
                  </a:lnTo>
                  <a:lnTo>
                    <a:pt x="74" y="9"/>
                  </a:lnTo>
                  <a:lnTo>
                    <a:pt x="73" y="9"/>
                  </a:lnTo>
                  <a:lnTo>
                    <a:pt x="70" y="8"/>
                  </a:lnTo>
                  <a:lnTo>
                    <a:pt x="70" y="8"/>
                  </a:lnTo>
                  <a:lnTo>
                    <a:pt x="69" y="7"/>
                  </a:lnTo>
                  <a:lnTo>
                    <a:pt x="69" y="6"/>
                  </a:lnTo>
                  <a:lnTo>
                    <a:pt x="67" y="3"/>
                  </a:lnTo>
                  <a:lnTo>
                    <a:pt x="66" y="3"/>
                  </a:lnTo>
                  <a:lnTo>
                    <a:pt x="66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1"/>
                  </a:lnTo>
                  <a:lnTo>
                    <a:pt x="64" y="0"/>
                  </a:lnTo>
                  <a:lnTo>
                    <a:pt x="9" y="11"/>
                  </a:lnTo>
                  <a:lnTo>
                    <a:pt x="8" y="7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4" y="9"/>
                  </a:lnTo>
                  <a:lnTo>
                    <a:pt x="4" y="9"/>
                  </a:lnTo>
                  <a:lnTo>
                    <a:pt x="3" y="11"/>
                  </a:lnTo>
                  <a:lnTo>
                    <a:pt x="1" y="13"/>
                  </a:lnTo>
                  <a:lnTo>
                    <a:pt x="0" y="14"/>
                  </a:lnTo>
                  <a:lnTo>
                    <a:pt x="4" y="36"/>
                  </a:lnTo>
                  <a:lnTo>
                    <a:pt x="6" y="51"/>
                  </a:lnTo>
                  <a:lnTo>
                    <a:pt x="19" y="49"/>
                  </a:lnTo>
                  <a:lnTo>
                    <a:pt x="19" y="49"/>
                  </a:lnTo>
                  <a:close/>
                </a:path>
              </a:pathLst>
            </a:custGeom>
            <a:solidFill>
              <a:srgbClr val="0000A0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370" name="Freeform 58"/>
            <p:cNvSpPr>
              <a:spLocks/>
            </p:cNvSpPr>
            <p:nvPr/>
          </p:nvSpPr>
          <p:spPr bwMode="auto">
            <a:xfrm>
              <a:off x="4196" y="1970"/>
              <a:ext cx="523" cy="287"/>
            </a:xfrm>
            <a:custGeom>
              <a:avLst/>
              <a:gdLst/>
              <a:ahLst/>
              <a:cxnLst>
                <a:cxn ang="0">
                  <a:pos x="31" y="55"/>
                </a:cxn>
                <a:cxn ang="0">
                  <a:pos x="26" y="56"/>
                </a:cxn>
                <a:cxn ang="0">
                  <a:pos x="22" y="56"/>
                </a:cxn>
                <a:cxn ang="0">
                  <a:pos x="5" y="56"/>
                </a:cxn>
                <a:cxn ang="0">
                  <a:pos x="9" y="52"/>
                </a:cxn>
                <a:cxn ang="0">
                  <a:pos x="10" y="49"/>
                </a:cxn>
                <a:cxn ang="0">
                  <a:pos x="19" y="40"/>
                </a:cxn>
                <a:cxn ang="0">
                  <a:pos x="21" y="44"/>
                </a:cxn>
                <a:cxn ang="0">
                  <a:pos x="27" y="44"/>
                </a:cxn>
                <a:cxn ang="0">
                  <a:pos x="29" y="43"/>
                </a:cxn>
                <a:cxn ang="0">
                  <a:pos x="34" y="42"/>
                </a:cxn>
                <a:cxn ang="0">
                  <a:pos x="36" y="41"/>
                </a:cxn>
                <a:cxn ang="0">
                  <a:pos x="42" y="36"/>
                </a:cxn>
                <a:cxn ang="0">
                  <a:pos x="44" y="28"/>
                </a:cxn>
                <a:cxn ang="0">
                  <a:pos x="49" y="18"/>
                </a:cxn>
                <a:cxn ang="0">
                  <a:pos x="52" y="19"/>
                </a:cxn>
                <a:cxn ang="0">
                  <a:pos x="55" y="12"/>
                </a:cxn>
                <a:cxn ang="0">
                  <a:pos x="59" y="10"/>
                </a:cxn>
                <a:cxn ang="0">
                  <a:pos x="61" y="5"/>
                </a:cxn>
                <a:cxn ang="0">
                  <a:pos x="61" y="1"/>
                </a:cxn>
                <a:cxn ang="0">
                  <a:pos x="68" y="4"/>
                </a:cxn>
                <a:cxn ang="0">
                  <a:pos x="70" y="1"/>
                </a:cxn>
                <a:cxn ang="0">
                  <a:pos x="73" y="2"/>
                </a:cxn>
                <a:cxn ang="0">
                  <a:pos x="76" y="4"/>
                </a:cxn>
                <a:cxn ang="0">
                  <a:pos x="80" y="8"/>
                </a:cxn>
                <a:cxn ang="0">
                  <a:pos x="77" y="14"/>
                </a:cxn>
                <a:cxn ang="0">
                  <a:pos x="81" y="15"/>
                </a:cxn>
                <a:cxn ang="0">
                  <a:pos x="84" y="17"/>
                </a:cxn>
                <a:cxn ang="0">
                  <a:pos x="87" y="18"/>
                </a:cxn>
                <a:cxn ang="0">
                  <a:pos x="93" y="20"/>
                </a:cxn>
                <a:cxn ang="0">
                  <a:pos x="93" y="23"/>
                </a:cxn>
                <a:cxn ang="0">
                  <a:pos x="92" y="26"/>
                </a:cxn>
                <a:cxn ang="0">
                  <a:pos x="95" y="29"/>
                </a:cxn>
                <a:cxn ang="0">
                  <a:pos x="93" y="30"/>
                </a:cxn>
                <a:cxn ang="0">
                  <a:pos x="94" y="31"/>
                </a:cxn>
                <a:cxn ang="0">
                  <a:pos x="92" y="32"/>
                </a:cxn>
                <a:cxn ang="0">
                  <a:pos x="94" y="33"/>
                </a:cxn>
                <a:cxn ang="0">
                  <a:pos x="94" y="36"/>
                </a:cxn>
                <a:cxn ang="0">
                  <a:pos x="92" y="36"/>
                </a:cxn>
                <a:cxn ang="0">
                  <a:pos x="96" y="37"/>
                </a:cxn>
                <a:cxn ang="0">
                  <a:pos x="100" y="36"/>
                </a:cxn>
                <a:cxn ang="0">
                  <a:pos x="101" y="42"/>
                </a:cxn>
                <a:cxn ang="0">
                  <a:pos x="101" y="43"/>
                </a:cxn>
              </a:cxnLst>
              <a:rect l="0" t="0" r="r" b="b"/>
              <a:pathLst>
                <a:path w="102" h="59">
                  <a:moveTo>
                    <a:pt x="101" y="43"/>
                  </a:moveTo>
                  <a:lnTo>
                    <a:pt x="67" y="50"/>
                  </a:lnTo>
                  <a:lnTo>
                    <a:pt x="31" y="55"/>
                  </a:lnTo>
                  <a:lnTo>
                    <a:pt x="31" y="55"/>
                  </a:lnTo>
                  <a:lnTo>
                    <a:pt x="29" y="56"/>
                  </a:lnTo>
                  <a:lnTo>
                    <a:pt x="26" y="56"/>
                  </a:lnTo>
                  <a:lnTo>
                    <a:pt x="26" y="55"/>
                  </a:lnTo>
                  <a:lnTo>
                    <a:pt x="22" y="56"/>
                  </a:lnTo>
                  <a:lnTo>
                    <a:pt x="22" y="56"/>
                  </a:lnTo>
                  <a:lnTo>
                    <a:pt x="0" y="59"/>
                  </a:lnTo>
                  <a:lnTo>
                    <a:pt x="0" y="58"/>
                  </a:lnTo>
                  <a:lnTo>
                    <a:pt x="5" y="56"/>
                  </a:lnTo>
                  <a:lnTo>
                    <a:pt x="6" y="55"/>
                  </a:lnTo>
                  <a:lnTo>
                    <a:pt x="9" y="53"/>
                  </a:lnTo>
                  <a:lnTo>
                    <a:pt x="9" y="52"/>
                  </a:lnTo>
                  <a:lnTo>
                    <a:pt x="9" y="51"/>
                  </a:lnTo>
                  <a:lnTo>
                    <a:pt x="10" y="50"/>
                  </a:lnTo>
                  <a:lnTo>
                    <a:pt x="10" y="49"/>
                  </a:lnTo>
                  <a:lnTo>
                    <a:pt x="12" y="47"/>
                  </a:lnTo>
                  <a:lnTo>
                    <a:pt x="19" y="41"/>
                  </a:lnTo>
                  <a:lnTo>
                    <a:pt x="19" y="40"/>
                  </a:lnTo>
                  <a:lnTo>
                    <a:pt x="20" y="41"/>
                  </a:lnTo>
                  <a:lnTo>
                    <a:pt x="19" y="42"/>
                  </a:lnTo>
                  <a:lnTo>
                    <a:pt x="21" y="44"/>
                  </a:lnTo>
                  <a:lnTo>
                    <a:pt x="24" y="45"/>
                  </a:lnTo>
                  <a:lnTo>
                    <a:pt x="26" y="45"/>
                  </a:lnTo>
                  <a:lnTo>
                    <a:pt x="27" y="44"/>
                  </a:lnTo>
                  <a:lnTo>
                    <a:pt x="27" y="43"/>
                  </a:lnTo>
                  <a:lnTo>
                    <a:pt x="28" y="42"/>
                  </a:lnTo>
                  <a:lnTo>
                    <a:pt x="29" y="43"/>
                  </a:lnTo>
                  <a:lnTo>
                    <a:pt x="30" y="44"/>
                  </a:lnTo>
                  <a:lnTo>
                    <a:pt x="31" y="43"/>
                  </a:lnTo>
                  <a:lnTo>
                    <a:pt x="34" y="42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6" y="41"/>
                  </a:lnTo>
                  <a:lnTo>
                    <a:pt x="39" y="38"/>
                  </a:lnTo>
                  <a:lnTo>
                    <a:pt x="40" y="39"/>
                  </a:lnTo>
                  <a:lnTo>
                    <a:pt x="42" y="36"/>
                  </a:lnTo>
                  <a:lnTo>
                    <a:pt x="41" y="35"/>
                  </a:lnTo>
                  <a:lnTo>
                    <a:pt x="42" y="33"/>
                  </a:lnTo>
                  <a:lnTo>
                    <a:pt x="44" y="28"/>
                  </a:lnTo>
                  <a:lnTo>
                    <a:pt x="47" y="17"/>
                  </a:lnTo>
                  <a:lnTo>
                    <a:pt x="47" y="17"/>
                  </a:lnTo>
                  <a:lnTo>
                    <a:pt x="49" y="18"/>
                  </a:lnTo>
                  <a:lnTo>
                    <a:pt x="49" y="19"/>
                  </a:lnTo>
                  <a:lnTo>
                    <a:pt x="50" y="20"/>
                  </a:lnTo>
                  <a:lnTo>
                    <a:pt x="52" y="19"/>
                  </a:lnTo>
                  <a:lnTo>
                    <a:pt x="53" y="17"/>
                  </a:lnTo>
                  <a:lnTo>
                    <a:pt x="54" y="13"/>
                  </a:lnTo>
                  <a:lnTo>
                    <a:pt x="55" y="12"/>
                  </a:lnTo>
                  <a:lnTo>
                    <a:pt x="57" y="12"/>
                  </a:lnTo>
                  <a:lnTo>
                    <a:pt x="58" y="10"/>
                  </a:lnTo>
                  <a:lnTo>
                    <a:pt x="59" y="10"/>
                  </a:lnTo>
                  <a:lnTo>
                    <a:pt x="60" y="8"/>
                  </a:lnTo>
                  <a:lnTo>
                    <a:pt x="60" y="6"/>
                  </a:lnTo>
                  <a:lnTo>
                    <a:pt x="61" y="5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8" y="4"/>
                  </a:lnTo>
                  <a:lnTo>
                    <a:pt x="69" y="4"/>
                  </a:lnTo>
                  <a:lnTo>
                    <a:pt x="69" y="4"/>
                  </a:lnTo>
                  <a:lnTo>
                    <a:pt x="70" y="1"/>
                  </a:lnTo>
                  <a:lnTo>
                    <a:pt x="71" y="1"/>
                  </a:lnTo>
                  <a:lnTo>
                    <a:pt x="72" y="1"/>
                  </a:lnTo>
                  <a:lnTo>
                    <a:pt x="73" y="2"/>
                  </a:lnTo>
                  <a:lnTo>
                    <a:pt x="72" y="3"/>
                  </a:lnTo>
                  <a:lnTo>
                    <a:pt x="74" y="4"/>
                  </a:lnTo>
                  <a:lnTo>
                    <a:pt x="76" y="4"/>
                  </a:lnTo>
                  <a:lnTo>
                    <a:pt x="78" y="6"/>
                  </a:lnTo>
                  <a:lnTo>
                    <a:pt x="79" y="6"/>
                  </a:lnTo>
                  <a:lnTo>
                    <a:pt x="80" y="8"/>
                  </a:lnTo>
                  <a:lnTo>
                    <a:pt x="80" y="8"/>
                  </a:lnTo>
                  <a:lnTo>
                    <a:pt x="78" y="12"/>
                  </a:lnTo>
                  <a:lnTo>
                    <a:pt x="77" y="14"/>
                  </a:lnTo>
                  <a:lnTo>
                    <a:pt x="78" y="16"/>
                  </a:lnTo>
                  <a:lnTo>
                    <a:pt x="80" y="16"/>
                  </a:lnTo>
                  <a:lnTo>
                    <a:pt x="81" y="15"/>
                  </a:lnTo>
                  <a:lnTo>
                    <a:pt x="83" y="17"/>
                  </a:lnTo>
                  <a:lnTo>
                    <a:pt x="84" y="17"/>
                  </a:lnTo>
                  <a:lnTo>
                    <a:pt x="84" y="17"/>
                  </a:lnTo>
                  <a:lnTo>
                    <a:pt x="85" y="18"/>
                  </a:lnTo>
                  <a:lnTo>
                    <a:pt x="86" y="18"/>
                  </a:lnTo>
                  <a:lnTo>
                    <a:pt x="87" y="18"/>
                  </a:lnTo>
                  <a:lnTo>
                    <a:pt x="87" y="18"/>
                  </a:lnTo>
                  <a:lnTo>
                    <a:pt x="90" y="20"/>
                  </a:lnTo>
                  <a:lnTo>
                    <a:pt x="93" y="20"/>
                  </a:lnTo>
                  <a:lnTo>
                    <a:pt x="94" y="22"/>
                  </a:lnTo>
                  <a:lnTo>
                    <a:pt x="93" y="22"/>
                  </a:lnTo>
                  <a:lnTo>
                    <a:pt x="93" y="23"/>
                  </a:lnTo>
                  <a:lnTo>
                    <a:pt x="93" y="25"/>
                  </a:lnTo>
                  <a:lnTo>
                    <a:pt x="93" y="25"/>
                  </a:lnTo>
                  <a:lnTo>
                    <a:pt x="92" y="26"/>
                  </a:lnTo>
                  <a:lnTo>
                    <a:pt x="92" y="26"/>
                  </a:lnTo>
                  <a:lnTo>
                    <a:pt x="94" y="27"/>
                  </a:lnTo>
                  <a:lnTo>
                    <a:pt x="95" y="29"/>
                  </a:lnTo>
                  <a:lnTo>
                    <a:pt x="95" y="29"/>
                  </a:lnTo>
                  <a:lnTo>
                    <a:pt x="95" y="30"/>
                  </a:lnTo>
                  <a:lnTo>
                    <a:pt x="93" y="30"/>
                  </a:lnTo>
                  <a:lnTo>
                    <a:pt x="93" y="30"/>
                  </a:lnTo>
                  <a:lnTo>
                    <a:pt x="93" y="31"/>
                  </a:lnTo>
                  <a:lnTo>
                    <a:pt x="94" y="31"/>
                  </a:lnTo>
                  <a:lnTo>
                    <a:pt x="94" y="32"/>
                  </a:lnTo>
                  <a:lnTo>
                    <a:pt x="93" y="32"/>
                  </a:lnTo>
                  <a:lnTo>
                    <a:pt x="92" y="32"/>
                  </a:lnTo>
                  <a:lnTo>
                    <a:pt x="92" y="32"/>
                  </a:lnTo>
                  <a:lnTo>
                    <a:pt x="93" y="33"/>
                  </a:lnTo>
                  <a:lnTo>
                    <a:pt x="94" y="33"/>
                  </a:lnTo>
                  <a:lnTo>
                    <a:pt x="96" y="34"/>
                  </a:lnTo>
                  <a:lnTo>
                    <a:pt x="96" y="34"/>
                  </a:lnTo>
                  <a:lnTo>
                    <a:pt x="94" y="36"/>
                  </a:lnTo>
                  <a:lnTo>
                    <a:pt x="94" y="36"/>
                  </a:lnTo>
                  <a:lnTo>
                    <a:pt x="92" y="35"/>
                  </a:lnTo>
                  <a:lnTo>
                    <a:pt x="92" y="36"/>
                  </a:lnTo>
                  <a:lnTo>
                    <a:pt x="93" y="37"/>
                  </a:lnTo>
                  <a:lnTo>
                    <a:pt x="94" y="38"/>
                  </a:lnTo>
                  <a:lnTo>
                    <a:pt x="96" y="37"/>
                  </a:lnTo>
                  <a:lnTo>
                    <a:pt x="97" y="36"/>
                  </a:lnTo>
                  <a:lnTo>
                    <a:pt x="99" y="36"/>
                  </a:lnTo>
                  <a:lnTo>
                    <a:pt x="100" y="36"/>
                  </a:lnTo>
                  <a:lnTo>
                    <a:pt x="101" y="37"/>
                  </a:lnTo>
                  <a:lnTo>
                    <a:pt x="102" y="41"/>
                  </a:lnTo>
                  <a:lnTo>
                    <a:pt x="101" y="42"/>
                  </a:lnTo>
                  <a:lnTo>
                    <a:pt x="101" y="42"/>
                  </a:lnTo>
                  <a:lnTo>
                    <a:pt x="101" y="43"/>
                  </a:lnTo>
                  <a:lnTo>
                    <a:pt x="101" y="43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371" name="Freeform 59"/>
            <p:cNvSpPr>
              <a:spLocks/>
            </p:cNvSpPr>
            <p:nvPr/>
          </p:nvSpPr>
          <p:spPr bwMode="auto">
            <a:xfrm>
              <a:off x="4232" y="2350"/>
              <a:ext cx="353" cy="258"/>
            </a:xfrm>
            <a:custGeom>
              <a:avLst/>
              <a:gdLst/>
              <a:ahLst/>
              <a:cxnLst>
                <a:cxn ang="0">
                  <a:pos x="41" y="53"/>
                </a:cxn>
                <a:cxn ang="0">
                  <a:pos x="38" y="52"/>
                </a:cxn>
                <a:cxn ang="0">
                  <a:pos x="37" y="48"/>
                </a:cxn>
                <a:cxn ang="0">
                  <a:pos x="33" y="44"/>
                </a:cxn>
                <a:cxn ang="0">
                  <a:pos x="31" y="39"/>
                </a:cxn>
                <a:cxn ang="0">
                  <a:pos x="29" y="37"/>
                </a:cxn>
                <a:cxn ang="0">
                  <a:pos x="25" y="34"/>
                </a:cxn>
                <a:cxn ang="0">
                  <a:pos x="23" y="32"/>
                </a:cxn>
                <a:cxn ang="0">
                  <a:pos x="22" y="30"/>
                </a:cxn>
                <a:cxn ang="0">
                  <a:pos x="15" y="25"/>
                </a:cxn>
                <a:cxn ang="0">
                  <a:pos x="13" y="23"/>
                </a:cxn>
                <a:cxn ang="0">
                  <a:pos x="10" y="19"/>
                </a:cxn>
                <a:cxn ang="0">
                  <a:pos x="8" y="16"/>
                </a:cxn>
                <a:cxn ang="0">
                  <a:pos x="1" y="14"/>
                </a:cxn>
                <a:cxn ang="0">
                  <a:pos x="1" y="10"/>
                </a:cxn>
                <a:cxn ang="0">
                  <a:pos x="3" y="8"/>
                </a:cxn>
                <a:cxn ang="0">
                  <a:pos x="3" y="7"/>
                </a:cxn>
                <a:cxn ang="0">
                  <a:pos x="8" y="5"/>
                </a:cxn>
                <a:cxn ang="0">
                  <a:pos x="12" y="3"/>
                </a:cxn>
                <a:cxn ang="0">
                  <a:pos x="13" y="2"/>
                </a:cxn>
                <a:cxn ang="0">
                  <a:pos x="31" y="1"/>
                </a:cxn>
                <a:cxn ang="0">
                  <a:pos x="31" y="2"/>
                </a:cxn>
                <a:cxn ang="0">
                  <a:pos x="35" y="4"/>
                </a:cxn>
                <a:cxn ang="0">
                  <a:pos x="51" y="4"/>
                </a:cxn>
                <a:cxn ang="0">
                  <a:pos x="68" y="17"/>
                </a:cxn>
                <a:cxn ang="0">
                  <a:pos x="66" y="19"/>
                </a:cxn>
                <a:cxn ang="0">
                  <a:pos x="63" y="24"/>
                </a:cxn>
                <a:cxn ang="0">
                  <a:pos x="62" y="28"/>
                </a:cxn>
                <a:cxn ang="0">
                  <a:pos x="62" y="30"/>
                </a:cxn>
                <a:cxn ang="0">
                  <a:pos x="60" y="31"/>
                </a:cxn>
                <a:cxn ang="0">
                  <a:pos x="59" y="33"/>
                </a:cxn>
                <a:cxn ang="0">
                  <a:pos x="57" y="35"/>
                </a:cxn>
                <a:cxn ang="0">
                  <a:pos x="53" y="39"/>
                </a:cxn>
                <a:cxn ang="0">
                  <a:pos x="50" y="41"/>
                </a:cxn>
                <a:cxn ang="0">
                  <a:pos x="49" y="43"/>
                </a:cxn>
                <a:cxn ang="0">
                  <a:pos x="46" y="44"/>
                </a:cxn>
                <a:cxn ang="0">
                  <a:pos x="46" y="45"/>
                </a:cxn>
                <a:cxn ang="0">
                  <a:pos x="45" y="47"/>
                </a:cxn>
                <a:cxn ang="0">
                  <a:pos x="43" y="48"/>
                </a:cxn>
                <a:cxn ang="0">
                  <a:pos x="43" y="48"/>
                </a:cxn>
                <a:cxn ang="0">
                  <a:pos x="43" y="49"/>
                </a:cxn>
                <a:cxn ang="0">
                  <a:pos x="44" y="50"/>
                </a:cxn>
                <a:cxn ang="0">
                  <a:pos x="42" y="51"/>
                </a:cxn>
                <a:cxn ang="0">
                  <a:pos x="41" y="52"/>
                </a:cxn>
              </a:cxnLst>
              <a:rect l="0" t="0" r="r" b="b"/>
              <a:pathLst>
                <a:path w="69" h="53">
                  <a:moveTo>
                    <a:pt x="41" y="52"/>
                  </a:moveTo>
                  <a:lnTo>
                    <a:pt x="41" y="53"/>
                  </a:lnTo>
                  <a:lnTo>
                    <a:pt x="39" y="52"/>
                  </a:lnTo>
                  <a:lnTo>
                    <a:pt x="38" y="52"/>
                  </a:lnTo>
                  <a:lnTo>
                    <a:pt x="38" y="51"/>
                  </a:lnTo>
                  <a:lnTo>
                    <a:pt x="37" y="48"/>
                  </a:lnTo>
                  <a:lnTo>
                    <a:pt x="35" y="45"/>
                  </a:lnTo>
                  <a:lnTo>
                    <a:pt x="33" y="44"/>
                  </a:lnTo>
                  <a:lnTo>
                    <a:pt x="32" y="41"/>
                  </a:lnTo>
                  <a:lnTo>
                    <a:pt x="31" y="39"/>
                  </a:lnTo>
                  <a:lnTo>
                    <a:pt x="30" y="37"/>
                  </a:lnTo>
                  <a:lnTo>
                    <a:pt x="29" y="37"/>
                  </a:lnTo>
                  <a:lnTo>
                    <a:pt x="26" y="36"/>
                  </a:lnTo>
                  <a:lnTo>
                    <a:pt x="25" y="34"/>
                  </a:lnTo>
                  <a:lnTo>
                    <a:pt x="23" y="33"/>
                  </a:lnTo>
                  <a:lnTo>
                    <a:pt x="23" y="32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19" y="29"/>
                  </a:lnTo>
                  <a:lnTo>
                    <a:pt x="15" y="25"/>
                  </a:lnTo>
                  <a:lnTo>
                    <a:pt x="13" y="24"/>
                  </a:lnTo>
                  <a:lnTo>
                    <a:pt x="13" y="23"/>
                  </a:lnTo>
                  <a:lnTo>
                    <a:pt x="11" y="21"/>
                  </a:lnTo>
                  <a:lnTo>
                    <a:pt x="10" y="19"/>
                  </a:lnTo>
                  <a:lnTo>
                    <a:pt x="8" y="17"/>
                  </a:lnTo>
                  <a:lnTo>
                    <a:pt x="8" y="16"/>
                  </a:lnTo>
                  <a:lnTo>
                    <a:pt x="5" y="16"/>
                  </a:lnTo>
                  <a:lnTo>
                    <a:pt x="1" y="14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9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7"/>
                  </a:lnTo>
                  <a:lnTo>
                    <a:pt x="7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12" y="3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2" y="1"/>
                  </a:lnTo>
                  <a:lnTo>
                    <a:pt x="35" y="4"/>
                  </a:lnTo>
                  <a:lnTo>
                    <a:pt x="36" y="6"/>
                  </a:lnTo>
                  <a:lnTo>
                    <a:pt x="51" y="4"/>
                  </a:lnTo>
                  <a:lnTo>
                    <a:pt x="69" y="16"/>
                  </a:lnTo>
                  <a:lnTo>
                    <a:pt x="68" y="17"/>
                  </a:lnTo>
                  <a:lnTo>
                    <a:pt x="67" y="18"/>
                  </a:lnTo>
                  <a:lnTo>
                    <a:pt x="66" y="19"/>
                  </a:lnTo>
                  <a:lnTo>
                    <a:pt x="63" y="23"/>
                  </a:lnTo>
                  <a:lnTo>
                    <a:pt x="63" y="24"/>
                  </a:lnTo>
                  <a:lnTo>
                    <a:pt x="62" y="26"/>
                  </a:lnTo>
                  <a:lnTo>
                    <a:pt x="62" y="28"/>
                  </a:lnTo>
                  <a:lnTo>
                    <a:pt x="62" y="29"/>
                  </a:lnTo>
                  <a:lnTo>
                    <a:pt x="62" y="30"/>
                  </a:lnTo>
                  <a:lnTo>
                    <a:pt x="61" y="31"/>
                  </a:lnTo>
                  <a:lnTo>
                    <a:pt x="60" y="31"/>
                  </a:lnTo>
                  <a:lnTo>
                    <a:pt x="59" y="32"/>
                  </a:lnTo>
                  <a:lnTo>
                    <a:pt x="59" y="33"/>
                  </a:lnTo>
                  <a:lnTo>
                    <a:pt x="58" y="34"/>
                  </a:lnTo>
                  <a:lnTo>
                    <a:pt x="57" y="35"/>
                  </a:lnTo>
                  <a:lnTo>
                    <a:pt x="55" y="37"/>
                  </a:lnTo>
                  <a:lnTo>
                    <a:pt x="53" y="39"/>
                  </a:lnTo>
                  <a:lnTo>
                    <a:pt x="52" y="40"/>
                  </a:lnTo>
                  <a:lnTo>
                    <a:pt x="50" y="41"/>
                  </a:lnTo>
                  <a:lnTo>
                    <a:pt x="50" y="42"/>
                  </a:lnTo>
                  <a:lnTo>
                    <a:pt x="49" y="43"/>
                  </a:lnTo>
                  <a:lnTo>
                    <a:pt x="47" y="44"/>
                  </a:lnTo>
                  <a:lnTo>
                    <a:pt x="46" y="44"/>
                  </a:lnTo>
                  <a:lnTo>
                    <a:pt x="46" y="45"/>
                  </a:lnTo>
                  <a:lnTo>
                    <a:pt x="46" y="45"/>
                  </a:lnTo>
                  <a:lnTo>
                    <a:pt x="46" y="45"/>
                  </a:lnTo>
                  <a:lnTo>
                    <a:pt x="45" y="47"/>
                  </a:lnTo>
                  <a:lnTo>
                    <a:pt x="44" y="48"/>
                  </a:lnTo>
                  <a:lnTo>
                    <a:pt x="43" y="48"/>
                  </a:lnTo>
                  <a:lnTo>
                    <a:pt x="43" y="48"/>
                  </a:lnTo>
                  <a:lnTo>
                    <a:pt x="43" y="48"/>
                  </a:lnTo>
                  <a:lnTo>
                    <a:pt x="43" y="49"/>
                  </a:lnTo>
                  <a:lnTo>
                    <a:pt x="43" y="49"/>
                  </a:lnTo>
                  <a:lnTo>
                    <a:pt x="44" y="49"/>
                  </a:lnTo>
                  <a:lnTo>
                    <a:pt x="44" y="50"/>
                  </a:lnTo>
                  <a:lnTo>
                    <a:pt x="43" y="50"/>
                  </a:lnTo>
                  <a:lnTo>
                    <a:pt x="42" y="51"/>
                  </a:lnTo>
                  <a:lnTo>
                    <a:pt x="41" y="52"/>
                  </a:lnTo>
                  <a:lnTo>
                    <a:pt x="41" y="52"/>
                  </a:lnTo>
                  <a:lnTo>
                    <a:pt x="41" y="52"/>
                  </a:lnTo>
                  <a:close/>
                </a:path>
              </a:pathLst>
            </a:custGeom>
            <a:solidFill>
              <a:srgbClr val="0000A0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372" name="Freeform 60"/>
            <p:cNvSpPr>
              <a:spLocks/>
            </p:cNvSpPr>
            <p:nvPr/>
          </p:nvSpPr>
          <p:spPr bwMode="auto">
            <a:xfrm>
              <a:off x="4073" y="2384"/>
              <a:ext cx="375" cy="376"/>
            </a:xfrm>
            <a:custGeom>
              <a:avLst/>
              <a:gdLst/>
              <a:ahLst/>
              <a:cxnLst>
                <a:cxn ang="0">
                  <a:pos x="9" y="41"/>
                </a:cxn>
                <a:cxn ang="0">
                  <a:pos x="11" y="44"/>
                </a:cxn>
                <a:cxn ang="0">
                  <a:pos x="13" y="46"/>
                </a:cxn>
                <a:cxn ang="0">
                  <a:pos x="13" y="49"/>
                </a:cxn>
                <a:cxn ang="0">
                  <a:pos x="14" y="50"/>
                </a:cxn>
                <a:cxn ang="0">
                  <a:pos x="13" y="55"/>
                </a:cxn>
                <a:cxn ang="0">
                  <a:pos x="12" y="60"/>
                </a:cxn>
                <a:cxn ang="0">
                  <a:pos x="14" y="68"/>
                </a:cxn>
                <a:cxn ang="0">
                  <a:pos x="16" y="71"/>
                </a:cxn>
                <a:cxn ang="0">
                  <a:pos x="17" y="74"/>
                </a:cxn>
                <a:cxn ang="0">
                  <a:pos x="18" y="76"/>
                </a:cxn>
                <a:cxn ang="0">
                  <a:pos x="58" y="76"/>
                </a:cxn>
                <a:cxn ang="0">
                  <a:pos x="60" y="77"/>
                </a:cxn>
                <a:cxn ang="0">
                  <a:pos x="59" y="71"/>
                </a:cxn>
                <a:cxn ang="0">
                  <a:pos x="60" y="69"/>
                </a:cxn>
                <a:cxn ang="0">
                  <a:pos x="64" y="69"/>
                </a:cxn>
                <a:cxn ang="0">
                  <a:pos x="67" y="69"/>
                </a:cxn>
                <a:cxn ang="0">
                  <a:pos x="67" y="65"/>
                </a:cxn>
                <a:cxn ang="0">
                  <a:pos x="67" y="62"/>
                </a:cxn>
                <a:cxn ang="0">
                  <a:pos x="69" y="53"/>
                </a:cxn>
                <a:cxn ang="0">
                  <a:pos x="71" y="48"/>
                </a:cxn>
                <a:cxn ang="0">
                  <a:pos x="73" y="47"/>
                </a:cxn>
                <a:cxn ang="0">
                  <a:pos x="73" y="46"/>
                </a:cxn>
                <a:cxn ang="0">
                  <a:pos x="72" y="46"/>
                </a:cxn>
                <a:cxn ang="0">
                  <a:pos x="69" y="45"/>
                </a:cxn>
                <a:cxn ang="0">
                  <a:pos x="68" y="41"/>
                </a:cxn>
                <a:cxn ang="0">
                  <a:pos x="64" y="37"/>
                </a:cxn>
                <a:cxn ang="0">
                  <a:pos x="62" y="32"/>
                </a:cxn>
                <a:cxn ang="0">
                  <a:pos x="60" y="30"/>
                </a:cxn>
                <a:cxn ang="0">
                  <a:pos x="56" y="27"/>
                </a:cxn>
                <a:cxn ang="0">
                  <a:pos x="54" y="25"/>
                </a:cxn>
                <a:cxn ang="0">
                  <a:pos x="53" y="23"/>
                </a:cxn>
                <a:cxn ang="0">
                  <a:pos x="46" y="18"/>
                </a:cxn>
                <a:cxn ang="0">
                  <a:pos x="44" y="16"/>
                </a:cxn>
                <a:cxn ang="0">
                  <a:pos x="41" y="12"/>
                </a:cxn>
                <a:cxn ang="0">
                  <a:pos x="39" y="9"/>
                </a:cxn>
                <a:cxn ang="0">
                  <a:pos x="32" y="7"/>
                </a:cxn>
                <a:cxn ang="0">
                  <a:pos x="32" y="3"/>
                </a:cxn>
                <a:cxn ang="0">
                  <a:pos x="34" y="1"/>
                </a:cxn>
                <a:cxn ang="0">
                  <a:pos x="34" y="0"/>
                </a:cxn>
                <a:cxn ang="0">
                  <a:pos x="0" y="5"/>
                </a:cxn>
              </a:cxnLst>
              <a:rect l="0" t="0" r="r" b="b"/>
              <a:pathLst>
                <a:path w="73" h="77">
                  <a:moveTo>
                    <a:pt x="0" y="5"/>
                  </a:moveTo>
                  <a:lnTo>
                    <a:pt x="9" y="41"/>
                  </a:lnTo>
                  <a:lnTo>
                    <a:pt x="10" y="42"/>
                  </a:lnTo>
                  <a:lnTo>
                    <a:pt x="11" y="44"/>
                  </a:lnTo>
                  <a:lnTo>
                    <a:pt x="12" y="45"/>
                  </a:lnTo>
                  <a:lnTo>
                    <a:pt x="13" y="46"/>
                  </a:lnTo>
                  <a:lnTo>
                    <a:pt x="14" y="47"/>
                  </a:lnTo>
                  <a:lnTo>
                    <a:pt x="13" y="49"/>
                  </a:lnTo>
                  <a:lnTo>
                    <a:pt x="15" y="50"/>
                  </a:lnTo>
                  <a:lnTo>
                    <a:pt x="14" y="50"/>
                  </a:lnTo>
                  <a:lnTo>
                    <a:pt x="13" y="52"/>
                  </a:lnTo>
                  <a:lnTo>
                    <a:pt x="13" y="55"/>
                  </a:lnTo>
                  <a:lnTo>
                    <a:pt x="12" y="57"/>
                  </a:lnTo>
                  <a:lnTo>
                    <a:pt x="12" y="60"/>
                  </a:lnTo>
                  <a:lnTo>
                    <a:pt x="14" y="63"/>
                  </a:lnTo>
                  <a:lnTo>
                    <a:pt x="14" y="68"/>
                  </a:lnTo>
                  <a:lnTo>
                    <a:pt x="16" y="70"/>
                  </a:lnTo>
                  <a:lnTo>
                    <a:pt x="16" y="71"/>
                  </a:lnTo>
                  <a:lnTo>
                    <a:pt x="16" y="72"/>
                  </a:lnTo>
                  <a:lnTo>
                    <a:pt x="17" y="74"/>
                  </a:lnTo>
                  <a:lnTo>
                    <a:pt x="17" y="75"/>
                  </a:lnTo>
                  <a:lnTo>
                    <a:pt x="18" y="76"/>
                  </a:lnTo>
                  <a:lnTo>
                    <a:pt x="57" y="74"/>
                  </a:lnTo>
                  <a:lnTo>
                    <a:pt x="58" y="76"/>
                  </a:lnTo>
                  <a:lnTo>
                    <a:pt x="58" y="76"/>
                  </a:lnTo>
                  <a:lnTo>
                    <a:pt x="60" y="77"/>
                  </a:lnTo>
                  <a:lnTo>
                    <a:pt x="60" y="75"/>
                  </a:lnTo>
                  <a:lnTo>
                    <a:pt x="59" y="71"/>
                  </a:lnTo>
                  <a:lnTo>
                    <a:pt x="60" y="70"/>
                  </a:lnTo>
                  <a:lnTo>
                    <a:pt x="60" y="69"/>
                  </a:lnTo>
                  <a:lnTo>
                    <a:pt x="61" y="68"/>
                  </a:lnTo>
                  <a:lnTo>
                    <a:pt x="64" y="69"/>
                  </a:lnTo>
                  <a:lnTo>
                    <a:pt x="66" y="69"/>
                  </a:lnTo>
                  <a:lnTo>
                    <a:pt x="67" y="69"/>
                  </a:lnTo>
                  <a:lnTo>
                    <a:pt x="67" y="66"/>
                  </a:lnTo>
                  <a:lnTo>
                    <a:pt x="67" y="65"/>
                  </a:lnTo>
                  <a:lnTo>
                    <a:pt x="67" y="63"/>
                  </a:lnTo>
                  <a:lnTo>
                    <a:pt x="67" y="62"/>
                  </a:lnTo>
                  <a:lnTo>
                    <a:pt x="69" y="56"/>
                  </a:lnTo>
                  <a:lnTo>
                    <a:pt x="69" y="53"/>
                  </a:lnTo>
                  <a:lnTo>
                    <a:pt x="70" y="51"/>
                  </a:lnTo>
                  <a:lnTo>
                    <a:pt x="71" y="48"/>
                  </a:lnTo>
                  <a:lnTo>
                    <a:pt x="73" y="47"/>
                  </a:lnTo>
                  <a:lnTo>
                    <a:pt x="73" y="47"/>
                  </a:lnTo>
                  <a:lnTo>
                    <a:pt x="73" y="46"/>
                  </a:lnTo>
                  <a:lnTo>
                    <a:pt x="73" y="46"/>
                  </a:lnTo>
                  <a:lnTo>
                    <a:pt x="72" y="45"/>
                  </a:lnTo>
                  <a:lnTo>
                    <a:pt x="72" y="46"/>
                  </a:lnTo>
                  <a:lnTo>
                    <a:pt x="70" y="45"/>
                  </a:lnTo>
                  <a:lnTo>
                    <a:pt x="69" y="45"/>
                  </a:lnTo>
                  <a:lnTo>
                    <a:pt x="69" y="44"/>
                  </a:lnTo>
                  <a:lnTo>
                    <a:pt x="68" y="41"/>
                  </a:lnTo>
                  <a:lnTo>
                    <a:pt x="66" y="38"/>
                  </a:lnTo>
                  <a:lnTo>
                    <a:pt x="64" y="37"/>
                  </a:lnTo>
                  <a:lnTo>
                    <a:pt x="63" y="34"/>
                  </a:lnTo>
                  <a:lnTo>
                    <a:pt x="62" y="32"/>
                  </a:lnTo>
                  <a:lnTo>
                    <a:pt x="61" y="30"/>
                  </a:lnTo>
                  <a:lnTo>
                    <a:pt x="60" y="30"/>
                  </a:lnTo>
                  <a:lnTo>
                    <a:pt x="57" y="29"/>
                  </a:lnTo>
                  <a:lnTo>
                    <a:pt x="56" y="27"/>
                  </a:lnTo>
                  <a:lnTo>
                    <a:pt x="54" y="26"/>
                  </a:lnTo>
                  <a:lnTo>
                    <a:pt x="54" y="25"/>
                  </a:lnTo>
                  <a:lnTo>
                    <a:pt x="53" y="23"/>
                  </a:lnTo>
                  <a:lnTo>
                    <a:pt x="53" y="23"/>
                  </a:lnTo>
                  <a:lnTo>
                    <a:pt x="50" y="22"/>
                  </a:lnTo>
                  <a:lnTo>
                    <a:pt x="46" y="18"/>
                  </a:lnTo>
                  <a:lnTo>
                    <a:pt x="44" y="17"/>
                  </a:lnTo>
                  <a:lnTo>
                    <a:pt x="44" y="16"/>
                  </a:lnTo>
                  <a:lnTo>
                    <a:pt x="42" y="14"/>
                  </a:lnTo>
                  <a:lnTo>
                    <a:pt x="41" y="12"/>
                  </a:lnTo>
                  <a:lnTo>
                    <a:pt x="39" y="10"/>
                  </a:lnTo>
                  <a:lnTo>
                    <a:pt x="39" y="9"/>
                  </a:lnTo>
                  <a:lnTo>
                    <a:pt x="36" y="9"/>
                  </a:lnTo>
                  <a:lnTo>
                    <a:pt x="32" y="7"/>
                  </a:lnTo>
                  <a:lnTo>
                    <a:pt x="31" y="6"/>
                  </a:lnTo>
                  <a:lnTo>
                    <a:pt x="32" y="3"/>
                  </a:lnTo>
                  <a:lnTo>
                    <a:pt x="33" y="2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0"/>
                  </a:lnTo>
                  <a:lnTo>
                    <a:pt x="13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373" name="Freeform 61"/>
            <p:cNvSpPr>
              <a:spLocks/>
            </p:cNvSpPr>
            <p:nvPr/>
          </p:nvSpPr>
          <p:spPr bwMode="auto">
            <a:xfrm>
              <a:off x="4426" y="1916"/>
              <a:ext cx="318" cy="141"/>
            </a:xfrm>
            <a:custGeom>
              <a:avLst/>
              <a:gdLst/>
              <a:ahLst/>
              <a:cxnLst>
                <a:cxn ang="0">
                  <a:pos x="36" y="2"/>
                </a:cxn>
                <a:cxn ang="0">
                  <a:pos x="2" y="17"/>
                </a:cxn>
                <a:cxn ang="0">
                  <a:pos x="4" y="16"/>
                </a:cxn>
                <a:cxn ang="0">
                  <a:pos x="8" y="13"/>
                </a:cxn>
                <a:cxn ang="0">
                  <a:pos x="10" y="11"/>
                </a:cxn>
                <a:cxn ang="0">
                  <a:pos x="11" y="10"/>
                </a:cxn>
                <a:cxn ang="0">
                  <a:pos x="14" y="9"/>
                </a:cxn>
                <a:cxn ang="0">
                  <a:pos x="19" y="7"/>
                </a:cxn>
                <a:cxn ang="0">
                  <a:pos x="21" y="8"/>
                </a:cxn>
                <a:cxn ang="0">
                  <a:pos x="23" y="8"/>
                </a:cxn>
                <a:cxn ang="0">
                  <a:pos x="25" y="12"/>
                </a:cxn>
                <a:cxn ang="0">
                  <a:pos x="27" y="12"/>
                </a:cxn>
                <a:cxn ang="0">
                  <a:pos x="27" y="14"/>
                </a:cxn>
                <a:cxn ang="0">
                  <a:pos x="31" y="15"/>
                </a:cxn>
                <a:cxn ang="0">
                  <a:pos x="34" y="17"/>
                </a:cxn>
                <a:cxn ang="0">
                  <a:pos x="35" y="19"/>
                </a:cxn>
                <a:cxn ang="0">
                  <a:pos x="32" y="25"/>
                </a:cxn>
                <a:cxn ang="0">
                  <a:pos x="35" y="27"/>
                </a:cxn>
                <a:cxn ang="0">
                  <a:pos x="38" y="28"/>
                </a:cxn>
                <a:cxn ang="0">
                  <a:pos x="39" y="28"/>
                </a:cxn>
                <a:cxn ang="0">
                  <a:pos x="42" y="27"/>
                </a:cxn>
                <a:cxn ang="0">
                  <a:pos x="46" y="29"/>
                </a:cxn>
                <a:cxn ang="0">
                  <a:pos x="47" y="28"/>
                </a:cxn>
                <a:cxn ang="0">
                  <a:pos x="45" y="26"/>
                </a:cxn>
                <a:cxn ang="0">
                  <a:pos x="44" y="25"/>
                </a:cxn>
                <a:cxn ang="0">
                  <a:pos x="45" y="24"/>
                </a:cxn>
                <a:cxn ang="0">
                  <a:pos x="44" y="23"/>
                </a:cxn>
                <a:cxn ang="0">
                  <a:pos x="41" y="19"/>
                </a:cxn>
                <a:cxn ang="0">
                  <a:pos x="41" y="16"/>
                </a:cxn>
                <a:cxn ang="0">
                  <a:pos x="41" y="12"/>
                </a:cxn>
                <a:cxn ang="0">
                  <a:pos x="41" y="10"/>
                </a:cxn>
                <a:cxn ang="0">
                  <a:pos x="41" y="9"/>
                </a:cxn>
                <a:cxn ang="0">
                  <a:pos x="44" y="6"/>
                </a:cxn>
                <a:cxn ang="0">
                  <a:pos x="45" y="4"/>
                </a:cxn>
                <a:cxn ang="0">
                  <a:pos x="47" y="4"/>
                </a:cxn>
                <a:cxn ang="0">
                  <a:pos x="45" y="8"/>
                </a:cxn>
                <a:cxn ang="0">
                  <a:pos x="44" y="10"/>
                </a:cxn>
                <a:cxn ang="0">
                  <a:pos x="46" y="12"/>
                </a:cxn>
                <a:cxn ang="0">
                  <a:pos x="46" y="16"/>
                </a:cxn>
                <a:cxn ang="0">
                  <a:pos x="45" y="18"/>
                </a:cxn>
                <a:cxn ang="0">
                  <a:pos x="46" y="19"/>
                </a:cxn>
                <a:cxn ang="0">
                  <a:pos x="46" y="21"/>
                </a:cxn>
                <a:cxn ang="0">
                  <a:pos x="47" y="24"/>
                </a:cxn>
                <a:cxn ang="0">
                  <a:pos x="50" y="25"/>
                </a:cxn>
                <a:cxn ang="0">
                  <a:pos x="52" y="24"/>
                </a:cxn>
                <a:cxn ang="0">
                  <a:pos x="52" y="26"/>
                </a:cxn>
                <a:cxn ang="0">
                  <a:pos x="53" y="28"/>
                </a:cxn>
                <a:cxn ang="0">
                  <a:pos x="55" y="29"/>
                </a:cxn>
                <a:cxn ang="0">
                  <a:pos x="56" y="28"/>
                </a:cxn>
                <a:cxn ang="0">
                  <a:pos x="61" y="26"/>
                </a:cxn>
                <a:cxn ang="0">
                  <a:pos x="62" y="19"/>
                </a:cxn>
                <a:cxn ang="0">
                  <a:pos x="54" y="21"/>
                </a:cxn>
                <a:cxn ang="0">
                  <a:pos x="47" y="0"/>
                </a:cxn>
              </a:cxnLst>
              <a:rect l="0" t="0" r="r" b="b"/>
              <a:pathLst>
                <a:path w="62" h="29">
                  <a:moveTo>
                    <a:pt x="47" y="0"/>
                  </a:moveTo>
                  <a:lnTo>
                    <a:pt x="36" y="2"/>
                  </a:lnTo>
                  <a:lnTo>
                    <a:pt x="0" y="9"/>
                  </a:lnTo>
                  <a:lnTo>
                    <a:pt x="2" y="17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9" y="11"/>
                  </a:lnTo>
                  <a:lnTo>
                    <a:pt x="10" y="11"/>
                  </a:lnTo>
                  <a:lnTo>
                    <a:pt x="10" y="9"/>
                  </a:lnTo>
                  <a:lnTo>
                    <a:pt x="11" y="10"/>
                  </a:lnTo>
                  <a:lnTo>
                    <a:pt x="13" y="10"/>
                  </a:lnTo>
                  <a:lnTo>
                    <a:pt x="14" y="9"/>
                  </a:lnTo>
                  <a:lnTo>
                    <a:pt x="15" y="8"/>
                  </a:lnTo>
                  <a:lnTo>
                    <a:pt x="19" y="7"/>
                  </a:lnTo>
                  <a:lnTo>
                    <a:pt x="20" y="7"/>
                  </a:lnTo>
                  <a:lnTo>
                    <a:pt x="21" y="8"/>
                  </a:lnTo>
                  <a:lnTo>
                    <a:pt x="22" y="7"/>
                  </a:lnTo>
                  <a:lnTo>
                    <a:pt x="23" y="8"/>
                  </a:lnTo>
                  <a:lnTo>
                    <a:pt x="23" y="9"/>
                  </a:lnTo>
                  <a:lnTo>
                    <a:pt x="25" y="12"/>
                  </a:lnTo>
                  <a:lnTo>
                    <a:pt x="26" y="12"/>
                  </a:lnTo>
                  <a:lnTo>
                    <a:pt x="27" y="12"/>
                  </a:lnTo>
                  <a:lnTo>
                    <a:pt x="28" y="13"/>
                  </a:lnTo>
                  <a:lnTo>
                    <a:pt x="27" y="14"/>
                  </a:lnTo>
                  <a:lnTo>
                    <a:pt x="29" y="15"/>
                  </a:lnTo>
                  <a:lnTo>
                    <a:pt x="31" y="15"/>
                  </a:lnTo>
                  <a:lnTo>
                    <a:pt x="33" y="17"/>
                  </a:lnTo>
                  <a:lnTo>
                    <a:pt x="34" y="17"/>
                  </a:lnTo>
                  <a:lnTo>
                    <a:pt x="35" y="19"/>
                  </a:lnTo>
                  <a:lnTo>
                    <a:pt x="35" y="19"/>
                  </a:lnTo>
                  <a:lnTo>
                    <a:pt x="33" y="23"/>
                  </a:lnTo>
                  <a:lnTo>
                    <a:pt x="32" y="25"/>
                  </a:lnTo>
                  <a:lnTo>
                    <a:pt x="33" y="27"/>
                  </a:lnTo>
                  <a:lnTo>
                    <a:pt x="35" y="27"/>
                  </a:lnTo>
                  <a:lnTo>
                    <a:pt x="36" y="26"/>
                  </a:lnTo>
                  <a:lnTo>
                    <a:pt x="38" y="28"/>
                  </a:lnTo>
                  <a:lnTo>
                    <a:pt x="39" y="28"/>
                  </a:lnTo>
                  <a:lnTo>
                    <a:pt x="39" y="28"/>
                  </a:lnTo>
                  <a:lnTo>
                    <a:pt x="40" y="27"/>
                  </a:lnTo>
                  <a:lnTo>
                    <a:pt x="42" y="27"/>
                  </a:lnTo>
                  <a:lnTo>
                    <a:pt x="45" y="28"/>
                  </a:lnTo>
                  <a:lnTo>
                    <a:pt x="46" y="29"/>
                  </a:lnTo>
                  <a:lnTo>
                    <a:pt x="47" y="29"/>
                  </a:lnTo>
                  <a:lnTo>
                    <a:pt x="47" y="28"/>
                  </a:lnTo>
                  <a:lnTo>
                    <a:pt x="46" y="28"/>
                  </a:lnTo>
                  <a:lnTo>
                    <a:pt x="45" y="26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4"/>
                  </a:lnTo>
                  <a:lnTo>
                    <a:pt x="45" y="24"/>
                  </a:lnTo>
                  <a:lnTo>
                    <a:pt x="45" y="24"/>
                  </a:lnTo>
                  <a:lnTo>
                    <a:pt x="44" y="23"/>
                  </a:lnTo>
                  <a:lnTo>
                    <a:pt x="43" y="21"/>
                  </a:lnTo>
                  <a:lnTo>
                    <a:pt x="41" y="19"/>
                  </a:lnTo>
                  <a:lnTo>
                    <a:pt x="41" y="17"/>
                  </a:lnTo>
                  <a:lnTo>
                    <a:pt x="41" y="16"/>
                  </a:lnTo>
                  <a:lnTo>
                    <a:pt x="41" y="13"/>
                  </a:lnTo>
                  <a:lnTo>
                    <a:pt x="41" y="12"/>
                  </a:lnTo>
                  <a:lnTo>
                    <a:pt x="41" y="11"/>
                  </a:lnTo>
                  <a:lnTo>
                    <a:pt x="41" y="10"/>
                  </a:lnTo>
                  <a:lnTo>
                    <a:pt x="41" y="10"/>
                  </a:lnTo>
                  <a:lnTo>
                    <a:pt x="41" y="9"/>
                  </a:lnTo>
                  <a:lnTo>
                    <a:pt x="42" y="8"/>
                  </a:lnTo>
                  <a:lnTo>
                    <a:pt x="44" y="6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46" y="4"/>
                  </a:lnTo>
                  <a:lnTo>
                    <a:pt x="47" y="4"/>
                  </a:lnTo>
                  <a:lnTo>
                    <a:pt x="46" y="6"/>
                  </a:lnTo>
                  <a:lnTo>
                    <a:pt x="45" y="8"/>
                  </a:lnTo>
                  <a:lnTo>
                    <a:pt x="44" y="9"/>
                  </a:lnTo>
                  <a:lnTo>
                    <a:pt x="44" y="10"/>
                  </a:lnTo>
                  <a:lnTo>
                    <a:pt x="44" y="12"/>
                  </a:lnTo>
                  <a:lnTo>
                    <a:pt x="46" y="12"/>
                  </a:lnTo>
                  <a:lnTo>
                    <a:pt x="46" y="15"/>
                  </a:lnTo>
                  <a:lnTo>
                    <a:pt x="46" y="16"/>
                  </a:lnTo>
                  <a:lnTo>
                    <a:pt x="44" y="17"/>
                  </a:lnTo>
                  <a:lnTo>
                    <a:pt x="45" y="18"/>
                  </a:lnTo>
                  <a:lnTo>
                    <a:pt x="46" y="18"/>
                  </a:lnTo>
                  <a:lnTo>
                    <a:pt x="46" y="19"/>
                  </a:lnTo>
                  <a:lnTo>
                    <a:pt x="46" y="20"/>
                  </a:lnTo>
                  <a:lnTo>
                    <a:pt x="46" y="21"/>
                  </a:lnTo>
                  <a:lnTo>
                    <a:pt x="46" y="22"/>
                  </a:lnTo>
                  <a:lnTo>
                    <a:pt x="47" y="24"/>
                  </a:lnTo>
                  <a:lnTo>
                    <a:pt x="49" y="25"/>
                  </a:lnTo>
                  <a:lnTo>
                    <a:pt x="50" y="25"/>
                  </a:lnTo>
                  <a:lnTo>
                    <a:pt x="51" y="24"/>
                  </a:lnTo>
                  <a:lnTo>
                    <a:pt x="52" y="24"/>
                  </a:lnTo>
                  <a:lnTo>
                    <a:pt x="52" y="25"/>
                  </a:lnTo>
                  <a:lnTo>
                    <a:pt x="52" y="26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6" y="28"/>
                  </a:lnTo>
                  <a:lnTo>
                    <a:pt x="61" y="27"/>
                  </a:lnTo>
                  <a:lnTo>
                    <a:pt x="61" y="26"/>
                  </a:lnTo>
                  <a:lnTo>
                    <a:pt x="61" y="25"/>
                  </a:lnTo>
                  <a:lnTo>
                    <a:pt x="62" y="19"/>
                  </a:lnTo>
                  <a:lnTo>
                    <a:pt x="62" y="19"/>
                  </a:lnTo>
                  <a:lnTo>
                    <a:pt x="54" y="21"/>
                  </a:ln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374" name="Freeform 62"/>
            <p:cNvSpPr>
              <a:spLocks/>
            </p:cNvSpPr>
            <p:nvPr/>
          </p:nvSpPr>
          <p:spPr bwMode="auto">
            <a:xfrm>
              <a:off x="4668" y="1901"/>
              <a:ext cx="76" cy="117"/>
            </a:xfrm>
            <a:custGeom>
              <a:avLst/>
              <a:gdLst/>
              <a:ahLst/>
              <a:cxnLst>
                <a:cxn ang="0">
                  <a:pos x="15" y="22"/>
                </a:cxn>
                <a:cxn ang="0">
                  <a:pos x="15" y="20"/>
                </a:cxn>
                <a:cxn ang="0">
                  <a:pos x="14" y="18"/>
                </a:cxn>
                <a:cxn ang="0">
                  <a:pos x="12" y="16"/>
                </a:cxn>
                <a:cxn ang="0">
                  <a:pos x="10" y="15"/>
                </a:cxn>
                <a:cxn ang="0">
                  <a:pos x="9" y="14"/>
                </a:cxn>
                <a:cxn ang="0">
                  <a:pos x="9" y="12"/>
                </a:cxn>
                <a:cxn ang="0">
                  <a:pos x="7" y="9"/>
                </a:cxn>
                <a:cxn ang="0">
                  <a:pos x="6" y="8"/>
                </a:cxn>
                <a:cxn ang="0">
                  <a:pos x="5" y="6"/>
                </a:cxn>
                <a:cxn ang="0">
                  <a:pos x="4" y="5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3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7" y="24"/>
                </a:cxn>
                <a:cxn ang="0">
                  <a:pos x="15" y="22"/>
                </a:cxn>
                <a:cxn ang="0">
                  <a:pos x="15" y="22"/>
                </a:cxn>
              </a:cxnLst>
              <a:rect l="0" t="0" r="r" b="b"/>
              <a:pathLst>
                <a:path w="15" h="24">
                  <a:moveTo>
                    <a:pt x="15" y="22"/>
                  </a:moveTo>
                  <a:lnTo>
                    <a:pt x="15" y="20"/>
                  </a:lnTo>
                  <a:lnTo>
                    <a:pt x="14" y="18"/>
                  </a:lnTo>
                  <a:lnTo>
                    <a:pt x="12" y="16"/>
                  </a:lnTo>
                  <a:lnTo>
                    <a:pt x="10" y="15"/>
                  </a:lnTo>
                  <a:lnTo>
                    <a:pt x="9" y="14"/>
                  </a:lnTo>
                  <a:lnTo>
                    <a:pt x="9" y="12"/>
                  </a:lnTo>
                  <a:lnTo>
                    <a:pt x="7" y="9"/>
                  </a:lnTo>
                  <a:lnTo>
                    <a:pt x="6" y="8"/>
                  </a:lnTo>
                  <a:lnTo>
                    <a:pt x="5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3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3"/>
                  </a:lnTo>
                  <a:lnTo>
                    <a:pt x="7" y="24"/>
                  </a:lnTo>
                  <a:lnTo>
                    <a:pt x="15" y="22"/>
                  </a:lnTo>
                  <a:lnTo>
                    <a:pt x="15" y="22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375" name="Freeform 63"/>
            <p:cNvSpPr>
              <a:spLocks/>
            </p:cNvSpPr>
            <p:nvPr/>
          </p:nvSpPr>
          <p:spPr bwMode="auto">
            <a:xfrm>
              <a:off x="4688" y="1765"/>
              <a:ext cx="98" cy="205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32"/>
                </a:cxn>
                <a:cxn ang="0">
                  <a:pos x="2" y="34"/>
                </a:cxn>
                <a:cxn ang="0">
                  <a:pos x="6" y="37"/>
                </a:cxn>
                <a:cxn ang="0">
                  <a:pos x="9" y="38"/>
                </a:cxn>
                <a:cxn ang="0">
                  <a:pos x="10" y="40"/>
                </a:cxn>
                <a:cxn ang="0">
                  <a:pos x="11" y="42"/>
                </a:cxn>
                <a:cxn ang="0">
                  <a:pos x="13" y="39"/>
                </a:cxn>
                <a:cxn ang="0">
                  <a:pos x="14" y="35"/>
                </a:cxn>
                <a:cxn ang="0">
                  <a:pos x="17" y="30"/>
                </a:cxn>
                <a:cxn ang="0">
                  <a:pos x="19" y="26"/>
                </a:cxn>
                <a:cxn ang="0">
                  <a:pos x="18" y="19"/>
                </a:cxn>
                <a:cxn ang="0">
                  <a:pos x="17" y="13"/>
                </a:cxn>
                <a:cxn ang="0">
                  <a:pos x="14" y="14"/>
                </a:cxn>
                <a:cxn ang="0">
                  <a:pos x="13" y="14"/>
                </a:cxn>
                <a:cxn ang="0">
                  <a:pos x="12" y="14"/>
                </a:cxn>
                <a:cxn ang="0">
                  <a:pos x="13" y="11"/>
                </a:cxn>
                <a:cxn ang="0">
                  <a:pos x="14" y="11"/>
                </a:cxn>
                <a:cxn ang="0">
                  <a:pos x="15" y="8"/>
                </a:cxn>
                <a:cxn ang="0">
                  <a:pos x="16" y="6"/>
                </a:cxn>
                <a:cxn ang="0">
                  <a:pos x="4" y="0"/>
                </a:cxn>
                <a:cxn ang="0">
                  <a:pos x="3" y="2"/>
                </a:cxn>
                <a:cxn ang="0">
                  <a:pos x="2" y="6"/>
                </a:cxn>
                <a:cxn ang="0">
                  <a:pos x="0" y="8"/>
                </a:cxn>
                <a:cxn ang="0">
                  <a:pos x="1" y="9"/>
                </a:cxn>
                <a:cxn ang="0">
                  <a:pos x="1" y="11"/>
                </a:cxn>
                <a:cxn ang="0">
                  <a:pos x="1" y="15"/>
                </a:cxn>
                <a:cxn ang="0">
                  <a:pos x="3" y="17"/>
                </a:cxn>
                <a:cxn ang="0">
                  <a:pos x="5" y="18"/>
                </a:cxn>
                <a:cxn ang="0">
                  <a:pos x="7" y="19"/>
                </a:cxn>
                <a:cxn ang="0">
                  <a:pos x="9" y="21"/>
                </a:cxn>
                <a:cxn ang="0">
                  <a:pos x="4" y="24"/>
                </a:cxn>
                <a:cxn ang="0">
                  <a:pos x="1" y="28"/>
                </a:cxn>
              </a:cxnLst>
              <a:rect l="0" t="0" r="r" b="b"/>
              <a:pathLst>
                <a:path w="19" h="42">
                  <a:moveTo>
                    <a:pt x="1" y="28"/>
                  </a:moveTo>
                  <a:lnTo>
                    <a:pt x="0" y="31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33"/>
                  </a:lnTo>
                  <a:lnTo>
                    <a:pt x="2" y="34"/>
                  </a:lnTo>
                  <a:lnTo>
                    <a:pt x="3" y="35"/>
                  </a:lnTo>
                  <a:lnTo>
                    <a:pt x="6" y="37"/>
                  </a:lnTo>
                  <a:lnTo>
                    <a:pt x="7" y="37"/>
                  </a:lnTo>
                  <a:lnTo>
                    <a:pt x="9" y="38"/>
                  </a:lnTo>
                  <a:lnTo>
                    <a:pt x="10" y="38"/>
                  </a:lnTo>
                  <a:lnTo>
                    <a:pt x="10" y="40"/>
                  </a:lnTo>
                  <a:lnTo>
                    <a:pt x="10" y="41"/>
                  </a:lnTo>
                  <a:lnTo>
                    <a:pt x="11" y="42"/>
                  </a:lnTo>
                  <a:lnTo>
                    <a:pt x="12" y="41"/>
                  </a:lnTo>
                  <a:lnTo>
                    <a:pt x="13" y="39"/>
                  </a:lnTo>
                  <a:lnTo>
                    <a:pt x="13" y="37"/>
                  </a:lnTo>
                  <a:lnTo>
                    <a:pt x="14" y="35"/>
                  </a:lnTo>
                  <a:lnTo>
                    <a:pt x="15" y="33"/>
                  </a:lnTo>
                  <a:lnTo>
                    <a:pt x="17" y="30"/>
                  </a:lnTo>
                  <a:lnTo>
                    <a:pt x="18" y="28"/>
                  </a:lnTo>
                  <a:lnTo>
                    <a:pt x="19" y="26"/>
                  </a:lnTo>
                  <a:lnTo>
                    <a:pt x="18" y="25"/>
                  </a:lnTo>
                  <a:lnTo>
                    <a:pt x="18" y="19"/>
                  </a:lnTo>
                  <a:lnTo>
                    <a:pt x="18" y="15"/>
                  </a:lnTo>
                  <a:lnTo>
                    <a:pt x="17" y="13"/>
                  </a:lnTo>
                  <a:lnTo>
                    <a:pt x="15" y="14"/>
                  </a:lnTo>
                  <a:lnTo>
                    <a:pt x="14" y="14"/>
                  </a:lnTo>
                  <a:lnTo>
                    <a:pt x="13" y="14"/>
                  </a:lnTo>
                  <a:lnTo>
                    <a:pt x="13" y="14"/>
                  </a:lnTo>
                  <a:lnTo>
                    <a:pt x="13" y="14"/>
                  </a:lnTo>
                  <a:lnTo>
                    <a:pt x="12" y="14"/>
                  </a:lnTo>
                  <a:lnTo>
                    <a:pt x="12" y="13"/>
                  </a:lnTo>
                  <a:lnTo>
                    <a:pt x="13" y="11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4" y="9"/>
                  </a:lnTo>
                  <a:lnTo>
                    <a:pt x="15" y="8"/>
                  </a:lnTo>
                  <a:lnTo>
                    <a:pt x="15" y="7"/>
                  </a:lnTo>
                  <a:lnTo>
                    <a:pt x="16" y="6"/>
                  </a:lnTo>
                  <a:lnTo>
                    <a:pt x="15" y="4"/>
                  </a:lnTo>
                  <a:lnTo>
                    <a:pt x="4" y="0"/>
                  </a:lnTo>
                  <a:lnTo>
                    <a:pt x="4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2" y="6"/>
                  </a:lnTo>
                  <a:lnTo>
                    <a:pt x="1" y="7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1"/>
                  </a:lnTo>
                  <a:lnTo>
                    <a:pt x="1" y="11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3" y="15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5" y="18"/>
                  </a:lnTo>
                  <a:lnTo>
                    <a:pt x="6" y="18"/>
                  </a:lnTo>
                  <a:lnTo>
                    <a:pt x="7" y="19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7" y="22"/>
                  </a:lnTo>
                  <a:lnTo>
                    <a:pt x="4" y="24"/>
                  </a:lnTo>
                  <a:lnTo>
                    <a:pt x="4" y="26"/>
                  </a:lnTo>
                  <a:lnTo>
                    <a:pt x="1" y="28"/>
                  </a:lnTo>
                  <a:lnTo>
                    <a:pt x="1" y="28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376" name="Freeform 64"/>
            <p:cNvSpPr>
              <a:spLocks/>
            </p:cNvSpPr>
            <p:nvPr/>
          </p:nvSpPr>
          <p:spPr bwMode="auto">
            <a:xfrm>
              <a:off x="4775" y="1672"/>
              <a:ext cx="118" cy="107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8" y="2"/>
                </a:cxn>
                <a:cxn ang="0">
                  <a:pos x="8" y="3"/>
                </a:cxn>
                <a:cxn ang="0">
                  <a:pos x="9" y="3"/>
                </a:cxn>
                <a:cxn ang="0">
                  <a:pos x="9" y="3"/>
                </a:cxn>
                <a:cxn ang="0">
                  <a:pos x="20" y="0"/>
                </a:cxn>
                <a:cxn ang="0">
                  <a:pos x="23" y="9"/>
                </a:cxn>
                <a:cxn ang="0">
                  <a:pos x="23" y="10"/>
                </a:cxn>
                <a:cxn ang="0">
                  <a:pos x="22" y="10"/>
                </a:cxn>
                <a:cxn ang="0">
                  <a:pos x="23" y="11"/>
                </a:cxn>
                <a:cxn ang="0">
                  <a:pos x="23" y="11"/>
                </a:cxn>
                <a:cxn ang="0">
                  <a:pos x="21" y="12"/>
                </a:cxn>
                <a:cxn ang="0">
                  <a:pos x="17" y="13"/>
                </a:cxn>
                <a:cxn ang="0">
                  <a:pos x="16" y="13"/>
                </a:cxn>
                <a:cxn ang="0">
                  <a:pos x="16" y="13"/>
                </a:cxn>
                <a:cxn ang="0">
                  <a:pos x="16" y="14"/>
                </a:cxn>
                <a:cxn ang="0">
                  <a:pos x="16" y="14"/>
                </a:cxn>
                <a:cxn ang="0">
                  <a:pos x="13" y="15"/>
                </a:cxn>
                <a:cxn ang="0">
                  <a:pos x="10" y="16"/>
                </a:cxn>
                <a:cxn ang="0">
                  <a:pos x="10" y="16"/>
                </a:cxn>
                <a:cxn ang="0">
                  <a:pos x="8" y="18"/>
                </a:cxn>
                <a:cxn ang="0">
                  <a:pos x="3" y="21"/>
                </a:cxn>
                <a:cxn ang="0">
                  <a:pos x="2" y="22"/>
                </a:cxn>
                <a:cxn ang="0">
                  <a:pos x="0" y="21"/>
                </a:cxn>
                <a:cxn ang="0">
                  <a:pos x="2" y="19"/>
                </a:cxn>
                <a:cxn ang="0">
                  <a:pos x="2" y="18"/>
                </a:cxn>
                <a:cxn ang="0">
                  <a:pos x="2" y="17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23" h="22">
                  <a:moveTo>
                    <a:pt x="0" y="4"/>
                  </a:moveTo>
                  <a:lnTo>
                    <a:pt x="8" y="2"/>
                  </a:lnTo>
                  <a:lnTo>
                    <a:pt x="8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20" y="0"/>
                  </a:lnTo>
                  <a:lnTo>
                    <a:pt x="23" y="9"/>
                  </a:lnTo>
                  <a:lnTo>
                    <a:pt x="23" y="10"/>
                  </a:lnTo>
                  <a:lnTo>
                    <a:pt x="22" y="10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1" y="12"/>
                  </a:lnTo>
                  <a:lnTo>
                    <a:pt x="17" y="13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3" y="15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8" y="18"/>
                  </a:lnTo>
                  <a:lnTo>
                    <a:pt x="3" y="21"/>
                  </a:lnTo>
                  <a:lnTo>
                    <a:pt x="2" y="22"/>
                  </a:lnTo>
                  <a:lnTo>
                    <a:pt x="0" y="21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377" name="Freeform 65"/>
            <p:cNvSpPr>
              <a:spLocks/>
            </p:cNvSpPr>
            <p:nvPr/>
          </p:nvSpPr>
          <p:spPr bwMode="auto">
            <a:xfrm>
              <a:off x="4770" y="1589"/>
              <a:ext cx="232" cy="112"/>
            </a:xfrm>
            <a:custGeom>
              <a:avLst/>
              <a:gdLst/>
              <a:ahLst/>
              <a:cxnLst>
                <a:cxn ang="0">
                  <a:pos x="10" y="7"/>
                </a:cxn>
                <a:cxn ang="0">
                  <a:pos x="24" y="3"/>
                </a:cxn>
                <a:cxn ang="0">
                  <a:pos x="25" y="3"/>
                </a:cxn>
                <a:cxn ang="0">
                  <a:pos x="25" y="2"/>
                </a:cxn>
                <a:cxn ang="0">
                  <a:pos x="27" y="0"/>
                </a:cxn>
                <a:cxn ang="0">
                  <a:pos x="29" y="0"/>
                </a:cxn>
                <a:cxn ang="0">
                  <a:pos x="31" y="3"/>
                </a:cxn>
                <a:cxn ang="0">
                  <a:pos x="32" y="5"/>
                </a:cxn>
                <a:cxn ang="0">
                  <a:pos x="30" y="7"/>
                </a:cxn>
                <a:cxn ang="0">
                  <a:pos x="29" y="10"/>
                </a:cxn>
                <a:cxn ang="0">
                  <a:pos x="33" y="10"/>
                </a:cxn>
                <a:cxn ang="0">
                  <a:pos x="36" y="15"/>
                </a:cxn>
                <a:cxn ang="0">
                  <a:pos x="41" y="16"/>
                </a:cxn>
                <a:cxn ang="0">
                  <a:pos x="43" y="14"/>
                </a:cxn>
                <a:cxn ang="0">
                  <a:pos x="42" y="12"/>
                </a:cxn>
                <a:cxn ang="0">
                  <a:pos x="40" y="10"/>
                </a:cxn>
                <a:cxn ang="0">
                  <a:pos x="42" y="11"/>
                </a:cxn>
                <a:cxn ang="0">
                  <a:pos x="45" y="16"/>
                </a:cxn>
                <a:cxn ang="0">
                  <a:pos x="44" y="17"/>
                </a:cxn>
                <a:cxn ang="0">
                  <a:pos x="40" y="19"/>
                </a:cxn>
                <a:cxn ang="0">
                  <a:pos x="37" y="21"/>
                </a:cxn>
                <a:cxn ang="0">
                  <a:pos x="37" y="20"/>
                </a:cxn>
                <a:cxn ang="0">
                  <a:pos x="36" y="18"/>
                </a:cxn>
                <a:cxn ang="0">
                  <a:pos x="34" y="22"/>
                </a:cxn>
                <a:cxn ang="0">
                  <a:pos x="32" y="22"/>
                </a:cxn>
                <a:cxn ang="0">
                  <a:pos x="32" y="21"/>
                </a:cxn>
                <a:cxn ang="0">
                  <a:pos x="30" y="20"/>
                </a:cxn>
                <a:cxn ang="0">
                  <a:pos x="28" y="19"/>
                </a:cxn>
                <a:cxn ang="0">
                  <a:pos x="27" y="17"/>
                </a:cxn>
                <a:cxn ang="0">
                  <a:pos x="21" y="17"/>
                </a:cxn>
                <a:cxn ang="0">
                  <a:pos x="10" y="20"/>
                </a:cxn>
                <a:cxn ang="0">
                  <a:pos x="9" y="19"/>
                </a:cxn>
                <a:cxn ang="0">
                  <a:pos x="0" y="21"/>
                </a:cxn>
                <a:cxn ang="0">
                  <a:pos x="0" y="9"/>
                </a:cxn>
              </a:cxnLst>
              <a:rect l="0" t="0" r="r" b="b"/>
              <a:pathLst>
                <a:path w="45" h="23">
                  <a:moveTo>
                    <a:pt x="0" y="9"/>
                  </a:moveTo>
                  <a:lnTo>
                    <a:pt x="10" y="7"/>
                  </a:lnTo>
                  <a:lnTo>
                    <a:pt x="24" y="4"/>
                  </a:lnTo>
                  <a:lnTo>
                    <a:pt x="24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2"/>
                  </a:lnTo>
                  <a:lnTo>
                    <a:pt x="26" y="2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0" y="2"/>
                  </a:lnTo>
                  <a:lnTo>
                    <a:pt x="31" y="3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1" y="5"/>
                  </a:lnTo>
                  <a:lnTo>
                    <a:pt x="30" y="7"/>
                  </a:lnTo>
                  <a:lnTo>
                    <a:pt x="29" y="9"/>
                  </a:lnTo>
                  <a:lnTo>
                    <a:pt x="29" y="10"/>
                  </a:lnTo>
                  <a:lnTo>
                    <a:pt x="31" y="9"/>
                  </a:lnTo>
                  <a:lnTo>
                    <a:pt x="33" y="10"/>
                  </a:lnTo>
                  <a:lnTo>
                    <a:pt x="36" y="13"/>
                  </a:lnTo>
                  <a:lnTo>
                    <a:pt x="36" y="15"/>
                  </a:lnTo>
                  <a:lnTo>
                    <a:pt x="38" y="16"/>
                  </a:lnTo>
                  <a:lnTo>
                    <a:pt x="41" y="16"/>
                  </a:lnTo>
                  <a:lnTo>
                    <a:pt x="42" y="16"/>
                  </a:lnTo>
                  <a:lnTo>
                    <a:pt x="43" y="14"/>
                  </a:lnTo>
                  <a:lnTo>
                    <a:pt x="43" y="13"/>
                  </a:lnTo>
                  <a:lnTo>
                    <a:pt x="42" y="12"/>
                  </a:lnTo>
                  <a:lnTo>
                    <a:pt x="40" y="11"/>
                  </a:lnTo>
                  <a:lnTo>
                    <a:pt x="40" y="10"/>
                  </a:lnTo>
                  <a:lnTo>
                    <a:pt x="41" y="11"/>
                  </a:lnTo>
                  <a:lnTo>
                    <a:pt x="42" y="11"/>
                  </a:lnTo>
                  <a:lnTo>
                    <a:pt x="44" y="14"/>
                  </a:lnTo>
                  <a:lnTo>
                    <a:pt x="45" y="16"/>
                  </a:lnTo>
                  <a:lnTo>
                    <a:pt x="45" y="18"/>
                  </a:lnTo>
                  <a:lnTo>
                    <a:pt x="44" y="17"/>
                  </a:lnTo>
                  <a:lnTo>
                    <a:pt x="42" y="18"/>
                  </a:lnTo>
                  <a:lnTo>
                    <a:pt x="40" y="19"/>
                  </a:lnTo>
                  <a:lnTo>
                    <a:pt x="38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7" y="18"/>
                  </a:lnTo>
                  <a:lnTo>
                    <a:pt x="36" y="18"/>
                  </a:lnTo>
                  <a:lnTo>
                    <a:pt x="35" y="20"/>
                  </a:lnTo>
                  <a:lnTo>
                    <a:pt x="34" y="22"/>
                  </a:lnTo>
                  <a:lnTo>
                    <a:pt x="33" y="23"/>
                  </a:lnTo>
                  <a:lnTo>
                    <a:pt x="32" y="22"/>
                  </a:lnTo>
                  <a:lnTo>
                    <a:pt x="32" y="21"/>
                  </a:lnTo>
                  <a:lnTo>
                    <a:pt x="32" y="21"/>
                  </a:lnTo>
                  <a:lnTo>
                    <a:pt x="31" y="21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28" y="19"/>
                  </a:lnTo>
                  <a:lnTo>
                    <a:pt x="27" y="17"/>
                  </a:lnTo>
                  <a:lnTo>
                    <a:pt x="27" y="17"/>
                  </a:lnTo>
                  <a:lnTo>
                    <a:pt x="26" y="15"/>
                  </a:lnTo>
                  <a:lnTo>
                    <a:pt x="21" y="17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9" y="20"/>
                  </a:lnTo>
                  <a:lnTo>
                    <a:pt x="9" y="19"/>
                  </a:lnTo>
                  <a:lnTo>
                    <a:pt x="1" y="21"/>
                  </a:lnTo>
                  <a:lnTo>
                    <a:pt x="0" y="21"/>
                  </a:lnTo>
                  <a:lnTo>
                    <a:pt x="0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378" name="Freeform 66"/>
            <p:cNvSpPr>
              <a:spLocks/>
            </p:cNvSpPr>
            <p:nvPr/>
          </p:nvSpPr>
          <p:spPr bwMode="auto">
            <a:xfrm>
              <a:off x="4878" y="1662"/>
              <a:ext cx="61" cy="64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3" y="11"/>
                </a:cxn>
                <a:cxn ang="0">
                  <a:pos x="3" y="12"/>
                </a:cxn>
                <a:cxn ang="0">
                  <a:pos x="2" y="12"/>
                </a:cxn>
                <a:cxn ang="0">
                  <a:pos x="3" y="13"/>
                </a:cxn>
                <a:cxn ang="0">
                  <a:pos x="3" y="13"/>
                </a:cxn>
                <a:cxn ang="0">
                  <a:pos x="3" y="13"/>
                </a:cxn>
                <a:cxn ang="0">
                  <a:pos x="6" y="12"/>
                </a:cxn>
                <a:cxn ang="0">
                  <a:pos x="7" y="11"/>
                </a:cxn>
                <a:cxn ang="0">
                  <a:pos x="7" y="10"/>
                </a:cxn>
                <a:cxn ang="0">
                  <a:pos x="7" y="9"/>
                </a:cxn>
                <a:cxn ang="0">
                  <a:pos x="7" y="7"/>
                </a:cxn>
                <a:cxn ang="0">
                  <a:pos x="8" y="6"/>
                </a:cxn>
                <a:cxn ang="0">
                  <a:pos x="8" y="7"/>
                </a:cxn>
                <a:cxn ang="0">
                  <a:pos x="8" y="8"/>
                </a:cxn>
                <a:cxn ang="0">
                  <a:pos x="8" y="10"/>
                </a:cxn>
                <a:cxn ang="0">
                  <a:pos x="9" y="10"/>
                </a:cxn>
                <a:cxn ang="0">
                  <a:pos x="9" y="10"/>
                </a:cxn>
                <a:cxn ang="0">
                  <a:pos x="9" y="9"/>
                </a:cxn>
                <a:cxn ang="0">
                  <a:pos x="10" y="9"/>
                </a:cxn>
                <a:cxn ang="0">
                  <a:pos x="11" y="8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1" y="7"/>
                </a:cxn>
                <a:cxn ang="0">
                  <a:pos x="11" y="6"/>
                </a:cxn>
                <a:cxn ang="0">
                  <a:pos x="11" y="6"/>
                </a:cxn>
                <a:cxn ang="0">
                  <a:pos x="10" y="6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7" y="4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5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2" h="13">
                  <a:moveTo>
                    <a:pt x="0" y="2"/>
                  </a:moveTo>
                  <a:lnTo>
                    <a:pt x="3" y="11"/>
                  </a:lnTo>
                  <a:lnTo>
                    <a:pt x="3" y="12"/>
                  </a:lnTo>
                  <a:lnTo>
                    <a:pt x="2" y="12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6" y="12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9"/>
                  </a:lnTo>
                  <a:lnTo>
                    <a:pt x="7" y="7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8"/>
                  </a:lnTo>
                  <a:lnTo>
                    <a:pt x="8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1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9" y="5"/>
                  </a:lnTo>
                  <a:lnTo>
                    <a:pt x="9" y="5"/>
                  </a:lnTo>
                  <a:lnTo>
                    <a:pt x="7" y="4"/>
                  </a:lnTo>
                  <a:lnTo>
                    <a:pt x="6" y="2"/>
                  </a:lnTo>
                  <a:lnTo>
                    <a:pt x="6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bg1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379" name="Freeform 67"/>
            <p:cNvSpPr>
              <a:spLocks/>
            </p:cNvSpPr>
            <p:nvPr/>
          </p:nvSpPr>
          <p:spPr bwMode="auto">
            <a:xfrm>
              <a:off x="4811" y="1394"/>
              <a:ext cx="108" cy="229"/>
            </a:xfrm>
            <a:custGeom>
              <a:avLst/>
              <a:gdLst/>
              <a:ahLst/>
              <a:cxnLst>
                <a:cxn ang="0">
                  <a:pos x="21" y="40"/>
                </a:cxn>
                <a:cxn ang="0">
                  <a:pos x="20" y="40"/>
                </a:cxn>
                <a:cxn ang="0">
                  <a:pos x="19" y="40"/>
                </a:cxn>
                <a:cxn ang="0">
                  <a:pos x="18" y="42"/>
                </a:cxn>
                <a:cxn ang="0">
                  <a:pos x="17" y="42"/>
                </a:cxn>
                <a:cxn ang="0">
                  <a:pos x="17" y="43"/>
                </a:cxn>
                <a:cxn ang="0">
                  <a:pos x="17" y="43"/>
                </a:cxn>
                <a:cxn ang="0">
                  <a:pos x="17" y="43"/>
                </a:cxn>
                <a:cxn ang="0">
                  <a:pos x="16" y="43"/>
                </a:cxn>
                <a:cxn ang="0">
                  <a:pos x="16" y="44"/>
                </a:cxn>
                <a:cxn ang="0">
                  <a:pos x="2" y="47"/>
                </a:cxn>
                <a:cxn ang="0">
                  <a:pos x="1" y="46"/>
                </a:cxn>
                <a:cxn ang="0">
                  <a:pos x="0" y="45"/>
                </a:cxn>
                <a:cxn ang="0">
                  <a:pos x="0" y="44"/>
                </a:cxn>
                <a:cxn ang="0">
                  <a:pos x="1" y="43"/>
                </a:cxn>
                <a:cxn ang="0">
                  <a:pos x="0" y="41"/>
                </a:cxn>
                <a:cxn ang="0">
                  <a:pos x="0" y="34"/>
                </a:cxn>
                <a:cxn ang="0">
                  <a:pos x="0" y="32"/>
                </a:cxn>
                <a:cxn ang="0">
                  <a:pos x="1" y="28"/>
                </a:cxn>
                <a:cxn ang="0">
                  <a:pos x="1" y="26"/>
                </a:cxn>
                <a:cxn ang="0">
                  <a:pos x="1" y="24"/>
                </a:cxn>
                <a:cxn ang="0">
                  <a:pos x="1" y="22"/>
                </a:cxn>
                <a:cxn ang="0">
                  <a:pos x="1" y="21"/>
                </a:cxn>
                <a:cxn ang="0">
                  <a:pos x="1" y="20"/>
                </a:cxn>
                <a:cxn ang="0">
                  <a:pos x="4" y="18"/>
                </a:cxn>
                <a:cxn ang="0">
                  <a:pos x="5" y="14"/>
                </a:cxn>
                <a:cxn ang="0">
                  <a:pos x="4" y="12"/>
                </a:cxn>
                <a:cxn ang="0">
                  <a:pos x="4" y="10"/>
                </a:cxn>
                <a:cxn ang="0">
                  <a:pos x="4" y="10"/>
                </a:cxn>
                <a:cxn ang="0">
                  <a:pos x="4" y="9"/>
                </a:cxn>
                <a:cxn ang="0">
                  <a:pos x="3" y="7"/>
                </a:cxn>
                <a:cxn ang="0">
                  <a:pos x="4" y="4"/>
                </a:cxn>
                <a:cxn ang="0">
                  <a:pos x="3" y="3"/>
                </a:cxn>
                <a:cxn ang="0">
                  <a:pos x="3" y="2"/>
                </a:cxn>
                <a:cxn ang="0">
                  <a:pos x="4" y="2"/>
                </a:cxn>
                <a:cxn ang="0">
                  <a:pos x="5" y="1"/>
                </a:cxn>
                <a:cxn ang="0">
                  <a:pos x="6" y="1"/>
                </a:cxn>
                <a:cxn ang="0">
                  <a:pos x="6" y="1"/>
                </a:cxn>
                <a:cxn ang="0">
                  <a:pos x="7" y="0"/>
                </a:cxn>
                <a:cxn ang="0">
                  <a:pos x="17" y="29"/>
                </a:cxn>
                <a:cxn ang="0">
                  <a:pos x="17" y="30"/>
                </a:cxn>
                <a:cxn ang="0">
                  <a:pos x="17" y="31"/>
                </a:cxn>
                <a:cxn ang="0">
                  <a:pos x="17" y="31"/>
                </a:cxn>
                <a:cxn ang="0">
                  <a:pos x="19" y="33"/>
                </a:cxn>
                <a:cxn ang="0">
                  <a:pos x="20" y="33"/>
                </a:cxn>
                <a:cxn ang="0">
                  <a:pos x="20" y="34"/>
                </a:cxn>
                <a:cxn ang="0">
                  <a:pos x="20" y="35"/>
                </a:cxn>
                <a:cxn ang="0">
                  <a:pos x="21" y="37"/>
                </a:cxn>
                <a:cxn ang="0">
                  <a:pos x="21" y="38"/>
                </a:cxn>
                <a:cxn ang="0">
                  <a:pos x="21" y="39"/>
                </a:cxn>
                <a:cxn ang="0">
                  <a:pos x="21" y="40"/>
                </a:cxn>
                <a:cxn ang="0">
                  <a:pos x="21" y="40"/>
                </a:cxn>
              </a:cxnLst>
              <a:rect l="0" t="0" r="r" b="b"/>
              <a:pathLst>
                <a:path w="21" h="47">
                  <a:moveTo>
                    <a:pt x="21" y="40"/>
                  </a:moveTo>
                  <a:lnTo>
                    <a:pt x="20" y="40"/>
                  </a:lnTo>
                  <a:lnTo>
                    <a:pt x="19" y="40"/>
                  </a:lnTo>
                  <a:lnTo>
                    <a:pt x="18" y="42"/>
                  </a:lnTo>
                  <a:lnTo>
                    <a:pt x="17" y="42"/>
                  </a:lnTo>
                  <a:lnTo>
                    <a:pt x="17" y="43"/>
                  </a:lnTo>
                  <a:lnTo>
                    <a:pt x="17" y="43"/>
                  </a:lnTo>
                  <a:lnTo>
                    <a:pt x="17" y="43"/>
                  </a:lnTo>
                  <a:lnTo>
                    <a:pt x="16" y="43"/>
                  </a:lnTo>
                  <a:lnTo>
                    <a:pt x="16" y="44"/>
                  </a:lnTo>
                  <a:lnTo>
                    <a:pt x="2" y="47"/>
                  </a:lnTo>
                  <a:lnTo>
                    <a:pt x="1" y="46"/>
                  </a:lnTo>
                  <a:lnTo>
                    <a:pt x="0" y="45"/>
                  </a:lnTo>
                  <a:lnTo>
                    <a:pt x="0" y="44"/>
                  </a:lnTo>
                  <a:lnTo>
                    <a:pt x="1" y="43"/>
                  </a:lnTo>
                  <a:lnTo>
                    <a:pt x="0" y="41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1" y="28"/>
                  </a:lnTo>
                  <a:lnTo>
                    <a:pt x="1" y="26"/>
                  </a:lnTo>
                  <a:lnTo>
                    <a:pt x="1" y="24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4" y="18"/>
                  </a:lnTo>
                  <a:lnTo>
                    <a:pt x="5" y="14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4" y="2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0"/>
                  </a:lnTo>
                  <a:lnTo>
                    <a:pt x="17" y="29"/>
                  </a:lnTo>
                  <a:lnTo>
                    <a:pt x="17" y="30"/>
                  </a:lnTo>
                  <a:lnTo>
                    <a:pt x="17" y="31"/>
                  </a:lnTo>
                  <a:lnTo>
                    <a:pt x="17" y="31"/>
                  </a:lnTo>
                  <a:lnTo>
                    <a:pt x="19" y="33"/>
                  </a:lnTo>
                  <a:lnTo>
                    <a:pt x="20" y="33"/>
                  </a:lnTo>
                  <a:lnTo>
                    <a:pt x="20" y="34"/>
                  </a:lnTo>
                  <a:lnTo>
                    <a:pt x="20" y="35"/>
                  </a:lnTo>
                  <a:lnTo>
                    <a:pt x="21" y="37"/>
                  </a:lnTo>
                  <a:lnTo>
                    <a:pt x="21" y="38"/>
                  </a:lnTo>
                  <a:lnTo>
                    <a:pt x="21" y="39"/>
                  </a:lnTo>
                  <a:lnTo>
                    <a:pt x="21" y="40"/>
                  </a:lnTo>
                  <a:lnTo>
                    <a:pt x="21" y="40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380" name="Freeform 68"/>
            <p:cNvSpPr>
              <a:spLocks/>
            </p:cNvSpPr>
            <p:nvPr/>
          </p:nvSpPr>
          <p:spPr bwMode="auto">
            <a:xfrm>
              <a:off x="4847" y="1189"/>
              <a:ext cx="251" cy="385"/>
            </a:xfrm>
            <a:custGeom>
              <a:avLst/>
              <a:gdLst/>
              <a:ahLst/>
              <a:cxnLst>
                <a:cxn ang="0">
                  <a:pos x="10" y="71"/>
                </a:cxn>
                <a:cxn ang="0">
                  <a:pos x="10" y="73"/>
                </a:cxn>
                <a:cxn ang="0">
                  <a:pos x="12" y="75"/>
                </a:cxn>
                <a:cxn ang="0">
                  <a:pos x="13" y="76"/>
                </a:cxn>
                <a:cxn ang="0">
                  <a:pos x="14" y="79"/>
                </a:cxn>
                <a:cxn ang="0">
                  <a:pos x="15" y="77"/>
                </a:cxn>
                <a:cxn ang="0">
                  <a:pos x="16" y="73"/>
                </a:cxn>
                <a:cxn ang="0">
                  <a:pos x="18" y="68"/>
                </a:cxn>
                <a:cxn ang="0">
                  <a:pos x="18" y="67"/>
                </a:cxn>
                <a:cxn ang="0">
                  <a:pos x="20" y="63"/>
                </a:cxn>
                <a:cxn ang="0">
                  <a:pos x="21" y="64"/>
                </a:cxn>
                <a:cxn ang="0">
                  <a:pos x="22" y="64"/>
                </a:cxn>
                <a:cxn ang="0">
                  <a:pos x="22" y="62"/>
                </a:cxn>
                <a:cxn ang="0">
                  <a:pos x="26" y="61"/>
                </a:cxn>
                <a:cxn ang="0">
                  <a:pos x="26" y="59"/>
                </a:cxn>
                <a:cxn ang="0">
                  <a:pos x="28" y="58"/>
                </a:cxn>
                <a:cxn ang="0">
                  <a:pos x="29" y="56"/>
                </a:cxn>
                <a:cxn ang="0">
                  <a:pos x="31" y="52"/>
                </a:cxn>
                <a:cxn ang="0">
                  <a:pos x="31" y="51"/>
                </a:cxn>
                <a:cxn ang="0">
                  <a:pos x="34" y="51"/>
                </a:cxn>
                <a:cxn ang="0">
                  <a:pos x="35" y="49"/>
                </a:cxn>
                <a:cxn ang="0">
                  <a:pos x="37" y="47"/>
                </a:cxn>
                <a:cxn ang="0">
                  <a:pos x="40" y="48"/>
                </a:cxn>
                <a:cxn ang="0">
                  <a:pos x="43" y="44"/>
                </a:cxn>
                <a:cxn ang="0">
                  <a:pos x="46" y="41"/>
                </a:cxn>
                <a:cxn ang="0">
                  <a:pos x="48" y="40"/>
                </a:cxn>
                <a:cxn ang="0">
                  <a:pos x="49" y="38"/>
                </a:cxn>
                <a:cxn ang="0">
                  <a:pos x="48" y="37"/>
                </a:cxn>
                <a:cxn ang="0">
                  <a:pos x="47" y="36"/>
                </a:cxn>
                <a:cxn ang="0">
                  <a:pos x="48" y="35"/>
                </a:cxn>
                <a:cxn ang="0">
                  <a:pos x="47" y="32"/>
                </a:cxn>
                <a:cxn ang="0">
                  <a:pos x="45" y="31"/>
                </a:cxn>
                <a:cxn ang="0">
                  <a:pos x="43" y="32"/>
                </a:cxn>
                <a:cxn ang="0">
                  <a:pos x="41" y="28"/>
                </a:cxn>
                <a:cxn ang="0">
                  <a:pos x="41" y="26"/>
                </a:cxn>
                <a:cxn ang="0">
                  <a:pos x="40" y="26"/>
                </a:cxn>
                <a:cxn ang="0">
                  <a:pos x="38" y="26"/>
                </a:cxn>
                <a:cxn ang="0">
                  <a:pos x="36" y="25"/>
                </a:cxn>
                <a:cxn ang="0">
                  <a:pos x="35" y="22"/>
                </a:cxn>
                <a:cxn ang="0">
                  <a:pos x="24" y="0"/>
                </a:cxn>
                <a:cxn ang="0">
                  <a:pos x="22" y="0"/>
                </a:cxn>
                <a:cxn ang="0">
                  <a:pos x="21" y="2"/>
                </a:cxn>
                <a:cxn ang="0">
                  <a:pos x="18" y="2"/>
                </a:cxn>
                <a:cxn ang="0">
                  <a:pos x="15" y="5"/>
                </a:cxn>
                <a:cxn ang="0">
                  <a:pos x="14" y="2"/>
                </a:cxn>
                <a:cxn ang="0">
                  <a:pos x="13" y="1"/>
                </a:cxn>
                <a:cxn ang="0">
                  <a:pos x="6" y="16"/>
                </a:cxn>
                <a:cxn ang="0">
                  <a:pos x="7" y="19"/>
                </a:cxn>
                <a:cxn ang="0">
                  <a:pos x="7" y="22"/>
                </a:cxn>
                <a:cxn ang="0">
                  <a:pos x="5" y="24"/>
                </a:cxn>
                <a:cxn ang="0">
                  <a:pos x="6" y="32"/>
                </a:cxn>
                <a:cxn ang="0">
                  <a:pos x="4" y="36"/>
                </a:cxn>
                <a:cxn ang="0">
                  <a:pos x="4" y="39"/>
                </a:cxn>
                <a:cxn ang="0">
                  <a:pos x="3" y="40"/>
                </a:cxn>
                <a:cxn ang="0">
                  <a:pos x="3" y="42"/>
                </a:cxn>
                <a:cxn ang="0">
                  <a:pos x="1" y="41"/>
                </a:cxn>
                <a:cxn ang="0">
                  <a:pos x="0" y="42"/>
                </a:cxn>
              </a:cxnLst>
              <a:rect l="0" t="0" r="r" b="b"/>
              <a:pathLst>
                <a:path w="49" h="79">
                  <a:moveTo>
                    <a:pt x="0" y="42"/>
                  </a:moveTo>
                  <a:lnTo>
                    <a:pt x="10" y="71"/>
                  </a:lnTo>
                  <a:lnTo>
                    <a:pt x="10" y="72"/>
                  </a:lnTo>
                  <a:lnTo>
                    <a:pt x="10" y="73"/>
                  </a:lnTo>
                  <a:lnTo>
                    <a:pt x="10" y="73"/>
                  </a:lnTo>
                  <a:lnTo>
                    <a:pt x="12" y="75"/>
                  </a:lnTo>
                  <a:lnTo>
                    <a:pt x="13" y="75"/>
                  </a:lnTo>
                  <a:lnTo>
                    <a:pt x="13" y="76"/>
                  </a:lnTo>
                  <a:lnTo>
                    <a:pt x="13" y="77"/>
                  </a:lnTo>
                  <a:lnTo>
                    <a:pt x="14" y="79"/>
                  </a:lnTo>
                  <a:lnTo>
                    <a:pt x="15" y="79"/>
                  </a:lnTo>
                  <a:lnTo>
                    <a:pt x="15" y="77"/>
                  </a:lnTo>
                  <a:lnTo>
                    <a:pt x="15" y="75"/>
                  </a:lnTo>
                  <a:lnTo>
                    <a:pt x="16" y="73"/>
                  </a:lnTo>
                  <a:lnTo>
                    <a:pt x="17" y="70"/>
                  </a:lnTo>
                  <a:lnTo>
                    <a:pt x="18" y="68"/>
                  </a:lnTo>
                  <a:lnTo>
                    <a:pt x="18" y="68"/>
                  </a:lnTo>
                  <a:lnTo>
                    <a:pt x="18" y="67"/>
                  </a:lnTo>
                  <a:lnTo>
                    <a:pt x="17" y="65"/>
                  </a:lnTo>
                  <a:lnTo>
                    <a:pt x="20" y="63"/>
                  </a:lnTo>
                  <a:lnTo>
                    <a:pt x="21" y="63"/>
                  </a:lnTo>
                  <a:lnTo>
                    <a:pt x="21" y="64"/>
                  </a:lnTo>
                  <a:lnTo>
                    <a:pt x="22" y="65"/>
                  </a:lnTo>
                  <a:lnTo>
                    <a:pt x="22" y="64"/>
                  </a:lnTo>
                  <a:lnTo>
                    <a:pt x="22" y="63"/>
                  </a:lnTo>
                  <a:lnTo>
                    <a:pt x="22" y="62"/>
                  </a:lnTo>
                  <a:lnTo>
                    <a:pt x="25" y="62"/>
                  </a:lnTo>
                  <a:lnTo>
                    <a:pt x="26" y="61"/>
                  </a:lnTo>
                  <a:lnTo>
                    <a:pt x="26" y="60"/>
                  </a:lnTo>
                  <a:lnTo>
                    <a:pt x="26" y="59"/>
                  </a:lnTo>
                  <a:lnTo>
                    <a:pt x="27" y="59"/>
                  </a:lnTo>
                  <a:lnTo>
                    <a:pt x="28" y="58"/>
                  </a:lnTo>
                  <a:lnTo>
                    <a:pt x="29" y="58"/>
                  </a:lnTo>
                  <a:lnTo>
                    <a:pt x="29" y="56"/>
                  </a:lnTo>
                  <a:lnTo>
                    <a:pt x="29" y="54"/>
                  </a:lnTo>
                  <a:lnTo>
                    <a:pt x="31" y="52"/>
                  </a:lnTo>
                  <a:lnTo>
                    <a:pt x="31" y="51"/>
                  </a:lnTo>
                  <a:lnTo>
                    <a:pt x="31" y="51"/>
                  </a:lnTo>
                  <a:lnTo>
                    <a:pt x="33" y="52"/>
                  </a:lnTo>
                  <a:lnTo>
                    <a:pt x="34" y="51"/>
                  </a:lnTo>
                  <a:lnTo>
                    <a:pt x="34" y="50"/>
                  </a:lnTo>
                  <a:lnTo>
                    <a:pt x="35" y="49"/>
                  </a:lnTo>
                  <a:lnTo>
                    <a:pt x="36" y="49"/>
                  </a:lnTo>
                  <a:lnTo>
                    <a:pt x="37" y="47"/>
                  </a:lnTo>
                  <a:lnTo>
                    <a:pt x="39" y="47"/>
                  </a:lnTo>
                  <a:lnTo>
                    <a:pt x="40" y="48"/>
                  </a:lnTo>
                  <a:lnTo>
                    <a:pt x="42" y="45"/>
                  </a:lnTo>
                  <a:lnTo>
                    <a:pt x="43" y="44"/>
                  </a:lnTo>
                  <a:lnTo>
                    <a:pt x="46" y="42"/>
                  </a:lnTo>
                  <a:lnTo>
                    <a:pt x="46" y="41"/>
                  </a:lnTo>
                  <a:lnTo>
                    <a:pt x="47" y="40"/>
                  </a:lnTo>
                  <a:lnTo>
                    <a:pt x="48" y="40"/>
                  </a:lnTo>
                  <a:lnTo>
                    <a:pt x="49" y="40"/>
                  </a:lnTo>
                  <a:lnTo>
                    <a:pt x="49" y="38"/>
                  </a:lnTo>
                  <a:lnTo>
                    <a:pt x="49" y="37"/>
                  </a:lnTo>
                  <a:lnTo>
                    <a:pt x="48" y="37"/>
                  </a:lnTo>
                  <a:lnTo>
                    <a:pt x="48" y="37"/>
                  </a:lnTo>
                  <a:lnTo>
                    <a:pt x="47" y="36"/>
                  </a:lnTo>
                  <a:lnTo>
                    <a:pt x="48" y="35"/>
                  </a:lnTo>
                  <a:lnTo>
                    <a:pt x="48" y="35"/>
                  </a:lnTo>
                  <a:lnTo>
                    <a:pt x="48" y="34"/>
                  </a:lnTo>
                  <a:lnTo>
                    <a:pt x="47" y="32"/>
                  </a:lnTo>
                  <a:lnTo>
                    <a:pt x="46" y="31"/>
                  </a:lnTo>
                  <a:lnTo>
                    <a:pt x="45" y="31"/>
                  </a:lnTo>
                  <a:lnTo>
                    <a:pt x="45" y="32"/>
                  </a:lnTo>
                  <a:lnTo>
                    <a:pt x="43" y="32"/>
                  </a:lnTo>
                  <a:lnTo>
                    <a:pt x="42" y="32"/>
                  </a:lnTo>
                  <a:lnTo>
                    <a:pt x="41" y="28"/>
                  </a:lnTo>
                  <a:lnTo>
                    <a:pt x="42" y="27"/>
                  </a:lnTo>
                  <a:lnTo>
                    <a:pt x="41" y="26"/>
                  </a:lnTo>
                  <a:lnTo>
                    <a:pt x="41" y="26"/>
                  </a:lnTo>
                  <a:lnTo>
                    <a:pt x="40" y="26"/>
                  </a:lnTo>
                  <a:lnTo>
                    <a:pt x="40" y="26"/>
                  </a:lnTo>
                  <a:lnTo>
                    <a:pt x="38" y="26"/>
                  </a:lnTo>
                  <a:lnTo>
                    <a:pt x="37" y="26"/>
                  </a:lnTo>
                  <a:lnTo>
                    <a:pt x="36" y="25"/>
                  </a:lnTo>
                  <a:lnTo>
                    <a:pt x="36" y="23"/>
                  </a:lnTo>
                  <a:lnTo>
                    <a:pt x="35" y="22"/>
                  </a:lnTo>
                  <a:lnTo>
                    <a:pt x="29" y="3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16" y="5"/>
                  </a:lnTo>
                  <a:lnTo>
                    <a:pt x="15" y="5"/>
                  </a:lnTo>
                  <a:lnTo>
                    <a:pt x="14" y="4"/>
                  </a:lnTo>
                  <a:lnTo>
                    <a:pt x="14" y="2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1" y="2"/>
                  </a:lnTo>
                  <a:lnTo>
                    <a:pt x="6" y="16"/>
                  </a:lnTo>
                  <a:lnTo>
                    <a:pt x="6" y="19"/>
                  </a:lnTo>
                  <a:lnTo>
                    <a:pt x="7" y="19"/>
                  </a:lnTo>
                  <a:lnTo>
                    <a:pt x="7" y="21"/>
                  </a:lnTo>
                  <a:lnTo>
                    <a:pt x="7" y="22"/>
                  </a:lnTo>
                  <a:lnTo>
                    <a:pt x="6" y="23"/>
                  </a:lnTo>
                  <a:lnTo>
                    <a:pt x="5" y="24"/>
                  </a:lnTo>
                  <a:lnTo>
                    <a:pt x="7" y="30"/>
                  </a:lnTo>
                  <a:lnTo>
                    <a:pt x="6" y="32"/>
                  </a:lnTo>
                  <a:lnTo>
                    <a:pt x="6" y="33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4" y="39"/>
                  </a:lnTo>
                  <a:lnTo>
                    <a:pt x="4" y="40"/>
                  </a:lnTo>
                  <a:lnTo>
                    <a:pt x="3" y="40"/>
                  </a:lnTo>
                  <a:lnTo>
                    <a:pt x="3" y="41"/>
                  </a:lnTo>
                  <a:lnTo>
                    <a:pt x="3" y="42"/>
                  </a:lnTo>
                  <a:lnTo>
                    <a:pt x="2" y="42"/>
                  </a:lnTo>
                  <a:lnTo>
                    <a:pt x="1" y="41"/>
                  </a:lnTo>
                  <a:lnTo>
                    <a:pt x="0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5" name="Group 69"/>
            <p:cNvGrpSpPr>
              <a:grpSpLocks/>
            </p:cNvGrpSpPr>
            <p:nvPr/>
          </p:nvGrpSpPr>
          <p:grpSpPr bwMode="auto">
            <a:xfrm>
              <a:off x="2038" y="2920"/>
              <a:ext cx="609" cy="371"/>
              <a:chOff x="1991" y="3321"/>
              <a:chExt cx="361" cy="231"/>
            </a:xfrm>
          </p:grpSpPr>
          <p:sp>
            <p:nvSpPr>
              <p:cNvPr id="13382" name="Freeform 70"/>
              <p:cNvSpPr>
                <a:spLocks/>
              </p:cNvSpPr>
              <p:nvPr/>
            </p:nvSpPr>
            <p:spPr bwMode="auto">
              <a:xfrm>
                <a:off x="2274" y="3459"/>
                <a:ext cx="78" cy="93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" y="13"/>
                  </a:cxn>
                  <a:cxn ang="0">
                    <a:pos x="1" y="16"/>
                  </a:cxn>
                  <a:cxn ang="0">
                    <a:pos x="6" y="19"/>
                  </a:cxn>
                  <a:cxn ang="0">
                    <a:pos x="8" y="16"/>
                  </a:cxn>
                  <a:cxn ang="0">
                    <a:pos x="16" y="11"/>
                  </a:cxn>
                  <a:cxn ang="0">
                    <a:pos x="13" y="5"/>
                  </a:cxn>
                  <a:cxn ang="0">
                    <a:pos x="3" y="0"/>
                  </a:cxn>
                  <a:cxn ang="0">
                    <a:pos x="3" y="5"/>
                  </a:cxn>
                  <a:cxn ang="0">
                    <a:pos x="0" y="7"/>
                  </a:cxn>
                  <a:cxn ang="0">
                    <a:pos x="0" y="7"/>
                  </a:cxn>
                </a:cxnLst>
                <a:rect l="0" t="0" r="r" b="b"/>
                <a:pathLst>
                  <a:path w="16" h="19">
                    <a:moveTo>
                      <a:pt x="0" y="7"/>
                    </a:moveTo>
                    <a:lnTo>
                      <a:pt x="1" y="13"/>
                    </a:lnTo>
                    <a:lnTo>
                      <a:pt x="1" y="16"/>
                    </a:lnTo>
                    <a:lnTo>
                      <a:pt x="6" y="19"/>
                    </a:lnTo>
                    <a:lnTo>
                      <a:pt x="8" y="16"/>
                    </a:lnTo>
                    <a:lnTo>
                      <a:pt x="16" y="11"/>
                    </a:lnTo>
                    <a:lnTo>
                      <a:pt x="13" y="5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6487EB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3383" name="Freeform 71"/>
              <p:cNvSpPr>
                <a:spLocks/>
              </p:cNvSpPr>
              <p:nvPr/>
            </p:nvSpPr>
            <p:spPr bwMode="auto">
              <a:xfrm>
                <a:off x="2235" y="3409"/>
                <a:ext cx="44" cy="29"/>
              </a:xfrm>
              <a:custGeom>
                <a:avLst/>
                <a:gdLst/>
                <a:ahLst/>
                <a:cxnLst>
                  <a:cxn ang="0">
                    <a:pos x="3" y="6"/>
                  </a:cxn>
                  <a:cxn ang="0">
                    <a:pos x="8" y="6"/>
                  </a:cxn>
                  <a:cxn ang="0">
                    <a:pos x="9" y="3"/>
                  </a:cxn>
                  <a:cxn ang="0">
                    <a:pos x="5" y="2"/>
                  </a:cxn>
                  <a:cxn ang="0">
                    <a:pos x="3" y="2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5"/>
                  </a:cxn>
                  <a:cxn ang="0">
                    <a:pos x="3" y="6"/>
                  </a:cxn>
                  <a:cxn ang="0">
                    <a:pos x="3" y="6"/>
                  </a:cxn>
                </a:cxnLst>
                <a:rect l="0" t="0" r="r" b="b"/>
                <a:pathLst>
                  <a:path w="9" h="6">
                    <a:moveTo>
                      <a:pt x="3" y="6"/>
                    </a:moveTo>
                    <a:lnTo>
                      <a:pt x="8" y="6"/>
                    </a:lnTo>
                    <a:lnTo>
                      <a:pt x="9" y="3"/>
                    </a:lnTo>
                    <a:lnTo>
                      <a:pt x="5" y="2"/>
                    </a:lnTo>
                    <a:lnTo>
                      <a:pt x="3" y="2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5"/>
                    </a:lnTo>
                    <a:lnTo>
                      <a:pt x="3" y="6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6487EB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3384" name="Freeform 72"/>
              <p:cNvSpPr>
                <a:spLocks/>
              </p:cNvSpPr>
              <p:nvPr/>
            </p:nvSpPr>
            <p:spPr bwMode="auto">
              <a:xfrm>
                <a:off x="2225" y="3438"/>
                <a:ext cx="20" cy="1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4" y="0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6487EB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3385" name="Freeform 73"/>
              <p:cNvSpPr>
                <a:spLocks/>
              </p:cNvSpPr>
              <p:nvPr/>
            </p:nvSpPr>
            <p:spPr bwMode="auto">
              <a:xfrm>
                <a:off x="2211" y="3419"/>
                <a:ext cx="19" cy="14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1"/>
                  </a:cxn>
                  <a:cxn ang="0">
                    <a:pos x="3" y="1"/>
                  </a:cxn>
                  <a:cxn ang="0">
                    <a:pos x="3" y="1"/>
                  </a:cxn>
                  <a:cxn ang="0">
                    <a:pos x="4" y="1"/>
                  </a:cxn>
                  <a:cxn ang="0">
                    <a:pos x="3" y="2"/>
                  </a:cxn>
                  <a:cxn ang="0">
                    <a:pos x="3" y="2"/>
                  </a:cxn>
                  <a:cxn ang="0">
                    <a:pos x="3" y="2"/>
                  </a:cxn>
                  <a:cxn ang="0">
                    <a:pos x="3" y="3"/>
                  </a:cxn>
                  <a:cxn ang="0">
                    <a:pos x="3" y="3"/>
                  </a:cxn>
                  <a:cxn ang="0">
                    <a:pos x="3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1" y="3"/>
                  </a:cxn>
                  <a:cxn ang="0">
                    <a:pos x="1" y="3"/>
                  </a:cxn>
                  <a:cxn ang="0">
                    <a:pos x="1" y="3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4" h="3">
                    <a:moveTo>
                      <a:pt x="2" y="0"/>
                    </a:move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6487EB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3386" name="Freeform 74"/>
              <p:cNvSpPr>
                <a:spLocks/>
              </p:cNvSpPr>
              <p:nvPr/>
            </p:nvSpPr>
            <p:spPr bwMode="auto">
              <a:xfrm>
                <a:off x="2186" y="3394"/>
                <a:ext cx="39" cy="15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3"/>
                  </a:cxn>
                  <a:cxn ang="0">
                    <a:pos x="8" y="0"/>
                  </a:cxn>
                  <a:cxn ang="0">
                    <a:pos x="2" y="0"/>
                  </a:cxn>
                  <a:cxn ang="0">
                    <a:pos x="0" y="3"/>
                  </a:cxn>
                  <a:cxn ang="0">
                    <a:pos x="0" y="3"/>
                  </a:cxn>
                </a:cxnLst>
                <a:rect l="0" t="0" r="r" b="b"/>
                <a:pathLst>
                  <a:path w="8" h="3">
                    <a:moveTo>
                      <a:pt x="0" y="3"/>
                    </a:moveTo>
                    <a:lnTo>
                      <a:pt x="7" y="3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6487EB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3387" name="Freeform 75"/>
              <p:cNvSpPr>
                <a:spLocks/>
              </p:cNvSpPr>
              <p:nvPr/>
            </p:nvSpPr>
            <p:spPr bwMode="auto">
              <a:xfrm>
                <a:off x="2026" y="3321"/>
                <a:ext cx="38" cy="2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3" y="5"/>
                  </a:cxn>
                  <a:cxn ang="0">
                    <a:pos x="6" y="5"/>
                  </a:cxn>
                  <a:cxn ang="0">
                    <a:pos x="8" y="2"/>
                  </a:cxn>
                  <a:cxn ang="0">
                    <a:pos x="5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8" h="5">
                    <a:moveTo>
                      <a:pt x="0" y="4"/>
                    </a:moveTo>
                    <a:lnTo>
                      <a:pt x="3" y="5"/>
                    </a:lnTo>
                    <a:lnTo>
                      <a:pt x="6" y="5"/>
                    </a:lnTo>
                    <a:lnTo>
                      <a:pt x="8" y="2"/>
                    </a:lnTo>
                    <a:lnTo>
                      <a:pt x="5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6487EB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3388" name="Freeform 76"/>
              <p:cNvSpPr>
                <a:spLocks/>
              </p:cNvSpPr>
              <p:nvPr/>
            </p:nvSpPr>
            <p:spPr bwMode="auto">
              <a:xfrm>
                <a:off x="1991" y="3321"/>
                <a:ext cx="20" cy="2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4" y="2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4" h="5">
                    <a:moveTo>
                      <a:pt x="0" y="5"/>
                    </a:moveTo>
                    <a:lnTo>
                      <a:pt x="4" y="2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6487EB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3389" name="Freeform 77"/>
              <p:cNvSpPr>
                <a:spLocks/>
              </p:cNvSpPr>
              <p:nvPr/>
            </p:nvSpPr>
            <p:spPr bwMode="auto">
              <a:xfrm>
                <a:off x="2128" y="3360"/>
                <a:ext cx="39" cy="34"/>
              </a:xfrm>
              <a:custGeom>
                <a:avLst/>
                <a:gdLst/>
                <a:ahLst/>
                <a:cxnLst>
                  <a:cxn ang="0">
                    <a:pos x="3" y="7"/>
                  </a:cxn>
                  <a:cxn ang="0">
                    <a:pos x="8" y="7"/>
                  </a:cxn>
                  <a:cxn ang="0">
                    <a:pos x="8" y="4"/>
                  </a:cxn>
                  <a:cxn ang="0">
                    <a:pos x="4" y="0"/>
                  </a:cxn>
                  <a:cxn ang="0">
                    <a:pos x="0" y="2"/>
                  </a:cxn>
                  <a:cxn ang="0">
                    <a:pos x="3" y="7"/>
                  </a:cxn>
                  <a:cxn ang="0">
                    <a:pos x="3" y="7"/>
                  </a:cxn>
                </a:cxnLst>
                <a:rect l="0" t="0" r="r" b="b"/>
                <a:pathLst>
                  <a:path w="8" h="7">
                    <a:moveTo>
                      <a:pt x="3" y="7"/>
                    </a:moveTo>
                    <a:lnTo>
                      <a:pt x="8" y="7"/>
                    </a:lnTo>
                    <a:lnTo>
                      <a:pt x="8" y="4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3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6487EB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13390" name="Rectangle 78"/>
          <p:cNvSpPr>
            <a:spLocks noGrp="1" noChangeArrowheads="1"/>
          </p:cNvSpPr>
          <p:nvPr>
            <p:ph type="title"/>
          </p:nvPr>
        </p:nvSpPr>
        <p:spPr>
          <a:xfrm>
            <a:off x="0" y="242888"/>
            <a:ext cx="9144000" cy="1143000"/>
          </a:xfrm>
          <a:noFill/>
          <a:ln/>
        </p:spPr>
        <p:txBody>
          <a:bodyPr/>
          <a:lstStyle/>
          <a:p>
            <a:r>
              <a:rPr lang="en-US" sz="2400" dirty="0"/>
              <a:t>Obesity Trends* Among U.S. Adults</a:t>
            </a:r>
            <a:br>
              <a:rPr lang="en-US" sz="2400" dirty="0"/>
            </a:br>
            <a:r>
              <a:rPr lang="en-US" sz="2400" dirty="0">
                <a:solidFill>
                  <a:srgbClr val="DE3021"/>
                </a:solidFill>
              </a:rPr>
              <a:t>BRFSS, 1994</a:t>
            </a:r>
          </a:p>
        </p:txBody>
      </p:sp>
      <p:sp>
        <p:nvSpPr>
          <p:cNvPr id="13391" name="Text Box 79"/>
          <p:cNvSpPr txBox="1">
            <a:spLocks noChangeArrowheads="1"/>
          </p:cNvSpPr>
          <p:nvPr/>
        </p:nvSpPr>
        <p:spPr bwMode="auto">
          <a:xfrm>
            <a:off x="3851275" y="1252543"/>
            <a:ext cx="13853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</a:rPr>
              <a:t>(*BMI ≥30)</a:t>
            </a:r>
          </a:p>
        </p:txBody>
      </p:sp>
      <p:sp>
        <p:nvSpPr>
          <p:cNvPr id="13392" name="Text Box 80"/>
          <p:cNvSpPr txBox="1">
            <a:spLocks noChangeArrowheads="1"/>
          </p:cNvSpPr>
          <p:nvPr/>
        </p:nvSpPr>
        <p:spPr bwMode="auto">
          <a:xfrm>
            <a:off x="654050" y="5894388"/>
            <a:ext cx="7251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 Narrow" pitchFamily="34" charset="0"/>
              </a:rPr>
              <a:t>No Data           &lt;10%          10%–14%	    15%–19% </a:t>
            </a:r>
          </a:p>
        </p:txBody>
      </p:sp>
      <p:sp>
        <p:nvSpPr>
          <p:cNvPr id="13393" name="Rectangle 81"/>
          <p:cNvSpPr>
            <a:spLocks noChangeArrowheads="1"/>
          </p:cNvSpPr>
          <p:nvPr/>
        </p:nvSpPr>
        <p:spPr bwMode="auto">
          <a:xfrm>
            <a:off x="488953" y="5956300"/>
            <a:ext cx="207963" cy="2349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94" name="Rectangle 82"/>
          <p:cNvSpPr>
            <a:spLocks noChangeArrowheads="1"/>
          </p:cNvSpPr>
          <p:nvPr/>
        </p:nvSpPr>
        <p:spPr bwMode="auto">
          <a:xfrm>
            <a:off x="1411288" y="5953125"/>
            <a:ext cx="207962" cy="23495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95" name="Rectangle 83"/>
          <p:cNvSpPr>
            <a:spLocks noChangeArrowheads="1"/>
          </p:cNvSpPr>
          <p:nvPr/>
        </p:nvSpPr>
        <p:spPr bwMode="auto">
          <a:xfrm>
            <a:off x="2268538" y="5951538"/>
            <a:ext cx="209550" cy="234950"/>
          </a:xfrm>
          <a:prstGeom prst="rect">
            <a:avLst/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396" name="Rectangle 84"/>
          <p:cNvSpPr>
            <a:spLocks noChangeArrowheads="1"/>
          </p:cNvSpPr>
          <p:nvPr/>
        </p:nvSpPr>
        <p:spPr bwMode="auto">
          <a:xfrm>
            <a:off x="3348039" y="5961063"/>
            <a:ext cx="207962" cy="234950"/>
          </a:xfrm>
          <a:prstGeom prst="rect">
            <a:avLst/>
          </a:prstGeom>
          <a:solidFill>
            <a:srgbClr val="0000A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97" name="Rectangle 85"/>
          <p:cNvSpPr>
            <a:spLocks noChangeArrowheads="1"/>
          </p:cNvSpPr>
          <p:nvPr/>
        </p:nvSpPr>
        <p:spPr bwMode="auto">
          <a:xfrm>
            <a:off x="395288" y="5892800"/>
            <a:ext cx="4032250" cy="350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 advClick="0">
    <p:randomBa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79388" y="44624"/>
            <a:ext cx="871378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30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ΠΕΠΤΙΔΙΟ ΤΥΡΟΣΙΝΗ-ΤΥΡΟΣΙΝΗ </a:t>
            </a:r>
            <a:r>
              <a:rPr lang="en-US" sz="30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(PYY)</a:t>
            </a:r>
            <a:endParaRPr lang="en-US" sz="3000" dirty="0">
              <a:solidFill>
                <a:srgbClr val="AFE1FF"/>
              </a:solidFill>
              <a:cs typeface="Arial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4924" y="620688"/>
            <a:ext cx="9109075" cy="2708434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Μέλος της οικογένειας πεπτιδίων με παρόμοια δομή (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NPY, PP, PYY)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</a:p>
          <a:p>
            <a:pPr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Πεπτίδιο 36 αμινοξέων, παραγόμενο από τα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L </a:t>
            </a: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κύτταρα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του εντέρου, με υψηλότερες συγκεντρώσεις στην περιφέρεια (ορθό)</a:t>
            </a:r>
          </a:p>
          <a:p>
            <a:pPr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DPP4: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απόσπαση 2 αμινοξέων            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PYY</a:t>
            </a:r>
            <a:r>
              <a:rPr lang="en-US" sz="2000" b="1" baseline="-25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3-36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(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πιο ενεργός μορφή)</a:t>
            </a:r>
          </a:p>
          <a:p>
            <a:pPr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Το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PYY</a:t>
            </a:r>
            <a:r>
              <a:rPr lang="en-US" sz="2000" b="1" baseline="-25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3-36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διαπερνά τον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αιματοεγκεφαλικό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φραγμό και επιδρά με μεγάλη συγγένεια στον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αυτοανασταλτικό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προσυναπτικό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υποδοχέα Υ2 των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NPY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νευρώνων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l="2054" r="30399" b="18701"/>
          <a:stretch>
            <a:fillRect/>
          </a:stretch>
        </p:blipFill>
        <p:spPr bwMode="auto">
          <a:xfrm>
            <a:off x="5653088" y="3213323"/>
            <a:ext cx="3455987" cy="241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7325" y="3213323"/>
            <a:ext cx="1663700" cy="244792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08625" y="3789586"/>
            <a:ext cx="576263" cy="228600"/>
          </a:xfrm>
          <a:prstGeom prst="rect">
            <a:avLst/>
          </a:prstGeom>
          <a:solidFill>
            <a:srgbClr val="0000FF"/>
          </a:solidFill>
          <a:ln w="508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PYY</a:t>
            </a:r>
            <a:r>
              <a:rPr lang="en-US" sz="900" b="1" baseline="-25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3-36</a:t>
            </a:r>
            <a:endParaRPr lang="el-GR" sz="9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5005388" y="3681636"/>
            <a:ext cx="2016125" cy="684212"/>
          </a:xfrm>
          <a:custGeom>
            <a:avLst/>
            <a:gdLst>
              <a:gd name="T0" fmla="*/ 0 w 1270"/>
              <a:gd name="T1" fmla="*/ 684212 h 431"/>
              <a:gd name="T2" fmla="*/ 431800 w 1270"/>
              <a:gd name="T3" fmla="*/ 252412 h 431"/>
              <a:gd name="T4" fmla="*/ 863600 w 1270"/>
              <a:gd name="T5" fmla="*/ 36512 h 431"/>
              <a:gd name="T6" fmla="*/ 1295400 w 1270"/>
              <a:gd name="T7" fmla="*/ 107950 h 431"/>
              <a:gd name="T8" fmla="*/ 2016125 w 1270"/>
              <a:gd name="T9" fmla="*/ 684212 h 4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70"/>
              <a:gd name="T16" fmla="*/ 0 h 431"/>
              <a:gd name="T17" fmla="*/ 1270 w 1270"/>
              <a:gd name="T18" fmla="*/ 431 h 4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70" h="431">
                <a:moveTo>
                  <a:pt x="0" y="431"/>
                </a:moveTo>
                <a:cubicBezTo>
                  <a:pt x="90" y="329"/>
                  <a:pt x="181" y="227"/>
                  <a:pt x="272" y="159"/>
                </a:cubicBezTo>
                <a:cubicBezTo>
                  <a:pt x="363" y="91"/>
                  <a:pt x="453" y="38"/>
                  <a:pt x="544" y="23"/>
                </a:cubicBezTo>
                <a:cubicBezTo>
                  <a:pt x="635" y="8"/>
                  <a:pt x="695" y="0"/>
                  <a:pt x="816" y="68"/>
                </a:cubicBezTo>
                <a:cubicBezTo>
                  <a:pt x="937" y="136"/>
                  <a:pt x="1194" y="371"/>
                  <a:pt x="1270" y="431"/>
                </a:cubicBezTo>
              </a:path>
            </a:pathLst>
          </a:custGeom>
          <a:noFill/>
          <a:ln w="444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8" name="Freeform 8"/>
          <p:cNvSpPr>
            <a:spLocks/>
          </p:cNvSpPr>
          <p:nvPr/>
        </p:nvSpPr>
        <p:spPr bwMode="auto">
          <a:xfrm>
            <a:off x="5364163" y="3934048"/>
            <a:ext cx="73025" cy="647700"/>
          </a:xfrm>
          <a:custGeom>
            <a:avLst/>
            <a:gdLst>
              <a:gd name="T0" fmla="*/ 0 w 46"/>
              <a:gd name="T1" fmla="*/ 647700 h 408"/>
              <a:gd name="T2" fmla="*/ 73025 w 46"/>
              <a:gd name="T3" fmla="*/ 0 h 408"/>
              <a:gd name="T4" fmla="*/ 0 60000 65536"/>
              <a:gd name="T5" fmla="*/ 0 60000 65536"/>
              <a:gd name="T6" fmla="*/ 0 w 46"/>
              <a:gd name="T7" fmla="*/ 0 h 408"/>
              <a:gd name="T8" fmla="*/ 46 w 46"/>
              <a:gd name="T9" fmla="*/ 408 h 40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6" h="408">
                <a:moveTo>
                  <a:pt x="0" y="408"/>
                </a:moveTo>
                <a:cubicBezTo>
                  <a:pt x="0" y="408"/>
                  <a:pt x="23" y="204"/>
                  <a:pt x="46" y="0"/>
                </a:cubicBez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6805613" y="4508723"/>
            <a:ext cx="792162" cy="865188"/>
          </a:xfrm>
          <a:prstGeom prst="line">
            <a:avLst/>
          </a:prstGeom>
          <a:noFill/>
          <a:ln w="635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 flipH="1">
            <a:off x="6805613" y="4437286"/>
            <a:ext cx="863600" cy="936625"/>
          </a:xfrm>
          <a:prstGeom prst="line">
            <a:avLst/>
          </a:prstGeom>
          <a:noFill/>
          <a:ln w="635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 flipH="1">
            <a:off x="7092950" y="3286348"/>
            <a:ext cx="360363" cy="10795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6732588" y="3345086"/>
            <a:ext cx="576262" cy="228600"/>
          </a:xfrm>
          <a:prstGeom prst="rect">
            <a:avLst/>
          </a:prstGeom>
          <a:solidFill>
            <a:srgbClr val="FF0000"/>
          </a:solidFill>
          <a:ln w="508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9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Υ2</a:t>
            </a:r>
            <a:r>
              <a:rPr lang="en-US" sz="9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</a:t>
            </a:r>
            <a:endParaRPr lang="el-GR" sz="9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4211960" y="1844824"/>
            <a:ext cx="647700" cy="360933"/>
          </a:xfrm>
          <a:prstGeom prst="rightArrow">
            <a:avLst>
              <a:gd name="adj1" fmla="val 50000"/>
              <a:gd name="adj2" fmla="val 56044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35497" y="3312854"/>
            <a:ext cx="3960440" cy="255454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Ανορεξιογόνος δράση μέσω:</a:t>
            </a:r>
          </a:p>
          <a:p>
            <a:pPr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Αναστολής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NPY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νευρώνων</a:t>
            </a:r>
          </a:p>
          <a:p>
            <a:pPr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Μείωσης της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GABA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μεσολαβούμενης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	τονικής καταστολής 	των </a:t>
            </a:r>
            <a:r>
              <a:rPr lang="en-U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POMC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νευρώνων</a:t>
            </a:r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3851920" y="6237312"/>
            <a:ext cx="5256585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Simpson KA, Bloom SR, </a:t>
            </a:r>
            <a:r>
              <a:rPr lang="en-US" sz="12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Endocrinol</a:t>
            </a:r>
            <a:r>
              <a:rPr lang="en-US" sz="12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Metab</a:t>
            </a:r>
            <a:r>
              <a:rPr lang="en-US" sz="12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Clin</a:t>
            </a:r>
            <a:r>
              <a:rPr lang="en-US" sz="12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N Am 2010;39:729-743</a:t>
            </a:r>
            <a:endParaRPr lang="el-GR" sz="1200" b="1" dirty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US" sz="13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Gardiner JV et al, J </a:t>
            </a:r>
            <a:r>
              <a:rPr lang="en-US" sz="13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Neuroendocrinol</a:t>
            </a:r>
            <a:r>
              <a:rPr lang="en-US" sz="13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2008;20:834-841</a:t>
            </a:r>
            <a:endParaRPr lang="el-GR" sz="1300" b="1" dirty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51520" y="44624"/>
            <a:ext cx="86407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32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ΠΡΟΪΟΝΤΑ ΤΗΣ ΠΡΟΓΛΥΚΑΓΟΝΗΣ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573" t="1122" r="2040" b="2848"/>
          <a:stretch>
            <a:fillRect/>
          </a:stretch>
        </p:blipFill>
        <p:spPr bwMode="auto">
          <a:xfrm>
            <a:off x="467544" y="620688"/>
            <a:ext cx="8136904" cy="5854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4355976" y="6505599"/>
            <a:ext cx="475252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Gardiner JV et al, J </a:t>
            </a:r>
            <a:r>
              <a:rPr lang="en-US" sz="14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Neuroendocrinol</a:t>
            </a: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2008;20:834-841</a:t>
            </a:r>
            <a:endParaRPr lang="el-GR" sz="1400" b="1" dirty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4 - Έλλειψη"/>
          <p:cNvSpPr/>
          <p:nvPr/>
        </p:nvSpPr>
        <p:spPr>
          <a:xfrm>
            <a:off x="3851920" y="2852936"/>
            <a:ext cx="1656184" cy="108012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5 - Έλλειψη"/>
          <p:cNvSpPr/>
          <p:nvPr/>
        </p:nvSpPr>
        <p:spPr>
          <a:xfrm>
            <a:off x="5724128" y="2852936"/>
            <a:ext cx="1656184" cy="108012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6 - Έλλειψη"/>
          <p:cNvSpPr/>
          <p:nvPr/>
        </p:nvSpPr>
        <p:spPr>
          <a:xfrm>
            <a:off x="1907704" y="3789040"/>
            <a:ext cx="2304256" cy="108012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51520" y="44624"/>
            <a:ext cx="86407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GLUCAGON-LIKE PEPTIDE 1 (GLP-1)</a:t>
            </a:r>
            <a:endParaRPr lang="el-GR" sz="3200" b="1" dirty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07950" y="620688"/>
            <a:ext cx="8856663" cy="2400657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Απελευθέρωση από τα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L </a:t>
            </a: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κύτταρα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του εντέρου κατόπιν πρόσληψης τροφής (μαζί με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οξυντομοντουλίνη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,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PYY)</a:t>
            </a:r>
            <a:endParaRPr lang="el-G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Βιοενεργά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κλάσματα: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GLP-1</a:t>
            </a:r>
            <a:r>
              <a:rPr lang="en-US" sz="2000" b="1" baseline="-25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7-36 amide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και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GLP-1</a:t>
            </a:r>
            <a:r>
              <a:rPr lang="en-US" sz="2000" b="1" baseline="-25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7-37</a:t>
            </a:r>
            <a:endParaRPr lang="el-G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Το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GLP-1</a:t>
            </a:r>
            <a:r>
              <a:rPr lang="en-US" sz="2000" b="1" baseline="-25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7-36 amide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ευρίσκεται σε νευρώνες της εσχάτης πτέρυγας και του πυρήνα της μονήρους δεσμίδας</a:t>
            </a:r>
          </a:p>
          <a:p>
            <a:pPr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Υποδοχείς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GLP-1: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τοξοειδής,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παρακοιλιακός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, υπεροπτικός πυρήνας</a:t>
            </a:r>
          </a:p>
        </p:txBody>
      </p:sp>
      <p:pic>
        <p:nvPicPr>
          <p:cNvPr id="2050" name="Picture 2" descr="http://2.bp.blogspot.com/-ovWMYGYu19c/T8ItmzMAScI/AAAAAAAAA2U/FqUB7gefSys/s1600/Mendoz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5714" y="3134815"/>
            <a:ext cx="3488774" cy="2958481"/>
          </a:xfrm>
          <a:prstGeom prst="rect">
            <a:avLst/>
          </a:prstGeom>
          <a:noFill/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07505" y="3140968"/>
            <a:ext cx="5256584" cy="3170099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●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Exendin-4: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Δηλητήριο του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Gila monster (</a:t>
            </a:r>
            <a:r>
              <a:rPr lang="en-US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Heloderma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suspectum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),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αγωνιστής του υποδοχέα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GLP-1 (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εξενατίδη)</a:t>
            </a:r>
          </a:p>
          <a:p>
            <a:pPr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Μαζί με τη λιραγλουτίδη και άλλους παράγοντες, εφαρμογή στη θεραπεία του ΣΔ2 (ινκρετινική δράση)</a:t>
            </a:r>
          </a:p>
          <a:p>
            <a:pPr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Χορήγηση σε τρωκτικά και ανθρώπους (περιφερικά ή κεντρικά):          στην πρόσληψη τροφής</a:t>
            </a:r>
          </a:p>
        </p:txBody>
      </p:sp>
      <p:sp>
        <p:nvSpPr>
          <p:cNvPr id="6" name="5 - Βέλος προς τα κάτω"/>
          <p:cNvSpPr/>
          <p:nvPr/>
        </p:nvSpPr>
        <p:spPr>
          <a:xfrm>
            <a:off x="3347864" y="5740152"/>
            <a:ext cx="360040" cy="432048"/>
          </a:xfrm>
          <a:prstGeom prst="downArrow">
            <a:avLst/>
          </a:prstGeom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355976" y="6505599"/>
            <a:ext cx="475252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Gardiner JV et al, J </a:t>
            </a:r>
            <a:r>
              <a:rPr lang="en-US" sz="14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Neuroendocrinol</a:t>
            </a: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2008;20:834-841</a:t>
            </a:r>
            <a:endParaRPr lang="el-GR" sz="1400" b="1" dirty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1463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30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Η ΔΙΑΡΚΕΙΑ ΤΟΥ ΓΕΥΜΑΤΟΣ ΕΠΗΡΕΑΖΕΙ ΤΗ ΜΕΤΑΓΕΥΜΑΤΙΚΗ ΑΠΟΚΡΙΣΗ ΤΩΝ ΑΝΟΡΕΞΙΟΓΟΝΩΝ ΟΡΜΟΝΩΝ </a:t>
            </a:r>
            <a:r>
              <a:rPr lang="en-US" sz="30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PYY </a:t>
            </a:r>
            <a:r>
              <a:rPr lang="el-GR" sz="30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ΚΑΙ </a:t>
            </a:r>
            <a:r>
              <a:rPr lang="en-US" sz="30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GLP-1</a:t>
            </a:r>
            <a:endParaRPr lang="el-GR" sz="3000" b="1" dirty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2339" name="Text Box 3"/>
          <p:cNvSpPr txBox="1">
            <a:spLocks noChangeArrowheads="1"/>
          </p:cNvSpPr>
          <p:nvPr/>
        </p:nvSpPr>
        <p:spPr bwMode="auto">
          <a:xfrm>
            <a:off x="3635375" y="6237288"/>
            <a:ext cx="5400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Kokkinos A, Le Roux CW, </a:t>
            </a:r>
            <a:r>
              <a:rPr lang="en-US" sz="14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Alexiadou</a:t>
            </a: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K et al, J </a:t>
            </a:r>
            <a:r>
              <a:rPr lang="en-US" sz="14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Clin</a:t>
            </a: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4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Endocrinol</a:t>
            </a: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4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Metab</a:t>
            </a: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2010;95:333-337</a:t>
            </a:r>
          </a:p>
        </p:txBody>
      </p:sp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3934867"/>
            <a:ext cx="3240087" cy="223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41" name="Text Box 5"/>
          <p:cNvSpPr txBox="1">
            <a:spLocks noChangeArrowheads="1"/>
          </p:cNvSpPr>
          <p:nvPr/>
        </p:nvSpPr>
        <p:spPr bwMode="auto">
          <a:xfrm>
            <a:off x="107950" y="1340768"/>
            <a:ext cx="8785225" cy="255454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17 υγιείς άρρενες κατανάλωσαν το ίδιο γεύμα (300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ml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παγωτού, 675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kcal)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σε δύο διαφορετικές συνεδρίες: στη μία </a:t>
            </a: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εντός 5 λεπτών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και στην άλλη </a:t>
            </a: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εντός 30 λεπτών</a:t>
            </a:r>
          </a:p>
          <a:p>
            <a:pPr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Μέτρηση </a:t>
            </a:r>
            <a:r>
              <a:rPr lang="el-GR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γκρελίνης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,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PYY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και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GLP-1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προγευματικά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και ανά 30 λεπτά μετά την ολοκλήρωση του γεύματος</a:t>
            </a:r>
          </a:p>
          <a:p>
            <a:pPr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Κλίμακες </a:t>
            </a:r>
            <a:r>
              <a:rPr lang="el-GR" sz="20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οπτικών αναλόγων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(Visual Analog Scales – VAS)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για το υποκειμενικό αίσθημα της πείνας και του κορεσμού</a:t>
            </a:r>
          </a:p>
        </p:txBody>
      </p:sp>
      <p:pic>
        <p:nvPicPr>
          <p:cNvPr id="6451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3962425"/>
            <a:ext cx="3024188" cy="227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1463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30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Η ΔΙΑΡΚΕΙΑ ΤΟΥ ΓΕΥΜΑΤΟΣ ΕΠΗΡΕΑΖΕΙ ΤΗ ΜΕΤΑΓΕΥΜΑΤΙΚΗ ΑΠΟΚΡΙΣΗ ΤΩΝ ΑΝΟΡΕΞΙΟΓΟΝΩΝ ΟΡΜΟΝΩΝ </a:t>
            </a:r>
            <a:r>
              <a:rPr lang="en-US" sz="30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PYY </a:t>
            </a:r>
            <a:r>
              <a:rPr lang="el-GR" sz="30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ΚΑΙ </a:t>
            </a:r>
            <a:r>
              <a:rPr lang="en-US" sz="30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GLP-1</a:t>
            </a:r>
            <a:endParaRPr lang="el-GR" sz="3000" b="1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7900" y="1585913"/>
            <a:ext cx="4032250" cy="292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557338"/>
            <a:ext cx="3887787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5" name="Text Box 5"/>
          <p:cNvSpPr txBox="1">
            <a:spLocks noChangeArrowheads="1"/>
          </p:cNvSpPr>
          <p:nvPr/>
        </p:nvSpPr>
        <p:spPr bwMode="auto">
          <a:xfrm>
            <a:off x="179388" y="4868863"/>
            <a:ext cx="8785225" cy="131127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Η κατανάλωση ενός γεύματος με </a:t>
            </a:r>
            <a:r>
              <a:rPr lang="el-GR" sz="20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βραδύ ρυθμό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οδηγεί σε μεγαλύτερες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μεταγευματικές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συγκεντρώσεις των </a:t>
            </a:r>
            <a:r>
              <a:rPr lang="el-GR" sz="2000" b="1" u="sng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ανορεξιογόνων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γαστρεντερικών ορμονών από την ταχεία κατανάλωση,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ευοδώνοντας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έτσι την επέλευση του κορεσμού 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635375" y="6237288"/>
            <a:ext cx="5400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Kokkinos A, Le Roux CW, </a:t>
            </a:r>
            <a:r>
              <a:rPr lang="en-US" sz="14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Alexiadou</a:t>
            </a: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K et al, J </a:t>
            </a:r>
            <a:r>
              <a:rPr lang="en-US" sz="14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Clin</a:t>
            </a: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4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Endocrinol</a:t>
            </a: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4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Metab</a:t>
            </a: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2010;95:333-337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79388" y="44624"/>
            <a:ext cx="871378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30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ΟΞΥΝΤΟΜΟΝΤΟΥΛΙΝΗ</a:t>
            </a:r>
            <a:endParaRPr lang="en-US" sz="3000" dirty="0">
              <a:solidFill>
                <a:srgbClr val="AFE1FF"/>
              </a:solidFill>
              <a:cs typeface="Arial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4924" y="620688"/>
            <a:ext cx="9109075" cy="2092881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Παλαιότερη ονομασία: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εντερογλυκαγόνη</a:t>
            </a:r>
            <a:endParaRPr lang="el-G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Προϊόν του γονιδίου της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προγλυκαγόνης</a:t>
            </a:r>
            <a:endParaRPr lang="el-G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Μεταγευματική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έκκριση από τα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L </a:t>
            </a: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κύτταρα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του λεπτού εντέρου κατ’ αναλογία προς τη θερμιδική πρόσληψη</a:t>
            </a:r>
          </a:p>
          <a:p>
            <a:pPr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Επίδραση στην πέψη:        εκκρίσεως και κινητικότητας του στομάχου</a:t>
            </a:r>
          </a:p>
        </p:txBody>
      </p:sp>
      <p:sp>
        <p:nvSpPr>
          <p:cNvPr id="4" name="3 - Βέλος προς τα κάτω"/>
          <p:cNvSpPr/>
          <p:nvPr/>
        </p:nvSpPr>
        <p:spPr>
          <a:xfrm>
            <a:off x="3131840" y="2276872"/>
            <a:ext cx="360040" cy="432048"/>
          </a:xfrm>
          <a:prstGeom prst="downArrow">
            <a:avLst/>
          </a:prstGeom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275261" y="6021388"/>
            <a:ext cx="6049267" cy="77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13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Gardiner JV et al, J </a:t>
            </a:r>
            <a:r>
              <a:rPr lang="en-US" sz="13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Neuroendocrinol</a:t>
            </a:r>
            <a:r>
              <a:rPr lang="en-US" sz="13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2008;20:834-841</a:t>
            </a:r>
            <a:endParaRPr lang="el-GR" sz="1300" b="1" dirty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20000"/>
              </a:spcBef>
              <a:defRPr/>
            </a:pPr>
            <a:r>
              <a:rPr lang="en-US" sz="13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Stanley S et al, </a:t>
            </a:r>
            <a:r>
              <a:rPr lang="en-US" sz="1300" b="1" dirty="0" err="1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Physiol</a:t>
            </a:r>
            <a:r>
              <a:rPr lang="en-US" sz="13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Rev 2005;85:1131-1158</a:t>
            </a:r>
          </a:p>
          <a:p>
            <a:pPr>
              <a:spcBef>
                <a:spcPct val="20000"/>
              </a:spcBef>
              <a:defRPr/>
            </a:pPr>
            <a:r>
              <a:rPr lang="en-US" sz="13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Chaudhri</a:t>
            </a:r>
            <a:r>
              <a:rPr lang="en-US" sz="13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 et al, </a:t>
            </a:r>
            <a:r>
              <a:rPr lang="en-US" sz="13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Philos</a:t>
            </a:r>
            <a:r>
              <a:rPr lang="en-US" sz="13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Trans R Soc </a:t>
            </a:r>
            <a:r>
              <a:rPr lang="en-US" sz="13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Lond</a:t>
            </a:r>
            <a:r>
              <a:rPr lang="en-US" sz="13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B </a:t>
            </a:r>
            <a:r>
              <a:rPr lang="en-US" sz="13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Biol</a:t>
            </a:r>
            <a:r>
              <a:rPr lang="en-US" sz="13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3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Sci</a:t>
            </a:r>
            <a:r>
              <a:rPr lang="en-US" sz="13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2006;361:1187-1209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4925" y="2852936"/>
            <a:ext cx="8856663" cy="301621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Δράση </a:t>
            </a:r>
            <a:r>
              <a:rPr lang="el-GR" sz="2000" b="1" u="sng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ινκρετίνης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, λιγότερο ισχυρή του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GLP-1</a:t>
            </a:r>
          </a:p>
          <a:p>
            <a:pPr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Διαμεσολάβηση των επιδράσεων μέσω συνδέσεως στους </a:t>
            </a:r>
            <a:r>
              <a:rPr lang="el-GR" sz="20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υποδοχείς του </a:t>
            </a:r>
            <a:r>
              <a:rPr lang="en-US" sz="20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GLP-1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: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πολύ μικρότερος βαθμός συγγένειας           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πιθανή η ύπαρξη ειδικού για την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οξυντομοντουλίνη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υποδοχέα</a:t>
            </a:r>
          </a:p>
          <a:p>
            <a:pPr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Κεντρική ή περιφερική χορήγηση σε τρωκτικά: απώλεια βάρους μέσω         πρόσληψης τροφής και          ενεργειακής δαπάνης</a:t>
            </a:r>
          </a:p>
          <a:p>
            <a:pPr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Πιθανή καταστολή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γκρελίνης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,        μετά από επέμβαση γαστρικής παρακάμψεως (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Roux-en-Y Gastric Bypass)</a:t>
            </a:r>
          </a:p>
        </p:txBody>
      </p:sp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6156548" y="3645024"/>
            <a:ext cx="647700" cy="360933"/>
          </a:xfrm>
          <a:prstGeom prst="rightArrow">
            <a:avLst>
              <a:gd name="adj1" fmla="val 50000"/>
              <a:gd name="adj2" fmla="val 56044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8" name="7 - Βέλος προς τα κάτω"/>
          <p:cNvSpPr/>
          <p:nvPr/>
        </p:nvSpPr>
        <p:spPr>
          <a:xfrm>
            <a:off x="971600" y="4725144"/>
            <a:ext cx="360040" cy="432048"/>
          </a:xfrm>
          <a:prstGeom prst="downArrow">
            <a:avLst/>
          </a:prstGeom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rgbClr val="FFFFFF"/>
              </a:solidFill>
            </a:endParaRPr>
          </a:p>
        </p:txBody>
      </p:sp>
      <p:sp>
        <p:nvSpPr>
          <p:cNvPr id="9" name="8 - Βέλος προς τα κάτω"/>
          <p:cNvSpPr/>
          <p:nvPr/>
        </p:nvSpPr>
        <p:spPr>
          <a:xfrm rot="10800000">
            <a:off x="4427984" y="4725144"/>
            <a:ext cx="360040" cy="432048"/>
          </a:xfrm>
          <a:prstGeom prst="downArrow">
            <a:avLst/>
          </a:prstGeom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rgbClr val="FFFFFF"/>
              </a:solidFill>
            </a:endParaRPr>
          </a:p>
        </p:txBody>
      </p:sp>
      <p:sp>
        <p:nvSpPr>
          <p:cNvPr id="10" name="9 - Βέλος προς τα κάτω"/>
          <p:cNvSpPr/>
          <p:nvPr/>
        </p:nvSpPr>
        <p:spPr>
          <a:xfrm rot="10800000">
            <a:off x="3995937" y="5013176"/>
            <a:ext cx="360040" cy="432048"/>
          </a:xfrm>
          <a:prstGeom prst="downArrow">
            <a:avLst/>
          </a:prstGeom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1200" cy="72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TextBox"/>
          <p:cNvSpPr txBox="1"/>
          <p:nvPr/>
        </p:nvSpPr>
        <p:spPr>
          <a:xfrm>
            <a:off x="395536" y="6639743"/>
            <a:ext cx="2664296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l-GR" sz="2400" dirty="0">
              <a:solidFill>
                <a:srgbClr val="FFFFFF"/>
              </a:solidFill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6876256" y="6669360"/>
            <a:ext cx="2664296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l-GR" sz="2400" dirty="0">
              <a:solidFill>
                <a:srgbClr val="FFFFFF"/>
              </a:solidFill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251520" y="404664"/>
            <a:ext cx="8640960" cy="15696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ΟΙ ΜΕΤΑΒΟΛΕΣ ΤΩΝ ΓΑΣΤΡΕΝΤΕΡΙΚΩΝ ΟΡΜΟΝΩΝ ΑΝΤΙΜΑΧΟΝΤΑΙ ΕΠΙΜΟΝΑ ΤΗΝ ΑΠΩΛΕΙΑ ΒΑΡΟΥΣ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0" y="188913"/>
            <a:ext cx="9144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32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ΑΙΤΙΟΠΑΘΟΓΕΝΕΙΑ ΠΑΧΥΣΑΡΚΙΑΣ</a:t>
            </a:r>
            <a:endParaRPr lang="el-GR" sz="3200">
              <a:solidFill>
                <a:srgbClr val="AFE1FF"/>
              </a:solidFill>
            </a:endParaRPr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611188" y="965200"/>
            <a:ext cx="81375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ΣΥΝΔΥΑΣΜΟΣ:</a:t>
            </a:r>
          </a:p>
        </p:txBody>
      </p:sp>
      <p:sp>
        <p:nvSpPr>
          <p:cNvPr id="61444" name="Line 7"/>
          <p:cNvSpPr>
            <a:spLocks noChangeShapeType="1"/>
          </p:cNvSpPr>
          <p:nvPr/>
        </p:nvSpPr>
        <p:spPr bwMode="auto">
          <a:xfrm>
            <a:off x="2195513" y="3141663"/>
            <a:ext cx="45370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1445" name="AutoShape 8"/>
          <p:cNvSpPr>
            <a:spLocks noChangeArrowheads="1"/>
          </p:cNvSpPr>
          <p:nvPr/>
        </p:nvSpPr>
        <p:spPr bwMode="auto">
          <a:xfrm>
            <a:off x="4211638" y="3141663"/>
            <a:ext cx="433387" cy="503237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1446" name="Oval 9"/>
          <p:cNvSpPr>
            <a:spLocks noChangeArrowheads="1"/>
          </p:cNvSpPr>
          <p:nvPr/>
        </p:nvSpPr>
        <p:spPr bwMode="auto">
          <a:xfrm>
            <a:off x="2195513" y="1773238"/>
            <a:ext cx="1655762" cy="1295400"/>
          </a:xfrm>
          <a:prstGeom prst="ellipse">
            <a:avLst/>
          </a:prstGeom>
          <a:solidFill>
            <a:srgbClr val="0000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2411413" y="2066925"/>
            <a:ext cx="1368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Πρόσληψη ενέργειας</a:t>
            </a:r>
          </a:p>
        </p:txBody>
      </p:sp>
      <p:sp>
        <p:nvSpPr>
          <p:cNvPr id="61448" name="Oval 11"/>
          <p:cNvSpPr>
            <a:spLocks noChangeArrowheads="1"/>
          </p:cNvSpPr>
          <p:nvPr/>
        </p:nvSpPr>
        <p:spPr bwMode="auto">
          <a:xfrm>
            <a:off x="5076825" y="1773238"/>
            <a:ext cx="1655763" cy="1295400"/>
          </a:xfrm>
          <a:prstGeom prst="ellipse">
            <a:avLst/>
          </a:prstGeom>
          <a:solidFill>
            <a:srgbClr val="0000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5308" name="Text Box 12"/>
          <p:cNvSpPr txBox="1">
            <a:spLocks noChangeArrowheads="1"/>
          </p:cNvSpPr>
          <p:nvPr/>
        </p:nvSpPr>
        <p:spPr bwMode="auto">
          <a:xfrm>
            <a:off x="5292725" y="2066925"/>
            <a:ext cx="1368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Δαπάνη ενέργειας</a:t>
            </a:r>
          </a:p>
        </p:txBody>
      </p:sp>
      <p:sp>
        <p:nvSpPr>
          <p:cNvPr id="61450" name="AutoShape 13"/>
          <p:cNvSpPr>
            <a:spLocks noChangeArrowheads="1"/>
          </p:cNvSpPr>
          <p:nvPr/>
        </p:nvSpPr>
        <p:spPr bwMode="auto">
          <a:xfrm>
            <a:off x="828675" y="1844675"/>
            <a:ext cx="719138" cy="1368425"/>
          </a:xfrm>
          <a:prstGeom prst="upArrow">
            <a:avLst>
              <a:gd name="adj1" fmla="val 50000"/>
              <a:gd name="adj2" fmla="val 47572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1451" name="AutoShape 14"/>
          <p:cNvSpPr>
            <a:spLocks noChangeArrowheads="1"/>
          </p:cNvSpPr>
          <p:nvPr/>
        </p:nvSpPr>
        <p:spPr bwMode="auto">
          <a:xfrm rot="10800000">
            <a:off x="7308850" y="1844675"/>
            <a:ext cx="719138" cy="1368425"/>
          </a:xfrm>
          <a:prstGeom prst="upArrow">
            <a:avLst>
              <a:gd name="adj1" fmla="val 50000"/>
              <a:gd name="adj2" fmla="val 47572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1452" name="AutoShape 15"/>
          <p:cNvSpPr>
            <a:spLocks noChangeArrowheads="1"/>
          </p:cNvSpPr>
          <p:nvPr/>
        </p:nvSpPr>
        <p:spPr bwMode="auto">
          <a:xfrm>
            <a:off x="1403350" y="4508500"/>
            <a:ext cx="3600450" cy="504825"/>
          </a:xfrm>
          <a:custGeom>
            <a:avLst/>
            <a:gdLst>
              <a:gd name="T0" fmla="*/ 450112261 w 21600"/>
              <a:gd name="T1" fmla="*/ 0 h 21600"/>
              <a:gd name="T2" fmla="*/ 0 w 21600"/>
              <a:gd name="T3" fmla="*/ 5899277 h 21600"/>
              <a:gd name="T4" fmla="*/ 450112261 w 21600"/>
              <a:gd name="T5" fmla="*/ 11798530 h 21600"/>
              <a:gd name="T6" fmla="*/ 600149959 w 21600"/>
              <a:gd name="T7" fmla="*/ 589927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5312" name="Text Box 16"/>
          <p:cNvSpPr txBox="1">
            <a:spLocks noChangeArrowheads="1"/>
          </p:cNvSpPr>
          <p:nvPr/>
        </p:nvSpPr>
        <p:spPr bwMode="auto">
          <a:xfrm>
            <a:off x="5292725" y="4076700"/>
            <a:ext cx="2808288" cy="1411288"/>
          </a:xfrm>
          <a:prstGeom prst="rect">
            <a:avLst/>
          </a:prstGeom>
          <a:solidFill>
            <a:srgbClr val="0000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ΘΕΤΙΚΟ ΕΝΕΡΓΕΙΑΚΟ ΙΣΟΖΥΓΙΟ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0" y="26035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32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ΠΑΘΟΛΟΓΙΚΑ ΑΙΤΙΑ ΠΑΧΥΣΑΡΚΙΑΣ</a:t>
            </a:r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323850" y="1125538"/>
            <a:ext cx="8496300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0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Ορμονικά: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</a:t>
            </a:r>
            <a:r>
              <a:rPr lang="el-GR" sz="20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Υποθυρεοειδισμός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</a:t>
            </a:r>
            <a:r>
              <a:rPr lang="el-GR" sz="20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Σύνδρομο πολυκυστικών ωοθηκών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</a:t>
            </a:r>
            <a:r>
              <a:rPr lang="el-GR" sz="20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Σύνδρομο </a:t>
            </a:r>
            <a:r>
              <a: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Cushing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0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Φαρμακευτικά: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</a:t>
            </a:r>
            <a:r>
              <a:rPr lang="el-GR" sz="20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Ινσουλίνη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</a:t>
            </a:r>
            <a:r>
              <a:rPr lang="el-GR" sz="20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Στεροειδείς ορμόνες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</a:t>
            </a:r>
            <a:r>
              <a:rPr lang="el-GR" sz="20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Φαινοθειαζίνες, τρικυκλικά αντικαταθλιπτικά, 	βενζοδιαζεπίνες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</a:t>
            </a:r>
            <a:r>
              <a:rPr lang="el-GR" sz="20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 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Νεότερα αντιψυχωσικά (κλοζαπίνη, ρισπεριδόνη)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</a:t>
            </a:r>
            <a:r>
              <a:rPr lang="el-GR" sz="20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Αντιεπιληπτικά (βαλπροϊκό Να, καρβαμαζεπίνη)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0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Άλλα: Επίκτητες βλάβες του υποθαλάμου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0" y="26035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32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ΓΕΝΕΤΙΚΑ ΣΥΝΔΡΟΜΑ ΠΑΧΥΣΑΡΚΙΑΣ</a:t>
            </a:r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539750" y="1414463"/>
            <a:ext cx="7920038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4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Συγγενής ανεπάρκεια λεπτίνης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4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Συγγενής ανεπάρκεια υποδοχέα λεπτίνης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4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Ανεπάρκεια </a:t>
            </a: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POMC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Ανεπάρκεια </a:t>
            </a: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MC4</a:t>
            </a:r>
            <a:r>
              <a:rPr lang="el-GR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υποδοχέα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4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Σύνδρομο </a:t>
            </a: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Prader-Willi, Angelman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Σύνδρομο </a:t>
            </a: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Bardet-Biedl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Σύνδρομο </a:t>
            </a: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Cohen</a:t>
            </a:r>
          </a:p>
        </p:txBody>
      </p:sp>
      <p:sp>
        <p:nvSpPr>
          <p:cNvPr id="76806" name="Oval 6"/>
          <p:cNvSpPr>
            <a:spLocks noChangeArrowheads="1"/>
          </p:cNvSpPr>
          <p:nvPr/>
        </p:nvSpPr>
        <p:spPr bwMode="auto">
          <a:xfrm>
            <a:off x="179388" y="2924175"/>
            <a:ext cx="5113337" cy="72072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6858"/>
            <a:ext cx="9144000" cy="849901"/>
          </a:xfrm>
        </p:spPr>
        <p:txBody>
          <a:bodyPr/>
          <a:lstStyle/>
          <a:p>
            <a:r>
              <a:rPr lang="en-US" sz="2400" dirty="0">
                <a:solidFill>
                  <a:srgbClr val="0039A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Prevalence</a:t>
            </a:r>
            <a:r>
              <a:rPr lang="en-US" sz="2400" baseline="30000" dirty="0">
                <a:solidFill>
                  <a:srgbClr val="3077FF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¶</a:t>
            </a:r>
            <a:r>
              <a:rPr lang="en-US" sz="2400" dirty="0">
                <a:solidFill>
                  <a:srgbClr val="0039A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en-US" sz="24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Self-Reported Obesity Among U.S. Adults by State and Territory</a:t>
            </a:r>
            <a:r>
              <a:rPr lang="en-US" sz="2400" kern="0" dirty="0">
                <a:latin typeface="Verdana"/>
              </a:rPr>
              <a:t>, BRFSS, 2016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874" y="1168402"/>
            <a:ext cx="5874327" cy="4999237"/>
          </a:xfrm>
        </p:spPr>
        <p:txBody>
          <a:bodyPr/>
          <a:lstStyle/>
          <a:p>
            <a:pPr marL="0" indent="0">
              <a:spcBef>
                <a:spcPts val="0"/>
              </a:spcBef>
              <a:buClrTx/>
              <a:buSzTx/>
              <a:buNone/>
            </a:pPr>
            <a:r>
              <a:rPr lang="en-US" b="0" dirty="0">
                <a:solidFill>
                  <a:srgbClr val="000000"/>
                </a:solidFill>
              </a:rPr>
              <a:t>	</a:t>
            </a:r>
            <a:endParaRPr lang="en-US" dirty="0"/>
          </a:p>
        </p:txBody>
      </p:sp>
      <p:pic>
        <p:nvPicPr>
          <p:cNvPr id="4" name="Picture 2" descr="HHS and CDC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081" y="5977371"/>
            <a:ext cx="921982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31521" y="1173194"/>
            <a:ext cx="8124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baseline="30000" dirty="0">
                <a:solidFill>
                  <a:srgbClr val="060606"/>
                </a:solidFill>
                <a:latin typeface="Latha" panose="020B0604020202020204" pitchFamily="34" charset="0"/>
                <a:ea typeface="Verdana" panose="020B0604030504040204" pitchFamily="34" charset="0"/>
                <a:cs typeface="Latha" panose="020B0604020202020204" pitchFamily="34" charset="0"/>
              </a:rPr>
              <a:t>¶</a:t>
            </a:r>
            <a:r>
              <a:rPr lang="en-US" sz="1000" b="1" dirty="0">
                <a:solidFill>
                  <a:srgbClr val="06060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Prevalence estimates reflect BRFSS methodological changes started in 2011. These estimates should not be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6060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compared to prevalence estimates before 2011.</a:t>
            </a:r>
          </a:p>
        </p:txBody>
      </p:sp>
      <p:pic>
        <p:nvPicPr>
          <p:cNvPr id="10" name="Picture 9" descr="Prevalence¶ of Self-Reported Obesity Among U.S. Adults by State and Territory, BRFSS, 2016. Map details on slide 16.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5" b="13485"/>
          <a:stretch/>
        </p:blipFill>
        <p:spPr>
          <a:xfrm>
            <a:off x="627529" y="1643871"/>
            <a:ext cx="7415552" cy="453090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6709" y="6441442"/>
            <a:ext cx="7446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6060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*Sample size &lt;50 or the relative standard error (dividing the standard error by the prevalence) ≥ 30%.</a:t>
            </a:r>
          </a:p>
        </p:txBody>
      </p:sp>
    </p:spTree>
    <p:extLst>
      <p:ext uri="{BB962C8B-B14F-4D97-AF65-F5344CB8AC3E}">
        <p14:creationId xmlns:p14="http://schemas.microsoft.com/office/powerpoint/2010/main" val="4096014283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0" y="26035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32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ΕΠΙΠΛΟΚΕΣ ΤΗΣ ΠΑΧΥΣΑΡΚΙΑΣ</a:t>
            </a:r>
          </a:p>
        </p:txBody>
      </p:sp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468313" y="1312863"/>
            <a:ext cx="8135937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Σακχαρώδης Διαβήτης τύπου 2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Καρδιοαγγειακά νοσήματα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Καρκίνος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Αναπνευστικές διαταραχές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Χολολιθίαση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Μυοσκελετικές παθήσεις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107950" y="44450"/>
            <a:ext cx="87852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32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ΠΑΧΥΣΑΡΚΙΑ ΚΑΙ ΔΙΑΒΗΤΗΣ ΤΥΠΟΥ 2</a:t>
            </a:r>
          </a:p>
        </p:txBody>
      </p:sp>
      <p:sp>
        <p:nvSpPr>
          <p:cNvPr id="81925" name="Text Box 5"/>
          <p:cNvSpPr txBox="1">
            <a:spLocks noChangeArrowheads="1"/>
          </p:cNvSpPr>
          <p:nvPr/>
        </p:nvSpPr>
        <p:spPr bwMode="auto">
          <a:xfrm>
            <a:off x="323850" y="836613"/>
            <a:ext cx="8569325" cy="47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2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Η </a:t>
            </a:r>
            <a:r>
              <a:rPr lang="el-GR" sz="22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συντριπτική πλειοψηφία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των περιπτώσεων ΣΔ τύπου 2 μπορεί να αποδοθεί στην </a:t>
            </a:r>
            <a:r>
              <a:rPr lang="el-GR" sz="22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παχυσαρκία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2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Κεντρικό ρόλο στη συσχέτιση αυτή παίζει η </a:t>
            </a:r>
            <a:r>
              <a:rPr lang="el-GR" sz="22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κοιλιακή παχυσαρκία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           ινσουλιναντοχή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2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Nurses Health Study (~85.000 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γυναίκες)</a:t>
            </a:r>
            <a:r>
              <a:rPr lang="en-US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: 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Ο </a:t>
            </a:r>
            <a:r>
              <a:rPr lang="el-GR" sz="22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μείζων προγνωστικός παράγων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ΣΔ τύπου 2 ήταν η περίσσεια σωματικού βάρους</a:t>
            </a:r>
            <a:endParaRPr lang="en-US" sz="22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2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Η </a:t>
            </a:r>
            <a:r>
              <a:rPr lang="el-GR" sz="22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αύξηση της συχνότητας του ΣΔ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τύπου 2 ακολουθεί την αύξηση της παχυσαρκίας και αναμένεται να είναι </a:t>
            </a:r>
            <a:r>
              <a:rPr lang="el-GR" sz="22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50-100%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τις επόμενες 2 δεκαετίες</a:t>
            </a:r>
            <a:endParaRPr lang="en-US" sz="22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2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Μικρή απώλεια βάρους (10%)                    κατά 50% της πιθανότητας εμφανίσεως ΣΔ τύπου 2</a:t>
            </a:r>
          </a:p>
        </p:txBody>
      </p:sp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5076825" y="6045200"/>
            <a:ext cx="4679950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Hu FB et al, N Eng J Med 2001;345:790-797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Wilding J, Curr Drug Targets 2004;5:325-332</a:t>
            </a:r>
            <a:endParaRPr lang="el-GR" sz="1400" b="1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9637" name="AutoShape 7"/>
          <p:cNvSpPr>
            <a:spLocks noChangeArrowheads="1"/>
          </p:cNvSpPr>
          <p:nvPr/>
        </p:nvSpPr>
        <p:spPr bwMode="auto">
          <a:xfrm>
            <a:off x="2197100" y="2133600"/>
            <a:ext cx="719138" cy="287338"/>
          </a:xfrm>
          <a:prstGeom prst="rightArrow">
            <a:avLst>
              <a:gd name="adj1" fmla="val 50000"/>
              <a:gd name="adj2" fmla="val 62569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9638" name="AutoShape 8"/>
          <p:cNvSpPr>
            <a:spLocks noChangeArrowheads="1"/>
          </p:cNvSpPr>
          <p:nvPr/>
        </p:nvSpPr>
        <p:spPr bwMode="auto">
          <a:xfrm>
            <a:off x="4716463" y="4941888"/>
            <a:ext cx="719137" cy="287337"/>
          </a:xfrm>
          <a:prstGeom prst="rightArrow">
            <a:avLst>
              <a:gd name="adj1" fmla="val 50000"/>
              <a:gd name="adj2" fmla="val 62569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9639" name="AutoShape 9"/>
          <p:cNvSpPr>
            <a:spLocks noChangeArrowheads="1"/>
          </p:cNvSpPr>
          <p:nvPr/>
        </p:nvSpPr>
        <p:spPr bwMode="auto">
          <a:xfrm rot="5400000">
            <a:off x="5548313" y="4900612"/>
            <a:ext cx="503238" cy="296863"/>
          </a:xfrm>
          <a:prstGeom prst="rightArrow">
            <a:avLst>
              <a:gd name="adj1" fmla="val 50000"/>
              <a:gd name="adj2" fmla="val 42380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0" y="142875"/>
            <a:ext cx="914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30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ΠΑΧΥΣΑΡΚΙΑ ΚΑΙ ΚΑΡΚΙΝΟΣ</a:t>
            </a:r>
          </a:p>
        </p:txBody>
      </p:sp>
      <p:sp>
        <p:nvSpPr>
          <p:cNvPr id="86021" name="Text Box 5"/>
          <p:cNvSpPr txBox="1">
            <a:spLocks noChangeArrowheads="1"/>
          </p:cNvSpPr>
          <p:nvPr/>
        </p:nvSpPr>
        <p:spPr bwMode="auto">
          <a:xfrm>
            <a:off x="250825" y="1303338"/>
            <a:ext cx="8569325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2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Σημαντική θετική συσχέτιση του υψηλού </a:t>
            </a:r>
            <a:r>
              <a:rPr lang="en-US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BMI 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τόσο με την επίπτωση όσο και με την πιθανότητα θανάτου από καρκίνο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2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Συσχέτιση με πολλούς τύπους καρκίνου τόσο σε άνδρες όσο και σε γυναίκες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2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Πιθανοί μηχανισμοί: ινσουλινοαντοχή, αυξημένες συγκεντρώσεις φλεγμονωδών παραγόντων, </a:t>
            </a:r>
            <a:r>
              <a:rPr lang="el-GR" sz="2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αδιποκίνες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(</a:t>
            </a:r>
            <a:r>
              <a:rPr lang="el-GR" sz="2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λεπτίνη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, </a:t>
            </a:r>
            <a:r>
              <a:rPr lang="el-GR" sz="2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αδιπονεκτίνη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), διατροφικοί παράγοντες</a:t>
            </a:r>
          </a:p>
        </p:txBody>
      </p:sp>
      <p:sp>
        <p:nvSpPr>
          <p:cNvPr id="86023" name="Text Box 7"/>
          <p:cNvSpPr txBox="1">
            <a:spLocks noChangeArrowheads="1"/>
          </p:cNvSpPr>
          <p:nvPr/>
        </p:nvSpPr>
        <p:spPr bwMode="auto">
          <a:xfrm>
            <a:off x="4500563" y="6381750"/>
            <a:ext cx="43926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Hursting SD et al, Cancer Res 2007;67:2391-2393</a:t>
            </a:r>
            <a:endParaRPr lang="el-GR" sz="1400" b="1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6150" y="1630363"/>
            <a:ext cx="4279900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0" y="142875"/>
            <a:ext cx="9144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30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ΠΑΧΥΣΑΡΚΙΑ ΚΑΙ ΑΝΑΠΝΕΥΣΤΙΚΕΣ ΔΙΑΤΑΡΑΧΕΣ</a:t>
            </a:r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107950" y="1341438"/>
            <a:ext cx="4608513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Αποφρακτική υπνική άπνοια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el-GR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</a:t>
            </a:r>
            <a:r>
              <a:rPr lang="el-GR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Μηχανική αιτιολογία (πίεση από το λίπος)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el-GR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</a:t>
            </a:r>
            <a:r>
              <a:rPr lang="el-GR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Ροχαλητό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el-GR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</a:t>
            </a:r>
            <a:r>
              <a:rPr lang="el-GR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Επεισόδια άπνοιας κατά τη διάρκεια του ύπνου              υποξία + υπερκαπνία           	αφύπνιση</a:t>
            </a:r>
          </a:p>
        </p:txBody>
      </p:sp>
      <p:sp>
        <p:nvSpPr>
          <p:cNvPr id="89096" name="Text Box 8"/>
          <p:cNvSpPr txBox="1">
            <a:spLocks noChangeArrowheads="1"/>
          </p:cNvSpPr>
          <p:nvPr/>
        </p:nvSpPr>
        <p:spPr bwMode="auto">
          <a:xfrm>
            <a:off x="107950" y="3933825"/>
            <a:ext cx="8785225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Σύνδρομο </a:t>
            </a: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Pickwick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   </a:t>
            </a:r>
            <a:r>
              <a:rPr lang="en-US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Υπνηλία κατά τη διάρκεια της ημέρας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   </a:t>
            </a:r>
            <a:r>
              <a:rPr lang="el-GR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l-GR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Επέλευση ύπνου και αφύπνιση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Αυξημένος καρδιοαγγειακός κίνδυνος</a:t>
            </a:r>
          </a:p>
        </p:txBody>
      </p:sp>
      <p:sp>
        <p:nvSpPr>
          <p:cNvPr id="76806" name="AutoShape 9"/>
          <p:cNvSpPr>
            <a:spLocks noChangeArrowheads="1"/>
          </p:cNvSpPr>
          <p:nvPr/>
        </p:nvSpPr>
        <p:spPr bwMode="auto">
          <a:xfrm>
            <a:off x="1476375" y="3213100"/>
            <a:ext cx="647700" cy="2159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6807" name="AutoShape 10"/>
          <p:cNvSpPr>
            <a:spLocks noChangeArrowheads="1"/>
          </p:cNvSpPr>
          <p:nvPr/>
        </p:nvSpPr>
        <p:spPr bwMode="auto">
          <a:xfrm>
            <a:off x="395288" y="3500438"/>
            <a:ext cx="647700" cy="2159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0" y="142875"/>
            <a:ext cx="914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30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ΧΟΛΟΛΙΘΙΑΣΗ ΚΑΙ ΜΥΟΣΚΕΛΕΤΙΚΕΣ ΠΑΘΗΣΕΙΣ</a:t>
            </a:r>
          </a:p>
        </p:txBody>
      </p:sp>
      <p:pic>
        <p:nvPicPr>
          <p:cNvPr id="7782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5600" y="1390650"/>
            <a:ext cx="36004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107950" y="1258888"/>
            <a:ext cx="5040313" cy="361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2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Προοδευτική αύξηση επιπτώσεως χολολιθιάσεως παράλληλα με την αύξηση του ΒΜΙ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  </a:t>
            </a:r>
            <a:r>
              <a:rPr lang="el-GR" sz="22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Αυξημένος κορεσμός της χολής σε χοληστερόλη («λιθογόνος χολή»)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2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Οστεοαρθρίτις λόγω μηχανικής επιβαρύνσεως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  </a:t>
            </a:r>
            <a:r>
              <a:rPr lang="el-GR" sz="22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Αρθρώσεις που στηρίζουν το σώμα (γόνατα, ΟΜΣΣ)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ext Box 2"/>
          <p:cNvSpPr txBox="1">
            <a:spLocks noChangeArrowheads="1"/>
          </p:cNvSpPr>
          <p:nvPr/>
        </p:nvSpPr>
        <p:spPr bwMode="auto">
          <a:xfrm>
            <a:off x="250825" y="-27384"/>
            <a:ext cx="864235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32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ΘΕΡΑΠΕΥΤΙΚΗ ΑΝΤΙΜΕΤΩΠΙΣΗ ΤΗΣ ΠΑΧΥΣΑΡΚΙΑΣ</a:t>
            </a:r>
          </a:p>
        </p:txBody>
      </p:sp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323528" y="1214021"/>
            <a:ext cx="8497887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1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Διαιτητικές παρεμβάσεις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</a:t>
            </a:r>
            <a:r>
              <a:rPr lang="el-GR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 </a:t>
            </a:r>
            <a:r>
              <a:rPr lang="el-GR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Υποθερμιδικές, πτωχές σε λίπος δίαιτες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</a:t>
            </a:r>
            <a:r>
              <a:rPr lang="el-GR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l-GR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Δίαιτες πτωχές σε υδατάνθρακες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1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Παρεμβάσεις ασκήσεως και συνδυασμού διαίτης-ασκήσεως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1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Φαρμακευτικές παρεμβάσεις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</a:t>
            </a:r>
            <a:r>
              <a:rPr lang="el-GR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l-GR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Ορλιστάτη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</a:t>
            </a:r>
            <a:r>
              <a:rPr lang="en-US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n-US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Νεότερα φάρμακα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 </a:t>
            </a:r>
            <a:r>
              <a:rPr lang="el-GR" sz="21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Χειρουργικές παρεμβάσεις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</a:t>
            </a:r>
            <a:r>
              <a:rPr lang="en-US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 </a:t>
            </a:r>
            <a:r>
              <a:rPr lang="el-GR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Γαστρικός δακτύλιος</a:t>
            </a:r>
            <a:endParaRPr lang="en-US" sz="21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</a:t>
            </a:r>
            <a:r>
              <a:rPr lang="el-GR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 </a:t>
            </a:r>
            <a:r>
              <a:rPr lang="el-GR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Γαστρική παράκαμψη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- </a:t>
            </a:r>
            <a:r>
              <a:rPr lang="el-GR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Επιμήκης γαστρεκτομή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107950" y="115888"/>
            <a:ext cx="89281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31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ΥΠΟΘΕΡΜΙΔΙΚΕΣ, ΠΤΩΧΕΣ ΣΕ ΛΙΠΟΣ ΔΙΑΙΤΕΣ</a:t>
            </a:r>
          </a:p>
        </p:txBody>
      </p:sp>
      <p:sp>
        <p:nvSpPr>
          <p:cNvPr id="94211" name="Text Box 3"/>
          <p:cNvSpPr txBox="1">
            <a:spLocks noChangeArrowheads="1"/>
          </p:cNvSpPr>
          <p:nvPr/>
        </p:nvSpPr>
        <p:spPr bwMode="auto">
          <a:xfrm>
            <a:off x="323850" y="981075"/>
            <a:ext cx="8424863" cy="394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2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Διαιτητική παρέμβαση εκλογής παγκοσμίως</a:t>
            </a:r>
          </a:p>
          <a:p>
            <a:pPr>
              <a:spcBef>
                <a:spcPct val="50000"/>
              </a:spcBef>
              <a:defRPr/>
            </a:pPr>
            <a:r>
              <a:rPr lang="el-GR" sz="2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2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30%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λίπος (</a:t>
            </a:r>
            <a:r>
              <a:rPr lang="el-GR" sz="22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&lt;10%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κορεσμένο), </a:t>
            </a:r>
            <a:r>
              <a:rPr lang="el-GR" sz="22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30-40%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πρωτεΐνες, </a:t>
            </a:r>
            <a:r>
              <a:rPr lang="el-GR" sz="22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30-40%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υδατάνθρακες </a:t>
            </a:r>
          </a:p>
          <a:p>
            <a:pPr>
              <a:spcBef>
                <a:spcPct val="50000"/>
              </a:spcBef>
              <a:defRPr/>
            </a:pPr>
            <a:r>
              <a:rPr lang="el-GR" sz="2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Συχνή παρακολούθηση από εκπαιδευμένο </a:t>
            </a:r>
            <a:r>
              <a:rPr lang="el-GR" sz="22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Διαιτολόγο</a:t>
            </a:r>
          </a:p>
          <a:p>
            <a:pPr>
              <a:spcBef>
                <a:spcPct val="50000"/>
              </a:spcBef>
              <a:defRPr/>
            </a:pPr>
            <a:r>
              <a:rPr lang="el-GR" sz="2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Στόχος: έλλειμμα </a:t>
            </a:r>
            <a:r>
              <a:rPr lang="el-GR" sz="22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500 – 1000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kcal/</a:t>
            </a:r>
            <a:r>
              <a:rPr lang="el-GR" sz="2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ημ</a:t>
            </a:r>
            <a:endParaRPr lang="el-GR" sz="2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l-GR" sz="2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Απώλεια βάρους: ~</a:t>
            </a:r>
            <a:r>
              <a:rPr lang="el-GR" sz="22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0.5 </a:t>
            </a:r>
            <a:r>
              <a:rPr lang="en-US" sz="22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kg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/εβδομάδα, 10% του αρχικού βάρους εντός 6 μηνών</a:t>
            </a:r>
          </a:p>
          <a:p>
            <a:pPr>
              <a:spcBef>
                <a:spcPct val="50000"/>
              </a:spcBef>
              <a:defRPr/>
            </a:pPr>
            <a:r>
              <a:rPr lang="el-GR" sz="2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Επιθυμητή η        του προσλαμβανόμενου λίπους         μείωση της ολικής ενεργειακής προσλήψεως</a:t>
            </a:r>
          </a:p>
        </p:txBody>
      </p:sp>
      <p:sp>
        <p:nvSpPr>
          <p:cNvPr id="79876" name="AutoShape 4"/>
          <p:cNvSpPr>
            <a:spLocks noChangeArrowheads="1"/>
          </p:cNvSpPr>
          <p:nvPr/>
        </p:nvSpPr>
        <p:spPr bwMode="auto">
          <a:xfrm rot="10800000">
            <a:off x="2484438" y="4149725"/>
            <a:ext cx="358775" cy="360363"/>
          </a:xfrm>
          <a:prstGeom prst="upArrow">
            <a:avLst>
              <a:gd name="adj1" fmla="val 50000"/>
              <a:gd name="adj2" fmla="val 41874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79877" name="AutoShape 5"/>
          <p:cNvSpPr>
            <a:spLocks noChangeArrowheads="1"/>
          </p:cNvSpPr>
          <p:nvPr/>
        </p:nvSpPr>
        <p:spPr bwMode="auto">
          <a:xfrm rot="5400000">
            <a:off x="7343776" y="4184650"/>
            <a:ext cx="360362" cy="433387"/>
          </a:xfrm>
          <a:prstGeom prst="upArrow">
            <a:avLst>
              <a:gd name="adj1" fmla="val 50000"/>
              <a:gd name="adj2" fmla="val 41719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94214" name="Text Box 6"/>
          <p:cNvSpPr txBox="1">
            <a:spLocks noChangeArrowheads="1"/>
          </p:cNvSpPr>
          <p:nvPr/>
        </p:nvSpPr>
        <p:spPr bwMode="auto">
          <a:xfrm>
            <a:off x="4068763" y="5726113"/>
            <a:ext cx="5040312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National Institutes of Health, Obes Res 1998;6:51S-209S</a:t>
            </a:r>
          </a:p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Klein S, Surg Clin North Am 2001;81:1025-1038</a:t>
            </a:r>
          </a:p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Jakicic JM et al, Med Sci Sports Exerc 2001;33:2145-2156</a:t>
            </a:r>
            <a:endParaRPr lang="el-GR" sz="1400" b="1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"/>
          <p:cNvSpPr txBox="1">
            <a:spLocks noChangeArrowheads="1"/>
          </p:cNvSpPr>
          <p:nvPr/>
        </p:nvSpPr>
        <p:spPr bwMode="auto">
          <a:xfrm>
            <a:off x="107950" y="115888"/>
            <a:ext cx="89281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31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ΔΙΑΙΤΕΣ</a:t>
            </a:r>
            <a:r>
              <a:rPr lang="en-US" sz="31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sz="31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ΠΤΩΧΕΣ ΣΕ ΥΔΑΤΑΝΘΡΑΚΕΣ</a:t>
            </a:r>
          </a:p>
        </p:txBody>
      </p:sp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395288" y="1125538"/>
            <a:ext cx="8424862" cy="490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21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Εξαλείφουν το μεγαλύτερο μέρος των υδατανθράκων, αντικατάσταση με </a:t>
            </a:r>
            <a:r>
              <a:rPr lang="el-GR" sz="21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πρωτεΐνες</a:t>
            </a:r>
            <a:r>
              <a:rPr lang="el-GR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(κυρίως) και </a:t>
            </a:r>
            <a:r>
              <a:rPr lang="el-GR" sz="21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λίπος</a:t>
            </a:r>
          </a:p>
          <a:p>
            <a:pPr>
              <a:spcBef>
                <a:spcPct val="50000"/>
              </a:spcBef>
              <a:defRPr/>
            </a:pPr>
            <a:r>
              <a:rPr lang="el-GR" sz="21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Αμφιλεγόμενος ο τρόπος απώλειας βάρους:</a:t>
            </a:r>
          </a:p>
          <a:p>
            <a:pPr>
              <a:spcBef>
                <a:spcPct val="50000"/>
              </a:spcBef>
              <a:defRPr/>
            </a:pPr>
            <a:r>
              <a:rPr lang="el-GR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</a:t>
            </a:r>
            <a:r>
              <a:rPr lang="el-GR" sz="21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 </a:t>
            </a:r>
            <a:r>
              <a:rPr lang="el-GR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     μεταγευματικής </a:t>
            </a:r>
            <a:r>
              <a:rPr lang="el-GR" sz="21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θερμογενέσεως</a:t>
            </a:r>
          </a:p>
          <a:p>
            <a:pPr>
              <a:spcBef>
                <a:spcPct val="50000"/>
              </a:spcBef>
              <a:defRPr/>
            </a:pPr>
            <a:r>
              <a:rPr lang="el-GR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</a:t>
            </a:r>
            <a:r>
              <a:rPr lang="el-GR" sz="21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l-GR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      κορεσμού</a:t>
            </a:r>
          </a:p>
          <a:p>
            <a:pPr>
              <a:spcBef>
                <a:spcPct val="50000"/>
              </a:spcBef>
              <a:defRPr/>
            </a:pPr>
            <a:r>
              <a:rPr lang="el-GR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</a:t>
            </a:r>
            <a:r>
              <a:rPr lang="el-GR" sz="21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 </a:t>
            </a:r>
            <a:r>
              <a:rPr lang="el-GR" sz="21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Κέτωση</a:t>
            </a:r>
            <a:r>
              <a:rPr lang="el-GR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(ανορεξιογόνος)</a:t>
            </a:r>
          </a:p>
          <a:p>
            <a:pPr>
              <a:spcBef>
                <a:spcPct val="50000"/>
              </a:spcBef>
              <a:defRPr/>
            </a:pPr>
            <a:r>
              <a:rPr lang="el-GR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</a:t>
            </a:r>
            <a:r>
              <a:rPr lang="el-GR" sz="21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l-GR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      αποβολή </a:t>
            </a:r>
            <a:r>
              <a:rPr lang="el-GR" sz="21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ύδατος</a:t>
            </a:r>
            <a:r>
              <a:rPr lang="el-GR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(διάσπαση γλυκογόνου)</a:t>
            </a:r>
          </a:p>
          <a:p>
            <a:pPr>
              <a:spcBef>
                <a:spcPct val="50000"/>
              </a:spcBef>
              <a:defRPr/>
            </a:pPr>
            <a:r>
              <a:rPr lang="el-GR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</a:t>
            </a:r>
            <a:r>
              <a:rPr lang="el-GR" sz="21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l-GR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Μικρή </a:t>
            </a:r>
            <a:r>
              <a:rPr lang="el-GR" sz="21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ποικιλία</a:t>
            </a:r>
            <a:r>
              <a:rPr lang="el-GR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τροφών          περιορισμός προσλήψεως</a:t>
            </a:r>
          </a:p>
          <a:p>
            <a:pPr>
              <a:spcBef>
                <a:spcPct val="50000"/>
              </a:spcBef>
              <a:defRPr/>
            </a:pPr>
            <a:r>
              <a:rPr lang="el-GR" sz="21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Ενδείξεις για μεγαλύτερη απώλεια τους πρώτους 3-6 μήνες</a:t>
            </a:r>
          </a:p>
          <a:p>
            <a:pPr>
              <a:spcBef>
                <a:spcPct val="50000"/>
              </a:spcBef>
              <a:defRPr/>
            </a:pPr>
            <a:r>
              <a:rPr lang="el-GR" sz="21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Έλλειψη δεδομένων για μακροχρόνια </a:t>
            </a:r>
            <a:r>
              <a:rPr lang="el-GR" sz="21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αποτελεσματικότητα, ασφάλεια</a:t>
            </a:r>
          </a:p>
        </p:txBody>
      </p:sp>
      <p:sp>
        <p:nvSpPr>
          <p:cNvPr id="81924" name="AutoShape 4"/>
          <p:cNvSpPr>
            <a:spLocks noChangeArrowheads="1"/>
          </p:cNvSpPr>
          <p:nvPr/>
        </p:nvSpPr>
        <p:spPr bwMode="auto">
          <a:xfrm rot="5400000">
            <a:off x="4860132" y="4364831"/>
            <a:ext cx="215900" cy="360363"/>
          </a:xfrm>
          <a:prstGeom prst="upArrow">
            <a:avLst>
              <a:gd name="adj1" fmla="val 50000"/>
              <a:gd name="adj2" fmla="val 41728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81925" name="AutoShape 5"/>
          <p:cNvSpPr>
            <a:spLocks noChangeArrowheads="1"/>
          </p:cNvSpPr>
          <p:nvPr/>
        </p:nvSpPr>
        <p:spPr bwMode="auto">
          <a:xfrm>
            <a:off x="1692275" y="2420938"/>
            <a:ext cx="215900" cy="360362"/>
          </a:xfrm>
          <a:prstGeom prst="upArrow">
            <a:avLst>
              <a:gd name="adj1" fmla="val 50000"/>
              <a:gd name="adj2" fmla="val 41728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81926" name="AutoShape 6"/>
          <p:cNvSpPr>
            <a:spLocks noChangeArrowheads="1"/>
          </p:cNvSpPr>
          <p:nvPr/>
        </p:nvSpPr>
        <p:spPr bwMode="auto">
          <a:xfrm>
            <a:off x="1692275" y="2924175"/>
            <a:ext cx="215900" cy="360363"/>
          </a:xfrm>
          <a:prstGeom prst="upArrow">
            <a:avLst>
              <a:gd name="adj1" fmla="val 50000"/>
              <a:gd name="adj2" fmla="val 41728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81927" name="AutoShape 7"/>
          <p:cNvSpPr>
            <a:spLocks noChangeArrowheads="1"/>
          </p:cNvSpPr>
          <p:nvPr/>
        </p:nvSpPr>
        <p:spPr bwMode="auto">
          <a:xfrm>
            <a:off x="1692275" y="3860800"/>
            <a:ext cx="215900" cy="360363"/>
          </a:xfrm>
          <a:prstGeom prst="upArrow">
            <a:avLst>
              <a:gd name="adj1" fmla="val 50000"/>
              <a:gd name="adj2" fmla="val 41728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96264" name="Text Box 8"/>
          <p:cNvSpPr txBox="1">
            <a:spLocks noChangeArrowheads="1"/>
          </p:cNvSpPr>
          <p:nvPr/>
        </p:nvSpPr>
        <p:spPr bwMode="auto">
          <a:xfrm>
            <a:off x="5148263" y="6364288"/>
            <a:ext cx="39608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Astrup A et al, Lancet 2004;364:897-899</a:t>
            </a:r>
            <a:endParaRPr lang="el-GR" sz="1400" b="1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/>
          <p:cNvSpPr txBox="1">
            <a:spLocks noChangeArrowheads="1"/>
          </p:cNvSpPr>
          <p:nvPr/>
        </p:nvSpPr>
        <p:spPr bwMode="auto">
          <a:xfrm>
            <a:off x="73025" y="115888"/>
            <a:ext cx="90360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30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ΠΑΡΕΜΒΑΣΕΙΣ ΠΟΥ ΠΕΡΙΛΑΜΒΑΝΟΥΝ ΑΣΚΗΣΗ ΚΑΙ ΣΥΝΔΥΑΣΜΟ ΔΙΑΙΤΑΣ ΚΑΙ ΑΣΚΗΣΕΩΣ</a:t>
            </a:r>
          </a:p>
        </p:txBody>
      </p:sp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179388" y="1425575"/>
            <a:ext cx="8640762" cy="394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22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Υπόβαθρο:       των ενεργειακών </a:t>
            </a:r>
            <a:r>
              <a:rPr lang="el-GR" sz="2200" b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δαπανών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, διάσωση </a:t>
            </a:r>
            <a:r>
              <a:rPr lang="el-GR" sz="2200" b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άλιπου ιστού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, άμβλυνση της       του </a:t>
            </a:r>
            <a:r>
              <a:rPr lang="el-GR" sz="2200" b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βασικού μεταβολισμού</a:t>
            </a:r>
          </a:p>
          <a:p>
            <a:pPr>
              <a:spcBef>
                <a:spcPct val="50000"/>
              </a:spcBef>
              <a:defRPr/>
            </a:pPr>
            <a:r>
              <a:rPr lang="el-GR" sz="22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Εν γένει </a:t>
            </a:r>
            <a:r>
              <a:rPr lang="el-GR" sz="22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επικουρική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στη δίαιτα για απώλεια βάρους</a:t>
            </a:r>
          </a:p>
          <a:p>
            <a:pPr>
              <a:spcBef>
                <a:spcPct val="50000"/>
              </a:spcBef>
              <a:defRPr/>
            </a:pPr>
            <a:r>
              <a:rPr lang="el-GR" sz="22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Ο αριθμός ασθενών που χρειάζεται να υποβληθεί σε παρέμβαση (</a:t>
            </a:r>
            <a:r>
              <a:rPr lang="en-US" sz="2200" b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number needed to treat</a:t>
            </a:r>
            <a:r>
              <a:rPr lang="en-US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) 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για την απώλεια 10 </a:t>
            </a:r>
            <a:r>
              <a:rPr lang="en-US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lb 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(~4.5 </a:t>
            </a:r>
            <a:r>
              <a:rPr lang="en-US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kg)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2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σε έναν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ασθενή υπολογίζεται σε:</a:t>
            </a:r>
          </a:p>
          <a:p>
            <a:pPr>
              <a:spcBef>
                <a:spcPct val="50000"/>
              </a:spcBef>
              <a:defRPr/>
            </a:pP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</a:t>
            </a:r>
            <a:r>
              <a:rPr lang="el-GR" sz="22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17 με μεμονωμένη </a:t>
            </a:r>
            <a:r>
              <a:rPr lang="el-GR" sz="22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άσκηση</a:t>
            </a:r>
          </a:p>
          <a:p>
            <a:pPr>
              <a:spcBef>
                <a:spcPct val="50000"/>
              </a:spcBef>
              <a:defRPr/>
            </a:pP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</a:t>
            </a:r>
            <a:r>
              <a:rPr lang="el-GR" sz="22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9 με μεμονωμένη </a:t>
            </a:r>
            <a:r>
              <a:rPr lang="el-GR" sz="22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δίαιτα</a:t>
            </a:r>
          </a:p>
          <a:p>
            <a:pPr>
              <a:spcBef>
                <a:spcPct val="50000"/>
              </a:spcBef>
              <a:defRPr/>
            </a:pP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</a:t>
            </a:r>
            <a:r>
              <a:rPr lang="el-GR" sz="22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7 με </a:t>
            </a:r>
            <a:r>
              <a:rPr lang="el-GR" sz="22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συνδυασμό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δίαιτας και ασκήσεως</a:t>
            </a:r>
            <a:r>
              <a:rPr lang="en-US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endParaRPr lang="el-GR" sz="22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82948" name="AutoShape 4"/>
          <p:cNvSpPr>
            <a:spLocks noChangeArrowheads="1"/>
          </p:cNvSpPr>
          <p:nvPr/>
        </p:nvSpPr>
        <p:spPr bwMode="auto">
          <a:xfrm rot="10800000">
            <a:off x="3203575" y="1857375"/>
            <a:ext cx="288925" cy="360363"/>
          </a:xfrm>
          <a:prstGeom prst="upArrow">
            <a:avLst>
              <a:gd name="adj1" fmla="val 50000"/>
              <a:gd name="adj2" fmla="val 31181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82949" name="AutoShape 5"/>
          <p:cNvSpPr>
            <a:spLocks noChangeArrowheads="1"/>
          </p:cNvSpPr>
          <p:nvPr/>
        </p:nvSpPr>
        <p:spPr bwMode="auto">
          <a:xfrm>
            <a:off x="2124075" y="1425575"/>
            <a:ext cx="288925" cy="360363"/>
          </a:xfrm>
          <a:prstGeom prst="upArrow">
            <a:avLst>
              <a:gd name="adj1" fmla="val 50000"/>
              <a:gd name="adj2" fmla="val 31181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97286" name="Text Box 6"/>
          <p:cNvSpPr txBox="1">
            <a:spLocks noChangeArrowheads="1"/>
          </p:cNvSpPr>
          <p:nvPr/>
        </p:nvSpPr>
        <p:spPr bwMode="auto">
          <a:xfrm>
            <a:off x="4140200" y="6437313"/>
            <a:ext cx="4968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Orzano AJ et al, J Am Board Fam Pract 2004;17:359-369</a:t>
            </a:r>
            <a:endParaRPr lang="el-GR" sz="1400" b="1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0" y="115894"/>
            <a:ext cx="9144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l-GR" sz="30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ΣΥΣΤΑΣΕΙΣ ΑΣΚΗΣΕΩΣ ΓΙΑ ΤΗΝ ΠΡΟΛΗΨΗ ΑΥΞΗΣΕΩΣ ΤΟΥ ΣΩΜΑΤΙΚΟΥ ΒΑΡΟΥΣ</a:t>
            </a:r>
            <a:endParaRPr lang="el-GR" sz="3000" dirty="0">
              <a:solidFill>
                <a:srgbClr val="AFE1FF"/>
              </a:solidFill>
            </a:endParaRP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179388" y="1452563"/>
            <a:ext cx="8785225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l-GR" sz="2200" b="1" u="sng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Υπουργείο Υγείας Η.Π.Α. 2008: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sz="22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Όλοι οι ενήλικες πρέπει να αποφεύγουν την αδράνεια. Ακόμη και </a:t>
            </a:r>
            <a:r>
              <a:rPr lang="el-GR" sz="22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ελάχιστη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δραστηριότητα είναι </a:t>
            </a:r>
            <a:r>
              <a:rPr lang="el-GR" sz="22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προτιμότερη από καθόλου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sz="22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200" b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Για σημαντικά οφέλη στην υγεία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: Τουλάχιστον </a:t>
            </a:r>
            <a:r>
              <a:rPr lang="el-GR" sz="22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150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λεπτά </a:t>
            </a:r>
            <a:r>
              <a:rPr lang="el-GR" sz="22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μέτριας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εντάσεως ή </a:t>
            </a:r>
            <a:r>
              <a:rPr lang="el-GR" sz="22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75 λεπτά έντονης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αερόβιας δραστηριότητας/εβδομάδα. Τα επεισόδια ασκήσεως πρέπει να διαρκούν </a:t>
            </a:r>
            <a:r>
              <a:rPr lang="el-GR" sz="22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τουλάχιστον 10 λεπτά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sz="22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200" b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Περαιτέρω οφέλη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: </a:t>
            </a:r>
            <a:r>
              <a:rPr lang="el-GR" sz="22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300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λεπτά </a:t>
            </a:r>
            <a:r>
              <a:rPr lang="el-GR" sz="22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μέτριας ή 150 λεπτά έντονης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ασκήσεως. Όσο πιο πολύ, τόσο μεγαλύτερο το όφελος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sz="22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200" b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2 ή περισσότερες ημέρες/εβδομάδα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: Ασκήσεις </a:t>
            </a:r>
            <a:r>
              <a:rPr lang="el-GR" sz="22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μυϊκής ενδυνάμωσης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όλων των μυϊκών ομάδων μέτριας τουλάχιστον εντάσεως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339C7E-C9EF-40AD-9257-D3B857A71A04}"/>
              </a:ext>
            </a:extLst>
          </p:cNvPr>
          <p:cNvSpPr txBox="1"/>
          <p:nvPr/>
        </p:nvSpPr>
        <p:spPr>
          <a:xfrm>
            <a:off x="899592" y="404664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ΜΕΛΕΤΗ ΕΜΕΝΟ (2013-2016)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7A132375-1F3C-4A06-A695-ABC4C4E3C5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16"/>
          <a:stretch/>
        </p:blipFill>
        <p:spPr>
          <a:xfrm>
            <a:off x="0" y="1163845"/>
            <a:ext cx="9144000" cy="4425395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FB9003D6-C3F3-46C8-9499-79AA4DB9BF4F}"/>
              </a:ext>
            </a:extLst>
          </p:cNvPr>
          <p:cNvSpPr/>
          <p:nvPr/>
        </p:nvSpPr>
        <p:spPr bwMode="auto">
          <a:xfrm>
            <a:off x="0" y="4293096"/>
            <a:ext cx="9144000" cy="1008112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8DA9A48B-9519-4595-A349-761FC2604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016" y="6505599"/>
            <a:ext cx="44291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Touloumi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G et al, BMC Public Health 2020;20:1665</a:t>
            </a:r>
            <a:endParaRPr kumimoji="0" lang="el-GR" sz="1400" b="1" i="0" u="none" strike="noStrike" kern="1200" cap="none" spc="0" normalizeH="0" baseline="0" noProof="0" dirty="0">
              <a:ln>
                <a:noFill/>
              </a:ln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5077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1006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30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ΦΑΡΜΑΚΕΥΤΙΚΗ ΑΝΤΙΜΕΤΩΠΙΣΗ ΤΗΣ ΠΑΧΥΣΑΡΚΙΑΣ: ΠΑΡΕΛΘΟΝ</a:t>
            </a:r>
            <a:endParaRPr lang="el-GR" sz="3000">
              <a:solidFill>
                <a:srgbClr val="AFE1FF"/>
              </a:solidFill>
            </a:endParaRP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179388" y="915988"/>
            <a:ext cx="8820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Πρώτο σκεύασμα: θυρεοειδική ορμόνη (1893) για</a:t>
            </a: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προαγωγή θερμογενέσεως – Δε χρησιμοποιείται λόγω τοξικότητας</a:t>
            </a:r>
          </a:p>
        </p:txBody>
      </p:sp>
      <p:graphicFrame>
        <p:nvGraphicFramePr>
          <p:cNvPr id="100356" name="Group 4"/>
          <p:cNvGraphicFramePr>
            <a:graphicFrameLocks noGrp="1"/>
          </p:cNvGraphicFramePr>
          <p:nvPr/>
        </p:nvGraphicFramePr>
        <p:xfrm>
          <a:off x="179388" y="1628775"/>
          <a:ext cx="8785225" cy="4645978"/>
        </p:xfrm>
        <a:graphic>
          <a:graphicData uri="http://schemas.openxmlformats.org/drawingml/2006/table">
            <a:tbl>
              <a:tblPr/>
              <a:tblGrid>
                <a:gridCol w="2195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67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2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0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1" i="0" u="sng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Φάρμακο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1" i="0" u="sng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Πρώτη Εφαρμογή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1" i="0" u="sng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Μηχανισμός δράσεως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1" i="0" u="sng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Λόγος αποσύρσεως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Δινιτροφαινόλη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1933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Θερμογένεση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Βαριά τοξικότητα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Αμφεταμίνες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1936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Καταστολή πείνας, θερμογένεση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Εξάρτηση, κατάχρηση, καρδιοαγγειακά συμβάματα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Ανάλογα αμφεταμινών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1939, 1959, 1973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Καταστολή πείνας, θερμογένεση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Υπέρταση, καρδιοπάθειες, εγκεφαλικά επεισόδια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Aminorex</a:t>
                      </a:r>
                      <a:endParaRPr kumimoji="0" lang="el-GR" sz="15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1965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Καταστολή πείνας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Πνευμονική υπέρταση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Εφεδρίνη-καφεΐνη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Δεκαετία 1970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Καταστολή πείνας, θερμογένεση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Κυκλοφορεί ακόμη σε ορισμένες χώρες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Μαζινδόλη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Δεκαετία 1970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Καταστολή πείνας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Εξάρτηση, κατάχρηση, καρδιοαγγειακά συμβάματα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Φαινφλουραμίνη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1963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Καταστολή πείνας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Βαλβιδοπάθειες, πνευμονική υπέρταση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Δεξφαινφλουραμίνη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1985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Καταστολή πείνας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Βαλβιδοπάθειες, πνευμονική υπέρταση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0408" name="Text Box 56"/>
          <p:cNvSpPr txBox="1">
            <a:spLocks noChangeArrowheads="1"/>
          </p:cNvSpPr>
          <p:nvPr/>
        </p:nvSpPr>
        <p:spPr bwMode="auto">
          <a:xfrm>
            <a:off x="4498975" y="6437313"/>
            <a:ext cx="4968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Ioannides-Demos LL et al, Drugs 2005;65:1391-1418</a:t>
            </a:r>
            <a:endParaRPr lang="el-GR" sz="1400" b="1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1006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30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ΦΑΡΜΑΚΕΥΤΙΚΗ ΑΝΤΙΜΕΤΩΠΙΣΗ ΤΗΣ ΠΑΧΥΣΑΡΚΙΑΣ: ΠΑΡΟΝ</a:t>
            </a:r>
            <a:endParaRPr lang="en-US" sz="3000">
              <a:solidFill>
                <a:srgbClr val="AFE1FF"/>
              </a:solidFill>
              <a:cs typeface="Arial" charset="0"/>
            </a:endParaRPr>
          </a:p>
        </p:txBody>
      </p:sp>
      <p:sp>
        <p:nvSpPr>
          <p:cNvPr id="145411" name="Text Box 3"/>
          <p:cNvSpPr txBox="1">
            <a:spLocks noChangeArrowheads="1"/>
          </p:cNvSpPr>
          <p:nvPr/>
        </p:nvSpPr>
        <p:spPr bwMode="auto">
          <a:xfrm>
            <a:off x="107950" y="1424965"/>
            <a:ext cx="903605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2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Ορλιστάτη</a:t>
            </a:r>
            <a:endParaRPr lang="en-US" sz="2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l-GR" sz="2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2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2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Πάντα ταυτόχρονα με υποθερμιδική δίαιτα και άσκηση</a:t>
            </a:r>
            <a:endParaRPr lang="el-GR" sz="2200" b="1" u="sng" dirty="0">
              <a:solidFill>
                <a:srgbClr val="99FF99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l-GR" sz="2200" b="1" u="sng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ΕΝΔΕΙΞΗ</a:t>
            </a:r>
          </a:p>
          <a:p>
            <a:pPr>
              <a:spcBef>
                <a:spcPct val="50000"/>
              </a:spcBef>
              <a:defRPr/>
            </a:pP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Ασθενείς στους οποίους η προσπάθεια απώλειας βάρους με παρεμβάσεις στον </a:t>
            </a:r>
            <a:r>
              <a:rPr lang="el-GR" sz="22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τρόπο ζωής έχει αποτύχει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, και οι οποίοι έχουν Δείκτη Μάζας Σώματος </a:t>
            </a:r>
            <a:r>
              <a:rPr lang="en-US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(BMI) </a:t>
            </a:r>
            <a:r>
              <a:rPr lang="en-US" sz="22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≥30 kg/m</a:t>
            </a:r>
            <a:r>
              <a:rPr lang="en-US" sz="2200" b="1" baseline="30000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2</a:t>
            </a:r>
            <a:r>
              <a:rPr lang="en-US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2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χωρίς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απαραιτήτως συνοδούς της παχυσαρκίας </a:t>
            </a:r>
            <a:r>
              <a:rPr lang="el-GR" sz="22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παράγοντες καρδιοαγγειακού κινδύνου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(π.χ. ΣΔ 2, υπέρταση</a:t>
            </a:r>
            <a:r>
              <a:rPr lang="en-US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, </a:t>
            </a:r>
            <a:r>
              <a:rPr lang="el-GR" sz="2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δυσλιπιδαιμία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), ή ασθενείς με </a:t>
            </a:r>
            <a:r>
              <a:rPr lang="en-US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BMI </a:t>
            </a:r>
            <a:r>
              <a:rPr lang="en-US" sz="22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≥27 kg/m</a:t>
            </a:r>
            <a:r>
              <a:rPr lang="en-US" sz="2200" b="1" baseline="30000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2</a:t>
            </a:r>
            <a:r>
              <a:rPr lang="en-US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, </a:t>
            </a:r>
            <a:r>
              <a:rPr lang="el-GR" sz="22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με έναν ή περισσότερους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τέτοιους παράγοντες</a:t>
            </a:r>
          </a:p>
          <a:p>
            <a:pPr>
              <a:spcBef>
                <a:spcPct val="50000"/>
              </a:spcBef>
              <a:defRPr/>
            </a:pPr>
            <a:endParaRPr lang="el-GR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*</a:t>
            </a:r>
            <a:r>
              <a:rPr lang="el-GR" sz="22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ΒΜΙ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= Βάρος (</a:t>
            </a:r>
            <a:r>
              <a:rPr lang="en-US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kg) / [</a:t>
            </a:r>
            <a:r>
              <a:rPr lang="el-GR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Ύψος (</a:t>
            </a:r>
            <a:r>
              <a:rPr lang="en-US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m)]</a:t>
            </a:r>
            <a:r>
              <a:rPr lang="en-US" sz="2200" b="1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2</a:t>
            </a:r>
            <a:endParaRPr lang="en-US" sz="2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ext Box 2"/>
          <p:cNvSpPr txBox="1">
            <a:spLocks noChangeArrowheads="1"/>
          </p:cNvSpPr>
          <p:nvPr/>
        </p:nvSpPr>
        <p:spPr bwMode="auto">
          <a:xfrm>
            <a:off x="0" y="-25400"/>
            <a:ext cx="9144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30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ΦΑΡΜΑΚΕΥΤΙΚΗ ΑΝΤΙΜΕΤΩΠΙΣΗ ΤΗΣ ΠΑΧΥΣΑΡΚΙΑΣ: ΟΡΛΙΣΤΑΤΗ</a:t>
            </a:r>
            <a:endParaRPr lang="en-US" sz="3000" dirty="0">
              <a:solidFill>
                <a:srgbClr val="AFE1FF"/>
              </a:solidFill>
              <a:cs typeface="Arial" charset="0"/>
            </a:endParaRPr>
          </a:p>
        </p:txBody>
      </p:sp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2" cstate="print"/>
          <a:srcRect l="17723" t="26212" r="18979" b="9897"/>
          <a:stretch>
            <a:fillRect/>
          </a:stretch>
        </p:blipFill>
        <p:spPr bwMode="auto">
          <a:xfrm>
            <a:off x="2771775" y="3573463"/>
            <a:ext cx="3600450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36" name="Text Box 4"/>
          <p:cNvSpPr txBox="1">
            <a:spLocks noChangeArrowheads="1"/>
          </p:cNvSpPr>
          <p:nvPr/>
        </p:nvSpPr>
        <p:spPr bwMode="auto">
          <a:xfrm>
            <a:off x="250825" y="1157288"/>
            <a:ext cx="8642350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22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Αναστολέας παγκρεατικών και εντερικών </a:t>
            </a:r>
            <a:r>
              <a:rPr lang="el-GR" sz="22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λιπασών</a:t>
            </a:r>
          </a:p>
          <a:p>
            <a:pPr>
              <a:spcBef>
                <a:spcPct val="50000"/>
              </a:spcBef>
              <a:defRPr/>
            </a:pPr>
            <a:r>
              <a:rPr lang="el-GR" sz="22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Αποκλεισμός της </a:t>
            </a:r>
            <a:r>
              <a:rPr lang="el-GR" sz="22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υδρολύσεως των τριγλυκεριδίων</a:t>
            </a:r>
          </a:p>
          <a:p>
            <a:pPr>
              <a:spcBef>
                <a:spcPct val="50000"/>
              </a:spcBef>
              <a:defRPr/>
            </a:pPr>
            <a:r>
              <a:rPr lang="el-GR" sz="22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Αποτροπή απορροφήσεως </a:t>
            </a:r>
            <a:r>
              <a:rPr lang="el-GR" sz="2200" b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~1/3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του προσλαμβανόμενου </a:t>
            </a:r>
            <a:r>
              <a:rPr lang="el-GR" sz="2200" b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λίπους</a:t>
            </a:r>
          </a:p>
          <a:p>
            <a:pPr>
              <a:spcBef>
                <a:spcPct val="50000"/>
              </a:spcBef>
              <a:defRPr/>
            </a:pPr>
            <a:r>
              <a:rPr lang="el-GR" sz="22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Δισκία των </a:t>
            </a:r>
            <a:r>
              <a:rPr lang="en-US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120 mg, 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λήψη τρις/ημ, ταυτόχρονα </a:t>
            </a:r>
            <a:r>
              <a:rPr lang="el-GR" sz="22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με τα γεύματα</a:t>
            </a:r>
          </a:p>
        </p:txBody>
      </p:sp>
      <p:sp>
        <p:nvSpPr>
          <p:cNvPr id="146437" name="Text Box 5"/>
          <p:cNvSpPr txBox="1">
            <a:spLocks noChangeArrowheads="1"/>
          </p:cNvSpPr>
          <p:nvPr/>
        </p:nvSpPr>
        <p:spPr bwMode="auto">
          <a:xfrm>
            <a:off x="4859338" y="6437313"/>
            <a:ext cx="4968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Halford JC, Curr Drug Targets 2004;5:637-646</a:t>
            </a:r>
            <a:endParaRPr lang="el-GR" sz="1400" b="1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ext Box 2"/>
          <p:cNvSpPr txBox="1">
            <a:spLocks noChangeArrowheads="1"/>
          </p:cNvSpPr>
          <p:nvPr/>
        </p:nvSpPr>
        <p:spPr bwMode="auto">
          <a:xfrm>
            <a:off x="914400" y="141982"/>
            <a:ext cx="735568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685800">
              <a:spcBef>
                <a:spcPct val="50000"/>
              </a:spcBef>
              <a:defRPr/>
            </a:pPr>
            <a:r>
              <a:rPr lang="el-GR" sz="36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ΑΠΟΤΕΛΕΣΜΑΤΙΚΟΤΗΤΑ ΤΗΣ ΟΡΛΙΣΤΑΤΗΣ: ΜΕΛΕΤΗ </a:t>
            </a:r>
            <a:r>
              <a:rPr lang="en-US" sz="36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XENDOS</a:t>
            </a:r>
            <a:endParaRPr lang="en-US" sz="3600" dirty="0">
              <a:solidFill>
                <a:srgbClr val="AFE1FF"/>
              </a:solidFill>
              <a:latin typeface="Arial"/>
              <a:cs typeface="Arial" charset="0"/>
            </a:endParaRPr>
          </a:p>
        </p:txBody>
      </p:sp>
      <p:pic>
        <p:nvPicPr>
          <p:cNvPr id="6861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38056" y="4114801"/>
            <a:ext cx="3969304" cy="2362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170" y="4114801"/>
            <a:ext cx="396930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8485" name="Text Box 5"/>
          <p:cNvSpPr txBox="1">
            <a:spLocks noChangeArrowheads="1"/>
          </p:cNvSpPr>
          <p:nvPr/>
        </p:nvSpPr>
        <p:spPr bwMode="auto">
          <a:xfrm>
            <a:off x="362309" y="1295400"/>
            <a:ext cx="8656608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5800"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Διπλή-τυφλή προοπτική τυχαιοποιημένη μελέτη με ορλιστάτη 120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mg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ή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placebo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τρις/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ημ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+ μεταβολή τρόπου ζωής</a:t>
            </a:r>
          </a:p>
          <a:p>
            <a:pPr defTabSz="685800"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3305 ασθενείς με </a:t>
            </a:r>
            <a:r>
              <a:rPr lang="en-US" sz="20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BMI ≥30 kg/m</a:t>
            </a:r>
            <a:r>
              <a:rPr lang="en-US" sz="2000" b="1" baseline="30000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2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και φυσιολογική (79%) ή διαταραγμένη (21%) ανοχή στη γλυκόζη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(</a:t>
            </a:r>
            <a:r>
              <a:rPr lang="en-US" sz="20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IGT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)</a:t>
            </a:r>
          </a:p>
          <a:p>
            <a:pPr defTabSz="685800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Μέση απώλεια βάρους </a:t>
            </a:r>
            <a:r>
              <a:rPr lang="el-GR" sz="20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5.8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έναντι </a:t>
            </a:r>
            <a:r>
              <a:rPr lang="el-GR" sz="20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3.0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kg</a:t>
            </a:r>
          </a:p>
          <a:p>
            <a:pPr defTabSz="685800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Μείωση κινδύνου για εμφάνιση ΣΔ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τύπου 2 </a:t>
            </a:r>
            <a:r>
              <a:rPr lang="el-GR" sz="2000" b="1" u="sng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κατά 37.3%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(ιδιαίτερα στους ασθενείς με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IGT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– μείωση κατά 45.0%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)</a:t>
            </a:r>
          </a:p>
        </p:txBody>
      </p:sp>
      <p:sp>
        <p:nvSpPr>
          <p:cNvPr id="148486" name="Text Box 6"/>
          <p:cNvSpPr txBox="1">
            <a:spLocks noChangeArrowheads="1"/>
          </p:cNvSpPr>
          <p:nvPr/>
        </p:nvSpPr>
        <p:spPr bwMode="auto">
          <a:xfrm>
            <a:off x="4724400" y="6550223"/>
            <a:ext cx="44433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5800"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Torgerson JS et al, Diabetes Care 2004;27:155-161</a:t>
            </a:r>
            <a:endParaRPr lang="el-GR" sz="1400" b="1" dirty="0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</p:txBody>
      </p:sp>
      <p:sp>
        <p:nvSpPr>
          <p:cNvPr id="148488" name="Oval 8"/>
          <p:cNvSpPr>
            <a:spLocks noChangeArrowheads="1"/>
          </p:cNvSpPr>
          <p:nvPr/>
        </p:nvSpPr>
        <p:spPr bwMode="auto">
          <a:xfrm>
            <a:off x="7924800" y="5562600"/>
            <a:ext cx="482560" cy="381000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FFFFFF"/>
              </a:solidFill>
              <a:latin typeface="Arial"/>
              <a:cs typeface="Arial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34A01F8-8935-C246-924D-7B614B6BD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9440" y="4800600"/>
            <a:ext cx="482560" cy="381000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FFFFFF"/>
              </a:solidFill>
              <a:latin typeface="Arial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8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8" grpId="0" animBg="1"/>
      <p:bldP spid="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852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30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ΑΝΕΠΙΘΥΜΗΤΕΣ ΕΝΕΡΓΕΙΕΣ ΤΗΣ ΟΡΛΙΣΤΑΤΗΣ</a:t>
            </a:r>
            <a:endParaRPr lang="en-US" sz="3000" dirty="0">
              <a:solidFill>
                <a:srgbClr val="AFE1FF"/>
              </a:solidFill>
              <a:cs typeface="Arial" charset="0"/>
            </a:endParaRPr>
          </a:p>
        </p:txBody>
      </p:sp>
      <p:sp>
        <p:nvSpPr>
          <p:cNvPr id="149507" name="Text Box 3"/>
          <p:cNvSpPr txBox="1">
            <a:spLocks noChangeArrowheads="1"/>
          </p:cNvSpPr>
          <p:nvPr/>
        </p:nvSpPr>
        <p:spPr bwMode="auto">
          <a:xfrm>
            <a:off x="250825" y="1184275"/>
            <a:ext cx="8569325" cy="361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22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Ήπια </a:t>
            </a:r>
            <a:r>
              <a:rPr lang="el-GR" sz="22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στεατόρροια</a:t>
            </a:r>
          </a:p>
          <a:p>
            <a:pPr>
              <a:spcBef>
                <a:spcPct val="50000"/>
              </a:spcBef>
              <a:defRPr/>
            </a:pPr>
            <a:r>
              <a:rPr lang="el-GR" sz="22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Αυξημένα </a:t>
            </a:r>
            <a:r>
              <a:rPr lang="el-GR" sz="22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αέρια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με απώλεια </a:t>
            </a:r>
            <a:r>
              <a:rPr lang="el-GR" sz="22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λιπαρών κοπράνων</a:t>
            </a:r>
          </a:p>
          <a:p>
            <a:pPr>
              <a:spcBef>
                <a:spcPct val="50000"/>
              </a:spcBef>
              <a:defRPr/>
            </a:pPr>
            <a:r>
              <a:rPr lang="el-GR" sz="22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Αυξημένη </a:t>
            </a:r>
            <a:r>
              <a:rPr lang="el-GR" sz="22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συχνότητα κενώσεων</a:t>
            </a:r>
          </a:p>
          <a:p>
            <a:pPr>
              <a:spcBef>
                <a:spcPct val="50000"/>
              </a:spcBef>
              <a:defRPr/>
            </a:pPr>
            <a:r>
              <a:rPr lang="el-GR" sz="22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2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Έπειξη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προς αφόδευση</a:t>
            </a:r>
          </a:p>
          <a:p>
            <a:pPr>
              <a:spcBef>
                <a:spcPct val="50000"/>
              </a:spcBef>
              <a:defRPr/>
            </a:pPr>
            <a:r>
              <a:rPr lang="el-GR" sz="22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Ανησυχίες για        απορρόφησης </a:t>
            </a:r>
            <a:r>
              <a:rPr lang="el-GR" sz="22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λιποδιαλυτών βιταμινών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, </a:t>
            </a:r>
            <a:r>
              <a:rPr lang="el-GR" sz="2200" b="1" i="1" u="sng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δεν έχουν επιβεβαιωθεί</a:t>
            </a:r>
          </a:p>
          <a:p>
            <a:pPr>
              <a:spcBef>
                <a:spcPct val="50000"/>
              </a:spcBef>
              <a:defRPr/>
            </a:pPr>
            <a:r>
              <a:rPr lang="el-GR" sz="22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      απώλεια λιπαρών κοπράνων μπορεί          </a:t>
            </a:r>
            <a:r>
              <a:rPr lang="el-GR" sz="22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αποφυγή λιπαρών</a:t>
            </a:r>
            <a:r>
              <a:rPr lang="el-G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τροφών          ενίσχυση </a:t>
            </a:r>
            <a:r>
              <a:rPr lang="el-GR" sz="22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αποτελεσματικότητας</a:t>
            </a:r>
          </a:p>
        </p:txBody>
      </p:sp>
      <p:sp>
        <p:nvSpPr>
          <p:cNvPr id="149508" name="Text Box 4"/>
          <p:cNvSpPr txBox="1">
            <a:spLocks noChangeArrowheads="1"/>
          </p:cNvSpPr>
          <p:nvPr/>
        </p:nvSpPr>
        <p:spPr bwMode="auto">
          <a:xfrm>
            <a:off x="4498975" y="6437313"/>
            <a:ext cx="4968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 dirty="0" err="1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Ioannides</a:t>
            </a:r>
            <a:r>
              <a:rPr lang="en-US" sz="14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-Demos LL et al, Drugs 2005;65:1391-1418</a:t>
            </a:r>
            <a:endParaRPr lang="el-GR" sz="1400" b="1" dirty="0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1141" name="AutoShape 5"/>
          <p:cNvSpPr>
            <a:spLocks noChangeArrowheads="1"/>
          </p:cNvSpPr>
          <p:nvPr/>
        </p:nvSpPr>
        <p:spPr bwMode="auto">
          <a:xfrm>
            <a:off x="2627313" y="3213100"/>
            <a:ext cx="288925" cy="360363"/>
          </a:xfrm>
          <a:prstGeom prst="downArrow">
            <a:avLst>
              <a:gd name="adj1" fmla="val 50000"/>
              <a:gd name="adj2" fmla="val 31181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91142" name="AutoShape 6"/>
          <p:cNvSpPr>
            <a:spLocks noChangeArrowheads="1"/>
          </p:cNvSpPr>
          <p:nvPr/>
        </p:nvSpPr>
        <p:spPr bwMode="auto">
          <a:xfrm rot="10800000">
            <a:off x="611188" y="4005263"/>
            <a:ext cx="288925" cy="360362"/>
          </a:xfrm>
          <a:prstGeom prst="downArrow">
            <a:avLst>
              <a:gd name="adj1" fmla="val 50000"/>
              <a:gd name="adj2" fmla="val 31181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91143" name="AutoShape 7"/>
          <p:cNvSpPr>
            <a:spLocks noChangeArrowheads="1"/>
          </p:cNvSpPr>
          <p:nvPr/>
        </p:nvSpPr>
        <p:spPr bwMode="auto">
          <a:xfrm rot="-5400000">
            <a:off x="6227762" y="4076701"/>
            <a:ext cx="288925" cy="431800"/>
          </a:xfrm>
          <a:prstGeom prst="downArrow">
            <a:avLst>
              <a:gd name="adj1" fmla="val 50000"/>
              <a:gd name="adj2" fmla="val 37363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91144" name="AutoShape 8"/>
          <p:cNvSpPr>
            <a:spLocks noChangeArrowheads="1"/>
          </p:cNvSpPr>
          <p:nvPr/>
        </p:nvSpPr>
        <p:spPr bwMode="auto">
          <a:xfrm rot="-5400000">
            <a:off x="2914650" y="4364038"/>
            <a:ext cx="288925" cy="431800"/>
          </a:xfrm>
          <a:prstGeom prst="downArrow">
            <a:avLst>
              <a:gd name="adj1" fmla="val 50000"/>
              <a:gd name="adj2" fmla="val 37363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852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30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ΝΕΟΤΕΡΑ ΦΑΡΜΑΚΑ</a:t>
            </a:r>
            <a:endParaRPr lang="en-US" sz="3000" dirty="0">
              <a:solidFill>
                <a:srgbClr val="AFE1FF"/>
              </a:solidFill>
              <a:cs typeface="Arial" charset="0"/>
            </a:endParaRPr>
          </a:p>
        </p:txBody>
      </p:sp>
      <p:sp>
        <p:nvSpPr>
          <p:cNvPr id="3" name="2 - TextBox"/>
          <p:cNvSpPr txBox="1"/>
          <p:nvPr/>
        </p:nvSpPr>
        <p:spPr>
          <a:xfrm>
            <a:off x="749152" y="1577876"/>
            <a:ext cx="76328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●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GLP-1 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αγωνιστές (λιραγλουτίδη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σεμαγλουτίδη)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l-GR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●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 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Ναλτρεξόνη και </a:t>
            </a:r>
            <a:r>
              <a:rPr lang="el-GR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Βουπροπιόνη</a:t>
            </a:r>
            <a:endParaRPr lang="el-GR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  <a:p>
            <a:endParaRPr lang="el-GR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  <a:p>
            <a:endParaRPr lang="el-GR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  <a:p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●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 </a:t>
            </a:r>
            <a:r>
              <a:rPr lang="el-GR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Τιρζεπατίδη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980728"/>
            <a:ext cx="7859613" cy="54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79388" y="-27384"/>
            <a:ext cx="87852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0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GLP-1 </a:t>
            </a:r>
            <a:r>
              <a:rPr lang="el-GR" sz="30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ΑΓΩΝΙΣΤΕΣ ΕΝΑΝΤΙ ΑΛΛΩΝ ΘΕΡΑΠΕΙΩΝ ΣΤΟ ΣΔ2</a:t>
            </a:r>
            <a:endParaRPr lang="en-US" sz="3000" dirty="0">
              <a:solidFill>
                <a:srgbClr val="AFE1FF"/>
              </a:solidFill>
              <a:cs typeface="Arial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427984" y="6508576"/>
            <a:ext cx="49688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 dirty="0" err="1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Monami</a:t>
            </a:r>
            <a:r>
              <a:rPr lang="en-US" sz="14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 et al, Exp Diabetes Res 2012;2012:672658</a:t>
            </a:r>
            <a:endParaRPr lang="el-GR" sz="1400" b="1" dirty="0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5 - Έλλειψη"/>
          <p:cNvSpPr/>
          <p:nvPr/>
        </p:nvSpPr>
        <p:spPr>
          <a:xfrm>
            <a:off x="5940152" y="1052736"/>
            <a:ext cx="720080" cy="136815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6 - Έλλειψη"/>
          <p:cNvSpPr/>
          <p:nvPr/>
        </p:nvSpPr>
        <p:spPr>
          <a:xfrm>
            <a:off x="3059832" y="1052736"/>
            <a:ext cx="720080" cy="136815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rgbClr val="FFFFFF"/>
              </a:solidFill>
            </a:endParaRPr>
          </a:p>
        </p:txBody>
      </p:sp>
      <p:sp>
        <p:nvSpPr>
          <p:cNvPr id="8" name="7 - Έλλειψη"/>
          <p:cNvSpPr/>
          <p:nvPr/>
        </p:nvSpPr>
        <p:spPr>
          <a:xfrm>
            <a:off x="5508104" y="2780928"/>
            <a:ext cx="1584176" cy="3744416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"/>
          <p:cNvSpPr>
            <a:spLocks noGrp="1" noChangeArrowheads="1"/>
          </p:cNvSpPr>
          <p:nvPr>
            <p:ph type="title"/>
          </p:nvPr>
        </p:nvSpPr>
        <p:spPr>
          <a:xfrm>
            <a:off x="467544" y="344489"/>
            <a:ext cx="8280919" cy="730251"/>
          </a:xfrm>
        </p:spPr>
        <p:txBody>
          <a:bodyPr/>
          <a:lstStyle/>
          <a:p>
            <a:pPr eaLnBrk="1" hangingPunct="1"/>
            <a:r>
              <a:rPr lang="el-GR" dirty="0"/>
              <a:t>Λιραγλουτίδη: Άπαξ ημερησίως ενέσιμος αγωνιστής του ανθρώπινου υποδοχέα</a:t>
            </a:r>
            <a:r>
              <a:rPr lang="en-US" dirty="0"/>
              <a:t> </a:t>
            </a:r>
            <a:r>
              <a:rPr lang="en-GB" dirty="0"/>
              <a:t>GLP-1</a:t>
            </a:r>
          </a:p>
        </p:txBody>
      </p:sp>
      <p:sp>
        <p:nvSpPr>
          <p:cNvPr id="52227" name="AutoShape 166"/>
          <p:cNvSpPr>
            <a:spLocks noChangeArrowheads="1"/>
          </p:cNvSpPr>
          <p:nvPr/>
        </p:nvSpPr>
        <p:spPr bwMode="auto">
          <a:xfrm>
            <a:off x="1317627" y="1504951"/>
            <a:ext cx="2176463" cy="484188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 sz="1200">
              <a:solidFill>
                <a:srgbClr val="001965"/>
              </a:solidFill>
              <a:latin typeface="Arial" pitchFamily="34" charset="0"/>
            </a:endParaRPr>
          </a:p>
        </p:txBody>
      </p:sp>
      <p:grpSp>
        <p:nvGrpSpPr>
          <p:cNvPr id="2" name="Group 175"/>
          <p:cNvGrpSpPr>
            <a:grpSpLocks/>
          </p:cNvGrpSpPr>
          <p:nvPr/>
        </p:nvGrpSpPr>
        <p:grpSpPr bwMode="auto">
          <a:xfrm>
            <a:off x="755650" y="2951163"/>
            <a:ext cx="3530600" cy="1965325"/>
            <a:chOff x="476" y="1291"/>
            <a:chExt cx="2224" cy="1238"/>
          </a:xfrm>
        </p:grpSpPr>
        <p:sp>
          <p:nvSpPr>
            <p:cNvPr id="52281" name="Text Box 103"/>
            <p:cNvSpPr txBox="1">
              <a:spLocks noChangeArrowheads="1"/>
            </p:cNvSpPr>
            <p:nvPr/>
          </p:nvSpPr>
          <p:spPr bwMode="auto">
            <a:xfrm>
              <a:off x="567" y="1291"/>
              <a:ext cx="17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7" tIns="45713" rIns="91427" bIns="45713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001965"/>
                  </a:solidFill>
                  <a:latin typeface="Arial" pitchFamily="34" charset="0"/>
                </a:rPr>
                <a:t>7</a:t>
              </a:r>
            </a:p>
          </p:txBody>
        </p:sp>
        <p:sp>
          <p:nvSpPr>
            <p:cNvPr id="52282" name="Text Box 104"/>
            <p:cNvSpPr txBox="1">
              <a:spLocks noChangeArrowheads="1"/>
            </p:cNvSpPr>
            <p:nvPr/>
          </p:nvSpPr>
          <p:spPr bwMode="auto">
            <a:xfrm>
              <a:off x="2087" y="2174"/>
              <a:ext cx="223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7" tIns="45713" rIns="91427" bIns="45713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001965"/>
                  </a:solidFill>
                  <a:latin typeface="Arial" pitchFamily="34" charset="0"/>
                </a:rPr>
                <a:t>36</a:t>
              </a:r>
            </a:p>
          </p:txBody>
        </p:sp>
        <p:sp>
          <p:nvSpPr>
            <p:cNvPr id="52283" name="Text Box 105"/>
            <p:cNvSpPr txBox="1">
              <a:spLocks noChangeArrowheads="1"/>
            </p:cNvSpPr>
            <p:nvPr/>
          </p:nvSpPr>
          <p:spPr bwMode="auto">
            <a:xfrm>
              <a:off x="1016" y="1291"/>
              <a:ext cx="17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7" tIns="45713" rIns="91427" bIns="45713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001965"/>
                  </a:solidFill>
                  <a:latin typeface="Arial" pitchFamily="34" charset="0"/>
                </a:rPr>
                <a:t>9</a:t>
              </a:r>
            </a:p>
          </p:txBody>
        </p:sp>
        <p:sp>
          <p:nvSpPr>
            <p:cNvPr id="52284" name="Oval 106"/>
            <p:cNvSpPr>
              <a:spLocks noChangeArrowheads="1"/>
            </p:cNvSpPr>
            <p:nvPr/>
          </p:nvSpPr>
          <p:spPr bwMode="auto">
            <a:xfrm>
              <a:off x="1687" y="2362"/>
              <a:ext cx="212" cy="163"/>
            </a:xfrm>
            <a:prstGeom prst="ellipse">
              <a:avLst/>
            </a:prstGeom>
            <a:solidFill>
              <a:srgbClr val="A8C903"/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91427" tIns="45713" rIns="91427" bIns="45713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1965"/>
                  </a:solidFill>
                  <a:latin typeface="Arial" pitchFamily="34" charset="0"/>
                </a:rPr>
                <a:t>Lys</a:t>
              </a:r>
            </a:p>
          </p:txBody>
        </p:sp>
        <p:sp>
          <p:nvSpPr>
            <p:cNvPr id="52285" name="Oval 107"/>
            <p:cNvSpPr>
              <a:spLocks noChangeArrowheads="1"/>
            </p:cNvSpPr>
            <p:nvPr/>
          </p:nvSpPr>
          <p:spPr bwMode="auto">
            <a:xfrm>
              <a:off x="567" y="1528"/>
              <a:ext cx="213" cy="164"/>
            </a:xfrm>
            <a:prstGeom prst="ellipse">
              <a:avLst/>
            </a:prstGeom>
            <a:solidFill>
              <a:srgbClr val="A8C903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91427" tIns="45713" rIns="91427" bIns="45713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1965"/>
                  </a:solidFill>
                  <a:latin typeface="Arial" pitchFamily="34" charset="0"/>
                </a:rPr>
                <a:t>His</a:t>
              </a:r>
            </a:p>
          </p:txBody>
        </p:sp>
        <p:sp>
          <p:nvSpPr>
            <p:cNvPr id="52286" name="Oval 108"/>
            <p:cNvSpPr>
              <a:spLocks noChangeArrowheads="1"/>
            </p:cNvSpPr>
            <p:nvPr/>
          </p:nvSpPr>
          <p:spPr bwMode="auto">
            <a:xfrm>
              <a:off x="785" y="1528"/>
              <a:ext cx="213" cy="164"/>
            </a:xfrm>
            <a:prstGeom prst="ellipse">
              <a:avLst/>
            </a:prstGeom>
            <a:solidFill>
              <a:srgbClr val="A8C903"/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91427" tIns="45713" rIns="91427" bIns="45713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1965"/>
                  </a:solidFill>
                  <a:latin typeface="Arial" pitchFamily="34" charset="0"/>
                </a:rPr>
                <a:t>Ala</a:t>
              </a:r>
            </a:p>
          </p:txBody>
        </p:sp>
        <p:sp>
          <p:nvSpPr>
            <p:cNvPr id="52287" name="Oval 109"/>
            <p:cNvSpPr>
              <a:spLocks noChangeArrowheads="1"/>
            </p:cNvSpPr>
            <p:nvPr/>
          </p:nvSpPr>
          <p:spPr bwMode="auto">
            <a:xfrm>
              <a:off x="1445" y="1528"/>
              <a:ext cx="212" cy="164"/>
            </a:xfrm>
            <a:prstGeom prst="ellipse">
              <a:avLst/>
            </a:prstGeom>
            <a:solidFill>
              <a:srgbClr val="A8C903"/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91427" tIns="45713" rIns="91427" bIns="45713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1965"/>
                  </a:solidFill>
                  <a:latin typeface="Arial" pitchFamily="34" charset="0"/>
                </a:rPr>
                <a:t>Thr</a:t>
              </a:r>
            </a:p>
          </p:txBody>
        </p:sp>
        <p:sp>
          <p:nvSpPr>
            <p:cNvPr id="52288" name="Oval 110"/>
            <p:cNvSpPr>
              <a:spLocks noChangeArrowheads="1"/>
            </p:cNvSpPr>
            <p:nvPr/>
          </p:nvSpPr>
          <p:spPr bwMode="auto">
            <a:xfrm>
              <a:off x="1884" y="1529"/>
              <a:ext cx="212" cy="163"/>
            </a:xfrm>
            <a:prstGeom prst="ellipse">
              <a:avLst/>
            </a:prstGeom>
            <a:solidFill>
              <a:srgbClr val="A8C903"/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91427" tIns="45713" rIns="91427" bIns="45713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1965"/>
                  </a:solidFill>
                  <a:latin typeface="Arial" pitchFamily="34" charset="0"/>
                </a:rPr>
                <a:t>Thr</a:t>
              </a:r>
            </a:p>
          </p:txBody>
        </p:sp>
        <p:sp>
          <p:nvSpPr>
            <p:cNvPr id="52289" name="Oval 111"/>
            <p:cNvSpPr>
              <a:spLocks noChangeArrowheads="1"/>
            </p:cNvSpPr>
            <p:nvPr/>
          </p:nvSpPr>
          <p:spPr bwMode="auto">
            <a:xfrm>
              <a:off x="2099" y="1529"/>
              <a:ext cx="213" cy="163"/>
            </a:xfrm>
            <a:prstGeom prst="ellipse">
              <a:avLst/>
            </a:prstGeom>
            <a:solidFill>
              <a:srgbClr val="A8C903"/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91427" tIns="45713" rIns="91427" bIns="45713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1965"/>
                  </a:solidFill>
                  <a:latin typeface="Arial" pitchFamily="34" charset="0"/>
                </a:rPr>
                <a:t>Ser</a:t>
              </a:r>
            </a:p>
          </p:txBody>
        </p:sp>
        <p:sp>
          <p:nvSpPr>
            <p:cNvPr id="52290" name="Oval 112"/>
            <p:cNvSpPr>
              <a:spLocks noChangeArrowheads="1"/>
            </p:cNvSpPr>
            <p:nvPr/>
          </p:nvSpPr>
          <p:spPr bwMode="auto">
            <a:xfrm>
              <a:off x="1664" y="1528"/>
              <a:ext cx="212" cy="164"/>
            </a:xfrm>
            <a:prstGeom prst="ellipse">
              <a:avLst/>
            </a:prstGeom>
            <a:solidFill>
              <a:srgbClr val="A8C903"/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91427" tIns="45713" rIns="91427" bIns="45713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1965"/>
                  </a:solidFill>
                  <a:latin typeface="Arial" pitchFamily="34" charset="0"/>
                </a:rPr>
                <a:t>Phe</a:t>
              </a:r>
            </a:p>
          </p:txBody>
        </p:sp>
        <p:sp>
          <p:nvSpPr>
            <p:cNvPr id="52291" name="Oval 113"/>
            <p:cNvSpPr>
              <a:spLocks noChangeArrowheads="1"/>
            </p:cNvSpPr>
            <p:nvPr/>
          </p:nvSpPr>
          <p:spPr bwMode="auto">
            <a:xfrm>
              <a:off x="1005" y="1528"/>
              <a:ext cx="212" cy="164"/>
            </a:xfrm>
            <a:prstGeom prst="ellipse">
              <a:avLst/>
            </a:prstGeom>
            <a:solidFill>
              <a:srgbClr val="A8C903"/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91427" tIns="45713" rIns="91427" bIns="45713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1965"/>
                  </a:solidFill>
                  <a:latin typeface="Arial" pitchFamily="34" charset="0"/>
                </a:rPr>
                <a:t>Glu</a:t>
              </a:r>
            </a:p>
          </p:txBody>
        </p:sp>
        <p:sp>
          <p:nvSpPr>
            <p:cNvPr id="52292" name="Oval 114"/>
            <p:cNvSpPr>
              <a:spLocks noChangeArrowheads="1"/>
            </p:cNvSpPr>
            <p:nvPr/>
          </p:nvSpPr>
          <p:spPr bwMode="auto">
            <a:xfrm>
              <a:off x="1225" y="1528"/>
              <a:ext cx="212" cy="164"/>
            </a:xfrm>
            <a:prstGeom prst="ellipse">
              <a:avLst/>
            </a:prstGeom>
            <a:solidFill>
              <a:srgbClr val="A8C903"/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91427" tIns="45713" rIns="91427" bIns="45713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1965"/>
                  </a:solidFill>
                  <a:latin typeface="Arial" pitchFamily="34" charset="0"/>
                </a:rPr>
                <a:t>Gly</a:t>
              </a:r>
            </a:p>
          </p:txBody>
        </p:sp>
        <p:sp>
          <p:nvSpPr>
            <p:cNvPr id="52293" name="Oval 115"/>
            <p:cNvSpPr>
              <a:spLocks noChangeArrowheads="1"/>
            </p:cNvSpPr>
            <p:nvPr/>
          </p:nvSpPr>
          <p:spPr bwMode="auto">
            <a:xfrm>
              <a:off x="2314" y="1548"/>
              <a:ext cx="212" cy="164"/>
            </a:xfrm>
            <a:prstGeom prst="ellipse">
              <a:avLst/>
            </a:prstGeom>
            <a:solidFill>
              <a:srgbClr val="A8C903"/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91427" tIns="45713" rIns="91427" bIns="45713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1965"/>
                  </a:solidFill>
                  <a:latin typeface="Arial" pitchFamily="34" charset="0"/>
                </a:rPr>
                <a:t>Asp</a:t>
              </a:r>
            </a:p>
          </p:txBody>
        </p:sp>
        <p:sp>
          <p:nvSpPr>
            <p:cNvPr id="52294" name="Oval 116"/>
            <p:cNvSpPr>
              <a:spLocks noChangeArrowheads="1"/>
            </p:cNvSpPr>
            <p:nvPr/>
          </p:nvSpPr>
          <p:spPr bwMode="auto">
            <a:xfrm>
              <a:off x="2480" y="1652"/>
              <a:ext cx="212" cy="164"/>
            </a:xfrm>
            <a:prstGeom prst="ellipse">
              <a:avLst/>
            </a:prstGeom>
            <a:solidFill>
              <a:srgbClr val="A8C903"/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91427" tIns="45713" rIns="91427" bIns="45713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1965"/>
                  </a:solidFill>
                  <a:latin typeface="Arial" pitchFamily="34" charset="0"/>
                </a:rPr>
                <a:t>Val</a:t>
              </a:r>
            </a:p>
          </p:txBody>
        </p:sp>
        <p:sp>
          <p:nvSpPr>
            <p:cNvPr id="52295" name="Oval 117"/>
            <p:cNvSpPr>
              <a:spLocks noChangeArrowheads="1"/>
            </p:cNvSpPr>
            <p:nvPr/>
          </p:nvSpPr>
          <p:spPr bwMode="auto">
            <a:xfrm>
              <a:off x="2488" y="1817"/>
              <a:ext cx="212" cy="164"/>
            </a:xfrm>
            <a:prstGeom prst="ellipse">
              <a:avLst/>
            </a:prstGeom>
            <a:solidFill>
              <a:srgbClr val="A8C903"/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91427" tIns="45713" rIns="91427" bIns="45713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1965"/>
                  </a:solidFill>
                  <a:latin typeface="Arial" pitchFamily="34" charset="0"/>
                </a:rPr>
                <a:t>Ser</a:t>
              </a:r>
            </a:p>
          </p:txBody>
        </p:sp>
        <p:sp>
          <p:nvSpPr>
            <p:cNvPr id="52296" name="Oval 118"/>
            <p:cNvSpPr>
              <a:spLocks noChangeArrowheads="1"/>
            </p:cNvSpPr>
            <p:nvPr/>
          </p:nvSpPr>
          <p:spPr bwMode="auto">
            <a:xfrm>
              <a:off x="2382" y="1964"/>
              <a:ext cx="212" cy="164"/>
            </a:xfrm>
            <a:prstGeom prst="ellipse">
              <a:avLst/>
            </a:prstGeom>
            <a:solidFill>
              <a:srgbClr val="A8C903"/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91427" tIns="45713" rIns="91427" bIns="45713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1965"/>
                  </a:solidFill>
                  <a:latin typeface="Arial" pitchFamily="34" charset="0"/>
                </a:rPr>
                <a:t>Ser</a:t>
              </a:r>
            </a:p>
          </p:txBody>
        </p:sp>
        <p:sp>
          <p:nvSpPr>
            <p:cNvPr id="52297" name="Oval 119"/>
            <p:cNvSpPr>
              <a:spLocks noChangeArrowheads="1"/>
            </p:cNvSpPr>
            <p:nvPr/>
          </p:nvSpPr>
          <p:spPr bwMode="auto">
            <a:xfrm>
              <a:off x="2168" y="1965"/>
              <a:ext cx="212" cy="163"/>
            </a:xfrm>
            <a:prstGeom prst="ellipse">
              <a:avLst/>
            </a:prstGeom>
            <a:solidFill>
              <a:srgbClr val="A8C903"/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91427" tIns="45713" rIns="91427" bIns="45713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1965"/>
                  </a:solidFill>
                  <a:latin typeface="Arial" pitchFamily="34" charset="0"/>
                </a:rPr>
                <a:t>Tyr</a:t>
              </a:r>
            </a:p>
          </p:txBody>
        </p:sp>
        <p:sp>
          <p:nvSpPr>
            <p:cNvPr id="52298" name="Oval 120"/>
            <p:cNvSpPr>
              <a:spLocks noChangeArrowheads="1"/>
            </p:cNvSpPr>
            <p:nvPr/>
          </p:nvSpPr>
          <p:spPr bwMode="auto">
            <a:xfrm>
              <a:off x="1949" y="1965"/>
              <a:ext cx="213" cy="163"/>
            </a:xfrm>
            <a:prstGeom prst="ellipse">
              <a:avLst/>
            </a:prstGeom>
            <a:solidFill>
              <a:srgbClr val="A8C903"/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91427" tIns="45713" rIns="91427" bIns="45713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1965"/>
                  </a:solidFill>
                  <a:latin typeface="Arial" pitchFamily="34" charset="0"/>
                </a:rPr>
                <a:t>Leu</a:t>
              </a:r>
            </a:p>
          </p:txBody>
        </p:sp>
        <p:sp>
          <p:nvSpPr>
            <p:cNvPr id="52299" name="Oval 121"/>
            <p:cNvSpPr>
              <a:spLocks noChangeArrowheads="1"/>
            </p:cNvSpPr>
            <p:nvPr/>
          </p:nvSpPr>
          <p:spPr bwMode="auto">
            <a:xfrm>
              <a:off x="1736" y="1965"/>
              <a:ext cx="212" cy="163"/>
            </a:xfrm>
            <a:prstGeom prst="ellipse">
              <a:avLst/>
            </a:prstGeom>
            <a:solidFill>
              <a:srgbClr val="A8C903"/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91427" tIns="45713" rIns="91427" bIns="45713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1965"/>
                  </a:solidFill>
                  <a:latin typeface="Arial" pitchFamily="34" charset="0"/>
                </a:rPr>
                <a:t>Glu</a:t>
              </a:r>
            </a:p>
          </p:txBody>
        </p:sp>
        <p:sp>
          <p:nvSpPr>
            <p:cNvPr id="52300" name="Oval 122"/>
            <p:cNvSpPr>
              <a:spLocks noChangeArrowheads="1"/>
            </p:cNvSpPr>
            <p:nvPr/>
          </p:nvSpPr>
          <p:spPr bwMode="auto">
            <a:xfrm>
              <a:off x="1522" y="1965"/>
              <a:ext cx="212" cy="163"/>
            </a:xfrm>
            <a:prstGeom prst="ellipse">
              <a:avLst/>
            </a:prstGeom>
            <a:solidFill>
              <a:srgbClr val="A8C903"/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91427" tIns="45713" rIns="91427" bIns="45713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1965"/>
                  </a:solidFill>
                  <a:latin typeface="Arial" pitchFamily="34" charset="0"/>
                </a:rPr>
                <a:t>Gly</a:t>
              </a:r>
            </a:p>
          </p:txBody>
        </p:sp>
        <p:sp>
          <p:nvSpPr>
            <p:cNvPr id="52301" name="Oval 123"/>
            <p:cNvSpPr>
              <a:spLocks noChangeArrowheads="1"/>
            </p:cNvSpPr>
            <p:nvPr/>
          </p:nvSpPr>
          <p:spPr bwMode="auto">
            <a:xfrm>
              <a:off x="1088" y="1965"/>
              <a:ext cx="213" cy="163"/>
            </a:xfrm>
            <a:prstGeom prst="ellipse">
              <a:avLst/>
            </a:prstGeom>
            <a:solidFill>
              <a:srgbClr val="A8C903"/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91427" tIns="45713" rIns="91427" bIns="45713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1965"/>
                  </a:solidFill>
                  <a:latin typeface="Arial" pitchFamily="34" charset="0"/>
                </a:rPr>
                <a:t>Ala</a:t>
              </a:r>
            </a:p>
          </p:txBody>
        </p:sp>
        <p:sp>
          <p:nvSpPr>
            <p:cNvPr id="52302" name="Oval 124"/>
            <p:cNvSpPr>
              <a:spLocks noChangeArrowheads="1"/>
            </p:cNvSpPr>
            <p:nvPr/>
          </p:nvSpPr>
          <p:spPr bwMode="auto">
            <a:xfrm>
              <a:off x="873" y="1965"/>
              <a:ext cx="212" cy="163"/>
            </a:xfrm>
            <a:prstGeom prst="ellipse">
              <a:avLst/>
            </a:prstGeom>
            <a:solidFill>
              <a:srgbClr val="A8C903"/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91427" tIns="45713" rIns="91427" bIns="45713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1965"/>
                  </a:solidFill>
                  <a:latin typeface="Arial" pitchFamily="34" charset="0"/>
                </a:rPr>
                <a:t>Ala</a:t>
              </a:r>
            </a:p>
          </p:txBody>
        </p:sp>
        <p:sp>
          <p:nvSpPr>
            <p:cNvPr id="52303" name="Oval 125"/>
            <p:cNvSpPr>
              <a:spLocks noChangeArrowheads="1"/>
            </p:cNvSpPr>
            <p:nvPr/>
          </p:nvSpPr>
          <p:spPr bwMode="auto">
            <a:xfrm>
              <a:off x="1306" y="1965"/>
              <a:ext cx="213" cy="163"/>
            </a:xfrm>
            <a:prstGeom prst="ellipse">
              <a:avLst/>
            </a:prstGeom>
            <a:solidFill>
              <a:srgbClr val="A8C903"/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91427" tIns="45713" rIns="91427" bIns="45713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1965"/>
                  </a:solidFill>
                  <a:latin typeface="Arial" pitchFamily="34" charset="0"/>
                </a:rPr>
                <a:t>Gln</a:t>
              </a:r>
            </a:p>
          </p:txBody>
        </p:sp>
        <p:sp>
          <p:nvSpPr>
            <p:cNvPr id="52304" name="Oval 126"/>
            <p:cNvSpPr>
              <a:spLocks noChangeArrowheads="1"/>
            </p:cNvSpPr>
            <p:nvPr/>
          </p:nvSpPr>
          <p:spPr bwMode="auto">
            <a:xfrm>
              <a:off x="655" y="1965"/>
              <a:ext cx="212" cy="163"/>
            </a:xfrm>
            <a:prstGeom prst="ellipse">
              <a:avLst/>
            </a:prstGeom>
            <a:solidFill>
              <a:srgbClr val="A8C903"/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91427" tIns="45713" rIns="91427" bIns="45713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1965"/>
                  </a:solidFill>
                  <a:latin typeface="Arial" pitchFamily="34" charset="0"/>
                </a:rPr>
                <a:t>Lys</a:t>
              </a:r>
            </a:p>
          </p:txBody>
        </p:sp>
        <p:sp>
          <p:nvSpPr>
            <p:cNvPr id="52305" name="Oval 127"/>
            <p:cNvSpPr>
              <a:spLocks noChangeArrowheads="1"/>
            </p:cNvSpPr>
            <p:nvPr/>
          </p:nvSpPr>
          <p:spPr bwMode="auto">
            <a:xfrm>
              <a:off x="476" y="2229"/>
              <a:ext cx="212" cy="164"/>
            </a:xfrm>
            <a:prstGeom prst="ellipse">
              <a:avLst/>
            </a:prstGeom>
            <a:solidFill>
              <a:srgbClr val="A8C903"/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91427" tIns="45713" rIns="91427" bIns="45713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1965"/>
                  </a:solidFill>
                  <a:latin typeface="Arial" pitchFamily="34" charset="0"/>
                </a:rPr>
                <a:t>Phe</a:t>
              </a:r>
            </a:p>
          </p:txBody>
        </p:sp>
        <p:sp>
          <p:nvSpPr>
            <p:cNvPr id="52306" name="Oval 128"/>
            <p:cNvSpPr>
              <a:spLocks noChangeArrowheads="1"/>
            </p:cNvSpPr>
            <p:nvPr/>
          </p:nvSpPr>
          <p:spPr bwMode="auto">
            <a:xfrm>
              <a:off x="476" y="2062"/>
              <a:ext cx="212" cy="163"/>
            </a:xfrm>
            <a:prstGeom prst="ellipse">
              <a:avLst/>
            </a:prstGeom>
            <a:solidFill>
              <a:srgbClr val="A8C903"/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91427" tIns="45713" rIns="91427" bIns="45713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1965"/>
                  </a:solidFill>
                  <a:latin typeface="Arial" pitchFamily="34" charset="0"/>
                </a:rPr>
                <a:t>Glu</a:t>
              </a:r>
            </a:p>
          </p:txBody>
        </p:sp>
        <p:sp>
          <p:nvSpPr>
            <p:cNvPr id="52307" name="Oval 129"/>
            <p:cNvSpPr>
              <a:spLocks noChangeArrowheads="1"/>
            </p:cNvSpPr>
            <p:nvPr/>
          </p:nvSpPr>
          <p:spPr bwMode="auto">
            <a:xfrm>
              <a:off x="601" y="2365"/>
              <a:ext cx="212" cy="163"/>
            </a:xfrm>
            <a:prstGeom prst="ellipse">
              <a:avLst/>
            </a:prstGeom>
            <a:solidFill>
              <a:srgbClr val="A8C903"/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91427" tIns="45713" rIns="91427" bIns="45713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1965"/>
                  </a:solidFill>
                  <a:latin typeface="Arial" pitchFamily="34" charset="0"/>
                </a:rPr>
                <a:t>Ile</a:t>
              </a:r>
            </a:p>
          </p:txBody>
        </p:sp>
        <p:sp>
          <p:nvSpPr>
            <p:cNvPr id="52308" name="Oval 130"/>
            <p:cNvSpPr>
              <a:spLocks noChangeArrowheads="1"/>
            </p:cNvSpPr>
            <p:nvPr/>
          </p:nvSpPr>
          <p:spPr bwMode="auto">
            <a:xfrm>
              <a:off x="817" y="2365"/>
              <a:ext cx="213" cy="163"/>
            </a:xfrm>
            <a:prstGeom prst="ellipse">
              <a:avLst/>
            </a:prstGeom>
            <a:solidFill>
              <a:srgbClr val="A8C903"/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91427" tIns="45713" rIns="91427" bIns="45713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1965"/>
                  </a:solidFill>
                  <a:latin typeface="Arial" pitchFamily="34" charset="0"/>
                </a:rPr>
                <a:t>Ala</a:t>
              </a:r>
            </a:p>
          </p:txBody>
        </p:sp>
        <p:sp>
          <p:nvSpPr>
            <p:cNvPr id="52309" name="Oval 131"/>
            <p:cNvSpPr>
              <a:spLocks noChangeArrowheads="1"/>
            </p:cNvSpPr>
            <p:nvPr/>
          </p:nvSpPr>
          <p:spPr bwMode="auto">
            <a:xfrm>
              <a:off x="1033" y="2365"/>
              <a:ext cx="213" cy="163"/>
            </a:xfrm>
            <a:prstGeom prst="ellipse">
              <a:avLst/>
            </a:prstGeom>
            <a:solidFill>
              <a:srgbClr val="A8C903"/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91427" tIns="45713" rIns="91427" bIns="45713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1965"/>
                  </a:solidFill>
                  <a:latin typeface="Arial" pitchFamily="34" charset="0"/>
                </a:rPr>
                <a:t>Trp</a:t>
              </a:r>
            </a:p>
          </p:txBody>
        </p:sp>
        <p:sp>
          <p:nvSpPr>
            <p:cNvPr id="52310" name="Oval 132"/>
            <p:cNvSpPr>
              <a:spLocks noChangeArrowheads="1"/>
            </p:cNvSpPr>
            <p:nvPr/>
          </p:nvSpPr>
          <p:spPr bwMode="auto">
            <a:xfrm>
              <a:off x="1253" y="2365"/>
              <a:ext cx="212" cy="164"/>
            </a:xfrm>
            <a:prstGeom prst="ellipse">
              <a:avLst/>
            </a:prstGeom>
            <a:solidFill>
              <a:srgbClr val="A8C903"/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91427" tIns="45713" rIns="91427" bIns="45713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1965"/>
                  </a:solidFill>
                  <a:latin typeface="Arial" pitchFamily="34" charset="0"/>
                </a:rPr>
                <a:t>Leu</a:t>
              </a:r>
            </a:p>
          </p:txBody>
        </p:sp>
        <p:sp>
          <p:nvSpPr>
            <p:cNvPr id="52311" name="Oval 133"/>
            <p:cNvSpPr>
              <a:spLocks noChangeArrowheads="1"/>
            </p:cNvSpPr>
            <p:nvPr/>
          </p:nvSpPr>
          <p:spPr bwMode="auto">
            <a:xfrm>
              <a:off x="2343" y="2365"/>
              <a:ext cx="213" cy="164"/>
            </a:xfrm>
            <a:prstGeom prst="ellipse">
              <a:avLst/>
            </a:prstGeom>
            <a:solidFill>
              <a:srgbClr val="A8C903"/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91427" tIns="45713" rIns="91427" bIns="45713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1965"/>
                  </a:solidFill>
                  <a:latin typeface="Arial" pitchFamily="34" charset="0"/>
                </a:rPr>
                <a:t>Gly</a:t>
              </a:r>
            </a:p>
          </p:txBody>
        </p:sp>
        <p:sp>
          <p:nvSpPr>
            <p:cNvPr id="52312" name="Oval 134"/>
            <p:cNvSpPr>
              <a:spLocks noChangeArrowheads="1"/>
            </p:cNvSpPr>
            <p:nvPr/>
          </p:nvSpPr>
          <p:spPr bwMode="auto">
            <a:xfrm>
              <a:off x="1472" y="2365"/>
              <a:ext cx="212" cy="163"/>
            </a:xfrm>
            <a:prstGeom prst="ellipse">
              <a:avLst/>
            </a:prstGeom>
            <a:solidFill>
              <a:srgbClr val="A8C903"/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91427" tIns="45713" rIns="91427" bIns="45713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1965"/>
                  </a:solidFill>
                  <a:latin typeface="Arial" pitchFamily="34" charset="0"/>
                </a:rPr>
                <a:t>Val</a:t>
              </a:r>
            </a:p>
          </p:txBody>
        </p:sp>
        <p:sp>
          <p:nvSpPr>
            <p:cNvPr id="52313" name="Oval 135"/>
            <p:cNvSpPr>
              <a:spLocks noChangeArrowheads="1"/>
            </p:cNvSpPr>
            <p:nvPr/>
          </p:nvSpPr>
          <p:spPr bwMode="auto">
            <a:xfrm>
              <a:off x="1904" y="2365"/>
              <a:ext cx="213" cy="163"/>
            </a:xfrm>
            <a:prstGeom prst="ellipse">
              <a:avLst/>
            </a:prstGeom>
            <a:solidFill>
              <a:srgbClr val="A8C903"/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91427" tIns="45713" rIns="91427" bIns="45713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1965"/>
                  </a:solidFill>
                  <a:latin typeface="Arial" pitchFamily="34" charset="0"/>
                </a:rPr>
                <a:t>Gly</a:t>
              </a:r>
            </a:p>
          </p:txBody>
        </p:sp>
        <p:sp>
          <p:nvSpPr>
            <p:cNvPr id="52314" name="Oval 136"/>
            <p:cNvSpPr>
              <a:spLocks noChangeArrowheads="1"/>
            </p:cNvSpPr>
            <p:nvPr/>
          </p:nvSpPr>
          <p:spPr bwMode="auto">
            <a:xfrm>
              <a:off x="2123" y="2365"/>
              <a:ext cx="214" cy="163"/>
            </a:xfrm>
            <a:prstGeom prst="ellipse">
              <a:avLst/>
            </a:prstGeom>
            <a:solidFill>
              <a:srgbClr val="A8C903"/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91427" tIns="45713" rIns="91427" bIns="45713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1965"/>
                  </a:solidFill>
                  <a:latin typeface="Arial" pitchFamily="34" charset="0"/>
                </a:rPr>
                <a:t>Arg</a:t>
              </a:r>
            </a:p>
          </p:txBody>
        </p:sp>
      </p:grpSp>
      <p:sp>
        <p:nvSpPr>
          <p:cNvPr id="52229" name="AutoShape 139"/>
          <p:cNvSpPr>
            <a:spLocks noChangeArrowheads="1"/>
          </p:cNvSpPr>
          <p:nvPr/>
        </p:nvSpPr>
        <p:spPr bwMode="auto">
          <a:xfrm>
            <a:off x="1169988" y="1379540"/>
            <a:ext cx="2601912" cy="701675"/>
          </a:xfrm>
          <a:prstGeom prst="roundRect">
            <a:avLst>
              <a:gd name="adj" fmla="val 16657"/>
            </a:avLst>
          </a:prstGeom>
          <a:noFill/>
          <a:ln w="12700">
            <a:noFill/>
            <a:round/>
            <a:headEnd/>
            <a:tailEnd/>
          </a:ln>
        </p:spPr>
        <p:txBody>
          <a:bodyPr wrap="none" lIns="92062" tIns="46031" rIns="92062" bIns="46031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>
                <a:solidFill>
                  <a:srgbClr val="001965"/>
                </a:solidFill>
                <a:latin typeface="Arial" pitchFamily="34" charset="0"/>
              </a:rPr>
              <a:t>Native human GLP-1</a:t>
            </a:r>
          </a:p>
        </p:txBody>
      </p:sp>
      <p:grpSp>
        <p:nvGrpSpPr>
          <p:cNvPr id="3" name="Group 162"/>
          <p:cNvGrpSpPr>
            <a:grpSpLocks/>
          </p:cNvGrpSpPr>
          <p:nvPr/>
        </p:nvGrpSpPr>
        <p:grpSpPr bwMode="auto">
          <a:xfrm>
            <a:off x="377825" y="2216149"/>
            <a:ext cx="3765550" cy="3295651"/>
            <a:chOff x="238" y="1571"/>
            <a:chExt cx="2372" cy="2076"/>
          </a:xfrm>
        </p:grpSpPr>
        <p:sp>
          <p:nvSpPr>
            <p:cNvPr id="52279" name="Text Box 140"/>
            <p:cNvSpPr txBox="1">
              <a:spLocks noChangeArrowheads="1"/>
            </p:cNvSpPr>
            <p:nvPr/>
          </p:nvSpPr>
          <p:spPr bwMode="auto">
            <a:xfrm>
              <a:off x="647" y="3453"/>
              <a:ext cx="1734" cy="19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lIns="91427" tIns="45713" rIns="91427" bIns="45713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GB" sz="1400" b="1">
                  <a:solidFill>
                    <a:srgbClr val="001965"/>
                  </a:solidFill>
                  <a:latin typeface="Arial" pitchFamily="34" charset="0"/>
                </a:rPr>
                <a:t>T</a:t>
              </a:r>
              <a:r>
                <a:rPr lang="en-GB" sz="1400" b="1" baseline="-25000">
                  <a:solidFill>
                    <a:srgbClr val="001965"/>
                  </a:solidFill>
                  <a:latin typeface="Arial" pitchFamily="34" charset="0"/>
                </a:rPr>
                <a:t>½</a:t>
              </a:r>
              <a:r>
                <a:rPr lang="en-GB" sz="1400" b="1">
                  <a:solidFill>
                    <a:srgbClr val="001965"/>
                  </a:solidFill>
                  <a:latin typeface="Arial" pitchFamily="34" charset="0"/>
                </a:rPr>
                <a:t>=1.5–2.1 min</a:t>
              </a:r>
            </a:p>
          </p:txBody>
        </p:sp>
        <p:sp>
          <p:nvSpPr>
            <p:cNvPr id="52280" name="Rectangle 142"/>
            <p:cNvSpPr>
              <a:spLocks noChangeArrowheads="1"/>
            </p:cNvSpPr>
            <p:nvPr/>
          </p:nvSpPr>
          <p:spPr bwMode="auto">
            <a:xfrm>
              <a:off x="238" y="1571"/>
              <a:ext cx="237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62" tIns="46031" rIns="92062" bIns="46031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001965"/>
                  </a:solidFill>
                  <a:latin typeface="Arial" pitchFamily="34" charset="0"/>
                </a:rPr>
                <a:t>Enzymatic degradation </a:t>
              </a:r>
              <a:br>
                <a:rPr lang="en-US" sz="1400">
                  <a:solidFill>
                    <a:srgbClr val="001965"/>
                  </a:solidFill>
                  <a:latin typeface="Arial" pitchFamily="34" charset="0"/>
                </a:rPr>
              </a:br>
              <a:r>
                <a:rPr lang="en-US" sz="1400">
                  <a:solidFill>
                    <a:srgbClr val="001965"/>
                  </a:solidFill>
                  <a:latin typeface="Arial" pitchFamily="34" charset="0"/>
                </a:rPr>
                <a:t>by DPP-4</a:t>
              </a:r>
            </a:p>
          </p:txBody>
        </p:sp>
      </p:grpSp>
      <p:sp>
        <p:nvSpPr>
          <p:cNvPr id="52231" name="AutoShape 167"/>
          <p:cNvSpPr>
            <a:spLocks noChangeArrowheads="1"/>
          </p:cNvSpPr>
          <p:nvPr/>
        </p:nvSpPr>
        <p:spPr bwMode="auto">
          <a:xfrm>
            <a:off x="5741988" y="1497013"/>
            <a:ext cx="2176462" cy="484187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1965"/>
              </a:solidFill>
              <a:latin typeface="Arial" pitchFamily="34" charset="0"/>
            </a:endParaRPr>
          </a:p>
        </p:txBody>
      </p:sp>
      <p:sp>
        <p:nvSpPr>
          <p:cNvPr id="52232" name="Line 101"/>
          <p:cNvSpPr>
            <a:spLocks noChangeShapeType="1"/>
          </p:cNvSpPr>
          <p:nvPr/>
        </p:nvSpPr>
        <p:spPr bwMode="auto">
          <a:xfrm>
            <a:off x="1606550" y="2524127"/>
            <a:ext cx="0" cy="8255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sm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001965"/>
              </a:solidFill>
              <a:latin typeface="Arial" pitchFamily="34" charset="0"/>
            </a:endParaRPr>
          </a:p>
        </p:txBody>
      </p:sp>
      <p:grpSp>
        <p:nvGrpSpPr>
          <p:cNvPr id="4" name="Group 92"/>
          <p:cNvGrpSpPr>
            <a:grpSpLocks/>
          </p:cNvGrpSpPr>
          <p:nvPr/>
        </p:nvGrpSpPr>
        <p:grpSpPr bwMode="auto">
          <a:xfrm>
            <a:off x="3962402" y="1343025"/>
            <a:ext cx="4714875" cy="4286715"/>
            <a:chOff x="3962400" y="1342716"/>
            <a:chExt cx="4714875" cy="4286713"/>
          </a:xfrm>
        </p:grpSpPr>
        <p:grpSp>
          <p:nvGrpSpPr>
            <p:cNvPr id="5" name="Group 87"/>
            <p:cNvGrpSpPr>
              <a:grpSpLocks/>
            </p:cNvGrpSpPr>
            <p:nvPr/>
          </p:nvGrpSpPr>
          <p:grpSpPr bwMode="auto">
            <a:xfrm>
              <a:off x="3962400" y="1342716"/>
              <a:ext cx="4714875" cy="4286713"/>
              <a:chOff x="4046538" y="1398588"/>
              <a:chExt cx="4714875" cy="4286713"/>
            </a:xfrm>
          </p:grpSpPr>
          <p:sp>
            <p:nvSpPr>
              <p:cNvPr id="52237" name="Text Box 5"/>
              <p:cNvSpPr txBox="1">
                <a:spLocks noChangeArrowheads="1"/>
              </p:cNvSpPr>
              <p:nvPr/>
            </p:nvSpPr>
            <p:spPr bwMode="auto">
              <a:xfrm>
                <a:off x="4864100" y="4946651"/>
                <a:ext cx="3638550" cy="73865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lIns="91427" tIns="45713" rIns="91427" bIns="45713">
                <a:spAutoFit/>
              </a:bodyPr>
              <a:lstStyle/>
              <a:p>
                <a:pPr marL="173038" indent="-173038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CCFF"/>
                  </a:buClr>
                  <a:buFontTx/>
                  <a:buChar char="•"/>
                </a:pPr>
                <a:r>
                  <a:rPr lang="en-US" sz="1400" b="1">
                    <a:solidFill>
                      <a:srgbClr val="001965"/>
                    </a:solidFill>
                    <a:latin typeface="Arial" pitchFamily="34" charset="0"/>
                  </a:rPr>
                  <a:t>Slow absorption from subcutis</a:t>
                </a:r>
              </a:p>
              <a:p>
                <a:pPr marL="173038" indent="-173038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CCFF"/>
                  </a:buClr>
                  <a:buFontTx/>
                  <a:buChar char="•"/>
                </a:pPr>
                <a:r>
                  <a:rPr lang="en-US" sz="1400" b="1">
                    <a:solidFill>
                      <a:srgbClr val="001965"/>
                    </a:solidFill>
                    <a:latin typeface="Arial" pitchFamily="34" charset="0"/>
                  </a:rPr>
                  <a:t>Resistant to DPP-4</a:t>
                </a:r>
              </a:p>
              <a:p>
                <a:pPr marL="173038" indent="-173038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CCFF"/>
                  </a:buClr>
                  <a:buFontTx/>
                  <a:buChar char="•"/>
                </a:pPr>
                <a:r>
                  <a:rPr lang="en-GB" sz="1400" b="1">
                    <a:solidFill>
                      <a:srgbClr val="001965"/>
                    </a:solidFill>
                    <a:latin typeface="Arial" pitchFamily="34" charset="0"/>
                  </a:rPr>
                  <a:t>Long plasma half-life </a:t>
                </a:r>
                <a:r>
                  <a:rPr lang="en-GB" sz="1400">
                    <a:solidFill>
                      <a:srgbClr val="880038"/>
                    </a:solidFill>
                    <a:latin typeface="Arial" pitchFamily="34" charset="0"/>
                  </a:rPr>
                  <a:t>(</a:t>
                </a:r>
                <a:r>
                  <a:rPr lang="en-GB" sz="1400" b="1">
                    <a:solidFill>
                      <a:srgbClr val="880038"/>
                    </a:solidFill>
                    <a:latin typeface="Arial" pitchFamily="34" charset="0"/>
                  </a:rPr>
                  <a:t>T</a:t>
                </a:r>
                <a:r>
                  <a:rPr lang="en-GB" sz="1400" b="1" baseline="-25000">
                    <a:solidFill>
                      <a:srgbClr val="880038"/>
                    </a:solidFill>
                    <a:latin typeface="Arial" pitchFamily="34" charset="0"/>
                  </a:rPr>
                  <a:t>½</a:t>
                </a:r>
                <a:r>
                  <a:rPr lang="en-US" sz="1400" b="1">
                    <a:solidFill>
                      <a:srgbClr val="880038"/>
                    </a:solidFill>
                    <a:latin typeface="Arial" pitchFamily="34" charset="0"/>
                  </a:rPr>
                  <a:t>=13 h</a:t>
                </a:r>
                <a:r>
                  <a:rPr lang="en-GB" sz="1400">
                    <a:solidFill>
                      <a:srgbClr val="880038"/>
                    </a:solidFill>
                    <a:latin typeface="Arial" pitchFamily="34" charset="0"/>
                  </a:rPr>
                  <a:t>)</a:t>
                </a:r>
              </a:p>
            </p:txBody>
          </p:sp>
          <p:sp>
            <p:nvSpPr>
              <p:cNvPr id="52238" name="Rectangle 3"/>
              <p:cNvSpPr>
                <a:spLocks noChangeArrowheads="1"/>
              </p:cNvSpPr>
              <p:nvPr/>
            </p:nvSpPr>
            <p:spPr bwMode="auto">
              <a:xfrm>
                <a:off x="4408488" y="4060826"/>
                <a:ext cx="4352925" cy="7392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2062" tIns="46031" rIns="92062" bIns="46031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CCFF"/>
                  </a:buClr>
                </a:pPr>
                <a:r>
                  <a:rPr lang="en-GB" sz="1400">
                    <a:solidFill>
                      <a:srgbClr val="001965"/>
                    </a:solidFill>
                    <a:latin typeface="Arial" pitchFamily="34" charset="0"/>
                  </a:rPr>
                  <a:t>97% amino acid homology to human GLP-1; </a:t>
                </a:r>
                <a:br>
                  <a:rPr lang="en-GB" sz="1400">
                    <a:solidFill>
                      <a:srgbClr val="001965"/>
                    </a:solidFill>
                    <a:latin typeface="Arial" pitchFamily="34" charset="0"/>
                  </a:rPr>
                </a:br>
                <a:r>
                  <a:rPr lang="en-US" sz="1400">
                    <a:solidFill>
                      <a:srgbClr val="001965"/>
                    </a:solidFill>
                    <a:latin typeface="Arial" pitchFamily="34" charset="0"/>
                  </a:rPr>
                  <a:t>Improved PK: albumin binding through acylation; heptamer formation</a:t>
                </a:r>
              </a:p>
            </p:txBody>
          </p:sp>
          <p:sp>
            <p:nvSpPr>
              <p:cNvPr id="52239" name="Line 101"/>
              <p:cNvSpPr>
                <a:spLocks noChangeShapeType="1"/>
              </p:cNvSpPr>
              <p:nvPr/>
            </p:nvSpPr>
            <p:spPr bwMode="auto">
              <a:xfrm>
                <a:off x="6654800" y="4737100"/>
                <a:ext cx="0" cy="216000"/>
              </a:xfrm>
              <a:prstGeom prst="line">
                <a:avLst/>
              </a:prstGeom>
              <a:noFill/>
              <a:ln w="63500">
                <a:solidFill>
                  <a:schemeClr val="accent1"/>
                </a:solidFill>
                <a:round/>
                <a:headEnd/>
                <a:tailEnd type="triangle" w="med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solidFill>
                    <a:srgbClr val="001965"/>
                  </a:solidFill>
                  <a:latin typeface="Arial" pitchFamily="34" charset="0"/>
                </a:endParaRPr>
              </a:p>
            </p:txBody>
          </p:sp>
          <p:grpSp>
            <p:nvGrpSpPr>
              <p:cNvPr id="6" name="Group 178"/>
              <p:cNvGrpSpPr>
                <a:grpSpLocks/>
              </p:cNvGrpSpPr>
              <p:nvPr/>
            </p:nvGrpSpPr>
            <p:grpSpPr bwMode="auto">
              <a:xfrm>
                <a:off x="4046538" y="1789114"/>
                <a:ext cx="4560888" cy="2027239"/>
                <a:chOff x="2549" y="1247"/>
                <a:chExt cx="2873" cy="1277"/>
              </a:xfrm>
            </p:grpSpPr>
            <p:sp>
              <p:nvSpPr>
                <p:cNvPr id="52242" name="AutoShape 149"/>
                <p:cNvSpPr>
                  <a:spLocks noChangeArrowheads="1"/>
                </p:cNvSpPr>
                <p:nvPr/>
              </p:nvSpPr>
              <p:spPr bwMode="auto">
                <a:xfrm rot="-3039569">
                  <a:off x="3100" y="1451"/>
                  <a:ext cx="176" cy="472"/>
                </a:xfrm>
                <a:prstGeom prst="can">
                  <a:avLst>
                    <a:gd name="adj" fmla="val 67045"/>
                  </a:avLst>
                </a:prstGeom>
                <a:solidFill>
                  <a:srgbClr val="CCFFFF"/>
                </a:solidFill>
                <a:ln w="9525">
                  <a:solidFill>
                    <a:srgbClr val="00CCFF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a-DK">
                    <a:solidFill>
                      <a:srgbClr val="001965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52243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2549" y="1247"/>
                  <a:ext cx="740" cy="291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 lIns="91427" tIns="45713" rIns="91427" bIns="45713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200">
                      <a:solidFill>
                        <a:srgbClr val="001965"/>
                      </a:solidFill>
                      <a:latin typeface="Arial" pitchFamily="34" charset="0"/>
                    </a:rPr>
                    <a:t>C-16 fatty acid</a:t>
                  </a:r>
                  <a:br>
                    <a:rPr lang="en-GB" sz="1200">
                      <a:solidFill>
                        <a:srgbClr val="001965"/>
                      </a:solidFill>
                      <a:latin typeface="Arial" pitchFamily="34" charset="0"/>
                    </a:rPr>
                  </a:br>
                  <a:r>
                    <a:rPr lang="en-GB" sz="1200">
                      <a:solidFill>
                        <a:srgbClr val="001965"/>
                      </a:solidFill>
                      <a:latin typeface="Arial" pitchFamily="34" charset="0"/>
                    </a:rPr>
                    <a:t>(palmitoyl)</a:t>
                  </a:r>
                </a:p>
              </p:txBody>
            </p:sp>
            <p:sp>
              <p:nvSpPr>
                <p:cNvPr id="52244" name="Oval 18"/>
                <p:cNvSpPr>
                  <a:spLocks noChangeArrowheads="1"/>
                </p:cNvSpPr>
                <p:nvPr/>
              </p:nvSpPr>
              <p:spPr bwMode="auto">
                <a:xfrm>
                  <a:off x="3428" y="1509"/>
                  <a:ext cx="198" cy="166"/>
                </a:xfrm>
                <a:prstGeom prst="ellipse">
                  <a:avLst/>
                </a:prstGeom>
                <a:solidFill>
                  <a:srgbClr val="A8C903"/>
                </a:solidFill>
                <a:ln w="12700" algn="ctr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lIns="91427" tIns="45713" rIns="91427" bIns="45713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200" b="1">
                      <a:solidFill>
                        <a:srgbClr val="001965"/>
                      </a:solidFill>
                      <a:latin typeface="Arial" pitchFamily="34" charset="0"/>
                    </a:rPr>
                    <a:t>His</a:t>
                  </a:r>
                </a:p>
              </p:txBody>
            </p:sp>
            <p:sp>
              <p:nvSpPr>
                <p:cNvPr id="52245" name="Oval 19"/>
                <p:cNvSpPr>
                  <a:spLocks noChangeArrowheads="1"/>
                </p:cNvSpPr>
                <p:nvPr/>
              </p:nvSpPr>
              <p:spPr bwMode="auto">
                <a:xfrm>
                  <a:off x="3632" y="1509"/>
                  <a:ext cx="198" cy="166"/>
                </a:xfrm>
                <a:prstGeom prst="ellipse">
                  <a:avLst/>
                </a:prstGeom>
                <a:solidFill>
                  <a:srgbClr val="A8C903"/>
                </a:solidFill>
                <a:ln w="12700" algn="ctr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lIns="91427" tIns="45713" rIns="91427" bIns="45713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200" b="1">
                      <a:solidFill>
                        <a:srgbClr val="001965"/>
                      </a:solidFill>
                      <a:latin typeface="Arial" pitchFamily="34" charset="0"/>
                    </a:rPr>
                    <a:t>Ala</a:t>
                  </a:r>
                </a:p>
              </p:txBody>
            </p:sp>
            <p:sp>
              <p:nvSpPr>
                <p:cNvPr id="52246" name="Oval 20"/>
                <p:cNvSpPr>
                  <a:spLocks noChangeArrowheads="1"/>
                </p:cNvSpPr>
                <p:nvPr/>
              </p:nvSpPr>
              <p:spPr bwMode="auto">
                <a:xfrm>
                  <a:off x="4248" y="1509"/>
                  <a:ext cx="199" cy="166"/>
                </a:xfrm>
                <a:prstGeom prst="ellipse">
                  <a:avLst/>
                </a:prstGeom>
                <a:solidFill>
                  <a:srgbClr val="A8C903"/>
                </a:solidFill>
                <a:ln w="12700" algn="ctr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lIns="91427" tIns="45713" rIns="91427" bIns="45713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200" b="1">
                      <a:solidFill>
                        <a:srgbClr val="001965"/>
                      </a:solidFill>
                      <a:latin typeface="Arial" pitchFamily="34" charset="0"/>
                    </a:rPr>
                    <a:t>Thr</a:t>
                  </a:r>
                </a:p>
              </p:txBody>
            </p:sp>
            <p:sp>
              <p:nvSpPr>
                <p:cNvPr id="52247" name="Oval 21"/>
                <p:cNvSpPr>
                  <a:spLocks noChangeArrowheads="1"/>
                </p:cNvSpPr>
                <p:nvPr/>
              </p:nvSpPr>
              <p:spPr bwMode="auto">
                <a:xfrm>
                  <a:off x="4659" y="1510"/>
                  <a:ext cx="198" cy="166"/>
                </a:xfrm>
                <a:prstGeom prst="ellipse">
                  <a:avLst/>
                </a:prstGeom>
                <a:solidFill>
                  <a:srgbClr val="A8C903"/>
                </a:solid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lIns="91427" tIns="45713" rIns="91427" bIns="45713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200" b="1">
                      <a:solidFill>
                        <a:srgbClr val="001965"/>
                      </a:solidFill>
                      <a:latin typeface="Arial" pitchFamily="34" charset="0"/>
                    </a:rPr>
                    <a:t>Thr</a:t>
                  </a:r>
                </a:p>
              </p:txBody>
            </p:sp>
            <p:sp>
              <p:nvSpPr>
                <p:cNvPr id="52248" name="Oval 22"/>
                <p:cNvSpPr>
                  <a:spLocks noChangeArrowheads="1"/>
                </p:cNvSpPr>
                <p:nvPr/>
              </p:nvSpPr>
              <p:spPr bwMode="auto">
                <a:xfrm>
                  <a:off x="4860" y="1510"/>
                  <a:ext cx="199" cy="166"/>
                </a:xfrm>
                <a:prstGeom prst="ellipse">
                  <a:avLst/>
                </a:prstGeom>
                <a:solidFill>
                  <a:srgbClr val="A8C903"/>
                </a:solidFill>
                <a:ln w="12700" algn="ctr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lIns="91427" tIns="45713" rIns="91427" bIns="45713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200" b="1">
                      <a:solidFill>
                        <a:srgbClr val="001965"/>
                      </a:solidFill>
                      <a:latin typeface="Arial" pitchFamily="34" charset="0"/>
                    </a:rPr>
                    <a:t>Ser</a:t>
                  </a:r>
                </a:p>
              </p:txBody>
            </p:sp>
            <p:sp>
              <p:nvSpPr>
                <p:cNvPr id="52249" name="Oval 23"/>
                <p:cNvSpPr>
                  <a:spLocks noChangeArrowheads="1"/>
                </p:cNvSpPr>
                <p:nvPr/>
              </p:nvSpPr>
              <p:spPr bwMode="auto">
                <a:xfrm>
                  <a:off x="4453" y="1509"/>
                  <a:ext cx="199" cy="166"/>
                </a:xfrm>
                <a:prstGeom prst="ellipse">
                  <a:avLst/>
                </a:prstGeom>
                <a:solidFill>
                  <a:srgbClr val="A8C903"/>
                </a:solidFill>
                <a:ln w="12700" algn="ctr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lIns="91427" tIns="45713" rIns="91427" bIns="45713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200" b="1">
                      <a:solidFill>
                        <a:srgbClr val="001965"/>
                      </a:solidFill>
                      <a:latin typeface="Arial" pitchFamily="34" charset="0"/>
                    </a:rPr>
                    <a:t>Phe</a:t>
                  </a:r>
                </a:p>
              </p:txBody>
            </p:sp>
            <p:sp>
              <p:nvSpPr>
                <p:cNvPr id="52250" name="Oval 24"/>
                <p:cNvSpPr>
                  <a:spLocks noChangeArrowheads="1"/>
                </p:cNvSpPr>
                <p:nvPr/>
              </p:nvSpPr>
              <p:spPr bwMode="auto">
                <a:xfrm>
                  <a:off x="3836" y="1509"/>
                  <a:ext cx="199" cy="166"/>
                </a:xfrm>
                <a:prstGeom prst="ellipse">
                  <a:avLst/>
                </a:prstGeom>
                <a:solidFill>
                  <a:srgbClr val="A8C903"/>
                </a:solidFill>
                <a:ln w="12700" algn="ctr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lIns="91427" tIns="45713" rIns="91427" bIns="45713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200" b="1">
                      <a:solidFill>
                        <a:srgbClr val="001965"/>
                      </a:solidFill>
                      <a:latin typeface="Arial" pitchFamily="34" charset="0"/>
                    </a:rPr>
                    <a:t>Glu</a:t>
                  </a:r>
                </a:p>
              </p:txBody>
            </p:sp>
            <p:sp>
              <p:nvSpPr>
                <p:cNvPr id="52251" name="Oval 25"/>
                <p:cNvSpPr>
                  <a:spLocks noChangeArrowheads="1"/>
                </p:cNvSpPr>
                <p:nvPr/>
              </p:nvSpPr>
              <p:spPr bwMode="auto">
                <a:xfrm>
                  <a:off x="4043" y="1509"/>
                  <a:ext cx="199" cy="166"/>
                </a:xfrm>
                <a:prstGeom prst="ellipse">
                  <a:avLst/>
                </a:prstGeom>
                <a:solidFill>
                  <a:srgbClr val="A8C903"/>
                </a:solidFill>
                <a:ln w="12700" algn="ctr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lIns="91427" tIns="45713" rIns="91427" bIns="45713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200" b="1">
                      <a:solidFill>
                        <a:srgbClr val="001965"/>
                      </a:solidFill>
                      <a:latin typeface="Arial" pitchFamily="34" charset="0"/>
                    </a:rPr>
                    <a:t>Gly</a:t>
                  </a:r>
                </a:p>
              </p:txBody>
            </p:sp>
            <p:sp>
              <p:nvSpPr>
                <p:cNvPr id="52252" name="Oval 26"/>
                <p:cNvSpPr>
                  <a:spLocks noChangeArrowheads="1"/>
                </p:cNvSpPr>
                <p:nvPr/>
              </p:nvSpPr>
              <p:spPr bwMode="auto">
                <a:xfrm>
                  <a:off x="5060" y="1529"/>
                  <a:ext cx="199" cy="166"/>
                </a:xfrm>
                <a:prstGeom prst="ellipse">
                  <a:avLst/>
                </a:prstGeom>
                <a:solidFill>
                  <a:srgbClr val="A8C903"/>
                </a:solid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lIns="91427" tIns="45713" rIns="91427" bIns="45713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200" b="1">
                      <a:solidFill>
                        <a:srgbClr val="001965"/>
                      </a:solidFill>
                      <a:latin typeface="Arial" pitchFamily="34" charset="0"/>
                    </a:rPr>
                    <a:t>Asp</a:t>
                  </a:r>
                </a:p>
              </p:txBody>
            </p:sp>
            <p:sp>
              <p:nvSpPr>
                <p:cNvPr id="52253" name="Oval 27"/>
                <p:cNvSpPr>
                  <a:spLocks noChangeArrowheads="1"/>
                </p:cNvSpPr>
                <p:nvPr/>
              </p:nvSpPr>
              <p:spPr bwMode="auto">
                <a:xfrm>
                  <a:off x="5216" y="1635"/>
                  <a:ext cx="199" cy="166"/>
                </a:xfrm>
                <a:prstGeom prst="ellipse">
                  <a:avLst/>
                </a:prstGeom>
                <a:solidFill>
                  <a:srgbClr val="A8C903"/>
                </a:solidFill>
                <a:ln w="12700" algn="ctr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lIns="91427" tIns="45713" rIns="91427" bIns="45713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200" b="1">
                      <a:solidFill>
                        <a:srgbClr val="001965"/>
                      </a:solidFill>
                      <a:latin typeface="Arial" pitchFamily="34" charset="0"/>
                    </a:rPr>
                    <a:t>Val</a:t>
                  </a:r>
                </a:p>
              </p:txBody>
            </p:sp>
            <p:sp>
              <p:nvSpPr>
                <p:cNvPr id="52254" name="Oval 28"/>
                <p:cNvSpPr>
                  <a:spLocks noChangeArrowheads="1"/>
                </p:cNvSpPr>
                <p:nvPr/>
              </p:nvSpPr>
              <p:spPr bwMode="auto">
                <a:xfrm>
                  <a:off x="5223" y="1802"/>
                  <a:ext cx="199" cy="166"/>
                </a:xfrm>
                <a:prstGeom prst="ellipse">
                  <a:avLst/>
                </a:prstGeom>
                <a:solidFill>
                  <a:srgbClr val="A8C903"/>
                </a:solidFill>
                <a:ln w="12700" algn="ctr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lIns="91427" tIns="45713" rIns="91427" bIns="45713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200" b="1">
                      <a:solidFill>
                        <a:srgbClr val="001965"/>
                      </a:solidFill>
                      <a:latin typeface="Arial" pitchFamily="34" charset="0"/>
                    </a:rPr>
                    <a:t>Ser</a:t>
                  </a:r>
                </a:p>
              </p:txBody>
            </p:sp>
            <p:sp>
              <p:nvSpPr>
                <p:cNvPr id="52255" name="Oval 29"/>
                <p:cNvSpPr>
                  <a:spLocks noChangeArrowheads="1"/>
                </p:cNvSpPr>
                <p:nvPr/>
              </p:nvSpPr>
              <p:spPr bwMode="auto">
                <a:xfrm>
                  <a:off x="5125" y="1951"/>
                  <a:ext cx="198" cy="165"/>
                </a:xfrm>
                <a:prstGeom prst="ellipse">
                  <a:avLst/>
                </a:prstGeom>
                <a:solidFill>
                  <a:srgbClr val="A8C903"/>
                </a:solidFill>
                <a:ln w="12700" algn="ctr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lIns="91427" tIns="45713" rIns="91427" bIns="45713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200" b="1">
                      <a:solidFill>
                        <a:srgbClr val="001965"/>
                      </a:solidFill>
                      <a:latin typeface="Arial" pitchFamily="34" charset="0"/>
                    </a:rPr>
                    <a:t>Ser</a:t>
                  </a:r>
                </a:p>
              </p:txBody>
            </p:sp>
            <p:sp>
              <p:nvSpPr>
                <p:cNvPr id="52256" name="Oval 30"/>
                <p:cNvSpPr>
                  <a:spLocks noChangeArrowheads="1"/>
                </p:cNvSpPr>
                <p:nvPr/>
              </p:nvSpPr>
              <p:spPr bwMode="auto">
                <a:xfrm>
                  <a:off x="4924" y="1952"/>
                  <a:ext cx="199" cy="166"/>
                </a:xfrm>
                <a:prstGeom prst="ellipse">
                  <a:avLst/>
                </a:prstGeom>
                <a:solidFill>
                  <a:srgbClr val="A8C903"/>
                </a:solidFill>
                <a:ln w="12700" algn="ctr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lIns="91427" tIns="45713" rIns="91427" bIns="45713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200" b="1">
                      <a:solidFill>
                        <a:srgbClr val="001965"/>
                      </a:solidFill>
                      <a:latin typeface="Arial" pitchFamily="34" charset="0"/>
                    </a:rPr>
                    <a:t>Tyr</a:t>
                  </a:r>
                </a:p>
              </p:txBody>
            </p:sp>
            <p:sp>
              <p:nvSpPr>
                <p:cNvPr id="52257" name="Oval 31"/>
                <p:cNvSpPr>
                  <a:spLocks noChangeArrowheads="1"/>
                </p:cNvSpPr>
                <p:nvPr/>
              </p:nvSpPr>
              <p:spPr bwMode="auto">
                <a:xfrm>
                  <a:off x="4720" y="1952"/>
                  <a:ext cx="199" cy="166"/>
                </a:xfrm>
                <a:prstGeom prst="ellipse">
                  <a:avLst/>
                </a:prstGeom>
                <a:solidFill>
                  <a:srgbClr val="A8C903"/>
                </a:solidFill>
                <a:ln w="12700" algn="ctr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lIns="91427" tIns="45713" rIns="91427" bIns="45713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200" b="1">
                      <a:solidFill>
                        <a:srgbClr val="001965"/>
                      </a:solidFill>
                      <a:latin typeface="Arial" pitchFamily="34" charset="0"/>
                    </a:rPr>
                    <a:t>Leu</a:t>
                  </a:r>
                </a:p>
              </p:txBody>
            </p:sp>
            <p:sp>
              <p:nvSpPr>
                <p:cNvPr id="52258" name="Oval 32"/>
                <p:cNvSpPr>
                  <a:spLocks noChangeArrowheads="1"/>
                </p:cNvSpPr>
                <p:nvPr/>
              </p:nvSpPr>
              <p:spPr bwMode="auto">
                <a:xfrm>
                  <a:off x="4521" y="1952"/>
                  <a:ext cx="199" cy="166"/>
                </a:xfrm>
                <a:prstGeom prst="ellipse">
                  <a:avLst/>
                </a:prstGeom>
                <a:solidFill>
                  <a:srgbClr val="A8C903"/>
                </a:solidFill>
                <a:ln w="12700" algn="ctr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lIns="91427" tIns="45713" rIns="91427" bIns="45713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200" b="1">
                      <a:solidFill>
                        <a:srgbClr val="001965"/>
                      </a:solidFill>
                      <a:latin typeface="Arial" pitchFamily="34" charset="0"/>
                    </a:rPr>
                    <a:t>Glu</a:t>
                  </a:r>
                </a:p>
              </p:txBody>
            </p:sp>
            <p:sp>
              <p:nvSpPr>
                <p:cNvPr id="52259" name="Oval 33"/>
                <p:cNvSpPr>
                  <a:spLocks noChangeArrowheads="1"/>
                </p:cNvSpPr>
                <p:nvPr/>
              </p:nvSpPr>
              <p:spPr bwMode="auto">
                <a:xfrm>
                  <a:off x="4320" y="1952"/>
                  <a:ext cx="199" cy="166"/>
                </a:xfrm>
                <a:prstGeom prst="ellipse">
                  <a:avLst/>
                </a:prstGeom>
                <a:solidFill>
                  <a:srgbClr val="A8C903"/>
                </a:solidFill>
                <a:ln w="12700" algn="ctr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lIns="91427" tIns="45713" rIns="91427" bIns="45713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200" b="1">
                      <a:solidFill>
                        <a:srgbClr val="001965"/>
                      </a:solidFill>
                      <a:latin typeface="Arial" pitchFamily="34" charset="0"/>
                    </a:rPr>
                    <a:t>Gly</a:t>
                  </a:r>
                </a:p>
              </p:txBody>
            </p:sp>
            <p:sp>
              <p:nvSpPr>
                <p:cNvPr id="52260" name="Oval 34"/>
                <p:cNvSpPr>
                  <a:spLocks noChangeArrowheads="1"/>
                </p:cNvSpPr>
                <p:nvPr/>
              </p:nvSpPr>
              <p:spPr bwMode="auto">
                <a:xfrm>
                  <a:off x="3915" y="1952"/>
                  <a:ext cx="199" cy="166"/>
                </a:xfrm>
                <a:prstGeom prst="ellipse">
                  <a:avLst/>
                </a:prstGeom>
                <a:solidFill>
                  <a:srgbClr val="A8C903"/>
                </a:solidFill>
                <a:ln w="12700" algn="ctr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lIns="91427" tIns="45713" rIns="91427" bIns="45713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200" b="1">
                      <a:solidFill>
                        <a:srgbClr val="001965"/>
                      </a:solidFill>
                      <a:latin typeface="Arial" pitchFamily="34" charset="0"/>
                    </a:rPr>
                    <a:t>Ala</a:t>
                  </a:r>
                </a:p>
              </p:txBody>
            </p:sp>
            <p:sp>
              <p:nvSpPr>
                <p:cNvPr id="52261" name="Oval 35"/>
                <p:cNvSpPr>
                  <a:spLocks noChangeArrowheads="1"/>
                </p:cNvSpPr>
                <p:nvPr/>
              </p:nvSpPr>
              <p:spPr bwMode="auto">
                <a:xfrm>
                  <a:off x="3714" y="1952"/>
                  <a:ext cx="199" cy="166"/>
                </a:xfrm>
                <a:prstGeom prst="ellipse">
                  <a:avLst/>
                </a:prstGeom>
                <a:solidFill>
                  <a:srgbClr val="A8C903"/>
                </a:solidFill>
                <a:ln w="12700" algn="ctr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lIns="91427" tIns="45713" rIns="91427" bIns="45713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200" b="1">
                      <a:solidFill>
                        <a:srgbClr val="001965"/>
                      </a:solidFill>
                      <a:latin typeface="Arial" pitchFamily="34" charset="0"/>
                    </a:rPr>
                    <a:t>Ala</a:t>
                  </a:r>
                </a:p>
              </p:txBody>
            </p:sp>
            <p:sp>
              <p:nvSpPr>
                <p:cNvPr id="52262" name="Oval 36"/>
                <p:cNvSpPr>
                  <a:spLocks noChangeArrowheads="1"/>
                </p:cNvSpPr>
                <p:nvPr/>
              </p:nvSpPr>
              <p:spPr bwMode="auto">
                <a:xfrm>
                  <a:off x="4119" y="1952"/>
                  <a:ext cx="199" cy="166"/>
                </a:xfrm>
                <a:prstGeom prst="ellipse">
                  <a:avLst/>
                </a:prstGeom>
                <a:solidFill>
                  <a:srgbClr val="A8C903"/>
                </a:solidFill>
                <a:ln w="12700" algn="ctr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lIns="91427" tIns="45713" rIns="91427" bIns="45713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200" b="1">
                      <a:solidFill>
                        <a:srgbClr val="001965"/>
                      </a:solidFill>
                      <a:latin typeface="Arial" pitchFamily="34" charset="0"/>
                    </a:rPr>
                    <a:t>Gln</a:t>
                  </a:r>
                </a:p>
              </p:txBody>
            </p:sp>
            <p:sp>
              <p:nvSpPr>
                <p:cNvPr id="52263" name="Oval 37"/>
                <p:cNvSpPr>
                  <a:spLocks noChangeArrowheads="1"/>
                </p:cNvSpPr>
                <p:nvPr/>
              </p:nvSpPr>
              <p:spPr bwMode="auto">
                <a:xfrm>
                  <a:off x="3510" y="1952"/>
                  <a:ext cx="198" cy="166"/>
                </a:xfrm>
                <a:prstGeom prst="ellipse">
                  <a:avLst/>
                </a:prstGeom>
                <a:solidFill>
                  <a:srgbClr val="A8C903"/>
                </a:solidFill>
                <a:ln w="12700" algn="ctr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lIns="91427" tIns="45713" rIns="91427" bIns="45713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200" b="1">
                      <a:solidFill>
                        <a:srgbClr val="001965"/>
                      </a:solidFill>
                      <a:latin typeface="Arial" pitchFamily="34" charset="0"/>
                    </a:rPr>
                    <a:t>Lys</a:t>
                  </a:r>
                </a:p>
              </p:txBody>
            </p:sp>
            <p:sp>
              <p:nvSpPr>
                <p:cNvPr id="52264" name="Oval 38"/>
                <p:cNvSpPr>
                  <a:spLocks noChangeArrowheads="1"/>
                </p:cNvSpPr>
                <p:nvPr/>
              </p:nvSpPr>
              <p:spPr bwMode="auto">
                <a:xfrm>
                  <a:off x="3342" y="2220"/>
                  <a:ext cx="199" cy="166"/>
                </a:xfrm>
                <a:prstGeom prst="ellipse">
                  <a:avLst/>
                </a:prstGeom>
                <a:solidFill>
                  <a:srgbClr val="A8C903"/>
                </a:solidFill>
                <a:ln w="12700" algn="ctr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lIns="91427" tIns="45713" rIns="91427" bIns="45713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200" b="1">
                      <a:solidFill>
                        <a:srgbClr val="001965"/>
                      </a:solidFill>
                      <a:latin typeface="Arial" pitchFamily="34" charset="0"/>
                    </a:rPr>
                    <a:t>Phe</a:t>
                  </a:r>
                </a:p>
              </p:txBody>
            </p:sp>
            <p:sp>
              <p:nvSpPr>
                <p:cNvPr id="52265" name="Oval 39"/>
                <p:cNvSpPr>
                  <a:spLocks noChangeArrowheads="1"/>
                </p:cNvSpPr>
                <p:nvPr/>
              </p:nvSpPr>
              <p:spPr bwMode="auto">
                <a:xfrm>
                  <a:off x="3342" y="2050"/>
                  <a:ext cx="199" cy="166"/>
                </a:xfrm>
                <a:prstGeom prst="ellipse">
                  <a:avLst/>
                </a:prstGeom>
                <a:solidFill>
                  <a:srgbClr val="A8C903"/>
                </a:solidFill>
                <a:ln w="12700" algn="ctr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lIns="91427" tIns="45713" rIns="91427" bIns="45713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200" b="1">
                      <a:solidFill>
                        <a:srgbClr val="001965"/>
                      </a:solidFill>
                      <a:latin typeface="Arial" pitchFamily="34" charset="0"/>
                    </a:rPr>
                    <a:t>Glu</a:t>
                  </a:r>
                </a:p>
              </p:txBody>
            </p:sp>
            <p:sp>
              <p:nvSpPr>
                <p:cNvPr id="52266" name="Oval 40"/>
                <p:cNvSpPr>
                  <a:spLocks noChangeArrowheads="1"/>
                </p:cNvSpPr>
                <p:nvPr/>
              </p:nvSpPr>
              <p:spPr bwMode="auto">
                <a:xfrm>
                  <a:off x="3459" y="2357"/>
                  <a:ext cx="199" cy="166"/>
                </a:xfrm>
                <a:prstGeom prst="ellipse">
                  <a:avLst/>
                </a:prstGeom>
                <a:solidFill>
                  <a:srgbClr val="A8C903"/>
                </a:solidFill>
                <a:ln w="12700" algn="ctr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lIns="91427" tIns="45713" rIns="91427" bIns="45713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200" b="1">
                      <a:solidFill>
                        <a:srgbClr val="001965"/>
                      </a:solidFill>
                      <a:latin typeface="Arial" pitchFamily="34" charset="0"/>
                    </a:rPr>
                    <a:t>Ile</a:t>
                  </a:r>
                </a:p>
              </p:txBody>
            </p:sp>
            <p:sp>
              <p:nvSpPr>
                <p:cNvPr id="52267" name="Oval 41"/>
                <p:cNvSpPr>
                  <a:spLocks noChangeArrowheads="1"/>
                </p:cNvSpPr>
                <p:nvPr/>
              </p:nvSpPr>
              <p:spPr bwMode="auto">
                <a:xfrm>
                  <a:off x="3662" y="2357"/>
                  <a:ext cx="198" cy="166"/>
                </a:xfrm>
                <a:prstGeom prst="ellipse">
                  <a:avLst/>
                </a:prstGeom>
                <a:solidFill>
                  <a:srgbClr val="A8C903"/>
                </a:solidFill>
                <a:ln w="12700" algn="ctr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lIns="91427" tIns="45713" rIns="91427" bIns="45713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200" b="1">
                      <a:solidFill>
                        <a:srgbClr val="001965"/>
                      </a:solidFill>
                      <a:latin typeface="Arial" pitchFamily="34" charset="0"/>
                    </a:rPr>
                    <a:t>Ala</a:t>
                  </a:r>
                </a:p>
              </p:txBody>
            </p:sp>
            <p:sp>
              <p:nvSpPr>
                <p:cNvPr id="52268" name="Oval 42"/>
                <p:cNvSpPr>
                  <a:spLocks noChangeArrowheads="1"/>
                </p:cNvSpPr>
                <p:nvPr/>
              </p:nvSpPr>
              <p:spPr bwMode="auto">
                <a:xfrm>
                  <a:off x="3864" y="2357"/>
                  <a:ext cx="198" cy="166"/>
                </a:xfrm>
                <a:prstGeom prst="ellipse">
                  <a:avLst/>
                </a:prstGeom>
                <a:solidFill>
                  <a:srgbClr val="A8C903"/>
                </a:solidFill>
                <a:ln w="12700" algn="ctr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lIns="91427" tIns="45713" rIns="91427" bIns="45713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200" b="1">
                      <a:solidFill>
                        <a:srgbClr val="001965"/>
                      </a:solidFill>
                      <a:latin typeface="Arial" pitchFamily="34" charset="0"/>
                    </a:rPr>
                    <a:t>Trp</a:t>
                  </a:r>
                </a:p>
              </p:txBody>
            </p:sp>
            <p:sp>
              <p:nvSpPr>
                <p:cNvPr id="52269" name="Oval 43"/>
                <p:cNvSpPr>
                  <a:spLocks noChangeArrowheads="1"/>
                </p:cNvSpPr>
                <p:nvPr/>
              </p:nvSpPr>
              <p:spPr bwMode="auto">
                <a:xfrm>
                  <a:off x="4068" y="2358"/>
                  <a:ext cx="199" cy="166"/>
                </a:xfrm>
                <a:prstGeom prst="ellipse">
                  <a:avLst/>
                </a:prstGeom>
                <a:solidFill>
                  <a:srgbClr val="A8C903"/>
                </a:solidFill>
                <a:ln w="12700" algn="ctr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lIns="91427" tIns="45713" rIns="91427" bIns="45713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200" b="1">
                      <a:solidFill>
                        <a:srgbClr val="001965"/>
                      </a:solidFill>
                      <a:latin typeface="Arial" pitchFamily="34" charset="0"/>
                    </a:rPr>
                    <a:t>Leu</a:t>
                  </a:r>
                </a:p>
              </p:txBody>
            </p:sp>
            <p:sp>
              <p:nvSpPr>
                <p:cNvPr id="52270" name="Oval 45"/>
                <p:cNvSpPr>
                  <a:spLocks noChangeArrowheads="1"/>
                </p:cNvSpPr>
                <p:nvPr/>
              </p:nvSpPr>
              <p:spPr bwMode="auto">
                <a:xfrm>
                  <a:off x="5089" y="2358"/>
                  <a:ext cx="199" cy="166"/>
                </a:xfrm>
                <a:prstGeom prst="ellipse">
                  <a:avLst/>
                </a:prstGeom>
                <a:solidFill>
                  <a:srgbClr val="A8C903"/>
                </a:solidFill>
                <a:ln w="12700" algn="ctr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lIns="91427" tIns="45713" rIns="91427" bIns="45713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200" b="1">
                      <a:solidFill>
                        <a:srgbClr val="001965"/>
                      </a:solidFill>
                      <a:latin typeface="Arial" pitchFamily="34" charset="0"/>
                    </a:rPr>
                    <a:t>Gly</a:t>
                  </a:r>
                </a:p>
              </p:txBody>
            </p:sp>
            <p:sp>
              <p:nvSpPr>
                <p:cNvPr id="52271" name="Oval 46"/>
                <p:cNvSpPr>
                  <a:spLocks noChangeArrowheads="1"/>
                </p:cNvSpPr>
                <p:nvPr/>
              </p:nvSpPr>
              <p:spPr bwMode="auto">
                <a:xfrm>
                  <a:off x="4273" y="2357"/>
                  <a:ext cx="199" cy="166"/>
                </a:xfrm>
                <a:prstGeom prst="ellipse">
                  <a:avLst/>
                </a:prstGeom>
                <a:solidFill>
                  <a:srgbClr val="A8C903"/>
                </a:solidFill>
                <a:ln w="12700" algn="ctr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lIns="91427" tIns="45713" rIns="91427" bIns="45713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200" b="1">
                      <a:solidFill>
                        <a:srgbClr val="001965"/>
                      </a:solidFill>
                      <a:latin typeface="Arial" pitchFamily="34" charset="0"/>
                    </a:rPr>
                    <a:t>Val</a:t>
                  </a:r>
                </a:p>
              </p:txBody>
            </p:sp>
            <p:sp>
              <p:nvSpPr>
                <p:cNvPr id="52272" name="Oval 47"/>
                <p:cNvSpPr>
                  <a:spLocks noChangeArrowheads="1"/>
                </p:cNvSpPr>
                <p:nvPr/>
              </p:nvSpPr>
              <p:spPr bwMode="auto">
                <a:xfrm>
                  <a:off x="4678" y="2357"/>
                  <a:ext cx="198" cy="166"/>
                </a:xfrm>
                <a:prstGeom prst="ellipse">
                  <a:avLst/>
                </a:prstGeom>
                <a:solidFill>
                  <a:srgbClr val="A8C903"/>
                </a:solidFill>
                <a:ln w="12700" algn="ctr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lIns="91427" tIns="45713" rIns="91427" bIns="45713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200" b="1">
                      <a:solidFill>
                        <a:srgbClr val="001965"/>
                      </a:solidFill>
                      <a:latin typeface="Arial" pitchFamily="34" charset="0"/>
                    </a:rPr>
                    <a:t>Gly</a:t>
                  </a:r>
                </a:p>
              </p:txBody>
            </p:sp>
            <p:sp>
              <p:nvSpPr>
                <p:cNvPr id="52273" name="Oval 48"/>
                <p:cNvSpPr>
                  <a:spLocks noChangeArrowheads="1"/>
                </p:cNvSpPr>
                <p:nvPr/>
              </p:nvSpPr>
              <p:spPr bwMode="auto">
                <a:xfrm>
                  <a:off x="4883" y="2357"/>
                  <a:ext cx="199" cy="166"/>
                </a:xfrm>
                <a:prstGeom prst="ellipse">
                  <a:avLst/>
                </a:prstGeom>
                <a:solidFill>
                  <a:srgbClr val="A8C903"/>
                </a:solidFill>
                <a:ln w="12700" algn="ctr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lIns="91427" tIns="45713" rIns="91427" bIns="45713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200" b="1">
                      <a:solidFill>
                        <a:srgbClr val="001965"/>
                      </a:solidFill>
                      <a:latin typeface="Arial" pitchFamily="34" charset="0"/>
                    </a:rPr>
                    <a:t>Arg</a:t>
                  </a:r>
                </a:p>
              </p:txBody>
            </p:sp>
            <p:sp>
              <p:nvSpPr>
                <p:cNvPr id="52274" name="Oval 49"/>
                <p:cNvSpPr>
                  <a:spLocks noChangeArrowheads="1"/>
                </p:cNvSpPr>
                <p:nvPr/>
              </p:nvSpPr>
              <p:spPr bwMode="auto">
                <a:xfrm>
                  <a:off x="3376" y="1824"/>
                  <a:ext cx="199" cy="165"/>
                </a:xfrm>
                <a:prstGeom prst="ellipse">
                  <a:avLst/>
                </a:prstGeom>
                <a:solidFill>
                  <a:srgbClr val="749DD3"/>
                </a:solidFill>
                <a:ln w="19050">
                  <a:solidFill>
                    <a:schemeClr val="accent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lIns="91427" tIns="45713" rIns="91427" bIns="45713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200" b="1">
                      <a:solidFill>
                        <a:srgbClr val="001965"/>
                      </a:solidFill>
                      <a:latin typeface="Arial" pitchFamily="34" charset="0"/>
                    </a:rPr>
                    <a:t>Glu</a:t>
                  </a:r>
                </a:p>
              </p:txBody>
            </p:sp>
            <p:sp>
              <p:nvSpPr>
                <p:cNvPr id="52275" name="Oval 50"/>
                <p:cNvSpPr>
                  <a:spLocks noChangeArrowheads="1"/>
                </p:cNvSpPr>
                <p:nvPr/>
              </p:nvSpPr>
              <p:spPr bwMode="auto">
                <a:xfrm>
                  <a:off x="4476" y="2355"/>
                  <a:ext cx="199" cy="166"/>
                </a:xfrm>
                <a:prstGeom prst="ellipse">
                  <a:avLst/>
                </a:prstGeom>
                <a:solidFill>
                  <a:srgbClr val="749DD3"/>
                </a:solid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lIns="91427" tIns="45713" rIns="91427" bIns="45713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200" b="1">
                      <a:solidFill>
                        <a:srgbClr val="001965"/>
                      </a:solidFill>
                      <a:latin typeface="Arial" pitchFamily="34" charset="0"/>
                    </a:rPr>
                    <a:t>Arg</a:t>
                  </a:r>
                </a:p>
              </p:txBody>
            </p:sp>
            <p:sp>
              <p:nvSpPr>
                <p:cNvPr id="52276" name="Text Box 91"/>
                <p:cNvSpPr txBox="1">
                  <a:spLocks noChangeArrowheads="1"/>
                </p:cNvSpPr>
                <p:nvPr/>
              </p:nvSpPr>
              <p:spPr bwMode="auto">
                <a:xfrm>
                  <a:off x="3422" y="1304"/>
                  <a:ext cx="156" cy="174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lIns="91427" tIns="45713" rIns="91427" bIns="45713"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1200">
                      <a:solidFill>
                        <a:srgbClr val="001965"/>
                      </a:solidFill>
                      <a:latin typeface="Arial" pitchFamily="34" charset="0"/>
                    </a:rPr>
                    <a:t>7</a:t>
                  </a:r>
                </a:p>
              </p:txBody>
            </p:sp>
            <p:sp>
              <p:nvSpPr>
                <p:cNvPr id="52277" name="Text Box 92"/>
                <p:cNvSpPr txBox="1">
                  <a:spLocks noChangeArrowheads="1"/>
                </p:cNvSpPr>
                <p:nvPr/>
              </p:nvSpPr>
              <p:spPr bwMode="auto">
                <a:xfrm>
                  <a:off x="3829" y="1309"/>
                  <a:ext cx="157" cy="174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lIns="91427" tIns="45713" rIns="91427" bIns="45713"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1200">
                      <a:solidFill>
                        <a:srgbClr val="001965"/>
                      </a:solidFill>
                      <a:latin typeface="Arial" pitchFamily="34" charset="0"/>
                    </a:rPr>
                    <a:t>9</a:t>
                  </a:r>
                </a:p>
              </p:txBody>
            </p:sp>
            <p:sp>
              <p:nvSpPr>
                <p:cNvPr id="52278" name="Text Box 93"/>
                <p:cNvSpPr txBox="1">
                  <a:spLocks noChangeArrowheads="1"/>
                </p:cNvSpPr>
                <p:nvPr/>
              </p:nvSpPr>
              <p:spPr bwMode="auto">
                <a:xfrm>
                  <a:off x="4803" y="2164"/>
                  <a:ext cx="324" cy="174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lIns="91427" tIns="45713" rIns="91427" bIns="45713"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1200">
                      <a:solidFill>
                        <a:srgbClr val="001965"/>
                      </a:solidFill>
                      <a:latin typeface="Arial" pitchFamily="34" charset="0"/>
                    </a:rPr>
                    <a:t>36</a:t>
                  </a:r>
                </a:p>
              </p:txBody>
            </p:sp>
          </p:grpSp>
          <p:sp>
            <p:nvSpPr>
              <p:cNvPr id="52241" name="AutoShape 168"/>
              <p:cNvSpPr>
                <a:spLocks noChangeArrowheads="1"/>
              </p:cNvSpPr>
              <p:nvPr/>
            </p:nvSpPr>
            <p:spPr bwMode="auto">
              <a:xfrm>
                <a:off x="5759425" y="1398588"/>
                <a:ext cx="2601913" cy="701675"/>
              </a:xfrm>
              <a:prstGeom prst="roundRect">
                <a:avLst>
                  <a:gd name="adj" fmla="val 16657"/>
                </a:avLst>
              </a:prstGeom>
              <a:noFill/>
              <a:ln w="12700">
                <a:noFill/>
                <a:round/>
                <a:headEnd/>
                <a:tailEnd/>
              </a:ln>
            </p:spPr>
            <p:txBody>
              <a:bodyPr wrap="none" lIns="92062" tIns="46031" rIns="92062" bIns="46031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600" b="1">
                    <a:solidFill>
                      <a:srgbClr val="001965"/>
                    </a:solidFill>
                    <a:latin typeface="Arial" pitchFamily="34" charset="0"/>
                  </a:rPr>
                  <a:t>Liraglutide</a:t>
                </a:r>
              </a:p>
            </p:txBody>
          </p:sp>
        </p:grpSp>
        <p:sp>
          <p:nvSpPr>
            <p:cNvPr id="52236" name="Line 101"/>
            <p:cNvSpPr>
              <a:spLocks noChangeShapeType="1"/>
            </p:cNvSpPr>
            <p:nvPr/>
          </p:nvSpPr>
          <p:spPr bwMode="auto">
            <a:xfrm>
              <a:off x="5119893" y="2527423"/>
              <a:ext cx="188377" cy="192026"/>
            </a:xfrm>
            <a:prstGeom prst="line">
              <a:avLst/>
            </a:prstGeom>
            <a:noFill/>
            <a:ln w="63500">
              <a:solidFill>
                <a:schemeClr val="accent1"/>
              </a:solidFill>
              <a:round/>
              <a:headEnd/>
              <a:tailEnd type="triangle" w="med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001965"/>
                </a:solidFill>
                <a:latin typeface="Arial" pitchFamily="34" charset="0"/>
              </a:endParaRPr>
            </a:p>
          </p:txBody>
        </p:sp>
      </p:grpSp>
      <p:sp>
        <p:nvSpPr>
          <p:cNvPr id="52234" name="Text Box 25"/>
          <p:cNvSpPr txBox="1">
            <a:spLocks noChangeArrowheads="1"/>
          </p:cNvSpPr>
          <p:nvPr/>
        </p:nvSpPr>
        <p:spPr bwMode="auto">
          <a:xfrm>
            <a:off x="479425" y="6272225"/>
            <a:ext cx="688975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sz="1000">
                <a:solidFill>
                  <a:srgbClr val="001965"/>
                </a:solidFill>
                <a:latin typeface="Arial" pitchFamily="34" charset="0"/>
              </a:rPr>
              <a:t>Knudsen </a:t>
            </a:r>
            <a:r>
              <a:rPr lang="en-GB" sz="1000" i="1">
                <a:solidFill>
                  <a:srgbClr val="001965"/>
                </a:solidFill>
                <a:latin typeface="Arial" pitchFamily="34" charset="0"/>
              </a:rPr>
              <a:t>et al. J Med Chem</a:t>
            </a:r>
            <a:r>
              <a:rPr lang="en-GB" sz="1000">
                <a:solidFill>
                  <a:srgbClr val="001965"/>
                </a:solidFill>
                <a:latin typeface="Arial" pitchFamily="34" charset="0"/>
              </a:rPr>
              <a:t> 2000;43:1664–9; Degn </a:t>
            </a:r>
            <a:r>
              <a:rPr lang="en-GB" sz="1000" i="1">
                <a:solidFill>
                  <a:srgbClr val="001965"/>
                </a:solidFill>
                <a:latin typeface="Arial" pitchFamily="34" charset="0"/>
              </a:rPr>
              <a:t>et al. Diabetes </a:t>
            </a:r>
            <a:r>
              <a:rPr lang="en-GB" sz="1000">
                <a:solidFill>
                  <a:srgbClr val="001965"/>
                </a:solidFill>
                <a:latin typeface="Arial" pitchFamily="34" charset="0"/>
              </a:rPr>
              <a:t>2004;53:1187–94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Chart 20"/>
          <p:cNvGraphicFramePr/>
          <p:nvPr>
            <p:extLst>
              <p:ext uri="{D42A27DB-BD31-4B8C-83A1-F6EECF244321}">
                <p14:modId xmlns:p14="http://schemas.microsoft.com/office/powerpoint/2010/main" val="4202630552"/>
              </p:ext>
            </p:extLst>
          </p:nvPr>
        </p:nvGraphicFramePr>
        <p:xfrm>
          <a:off x="1110885" y="1800040"/>
          <a:ext cx="6695524" cy="417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6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Μεταβολή σωματικού βάρους</a:t>
            </a:r>
            <a:r>
              <a:rPr lang="en-GB" dirty="0"/>
              <a:t> (%)</a:t>
            </a:r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-3527" y="6014414"/>
            <a:ext cx="8148840" cy="461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0" tIns="45705" rIns="91410" bIns="45705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sz="800" dirty="0">
                <a:solidFill>
                  <a:srgbClr val="000000"/>
                </a:solidFill>
                <a:latin typeface="Verdana"/>
              </a:rPr>
              <a:t>FAS, fasting visit data only. Line graphs are observed means (±SE). Circles are observed means LOCF. Statistical analysis is ANCOVA</a:t>
            </a:r>
          </a:p>
          <a:p>
            <a:pPr defTabSz="685545"/>
            <a:r>
              <a:rPr lang="en-GB" sz="800" dirty="0">
                <a:solidFill>
                  <a:srgbClr val="000000"/>
                </a:solidFill>
                <a:latin typeface="Verdana"/>
              </a:rPr>
              <a:t>Test for no treatment by prediabetes interaction </a:t>
            </a:r>
            <a:r>
              <a:rPr lang="en-GB" sz="800" i="1" dirty="0">
                <a:solidFill>
                  <a:srgbClr val="000000"/>
                </a:solidFill>
                <a:latin typeface="Verdana"/>
              </a:rPr>
              <a:t>p</a:t>
            </a:r>
            <a:r>
              <a:rPr lang="en-GB" sz="800" dirty="0">
                <a:solidFill>
                  <a:srgbClr val="000000"/>
                </a:solidFill>
                <a:latin typeface="Verdana"/>
              </a:rPr>
              <a:t>=0.5907</a:t>
            </a:r>
          </a:p>
          <a:p>
            <a:pPr defTabSz="685545"/>
            <a:r>
              <a:rPr lang="en-GB" sz="800" dirty="0">
                <a:solidFill>
                  <a:srgbClr val="000000"/>
                </a:solidFill>
                <a:latin typeface="Verdana"/>
              </a:rPr>
              <a:t>ANCOVA, analysis of covariance; BMI, body mass index; FAS, full analysis set; LOCF, last observation carried forward; SE, standard error</a:t>
            </a:r>
            <a:endParaRPr lang="en-GB" sz="800" b="1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4014407" y="5517742"/>
            <a:ext cx="1237778" cy="27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0" tIns="45705" rIns="91410" bIns="45705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defTabSz="685545"/>
            <a:r>
              <a:rPr lang="en-GB" sz="1200" dirty="0">
                <a:solidFill>
                  <a:srgbClr val="000000"/>
                </a:solidFill>
                <a:latin typeface="Verdana"/>
              </a:rPr>
              <a:t>Time (weeks)</a:t>
            </a:r>
          </a:p>
        </p:txBody>
      </p:sp>
      <p:sp>
        <p:nvSpPr>
          <p:cNvPr id="27" name="TextBox 1"/>
          <p:cNvSpPr txBox="1">
            <a:spLocks noChangeArrowheads="1"/>
          </p:cNvSpPr>
          <p:nvPr/>
        </p:nvSpPr>
        <p:spPr bwMode="auto">
          <a:xfrm>
            <a:off x="1227360" y="1402817"/>
            <a:ext cx="2288196" cy="40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0" tIns="45705" rIns="91410" bIns="4570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defTabSz="685545" eaLnBrk="1" hangingPunct="1"/>
            <a:r>
              <a:rPr lang="en-GB" sz="1000" dirty="0">
                <a:solidFill>
                  <a:srgbClr val="000000"/>
                </a:solidFill>
                <a:latin typeface="Verdana"/>
              </a:rPr>
              <a:t>Mean baseline weight: 106 kg</a:t>
            </a:r>
          </a:p>
          <a:p>
            <a:pPr defTabSz="685545" eaLnBrk="1" hangingPunct="1"/>
            <a:r>
              <a:rPr lang="en-GB" sz="1000" dirty="0">
                <a:solidFill>
                  <a:srgbClr val="000000"/>
                </a:solidFill>
                <a:latin typeface="Verdana"/>
              </a:rPr>
              <a:t>Mean BMI: 38.3 kg/m</a:t>
            </a:r>
            <a:r>
              <a:rPr lang="en-GB" sz="1000" baseline="30000" dirty="0">
                <a:solidFill>
                  <a:srgbClr val="000000"/>
                </a:solidFill>
                <a:latin typeface="Verdana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312120" y="3412141"/>
            <a:ext cx="761686" cy="230802"/>
          </a:xfrm>
          <a:prstGeom prst="rect">
            <a:avLst/>
          </a:prstGeom>
          <a:noFill/>
        </p:spPr>
        <p:txBody>
          <a:bodyPr wrap="none" lIns="91410" tIns="45705" rIns="91410" bIns="45705" rtlCol="0">
            <a:spAutoFit/>
          </a:bodyPr>
          <a:lstStyle/>
          <a:p>
            <a:pPr algn="ctr" defTabSz="685545"/>
            <a:r>
              <a:rPr lang="en-GB" sz="900" i="1" dirty="0">
                <a:solidFill>
                  <a:srgbClr val="000000"/>
                </a:solidFill>
              </a:rPr>
              <a:t>p</a:t>
            </a:r>
            <a:r>
              <a:rPr lang="en-GB" sz="900" dirty="0">
                <a:solidFill>
                  <a:srgbClr val="000000"/>
                </a:solidFill>
              </a:rPr>
              <a:t>&lt;0.0001</a:t>
            </a:r>
          </a:p>
        </p:txBody>
      </p:sp>
      <p:sp>
        <p:nvSpPr>
          <p:cNvPr id="4" name="Right Bracket 3"/>
          <p:cNvSpPr/>
          <p:nvPr/>
        </p:nvSpPr>
        <p:spPr>
          <a:xfrm>
            <a:off x="8233597" y="2894029"/>
            <a:ext cx="72000" cy="1344000"/>
          </a:xfrm>
          <a:prstGeom prst="rightBracket">
            <a:avLst>
              <a:gd name="adj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10" tIns="45705" rIns="91410" bIns="45705" rtlCol="0" anchor="ctr"/>
          <a:lstStyle/>
          <a:p>
            <a:pPr algn="ctr"/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62142" y="4089560"/>
            <a:ext cx="591768" cy="230802"/>
          </a:xfrm>
          <a:prstGeom prst="rect">
            <a:avLst/>
          </a:prstGeom>
          <a:noFill/>
        </p:spPr>
        <p:txBody>
          <a:bodyPr wrap="none" lIns="91410" tIns="45705" rIns="91410" bIns="45705" rtlCol="0">
            <a:spAutoFit/>
          </a:bodyPr>
          <a:lstStyle/>
          <a:p>
            <a:pPr algn="ctr" defTabSz="685545"/>
            <a:r>
              <a:rPr lang="en-GB" sz="90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GB" sz="900" dirty="0">
                <a:solidFill>
                  <a:srgbClr val="000000"/>
                </a:solidFill>
              </a:rPr>
              <a:t>8.0%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662142" y="2731543"/>
            <a:ext cx="591768" cy="230802"/>
          </a:xfrm>
          <a:prstGeom prst="rect">
            <a:avLst/>
          </a:prstGeom>
          <a:noFill/>
        </p:spPr>
        <p:txBody>
          <a:bodyPr wrap="none" lIns="91410" tIns="45705" rIns="91410" bIns="45705" rtlCol="0">
            <a:spAutoFit/>
          </a:bodyPr>
          <a:lstStyle/>
          <a:p>
            <a:pPr algn="ctr" defTabSz="685545"/>
            <a:r>
              <a:rPr lang="en-GB" sz="90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GB" sz="900" dirty="0">
                <a:solidFill>
                  <a:srgbClr val="000000"/>
                </a:solidFill>
              </a:rPr>
              <a:t>2.6%</a:t>
            </a:r>
          </a:p>
        </p:txBody>
      </p:sp>
      <p:grpSp>
        <p:nvGrpSpPr>
          <p:cNvPr id="2" name="Group 98"/>
          <p:cNvGrpSpPr>
            <a:grpSpLocks/>
          </p:cNvGrpSpPr>
          <p:nvPr/>
        </p:nvGrpSpPr>
        <p:grpSpPr bwMode="auto">
          <a:xfrm>
            <a:off x="3638336" y="1461761"/>
            <a:ext cx="3900739" cy="400411"/>
            <a:chOff x="4296439" y="5478598"/>
            <a:chExt cx="3901923" cy="400071"/>
          </a:xfrm>
        </p:grpSpPr>
        <p:sp>
          <p:nvSpPr>
            <p:cNvPr id="25" name="Rectangle 79"/>
            <p:cNvSpPr>
              <a:spLocks noChangeArrowheads="1"/>
            </p:cNvSpPr>
            <p:nvPr/>
          </p:nvSpPr>
          <p:spPr bwMode="auto">
            <a:xfrm>
              <a:off x="4440351" y="5734791"/>
              <a:ext cx="108033" cy="143878"/>
            </a:xfrm>
            <a:prstGeom prst="ellipse">
              <a:avLst/>
            </a:prstGeom>
            <a:solidFill>
              <a:srgbClr val="333399"/>
            </a:solidFill>
            <a:ln w="19050" algn="ctr">
              <a:solidFill>
                <a:srgbClr val="333399"/>
              </a:solidFill>
              <a:round/>
              <a:headEnd/>
              <a:tailEnd/>
            </a:ln>
          </p:spPr>
          <p:txBody>
            <a:bodyPr wrap="none" lIns="72000" tIns="72000" rIns="72000" bIns="72000" anchor="ctr"/>
            <a:lstStyle/>
            <a:p>
              <a:pPr algn="ctr">
                <a:spcBef>
                  <a:spcPct val="50000"/>
                </a:spcBef>
              </a:pPr>
              <a:endParaRPr lang="en-GB" sz="1000" b="1">
                <a:solidFill>
                  <a:srgbClr val="000000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 bwMode="auto">
            <a:xfrm>
              <a:off x="6457929" y="5734791"/>
              <a:ext cx="108033" cy="143878"/>
            </a:xfrm>
            <a:prstGeom prst="ellipse">
              <a:avLst/>
            </a:prstGeom>
            <a:solidFill>
              <a:srgbClr val="7F7F7F"/>
            </a:solidFill>
            <a:ln w="1905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72000" tIns="72000" rIns="72000" bIns="72000" anchor="ctr"/>
            <a:lstStyle/>
            <a:p>
              <a:pPr algn="ctr">
                <a:spcBef>
                  <a:spcPct val="50000"/>
                </a:spcBef>
                <a:defRPr/>
              </a:pPr>
              <a:endParaRPr lang="en-GB" sz="1000" b="1">
                <a:solidFill>
                  <a:srgbClr val="000000"/>
                </a:solidFill>
              </a:endParaRPr>
            </a:p>
          </p:txBody>
        </p:sp>
        <p:sp>
          <p:nvSpPr>
            <p:cNvPr id="31" name="Rectangle 478"/>
            <p:cNvSpPr>
              <a:spLocks noChangeArrowheads="1"/>
            </p:cNvSpPr>
            <p:nvPr/>
          </p:nvSpPr>
          <p:spPr bwMode="auto">
            <a:xfrm>
              <a:off x="6798515" y="5704225"/>
              <a:ext cx="1399847" cy="153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000" dirty="0">
                  <a:solidFill>
                    <a:srgbClr val="000000"/>
                  </a:solidFill>
                </a:rPr>
                <a:t>Observed mean LOCF</a:t>
              </a:r>
            </a:p>
          </p:txBody>
        </p:sp>
        <p:sp>
          <p:nvSpPr>
            <p:cNvPr id="32" name="Rectangle 474"/>
            <p:cNvSpPr>
              <a:spLocks noChangeArrowheads="1"/>
            </p:cNvSpPr>
            <p:nvPr/>
          </p:nvSpPr>
          <p:spPr bwMode="auto">
            <a:xfrm>
              <a:off x="4791373" y="5478602"/>
              <a:ext cx="1184980" cy="153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000" dirty="0">
                  <a:solidFill>
                    <a:srgbClr val="000000"/>
                  </a:solidFill>
                </a:rPr>
                <a:t>Liraglutide 3.0 mg</a:t>
              </a:r>
            </a:p>
          </p:txBody>
        </p:sp>
        <p:sp>
          <p:nvSpPr>
            <p:cNvPr id="33" name="Rectangle 478"/>
            <p:cNvSpPr>
              <a:spLocks noChangeArrowheads="1"/>
            </p:cNvSpPr>
            <p:nvPr/>
          </p:nvSpPr>
          <p:spPr bwMode="auto">
            <a:xfrm>
              <a:off x="6798516" y="5478598"/>
              <a:ext cx="492271" cy="153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000" dirty="0">
                  <a:solidFill>
                    <a:srgbClr val="000000"/>
                  </a:solidFill>
                </a:rPr>
                <a:t>Placebo</a:t>
              </a:r>
            </a:p>
          </p:txBody>
        </p:sp>
        <p:cxnSp>
          <p:nvCxnSpPr>
            <p:cNvPr id="34" name="Straight Connector 38"/>
            <p:cNvCxnSpPr>
              <a:cxnSpLocks noChangeShapeType="1"/>
            </p:cNvCxnSpPr>
            <p:nvPr/>
          </p:nvCxnSpPr>
          <p:spPr bwMode="auto">
            <a:xfrm>
              <a:off x="4296439" y="5581110"/>
              <a:ext cx="377825" cy="0"/>
            </a:xfrm>
            <a:prstGeom prst="line">
              <a:avLst/>
            </a:prstGeom>
            <a:noFill/>
            <a:ln w="38100" algn="ctr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Straight Connector 41"/>
            <p:cNvCxnSpPr>
              <a:cxnSpLocks noChangeShapeType="1"/>
            </p:cNvCxnSpPr>
            <p:nvPr/>
          </p:nvCxnSpPr>
          <p:spPr bwMode="auto">
            <a:xfrm>
              <a:off x="6311515" y="5581110"/>
              <a:ext cx="377825" cy="0"/>
            </a:xfrm>
            <a:prstGeom prst="line">
              <a:avLst/>
            </a:prstGeom>
            <a:noFill/>
            <a:ln w="38100" algn="ctr">
              <a:solidFill>
                <a:srgbClr val="7F7F7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1" name="Rectangle 478"/>
            <p:cNvSpPr>
              <a:spLocks noChangeArrowheads="1"/>
            </p:cNvSpPr>
            <p:nvPr/>
          </p:nvSpPr>
          <p:spPr bwMode="auto">
            <a:xfrm>
              <a:off x="4791373" y="5704209"/>
              <a:ext cx="1399847" cy="153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000" dirty="0">
                  <a:solidFill>
                    <a:srgbClr val="000000"/>
                  </a:solidFill>
                </a:rPr>
                <a:t>Observed mean LOCF</a:t>
              </a:r>
            </a:p>
          </p:txBody>
        </p:sp>
      </p:grpSp>
      <p:sp>
        <p:nvSpPr>
          <p:cNvPr id="28" name="TextBox 27"/>
          <p:cNvSpPr txBox="1">
            <a:spLocks noChangeArrowheads="1"/>
          </p:cNvSpPr>
          <p:nvPr/>
        </p:nvSpPr>
        <p:spPr bwMode="auto">
          <a:xfrm rot="16200000">
            <a:off x="-503245" y="3587322"/>
            <a:ext cx="2878667" cy="242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58" tIns="34289" rIns="68558" bIns="34289">
            <a:spAutoFit/>
          </a:bodyPr>
          <a:lstStyle/>
          <a:p>
            <a:pPr algn="ctr">
              <a:defRPr sz="1200" b="0" i="0" u="none" strike="noStrike" kern="1200" baseline="0">
                <a:solidFill>
                  <a:srgbClr val="001965"/>
                </a:solidFill>
                <a:latin typeface="+mn-lt"/>
                <a:ea typeface="+mn-ea"/>
                <a:cs typeface="+mn-cs"/>
              </a:defRPr>
            </a:pPr>
            <a:r>
              <a:rPr lang="en-GB" sz="1100" dirty="0">
                <a:solidFill>
                  <a:srgbClr val="000000"/>
                </a:solidFill>
              </a:rPr>
              <a:t>Change in weight (%)</a:t>
            </a:r>
          </a:p>
        </p:txBody>
      </p:sp>
      <p:sp>
        <p:nvSpPr>
          <p:cNvPr id="24" name="TextBox 32"/>
          <p:cNvSpPr txBox="1">
            <a:spLocks noChangeArrowheads="1"/>
          </p:cNvSpPr>
          <p:nvPr/>
        </p:nvSpPr>
        <p:spPr bwMode="auto">
          <a:xfrm>
            <a:off x="0" y="6553204"/>
            <a:ext cx="5486400" cy="215413"/>
          </a:xfrm>
          <a:prstGeom prst="rect">
            <a:avLst/>
          </a:prstGeom>
          <a:noFill/>
          <a:ln>
            <a:noFill/>
          </a:ln>
        </p:spPr>
        <p:txBody>
          <a:bodyPr wrap="square" lIns="91410" tIns="45705" rIns="91410" bIns="45705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en-US" sz="800" dirty="0">
                <a:solidFill>
                  <a:srgbClr val="000000"/>
                </a:solidFill>
              </a:rPr>
              <a:t>Pi-</a:t>
            </a:r>
            <a:r>
              <a:rPr lang="fr-FR" altLang="en-US" sz="800" dirty="0" err="1">
                <a:solidFill>
                  <a:srgbClr val="000000"/>
                </a:solidFill>
              </a:rPr>
              <a:t>Sunyer</a:t>
            </a:r>
            <a:r>
              <a:rPr lang="fr-FR" altLang="en-US" sz="800" dirty="0">
                <a:solidFill>
                  <a:srgbClr val="000000"/>
                </a:solidFill>
              </a:rPr>
              <a:t> </a:t>
            </a:r>
            <a:r>
              <a:rPr lang="fr-FR" altLang="en-US" sz="800" i="1" dirty="0">
                <a:solidFill>
                  <a:srgbClr val="000000"/>
                </a:solidFill>
              </a:rPr>
              <a:t>et al. N </a:t>
            </a:r>
            <a:r>
              <a:rPr lang="fr-FR" altLang="en-US" sz="800" i="1" dirty="0" err="1">
                <a:solidFill>
                  <a:srgbClr val="000000"/>
                </a:solidFill>
              </a:rPr>
              <a:t>Engl</a:t>
            </a:r>
            <a:r>
              <a:rPr lang="fr-FR" altLang="en-US" sz="800" i="1" dirty="0">
                <a:solidFill>
                  <a:srgbClr val="000000"/>
                </a:solidFill>
              </a:rPr>
              <a:t> J Med</a:t>
            </a:r>
            <a:r>
              <a:rPr lang="fr-FR" altLang="en-US" sz="800" dirty="0">
                <a:solidFill>
                  <a:srgbClr val="000000"/>
                </a:solidFill>
              </a:rPr>
              <a:t> 2015;373:11-22, le Roux </a:t>
            </a:r>
            <a:r>
              <a:rPr lang="fr-FR" altLang="en-US" sz="800" i="1" dirty="0">
                <a:solidFill>
                  <a:srgbClr val="000000"/>
                </a:solidFill>
              </a:rPr>
              <a:t>et al. Lancet </a:t>
            </a:r>
            <a:r>
              <a:rPr lang="fr-FR" altLang="en-US" sz="800" dirty="0">
                <a:solidFill>
                  <a:srgbClr val="000000"/>
                </a:solidFill>
              </a:rPr>
              <a:t>2017;389:1399-1409 </a:t>
            </a:r>
            <a:endParaRPr lang="en-GB" altLang="en-US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391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υποσέλιδου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Department of Nutrition, Exercise and Sports</a:t>
            </a:r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15101" b="5620"/>
          <a:stretch>
            <a:fillRect/>
          </a:stretch>
        </p:blipFill>
        <p:spPr bwMode="auto">
          <a:xfrm>
            <a:off x="228600" y="0"/>
            <a:ext cx="8610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9960" y="1600201"/>
            <a:ext cx="7582040" cy="5153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179388" y="188913"/>
            <a:ext cx="885666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32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ΔΙΑΓΝΩΣΤΙΚΗ ΠΡΟΣΕΓΓΙΣΗ ΠΑΧΥΣΑΡΚΙΑΣ: ΔΕΙΚΤΗΣ ΜΑΖΑΣ ΣΩΜΑΤΟΣ (</a:t>
            </a:r>
            <a:r>
              <a:rPr lang="en-US" sz="32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BMI)</a:t>
            </a:r>
            <a:endParaRPr lang="el-GR" sz="3200" b="1" dirty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468313" y="1341438"/>
            <a:ext cx="82073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BMI =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Βάρος (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Kg)/[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Ύψος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(m)]</a:t>
            </a:r>
            <a:r>
              <a:rPr lang="en-US" sz="2000" b="1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endParaRPr lang="el-G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32775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7288267"/>
              </p:ext>
            </p:extLst>
          </p:nvPr>
        </p:nvGraphicFramePr>
        <p:xfrm>
          <a:off x="533400" y="1916113"/>
          <a:ext cx="8077200" cy="3154680"/>
        </p:xfrm>
        <a:graphic>
          <a:graphicData uri="http://schemas.openxmlformats.org/drawingml/2006/table">
            <a:tbl>
              <a:tblPr/>
              <a:tblGrid>
                <a:gridCol w="243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ΤΑΞΙΝΟΜΗΣΗ</a:t>
                      </a:r>
                      <a:endParaRPr kumimoji="0" lang="en-GB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BMI</a:t>
                      </a:r>
                      <a:r>
                        <a:rPr kumimoji="0" lang="el-G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 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kg/m</a:t>
                      </a:r>
                      <a:r>
                        <a:rPr kumimoji="0" lang="en-US" sz="15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</a:t>
                      </a:r>
                      <a:endParaRPr kumimoji="0" lang="en-GB" sz="15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ΚΙΝΔΥΝΟΣ ΣΥΝ-ΝΟΣΗΡΟΤΗΤΑΣ *</a:t>
                      </a:r>
                      <a:endParaRPr kumimoji="0" lang="en-GB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l-GR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l-GR" sz="15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Περίμετρος Μέσης</a:t>
                      </a:r>
                      <a:endParaRPr kumimoji="0" lang="en-GB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l-GR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l-GR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≤</a:t>
                      </a:r>
                      <a:r>
                        <a:rPr kumimoji="0" lang="el-G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102 </a:t>
                      </a: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cm</a:t>
                      </a:r>
                      <a:r>
                        <a:rPr kumimoji="0" lang="el-G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 (άνδρες)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≤</a:t>
                      </a:r>
                      <a:r>
                        <a:rPr kumimoji="0" lang="el-G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88 </a:t>
                      </a: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cm </a:t>
                      </a:r>
                      <a:r>
                        <a:rPr kumimoji="0" lang="el-G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(γυναίκες)</a:t>
                      </a:r>
                      <a:endParaRPr kumimoji="0" lang="en-GB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&gt;102 </a:t>
                      </a: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cm</a:t>
                      </a:r>
                      <a:r>
                        <a:rPr kumimoji="0" lang="el-G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 (άνδρες)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&gt;88 </a:t>
                      </a: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cm </a:t>
                      </a:r>
                      <a:r>
                        <a:rPr kumimoji="0" lang="el-G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(γυναίκες)</a:t>
                      </a:r>
                      <a:endParaRPr kumimoji="0" lang="en-GB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Ισχνός (αδύνατος)</a:t>
                      </a:r>
                      <a:endParaRPr kumimoji="0" lang="en-GB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fol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&lt;18.5</a:t>
                      </a:r>
                      <a:endParaRPr kumimoji="0" lang="en-GB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l-GR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l-GR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Φυσιολογικού βάρους</a:t>
                      </a:r>
                      <a:endParaRPr kumimoji="0" lang="en-GB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fol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18.5 – 24.9</a:t>
                      </a:r>
                      <a:endParaRPr kumimoji="0" lang="en-GB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l-GR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l-GR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Υπέρβαρος</a:t>
                      </a:r>
                      <a:endParaRPr kumimoji="0" lang="en-GB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fol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25.0 – 29.9</a:t>
                      </a:r>
                      <a:endParaRPr kumimoji="0" lang="en-GB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Αυξημένος</a:t>
                      </a:r>
                      <a:endParaRPr kumimoji="0" lang="en-GB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Υψηλός</a:t>
                      </a:r>
                      <a:endParaRPr kumimoji="0" lang="en-GB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Ήπια Παχυσαρκία</a:t>
                      </a:r>
                      <a:endParaRPr kumimoji="0" lang="en-GB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fol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30.0 – 34.9</a:t>
                      </a:r>
                      <a:endParaRPr kumimoji="0" lang="en-GB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Υψηλός</a:t>
                      </a:r>
                      <a:endParaRPr kumimoji="0" lang="en-GB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Πολύ υψηλός</a:t>
                      </a:r>
                      <a:endParaRPr kumimoji="0" lang="en-GB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Μέτρια Παχυσαρκία</a:t>
                      </a:r>
                      <a:endParaRPr kumimoji="0" lang="en-GB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fol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35.0 – 39.9</a:t>
                      </a:r>
                      <a:endParaRPr kumimoji="0" lang="en-GB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Πολύ υψηλός</a:t>
                      </a:r>
                      <a:endParaRPr kumimoji="0" lang="en-GB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Πολύ υψηλός</a:t>
                      </a:r>
                      <a:endParaRPr kumimoji="0" lang="en-GB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Σοβαρή Παχυσαρκία</a:t>
                      </a:r>
                      <a:endParaRPr kumimoji="0" lang="en-GB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fol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&gt;40.0</a:t>
                      </a:r>
                      <a:endParaRPr kumimoji="0" lang="en-GB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Πάρα πολύ υψηλός</a:t>
                      </a:r>
                      <a:endParaRPr kumimoji="0" lang="en-GB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Πάρα πολύ υψηλός</a:t>
                      </a:r>
                      <a:endParaRPr kumimoji="0" lang="en-GB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2824" name="Text Box 56"/>
          <p:cNvSpPr txBox="1">
            <a:spLocks noChangeArrowheads="1"/>
          </p:cNvSpPr>
          <p:nvPr/>
        </p:nvSpPr>
        <p:spPr bwMode="auto">
          <a:xfrm>
            <a:off x="457200" y="5138738"/>
            <a:ext cx="83820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lnSpc>
                <a:spcPct val="85000"/>
              </a:lnSpc>
              <a:spcBef>
                <a:spcPct val="10000"/>
              </a:spcBef>
              <a:spcAft>
                <a:spcPct val="0"/>
              </a:spcAft>
              <a:defRPr/>
            </a:pPr>
            <a:r>
              <a:rPr lang="el-GR" sz="1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* Κίνδυνος συν-νοσηρότητας για Σακχαρώδη Διαβήτη Τύπου 2, Υπέρταση και Καρδιαγγειακή Νόσο, σε σχέση με φυσιολογικό βάρος και φυσιολογική περίμετρο μέσης</a:t>
            </a:r>
            <a:endParaRPr lang="en-GB" sz="11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32825" name="Text Box 57"/>
          <p:cNvSpPr txBox="1">
            <a:spLocks noChangeArrowheads="1"/>
          </p:cNvSpPr>
          <p:nvPr/>
        </p:nvSpPr>
        <p:spPr bwMode="auto">
          <a:xfrm>
            <a:off x="-36513" y="6481763"/>
            <a:ext cx="9144001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100" b="1" i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NIH/NHLBI The Practical Guide, Identification, Evaluation and Treatment of Overweight and Obesity in Adults, October 2000</a:t>
            </a:r>
            <a:endParaRPr lang="en-GB" sz="1100" b="1" i="1" dirty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υποσέλιδου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Department of Nutrition, Exercise and Sports</a:t>
            </a:r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2178"/>
          <a:stretch>
            <a:fillRect/>
          </a:stretch>
        </p:blipFill>
        <p:spPr bwMode="auto">
          <a:xfrm>
            <a:off x="0" y="1479461"/>
            <a:ext cx="9067800" cy="3168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32"/>
          <p:cNvSpPr txBox="1">
            <a:spLocks noChangeArrowheads="1"/>
          </p:cNvSpPr>
          <p:nvPr/>
        </p:nvSpPr>
        <p:spPr bwMode="auto">
          <a:xfrm>
            <a:off x="0" y="6553204"/>
            <a:ext cx="5486400" cy="215413"/>
          </a:xfrm>
          <a:prstGeom prst="rect">
            <a:avLst/>
          </a:prstGeom>
          <a:noFill/>
          <a:ln>
            <a:noFill/>
          </a:ln>
        </p:spPr>
        <p:txBody>
          <a:bodyPr wrap="square" lIns="91410" tIns="45705" rIns="91410" bIns="45705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en-US" sz="800" dirty="0">
                <a:solidFill>
                  <a:srgbClr val="000000"/>
                </a:solidFill>
              </a:rPr>
              <a:t>le Roux </a:t>
            </a:r>
            <a:r>
              <a:rPr lang="fr-FR" altLang="en-US" sz="800" i="1" dirty="0">
                <a:solidFill>
                  <a:srgbClr val="000000"/>
                </a:solidFill>
              </a:rPr>
              <a:t>et al. Lancet </a:t>
            </a:r>
            <a:r>
              <a:rPr lang="fr-FR" altLang="en-US" sz="800" dirty="0">
                <a:solidFill>
                  <a:srgbClr val="000000"/>
                </a:solidFill>
              </a:rPr>
              <a:t>2017;389:1399-1409 </a:t>
            </a:r>
            <a:endParaRPr lang="en-GB" altLang="en-US" sz="800" dirty="0">
              <a:solidFill>
                <a:srgbClr val="00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75968"/>
            <a:ext cx="7393976" cy="647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Straight Connector 53"/>
          <p:cNvCxnSpPr/>
          <p:nvPr/>
        </p:nvCxnSpPr>
        <p:spPr bwMode="auto">
          <a:xfrm>
            <a:off x="7550146" y="2611969"/>
            <a:ext cx="0" cy="2686051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7"/>
          <p:cNvSpPr/>
          <p:nvPr/>
        </p:nvSpPr>
        <p:spPr bwMode="auto">
          <a:xfrm>
            <a:off x="2244724" y="2578740"/>
            <a:ext cx="4366800" cy="2721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68558" tIns="34289" rIns="68558" bIns="34289"/>
          <a:lstStyle/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graphicFrame>
        <p:nvGraphicFramePr>
          <p:cNvPr id="2" name="Object 7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2790635"/>
              </p:ext>
            </p:extLst>
          </p:nvPr>
        </p:nvGraphicFramePr>
        <p:xfrm>
          <a:off x="545373" y="2400329"/>
          <a:ext cx="7146064" cy="3094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Left-Right Arrow 10"/>
          <p:cNvSpPr/>
          <p:nvPr/>
        </p:nvSpPr>
        <p:spPr bwMode="auto">
          <a:xfrm>
            <a:off x="2254248" y="1707814"/>
            <a:ext cx="4383088" cy="359833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00B0F0">
              <a:alpha val="63000"/>
            </a:srgbClr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68558" tIns="34289" rIns="68558" bIns="34289" anchor="ctr"/>
          <a:lstStyle/>
          <a:p>
            <a:pPr algn="ctr">
              <a:defRPr/>
            </a:pPr>
            <a:r>
              <a:rPr lang="en-GB" sz="800" b="1" dirty="0">
                <a:solidFill>
                  <a:srgbClr val="000000"/>
                </a:solidFill>
              </a:rPr>
              <a:t>Treatment period</a:t>
            </a:r>
          </a:p>
        </p:txBody>
      </p:sp>
      <p:sp>
        <p:nvSpPr>
          <p:cNvPr id="12" name="Left-Right Arrow 11"/>
          <p:cNvSpPr/>
          <p:nvPr/>
        </p:nvSpPr>
        <p:spPr bwMode="auto">
          <a:xfrm>
            <a:off x="1309684" y="1707814"/>
            <a:ext cx="944562" cy="359833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00B0F0">
              <a:alpha val="63000"/>
            </a:srgbClr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68558" tIns="34289" rIns="68558" bIns="34289" anchor="ctr"/>
          <a:lstStyle/>
          <a:p>
            <a:pPr algn="ctr">
              <a:defRPr/>
            </a:pPr>
            <a:r>
              <a:rPr lang="en-GB" sz="800" b="1" dirty="0">
                <a:solidFill>
                  <a:srgbClr val="000000"/>
                </a:solidFill>
              </a:rPr>
              <a:t>Run-in</a:t>
            </a:r>
          </a:p>
        </p:txBody>
      </p:sp>
      <p:sp>
        <p:nvSpPr>
          <p:cNvPr id="13" name="Left-Right Arrow 12"/>
          <p:cNvSpPr/>
          <p:nvPr/>
        </p:nvSpPr>
        <p:spPr bwMode="auto">
          <a:xfrm>
            <a:off x="6637335" y="1707814"/>
            <a:ext cx="957262" cy="359833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00B0F0">
              <a:alpha val="63000"/>
            </a:srgbClr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68558" tIns="34289" rIns="68558" bIns="34289" anchor="ctr"/>
          <a:lstStyle/>
          <a:p>
            <a:pPr algn="ctr">
              <a:defRPr/>
            </a:pPr>
            <a:r>
              <a:rPr lang="en-GB" sz="800" b="1" dirty="0">
                <a:solidFill>
                  <a:srgbClr val="000000"/>
                </a:solidFill>
              </a:rPr>
              <a:t>Follow-up</a:t>
            </a:r>
          </a:p>
        </p:txBody>
      </p:sp>
      <p:sp>
        <p:nvSpPr>
          <p:cNvPr id="14" name="Left-Right Arrow 13"/>
          <p:cNvSpPr/>
          <p:nvPr/>
        </p:nvSpPr>
        <p:spPr bwMode="auto">
          <a:xfrm>
            <a:off x="946155" y="1718368"/>
            <a:ext cx="360363" cy="340784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00B0F0">
              <a:alpha val="63000"/>
            </a:srgbClr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68558" tIns="34289" rIns="68558" bIns="34289" anchor="ctr"/>
          <a:lstStyle/>
          <a:p>
            <a:pPr algn="ctr">
              <a:defRPr/>
            </a:pPr>
            <a:r>
              <a:rPr lang="en-GB" sz="800" b="1" dirty="0">
                <a:solidFill>
                  <a:srgbClr val="000000"/>
                </a:solidFill>
              </a:rPr>
              <a:t>S</a:t>
            </a: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2241546" y="2584449"/>
            <a:ext cx="0" cy="2721600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6296044" y="2129372"/>
            <a:ext cx="428599" cy="315469"/>
          </a:xfrm>
          <a:prstGeom prst="rect">
            <a:avLst/>
          </a:prstGeom>
          <a:noFill/>
        </p:spPr>
        <p:txBody>
          <a:bodyPr wrap="none" lIns="68558" tIns="34289" rIns="68558" bIns="34289">
            <a:spAutoFit/>
          </a:bodyPr>
          <a:lstStyle/>
          <a:p>
            <a:pPr>
              <a:defRPr/>
            </a:pPr>
            <a:r>
              <a:rPr lang="en-GB" sz="800" dirty="0">
                <a:solidFill>
                  <a:srgbClr val="000000"/>
                </a:solidFill>
              </a:rPr>
              <a:t>n=156</a:t>
            </a:r>
          </a:p>
          <a:p>
            <a:pPr>
              <a:defRPr/>
            </a:pPr>
            <a:r>
              <a:rPr lang="en-GB" sz="800" dirty="0">
                <a:solidFill>
                  <a:srgbClr val="000000"/>
                </a:solidFill>
              </a:rPr>
              <a:t>n=144</a:t>
            </a:r>
          </a:p>
        </p:txBody>
      </p:sp>
      <p:sp>
        <p:nvSpPr>
          <p:cNvPr id="21" name="TextBox 469"/>
          <p:cNvSpPr txBox="1">
            <a:spLocks noChangeArrowheads="1"/>
          </p:cNvSpPr>
          <p:nvPr/>
        </p:nvSpPr>
        <p:spPr bwMode="auto">
          <a:xfrm rot="16200000">
            <a:off x="-911915" y="3797966"/>
            <a:ext cx="2808817" cy="2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58" tIns="34289" rIns="68558" bIns="34289">
            <a:spAutoFit/>
          </a:bodyPr>
          <a:lstStyle/>
          <a:p>
            <a:pPr algn="ctr">
              <a:defRPr/>
            </a:pPr>
            <a:r>
              <a:rPr lang="en-GB" sz="1100" dirty="0">
                <a:solidFill>
                  <a:srgbClr val="000000"/>
                </a:solidFill>
              </a:rPr>
              <a:t>Change in body weight (%)</a:t>
            </a:r>
          </a:p>
        </p:txBody>
      </p:sp>
      <p:sp>
        <p:nvSpPr>
          <p:cNvPr id="22" name="Rectangle 304"/>
          <p:cNvSpPr>
            <a:spLocks noChangeArrowheads="1"/>
          </p:cNvSpPr>
          <p:nvPr/>
        </p:nvSpPr>
        <p:spPr bwMode="auto">
          <a:xfrm>
            <a:off x="3598859" y="5661439"/>
            <a:ext cx="1146174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GB" sz="1100" dirty="0">
                <a:solidFill>
                  <a:srgbClr val="000000"/>
                </a:solidFill>
                <a:cs typeface="Times New Roman" pitchFamily="18" charset="0"/>
              </a:rPr>
              <a:t>Time (weeks)</a:t>
            </a:r>
            <a:endParaRPr lang="en-GB" sz="1100" dirty="0">
              <a:solidFill>
                <a:srgbClr val="000000"/>
              </a:solidFill>
            </a:endParaRPr>
          </a:p>
        </p:txBody>
      </p:sp>
      <p:sp>
        <p:nvSpPr>
          <p:cNvPr id="23" name="Rectangle 303"/>
          <p:cNvSpPr>
            <a:spLocks noChangeArrowheads="1"/>
          </p:cNvSpPr>
          <p:nvPr/>
        </p:nvSpPr>
        <p:spPr bwMode="auto">
          <a:xfrm>
            <a:off x="1039317" y="5458897"/>
            <a:ext cx="14908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GB" sz="800" dirty="0">
                <a:solidFill>
                  <a:srgbClr val="000000"/>
                </a:solidFill>
                <a:cs typeface="Times New Roman" pitchFamily="18" charset="0"/>
              </a:rPr>
              <a:t>-14</a:t>
            </a:r>
            <a:endParaRPr lang="en-GB" sz="800" dirty="0">
              <a:solidFill>
                <a:srgbClr val="000000"/>
              </a:solidFill>
            </a:endParaRPr>
          </a:p>
        </p:txBody>
      </p:sp>
      <p:sp>
        <p:nvSpPr>
          <p:cNvPr id="24" name="Rectangle 302"/>
          <p:cNvSpPr>
            <a:spLocks noChangeArrowheads="1"/>
          </p:cNvSpPr>
          <p:nvPr/>
        </p:nvSpPr>
        <p:spPr bwMode="auto">
          <a:xfrm>
            <a:off x="1201644" y="5458897"/>
            <a:ext cx="14908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GB" sz="800" dirty="0">
                <a:solidFill>
                  <a:srgbClr val="000000"/>
                </a:solidFill>
                <a:cs typeface="Times New Roman" pitchFamily="18" charset="0"/>
              </a:rPr>
              <a:t>-12</a:t>
            </a:r>
            <a:endParaRPr lang="en-GB" sz="800" dirty="0">
              <a:solidFill>
                <a:srgbClr val="000000"/>
              </a:solidFill>
            </a:endParaRPr>
          </a:p>
        </p:txBody>
      </p:sp>
      <p:sp>
        <p:nvSpPr>
          <p:cNvPr id="25" name="Rectangle 301"/>
          <p:cNvSpPr>
            <a:spLocks noChangeArrowheads="1"/>
          </p:cNvSpPr>
          <p:nvPr/>
        </p:nvSpPr>
        <p:spPr bwMode="auto">
          <a:xfrm>
            <a:off x="1381393" y="5458897"/>
            <a:ext cx="14908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GB" sz="800" dirty="0">
                <a:solidFill>
                  <a:srgbClr val="000000"/>
                </a:solidFill>
                <a:cs typeface="Times New Roman" pitchFamily="18" charset="0"/>
              </a:rPr>
              <a:t>-10</a:t>
            </a:r>
            <a:endParaRPr lang="en-GB" sz="800" dirty="0">
              <a:solidFill>
                <a:srgbClr val="000000"/>
              </a:solidFill>
            </a:endParaRPr>
          </a:p>
        </p:txBody>
      </p:sp>
      <p:sp>
        <p:nvSpPr>
          <p:cNvPr id="26" name="Rectangle 300"/>
          <p:cNvSpPr>
            <a:spLocks noChangeArrowheads="1"/>
          </p:cNvSpPr>
          <p:nvPr/>
        </p:nvSpPr>
        <p:spPr bwMode="auto">
          <a:xfrm>
            <a:off x="1553735" y="5458897"/>
            <a:ext cx="91372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GB" sz="800" dirty="0">
                <a:solidFill>
                  <a:srgbClr val="000000"/>
                </a:solidFill>
                <a:cs typeface="Times New Roman" pitchFamily="18" charset="0"/>
              </a:rPr>
              <a:t>-8</a:t>
            </a:r>
            <a:endParaRPr lang="en-GB" sz="800" dirty="0">
              <a:solidFill>
                <a:srgbClr val="000000"/>
              </a:solidFill>
            </a:endParaRPr>
          </a:p>
        </p:txBody>
      </p:sp>
      <p:sp>
        <p:nvSpPr>
          <p:cNvPr id="27" name="Rectangle 299"/>
          <p:cNvSpPr>
            <a:spLocks noChangeArrowheads="1"/>
          </p:cNvSpPr>
          <p:nvPr/>
        </p:nvSpPr>
        <p:spPr bwMode="auto">
          <a:xfrm>
            <a:off x="1706930" y="5458897"/>
            <a:ext cx="91372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GB" sz="800" dirty="0">
                <a:solidFill>
                  <a:srgbClr val="000000"/>
                </a:solidFill>
                <a:cs typeface="Times New Roman" pitchFamily="18" charset="0"/>
              </a:rPr>
              <a:t>-6</a:t>
            </a:r>
            <a:endParaRPr lang="en-GB" sz="800" dirty="0">
              <a:solidFill>
                <a:srgbClr val="000000"/>
              </a:solidFill>
            </a:endParaRPr>
          </a:p>
        </p:txBody>
      </p:sp>
      <p:sp>
        <p:nvSpPr>
          <p:cNvPr id="28" name="Rectangle 298"/>
          <p:cNvSpPr>
            <a:spLocks noChangeArrowheads="1"/>
          </p:cNvSpPr>
          <p:nvPr/>
        </p:nvSpPr>
        <p:spPr bwMode="auto">
          <a:xfrm>
            <a:off x="1863298" y="5458897"/>
            <a:ext cx="91372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GB" sz="800" dirty="0">
                <a:solidFill>
                  <a:srgbClr val="000000"/>
                </a:solidFill>
                <a:cs typeface="Times New Roman" pitchFamily="18" charset="0"/>
              </a:rPr>
              <a:t>-4</a:t>
            </a:r>
            <a:endParaRPr lang="en-GB" sz="800" dirty="0">
              <a:solidFill>
                <a:srgbClr val="000000"/>
              </a:solidFill>
            </a:endParaRPr>
          </a:p>
        </p:txBody>
      </p:sp>
      <p:sp>
        <p:nvSpPr>
          <p:cNvPr id="29" name="Rectangle 297"/>
          <p:cNvSpPr>
            <a:spLocks noChangeArrowheads="1"/>
          </p:cNvSpPr>
          <p:nvPr/>
        </p:nvSpPr>
        <p:spPr bwMode="auto">
          <a:xfrm>
            <a:off x="2018873" y="5458897"/>
            <a:ext cx="91372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GB" sz="800" dirty="0">
                <a:solidFill>
                  <a:srgbClr val="000000"/>
                </a:solidFill>
                <a:cs typeface="Times New Roman" pitchFamily="18" charset="0"/>
              </a:rPr>
              <a:t>-2</a:t>
            </a:r>
            <a:endParaRPr lang="en-GB" sz="800" dirty="0">
              <a:solidFill>
                <a:srgbClr val="000000"/>
              </a:solidFill>
            </a:endParaRPr>
          </a:p>
        </p:txBody>
      </p:sp>
      <p:sp>
        <p:nvSpPr>
          <p:cNvPr id="30" name="Rectangle 296"/>
          <p:cNvSpPr>
            <a:spLocks noChangeArrowheads="1"/>
          </p:cNvSpPr>
          <p:nvPr/>
        </p:nvSpPr>
        <p:spPr bwMode="auto">
          <a:xfrm>
            <a:off x="2215074" y="5458897"/>
            <a:ext cx="57708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GB" sz="800" dirty="0">
                <a:solidFill>
                  <a:srgbClr val="000000"/>
                </a:solidFill>
                <a:cs typeface="Times New Roman" pitchFamily="18" charset="0"/>
              </a:rPr>
              <a:t>0</a:t>
            </a:r>
            <a:endParaRPr lang="en-GB" sz="800" dirty="0">
              <a:solidFill>
                <a:srgbClr val="000000"/>
              </a:solidFill>
            </a:endParaRPr>
          </a:p>
        </p:txBody>
      </p:sp>
      <p:sp>
        <p:nvSpPr>
          <p:cNvPr id="31" name="Rectangle 295"/>
          <p:cNvSpPr>
            <a:spLocks noChangeArrowheads="1"/>
          </p:cNvSpPr>
          <p:nvPr/>
        </p:nvSpPr>
        <p:spPr bwMode="auto">
          <a:xfrm>
            <a:off x="2369061" y="5458897"/>
            <a:ext cx="57708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GB" sz="800" dirty="0">
                <a:solidFill>
                  <a:srgbClr val="000000"/>
                </a:solidFill>
                <a:cs typeface="Times New Roman" pitchFamily="18" charset="0"/>
              </a:rPr>
              <a:t>2</a:t>
            </a:r>
            <a:endParaRPr lang="en-GB" sz="800" dirty="0">
              <a:solidFill>
                <a:srgbClr val="000000"/>
              </a:solidFill>
            </a:endParaRPr>
          </a:p>
        </p:txBody>
      </p:sp>
      <p:sp>
        <p:nvSpPr>
          <p:cNvPr id="32" name="Rectangle 294"/>
          <p:cNvSpPr>
            <a:spLocks noChangeArrowheads="1"/>
          </p:cNvSpPr>
          <p:nvPr/>
        </p:nvSpPr>
        <p:spPr bwMode="auto">
          <a:xfrm>
            <a:off x="2519874" y="5458897"/>
            <a:ext cx="57708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GB" sz="800" dirty="0">
                <a:solidFill>
                  <a:srgbClr val="000000"/>
                </a:solidFill>
                <a:cs typeface="Times New Roman" pitchFamily="18" charset="0"/>
              </a:rPr>
              <a:t>4</a:t>
            </a:r>
            <a:endParaRPr lang="en-GB" sz="800" dirty="0">
              <a:solidFill>
                <a:srgbClr val="000000"/>
              </a:solidFill>
            </a:endParaRPr>
          </a:p>
        </p:txBody>
      </p:sp>
      <p:sp>
        <p:nvSpPr>
          <p:cNvPr id="33" name="Rectangle 293"/>
          <p:cNvSpPr>
            <a:spLocks noChangeArrowheads="1"/>
          </p:cNvSpPr>
          <p:nvPr/>
        </p:nvSpPr>
        <p:spPr bwMode="auto">
          <a:xfrm>
            <a:off x="2673861" y="5458897"/>
            <a:ext cx="57708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GB" sz="800" dirty="0">
                <a:solidFill>
                  <a:srgbClr val="000000"/>
                </a:solidFill>
                <a:cs typeface="Times New Roman" pitchFamily="18" charset="0"/>
              </a:rPr>
              <a:t>6</a:t>
            </a:r>
            <a:endParaRPr lang="en-GB" sz="800" dirty="0">
              <a:solidFill>
                <a:srgbClr val="000000"/>
              </a:solidFill>
            </a:endParaRPr>
          </a:p>
        </p:txBody>
      </p:sp>
      <p:sp>
        <p:nvSpPr>
          <p:cNvPr id="34" name="Rectangle 292"/>
          <p:cNvSpPr>
            <a:spLocks noChangeArrowheads="1"/>
          </p:cNvSpPr>
          <p:nvPr/>
        </p:nvSpPr>
        <p:spPr bwMode="auto">
          <a:xfrm>
            <a:off x="2961732" y="5458897"/>
            <a:ext cx="115416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GB" sz="800" dirty="0">
                <a:solidFill>
                  <a:srgbClr val="000000"/>
                </a:solidFill>
                <a:cs typeface="Times New Roman" pitchFamily="18" charset="0"/>
              </a:rPr>
              <a:t>10</a:t>
            </a:r>
            <a:endParaRPr lang="en-GB" sz="800" dirty="0">
              <a:solidFill>
                <a:srgbClr val="000000"/>
              </a:solidFill>
            </a:endParaRPr>
          </a:p>
        </p:txBody>
      </p:sp>
      <p:sp>
        <p:nvSpPr>
          <p:cNvPr id="35" name="Rectangle 291"/>
          <p:cNvSpPr>
            <a:spLocks noChangeArrowheads="1"/>
          </p:cNvSpPr>
          <p:nvPr/>
        </p:nvSpPr>
        <p:spPr bwMode="auto">
          <a:xfrm>
            <a:off x="3279232" y="5458897"/>
            <a:ext cx="115416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GB" sz="800" dirty="0">
                <a:solidFill>
                  <a:srgbClr val="000000"/>
                </a:solidFill>
                <a:cs typeface="Times New Roman" pitchFamily="18" charset="0"/>
              </a:rPr>
              <a:t>14</a:t>
            </a:r>
            <a:endParaRPr lang="en-GB" sz="800" dirty="0">
              <a:solidFill>
                <a:srgbClr val="000000"/>
              </a:solidFill>
            </a:endParaRPr>
          </a:p>
        </p:txBody>
      </p:sp>
      <p:sp>
        <p:nvSpPr>
          <p:cNvPr id="36" name="Rectangle 290"/>
          <p:cNvSpPr>
            <a:spLocks noChangeArrowheads="1"/>
          </p:cNvSpPr>
          <p:nvPr/>
        </p:nvSpPr>
        <p:spPr bwMode="auto">
          <a:xfrm>
            <a:off x="3590382" y="5458897"/>
            <a:ext cx="115416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GB" sz="800" dirty="0">
                <a:solidFill>
                  <a:srgbClr val="000000"/>
                </a:solidFill>
                <a:cs typeface="Times New Roman" pitchFamily="18" charset="0"/>
              </a:rPr>
              <a:t>18</a:t>
            </a:r>
            <a:endParaRPr lang="en-GB" sz="800" dirty="0">
              <a:solidFill>
                <a:srgbClr val="000000"/>
              </a:solidFill>
            </a:endParaRPr>
          </a:p>
        </p:txBody>
      </p:sp>
      <p:sp>
        <p:nvSpPr>
          <p:cNvPr id="37" name="Rectangle 289"/>
          <p:cNvSpPr>
            <a:spLocks noChangeArrowheads="1"/>
          </p:cNvSpPr>
          <p:nvPr/>
        </p:nvSpPr>
        <p:spPr bwMode="auto">
          <a:xfrm>
            <a:off x="3901533" y="5458897"/>
            <a:ext cx="115416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GB" sz="800" dirty="0">
                <a:solidFill>
                  <a:srgbClr val="000000"/>
                </a:solidFill>
                <a:cs typeface="Times New Roman" pitchFamily="18" charset="0"/>
              </a:rPr>
              <a:t>22</a:t>
            </a:r>
            <a:endParaRPr lang="en-GB" sz="800" dirty="0">
              <a:solidFill>
                <a:srgbClr val="000000"/>
              </a:solidFill>
            </a:endParaRPr>
          </a:p>
        </p:txBody>
      </p:sp>
      <p:sp>
        <p:nvSpPr>
          <p:cNvPr id="38" name="Rectangle 288"/>
          <p:cNvSpPr>
            <a:spLocks noChangeArrowheads="1"/>
          </p:cNvSpPr>
          <p:nvPr/>
        </p:nvSpPr>
        <p:spPr bwMode="auto">
          <a:xfrm>
            <a:off x="4212682" y="5458897"/>
            <a:ext cx="115416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GB" sz="800" dirty="0">
                <a:solidFill>
                  <a:srgbClr val="000000"/>
                </a:solidFill>
                <a:cs typeface="Times New Roman" pitchFamily="18" charset="0"/>
              </a:rPr>
              <a:t>26</a:t>
            </a:r>
            <a:endParaRPr lang="en-GB" sz="800" dirty="0">
              <a:solidFill>
                <a:srgbClr val="000000"/>
              </a:solidFill>
            </a:endParaRPr>
          </a:p>
        </p:txBody>
      </p:sp>
      <p:sp>
        <p:nvSpPr>
          <p:cNvPr id="39" name="Rectangle 287"/>
          <p:cNvSpPr>
            <a:spLocks noChangeArrowheads="1"/>
          </p:cNvSpPr>
          <p:nvPr/>
        </p:nvSpPr>
        <p:spPr bwMode="auto">
          <a:xfrm>
            <a:off x="4527007" y="5458897"/>
            <a:ext cx="115416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GB" sz="800" dirty="0">
                <a:solidFill>
                  <a:srgbClr val="000000"/>
                </a:solidFill>
                <a:cs typeface="Times New Roman" pitchFamily="18" charset="0"/>
              </a:rPr>
              <a:t>30</a:t>
            </a:r>
            <a:endParaRPr lang="en-GB" sz="800" dirty="0">
              <a:solidFill>
                <a:srgbClr val="000000"/>
              </a:solidFill>
            </a:endParaRPr>
          </a:p>
        </p:txBody>
      </p:sp>
      <p:sp>
        <p:nvSpPr>
          <p:cNvPr id="40" name="Rectangle 286"/>
          <p:cNvSpPr>
            <a:spLocks noChangeArrowheads="1"/>
          </p:cNvSpPr>
          <p:nvPr/>
        </p:nvSpPr>
        <p:spPr bwMode="auto">
          <a:xfrm>
            <a:off x="4838157" y="5458897"/>
            <a:ext cx="115416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GB" sz="800" dirty="0">
                <a:solidFill>
                  <a:srgbClr val="000000"/>
                </a:solidFill>
                <a:cs typeface="Times New Roman" pitchFamily="18" charset="0"/>
              </a:rPr>
              <a:t>34</a:t>
            </a:r>
            <a:endParaRPr lang="en-GB" sz="800" dirty="0">
              <a:solidFill>
                <a:srgbClr val="000000"/>
              </a:solidFill>
            </a:endParaRPr>
          </a:p>
        </p:txBody>
      </p:sp>
      <p:sp>
        <p:nvSpPr>
          <p:cNvPr id="41" name="Rectangle 285"/>
          <p:cNvSpPr>
            <a:spLocks noChangeArrowheads="1"/>
          </p:cNvSpPr>
          <p:nvPr/>
        </p:nvSpPr>
        <p:spPr bwMode="auto">
          <a:xfrm>
            <a:off x="5149308" y="5458897"/>
            <a:ext cx="115416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GB" sz="800" dirty="0">
                <a:solidFill>
                  <a:srgbClr val="000000"/>
                </a:solidFill>
                <a:cs typeface="Times New Roman" pitchFamily="18" charset="0"/>
              </a:rPr>
              <a:t>38</a:t>
            </a:r>
            <a:endParaRPr lang="en-GB" sz="800" dirty="0">
              <a:solidFill>
                <a:srgbClr val="000000"/>
              </a:solidFill>
            </a:endParaRPr>
          </a:p>
        </p:txBody>
      </p:sp>
      <p:sp>
        <p:nvSpPr>
          <p:cNvPr id="42" name="Rectangle 284"/>
          <p:cNvSpPr>
            <a:spLocks noChangeArrowheads="1"/>
          </p:cNvSpPr>
          <p:nvPr/>
        </p:nvSpPr>
        <p:spPr bwMode="auto">
          <a:xfrm>
            <a:off x="5620794" y="5458897"/>
            <a:ext cx="115416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GB" sz="800" dirty="0">
                <a:solidFill>
                  <a:srgbClr val="000000"/>
                </a:solidFill>
                <a:cs typeface="Times New Roman" pitchFamily="18" charset="0"/>
              </a:rPr>
              <a:t>44</a:t>
            </a:r>
            <a:endParaRPr lang="en-GB" sz="800" dirty="0">
              <a:solidFill>
                <a:srgbClr val="000000"/>
              </a:solidFill>
            </a:endParaRPr>
          </a:p>
        </p:txBody>
      </p:sp>
      <p:sp>
        <p:nvSpPr>
          <p:cNvPr id="43" name="Rectangle 283"/>
          <p:cNvSpPr>
            <a:spLocks noChangeArrowheads="1"/>
          </p:cNvSpPr>
          <p:nvPr/>
        </p:nvSpPr>
        <p:spPr bwMode="auto">
          <a:xfrm>
            <a:off x="6093870" y="5458897"/>
            <a:ext cx="115416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GB" sz="800" dirty="0">
                <a:solidFill>
                  <a:srgbClr val="000000"/>
                </a:solidFill>
                <a:cs typeface="Times New Roman" pitchFamily="18" charset="0"/>
              </a:rPr>
              <a:t>50</a:t>
            </a:r>
            <a:endParaRPr lang="en-GB" sz="800" dirty="0">
              <a:solidFill>
                <a:srgbClr val="000000"/>
              </a:solidFill>
            </a:endParaRPr>
          </a:p>
        </p:txBody>
      </p:sp>
      <p:sp>
        <p:nvSpPr>
          <p:cNvPr id="44" name="Rectangle 282"/>
          <p:cNvSpPr>
            <a:spLocks noChangeArrowheads="1"/>
          </p:cNvSpPr>
          <p:nvPr/>
        </p:nvSpPr>
        <p:spPr bwMode="auto">
          <a:xfrm>
            <a:off x="6560595" y="5458897"/>
            <a:ext cx="115416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GB" sz="800" dirty="0">
                <a:solidFill>
                  <a:srgbClr val="000000"/>
                </a:solidFill>
                <a:cs typeface="Times New Roman" pitchFamily="18" charset="0"/>
              </a:rPr>
              <a:t>56</a:t>
            </a:r>
            <a:endParaRPr lang="en-GB" sz="800" dirty="0">
              <a:solidFill>
                <a:srgbClr val="000000"/>
              </a:solidFill>
            </a:endParaRPr>
          </a:p>
        </p:txBody>
      </p:sp>
      <p:sp>
        <p:nvSpPr>
          <p:cNvPr id="45" name="Rectangle 280"/>
          <p:cNvSpPr>
            <a:spLocks noChangeArrowheads="1"/>
          </p:cNvSpPr>
          <p:nvPr/>
        </p:nvSpPr>
        <p:spPr bwMode="auto">
          <a:xfrm>
            <a:off x="6873333" y="5458897"/>
            <a:ext cx="115416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GB" sz="800" dirty="0">
                <a:solidFill>
                  <a:srgbClr val="000000"/>
                </a:solidFill>
                <a:cs typeface="Times New Roman" pitchFamily="18" charset="0"/>
              </a:rPr>
              <a:t>60</a:t>
            </a:r>
            <a:endParaRPr lang="en-GB" sz="800" dirty="0">
              <a:solidFill>
                <a:srgbClr val="000000"/>
              </a:solidFill>
            </a:endParaRPr>
          </a:p>
        </p:txBody>
      </p:sp>
      <p:sp>
        <p:nvSpPr>
          <p:cNvPr id="46" name="Rectangle 279"/>
          <p:cNvSpPr>
            <a:spLocks noChangeArrowheads="1"/>
          </p:cNvSpPr>
          <p:nvPr/>
        </p:nvSpPr>
        <p:spPr bwMode="auto">
          <a:xfrm>
            <a:off x="7184481" y="5458897"/>
            <a:ext cx="115416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GB" sz="800" dirty="0">
                <a:solidFill>
                  <a:srgbClr val="000000"/>
                </a:solidFill>
                <a:cs typeface="Times New Roman" pitchFamily="18" charset="0"/>
              </a:rPr>
              <a:t>64</a:t>
            </a:r>
            <a:endParaRPr lang="en-GB" sz="800" dirty="0">
              <a:solidFill>
                <a:srgbClr val="000000"/>
              </a:solidFill>
            </a:endParaRPr>
          </a:p>
        </p:txBody>
      </p:sp>
      <p:sp>
        <p:nvSpPr>
          <p:cNvPr id="47" name="Rectangle 278"/>
          <p:cNvSpPr>
            <a:spLocks noChangeArrowheads="1"/>
          </p:cNvSpPr>
          <p:nvPr/>
        </p:nvSpPr>
        <p:spPr bwMode="auto">
          <a:xfrm>
            <a:off x="7497219" y="5458897"/>
            <a:ext cx="115416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GB" sz="800" dirty="0">
                <a:solidFill>
                  <a:srgbClr val="000000"/>
                </a:solidFill>
                <a:cs typeface="Times New Roman" pitchFamily="18" charset="0"/>
              </a:rPr>
              <a:t>68</a:t>
            </a:r>
            <a:endParaRPr lang="en-GB" sz="800" dirty="0">
              <a:solidFill>
                <a:srgbClr val="000000"/>
              </a:solidFill>
            </a:endParaRP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6616595" y="2598211"/>
            <a:ext cx="1023937" cy="269451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985" tIns="53985" rIns="53985" bIns="53985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Verdana" panose="020B0604030504040204" pitchFamily="34" charset="0"/>
              <a:buChar char="•"/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64A0E"/>
              </a:buClr>
              <a:buFont typeface="Verdana" panose="020B0604030504040204" pitchFamily="34" charset="0"/>
              <a:buChar char="•"/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2786F"/>
              </a:buClr>
              <a:buFont typeface="Verdana" panose="020B0604030504040204" pitchFamily="34" charset="0"/>
              <a:buChar char="•"/>
              <a:defRPr sz="12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1423"/>
              </a:buClr>
              <a:buFont typeface="Verdana" panose="020B0604030504040204" pitchFamily="34" charset="0"/>
              <a:buChar char="•"/>
              <a:defRPr sz="11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anose="020B0604030504040204" pitchFamily="34" charset="0"/>
              <a:buChar char="•"/>
              <a:defRPr sz="11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anose="020B0604030504040204" pitchFamily="34" charset="0"/>
              <a:buChar char="•"/>
              <a:defRPr sz="11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anose="020B0604030504040204" pitchFamily="34" charset="0"/>
              <a:buChar char="•"/>
              <a:defRPr sz="11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anose="020B0604030504040204" pitchFamily="34" charset="0"/>
              <a:buChar char="•"/>
              <a:defRPr sz="11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GB" altLang="en-US" dirty="0">
              <a:solidFill>
                <a:srgbClr val="000000"/>
              </a:solidFill>
            </a:endParaRP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1096962" y="2527328"/>
            <a:ext cx="1139028" cy="276436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985" tIns="53985" rIns="53985" bIns="53985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Verdana" panose="020B0604030504040204" pitchFamily="34" charset="0"/>
              <a:buChar char="•"/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64A0E"/>
              </a:buClr>
              <a:buFont typeface="Verdana" panose="020B0604030504040204" pitchFamily="34" charset="0"/>
              <a:buChar char="•"/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2786F"/>
              </a:buClr>
              <a:buFont typeface="Verdana" panose="020B0604030504040204" pitchFamily="34" charset="0"/>
              <a:buChar char="•"/>
              <a:defRPr sz="12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1423"/>
              </a:buClr>
              <a:buFont typeface="Verdana" panose="020B0604030504040204" pitchFamily="34" charset="0"/>
              <a:buChar char="•"/>
              <a:defRPr sz="11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anose="020B0604030504040204" pitchFamily="34" charset="0"/>
              <a:buChar char="•"/>
              <a:defRPr sz="11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anose="020B0604030504040204" pitchFamily="34" charset="0"/>
              <a:buChar char="•"/>
              <a:defRPr sz="11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anose="020B0604030504040204" pitchFamily="34" charset="0"/>
              <a:buChar char="•"/>
              <a:defRPr sz="11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anose="020B0604030504040204" pitchFamily="34" charset="0"/>
              <a:buChar char="•"/>
              <a:defRPr sz="11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GB" altLang="en-US" dirty="0">
              <a:solidFill>
                <a:srgbClr val="000000"/>
              </a:solidFill>
            </a:endParaRPr>
          </a:p>
        </p:txBody>
      </p:sp>
      <p:cxnSp>
        <p:nvCxnSpPr>
          <p:cNvPr id="50" name="Straight Connector 57"/>
          <p:cNvCxnSpPr>
            <a:cxnSpLocks noChangeShapeType="1"/>
          </p:cNvCxnSpPr>
          <p:nvPr/>
        </p:nvCxnSpPr>
        <p:spPr bwMode="auto">
          <a:xfrm flipV="1">
            <a:off x="914418" y="3947105"/>
            <a:ext cx="5688013" cy="0"/>
          </a:xfrm>
          <a:prstGeom prst="line">
            <a:avLst/>
          </a:prstGeom>
          <a:noFill/>
          <a:ln w="19050" algn="ctr">
            <a:solidFill>
              <a:schemeClr val="accent5">
                <a:lumMod val="75000"/>
              </a:schemeClr>
            </a:solidFill>
            <a:prstDash val="sysDash"/>
            <a:round/>
            <a:headEnd/>
            <a:tailEnd/>
          </a:ln>
        </p:spPr>
      </p:cxnSp>
      <p:sp>
        <p:nvSpPr>
          <p:cNvPr id="52" name="Rectangle 62"/>
          <p:cNvSpPr>
            <a:spLocks noChangeArrowheads="1"/>
          </p:cNvSpPr>
          <p:nvPr/>
        </p:nvSpPr>
        <p:spPr bwMode="auto">
          <a:xfrm>
            <a:off x="2244745" y="2578739"/>
            <a:ext cx="4380469" cy="2721600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985" tIns="53985" rIns="53985" bIns="53985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Verdana" panose="020B0604030504040204" pitchFamily="34" charset="0"/>
              <a:buChar char="•"/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64A0E"/>
              </a:buClr>
              <a:buFont typeface="Verdana" panose="020B0604030504040204" pitchFamily="34" charset="0"/>
              <a:buChar char="•"/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2786F"/>
              </a:buClr>
              <a:buFont typeface="Verdana" panose="020B0604030504040204" pitchFamily="34" charset="0"/>
              <a:buChar char="•"/>
              <a:defRPr sz="12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1423"/>
              </a:buClr>
              <a:buFont typeface="Verdana" panose="020B0604030504040204" pitchFamily="34" charset="0"/>
              <a:buChar char="•"/>
              <a:defRPr sz="11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anose="020B0604030504040204" pitchFamily="34" charset="0"/>
              <a:buChar char="•"/>
              <a:defRPr sz="11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anose="020B0604030504040204" pitchFamily="34" charset="0"/>
              <a:buChar char="•"/>
              <a:defRPr sz="11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anose="020B0604030504040204" pitchFamily="34" charset="0"/>
              <a:buChar char="•"/>
              <a:defRPr sz="11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anose="020B0604030504040204" pitchFamily="34" charset="0"/>
              <a:buChar char="•"/>
              <a:defRPr sz="11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GB" altLang="en-US" dirty="0">
              <a:solidFill>
                <a:srgbClr val="000000"/>
              </a:solidFill>
            </a:endParaRPr>
          </a:p>
        </p:txBody>
      </p:sp>
      <p:cxnSp>
        <p:nvCxnSpPr>
          <p:cNvPr id="53" name="Straight Connector 52"/>
          <p:cNvCxnSpPr/>
          <p:nvPr/>
        </p:nvCxnSpPr>
        <p:spPr bwMode="auto">
          <a:xfrm>
            <a:off x="6613521" y="2584449"/>
            <a:ext cx="0" cy="2721600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/>
          <p:nvPr/>
        </p:nvCxnSpPr>
        <p:spPr bwMode="auto">
          <a:xfrm>
            <a:off x="2239959" y="2584449"/>
            <a:ext cx="0" cy="2721600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33839" name="TextBox 1"/>
          <p:cNvSpPr txBox="1">
            <a:spLocks noChangeArrowheads="1"/>
          </p:cNvSpPr>
          <p:nvPr/>
        </p:nvSpPr>
        <p:spPr bwMode="auto">
          <a:xfrm>
            <a:off x="248415" y="6027100"/>
            <a:ext cx="4270375" cy="338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0" tIns="45705" rIns="91410" bIns="45705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Verdana" panose="020B0604030504040204" pitchFamily="34" charset="0"/>
              <a:buChar char="•"/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Verdana" panose="020B0604030504040204" pitchFamily="34" charset="0"/>
              <a:buChar char="•"/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64A0E"/>
              </a:buClr>
              <a:buFont typeface="Verdana" panose="020B0604030504040204" pitchFamily="34" charset="0"/>
              <a:buChar char="•"/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2786F"/>
              </a:buClr>
              <a:buFont typeface="Verdana" panose="020B0604030504040204" pitchFamily="34" charset="0"/>
              <a:buChar char="•"/>
              <a:defRPr sz="12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1423"/>
              </a:buClr>
              <a:buFont typeface="Verdana" panose="020B0604030504040204" pitchFamily="34" charset="0"/>
              <a:buChar char="•"/>
              <a:defRPr sz="11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anose="020B0604030504040204" pitchFamily="34" charset="0"/>
              <a:buChar char="•"/>
              <a:defRPr sz="11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anose="020B0604030504040204" pitchFamily="34" charset="0"/>
              <a:buChar char="•"/>
              <a:defRPr sz="11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anose="020B0604030504040204" pitchFamily="34" charset="0"/>
              <a:buChar char="•"/>
              <a:defRPr sz="11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anose="020B0604030504040204" pitchFamily="34" charset="0"/>
              <a:buChar char="•"/>
              <a:defRPr sz="11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800" dirty="0">
                <a:solidFill>
                  <a:srgbClr val="000000"/>
                </a:solidFill>
              </a:rPr>
              <a:t>Mean (±SD). Full analysis set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800" dirty="0">
                <a:solidFill>
                  <a:srgbClr val="000000"/>
                </a:solidFill>
              </a:rPr>
              <a:t>S, screening period; SD, standard deviation</a:t>
            </a:r>
          </a:p>
        </p:txBody>
      </p:sp>
      <p:grpSp>
        <p:nvGrpSpPr>
          <p:cNvPr id="4" name="Group 82"/>
          <p:cNvGrpSpPr>
            <a:grpSpLocks/>
          </p:cNvGrpSpPr>
          <p:nvPr/>
        </p:nvGrpSpPr>
        <p:grpSpPr bwMode="auto">
          <a:xfrm>
            <a:off x="3267699" y="1396587"/>
            <a:ext cx="2608602" cy="200229"/>
            <a:chOff x="5177101" y="2276873"/>
            <a:chExt cx="2608731" cy="150192"/>
          </a:xfrm>
        </p:grpSpPr>
        <p:grpSp>
          <p:nvGrpSpPr>
            <p:cNvPr id="5" name="Group 9"/>
            <p:cNvGrpSpPr>
              <a:grpSpLocks/>
            </p:cNvGrpSpPr>
            <p:nvPr/>
          </p:nvGrpSpPr>
          <p:grpSpPr bwMode="auto">
            <a:xfrm>
              <a:off x="6771881" y="2319065"/>
              <a:ext cx="360363" cy="108000"/>
              <a:chOff x="6935757" y="1772451"/>
              <a:chExt cx="360000" cy="119794"/>
            </a:xfrm>
          </p:grpSpPr>
          <p:cxnSp>
            <p:nvCxnSpPr>
              <p:cNvPr id="33867" name="Straight Connector 7"/>
              <p:cNvCxnSpPr>
                <a:cxnSpLocks noChangeShapeType="1"/>
              </p:cNvCxnSpPr>
              <p:nvPr/>
            </p:nvCxnSpPr>
            <p:spPr bwMode="auto">
              <a:xfrm>
                <a:off x="6935757" y="1832347"/>
                <a:ext cx="360000" cy="0"/>
              </a:xfrm>
              <a:prstGeom prst="line">
                <a:avLst/>
              </a:prstGeom>
              <a:noFill/>
              <a:ln w="38100" algn="ctr">
                <a:solidFill>
                  <a:srgbClr val="8B7D7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3868" name="Oval 8"/>
              <p:cNvSpPr>
                <a:spLocks noChangeArrowheads="1"/>
              </p:cNvSpPr>
              <p:nvPr/>
            </p:nvSpPr>
            <p:spPr bwMode="auto">
              <a:xfrm>
                <a:off x="7061812" y="1772451"/>
                <a:ext cx="107892" cy="119794"/>
              </a:xfrm>
              <a:prstGeom prst="ellipse">
                <a:avLst/>
              </a:prstGeom>
              <a:solidFill>
                <a:srgbClr val="8B7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Verdana" panose="020B0604030504040204" pitchFamily="34" charset="0"/>
                  <a:buChar char="•"/>
                  <a:defRPr>
                    <a:solidFill>
                      <a:schemeClr val="accent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Font typeface="Verdana" panose="020B0604030504040204" pitchFamily="34" charset="0"/>
                  <a:buChar char="•"/>
                  <a:defRPr sz="1600">
                    <a:solidFill>
                      <a:schemeClr val="accent2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E64A0E"/>
                  </a:buClr>
                  <a:buFont typeface="Verdana" panose="020B0604030504040204" pitchFamily="34" charset="0"/>
                  <a:buChar char="•"/>
                  <a:defRPr sz="1400">
                    <a:solidFill>
                      <a:schemeClr val="accent2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82786F"/>
                  </a:buClr>
                  <a:buFont typeface="Verdana" panose="020B0604030504040204" pitchFamily="34" charset="0"/>
                  <a:buChar char="•"/>
                  <a:defRPr sz="1200">
                    <a:solidFill>
                      <a:schemeClr val="accent2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1423"/>
                  </a:buClr>
                  <a:buFont typeface="Verdana" panose="020B0604030504040204" pitchFamily="34" charset="0"/>
                  <a:buChar char="•"/>
                  <a:defRPr sz="1100">
                    <a:solidFill>
                      <a:schemeClr val="accent2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1423"/>
                  </a:buClr>
                  <a:buFont typeface="Verdana" panose="020B0604030504040204" pitchFamily="34" charset="0"/>
                  <a:buChar char="•"/>
                  <a:defRPr sz="1100">
                    <a:solidFill>
                      <a:schemeClr val="accent2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1423"/>
                  </a:buClr>
                  <a:buFont typeface="Verdana" panose="020B0604030504040204" pitchFamily="34" charset="0"/>
                  <a:buChar char="•"/>
                  <a:defRPr sz="1100">
                    <a:solidFill>
                      <a:schemeClr val="accent2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1423"/>
                  </a:buClr>
                  <a:buFont typeface="Verdana" panose="020B0604030504040204" pitchFamily="34" charset="0"/>
                  <a:buChar char="•"/>
                  <a:defRPr sz="1100">
                    <a:solidFill>
                      <a:schemeClr val="accent2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1423"/>
                  </a:buClr>
                  <a:buFont typeface="Verdana" panose="020B0604030504040204" pitchFamily="34" charset="0"/>
                  <a:buChar char="•"/>
                  <a:defRPr sz="1100">
                    <a:solidFill>
                      <a:schemeClr val="accent2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buClrTx/>
                  <a:buFontTx/>
                  <a:buNone/>
                </a:pPr>
                <a:endParaRPr lang="en-GB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10"/>
            <p:cNvGrpSpPr/>
            <p:nvPr/>
          </p:nvGrpSpPr>
          <p:grpSpPr>
            <a:xfrm>
              <a:off x="5177101" y="2319065"/>
              <a:ext cx="360000" cy="108000"/>
              <a:chOff x="5349313" y="2172956"/>
              <a:chExt cx="360000" cy="120000"/>
            </a:xfrm>
            <a:solidFill>
              <a:srgbClr val="333399"/>
            </a:solidFill>
          </p:grpSpPr>
          <p:cxnSp>
            <p:nvCxnSpPr>
              <p:cNvPr id="62" name="Straight Connector 61"/>
              <p:cNvCxnSpPr/>
              <p:nvPr/>
            </p:nvCxnSpPr>
            <p:spPr bwMode="auto">
              <a:xfrm>
                <a:off x="5349313" y="2232955"/>
                <a:ext cx="360000" cy="0"/>
              </a:xfrm>
              <a:prstGeom prst="line">
                <a:avLst/>
              </a:prstGeom>
              <a:grpFill/>
              <a:ln w="38100" cap="flat" cmpd="sng" algn="ctr">
                <a:solidFill>
                  <a:srgbClr val="3333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3" name="Oval 62"/>
              <p:cNvSpPr/>
              <p:nvPr/>
            </p:nvSpPr>
            <p:spPr bwMode="auto">
              <a:xfrm>
                <a:off x="5475296" y="2172956"/>
                <a:ext cx="108000" cy="120000"/>
              </a:xfrm>
              <a:prstGeom prst="ellipse">
                <a:avLst/>
              </a:prstGeom>
              <a:solidFill>
                <a:srgbClr val="3333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0" name="TextBox 59"/>
            <p:cNvSpPr txBox="1"/>
            <p:nvPr/>
          </p:nvSpPr>
          <p:spPr>
            <a:xfrm>
              <a:off x="5529507" y="2276873"/>
              <a:ext cx="1149407" cy="144289"/>
            </a:xfrm>
            <a:prstGeom prst="rect">
              <a:avLst/>
            </a:prstGeom>
            <a:noFill/>
          </p:spPr>
          <p:txBody>
            <a:bodyPr lIns="68580" tIns="34290" rIns="68580" bIns="34290">
              <a:spAutoFit/>
            </a:bodyPr>
            <a:lstStyle/>
            <a:p>
              <a:pPr>
                <a:spcBef>
                  <a:spcPts val="900"/>
                </a:spcBef>
                <a:defRPr/>
              </a:pPr>
              <a:r>
                <a:rPr lang="en-GB" sz="800" dirty="0">
                  <a:solidFill>
                    <a:srgbClr val="000000"/>
                  </a:solidFill>
                </a:rPr>
                <a:t>Liraglutide 3.0 mg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124469" y="2276888"/>
              <a:ext cx="661363" cy="144289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>
                <a:spcBef>
                  <a:spcPts val="900"/>
                </a:spcBef>
                <a:defRPr/>
              </a:pPr>
              <a:r>
                <a:rPr lang="en-GB" sz="800" dirty="0">
                  <a:solidFill>
                    <a:srgbClr val="000000"/>
                  </a:solidFill>
                </a:rPr>
                <a:t>Placebo</a:t>
              </a: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1990744" y="2129372"/>
            <a:ext cx="428599" cy="315469"/>
          </a:xfrm>
          <a:prstGeom prst="rect">
            <a:avLst/>
          </a:prstGeom>
          <a:noFill/>
        </p:spPr>
        <p:txBody>
          <a:bodyPr wrap="none" lIns="68558" tIns="34289" rIns="68558" bIns="34289">
            <a:spAutoFit/>
          </a:bodyPr>
          <a:lstStyle/>
          <a:p>
            <a:pPr>
              <a:defRPr/>
            </a:pPr>
            <a:r>
              <a:rPr lang="en-GB" sz="800" dirty="0">
                <a:solidFill>
                  <a:srgbClr val="000000"/>
                </a:solidFill>
              </a:rPr>
              <a:t>n=207</a:t>
            </a:r>
          </a:p>
          <a:p>
            <a:pPr>
              <a:defRPr/>
            </a:pPr>
            <a:r>
              <a:rPr lang="en-GB" sz="800" dirty="0">
                <a:solidFill>
                  <a:srgbClr val="000000"/>
                </a:solidFill>
              </a:rPr>
              <a:t>n=206</a:t>
            </a:r>
          </a:p>
        </p:txBody>
      </p:sp>
      <p:cxnSp>
        <p:nvCxnSpPr>
          <p:cNvPr id="67" name="Straight Connector 66"/>
          <p:cNvCxnSpPr/>
          <p:nvPr/>
        </p:nvCxnSpPr>
        <p:spPr bwMode="auto">
          <a:xfrm>
            <a:off x="4262434" y="2584449"/>
            <a:ext cx="0" cy="2721600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7" name="Group 64"/>
          <p:cNvGrpSpPr>
            <a:grpSpLocks/>
          </p:cNvGrpSpPr>
          <p:nvPr/>
        </p:nvGrpSpPr>
        <p:grpSpPr bwMode="auto">
          <a:xfrm>
            <a:off x="2268559" y="3232628"/>
            <a:ext cx="1406525" cy="547706"/>
            <a:chOff x="2471895" y="3407121"/>
            <a:chExt cx="1406714" cy="409063"/>
          </a:xfrm>
        </p:grpSpPr>
        <p:sp>
          <p:nvSpPr>
            <p:cNvPr id="33861" name="TextBox 525"/>
            <p:cNvSpPr txBox="1">
              <a:spLocks noChangeArrowheads="1"/>
            </p:cNvSpPr>
            <p:nvPr/>
          </p:nvSpPr>
          <p:spPr bwMode="auto">
            <a:xfrm>
              <a:off x="2589503" y="3407121"/>
              <a:ext cx="1289106" cy="11493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333399"/>
              </a:solidFill>
              <a:miter lim="800000"/>
              <a:headEnd/>
              <a:tailEnd/>
            </a:ln>
          </p:spPr>
          <p:txBody>
            <a:bodyPr lIns="36000" tIns="0" rIns="36000" bIns="0" anchor="ctr" anchorCtr="1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Verdana" panose="020B0604030504040204" pitchFamily="34" charset="0"/>
                <a:buChar char="•"/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Verdana" panose="020B0604030504040204" pitchFamily="34" charset="0"/>
                <a:buChar char="•"/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E64A0E"/>
                </a:buClr>
                <a:buFont typeface="Verdana" panose="020B0604030504040204" pitchFamily="34" charset="0"/>
                <a:buChar char="•"/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82786F"/>
                </a:buClr>
                <a:buFont typeface="Verdana" panose="020B0604030504040204" pitchFamily="34" charset="0"/>
                <a:buChar char="•"/>
                <a:defRPr sz="12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1423"/>
                </a:buClr>
                <a:buFont typeface="Verdana" panose="020B0604030504040204" pitchFamily="34" charset="0"/>
                <a:buChar char="•"/>
                <a:defRPr sz="11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1423"/>
                </a:buClr>
                <a:buFont typeface="Verdana" panose="020B0604030504040204" pitchFamily="34" charset="0"/>
                <a:buChar char="•"/>
                <a:defRPr sz="11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1423"/>
                </a:buClr>
                <a:buFont typeface="Verdana" panose="020B0604030504040204" pitchFamily="34" charset="0"/>
                <a:buChar char="•"/>
                <a:defRPr sz="11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1423"/>
                </a:buClr>
                <a:buFont typeface="Verdana" panose="020B0604030504040204" pitchFamily="34" charset="0"/>
                <a:buChar char="•"/>
                <a:defRPr sz="11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1423"/>
                </a:buClr>
                <a:buFont typeface="Verdana" panose="020B0604030504040204" pitchFamily="34" charset="0"/>
                <a:buChar char="•"/>
                <a:defRPr sz="11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000" dirty="0">
                  <a:solidFill>
                    <a:srgbClr val="000000"/>
                  </a:solidFill>
                </a:rPr>
                <a:t>-6.0%</a:t>
              </a:r>
            </a:p>
          </p:txBody>
        </p:sp>
        <p:cxnSp>
          <p:nvCxnSpPr>
            <p:cNvPr id="70" name="Straight Arrow Connector 69"/>
            <p:cNvCxnSpPr/>
            <p:nvPr/>
          </p:nvCxnSpPr>
          <p:spPr bwMode="auto">
            <a:xfrm rot="10800000" flipV="1">
              <a:off x="2471895" y="3643870"/>
              <a:ext cx="204815" cy="172314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9" name="Group 73"/>
          <p:cNvGrpSpPr>
            <a:grpSpLocks/>
          </p:cNvGrpSpPr>
          <p:nvPr/>
        </p:nvGrpSpPr>
        <p:grpSpPr bwMode="auto">
          <a:xfrm>
            <a:off x="6121407" y="3234401"/>
            <a:ext cx="989013" cy="573484"/>
            <a:chOff x="6315740" y="3369896"/>
            <a:chExt cx="988956" cy="431048"/>
          </a:xfrm>
        </p:grpSpPr>
        <p:cxnSp>
          <p:nvCxnSpPr>
            <p:cNvPr id="75" name="Straight Arrow Connector 74"/>
            <p:cNvCxnSpPr/>
            <p:nvPr/>
          </p:nvCxnSpPr>
          <p:spPr bwMode="auto">
            <a:xfrm rot="16200000" flipH="1">
              <a:off x="6685327" y="3676054"/>
              <a:ext cx="249780" cy="0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3858" name="TextBox 66"/>
            <p:cNvSpPr txBox="1">
              <a:spLocks noChangeArrowheads="1"/>
            </p:cNvSpPr>
            <p:nvPr/>
          </p:nvSpPr>
          <p:spPr bwMode="auto">
            <a:xfrm>
              <a:off x="6315740" y="3369896"/>
              <a:ext cx="988956" cy="11566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4D4D4D"/>
              </a:solidFill>
              <a:miter lim="800000"/>
              <a:headEnd/>
              <a:tailEnd/>
            </a:ln>
          </p:spPr>
          <p:txBody>
            <a:bodyPr lIns="36000" tIns="0" rIns="36000" bIns="0" anchor="ctr" anchorCtr="1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Verdana" panose="020B0604030504040204" pitchFamily="34" charset="0"/>
                <a:buChar char="•"/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Verdana" panose="020B0604030504040204" pitchFamily="34" charset="0"/>
                <a:buChar char="•"/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E64A0E"/>
                </a:buClr>
                <a:buFont typeface="Verdana" panose="020B0604030504040204" pitchFamily="34" charset="0"/>
                <a:buChar char="•"/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82786F"/>
                </a:buClr>
                <a:buFont typeface="Verdana" panose="020B0604030504040204" pitchFamily="34" charset="0"/>
                <a:buChar char="•"/>
                <a:defRPr sz="12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1423"/>
                </a:buClr>
                <a:buFont typeface="Verdana" panose="020B0604030504040204" pitchFamily="34" charset="0"/>
                <a:buChar char="•"/>
                <a:defRPr sz="11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1423"/>
                </a:buClr>
                <a:buFont typeface="Verdana" panose="020B0604030504040204" pitchFamily="34" charset="0"/>
                <a:buChar char="•"/>
                <a:defRPr sz="11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1423"/>
                </a:buClr>
                <a:buFont typeface="Verdana" panose="020B0604030504040204" pitchFamily="34" charset="0"/>
                <a:buChar char="•"/>
                <a:defRPr sz="11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1423"/>
                </a:buClr>
                <a:buFont typeface="Verdana" panose="020B0604030504040204" pitchFamily="34" charset="0"/>
                <a:buChar char="•"/>
                <a:defRPr sz="11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1423"/>
                </a:buClr>
                <a:buFont typeface="Verdana" panose="020B0604030504040204" pitchFamily="34" charset="0"/>
                <a:buChar char="•"/>
                <a:defRPr sz="11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000" dirty="0">
                  <a:solidFill>
                    <a:srgbClr val="000000"/>
                  </a:solidFill>
                </a:rPr>
                <a:t>-0.2%</a:t>
              </a:r>
            </a:p>
          </p:txBody>
        </p:sp>
      </p:grpSp>
      <p:grpSp>
        <p:nvGrpSpPr>
          <p:cNvPr id="10" name="Group 74"/>
          <p:cNvGrpSpPr>
            <a:grpSpLocks/>
          </p:cNvGrpSpPr>
          <p:nvPr/>
        </p:nvGrpSpPr>
        <p:grpSpPr bwMode="auto">
          <a:xfrm>
            <a:off x="6163476" y="4320245"/>
            <a:ext cx="904875" cy="573483"/>
            <a:chOff x="6358270" y="4558617"/>
            <a:chExt cx="903895" cy="431046"/>
          </a:xfrm>
        </p:grpSpPr>
        <p:cxnSp>
          <p:nvCxnSpPr>
            <p:cNvPr id="78" name="Straight Arrow Connector 77"/>
            <p:cNvCxnSpPr/>
            <p:nvPr/>
          </p:nvCxnSpPr>
          <p:spPr bwMode="auto">
            <a:xfrm rot="16200000" flipH="1">
              <a:off x="6685328" y="4864774"/>
              <a:ext cx="249778" cy="0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3856" name="TextBox 69"/>
            <p:cNvSpPr txBox="1">
              <a:spLocks noChangeArrowheads="1"/>
            </p:cNvSpPr>
            <p:nvPr/>
          </p:nvSpPr>
          <p:spPr bwMode="auto">
            <a:xfrm>
              <a:off x="6358270" y="4558617"/>
              <a:ext cx="903895" cy="11566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333399"/>
              </a:solidFill>
              <a:miter lim="800000"/>
              <a:headEnd/>
              <a:tailEnd/>
            </a:ln>
          </p:spPr>
          <p:txBody>
            <a:bodyPr lIns="36000" tIns="0" rIns="36000" bIns="0" anchor="ctr" anchorCtr="1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Verdana" panose="020B0604030504040204" pitchFamily="34" charset="0"/>
                <a:buChar char="•"/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Verdana" panose="020B0604030504040204" pitchFamily="34" charset="0"/>
                <a:buChar char="•"/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E64A0E"/>
                </a:buClr>
                <a:buFont typeface="Verdana" panose="020B0604030504040204" pitchFamily="34" charset="0"/>
                <a:buChar char="•"/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82786F"/>
                </a:buClr>
                <a:buFont typeface="Verdana" panose="020B0604030504040204" pitchFamily="34" charset="0"/>
                <a:buChar char="•"/>
                <a:defRPr sz="12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1423"/>
                </a:buClr>
                <a:buFont typeface="Verdana" panose="020B0604030504040204" pitchFamily="34" charset="0"/>
                <a:buChar char="•"/>
                <a:defRPr sz="11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1423"/>
                </a:buClr>
                <a:buFont typeface="Verdana" panose="020B0604030504040204" pitchFamily="34" charset="0"/>
                <a:buChar char="•"/>
                <a:defRPr sz="11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1423"/>
                </a:buClr>
                <a:buFont typeface="Verdana" panose="020B0604030504040204" pitchFamily="34" charset="0"/>
                <a:buChar char="•"/>
                <a:defRPr sz="11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1423"/>
                </a:buClr>
                <a:buFont typeface="Verdana" panose="020B0604030504040204" pitchFamily="34" charset="0"/>
                <a:buChar char="•"/>
                <a:defRPr sz="11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1423"/>
                </a:buClr>
                <a:buFont typeface="Verdana" panose="020B0604030504040204" pitchFamily="34" charset="0"/>
                <a:buChar char="•"/>
                <a:defRPr sz="11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000" dirty="0">
                  <a:solidFill>
                    <a:srgbClr val="000000"/>
                  </a:solidFill>
                </a:rPr>
                <a:t>-6.2%</a:t>
              </a:r>
            </a:p>
          </p:txBody>
        </p:sp>
      </p:grpSp>
      <p:grpSp>
        <p:nvGrpSpPr>
          <p:cNvPr id="16" name="Group 74"/>
          <p:cNvGrpSpPr>
            <a:grpSpLocks/>
          </p:cNvGrpSpPr>
          <p:nvPr/>
        </p:nvGrpSpPr>
        <p:grpSpPr bwMode="auto">
          <a:xfrm>
            <a:off x="7099182" y="3963389"/>
            <a:ext cx="904875" cy="573483"/>
            <a:chOff x="6358270" y="4558617"/>
            <a:chExt cx="903895" cy="431046"/>
          </a:xfrm>
        </p:grpSpPr>
        <p:cxnSp>
          <p:nvCxnSpPr>
            <p:cNvPr id="81" name="Straight Arrow Connector 80"/>
            <p:cNvCxnSpPr/>
            <p:nvPr/>
          </p:nvCxnSpPr>
          <p:spPr bwMode="auto">
            <a:xfrm rot="16200000" flipH="1">
              <a:off x="6685328" y="4864774"/>
              <a:ext cx="249778" cy="0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3854" name="TextBox 69"/>
            <p:cNvSpPr txBox="1">
              <a:spLocks noChangeArrowheads="1"/>
            </p:cNvSpPr>
            <p:nvPr/>
          </p:nvSpPr>
          <p:spPr bwMode="auto">
            <a:xfrm>
              <a:off x="6358270" y="4558617"/>
              <a:ext cx="903895" cy="11566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333399"/>
              </a:solidFill>
              <a:miter lim="800000"/>
              <a:headEnd/>
              <a:tailEnd/>
            </a:ln>
          </p:spPr>
          <p:txBody>
            <a:bodyPr lIns="36000" tIns="0" rIns="36000" bIns="0" anchor="ctr" anchorCtr="1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Verdana" panose="020B0604030504040204" pitchFamily="34" charset="0"/>
                <a:buChar char="•"/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Verdana" panose="020B0604030504040204" pitchFamily="34" charset="0"/>
                <a:buChar char="•"/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E64A0E"/>
                </a:buClr>
                <a:buFont typeface="Verdana" panose="020B0604030504040204" pitchFamily="34" charset="0"/>
                <a:buChar char="•"/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82786F"/>
                </a:buClr>
                <a:buFont typeface="Verdana" panose="020B0604030504040204" pitchFamily="34" charset="0"/>
                <a:buChar char="•"/>
                <a:defRPr sz="12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1423"/>
                </a:buClr>
                <a:buFont typeface="Verdana" panose="020B0604030504040204" pitchFamily="34" charset="0"/>
                <a:buChar char="•"/>
                <a:defRPr sz="11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1423"/>
                </a:buClr>
                <a:buFont typeface="Verdana" panose="020B0604030504040204" pitchFamily="34" charset="0"/>
                <a:buChar char="•"/>
                <a:defRPr sz="11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1423"/>
                </a:buClr>
                <a:buFont typeface="Verdana" panose="020B0604030504040204" pitchFamily="34" charset="0"/>
                <a:buChar char="•"/>
                <a:defRPr sz="11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1423"/>
                </a:buClr>
                <a:buFont typeface="Verdana" panose="020B0604030504040204" pitchFamily="34" charset="0"/>
                <a:buChar char="•"/>
                <a:defRPr sz="11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1423"/>
                </a:buClr>
                <a:buFont typeface="Verdana" panose="020B0604030504040204" pitchFamily="34" charset="0"/>
                <a:buChar char="•"/>
                <a:defRPr sz="11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000" dirty="0">
                  <a:solidFill>
                    <a:srgbClr val="000000"/>
                  </a:solidFill>
                </a:rPr>
                <a:t>-4.1%</a:t>
              </a:r>
            </a:p>
          </p:txBody>
        </p:sp>
      </p:grpSp>
      <p:grpSp>
        <p:nvGrpSpPr>
          <p:cNvPr id="17" name="Group 73"/>
          <p:cNvGrpSpPr>
            <a:grpSpLocks/>
          </p:cNvGrpSpPr>
          <p:nvPr/>
        </p:nvGrpSpPr>
        <p:grpSpPr bwMode="auto">
          <a:xfrm>
            <a:off x="7056436" y="2995508"/>
            <a:ext cx="989012" cy="573192"/>
            <a:chOff x="6315740" y="3369863"/>
            <a:chExt cx="988956" cy="431080"/>
          </a:xfrm>
        </p:grpSpPr>
        <p:cxnSp>
          <p:nvCxnSpPr>
            <p:cNvPr id="84" name="Straight Arrow Connector 83"/>
            <p:cNvCxnSpPr/>
            <p:nvPr/>
          </p:nvCxnSpPr>
          <p:spPr bwMode="auto">
            <a:xfrm rot="16200000" flipH="1">
              <a:off x="6686051" y="3676776"/>
              <a:ext cx="248334" cy="0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3852" name="TextBox 66"/>
            <p:cNvSpPr txBox="1">
              <a:spLocks noChangeArrowheads="1"/>
            </p:cNvSpPr>
            <p:nvPr/>
          </p:nvSpPr>
          <p:spPr bwMode="auto">
            <a:xfrm>
              <a:off x="6315740" y="3369863"/>
              <a:ext cx="988956" cy="11573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4D4D4D"/>
              </a:solidFill>
              <a:miter lim="800000"/>
              <a:headEnd/>
              <a:tailEnd/>
            </a:ln>
          </p:spPr>
          <p:txBody>
            <a:bodyPr lIns="36000" tIns="0" rIns="36000" bIns="0" anchor="ctr" anchorCtr="1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Verdana" panose="020B0604030504040204" pitchFamily="34" charset="0"/>
                <a:buChar char="•"/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Verdana" panose="020B0604030504040204" pitchFamily="34" charset="0"/>
                <a:buChar char="•"/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E64A0E"/>
                </a:buClr>
                <a:buFont typeface="Verdana" panose="020B0604030504040204" pitchFamily="34" charset="0"/>
                <a:buChar char="•"/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82786F"/>
                </a:buClr>
                <a:buFont typeface="Verdana" panose="020B0604030504040204" pitchFamily="34" charset="0"/>
                <a:buChar char="•"/>
                <a:defRPr sz="12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1423"/>
                </a:buClr>
                <a:buFont typeface="Verdana" panose="020B0604030504040204" pitchFamily="34" charset="0"/>
                <a:buChar char="•"/>
                <a:defRPr sz="11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1423"/>
                </a:buClr>
                <a:buFont typeface="Verdana" panose="020B0604030504040204" pitchFamily="34" charset="0"/>
                <a:buChar char="•"/>
                <a:defRPr sz="11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1423"/>
                </a:buClr>
                <a:buFont typeface="Verdana" panose="020B0604030504040204" pitchFamily="34" charset="0"/>
                <a:buChar char="•"/>
                <a:defRPr sz="11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1423"/>
                </a:buClr>
                <a:buFont typeface="Verdana" panose="020B0604030504040204" pitchFamily="34" charset="0"/>
                <a:buChar char="•"/>
                <a:defRPr sz="11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1423"/>
                </a:buClr>
                <a:buFont typeface="Verdana" panose="020B0604030504040204" pitchFamily="34" charset="0"/>
                <a:buChar char="•"/>
                <a:defRPr sz="11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000" dirty="0">
                  <a:solidFill>
                    <a:srgbClr val="000000"/>
                  </a:solidFill>
                </a:rPr>
                <a:t>+0.3%</a:t>
              </a:r>
            </a:p>
          </p:txBody>
        </p:sp>
      </p:grpSp>
      <p:cxnSp>
        <p:nvCxnSpPr>
          <p:cNvPr id="87" name="Straight Connector 57"/>
          <p:cNvCxnSpPr>
            <a:cxnSpLocks noChangeShapeType="1"/>
          </p:cNvCxnSpPr>
          <p:nvPr/>
        </p:nvCxnSpPr>
        <p:spPr bwMode="auto">
          <a:xfrm flipV="1">
            <a:off x="6605609" y="3950935"/>
            <a:ext cx="936625" cy="0"/>
          </a:xfrm>
          <a:prstGeom prst="line">
            <a:avLst/>
          </a:prstGeom>
          <a:noFill/>
          <a:ln w="19050" algn="ctr">
            <a:solidFill>
              <a:schemeClr val="accent5">
                <a:lumMod val="75000"/>
              </a:schemeClr>
            </a:solidFill>
            <a:prstDash val="sysDash"/>
            <a:round/>
            <a:headEnd/>
            <a:tailEnd/>
          </a:ln>
        </p:spPr>
      </p:cxnSp>
      <p:cxnSp>
        <p:nvCxnSpPr>
          <p:cNvPr id="88" name="Straight Connector 87"/>
          <p:cNvCxnSpPr/>
          <p:nvPr/>
        </p:nvCxnSpPr>
        <p:spPr bwMode="auto">
          <a:xfrm>
            <a:off x="1302540" y="2584449"/>
            <a:ext cx="0" cy="2721600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Scale Maintenance: </a:t>
            </a:r>
            <a:r>
              <a:rPr lang="el-GR" dirty="0"/>
              <a:t>Απώλεια βάρους</a:t>
            </a:r>
            <a:r>
              <a:rPr lang="en-GB" dirty="0"/>
              <a:t> (%)</a:t>
            </a:r>
          </a:p>
        </p:txBody>
      </p:sp>
      <p:sp>
        <p:nvSpPr>
          <p:cNvPr id="79" name="Rectangle 78"/>
          <p:cNvSpPr/>
          <p:nvPr/>
        </p:nvSpPr>
        <p:spPr>
          <a:xfrm>
            <a:off x="0" y="6418345"/>
            <a:ext cx="2903218" cy="215413"/>
          </a:xfrm>
          <a:prstGeom prst="rect">
            <a:avLst/>
          </a:prstGeom>
        </p:spPr>
        <p:txBody>
          <a:bodyPr wrap="square" lIns="91410" tIns="45705" rIns="91410" bIns="45705">
            <a:spAutoFit/>
          </a:bodyPr>
          <a:lstStyle>
            <a:defPPr>
              <a:defRPr lang="da-DK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b="1" kern="1200">
                <a:solidFill>
                  <a:srgbClr val="001965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b="1" kern="1200">
                <a:solidFill>
                  <a:srgbClr val="001965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b="1" kern="1200">
                <a:solidFill>
                  <a:srgbClr val="001965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b="1" kern="1200">
                <a:solidFill>
                  <a:srgbClr val="001965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b="1" kern="1200">
                <a:solidFill>
                  <a:srgbClr val="001965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rgbClr val="001965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rgbClr val="001965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rgbClr val="001965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rgbClr val="001965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GB" sz="800" b="0" dirty="0" err="1">
                <a:solidFill>
                  <a:srgbClr val="000000"/>
                </a:solidFill>
                <a:latin typeface="Arial"/>
              </a:rPr>
              <a:t>Wadden</a:t>
            </a:r>
            <a:r>
              <a:rPr lang="en-GB" sz="800" b="0" i="1" dirty="0">
                <a:solidFill>
                  <a:srgbClr val="000000"/>
                </a:solidFill>
                <a:latin typeface="Arial"/>
              </a:rPr>
              <a:t> et al. </a:t>
            </a:r>
            <a:r>
              <a:rPr lang="en-GB" sz="800" b="0" i="1" dirty="0" err="1">
                <a:solidFill>
                  <a:srgbClr val="000000"/>
                </a:solidFill>
                <a:latin typeface="Arial"/>
              </a:rPr>
              <a:t>Int</a:t>
            </a:r>
            <a:r>
              <a:rPr lang="en-GB" sz="800" b="0" i="1" dirty="0">
                <a:solidFill>
                  <a:srgbClr val="000000"/>
                </a:solidFill>
                <a:latin typeface="Arial"/>
              </a:rPr>
              <a:t> J </a:t>
            </a:r>
            <a:r>
              <a:rPr lang="en-GB" sz="800" b="0" i="1" dirty="0" err="1">
                <a:solidFill>
                  <a:srgbClr val="000000"/>
                </a:solidFill>
                <a:latin typeface="Arial"/>
              </a:rPr>
              <a:t>Obes</a:t>
            </a:r>
            <a:r>
              <a:rPr lang="en-GB" sz="800" b="0" i="1" dirty="0">
                <a:solidFill>
                  <a:srgbClr val="000000"/>
                </a:solidFill>
                <a:latin typeface="Arial"/>
              </a:rPr>
              <a:t> (</a:t>
            </a:r>
            <a:r>
              <a:rPr lang="en-GB" sz="800" b="0" i="1" dirty="0" err="1">
                <a:solidFill>
                  <a:srgbClr val="000000"/>
                </a:solidFill>
                <a:latin typeface="Arial"/>
              </a:rPr>
              <a:t>Lond</a:t>
            </a:r>
            <a:r>
              <a:rPr lang="en-GB" sz="800" b="0" i="1" dirty="0">
                <a:solidFill>
                  <a:srgbClr val="000000"/>
                </a:solidFill>
                <a:latin typeface="Arial"/>
              </a:rPr>
              <a:t>) </a:t>
            </a:r>
            <a:r>
              <a:rPr lang="en-GB" sz="800" b="0" dirty="0">
                <a:solidFill>
                  <a:srgbClr val="000000"/>
                </a:solidFill>
                <a:latin typeface="Arial"/>
              </a:rPr>
              <a:t>2013;37:1443–51</a:t>
            </a:r>
            <a:endParaRPr lang="en-US" sz="8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221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Ποσοστό ασθενών με ναυτία</a:t>
            </a:r>
            <a:endParaRPr lang="en-GB" dirty="0"/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 rot="16200000">
            <a:off x="-464081" y="3688110"/>
            <a:ext cx="3042712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58" tIns="34289" rIns="68558" bIns="34289">
            <a:spAutoFit/>
          </a:bodyPr>
          <a:lstStyle/>
          <a:p>
            <a:pPr algn="ctr">
              <a:defRPr/>
            </a:pPr>
            <a:r>
              <a:rPr lang="en-GB" sz="1200" kern="0" dirty="0">
                <a:solidFill>
                  <a:srgbClr val="000000"/>
                </a:solidFill>
              </a:rPr>
              <a:t>Percentage of subjects (%)</a:t>
            </a:r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4373186" y="5633971"/>
            <a:ext cx="1237779" cy="27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0" tIns="45705" rIns="91410" bIns="45705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sz="1200" dirty="0">
                <a:solidFill>
                  <a:srgbClr val="000000"/>
                </a:solidFill>
                <a:latin typeface="Verdana"/>
                <a:cs typeface="Verdana" panose="020B0604030504040204" pitchFamily="34" charset="0"/>
              </a:rPr>
              <a:t>Time (weeks)</a:t>
            </a:r>
          </a:p>
        </p:txBody>
      </p:sp>
      <p:grpSp>
        <p:nvGrpSpPr>
          <p:cNvPr id="2" name="Group 98"/>
          <p:cNvGrpSpPr>
            <a:grpSpLocks/>
          </p:cNvGrpSpPr>
          <p:nvPr/>
        </p:nvGrpSpPr>
        <p:grpSpPr bwMode="auto">
          <a:xfrm>
            <a:off x="3156240" y="1700525"/>
            <a:ext cx="2831520" cy="153913"/>
            <a:chOff x="4273414" y="5478605"/>
            <a:chExt cx="2832383" cy="153782"/>
          </a:xfrm>
        </p:grpSpPr>
        <p:sp>
          <p:nvSpPr>
            <p:cNvPr id="27" name="Rectangle 474"/>
            <p:cNvSpPr>
              <a:spLocks noChangeArrowheads="1"/>
            </p:cNvSpPr>
            <p:nvPr/>
          </p:nvSpPr>
          <p:spPr bwMode="auto">
            <a:xfrm>
              <a:off x="4768353" y="5478605"/>
              <a:ext cx="1184981" cy="153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000" dirty="0">
                  <a:solidFill>
                    <a:srgbClr val="000000"/>
                  </a:solidFill>
                </a:rPr>
                <a:t>Liraglutide 3.0 mg</a:t>
              </a:r>
              <a:endParaRPr lang="en-US" sz="1000" dirty="0">
                <a:solidFill>
                  <a:srgbClr val="000000"/>
                </a:solidFill>
              </a:endParaRPr>
            </a:p>
          </p:txBody>
        </p:sp>
        <p:sp>
          <p:nvSpPr>
            <p:cNvPr id="28" name="Rectangle 478"/>
            <p:cNvSpPr>
              <a:spLocks noChangeArrowheads="1"/>
            </p:cNvSpPr>
            <p:nvPr/>
          </p:nvSpPr>
          <p:spPr bwMode="auto">
            <a:xfrm>
              <a:off x="6613525" y="5478629"/>
              <a:ext cx="492272" cy="153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</a:rPr>
                <a:t>Placebo</a:t>
              </a:r>
            </a:p>
          </p:txBody>
        </p:sp>
        <p:cxnSp>
          <p:nvCxnSpPr>
            <p:cNvPr id="29" name="Straight Connector 38"/>
            <p:cNvCxnSpPr>
              <a:cxnSpLocks noChangeShapeType="1"/>
            </p:cNvCxnSpPr>
            <p:nvPr/>
          </p:nvCxnSpPr>
          <p:spPr bwMode="auto">
            <a:xfrm>
              <a:off x="4273414" y="5581110"/>
              <a:ext cx="377825" cy="0"/>
            </a:xfrm>
            <a:prstGeom prst="line">
              <a:avLst/>
            </a:prstGeom>
            <a:noFill/>
            <a:ln w="38100" algn="ctr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Straight Connector 41"/>
            <p:cNvCxnSpPr>
              <a:cxnSpLocks noChangeShapeType="1"/>
            </p:cNvCxnSpPr>
            <p:nvPr/>
          </p:nvCxnSpPr>
          <p:spPr bwMode="auto">
            <a:xfrm>
              <a:off x="6126526" y="5581110"/>
              <a:ext cx="377825" cy="0"/>
            </a:xfrm>
            <a:prstGeom prst="line">
              <a:avLst/>
            </a:prstGeom>
            <a:noFill/>
            <a:ln w="38100" algn="ctr">
              <a:solidFill>
                <a:srgbClr val="7F7F7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aphicFrame>
        <p:nvGraphicFramePr>
          <p:cNvPr id="18" name="Chart 17"/>
          <p:cNvGraphicFramePr/>
          <p:nvPr>
            <p:extLst>
              <p:ext uri="{D42A27DB-BD31-4B8C-83A1-F6EECF244321}">
                <p14:modId xmlns:p14="http://schemas.microsoft.com/office/powerpoint/2010/main" val="2595590801"/>
              </p:ext>
            </p:extLst>
          </p:nvPr>
        </p:nvGraphicFramePr>
        <p:xfrm>
          <a:off x="1079512" y="1833503"/>
          <a:ext cx="7171200" cy="380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-6805" y="6166253"/>
            <a:ext cx="1154423" cy="21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0" tIns="45705" rIns="91410" bIns="45705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sz="800" dirty="0" err="1">
                <a:solidFill>
                  <a:srgbClr val="000000"/>
                </a:solidFill>
                <a:latin typeface="Verdana"/>
                <a:cs typeface="Verdana" panose="020B0604030504040204" pitchFamily="34" charset="0"/>
              </a:rPr>
              <a:t>Safety</a:t>
            </a:r>
            <a:r>
              <a:rPr lang="fr-FR" sz="800" dirty="0">
                <a:solidFill>
                  <a:srgbClr val="000000"/>
                </a:solidFill>
                <a:latin typeface="Verdana"/>
                <a:cs typeface="Verdana" panose="020B0604030504040204" pitchFamily="34" charset="0"/>
              </a:rPr>
              <a:t> </a:t>
            </a:r>
            <a:r>
              <a:rPr lang="fr-FR" sz="800" dirty="0" err="1">
                <a:solidFill>
                  <a:srgbClr val="000000"/>
                </a:solidFill>
                <a:latin typeface="Verdana"/>
                <a:cs typeface="Verdana" panose="020B0604030504040204" pitchFamily="34" charset="0"/>
              </a:rPr>
              <a:t>analysis</a:t>
            </a:r>
            <a:r>
              <a:rPr lang="fr-FR" sz="800" dirty="0">
                <a:solidFill>
                  <a:srgbClr val="000000"/>
                </a:solidFill>
                <a:latin typeface="Verdana"/>
                <a:cs typeface="Verdana" panose="020B0604030504040204" pitchFamily="34" charset="0"/>
              </a:rPr>
              <a:t> set</a:t>
            </a:r>
            <a:endParaRPr lang="en-US" sz="800" dirty="0">
              <a:solidFill>
                <a:srgbClr val="000000"/>
              </a:solidFill>
              <a:latin typeface="Verdana"/>
              <a:cs typeface="Verdana" panose="020B0604030504040204" pitchFamily="34" charset="0"/>
            </a:endParaRPr>
          </a:p>
        </p:txBody>
      </p:sp>
      <p:sp>
        <p:nvSpPr>
          <p:cNvPr id="14" name="TextBox 32"/>
          <p:cNvSpPr txBox="1">
            <a:spLocks noChangeArrowheads="1"/>
          </p:cNvSpPr>
          <p:nvPr/>
        </p:nvSpPr>
        <p:spPr bwMode="auto">
          <a:xfrm>
            <a:off x="0" y="6553204"/>
            <a:ext cx="5486400" cy="215413"/>
          </a:xfrm>
          <a:prstGeom prst="rect">
            <a:avLst/>
          </a:prstGeom>
          <a:noFill/>
          <a:ln>
            <a:noFill/>
          </a:ln>
        </p:spPr>
        <p:txBody>
          <a:bodyPr wrap="square" lIns="91410" tIns="45705" rIns="91410" bIns="45705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en-US" sz="800" dirty="0">
                <a:solidFill>
                  <a:srgbClr val="000000"/>
                </a:solidFill>
              </a:rPr>
              <a:t>Pi-</a:t>
            </a:r>
            <a:r>
              <a:rPr lang="fr-FR" altLang="en-US" sz="800" dirty="0" err="1">
                <a:solidFill>
                  <a:srgbClr val="000000"/>
                </a:solidFill>
              </a:rPr>
              <a:t>Sunyer</a:t>
            </a:r>
            <a:r>
              <a:rPr lang="fr-FR" altLang="en-US" sz="800" dirty="0">
                <a:solidFill>
                  <a:srgbClr val="000000"/>
                </a:solidFill>
              </a:rPr>
              <a:t> </a:t>
            </a:r>
            <a:r>
              <a:rPr lang="fr-FR" altLang="en-US" sz="800" i="1" dirty="0">
                <a:solidFill>
                  <a:srgbClr val="000000"/>
                </a:solidFill>
              </a:rPr>
              <a:t>et al. N </a:t>
            </a:r>
            <a:r>
              <a:rPr lang="fr-FR" altLang="en-US" sz="800" i="1" dirty="0" err="1">
                <a:solidFill>
                  <a:srgbClr val="000000"/>
                </a:solidFill>
              </a:rPr>
              <a:t>Engl</a:t>
            </a:r>
            <a:r>
              <a:rPr lang="fr-FR" altLang="en-US" sz="800" i="1" dirty="0">
                <a:solidFill>
                  <a:srgbClr val="000000"/>
                </a:solidFill>
              </a:rPr>
              <a:t> J Med</a:t>
            </a:r>
            <a:r>
              <a:rPr lang="fr-FR" altLang="en-US" sz="800" dirty="0">
                <a:solidFill>
                  <a:srgbClr val="000000"/>
                </a:solidFill>
              </a:rPr>
              <a:t> 2015;373:11-22, le Roux </a:t>
            </a:r>
            <a:r>
              <a:rPr lang="fr-FR" altLang="en-US" sz="800" i="1" dirty="0">
                <a:solidFill>
                  <a:srgbClr val="000000"/>
                </a:solidFill>
              </a:rPr>
              <a:t>et al. Lancet </a:t>
            </a:r>
            <a:r>
              <a:rPr lang="fr-FR" altLang="en-US" sz="800" dirty="0">
                <a:solidFill>
                  <a:srgbClr val="000000"/>
                </a:solidFill>
              </a:rPr>
              <a:t>2017;389:1399-1409 </a:t>
            </a:r>
            <a:endParaRPr lang="en-GB" altLang="en-US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800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242645"/>
            <a:ext cx="90360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28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ΣΥΝΔΥΑΣΜΟΣ ΝΑΛΤΡΕΞΟΝΗΣ</a:t>
            </a:r>
            <a:r>
              <a:rPr lang="en-US" sz="28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- </a:t>
            </a:r>
            <a:r>
              <a:rPr lang="el-GR" sz="28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ΒΟΥΠΡΟΠΙΟΝΗΣ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0" y="1609595"/>
            <a:ext cx="4284663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Βουπροπιόνη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: </a:t>
            </a:r>
            <a:r>
              <a:rPr lang="el-GR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Ντοπαμινεργική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και </a:t>
            </a:r>
            <a:r>
              <a:rPr lang="el-GR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νοραδρενεργική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επίδραση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Ναλτρεξόνη: Ανταγωνιστής υποδοχέων οπιοειδών</a:t>
            </a:r>
          </a:p>
          <a:p>
            <a:pPr>
              <a:spcBef>
                <a:spcPct val="50000"/>
              </a:spcBef>
              <a:defRPr/>
            </a:pP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Συνδυασμένη ανορεξιογόνος επίδραση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802" t="1600" r="2311"/>
          <a:stretch>
            <a:fillRect/>
          </a:stretch>
        </p:blipFill>
        <p:spPr bwMode="auto">
          <a:xfrm>
            <a:off x="4067944" y="1592758"/>
            <a:ext cx="4907676" cy="3636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5076825" y="6508750"/>
            <a:ext cx="3959671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4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Billes</a:t>
            </a: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SK et al, </a:t>
            </a:r>
            <a:r>
              <a:rPr lang="en-US" sz="14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Pharmacol</a:t>
            </a: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Res 2014;84:1-11</a:t>
            </a:r>
            <a:endParaRPr lang="el-GR" sz="1400" b="1" dirty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534" y="116632"/>
            <a:ext cx="8745954" cy="2243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208" y="347701"/>
            <a:ext cx="8103232" cy="5996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5696" y="6451429"/>
            <a:ext cx="2590800" cy="36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t="1709"/>
          <a:stretch>
            <a:fillRect/>
          </a:stretch>
        </p:blipFill>
        <p:spPr bwMode="auto">
          <a:xfrm>
            <a:off x="1943056" y="44626"/>
            <a:ext cx="5221232" cy="6745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5696" y="6451429"/>
            <a:ext cx="2590800" cy="36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052736"/>
            <a:ext cx="9001000" cy="3185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4354" y="6480005"/>
            <a:ext cx="27241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4354" y="6480005"/>
            <a:ext cx="27241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55152"/>
            <a:ext cx="7920880" cy="6278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4354" y="6480005"/>
            <a:ext cx="27241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 t="1265"/>
          <a:stretch>
            <a:fillRect/>
          </a:stretch>
        </p:blipFill>
        <p:spPr bwMode="auto">
          <a:xfrm>
            <a:off x="827584" y="188640"/>
            <a:ext cx="7467794" cy="6269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242645"/>
            <a:ext cx="903605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28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ΣΥΝΔΥΑΣΜΟΣ ΝΑΛΤΡΕΞΟΝΗΣ</a:t>
            </a:r>
            <a:r>
              <a:rPr lang="en-US" sz="28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- </a:t>
            </a:r>
            <a:r>
              <a:rPr lang="el-GR" sz="28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ΒΟΥΠΡΟΠΙΟΝΗΣ: ΑΝΕΠΙΘΥΜΗΤΕΣ ΕΝΕΡΓΕΙΕΣ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0" y="1596856"/>
            <a:ext cx="889248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Συνηθέστερα: </a:t>
            </a:r>
            <a:r>
              <a:rPr lang="el-G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ναυτία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(κυρίως </a:t>
            </a:r>
            <a:r>
              <a:rPr lang="el-GR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ναλτρεξόνη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)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Παροδική </a:t>
            </a:r>
            <a:r>
              <a:rPr lang="el-G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αύξηση ΑΠ 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(~ 1 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mmHg) 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λόγω </a:t>
            </a:r>
            <a:r>
              <a:rPr lang="el-GR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νοραδρενεργικής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επίδρασης βουπροπιόνης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Αύξηση </a:t>
            </a:r>
            <a:r>
              <a:rPr lang="el-G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καρδιακής συχνότητας 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(1.5-2.5/λεπτό)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Ανησυχία για </a:t>
            </a:r>
            <a:r>
              <a:rPr lang="el-G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ψυχιατρικές επιδράσεις 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(άγχος, καταθλιπτικά συμπτώματα)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●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Δεν </a:t>
            </a:r>
            <a:r>
              <a:rPr lang="el-GR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ευρέθηκαν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διαφορές έναντι 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placebo 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στις μελέτες 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COR</a:t>
            </a:r>
            <a:endParaRPr lang="el-GR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5076825" y="6508750"/>
            <a:ext cx="3959671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4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Billes</a:t>
            </a: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SK et al, </a:t>
            </a:r>
            <a:r>
              <a:rPr lang="en-US" sz="14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Pharmacol</a:t>
            </a: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Res 2014;84:1-11</a:t>
            </a:r>
            <a:endParaRPr lang="el-GR" sz="1400" b="1" dirty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0631" t="27316" r="14361" b="44630"/>
          <a:stretch>
            <a:fillRect/>
          </a:stretch>
        </p:blipFill>
        <p:spPr bwMode="auto">
          <a:xfrm>
            <a:off x="-36512" y="2708920"/>
            <a:ext cx="914501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179388" y="188913"/>
            <a:ext cx="87852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32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ΔΙΑΓΝΩΣΤΙΚΗ ΠΡΟΣΕΓΓΙΣΗ ΠΑΧΥΣΑΡΚΙΑΣ: ΠΕΡΙΜΕΤΡΟΣ ΜΕΣΗΣ ΚΑΙ ΙΣΧΙΩΝ</a:t>
            </a:r>
          </a:p>
        </p:txBody>
      </p:sp>
      <p:pic>
        <p:nvPicPr>
          <p:cNvPr id="36867" name="Picture 33" descr="WAI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6100" y="1341438"/>
            <a:ext cx="3330575" cy="460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58" name="Text Box 34"/>
          <p:cNvSpPr txBox="1">
            <a:spLocks noChangeArrowheads="1"/>
          </p:cNvSpPr>
          <p:nvPr/>
        </p:nvSpPr>
        <p:spPr bwMode="auto">
          <a:xfrm>
            <a:off x="179388" y="1820863"/>
            <a:ext cx="3744912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0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Περίμετρος μέσης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Μεσότητα της αποστάσεως μεταξύ τελευταίας πλευράς και λαγονίου ακρολοφίας</a:t>
            </a:r>
          </a:p>
        </p:txBody>
      </p:sp>
      <p:sp>
        <p:nvSpPr>
          <p:cNvPr id="36869" name="Line 35"/>
          <p:cNvSpPr>
            <a:spLocks noChangeShapeType="1"/>
          </p:cNvSpPr>
          <p:nvPr/>
        </p:nvSpPr>
        <p:spPr bwMode="auto">
          <a:xfrm>
            <a:off x="3708400" y="2636838"/>
            <a:ext cx="1008063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dirty="0">
              <a:solidFill>
                <a:srgbClr val="FFFFFF"/>
              </a:solidFill>
            </a:endParaRPr>
          </a:p>
        </p:txBody>
      </p:sp>
      <p:sp>
        <p:nvSpPr>
          <p:cNvPr id="52260" name="Text Box 36"/>
          <p:cNvSpPr txBox="1">
            <a:spLocks noChangeArrowheads="1"/>
          </p:cNvSpPr>
          <p:nvPr/>
        </p:nvSpPr>
        <p:spPr bwMode="auto">
          <a:xfrm>
            <a:off x="179388" y="3694113"/>
            <a:ext cx="3744912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0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Περίμετρος ισχίων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Μεγίστη περίμετρος των ισχίων. Οδηγό σημείο: Μηριαία οστά (μείζων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τροχαντήρ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</p:txBody>
      </p:sp>
      <p:sp>
        <p:nvSpPr>
          <p:cNvPr id="36871" name="Line 37"/>
          <p:cNvSpPr>
            <a:spLocks noChangeShapeType="1"/>
          </p:cNvSpPr>
          <p:nvPr/>
        </p:nvSpPr>
        <p:spPr bwMode="auto">
          <a:xfrm>
            <a:off x="3132138" y="4149725"/>
            <a:ext cx="1008062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2262" name="Text Box 38"/>
          <p:cNvSpPr txBox="1">
            <a:spLocks noChangeArrowheads="1"/>
          </p:cNvSpPr>
          <p:nvPr/>
        </p:nvSpPr>
        <p:spPr bwMode="auto">
          <a:xfrm>
            <a:off x="468313" y="6021388"/>
            <a:ext cx="8280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Μέτρηση σε </a:t>
            </a:r>
            <a:r>
              <a:rPr lang="el-GR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όρθια</a:t>
            </a:r>
            <a:r>
              <a:rPr lang="el-GR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στάση, απόσταση ποδιών ~30 </a:t>
            </a: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cm, </a:t>
            </a:r>
            <a:r>
              <a:rPr lang="el-GR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πλήρης </a:t>
            </a:r>
            <a:r>
              <a:rPr lang="el-GR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εκπνοή</a:t>
            </a:r>
          </a:p>
        </p:txBody>
      </p:sp>
      <p:sp>
        <p:nvSpPr>
          <p:cNvPr id="52263" name="Text Box 39"/>
          <p:cNvSpPr txBox="1">
            <a:spLocks noChangeArrowheads="1"/>
          </p:cNvSpPr>
          <p:nvPr/>
        </p:nvSpPr>
        <p:spPr bwMode="auto">
          <a:xfrm>
            <a:off x="4716463" y="6481763"/>
            <a:ext cx="44640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100" b="1" i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International Textbook of Obesity, Per Bjorntorp Ed., 2001</a:t>
            </a:r>
            <a:endParaRPr lang="en-GB" sz="1100" b="1" i="1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79388" y="138658"/>
            <a:ext cx="8713787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3000" b="1" cap="all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ΤΟ ΜΕΛΛΟΝ…</a:t>
            </a:r>
            <a:endParaRPr lang="en-US" sz="3000" cap="all" dirty="0">
              <a:solidFill>
                <a:srgbClr val="AFE1FF"/>
              </a:solidFill>
              <a:latin typeface="Arial"/>
              <a:cs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98" r="1097" b="1509"/>
          <a:stretch>
            <a:fillRect/>
          </a:stretch>
        </p:blipFill>
        <p:spPr bwMode="auto">
          <a:xfrm>
            <a:off x="72008" y="1268760"/>
            <a:ext cx="9036496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3923928" y="6165304"/>
            <a:ext cx="5256585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b="1" dirty="0" err="1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Kakkar</a:t>
            </a:r>
            <a:r>
              <a:rPr lang="en-US" sz="14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AK et al, </a:t>
            </a:r>
            <a:r>
              <a:rPr lang="en-US" sz="1400" b="1" dirty="0" err="1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Eur</a:t>
            </a:r>
            <a:r>
              <a:rPr lang="en-US" sz="14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J Intern Med 2015;26:89-94</a:t>
            </a:r>
            <a:endParaRPr lang="el-GR" sz="1400" b="1" dirty="0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George M et al, J </a:t>
            </a:r>
            <a:r>
              <a:rPr lang="en-US" sz="1400" b="1" dirty="0" err="1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Cardiovasc</a:t>
            </a:r>
            <a:r>
              <a:rPr lang="en-US" sz="14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n-US" sz="1400" b="1" dirty="0" err="1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Pharmacol</a:t>
            </a:r>
            <a:r>
              <a:rPr lang="en-US" sz="14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n-US" sz="1400" b="1" dirty="0" err="1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Ther</a:t>
            </a:r>
            <a:r>
              <a:rPr lang="en-US" sz="14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2014;19:65-76</a:t>
            </a:r>
            <a:endParaRPr lang="el-GR" sz="1400" b="1" dirty="0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t="1340" r="324"/>
          <a:stretch>
            <a:fillRect/>
          </a:stretch>
        </p:blipFill>
        <p:spPr bwMode="auto">
          <a:xfrm>
            <a:off x="0" y="1071887"/>
            <a:ext cx="9144000" cy="412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r="1963"/>
          <a:stretch>
            <a:fillRect/>
          </a:stretch>
        </p:blipFill>
        <p:spPr bwMode="auto">
          <a:xfrm>
            <a:off x="1" y="764704"/>
            <a:ext cx="9108632" cy="4550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11">
            <a:extLst>
              <a:ext uri="{FF2B5EF4-FFF2-40B4-BE49-F238E27FC236}">
                <a16:creationId xmlns:a16="http://schemas.microsoft.com/office/drawing/2014/main" id="{151963B2-C9C3-4727-BAB6-2331F21FE4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1656" y="6474822"/>
            <a:ext cx="51061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16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Kokkinos A et al, Metabolism 2019 Nov;100:153960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25C9481E-936E-4B2F-8D2C-6D3513306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9891"/>
            <a:ext cx="9144000" cy="51382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FD6B0D-48CB-429B-82C6-8B0C2ACB73D6}"/>
              </a:ext>
            </a:extLst>
          </p:cNvPr>
          <p:cNvSpPr txBox="1"/>
          <p:nvPr/>
        </p:nvSpPr>
        <p:spPr>
          <a:xfrm>
            <a:off x="5661082" y="5716081"/>
            <a:ext cx="3454879" cy="30008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350" dirty="0" err="1">
                <a:solidFill>
                  <a:schemeClr val="tx2">
                    <a:lumMod val="10000"/>
                  </a:schemeClr>
                </a:solidFill>
              </a:rPr>
              <a:t>Rubino</a:t>
            </a:r>
            <a:r>
              <a:rPr lang="en-US" sz="1350" dirty="0">
                <a:solidFill>
                  <a:schemeClr val="tx2">
                    <a:lumMod val="10000"/>
                  </a:schemeClr>
                </a:solidFill>
              </a:rPr>
              <a:t> D et al, </a:t>
            </a:r>
            <a:r>
              <a:rPr lang="pt-BR" sz="1350" dirty="0">
                <a:solidFill>
                  <a:schemeClr val="tx2">
                    <a:lumMod val="10000"/>
                  </a:schemeClr>
                </a:solidFill>
              </a:rPr>
              <a:t>JAMA 2021;325:1414-1425</a:t>
            </a:r>
            <a:endParaRPr lang="el-GR" sz="1350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74053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15770337-63E1-470B-8658-121B12F40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9891"/>
            <a:ext cx="9144000" cy="51382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E9FCB3-56E2-4BA7-AFA0-2289C10B41E9}"/>
              </a:ext>
            </a:extLst>
          </p:cNvPr>
          <p:cNvSpPr txBox="1"/>
          <p:nvPr/>
        </p:nvSpPr>
        <p:spPr>
          <a:xfrm>
            <a:off x="5661082" y="5716081"/>
            <a:ext cx="3454879" cy="30008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350" dirty="0" err="1">
                <a:solidFill>
                  <a:schemeClr val="tx2">
                    <a:lumMod val="10000"/>
                  </a:schemeClr>
                </a:solidFill>
              </a:rPr>
              <a:t>Rubino</a:t>
            </a:r>
            <a:r>
              <a:rPr lang="en-US" sz="1350" dirty="0">
                <a:solidFill>
                  <a:schemeClr val="tx2">
                    <a:lumMod val="10000"/>
                  </a:schemeClr>
                </a:solidFill>
              </a:rPr>
              <a:t> D et al, </a:t>
            </a:r>
            <a:r>
              <a:rPr lang="pt-BR" sz="1350" dirty="0">
                <a:solidFill>
                  <a:schemeClr val="tx2">
                    <a:lumMod val="10000"/>
                  </a:schemeClr>
                </a:solidFill>
              </a:rPr>
              <a:t>JAMA 2021;325:1414-1425</a:t>
            </a:r>
            <a:endParaRPr lang="el-GR" sz="1350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80176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51803DEF-67B6-4AF8-AE32-485BA9F9E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2533"/>
            <a:ext cx="9144000" cy="51382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1289C3-DFC1-48A9-9F04-3D10C889D18B}"/>
              </a:ext>
            </a:extLst>
          </p:cNvPr>
          <p:cNvSpPr txBox="1"/>
          <p:nvPr/>
        </p:nvSpPr>
        <p:spPr>
          <a:xfrm>
            <a:off x="5661082" y="5716081"/>
            <a:ext cx="3454879" cy="30008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350" dirty="0" err="1">
                <a:solidFill>
                  <a:schemeClr val="tx2">
                    <a:lumMod val="10000"/>
                  </a:schemeClr>
                </a:solidFill>
              </a:rPr>
              <a:t>Rubino</a:t>
            </a:r>
            <a:r>
              <a:rPr lang="en-US" sz="1350" dirty="0">
                <a:solidFill>
                  <a:schemeClr val="tx2">
                    <a:lumMod val="10000"/>
                  </a:schemeClr>
                </a:solidFill>
              </a:rPr>
              <a:t> D et al, </a:t>
            </a:r>
            <a:r>
              <a:rPr lang="pt-BR" sz="1350" dirty="0">
                <a:solidFill>
                  <a:schemeClr val="tx2">
                    <a:lumMod val="10000"/>
                  </a:schemeClr>
                </a:solidFill>
              </a:rPr>
              <a:t>JAMA 2021;325:1414-1425</a:t>
            </a:r>
            <a:endParaRPr lang="el-GR" sz="1350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2532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4048FFC-6AFF-0B3F-3868-AB23B7E09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588" y="1143315"/>
            <a:ext cx="6358825" cy="3743848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FD8BA7F9-85E3-572D-B84F-DA5E65B68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528" y="5401707"/>
            <a:ext cx="2222016" cy="59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77424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0D58E227-13C0-07D2-E2FE-C556793E4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627" y="304800"/>
            <a:ext cx="7495173" cy="622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4850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9E5BDADC-BE39-4445-8B44-CAF96A464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78580"/>
            <a:ext cx="9144000" cy="2100841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27A93B25-A54E-4DC5-AD5D-29B4A605C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4001" y="5721636"/>
            <a:ext cx="1600000" cy="2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11430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7E888B5E-8197-4977-B178-9CE913C17D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2" t="1509" r="884"/>
          <a:stretch/>
        </p:blipFill>
        <p:spPr>
          <a:xfrm>
            <a:off x="261555" y="242852"/>
            <a:ext cx="8501445" cy="646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06119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571913B7-AF08-4B43-B5B1-A29C8EC4C7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9" t="1258" r="1086" b="126"/>
          <a:stretch/>
        </p:blipFill>
        <p:spPr>
          <a:xfrm>
            <a:off x="651492" y="144878"/>
            <a:ext cx="7882908" cy="656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843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/>
          <p:cNvPicPr>
            <a:picLocks noChangeAspect="1" noChangeArrowheads="1"/>
          </p:cNvPicPr>
          <p:nvPr/>
        </p:nvPicPr>
        <p:blipFill>
          <a:blip r:embed="rId2" cstate="print"/>
          <a:srcRect l="2994" r="2994"/>
          <a:stretch>
            <a:fillRect/>
          </a:stretch>
        </p:blipFill>
        <p:spPr bwMode="auto">
          <a:xfrm>
            <a:off x="49730" y="1676400"/>
            <a:ext cx="4558136" cy="323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5"/>
          <p:cNvPicPr>
            <a:picLocks noChangeAspect="1" noChangeArrowheads="1"/>
          </p:cNvPicPr>
          <p:nvPr/>
        </p:nvPicPr>
        <p:blipFill>
          <a:blip r:embed="rId3" cstate="print"/>
          <a:srcRect l="1666" t="6827" r="890"/>
          <a:stretch>
            <a:fillRect/>
          </a:stretch>
        </p:blipFill>
        <p:spPr bwMode="auto">
          <a:xfrm>
            <a:off x="4716463" y="1676400"/>
            <a:ext cx="4342225" cy="326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323850" y="188913"/>
            <a:ext cx="84963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sz="32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ΠΑΧΥΣΑΡΚΙΑ ΚΑΙ ΘΝΗΤΟΤΗΣ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B6141D8B-FB92-9987-51E3-177591AE7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"/>
            <a:ext cx="9144000" cy="465275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401673D3-D8BE-E623-8B06-AD21CD155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4724400"/>
            <a:ext cx="4096322" cy="140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1507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F7F77FD1-FB3E-1B7B-FD2E-4CE5E442B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4102"/>
            <a:ext cx="9144000" cy="432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81047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74E962F6-05AF-65D4-6D41-44970C9A5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5721"/>
            <a:ext cx="9144000" cy="414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49322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0" name="Picture 3"/>
          <p:cNvPicPr>
            <a:picLocks noChangeAspect="1" noChangeArrowheads="1"/>
          </p:cNvPicPr>
          <p:nvPr/>
        </p:nvPicPr>
        <p:blipFill>
          <a:blip r:embed="rId3" cstate="print"/>
          <a:srcRect l="2150" t="883"/>
          <a:stretch>
            <a:fillRect/>
          </a:stretch>
        </p:blipFill>
        <p:spPr bwMode="auto">
          <a:xfrm>
            <a:off x="920750" y="1341438"/>
            <a:ext cx="3146425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1" name="Picture 4"/>
          <p:cNvPicPr>
            <a:picLocks noChangeAspect="1" noChangeArrowheads="1"/>
          </p:cNvPicPr>
          <p:nvPr/>
        </p:nvPicPr>
        <p:blipFill>
          <a:blip r:embed="rId4" cstate="print"/>
          <a:srcRect l="2846" t="2034" r="2846" b="345"/>
          <a:stretch>
            <a:fillRect/>
          </a:stretch>
        </p:blipFill>
        <p:spPr bwMode="auto">
          <a:xfrm>
            <a:off x="4684713" y="1341438"/>
            <a:ext cx="3416300" cy="515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5508625" y="6508750"/>
            <a:ext cx="36718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Tan TM et al, </a:t>
            </a:r>
            <a:r>
              <a:rPr lang="pt-BR" sz="14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Diabetes 2013;62:1131-1138</a:t>
            </a:r>
            <a:endParaRPr lang="en-US" sz="1400" b="1" dirty="0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7" y="116632"/>
            <a:ext cx="9107487" cy="1082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15"/>
          <p:cNvSpPr txBox="1">
            <a:spLocks noChangeArrowheads="1"/>
          </p:cNvSpPr>
          <p:nvPr/>
        </p:nvSpPr>
        <p:spPr bwMode="auto">
          <a:xfrm>
            <a:off x="5508625" y="6508750"/>
            <a:ext cx="36718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 dirty="0" err="1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Pocai</a:t>
            </a:r>
            <a:r>
              <a:rPr lang="en-US" sz="14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A et al, </a:t>
            </a:r>
            <a:r>
              <a:rPr lang="pt-BR" sz="14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Diabetes 2009;58:2258-2266</a:t>
            </a:r>
            <a:endParaRPr lang="en-US" sz="1400" b="1" dirty="0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</p:txBody>
      </p:sp>
      <p:pic>
        <p:nvPicPr>
          <p:cNvPr id="1085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19" y="1268760"/>
            <a:ext cx="8888877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CF423E79-4314-6C14-6929-36749B9AB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890718"/>
            <a:ext cx="6858000" cy="1571735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B4C27143-F928-A11A-47F6-074F08754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749" y="3061046"/>
            <a:ext cx="1900503" cy="73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02620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8E5D6EF0-3B48-F283-ADA6-5544D7211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640" y="457199"/>
            <a:ext cx="6824559" cy="610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58671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4DABB547-5412-C64C-CBEF-79F6FA8E9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5" y="1336017"/>
            <a:ext cx="9062387" cy="2346511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70C6D67D-8417-9126-51F8-B4CC56A6A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2930" y="4039917"/>
            <a:ext cx="1827508" cy="83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6887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68428933-C1DC-F309-02D6-42FF3ADD0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362" y="533400"/>
            <a:ext cx="5502038" cy="592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93023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CB971B31-C304-AD03-4615-3D2299EBA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396" y="920650"/>
            <a:ext cx="7809209" cy="4136809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F01FAE30-4064-457E-973F-0811263F1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620" y="4907604"/>
            <a:ext cx="2957925" cy="109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581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501650" y="323850"/>
            <a:ext cx="8326438" cy="1103313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/>
              <a:t>Disease Risk Associated with Excess Body Mass Index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029" name="Text Box 3"/>
          <p:cNvSpPr txBox="1">
            <a:spLocks noChangeArrowheads="1"/>
          </p:cNvSpPr>
          <p:nvPr/>
        </p:nvSpPr>
        <p:spPr bwMode="auto">
          <a:xfrm>
            <a:off x="438150" y="6286500"/>
            <a:ext cx="5391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>
                <a:solidFill>
                  <a:srgbClr val="FFFFFF"/>
                </a:solidFill>
              </a:rPr>
              <a:t>Willet WC et al. </a:t>
            </a:r>
            <a:r>
              <a:rPr lang="en-US" sz="1600" i="1">
                <a:solidFill>
                  <a:srgbClr val="FFFFFF"/>
                </a:solidFill>
              </a:rPr>
              <a:t>N Engl J Med</a:t>
            </a:r>
            <a:r>
              <a:rPr lang="en-US" sz="1600">
                <a:solidFill>
                  <a:srgbClr val="FFFFFF"/>
                </a:solidFill>
              </a:rPr>
              <a:t> 1999;341:427-434.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28638" y="1303338"/>
            <a:ext cx="2371725" cy="352425"/>
            <a:chOff x="228" y="821"/>
            <a:chExt cx="1494" cy="222"/>
          </a:xfrm>
        </p:grpSpPr>
        <p:sp>
          <p:nvSpPr>
            <p:cNvPr id="1122" name="Text Box 5"/>
            <p:cNvSpPr txBox="1">
              <a:spLocks noChangeArrowheads="1"/>
            </p:cNvSpPr>
            <p:nvPr/>
          </p:nvSpPr>
          <p:spPr bwMode="auto">
            <a:xfrm>
              <a:off x="364" y="821"/>
              <a:ext cx="1358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lnSpc>
                  <a:spcPct val="95000"/>
                </a:lnSpc>
                <a:spcBef>
                  <a:spcPct val="10000"/>
                </a:spcBef>
                <a:spcAft>
                  <a:spcPct val="0"/>
                </a:spcAft>
              </a:pPr>
              <a:r>
                <a:rPr lang="en-US">
                  <a:solidFill>
                    <a:srgbClr val="FFFFFF"/>
                  </a:solidFill>
                </a:rPr>
                <a:t>Type 2 diabetes</a:t>
              </a:r>
              <a:endParaRPr lang="en-US" baseline="-25000">
                <a:solidFill>
                  <a:srgbClr val="FFFFFF"/>
                </a:solidFill>
              </a:endParaRPr>
            </a:p>
          </p:txBody>
        </p:sp>
        <p:sp>
          <p:nvSpPr>
            <p:cNvPr id="1123" name="Line 6"/>
            <p:cNvSpPr>
              <a:spLocks noChangeShapeType="1"/>
            </p:cNvSpPr>
            <p:nvPr/>
          </p:nvSpPr>
          <p:spPr bwMode="auto">
            <a:xfrm>
              <a:off x="228" y="948"/>
              <a:ext cx="192" cy="0"/>
            </a:xfrm>
            <a:prstGeom prst="line">
              <a:avLst/>
            </a:prstGeom>
            <a:noFill/>
            <a:ln w="76200">
              <a:solidFill>
                <a:srgbClr val="66FF66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414963" y="1303338"/>
            <a:ext cx="2228850" cy="352425"/>
            <a:chOff x="3471" y="821"/>
            <a:chExt cx="1404" cy="222"/>
          </a:xfrm>
        </p:grpSpPr>
        <p:sp>
          <p:nvSpPr>
            <p:cNvPr id="1120" name="Text Box 8"/>
            <p:cNvSpPr txBox="1">
              <a:spLocks noChangeArrowheads="1"/>
            </p:cNvSpPr>
            <p:nvPr/>
          </p:nvSpPr>
          <p:spPr bwMode="auto">
            <a:xfrm>
              <a:off x="3517" y="821"/>
              <a:ext cx="1358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lnSpc>
                  <a:spcPct val="95000"/>
                </a:lnSpc>
                <a:spcBef>
                  <a:spcPct val="10000"/>
                </a:spcBef>
                <a:spcAft>
                  <a:spcPct val="0"/>
                </a:spcAft>
              </a:pPr>
              <a:r>
                <a:rPr lang="en-US">
                  <a:solidFill>
                    <a:srgbClr val="FFFFFF"/>
                  </a:solidFill>
                </a:rPr>
                <a:t>Cholelithiasis</a:t>
              </a:r>
              <a:endParaRPr lang="en-US" baseline="-25000">
                <a:solidFill>
                  <a:srgbClr val="FFFFFF"/>
                </a:solidFill>
              </a:endParaRPr>
            </a:p>
          </p:txBody>
        </p:sp>
        <p:sp>
          <p:nvSpPr>
            <p:cNvPr id="1121" name="Line 9"/>
            <p:cNvSpPr>
              <a:spLocks noChangeShapeType="1"/>
            </p:cNvSpPr>
            <p:nvPr/>
          </p:nvSpPr>
          <p:spPr bwMode="auto">
            <a:xfrm>
              <a:off x="3471" y="948"/>
              <a:ext cx="192" cy="0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3100388" y="1303338"/>
            <a:ext cx="2219325" cy="352425"/>
            <a:chOff x="2928" y="821"/>
            <a:chExt cx="1398" cy="222"/>
          </a:xfrm>
        </p:grpSpPr>
        <p:sp>
          <p:nvSpPr>
            <p:cNvPr id="1118" name="Text Box 11"/>
            <p:cNvSpPr txBox="1">
              <a:spLocks noChangeArrowheads="1"/>
            </p:cNvSpPr>
            <p:nvPr/>
          </p:nvSpPr>
          <p:spPr bwMode="auto">
            <a:xfrm>
              <a:off x="2968" y="821"/>
              <a:ext cx="1358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lnSpc>
                  <a:spcPct val="95000"/>
                </a:lnSpc>
                <a:spcBef>
                  <a:spcPct val="10000"/>
                </a:spcBef>
                <a:spcAft>
                  <a:spcPct val="0"/>
                </a:spcAft>
              </a:pPr>
              <a:r>
                <a:rPr lang="en-US">
                  <a:solidFill>
                    <a:srgbClr val="FFFFFF"/>
                  </a:solidFill>
                </a:rPr>
                <a:t>Hypertension</a:t>
              </a:r>
              <a:endParaRPr lang="en-US" baseline="-25000">
                <a:solidFill>
                  <a:srgbClr val="FFFFFF"/>
                </a:solidFill>
              </a:endParaRPr>
            </a:p>
          </p:txBody>
        </p:sp>
        <p:sp>
          <p:nvSpPr>
            <p:cNvPr id="1119" name="Line 12"/>
            <p:cNvSpPr>
              <a:spLocks noChangeShapeType="1"/>
            </p:cNvSpPr>
            <p:nvPr/>
          </p:nvSpPr>
          <p:spPr bwMode="auto">
            <a:xfrm>
              <a:off x="2928" y="948"/>
              <a:ext cx="192" cy="0"/>
            </a:xfrm>
            <a:prstGeom prst="line">
              <a:avLst/>
            </a:prstGeom>
            <a:noFill/>
            <a:ln w="76200">
              <a:solidFill>
                <a:srgbClr val="66CC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7624763" y="1303338"/>
            <a:ext cx="1096962" cy="352425"/>
            <a:chOff x="4308" y="821"/>
            <a:chExt cx="691" cy="222"/>
          </a:xfrm>
        </p:grpSpPr>
        <p:sp>
          <p:nvSpPr>
            <p:cNvPr id="1116" name="Text Box 14"/>
            <p:cNvSpPr txBox="1">
              <a:spLocks noChangeArrowheads="1"/>
            </p:cNvSpPr>
            <p:nvPr/>
          </p:nvSpPr>
          <p:spPr bwMode="auto">
            <a:xfrm>
              <a:off x="4512" y="821"/>
              <a:ext cx="487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lnSpc>
                  <a:spcPct val="95000"/>
                </a:lnSpc>
                <a:spcBef>
                  <a:spcPct val="10000"/>
                </a:spcBef>
                <a:spcAft>
                  <a:spcPct val="0"/>
                </a:spcAft>
              </a:pPr>
              <a:r>
                <a:rPr lang="en-US">
                  <a:solidFill>
                    <a:srgbClr val="FFFFFF"/>
                  </a:solidFill>
                </a:rPr>
                <a:t>CHD</a:t>
              </a:r>
              <a:endParaRPr lang="en-US" baseline="-25000">
                <a:solidFill>
                  <a:srgbClr val="FFFFFF"/>
                </a:solidFill>
              </a:endParaRPr>
            </a:p>
          </p:txBody>
        </p:sp>
        <p:sp>
          <p:nvSpPr>
            <p:cNvPr id="1117" name="Line 15"/>
            <p:cNvSpPr>
              <a:spLocks noChangeShapeType="1"/>
            </p:cNvSpPr>
            <p:nvPr/>
          </p:nvSpPr>
          <p:spPr bwMode="auto">
            <a:xfrm>
              <a:off x="4308" y="948"/>
              <a:ext cx="192" cy="0"/>
            </a:xfrm>
            <a:prstGeom prst="line">
              <a:avLst/>
            </a:prstGeom>
            <a:noFill/>
            <a:ln w="762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1034" name="Freeform 16"/>
          <p:cNvSpPr>
            <a:spLocks/>
          </p:cNvSpPr>
          <p:nvPr/>
        </p:nvSpPr>
        <p:spPr bwMode="blackWhite">
          <a:xfrm>
            <a:off x="1143000" y="5211763"/>
            <a:ext cx="3778250" cy="420687"/>
          </a:xfrm>
          <a:custGeom>
            <a:avLst/>
            <a:gdLst>
              <a:gd name="T0" fmla="*/ 0 w 2104"/>
              <a:gd name="T1" fmla="*/ 420687 h 265"/>
              <a:gd name="T2" fmla="*/ 3476564 w 2104"/>
              <a:gd name="T3" fmla="*/ 412750 h 265"/>
              <a:gd name="T4" fmla="*/ 3778250 w 2104"/>
              <a:gd name="T5" fmla="*/ 25400 h 265"/>
              <a:gd name="T6" fmla="*/ 310664 w 2104"/>
              <a:gd name="T7" fmla="*/ 0 h 265"/>
              <a:gd name="T8" fmla="*/ 0 w 2104"/>
              <a:gd name="T9" fmla="*/ 420687 h 26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04"/>
              <a:gd name="T16" fmla="*/ 0 h 265"/>
              <a:gd name="T17" fmla="*/ 2104 w 2104"/>
              <a:gd name="T18" fmla="*/ 265 h 26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04" h="265">
                <a:moveTo>
                  <a:pt x="0" y="265"/>
                </a:moveTo>
                <a:lnTo>
                  <a:pt x="1936" y="260"/>
                </a:lnTo>
                <a:lnTo>
                  <a:pt x="2104" y="16"/>
                </a:lnTo>
                <a:lnTo>
                  <a:pt x="173" y="0"/>
                </a:lnTo>
                <a:lnTo>
                  <a:pt x="0" y="265"/>
                </a:lnTo>
                <a:close/>
              </a:path>
            </a:pathLst>
          </a:custGeom>
          <a:gradFill rotWithShape="0">
            <a:gsLst>
              <a:gs pos="0">
                <a:srgbClr val="0033CC"/>
              </a:gs>
              <a:gs pos="100000">
                <a:schemeClr val="bg2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35" name="AutoShape 17"/>
          <p:cNvSpPr>
            <a:spLocks noChangeArrowheads="1"/>
          </p:cNvSpPr>
          <p:nvPr/>
        </p:nvSpPr>
        <p:spPr bwMode="blackWhite">
          <a:xfrm>
            <a:off x="1352550" y="1949450"/>
            <a:ext cx="3298825" cy="2625725"/>
          </a:xfrm>
          <a:prstGeom prst="roundRect">
            <a:avLst>
              <a:gd name="adj" fmla="val 10380"/>
            </a:avLst>
          </a:prstGeom>
          <a:gradFill rotWithShape="0">
            <a:gsLst>
              <a:gs pos="0">
                <a:srgbClr val="000099"/>
              </a:gs>
              <a:gs pos="100000">
                <a:srgbClr val="0033CC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36" name="Text Box 18"/>
          <p:cNvSpPr txBox="1">
            <a:spLocks noChangeArrowheads="1"/>
          </p:cNvSpPr>
          <p:nvPr/>
        </p:nvSpPr>
        <p:spPr bwMode="auto">
          <a:xfrm>
            <a:off x="1517650" y="5946775"/>
            <a:ext cx="26670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BMI (kg/m</a:t>
            </a:r>
            <a:r>
              <a:rPr lang="en-US" sz="2000" baseline="30000">
                <a:solidFill>
                  <a:srgbClr val="FFFFFF"/>
                </a:solidFill>
              </a:rPr>
              <a:t>2</a:t>
            </a:r>
            <a:r>
              <a:rPr lang="en-US">
                <a:solidFill>
                  <a:srgbClr val="FFFFFF"/>
                </a:solidFill>
              </a:rPr>
              <a:t>)</a:t>
            </a:r>
            <a:endParaRPr lang="en-US" baseline="-25000">
              <a:solidFill>
                <a:srgbClr val="FFFFFF"/>
              </a:solidFill>
            </a:endParaRPr>
          </a:p>
        </p:txBody>
      </p:sp>
      <p:sp>
        <p:nvSpPr>
          <p:cNvPr id="1037" name="Text Box 19"/>
          <p:cNvSpPr txBox="1">
            <a:spLocks noChangeArrowheads="1"/>
          </p:cNvSpPr>
          <p:nvPr/>
        </p:nvSpPr>
        <p:spPr bwMode="auto">
          <a:xfrm>
            <a:off x="2616200" y="1951038"/>
            <a:ext cx="17367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</a:pPr>
            <a:r>
              <a:rPr lang="en-US" sz="2000" b="1">
                <a:solidFill>
                  <a:srgbClr val="FFFFFF"/>
                </a:solidFill>
              </a:rPr>
              <a:t>Women</a:t>
            </a:r>
            <a:endParaRPr lang="en-US" sz="2000" b="1" baseline="-25000">
              <a:solidFill>
                <a:srgbClr val="FFFFFF"/>
              </a:solidFill>
            </a:endParaRPr>
          </a:p>
        </p:txBody>
      </p:sp>
      <p:sp>
        <p:nvSpPr>
          <p:cNvPr id="1038" name="Text Box 20"/>
          <p:cNvSpPr txBox="1">
            <a:spLocks noChangeArrowheads="1"/>
          </p:cNvSpPr>
          <p:nvPr/>
        </p:nvSpPr>
        <p:spPr bwMode="auto">
          <a:xfrm rot="-5400000">
            <a:off x="-444500" y="3619501"/>
            <a:ext cx="21732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</a:pPr>
            <a:r>
              <a:rPr lang="en-US" sz="1900">
                <a:solidFill>
                  <a:srgbClr val="FFFFFF"/>
                </a:solidFill>
              </a:rPr>
              <a:t>Relative Risk</a:t>
            </a:r>
            <a:endParaRPr lang="en-US" sz="1900" baseline="-25000">
              <a:solidFill>
                <a:srgbClr val="FFFFFF"/>
              </a:solidFill>
            </a:endParaRPr>
          </a:p>
        </p:txBody>
      </p: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1196975" y="5545138"/>
            <a:ext cx="3314700" cy="95250"/>
            <a:chOff x="754" y="3493"/>
            <a:chExt cx="2088" cy="60"/>
          </a:xfrm>
        </p:grpSpPr>
        <p:sp>
          <p:nvSpPr>
            <p:cNvPr id="1096" name="Line 22"/>
            <p:cNvSpPr>
              <a:spLocks noChangeShapeType="1"/>
            </p:cNvSpPr>
            <p:nvPr/>
          </p:nvSpPr>
          <p:spPr bwMode="auto">
            <a:xfrm>
              <a:off x="754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97" name="Line 23"/>
            <p:cNvSpPr>
              <a:spLocks noChangeShapeType="1"/>
            </p:cNvSpPr>
            <p:nvPr/>
          </p:nvSpPr>
          <p:spPr bwMode="auto">
            <a:xfrm>
              <a:off x="973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98" name="Line 24"/>
            <p:cNvSpPr>
              <a:spLocks noChangeShapeType="1"/>
            </p:cNvSpPr>
            <p:nvPr/>
          </p:nvSpPr>
          <p:spPr bwMode="auto">
            <a:xfrm>
              <a:off x="1193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99" name="Line 25"/>
            <p:cNvSpPr>
              <a:spLocks noChangeShapeType="1"/>
            </p:cNvSpPr>
            <p:nvPr/>
          </p:nvSpPr>
          <p:spPr bwMode="auto">
            <a:xfrm>
              <a:off x="1413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00" name="Line 26"/>
            <p:cNvSpPr>
              <a:spLocks noChangeShapeType="1"/>
            </p:cNvSpPr>
            <p:nvPr/>
          </p:nvSpPr>
          <p:spPr bwMode="auto">
            <a:xfrm>
              <a:off x="1633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01" name="Line 27"/>
            <p:cNvSpPr>
              <a:spLocks noChangeShapeType="1"/>
            </p:cNvSpPr>
            <p:nvPr/>
          </p:nvSpPr>
          <p:spPr bwMode="auto">
            <a:xfrm>
              <a:off x="1852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02" name="Line 28"/>
            <p:cNvSpPr>
              <a:spLocks noChangeShapeType="1"/>
            </p:cNvSpPr>
            <p:nvPr/>
          </p:nvSpPr>
          <p:spPr bwMode="auto">
            <a:xfrm>
              <a:off x="2072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03" name="Line 29"/>
            <p:cNvSpPr>
              <a:spLocks noChangeShapeType="1"/>
            </p:cNvSpPr>
            <p:nvPr/>
          </p:nvSpPr>
          <p:spPr bwMode="auto">
            <a:xfrm>
              <a:off x="863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04" name="Line 30"/>
            <p:cNvSpPr>
              <a:spLocks noChangeShapeType="1"/>
            </p:cNvSpPr>
            <p:nvPr/>
          </p:nvSpPr>
          <p:spPr bwMode="auto">
            <a:xfrm>
              <a:off x="1083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05" name="Line 31"/>
            <p:cNvSpPr>
              <a:spLocks noChangeShapeType="1"/>
            </p:cNvSpPr>
            <p:nvPr/>
          </p:nvSpPr>
          <p:spPr bwMode="auto">
            <a:xfrm>
              <a:off x="1303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06" name="Line 32"/>
            <p:cNvSpPr>
              <a:spLocks noChangeShapeType="1"/>
            </p:cNvSpPr>
            <p:nvPr/>
          </p:nvSpPr>
          <p:spPr bwMode="auto">
            <a:xfrm>
              <a:off x="1523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07" name="Line 33"/>
            <p:cNvSpPr>
              <a:spLocks noChangeShapeType="1"/>
            </p:cNvSpPr>
            <p:nvPr/>
          </p:nvSpPr>
          <p:spPr bwMode="auto">
            <a:xfrm>
              <a:off x="1743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08" name="Line 34"/>
            <p:cNvSpPr>
              <a:spLocks noChangeShapeType="1"/>
            </p:cNvSpPr>
            <p:nvPr/>
          </p:nvSpPr>
          <p:spPr bwMode="auto">
            <a:xfrm>
              <a:off x="1962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09" name="Line 35"/>
            <p:cNvSpPr>
              <a:spLocks noChangeShapeType="1"/>
            </p:cNvSpPr>
            <p:nvPr/>
          </p:nvSpPr>
          <p:spPr bwMode="auto">
            <a:xfrm>
              <a:off x="2182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10" name="Line 36"/>
            <p:cNvSpPr>
              <a:spLocks noChangeShapeType="1"/>
            </p:cNvSpPr>
            <p:nvPr/>
          </p:nvSpPr>
          <p:spPr bwMode="auto">
            <a:xfrm>
              <a:off x="2402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11" name="Line 37"/>
            <p:cNvSpPr>
              <a:spLocks noChangeShapeType="1"/>
            </p:cNvSpPr>
            <p:nvPr/>
          </p:nvSpPr>
          <p:spPr bwMode="auto">
            <a:xfrm>
              <a:off x="2622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12" name="Line 38"/>
            <p:cNvSpPr>
              <a:spLocks noChangeShapeType="1"/>
            </p:cNvSpPr>
            <p:nvPr/>
          </p:nvSpPr>
          <p:spPr bwMode="auto">
            <a:xfrm>
              <a:off x="2842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13" name="Line 39"/>
            <p:cNvSpPr>
              <a:spLocks noChangeShapeType="1"/>
            </p:cNvSpPr>
            <p:nvPr/>
          </p:nvSpPr>
          <p:spPr bwMode="auto">
            <a:xfrm>
              <a:off x="2292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14" name="Line 40"/>
            <p:cNvSpPr>
              <a:spLocks noChangeShapeType="1"/>
            </p:cNvSpPr>
            <p:nvPr/>
          </p:nvSpPr>
          <p:spPr bwMode="auto">
            <a:xfrm>
              <a:off x="2512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15" name="Line 41"/>
            <p:cNvSpPr>
              <a:spLocks noChangeShapeType="1"/>
            </p:cNvSpPr>
            <p:nvPr/>
          </p:nvSpPr>
          <p:spPr bwMode="auto">
            <a:xfrm>
              <a:off x="2732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7" name="Group 42"/>
          <p:cNvGrpSpPr>
            <a:grpSpLocks/>
          </p:cNvGrpSpPr>
          <p:nvPr/>
        </p:nvGrpSpPr>
        <p:grpSpPr bwMode="auto">
          <a:xfrm>
            <a:off x="858838" y="5627688"/>
            <a:ext cx="3951287" cy="338137"/>
            <a:chOff x="529" y="3590"/>
            <a:chExt cx="2489" cy="213"/>
          </a:xfrm>
        </p:grpSpPr>
        <p:sp>
          <p:nvSpPr>
            <p:cNvPr id="1086" name="Text Box 43"/>
            <p:cNvSpPr txBox="1">
              <a:spLocks noChangeArrowheads="1"/>
            </p:cNvSpPr>
            <p:nvPr/>
          </p:nvSpPr>
          <p:spPr bwMode="auto">
            <a:xfrm>
              <a:off x="529" y="3590"/>
              <a:ext cx="49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lnSpc>
                  <a:spcPct val="95000"/>
                </a:lnSpc>
                <a:spcBef>
                  <a:spcPct val="10000"/>
                </a:spcBef>
                <a:spcAft>
                  <a:spcPct val="0"/>
                </a:spcAft>
              </a:pPr>
              <a:r>
                <a:rPr lang="en-US" sz="1700">
                  <a:solidFill>
                    <a:srgbClr val="FFFFFF"/>
                  </a:solidFill>
                </a:rPr>
                <a:t>21</a:t>
              </a:r>
              <a:endParaRPr lang="en-US" sz="1700" baseline="-25000">
                <a:solidFill>
                  <a:srgbClr val="FFFFFF"/>
                </a:solidFill>
              </a:endParaRPr>
            </a:p>
          </p:txBody>
        </p:sp>
        <p:sp>
          <p:nvSpPr>
            <p:cNvPr id="1087" name="Text Box 44"/>
            <p:cNvSpPr txBox="1">
              <a:spLocks noChangeArrowheads="1"/>
            </p:cNvSpPr>
            <p:nvPr/>
          </p:nvSpPr>
          <p:spPr bwMode="auto">
            <a:xfrm>
              <a:off x="757" y="3590"/>
              <a:ext cx="49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lnSpc>
                  <a:spcPct val="95000"/>
                </a:lnSpc>
                <a:spcBef>
                  <a:spcPct val="10000"/>
                </a:spcBef>
                <a:spcAft>
                  <a:spcPct val="0"/>
                </a:spcAft>
              </a:pPr>
              <a:r>
                <a:rPr lang="en-US" sz="1700">
                  <a:solidFill>
                    <a:srgbClr val="FFFFFF"/>
                  </a:solidFill>
                </a:rPr>
                <a:t>22</a:t>
              </a:r>
              <a:endParaRPr lang="en-US" sz="1700" baseline="-25000">
                <a:solidFill>
                  <a:srgbClr val="FFFFFF"/>
                </a:solidFill>
              </a:endParaRPr>
            </a:p>
          </p:txBody>
        </p:sp>
        <p:sp>
          <p:nvSpPr>
            <p:cNvPr id="1088" name="Text Box 45"/>
            <p:cNvSpPr txBox="1">
              <a:spLocks noChangeArrowheads="1"/>
            </p:cNvSpPr>
            <p:nvPr/>
          </p:nvSpPr>
          <p:spPr bwMode="auto">
            <a:xfrm>
              <a:off x="976" y="3590"/>
              <a:ext cx="49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lnSpc>
                  <a:spcPct val="95000"/>
                </a:lnSpc>
                <a:spcBef>
                  <a:spcPct val="10000"/>
                </a:spcBef>
                <a:spcAft>
                  <a:spcPct val="0"/>
                </a:spcAft>
              </a:pPr>
              <a:r>
                <a:rPr lang="en-US" sz="1700">
                  <a:solidFill>
                    <a:srgbClr val="FFFFFF"/>
                  </a:solidFill>
                </a:rPr>
                <a:t>23</a:t>
              </a:r>
              <a:endParaRPr lang="en-US" sz="1700" baseline="-25000">
                <a:solidFill>
                  <a:srgbClr val="FFFFFF"/>
                </a:solidFill>
              </a:endParaRPr>
            </a:p>
          </p:txBody>
        </p:sp>
        <p:sp>
          <p:nvSpPr>
            <p:cNvPr id="1089" name="Text Box 46"/>
            <p:cNvSpPr txBox="1">
              <a:spLocks noChangeArrowheads="1"/>
            </p:cNvSpPr>
            <p:nvPr/>
          </p:nvSpPr>
          <p:spPr bwMode="auto">
            <a:xfrm>
              <a:off x="1195" y="3590"/>
              <a:ext cx="49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lnSpc>
                  <a:spcPct val="95000"/>
                </a:lnSpc>
                <a:spcBef>
                  <a:spcPct val="10000"/>
                </a:spcBef>
                <a:spcAft>
                  <a:spcPct val="0"/>
                </a:spcAft>
              </a:pPr>
              <a:r>
                <a:rPr lang="en-US" sz="1700">
                  <a:solidFill>
                    <a:srgbClr val="FFFFFF"/>
                  </a:solidFill>
                </a:rPr>
                <a:t>24</a:t>
              </a:r>
              <a:endParaRPr lang="en-US" sz="1700" baseline="-25000">
                <a:solidFill>
                  <a:srgbClr val="FFFFFF"/>
                </a:solidFill>
              </a:endParaRPr>
            </a:p>
          </p:txBody>
        </p:sp>
        <p:sp>
          <p:nvSpPr>
            <p:cNvPr id="1090" name="Text Box 47"/>
            <p:cNvSpPr txBox="1">
              <a:spLocks noChangeArrowheads="1"/>
            </p:cNvSpPr>
            <p:nvPr/>
          </p:nvSpPr>
          <p:spPr bwMode="auto">
            <a:xfrm>
              <a:off x="1414" y="3590"/>
              <a:ext cx="49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lnSpc>
                  <a:spcPct val="95000"/>
                </a:lnSpc>
                <a:spcBef>
                  <a:spcPct val="10000"/>
                </a:spcBef>
                <a:spcAft>
                  <a:spcPct val="0"/>
                </a:spcAft>
              </a:pPr>
              <a:r>
                <a:rPr lang="en-US" sz="1700">
                  <a:solidFill>
                    <a:srgbClr val="FFFFFF"/>
                  </a:solidFill>
                </a:rPr>
                <a:t>25</a:t>
              </a:r>
              <a:endParaRPr lang="en-US" sz="1700" baseline="-25000">
                <a:solidFill>
                  <a:srgbClr val="FFFFFF"/>
                </a:solidFill>
              </a:endParaRPr>
            </a:p>
          </p:txBody>
        </p:sp>
        <p:sp>
          <p:nvSpPr>
            <p:cNvPr id="1091" name="Text Box 48"/>
            <p:cNvSpPr txBox="1">
              <a:spLocks noChangeArrowheads="1"/>
            </p:cNvSpPr>
            <p:nvPr/>
          </p:nvSpPr>
          <p:spPr bwMode="auto">
            <a:xfrm>
              <a:off x="1645" y="3590"/>
              <a:ext cx="49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lnSpc>
                  <a:spcPct val="95000"/>
                </a:lnSpc>
                <a:spcBef>
                  <a:spcPct val="10000"/>
                </a:spcBef>
                <a:spcAft>
                  <a:spcPct val="0"/>
                </a:spcAft>
              </a:pPr>
              <a:r>
                <a:rPr lang="en-US" sz="1700">
                  <a:solidFill>
                    <a:srgbClr val="FFFFFF"/>
                  </a:solidFill>
                </a:rPr>
                <a:t>26</a:t>
              </a:r>
              <a:endParaRPr lang="en-US" sz="1700" baseline="-25000">
                <a:solidFill>
                  <a:srgbClr val="FFFFFF"/>
                </a:solidFill>
              </a:endParaRPr>
            </a:p>
          </p:txBody>
        </p:sp>
        <p:sp>
          <p:nvSpPr>
            <p:cNvPr id="1092" name="Text Box 49"/>
            <p:cNvSpPr txBox="1">
              <a:spLocks noChangeArrowheads="1"/>
            </p:cNvSpPr>
            <p:nvPr/>
          </p:nvSpPr>
          <p:spPr bwMode="auto">
            <a:xfrm>
              <a:off x="1864" y="3590"/>
              <a:ext cx="49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lnSpc>
                  <a:spcPct val="95000"/>
                </a:lnSpc>
                <a:spcBef>
                  <a:spcPct val="10000"/>
                </a:spcBef>
                <a:spcAft>
                  <a:spcPct val="0"/>
                </a:spcAft>
              </a:pPr>
              <a:r>
                <a:rPr lang="en-US" sz="1700">
                  <a:solidFill>
                    <a:srgbClr val="FFFFFF"/>
                  </a:solidFill>
                </a:rPr>
                <a:t>27</a:t>
              </a:r>
              <a:endParaRPr lang="en-US" sz="1700" baseline="-25000">
                <a:solidFill>
                  <a:srgbClr val="FFFFFF"/>
                </a:solidFill>
              </a:endParaRPr>
            </a:p>
          </p:txBody>
        </p:sp>
        <p:sp>
          <p:nvSpPr>
            <p:cNvPr id="1093" name="Text Box 50"/>
            <p:cNvSpPr txBox="1">
              <a:spLocks noChangeArrowheads="1"/>
            </p:cNvSpPr>
            <p:nvPr/>
          </p:nvSpPr>
          <p:spPr bwMode="auto">
            <a:xfrm>
              <a:off x="2080" y="3590"/>
              <a:ext cx="49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lnSpc>
                  <a:spcPct val="95000"/>
                </a:lnSpc>
                <a:spcBef>
                  <a:spcPct val="10000"/>
                </a:spcBef>
                <a:spcAft>
                  <a:spcPct val="0"/>
                </a:spcAft>
              </a:pPr>
              <a:r>
                <a:rPr lang="en-US" sz="1700">
                  <a:solidFill>
                    <a:srgbClr val="FFFFFF"/>
                  </a:solidFill>
                </a:rPr>
                <a:t>28</a:t>
              </a:r>
              <a:endParaRPr lang="en-US" sz="1700" baseline="-25000">
                <a:solidFill>
                  <a:srgbClr val="FFFFFF"/>
                </a:solidFill>
              </a:endParaRPr>
            </a:p>
          </p:txBody>
        </p:sp>
        <p:sp>
          <p:nvSpPr>
            <p:cNvPr id="1094" name="Text Box 51"/>
            <p:cNvSpPr txBox="1">
              <a:spLocks noChangeArrowheads="1"/>
            </p:cNvSpPr>
            <p:nvPr/>
          </p:nvSpPr>
          <p:spPr bwMode="auto">
            <a:xfrm>
              <a:off x="2308" y="3590"/>
              <a:ext cx="49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lnSpc>
                  <a:spcPct val="95000"/>
                </a:lnSpc>
                <a:spcBef>
                  <a:spcPct val="10000"/>
                </a:spcBef>
                <a:spcAft>
                  <a:spcPct val="0"/>
                </a:spcAft>
              </a:pPr>
              <a:r>
                <a:rPr lang="en-US" sz="1700">
                  <a:solidFill>
                    <a:srgbClr val="FFFFFF"/>
                  </a:solidFill>
                </a:rPr>
                <a:t>29</a:t>
              </a:r>
              <a:endParaRPr lang="en-US" sz="1700" baseline="-25000">
                <a:solidFill>
                  <a:srgbClr val="FFFFFF"/>
                </a:solidFill>
              </a:endParaRPr>
            </a:p>
          </p:txBody>
        </p:sp>
        <p:sp>
          <p:nvSpPr>
            <p:cNvPr id="1095" name="Text Box 52"/>
            <p:cNvSpPr txBox="1">
              <a:spLocks noChangeArrowheads="1"/>
            </p:cNvSpPr>
            <p:nvPr/>
          </p:nvSpPr>
          <p:spPr bwMode="auto">
            <a:xfrm>
              <a:off x="2524" y="3590"/>
              <a:ext cx="49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lnSpc>
                  <a:spcPct val="95000"/>
                </a:lnSpc>
                <a:spcBef>
                  <a:spcPct val="10000"/>
                </a:spcBef>
                <a:spcAft>
                  <a:spcPct val="0"/>
                </a:spcAft>
              </a:pPr>
              <a:r>
                <a:rPr lang="en-US" sz="1700">
                  <a:solidFill>
                    <a:srgbClr val="FFFFFF"/>
                  </a:solidFill>
                </a:rPr>
                <a:t>30</a:t>
              </a:r>
              <a:endParaRPr lang="en-US" sz="1700" baseline="-25000">
                <a:solidFill>
                  <a:srgbClr val="FFFFFF"/>
                </a:solidFill>
              </a:endParaRPr>
            </a:p>
          </p:txBody>
        </p:sp>
      </p:grpSp>
      <p:sp>
        <p:nvSpPr>
          <p:cNvPr id="1041" name="Freeform 53"/>
          <p:cNvSpPr>
            <a:spLocks/>
          </p:cNvSpPr>
          <p:nvPr/>
        </p:nvSpPr>
        <p:spPr bwMode="blackWhite">
          <a:xfrm>
            <a:off x="5048250" y="5211763"/>
            <a:ext cx="3778250" cy="420687"/>
          </a:xfrm>
          <a:custGeom>
            <a:avLst/>
            <a:gdLst>
              <a:gd name="T0" fmla="*/ 0 w 2104"/>
              <a:gd name="T1" fmla="*/ 420687 h 265"/>
              <a:gd name="T2" fmla="*/ 3476564 w 2104"/>
              <a:gd name="T3" fmla="*/ 412750 h 265"/>
              <a:gd name="T4" fmla="*/ 3778250 w 2104"/>
              <a:gd name="T5" fmla="*/ 25400 h 265"/>
              <a:gd name="T6" fmla="*/ 310664 w 2104"/>
              <a:gd name="T7" fmla="*/ 0 h 265"/>
              <a:gd name="T8" fmla="*/ 0 w 2104"/>
              <a:gd name="T9" fmla="*/ 420687 h 26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04"/>
              <a:gd name="T16" fmla="*/ 0 h 265"/>
              <a:gd name="T17" fmla="*/ 2104 w 2104"/>
              <a:gd name="T18" fmla="*/ 265 h 26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04" h="265">
                <a:moveTo>
                  <a:pt x="0" y="265"/>
                </a:moveTo>
                <a:lnTo>
                  <a:pt x="1936" y="260"/>
                </a:lnTo>
                <a:lnTo>
                  <a:pt x="2104" y="16"/>
                </a:lnTo>
                <a:lnTo>
                  <a:pt x="173" y="0"/>
                </a:lnTo>
                <a:lnTo>
                  <a:pt x="0" y="265"/>
                </a:lnTo>
                <a:close/>
              </a:path>
            </a:pathLst>
          </a:custGeom>
          <a:gradFill rotWithShape="0">
            <a:gsLst>
              <a:gs pos="0">
                <a:srgbClr val="0033CC"/>
              </a:gs>
              <a:gs pos="100000">
                <a:schemeClr val="bg2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42" name="AutoShape 54"/>
          <p:cNvSpPr>
            <a:spLocks noChangeArrowheads="1"/>
          </p:cNvSpPr>
          <p:nvPr/>
        </p:nvSpPr>
        <p:spPr bwMode="blackWhite">
          <a:xfrm>
            <a:off x="5257800" y="1949450"/>
            <a:ext cx="3298825" cy="2625725"/>
          </a:xfrm>
          <a:prstGeom prst="roundRect">
            <a:avLst>
              <a:gd name="adj" fmla="val 10380"/>
            </a:avLst>
          </a:prstGeom>
          <a:gradFill rotWithShape="0">
            <a:gsLst>
              <a:gs pos="0">
                <a:srgbClr val="000099"/>
              </a:gs>
              <a:gs pos="100000">
                <a:srgbClr val="0033CC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43" name="Text Box 55"/>
          <p:cNvSpPr txBox="1">
            <a:spLocks noChangeArrowheads="1"/>
          </p:cNvSpPr>
          <p:nvPr/>
        </p:nvSpPr>
        <p:spPr bwMode="auto">
          <a:xfrm>
            <a:off x="5422900" y="5946775"/>
            <a:ext cx="26670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BMI (kg/m</a:t>
            </a:r>
            <a:r>
              <a:rPr lang="en-US" sz="2000" baseline="30000">
                <a:solidFill>
                  <a:srgbClr val="FFFFFF"/>
                </a:solidFill>
              </a:rPr>
              <a:t>2</a:t>
            </a:r>
            <a:r>
              <a:rPr lang="en-US">
                <a:solidFill>
                  <a:srgbClr val="FFFFFF"/>
                </a:solidFill>
              </a:rPr>
              <a:t>)</a:t>
            </a:r>
            <a:endParaRPr lang="en-US" baseline="-25000">
              <a:solidFill>
                <a:srgbClr val="FFFFFF"/>
              </a:solidFill>
            </a:endParaRPr>
          </a:p>
        </p:txBody>
      </p:sp>
      <p:sp>
        <p:nvSpPr>
          <p:cNvPr id="1044" name="Text Box 56"/>
          <p:cNvSpPr txBox="1">
            <a:spLocks noChangeArrowheads="1"/>
          </p:cNvSpPr>
          <p:nvPr/>
        </p:nvSpPr>
        <p:spPr bwMode="auto">
          <a:xfrm>
            <a:off x="5969000" y="1951038"/>
            <a:ext cx="17367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</a:pPr>
            <a:r>
              <a:rPr lang="en-US" sz="2000" b="1">
                <a:solidFill>
                  <a:srgbClr val="FFFFFF"/>
                </a:solidFill>
              </a:rPr>
              <a:t>Men</a:t>
            </a:r>
            <a:endParaRPr lang="en-US" sz="2000" b="1" baseline="-25000">
              <a:solidFill>
                <a:srgbClr val="FFFFFF"/>
              </a:solidFill>
            </a:endParaRPr>
          </a:p>
        </p:txBody>
      </p:sp>
      <p:grpSp>
        <p:nvGrpSpPr>
          <p:cNvPr id="8" name="Group 57"/>
          <p:cNvGrpSpPr>
            <a:grpSpLocks/>
          </p:cNvGrpSpPr>
          <p:nvPr/>
        </p:nvGrpSpPr>
        <p:grpSpPr bwMode="auto">
          <a:xfrm>
            <a:off x="5102225" y="5545138"/>
            <a:ext cx="3314700" cy="95250"/>
            <a:chOff x="754" y="3493"/>
            <a:chExt cx="2088" cy="60"/>
          </a:xfrm>
        </p:grpSpPr>
        <p:sp>
          <p:nvSpPr>
            <p:cNvPr id="1066" name="Line 58"/>
            <p:cNvSpPr>
              <a:spLocks noChangeShapeType="1"/>
            </p:cNvSpPr>
            <p:nvPr/>
          </p:nvSpPr>
          <p:spPr bwMode="auto">
            <a:xfrm>
              <a:off x="754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67" name="Line 59"/>
            <p:cNvSpPr>
              <a:spLocks noChangeShapeType="1"/>
            </p:cNvSpPr>
            <p:nvPr/>
          </p:nvSpPr>
          <p:spPr bwMode="auto">
            <a:xfrm>
              <a:off x="973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68" name="Line 60"/>
            <p:cNvSpPr>
              <a:spLocks noChangeShapeType="1"/>
            </p:cNvSpPr>
            <p:nvPr/>
          </p:nvSpPr>
          <p:spPr bwMode="auto">
            <a:xfrm>
              <a:off x="1193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69" name="Line 61"/>
            <p:cNvSpPr>
              <a:spLocks noChangeShapeType="1"/>
            </p:cNvSpPr>
            <p:nvPr/>
          </p:nvSpPr>
          <p:spPr bwMode="auto">
            <a:xfrm>
              <a:off x="1413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70" name="Line 62"/>
            <p:cNvSpPr>
              <a:spLocks noChangeShapeType="1"/>
            </p:cNvSpPr>
            <p:nvPr/>
          </p:nvSpPr>
          <p:spPr bwMode="auto">
            <a:xfrm>
              <a:off x="1633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71" name="Line 63"/>
            <p:cNvSpPr>
              <a:spLocks noChangeShapeType="1"/>
            </p:cNvSpPr>
            <p:nvPr/>
          </p:nvSpPr>
          <p:spPr bwMode="auto">
            <a:xfrm>
              <a:off x="1852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72" name="Line 64"/>
            <p:cNvSpPr>
              <a:spLocks noChangeShapeType="1"/>
            </p:cNvSpPr>
            <p:nvPr/>
          </p:nvSpPr>
          <p:spPr bwMode="auto">
            <a:xfrm>
              <a:off x="2072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73" name="Line 65"/>
            <p:cNvSpPr>
              <a:spLocks noChangeShapeType="1"/>
            </p:cNvSpPr>
            <p:nvPr/>
          </p:nvSpPr>
          <p:spPr bwMode="auto">
            <a:xfrm>
              <a:off x="863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74" name="Line 66"/>
            <p:cNvSpPr>
              <a:spLocks noChangeShapeType="1"/>
            </p:cNvSpPr>
            <p:nvPr/>
          </p:nvSpPr>
          <p:spPr bwMode="auto">
            <a:xfrm>
              <a:off x="1083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75" name="Line 67"/>
            <p:cNvSpPr>
              <a:spLocks noChangeShapeType="1"/>
            </p:cNvSpPr>
            <p:nvPr/>
          </p:nvSpPr>
          <p:spPr bwMode="auto">
            <a:xfrm>
              <a:off x="1303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76" name="Line 68"/>
            <p:cNvSpPr>
              <a:spLocks noChangeShapeType="1"/>
            </p:cNvSpPr>
            <p:nvPr/>
          </p:nvSpPr>
          <p:spPr bwMode="auto">
            <a:xfrm>
              <a:off x="1523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77" name="Line 69"/>
            <p:cNvSpPr>
              <a:spLocks noChangeShapeType="1"/>
            </p:cNvSpPr>
            <p:nvPr/>
          </p:nvSpPr>
          <p:spPr bwMode="auto">
            <a:xfrm>
              <a:off x="1743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78" name="Line 70"/>
            <p:cNvSpPr>
              <a:spLocks noChangeShapeType="1"/>
            </p:cNvSpPr>
            <p:nvPr/>
          </p:nvSpPr>
          <p:spPr bwMode="auto">
            <a:xfrm>
              <a:off x="1962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79" name="Line 71"/>
            <p:cNvSpPr>
              <a:spLocks noChangeShapeType="1"/>
            </p:cNvSpPr>
            <p:nvPr/>
          </p:nvSpPr>
          <p:spPr bwMode="auto">
            <a:xfrm>
              <a:off x="2182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80" name="Line 72"/>
            <p:cNvSpPr>
              <a:spLocks noChangeShapeType="1"/>
            </p:cNvSpPr>
            <p:nvPr/>
          </p:nvSpPr>
          <p:spPr bwMode="auto">
            <a:xfrm>
              <a:off x="2402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81" name="Line 73"/>
            <p:cNvSpPr>
              <a:spLocks noChangeShapeType="1"/>
            </p:cNvSpPr>
            <p:nvPr/>
          </p:nvSpPr>
          <p:spPr bwMode="auto">
            <a:xfrm>
              <a:off x="2622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82" name="Line 74"/>
            <p:cNvSpPr>
              <a:spLocks noChangeShapeType="1"/>
            </p:cNvSpPr>
            <p:nvPr/>
          </p:nvSpPr>
          <p:spPr bwMode="auto">
            <a:xfrm>
              <a:off x="2842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83" name="Line 75"/>
            <p:cNvSpPr>
              <a:spLocks noChangeShapeType="1"/>
            </p:cNvSpPr>
            <p:nvPr/>
          </p:nvSpPr>
          <p:spPr bwMode="auto">
            <a:xfrm>
              <a:off x="2292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84" name="Line 76"/>
            <p:cNvSpPr>
              <a:spLocks noChangeShapeType="1"/>
            </p:cNvSpPr>
            <p:nvPr/>
          </p:nvSpPr>
          <p:spPr bwMode="auto">
            <a:xfrm>
              <a:off x="2512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85" name="Line 77"/>
            <p:cNvSpPr>
              <a:spLocks noChangeShapeType="1"/>
            </p:cNvSpPr>
            <p:nvPr/>
          </p:nvSpPr>
          <p:spPr bwMode="auto">
            <a:xfrm>
              <a:off x="2732" y="3493"/>
              <a:ext cx="0" cy="6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9" name="Group 78"/>
          <p:cNvGrpSpPr>
            <a:grpSpLocks/>
          </p:cNvGrpSpPr>
          <p:nvPr/>
        </p:nvGrpSpPr>
        <p:grpSpPr bwMode="auto">
          <a:xfrm>
            <a:off x="4764088" y="5627688"/>
            <a:ext cx="3951287" cy="338137"/>
            <a:chOff x="529" y="3590"/>
            <a:chExt cx="2489" cy="213"/>
          </a:xfrm>
        </p:grpSpPr>
        <p:sp>
          <p:nvSpPr>
            <p:cNvPr id="1056" name="Text Box 79"/>
            <p:cNvSpPr txBox="1">
              <a:spLocks noChangeArrowheads="1"/>
            </p:cNvSpPr>
            <p:nvPr/>
          </p:nvSpPr>
          <p:spPr bwMode="auto">
            <a:xfrm>
              <a:off x="529" y="3590"/>
              <a:ext cx="49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lnSpc>
                  <a:spcPct val="95000"/>
                </a:lnSpc>
                <a:spcBef>
                  <a:spcPct val="10000"/>
                </a:spcBef>
                <a:spcAft>
                  <a:spcPct val="0"/>
                </a:spcAft>
              </a:pPr>
              <a:r>
                <a:rPr lang="en-US" sz="1700">
                  <a:solidFill>
                    <a:srgbClr val="FFFFFF"/>
                  </a:solidFill>
                </a:rPr>
                <a:t>21</a:t>
              </a:r>
              <a:endParaRPr lang="en-US" sz="1700" baseline="-25000">
                <a:solidFill>
                  <a:srgbClr val="FFFFFF"/>
                </a:solidFill>
              </a:endParaRPr>
            </a:p>
          </p:txBody>
        </p:sp>
        <p:sp>
          <p:nvSpPr>
            <p:cNvPr id="1057" name="Text Box 80"/>
            <p:cNvSpPr txBox="1">
              <a:spLocks noChangeArrowheads="1"/>
            </p:cNvSpPr>
            <p:nvPr/>
          </p:nvSpPr>
          <p:spPr bwMode="auto">
            <a:xfrm>
              <a:off x="757" y="3590"/>
              <a:ext cx="49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lnSpc>
                  <a:spcPct val="95000"/>
                </a:lnSpc>
                <a:spcBef>
                  <a:spcPct val="10000"/>
                </a:spcBef>
                <a:spcAft>
                  <a:spcPct val="0"/>
                </a:spcAft>
              </a:pPr>
              <a:r>
                <a:rPr lang="en-US" sz="1700">
                  <a:solidFill>
                    <a:srgbClr val="FFFFFF"/>
                  </a:solidFill>
                </a:rPr>
                <a:t>22</a:t>
              </a:r>
              <a:endParaRPr lang="en-US" sz="1700" baseline="-25000">
                <a:solidFill>
                  <a:srgbClr val="FFFFFF"/>
                </a:solidFill>
              </a:endParaRPr>
            </a:p>
          </p:txBody>
        </p:sp>
        <p:sp>
          <p:nvSpPr>
            <p:cNvPr id="1058" name="Text Box 81"/>
            <p:cNvSpPr txBox="1">
              <a:spLocks noChangeArrowheads="1"/>
            </p:cNvSpPr>
            <p:nvPr/>
          </p:nvSpPr>
          <p:spPr bwMode="auto">
            <a:xfrm>
              <a:off x="976" y="3590"/>
              <a:ext cx="49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lnSpc>
                  <a:spcPct val="95000"/>
                </a:lnSpc>
                <a:spcBef>
                  <a:spcPct val="10000"/>
                </a:spcBef>
                <a:spcAft>
                  <a:spcPct val="0"/>
                </a:spcAft>
              </a:pPr>
              <a:r>
                <a:rPr lang="en-US" sz="1700">
                  <a:solidFill>
                    <a:srgbClr val="FFFFFF"/>
                  </a:solidFill>
                </a:rPr>
                <a:t>23</a:t>
              </a:r>
              <a:endParaRPr lang="en-US" sz="1700" baseline="-25000">
                <a:solidFill>
                  <a:srgbClr val="FFFFFF"/>
                </a:solidFill>
              </a:endParaRPr>
            </a:p>
          </p:txBody>
        </p:sp>
        <p:sp>
          <p:nvSpPr>
            <p:cNvPr id="1059" name="Text Box 82"/>
            <p:cNvSpPr txBox="1">
              <a:spLocks noChangeArrowheads="1"/>
            </p:cNvSpPr>
            <p:nvPr/>
          </p:nvSpPr>
          <p:spPr bwMode="auto">
            <a:xfrm>
              <a:off x="1195" y="3590"/>
              <a:ext cx="49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lnSpc>
                  <a:spcPct val="95000"/>
                </a:lnSpc>
                <a:spcBef>
                  <a:spcPct val="10000"/>
                </a:spcBef>
                <a:spcAft>
                  <a:spcPct val="0"/>
                </a:spcAft>
              </a:pPr>
              <a:r>
                <a:rPr lang="en-US" sz="1700">
                  <a:solidFill>
                    <a:srgbClr val="FFFFFF"/>
                  </a:solidFill>
                </a:rPr>
                <a:t>24</a:t>
              </a:r>
              <a:endParaRPr lang="en-US" sz="1700" baseline="-25000">
                <a:solidFill>
                  <a:srgbClr val="FFFFFF"/>
                </a:solidFill>
              </a:endParaRPr>
            </a:p>
          </p:txBody>
        </p:sp>
        <p:sp>
          <p:nvSpPr>
            <p:cNvPr id="1060" name="Text Box 83"/>
            <p:cNvSpPr txBox="1">
              <a:spLocks noChangeArrowheads="1"/>
            </p:cNvSpPr>
            <p:nvPr/>
          </p:nvSpPr>
          <p:spPr bwMode="auto">
            <a:xfrm>
              <a:off x="1414" y="3590"/>
              <a:ext cx="49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lnSpc>
                  <a:spcPct val="95000"/>
                </a:lnSpc>
                <a:spcBef>
                  <a:spcPct val="10000"/>
                </a:spcBef>
                <a:spcAft>
                  <a:spcPct val="0"/>
                </a:spcAft>
              </a:pPr>
              <a:r>
                <a:rPr lang="en-US" sz="1700">
                  <a:solidFill>
                    <a:srgbClr val="FFFFFF"/>
                  </a:solidFill>
                </a:rPr>
                <a:t>25</a:t>
              </a:r>
              <a:endParaRPr lang="en-US" sz="1700" baseline="-25000">
                <a:solidFill>
                  <a:srgbClr val="FFFFFF"/>
                </a:solidFill>
              </a:endParaRPr>
            </a:p>
          </p:txBody>
        </p:sp>
        <p:sp>
          <p:nvSpPr>
            <p:cNvPr id="1061" name="Text Box 84"/>
            <p:cNvSpPr txBox="1">
              <a:spLocks noChangeArrowheads="1"/>
            </p:cNvSpPr>
            <p:nvPr/>
          </p:nvSpPr>
          <p:spPr bwMode="auto">
            <a:xfrm>
              <a:off x="1645" y="3590"/>
              <a:ext cx="49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lnSpc>
                  <a:spcPct val="95000"/>
                </a:lnSpc>
                <a:spcBef>
                  <a:spcPct val="10000"/>
                </a:spcBef>
                <a:spcAft>
                  <a:spcPct val="0"/>
                </a:spcAft>
              </a:pPr>
              <a:r>
                <a:rPr lang="en-US" sz="1700">
                  <a:solidFill>
                    <a:srgbClr val="FFFFFF"/>
                  </a:solidFill>
                </a:rPr>
                <a:t>26</a:t>
              </a:r>
              <a:endParaRPr lang="en-US" sz="1700" baseline="-25000">
                <a:solidFill>
                  <a:srgbClr val="FFFFFF"/>
                </a:solidFill>
              </a:endParaRPr>
            </a:p>
          </p:txBody>
        </p:sp>
        <p:sp>
          <p:nvSpPr>
            <p:cNvPr id="1062" name="Text Box 85"/>
            <p:cNvSpPr txBox="1">
              <a:spLocks noChangeArrowheads="1"/>
            </p:cNvSpPr>
            <p:nvPr/>
          </p:nvSpPr>
          <p:spPr bwMode="auto">
            <a:xfrm>
              <a:off x="1864" y="3590"/>
              <a:ext cx="49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lnSpc>
                  <a:spcPct val="95000"/>
                </a:lnSpc>
                <a:spcBef>
                  <a:spcPct val="10000"/>
                </a:spcBef>
                <a:spcAft>
                  <a:spcPct val="0"/>
                </a:spcAft>
              </a:pPr>
              <a:r>
                <a:rPr lang="en-US" sz="1700">
                  <a:solidFill>
                    <a:srgbClr val="FFFFFF"/>
                  </a:solidFill>
                </a:rPr>
                <a:t>27</a:t>
              </a:r>
              <a:endParaRPr lang="en-US" sz="1700" baseline="-25000">
                <a:solidFill>
                  <a:srgbClr val="FFFFFF"/>
                </a:solidFill>
              </a:endParaRPr>
            </a:p>
          </p:txBody>
        </p:sp>
        <p:sp>
          <p:nvSpPr>
            <p:cNvPr id="1063" name="Text Box 86"/>
            <p:cNvSpPr txBox="1">
              <a:spLocks noChangeArrowheads="1"/>
            </p:cNvSpPr>
            <p:nvPr/>
          </p:nvSpPr>
          <p:spPr bwMode="auto">
            <a:xfrm>
              <a:off x="2080" y="3590"/>
              <a:ext cx="49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lnSpc>
                  <a:spcPct val="95000"/>
                </a:lnSpc>
                <a:spcBef>
                  <a:spcPct val="10000"/>
                </a:spcBef>
                <a:spcAft>
                  <a:spcPct val="0"/>
                </a:spcAft>
              </a:pPr>
              <a:r>
                <a:rPr lang="en-US" sz="1700">
                  <a:solidFill>
                    <a:srgbClr val="FFFFFF"/>
                  </a:solidFill>
                </a:rPr>
                <a:t>28</a:t>
              </a:r>
              <a:endParaRPr lang="en-US" sz="1700" baseline="-25000">
                <a:solidFill>
                  <a:srgbClr val="FFFFFF"/>
                </a:solidFill>
              </a:endParaRPr>
            </a:p>
          </p:txBody>
        </p:sp>
        <p:sp>
          <p:nvSpPr>
            <p:cNvPr id="1064" name="Text Box 87"/>
            <p:cNvSpPr txBox="1">
              <a:spLocks noChangeArrowheads="1"/>
            </p:cNvSpPr>
            <p:nvPr/>
          </p:nvSpPr>
          <p:spPr bwMode="auto">
            <a:xfrm>
              <a:off x="2308" y="3590"/>
              <a:ext cx="49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lnSpc>
                  <a:spcPct val="95000"/>
                </a:lnSpc>
                <a:spcBef>
                  <a:spcPct val="10000"/>
                </a:spcBef>
                <a:spcAft>
                  <a:spcPct val="0"/>
                </a:spcAft>
              </a:pPr>
              <a:r>
                <a:rPr lang="en-US" sz="1700">
                  <a:solidFill>
                    <a:srgbClr val="FFFFFF"/>
                  </a:solidFill>
                </a:rPr>
                <a:t>29</a:t>
              </a:r>
              <a:endParaRPr lang="en-US" sz="1700" baseline="-25000">
                <a:solidFill>
                  <a:srgbClr val="FFFFFF"/>
                </a:solidFill>
              </a:endParaRPr>
            </a:p>
          </p:txBody>
        </p:sp>
        <p:sp>
          <p:nvSpPr>
            <p:cNvPr id="1065" name="Text Box 88"/>
            <p:cNvSpPr txBox="1">
              <a:spLocks noChangeArrowheads="1"/>
            </p:cNvSpPr>
            <p:nvPr/>
          </p:nvSpPr>
          <p:spPr bwMode="auto">
            <a:xfrm>
              <a:off x="2524" y="3590"/>
              <a:ext cx="49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lnSpc>
                  <a:spcPct val="95000"/>
                </a:lnSpc>
                <a:spcBef>
                  <a:spcPct val="10000"/>
                </a:spcBef>
                <a:spcAft>
                  <a:spcPct val="0"/>
                </a:spcAft>
              </a:pPr>
              <a:r>
                <a:rPr lang="en-US" sz="1700">
                  <a:solidFill>
                    <a:srgbClr val="FFFFFF"/>
                  </a:solidFill>
                </a:rPr>
                <a:t>30</a:t>
              </a:r>
              <a:endParaRPr lang="en-US" sz="1700" baseline="-25000">
                <a:solidFill>
                  <a:srgbClr val="FFFFFF"/>
                </a:solidFill>
              </a:endParaRPr>
            </a:p>
          </p:txBody>
        </p:sp>
      </p:grpSp>
      <p:grpSp>
        <p:nvGrpSpPr>
          <p:cNvPr id="10" name="Group 89"/>
          <p:cNvGrpSpPr>
            <a:grpSpLocks/>
          </p:cNvGrpSpPr>
          <p:nvPr/>
        </p:nvGrpSpPr>
        <p:grpSpPr bwMode="auto">
          <a:xfrm>
            <a:off x="1292225" y="2058988"/>
            <a:ext cx="3119438" cy="2911475"/>
            <a:chOff x="814" y="1297"/>
            <a:chExt cx="1881" cy="1834"/>
          </a:xfrm>
        </p:grpSpPr>
        <p:sp>
          <p:nvSpPr>
            <p:cNvPr id="122970" name="Freeform 90"/>
            <p:cNvSpPr>
              <a:spLocks/>
            </p:cNvSpPr>
            <p:nvPr/>
          </p:nvSpPr>
          <p:spPr bwMode="auto">
            <a:xfrm>
              <a:off x="814" y="1297"/>
              <a:ext cx="882" cy="1834"/>
            </a:xfrm>
            <a:custGeom>
              <a:avLst/>
              <a:gdLst/>
              <a:ahLst/>
              <a:cxnLst>
                <a:cxn ang="0">
                  <a:pos x="0" y="294"/>
                </a:cxn>
                <a:cxn ang="0">
                  <a:pos x="27" y="259"/>
                </a:cxn>
                <a:cxn ang="0">
                  <a:pos x="55" y="224"/>
                </a:cxn>
                <a:cxn ang="0">
                  <a:pos x="83" y="188"/>
                </a:cxn>
                <a:cxn ang="0">
                  <a:pos x="110" y="147"/>
                </a:cxn>
                <a:cxn ang="0">
                  <a:pos x="138" y="106"/>
                </a:cxn>
                <a:cxn ang="0">
                  <a:pos x="165" y="82"/>
                </a:cxn>
                <a:cxn ang="0">
                  <a:pos x="193" y="59"/>
                </a:cxn>
                <a:cxn ang="0">
                  <a:pos x="220" y="0"/>
                </a:cxn>
              </a:cxnLst>
              <a:rect l="0" t="0" r="r" b="b"/>
              <a:pathLst>
                <a:path w="220" h="294">
                  <a:moveTo>
                    <a:pt x="0" y="294"/>
                  </a:moveTo>
                  <a:lnTo>
                    <a:pt x="27" y="259"/>
                  </a:lnTo>
                  <a:lnTo>
                    <a:pt x="55" y="224"/>
                  </a:lnTo>
                  <a:lnTo>
                    <a:pt x="83" y="188"/>
                  </a:lnTo>
                  <a:lnTo>
                    <a:pt x="110" y="147"/>
                  </a:lnTo>
                  <a:lnTo>
                    <a:pt x="138" y="106"/>
                  </a:lnTo>
                  <a:lnTo>
                    <a:pt x="165" y="82"/>
                  </a:lnTo>
                  <a:lnTo>
                    <a:pt x="193" y="59"/>
                  </a:lnTo>
                  <a:lnTo>
                    <a:pt x="220" y="0"/>
                  </a:lnTo>
                </a:path>
              </a:pathLst>
            </a:custGeom>
            <a:noFill/>
            <a:ln w="50800" cmpd="sng">
              <a:solidFill>
                <a:srgbClr val="66FF66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000099"/>
              </a:outerShdw>
            </a:effec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l-GR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2971" name="Freeform 91"/>
            <p:cNvSpPr>
              <a:spLocks/>
            </p:cNvSpPr>
            <p:nvPr/>
          </p:nvSpPr>
          <p:spPr bwMode="auto">
            <a:xfrm>
              <a:off x="814" y="2326"/>
              <a:ext cx="1881" cy="805"/>
            </a:xfrm>
            <a:custGeom>
              <a:avLst/>
              <a:gdLst/>
              <a:ahLst/>
              <a:cxnLst>
                <a:cxn ang="0">
                  <a:pos x="0" y="129"/>
                </a:cxn>
                <a:cxn ang="0">
                  <a:pos x="27" y="123"/>
                </a:cxn>
                <a:cxn ang="0">
                  <a:pos x="55" y="112"/>
                </a:cxn>
                <a:cxn ang="0">
                  <a:pos x="83" y="100"/>
                </a:cxn>
                <a:cxn ang="0">
                  <a:pos x="110" y="106"/>
                </a:cxn>
                <a:cxn ang="0">
                  <a:pos x="138" y="112"/>
                </a:cxn>
                <a:cxn ang="0">
                  <a:pos x="165" y="109"/>
                </a:cxn>
                <a:cxn ang="0">
                  <a:pos x="193" y="106"/>
                </a:cxn>
                <a:cxn ang="0">
                  <a:pos x="220" y="88"/>
                </a:cxn>
                <a:cxn ang="0">
                  <a:pos x="248" y="59"/>
                </a:cxn>
                <a:cxn ang="0">
                  <a:pos x="276" y="41"/>
                </a:cxn>
                <a:cxn ang="0">
                  <a:pos x="303" y="40"/>
                </a:cxn>
                <a:cxn ang="0">
                  <a:pos x="331" y="26"/>
                </a:cxn>
                <a:cxn ang="0">
                  <a:pos x="358" y="23"/>
                </a:cxn>
                <a:cxn ang="0">
                  <a:pos x="386" y="22"/>
                </a:cxn>
                <a:cxn ang="0">
                  <a:pos x="413" y="18"/>
                </a:cxn>
                <a:cxn ang="0">
                  <a:pos x="441" y="7"/>
                </a:cxn>
                <a:cxn ang="0">
                  <a:pos x="469" y="0"/>
                </a:cxn>
              </a:cxnLst>
              <a:rect l="0" t="0" r="r" b="b"/>
              <a:pathLst>
                <a:path w="469" h="129">
                  <a:moveTo>
                    <a:pt x="0" y="129"/>
                  </a:moveTo>
                  <a:lnTo>
                    <a:pt x="27" y="123"/>
                  </a:lnTo>
                  <a:lnTo>
                    <a:pt x="55" y="112"/>
                  </a:lnTo>
                  <a:lnTo>
                    <a:pt x="83" y="100"/>
                  </a:lnTo>
                  <a:lnTo>
                    <a:pt x="110" y="106"/>
                  </a:lnTo>
                  <a:lnTo>
                    <a:pt x="138" y="112"/>
                  </a:lnTo>
                  <a:lnTo>
                    <a:pt x="165" y="109"/>
                  </a:lnTo>
                  <a:lnTo>
                    <a:pt x="193" y="106"/>
                  </a:lnTo>
                  <a:lnTo>
                    <a:pt x="220" y="88"/>
                  </a:lnTo>
                  <a:lnTo>
                    <a:pt x="248" y="59"/>
                  </a:lnTo>
                  <a:lnTo>
                    <a:pt x="276" y="41"/>
                  </a:lnTo>
                  <a:lnTo>
                    <a:pt x="303" y="40"/>
                  </a:lnTo>
                  <a:lnTo>
                    <a:pt x="331" y="26"/>
                  </a:lnTo>
                  <a:lnTo>
                    <a:pt x="358" y="23"/>
                  </a:lnTo>
                  <a:lnTo>
                    <a:pt x="386" y="22"/>
                  </a:lnTo>
                  <a:lnTo>
                    <a:pt x="413" y="18"/>
                  </a:lnTo>
                  <a:lnTo>
                    <a:pt x="441" y="7"/>
                  </a:lnTo>
                  <a:lnTo>
                    <a:pt x="469" y="0"/>
                  </a:lnTo>
                </a:path>
              </a:pathLst>
            </a:custGeom>
            <a:noFill/>
            <a:ln w="50800" cmpd="sng">
              <a:solidFill>
                <a:srgbClr val="FF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000099"/>
              </a:outerShdw>
            </a:effec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l-GR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2972" name="Freeform 92"/>
            <p:cNvSpPr>
              <a:spLocks/>
            </p:cNvSpPr>
            <p:nvPr/>
          </p:nvSpPr>
          <p:spPr bwMode="auto">
            <a:xfrm>
              <a:off x="814" y="2033"/>
              <a:ext cx="1769" cy="1098"/>
            </a:xfrm>
            <a:custGeom>
              <a:avLst/>
              <a:gdLst/>
              <a:ahLst/>
              <a:cxnLst>
                <a:cxn ang="0">
                  <a:pos x="0" y="176"/>
                </a:cxn>
                <a:cxn ang="0">
                  <a:pos x="27" y="159"/>
                </a:cxn>
                <a:cxn ang="0">
                  <a:pos x="55" y="150"/>
                </a:cxn>
                <a:cxn ang="0">
                  <a:pos x="83" y="147"/>
                </a:cxn>
                <a:cxn ang="0">
                  <a:pos x="110" y="141"/>
                </a:cxn>
                <a:cxn ang="0">
                  <a:pos x="138" y="135"/>
                </a:cxn>
                <a:cxn ang="0">
                  <a:pos x="165" y="126"/>
                </a:cxn>
                <a:cxn ang="0">
                  <a:pos x="193" y="123"/>
                </a:cxn>
                <a:cxn ang="0">
                  <a:pos x="220" y="103"/>
                </a:cxn>
                <a:cxn ang="0">
                  <a:pos x="248" y="94"/>
                </a:cxn>
                <a:cxn ang="0">
                  <a:pos x="276" y="82"/>
                </a:cxn>
                <a:cxn ang="0">
                  <a:pos x="303" y="70"/>
                </a:cxn>
                <a:cxn ang="0">
                  <a:pos x="331" y="47"/>
                </a:cxn>
                <a:cxn ang="0">
                  <a:pos x="358" y="35"/>
                </a:cxn>
                <a:cxn ang="0">
                  <a:pos x="386" y="23"/>
                </a:cxn>
                <a:cxn ang="0">
                  <a:pos x="413" y="17"/>
                </a:cxn>
                <a:cxn ang="0">
                  <a:pos x="441" y="0"/>
                </a:cxn>
              </a:cxnLst>
              <a:rect l="0" t="0" r="r" b="b"/>
              <a:pathLst>
                <a:path w="441" h="176">
                  <a:moveTo>
                    <a:pt x="0" y="176"/>
                  </a:moveTo>
                  <a:lnTo>
                    <a:pt x="27" y="159"/>
                  </a:lnTo>
                  <a:lnTo>
                    <a:pt x="55" y="150"/>
                  </a:lnTo>
                  <a:lnTo>
                    <a:pt x="83" y="147"/>
                  </a:lnTo>
                  <a:lnTo>
                    <a:pt x="110" y="141"/>
                  </a:lnTo>
                  <a:lnTo>
                    <a:pt x="138" y="135"/>
                  </a:lnTo>
                  <a:lnTo>
                    <a:pt x="165" y="126"/>
                  </a:lnTo>
                  <a:lnTo>
                    <a:pt x="193" y="123"/>
                  </a:lnTo>
                  <a:lnTo>
                    <a:pt x="220" y="103"/>
                  </a:lnTo>
                  <a:lnTo>
                    <a:pt x="248" y="94"/>
                  </a:lnTo>
                  <a:lnTo>
                    <a:pt x="276" y="82"/>
                  </a:lnTo>
                  <a:lnTo>
                    <a:pt x="303" y="70"/>
                  </a:lnTo>
                  <a:lnTo>
                    <a:pt x="331" y="47"/>
                  </a:lnTo>
                  <a:lnTo>
                    <a:pt x="358" y="35"/>
                  </a:lnTo>
                  <a:lnTo>
                    <a:pt x="386" y="23"/>
                  </a:lnTo>
                  <a:lnTo>
                    <a:pt x="413" y="17"/>
                  </a:lnTo>
                  <a:lnTo>
                    <a:pt x="441" y="0"/>
                  </a:lnTo>
                </a:path>
              </a:pathLst>
            </a:custGeom>
            <a:noFill/>
            <a:ln w="50800" cmpd="sng">
              <a:solidFill>
                <a:srgbClr val="00FFFF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000099"/>
              </a:outerShdw>
            </a:effec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l-GR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2973" name="Freeform 93"/>
            <p:cNvSpPr>
              <a:spLocks/>
            </p:cNvSpPr>
            <p:nvPr/>
          </p:nvSpPr>
          <p:spPr bwMode="auto">
            <a:xfrm>
              <a:off x="814" y="2326"/>
              <a:ext cx="1881" cy="805"/>
            </a:xfrm>
            <a:custGeom>
              <a:avLst/>
              <a:gdLst/>
              <a:ahLst/>
              <a:cxnLst>
                <a:cxn ang="0">
                  <a:pos x="0" y="129"/>
                </a:cxn>
                <a:cxn ang="0">
                  <a:pos x="27" y="123"/>
                </a:cxn>
                <a:cxn ang="0">
                  <a:pos x="55" y="120"/>
                </a:cxn>
                <a:cxn ang="0">
                  <a:pos x="83" y="117"/>
                </a:cxn>
                <a:cxn ang="0">
                  <a:pos x="110" y="114"/>
                </a:cxn>
                <a:cxn ang="0">
                  <a:pos x="138" y="112"/>
                </a:cxn>
                <a:cxn ang="0">
                  <a:pos x="165" y="109"/>
                </a:cxn>
                <a:cxn ang="0">
                  <a:pos x="193" y="106"/>
                </a:cxn>
                <a:cxn ang="0">
                  <a:pos x="220" y="100"/>
                </a:cxn>
                <a:cxn ang="0">
                  <a:pos x="248" y="91"/>
                </a:cxn>
                <a:cxn ang="0">
                  <a:pos x="276" y="88"/>
                </a:cxn>
                <a:cxn ang="0">
                  <a:pos x="303" y="85"/>
                </a:cxn>
                <a:cxn ang="0">
                  <a:pos x="331" y="82"/>
                </a:cxn>
                <a:cxn ang="0">
                  <a:pos x="358" y="79"/>
                </a:cxn>
                <a:cxn ang="0">
                  <a:pos x="386" y="76"/>
                </a:cxn>
                <a:cxn ang="0">
                  <a:pos x="413" y="47"/>
                </a:cxn>
                <a:cxn ang="0">
                  <a:pos x="441" y="23"/>
                </a:cxn>
                <a:cxn ang="0">
                  <a:pos x="469" y="0"/>
                </a:cxn>
              </a:cxnLst>
              <a:rect l="0" t="0" r="r" b="b"/>
              <a:pathLst>
                <a:path w="469" h="129">
                  <a:moveTo>
                    <a:pt x="0" y="129"/>
                  </a:moveTo>
                  <a:lnTo>
                    <a:pt x="27" y="123"/>
                  </a:lnTo>
                  <a:lnTo>
                    <a:pt x="55" y="120"/>
                  </a:lnTo>
                  <a:lnTo>
                    <a:pt x="83" y="117"/>
                  </a:lnTo>
                  <a:lnTo>
                    <a:pt x="110" y="114"/>
                  </a:lnTo>
                  <a:lnTo>
                    <a:pt x="138" y="112"/>
                  </a:lnTo>
                  <a:lnTo>
                    <a:pt x="165" y="109"/>
                  </a:lnTo>
                  <a:lnTo>
                    <a:pt x="193" y="106"/>
                  </a:lnTo>
                  <a:lnTo>
                    <a:pt x="220" y="100"/>
                  </a:lnTo>
                  <a:lnTo>
                    <a:pt x="248" y="91"/>
                  </a:lnTo>
                  <a:lnTo>
                    <a:pt x="276" y="88"/>
                  </a:lnTo>
                  <a:lnTo>
                    <a:pt x="303" y="85"/>
                  </a:lnTo>
                  <a:lnTo>
                    <a:pt x="331" y="82"/>
                  </a:lnTo>
                  <a:lnTo>
                    <a:pt x="358" y="79"/>
                  </a:lnTo>
                  <a:lnTo>
                    <a:pt x="386" y="76"/>
                  </a:lnTo>
                  <a:lnTo>
                    <a:pt x="413" y="47"/>
                  </a:lnTo>
                  <a:lnTo>
                    <a:pt x="441" y="23"/>
                  </a:lnTo>
                  <a:lnTo>
                    <a:pt x="469" y="0"/>
                  </a:lnTo>
                </a:path>
              </a:pathLst>
            </a:custGeom>
            <a:noFill/>
            <a:ln w="50800" cmpd="sng">
              <a:solidFill>
                <a:srgbClr val="FFFF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000099"/>
              </a:outerShdw>
            </a:effec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l-GR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122974" name="Freeform 94"/>
          <p:cNvSpPr>
            <a:spLocks/>
          </p:cNvSpPr>
          <p:nvPr/>
        </p:nvSpPr>
        <p:spPr bwMode="auto">
          <a:xfrm>
            <a:off x="5200650" y="2041525"/>
            <a:ext cx="2419350" cy="2917825"/>
          </a:xfrm>
          <a:custGeom>
            <a:avLst/>
            <a:gdLst/>
            <a:ahLst/>
            <a:cxnLst>
              <a:cxn ang="0">
                <a:pos x="0" y="288"/>
              </a:cxn>
              <a:cxn ang="0">
                <a:pos x="27" y="283"/>
              </a:cxn>
              <a:cxn ang="0">
                <a:pos x="55" y="277"/>
              </a:cxn>
              <a:cxn ang="0">
                <a:pos x="82" y="268"/>
              </a:cxn>
              <a:cxn ang="0">
                <a:pos x="110" y="254"/>
              </a:cxn>
              <a:cxn ang="0">
                <a:pos x="137" y="236"/>
              </a:cxn>
              <a:cxn ang="0">
                <a:pos x="165" y="213"/>
              </a:cxn>
              <a:cxn ang="0">
                <a:pos x="192" y="190"/>
              </a:cxn>
              <a:cxn ang="0">
                <a:pos x="220" y="161"/>
              </a:cxn>
              <a:cxn ang="0">
                <a:pos x="247" y="138"/>
              </a:cxn>
              <a:cxn ang="0">
                <a:pos x="274" y="115"/>
              </a:cxn>
              <a:cxn ang="0">
                <a:pos x="302" y="92"/>
              </a:cxn>
              <a:cxn ang="0">
                <a:pos x="329" y="69"/>
              </a:cxn>
              <a:cxn ang="0">
                <a:pos x="357" y="46"/>
              </a:cxn>
              <a:cxn ang="0">
                <a:pos x="384" y="0"/>
              </a:cxn>
            </a:cxnLst>
            <a:rect l="0" t="0" r="r" b="b"/>
            <a:pathLst>
              <a:path w="384" h="288">
                <a:moveTo>
                  <a:pt x="0" y="288"/>
                </a:moveTo>
                <a:lnTo>
                  <a:pt x="27" y="283"/>
                </a:lnTo>
                <a:lnTo>
                  <a:pt x="55" y="277"/>
                </a:lnTo>
                <a:lnTo>
                  <a:pt x="82" y="268"/>
                </a:lnTo>
                <a:lnTo>
                  <a:pt x="110" y="254"/>
                </a:lnTo>
                <a:lnTo>
                  <a:pt x="137" y="236"/>
                </a:lnTo>
                <a:lnTo>
                  <a:pt x="165" y="213"/>
                </a:lnTo>
                <a:lnTo>
                  <a:pt x="192" y="190"/>
                </a:lnTo>
                <a:lnTo>
                  <a:pt x="220" y="161"/>
                </a:lnTo>
                <a:lnTo>
                  <a:pt x="247" y="138"/>
                </a:lnTo>
                <a:lnTo>
                  <a:pt x="274" y="115"/>
                </a:lnTo>
                <a:lnTo>
                  <a:pt x="302" y="92"/>
                </a:lnTo>
                <a:lnTo>
                  <a:pt x="329" y="69"/>
                </a:lnTo>
                <a:lnTo>
                  <a:pt x="357" y="46"/>
                </a:lnTo>
                <a:lnTo>
                  <a:pt x="384" y="0"/>
                </a:lnTo>
              </a:path>
            </a:pathLst>
          </a:custGeom>
          <a:noFill/>
          <a:ln w="50800" cmpd="sng">
            <a:solidFill>
              <a:srgbClr val="66FF66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rgbClr val="000099"/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22975" name="Freeform 95"/>
          <p:cNvSpPr>
            <a:spLocks/>
          </p:cNvSpPr>
          <p:nvPr/>
        </p:nvSpPr>
        <p:spPr bwMode="auto">
          <a:xfrm>
            <a:off x="5200650" y="3763963"/>
            <a:ext cx="3111500" cy="1195387"/>
          </a:xfrm>
          <a:custGeom>
            <a:avLst/>
            <a:gdLst/>
            <a:ahLst/>
            <a:cxnLst>
              <a:cxn ang="0">
                <a:pos x="0" y="118"/>
              </a:cxn>
              <a:cxn ang="0">
                <a:pos x="27" y="113"/>
              </a:cxn>
              <a:cxn ang="0">
                <a:pos x="55" y="107"/>
              </a:cxn>
              <a:cxn ang="0">
                <a:pos x="82" y="103"/>
              </a:cxn>
              <a:cxn ang="0">
                <a:pos x="110" y="101"/>
              </a:cxn>
              <a:cxn ang="0">
                <a:pos x="137" y="95"/>
              </a:cxn>
              <a:cxn ang="0">
                <a:pos x="165" y="90"/>
              </a:cxn>
              <a:cxn ang="0">
                <a:pos x="192" y="83"/>
              </a:cxn>
              <a:cxn ang="0">
                <a:pos x="220" y="77"/>
              </a:cxn>
              <a:cxn ang="0">
                <a:pos x="247" y="69"/>
              </a:cxn>
              <a:cxn ang="0">
                <a:pos x="274" y="61"/>
              </a:cxn>
              <a:cxn ang="0">
                <a:pos x="302" y="55"/>
              </a:cxn>
              <a:cxn ang="0">
                <a:pos x="329" y="49"/>
              </a:cxn>
              <a:cxn ang="0">
                <a:pos x="357" y="43"/>
              </a:cxn>
              <a:cxn ang="0">
                <a:pos x="384" y="32"/>
              </a:cxn>
              <a:cxn ang="0">
                <a:pos x="412" y="20"/>
              </a:cxn>
              <a:cxn ang="0">
                <a:pos x="439" y="13"/>
              </a:cxn>
              <a:cxn ang="0">
                <a:pos x="467" y="9"/>
              </a:cxn>
              <a:cxn ang="0">
                <a:pos x="494" y="0"/>
              </a:cxn>
            </a:cxnLst>
            <a:rect l="0" t="0" r="r" b="b"/>
            <a:pathLst>
              <a:path w="494" h="118">
                <a:moveTo>
                  <a:pt x="0" y="118"/>
                </a:moveTo>
                <a:lnTo>
                  <a:pt x="27" y="113"/>
                </a:lnTo>
                <a:lnTo>
                  <a:pt x="55" y="107"/>
                </a:lnTo>
                <a:lnTo>
                  <a:pt x="82" y="103"/>
                </a:lnTo>
                <a:lnTo>
                  <a:pt x="110" y="101"/>
                </a:lnTo>
                <a:lnTo>
                  <a:pt x="137" y="95"/>
                </a:lnTo>
                <a:lnTo>
                  <a:pt x="165" y="90"/>
                </a:lnTo>
                <a:lnTo>
                  <a:pt x="192" y="83"/>
                </a:lnTo>
                <a:lnTo>
                  <a:pt x="220" y="77"/>
                </a:lnTo>
                <a:lnTo>
                  <a:pt x="247" y="69"/>
                </a:lnTo>
                <a:lnTo>
                  <a:pt x="274" y="61"/>
                </a:lnTo>
                <a:lnTo>
                  <a:pt x="302" y="55"/>
                </a:lnTo>
                <a:lnTo>
                  <a:pt x="329" y="49"/>
                </a:lnTo>
                <a:lnTo>
                  <a:pt x="357" y="43"/>
                </a:lnTo>
                <a:lnTo>
                  <a:pt x="384" y="32"/>
                </a:lnTo>
                <a:lnTo>
                  <a:pt x="412" y="20"/>
                </a:lnTo>
                <a:lnTo>
                  <a:pt x="439" y="13"/>
                </a:lnTo>
                <a:lnTo>
                  <a:pt x="467" y="9"/>
                </a:lnTo>
                <a:lnTo>
                  <a:pt x="494" y="0"/>
                </a:lnTo>
              </a:path>
            </a:pathLst>
          </a:custGeom>
          <a:noFill/>
          <a:ln w="50800" cmpd="sng">
            <a:solidFill>
              <a:srgbClr val="00FFFF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rgbClr val="000099"/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22976" name="Freeform 96"/>
          <p:cNvSpPr>
            <a:spLocks/>
          </p:cNvSpPr>
          <p:nvPr/>
        </p:nvSpPr>
        <p:spPr bwMode="auto">
          <a:xfrm>
            <a:off x="5200650" y="3916363"/>
            <a:ext cx="3111500" cy="1042987"/>
          </a:xfrm>
          <a:custGeom>
            <a:avLst/>
            <a:gdLst/>
            <a:ahLst/>
            <a:cxnLst>
              <a:cxn ang="0">
                <a:pos x="0" y="103"/>
              </a:cxn>
              <a:cxn ang="0">
                <a:pos x="27" y="98"/>
              </a:cxn>
              <a:cxn ang="0">
                <a:pos x="55" y="92"/>
              </a:cxn>
              <a:cxn ang="0">
                <a:pos x="82" y="88"/>
              </a:cxn>
              <a:cxn ang="0">
                <a:pos x="110" y="86"/>
              </a:cxn>
              <a:cxn ang="0">
                <a:pos x="137" y="80"/>
              </a:cxn>
              <a:cxn ang="0">
                <a:pos x="165" y="75"/>
              </a:cxn>
              <a:cxn ang="0">
                <a:pos x="192" y="74"/>
              </a:cxn>
              <a:cxn ang="0">
                <a:pos x="220" y="73"/>
              </a:cxn>
              <a:cxn ang="0">
                <a:pos x="247" y="73"/>
              </a:cxn>
              <a:cxn ang="0">
                <a:pos x="274" y="69"/>
              </a:cxn>
              <a:cxn ang="0">
                <a:pos x="302" y="66"/>
              </a:cxn>
              <a:cxn ang="0">
                <a:pos x="329" y="63"/>
              </a:cxn>
              <a:cxn ang="0">
                <a:pos x="357" y="57"/>
              </a:cxn>
              <a:cxn ang="0">
                <a:pos x="384" y="43"/>
              </a:cxn>
              <a:cxn ang="0">
                <a:pos x="412" y="28"/>
              </a:cxn>
              <a:cxn ang="0">
                <a:pos x="439" y="19"/>
              </a:cxn>
              <a:cxn ang="0">
                <a:pos x="467" y="11"/>
              </a:cxn>
              <a:cxn ang="0">
                <a:pos x="494" y="0"/>
              </a:cxn>
            </a:cxnLst>
            <a:rect l="0" t="0" r="r" b="b"/>
            <a:pathLst>
              <a:path w="494" h="103">
                <a:moveTo>
                  <a:pt x="0" y="103"/>
                </a:moveTo>
                <a:lnTo>
                  <a:pt x="27" y="98"/>
                </a:lnTo>
                <a:lnTo>
                  <a:pt x="55" y="92"/>
                </a:lnTo>
                <a:lnTo>
                  <a:pt x="82" y="88"/>
                </a:lnTo>
                <a:lnTo>
                  <a:pt x="110" y="86"/>
                </a:lnTo>
                <a:lnTo>
                  <a:pt x="137" y="80"/>
                </a:lnTo>
                <a:lnTo>
                  <a:pt x="165" y="75"/>
                </a:lnTo>
                <a:lnTo>
                  <a:pt x="192" y="74"/>
                </a:lnTo>
                <a:lnTo>
                  <a:pt x="220" y="73"/>
                </a:lnTo>
                <a:lnTo>
                  <a:pt x="247" y="73"/>
                </a:lnTo>
                <a:lnTo>
                  <a:pt x="274" y="69"/>
                </a:lnTo>
                <a:lnTo>
                  <a:pt x="302" y="66"/>
                </a:lnTo>
                <a:lnTo>
                  <a:pt x="329" y="63"/>
                </a:lnTo>
                <a:lnTo>
                  <a:pt x="357" y="57"/>
                </a:lnTo>
                <a:lnTo>
                  <a:pt x="384" y="43"/>
                </a:lnTo>
                <a:lnTo>
                  <a:pt x="412" y="28"/>
                </a:lnTo>
                <a:lnTo>
                  <a:pt x="439" y="19"/>
                </a:lnTo>
                <a:lnTo>
                  <a:pt x="467" y="11"/>
                </a:lnTo>
                <a:lnTo>
                  <a:pt x="494" y="0"/>
                </a:lnTo>
              </a:path>
            </a:pathLst>
          </a:custGeom>
          <a:noFill/>
          <a:ln w="50800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rgbClr val="000099"/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22977" name="Freeform 97"/>
          <p:cNvSpPr>
            <a:spLocks/>
          </p:cNvSpPr>
          <p:nvPr/>
        </p:nvSpPr>
        <p:spPr bwMode="auto">
          <a:xfrm>
            <a:off x="5200650" y="4046538"/>
            <a:ext cx="2767013" cy="912812"/>
          </a:xfrm>
          <a:custGeom>
            <a:avLst/>
            <a:gdLst/>
            <a:ahLst/>
            <a:cxnLst>
              <a:cxn ang="0">
                <a:pos x="0" y="90"/>
              </a:cxn>
              <a:cxn ang="0">
                <a:pos x="27" y="85"/>
              </a:cxn>
              <a:cxn ang="0">
                <a:pos x="55" y="79"/>
              </a:cxn>
              <a:cxn ang="0">
                <a:pos x="82" y="75"/>
              </a:cxn>
              <a:cxn ang="0">
                <a:pos x="110" y="75"/>
              </a:cxn>
              <a:cxn ang="0">
                <a:pos x="137" y="75"/>
              </a:cxn>
              <a:cxn ang="0">
                <a:pos x="165" y="74"/>
              </a:cxn>
              <a:cxn ang="0">
                <a:pos x="192" y="71"/>
              </a:cxn>
              <a:cxn ang="0">
                <a:pos x="220" y="67"/>
              </a:cxn>
              <a:cxn ang="0">
                <a:pos x="247" y="62"/>
              </a:cxn>
              <a:cxn ang="0">
                <a:pos x="274" y="56"/>
              </a:cxn>
              <a:cxn ang="0">
                <a:pos x="302" y="50"/>
              </a:cxn>
              <a:cxn ang="0">
                <a:pos x="329" y="44"/>
              </a:cxn>
              <a:cxn ang="0">
                <a:pos x="357" y="38"/>
              </a:cxn>
              <a:cxn ang="0">
                <a:pos x="384" y="24"/>
              </a:cxn>
              <a:cxn ang="0">
                <a:pos x="412" y="12"/>
              </a:cxn>
              <a:cxn ang="0">
                <a:pos x="439" y="0"/>
              </a:cxn>
            </a:cxnLst>
            <a:rect l="0" t="0" r="r" b="b"/>
            <a:pathLst>
              <a:path w="439" h="90">
                <a:moveTo>
                  <a:pt x="0" y="90"/>
                </a:moveTo>
                <a:lnTo>
                  <a:pt x="27" y="85"/>
                </a:lnTo>
                <a:lnTo>
                  <a:pt x="55" y="79"/>
                </a:lnTo>
                <a:lnTo>
                  <a:pt x="82" y="75"/>
                </a:lnTo>
                <a:lnTo>
                  <a:pt x="110" y="75"/>
                </a:lnTo>
                <a:lnTo>
                  <a:pt x="137" y="75"/>
                </a:lnTo>
                <a:lnTo>
                  <a:pt x="165" y="74"/>
                </a:lnTo>
                <a:lnTo>
                  <a:pt x="192" y="71"/>
                </a:lnTo>
                <a:lnTo>
                  <a:pt x="220" y="67"/>
                </a:lnTo>
                <a:lnTo>
                  <a:pt x="247" y="62"/>
                </a:lnTo>
                <a:lnTo>
                  <a:pt x="274" y="56"/>
                </a:lnTo>
                <a:lnTo>
                  <a:pt x="302" y="50"/>
                </a:lnTo>
                <a:lnTo>
                  <a:pt x="329" y="44"/>
                </a:lnTo>
                <a:lnTo>
                  <a:pt x="357" y="38"/>
                </a:lnTo>
                <a:lnTo>
                  <a:pt x="384" y="24"/>
                </a:lnTo>
                <a:lnTo>
                  <a:pt x="412" y="12"/>
                </a:lnTo>
                <a:lnTo>
                  <a:pt x="439" y="0"/>
                </a:lnTo>
              </a:path>
            </a:pathLst>
          </a:custGeom>
          <a:noFill/>
          <a:ln w="50800" cmpd="sng">
            <a:solidFill>
              <a:srgbClr val="FFFF00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rgbClr val="000099"/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1026" name="Object 98">
            <a:hlinkClick r:id="" action="ppaction://ole?verb=0"/>
          </p:cNvPr>
          <p:cNvGraphicFramePr>
            <a:graphicFrameLocks/>
          </p:cNvGraphicFramePr>
          <p:nvPr/>
        </p:nvGraphicFramePr>
        <p:xfrm>
          <a:off x="4721225" y="1730375"/>
          <a:ext cx="3935413" cy="414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icrosoft Graph Chart" r:id="rId3" imgW="3954886" imgH="4168101" progId="MSGraph.Chart.8">
                  <p:embed followColorScheme="full"/>
                </p:oleObj>
              </mc:Choice>
              <mc:Fallback>
                <p:oleObj name="Microsoft Graph Chart" r:id="rId3" imgW="3954886" imgH="4168101" progId="MSGraph.Chart.8">
                  <p:embed followColorScheme="full"/>
                  <p:pic>
                    <p:nvPicPr>
                      <p:cNvPr id="0" name="Object 98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1225" y="1730375"/>
                        <a:ext cx="3935413" cy="414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99">
            <a:hlinkClick r:id="" action="ppaction://ole?verb=0"/>
          </p:cNvPr>
          <p:cNvGraphicFramePr>
            <a:graphicFrameLocks/>
          </p:cNvGraphicFramePr>
          <p:nvPr/>
        </p:nvGraphicFramePr>
        <p:xfrm>
          <a:off x="815975" y="1730375"/>
          <a:ext cx="3935413" cy="414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icrosoft Graph Chart" r:id="rId5" imgW="3954886" imgH="4168101" progId="MSGraph.Chart.8">
                  <p:embed followColorScheme="full"/>
                </p:oleObj>
              </mc:Choice>
              <mc:Fallback>
                <p:oleObj name="Microsoft Graph Chart" r:id="rId5" imgW="3954886" imgH="4168101" progId="MSGraph.Chart.8">
                  <p:embed followColorScheme="full"/>
                  <p:pic>
                    <p:nvPicPr>
                      <p:cNvPr id="0" name="Object 99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975" y="1730375"/>
                        <a:ext cx="3935413" cy="414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92D34823-DC04-BDB7-0FD2-98F723077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529813"/>
            <a:ext cx="6705600" cy="607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22391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E4459DE-732F-6A65-3EC1-48865C364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31" y="2082215"/>
            <a:ext cx="7973538" cy="269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80828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74723393-FF14-1E80-CFCD-8DA122589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3462"/>
            <a:ext cx="9144000" cy="401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83060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1523E041-AE5D-475E-9B46-14FF28981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857" y="870189"/>
            <a:ext cx="6864286" cy="9000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DB591FFE-2299-4DDA-BA88-BF2B5AD37F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45"/>
          <a:stretch/>
        </p:blipFill>
        <p:spPr>
          <a:xfrm>
            <a:off x="195282" y="1796857"/>
            <a:ext cx="8750312" cy="3841584"/>
          </a:xfrm>
          <a:prstGeom prst="rect">
            <a:avLst/>
          </a:prstGeom>
        </p:spPr>
      </p:pic>
      <p:sp>
        <p:nvSpPr>
          <p:cNvPr id="6" name="Text Box 8">
            <a:extLst>
              <a:ext uri="{FF2B5EF4-FFF2-40B4-BE49-F238E27FC236}">
                <a16:creationId xmlns:a16="http://schemas.microsoft.com/office/drawing/2014/main" id="{558B0617-27CB-4AAE-9BED-155302807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6474023"/>
            <a:ext cx="509533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514350">
              <a:spcBef>
                <a:spcPct val="50000"/>
              </a:spcBef>
              <a:defRPr/>
            </a:pPr>
            <a:r>
              <a:rPr lang="en-US" sz="14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Heymsfield</a:t>
            </a: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SB et al, </a:t>
            </a:r>
            <a:r>
              <a:rPr lang="nl-NL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JAMA Netw Open 2021;4(1):e2033457</a:t>
            </a:r>
            <a:endParaRPr lang="el-GR" sz="1400" b="1" dirty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811971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26B538D2-B479-44EB-B374-7017FE28E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87" y="533400"/>
            <a:ext cx="8823962" cy="48107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FFF29B-B8DA-4D54-9CAD-B372A80930F2}"/>
              </a:ext>
            </a:extLst>
          </p:cNvPr>
          <p:cNvSpPr txBox="1"/>
          <p:nvPr/>
        </p:nvSpPr>
        <p:spPr>
          <a:xfrm>
            <a:off x="152400" y="5493603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●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Αύξηση </a:t>
            </a:r>
            <a:r>
              <a:rPr lang="el-G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άλιπου</a:t>
            </a:r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ιστού 3.6% έναντι μείωσης 0.8%</a:t>
            </a:r>
          </a:p>
          <a:p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●</a:t>
            </a:r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Μείωση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HbA1c 0.76%</a:t>
            </a:r>
            <a:endParaRPr lang="el-G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EAB81620-CC7D-4B0C-9678-648351819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6474023"/>
            <a:ext cx="509533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514350">
              <a:spcBef>
                <a:spcPct val="50000"/>
              </a:spcBef>
              <a:defRPr/>
            </a:pPr>
            <a:r>
              <a:rPr lang="en-US" sz="1400" b="1" dirty="0" err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Heymsfield</a:t>
            </a:r>
            <a:r>
              <a:rPr lang="en-US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SB et al, </a:t>
            </a:r>
            <a:r>
              <a:rPr lang="nl-NL" sz="1400" b="1" dirty="0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JAMA Netw Open 2021;4(1):e2033457</a:t>
            </a:r>
            <a:endParaRPr lang="el-GR" sz="1400" b="1" dirty="0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430717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A940320-3FBB-4634-B106-6463DD08F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12" y="2254730"/>
            <a:ext cx="8978464" cy="2281413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25EBF7B3-05B6-4FD5-81CA-E8D86CEA5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2173" y="5655867"/>
            <a:ext cx="1799303" cy="24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68572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5C232F04-7A31-420D-9D96-8C91223425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" t="2264" r="652"/>
          <a:stretch/>
        </p:blipFill>
        <p:spPr>
          <a:xfrm>
            <a:off x="1369757" y="117810"/>
            <a:ext cx="6402643" cy="651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67076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B35FBEF8-C67B-481F-AFD7-F94FA579AD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48" r="5377" b="8427"/>
          <a:stretch/>
        </p:blipFill>
        <p:spPr>
          <a:xfrm>
            <a:off x="-1" y="1044874"/>
            <a:ext cx="9060772" cy="473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4592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250825" y="44450"/>
            <a:ext cx="86423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32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ΧΕΙΡΟΥΡΓΙΚΗ ΑΝΤΙΜΕΤΩΠΙΣΗ ΤΗΣ ΠΑΧΥΣΑΡΚΙΑΣ: ΕΝΔΕΙΞΕΙΣ</a:t>
            </a:r>
          </a:p>
        </p:txBody>
      </p:sp>
      <p:sp>
        <p:nvSpPr>
          <p:cNvPr id="115717" name="Text Box 5"/>
          <p:cNvSpPr txBox="1">
            <a:spLocks noChangeArrowheads="1"/>
          </p:cNvSpPr>
          <p:nvPr/>
        </p:nvSpPr>
        <p:spPr bwMode="auto">
          <a:xfrm>
            <a:off x="250825" y="1125538"/>
            <a:ext cx="8642350" cy="542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ΒΜΙ </a:t>
            </a:r>
            <a:r>
              <a:rPr lang="el-GR" sz="20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≥40 </a:t>
            </a:r>
            <a:r>
              <a:rPr lang="en-US" sz="20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kg/m</a:t>
            </a:r>
            <a:r>
              <a:rPr lang="en-US" sz="2000" b="1" baseline="30000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2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ή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ΒΜΙ </a:t>
            </a:r>
            <a:r>
              <a:rPr lang="el-GR" sz="20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≥35 </a:t>
            </a:r>
            <a:r>
              <a:rPr lang="en-US" sz="20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kg/m</a:t>
            </a:r>
            <a:r>
              <a:rPr lang="en-US" sz="2000" b="1" baseline="30000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2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με σημαντικές </a:t>
            </a:r>
            <a:r>
              <a:rPr lang="el-GR" sz="2000" b="1" dirty="0" err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συννοσηρότητες</a:t>
            </a:r>
            <a:endParaRPr lang="el-GR" sz="2000" b="1" dirty="0">
              <a:solidFill>
                <a:srgbClr val="99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Ηλικία μεταξύ 16 και 65 ετών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Αποδεκτός χειρουργικός κίνδυνος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Αποδεδειγμένη </a:t>
            </a:r>
            <a:r>
              <a:rPr lang="el-GR" sz="20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αποτυχία συντηρητικών προσεγγίσεων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μακροχρόνιας απώλειας βάρους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Ψυχολογικά ισορροπημένος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ασθενής με ρεαλιστικές προσδοκίες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Επαρκώς ενημερωμένος ασθενής με σαφές κίνητρο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Ασθενής έτοιμος να αποδεχθεί </a:t>
            </a:r>
            <a:r>
              <a:rPr lang="el-GR" sz="20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μακροχρόνιες ριζικές αλλαγές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στον τρόπο ζωής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Υποστηρικτικό οικογενειακό/κοινωνικό περιβάλλον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Μη κατάχρηση οινοπνεύματος ή άλλων ουσιών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Απουσία ενεργού ψυχώσεως και μη </a:t>
            </a:r>
            <a:r>
              <a:rPr lang="el-G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θεραπευόμενης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σοβαρής καταθλίψεως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s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1219200"/>
            <a:ext cx="5184775" cy="393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19" name="Text Box 3"/>
          <p:cNvSpPr txBox="1">
            <a:spLocks noChangeArrowheads="1"/>
          </p:cNvSpPr>
          <p:nvPr/>
        </p:nvSpPr>
        <p:spPr bwMode="auto">
          <a:xfrm>
            <a:off x="250825" y="44450"/>
            <a:ext cx="86423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32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ΑΠΟΤΕΛΕΣΜΑΤΙΚΟΤΗΤΑ ΤΗΣ ΧΕΙΡΟΥΡΓΙΚΗΣ: Η ΜΕΛΕΤΗ </a:t>
            </a:r>
            <a:r>
              <a:rPr lang="en-US" sz="3200" b="1">
                <a:solidFill>
                  <a:srgbClr val="AFE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SOS</a:t>
            </a:r>
            <a:endParaRPr lang="el-GR" sz="3200" b="1">
              <a:solidFill>
                <a:srgbClr val="AFE1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sp>
        <p:nvSpPr>
          <p:cNvPr id="162820" name="Text Box 4"/>
          <p:cNvSpPr txBox="1">
            <a:spLocks noChangeArrowheads="1"/>
          </p:cNvSpPr>
          <p:nvPr/>
        </p:nvSpPr>
        <p:spPr bwMode="auto">
          <a:xfrm>
            <a:off x="323850" y="5229225"/>
            <a:ext cx="82804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n-US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2010</a:t>
            </a:r>
            <a:r>
              <a: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χειρουργηθέντες, </a:t>
            </a:r>
            <a:r>
              <a:rPr lang="el-GR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2037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συντηρητική αντιμετώπιση (ομάδα ελέγχου)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Μείωση του συνολικού </a:t>
            </a:r>
            <a:r>
              <a:rPr lang="el-GR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κινδύνου για θάνατο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κατά </a:t>
            </a:r>
            <a:r>
              <a:rPr lang="el-GR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30%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περίπου</a:t>
            </a:r>
            <a:endParaRPr lang="en-US" sz="20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l-GR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●</a:t>
            </a:r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Βελτίωση όλων των </a:t>
            </a:r>
            <a:r>
              <a:rPr lang="el-GR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συνοδών παθήσεων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f1969b25-ddbc-41db-afe2-c8d68d489cee"/>
</p:tagLst>
</file>

<file path=ppt/theme/theme1.xml><?xml version="1.0" encoding="utf-8"?>
<a:theme xmlns:a="http://schemas.openxmlformats.org/drawingml/2006/main" name="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6_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8_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9_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0_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1_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2_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3_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4_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_Liraglutide Clinical template">
  <a:themeElements>
    <a:clrScheme name="Liraglutide Clinical template 1">
      <a:dk1>
        <a:srgbClr val="001965"/>
      </a:dk1>
      <a:lt1>
        <a:srgbClr val="FFFFFF"/>
      </a:lt1>
      <a:dk2>
        <a:srgbClr val="FFFFFF"/>
      </a:dk2>
      <a:lt2>
        <a:srgbClr val="ECCCDA"/>
      </a:lt2>
      <a:accent1>
        <a:srgbClr val="880038"/>
      </a:accent1>
      <a:accent2>
        <a:srgbClr val="001965"/>
      </a:accent2>
      <a:accent3>
        <a:srgbClr val="FFFFFF"/>
      </a:accent3>
      <a:accent4>
        <a:srgbClr val="001455"/>
      </a:accent4>
      <a:accent5>
        <a:srgbClr val="C3AAAE"/>
      </a:accent5>
      <a:accent6>
        <a:srgbClr val="00165B"/>
      </a:accent6>
      <a:hlink>
        <a:srgbClr val="00B7FF"/>
      </a:hlink>
      <a:folHlink>
        <a:srgbClr val="8DA2CC"/>
      </a:folHlink>
    </a:clrScheme>
    <a:fontScheme name="Liraglutide Clinical templat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Liraglutide Clinical template 1">
        <a:dk1>
          <a:srgbClr val="001965"/>
        </a:dk1>
        <a:lt1>
          <a:srgbClr val="FFFFFF"/>
        </a:lt1>
        <a:dk2>
          <a:srgbClr val="FFFFFF"/>
        </a:dk2>
        <a:lt2>
          <a:srgbClr val="ECCCDA"/>
        </a:lt2>
        <a:accent1>
          <a:srgbClr val="880038"/>
        </a:accent1>
        <a:accent2>
          <a:srgbClr val="001965"/>
        </a:accent2>
        <a:accent3>
          <a:srgbClr val="FFFFFF"/>
        </a:accent3>
        <a:accent4>
          <a:srgbClr val="001455"/>
        </a:accent4>
        <a:accent5>
          <a:srgbClr val="C3AAAE"/>
        </a:accent5>
        <a:accent6>
          <a:srgbClr val="00165B"/>
        </a:accent6>
        <a:hlink>
          <a:srgbClr val="00B7FF"/>
        </a:hlink>
        <a:folHlink>
          <a:srgbClr val="8DA2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_ku_uk">
  <a:themeElements>
    <a:clrScheme name="ku_uk 1">
      <a:dk1>
        <a:srgbClr val="6E6E6E"/>
      </a:dk1>
      <a:lt1>
        <a:srgbClr val="FFFFFF"/>
      </a:lt1>
      <a:dk2>
        <a:srgbClr val="933027"/>
      </a:dk2>
      <a:lt2>
        <a:srgbClr val="6E6E6E"/>
      </a:lt2>
      <a:accent1>
        <a:srgbClr val="933027"/>
      </a:accent1>
      <a:accent2>
        <a:srgbClr val="B2523C"/>
      </a:accent2>
      <a:accent3>
        <a:srgbClr val="FFFFFF"/>
      </a:accent3>
      <a:accent4>
        <a:srgbClr val="5D5D5D"/>
      </a:accent4>
      <a:accent5>
        <a:srgbClr val="C8ADAC"/>
      </a:accent5>
      <a:accent6>
        <a:srgbClr val="A14935"/>
      </a:accent6>
      <a:hlink>
        <a:srgbClr val="C98872"/>
      </a:hlink>
      <a:folHlink>
        <a:srgbClr val="E3C3B6"/>
      </a:folHlink>
    </a:clrScheme>
    <a:fontScheme name="ku_u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u_uk 1">
        <a:dk1>
          <a:srgbClr val="6E6E6E"/>
        </a:dk1>
        <a:lt1>
          <a:srgbClr val="FFFFFF"/>
        </a:lt1>
        <a:dk2>
          <a:srgbClr val="933027"/>
        </a:dk2>
        <a:lt2>
          <a:srgbClr val="6E6E6E"/>
        </a:lt2>
        <a:accent1>
          <a:srgbClr val="933027"/>
        </a:accent1>
        <a:accent2>
          <a:srgbClr val="B2523C"/>
        </a:accent2>
        <a:accent3>
          <a:srgbClr val="FFFFFF"/>
        </a:accent3>
        <a:accent4>
          <a:srgbClr val="5D5D5D"/>
        </a:accent4>
        <a:accent5>
          <a:srgbClr val="C8ADAC"/>
        </a:accent5>
        <a:accent6>
          <a:srgbClr val="A14935"/>
        </a:accent6>
        <a:hlink>
          <a:srgbClr val="C98872"/>
        </a:hlink>
        <a:folHlink>
          <a:srgbClr val="E3C3B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0_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FFFFFF"/>
      </a:lt2>
      <a:accent1>
        <a:srgbClr val="618FFD"/>
      </a:accent1>
      <a:accent2>
        <a:srgbClr val="0080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7300"/>
      </a:accent6>
      <a:hlink>
        <a:srgbClr val="FC0128"/>
      </a:hlink>
      <a:folHlink>
        <a:srgbClr val="00DFCA"/>
      </a:folHlink>
    </a:clrScheme>
    <a:fontScheme name="10_Office Theme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0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5_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6_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7_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8_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_Office Theme">
  <a:themeElements>
    <a:clrScheme name="Custom 2">
      <a:dk1>
        <a:srgbClr val="2A3764"/>
      </a:dk1>
      <a:lt1>
        <a:sysClr val="window" lastClr="FFFFFF"/>
      </a:lt1>
      <a:dk2>
        <a:srgbClr val="2A3764"/>
      </a:dk2>
      <a:lt2>
        <a:srgbClr val="00B2BB"/>
      </a:lt2>
      <a:accent1>
        <a:srgbClr val="00B2BB"/>
      </a:accent1>
      <a:accent2>
        <a:srgbClr val="EB5B5C"/>
      </a:accent2>
      <a:accent3>
        <a:srgbClr val="EDF1FA"/>
      </a:accent3>
      <a:accent4>
        <a:srgbClr val="F6B100"/>
      </a:accent4>
      <a:accent5>
        <a:srgbClr val="B9CD00"/>
      </a:accent5>
      <a:accent6>
        <a:srgbClr val="EB5B5C"/>
      </a:accent6>
      <a:hlink>
        <a:srgbClr val="F6B100"/>
      </a:hlink>
      <a:folHlink>
        <a:srgbClr val="EDF1FA"/>
      </a:folHlink>
    </a:clrScheme>
    <a:fontScheme name="Avenir">
      <a:majorFont>
        <a:latin typeface="Avenir Black"/>
        <a:ea typeface=""/>
        <a:cs typeface=""/>
      </a:majorFont>
      <a:minorFont>
        <a:latin typeface="Aveni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1_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NCEZID_ppt_lighttheme[1]">
  <a:themeElements>
    <a:clrScheme name="NCEZID Light PPT Colors">
      <a:dk1>
        <a:srgbClr val="0039A6"/>
      </a:dk1>
      <a:lt1>
        <a:srgbClr val="FFFFFF"/>
      </a:lt1>
      <a:dk2>
        <a:srgbClr val="3077FF"/>
      </a:dk2>
      <a:lt2>
        <a:srgbClr val="4B4B4B"/>
      </a:lt2>
      <a:accent1>
        <a:srgbClr val="BD3632"/>
      </a:accent1>
      <a:accent2>
        <a:srgbClr val="782327"/>
      </a:accent2>
      <a:accent3>
        <a:srgbClr val="7D7A00"/>
      </a:accent3>
      <a:accent4>
        <a:srgbClr val="156570"/>
      </a:accent4>
      <a:accent5>
        <a:srgbClr val="6E267B"/>
      </a:accent5>
      <a:accent6>
        <a:srgbClr val="002060"/>
      </a:accent6>
      <a:hlink>
        <a:srgbClr val="002060"/>
      </a:hlink>
      <a:folHlink>
        <a:srgbClr val="0053F2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emplate">
  <a:themeElements>
    <a:clrScheme name="template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templat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5623</Words>
  <Application>Microsoft Office PowerPoint</Application>
  <PresentationFormat>Προβολή στην οθόνη (4:3)</PresentationFormat>
  <Paragraphs>772</Paragraphs>
  <Slides>125</Slides>
  <Notes>5</Notes>
  <HiddenSlides>0</HiddenSlides>
  <MMClips>0</MMClips>
  <ScaleCrop>false</ScaleCrop>
  <HeadingPairs>
    <vt:vector size="8" baseType="variant">
      <vt:variant>
        <vt:lpstr>Γραμματοσειρές που χρησιμοποιούνται</vt:lpstr>
      </vt:variant>
      <vt:variant>
        <vt:i4>12</vt:i4>
      </vt:variant>
      <vt:variant>
        <vt:lpstr>Θέμα</vt:lpstr>
      </vt:variant>
      <vt:variant>
        <vt:i4>28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125</vt:i4>
      </vt:variant>
    </vt:vector>
  </HeadingPairs>
  <TitlesOfParts>
    <vt:vector size="166" baseType="lpstr">
      <vt:lpstr>Arial</vt:lpstr>
      <vt:lpstr>Arial Narrow</vt:lpstr>
      <vt:lpstr>Avenir</vt:lpstr>
      <vt:lpstr>Avenir Black</vt:lpstr>
      <vt:lpstr>Calibri</vt:lpstr>
      <vt:lpstr>Calibri Light</vt:lpstr>
      <vt:lpstr>Courier New</vt:lpstr>
      <vt:lpstr>Latha</vt:lpstr>
      <vt:lpstr>Tahoma</vt:lpstr>
      <vt:lpstr>Times New Roman</vt:lpstr>
      <vt:lpstr>Verdana</vt:lpstr>
      <vt:lpstr>Wingdings</vt:lpstr>
      <vt:lpstr>Ripple</vt:lpstr>
      <vt:lpstr>4_Ripple</vt:lpstr>
      <vt:lpstr>Blank Presentation</vt:lpstr>
      <vt:lpstr>NCEZID_ppt_lighttheme[1]</vt:lpstr>
      <vt:lpstr>1_Ripple</vt:lpstr>
      <vt:lpstr>2_Ripple</vt:lpstr>
      <vt:lpstr>template</vt:lpstr>
      <vt:lpstr>5_Ripple</vt:lpstr>
      <vt:lpstr>3_Ripple</vt:lpstr>
      <vt:lpstr>6_Ripple</vt:lpstr>
      <vt:lpstr>7_Ripple</vt:lpstr>
      <vt:lpstr>8_Ripple</vt:lpstr>
      <vt:lpstr>9_Ripple</vt:lpstr>
      <vt:lpstr>10_Ripple</vt:lpstr>
      <vt:lpstr>11_Ripple</vt:lpstr>
      <vt:lpstr>12_Ripple</vt:lpstr>
      <vt:lpstr>13_Ripple</vt:lpstr>
      <vt:lpstr>14_Ripple</vt:lpstr>
      <vt:lpstr>1_Liraglutide Clinical template</vt:lpstr>
      <vt:lpstr>1_ku_uk</vt:lpstr>
      <vt:lpstr>10_Office Theme</vt:lpstr>
      <vt:lpstr>15_Ripple</vt:lpstr>
      <vt:lpstr>16_Ripple</vt:lpstr>
      <vt:lpstr>17_Ripple</vt:lpstr>
      <vt:lpstr>18_Ripple</vt:lpstr>
      <vt:lpstr>1_Office Theme</vt:lpstr>
      <vt:lpstr>Θέμα του Office</vt:lpstr>
      <vt:lpstr>1_Θέμα του Office</vt:lpstr>
      <vt:lpstr>Microsoft Graph Chart</vt:lpstr>
      <vt:lpstr>Παρουσίαση του PowerPoint</vt:lpstr>
      <vt:lpstr>Παρουσίαση του PowerPoint</vt:lpstr>
      <vt:lpstr>Obesity Trends* Among U.S. Adults BRFSS, 1994</vt:lpstr>
      <vt:lpstr>Prevalence¶ of Self-Reported Obesity Among U.S. Adults by State and Territory, BRFSS, 2016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Disease Risk Associated with Excess Body Mass Index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Λιραγλουτίδη: Άπαξ ημερησίως ενέσιμος αγωνιστής του ανθρώπινου υποδοχέα GLP-1</vt:lpstr>
      <vt:lpstr>Μεταβολή σωματικού βάρους (%)</vt:lpstr>
      <vt:lpstr>Παρουσίαση του PowerPoint</vt:lpstr>
      <vt:lpstr>Παρουσίαση του PowerPoint</vt:lpstr>
      <vt:lpstr>Scale Maintenance: Απώλεια βάρους (%)</vt:lpstr>
      <vt:lpstr>Ποσοστό ασθενών με ναυτία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HP</dc:creator>
  <cp:lastModifiedBy>Helen Gogas</cp:lastModifiedBy>
  <cp:revision>24</cp:revision>
  <dcterms:created xsi:type="dcterms:W3CDTF">2017-11-10T12:55:50Z</dcterms:created>
  <dcterms:modified xsi:type="dcterms:W3CDTF">2024-11-07T10:53:37Z</dcterms:modified>
</cp:coreProperties>
</file>