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61"/>
  </p:notesMasterIdLst>
  <p:sldIdLst>
    <p:sldId id="256" r:id="rId3"/>
    <p:sldId id="270" r:id="rId4"/>
    <p:sldId id="335" r:id="rId5"/>
    <p:sldId id="271" r:id="rId6"/>
    <p:sldId id="274" r:id="rId7"/>
    <p:sldId id="273" r:id="rId8"/>
    <p:sldId id="276" r:id="rId9"/>
    <p:sldId id="275" r:id="rId10"/>
    <p:sldId id="281" r:id="rId11"/>
    <p:sldId id="265" r:id="rId12"/>
    <p:sldId id="266" r:id="rId13"/>
    <p:sldId id="268" r:id="rId14"/>
    <p:sldId id="342" r:id="rId15"/>
    <p:sldId id="345" r:id="rId16"/>
    <p:sldId id="277" r:id="rId17"/>
    <p:sldId id="278" r:id="rId18"/>
    <p:sldId id="279" r:id="rId19"/>
    <p:sldId id="370" r:id="rId20"/>
    <p:sldId id="352" r:id="rId21"/>
    <p:sldId id="349" r:id="rId22"/>
    <p:sldId id="372" r:id="rId23"/>
    <p:sldId id="373" r:id="rId24"/>
    <p:sldId id="371" r:id="rId25"/>
    <p:sldId id="374" r:id="rId26"/>
    <p:sldId id="375" r:id="rId27"/>
    <p:sldId id="280" r:id="rId28"/>
    <p:sldId id="392" r:id="rId29"/>
    <p:sldId id="376" r:id="rId30"/>
    <p:sldId id="383" r:id="rId31"/>
    <p:sldId id="384" r:id="rId32"/>
    <p:sldId id="282" r:id="rId33"/>
    <p:sldId id="286" r:id="rId34"/>
    <p:sldId id="283" r:id="rId35"/>
    <p:sldId id="287" r:id="rId36"/>
    <p:sldId id="288" r:id="rId37"/>
    <p:sldId id="284" r:id="rId38"/>
    <p:sldId id="289" r:id="rId39"/>
    <p:sldId id="403" r:id="rId40"/>
    <p:sldId id="402" r:id="rId41"/>
    <p:sldId id="263" r:id="rId42"/>
    <p:sldId id="394" r:id="rId43"/>
    <p:sldId id="267" r:id="rId44"/>
    <p:sldId id="264" r:id="rId45"/>
    <p:sldId id="395" r:id="rId46"/>
    <p:sldId id="285" r:id="rId47"/>
    <p:sldId id="396" r:id="rId48"/>
    <p:sldId id="397" r:id="rId49"/>
    <p:sldId id="1046" r:id="rId50"/>
    <p:sldId id="301" r:id="rId51"/>
    <p:sldId id="303" r:id="rId52"/>
    <p:sldId id="311" r:id="rId53"/>
    <p:sldId id="400" r:id="rId54"/>
    <p:sldId id="269" r:id="rId55"/>
    <p:sldId id="262" r:id="rId56"/>
    <p:sldId id="1047" r:id="rId57"/>
    <p:sldId id="401" r:id="rId58"/>
    <p:sldId id="1048" r:id="rId59"/>
    <p:sldId id="1049" r:id="rId60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92E78D-CB85-4001-98BC-194965D84684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8963F4-462D-44A0-88EF-03FBD1FEBF89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6331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34F7A2-C7E9-45E6-9099-A1531A85F35C}" type="slidenum">
              <a:rPr lang="el-GR" smtClean="0"/>
              <a:pPr/>
              <a:t>40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679794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F1931DA-F7CE-481B-BC44-8670FF565D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206D915D-85BA-4AA3-8D91-BC83E6845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AD7FCE90-FD10-4117-9840-247C11707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270F6D7-CB86-4D76-87B6-1C14E16BB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D0C7F2EB-BF68-4F3E-8131-FF343BFF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6520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B71A8C26-37B4-471C-9538-DE5E629C3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B6D0D123-67B9-4FEA-9844-3D76156C09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1724DF5-B105-4233-9E9D-324D8193B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8EA756F-22BD-40C6-A4E8-E06882E02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D975D77-27B6-4773-B6C6-E3612CCD8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70015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57187EB-B4D4-4381-9EB1-41134821DA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BD62774-9A78-41FE-8D17-2CB4F016DB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C74539D-6D2A-42F7-BE8E-943EE8328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76E0C6D-5F4E-4AC8-A356-3A183CE9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BB01BE97-B7DF-4E33-B44C-21FBF89E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929765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232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34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39578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9735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1594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4455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8755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247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30661184-6E48-48FC-B639-A3F4E6925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2570BF-81E4-4BB0-9B62-133ED25661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A272605-3708-4102-B2B6-93E7CD3C3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E80BFAEA-90E7-4CEA-9ECD-A1E2A0E78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E2934DE-FA0E-4593-A66B-883212F3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57079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5454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670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968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7DC7F6C-D63A-485A-9B3E-360E4A4FC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8C452FC6-D811-4967-B51E-5A3C26F407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7A39A407-DB93-46CD-B83D-8F1EB492B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35134A6-C9B6-4493-8DC9-E037C67F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8B76AB7-7A05-4104-A570-18ABE938A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483532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B1A83D5-C6D8-4489-BBC6-888A97CF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8848BCB-E3E6-48A9-9B77-7AE8F630F7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C7CC6092-275E-4006-B47D-D2F0D5F735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20ECDCA9-B6E5-4CFA-A4C6-6C6BCCCF2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9DEFAB54-8C88-41D2-8D01-785B0415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34BD4A7-344D-4863-AF99-D2C66FD88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97227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8ABA296-FA6A-42A3-A1D1-ED185C3F3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263BE0D-D449-4E91-839C-E2948BE10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0C6EEEFF-C2CD-437C-A735-AA48BF198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BA1CFC21-BBBF-43D8-97A7-4CB3318197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E0C22906-3425-4587-AEF3-856B257B63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34C247DE-883B-4F93-8741-C0293127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868F0F7-8637-4C8B-83A2-35AF593E2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6F19B547-04F3-4F4B-86C9-6E2EF9525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570155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49D0947-E1D9-4EF7-9549-E478918FA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8CABEC8C-2365-4B5F-A39A-25ED4861C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58EABBC4-94D7-474A-B4CD-756D23194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13E69F75-5A9A-4184-9086-E4CCBE963B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839234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C03CD204-3469-422D-AE8D-269A37F53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14F59386-6367-428F-8D56-1D2032CF0D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5F41B8B5-397C-466C-8355-A8E738C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89829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548675C-2DF2-42D7-943F-959E37079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14F33FE-FEB5-461A-B9DB-A5D8EA89B5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E935E67D-824E-4E7E-9E90-941C0959A3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7C23150E-8032-4A63-A54B-41527287A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715EDCC-8CDA-4DBF-ACA5-BDEDF6023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6BFF167-5D9D-445E-A223-F804F9F78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11740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6E55273-06E3-4FCD-BC25-459393CF8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3AC9A3C-6AA6-46BF-828E-ED4D131DA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1DB4B1EF-ACC2-4973-BC0C-8B3AF76A95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B80343C2-6BE6-4F48-B35E-303B81B89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0C968D94-8921-43E0-ACEE-984B55D61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0488FF56-3802-412C-99E7-AD668C53D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85141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CAE95738-E764-41B1-9E56-F02374852E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0385B690-DA78-4EE9-AC66-157788766C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12FA686-E232-4DAF-8D51-FB18958872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1E5D1-9963-4F40-B3D0-6EA524573936}" type="datetimeFigureOut">
              <a:rPr lang="el-GR" smtClean="0"/>
              <a:t>19/2/2023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751476C6-228B-4DFD-AD60-146DFEF8D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83F1991-808D-41DF-920E-612741C047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2AFD8-88BA-4469-9B9A-31D622046F1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70735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Kλικ για επεξεργασία του τίτλου</a:t>
            </a:r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Kλικ για επεξεργασία των στυλ του υποδείγματος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A2153-EFDE-4B29-9D5C-13255C80D3A3}" type="datetimeFigureOut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19/2/2023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86518-4C92-4701-A996-5A9B754150C1}" type="slidenum">
              <a:rPr lang="el-G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l-G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58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BA1C378-C768-4CF6-9AA8-69D7FFF76A3D}"/>
              </a:ext>
            </a:extLst>
          </p:cNvPr>
          <p:cNvSpPr txBox="1"/>
          <p:nvPr/>
        </p:nvSpPr>
        <p:spPr>
          <a:xfrm>
            <a:off x="2383972" y="261256"/>
            <a:ext cx="7625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Χρόνιες πνευμονοπάθειες αποφρακτικού τύπου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42F154-6E8C-4D33-A249-69A28E6FF958}"/>
              </a:ext>
            </a:extLst>
          </p:cNvPr>
          <p:cNvSpPr txBox="1"/>
          <p:nvPr/>
        </p:nvSpPr>
        <p:spPr>
          <a:xfrm>
            <a:off x="2036207" y="903210"/>
            <a:ext cx="11130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ΧΑΠ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6D0BCF-C60B-4DE9-94CC-DE9BCEB717B8}"/>
              </a:ext>
            </a:extLst>
          </p:cNvPr>
          <p:cNvSpPr txBox="1"/>
          <p:nvPr/>
        </p:nvSpPr>
        <p:spPr>
          <a:xfrm>
            <a:off x="8654721" y="903210"/>
            <a:ext cx="135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/>
              <a:t>Άσθμα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C60211-04F7-4441-B1D8-DED7811A40CC}"/>
              </a:ext>
            </a:extLst>
          </p:cNvPr>
          <p:cNvSpPr txBox="1"/>
          <p:nvPr/>
        </p:nvSpPr>
        <p:spPr>
          <a:xfrm>
            <a:off x="4316218" y="5496005"/>
            <a:ext cx="30479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800" dirty="0"/>
              <a:t>Χ. Παπαγεωργίου</a:t>
            </a:r>
          </a:p>
          <a:p>
            <a:pPr algn="ctr"/>
            <a:r>
              <a:rPr lang="el-GR" sz="2800" dirty="0"/>
              <a:t>Πνευμονολόγος</a:t>
            </a:r>
          </a:p>
          <a:p>
            <a:pPr algn="ctr"/>
            <a:r>
              <a:rPr lang="el-GR" sz="2800" dirty="0"/>
              <a:t>ΓΝΑ Λαϊκό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04E674C-CE07-8E6A-F315-D5DB302BF7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34" t="14988" r="34834" b="9728"/>
          <a:stretch/>
        </p:blipFill>
        <p:spPr>
          <a:xfrm>
            <a:off x="583117" y="1426430"/>
            <a:ext cx="3733101" cy="4966282"/>
          </a:xfrm>
          <a:prstGeom prst="rect">
            <a:avLst/>
          </a:prstGeom>
        </p:spPr>
      </p:pic>
      <p:pic>
        <p:nvPicPr>
          <p:cNvPr id="3" name="Εικόνα 2">
            <a:extLst>
              <a:ext uri="{FF2B5EF4-FFF2-40B4-BE49-F238E27FC236}">
                <a16:creationId xmlns:a16="http://schemas.microsoft.com/office/drawing/2014/main" id="{15AC292F-2712-C3E5-1EB4-ECECFDEE0F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13" t="16514" r="31949" b="4954"/>
          <a:stretch/>
        </p:blipFill>
        <p:spPr>
          <a:xfrm>
            <a:off x="7216370" y="1426430"/>
            <a:ext cx="4231396" cy="496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0503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CEAC1541-8724-4A89-869C-2E63E36147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90508"/>
            <a:ext cx="4269828" cy="57651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l-GR" dirty="0" err="1"/>
              <a:t>Σπιρομέτρηση</a:t>
            </a:r>
            <a:endParaRPr lang="el-GR" dirty="0"/>
          </a:p>
          <a:p>
            <a:pPr marL="0" indent="0">
              <a:buNone/>
            </a:pPr>
            <a:endParaRPr lang="el-GR" dirty="0"/>
          </a:p>
          <a:p>
            <a:r>
              <a:rPr lang="el-GR" sz="2400" dirty="0"/>
              <a:t>είναι μια λειτουργική δοκιμασία των πνευμόνων που καταγράφει τον όγκο αέρα που εισπνέει και εκπνέει ο εξεταζόμενος σε συνάρτηση με το χρόνο</a:t>
            </a:r>
          </a:p>
          <a:p>
            <a:r>
              <a:rPr lang="el-GR" sz="2400" dirty="0"/>
              <a:t>Οι βασικές παράμετροι που καταγράφονται είναι η βίαιη ζωτική χωρητικότητα (</a:t>
            </a:r>
            <a:r>
              <a:rPr lang="en-US" sz="2400" dirty="0"/>
              <a:t>forced vital capacity – FVC) </a:t>
            </a:r>
            <a:r>
              <a:rPr lang="el-GR" sz="2400" dirty="0"/>
              <a:t>και ο βιαίως </a:t>
            </a:r>
            <a:r>
              <a:rPr lang="el-GR" sz="2400" dirty="0" err="1"/>
              <a:t>εκπνεόμενος</a:t>
            </a:r>
            <a:r>
              <a:rPr lang="el-GR" sz="2400" dirty="0"/>
              <a:t> όγκος αέρα στο 1ο δευτερόλεπτο της εκπνοής (</a:t>
            </a:r>
            <a:r>
              <a:rPr lang="en-US" sz="2400" dirty="0"/>
              <a:t>forced expiratory volume in 1 second – FEV1). </a:t>
            </a:r>
            <a:endParaRPr lang="el-GR" sz="24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74A0CF0-DC4A-49D2-80E3-6321A690F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592" y="471561"/>
            <a:ext cx="4269828" cy="59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1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DAE7EEC9-C302-46EF-A86C-7484B675C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389" t="17464" r="23234" b="8623"/>
          <a:stretch/>
        </p:blipFill>
        <p:spPr>
          <a:xfrm>
            <a:off x="425668" y="212835"/>
            <a:ext cx="10405242" cy="6544958"/>
          </a:xfrm>
        </p:spPr>
      </p:pic>
    </p:spTree>
    <p:extLst>
      <p:ext uri="{BB962C8B-B14F-4D97-AF65-F5344CB8AC3E}">
        <p14:creationId xmlns:p14="http://schemas.microsoft.com/office/powerpoint/2010/main" val="1982113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DFDE6050-2670-424C-9B6D-FBD7983364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444" y="204043"/>
            <a:ext cx="5711025" cy="4565871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B9914D8A-8666-4E45-B573-1BD6FE59DE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960" t="18453" r="20848" b="17500"/>
          <a:stretch/>
        </p:blipFill>
        <p:spPr>
          <a:xfrm>
            <a:off x="6099469" y="457200"/>
            <a:ext cx="6092531" cy="3771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16CF37-85FE-4DB5-A113-A65A12B36DDC}"/>
              </a:ext>
            </a:extLst>
          </p:cNvPr>
          <p:cNvSpPr txBox="1"/>
          <p:nvPr/>
        </p:nvSpPr>
        <p:spPr>
          <a:xfrm>
            <a:off x="269421" y="4647450"/>
            <a:ext cx="1174840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Μικροί αεραγωγοί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Πρόκειται για τους αεραγωγούς με διάμετρο &lt;2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Είναι μια ανατομική περιοχή της οποίας η βλάβη συμβαίνει πρώιμα στην αναπνευστική αποφρακτική νόσο, χωρίς απαραιτήτως να συνοδεύεται από συμπτώματα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Σπιρομετρικός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δείκτης της λειτουργίας των μικρών αεραγωγών είναι η μέγιστη 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μεσοεκπνευστική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ροή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MMEF)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Μείωση της </a:t>
            </a: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MMEF </a:t>
            </a:r>
            <a:r>
              <a:rPr kumimoji="0" lang="el-GR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αποτελεί 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ένα πρώιμο δείκτη </a:t>
            </a:r>
            <a:r>
              <a:rPr kumimoji="0" lang="el-GR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αρχόμενης</a:t>
            </a:r>
            <a:r>
              <a:rPr kumimoji="0" lang="el-G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αποφρακτικής νόσου </a:t>
            </a:r>
          </a:p>
        </p:txBody>
      </p:sp>
    </p:spTree>
    <p:extLst>
      <p:ext uri="{BB962C8B-B14F-4D97-AF65-F5344CB8AC3E}">
        <p14:creationId xmlns:p14="http://schemas.microsoft.com/office/powerpoint/2010/main" val="41094205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3258003-B41C-B128-5EA0-7B2DB7A5DA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74" t="12542" r="4914" b="47206"/>
          <a:stretch/>
        </p:blipFill>
        <p:spPr bwMode="auto">
          <a:xfrm>
            <a:off x="2833052" y="1559242"/>
            <a:ext cx="6525895" cy="37395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80251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3BC2F2E-3023-3D08-2309-B5DCCB7615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03" t="13162" r="4356" b="27217"/>
          <a:stretch/>
        </p:blipFill>
        <p:spPr>
          <a:xfrm>
            <a:off x="2804101" y="550093"/>
            <a:ext cx="6608347" cy="558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1357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Θέση περιεχομένου 6">
            <a:extLst>
              <a:ext uri="{FF2B5EF4-FFF2-40B4-BE49-F238E27FC236}">
                <a16:creationId xmlns:a16="http://schemas.microsoft.com/office/drawing/2014/main" id="{D3215D75-6C5D-4F0A-B593-4ED777207B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986" t="28501" r="26121" b="6920"/>
          <a:stretch/>
        </p:blipFill>
        <p:spPr>
          <a:xfrm>
            <a:off x="653143" y="506186"/>
            <a:ext cx="8115300" cy="6155248"/>
          </a:xfrm>
        </p:spPr>
      </p:pic>
    </p:spTree>
    <p:extLst>
      <p:ext uri="{BB962C8B-B14F-4D97-AF65-F5344CB8AC3E}">
        <p14:creationId xmlns:p14="http://schemas.microsoft.com/office/powerpoint/2010/main" val="1474356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43B3CFF-B729-4CF4-9CD6-18683DDBD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529" y="767444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Άλλες εξετάσεις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Πλήρης λειτουργικός έλεγχος αναπνοής (μέτρηση στατικών όγκων, διαχυτικής ικανότητας)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Απεικονιστικός έλεγχος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Οξυμετρία - Αέρια αίματος</a:t>
            </a:r>
          </a:p>
          <a:p>
            <a:pPr>
              <a:lnSpc>
                <a:spcPct val="150000"/>
              </a:lnSpc>
            </a:pPr>
            <a:r>
              <a:rPr lang="el-GR" sz="2400" dirty="0" err="1"/>
              <a:t>Καρδιοαναπνευστική</a:t>
            </a:r>
            <a:r>
              <a:rPr lang="el-GR" sz="2400" dirty="0"/>
              <a:t> δοκιμασία κόπωσης</a:t>
            </a:r>
          </a:p>
        </p:txBody>
      </p:sp>
    </p:spTree>
    <p:extLst>
      <p:ext uri="{BB962C8B-B14F-4D97-AF65-F5344CB8AC3E}">
        <p14:creationId xmlns:p14="http://schemas.microsoft.com/office/powerpoint/2010/main" val="14408562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E7CB0E1-EC12-4439-B1BE-71BC14A809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66018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Διαφορική διάγνωση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Άσθμα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Συμφορητική καρδιακή ανεπάρκεια</a:t>
            </a:r>
          </a:p>
          <a:p>
            <a:pPr>
              <a:lnSpc>
                <a:spcPct val="150000"/>
              </a:lnSpc>
            </a:pPr>
            <a:r>
              <a:rPr lang="el-GR" sz="2400" dirty="0" err="1"/>
              <a:t>Βρογχεκτασίες</a:t>
            </a:r>
            <a:endParaRPr lang="el-GR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Φυματίωση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Βρογχιολίτιδες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21470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1071080-D451-7B91-C03D-AF41288965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87" t="12711" r="4731" b="36331"/>
          <a:stretch/>
        </p:blipFill>
        <p:spPr bwMode="auto">
          <a:xfrm>
            <a:off x="2792095" y="1028700"/>
            <a:ext cx="6607810" cy="4800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A8EB5A-87BF-FDA6-DCF0-4AB7D98510CD}"/>
              </a:ext>
            </a:extLst>
          </p:cNvPr>
          <p:cNvSpPr txBox="1"/>
          <p:nvPr/>
        </p:nvSpPr>
        <p:spPr>
          <a:xfrm>
            <a:off x="322139" y="492187"/>
            <a:ext cx="3204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dirty="0"/>
              <a:t>Θεραπεία</a:t>
            </a:r>
          </a:p>
        </p:txBody>
      </p:sp>
    </p:spTree>
    <p:extLst>
      <p:ext uri="{BB962C8B-B14F-4D97-AF65-F5344CB8AC3E}">
        <p14:creationId xmlns:p14="http://schemas.microsoft.com/office/powerpoint/2010/main" val="2974248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E08656BD-B317-3D21-B707-29EA40BCA7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6" t="12757" r="4858" b="31385"/>
          <a:stretch/>
        </p:blipFill>
        <p:spPr bwMode="auto">
          <a:xfrm>
            <a:off x="2174409" y="285227"/>
            <a:ext cx="7827693" cy="626627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6026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l-GR" sz="2800" dirty="0"/>
              <a:t>ΧΑΠ - Ορισμός</a:t>
            </a:r>
            <a:br>
              <a:rPr lang="el-GR" sz="2800" dirty="0"/>
            </a:br>
            <a:endParaRPr lang="el-GR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061357"/>
            <a:ext cx="9954987" cy="54047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400" dirty="0"/>
              <a:t>Νόσος που χαρακτηρίζεται από εμμένοντα συμπτώματα εκ του αναπνευστικού και περιορισμό στην εκπνευστική ροή και που οφείλεται σε ανωμαλίες των αεραγωγών και των κυψελίδων συνεπεία εισπνοής επιβλαβών παραγόντων  </a:t>
            </a:r>
          </a:p>
          <a:p>
            <a:pPr marL="342900" marR="0" lvl="0" indent="-342900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Ο βασικός παράγοντας κινδύνου για ανάπτυξη ΧΑΠ είναι το κάπνισμα</a:t>
            </a:r>
            <a:endParaRPr lang="el-GR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Τα κύρια συμπτώματα είναι δύσπνοια και χρόνιος βήχας που συνήθως συνοδεύεται από απόχρεμψη </a:t>
            </a:r>
          </a:p>
          <a:p>
            <a:pPr marL="0" indent="0"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30602911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C229DD4-B1AE-D65C-C4D1-0E5EF2E28E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71" b="2018"/>
          <a:stretch/>
        </p:blipFill>
        <p:spPr>
          <a:xfrm>
            <a:off x="3324323" y="0"/>
            <a:ext cx="5454401" cy="66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23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E48683-C928-86F1-11DB-402B9E204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Φάρμακα Ι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F0486B64-FA0A-0C71-03A2-0163A26264E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683229" y="1231085"/>
            <a:ext cx="3618451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dirty="0"/>
              <a:t>LABA</a:t>
            </a:r>
            <a:r>
              <a:rPr lang="el-GR" dirty="0"/>
              <a:t>		</a:t>
            </a:r>
            <a:endParaRPr lang="en-US" dirty="0"/>
          </a:p>
          <a:p>
            <a:r>
              <a:rPr lang="el-GR" sz="2000" dirty="0" err="1"/>
              <a:t>Φορμοτερόλη</a:t>
            </a:r>
            <a:r>
              <a:rPr lang="en-US" sz="2000" dirty="0"/>
              <a:t> (</a:t>
            </a:r>
            <a:r>
              <a:rPr lang="en-US" sz="2000" dirty="0" err="1"/>
              <a:t>Foradil</a:t>
            </a:r>
            <a:r>
              <a:rPr lang="en-US" sz="2000" dirty="0"/>
              <a:t>) </a:t>
            </a:r>
            <a:endParaRPr lang="el-GR" sz="2000" dirty="0"/>
          </a:p>
          <a:p>
            <a:r>
              <a:rPr lang="el-GR" sz="2000" dirty="0" err="1"/>
              <a:t>Ινδακατερόλη</a:t>
            </a:r>
            <a:r>
              <a:rPr lang="en-US" sz="2000" dirty="0"/>
              <a:t> (</a:t>
            </a:r>
            <a:r>
              <a:rPr lang="en-US" sz="2000" dirty="0" err="1"/>
              <a:t>Onbrez</a:t>
            </a:r>
            <a:r>
              <a:rPr lang="en-US" sz="2000" dirty="0"/>
              <a:t>)</a:t>
            </a:r>
            <a:endParaRPr lang="el-GR" sz="2000" dirty="0"/>
          </a:p>
          <a:p>
            <a:r>
              <a:rPr lang="el-GR" sz="2000" dirty="0" err="1"/>
              <a:t>Ολοδατερόλη</a:t>
            </a:r>
            <a:endParaRPr lang="el-GR" sz="2000" dirty="0"/>
          </a:p>
          <a:p>
            <a:r>
              <a:rPr lang="el-GR" sz="2000" dirty="0" err="1"/>
              <a:t>Σαλμετερόλη</a:t>
            </a:r>
            <a:r>
              <a:rPr lang="en-US" sz="2000" dirty="0"/>
              <a:t> (</a:t>
            </a:r>
            <a:r>
              <a:rPr lang="en-US" sz="2000" dirty="0" err="1"/>
              <a:t>Salment</a:t>
            </a:r>
            <a:r>
              <a:rPr lang="en-US" sz="2000" dirty="0"/>
              <a:t>)</a:t>
            </a:r>
          </a:p>
          <a:p>
            <a:r>
              <a:rPr lang="el-GR" sz="2000" dirty="0" err="1"/>
              <a:t>Βιλαντερόλη</a:t>
            </a:r>
            <a:endParaRPr lang="el-GR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5B234B-D801-9763-4C67-1E3F97A04A2A}"/>
              </a:ext>
            </a:extLst>
          </p:cNvPr>
          <p:cNvSpPr txBox="1"/>
          <p:nvPr/>
        </p:nvSpPr>
        <p:spPr>
          <a:xfrm>
            <a:off x="1210035" y="3991063"/>
            <a:ext cx="4387443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LAMA</a:t>
            </a:r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Τιοτρόπιο</a:t>
            </a:r>
            <a:r>
              <a:rPr lang="el-GR" sz="2000" dirty="0"/>
              <a:t> (</a:t>
            </a:r>
            <a:r>
              <a:rPr lang="en-US" sz="2000" dirty="0"/>
              <a:t>Spiriva resp 2x1)</a:t>
            </a:r>
            <a:endParaRPr lang="el-GR" sz="2000" dirty="0"/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Ακλιδίνιο</a:t>
            </a:r>
            <a:r>
              <a:rPr lang="en-US" sz="2000" dirty="0"/>
              <a:t> (</a:t>
            </a:r>
            <a:r>
              <a:rPr lang="en-US" sz="2000" dirty="0" err="1"/>
              <a:t>Bretaris</a:t>
            </a:r>
            <a:r>
              <a:rPr lang="en-US" sz="2000" dirty="0"/>
              <a:t> 1x2)</a:t>
            </a:r>
            <a:endParaRPr lang="el-GR" sz="2000" dirty="0"/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Γλυκοπυρρόνιο</a:t>
            </a:r>
            <a:r>
              <a:rPr lang="en-US" sz="2000" dirty="0"/>
              <a:t> (</a:t>
            </a:r>
            <a:r>
              <a:rPr lang="en-US" sz="2000" dirty="0" err="1"/>
              <a:t>Seebri</a:t>
            </a:r>
            <a:r>
              <a:rPr lang="en-US" sz="2000" dirty="0"/>
              <a:t> 1x1)</a:t>
            </a:r>
            <a:endParaRPr lang="el-GR" sz="2000" dirty="0"/>
          </a:p>
          <a:p>
            <a:pPr marL="342900" indent="-342900">
              <a:lnSpc>
                <a:spcPts val="2400"/>
              </a:lnSpc>
              <a:buFont typeface="Arial" panose="020B0604020202020204" pitchFamily="34" charset="0"/>
              <a:buChar char="•"/>
            </a:pPr>
            <a:r>
              <a:rPr lang="el-GR" sz="2000" dirty="0" err="1"/>
              <a:t>Ουμεκλιδίνιο</a:t>
            </a:r>
            <a:r>
              <a:rPr lang="en-US" sz="2000" dirty="0"/>
              <a:t> (</a:t>
            </a:r>
            <a:r>
              <a:rPr lang="en-US" sz="2000" dirty="0" err="1"/>
              <a:t>Incruze</a:t>
            </a:r>
            <a:r>
              <a:rPr lang="en-US" sz="2000" dirty="0"/>
              <a:t> 1x1)</a:t>
            </a:r>
            <a:endParaRPr lang="el-GR" sz="2000" dirty="0"/>
          </a:p>
          <a:p>
            <a:endParaRPr lang="el-GR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A799408-FB3A-1E4B-CAE9-61BC78DD3C2C}"/>
              </a:ext>
            </a:extLst>
          </p:cNvPr>
          <p:cNvSpPr txBox="1"/>
          <p:nvPr/>
        </p:nvSpPr>
        <p:spPr>
          <a:xfrm>
            <a:off x="6988029" y="3993160"/>
            <a:ext cx="4733412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LABA+LAMA</a:t>
            </a:r>
          </a:p>
          <a:p>
            <a:r>
              <a:rPr lang="el-GR" sz="2000" dirty="0" err="1"/>
              <a:t>Φορμοτερόλη+ακλιδίνιο</a:t>
            </a:r>
            <a:r>
              <a:rPr lang="el-GR" sz="2000" dirty="0"/>
              <a:t> (</a:t>
            </a:r>
            <a:r>
              <a:rPr lang="en-US" sz="2000" dirty="0" err="1"/>
              <a:t>Brimica</a:t>
            </a:r>
            <a:r>
              <a:rPr lang="en-US" sz="2000" dirty="0"/>
              <a:t> 1x2)</a:t>
            </a:r>
          </a:p>
          <a:p>
            <a:r>
              <a:rPr lang="el-GR" sz="2000" dirty="0" err="1"/>
              <a:t>Ολοδατερόλη+τιοτρόπιο</a:t>
            </a:r>
            <a:r>
              <a:rPr lang="el-GR" sz="2000" dirty="0"/>
              <a:t> (</a:t>
            </a:r>
            <a:r>
              <a:rPr lang="en-US" sz="2000" dirty="0" err="1"/>
              <a:t>Spiolto</a:t>
            </a:r>
            <a:r>
              <a:rPr lang="en-US" sz="2000" dirty="0"/>
              <a:t> 2x1)</a:t>
            </a:r>
            <a:endParaRPr lang="el-GR" sz="2000" dirty="0"/>
          </a:p>
          <a:p>
            <a:r>
              <a:rPr lang="el-GR" sz="2000" dirty="0" err="1"/>
              <a:t>Ινδακατερόλη+γλυκοπυρρόνιο</a:t>
            </a:r>
            <a:r>
              <a:rPr lang="el-GR" sz="2000" dirty="0"/>
              <a:t> (</a:t>
            </a:r>
            <a:r>
              <a:rPr lang="en-US" sz="2000" dirty="0" err="1"/>
              <a:t>Ultibro</a:t>
            </a:r>
            <a:r>
              <a:rPr lang="en-US" sz="2000" dirty="0"/>
              <a:t> 1x1)</a:t>
            </a:r>
            <a:endParaRPr lang="el-GR" sz="2000" dirty="0"/>
          </a:p>
          <a:p>
            <a:r>
              <a:rPr lang="el-GR" sz="2000" dirty="0" err="1"/>
              <a:t>Βιλαντερόλη+ουμεκλιδίνιο</a:t>
            </a:r>
            <a:r>
              <a:rPr lang="el-GR" sz="2000" dirty="0"/>
              <a:t> (</a:t>
            </a:r>
            <a:r>
              <a:rPr lang="en-US" sz="2000" dirty="0" err="1"/>
              <a:t>Anoro</a:t>
            </a:r>
            <a:r>
              <a:rPr lang="en-US" sz="2000" dirty="0"/>
              <a:t> 1x1)</a:t>
            </a:r>
          </a:p>
          <a:p>
            <a:endParaRPr lang="el-GR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BBB03-9D24-E656-AF56-80933D1B84E3}"/>
              </a:ext>
            </a:extLst>
          </p:cNvPr>
          <p:cNvSpPr txBox="1"/>
          <p:nvPr/>
        </p:nvSpPr>
        <p:spPr>
          <a:xfrm>
            <a:off x="1210035" y="1231085"/>
            <a:ext cx="271523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SABA</a:t>
            </a:r>
          </a:p>
          <a:p>
            <a:r>
              <a:rPr lang="el-GR" sz="2000" dirty="0" err="1"/>
              <a:t>Σαλβουταμόλη</a:t>
            </a:r>
            <a:r>
              <a:rPr lang="el-GR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Aerolin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SAMA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Ιπρατρόπιο</a:t>
            </a: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(Atrovent)</a:t>
            </a:r>
          </a:p>
        </p:txBody>
      </p:sp>
    </p:spTree>
    <p:extLst>
      <p:ext uri="{BB962C8B-B14F-4D97-AF65-F5344CB8AC3E}">
        <p14:creationId xmlns:p14="http://schemas.microsoft.com/office/powerpoint/2010/main" val="1269669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61765582-81E9-CE9D-1B04-07EBF8A6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3200" dirty="0"/>
              <a:t>Φάρμακα ΙΙ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844D501C-DA8A-F6F9-6028-36F1BEDC38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LABA+LAMA+ICS </a:t>
            </a:r>
            <a:r>
              <a:rPr lang="el-GR" sz="2000" dirty="0"/>
              <a:t>ενδεικτικά….</a:t>
            </a:r>
            <a:endParaRPr lang="en-US" sz="2000" dirty="0"/>
          </a:p>
          <a:p>
            <a:pPr marL="0" indent="0">
              <a:buNone/>
            </a:pPr>
            <a:r>
              <a:rPr lang="el-GR" sz="2000" dirty="0" err="1"/>
              <a:t>Φορμοτερόλη+γλυκοπυρρόνιο+μπεκλομεθαζόνη</a:t>
            </a:r>
            <a:r>
              <a:rPr lang="el-GR" sz="2000" dirty="0"/>
              <a:t> (</a:t>
            </a:r>
            <a:r>
              <a:rPr lang="en-US" sz="2000" dirty="0" err="1"/>
              <a:t>Trimbow</a:t>
            </a:r>
            <a:r>
              <a:rPr lang="en-US" sz="2000" dirty="0"/>
              <a:t> 2x2)</a:t>
            </a:r>
          </a:p>
          <a:p>
            <a:pPr marL="0" indent="0">
              <a:buNone/>
            </a:pPr>
            <a:r>
              <a:rPr lang="el-GR" sz="2000" dirty="0" err="1"/>
              <a:t>Φορμοτερόλη+γλυκοπυρρόνιο+βουδεσονίδη</a:t>
            </a:r>
            <a:r>
              <a:rPr lang="el-GR" sz="2000" dirty="0"/>
              <a:t> (</a:t>
            </a:r>
            <a:r>
              <a:rPr lang="en-US" sz="2000" dirty="0" err="1"/>
              <a:t>Trixeo</a:t>
            </a:r>
            <a:r>
              <a:rPr lang="en-US" sz="2000" dirty="0"/>
              <a:t> 2x2)</a:t>
            </a:r>
            <a:endParaRPr lang="el-GR" sz="2000" dirty="0"/>
          </a:p>
          <a:p>
            <a:pPr marL="0" indent="0">
              <a:buNone/>
            </a:pPr>
            <a:r>
              <a:rPr lang="el-GR" sz="2000" dirty="0" err="1"/>
              <a:t>Βιλαντερόλη+ουμεκλιδίνο+φλουτικαζόνη</a:t>
            </a:r>
            <a:r>
              <a:rPr lang="el-GR" sz="2000" dirty="0"/>
              <a:t> (</a:t>
            </a:r>
            <a:r>
              <a:rPr lang="en-US" sz="2000" dirty="0" err="1"/>
              <a:t>Trelegy</a:t>
            </a:r>
            <a:r>
              <a:rPr lang="en-US" sz="2000" dirty="0"/>
              <a:t> 1x1)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l-GR" sz="2000" dirty="0"/>
              <a:t>Θυμίζω συνδυασμούς </a:t>
            </a:r>
            <a:r>
              <a:rPr lang="en-US" sz="2000" b="1" dirty="0"/>
              <a:t>LABA+ICS</a:t>
            </a:r>
          </a:p>
          <a:p>
            <a:pPr marL="0" indent="0">
              <a:buNone/>
            </a:pPr>
            <a:r>
              <a:rPr lang="el-GR" sz="2000" dirty="0" err="1"/>
              <a:t>Φορμοτερόλη+βουδεσονίδη</a:t>
            </a:r>
            <a:r>
              <a:rPr lang="el-GR" sz="2000" dirty="0"/>
              <a:t> (</a:t>
            </a:r>
            <a:r>
              <a:rPr lang="en-US" sz="2000" dirty="0"/>
              <a:t>Symbicort)</a:t>
            </a:r>
            <a:endParaRPr lang="el-GR" sz="2000" dirty="0"/>
          </a:p>
          <a:p>
            <a:pPr marL="0" indent="0">
              <a:buNone/>
            </a:pPr>
            <a:r>
              <a:rPr lang="el-GR" sz="2000" dirty="0" err="1"/>
              <a:t>Σαλμετερόλη+φλουτικαζόνη</a:t>
            </a:r>
            <a:r>
              <a:rPr lang="en-US" sz="2000" dirty="0"/>
              <a:t> (Seretide)</a:t>
            </a:r>
            <a:endParaRPr lang="el-GR" sz="2000" dirty="0"/>
          </a:p>
          <a:p>
            <a:pPr marL="0" indent="0">
              <a:buNone/>
            </a:pPr>
            <a:r>
              <a:rPr lang="el-GR" sz="2000" dirty="0" err="1"/>
              <a:t>Φορμοτερόλη+μπεκλομεθαζόνη</a:t>
            </a:r>
            <a:r>
              <a:rPr lang="en-US" sz="2000" dirty="0"/>
              <a:t> (Foster)</a:t>
            </a:r>
          </a:p>
          <a:p>
            <a:pPr marL="0" indent="0">
              <a:buNone/>
            </a:pPr>
            <a:r>
              <a:rPr lang="el-GR" sz="2000" dirty="0" err="1"/>
              <a:t>Βιλαντερόλη+φλουτικαζόνη</a:t>
            </a:r>
            <a:r>
              <a:rPr lang="el-GR" sz="2000" dirty="0"/>
              <a:t> </a:t>
            </a:r>
            <a:r>
              <a:rPr lang="en-US" sz="2000" dirty="0"/>
              <a:t>(</a:t>
            </a:r>
            <a:r>
              <a:rPr lang="en-US" sz="2000" dirty="0" err="1"/>
              <a:t>Relvar</a:t>
            </a:r>
            <a:r>
              <a:rPr lang="en-US" sz="2000" dirty="0"/>
              <a:t>)</a:t>
            </a:r>
            <a:endParaRPr lang="el-GR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l-GR" sz="2400" dirty="0"/>
          </a:p>
        </p:txBody>
      </p:sp>
    </p:spTree>
    <p:extLst>
      <p:ext uri="{BB962C8B-B14F-4D97-AF65-F5344CB8AC3E}">
        <p14:creationId xmlns:p14="http://schemas.microsoft.com/office/powerpoint/2010/main" val="53515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1CD0FF4-3698-12B6-5B06-84C7946148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85" t="12886" r="4681" b="21718"/>
          <a:stretch/>
        </p:blipFill>
        <p:spPr bwMode="auto">
          <a:xfrm>
            <a:off x="2439192" y="-5049"/>
            <a:ext cx="7224663" cy="67391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57632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40A815C-3D4A-469B-416E-A4F552891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5" t="12364" r="4582" b="37719"/>
          <a:stretch/>
        </p:blipFill>
        <p:spPr bwMode="auto">
          <a:xfrm>
            <a:off x="2721927" y="1022032"/>
            <a:ext cx="6748145" cy="48139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8679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90675EC-116F-1571-470D-23F1A09836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99" t="12666" r="4849" b="28979"/>
          <a:stretch/>
        </p:blipFill>
        <p:spPr bwMode="auto">
          <a:xfrm>
            <a:off x="2788920" y="685800"/>
            <a:ext cx="6614160" cy="5486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966100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06F91A3-9044-475F-A966-C32744933B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57200"/>
            <a:ext cx="10972800" cy="623751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l-GR" dirty="0"/>
              <a:t>Έξαρση ΧΑΠ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Οξεία επιδείνωση των </a:t>
            </a:r>
            <a:r>
              <a:rPr lang="el-GR" sz="2600" dirty="0" err="1"/>
              <a:t>προϋπάρχοντων</a:t>
            </a:r>
            <a:r>
              <a:rPr lang="el-GR" sz="2600" dirty="0"/>
              <a:t> συμπτωμάτων που απαιτεί επιπρόσθετη θεραπεία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Η συχνότερη αιτία που προκαλεί έξαρση ΧΑΠ είναι λοίμωξη αναπνευστικού</a:t>
            </a:r>
            <a:endParaRPr lang="en-US" sz="2600" dirty="0"/>
          </a:p>
          <a:p>
            <a:pPr>
              <a:lnSpc>
                <a:spcPct val="150000"/>
              </a:lnSpc>
            </a:pPr>
            <a:r>
              <a:rPr lang="el-GR" sz="2800" dirty="0"/>
              <a:t>Ιστορικό – κλινική εξέταση -  συννοσηρότητα</a:t>
            </a:r>
            <a:endParaRPr lang="el-GR" sz="2600" dirty="0"/>
          </a:p>
          <a:p>
            <a:pPr>
              <a:lnSpc>
                <a:spcPct val="150000"/>
              </a:lnSpc>
            </a:pPr>
            <a:r>
              <a:rPr lang="el-GR" sz="2600" dirty="0"/>
              <a:t>Διαφορική διάγνωση:</a:t>
            </a:r>
          </a:p>
          <a:p>
            <a:pPr lvl="1">
              <a:lnSpc>
                <a:spcPct val="150000"/>
              </a:lnSpc>
            </a:pPr>
            <a:r>
              <a:rPr lang="el-GR" sz="2200" dirty="0"/>
              <a:t>Πνευμονικό οίδημα</a:t>
            </a:r>
          </a:p>
          <a:p>
            <a:pPr lvl="1">
              <a:lnSpc>
                <a:spcPct val="150000"/>
              </a:lnSpc>
            </a:pPr>
            <a:r>
              <a:rPr lang="el-GR" sz="2200" dirty="0"/>
              <a:t>Πνευμονική εμβολή</a:t>
            </a:r>
          </a:p>
          <a:p>
            <a:pPr lvl="1">
              <a:lnSpc>
                <a:spcPct val="150000"/>
              </a:lnSpc>
            </a:pPr>
            <a:r>
              <a:rPr lang="el-GR" sz="2200" dirty="0"/>
              <a:t>Πνευμοθώρακας</a:t>
            </a:r>
          </a:p>
          <a:p>
            <a:pPr lvl="1">
              <a:lnSpc>
                <a:spcPct val="150000"/>
              </a:lnSpc>
            </a:pPr>
            <a:r>
              <a:rPr lang="el-GR" sz="2200" dirty="0"/>
              <a:t>Πλευριτική συλλογή</a:t>
            </a:r>
            <a:endParaRPr lang="en-US" sz="2200" dirty="0"/>
          </a:p>
          <a:p>
            <a:pPr>
              <a:lnSpc>
                <a:spcPct val="150000"/>
              </a:lnSpc>
            </a:pPr>
            <a:r>
              <a:rPr lang="el-GR" sz="2800" dirty="0"/>
              <a:t>Εκτίμηση βαρύτητας</a:t>
            </a:r>
            <a:endParaRPr lang="en-US" sz="2800" dirty="0"/>
          </a:p>
          <a:p>
            <a:pPr>
              <a:lnSpc>
                <a:spcPct val="150000"/>
              </a:lnSpc>
            </a:pPr>
            <a:endParaRPr lang="en-US" sz="2600" dirty="0"/>
          </a:p>
          <a:p>
            <a:pPr>
              <a:lnSpc>
                <a:spcPct val="150000"/>
              </a:lnSpc>
            </a:pPr>
            <a:endParaRPr lang="el-GR" sz="2600" dirty="0"/>
          </a:p>
        </p:txBody>
      </p:sp>
    </p:spTree>
    <p:extLst>
      <p:ext uri="{BB962C8B-B14F-4D97-AF65-F5344CB8AC3E}">
        <p14:creationId xmlns:p14="http://schemas.microsoft.com/office/powerpoint/2010/main" val="1334651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67BBD8C-7976-CB72-E81F-C1849F56AE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26" t="3322" r="4270" b="3219"/>
          <a:stretch/>
        </p:blipFill>
        <p:spPr bwMode="auto">
          <a:xfrm>
            <a:off x="3521602" y="0"/>
            <a:ext cx="5085503" cy="668552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099002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Παρόξυνση ΧΑΠ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Αντιμετώπιση</a:t>
            </a:r>
          </a:p>
          <a:p>
            <a:pPr lvl="1"/>
            <a:r>
              <a:rPr lang="el-GR" sz="2400" dirty="0" err="1"/>
              <a:t>Βρογχοδιαστολή</a:t>
            </a:r>
            <a:r>
              <a:rPr lang="el-GR" sz="2400" dirty="0"/>
              <a:t> (</a:t>
            </a:r>
            <a:r>
              <a:rPr lang="en-US" sz="2400" dirty="0" err="1"/>
              <a:t>berovent</a:t>
            </a:r>
            <a:r>
              <a:rPr lang="en-US" sz="2400" dirty="0"/>
              <a:t>)</a:t>
            </a:r>
          </a:p>
          <a:p>
            <a:pPr lvl="1"/>
            <a:r>
              <a:rPr lang="el-GR" sz="2400" dirty="0"/>
              <a:t>Συστηματικά κορτιζόνη (</a:t>
            </a:r>
            <a:r>
              <a:rPr lang="en-US" sz="2400" dirty="0"/>
              <a:t>40mg</a:t>
            </a:r>
            <a:r>
              <a:rPr lang="el-GR" sz="2400" dirty="0"/>
              <a:t> </a:t>
            </a:r>
            <a:r>
              <a:rPr lang="en-US" sz="2400"/>
              <a:t>prezolon </a:t>
            </a:r>
            <a:r>
              <a:rPr lang="el-GR" sz="2400" dirty="0"/>
              <a:t>για 5 μέρες)</a:t>
            </a:r>
          </a:p>
          <a:p>
            <a:pPr lvl="1"/>
            <a:r>
              <a:rPr lang="el-GR" sz="2400" dirty="0"/>
              <a:t>Αντιβίωση (τριάδα άυξηση δύσπνοιας-ποσότητας πτυέλων-πυώδης χροιά) για 5-7 μέρες</a:t>
            </a:r>
          </a:p>
          <a:p>
            <a:pPr lvl="1"/>
            <a:r>
              <a:rPr lang="el-GR" sz="2400" dirty="0"/>
              <a:t>Οξυγόνο αν χρειάζεται ώστε </a:t>
            </a:r>
            <a:r>
              <a:rPr lang="en-US" sz="2400" dirty="0"/>
              <a:t>SatO2=90-92%</a:t>
            </a:r>
            <a:endParaRPr lang="el-GR" sz="2400" dirty="0"/>
          </a:p>
          <a:p>
            <a:pPr lvl="1"/>
            <a:r>
              <a:rPr lang="el-GR" sz="2400" dirty="0"/>
              <a:t>Μη επεμβατικός μηχανικός αερισμός</a:t>
            </a:r>
          </a:p>
          <a:p>
            <a:pPr lvl="1"/>
            <a:r>
              <a:rPr lang="el-GR" sz="2400" dirty="0"/>
              <a:t>Επεμβατικός μηχανικός αερισμός</a:t>
            </a:r>
          </a:p>
        </p:txBody>
      </p:sp>
    </p:spTree>
    <p:extLst>
      <p:ext uri="{BB962C8B-B14F-4D97-AF65-F5344CB8AC3E}">
        <p14:creationId xmlns:p14="http://schemas.microsoft.com/office/powerpoint/2010/main" val="33951821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C09F204-DE5A-7B60-7A99-3EA193D94B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392" t="12553" r="4837" b="60531"/>
          <a:stretch/>
        </p:blipFill>
        <p:spPr bwMode="auto">
          <a:xfrm>
            <a:off x="2258636" y="2135187"/>
            <a:ext cx="8101491" cy="3108623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920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FE5C717-2E86-84C8-C2F7-3B5A4E1A1B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50" t="14924" r="3406" b="27094"/>
          <a:stretch/>
        </p:blipFill>
        <p:spPr>
          <a:xfrm>
            <a:off x="2706847" y="448556"/>
            <a:ext cx="6778306" cy="596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272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41B6BC5E-04CD-3894-C09B-1B57AAA93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360" r="78109" b="32786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FB1AE49-5E92-41EC-91F8-57C7E1F9E6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982931" y="6551497"/>
            <a:ext cx="6137187" cy="365125"/>
          </a:xfrm>
        </p:spPr>
        <p:txBody>
          <a:bodyPr/>
          <a:lstStyle/>
          <a:p>
            <a:r>
              <a:rPr lang="en-GB" sz="1000" dirty="0"/>
              <a:t>© 2022, 2023 Global Initiative for Chronic Obstructive Lung Disease</a:t>
            </a:r>
            <a:endParaRPr lang="en-AU" sz="10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015CF77-608B-B780-1CFE-0037A392CD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567" t="31307" r="22143" b="23304"/>
          <a:stretch/>
        </p:blipFill>
        <p:spPr>
          <a:xfrm>
            <a:off x="156595" y="5243810"/>
            <a:ext cx="1767841" cy="161419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103141D-7F90-ED25-B658-7CB2CBCDA352}"/>
              </a:ext>
            </a:extLst>
          </p:cNvPr>
          <p:cNvGrpSpPr/>
          <p:nvPr/>
        </p:nvGrpSpPr>
        <p:grpSpPr>
          <a:xfrm>
            <a:off x="10539080" y="0"/>
            <a:ext cx="1652920" cy="1699260"/>
            <a:chOff x="5105399" y="0"/>
            <a:chExt cx="1652920" cy="169926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575DEF0-8E1F-152D-56F3-8F7018D87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746" r="10051" b="75222"/>
            <a:stretch/>
          </p:blipFill>
          <p:spPr>
            <a:xfrm>
              <a:off x="5105399" y="0"/>
              <a:ext cx="1652919" cy="169926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EF3D55D-C91B-A3BB-43D4-13FB6206FB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0597" r="10999" b="92970"/>
            <a:stretch/>
          </p:blipFill>
          <p:spPr>
            <a:xfrm>
              <a:off x="5203839" y="902587"/>
              <a:ext cx="1554480" cy="482108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2871B01-58F7-4D0C-D7ED-1855ECBCB3B7}"/>
                </a:ext>
              </a:extLst>
            </p:cNvPr>
            <p:cNvSpPr txBox="1"/>
            <p:nvPr/>
          </p:nvSpPr>
          <p:spPr>
            <a:xfrm>
              <a:off x="5494472" y="902587"/>
              <a:ext cx="97321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AU" sz="1600" b="1" dirty="0">
                  <a:solidFill>
                    <a:schemeClr val="bg1"/>
                  </a:solidFill>
                </a:rPr>
                <a:t>Teaching </a:t>
              </a:r>
            </a:p>
            <a:p>
              <a:r>
                <a:rPr lang="en-AU" sz="1600" b="1" dirty="0">
                  <a:solidFill>
                    <a:schemeClr val="bg1"/>
                  </a:solidFill>
                </a:rPr>
                <a:t>Slide Set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234B773B-87D6-698E-3AD9-382F3C1F37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38" t="12892" r="4996" b="54649"/>
          <a:stretch/>
        </p:blipFill>
        <p:spPr bwMode="auto">
          <a:xfrm>
            <a:off x="2493071" y="1756261"/>
            <a:ext cx="7205858" cy="334547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28181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EAED0556-635E-40D4-8183-7D45D08626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94524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/>
              <a:t>Άσθμα 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Νόσος που χαρακτηρίζεται από χρόνια φλεγμονή των αεραγωγών και εκδηλώνεται με συμπτώματα όπως βήχα, συριγμό, δύσπνοια και αίσθημα βάρους στο στήθος. 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Τα συμπτώματα μπορεί να εμφανίζονται με υφέσεις και εξάρσεις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Συνυπάρχει μεταβλητή απόφραξη των αεραγωγών, που αναδεικνύεται </a:t>
            </a:r>
            <a:r>
              <a:rPr lang="el-GR" sz="2400" dirty="0" err="1"/>
              <a:t>σπιρομετρικά</a:t>
            </a:r>
            <a:r>
              <a:rPr lang="el-GR" sz="2400" dirty="0"/>
              <a:t> με </a:t>
            </a:r>
            <a:r>
              <a:rPr lang="el-GR" sz="2400" dirty="0" err="1"/>
              <a:t>αναστρεψιμότητα</a:t>
            </a:r>
            <a:r>
              <a:rPr lang="el-GR" sz="2400" dirty="0"/>
              <a:t> μετά </a:t>
            </a:r>
            <a:r>
              <a:rPr lang="el-GR" sz="2400" dirty="0" err="1"/>
              <a:t>βρογχοδιαστολή</a:t>
            </a:r>
            <a:r>
              <a:rPr lang="el-GR" sz="2400" dirty="0"/>
              <a:t> </a:t>
            </a:r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3210D224-8151-A2DA-0A56-2BAF282F6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4844" y="98572"/>
            <a:ext cx="1834391" cy="215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99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5F1DEB24-66C5-432D-A08C-51CD2B0CF5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l-GR" sz="2400" dirty="0"/>
              <a:t>Συχνή νόσος που επηρεάζει μέχρι και το 18% του πληθυσμού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Υπάρχουν διάφοροι κλινικοί φαινότυποι, με πιο γνωστό το αλλεργικό άσθμα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Συνήθως εμφανίζεται από την παιδική ηλικία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Σχετίζεται με αλλεργική προδιάθεση και συχνά συνυπάρχει ιστορικό εκζέματος, αλλεργικής ρινίτιδας ή τροφικής αλλεργίας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Άλλοι φαινότυποι: μη-αλλεργικό άσθμα, </a:t>
            </a:r>
            <a:r>
              <a:rPr lang="en-US" sz="2400" dirty="0"/>
              <a:t>late-onset </a:t>
            </a:r>
            <a:r>
              <a:rPr lang="el-GR" sz="2400" dirty="0"/>
              <a:t>άσθμα, άσθμα με μόνιμο περιορισμό στη ροή, άσθμα και παχυσαρκία</a:t>
            </a:r>
          </a:p>
        </p:txBody>
      </p:sp>
    </p:spTree>
    <p:extLst>
      <p:ext uri="{BB962C8B-B14F-4D97-AF65-F5344CB8AC3E}">
        <p14:creationId xmlns:p14="http://schemas.microsoft.com/office/powerpoint/2010/main" val="16175757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7922DB-0A15-4660-9E92-F2F5A3D9A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34786"/>
            <a:ext cx="10972800" cy="53884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2800" dirty="0"/>
              <a:t>Συμπτώματα</a:t>
            </a:r>
          </a:p>
          <a:p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Βήχας, συριγμός, δύσπνοια και αίσθημα βάρους στο στήθος</a:t>
            </a:r>
            <a:endParaRPr lang="el-GR" dirty="0"/>
          </a:p>
          <a:p>
            <a:pPr>
              <a:lnSpc>
                <a:spcPct val="150000"/>
              </a:lnSpc>
            </a:pPr>
            <a:r>
              <a:rPr lang="el-GR" sz="2400" dirty="0"/>
              <a:t>Περισσότερα από ένα ιδίως στους ενήλικες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Συχνά επιδεινώνονται τη νύχτα ή νωρίς το πρωί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Μεταβάλλονται από μέρα σε μέρα ή από εποχή σε εποχή</a:t>
            </a:r>
          </a:p>
          <a:p>
            <a:pPr>
              <a:lnSpc>
                <a:spcPct val="150000"/>
              </a:lnSpc>
            </a:pPr>
            <a:r>
              <a:rPr lang="el-GR" sz="2400" dirty="0" err="1"/>
              <a:t>Εκλυτικοί</a:t>
            </a:r>
            <a:r>
              <a:rPr lang="el-GR" sz="2400" dirty="0"/>
              <a:t> παράγοντες είναι λοιμώξεις του αναπνευστικού, έκθεση σε αλλεργιογόνα, άσκηση, αλλαγές στον καιρό, εισπνοή καπνού ή ερεθιστικών ουσιών, φάρμακα, επαγγελματική έκθεση</a:t>
            </a:r>
          </a:p>
        </p:txBody>
      </p:sp>
    </p:spTree>
    <p:extLst>
      <p:ext uri="{BB962C8B-B14F-4D97-AF65-F5344CB8AC3E}">
        <p14:creationId xmlns:p14="http://schemas.microsoft.com/office/powerpoint/2010/main" val="2894411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A8148920-9946-43CB-A034-DA02B99DB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2758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l-GR" sz="2800" dirty="0"/>
              <a:t>Φυσική εξέταση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Διάχυτοι μουσικοί ήχοι και παράταση </a:t>
            </a:r>
            <a:r>
              <a:rPr lang="el-GR" sz="2400" dirty="0" err="1"/>
              <a:t>εκπνευστικού</a:t>
            </a:r>
            <a:r>
              <a:rPr lang="el-GR" sz="2400" dirty="0"/>
              <a:t> ψιθυρίσματος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Σε σοβαρή απόφραξη μπορεί να υπάρχει ταχύπνοια, ταχυκαρδία, χρήση επικουρικών μυών, κυάνωση, παράδοξος σφυγμός, μειωμένο αναπνευστικό ψιθύρισμα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Μπορεί να μην υπάρχουν παθολογικά ευρήματα όταν το άσθμα είναι καλώς ελεγχόμενο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3184787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9B4796C-BF08-4DFB-B04C-81B4FE6B7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0857" y="996044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l-GR" sz="2800" dirty="0"/>
              <a:t>Εργαστηριακός έλεγχος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Γενική αίματος 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Αλλεργικά τεστ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Ολική </a:t>
            </a:r>
            <a:r>
              <a:rPr lang="en-US" sz="2400" dirty="0" err="1"/>
              <a:t>IgE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l-GR" sz="2400" dirty="0"/>
              <a:t>Απεικόνιση</a:t>
            </a:r>
          </a:p>
        </p:txBody>
      </p:sp>
    </p:spTree>
    <p:extLst>
      <p:ext uri="{BB962C8B-B14F-4D97-AF65-F5344CB8AC3E}">
        <p14:creationId xmlns:p14="http://schemas.microsoft.com/office/powerpoint/2010/main" val="87411945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405CB700-01C0-4A6F-9686-AF48D0A92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881744"/>
            <a:ext cx="10972800" cy="57476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Διάγνωση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lnSpc>
                <a:spcPct val="150000"/>
              </a:lnSpc>
              <a:buNone/>
            </a:pPr>
            <a:r>
              <a:rPr lang="el-GR" sz="2400" dirty="0"/>
              <a:t>Συμβατή κλινική εικόνα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2400" dirty="0"/>
              <a:t>		+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l-GR" sz="2400" dirty="0"/>
              <a:t>Μεταβλητή απόφραξη στους αεραγωγούς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Σπιρομέτρηση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προ+μετά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βρογχοδιαστολή</a:t>
            </a:r>
            <a:r>
              <a:rPr lang="el-GR" sz="2400" dirty="0">
                <a:solidFill>
                  <a:prstClr val="black"/>
                </a:solidFill>
                <a:latin typeface="Calibri"/>
              </a:rPr>
              <a:t>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FEV1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βρογ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/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λή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+12% </a:t>
            </a:r>
            <a:r>
              <a:rPr kumimoji="0" lang="el-G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και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+200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ml)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Ροόμετρο (&gt;10% ημερήσια διακύμανση)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Δοκιμασία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μεταχολίνης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20407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3E105200-DA34-411A-BE03-6887BEA303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24543"/>
            <a:ext cx="10972800" cy="600891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l-GR" sz="3000" dirty="0"/>
              <a:t>Διαφορική διάγνωση –αναλόγως ηλικίας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Εισπνοή ξένου σώματος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Κυστική </a:t>
            </a:r>
            <a:r>
              <a:rPr lang="el-GR" sz="2600" dirty="0" err="1"/>
              <a:t>ίνωση</a:t>
            </a:r>
            <a:endParaRPr lang="el-GR" sz="2600" dirty="0"/>
          </a:p>
          <a:p>
            <a:pPr>
              <a:lnSpc>
                <a:spcPct val="150000"/>
              </a:lnSpc>
            </a:pPr>
            <a:r>
              <a:rPr lang="el-GR" sz="2600" dirty="0" err="1"/>
              <a:t>Οπισθορινική</a:t>
            </a:r>
            <a:r>
              <a:rPr lang="el-GR" sz="2600" dirty="0"/>
              <a:t> έκκριση</a:t>
            </a:r>
          </a:p>
          <a:p>
            <a:pPr>
              <a:lnSpc>
                <a:spcPct val="150000"/>
              </a:lnSpc>
            </a:pPr>
            <a:r>
              <a:rPr lang="el-GR" sz="2600" dirty="0" err="1"/>
              <a:t>Βρογχεκτασίες</a:t>
            </a:r>
            <a:endParaRPr lang="el-GR" sz="2600" dirty="0"/>
          </a:p>
          <a:p>
            <a:pPr>
              <a:lnSpc>
                <a:spcPct val="150000"/>
              </a:lnSpc>
            </a:pPr>
            <a:r>
              <a:rPr lang="el-GR" sz="2600" dirty="0" err="1"/>
              <a:t>Γαστροοισοφαγική</a:t>
            </a:r>
            <a:r>
              <a:rPr lang="el-GR" sz="2600" dirty="0"/>
              <a:t> παλινδρόμηση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Καρδιακή ανεπάρκεια 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ΧΑΠ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Πνευμονική εμβολή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Κεντρική απόφραξη αεραγωγού</a:t>
            </a:r>
          </a:p>
          <a:p>
            <a:pPr>
              <a:lnSpc>
                <a:spcPct val="150000"/>
              </a:lnSpc>
            </a:pPr>
            <a:r>
              <a:rPr lang="el-GR" sz="2600" dirty="0"/>
              <a:t>Φυματίωση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980965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38E7E479-C22E-2278-99D9-98651E0358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529" t="23402" r="21815" b="14320"/>
          <a:stretch/>
        </p:blipFill>
        <p:spPr>
          <a:xfrm>
            <a:off x="612396" y="385893"/>
            <a:ext cx="10544961" cy="6407065"/>
          </a:xfrm>
        </p:spPr>
      </p:pic>
    </p:spTree>
    <p:extLst>
      <p:ext uri="{BB962C8B-B14F-4D97-AF65-F5344CB8AC3E}">
        <p14:creationId xmlns:p14="http://schemas.microsoft.com/office/powerpoint/2010/main" val="22197106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9F445138-F130-AFB0-4341-2E46BCC73241}"/>
              </a:ext>
            </a:extLst>
          </p:cNvPr>
          <p:cNvGrpSpPr/>
          <p:nvPr/>
        </p:nvGrpSpPr>
        <p:grpSpPr>
          <a:xfrm>
            <a:off x="20" y="1282"/>
            <a:ext cx="12191980" cy="6856718"/>
            <a:chOff x="20" y="1282"/>
            <a:chExt cx="12191980" cy="685671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BD1F403-60A9-405B-9AB9-CF34EE0E3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9"/>
            <a:stretch/>
          </p:blipFill>
          <p:spPr>
            <a:xfrm>
              <a:off x="20" y="1282"/>
              <a:ext cx="12191980" cy="6856718"/>
            </a:xfrm>
            <a:prstGeom prst="rect">
              <a:avLst/>
            </a:prstGeom>
          </p:spPr>
        </p:pic>
        <p:sp>
          <p:nvSpPr>
            <p:cNvPr id="32" name="object 2">
              <a:extLst>
                <a:ext uri="{FF2B5EF4-FFF2-40B4-BE49-F238E27FC236}">
                  <a16:creationId xmlns:a16="http://schemas.microsoft.com/office/drawing/2014/main" id="{6CC25B70-FCA4-B638-611E-CD1BA3B7A818}"/>
                </a:ext>
              </a:extLst>
            </p:cNvPr>
            <p:cNvSpPr txBox="1"/>
            <p:nvPr/>
          </p:nvSpPr>
          <p:spPr>
            <a:xfrm>
              <a:off x="4798451" y="6155398"/>
              <a:ext cx="1427480" cy="417830"/>
            </a:xfrm>
            <a:prstGeom prst="rect">
              <a:avLst/>
            </a:prstGeom>
          </p:spPr>
          <p:txBody>
            <a:bodyPr vert="horz" wrap="square" lIns="0" tIns="26034" rIns="0" bIns="0" rtlCol="0">
              <a:spAutoFit/>
            </a:bodyPr>
            <a:lstStyle/>
            <a:p>
              <a:pPr marL="12700" marR="5080">
                <a:lnSpc>
                  <a:spcPts val="1000"/>
                </a:lnSpc>
                <a:spcBef>
                  <a:spcPts val="204"/>
                </a:spcBef>
              </a:pP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Low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dose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ICS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whenever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SABA</a:t>
              </a:r>
              <a:r>
                <a:rPr sz="900" i="1" spc="-4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taken,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or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daily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0" dirty="0">
                  <a:solidFill>
                    <a:srgbClr val="58595B"/>
                  </a:solidFill>
                  <a:latin typeface="Arial"/>
                  <a:cs typeface="Arial"/>
                </a:rPr>
                <a:t>LTRA,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or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add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HDM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0" dirty="0">
                  <a:solidFill>
                    <a:srgbClr val="58595B"/>
                  </a:solidFill>
                  <a:latin typeface="Arial"/>
                  <a:cs typeface="Arial"/>
                </a:rPr>
                <a:t>SLIT</a:t>
              </a:r>
              <a:endParaRPr sz="900" dirty="0">
                <a:latin typeface="Arial"/>
                <a:cs typeface="Arial"/>
              </a:endParaRPr>
            </a:p>
          </p:txBody>
        </p:sp>
        <p:sp>
          <p:nvSpPr>
            <p:cNvPr id="33" name="object 3">
              <a:extLst>
                <a:ext uri="{FF2B5EF4-FFF2-40B4-BE49-F238E27FC236}">
                  <a16:creationId xmlns:a16="http://schemas.microsoft.com/office/drawing/2014/main" id="{E25969D5-0406-4A27-C2A7-C1F8D417FA54}"/>
                </a:ext>
              </a:extLst>
            </p:cNvPr>
            <p:cNvSpPr txBox="1"/>
            <p:nvPr/>
          </p:nvSpPr>
          <p:spPr>
            <a:xfrm>
              <a:off x="6369446" y="6155398"/>
              <a:ext cx="1107440" cy="417830"/>
            </a:xfrm>
            <a:prstGeom prst="rect">
              <a:avLst/>
            </a:prstGeom>
          </p:spPr>
          <p:txBody>
            <a:bodyPr vert="horz" wrap="square" lIns="0" tIns="26034" rIns="0" bIns="0" rtlCol="0">
              <a:spAutoFit/>
            </a:bodyPr>
            <a:lstStyle/>
            <a:p>
              <a:pPr marL="12700" marR="5080">
                <a:lnSpc>
                  <a:spcPts val="1000"/>
                </a:lnSpc>
                <a:spcBef>
                  <a:spcPts val="204"/>
                </a:spcBef>
              </a:pP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Medium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dose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ICS,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5" dirty="0">
                  <a:solidFill>
                    <a:srgbClr val="58595B"/>
                  </a:solidFill>
                  <a:latin typeface="Arial"/>
                  <a:cs typeface="Arial"/>
                </a:rPr>
                <a:t>or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add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LTRA,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or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5" dirty="0">
                  <a:solidFill>
                    <a:srgbClr val="58595B"/>
                  </a:solidFill>
                  <a:latin typeface="Arial"/>
                  <a:cs typeface="Arial"/>
                </a:rPr>
                <a:t>add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HDM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0" dirty="0">
                  <a:solidFill>
                    <a:srgbClr val="58595B"/>
                  </a:solidFill>
                  <a:latin typeface="Arial"/>
                  <a:cs typeface="Arial"/>
                </a:rPr>
                <a:t>SLIT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34" name="object 4">
              <a:extLst>
                <a:ext uri="{FF2B5EF4-FFF2-40B4-BE49-F238E27FC236}">
                  <a16:creationId xmlns:a16="http://schemas.microsoft.com/office/drawing/2014/main" id="{A84DD6A0-DDF5-0954-B399-9CCF3CAD611A}"/>
                </a:ext>
              </a:extLst>
            </p:cNvPr>
            <p:cNvSpPr txBox="1"/>
            <p:nvPr/>
          </p:nvSpPr>
          <p:spPr>
            <a:xfrm>
              <a:off x="7940440" y="6155398"/>
              <a:ext cx="1198880" cy="399415"/>
            </a:xfrm>
            <a:prstGeom prst="rect">
              <a:avLst/>
            </a:prstGeom>
          </p:spPr>
          <p:txBody>
            <a:bodyPr vert="horz" wrap="square" lIns="0" tIns="33020" rIns="0" bIns="0" rtlCol="0">
              <a:spAutoFit/>
            </a:bodyPr>
            <a:lstStyle/>
            <a:p>
              <a:pPr marL="12700" marR="5080">
                <a:lnSpc>
                  <a:spcPts val="930"/>
                </a:lnSpc>
                <a:spcBef>
                  <a:spcPts val="260"/>
                </a:spcBef>
              </a:pP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Add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LAMA</a:t>
              </a:r>
              <a:r>
                <a:rPr sz="900" i="1" spc="-3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or</a:t>
              </a:r>
              <a:r>
                <a:rPr sz="900" i="1" spc="-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0" dirty="0">
                  <a:solidFill>
                    <a:srgbClr val="58595B"/>
                  </a:solidFill>
                  <a:latin typeface="Arial"/>
                  <a:cs typeface="Arial"/>
                </a:rPr>
                <a:t>LTRA</a:t>
              </a:r>
              <a:r>
                <a:rPr sz="900" i="1" spc="-3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5" dirty="0">
                  <a:solidFill>
                    <a:srgbClr val="58595B"/>
                  </a:solidFill>
                  <a:latin typeface="Arial"/>
                  <a:cs typeface="Arial"/>
                </a:rPr>
                <a:t>or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HDM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SLIT,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or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switch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5" dirty="0">
                  <a:solidFill>
                    <a:srgbClr val="58595B"/>
                  </a:solidFill>
                  <a:latin typeface="Arial"/>
                  <a:cs typeface="Arial"/>
                </a:rPr>
                <a:t>to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high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dose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5" dirty="0">
                  <a:solidFill>
                    <a:srgbClr val="58595B"/>
                  </a:solidFill>
                  <a:latin typeface="Arial"/>
                  <a:cs typeface="Arial"/>
                </a:rPr>
                <a:t>ICS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35" name="object 5">
              <a:extLst>
                <a:ext uri="{FF2B5EF4-FFF2-40B4-BE49-F238E27FC236}">
                  <a16:creationId xmlns:a16="http://schemas.microsoft.com/office/drawing/2014/main" id="{7F9C0356-465A-87B0-3042-E8388716C205}"/>
                </a:ext>
              </a:extLst>
            </p:cNvPr>
            <p:cNvSpPr txBox="1"/>
            <p:nvPr/>
          </p:nvSpPr>
          <p:spPr>
            <a:xfrm>
              <a:off x="9511434" y="6090462"/>
              <a:ext cx="1510665" cy="544830"/>
            </a:xfrm>
            <a:prstGeom prst="rect">
              <a:avLst/>
            </a:prstGeom>
          </p:spPr>
          <p:txBody>
            <a:bodyPr vert="horz" wrap="square" lIns="0" tIns="26034" rIns="0" bIns="0" rtlCol="0">
              <a:spAutoFit/>
            </a:bodyPr>
            <a:lstStyle/>
            <a:p>
              <a:pPr marL="12700" marR="5080">
                <a:lnSpc>
                  <a:spcPts val="1000"/>
                </a:lnSpc>
                <a:spcBef>
                  <a:spcPts val="204"/>
                </a:spcBef>
              </a:pP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Add</a:t>
              </a:r>
              <a:r>
                <a:rPr sz="900" i="1" spc="-2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azithromycin</a:t>
              </a:r>
              <a:r>
                <a:rPr sz="900" i="1" spc="-2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(adults)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5" dirty="0">
                  <a:solidFill>
                    <a:srgbClr val="58595B"/>
                  </a:solidFill>
                  <a:latin typeface="Arial"/>
                  <a:cs typeface="Arial"/>
                </a:rPr>
                <a:t>or </a:t>
              </a:r>
              <a:r>
                <a:rPr sz="900" i="1" spc="-20" dirty="0">
                  <a:solidFill>
                    <a:srgbClr val="58595B"/>
                  </a:solidFill>
                  <a:latin typeface="Arial"/>
                  <a:cs typeface="Arial"/>
                </a:rPr>
                <a:t>LTRA.</a:t>
              </a:r>
              <a:r>
                <a:rPr sz="900" i="1" spc="-3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As</a:t>
              </a:r>
              <a:r>
                <a:rPr sz="900" i="1" spc="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last</a:t>
              </a:r>
              <a:r>
                <a:rPr sz="900" i="1" spc="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resort</a:t>
              </a:r>
              <a:r>
                <a:rPr sz="900" i="1" spc="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consider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adding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low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dose</a:t>
              </a:r>
              <a:r>
                <a:rPr sz="900" i="1" spc="-15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OCS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 </a:t>
              </a:r>
              <a:r>
                <a:rPr sz="900" i="1" spc="-25" dirty="0">
                  <a:solidFill>
                    <a:srgbClr val="58595B"/>
                  </a:solidFill>
                  <a:latin typeface="Arial"/>
                  <a:cs typeface="Arial"/>
                </a:rPr>
                <a:t>but </a:t>
              </a:r>
              <a:r>
                <a:rPr sz="900" i="1" dirty="0">
                  <a:solidFill>
                    <a:srgbClr val="58595B"/>
                  </a:solidFill>
                  <a:latin typeface="Arial"/>
                  <a:cs typeface="Arial"/>
                </a:rPr>
                <a:t>consider side-</a:t>
              </a:r>
              <a:r>
                <a:rPr sz="900" i="1" spc="-10" dirty="0">
                  <a:solidFill>
                    <a:srgbClr val="58595B"/>
                  </a:solidFill>
                  <a:latin typeface="Arial"/>
                  <a:cs typeface="Arial"/>
                </a:rPr>
                <a:t>effects</a:t>
              </a:r>
              <a:endParaRPr sz="900">
                <a:latin typeface="Arial"/>
                <a:cs typeface="Arial"/>
              </a:endParaRPr>
            </a:p>
          </p:txBody>
        </p:sp>
        <p:sp>
          <p:nvSpPr>
            <p:cNvPr id="36" name="object 6">
              <a:extLst>
                <a:ext uri="{FF2B5EF4-FFF2-40B4-BE49-F238E27FC236}">
                  <a16:creationId xmlns:a16="http://schemas.microsoft.com/office/drawing/2014/main" id="{54366AD2-65D4-C16B-38B0-4205604EB914}"/>
                </a:ext>
              </a:extLst>
            </p:cNvPr>
            <p:cNvSpPr txBox="1"/>
            <p:nvPr/>
          </p:nvSpPr>
          <p:spPr>
            <a:xfrm>
              <a:off x="5405532" y="5671653"/>
              <a:ext cx="3413125" cy="2089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38100">
                <a:lnSpc>
                  <a:spcPct val="100000"/>
                </a:lnSpc>
                <a:spcBef>
                  <a:spcPts val="100"/>
                </a:spcBef>
              </a:pPr>
              <a:r>
                <a:rPr sz="1200" spc="-10" dirty="0">
                  <a:solidFill>
                    <a:srgbClr val="414042"/>
                  </a:solidFill>
                  <a:latin typeface="Arial"/>
                  <a:cs typeface="Arial"/>
                </a:rPr>
                <a:t>RELIEVER:</a:t>
              </a:r>
              <a:r>
                <a:rPr sz="1200" spc="-4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As-needed</a:t>
              </a:r>
              <a:r>
                <a:rPr sz="1200" spc="3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short-acting</a:t>
              </a:r>
              <a:r>
                <a:rPr sz="1200" spc="3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spc="-10" dirty="0">
                  <a:solidFill>
                    <a:srgbClr val="414042"/>
                  </a:solidFill>
                  <a:latin typeface="Arial"/>
                  <a:cs typeface="Arial"/>
                </a:rPr>
                <a:t>beta</a:t>
              </a:r>
              <a:r>
                <a:rPr sz="1050" spc="-15" baseline="-11904" dirty="0">
                  <a:solidFill>
                    <a:srgbClr val="414042"/>
                  </a:solidFill>
                  <a:latin typeface="Arial"/>
                  <a:cs typeface="Arial"/>
                </a:rPr>
                <a:t>2</a:t>
              </a:r>
              <a:r>
                <a:rPr sz="1200" spc="-10" dirty="0">
                  <a:solidFill>
                    <a:srgbClr val="414042"/>
                  </a:solidFill>
                  <a:latin typeface="Arial"/>
                  <a:cs typeface="Arial"/>
                </a:rPr>
                <a:t>-agonist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37" name="object 7">
              <a:extLst>
                <a:ext uri="{FF2B5EF4-FFF2-40B4-BE49-F238E27FC236}">
                  <a16:creationId xmlns:a16="http://schemas.microsoft.com/office/drawing/2014/main" id="{D6484060-7F42-4AFA-A04D-0151C9477A35}"/>
                </a:ext>
              </a:extLst>
            </p:cNvPr>
            <p:cNvSpPr txBox="1"/>
            <p:nvPr/>
          </p:nvSpPr>
          <p:spPr>
            <a:xfrm>
              <a:off x="3208397" y="5104940"/>
              <a:ext cx="1200150" cy="5003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ts val="1425"/>
                </a:lnSpc>
                <a:spcBef>
                  <a:spcPts val="100"/>
                </a:spcBef>
              </a:pP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STEP</a:t>
              </a:r>
              <a:r>
                <a:rPr sz="1200" spc="-2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1</a:t>
              </a:r>
              <a:endParaRPr sz="1200">
                <a:latin typeface="Arial Black"/>
                <a:cs typeface="Arial Black"/>
              </a:endParaRPr>
            </a:p>
            <a:p>
              <a:pPr marL="12700" marR="5080">
                <a:lnSpc>
                  <a:spcPts val="1070"/>
                </a:lnSpc>
                <a:spcBef>
                  <a:spcPts val="175"/>
                </a:spcBef>
              </a:pP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Take</a:t>
              </a:r>
              <a:r>
                <a:rPr sz="1050" spc="-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whenever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SABA</a:t>
              </a:r>
              <a:r>
                <a:rPr sz="1050" spc="-3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taken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38" name="object 8">
              <a:extLst>
                <a:ext uri="{FF2B5EF4-FFF2-40B4-BE49-F238E27FC236}">
                  <a16:creationId xmlns:a16="http://schemas.microsoft.com/office/drawing/2014/main" id="{2C76100F-9887-21C6-628A-C18B49173C54}"/>
                </a:ext>
              </a:extLst>
            </p:cNvPr>
            <p:cNvSpPr txBox="1"/>
            <p:nvPr/>
          </p:nvSpPr>
          <p:spPr>
            <a:xfrm>
              <a:off x="4794436" y="4929632"/>
              <a:ext cx="1064895" cy="546100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90"/>
                </a:spcBef>
              </a:pP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STEP</a:t>
              </a:r>
              <a:r>
                <a:rPr sz="1200" spc="-2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2</a:t>
              </a:r>
              <a:endParaRPr sz="1200">
                <a:latin typeface="Arial Black"/>
                <a:cs typeface="Arial Black"/>
              </a:endParaRPr>
            </a:p>
            <a:p>
              <a:pPr marL="12700" marR="5080">
                <a:lnSpc>
                  <a:spcPts val="1200"/>
                </a:lnSpc>
                <a:spcBef>
                  <a:spcPts val="19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Low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dose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maintenance</a:t>
              </a:r>
              <a:r>
                <a:rPr sz="1050" spc="6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5" dirty="0">
                  <a:solidFill>
                    <a:srgbClr val="414042"/>
                  </a:solidFill>
                  <a:latin typeface="Arial"/>
                  <a:cs typeface="Arial"/>
                </a:rPr>
                <a:t>ICS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39" name="object 9">
              <a:extLst>
                <a:ext uri="{FF2B5EF4-FFF2-40B4-BE49-F238E27FC236}">
                  <a16:creationId xmlns:a16="http://schemas.microsoft.com/office/drawing/2014/main" id="{DAB87DC2-CEF3-CBAF-D073-59389A0034E6}"/>
                </a:ext>
              </a:extLst>
            </p:cNvPr>
            <p:cNvSpPr txBox="1"/>
            <p:nvPr/>
          </p:nvSpPr>
          <p:spPr>
            <a:xfrm>
              <a:off x="6385735" y="4720185"/>
              <a:ext cx="801370" cy="698500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90"/>
                </a:spcBef>
              </a:pP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STEP</a:t>
              </a:r>
              <a:r>
                <a:rPr sz="1200" spc="-2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3</a:t>
              </a:r>
              <a:endParaRPr sz="1200">
                <a:latin typeface="Arial Black"/>
                <a:cs typeface="Arial Black"/>
              </a:endParaRPr>
            </a:p>
            <a:p>
              <a:pPr marL="12700" marR="5080">
                <a:lnSpc>
                  <a:spcPts val="1200"/>
                </a:lnSpc>
                <a:spcBef>
                  <a:spcPts val="19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Low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dose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maintenance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ICS-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LABA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40" name="object 10">
              <a:extLst>
                <a:ext uri="{FF2B5EF4-FFF2-40B4-BE49-F238E27FC236}">
                  <a16:creationId xmlns:a16="http://schemas.microsoft.com/office/drawing/2014/main" id="{9AA52451-8A94-7F08-615A-23D2638F9D85}"/>
                </a:ext>
              </a:extLst>
            </p:cNvPr>
            <p:cNvSpPr txBox="1"/>
            <p:nvPr/>
          </p:nvSpPr>
          <p:spPr>
            <a:xfrm>
              <a:off x="7960369" y="4513871"/>
              <a:ext cx="1132840" cy="698500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90"/>
                </a:spcBef>
              </a:pP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STEP</a:t>
              </a:r>
              <a:r>
                <a:rPr sz="1200" spc="-2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4</a:t>
              </a:r>
              <a:endParaRPr sz="1200">
                <a:latin typeface="Arial Black"/>
                <a:cs typeface="Arial Black"/>
              </a:endParaRPr>
            </a:p>
            <a:p>
              <a:pPr marL="12700">
                <a:lnSpc>
                  <a:spcPts val="1230"/>
                </a:lnSpc>
                <a:spcBef>
                  <a:spcPts val="100"/>
                </a:spcBef>
              </a:pP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Medium/high</a:t>
              </a:r>
              <a:endParaRPr sz="1050">
                <a:latin typeface="Arial"/>
                <a:cs typeface="Arial"/>
              </a:endParaRPr>
            </a:p>
            <a:p>
              <a:pPr marL="12700" marR="5080">
                <a:lnSpc>
                  <a:spcPts val="1200"/>
                </a:lnSpc>
                <a:spcBef>
                  <a:spcPts val="6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dose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maintenance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ICS-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LABA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41" name="object 11">
              <a:extLst>
                <a:ext uri="{FF2B5EF4-FFF2-40B4-BE49-F238E27FC236}">
                  <a16:creationId xmlns:a16="http://schemas.microsoft.com/office/drawing/2014/main" id="{3572EB02-DE79-7F10-62A4-F1C6930120F0}"/>
                </a:ext>
              </a:extLst>
            </p:cNvPr>
            <p:cNvSpPr txBox="1"/>
            <p:nvPr/>
          </p:nvSpPr>
          <p:spPr>
            <a:xfrm>
              <a:off x="9541840" y="4305570"/>
              <a:ext cx="1426210" cy="1308100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90"/>
                </a:spcBef>
              </a:pP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STEP</a:t>
              </a:r>
              <a:r>
                <a:rPr sz="1200" spc="-2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5</a:t>
              </a:r>
              <a:endParaRPr sz="1200" dirty="0">
                <a:latin typeface="Arial Black"/>
                <a:cs typeface="Arial Black"/>
              </a:endParaRPr>
            </a:p>
            <a:p>
              <a:pPr marL="12700">
                <a:lnSpc>
                  <a:spcPts val="1230"/>
                </a:lnSpc>
                <a:spcBef>
                  <a:spcPts val="10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Add-on</a:t>
              </a:r>
              <a:r>
                <a:rPr sz="1050" spc="3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LAMA</a:t>
              </a:r>
              <a:endParaRPr sz="1050" dirty="0">
                <a:latin typeface="Arial"/>
                <a:cs typeface="Arial"/>
              </a:endParaRPr>
            </a:p>
            <a:p>
              <a:pPr marL="12700" marR="5080">
                <a:lnSpc>
                  <a:spcPts val="1200"/>
                </a:lnSpc>
                <a:spcBef>
                  <a:spcPts val="6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Refer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for</a:t>
              </a:r>
              <a:r>
                <a:rPr sz="1050" spc="1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assessment</a:t>
              </a:r>
              <a:r>
                <a:rPr sz="1050" spc="50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of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phenotype.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Consider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high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dose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maintenance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ICS-LABA,</a:t>
              </a:r>
              <a:r>
                <a:rPr sz="1050" spc="5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±</a:t>
              </a:r>
              <a:r>
                <a:rPr sz="1050" spc="5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anti-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IgE,</a:t>
              </a:r>
              <a:endParaRPr sz="1050" dirty="0">
                <a:latin typeface="Arial"/>
                <a:cs typeface="Arial"/>
              </a:endParaRPr>
            </a:p>
            <a:p>
              <a:pPr marL="12700" marR="80645">
                <a:lnSpc>
                  <a:spcPts val="1200"/>
                </a:lnSpc>
              </a:pP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anti-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IL5/5R,</a:t>
              </a:r>
              <a:r>
                <a:rPr sz="1050" spc="9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anti-IL4R, anti-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TSLP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42" name="object 12">
              <a:extLst>
                <a:ext uri="{FF2B5EF4-FFF2-40B4-BE49-F238E27FC236}">
                  <a16:creationId xmlns:a16="http://schemas.microsoft.com/office/drawing/2014/main" id="{BD5BDB99-4C5D-FFAC-E47A-3C019D6AD080}"/>
                </a:ext>
              </a:extLst>
            </p:cNvPr>
            <p:cNvSpPr txBox="1"/>
            <p:nvPr/>
          </p:nvSpPr>
          <p:spPr>
            <a:xfrm>
              <a:off x="5473264" y="3876569"/>
              <a:ext cx="3278504" cy="2089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spc="-10" dirty="0">
                  <a:solidFill>
                    <a:srgbClr val="414042"/>
                  </a:solidFill>
                  <a:latin typeface="Arial"/>
                  <a:cs typeface="Arial"/>
                </a:rPr>
                <a:t>RELIEVER:</a:t>
              </a:r>
              <a:r>
                <a:rPr sz="1200" spc="-6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As-needed</a:t>
              </a:r>
              <a:r>
                <a:rPr sz="1200" spc="2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spc="-10" dirty="0">
                  <a:solidFill>
                    <a:srgbClr val="414042"/>
                  </a:solidFill>
                  <a:latin typeface="Arial"/>
                  <a:cs typeface="Arial"/>
                </a:rPr>
                <a:t>low-</a:t>
              </a: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dose</a:t>
              </a:r>
              <a:r>
                <a:rPr sz="1200" spc="1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ICS-</a:t>
              </a:r>
              <a:r>
                <a:rPr sz="1200" spc="-10" dirty="0">
                  <a:solidFill>
                    <a:srgbClr val="414042"/>
                  </a:solidFill>
                  <a:latin typeface="Arial"/>
                  <a:cs typeface="Arial"/>
                </a:rPr>
                <a:t>formoterol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43" name="object 13">
              <a:extLst>
                <a:ext uri="{FF2B5EF4-FFF2-40B4-BE49-F238E27FC236}">
                  <a16:creationId xmlns:a16="http://schemas.microsoft.com/office/drawing/2014/main" id="{42AD0BAA-F433-0C42-72C5-05B976083059}"/>
                </a:ext>
              </a:extLst>
            </p:cNvPr>
            <p:cNvSpPr txBox="1"/>
            <p:nvPr/>
          </p:nvSpPr>
          <p:spPr>
            <a:xfrm>
              <a:off x="3224469" y="3175116"/>
              <a:ext cx="2171700" cy="393700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90"/>
                </a:spcBef>
              </a:pP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STEPS</a:t>
              </a:r>
              <a:r>
                <a:rPr sz="1200" spc="-15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1</a:t>
              </a:r>
              <a:r>
                <a:rPr sz="1200" spc="-1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–</a:t>
              </a:r>
              <a:r>
                <a:rPr sz="1200" spc="-1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2</a:t>
              </a:r>
              <a:endParaRPr sz="1200" dirty="0">
                <a:latin typeface="Arial Black"/>
                <a:cs typeface="Arial Black"/>
              </a:endParaRPr>
            </a:p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As-needed</a:t>
              </a:r>
              <a:r>
                <a:rPr sz="1050" spc="2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low</a:t>
              </a:r>
              <a:r>
                <a:rPr sz="1050" spc="3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dose</a:t>
              </a:r>
              <a:r>
                <a:rPr sz="1050" spc="3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ICS-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formoterol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44" name="object 14">
              <a:extLst>
                <a:ext uri="{FF2B5EF4-FFF2-40B4-BE49-F238E27FC236}">
                  <a16:creationId xmlns:a16="http://schemas.microsoft.com/office/drawing/2014/main" id="{9142080F-DBC0-B1E4-817F-70A842C534A5}"/>
                </a:ext>
              </a:extLst>
            </p:cNvPr>
            <p:cNvSpPr txBox="1"/>
            <p:nvPr/>
          </p:nvSpPr>
          <p:spPr>
            <a:xfrm>
              <a:off x="6383371" y="2952088"/>
              <a:ext cx="906780" cy="698500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90"/>
                </a:spcBef>
              </a:pP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STEP</a:t>
              </a:r>
              <a:r>
                <a:rPr sz="1200" spc="-2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3</a:t>
              </a:r>
              <a:endParaRPr sz="1200">
                <a:latin typeface="Arial Black"/>
                <a:cs typeface="Arial Black"/>
              </a:endParaRPr>
            </a:p>
            <a:p>
              <a:pPr marL="12700" marR="5080">
                <a:lnSpc>
                  <a:spcPts val="1200"/>
                </a:lnSpc>
                <a:spcBef>
                  <a:spcPts val="19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Low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dose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maintenance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ICS-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formoterol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45" name="object 15">
              <a:extLst>
                <a:ext uri="{FF2B5EF4-FFF2-40B4-BE49-F238E27FC236}">
                  <a16:creationId xmlns:a16="http://schemas.microsoft.com/office/drawing/2014/main" id="{BB6C82FF-B0B1-BB95-21EB-FC4AF0A397D4}"/>
                </a:ext>
              </a:extLst>
            </p:cNvPr>
            <p:cNvSpPr txBox="1"/>
            <p:nvPr/>
          </p:nvSpPr>
          <p:spPr>
            <a:xfrm>
              <a:off x="7961425" y="2750883"/>
              <a:ext cx="906780" cy="698500"/>
            </a:xfrm>
            <a:prstGeom prst="rect">
              <a:avLst/>
            </a:prstGeom>
          </p:spPr>
          <p:txBody>
            <a:bodyPr vert="horz" wrap="square" lIns="0" tIns="2413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90"/>
                </a:spcBef>
              </a:pPr>
              <a:r>
                <a:rPr sz="1200" dirty="0">
                  <a:solidFill>
                    <a:srgbClr val="414042"/>
                  </a:solidFill>
                  <a:latin typeface="Arial Black"/>
                  <a:cs typeface="Arial Black"/>
                </a:rPr>
                <a:t>STEP</a:t>
              </a:r>
              <a:r>
                <a:rPr sz="1200" spc="-2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sz="120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4</a:t>
              </a:r>
              <a:endParaRPr sz="1200">
                <a:latin typeface="Arial Black"/>
                <a:cs typeface="Arial Black"/>
              </a:endParaRPr>
            </a:p>
            <a:p>
              <a:pPr marL="12700" marR="5080">
                <a:lnSpc>
                  <a:spcPts val="1200"/>
                </a:lnSpc>
                <a:spcBef>
                  <a:spcPts val="19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Medium</a:t>
              </a:r>
              <a:r>
                <a:rPr sz="1050" spc="3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dose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maintenance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ICS-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formoterol</a:t>
              </a:r>
              <a:endParaRPr sz="1050">
                <a:latin typeface="Arial"/>
                <a:cs typeface="Arial"/>
              </a:endParaRPr>
            </a:p>
          </p:txBody>
        </p:sp>
        <p:sp>
          <p:nvSpPr>
            <p:cNvPr id="46" name="object 16">
              <a:extLst>
                <a:ext uri="{FF2B5EF4-FFF2-40B4-BE49-F238E27FC236}">
                  <a16:creationId xmlns:a16="http://schemas.microsoft.com/office/drawing/2014/main" id="{0FF3BC17-1116-75BB-4130-014C1826F7A9}"/>
                </a:ext>
              </a:extLst>
            </p:cNvPr>
            <p:cNvSpPr txBox="1"/>
            <p:nvPr/>
          </p:nvSpPr>
          <p:spPr>
            <a:xfrm>
              <a:off x="9541840" y="2543730"/>
              <a:ext cx="1426210" cy="1271501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ts val="1230"/>
                </a:lnSpc>
                <a:spcBef>
                  <a:spcPts val="114"/>
                </a:spcBef>
              </a:pPr>
              <a:r>
                <a:rPr lang="en-AU" sz="1050" dirty="0">
                  <a:solidFill>
                    <a:srgbClr val="414042"/>
                  </a:solidFill>
                  <a:latin typeface="Arial Black"/>
                  <a:cs typeface="Arial Black"/>
                </a:rPr>
                <a:t>STEP</a:t>
              </a:r>
              <a:r>
                <a:rPr lang="en-AU" sz="1050" spc="-20" dirty="0">
                  <a:solidFill>
                    <a:srgbClr val="414042"/>
                  </a:solidFill>
                  <a:latin typeface="Arial Black"/>
                  <a:cs typeface="Arial Black"/>
                </a:rPr>
                <a:t> </a:t>
              </a:r>
              <a:r>
                <a:rPr lang="en-AU" sz="1050" spc="-50" dirty="0">
                  <a:solidFill>
                    <a:srgbClr val="414042"/>
                  </a:solidFill>
                  <a:latin typeface="Arial Black"/>
                  <a:cs typeface="Arial Black"/>
                </a:rPr>
                <a:t>5</a:t>
              </a:r>
              <a:endParaRPr lang="en-AU" sz="1050" dirty="0">
                <a:solidFill>
                  <a:srgbClr val="414042"/>
                </a:solidFill>
                <a:latin typeface="Arial"/>
                <a:cs typeface="Arial"/>
              </a:endParaRPr>
            </a:p>
            <a:p>
              <a:pPr marL="12700">
                <a:lnSpc>
                  <a:spcPts val="1230"/>
                </a:lnSpc>
                <a:spcBef>
                  <a:spcPts val="114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Add-on</a:t>
              </a:r>
              <a:r>
                <a:rPr sz="1050" spc="3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LAMA</a:t>
              </a:r>
              <a:endParaRPr sz="1050" dirty="0">
                <a:latin typeface="Arial"/>
                <a:cs typeface="Arial"/>
              </a:endParaRPr>
            </a:p>
            <a:p>
              <a:pPr marL="12700" marR="5080">
                <a:lnSpc>
                  <a:spcPts val="1200"/>
                </a:lnSpc>
                <a:spcBef>
                  <a:spcPts val="60"/>
                </a:spcBef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Refer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for</a:t>
              </a:r>
              <a:r>
                <a:rPr sz="1050" spc="1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assessment</a:t>
              </a:r>
              <a:r>
                <a:rPr sz="1050" spc="50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of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phenotype.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Consider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high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dose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maintenance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ICS-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formoterol,</a:t>
              </a:r>
              <a:endParaRPr sz="1050" dirty="0">
                <a:latin typeface="Arial"/>
                <a:cs typeface="Arial"/>
              </a:endParaRPr>
            </a:p>
            <a:p>
              <a:pPr marL="12700" marR="51435">
                <a:lnSpc>
                  <a:spcPts val="1200"/>
                </a:lnSpc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±</a:t>
              </a:r>
              <a:r>
                <a:rPr sz="1050" spc="5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anti-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IgE,</a:t>
              </a:r>
              <a:r>
                <a:rPr sz="1050" spc="5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anti-IL5/5R, anti-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IL4R,</a:t>
              </a:r>
              <a:r>
                <a:rPr sz="1050" spc="9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anti-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TSLP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47" name="object 17">
              <a:extLst>
                <a:ext uri="{FF2B5EF4-FFF2-40B4-BE49-F238E27FC236}">
                  <a16:creationId xmlns:a16="http://schemas.microsoft.com/office/drawing/2014/main" id="{B4DDF106-9DFC-1965-EA1D-3545D9D4FEC6}"/>
                </a:ext>
              </a:extLst>
            </p:cNvPr>
            <p:cNvSpPr txBox="1"/>
            <p:nvPr/>
          </p:nvSpPr>
          <p:spPr>
            <a:xfrm>
              <a:off x="6879488" y="1816961"/>
              <a:ext cx="3280410" cy="716863"/>
            </a:xfrm>
            <a:prstGeom prst="rect">
              <a:avLst/>
            </a:prstGeom>
          </p:spPr>
          <p:txBody>
            <a:bodyPr vert="horz" wrap="square" lIns="0" tIns="36830" rIns="0" bIns="0" rtlCol="0">
              <a:spAutoFit/>
            </a:bodyPr>
            <a:lstStyle/>
            <a:p>
              <a:pPr marL="12700" marR="1363980">
                <a:lnSpc>
                  <a:spcPts val="960"/>
                </a:lnSpc>
                <a:spcBef>
                  <a:spcPts val="290"/>
                </a:spcBef>
              </a:pP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Treatment</a:t>
              </a:r>
              <a:r>
                <a:rPr sz="950" i="1" spc="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of</a:t>
              </a:r>
              <a:r>
                <a:rPr sz="950" i="1" spc="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modifiable</a:t>
              </a:r>
              <a:r>
                <a:rPr sz="950" i="1" spc="1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risk</a:t>
              </a:r>
              <a:r>
                <a:rPr sz="950" i="1" spc="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factors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and</a:t>
              </a:r>
              <a:r>
                <a:rPr sz="950" i="1" spc="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comorbidities</a:t>
              </a:r>
              <a:endParaRPr sz="950" dirty="0">
                <a:latin typeface="Arial"/>
                <a:cs typeface="Arial"/>
              </a:endParaRPr>
            </a:p>
            <a:p>
              <a:pPr marL="12700">
                <a:lnSpc>
                  <a:spcPts val="1110"/>
                </a:lnSpc>
              </a:pP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Non-pharmacological</a:t>
              </a:r>
              <a:r>
                <a:rPr sz="950" i="1" spc="-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strategies</a:t>
              </a:r>
              <a:endParaRPr sz="950" dirty="0">
                <a:latin typeface="Arial"/>
                <a:cs typeface="Arial"/>
              </a:endParaRPr>
            </a:p>
            <a:p>
              <a:pPr marL="12700" marR="372745">
                <a:lnSpc>
                  <a:spcPts val="1120"/>
                </a:lnSpc>
                <a:spcBef>
                  <a:spcPts val="45"/>
                </a:spcBef>
              </a:pP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Asthma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medications</a:t>
              </a:r>
              <a:r>
                <a:rPr sz="950" i="1" spc="3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(adjust</a:t>
              </a:r>
              <a:r>
                <a:rPr sz="950" i="1" spc="3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down/up/between</a:t>
              </a:r>
              <a:r>
                <a:rPr sz="950" i="1" spc="3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tracks)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Education</a:t>
              </a:r>
              <a:r>
                <a:rPr sz="950" i="1" spc="2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&amp;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skills</a:t>
              </a:r>
              <a:r>
                <a:rPr sz="950" i="1" spc="2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training</a:t>
              </a:r>
              <a:endParaRPr sz="950" dirty="0">
                <a:latin typeface="Arial"/>
                <a:cs typeface="Arial"/>
              </a:endParaRPr>
            </a:p>
          </p:txBody>
        </p:sp>
        <p:sp>
          <p:nvSpPr>
            <p:cNvPr id="48" name="object 18">
              <a:extLst>
                <a:ext uri="{FF2B5EF4-FFF2-40B4-BE49-F238E27FC236}">
                  <a16:creationId xmlns:a16="http://schemas.microsoft.com/office/drawing/2014/main" id="{9846B779-F90F-6F89-1BE2-0B3B3AFF7193}"/>
                </a:ext>
              </a:extLst>
            </p:cNvPr>
            <p:cNvSpPr txBox="1">
              <a:spLocks/>
            </p:cNvSpPr>
            <p:nvPr/>
          </p:nvSpPr>
          <p:spPr>
            <a:xfrm>
              <a:off x="587358" y="398761"/>
              <a:ext cx="2263775" cy="530273"/>
            </a:xfrm>
            <a:prstGeom prst="rect">
              <a:avLst/>
            </a:prstGeom>
          </p:spPr>
          <p:txBody>
            <a:bodyPr vert="horz" wrap="square" lIns="0" tIns="42545" rIns="0" bIns="0" rtlCol="0" anchor="b">
              <a:sp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2700" marR="5080" algn="l">
                <a:lnSpc>
                  <a:spcPts val="1870"/>
                </a:lnSpc>
                <a:spcBef>
                  <a:spcPts val="335"/>
                </a:spcBef>
              </a:pPr>
              <a:r>
                <a:rPr lang="en-AU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Adults</a:t>
              </a:r>
              <a:r>
                <a:rPr lang="en-AU" sz="1700" b="1" spc="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&amp;</a:t>
              </a:r>
              <a:r>
                <a:rPr lang="en-AU" sz="1700" b="1" spc="2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700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adolescents </a:t>
              </a:r>
              <a:r>
                <a:rPr lang="en-AU" sz="1700" b="1" dirty="0">
                  <a:latin typeface="Arial" panose="020B0604020202020204" pitchFamily="34" charset="0"/>
                  <a:cs typeface="Arial" panose="020B0604020202020204" pitchFamily="34" charset="0"/>
                </a:rPr>
                <a:t>12+</a:t>
              </a:r>
              <a:r>
                <a:rPr lang="en-AU" sz="1700" b="1" spc="2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AU" sz="1700" b="1" spc="-10" dirty="0">
                  <a:latin typeface="Arial" panose="020B0604020202020204" pitchFamily="34" charset="0"/>
                  <a:cs typeface="Arial" panose="020B0604020202020204" pitchFamily="34" charset="0"/>
                </a:rPr>
                <a:t>years</a:t>
              </a:r>
            </a:p>
          </p:txBody>
        </p:sp>
        <p:sp>
          <p:nvSpPr>
            <p:cNvPr id="49" name="object 19">
              <a:extLst>
                <a:ext uri="{FF2B5EF4-FFF2-40B4-BE49-F238E27FC236}">
                  <a16:creationId xmlns:a16="http://schemas.microsoft.com/office/drawing/2014/main" id="{4CDD659C-1E67-D08B-320C-2912F71E210C}"/>
                </a:ext>
              </a:extLst>
            </p:cNvPr>
            <p:cNvSpPr txBox="1"/>
            <p:nvPr/>
          </p:nvSpPr>
          <p:spPr>
            <a:xfrm>
              <a:off x="587358" y="985720"/>
              <a:ext cx="2524125" cy="57467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1200" b="1" dirty="0">
                  <a:solidFill>
                    <a:srgbClr val="231F20"/>
                  </a:solidFill>
                  <a:latin typeface="Arial"/>
                  <a:cs typeface="Arial"/>
                </a:rPr>
                <a:t>Personalized</a:t>
              </a:r>
              <a:r>
                <a:rPr sz="1200" b="1" spc="-1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200" b="1" dirty="0">
                  <a:solidFill>
                    <a:srgbClr val="231F20"/>
                  </a:solidFill>
                  <a:latin typeface="Arial"/>
                  <a:cs typeface="Arial"/>
                </a:rPr>
                <a:t>asthma</a:t>
              </a:r>
              <a:r>
                <a:rPr sz="1200" b="1" spc="-1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1200" b="1" spc="-10" dirty="0">
                  <a:solidFill>
                    <a:srgbClr val="231F20"/>
                  </a:solidFill>
                  <a:latin typeface="Arial"/>
                  <a:cs typeface="Arial"/>
                </a:rPr>
                <a:t>management</a:t>
              </a:r>
              <a:endParaRPr sz="12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Assess,</a:t>
              </a:r>
              <a:r>
                <a:rPr sz="1200" spc="-7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Adjust, </a:t>
              </a:r>
              <a:r>
                <a:rPr sz="1200" spc="-10" dirty="0">
                  <a:solidFill>
                    <a:srgbClr val="414042"/>
                  </a:solidFill>
                  <a:latin typeface="Arial"/>
                  <a:cs typeface="Arial"/>
                </a:rPr>
                <a:t>Review</a:t>
              </a:r>
              <a:endParaRPr sz="120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</a:pP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for</a:t>
              </a:r>
              <a:r>
                <a:rPr sz="1200" spc="-3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individual</a:t>
              </a:r>
              <a:r>
                <a:rPr sz="1200" spc="-3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dirty="0">
                  <a:solidFill>
                    <a:srgbClr val="414042"/>
                  </a:solidFill>
                  <a:latin typeface="Arial"/>
                  <a:cs typeface="Arial"/>
                </a:rPr>
                <a:t>patient</a:t>
              </a:r>
              <a:r>
                <a:rPr sz="1200" spc="-2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200" spc="-10" dirty="0">
                  <a:solidFill>
                    <a:srgbClr val="414042"/>
                  </a:solidFill>
                  <a:latin typeface="Arial"/>
                  <a:cs typeface="Arial"/>
                </a:rPr>
                <a:t>needs</a:t>
              </a:r>
              <a:endParaRPr sz="1200">
                <a:latin typeface="Arial"/>
                <a:cs typeface="Arial"/>
              </a:endParaRPr>
            </a:p>
          </p:txBody>
        </p:sp>
        <p:sp>
          <p:nvSpPr>
            <p:cNvPr id="50" name="object 20">
              <a:extLst>
                <a:ext uri="{FF2B5EF4-FFF2-40B4-BE49-F238E27FC236}">
                  <a16:creationId xmlns:a16="http://schemas.microsoft.com/office/drawing/2014/main" id="{1FE9D53B-4587-2571-3571-8F7C649F9F1B}"/>
                </a:ext>
              </a:extLst>
            </p:cNvPr>
            <p:cNvSpPr txBox="1"/>
            <p:nvPr/>
          </p:nvSpPr>
          <p:spPr>
            <a:xfrm>
              <a:off x="4520554" y="1461939"/>
              <a:ext cx="1049020" cy="741045"/>
            </a:xfrm>
            <a:prstGeom prst="rect">
              <a:avLst/>
            </a:prstGeom>
          </p:spPr>
          <p:txBody>
            <a:bodyPr vert="horz" wrap="square" lIns="0" tIns="20955" rIns="0" bIns="0" rtlCol="0">
              <a:spAutoFit/>
            </a:bodyPr>
            <a:lstStyle/>
            <a:p>
              <a:pPr marL="12700" marR="255270">
                <a:lnSpc>
                  <a:spcPts val="1120"/>
                </a:lnSpc>
                <a:spcBef>
                  <a:spcPts val="165"/>
                </a:spcBef>
              </a:pP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Symptoms Exacerbations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Side-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effects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Lung</a:t>
              </a:r>
              <a:r>
                <a:rPr sz="950" i="1" spc="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function</a:t>
              </a:r>
              <a:endParaRPr sz="950">
                <a:latin typeface="Arial"/>
                <a:cs typeface="Arial"/>
              </a:endParaRPr>
            </a:p>
            <a:p>
              <a:pPr marL="12700">
                <a:lnSpc>
                  <a:spcPts val="1085"/>
                </a:lnSpc>
              </a:pP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Patient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satisfaction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51" name="object 21">
              <a:extLst>
                <a:ext uri="{FF2B5EF4-FFF2-40B4-BE49-F238E27FC236}">
                  <a16:creationId xmlns:a16="http://schemas.microsoft.com/office/drawing/2014/main" id="{FBC47B16-C2BA-6D5F-85A4-CAD43219DB80}"/>
                </a:ext>
              </a:extLst>
            </p:cNvPr>
            <p:cNvSpPr txBox="1"/>
            <p:nvPr/>
          </p:nvSpPr>
          <p:spPr>
            <a:xfrm>
              <a:off x="6879488" y="431112"/>
              <a:ext cx="2084705" cy="862965"/>
            </a:xfrm>
            <a:prstGeom prst="rect">
              <a:avLst/>
            </a:prstGeom>
          </p:spPr>
          <p:txBody>
            <a:bodyPr vert="horz" wrap="square" lIns="0" tIns="20955" rIns="0" bIns="0" rtlCol="0">
              <a:spAutoFit/>
            </a:bodyPr>
            <a:lstStyle/>
            <a:p>
              <a:pPr marL="12700" marR="5080">
                <a:lnSpc>
                  <a:spcPts val="1120"/>
                </a:lnSpc>
                <a:spcBef>
                  <a:spcPts val="165"/>
                </a:spcBef>
              </a:pP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Confirmation of diagnosis if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necessary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Symptom</a:t>
              </a:r>
              <a:r>
                <a:rPr sz="950" i="1" spc="1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control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&amp;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modifiable</a:t>
              </a:r>
              <a:endParaRPr sz="950">
                <a:latin typeface="Arial"/>
                <a:cs typeface="Arial"/>
              </a:endParaRPr>
            </a:p>
            <a:p>
              <a:pPr marL="12700">
                <a:lnSpc>
                  <a:spcPts val="915"/>
                </a:lnSpc>
              </a:pP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risk</a:t>
              </a:r>
              <a:r>
                <a:rPr sz="950" i="1" spc="2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factors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(see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Box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2-</a:t>
              </a:r>
              <a:r>
                <a:rPr sz="950" i="1" spc="-25" dirty="0">
                  <a:solidFill>
                    <a:srgbClr val="231F20"/>
                  </a:solidFill>
                  <a:latin typeface="Arial"/>
                  <a:cs typeface="Arial"/>
                </a:rPr>
                <a:t>2B)</a:t>
              </a:r>
              <a:endParaRPr sz="950">
                <a:latin typeface="Arial"/>
                <a:cs typeface="Arial"/>
              </a:endParaRPr>
            </a:p>
            <a:p>
              <a:pPr marL="12700">
                <a:lnSpc>
                  <a:spcPts val="1120"/>
                </a:lnSpc>
              </a:pP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Comorbidities</a:t>
              </a:r>
              <a:endParaRPr sz="950">
                <a:latin typeface="Arial"/>
                <a:cs typeface="Arial"/>
              </a:endParaRPr>
            </a:p>
            <a:p>
              <a:pPr marL="12700" marR="402590">
                <a:lnSpc>
                  <a:spcPts val="1120"/>
                </a:lnSpc>
                <a:spcBef>
                  <a:spcPts val="40"/>
                </a:spcBef>
              </a:pP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Inhaler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technique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&amp;</a:t>
              </a:r>
              <a:r>
                <a:rPr sz="950" i="1" spc="2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adherence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Patient</a:t>
              </a:r>
              <a:r>
                <a:rPr sz="950" i="1" spc="1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preferences</a:t>
              </a:r>
              <a:r>
                <a:rPr sz="950" i="1" spc="10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dirty="0">
                  <a:solidFill>
                    <a:srgbClr val="231F20"/>
                  </a:solidFill>
                  <a:latin typeface="Arial"/>
                  <a:cs typeface="Arial"/>
                </a:rPr>
                <a:t>and</a:t>
              </a:r>
              <a:r>
                <a:rPr sz="950" i="1" spc="15" dirty="0">
                  <a:solidFill>
                    <a:srgbClr val="231F20"/>
                  </a:solidFill>
                  <a:latin typeface="Arial"/>
                  <a:cs typeface="Arial"/>
                </a:rPr>
                <a:t> </a:t>
              </a:r>
              <a:r>
                <a:rPr sz="950" i="1" spc="-10" dirty="0">
                  <a:solidFill>
                    <a:srgbClr val="231F20"/>
                  </a:solidFill>
                  <a:latin typeface="Arial"/>
                  <a:cs typeface="Arial"/>
                </a:rPr>
                <a:t>goals</a:t>
              </a:r>
              <a:endParaRPr sz="950">
                <a:latin typeface="Arial"/>
                <a:cs typeface="Arial"/>
              </a:endParaRPr>
            </a:p>
          </p:txBody>
        </p:sp>
        <p:sp>
          <p:nvSpPr>
            <p:cNvPr id="52" name="object 22">
              <a:extLst>
                <a:ext uri="{FF2B5EF4-FFF2-40B4-BE49-F238E27FC236}">
                  <a16:creationId xmlns:a16="http://schemas.microsoft.com/office/drawing/2014/main" id="{41A01324-9AB7-3348-DF6B-8E49EE0D23D2}"/>
                </a:ext>
              </a:extLst>
            </p:cNvPr>
            <p:cNvSpPr txBox="1"/>
            <p:nvPr/>
          </p:nvSpPr>
          <p:spPr>
            <a:xfrm>
              <a:off x="918457" y="3172439"/>
              <a:ext cx="1903095" cy="1001394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050" dirty="0">
                  <a:solidFill>
                    <a:srgbClr val="EB9237"/>
                  </a:solidFill>
                  <a:latin typeface="Arial Black"/>
                  <a:cs typeface="Arial Black"/>
                </a:rPr>
                <a:t>CONTROLLER</a:t>
              </a:r>
              <a:r>
                <a:rPr sz="1050" spc="55" dirty="0">
                  <a:solidFill>
                    <a:srgbClr val="EB9237"/>
                  </a:solidFill>
                  <a:latin typeface="Arial Black"/>
                  <a:cs typeface="Arial Black"/>
                </a:rPr>
                <a:t> </a:t>
              </a:r>
              <a:r>
                <a:rPr sz="1050" spc="-25" dirty="0">
                  <a:solidFill>
                    <a:srgbClr val="414042"/>
                  </a:solidFill>
                  <a:latin typeface="Arial"/>
                  <a:cs typeface="Arial"/>
                </a:rPr>
                <a:t>and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20"/>
                </a:spcBef>
              </a:pPr>
              <a:r>
                <a:rPr sz="1050" dirty="0">
                  <a:solidFill>
                    <a:srgbClr val="EB9237"/>
                  </a:solidFill>
                  <a:latin typeface="Arial Black"/>
                  <a:cs typeface="Arial Black"/>
                </a:rPr>
                <a:t>PREFERRED</a:t>
              </a:r>
              <a:r>
                <a:rPr sz="1050" spc="30" dirty="0">
                  <a:solidFill>
                    <a:srgbClr val="EB9237"/>
                  </a:solidFill>
                  <a:latin typeface="Arial Black"/>
                  <a:cs typeface="Arial Black"/>
                </a:rPr>
                <a:t> </a:t>
              </a:r>
              <a:r>
                <a:rPr sz="1050" spc="-10" dirty="0">
                  <a:solidFill>
                    <a:srgbClr val="EB9237"/>
                  </a:solidFill>
                  <a:latin typeface="Arial Black"/>
                  <a:cs typeface="Arial Black"/>
                </a:rPr>
                <a:t>RELIEVER</a:t>
              </a:r>
              <a:endParaRPr sz="1050" dirty="0">
                <a:latin typeface="Arial Black"/>
                <a:cs typeface="Arial Black"/>
              </a:endParaRPr>
            </a:p>
            <a:p>
              <a:pPr marL="12700" marR="5080">
                <a:lnSpc>
                  <a:spcPct val="101600"/>
                </a:lnSpc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(Track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1).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Using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ICS-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formoterol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as</a:t>
              </a:r>
              <a:r>
                <a:rPr sz="1050" spc="2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reliever</a:t>
              </a:r>
              <a:r>
                <a:rPr sz="1050" spc="2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reduces</a:t>
              </a:r>
              <a:r>
                <a:rPr sz="1050" spc="2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the</a:t>
              </a:r>
              <a:r>
                <a:rPr sz="1050" spc="2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risk</a:t>
              </a:r>
              <a:r>
                <a:rPr sz="1050" spc="2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5" dirty="0">
                  <a:solidFill>
                    <a:srgbClr val="414042"/>
                  </a:solidFill>
                  <a:latin typeface="Arial"/>
                  <a:cs typeface="Arial"/>
                </a:rPr>
                <a:t>of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exacerbations</a:t>
              </a:r>
              <a:r>
                <a:rPr sz="1050" spc="2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compared</a:t>
              </a:r>
              <a:r>
                <a:rPr sz="1050" spc="2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0" dirty="0">
                  <a:solidFill>
                    <a:srgbClr val="414042"/>
                  </a:solidFill>
                  <a:latin typeface="Arial"/>
                  <a:cs typeface="Arial"/>
                </a:rPr>
                <a:t>with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using</a:t>
              </a:r>
              <a:r>
                <a:rPr sz="1050" spc="1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a</a:t>
              </a:r>
              <a:r>
                <a:rPr sz="1050" spc="1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SABA</a:t>
              </a:r>
              <a:r>
                <a:rPr sz="1050" spc="-4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reliever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3" name="object 23">
              <a:extLst>
                <a:ext uri="{FF2B5EF4-FFF2-40B4-BE49-F238E27FC236}">
                  <a16:creationId xmlns:a16="http://schemas.microsoft.com/office/drawing/2014/main" id="{FCA28399-922D-E47B-C6F8-57CD9BD511A3}"/>
                </a:ext>
              </a:extLst>
            </p:cNvPr>
            <p:cNvSpPr txBox="1"/>
            <p:nvPr/>
          </p:nvSpPr>
          <p:spPr>
            <a:xfrm>
              <a:off x="918457" y="6132640"/>
              <a:ext cx="2005964" cy="51371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>
                <a:lnSpc>
                  <a:spcPct val="101600"/>
                </a:lnSpc>
                <a:spcBef>
                  <a:spcPts val="95"/>
                </a:spcBef>
              </a:pP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Other</a:t>
              </a:r>
              <a:r>
                <a:rPr sz="1050" i="1" spc="2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controller</a:t>
              </a:r>
              <a:r>
                <a:rPr sz="1050" i="1" spc="2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options</a:t>
              </a:r>
              <a:r>
                <a:rPr sz="1050" i="1" spc="2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for</a:t>
              </a:r>
              <a:r>
                <a:rPr sz="1050" i="1" spc="3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spc="-10" dirty="0">
                  <a:solidFill>
                    <a:srgbClr val="6D6E71"/>
                  </a:solidFill>
                  <a:latin typeface="Arial"/>
                  <a:cs typeface="Arial"/>
                </a:rPr>
                <a:t>either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track</a:t>
              </a:r>
              <a:r>
                <a:rPr sz="1050" i="1" spc="1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(limited</a:t>
              </a:r>
              <a:r>
                <a:rPr sz="1050" i="1" spc="1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indications,</a:t>
              </a:r>
              <a:r>
                <a:rPr sz="1050" i="1" spc="1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or</a:t>
              </a:r>
              <a:r>
                <a:rPr sz="1050" i="1" spc="1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spc="-20" dirty="0">
                  <a:solidFill>
                    <a:srgbClr val="6D6E71"/>
                  </a:solidFill>
                  <a:latin typeface="Arial"/>
                  <a:cs typeface="Arial"/>
                </a:rPr>
                <a:t>less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evidence</a:t>
              </a:r>
              <a:r>
                <a:rPr sz="1050" i="1" spc="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for</a:t>
              </a:r>
              <a:r>
                <a:rPr sz="1050" i="1" spc="1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efficacy</a:t>
              </a:r>
              <a:r>
                <a:rPr sz="1050" i="1" spc="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dirty="0">
                  <a:solidFill>
                    <a:srgbClr val="6D6E71"/>
                  </a:solidFill>
                  <a:latin typeface="Arial"/>
                  <a:cs typeface="Arial"/>
                </a:rPr>
                <a:t>or</a:t>
              </a:r>
              <a:r>
                <a:rPr sz="1050" i="1" spc="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1050" i="1" spc="-10" dirty="0">
                  <a:solidFill>
                    <a:srgbClr val="6D6E71"/>
                  </a:solidFill>
                  <a:latin typeface="Arial"/>
                  <a:cs typeface="Arial"/>
                </a:rPr>
                <a:t>safety)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4" name="object 24">
              <a:extLst>
                <a:ext uri="{FF2B5EF4-FFF2-40B4-BE49-F238E27FC236}">
                  <a16:creationId xmlns:a16="http://schemas.microsoft.com/office/drawing/2014/main" id="{9355C83C-65D0-854B-1B7B-8C9B2471C96C}"/>
                </a:ext>
              </a:extLst>
            </p:cNvPr>
            <p:cNvSpPr txBox="1"/>
            <p:nvPr/>
          </p:nvSpPr>
          <p:spPr>
            <a:xfrm>
              <a:off x="918457" y="4959613"/>
              <a:ext cx="1967864" cy="1001394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14"/>
                </a:spcBef>
              </a:pPr>
              <a:r>
                <a:rPr sz="1050" dirty="0">
                  <a:solidFill>
                    <a:srgbClr val="EB9237"/>
                  </a:solidFill>
                  <a:latin typeface="Arial Black"/>
                  <a:cs typeface="Arial Black"/>
                </a:rPr>
                <a:t>CONTROLLER</a:t>
              </a:r>
              <a:r>
                <a:rPr sz="1050" spc="55" dirty="0">
                  <a:solidFill>
                    <a:srgbClr val="EB9237"/>
                  </a:solidFill>
                  <a:latin typeface="Arial Black"/>
                  <a:cs typeface="Arial Black"/>
                </a:rPr>
                <a:t> </a:t>
              </a:r>
              <a:r>
                <a:rPr sz="1050" spc="-25" dirty="0">
                  <a:solidFill>
                    <a:srgbClr val="414042"/>
                  </a:solidFill>
                  <a:latin typeface="Arial"/>
                  <a:cs typeface="Arial"/>
                </a:rPr>
                <a:t>and</a:t>
              </a:r>
              <a:endParaRPr sz="1050" dirty="0">
                <a:latin typeface="Arial"/>
                <a:cs typeface="Arial"/>
              </a:endParaRPr>
            </a:p>
            <a:p>
              <a:pPr marL="12700">
                <a:lnSpc>
                  <a:spcPct val="100000"/>
                </a:lnSpc>
                <a:spcBef>
                  <a:spcPts val="20"/>
                </a:spcBef>
              </a:pPr>
              <a:r>
                <a:rPr sz="1050" spc="-10" dirty="0">
                  <a:solidFill>
                    <a:srgbClr val="0078AC"/>
                  </a:solidFill>
                  <a:latin typeface="Arial Black"/>
                  <a:cs typeface="Arial Black"/>
                </a:rPr>
                <a:t>ALTERNATIVE</a:t>
              </a:r>
              <a:r>
                <a:rPr sz="1050" spc="15" dirty="0">
                  <a:solidFill>
                    <a:srgbClr val="0078AC"/>
                  </a:solidFill>
                  <a:latin typeface="Arial Black"/>
                  <a:cs typeface="Arial Black"/>
                </a:rPr>
                <a:t> </a:t>
              </a:r>
              <a:r>
                <a:rPr sz="1050" spc="-10" dirty="0">
                  <a:solidFill>
                    <a:srgbClr val="0078AC"/>
                  </a:solidFill>
                  <a:latin typeface="Arial Black"/>
                  <a:cs typeface="Arial Black"/>
                </a:rPr>
                <a:t>RELIEVER</a:t>
              </a:r>
              <a:endParaRPr sz="1050" dirty="0">
                <a:latin typeface="Arial Black"/>
                <a:cs typeface="Arial Black"/>
              </a:endParaRPr>
            </a:p>
            <a:p>
              <a:pPr marL="12700" marR="5080">
                <a:lnSpc>
                  <a:spcPct val="101600"/>
                </a:lnSpc>
              </a:pP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(Track</a:t>
              </a:r>
              <a:r>
                <a:rPr sz="1050" spc="1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2).</a:t>
              </a:r>
              <a:r>
                <a:rPr sz="1050" spc="2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Before</a:t>
              </a:r>
              <a:r>
                <a:rPr sz="1050" spc="2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considering</a:t>
              </a:r>
              <a:r>
                <a:rPr sz="1050" spc="2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50" dirty="0">
                  <a:solidFill>
                    <a:srgbClr val="414042"/>
                  </a:solidFill>
                  <a:latin typeface="Arial"/>
                  <a:cs typeface="Arial"/>
                </a:rPr>
                <a:t>a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regimen</a:t>
              </a:r>
              <a:r>
                <a:rPr sz="1050" spc="2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with</a:t>
              </a:r>
              <a:r>
                <a:rPr sz="1050" spc="2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SABA</a:t>
              </a:r>
              <a:r>
                <a:rPr sz="1050" spc="-3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reliever,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check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if</a:t>
              </a:r>
              <a:r>
                <a:rPr sz="1050" spc="1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the</a:t>
              </a:r>
              <a:r>
                <a:rPr sz="1050" spc="1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patient</a:t>
              </a:r>
              <a:r>
                <a:rPr sz="1050" spc="1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is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likely</a:t>
              </a:r>
              <a:r>
                <a:rPr sz="1050" spc="1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to</a:t>
              </a:r>
              <a:r>
                <a:rPr sz="1050" spc="10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25" dirty="0">
                  <a:solidFill>
                    <a:srgbClr val="414042"/>
                  </a:solidFill>
                  <a:latin typeface="Arial"/>
                  <a:cs typeface="Arial"/>
                </a:rPr>
                <a:t>be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adherent with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dirty="0">
                  <a:solidFill>
                    <a:srgbClr val="414042"/>
                  </a:solidFill>
                  <a:latin typeface="Arial"/>
                  <a:cs typeface="Arial"/>
                </a:rPr>
                <a:t>daily</a:t>
              </a:r>
              <a:r>
                <a:rPr sz="1050" spc="5" dirty="0">
                  <a:solidFill>
                    <a:srgbClr val="414042"/>
                  </a:solidFill>
                  <a:latin typeface="Arial"/>
                  <a:cs typeface="Arial"/>
                </a:rPr>
                <a:t> </a:t>
              </a:r>
              <a:r>
                <a:rPr sz="1050" spc="-10" dirty="0">
                  <a:solidFill>
                    <a:srgbClr val="414042"/>
                  </a:solidFill>
                  <a:latin typeface="Arial"/>
                  <a:cs typeface="Arial"/>
                </a:rPr>
                <a:t>controller</a:t>
              </a:r>
              <a:endParaRPr sz="1050" dirty="0">
                <a:latin typeface="Arial"/>
                <a:cs typeface="Arial"/>
              </a:endParaRPr>
            </a:p>
          </p:txBody>
        </p:sp>
        <p:sp>
          <p:nvSpPr>
            <p:cNvPr id="55" name="object 25">
              <a:extLst>
                <a:ext uri="{FF2B5EF4-FFF2-40B4-BE49-F238E27FC236}">
                  <a16:creationId xmlns:a16="http://schemas.microsoft.com/office/drawing/2014/main" id="{6A8A8F9A-3FC7-4174-180A-EB1CADC3440A}"/>
                </a:ext>
              </a:extLst>
            </p:cNvPr>
            <p:cNvSpPr txBox="1"/>
            <p:nvPr/>
          </p:nvSpPr>
          <p:spPr>
            <a:xfrm>
              <a:off x="11237789" y="3831746"/>
              <a:ext cx="737235" cy="455930"/>
            </a:xfrm>
            <a:prstGeom prst="rect">
              <a:avLst/>
            </a:prstGeom>
          </p:spPr>
          <p:txBody>
            <a:bodyPr vert="horz" wrap="square" lIns="0" tIns="1651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30"/>
                </a:spcBef>
              </a:pPr>
              <a:r>
                <a:rPr sz="900" i="1" dirty="0">
                  <a:solidFill>
                    <a:srgbClr val="6D6E71"/>
                  </a:solidFill>
                  <a:latin typeface="Arial"/>
                  <a:cs typeface="Arial"/>
                </a:rPr>
                <a:t>See</a:t>
              </a:r>
              <a:r>
                <a:rPr sz="900" i="1" spc="50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900" i="1" spc="-20" dirty="0">
                  <a:solidFill>
                    <a:srgbClr val="6D6E71"/>
                  </a:solidFill>
                  <a:latin typeface="Arial"/>
                  <a:cs typeface="Arial"/>
                </a:rPr>
                <a:t>GINA</a:t>
              </a:r>
              <a:endParaRPr sz="900" dirty="0">
                <a:latin typeface="Arial"/>
                <a:cs typeface="Arial"/>
              </a:endParaRPr>
            </a:p>
            <a:p>
              <a:pPr marL="12700" marR="5080">
                <a:lnSpc>
                  <a:spcPct val="104900"/>
                </a:lnSpc>
              </a:pPr>
              <a:r>
                <a:rPr sz="900" i="1" spc="-10" dirty="0">
                  <a:solidFill>
                    <a:srgbClr val="6D6E71"/>
                  </a:solidFill>
                  <a:latin typeface="Arial"/>
                  <a:cs typeface="Arial"/>
                </a:rPr>
                <a:t>severe </a:t>
              </a:r>
              <a:r>
                <a:rPr sz="900" i="1" dirty="0">
                  <a:solidFill>
                    <a:srgbClr val="6D6E71"/>
                  </a:solidFill>
                  <a:latin typeface="Arial"/>
                  <a:cs typeface="Arial"/>
                </a:rPr>
                <a:t>asthma</a:t>
              </a:r>
              <a:r>
                <a:rPr sz="900" i="1" spc="65" dirty="0">
                  <a:solidFill>
                    <a:srgbClr val="6D6E71"/>
                  </a:solidFill>
                  <a:latin typeface="Arial"/>
                  <a:cs typeface="Arial"/>
                </a:rPr>
                <a:t> </a:t>
              </a:r>
              <a:r>
                <a:rPr sz="900" i="1" spc="-10" dirty="0">
                  <a:solidFill>
                    <a:srgbClr val="6D6E71"/>
                  </a:solidFill>
                  <a:latin typeface="Arial"/>
                  <a:cs typeface="Arial"/>
                </a:rPr>
                <a:t>guide</a:t>
              </a:r>
              <a:endParaRPr sz="900" dirty="0">
                <a:latin typeface="Arial"/>
                <a:cs typeface="Arial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A9C20D7-70F9-6677-B7C2-6BA2B554C491}"/>
                </a:ext>
              </a:extLst>
            </p:cNvPr>
            <p:cNvGrpSpPr/>
            <p:nvPr/>
          </p:nvGrpSpPr>
          <p:grpSpPr>
            <a:xfrm>
              <a:off x="5610531" y="1041566"/>
              <a:ext cx="1204293" cy="1139416"/>
              <a:chOff x="5786493" y="1023028"/>
              <a:chExt cx="863918" cy="814195"/>
            </a:xfrm>
          </p:grpSpPr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EB2A0DE8-BDB9-2C34-7416-29ABA85A6CF5}"/>
                  </a:ext>
                </a:extLst>
              </p:cNvPr>
              <p:cNvSpPr/>
              <p:nvPr/>
            </p:nvSpPr>
            <p:spPr>
              <a:xfrm rot="17655406">
                <a:off x="5823174" y="1039225"/>
                <a:ext cx="700507" cy="7738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prstTxWarp prst="textArchUp">
                  <a:avLst>
                    <a:gd name="adj" fmla="val 5457498"/>
                  </a:avLst>
                </a:prstTxWarp>
                <a:spAutoFit/>
              </a:bodyPr>
              <a:lstStyle/>
              <a:p>
                <a:pPr algn="ctr"/>
                <a:r>
                  <a:rPr lang="en-AU" sz="1000" b="1" cap="none" spc="0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latin typeface="Arial"/>
                    <a:cs typeface="Arial"/>
                  </a:rPr>
                  <a:t>REVIEW</a:t>
                </a:r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3BCD238-3C28-6E60-5ED4-622F3BF0A683}"/>
                  </a:ext>
                </a:extLst>
              </p:cNvPr>
              <p:cNvSpPr/>
              <p:nvPr/>
            </p:nvSpPr>
            <p:spPr>
              <a:xfrm rot="2632819">
                <a:off x="5862421" y="1023028"/>
                <a:ext cx="657848" cy="77386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none" lIns="91440" tIns="45720" rIns="91440" bIns="45720">
                <a:prstTxWarp prst="textArchUp">
                  <a:avLst>
                    <a:gd name="adj" fmla="val 5457498"/>
                  </a:avLst>
                </a:prstTxWarp>
                <a:spAutoFit/>
              </a:bodyPr>
              <a:lstStyle/>
              <a:p>
                <a:pPr algn="ctr"/>
                <a:r>
                  <a:rPr lang="en-AU" sz="1000" b="1" cap="none" spc="0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latin typeface="Arial"/>
                    <a:cs typeface="Arial"/>
                  </a:rPr>
                  <a:t>ASSESS</a:t>
                </a: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3367A0A-04FD-9951-BA31-CFAE23D0B79B}"/>
                  </a:ext>
                </a:extLst>
              </p:cNvPr>
              <p:cNvSpPr/>
              <p:nvPr/>
            </p:nvSpPr>
            <p:spPr>
              <a:xfrm rot="20212108">
                <a:off x="5885668" y="1325996"/>
                <a:ext cx="764743" cy="511227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prstTxWarp prst="textArchDown">
                  <a:avLst>
                    <a:gd name="adj" fmla="val 16604063"/>
                  </a:avLst>
                </a:prstTxWarp>
                <a:spAutoFit/>
              </a:bodyPr>
              <a:lstStyle/>
              <a:p>
                <a:pPr algn="ctr"/>
                <a:r>
                  <a:rPr lang="en-AU" sz="1000" b="1" cap="none" spc="0" dirty="0">
                    <a:ln w="12700">
                      <a:noFill/>
                      <a:prstDash val="solid"/>
                    </a:ln>
                    <a:solidFill>
                      <a:schemeClr val="bg1"/>
                    </a:solidFill>
                    <a:latin typeface="Arial"/>
                    <a:cs typeface="Arial"/>
                  </a:rPr>
                  <a:t>ADJUST</a:t>
                </a:r>
                <a:endParaRPr lang="en-US" sz="1000" b="1" cap="none" spc="0" dirty="0">
                  <a:ln w="12700">
                    <a:noFill/>
                    <a:prstDash val="solid"/>
                  </a:ln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6" name="Picture 55">
            <a:extLst>
              <a:ext uri="{FF2B5EF4-FFF2-40B4-BE49-F238E27FC236}">
                <a16:creationId xmlns:a16="http://schemas.microsoft.com/office/drawing/2014/main" id="{3F98C86C-91DC-4A46-B781-A263FFF12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2544" y="245535"/>
            <a:ext cx="913707" cy="939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23">
            <a:extLst>
              <a:ext uri="{FF2B5EF4-FFF2-40B4-BE49-F238E27FC236}">
                <a16:creationId xmlns:a16="http://schemas.microsoft.com/office/drawing/2014/main" id="{8565B421-E38E-46EE-BACF-1C8168EB624E}"/>
              </a:ext>
            </a:extLst>
          </p:cNvPr>
          <p:cNvSpPr>
            <a:spLocks/>
          </p:cNvSpPr>
          <p:nvPr/>
        </p:nvSpPr>
        <p:spPr bwMode="auto">
          <a:xfrm>
            <a:off x="9131820" y="6703249"/>
            <a:ext cx="3007233" cy="161583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US" altLang="en-US" sz="1050" dirty="0">
                <a:cs typeface="Arial" pitchFamily="34" charset="0"/>
                <a:sym typeface="Arial" pitchFamily="34" charset="0"/>
              </a:rPr>
              <a:t>© Global Initiative for Asthma, www.ginasthma.org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0CC2472-DC09-4A2F-8A8E-DBB255D74D96}"/>
              </a:ext>
            </a:extLst>
          </p:cNvPr>
          <p:cNvSpPr txBox="1"/>
          <p:nvPr/>
        </p:nvSpPr>
        <p:spPr>
          <a:xfrm>
            <a:off x="21149" y="6657082"/>
            <a:ext cx="404077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05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GINA 2022, Box 3-5A</a:t>
            </a:r>
          </a:p>
        </p:txBody>
      </p:sp>
    </p:spTree>
    <p:extLst>
      <p:ext uri="{BB962C8B-B14F-4D97-AF65-F5344CB8AC3E}">
        <p14:creationId xmlns:p14="http://schemas.microsoft.com/office/powerpoint/2010/main" val="2620203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2E81AF65-F5CB-46AC-8CF7-948BE18E01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l-GR" sz="2800" dirty="0"/>
              <a:t>Επιδημιολογία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Βασική αιτία νοσηρότητας και θνητότητας παγκοσμίως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Μεγαλύτερη επίπτωση σε καπνιστές ή πρώην καπνιστές ηλικίας &gt;40ετών</a:t>
            </a:r>
          </a:p>
          <a:p>
            <a:pPr>
              <a:lnSpc>
                <a:spcPct val="150000"/>
              </a:lnSpc>
            </a:pPr>
            <a:r>
              <a:rPr lang="el-GR" sz="2400" dirty="0" err="1"/>
              <a:t>Επιπολασμός</a:t>
            </a:r>
            <a:r>
              <a:rPr lang="el-GR" sz="2400" dirty="0"/>
              <a:t> της νόσου παγκοσμίως 11%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3 εκατ. θάνατοι αποδίδονται σε ΧΑΠ</a:t>
            </a:r>
            <a:r>
              <a:rPr lang="en-US" sz="2400" dirty="0"/>
              <a:t> </a:t>
            </a:r>
            <a:r>
              <a:rPr lang="el-GR" sz="2400" dirty="0"/>
              <a:t>ετησίως</a:t>
            </a:r>
          </a:p>
        </p:txBody>
      </p:sp>
    </p:spTree>
    <p:extLst>
      <p:ext uri="{BB962C8B-B14F-4D97-AF65-F5344CB8AC3E}">
        <p14:creationId xmlns:p14="http://schemas.microsoft.com/office/powerpoint/2010/main" val="38299370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43949" y="4680534"/>
            <a:ext cx="806489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400" dirty="0"/>
              <a:t>Βάση θεραπείας η εισπνεόμενη κορτιζόνη</a:t>
            </a:r>
            <a:endParaRPr lang="en-US" sz="1400" dirty="0"/>
          </a:p>
          <a:p>
            <a:endParaRPr lang="en-US" sz="1400" dirty="0"/>
          </a:p>
          <a:p>
            <a:r>
              <a:rPr lang="el-GR" sz="1400" dirty="0"/>
              <a:t>Έναρξη αγωγής αναλόγως συμπτωματολογίας</a:t>
            </a:r>
          </a:p>
          <a:p>
            <a:r>
              <a:rPr lang="el-GR" sz="1400" dirty="0"/>
              <a:t>Πρακτικά: έναρξη στο βήμα 3 </a:t>
            </a:r>
          </a:p>
          <a:p>
            <a:r>
              <a:rPr lang="el-GR" sz="1400" dirty="0"/>
              <a:t>πχ </a:t>
            </a:r>
            <a:r>
              <a:rPr lang="en-US" sz="1400" dirty="0"/>
              <a:t>Foster 100 1x2 / </a:t>
            </a:r>
            <a:r>
              <a:rPr lang="en-US" sz="1400" dirty="0" err="1"/>
              <a:t>Pulmoton</a:t>
            </a:r>
            <a:r>
              <a:rPr lang="en-US" sz="1400" dirty="0"/>
              <a:t> 200 1x2 /  Symbicort 160 1x2</a:t>
            </a:r>
            <a:r>
              <a:rPr lang="el-GR" sz="1400" dirty="0"/>
              <a:t> και ανακουφιστικά εισπνοή από το ίδιο</a:t>
            </a:r>
          </a:p>
          <a:p>
            <a:endParaRPr lang="el-GR" sz="1400" dirty="0"/>
          </a:p>
          <a:p>
            <a:r>
              <a:rPr lang="en-US" sz="1400" dirty="0"/>
              <a:t>seretide 250 1x2 / </a:t>
            </a:r>
            <a:r>
              <a:rPr lang="en-US" sz="1400" dirty="0" err="1"/>
              <a:t>Relvar</a:t>
            </a:r>
            <a:r>
              <a:rPr lang="en-US" sz="1400" dirty="0"/>
              <a:t> 92 1x1 </a:t>
            </a:r>
            <a:r>
              <a:rPr lang="el-GR" sz="1400" dirty="0"/>
              <a:t>και ανακουφιστικά </a:t>
            </a:r>
            <a:r>
              <a:rPr lang="en-US" sz="1400" dirty="0" err="1"/>
              <a:t>aerolin</a:t>
            </a:r>
            <a:endParaRPr lang="en-US" sz="1400" dirty="0"/>
          </a:p>
          <a:p>
            <a:endParaRPr lang="en-US" sz="1400" dirty="0"/>
          </a:p>
          <a:p>
            <a:r>
              <a:rPr lang="en-US" sz="1400" dirty="0"/>
              <a:t>+/- </a:t>
            </a:r>
            <a:r>
              <a:rPr lang="en-US" sz="1400" dirty="0" err="1"/>
              <a:t>Singulair</a:t>
            </a:r>
            <a:r>
              <a:rPr lang="en-US" sz="1400" dirty="0"/>
              <a:t> 10  1x1)</a:t>
            </a:r>
          </a:p>
          <a:p>
            <a:endParaRPr lang="en-US" sz="1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94" t="27446" r="31759" b="47109"/>
          <a:stretch/>
        </p:blipFill>
        <p:spPr bwMode="auto">
          <a:xfrm>
            <a:off x="1631504" y="404664"/>
            <a:ext cx="8512158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965480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Καλώς ελεγχόμενο άσθμα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2692896"/>
          </a:xfrm>
        </p:spPr>
        <p:txBody>
          <a:bodyPr>
            <a:normAutofit/>
          </a:bodyPr>
          <a:lstStyle/>
          <a:p>
            <a:r>
              <a:rPr lang="el-GR" sz="2000" dirty="0"/>
              <a:t>Καθόλου (ή ελάχιστα</a:t>
            </a:r>
            <a:r>
              <a:rPr lang="el-GR" sz="2000" b="1" dirty="0"/>
              <a:t>*</a:t>
            </a:r>
            <a:r>
              <a:rPr lang="el-GR" sz="2000" dirty="0"/>
              <a:t>) συμπτώματα στη διάρκεια της ημέρας</a:t>
            </a:r>
          </a:p>
          <a:p>
            <a:r>
              <a:rPr lang="el-GR" sz="2000" dirty="0"/>
              <a:t>Καθόλου περιορισμό δραστηριοτήτων (εργασία – σχολείο)</a:t>
            </a:r>
          </a:p>
          <a:p>
            <a:r>
              <a:rPr lang="el-GR" sz="2000" dirty="0"/>
              <a:t>Καθόλου συμπτώματα τη νύχτα</a:t>
            </a:r>
          </a:p>
          <a:p>
            <a:r>
              <a:rPr lang="el-GR" sz="2000" dirty="0"/>
              <a:t>Καθόλου (ή ελάχιστη</a:t>
            </a:r>
            <a:r>
              <a:rPr lang="el-GR" sz="2000" b="1" dirty="0"/>
              <a:t>*</a:t>
            </a:r>
            <a:r>
              <a:rPr lang="el-GR" sz="2000" dirty="0"/>
              <a:t>) ανάγκη για λήψη ανακουφιστικού φαρμάκου</a:t>
            </a:r>
          </a:p>
          <a:p>
            <a:r>
              <a:rPr lang="el-GR" sz="2000" dirty="0"/>
              <a:t>Φυσιολογική αναπνευστική λειτουργία</a:t>
            </a:r>
          </a:p>
          <a:p>
            <a:r>
              <a:rPr lang="el-GR" sz="2000" dirty="0"/>
              <a:t>Καθόλου παροξύνσεις το τελευταίο έτος</a:t>
            </a:r>
          </a:p>
          <a:p>
            <a:pPr marL="0" indent="0">
              <a:buNone/>
            </a:pPr>
            <a:r>
              <a:rPr lang="el-GR" sz="2000" b="1" dirty="0"/>
              <a:t>*2 ή λιγότερες φορές την εβδομάδα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1187947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847528" y="116632"/>
            <a:ext cx="3174274" cy="576064"/>
          </a:xfrm>
        </p:spPr>
        <p:txBody>
          <a:bodyPr>
            <a:normAutofit/>
          </a:bodyPr>
          <a:lstStyle/>
          <a:p>
            <a:r>
              <a:rPr lang="en-US" sz="2400" dirty="0"/>
              <a:t>Asthma control test</a:t>
            </a:r>
            <a:endParaRPr lang="el-GR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392145" y="1412776"/>
            <a:ext cx="262379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20-25: </a:t>
            </a:r>
            <a:r>
              <a:rPr lang="el-GR" dirty="0"/>
              <a:t>καλώς ελεγχόμενο</a:t>
            </a:r>
          </a:p>
          <a:p>
            <a:r>
              <a:rPr lang="el-GR" dirty="0"/>
              <a:t>16-</a:t>
            </a:r>
            <a:r>
              <a:rPr lang="en-US" dirty="0"/>
              <a:t>19</a:t>
            </a:r>
            <a:r>
              <a:rPr lang="el-GR" dirty="0"/>
              <a:t>: μέτρια ελεγχόμενο</a:t>
            </a:r>
          </a:p>
          <a:p>
            <a:r>
              <a:rPr lang="el-GR" dirty="0"/>
              <a:t>5-15: κακώς ελεγχόμενο</a:t>
            </a:r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58" t="25242" r="3000" b="2913"/>
          <a:stretch/>
        </p:blipFill>
        <p:spPr>
          <a:xfrm>
            <a:off x="1603898" y="548680"/>
            <a:ext cx="5068166" cy="616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642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91544" y="116632"/>
            <a:ext cx="8229600" cy="274042"/>
          </a:xfrm>
        </p:spPr>
        <p:txBody>
          <a:bodyPr>
            <a:normAutofit fontScale="90000"/>
          </a:bodyPr>
          <a:lstStyle/>
          <a:p>
            <a:r>
              <a:rPr lang="el-GR" sz="2400" dirty="0"/>
              <a:t>Θεραπεία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320136" y="764705"/>
            <a:ext cx="302433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Αποκλιμάκωση θεραπείας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Όταν συμπτώματα, κλινική εξέταση, </a:t>
            </a:r>
            <a:r>
              <a:rPr lang="el-GR" dirty="0" err="1"/>
              <a:t>σπιρομέτρηση</a:t>
            </a:r>
            <a:r>
              <a:rPr lang="el-GR" dirty="0"/>
              <a:t> σταθερά για 3 μήνες τουλάχιστον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Παράδειγμα 1ο: ασθενής υπό </a:t>
            </a:r>
            <a:r>
              <a:rPr lang="en-US" dirty="0" err="1"/>
              <a:t>pulmoton</a:t>
            </a:r>
            <a:r>
              <a:rPr lang="en-US" dirty="0"/>
              <a:t> 200 2x2 </a:t>
            </a:r>
            <a:r>
              <a:rPr lang="el-GR" dirty="0"/>
              <a:t>ή </a:t>
            </a:r>
            <a:r>
              <a:rPr lang="en-US" dirty="0"/>
              <a:t>seretide 500 1x2 </a:t>
            </a:r>
            <a:r>
              <a:rPr lang="el-GR" dirty="0"/>
              <a:t>είναι μια χαρά</a:t>
            </a:r>
            <a:r>
              <a:rPr lang="en-US" dirty="0"/>
              <a:t> →</a:t>
            </a:r>
            <a:r>
              <a:rPr lang="el-GR" dirty="0"/>
              <a:t> μείωση κατά 50% της εισπνεόμενης κορτιζόνης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Παράδειγμα 2</a:t>
            </a:r>
            <a:r>
              <a:rPr lang="el-GR" baseline="30000" dirty="0"/>
              <a:t>ο</a:t>
            </a:r>
            <a:r>
              <a:rPr lang="el-GR" dirty="0"/>
              <a:t>: υπό </a:t>
            </a:r>
            <a:r>
              <a:rPr lang="en-US" dirty="0" err="1"/>
              <a:t>symbicort</a:t>
            </a:r>
            <a:r>
              <a:rPr lang="en-US" dirty="0"/>
              <a:t> 160 1x2 →</a:t>
            </a:r>
            <a:r>
              <a:rPr lang="el-GR" dirty="0"/>
              <a:t> μία δόση ημερησίως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err="1"/>
              <a:t>Κατ’επίκληση</a:t>
            </a:r>
            <a:r>
              <a:rPr lang="el-GR" dirty="0"/>
              <a:t> χρήση χαμηλής δόσης </a:t>
            </a:r>
            <a:r>
              <a:rPr lang="el-GR" dirty="0" err="1"/>
              <a:t>φορμοτερόλης</a:t>
            </a:r>
            <a:r>
              <a:rPr lang="el-GR" dirty="0"/>
              <a:t>/</a:t>
            </a:r>
            <a:r>
              <a:rPr lang="el-GR" dirty="0" err="1"/>
              <a:t>βουδεσονίδης</a:t>
            </a:r>
            <a:endParaRPr lang="el-GR" dirty="0"/>
          </a:p>
        </p:txBody>
      </p:sp>
      <p:sp>
        <p:nvSpPr>
          <p:cNvPr id="7" name="Έλλειψη 6"/>
          <p:cNvSpPr/>
          <p:nvPr/>
        </p:nvSpPr>
        <p:spPr>
          <a:xfrm>
            <a:off x="2135560" y="4581128"/>
            <a:ext cx="1152128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>
              <a:solidFill>
                <a:srgbClr val="FF0000"/>
              </a:solidFill>
            </a:endParaRPr>
          </a:p>
        </p:txBody>
      </p:sp>
      <p:cxnSp>
        <p:nvCxnSpPr>
          <p:cNvPr id="11" name="Ευθύγραμμο βέλος σύνδεσης 10"/>
          <p:cNvCxnSpPr/>
          <p:nvPr/>
        </p:nvCxnSpPr>
        <p:spPr>
          <a:xfrm>
            <a:off x="3287688" y="4725144"/>
            <a:ext cx="216024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Έλλειψη 11"/>
          <p:cNvSpPr/>
          <p:nvPr/>
        </p:nvSpPr>
        <p:spPr>
          <a:xfrm>
            <a:off x="2135560" y="3501008"/>
            <a:ext cx="1152128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4" name="Ευθύγραμμο βέλος σύνδεσης 13"/>
          <p:cNvCxnSpPr>
            <a:stCxn id="12" idx="6"/>
          </p:cNvCxnSpPr>
          <p:nvPr/>
        </p:nvCxnSpPr>
        <p:spPr>
          <a:xfrm>
            <a:off x="3287688" y="3717032"/>
            <a:ext cx="36004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Έλλειψη 2"/>
          <p:cNvSpPr/>
          <p:nvPr/>
        </p:nvSpPr>
        <p:spPr>
          <a:xfrm>
            <a:off x="3287688" y="5445224"/>
            <a:ext cx="3168352" cy="93610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48" t="32117" r="31057" b="11624"/>
          <a:stretch/>
        </p:blipFill>
        <p:spPr bwMode="auto">
          <a:xfrm>
            <a:off x="1719329" y="764704"/>
            <a:ext cx="5384784" cy="5629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27110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400" dirty="0"/>
              <a:t>Αν δεν πηγαίνει καλά…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l-GR" sz="2000" dirty="0"/>
              <a:t>Συμμόρφωση στη θεραπεία</a:t>
            </a:r>
          </a:p>
          <a:p>
            <a:r>
              <a:rPr lang="el-GR" sz="2000" dirty="0"/>
              <a:t>Σωστή χρήση συσκευών</a:t>
            </a:r>
          </a:p>
          <a:p>
            <a:r>
              <a:rPr lang="el-GR" sz="2000" dirty="0" err="1"/>
              <a:t>Συννοσηρότητα</a:t>
            </a:r>
            <a:r>
              <a:rPr lang="el-GR" sz="2000" dirty="0"/>
              <a:t>  (χρόνια </a:t>
            </a:r>
            <a:r>
              <a:rPr lang="el-GR" sz="2000" dirty="0" err="1"/>
              <a:t>παραρινοκολπίτιδα</a:t>
            </a:r>
            <a:r>
              <a:rPr lang="el-GR" sz="2000" dirty="0"/>
              <a:t>, ρινίτιδα, </a:t>
            </a:r>
            <a:r>
              <a:rPr lang="el-GR" sz="2000" dirty="0" err="1"/>
              <a:t>γαστρο</a:t>
            </a:r>
            <a:r>
              <a:rPr lang="el-GR" sz="2000" dirty="0"/>
              <a:t>-οισοφαγική παλινδρόμηση, παχυσαρκία, </a:t>
            </a:r>
            <a:r>
              <a:rPr lang="el-GR" sz="2000" dirty="0" err="1"/>
              <a:t>υπνική</a:t>
            </a:r>
            <a:r>
              <a:rPr lang="el-GR" sz="2000" dirty="0"/>
              <a:t> άπνοια</a:t>
            </a:r>
            <a:r>
              <a:rPr lang="en-US" sz="2000" dirty="0"/>
              <a:t>)</a:t>
            </a:r>
          </a:p>
          <a:p>
            <a:r>
              <a:rPr lang="el-GR" sz="2000" dirty="0"/>
              <a:t>Αλλεργιογόνα</a:t>
            </a:r>
          </a:p>
          <a:p>
            <a:r>
              <a:rPr lang="el-GR" sz="2000" dirty="0"/>
              <a:t>Κάπνισμα</a:t>
            </a:r>
          </a:p>
        </p:txBody>
      </p:sp>
    </p:spTree>
    <p:extLst>
      <p:ext uri="{BB962C8B-B14F-4D97-AF65-F5344CB8AC3E}">
        <p14:creationId xmlns:p14="http://schemas.microsoft.com/office/powerpoint/2010/main" val="18140870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0" t="41836" r="35848" b="23665"/>
          <a:stretch/>
        </p:blipFill>
        <p:spPr bwMode="auto">
          <a:xfrm>
            <a:off x="2063552" y="476672"/>
            <a:ext cx="8136904" cy="4675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9119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6" t="8100" r="24376" b="36817"/>
          <a:stretch/>
        </p:blipFill>
        <p:spPr bwMode="auto">
          <a:xfrm>
            <a:off x="2207568" y="692696"/>
            <a:ext cx="7632848" cy="4325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91744" y="5445225"/>
            <a:ext cx="6552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Zervas</a:t>
            </a:r>
            <a:r>
              <a:rPr lang="en-US" dirty="0"/>
              <a:t> E, et al. An algorithmic approach for the treatment of severe uncontrolled asthma. ERJ Open Res. 2018 Mar 6;4(1):00125-2017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902925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8" t="19345" r="41101" b="32242"/>
          <a:stretch/>
        </p:blipFill>
        <p:spPr bwMode="auto">
          <a:xfrm>
            <a:off x="2207568" y="476672"/>
            <a:ext cx="7200800" cy="5152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30848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2CDFE20-EFE3-4B26-9BF0-80204CDE5F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169" y="58917"/>
            <a:ext cx="788708" cy="8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7BC06B74-694C-435B-8AA1-4408A1FB81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735" y="6708362"/>
            <a:ext cx="3445174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Global Initiative for Asthma 2022, www.ginasthma.org</a:t>
            </a:r>
            <a:endParaRPr kumimoji="0" lang="en-AU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1DC802-1683-9F4A-914F-B67D50C2F3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14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F0467CF-A05D-8D49-9CC3-588B0608E1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169" y="58917"/>
            <a:ext cx="788708" cy="8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231F88CD-DF42-B040-87E6-5BF3C1D397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735" y="6708362"/>
            <a:ext cx="3445174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Global Initiative for Asthma 2022, www.ginasthma.org</a:t>
            </a:r>
            <a:endParaRPr kumimoji="0" lang="en-AU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45AF2B-B8BA-B843-A501-695AB5CF60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1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66227E4-6171-473C-94A5-45E65C6D57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529" y="930729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Συμπτώματα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Δύσπνοια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Βήχας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Απόχρεμψη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Συριγμός- αίσθημα βάρους στο στήθος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Κόπωση</a:t>
            </a:r>
          </a:p>
        </p:txBody>
      </p:sp>
    </p:spTree>
    <p:extLst>
      <p:ext uri="{BB962C8B-B14F-4D97-AF65-F5344CB8AC3E}">
        <p14:creationId xmlns:p14="http://schemas.microsoft.com/office/powerpoint/2010/main" val="6289855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5827C-C823-1648-9766-4B9A42B03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169" y="58917"/>
            <a:ext cx="788708" cy="8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50C24B1-BD5C-1F47-8B2E-49E0ABD1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735" y="6708362"/>
            <a:ext cx="3445174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Global Initiative for Asthma 2022, www.ginasthma.org</a:t>
            </a:r>
            <a:endParaRPr kumimoji="0" lang="en-AU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479E47-F45D-D940-8768-67E5B71068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660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65827C-C823-1648-9766-4B9A42B03A0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3169" y="58917"/>
            <a:ext cx="788708" cy="807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650C24B1-BD5C-1F47-8B2E-49E0ABD15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08735" y="6708362"/>
            <a:ext cx="3445174" cy="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© Global Initiative for Asthma 2022, www.ginasthma.org</a:t>
            </a:r>
            <a:endParaRPr kumimoji="0" lang="en-AU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C32B8C-3695-7641-A0FC-4AE1E916DF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986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634082"/>
          </a:xfrm>
        </p:spPr>
        <p:txBody>
          <a:bodyPr>
            <a:normAutofit/>
          </a:bodyPr>
          <a:lstStyle/>
          <a:p>
            <a:r>
              <a:rPr lang="el-GR" sz="2800" dirty="0"/>
              <a:t>Παρόξυνση άσθματος</a:t>
            </a: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1981200" y="1600201"/>
            <a:ext cx="3538736" cy="4525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en-US" b="1" dirty="0">
              <a:latin typeface="Arial-BoldMT"/>
            </a:endParaRPr>
          </a:p>
          <a:p>
            <a:r>
              <a:rPr lang="en-US" dirty="0">
                <a:latin typeface="ArialMT"/>
              </a:rPr>
              <a:t>Exacerbations of asthma are episodes characterized by a progressive increase in symptoms of shortness of breath,</a:t>
            </a:r>
            <a:r>
              <a:rPr lang="el-GR" dirty="0">
                <a:latin typeface="ArialMT"/>
              </a:rPr>
              <a:t> </a:t>
            </a:r>
            <a:r>
              <a:rPr lang="en-US" dirty="0">
                <a:latin typeface="ArialMT"/>
              </a:rPr>
              <a:t>cough, wheezing or chest tightness and progressive decrease in lung function, i.e. they represent a change from the</a:t>
            </a:r>
            <a:r>
              <a:rPr lang="el-GR" dirty="0">
                <a:latin typeface="ArialMT"/>
              </a:rPr>
              <a:t> </a:t>
            </a:r>
            <a:r>
              <a:rPr lang="en-US" dirty="0">
                <a:latin typeface="ArialMT"/>
              </a:rPr>
              <a:t>patient’s usual status that is sufficient to require a change in treatment.</a:t>
            </a:r>
            <a:r>
              <a:rPr lang="el-GR" dirty="0">
                <a:latin typeface="ArialMT"/>
              </a:rPr>
              <a:t> </a:t>
            </a:r>
          </a:p>
          <a:p>
            <a:r>
              <a:rPr lang="en-US" dirty="0">
                <a:latin typeface="ArialMT"/>
              </a:rPr>
              <a:t>Exacerbations may occur in patients with a preexisting</a:t>
            </a:r>
            <a:r>
              <a:rPr lang="el-GR" dirty="0">
                <a:latin typeface="ArialMT"/>
              </a:rPr>
              <a:t> </a:t>
            </a:r>
            <a:r>
              <a:rPr lang="en-US" dirty="0">
                <a:latin typeface="ArialMT"/>
              </a:rPr>
              <a:t>diagnosis of asthma or, occasionally, as the first presentation of asthma. </a:t>
            </a:r>
            <a:endParaRPr lang="el-GR" dirty="0">
              <a:latin typeface="ArialMT"/>
            </a:endParaRPr>
          </a:p>
          <a:p>
            <a:r>
              <a:rPr lang="en-US" dirty="0">
                <a:latin typeface="ArialMT"/>
              </a:rPr>
              <a:t>Exacerbations usually occur in</a:t>
            </a:r>
            <a:r>
              <a:rPr lang="el-GR" dirty="0">
                <a:latin typeface="ArialMT"/>
              </a:rPr>
              <a:t> </a:t>
            </a:r>
            <a:r>
              <a:rPr lang="en-US" dirty="0">
                <a:latin typeface="ArialMT"/>
              </a:rPr>
              <a:t>response to exposure to an external agent (e.g. viral upper respiratory tract infection, pollen or pollution) and/or poor</a:t>
            </a:r>
            <a:r>
              <a:rPr lang="el-GR" dirty="0">
                <a:latin typeface="ArialMT"/>
              </a:rPr>
              <a:t> </a:t>
            </a:r>
            <a:r>
              <a:rPr lang="en-US" dirty="0">
                <a:latin typeface="ArialMT"/>
              </a:rPr>
              <a:t>adherence with controller medication; however, a subset of patients present more acutely and without exposure to</a:t>
            </a:r>
            <a:r>
              <a:rPr lang="el-GR" dirty="0">
                <a:latin typeface="ArialMT"/>
              </a:rPr>
              <a:t> </a:t>
            </a:r>
            <a:r>
              <a:rPr lang="en-US" dirty="0">
                <a:latin typeface="ArialMT"/>
              </a:rPr>
              <a:t>known risk factors.</a:t>
            </a:r>
            <a:r>
              <a:rPr lang="el-GR" dirty="0">
                <a:latin typeface="ArialMT"/>
              </a:rPr>
              <a:t> </a:t>
            </a:r>
            <a:r>
              <a:rPr lang="en-US" dirty="0">
                <a:latin typeface="ArialMT"/>
              </a:rPr>
              <a:t>Severe exacerbations can occur in patients with mild or well-controlled asthma.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6600057" y="1844824"/>
            <a:ext cx="345638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Προοδευτικά επιδεινούμενη δύσπνοια, βήχας, συριγμός και αίσθημα βάρους στο στήθος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Σε </a:t>
            </a:r>
            <a:r>
              <a:rPr lang="el-GR" sz="1600" dirty="0" err="1"/>
              <a:t>προυπάρχον</a:t>
            </a:r>
            <a:r>
              <a:rPr lang="el-GR" sz="1600" dirty="0"/>
              <a:t> άσθμα αλλά και ως πρώτη εκδήλωση άσθματος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600" dirty="0"/>
              <a:t>Συνήθως υπάρχει </a:t>
            </a:r>
            <a:r>
              <a:rPr lang="el-GR" sz="1600" dirty="0" err="1"/>
              <a:t>εκλυτικός</a:t>
            </a:r>
            <a:r>
              <a:rPr lang="el-GR" sz="1600" dirty="0"/>
              <a:t> παράγων (λοίμωξη ανώτερου αναπνευστικού, αλλεργιογόνα), όχι όμως πάντα.</a:t>
            </a:r>
          </a:p>
        </p:txBody>
      </p:sp>
    </p:spTree>
    <p:extLst>
      <p:ext uri="{BB962C8B-B14F-4D97-AF65-F5344CB8AC3E}">
        <p14:creationId xmlns:p14="http://schemas.microsoft.com/office/powerpoint/2010/main" val="10573986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744072" y="2420889"/>
            <a:ext cx="360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Αύξηση </a:t>
            </a:r>
            <a:r>
              <a:rPr lang="el-GR" dirty="0" err="1"/>
              <a:t>εισπνεομένων</a:t>
            </a:r>
            <a:endParaRPr lang="el-G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/>
              <a:t>Κορτιζόνη από το στόμα (2 </a:t>
            </a:r>
            <a:r>
              <a:rPr lang="en-US" dirty="0" err="1"/>
              <a:t>tb</a:t>
            </a:r>
            <a:r>
              <a:rPr lang="en-US" dirty="0"/>
              <a:t> Medrol 16mg </a:t>
            </a:r>
            <a:r>
              <a:rPr lang="el-GR" dirty="0"/>
              <a:t>το πρωί για 5 μέρες)</a:t>
            </a:r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0C2247CB-15F3-6CE6-6353-F8F970730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832" t="18134" r="34013" b="4496"/>
          <a:stretch/>
        </p:blipFill>
        <p:spPr>
          <a:xfrm>
            <a:off x="1114212" y="424309"/>
            <a:ext cx="4850359" cy="6366792"/>
          </a:xfrm>
        </p:spPr>
      </p:pic>
    </p:spTree>
    <p:extLst>
      <p:ext uri="{BB962C8B-B14F-4D97-AF65-F5344CB8AC3E}">
        <p14:creationId xmlns:p14="http://schemas.microsoft.com/office/powerpoint/2010/main" val="31087917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Θέση περιεχομένου 5">
            <a:extLst>
              <a:ext uri="{FF2B5EF4-FFF2-40B4-BE49-F238E27FC236}">
                <a16:creationId xmlns:a16="http://schemas.microsoft.com/office/drawing/2014/main" id="{9AC3C647-35C7-1F2A-865D-69827E3E39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912" t="15431" r="34118" b="4127"/>
          <a:stretch/>
        </p:blipFill>
        <p:spPr>
          <a:xfrm>
            <a:off x="604006" y="209724"/>
            <a:ext cx="5293455" cy="6659012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06A0B5-281C-D6E3-EA12-BE378058CD4C}"/>
              </a:ext>
            </a:extLst>
          </p:cNvPr>
          <p:cNvSpPr txBox="1"/>
          <p:nvPr/>
        </p:nvSpPr>
        <p:spPr>
          <a:xfrm>
            <a:off x="6669248" y="1342239"/>
            <a:ext cx="5142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Αντιμετώπιση έξαρσης στην πρωτοβάθμια φροντίδα</a:t>
            </a:r>
          </a:p>
        </p:txBody>
      </p:sp>
    </p:spTree>
    <p:extLst>
      <p:ext uri="{BB962C8B-B14F-4D97-AF65-F5344CB8AC3E}">
        <p14:creationId xmlns:p14="http://schemas.microsoft.com/office/powerpoint/2010/main" val="3009123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D6918AFA-EFF3-64A3-41B2-1C71A725B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519" t="18767" r="32866" b="6351"/>
          <a:stretch/>
        </p:blipFill>
        <p:spPr>
          <a:xfrm>
            <a:off x="1006679" y="285226"/>
            <a:ext cx="5603846" cy="5971851"/>
          </a:xfr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4B94A5F-A13F-1F68-62F5-5F681EE85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594" y="587306"/>
            <a:ext cx="3584759" cy="566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0641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sz="2800" dirty="0"/>
              <a:t>2 μικρά σχόλια για την θεραπεία……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14" t="54564" r="40683" b="16985"/>
          <a:stretch/>
        </p:blipFill>
        <p:spPr bwMode="auto">
          <a:xfrm>
            <a:off x="1631504" y="1124744"/>
            <a:ext cx="4847706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Έλλειψη 3"/>
          <p:cNvSpPr/>
          <p:nvPr/>
        </p:nvSpPr>
        <p:spPr>
          <a:xfrm>
            <a:off x="2351584" y="2132856"/>
            <a:ext cx="2088232" cy="3600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6" name="Ευθύγραμμο βέλος σύνδεσης 5"/>
          <p:cNvCxnSpPr>
            <a:stCxn id="4" idx="6"/>
          </p:cNvCxnSpPr>
          <p:nvPr/>
        </p:nvCxnSpPr>
        <p:spPr>
          <a:xfrm flipV="1">
            <a:off x="4439816" y="1700808"/>
            <a:ext cx="2520280" cy="61206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104112" y="1556793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Η χορήγηση κορτιζόνης από το στόμα είναι ΤΟ ΙΔΙΟ αποτελεσματική με την ενδοφλέβια. Θέλουν 4 ώρες για να δράσουν. Χορηγούνται για 5-7 ημέρες και ΔΕΝ απαιτείται </a:t>
            </a:r>
            <a:r>
              <a:rPr lang="en-US" dirty="0"/>
              <a:t>tapering</a:t>
            </a:r>
            <a:endParaRPr lang="el-G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3" t="48998" r="40877" b="44057"/>
          <a:stretch/>
        </p:blipFill>
        <p:spPr bwMode="auto">
          <a:xfrm>
            <a:off x="1598290" y="4437112"/>
            <a:ext cx="5368705" cy="694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Έλλειψη 7"/>
          <p:cNvSpPr/>
          <p:nvPr/>
        </p:nvSpPr>
        <p:spPr>
          <a:xfrm>
            <a:off x="1598290" y="4365104"/>
            <a:ext cx="1617391" cy="4192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TextBox 8"/>
          <p:cNvSpPr txBox="1"/>
          <p:nvPr/>
        </p:nvSpPr>
        <p:spPr>
          <a:xfrm>
            <a:off x="6960096" y="4531516"/>
            <a:ext cx="30963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Αντιβιοτικά δεν συνιστώνται, εκτός αν υπάρχουν ισχυρές ενδείξεις μικροβιακής λοίμωξης</a:t>
            </a:r>
          </a:p>
        </p:txBody>
      </p:sp>
    </p:spTree>
    <p:extLst>
      <p:ext uri="{BB962C8B-B14F-4D97-AF65-F5344CB8AC3E}">
        <p14:creationId xmlns:p14="http://schemas.microsoft.com/office/powerpoint/2010/main" val="98101113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B3879812-7513-A384-2525-FFB6CFE9C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757" t="16172" r="19103" b="14321"/>
          <a:stretch/>
        </p:blipFill>
        <p:spPr>
          <a:xfrm>
            <a:off x="503339" y="469783"/>
            <a:ext cx="9731229" cy="6122836"/>
          </a:xfrm>
        </p:spPr>
      </p:pic>
    </p:spTree>
    <p:extLst>
      <p:ext uri="{BB962C8B-B14F-4D97-AF65-F5344CB8AC3E}">
        <p14:creationId xmlns:p14="http://schemas.microsoft.com/office/powerpoint/2010/main" val="35274101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46F44B29-1FE9-4B9F-E296-1DB17B5F8D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595" t="21361" r="25463" b="19882"/>
          <a:stretch/>
        </p:blipFill>
        <p:spPr>
          <a:xfrm>
            <a:off x="293613" y="318781"/>
            <a:ext cx="5637403" cy="3730807"/>
          </a:xfrm>
        </p:spPr>
      </p:pic>
      <p:pic>
        <p:nvPicPr>
          <p:cNvPr id="7" name="Εικόνα 6">
            <a:extLst>
              <a:ext uri="{FF2B5EF4-FFF2-40B4-BE49-F238E27FC236}">
                <a16:creationId xmlns:a16="http://schemas.microsoft.com/office/drawing/2014/main" id="{2520084E-EE13-CDA0-975B-D6F9393A93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565" t="17125" r="25826" b="15474"/>
          <a:stretch/>
        </p:blipFill>
        <p:spPr>
          <a:xfrm>
            <a:off x="5849925" y="394281"/>
            <a:ext cx="6048462" cy="4622335"/>
          </a:xfrm>
          <a:prstGeom prst="rect">
            <a:avLst/>
          </a:prstGeom>
        </p:spPr>
      </p:pic>
      <p:pic>
        <p:nvPicPr>
          <p:cNvPr id="9" name="Θέση περιεχομένου 4">
            <a:extLst>
              <a:ext uri="{FF2B5EF4-FFF2-40B4-BE49-F238E27FC236}">
                <a16:creationId xmlns:a16="http://schemas.microsoft.com/office/drawing/2014/main" id="{E68A21E6-1707-91F7-D293-9E24FB3601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864" t="25314" r="39994" b="67734"/>
          <a:stretch/>
        </p:blipFill>
        <p:spPr>
          <a:xfrm>
            <a:off x="2046914" y="5196980"/>
            <a:ext cx="7151100" cy="138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400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32B82F-594F-449D-8B45-0AA72FB66E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734787"/>
            <a:ext cx="10972800" cy="600891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/>
              <a:t>Διάγνωση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Κάθε ασθενής με δύσπνοια, χρόνιο παραγωγικό βήχα, υποτροπιάζουσες λοιμώξεις κατώτερου αναπνευστικού και/ή έκθεση σε παράγοντες κινδύνου (κατά βάση κάπνισμα) πρέπει να ελέγχεται για ΧΑΠ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Η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σπιρομέτρηση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είναι απαραίτητη για να τεθεί η διάγνωση (τιμή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FEV1/FVC&lt;70% 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μετά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βρογχοδιαστολή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Ο συνδυασμός σταθερού περιορισμού στην </a:t>
            </a:r>
            <a:r>
              <a:rPr kumimoji="0" lang="el-GR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εκπνευστική</a:t>
            </a: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ροή με τα αντίστοιχα συμπτώματα θέτουν τη διάγνωση</a:t>
            </a: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l-GR" sz="2400" dirty="0">
                <a:solidFill>
                  <a:prstClr val="black"/>
                </a:solidFill>
                <a:latin typeface="Calibri"/>
              </a:rPr>
              <a:t>Πάντα να συνεκτιμάται η </a:t>
            </a:r>
            <a:r>
              <a:rPr lang="el-GR" sz="2400" dirty="0" err="1">
                <a:solidFill>
                  <a:prstClr val="black"/>
                </a:solidFill>
                <a:latin typeface="Calibri"/>
              </a:rPr>
              <a:t>συννοσηρότητα</a:t>
            </a:r>
            <a:r>
              <a:rPr lang="el-GR" sz="2400" dirty="0">
                <a:solidFill>
                  <a:prstClr val="black"/>
                </a:solidFill>
                <a:latin typeface="Calibri"/>
              </a:rPr>
              <a:t> (καρδιαγγειακή νόσος, καρκίνος πνεύμονα, μεταβολικό σύνδρομο, οστεοπόρωση, κατάθλιψη)</a:t>
            </a:r>
            <a:endParaRPr kumimoji="0" lang="el-G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36828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Θέση περιεχομένου 4">
            <a:extLst>
              <a:ext uri="{FF2B5EF4-FFF2-40B4-BE49-F238E27FC236}">
                <a16:creationId xmlns:a16="http://schemas.microsoft.com/office/drawing/2014/main" id="{8D55B477-0BC6-48CA-BC95-15326890D9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547" t="22963" r="59358" b="36509"/>
          <a:stretch/>
        </p:blipFill>
        <p:spPr>
          <a:xfrm>
            <a:off x="865413" y="1012371"/>
            <a:ext cx="8817429" cy="5568903"/>
          </a:xfrm>
        </p:spPr>
      </p:pic>
    </p:spTree>
    <p:extLst>
      <p:ext uri="{BB962C8B-B14F-4D97-AF65-F5344CB8AC3E}">
        <p14:creationId xmlns:p14="http://schemas.microsoft.com/office/powerpoint/2010/main" val="3621806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548681"/>
            <a:ext cx="8229600" cy="4525963"/>
          </a:xfrm>
        </p:spPr>
        <p:txBody>
          <a:bodyPr>
            <a:normAutofit/>
          </a:bodyPr>
          <a:lstStyle/>
          <a:p>
            <a:r>
              <a:rPr lang="el-GR" sz="2400" dirty="0"/>
              <a:t>Συμπτώματα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00" t="9422" r="36950" b="22108"/>
          <a:stretch/>
        </p:blipFill>
        <p:spPr bwMode="auto">
          <a:xfrm>
            <a:off x="3863752" y="300368"/>
            <a:ext cx="6408712" cy="629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10617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6FEAA430-AF89-4BBA-9E7B-9E319A22CF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2758"/>
            <a:ext cx="10972800" cy="4525963"/>
          </a:xfrm>
        </p:spPr>
        <p:txBody>
          <a:bodyPr/>
          <a:lstStyle/>
          <a:p>
            <a:pPr marL="0" indent="0">
              <a:buNone/>
            </a:pPr>
            <a:r>
              <a:rPr lang="el-GR" sz="2800" dirty="0"/>
              <a:t>Κλινική εξέταση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l-GR" sz="2400" dirty="0"/>
              <a:t>Στα αρχικά στάδια μπορεί να μην υπάρχουν ευρήματα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Ήχος </a:t>
            </a:r>
            <a:r>
              <a:rPr lang="el-GR" sz="2400" dirty="0" err="1"/>
              <a:t>υπερσαφής</a:t>
            </a:r>
            <a:r>
              <a:rPr lang="el-GR" sz="2400" dirty="0"/>
              <a:t> πνευμονικός και μείωση αναπνευστικού ψιθυρίσματος λόγω εμφυσήματος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Μουσικοί ήχοι και παράταση </a:t>
            </a:r>
            <a:r>
              <a:rPr lang="el-GR" sz="2400" dirty="0" err="1"/>
              <a:t>εκπνευστικού</a:t>
            </a:r>
            <a:r>
              <a:rPr lang="el-GR" sz="2400" dirty="0"/>
              <a:t> ψιθυρίσματος λόγω στένωσης στους βρόγχους</a:t>
            </a:r>
          </a:p>
          <a:p>
            <a:pPr>
              <a:lnSpc>
                <a:spcPct val="150000"/>
              </a:lnSpc>
            </a:pPr>
            <a:r>
              <a:rPr lang="el-GR" sz="2400" dirty="0"/>
              <a:t>Μη μουσικοί ήχοι μεταβαλλόμενοι με το βήχα λόγω ύπαρξης εκκρίσεων</a:t>
            </a: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06929822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704</TotalTime>
  <Words>1914</Words>
  <Application>Microsoft Office PowerPoint</Application>
  <PresentationFormat>Ευρεία οθόνη</PresentationFormat>
  <Paragraphs>300</Paragraphs>
  <Slides>58</Slides>
  <Notes>1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6</vt:i4>
      </vt:variant>
      <vt:variant>
        <vt:lpstr>Θέμα</vt:lpstr>
      </vt:variant>
      <vt:variant>
        <vt:i4>2</vt:i4>
      </vt:variant>
      <vt:variant>
        <vt:lpstr>Τίτλοι διαφανειών</vt:lpstr>
      </vt:variant>
      <vt:variant>
        <vt:i4>58</vt:i4>
      </vt:variant>
    </vt:vector>
  </HeadingPairs>
  <TitlesOfParts>
    <vt:vector size="66" baseType="lpstr">
      <vt:lpstr>Arial</vt:lpstr>
      <vt:lpstr>Arial Black</vt:lpstr>
      <vt:lpstr>Arial-BoldMT</vt:lpstr>
      <vt:lpstr>ArialMT</vt:lpstr>
      <vt:lpstr>Calibri</vt:lpstr>
      <vt:lpstr>Calibri Light</vt:lpstr>
      <vt:lpstr>Θέμα του Office</vt:lpstr>
      <vt:lpstr>1_Θέμα του Office</vt:lpstr>
      <vt:lpstr>Παρουσίαση του PowerPoint</vt:lpstr>
      <vt:lpstr>ΧΑΠ - Ορισμός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Φάρμακα Ι</vt:lpstr>
      <vt:lpstr>Φάρμακα ΙΙ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Παρόξυνση ΧΑΠ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Καλώς ελεγχόμενο άσθμα</vt:lpstr>
      <vt:lpstr>Παρουσίαση του PowerPoint</vt:lpstr>
      <vt:lpstr>Θεραπεία</vt:lpstr>
      <vt:lpstr>Αν δεν πηγαίνει καλά…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Παρόξυνση άσθματος</vt:lpstr>
      <vt:lpstr>Παρουσίαση του PowerPoint</vt:lpstr>
      <vt:lpstr>Παρουσίαση του PowerPoint</vt:lpstr>
      <vt:lpstr>Παρουσίαση του PowerPoint</vt:lpstr>
      <vt:lpstr>2 μικρά σχόλια για την θεραπεία……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Chrysovalantis Papageorgiou</dc:creator>
  <cp:lastModifiedBy>Chrysovalantis Papageorgiou</cp:lastModifiedBy>
  <cp:revision>12</cp:revision>
  <dcterms:created xsi:type="dcterms:W3CDTF">2022-03-20T09:42:55Z</dcterms:created>
  <dcterms:modified xsi:type="dcterms:W3CDTF">2023-02-19T11:54:51Z</dcterms:modified>
</cp:coreProperties>
</file>