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257" r:id="rId3"/>
    <p:sldId id="320" r:id="rId4"/>
    <p:sldId id="258" r:id="rId5"/>
    <p:sldId id="321" r:id="rId6"/>
    <p:sldId id="259" r:id="rId7"/>
    <p:sldId id="260" r:id="rId8"/>
    <p:sldId id="261" r:id="rId9"/>
    <p:sldId id="262" r:id="rId10"/>
    <p:sldId id="263" r:id="rId11"/>
    <p:sldId id="265" r:id="rId12"/>
    <p:sldId id="2147377442" r:id="rId13"/>
    <p:sldId id="266" r:id="rId14"/>
    <p:sldId id="267" r:id="rId15"/>
    <p:sldId id="282" r:id="rId16"/>
    <p:sldId id="283" r:id="rId17"/>
    <p:sldId id="2147377438" r:id="rId18"/>
    <p:sldId id="291" r:id="rId19"/>
    <p:sldId id="2147377437" r:id="rId20"/>
    <p:sldId id="286" r:id="rId21"/>
    <p:sldId id="2147377439" r:id="rId22"/>
    <p:sldId id="2147377457" r:id="rId23"/>
    <p:sldId id="2147377469" r:id="rId24"/>
    <p:sldId id="275" r:id="rId25"/>
    <p:sldId id="2147377458" r:id="rId26"/>
    <p:sldId id="279" r:id="rId27"/>
    <p:sldId id="2147377456" r:id="rId28"/>
    <p:sldId id="2147377443" r:id="rId29"/>
    <p:sldId id="2147377444" r:id="rId30"/>
    <p:sldId id="270" r:id="rId31"/>
    <p:sldId id="292" r:id="rId32"/>
    <p:sldId id="2147377445" r:id="rId33"/>
    <p:sldId id="271" r:id="rId34"/>
    <p:sldId id="272" r:id="rId35"/>
    <p:sldId id="273" r:id="rId36"/>
    <p:sldId id="2147377446" r:id="rId37"/>
    <p:sldId id="2147377440" r:id="rId38"/>
    <p:sldId id="2147377441" r:id="rId39"/>
    <p:sldId id="2147377448" r:id="rId40"/>
    <p:sldId id="2147377450" r:id="rId41"/>
    <p:sldId id="2147377451" r:id="rId42"/>
    <p:sldId id="2147377452" r:id="rId43"/>
    <p:sldId id="2147377470" r:id="rId44"/>
    <p:sldId id="2147377449" r:id="rId45"/>
    <p:sldId id="2147377453" r:id="rId46"/>
    <p:sldId id="2147377454" r:id="rId47"/>
    <p:sldId id="269" r:id="rId48"/>
    <p:sldId id="2147377455" r:id="rId49"/>
    <p:sldId id="2147377447" r:id="rId50"/>
    <p:sldId id="2147377427" r:id="rId51"/>
    <p:sldId id="2147377430" r:id="rId52"/>
    <p:sldId id="2147377418" r:id="rId53"/>
    <p:sldId id="294" r:id="rId54"/>
    <p:sldId id="2147377476" r:id="rId55"/>
    <p:sldId id="2147377460" r:id="rId56"/>
    <p:sldId id="2147377462" r:id="rId57"/>
    <p:sldId id="2147377463" r:id="rId58"/>
    <p:sldId id="2147377464" r:id="rId59"/>
    <p:sldId id="2147377467" r:id="rId60"/>
    <p:sldId id="2147377466" r:id="rId61"/>
    <p:sldId id="2147377471" r:id="rId62"/>
    <p:sldId id="2147377472" r:id="rId63"/>
    <p:sldId id="2147377465" r:id="rId64"/>
    <p:sldId id="2147377473" r:id="rId65"/>
    <p:sldId id="289" r:id="rId66"/>
    <p:sldId id="290" r:id="rId67"/>
    <p:sldId id="299" r:id="rId68"/>
    <p:sldId id="300" r:id="rId69"/>
    <p:sldId id="301" r:id="rId70"/>
    <p:sldId id="306" r:id="rId71"/>
    <p:sldId id="307" r:id="rId72"/>
    <p:sldId id="305" r:id="rId73"/>
    <p:sldId id="309" r:id="rId74"/>
    <p:sldId id="310" r:id="rId75"/>
    <p:sldId id="311" r:id="rId76"/>
    <p:sldId id="312" r:id="rId77"/>
    <p:sldId id="313" r:id="rId78"/>
    <p:sldId id="314" r:id="rId79"/>
    <p:sldId id="315" r:id="rId80"/>
    <p:sldId id="316" r:id="rId81"/>
    <p:sldId id="2147377475" r:id="rId82"/>
    <p:sldId id="2147377474" r:id="rId83"/>
    <p:sldId id="2147377461" r:id="rId84"/>
    <p:sldId id="2147377459" r:id="rId85"/>
    <p:sldId id="308" r:id="rId86"/>
    <p:sldId id="287" r:id="rId87"/>
  </p:sldIdLst>
  <p:sldSz cx="9144000" cy="6858000" type="screen4x3"/>
  <p:notesSz cx="6858000" cy="9144000"/>
  <p:custDataLst>
    <p:tags r:id="rId89"/>
  </p:custData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660"/>
  </p:normalViewPr>
  <p:slideViewPr>
    <p:cSldViewPr>
      <p:cViewPr varScale="1">
        <p:scale>
          <a:sx n="78" d="100"/>
          <a:sy n="78" d="100"/>
        </p:scale>
        <p:origin x="156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gs" Target="tags/tag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72D8F-6FD6-4F2E-9E32-5BA15B0E1E64}" type="datetimeFigureOut">
              <a:rPr lang="el-GR" smtClean="0"/>
              <a:t>7/2/2024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6CBB5-FEB9-4538-A84D-110953A99BDA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Όχι με σωστά κριτήρια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ABA44-AFB4-40A2-80DF-79B2EEF0006C}" type="slidenum">
              <a:rPr lang="el-GR" smtClean="0"/>
              <a:pPr/>
              <a:t>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3199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GB" dirty="0"/>
              <a:t>PARP Inhibition in the setting of </a:t>
            </a:r>
            <a:r>
              <a:rPr lang="en-GB" i="1" dirty="0"/>
              <a:t>BRCA</a:t>
            </a:r>
            <a:r>
              <a:rPr lang="en-GB" dirty="0"/>
              <a:t> mutation</a:t>
            </a:r>
            <a:r>
              <a:rPr lang="en-GB" baseline="0" dirty="0"/>
              <a:t> </a:t>
            </a:r>
            <a:r>
              <a:rPr lang="en-GB" dirty="0"/>
              <a:t>is a</a:t>
            </a:r>
            <a:r>
              <a:rPr lang="en-GB" baseline="0" dirty="0"/>
              <a:t> prime example of a synthetic lethal approach to targeting cancer cells</a:t>
            </a:r>
            <a:endParaRPr lang="en-GB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dirty="0"/>
              <a:t>Failure to repair single-strand breaks efficiently by means of base excision repair (BER) can result in the generation of DSBs in replicating DNA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dirty="0"/>
              <a:t>In the setting of tumour-specific loss-of-function mutations in </a:t>
            </a:r>
            <a:r>
              <a:rPr lang="en-GB" i="1" dirty="0"/>
              <a:t>BRCA1/2, </a:t>
            </a:r>
            <a:r>
              <a:rPr lang="en-GB" dirty="0"/>
              <a:t>these DSBs cannot be repaired accurately through HRR and their accumulation leads to apoptosis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dirty="0"/>
              <a:t>Ordinarily, SSBs would be repaired by the BER pathway. Inhibition of PARP results in persistence of these SSBs, which are then converted to DNA DSBs during replication. In HRR-proficient cells these DSBs would be repaired by HRR. However, in the absence of functioning BRCA1and/or 2, impaired HRR results in persistence of these breaks and lethality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sporadic TNBC cases, HRD has been reported via</a:t>
            </a:r>
          </a:p>
          <a:p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methylation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somatic mutation, and other epigenetic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mechanisms. When homologous recombination fails,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 DNA repair processes take over driving a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mutator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phenotype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CA052-8C21-824D-94EC-03F681AB551A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770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7/2/2024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7/2/2024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7/2/2024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7/2/2024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7/2/2024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7/2/2024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7/2/2024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7/2/2024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7/2/2024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7/2/2024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7/2/2024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7/2/2024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2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Καρκίνος μαστού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Δήμητρα Στεφάνου</a:t>
            </a:r>
          </a:p>
          <a:p>
            <a:r>
              <a:rPr lang="el-GR" dirty="0"/>
              <a:t>Παθολόγος </a:t>
            </a:r>
            <a:r>
              <a:rPr lang="el-GR" dirty="0" err="1"/>
              <a:t>Ογκολόγος</a:t>
            </a:r>
            <a:endParaRPr lang="el-GR" dirty="0"/>
          </a:p>
          <a:p>
            <a:r>
              <a:rPr lang="el-GR" dirty="0"/>
              <a:t>Επιμελήτρια Β’</a:t>
            </a:r>
          </a:p>
          <a:p>
            <a:r>
              <a:rPr lang="el-GR" dirty="0"/>
              <a:t>Α΄ ΠΚ, ΓΝΑ </a:t>
            </a:r>
            <a:r>
              <a:rPr lang="el-GR" dirty="0" err="1"/>
              <a:t>Λαικό</a:t>
            </a:r>
            <a:endParaRPr lang="el-GR" dirty="0"/>
          </a:p>
        </p:txBody>
      </p:sp>
      <p:pic>
        <p:nvPicPr>
          <p:cNvPr id="4" name="Εικόνα 4">
            <a:extLst>
              <a:ext uri="{FF2B5EF4-FFF2-40B4-BE49-F238E27FC236}">
                <a16:creationId xmlns:a16="http://schemas.microsoft.com/office/drawing/2014/main" id="{9E00D4B2-54F3-436D-B662-B81111C28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68"/>
            <a:ext cx="9144000" cy="10003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25" y="576263"/>
            <a:ext cx="790575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5214974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571480"/>
            <a:ext cx="3500462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C479D5-74F0-4CFA-C6AF-B2A248B48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3CD94E5-13F9-A336-D601-75154825B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AC5D2AF-7D32-BB96-24FB-7E373BC14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866"/>
            <a:ext cx="9144000" cy="497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6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" y="833438"/>
            <a:ext cx="782955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646C224-450D-76C3-9BBF-33061D70A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1155"/>
            <a:ext cx="9144000" cy="51756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3502" y="235610"/>
            <a:ext cx="62865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6788" y="190500"/>
            <a:ext cx="72104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E12AC0-6EA2-0CBE-481E-F7B7CE6A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E71BE1B-11D6-8DD1-1F24-E7F212F27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45B320F-4D8F-68F1-6AB9-2A4C7AB90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8140"/>
            <a:ext cx="9144000" cy="510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57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625" y="681038"/>
            <a:ext cx="676275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3713" y="857250"/>
            <a:ext cx="6393656" cy="348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6554" y="4339835"/>
            <a:ext cx="6472238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1464" y="1178703"/>
            <a:ext cx="1942675" cy="157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476647E-133D-5F88-4789-2A05899EB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91" y="3533623"/>
            <a:ext cx="2968664" cy="21601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588" y="581025"/>
            <a:ext cx="8124825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775" y="614363"/>
            <a:ext cx="741045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71575A-2B53-4C6C-51EF-3AE4D22B0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89956CD-8237-98D5-7E3D-A256B6813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F93E4B9-E20D-88AF-7AFF-9B05BD34F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356"/>
            <a:ext cx="9144000" cy="473328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1BADA8C-4223-20CF-B277-447466859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390" y="960929"/>
            <a:ext cx="3622610" cy="49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42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E8D6370-52A7-45DE-AE52-871E7A5B6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193"/>
            <a:ext cx="7886700" cy="1325563"/>
          </a:xfrm>
        </p:spPr>
        <p:txBody>
          <a:bodyPr/>
          <a:lstStyle/>
          <a:p>
            <a:r>
              <a:rPr lang="el-GR" dirty="0"/>
              <a:t>Γενική κατάσταση ασθενούς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FA46816-D8B3-45F0-B6CC-81EB476E1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351338"/>
          </a:xfrm>
        </p:spPr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8103366-4EB4-4E1E-9C8E-F0394FC51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3693"/>
            <a:ext cx="9144000" cy="262892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F3CCD59-6859-42C9-9897-FDA25CECC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7558"/>
            <a:ext cx="9144000" cy="278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13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71575A-2B53-4C6C-51EF-3AE4D22B0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89956CD-8237-98D5-7E3D-A256B6813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F93E4B9-E20D-88AF-7AFF-9B05BD34F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356"/>
            <a:ext cx="9144000" cy="473328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1BADA8C-4223-20CF-B277-447466859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390" y="960929"/>
            <a:ext cx="3622610" cy="49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14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600075"/>
            <a:ext cx="75438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71575A-2B53-4C6C-51EF-3AE4D22B0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89956CD-8237-98D5-7E3D-A256B6813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F93E4B9-E20D-88AF-7AFF-9B05BD34F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356"/>
            <a:ext cx="9144000" cy="473328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1BADA8C-4223-20CF-B277-447466859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390" y="960929"/>
            <a:ext cx="3622610" cy="49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72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14A052-702F-46FB-8702-639495219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7A7B588-BCB6-4DAA-953F-D3BB60F21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Χειρουργείο (ριζικό-παρηγορητικό)</a:t>
            </a:r>
          </a:p>
          <a:p>
            <a:r>
              <a:rPr lang="el-GR" dirty="0"/>
              <a:t>Ακτινοθεραπεία (ριζική-συμπληρωματική-παρηγορητική)</a:t>
            </a:r>
          </a:p>
          <a:p>
            <a:r>
              <a:rPr lang="el-GR" dirty="0"/>
              <a:t>Συστηματική θεραπεία </a:t>
            </a:r>
            <a:r>
              <a:rPr lang="el-GR" dirty="0">
                <a:sym typeface="Wingdings" panose="05000000000000000000" pitchFamily="2" charset="2"/>
              </a:rPr>
              <a:t></a:t>
            </a:r>
            <a:r>
              <a:rPr lang="el-GR" dirty="0"/>
              <a:t>(επικουρική-</a:t>
            </a:r>
            <a:r>
              <a:rPr lang="el-GR" dirty="0" err="1"/>
              <a:t>νεοεπικουρική</a:t>
            </a:r>
            <a:r>
              <a:rPr lang="el-GR" dirty="0"/>
              <a:t>- διάσωσης-συντήρησης)</a:t>
            </a:r>
          </a:p>
          <a:p>
            <a:pPr marL="0" indent="0">
              <a:buNone/>
            </a:pPr>
            <a:r>
              <a:rPr lang="el-GR" dirty="0"/>
              <a:t>				</a:t>
            </a:r>
            <a:r>
              <a:rPr lang="el-GR" dirty="0">
                <a:sym typeface="Wingdings" panose="05000000000000000000" pitchFamily="2" charset="2"/>
              </a:rPr>
              <a:t> (χημειοθεραπεία-ανοσοθεραπεία-</a:t>
            </a:r>
            <a:r>
              <a:rPr lang="el-GR" dirty="0" err="1">
                <a:sym typeface="Wingdings" panose="05000000000000000000" pitchFamily="2" charset="2"/>
              </a:rPr>
              <a:t>στοχευτικοί</a:t>
            </a:r>
            <a:r>
              <a:rPr lang="el-GR" dirty="0">
                <a:sym typeface="Wingdings" panose="05000000000000000000" pitchFamily="2" charset="2"/>
              </a:rPr>
              <a:t> παράγοντες</a:t>
            </a:r>
            <a:r>
              <a:rPr lang="en-US" dirty="0">
                <a:sym typeface="Wingdings" panose="05000000000000000000" pitchFamily="2" charset="2"/>
              </a:rPr>
              <a:t>-</a:t>
            </a:r>
            <a:r>
              <a:rPr lang="el-GR" dirty="0">
                <a:sym typeface="Wingdings" panose="05000000000000000000" pitchFamily="2" charset="2"/>
              </a:rPr>
              <a:t>συζευγμένα μόρια-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l-GR" dirty="0">
                <a:sym typeface="Wingdings" panose="05000000000000000000" pitchFamily="2" charset="2"/>
              </a:rPr>
              <a:t>ορμονοθεραπεία)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16408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490BA8B-5BBD-03DD-0648-7ED9EFBF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9A93DCE-C1A5-046E-9D37-2397AA425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424C3AC-D1DC-DD42-F95B-F8BA5E680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6428"/>
            <a:ext cx="9144000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25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B8E88A-7D9E-9BA1-33C5-D1D0A9ED7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8C17F08-9B3A-EEAF-9D72-CC693BCBF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356" y="1600200"/>
            <a:ext cx="8085288" cy="4525963"/>
          </a:xfrm>
        </p:spPr>
      </p:pic>
    </p:spTree>
    <p:extLst>
      <p:ext uri="{BB962C8B-B14F-4D97-AF65-F5344CB8AC3E}">
        <p14:creationId xmlns:p14="http://schemas.microsoft.com/office/powerpoint/2010/main" val="2452065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27CA187-B9DD-87DF-0EDE-538BF17B4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7D0C551-2EA2-8797-C5B1-43E395901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7996F3F-618F-0B50-FDE8-04EEFE6CF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665"/>
            <a:ext cx="9144000" cy="508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59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CD2ADD-CF18-B2D6-8CAE-2CF531143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0C9F329-CF72-8748-564D-5F07701E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7BAB9E0-4CA5-D049-B564-695591922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244"/>
            <a:ext cx="9144000" cy="49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78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480"/>
            <a:ext cx="4471991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571500"/>
            <a:ext cx="4214842" cy="585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8363" y="1095375"/>
            <a:ext cx="486727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85860"/>
            <a:ext cx="6424631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0"/>
            <a:ext cx="2071670" cy="196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A18680-9014-59ED-D7B4-E072ADC4A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D3CD40D-2A04-7A94-8BAB-53AEE0B75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DCE45E6-1B4A-5BBD-D715-4649E5880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766"/>
            <a:ext cx="9144000" cy="526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39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75" y="762000"/>
            <a:ext cx="73342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" y="633413"/>
            <a:ext cx="78486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442436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785794"/>
            <a:ext cx="4071966" cy="515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500042"/>
            <a:ext cx="4429156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77F6411-E923-D2DB-04D8-18687446F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A6E2283-D9E1-E065-F4D5-9FF538B9D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4138760-6AD1-F296-1D71-8D19B458F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509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66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B8C9B7-5E3C-E801-934D-CA5FBE534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E1F63FF-3212-AF5A-A138-20C13AB93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40F833A-E744-2B8D-EFD1-8F8A2577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4903"/>
            <a:ext cx="9144000" cy="50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82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A6E262-BFD1-EB6A-C1A8-059D249A2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F20CCC8-A13B-CCAC-6EBD-87A73A2ED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ACAE258-4CD1-8FE4-AED5-917995C19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428"/>
            <a:ext cx="9144000" cy="51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15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5E3D36-2773-3CF4-67FB-2559908A9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FEAB27D3-968A-6E8B-4BA0-49B8EDCF8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44624"/>
            <a:ext cx="7983918" cy="5289451"/>
          </a:xfr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2542BC-8AD3-B2B5-1223-36DA4DD5A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229200"/>
            <a:ext cx="6048375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47155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2FB247A-09C8-DFF9-0A22-045C0FF6C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433"/>
            <a:ext cx="9144000" cy="512513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0869A8-2611-438C-29F8-E0130EC58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24C2EAD-B4DB-627B-4FE8-1D386E48C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EF1559B-2EEA-1681-1327-6F58D4C36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9" y="910828"/>
            <a:ext cx="9072563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565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DC1495-076E-153C-8101-12B18D5AA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4B0EBF1-E6DA-A311-705C-B67D6D225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E1C7814-ADB7-E8FB-FFC7-2786C0B56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66" y="953691"/>
            <a:ext cx="8779669" cy="495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04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9F0734-2D15-5F99-2026-330DDC8D2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9FDB50E-E0DB-112C-A341-FC66A1CB5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9BD02A9-E736-06B1-1B05-8D849A99E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91" y="892969"/>
            <a:ext cx="7922419" cy="50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573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F401B79-F3D5-5C8F-BDDA-A68E02DF9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E2AA336-0C7E-404B-F835-277A6BF5A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46" y="1459059"/>
            <a:ext cx="8474174" cy="2546005"/>
          </a:xfrm>
          <a:prstGeom prst="rect">
            <a:avLst/>
          </a:prstGeom>
        </p:spPr>
      </p:pic>
      <p:sp>
        <p:nvSpPr>
          <p:cNvPr id="7" name="Τίτλος 6">
            <a:extLst>
              <a:ext uri="{FF2B5EF4-FFF2-40B4-BE49-F238E27FC236}">
                <a16:creationId xmlns:a16="http://schemas.microsoft.com/office/drawing/2014/main" id="{6FE95FD3-6356-764E-C325-1FA6AFB9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95C76E93-4130-A781-012C-9BC4FC104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46" y="4046484"/>
            <a:ext cx="8591972" cy="253687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8928567C-D914-BC67-50FF-54149FC79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49" y="5485"/>
            <a:ext cx="8618967" cy="126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386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690238-8CCE-4990-1B6D-42065F77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E2E36F4-8370-9E96-2654-2C216C7CA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C07F7C4-B27B-BC9E-40DF-59AC76C94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117"/>
            <a:ext cx="9144000" cy="516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71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724A386-85CC-97CC-8767-66A93652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9F01F61-EDD4-2F36-26AE-FC18DDF15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EFDD3AA-423C-B121-798C-9DF1C8396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100"/>
            <a:ext cx="9144000" cy="481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2113039-D9C7-5056-3EAE-71A9B5699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EA42CBF-6E8F-FFB9-5EEE-5EE08F839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6D06272-B358-69E9-DE07-DAB45121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7116"/>
            <a:ext cx="9144000" cy="500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80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B8D67D-06D0-2B8C-63A5-CCE8D1713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6B288F5-708A-E211-C3D8-936DF900E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7932846-DBB9-3BBE-24FD-CF8F84A8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5361"/>
            <a:ext cx="9144000" cy="484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493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C1FC10-117D-CC08-8942-3547AB1C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91132A2-50D1-28A6-921B-95776714F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1451CAB-E7B2-9CC7-3E55-13DEEFD86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6" y="857250"/>
            <a:ext cx="91071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112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CD87B62-EFFB-D7B0-E5AD-69FE5A57E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4D82C20-964D-1BEA-41B2-E37784F90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646" y="1063230"/>
            <a:ext cx="6172200" cy="2354344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12C048AA-9C21-3A96-5210-95C512B11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972" y="3417573"/>
            <a:ext cx="6858000" cy="249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46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7FAC4C6-C4AB-5007-C29D-EDA9E3C08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C96EBF4-B94C-DF78-48EC-A82BF1B27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ACE8F1A-796A-7493-D28C-D24A8916B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5121"/>
            <a:ext cx="9144000" cy="506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897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125124"/>
            <a:ext cx="5250693" cy="433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440977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133" y="857251"/>
            <a:ext cx="6536553" cy="495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3909" y="2196695"/>
            <a:ext cx="1339463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599413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4447" y="1178704"/>
            <a:ext cx="6375818" cy="4310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643966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183578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75B3EF-85E1-B1D0-7D74-7BEE9915B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Παρακολούθηση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02F1072-004C-5753-C9F5-225C3FD5D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43" y="1417638"/>
            <a:ext cx="8230313" cy="489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725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0D2FD3-9563-E67D-5049-BC0F642B6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47D87B8-E8B8-ED92-AA0E-8CF875880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6872"/>
            <a:ext cx="9144000" cy="53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646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FE821A-741C-4BA4-DBBA-BD1900DCB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5560985-BA46-CA10-540D-5F515E2E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5285"/>
            <a:ext cx="9144000" cy="500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99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2BCCAE-04D8-E3AC-E172-9DC550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9E26909-CA53-53DF-11DD-AFD9B8DC9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712"/>
            <a:ext cx="9144000" cy="495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305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54BE80-0912-17DD-89FB-755119CCB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8EE036D-6163-4719-7FCB-FFC3AC2C1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215"/>
            <a:ext cx="9144000" cy="49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30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F8323B-8AB5-5990-962E-D93A7853F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EE15013-1477-A5B3-B790-187B7BB0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839"/>
            <a:ext cx="9144000" cy="51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14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B674E9A-734A-7C56-2637-C6565792B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655"/>
            <a:ext cx="9144000" cy="5122689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77ED99-8AE4-C139-9592-C9606653E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2C72226-B125-AAEE-1026-C4EFEE96F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565"/>
            <a:ext cx="9144000" cy="493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49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2C4D24-2A96-8DFA-C1D8-99DC9D91F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enhertu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8B2BC12-41A1-0196-AD94-DEF5DEE6F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03" y="274638"/>
            <a:ext cx="7300593" cy="285083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BBD4AC3-6ABE-6980-E767-E7A5AE138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04" y="3933056"/>
            <a:ext cx="4343776" cy="199661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93ECF65D-B90B-72B3-A4BA-52B9DBA77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092" y="3861047"/>
            <a:ext cx="4244708" cy="208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250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76F0A5-38C9-BDFA-5ADB-8AE6A0EBE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7532C21-77CB-1651-8D5C-B5CC85F28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32" y="430270"/>
            <a:ext cx="8016935" cy="59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02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9FAEE1-7E10-AD6B-5DF2-87879DCFE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1F99CF8-0045-0AF9-BAA8-36BC5E7A1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9714"/>
            <a:ext cx="9144000" cy="48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608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1950" y="149147"/>
            <a:ext cx="8420100" cy="596809"/>
          </a:xfrm>
          <a:prstGeom prst="rect">
            <a:avLst/>
          </a:prstGeom>
        </p:spPr>
        <p:txBody>
          <a:bodyPr vert="horz" wrap="square" lIns="0" tIns="146537" rIns="0" bIns="0" rtlCol="0" anchor="t" anchorCtr="0">
            <a:spAutoFit/>
          </a:bodyPr>
          <a:lstStyle/>
          <a:p>
            <a:pPr marL="589121">
              <a:lnSpc>
                <a:spcPts val="3476"/>
              </a:lnSpc>
              <a:spcBef>
                <a:spcPts val="71"/>
              </a:spcBef>
            </a:pPr>
            <a:r>
              <a:rPr lang="en-US" sz="1800" spc="-19" dirty="0"/>
              <a:t>The role of cyclin D–CDK4/6–p16–Rb pathway in the cell cycle</a:t>
            </a:r>
            <a:endParaRPr sz="1800" spc="-19" dirty="0"/>
          </a:p>
        </p:txBody>
      </p:sp>
      <p:sp>
        <p:nvSpPr>
          <p:cNvPr id="4" name="object 4"/>
          <p:cNvSpPr txBox="1"/>
          <p:nvPr/>
        </p:nvSpPr>
        <p:spPr>
          <a:xfrm>
            <a:off x="6556405" y="6542781"/>
            <a:ext cx="2419826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dirty="0">
                <a:latin typeface="Calibri"/>
                <a:cs typeface="Calibri"/>
              </a:rPr>
              <a:t>Tripathy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D,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et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al.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Clin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Cancer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Res.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2017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Jul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1;23(13):3251-</a:t>
            </a:r>
            <a:r>
              <a:rPr sz="750" spc="-15" dirty="0">
                <a:latin typeface="Calibri"/>
                <a:cs typeface="Calibri"/>
              </a:rPr>
              <a:t>3262</a:t>
            </a:r>
            <a:endParaRPr sz="750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BF800F-EA7B-423F-A415-80CA1165E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000108"/>
            <a:ext cx="3661611" cy="4674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3B667B-4844-42BA-B099-BF47DA476549}"/>
              </a:ext>
            </a:extLst>
          </p:cNvPr>
          <p:cNvSpPr txBox="1"/>
          <p:nvPr/>
        </p:nvSpPr>
        <p:spPr>
          <a:xfrm>
            <a:off x="361950" y="5778440"/>
            <a:ext cx="847725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500" b="0" i="0" u="none" strike="noStrike" baseline="0" dirty="0">
                <a:latin typeface="AdvOTda185da2"/>
              </a:rPr>
              <a:t>Figure 1.</a:t>
            </a:r>
          </a:p>
          <a:p>
            <a:pPr algn="l"/>
            <a:r>
              <a:rPr lang="en-US" sz="500" b="0" i="0" u="none" strike="noStrike" baseline="0" dirty="0">
                <a:latin typeface="AdvOT61751f86"/>
              </a:rPr>
              <a:t>The role of cyclin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CDK complexes and the cyclin D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CDK4/6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p16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Rb pathway in the cell cycle. The cell cycle is regulated by cyclins and checkpoints, with different cyclins (and cyclin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CDK combinations) and checkpoints acting at phase transition of the cell cycle. At the G1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S cell-cycle checkpoint, </a:t>
            </a:r>
            <a:r>
              <a:rPr lang="en-US" sz="500" b="0" i="0" u="none" strike="noStrike" baseline="0" dirty="0" err="1">
                <a:latin typeface="AdvOT61751f86"/>
              </a:rPr>
              <a:t>mutiple</a:t>
            </a:r>
            <a:r>
              <a:rPr lang="en-US" sz="500" b="0" i="0" u="none" strike="noStrike" baseline="0" dirty="0">
                <a:latin typeface="AdvOT61751f86"/>
              </a:rPr>
              <a:t> mitogenic pathways, including ER and PI3K/AKT/mTOR, promote the synthesis of cyclin D, which associates with and activates CDK4/6. Activated CDK4/6 phosphorylates the Rb protein to disrupt its sequestering interaction with E2F, releasing its transcription effect and allowing the expression of genes necessary for cell-cycle progression, including cyclin E. Cyclin E associates with CDK2, which further phosphorylates Rb, resulting in progression of the cell cycle past the restriction point and</a:t>
            </a:r>
          </a:p>
          <a:p>
            <a:pPr algn="l"/>
            <a:r>
              <a:rPr lang="en-US" sz="500" b="0" i="0" u="none" strike="noStrike" baseline="0" dirty="0">
                <a:latin typeface="AdvOT61751f86"/>
              </a:rPr>
              <a:t>irreversible S-phase entry. Additional cyclin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CDK complexes act at further cell-cycle checkpoints; cyclin A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CDK2 enables the S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G2 transition, and cyclin A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CDK1 and cyclin B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CDK1 facilitate the onset and progression </a:t>
            </a:r>
            <a:r>
              <a:rPr lang="en-US" sz="500" b="0" i="0" u="none" strike="noStrike" baseline="0" dirty="0" err="1">
                <a:latin typeface="AdvOT61751f86"/>
              </a:rPr>
              <a:t>ofmitosis</a:t>
            </a:r>
            <a:r>
              <a:rPr lang="en-US" sz="500" b="0" i="0" u="none" strike="noStrike" baseline="0" dirty="0">
                <a:latin typeface="AdvOT61751f86"/>
              </a:rPr>
              <a:t>, respectively (82). Selective inhibitors of CDK4/6, such as ribociclib, act directly on the cyclin D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CDK4/6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p16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Rb pathway to block cell-cycle progression. The pathway may also be impacted by inhibitors of other pathways acting upstream of CDK4/6, providing a rationale for dual inhibition. ER, estrogen receptor; IGFR1, insulin-like growth factor 1 receptor; RTK, receptor tyrosine kinase.</a:t>
            </a:r>
            <a:endParaRPr lang="en-US" sz="1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214422"/>
            <a:ext cx="4187471" cy="322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- Ορθογώνιο"/>
          <p:cNvSpPr/>
          <p:nvPr/>
        </p:nvSpPr>
        <p:spPr>
          <a:xfrm>
            <a:off x="7643834" y="1142984"/>
            <a:ext cx="1071570" cy="3286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498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80A5FB-1135-49E0-8D5C-BF6AB6E0A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Περιστατικό 1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46E5B0A-4284-4A66-B334-BD5E2AFA5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Γυναίκα 68 ετών προσέρχεται στα επείγοντα στο ΓΝΑ </a:t>
            </a:r>
            <a:r>
              <a:rPr lang="el-GR" dirty="0" err="1"/>
              <a:t>Λαικό</a:t>
            </a:r>
            <a:r>
              <a:rPr lang="el-GR" dirty="0"/>
              <a:t> λόγω </a:t>
            </a:r>
            <a:r>
              <a:rPr lang="el-GR" dirty="0" err="1"/>
              <a:t>ετερόπλευρης</a:t>
            </a:r>
            <a:r>
              <a:rPr lang="el-GR" dirty="0"/>
              <a:t> πλευριτικής συλλογής.</a:t>
            </a:r>
          </a:p>
          <a:p>
            <a:r>
              <a:rPr lang="el-GR" dirty="0"/>
              <a:t>Ιστορικό καρκίνου μαστού το 2005:</a:t>
            </a:r>
          </a:p>
          <a:p>
            <a:pPr>
              <a:buNone/>
            </a:pPr>
            <a:r>
              <a:rPr lang="el-GR" dirty="0"/>
              <a:t>Μαστεκτομή-ΧΜΘ-</a:t>
            </a:r>
            <a:r>
              <a:rPr lang="en-US" dirty="0"/>
              <a:t>RT-</a:t>
            </a:r>
            <a:r>
              <a:rPr lang="el-GR" dirty="0"/>
              <a:t> ορμονοθεραπεία</a:t>
            </a:r>
          </a:p>
          <a:p>
            <a:pPr>
              <a:buNone/>
            </a:pPr>
            <a:r>
              <a:rPr lang="el-GR" dirty="0"/>
              <a:t> με </a:t>
            </a:r>
            <a:r>
              <a:rPr lang="el-GR" dirty="0" err="1"/>
              <a:t>ταμοξιφαίνη</a:t>
            </a:r>
            <a:r>
              <a:rPr lang="el-GR" dirty="0"/>
              <a:t> για 10 έτη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4286256"/>
            <a:ext cx="2398806" cy="244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199964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28650" y="5167223"/>
            <a:ext cx="7886700" cy="1009740"/>
          </a:xfrm>
        </p:spPr>
        <p:txBody>
          <a:bodyPr>
            <a:normAutofit lnSpcReduction="10000"/>
          </a:bodyPr>
          <a:lstStyle/>
          <a:p>
            <a:r>
              <a:rPr lang="el-GR" dirty="0" err="1"/>
              <a:t>Σταδιοποιήση</a:t>
            </a:r>
            <a:r>
              <a:rPr lang="el-GR" dirty="0"/>
              <a:t> με αξονικές: πλευριτική συλλογή ΔΕ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3502" y="235610"/>
            <a:ext cx="62865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8225" y="914400"/>
            <a:ext cx="70675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22C18C-EE43-4109-8BF9-71FDFBC0B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Περιστατικό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CE4468-240F-493D-ACD4-D39527380E45}"/>
              </a:ext>
            </a:extLst>
          </p:cNvPr>
          <p:cNvSpPr txBox="1"/>
          <p:nvPr/>
        </p:nvSpPr>
        <p:spPr>
          <a:xfrm>
            <a:off x="628651" y="2108718"/>
            <a:ext cx="6880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7/2004: ΜΣ 48 ετών με 2 κόρες</a:t>
            </a:r>
          </a:p>
          <a:p>
            <a:r>
              <a:rPr lang="el-GR" dirty="0"/>
              <a:t> ΤΡΜ  και </a:t>
            </a:r>
            <a:r>
              <a:rPr lang="el-GR" dirty="0" err="1"/>
              <a:t>λεμφαδενικός</a:t>
            </a:r>
            <a:r>
              <a:rPr lang="el-GR" dirty="0"/>
              <a:t> καθαρισμός</a:t>
            </a:r>
            <a:r>
              <a:rPr lang="el-GR" dirty="0">
                <a:sym typeface="Wingdings" panose="05000000000000000000" pitchFamily="2" charset="2"/>
              </a:rPr>
              <a:t> </a:t>
            </a:r>
            <a:r>
              <a:rPr lang="el-GR" dirty="0" err="1">
                <a:sym typeface="Wingdings" panose="05000000000000000000" pitchFamily="2" charset="2"/>
              </a:rPr>
              <a:t>Πορογενές</a:t>
            </a:r>
            <a:r>
              <a:rPr lang="el-GR" dirty="0">
                <a:sym typeface="Wingdings" panose="05000000000000000000" pitchFamily="2" charset="2"/>
              </a:rPr>
              <a:t> διηθητικό ΝΟ</a:t>
            </a:r>
            <a:r>
              <a:rPr lang="en-US" dirty="0">
                <a:sym typeface="Wingdings" panose="05000000000000000000" pitchFamily="2" charset="2"/>
              </a:rPr>
              <a:t>S ,grade III, T3N0M0, ER-, PR-, HER2-</a:t>
            </a:r>
            <a:r>
              <a:rPr lang="el-GR" dirty="0"/>
              <a:t> </a:t>
            </a:r>
          </a:p>
          <a:p>
            <a:r>
              <a:rPr lang="el-GR" dirty="0"/>
              <a:t>Έλαβε ΧΜΘ/</a:t>
            </a:r>
            <a:r>
              <a:rPr lang="en-US" dirty="0"/>
              <a:t>RT </a:t>
            </a:r>
          </a:p>
          <a:p>
            <a:r>
              <a:rPr lang="en-US" dirty="0"/>
              <a:t>10/2021: </a:t>
            </a:r>
            <a:r>
              <a:rPr lang="el-GR" dirty="0"/>
              <a:t>ελεύθερη νόσου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7EF2D2A0-4FEA-4077-9103-DB6274E97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297" y="3032048"/>
            <a:ext cx="3198786" cy="33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464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859A5F-7D2E-4872-A04F-3AAF473A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8F9E90F-11D9-4EFD-A408-EB182D243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l-GR" dirty="0"/>
              <a:t>7</a:t>
            </a:r>
            <a:r>
              <a:rPr lang="en-US" dirty="0"/>
              <a:t> </a:t>
            </a:r>
            <a:r>
              <a:rPr lang="el-GR" dirty="0"/>
              <a:t>χρόνια μετά προσέρχεται στο ιατρείο η κόρη της ασθενούς και ρωτάει ποιο είναι το ενδεδειγμένο </a:t>
            </a:r>
            <a:r>
              <a:rPr lang="en-US" dirty="0"/>
              <a:t>screening </a:t>
            </a:r>
            <a:r>
              <a:rPr lang="el-GR" dirty="0"/>
              <a:t>για αυτήν και την αδελφή της</a:t>
            </a:r>
          </a:p>
        </p:txBody>
      </p:sp>
    </p:spTree>
    <p:extLst>
      <p:ext uri="{BB962C8B-B14F-4D97-AF65-F5344CB8AC3E}">
        <p14:creationId xmlns:p14="http://schemas.microsoft.com/office/powerpoint/2010/main" val="2182276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" y="561975"/>
            <a:ext cx="7972425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53" y="1571613"/>
            <a:ext cx="5376365" cy="4525963"/>
          </a:xfrm>
          <a:prstGeom prst="rect">
            <a:avLst/>
          </a:prstGeom>
        </p:spPr>
      </p:pic>
      <p:sp>
        <p:nvSpPr>
          <p:cNvPr id="6" name="5 - Ορθογώνιο"/>
          <p:cNvSpPr/>
          <p:nvPr/>
        </p:nvSpPr>
        <p:spPr>
          <a:xfrm>
            <a:off x="3071802" y="2786058"/>
            <a:ext cx="375050" cy="214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900" dirty="0">
                <a:solidFill>
                  <a:schemeClr val="tx1"/>
                </a:solidFill>
              </a:rPr>
              <a:t>Ε.Μ</a:t>
            </a:r>
            <a:r>
              <a:rPr lang="el-G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4196951" y="2786058"/>
            <a:ext cx="428628" cy="1428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000" dirty="0">
                <a:solidFill>
                  <a:schemeClr val="tx1"/>
                </a:solidFill>
              </a:rPr>
              <a:t>Δ.Χ.</a:t>
            </a:r>
          </a:p>
        </p:txBody>
      </p:sp>
      <p:sp>
        <p:nvSpPr>
          <p:cNvPr id="11" name="10 - Ορθογώνιο"/>
          <p:cNvSpPr/>
          <p:nvPr/>
        </p:nvSpPr>
        <p:spPr>
          <a:xfrm>
            <a:off x="3232537" y="4000504"/>
            <a:ext cx="375050" cy="214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900" dirty="0" err="1">
                <a:solidFill>
                  <a:schemeClr val="tx1"/>
                </a:solidFill>
              </a:rPr>
              <a:t>Μ.Μπ</a:t>
            </a:r>
            <a:endParaRPr lang="el-GR" sz="900" dirty="0">
              <a:solidFill>
                <a:schemeClr val="tx1"/>
              </a:solidFill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3661165" y="4071942"/>
            <a:ext cx="375050" cy="214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900" dirty="0">
                <a:solidFill>
                  <a:schemeClr val="tx1"/>
                </a:solidFill>
              </a:rPr>
              <a:t>Σ.Χ</a:t>
            </a:r>
            <a:r>
              <a:rPr lang="el-GR" dirty="0"/>
              <a:t>.</a:t>
            </a:r>
          </a:p>
        </p:txBody>
      </p:sp>
      <p:sp>
        <p:nvSpPr>
          <p:cNvPr id="13" name="12 - Ορθογώνιο"/>
          <p:cNvSpPr/>
          <p:nvPr/>
        </p:nvSpPr>
        <p:spPr>
          <a:xfrm>
            <a:off x="4786314" y="4000504"/>
            <a:ext cx="321471" cy="214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900" dirty="0">
                <a:solidFill>
                  <a:schemeClr val="tx1"/>
                </a:solidFill>
              </a:rPr>
              <a:t>Μ.Σ</a:t>
            </a:r>
            <a:r>
              <a:rPr lang="el-GR" sz="900" dirty="0"/>
              <a:t>.</a:t>
            </a:r>
          </a:p>
        </p:txBody>
      </p:sp>
      <p:sp>
        <p:nvSpPr>
          <p:cNvPr id="15" name="14 - Ορθογώνιο"/>
          <p:cNvSpPr/>
          <p:nvPr/>
        </p:nvSpPr>
        <p:spPr>
          <a:xfrm>
            <a:off x="4893471" y="5143512"/>
            <a:ext cx="267893" cy="214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00" dirty="0">
                <a:solidFill>
                  <a:schemeClr val="tx1"/>
                </a:solidFill>
              </a:rPr>
              <a:t>Δ.Σ.</a:t>
            </a:r>
          </a:p>
        </p:txBody>
      </p:sp>
      <p:sp>
        <p:nvSpPr>
          <p:cNvPr id="16" name="15 - Ορθογώνιο"/>
          <p:cNvSpPr/>
          <p:nvPr/>
        </p:nvSpPr>
        <p:spPr>
          <a:xfrm>
            <a:off x="6125776" y="2786058"/>
            <a:ext cx="267893" cy="1428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00" dirty="0">
                <a:solidFill>
                  <a:schemeClr val="tx1"/>
                </a:solidFill>
              </a:rPr>
              <a:t>Δ.Ρ.</a:t>
            </a:r>
          </a:p>
        </p:txBody>
      </p:sp>
    </p:spTree>
    <p:extLst>
      <p:ext uri="{BB962C8B-B14F-4D97-AF65-F5344CB8AC3E}">
        <p14:creationId xmlns:p14="http://schemas.microsoft.com/office/powerpoint/2010/main" val="23375977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126338-57ED-4FAA-B7C2-7C56E2AB9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0E7395A-C8F1-4D27-ADFF-3171BEA50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grpSp>
        <p:nvGrpSpPr>
          <p:cNvPr id="4" name="Ομάδα 7">
            <a:extLst>
              <a:ext uri="{FF2B5EF4-FFF2-40B4-BE49-F238E27FC236}">
                <a16:creationId xmlns:a16="http://schemas.microsoft.com/office/drawing/2014/main" id="{141D4E22-AB2D-44F0-AD67-D361ACAA6E72}"/>
              </a:ext>
            </a:extLst>
          </p:cNvPr>
          <p:cNvGrpSpPr/>
          <p:nvPr/>
        </p:nvGrpSpPr>
        <p:grpSpPr>
          <a:xfrm>
            <a:off x="390721" y="804280"/>
            <a:ext cx="4936331" cy="5829591"/>
            <a:chOff x="679580" y="365125"/>
            <a:chExt cx="6581775" cy="7155154"/>
          </a:xfrm>
        </p:grpSpPr>
        <p:pic>
          <p:nvPicPr>
            <p:cNvPr id="5" name="Εικόνα 4">
              <a:extLst>
                <a:ext uri="{FF2B5EF4-FFF2-40B4-BE49-F238E27FC236}">
                  <a16:creationId xmlns:a16="http://schemas.microsoft.com/office/drawing/2014/main" id="{C96669DB-D2FF-4D76-A6EB-CBEB930F4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580" y="365125"/>
              <a:ext cx="6581775" cy="5086350"/>
            </a:xfrm>
            <a:prstGeom prst="rect">
              <a:avLst/>
            </a:prstGeom>
          </p:spPr>
        </p:pic>
        <p:pic>
          <p:nvPicPr>
            <p:cNvPr id="7" name="Εικόνα 6">
              <a:extLst>
                <a:ext uri="{FF2B5EF4-FFF2-40B4-BE49-F238E27FC236}">
                  <a16:creationId xmlns:a16="http://schemas.microsoft.com/office/drawing/2014/main" id="{3403911B-7122-4EC0-BC5D-98D7B938F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580" y="5253329"/>
              <a:ext cx="6505575" cy="2266950"/>
            </a:xfrm>
            <a:prstGeom prst="rect">
              <a:avLst/>
            </a:prstGeom>
          </p:spPr>
        </p:pic>
      </p:grp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3EE1796-EFCD-46D6-9FE0-F2CCDDA55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981" y="2219228"/>
            <a:ext cx="3081581" cy="1971675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5BFAA38D-CA76-456D-8A64-F9FE031E3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9403" y="365125"/>
            <a:ext cx="228600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602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B2D904-7B9B-4CD4-B58B-39F538F9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EC8336B-5021-4E5F-A370-A2DAA7143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E738F77-A8F5-4D7B-BF41-967D2E8F4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89" y="167951"/>
            <a:ext cx="3772724" cy="68580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0E027F3-C137-4FD8-BDD0-08F5CCEBB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989" y="167951"/>
            <a:ext cx="320757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0A9601-1A4A-43AE-B235-508A130CCB97}"/>
              </a:ext>
            </a:extLst>
          </p:cNvPr>
          <p:cNvSpPr txBox="1"/>
          <p:nvPr/>
        </p:nvSpPr>
        <p:spPr>
          <a:xfrm>
            <a:off x="1693503" y="3642831"/>
            <a:ext cx="94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highlight>
                  <a:srgbClr val="C0C0C0"/>
                </a:highlight>
              </a:rPr>
              <a:t>Μ.Μ.</a:t>
            </a:r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63DB7D30-8F4E-4587-89B0-08CD57B71100}"/>
              </a:ext>
            </a:extLst>
          </p:cNvPr>
          <p:cNvSpPr/>
          <p:nvPr/>
        </p:nvSpPr>
        <p:spPr>
          <a:xfrm>
            <a:off x="2120382" y="3769567"/>
            <a:ext cx="251927" cy="2332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43978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D3239D-B59E-4191-A0CC-361A66430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40C4FAE-6281-4718-9945-A7403531F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5134B57-3E44-4D38-B208-4B8C7A7DF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4" y="319088"/>
            <a:ext cx="8786813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768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A9CEA7-460C-47CE-96C1-DF1EF1B2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4DF3183-E250-4770-B911-9C725661D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83CB45B-890D-4D00-9B57-692A7AA0A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60" y="895350"/>
            <a:ext cx="7279481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568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1C3B32D-CC49-4944-87FA-0AD0C4FA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1339D2E-3686-4AF9-9E1F-C59CC92A9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9066FD6-5CB4-4AE6-96D1-A92732970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690563"/>
            <a:ext cx="3999334" cy="547687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1AD9A2F-F49D-4400-8884-41F1EBB31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70" y="1483567"/>
            <a:ext cx="5833965" cy="501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869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A1D909-3416-4583-BB3B-E08025B9B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03C506F-1937-4FB9-8A9E-051CD7167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F0C9208-27BC-4FE3-800B-049C53DE3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3" y="661988"/>
            <a:ext cx="734377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067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BF3CEF-6414-4CE9-9111-B2C281B1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D70CB9A-EC38-4834-8229-AE0904BA9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7A8FAC6-D7DE-4BD5-ADE3-0ED2A88C8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" y="699018"/>
            <a:ext cx="5913786" cy="55626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12E4939-8C87-4A06-A102-65C9B8AC3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388" y="596382"/>
            <a:ext cx="3615612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681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73FF0B-A873-45AC-9B66-CECBD2842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3F6D060-C295-4B96-867E-05FE44C89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4C53B7B-CB29-4EFB-B689-928DBCB57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1047750"/>
            <a:ext cx="6000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781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62E68E-47C9-4188-97CC-25F078D15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C238E6A-B126-415C-884F-32A404271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0050BA4-9B57-4EAF-A208-64A8616D3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260" y="1"/>
            <a:ext cx="5836444" cy="326658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F66B62D-7FF2-47BE-AE70-DA07EB8B0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0" y="2809876"/>
            <a:ext cx="6186488" cy="389883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E8F6887A-688C-4666-997A-F8F087784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97" y="387180"/>
            <a:ext cx="3833424" cy="228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59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6788" y="600075"/>
            <a:ext cx="721042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3" descr="C:\Users\charlotte.seymour\AppData\Local\Microsoft\Windows\Temporary Internet Files\Content.IE5\8PUCRXMI\wrench-34929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79710">
            <a:off x="6520426" y="3032759"/>
            <a:ext cx="563851" cy="48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3" descr="C:\Users\charlotte.seymour\AppData\Local\Microsoft\Windows\Temporary Internet Files\Content.IE5\8PUCRXMI\wrench-34929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79710">
            <a:off x="4197882" y="3032759"/>
            <a:ext cx="563851" cy="48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447" y="285728"/>
            <a:ext cx="6172200" cy="1143000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…Synthetic lethality: Why </a:t>
            </a:r>
            <a:r>
              <a:rPr lang="en-GB" sz="3200" i="1" dirty="0"/>
              <a:t>BRCA</a:t>
            </a:r>
            <a:r>
              <a:rPr lang="en-GB" sz="3200" dirty="0"/>
              <a:t> mutant cancers are selectively sensitive to PARP inhibitor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9" r="65720"/>
          <a:stretch/>
        </p:blipFill>
        <p:spPr>
          <a:xfrm>
            <a:off x="4178645" y="1520229"/>
            <a:ext cx="786711" cy="627239"/>
          </a:xfrm>
          <a:prstGeom prst="rect">
            <a:avLst/>
          </a:prstGeom>
          <a:ln>
            <a:noFill/>
          </a:ln>
          <a:effectLst>
            <a:outerShdw blurRad="127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59" name="TextBox 58"/>
          <p:cNvSpPr txBox="1"/>
          <p:nvPr/>
        </p:nvSpPr>
        <p:spPr>
          <a:xfrm>
            <a:off x="2626423" y="1255944"/>
            <a:ext cx="3891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DNA damage</a:t>
            </a:r>
            <a:r>
              <a:rPr lang="en-GB" sz="1400" dirty="0"/>
              <a:t> – SSB</a:t>
            </a:r>
            <a:endParaRPr lang="en-GB" sz="1400" b="1" dirty="0"/>
          </a:p>
        </p:txBody>
      </p:sp>
      <p:sp>
        <p:nvSpPr>
          <p:cNvPr id="65" name="TextBox 64"/>
          <p:cNvSpPr txBox="1"/>
          <p:nvPr/>
        </p:nvSpPr>
        <p:spPr>
          <a:xfrm rot="537473">
            <a:off x="2434075" y="2893424"/>
            <a:ext cx="640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PARP</a:t>
            </a:r>
          </a:p>
        </p:txBody>
      </p:sp>
      <p:sp>
        <p:nvSpPr>
          <p:cNvPr id="73" name="Rounded Rectangle 72"/>
          <p:cNvSpPr/>
          <p:nvPr/>
        </p:nvSpPr>
        <p:spPr bwMode="auto">
          <a:xfrm>
            <a:off x="1584089" y="2472370"/>
            <a:ext cx="1458162" cy="346151"/>
          </a:xfrm>
          <a:prstGeom prst="round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chemeClr val="bg1"/>
                </a:solidFill>
                <a:latin typeface="Arial" charset="0"/>
              </a:rPr>
              <a:t>Normal cell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 r="59463"/>
          <a:stretch/>
        </p:blipFill>
        <p:spPr>
          <a:xfrm>
            <a:off x="1776107" y="5790835"/>
            <a:ext cx="945835" cy="564308"/>
          </a:xfrm>
          <a:prstGeom prst="rect">
            <a:avLst/>
          </a:prstGeom>
          <a:ln>
            <a:noFill/>
          </a:ln>
          <a:effectLst>
            <a:outerShdw blurRad="127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89" name="Rounded Rectangle 88"/>
          <p:cNvSpPr/>
          <p:nvPr/>
        </p:nvSpPr>
        <p:spPr bwMode="auto">
          <a:xfrm>
            <a:off x="3538392" y="2472369"/>
            <a:ext cx="2067220" cy="346150"/>
          </a:xfrm>
          <a:prstGeom prst="round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latin typeface="Arial" charset="0"/>
              </a:rPr>
              <a:t>PARP inhibition in normal cell</a:t>
            </a:r>
          </a:p>
        </p:txBody>
      </p:sp>
      <p:sp>
        <p:nvSpPr>
          <p:cNvPr id="101" name="Rounded Rectangle 100"/>
          <p:cNvSpPr/>
          <p:nvPr/>
        </p:nvSpPr>
        <p:spPr bwMode="auto">
          <a:xfrm>
            <a:off x="5919910" y="2358531"/>
            <a:ext cx="1872093" cy="459988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i="1" dirty="0">
                <a:solidFill>
                  <a:schemeClr val="bg1"/>
                </a:solidFill>
                <a:latin typeface="Arial" charset="0"/>
              </a:rPr>
              <a:t>BRCA</a:t>
            </a:r>
            <a:r>
              <a:rPr lang="en-GB" sz="1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sz="1400" b="1" dirty="0">
                <a:solidFill>
                  <a:schemeClr val="bg1"/>
                </a:solidFill>
                <a:latin typeface="Arial" charset="0"/>
              </a:rPr>
              <a:t>mutation/HRD</a:t>
            </a:r>
            <a:br>
              <a:rPr lang="en-GB" sz="1400" dirty="0">
                <a:solidFill>
                  <a:schemeClr val="bg1"/>
                </a:solidFill>
                <a:latin typeface="Arial" charset="0"/>
              </a:rPr>
            </a:br>
            <a:r>
              <a:rPr lang="en-GB" sz="1400" dirty="0">
                <a:solidFill>
                  <a:schemeClr val="bg1"/>
                </a:solidFill>
                <a:latin typeface="Arial" charset="0"/>
              </a:rPr>
              <a:t>with PARP inhibition</a:t>
            </a:r>
            <a:endParaRPr lang="en-GB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143000" y="6624162"/>
            <a:ext cx="5988490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</a:rPr>
              <a:t>Ellisen LW. </a:t>
            </a:r>
            <a:r>
              <a:rPr lang="en-US" sz="900" i="1" dirty="0">
                <a:solidFill>
                  <a:schemeClr val="bg1">
                    <a:lumMod val="50000"/>
                  </a:schemeClr>
                </a:solidFill>
              </a:rPr>
              <a:t>Cancer Cell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. 2011;19:165–167; McLornan DP et al. </a:t>
            </a:r>
            <a:r>
              <a:rPr lang="en-US" sz="900" i="1" dirty="0">
                <a:solidFill>
                  <a:schemeClr val="bg1">
                    <a:lumMod val="50000"/>
                  </a:schemeClr>
                </a:solidFill>
              </a:rPr>
              <a:t>N Engl J Med.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2014;371:1725–1735.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217161" y="5919103"/>
            <a:ext cx="666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GB" b="1" dirty="0"/>
              <a:t>Repair</a:t>
            </a:r>
          </a:p>
        </p:txBody>
      </p:sp>
      <p:grpSp>
        <p:nvGrpSpPr>
          <p:cNvPr id="3" name="Group 9"/>
          <p:cNvGrpSpPr/>
          <p:nvPr/>
        </p:nvGrpSpPr>
        <p:grpSpPr>
          <a:xfrm>
            <a:off x="4109709" y="2894758"/>
            <a:ext cx="640786" cy="518267"/>
            <a:chOff x="3999529" y="3038550"/>
            <a:chExt cx="854381" cy="518267"/>
          </a:xfrm>
        </p:grpSpPr>
        <p:sp>
          <p:nvSpPr>
            <p:cNvPr id="79" name="TextBox 78"/>
            <p:cNvSpPr txBox="1"/>
            <p:nvPr/>
          </p:nvSpPr>
          <p:spPr>
            <a:xfrm rot="537473">
              <a:off x="3999529" y="3038550"/>
              <a:ext cx="8543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PARP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 rot="1487669">
              <a:off x="4353084" y="3300280"/>
              <a:ext cx="147269" cy="2565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898021" y="4805851"/>
            <a:ext cx="1782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DSBs not fixed by HR</a:t>
            </a:r>
          </a:p>
        </p:txBody>
      </p:sp>
      <p:grpSp>
        <p:nvGrpSpPr>
          <p:cNvPr id="4" name="Group 81"/>
          <p:cNvGrpSpPr/>
          <p:nvPr/>
        </p:nvGrpSpPr>
        <p:grpSpPr>
          <a:xfrm>
            <a:off x="5021481" y="3901485"/>
            <a:ext cx="764222" cy="810248"/>
            <a:chOff x="1958869" y="3143266"/>
            <a:chExt cx="1018962" cy="810248"/>
          </a:xfrm>
        </p:grpSpPr>
        <p:pic>
          <p:nvPicPr>
            <p:cNvPr id="84" name="Picture 6" descr="C:\Users\charlotte.seymour\AppData\Local\Microsoft\Windows\Temporary Internet Files\Content.IE5\EXP8MNX4\screwdriver-309634_640[1]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042935">
              <a:off x="1963189" y="3234357"/>
              <a:ext cx="735828" cy="702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TextBox 93"/>
            <p:cNvSpPr txBox="1"/>
            <p:nvPr/>
          </p:nvSpPr>
          <p:spPr>
            <a:xfrm rot="1684218">
              <a:off x="1958869" y="3143266"/>
              <a:ext cx="1018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/>
                <a:t>BRCA1/2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299194" y="2884762"/>
            <a:ext cx="1383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Base Excision Repair (BER)</a:t>
            </a:r>
          </a:p>
        </p:txBody>
      </p:sp>
      <p:grpSp>
        <p:nvGrpSpPr>
          <p:cNvPr id="6" name="Group 8"/>
          <p:cNvGrpSpPr/>
          <p:nvPr/>
        </p:nvGrpSpPr>
        <p:grpSpPr>
          <a:xfrm>
            <a:off x="1839711" y="3852612"/>
            <a:ext cx="786711" cy="627239"/>
            <a:chOff x="1509730" y="2455380"/>
            <a:chExt cx="1048948" cy="627239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9" r="65720"/>
            <a:stretch/>
          </p:blipFill>
          <p:spPr>
            <a:xfrm>
              <a:off x="1509730" y="2455380"/>
              <a:ext cx="1048948" cy="627239"/>
            </a:xfrm>
            <a:prstGeom prst="rect">
              <a:avLst/>
            </a:prstGeom>
            <a:ln>
              <a:noFill/>
            </a:ln>
            <a:effectLst>
              <a:outerShdw blurRad="12700" dist="38100" dir="5400000" algn="t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10" name="Explosion 1 109"/>
            <p:cNvSpPr/>
            <p:nvPr/>
          </p:nvSpPr>
          <p:spPr>
            <a:xfrm>
              <a:off x="2077904" y="2591325"/>
              <a:ext cx="188340" cy="204079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</p:grpSp>
      <p:grpSp>
        <p:nvGrpSpPr>
          <p:cNvPr id="8" name="Group 12"/>
          <p:cNvGrpSpPr/>
          <p:nvPr/>
        </p:nvGrpSpPr>
        <p:grpSpPr>
          <a:xfrm>
            <a:off x="4039359" y="3809831"/>
            <a:ext cx="857786" cy="712796"/>
            <a:chOff x="4198241" y="4277228"/>
            <a:chExt cx="1143714" cy="712796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13" r="26872"/>
            <a:stretch/>
          </p:blipFill>
          <p:spPr>
            <a:xfrm>
              <a:off x="4198241" y="4277228"/>
              <a:ext cx="1143714" cy="694762"/>
            </a:xfrm>
            <a:prstGeom prst="rect">
              <a:avLst/>
            </a:prstGeom>
            <a:ln>
              <a:noFill/>
            </a:ln>
            <a:effectLst>
              <a:outerShdw blurRad="12700" dist="38100" dir="5400000" algn="t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14" name="Explosion 1 113"/>
            <p:cNvSpPr/>
            <p:nvPr/>
          </p:nvSpPr>
          <p:spPr>
            <a:xfrm>
              <a:off x="4581758" y="4379714"/>
              <a:ext cx="188340" cy="204079"/>
            </a:xfrm>
            <a:prstGeom prst="irregularSeal1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115" name="Explosion 1 114"/>
            <p:cNvSpPr/>
            <p:nvPr/>
          </p:nvSpPr>
          <p:spPr>
            <a:xfrm>
              <a:off x="4770098" y="4785945"/>
              <a:ext cx="188340" cy="204079"/>
            </a:xfrm>
            <a:prstGeom prst="irregularSeal1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</p:grpSp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 r="59463"/>
          <a:stretch/>
        </p:blipFill>
        <p:spPr>
          <a:xfrm>
            <a:off x="3989925" y="5790835"/>
            <a:ext cx="945835" cy="564308"/>
          </a:xfrm>
          <a:prstGeom prst="rect">
            <a:avLst/>
          </a:prstGeom>
          <a:ln>
            <a:noFill/>
          </a:ln>
          <a:effectLst>
            <a:outerShdw blurRad="127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125" name="TextBox 124"/>
          <p:cNvSpPr txBox="1"/>
          <p:nvPr/>
        </p:nvSpPr>
        <p:spPr>
          <a:xfrm>
            <a:off x="3410788" y="5919103"/>
            <a:ext cx="666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GB" b="1" dirty="0"/>
              <a:t>Repair</a:t>
            </a:r>
          </a:p>
        </p:txBody>
      </p:sp>
      <p:grpSp>
        <p:nvGrpSpPr>
          <p:cNvPr id="9" name="Group 140"/>
          <p:cNvGrpSpPr/>
          <p:nvPr/>
        </p:nvGrpSpPr>
        <p:grpSpPr>
          <a:xfrm>
            <a:off x="7242145" y="3792521"/>
            <a:ext cx="764222" cy="810248"/>
            <a:chOff x="1958869" y="3143266"/>
            <a:chExt cx="1018962" cy="810248"/>
          </a:xfrm>
        </p:grpSpPr>
        <p:pic>
          <p:nvPicPr>
            <p:cNvPr id="142" name="Picture 6" descr="C:\Users\charlotte.seymour\AppData\Local\Microsoft\Windows\Temporary Internet Files\Content.IE5\EXP8MNX4\screwdriver-309634_640[1]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042935">
              <a:off x="1963189" y="3234357"/>
              <a:ext cx="735828" cy="702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" name="TextBox 142"/>
            <p:cNvSpPr txBox="1"/>
            <p:nvPr/>
          </p:nvSpPr>
          <p:spPr>
            <a:xfrm rot="1684218">
              <a:off x="1958869" y="3143266"/>
              <a:ext cx="1018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/>
                <a:t>BRCA1/2</a:t>
              </a:r>
            </a:p>
          </p:txBody>
        </p:sp>
      </p:grpSp>
      <p:pic>
        <p:nvPicPr>
          <p:cNvPr id="145" name="Picture 14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3" r="26872"/>
          <a:stretch/>
        </p:blipFill>
        <p:spPr>
          <a:xfrm>
            <a:off x="6366125" y="3833242"/>
            <a:ext cx="822249" cy="665979"/>
          </a:xfrm>
          <a:prstGeom prst="rect">
            <a:avLst/>
          </a:prstGeom>
          <a:ln>
            <a:noFill/>
          </a:ln>
          <a:effectLst>
            <a:outerShdw blurRad="12700" dist="38100" dir="5400000" algn="t" rotWithShape="0">
              <a:prstClr val="black">
                <a:alpha val="20000"/>
              </a:prstClr>
            </a:outerShdw>
          </a:effectLst>
        </p:spPr>
      </p:pic>
      <p:cxnSp>
        <p:nvCxnSpPr>
          <p:cNvPr id="147" name="Straight Arrow Connector 146"/>
          <p:cNvCxnSpPr/>
          <p:nvPr/>
        </p:nvCxnSpPr>
        <p:spPr bwMode="auto">
          <a:xfrm>
            <a:off x="6777249" y="5906182"/>
            <a:ext cx="0" cy="3336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6" name="Picture 2" descr="C:\Users\charlotte.seymour\Downloads\ThinkstockPhotos-52824098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48977" y="5673916"/>
            <a:ext cx="530840" cy="8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TextBox 147"/>
          <p:cNvSpPr txBox="1"/>
          <p:nvPr/>
        </p:nvSpPr>
        <p:spPr>
          <a:xfrm>
            <a:off x="5800931" y="5919103"/>
            <a:ext cx="929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GB" b="1" dirty="0"/>
              <a:t>Cell death</a:t>
            </a:r>
          </a:p>
        </p:txBody>
      </p:sp>
      <p:grpSp>
        <p:nvGrpSpPr>
          <p:cNvPr id="10" name="Group 151"/>
          <p:cNvGrpSpPr/>
          <p:nvPr/>
        </p:nvGrpSpPr>
        <p:grpSpPr>
          <a:xfrm>
            <a:off x="4268875" y="2987884"/>
            <a:ext cx="490705" cy="490174"/>
            <a:chOff x="4108652" y="3637439"/>
            <a:chExt cx="654273" cy="490174"/>
          </a:xfrm>
        </p:grpSpPr>
        <p:cxnSp>
          <p:nvCxnSpPr>
            <p:cNvPr id="153" name="Straight Connector 152"/>
            <p:cNvCxnSpPr/>
            <p:nvPr/>
          </p:nvCxnSpPr>
          <p:spPr bwMode="auto">
            <a:xfrm>
              <a:off x="4108652" y="3666721"/>
              <a:ext cx="654273" cy="46089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" name="Straight Connector 153"/>
            <p:cNvCxnSpPr/>
            <p:nvPr/>
          </p:nvCxnSpPr>
          <p:spPr bwMode="auto">
            <a:xfrm rot="5400000">
              <a:off x="4202093" y="3566781"/>
              <a:ext cx="490173" cy="63148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0" name="TextBox 149"/>
          <p:cNvSpPr txBox="1"/>
          <p:nvPr/>
        </p:nvSpPr>
        <p:spPr>
          <a:xfrm>
            <a:off x="3042252" y="3456325"/>
            <a:ext cx="1453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Inhibition of BER </a:t>
            </a:r>
            <a:br>
              <a:rPr lang="en-GB" sz="1400" dirty="0"/>
            </a:br>
            <a:r>
              <a:rPr lang="en-GB" sz="1400" dirty="0"/>
              <a:t>leads to DSBs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3382150" y="4698127"/>
            <a:ext cx="2258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DSBs fixed by HR, which requires functional </a:t>
            </a:r>
            <a:r>
              <a:rPr lang="en-GB" sz="1400" b="1" i="1" dirty="0"/>
              <a:t>BRCA </a:t>
            </a:r>
            <a:r>
              <a:rPr lang="en-GB" sz="1400" b="1" dirty="0"/>
              <a:t>genes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505625" y="4790460"/>
            <a:ext cx="1636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SSBs fixed by BER</a:t>
            </a:r>
          </a:p>
        </p:txBody>
      </p:sp>
      <p:grpSp>
        <p:nvGrpSpPr>
          <p:cNvPr id="11" name="Group 169"/>
          <p:cNvGrpSpPr/>
          <p:nvPr/>
        </p:nvGrpSpPr>
        <p:grpSpPr>
          <a:xfrm>
            <a:off x="6389289" y="2900116"/>
            <a:ext cx="640786" cy="518267"/>
            <a:chOff x="3999529" y="3038550"/>
            <a:chExt cx="854381" cy="518267"/>
          </a:xfrm>
        </p:grpSpPr>
        <p:sp>
          <p:nvSpPr>
            <p:cNvPr id="172" name="TextBox 171"/>
            <p:cNvSpPr txBox="1"/>
            <p:nvPr/>
          </p:nvSpPr>
          <p:spPr>
            <a:xfrm rot="537473">
              <a:off x="3999529" y="3038550"/>
              <a:ext cx="8543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PARP</a:t>
              </a:r>
            </a:p>
          </p:txBody>
        </p:sp>
        <p:sp>
          <p:nvSpPr>
            <p:cNvPr id="173" name="Rectangle 172"/>
            <p:cNvSpPr/>
            <p:nvPr/>
          </p:nvSpPr>
          <p:spPr bwMode="auto">
            <a:xfrm rot="1487669">
              <a:off x="4353084" y="3300280"/>
              <a:ext cx="147269" cy="2565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12" name="Group 173"/>
          <p:cNvGrpSpPr/>
          <p:nvPr/>
        </p:nvGrpSpPr>
        <p:grpSpPr>
          <a:xfrm>
            <a:off x="6548456" y="2993242"/>
            <a:ext cx="490705" cy="490174"/>
            <a:chOff x="4108652" y="3637439"/>
            <a:chExt cx="654273" cy="490174"/>
          </a:xfrm>
        </p:grpSpPr>
        <p:cxnSp>
          <p:nvCxnSpPr>
            <p:cNvPr id="175" name="Straight Connector 174"/>
            <p:cNvCxnSpPr/>
            <p:nvPr/>
          </p:nvCxnSpPr>
          <p:spPr bwMode="auto">
            <a:xfrm>
              <a:off x="4108652" y="3666721"/>
              <a:ext cx="654273" cy="46089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 bwMode="auto">
            <a:xfrm rot="5400000">
              <a:off x="4202093" y="3566781"/>
              <a:ext cx="490173" cy="63148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77" name="Straight Arrow Connector 176"/>
          <p:cNvCxnSpPr/>
          <p:nvPr/>
        </p:nvCxnSpPr>
        <p:spPr bwMode="auto">
          <a:xfrm>
            <a:off x="2298036" y="5085650"/>
            <a:ext cx="1" cy="6072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8" name="Straight Arrow Connector 177"/>
          <p:cNvCxnSpPr/>
          <p:nvPr/>
        </p:nvCxnSpPr>
        <p:spPr bwMode="auto">
          <a:xfrm>
            <a:off x="2305528" y="3489459"/>
            <a:ext cx="0" cy="33361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0" name="Straight Arrow Connector 179"/>
          <p:cNvCxnSpPr/>
          <p:nvPr/>
        </p:nvCxnSpPr>
        <p:spPr bwMode="auto">
          <a:xfrm>
            <a:off x="4572000" y="2128967"/>
            <a:ext cx="0" cy="33361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Freeform 27"/>
          <p:cNvSpPr/>
          <p:nvPr/>
        </p:nvSpPr>
        <p:spPr bwMode="auto">
          <a:xfrm>
            <a:off x="2297430" y="1828800"/>
            <a:ext cx="1691640" cy="640080"/>
          </a:xfrm>
          <a:custGeom>
            <a:avLst/>
            <a:gdLst>
              <a:gd name="connsiteX0" fmla="*/ 2255520 w 2255520"/>
              <a:gd name="connsiteY0" fmla="*/ 0 h 640080"/>
              <a:gd name="connsiteX1" fmla="*/ 0 w 2255520"/>
              <a:gd name="connsiteY1" fmla="*/ 0 h 640080"/>
              <a:gd name="connsiteX2" fmla="*/ 0 w 2255520"/>
              <a:gd name="connsiteY2" fmla="*/ 64008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5520" h="640080">
                <a:moveTo>
                  <a:pt x="2255520" y="0"/>
                </a:moveTo>
                <a:lnTo>
                  <a:pt x="0" y="0"/>
                </a:lnTo>
                <a:lnTo>
                  <a:pt x="0" y="640080"/>
                </a:lnTo>
              </a:path>
            </a:pathLst>
          </a:cu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b="1" dirty="0">
              <a:latin typeface="Arial" charset="0"/>
            </a:endParaRPr>
          </a:p>
        </p:txBody>
      </p:sp>
      <p:sp>
        <p:nvSpPr>
          <p:cNvPr id="181" name="Freeform 180"/>
          <p:cNvSpPr/>
          <p:nvPr/>
        </p:nvSpPr>
        <p:spPr bwMode="auto">
          <a:xfrm flipH="1">
            <a:off x="5117489" y="1833848"/>
            <a:ext cx="1717920" cy="524685"/>
          </a:xfrm>
          <a:custGeom>
            <a:avLst/>
            <a:gdLst>
              <a:gd name="connsiteX0" fmla="*/ 2255520 w 2255520"/>
              <a:gd name="connsiteY0" fmla="*/ 0 h 640080"/>
              <a:gd name="connsiteX1" fmla="*/ 0 w 2255520"/>
              <a:gd name="connsiteY1" fmla="*/ 0 h 640080"/>
              <a:gd name="connsiteX2" fmla="*/ 0 w 2255520"/>
              <a:gd name="connsiteY2" fmla="*/ 64008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5520" h="640080">
                <a:moveTo>
                  <a:pt x="2255520" y="0"/>
                </a:moveTo>
                <a:lnTo>
                  <a:pt x="0" y="0"/>
                </a:lnTo>
                <a:lnTo>
                  <a:pt x="0" y="640080"/>
                </a:lnTo>
              </a:path>
            </a:pathLst>
          </a:cu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b="1" dirty="0">
              <a:latin typeface="Arial" charset="0"/>
            </a:endParaRPr>
          </a:p>
        </p:txBody>
      </p:sp>
      <p:cxnSp>
        <p:nvCxnSpPr>
          <p:cNvPr id="183" name="Straight Arrow Connector 182"/>
          <p:cNvCxnSpPr/>
          <p:nvPr/>
        </p:nvCxnSpPr>
        <p:spPr bwMode="auto">
          <a:xfrm>
            <a:off x="4562379" y="3503188"/>
            <a:ext cx="0" cy="33361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4" name="Straight Arrow Connector 183"/>
          <p:cNvCxnSpPr/>
          <p:nvPr/>
        </p:nvCxnSpPr>
        <p:spPr bwMode="auto">
          <a:xfrm>
            <a:off x="4567755" y="5132197"/>
            <a:ext cx="1" cy="6072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5" name="Straight Arrow Connector 184"/>
          <p:cNvCxnSpPr/>
          <p:nvPr/>
        </p:nvCxnSpPr>
        <p:spPr bwMode="auto">
          <a:xfrm>
            <a:off x="6828989" y="3544525"/>
            <a:ext cx="0" cy="33361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6" name="Straight Arrow Connector 185"/>
          <p:cNvCxnSpPr/>
          <p:nvPr/>
        </p:nvCxnSpPr>
        <p:spPr bwMode="auto">
          <a:xfrm>
            <a:off x="6839659" y="5085650"/>
            <a:ext cx="1" cy="6072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7" name="Picture 3" descr="C:\Users\charlotte.seymour\AppData\Local\Microsoft\Windows\Temporary Internet Files\Content.IE5\8PUCRXMI\wrench-34929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79710">
            <a:off x="2488299" y="3032759"/>
            <a:ext cx="563851" cy="48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 rot="1440101">
            <a:off x="7514151" y="4143484"/>
            <a:ext cx="66718" cy="25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b="1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13" name="Group 11"/>
          <p:cNvGrpSpPr/>
          <p:nvPr/>
        </p:nvGrpSpPr>
        <p:grpSpPr>
          <a:xfrm rot="372224">
            <a:off x="7378905" y="3992974"/>
            <a:ext cx="490705" cy="490174"/>
            <a:chOff x="4108652" y="3637439"/>
            <a:chExt cx="654273" cy="490174"/>
          </a:xfrm>
        </p:grpSpPr>
        <p:cxnSp>
          <p:nvCxnSpPr>
            <p:cNvPr id="68" name="Straight Connector 67"/>
            <p:cNvCxnSpPr/>
            <p:nvPr/>
          </p:nvCxnSpPr>
          <p:spPr bwMode="auto">
            <a:xfrm>
              <a:off x="4108652" y="3666721"/>
              <a:ext cx="654273" cy="46089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 rot="5400000">
              <a:off x="4202093" y="3566781"/>
              <a:ext cx="490173" cy="63148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4" name="Rectangle 63"/>
          <p:cNvSpPr/>
          <p:nvPr/>
        </p:nvSpPr>
        <p:spPr bwMode="auto">
          <a:xfrm>
            <a:off x="7488325" y="6103087"/>
            <a:ext cx="262189" cy="4222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b="1" dirty="0" err="1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18217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99867593-7DDA-A2AF-E7F1-C141A605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/>
              <a:t>Συμεράσματα</a:t>
            </a:r>
            <a:br>
              <a:rPr lang="el-GR" dirty="0"/>
            </a:br>
            <a:endParaRPr lang="el-GR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628E9579-08F7-938A-EA05-F90B3BF8E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Νεοεπικουρική</a:t>
            </a:r>
            <a:r>
              <a:rPr lang="el-GR" dirty="0"/>
              <a:t> στις περισσότερες περιπτώσεις</a:t>
            </a:r>
          </a:p>
          <a:p>
            <a:r>
              <a:rPr lang="el-GR" dirty="0"/>
              <a:t>Προσπάθεια για αποκλιμάκωση της </a:t>
            </a:r>
            <a:r>
              <a:rPr lang="el-GR" dirty="0" err="1"/>
              <a:t>υεραπείας</a:t>
            </a:r>
            <a:r>
              <a:rPr lang="el-GR" dirty="0"/>
              <a:t> στους χαμηλού κινδύνου και </a:t>
            </a:r>
            <a:r>
              <a:rPr lang="el-GR" dirty="0" err="1"/>
              <a:t>ενταντικοποίηση</a:t>
            </a:r>
            <a:r>
              <a:rPr lang="el-GR" dirty="0"/>
              <a:t> της θεραπείας στους υψηλού κινδύνου με την προσθήκη </a:t>
            </a:r>
            <a:r>
              <a:rPr lang="el-GR" dirty="0" err="1"/>
              <a:t>βιοδεικτών</a:t>
            </a:r>
            <a:r>
              <a:rPr lang="el-GR" dirty="0"/>
              <a:t> και </a:t>
            </a:r>
            <a:r>
              <a:rPr lang="el-GR" dirty="0" err="1"/>
              <a:t>στοχευτικών</a:t>
            </a:r>
            <a:r>
              <a:rPr lang="el-GR" dirty="0"/>
              <a:t> </a:t>
            </a:r>
            <a:r>
              <a:rPr lang="el-GR" dirty="0" err="1"/>
              <a:t>θεραπείων</a:t>
            </a:r>
            <a:endParaRPr lang="el-GR" dirty="0"/>
          </a:p>
          <a:p>
            <a:r>
              <a:rPr lang="el-GR" dirty="0"/>
              <a:t>Όλες οι θεραπείες έχουν τοξικότητα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572425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DA8396-88CF-4E1D-C1A5-8C3A3D28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983" y="3041537"/>
            <a:ext cx="7886700" cy="994172"/>
          </a:xfrm>
        </p:spPr>
        <p:txBody>
          <a:bodyPr/>
          <a:lstStyle/>
          <a:p>
            <a:r>
              <a:rPr lang="el-GR" dirty="0"/>
              <a:t>Ευχαριστώ πολύ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BA83F1B-E50F-881F-3AEF-422A13869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44685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F0944E-9EAA-62AA-EACE-32E555732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24AC1EA-CDEF-7483-1CBC-507DB288C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525"/>
            <a:ext cx="9144000" cy="49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938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E9113B2-AEA0-B697-F97A-FFB1349E9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B7BA7D1-3943-E7F5-BB55-E999A5C78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315"/>
            <a:ext cx="9144000" cy="496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184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C0F3B46-F12C-4494-9442-A6E486273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1FDEFFE-25BA-4A1C-9D21-B565FB18D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8E87131-4E2F-409D-9A68-0B3D34BF8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91" y="2771192"/>
            <a:ext cx="7465219" cy="422812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E7302C5-3D37-4D1A-83EB-4D4C576B0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31" y="346464"/>
            <a:ext cx="6502271" cy="2424728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28B76F31-E7B2-44EB-999F-57AA43852D0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9361" y="-17430"/>
            <a:ext cx="3524639" cy="2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649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1950" y="149147"/>
            <a:ext cx="8420100" cy="596809"/>
          </a:xfrm>
          <a:prstGeom prst="rect">
            <a:avLst/>
          </a:prstGeom>
        </p:spPr>
        <p:txBody>
          <a:bodyPr vert="horz" wrap="square" lIns="0" tIns="146537" rIns="0" bIns="0" rtlCol="0" anchor="t" anchorCtr="0">
            <a:spAutoFit/>
          </a:bodyPr>
          <a:lstStyle/>
          <a:p>
            <a:pPr marL="589121">
              <a:lnSpc>
                <a:spcPts val="3476"/>
              </a:lnSpc>
              <a:spcBef>
                <a:spcPts val="71"/>
              </a:spcBef>
            </a:pPr>
            <a:r>
              <a:rPr lang="en-US" sz="1800" spc="-19" dirty="0"/>
              <a:t>The role of cyclin D–CDK4/6–p16–Rb pathway in the cell cycle</a:t>
            </a:r>
            <a:endParaRPr sz="1800" spc="-19" dirty="0"/>
          </a:p>
        </p:txBody>
      </p:sp>
      <p:sp>
        <p:nvSpPr>
          <p:cNvPr id="4" name="object 4"/>
          <p:cNvSpPr txBox="1"/>
          <p:nvPr/>
        </p:nvSpPr>
        <p:spPr>
          <a:xfrm>
            <a:off x="6556405" y="6542781"/>
            <a:ext cx="2419826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dirty="0">
                <a:latin typeface="Calibri"/>
                <a:cs typeface="Calibri"/>
              </a:rPr>
              <a:t>Tripathy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D,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et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al.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Clin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Cancer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Res.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2017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Jul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1;23(13):3251-</a:t>
            </a:r>
            <a:r>
              <a:rPr sz="750" spc="-15" dirty="0">
                <a:latin typeface="Calibri"/>
                <a:cs typeface="Calibri"/>
              </a:rPr>
              <a:t>3262</a:t>
            </a:r>
            <a:endParaRPr sz="750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BF800F-EA7B-423F-A415-80CA1165E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000108"/>
            <a:ext cx="3661611" cy="4674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3B667B-4844-42BA-B099-BF47DA476549}"/>
              </a:ext>
            </a:extLst>
          </p:cNvPr>
          <p:cNvSpPr txBox="1"/>
          <p:nvPr/>
        </p:nvSpPr>
        <p:spPr>
          <a:xfrm>
            <a:off x="361950" y="5778440"/>
            <a:ext cx="847725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500" b="0" i="0" u="none" strike="noStrike" baseline="0" dirty="0">
                <a:latin typeface="AdvOTda185da2"/>
              </a:rPr>
              <a:t>Figure 1.</a:t>
            </a:r>
          </a:p>
          <a:p>
            <a:pPr algn="l"/>
            <a:r>
              <a:rPr lang="en-US" sz="500" b="0" i="0" u="none" strike="noStrike" baseline="0" dirty="0">
                <a:latin typeface="AdvOT61751f86"/>
              </a:rPr>
              <a:t>The role of cyclin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CDK complexes and the cyclin D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CDK4/6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p16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Rb pathway in the cell cycle. The cell cycle is regulated by cyclins and checkpoints, with different cyclins (and cyclin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CDK combinations) and checkpoints acting at phase transition of the cell cycle. At the G1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S cell-cycle checkpoint, </a:t>
            </a:r>
            <a:r>
              <a:rPr lang="en-US" sz="500" b="0" i="0" u="none" strike="noStrike" baseline="0" dirty="0" err="1">
                <a:latin typeface="AdvOT61751f86"/>
              </a:rPr>
              <a:t>mutiple</a:t>
            </a:r>
            <a:r>
              <a:rPr lang="en-US" sz="500" b="0" i="0" u="none" strike="noStrike" baseline="0" dirty="0">
                <a:latin typeface="AdvOT61751f86"/>
              </a:rPr>
              <a:t> mitogenic pathways, including ER and PI3K/AKT/mTOR, promote the synthesis of cyclin D, which associates with and activates CDK4/6. Activated CDK4/6 phosphorylates the Rb protein to disrupt its sequestering interaction with E2F, releasing its transcription effect and allowing the expression of genes necessary for cell-cycle progression, including cyclin E. Cyclin E associates with CDK2, which further phosphorylates Rb, resulting in progression of the cell cycle past the restriction point and</a:t>
            </a:r>
          </a:p>
          <a:p>
            <a:pPr algn="l"/>
            <a:r>
              <a:rPr lang="en-US" sz="500" b="0" i="0" u="none" strike="noStrike" baseline="0" dirty="0">
                <a:latin typeface="AdvOT61751f86"/>
              </a:rPr>
              <a:t>irreversible S-phase entry. Additional cyclin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CDK complexes act at further cell-cycle checkpoints; cyclin A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CDK2 enables the S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G2 transition, and cyclin A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CDK1 and cyclin B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CDK1 facilitate the onset and progression </a:t>
            </a:r>
            <a:r>
              <a:rPr lang="en-US" sz="500" b="0" i="0" u="none" strike="noStrike" baseline="0" dirty="0" err="1">
                <a:latin typeface="AdvOT61751f86"/>
              </a:rPr>
              <a:t>ofmitosis</a:t>
            </a:r>
            <a:r>
              <a:rPr lang="en-US" sz="500" b="0" i="0" u="none" strike="noStrike" baseline="0" dirty="0">
                <a:latin typeface="AdvOT61751f86"/>
              </a:rPr>
              <a:t>, respectively (82). Selective inhibitors of CDK4/6, such as ribociclib, act directly on the cyclin D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CDK4/6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p16</a:t>
            </a:r>
            <a:r>
              <a:rPr lang="en-US" sz="500" b="0" i="0" u="none" strike="noStrike" baseline="0" dirty="0">
                <a:latin typeface="AdvOT61751f86+20"/>
              </a:rPr>
              <a:t>–</a:t>
            </a:r>
            <a:r>
              <a:rPr lang="en-US" sz="500" b="0" i="0" u="none" strike="noStrike" baseline="0" dirty="0">
                <a:latin typeface="AdvOT61751f86"/>
              </a:rPr>
              <a:t>Rb pathway to block cell-cycle progression. The pathway may also be impacted by inhibitors of other pathways acting upstream of CDK4/6, providing a rationale for dual inhibition. ER, estrogen receptor; IGFR1, insulin-like growth factor 1 receptor; RTK, receptor tyrosine kinase.</a:t>
            </a:r>
            <a:endParaRPr lang="en-US" sz="1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214422"/>
            <a:ext cx="4187471" cy="322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- Ορθογώνιο"/>
          <p:cNvSpPr/>
          <p:nvPr/>
        </p:nvSpPr>
        <p:spPr>
          <a:xfrm>
            <a:off x="7643834" y="1142984"/>
            <a:ext cx="1071570" cy="3286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56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2571768" cy="2514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14290"/>
            <a:ext cx="271464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9555" y="214290"/>
            <a:ext cx="3101601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7" y="3071810"/>
            <a:ext cx="250033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3071810"/>
            <a:ext cx="4562483" cy="330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3c2cbeee-ed7c-4d6f-b0f8-31d0971a0f6f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1073</Words>
  <Application>Microsoft Office PowerPoint</Application>
  <PresentationFormat>Προβολή στην οθόνη (4:3)</PresentationFormat>
  <Paragraphs>78</Paragraphs>
  <Slides>86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86</vt:i4>
      </vt:variant>
    </vt:vector>
  </HeadingPairs>
  <TitlesOfParts>
    <vt:vector size="93" baseType="lpstr">
      <vt:lpstr>AdvOT61751f86</vt:lpstr>
      <vt:lpstr>AdvOT61751f86+20</vt:lpstr>
      <vt:lpstr>AdvOTda185da2</vt:lpstr>
      <vt:lpstr>Arial</vt:lpstr>
      <vt:lpstr>Calibri</vt:lpstr>
      <vt:lpstr>Wingdings</vt:lpstr>
      <vt:lpstr>Θέμα του Office</vt:lpstr>
      <vt:lpstr>Καρκίνος μαστού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Γενική κατάσταση ασθενούς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Παρακολούθηση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enhertu</vt:lpstr>
      <vt:lpstr>Παρουσίαση του PowerPoint</vt:lpstr>
      <vt:lpstr>Παρουσίαση του PowerPoint</vt:lpstr>
      <vt:lpstr>The role of cyclin D–CDK4/6–p16–Rb pathway in the cell cycle</vt:lpstr>
      <vt:lpstr>Περιστατικό 1</vt:lpstr>
      <vt:lpstr>Παρουσίαση του PowerPoint</vt:lpstr>
      <vt:lpstr>Παρουσίαση του PowerPoint</vt:lpstr>
      <vt:lpstr>Περιστατικό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…Synthetic lethality: Why BRCA mutant cancers are selectively sensitive to PARP inhibitor</vt:lpstr>
      <vt:lpstr>Συμεράσματα </vt:lpstr>
      <vt:lpstr>Ευχαριστώ πολύ </vt:lpstr>
      <vt:lpstr>Παρουσίαση του PowerPoint</vt:lpstr>
      <vt:lpstr>Παρουσίαση του PowerPoint</vt:lpstr>
      <vt:lpstr>Παρουσίαση του PowerPoint</vt:lpstr>
      <vt:lpstr>The role of cyclin D–CDK4/6–p16–Rb pathway in the cell cycle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l1apk_bh</dc:creator>
  <cp:lastModifiedBy>Helen Gogas</cp:lastModifiedBy>
  <cp:revision>59</cp:revision>
  <dcterms:created xsi:type="dcterms:W3CDTF">2022-11-15T07:53:11Z</dcterms:created>
  <dcterms:modified xsi:type="dcterms:W3CDTF">2024-02-07T11:11:24Z</dcterms:modified>
</cp:coreProperties>
</file>