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4" r:id="rId3"/>
    <p:sldId id="318" r:id="rId4"/>
    <p:sldId id="324" r:id="rId5"/>
    <p:sldId id="323" r:id="rId6"/>
    <p:sldId id="321" r:id="rId7"/>
    <p:sldId id="325" r:id="rId8"/>
    <p:sldId id="320" r:id="rId9"/>
    <p:sldId id="319" r:id="rId10"/>
    <p:sldId id="322" r:id="rId11"/>
    <p:sldId id="295" r:id="rId12"/>
    <p:sldId id="299" r:id="rId13"/>
    <p:sldId id="268" r:id="rId14"/>
    <p:sldId id="296" r:id="rId15"/>
    <p:sldId id="297" r:id="rId16"/>
    <p:sldId id="298" r:id="rId17"/>
    <p:sldId id="300" r:id="rId18"/>
    <p:sldId id="301" r:id="rId19"/>
    <p:sldId id="302" r:id="rId20"/>
    <p:sldId id="304" r:id="rId21"/>
    <p:sldId id="305" r:id="rId22"/>
    <p:sldId id="306" r:id="rId23"/>
    <p:sldId id="307" r:id="rId24"/>
    <p:sldId id="276" r:id="rId25"/>
    <p:sldId id="308" r:id="rId26"/>
    <p:sldId id="309" r:id="rId27"/>
    <p:sldId id="311" r:id="rId28"/>
    <p:sldId id="313" r:id="rId29"/>
    <p:sldId id="314" r:id="rId30"/>
    <p:sldId id="315" r:id="rId31"/>
    <p:sldId id="316" r:id="rId32"/>
    <p:sldId id="312" r:id="rId33"/>
    <p:sldId id="278" r:id="rId34"/>
    <p:sldId id="279" r:id="rId35"/>
    <p:sldId id="264" r:id="rId36"/>
    <p:sldId id="265" r:id="rId37"/>
    <p:sldId id="266" r:id="rId38"/>
    <p:sldId id="267" r:id="rId39"/>
    <p:sldId id="273" r:id="rId40"/>
    <p:sldId id="289" r:id="rId41"/>
    <p:sldId id="290" r:id="rId42"/>
    <p:sldId id="291" r:id="rId43"/>
    <p:sldId id="292" r:id="rId44"/>
    <p:sldId id="293" r:id="rId45"/>
    <p:sldId id="269" r:id="rId46"/>
    <p:sldId id="270" r:id="rId47"/>
    <p:sldId id="271" r:id="rId48"/>
    <p:sldId id="272" r:id="rId49"/>
    <p:sldId id="285" r:id="rId50"/>
    <p:sldId id="28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12/13/2017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1%CE%AF%CE%BC%CE%B1" TargetMode="External"/><Relationship Id="rId2" Type="http://schemas.openxmlformats.org/officeDocument/2006/relationships/hyperlink" Target="https://el.wikipedia.org/wiki/%CE%A0%CF%81%CF%89%CF%84%CE%B5%CE%90%CE%BD%CE%B5%CF%82"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el.wikipedia.org/wiki/%CE%91%CE%AF%CE%BC%CE%B7" TargetMode="External"/><Relationship Id="rId4" Type="http://schemas.openxmlformats.org/officeDocument/2006/relationships/hyperlink" Target="https://el.wikipedia.org/wiki/%CE%9F%CE%BE%CF%85%CE%B3%CF%8C%CE%BD%CE%B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images.google.com.gr/imgres?imgurl=http://www.ac-creteil.fr/clgpicassomontferm/journal/images/alcool.jpg&amp;imgrefurl=http://www.ac-creteil.fr/clgpicassomontferm/journal/audrey.htm&amp;h=500&amp;w=289&amp;sz=13&amp;tbnid=rvJSQawT_ZKuMM:&amp;tbnh=127&amp;tbnw=73&amp;hl=el&amp;start=78&amp;prev=/images?q%3Dalcool%26start%3D60%26svnum%3D10%26hl%3Del%26lr%3D%26sa%3DN" TargetMode="External"/><Relationship Id="rId13"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5.jpeg"/><Relationship Id="rId12" Type="http://schemas.openxmlformats.org/officeDocument/2006/relationships/hyperlink" Target="http://images.google.com.gr/imgres?imgurl=http://tell.fll.purdue.edu/JapanProj/FLClipart/Verbs/fever.gif&amp;imgrefurl=http://tell.fll.purdue.edu/JapanProj/FLClipart/Verbs.html&amp;h=523&amp;w=800&amp;sz=9&amp;tbnid=UDnhXvSUF9tRKM:&amp;tbnh=92&amp;tbnw=142&amp;hl=el&amp;start=2&amp;prev=/images?q%3Dfever%26svnum%3D10%26hl%3Del%26lr%3D%26sa%3DN" TargetMode="Externa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hyperlink" Target="http://images.google.com.gr/imgres?imgurl=http://albert.sacredsf.org/~munstermann/duchesne/voyage/dehydration.gif&amp;imgrefurl=http://albert.sacredsf.org/~munstermann/duchesne/voyage/voyage.html&amp;h=567&amp;w=752&amp;sz=19&amp;tbnid=ZdYKF303kGuBnM:&amp;tbnh=105&amp;tbnw=140&amp;hl=el&amp;start=3&amp;prev=/images?q%3Ddehydration%26svnum%3D10%26hl%3Del%26lr%3D%26sa%3DG" TargetMode="External"/><Relationship Id="rId11" Type="http://schemas.openxmlformats.org/officeDocument/2006/relationships/image" Target="../media/image47.jpeg"/><Relationship Id="rId5" Type="http://schemas.openxmlformats.org/officeDocument/2006/relationships/image" Target="../media/image44.jpeg"/><Relationship Id="rId10" Type="http://schemas.openxmlformats.org/officeDocument/2006/relationships/hyperlink" Target="http://images.google.com.gr/imgres?imgurl=http://www.lessons4living.com/Stress-Cat3.gif&amp;imgrefurl=http://www.lessons4living.com/stresscat.htm&amp;h=337&amp;w=182&amp;sz=48&amp;tbnid=FtptXU1qfYxIYM:&amp;tbnh=115&amp;tbnw=62&amp;hl=el&amp;start=118&amp;prev=/images?q%3Dstress%26start%3D100%26svnum%3D10%26hl%3Del%26lr%3D%26sa%3DN" TargetMode="External"/><Relationship Id="rId4" Type="http://schemas.openxmlformats.org/officeDocument/2006/relationships/hyperlink" Target="http://images.google.com.gr/imgres?imgurl=http://tell.fll.purdue.edu/JapanProj/FLClipart/Adjectives/cold.gif&amp;imgrefurl=http://tell.fll.purdue.edu/JapanProj/FLClipart/Adjectives.html&amp;h=526&amp;w=800&amp;sz=11&amp;tbnid=vfPR3Ptx2KFM_M:&amp;tbnh=93&amp;tbnw=142&amp;hl=el&amp;start=3&amp;prev=/images?q%3Dcold%26svnum%3D10%26hl%3Del%26lr%3D%26sa%3DG" TargetMode="External"/><Relationship Id="rId9"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hyperlink" Target="http://images.google.com.gr/imgres?imgurl=http://www.enchantedlearning.com/subjects/anatomy/body/label/label.GIF&amp;imgrefurl=http://www.enchantedlearning.com/subjects/anatomy/body/label/&amp;h=379&amp;w=340&amp;sz=6&amp;tbnid=e-q3LPnekiekPM:&amp;tbnh=119&amp;tbnw=106&amp;hl=el&amp;start=24&amp;prev=/images?q%3Dbody%26start%3D20%26svnum%3D10%26hl%3Del%26lr%3D%26sa%3DN" TargetMode="External"/><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err="1" smtClean="0"/>
              <a:t>αιμοσφαιρινοπαθεισ</a:t>
            </a:r>
            <a:endParaRPr lang="el-GR" dirty="0"/>
          </a:p>
        </p:txBody>
      </p:sp>
      <p:sp>
        <p:nvSpPr>
          <p:cNvPr id="3" name="Subtitle 2"/>
          <p:cNvSpPr>
            <a:spLocks noGrp="1"/>
          </p:cNvSpPr>
          <p:nvPr>
            <p:ph type="subTitle" idx="1"/>
          </p:nvPr>
        </p:nvSpPr>
        <p:spPr/>
        <p:txBody>
          <a:bodyPr>
            <a:normAutofit fontScale="92500" lnSpcReduction="10000"/>
          </a:bodyPr>
          <a:lstStyle/>
          <a:p>
            <a:r>
              <a:rPr lang="el-GR" dirty="0" err="1" smtClean="0"/>
              <a:t>Καραλη</a:t>
            </a:r>
            <a:r>
              <a:rPr lang="el-GR" dirty="0" smtClean="0"/>
              <a:t> </a:t>
            </a:r>
            <a:r>
              <a:rPr lang="el-GR" dirty="0" err="1" smtClean="0"/>
              <a:t>βασιλικη</a:t>
            </a:r>
            <a:endParaRPr lang="el-GR" dirty="0" smtClean="0"/>
          </a:p>
          <a:p>
            <a:r>
              <a:rPr lang="el-GR" dirty="0" err="1" smtClean="0"/>
              <a:t>Ακαδημαικη</a:t>
            </a:r>
            <a:r>
              <a:rPr lang="el-GR" dirty="0" smtClean="0"/>
              <a:t> </a:t>
            </a:r>
            <a:r>
              <a:rPr lang="el-GR" dirty="0" err="1" smtClean="0"/>
              <a:t>υποτροφοσ</a:t>
            </a:r>
            <a:endParaRPr lang="el-GR" dirty="0" smtClean="0"/>
          </a:p>
          <a:p>
            <a:r>
              <a:rPr lang="el-GR" dirty="0" err="1" smtClean="0"/>
              <a:t>Αιματολογοσ</a:t>
            </a:r>
            <a:endParaRPr lang="el-GR" dirty="0" smtClean="0"/>
          </a:p>
          <a:p>
            <a:r>
              <a:rPr lang="el-GR" dirty="0" err="1" smtClean="0"/>
              <a:t>Δ΄ππκ</a:t>
            </a:r>
            <a:endParaRPr lang="el-GR" dirty="0"/>
          </a:p>
        </p:txBody>
      </p:sp>
      <p:pic>
        <p:nvPicPr>
          <p:cNvPr id="1026" name="Picture 2" descr="https://upload.wikimedia.org/wikipedia/commons/thumb/3/3d/1GZX_Haemoglobin.png/250px-1GZX_Haemoglob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15" y="1004552"/>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046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l-GR" dirty="0" err="1" smtClean="0"/>
              <a:t>Φυσιολογικ</a:t>
            </a:r>
            <a:r>
              <a:rPr lang="el-GR" altLang="el-GR" dirty="0" smtClean="0"/>
              <a:t>η</a:t>
            </a:r>
            <a:r>
              <a:rPr lang="en-US" altLang="el-GR" dirty="0" smtClean="0"/>
              <a:t> απ</a:t>
            </a:r>
            <a:r>
              <a:rPr lang="en-US" altLang="el-GR" dirty="0" err="1" smtClean="0"/>
              <a:t>οστολ</a:t>
            </a:r>
            <a:r>
              <a:rPr lang="el-GR" altLang="el-GR" dirty="0" smtClean="0"/>
              <a:t>η της </a:t>
            </a:r>
            <a:r>
              <a:rPr lang="el-GR" altLang="el-GR" dirty="0" err="1" smtClean="0"/>
              <a:t>αιμοσφαιρινησ</a:t>
            </a:r>
            <a:endParaRPr lang="el-GR" dirty="0"/>
          </a:p>
        </p:txBody>
      </p:sp>
      <p:sp>
        <p:nvSpPr>
          <p:cNvPr id="3" name="Content Placeholder 2"/>
          <p:cNvSpPr>
            <a:spLocks noGrp="1"/>
          </p:cNvSpPr>
          <p:nvPr>
            <p:ph idx="1"/>
          </p:nvPr>
        </p:nvSpPr>
        <p:spPr>
          <a:xfrm>
            <a:off x="685801" y="2142067"/>
            <a:ext cx="4730261" cy="4272801"/>
          </a:xfrm>
        </p:spPr>
        <p:txBody>
          <a:bodyPr>
            <a:normAutofit lnSpcReduction="10000"/>
          </a:bodyPr>
          <a:lstStyle/>
          <a:p>
            <a:pPr>
              <a:lnSpc>
                <a:spcPct val="90000"/>
              </a:lnSpc>
            </a:pPr>
            <a:endParaRPr lang="el-GR" altLang="el-GR" dirty="0" smtClean="0"/>
          </a:p>
          <a:p>
            <a:pPr>
              <a:lnSpc>
                <a:spcPct val="90000"/>
              </a:lnSpc>
            </a:pPr>
            <a:r>
              <a:rPr lang="el-GR" altLang="el-GR" dirty="0" smtClean="0"/>
              <a:t>δ</a:t>
            </a:r>
            <a:r>
              <a:rPr lang="en-US" altLang="el-GR" dirty="0" err="1"/>
              <a:t>έσμευση</a:t>
            </a:r>
            <a:r>
              <a:rPr lang="en-US" altLang="el-GR" dirty="0"/>
              <a:t> </a:t>
            </a:r>
            <a:r>
              <a:rPr lang="en-US" altLang="el-GR" dirty="0" err="1"/>
              <a:t>οξυγόνου</a:t>
            </a:r>
            <a:r>
              <a:rPr lang="en-US" altLang="el-GR" dirty="0"/>
              <a:t> </a:t>
            </a:r>
            <a:r>
              <a:rPr lang="en-US" altLang="el-GR" dirty="0" err="1"/>
              <a:t>στους</a:t>
            </a:r>
            <a:r>
              <a:rPr lang="en-US" altLang="el-GR" dirty="0"/>
              <a:t> </a:t>
            </a:r>
            <a:r>
              <a:rPr lang="en-US" altLang="el-GR" dirty="0" smtClean="0"/>
              <a:t>π</a:t>
            </a:r>
            <a:r>
              <a:rPr lang="en-US" altLang="el-GR" dirty="0" err="1" smtClean="0"/>
              <a:t>νεύμονες</a:t>
            </a:r>
            <a:endParaRPr lang="el-GR" altLang="el-GR" dirty="0" smtClean="0"/>
          </a:p>
          <a:p>
            <a:pPr>
              <a:lnSpc>
                <a:spcPct val="90000"/>
              </a:lnSpc>
            </a:pPr>
            <a:endParaRPr lang="en-US" altLang="el-GR" dirty="0"/>
          </a:p>
          <a:p>
            <a:pPr>
              <a:lnSpc>
                <a:spcPct val="90000"/>
              </a:lnSpc>
            </a:pPr>
            <a:r>
              <a:rPr lang="el-GR" altLang="el-GR" dirty="0"/>
              <a:t>μ</a:t>
            </a:r>
            <a:r>
              <a:rPr lang="en-US" altLang="el-GR" dirty="0" err="1"/>
              <a:t>ετ</a:t>
            </a:r>
            <a:r>
              <a:rPr lang="en-US" altLang="el-GR" dirty="0"/>
              <a:t>αφορά οξυγόνου στην </a:t>
            </a:r>
            <a:r>
              <a:rPr lang="en-US" altLang="el-GR" dirty="0" smtClean="0"/>
              <a:t>περιφέρεια</a:t>
            </a:r>
            <a:endParaRPr lang="el-GR" altLang="el-GR" dirty="0" smtClean="0"/>
          </a:p>
          <a:p>
            <a:pPr>
              <a:lnSpc>
                <a:spcPct val="90000"/>
              </a:lnSpc>
            </a:pPr>
            <a:endParaRPr lang="en-US" altLang="el-GR" dirty="0"/>
          </a:p>
          <a:p>
            <a:pPr>
              <a:lnSpc>
                <a:spcPct val="90000"/>
              </a:lnSpc>
            </a:pPr>
            <a:r>
              <a:rPr lang="el-GR" altLang="el-GR" dirty="0">
                <a:latin typeface="Arial" panose="020B0604020202020204" pitchFamily="34" charset="0"/>
              </a:rPr>
              <a:t>και </a:t>
            </a:r>
            <a:r>
              <a:rPr lang="el-GR" altLang="el-GR" dirty="0"/>
              <a:t>α</a:t>
            </a:r>
            <a:r>
              <a:rPr lang="en-US" altLang="el-GR" dirty="0"/>
              <a:t>π</a:t>
            </a:r>
            <a:r>
              <a:rPr lang="en-US" altLang="el-GR" dirty="0" err="1"/>
              <a:t>όδοση</a:t>
            </a:r>
            <a:r>
              <a:rPr lang="en-US" altLang="el-GR" dirty="0"/>
              <a:t> </a:t>
            </a:r>
            <a:r>
              <a:rPr lang="en-US" altLang="el-GR" dirty="0" err="1"/>
              <a:t>οξυγόνου</a:t>
            </a:r>
            <a:r>
              <a:rPr lang="en-US" altLang="el-GR" dirty="0"/>
              <a:t> </a:t>
            </a:r>
            <a:r>
              <a:rPr lang="en-US" altLang="el-GR" dirty="0" err="1"/>
              <a:t>στους</a:t>
            </a:r>
            <a:r>
              <a:rPr lang="en-US" altLang="el-GR" dirty="0"/>
              <a:t> </a:t>
            </a:r>
            <a:r>
              <a:rPr lang="en-US" altLang="el-GR" dirty="0" err="1" smtClean="0"/>
              <a:t>ιστούς</a:t>
            </a:r>
            <a:endParaRPr lang="el-GR" altLang="el-GR" dirty="0" smtClean="0"/>
          </a:p>
          <a:p>
            <a:pPr>
              <a:lnSpc>
                <a:spcPct val="90000"/>
              </a:lnSpc>
            </a:pPr>
            <a:endParaRPr lang="en-US" altLang="el-GR" dirty="0"/>
          </a:p>
          <a:p>
            <a:pPr>
              <a:lnSpc>
                <a:spcPct val="90000"/>
              </a:lnSpc>
            </a:pPr>
            <a:r>
              <a:rPr lang="el-GR" altLang="el-GR" dirty="0"/>
              <a:t>α</a:t>
            </a:r>
            <a:r>
              <a:rPr lang="en-US" altLang="el-GR" dirty="0" err="1"/>
              <a:t>υτό</a:t>
            </a:r>
            <a:r>
              <a:rPr lang="en-US" altLang="el-GR" dirty="0"/>
              <a:t> </a:t>
            </a:r>
            <a:r>
              <a:rPr lang="en-US" altLang="el-GR" dirty="0" err="1"/>
              <a:t>διευκολύνετ</a:t>
            </a:r>
            <a:r>
              <a:rPr lang="en-US" altLang="el-GR" dirty="0"/>
              <a:t>αι από τον σιγμοειδικό χαρακτήρα της καμπύλης δέσμευσης και αποδέσμευσης του </a:t>
            </a:r>
            <a:r>
              <a:rPr lang="en-US" altLang="el-GR" dirty="0" smtClean="0"/>
              <a:t>οξυγόνου</a:t>
            </a:r>
            <a:endParaRPr lang="el-GR" altLang="el-GR" dirty="0" smtClean="0"/>
          </a:p>
          <a:p>
            <a:pPr>
              <a:lnSpc>
                <a:spcPct val="90000"/>
              </a:lnSpc>
            </a:pPr>
            <a:endParaRPr lang="en-US" altLang="el-GR" dirty="0"/>
          </a:p>
          <a:p>
            <a:pPr>
              <a:lnSpc>
                <a:spcPct val="90000"/>
              </a:lnSpc>
            </a:pPr>
            <a:r>
              <a:rPr lang="el-GR" altLang="el-GR" dirty="0"/>
              <a:t>η</a:t>
            </a:r>
            <a:r>
              <a:rPr lang="en-US" altLang="el-GR" dirty="0"/>
              <a:t> </a:t>
            </a:r>
            <a:r>
              <a:rPr lang="en-US" altLang="el-GR" dirty="0" err="1"/>
              <a:t>σιγμοειδική</a:t>
            </a:r>
            <a:r>
              <a:rPr lang="en-US" altLang="el-GR" dirty="0"/>
              <a:t> καμπ</a:t>
            </a:r>
            <a:r>
              <a:rPr lang="en-US" altLang="el-GR" dirty="0" err="1"/>
              <a:t>ύλη</a:t>
            </a:r>
            <a:r>
              <a:rPr lang="en-US" altLang="el-GR" dirty="0"/>
              <a:t> </a:t>
            </a:r>
            <a:r>
              <a:rPr lang="en-US" altLang="el-GR" dirty="0" err="1"/>
              <a:t>είν</a:t>
            </a:r>
            <a:r>
              <a:rPr lang="en-US" altLang="el-GR" dirty="0"/>
              <a:t>αι βασική ιδιότητα της HbA</a:t>
            </a:r>
            <a:endParaRPr lang="el-GR" altLang="el-GR" dirty="0"/>
          </a:p>
          <a:p>
            <a:pPr marL="0" indent="0">
              <a:buNone/>
            </a:pPr>
            <a:endParaRPr lang="el-GR" dirty="0"/>
          </a:p>
        </p:txBody>
      </p:sp>
      <p:pic>
        <p:nvPicPr>
          <p:cNvPr id="1028" name="Picture 4" descr="Αποτέλεσμα εικόνας για καμπυλη αποδεσμευσης οξυγονο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513" y="1806868"/>
            <a:ext cx="6143999" cy="46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7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Μεσογειακη</a:t>
            </a:r>
            <a:r>
              <a:rPr lang="el-GR" dirty="0" smtClean="0"/>
              <a:t> </a:t>
            </a:r>
            <a:r>
              <a:rPr lang="el-GR" dirty="0" err="1" smtClean="0"/>
              <a:t>αναιμια</a:t>
            </a:r>
            <a:endParaRPr lang="el-GR" dirty="0"/>
          </a:p>
        </p:txBody>
      </p:sp>
      <p:sp>
        <p:nvSpPr>
          <p:cNvPr id="3" name="Content Placeholder 2"/>
          <p:cNvSpPr>
            <a:spLocks noGrp="1"/>
          </p:cNvSpPr>
          <p:nvPr>
            <p:ph idx="1"/>
          </p:nvPr>
        </p:nvSpPr>
        <p:spPr/>
        <p:txBody>
          <a:bodyPr>
            <a:normAutofit fontScale="92500"/>
          </a:bodyPr>
          <a:lstStyle/>
          <a:p>
            <a:r>
              <a:rPr lang="el-GR" sz="2400" b="1" dirty="0">
                <a:solidFill>
                  <a:srgbClr val="CD07B1"/>
                </a:solidFill>
              </a:rPr>
              <a:t>Η μεσογειακή αναιμία (ΜΑ) ή </a:t>
            </a:r>
            <a:r>
              <a:rPr lang="el-GR" sz="2400" b="1" i="1" dirty="0">
                <a:solidFill>
                  <a:srgbClr val="CD07B1"/>
                </a:solidFill>
              </a:rPr>
              <a:t>θαλασσαιμία</a:t>
            </a:r>
            <a:r>
              <a:rPr lang="el-GR" sz="2400" b="1" dirty="0">
                <a:solidFill>
                  <a:srgbClr val="CD07B1"/>
                </a:solidFill>
              </a:rPr>
              <a:t> </a:t>
            </a:r>
            <a:r>
              <a:rPr lang="el-GR" sz="2400" i="1" u="sng" dirty="0">
                <a:effectLst>
                  <a:outerShdw blurRad="38100" dist="38100" dir="2700000" algn="tl">
                    <a:srgbClr val="000000"/>
                  </a:outerShdw>
                </a:effectLst>
              </a:rPr>
              <a:t>είναι μία κληρονομική </a:t>
            </a:r>
            <a:r>
              <a:rPr lang="el-GR" sz="2400" i="1" u="sng" dirty="0" err="1">
                <a:effectLst>
                  <a:outerShdw blurRad="38100" dist="38100" dir="2700000" algn="tl">
                    <a:srgbClr val="000000"/>
                  </a:outerShdw>
                </a:effectLst>
              </a:rPr>
              <a:t>αυτοσωμική</a:t>
            </a:r>
            <a:r>
              <a:rPr lang="el-GR" sz="2400" i="1" u="sng" dirty="0">
                <a:effectLst>
                  <a:outerShdw blurRad="38100" dist="38100" dir="2700000" algn="tl">
                    <a:srgbClr val="000000"/>
                  </a:outerShdw>
                </a:effectLst>
              </a:rPr>
              <a:t> υπολειπόμενη</a:t>
            </a:r>
            <a:r>
              <a:rPr lang="el-GR" sz="2400" dirty="0">
                <a:effectLst>
                  <a:outerShdw blurRad="38100" dist="38100" dir="2700000" algn="tl">
                    <a:srgbClr val="000000"/>
                  </a:outerShdw>
                </a:effectLst>
              </a:rPr>
              <a:t> </a:t>
            </a:r>
            <a:r>
              <a:rPr lang="el-GR" sz="2400" i="1" u="sng" dirty="0">
                <a:effectLst>
                  <a:outerShdw blurRad="38100" dist="38100" dir="2700000" algn="tl">
                    <a:srgbClr val="000000"/>
                  </a:outerShdw>
                </a:effectLst>
              </a:rPr>
              <a:t>νόσος</a:t>
            </a:r>
            <a:r>
              <a:rPr lang="el-GR" sz="2400" dirty="0">
                <a:effectLst>
                  <a:outerShdw blurRad="38100" dist="38100" dir="2700000" algn="tl">
                    <a:srgbClr val="000000"/>
                  </a:outerShdw>
                </a:effectLst>
              </a:rPr>
              <a:t> η οποία εντοπίζεται κυρίως στην περιοχή της Μεσογείου Θάλασσας. </a:t>
            </a:r>
            <a:endParaRPr lang="el-GR" sz="2400" dirty="0" smtClean="0">
              <a:effectLst>
                <a:outerShdw blurRad="38100" dist="38100" dir="2700000" algn="tl">
                  <a:srgbClr val="000000"/>
                </a:outerShdw>
              </a:effectLst>
            </a:endParaRPr>
          </a:p>
          <a:p>
            <a:r>
              <a:rPr lang="el-GR" sz="2400" dirty="0" smtClean="0">
                <a:effectLst>
                  <a:outerShdw blurRad="38100" dist="38100" dir="2700000" algn="tl">
                    <a:srgbClr val="000000"/>
                  </a:outerShdw>
                </a:effectLst>
              </a:rPr>
              <a:t>Στη </a:t>
            </a:r>
            <a:r>
              <a:rPr lang="el-GR" sz="2400" dirty="0">
                <a:effectLst>
                  <a:outerShdw blurRad="38100" dist="38100" dir="2700000" algn="tl">
                    <a:srgbClr val="000000"/>
                  </a:outerShdw>
                </a:effectLst>
              </a:rPr>
              <a:t>Μεσογειακή αναιμία </a:t>
            </a:r>
            <a:r>
              <a:rPr lang="el-GR" sz="2400" i="1" u="sng" dirty="0">
                <a:effectLst>
                  <a:outerShdw blurRad="38100" dist="38100" dir="2700000" algn="tl">
                    <a:srgbClr val="000000"/>
                  </a:outerShdw>
                </a:effectLst>
              </a:rPr>
              <a:t>η γονιδιακή ατέλεια</a:t>
            </a:r>
            <a:r>
              <a:rPr lang="el-GR" sz="2400" dirty="0">
                <a:effectLst>
                  <a:outerShdw blurRad="38100" dist="38100" dir="2700000" algn="tl">
                    <a:srgbClr val="000000"/>
                  </a:outerShdw>
                </a:effectLst>
              </a:rPr>
              <a:t>, η οποία μπορεί να είναι έλλειψη σε γονίδιο ή μετάλλαξη, </a:t>
            </a:r>
            <a:r>
              <a:rPr lang="el-GR" sz="2400" i="1" u="sng" dirty="0">
                <a:effectLst>
                  <a:outerShdw blurRad="38100" dist="38100" dir="2700000" algn="tl">
                    <a:srgbClr val="000000"/>
                  </a:outerShdw>
                </a:effectLst>
              </a:rPr>
              <a:t>έχει ως αποτέλεσμα τη μειωμένη σύνθεση ή ακόμα και τη μη σύνθεση μιας ε</a:t>
            </a:r>
            <a:r>
              <a:rPr lang="el-GR" sz="2400" i="1" u="sng" dirty="0">
                <a:effectLst>
                  <a:outerShdw blurRad="38100" dist="38100" dir="2700000" algn="tl">
                    <a:srgbClr val="000000"/>
                  </a:outerShdw>
                </a:effectLst>
                <a:latin typeface="Arial" pitchFamily="34" charset="0"/>
              </a:rPr>
              <a:t>κ</a:t>
            </a:r>
            <a:r>
              <a:rPr lang="el-GR" sz="2400" i="1" u="sng" dirty="0">
                <a:effectLst>
                  <a:outerShdw blurRad="38100" dist="38100" dir="2700000" algn="tl">
                    <a:srgbClr val="000000"/>
                  </a:outerShdw>
                </a:effectLst>
              </a:rPr>
              <a:t> των </a:t>
            </a:r>
            <a:r>
              <a:rPr lang="el-GR" sz="2400" i="1" u="sng" dirty="0" err="1">
                <a:effectLst>
                  <a:outerShdw blurRad="38100" dist="38100" dir="2700000" algn="tl">
                    <a:srgbClr val="000000"/>
                  </a:outerShdw>
                </a:effectLst>
              </a:rPr>
              <a:t>σφαιρινών</a:t>
            </a:r>
            <a:r>
              <a:rPr lang="el-GR" sz="2400" i="1" u="sng" dirty="0">
                <a:effectLst>
                  <a:outerShdw blurRad="38100" dist="38100" dir="2700000" algn="tl">
                    <a:srgbClr val="000000"/>
                  </a:outerShdw>
                </a:effectLst>
              </a:rPr>
              <a:t> </a:t>
            </a:r>
            <a:r>
              <a:rPr lang="el-GR" sz="2400" i="1" u="sng" dirty="0">
                <a:solidFill>
                  <a:srgbClr val="B024A6"/>
                </a:solidFill>
                <a:effectLst>
                  <a:outerShdw blurRad="38100" dist="38100" dir="2700000" algn="tl">
                    <a:srgbClr val="000000"/>
                  </a:outerShdw>
                </a:effectLst>
              </a:rPr>
              <a:t>(</a:t>
            </a:r>
            <a:r>
              <a:rPr lang="el-GR" sz="2400" i="1" u="sng" dirty="0">
                <a:solidFill>
                  <a:srgbClr val="CD07B1"/>
                </a:solidFill>
                <a:effectLst>
                  <a:outerShdw blurRad="38100" dist="38100" dir="2700000" algn="tl">
                    <a:srgbClr val="000000"/>
                  </a:outerShdw>
                </a:effectLst>
              </a:rPr>
              <a:t>α και β), </a:t>
            </a:r>
            <a:r>
              <a:rPr lang="el-GR" sz="2400" i="1" u="sng" dirty="0">
                <a:effectLst>
                  <a:outerShdw blurRad="38100" dist="38100" dir="2700000" algn="tl">
                    <a:srgbClr val="000000"/>
                  </a:outerShdw>
                </a:effectLst>
              </a:rPr>
              <a:t>οι οποίες</a:t>
            </a:r>
            <a:r>
              <a:rPr lang="el-GR" sz="2400" dirty="0">
                <a:effectLst>
                  <a:outerShdw blurRad="38100" dist="38100" dir="2700000" algn="tl">
                    <a:srgbClr val="000000"/>
                  </a:outerShdw>
                </a:effectLst>
              </a:rPr>
              <a:t> </a:t>
            </a:r>
            <a:r>
              <a:rPr lang="el-GR" sz="2400" i="1" u="sng" dirty="0">
                <a:effectLst>
                  <a:outerShdw blurRad="38100" dist="38100" dir="2700000" algn="tl">
                    <a:srgbClr val="000000"/>
                  </a:outerShdw>
                </a:effectLst>
              </a:rPr>
              <a:t>σχηματίζουν την αιμοσφαιρίνη</a:t>
            </a:r>
            <a:r>
              <a:rPr lang="el-GR" sz="2400" dirty="0">
                <a:effectLst>
                  <a:outerShdw blurRad="38100" dist="38100" dir="2700000" algn="tl">
                    <a:srgbClr val="000000"/>
                  </a:outerShdw>
                </a:effectLst>
              </a:rPr>
              <a:t>. </a:t>
            </a:r>
            <a:endParaRPr lang="el-GR" sz="2400" dirty="0" smtClean="0">
              <a:effectLst>
                <a:outerShdw blurRad="38100" dist="38100" dir="2700000" algn="tl">
                  <a:srgbClr val="000000"/>
                </a:outerShdw>
              </a:effectLst>
            </a:endParaRPr>
          </a:p>
          <a:p>
            <a:r>
              <a:rPr lang="el-GR" sz="2400" dirty="0" smtClean="0">
                <a:effectLst>
                  <a:outerShdw blurRad="38100" dist="38100" dir="2700000" algn="tl">
                    <a:srgbClr val="000000"/>
                  </a:outerShdw>
                </a:effectLst>
              </a:rPr>
              <a:t>Αυτό </a:t>
            </a:r>
            <a:r>
              <a:rPr lang="el-GR" sz="2400" dirty="0">
                <a:effectLst>
                  <a:outerShdw blurRad="38100" dist="38100" dir="2700000" algn="tl">
                    <a:srgbClr val="000000"/>
                  </a:outerShdw>
                </a:effectLst>
              </a:rPr>
              <a:t>μπορεί να προκαλέσει την σύνθεση μη φυσιολογικών μορίων αιμοσφαιρίνης και </a:t>
            </a:r>
            <a:r>
              <a:rPr lang="el-GR" sz="2400" i="1" u="sng" dirty="0">
                <a:effectLst>
                  <a:outerShdw blurRad="38100" dist="38100" dir="2700000" algn="tl">
                    <a:srgbClr val="000000"/>
                  </a:outerShdw>
                </a:effectLst>
              </a:rPr>
              <a:t>επομένως να προκληθεί </a:t>
            </a:r>
            <a:r>
              <a:rPr lang="el-GR" sz="2400" b="1" i="1" u="sng" dirty="0">
                <a:solidFill>
                  <a:srgbClr val="CD07B1"/>
                </a:solidFill>
                <a:effectLst>
                  <a:outerShdw blurRad="38100" dist="38100" dir="2700000" algn="tl">
                    <a:srgbClr val="000000"/>
                  </a:outerShdw>
                </a:effectLst>
              </a:rPr>
              <a:t>αναιμία</a:t>
            </a:r>
            <a:r>
              <a:rPr lang="el-GR" sz="2400" i="1" u="sng" dirty="0">
                <a:solidFill>
                  <a:srgbClr val="CD07B1"/>
                </a:solidFill>
                <a:effectLst>
                  <a:outerShdw blurRad="38100" dist="38100" dir="2700000" algn="tl">
                    <a:srgbClr val="000000"/>
                  </a:outerShdw>
                </a:effectLst>
              </a:rPr>
              <a:t>,</a:t>
            </a:r>
            <a:r>
              <a:rPr lang="el-GR" sz="2400" dirty="0">
                <a:solidFill>
                  <a:schemeClr val="bg1"/>
                </a:solidFill>
                <a:effectLst>
                  <a:outerShdw blurRad="38100" dist="38100" dir="2700000" algn="tl">
                    <a:srgbClr val="000000"/>
                  </a:outerShdw>
                </a:effectLst>
              </a:rPr>
              <a:t> </a:t>
            </a:r>
            <a:r>
              <a:rPr lang="el-GR" sz="2400" dirty="0">
                <a:effectLst>
                  <a:outerShdw blurRad="38100" dist="38100" dir="2700000" algn="tl">
                    <a:srgbClr val="000000"/>
                  </a:outerShdw>
                </a:effectLst>
              </a:rPr>
              <a:t>το χαρακτηριστικότερο γνώρισμα της νόσου</a:t>
            </a:r>
            <a:r>
              <a:rPr lang="el-GR" sz="2400" dirty="0">
                <a:solidFill>
                  <a:srgbClr val="DCE6F2"/>
                </a:solidFill>
              </a:rPr>
              <a:t>.</a:t>
            </a:r>
          </a:p>
          <a:p>
            <a:endParaRPr lang="el-GR" dirty="0"/>
          </a:p>
        </p:txBody>
      </p:sp>
    </p:spTree>
    <p:extLst>
      <p:ext uri="{BB962C8B-B14F-4D97-AF65-F5344CB8AC3E}">
        <p14:creationId xmlns:p14="http://schemas.microsoft.com/office/powerpoint/2010/main" val="1336713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35" y="145367"/>
            <a:ext cx="10131425" cy="347003"/>
          </a:xfrm>
        </p:spPr>
        <p:txBody>
          <a:bodyPr>
            <a:normAutofit fontScale="90000"/>
          </a:bodyPr>
          <a:lstStyle/>
          <a:p>
            <a:r>
              <a:rPr lang="el-GR" dirty="0" err="1" smtClean="0"/>
              <a:t>επιδημιολογια</a:t>
            </a:r>
            <a:endParaRPr lang="el-GR" dirty="0"/>
          </a:p>
        </p:txBody>
      </p:sp>
      <p:sp>
        <p:nvSpPr>
          <p:cNvPr id="3" name="Content Placeholder 2"/>
          <p:cNvSpPr>
            <a:spLocks noGrp="1"/>
          </p:cNvSpPr>
          <p:nvPr>
            <p:ph idx="1"/>
          </p:nvPr>
        </p:nvSpPr>
        <p:spPr>
          <a:xfrm>
            <a:off x="235635" y="675251"/>
            <a:ext cx="6193301" cy="6020972"/>
          </a:xfrm>
        </p:spPr>
        <p:txBody>
          <a:bodyPr>
            <a:normAutofit/>
          </a:bodyPr>
          <a:lstStyle/>
          <a:p>
            <a:pPr algn="just">
              <a:defRPr/>
            </a:pPr>
            <a:r>
              <a:rPr lang="el-GR" dirty="0"/>
              <a:t> </a:t>
            </a:r>
            <a:r>
              <a:rPr lang="el-GR" dirty="0">
                <a:effectLst>
                  <a:outerShdw blurRad="38100" dist="38100" dir="2700000" algn="tl">
                    <a:srgbClr val="000000"/>
                  </a:outerShdw>
                </a:effectLst>
              </a:rPr>
              <a:t>Τα μεσογειακά σύνδρομα αποτελούν το πιο </a:t>
            </a:r>
            <a:r>
              <a:rPr lang="el-GR" dirty="0" smtClean="0">
                <a:effectLst>
                  <a:outerShdw blurRad="38100" dist="38100" dir="2700000" algn="tl">
                    <a:srgbClr val="000000"/>
                  </a:outerShdw>
                </a:effectLst>
              </a:rPr>
              <a:t>κοινό </a:t>
            </a:r>
            <a:r>
              <a:rPr lang="el-GR" dirty="0" err="1" smtClean="0">
                <a:effectLst>
                  <a:outerShdw blurRad="38100" dist="38100" dir="2700000" algn="tl">
                    <a:srgbClr val="000000"/>
                  </a:outerShdw>
                </a:effectLst>
              </a:rPr>
              <a:t>μονογονιδιακό</a:t>
            </a:r>
            <a:r>
              <a:rPr lang="el-GR" dirty="0" smtClean="0">
                <a:effectLst>
                  <a:outerShdw blurRad="38100" dist="38100" dir="2700000" algn="tl">
                    <a:srgbClr val="000000"/>
                  </a:outerShdw>
                </a:effectLst>
              </a:rPr>
              <a:t> </a:t>
            </a:r>
            <a:r>
              <a:rPr lang="el-GR" dirty="0">
                <a:effectLst>
                  <a:outerShdw blurRad="38100" dist="38100" dir="2700000" algn="tl">
                    <a:srgbClr val="000000"/>
                  </a:outerShdw>
                </a:effectLst>
              </a:rPr>
              <a:t>νόσημα με </a:t>
            </a:r>
            <a:r>
              <a:rPr lang="el-GR" u="sng" dirty="0">
                <a:effectLst>
                  <a:outerShdw blurRad="38100" dist="38100" dir="2700000" algn="tl">
                    <a:srgbClr val="000000"/>
                  </a:outerShdw>
                </a:effectLst>
              </a:rPr>
              <a:t>270 εκατομμύρια </a:t>
            </a:r>
            <a:r>
              <a:rPr lang="el-GR" u="sng" dirty="0" smtClean="0">
                <a:effectLst>
                  <a:outerShdw blurRad="38100" dist="38100" dir="2700000" algn="tl">
                    <a:srgbClr val="000000"/>
                  </a:outerShdw>
                </a:effectLst>
              </a:rPr>
              <a:t>φορείς παγκοσμίως</a:t>
            </a:r>
            <a:r>
              <a:rPr lang="el-GR" dirty="0">
                <a:effectLst>
                  <a:outerShdw blurRad="38100" dist="38100" dir="2700000" algn="tl">
                    <a:srgbClr val="000000"/>
                  </a:outerShdw>
                </a:effectLst>
              </a:rPr>
              <a:t>. H εξάπλωση των παθολογικών </a:t>
            </a:r>
            <a:r>
              <a:rPr lang="el-GR" dirty="0" err="1">
                <a:effectLst>
                  <a:outerShdw blurRad="38100" dist="38100" dir="2700000" algn="tl">
                    <a:srgbClr val="000000"/>
                  </a:outerShdw>
                </a:effectLst>
              </a:rPr>
              <a:t>αλληλ</a:t>
            </a:r>
            <a:r>
              <a:rPr lang="el-GR" dirty="0" err="1">
                <a:effectLst>
                  <a:outerShdw blurRad="38100" dist="38100" dir="2700000" algn="tl">
                    <a:srgbClr val="000000"/>
                  </a:outerShdw>
                </a:effectLst>
                <a:latin typeface="Arial" pitchFamily="34" charset="0"/>
              </a:rPr>
              <a:t>ό</a:t>
            </a:r>
            <a:r>
              <a:rPr lang="el-GR" dirty="0" err="1">
                <a:effectLst>
                  <a:outerShdw blurRad="38100" dist="38100" dir="2700000" algn="tl">
                    <a:srgbClr val="000000"/>
                  </a:outerShdw>
                </a:effectLst>
              </a:rPr>
              <a:t>μ</a:t>
            </a:r>
            <a:r>
              <a:rPr lang="el-GR" dirty="0" err="1">
                <a:effectLst>
                  <a:outerShdw blurRad="38100" dist="38100" dir="2700000" algn="tl">
                    <a:srgbClr val="000000"/>
                  </a:outerShdw>
                </a:effectLst>
                <a:latin typeface="Arial" pitchFamily="34" charset="0"/>
              </a:rPr>
              <a:t>ο</a:t>
            </a:r>
            <a:r>
              <a:rPr lang="el-GR" dirty="0" err="1">
                <a:effectLst>
                  <a:outerShdw blurRad="38100" dist="38100" dir="2700000" algn="tl">
                    <a:srgbClr val="000000"/>
                  </a:outerShdw>
                </a:effectLst>
              </a:rPr>
              <a:t>ρφων</a:t>
            </a:r>
            <a:r>
              <a:rPr lang="el-GR" dirty="0">
                <a:effectLst>
                  <a:outerShdw blurRad="38100" dist="38100" dir="2700000" algn="tl">
                    <a:srgbClr val="000000"/>
                  </a:outerShdw>
                </a:effectLst>
                <a:latin typeface="Arial" pitchFamily="34" charset="0"/>
              </a:rPr>
              <a:t> </a:t>
            </a:r>
            <a:r>
              <a:rPr lang="el-GR" dirty="0">
                <a:effectLst>
                  <a:outerShdw blurRad="38100" dist="38100" dir="2700000" algn="tl">
                    <a:srgbClr val="000000"/>
                  </a:outerShdw>
                </a:effectLst>
              </a:rPr>
              <a:t>ευνοήθηκε στις τροπικές και υποτροπικές περιοχές, </a:t>
            </a:r>
            <a:r>
              <a:rPr lang="el-GR" dirty="0" err="1">
                <a:effectLst>
                  <a:outerShdw blurRad="38100" dist="38100" dir="2700000" algn="tl">
                    <a:srgbClr val="000000"/>
                  </a:outerShdw>
                </a:effectLst>
              </a:rPr>
              <a:t>εξ’αιτίας</a:t>
            </a:r>
            <a:r>
              <a:rPr lang="el-GR" dirty="0">
                <a:effectLst>
                  <a:outerShdw blurRad="38100" dist="38100" dir="2700000" algn="tl">
                    <a:srgbClr val="000000"/>
                  </a:outerShdw>
                </a:effectLst>
              </a:rPr>
              <a:t> της </a:t>
            </a:r>
            <a:r>
              <a:rPr lang="el-GR" i="1" u="sng" dirty="0">
                <a:effectLst>
                  <a:outerShdw blurRad="38100" dist="38100" dir="2700000" algn="tl">
                    <a:srgbClr val="000000"/>
                  </a:outerShdw>
                </a:effectLst>
              </a:rPr>
              <a:t>ανθεκτικότητας των φορέων στην ελονοσία.</a:t>
            </a:r>
          </a:p>
          <a:p>
            <a:pPr algn="just">
              <a:defRPr/>
            </a:pPr>
            <a:r>
              <a:rPr lang="el-GR" dirty="0">
                <a:effectLst>
                  <a:outerShdw blurRad="38100" dist="38100" dir="2700000" algn="tl">
                    <a:srgbClr val="000000"/>
                  </a:outerShdw>
                </a:effectLst>
              </a:rPr>
              <a:t>     Η μετακίνηση των πληθυσμών όμως, καθώς και </a:t>
            </a:r>
            <a:r>
              <a:rPr lang="el-GR" dirty="0" smtClean="0">
                <a:effectLst>
                  <a:outerShdw blurRad="38100" dist="38100" dir="2700000" algn="tl">
                    <a:srgbClr val="000000"/>
                  </a:outerShdw>
                </a:effectLst>
              </a:rPr>
              <a:t>η εφαρμογή </a:t>
            </a:r>
            <a:r>
              <a:rPr lang="el-GR" dirty="0">
                <a:effectLst>
                  <a:outerShdw blurRad="38100" dist="38100" dir="2700000" algn="tl">
                    <a:srgbClr val="000000"/>
                  </a:outerShdw>
                </a:effectLst>
              </a:rPr>
              <a:t>αποτελεσματικών προγραμμάτων πρόληψης έχουν</a:t>
            </a:r>
            <a:r>
              <a:rPr lang="en-US" dirty="0">
                <a:effectLst>
                  <a:outerShdw blurRad="38100" dist="38100" dir="2700000" algn="tl">
                    <a:srgbClr val="000000"/>
                  </a:outerShdw>
                </a:effectLst>
              </a:rPr>
              <a:t> </a:t>
            </a:r>
            <a:r>
              <a:rPr lang="el-GR" dirty="0">
                <a:effectLst>
                  <a:outerShdw blurRad="38100" dist="38100" dir="2700000" algn="tl">
                    <a:srgbClr val="000000"/>
                  </a:outerShdw>
                </a:effectLst>
              </a:rPr>
              <a:t>αλλάξει τον επιδημιολογικό χάρτη της γης για τα μεσογειακά σύνδρομα</a:t>
            </a:r>
            <a:r>
              <a:rPr lang="el-GR" dirty="0" smtClean="0">
                <a:effectLst>
                  <a:outerShdw blurRad="38100" dist="38100" dir="2700000" algn="tl">
                    <a:srgbClr val="000000"/>
                  </a:outerShdw>
                </a:effectLst>
              </a:rPr>
              <a:t>.</a:t>
            </a:r>
          </a:p>
          <a:p>
            <a:pPr algn="just">
              <a:lnSpc>
                <a:spcPct val="80000"/>
              </a:lnSpc>
              <a:defRPr/>
            </a:pPr>
            <a:r>
              <a:rPr lang="el-GR" dirty="0">
                <a:effectLst>
                  <a:outerShdw blurRad="38100" dist="38100" dir="2700000" algn="tl">
                    <a:srgbClr val="000000"/>
                  </a:outerShdw>
                </a:effectLst>
              </a:rPr>
              <a:t>Η Μεσογειακή </a:t>
            </a:r>
            <a:r>
              <a:rPr lang="en-US" dirty="0">
                <a:effectLst>
                  <a:outerShdw blurRad="38100" dist="38100" dir="2700000" algn="tl">
                    <a:srgbClr val="000000"/>
                  </a:outerShdw>
                </a:effectLst>
              </a:rPr>
              <a:t>A</a:t>
            </a:r>
            <a:r>
              <a:rPr lang="el-GR" dirty="0" err="1">
                <a:effectLst>
                  <a:outerShdw blurRad="38100" dist="38100" dir="2700000" algn="tl">
                    <a:srgbClr val="000000"/>
                  </a:outerShdw>
                </a:effectLst>
              </a:rPr>
              <a:t>ναιμία</a:t>
            </a:r>
            <a:r>
              <a:rPr lang="el-GR" dirty="0">
                <a:effectLst>
                  <a:outerShdw blurRad="38100" dist="38100" dir="2700000" algn="tl">
                    <a:srgbClr val="000000"/>
                  </a:outerShdw>
                </a:effectLst>
              </a:rPr>
              <a:t> είναι ιδιαίτερα συνδεδεμένη με τους λαούς </a:t>
            </a:r>
            <a:r>
              <a:rPr lang="el-GR" u="sng" dirty="0">
                <a:effectLst>
                  <a:outerShdw blurRad="38100" dist="38100" dir="2700000" algn="tl">
                    <a:srgbClr val="000000"/>
                  </a:outerShdw>
                </a:effectLst>
              </a:rPr>
              <a:t>της Μεσογείου, τους Άραβες και τους Ασιάτες</a:t>
            </a:r>
            <a:r>
              <a:rPr lang="el-GR" dirty="0">
                <a:effectLst>
                  <a:outerShdw blurRad="38100" dist="38100" dir="2700000" algn="tl">
                    <a:srgbClr val="000000"/>
                  </a:outerShdw>
                </a:effectLst>
              </a:rPr>
              <a:t>. Υπολογίζεται ότι πάσχουν </a:t>
            </a:r>
            <a:r>
              <a:rPr lang="el-GR" u="sng" dirty="0">
                <a:effectLst>
                  <a:outerShdw blurRad="38100" dist="38100" dir="2700000" algn="tl">
                    <a:srgbClr val="000000"/>
                  </a:outerShdw>
                </a:effectLst>
              </a:rPr>
              <a:t>16% του πληθυσμού της Κύπρου</a:t>
            </a:r>
            <a:r>
              <a:rPr lang="el-GR" dirty="0">
                <a:effectLst>
                  <a:outerShdw blurRad="38100" dist="38100" dir="2700000" algn="tl">
                    <a:srgbClr val="000000"/>
                  </a:outerShdw>
                </a:effectLst>
              </a:rPr>
              <a:t>, 1% στην Ταϊλάνδη και 3-8% στους πληθυσμούς από Κίνα, Μαλαισία, Μπαγκλαντές, Ινδία και Πακιστάν. Υπάρχουν και αλλού πάσχοντες όπως στην Νότια Αμερική και σε άλλες περιοχές της Μεσογείου( Ελλάδα, Ιταλία, Πορτογαλία, Ισπανία και άλλες). Ένα πολύ μικρό ποσοστό υπάρχει επίσης στη Βόρεια Ευρώπη( 0,1%) και στην Αφρική( 0,9%).</a:t>
            </a:r>
          </a:p>
          <a:p>
            <a:pPr algn="just">
              <a:lnSpc>
                <a:spcPct val="80000"/>
              </a:lnSpc>
              <a:defRPr/>
            </a:pPr>
            <a:r>
              <a:rPr lang="el-GR" u="sng" dirty="0">
                <a:effectLst>
                  <a:outerShdw blurRad="38100" dist="38100" dir="2700000" algn="tl">
                    <a:srgbClr val="000000"/>
                  </a:outerShdw>
                </a:effectLst>
              </a:rPr>
              <a:t>Στην Ελλάδα ~ 3,500 άτομα πάσχουν από ΜΑ</a:t>
            </a:r>
          </a:p>
          <a:p>
            <a:pPr algn="just">
              <a:lnSpc>
                <a:spcPct val="80000"/>
              </a:lnSpc>
              <a:buNone/>
              <a:defRPr/>
            </a:pPr>
            <a:r>
              <a:rPr lang="en-US" dirty="0">
                <a:effectLst>
                  <a:outerShdw blurRad="38100" dist="38100" dir="2700000" algn="tl">
                    <a:srgbClr val="000000"/>
                  </a:outerShdw>
                </a:effectLst>
              </a:rPr>
              <a:t>    </a:t>
            </a:r>
            <a:r>
              <a:rPr lang="el-GR" u="sng" dirty="0">
                <a:effectLst>
                  <a:outerShdw blurRad="38100" dist="38100" dir="2700000" algn="tl">
                    <a:srgbClr val="000000"/>
                  </a:outerShdw>
                </a:effectLst>
              </a:rPr>
              <a:t>&gt;8% του πληθυσμού είναι φορέας κάποιου     θαλασσαιμικού νοσήματος</a:t>
            </a:r>
          </a:p>
          <a:p>
            <a:pPr algn="just">
              <a:defRPr/>
            </a:pPr>
            <a:endParaRPr lang="el-GR" dirty="0"/>
          </a:p>
        </p:txBody>
      </p:sp>
      <p:pic>
        <p:nvPicPr>
          <p:cNvPr id="4" name="Picture 3"/>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829" y="675251"/>
            <a:ext cx="5171049" cy="514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411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err="1" smtClean="0"/>
              <a:t>επιδημιολογια</a:t>
            </a:r>
            <a:r>
              <a:rPr lang="el-GR" altLang="el-GR" dirty="0" smtClean="0"/>
              <a:t> </a:t>
            </a:r>
            <a:r>
              <a:rPr lang="el-GR" altLang="el-GR" dirty="0" err="1"/>
              <a:t>αιμοσφαιρινοπαθειών</a:t>
            </a:r>
            <a:endParaRPr lang="el-GR" dirty="0"/>
          </a:p>
        </p:txBody>
      </p:sp>
      <p:sp>
        <p:nvSpPr>
          <p:cNvPr id="3" name="Content Placeholder 2"/>
          <p:cNvSpPr>
            <a:spLocks noGrp="1"/>
          </p:cNvSpPr>
          <p:nvPr>
            <p:ph idx="1"/>
          </p:nvPr>
        </p:nvSpPr>
        <p:spPr>
          <a:xfrm>
            <a:off x="685802" y="2065867"/>
            <a:ext cx="5222630" cy="4264595"/>
          </a:xfrm>
        </p:spPr>
        <p:txBody>
          <a:bodyPr>
            <a:normAutofit fontScale="70000" lnSpcReduction="20000"/>
          </a:bodyPr>
          <a:lstStyle/>
          <a:p>
            <a:endParaRPr lang="el-GR" altLang="el-GR" dirty="0" smtClean="0"/>
          </a:p>
          <a:p>
            <a:endParaRPr lang="el-GR" altLang="el-GR" dirty="0"/>
          </a:p>
          <a:p>
            <a:r>
              <a:rPr lang="el-GR" altLang="el-GR" dirty="0" smtClean="0"/>
              <a:t>οι </a:t>
            </a:r>
            <a:r>
              <a:rPr lang="el-GR" altLang="el-GR" dirty="0" err="1"/>
              <a:t>αιμοσφαιρινοπάθειες</a:t>
            </a:r>
            <a:r>
              <a:rPr lang="el-GR" altLang="el-GR" dirty="0"/>
              <a:t> είναι </a:t>
            </a:r>
            <a:r>
              <a:rPr lang="el-GR" altLang="el-GR" dirty="0" smtClean="0"/>
              <a:t>κληρονομικές</a:t>
            </a:r>
          </a:p>
          <a:p>
            <a:r>
              <a:rPr lang="el-GR" altLang="el-GR" dirty="0"/>
              <a:t>συχνές στις παραμεσόγειες χώρες</a:t>
            </a:r>
            <a:r>
              <a:rPr lang="en-US" altLang="el-GR" dirty="0"/>
              <a:t>: </a:t>
            </a:r>
            <a:r>
              <a:rPr lang="el-GR" altLang="el-GR" dirty="0"/>
              <a:t>Αίγυπτο, Ισραήλ, Τουρκία, Ιταλία, Β. Αφρική, Ισπανία, Ελλάδα, </a:t>
            </a:r>
            <a:r>
              <a:rPr lang="el-GR" altLang="el-GR" dirty="0" err="1" smtClean="0"/>
              <a:t>Κύπρο</a:t>
            </a:r>
            <a:r>
              <a:rPr lang="el-GR" altLang="el-GR" dirty="0" err="1"/>
              <a:t>η</a:t>
            </a:r>
            <a:r>
              <a:rPr lang="el-GR" altLang="el-GR" dirty="0"/>
              <a:t> </a:t>
            </a:r>
            <a:endParaRPr lang="el-GR" altLang="el-GR" dirty="0" smtClean="0"/>
          </a:p>
          <a:p>
            <a:r>
              <a:rPr lang="el-GR" altLang="el-GR" dirty="0" smtClean="0"/>
              <a:t>γεωγραφική </a:t>
            </a:r>
            <a:r>
              <a:rPr lang="el-GR" altLang="el-GR" dirty="0"/>
              <a:t>κατανομή τους ακολουθεί την κατανομή της ελονοσίας</a:t>
            </a:r>
          </a:p>
          <a:p>
            <a:r>
              <a:rPr lang="el-GR" altLang="el-GR" sz="4000" dirty="0"/>
              <a:t>διότι</a:t>
            </a:r>
            <a:r>
              <a:rPr lang="el-GR" altLang="el-GR" dirty="0"/>
              <a:t> ο παθολογικός γόνος παρέχει προστασία έναντι της ελονοσίας («βιολογικό πλεονέκτημα </a:t>
            </a:r>
            <a:r>
              <a:rPr lang="el-GR" altLang="el-GR" dirty="0" err="1"/>
              <a:t>ετεροζυγωτών</a:t>
            </a:r>
            <a:r>
              <a:rPr lang="el-GR" altLang="el-GR" dirty="0"/>
              <a:t>»)</a:t>
            </a:r>
            <a:endParaRPr lang="en-US" altLang="el-GR" dirty="0"/>
          </a:p>
          <a:p>
            <a:endParaRPr lang="el-GR" altLang="el-GR" dirty="0" smtClean="0"/>
          </a:p>
          <a:p>
            <a:r>
              <a:rPr lang="el-GR" altLang="el-GR" dirty="0"/>
              <a:t>ενδημούν σε περιοχές με πολλά κρούσματα ελονοσίας στο παρελθόν (Καρδίτσα, </a:t>
            </a:r>
            <a:r>
              <a:rPr lang="el-GR" altLang="el-GR" dirty="0" err="1"/>
              <a:t>Αρτα</a:t>
            </a:r>
            <a:r>
              <a:rPr lang="el-GR" altLang="el-GR" dirty="0"/>
              <a:t> Βοιωτία, Ρόδος, Κέρκυρα, Χαλκιδική, Ηλεία </a:t>
            </a:r>
            <a:r>
              <a:rPr lang="el-GR" altLang="el-GR" dirty="0" err="1"/>
              <a:t>κλπ</a:t>
            </a:r>
            <a:r>
              <a:rPr lang="el-GR" altLang="el-GR" dirty="0"/>
              <a:t>)</a:t>
            </a:r>
          </a:p>
          <a:p>
            <a:r>
              <a:rPr lang="el-GR" altLang="el-GR" dirty="0"/>
              <a:t>σήμερα, πρακτικά οι μετακινήσεις και οι μετανάστες διέσπειραν τους γόνους σε όλη την Ελλάδα</a:t>
            </a:r>
            <a:endParaRPr lang="el-GR" altLang="el-GR" dirty="0">
              <a:latin typeface="Arial" panose="020B0604020202020204" pitchFamily="34" charset="0"/>
            </a:endParaRPr>
          </a:p>
          <a:p>
            <a:endParaRPr lang="el-GR" altLang="el-GR" dirty="0" smtClean="0">
              <a:solidFill>
                <a:srgbClr val="FFFF00"/>
              </a:solidFill>
              <a:latin typeface="Arial" panose="020B0604020202020204" pitchFamily="34" charset="0"/>
            </a:endParaRPr>
          </a:p>
          <a:p>
            <a:r>
              <a:rPr lang="el-GR" altLang="el-GR" dirty="0" smtClean="0">
                <a:solidFill>
                  <a:srgbClr val="FFFF00"/>
                </a:solidFill>
                <a:latin typeface="Arial" panose="020B0604020202020204" pitchFamily="34" charset="0"/>
              </a:rPr>
              <a:t>ΔΕΝ </a:t>
            </a:r>
            <a:r>
              <a:rPr lang="el-GR" altLang="el-GR" dirty="0">
                <a:solidFill>
                  <a:srgbClr val="FFFF00"/>
                </a:solidFill>
                <a:latin typeface="Arial" panose="020B0604020202020204" pitchFamily="34" charset="0"/>
              </a:rPr>
              <a:t>υπάρχει μέρος της </a:t>
            </a:r>
            <a:r>
              <a:rPr lang="el-GR" altLang="el-GR" dirty="0" err="1">
                <a:solidFill>
                  <a:srgbClr val="FFFF00"/>
                </a:solidFill>
                <a:latin typeface="Arial" panose="020B0604020202020204" pitchFamily="34" charset="0"/>
              </a:rPr>
              <a:t>ελλάδος</a:t>
            </a:r>
            <a:r>
              <a:rPr lang="el-GR" altLang="el-GR" dirty="0">
                <a:solidFill>
                  <a:srgbClr val="FFFF00"/>
                </a:solidFill>
                <a:latin typeface="Arial" panose="020B0604020202020204" pitchFamily="34" charset="0"/>
              </a:rPr>
              <a:t> ΧΩΡΙΣ </a:t>
            </a:r>
            <a:r>
              <a:rPr lang="el-GR" altLang="el-GR" dirty="0" err="1">
                <a:solidFill>
                  <a:srgbClr val="FFFF00"/>
                </a:solidFill>
                <a:latin typeface="Arial" panose="020B0604020202020204" pitchFamily="34" charset="0"/>
              </a:rPr>
              <a:t>αιμοσφαιρινοπάθεια</a:t>
            </a:r>
            <a:endParaRPr lang="en-US" altLang="el-GR" dirty="0">
              <a:solidFill>
                <a:srgbClr val="FFFF00"/>
              </a:solidFill>
              <a:latin typeface="Arial" panose="020B0604020202020204" pitchFamily="34" charset="0"/>
            </a:endParaRPr>
          </a:p>
          <a:p>
            <a:endParaRPr lang="el-GR" altLang="el-GR" dirty="0"/>
          </a:p>
          <a:p>
            <a:endParaRPr lang="el-GR" altLang="el-GR" dirty="0"/>
          </a:p>
          <a:p>
            <a:endParaRPr lang="el-GR" dirty="0"/>
          </a:p>
        </p:txBody>
      </p:sp>
      <p:pic>
        <p:nvPicPr>
          <p:cNvPr id="4" name="Picture 3" descr="1-3-5-1-4-2-1-3-1-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553" y="1889523"/>
            <a:ext cx="5183187"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0421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2400" dirty="0" err="1" smtClean="0">
                <a:effectLst>
                  <a:outerShdw blurRad="38100" dist="38100" dir="2700000" algn="tl">
                    <a:srgbClr val="000000"/>
                  </a:outerShdw>
                </a:effectLst>
              </a:rPr>
              <a:t>Αναλογα</a:t>
            </a:r>
            <a:r>
              <a:rPr lang="el-GR" sz="2400" dirty="0" smtClean="0">
                <a:effectLst>
                  <a:outerShdw blurRad="38100" dist="38100" dir="2700000" algn="tl">
                    <a:srgbClr val="000000"/>
                  </a:outerShdw>
                </a:effectLst>
              </a:rPr>
              <a:t>  </a:t>
            </a:r>
            <a:r>
              <a:rPr lang="el-GR" sz="2400" dirty="0">
                <a:effectLst>
                  <a:outerShdw blurRad="38100" dist="38100" dir="2700000" algn="tl">
                    <a:srgbClr val="000000"/>
                  </a:outerShdw>
                </a:effectLst>
              </a:rPr>
              <a:t>σε π</a:t>
            </a:r>
            <a:r>
              <a:rPr lang="el-GR" sz="2400" dirty="0">
                <a:effectLst>
                  <a:outerShdw blurRad="38100" dist="38100" dir="2700000" algn="tl">
                    <a:srgbClr val="000000"/>
                  </a:outerShdw>
                </a:effectLst>
                <a:latin typeface="Arial" pitchFamily="34" charset="0"/>
              </a:rPr>
              <a:t>ια,</a:t>
            </a:r>
            <a:r>
              <a:rPr lang="el-GR" sz="2400" dirty="0">
                <a:effectLst>
                  <a:outerShdw blurRad="38100" dist="38100" dir="2700000" algn="tl">
                    <a:srgbClr val="000000"/>
                  </a:outerShdw>
                </a:effectLst>
              </a:rPr>
              <a:t> </a:t>
            </a:r>
            <a:r>
              <a:rPr lang="el-GR" sz="2400" dirty="0" err="1" smtClean="0">
                <a:effectLst>
                  <a:outerShdw blurRad="38100" dist="38100" dir="2700000" algn="tl">
                    <a:srgbClr val="000000"/>
                  </a:outerShdw>
                </a:effectLst>
              </a:rPr>
              <a:t>αλυσιδα</a:t>
            </a:r>
            <a:r>
              <a:rPr lang="el-GR" sz="2400" dirty="0" smtClean="0">
                <a:effectLst>
                  <a:outerShdw blurRad="38100" dist="38100" dir="2700000" algn="tl">
                    <a:srgbClr val="000000"/>
                  </a:outerShdw>
                </a:effectLst>
              </a:rPr>
              <a:t> </a:t>
            </a:r>
            <a:r>
              <a:rPr lang="el-GR" sz="2400" dirty="0" err="1" smtClean="0">
                <a:effectLst>
                  <a:outerShdw blurRad="38100" dist="38100" dir="2700000" algn="tl">
                    <a:srgbClr val="000000"/>
                  </a:outerShdw>
                </a:effectLst>
              </a:rPr>
              <a:t>εκδηλωνεται</a:t>
            </a:r>
            <a:r>
              <a:rPr lang="el-GR" sz="2400" dirty="0" smtClean="0">
                <a:effectLst>
                  <a:outerShdw blurRad="38100" dist="38100" dir="2700000" algn="tl">
                    <a:srgbClr val="000000"/>
                  </a:outerShdw>
                </a:effectLst>
              </a:rPr>
              <a:t> </a:t>
            </a:r>
            <a:r>
              <a:rPr lang="el-GR" sz="2400" dirty="0">
                <a:effectLst>
                  <a:outerShdw blurRad="38100" dist="38100" dir="2700000" algn="tl">
                    <a:srgbClr val="000000"/>
                  </a:outerShdw>
                </a:effectLst>
              </a:rPr>
              <a:t>η </a:t>
            </a:r>
            <a:r>
              <a:rPr lang="el-GR" sz="2400" dirty="0" err="1" smtClean="0">
                <a:effectLst>
                  <a:outerShdw blurRad="38100" dist="38100" dir="2700000" algn="tl">
                    <a:srgbClr val="000000"/>
                  </a:outerShdw>
                </a:effectLst>
              </a:rPr>
              <a:t>γενετικη</a:t>
            </a:r>
            <a:r>
              <a:rPr lang="el-GR" sz="2400" dirty="0" smtClean="0">
                <a:effectLst>
                  <a:outerShdw blurRad="38100" dist="38100" dir="2700000" algn="tl">
                    <a:srgbClr val="000000"/>
                  </a:outerShdw>
                </a:effectLst>
              </a:rPr>
              <a:t> </a:t>
            </a:r>
            <a:r>
              <a:rPr lang="el-GR" sz="2400" dirty="0" err="1" smtClean="0">
                <a:effectLst>
                  <a:outerShdw blurRad="38100" dist="38100" dir="2700000" algn="tl">
                    <a:srgbClr val="000000"/>
                  </a:outerShdw>
                </a:effectLst>
              </a:rPr>
              <a:t>διαταραχη</a:t>
            </a:r>
            <a:r>
              <a:rPr lang="el-GR" sz="2400" dirty="0" smtClean="0">
                <a:effectLst>
                  <a:outerShdw blurRad="38100" dist="38100" dir="2700000" algn="tl">
                    <a:srgbClr val="000000"/>
                  </a:outerShdw>
                </a:effectLst>
              </a:rPr>
              <a:t>, </a:t>
            </a:r>
            <a:r>
              <a:rPr lang="el-GR" sz="2400" dirty="0" err="1" smtClean="0">
                <a:effectLst>
                  <a:outerShdw blurRad="38100" dist="38100" dir="2700000" algn="tl">
                    <a:srgbClr val="000000"/>
                  </a:outerShdw>
                </a:effectLst>
              </a:rPr>
              <a:t>εχουμε</a:t>
            </a:r>
            <a:r>
              <a:rPr lang="el-GR" sz="2400" dirty="0" smtClean="0">
                <a:effectLst>
                  <a:outerShdw blurRad="38100" dist="38100" dir="2700000" algn="tl">
                    <a:srgbClr val="000000"/>
                  </a:outerShdw>
                </a:effectLst>
              </a:rPr>
              <a:t> την</a:t>
            </a:r>
            <a:r>
              <a:rPr lang="el-GR" sz="2400" dirty="0">
                <a:effectLst>
                  <a:outerShdw blurRad="38100" dist="38100" dir="2700000" algn="tl">
                    <a:srgbClr val="000000"/>
                  </a:outerShdw>
                </a:effectLst>
              </a:rPr>
              <a:t/>
            </a:r>
            <a:br>
              <a:rPr lang="el-GR" sz="2400" dirty="0">
                <a:effectLst>
                  <a:outerShdw blurRad="38100" dist="38100" dir="2700000" algn="tl">
                    <a:srgbClr val="000000"/>
                  </a:outerShdw>
                </a:effectLst>
              </a:rPr>
            </a:br>
            <a:r>
              <a:rPr lang="el-GR" sz="2400" dirty="0">
                <a:effectLst>
                  <a:outerShdw blurRad="38100" dist="38100" dir="2700000" algn="tl">
                    <a:srgbClr val="000000"/>
                  </a:outerShdw>
                </a:effectLst>
              </a:rPr>
              <a:t> </a:t>
            </a:r>
            <a:r>
              <a:rPr lang="el-GR" sz="2400" u="sng" dirty="0" smtClean="0">
                <a:effectLst>
                  <a:outerShdw blurRad="38100" dist="38100" dir="2700000" algn="tl">
                    <a:srgbClr val="000000"/>
                  </a:outerShdw>
                </a:effectLst>
              </a:rPr>
              <a:t>α-</a:t>
            </a:r>
            <a:r>
              <a:rPr lang="el-GR" sz="2400" u="sng" dirty="0" err="1" smtClean="0">
                <a:effectLst>
                  <a:outerShdw blurRad="38100" dist="38100" dir="2700000" algn="tl">
                    <a:srgbClr val="000000"/>
                  </a:outerShdw>
                </a:effectLst>
              </a:rPr>
              <a:t>Μεσογειακη</a:t>
            </a:r>
            <a:r>
              <a:rPr lang="el-GR" sz="2400" u="sng" dirty="0" smtClean="0">
                <a:effectLst>
                  <a:outerShdw blurRad="38100" dist="38100" dir="2700000" algn="tl">
                    <a:srgbClr val="000000"/>
                  </a:outerShdw>
                </a:effectLst>
              </a:rPr>
              <a:t> </a:t>
            </a:r>
            <a:r>
              <a:rPr lang="el-GR" sz="2400" u="sng" dirty="0">
                <a:effectLst>
                  <a:outerShdw blurRad="38100" dist="38100" dir="2700000" algn="tl">
                    <a:srgbClr val="000000"/>
                  </a:outerShdw>
                </a:effectLst>
              </a:rPr>
              <a:t>Αναιμία ή </a:t>
            </a:r>
            <a:r>
              <a:rPr lang="el-GR" sz="2400" u="sng" dirty="0" smtClean="0">
                <a:effectLst>
                  <a:outerShdw blurRad="38100" dist="38100" dir="2700000" algn="tl">
                    <a:srgbClr val="000000"/>
                  </a:outerShdw>
                </a:effectLst>
              </a:rPr>
              <a:t>β-</a:t>
            </a:r>
            <a:r>
              <a:rPr lang="el-GR" sz="2400" u="sng" dirty="0" err="1" smtClean="0">
                <a:effectLst>
                  <a:outerShdw blurRad="38100" dist="38100" dir="2700000" algn="tl">
                    <a:srgbClr val="000000"/>
                  </a:outerShdw>
                </a:effectLst>
              </a:rPr>
              <a:t>Μεσογειακη</a:t>
            </a:r>
            <a:r>
              <a:rPr lang="el-GR" sz="2400" u="sng" dirty="0" smtClean="0">
                <a:effectLst>
                  <a:outerShdw blurRad="38100" dist="38100" dir="2700000" algn="tl">
                    <a:srgbClr val="000000"/>
                  </a:outerShdw>
                </a:effectLst>
              </a:rPr>
              <a:t> </a:t>
            </a:r>
            <a:r>
              <a:rPr lang="el-GR" sz="2400" u="sng" dirty="0">
                <a:effectLst>
                  <a:outerShdw blurRad="38100" dist="38100" dir="2700000" algn="tl">
                    <a:srgbClr val="000000"/>
                  </a:outerShdw>
                </a:effectLst>
              </a:rPr>
              <a:t>Αναιμία</a:t>
            </a:r>
            <a:r>
              <a:rPr lang="el-GR" sz="2400" dirty="0">
                <a:effectLst>
                  <a:outerShdw blurRad="38100" dist="38100" dir="2700000" algn="tl">
                    <a:srgbClr val="000000"/>
                  </a:outerShdw>
                </a:effectLst>
              </a:rPr>
              <a:t>,</a:t>
            </a:r>
            <a:r>
              <a:rPr lang="el-GR" sz="2400" dirty="0">
                <a:effectLst>
                  <a:outerShdw blurRad="38100" dist="38100" dir="2700000" algn="tl">
                    <a:srgbClr val="000000"/>
                  </a:outerShdw>
                </a:effectLst>
                <a:latin typeface="Arial" pitchFamily="34" charset="0"/>
              </a:rPr>
              <a:t/>
            </a:r>
            <a:br>
              <a:rPr lang="el-GR" sz="2400" dirty="0">
                <a:effectLst>
                  <a:outerShdw blurRad="38100" dist="38100" dir="2700000" algn="tl">
                    <a:srgbClr val="000000"/>
                  </a:outerShdw>
                </a:effectLst>
                <a:latin typeface="Arial" pitchFamily="34" charset="0"/>
              </a:rPr>
            </a:br>
            <a:r>
              <a:rPr lang="el-GR" sz="2400" dirty="0" err="1" smtClean="0">
                <a:effectLst>
                  <a:outerShdw blurRad="38100" dist="38100" dir="2700000" algn="tl">
                    <a:srgbClr val="000000"/>
                  </a:outerShdw>
                </a:effectLst>
              </a:rPr>
              <a:t>καθως</a:t>
            </a:r>
            <a:r>
              <a:rPr lang="el-GR" sz="2400" dirty="0" smtClean="0">
                <a:effectLst>
                  <a:outerShdw blurRad="38100" dist="38100" dir="2700000" algn="tl">
                    <a:srgbClr val="000000"/>
                  </a:outerShdw>
                </a:effectLst>
              </a:rPr>
              <a:t> </a:t>
            </a:r>
            <a:r>
              <a:rPr lang="el-GR" sz="2400" dirty="0">
                <a:effectLst>
                  <a:outerShdw blurRad="38100" dist="38100" dir="2700000" algn="tl">
                    <a:srgbClr val="000000"/>
                  </a:outerShdw>
                </a:effectLst>
              </a:rPr>
              <a:t>και </a:t>
            </a:r>
            <a:r>
              <a:rPr lang="el-GR" sz="2400" dirty="0" err="1" smtClean="0">
                <a:effectLst>
                  <a:outerShdw blurRad="38100" dist="38100" dir="2700000" algn="tl">
                    <a:srgbClr val="000000"/>
                  </a:outerShdw>
                </a:effectLst>
              </a:rPr>
              <a:t>διαφορους</a:t>
            </a:r>
            <a:r>
              <a:rPr lang="el-GR" sz="2400" dirty="0" smtClean="0">
                <a:effectLst>
                  <a:outerShdw blurRad="38100" dist="38100" dir="2700000" algn="tl">
                    <a:srgbClr val="000000"/>
                  </a:outerShdw>
                </a:effectLst>
              </a:rPr>
              <a:t> </a:t>
            </a:r>
            <a:r>
              <a:rPr lang="el-GR" sz="2400" dirty="0" err="1">
                <a:effectLst>
                  <a:outerShdw blurRad="38100" dist="38100" dir="2700000" algn="tl">
                    <a:srgbClr val="000000"/>
                  </a:outerShdw>
                </a:effectLst>
              </a:rPr>
              <a:t>α</a:t>
            </a:r>
            <a:r>
              <a:rPr lang="el-GR" sz="2400" dirty="0" err="1" smtClean="0">
                <a:effectLst>
                  <a:outerShdw blurRad="38100" dist="38100" dir="2700000" algn="tl">
                    <a:srgbClr val="000000"/>
                  </a:outerShdw>
                </a:effectLst>
              </a:rPr>
              <a:t>λλους</a:t>
            </a:r>
            <a:r>
              <a:rPr lang="el-GR" sz="2400" dirty="0" smtClean="0">
                <a:effectLst>
                  <a:outerShdw blurRad="38100" dist="38100" dir="2700000" algn="tl">
                    <a:srgbClr val="000000"/>
                  </a:outerShdw>
                </a:effectLst>
              </a:rPr>
              <a:t> </a:t>
            </a:r>
            <a:r>
              <a:rPr lang="el-GR" sz="2400" dirty="0" err="1" smtClean="0">
                <a:effectLst>
                  <a:outerShdw blurRad="38100" dist="38100" dir="2700000" algn="tl">
                    <a:srgbClr val="000000"/>
                  </a:outerShdw>
                </a:effectLst>
              </a:rPr>
              <a:t>συνδυασμους</a:t>
            </a:r>
            <a:r>
              <a:rPr lang="el-GR" sz="2400" dirty="0">
                <a:effectLst>
                  <a:outerShdw blurRad="38100" dist="38100" dir="2700000" algn="tl">
                    <a:srgbClr val="000000"/>
                  </a:outerShdw>
                </a:effectLst>
              </a:rPr>
              <a:t>.</a:t>
            </a:r>
            <a:endParaRPr lang="el-GR" sz="2400"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4614" y="3406005"/>
            <a:ext cx="5271435" cy="29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imbb.forth.gr/people/kafetzo/pep/images/5.jpg"/>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753" y="3118005"/>
            <a:ext cx="4574126" cy="3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77108" y="2349305"/>
            <a:ext cx="2940147" cy="369332"/>
          </a:xfrm>
          <a:prstGeom prst="rect">
            <a:avLst/>
          </a:prstGeom>
          <a:noFill/>
        </p:spPr>
        <p:txBody>
          <a:bodyPr wrap="square" rtlCol="0">
            <a:spAutoFit/>
          </a:bodyPr>
          <a:lstStyle/>
          <a:p>
            <a:r>
              <a:rPr lang="el-GR" b="1" dirty="0" smtClean="0">
                <a:solidFill>
                  <a:srgbClr val="FFFF00"/>
                </a:solidFill>
              </a:rPr>
              <a:t>Α - </a:t>
            </a:r>
            <a:r>
              <a:rPr lang="el-GR" b="1" dirty="0" err="1" smtClean="0">
                <a:solidFill>
                  <a:srgbClr val="FFFF00"/>
                </a:solidFill>
              </a:rPr>
              <a:t>θαλασσαιμια</a:t>
            </a:r>
            <a:endParaRPr lang="el-GR" b="1" dirty="0">
              <a:solidFill>
                <a:srgbClr val="FFFF00"/>
              </a:solidFill>
            </a:endParaRPr>
          </a:p>
        </p:txBody>
      </p:sp>
      <p:sp>
        <p:nvSpPr>
          <p:cNvPr id="7" name="TextBox 6"/>
          <p:cNvSpPr txBox="1"/>
          <p:nvPr/>
        </p:nvSpPr>
        <p:spPr>
          <a:xfrm>
            <a:off x="7779434" y="2356247"/>
            <a:ext cx="3037792" cy="369332"/>
          </a:xfrm>
          <a:prstGeom prst="rect">
            <a:avLst/>
          </a:prstGeom>
          <a:noFill/>
        </p:spPr>
        <p:txBody>
          <a:bodyPr wrap="square" rtlCol="0">
            <a:spAutoFit/>
          </a:bodyPr>
          <a:lstStyle/>
          <a:p>
            <a:r>
              <a:rPr lang="el-GR" b="1" dirty="0" smtClean="0">
                <a:solidFill>
                  <a:srgbClr val="FFFF00"/>
                </a:solidFill>
              </a:rPr>
              <a:t>Β - θαλασσαιμία</a:t>
            </a:r>
            <a:endParaRPr lang="el-GR" b="1" dirty="0">
              <a:solidFill>
                <a:srgbClr val="FFFF00"/>
              </a:solidFill>
            </a:endParaRPr>
          </a:p>
        </p:txBody>
      </p:sp>
    </p:spTree>
    <p:extLst>
      <p:ext uri="{BB962C8B-B14F-4D97-AF65-F5344CB8AC3E}">
        <p14:creationId xmlns:p14="http://schemas.microsoft.com/office/powerpoint/2010/main" val="1145353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666" y="187570"/>
            <a:ext cx="10131425" cy="839372"/>
          </a:xfrm>
        </p:spPr>
        <p:txBody>
          <a:bodyPr/>
          <a:lstStyle/>
          <a:p>
            <a:r>
              <a:rPr lang="el-GR" dirty="0" smtClean="0"/>
              <a:t>Α- </a:t>
            </a:r>
            <a:r>
              <a:rPr lang="el-GR" dirty="0" err="1" smtClean="0"/>
              <a:t>θαλασσαιμικα</a:t>
            </a:r>
            <a:r>
              <a:rPr lang="el-GR" dirty="0" smtClean="0"/>
              <a:t> </a:t>
            </a:r>
            <a:r>
              <a:rPr lang="el-GR" dirty="0" err="1" smtClean="0"/>
              <a:t>συνδρομα</a:t>
            </a:r>
            <a:endParaRPr lang="el-GR" dirty="0"/>
          </a:p>
        </p:txBody>
      </p:sp>
      <p:pic>
        <p:nvPicPr>
          <p:cNvPr id="4" name="table"/>
          <p:cNvPicPr>
            <a:picLocks noGrp="1" noChangeAspect="1"/>
          </p:cNvPicPr>
          <p:nvPr>
            <p:ph idx="1"/>
          </p:nvPr>
        </p:nvPicPr>
        <p:blipFill>
          <a:blip r:embed="rId2"/>
          <a:stretch>
            <a:fillRect/>
          </a:stretch>
        </p:blipFill>
        <p:spPr>
          <a:xfrm>
            <a:off x="295421" y="1705439"/>
            <a:ext cx="11521440" cy="4428074"/>
          </a:xfrm>
          <a:prstGeom prst="rect">
            <a:avLst/>
          </a:prstGeom>
        </p:spPr>
      </p:pic>
    </p:spTree>
    <p:extLst>
      <p:ext uri="{BB962C8B-B14F-4D97-AF65-F5344CB8AC3E}">
        <p14:creationId xmlns:p14="http://schemas.microsoft.com/office/powerpoint/2010/main" val="813390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33" y="271976"/>
            <a:ext cx="10131425" cy="740898"/>
          </a:xfrm>
        </p:spPr>
        <p:txBody>
          <a:bodyPr/>
          <a:lstStyle/>
          <a:p>
            <a:r>
              <a:rPr lang="el-GR" dirty="0" smtClean="0"/>
              <a:t>Α-</a:t>
            </a:r>
            <a:r>
              <a:rPr lang="el-GR" dirty="0" err="1" smtClean="0"/>
              <a:t>θαλασσαιμια</a:t>
            </a:r>
            <a:endParaRPr lang="el-GR" dirty="0"/>
          </a:p>
        </p:txBody>
      </p:sp>
      <p:pic>
        <p:nvPicPr>
          <p:cNvPr id="4" name="table"/>
          <p:cNvPicPr>
            <a:picLocks noGrp="1" noChangeAspect="1"/>
          </p:cNvPicPr>
          <p:nvPr>
            <p:ph idx="1"/>
          </p:nvPr>
        </p:nvPicPr>
        <p:blipFill>
          <a:blip r:embed="rId2"/>
          <a:stretch>
            <a:fillRect/>
          </a:stretch>
        </p:blipFill>
        <p:spPr>
          <a:xfrm>
            <a:off x="334108" y="1817981"/>
            <a:ext cx="11169746" cy="4442142"/>
          </a:xfrm>
          <a:prstGeom prst="rect">
            <a:avLst/>
          </a:prstGeom>
        </p:spPr>
      </p:pic>
    </p:spTree>
    <p:extLst>
      <p:ext uri="{BB962C8B-B14F-4D97-AF65-F5344CB8AC3E}">
        <p14:creationId xmlns:p14="http://schemas.microsoft.com/office/powerpoint/2010/main" val="594443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Β </a:t>
            </a:r>
            <a:r>
              <a:rPr lang="el-GR" dirty="0" err="1" smtClean="0"/>
              <a:t>μεσογειακη</a:t>
            </a:r>
            <a:r>
              <a:rPr lang="el-GR" dirty="0" smtClean="0"/>
              <a:t> </a:t>
            </a:r>
            <a:r>
              <a:rPr lang="el-GR" dirty="0" err="1" smtClean="0"/>
              <a:t>αναιμια</a:t>
            </a:r>
            <a:endParaRPr lang="el-GR" dirty="0"/>
          </a:p>
        </p:txBody>
      </p:sp>
      <p:sp>
        <p:nvSpPr>
          <p:cNvPr id="3" name="Content Placeholder 2"/>
          <p:cNvSpPr>
            <a:spLocks noGrp="1"/>
          </p:cNvSpPr>
          <p:nvPr>
            <p:ph idx="1"/>
          </p:nvPr>
        </p:nvSpPr>
        <p:spPr>
          <a:xfrm>
            <a:off x="685802" y="2142067"/>
            <a:ext cx="6938887" cy="4329071"/>
          </a:xfrm>
        </p:spPr>
        <p:txBody>
          <a:bodyPr/>
          <a:lstStyle/>
          <a:p>
            <a:r>
              <a:rPr lang="el-GR" altLang="el-GR" dirty="0">
                <a:solidFill>
                  <a:srgbClr val="DCE6F2"/>
                </a:solidFill>
              </a:rPr>
              <a:t>Περισσότερες από </a:t>
            </a:r>
            <a:r>
              <a:rPr lang="el-GR" altLang="el-GR" u="sng" dirty="0">
                <a:solidFill>
                  <a:srgbClr val="DCE6F2"/>
                </a:solidFill>
              </a:rPr>
              <a:t>200 μεταλλάξεις </a:t>
            </a:r>
            <a:r>
              <a:rPr lang="el-GR" altLang="el-GR" dirty="0">
                <a:solidFill>
                  <a:srgbClr val="DCE6F2"/>
                </a:solidFill>
              </a:rPr>
              <a:t>έχουν </a:t>
            </a:r>
            <a:r>
              <a:rPr lang="el-GR" altLang="el-GR" dirty="0" smtClean="0">
                <a:solidFill>
                  <a:srgbClr val="DCE6F2"/>
                </a:solidFill>
              </a:rPr>
              <a:t>αναφερθεί μέχρι </a:t>
            </a:r>
            <a:r>
              <a:rPr lang="el-GR" altLang="el-GR" dirty="0">
                <a:solidFill>
                  <a:srgbClr val="DCE6F2"/>
                </a:solidFill>
              </a:rPr>
              <a:t>σήμερα ότι επηρεάζουν την έκφραση των β </a:t>
            </a:r>
            <a:r>
              <a:rPr lang="el-GR" altLang="el-GR" dirty="0" smtClean="0">
                <a:solidFill>
                  <a:srgbClr val="DCE6F2"/>
                </a:solidFill>
              </a:rPr>
              <a:t>γονιδίων της αιμοσφαιρίνης</a:t>
            </a:r>
            <a:r>
              <a:rPr lang="el-GR" altLang="el-GR" dirty="0">
                <a:solidFill>
                  <a:srgbClr val="DCE6F2"/>
                </a:solidFill>
              </a:rPr>
              <a:t>. </a:t>
            </a:r>
            <a:endParaRPr lang="el-GR" altLang="el-GR" dirty="0" smtClean="0">
              <a:solidFill>
                <a:srgbClr val="DCE6F2"/>
              </a:solidFill>
            </a:endParaRPr>
          </a:p>
          <a:p>
            <a:r>
              <a:rPr lang="el-GR" altLang="el-GR" i="1" dirty="0" smtClean="0">
                <a:solidFill>
                  <a:srgbClr val="DCE6F2"/>
                </a:solidFill>
              </a:rPr>
              <a:t>Σε </a:t>
            </a:r>
            <a:r>
              <a:rPr lang="el-GR" altLang="el-GR" i="1" dirty="0">
                <a:solidFill>
                  <a:srgbClr val="DCE6F2"/>
                </a:solidFill>
              </a:rPr>
              <a:t>αντίθεση με την α ΜΑ </a:t>
            </a:r>
            <a:r>
              <a:rPr lang="el-GR" altLang="el-GR" dirty="0">
                <a:solidFill>
                  <a:srgbClr val="DCE6F2"/>
                </a:solidFill>
              </a:rPr>
              <a:t>η </a:t>
            </a:r>
            <a:r>
              <a:rPr lang="el-GR" altLang="el-GR" dirty="0" smtClean="0">
                <a:solidFill>
                  <a:srgbClr val="DCE6F2"/>
                </a:solidFill>
              </a:rPr>
              <a:t>πλειοψηφία των </a:t>
            </a:r>
            <a:r>
              <a:rPr lang="el-GR" altLang="el-GR" dirty="0">
                <a:solidFill>
                  <a:srgbClr val="DCE6F2"/>
                </a:solidFill>
              </a:rPr>
              <a:t>μεταλλάξεων αυτών είναι </a:t>
            </a:r>
            <a:r>
              <a:rPr lang="el-GR" altLang="el-GR" dirty="0">
                <a:solidFill>
                  <a:srgbClr val="FFFF00"/>
                </a:solidFill>
              </a:rPr>
              <a:t>σημειακές </a:t>
            </a:r>
            <a:r>
              <a:rPr lang="el-GR" altLang="el-GR" dirty="0" err="1">
                <a:solidFill>
                  <a:srgbClr val="FFFF00"/>
                </a:solidFill>
              </a:rPr>
              <a:t>νουκλεοτιδικές</a:t>
            </a:r>
            <a:r>
              <a:rPr lang="el-GR" altLang="el-GR" dirty="0">
                <a:solidFill>
                  <a:srgbClr val="FFFF00"/>
                </a:solidFill>
              </a:rPr>
              <a:t> αλλαγές </a:t>
            </a:r>
            <a:r>
              <a:rPr lang="el-GR" altLang="el-GR" dirty="0">
                <a:solidFill>
                  <a:srgbClr val="DCE6F2"/>
                </a:solidFill>
              </a:rPr>
              <a:t>(αντικαταστάσεις μιας βάσης, ελλείμματα ή ενθέσεις λίγων </a:t>
            </a:r>
            <a:r>
              <a:rPr lang="el-GR" altLang="el-GR" dirty="0" err="1">
                <a:solidFill>
                  <a:srgbClr val="DCE6F2"/>
                </a:solidFill>
              </a:rPr>
              <a:t>νουκλεοτιδίων</a:t>
            </a:r>
            <a:r>
              <a:rPr lang="el-GR" altLang="el-GR" dirty="0">
                <a:solidFill>
                  <a:srgbClr val="DCE6F2"/>
                </a:solidFill>
              </a:rPr>
              <a:t>). </a:t>
            </a:r>
            <a:endParaRPr lang="el-GR" altLang="el-GR" dirty="0" smtClean="0">
              <a:solidFill>
                <a:srgbClr val="DCE6F2"/>
              </a:solidFill>
            </a:endParaRPr>
          </a:p>
          <a:p>
            <a:r>
              <a:rPr lang="el-GR" altLang="el-GR" dirty="0" smtClean="0">
                <a:solidFill>
                  <a:srgbClr val="DCE6F2"/>
                </a:solidFill>
              </a:rPr>
              <a:t>Στους </a:t>
            </a:r>
            <a:r>
              <a:rPr lang="el-GR" altLang="el-GR" dirty="0">
                <a:solidFill>
                  <a:srgbClr val="DCE6F2"/>
                </a:solidFill>
              </a:rPr>
              <a:t>πληθυσμούς τους οποίους η ΜΑ είναι συχνή, την πλειοψηφία των μεταλλαγμένων </a:t>
            </a:r>
            <a:r>
              <a:rPr lang="el-GR" altLang="el-GR" dirty="0" err="1">
                <a:solidFill>
                  <a:srgbClr val="DCE6F2"/>
                </a:solidFill>
              </a:rPr>
              <a:t>αλληλ</a:t>
            </a:r>
            <a:r>
              <a:rPr lang="el-GR" altLang="el-GR" dirty="0" err="1">
                <a:solidFill>
                  <a:srgbClr val="DCE6F2"/>
                </a:solidFill>
                <a:latin typeface="Arial" panose="020B0604020202020204" pitchFamily="34" charset="0"/>
              </a:rPr>
              <a:t>ό</a:t>
            </a:r>
            <a:r>
              <a:rPr lang="el-GR" altLang="el-GR" dirty="0" err="1">
                <a:solidFill>
                  <a:srgbClr val="DCE6F2"/>
                </a:solidFill>
              </a:rPr>
              <a:t>μ</a:t>
            </a:r>
            <a:r>
              <a:rPr lang="el-GR" altLang="el-GR" dirty="0" err="1">
                <a:solidFill>
                  <a:srgbClr val="DCE6F2"/>
                </a:solidFill>
                <a:latin typeface="Arial" panose="020B0604020202020204" pitchFamily="34" charset="0"/>
              </a:rPr>
              <a:t>ο</a:t>
            </a:r>
            <a:r>
              <a:rPr lang="el-GR" altLang="el-GR" dirty="0" err="1">
                <a:solidFill>
                  <a:srgbClr val="DCE6F2"/>
                </a:solidFill>
              </a:rPr>
              <a:t>ρφων</a:t>
            </a:r>
            <a:r>
              <a:rPr lang="el-GR" altLang="el-GR" dirty="0">
                <a:solidFill>
                  <a:srgbClr val="DCE6F2"/>
                </a:solidFill>
              </a:rPr>
              <a:t> καλύπτουν λίγες κοινές μεταλλάξεις και στα υπόλοιπα παθολογικά </a:t>
            </a:r>
            <a:r>
              <a:rPr lang="el-GR" altLang="el-GR" dirty="0" err="1">
                <a:solidFill>
                  <a:srgbClr val="DCE6F2"/>
                </a:solidFill>
              </a:rPr>
              <a:t>αλληλόμορφα</a:t>
            </a:r>
            <a:r>
              <a:rPr lang="el-GR" altLang="el-GR" dirty="0">
                <a:solidFill>
                  <a:srgbClr val="DCE6F2"/>
                </a:solidFill>
              </a:rPr>
              <a:t> συναντάται ένας μεγαλύτερος αριθμός σπάνιων μεταλλάξεω</a:t>
            </a:r>
            <a:r>
              <a:rPr lang="el-GR" altLang="el-GR" dirty="0">
                <a:solidFill>
                  <a:srgbClr val="DCE6F2"/>
                </a:solidFill>
                <a:latin typeface="Arial" panose="020B0604020202020204" pitchFamily="34" charset="0"/>
              </a:rPr>
              <a:t>ν</a:t>
            </a:r>
          </a:p>
          <a:p>
            <a:endParaRPr lang="el-G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2647" y="609600"/>
            <a:ext cx="3672000" cy="36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404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192" y="24052"/>
            <a:ext cx="10131425" cy="1456267"/>
          </a:xfrm>
        </p:spPr>
        <p:txBody>
          <a:bodyPr/>
          <a:lstStyle/>
          <a:p>
            <a:endParaRPr lang="el-GR" dirty="0"/>
          </a:p>
        </p:txBody>
      </p:sp>
      <p:sp>
        <p:nvSpPr>
          <p:cNvPr id="3" name="Content Placeholder 2"/>
          <p:cNvSpPr>
            <a:spLocks noGrp="1"/>
          </p:cNvSpPr>
          <p:nvPr>
            <p:ph idx="1"/>
          </p:nvPr>
        </p:nvSpPr>
        <p:spPr>
          <a:xfrm>
            <a:off x="685802" y="2142067"/>
            <a:ext cx="4589583" cy="4286868"/>
          </a:xfrm>
        </p:spPr>
        <p:txBody>
          <a:bodyPr/>
          <a:lstStyle/>
          <a:p>
            <a:r>
              <a:rPr lang="el-GR" altLang="el-GR" dirty="0">
                <a:solidFill>
                  <a:srgbClr val="DCE6F2"/>
                </a:solidFill>
              </a:rPr>
              <a:t>Οι μεταλλάξεις οι οποίες περιορίζουν τη σύνθεση των</a:t>
            </a:r>
            <a:r>
              <a:rPr lang="en-US" altLang="el-GR" dirty="0">
                <a:solidFill>
                  <a:srgbClr val="DCE6F2"/>
                </a:solidFill>
              </a:rPr>
              <a:t> </a:t>
            </a:r>
            <a:r>
              <a:rPr lang="el-GR" altLang="el-GR" dirty="0">
                <a:solidFill>
                  <a:srgbClr val="DCE6F2"/>
                </a:solidFill>
              </a:rPr>
              <a:t>β αλυσίδων αιμοσφαιρίνης είναι γνωστές ως </a:t>
            </a:r>
            <a:r>
              <a:rPr lang="el-GR" altLang="el-GR" dirty="0" smtClean="0">
                <a:solidFill>
                  <a:srgbClr val="FFFF00"/>
                </a:solidFill>
              </a:rPr>
              <a:t>μεταλλάξεις</a:t>
            </a:r>
            <a:r>
              <a:rPr lang="en-US" altLang="el-GR" dirty="0" smtClean="0">
                <a:solidFill>
                  <a:srgbClr val="FFFF00"/>
                </a:solidFill>
              </a:rPr>
              <a:t> </a:t>
            </a:r>
            <a:r>
              <a:rPr lang="el-GR" altLang="el-GR" dirty="0" smtClean="0">
                <a:solidFill>
                  <a:srgbClr val="FFFF00"/>
                </a:solidFill>
              </a:rPr>
              <a:t>β</a:t>
            </a:r>
            <a:r>
              <a:rPr lang="el-GR" altLang="el-GR" baseline="30000" dirty="0" smtClean="0">
                <a:solidFill>
                  <a:srgbClr val="FFFF00"/>
                </a:solidFill>
              </a:rPr>
              <a:t>+</a:t>
            </a:r>
            <a:r>
              <a:rPr lang="el-GR" altLang="el-GR" dirty="0" smtClean="0">
                <a:solidFill>
                  <a:srgbClr val="DCE6F2"/>
                </a:solidFill>
              </a:rPr>
              <a:t> </a:t>
            </a:r>
            <a:r>
              <a:rPr lang="en-US" altLang="el-GR" dirty="0">
                <a:solidFill>
                  <a:srgbClr val="DCE6F2"/>
                </a:solidFill>
              </a:rPr>
              <a:t>(</a:t>
            </a:r>
            <a:r>
              <a:rPr lang="el-GR" altLang="el-GR" dirty="0">
                <a:solidFill>
                  <a:srgbClr val="DCE6F2"/>
                </a:solidFill>
              </a:rPr>
              <a:t>βήτα συν) ΜΑ, </a:t>
            </a:r>
            <a:endParaRPr lang="en-US" altLang="el-GR" dirty="0">
              <a:solidFill>
                <a:srgbClr val="DCE6F2"/>
              </a:solidFill>
            </a:endParaRPr>
          </a:p>
          <a:p>
            <a:r>
              <a:rPr lang="el-GR" altLang="el-GR" dirty="0">
                <a:solidFill>
                  <a:srgbClr val="DCE6F2"/>
                </a:solidFill>
              </a:rPr>
              <a:t>ενώ αυτές οι οποίες καταργούν ολοκληρωτικά τη</a:t>
            </a:r>
            <a:r>
              <a:rPr lang="en-US" altLang="el-GR" dirty="0">
                <a:solidFill>
                  <a:srgbClr val="DCE6F2"/>
                </a:solidFill>
              </a:rPr>
              <a:t> </a:t>
            </a:r>
            <a:r>
              <a:rPr lang="el-GR" altLang="el-GR" dirty="0">
                <a:solidFill>
                  <a:srgbClr val="DCE6F2"/>
                </a:solidFill>
              </a:rPr>
              <a:t>σύνθεσή τους ως </a:t>
            </a:r>
            <a:r>
              <a:rPr lang="el-GR" altLang="el-GR" dirty="0">
                <a:solidFill>
                  <a:srgbClr val="FFFF00"/>
                </a:solidFill>
              </a:rPr>
              <a:t>μεταλλάξεις β</a:t>
            </a:r>
            <a:r>
              <a:rPr lang="el-GR" altLang="el-GR" baseline="30000" dirty="0">
                <a:solidFill>
                  <a:srgbClr val="FFFF00"/>
                </a:solidFill>
              </a:rPr>
              <a:t>0</a:t>
            </a:r>
            <a:r>
              <a:rPr lang="el-GR" altLang="el-GR" dirty="0">
                <a:solidFill>
                  <a:srgbClr val="FFFF00"/>
                </a:solidFill>
              </a:rPr>
              <a:t> </a:t>
            </a:r>
            <a:r>
              <a:rPr lang="el-GR" altLang="el-GR" dirty="0">
                <a:solidFill>
                  <a:srgbClr val="DCE6F2"/>
                </a:solidFill>
              </a:rPr>
              <a:t>(βήτα μηδέν)</a:t>
            </a:r>
            <a:r>
              <a:rPr lang="el-GR" altLang="el-GR" dirty="0">
                <a:solidFill>
                  <a:srgbClr val="DCE6F2"/>
                </a:solidFill>
                <a:latin typeface="Arial" panose="020B0604020202020204" pitchFamily="34" charset="0"/>
              </a:rPr>
              <a:t> </a:t>
            </a:r>
            <a:r>
              <a:rPr lang="el-GR" altLang="el-GR" dirty="0">
                <a:solidFill>
                  <a:srgbClr val="DCE6F2"/>
                </a:solidFill>
              </a:rPr>
              <a:t>ΜΑ. </a:t>
            </a:r>
            <a:endParaRPr lang="en-US" altLang="el-GR" dirty="0">
              <a:solidFill>
                <a:srgbClr val="DCE6F2"/>
              </a:solidFill>
            </a:endParaRPr>
          </a:p>
          <a:p>
            <a:r>
              <a:rPr lang="el-GR" altLang="el-GR" dirty="0">
                <a:solidFill>
                  <a:srgbClr val="DCE6F2"/>
                </a:solidFill>
              </a:rPr>
              <a:t>Κάποιες μεταλλάξεις που επιτρέπουν σε ένα μεγάλο βαθμό τη σύνθεση</a:t>
            </a:r>
            <a:r>
              <a:rPr lang="en-US" altLang="el-GR" dirty="0">
                <a:solidFill>
                  <a:srgbClr val="DCE6F2"/>
                </a:solidFill>
              </a:rPr>
              <a:t> </a:t>
            </a:r>
            <a:r>
              <a:rPr lang="el-GR" altLang="el-GR" dirty="0">
                <a:solidFill>
                  <a:srgbClr val="DCE6F2"/>
                </a:solidFill>
              </a:rPr>
              <a:t>των β αλυσίδων είναι γνωστές ως </a:t>
            </a:r>
            <a:r>
              <a:rPr lang="el-GR" altLang="el-GR" dirty="0">
                <a:solidFill>
                  <a:srgbClr val="FFFF00"/>
                </a:solidFill>
              </a:rPr>
              <a:t>μεταλλάξεις β</a:t>
            </a:r>
            <a:r>
              <a:rPr lang="el-GR" altLang="el-GR" baseline="30000" dirty="0">
                <a:solidFill>
                  <a:srgbClr val="FFFF00"/>
                </a:solidFill>
              </a:rPr>
              <a:t>++</a:t>
            </a:r>
            <a:r>
              <a:rPr lang="el-GR" altLang="el-GR" dirty="0">
                <a:solidFill>
                  <a:srgbClr val="DCE6F2"/>
                </a:solidFill>
              </a:rPr>
              <a:t>.</a:t>
            </a:r>
          </a:p>
          <a:p>
            <a:endParaRPr lang="el-GR" dirty="0"/>
          </a:p>
        </p:txBody>
      </p:sp>
      <p:sp>
        <p:nvSpPr>
          <p:cNvPr id="5" name="Rectangle 4"/>
          <p:cNvSpPr/>
          <p:nvPr/>
        </p:nvSpPr>
        <p:spPr>
          <a:xfrm>
            <a:off x="6255434" y="2767207"/>
            <a:ext cx="6096000" cy="2308324"/>
          </a:xfrm>
          <a:prstGeom prst="rect">
            <a:avLst/>
          </a:prstGeom>
        </p:spPr>
        <p:txBody>
          <a:bodyPr>
            <a:spAutoFit/>
          </a:bodyPr>
          <a:lstStyle/>
          <a:p>
            <a:pPr>
              <a:defRPr/>
            </a:pPr>
            <a:r>
              <a:rPr lang="el-GR" dirty="0">
                <a:solidFill>
                  <a:schemeClr val="accent1">
                    <a:lumMod val="20000"/>
                    <a:lumOff val="80000"/>
                  </a:schemeClr>
                </a:solidFill>
              </a:rPr>
              <a:t>Οι περισσότερες μεταλλάξεις β</a:t>
            </a:r>
            <a:r>
              <a:rPr lang="el-GR" baseline="30000" dirty="0">
                <a:solidFill>
                  <a:schemeClr val="accent1">
                    <a:lumMod val="20000"/>
                    <a:lumOff val="80000"/>
                  </a:schemeClr>
                </a:solidFill>
              </a:rPr>
              <a:t>0</a:t>
            </a:r>
            <a:r>
              <a:rPr lang="el-GR" dirty="0">
                <a:solidFill>
                  <a:schemeClr val="accent1">
                    <a:lumMod val="20000"/>
                    <a:lumOff val="80000"/>
                  </a:schemeClr>
                </a:solidFill>
              </a:rPr>
              <a:t> και β</a:t>
            </a:r>
            <a:r>
              <a:rPr lang="el-GR" baseline="30000" dirty="0">
                <a:solidFill>
                  <a:schemeClr val="accent1">
                    <a:lumMod val="20000"/>
                    <a:lumOff val="80000"/>
                  </a:schemeClr>
                </a:solidFill>
              </a:rPr>
              <a:t>+</a:t>
            </a:r>
            <a:r>
              <a:rPr lang="el-GR" dirty="0">
                <a:solidFill>
                  <a:schemeClr val="accent1">
                    <a:lumMod val="20000"/>
                    <a:lumOff val="80000"/>
                  </a:schemeClr>
                </a:solidFill>
              </a:rPr>
              <a:t> έχουν </a:t>
            </a:r>
          </a:p>
          <a:p>
            <a:pPr>
              <a:defRPr/>
            </a:pPr>
            <a:r>
              <a:rPr lang="el-GR" dirty="0">
                <a:solidFill>
                  <a:schemeClr val="accent1">
                    <a:lumMod val="20000"/>
                    <a:lumOff val="80000"/>
                  </a:schemeClr>
                </a:solidFill>
              </a:rPr>
              <a:t>     επίπτωση στον αιματολογικό φαινότυπο </a:t>
            </a:r>
          </a:p>
          <a:p>
            <a:pPr>
              <a:defRPr/>
            </a:pPr>
            <a:r>
              <a:rPr lang="el-GR" dirty="0">
                <a:solidFill>
                  <a:schemeClr val="accent1">
                    <a:lumMod val="20000"/>
                    <a:lumOff val="80000"/>
                  </a:schemeClr>
                </a:solidFill>
              </a:rPr>
              <a:t>     των φορέων όπως</a:t>
            </a:r>
            <a:r>
              <a:rPr lang="en-US" dirty="0">
                <a:solidFill>
                  <a:schemeClr val="accent1">
                    <a:lumMod val="20000"/>
                    <a:lumOff val="80000"/>
                  </a:schemeClr>
                </a:solidFill>
              </a:rPr>
              <a:t>:</a:t>
            </a:r>
            <a:r>
              <a:rPr lang="el-GR" dirty="0">
                <a:solidFill>
                  <a:schemeClr val="accent1">
                    <a:lumMod val="20000"/>
                    <a:lumOff val="80000"/>
                  </a:schemeClr>
                </a:solidFill>
              </a:rPr>
              <a:t> </a:t>
            </a:r>
          </a:p>
          <a:p>
            <a:pPr>
              <a:defRPr/>
            </a:pPr>
            <a:endParaRPr lang="en-US" dirty="0">
              <a:solidFill>
                <a:schemeClr val="accent1">
                  <a:lumMod val="20000"/>
                  <a:lumOff val="80000"/>
                </a:schemeClr>
              </a:solidFill>
            </a:endParaRPr>
          </a:p>
          <a:p>
            <a:pPr>
              <a:defRPr/>
            </a:pPr>
            <a:r>
              <a:rPr lang="en-US" dirty="0">
                <a:solidFill>
                  <a:schemeClr val="accent1">
                    <a:lumMod val="20000"/>
                    <a:lumOff val="80000"/>
                  </a:schemeClr>
                </a:solidFill>
              </a:rPr>
              <a:t>↑ RBC</a:t>
            </a:r>
          </a:p>
          <a:p>
            <a:pPr>
              <a:defRPr/>
            </a:pPr>
            <a:r>
              <a:rPr lang="el-GR" dirty="0">
                <a:solidFill>
                  <a:schemeClr val="accent1">
                    <a:lumMod val="20000"/>
                    <a:lumOff val="80000"/>
                  </a:schemeClr>
                </a:solidFill>
              </a:rPr>
              <a:t>↓</a:t>
            </a:r>
            <a:r>
              <a:rPr lang="en-US" dirty="0">
                <a:solidFill>
                  <a:schemeClr val="accent1">
                    <a:lumMod val="20000"/>
                    <a:lumOff val="80000"/>
                  </a:schemeClr>
                </a:solidFill>
              </a:rPr>
              <a:t> </a:t>
            </a:r>
            <a:r>
              <a:rPr lang="el-GR" dirty="0">
                <a:solidFill>
                  <a:schemeClr val="accent1">
                    <a:lumMod val="20000"/>
                    <a:lumOff val="80000"/>
                  </a:schemeClr>
                </a:solidFill>
              </a:rPr>
              <a:t>(MCV 60-70fl)</a:t>
            </a:r>
          </a:p>
          <a:p>
            <a:pPr>
              <a:defRPr/>
            </a:pPr>
            <a:r>
              <a:rPr lang="el-GR" dirty="0">
                <a:solidFill>
                  <a:schemeClr val="accent1">
                    <a:lumMod val="20000"/>
                    <a:lumOff val="80000"/>
                  </a:schemeClr>
                </a:solidFill>
              </a:rPr>
              <a:t>↓(MCH 19-23pg), </a:t>
            </a:r>
            <a:endParaRPr lang="en-US" dirty="0">
              <a:solidFill>
                <a:schemeClr val="accent1">
                  <a:lumMod val="20000"/>
                  <a:lumOff val="80000"/>
                </a:schemeClr>
              </a:solidFill>
            </a:endParaRPr>
          </a:p>
          <a:p>
            <a:pPr>
              <a:defRPr/>
            </a:pPr>
            <a:r>
              <a:rPr lang="el-GR" dirty="0">
                <a:solidFill>
                  <a:schemeClr val="accent1">
                    <a:lumMod val="20000"/>
                    <a:lumOff val="80000"/>
                  </a:schemeClr>
                </a:solidFill>
              </a:rPr>
              <a:t>↑(</a:t>
            </a:r>
            <a:r>
              <a:rPr lang="el-GR" dirty="0" err="1">
                <a:solidFill>
                  <a:schemeClr val="accent1">
                    <a:lumMod val="20000"/>
                    <a:lumOff val="80000"/>
                  </a:schemeClr>
                </a:solidFill>
              </a:rPr>
              <a:t>Hb</a:t>
            </a:r>
            <a:r>
              <a:rPr lang="el-GR" dirty="0">
                <a:solidFill>
                  <a:schemeClr val="accent1">
                    <a:lumMod val="20000"/>
                    <a:lumOff val="80000"/>
                  </a:schemeClr>
                </a:solidFill>
              </a:rPr>
              <a:t> A</a:t>
            </a:r>
            <a:r>
              <a:rPr lang="el-GR" baseline="-25000" dirty="0">
                <a:solidFill>
                  <a:schemeClr val="accent1">
                    <a:lumMod val="20000"/>
                    <a:lumOff val="80000"/>
                  </a:schemeClr>
                </a:solidFill>
              </a:rPr>
              <a:t>2</a:t>
            </a:r>
            <a:r>
              <a:rPr lang="el-GR" dirty="0">
                <a:solidFill>
                  <a:schemeClr val="accent1">
                    <a:lumMod val="20000"/>
                    <a:lumOff val="80000"/>
                  </a:schemeClr>
                </a:solidFill>
              </a:rPr>
              <a:t>) συνήθως μεταξύ 4-6%. </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2839402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6214" y="609600"/>
            <a:ext cx="6224100" cy="55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579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effectLst>
                  <a:outerShdw blurRad="50800" dist="38100" dir="5400000" algn="t" rotWithShape="0">
                    <a:prstClr val="black">
                      <a:alpha val="40000"/>
                    </a:prstClr>
                  </a:outerShdw>
                </a:effectLst>
              </a:rPr>
              <a:t>A</a:t>
            </a:r>
            <a:r>
              <a:rPr lang="el-GR" sz="2000" dirty="0" err="1" smtClean="0">
                <a:effectLst>
                  <a:outerShdw blurRad="50800" dist="38100" dir="5400000" algn="t" rotWithShape="0">
                    <a:prstClr val="black">
                      <a:alpha val="40000"/>
                    </a:prstClr>
                  </a:outerShdw>
                </a:effectLst>
              </a:rPr>
              <a:t>αποτελουν</a:t>
            </a:r>
            <a:r>
              <a:rPr lang="el-GR" sz="2000" dirty="0" smtClean="0">
                <a:effectLst>
                  <a:outerShdw blurRad="50800" dist="38100" dir="5400000" algn="t" rotWithShape="0">
                    <a:prstClr val="black">
                      <a:alpha val="40000"/>
                    </a:prstClr>
                  </a:outerShdw>
                </a:effectLst>
              </a:rPr>
              <a:t> </a:t>
            </a:r>
            <a:r>
              <a:rPr lang="el-GR" sz="2000" dirty="0" err="1" smtClean="0">
                <a:effectLst>
                  <a:outerShdw blurRad="50800" dist="38100" dir="5400000" algn="t" rotWithShape="0">
                    <a:prstClr val="black">
                      <a:alpha val="40000"/>
                    </a:prstClr>
                  </a:outerShdw>
                </a:effectLst>
              </a:rPr>
              <a:t>ετερογενη</a:t>
            </a:r>
            <a:r>
              <a:rPr lang="el-GR" sz="2000" dirty="0" smtClean="0">
                <a:effectLst>
                  <a:outerShdw blurRad="50800" dist="38100" dir="5400000" algn="t" rotWithShape="0">
                    <a:prstClr val="black">
                      <a:alpha val="40000"/>
                    </a:prstClr>
                  </a:outerShdw>
                </a:effectLst>
              </a:rPr>
              <a:t> </a:t>
            </a:r>
            <a:r>
              <a:rPr lang="el-GR" sz="2000" dirty="0" err="1" smtClean="0">
                <a:effectLst>
                  <a:outerShdw blurRad="50800" dist="38100" dir="5400000" algn="t" rotWithShape="0">
                    <a:prstClr val="black">
                      <a:alpha val="40000"/>
                    </a:prstClr>
                  </a:outerShdw>
                </a:effectLst>
              </a:rPr>
              <a:t>ομαδα</a:t>
            </a:r>
            <a:r>
              <a:rPr lang="el-GR" sz="2000" dirty="0" smtClean="0">
                <a:effectLst>
                  <a:outerShdw blurRad="50800" dist="38100" dir="5400000" algn="t" rotWithShape="0">
                    <a:prstClr val="black">
                      <a:alpha val="40000"/>
                    </a:prstClr>
                  </a:outerShdw>
                </a:effectLst>
              </a:rPr>
              <a:t> </a:t>
            </a:r>
            <a:r>
              <a:rPr lang="el-GR" sz="2000" dirty="0" err="1" smtClean="0">
                <a:effectLst>
                  <a:outerShdw blurRad="50800" dist="38100" dir="5400000" algn="t" rotWithShape="0">
                    <a:prstClr val="black">
                      <a:alpha val="40000"/>
                    </a:prstClr>
                  </a:outerShdw>
                </a:effectLst>
              </a:rPr>
              <a:t>κληρονομικων</a:t>
            </a:r>
            <a:r>
              <a:rPr lang="el-GR" sz="2000" dirty="0" smtClean="0">
                <a:effectLst>
                  <a:outerShdw blurRad="50800" dist="38100" dir="5400000" algn="t" rotWithShape="0">
                    <a:prstClr val="black">
                      <a:alpha val="40000"/>
                    </a:prstClr>
                  </a:outerShdw>
                </a:effectLst>
              </a:rPr>
              <a:t> </a:t>
            </a:r>
            <a:r>
              <a:rPr lang="el-GR" sz="2000" dirty="0" err="1" smtClean="0">
                <a:effectLst>
                  <a:outerShdw blurRad="50800" dist="38100" dir="5400000" algn="t" rotWithShape="0">
                    <a:prstClr val="black">
                      <a:alpha val="40000"/>
                    </a:prstClr>
                  </a:outerShdw>
                </a:effectLst>
              </a:rPr>
              <a:t>διαταραχων</a:t>
            </a:r>
            <a:r>
              <a:rPr lang="el-GR" sz="2000" dirty="0" smtClean="0">
                <a:effectLst>
                  <a:outerShdw blurRad="50800" dist="38100" dir="5400000" algn="t" rotWithShape="0">
                    <a:prstClr val="black">
                      <a:alpha val="40000"/>
                    </a:prstClr>
                  </a:outerShdw>
                </a:effectLst>
              </a:rPr>
              <a:t> οι  </a:t>
            </a:r>
            <a:r>
              <a:rPr lang="el-GR" sz="2000" dirty="0" err="1" smtClean="0">
                <a:effectLst>
                  <a:outerShdw blurRad="50800" dist="38100" dir="5400000" algn="t" rotWithShape="0">
                    <a:prstClr val="black">
                      <a:alpha val="40000"/>
                    </a:prstClr>
                  </a:outerShdw>
                </a:effectLst>
              </a:rPr>
              <a:t>οποιεσ</a:t>
            </a:r>
            <a:r>
              <a:rPr lang="el-GR" sz="2000" dirty="0" smtClean="0">
                <a:effectLst>
                  <a:outerShdw blurRad="50800" dist="38100" dir="5400000" algn="t" rotWithShape="0">
                    <a:prstClr val="black">
                      <a:alpha val="40000"/>
                    </a:prstClr>
                  </a:outerShdw>
                </a:effectLst>
              </a:rPr>
              <a:t> </a:t>
            </a:r>
            <a:r>
              <a:rPr lang="el-GR" sz="2000" dirty="0" err="1" smtClean="0">
                <a:effectLst>
                  <a:outerShdw blurRad="50800" dist="38100" dir="5400000" algn="t" rotWithShape="0">
                    <a:prstClr val="black">
                      <a:alpha val="40000"/>
                    </a:prstClr>
                  </a:outerShdw>
                </a:effectLst>
              </a:rPr>
              <a:t>αφορουν</a:t>
            </a:r>
            <a:r>
              <a:rPr lang="el-GR" sz="2000" dirty="0" smtClean="0">
                <a:effectLst>
                  <a:outerShdw blurRad="50800" dist="38100" dir="5400000" algn="t" rotWithShape="0">
                    <a:prstClr val="black">
                      <a:alpha val="40000"/>
                    </a:prstClr>
                  </a:outerShdw>
                </a:effectLst>
              </a:rPr>
              <a:t> τη </a:t>
            </a:r>
            <a:r>
              <a:rPr lang="el-GR" sz="2000" dirty="0" err="1" smtClean="0">
                <a:effectLst>
                  <a:outerShdw blurRad="50800" dist="38100" dir="5400000" algn="t" rotWithShape="0">
                    <a:prstClr val="black">
                      <a:alpha val="40000"/>
                    </a:prstClr>
                  </a:outerShdw>
                </a:effectLst>
              </a:rPr>
              <a:t>συνθεση</a:t>
            </a:r>
            <a:r>
              <a:rPr lang="el-GR" sz="2000" dirty="0" smtClean="0">
                <a:effectLst>
                  <a:outerShdw blurRad="50800" dist="38100" dir="5400000" algn="t" rotWithShape="0">
                    <a:prstClr val="black">
                      <a:alpha val="40000"/>
                    </a:prstClr>
                  </a:outerShdw>
                </a:effectLst>
              </a:rPr>
              <a:t> της </a:t>
            </a:r>
            <a:r>
              <a:rPr lang="el-GR" sz="2000" dirty="0" err="1" smtClean="0">
                <a:effectLst>
                  <a:outerShdw blurRad="50800" dist="38100" dir="5400000" algn="t" rotWithShape="0">
                    <a:prstClr val="black">
                      <a:alpha val="40000"/>
                    </a:prstClr>
                  </a:outerShdw>
                </a:effectLst>
              </a:rPr>
              <a:t>αιμοσφαιρινησ</a:t>
            </a:r>
            <a:r>
              <a:rPr lang="el-GR" sz="2000" dirty="0" smtClean="0">
                <a:effectLst>
                  <a:outerShdw blurRad="50800" dist="38100" dir="5400000" algn="t" rotWithShape="0">
                    <a:prstClr val="black">
                      <a:alpha val="40000"/>
                    </a:prstClr>
                  </a:outerShdw>
                </a:effectLst>
              </a:rPr>
              <a:t> και </a:t>
            </a:r>
            <a:r>
              <a:rPr lang="el-GR" sz="2000" dirty="0" err="1" smtClean="0">
                <a:effectLst>
                  <a:outerShdw blurRad="50800" dist="38100" dir="5400000" algn="t" rotWithShape="0">
                    <a:prstClr val="black">
                      <a:alpha val="40000"/>
                    </a:prstClr>
                  </a:outerShdw>
                </a:effectLst>
              </a:rPr>
              <a:t>διακρινονται</a:t>
            </a:r>
            <a:r>
              <a:rPr lang="el-GR" sz="2000" dirty="0" smtClean="0">
                <a:effectLst>
                  <a:outerShdw blurRad="50800" dist="38100" dir="5400000" algn="t" rotWithShape="0">
                    <a:prstClr val="black">
                      <a:alpha val="40000"/>
                    </a:prstClr>
                  </a:outerShdw>
                </a:effectLst>
              </a:rPr>
              <a:t> σε:</a:t>
            </a:r>
            <a:endParaRPr lang="el-GR" sz="2000" dirty="0"/>
          </a:p>
        </p:txBody>
      </p:sp>
      <p:sp>
        <p:nvSpPr>
          <p:cNvPr id="3" name="Content Placeholder 2"/>
          <p:cNvSpPr>
            <a:spLocks noGrp="1"/>
          </p:cNvSpPr>
          <p:nvPr>
            <p:ph idx="1"/>
          </p:nvPr>
        </p:nvSpPr>
        <p:spPr>
          <a:xfrm>
            <a:off x="685801" y="2142067"/>
            <a:ext cx="3436033" cy="4118056"/>
          </a:xfrm>
        </p:spPr>
        <p:txBody>
          <a:bodyPr/>
          <a:lstStyle/>
          <a:p>
            <a:pPr marL="514350" indent="-514350">
              <a:buFont typeface="+mj-lt"/>
              <a:buAutoNum type="romanUcPeriod"/>
              <a:defRPr/>
            </a:pPr>
            <a:r>
              <a:rPr lang="el-GR" dirty="0" smtClean="0">
                <a:solidFill>
                  <a:srgbClr val="FFC000"/>
                </a:solidFill>
                <a:effectLst>
                  <a:outerShdw blurRad="50800" dist="38100" dir="5400000" algn="t" rotWithShape="0">
                    <a:prstClr val="black">
                      <a:alpha val="40000"/>
                    </a:prstClr>
                  </a:outerShdw>
                </a:effectLst>
              </a:rPr>
              <a:t>Ποσοτικές  </a:t>
            </a:r>
            <a:r>
              <a:rPr lang="el-GR" dirty="0" err="1" smtClean="0">
                <a:solidFill>
                  <a:srgbClr val="FFC000"/>
                </a:solidFill>
                <a:effectLst>
                  <a:outerShdw blurRad="50800" dist="38100" dir="5400000" algn="t" rotWithShape="0">
                    <a:prstClr val="black">
                      <a:alpha val="40000"/>
                    </a:prstClr>
                  </a:outerShdw>
                </a:effectLst>
              </a:rPr>
              <a:t>διαταραχέ</a:t>
            </a:r>
            <a:r>
              <a:rPr lang="el-GR" dirty="0" smtClean="0">
                <a:solidFill>
                  <a:srgbClr val="FFC000"/>
                </a:solidFill>
                <a:effectLst>
                  <a:outerShdw blurRad="50800" dist="38100" dir="5400000" algn="t" rotWithShape="0">
                    <a:prstClr val="black">
                      <a:alpha val="40000"/>
                    </a:prstClr>
                  </a:outerShdw>
                </a:effectLst>
              </a:rPr>
              <a:t> </a:t>
            </a:r>
            <a:r>
              <a:rPr lang="el-GR" dirty="0">
                <a:solidFill>
                  <a:srgbClr val="FFC000"/>
                </a:solidFill>
                <a:effectLst>
                  <a:outerShdw blurRad="50800" dist="38100" dir="5400000" algn="t" rotWithShape="0">
                    <a:prstClr val="black">
                      <a:alpha val="40000"/>
                    </a:prstClr>
                  </a:outerShdw>
                </a:effectLst>
              </a:rPr>
              <a:t>της αιμοσφαιρίνης</a:t>
            </a:r>
            <a:r>
              <a:rPr lang="el-GR" dirty="0">
                <a:solidFill>
                  <a:schemeClr val="bg1"/>
                </a:solidFill>
                <a:effectLst>
                  <a:outerShdw blurRad="50800" dist="38100" dir="5400000" algn="t" rotWithShape="0">
                    <a:prstClr val="black">
                      <a:alpha val="40000"/>
                    </a:prstClr>
                  </a:outerShdw>
                </a:effectLst>
              </a:rPr>
              <a:t> </a:t>
            </a:r>
          </a:p>
          <a:p>
            <a:pPr>
              <a:buFont typeface="Arial" panose="020B0604020202020204" pitchFamily="34" charset="0"/>
              <a:buNone/>
              <a:defRPr/>
            </a:pPr>
            <a:r>
              <a:rPr lang="el-GR" dirty="0">
                <a:solidFill>
                  <a:srgbClr val="B024A6"/>
                </a:solidFill>
                <a:effectLst>
                  <a:outerShdw blurRad="50800" dist="38100" dir="5400000" algn="t" rotWithShape="0">
                    <a:prstClr val="black">
                      <a:alpha val="40000"/>
                    </a:prstClr>
                  </a:outerShdw>
                </a:effectLst>
              </a:rPr>
              <a:t>     </a:t>
            </a:r>
            <a:r>
              <a:rPr lang="el-GR" dirty="0">
                <a:solidFill>
                  <a:srgbClr val="FF0000"/>
                </a:solidFill>
                <a:effectLst>
                  <a:outerShdw blurRad="50800" dist="38100" dir="5400000" algn="t" rotWithShape="0">
                    <a:prstClr val="black">
                      <a:alpha val="40000"/>
                    </a:prstClr>
                  </a:outerShdw>
                </a:effectLst>
              </a:rPr>
              <a:t> </a:t>
            </a:r>
            <a:r>
              <a:rPr lang="el-GR" dirty="0" smtClean="0">
                <a:solidFill>
                  <a:srgbClr val="FF0000"/>
                </a:solidFill>
                <a:effectLst>
                  <a:outerShdw blurRad="50800" dist="38100" dir="5400000" algn="t" rotWithShape="0">
                    <a:prstClr val="black">
                      <a:alpha val="40000"/>
                    </a:prstClr>
                  </a:outerShdw>
                </a:effectLst>
              </a:rPr>
              <a:t>Θαλασσαιμίες ή μεσογειακά σύνδρομα</a:t>
            </a:r>
            <a:endParaRPr lang="el-GR" dirty="0">
              <a:solidFill>
                <a:srgbClr val="FF0000"/>
              </a:solidFill>
            </a:endParaRPr>
          </a:p>
          <a:p>
            <a:pPr>
              <a:buFont typeface="Arial" panose="020B0604020202020204" pitchFamily="34" charset="0"/>
              <a:buNone/>
              <a:defRPr/>
            </a:pPr>
            <a:r>
              <a:rPr lang="el-GR" dirty="0">
                <a:effectLst>
                  <a:outerShdw blurRad="50800" dist="38100" dir="5400000" algn="t" rotWithShape="0">
                    <a:prstClr val="black">
                      <a:alpha val="40000"/>
                    </a:prstClr>
                  </a:outerShdw>
                </a:effectLst>
              </a:rPr>
              <a:t>      </a:t>
            </a:r>
            <a:r>
              <a:rPr lang="el-GR" dirty="0" err="1" smtClean="0">
                <a:effectLst>
                  <a:outerShdw blurRad="50800" dist="38100" dir="5400000" algn="t" rotWithShape="0">
                    <a:prstClr val="black">
                      <a:alpha val="40000"/>
                    </a:prstClr>
                  </a:outerShdw>
                </a:effectLst>
              </a:rPr>
              <a:t>μειωμενη</a:t>
            </a:r>
            <a:r>
              <a:rPr lang="el-GR" dirty="0" smtClean="0">
                <a:effectLst>
                  <a:outerShdw blurRad="50800" dist="38100" dir="5400000" algn="t" rotWithShape="0">
                    <a:prstClr val="black">
                      <a:alpha val="40000"/>
                    </a:prstClr>
                  </a:outerShdw>
                </a:effectLst>
              </a:rPr>
              <a:t> παραγωγή μιας ή περισσότερων </a:t>
            </a:r>
            <a:r>
              <a:rPr lang="el-GR" dirty="0" err="1" smtClean="0">
                <a:effectLst>
                  <a:outerShdw blurRad="50800" dist="38100" dir="5400000" algn="t" rotWithShape="0">
                    <a:prstClr val="black">
                      <a:alpha val="40000"/>
                    </a:prstClr>
                  </a:outerShdw>
                </a:effectLst>
              </a:rPr>
              <a:t>σφαιρινικων</a:t>
            </a:r>
            <a:r>
              <a:rPr lang="el-GR" dirty="0" smtClean="0">
                <a:effectLst>
                  <a:outerShdw blurRad="50800" dist="38100" dir="5400000" algn="t" rotWithShape="0">
                    <a:prstClr val="black">
                      <a:alpha val="40000"/>
                    </a:prstClr>
                  </a:outerShdw>
                </a:effectLst>
              </a:rPr>
              <a:t> </a:t>
            </a:r>
            <a:r>
              <a:rPr lang="el-GR" dirty="0" err="1" smtClean="0">
                <a:effectLst>
                  <a:outerShdw blurRad="50800" dist="38100" dir="5400000" algn="t" rotWithShape="0">
                    <a:prstClr val="black">
                      <a:alpha val="40000"/>
                    </a:prstClr>
                  </a:outerShdw>
                </a:effectLst>
              </a:rPr>
              <a:t>αλύσεων</a:t>
            </a:r>
            <a:endParaRPr lang="el-GR" dirty="0" smtClean="0">
              <a:effectLst>
                <a:outerShdw blurRad="50800" dist="38100" dir="5400000" algn="t" rotWithShape="0">
                  <a:prstClr val="black">
                    <a:alpha val="40000"/>
                  </a:prstClr>
                </a:outerShdw>
              </a:effectLst>
            </a:endParaRPr>
          </a:p>
          <a:p>
            <a:pPr>
              <a:defRPr/>
            </a:pPr>
            <a:r>
              <a:rPr lang="el-GR" dirty="0" smtClean="0">
                <a:effectLst>
                  <a:outerShdw blurRad="50800" dist="38100" dir="5400000" algn="t" rotWithShape="0">
                    <a:prstClr val="black">
                      <a:alpha val="40000"/>
                    </a:prstClr>
                  </a:outerShdw>
                </a:effectLst>
              </a:rPr>
              <a:t>α-θαλασσαιμίες</a:t>
            </a:r>
            <a:endParaRPr lang="el-GR" dirty="0">
              <a:effectLst>
                <a:outerShdw blurRad="50800" dist="38100" dir="5400000" algn="t" rotWithShape="0">
                  <a:prstClr val="black">
                    <a:alpha val="40000"/>
                  </a:prstClr>
                </a:outerShdw>
              </a:effectLst>
            </a:endParaRPr>
          </a:p>
          <a:p>
            <a:pPr>
              <a:defRPr/>
            </a:pPr>
            <a:r>
              <a:rPr lang="el-GR" dirty="0">
                <a:effectLst>
                  <a:outerShdw blurRad="50800" dist="38100" dir="5400000" algn="t" rotWithShape="0">
                    <a:prstClr val="black">
                      <a:alpha val="40000"/>
                    </a:prstClr>
                  </a:outerShdw>
                </a:effectLst>
              </a:rPr>
              <a:t>β-θαλασσαιμίες</a:t>
            </a:r>
          </a:p>
          <a:p>
            <a:pPr>
              <a:defRPr/>
            </a:pPr>
            <a:r>
              <a:rPr lang="el-GR" dirty="0">
                <a:effectLst>
                  <a:outerShdw blurRad="50800" dist="38100" dir="5400000" algn="t" rotWithShape="0">
                    <a:prstClr val="black">
                      <a:alpha val="40000"/>
                    </a:prstClr>
                  </a:outerShdw>
                </a:effectLst>
              </a:rPr>
              <a:t>Κληρονομική παραμονή της </a:t>
            </a:r>
            <a:r>
              <a:rPr lang="en-US" dirty="0" err="1">
                <a:effectLst>
                  <a:outerShdw blurRad="50800" dist="38100" dir="5400000" algn="t" rotWithShape="0">
                    <a:prstClr val="black">
                      <a:alpha val="40000"/>
                    </a:prstClr>
                  </a:outerShdw>
                </a:effectLst>
              </a:rPr>
              <a:t>Hb</a:t>
            </a:r>
            <a:endParaRPr lang="el-GR" dirty="0"/>
          </a:p>
        </p:txBody>
      </p:sp>
      <p:sp>
        <p:nvSpPr>
          <p:cNvPr id="4" name="Rectangle 3"/>
          <p:cNvSpPr/>
          <p:nvPr/>
        </p:nvSpPr>
        <p:spPr>
          <a:xfrm>
            <a:off x="6639950" y="2499921"/>
            <a:ext cx="4501661" cy="3693319"/>
          </a:xfrm>
          <a:prstGeom prst="rect">
            <a:avLst/>
          </a:prstGeom>
        </p:spPr>
        <p:txBody>
          <a:bodyPr wrap="square">
            <a:spAutoFit/>
          </a:bodyPr>
          <a:lstStyle/>
          <a:p>
            <a:pPr marL="514350" indent="-514350">
              <a:buFont typeface="+mj-lt"/>
              <a:buAutoNum type="romanUcPeriod" startAt="2"/>
              <a:defRPr/>
            </a:pPr>
            <a:r>
              <a:rPr lang="el-GR" dirty="0" smtClean="0">
                <a:solidFill>
                  <a:srgbClr val="FFC000"/>
                </a:solidFill>
                <a:effectLst>
                  <a:outerShdw blurRad="50800" dist="38100" dir="5400000" algn="t" rotWithShape="0">
                    <a:prstClr val="black">
                      <a:alpha val="40000"/>
                    </a:prstClr>
                  </a:outerShdw>
                </a:effectLst>
              </a:rPr>
              <a:t>ποιοτικές διαταραχές</a:t>
            </a:r>
            <a:r>
              <a:rPr lang="el-GR" dirty="0" smtClean="0">
                <a:solidFill>
                  <a:schemeClr val="bg1"/>
                </a:solidFill>
                <a:effectLst>
                  <a:outerShdw blurRad="50800" dist="38100" dir="5400000" algn="t" rotWithShape="0">
                    <a:prstClr val="black">
                      <a:alpha val="40000"/>
                    </a:prstClr>
                  </a:outerShdw>
                </a:effectLst>
              </a:rPr>
              <a:t> </a:t>
            </a:r>
            <a:r>
              <a:rPr lang="el-GR" dirty="0">
                <a:solidFill>
                  <a:srgbClr val="FFC000"/>
                </a:solidFill>
                <a:effectLst>
                  <a:outerShdw blurRad="50800" dist="38100" dir="5400000" algn="t" rotWithShape="0">
                    <a:prstClr val="black">
                      <a:alpha val="40000"/>
                    </a:prstClr>
                  </a:outerShdw>
                </a:effectLst>
              </a:rPr>
              <a:t>της δομή</a:t>
            </a:r>
          </a:p>
          <a:p>
            <a:pPr marL="514350" indent="-514350">
              <a:buFont typeface="Arial" panose="020B0604020202020204" pitchFamily="34" charset="0"/>
              <a:buNone/>
              <a:defRPr/>
            </a:pPr>
            <a:r>
              <a:rPr lang="en-US" dirty="0">
                <a:solidFill>
                  <a:srgbClr val="FFC000"/>
                </a:solidFill>
                <a:effectLst>
                  <a:outerShdw blurRad="50800" dist="38100" dir="5400000" algn="t" rotWithShape="0">
                    <a:prstClr val="black">
                      <a:alpha val="40000"/>
                    </a:prstClr>
                  </a:outerShdw>
                </a:effectLst>
              </a:rPr>
              <a:t>         </a:t>
            </a:r>
            <a:r>
              <a:rPr lang="el-GR" dirty="0">
                <a:solidFill>
                  <a:srgbClr val="FFC000"/>
                </a:solidFill>
                <a:effectLst>
                  <a:outerShdw blurRad="50800" dist="38100" dir="5400000" algn="t" rotWithShape="0">
                    <a:prstClr val="black">
                      <a:alpha val="40000"/>
                    </a:prstClr>
                  </a:outerShdw>
                </a:effectLst>
              </a:rPr>
              <a:t>της </a:t>
            </a:r>
            <a:r>
              <a:rPr lang="el-GR" dirty="0" smtClean="0">
                <a:solidFill>
                  <a:srgbClr val="FFC000"/>
                </a:solidFill>
                <a:effectLst>
                  <a:outerShdw blurRad="50800" dist="38100" dir="5400000" algn="t" rotWithShape="0">
                    <a:prstClr val="black">
                      <a:alpha val="40000"/>
                    </a:prstClr>
                  </a:outerShdw>
                </a:effectLst>
              </a:rPr>
              <a:t>αιμοσφαιρίνης</a:t>
            </a:r>
          </a:p>
          <a:p>
            <a:pPr marL="514350" indent="-514350">
              <a:buFont typeface="Arial" panose="020B0604020202020204" pitchFamily="34" charset="0"/>
              <a:buNone/>
              <a:defRPr/>
            </a:pPr>
            <a:endParaRPr lang="el-GR" dirty="0">
              <a:solidFill>
                <a:srgbClr val="FFC000"/>
              </a:solidFill>
              <a:effectLst>
                <a:outerShdw blurRad="50800" dist="38100" dir="5400000" algn="t" rotWithShape="0">
                  <a:prstClr val="black">
                    <a:alpha val="40000"/>
                  </a:prstClr>
                </a:outerShdw>
              </a:effectLst>
            </a:endParaRPr>
          </a:p>
          <a:p>
            <a:pPr>
              <a:buFont typeface="Arial" panose="020B0604020202020204" pitchFamily="34" charset="0"/>
              <a:buNone/>
              <a:defRPr/>
            </a:pPr>
            <a:r>
              <a:rPr lang="en-US" dirty="0">
                <a:solidFill>
                  <a:srgbClr val="B024A6"/>
                </a:solidFill>
                <a:effectLst>
                  <a:outerShdw blurRad="50800" dist="38100" dir="5400000" algn="t" rotWithShape="0">
                    <a:prstClr val="black">
                      <a:alpha val="40000"/>
                    </a:prstClr>
                  </a:outerShdw>
                </a:effectLst>
              </a:rPr>
              <a:t>     </a:t>
            </a:r>
            <a:r>
              <a:rPr lang="el-GR" dirty="0" err="1" smtClean="0">
                <a:solidFill>
                  <a:srgbClr val="FF0000"/>
                </a:solidFill>
                <a:effectLst>
                  <a:outerShdw blurRad="50800" dist="38100" dir="5400000" algn="t" rotWithShape="0">
                    <a:prstClr val="black">
                      <a:alpha val="40000"/>
                    </a:prstClr>
                  </a:outerShdw>
                </a:effectLst>
              </a:rPr>
              <a:t>Αιμοσφαιρινοπάθειες</a:t>
            </a:r>
            <a:endParaRPr lang="el-GR" dirty="0" smtClean="0">
              <a:solidFill>
                <a:srgbClr val="FF0000"/>
              </a:solidFill>
              <a:effectLst>
                <a:outerShdw blurRad="50800" dist="38100" dir="5400000" algn="t" rotWithShape="0">
                  <a:prstClr val="black">
                    <a:alpha val="40000"/>
                  </a:prstClr>
                </a:outerShdw>
              </a:effectLst>
            </a:endParaRPr>
          </a:p>
          <a:p>
            <a:pPr>
              <a:buFont typeface="Arial" panose="020B0604020202020204" pitchFamily="34" charset="0"/>
              <a:buNone/>
              <a:defRPr/>
            </a:pPr>
            <a:endParaRPr lang="el-GR" dirty="0">
              <a:solidFill>
                <a:srgbClr val="FF0000"/>
              </a:solidFill>
              <a:effectLst>
                <a:outerShdw blurRad="50800" dist="38100" dir="5400000" algn="t" rotWithShape="0">
                  <a:prstClr val="black">
                    <a:alpha val="40000"/>
                  </a:prstClr>
                </a:outerShdw>
              </a:effectLst>
            </a:endParaRPr>
          </a:p>
          <a:p>
            <a:pPr>
              <a:defRPr/>
            </a:pPr>
            <a:r>
              <a:rPr lang="el-GR" dirty="0" smtClean="0">
                <a:effectLst>
                  <a:outerShdw blurRad="50800" dist="38100" dir="5400000" algn="t" rotWithShape="0">
                    <a:prstClr val="black">
                      <a:alpha val="40000"/>
                    </a:prstClr>
                  </a:outerShdw>
                </a:effectLst>
              </a:rPr>
              <a:t>Παραγωγή </a:t>
            </a:r>
            <a:r>
              <a:rPr lang="el-GR" dirty="0" err="1" smtClean="0">
                <a:effectLst>
                  <a:outerShdw blurRad="50800" dist="38100" dir="5400000" algn="t" rotWithShape="0">
                    <a:prstClr val="black">
                      <a:alpha val="40000"/>
                    </a:prstClr>
                  </a:outerShdw>
                </a:effectLst>
              </a:rPr>
              <a:t>παθολογικων</a:t>
            </a:r>
            <a:r>
              <a:rPr lang="el-GR" dirty="0" smtClean="0">
                <a:effectLst>
                  <a:outerShdw blurRad="50800" dist="38100" dir="5400000" algn="t" rotWithShape="0">
                    <a:prstClr val="black">
                      <a:alpha val="40000"/>
                    </a:prstClr>
                  </a:outerShdw>
                </a:effectLst>
              </a:rPr>
              <a:t> </a:t>
            </a:r>
            <a:r>
              <a:rPr lang="el-GR" dirty="0" err="1" smtClean="0">
                <a:effectLst>
                  <a:outerShdw blurRad="50800" dist="38100" dir="5400000" algn="t" rotWithShape="0">
                    <a:prstClr val="black">
                      <a:alpha val="40000"/>
                    </a:prstClr>
                  </a:outerShdw>
                </a:effectLst>
              </a:rPr>
              <a:t>σγαιρινικων</a:t>
            </a:r>
            <a:r>
              <a:rPr lang="el-GR" dirty="0" smtClean="0">
                <a:effectLst>
                  <a:outerShdw blurRad="50800" dist="38100" dir="5400000" algn="t" rotWithShape="0">
                    <a:prstClr val="black">
                      <a:alpha val="40000"/>
                    </a:prstClr>
                  </a:outerShdw>
                </a:effectLst>
              </a:rPr>
              <a:t> </a:t>
            </a:r>
            <a:r>
              <a:rPr lang="el-GR" dirty="0" err="1" smtClean="0">
                <a:effectLst>
                  <a:outerShdw blurRad="50800" dist="38100" dir="5400000" algn="t" rotWithShape="0">
                    <a:prstClr val="black">
                      <a:alpha val="40000"/>
                    </a:prstClr>
                  </a:outerShdw>
                </a:effectLst>
              </a:rPr>
              <a:t>αλυσεων</a:t>
            </a:r>
            <a:endParaRPr lang="el-GR" dirty="0" smtClean="0">
              <a:effectLst>
                <a:outerShdw blurRad="50800" dist="38100" dir="5400000" algn="t" rotWithShape="0">
                  <a:prstClr val="black">
                    <a:alpha val="40000"/>
                  </a:prstClr>
                </a:outerShdw>
              </a:effectLst>
            </a:endParaRPr>
          </a:p>
          <a:p>
            <a:pPr>
              <a:defRPr/>
            </a:pPr>
            <a:r>
              <a:rPr lang="en-US" dirty="0" err="1" smtClean="0">
                <a:effectLst>
                  <a:outerShdw blurRad="50800" dist="38100" dir="5400000" algn="t" rotWithShape="0">
                    <a:prstClr val="black">
                      <a:alpha val="40000"/>
                    </a:prstClr>
                  </a:outerShdw>
                </a:effectLst>
              </a:rPr>
              <a:t>HbS</a:t>
            </a:r>
            <a:r>
              <a:rPr lang="en-US" dirty="0" smtClean="0">
                <a:effectLst>
                  <a:outerShdw blurRad="50800" dist="38100" dir="5400000" algn="t" rotWithShape="0">
                    <a:prstClr val="black">
                      <a:alpha val="40000"/>
                    </a:prstClr>
                  </a:outerShdw>
                </a:effectLst>
              </a:rPr>
              <a:t> </a:t>
            </a:r>
            <a:r>
              <a:rPr lang="el-GR" dirty="0">
                <a:effectLst>
                  <a:outerShdw blurRad="50800" dist="38100" dir="5400000" algn="t" rotWithShape="0">
                    <a:prstClr val="black">
                      <a:alpha val="40000"/>
                    </a:prstClr>
                  </a:outerShdw>
                </a:effectLst>
              </a:rPr>
              <a:t>είναι η πιο συχνή δομικά ανώμαλη αιμοσφαιρίνη</a:t>
            </a:r>
          </a:p>
          <a:p>
            <a:pPr>
              <a:defRPr/>
            </a:pPr>
            <a:r>
              <a:rPr lang="el-GR" dirty="0" err="1">
                <a:effectLst>
                  <a:outerShdw blurRad="50800" dist="38100" dir="5400000" algn="t" rotWithShape="0">
                    <a:prstClr val="black">
                      <a:alpha val="40000"/>
                    </a:prstClr>
                  </a:outerShdw>
                </a:effectLst>
              </a:rPr>
              <a:t>HbC</a:t>
            </a:r>
            <a:endParaRPr lang="el-GR" dirty="0">
              <a:effectLst>
                <a:outerShdw blurRad="50800" dist="38100" dir="5400000" algn="t" rotWithShape="0">
                  <a:prstClr val="black">
                    <a:alpha val="40000"/>
                  </a:prstClr>
                </a:outerShdw>
              </a:effectLst>
            </a:endParaRPr>
          </a:p>
          <a:p>
            <a:pPr>
              <a:defRPr/>
            </a:pPr>
            <a:r>
              <a:rPr lang="el-GR" dirty="0" err="1">
                <a:effectLst>
                  <a:outerShdw blurRad="50800" dist="38100" dir="5400000" algn="t" rotWithShape="0">
                    <a:prstClr val="black">
                      <a:alpha val="40000"/>
                    </a:prstClr>
                  </a:outerShdw>
                </a:effectLst>
              </a:rPr>
              <a:t>HbD</a:t>
            </a:r>
            <a:r>
              <a:rPr lang="el-GR" dirty="0">
                <a:effectLst>
                  <a:outerShdw blurRad="50800" dist="38100" dir="5400000" algn="t" rotWithShape="0">
                    <a:prstClr val="black">
                      <a:alpha val="40000"/>
                    </a:prstClr>
                  </a:outerShdw>
                </a:effectLst>
              </a:rPr>
              <a:t>        σπανιότερα</a:t>
            </a:r>
          </a:p>
          <a:p>
            <a:pPr>
              <a:defRPr/>
            </a:pPr>
            <a:r>
              <a:rPr lang="el-GR" dirty="0" err="1">
                <a:effectLst>
                  <a:outerShdw blurRad="50800" dist="38100" dir="5400000" algn="t" rotWithShape="0">
                    <a:prstClr val="black">
                      <a:alpha val="40000"/>
                    </a:prstClr>
                  </a:outerShdw>
                </a:effectLst>
              </a:rPr>
              <a:t>HbE</a:t>
            </a:r>
            <a:endParaRPr lang="el-GR" dirty="0">
              <a:effectLst>
                <a:outerShdw blurRad="50800" dist="38100" dir="5400000" algn="t" rotWithShape="0">
                  <a:prstClr val="black">
                    <a:alpha val="40000"/>
                  </a:prstClr>
                </a:outerShdw>
              </a:effectLst>
            </a:endParaRPr>
          </a:p>
          <a:p>
            <a:pPr>
              <a:defRPr/>
            </a:pPr>
            <a:r>
              <a:rPr lang="el-GR" dirty="0" err="1">
                <a:effectLst>
                  <a:outerShdw blurRad="50800" dist="38100" dir="5400000" algn="t" rotWithShape="0">
                    <a:prstClr val="black">
                      <a:alpha val="40000"/>
                    </a:prstClr>
                  </a:outerShdw>
                </a:effectLst>
              </a:rPr>
              <a:t>HbO</a:t>
            </a:r>
            <a:endParaRPr lang="el-GR" dirty="0">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147303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pPr>
              <a:buNone/>
              <a:defRPr/>
            </a:pPr>
            <a:r>
              <a:rPr lang="en-US" dirty="0">
                <a:effectLst>
                  <a:outerShdw blurRad="38100" dist="38100" dir="2700000" algn="tl">
                    <a:srgbClr val="000000"/>
                  </a:outerShdw>
                </a:effectLst>
              </a:rPr>
              <a:t> </a:t>
            </a:r>
            <a:r>
              <a:rPr lang="el-GR" dirty="0">
                <a:effectLst>
                  <a:outerShdw blurRad="38100" dist="38100" dir="2700000" algn="tl">
                    <a:srgbClr val="000000"/>
                  </a:outerShdw>
                </a:effectLst>
              </a:rPr>
              <a:t>Μετά τον 3</a:t>
            </a:r>
            <a:r>
              <a:rPr lang="el-GR" baseline="30000" dirty="0">
                <a:effectLst>
                  <a:outerShdw blurRad="38100" dist="38100" dir="2700000" algn="tl">
                    <a:srgbClr val="000000"/>
                  </a:outerShdw>
                </a:effectLst>
              </a:rPr>
              <a:t>ο</a:t>
            </a:r>
            <a:r>
              <a:rPr lang="el-GR" dirty="0">
                <a:effectLst>
                  <a:outerShdw blurRad="38100" dist="38100" dir="2700000" algn="tl">
                    <a:srgbClr val="000000"/>
                  </a:outerShdw>
                </a:effectLst>
              </a:rPr>
              <a:t>-6</a:t>
            </a:r>
            <a:r>
              <a:rPr lang="el-GR" baseline="30000" dirty="0">
                <a:effectLst>
                  <a:outerShdw blurRad="38100" dist="38100" dir="2700000" algn="tl">
                    <a:srgbClr val="000000"/>
                  </a:outerShdw>
                </a:effectLst>
              </a:rPr>
              <a:t>ο</a:t>
            </a:r>
            <a:r>
              <a:rPr lang="el-GR" dirty="0">
                <a:effectLst>
                  <a:outerShdw blurRad="38100" dist="38100" dir="2700000" algn="tl">
                    <a:srgbClr val="000000"/>
                  </a:outerShdw>
                </a:effectLst>
              </a:rPr>
              <a:t> μήνα το παιδάκι εμφανίζει </a:t>
            </a:r>
            <a:r>
              <a:rPr lang="en-US" dirty="0">
                <a:effectLst>
                  <a:outerShdw blurRad="38100" dist="38100" dir="2700000" algn="tl">
                    <a:srgbClr val="000000"/>
                  </a:outerShdw>
                </a:effectLst>
              </a:rPr>
              <a:t>:</a:t>
            </a:r>
            <a:endParaRPr lang="el-GR" dirty="0">
              <a:effectLst>
                <a:outerShdw blurRad="38100" dist="38100" dir="2700000" algn="tl">
                  <a:srgbClr val="000000"/>
                </a:outerShdw>
              </a:effectLst>
            </a:endParaRPr>
          </a:p>
          <a:p>
            <a:pPr>
              <a:defRPr/>
            </a:pPr>
            <a:endParaRPr lang="en-US" dirty="0">
              <a:effectLst>
                <a:outerShdw blurRad="38100" dist="38100" dir="2700000" algn="tl">
                  <a:srgbClr val="000000"/>
                </a:outerShdw>
              </a:effectLst>
            </a:endParaRPr>
          </a:p>
          <a:p>
            <a:pPr>
              <a:buFont typeface="Wingdings" pitchFamily="2" charset="2"/>
              <a:buChar char="ü"/>
              <a:defRPr/>
            </a:pPr>
            <a:r>
              <a:rPr lang="el-GR" dirty="0">
                <a:effectLst>
                  <a:outerShdw blurRad="38100" dist="38100" dir="2700000" algn="tl">
                    <a:srgbClr val="000000"/>
                  </a:outerShdw>
                </a:effectLst>
              </a:rPr>
              <a:t>Έντονη ωχρότητα  (λόγω αναιμίας)</a:t>
            </a:r>
          </a:p>
          <a:p>
            <a:pPr>
              <a:buFont typeface="Wingdings" pitchFamily="2" charset="2"/>
              <a:buChar char="ü"/>
              <a:defRPr/>
            </a:pPr>
            <a:endParaRPr lang="el-GR" dirty="0">
              <a:effectLst>
                <a:outerShdw blurRad="38100" dist="38100" dir="2700000" algn="tl">
                  <a:srgbClr val="000000"/>
                </a:outerShdw>
              </a:effectLst>
            </a:endParaRPr>
          </a:p>
          <a:p>
            <a:pPr>
              <a:buFont typeface="Wingdings" pitchFamily="2" charset="2"/>
              <a:buChar char="ü"/>
              <a:defRPr/>
            </a:pPr>
            <a:r>
              <a:rPr lang="el-GR" dirty="0" err="1">
                <a:effectLst>
                  <a:outerShdw blurRad="38100" dist="38100" dir="2700000" algn="tl">
                    <a:srgbClr val="000000"/>
                  </a:outerShdw>
                </a:effectLst>
              </a:rPr>
              <a:t>Λεμονοειδή</a:t>
            </a:r>
            <a:r>
              <a:rPr lang="el-GR" dirty="0">
                <a:effectLst>
                  <a:outerShdw blurRad="38100" dist="38100" dir="2700000" algn="tl">
                    <a:srgbClr val="000000"/>
                  </a:outerShdw>
                </a:effectLst>
              </a:rPr>
              <a:t> απόχρωση (λόγω ίκτερου)</a:t>
            </a:r>
          </a:p>
          <a:p>
            <a:pPr>
              <a:buFont typeface="Wingdings" pitchFamily="2" charset="2"/>
              <a:buChar char="ü"/>
              <a:defRPr/>
            </a:pPr>
            <a:endParaRPr lang="el-GR" dirty="0">
              <a:effectLst>
                <a:outerShdw blurRad="38100" dist="38100" dir="2700000" algn="tl">
                  <a:srgbClr val="000000"/>
                </a:outerShdw>
              </a:effectLst>
            </a:endParaRPr>
          </a:p>
          <a:p>
            <a:pPr>
              <a:buFont typeface="Wingdings" pitchFamily="2" charset="2"/>
              <a:buChar char="ü"/>
              <a:defRPr/>
            </a:pPr>
            <a:r>
              <a:rPr lang="el-GR" dirty="0" err="1">
                <a:effectLst>
                  <a:outerShdw blurRad="38100" dist="38100" dir="2700000" algn="tl">
                    <a:srgbClr val="000000"/>
                  </a:outerShdw>
                </a:effectLst>
              </a:rPr>
              <a:t>Ηπατοσπληνομεγαλία</a:t>
            </a:r>
            <a:endParaRPr lang="el-GR" dirty="0">
              <a:effectLst>
                <a:outerShdw blurRad="38100" dist="38100" dir="2700000" algn="tl">
                  <a:srgbClr val="000000"/>
                </a:outerShdw>
              </a:effectLst>
            </a:endParaRPr>
          </a:p>
          <a:p>
            <a:pPr>
              <a:buNone/>
              <a:defRPr/>
            </a:pPr>
            <a:endParaRPr lang="el-GR" dirty="0">
              <a:effectLst>
                <a:outerShdw blurRad="38100" dist="38100" dir="2700000" algn="tl">
                  <a:srgbClr val="000000"/>
                </a:outerShdw>
              </a:effectLst>
            </a:endParaRPr>
          </a:p>
          <a:p>
            <a:pPr>
              <a:buFont typeface="Wingdings" pitchFamily="2" charset="2"/>
              <a:buChar char="ü"/>
              <a:defRPr/>
            </a:pPr>
            <a:r>
              <a:rPr lang="el-GR" dirty="0">
                <a:effectLst>
                  <a:outerShdw blurRad="38100" dist="38100" dir="2700000" algn="tl">
                    <a:srgbClr val="000000"/>
                  </a:outerShdw>
                </a:effectLst>
              </a:rPr>
              <a:t>Υπολείπεται σε ανάπτυξη (λόγω </a:t>
            </a:r>
            <a:r>
              <a:rPr lang="el-GR" dirty="0" err="1">
                <a:effectLst>
                  <a:outerShdw blurRad="38100" dist="38100" dir="2700000" algn="tl">
                    <a:srgbClr val="000000"/>
                  </a:outerShdw>
                </a:effectLst>
              </a:rPr>
              <a:t>ιστικής</a:t>
            </a:r>
            <a:r>
              <a:rPr lang="el-GR" dirty="0">
                <a:effectLst>
                  <a:outerShdw blurRad="38100" dist="38100" dir="2700000" algn="tl">
                    <a:srgbClr val="000000"/>
                  </a:outerShdw>
                </a:effectLst>
              </a:rPr>
              <a:t> </a:t>
            </a:r>
            <a:r>
              <a:rPr lang="el-GR" dirty="0" err="1">
                <a:effectLst>
                  <a:outerShdw blurRad="38100" dist="38100" dir="2700000" algn="tl">
                    <a:srgbClr val="000000"/>
                  </a:outerShdw>
                </a:effectLst>
              </a:rPr>
              <a:t>υποξίας</a:t>
            </a:r>
            <a:r>
              <a:rPr lang="el-GR" dirty="0">
                <a:effectLst>
                  <a:outerShdw blurRad="38100" dist="38100" dir="2700000" algn="tl">
                    <a:srgbClr val="000000"/>
                  </a:outerShdw>
                </a:effectLst>
              </a:rPr>
              <a:t>)</a:t>
            </a:r>
            <a:endParaRPr lang="el-GR" dirty="0"/>
          </a:p>
        </p:txBody>
      </p:sp>
    </p:spTree>
    <p:extLst>
      <p:ext uri="{BB962C8B-B14F-4D97-AF65-F5344CB8AC3E}">
        <p14:creationId xmlns:p14="http://schemas.microsoft.com/office/powerpoint/2010/main" val="2353493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solidFill>
                  <a:srgbClr val="FFFF00"/>
                </a:solidFill>
                <a:effectLst>
                  <a:outerShdw blurRad="50800" dist="38100" dir="5400000" algn="t" rotWithShape="0">
                    <a:prstClr val="black">
                      <a:alpha val="40000"/>
                    </a:prstClr>
                  </a:outerShdw>
                </a:effectLst>
              </a:rPr>
              <a:t>Παθοφυσιολογια</a:t>
            </a:r>
            <a:r>
              <a:rPr lang="el-GR" b="1" dirty="0" smtClean="0">
                <a:solidFill>
                  <a:srgbClr val="FFFF00"/>
                </a:solidFill>
                <a:effectLst>
                  <a:outerShdw blurRad="50800" dist="38100" dir="5400000" algn="t" rotWithShape="0">
                    <a:prstClr val="black">
                      <a:alpha val="40000"/>
                    </a:prstClr>
                  </a:outerShdw>
                </a:effectLst>
              </a:rPr>
              <a:t> </a:t>
            </a:r>
            <a:r>
              <a:rPr lang="el-GR" b="1" dirty="0">
                <a:solidFill>
                  <a:srgbClr val="FFFF00"/>
                </a:solidFill>
                <a:effectLst>
                  <a:outerShdw blurRad="50800" dist="38100" dir="5400000" algn="t" rotWithShape="0">
                    <a:prstClr val="black">
                      <a:alpha val="40000"/>
                    </a:prstClr>
                  </a:outerShdw>
                </a:effectLst>
              </a:rPr>
              <a:t>των </a:t>
            </a:r>
            <a:r>
              <a:rPr lang="el-GR" b="1" dirty="0" err="1" smtClean="0">
                <a:solidFill>
                  <a:srgbClr val="FFFF00"/>
                </a:solidFill>
                <a:effectLst>
                  <a:outerShdw blurRad="50800" dist="38100" dir="5400000" algn="t" rotWithShape="0">
                    <a:prstClr val="black">
                      <a:alpha val="40000"/>
                    </a:prstClr>
                  </a:outerShdw>
                </a:effectLst>
              </a:rPr>
              <a:t>κλινικων</a:t>
            </a:r>
            <a:r>
              <a:rPr lang="el-GR" b="1" dirty="0">
                <a:solidFill>
                  <a:srgbClr val="FFFF00"/>
                </a:solidFill>
                <a:effectLst>
                  <a:outerShdw blurRad="50800" dist="38100" dir="5400000" algn="t" rotWithShape="0">
                    <a:prstClr val="black">
                      <a:alpha val="40000"/>
                    </a:prstClr>
                  </a:outerShdw>
                </a:effectLst>
              </a:rPr>
              <a:t/>
            </a:r>
            <a:br>
              <a:rPr lang="el-GR" b="1" dirty="0">
                <a:solidFill>
                  <a:srgbClr val="FFFF00"/>
                </a:solidFill>
                <a:effectLst>
                  <a:outerShdw blurRad="50800" dist="38100" dir="5400000" algn="t" rotWithShape="0">
                    <a:prstClr val="black">
                      <a:alpha val="40000"/>
                    </a:prstClr>
                  </a:outerShdw>
                </a:effectLst>
              </a:rPr>
            </a:br>
            <a:r>
              <a:rPr lang="el-GR" b="1" dirty="0" err="1" smtClean="0">
                <a:solidFill>
                  <a:srgbClr val="FFFF00"/>
                </a:solidFill>
                <a:effectLst>
                  <a:outerShdw blurRad="50800" dist="38100" dir="5400000" algn="t" rotWithShape="0">
                    <a:prstClr val="black">
                      <a:alpha val="40000"/>
                    </a:prstClr>
                  </a:outerShdw>
                </a:effectLst>
              </a:rPr>
              <a:t>εκδηλωσεων</a:t>
            </a:r>
            <a:endParaRPr lang="el-GR" dirty="0"/>
          </a:p>
        </p:txBody>
      </p:sp>
      <p:sp>
        <p:nvSpPr>
          <p:cNvPr id="3" name="Content Placeholder 2"/>
          <p:cNvSpPr>
            <a:spLocks noGrp="1"/>
          </p:cNvSpPr>
          <p:nvPr>
            <p:ph idx="1"/>
          </p:nvPr>
        </p:nvSpPr>
        <p:spPr>
          <a:xfrm>
            <a:off x="685802" y="2142067"/>
            <a:ext cx="5405510" cy="4300936"/>
          </a:xfrm>
        </p:spPr>
        <p:txBody>
          <a:bodyPr/>
          <a:lstStyle/>
          <a:p>
            <a:pPr>
              <a:spcAft>
                <a:spcPts val="0"/>
              </a:spcAft>
              <a:defRPr/>
            </a:pPr>
            <a:r>
              <a:rPr lang="el-GR" dirty="0">
                <a:effectLst>
                  <a:outerShdw blurRad="50800" dist="38100" dir="5400000" algn="t" rotWithShape="0">
                    <a:prstClr val="black">
                      <a:alpha val="40000"/>
                    </a:prstClr>
                  </a:outerShdw>
                </a:effectLst>
              </a:rPr>
              <a:t>Η έλλειψη ή η μειωμένη παραγωγή  β αλυσίδων συνοδεύεται από υπερπαραγωγή </a:t>
            </a:r>
          </a:p>
          <a:p>
            <a:pPr>
              <a:spcAft>
                <a:spcPts val="0"/>
              </a:spcAft>
              <a:defRPr/>
            </a:pPr>
            <a:endParaRPr lang="el-GR" dirty="0">
              <a:effectLst>
                <a:outerShdw blurRad="50800" dist="38100" dir="5400000" algn="t" rotWithShape="0">
                  <a:prstClr val="black">
                    <a:alpha val="40000"/>
                  </a:prstClr>
                </a:outerShdw>
              </a:effectLst>
            </a:endParaRPr>
          </a:p>
          <a:p>
            <a:pPr>
              <a:spcAft>
                <a:spcPts val="0"/>
              </a:spcAft>
              <a:buFont typeface="Wingdings" pitchFamily="2" charset="2"/>
              <a:buChar char="§"/>
              <a:defRPr/>
            </a:pPr>
            <a:r>
              <a:rPr lang="el-GR" dirty="0">
                <a:effectLst>
                  <a:outerShdw blurRad="50800" dist="38100" dir="5400000" algn="t" rotWithShape="0">
                    <a:prstClr val="black">
                      <a:alpha val="40000"/>
                    </a:prstClr>
                  </a:outerShdw>
                </a:effectLst>
              </a:rPr>
              <a:t>γ-αλυσίδων και  δ-αλυσίδων</a:t>
            </a:r>
          </a:p>
          <a:p>
            <a:pPr>
              <a:spcAft>
                <a:spcPts val="0"/>
              </a:spcAft>
              <a:buNone/>
              <a:defRPr/>
            </a:pPr>
            <a:endParaRPr lang="el-GR" dirty="0">
              <a:effectLst>
                <a:outerShdw blurRad="50800" dist="38100" dir="5400000" algn="t" rotWithShape="0">
                  <a:prstClr val="black">
                    <a:alpha val="40000"/>
                  </a:prstClr>
                </a:outerShdw>
              </a:effectLst>
            </a:endParaRPr>
          </a:p>
          <a:p>
            <a:pPr>
              <a:spcAft>
                <a:spcPts val="0"/>
              </a:spcAft>
              <a:buFont typeface="Wingdings" pitchFamily="2" charset="2"/>
              <a:buChar char="§"/>
              <a:defRPr/>
            </a:pPr>
            <a:r>
              <a:rPr lang="el-GR" dirty="0">
                <a:effectLst>
                  <a:outerShdw blurRad="50800" dist="38100" dir="5400000" algn="t" rotWithShape="0">
                    <a:prstClr val="black">
                      <a:alpha val="40000"/>
                    </a:prstClr>
                  </a:outerShdw>
                </a:effectLst>
              </a:rPr>
              <a:t>Οι α-αλυσίδες που περισσεύουν σχηματίζουν τετραμερή ( α</a:t>
            </a:r>
            <a:r>
              <a:rPr lang="el-GR" baseline="-25000" dirty="0">
                <a:effectLst>
                  <a:outerShdw blurRad="50800" dist="38100" dir="5400000" algn="t" rotWithShape="0">
                    <a:prstClr val="black">
                      <a:alpha val="40000"/>
                    </a:prstClr>
                  </a:outerShdw>
                </a:effectLst>
              </a:rPr>
              <a:t>4</a:t>
            </a:r>
            <a:r>
              <a:rPr lang="el-GR" dirty="0">
                <a:effectLst>
                  <a:outerShdw blurRad="50800" dist="38100" dir="5400000" algn="t" rotWithShape="0">
                    <a:prstClr val="black">
                      <a:alpha val="40000"/>
                    </a:prstClr>
                  </a:outerShdw>
                </a:effectLst>
              </a:rPr>
              <a:t> ) που κατακρημνίζονται και προκαλούν</a:t>
            </a:r>
            <a:r>
              <a:rPr lang="en-US" dirty="0">
                <a:effectLst>
                  <a:outerShdw blurRad="50800" dist="38100" dir="5400000" algn="t" rotWithShape="0">
                    <a:prstClr val="black">
                      <a:alpha val="40000"/>
                    </a:prstClr>
                  </a:outerShdw>
                </a:effectLst>
              </a:rPr>
              <a:t>:</a:t>
            </a:r>
          </a:p>
          <a:p>
            <a:pPr>
              <a:spcAft>
                <a:spcPts val="0"/>
              </a:spcAft>
              <a:buFont typeface="Wingdings" pitchFamily="2" charset="2"/>
              <a:buChar char="ü"/>
              <a:defRPr/>
            </a:pPr>
            <a:r>
              <a:rPr lang="el-GR" dirty="0">
                <a:effectLst>
                  <a:outerShdw blurRad="50800" dist="38100" dir="5400000" algn="t" rotWithShape="0">
                    <a:prstClr val="black">
                      <a:alpha val="40000"/>
                    </a:prstClr>
                  </a:outerShdw>
                </a:effectLst>
              </a:rPr>
              <a:t>πρόωρο θάνατο των </a:t>
            </a:r>
            <a:r>
              <a:rPr lang="el-GR" dirty="0" err="1">
                <a:effectLst>
                  <a:outerShdw blurRad="50800" dist="38100" dir="5400000" algn="t" rotWithShape="0">
                    <a:prstClr val="black">
                      <a:alpha val="40000"/>
                    </a:prstClr>
                  </a:outerShdw>
                </a:effectLst>
              </a:rPr>
              <a:t>ερυθροβλαστών</a:t>
            </a:r>
            <a:r>
              <a:rPr lang="el-GR" dirty="0">
                <a:effectLst>
                  <a:outerShdw blurRad="50800" dist="38100" dir="5400000" algn="t" rotWithShape="0">
                    <a:prstClr val="black">
                      <a:alpha val="40000"/>
                    </a:prstClr>
                  </a:outerShdw>
                </a:effectLst>
              </a:rPr>
              <a:t> εντός του μυελού (</a:t>
            </a:r>
            <a:r>
              <a:rPr lang="el-GR" dirty="0" err="1">
                <a:effectLst>
                  <a:outerShdw blurRad="50800" dist="38100" dir="5400000" algn="t" rotWithShape="0">
                    <a:prstClr val="black">
                      <a:alpha val="40000"/>
                    </a:prstClr>
                  </a:outerShdw>
                </a:effectLst>
              </a:rPr>
              <a:t>ενδομυελική</a:t>
            </a:r>
            <a:r>
              <a:rPr lang="el-GR" dirty="0">
                <a:effectLst>
                  <a:outerShdw blurRad="50800" dist="38100" dir="5400000" algn="t" rotWithShape="0">
                    <a:prstClr val="black">
                      <a:alpha val="40000"/>
                    </a:prstClr>
                  </a:outerShdw>
                </a:effectLst>
              </a:rPr>
              <a:t> καταστροφή)</a:t>
            </a:r>
          </a:p>
          <a:p>
            <a:pPr>
              <a:spcAft>
                <a:spcPts val="0"/>
              </a:spcAft>
              <a:buFont typeface="Wingdings" pitchFamily="2" charset="2"/>
              <a:buChar char="ü"/>
              <a:defRPr/>
            </a:pPr>
            <a:r>
              <a:rPr lang="el-GR" dirty="0">
                <a:effectLst>
                  <a:outerShdw blurRad="50800" dist="38100" dir="5400000" algn="t" rotWithShape="0">
                    <a:prstClr val="black">
                      <a:alpha val="40000"/>
                    </a:prstClr>
                  </a:outerShdw>
                </a:effectLst>
              </a:rPr>
              <a:t>πρόωρη φαγοκυττάρωση των </a:t>
            </a:r>
            <a:r>
              <a:rPr lang="el-GR" dirty="0" err="1">
                <a:effectLst>
                  <a:outerShdw blurRad="50800" dist="38100" dir="5400000" algn="t" rotWithShape="0">
                    <a:prstClr val="black">
                      <a:alpha val="40000"/>
                    </a:prstClr>
                  </a:outerShdw>
                </a:effectLst>
              </a:rPr>
              <a:t>ερυθροκυττάρων</a:t>
            </a:r>
            <a:r>
              <a:rPr lang="el-GR" dirty="0">
                <a:effectLst>
                  <a:outerShdw blurRad="50800" dist="38100" dir="5400000" algn="t" rotWithShape="0">
                    <a:prstClr val="black">
                      <a:alpha val="40000"/>
                    </a:prstClr>
                  </a:outerShdw>
                </a:effectLst>
              </a:rPr>
              <a:t> στο σπλήνα (</a:t>
            </a:r>
            <a:r>
              <a:rPr lang="el-GR" dirty="0" err="1">
                <a:effectLst>
                  <a:outerShdw blurRad="50800" dist="38100" dir="5400000" algn="t" rotWithShape="0">
                    <a:prstClr val="black">
                      <a:alpha val="40000"/>
                    </a:prstClr>
                  </a:outerShdw>
                </a:effectLst>
              </a:rPr>
              <a:t>εξαγγειακή</a:t>
            </a:r>
            <a:r>
              <a:rPr lang="el-GR" dirty="0">
                <a:effectLst>
                  <a:outerShdw blurRad="50800" dist="38100" dir="5400000" algn="t" rotWithShape="0">
                    <a:prstClr val="black">
                      <a:alpha val="40000"/>
                    </a:prstClr>
                  </a:outerShdw>
                </a:effectLst>
              </a:rPr>
              <a:t> </a:t>
            </a:r>
            <a:r>
              <a:rPr lang="el-GR" dirty="0" err="1">
                <a:effectLst>
                  <a:outerShdw blurRad="50800" dist="38100" dir="5400000" algn="t" rotWithShape="0">
                    <a:prstClr val="black">
                      <a:alpha val="40000"/>
                    </a:prstClr>
                  </a:outerShdw>
                </a:effectLst>
              </a:rPr>
              <a:t>αιμόλυση</a:t>
            </a:r>
            <a:r>
              <a:rPr lang="el-GR" dirty="0">
                <a:effectLst>
                  <a:outerShdw blurRad="50800" dist="38100" dir="5400000" algn="t" rotWithShape="0">
                    <a:prstClr val="black">
                      <a:alpha val="40000"/>
                    </a:prstClr>
                  </a:outerShdw>
                </a:effectLst>
              </a:rPr>
              <a:t>). </a:t>
            </a:r>
          </a:p>
        </p:txBody>
      </p:sp>
      <p:pic>
        <p:nvPicPr>
          <p:cNvPr id="4" name="Picture 3"/>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775" y="2294258"/>
            <a:ext cx="5929550" cy="16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312" y="3986258"/>
            <a:ext cx="5994476"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087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solidFill>
                  <a:srgbClr val="FFFF00"/>
                </a:solidFill>
                <a:effectLst>
                  <a:outerShdw blurRad="50800" dist="38100" dir="5400000" algn="t" rotWithShape="0">
                    <a:prstClr val="black">
                      <a:alpha val="40000"/>
                    </a:prstClr>
                  </a:outerShdw>
                </a:effectLst>
              </a:rPr>
              <a:t>Κλινικη</a:t>
            </a:r>
            <a:r>
              <a:rPr lang="el-GR" b="1" dirty="0" smtClean="0">
                <a:solidFill>
                  <a:srgbClr val="FFFF00"/>
                </a:solidFill>
                <a:effectLst>
                  <a:outerShdw blurRad="50800" dist="38100" dir="5400000" algn="t" rotWithShape="0">
                    <a:prstClr val="black">
                      <a:alpha val="40000"/>
                    </a:prstClr>
                  </a:outerShdw>
                </a:effectLst>
              </a:rPr>
              <a:t> </a:t>
            </a:r>
            <a:r>
              <a:rPr lang="el-GR" b="1" dirty="0" err="1" smtClean="0">
                <a:solidFill>
                  <a:srgbClr val="FFFF00"/>
                </a:solidFill>
                <a:effectLst>
                  <a:outerShdw blurRad="50800" dist="38100" dir="5400000" algn="t" rotWithShape="0">
                    <a:prstClr val="black">
                      <a:alpha val="40000"/>
                    </a:prstClr>
                  </a:outerShdw>
                </a:effectLst>
              </a:rPr>
              <a:t>εικονα</a:t>
            </a:r>
            <a:endParaRPr lang="el-GR" dirty="0"/>
          </a:p>
        </p:txBody>
      </p:sp>
      <p:sp>
        <p:nvSpPr>
          <p:cNvPr id="3" name="Content Placeholder 2"/>
          <p:cNvSpPr>
            <a:spLocks noGrp="1"/>
          </p:cNvSpPr>
          <p:nvPr>
            <p:ph idx="1"/>
          </p:nvPr>
        </p:nvSpPr>
        <p:spPr>
          <a:xfrm>
            <a:off x="685801" y="2142067"/>
            <a:ext cx="4716193" cy="4202462"/>
          </a:xfrm>
        </p:spPr>
        <p:txBody>
          <a:bodyPr>
            <a:normAutofit fontScale="92500" lnSpcReduction="10000"/>
          </a:bodyPr>
          <a:lstStyle/>
          <a:p>
            <a:pPr>
              <a:lnSpc>
                <a:spcPct val="90000"/>
              </a:lnSpc>
              <a:buFont typeface="Wingdings" pitchFamily="2" charset="2"/>
              <a:buChar char="q"/>
              <a:defRPr/>
            </a:pPr>
            <a:r>
              <a:rPr lang="el-GR" b="1" u="sng" dirty="0">
                <a:effectLst>
                  <a:outerShdw blurRad="38100" dist="38100" dir="2700000" algn="tl">
                    <a:srgbClr val="000000"/>
                  </a:outerShdw>
                </a:effectLst>
              </a:rPr>
              <a:t>Η μη αποτελεσματική </a:t>
            </a:r>
            <a:r>
              <a:rPr lang="el-GR" b="1" u="sng" dirty="0" err="1">
                <a:effectLst>
                  <a:outerShdw blurRad="38100" dist="38100" dir="2700000" algn="tl">
                    <a:srgbClr val="000000"/>
                  </a:outerShdw>
                </a:effectLst>
              </a:rPr>
              <a:t>ερυθροποίηση</a:t>
            </a:r>
            <a:r>
              <a:rPr lang="el-GR" b="1" u="sng" dirty="0">
                <a:effectLst>
                  <a:outerShdw blurRad="38100" dist="38100" dir="2700000" algn="tl">
                    <a:srgbClr val="000000"/>
                  </a:outerShdw>
                </a:effectLst>
              </a:rPr>
              <a:t> </a:t>
            </a:r>
            <a:r>
              <a:rPr lang="el-GR" dirty="0">
                <a:effectLst>
                  <a:outerShdw blurRad="38100" dist="38100" dir="2700000" algn="tl">
                    <a:srgbClr val="000000"/>
                  </a:outerShdw>
                </a:effectLst>
              </a:rPr>
              <a:t>και </a:t>
            </a:r>
          </a:p>
          <a:p>
            <a:pPr>
              <a:lnSpc>
                <a:spcPct val="90000"/>
              </a:lnSpc>
              <a:buNone/>
              <a:defRPr/>
            </a:pPr>
            <a:r>
              <a:rPr lang="el-GR" dirty="0">
                <a:effectLst>
                  <a:outerShdw blurRad="38100" dist="38100" dir="2700000" algn="tl">
                    <a:srgbClr val="000000"/>
                  </a:outerShdw>
                </a:effectLst>
              </a:rPr>
              <a:t>     η ελαττωμένη επιβίωση των </a:t>
            </a:r>
            <a:r>
              <a:rPr lang="el-GR" dirty="0" err="1">
                <a:effectLst>
                  <a:outerShdw blurRad="38100" dist="38100" dir="2700000" algn="tl">
                    <a:srgbClr val="000000"/>
                  </a:outerShdw>
                </a:effectLst>
              </a:rPr>
              <a:t>ερυθροκυττάρων</a:t>
            </a:r>
            <a:r>
              <a:rPr lang="el-GR" dirty="0">
                <a:effectLst>
                  <a:outerShdw blurRad="38100" dist="38100" dir="2700000" algn="tl">
                    <a:srgbClr val="000000"/>
                  </a:outerShdw>
                </a:effectLst>
              </a:rPr>
              <a:t> οδηγούν σε</a:t>
            </a:r>
            <a:r>
              <a:rPr lang="en-US" dirty="0">
                <a:effectLst>
                  <a:outerShdw blurRad="38100" dist="38100" dir="2700000" algn="tl">
                    <a:srgbClr val="000000"/>
                  </a:outerShdw>
                </a:effectLst>
              </a:rPr>
              <a:t>:</a:t>
            </a:r>
            <a:endParaRPr lang="el-GR" dirty="0">
              <a:effectLst>
                <a:outerShdw blurRad="38100" dist="38100" dir="2700000" algn="tl">
                  <a:srgbClr val="000000"/>
                </a:outerShdw>
              </a:effectLst>
            </a:endParaRPr>
          </a:p>
          <a:p>
            <a:pPr>
              <a:lnSpc>
                <a:spcPct val="90000"/>
              </a:lnSpc>
              <a:buNone/>
              <a:defRPr/>
            </a:pPr>
            <a:endParaRPr lang="en-US" dirty="0">
              <a:effectLst>
                <a:outerShdw blurRad="38100" dist="38100" dir="2700000" algn="tl">
                  <a:srgbClr val="000000"/>
                </a:outerShdw>
              </a:effectLst>
            </a:endParaRPr>
          </a:p>
          <a:p>
            <a:pPr>
              <a:lnSpc>
                <a:spcPct val="90000"/>
              </a:lnSpc>
              <a:buFont typeface="Wingdings" pitchFamily="2" charset="2"/>
              <a:buChar char="ü"/>
              <a:defRPr/>
            </a:pPr>
            <a:r>
              <a:rPr lang="el-GR" dirty="0">
                <a:effectLst>
                  <a:outerShdw blurRad="38100" dist="38100" dir="2700000" algn="tl">
                    <a:srgbClr val="000000"/>
                  </a:outerShdw>
                </a:effectLst>
              </a:rPr>
              <a:t>Χρόνια Αιμολυτική Αναιμία</a:t>
            </a:r>
          </a:p>
          <a:p>
            <a:pPr>
              <a:lnSpc>
                <a:spcPct val="90000"/>
              </a:lnSpc>
              <a:buFont typeface="Wingdings" pitchFamily="2" charset="2"/>
              <a:buChar char="ü"/>
              <a:defRPr/>
            </a:pPr>
            <a:r>
              <a:rPr lang="el-GR" dirty="0">
                <a:effectLst>
                  <a:outerShdw blurRad="38100" dist="38100" dir="2700000" algn="tl">
                    <a:srgbClr val="000000"/>
                  </a:outerShdw>
                </a:effectLst>
              </a:rPr>
              <a:t>Ίκτερο </a:t>
            </a:r>
          </a:p>
          <a:p>
            <a:pPr>
              <a:lnSpc>
                <a:spcPct val="90000"/>
              </a:lnSpc>
              <a:buFont typeface="Wingdings" pitchFamily="2" charset="2"/>
              <a:buChar char="ü"/>
              <a:defRPr/>
            </a:pPr>
            <a:r>
              <a:rPr lang="el-GR" dirty="0">
                <a:effectLst>
                  <a:outerShdw blurRad="38100" dist="38100" dir="2700000" algn="tl">
                    <a:srgbClr val="000000"/>
                  </a:outerShdw>
                </a:effectLst>
              </a:rPr>
              <a:t>Συνεχή εμφάνιση Χολολιθίασης</a:t>
            </a:r>
          </a:p>
          <a:p>
            <a:pPr>
              <a:lnSpc>
                <a:spcPct val="90000"/>
              </a:lnSpc>
              <a:buNone/>
              <a:defRPr/>
            </a:pPr>
            <a:endParaRPr lang="el-GR" dirty="0">
              <a:effectLst>
                <a:outerShdw blurRad="38100" dist="38100" dir="2700000" algn="tl">
                  <a:srgbClr val="000000"/>
                </a:outerShdw>
              </a:effectLst>
            </a:endParaRPr>
          </a:p>
          <a:p>
            <a:pPr>
              <a:lnSpc>
                <a:spcPct val="90000"/>
              </a:lnSpc>
              <a:buFont typeface="Wingdings" pitchFamily="2" charset="2"/>
              <a:buChar char="ü"/>
              <a:defRPr/>
            </a:pPr>
            <a:r>
              <a:rPr lang="el-GR" dirty="0">
                <a:effectLst>
                  <a:outerShdw blurRad="38100" dist="38100" dir="2700000" algn="tl">
                    <a:srgbClr val="000000"/>
                  </a:outerShdw>
                </a:effectLst>
              </a:rPr>
              <a:t>Η Αναιμία →</a:t>
            </a:r>
            <a:r>
              <a:rPr lang="el-GR" dirty="0">
                <a:effectLst>
                  <a:outerShdw blurRad="38100" dist="38100" dir="2700000" algn="tl">
                    <a:srgbClr val="000000"/>
                  </a:outerShdw>
                </a:effectLst>
                <a:latin typeface="Arial" pitchFamily="34" charset="0"/>
              </a:rPr>
              <a:t> </a:t>
            </a:r>
            <a:r>
              <a:rPr lang="el-GR" dirty="0">
                <a:effectLst>
                  <a:outerShdw blurRad="38100" dist="38100" dir="2700000" algn="tl">
                    <a:srgbClr val="000000"/>
                  </a:outerShdw>
                </a:effectLst>
              </a:rPr>
              <a:t>Χρόνια </a:t>
            </a:r>
            <a:r>
              <a:rPr lang="el-GR" dirty="0" err="1">
                <a:effectLst>
                  <a:outerShdw blurRad="38100" dist="38100" dir="2700000" algn="tl">
                    <a:srgbClr val="000000"/>
                  </a:outerShdw>
                </a:effectLst>
              </a:rPr>
              <a:t>Ιστική</a:t>
            </a:r>
            <a:r>
              <a:rPr lang="el-GR" dirty="0">
                <a:effectLst>
                  <a:outerShdw blurRad="38100" dist="38100" dir="2700000" algn="tl">
                    <a:srgbClr val="000000"/>
                  </a:outerShdw>
                </a:effectLst>
                <a:latin typeface="Arial" pitchFamily="34" charset="0"/>
              </a:rPr>
              <a:t> </a:t>
            </a:r>
            <a:r>
              <a:rPr lang="el-GR" dirty="0">
                <a:effectLst>
                  <a:outerShdw blurRad="38100" dist="38100" dir="2700000" algn="tl">
                    <a:srgbClr val="000000"/>
                  </a:outerShdw>
                </a:effectLst>
              </a:rPr>
              <a:t> </a:t>
            </a:r>
            <a:r>
              <a:rPr lang="el-GR" dirty="0" err="1">
                <a:effectLst>
                  <a:outerShdw blurRad="38100" dist="38100" dir="2700000" algn="tl">
                    <a:srgbClr val="000000"/>
                  </a:outerShdw>
                </a:effectLst>
              </a:rPr>
              <a:t>Υποξία</a:t>
            </a:r>
            <a:r>
              <a:rPr lang="el-GR" dirty="0">
                <a:effectLst>
                  <a:outerShdw blurRad="38100" dist="38100" dir="2700000" algn="tl">
                    <a:srgbClr val="000000"/>
                  </a:outerShdw>
                </a:effectLst>
                <a:latin typeface="Arial" pitchFamily="34" charset="0"/>
              </a:rPr>
              <a:t> </a:t>
            </a:r>
            <a:r>
              <a:rPr lang="el-GR" dirty="0">
                <a:effectLst>
                  <a:outerShdw blurRad="38100" dist="38100" dir="2700000" algn="tl">
                    <a:srgbClr val="000000"/>
                  </a:outerShdw>
                </a:effectLst>
              </a:rPr>
              <a:t>→</a:t>
            </a:r>
            <a:r>
              <a:rPr lang="el-GR" dirty="0">
                <a:effectLst>
                  <a:outerShdw blurRad="38100" dist="38100" dir="2700000" algn="tl">
                    <a:srgbClr val="000000"/>
                  </a:outerShdw>
                </a:effectLst>
                <a:latin typeface="Arial" pitchFamily="34" charset="0"/>
              </a:rPr>
              <a:t> </a:t>
            </a:r>
            <a:r>
              <a:rPr lang="el-GR" dirty="0">
                <a:effectLst>
                  <a:outerShdw blurRad="38100" dist="38100" dir="2700000" algn="tl">
                    <a:srgbClr val="000000"/>
                  </a:outerShdw>
                </a:effectLst>
              </a:rPr>
              <a:t>Υπολειπόμενη Σωματική  Ανάπτυξη του μικρού ασθενούς</a:t>
            </a:r>
          </a:p>
          <a:p>
            <a:pPr>
              <a:lnSpc>
                <a:spcPct val="90000"/>
              </a:lnSpc>
              <a:buFont typeface="Wingdings" pitchFamily="2" charset="2"/>
              <a:buChar char="ü"/>
              <a:defRPr/>
            </a:pPr>
            <a:r>
              <a:rPr lang="el-GR" dirty="0">
                <a:effectLst>
                  <a:outerShdw blurRad="38100" dist="38100" dir="2700000" algn="tl">
                    <a:srgbClr val="000000"/>
                  </a:outerShdw>
                </a:effectLst>
              </a:rPr>
              <a:t>↑</a:t>
            </a:r>
            <a:r>
              <a:rPr lang="el-GR" dirty="0">
                <a:effectLst>
                  <a:outerShdw blurRad="38100" dist="38100" dir="2700000" algn="tl">
                    <a:srgbClr val="000000"/>
                  </a:outerShdw>
                </a:effectLst>
                <a:latin typeface="Arial" pitchFamily="34" charset="0"/>
              </a:rPr>
              <a:t> </a:t>
            </a:r>
            <a:r>
              <a:rPr lang="el-GR" dirty="0">
                <a:effectLst>
                  <a:outerShdw blurRad="38100" dist="38100" dir="2700000" algn="tl">
                    <a:srgbClr val="000000"/>
                  </a:outerShdw>
                </a:effectLst>
              </a:rPr>
              <a:t>σημαντικά τα επίπεδα σιδήρου και κίνδυνος εναπόθεσή του σε καρδιά και ήπαρ (διόγκωση ήπατος)</a:t>
            </a:r>
          </a:p>
          <a:p>
            <a:endParaRPr lang="el-GR" dirty="0"/>
          </a:p>
        </p:txBody>
      </p:sp>
      <p:sp>
        <p:nvSpPr>
          <p:cNvPr id="4" name="Rectangle 3"/>
          <p:cNvSpPr/>
          <p:nvPr/>
        </p:nvSpPr>
        <p:spPr>
          <a:xfrm>
            <a:off x="6096000" y="2518344"/>
            <a:ext cx="5284763" cy="3139321"/>
          </a:xfrm>
          <a:prstGeom prst="rect">
            <a:avLst/>
          </a:prstGeom>
        </p:spPr>
        <p:txBody>
          <a:bodyPr wrap="square">
            <a:spAutoFit/>
          </a:bodyPr>
          <a:lstStyle/>
          <a:p>
            <a:pPr>
              <a:buFont typeface="Wingdings" pitchFamily="2" charset="2"/>
              <a:buChar char="q"/>
              <a:defRPr/>
            </a:pPr>
            <a:r>
              <a:rPr lang="el-GR" b="1" u="sng" dirty="0">
                <a:effectLst>
                  <a:outerShdw blurRad="38100" dist="38100" dir="2700000" algn="tl">
                    <a:srgbClr val="000000"/>
                  </a:outerShdw>
                </a:effectLst>
              </a:rPr>
              <a:t>Η αυξημένη </a:t>
            </a:r>
            <a:r>
              <a:rPr lang="el-GR" b="1" u="sng" dirty="0" err="1">
                <a:effectLst>
                  <a:outerShdw blurRad="38100" dist="38100" dir="2700000" algn="tl">
                    <a:srgbClr val="000000"/>
                  </a:outerShdw>
                </a:effectLst>
              </a:rPr>
              <a:t>ενδομυελική</a:t>
            </a:r>
            <a:r>
              <a:rPr lang="el-GR" b="1" u="sng" dirty="0">
                <a:effectLst>
                  <a:outerShdw blurRad="38100" dist="38100" dir="2700000" algn="tl">
                    <a:srgbClr val="000000"/>
                  </a:outerShdw>
                </a:effectLst>
              </a:rPr>
              <a:t> </a:t>
            </a:r>
            <a:r>
              <a:rPr lang="el-GR" b="1" u="sng" dirty="0" err="1">
                <a:effectLst>
                  <a:outerShdw blurRad="38100" dist="38100" dir="2700000" algn="tl">
                    <a:srgbClr val="000000"/>
                  </a:outerShdw>
                </a:effectLst>
              </a:rPr>
              <a:t>ερυθροποίηση</a:t>
            </a:r>
            <a:r>
              <a:rPr lang="el-GR" b="1" dirty="0">
                <a:effectLst>
                  <a:outerShdw blurRad="38100" dist="38100" dir="2700000" algn="tl">
                    <a:srgbClr val="000000"/>
                  </a:outerShdw>
                </a:effectLst>
              </a:rPr>
              <a:t> </a:t>
            </a:r>
            <a:r>
              <a:rPr lang="el-GR" dirty="0">
                <a:effectLst>
                  <a:outerShdw blurRad="38100" dist="38100" dir="2700000" algn="tl">
                    <a:srgbClr val="000000"/>
                  </a:outerShdw>
                </a:effectLst>
              </a:rPr>
              <a:t>οδηγεί  σε</a:t>
            </a:r>
            <a:r>
              <a:rPr lang="en-US" dirty="0">
                <a:effectLst>
                  <a:outerShdw blurRad="38100" dist="38100" dir="2700000" algn="tl">
                    <a:srgbClr val="000000"/>
                  </a:outerShdw>
                </a:effectLst>
              </a:rPr>
              <a:t>:</a:t>
            </a:r>
          </a:p>
          <a:p>
            <a:pPr>
              <a:defRPr/>
            </a:pPr>
            <a:r>
              <a:rPr lang="el-GR" dirty="0">
                <a:effectLst>
                  <a:outerShdw blurRad="38100" dist="38100" dir="2700000" algn="tl">
                    <a:srgbClr val="000000"/>
                  </a:outerShdw>
                </a:effectLst>
              </a:rPr>
              <a:t>      Παραμόρφωση των οστών, ιδιαίτερα </a:t>
            </a:r>
          </a:p>
          <a:p>
            <a:pPr>
              <a:defRPr/>
            </a:pPr>
            <a:r>
              <a:rPr lang="el-GR" dirty="0">
                <a:effectLst>
                  <a:outerShdw blurRad="38100" dist="38100" dir="2700000" algn="tl">
                    <a:srgbClr val="000000"/>
                  </a:outerShdw>
                </a:effectLst>
              </a:rPr>
              <a:t>      Οστών Κρανίου-Προσώπου .</a:t>
            </a:r>
          </a:p>
          <a:p>
            <a:pPr>
              <a:buFont typeface="Wingdings" pitchFamily="2" charset="2"/>
              <a:buChar char="ü"/>
              <a:defRPr/>
            </a:pPr>
            <a:r>
              <a:rPr lang="el-GR" dirty="0">
                <a:effectLst>
                  <a:outerShdw blurRad="38100" dist="38100" dir="2700000" algn="tl">
                    <a:srgbClr val="000000"/>
                  </a:outerShdw>
                </a:effectLst>
              </a:rPr>
              <a:t> Χαρακτηριστική η Προβολή του Μετώπου </a:t>
            </a:r>
          </a:p>
          <a:p>
            <a:pPr>
              <a:buFont typeface="Wingdings" pitchFamily="2" charset="2"/>
              <a:buChar char="ü"/>
              <a:defRPr/>
            </a:pPr>
            <a:r>
              <a:rPr lang="el-GR" dirty="0">
                <a:effectLst>
                  <a:outerShdw blurRad="38100" dist="38100" dir="2700000" algn="tl">
                    <a:srgbClr val="000000"/>
                  </a:outerShdw>
                </a:effectLst>
              </a:rPr>
              <a:t>Διαταραχές της Θέσης </a:t>
            </a:r>
            <a:r>
              <a:rPr lang="el-GR" dirty="0" err="1">
                <a:effectLst>
                  <a:outerShdw blurRad="38100" dist="38100" dir="2700000" algn="tl">
                    <a:srgbClr val="000000"/>
                  </a:outerShdw>
                </a:effectLst>
              </a:rPr>
              <a:t>Έκφυσης</a:t>
            </a:r>
            <a:r>
              <a:rPr lang="el-GR" dirty="0">
                <a:effectLst>
                  <a:outerShdw blurRad="38100" dist="38100" dir="2700000" algn="tl">
                    <a:srgbClr val="000000"/>
                  </a:outerShdw>
                </a:effectLst>
              </a:rPr>
              <a:t> των δοντιών</a:t>
            </a:r>
          </a:p>
          <a:p>
            <a:pPr>
              <a:buFont typeface="Wingdings" pitchFamily="2" charset="2"/>
              <a:buChar char="ü"/>
              <a:defRPr/>
            </a:pPr>
            <a:r>
              <a:rPr lang="el-GR" dirty="0">
                <a:effectLst>
                  <a:outerShdw blurRad="38100" dist="38100" dir="2700000" algn="tl">
                    <a:srgbClr val="000000"/>
                  </a:outerShdw>
                </a:effectLst>
              </a:rPr>
              <a:t>Αύξηση του εύρους της </a:t>
            </a:r>
          </a:p>
          <a:p>
            <a:pPr>
              <a:defRPr/>
            </a:pPr>
            <a:r>
              <a:rPr lang="el-GR" dirty="0">
                <a:effectLst>
                  <a:outerShdw blurRad="38100" dist="38100" dir="2700000" algn="tl">
                    <a:srgbClr val="000000"/>
                  </a:outerShdw>
                </a:effectLst>
              </a:rPr>
              <a:t>     </a:t>
            </a:r>
            <a:r>
              <a:rPr lang="el-GR" dirty="0" err="1">
                <a:effectLst>
                  <a:outerShdw blurRad="38100" dist="38100" dir="2700000" algn="tl">
                    <a:srgbClr val="000000"/>
                  </a:outerShdw>
                </a:effectLst>
              </a:rPr>
              <a:t>διπλόης</a:t>
            </a:r>
            <a:r>
              <a:rPr lang="el-GR" dirty="0">
                <a:effectLst>
                  <a:outerShdw blurRad="38100" dist="38100" dir="2700000" algn="tl">
                    <a:srgbClr val="000000"/>
                  </a:outerShdw>
                </a:effectLst>
              </a:rPr>
              <a:t> του κραν</a:t>
            </a:r>
            <a:r>
              <a:rPr lang="el-GR" dirty="0">
                <a:effectLst>
                  <a:outerShdw blurRad="38100" dist="38100" dir="2700000" algn="tl">
                    <a:srgbClr val="000000"/>
                  </a:outerShdw>
                </a:effectLst>
                <a:latin typeface="Arial" pitchFamily="34" charset="0"/>
              </a:rPr>
              <a:t>ίο</a:t>
            </a:r>
            <a:r>
              <a:rPr lang="el-GR" dirty="0">
                <a:effectLst>
                  <a:outerShdw blurRad="38100" dist="38100" dir="2700000" algn="tl">
                    <a:srgbClr val="000000"/>
                  </a:outerShdw>
                </a:effectLst>
              </a:rPr>
              <a:t>υ </a:t>
            </a:r>
          </a:p>
          <a:p>
            <a:pPr>
              <a:defRPr/>
            </a:pPr>
            <a:r>
              <a:rPr lang="en-US" dirty="0">
                <a:effectLst>
                  <a:outerShdw blurRad="38100" dist="38100" dir="2700000" algn="tl">
                    <a:srgbClr val="000000"/>
                  </a:outerShdw>
                </a:effectLst>
              </a:rPr>
              <a:t>(</a:t>
            </a:r>
            <a:r>
              <a:rPr lang="el-GR" dirty="0">
                <a:effectLst>
                  <a:outerShdw blurRad="38100" dist="38100" dir="2700000" algn="tl">
                    <a:srgbClr val="000000"/>
                  </a:outerShdw>
                </a:effectLst>
              </a:rPr>
              <a:t>χαρακτηριστική είναι  </a:t>
            </a:r>
          </a:p>
          <a:p>
            <a:pPr>
              <a:defRPr/>
            </a:pPr>
            <a:r>
              <a:rPr lang="el-GR" dirty="0">
                <a:effectLst>
                  <a:outerShdw blurRad="38100" dist="38100" dir="2700000" algn="tl">
                    <a:srgbClr val="000000"/>
                  </a:outerShdw>
                </a:effectLst>
              </a:rPr>
              <a:t>η ακτινολογική εικόνα </a:t>
            </a:r>
          </a:p>
          <a:p>
            <a:pPr>
              <a:defRPr/>
            </a:pPr>
            <a:r>
              <a:rPr lang="el-GR" dirty="0">
                <a:effectLst>
                  <a:outerShdw blurRad="38100" dist="38100" dir="2700000" algn="tl">
                    <a:srgbClr val="000000"/>
                  </a:outerShdw>
                </a:effectLst>
              </a:rPr>
              <a:t>που μοιάζει με βούρτσα)</a:t>
            </a:r>
          </a:p>
        </p:txBody>
      </p:sp>
    </p:spTree>
    <p:extLst>
      <p:ext uri="{BB962C8B-B14F-4D97-AF65-F5344CB8AC3E}">
        <p14:creationId xmlns:p14="http://schemas.microsoft.com/office/powerpoint/2010/main" val="2801686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4508" y="2422892"/>
            <a:ext cx="4497774"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470" y="2609423"/>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7175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err="1" smtClean="0"/>
              <a:t>ακτινογραφια</a:t>
            </a:r>
            <a:r>
              <a:rPr lang="el-GR" altLang="el-GR" dirty="0" smtClean="0"/>
              <a:t> </a:t>
            </a:r>
            <a:r>
              <a:rPr lang="el-GR" altLang="el-GR" dirty="0" err="1" smtClean="0"/>
              <a:t>κρανιου</a:t>
            </a:r>
            <a:r>
              <a:rPr lang="el-GR" altLang="el-GR" dirty="0" smtClean="0"/>
              <a:t> </a:t>
            </a:r>
            <a:r>
              <a:rPr lang="el-GR" altLang="el-GR" dirty="0" err="1" smtClean="0"/>
              <a:t>θαλασσαιμιας</a:t>
            </a:r>
            <a:r>
              <a:rPr lang="el-GR" altLang="el-GR" dirty="0" smtClean="0">
                <a:latin typeface="Arial" panose="020B0604020202020204" pitchFamily="34" charset="0"/>
              </a:rPr>
              <a:t> </a:t>
            </a:r>
            <a:endParaRPr lang="el-GR" dirty="0"/>
          </a:p>
        </p:txBody>
      </p:sp>
      <p:pic>
        <p:nvPicPr>
          <p:cNvPr id="4" name="Content Placeholder 3" descr="954354-958850-206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90558" y="2518117"/>
            <a:ext cx="3018131"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halassemia radiology"/>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624" y="2518117"/>
            <a:ext cx="365760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xmlns:lc="http://schemas.openxmlformats.org/drawingml/2006/lockedCanvas" val="1"/>
            </a:ext>
          </a:extLst>
        </p:spPr>
      </p:pic>
    </p:spTree>
    <p:extLst>
      <p:ext uri="{BB962C8B-B14F-4D97-AF65-F5344CB8AC3E}">
        <p14:creationId xmlns:p14="http://schemas.microsoft.com/office/powerpoint/2010/main" val="4002232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solidFill>
                  <a:srgbClr val="FFFF00"/>
                </a:solidFill>
                <a:effectLst>
                  <a:outerShdw blurRad="50800" dist="38100" dir="5400000" algn="t" rotWithShape="0">
                    <a:prstClr val="black">
                      <a:alpha val="40000"/>
                    </a:prstClr>
                  </a:outerShdw>
                </a:effectLst>
              </a:rPr>
              <a:t>Κλινικη</a:t>
            </a:r>
            <a:r>
              <a:rPr lang="el-GR" b="1" dirty="0" smtClean="0">
                <a:solidFill>
                  <a:srgbClr val="FFFF00"/>
                </a:solidFill>
                <a:effectLst>
                  <a:outerShdw blurRad="50800" dist="38100" dir="5400000" algn="t" rotWithShape="0">
                    <a:prstClr val="black">
                      <a:alpha val="40000"/>
                    </a:prstClr>
                  </a:outerShdw>
                </a:effectLst>
              </a:rPr>
              <a:t> </a:t>
            </a:r>
            <a:r>
              <a:rPr lang="el-GR" b="1" dirty="0">
                <a:solidFill>
                  <a:srgbClr val="FFFF00"/>
                </a:solidFill>
                <a:effectLst>
                  <a:outerShdw blurRad="50800" dist="38100" dir="5400000" algn="t" rotWithShape="0">
                    <a:prstClr val="black">
                      <a:alpha val="40000"/>
                    </a:prstClr>
                  </a:outerShdw>
                </a:effectLst>
              </a:rPr>
              <a:t>εικόνα</a:t>
            </a:r>
            <a:endParaRPr lang="el-GR" dirty="0"/>
          </a:p>
        </p:txBody>
      </p:sp>
      <p:sp>
        <p:nvSpPr>
          <p:cNvPr id="3" name="Content Placeholder 2"/>
          <p:cNvSpPr>
            <a:spLocks noGrp="1"/>
          </p:cNvSpPr>
          <p:nvPr>
            <p:ph idx="1"/>
          </p:nvPr>
        </p:nvSpPr>
        <p:spPr>
          <a:xfrm>
            <a:off x="685802" y="2142067"/>
            <a:ext cx="5025682" cy="4174327"/>
          </a:xfrm>
        </p:spPr>
        <p:txBody>
          <a:bodyPr>
            <a:normAutofit/>
          </a:bodyPr>
          <a:lstStyle/>
          <a:p>
            <a:pPr>
              <a:buFont typeface="Wingdings" pitchFamily="2" charset="2"/>
              <a:buChar char="q"/>
              <a:defRPr/>
            </a:pPr>
            <a:r>
              <a:rPr lang="el-GR" b="1" u="sng" dirty="0">
                <a:effectLst>
                  <a:outerShdw blurRad="38100" dist="38100" dir="2700000" algn="tl">
                    <a:srgbClr val="000000"/>
                  </a:outerShdw>
                </a:effectLst>
              </a:rPr>
              <a:t>Η </a:t>
            </a:r>
            <a:r>
              <a:rPr lang="el-GR" b="1" u="sng" dirty="0" err="1">
                <a:effectLst>
                  <a:outerShdw blurRad="38100" dist="38100" dir="2700000" algn="tl">
                    <a:srgbClr val="000000"/>
                  </a:outerShdw>
                </a:effectLst>
              </a:rPr>
              <a:t>εξωμυελική</a:t>
            </a:r>
            <a:r>
              <a:rPr lang="el-GR" b="1" u="sng" dirty="0">
                <a:effectLst>
                  <a:outerShdw blurRad="38100" dist="38100" dir="2700000" algn="tl">
                    <a:srgbClr val="000000"/>
                  </a:outerShdw>
                </a:effectLst>
              </a:rPr>
              <a:t> </a:t>
            </a:r>
            <a:r>
              <a:rPr lang="el-GR" b="1" u="sng" dirty="0" err="1">
                <a:effectLst>
                  <a:outerShdw blurRad="38100" dist="38100" dir="2700000" algn="tl">
                    <a:srgbClr val="000000"/>
                  </a:outerShdw>
                </a:effectLst>
              </a:rPr>
              <a:t>ερυθροποίηση</a:t>
            </a:r>
            <a:r>
              <a:rPr lang="el-GR" b="1" dirty="0">
                <a:effectLst>
                  <a:outerShdw blurRad="38100" dist="38100" dir="2700000" algn="tl">
                    <a:srgbClr val="000000"/>
                  </a:outerShdw>
                </a:effectLst>
              </a:rPr>
              <a:t> </a:t>
            </a:r>
            <a:r>
              <a:rPr lang="el-GR" dirty="0">
                <a:effectLst>
                  <a:outerShdw blurRad="38100" dist="38100" dir="2700000" algn="tl">
                    <a:srgbClr val="000000"/>
                  </a:outerShdw>
                </a:effectLst>
              </a:rPr>
              <a:t>συνεπάγεται</a:t>
            </a:r>
          </a:p>
          <a:p>
            <a:pPr>
              <a:defRPr/>
            </a:pPr>
            <a:endParaRPr lang="el-GR" dirty="0">
              <a:effectLst>
                <a:outerShdw blurRad="38100" dist="38100" dir="2700000" algn="tl">
                  <a:srgbClr val="000000"/>
                </a:outerShdw>
              </a:effectLst>
            </a:endParaRPr>
          </a:p>
          <a:p>
            <a:pPr>
              <a:buFont typeface="Wingdings" pitchFamily="2" charset="2"/>
              <a:buChar char="ü"/>
              <a:defRPr/>
            </a:pPr>
            <a:r>
              <a:rPr lang="el-GR" dirty="0">
                <a:effectLst>
                  <a:outerShdw blurRad="38100" dist="38100" dir="2700000" algn="tl">
                    <a:srgbClr val="000000"/>
                  </a:outerShdw>
                </a:effectLst>
              </a:rPr>
              <a:t>Ηπατομεγαλία </a:t>
            </a:r>
          </a:p>
          <a:p>
            <a:pPr>
              <a:buNone/>
              <a:defRPr/>
            </a:pPr>
            <a:endParaRPr lang="el-GR" dirty="0">
              <a:effectLst>
                <a:outerShdw blurRad="38100" dist="38100" dir="2700000" algn="tl">
                  <a:srgbClr val="000000"/>
                </a:outerShdw>
              </a:effectLst>
            </a:endParaRPr>
          </a:p>
          <a:p>
            <a:pPr>
              <a:buFont typeface="Wingdings" pitchFamily="2" charset="2"/>
              <a:buChar char="ü"/>
              <a:defRPr/>
            </a:pPr>
            <a:r>
              <a:rPr lang="el-GR" dirty="0" err="1">
                <a:effectLst>
                  <a:outerShdw blurRad="38100" dist="38100" dir="2700000" algn="tl">
                    <a:srgbClr val="000000"/>
                  </a:outerShdw>
                </a:effectLst>
              </a:rPr>
              <a:t>Υπερσπληνισμό</a:t>
            </a:r>
            <a:r>
              <a:rPr lang="el-GR" dirty="0">
                <a:effectLst>
                  <a:outerShdw blurRad="38100" dist="38100" dir="2700000" algn="tl">
                    <a:srgbClr val="000000"/>
                  </a:outerShdw>
                </a:effectLst>
                <a:latin typeface="Arial" pitchFamily="34" charset="0"/>
              </a:rPr>
              <a:t> </a:t>
            </a:r>
            <a:r>
              <a:rPr lang="el-GR" dirty="0">
                <a:effectLst>
                  <a:outerShdw blurRad="38100" dist="38100" dir="2700000" algn="tl">
                    <a:srgbClr val="000000"/>
                  </a:outerShdw>
                </a:effectLst>
              </a:rPr>
              <a:t>→</a:t>
            </a:r>
            <a:r>
              <a:rPr lang="el-GR" dirty="0">
                <a:effectLst>
                  <a:outerShdw blurRad="38100" dist="38100" dir="2700000" algn="tl">
                    <a:srgbClr val="000000"/>
                  </a:outerShdw>
                </a:effectLst>
                <a:latin typeface="Arial" pitchFamily="34" charset="0"/>
              </a:rPr>
              <a:t> </a:t>
            </a:r>
            <a:r>
              <a:rPr lang="el-GR" dirty="0">
                <a:effectLst>
                  <a:outerShdw blurRad="38100" dist="38100" dir="2700000" algn="tl">
                    <a:srgbClr val="000000"/>
                  </a:outerShdw>
                </a:effectLst>
              </a:rPr>
              <a:t>Αναιμία(επιδείνωση της αναιμίας)</a:t>
            </a:r>
          </a:p>
          <a:p>
            <a:pPr>
              <a:buNone/>
              <a:defRPr/>
            </a:pPr>
            <a:r>
              <a:rPr lang="el-GR" dirty="0">
                <a:effectLst>
                  <a:outerShdw blurRad="38100" dist="38100" dir="2700000" algn="tl">
                    <a:srgbClr val="000000"/>
                  </a:outerShdw>
                </a:effectLst>
              </a:rPr>
              <a:t>                                  →</a:t>
            </a:r>
            <a:r>
              <a:rPr lang="el-GR" dirty="0">
                <a:effectLst>
                  <a:outerShdw blurRad="38100" dist="38100" dir="2700000" algn="tl">
                    <a:srgbClr val="000000"/>
                  </a:outerShdw>
                </a:effectLst>
                <a:latin typeface="Arial" pitchFamily="34" charset="0"/>
              </a:rPr>
              <a:t> </a:t>
            </a:r>
            <a:r>
              <a:rPr lang="el-GR" dirty="0" err="1">
                <a:effectLst>
                  <a:outerShdw blurRad="38100" dist="38100" dir="2700000" algn="tl">
                    <a:srgbClr val="000000"/>
                  </a:outerShdw>
                </a:effectLst>
              </a:rPr>
              <a:t>θρομβοπενία</a:t>
            </a:r>
            <a:endParaRPr lang="el-GR" dirty="0">
              <a:effectLst>
                <a:outerShdw blurRad="38100" dist="38100" dir="2700000" algn="tl">
                  <a:srgbClr val="000000"/>
                </a:outerShdw>
              </a:effectLst>
            </a:endParaRPr>
          </a:p>
          <a:p>
            <a:pPr>
              <a:buNone/>
              <a:defRPr/>
            </a:pPr>
            <a:r>
              <a:rPr lang="el-GR" dirty="0">
                <a:effectLst>
                  <a:outerShdw blurRad="38100" dist="38100" dir="2700000" algn="tl">
                    <a:srgbClr val="000000"/>
                  </a:outerShdw>
                </a:effectLst>
              </a:rPr>
              <a:t>                                  →</a:t>
            </a:r>
            <a:r>
              <a:rPr lang="el-GR" dirty="0">
                <a:effectLst>
                  <a:outerShdw blurRad="38100" dist="38100" dir="2700000" algn="tl">
                    <a:srgbClr val="000000"/>
                  </a:outerShdw>
                </a:effectLst>
                <a:latin typeface="Arial" pitchFamily="34" charset="0"/>
              </a:rPr>
              <a:t> </a:t>
            </a:r>
            <a:r>
              <a:rPr lang="el-GR" dirty="0" err="1">
                <a:effectLst>
                  <a:outerShdw blurRad="38100" dist="38100" dir="2700000" algn="tl">
                    <a:srgbClr val="000000"/>
                  </a:outerShdw>
                </a:effectLst>
              </a:rPr>
              <a:t>λευκοπενία</a:t>
            </a:r>
            <a:r>
              <a:rPr lang="el-GR" dirty="0">
                <a:effectLst>
                  <a:outerShdw blurRad="38100" dist="38100" dir="2700000" algn="tl">
                    <a:srgbClr val="000000"/>
                  </a:outerShdw>
                </a:effectLst>
              </a:rPr>
              <a:t> (ευαισθησία σε  λοιμώξεις)</a:t>
            </a:r>
          </a:p>
          <a:p>
            <a:pPr>
              <a:buNone/>
              <a:defRPr/>
            </a:pPr>
            <a:r>
              <a:rPr lang="el-GR" dirty="0">
                <a:effectLst>
                  <a:outerShdw blurRad="38100" dist="38100" dir="2700000" algn="tl">
                    <a:srgbClr val="000000"/>
                  </a:outerShdw>
                </a:effectLst>
              </a:rPr>
              <a:t>Οι ασθενείς αυτοί χρειάζονται πολλές</a:t>
            </a:r>
          </a:p>
          <a:p>
            <a:pPr>
              <a:buNone/>
              <a:defRPr/>
            </a:pPr>
            <a:r>
              <a:rPr lang="el-GR" dirty="0">
                <a:effectLst>
                  <a:outerShdw blurRad="38100" dist="38100" dir="2700000" algn="tl">
                    <a:srgbClr val="000000"/>
                  </a:outerShdw>
                </a:effectLst>
              </a:rPr>
              <a:t> μεταγγίσεις-</a:t>
            </a:r>
            <a:r>
              <a:rPr lang="el-GR" dirty="0">
                <a:effectLst>
                  <a:outerShdw blurRad="38100" dist="38100" dir="2700000" algn="tl">
                    <a:srgbClr val="000000"/>
                  </a:outerShdw>
                </a:effectLst>
                <a:latin typeface="Arial" pitchFamily="34" charset="0"/>
              </a:rPr>
              <a:t> </a:t>
            </a:r>
            <a:r>
              <a:rPr lang="el-GR" dirty="0" err="1">
                <a:effectLst>
                  <a:outerShdw blurRad="38100" dist="38100" dir="2700000" algn="tl">
                    <a:srgbClr val="000000"/>
                  </a:outerShdw>
                </a:effectLst>
              </a:rPr>
              <a:t>αποσιδήρωση</a:t>
            </a:r>
            <a:endParaRPr lang="el-GR" dirty="0"/>
          </a:p>
        </p:txBody>
      </p:sp>
    </p:spTree>
    <p:extLst>
      <p:ext uri="{BB962C8B-B14F-4D97-AF65-F5344CB8AC3E}">
        <p14:creationId xmlns:p14="http://schemas.microsoft.com/office/powerpoint/2010/main" val="3257300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Εργαστηριακα</a:t>
            </a:r>
            <a:r>
              <a:rPr lang="el-GR" dirty="0" smtClean="0"/>
              <a:t> </a:t>
            </a:r>
            <a:r>
              <a:rPr lang="el-GR" dirty="0" err="1" smtClean="0"/>
              <a:t>ευρηματα</a:t>
            </a:r>
            <a:endParaRPr lang="el-GR" dirty="0"/>
          </a:p>
        </p:txBody>
      </p:sp>
      <p:sp>
        <p:nvSpPr>
          <p:cNvPr id="3" name="Content Placeholder 2"/>
          <p:cNvSpPr>
            <a:spLocks noGrp="1"/>
          </p:cNvSpPr>
          <p:nvPr>
            <p:ph idx="1"/>
          </p:nvPr>
        </p:nvSpPr>
        <p:spPr>
          <a:xfrm>
            <a:off x="685801" y="2142067"/>
            <a:ext cx="5518051" cy="4343139"/>
          </a:xfrm>
        </p:spPr>
        <p:txBody>
          <a:bodyPr>
            <a:normAutofit lnSpcReduction="10000"/>
          </a:bodyPr>
          <a:lstStyle/>
          <a:p>
            <a:pPr>
              <a:defRPr/>
            </a:pPr>
            <a:r>
              <a:rPr lang="el-GR" dirty="0" smtClean="0">
                <a:effectLst>
                  <a:outerShdw blurRad="38100" dist="38100" dir="2700000" algn="tl">
                    <a:srgbClr val="000000"/>
                  </a:outerShdw>
                </a:effectLst>
              </a:rPr>
              <a:t>Αναιμία </a:t>
            </a:r>
            <a:r>
              <a:rPr lang="el-GR" dirty="0" err="1">
                <a:effectLst>
                  <a:outerShdw blurRad="38100" dist="38100" dir="2700000" algn="tl">
                    <a:srgbClr val="000000"/>
                  </a:outerShdw>
                </a:effectLst>
              </a:rPr>
              <a:t>Υπόχρωμη</a:t>
            </a:r>
            <a:r>
              <a:rPr lang="el-GR" dirty="0">
                <a:effectLst>
                  <a:outerShdw blurRad="38100" dist="38100" dir="2700000" algn="tl">
                    <a:srgbClr val="000000"/>
                  </a:outerShdw>
                </a:effectLst>
              </a:rPr>
              <a:t> </a:t>
            </a:r>
            <a:r>
              <a:rPr lang="el-GR" dirty="0" err="1">
                <a:effectLst>
                  <a:outerShdw blurRad="38100" dist="38100" dir="2700000" algn="tl">
                    <a:srgbClr val="000000"/>
                  </a:outerShdw>
                </a:effectLst>
              </a:rPr>
              <a:t>Μικροκυτταρική</a:t>
            </a:r>
            <a:endParaRPr lang="el-GR" dirty="0">
              <a:effectLst>
                <a:outerShdw blurRad="38100" dist="38100" dir="2700000" algn="tl">
                  <a:srgbClr val="000000"/>
                </a:outerShdw>
              </a:effectLst>
            </a:endParaRPr>
          </a:p>
          <a:p>
            <a:pPr>
              <a:defRPr/>
            </a:pPr>
            <a:r>
              <a:rPr lang="el-GR" dirty="0">
                <a:effectLst>
                  <a:outerShdw blurRad="38100" dist="38100" dir="2700000" algn="tl">
                    <a:srgbClr val="000000"/>
                  </a:outerShdw>
                </a:effectLst>
                <a:latin typeface="Arial" pitchFamily="34" charset="0"/>
              </a:rPr>
              <a:t>Έ</a:t>
            </a:r>
            <a:r>
              <a:rPr lang="el-GR" dirty="0">
                <a:effectLst>
                  <a:outerShdw blurRad="38100" dist="38100" dir="2700000" algn="tl">
                    <a:srgbClr val="000000"/>
                  </a:outerShdw>
                </a:effectLst>
              </a:rPr>
              <a:t>ντονη</a:t>
            </a:r>
            <a:r>
              <a:rPr lang="el-GR" dirty="0">
                <a:effectLst>
                  <a:outerShdw blurRad="38100" dist="38100" dir="2700000" algn="tl">
                    <a:srgbClr val="000000"/>
                  </a:outerShdw>
                </a:effectLst>
                <a:latin typeface="Arial" pitchFamily="34" charset="0"/>
              </a:rPr>
              <a:t> </a:t>
            </a:r>
            <a:r>
              <a:rPr lang="el-GR" dirty="0">
                <a:effectLst>
                  <a:outerShdw blurRad="38100" dist="38100" dir="2700000" algn="tl">
                    <a:srgbClr val="000000"/>
                  </a:outerShdw>
                </a:effectLst>
              </a:rPr>
              <a:t> Υποχρωμία, </a:t>
            </a:r>
            <a:r>
              <a:rPr lang="el-GR" dirty="0" err="1">
                <a:effectLst>
                  <a:outerShdw blurRad="38100" dist="38100" dir="2700000" algn="tl">
                    <a:srgbClr val="000000"/>
                  </a:outerShdw>
                </a:effectLst>
              </a:rPr>
              <a:t>Πολυχρωμασία</a:t>
            </a:r>
            <a:r>
              <a:rPr lang="el-GR" dirty="0">
                <a:effectLst>
                  <a:outerShdw blurRad="38100" dist="38100" dir="2700000" algn="tl">
                    <a:srgbClr val="000000"/>
                  </a:outerShdw>
                </a:effectLst>
              </a:rPr>
              <a:t>, </a:t>
            </a:r>
            <a:r>
              <a:rPr lang="el-GR" dirty="0" err="1">
                <a:effectLst>
                  <a:outerShdw blurRad="38100" dist="38100" dir="2700000" algn="tl">
                    <a:srgbClr val="000000"/>
                  </a:outerShdw>
                </a:effectLst>
              </a:rPr>
              <a:t>Μικροκυττάρωση</a:t>
            </a:r>
            <a:r>
              <a:rPr lang="el-GR" dirty="0">
                <a:effectLst>
                  <a:outerShdw blurRad="38100" dist="38100" dir="2700000" algn="tl">
                    <a:srgbClr val="000000"/>
                  </a:outerShdw>
                </a:effectLst>
              </a:rPr>
              <a:t>, </a:t>
            </a:r>
            <a:r>
              <a:rPr lang="el-GR" dirty="0" err="1">
                <a:effectLst>
                  <a:outerShdw blurRad="38100" dist="38100" dir="2700000" algn="tl">
                    <a:srgbClr val="000000"/>
                  </a:outerShdw>
                </a:effectLst>
              </a:rPr>
              <a:t>Ανισοκυττάρωση</a:t>
            </a:r>
            <a:r>
              <a:rPr lang="el-GR" dirty="0">
                <a:effectLst>
                  <a:outerShdw blurRad="38100" dist="38100" dir="2700000" algn="tl">
                    <a:srgbClr val="000000"/>
                  </a:outerShdw>
                </a:effectLst>
              </a:rPr>
              <a:t>, </a:t>
            </a:r>
            <a:r>
              <a:rPr lang="el-GR" dirty="0" err="1">
                <a:effectLst>
                  <a:outerShdw blurRad="38100" dist="38100" dir="2700000" algn="tl">
                    <a:srgbClr val="000000"/>
                  </a:outerShdw>
                </a:effectLst>
              </a:rPr>
              <a:t>Ποικιλοκυττάρωση</a:t>
            </a:r>
            <a:r>
              <a:rPr lang="el-GR" dirty="0">
                <a:effectLst>
                  <a:outerShdw blurRad="38100" dist="38100" dir="2700000" algn="tl">
                    <a:srgbClr val="000000"/>
                  </a:outerShdw>
                </a:effectLst>
              </a:rPr>
              <a:t> (συχνά </a:t>
            </a:r>
            <a:r>
              <a:rPr lang="el-GR" dirty="0" err="1">
                <a:effectLst>
                  <a:outerShdw blurRad="38100" dist="38100" dir="2700000" algn="tl">
                    <a:srgbClr val="000000"/>
                  </a:outerShdw>
                </a:effectLst>
              </a:rPr>
              <a:t>Δακρυιοκύτταρα</a:t>
            </a:r>
            <a:r>
              <a:rPr lang="el-GR" dirty="0">
                <a:effectLst>
                  <a:outerShdw blurRad="38100" dist="38100" dir="2700000" algn="tl">
                    <a:srgbClr val="000000"/>
                  </a:outerShdw>
                </a:effectLst>
              </a:rPr>
              <a:t>, </a:t>
            </a:r>
            <a:r>
              <a:rPr lang="el-GR" dirty="0" err="1">
                <a:effectLst>
                  <a:outerShdw blurRad="38100" dist="38100" dir="2700000" algn="tl">
                    <a:srgbClr val="000000"/>
                  </a:outerShdw>
                </a:effectLst>
              </a:rPr>
              <a:t>Στοχοκύτταρα</a:t>
            </a:r>
            <a:r>
              <a:rPr lang="el-GR" dirty="0">
                <a:effectLst>
                  <a:outerShdw blurRad="38100" dist="38100" dir="2700000" algn="tl">
                    <a:srgbClr val="000000"/>
                  </a:outerShdw>
                </a:effectLst>
              </a:rPr>
              <a:t>, </a:t>
            </a:r>
            <a:r>
              <a:rPr lang="el-GR" dirty="0" err="1">
                <a:effectLst>
                  <a:outerShdw blurRad="38100" dist="38100" dir="2700000" algn="tl">
                    <a:srgbClr val="000000"/>
                  </a:outerShdw>
                </a:effectLst>
              </a:rPr>
              <a:t>Σχιστοκύτταρα</a:t>
            </a:r>
            <a:r>
              <a:rPr lang="el-GR" dirty="0">
                <a:effectLst>
                  <a:outerShdw blurRad="38100" dist="38100" dir="2700000" algn="tl">
                    <a:srgbClr val="000000"/>
                  </a:outerShdw>
                </a:effectLst>
              </a:rPr>
              <a:t>)</a:t>
            </a:r>
          </a:p>
          <a:p>
            <a:pPr>
              <a:defRPr/>
            </a:pPr>
            <a:r>
              <a:rPr lang="el-GR" dirty="0" err="1">
                <a:effectLst>
                  <a:outerShdw blurRad="38100" dist="38100" dir="2700000" algn="tl">
                    <a:srgbClr val="000000"/>
                  </a:outerShdw>
                </a:effectLst>
              </a:rPr>
              <a:t>Βασεόφιλη</a:t>
            </a:r>
            <a:r>
              <a:rPr lang="el-GR" dirty="0">
                <a:effectLst>
                  <a:outerShdw blurRad="38100" dist="38100" dir="2700000" algn="tl">
                    <a:srgbClr val="000000"/>
                  </a:outerShdw>
                </a:effectLst>
              </a:rPr>
              <a:t> Στίξη</a:t>
            </a:r>
          </a:p>
          <a:p>
            <a:pPr>
              <a:defRPr/>
            </a:pPr>
            <a:endParaRPr lang="el-GR" dirty="0">
              <a:effectLst>
                <a:outerShdw blurRad="38100" dist="38100" dir="2700000" algn="tl">
                  <a:srgbClr val="000000"/>
                </a:outerShdw>
              </a:effectLst>
            </a:endParaRPr>
          </a:p>
          <a:p>
            <a:pPr>
              <a:defRPr/>
            </a:pPr>
            <a:r>
              <a:rPr lang="el-GR" dirty="0">
                <a:effectLst>
                  <a:outerShdw blurRad="38100" dist="38100" dir="2700000" algn="tl">
                    <a:srgbClr val="000000"/>
                  </a:outerShdw>
                </a:effectLst>
              </a:rPr>
              <a:t>Βαριά Αναιμία </a:t>
            </a:r>
            <a:r>
              <a:rPr lang="en-US" dirty="0" err="1">
                <a:effectLst>
                  <a:outerShdw blurRad="38100" dist="38100" dir="2700000" algn="tl">
                    <a:srgbClr val="000000"/>
                  </a:outerShdw>
                </a:effectLst>
              </a:rPr>
              <a:t>Hb</a:t>
            </a:r>
            <a:r>
              <a:rPr lang="en-US" dirty="0">
                <a:effectLst>
                  <a:outerShdw blurRad="38100" dist="38100" dir="2700000" algn="tl">
                    <a:srgbClr val="000000"/>
                  </a:outerShdw>
                </a:effectLst>
              </a:rPr>
              <a:t> 2-7 g/dl (</a:t>
            </a:r>
            <a:r>
              <a:rPr lang="el-GR" dirty="0">
                <a:effectLst>
                  <a:outerShdw blurRad="38100" dist="38100" dir="2700000" algn="tl">
                    <a:srgbClr val="000000"/>
                  </a:outerShdw>
                </a:effectLst>
              </a:rPr>
              <a:t>χωρίς μετάγγιση)</a:t>
            </a:r>
          </a:p>
          <a:p>
            <a:pPr>
              <a:defRPr/>
            </a:pPr>
            <a:r>
              <a:rPr lang="en-US" dirty="0">
                <a:effectLst>
                  <a:outerShdw blurRad="38100" dist="38100" dir="2700000" algn="tl">
                    <a:srgbClr val="000000"/>
                  </a:outerShdw>
                </a:effectLst>
              </a:rPr>
              <a:t>↓↓(MCV,MCH, MCHC)</a:t>
            </a:r>
          </a:p>
          <a:p>
            <a:pPr>
              <a:defRPr/>
            </a:pPr>
            <a:r>
              <a:rPr lang="el-GR" dirty="0">
                <a:effectLst>
                  <a:outerShdw blurRad="38100" dist="38100" dir="2700000" algn="tl">
                    <a:srgbClr val="000000"/>
                  </a:outerShdw>
                </a:effectLst>
              </a:rPr>
              <a:t>↑</a:t>
            </a:r>
            <a:r>
              <a:rPr lang="en-US" dirty="0">
                <a:effectLst>
                  <a:outerShdw blurRad="38100" dist="38100" dir="2700000" algn="tl">
                    <a:srgbClr val="000000"/>
                  </a:outerShdw>
                </a:effectLst>
              </a:rPr>
              <a:t>RDW</a:t>
            </a:r>
            <a:endParaRPr lang="el-GR" dirty="0">
              <a:effectLst>
                <a:outerShdw blurRad="38100" dist="38100" dir="2700000" algn="tl">
                  <a:srgbClr val="000000"/>
                </a:outerShdw>
              </a:effectLst>
            </a:endParaRPr>
          </a:p>
          <a:p>
            <a:pPr>
              <a:defRPr/>
            </a:pPr>
            <a:endParaRPr lang="en-US" dirty="0">
              <a:effectLst>
                <a:outerShdw blurRad="38100" dist="38100" dir="2700000" algn="tl">
                  <a:srgbClr val="000000"/>
                </a:outerShdw>
              </a:effectLst>
            </a:endParaRPr>
          </a:p>
          <a:p>
            <a:pPr>
              <a:defRPr/>
            </a:pPr>
            <a:r>
              <a:rPr lang="el-GR" dirty="0">
                <a:effectLst>
                  <a:outerShdw blurRad="38100" dist="38100" dir="2700000" algn="tl">
                    <a:srgbClr val="000000"/>
                  </a:outerShdw>
                </a:effectLst>
              </a:rPr>
              <a:t>Παρουσία </a:t>
            </a:r>
            <a:r>
              <a:rPr lang="el-GR" dirty="0" err="1">
                <a:effectLst>
                  <a:outerShdw blurRad="38100" dist="38100" dir="2700000" algn="tl">
                    <a:srgbClr val="000000"/>
                  </a:outerShdw>
                </a:effectLst>
              </a:rPr>
              <a:t>Ερυθροβλαστών</a:t>
            </a:r>
            <a:r>
              <a:rPr lang="el-GR" dirty="0">
                <a:effectLst>
                  <a:outerShdw blurRad="38100" dist="38100" dir="2700000" algn="tl">
                    <a:srgbClr val="000000"/>
                  </a:outerShdw>
                </a:effectLst>
              </a:rPr>
              <a:t> στο Περιφερικό Αίμα</a:t>
            </a:r>
          </a:p>
          <a:p>
            <a:endParaRPr lang="el-G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617" y="188107"/>
            <a:ext cx="4580617" cy="30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852" y="3633599"/>
            <a:ext cx="5732382" cy="307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613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Εργαστηριακα</a:t>
            </a:r>
            <a:r>
              <a:rPr lang="el-GR" dirty="0" smtClean="0"/>
              <a:t> </a:t>
            </a:r>
            <a:r>
              <a:rPr lang="el-GR" dirty="0" err="1" smtClean="0"/>
              <a:t>ευρηματα</a:t>
            </a:r>
            <a:endParaRPr lang="el-GR" dirty="0"/>
          </a:p>
        </p:txBody>
      </p:sp>
      <p:sp>
        <p:nvSpPr>
          <p:cNvPr id="3" name="Content Placeholder 2"/>
          <p:cNvSpPr>
            <a:spLocks noGrp="1"/>
          </p:cNvSpPr>
          <p:nvPr>
            <p:ph idx="1"/>
          </p:nvPr>
        </p:nvSpPr>
        <p:spPr>
          <a:xfrm>
            <a:off x="685801" y="2142067"/>
            <a:ext cx="3632981" cy="4244665"/>
          </a:xfrm>
        </p:spPr>
        <p:txBody>
          <a:bodyPr/>
          <a:lstStyle/>
          <a:p>
            <a:pPr>
              <a:buNone/>
              <a:defRPr/>
            </a:pPr>
            <a:r>
              <a:rPr lang="el-GR" dirty="0">
                <a:solidFill>
                  <a:schemeClr val="bg1"/>
                </a:solidFill>
                <a:effectLst>
                  <a:outerShdw blurRad="38100" dist="38100" dir="2700000" algn="tl">
                    <a:srgbClr val="000000"/>
                  </a:outerShdw>
                </a:effectLst>
              </a:rPr>
              <a:t> </a:t>
            </a:r>
            <a:r>
              <a:rPr lang="el-GR" b="1" dirty="0">
                <a:solidFill>
                  <a:srgbClr val="FFFF00"/>
                </a:solidFill>
                <a:effectLst>
                  <a:outerShdw blurRad="38100" dist="38100" dir="2700000" algn="tl">
                    <a:srgbClr val="000000"/>
                  </a:outerShdw>
                </a:effectLst>
              </a:rPr>
              <a:t>Βιοχημικά ευρήματα </a:t>
            </a:r>
            <a:r>
              <a:rPr lang="el-GR" dirty="0">
                <a:effectLst>
                  <a:outerShdw blurRad="38100" dist="38100" dir="2700000" algn="tl">
                    <a:srgbClr val="000000"/>
                  </a:outerShdw>
                </a:effectLst>
              </a:rPr>
              <a:t>αιμολυτικών αναιμιών (</a:t>
            </a:r>
            <a:r>
              <a:rPr lang="el-GR" dirty="0" err="1">
                <a:effectLst>
                  <a:outerShdw blurRad="38100" dist="38100" dir="2700000" algn="tl">
                    <a:srgbClr val="000000"/>
                  </a:outerShdw>
                </a:effectLst>
              </a:rPr>
              <a:t>εξαγγειακή</a:t>
            </a:r>
            <a:r>
              <a:rPr lang="el-GR" dirty="0">
                <a:effectLst>
                  <a:outerShdw blurRad="38100" dist="38100" dir="2700000" algn="tl">
                    <a:srgbClr val="000000"/>
                  </a:outerShdw>
                </a:effectLst>
              </a:rPr>
              <a:t> </a:t>
            </a:r>
            <a:r>
              <a:rPr lang="el-GR" dirty="0" err="1">
                <a:effectLst>
                  <a:outerShdw blurRad="38100" dist="38100" dir="2700000" algn="tl">
                    <a:srgbClr val="000000"/>
                  </a:outerShdw>
                </a:effectLst>
              </a:rPr>
              <a:t>αιμόλυση</a:t>
            </a:r>
            <a:r>
              <a:rPr lang="el-GR" dirty="0">
                <a:effectLst>
                  <a:outerShdw blurRad="38100" dist="38100" dir="2700000" algn="tl">
                    <a:srgbClr val="000000"/>
                  </a:outerShdw>
                </a:effectLst>
              </a:rPr>
              <a:t>)</a:t>
            </a:r>
          </a:p>
          <a:p>
            <a:pPr>
              <a:defRPr/>
            </a:pPr>
            <a:r>
              <a:rPr lang="el-GR" dirty="0">
                <a:effectLst>
                  <a:outerShdw blurRad="38100" dist="38100" dir="2700000" algn="tl">
                    <a:srgbClr val="000000"/>
                  </a:outerShdw>
                </a:effectLst>
              </a:rPr>
              <a:t>↑</a:t>
            </a:r>
            <a:r>
              <a:rPr lang="el-GR" dirty="0">
                <a:effectLst>
                  <a:outerShdw blurRad="38100" dist="38100" dir="2700000" algn="tl">
                    <a:srgbClr val="000000"/>
                  </a:outerShdw>
                </a:effectLst>
                <a:latin typeface="Arial" pitchFamily="34" charset="0"/>
              </a:rPr>
              <a:t> </a:t>
            </a:r>
            <a:r>
              <a:rPr lang="el-GR" dirty="0">
                <a:effectLst>
                  <a:outerShdw blurRad="38100" dist="38100" dir="2700000" algn="tl">
                    <a:srgbClr val="000000"/>
                  </a:outerShdw>
                </a:effectLst>
              </a:rPr>
              <a:t>έμμεση </a:t>
            </a:r>
            <a:r>
              <a:rPr lang="el-GR" dirty="0" err="1">
                <a:effectLst>
                  <a:outerShdw blurRad="38100" dist="38100" dir="2700000" algn="tl">
                    <a:srgbClr val="000000"/>
                  </a:outerShdw>
                </a:effectLst>
              </a:rPr>
              <a:t>Χολερυθρίνη</a:t>
            </a:r>
            <a:endParaRPr lang="el-GR" dirty="0">
              <a:effectLst>
                <a:outerShdw blurRad="38100" dist="38100" dir="2700000" algn="tl">
                  <a:srgbClr val="000000"/>
                </a:outerShdw>
              </a:effectLst>
            </a:endParaRPr>
          </a:p>
          <a:p>
            <a:pPr>
              <a:defRPr/>
            </a:pPr>
            <a:r>
              <a:rPr lang="el-GR" dirty="0">
                <a:effectLst>
                  <a:outerShdw blurRad="38100" dist="38100" dir="2700000" algn="tl">
                    <a:srgbClr val="000000"/>
                  </a:outerShdw>
                </a:effectLst>
              </a:rPr>
              <a:t>↑</a:t>
            </a:r>
            <a:r>
              <a:rPr lang="el-GR" dirty="0" err="1">
                <a:effectLst>
                  <a:outerShdw blurRad="38100" dist="38100" dir="2700000" algn="tl">
                    <a:srgbClr val="000000"/>
                  </a:outerShdw>
                </a:effectLst>
              </a:rPr>
              <a:t>ουροχολινογόνου</a:t>
            </a:r>
            <a:r>
              <a:rPr lang="el-GR" dirty="0">
                <a:effectLst>
                  <a:outerShdw blurRad="38100" dist="38100" dir="2700000" algn="tl">
                    <a:srgbClr val="000000"/>
                  </a:outerShdw>
                </a:effectLst>
              </a:rPr>
              <a:t> ούρων</a:t>
            </a:r>
          </a:p>
          <a:p>
            <a:pPr>
              <a:defRPr/>
            </a:pPr>
            <a:r>
              <a:rPr lang="en-US" dirty="0">
                <a:effectLst>
                  <a:outerShdw blurRad="38100" dist="38100" dir="2700000" algn="tl">
                    <a:srgbClr val="000000"/>
                  </a:outerShdw>
                </a:effectLst>
              </a:rPr>
              <a:t>↑LDH</a:t>
            </a:r>
          </a:p>
          <a:p>
            <a:pPr>
              <a:defRPr/>
            </a:pPr>
            <a:r>
              <a:rPr lang="en-US" dirty="0">
                <a:effectLst>
                  <a:outerShdw blurRad="38100" dist="38100" dir="2700000" algn="tl">
                    <a:srgbClr val="000000"/>
                  </a:outerShdw>
                </a:effectLst>
              </a:rPr>
              <a:t>↑K</a:t>
            </a:r>
            <a:r>
              <a:rPr lang="en-US" baseline="30000" dirty="0">
                <a:effectLst>
                  <a:outerShdw blurRad="38100" dist="38100" dir="2700000" algn="tl">
                    <a:srgbClr val="000000"/>
                  </a:outerShdw>
                </a:effectLst>
              </a:rPr>
              <a:t>+</a:t>
            </a:r>
            <a:r>
              <a:rPr lang="el-GR" baseline="30000" dirty="0">
                <a:effectLst>
                  <a:outerShdw blurRad="38100" dist="38100" dir="2700000" algn="tl">
                    <a:srgbClr val="000000"/>
                  </a:outerShdw>
                </a:effectLst>
              </a:rPr>
              <a:t> </a:t>
            </a:r>
            <a:r>
              <a:rPr lang="el-GR" dirty="0">
                <a:effectLst>
                  <a:outerShdw blurRad="38100" dist="38100" dir="2700000" algn="tl">
                    <a:srgbClr val="000000"/>
                  </a:outerShdw>
                </a:effectLst>
              </a:rPr>
              <a:t> </a:t>
            </a:r>
            <a:r>
              <a:rPr lang="el-GR" baseline="30000" dirty="0">
                <a:effectLst>
                  <a:outerShdw blurRad="38100" dist="38100" dir="2700000" algn="tl">
                    <a:srgbClr val="000000"/>
                  </a:outerShdw>
                </a:effectLst>
              </a:rPr>
              <a:t> </a:t>
            </a:r>
            <a:r>
              <a:rPr lang="el-GR" dirty="0">
                <a:effectLst>
                  <a:outerShdw blurRad="38100" dist="38100" dir="2700000" algn="tl">
                    <a:srgbClr val="000000"/>
                  </a:outerShdw>
                </a:effectLst>
              </a:rPr>
              <a:t>  </a:t>
            </a:r>
          </a:p>
          <a:p>
            <a:pPr>
              <a:defRPr/>
            </a:pPr>
            <a:r>
              <a:rPr lang="en-US" dirty="0">
                <a:effectLst>
                  <a:outerShdw blurRad="38100" dist="38100" dir="2700000" algn="tl">
                    <a:srgbClr val="000000"/>
                  </a:outerShdw>
                </a:effectLst>
              </a:rPr>
              <a:t>↑ </a:t>
            </a:r>
            <a:r>
              <a:rPr lang="el-GR" dirty="0">
                <a:effectLst>
                  <a:outerShdw blurRad="38100" dist="38100" dir="2700000" algn="tl">
                    <a:srgbClr val="000000"/>
                  </a:outerShdw>
                </a:effectLst>
              </a:rPr>
              <a:t>Σιδήρου</a:t>
            </a:r>
          </a:p>
          <a:p>
            <a:pPr>
              <a:defRPr/>
            </a:pPr>
            <a:r>
              <a:rPr lang="en-US" dirty="0">
                <a:effectLst>
                  <a:outerShdw blurRad="38100" dist="38100" dir="2700000" algn="tl">
                    <a:srgbClr val="000000"/>
                  </a:outerShdw>
                </a:effectLst>
              </a:rPr>
              <a:t>↑ </a:t>
            </a:r>
            <a:r>
              <a:rPr lang="el-GR" dirty="0" err="1">
                <a:effectLst>
                  <a:outerShdw blurRad="38100" dist="38100" dir="2700000" algn="tl">
                    <a:srgbClr val="000000"/>
                  </a:outerShdw>
                </a:effectLst>
              </a:rPr>
              <a:t>φερριτίνης</a:t>
            </a:r>
            <a:endParaRPr lang="el-GR" dirty="0"/>
          </a:p>
        </p:txBody>
      </p:sp>
      <p:sp>
        <p:nvSpPr>
          <p:cNvPr id="4" name="Rectangle 3"/>
          <p:cNvSpPr/>
          <p:nvPr/>
        </p:nvSpPr>
        <p:spPr>
          <a:xfrm>
            <a:off x="4318782" y="2678446"/>
            <a:ext cx="3066756" cy="2585323"/>
          </a:xfrm>
          <a:prstGeom prst="rect">
            <a:avLst/>
          </a:prstGeom>
        </p:spPr>
        <p:txBody>
          <a:bodyPr wrap="square">
            <a:spAutoFit/>
          </a:bodyPr>
          <a:lstStyle/>
          <a:p>
            <a:pPr>
              <a:defRPr/>
            </a:pPr>
            <a:r>
              <a:rPr lang="el-GR" b="1" dirty="0">
                <a:solidFill>
                  <a:srgbClr val="FFFF00"/>
                </a:solidFill>
                <a:effectLst>
                  <a:outerShdw blurRad="50800" dist="38100" dir="5400000" algn="t" rotWithShape="0">
                    <a:schemeClr val="tx1">
                      <a:alpha val="40000"/>
                    </a:schemeClr>
                  </a:outerShdw>
                </a:effectLst>
              </a:rPr>
              <a:t>Στο μυελό </a:t>
            </a:r>
          </a:p>
          <a:p>
            <a:pPr>
              <a:defRPr/>
            </a:pPr>
            <a:endParaRPr lang="el-GR" dirty="0">
              <a:solidFill>
                <a:srgbClr val="FFC000"/>
              </a:solidFill>
              <a:effectLst>
                <a:outerShdw blurRad="50800" dist="38100" dir="5400000" algn="t" rotWithShape="0">
                  <a:schemeClr val="tx1">
                    <a:alpha val="40000"/>
                  </a:schemeClr>
                </a:outerShdw>
              </a:effectLst>
            </a:endParaRPr>
          </a:p>
          <a:p>
            <a:pPr>
              <a:defRPr/>
            </a:pPr>
            <a:r>
              <a:rPr lang="el-GR" dirty="0">
                <a:effectLst>
                  <a:outerShdw blurRad="50800" dist="38100" dir="5400000" algn="t" rotWithShape="0">
                    <a:schemeClr val="tx1">
                      <a:alpha val="40000"/>
                    </a:schemeClr>
                  </a:outerShdw>
                </a:effectLst>
              </a:rPr>
              <a:t>έντονη </a:t>
            </a:r>
            <a:r>
              <a:rPr lang="el-GR" dirty="0" err="1">
                <a:effectLst>
                  <a:outerShdw blurRad="50800" dist="38100" dir="5400000" algn="t" rotWithShape="0">
                    <a:schemeClr val="tx1">
                      <a:alpha val="40000"/>
                    </a:schemeClr>
                  </a:outerShdw>
                </a:effectLst>
              </a:rPr>
              <a:t>ερυθροβλαστική</a:t>
            </a:r>
            <a:r>
              <a:rPr lang="el-GR" dirty="0">
                <a:effectLst>
                  <a:outerShdw blurRad="50800" dist="38100" dir="5400000" algn="t" rotWithShape="0">
                    <a:schemeClr val="tx1">
                      <a:alpha val="40000"/>
                    </a:schemeClr>
                  </a:outerShdw>
                </a:effectLst>
              </a:rPr>
              <a:t> αντίδραση </a:t>
            </a:r>
          </a:p>
          <a:p>
            <a:pPr>
              <a:defRPr/>
            </a:pPr>
            <a:r>
              <a:rPr lang="el-GR" dirty="0">
                <a:effectLst>
                  <a:outerShdw blurRad="50800" dist="38100" dir="5400000" algn="t" rotWithShape="0">
                    <a:schemeClr val="tx1">
                      <a:alpha val="40000"/>
                    </a:schemeClr>
                  </a:outerShdw>
                </a:effectLst>
              </a:rPr>
              <a:t>(</a:t>
            </a:r>
            <a:r>
              <a:rPr lang="el-GR" dirty="0" err="1">
                <a:effectLst>
                  <a:outerShdw blurRad="50800" dist="38100" dir="5400000" algn="t" rotWithShape="0">
                    <a:schemeClr val="tx1">
                      <a:alpha val="40000"/>
                    </a:schemeClr>
                  </a:outerShdw>
                </a:effectLst>
              </a:rPr>
              <a:t>δυσερυθροποίηση</a:t>
            </a:r>
            <a:r>
              <a:rPr lang="el-GR" dirty="0">
                <a:effectLst>
                  <a:outerShdw blurRad="50800" dist="38100" dir="5400000" algn="t" rotWithShape="0">
                    <a:schemeClr val="tx1">
                      <a:alpha val="40000"/>
                    </a:schemeClr>
                  </a:outerShdw>
                </a:effectLst>
              </a:rPr>
              <a:t> και έντονη εναπόθεση </a:t>
            </a:r>
            <a:r>
              <a:rPr lang="el-GR" dirty="0" err="1">
                <a:effectLst>
                  <a:outerShdw blurRad="50800" dist="38100" dir="5400000" algn="t" rotWithShape="0">
                    <a:schemeClr val="tx1">
                      <a:alpha val="40000"/>
                    </a:schemeClr>
                  </a:outerShdw>
                </a:effectLst>
              </a:rPr>
              <a:t>αιμοσυδερίνης</a:t>
            </a:r>
            <a:r>
              <a:rPr lang="el-GR" dirty="0">
                <a:effectLst>
                  <a:outerShdw blurRad="50800" dist="38100" dir="5400000" algn="t" rotWithShape="0">
                    <a:schemeClr val="tx1">
                      <a:alpha val="40000"/>
                    </a:schemeClr>
                  </a:outerShdw>
                </a:effectLst>
              </a:rPr>
              <a:t> μέσα στις </a:t>
            </a:r>
            <a:r>
              <a:rPr lang="el-GR" dirty="0" err="1">
                <a:effectLst>
                  <a:outerShdw blurRad="50800" dist="38100" dir="5400000" algn="t" rotWithShape="0">
                    <a:schemeClr val="tx1">
                      <a:alpha val="40000"/>
                    </a:schemeClr>
                  </a:outerShdw>
                </a:effectLst>
              </a:rPr>
              <a:t>ερυθροβλάστες</a:t>
            </a:r>
            <a:r>
              <a:rPr lang="el-GR" dirty="0">
                <a:effectLst>
                  <a:outerShdw blurRad="50800" dist="38100" dir="5400000" algn="t" rotWithShape="0">
                    <a:schemeClr val="tx1">
                      <a:alpha val="40000"/>
                    </a:schemeClr>
                  </a:outerShdw>
                </a:effectLst>
              </a:rPr>
              <a:t> και έξω από αυτές.) </a:t>
            </a:r>
          </a:p>
          <a:p>
            <a:pPr>
              <a:defRPr/>
            </a:pPr>
            <a:r>
              <a:rPr lang="el-GR" b="1" dirty="0" err="1">
                <a:solidFill>
                  <a:srgbClr val="FFFF00"/>
                </a:solidFill>
                <a:effectLst>
                  <a:outerShdw blurRad="50800" dist="38100" dir="5400000" algn="t" rotWithShape="0">
                    <a:schemeClr val="tx1">
                      <a:alpha val="40000"/>
                    </a:schemeClr>
                  </a:outerShdw>
                </a:effectLst>
              </a:rPr>
              <a:t>σιδηροβλάστες</a:t>
            </a:r>
            <a:endParaRPr lang="el-GR" b="1" dirty="0">
              <a:solidFill>
                <a:srgbClr val="FFFF00"/>
              </a:solidFill>
              <a:effectLst>
                <a:outerShdw blurRad="50800" dist="38100" dir="5400000" algn="t" rotWithShape="0">
                  <a:schemeClr val="tx1">
                    <a:alpha val="40000"/>
                  </a:schemeClr>
                </a:outerShdw>
              </a:effectLst>
            </a:endParaRPr>
          </a:p>
        </p:txBody>
      </p:sp>
      <p:sp>
        <p:nvSpPr>
          <p:cNvPr id="5" name="Rectangle 4"/>
          <p:cNvSpPr/>
          <p:nvPr/>
        </p:nvSpPr>
        <p:spPr>
          <a:xfrm>
            <a:off x="7479665" y="2678446"/>
            <a:ext cx="4421603" cy="2031325"/>
          </a:xfrm>
          <a:prstGeom prst="rect">
            <a:avLst/>
          </a:prstGeom>
        </p:spPr>
        <p:txBody>
          <a:bodyPr wrap="square">
            <a:spAutoFit/>
          </a:bodyPr>
          <a:lstStyle/>
          <a:p>
            <a:pPr>
              <a:defRPr/>
            </a:pPr>
            <a:r>
              <a:rPr lang="el-GR" dirty="0">
                <a:solidFill>
                  <a:srgbClr val="FFFF00"/>
                </a:solidFill>
              </a:rPr>
              <a:t>Η </a:t>
            </a:r>
            <a:r>
              <a:rPr lang="el-GR" dirty="0" err="1">
                <a:solidFill>
                  <a:srgbClr val="FFFF00"/>
                </a:solidFill>
              </a:rPr>
              <a:t>Ηλεκροφόρηση</a:t>
            </a:r>
            <a:r>
              <a:rPr lang="el-GR" dirty="0">
                <a:solidFill>
                  <a:srgbClr val="FFFF00"/>
                </a:solidFill>
              </a:rPr>
              <a:t> Αιμοσφαιρίνης και η </a:t>
            </a:r>
            <a:r>
              <a:rPr lang="en-US" dirty="0">
                <a:solidFill>
                  <a:srgbClr val="FFFF00"/>
                </a:solidFill>
              </a:rPr>
              <a:t>HPLC</a:t>
            </a:r>
            <a:endParaRPr lang="el-GR" dirty="0">
              <a:solidFill>
                <a:srgbClr val="FFFF00"/>
              </a:solidFill>
            </a:endParaRPr>
          </a:p>
          <a:p>
            <a:pPr>
              <a:defRPr/>
            </a:pPr>
            <a:endParaRPr lang="el-GR" b="1" dirty="0">
              <a:solidFill>
                <a:srgbClr val="FFC000"/>
              </a:solidFill>
            </a:endParaRPr>
          </a:p>
          <a:p>
            <a:pPr>
              <a:defRPr/>
            </a:pPr>
            <a:r>
              <a:rPr lang="el-GR" dirty="0">
                <a:effectLst>
                  <a:outerShdw blurRad="50800" dist="38100" dir="5400000" algn="t" rotWithShape="0">
                    <a:prstClr val="black">
                      <a:alpha val="40000"/>
                    </a:prstClr>
                  </a:outerShdw>
                </a:effectLst>
              </a:rPr>
              <a:t>Πλήρη έλλειψη ή ελάττωση της </a:t>
            </a:r>
            <a:r>
              <a:rPr lang="en-US" dirty="0" err="1">
                <a:effectLst>
                  <a:outerShdw blurRad="50800" dist="38100" dir="5400000" algn="t" rotWithShape="0">
                    <a:prstClr val="black">
                      <a:alpha val="40000"/>
                    </a:prstClr>
                  </a:outerShdw>
                </a:effectLst>
              </a:rPr>
              <a:t>HbA</a:t>
            </a:r>
            <a:endParaRPr lang="en-US" dirty="0">
              <a:effectLst>
                <a:outerShdw blurRad="50800" dist="38100" dir="5400000" algn="t" rotWithShape="0">
                  <a:prstClr val="black">
                    <a:alpha val="40000"/>
                  </a:prstClr>
                </a:outerShdw>
              </a:effectLst>
            </a:endParaRPr>
          </a:p>
          <a:p>
            <a:pPr>
              <a:defRPr/>
            </a:pPr>
            <a:r>
              <a:rPr lang="el-GR" dirty="0">
                <a:solidFill>
                  <a:srgbClr val="FFFF00"/>
                </a:solidFill>
                <a:effectLst>
                  <a:outerShdw blurRad="50800" dist="38100" dir="5400000" algn="t" rotWithShape="0">
                    <a:prstClr val="black">
                      <a:alpha val="40000"/>
                    </a:prstClr>
                  </a:outerShdw>
                </a:effectLst>
              </a:rPr>
              <a:t>β</a:t>
            </a:r>
            <a:r>
              <a:rPr lang="el-GR" baseline="30000" dirty="0">
                <a:solidFill>
                  <a:srgbClr val="FFFF00"/>
                </a:solidFill>
                <a:effectLst>
                  <a:outerShdw blurRad="50800" dist="38100" dir="5400000" algn="t" rotWithShape="0">
                    <a:prstClr val="black">
                      <a:alpha val="40000"/>
                    </a:prstClr>
                  </a:outerShdw>
                </a:effectLst>
              </a:rPr>
              <a:t>0</a:t>
            </a:r>
            <a:r>
              <a:rPr lang="el-GR" dirty="0">
                <a:solidFill>
                  <a:srgbClr val="FFFF00"/>
                </a:solidFill>
                <a:effectLst>
                  <a:outerShdw blurRad="50800" dist="38100" dir="5400000" algn="t" rotWithShape="0">
                    <a:prstClr val="black">
                      <a:alpha val="40000"/>
                    </a:prstClr>
                  </a:outerShdw>
                </a:effectLst>
              </a:rPr>
              <a:t>/β</a:t>
            </a:r>
            <a:r>
              <a:rPr lang="el-GR" baseline="30000" dirty="0">
                <a:solidFill>
                  <a:srgbClr val="FFFF00"/>
                </a:solidFill>
                <a:effectLst>
                  <a:outerShdw blurRad="50800" dist="38100" dir="5400000" algn="t" rotWithShape="0">
                    <a:prstClr val="black">
                      <a:alpha val="40000"/>
                    </a:prstClr>
                  </a:outerShdw>
                </a:effectLst>
              </a:rPr>
              <a:t>0</a:t>
            </a:r>
            <a:r>
              <a:rPr lang="el-GR" dirty="0">
                <a:solidFill>
                  <a:srgbClr val="FFFF00"/>
                </a:solidFill>
                <a:effectLst>
                  <a:outerShdw blurRad="50800" dist="38100" dir="5400000" algn="t" rotWithShape="0">
                    <a:prstClr val="black">
                      <a:alpha val="40000"/>
                    </a:prstClr>
                  </a:outerShdw>
                </a:effectLst>
              </a:rPr>
              <a:t> </a:t>
            </a:r>
            <a:r>
              <a:rPr lang="en-US" dirty="0">
                <a:solidFill>
                  <a:srgbClr val="FFFF00"/>
                </a:solidFill>
                <a:effectLst>
                  <a:outerShdw blurRad="50800" dist="38100" dir="5400000" algn="t" rotWithShape="0">
                    <a:prstClr val="black">
                      <a:alpha val="40000"/>
                    </a:prstClr>
                  </a:outerShdw>
                </a:effectLst>
              </a:rPr>
              <a:t>               </a:t>
            </a:r>
            <a:r>
              <a:rPr lang="en-US" dirty="0" err="1">
                <a:solidFill>
                  <a:srgbClr val="FFFF00"/>
                </a:solidFill>
                <a:effectLst>
                  <a:outerShdw blurRad="50800" dist="38100" dir="5400000" algn="t" rotWithShape="0">
                    <a:prstClr val="black">
                      <a:alpha val="40000"/>
                    </a:prstClr>
                  </a:outerShdw>
                </a:effectLst>
              </a:rPr>
              <a:t>HbF</a:t>
            </a:r>
            <a:r>
              <a:rPr lang="en-US" dirty="0">
                <a:solidFill>
                  <a:srgbClr val="FFFF00"/>
                </a:solidFill>
                <a:effectLst>
                  <a:outerShdw blurRad="50800" dist="38100" dir="5400000" algn="t" rotWithShape="0">
                    <a:prstClr val="black">
                      <a:alpha val="40000"/>
                    </a:prstClr>
                  </a:outerShdw>
                </a:effectLst>
              </a:rPr>
              <a:t> 100%</a:t>
            </a:r>
          </a:p>
          <a:p>
            <a:pPr>
              <a:defRPr/>
            </a:pPr>
            <a:r>
              <a:rPr lang="el-GR" dirty="0">
                <a:solidFill>
                  <a:srgbClr val="FFFF00"/>
                </a:solidFill>
                <a:effectLst>
                  <a:outerShdw blurRad="50800" dist="38100" dir="5400000" algn="t" rotWithShape="0">
                    <a:prstClr val="black">
                      <a:alpha val="40000"/>
                    </a:prstClr>
                  </a:outerShdw>
                </a:effectLst>
              </a:rPr>
              <a:t>β</a:t>
            </a:r>
            <a:r>
              <a:rPr lang="el-GR" baseline="30000" dirty="0">
                <a:solidFill>
                  <a:srgbClr val="FFFF00"/>
                </a:solidFill>
                <a:effectLst>
                  <a:outerShdw blurRad="50800" dist="38100" dir="5400000" algn="t" rotWithShape="0">
                    <a:prstClr val="black">
                      <a:alpha val="40000"/>
                    </a:prstClr>
                  </a:outerShdw>
                </a:effectLst>
              </a:rPr>
              <a:t>0</a:t>
            </a:r>
            <a:r>
              <a:rPr lang="el-GR" dirty="0">
                <a:solidFill>
                  <a:srgbClr val="FFFF00"/>
                </a:solidFill>
                <a:effectLst>
                  <a:outerShdw blurRad="50800" dist="38100" dir="5400000" algn="t" rotWithShape="0">
                    <a:prstClr val="black">
                      <a:alpha val="40000"/>
                    </a:prstClr>
                  </a:outerShdw>
                </a:effectLst>
              </a:rPr>
              <a:t>/β</a:t>
            </a:r>
            <a:r>
              <a:rPr lang="el-GR" baseline="30000" dirty="0">
                <a:effectLst>
                  <a:outerShdw blurRad="50800" dist="38100" dir="5400000" algn="t" rotWithShape="0">
                    <a:prstClr val="black">
                      <a:alpha val="40000"/>
                    </a:prstClr>
                  </a:outerShdw>
                </a:effectLst>
              </a:rPr>
              <a:t>+</a:t>
            </a:r>
            <a:r>
              <a:rPr lang="el-GR" dirty="0">
                <a:effectLst>
                  <a:outerShdw blurRad="50800" dist="38100" dir="5400000" algn="t" rotWithShape="0">
                    <a:prstClr val="black">
                      <a:alpha val="40000"/>
                    </a:prstClr>
                  </a:outerShdw>
                </a:effectLst>
              </a:rPr>
              <a:t> ή β</a:t>
            </a:r>
            <a:r>
              <a:rPr lang="el-GR" baseline="30000" dirty="0">
                <a:effectLst>
                  <a:outerShdw blurRad="50800" dist="38100" dir="5400000" algn="t" rotWithShape="0">
                    <a:prstClr val="black">
                      <a:alpha val="40000"/>
                    </a:prstClr>
                  </a:outerShdw>
                </a:effectLst>
              </a:rPr>
              <a:t>+</a:t>
            </a:r>
            <a:r>
              <a:rPr lang="el-GR" dirty="0">
                <a:effectLst>
                  <a:outerShdw blurRad="50800" dist="38100" dir="5400000" algn="t" rotWithShape="0">
                    <a:prstClr val="black">
                      <a:alpha val="40000"/>
                    </a:prstClr>
                  </a:outerShdw>
                </a:effectLst>
              </a:rPr>
              <a:t>/β</a:t>
            </a:r>
            <a:r>
              <a:rPr lang="el-GR" baseline="30000" dirty="0">
                <a:effectLst>
                  <a:outerShdw blurRad="50800" dist="38100" dir="5400000" algn="t" rotWithShape="0">
                    <a:prstClr val="black">
                      <a:alpha val="40000"/>
                    </a:prstClr>
                  </a:outerShdw>
                </a:effectLst>
              </a:rPr>
              <a:t>+</a:t>
            </a:r>
            <a:r>
              <a:rPr lang="el-GR" dirty="0">
                <a:effectLst>
                  <a:outerShdw blurRad="50800" dist="38100" dir="5400000" algn="t" rotWithShape="0">
                    <a:prstClr val="black">
                      <a:alpha val="40000"/>
                    </a:prstClr>
                  </a:outerShdw>
                </a:effectLst>
              </a:rPr>
              <a:t> </a:t>
            </a:r>
            <a:r>
              <a:rPr lang="en-US" dirty="0">
                <a:effectLst>
                  <a:outerShdw blurRad="50800" dist="38100" dir="5400000" algn="t" rotWithShape="0">
                    <a:prstClr val="black">
                      <a:alpha val="40000"/>
                    </a:prstClr>
                  </a:outerShdw>
                </a:effectLst>
              </a:rPr>
              <a:t>  </a:t>
            </a:r>
            <a:r>
              <a:rPr lang="el-GR" dirty="0" err="1">
                <a:effectLst>
                  <a:outerShdw blurRad="50800" dist="38100" dir="5400000" algn="t" rotWithShape="0">
                    <a:prstClr val="black">
                      <a:alpha val="40000"/>
                    </a:prstClr>
                  </a:outerShdw>
                </a:effectLst>
              </a:rPr>
              <a:t>HbF</a:t>
            </a:r>
            <a:r>
              <a:rPr lang="el-GR" dirty="0">
                <a:effectLst>
                  <a:outerShdw blurRad="50800" dist="38100" dir="5400000" algn="t" rotWithShape="0">
                    <a:prstClr val="black">
                      <a:alpha val="40000"/>
                    </a:prstClr>
                  </a:outerShdw>
                </a:effectLst>
              </a:rPr>
              <a:t> 70-80%</a:t>
            </a:r>
          </a:p>
          <a:p>
            <a:pPr>
              <a:defRPr/>
            </a:pPr>
            <a:r>
              <a:rPr lang="el-GR" dirty="0">
                <a:effectLst>
                  <a:outerShdw blurRad="50800" dist="38100" dir="5400000" algn="t" rotWithShape="0">
                    <a:prstClr val="black">
                      <a:alpha val="40000"/>
                    </a:prstClr>
                  </a:outerShdw>
                </a:effectLst>
              </a:rPr>
              <a:t>Η</a:t>
            </a:r>
            <a:r>
              <a:rPr lang="en-US" dirty="0">
                <a:effectLst>
                  <a:outerShdw blurRad="50800" dist="38100" dir="5400000" algn="t" rotWithShape="0">
                    <a:prstClr val="black">
                      <a:alpha val="40000"/>
                    </a:prstClr>
                  </a:outerShdw>
                </a:effectLst>
              </a:rPr>
              <a:t>bA</a:t>
            </a:r>
            <a:r>
              <a:rPr lang="en-US" baseline="-25000" dirty="0">
                <a:effectLst>
                  <a:outerShdw blurRad="50800" dist="38100" dir="5400000" algn="t" rotWithShape="0">
                    <a:prstClr val="black">
                      <a:alpha val="40000"/>
                    </a:prstClr>
                  </a:outerShdw>
                </a:effectLst>
              </a:rPr>
              <a:t>2 </a:t>
            </a:r>
            <a:r>
              <a:rPr lang="en-US" dirty="0">
                <a:effectLst>
                  <a:outerShdw blurRad="50800" dist="38100" dir="5400000" algn="t" rotWithShape="0">
                    <a:prstClr val="black">
                      <a:alpha val="40000"/>
                    </a:prstClr>
                  </a:outerShdw>
                </a:effectLst>
              </a:rPr>
              <a:t>↑/</a:t>
            </a:r>
            <a:r>
              <a:rPr lang="el-GR" dirty="0" err="1">
                <a:effectLst>
                  <a:outerShdw blurRad="50800" dist="38100" dir="5400000" algn="t" rotWithShape="0">
                    <a:prstClr val="black">
                      <a:alpha val="40000"/>
                    </a:prstClr>
                  </a:outerShdw>
                </a:effectLst>
              </a:rPr>
              <a:t>κ.φ</a:t>
            </a:r>
            <a:r>
              <a:rPr lang="el-GR" dirty="0">
                <a:effectLst>
                  <a:outerShdw blurRad="50800" dist="38100" dir="5400000" algn="t" rotWithShape="0">
                    <a:prstClr val="black">
                      <a:alpha val="40000"/>
                    </a:prstClr>
                  </a:outerShdw>
                </a:effectLst>
              </a:rPr>
              <a:t>./↓</a:t>
            </a:r>
            <a:endParaRPr lang="en-US" dirty="0">
              <a:effectLst>
                <a:outerShdw blurRad="50800" dist="38100" dir="5400000" algn="t" rotWithShape="0">
                  <a:prstClr val="black">
                    <a:alpha val="40000"/>
                  </a:prstClr>
                </a:outerShdw>
              </a:effectLst>
            </a:endParaRPr>
          </a:p>
          <a:p>
            <a:pPr>
              <a:defRPr/>
            </a:pPr>
            <a:r>
              <a:rPr lang="en-US" dirty="0" err="1">
                <a:effectLst>
                  <a:outerShdw blurRad="50800" dist="38100" dir="5400000" algn="t" rotWithShape="0">
                    <a:prstClr val="black">
                      <a:alpha val="40000"/>
                    </a:prstClr>
                  </a:outerShdw>
                </a:effectLst>
              </a:rPr>
              <a:t>Hb</a:t>
            </a:r>
            <a:r>
              <a:rPr lang="en-US" dirty="0">
                <a:effectLst>
                  <a:outerShdw blurRad="50800" dist="38100" dir="5400000" algn="t" rotWithShape="0">
                    <a:prstClr val="black">
                      <a:alpha val="40000"/>
                    </a:prstClr>
                  </a:outerShdw>
                </a:effectLst>
              </a:rPr>
              <a:t> Bart</a:t>
            </a:r>
            <a:r>
              <a:rPr lang="el-GR" dirty="0">
                <a:effectLst>
                  <a:outerShdw blurRad="50800" dist="38100" dir="5400000" algn="t" rotWithShape="0">
                    <a:prstClr val="black">
                      <a:alpha val="40000"/>
                    </a:prstClr>
                  </a:outerShdw>
                </a:effectLst>
              </a:rPr>
              <a:t>΄</a:t>
            </a:r>
            <a:r>
              <a:rPr lang="en-US" dirty="0">
                <a:effectLst>
                  <a:outerShdw blurRad="50800" dist="38100" dir="5400000" algn="t" rotWithShape="0">
                    <a:prstClr val="black">
                      <a:alpha val="40000"/>
                    </a:prstClr>
                  </a:outerShdw>
                </a:effectLst>
              </a:rPr>
              <a:t>s </a:t>
            </a:r>
            <a:r>
              <a:rPr lang="el-GR" dirty="0">
                <a:solidFill>
                  <a:srgbClr val="FFFF00"/>
                </a:solidFill>
                <a:effectLst>
                  <a:outerShdw blurRad="50800" dist="38100" dir="5400000" algn="t" rotWithShape="0">
                    <a:prstClr val="black">
                      <a:alpha val="40000"/>
                    </a:prstClr>
                  </a:outerShdw>
                </a:effectLst>
              </a:rPr>
              <a:t>(μικρή ποσότητα συχνά)</a:t>
            </a:r>
          </a:p>
        </p:txBody>
      </p:sp>
    </p:spTree>
    <p:extLst>
      <p:ext uri="{BB962C8B-B14F-4D97-AF65-F5344CB8AC3E}">
        <p14:creationId xmlns:p14="http://schemas.microsoft.com/office/powerpoint/2010/main" val="2710378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table"/>
          <p:cNvPicPr>
            <a:picLocks noGrp="1" noChangeAspect="1"/>
          </p:cNvPicPr>
          <p:nvPr>
            <p:ph idx="1"/>
          </p:nvPr>
        </p:nvPicPr>
        <p:blipFill>
          <a:blip r:embed="rId2"/>
          <a:stretch>
            <a:fillRect/>
          </a:stretch>
        </p:blipFill>
        <p:spPr>
          <a:xfrm>
            <a:off x="422031" y="196948"/>
            <a:ext cx="11769969" cy="6372000"/>
          </a:xfrm>
          <a:prstGeom prst="rect">
            <a:avLst/>
          </a:prstGeom>
        </p:spPr>
      </p:pic>
    </p:spTree>
    <p:extLst>
      <p:ext uri="{BB962C8B-B14F-4D97-AF65-F5344CB8AC3E}">
        <p14:creationId xmlns:p14="http://schemas.microsoft.com/office/powerpoint/2010/main" val="3895587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επιπλοκεσ</a:t>
            </a:r>
            <a:endParaRPr lang="el-GR" dirty="0"/>
          </a:p>
        </p:txBody>
      </p:sp>
      <p:sp>
        <p:nvSpPr>
          <p:cNvPr id="3" name="Content Placeholder 2"/>
          <p:cNvSpPr>
            <a:spLocks noGrp="1"/>
          </p:cNvSpPr>
          <p:nvPr>
            <p:ph idx="1"/>
          </p:nvPr>
        </p:nvSpPr>
        <p:spPr>
          <a:xfrm>
            <a:off x="4632962" y="2320153"/>
            <a:ext cx="3094892" cy="3649133"/>
          </a:xfrm>
        </p:spPr>
        <p:txBody>
          <a:bodyPr/>
          <a:lstStyle/>
          <a:p>
            <a:pPr>
              <a:spcAft>
                <a:spcPts val="0"/>
              </a:spcAft>
              <a:buFont typeface="Wingdings" pitchFamily="2" charset="2"/>
              <a:buChar char="v"/>
              <a:defRPr/>
            </a:pPr>
            <a:r>
              <a:rPr lang="el-GR" dirty="0">
                <a:effectLst>
                  <a:outerShdw blurRad="50800" dist="38100" dir="5400000" algn="t" rotWithShape="0">
                    <a:prstClr val="black">
                      <a:alpha val="40000"/>
                    </a:prstClr>
                  </a:outerShdw>
                </a:effectLst>
              </a:rPr>
              <a:t>Τη Χρόνια </a:t>
            </a:r>
            <a:r>
              <a:rPr lang="el-GR" dirty="0" err="1">
                <a:effectLst>
                  <a:outerShdw blurRad="50800" dist="38100" dir="5400000" algn="t" rotWithShape="0">
                    <a:prstClr val="black">
                      <a:alpha val="40000"/>
                    </a:prstClr>
                  </a:outerShdw>
                </a:effectLst>
              </a:rPr>
              <a:t>Αιμόλυση</a:t>
            </a:r>
            <a:endParaRPr lang="en-US" dirty="0">
              <a:effectLst>
                <a:outerShdw blurRad="50800" dist="38100" dir="5400000" algn="t" rotWithShape="0">
                  <a:prstClr val="black">
                    <a:alpha val="40000"/>
                  </a:prstClr>
                </a:outerShdw>
              </a:effectLst>
            </a:endParaRPr>
          </a:p>
          <a:p>
            <a:pPr>
              <a:spcAft>
                <a:spcPts val="0"/>
              </a:spcAft>
              <a:buFont typeface="Wingdings" pitchFamily="2" charset="2"/>
              <a:buChar char="v"/>
              <a:defRPr/>
            </a:pPr>
            <a:r>
              <a:rPr lang="el-GR" dirty="0">
                <a:effectLst>
                  <a:outerShdw blurRad="50800" dist="38100" dir="5400000" algn="t" rotWithShape="0">
                    <a:prstClr val="black">
                      <a:alpha val="40000"/>
                    </a:prstClr>
                  </a:outerShdw>
                </a:effectLst>
              </a:rPr>
              <a:t> Χολολιθίαση</a:t>
            </a:r>
          </a:p>
          <a:p>
            <a:pPr>
              <a:spcAft>
                <a:spcPts val="0"/>
              </a:spcAft>
              <a:buFont typeface="Wingdings" pitchFamily="2" charset="2"/>
              <a:buChar char="v"/>
              <a:defRPr/>
            </a:pPr>
            <a:r>
              <a:rPr lang="el-GR" dirty="0">
                <a:effectLst>
                  <a:outerShdw blurRad="50800" dist="38100" dir="5400000" algn="t" rotWithShape="0">
                    <a:prstClr val="black">
                      <a:alpha val="40000"/>
                    </a:prstClr>
                  </a:outerShdw>
                </a:effectLst>
              </a:rPr>
              <a:t>Λοιμώξεις</a:t>
            </a:r>
          </a:p>
          <a:p>
            <a:pPr>
              <a:spcAft>
                <a:spcPts val="0"/>
              </a:spcAft>
              <a:buFont typeface="Wingdings" pitchFamily="2" charset="2"/>
              <a:buChar char="v"/>
              <a:defRPr/>
            </a:pPr>
            <a:r>
              <a:rPr lang="el-GR" dirty="0" err="1">
                <a:effectLst>
                  <a:outerShdw blurRad="50800" dist="38100" dir="5400000" algn="t" rotWithShape="0">
                    <a:prstClr val="black">
                      <a:alpha val="40000"/>
                    </a:prstClr>
                  </a:outerShdw>
                </a:effectLst>
              </a:rPr>
              <a:t>Θρομβωτικά</a:t>
            </a:r>
            <a:r>
              <a:rPr lang="el-GR" dirty="0">
                <a:effectLst>
                  <a:outerShdw blurRad="50800" dist="38100" dir="5400000" algn="t" rotWithShape="0">
                    <a:prstClr val="black">
                      <a:alpha val="40000"/>
                    </a:prstClr>
                  </a:outerShdw>
                </a:effectLst>
              </a:rPr>
              <a:t> Επεισόδια</a:t>
            </a:r>
          </a:p>
          <a:p>
            <a:pPr>
              <a:spcAft>
                <a:spcPts val="0"/>
              </a:spcAft>
              <a:buFont typeface="Wingdings" pitchFamily="2" charset="2"/>
              <a:buChar char="v"/>
              <a:defRPr/>
            </a:pPr>
            <a:r>
              <a:rPr lang="el-GR" dirty="0" err="1">
                <a:effectLst>
                  <a:outerShdw blurRad="50800" dist="38100" dir="5400000" algn="t" rotWithShape="0">
                    <a:prstClr val="black">
                      <a:alpha val="40000"/>
                    </a:prstClr>
                  </a:outerShdw>
                </a:effectLst>
              </a:rPr>
              <a:t>Οστεοπενία</a:t>
            </a:r>
            <a:endParaRPr lang="el-GR" dirty="0">
              <a:effectLst>
                <a:outerShdw blurRad="50800" dist="38100" dir="5400000" algn="t" rotWithShape="0">
                  <a:prstClr val="black">
                    <a:alpha val="40000"/>
                  </a:prstClr>
                </a:outerShdw>
              </a:effectLst>
            </a:endParaRPr>
          </a:p>
          <a:p>
            <a:pPr>
              <a:spcAft>
                <a:spcPts val="0"/>
              </a:spcAft>
              <a:buFont typeface="Wingdings" pitchFamily="2" charset="2"/>
              <a:buChar char="v"/>
              <a:defRPr/>
            </a:pPr>
            <a:r>
              <a:rPr lang="el-GR" dirty="0">
                <a:effectLst>
                  <a:outerShdw blurRad="50800" dist="38100" dir="5400000" algn="t" rotWithShape="0">
                    <a:prstClr val="black">
                      <a:alpha val="40000"/>
                    </a:prstClr>
                  </a:outerShdw>
                </a:effectLst>
              </a:rPr>
              <a:t>Νεφρική δυσλειτουργία</a:t>
            </a:r>
          </a:p>
          <a:p>
            <a:pPr>
              <a:spcAft>
                <a:spcPts val="0"/>
              </a:spcAft>
              <a:buNone/>
              <a:defRPr/>
            </a:pPr>
            <a:r>
              <a:rPr lang="el-GR" dirty="0">
                <a:effectLst>
                  <a:outerShdw blurRad="50800" dist="38100" dir="5400000" algn="t" rotWithShape="0">
                    <a:prstClr val="black">
                      <a:alpha val="40000"/>
                    </a:prstClr>
                  </a:outerShdw>
                </a:effectLst>
              </a:rPr>
              <a:t>    (στο εγγύς </a:t>
            </a:r>
            <a:r>
              <a:rPr lang="el-GR" dirty="0" err="1">
                <a:effectLst>
                  <a:outerShdw blurRad="50800" dist="38100" dir="5400000" algn="t" rotWithShape="0">
                    <a:prstClr val="black">
                      <a:alpha val="40000"/>
                    </a:prstClr>
                  </a:outerShdw>
                </a:effectLst>
              </a:rPr>
              <a:t>εσπειραμένο</a:t>
            </a:r>
            <a:r>
              <a:rPr lang="el-GR" dirty="0">
                <a:effectLst>
                  <a:outerShdw blurRad="50800" dist="38100" dir="5400000" algn="t" rotWithShape="0">
                    <a:prstClr val="black">
                      <a:alpha val="40000"/>
                    </a:prstClr>
                  </a:outerShdw>
                </a:effectLst>
              </a:rPr>
              <a:t> σωληνάριο)</a:t>
            </a:r>
          </a:p>
          <a:p>
            <a:endParaRPr lang="el-GR" dirty="0"/>
          </a:p>
        </p:txBody>
      </p:sp>
      <p:sp>
        <p:nvSpPr>
          <p:cNvPr id="4" name="Rectangle 3"/>
          <p:cNvSpPr/>
          <p:nvPr/>
        </p:nvSpPr>
        <p:spPr>
          <a:xfrm>
            <a:off x="267286" y="2457718"/>
            <a:ext cx="3812345" cy="2862322"/>
          </a:xfrm>
          <a:prstGeom prst="rect">
            <a:avLst/>
          </a:prstGeom>
        </p:spPr>
        <p:txBody>
          <a:bodyPr wrap="square">
            <a:spAutoFit/>
          </a:bodyPr>
          <a:lstStyle/>
          <a:p>
            <a:pPr>
              <a:buFont typeface="Wingdings" pitchFamily="2" charset="2"/>
              <a:buChar char="v"/>
              <a:defRPr/>
            </a:pPr>
            <a:r>
              <a:rPr lang="el-GR" dirty="0">
                <a:effectLst>
                  <a:outerShdw blurRad="50800" dist="38100" dir="5400000" algn="t" rotWithShape="0">
                    <a:prstClr val="black">
                      <a:alpha val="40000"/>
                    </a:prstClr>
                  </a:outerShdw>
                </a:effectLst>
              </a:rPr>
              <a:t>Επιπλοκές οφείλονται  στις συνεχείς μεταγγίσεις</a:t>
            </a:r>
          </a:p>
          <a:p>
            <a:pPr>
              <a:defRPr/>
            </a:pPr>
            <a:r>
              <a:rPr lang="el-GR" dirty="0">
                <a:effectLst>
                  <a:outerShdw blurRad="50800" dist="38100" dir="5400000" algn="t" rotWithShape="0">
                    <a:prstClr val="black">
                      <a:alpha val="40000"/>
                    </a:prstClr>
                  </a:outerShdw>
                </a:effectLst>
              </a:rPr>
              <a:t>      που έχουν ως αποτέλεσμα  την υπερφόρτιση των ιστών με </a:t>
            </a:r>
          </a:p>
          <a:p>
            <a:pPr>
              <a:defRPr/>
            </a:pPr>
            <a:r>
              <a:rPr lang="el-GR" dirty="0">
                <a:effectLst>
                  <a:outerShdw blurRad="50800" dist="38100" dir="5400000" algn="t" rotWithShape="0">
                    <a:prstClr val="black">
                      <a:alpha val="40000"/>
                    </a:prstClr>
                  </a:outerShdw>
                </a:effectLst>
              </a:rPr>
              <a:t>      σίδηρο</a:t>
            </a:r>
          </a:p>
          <a:p>
            <a:pPr>
              <a:buFont typeface="Wingdings" pitchFamily="2" charset="2"/>
              <a:buChar char="ü"/>
              <a:defRPr/>
            </a:pPr>
            <a:r>
              <a:rPr lang="el-GR" dirty="0">
                <a:effectLst>
                  <a:outerShdw blurRad="50800" dist="38100" dir="5400000" algn="t" rotWithShape="0">
                    <a:prstClr val="black">
                      <a:alpha val="40000"/>
                    </a:prstClr>
                  </a:outerShdw>
                </a:effectLst>
              </a:rPr>
              <a:t>Υπολειπόμενη σωματική ανάπτυξη </a:t>
            </a:r>
          </a:p>
          <a:p>
            <a:pPr>
              <a:buFont typeface="Wingdings" pitchFamily="2" charset="2"/>
              <a:buChar char="ü"/>
              <a:defRPr/>
            </a:pPr>
            <a:r>
              <a:rPr lang="el-GR" dirty="0">
                <a:effectLst>
                  <a:outerShdw blurRad="50800" dist="38100" dir="5400000" algn="t" rotWithShape="0">
                    <a:prstClr val="black">
                      <a:alpha val="40000"/>
                    </a:prstClr>
                  </a:outerShdw>
                </a:effectLst>
              </a:rPr>
              <a:t>Ορμονικές επιπλοκές</a:t>
            </a:r>
          </a:p>
          <a:p>
            <a:pPr>
              <a:buFont typeface="Wingdings" pitchFamily="2" charset="2"/>
              <a:buChar char="ü"/>
              <a:defRPr/>
            </a:pPr>
            <a:r>
              <a:rPr lang="el-GR" dirty="0">
                <a:effectLst>
                  <a:outerShdw blurRad="50800" dist="38100" dir="5400000" algn="t" rotWithShape="0">
                    <a:prstClr val="black">
                      <a:alpha val="40000"/>
                    </a:prstClr>
                  </a:outerShdw>
                </a:effectLst>
              </a:rPr>
              <a:t>Διαταραχές μεταβολισμού γλυκόζης</a:t>
            </a:r>
          </a:p>
          <a:p>
            <a:pPr>
              <a:buFont typeface="Wingdings" pitchFamily="2" charset="2"/>
              <a:buChar char="ü"/>
              <a:defRPr/>
            </a:pPr>
            <a:r>
              <a:rPr lang="el-GR" dirty="0">
                <a:effectLst>
                  <a:outerShdw blurRad="50800" dist="38100" dir="5400000" algn="t" rotWithShape="0">
                    <a:prstClr val="black">
                      <a:alpha val="40000"/>
                    </a:prstClr>
                  </a:outerShdw>
                </a:effectLst>
              </a:rPr>
              <a:t>Μυοκαρδιοπάθεια</a:t>
            </a:r>
          </a:p>
          <a:p>
            <a:pPr>
              <a:buFont typeface="Wingdings" pitchFamily="2" charset="2"/>
              <a:buChar char="ü"/>
              <a:defRPr/>
            </a:pPr>
            <a:r>
              <a:rPr lang="el-GR" dirty="0">
                <a:effectLst>
                  <a:outerShdw blurRad="50800" dist="38100" dir="5400000" algn="t" rotWithShape="0">
                    <a:prstClr val="black">
                      <a:alpha val="40000"/>
                    </a:prstClr>
                  </a:outerShdw>
                </a:effectLst>
              </a:rPr>
              <a:t>Ηπατική </a:t>
            </a:r>
            <a:r>
              <a:rPr lang="el-GR" dirty="0" err="1">
                <a:effectLst>
                  <a:outerShdw blurRad="50800" dist="38100" dir="5400000" algn="t" rotWithShape="0">
                    <a:prstClr val="black">
                      <a:alpha val="40000"/>
                    </a:prstClr>
                  </a:outerShdw>
                </a:effectLst>
              </a:rPr>
              <a:t>ίνωση</a:t>
            </a:r>
            <a:endParaRPr lang="el-GR" dirty="0">
              <a:effectLst>
                <a:outerShdw blurRad="50800" dist="38100" dir="5400000" algn="t" rotWithShape="0">
                  <a:prstClr val="black">
                    <a:alpha val="40000"/>
                  </a:prstClr>
                </a:outerShdw>
              </a:effectLst>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854" y="2320153"/>
            <a:ext cx="4150404" cy="27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750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αιμοσφαιρινη</a:t>
            </a:r>
            <a:endParaRPr lang="el-GR" dirty="0"/>
          </a:p>
        </p:txBody>
      </p:sp>
      <p:sp>
        <p:nvSpPr>
          <p:cNvPr id="3" name="Content Placeholder 2"/>
          <p:cNvSpPr>
            <a:spLocks noGrp="1"/>
          </p:cNvSpPr>
          <p:nvPr>
            <p:ph idx="1"/>
          </p:nvPr>
        </p:nvSpPr>
        <p:spPr>
          <a:xfrm>
            <a:off x="685801" y="2142067"/>
            <a:ext cx="5766513" cy="3649133"/>
          </a:xfrm>
        </p:spPr>
        <p:txBody>
          <a:bodyPr/>
          <a:lstStyle/>
          <a:p>
            <a:r>
              <a:rPr lang="el-GR" dirty="0"/>
              <a:t>Η </a:t>
            </a:r>
            <a:r>
              <a:rPr lang="el-GR" b="1" dirty="0"/>
              <a:t>αιμοσφαιρίνη</a:t>
            </a:r>
            <a:r>
              <a:rPr lang="el-GR" dirty="0"/>
              <a:t> είναι </a:t>
            </a:r>
            <a:r>
              <a:rPr lang="el-GR" dirty="0">
                <a:hlinkClick r:id="rId2" tooltip="Πρωτεΐνες"/>
              </a:rPr>
              <a:t>πρωτεΐνη</a:t>
            </a:r>
            <a:r>
              <a:rPr lang="el-GR" dirty="0"/>
              <a:t> του </a:t>
            </a:r>
            <a:r>
              <a:rPr lang="el-GR" dirty="0">
                <a:hlinkClick r:id="rId3" tooltip="Αίμα"/>
              </a:rPr>
              <a:t>αίματος</a:t>
            </a:r>
            <a:r>
              <a:rPr lang="el-GR" dirty="0"/>
              <a:t> η οποία προσδένει </a:t>
            </a:r>
            <a:r>
              <a:rPr lang="el-GR" dirty="0">
                <a:hlinkClick r:id="rId4" tooltip="Οξυγόνο"/>
              </a:rPr>
              <a:t>οξυγόνο</a:t>
            </a:r>
            <a:r>
              <a:rPr lang="el-GR" dirty="0"/>
              <a:t>. </a:t>
            </a:r>
            <a:endParaRPr lang="el-GR" dirty="0" smtClean="0"/>
          </a:p>
          <a:p>
            <a:r>
              <a:rPr lang="el-GR" dirty="0" smtClean="0"/>
              <a:t>Είναι </a:t>
            </a:r>
            <a:r>
              <a:rPr lang="el-GR" dirty="0"/>
              <a:t>σφαιρική και αποτελείται από τέσσερις </a:t>
            </a:r>
            <a:r>
              <a:rPr lang="el-GR" dirty="0" err="1"/>
              <a:t>πολυπεπτιδικές</a:t>
            </a:r>
            <a:r>
              <a:rPr lang="el-GR" dirty="0"/>
              <a:t> αλυσίδες ανά δύο όμοιες και τέσσερα μόρια </a:t>
            </a:r>
            <a:r>
              <a:rPr lang="el-GR" dirty="0" err="1">
                <a:hlinkClick r:id="rId5" tooltip="Αίμη"/>
              </a:rPr>
              <a:t>αίμης</a:t>
            </a:r>
            <a:r>
              <a:rPr lang="el-GR" dirty="0"/>
              <a:t>, τα οποία είναι ενωμένα ανά ένα σε κάθε αλυσίδα</a:t>
            </a:r>
            <a:r>
              <a:rPr lang="el-GR" dirty="0" smtClean="0"/>
              <a:t>.</a:t>
            </a:r>
          </a:p>
          <a:p>
            <a:r>
              <a:rPr lang="el-GR" dirty="0" smtClean="0"/>
              <a:t>Τετραμερές </a:t>
            </a:r>
          </a:p>
          <a:p>
            <a:endParaRPr lang="el-GR" dirty="0" smtClean="0"/>
          </a:p>
          <a:p>
            <a:endParaRPr lang="el-GR" dirty="0"/>
          </a:p>
        </p:txBody>
      </p:sp>
      <p:pic>
        <p:nvPicPr>
          <p:cNvPr id="4" name="Content Placeholder 4" descr="hemoglobin"/>
          <p:cNvPicPr>
            <a:picLocks noGrp="1" noChangeAspect="1" noChangeArrowheads="1"/>
          </p:cNvPicPr>
          <p:nvPr/>
        </p:nvPicPr>
        <p:blipFill>
          <a:blip r:embed="rId6">
            <a:extLst>
              <a:ext uri="{28A0092B-C50C-407E-A947-70E740481C1C}">
                <a14:useLocalDpi xmlns:a14="http://schemas.microsoft.com/office/drawing/2010/main" val="0"/>
              </a:ext>
            </a:extLst>
          </a:blip>
          <a:srcRect l="9711" r="9711"/>
          <a:stretch>
            <a:fillRect/>
          </a:stretch>
        </p:blipFill>
        <p:spPr bwMode="auto">
          <a:xfrm>
            <a:off x="7345788" y="1679620"/>
            <a:ext cx="3733800"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xmlns:lc="http://schemas.openxmlformats.org/drawingml/2006/lockedCanvas" val="1"/>
            </a:ext>
          </a:extLst>
        </p:spPr>
      </p:pic>
    </p:spTree>
    <p:extLst>
      <p:ext uri="{BB962C8B-B14F-4D97-AF65-F5344CB8AC3E}">
        <p14:creationId xmlns:p14="http://schemas.microsoft.com/office/powerpoint/2010/main" val="822254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solidFill>
                  <a:srgbClr val="FFFF00"/>
                </a:solidFill>
                <a:effectLst>
                  <a:outerShdw blurRad="38100" dist="38100" dir="2700000" algn="tl">
                    <a:srgbClr val="000000"/>
                  </a:outerShdw>
                </a:effectLst>
              </a:rPr>
              <a:t>Ετ</a:t>
            </a:r>
            <a:r>
              <a:rPr lang="el-GR" b="1" dirty="0" err="1">
                <a:solidFill>
                  <a:srgbClr val="FFFF00"/>
                </a:solidFill>
                <a:effectLst>
                  <a:outerShdw blurRad="38100" dist="38100" dir="2700000" algn="tl">
                    <a:srgbClr val="000000"/>
                  </a:outerShdw>
                </a:effectLst>
                <a:latin typeface="Arial" pitchFamily="34" charset="0"/>
              </a:rPr>
              <a:t>ε</a:t>
            </a:r>
            <a:r>
              <a:rPr lang="el-GR" b="1" dirty="0" err="1" smtClean="0">
                <a:solidFill>
                  <a:srgbClr val="FFFF00"/>
                </a:solidFill>
                <a:effectLst>
                  <a:outerShdw blurRad="38100" dist="38100" dir="2700000" algn="tl">
                    <a:srgbClr val="000000"/>
                  </a:outerShdw>
                </a:effectLst>
              </a:rPr>
              <a:t>ροζυγη</a:t>
            </a:r>
            <a:r>
              <a:rPr lang="el-GR" b="1" dirty="0" smtClean="0">
                <a:solidFill>
                  <a:srgbClr val="FFFF00"/>
                </a:solidFill>
                <a:effectLst>
                  <a:outerShdw blurRad="38100" dist="38100" dir="2700000" algn="tl">
                    <a:srgbClr val="000000"/>
                  </a:outerShdw>
                </a:effectLst>
              </a:rPr>
              <a:t> β-</a:t>
            </a:r>
            <a:r>
              <a:rPr lang="el-GR" b="1" dirty="0" err="1" smtClean="0">
                <a:solidFill>
                  <a:srgbClr val="FFFF00"/>
                </a:solidFill>
                <a:effectLst>
                  <a:outerShdw blurRad="38100" dist="38100" dir="2700000" algn="tl">
                    <a:srgbClr val="000000"/>
                  </a:outerShdw>
                </a:effectLst>
              </a:rPr>
              <a:t>θαλασσαιμια</a:t>
            </a:r>
            <a:r>
              <a:rPr lang="el-GR" b="1" dirty="0">
                <a:solidFill>
                  <a:srgbClr val="FFFF00"/>
                </a:solidFill>
                <a:effectLst>
                  <a:outerShdw blurRad="38100" dist="38100" dir="2700000" algn="tl">
                    <a:srgbClr val="000000"/>
                  </a:outerShdw>
                </a:effectLst>
              </a:rPr>
              <a:t/>
            </a:r>
            <a:br>
              <a:rPr lang="el-GR" b="1" dirty="0">
                <a:solidFill>
                  <a:srgbClr val="FFFF00"/>
                </a:solidFill>
                <a:effectLst>
                  <a:outerShdw blurRad="38100" dist="38100" dir="2700000" algn="tl">
                    <a:srgbClr val="000000"/>
                  </a:outerShdw>
                </a:effectLst>
              </a:rPr>
            </a:br>
            <a:r>
              <a:rPr lang="el-GR" b="1" dirty="0">
                <a:solidFill>
                  <a:srgbClr val="FFFF00"/>
                </a:solidFill>
                <a:effectLst>
                  <a:outerShdw blurRad="38100" dist="38100" dir="2700000" algn="tl">
                    <a:srgbClr val="000000"/>
                  </a:outerShdw>
                </a:effectLst>
              </a:rPr>
              <a:t> (</a:t>
            </a:r>
            <a:r>
              <a:rPr lang="en-US" b="1" dirty="0">
                <a:solidFill>
                  <a:srgbClr val="FFFF00"/>
                </a:solidFill>
                <a:effectLst>
                  <a:outerShdw blurRad="38100" dist="38100" dir="2700000" algn="tl">
                    <a:srgbClr val="000000"/>
                  </a:outerShdw>
                </a:effectLst>
              </a:rPr>
              <a:t>Thalassemia Minor</a:t>
            </a:r>
            <a:r>
              <a:rPr lang="el-GR" b="1" dirty="0">
                <a:solidFill>
                  <a:srgbClr val="FFFF00"/>
                </a:solidFill>
                <a:effectLst>
                  <a:outerShdw blurRad="38100" dist="38100" dir="2700000" algn="tl">
                    <a:srgbClr val="000000"/>
                  </a:outerShdw>
                </a:effectLst>
              </a:rPr>
              <a:t>)</a:t>
            </a:r>
            <a:r>
              <a:rPr lang="el-GR" dirty="0">
                <a:solidFill>
                  <a:srgbClr val="FFFF00"/>
                </a:solidFill>
              </a:rPr>
              <a:t> </a:t>
            </a:r>
            <a:endParaRPr lang="el-GR" dirty="0"/>
          </a:p>
        </p:txBody>
      </p:sp>
      <p:sp>
        <p:nvSpPr>
          <p:cNvPr id="3" name="Content Placeholder 2"/>
          <p:cNvSpPr>
            <a:spLocks noGrp="1"/>
          </p:cNvSpPr>
          <p:nvPr>
            <p:ph idx="1"/>
          </p:nvPr>
        </p:nvSpPr>
        <p:spPr/>
        <p:txBody>
          <a:bodyPr/>
          <a:lstStyle/>
          <a:p>
            <a:r>
              <a:rPr lang="el-GR" altLang="el-GR" dirty="0" err="1"/>
              <a:t>Ετεροζυγωτία</a:t>
            </a:r>
            <a:r>
              <a:rPr lang="el-GR" altLang="el-GR" dirty="0"/>
              <a:t> (β/β</a:t>
            </a:r>
            <a:r>
              <a:rPr lang="el-GR" altLang="el-GR" baseline="30000" dirty="0"/>
              <a:t>0</a:t>
            </a:r>
            <a:r>
              <a:rPr lang="el-GR" altLang="el-GR" dirty="0"/>
              <a:t> ή β/β</a:t>
            </a:r>
            <a:r>
              <a:rPr lang="el-GR" altLang="el-GR" baseline="30000" dirty="0"/>
              <a:t>+/++</a:t>
            </a:r>
            <a:r>
              <a:rPr lang="el-GR" altLang="el-GR" dirty="0"/>
              <a:t>  )</a:t>
            </a:r>
          </a:p>
          <a:p>
            <a:endParaRPr lang="el-GR" altLang="el-GR" dirty="0"/>
          </a:p>
          <a:p>
            <a:r>
              <a:rPr lang="el-GR" altLang="el-GR" dirty="0"/>
              <a:t>Φορείς της νόσου </a:t>
            </a:r>
            <a:r>
              <a:rPr lang="en-US" altLang="el-GR" dirty="0"/>
              <a:t>:</a:t>
            </a:r>
          </a:p>
          <a:p>
            <a:pPr>
              <a:buNone/>
            </a:pPr>
            <a:r>
              <a:rPr lang="en-US" altLang="el-GR" dirty="0"/>
              <a:t>                      </a:t>
            </a:r>
            <a:r>
              <a:rPr lang="el-GR" altLang="el-GR" dirty="0"/>
              <a:t> Ελλάδα 7,5%</a:t>
            </a:r>
          </a:p>
          <a:p>
            <a:pPr>
              <a:buNone/>
            </a:pPr>
            <a:r>
              <a:rPr lang="el-GR" altLang="el-GR" dirty="0"/>
              <a:t>                       Κύπρος  Σαρδηνία 15-17%</a:t>
            </a:r>
          </a:p>
          <a:p>
            <a:pPr>
              <a:buNone/>
            </a:pPr>
            <a:r>
              <a:rPr lang="el-GR" altLang="el-GR" dirty="0"/>
              <a:t>                       Μαύρη φυλή  0,5-1%</a:t>
            </a:r>
          </a:p>
          <a:p>
            <a:endParaRPr lang="el-G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8597" y="1862797"/>
            <a:ext cx="5486400" cy="459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364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err="1" smtClean="0">
                <a:solidFill>
                  <a:srgbClr val="FFFF00"/>
                </a:solidFill>
                <a:effectLst>
                  <a:outerShdw blurRad="50800" dist="38100" dir="5400000" algn="t" rotWithShape="0">
                    <a:prstClr val="black">
                      <a:alpha val="40000"/>
                    </a:prstClr>
                  </a:outerShdw>
                </a:effectLst>
              </a:rPr>
              <a:t>Κλινικη</a:t>
            </a:r>
            <a:r>
              <a:rPr lang="el-GR" b="1" dirty="0" smtClean="0">
                <a:solidFill>
                  <a:srgbClr val="FFFF00"/>
                </a:solidFill>
                <a:effectLst>
                  <a:outerShdw blurRad="50800" dist="38100" dir="5400000" algn="t" rotWithShape="0">
                    <a:prstClr val="black">
                      <a:alpha val="40000"/>
                    </a:prstClr>
                  </a:outerShdw>
                </a:effectLst>
              </a:rPr>
              <a:t> </a:t>
            </a:r>
            <a:r>
              <a:rPr lang="el-GR" b="1" dirty="0" err="1" smtClean="0">
                <a:solidFill>
                  <a:srgbClr val="FFFF00"/>
                </a:solidFill>
                <a:effectLst>
                  <a:outerShdw blurRad="50800" dist="38100" dir="5400000" algn="t" rotWithShape="0">
                    <a:prstClr val="black">
                      <a:alpha val="40000"/>
                    </a:prstClr>
                  </a:outerShdw>
                </a:effectLst>
              </a:rPr>
              <a:t>Εικονα</a:t>
            </a:r>
            <a:endParaRPr lang="el-GR" dirty="0"/>
          </a:p>
        </p:txBody>
      </p:sp>
      <p:sp>
        <p:nvSpPr>
          <p:cNvPr id="3" name="Content Placeholder 2"/>
          <p:cNvSpPr>
            <a:spLocks noGrp="1"/>
          </p:cNvSpPr>
          <p:nvPr>
            <p:ph idx="1"/>
          </p:nvPr>
        </p:nvSpPr>
        <p:spPr/>
        <p:txBody>
          <a:bodyPr>
            <a:normAutofit fontScale="70000" lnSpcReduction="20000"/>
          </a:bodyPr>
          <a:lstStyle/>
          <a:p>
            <a:pPr>
              <a:lnSpc>
                <a:spcPct val="80000"/>
              </a:lnSpc>
              <a:defRPr/>
            </a:pPr>
            <a:endParaRPr lang="el-GR" dirty="0" smtClean="0">
              <a:solidFill>
                <a:schemeClr val="bg1"/>
              </a:solidFill>
              <a:effectLst>
                <a:outerShdw blurRad="38100" dist="38100" dir="2700000" algn="tl">
                  <a:srgbClr val="000000"/>
                </a:outerShdw>
              </a:effectLst>
            </a:endParaRPr>
          </a:p>
          <a:p>
            <a:pPr>
              <a:lnSpc>
                <a:spcPct val="80000"/>
              </a:lnSpc>
              <a:defRPr/>
            </a:pPr>
            <a:r>
              <a:rPr lang="el-GR" dirty="0" err="1" smtClean="0">
                <a:effectLst>
                  <a:outerShdw blurRad="38100" dist="38100" dir="2700000" algn="tl">
                    <a:srgbClr val="000000"/>
                  </a:outerShdw>
                </a:effectLst>
              </a:rPr>
              <a:t>Ασυμπτωματικά</a:t>
            </a:r>
            <a:r>
              <a:rPr lang="el-GR" dirty="0" smtClean="0">
                <a:effectLst>
                  <a:outerShdw blurRad="38100" dist="38100" dir="2700000" algn="tl">
                    <a:srgbClr val="000000"/>
                  </a:outerShdw>
                </a:effectLst>
              </a:rPr>
              <a:t> </a:t>
            </a:r>
            <a:r>
              <a:rPr lang="el-GR" dirty="0">
                <a:effectLst>
                  <a:outerShdw blurRad="38100" dist="38100" dir="2700000" algn="tl">
                    <a:srgbClr val="000000"/>
                  </a:outerShdw>
                </a:effectLst>
              </a:rPr>
              <a:t>άτομα</a:t>
            </a:r>
          </a:p>
          <a:p>
            <a:pPr>
              <a:lnSpc>
                <a:spcPct val="80000"/>
              </a:lnSpc>
              <a:defRPr/>
            </a:pPr>
            <a:r>
              <a:rPr lang="el-GR" dirty="0">
                <a:effectLst>
                  <a:outerShdw blurRad="38100" dist="38100" dir="2700000" algn="tl">
                    <a:srgbClr val="000000"/>
                  </a:outerShdw>
                </a:effectLst>
              </a:rPr>
              <a:t>Εύκολα </a:t>
            </a:r>
            <a:r>
              <a:rPr lang="el-GR" dirty="0" err="1">
                <a:effectLst>
                  <a:outerShdw blurRad="38100" dist="38100" dir="2700000" algn="tl">
                    <a:srgbClr val="000000"/>
                  </a:outerShdw>
                </a:effectLst>
              </a:rPr>
              <a:t>αναπτύσσου</a:t>
            </a:r>
            <a:r>
              <a:rPr lang="el-GR" dirty="0">
                <a:effectLst>
                  <a:outerShdw blurRad="38100" dist="38100" dir="2700000" algn="tl">
                    <a:srgbClr val="000000"/>
                  </a:outerShdw>
                </a:effectLst>
              </a:rPr>
              <a:t> αναιμία μετά από </a:t>
            </a:r>
          </a:p>
          <a:p>
            <a:pPr>
              <a:lnSpc>
                <a:spcPct val="80000"/>
              </a:lnSpc>
              <a:buNone/>
              <a:defRPr/>
            </a:pPr>
            <a:r>
              <a:rPr lang="el-GR" dirty="0">
                <a:effectLst>
                  <a:outerShdw blurRad="38100" dist="38100" dir="2700000" algn="tl">
                    <a:srgbClr val="000000"/>
                  </a:outerShdw>
                </a:effectLst>
              </a:rPr>
              <a:t>      σιδηροπενία</a:t>
            </a:r>
            <a:r>
              <a:rPr lang="el-GR" dirty="0">
                <a:effectLst>
                  <a:outerShdw blurRad="38100" dist="38100" dir="2700000" algn="tl">
                    <a:srgbClr val="000000"/>
                  </a:outerShdw>
                </a:effectLst>
                <a:latin typeface="Arial" pitchFamily="34" charset="0"/>
              </a:rPr>
              <a:t> </a:t>
            </a:r>
            <a:r>
              <a:rPr lang="el-GR" dirty="0">
                <a:effectLst>
                  <a:outerShdw blurRad="38100" dist="38100" dir="2700000" algn="tl">
                    <a:srgbClr val="000000"/>
                  </a:outerShdw>
                </a:effectLst>
              </a:rPr>
              <a:t>(κύηση) ή λοίμωξη</a:t>
            </a:r>
          </a:p>
          <a:p>
            <a:pPr>
              <a:lnSpc>
                <a:spcPct val="80000"/>
              </a:lnSpc>
              <a:buNone/>
              <a:defRPr/>
            </a:pPr>
            <a:endParaRPr lang="el-GR" dirty="0">
              <a:effectLst>
                <a:outerShdw blurRad="38100" dist="38100" dir="2700000" algn="tl">
                  <a:srgbClr val="000000"/>
                </a:outerShdw>
              </a:effectLst>
            </a:endParaRPr>
          </a:p>
          <a:p>
            <a:pPr marL="514350" indent="-514350">
              <a:lnSpc>
                <a:spcPct val="80000"/>
              </a:lnSpc>
              <a:buFont typeface="+mj-lt"/>
              <a:buAutoNum type="romanUcPeriod"/>
              <a:defRPr/>
            </a:pPr>
            <a:r>
              <a:rPr lang="el-GR" dirty="0">
                <a:effectLst>
                  <a:outerShdw blurRad="38100" dist="38100" dir="2700000" algn="tl">
                    <a:srgbClr val="000000"/>
                  </a:outerShdw>
                </a:effectLst>
              </a:rPr>
              <a:t>   </a:t>
            </a:r>
            <a:r>
              <a:rPr lang="el-GR" u="sng" dirty="0">
                <a:effectLst>
                  <a:outerShdw blurRad="38100" dist="38100" dir="2700000" algn="tl">
                    <a:srgbClr val="000000"/>
                  </a:outerShdw>
                </a:effectLst>
              </a:rPr>
              <a:t>Ασθενείς με γονίδιο ελαφράς </a:t>
            </a:r>
            <a:r>
              <a:rPr lang="el-GR" u="sng" dirty="0" err="1">
                <a:effectLst>
                  <a:outerShdw blurRad="38100" dist="38100" dir="2700000" algn="tl">
                    <a:srgbClr val="000000"/>
                  </a:outerShdw>
                </a:effectLst>
              </a:rPr>
              <a:t>ετερόζυγης</a:t>
            </a:r>
            <a:r>
              <a:rPr lang="el-GR" u="sng" dirty="0">
                <a:effectLst>
                  <a:outerShdw blurRad="38100" dist="38100" dir="2700000" algn="tl">
                    <a:srgbClr val="000000"/>
                  </a:outerShdw>
                </a:effectLst>
              </a:rPr>
              <a:t> (β</a:t>
            </a:r>
            <a:r>
              <a:rPr lang="el-GR" u="sng" baseline="30000" dirty="0">
                <a:effectLst>
                  <a:outerShdw blurRad="38100" dist="38100" dir="2700000" algn="tl">
                    <a:srgbClr val="000000"/>
                  </a:outerShdw>
                </a:effectLst>
              </a:rPr>
              <a:t>+</a:t>
            </a:r>
            <a:r>
              <a:rPr lang="el-GR" u="sng" dirty="0">
                <a:effectLst>
                  <a:outerShdw blurRad="38100" dist="38100" dir="2700000" algn="tl">
                    <a:srgbClr val="000000"/>
                  </a:outerShdw>
                </a:effectLst>
              </a:rPr>
              <a:t> ) ΜΑ </a:t>
            </a:r>
          </a:p>
          <a:p>
            <a:pPr marL="514350" indent="-514350">
              <a:lnSpc>
                <a:spcPct val="80000"/>
              </a:lnSpc>
              <a:buNone/>
              <a:defRPr/>
            </a:pPr>
            <a:r>
              <a:rPr lang="el-GR" dirty="0">
                <a:effectLst>
                  <a:outerShdw blurRad="38100" dist="38100" dir="2700000" algn="tl">
                    <a:srgbClr val="000000"/>
                  </a:outerShdw>
                </a:effectLst>
              </a:rPr>
              <a:t>           </a:t>
            </a:r>
            <a:r>
              <a:rPr lang="el-GR" dirty="0" err="1">
                <a:effectLst>
                  <a:outerShdw blurRad="38100" dist="38100" dir="2700000" algn="tl">
                    <a:srgbClr val="000000"/>
                  </a:outerShdw>
                </a:effectLst>
              </a:rPr>
              <a:t>ασυμπτ</a:t>
            </a:r>
            <a:r>
              <a:rPr lang="el-GR" dirty="0" err="1">
                <a:effectLst>
                  <a:outerShdw blurRad="38100" dist="38100" dir="2700000" algn="tl">
                    <a:srgbClr val="000000"/>
                  </a:outerShdw>
                </a:effectLst>
                <a:latin typeface="Arial" pitchFamily="34" charset="0"/>
              </a:rPr>
              <a:t>ω</a:t>
            </a:r>
            <a:r>
              <a:rPr lang="el-GR" dirty="0" err="1">
                <a:effectLst>
                  <a:outerShdw blurRad="38100" dist="38100" dir="2700000" algn="tl">
                    <a:srgbClr val="000000"/>
                  </a:outerShdw>
                </a:effectLst>
              </a:rPr>
              <a:t>ματικά</a:t>
            </a:r>
            <a:r>
              <a:rPr lang="el-GR" dirty="0">
                <a:effectLst>
                  <a:outerShdw blurRad="38100" dist="38100" dir="2700000" algn="tl">
                    <a:srgbClr val="000000"/>
                  </a:outerShdw>
                </a:effectLst>
              </a:rPr>
              <a:t>  με ελαφρά </a:t>
            </a:r>
            <a:r>
              <a:rPr lang="el-GR" dirty="0" err="1">
                <a:effectLst>
                  <a:outerShdw blurRad="38100" dist="38100" dir="2700000" algn="tl">
                    <a:srgbClr val="000000"/>
                  </a:outerShdw>
                </a:effectLst>
              </a:rPr>
              <a:t>μικροκυττάρωση</a:t>
            </a:r>
            <a:endParaRPr lang="el-GR" dirty="0">
              <a:effectLst>
                <a:outerShdw blurRad="38100" dist="38100" dir="2700000" algn="tl">
                  <a:srgbClr val="000000"/>
                </a:outerShdw>
              </a:effectLst>
            </a:endParaRPr>
          </a:p>
          <a:p>
            <a:pPr marL="514350" indent="-514350">
              <a:lnSpc>
                <a:spcPct val="80000"/>
              </a:lnSpc>
              <a:buFont typeface="+mj-lt"/>
              <a:buAutoNum type="romanUcPeriod"/>
              <a:defRPr/>
            </a:pPr>
            <a:endParaRPr lang="el-GR" dirty="0">
              <a:effectLst>
                <a:outerShdw blurRad="38100" dist="38100" dir="2700000" algn="tl">
                  <a:srgbClr val="000000"/>
                </a:outerShdw>
              </a:effectLst>
            </a:endParaRPr>
          </a:p>
          <a:p>
            <a:pPr marL="514350" indent="-514350">
              <a:lnSpc>
                <a:spcPct val="80000"/>
              </a:lnSpc>
              <a:buFont typeface="+mj-lt"/>
              <a:buAutoNum type="romanUcPeriod" startAt="2"/>
              <a:defRPr/>
            </a:pPr>
            <a:r>
              <a:rPr lang="el-GR" dirty="0">
                <a:effectLst>
                  <a:outerShdw blurRad="38100" dist="38100" dir="2700000" algn="tl">
                    <a:srgbClr val="000000"/>
                  </a:outerShdw>
                </a:effectLst>
              </a:rPr>
              <a:t>    </a:t>
            </a:r>
            <a:r>
              <a:rPr lang="el-GR" u="sng" dirty="0">
                <a:effectLst>
                  <a:outerShdw blurRad="38100" dist="38100" dir="2700000" algn="tl">
                    <a:srgbClr val="000000"/>
                  </a:outerShdw>
                </a:effectLst>
              </a:rPr>
              <a:t>Ασθενείς με γονίδιο  </a:t>
            </a:r>
            <a:r>
              <a:rPr lang="el-GR" u="sng" dirty="0" err="1">
                <a:effectLst>
                  <a:outerShdw blurRad="38100" dist="38100" dir="2700000" algn="tl">
                    <a:srgbClr val="000000"/>
                  </a:outerShdw>
                </a:effectLst>
              </a:rPr>
              <a:t>ετερόζυγης</a:t>
            </a:r>
            <a:r>
              <a:rPr lang="el-GR" u="sng" dirty="0">
                <a:effectLst>
                  <a:outerShdw blurRad="38100" dist="38100" dir="2700000" algn="tl">
                    <a:srgbClr val="000000"/>
                  </a:outerShdw>
                </a:effectLst>
              </a:rPr>
              <a:t> (β</a:t>
            </a:r>
            <a:r>
              <a:rPr lang="el-GR" u="sng" baseline="30000" dirty="0">
                <a:effectLst>
                  <a:outerShdw blurRad="38100" dist="38100" dir="2700000" algn="tl">
                    <a:srgbClr val="000000"/>
                  </a:outerShdw>
                </a:effectLst>
              </a:rPr>
              <a:t>0</a:t>
            </a:r>
            <a:r>
              <a:rPr lang="el-GR" u="sng" dirty="0">
                <a:effectLst>
                  <a:outerShdw blurRad="38100" dist="38100" dir="2700000" algn="tl">
                    <a:srgbClr val="000000"/>
                  </a:outerShdw>
                </a:effectLst>
              </a:rPr>
              <a:t> ) ΜΑ</a:t>
            </a:r>
          </a:p>
          <a:p>
            <a:pPr marL="514350" indent="-514350">
              <a:lnSpc>
                <a:spcPct val="80000"/>
              </a:lnSpc>
              <a:buNone/>
              <a:defRPr/>
            </a:pPr>
            <a:r>
              <a:rPr lang="el-GR" dirty="0">
                <a:effectLst>
                  <a:outerShdw blurRad="38100" dist="38100" dir="2700000" algn="tl">
                    <a:srgbClr val="000000"/>
                  </a:outerShdw>
                </a:effectLst>
              </a:rPr>
              <a:t>            μπορεί να έχουν </a:t>
            </a:r>
            <a:r>
              <a:rPr lang="en-US" dirty="0">
                <a:effectLst>
                  <a:outerShdw blurRad="38100" dist="38100" dir="2700000" algn="tl">
                    <a:srgbClr val="000000"/>
                  </a:outerShdw>
                </a:effectLst>
              </a:rPr>
              <a:t>:</a:t>
            </a:r>
          </a:p>
          <a:p>
            <a:pPr marL="514350" indent="-514350">
              <a:lnSpc>
                <a:spcPct val="80000"/>
              </a:lnSpc>
              <a:buFont typeface="+mj-lt"/>
              <a:buAutoNum type="romanUcPeriod"/>
              <a:defRPr/>
            </a:pPr>
            <a:endParaRPr lang="el-GR" dirty="0">
              <a:effectLst>
                <a:outerShdw blurRad="38100" dist="38100" dir="2700000" algn="tl">
                  <a:srgbClr val="000000"/>
                </a:outerShdw>
              </a:effectLst>
            </a:endParaRPr>
          </a:p>
          <a:p>
            <a:pPr marL="514350" indent="-514350">
              <a:lnSpc>
                <a:spcPct val="80000"/>
              </a:lnSpc>
              <a:defRPr/>
            </a:pPr>
            <a:r>
              <a:rPr lang="el-GR" dirty="0">
                <a:effectLst>
                  <a:outerShdw blurRad="38100" dist="38100" dir="2700000" algn="tl">
                    <a:srgbClr val="000000"/>
                  </a:outerShdw>
                </a:effectLst>
              </a:rPr>
              <a:t>    ήπια αναιμία</a:t>
            </a:r>
          </a:p>
          <a:p>
            <a:pPr>
              <a:lnSpc>
                <a:spcPct val="80000"/>
              </a:lnSpc>
              <a:defRPr/>
            </a:pPr>
            <a:r>
              <a:rPr lang="el-GR" dirty="0">
                <a:effectLst>
                  <a:outerShdw blurRad="38100" dist="38100" dir="2700000" algn="tl">
                    <a:srgbClr val="000000"/>
                  </a:outerShdw>
                </a:effectLst>
              </a:rPr>
              <a:t>      </a:t>
            </a:r>
            <a:r>
              <a:rPr lang="el-GR" dirty="0" err="1">
                <a:effectLst>
                  <a:outerShdw blurRad="38100" dist="38100" dir="2700000" algn="tl">
                    <a:srgbClr val="000000"/>
                  </a:outerShdw>
                </a:effectLst>
              </a:rPr>
              <a:t>δικτυοερυθροκυττάρωση</a:t>
            </a:r>
            <a:endParaRPr lang="el-GR" dirty="0">
              <a:effectLst>
                <a:outerShdw blurRad="38100" dist="38100" dir="2700000" algn="tl">
                  <a:srgbClr val="000000"/>
                </a:outerShdw>
              </a:effectLst>
            </a:endParaRPr>
          </a:p>
          <a:p>
            <a:pPr>
              <a:lnSpc>
                <a:spcPct val="80000"/>
              </a:lnSpc>
              <a:defRPr/>
            </a:pPr>
            <a:r>
              <a:rPr lang="el-GR" dirty="0">
                <a:effectLst>
                  <a:outerShdw blurRad="38100" dist="38100" dir="2700000" algn="tl">
                    <a:srgbClr val="000000"/>
                  </a:outerShdw>
                </a:effectLst>
              </a:rPr>
              <a:t>      σπληνομεγαλία</a:t>
            </a:r>
          </a:p>
          <a:p>
            <a:endParaRPr lang="el-GR" dirty="0"/>
          </a:p>
        </p:txBody>
      </p:sp>
    </p:spTree>
    <p:extLst>
      <p:ext uri="{BB962C8B-B14F-4D97-AF65-F5344CB8AC3E}">
        <p14:creationId xmlns:p14="http://schemas.microsoft.com/office/powerpoint/2010/main" val="219730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Εργαστηριακα</a:t>
            </a:r>
            <a:r>
              <a:rPr lang="el-GR" dirty="0" smtClean="0"/>
              <a:t> </a:t>
            </a:r>
            <a:r>
              <a:rPr lang="el-GR" dirty="0" err="1" smtClean="0"/>
              <a:t>ευρηματα</a:t>
            </a:r>
            <a:endParaRPr lang="el-GR" dirty="0"/>
          </a:p>
        </p:txBody>
      </p:sp>
      <p:sp>
        <p:nvSpPr>
          <p:cNvPr id="3" name="Content Placeholder 2"/>
          <p:cNvSpPr>
            <a:spLocks noGrp="1"/>
          </p:cNvSpPr>
          <p:nvPr>
            <p:ph idx="1"/>
          </p:nvPr>
        </p:nvSpPr>
        <p:spPr>
          <a:xfrm>
            <a:off x="685802" y="2142067"/>
            <a:ext cx="5307036" cy="4188395"/>
          </a:xfrm>
        </p:spPr>
        <p:txBody>
          <a:bodyPr/>
          <a:lstStyle/>
          <a:p>
            <a:pPr>
              <a:defRPr/>
            </a:pPr>
            <a:r>
              <a:rPr lang="el-GR" dirty="0">
                <a:effectLst>
                  <a:outerShdw blurRad="38100" dist="38100" dir="2700000" algn="tl">
                    <a:srgbClr val="000000"/>
                  </a:outerShdw>
                </a:effectLst>
              </a:rPr>
              <a:t>Ανεύρεση </a:t>
            </a:r>
            <a:r>
              <a:rPr lang="el-GR" dirty="0" err="1">
                <a:effectLst>
                  <a:outerShdw blurRad="38100" dist="38100" dir="2700000" algn="tl">
                    <a:srgbClr val="000000"/>
                  </a:outerShdw>
                </a:effectLst>
              </a:rPr>
              <a:t>ερυθροκυτταρικών</a:t>
            </a:r>
            <a:r>
              <a:rPr lang="el-GR" dirty="0">
                <a:effectLst>
                  <a:outerShdw blurRad="38100" dist="38100" dir="2700000" algn="tl">
                    <a:srgbClr val="000000"/>
                  </a:outerShdw>
                </a:effectLst>
              </a:rPr>
              <a:t> εγκλείστων (περίσσεια </a:t>
            </a:r>
          </a:p>
          <a:p>
            <a:pPr>
              <a:buNone/>
              <a:defRPr/>
            </a:pPr>
            <a:r>
              <a:rPr lang="el-GR" dirty="0">
                <a:effectLst>
                  <a:outerShdw blurRad="38100" dist="38100" dir="2700000" algn="tl">
                    <a:srgbClr val="000000"/>
                  </a:outerShdw>
                </a:effectLst>
              </a:rPr>
              <a:t>      α-αλυσίδων)</a:t>
            </a:r>
          </a:p>
          <a:p>
            <a:pPr>
              <a:buNone/>
              <a:defRPr/>
            </a:pPr>
            <a:r>
              <a:rPr lang="el-GR" dirty="0">
                <a:effectLst>
                  <a:outerShdw blurRad="38100" dist="38100" dir="2700000" algn="tl">
                    <a:srgbClr val="000000"/>
                  </a:outerShdw>
                </a:effectLst>
              </a:rPr>
              <a:t>       με χρώση κυανού του μεθυλενίου</a:t>
            </a:r>
          </a:p>
          <a:p>
            <a:pPr>
              <a:defRPr/>
            </a:pPr>
            <a:r>
              <a:rPr lang="el-GR" dirty="0">
                <a:effectLst>
                  <a:outerShdw blurRad="38100" dist="38100" dir="2700000" algn="tl">
                    <a:srgbClr val="000000"/>
                  </a:outerShdw>
                </a:effectLst>
              </a:rPr>
              <a:t>↑</a:t>
            </a:r>
            <a:r>
              <a:rPr lang="en-US" dirty="0">
                <a:effectLst>
                  <a:outerShdw blurRad="38100" dist="38100" dir="2700000" algn="tl">
                    <a:srgbClr val="000000"/>
                  </a:outerShdw>
                </a:effectLst>
              </a:rPr>
              <a:t>WBC</a:t>
            </a:r>
            <a:r>
              <a:rPr lang="el-GR" dirty="0">
                <a:effectLst>
                  <a:outerShdw blurRad="38100" dist="38100" dir="2700000" algn="tl">
                    <a:srgbClr val="000000"/>
                  </a:outerShdw>
                </a:effectLst>
              </a:rPr>
              <a:t> </a:t>
            </a:r>
            <a:r>
              <a:rPr lang="el-GR" dirty="0" err="1">
                <a:effectLst>
                  <a:outerShdw blurRad="38100" dist="38100" dir="2700000" algn="tl">
                    <a:srgbClr val="000000"/>
                  </a:outerShdw>
                </a:effectLst>
              </a:rPr>
              <a:t>λευκυττάρωση</a:t>
            </a:r>
            <a:r>
              <a:rPr lang="en-US" dirty="0">
                <a:effectLst>
                  <a:outerShdw blurRad="38100" dist="38100" dir="2700000" algn="tl">
                    <a:srgbClr val="000000"/>
                  </a:outerShdw>
                </a:effectLst>
              </a:rPr>
              <a:t>, </a:t>
            </a:r>
            <a:r>
              <a:rPr lang="el-GR" dirty="0">
                <a:effectLst>
                  <a:outerShdw blurRad="38100" dist="38100" dir="2700000" algn="tl">
                    <a:srgbClr val="000000"/>
                  </a:outerShdw>
                </a:effectLst>
              </a:rPr>
              <a:t>↑ </a:t>
            </a:r>
            <a:r>
              <a:rPr lang="en-US" dirty="0">
                <a:effectLst>
                  <a:outerShdw blurRad="38100" dist="38100" dir="2700000" algn="tl">
                    <a:srgbClr val="000000"/>
                  </a:outerShdw>
                </a:effectLst>
              </a:rPr>
              <a:t>PLT </a:t>
            </a:r>
            <a:r>
              <a:rPr lang="el-GR" dirty="0" err="1">
                <a:effectLst>
                  <a:outerShdw blurRad="38100" dist="38100" dir="2700000" algn="tl">
                    <a:srgbClr val="000000"/>
                  </a:outerShdw>
                </a:effectLst>
              </a:rPr>
              <a:t>θρομβοκυττάρωση</a:t>
            </a:r>
            <a:endParaRPr lang="el-GR" dirty="0">
              <a:effectLst>
                <a:outerShdw blurRad="38100" dist="38100" dir="2700000" algn="tl">
                  <a:srgbClr val="000000"/>
                </a:outerShdw>
              </a:effectLst>
            </a:endParaRPr>
          </a:p>
          <a:p>
            <a:pPr>
              <a:buNone/>
              <a:defRPr/>
            </a:pPr>
            <a:r>
              <a:rPr lang="el-GR" dirty="0">
                <a:effectLst>
                  <a:outerShdw blurRad="38100" dist="38100" dir="2700000" algn="tl">
                    <a:srgbClr val="000000"/>
                  </a:outerShdw>
                </a:effectLst>
              </a:rPr>
              <a:t>       </a:t>
            </a:r>
            <a:r>
              <a:rPr lang="el-GR" u="sng" dirty="0">
                <a:effectLst>
                  <a:outerShdw blurRad="38100" dist="38100" dir="2700000" algn="tl">
                    <a:srgbClr val="000000"/>
                  </a:outerShdw>
                </a:effectLst>
              </a:rPr>
              <a:t>ενώ στον </a:t>
            </a:r>
            <a:r>
              <a:rPr lang="el-GR" u="sng" dirty="0" err="1">
                <a:effectLst>
                  <a:outerShdw blurRad="38100" dist="38100" dir="2700000" algn="tl">
                    <a:srgbClr val="000000"/>
                  </a:outerShdw>
                </a:effectLst>
              </a:rPr>
              <a:t>υπερπληνισμό</a:t>
            </a:r>
            <a:r>
              <a:rPr lang="el-GR" u="sng" dirty="0">
                <a:effectLst>
                  <a:outerShdw blurRad="38100" dist="38100" dir="2700000" algn="tl">
                    <a:srgbClr val="000000"/>
                  </a:outerShdw>
                </a:effectLst>
              </a:rPr>
              <a:t> </a:t>
            </a:r>
            <a:r>
              <a:rPr lang="el-GR" dirty="0">
                <a:effectLst>
                  <a:outerShdw blurRad="38100" dist="38100" dir="2700000" algn="tl">
                    <a:srgbClr val="000000"/>
                  </a:outerShdw>
                </a:effectLst>
              </a:rPr>
              <a:t>  </a:t>
            </a:r>
          </a:p>
          <a:p>
            <a:pPr>
              <a:defRPr/>
            </a:pPr>
            <a:r>
              <a:rPr lang="el-GR" dirty="0">
                <a:effectLst>
                  <a:outerShdw blurRad="38100" dist="38100" dir="2700000" algn="tl">
                    <a:srgbClr val="000000"/>
                  </a:outerShdw>
                </a:effectLst>
              </a:rPr>
              <a:t>↓</a:t>
            </a:r>
            <a:r>
              <a:rPr lang="en-US" dirty="0">
                <a:effectLst>
                  <a:outerShdw blurRad="38100" dist="38100" dir="2700000" algn="tl">
                    <a:srgbClr val="000000"/>
                  </a:outerShdw>
                </a:effectLst>
              </a:rPr>
              <a:t>WBC </a:t>
            </a:r>
            <a:r>
              <a:rPr lang="el-GR" dirty="0" err="1">
                <a:effectLst>
                  <a:outerShdw blurRad="38100" dist="38100" dir="2700000" algn="tl">
                    <a:srgbClr val="000000"/>
                  </a:outerShdw>
                </a:effectLst>
              </a:rPr>
              <a:t>λευκοπενία</a:t>
            </a:r>
            <a:r>
              <a:rPr lang="el-GR" dirty="0">
                <a:effectLst>
                  <a:outerShdw blurRad="38100" dist="38100" dir="2700000" algn="tl">
                    <a:srgbClr val="000000"/>
                  </a:outerShdw>
                </a:effectLst>
              </a:rPr>
              <a:t>, ↓ </a:t>
            </a:r>
            <a:r>
              <a:rPr lang="en-US" dirty="0">
                <a:effectLst>
                  <a:outerShdw blurRad="38100" dist="38100" dir="2700000" algn="tl">
                    <a:srgbClr val="000000"/>
                  </a:outerShdw>
                </a:effectLst>
              </a:rPr>
              <a:t>PLT </a:t>
            </a:r>
            <a:r>
              <a:rPr lang="el-GR" dirty="0" err="1">
                <a:effectLst>
                  <a:outerShdw blurRad="38100" dist="38100" dir="2700000" algn="tl">
                    <a:srgbClr val="000000"/>
                  </a:outerShdw>
                </a:effectLst>
              </a:rPr>
              <a:t>θρομβοπενία</a:t>
            </a:r>
            <a:endParaRPr lang="el-GR" dirty="0">
              <a:effectLst>
                <a:outerShdw blurRad="38100" dist="38100" dir="2700000" algn="tl">
                  <a:srgbClr val="000000"/>
                </a:outerShdw>
              </a:effectLst>
            </a:endParaRPr>
          </a:p>
          <a:p>
            <a:pPr>
              <a:defRPr/>
            </a:pPr>
            <a:r>
              <a:rPr lang="el-GR" dirty="0">
                <a:effectLst>
                  <a:outerShdw blurRad="38100" dist="38100" dir="2700000" algn="tl">
                    <a:srgbClr val="000000"/>
                  </a:outerShdw>
                </a:effectLst>
              </a:rPr>
              <a:t> εμφανίζονται σωμάτια </a:t>
            </a:r>
            <a:r>
              <a:rPr lang="en-US" dirty="0">
                <a:effectLst>
                  <a:outerShdw blurRad="38100" dist="38100" dir="2700000" algn="tl">
                    <a:srgbClr val="000000"/>
                  </a:outerShdw>
                </a:effectLst>
              </a:rPr>
              <a:t>Howell-Jolly</a:t>
            </a:r>
            <a:endParaRPr lang="el-GR" dirty="0">
              <a:effectLst>
                <a:outerShdw blurRad="38100" dist="38100" dir="2700000" algn="tl">
                  <a:srgbClr val="000000"/>
                </a:outerShdw>
              </a:effectLst>
            </a:endParaRPr>
          </a:p>
          <a:p>
            <a:pPr>
              <a:defRPr/>
            </a:pPr>
            <a:r>
              <a:rPr lang="el-GR" dirty="0">
                <a:effectLst>
                  <a:outerShdw blurRad="38100" dist="38100" dir="2700000" algn="tl">
                    <a:srgbClr val="000000"/>
                  </a:outerShdw>
                </a:effectLst>
              </a:rPr>
              <a:t>↑ΔΕΚ</a:t>
            </a:r>
          </a:p>
          <a:p>
            <a:endParaRPr lang="el-G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367" y="312264"/>
            <a:ext cx="4098316" cy="39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2838" y="4533600"/>
            <a:ext cx="4592809" cy="216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608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l-GR" sz="4000" dirty="0" smtClean="0"/>
              <a:t>Θαλα</a:t>
            </a:r>
            <a:r>
              <a:rPr lang="en-US" altLang="el-GR" sz="4000" dirty="0" err="1" smtClean="0"/>
              <a:t>σσ</a:t>
            </a:r>
            <a:r>
              <a:rPr lang="en-US" altLang="el-GR" sz="4000" dirty="0" smtClean="0"/>
              <a:t>αιμ</a:t>
            </a:r>
            <a:r>
              <a:rPr lang="el-GR" altLang="el-GR" sz="4000" dirty="0" smtClean="0"/>
              <a:t>ι</a:t>
            </a:r>
            <a:r>
              <a:rPr lang="en-US" altLang="el-GR" sz="4000" dirty="0" smtClean="0"/>
              <a:t>α</a:t>
            </a:r>
            <a:r>
              <a:rPr lang="en-US" altLang="el-GR" sz="4000" dirty="0"/>
              <a:t/>
            </a:r>
            <a:br>
              <a:rPr lang="en-US" altLang="el-GR" sz="4000" dirty="0"/>
            </a:br>
            <a:r>
              <a:rPr lang="en-US" altLang="el-GR" dirty="0" err="1" smtClean="0"/>
              <a:t>στοχοκ</a:t>
            </a:r>
            <a:r>
              <a:rPr lang="el-GR" altLang="el-GR" dirty="0" smtClean="0"/>
              <a:t>υ</a:t>
            </a:r>
            <a:r>
              <a:rPr lang="en-US" altLang="el-GR" dirty="0" err="1" smtClean="0"/>
              <a:t>ττ</a:t>
            </a:r>
            <a:r>
              <a:rPr lang="en-US" altLang="el-GR" dirty="0" smtClean="0"/>
              <a:t>αρα+υπ</a:t>
            </a:r>
            <a:r>
              <a:rPr lang="el-GR" altLang="el-GR" dirty="0"/>
              <a:t>ο</a:t>
            </a:r>
            <a:r>
              <a:rPr lang="en-US" altLang="el-GR" dirty="0" err="1" smtClean="0"/>
              <a:t>χρωμ</a:t>
            </a:r>
            <a:r>
              <a:rPr lang="el-GR" altLang="el-GR" dirty="0" err="1" smtClean="0"/>
              <a:t>ια+δακρυοκυτταρα</a:t>
            </a:r>
            <a:endParaRPr lang="el-GR" dirty="0"/>
          </a:p>
        </p:txBody>
      </p:sp>
      <p:pic>
        <p:nvPicPr>
          <p:cNvPr id="4" name="Content Placeholder 3" descr="target ce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93926" y="2767450"/>
            <a:ext cx="4495800" cy="339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xmlns:lc="http://schemas.openxmlformats.org/drawingml/2006/lockedCanvas" val="1"/>
            </a:ext>
          </a:extLst>
        </p:spPr>
      </p:pic>
      <p:pic>
        <p:nvPicPr>
          <p:cNvPr id="5" name="Picture 4" descr="thalassdemia hypochro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597" y="2320900"/>
            <a:ext cx="4488916" cy="42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0743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err="1" smtClean="0"/>
              <a:t>εγκλειστα</a:t>
            </a:r>
            <a:r>
              <a:rPr lang="el-GR" altLang="el-GR" dirty="0" smtClean="0"/>
              <a:t> </a:t>
            </a:r>
            <a:r>
              <a:rPr lang="el-GR" altLang="el-GR" dirty="0"/>
              <a:t>«Η» </a:t>
            </a:r>
            <a:r>
              <a:rPr lang="el-GR" altLang="el-GR" dirty="0" smtClean="0"/>
              <a:t>α-</a:t>
            </a:r>
            <a:r>
              <a:rPr lang="el-GR" altLang="el-GR" dirty="0" err="1" smtClean="0"/>
              <a:t>θαλασσαιμιας</a:t>
            </a:r>
            <a:r>
              <a:rPr lang="el-GR" altLang="el-GR" dirty="0" smtClean="0"/>
              <a:t> </a:t>
            </a:r>
            <a:r>
              <a:rPr lang="el-GR" altLang="el-GR" dirty="0"/>
              <a:t/>
            </a:r>
            <a:br>
              <a:rPr lang="el-GR" altLang="el-GR" dirty="0"/>
            </a:br>
            <a:endParaRPr lang="el-GR" dirty="0"/>
          </a:p>
        </p:txBody>
      </p:sp>
      <p:pic>
        <p:nvPicPr>
          <p:cNvPr id="4" name="Content Placeholder 3" descr="2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32430" y="2743431"/>
            <a:ext cx="4381500" cy="292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xmlns:lc="http://schemas.openxmlformats.org/drawingml/2006/lockedCanvas" val="1"/>
            </a:ext>
          </a:extLst>
        </p:spPr>
      </p:pic>
      <p:pic>
        <p:nvPicPr>
          <p:cNvPr id="5" name="Picture 4" descr="2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924" y="2538632"/>
            <a:ext cx="5715000"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xmlns:lc="http://schemas.openxmlformats.org/drawingml/2006/lockedCanvas" val="1"/>
            </a:ext>
          </a:extLst>
        </p:spPr>
      </p:pic>
    </p:spTree>
    <p:extLst>
      <p:ext uri="{BB962C8B-B14F-4D97-AF65-F5344CB8AC3E}">
        <p14:creationId xmlns:p14="http://schemas.microsoft.com/office/powerpoint/2010/main" val="1734458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latin typeface="Arial" panose="020B0604020202020204" pitchFamily="34" charset="0"/>
              </a:rPr>
              <a:t>Τι </a:t>
            </a:r>
            <a:r>
              <a:rPr lang="el-GR" altLang="el-GR" dirty="0" err="1" smtClean="0">
                <a:latin typeface="Arial" panose="020B0604020202020204" pitchFamily="34" charset="0"/>
              </a:rPr>
              <a:t>ειναι</a:t>
            </a:r>
            <a:r>
              <a:rPr lang="el-GR" altLang="el-GR" dirty="0" smtClean="0">
                <a:latin typeface="Arial" panose="020B0604020202020204" pitchFamily="34" charset="0"/>
              </a:rPr>
              <a:t> </a:t>
            </a:r>
            <a:r>
              <a:rPr lang="el-GR" altLang="el-GR" dirty="0" err="1" smtClean="0">
                <a:latin typeface="Arial" panose="020B0604020202020204" pitchFamily="34" charset="0"/>
              </a:rPr>
              <a:t>δρεπανοκυτταρικη</a:t>
            </a:r>
            <a:r>
              <a:rPr lang="el-GR" altLang="el-GR" dirty="0" smtClean="0">
                <a:latin typeface="Arial" panose="020B0604020202020204" pitchFamily="34" charset="0"/>
              </a:rPr>
              <a:t> </a:t>
            </a:r>
            <a:r>
              <a:rPr lang="el-GR" altLang="el-GR" dirty="0" err="1" smtClean="0">
                <a:latin typeface="Arial" panose="020B0604020202020204" pitchFamily="34" charset="0"/>
              </a:rPr>
              <a:t>αιμοσφαιρινη</a:t>
            </a:r>
            <a:r>
              <a:rPr lang="el-GR" altLang="el-GR" dirty="0">
                <a:latin typeface="Arial" panose="020B0604020202020204" pitchFamily="34" charset="0"/>
              </a:rPr>
              <a:t>?</a:t>
            </a:r>
            <a:endParaRPr lang="el-GR" dirty="0"/>
          </a:p>
        </p:txBody>
      </p:sp>
      <p:sp>
        <p:nvSpPr>
          <p:cNvPr id="3" name="Content Placeholder 2"/>
          <p:cNvSpPr>
            <a:spLocks noGrp="1"/>
          </p:cNvSpPr>
          <p:nvPr>
            <p:ph idx="1"/>
          </p:nvPr>
        </p:nvSpPr>
        <p:spPr>
          <a:xfrm>
            <a:off x="685802" y="2142067"/>
            <a:ext cx="3628622" cy="3649133"/>
          </a:xfrm>
        </p:spPr>
        <p:txBody>
          <a:bodyPr/>
          <a:lstStyle/>
          <a:p>
            <a:r>
              <a:rPr lang="el-GR" altLang="el-GR" dirty="0">
                <a:latin typeface="Arial" panose="020B0604020202020204" pitchFamily="34" charset="0"/>
              </a:rPr>
              <a:t>Είναι ΙΔΙΑ με την αιμοσφαιρίνη Α, </a:t>
            </a:r>
            <a:r>
              <a:rPr lang="el-GR" altLang="el-GR" b="1" dirty="0">
                <a:solidFill>
                  <a:srgbClr val="FFFF00"/>
                </a:solidFill>
                <a:latin typeface="Arial" panose="020B0604020202020204" pitchFamily="34" charset="0"/>
              </a:rPr>
              <a:t>ΑΛΛΑ</a:t>
            </a:r>
          </a:p>
          <a:p>
            <a:pPr marL="0" indent="0">
              <a:buNone/>
            </a:pPr>
            <a:r>
              <a:rPr lang="el-GR" altLang="el-GR" dirty="0">
                <a:latin typeface="Arial" panose="020B0604020202020204" pitchFamily="34" charset="0"/>
              </a:rPr>
              <a:t>το </a:t>
            </a:r>
            <a:r>
              <a:rPr lang="el-GR" altLang="el-GR" dirty="0" err="1">
                <a:latin typeface="Arial" panose="020B0604020202020204" pitchFamily="34" charset="0"/>
              </a:rPr>
              <a:t>γλουταμινικό</a:t>
            </a:r>
            <a:r>
              <a:rPr lang="el-GR" altLang="el-GR" dirty="0">
                <a:latin typeface="Arial" panose="020B0604020202020204" pitchFamily="34" charset="0"/>
              </a:rPr>
              <a:t> οξύ της β αλυσίδας στην θέση 6, </a:t>
            </a:r>
            <a:r>
              <a:rPr lang="el-GR" altLang="el-GR" dirty="0" err="1">
                <a:latin typeface="Arial" panose="020B0604020202020204" pitchFamily="34" charset="0"/>
              </a:rPr>
              <a:t>εχει</a:t>
            </a:r>
            <a:r>
              <a:rPr lang="el-GR" altLang="el-GR" dirty="0">
                <a:latin typeface="Arial" panose="020B0604020202020204" pitchFamily="34" charset="0"/>
              </a:rPr>
              <a:t> αντικατασταθεί από </a:t>
            </a:r>
            <a:r>
              <a:rPr lang="el-GR" altLang="el-GR" dirty="0" err="1">
                <a:latin typeface="Arial" panose="020B0604020202020204" pitchFamily="34" charset="0"/>
              </a:rPr>
              <a:t>βαλίνη</a:t>
            </a:r>
            <a:endParaRPr lang="el-GR" altLang="el-GR" dirty="0">
              <a:latin typeface="Arial" panose="020B0604020202020204" pitchFamily="34" charset="0"/>
            </a:endParaRPr>
          </a:p>
          <a:p>
            <a:endParaRPr lang="el-GR" dirty="0"/>
          </a:p>
        </p:txBody>
      </p:sp>
      <p:pic>
        <p:nvPicPr>
          <p:cNvPr id="4" name="Content Placeholder 3" descr="image002.jpg"/>
          <p:cNvPicPr>
            <a:picLocks noGrp="1" noChangeAspect="1"/>
          </p:cNvPicPr>
          <p:nvPr/>
        </p:nvPicPr>
        <p:blipFill>
          <a:blip r:embed="rId2">
            <a:extLst>
              <a:ext uri="{28A0092B-C50C-407E-A947-70E740481C1C}">
                <a14:useLocalDpi xmlns:a14="http://schemas.microsoft.com/office/drawing/2010/main" val="0"/>
              </a:ext>
            </a:extLst>
          </a:blip>
          <a:srcRect t="14685" b="14685"/>
          <a:stretch>
            <a:fillRect/>
          </a:stretch>
        </p:blipFill>
        <p:spPr bwMode="auto">
          <a:xfrm>
            <a:off x="4700789" y="2575775"/>
            <a:ext cx="6787166" cy="2975019"/>
          </a:xfrm>
          <a:prstGeom prst="rect">
            <a:avLst/>
          </a:prstGeom>
          <a:noFill/>
          <a:ln>
            <a:noFill/>
          </a:ln>
          <a:effectLst/>
          <a:extLs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xmlns:lc="http://schemas.openxmlformats.org/drawingml/2006/lockedCanvas" val="1"/>
            </a:ext>
          </a:extLst>
        </p:spPr>
      </p:pic>
    </p:spTree>
    <p:extLst>
      <p:ext uri="{BB962C8B-B14F-4D97-AF65-F5344CB8AC3E}">
        <p14:creationId xmlns:p14="http://schemas.microsoft.com/office/powerpoint/2010/main" val="3536338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latin typeface="Arial" panose="020B0604020202020204" pitchFamily="34" charset="0"/>
              </a:rPr>
              <a:t>Τι </a:t>
            </a:r>
            <a:r>
              <a:rPr lang="el-GR" altLang="el-GR" dirty="0" err="1" smtClean="0">
                <a:latin typeface="Arial" panose="020B0604020202020204" pitchFamily="34" charset="0"/>
              </a:rPr>
              <a:t>αποτελεσμα</a:t>
            </a:r>
            <a:r>
              <a:rPr lang="el-GR" altLang="el-GR" dirty="0" smtClean="0">
                <a:latin typeface="Arial" panose="020B0604020202020204" pitchFamily="34" charset="0"/>
              </a:rPr>
              <a:t> </a:t>
            </a:r>
            <a:r>
              <a:rPr lang="el-GR" altLang="el-GR" dirty="0" err="1" smtClean="0">
                <a:latin typeface="Arial" panose="020B0604020202020204" pitchFamily="34" charset="0"/>
              </a:rPr>
              <a:t>εχει</a:t>
            </a:r>
            <a:r>
              <a:rPr lang="el-GR" altLang="el-GR" dirty="0" smtClean="0">
                <a:latin typeface="Arial" panose="020B0604020202020204" pitchFamily="34" charset="0"/>
              </a:rPr>
              <a:t> </a:t>
            </a:r>
            <a:r>
              <a:rPr lang="el-GR" altLang="el-GR" dirty="0">
                <a:latin typeface="Arial" panose="020B0604020202020204" pitchFamily="34" charset="0"/>
              </a:rPr>
              <a:t>η </a:t>
            </a:r>
            <a:r>
              <a:rPr lang="el-GR" altLang="el-GR" dirty="0" err="1" smtClean="0">
                <a:latin typeface="Arial" panose="020B0604020202020204" pitchFamily="34" charset="0"/>
              </a:rPr>
              <a:t>μεταλλαξη</a:t>
            </a:r>
            <a:r>
              <a:rPr lang="el-GR" altLang="el-GR" dirty="0" smtClean="0">
                <a:latin typeface="Arial" panose="020B0604020202020204" pitchFamily="34" charset="0"/>
              </a:rPr>
              <a:t> </a:t>
            </a:r>
            <a:r>
              <a:rPr lang="el-GR" altLang="el-GR" dirty="0" err="1" smtClean="0">
                <a:latin typeface="Arial" panose="020B0604020202020204" pitchFamily="34" charset="0"/>
              </a:rPr>
              <a:t>αυτη</a:t>
            </a:r>
            <a:endParaRPr lang="el-GR" dirty="0"/>
          </a:p>
        </p:txBody>
      </p:sp>
      <p:sp>
        <p:nvSpPr>
          <p:cNvPr id="3" name="Content Placeholder 2"/>
          <p:cNvSpPr>
            <a:spLocks noGrp="1"/>
          </p:cNvSpPr>
          <p:nvPr>
            <p:ph idx="1"/>
          </p:nvPr>
        </p:nvSpPr>
        <p:spPr>
          <a:xfrm>
            <a:off x="685801" y="2142067"/>
            <a:ext cx="4324081" cy="3649133"/>
          </a:xfrm>
        </p:spPr>
        <p:txBody>
          <a:bodyPr>
            <a:normAutofit fontScale="92500" lnSpcReduction="10000"/>
          </a:bodyPr>
          <a:lstStyle/>
          <a:p>
            <a:r>
              <a:rPr lang="el-GR" altLang="el-GR" dirty="0" smtClean="0">
                <a:latin typeface="Arial" panose="020B0604020202020204" pitchFamily="34" charset="0"/>
              </a:rPr>
              <a:t>όταν </a:t>
            </a:r>
            <a:r>
              <a:rPr lang="el-GR" altLang="el-GR" dirty="0">
                <a:latin typeface="Arial" panose="020B0604020202020204" pitchFamily="34" charset="0"/>
              </a:rPr>
              <a:t>είναι </a:t>
            </a:r>
            <a:r>
              <a:rPr lang="el-GR" altLang="el-GR" dirty="0" err="1">
                <a:latin typeface="Arial" panose="020B0604020202020204" pitchFamily="34" charset="0"/>
              </a:rPr>
              <a:t>οξυγονωμενη</a:t>
            </a:r>
            <a:r>
              <a:rPr lang="el-GR" altLang="el-GR" dirty="0">
                <a:latin typeface="Arial" panose="020B0604020202020204" pitchFamily="34" charset="0"/>
              </a:rPr>
              <a:t> η αιμοσφαιρίνη </a:t>
            </a:r>
            <a:r>
              <a:rPr lang="en-GB" altLang="el-GR" dirty="0">
                <a:latin typeface="Arial" panose="020B0604020202020204" pitchFamily="34" charset="0"/>
              </a:rPr>
              <a:t>S </a:t>
            </a:r>
            <a:r>
              <a:rPr lang="el-GR" altLang="el-GR" dirty="0">
                <a:latin typeface="Arial" panose="020B0604020202020204" pitchFamily="34" charset="0"/>
              </a:rPr>
              <a:t>συμπεριφέρεται όπως η </a:t>
            </a:r>
            <a:r>
              <a:rPr lang="en-GB" altLang="en-US" dirty="0">
                <a:latin typeface="Arial" panose="020B0604020202020204" pitchFamily="34" charset="0"/>
              </a:rPr>
              <a:t>“</a:t>
            </a:r>
            <a:r>
              <a:rPr lang="el-GR" altLang="ja-JP" dirty="0">
                <a:latin typeface="Arial" panose="020B0604020202020204" pitchFamily="34" charset="0"/>
              </a:rPr>
              <a:t>φυσιολογική</a:t>
            </a:r>
            <a:r>
              <a:rPr lang="en-GB" altLang="en-US" dirty="0">
                <a:latin typeface="Arial" panose="020B0604020202020204" pitchFamily="34" charset="0"/>
              </a:rPr>
              <a:t>”</a:t>
            </a:r>
            <a:r>
              <a:rPr lang="en-GB" altLang="ja-JP" dirty="0">
                <a:latin typeface="Arial" panose="020B0604020202020204" pitchFamily="34" charset="0"/>
              </a:rPr>
              <a:t> </a:t>
            </a:r>
            <a:r>
              <a:rPr lang="en-GB" altLang="ja-JP" dirty="0" err="1">
                <a:latin typeface="Arial" panose="020B0604020202020204" pitchFamily="34" charset="0"/>
              </a:rPr>
              <a:t>Hb</a:t>
            </a:r>
            <a:r>
              <a:rPr lang="el-GR" altLang="ja-JP" dirty="0">
                <a:latin typeface="Arial" panose="020B0604020202020204" pitchFamily="34" charset="0"/>
              </a:rPr>
              <a:t> Α</a:t>
            </a:r>
          </a:p>
          <a:p>
            <a:r>
              <a:rPr lang="el-GR" altLang="el-GR" dirty="0">
                <a:latin typeface="Arial" panose="020B0604020202020204" pitchFamily="34" charset="0"/>
              </a:rPr>
              <a:t>Όταν έχει αναχθεί, ΕΥΚΟΛΑ υφίσταται μια ειδική ΜΕΤΟΥΣΙΩΣΗ (αλλαγή της </a:t>
            </a:r>
            <a:r>
              <a:rPr lang="el-GR" altLang="el-GR" dirty="0" err="1">
                <a:latin typeface="Arial" panose="020B0604020202020204" pitchFamily="34" charset="0"/>
              </a:rPr>
              <a:t>στερεοχημίας</a:t>
            </a:r>
            <a:r>
              <a:rPr lang="el-GR" altLang="el-GR" dirty="0">
                <a:latin typeface="Arial" panose="020B0604020202020204" pitchFamily="34" charset="0"/>
              </a:rPr>
              <a:t> της)</a:t>
            </a:r>
          </a:p>
          <a:p>
            <a:r>
              <a:rPr lang="el-GR" altLang="el-GR" dirty="0">
                <a:latin typeface="Arial" panose="020B0604020202020204" pitchFamily="34" charset="0"/>
              </a:rPr>
              <a:t>Η μετουσίωση αυτή, είναι ΑΝΤΙΣΤΡΕΠΤΗ για το </a:t>
            </a:r>
            <a:r>
              <a:rPr lang="el-GR" altLang="el-GR" dirty="0" smtClean="0">
                <a:latin typeface="Arial" panose="020B0604020202020204" pitchFamily="34" charset="0"/>
              </a:rPr>
              <a:t>ΜΟΡΙΟ και </a:t>
            </a:r>
            <a:r>
              <a:rPr lang="el-GR" altLang="el-GR" dirty="0">
                <a:latin typeface="Arial" panose="020B0604020202020204" pitchFamily="34" charset="0"/>
              </a:rPr>
              <a:t>μεταβάλλει το </a:t>
            </a:r>
            <a:r>
              <a:rPr lang="el-GR" altLang="el-GR" b="1" dirty="0">
                <a:latin typeface="Arial" panose="020B0604020202020204" pitchFamily="34" charset="0"/>
              </a:rPr>
              <a:t>σχήμα</a:t>
            </a:r>
            <a:r>
              <a:rPr lang="el-GR" altLang="el-GR" dirty="0">
                <a:latin typeface="Arial" panose="020B0604020202020204" pitchFamily="34" charset="0"/>
              </a:rPr>
              <a:t> του </a:t>
            </a:r>
            <a:r>
              <a:rPr lang="el-GR" altLang="el-GR" dirty="0" err="1">
                <a:latin typeface="Arial" panose="020B0604020202020204" pitchFamily="34" charset="0"/>
              </a:rPr>
              <a:t>ερυθροκυτταρου</a:t>
            </a:r>
            <a:r>
              <a:rPr lang="el-GR" altLang="el-GR" dirty="0">
                <a:latin typeface="Arial" panose="020B0604020202020204" pitchFamily="34" charset="0"/>
              </a:rPr>
              <a:t> </a:t>
            </a:r>
          </a:p>
          <a:p>
            <a:pPr>
              <a:buFontTx/>
              <a:buNone/>
            </a:pPr>
            <a:r>
              <a:rPr lang="el-GR" altLang="el-GR" dirty="0">
                <a:latin typeface="Arial" panose="020B0604020202020204" pitchFamily="34" charset="0"/>
              </a:rPr>
              <a:t>	</a:t>
            </a:r>
            <a:r>
              <a:rPr lang="el-GR" altLang="el-GR" dirty="0" smtClean="0">
                <a:latin typeface="Arial" panose="020B0604020202020204" pitchFamily="34" charset="0"/>
              </a:rPr>
              <a:t>- αρχικά </a:t>
            </a:r>
            <a:r>
              <a:rPr lang="el-GR" altLang="el-GR" dirty="0">
                <a:latin typeface="Arial" panose="020B0604020202020204" pitchFamily="34" charset="0"/>
              </a:rPr>
              <a:t>μεν </a:t>
            </a:r>
            <a:r>
              <a:rPr lang="el-GR" altLang="el-GR" dirty="0" smtClean="0">
                <a:latin typeface="Arial" panose="020B0604020202020204" pitchFamily="34" charset="0"/>
              </a:rPr>
              <a:t>ΑΝΤΙΣΤΡΕΠΤΑ  - ΑΚΟΛΟΥΘΩΣ </a:t>
            </a:r>
            <a:r>
              <a:rPr lang="el-GR" altLang="el-GR" dirty="0">
                <a:latin typeface="Arial" panose="020B0604020202020204" pitchFamily="34" charset="0"/>
              </a:rPr>
              <a:t>όμως ΜΗ-ΑΝΤΙΣΤΡΕΠΤΑ  </a:t>
            </a:r>
          </a:p>
          <a:p>
            <a:endParaRPr lang="el-GR" dirty="0"/>
          </a:p>
        </p:txBody>
      </p:sp>
      <p:pic>
        <p:nvPicPr>
          <p:cNvPr id="4" name="Picture 3" descr="sickle-cell-anem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611" y="1698938"/>
            <a:ext cx="650383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7478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b="1" dirty="0">
                <a:solidFill>
                  <a:srgbClr val="FFFF66"/>
                </a:solidFill>
              </a:rPr>
              <a:t>ΕΡΩΤΗΣΗ</a:t>
            </a:r>
            <a:r>
              <a:rPr lang="en-US" altLang="el-GR" b="1" dirty="0">
                <a:solidFill>
                  <a:srgbClr val="FFFF66"/>
                </a:solidFill>
              </a:rPr>
              <a:t>-ΠΑΡΑΤΗΡΗΣΗ:</a:t>
            </a:r>
            <a:br>
              <a:rPr lang="en-US" altLang="el-GR" b="1" dirty="0">
                <a:solidFill>
                  <a:srgbClr val="FFFF66"/>
                </a:solidFill>
              </a:rPr>
            </a:br>
            <a:r>
              <a:rPr lang="el-GR" altLang="el-GR" b="1" dirty="0">
                <a:solidFill>
                  <a:srgbClr val="FFFF66"/>
                </a:solidFill>
              </a:rPr>
              <a:t>σε τι </a:t>
            </a:r>
            <a:r>
              <a:rPr lang="el-GR" altLang="el-GR" b="1" dirty="0" err="1" smtClean="0">
                <a:solidFill>
                  <a:srgbClr val="FFFF66"/>
                </a:solidFill>
              </a:rPr>
              <a:t>συνισταται</a:t>
            </a:r>
            <a:r>
              <a:rPr lang="el-GR" altLang="el-GR" b="1" dirty="0" smtClean="0">
                <a:solidFill>
                  <a:srgbClr val="FFFF66"/>
                </a:solidFill>
              </a:rPr>
              <a:t> </a:t>
            </a:r>
            <a:r>
              <a:rPr lang="el-GR" altLang="el-GR" b="1" dirty="0">
                <a:solidFill>
                  <a:srgbClr val="FFFF66"/>
                </a:solidFill>
              </a:rPr>
              <a:t>η «</a:t>
            </a:r>
            <a:r>
              <a:rPr lang="el-GR" altLang="el-GR" b="1" dirty="0" err="1" smtClean="0">
                <a:solidFill>
                  <a:srgbClr val="FFFF66"/>
                </a:solidFill>
              </a:rPr>
              <a:t>κλινικη</a:t>
            </a:r>
            <a:r>
              <a:rPr lang="el-GR" altLang="el-GR" b="1" dirty="0" smtClean="0">
                <a:solidFill>
                  <a:srgbClr val="FFFF66"/>
                </a:solidFill>
              </a:rPr>
              <a:t> </a:t>
            </a:r>
            <a:r>
              <a:rPr lang="el-GR" altLang="el-GR" b="1" dirty="0" err="1" smtClean="0">
                <a:solidFill>
                  <a:srgbClr val="FFFF66"/>
                </a:solidFill>
              </a:rPr>
              <a:t>εκφραση</a:t>
            </a:r>
            <a:r>
              <a:rPr lang="el-GR" altLang="el-GR" b="1" dirty="0">
                <a:solidFill>
                  <a:srgbClr val="FFFF66"/>
                </a:solidFill>
              </a:rPr>
              <a:t>» </a:t>
            </a:r>
            <a:r>
              <a:rPr lang="en-US" altLang="el-GR" b="1" dirty="0">
                <a:solidFill>
                  <a:srgbClr val="FFFF66"/>
                </a:solidFill>
              </a:rPr>
              <a:t/>
            </a:r>
            <a:br>
              <a:rPr lang="en-US" altLang="el-GR" b="1" dirty="0">
                <a:solidFill>
                  <a:srgbClr val="FFFF66"/>
                </a:solidFill>
              </a:rPr>
            </a:br>
            <a:r>
              <a:rPr lang="el-GR" altLang="el-GR" b="1" dirty="0">
                <a:solidFill>
                  <a:srgbClr val="FFFF66"/>
                </a:solidFill>
              </a:rPr>
              <a:t>των </a:t>
            </a:r>
            <a:r>
              <a:rPr lang="el-GR" altLang="el-GR" b="1" dirty="0" err="1" smtClean="0">
                <a:solidFill>
                  <a:srgbClr val="FFFF66"/>
                </a:solidFill>
              </a:rPr>
              <a:t>δρεπανοκυτταρικων</a:t>
            </a:r>
            <a:r>
              <a:rPr lang="el-GR" altLang="el-GR" b="1" dirty="0" smtClean="0">
                <a:solidFill>
                  <a:srgbClr val="FFFF66"/>
                </a:solidFill>
              </a:rPr>
              <a:t> </a:t>
            </a:r>
            <a:r>
              <a:rPr lang="el-GR" altLang="el-GR" b="1" dirty="0" err="1" smtClean="0">
                <a:solidFill>
                  <a:srgbClr val="FFFF66"/>
                </a:solidFill>
              </a:rPr>
              <a:t>συνδρομων</a:t>
            </a:r>
            <a:r>
              <a:rPr lang="en-US" altLang="el-GR" b="1" dirty="0">
                <a:solidFill>
                  <a:srgbClr val="FFFF66"/>
                </a:solidFill>
              </a:rPr>
              <a:t>;</a:t>
            </a:r>
            <a:endParaRPr lang="el-GR" dirty="0"/>
          </a:p>
        </p:txBody>
      </p:sp>
      <p:sp>
        <p:nvSpPr>
          <p:cNvPr id="3" name="Content Placeholder 2"/>
          <p:cNvSpPr>
            <a:spLocks noGrp="1"/>
          </p:cNvSpPr>
          <p:nvPr>
            <p:ph idx="1"/>
          </p:nvPr>
        </p:nvSpPr>
        <p:spPr>
          <a:xfrm>
            <a:off x="685802" y="2142067"/>
            <a:ext cx="4749083" cy="4516310"/>
          </a:xfrm>
        </p:spPr>
        <p:txBody>
          <a:bodyPr>
            <a:normAutofit/>
          </a:bodyPr>
          <a:lstStyle/>
          <a:p>
            <a:endParaRPr lang="el-GR" altLang="el-GR" b="1" dirty="0" smtClean="0">
              <a:solidFill>
                <a:srgbClr val="00FF00"/>
              </a:solidFill>
            </a:endParaRPr>
          </a:p>
          <a:p>
            <a:r>
              <a:rPr lang="el-GR" altLang="el-GR" b="1" dirty="0" smtClean="0">
                <a:solidFill>
                  <a:srgbClr val="00FF00"/>
                </a:solidFill>
              </a:rPr>
              <a:t>«</a:t>
            </a:r>
            <a:r>
              <a:rPr lang="en-US" altLang="el-GR" b="1" dirty="0" err="1">
                <a:solidFill>
                  <a:srgbClr val="00FF00"/>
                </a:solidFill>
              </a:rPr>
              <a:t>μί</a:t>
            </a:r>
            <a:r>
              <a:rPr lang="en-US" altLang="el-GR" b="1" dirty="0">
                <a:solidFill>
                  <a:srgbClr val="00FF00"/>
                </a:solidFill>
              </a:rPr>
              <a:t>α </a:t>
            </a:r>
            <a:r>
              <a:rPr lang="el-GR" altLang="el-GR" b="1" dirty="0" err="1">
                <a:solidFill>
                  <a:srgbClr val="00FF00"/>
                </a:solidFill>
              </a:rPr>
              <a:t>αιμοσφαιρινοπάθεια</a:t>
            </a:r>
            <a:r>
              <a:rPr lang="el-GR" altLang="el-GR" b="1" dirty="0" smtClean="0">
                <a:solidFill>
                  <a:srgbClr val="00FF00"/>
                </a:solidFill>
              </a:rPr>
              <a:t>»</a:t>
            </a:r>
          </a:p>
          <a:p>
            <a:r>
              <a:rPr lang="el-GR" altLang="el-GR" b="1" dirty="0" smtClean="0">
                <a:solidFill>
                  <a:srgbClr val="00FF00"/>
                </a:solidFill>
              </a:rPr>
              <a:t>και </a:t>
            </a:r>
            <a:r>
              <a:rPr lang="el-GR" altLang="el-GR" b="1" dirty="0">
                <a:solidFill>
                  <a:srgbClr val="00FF00"/>
                </a:solidFill>
              </a:rPr>
              <a:t>κατά «το άλλο ήμισυ»</a:t>
            </a:r>
            <a:endParaRPr lang="en-US" altLang="el-GR" b="1" dirty="0">
              <a:solidFill>
                <a:srgbClr val="00FF00"/>
              </a:solidFill>
            </a:endParaRPr>
          </a:p>
          <a:p>
            <a:pPr>
              <a:buFontTx/>
              <a:buNone/>
            </a:pPr>
            <a:r>
              <a:rPr lang="en-US" altLang="el-GR" b="1" dirty="0">
                <a:solidFill>
                  <a:srgbClr val="00FF00"/>
                </a:solidFill>
              </a:rPr>
              <a:t>	</a:t>
            </a:r>
            <a:r>
              <a:rPr lang="el-GR" altLang="el-GR" b="1" dirty="0">
                <a:solidFill>
                  <a:srgbClr val="00FF00"/>
                </a:solidFill>
              </a:rPr>
              <a:t> </a:t>
            </a:r>
            <a:r>
              <a:rPr lang="el-GR" altLang="el-GR" b="1" dirty="0">
                <a:solidFill>
                  <a:srgbClr val="00FF00"/>
                </a:solidFill>
                <a:latin typeface="Arial" panose="020B0604020202020204" pitchFamily="34" charset="0"/>
              </a:rPr>
              <a:t>ΕΙΝΑΙ </a:t>
            </a:r>
            <a:r>
              <a:rPr lang="el-GR" altLang="el-GR" b="1" dirty="0">
                <a:solidFill>
                  <a:srgbClr val="00FF00"/>
                </a:solidFill>
              </a:rPr>
              <a:t>«</a:t>
            </a:r>
            <a:r>
              <a:rPr lang="en-US" altLang="el-GR" b="1" dirty="0" err="1">
                <a:solidFill>
                  <a:srgbClr val="00FF00"/>
                </a:solidFill>
              </a:rPr>
              <a:t>μί</a:t>
            </a:r>
            <a:r>
              <a:rPr lang="en-US" altLang="el-GR" b="1" dirty="0">
                <a:solidFill>
                  <a:srgbClr val="00FF00"/>
                </a:solidFill>
              </a:rPr>
              <a:t>α </a:t>
            </a:r>
            <a:r>
              <a:rPr lang="el-GR" altLang="el-GR" b="1" dirty="0">
                <a:solidFill>
                  <a:srgbClr val="00FF00"/>
                </a:solidFill>
              </a:rPr>
              <a:t>α</a:t>
            </a:r>
            <a:r>
              <a:rPr lang="en-US" altLang="el-GR" b="1" dirty="0" err="1">
                <a:solidFill>
                  <a:srgbClr val="00FF00"/>
                </a:solidFill>
              </a:rPr>
              <a:t>ρτηριο</a:t>
            </a:r>
            <a:r>
              <a:rPr lang="el-GR" altLang="el-GR" b="1" dirty="0" err="1">
                <a:solidFill>
                  <a:srgbClr val="00FF00"/>
                </a:solidFill>
              </a:rPr>
              <a:t>πάθεια</a:t>
            </a:r>
            <a:r>
              <a:rPr lang="el-GR" altLang="el-GR" b="1" dirty="0" smtClean="0">
                <a:solidFill>
                  <a:srgbClr val="00FF00"/>
                </a:solidFill>
              </a:rPr>
              <a:t>»</a:t>
            </a:r>
          </a:p>
          <a:p>
            <a:pPr marL="342900" indent="-342900">
              <a:buFont typeface="+mj-lt"/>
              <a:buAutoNum type="arabicPeriod"/>
            </a:pPr>
            <a:r>
              <a:rPr lang="el-GR" altLang="el-GR" b="1" dirty="0">
                <a:solidFill>
                  <a:srgbClr val="00FF00"/>
                </a:solidFill>
              </a:rPr>
              <a:t>«</a:t>
            </a:r>
            <a:r>
              <a:rPr lang="el-GR" altLang="el-GR" b="1" dirty="0" err="1">
                <a:solidFill>
                  <a:srgbClr val="00FF00"/>
                </a:solidFill>
              </a:rPr>
              <a:t>παραμορφωσισμότητα</a:t>
            </a:r>
            <a:r>
              <a:rPr lang="el-GR" altLang="el-GR" b="1" dirty="0">
                <a:solidFill>
                  <a:srgbClr val="00FF00"/>
                </a:solidFill>
              </a:rPr>
              <a:t>» των </a:t>
            </a:r>
            <a:r>
              <a:rPr lang="el-GR" altLang="el-GR" b="1" dirty="0" err="1" smtClean="0">
                <a:solidFill>
                  <a:srgbClr val="00FF00"/>
                </a:solidFill>
              </a:rPr>
              <a:t>ερυθροκυττάρων</a:t>
            </a:r>
            <a:r>
              <a:rPr lang="el-GR" altLang="el-GR" b="1" dirty="0" smtClean="0">
                <a:solidFill>
                  <a:srgbClr val="00FF00"/>
                </a:solidFill>
              </a:rPr>
              <a:t> </a:t>
            </a:r>
            <a:r>
              <a:rPr lang="en-US" altLang="el-GR" b="1" dirty="0" smtClean="0">
                <a:solidFill>
                  <a:srgbClr val="00FF00"/>
                </a:solidFill>
              </a:rPr>
              <a:t>(deformability)</a:t>
            </a:r>
            <a:r>
              <a:rPr lang="el-GR" altLang="el-GR" b="1" dirty="0" smtClean="0">
                <a:solidFill>
                  <a:srgbClr val="00FF00"/>
                </a:solidFill>
              </a:rPr>
              <a:t> και </a:t>
            </a:r>
            <a:r>
              <a:rPr lang="el-GR" altLang="el-GR" b="1" dirty="0">
                <a:solidFill>
                  <a:srgbClr val="00FF00"/>
                </a:solidFill>
              </a:rPr>
              <a:t>ανελαστικότητα (</a:t>
            </a:r>
            <a:r>
              <a:rPr lang="en-US" altLang="el-GR" b="1" dirty="0" smtClean="0">
                <a:solidFill>
                  <a:srgbClr val="00FF00"/>
                </a:solidFill>
              </a:rPr>
              <a:t>rigidity)</a:t>
            </a:r>
            <a:endParaRPr lang="el-GR" altLang="el-GR" b="1" dirty="0" smtClean="0">
              <a:solidFill>
                <a:srgbClr val="00FF00"/>
              </a:solidFill>
            </a:endParaRPr>
          </a:p>
          <a:p>
            <a:pPr marL="342900" indent="-342900">
              <a:buFont typeface="+mj-lt"/>
              <a:buAutoNum type="arabicPeriod"/>
            </a:pPr>
            <a:r>
              <a:rPr lang="el-GR" altLang="el-GR" b="1" dirty="0" smtClean="0">
                <a:solidFill>
                  <a:srgbClr val="00FF00"/>
                </a:solidFill>
              </a:rPr>
              <a:t>ανωμαλίες </a:t>
            </a:r>
            <a:r>
              <a:rPr lang="el-GR" altLang="el-GR" b="1" dirty="0">
                <a:solidFill>
                  <a:srgbClr val="00FF00"/>
                </a:solidFill>
              </a:rPr>
              <a:t>αριθμού-λειτουργίας των  αιμοπεταλίων</a:t>
            </a:r>
          </a:p>
          <a:p>
            <a:pPr marL="342900" indent="-342900">
              <a:buFont typeface="+mj-lt"/>
              <a:buAutoNum type="arabicPeriod"/>
            </a:pPr>
            <a:r>
              <a:rPr lang="el-GR" altLang="el-GR" b="1" dirty="0">
                <a:solidFill>
                  <a:srgbClr val="00FF00"/>
                </a:solidFill>
              </a:rPr>
              <a:t>ανωμαλία συμπληρώματος</a:t>
            </a:r>
          </a:p>
          <a:p>
            <a:pPr marL="342900" indent="-342900">
              <a:buFont typeface="+mj-lt"/>
              <a:buAutoNum type="arabicPeriod"/>
            </a:pPr>
            <a:r>
              <a:rPr lang="el-GR" altLang="el-GR" b="1" dirty="0">
                <a:solidFill>
                  <a:srgbClr val="00FF00"/>
                </a:solidFill>
              </a:rPr>
              <a:t>άλλοι </a:t>
            </a:r>
            <a:r>
              <a:rPr lang="el-GR" altLang="el-GR" b="1" dirty="0" err="1">
                <a:solidFill>
                  <a:srgbClr val="00FF00"/>
                </a:solidFill>
              </a:rPr>
              <a:t>συμπαράγοντες</a:t>
            </a:r>
            <a:endParaRPr lang="en-US" altLang="el-GR" b="1" dirty="0">
              <a:solidFill>
                <a:srgbClr val="00FF00"/>
              </a:solidFill>
            </a:endParaRPr>
          </a:p>
          <a:p>
            <a:pPr>
              <a:buFontTx/>
              <a:buNone/>
            </a:pPr>
            <a:endParaRPr lang="en-US" altLang="el-GR" b="1" dirty="0">
              <a:solidFill>
                <a:srgbClr val="00FF00"/>
              </a:solidFill>
            </a:endParaRPr>
          </a:p>
          <a:p>
            <a:endParaRPr lang="el-GR" dirty="0"/>
          </a:p>
        </p:txBody>
      </p:sp>
      <p:pic>
        <p:nvPicPr>
          <p:cNvPr id="4" name="Picture 3" descr="sickle_cell_vess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135" y="2142067"/>
            <a:ext cx="5638800" cy="425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xmlns:lc="http://schemas.openxmlformats.org/drawingml/2006/lockedCanvas" val="1"/>
            </a:ext>
          </a:extLst>
        </p:spPr>
      </p:pic>
    </p:spTree>
    <p:extLst>
      <p:ext uri="{BB962C8B-B14F-4D97-AF65-F5344CB8AC3E}">
        <p14:creationId xmlns:p14="http://schemas.microsoft.com/office/powerpoint/2010/main" val="28962121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b="1" dirty="0" smtClean="0">
                <a:solidFill>
                  <a:srgbClr val="FFFF00"/>
                </a:solidFill>
              </a:rPr>
              <a:t>“</a:t>
            </a:r>
            <a:r>
              <a:rPr lang="en-US" altLang="el-GR" b="1" dirty="0" smtClean="0">
                <a:solidFill>
                  <a:srgbClr val="FFFF00"/>
                </a:solidFill>
              </a:rPr>
              <a:t>…</a:t>
            </a:r>
            <a:r>
              <a:rPr lang="en-US" altLang="el-GR" b="1" cap="none" dirty="0" smtClean="0">
                <a:solidFill>
                  <a:srgbClr val="FFFF00"/>
                </a:solidFill>
              </a:rPr>
              <a:t>sickle cells can not travel across vessels easily</a:t>
            </a:r>
            <a:r>
              <a:rPr lang="en-US" altLang="el-GR" b="1" dirty="0" smtClean="0">
                <a:solidFill>
                  <a:srgbClr val="FFFF00"/>
                </a:solidFill>
              </a:rPr>
              <a:t>…</a:t>
            </a:r>
            <a:r>
              <a:rPr lang="en-US" altLang="en-US" b="1" dirty="0" smtClean="0">
                <a:solidFill>
                  <a:srgbClr val="FFFF00"/>
                </a:solidFill>
              </a:rPr>
              <a:t>”</a:t>
            </a:r>
            <a:r>
              <a:rPr lang="el-GR" altLang="ja-JP" b="1" dirty="0">
                <a:solidFill>
                  <a:srgbClr val="FFFF00"/>
                </a:solidFill>
                <a:latin typeface="Arial" panose="020B0604020202020204" pitchFamily="34" charset="0"/>
              </a:rPr>
              <a:t/>
            </a:r>
            <a:br>
              <a:rPr lang="el-GR" altLang="ja-JP" b="1" dirty="0">
                <a:solidFill>
                  <a:srgbClr val="FFFF00"/>
                </a:solidFill>
                <a:latin typeface="Arial" panose="020B0604020202020204" pitchFamily="34" charset="0"/>
              </a:rPr>
            </a:br>
            <a:endParaRPr lang="el-GR" dirty="0"/>
          </a:p>
        </p:txBody>
      </p:sp>
      <p:pic>
        <p:nvPicPr>
          <p:cNvPr id="4" name="Content Placeholder 3" descr="sickle_cell_circul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5611" y="1828801"/>
            <a:ext cx="9839459" cy="4468968"/>
          </a:xfrm>
          <a:prstGeom prst="rect">
            <a:avLst/>
          </a:prstGeom>
          <a:noFill/>
          <a:ln>
            <a:noFill/>
          </a:ln>
          <a:effectLst/>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3782015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b="1" dirty="0" err="1" smtClean="0"/>
              <a:t>τελικο</a:t>
            </a:r>
            <a:r>
              <a:rPr lang="el-GR" altLang="el-GR" b="1" dirty="0" smtClean="0"/>
              <a:t> </a:t>
            </a:r>
            <a:r>
              <a:rPr lang="el-GR" altLang="el-GR" b="1" dirty="0" err="1" smtClean="0"/>
              <a:t>αποτελεσμα</a:t>
            </a:r>
            <a:endParaRPr lang="el-GR" dirty="0"/>
          </a:p>
        </p:txBody>
      </p:sp>
      <p:sp>
        <p:nvSpPr>
          <p:cNvPr id="3" name="Content Placeholder 2"/>
          <p:cNvSpPr>
            <a:spLocks noGrp="1"/>
          </p:cNvSpPr>
          <p:nvPr>
            <p:ph idx="1"/>
          </p:nvPr>
        </p:nvSpPr>
        <p:spPr/>
        <p:txBody>
          <a:bodyPr/>
          <a:lstStyle/>
          <a:p>
            <a:r>
              <a:rPr lang="el-GR" altLang="el-GR" b="1" dirty="0"/>
              <a:t>η ειδική «</a:t>
            </a:r>
            <a:r>
              <a:rPr lang="el-GR" altLang="el-GR" b="1" dirty="0" err="1"/>
              <a:t>αγγειοαποφρακτική</a:t>
            </a:r>
            <a:r>
              <a:rPr lang="el-GR" altLang="el-GR" b="1" dirty="0"/>
              <a:t> παθολογία» της δρεπανοκυτταρικής νόσου</a:t>
            </a:r>
          </a:p>
          <a:p>
            <a:pPr>
              <a:buFontTx/>
              <a:buNone/>
            </a:pPr>
            <a:r>
              <a:rPr lang="en-US" altLang="el-GR" b="1" dirty="0"/>
              <a:t>	</a:t>
            </a:r>
          </a:p>
          <a:p>
            <a:pPr>
              <a:buFontTx/>
              <a:buNone/>
            </a:pPr>
            <a:r>
              <a:rPr lang="en-US" altLang="el-GR" b="1" dirty="0"/>
              <a:t>	</a:t>
            </a:r>
            <a:r>
              <a:rPr lang="el-GR" altLang="el-GR" b="1" dirty="0"/>
              <a:t>		(</a:t>
            </a:r>
            <a:r>
              <a:rPr lang="el-GR" altLang="el-GR" b="1" dirty="0" err="1"/>
              <a:t>θρομβωτική</a:t>
            </a:r>
            <a:r>
              <a:rPr lang="en-US" altLang="el-GR" b="1" dirty="0"/>
              <a:t> </a:t>
            </a:r>
            <a:r>
              <a:rPr lang="el-GR" altLang="el-GR" b="1" dirty="0"/>
              <a:t>-</a:t>
            </a:r>
            <a:r>
              <a:rPr lang="en-US" altLang="el-GR" b="1" dirty="0"/>
              <a:t> </a:t>
            </a:r>
            <a:r>
              <a:rPr lang="el-GR" altLang="el-GR" b="1" dirty="0" err="1"/>
              <a:t>εμβολική</a:t>
            </a:r>
            <a:r>
              <a:rPr lang="en-US" altLang="el-GR" b="1" dirty="0"/>
              <a:t> </a:t>
            </a:r>
            <a:r>
              <a:rPr lang="el-GR" altLang="el-GR" b="1" dirty="0"/>
              <a:t>-</a:t>
            </a:r>
            <a:r>
              <a:rPr lang="en-US" altLang="el-GR" b="1" dirty="0"/>
              <a:t> </a:t>
            </a:r>
            <a:r>
              <a:rPr lang="en-US" altLang="en-US" b="1" dirty="0"/>
              <a:t>“</a:t>
            </a:r>
            <a:r>
              <a:rPr lang="el-GR" altLang="ja-JP" b="1" dirty="0"/>
              <a:t>μεικτή</a:t>
            </a:r>
            <a:r>
              <a:rPr lang="en-US" altLang="en-US" b="1" dirty="0"/>
              <a:t>”</a:t>
            </a:r>
            <a:r>
              <a:rPr lang="el-GR" altLang="ja-JP" b="1" dirty="0"/>
              <a:t>) </a:t>
            </a:r>
            <a:endParaRPr lang="en-US" altLang="ja-JP" b="1" dirty="0"/>
          </a:p>
          <a:p>
            <a:pPr>
              <a:buFontTx/>
              <a:buNone/>
            </a:pPr>
            <a:endParaRPr lang="el-GR" altLang="el-GR" b="1" dirty="0"/>
          </a:p>
          <a:p>
            <a:pPr>
              <a:buFontTx/>
              <a:buNone/>
            </a:pPr>
            <a:r>
              <a:rPr lang="en-US" altLang="el-GR" b="1" dirty="0"/>
              <a:t>	A</a:t>
            </a:r>
            <a:r>
              <a:rPr lang="el-GR" altLang="el-GR" b="1" dirty="0"/>
              <a:t>ΠΟΤΕΛΕΣΜΑ</a:t>
            </a:r>
            <a:r>
              <a:rPr lang="en-US" altLang="el-GR" b="1" dirty="0"/>
              <a:t> </a:t>
            </a:r>
            <a:r>
              <a:rPr lang="en-US" altLang="el-GR" b="1" dirty="0">
                <a:sym typeface="Symbol" panose="05050102010706020507" pitchFamily="18" charset="2"/>
              </a:rPr>
              <a:t></a:t>
            </a:r>
            <a:r>
              <a:rPr lang="en-US" altLang="el-GR" b="1" dirty="0"/>
              <a:t> </a:t>
            </a:r>
          </a:p>
          <a:p>
            <a:pPr>
              <a:buFontTx/>
              <a:buNone/>
            </a:pPr>
            <a:r>
              <a:rPr lang="en-US" altLang="el-GR" b="1" dirty="0"/>
              <a:t>			</a:t>
            </a:r>
            <a:r>
              <a:rPr lang="en-US" altLang="el-GR" b="1" dirty="0">
                <a:sym typeface="Symbol" panose="05050102010706020507" pitchFamily="18" charset="2"/>
              </a:rPr>
              <a:t></a:t>
            </a:r>
            <a:r>
              <a:rPr lang="el-GR" altLang="el-GR" b="1" dirty="0"/>
              <a:t>«ΑΓΓΕΙΟΑΠΟΦΡΑΚΤΙΚΗ ΚΡΙΣΗ»</a:t>
            </a:r>
          </a:p>
          <a:p>
            <a:pPr>
              <a:buFontTx/>
              <a:buNone/>
            </a:pPr>
            <a:r>
              <a:rPr lang="el-GR" altLang="el-GR" b="1" dirty="0"/>
              <a:t>			(συνήθως επώδυνη)</a:t>
            </a:r>
            <a:endParaRPr lang="en-US" altLang="el-GR" b="1" dirty="0"/>
          </a:p>
          <a:p>
            <a:endParaRPr lang="el-GR" dirty="0"/>
          </a:p>
        </p:txBody>
      </p:sp>
    </p:spTree>
    <p:extLst>
      <p:ext uri="{BB962C8B-B14F-4D97-AF65-F5344CB8AC3E}">
        <p14:creationId xmlns:p14="http://schemas.microsoft.com/office/powerpoint/2010/main" val="210815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2050" name="Picture 2" descr="Αποτέλεσμα εικόνας για γονιδια αιμοσφαιρινησ"/>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2363" y="609600"/>
            <a:ext cx="9494863" cy="586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549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b="1" dirty="0">
                <a:latin typeface="Times New Roman" panose="02020603050405020304" pitchFamily="18" charset="0"/>
                <a:cs typeface="Times New Roman" panose="02020603050405020304" pitchFamily="18" charset="0"/>
              </a:rPr>
              <a:t>ΚΛΙΝΙΚΕΣ ΕΚΔΗΛΩΣΕΙΣ</a:t>
            </a:r>
            <a:endParaRPr lang="el-GR" dirty="0"/>
          </a:p>
        </p:txBody>
      </p:sp>
      <p:sp>
        <p:nvSpPr>
          <p:cNvPr id="3" name="Content Placeholder 2"/>
          <p:cNvSpPr>
            <a:spLocks noGrp="1"/>
          </p:cNvSpPr>
          <p:nvPr>
            <p:ph idx="1"/>
          </p:nvPr>
        </p:nvSpPr>
        <p:spPr/>
        <p:txBody>
          <a:bodyPr/>
          <a:lstStyle/>
          <a:p>
            <a:r>
              <a:rPr lang="el-GR" b="1" dirty="0">
                <a:latin typeface="Times New Roman" pitchFamily="18" charset="0"/>
                <a:cs typeface="Times New Roman" pitchFamily="18" charset="0"/>
              </a:rPr>
              <a:t>Οι κύριες κλινικές εκδηλώσεις της δρεπανοκυτταρικής νόσου (ΔΝ) οφείλονται</a:t>
            </a:r>
            <a:r>
              <a:rPr lang="el-GR" b="1" dirty="0" smtClean="0">
                <a:latin typeface="Times New Roman" pitchFamily="18" charset="0"/>
                <a:cs typeface="Times New Roman" pitchFamily="18" charset="0"/>
              </a:rPr>
              <a:t>:</a:t>
            </a:r>
          </a:p>
          <a:p>
            <a:pPr>
              <a:lnSpc>
                <a:spcPct val="90000"/>
              </a:lnSpc>
              <a:buClr>
                <a:srgbClr val="C00000"/>
              </a:buClr>
              <a:buFont typeface="Wingdings" pitchFamily="2" charset="2"/>
              <a:buChar char="v"/>
              <a:defRPr/>
            </a:pPr>
            <a:r>
              <a:rPr lang="el-GR" b="1" dirty="0" smtClean="0">
                <a:latin typeface="Times New Roman" pitchFamily="18" charset="0"/>
                <a:cs typeface="Times New Roman" pitchFamily="18" charset="0"/>
              </a:rPr>
              <a:t> </a:t>
            </a:r>
            <a:r>
              <a:rPr lang="el-GR" b="1" dirty="0">
                <a:latin typeface="Times New Roman" pitchFamily="18" charset="0"/>
                <a:cs typeface="Times New Roman" pitchFamily="18" charset="0"/>
              </a:rPr>
              <a:t>στην </a:t>
            </a:r>
            <a:r>
              <a:rPr lang="el-GR" b="1" dirty="0">
                <a:solidFill>
                  <a:srgbClr val="C00000"/>
                </a:solidFill>
                <a:latin typeface="Times New Roman" pitchFamily="18" charset="0"/>
                <a:cs typeface="Times New Roman" pitchFamily="18" charset="0"/>
              </a:rPr>
              <a:t>χρόνια αιμολυτική αναιμία</a:t>
            </a:r>
            <a:r>
              <a:rPr lang="el-GR" b="1" dirty="0">
                <a:latin typeface="Times New Roman" pitchFamily="18" charset="0"/>
                <a:cs typeface="Times New Roman" pitchFamily="18" charset="0"/>
              </a:rPr>
              <a:t>, </a:t>
            </a:r>
          </a:p>
          <a:p>
            <a:pPr>
              <a:lnSpc>
                <a:spcPct val="90000"/>
              </a:lnSpc>
              <a:buClr>
                <a:srgbClr val="C00000"/>
              </a:buClr>
              <a:buFont typeface="Wingdings" pitchFamily="2" charset="2"/>
              <a:buChar char="v"/>
              <a:defRPr/>
            </a:pPr>
            <a:r>
              <a:rPr lang="en-US" b="1" dirty="0">
                <a:latin typeface="Times New Roman" pitchFamily="18" charset="0"/>
                <a:cs typeface="Times New Roman" pitchFamily="18" charset="0"/>
              </a:rPr>
              <a:t>  </a:t>
            </a:r>
            <a:r>
              <a:rPr lang="el-GR" b="1" dirty="0">
                <a:latin typeface="Times New Roman" pitchFamily="18" charset="0"/>
                <a:cs typeface="Times New Roman" pitchFamily="18" charset="0"/>
              </a:rPr>
              <a:t>στα </a:t>
            </a:r>
            <a:r>
              <a:rPr lang="el-GR" b="1" dirty="0" err="1">
                <a:solidFill>
                  <a:srgbClr val="C00000"/>
                </a:solidFill>
                <a:latin typeface="Times New Roman" pitchFamily="18" charset="0"/>
                <a:cs typeface="Times New Roman" pitchFamily="18" charset="0"/>
              </a:rPr>
              <a:t>αγγειοαποφρακτικά</a:t>
            </a:r>
            <a:r>
              <a:rPr lang="el-GR" b="1" dirty="0">
                <a:latin typeface="Times New Roman" pitchFamily="18" charset="0"/>
                <a:cs typeface="Times New Roman" pitchFamily="18" charset="0"/>
              </a:rPr>
              <a:t> επεισόδια, </a:t>
            </a:r>
          </a:p>
          <a:p>
            <a:pPr>
              <a:lnSpc>
                <a:spcPct val="90000"/>
              </a:lnSpc>
              <a:buClr>
                <a:srgbClr val="C00000"/>
              </a:buClr>
              <a:buFont typeface="Wingdings" pitchFamily="2" charset="2"/>
              <a:buChar char="v"/>
              <a:defRPr/>
            </a:pPr>
            <a:r>
              <a:rPr lang="en-US" b="1" dirty="0">
                <a:latin typeface="Times New Roman" pitchFamily="18" charset="0"/>
                <a:cs typeface="Times New Roman" pitchFamily="18" charset="0"/>
              </a:rPr>
              <a:t>  </a:t>
            </a:r>
            <a:r>
              <a:rPr lang="el-GR" b="1" dirty="0">
                <a:latin typeface="Times New Roman" pitchFamily="18" charset="0"/>
                <a:cs typeface="Times New Roman" pitchFamily="18" charset="0"/>
              </a:rPr>
              <a:t>στην </a:t>
            </a:r>
            <a:r>
              <a:rPr lang="el-GR" b="1" dirty="0">
                <a:solidFill>
                  <a:srgbClr val="C00000"/>
                </a:solidFill>
                <a:latin typeface="Times New Roman" pitchFamily="18" charset="0"/>
                <a:cs typeface="Times New Roman" pitchFamily="18" charset="0"/>
              </a:rPr>
              <a:t>ηπατική νόσο </a:t>
            </a:r>
            <a:r>
              <a:rPr lang="el-GR" b="1" dirty="0">
                <a:latin typeface="Times New Roman" pitchFamily="18" charset="0"/>
                <a:cs typeface="Times New Roman" pitchFamily="18" charset="0"/>
              </a:rPr>
              <a:t>που αναπτύσσεται και </a:t>
            </a:r>
            <a:endParaRPr lang="el-GR" b="1" dirty="0" smtClean="0">
              <a:latin typeface="Times New Roman" pitchFamily="18" charset="0"/>
              <a:cs typeface="Times New Roman" pitchFamily="18" charset="0"/>
            </a:endParaRPr>
          </a:p>
          <a:p>
            <a:pPr>
              <a:lnSpc>
                <a:spcPct val="90000"/>
              </a:lnSpc>
              <a:buClr>
                <a:srgbClr val="C00000"/>
              </a:buClr>
              <a:buFont typeface="Wingdings" pitchFamily="2" charset="2"/>
              <a:buChar char="v"/>
              <a:defRPr/>
            </a:pPr>
            <a:r>
              <a:rPr lang="el-GR" b="1" dirty="0" smtClean="0">
                <a:latin typeface="Times New Roman" pitchFamily="18" charset="0"/>
                <a:cs typeface="Times New Roman" pitchFamily="18" charset="0"/>
              </a:rPr>
              <a:t>στην </a:t>
            </a:r>
            <a:r>
              <a:rPr lang="el-GR" b="1" dirty="0">
                <a:solidFill>
                  <a:srgbClr val="C00000"/>
                </a:solidFill>
                <a:latin typeface="Times New Roman" pitchFamily="18" charset="0"/>
                <a:cs typeface="Times New Roman" pitchFamily="18" charset="0"/>
              </a:rPr>
              <a:t>ευπάθεια για λοιμώξεις</a:t>
            </a:r>
            <a:r>
              <a:rPr lang="el-GR" b="1" dirty="0">
                <a:latin typeface="Times New Roman" pitchFamily="18" charset="0"/>
                <a:cs typeface="Times New Roman" pitchFamily="18" charset="0"/>
              </a:rPr>
              <a:t>. </a:t>
            </a:r>
          </a:p>
          <a:p>
            <a:endParaRPr lang="el-GR" b="1" dirty="0">
              <a:latin typeface="Times New Roman" pitchFamily="18" charset="0"/>
              <a:cs typeface="Times New Roman" pitchFamily="18" charset="0"/>
            </a:endParaRPr>
          </a:p>
          <a:p>
            <a:endParaRPr lang="el-GR" dirty="0"/>
          </a:p>
        </p:txBody>
      </p:sp>
    </p:spTree>
    <p:extLst>
      <p:ext uri="{BB962C8B-B14F-4D97-AF65-F5344CB8AC3E}">
        <p14:creationId xmlns:p14="http://schemas.microsoft.com/office/powerpoint/2010/main" val="23419237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b="1" dirty="0">
                <a:latin typeface="Times New Roman" panose="02020603050405020304" pitchFamily="18" charset="0"/>
                <a:cs typeface="Times New Roman" panose="02020603050405020304" pitchFamily="18" charset="0"/>
              </a:rPr>
              <a:t>ΕΠΩΔΥΝΑ  </a:t>
            </a:r>
            <a:r>
              <a:rPr lang="el-GR" altLang="el-GR" b="1" dirty="0" smtClean="0">
                <a:latin typeface="Times New Roman" panose="02020603050405020304" pitchFamily="18" charset="0"/>
                <a:cs typeface="Times New Roman" panose="02020603050405020304" pitchFamily="18" charset="0"/>
              </a:rPr>
              <a:t>ΕΠΕΙΣΟΔΙΑ</a:t>
            </a:r>
            <a:endParaRPr lang="el-GR" dirty="0"/>
          </a:p>
        </p:txBody>
      </p:sp>
      <p:sp>
        <p:nvSpPr>
          <p:cNvPr id="3" name="Content Placeholder 2"/>
          <p:cNvSpPr>
            <a:spLocks noGrp="1"/>
          </p:cNvSpPr>
          <p:nvPr>
            <p:ph idx="1"/>
          </p:nvPr>
        </p:nvSpPr>
        <p:spPr>
          <a:xfrm>
            <a:off x="685801" y="2142067"/>
            <a:ext cx="5996353" cy="4511951"/>
          </a:xfrm>
        </p:spPr>
        <p:txBody>
          <a:bodyPr>
            <a:normAutofit fontScale="40000" lnSpcReduction="20000"/>
          </a:bodyPr>
          <a:lstStyle/>
          <a:p>
            <a:pPr>
              <a:buClr>
                <a:srgbClr val="008000"/>
              </a:buClr>
              <a:buNone/>
              <a:defRPr/>
            </a:pPr>
            <a:r>
              <a:rPr lang="el-GR" sz="4300" b="1" dirty="0">
                <a:latin typeface="Times New Roman" pitchFamily="18" charset="0"/>
                <a:cs typeface="Times New Roman" pitchFamily="18" charset="0"/>
              </a:rPr>
              <a:t>Οξύ έντονο άλγος =&gt; </a:t>
            </a:r>
            <a:r>
              <a:rPr lang="el-GR" sz="4300" b="1" dirty="0" err="1">
                <a:latin typeface="Times New Roman" pitchFamily="18" charset="0"/>
                <a:cs typeface="Times New Roman" pitchFamily="18" charset="0"/>
              </a:rPr>
              <a:t>αγγειοαποφρακτική</a:t>
            </a:r>
            <a:r>
              <a:rPr lang="el-GR" sz="4300" b="1" dirty="0">
                <a:latin typeface="Times New Roman" pitchFamily="18" charset="0"/>
                <a:cs typeface="Times New Roman" pitchFamily="18" charset="0"/>
              </a:rPr>
              <a:t> «κρίση»</a:t>
            </a:r>
            <a:endParaRPr lang="en-US" sz="4300" b="1" dirty="0">
              <a:latin typeface="Times New Roman" pitchFamily="18" charset="0"/>
              <a:cs typeface="Times New Roman" pitchFamily="18" charset="0"/>
            </a:endParaRPr>
          </a:p>
          <a:p>
            <a:pPr>
              <a:buClr>
                <a:srgbClr val="008000"/>
              </a:buClr>
              <a:buNone/>
              <a:defRPr/>
            </a:pPr>
            <a:r>
              <a:rPr lang="en-US" sz="4300" b="1" dirty="0">
                <a:latin typeface="Times New Roman" pitchFamily="18" charset="0"/>
                <a:cs typeface="Times New Roman" pitchFamily="18" charset="0"/>
              </a:rPr>
              <a:t>	</a:t>
            </a:r>
            <a:r>
              <a:rPr lang="el-GR" sz="4300" b="1" dirty="0" err="1">
                <a:latin typeface="Times New Roman" pitchFamily="18" charset="0"/>
                <a:cs typeface="Times New Roman" pitchFamily="18" charset="0"/>
              </a:rPr>
              <a:t>Ποικίλουσα</a:t>
            </a:r>
            <a:r>
              <a:rPr lang="el-GR" sz="4300" b="1" dirty="0">
                <a:latin typeface="Times New Roman" pitchFamily="18" charset="0"/>
                <a:cs typeface="Times New Roman" pitchFamily="18" charset="0"/>
              </a:rPr>
              <a:t> συχνότητα και βαρύτητα</a:t>
            </a:r>
            <a:endParaRPr lang="en-US" sz="4300" b="1" dirty="0">
              <a:latin typeface="Times New Roman" pitchFamily="18" charset="0"/>
              <a:cs typeface="Times New Roman" pitchFamily="18" charset="0"/>
            </a:endParaRPr>
          </a:p>
          <a:p>
            <a:pPr lvl="1">
              <a:buClr>
                <a:srgbClr val="FF0000"/>
              </a:buClr>
              <a:buBlip>
                <a:blip r:embed="rId2"/>
              </a:buBlip>
              <a:defRPr/>
            </a:pPr>
            <a:r>
              <a:rPr lang="el-GR" sz="4300" b="1" dirty="0">
                <a:latin typeface="Times New Roman" pitchFamily="18" charset="0"/>
                <a:cs typeface="Times New Roman" pitchFamily="18" charset="0"/>
              </a:rPr>
              <a:t>ανάλογα με το γονότυπο</a:t>
            </a:r>
            <a:endParaRPr lang="en-US" sz="4300" b="1" dirty="0">
              <a:latin typeface="Times New Roman" pitchFamily="18" charset="0"/>
              <a:cs typeface="Times New Roman" pitchFamily="18" charset="0"/>
            </a:endParaRPr>
          </a:p>
          <a:p>
            <a:pPr lvl="1">
              <a:buClr>
                <a:srgbClr val="FF0000"/>
              </a:buClr>
              <a:buBlip>
                <a:blip r:embed="rId2"/>
              </a:buBlip>
              <a:defRPr/>
            </a:pPr>
            <a:r>
              <a:rPr lang="el-GR" sz="4300" b="1" dirty="0">
                <a:latin typeface="Times New Roman" pitchFamily="18" charset="0"/>
                <a:cs typeface="Times New Roman" pitchFamily="18" charset="0"/>
              </a:rPr>
              <a:t>σε διάφορες περιόδους της ζωής του ιδίου ασθενούς</a:t>
            </a:r>
          </a:p>
          <a:p>
            <a:pPr>
              <a:buClr>
                <a:srgbClr val="008000"/>
              </a:buClr>
              <a:buNone/>
              <a:defRPr/>
            </a:pPr>
            <a:r>
              <a:rPr lang="en-US" sz="4300" b="1" dirty="0">
                <a:latin typeface="Times New Roman" pitchFamily="18" charset="0"/>
                <a:cs typeface="Times New Roman" pitchFamily="18" charset="0"/>
              </a:rPr>
              <a:t>	</a:t>
            </a:r>
            <a:r>
              <a:rPr lang="el-GR" sz="4300" b="1" dirty="0" err="1">
                <a:latin typeface="Times New Roman" pitchFamily="18" charset="0"/>
                <a:cs typeface="Times New Roman" pitchFamily="18" charset="0"/>
              </a:rPr>
              <a:t>Εκλυτικά</a:t>
            </a:r>
            <a:r>
              <a:rPr lang="el-GR" sz="4300" b="1" dirty="0">
                <a:latin typeface="Times New Roman" pitchFamily="18" charset="0"/>
                <a:cs typeface="Times New Roman" pitchFamily="18" charset="0"/>
              </a:rPr>
              <a:t> αίτια</a:t>
            </a:r>
          </a:p>
          <a:p>
            <a:pPr lvl="1">
              <a:lnSpc>
                <a:spcPct val="80000"/>
              </a:lnSpc>
              <a:buClr>
                <a:srgbClr val="CC0000"/>
              </a:buClr>
              <a:buSzPct val="65000"/>
              <a:buBlip>
                <a:blip r:embed="rId3"/>
              </a:buBlip>
              <a:defRPr/>
            </a:pPr>
            <a:r>
              <a:rPr lang="el-GR" sz="4300" b="1" dirty="0">
                <a:latin typeface="Times New Roman" pitchFamily="18" charset="0"/>
                <a:cs typeface="Times New Roman" pitchFamily="18" charset="0"/>
              </a:rPr>
              <a:t>Ψύχος</a:t>
            </a:r>
          </a:p>
          <a:p>
            <a:pPr lvl="1">
              <a:lnSpc>
                <a:spcPct val="80000"/>
              </a:lnSpc>
              <a:buClr>
                <a:srgbClr val="FF0000"/>
              </a:buClr>
              <a:buSzPct val="65000"/>
              <a:buBlip>
                <a:blip r:embed="rId3"/>
              </a:buBlip>
              <a:defRPr/>
            </a:pPr>
            <a:r>
              <a:rPr lang="el-GR" sz="4300" b="1" dirty="0">
                <a:latin typeface="Times New Roman" pitchFamily="18" charset="0"/>
                <a:cs typeface="Times New Roman" pitchFamily="18" charset="0"/>
              </a:rPr>
              <a:t>Αφυδάτωση</a:t>
            </a:r>
          </a:p>
          <a:p>
            <a:pPr lvl="1">
              <a:lnSpc>
                <a:spcPct val="80000"/>
              </a:lnSpc>
              <a:buClr>
                <a:srgbClr val="FF0000"/>
              </a:buClr>
              <a:buSzPct val="65000"/>
              <a:buBlip>
                <a:blip r:embed="rId3"/>
              </a:buBlip>
              <a:defRPr/>
            </a:pPr>
            <a:r>
              <a:rPr lang="el-GR" sz="4300" b="1" dirty="0">
                <a:latin typeface="Times New Roman" pitchFamily="18" charset="0"/>
                <a:cs typeface="Times New Roman" pitchFamily="18" charset="0"/>
              </a:rPr>
              <a:t>Λοιμώξεις</a:t>
            </a:r>
          </a:p>
          <a:p>
            <a:pPr lvl="1">
              <a:lnSpc>
                <a:spcPct val="80000"/>
              </a:lnSpc>
              <a:buClr>
                <a:srgbClr val="FF0000"/>
              </a:buClr>
              <a:buSzPct val="65000"/>
              <a:buBlip>
                <a:blip r:embed="rId3"/>
              </a:buBlip>
              <a:defRPr/>
            </a:pPr>
            <a:r>
              <a:rPr lang="el-GR" sz="4300" b="1" dirty="0">
                <a:latin typeface="Times New Roman" pitchFamily="18" charset="0"/>
                <a:cs typeface="Times New Roman" pitchFamily="18" charset="0"/>
              </a:rPr>
              <a:t>Χρήση αλκοόλ</a:t>
            </a:r>
          </a:p>
          <a:p>
            <a:pPr lvl="1">
              <a:lnSpc>
                <a:spcPct val="80000"/>
              </a:lnSpc>
              <a:buClr>
                <a:srgbClr val="FF0000"/>
              </a:buClr>
              <a:buSzPct val="65000"/>
              <a:buBlip>
                <a:blip r:embed="rId3"/>
              </a:buBlip>
              <a:defRPr/>
            </a:pPr>
            <a:r>
              <a:rPr lang="el-GR" sz="4300" b="1" dirty="0">
                <a:latin typeface="Times New Roman" pitchFamily="18" charset="0"/>
                <a:cs typeface="Times New Roman" pitchFamily="18" charset="0"/>
              </a:rPr>
              <a:t>Έμμηνος ρύση</a:t>
            </a:r>
          </a:p>
          <a:p>
            <a:pPr lvl="1">
              <a:lnSpc>
                <a:spcPct val="80000"/>
              </a:lnSpc>
              <a:buClr>
                <a:srgbClr val="FF0000"/>
              </a:buClr>
              <a:buSzPct val="65000"/>
              <a:buBlip>
                <a:blip r:embed="rId3"/>
              </a:buBlip>
              <a:defRPr/>
            </a:pPr>
            <a:r>
              <a:rPr lang="el-GR" sz="4300" b="1" dirty="0">
                <a:latin typeface="Times New Roman" pitchFamily="18" charset="0"/>
                <a:cs typeface="Times New Roman" pitchFamily="18" charset="0"/>
              </a:rPr>
              <a:t>Άγχος</a:t>
            </a:r>
          </a:p>
          <a:p>
            <a:pPr lvl="1">
              <a:lnSpc>
                <a:spcPct val="80000"/>
              </a:lnSpc>
              <a:buClr>
                <a:srgbClr val="FF0000"/>
              </a:buClr>
              <a:buSzPct val="65000"/>
              <a:buBlip>
                <a:blip r:embed="rId3"/>
              </a:buBlip>
              <a:defRPr/>
            </a:pPr>
            <a:r>
              <a:rPr lang="el-GR" sz="4300" b="1" dirty="0">
                <a:latin typeface="Times New Roman" pitchFamily="18" charset="0"/>
                <a:cs typeface="Times New Roman" pitchFamily="18" charset="0"/>
              </a:rPr>
              <a:t>Άλλα άγνωστα αίτια </a:t>
            </a:r>
          </a:p>
          <a:p>
            <a:pPr lvl="1">
              <a:lnSpc>
                <a:spcPct val="80000"/>
              </a:lnSpc>
              <a:buClr>
                <a:srgbClr val="FF0000"/>
              </a:buClr>
              <a:buSzPct val="65000"/>
              <a:buNone/>
              <a:defRPr/>
            </a:pPr>
            <a:r>
              <a:rPr lang="el-GR" sz="4300" b="1" dirty="0">
                <a:latin typeface="Times New Roman" pitchFamily="18" charset="0"/>
                <a:cs typeface="Times New Roman" pitchFamily="18" charset="0"/>
              </a:rPr>
              <a:t>Η παρουσία </a:t>
            </a:r>
            <a:r>
              <a:rPr lang="en-US" sz="4300" b="1" dirty="0" err="1">
                <a:latin typeface="Times New Roman" pitchFamily="18" charset="0"/>
                <a:cs typeface="Times New Roman" pitchFamily="18" charset="0"/>
              </a:rPr>
              <a:t>HbF</a:t>
            </a:r>
            <a:r>
              <a:rPr lang="en-US" sz="4300" b="1" dirty="0">
                <a:latin typeface="Times New Roman" pitchFamily="18" charset="0"/>
                <a:cs typeface="Times New Roman" pitchFamily="18" charset="0"/>
              </a:rPr>
              <a:t> </a:t>
            </a:r>
            <a:r>
              <a:rPr lang="el-GR" sz="4300" b="1" dirty="0">
                <a:latin typeface="Times New Roman" pitchFamily="18" charset="0"/>
                <a:cs typeface="Times New Roman" pitchFamily="18" charset="0"/>
              </a:rPr>
              <a:t>εμποδίζει την </a:t>
            </a:r>
            <a:r>
              <a:rPr lang="el-GR" sz="4300" b="1" dirty="0" err="1">
                <a:latin typeface="Times New Roman" pitchFamily="18" charset="0"/>
                <a:cs typeface="Times New Roman" pitchFamily="18" charset="0"/>
              </a:rPr>
              <a:t>δρεπάνωση</a:t>
            </a:r>
            <a:endParaRPr lang="en-GB" sz="4300" b="1" dirty="0">
              <a:latin typeface="Times New Roman" pitchFamily="18" charset="0"/>
              <a:cs typeface="Times New Roman" pitchFamily="18" charset="0"/>
            </a:endParaRPr>
          </a:p>
          <a:p>
            <a:endParaRPr lang="el-GR" dirty="0"/>
          </a:p>
        </p:txBody>
      </p:sp>
      <p:pic>
        <p:nvPicPr>
          <p:cNvPr id="4" name="Picture 3" descr="col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414" y="2142067"/>
            <a:ext cx="190182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hydration">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0634" y="2567769"/>
            <a:ext cx="1620837"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lcool">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8463" y="4131932"/>
            <a:ext cx="79216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tress-Cat3">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73220" y="4014457"/>
            <a:ext cx="80803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ever">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62698" y="4591440"/>
            <a:ext cx="16668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321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b="1" dirty="0">
                <a:latin typeface="Times New Roman" panose="02020603050405020304" pitchFamily="18" charset="0"/>
                <a:cs typeface="Times New Roman" panose="02020603050405020304" pitchFamily="18" charset="0"/>
              </a:rPr>
              <a:t>ΕΠΩΔΥΝΑ  ΕΠΕΙΣΟΔΙΑ</a:t>
            </a:r>
            <a:endParaRPr lang="el-GR" dirty="0"/>
          </a:p>
        </p:txBody>
      </p:sp>
      <p:sp>
        <p:nvSpPr>
          <p:cNvPr id="3" name="Content Placeholder 2"/>
          <p:cNvSpPr>
            <a:spLocks noGrp="1"/>
          </p:cNvSpPr>
          <p:nvPr>
            <p:ph idx="1"/>
          </p:nvPr>
        </p:nvSpPr>
        <p:spPr>
          <a:xfrm>
            <a:off x="207500" y="2142067"/>
            <a:ext cx="4237891" cy="3649133"/>
          </a:xfrm>
        </p:spPr>
        <p:txBody>
          <a:bodyPr>
            <a:normAutofit lnSpcReduction="10000"/>
          </a:bodyPr>
          <a:lstStyle/>
          <a:p>
            <a:pPr>
              <a:buClr>
                <a:srgbClr val="CC0000"/>
              </a:buClr>
              <a:buFont typeface="Wingdings" panose="05000000000000000000" pitchFamily="2" charset="2"/>
              <a:buChar char="v"/>
            </a:pPr>
            <a:r>
              <a:rPr lang="el-GR" altLang="el-GR" b="1" dirty="0">
                <a:latin typeface="Times New Roman" panose="02020603050405020304" pitchFamily="18" charset="0"/>
                <a:cs typeface="Times New Roman" panose="02020603050405020304" pitchFamily="18" charset="0"/>
              </a:rPr>
              <a:t>Εντόπιση του άλγους</a:t>
            </a:r>
          </a:p>
          <a:p>
            <a:pPr lvl="1">
              <a:lnSpc>
                <a:spcPct val="95000"/>
              </a:lnSpc>
              <a:buBlip>
                <a:blip r:embed="rId2"/>
              </a:buBlip>
            </a:pPr>
            <a:r>
              <a:rPr lang="en-US" altLang="el-GR" sz="2400" b="1" dirty="0">
                <a:latin typeface="Times New Roman" panose="02020603050405020304" pitchFamily="18" charset="0"/>
                <a:cs typeface="Times New Roman" panose="02020603050405020304" pitchFamily="18" charset="0"/>
              </a:rPr>
              <a:t>    </a:t>
            </a:r>
            <a:r>
              <a:rPr lang="el-GR" altLang="el-GR" sz="2400" b="1" dirty="0">
                <a:latin typeface="Times New Roman" panose="02020603050405020304" pitchFamily="18" charset="0"/>
                <a:cs typeface="Times New Roman" panose="02020603050405020304" pitchFamily="18" charset="0"/>
              </a:rPr>
              <a:t>Οσφυϊκή μοίρα ΣΣ</a:t>
            </a:r>
          </a:p>
          <a:p>
            <a:pPr lvl="1">
              <a:lnSpc>
                <a:spcPct val="95000"/>
              </a:lnSpc>
              <a:buBlip>
                <a:blip r:embed="rId2"/>
              </a:buBlip>
            </a:pPr>
            <a:r>
              <a:rPr lang="en-US" altLang="el-GR" sz="2400" b="1" dirty="0">
                <a:latin typeface="Times New Roman" panose="02020603050405020304" pitchFamily="18" charset="0"/>
                <a:cs typeface="Times New Roman" panose="02020603050405020304" pitchFamily="18" charset="0"/>
              </a:rPr>
              <a:t>    </a:t>
            </a:r>
            <a:r>
              <a:rPr lang="el-GR" altLang="el-GR" sz="2400" b="1" dirty="0">
                <a:latin typeface="Times New Roman" panose="02020603050405020304" pitchFamily="18" charset="0"/>
                <a:cs typeface="Times New Roman" panose="02020603050405020304" pitchFamily="18" charset="0"/>
              </a:rPr>
              <a:t>Κοιλιά </a:t>
            </a:r>
          </a:p>
          <a:p>
            <a:pPr lvl="1">
              <a:lnSpc>
                <a:spcPct val="95000"/>
              </a:lnSpc>
              <a:buBlip>
                <a:blip r:embed="rId2"/>
              </a:buBlip>
            </a:pPr>
            <a:r>
              <a:rPr lang="en-US" altLang="el-GR" sz="2400" b="1" dirty="0">
                <a:latin typeface="Times New Roman" panose="02020603050405020304" pitchFamily="18" charset="0"/>
                <a:cs typeface="Times New Roman" panose="02020603050405020304" pitchFamily="18" charset="0"/>
              </a:rPr>
              <a:t>    </a:t>
            </a:r>
            <a:r>
              <a:rPr lang="el-GR" altLang="el-GR" sz="2400" b="1" dirty="0">
                <a:latin typeface="Times New Roman" panose="02020603050405020304" pitchFamily="18" charset="0"/>
                <a:cs typeface="Times New Roman" panose="02020603050405020304" pitchFamily="18" charset="0"/>
              </a:rPr>
              <a:t>Κάτω άκρα</a:t>
            </a:r>
          </a:p>
          <a:p>
            <a:pPr lvl="1">
              <a:lnSpc>
                <a:spcPct val="95000"/>
              </a:lnSpc>
              <a:buBlip>
                <a:blip r:embed="rId2"/>
              </a:buBlip>
            </a:pPr>
            <a:r>
              <a:rPr lang="en-US" altLang="el-GR" sz="2400" b="1" dirty="0">
                <a:latin typeface="Times New Roman" panose="02020603050405020304" pitchFamily="18" charset="0"/>
                <a:cs typeface="Times New Roman" panose="02020603050405020304" pitchFamily="18" charset="0"/>
              </a:rPr>
              <a:t>    </a:t>
            </a:r>
            <a:r>
              <a:rPr lang="el-GR" altLang="el-GR" sz="2400" b="1" dirty="0">
                <a:latin typeface="Times New Roman" panose="02020603050405020304" pitchFamily="18" charset="0"/>
                <a:cs typeface="Times New Roman" panose="02020603050405020304" pitchFamily="18" charset="0"/>
              </a:rPr>
              <a:t>Στέρνο</a:t>
            </a:r>
          </a:p>
          <a:p>
            <a:pPr lvl="1">
              <a:lnSpc>
                <a:spcPct val="95000"/>
              </a:lnSpc>
              <a:buBlip>
                <a:blip r:embed="rId2"/>
              </a:buBlip>
            </a:pPr>
            <a:r>
              <a:rPr lang="en-US" altLang="el-GR" sz="2400" b="1" dirty="0">
                <a:latin typeface="Times New Roman" panose="02020603050405020304" pitchFamily="18" charset="0"/>
                <a:cs typeface="Times New Roman" panose="02020603050405020304" pitchFamily="18" charset="0"/>
              </a:rPr>
              <a:t>    </a:t>
            </a:r>
            <a:r>
              <a:rPr lang="el-GR" altLang="el-GR" sz="2400" b="1" dirty="0">
                <a:latin typeface="Times New Roman" panose="02020603050405020304" pitchFamily="18" charset="0"/>
                <a:cs typeface="Times New Roman" panose="02020603050405020304" pitchFamily="18" charset="0"/>
              </a:rPr>
              <a:t>Πλευρές</a:t>
            </a:r>
          </a:p>
          <a:p>
            <a:pPr lvl="1">
              <a:lnSpc>
                <a:spcPct val="95000"/>
              </a:lnSpc>
              <a:buBlip>
                <a:blip r:embed="rId2"/>
              </a:buBlip>
            </a:pPr>
            <a:r>
              <a:rPr lang="en-US" altLang="el-GR" sz="2400" b="1" dirty="0">
                <a:latin typeface="Times New Roman" panose="02020603050405020304" pitchFamily="18" charset="0"/>
                <a:cs typeface="Times New Roman" panose="02020603050405020304" pitchFamily="18" charset="0"/>
              </a:rPr>
              <a:t>    </a:t>
            </a:r>
            <a:r>
              <a:rPr lang="el-GR" altLang="el-GR" sz="2400" b="1" dirty="0">
                <a:latin typeface="Times New Roman" panose="02020603050405020304" pitchFamily="18" charset="0"/>
                <a:cs typeface="Times New Roman" panose="02020603050405020304" pitchFamily="18" charset="0"/>
              </a:rPr>
              <a:t>Άνω άκρα</a:t>
            </a:r>
          </a:p>
          <a:p>
            <a:pPr>
              <a:buClr>
                <a:srgbClr val="CC0000"/>
              </a:buClr>
              <a:buFont typeface="Wingdings" panose="05000000000000000000" pitchFamily="2" charset="2"/>
              <a:buChar char="v"/>
            </a:pPr>
            <a:r>
              <a:rPr lang="en-US" altLang="el-GR" b="1" dirty="0">
                <a:latin typeface="Times New Roman" panose="02020603050405020304" pitchFamily="18" charset="0"/>
                <a:cs typeface="Times New Roman" panose="02020603050405020304" pitchFamily="18" charset="0"/>
              </a:rPr>
              <a:t>   </a:t>
            </a:r>
            <a:r>
              <a:rPr lang="el-GR" altLang="el-GR" b="1" dirty="0">
                <a:latin typeface="Times New Roman" panose="02020603050405020304" pitchFamily="18" charset="0"/>
                <a:cs typeface="Times New Roman" panose="02020603050405020304" pitchFamily="18" charset="0"/>
              </a:rPr>
              <a:t>Διάρκεια : 8-10 ημέρες</a:t>
            </a:r>
          </a:p>
          <a:p>
            <a:endParaRPr lang="el-GR" dirty="0"/>
          </a:p>
        </p:txBody>
      </p:sp>
      <p:pic>
        <p:nvPicPr>
          <p:cNvPr id="4" name="Picture 3" descr="labe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25" y="3129144"/>
            <a:ext cx="13938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92991" y="2142067"/>
            <a:ext cx="3786382" cy="3539430"/>
          </a:xfrm>
          <a:prstGeom prst="rect">
            <a:avLst/>
          </a:prstGeom>
        </p:spPr>
        <p:txBody>
          <a:bodyPr wrap="square">
            <a:spAutoFit/>
          </a:bodyPr>
          <a:lstStyle/>
          <a:p>
            <a:pPr>
              <a:buClr>
                <a:srgbClr val="FF0000"/>
              </a:buClr>
            </a:pPr>
            <a:r>
              <a:rPr lang="el-GR" altLang="el-GR" b="1" dirty="0">
                <a:latin typeface="Times New Roman" panose="02020603050405020304" pitchFamily="18" charset="0"/>
                <a:cs typeface="Times New Roman" panose="02020603050405020304" pitchFamily="18" charset="0"/>
              </a:rPr>
              <a:t>Γενικά και                                             τοπικά φαινόμενα</a:t>
            </a:r>
          </a:p>
          <a:p>
            <a:pPr lvl="1">
              <a:buClr>
                <a:srgbClr val="FF0000"/>
              </a:buClr>
            </a:pPr>
            <a:endParaRPr lang="el-GR" altLang="el-GR" sz="2000" b="1" dirty="0">
              <a:latin typeface="Times New Roman" panose="02020603050405020304" pitchFamily="18" charset="0"/>
              <a:cs typeface="Times New Roman" panose="02020603050405020304" pitchFamily="18" charset="0"/>
            </a:endParaRPr>
          </a:p>
          <a:p>
            <a:pPr lvl="1">
              <a:buBlip>
                <a:blip r:embed="rId2"/>
              </a:buBlip>
            </a:pPr>
            <a:r>
              <a:rPr lang="en-US" altLang="el-GR" sz="2800" b="1" dirty="0">
                <a:latin typeface="Times New Roman" panose="02020603050405020304" pitchFamily="18" charset="0"/>
                <a:cs typeface="Times New Roman" panose="02020603050405020304" pitchFamily="18" charset="0"/>
              </a:rPr>
              <a:t>  </a:t>
            </a:r>
            <a:r>
              <a:rPr lang="el-GR" altLang="el-GR" sz="2800" b="1" dirty="0">
                <a:latin typeface="Times New Roman" panose="02020603050405020304" pitchFamily="18" charset="0"/>
                <a:cs typeface="Times New Roman" panose="02020603050405020304" pitchFamily="18" charset="0"/>
              </a:rPr>
              <a:t>Πυρετός</a:t>
            </a:r>
          </a:p>
          <a:p>
            <a:pPr lvl="1">
              <a:buBlip>
                <a:blip r:embed="rId2"/>
              </a:buBlip>
            </a:pPr>
            <a:r>
              <a:rPr lang="en-US" altLang="el-GR" sz="2800" b="1" dirty="0">
                <a:latin typeface="Times New Roman" panose="02020603050405020304" pitchFamily="18" charset="0"/>
                <a:cs typeface="Times New Roman" panose="02020603050405020304" pitchFamily="18" charset="0"/>
              </a:rPr>
              <a:t>  </a:t>
            </a:r>
            <a:r>
              <a:rPr lang="el-GR" altLang="el-GR" sz="2800" b="1" dirty="0">
                <a:latin typeface="Times New Roman" panose="02020603050405020304" pitchFamily="18" charset="0"/>
                <a:cs typeface="Times New Roman" panose="02020603050405020304" pitchFamily="18" charset="0"/>
              </a:rPr>
              <a:t>Οίδημα περιοχής</a:t>
            </a:r>
          </a:p>
          <a:p>
            <a:pPr lvl="1">
              <a:buBlip>
                <a:blip r:embed="rId2"/>
              </a:buBlip>
            </a:pPr>
            <a:r>
              <a:rPr lang="en-US" altLang="el-GR" sz="2800" b="1" dirty="0">
                <a:latin typeface="Times New Roman" panose="02020603050405020304" pitchFamily="18" charset="0"/>
                <a:cs typeface="Times New Roman" panose="02020603050405020304" pitchFamily="18" charset="0"/>
              </a:rPr>
              <a:t>  </a:t>
            </a:r>
            <a:r>
              <a:rPr lang="el-GR" altLang="el-GR" sz="2800" b="1" dirty="0">
                <a:latin typeface="Times New Roman" panose="02020603050405020304" pitchFamily="18" charset="0"/>
                <a:cs typeface="Times New Roman" panose="02020603050405020304" pitchFamily="18" charset="0"/>
              </a:rPr>
              <a:t>Υπέρταση</a:t>
            </a:r>
          </a:p>
          <a:p>
            <a:pPr lvl="1">
              <a:buBlip>
                <a:blip r:embed="rId2"/>
              </a:buBlip>
            </a:pPr>
            <a:r>
              <a:rPr lang="en-US" altLang="el-GR" sz="2800" b="1" dirty="0">
                <a:latin typeface="Times New Roman" panose="02020603050405020304" pitchFamily="18" charset="0"/>
                <a:cs typeface="Times New Roman" panose="02020603050405020304" pitchFamily="18" charset="0"/>
              </a:rPr>
              <a:t>  </a:t>
            </a:r>
            <a:r>
              <a:rPr lang="el-GR" altLang="el-GR" sz="2800" b="1" dirty="0">
                <a:latin typeface="Times New Roman" panose="02020603050405020304" pitchFamily="18" charset="0"/>
                <a:cs typeface="Times New Roman" panose="02020603050405020304" pitchFamily="18" charset="0"/>
              </a:rPr>
              <a:t>Ταχυκαρδία</a:t>
            </a:r>
          </a:p>
          <a:p>
            <a:pPr lvl="1">
              <a:buBlip>
                <a:blip r:embed="rId2"/>
              </a:buBlip>
            </a:pPr>
            <a:r>
              <a:rPr lang="en-US" altLang="el-GR" sz="2800" b="1" dirty="0">
                <a:latin typeface="Times New Roman" panose="02020603050405020304" pitchFamily="18" charset="0"/>
                <a:cs typeface="Times New Roman" panose="02020603050405020304" pitchFamily="18" charset="0"/>
              </a:rPr>
              <a:t>  </a:t>
            </a:r>
            <a:r>
              <a:rPr lang="el-GR" altLang="el-GR" sz="2800" b="1" dirty="0">
                <a:latin typeface="Times New Roman" panose="02020603050405020304" pitchFamily="18" charset="0"/>
                <a:cs typeface="Times New Roman" panose="02020603050405020304" pitchFamily="18" charset="0"/>
              </a:rPr>
              <a:t>Ταχύπνοια</a:t>
            </a:r>
          </a:p>
          <a:p>
            <a:pPr lvl="1">
              <a:buBlip>
                <a:blip r:embed="rId2"/>
              </a:buBlip>
            </a:pPr>
            <a:r>
              <a:rPr lang="en-US" altLang="el-GR" sz="2800" b="1" dirty="0">
                <a:latin typeface="Times New Roman" panose="02020603050405020304" pitchFamily="18" charset="0"/>
                <a:cs typeface="Times New Roman" panose="02020603050405020304" pitchFamily="18" charset="0"/>
              </a:rPr>
              <a:t>  </a:t>
            </a:r>
            <a:r>
              <a:rPr lang="el-GR" altLang="el-GR" sz="2800" b="1" dirty="0">
                <a:latin typeface="Times New Roman" panose="02020603050405020304" pitchFamily="18" charset="0"/>
                <a:cs typeface="Times New Roman" panose="02020603050405020304" pitchFamily="18" charset="0"/>
              </a:rPr>
              <a:t>Ναυτία</a:t>
            </a:r>
          </a:p>
        </p:txBody>
      </p:sp>
      <p:sp>
        <p:nvSpPr>
          <p:cNvPr id="6" name="Rectangle 5"/>
          <p:cNvSpPr/>
          <p:nvPr/>
        </p:nvSpPr>
        <p:spPr>
          <a:xfrm>
            <a:off x="8079373" y="2247629"/>
            <a:ext cx="3948504" cy="2723823"/>
          </a:xfrm>
          <a:prstGeom prst="rect">
            <a:avLst/>
          </a:prstGeom>
        </p:spPr>
        <p:txBody>
          <a:bodyPr wrap="square">
            <a:spAutoFit/>
          </a:bodyPr>
          <a:lstStyle/>
          <a:p>
            <a:pPr>
              <a:lnSpc>
                <a:spcPct val="75000"/>
              </a:lnSpc>
              <a:spcBef>
                <a:spcPct val="50000"/>
              </a:spcBef>
              <a:buClr>
                <a:srgbClr val="FF0000"/>
              </a:buClr>
              <a:buSzPct val="120000"/>
            </a:pPr>
            <a:r>
              <a:rPr lang="el-GR" altLang="el-GR" b="1" dirty="0">
                <a:latin typeface="Times New Roman" panose="02020603050405020304" pitchFamily="18" charset="0"/>
              </a:rPr>
              <a:t>Εργαστηριακά ευρήματα</a:t>
            </a:r>
          </a:p>
          <a:p>
            <a:pPr>
              <a:lnSpc>
                <a:spcPct val="75000"/>
              </a:lnSpc>
              <a:spcBef>
                <a:spcPct val="50000"/>
              </a:spcBef>
              <a:buClr>
                <a:srgbClr val="FF0000"/>
              </a:buClr>
              <a:buSzPct val="120000"/>
            </a:pPr>
            <a:r>
              <a:rPr lang="el-GR" altLang="el-GR" dirty="0">
                <a:latin typeface="Times New Roman" panose="02020603050405020304" pitchFamily="18" charset="0"/>
              </a:rPr>
              <a:t>	</a:t>
            </a:r>
          </a:p>
          <a:p>
            <a:pPr lvl="1">
              <a:lnSpc>
                <a:spcPct val="75000"/>
              </a:lnSpc>
              <a:spcBef>
                <a:spcPct val="50000"/>
              </a:spcBef>
              <a:buClr>
                <a:srgbClr val="0000FF"/>
              </a:buClr>
              <a:buFont typeface="Wingdings" panose="05000000000000000000" pitchFamily="2" charset="2"/>
              <a:buChar char="Ø"/>
            </a:pPr>
            <a:r>
              <a:rPr lang="el-GR" altLang="el-GR" dirty="0">
                <a:latin typeface="Times New Roman" panose="02020603050405020304" pitchFamily="18" charset="0"/>
              </a:rPr>
              <a:t>   Αύξηση </a:t>
            </a:r>
            <a:r>
              <a:rPr lang="en-US" altLang="el-GR" dirty="0">
                <a:latin typeface="Times New Roman" panose="02020603050405020304" pitchFamily="18" charset="0"/>
              </a:rPr>
              <a:t>LDH</a:t>
            </a:r>
          </a:p>
          <a:p>
            <a:pPr lvl="1">
              <a:lnSpc>
                <a:spcPct val="75000"/>
              </a:lnSpc>
              <a:spcBef>
                <a:spcPct val="50000"/>
              </a:spcBef>
              <a:buClr>
                <a:srgbClr val="0000FF"/>
              </a:buClr>
              <a:buFont typeface="Wingdings" panose="05000000000000000000" pitchFamily="2" charset="2"/>
              <a:buChar char="Ø"/>
            </a:pPr>
            <a:r>
              <a:rPr lang="en-US" altLang="el-GR" dirty="0">
                <a:latin typeface="Times New Roman" panose="02020603050405020304" pitchFamily="18" charset="0"/>
              </a:rPr>
              <a:t>  </a:t>
            </a:r>
            <a:r>
              <a:rPr lang="el-GR" altLang="el-GR" dirty="0">
                <a:latin typeface="Times New Roman" panose="02020603050405020304" pitchFamily="18" charset="0"/>
              </a:rPr>
              <a:t>   »  </a:t>
            </a:r>
            <a:r>
              <a:rPr lang="el-GR" altLang="el-GR" dirty="0" err="1">
                <a:latin typeface="Times New Roman" panose="02020603050405020304" pitchFamily="18" charset="0"/>
              </a:rPr>
              <a:t>Ουδετεροφίλων</a:t>
            </a:r>
            <a:r>
              <a:rPr lang="el-GR" altLang="el-GR" dirty="0">
                <a:latin typeface="Times New Roman" panose="02020603050405020304" pitchFamily="18" charset="0"/>
              </a:rPr>
              <a:t> </a:t>
            </a:r>
          </a:p>
          <a:p>
            <a:pPr lvl="1">
              <a:lnSpc>
                <a:spcPct val="75000"/>
              </a:lnSpc>
              <a:spcBef>
                <a:spcPct val="50000"/>
              </a:spcBef>
              <a:buClr>
                <a:srgbClr val="0000FF"/>
              </a:buClr>
              <a:buFont typeface="Wingdings" panose="05000000000000000000" pitchFamily="2" charset="2"/>
              <a:buChar char="Ø"/>
            </a:pPr>
            <a:r>
              <a:rPr lang="el-GR" altLang="el-GR" dirty="0">
                <a:latin typeface="Times New Roman" panose="02020603050405020304" pitchFamily="18" charset="0"/>
              </a:rPr>
              <a:t>     »  Πρωτεϊνών οξείας φάσης</a:t>
            </a:r>
          </a:p>
          <a:p>
            <a:pPr lvl="1">
              <a:lnSpc>
                <a:spcPct val="75000"/>
              </a:lnSpc>
              <a:spcBef>
                <a:spcPct val="50000"/>
              </a:spcBef>
              <a:buClr>
                <a:srgbClr val="0000FF"/>
              </a:buClr>
              <a:buFont typeface="Wingdings" panose="05000000000000000000" pitchFamily="2" charset="2"/>
              <a:buChar char="Ø"/>
            </a:pPr>
            <a:r>
              <a:rPr lang="el-GR" altLang="el-GR" dirty="0">
                <a:latin typeface="Times New Roman" panose="02020603050405020304" pitchFamily="18" charset="0"/>
              </a:rPr>
              <a:t>     »  Ιντερλευκίνης-1</a:t>
            </a:r>
          </a:p>
          <a:p>
            <a:pPr lvl="1">
              <a:lnSpc>
                <a:spcPct val="75000"/>
              </a:lnSpc>
              <a:spcBef>
                <a:spcPct val="50000"/>
              </a:spcBef>
              <a:buClr>
                <a:srgbClr val="0000FF"/>
              </a:buClr>
              <a:buFont typeface="Wingdings" panose="05000000000000000000" pitchFamily="2" charset="2"/>
              <a:buChar char="Ø"/>
            </a:pPr>
            <a:r>
              <a:rPr lang="el-GR" altLang="el-GR" dirty="0">
                <a:latin typeface="Times New Roman" panose="02020603050405020304" pitchFamily="18" charset="0"/>
              </a:rPr>
              <a:t>     »  </a:t>
            </a:r>
            <a:r>
              <a:rPr lang="en-US" altLang="el-GR" dirty="0">
                <a:latin typeface="Times New Roman" panose="02020603050405020304" pitchFamily="18" charset="0"/>
              </a:rPr>
              <a:t>TNF-</a:t>
            </a:r>
            <a:r>
              <a:rPr lang="el-GR" altLang="el-GR" dirty="0">
                <a:latin typeface="Times New Roman" panose="02020603050405020304" pitchFamily="18" charset="0"/>
              </a:rPr>
              <a:t>α</a:t>
            </a:r>
          </a:p>
          <a:p>
            <a:pPr lvl="1">
              <a:lnSpc>
                <a:spcPct val="75000"/>
              </a:lnSpc>
              <a:spcBef>
                <a:spcPct val="50000"/>
              </a:spcBef>
              <a:buClr>
                <a:srgbClr val="0000FF"/>
              </a:buClr>
              <a:buFont typeface="Wingdings" panose="05000000000000000000" pitchFamily="2" charset="2"/>
              <a:buChar char="Ø"/>
            </a:pPr>
            <a:r>
              <a:rPr lang="el-GR" altLang="el-GR" dirty="0">
                <a:latin typeface="Times New Roman" panose="02020603050405020304" pitchFamily="18" charset="0"/>
              </a:rPr>
              <a:t>     »  </a:t>
            </a:r>
            <a:r>
              <a:rPr lang="el-GR" altLang="el-GR" dirty="0" err="1">
                <a:latin typeface="Times New Roman" panose="02020603050405020304" pitchFamily="18" charset="0"/>
              </a:rPr>
              <a:t>Γλοιότητος</a:t>
            </a:r>
            <a:r>
              <a:rPr lang="el-GR" altLang="el-GR" dirty="0">
                <a:latin typeface="Times New Roman" panose="02020603050405020304" pitchFamily="18" charset="0"/>
              </a:rPr>
              <a:t> αίματος</a:t>
            </a:r>
            <a:endParaRPr lang="en-GB" altLang="el-GR" dirty="0">
              <a:latin typeface="Times New Roman" panose="02020603050405020304" pitchFamily="18" charset="0"/>
            </a:endParaRPr>
          </a:p>
        </p:txBody>
      </p:sp>
    </p:spTree>
    <p:extLst>
      <p:ext uri="{BB962C8B-B14F-4D97-AF65-F5344CB8AC3E}">
        <p14:creationId xmlns:p14="http://schemas.microsoft.com/office/powerpoint/2010/main" val="42262262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b="1" dirty="0" err="1" smtClean="0">
                <a:latin typeface="Times New Roman" panose="02020603050405020304" pitchFamily="18" charset="0"/>
                <a:cs typeface="Times New Roman" panose="02020603050405020304" pitchFamily="18" charset="0"/>
              </a:rPr>
              <a:t>Εκδηλ</a:t>
            </a:r>
            <a:r>
              <a:rPr lang="el-GR" altLang="el-GR" b="1" dirty="0" err="1">
                <a:latin typeface="Times New Roman" panose="02020603050405020304" pitchFamily="18" charset="0"/>
                <a:cs typeface="Times New Roman" panose="02020603050405020304" pitchFamily="18" charset="0"/>
              </a:rPr>
              <a:t>ω</a:t>
            </a:r>
            <a:r>
              <a:rPr lang="el-GR" altLang="ja-JP" b="1" dirty="0" err="1" smtClean="0">
                <a:latin typeface="Times New Roman" panose="02020603050405020304" pitchFamily="18" charset="0"/>
                <a:cs typeface="Times New Roman" panose="02020603050405020304" pitchFamily="18" charset="0"/>
              </a:rPr>
              <a:t>σεις</a:t>
            </a:r>
            <a:r>
              <a:rPr lang="el-GR" altLang="ja-JP" b="1" dirty="0" smtClean="0">
                <a:latin typeface="Times New Roman" panose="02020603050405020304" pitchFamily="18" charset="0"/>
                <a:cs typeface="Times New Roman" panose="02020603050405020304" pitchFamily="18" charset="0"/>
              </a:rPr>
              <a:t> </a:t>
            </a:r>
            <a:r>
              <a:rPr lang="el-GR" altLang="ja-JP" b="1" dirty="0" err="1" smtClean="0">
                <a:latin typeface="Times New Roman" panose="02020603050405020304" pitchFamily="18" charset="0"/>
                <a:cs typeface="Times New Roman" panose="02020603050405020304" pitchFamily="18" charset="0"/>
              </a:rPr>
              <a:t>απο</a:t>
            </a:r>
            <a:r>
              <a:rPr lang="el-GR" altLang="ja-JP" b="1" dirty="0" smtClean="0">
                <a:latin typeface="Times New Roman" panose="02020603050405020304" pitchFamily="18" charset="0"/>
                <a:cs typeface="Times New Roman" panose="02020603050405020304" pitchFamily="18" charset="0"/>
              </a:rPr>
              <a:t> </a:t>
            </a:r>
            <a:r>
              <a:rPr lang="el-GR" altLang="ja-JP" b="1" dirty="0" err="1">
                <a:latin typeface="Times New Roman" panose="02020603050405020304" pitchFamily="18" charset="0"/>
                <a:cs typeface="Times New Roman" panose="02020603050405020304" pitchFamily="18" charset="0"/>
              </a:rPr>
              <a:t>α</a:t>
            </a:r>
            <a:r>
              <a:rPr lang="el-GR" altLang="ja-JP" b="1" dirty="0" err="1" smtClean="0">
                <a:latin typeface="Times New Roman" panose="02020603050405020304" pitchFamily="18" charset="0"/>
                <a:cs typeface="Times New Roman" panose="02020603050405020304" pitchFamily="18" charset="0"/>
              </a:rPr>
              <a:t>λλα</a:t>
            </a:r>
            <a:r>
              <a:rPr lang="el-GR" altLang="ja-JP" b="1" dirty="0" smtClean="0">
                <a:latin typeface="Times New Roman" panose="02020603050405020304" pitchFamily="18" charset="0"/>
                <a:cs typeface="Times New Roman" panose="02020603050405020304" pitchFamily="18" charset="0"/>
              </a:rPr>
              <a:t> </a:t>
            </a:r>
            <a:r>
              <a:rPr lang="el-GR" altLang="ja-JP" b="1" dirty="0" err="1">
                <a:latin typeface="Times New Roman" panose="02020603050405020304" pitchFamily="18" charset="0"/>
                <a:cs typeface="Times New Roman" panose="02020603050405020304" pitchFamily="18" charset="0"/>
              </a:rPr>
              <a:t>ο</a:t>
            </a:r>
            <a:r>
              <a:rPr lang="el-GR" altLang="ja-JP" b="1" dirty="0" err="1" smtClean="0">
                <a:latin typeface="Times New Roman" panose="02020603050405020304" pitchFamily="18" charset="0"/>
                <a:cs typeface="Times New Roman" panose="02020603050405020304" pitchFamily="18" charset="0"/>
              </a:rPr>
              <a:t>ργανα</a:t>
            </a:r>
            <a:r>
              <a:rPr lang="el-GR" altLang="el-GR" dirty="0" smtClean="0">
                <a:latin typeface="Times New Roman" panose="02020603050405020304" pitchFamily="18" charset="0"/>
                <a:cs typeface="Times New Roman" panose="02020603050405020304" pitchFamily="18" charset="0"/>
              </a:rPr>
              <a:t> </a:t>
            </a:r>
            <a:endParaRPr lang="el-GR" dirty="0"/>
          </a:p>
        </p:txBody>
      </p:sp>
      <p:sp>
        <p:nvSpPr>
          <p:cNvPr id="3" name="Content Placeholder 2"/>
          <p:cNvSpPr>
            <a:spLocks noGrp="1"/>
          </p:cNvSpPr>
          <p:nvPr>
            <p:ph idx="1"/>
          </p:nvPr>
        </p:nvSpPr>
        <p:spPr>
          <a:xfrm>
            <a:off x="685801" y="2142067"/>
            <a:ext cx="9400734" cy="3649133"/>
          </a:xfrm>
        </p:spPr>
        <p:txBody>
          <a:bodyPr/>
          <a:lstStyle/>
          <a:p>
            <a:pPr marL="633413" indent="-523875">
              <a:buClr>
                <a:srgbClr val="C00000"/>
              </a:buClr>
              <a:buFont typeface="Wingdings" panose="05000000000000000000" pitchFamily="2" charset="2"/>
              <a:buChar char="v"/>
            </a:pPr>
            <a:r>
              <a:rPr lang="el-GR" altLang="el-GR" b="1" dirty="0">
                <a:latin typeface="Times New Roman" panose="02020603050405020304" pitchFamily="18" charset="0"/>
                <a:cs typeface="Times New Roman" panose="02020603050405020304" pitchFamily="18" charset="0"/>
              </a:rPr>
              <a:t>Καρδιά-Πνεύμονες</a:t>
            </a:r>
            <a:r>
              <a:rPr lang="el-GR" altLang="el-GR" dirty="0">
                <a:latin typeface="Times New Roman" panose="02020603050405020304" pitchFamily="18" charset="0"/>
                <a:cs typeface="Times New Roman" panose="02020603050405020304" pitchFamily="18" charset="0"/>
              </a:rPr>
              <a:t> </a:t>
            </a:r>
          </a:p>
          <a:p>
            <a:pPr marL="633413" indent="-523875">
              <a:buClr>
                <a:srgbClr val="C00000"/>
              </a:buClr>
              <a:buFont typeface="Wingdings" panose="05000000000000000000" pitchFamily="2" charset="2"/>
              <a:buChar char="v"/>
            </a:pPr>
            <a:r>
              <a:rPr lang="el-GR" altLang="el-GR" b="1" dirty="0">
                <a:latin typeface="Times New Roman" panose="02020603050405020304" pitchFamily="18" charset="0"/>
                <a:cs typeface="Times New Roman" panose="02020603050405020304" pitchFamily="18" charset="0"/>
              </a:rPr>
              <a:t>Ήπαρ-χοληφόρα</a:t>
            </a:r>
            <a:r>
              <a:rPr lang="el-GR" altLang="el-GR" dirty="0">
                <a:latin typeface="Times New Roman" panose="02020603050405020304" pitchFamily="18" charset="0"/>
                <a:cs typeface="Times New Roman" panose="02020603050405020304" pitchFamily="18" charset="0"/>
              </a:rPr>
              <a:t> </a:t>
            </a:r>
          </a:p>
          <a:p>
            <a:pPr marL="633413" indent="-523875">
              <a:buClr>
                <a:srgbClr val="C00000"/>
              </a:buClr>
              <a:buFont typeface="Wingdings" panose="05000000000000000000" pitchFamily="2" charset="2"/>
              <a:buChar char="v"/>
            </a:pPr>
            <a:r>
              <a:rPr lang="el-GR" altLang="el-GR" b="1" dirty="0">
                <a:latin typeface="Times New Roman" panose="02020603050405020304" pitchFamily="18" charset="0"/>
                <a:cs typeface="Times New Roman" panose="02020603050405020304" pitchFamily="18" charset="0"/>
              </a:rPr>
              <a:t>Ουροποιογεννητικό</a:t>
            </a:r>
            <a:r>
              <a:rPr lang="el-GR" altLang="el-GR" dirty="0">
                <a:latin typeface="Times New Roman" panose="02020603050405020304" pitchFamily="18" charset="0"/>
                <a:cs typeface="Times New Roman" panose="02020603050405020304" pitchFamily="18" charset="0"/>
              </a:rPr>
              <a:t> </a:t>
            </a:r>
          </a:p>
          <a:p>
            <a:pPr marL="633413" indent="-523875">
              <a:buClr>
                <a:srgbClr val="C00000"/>
              </a:buClr>
              <a:buFont typeface="Wingdings" panose="05000000000000000000" pitchFamily="2" charset="2"/>
              <a:buChar char="v"/>
            </a:pPr>
            <a:r>
              <a:rPr lang="el-GR" altLang="el-GR" b="1" dirty="0">
                <a:latin typeface="Times New Roman" panose="02020603050405020304" pitchFamily="18" charset="0"/>
                <a:cs typeface="Times New Roman" panose="02020603050405020304" pitchFamily="18" charset="0"/>
              </a:rPr>
              <a:t>Οστά</a:t>
            </a:r>
            <a:r>
              <a:rPr lang="el-GR" altLang="el-GR" dirty="0">
                <a:latin typeface="Times New Roman" panose="02020603050405020304" pitchFamily="18" charset="0"/>
                <a:cs typeface="Times New Roman" panose="02020603050405020304" pitchFamily="18" charset="0"/>
              </a:rPr>
              <a:t> </a:t>
            </a:r>
          </a:p>
          <a:p>
            <a:pPr marL="633413" indent="-523875">
              <a:buClr>
                <a:srgbClr val="C00000"/>
              </a:buClr>
              <a:buFont typeface="Wingdings" panose="05000000000000000000" pitchFamily="2" charset="2"/>
              <a:buChar char="v"/>
            </a:pPr>
            <a:r>
              <a:rPr lang="el-GR" altLang="el-GR" b="1" dirty="0">
                <a:latin typeface="Times New Roman" panose="02020603050405020304" pitchFamily="18" charset="0"/>
                <a:cs typeface="Times New Roman" panose="02020603050405020304" pitchFamily="18" charset="0"/>
              </a:rPr>
              <a:t>Οφθαλμοί</a:t>
            </a:r>
            <a:r>
              <a:rPr lang="el-GR" altLang="el-GR" dirty="0">
                <a:latin typeface="Times New Roman" panose="02020603050405020304" pitchFamily="18" charset="0"/>
                <a:cs typeface="Times New Roman" panose="02020603050405020304" pitchFamily="18" charset="0"/>
              </a:rPr>
              <a:t> </a:t>
            </a:r>
          </a:p>
          <a:p>
            <a:pPr marL="633413" indent="-523875">
              <a:buClr>
                <a:srgbClr val="C00000"/>
              </a:buClr>
              <a:buFont typeface="Wingdings" panose="05000000000000000000" pitchFamily="2" charset="2"/>
              <a:buChar char="v"/>
            </a:pPr>
            <a:r>
              <a:rPr lang="el-GR" altLang="el-GR" b="1" dirty="0">
                <a:latin typeface="Times New Roman" panose="02020603050405020304" pitchFamily="18" charset="0"/>
                <a:cs typeface="Times New Roman" panose="02020603050405020304" pitchFamily="18" charset="0"/>
              </a:rPr>
              <a:t>Δέρμα</a:t>
            </a:r>
            <a:r>
              <a:rPr lang="el-GR" altLang="el-GR" dirty="0">
                <a:latin typeface="Times New Roman" panose="02020603050405020304" pitchFamily="18" charset="0"/>
                <a:cs typeface="Times New Roman" panose="02020603050405020304" pitchFamily="18" charset="0"/>
              </a:rPr>
              <a:t> </a:t>
            </a:r>
          </a:p>
          <a:p>
            <a:pPr marL="633413" indent="-523875">
              <a:buClr>
                <a:srgbClr val="C00000"/>
              </a:buClr>
              <a:buFont typeface="Wingdings" panose="05000000000000000000" pitchFamily="2" charset="2"/>
              <a:buChar char="v"/>
            </a:pPr>
            <a:r>
              <a:rPr lang="el-GR" altLang="el-GR" b="1" dirty="0">
                <a:latin typeface="Times New Roman" panose="02020603050405020304" pitchFamily="18" charset="0"/>
                <a:cs typeface="Times New Roman" panose="02020603050405020304" pitchFamily="18" charset="0"/>
              </a:rPr>
              <a:t>Κεντρικό νευρικό σύστημα</a:t>
            </a:r>
            <a:r>
              <a:rPr lang="el-GR" altLang="el-GR" dirty="0">
                <a:latin typeface="Times New Roman" panose="02020603050405020304" pitchFamily="18" charset="0"/>
                <a:cs typeface="Times New Roman" panose="02020603050405020304" pitchFamily="18" charset="0"/>
              </a:rPr>
              <a:t> </a:t>
            </a:r>
          </a:p>
          <a:p>
            <a:endParaRPr lang="el-GR" dirty="0"/>
          </a:p>
        </p:txBody>
      </p:sp>
    </p:spTree>
    <p:extLst>
      <p:ext uri="{BB962C8B-B14F-4D97-AF65-F5344CB8AC3E}">
        <p14:creationId xmlns:p14="http://schemas.microsoft.com/office/powerpoint/2010/main" val="1590824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b="1" dirty="0">
                <a:latin typeface="Times New Roman" panose="02020603050405020304" pitchFamily="18" charset="0"/>
                <a:cs typeface="Times New Roman" panose="02020603050405020304" pitchFamily="18" charset="0"/>
              </a:rPr>
              <a:t>ΛΟΙΜΩΞΕΙΣ</a:t>
            </a:r>
            <a:endParaRPr lang="el-GR" dirty="0"/>
          </a:p>
        </p:txBody>
      </p:sp>
      <p:sp>
        <p:nvSpPr>
          <p:cNvPr id="3" name="Content Placeholder 2"/>
          <p:cNvSpPr>
            <a:spLocks noGrp="1"/>
          </p:cNvSpPr>
          <p:nvPr>
            <p:ph idx="1"/>
          </p:nvPr>
        </p:nvSpPr>
        <p:spPr>
          <a:xfrm>
            <a:off x="685801" y="2142067"/>
            <a:ext cx="4716193" cy="4554155"/>
          </a:xfrm>
        </p:spPr>
        <p:txBody>
          <a:bodyPr>
            <a:normAutofit fontScale="85000" lnSpcReduction="20000"/>
          </a:bodyPr>
          <a:lstStyle/>
          <a:p>
            <a:pPr>
              <a:buNone/>
              <a:defRPr/>
            </a:pPr>
            <a:r>
              <a:rPr lang="el-GR" sz="2400" b="1" dirty="0">
                <a:latin typeface="Times New Roman" pitchFamily="18" charset="0"/>
                <a:cs typeface="Times New Roman" pitchFamily="18" charset="0"/>
              </a:rPr>
              <a:t>Ανοσολογική ανεπάρκεια λόγω λειτουργικής </a:t>
            </a:r>
            <a:r>
              <a:rPr lang="el-GR" sz="2400" b="1" dirty="0" err="1">
                <a:latin typeface="Times New Roman" pitchFamily="18" charset="0"/>
                <a:cs typeface="Times New Roman" pitchFamily="18" charset="0"/>
              </a:rPr>
              <a:t>ασπληνίας</a:t>
            </a:r>
            <a:endParaRPr lang="el-GR" sz="2400" b="1" dirty="0">
              <a:latin typeface="Times New Roman" pitchFamily="18" charset="0"/>
              <a:cs typeface="Times New Roman" pitchFamily="18" charset="0"/>
            </a:endParaRPr>
          </a:p>
          <a:p>
            <a:pPr lvl="1">
              <a:buClr>
                <a:srgbClr val="FE0A27"/>
              </a:buClr>
              <a:buSzPct val="65000"/>
              <a:buFont typeface="Wingdings" pitchFamily="2" charset="2"/>
              <a:buChar char="u"/>
              <a:defRPr/>
            </a:pPr>
            <a:r>
              <a:rPr lang="el-GR" sz="2400" b="1" dirty="0" err="1">
                <a:latin typeface="Times New Roman" pitchFamily="18" charset="0"/>
                <a:cs typeface="Times New Roman" pitchFamily="18" charset="0"/>
              </a:rPr>
              <a:t>Πνευμονιόκοκκος</a:t>
            </a:r>
            <a:r>
              <a:rPr lang="el-GR" sz="2400" b="1" dirty="0">
                <a:latin typeface="Times New Roman" pitchFamily="18" charset="0"/>
                <a:cs typeface="Times New Roman" pitchFamily="18" charset="0"/>
              </a:rPr>
              <a:t> (συχνότερος παλαιότερα)</a:t>
            </a:r>
          </a:p>
          <a:p>
            <a:pPr lvl="1">
              <a:buClr>
                <a:srgbClr val="FE0A27"/>
              </a:buClr>
              <a:buSzPct val="65000"/>
              <a:buFont typeface="Wingdings" pitchFamily="2" charset="2"/>
              <a:buChar char="u"/>
              <a:defRPr/>
            </a:pPr>
            <a:r>
              <a:rPr lang="el-GR" sz="2400" b="1" dirty="0" err="1">
                <a:latin typeface="Times New Roman" pitchFamily="18" charset="0"/>
                <a:cs typeface="Times New Roman" pitchFamily="18" charset="0"/>
              </a:rPr>
              <a:t>Αιμόφιλος</a:t>
            </a:r>
            <a:r>
              <a:rPr lang="el-GR" sz="2400" b="1" dirty="0">
                <a:latin typeface="Times New Roman" pitchFamily="18" charset="0"/>
                <a:cs typeface="Times New Roman" pitchFamily="18" charset="0"/>
              </a:rPr>
              <a:t> </a:t>
            </a:r>
            <a:r>
              <a:rPr lang="el-GR" sz="2400" b="1" dirty="0" err="1">
                <a:latin typeface="Times New Roman" pitchFamily="18" charset="0"/>
                <a:cs typeface="Times New Roman" pitchFamily="18" charset="0"/>
              </a:rPr>
              <a:t>Ινφλουέντζας</a:t>
            </a:r>
            <a:r>
              <a:rPr lang="el-GR" sz="2400" b="1" dirty="0">
                <a:latin typeface="Times New Roman" pitchFamily="18" charset="0"/>
                <a:cs typeface="Times New Roman" pitchFamily="18" charset="0"/>
              </a:rPr>
              <a:t> τύπου Β </a:t>
            </a:r>
          </a:p>
          <a:p>
            <a:pPr lvl="2">
              <a:buClr>
                <a:srgbClr val="008000"/>
              </a:buClr>
              <a:buFont typeface="Wingdings" pitchFamily="2" charset="2"/>
              <a:buChar char="è"/>
              <a:defRPr/>
            </a:pPr>
            <a:r>
              <a:rPr lang="el-GR" b="1" dirty="0">
                <a:latin typeface="Times New Roman" pitchFamily="18" charset="0"/>
                <a:cs typeface="Times New Roman" pitchFamily="18" charset="0"/>
              </a:rPr>
              <a:t>10-25% των </a:t>
            </a:r>
            <a:r>
              <a:rPr lang="el-GR" b="1" dirty="0" err="1">
                <a:latin typeface="Times New Roman" pitchFamily="18" charset="0"/>
                <a:cs typeface="Times New Roman" pitchFamily="18" charset="0"/>
              </a:rPr>
              <a:t>μικροβιαιμιών</a:t>
            </a:r>
            <a:r>
              <a:rPr lang="el-GR" b="1" dirty="0">
                <a:latin typeface="Times New Roman" pitchFamily="18" charset="0"/>
                <a:cs typeface="Times New Roman" pitchFamily="18" charset="0"/>
              </a:rPr>
              <a:t> της παιδικής ηλικίας</a:t>
            </a:r>
          </a:p>
          <a:p>
            <a:pPr lvl="1">
              <a:buClr>
                <a:srgbClr val="FE0A27"/>
              </a:buClr>
              <a:buSzPct val="65000"/>
              <a:buFont typeface="Wingdings" pitchFamily="2" charset="2"/>
              <a:buChar char="u"/>
              <a:defRPr/>
            </a:pPr>
            <a:r>
              <a:rPr lang="en-US" sz="2400" b="1" dirty="0">
                <a:latin typeface="Times New Roman" pitchFamily="18" charset="0"/>
                <a:cs typeface="Times New Roman" pitchFamily="18" charset="0"/>
              </a:rPr>
              <a:t>Gram </a:t>
            </a:r>
            <a:r>
              <a:rPr lang="el-GR" sz="2400" b="1" dirty="0">
                <a:latin typeface="Times New Roman" pitchFamily="18" charset="0"/>
                <a:cs typeface="Times New Roman" pitchFamily="18" charset="0"/>
              </a:rPr>
              <a:t>αρνητ. (</a:t>
            </a:r>
            <a:r>
              <a:rPr lang="en-US" sz="2400" b="1" i="1" dirty="0">
                <a:latin typeface="Times New Roman" pitchFamily="18" charset="0"/>
                <a:cs typeface="Times New Roman" pitchFamily="18" charset="0"/>
              </a:rPr>
              <a:t>E.coli</a:t>
            </a:r>
            <a:r>
              <a:rPr lang="en-US" sz="2400" b="1" dirty="0">
                <a:latin typeface="Times New Roman" pitchFamily="18" charset="0"/>
                <a:cs typeface="Times New Roman" pitchFamily="18" charset="0"/>
              </a:rPr>
              <a:t> </a:t>
            </a:r>
            <a:r>
              <a:rPr lang="el-GR" sz="2400" b="1" dirty="0">
                <a:latin typeface="Times New Roman" pitchFamily="18" charset="0"/>
                <a:cs typeface="Times New Roman" pitchFamily="18" charset="0"/>
              </a:rPr>
              <a:t> </a:t>
            </a:r>
            <a:r>
              <a:rPr lang="el-GR" sz="2400" b="1" dirty="0" err="1">
                <a:latin typeface="Times New Roman" pitchFamily="18" charset="0"/>
                <a:cs typeface="Times New Roman" pitchFamily="18" charset="0"/>
              </a:rPr>
              <a:t>κλπ</a:t>
            </a:r>
            <a:r>
              <a:rPr lang="en-US" sz="2400" b="1" dirty="0">
                <a:latin typeface="Times New Roman" pitchFamily="18" charset="0"/>
                <a:cs typeface="Times New Roman" pitchFamily="18" charset="0"/>
              </a:rPr>
              <a:t>)</a:t>
            </a:r>
            <a:r>
              <a:rPr lang="el-GR" sz="2400" b="1" dirty="0">
                <a:latin typeface="Times New Roman" pitchFamily="18" charset="0"/>
                <a:cs typeface="Times New Roman" pitchFamily="18" charset="0"/>
              </a:rPr>
              <a:t> σε ενήλικες</a:t>
            </a:r>
          </a:p>
          <a:p>
            <a:pPr lvl="1">
              <a:buClr>
                <a:srgbClr val="FE0A27"/>
              </a:buClr>
              <a:buSzPct val="65000"/>
              <a:buFont typeface="Wingdings" pitchFamily="2" charset="2"/>
              <a:buChar char="u"/>
              <a:defRPr/>
            </a:pPr>
            <a:r>
              <a:rPr lang="en-US" sz="2400" b="1" dirty="0">
                <a:latin typeface="Times New Roman" pitchFamily="18" charset="0"/>
                <a:cs typeface="Times New Roman" pitchFamily="18" charset="0"/>
              </a:rPr>
              <a:t>Parvo-</a:t>
            </a:r>
            <a:r>
              <a:rPr lang="el-GR" sz="2400" b="1" dirty="0">
                <a:latin typeface="Times New Roman" pitchFamily="18" charset="0"/>
                <a:cs typeface="Times New Roman" pitchFamily="18" charset="0"/>
              </a:rPr>
              <a:t>ιός Β19</a:t>
            </a:r>
          </a:p>
          <a:p>
            <a:pPr lvl="2">
              <a:lnSpc>
                <a:spcPct val="80000"/>
              </a:lnSpc>
              <a:buClr>
                <a:srgbClr val="008000"/>
              </a:buClr>
              <a:buFont typeface="Wingdings" pitchFamily="2" charset="2"/>
              <a:buChar char="è"/>
              <a:defRPr/>
            </a:pPr>
            <a:r>
              <a:rPr lang="el-GR" b="1" dirty="0" err="1">
                <a:latin typeface="Times New Roman" pitchFamily="18" charset="0"/>
                <a:cs typeface="Times New Roman" pitchFamily="18" charset="0"/>
              </a:rPr>
              <a:t>Απλαστική</a:t>
            </a:r>
            <a:r>
              <a:rPr lang="el-GR" b="1" dirty="0">
                <a:latin typeface="Times New Roman" pitchFamily="18" charset="0"/>
                <a:cs typeface="Times New Roman" pitchFamily="18" charset="0"/>
              </a:rPr>
              <a:t> κρίση ιδίως στην παιδική ηλικία</a:t>
            </a:r>
          </a:p>
          <a:p>
            <a:pPr lvl="2">
              <a:lnSpc>
                <a:spcPct val="80000"/>
              </a:lnSpc>
              <a:buClr>
                <a:srgbClr val="008000"/>
              </a:buClr>
              <a:buFont typeface="Wingdings" pitchFamily="2" charset="2"/>
              <a:buChar char="è"/>
              <a:defRPr/>
            </a:pPr>
            <a:r>
              <a:rPr lang="el-GR" b="1" dirty="0">
                <a:latin typeface="Times New Roman" pitchFamily="18" charset="0"/>
                <a:cs typeface="Times New Roman" pitchFamily="18" charset="0"/>
              </a:rPr>
              <a:t>Νέκρωση μυελού</a:t>
            </a:r>
          </a:p>
          <a:p>
            <a:pPr lvl="2">
              <a:lnSpc>
                <a:spcPct val="80000"/>
              </a:lnSpc>
              <a:buClr>
                <a:srgbClr val="008000"/>
              </a:buClr>
              <a:buFont typeface="Wingdings" pitchFamily="2" charset="2"/>
              <a:buChar char="è"/>
              <a:defRPr/>
            </a:pPr>
            <a:r>
              <a:rPr lang="el-GR" b="1" dirty="0">
                <a:latin typeface="Times New Roman" pitchFamily="18" charset="0"/>
                <a:cs typeface="Times New Roman" pitchFamily="18" charset="0"/>
              </a:rPr>
              <a:t>Οξύ θωρακικό σύνδρομο</a:t>
            </a:r>
          </a:p>
          <a:p>
            <a:pPr lvl="2">
              <a:lnSpc>
                <a:spcPct val="80000"/>
              </a:lnSpc>
              <a:buClr>
                <a:srgbClr val="008000"/>
              </a:buClr>
              <a:buFont typeface="Wingdings" pitchFamily="2" charset="2"/>
              <a:buChar char="è"/>
              <a:defRPr/>
            </a:pPr>
            <a:r>
              <a:rPr lang="el-GR" b="1" dirty="0">
                <a:latin typeface="Times New Roman" pitchFamily="18" charset="0"/>
                <a:cs typeface="Times New Roman" pitchFamily="18" charset="0"/>
              </a:rPr>
              <a:t>Πνευμονική λιπώδης εμβολή</a:t>
            </a:r>
          </a:p>
          <a:p>
            <a:pPr lvl="2">
              <a:lnSpc>
                <a:spcPct val="80000"/>
              </a:lnSpc>
              <a:buClr>
                <a:srgbClr val="008000"/>
              </a:buClr>
              <a:buFont typeface="Wingdings" pitchFamily="2" charset="2"/>
              <a:buChar char="è"/>
              <a:defRPr/>
            </a:pPr>
            <a:r>
              <a:rPr lang="el-GR" b="1" dirty="0" err="1">
                <a:latin typeface="Times New Roman" pitchFamily="18" charset="0"/>
                <a:cs typeface="Times New Roman" pitchFamily="18" charset="0"/>
              </a:rPr>
              <a:t>Εκγλωβισμός</a:t>
            </a:r>
            <a:r>
              <a:rPr lang="el-GR" b="1" dirty="0">
                <a:latin typeface="Times New Roman" pitchFamily="18" charset="0"/>
                <a:cs typeface="Times New Roman" pitchFamily="18" charset="0"/>
              </a:rPr>
              <a:t> στο ήπαρ</a:t>
            </a:r>
          </a:p>
          <a:p>
            <a:pPr lvl="2">
              <a:lnSpc>
                <a:spcPct val="80000"/>
              </a:lnSpc>
              <a:buClr>
                <a:srgbClr val="008000"/>
              </a:buClr>
              <a:buFont typeface="Wingdings" pitchFamily="2" charset="2"/>
              <a:buChar char="è"/>
              <a:defRPr/>
            </a:pPr>
            <a:r>
              <a:rPr lang="el-GR" b="1" dirty="0" err="1">
                <a:latin typeface="Times New Roman" pitchFamily="18" charset="0"/>
                <a:cs typeface="Times New Roman" pitchFamily="18" charset="0"/>
              </a:rPr>
              <a:t>Σπειραματονεφρίτις</a:t>
            </a:r>
            <a:endParaRPr lang="el-GR" b="1" dirty="0">
              <a:latin typeface="Times New Roman" pitchFamily="18" charset="0"/>
              <a:cs typeface="Times New Roman" pitchFamily="18" charset="0"/>
            </a:endParaRPr>
          </a:p>
        </p:txBody>
      </p:sp>
      <p:sp>
        <p:nvSpPr>
          <p:cNvPr id="4" name="Rectangle 3"/>
          <p:cNvSpPr/>
          <p:nvPr/>
        </p:nvSpPr>
        <p:spPr>
          <a:xfrm>
            <a:off x="6096000" y="2091919"/>
            <a:ext cx="6096000" cy="4185761"/>
          </a:xfrm>
          <a:prstGeom prst="rect">
            <a:avLst/>
          </a:prstGeom>
        </p:spPr>
        <p:txBody>
          <a:bodyPr>
            <a:spAutoFit/>
          </a:bodyPr>
          <a:lstStyle/>
          <a:p>
            <a:r>
              <a:rPr lang="el-GR" altLang="el-GR" b="1" dirty="0" err="1">
                <a:latin typeface="Times New Roman" panose="02020603050405020304" pitchFamily="18" charset="0"/>
                <a:cs typeface="Times New Roman" panose="02020603050405020304" pitchFamily="18" charset="0"/>
              </a:rPr>
              <a:t>Μηνιγγίτις</a:t>
            </a:r>
            <a:endParaRPr lang="el-GR" altLang="el-GR" b="1" dirty="0">
              <a:latin typeface="Times New Roman" panose="02020603050405020304" pitchFamily="18" charset="0"/>
              <a:cs typeface="Times New Roman" panose="02020603050405020304" pitchFamily="18" charset="0"/>
            </a:endParaRPr>
          </a:p>
          <a:p>
            <a:pPr lvl="1">
              <a:lnSpc>
                <a:spcPct val="75000"/>
              </a:lnSpc>
              <a:buClr>
                <a:srgbClr val="FE0A27"/>
              </a:buClr>
              <a:buSzPct val="65000"/>
              <a:buFont typeface="Wingdings" panose="05000000000000000000" pitchFamily="2" charset="2"/>
              <a:buChar char="u"/>
            </a:pPr>
            <a:r>
              <a:rPr lang="el-GR" altLang="el-GR" sz="2400" b="1" dirty="0" err="1">
                <a:latin typeface="Times New Roman" panose="02020603050405020304" pitchFamily="18" charset="0"/>
                <a:cs typeface="Times New Roman" panose="02020603050405020304" pitchFamily="18" charset="0"/>
              </a:rPr>
              <a:t>Πνευμονιόκοκκος</a:t>
            </a:r>
            <a:endParaRPr lang="el-GR" altLang="el-GR" sz="2400" b="1" dirty="0">
              <a:latin typeface="Times New Roman" panose="02020603050405020304" pitchFamily="18" charset="0"/>
              <a:cs typeface="Times New Roman" panose="02020603050405020304" pitchFamily="18" charset="0"/>
            </a:endParaRPr>
          </a:p>
          <a:p>
            <a:pPr lvl="1">
              <a:lnSpc>
                <a:spcPct val="75000"/>
              </a:lnSpc>
              <a:buClr>
                <a:srgbClr val="FE0A27"/>
              </a:buClr>
              <a:buSzPct val="65000"/>
              <a:buFont typeface="Wingdings" panose="05000000000000000000" pitchFamily="2" charset="2"/>
              <a:buChar char="u"/>
            </a:pPr>
            <a:r>
              <a:rPr lang="el-GR" altLang="el-GR" sz="2400" b="1" dirty="0" err="1">
                <a:latin typeface="Times New Roman" panose="02020603050405020304" pitchFamily="18" charset="0"/>
                <a:cs typeface="Times New Roman" panose="02020603050405020304" pitchFamily="18" charset="0"/>
              </a:rPr>
              <a:t>Αιμόφιλος</a:t>
            </a:r>
            <a:r>
              <a:rPr lang="el-GR" altLang="el-GR" sz="2400" b="1" dirty="0">
                <a:latin typeface="Times New Roman" panose="02020603050405020304" pitchFamily="18" charset="0"/>
                <a:cs typeface="Times New Roman" panose="02020603050405020304" pitchFamily="18" charset="0"/>
              </a:rPr>
              <a:t> </a:t>
            </a:r>
            <a:r>
              <a:rPr lang="el-GR" altLang="el-GR" sz="2400" b="1" dirty="0" err="1">
                <a:latin typeface="Times New Roman" panose="02020603050405020304" pitchFamily="18" charset="0"/>
                <a:cs typeface="Times New Roman" panose="02020603050405020304" pitchFamily="18" charset="0"/>
              </a:rPr>
              <a:t>Ινφλουέντζας</a:t>
            </a:r>
            <a:r>
              <a:rPr lang="el-GR" altLang="el-GR" sz="2400" b="1" dirty="0">
                <a:latin typeface="Times New Roman" panose="02020603050405020304" pitchFamily="18" charset="0"/>
                <a:cs typeface="Times New Roman" panose="02020603050405020304" pitchFamily="18" charset="0"/>
              </a:rPr>
              <a:t> τύπου Β</a:t>
            </a:r>
          </a:p>
          <a:p>
            <a:r>
              <a:rPr lang="el-GR" altLang="el-GR" b="1" dirty="0">
                <a:latin typeface="Times New Roman" panose="02020603050405020304" pitchFamily="18" charset="0"/>
                <a:cs typeface="Times New Roman" panose="02020603050405020304" pitchFamily="18" charset="0"/>
              </a:rPr>
              <a:t>Πνευμονία</a:t>
            </a:r>
          </a:p>
          <a:p>
            <a:pPr lvl="1">
              <a:lnSpc>
                <a:spcPct val="75000"/>
              </a:lnSpc>
              <a:buClr>
                <a:srgbClr val="FE0A27"/>
              </a:buClr>
              <a:buSzPct val="65000"/>
              <a:buFont typeface="Wingdings" panose="05000000000000000000" pitchFamily="2" charset="2"/>
              <a:buChar char="u"/>
            </a:pPr>
            <a:r>
              <a:rPr lang="el-GR" altLang="el-GR" sz="2400" b="1" dirty="0" err="1">
                <a:latin typeface="Times New Roman" panose="02020603050405020304" pitchFamily="18" charset="0"/>
                <a:cs typeface="Times New Roman" panose="02020603050405020304" pitchFamily="18" charset="0"/>
              </a:rPr>
              <a:t>Μυκόπλασμα</a:t>
            </a:r>
            <a:endParaRPr lang="el-GR" altLang="el-GR" sz="2400" b="1" dirty="0">
              <a:latin typeface="Times New Roman" panose="02020603050405020304" pitchFamily="18" charset="0"/>
              <a:cs typeface="Times New Roman" panose="02020603050405020304" pitchFamily="18" charset="0"/>
            </a:endParaRPr>
          </a:p>
          <a:p>
            <a:pPr lvl="1">
              <a:lnSpc>
                <a:spcPct val="75000"/>
              </a:lnSpc>
              <a:buClr>
                <a:srgbClr val="FE0A27"/>
              </a:buClr>
              <a:buSzPct val="65000"/>
              <a:buFont typeface="Wingdings" panose="05000000000000000000" pitchFamily="2" charset="2"/>
              <a:buChar char="u"/>
            </a:pPr>
            <a:r>
              <a:rPr lang="el-GR" altLang="el-GR" sz="2400" b="1" dirty="0" err="1">
                <a:latin typeface="Times New Roman" panose="02020603050405020304" pitchFamily="18" charset="0"/>
                <a:cs typeface="Times New Roman" panose="02020603050405020304" pitchFamily="18" charset="0"/>
              </a:rPr>
              <a:t>Χλαμύδια</a:t>
            </a:r>
            <a:endParaRPr lang="el-GR" altLang="el-GR" sz="2400" b="1" dirty="0">
              <a:latin typeface="Times New Roman" panose="02020603050405020304" pitchFamily="18" charset="0"/>
              <a:cs typeface="Times New Roman" panose="02020603050405020304" pitchFamily="18" charset="0"/>
            </a:endParaRPr>
          </a:p>
          <a:p>
            <a:pPr lvl="1">
              <a:lnSpc>
                <a:spcPct val="75000"/>
              </a:lnSpc>
              <a:buClr>
                <a:srgbClr val="FE0A27"/>
              </a:buClr>
              <a:buSzPct val="65000"/>
              <a:buFont typeface="Wingdings" panose="05000000000000000000" pitchFamily="2" charset="2"/>
              <a:buChar char="u"/>
            </a:pPr>
            <a:r>
              <a:rPr lang="en-US" altLang="el-GR" sz="2400" b="1" i="1" dirty="0">
                <a:latin typeface="Times New Roman" panose="02020603050405020304" pitchFamily="18" charset="0"/>
                <a:cs typeface="Times New Roman" panose="02020603050405020304" pitchFamily="18" charset="0"/>
              </a:rPr>
              <a:t>Legionella </a:t>
            </a:r>
            <a:r>
              <a:rPr lang="en-US" altLang="el-GR" sz="2400" b="1" i="1" dirty="0" err="1">
                <a:latin typeface="Times New Roman" panose="02020603050405020304" pitchFamily="18" charset="0"/>
                <a:cs typeface="Times New Roman" panose="02020603050405020304" pitchFamily="18" charset="0"/>
              </a:rPr>
              <a:t>Pneumophila</a:t>
            </a:r>
            <a:endParaRPr lang="en-US" altLang="el-GR" sz="2400" b="1" i="1" dirty="0">
              <a:latin typeface="Times New Roman" panose="02020603050405020304" pitchFamily="18" charset="0"/>
              <a:cs typeface="Times New Roman" panose="02020603050405020304" pitchFamily="18" charset="0"/>
            </a:endParaRPr>
          </a:p>
          <a:p>
            <a:pPr lvl="1">
              <a:lnSpc>
                <a:spcPct val="75000"/>
              </a:lnSpc>
              <a:buClr>
                <a:srgbClr val="FE0A27"/>
              </a:buClr>
              <a:buSzPct val="65000"/>
              <a:buFont typeface="Wingdings" panose="05000000000000000000" pitchFamily="2" charset="2"/>
              <a:buChar char="u"/>
            </a:pPr>
            <a:r>
              <a:rPr lang="el-GR" altLang="el-GR" sz="2400" b="1" dirty="0" err="1">
                <a:latin typeface="Times New Roman" panose="02020603050405020304" pitchFamily="18" charset="0"/>
                <a:cs typeface="Times New Roman" panose="02020603050405020304" pitchFamily="18" charset="0"/>
              </a:rPr>
              <a:t>Πνευμονιόκοκκος</a:t>
            </a:r>
            <a:r>
              <a:rPr lang="el-GR" altLang="el-GR" sz="2400" b="1" dirty="0">
                <a:latin typeface="Times New Roman" panose="02020603050405020304" pitchFamily="18" charset="0"/>
                <a:cs typeface="Times New Roman" panose="02020603050405020304" pitchFamily="18" charset="0"/>
              </a:rPr>
              <a:t> </a:t>
            </a:r>
          </a:p>
          <a:p>
            <a:pPr lvl="1">
              <a:lnSpc>
                <a:spcPct val="75000"/>
              </a:lnSpc>
              <a:buClr>
                <a:srgbClr val="FE0A27"/>
              </a:buClr>
              <a:buSzPct val="65000"/>
              <a:buFont typeface="Wingdings" panose="05000000000000000000" pitchFamily="2" charset="2"/>
              <a:buChar char="u"/>
            </a:pPr>
            <a:r>
              <a:rPr lang="el-GR" altLang="el-GR" sz="2400" b="1" dirty="0" err="1">
                <a:latin typeface="Times New Roman" panose="02020603050405020304" pitchFamily="18" charset="0"/>
                <a:cs typeface="Times New Roman" panose="02020603050405020304" pitchFamily="18" charset="0"/>
              </a:rPr>
              <a:t>Αιμόφιλος</a:t>
            </a:r>
            <a:r>
              <a:rPr lang="el-GR" altLang="el-GR" sz="2400" b="1" dirty="0">
                <a:latin typeface="Times New Roman" panose="02020603050405020304" pitchFamily="18" charset="0"/>
                <a:cs typeface="Times New Roman" panose="02020603050405020304" pitchFamily="18" charset="0"/>
              </a:rPr>
              <a:t> </a:t>
            </a:r>
            <a:r>
              <a:rPr lang="el-GR" altLang="el-GR" sz="2400" b="1" dirty="0" err="1">
                <a:latin typeface="Times New Roman" panose="02020603050405020304" pitchFamily="18" charset="0"/>
                <a:cs typeface="Times New Roman" panose="02020603050405020304" pitchFamily="18" charset="0"/>
              </a:rPr>
              <a:t>Ινφλουέντζας</a:t>
            </a:r>
            <a:r>
              <a:rPr lang="el-GR" altLang="el-GR" sz="2400" b="1" dirty="0">
                <a:latin typeface="Times New Roman" panose="02020603050405020304" pitchFamily="18" charset="0"/>
                <a:cs typeface="Times New Roman" panose="02020603050405020304" pitchFamily="18" charset="0"/>
              </a:rPr>
              <a:t> τύπου Β</a:t>
            </a:r>
          </a:p>
          <a:p>
            <a:pPr lvl="1">
              <a:lnSpc>
                <a:spcPct val="75000"/>
              </a:lnSpc>
              <a:buClr>
                <a:srgbClr val="FE0A27"/>
              </a:buClr>
              <a:buSzPct val="65000"/>
              <a:buFont typeface="Wingdings" panose="05000000000000000000" pitchFamily="2" charset="2"/>
              <a:buChar char="u"/>
            </a:pPr>
            <a:r>
              <a:rPr lang="el-GR" altLang="el-GR" sz="2400" b="1" dirty="0">
                <a:latin typeface="Times New Roman" panose="02020603050405020304" pitchFamily="18" charset="0"/>
                <a:cs typeface="Times New Roman" panose="02020603050405020304" pitchFamily="18" charset="0"/>
              </a:rPr>
              <a:t>Αναπνευστικός </a:t>
            </a:r>
            <a:r>
              <a:rPr lang="el-GR" altLang="el-GR" sz="2400" b="1" dirty="0" err="1">
                <a:latin typeface="Times New Roman" panose="02020603050405020304" pitchFamily="18" charset="0"/>
                <a:cs typeface="Times New Roman" panose="02020603050405020304" pitchFamily="18" charset="0"/>
              </a:rPr>
              <a:t>συγκυτιακός</a:t>
            </a:r>
            <a:r>
              <a:rPr lang="el-GR" altLang="el-GR" sz="2400" b="1" dirty="0">
                <a:latin typeface="Times New Roman" panose="02020603050405020304" pitchFamily="18" charset="0"/>
                <a:cs typeface="Times New Roman" panose="02020603050405020304" pitchFamily="18" charset="0"/>
              </a:rPr>
              <a:t> ιός</a:t>
            </a:r>
          </a:p>
          <a:p>
            <a:r>
              <a:rPr lang="el-GR" altLang="el-GR" b="1" dirty="0" err="1">
                <a:latin typeface="Times New Roman" panose="02020603050405020304" pitchFamily="18" charset="0"/>
                <a:cs typeface="Times New Roman" panose="02020603050405020304" pitchFamily="18" charset="0"/>
              </a:rPr>
              <a:t>Οστεομυελίτις</a:t>
            </a:r>
            <a:endParaRPr lang="el-GR" altLang="el-GR" b="1" dirty="0">
              <a:latin typeface="Times New Roman" panose="02020603050405020304" pitchFamily="18" charset="0"/>
              <a:cs typeface="Times New Roman" panose="02020603050405020304" pitchFamily="18" charset="0"/>
            </a:endParaRPr>
          </a:p>
          <a:p>
            <a:pPr lvl="1">
              <a:lnSpc>
                <a:spcPct val="75000"/>
              </a:lnSpc>
              <a:buClr>
                <a:srgbClr val="FE0A27"/>
              </a:buClr>
              <a:buSzPct val="65000"/>
              <a:buFont typeface="Wingdings" panose="05000000000000000000" pitchFamily="2" charset="2"/>
              <a:buChar char="u"/>
            </a:pPr>
            <a:r>
              <a:rPr lang="en-US" altLang="el-GR" sz="2000" b="1" i="1" dirty="0">
                <a:latin typeface="Times New Roman" panose="02020603050405020304" pitchFamily="18" charset="0"/>
                <a:cs typeface="Times New Roman" panose="02020603050405020304" pitchFamily="18" charset="0"/>
              </a:rPr>
              <a:t>Salmonella</a:t>
            </a:r>
          </a:p>
          <a:p>
            <a:pPr lvl="1">
              <a:lnSpc>
                <a:spcPct val="75000"/>
              </a:lnSpc>
              <a:buClr>
                <a:srgbClr val="FE0A27"/>
              </a:buClr>
              <a:buSzPct val="65000"/>
              <a:buFont typeface="Wingdings" panose="05000000000000000000" pitchFamily="2" charset="2"/>
              <a:buChar char="u"/>
            </a:pPr>
            <a:r>
              <a:rPr lang="en-US" altLang="el-GR" sz="2000" b="1" i="1" dirty="0" err="1">
                <a:latin typeface="Times New Roman" panose="02020603050405020304" pitchFamily="18" charset="0"/>
                <a:cs typeface="Times New Roman" panose="02020603050405020304" pitchFamily="18" charset="0"/>
              </a:rPr>
              <a:t>Staph.aureus</a:t>
            </a:r>
            <a:endParaRPr lang="el-GR" altLang="el-GR" sz="2000" b="1" i="1" dirty="0">
              <a:latin typeface="Times New Roman" panose="02020603050405020304" pitchFamily="18" charset="0"/>
              <a:cs typeface="Times New Roman" panose="02020603050405020304" pitchFamily="18" charset="0"/>
            </a:endParaRPr>
          </a:p>
          <a:p>
            <a:r>
              <a:rPr lang="el-GR" altLang="el-GR" b="1" dirty="0">
                <a:latin typeface="Times New Roman" panose="02020603050405020304" pitchFamily="18" charset="0"/>
                <a:cs typeface="Times New Roman" panose="02020603050405020304" pitchFamily="18" charset="0"/>
              </a:rPr>
              <a:t>Σηπτική </a:t>
            </a:r>
            <a:r>
              <a:rPr lang="el-GR" altLang="el-GR" b="1" dirty="0" err="1">
                <a:latin typeface="Times New Roman" panose="02020603050405020304" pitchFamily="18" charset="0"/>
                <a:cs typeface="Times New Roman" panose="02020603050405020304" pitchFamily="18" charset="0"/>
              </a:rPr>
              <a:t>αρθρίτις</a:t>
            </a:r>
            <a:endParaRPr lang="en-US" altLang="el-GR" b="1" dirty="0">
              <a:latin typeface="Times New Roman" panose="02020603050405020304" pitchFamily="18" charset="0"/>
              <a:cs typeface="Times New Roman" panose="02020603050405020304" pitchFamily="18" charset="0"/>
            </a:endParaRPr>
          </a:p>
          <a:p>
            <a:pPr lvl="1">
              <a:buClr>
                <a:srgbClr val="FE0A27"/>
              </a:buClr>
              <a:buSzPct val="65000"/>
              <a:buFont typeface="Wingdings" panose="05000000000000000000" pitchFamily="2" charset="2"/>
              <a:buChar char="u"/>
            </a:pPr>
            <a:r>
              <a:rPr lang="el-GR" altLang="el-GR" sz="2000" b="1" dirty="0" err="1">
                <a:latin typeface="Times New Roman" panose="02020603050405020304" pitchFamily="18" charset="0"/>
                <a:cs typeface="Times New Roman" panose="02020603050405020304" pitchFamily="18" charset="0"/>
              </a:rPr>
              <a:t>Πνευμονιόκοκκος</a:t>
            </a:r>
            <a:endParaRPr lang="en-GB" altLang="el-GR"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808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l-GR" sz="4000" dirty="0" smtClean="0"/>
              <a:t>Μικροδρεπανοκυτταρικ</a:t>
            </a:r>
            <a:r>
              <a:rPr lang="el-GR" altLang="el-GR" sz="4000" dirty="0" smtClean="0"/>
              <a:t>η</a:t>
            </a:r>
            <a:r>
              <a:rPr lang="en-US" altLang="el-GR" sz="4000" dirty="0" smtClean="0"/>
              <a:t> ανα</a:t>
            </a:r>
            <a:r>
              <a:rPr lang="en-US" altLang="el-GR" sz="4000" dirty="0" err="1" smtClean="0"/>
              <a:t>ιμ</a:t>
            </a:r>
            <a:r>
              <a:rPr lang="el-GR" altLang="el-GR" sz="4000" dirty="0"/>
              <a:t>ι</a:t>
            </a:r>
            <a:r>
              <a:rPr lang="en-US" altLang="el-GR" sz="4000" dirty="0" smtClean="0"/>
              <a:t>α</a:t>
            </a:r>
            <a:r>
              <a:rPr lang="en-US" altLang="el-GR" sz="4000" dirty="0"/>
              <a:t>= </a:t>
            </a:r>
            <a:br>
              <a:rPr lang="en-US" altLang="el-GR" sz="4000" dirty="0"/>
            </a:br>
            <a:r>
              <a:rPr lang="en-US" altLang="el-GR" sz="4000" dirty="0"/>
              <a:t>=</a:t>
            </a:r>
            <a:r>
              <a:rPr lang="en-US" altLang="el-GR" dirty="0" err="1" smtClean="0"/>
              <a:t>δι</a:t>
            </a:r>
            <a:r>
              <a:rPr lang="en-US" altLang="el-GR" dirty="0" smtClean="0"/>
              <a:t>πλ</a:t>
            </a:r>
            <a:r>
              <a:rPr lang="el-GR" altLang="el-GR" dirty="0" smtClean="0"/>
              <a:t>η</a:t>
            </a:r>
            <a:r>
              <a:rPr lang="en-US" altLang="el-GR" dirty="0" smtClean="0"/>
              <a:t> </a:t>
            </a:r>
            <a:r>
              <a:rPr lang="en-US" altLang="el-GR" dirty="0" err="1" smtClean="0"/>
              <a:t>ετερ</a:t>
            </a:r>
            <a:r>
              <a:rPr lang="el-GR" altLang="el-GR" dirty="0" smtClean="0"/>
              <a:t>ο</a:t>
            </a:r>
            <a:r>
              <a:rPr lang="en-US" altLang="el-GR" dirty="0" err="1" smtClean="0"/>
              <a:t>ζυγ</a:t>
            </a:r>
            <a:r>
              <a:rPr lang="el-GR" altLang="el-GR" dirty="0"/>
              <a:t>η </a:t>
            </a:r>
            <a:r>
              <a:rPr lang="el-GR" altLang="el-GR" dirty="0" err="1" smtClean="0"/>
              <a:t>κατασταση</a:t>
            </a:r>
            <a:r>
              <a:rPr lang="el-GR" altLang="el-GR" dirty="0"/>
              <a:t/>
            </a:r>
            <a:br>
              <a:rPr lang="el-GR" altLang="el-GR" dirty="0"/>
            </a:br>
            <a:r>
              <a:rPr lang="el-GR" altLang="el-GR" dirty="0" err="1" smtClean="0"/>
              <a:t>γονιδιου</a:t>
            </a:r>
            <a:r>
              <a:rPr lang="el-GR" altLang="el-GR" dirty="0" smtClean="0"/>
              <a:t> </a:t>
            </a:r>
            <a:r>
              <a:rPr lang="en-US" altLang="el-GR" dirty="0" err="1"/>
              <a:t>δρε</a:t>
            </a:r>
            <a:r>
              <a:rPr lang="en-US" altLang="el-GR" dirty="0"/>
              <a:t>πανο</a:t>
            </a:r>
            <a:r>
              <a:rPr lang="el-GR" altLang="el-GR" dirty="0" err="1" smtClean="0"/>
              <a:t>κυτταρικης</a:t>
            </a:r>
            <a:r>
              <a:rPr lang="en-US" altLang="el-GR" dirty="0" smtClean="0"/>
              <a:t>+θαλα</a:t>
            </a:r>
            <a:r>
              <a:rPr lang="en-US" altLang="el-GR" dirty="0" err="1" smtClean="0"/>
              <a:t>σσ</a:t>
            </a:r>
            <a:r>
              <a:rPr lang="en-US" altLang="el-GR" dirty="0" smtClean="0"/>
              <a:t>αιμ</a:t>
            </a:r>
            <a:r>
              <a:rPr lang="el-GR" altLang="el-GR" dirty="0" err="1" smtClean="0"/>
              <a:t>ιας</a:t>
            </a:r>
            <a:endParaRPr lang="el-GR" dirty="0"/>
          </a:p>
        </p:txBody>
      </p:sp>
      <p:pic>
        <p:nvPicPr>
          <p:cNvPr id="4" name="Content Placeholder 3" descr="ANd9GcTiWKJG7e1F4D6kkVKJ1JQZ5fUTJct3ejXjEs2y29NlT8aJIzS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13" y="2287332"/>
            <a:ext cx="5758892" cy="43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ickle cell thalassem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843" y="2809332"/>
            <a:ext cx="5638730" cy="33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38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l-GR" sz="4000" dirty="0"/>
              <a:t>Μικροδρεπα</a:t>
            </a:r>
            <a:r>
              <a:rPr lang="en-US" altLang="el-GR" sz="4000" dirty="0" err="1"/>
              <a:t>νοκυττ</a:t>
            </a:r>
            <a:r>
              <a:rPr lang="en-US" altLang="el-GR" sz="4000" dirty="0"/>
              <a:t>αρικ</a:t>
            </a:r>
            <a:r>
              <a:rPr lang="el-GR" altLang="el-GR" sz="4000" dirty="0"/>
              <a:t>η</a:t>
            </a:r>
            <a:r>
              <a:rPr lang="en-US" altLang="el-GR" sz="4000" dirty="0"/>
              <a:t> ανα</a:t>
            </a:r>
            <a:r>
              <a:rPr lang="en-US" altLang="el-GR" sz="4000" dirty="0" err="1"/>
              <a:t>ιμ</a:t>
            </a:r>
            <a:r>
              <a:rPr lang="el-GR" altLang="el-GR" sz="4000" dirty="0"/>
              <a:t>ι</a:t>
            </a:r>
            <a:r>
              <a:rPr lang="en-US" altLang="el-GR" sz="4000" dirty="0"/>
              <a:t>α= </a:t>
            </a:r>
            <a:br>
              <a:rPr lang="en-US" altLang="el-GR" sz="4000" dirty="0"/>
            </a:br>
            <a:r>
              <a:rPr lang="en-US" altLang="el-GR" sz="4000" dirty="0"/>
              <a:t>=</a:t>
            </a:r>
            <a:r>
              <a:rPr lang="en-US" altLang="el-GR" dirty="0" err="1"/>
              <a:t>δι</a:t>
            </a:r>
            <a:r>
              <a:rPr lang="en-US" altLang="el-GR" dirty="0"/>
              <a:t>πλ</a:t>
            </a:r>
            <a:r>
              <a:rPr lang="el-GR" altLang="el-GR" dirty="0"/>
              <a:t>η</a:t>
            </a:r>
            <a:r>
              <a:rPr lang="en-US" altLang="el-GR" dirty="0"/>
              <a:t> </a:t>
            </a:r>
            <a:r>
              <a:rPr lang="en-US" altLang="el-GR" dirty="0" err="1"/>
              <a:t>ετερ</a:t>
            </a:r>
            <a:r>
              <a:rPr lang="el-GR" altLang="el-GR" dirty="0"/>
              <a:t>ο</a:t>
            </a:r>
            <a:r>
              <a:rPr lang="en-US" altLang="el-GR" dirty="0" err="1"/>
              <a:t>ζυγ</a:t>
            </a:r>
            <a:r>
              <a:rPr lang="el-GR" altLang="el-GR" dirty="0"/>
              <a:t>η </a:t>
            </a:r>
            <a:r>
              <a:rPr lang="el-GR" altLang="el-GR" dirty="0" err="1"/>
              <a:t>κατασταση</a:t>
            </a:r>
            <a:r>
              <a:rPr lang="el-GR" altLang="el-GR" dirty="0"/>
              <a:t/>
            </a:r>
            <a:br>
              <a:rPr lang="el-GR" altLang="el-GR" dirty="0"/>
            </a:br>
            <a:r>
              <a:rPr lang="el-GR" altLang="el-GR" dirty="0" err="1"/>
              <a:t>γονιδιου</a:t>
            </a:r>
            <a:r>
              <a:rPr lang="el-GR" altLang="el-GR" dirty="0"/>
              <a:t> </a:t>
            </a:r>
            <a:r>
              <a:rPr lang="en-US" altLang="el-GR" dirty="0" err="1"/>
              <a:t>δρε</a:t>
            </a:r>
            <a:r>
              <a:rPr lang="en-US" altLang="el-GR" dirty="0"/>
              <a:t>πανο</a:t>
            </a:r>
            <a:r>
              <a:rPr lang="el-GR" altLang="el-GR" dirty="0" err="1"/>
              <a:t>κυτταρικης</a:t>
            </a:r>
            <a:r>
              <a:rPr lang="en-US" altLang="el-GR" dirty="0"/>
              <a:t>+θαλα</a:t>
            </a:r>
            <a:r>
              <a:rPr lang="en-US" altLang="el-GR" dirty="0" err="1"/>
              <a:t>σσ</a:t>
            </a:r>
            <a:r>
              <a:rPr lang="en-US" altLang="el-GR" dirty="0"/>
              <a:t>αιμ</a:t>
            </a:r>
            <a:r>
              <a:rPr lang="el-GR" altLang="el-GR" dirty="0" err="1"/>
              <a:t>ιας</a:t>
            </a:r>
            <a:endParaRPr lang="el-GR" dirty="0"/>
          </a:p>
        </p:txBody>
      </p:sp>
      <p:sp>
        <p:nvSpPr>
          <p:cNvPr id="3" name="Content Placeholder 2"/>
          <p:cNvSpPr>
            <a:spLocks noGrp="1"/>
          </p:cNvSpPr>
          <p:nvPr>
            <p:ph idx="1"/>
          </p:nvPr>
        </p:nvSpPr>
        <p:spPr/>
        <p:txBody>
          <a:bodyPr/>
          <a:lstStyle/>
          <a:p>
            <a:r>
              <a:rPr lang="el-GR" altLang="el-GR" dirty="0"/>
              <a:t>σπληνομεγαλία διατηρούμενη</a:t>
            </a:r>
          </a:p>
          <a:p>
            <a:r>
              <a:rPr lang="el-GR" altLang="el-GR" dirty="0"/>
              <a:t>υποχρωμία </a:t>
            </a:r>
            <a:r>
              <a:rPr lang="el-GR" altLang="el-GR" dirty="0" err="1"/>
              <a:t>ερυθροκυττάρων</a:t>
            </a:r>
            <a:endParaRPr lang="el-GR" altLang="el-GR" dirty="0"/>
          </a:p>
          <a:p>
            <a:r>
              <a:rPr lang="el-GR" altLang="el-GR" dirty="0"/>
              <a:t>θαλασσαιμική μορφολογία ερυθρών</a:t>
            </a:r>
          </a:p>
          <a:p>
            <a:r>
              <a:rPr lang="el-GR" altLang="el-GR" dirty="0" err="1"/>
              <a:t>ηλ</a:t>
            </a:r>
            <a:r>
              <a:rPr lang="el-GR" altLang="el-GR" dirty="0"/>
              <a:t>. </a:t>
            </a:r>
            <a:r>
              <a:rPr lang="el-GR" altLang="el-GR" dirty="0" err="1"/>
              <a:t>αιμοσφ</a:t>
            </a:r>
            <a:r>
              <a:rPr lang="en-US" altLang="el-GR" dirty="0"/>
              <a:t>:</a:t>
            </a:r>
          </a:p>
          <a:p>
            <a:pPr>
              <a:buNone/>
            </a:pPr>
            <a:r>
              <a:rPr lang="en-US" altLang="el-GR" dirty="0"/>
              <a:t>			S+F+A </a:t>
            </a:r>
            <a:r>
              <a:rPr lang="el-GR" altLang="el-GR" dirty="0"/>
              <a:t>είτε </a:t>
            </a:r>
            <a:r>
              <a:rPr lang="en-US" altLang="el-GR" dirty="0"/>
              <a:t>S+A+F </a:t>
            </a:r>
          </a:p>
          <a:p>
            <a:pPr>
              <a:buNone/>
            </a:pPr>
            <a:r>
              <a:rPr lang="en-US" altLang="el-GR" dirty="0"/>
              <a:t>			</a:t>
            </a:r>
            <a:r>
              <a:rPr lang="el-GR" altLang="el-GR" dirty="0"/>
              <a:t>και αυξημένη </a:t>
            </a:r>
            <a:r>
              <a:rPr lang="en-US" altLang="el-GR" dirty="0"/>
              <a:t>A2</a:t>
            </a:r>
          </a:p>
          <a:p>
            <a:endParaRPr lang="el-GR" dirty="0"/>
          </a:p>
        </p:txBody>
      </p:sp>
    </p:spTree>
    <p:extLst>
      <p:ext uri="{BB962C8B-B14F-4D97-AF65-F5344CB8AC3E}">
        <p14:creationId xmlns:p14="http://schemas.microsoft.com/office/powerpoint/2010/main" val="5066919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descr="recessive_Page_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0672" y="422031"/>
            <a:ext cx="9988062" cy="626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4878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err="1" smtClean="0"/>
              <a:t>συμβατικη</a:t>
            </a:r>
            <a:r>
              <a:rPr lang="el-GR" altLang="el-GR" dirty="0" smtClean="0"/>
              <a:t> </a:t>
            </a:r>
            <a:r>
              <a:rPr lang="el-GR" altLang="el-GR" dirty="0" err="1" smtClean="0"/>
              <a:t>θεραπεια</a:t>
            </a:r>
            <a:r>
              <a:rPr lang="el-GR" altLang="el-GR" dirty="0" smtClean="0"/>
              <a:t> </a:t>
            </a:r>
            <a:r>
              <a:rPr lang="el-GR" altLang="el-GR" dirty="0" err="1" smtClean="0"/>
              <a:t>αιμοσφαιρινοπαθειων</a:t>
            </a:r>
            <a:endParaRPr lang="el-GR" dirty="0"/>
          </a:p>
        </p:txBody>
      </p:sp>
      <p:sp>
        <p:nvSpPr>
          <p:cNvPr id="3" name="Content Placeholder 2"/>
          <p:cNvSpPr>
            <a:spLocks noGrp="1"/>
          </p:cNvSpPr>
          <p:nvPr>
            <p:ph idx="1"/>
          </p:nvPr>
        </p:nvSpPr>
        <p:spPr/>
        <p:txBody>
          <a:bodyPr/>
          <a:lstStyle/>
          <a:p>
            <a:r>
              <a:rPr lang="el-GR" altLang="el-GR" dirty="0"/>
              <a:t>μεταγγίσεις</a:t>
            </a:r>
          </a:p>
          <a:p>
            <a:r>
              <a:rPr lang="el-GR" altLang="el-GR" dirty="0" err="1"/>
              <a:t>ερυθροποιητίνη</a:t>
            </a:r>
            <a:endParaRPr lang="el-GR" altLang="el-GR" dirty="0"/>
          </a:p>
          <a:p>
            <a:r>
              <a:rPr lang="el-GR" altLang="el-GR" dirty="0" err="1"/>
              <a:t>σπληνεκτομή</a:t>
            </a:r>
            <a:endParaRPr lang="en-US" altLang="el-GR" dirty="0"/>
          </a:p>
          <a:p>
            <a:r>
              <a:rPr lang="en-US" altLang="el-GR" dirty="0" err="1"/>
              <a:t>φυλλικό</a:t>
            </a:r>
            <a:r>
              <a:rPr lang="en-US" altLang="el-GR" dirty="0"/>
              <a:t> </a:t>
            </a:r>
            <a:r>
              <a:rPr lang="en-US" altLang="el-GR" dirty="0" err="1"/>
              <a:t>οξύ</a:t>
            </a:r>
            <a:endParaRPr lang="el-GR" altLang="el-GR" dirty="0"/>
          </a:p>
          <a:p>
            <a:r>
              <a:rPr lang="el-GR" altLang="el-GR" dirty="0" err="1"/>
              <a:t>αποσιδήρωση</a:t>
            </a:r>
            <a:endParaRPr lang="el-GR" altLang="el-GR" dirty="0"/>
          </a:p>
          <a:p>
            <a:r>
              <a:rPr lang="el-GR" altLang="el-GR" dirty="0"/>
              <a:t>υποστήριξη άλλων οργάνων που προσβάλλονται από τυχόν ηπατίτιδες-</a:t>
            </a:r>
            <a:r>
              <a:rPr lang="el-GR" altLang="el-GR" dirty="0" err="1"/>
              <a:t>σιδήρωση</a:t>
            </a:r>
            <a:r>
              <a:rPr lang="el-GR" altLang="el-GR" dirty="0"/>
              <a:t>-αναιμία</a:t>
            </a:r>
            <a:endParaRPr lang="en-US" altLang="el-GR" dirty="0"/>
          </a:p>
          <a:p>
            <a:endParaRPr lang="el-GR" dirty="0"/>
          </a:p>
        </p:txBody>
      </p:sp>
    </p:spTree>
    <p:extLst>
      <p:ext uri="{BB962C8B-B14F-4D97-AF65-F5344CB8AC3E}">
        <p14:creationId xmlns:p14="http://schemas.microsoft.com/office/powerpoint/2010/main" val="9884168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err="1" smtClean="0">
                <a:latin typeface="Arial" panose="020B0604020202020204" pitchFamily="34" charset="0"/>
              </a:rPr>
              <a:t>θ</a:t>
            </a:r>
            <a:r>
              <a:rPr lang="el-GR" altLang="el-GR" dirty="0" err="1" smtClean="0"/>
              <a:t>εραπευτικη</a:t>
            </a:r>
            <a:r>
              <a:rPr lang="el-GR" altLang="el-GR" dirty="0" smtClean="0"/>
              <a:t> </a:t>
            </a:r>
            <a:r>
              <a:rPr lang="el-GR" altLang="el-GR" dirty="0" err="1" smtClean="0"/>
              <a:t>δρεπανοκυτταρικων</a:t>
            </a:r>
            <a:r>
              <a:rPr lang="el-GR" altLang="el-GR" dirty="0" smtClean="0"/>
              <a:t> </a:t>
            </a:r>
            <a:r>
              <a:rPr lang="el-GR" altLang="el-GR" dirty="0" err="1" smtClean="0"/>
              <a:t>νοσων</a:t>
            </a:r>
            <a:r>
              <a:rPr lang="el-GR" altLang="el-GR" dirty="0" smtClean="0"/>
              <a:t> </a:t>
            </a:r>
            <a:r>
              <a:rPr lang="el-GR" altLang="el-GR" dirty="0" smtClean="0">
                <a:latin typeface="Arial" panose="020B0604020202020204" pitchFamily="34" charset="0"/>
              </a:rPr>
              <a:t>/ </a:t>
            </a:r>
            <a:r>
              <a:rPr lang="el-GR" altLang="el-GR" dirty="0" err="1" smtClean="0">
                <a:latin typeface="Arial" panose="020B0604020202020204" pitchFamily="34" charset="0"/>
              </a:rPr>
              <a:t>κρισεων</a:t>
            </a:r>
            <a:endParaRPr lang="el-GR" dirty="0"/>
          </a:p>
        </p:txBody>
      </p:sp>
      <p:sp>
        <p:nvSpPr>
          <p:cNvPr id="3" name="Content Placeholder 2"/>
          <p:cNvSpPr>
            <a:spLocks noGrp="1"/>
          </p:cNvSpPr>
          <p:nvPr>
            <p:ph idx="1"/>
          </p:nvPr>
        </p:nvSpPr>
        <p:spPr/>
        <p:txBody>
          <a:bodyPr/>
          <a:lstStyle/>
          <a:p>
            <a:r>
              <a:rPr lang="el-GR" altLang="el-GR" dirty="0"/>
              <a:t>Ενυδάτωση</a:t>
            </a:r>
          </a:p>
          <a:p>
            <a:r>
              <a:rPr lang="el-GR" altLang="el-GR" dirty="0" err="1"/>
              <a:t>Αλκαλοποίηση</a:t>
            </a:r>
            <a:endParaRPr lang="el-GR" altLang="el-GR" dirty="0"/>
          </a:p>
          <a:p>
            <a:r>
              <a:rPr lang="el-GR" altLang="el-GR" dirty="0"/>
              <a:t>Μεταγγίσεις</a:t>
            </a:r>
          </a:p>
          <a:p>
            <a:r>
              <a:rPr lang="el-GR" altLang="el-GR" dirty="0" err="1"/>
              <a:t>Αντιμετωπιση</a:t>
            </a:r>
            <a:r>
              <a:rPr lang="el-GR" altLang="el-GR" dirty="0"/>
              <a:t> λοιμώξεων</a:t>
            </a:r>
          </a:p>
          <a:p>
            <a:r>
              <a:rPr lang="el-GR" altLang="el-GR" dirty="0" err="1"/>
              <a:t>Οξυγονο</a:t>
            </a:r>
            <a:r>
              <a:rPr lang="el-GR" altLang="el-GR" dirty="0"/>
              <a:t>/</a:t>
            </a:r>
            <a:r>
              <a:rPr lang="el-GR" altLang="el-GR" dirty="0" err="1"/>
              <a:t>υπερβαρικό</a:t>
            </a:r>
            <a:r>
              <a:rPr lang="el-GR" altLang="el-GR" dirty="0"/>
              <a:t> οξυγόνο</a:t>
            </a:r>
          </a:p>
          <a:p>
            <a:r>
              <a:rPr lang="el-GR" altLang="el-GR" dirty="0"/>
              <a:t>Αναλγησία</a:t>
            </a:r>
          </a:p>
          <a:p>
            <a:r>
              <a:rPr lang="el-GR" altLang="el-GR" dirty="0" err="1"/>
              <a:t>Υδροξυουρία</a:t>
            </a:r>
            <a:endParaRPr lang="el-GR" altLang="el-GR" dirty="0"/>
          </a:p>
          <a:p>
            <a:endParaRPr lang="el-GR" dirty="0"/>
          </a:p>
        </p:txBody>
      </p:sp>
    </p:spTree>
    <p:extLst>
      <p:ext uri="{BB962C8B-B14F-4D97-AF65-F5344CB8AC3E}">
        <p14:creationId xmlns:p14="http://schemas.microsoft.com/office/powerpoint/2010/main" val="394056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σφαιρινικα</a:t>
            </a:r>
            <a:r>
              <a:rPr lang="el-GR" dirty="0" smtClean="0"/>
              <a:t> </a:t>
            </a:r>
            <a:r>
              <a:rPr lang="el-GR" dirty="0" err="1" smtClean="0"/>
              <a:t>γονιδια</a:t>
            </a:r>
            <a:r>
              <a:rPr lang="el-GR" dirty="0" smtClean="0"/>
              <a:t> </a:t>
            </a:r>
            <a:r>
              <a:rPr lang="el-GR" dirty="0"/>
              <a:t>του </a:t>
            </a:r>
            <a:r>
              <a:rPr lang="el-GR" dirty="0" err="1" smtClean="0"/>
              <a:t>Ανθρωπου</a:t>
            </a:r>
            <a:r>
              <a:rPr lang="el-GR" dirty="0" smtClean="0"/>
              <a:t> </a:t>
            </a:r>
            <a:r>
              <a:rPr lang="el-GR" dirty="0" err="1" smtClean="0"/>
              <a:t>ειναι</a:t>
            </a:r>
            <a:r>
              <a:rPr lang="el-GR" dirty="0" smtClean="0"/>
              <a:t> </a:t>
            </a:r>
            <a:r>
              <a:rPr lang="el-GR" dirty="0"/>
              <a:t>: </a:t>
            </a:r>
            <a:br>
              <a:rPr lang="el-GR" dirty="0"/>
            </a:br>
            <a:endParaRPr lang="el-GR" dirty="0"/>
          </a:p>
        </p:txBody>
      </p:sp>
      <p:sp>
        <p:nvSpPr>
          <p:cNvPr id="3" name="Content Placeholder 2"/>
          <p:cNvSpPr>
            <a:spLocks noGrp="1"/>
          </p:cNvSpPr>
          <p:nvPr>
            <p:ph idx="1"/>
          </p:nvPr>
        </p:nvSpPr>
        <p:spPr>
          <a:xfrm>
            <a:off x="685801" y="2142067"/>
            <a:ext cx="4055011" cy="4089921"/>
          </a:xfrm>
        </p:spPr>
        <p:txBody>
          <a:bodyPr/>
          <a:lstStyle/>
          <a:p>
            <a:r>
              <a:rPr lang="el-GR" dirty="0" smtClean="0"/>
              <a:t>Τα γονίδια α</a:t>
            </a:r>
            <a:r>
              <a:rPr lang="el-GR" dirty="0"/>
              <a:t>, για τις αλύσους τύπου α , εδράζονται στο χρωμόσωμα 16 </a:t>
            </a:r>
            <a:endParaRPr lang="el-GR" dirty="0" smtClean="0"/>
          </a:p>
          <a:p>
            <a:r>
              <a:rPr lang="el-GR" dirty="0" smtClean="0"/>
              <a:t>και τα γονίδια β</a:t>
            </a:r>
            <a:r>
              <a:rPr lang="el-GR" dirty="0"/>
              <a:t>, για τις αλύσους τύπου β, εδράζονται στο χρωμόσωμα </a:t>
            </a:r>
            <a:r>
              <a:rPr lang="el-GR" dirty="0" smtClean="0"/>
              <a:t>11 </a:t>
            </a:r>
          </a:p>
          <a:p>
            <a:pPr marL="0" indent="0">
              <a:buNone/>
            </a:pPr>
            <a:endParaRPr lang="el-GR" dirty="0"/>
          </a:p>
        </p:txBody>
      </p:sp>
      <p:pic>
        <p:nvPicPr>
          <p:cNvPr id="1030" name="Picture 6" descr="Αποτέλεσμα εικόνας για images chromosomal hemoglobul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99" y="1824633"/>
            <a:ext cx="6493077" cy="44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576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«νέες» </a:t>
            </a:r>
            <a:r>
              <a:rPr lang="el-GR" altLang="el-GR" dirty="0" err="1" smtClean="0"/>
              <a:t>θεραπειες</a:t>
            </a:r>
            <a:endParaRPr lang="el-GR" dirty="0"/>
          </a:p>
        </p:txBody>
      </p:sp>
      <p:sp>
        <p:nvSpPr>
          <p:cNvPr id="3" name="Content Placeholder 2"/>
          <p:cNvSpPr>
            <a:spLocks noGrp="1"/>
          </p:cNvSpPr>
          <p:nvPr>
            <p:ph idx="1"/>
          </p:nvPr>
        </p:nvSpPr>
        <p:spPr/>
        <p:txBody>
          <a:bodyPr/>
          <a:lstStyle/>
          <a:p>
            <a:r>
              <a:rPr lang="en-US" altLang="el-GR" dirty="0" err="1"/>
              <a:t>μετ</a:t>
            </a:r>
            <a:r>
              <a:rPr lang="en-US" altLang="el-GR" dirty="0"/>
              <a:t>αγγίσεις με </a:t>
            </a:r>
            <a:r>
              <a:rPr lang="en-US" altLang="en-US" dirty="0"/>
              <a:t>“</a:t>
            </a:r>
            <a:r>
              <a:rPr lang="en-US" altLang="ja-JP" dirty="0"/>
              <a:t>νεοκύτταρα</a:t>
            </a:r>
            <a:r>
              <a:rPr lang="en-US" altLang="en-US" dirty="0"/>
              <a:t>”</a:t>
            </a:r>
            <a:r>
              <a:rPr lang="en-US" altLang="ja-JP" dirty="0"/>
              <a:t> (εγκαταλείπεται </a:t>
            </a:r>
            <a:r>
              <a:rPr lang="el-GR" altLang="ja-JP" dirty="0"/>
              <a:t>ήδη</a:t>
            </a:r>
            <a:r>
              <a:rPr lang="en-US" altLang="ja-JP" dirty="0"/>
              <a:t>)</a:t>
            </a:r>
          </a:p>
          <a:p>
            <a:r>
              <a:rPr lang="el-GR" altLang="el-GR" dirty="0"/>
              <a:t>μεταμόσχευση μυελού</a:t>
            </a:r>
          </a:p>
          <a:p>
            <a:r>
              <a:rPr lang="el-GR" altLang="el-GR" dirty="0"/>
              <a:t>ενεργοποίηση της σύνθεσης αιμοσφαιρίνης</a:t>
            </a:r>
            <a:r>
              <a:rPr lang="en-US" altLang="el-GR" dirty="0"/>
              <a:t> F</a:t>
            </a:r>
            <a:r>
              <a:rPr lang="el-GR" altLang="el-GR" dirty="0"/>
              <a:t> με φάρμακα</a:t>
            </a:r>
          </a:p>
          <a:p>
            <a:pPr lvl="2"/>
            <a:r>
              <a:rPr lang="el-GR" altLang="el-GR" sz="2800" b="1" dirty="0" err="1"/>
              <a:t>Υδροξυουρία</a:t>
            </a:r>
            <a:endParaRPr lang="el-GR" altLang="el-GR" sz="2800" b="1" dirty="0"/>
          </a:p>
          <a:p>
            <a:pPr lvl="2"/>
            <a:r>
              <a:rPr lang="el-GR" altLang="el-GR" sz="2800" b="1" dirty="0"/>
              <a:t>5-αζακυτιδινη</a:t>
            </a:r>
          </a:p>
          <a:p>
            <a:r>
              <a:rPr lang="el-GR" altLang="el-GR" dirty="0"/>
              <a:t>γονιδιακή θεραπεία (καθαρά πειραματική σε πειραματικά </a:t>
            </a:r>
            <a:r>
              <a:rPr lang="el-GR" altLang="el-GR" dirty="0" err="1"/>
              <a:t>μοντέλλα</a:t>
            </a:r>
            <a:r>
              <a:rPr lang="el-GR" altLang="el-GR" dirty="0"/>
              <a:t> ακόμη)</a:t>
            </a:r>
          </a:p>
          <a:p>
            <a:endParaRPr lang="el-GR" dirty="0"/>
          </a:p>
        </p:txBody>
      </p:sp>
    </p:spTree>
    <p:extLst>
      <p:ext uri="{BB962C8B-B14F-4D97-AF65-F5344CB8AC3E}">
        <p14:creationId xmlns:p14="http://schemas.microsoft.com/office/powerpoint/2010/main" val="153334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953" y="120203"/>
            <a:ext cx="10131425" cy="910107"/>
          </a:xfrm>
        </p:spPr>
        <p:txBody>
          <a:bodyPr/>
          <a:lstStyle/>
          <a:p>
            <a:r>
              <a:rPr lang="el-GR" altLang="el-GR" dirty="0" err="1" smtClean="0"/>
              <a:t>Αιμοσφαιρινες</a:t>
            </a:r>
            <a:r>
              <a:rPr lang="el-GR" altLang="el-GR" dirty="0" smtClean="0"/>
              <a:t> </a:t>
            </a:r>
            <a:r>
              <a:rPr lang="el-GR" altLang="el-GR" dirty="0"/>
              <a:t>του </a:t>
            </a:r>
            <a:r>
              <a:rPr lang="el-GR" altLang="el-GR" dirty="0" err="1" smtClean="0"/>
              <a:t>ανθρωπου</a:t>
            </a:r>
            <a:endParaRPr lang="el-GR" dirty="0"/>
          </a:p>
        </p:txBody>
      </p:sp>
      <p:pic>
        <p:nvPicPr>
          <p:cNvPr id="4" name="table"/>
          <p:cNvPicPr>
            <a:picLocks noGrp="1" noChangeAspect="1"/>
          </p:cNvPicPr>
          <p:nvPr>
            <p:ph idx="1"/>
          </p:nvPr>
        </p:nvPicPr>
        <p:blipFill>
          <a:blip r:embed="rId2"/>
          <a:stretch>
            <a:fillRect/>
          </a:stretch>
        </p:blipFill>
        <p:spPr>
          <a:xfrm>
            <a:off x="685800" y="1030310"/>
            <a:ext cx="10879427" cy="5640945"/>
          </a:xfrm>
          <a:prstGeom prst="rect">
            <a:avLst/>
          </a:prstGeom>
        </p:spPr>
      </p:pic>
    </p:spTree>
    <p:extLst>
      <p:ext uri="{BB962C8B-B14F-4D97-AF65-F5344CB8AC3E}">
        <p14:creationId xmlns:p14="http://schemas.microsoft.com/office/powerpoint/2010/main" val="2660796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074" name="Picture 2" descr="Αποτέλεσμα εικόνας για γονιδια αιμοσφαιρινησ"/>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2369" y="787791"/>
            <a:ext cx="11324493" cy="5711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48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71719"/>
            <a:ext cx="10131425" cy="1456267"/>
          </a:xfrm>
        </p:spPr>
        <p:txBody>
          <a:bodyPr/>
          <a:lstStyle/>
          <a:p>
            <a:endParaRPr lang="el-GR" dirty="0"/>
          </a:p>
        </p:txBody>
      </p:sp>
      <p:pic>
        <p:nvPicPr>
          <p:cNvPr id="4" name="Content Placeholder 3" descr="fetal hemoblobi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248" y="1828800"/>
            <a:ext cx="10264462" cy="468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124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63541"/>
            <a:ext cx="10131425" cy="728134"/>
          </a:xfrm>
        </p:spPr>
        <p:txBody>
          <a:bodyPr/>
          <a:lstStyle/>
          <a:p>
            <a:r>
              <a:rPr lang="el-GR" dirty="0" err="1" smtClean="0"/>
              <a:t>Τυποι</a:t>
            </a:r>
            <a:r>
              <a:rPr lang="el-GR" dirty="0" smtClean="0"/>
              <a:t> </a:t>
            </a:r>
            <a:r>
              <a:rPr lang="el-GR" dirty="0" err="1" smtClean="0"/>
              <a:t>αιμοσφαιρινης</a:t>
            </a:r>
            <a:endParaRPr lang="el-GR" dirty="0"/>
          </a:p>
        </p:txBody>
      </p:sp>
      <p:sp>
        <p:nvSpPr>
          <p:cNvPr id="3" name="Content Placeholder 2"/>
          <p:cNvSpPr>
            <a:spLocks noGrp="1"/>
          </p:cNvSpPr>
          <p:nvPr>
            <p:ph idx="1"/>
          </p:nvPr>
        </p:nvSpPr>
        <p:spPr>
          <a:xfrm>
            <a:off x="685798" y="1093036"/>
            <a:ext cx="10131425" cy="2152442"/>
          </a:xfrm>
        </p:spPr>
        <p:txBody>
          <a:bodyPr/>
          <a:lstStyle/>
          <a:p>
            <a:r>
              <a:rPr lang="el-GR" altLang="el-GR" sz="2400" dirty="0" err="1" smtClean="0"/>
              <a:t>Στ</a:t>
            </a:r>
            <a:r>
              <a:rPr lang="en-US" altLang="el-GR" sz="2400" dirty="0" smtClean="0"/>
              <a:t>ο</a:t>
            </a:r>
            <a:r>
              <a:rPr lang="el-GR" altLang="el-GR" sz="2400" dirty="0"/>
              <a:t>ν</a:t>
            </a:r>
            <a:r>
              <a:rPr lang="en-US" altLang="el-GR" sz="2400" dirty="0"/>
              <a:t> </a:t>
            </a:r>
            <a:r>
              <a:rPr lang="en-US" altLang="el-GR" sz="2400" dirty="0" err="1"/>
              <a:t>ενήλικ</a:t>
            </a:r>
            <a:r>
              <a:rPr lang="en-US" altLang="el-GR" sz="2400" dirty="0"/>
              <a:t>α φυσιολογικά </a:t>
            </a:r>
            <a:r>
              <a:rPr lang="el-GR" altLang="el-GR" sz="2400" dirty="0" smtClean="0"/>
              <a:t>κυριαρχεί </a:t>
            </a:r>
            <a:r>
              <a:rPr lang="en-US" altLang="el-GR" sz="2400" dirty="0" smtClean="0"/>
              <a:t>η </a:t>
            </a:r>
            <a:r>
              <a:rPr lang="en-US" altLang="el-GR" sz="2400" dirty="0"/>
              <a:t>αιμοσφαιρίνη Α </a:t>
            </a:r>
            <a:r>
              <a:rPr lang="en-US" altLang="el-GR" sz="2400" dirty="0" smtClean="0"/>
              <a:t>(</a:t>
            </a:r>
            <a:r>
              <a:rPr lang="en-US" altLang="el-GR" sz="2400" dirty="0"/>
              <a:t>α2β2</a:t>
            </a:r>
            <a:r>
              <a:rPr lang="en-US" altLang="el-GR" sz="2400" dirty="0" smtClean="0"/>
              <a:t>)</a:t>
            </a:r>
            <a:r>
              <a:rPr lang="el-GR" altLang="el-GR" sz="2400" dirty="0" smtClean="0"/>
              <a:t> - </a:t>
            </a:r>
            <a:r>
              <a:rPr lang="en-US" altLang="el-GR" sz="2400" dirty="0" smtClean="0"/>
              <a:t>(</a:t>
            </a:r>
            <a:r>
              <a:rPr lang="en-US" altLang="el-GR" sz="2400" dirty="0"/>
              <a:t>98% </a:t>
            </a:r>
            <a:r>
              <a:rPr lang="en-US" altLang="el-GR" sz="2400" dirty="0" err="1" smtClean="0"/>
              <a:t>συνόλου</a:t>
            </a:r>
            <a:r>
              <a:rPr lang="en-US" altLang="el-GR" sz="2400" dirty="0" smtClean="0"/>
              <a:t>)</a:t>
            </a:r>
            <a:endParaRPr lang="el-GR" altLang="el-GR" sz="2400" dirty="0" smtClean="0"/>
          </a:p>
          <a:p>
            <a:r>
              <a:rPr lang="el-GR" altLang="el-GR" sz="2400" dirty="0" smtClean="0"/>
              <a:t>Η</a:t>
            </a:r>
            <a:r>
              <a:rPr lang="en-US" altLang="el-GR" sz="2400" dirty="0" smtClean="0"/>
              <a:t> </a:t>
            </a:r>
            <a:r>
              <a:rPr lang="en-US" altLang="el-GR" sz="2400" dirty="0"/>
              <a:t>υπ</a:t>
            </a:r>
            <a:r>
              <a:rPr lang="en-US" altLang="el-GR" sz="2400" dirty="0" err="1"/>
              <a:t>όλοι</a:t>
            </a:r>
            <a:r>
              <a:rPr lang="en-US" altLang="el-GR" sz="2400" dirty="0"/>
              <a:t>πη Hb </a:t>
            </a:r>
            <a:r>
              <a:rPr lang="el-GR" altLang="el-GR" sz="2400" dirty="0" smtClean="0"/>
              <a:t>του </a:t>
            </a:r>
            <a:r>
              <a:rPr lang="en-US" altLang="el-GR" sz="2400" dirty="0" err="1" smtClean="0"/>
              <a:t>ενηλίκου</a:t>
            </a:r>
            <a:r>
              <a:rPr lang="en-US" altLang="el-GR" sz="2400" dirty="0" smtClean="0"/>
              <a:t> </a:t>
            </a:r>
            <a:r>
              <a:rPr lang="en-US" altLang="el-GR" sz="2400" dirty="0"/>
              <a:t>είναι η Α2 (α2δ2) που αποτελεί &lt;1-2% και η εμβρυϊκή Ηb </a:t>
            </a:r>
            <a:r>
              <a:rPr lang="en-US" altLang="el-GR" sz="2400" dirty="0" smtClean="0"/>
              <a:t>F</a:t>
            </a:r>
            <a:r>
              <a:rPr lang="el-GR" altLang="el-GR" sz="2400" dirty="0" smtClean="0"/>
              <a:t> (α2γ2)</a:t>
            </a:r>
            <a:r>
              <a:rPr lang="en-US" altLang="el-GR" sz="2400" dirty="0" smtClean="0"/>
              <a:t> </a:t>
            </a:r>
            <a:r>
              <a:rPr lang="en-US" altLang="el-GR" sz="2400" dirty="0"/>
              <a:t>(&lt;1.5%)</a:t>
            </a:r>
          </a:p>
          <a:p>
            <a:endParaRPr lang="el-GR" dirty="0"/>
          </a:p>
        </p:txBody>
      </p:sp>
      <p:pic>
        <p:nvPicPr>
          <p:cNvPr id="4" name="Content Placeholder 3" descr="globin_gen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0541" y="2949755"/>
            <a:ext cx="8618928" cy="345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 uri="{909E8E84-426E-40dd-AFC4-6F175D3DCCD1}">
              <a14:hiddenFill xmlns="" xmlns:a14="http://schemas.microsoft.com/office/drawing/2010/main" xmlns:lc="http://schemas.openxmlformats.org/drawingml/2006/lockedCanvas">
                <a:solidFill>
                  <a:schemeClr val="accent1"/>
                </a:solidFill>
              </a14:hiddenFill>
            </a:ext>
            <a:ext uri="{91240B29-F687-4f45-9708-019B960494DF}">
              <a14:hiddenLine xmlns="" xmlns:a14="http://schemas.microsoft.com/office/drawing/2010/main" xmlns:lc="http://schemas.openxmlformats.org/drawingml/2006/lockedCanvas" w="9525">
                <a:solidFill>
                  <a:schemeClr val="tx1"/>
                </a:solidFill>
                <a:miter lim="800000"/>
                <a:headEnd/>
                <a:tailEnd/>
              </a14:hiddenLine>
            </a:ext>
            <a:ext uri="{AF507438-7753-43e0-B8FC-AC1667EBCBE1}">
              <a14:hiddenEffects xmlns="" xmlns:a14="http://schemas.microsoft.com/office/drawing/2010/main" xmlns:lc="http://schemas.openxmlformats.org/drawingml/2006/lockedCanvas">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xmlns:lc="http://schemas.openxmlformats.org/drawingml/2006/lockedCanvas" val="1"/>
            </a:ext>
          </a:extLst>
        </p:spPr>
      </p:pic>
    </p:spTree>
    <p:extLst>
      <p:ext uri="{BB962C8B-B14F-4D97-AF65-F5344CB8AC3E}">
        <p14:creationId xmlns:p14="http://schemas.microsoft.com/office/powerpoint/2010/main" val="25377188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183</TotalTime>
  <Words>1676</Words>
  <Application>Microsoft Office PowerPoint</Application>
  <PresentationFormat>Widescreen</PresentationFormat>
  <Paragraphs>352</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ＭＳ Ｐゴシック</vt:lpstr>
      <vt:lpstr>Arial</vt:lpstr>
      <vt:lpstr>Calibri</vt:lpstr>
      <vt:lpstr>Calibri Light</vt:lpstr>
      <vt:lpstr>Symbol</vt:lpstr>
      <vt:lpstr>Times New Roman</vt:lpstr>
      <vt:lpstr>Wingdings</vt:lpstr>
      <vt:lpstr>Celestial</vt:lpstr>
      <vt:lpstr>αιμοσφαιρινοπαθεισ</vt:lpstr>
      <vt:lpstr>Aαποτελουν ετερογενη ομαδα κληρονομικων διαταραχων οι  οποιεσ αφορουν τη συνθεση της αιμοσφαιρινησ και διακρινονται σε:</vt:lpstr>
      <vt:lpstr>αιμοσφαιρινη</vt:lpstr>
      <vt:lpstr>PowerPoint Presentation</vt:lpstr>
      <vt:lpstr>σφαιρινικα γονιδια του Ανθρωπου ειναι :  </vt:lpstr>
      <vt:lpstr>Αιμοσφαιρινες του ανθρωπου</vt:lpstr>
      <vt:lpstr>PowerPoint Presentation</vt:lpstr>
      <vt:lpstr>PowerPoint Presentation</vt:lpstr>
      <vt:lpstr>Τυποι αιμοσφαιρινης</vt:lpstr>
      <vt:lpstr>Φυσιολογικη αποστολη της αιμοσφαιρινησ</vt:lpstr>
      <vt:lpstr>Μεσογειακη αναιμια</vt:lpstr>
      <vt:lpstr>επιδημιολογια</vt:lpstr>
      <vt:lpstr>επιδημιολογια αιμοσφαιρινοπαθειών</vt:lpstr>
      <vt:lpstr>Αναλογα  σε πια, αλυσιδα εκδηλωνεται η γενετικη διαταραχη, εχουμε την  α-Μεσογειακη Αναιμία ή β-Μεσογειακη Αναιμία, καθως και διαφορους αλλους συνδυασμους.</vt:lpstr>
      <vt:lpstr>Α- θαλασσαιμικα συνδρομα</vt:lpstr>
      <vt:lpstr>Α-θαλασσαιμια</vt:lpstr>
      <vt:lpstr>Β μεσογειακη αναιμια</vt:lpstr>
      <vt:lpstr>PowerPoint Presentation</vt:lpstr>
      <vt:lpstr>PowerPoint Presentation</vt:lpstr>
      <vt:lpstr>PowerPoint Presentation</vt:lpstr>
      <vt:lpstr>Παθοφυσιολογια των κλινικων εκδηλωσεων</vt:lpstr>
      <vt:lpstr>Κλινικη εικονα</vt:lpstr>
      <vt:lpstr>PowerPoint Presentation</vt:lpstr>
      <vt:lpstr>ακτινογραφια κρανιου θαλασσαιμιας </vt:lpstr>
      <vt:lpstr>Κλινικη εικόνα</vt:lpstr>
      <vt:lpstr>Εργαστηριακα ευρηματα</vt:lpstr>
      <vt:lpstr>Εργαστηριακα ευρηματα</vt:lpstr>
      <vt:lpstr>PowerPoint Presentation</vt:lpstr>
      <vt:lpstr>επιπλοκεσ</vt:lpstr>
      <vt:lpstr>Ετεροζυγη β-θαλασσαιμια  (Thalassemia Minor) </vt:lpstr>
      <vt:lpstr>Κλινικη Εικονα</vt:lpstr>
      <vt:lpstr>Εργαστηριακα ευρηματα</vt:lpstr>
      <vt:lpstr>Θαλασσαιμια στοχοκυτταρα+υποχρωμια+δακρυοκυτταρα</vt:lpstr>
      <vt:lpstr>εγκλειστα «Η» α-θαλασσαιμιας  </vt:lpstr>
      <vt:lpstr>Τι ειναι δρεπανοκυτταρικη αιμοσφαιρινη?</vt:lpstr>
      <vt:lpstr>Τι αποτελεσμα εχει η μεταλλαξη αυτη</vt:lpstr>
      <vt:lpstr>ΕΡΩΤΗΣΗ-ΠΑΡΑΤΗΡΗΣΗ: σε τι συνισταται η «κλινικη εκφραση»  των δρεπανοκυτταρικων συνδρομων;</vt:lpstr>
      <vt:lpstr>“…sickle cells can not travel across vessels easily…” </vt:lpstr>
      <vt:lpstr>τελικο αποτελεσμα</vt:lpstr>
      <vt:lpstr>ΚΛΙΝΙΚΕΣ ΕΚΔΗΛΩΣΕΙΣ</vt:lpstr>
      <vt:lpstr>ΕΠΩΔΥΝΑ  ΕΠΕΙΣΟΔΙΑ</vt:lpstr>
      <vt:lpstr>ΕΠΩΔΥΝΑ  ΕΠΕΙΣΟΔΙΑ</vt:lpstr>
      <vt:lpstr>Εκδηλωσεις απο αλλα οργανα </vt:lpstr>
      <vt:lpstr>ΛΟΙΜΩΞΕΙΣ</vt:lpstr>
      <vt:lpstr>Μικροδρεπανοκυτταρικη αναιμια=  =διπλη ετεροζυγη κατασταση γονιδιου δρεπανοκυτταρικης+θαλασσαιμιας</vt:lpstr>
      <vt:lpstr>Μικροδρεπανοκυτταρικη αναιμια=  =διπλη ετεροζυγη κατασταση γονιδιου δρεπανοκυτταρικης+θαλασσαιμιας</vt:lpstr>
      <vt:lpstr>PowerPoint Presentation</vt:lpstr>
      <vt:lpstr>συμβατικη θεραπεια αιμοσφαιρινοπαθειων</vt:lpstr>
      <vt:lpstr>θεραπευτικη δρεπανοκυτταρικων νοσων / κρισεων</vt:lpstr>
      <vt:lpstr>«νέες» θεραπειες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αιμοσφαιρινοπαθεισ</dc:title>
  <dc:creator>Emmanouil Petrou</dc:creator>
  <cp:lastModifiedBy>Emmanouil Petrou</cp:lastModifiedBy>
  <cp:revision>36</cp:revision>
  <dcterms:created xsi:type="dcterms:W3CDTF">2017-12-12T20:10:32Z</dcterms:created>
  <dcterms:modified xsi:type="dcterms:W3CDTF">2017-12-13T04:18:43Z</dcterms:modified>
</cp:coreProperties>
</file>