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3" r:id="rId3"/>
    <p:sldId id="276" r:id="rId4"/>
    <p:sldId id="282" r:id="rId5"/>
    <p:sldId id="321" r:id="rId6"/>
    <p:sldId id="319" r:id="rId7"/>
    <p:sldId id="286" r:id="rId8"/>
    <p:sldId id="317" r:id="rId9"/>
    <p:sldId id="322" r:id="rId10"/>
    <p:sldId id="287" r:id="rId11"/>
    <p:sldId id="285" r:id="rId12"/>
    <p:sldId id="318" r:id="rId13"/>
    <p:sldId id="284" r:id="rId14"/>
    <p:sldId id="320" r:id="rId15"/>
    <p:sldId id="315" r:id="rId16"/>
    <p:sldId id="309" r:id="rId17"/>
    <p:sldId id="279" r:id="rId18"/>
    <p:sldId id="290" r:id="rId19"/>
    <p:sldId id="292" r:id="rId20"/>
    <p:sldId id="291" r:id="rId21"/>
    <p:sldId id="300" r:id="rId22"/>
    <p:sldId id="280" r:id="rId23"/>
    <p:sldId id="281" r:id="rId24"/>
    <p:sldId id="310" r:id="rId25"/>
    <p:sldId id="299" r:id="rId26"/>
    <p:sldId id="298" r:id="rId27"/>
    <p:sldId id="297" r:id="rId28"/>
    <p:sldId id="301" r:id="rId29"/>
    <p:sldId id="303" r:id="rId30"/>
    <p:sldId id="262" r:id="rId31"/>
    <p:sldId id="263" r:id="rId32"/>
    <p:sldId id="304" r:id="rId33"/>
    <p:sldId id="265" r:id="rId34"/>
    <p:sldId id="311" r:id="rId35"/>
    <p:sldId id="296" r:id="rId36"/>
    <p:sldId id="312" r:id="rId37"/>
    <p:sldId id="295" r:id="rId38"/>
    <p:sldId id="293" r:id="rId39"/>
    <p:sldId id="305" r:id="rId40"/>
    <p:sldId id="270" r:id="rId41"/>
    <p:sldId id="307" r:id="rId42"/>
    <p:sldId id="316" r:id="rId43"/>
    <p:sldId id="313" r:id="rId44"/>
    <p:sldId id="308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338F4-D108-449F-9CE3-23ED6D03307E}" type="datetimeFigureOut">
              <a:rPr lang="en-US" smtClean="0"/>
              <a:pPr/>
              <a:t>04-Dec-19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66A8B-4FB1-4514-8DF6-4E7CCBB3E4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338F4-D108-449F-9CE3-23ED6D03307E}" type="datetimeFigureOut">
              <a:rPr lang="en-US" smtClean="0"/>
              <a:pPr/>
              <a:t>04-Dec-19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66A8B-4FB1-4514-8DF6-4E7CCBB3E4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338F4-D108-449F-9CE3-23ED6D03307E}" type="datetimeFigureOut">
              <a:rPr lang="en-US" smtClean="0"/>
              <a:pPr/>
              <a:t>04-Dec-19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66A8B-4FB1-4514-8DF6-4E7CCBB3E4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338F4-D108-449F-9CE3-23ED6D03307E}" type="datetimeFigureOut">
              <a:rPr lang="en-US" smtClean="0"/>
              <a:pPr/>
              <a:t>04-Dec-19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66A8B-4FB1-4514-8DF6-4E7CCBB3E4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338F4-D108-449F-9CE3-23ED6D03307E}" type="datetimeFigureOut">
              <a:rPr lang="en-US" smtClean="0"/>
              <a:pPr/>
              <a:t>04-Dec-19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66A8B-4FB1-4514-8DF6-4E7CCBB3E4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338F4-D108-449F-9CE3-23ED6D03307E}" type="datetimeFigureOut">
              <a:rPr lang="en-US" smtClean="0"/>
              <a:pPr/>
              <a:t>04-Dec-19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66A8B-4FB1-4514-8DF6-4E7CCBB3E4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338F4-D108-449F-9CE3-23ED6D03307E}" type="datetimeFigureOut">
              <a:rPr lang="en-US" smtClean="0"/>
              <a:pPr/>
              <a:t>04-Dec-19</a:t>
            </a:fld>
            <a:endParaRPr lang="en-US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66A8B-4FB1-4514-8DF6-4E7CCBB3E4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338F4-D108-449F-9CE3-23ED6D03307E}" type="datetimeFigureOut">
              <a:rPr lang="en-US" smtClean="0"/>
              <a:pPr/>
              <a:t>04-Dec-19</a:t>
            </a:fld>
            <a:endParaRPr lang="en-US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66A8B-4FB1-4514-8DF6-4E7CCBB3E4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338F4-D108-449F-9CE3-23ED6D03307E}" type="datetimeFigureOut">
              <a:rPr lang="en-US" smtClean="0"/>
              <a:pPr/>
              <a:t>04-Dec-19</a:t>
            </a:fld>
            <a:endParaRPr lang="en-US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66A8B-4FB1-4514-8DF6-4E7CCBB3E4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338F4-D108-449F-9CE3-23ED6D03307E}" type="datetimeFigureOut">
              <a:rPr lang="en-US" smtClean="0"/>
              <a:pPr/>
              <a:t>04-Dec-19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66A8B-4FB1-4514-8DF6-4E7CCBB3E4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338F4-D108-449F-9CE3-23ED6D03307E}" type="datetimeFigureOut">
              <a:rPr lang="en-US" smtClean="0"/>
              <a:pPr/>
              <a:t>04-Dec-19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66A8B-4FB1-4514-8DF6-4E7CCBB3E4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338F4-D108-449F-9CE3-23ED6D03307E}" type="datetimeFigureOut">
              <a:rPr lang="en-US" smtClean="0"/>
              <a:pPr/>
              <a:t>04-Dec-19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866A8B-4FB1-4514-8DF6-4E7CCBB3E4B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Comic Sans MS" pitchFamily="66" charset="0"/>
              </a:rPr>
              <a:t>ΓΕΝΙΚΗ ΑΙΜΑΤΟΣ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3352800"/>
            <a:ext cx="8229600" cy="277336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l-GR" dirty="0" smtClean="0">
                <a:latin typeface="Comic Sans MS" pitchFamily="66" charset="0"/>
              </a:rPr>
              <a:t>ΚΑΡΑΛΗ ΒΑΣΙΛΙΚΗ</a:t>
            </a:r>
          </a:p>
          <a:p>
            <a:pPr algn="ctr">
              <a:buNone/>
            </a:pPr>
            <a:r>
              <a:rPr lang="el-GR" dirty="0" smtClean="0">
                <a:latin typeface="Comic Sans MS" pitchFamily="66" charset="0"/>
              </a:rPr>
              <a:t>ΑΚΑΔΗΜΑΙΚΗ ΥΠΟΤΡΟΦΟΣ – ΑΙΜΑΤΟΛΟΓΟΣ</a:t>
            </a:r>
          </a:p>
          <a:p>
            <a:pPr algn="ctr">
              <a:buNone/>
            </a:pPr>
            <a:r>
              <a:rPr lang="el-GR" dirty="0" smtClean="0">
                <a:latin typeface="Comic Sans MS" pitchFamily="66" charset="0"/>
              </a:rPr>
              <a:t>Δ΄ΠΠΚ</a:t>
            </a:r>
          </a:p>
          <a:p>
            <a:pPr algn="ctr">
              <a:buNone/>
            </a:pPr>
            <a:r>
              <a:rPr lang="el-GR" dirty="0" smtClean="0">
                <a:latin typeface="Comic Sans MS" pitchFamily="66" charset="0"/>
              </a:rPr>
              <a:t>ΑΤΤΙΚΟ ΝΟΣΟΚΟΜΕΙΟ</a:t>
            </a: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Comic Sans MS" pitchFamily="66" charset="0"/>
              </a:rPr>
              <a:t>ΦΥΣΙΟΛΟΓΙΚΟ ΕΡΥΘΡΟ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1026" name="Picture 2" descr="C:\Users\vasiliki\Desktop\5-1-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5240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Comic Sans MS" pitchFamily="66" charset="0"/>
              </a:rPr>
              <a:t>ΓΕΝΙΚΗ ΑΙΜΑΤΟΣ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4038600" cy="3992563"/>
          </a:xfrm>
        </p:spPr>
        <p:txBody>
          <a:bodyPr>
            <a:normAutofit fontScale="92500" lnSpcReduction="20000"/>
          </a:bodyPr>
          <a:lstStyle/>
          <a:p>
            <a:r>
              <a:rPr lang="el-GR" b="1" dirty="0" smtClean="0">
                <a:latin typeface="Comic Sans MS" pitchFamily="66" charset="0"/>
              </a:rPr>
              <a:t>Ο αριθμός και η μορφολογία των λευκών αιμοσφαιρίων και των </a:t>
            </a:r>
            <a:r>
              <a:rPr lang="el-GR" b="1" dirty="0" err="1" smtClean="0">
                <a:latin typeface="Comic Sans MS" pitchFamily="66" charset="0"/>
              </a:rPr>
              <a:t>υποπληθυσμών</a:t>
            </a:r>
            <a:r>
              <a:rPr lang="el-GR" b="1" dirty="0" smtClean="0">
                <a:latin typeface="Comic Sans MS" pitchFamily="66" charset="0"/>
              </a:rPr>
              <a:t> το</a:t>
            </a:r>
            <a:r>
              <a:rPr lang="el-GR" b="1" dirty="0" smtClean="0"/>
              <a:t>υς: πολυμορφοπύρηνα ουδετερόφιλα, </a:t>
            </a:r>
            <a:r>
              <a:rPr lang="el-GR" b="1" dirty="0" err="1" smtClean="0"/>
              <a:t>ηωσινόφιλα</a:t>
            </a:r>
            <a:r>
              <a:rPr lang="el-GR" b="1" dirty="0" smtClean="0"/>
              <a:t> και </a:t>
            </a:r>
            <a:r>
              <a:rPr lang="el-GR" b="1" dirty="0" err="1" smtClean="0"/>
              <a:t>βασεόφιλα</a:t>
            </a:r>
            <a:r>
              <a:rPr lang="el-GR" b="1" dirty="0" smtClean="0"/>
              <a:t>, λεμφοκύτταρα και μονοκύτταρα.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4214" y="1600200"/>
            <a:ext cx="318203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Comic Sans MS" pitchFamily="66" charset="0"/>
              </a:rPr>
              <a:t>ΛΕΥΚΑ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467600" cy="4525963"/>
          </a:xfrm>
        </p:spPr>
        <p:txBody>
          <a:bodyPr>
            <a:normAutofit/>
          </a:bodyPr>
          <a:lstStyle/>
          <a:p>
            <a:r>
              <a:rPr lang="el-GR" b="1" dirty="0" smtClean="0">
                <a:latin typeface="Comic Sans MS" pitchFamily="66" charset="0"/>
              </a:rPr>
              <a:t>Ο αριθμός τους αυξάνεται στις λοιμώξεις, τη φλεγμονή, τον καρκίνο, τη λευχαιμία. Ελαττώνεται με κάποια φαρμακευτικά σκευάσματα (όπως το </a:t>
            </a:r>
            <a:r>
              <a:rPr lang="el-GR" b="1" dirty="0" err="1" smtClean="0">
                <a:latin typeface="Comic Sans MS" pitchFamily="66" charset="0"/>
              </a:rPr>
              <a:t>methotrexate</a:t>
            </a:r>
            <a:r>
              <a:rPr lang="el-GR" b="1" dirty="0" smtClean="0">
                <a:latin typeface="Comic Sans MS" pitchFamily="66" charset="0"/>
              </a:rPr>
              <a:t>), σε </a:t>
            </a:r>
            <a:r>
              <a:rPr lang="el-GR" b="1" dirty="0" err="1" smtClean="0">
                <a:latin typeface="Comic Sans MS" pitchFamily="66" charset="0"/>
              </a:rPr>
              <a:t>αυτοάνοσες</a:t>
            </a:r>
            <a:r>
              <a:rPr lang="el-GR" b="1" dirty="0" smtClean="0">
                <a:latin typeface="Comic Sans MS" pitchFamily="66" charset="0"/>
              </a:rPr>
              <a:t> καταστάσεις, σε κάποιες σοβαρές λοιμώξεις, στην αδρανοποίηση του μυελού των οστών και σε συγγενή δυσπλασία του μυελού (ο μυελός δεν αναπτύσσεται φυσιολογικά.</a:t>
            </a:r>
            <a:endParaRPr lang="en-US" b="1" dirty="0">
              <a:latin typeface="Comic Sans MS" pitchFamily="66" charset="0"/>
            </a:endParaRP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Comic Sans MS" pitchFamily="66" charset="0"/>
              </a:rPr>
              <a:t>ΓΕΝΙΚΗ ΑΙΜΑΤΟΣ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4038600" cy="3992563"/>
          </a:xfrm>
        </p:spPr>
        <p:txBody>
          <a:bodyPr>
            <a:normAutofit/>
          </a:bodyPr>
          <a:lstStyle/>
          <a:p>
            <a:r>
              <a:rPr lang="el-GR" b="1" dirty="0" smtClean="0">
                <a:latin typeface="Comic Sans MS" pitchFamily="66" charset="0"/>
              </a:rPr>
              <a:t>Ο αριθμός και η μορφολογία των αιμοπεταλίω</a:t>
            </a:r>
            <a:r>
              <a:rPr lang="el-GR" b="1" dirty="0" smtClean="0"/>
              <a:t>ν. </a:t>
            </a:r>
          </a:p>
          <a:p>
            <a:r>
              <a:rPr lang="el-GR" b="1" dirty="0" smtClean="0">
                <a:latin typeface="Comic Sans MS" pitchFamily="66" charset="0"/>
              </a:rPr>
              <a:t>Μικρά, κοκκιώδη, </a:t>
            </a:r>
            <a:r>
              <a:rPr lang="el-GR" b="1" dirty="0" err="1" smtClean="0">
                <a:latin typeface="Comic Sans MS" pitchFamily="66" charset="0"/>
              </a:rPr>
              <a:t>βασεόφιλα</a:t>
            </a:r>
            <a:r>
              <a:rPr lang="el-GR" b="1" dirty="0" smtClean="0">
                <a:latin typeface="Comic Sans MS" pitchFamily="66" charset="0"/>
              </a:rPr>
              <a:t> σωμάτια 1-2 μ</a:t>
            </a:r>
            <a:r>
              <a:rPr lang="en-US" b="1" dirty="0" smtClean="0">
                <a:latin typeface="Comic Sans MS" pitchFamily="66" charset="0"/>
              </a:rPr>
              <a:t>m </a:t>
            </a:r>
            <a:r>
              <a:rPr lang="el-GR" b="1" dirty="0" smtClean="0">
                <a:latin typeface="Comic Sans MS" pitchFamily="66" charset="0"/>
              </a:rPr>
              <a:t>διάμετρο.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4214" y="1600200"/>
            <a:ext cx="318203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Comic Sans MS" pitchFamily="66" charset="0"/>
              </a:rPr>
              <a:t>ΑΙΜΟΠΕΤΑΛΙΑ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b="1" dirty="0" smtClean="0">
                <a:latin typeface="Comic Sans MS" pitchFamily="66" charset="0"/>
              </a:rPr>
              <a:t>Ο αριθμός και η μορφολογία των αιμοπεταλίω</a:t>
            </a:r>
            <a:r>
              <a:rPr lang="el-GR" b="1" dirty="0" smtClean="0"/>
              <a:t>ν: </a:t>
            </a:r>
          </a:p>
          <a:p>
            <a:r>
              <a:rPr lang="el-GR" dirty="0" smtClean="0">
                <a:latin typeface="Comic Sans MS" pitchFamily="66" charset="0"/>
              </a:rPr>
              <a:t>Ο αριθμός τους αυξάνεται ή ελαττώνεται σε καταστάσεις  που επηρεάζουν την παραγωγή αιμοπεταλίων. Ελαττώνεται όταν χρησιμοποιείται μεγάλος αριθμός όπως στην αιμορραγία, σε κληρονομικές διαταραχές (όπως στο </a:t>
            </a:r>
            <a:r>
              <a:rPr lang="el-GR" dirty="0" err="1" smtClean="0">
                <a:latin typeface="Comic Sans MS" pitchFamily="66" charset="0"/>
              </a:rPr>
              <a:t>Wiskott</a:t>
            </a:r>
            <a:r>
              <a:rPr lang="el-GR" dirty="0" smtClean="0">
                <a:latin typeface="Comic Sans MS" pitchFamily="66" charset="0"/>
              </a:rPr>
              <a:t>-</a:t>
            </a:r>
            <a:r>
              <a:rPr lang="el-GR" dirty="0" err="1" smtClean="0">
                <a:latin typeface="Comic Sans MS" pitchFamily="66" charset="0"/>
              </a:rPr>
              <a:t>Aldrich</a:t>
            </a:r>
            <a:r>
              <a:rPr lang="el-GR" dirty="0" smtClean="0">
                <a:latin typeface="Comic Sans MS" pitchFamily="66" charset="0"/>
              </a:rPr>
              <a:t>, </a:t>
            </a:r>
            <a:r>
              <a:rPr lang="el-GR" dirty="0" err="1" smtClean="0">
                <a:latin typeface="Comic Sans MS" pitchFamily="66" charset="0"/>
              </a:rPr>
              <a:t>Bernard</a:t>
            </a:r>
            <a:r>
              <a:rPr lang="el-GR" dirty="0" smtClean="0">
                <a:latin typeface="Comic Sans MS" pitchFamily="66" charset="0"/>
              </a:rPr>
              <a:t>-</a:t>
            </a:r>
            <a:r>
              <a:rPr lang="el-GR" dirty="0" err="1" smtClean="0">
                <a:latin typeface="Comic Sans MS" pitchFamily="66" charset="0"/>
              </a:rPr>
              <a:t>Soulier</a:t>
            </a:r>
            <a:r>
              <a:rPr lang="el-GR" dirty="0" smtClean="0">
                <a:latin typeface="Comic Sans MS" pitchFamily="66" charset="0"/>
              </a:rPr>
              <a:t>), στο συστηματικό </a:t>
            </a:r>
            <a:r>
              <a:rPr lang="el-GR" dirty="0" err="1" smtClean="0">
                <a:latin typeface="Comic Sans MS" pitchFamily="66" charset="0"/>
              </a:rPr>
              <a:t>ερυθροματώδη</a:t>
            </a:r>
            <a:r>
              <a:rPr lang="el-GR" dirty="0" smtClean="0">
                <a:latin typeface="Comic Sans MS" pitchFamily="66" charset="0"/>
              </a:rPr>
              <a:t> λύκο, την κακοήθη αναιμία, τον </a:t>
            </a:r>
            <a:r>
              <a:rPr lang="el-GR" dirty="0" err="1" smtClean="0">
                <a:latin typeface="Comic Sans MS" pitchFamily="66" charset="0"/>
              </a:rPr>
              <a:t>υπερσπληνισμό</a:t>
            </a:r>
            <a:r>
              <a:rPr lang="el-GR" dirty="0" smtClean="0">
                <a:latin typeface="Comic Sans MS" pitchFamily="66" charset="0"/>
              </a:rPr>
              <a:t> (ο σπλήνας αποσύρει από τη κυκλοφορία μεγάλο αριθμό αιμοπεταλίων), τη λευχαιμία και τη </a:t>
            </a:r>
            <a:r>
              <a:rPr lang="el-GR" dirty="0" err="1" smtClean="0">
                <a:latin typeface="Comic Sans MS" pitchFamily="66" charset="0"/>
              </a:rPr>
              <a:t>χημειοθεραπ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en-US" cap="none" smtClean="0"/>
          </a:p>
        </p:txBody>
      </p:sp>
      <p:pic>
        <p:nvPicPr>
          <p:cNvPr id="55301" name="Picture 5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828800"/>
            <a:ext cx="3743866" cy="3291840"/>
          </a:xfrm>
          <a:noFill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3962400"/>
            <a:ext cx="4714429" cy="2651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Comic Sans MS" pitchFamily="66" charset="0"/>
              </a:rPr>
              <a:t>ΕΙΚΟΝΑ 1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26626" name="Picture 2" descr="E:\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501263"/>
            <a:ext cx="4038600" cy="2723836"/>
          </a:xfrm>
          <a:prstGeom prst="rect">
            <a:avLst/>
          </a:prstGeom>
          <a:noFill/>
        </p:spPr>
      </p:pic>
      <p:pic>
        <p:nvPicPr>
          <p:cNvPr id="26627" name="Picture 3" descr="E:\New folder\IMG_20191203_12452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28956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>
                <a:latin typeface="Comic Sans MS" pitchFamily="66" charset="0"/>
              </a:rPr>
              <a:t>ΕΙΚΟΝΑ 2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5122" name="Picture 2" descr="E:\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660381"/>
            <a:ext cx="4038600" cy="2405601"/>
          </a:xfrm>
          <a:prstGeom prst="rect">
            <a:avLst/>
          </a:prstGeom>
          <a:noFill/>
        </p:spPr>
      </p:pic>
      <p:pic>
        <p:nvPicPr>
          <p:cNvPr id="5123" name="Picture 3" descr="E:\IMG_20191203_12434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0"/>
            <a:ext cx="4038600" cy="3028950"/>
          </a:xfrm>
          <a:prstGeom prst="rect">
            <a:avLst/>
          </a:prstGeom>
          <a:noFill/>
        </p:spPr>
      </p:pic>
      <p:pic>
        <p:nvPicPr>
          <p:cNvPr id="5124" name="Picture 4" descr="E:\IMG_20191203_1245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3352800"/>
            <a:ext cx="4165600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Comic Sans MS" pitchFamily="66" charset="0"/>
              </a:rPr>
              <a:t>ΕΙΚΟΝΑ 3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E:\IMG_20191203_14345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828800"/>
            <a:ext cx="6781800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Comic Sans MS" pitchFamily="66" charset="0"/>
              </a:rPr>
              <a:t>ΕΙΚΟΝΑ 4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2050" name="Picture 2" descr="E:\IMG_20191203_14354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Comic Sans MS" pitchFamily="66" charset="0"/>
              </a:rPr>
              <a:t>ΓΕΝΙΚΗ ΑΙΜΑΤΟΣ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>
                <a:latin typeface="Comic Sans MS" pitchFamily="66" charset="0"/>
              </a:rPr>
              <a:t>Η γενική αίματος αποτελεί μια γενική διαγνωστική εξέταση του αίματος.</a:t>
            </a:r>
          </a:p>
          <a:p>
            <a:r>
              <a:rPr lang="el-GR" dirty="0">
                <a:latin typeface="Comic Sans MS" pitchFamily="66" charset="0"/>
              </a:rPr>
              <a:t>Χ</a:t>
            </a:r>
            <a:r>
              <a:rPr lang="el-GR" dirty="0" smtClean="0">
                <a:latin typeface="Comic Sans MS" pitchFamily="66" charset="0"/>
              </a:rPr>
              <a:t>ρησιμεύει για τον έλεγχο βασικών παθολογικών διαταραχών</a:t>
            </a:r>
          </a:p>
          <a:p>
            <a:r>
              <a:rPr lang="el-GR" dirty="0" smtClean="0">
                <a:latin typeface="Comic Sans MS" pitchFamily="66" charset="0"/>
              </a:rPr>
              <a:t> π.χ. αναιμία, λοίμωξη, αιματολογικά νοσήματα (λευχαιμία – ΜΔΣ) .</a:t>
            </a: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latin typeface="Comic Sans MS" pitchFamily="66" charset="0"/>
              </a:rPr>
              <a:t>ΕΙΚΟΝΑ 5 ΣΤΙΓΜΑ Β ΜΕΣΟΓΕΙΑΚΗΣ ΑΝΑΙΜΙΑΣ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E:\IMG_20191203_14342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752600"/>
            <a:ext cx="6553200" cy="4480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Comic Sans MS" pitchFamily="66" charset="0"/>
              </a:rPr>
              <a:t>ΕΙΚΟΝΑ 6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l-GR" dirty="0" smtClean="0">
                <a:latin typeface="Comic Sans MS" pitchFamily="66" charset="0"/>
              </a:rPr>
              <a:t>ΕΡΥΘΡΟΒΛΑΣΤΗ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14338" name="Picture 2" descr="E:\IMG_20191203_12362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2438400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2743200" cy="1143000"/>
          </a:xfrm>
        </p:spPr>
        <p:txBody>
          <a:bodyPr>
            <a:noAutofit/>
          </a:bodyPr>
          <a:lstStyle/>
          <a:p>
            <a:r>
              <a:rPr lang="el-GR" sz="2800" dirty="0" smtClean="0">
                <a:latin typeface="Comic Sans MS" pitchFamily="66" charset="0"/>
              </a:rPr>
              <a:t>ΕΙΚΟΝΑ 7 ΒΛΑΣΤΙΚΟΣ ΜΑΝΔΥΑΣ</a:t>
            </a:r>
            <a:endParaRPr lang="en-US" sz="2800" dirty="0">
              <a:latin typeface="Comic Sans MS" pitchFamily="66" charset="0"/>
            </a:endParaRPr>
          </a:p>
        </p:txBody>
      </p:sp>
      <p:pic>
        <p:nvPicPr>
          <p:cNvPr id="3074" name="Picture 2" descr="E:\IMG_20191203_12110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0"/>
            <a:ext cx="4038600" cy="3028950"/>
          </a:xfrm>
          <a:prstGeom prst="rect">
            <a:avLst/>
          </a:prstGeom>
          <a:noFill/>
        </p:spPr>
      </p:pic>
      <p:pic>
        <p:nvPicPr>
          <p:cNvPr id="3075" name="Picture 3" descr="E:\IMG_20191203_1211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98720" y="3429000"/>
            <a:ext cx="4145280" cy="3108960"/>
          </a:xfrm>
          <a:prstGeom prst="rect">
            <a:avLst/>
          </a:prstGeom>
          <a:noFill/>
        </p:spPr>
      </p:pic>
      <p:pic>
        <p:nvPicPr>
          <p:cNvPr id="3076" name="Picture 4" descr="E:\1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57200" y="1828800"/>
            <a:ext cx="4038600" cy="37538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ΕΙΚΟΝΑ 8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l-GR" dirty="0" smtClean="0"/>
              <a:t>ΣΙΔΗΡΟΠΕΝΙΚΗ ΑΝΑΙΜΙΑ</a:t>
            </a:r>
            <a:endParaRPr lang="en-US" dirty="0"/>
          </a:p>
        </p:txBody>
      </p:sp>
      <p:pic>
        <p:nvPicPr>
          <p:cNvPr id="9218" name="Picture 2" descr="E:\IMG_20191203_12280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latin typeface="Comic Sans MS" pitchFamily="66" charset="0"/>
              </a:rPr>
              <a:t>ΕΙΚΟΝΑ 9 ΕΙΚΟΝΑ ΠΟΛΥΚΑΤΑΤΜΗΤΑ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27650" name="Picture 2" descr="E:\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478276"/>
            <a:ext cx="4038600" cy="2769811"/>
          </a:xfrm>
          <a:prstGeom prst="rect">
            <a:avLst/>
          </a:prstGeom>
          <a:noFill/>
        </p:spPr>
      </p:pic>
      <p:pic>
        <p:nvPicPr>
          <p:cNvPr id="6" name="Picture 2" descr="E:\IMG_20191203_12343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209800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Comic Sans MS" pitchFamily="66" charset="0"/>
              </a:rPr>
              <a:t>ΕΙΚΟΝΑ 10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13314" name="Picture 2" descr="E:\IMG_20191203_1234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Comic Sans MS" pitchFamily="66" charset="0"/>
              </a:rPr>
              <a:t>ΕΙΚΟΝΑ 11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 smtClean="0">
                <a:latin typeface="Comic Sans MS" pitchFamily="66" charset="0"/>
              </a:rPr>
              <a:t>ΠΟΛΥΚΑΤΑΤΜΗΤΑ ΟΥΔΕΤΕΡΟΦΙΛΑ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11266" name="Picture 2" descr="E:\IMG_20191203_12340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5025" y="2634853"/>
            <a:ext cx="4041775" cy="3031331"/>
          </a:xfrm>
          <a:prstGeom prst="rect">
            <a:avLst/>
          </a:prstGeom>
          <a:noFill/>
        </p:spPr>
      </p:pic>
      <p:pic>
        <p:nvPicPr>
          <p:cNvPr id="11267" name="Picture 3" descr="E:\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2759916"/>
            <a:ext cx="4040188" cy="2781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Comic Sans MS" pitchFamily="66" charset="0"/>
              </a:rPr>
              <a:t>ΕΙΚΟΝΑ 12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PSEUDO PELGER HUET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10242" name="Picture 2" descr="E:\IMG_20191203_12313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5025" y="2634853"/>
            <a:ext cx="4041775" cy="3031331"/>
          </a:xfrm>
          <a:prstGeom prst="rect">
            <a:avLst/>
          </a:prstGeom>
          <a:noFill/>
        </p:spPr>
      </p:pic>
      <p:pic>
        <p:nvPicPr>
          <p:cNvPr id="10243" name="Picture 3" descr="E:\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2736453"/>
            <a:ext cx="4040188" cy="28281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Comic Sans MS" pitchFamily="66" charset="0"/>
              </a:rPr>
              <a:t>ΕΙΚΟΝΑ 13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15362" name="Picture 2" descr="E:\IMG_20191203_12495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362200"/>
            <a:ext cx="4038600" cy="3028950"/>
          </a:xfrm>
          <a:prstGeom prst="rect">
            <a:avLst/>
          </a:prstGeom>
          <a:noFill/>
        </p:spPr>
      </p:pic>
      <p:pic>
        <p:nvPicPr>
          <p:cNvPr id="15363" name="Picture 3" descr="E:\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1985885"/>
            <a:ext cx="4038600" cy="3754592"/>
          </a:xfrm>
          <a:prstGeom prst="rect">
            <a:avLst/>
          </a:prstGeom>
          <a:noFill/>
        </p:spPr>
      </p:pic>
      <p:sp>
        <p:nvSpPr>
          <p:cNvPr id="7" name="6 - TextBox"/>
          <p:cNvSpPr txBox="1"/>
          <p:nvPr/>
        </p:nvSpPr>
        <p:spPr>
          <a:xfrm>
            <a:off x="5029200" y="1371600"/>
            <a:ext cx="32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latin typeface="Comic Sans MS" pitchFamily="66" charset="0"/>
              </a:rPr>
              <a:t>ΒΛΑΣΤΙΚΟ ΚΥΤΤΑΡΟ</a:t>
            </a:r>
            <a:endParaRPr lang="en-US" sz="24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Comic Sans MS" pitchFamily="66" charset="0"/>
              </a:rPr>
              <a:t>ΕΙΚΟΝΑ 14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 smtClean="0">
                <a:latin typeface="Comic Sans MS" pitchFamily="66" charset="0"/>
              </a:rPr>
              <a:t>ΜΙΚΡΟΔΡΕΠΑΝΟΚΥΤΤΑΡΙΚΗ ΑΝΑΙΜΙΑ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16386" name="Picture 2" descr="E:\IMG_20191203_125305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5025" y="2634853"/>
            <a:ext cx="4041775" cy="3031331"/>
          </a:xfrm>
          <a:prstGeom prst="rect">
            <a:avLst/>
          </a:prstGeom>
          <a:noFill/>
        </p:spPr>
      </p:pic>
      <p:pic>
        <p:nvPicPr>
          <p:cNvPr id="16387" name="Picture 3" descr="E:\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2719024"/>
            <a:ext cx="4040188" cy="28629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Comic Sans MS" pitchFamily="66" charset="0"/>
              </a:rPr>
              <a:t>ΓΕΝΙΚΗ ΑΙΜΑΤΟΣ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4038600" cy="3992563"/>
          </a:xfrm>
        </p:spPr>
        <p:txBody>
          <a:bodyPr>
            <a:normAutofit fontScale="92500" lnSpcReduction="10000"/>
          </a:bodyPr>
          <a:lstStyle/>
          <a:p>
            <a:r>
              <a:rPr lang="el-GR" dirty="0" smtClean="0">
                <a:solidFill>
                  <a:srgbClr val="FF0000"/>
                </a:solidFill>
                <a:latin typeface="Comic Sans MS" pitchFamily="66" charset="0"/>
              </a:rPr>
              <a:t>ΑΙΜΑΤΟΚΡΙΤΗΣ</a:t>
            </a:r>
            <a:r>
              <a:rPr lang="el-GR" dirty="0" smtClean="0">
                <a:solidFill>
                  <a:srgbClr val="FF0000"/>
                </a:solidFill>
              </a:rPr>
              <a:t> </a:t>
            </a:r>
            <a:r>
              <a:rPr lang="el-GR" dirty="0" smtClean="0">
                <a:latin typeface="Comic Sans MS" pitchFamily="66" charset="0"/>
              </a:rPr>
              <a:t>μετράει το ποσοστό των ερυθρών αιμοσφαιρίων  ανά μονάδα όγκου αίματος. </a:t>
            </a:r>
          </a:p>
          <a:p>
            <a:endParaRPr lang="el-GR" dirty="0">
              <a:latin typeface="Comic Sans MS" pitchFamily="66" charset="0"/>
            </a:endParaRPr>
          </a:p>
          <a:p>
            <a:r>
              <a:rPr lang="el-GR" dirty="0" smtClean="0">
                <a:solidFill>
                  <a:srgbClr val="FF0000"/>
                </a:solidFill>
                <a:latin typeface="Comic Sans MS" pitchFamily="66" charset="0"/>
              </a:rPr>
              <a:t>ΛΕΥΚΑ ΑΙΜΟΣΦΑΙΡΙΑ</a:t>
            </a:r>
          </a:p>
          <a:p>
            <a:endParaRPr lang="el-GR" dirty="0">
              <a:latin typeface="Comic Sans MS" pitchFamily="66" charset="0"/>
            </a:endParaRPr>
          </a:p>
          <a:p>
            <a:r>
              <a:rPr lang="el-GR" dirty="0" smtClean="0">
                <a:solidFill>
                  <a:srgbClr val="FF0000"/>
                </a:solidFill>
                <a:latin typeface="Comic Sans MS" pitchFamily="66" charset="0"/>
              </a:rPr>
              <a:t>ΑΙΜΟΠΕΤΑΛΙΑ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295400"/>
            <a:ext cx="318203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Comic Sans MS" pitchFamily="66" charset="0"/>
              </a:rPr>
              <a:t>ΕΙΚΟΝΑ 15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17410" name="Picture 2" descr="E:\IMG_20191203_1253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Comic Sans MS" pitchFamily="66" charset="0"/>
              </a:rPr>
              <a:t>ΕΙΚΟΝΑ 16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18434" name="Picture 2" descr="E:\IMG_20191203_1254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Comic Sans MS" pitchFamily="66" charset="0"/>
              </a:rPr>
              <a:t>ΕΙΚΟΝΑ 17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19458" name="Picture 2" descr="E:\IMG_20191203_12582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19459" name="Picture 3" descr="E:\1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1906704"/>
            <a:ext cx="4038600" cy="39129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Comic Sans MS" pitchFamily="66" charset="0"/>
              </a:rPr>
              <a:t>ΕΙΚΟΝΑ 18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30722" name="Picture 2" descr="E:\New folder\IMG_20191203_12145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latin typeface="Comic Sans MS" pitchFamily="66" charset="0"/>
              </a:rPr>
              <a:t>ΕΙΚΟΝΑ 19 ΛΕΥΧΑΙΜΟΕΙΔΗΣ ΑΝΤΙΔΡΑΣΗ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28674" name="Picture 2" descr="E:\1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000102"/>
            <a:ext cx="4038600" cy="3726158"/>
          </a:xfrm>
          <a:prstGeom prst="rect">
            <a:avLst/>
          </a:prstGeom>
          <a:noFill/>
        </p:spPr>
      </p:pic>
      <p:pic>
        <p:nvPicPr>
          <p:cNvPr id="6" name="Picture 2" descr="E:\IMG_20191203_12212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latin typeface="Comic Sans MS" pitchFamily="66" charset="0"/>
              </a:rPr>
              <a:t>ΕΙΚΟΝΑ 20 ΛΕΥΧΑΙΜΟΕΙΔΗΣ ΑΝΤΙΔΡΑΣΗ</a:t>
            </a:r>
            <a:endParaRPr lang="en-US" dirty="0"/>
          </a:p>
        </p:txBody>
      </p:sp>
      <p:pic>
        <p:nvPicPr>
          <p:cNvPr id="7170" name="Picture 2" descr="E:\IMG_20191203_12200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7171" name="Picture 3" descr="E:\IMG_20191203_12242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Comic Sans MS" pitchFamily="66" charset="0"/>
              </a:rPr>
              <a:t>ΕΙΚΟΝΑ 21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29698" name="Picture 2" descr="E:\1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992823"/>
            <a:ext cx="4038600" cy="3740717"/>
          </a:xfrm>
          <a:prstGeom prst="rect">
            <a:avLst/>
          </a:prstGeom>
          <a:noFill/>
        </p:spPr>
      </p:pic>
      <p:pic>
        <p:nvPicPr>
          <p:cNvPr id="6" name="Picture 2" descr="E:\IMG_20191203_12171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Comic Sans MS" pitchFamily="66" charset="0"/>
              </a:rPr>
              <a:t>ΕΙΚΟΝΑ 22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6147" name="Picture 3" descr="E:\IMG_20191203_12180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524000"/>
            <a:ext cx="6705600" cy="5029200"/>
          </a:xfrm>
          <a:prstGeom prst="rect">
            <a:avLst/>
          </a:prstGeom>
          <a:noFill/>
        </p:spPr>
      </p:pic>
      <p:sp>
        <p:nvSpPr>
          <p:cNvPr id="7" name="6 - Θέση περιεχομένου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248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omic Sans MS" pitchFamily="66" charset="0"/>
              </a:rPr>
              <a:t>EIKONA </a:t>
            </a:r>
            <a:r>
              <a:rPr lang="el-GR" dirty="0" smtClean="0">
                <a:latin typeface="Comic Sans MS" pitchFamily="66" charset="0"/>
              </a:rPr>
              <a:t>23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4098" name="Picture 2" descr="E:\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752600"/>
            <a:ext cx="4038600" cy="4443999"/>
          </a:xfrm>
          <a:prstGeom prst="rect">
            <a:avLst/>
          </a:prstGeom>
          <a:noFill/>
        </p:spPr>
      </p:pic>
      <p:pic>
        <p:nvPicPr>
          <p:cNvPr id="4099" name="Picture 3" descr="E:\IMG_20191203_12562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1981200"/>
            <a:ext cx="4876800" cy="3657600"/>
          </a:xfrm>
          <a:prstGeom prst="rect">
            <a:avLst/>
          </a:prstGeom>
          <a:noFill/>
        </p:spPr>
      </p:pic>
      <p:pic>
        <p:nvPicPr>
          <p:cNvPr id="4100" name="Picture 4" descr="E:\IMG_20191203_1257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5163800" y="-11353800"/>
            <a:ext cx="4267200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ΕΙΚΟΝΑ 24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l-GR" dirty="0" smtClean="0">
                <a:latin typeface="Comic Sans MS" pitchFamily="66" charset="0"/>
              </a:rPr>
              <a:t>ΕΛΟΝΟΣΙΑ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20482" name="Picture 2" descr="E:\IMG_20191203_13282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Comic Sans MS" pitchFamily="66" charset="0"/>
              </a:rPr>
              <a:t>ΓΕΝΙΚΗ ΑΙΜΑΤΟΣ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4038600" cy="3992563"/>
          </a:xfrm>
        </p:spPr>
        <p:txBody>
          <a:bodyPr/>
          <a:lstStyle/>
          <a:p>
            <a:r>
              <a:rPr lang="el-GR" b="1" dirty="0" smtClean="0">
                <a:latin typeface="Comic Sans MS" pitchFamily="66" charset="0"/>
              </a:rPr>
              <a:t>Η ποσότητα της αιμοσφαιρίνης, ο αριθμός και η μορφολογία των ερυθρών αιμοσφαιρίων και το ύψος του αιματοκρίτη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4214" y="1600200"/>
            <a:ext cx="318203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ΕΛΟΝΟΣΙΑ</a:t>
            </a:r>
            <a:endParaRPr lang="en-US" dirty="0"/>
          </a:p>
        </p:txBody>
      </p:sp>
      <p:pic>
        <p:nvPicPr>
          <p:cNvPr id="21506" name="Picture 2" descr="E:\IMG_20191203_1332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Comic Sans MS" pitchFamily="66" charset="0"/>
              </a:rPr>
              <a:t>ΕΛΟΝΟΣΙΑ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22530" name="Picture 2" descr="E:\IMG_20191203_13380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22531" name="Picture 3" descr="E:\IMG_20191203_13420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2184374"/>
            <a:ext cx="4038600" cy="3357615"/>
          </a:xfrm>
          <a:noFill/>
        </p:spPr>
      </p:pic>
      <p:pic>
        <p:nvPicPr>
          <p:cNvPr id="6" name="Picture 1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590800"/>
            <a:ext cx="4038600" cy="227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E:\1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728041"/>
            <a:ext cx="4038600" cy="4270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latin typeface="Comic Sans MS" pitchFamily="66" charset="0"/>
              </a:rPr>
              <a:t>ΗΛΕΚΤΡΟΦΟΡΗΣΗ ΑΙΜΟΣΦΑΙΡΙΝΗΣ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23554" name="Picture 2" descr="E:\IMG_20191203_13165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</p:spPr>
      </p:pic>
      <p:pic>
        <p:nvPicPr>
          <p:cNvPr id="23555" name="Picture 3" descr="E:\IMG_20191203_13172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Comic Sans MS" pitchFamily="66" charset="0"/>
              </a:rPr>
              <a:t>ΓΕΝΙΚΗ ΑΙΜΑΤΟΣ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 smtClean="0">
                <a:latin typeface="Comic Sans MS" pitchFamily="66" charset="0"/>
              </a:rPr>
              <a:t>Αριθμός ερυθρών αιμοσφαιρίων (χ10</a:t>
            </a:r>
            <a:r>
              <a:rPr lang="el-GR" baseline="30000" dirty="0" smtClean="0">
                <a:latin typeface="Comic Sans MS" pitchFamily="66" charset="0"/>
              </a:rPr>
              <a:t>12</a:t>
            </a:r>
            <a:r>
              <a:rPr lang="el-GR" dirty="0" smtClean="0">
                <a:latin typeface="Comic Sans MS" pitchFamily="66" charset="0"/>
              </a:rPr>
              <a:t>/</a:t>
            </a:r>
            <a:r>
              <a:rPr lang="en-US" dirty="0" smtClean="0">
                <a:latin typeface="Comic Sans MS" pitchFamily="66" charset="0"/>
              </a:rPr>
              <a:t>l)</a:t>
            </a:r>
            <a:r>
              <a:rPr lang="el-GR" dirty="0" smtClean="0">
                <a:latin typeface="Comic Sans MS" pitchFamily="66" charset="0"/>
              </a:rPr>
              <a:t>: 4.5-5.9 / 3.8-5.2.</a:t>
            </a:r>
          </a:p>
          <a:p>
            <a:r>
              <a:rPr lang="el-GR" dirty="0" smtClean="0">
                <a:latin typeface="Comic Sans MS" pitchFamily="66" charset="0"/>
              </a:rPr>
              <a:t>Ποσόν αιμοσφαιρίνης (</a:t>
            </a:r>
            <a:r>
              <a:rPr lang="en-US" dirty="0" smtClean="0">
                <a:latin typeface="Comic Sans MS" pitchFamily="66" charset="0"/>
              </a:rPr>
              <a:t>g/dl)</a:t>
            </a:r>
            <a:r>
              <a:rPr lang="el-GR" dirty="0" smtClean="0">
                <a:latin typeface="Comic Sans MS" pitchFamily="66" charset="0"/>
              </a:rPr>
              <a:t>: 13.65-17.5 / 12.0-16.0</a:t>
            </a:r>
          </a:p>
          <a:p>
            <a:r>
              <a:rPr lang="el-GR" dirty="0" smtClean="0">
                <a:latin typeface="Comic Sans MS" pitchFamily="66" charset="0"/>
              </a:rPr>
              <a:t>Αιματοκρίτης (%): 41-53 / 36-46</a:t>
            </a:r>
          </a:p>
          <a:p>
            <a:r>
              <a:rPr lang="en-US" dirty="0" smtClean="0">
                <a:latin typeface="Comic Sans MS" pitchFamily="66" charset="0"/>
              </a:rPr>
              <a:t>MCV</a:t>
            </a:r>
            <a:r>
              <a:rPr lang="el-GR" dirty="0" smtClean="0">
                <a:latin typeface="Comic Sans MS" pitchFamily="66" charset="0"/>
              </a:rPr>
              <a:t> </a:t>
            </a:r>
            <a:r>
              <a:rPr lang="en-US" dirty="0" smtClean="0">
                <a:latin typeface="Comic Sans MS" pitchFamily="66" charset="0"/>
              </a:rPr>
              <a:t>(fl)</a:t>
            </a:r>
            <a:r>
              <a:rPr lang="el-GR" dirty="0" smtClean="0">
                <a:latin typeface="Comic Sans MS" pitchFamily="66" charset="0"/>
              </a:rPr>
              <a:t>: 80-100</a:t>
            </a:r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MCH (pg): 26-34</a:t>
            </a:r>
          </a:p>
          <a:p>
            <a:r>
              <a:rPr lang="en-US" dirty="0" smtClean="0">
                <a:latin typeface="Comic Sans MS" pitchFamily="66" charset="0"/>
              </a:rPr>
              <a:t>MCHC(g/dl): 31-37</a:t>
            </a:r>
          </a:p>
          <a:p>
            <a:r>
              <a:rPr lang="en-US" dirty="0" smtClean="0">
                <a:latin typeface="Comic Sans MS" pitchFamily="66" charset="0"/>
              </a:rPr>
              <a:t>RDW (%): 11.5-14.0</a:t>
            </a:r>
          </a:p>
          <a:p>
            <a:r>
              <a:rPr lang="el-GR" dirty="0" smtClean="0">
                <a:latin typeface="Comic Sans MS" pitchFamily="66" charset="0"/>
              </a:rPr>
              <a:t>Αριθμός ΔΕΚ(%, χ10</a:t>
            </a:r>
            <a:r>
              <a:rPr lang="el-GR" baseline="30000" dirty="0" smtClean="0">
                <a:latin typeface="Comic Sans MS" pitchFamily="66" charset="0"/>
              </a:rPr>
              <a:t>9</a:t>
            </a:r>
            <a:r>
              <a:rPr lang="el-GR" dirty="0" smtClean="0">
                <a:latin typeface="Comic Sans MS" pitchFamily="66" charset="0"/>
              </a:rPr>
              <a:t>/</a:t>
            </a:r>
            <a:r>
              <a:rPr lang="en-US" dirty="0" smtClean="0">
                <a:latin typeface="Comic Sans MS" pitchFamily="66" charset="0"/>
              </a:rPr>
              <a:t>l): 0.5-2.5 , 18-158</a:t>
            </a: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Comic Sans MS" pitchFamily="66" charset="0"/>
              </a:rPr>
              <a:t>ΓΕΝΙΚΗ ΑΙΜΑΤΟΣ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>
                <a:latin typeface="Comic Sans MS" pitchFamily="66" charset="0"/>
              </a:rPr>
              <a:t>Οι μεταβολές των ερυθρών αιμοσφαιρίων</a:t>
            </a:r>
          </a:p>
          <a:p>
            <a:r>
              <a:rPr lang="el-GR" dirty="0" smtClean="0">
                <a:latin typeface="Comic Sans MS" pitchFamily="66" charset="0"/>
              </a:rPr>
              <a:t> ως προς το μέγεθος χαρακτηρίζεται με τον όρο </a:t>
            </a:r>
            <a:r>
              <a:rPr lang="el-GR" b="1" dirty="0" err="1" smtClean="0">
                <a:solidFill>
                  <a:srgbClr val="FF0000"/>
                </a:solidFill>
                <a:latin typeface="Comic Sans MS" pitchFamily="66" charset="0"/>
              </a:rPr>
              <a:t>ανισοκυττάρωση</a:t>
            </a:r>
            <a:r>
              <a:rPr lang="el-GR" dirty="0" smtClean="0">
                <a:latin typeface="Comic Sans MS" pitchFamily="66" charset="0"/>
              </a:rPr>
              <a:t>, </a:t>
            </a:r>
          </a:p>
          <a:p>
            <a:r>
              <a:rPr lang="el-GR" dirty="0" smtClean="0">
                <a:latin typeface="Comic Sans MS" pitchFamily="66" charset="0"/>
              </a:rPr>
              <a:t>ως προς το σχήμα </a:t>
            </a:r>
            <a:r>
              <a:rPr lang="el-GR" b="1" dirty="0" err="1" smtClean="0">
                <a:solidFill>
                  <a:srgbClr val="FF0000"/>
                </a:solidFill>
                <a:latin typeface="Comic Sans MS" pitchFamily="66" charset="0"/>
              </a:rPr>
              <a:t>ποικιλοκυττάρωση</a:t>
            </a:r>
            <a:r>
              <a:rPr lang="el-GR" dirty="0" smtClean="0">
                <a:latin typeface="Comic Sans MS" pitchFamily="66" charset="0"/>
              </a:rPr>
              <a:t> </a:t>
            </a:r>
          </a:p>
          <a:p>
            <a:r>
              <a:rPr lang="el-GR" dirty="0" smtClean="0">
                <a:latin typeface="Comic Sans MS" pitchFamily="66" charset="0"/>
              </a:rPr>
              <a:t>και ως προς την απόχρωση της  χρωστικής </a:t>
            </a:r>
            <a:r>
              <a:rPr lang="el-GR" b="1" dirty="0" err="1" smtClean="0">
                <a:solidFill>
                  <a:srgbClr val="FF0000"/>
                </a:solidFill>
                <a:latin typeface="Comic Sans MS" pitchFamily="66" charset="0"/>
              </a:rPr>
              <a:t>ανισοκυττάρωση</a:t>
            </a:r>
            <a:r>
              <a:rPr lang="el-GR" dirty="0" smtClean="0">
                <a:latin typeface="Comic Sans MS" pitchFamily="66" charset="0"/>
              </a:rPr>
              <a:t>. </a:t>
            </a: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Comic Sans MS" pitchFamily="66" charset="0"/>
              </a:rPr>
              <a:t>ΓΕΝΙΚΗ ΑΙΜΑΤΟΣ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4038600" cy="3992563"/>
          </a:xfrm>
        </p:spPr>
        <p:txBody>
          <a:bodyPr/>
          <a:lstStyle/>
          <a:p>
            <a:r>
              <a:rPr lang="el-GR" b="1" dirty="0" smtClean="0">
                <a:latin typeface="Comic Sans MS" pitchFamily="66" charset="0"/>
              </a:rPr>
              <a:t>Βασικοί </a:t>
            </a:r>
            <a:r>
              <a:rPr lang="el-GR" b="1" dirty="0" err="1" smtClean="0">
                <a:latin typeface="Comic Sans MS" pitchFamily="66" charset="0"/>
              </a:rPr>
              <a:t>ερυθροκυτταρικοί</a:t>
            </a:r>
            <a:r>
              <a:rPr lang="el-GR" b="1" dirty="0" smtClean="0">
                <a:latin typeface="Comic Sans MS" pitchFamily="66" charset="0"/>
              </a:rPr>
              <a:t> δείκτες: </a:t>
            </a: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MCV, MCH, MCHC, RDW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 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4214" y="1600200"/>
            <a:ext cx="318203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Comic Sans MS" pitchFamily="66" charset="0"/>
              </a:rPr>
              <a:t>ΓΕΝΙΚΗ ΑΙΜΑΤΟΣ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MCV</a:t>
            </a:r>
            <a:r>
              <a:rPr lang="el-GR" b="1" dirty="0" smtClean="0">
                <a:solidFill>
                  <a:srgbClr val="FF0000"/>
                </a:solidFill>
                <a:latin typeface="Comic Sans MS" pitchFamily="66" charset="0"/>
              </a:rPr>
              <a:t>:</a:t>
            </a:r>
            <a:r>
              <a:rPr lang="el-GR" b="1" dirty="0" smtClean="0">
                <a:latin typeface="Comic Sans MS" pitchFamily="66" charset="0"/>
              </a:rPr>
              <a:t> μέσος όγκος ερυθρών = μέτρηση του μέσου μεγέθους των ερυθρών αιμοσφαιρίων. 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MCH</a:t>
            </a:r>
            <a:r>
              <a:rPr lang="el-GR" b="1" dirty="0" smtClean="0">
                <a:solidFill>
                  <a:srgbClr val="FF0000"/>
                </a:solidFill>
                <a:latin typeface="Comic Sans MS" pitchFamily="66" charset="0"/>
              </a:rPr>
              <a:t>: </a:t>
            </a:r>
            <a:r>
              <a:rPr lang="el-GR" b="1" dirty="0" smtClean="0">
                <a:latin typeface="Comic Sans MS" pitchFamily="66" charset="0"/>
              </a:rPr>
              <a:t>μέση συγκέντρωση αιμοσφαιρίνης = αιμοσφαιρίνη /αριθμός ερυθρών αιμοσφαιρίων.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MCHC</a:t>
            </a:r>
            <a:r>
              <a:rPr lang="el-GR" b="1" dirty="0" smtClean="0">
                <a:solidFill>
                  <a:srgbClr val="FF0000"/>
                </a:solidFill>
                <a:latin typeface="Comic Sans MS" pitchFamily="66" charset="0"/>
              </a:rPr>
              <a:t>: </a:t>
            </a:r>
            <a:r>
              <a:rPr lang="el-GR" b="1" dirty="0" smtClean="0">
                <a:latin typeface="Comic Sans MS" pitchFamily="66" charset="0"/>
              </a:rPr>
              <a:t>μέση πυκνότητα αιμοσφαιρίνης = αιμοσφαιρίνη / </a:t>
            </a:r>
            <a:r>
              <a:rPr lang="el-GR" b="1" dirty="0" err="1" smtClean="0">
                <a:latin typeface="Comic Sans MS" pitchFamily="66" charset="0"/>
              </a:rPr>
              <a:t>αιμοτοκρίτη</a:t>
            </a:r>
            <a:r>
              <a:rPr lang="el-GR" b="1" dirty="0" smtClean="0">
                <a:latin typeface="Comic Sans MS" pitchFamily="66" charset="0"/>
              </a:rPr>
              <a:t>. 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RDW</a:t>
            </a:r>
            <a:r>
              <a:rPr lang="el-GR" b="1" dirty="0" smtClean="0">
                <a:solidFill>
                  <a:srgbClr val="FF0000"/>
                </a:solidFill>
                <a:latin typeface="Comic Sans MS" pitchFamily="66" charset="0"/>
              </a:rPr>
              <a:t>: </a:t>
            </a:r>
            <a:r>
              <a:rPr lang="el-GR" b="1" dirty="0" smtClean="0">
                <a:latin typeface="Comic Sans MS" pitchFamily="66" charset="0"/>
              </a:rPr>
              <a:t>εύρος κατανομής των ερυθρών αιμοσφαιρίων = ποσοτική έκφραση της </a:t>
            </a:r>
            <a:r>
              <a:rPr lang="el-GR" b="1" dirty="0" err="1" smtClean="0">
                <a:latin typeface="Comic Sans MS" pitchFamily="66" charset="0"/>
              </a:rPr>
              <a:t>ανισοκυττάρωσης</a:t>
            </a:r>
            <a:r>
              <a:rPr lang="el-GR" b="1" dirty="0" smtClean="0">
                <a:latin typeface="Comic Sans MS" pitchFamily="66" charset="0"/>
              </a:rPr>
              <a:t> – συντελεστής της ποικιλίας που εμφανίζει το μέγεθος των </a:t>
            </a:r>
            <a:r>
              <a:rPr lang="el-GR" b="1" dirty="0" err="1" smtClean="0">
                <a:latin typeface="Comic Sans MS" pitchFamily="66" charset="0"/>
              </a:rPr>
              <a:t>ερυθροκθττάρων</a:t>
            </a:r>
            <a:r>
              <a:rPr lang="el-GR" b="1" dirty="0" smtClean="0">
                <a:latin typeface="Comic Sans MS" pitchFamily="66" charset="0"/>
              </a:rPr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Comic Sans MS" pitchFamily="66" charset="0"/>
              </a:rPr>
              <a:t>ΤΥΠΟΙ ΑΝΑΙΜΙΩΝ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dirty="0" err="1" smtClean="0">
                <a:latin typeface="Comic Sans MS" pitchFamily="66" charset="0"/>
              </a:rPr>
              <a:t>Μικροκυτταρική</a:t>
            </a:r>
            <a:r>
              <a:rPr lang="el-GR" dirty="0" smtClean="0">
                <a:latin typeface="Comic Sans MS" pitchFamily="66" charset="0"/>
              </a:rPr>
              <a:t> / </a:t>
            </a:r>
            <a:r>
              <a:rPr lang="el-GR" dirty="0" err="1" smtClean="0">
                <a:latin typeface="Comic Sans MS" pitchFamily="66" charset="0"/>
              </a:rPr>
              <a:t>Υπόχρωμη</a:t>
            </a:r>
            <a:r>
              <a:rPr lang="en-US" dirty="0" smtClean="0">
                <a:latin typeface="Comic Sans MS" pitchFamily="66" charset="0"/>
              </a:rPr>
              <a:t> (MCV </a:t>
            </a:r>
            <a:r>
              <a:rPr lang="el-GR" dirty="0" smtClean="0">
                <a:latin typeface="Comic Sans MS" pitchFamily="66" charset="0"/>
              </a:rPr>
              <a:t> και </a:t>
            </a:r>
            <a:r>
              <a:rPr lang="en-US" dirty="0" smtClean="0">
                <a:latin typeface="Comic Sans MS" pitchFamily="66" charset="0"/>
              </a:rPr>
              <a:t>MCH</a:t>
            </a:r>
            <a:r>
              <a:rPr lang="el-GR" dirty="0" smtClean="0">
                <a:latin typeface="Comic Sans MS" pitchFamily="66" charset="0"/>
              </a:rPr>
              <a:t> μειωμένα)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l-GR" dirty="0" smtClean="0">
                <a:latin typeface="Comic Sans MS" pitchFamily="66" charset="0"/>
              </a:rPr>
              <a:t>: σιδηροπενική αναιμία, θαλασσαιμίες.</a:t>
            </a:r>
          </a:p>
          <a:p>
            <a:r>
              <a:rPr lang="el-GR" dirty="0" err="1" smtClean="0">
                <a:latin typeface="Comic Sans MS" pitchFamily="66" charset="0"/>
              </a:rPr>
              <a:t>Ορθόχρωμη</a:t>
            </a:r>
            <a:r>
              <a:rPr lang="el-GR" dirty="0" smtClean="0">
                <a:latin typeface="Comic Sans MS" pitchFamily="66" charset="0"/>
              </a:rPr>
              <a:t> / </a:t>
            </a:r>
            <a:r>
              <a:rPr lang="el-GR" dirty="0" err="1" smtClean="0">
                <a:latin typeface="Comic Sans MS" pitchFamily="66" charset="0"/>
              </a:rPr>
              <a:t>Ορθοκυτταρική</a:t>
            </a:r>
            <a:r>
              <a:rPr lang="en-US" dirty="0" smtClean="0">
                <a:latin typeface="Comic Sans MS" pitchFamily="66" charset="0"/>
              </a:rPr>
              <a:t> (MCV </a:t>
            </a:r>
            <a:r>
              <a:rPr lang="el-GR" dirty="0" smtClean="0">
                <a:latin typeface="Comic Sans MS" pitchFamily="66" charset="0"/>
              </a:rPr>
              <a:t> και </a:t>
            </a:r>
            <a:r>
              <a:rPr lang="en-US" dirty="0" smtClean="0">
                <a:latin typeface="Comic Sans MS" pitchFamily="66" charset="0"/>
              </a:rPr>
              <a:t>MCH</a:t>
            </a:r>
            <a:r>
              <a:rPr lang="el-GR" dirty="0" smtClean="0">
                <a:latin typeface="Comic Sans MS" pitchFamily="66" charset="0"/>
              </a:rPr>
              <a:t> φυσιολογικά)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l-GR" dirty="0" smtClean="0">
                <a:latin typeface="Comic Sans MS" pitchFamily="66" charset="0"/>
              </a:rPr>
              <a:t>: </a:t>
            </a:r>
            <a:r>
              <a:rPr lang="el-GR" dirty="0" err="1" smtClean="0">
                <a:latin typeface="Comic Sans MS" pitchFamily="66" charset="0"/>
              </a:rPr>
              <a:t>χρονίας</a:t>
            </a:r>
            <a:r>
              <a:rPr lang="el-GR" dirty="0" smtClean="0">
                <a:latin typeface="Comic Sans MS" pitchFamily="66" charset="0"/>
              </a:rPr>
              <a:t> νόσου, </a:t>
            </a:r>
            <a:r>
              <a:rPr lang="el-GR" dirty="0" err="1" smtClean="0">
                <a:latin typeface="Comic Sans MS" pitchFamily="66" charset="0"/>
              </a:rPr>
              <a:t>αιμόλυση</a:t>
            </a:r>
            <a:r>
              <a:rPr lang="el-GR" dirty="0" smtClean="0">
                <a:latin typeface="Comic Sans MS" pitchFamily="66" charset="0"/>
              </a:rPr>
              <a:t>, οξεία απώλεια αίματος, </a:t>
            </a:r>
            <a:r>
              <a:rPr lang="el-GR" dirty="0" err="1" smtClean="0">
                <a:latin typeface="Comic Sans MS" pitchFamily="66" charset="0"/>
              </a:rPr>
              <a:t>νεοπλασματικά</a:t>
            </a:r>
            <a:r>
              <a:rPr lang="el-GR" dirty="0" smtClean="0">
                <a:latin typeface="Comic Sans MS" pitchFamily="66" charset="0"/>
              </a:rPr>
              <a:t> νοσήματα με διήθηση μυελού.</a:t>
            </a:r>
          </a:p>
          <a:p>
            <a:r>
              <a:rPr lang="el-GR" dirty="0" err="1" smtClean="0">
                <a:latin typeface="Comic Sans MS" pitchFamily="66" charset="0"/>
              </a:rPr>
              <a:t>Μακροκυττάρική</a:t>
            </a:r>
            <a:r>
              <a:rPr lang="en-US" dirty="0" smtClean="0">
                <a:latin typeface="Comic Sans MS" pitchFamily="66" charset="0"/>
              </a:rPr>
              <a:t> (MCV</a:t>
            </a:r>
            <a:r>
              <a:rPr lang="el-GR" dirty="0" smtClean="0">
                <a:latin typeface="Comic Sans MS" pitchFamily="66" charset="0"/>
              </a:rPr>
              <a:t> υψηλό και </a:t>
            </a:r>
            <a:r>
              <a:rPr lang="en-US" dirty="0" smtClean="0">
                <a:latin typeface="Comic Sans MS" pitchFamily="66" charset="0"/>
              </a:rPr>
              <a:t>MCH</a:t>
            </a:r>
            <a:r>
              <a:rPr lang="el-GR" dirty="0" smtClean="0">
                <a:latin typeface="Comic Sans MS" pitchFamily="66" charset="0"/>
              </a:rPr>
              <a:t> φυσιολογικό)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l-GR" dirty="0" smtClean="0">
                <a:latin typeface="Comic Sans MS" pitchFamily="66" charset="0"/>
              </a:rPr>
              <a:t>: </a:t>
            </a:r>
            <a:r>
              <a:rPr lang="el-GR" dirty="0" err="1" smtClean="0">
                <a:latin typeface="Comic Sans MS" pitchFamily="66" charset="0"/>
              </a:rPr>
              <a:t>μεγαλοβλαστικές</a:t>
            </a:r>
            <a:r>
              <a:rPr lang="el-GR" dirty="0" smtClean="0">
                <a:latin typeface="Comic Sans MS" pitchFamily="66" charset="0"/>
              </a:rPr>
              <a:t> αναιμίες</a:t>
            </a:r>
            <a:r>
              <a:rPr lang="el-GR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489</Words>
  <Application>Microsoft Office PowerPoint</Application>
  <PresentationFormat>Προβολή στην οθόνη (4:3)</PresentationFormat>
  <Paragraphs>87</Paragraphs>
  <Slides>44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44</vt:i4>
      </vt:variant>
    </vt:vector>
  </HeadingPairs>
  <TitlesOfParts>
    <vt:vector size="45" baseType="lpstr">
      <vt:lpstr>Θέμα του Office</vt:lpstr>
      <vt:lpstr>ΓΕΝΙΚΗ ΑΙΜΑΤΟΣ</vt:lpstr>
      <vt:lpstr>ΓΕΝΙΚΗ ΑΙΜΑΤΟΣ</vt:lpstr>
      <vt:lpstr>ΓΕΝΙΚΗ ΑΙΜΑΤΟΣ</vt:lpstr>
      <vt:lpstr>ΓΕΝΙΚΗ ΑΙΜΑΤΟΣ</vt:lpstr>
      <vt:lpstr>ΓΕΝΙΚΗ ΑΙΜΑΤΟΣ</vt:lpstr>
      <vt:lpstr>ΓΕΝΙΚΗ ΑΙΜΑΤΟΣ</vt:lpstr>
      <vt:lpstr>ΓΕΝΙΚΗ ΑΙΜΑΤΟΣ</vt:lpstr>
      <vt:lpstr>ΓΕΝΙΚΗ ΑΙΜΑΤΟΣ</vt:lpstr>
      <vt:lpstr>ΤΥΠΟΙ ΑΝΑΙΜΙΩΝ</vt:lpstr>
      <vt:lpstr>ΦΥΣΙΟΛΟΓΙΚΟ ΕΡΥΘΡΟ</vt:lpstr>
      <vt:lpstr>ΓΕΝΙΚΗ ΑΙΜΑΤΟΣ</vt:lpstr>
      <vt:lpstr>ΛΕΥΚΑ</vt:lpstr>
      <vt:lpstr>ΓΕΝΙΚΗ ΑΙΜΑΤΟΣ</vt:lpstr>
      <vt:lpstr>ΑΙΜΟΠΕΤΑΛΙΑ</vt:lpstr>
      <vt:lpstr>Διαφάνεια 15</vt:lpstr>
      <vt:lpstr>ΕΙΚΟΝΑ 1</vt:lpstr>
      <vt:lpstr>ΕΙΚΟΝΑ 2</vt:lpstr>
      <vt:lpstr>ΕΙΚΟΝΑ 3</vt:lpstr>
      <vt:lpstr>ΕΙΚΟΝΑ 4</vt:lpstr>
      <vt:lpstr>ΕΙΚΟΝΑ 5 ΣΤΙΓΜΑ Β ΜΕΣΟΓΕΙΑΚΗΣ ΑΝΑΙΜΙΑΣ</vt:lpstr>
      <vt:lpstr>ΕΙΚΟΝΑ 6</vt:lpstr>
      <vt:lpstr>ΕΙΚΟΝΑ 7 ΒΛΑΣΤΙΚΟΣ ΜΑΝΔΥΑΣ</vt:lpstr>
      <vt:lpstr>ΕΙΚΟΝΑ 8</vt:lpstr>
      <vt:lpstr>ΕΙΚΟΝΑ 9 ΕΙΚΟΝΑ ΠΟΛΥΚΑΤΑΤΜΗΤΑ</vt:lpstr>
      <vt:lpstr>ΕΙΚΟΝΑ 10</vt:lpstr>
      <vt:lpstr>ΕΙΚΟΝΑ 11</vt:lpstr>
      <vt:lpstr>ΕΙΚΟΝΑ 12</vt:lpstr>
      <vt:lpstr>ΕΙΚΟΝΑ 13</vt:lpstr>
      <vt:lpstr>ΕΙΚΟΝΑ 14</vt:lpstr>
      <vt:lpstr>ΕΙΚΟΝΑ 15</vt:lpstr>
      <vt:lpstr>ΕΙΚΟΝΑ 16</vt:lpstr>
      <vt:lpstr>ΕΙΚΟΝΑ 17</vt:lpstr>
      <vt:lpstr>ΕΙΚΟΝΑ 18</vt:lpstr>
      <vt:lpstr>ΕΙΚΟΝΑ 19 ΛΕΥΧΑΙΜΟΕΙΔΗΣ ΑΝΤΙΔΡΑΣΗ</vt:lpstr>
      <vt:lpstr>ΕΙΚΟΝΑ 20 ΛΕΥΧΑΙΜΟΕΙΔΗΣ ΑΝΤΙΔΡΑΣΗ</vt:lpstr>
      <vt:lpstr>ΕΙΚΟΝΑ 21</vt:lpstr>
      <vt:lpstr>ΕΙΚΟΝΑ 22</vt:lpstr>
      <vt:lpstr>EIKONA 23</vt:lpstr>
      <vt:lpstr>ΕΙΚΟΝΑ 24</vt:lpstr>
      <vt:lpstr>ΕΛΟΝΟΣΙΑ</vt:lpstr>
      <vt:lpstr>ΕΛΟΝΟΣΙΑ</vt:lpstr>
      <vt:lpstr>Διαφάνεια 42</vt:lpstr>
      <vt:lpstr>Διαφάνεια 43</vt:lpstr>
      <vt:lpstr>ΗΛΕΚΤΡΟΦΟΡΗΣΗ ΑΙΜΟΣΦΑΙΡΙΝΗΣ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vasiliki</dc:creator>
  <cp:lastModifiedBy>vasiliki</cp:lastModifiedBy>
  <cp:revision>37</cp:revision>
  <dcterms:created xsi:type="dcterms:W3CDTF">2019-12-03T19:32:04Z</dcterms:created>
  <dcterms:modified xsi:type="dcterms:W3CDTF">2019-12-04T04:15:52Z</dcterms:modified>
</cp:coreProperties>
</file>