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0" r:id="rId2"/>
    <p:sldId id="271" r:id="rId3"/>
    <p:sldId id="272" r:id="rId4"/>
    <p:sldId id="273" r:id="rId5"/>
    <p:sldId id="280" r:id="rId6"/>
    <p:sldId id="274" r:id="rId7"/>
    <p:sldId id="290" r:id="rId8"/>
    <p:sldId id="281" r:id="rId9"/>
    <p:sldId id="325" r:id="rId10"/>
    <p:sldId id="330" r:id="rId11"/>
    <p:sldId id="282" r:id="rId12"/>
    <p:sldId id="284" r:id="rId13"/>
    <p:sldId id="283" r:id="rId14"/>
    <p:sldId id="303" r:id="rId15"/>
    <p:sldId id="302" r:id="rId16"/>
    <p:sldId id="269" r:id="rId17"/>
    <p:sldId id="301" r:id="rId18"/>
    <p:sldId id="256" r:id="rId19"/>
    <p:sldId id="268" r:id="rId20"/>
    <p:sldId id="257" r:id="rId21"/>
    <p:sldId id="258" r:id="rId22"/>
    <p:sldId id="263" r:id="rId23"/>
    <p:sldId id="262" r:id="rId24"/>
    <p:sldId id="264" r:id="rId25"/>
    <p:sldId id="265" r:id="rId26"/>
    <p:sldId id="259" r:id="rId27"/>
    <p:sldId id="266" r:id="rId28"/>
    <p:sldId id="267" r:id="rId29"/>
    <p:sldId id="304" r:id="rId30"/>
    <p:sldId id="289" r:id="rId31"/>
    <p:sldId id="291" r:id="rId32"/>
    <p:sldId id="298" r:id="rId33"/>
    <p:sldId id="297" r:id="rId34"/>
    <p:sldId id="305" r:id="rId35"/>
    <p:sldId id="285" r:id="rId36"/>
    <p:sldId id="260" r:id="rId37"/>
    <p:sldId id="261" r:id="rId38"/>
    <p:sldId id="307" r:id="rId39"/>
    <p:sldId id="286" r:id="rId40"/>
    <p:sldId id="306" r:id="rId41"/>
    <p:sldId id="287" r:id="rId42"/>
    <p:sldId id="278" r:id="rId43"/>
    <p:sldId id="308" r:id="rId44"/>
    <p:sldId id="275" r:id="rId45"/>
    <p:sldId id="309" r:id="rId46"/>
    <p:sldId id="276" r:id="rId47"/>
    <p:sldId id="322" r:id="rId48"/>
    <p:sldId id="323" r:id="rId49"/>
    <p:sldId id="277" r:id="rId50"/>
    <p:sldId id="324" r:id="rId51"/>
    <p:sldId id="279" r:id="rId52"/>
    <p:sldId id="310" r:id="rId53"/>
    <p:sldId id="319" r:id="rId54"/>
    <p:sldId id="320" r:id="rId55"/>
    <p:sldId id="321" r:id="rId56"/>
    <p:sldId id="311" r:id="rId57"/>
    <p:sldId id="312" r:id="rId58"/>
    <p:sldId id="313" r:id="rId59"/>
    <p:sldId id="314" r:id="rId60"/>
    <p:sldId id="288" r:id="rId61"/>
    <p:sldId id="292" r:id="rId62"/>
    <p:sldId id="293" r:id="rId63"/>
    <p:sldId id="294" r:id="rId64"/>
    <p:sldId id="295" r:id="rId65"/>
    <p:sldId id="315" r:id="rId66"/>
    <p:sldId id="296" r:id="rId67"/>
    <p:sldId id="329" r:id="rId68"/>
    <p:sldId id="316" r:id="rId69"/>
    <p:sldId id="317" r:id="rId70"/>
    <p:sldId id="327" r:id="rId71"/>
    <p:sldId id="318" r:id="rId72"/>
    <p:sldId id="328" r:id="rId73"/>
    <p:sldId id="299" r:id="rId74"/>
    <p:sldId id="300" r:id="rId7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tonios" initials="A" lastIdx="1" clrIdx="0">
    <p:extLst>
      <p:ext uri="{19B8F6BF-5375-455C-9EA6-DF929625EA0E}">
        <p15:presenceInfo xmlns:p15="http://schemas.microsoft.com/office/powerpoint/2012/main" userId="Antonio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148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9DDEA2BE-DDD6-4585-A337-E6E4115C1C3D}" type="datetimeFigureOut">
              <a:rPr lang="el-GR" smtClean="0"/>
              <a:t>29/4/2020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10F7AC1-6262-45A6-9CDE-4FF57CDA2FA2}" type="slidenum">
              <a:rPr lang="el-GR" smtClean="0"/>
              <a:t>‹#›</a:t>
            </a:fld>
            <a:endParaRPr lang="el-GR"/>
          </a:p>
        </p:txBody>
      </p:sp>
    </p:spTree>
    <p:extLst>
      <p:ext uri="{BB962C8B-B14F-4D97-AF65-F5344CB8AC3E}">
        <p14:creationId xmlns:p14="http://schemas.microsoft.com/office/powerpoint/2010/main" val="3130445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9DDEA2BE-DDD6-4585-A337-E6E4115C1C3D}" type="datetimeFigureOut">
              <a:rPr lang="el-GR" smtClean="0"/>
              <a:t>29/4/2020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10F7AC1-6262-45A6-9CDE-4FF57CDA2FA2}" type="slidenum">
              <a:rPr lang="el-GR" smtClean="0"/>
              <a:t>‹#›</a:t>
            </a:fld>
            <a:endParaRPr lang="el-GR"/>
          </a:p>
        </p:txBody>
      </p:sp>
    </p:spTree>
    <p:extLst>
      <p:ext uri="{BB962C8B-B14F-4D97-AF65-F5344CB8AC3E}">
        <p14:creationId xmlns:p14="http://schemas.microsoft.com/office/powerpoint/2010/main" val="3027743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9DDEA2BE-DDD6-4585-A337-E6E4115C1C3D}" type="datetimeFigureOut">
              <a:rPr lang="el-GR" smtClean="0"/>
              <a:t>29/4/2020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10F7AC1-6262-45A6-9CDE-4FF57CDA2FA2}" type="slidenum">
              <a:rPr lang="el-GR" smtClean="0"/>
              <a:t>‹#›</a:t>
            </a:fld>
            <a:endParaRPr lang="el-GR"/>
          </a:p>
        </p:txBody>
      </p:sp>
    </p:spTree>
    <p:extLst>
      <p:ext uri="{BB962C8B-B14F-4D97-AF65-F5344CB8AC3E}">
        <p14:creationId xmlns:p14="http://schemas.microsoft.com/office/powerpoint/2010/main" val="1183771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9DDEA2BE-DDD6-4585-A337-E6E4115C1C3D}" type="datetimeFigureOut">
              <a:rPr lang="el-GR" smtClean="0"/>
              <a:t>29/4/2020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10F7AC1-6262-45A6-9CDE-4FF57CDA2FA2}" type="slidenum">
              <a:rPr lang="el-GR" smtClean="0"/>
              <a:t>‹#›</a:t>
            </a:fld>
            <a:endParaRPr lang="el-GR"/>
          </a:p>
        </p:txBody>
      </p:sp>
    </p:spTree>
    <p:extLst>
      <p:ext uri="{BB962C8B-B14F-4D97-AF65-F5344CB8AC3E}">
        <p14:creationId xmlns:p14="http://schemas.microsoft.com/office/powerpoint/2010/main" val="3104948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9DDEA2BE-DDD6-4585-A337-E6E4115C1C3D}" type="datetimeFigureOut">
              <a:rPr lang="el-GR" smtClean="0"/>
              <a:t>29/4/2020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10F7AC1-6262-45A6-9CDE-4FF57CDA2FA2}" type="slidenum">
              <a:rPr lang="el-GR" smtClean="0"/>
              <a:t>‹#›</a:t>
            </a:fld>
            <a:endParaRPr lang="el-GR"/>
          </a:p>
        </p:txBody>
      </p:sp>
    </p:spTree>
    <p:extLst>
      <p:ext uri="{BB962C8B-B14F-4D97-AF65-F5344CB8AC3E}">
        <p14:creationId xmlns:p14="http://schemas.microsoft.com/office/powerpoint/2010/main" val="279799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9DDEA2BE-DDD6-4585-A337-E6E4115C1C3D}" type="datetimeFigureOut">
              <a:rPr lang="el-GR" smtClean="0"/>
              <a:t>29/4/2020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A10F7AC1-6262-45A6-9CDE-4FF57CDA2FA2}" type="slidenum">
              <a:rPr lang="el-GR" smtClean="0"/>
              <a:t>‹#›</a:t>
            </a:fld>
            <a:endParaRPr lang="el-GR"/>
          </a:p>
        </p:txBody>
      </p:sp>
    </p:spTree>
    <p:extLst>
      <p:ext uri="{BB962C8B-B14F-4D97-AF65-F5344CB8AC3E}">
        <p14:creationId xmlns:p14="http://schemas.microsoft.com/office/powerpoint/2010/main" val="755707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629842" y="2505075"/>
            <a:ext cx="3868340"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4629150" y="2505075"/>
            <a:ext cx="3887391"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9DDEA2BE-DDD6-4585-A337-E6E4115C1C3D}" type="datetimeFigureOut">
              <a:rPr lang="el-GR" smtClean="0"/>
              <a:t>29/4/2020</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A10F7AC1-6262-45A6-9CDE-4FF57CDA2FA2}" type="slidenum">
              <a:rPr lang="el-GR" smtClean="0"/>
              <a:t>‹#›</a:t>
            </a:fld>
            <a:endParaRPr lang="el-GR"/>
          </a:p>
        </p:txBody>
      </p:sp>
    </p:spTree>
    <p:extLst>
      <p:ext uri="{BB962C8B-B14F-4D97-AF65-F5344CB8AC3E}">
        <p14:creationId xmlns:p14="http://schemas.microsoft.com/office/powerpoint/2010/main" val="33138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9DDEA2BE-DDD6-4585-A337-E6E4115C1C3D}" type="datetimeFigureOut">
              <a:rPr lang="el-GR" smtClean="0"/>
              <a:t>29/4/2020</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A10F7AC1-6262-45A6-9CDE-4FF57CDA2FA2}" type="slidenum">
              <a:rPr lang="el-GR" smtClean="0"/>
              <a:t>‹#›</a:t>
            </a:fld>
            <a:endParaRPr lang="el-GR"/>
          </a:p>
        </p:txBody>
      </p:sp>
    </p:spTree>
    <p:extLst>
      <p:ext uri="{BB962C8B-B14F-4D97-AF65-F5344CB8AC3E}">
        <p14:creationId xmlns:p14="http://schemas.microsoft.com/office/powerpoint/2010/main" val="83905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DEA2BE-DDD6-4585-A337-E6E4115C1C3D}" type="datetimeFigureOut">
              <a:rPr lang="el-GR" smtClean="0"/>
              <a:t>29/4/2020</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A10F7AC1-6262-45A6-9CDE-4FF57CDA2FA2}" type="slidenum">
              <a:rPr lang="el-GR" smtClean="0"/>
              <a:t>‹#›</a:t>
            </a:fld>
            <a:endParaRPr lang="el-GR"/>
          </a:p>
        </p:txBody>
      </p:sp>
    </p:spTree>
    <p:extLst>
      <p:ext uri="{BB962C8B-B14F-4D97-AF65-F5344CB8AC3E}">
        <p14:creationId xmlns:p14="http://schemas.microsoft.com/office/powerpoint/2010/main" val="1429414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9DDEA2BE-DDD6-4585-A337-E6E4115C1C3D}" type="datetimeFigureOut">
              <a:rPr lang="el-GR" smtClean="0"/>
              <a:t>29/4/2020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A10F7AC1-6262-45A6-9CDE-4FF57CDA2FA2}" type="slidenum">
              <a:rPr lang="el-GR" smtClean="0"/>
              <a:t>‹#›</a:t>
            </a:fld>
            <a:endParaRPr lang="el-GR"/>
          </a:p>
        </p:txBody>
      </p:sp>
    </p:spTree>
    <p:extLst>
      <p:ext uri="{BB962C8B-B14F-4D97-AF65-F5344CB8AC3E}">
        <p14:creationId xmlns:p14="http://schemas.microsoft.com/office/powerpoint/2010/main" val="1386099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9DDEA2BE-DDD6-4585-A337-E6E4115C1C3D}" type="datetimeFigureOut">
              <a:rPr lang="el-GR" smtClean="0"/>
              <a:t>29/4/2020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A10F7AC1-6262-45A6-9CDE-4FF57CDA2FA2}" type="slidenum">
              <a:rPr lang="el-GR" smtClean="0"/>
              <a:t>‹#›</a:t>
            </a:fld>
            <a:endParaRPr lang="el-GR"/>
          </a:p>
        </p:txBody>
      </p:sp>
    </p:spTree>
    <p:extLst>
      <p:ext uri="{BB962C8B-B14F-4D97-AF65-F5344CB8AC3E}">
        <p14:creationId xmlns:p14="http://schemas.microsoft.com/office/powerpoint/2010/main" val="1925840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DEA2BE-DDD6-4585-A337-E6E4115C1C3D}" type="datetimeFigureOut">
              <a:rPr lang="el-GR" smtClean="0"/>
              <a:t>29/4/2020</a:t>
            </a:fld>
            <a:endParaRPr lang="el-G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0F7AC1-6262-45A6-9CDE-4FF57CDA2FA2}" type="slidenum">
              <a:rPr lang="el-GR" smtClean="0"/>
              <a:t>‹#›</a:t>
            </a:fld>
            <a:endParaRPr lang="el-GR"/>
          </a:p>
        </p:txBody>
      </p:sp>
    </p:spTree>
    <p:extLst>
      <p:ext uri="{BB962C8B-B14F-4D97-AF65-F5344CB8AC3E}">
        <p14:creationId xmlns:p14="http://schemas.microsoft.com/office/powerpoint/2010/main" val="13589975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7.xml"/><Relationship Id="rId4" Type="http://schemas.openxmlformats.org/officeDocument/2006/relationships/image" Target="../media/image40.emf"/></Relationships>
</file>

<file path=ppt/slides/_rels/slide43.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7.xml"/><Relationship Id="rId4" Type="http://schemas.openxmlformats.org/officeDocument/2006/relationships/image" Target="../media/image55.emf"/></Relationships>
</file>

<file path=ppt/slides/_rels/slide52.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7.xml"/><Relationship Id="rId4" Type="http://schemas.openxmlformats.org/officeDocument/2006/relationships/image" Target="../media/image59.emf"/></Relationships>
</file>

<file path=ppt/slides/_rels/slide54.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7.xml"/><Relationship Id="rId4" Type="http://schemas.openxmlformats.org/officeDocument/2006/relationships/image" Target="../media/image64.emf"/></Relationships>
</file>

<file path=ppt/slides/_rels/slide56.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C195718-3B67-4C72-A045-2E28D3F5946B}"/>
              </a:ext>
            </a:extLst>
          </p:cNvPr>
          <p:cNvSpPr>
            <a:spLocks noGrp="1"/>
          </p:cNvSpPr>
          <p:nvPr>
            <p:ph type="ctrTitle"/>
          </p:nvPr>
        </p:nvSpPr>
        <p:spPr>
          <a:xfrm>
            <a:off x="685800" y="1122363"/>
            <a:ext cx="7772400" cy="1395985"/>
          </a:xfrm>
        </p:spPr>
        <p:txBody>
          <a:bodyPr>
            <a:normAutofit/>
          </a:bodyPr>
          <a:lstStyle/>
          <a:p>
            <a:r>
              <a:rPr lang="el-GR" sz="4000" b="1" dirty="0">
                <a:latin typeface="+mn-lt"/>
              </a:rPr>
              <a:t>ΜΙΚΡΟΒΙΑΚΗ ΕΝΔΟΚΑΡΔΙΤΙΔΑ</a:t>
            </a:r>
          </a:p>
        </p:txBody>
      </p:sp>
      <p:sp>
        <p:nvSpPr>
          <p:cNvPr id="4" name="Subtitle 2">
            <a:extLst>
              <a:ext uri="{FF2B5EF4-FFF2-40B4-BE49-F238E27FC236}">
                <a16:creationId xmlns:a16="http://schemas.microsoft.com/office/drawing/2014/main" id="{F388DAD4-1B0D-4C3F-9A3F-FADA9B6E40B4}"/>
              </a:ext>
            </a:extLst>
          </p:cNvPr>
          <p:cNvSpPr txBox="1">
            <a:spLocks noGrp="1"/>
          </p:cNvSpPr>
          <p:nvPr>
            <p:ph type="subTitle" idx="1"/>
          </p:nvPr>
        </p:nvSpPr>
        <p:spPr>
          <a:xfrm>
            <a:off x="1143000" y="3602038"/>
            <a:ext cx="6858000" cy="1655762"/>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l-GR" sz="2900" b="1" dirty="0">
                <a:solidFill>
                  <a:srgbClr val="002060"/>
                </a:solidFill>
              </a:rPr>
              <a:t>ΑΝΤΩΝΗΣ ΠΑΠΑΔΟΠΟΥΛΟΣ</a:t>
            </a:r>
          </a:p>
          <a:p>
            <a:pPr marL="0" indent="0" algn="ctr">
              <a:buNone/>
            </a:pPr>
            <a:endParaRPr lang="el-GR" dirty="0">
              <a:solidFill>
                <a:srgbClr val="002060"/>
              </a:solidFill>
            </a:endParaRPr>
          </a:p>
          <a:p>
            <a:pPr marL="0" indent="0" algn="ctr">
              <a:buNone/>
            </a:pPr>
            <a:r>
              <a:rPr lang="en-US" sz="2200" dirty="0">
                <a:solidFill>
                  <a:srgbClr val="002060"/>
                </a:solidFill>
              </a:rPr>
              <a:t>ANA</a:t>
            </a:r>
            <a:r>
              <a:rPr lang="el-GR" sz="2200" dirty="0">
                <a:solidFill>
                  <a:srgbClr val="002060"/>
                </a:solidFill>
              </a:rPr>
              <a:t>ΠΛΗΡΩΤΗΣ ΚΑΘΗΓΗΤΗΣ ΠΑΘΟΛΟΓΙΑΣ – ΛΟΙΜΩΞΕΩΝ</a:t>
            </a:r>
          </a:p>
          <a:p>
            <a:pPr marL="0" indent="0" algn="ctr">
              <a:buNone/>
            </a:pPr>
            <a:r>
              <a:rPr lang="el-GR" sz="2200" dirty="0">
                <a:solidFill>
                  <a:srgbClr val="002060"/>
                </a:solidFill>
              </a:rPr>
              <a:t>Δ΄ ΠΑΘΟΛΟΓΙΚΗ ΚΛΙΝΙΚΗ ΠΑΝΕΠΙΣΤΗΜΙΟΥ ΑΘΗΝΩΝ</a:t>
            </a:r>
          </a:p>
          <a:p>
            <a:pPr marL="0" indent="0" algn="ctr">
              <a:buNone/>
            </a:pPr>
            <a:r>
              <a:rPr lang="el-GR" sz="2200" dirty="0">
                <a:solidFill>
                  <a:srgbClr val="002060"/>
                </a:solidFill>
              </a:rPr>
              <a:t>ΓΕΝΙΚΟ ΠΑΝΕΠΙΣΤΗΜΙΑΚΟ ΝΟΣΟΚΟΜΕΙΟ «ΑΤΤΙΚΟΝ»</a:t>
            </a:r>
          </a:p>
          <a:p>
            <a:endParaRPr lang="el-GR" sz="2500" dirty="0">
              <a:solidFill>
                <a:srgbClr val="002060"/>
              </a:solidFill>
            </a:endParaRPr>
          </a:p>
          <a:p>
            <a:endParaRPr lang="el-GR" dirty="0"/>
          </a:p>
        </p:txBody>
      </p:sp>
    </p:spTree>
    <p:extLst>
      <p:ext uri="{BB962C8B-B14F-4D97-AF65-F5344CB8AC3E}">
        <p14:creationId xmlns:p14="http://schemas.microsoft.com/office/powerpoint/2010/main" val="11464137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AB8A98-1E0A-4EFD-8CD7-273BA4EA37F5}"/>
              </a:ext>
            </a:extLst>
          </p:cNvPr>
          <p:cNvSpPr txBox="1"/>
          <p:nvPr/>
        </p:nvSpPr>
        <p:spPr>
          <a:xfrm>
            <a:off x="966864" y="119922"/>
            <a:ext cx="7210269" cy="374754"/>
          </a:xfrm>
          <a:prstGeom prst="rect">
            <a:avLst/>
          </a:prstGeom>
          <a:noFill/>
        </p:spPr>
        <p:txBody>
          <a:bodyPr wrap="square" rtlCol="0">
            <a:spAutoFit/>
          </a:bodyPr>
          <a:lstStyle/>
          <a:p>
            <a:pPr algn="ctr"/>
            <a:r>
              <a:rPr lang="el-GR" b="1" dirty="0">
                <a:solidFill>
                  <a:srgbClr val="FF0000"/>
                </a:solidFill>
              </a:rPr>
              <a:t>ΜΙΚΡΟΒΙΑΚΑ ΑΙΤΙΑ ΛΟΙΜΩΔΟΥΣ ΕΝΔΟΚΑΡΔΙΤΙΔΑ</a:t>
            </a:r>
          </a:p>
        </p:txBody>
      </p:sp>
      <p:pic>
        <p:nvPicPr>
          <p:cNvPr id="5" name="Εικόνα 4">
            <a:extLst>
              <a:ext uri="{FF2B5EF4-FFF2-40B4-BE49-F238E27FC236}">
                <a16:creationId xmlns:a16="http://schemas.microsoft.com/office/drawing/2014/main" id="{95DE184A-EFC9-4BC4-9816-75F84C0684E4}"/>
              </a:ext>
            </a:extLst>
          </p:cNvPr>
          <p:cNvPicPr>
            <a:picLocks noChangeAspect="1"/>
          </p:cNvPicPr>
          <p:nvPr/>
        </p:nvPicPr>
        <p:blipFill>
          <a:blip r:embed="rId2"/>
          <a:stretch>
            <a:fillRect/>
          </a:stretch>
        </p:blipFill>
        <p:spPr>
          <a:xfrm>
            <a:off x="145128" y="653282"/>
            <a:ext cx="8853743" cy="5551436"/>
          </a:xfrm>
          <a:prstGeom prst="rect">
            <a:avLst/>
          </a:prstGeom>
        </p:spPr>
      </p:pic>
      <p:sp>
        <p:nvSpPr>
          <p:cNvPr id="6" name="TextBox 5">
            <a:extLst>
              <a:ext uri="{FF2B5EF4-FFF2-40B4-BE49-F238E27FC236}">
                <a16:creationId xmlns:a16="http://schemas.microsoft.com/office/drawing/2014/main" id="{B4BC69C4-071D-426E-815A-25925D932220}"/>
              </a:ext>
            </a:extLst>
          </p:cNvPr>
          <p:cNvSpPr txBox="1"/>
          <p:nvPr/>
        </p:nvSpPr>
        <p:spPr>
          <a:xfrm>
            <a:off x="1978702" y="6400800"/>
            <a:ext cx="6610662" cy="307777"/>
          </a:xfrm>
          <a:prstGeom prst="rect">
            <a:avLst/>
          </a:prstGeom>
          <a:noFill/>
        </p:spPr>
        <p:txBody>
          <a:bodyPr wrap="square" rtlCol="0">
            <a:spAutoFit/>
          </a:bodyPr>
          <a:lstStyle/>
          <a:p>
            <a:r>
              <a:rPr lang="el-GR" sz="1400" dirty="0">
                <a:solidFill>
                  <a:srgbClr val="FF0000"/>
                </a:solidFill>
              </a:rPr>
              <a:t>Η</a:t>
            </a:r>
            <a:r>
              <a:rPr lang="en-US" sz="1400" dirty="0" err="1">
                <a:solidFill>
                  <a:srgbClr val="FF0000"/>
                </a:solidFill>
              </a:rPr>
              <a:t>arrison’s</a:t>
            </a:r>
            <a:r>
              <a:rPr lang="en-US" sz="1400" dirty="0">
                <a:solidFill>
                  <a:srgbClr val="FF0000"/>
                </a:solidFill>
              </a:rPr>
              <a:t> Principles of Internal Medicine 2018</a:t>
            </a:r>
            <a:endParaRPr lang="el-GR" sz="1400" dirty="0">
              <a:solidFill>
                <a:srgbClr val="FF0000"/>
              </a:solidFill>
            </a:endParaRPr>
          </a:p>
        </p:txBody>
      </p:sp>
    </p:spTree>
    <p:extLst>
      <p:ext uri="{BB962C8B-B14F-4D97-AF65-F5344CB8AC3E}">
        <p14:creationId xmlns:p14="http://schemas.microsoft.com/office/powerpoint/2010/main" val="4149749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0EAF7470-FA84-433C-9A56-CA8E54755FC0}"/>
              </a:ext>
            </a:extLst>
          </p:cNvPr>
          <p:cNvPicPr>
            <a:picLocks noChangeAspect="1"/>
          </p:cNvPicPr>
          <p:nvPr/>
        </p:nvPicPr>
        <p:blipFill>
          <a:blip r:embed="rId2"/>
          <a:stretch>
            <a:fillRect/>
          </a:stretch>
        </p:blipFill>
        <p:spPr>
          <a:xfrm>
            <a:off x="419377" y="430325"/>
            <a:ext cx="8259928" cy="6030436"/>
          </a:xfrm>
          <a:prstGeom prst="rect">
            <a:avLst/>
          </a:prstGeom>
        </p:spPr>
      </p:pic>
    </p:spTree>
    <p:extLst>
      <p:ext uri="{BB962C8B-B14F-4D97-AF65-F5344CB8AC3E}">
        <p14:creationId xmlns:p14="http://schemas.microsoft.com/office/powerpoint/2010/main" val="3406297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B9BBD8C7-11BB-44E9-8DA4-F9D10FFDE6B2}"/>
              </a:ext>
            </a:extLst>
          </p:cNvPr>
          <p:cNvSpPr/>
          <p:nvPr/>
        </p:nvSpPr>
        <p:spPr>
          <a:xfrm>
            <a:off x="224852" y="701510"/>
            <a:ext cx="8799227" cy="4955203"/>
          </a:xfrm>
          <a:prstGeom prst="rect">
            <a:avLst/>
          </a:prstGeom>
        </p:spPr>
        <p:txBody>
          <a:bodyPr wrap="square">
            <a:spAutoFit/>
          </a:bodyPr>
          <a:lstStyle/>
          <a:p>
            <a:pPr algn="ctr"/>
            <a:r>
              <a:rPr lang="en-US" b="1" dirty="0">
                <a:solidFill>
                  <a:srgbClr val="FF0000"/>
                </a:solidFill>
                <a:latin typeface="Arial" panose="020B0604020202020204" pitchFamily="34" charset="0"/>
              </a:rPr>
              <a:t>HACEK </a:t>
            </a:r>
          </a:p>
          <a:p>
            <a:endParaRPr lang="en-US" dirty="0">
              <a:solidFill>
                <a:srgbClr val="232323"/>
              </a:solidFill>
              <a:latin typeface="Arial" panose="020B0604020202020204" pitchFamily="34" charset="0"/>
            </a:endParaRPr>
          </a:p>
          <a:p>
            <a:pPr marL="342900" indent="-342900">
              <a:buFont typeface="Arial" panose="020B0604020202020204" pitchFamily="34" charset="0"/>
              <a:buChar char="•"/>
            </a:pPr>
            <a:r>
              <a:rPr lang="en-US" sz="2000" dirty="0">
                <a:solidFill>
                  <a:srgbClr val="232323"/>
                </a:solidFill>
                <a:latin typeface="Arial" panose="020B0604020202020204" pitchFamily="34" charset="0"/>
              </a:rPr>
              <a:t>2 % </a:t>
            </a:r>
          </a:p>
          <a:p>
            <a:pPr marL="342900" indent="-342900">
              <a:buFont typeface="Arial" panose="020B0604020202020204" pitchFamily="34" charset="0"/>
              <a:buChar char="•"/>
            </a:pPr>
            <a:r>
              <a:rPr lang="el-GR" sz="2000" dirty="0">
                <a:solidFill>
                  <a:srgbClr val="232323"/>
                </a:solidFill>
                <a:latin typeface="Arial" panose="020B0604020202020204" pitchFamily="34" charset="0"/>
              </a:rPr>
              <a:t>Ο</a:t>
            </a:r>
            <a:r>
              <a:rPr lang="en-US" sz="2000" dirty="0" err="1">
                <a:solidFill>
                  <a:srgbClr val="232323"/>
                </a:solidFill>
                <a:latin typeface="Arial" panose="020B0604020202020204" pitchFamily="34" charset="0"/>
              </a:rPr>
              <a:t>rganisms</a:t>
            </a:r>
            <a:r>
              <a:rPr lang="en-US" sz="2000" dirty="0">
                <a:solidFill>
                  <a:srgbClr val="232323"/>
                </a:solidFill>
                <a:latin typeface="Arial" panose="020B0604020202020204" pitchFamily="34" charset="0"/>
              </a:rPr>
              <a:t> include a number of fastidious gram-negative bacilli: </a:t>
            </a:r>
          </a:p>
          <a:p>
            <a:pPr marL="342900" indent="-342900">
              <a:buFont typeface="Arial" panose="020B0604020202020204" pitchFamily="34" charset="0"/>
              <a:buChar char="•"/>
            </a:pPr>
            <a:endParaRPr lang="en-US" sz="2000" dirty="0">
              <a:solidFill>
                <a:srgbClr val="232323"/>
              </a:solidFill>
              <a:latin typeface="Arial" panose="020B0604020202020204" pitchFamily="34" charset="0"/>
            </a:endParaRPr>
          </a:p>
          <a:p>
            <a:pPr marL="342900" indent="-342900">
              <a:buFont typeface="Arial" panose="020B0604020202020204" pitchFamily="34" charset="0"/>
              <a:buChar char="•"/>
            </a:pPr>
            <a:r>
              <a:rPr lang="en-US" sz="2000" b="1" i="1" dirty="0" err="1">
                <a:solidFill>
                  <a:srgbClr val="232323"/>
                </a:solidFill>
                <a:latin typeface="Arial" panose="020B0604020202020204" pitchFamily="34" charset="0"/>
              </a:rPr>
              <a:t>H</a:t>
            </a:r>
            <a:r>
              <a:rPr lang="en-US" sz="2000" i="1" dirty="0" err="1">
                <a:solidFill>
                  <a:srgbClr val="232323"/>
                </a:solidFill>
                <a:latin typeface="Arial" panose="020B0604020202020204" pitchFamily="34" charset="0"/>
              </a:rPr>
              <a:t>aemophilus</a:t>
            </a:r>
            <a:r>
              <a:rPr lang="en-US" sz="2000" i="1" dirty="0">
                <a:solidFill>
                  <a:srgbClr val="232323"/>
                </a:solidFill>
                <a:latin typeface="Arial" panose="020B0604020202020204" pitchFamily="34" charset="0"/>
              </a:rPr>
              <a:t> </a:t>
            </a:r>
            <a:r>
              <a:rPr lang="en-US" sz="2000" i="1" dirty="0" err="1">
                <a:solidFill>
                  <a:srgbClr val="232323"/>
                </a:solidFill>
                <a:latin typeface="Arial" panose="020B0604020202020204" pitchFamily="34" charset="0"/>
              </a:rPr>
              <a:t>aphrophilus</a:t>
            </a:r>
            <a:r>
              <a:rPr lang="en-US" sz="2000" dirty="0">
                <a:solidFill>
                  <a:srgbClr val="232323"/>
                </a:solidFill>
                <a:latin typeface="Arial" panose="020B0604020202020204" pitchFamily="34" charset="0"/>
              </a:rPr>
              <a:t> (subsequently called </a:t>
            </a:r>
          </a:p>
          <a:p>
            <a:r>
              <a:rPr lang="en-US" sz="2000" i="1" dirty="0">
                <a:solidFill>
                  <a:srgbClr val="232323"/>
                </a:solidFill>
                <a:latin typeface="Arial" panose="020B0604020202020204" pitchFamily="34" charset="0"/>
              </a:rPr>
              <a:t>     </a:t>
            </a:r>
            <a:r>
              <a:rPr lang="en-US" sz="2000" i="1" dirty="0" err="1">
                <a:solidFill>
                  <a:srgbClr val="232323"/>
                </a:solidFill>
                <a:latin typeface="Arial" panose="020B0604020202020204" pitchFamily="34" charset="0"/>
              </a:rPr>
              <a:t>Aggregatibacter</a:t>
            </a:r>
            <a:r>
              <a:rPr lang="en-US" sz="2000" i="1" dirty="0">
                <a:solidFill>
                  <a:srgbClr val="232323"/>
                </a:solidFill>
                <a:latin typeface="Arial" panose="020B0604020202020204" pitchFamily="34" charset="0"/>
              </a:rPr>
              <a:t> </a:t>
            </a:r>
            <a:r>
              <a:rPr lang="en-US" sz="2000" i="1" dirty="0" err="1">
                <a:solidFill>
                  <a:srgbClr val="232323"/>
                </a:solidFill>
                <a:latin typeface="Arial" panose="020B0604020202020204" pitchFamily="34" charset="0"/>
              </a:rPr>
              <a:t>aphrophilus</a:t>
            </a:r>
            <a:r>
              <a:rPr lang="en-US" sz="2000" dirty="0">
                <a:solidFill>
                  <a:srgbClr val="232323"/>
                </a:solidFill>
                <a:latin typeface="Arial" panose="020B0604020202020204" pitchFamily="34" charset="0"/>
              </a:rPr>
              <a:t> and </a:t>
            </a:r>
            <a:r>
              <a:rPr lang="en-US" sz="2000" i="1" dirty="0" err="1">
                <a:solidFill>
                  <a:srgbClr val="232323"/>
                </a:solidFill>
                <a:latin typeface="Arial" panose="020B0604020202020204" pitchFamily="34" charset="0"/>
              </a:rPr>
              <a:t>Aggregatibacter</a:t>
            </a:r>
            <a:r>
              <a:rPr lang="en-US" sz="2000" i="1" dirty="0">
                <a:solidFill>
                  <a:srgbClr val="232323"/>
                </a:solidFill>
                <a:latin typeface="Arial" panose="020B0604020202020204" pitchFamily="34" charset="0"/>
              </a:rPr>
              <a:t> </a:t>
            </a:r>
            <a:r>
              <a:rPr lang="en-US" sz="2000" i="1" dirty="0" err="1">
                <a:solidFill>
                  <a:srgbClr val="232323"/>
                </a:solidFill>
                <a:latin typeface="Arial" panose="020B0604020202020204" pitchFamily="34" charset="0"/>
              </a:rPr>
              <a:t>paraphrophilus</a:t>
            </a:r>
            <a:r>
              <a:rPr lang="en-US" sz="2000" dirty="0">
                <a:solidFill>
                  <a:srgbClr val="232323"/>
                </a:solidFill>
                <a:latin typeface="Arial" panose="020B0604020202020204" pitchFamily="34" charset="0"/>
              </a:rPr>
              <a:t>)</a:t>
            </a:r>
          </a:p>
          <a:p>
            <a:r>
              <a:rPr lang="en-US" sz="2000" dirty="0">
                <a:solidFill>
                  <a:srgbClr val="232323"/>
                </a:solidFill>
                <a:latin typeface="Arial" panose="020B0604020202020204" pitchFamily="34" charset="0"/>
              </a:rPr>
              <a:t> </a:t>
            </a:r>
          </a:p>
          <a:p>
            <a:r>
              <a:rPr lang="en-US" sz="2000" b="1" i="1" dirty="0">
                <a:solidFill>
                  <a:srgbClr val="232323"/>
                </a:solidFill>
                <a:latin typeface="Arial" panose="020B0604020202020204" pitchFamily="34" charset="0"/>
              </a:rPr>
              <a:t>    </a:t>
            </a:r>
            <a:r>
              <a:rPr lang="en-US" sz="2000" b="1" i="1" dirty="0" err="1">
                <a:solidFill>
                  <a:srgbClr val="232323"/>
                </a:solidFill>
                <a:latin typeface="Arial" panose="020B0604020202020204" pitchFamily="34" charset="0"/>
              </a:rPr>
              <a:t>A</a:t>
            </a:r>
            <a:r>
              <a:rPr lang="en-US" sz="2000" i="1" dirty="0" err="1">
                <a:solidFill>
                  <a:srgbClr val="232323"/>
                </a:solidFill>
                <a:latin typeface="Arial" panose="020B0604020202020204" pitchFamily="34" charset="0"/>
              </a:rPr>
              <a:t>ctinobacillus</a:t>
            </a:r>
            <a:r>
              <a:rPr lang="en-US" sz="2000" i="1" dirty="0">
                <a:solidFill>
                  <a:srgbClr val="232323"/>
                </a:solidFill>
                <a:latin typeface="Arial" panose="020B0604020202020204" pitchFamily="34" charset="0"/>
              </a:rPr>
              <a:t> </a:t>
            </a:r>
            <a:r>
              <a:rPr lang="en-US" sz="2000" i="1" dirty="0" err="1">
                <a:solidFill>
                  <a:srgbClr val="232323"/>
                </a:solidFill>
                <a:latin typeface="Arial" panose="020B0604020202020204" pitchFamily="34" charset="0"/>
              </a:rPr>
              <a:t>actinomycetemcomitans</a:t>
            </a:r>
            <a:r>
              <a:rPr lang="en-US" sz="2000" i="1" dirty="0">
                <a:solidFill>
                  <a:srgbClr val="232323"/>
                </a:solidFill>
                <a:latin typeface="Arial" panose="020B0604020202020204" pitchFamily="34" charset="0"/>
              </a:rPr>
              <a:t> </a:t>
            </a:r>
          </a:p>
          <a:p>
            <a:r>
              <a:rPr lang="en-US" sz="2000" i="1" dirty="0">
                <a:solidFill>
                  <a:srgbClr val="232323"/>
                </a:solidFill>
                <a:latin typeface="Arial" panose="020B0604020202020204" pitchFamily="34" charset="0"/>
              </a:rPr>
              <a:t>      </a:t>
            </a:r>
            <a:r>
              <a:rPr lang="en-US" sz="2000" dirty="0">
                <a:solidFill>
                  <a:srgbClr val="232323"/>
                </a:solidFill>
                <a:latin typeface="Arial" panose="020B0604020202020204" pitchFamily="34" charset="0"/>
              </a:rPr>
              <a:t>(subsequently   called </a:t>
            </a:r>
            <a:r>
              <a:rPr lang="en-US" sz="2000" i="1" dirty="0" err="1">
                <a:solidFill>
                  <a:srgbClr val="232323"/>
                </a:solidFill>
                <a:latin typeface="Arial" panose="020B0604020202020204" pitchFamily="34" charset="0"/>
              </a:rPr>
              <a:t>Aggregatibacter</a:t>
            </a:r>
            <a:r>
              <a:rPr lang="en-US" sz="2000" i="1" dirty="0">
                <a:solidFill>
                  <a:srgbClr val="232323"/>
                </a:solidFill>
                <a:latin typeface="Arial" panose="020B0604020202020204" pitchFamily="34" charset="0"/>
              </a:rPr>
              <a:t> </a:t>
            </a:r>
            <a:r>
              <a:rPr lang="en-US" sz="2000" i="1" dirty="0" err="1">
                <a:solidFill>
                  <a:srgbClr val="232323"/>
                </a:solidFill>
                <a:latin typeface="Arial" panose="020B0604020202020204" pitchFamily="34" charset="0"/>
              </a:rPr>
              <a:t>actinomycetemcomitans</a:t>
            </a:r>
            <a:r>
              <a:rPr lang="en-US" sz="2000" dirty="0">
                <a:solidFill>
                  <a:srgbClr val="232323"/>
                </a:solidFill>
                <a:latin typeface="Arial" panose="020B0604020202020204" pitchFamily="34" charset="0"/>
              </a:rPr>
              <a:t>)</a:t>
            </a:r>
          </a:p>
          <a:p>
            <a:pPr marL="342900" indent="-342900">
              <a:buFont typeface="Arial" panose="020B0604020202020204" pitchFamily="34" charset="0"/>
              <a:buChar char="•"/>
            </a:pPr>
            <a:endParaRPr lang="en-US" sz="2000" dirty="0">
              <a:solidFill>
                <a:srgbClr val="232323"/>
              </a:solidFill>
              <a:latin typeface="Arial" panose="020B0604020202020204" pitchFamily="34" charset="0"/>
            </a:endParaRPr>
          </a:p>
          <a:p>
            <a:pPr marL="342900" indent="-342900">
              <a:buFont typeface="Arial" panose="020B0604020202020204" pitchFamily="34" charset="0"/>
              <a:buChar char="•"/>
            </a:pPr>
            <a:r>
              <a:rPr lang="en-US" sz="2000" dirty="0">
                <a:solidFill>
                  <a:srgbClr val="232323"/>
                </a:solidFill>
                <a:latin typeface="Arial" panose="020B0604020202020204" pitchFamily="34" charset="0"/>
              </a:rPr>
              <a:t> </a:t>
            </a:r>
            <a:r>
              <a:rPr lang="en-US" sz="2000" b="1" i="1" dirty="0" err="1">
                <a:solidFill>
                  <a:srgbClr val="232323"/>
                </a:solidFill>
                <a:latin typeface="Arial" panose="020B0604020202020204" pitchFamily="34" charset="0"/>
              </a:rPr>
              <a:t>C</a:t>
            </a:r>
            <a:r>
              <a:rPr lang="en-US" sz="2000" i="1" dirty="0" err="1">
                <a:solidFill>
                  <a:srgbClr val="232323"/>
                </a:solidFill>
                <a:latin typeface="Arial" panose="020B0604020202020204" pitchFamily="34" charset="0"/>
              </a:rPr>
              <a:t>ardiobacterium</a:t>
            </a:r>
            <a:r>
              <a:rPr lang="en-US" sz="2000" i="1" dirty="0">
                <a:solidFill>
                  <a:srgbClr val="232323"/>
                </a:solidFill>
                <a:latin typeface="Arial" panose="020B0604020202020204" pitchFamily="34" charset="0"/>
              </a:rPr>
              <a:t> hominis</a:t>
            </a:r>
            <a:r>
              <a:rPr lang="en-US" sz="2000" dirty="0">
                <a:solidFill>
                  <a:srgbClr val="232323"/>
                </a:solidFill>
                <a:latin typeface="Arial" panose="020B0604020202020204" pitchFamily="34" charset="0"/>
              </a:rPr>
              <a:t>;</a:t>
            </a:r>
          </a:p>
          <a:p>
            <a:pPr marL="342900" indent="-342900">
              <a:buFont typeface="Arial" panose="020B0604020202020204" pitchFamily="34" charset="0"/>
              <a:buChar char="•"/>
            </a:pPr>
            <a:endParaRPr lang="en-US" sz="2000" dirty="0">
              <a:solidFill>
                <a:srgbClr val="232323"/>
              </a:solidFill>
              <a:latin typeface="Arial" panose="020B0604020202020204" pitchFamily="34" charset="0"/>
            </a:endParaRPr>
          </a:p>
          <a:p>
            <a:pPr marL="342900" indent="-342900">
              <a:buFont typeface="Arial" panose="020B0604020202020204" pitchFamily="34" charset="0"/>
              <a:buChar char="•"/>
            </a:pPr>
            <a:r>
              <a:rPr lang="en-US" sz="2000" b="1" i="1" dirty="0" err="1">
                <a:solidFill>
                  <a:srgbClr val="232323"/>
                </a:solidFill>
                <a:latin typeface="Arial" panose="020B0604020202020204" pitchFamily="34" charset="0"/>
              </a:rPr>
              <a:t>E</a:t>
            </a:r>
            <a:r>
              <a:rPr lang="en-US" sz="2000" i="1" dirty="0" err="1">
                <a:solidFill>
                  <a:srgbClr val="232323"/>
                </a:solidFill>
                <a:latin typeface="Arial" panose="020B0604020202020204" pitchFamily="34" charset="0"/>
              </a:rPr>
              <a:t>ikenella</a:t>
            </a:r>
            <a:r>
              <a:rPr lang="en-US" sz="2000" i="1" dirty="0">
                <a:solidFill>
                  <a:srgbClr val="232323"/>
                </a:solidFill>
                <a:latin typeface="Arial" panose="020B0604020202020204" pitchFamily="34" charset="0"/>
              </a:rPr>
              <a:t> </a:t>
            </a:r>
            <a:r>
              <a:rPr lang="en-US" sz="2000" i="1" dirty="0" err="1">
                <a:solidFill>
                  <a:srgbClr val="232323"/>
                </a:solidFill>
                <a:latin typeface="Arial" panose="020B0604020202020204" pitchFamily="34" charset="0"/>
              </a:rPr>
              <a:t>corrodens</a:t>
            </a:r>
            <a:endParaRPr lang="en-US" sz="2000" i="1" dirty="0">
              <a:solidFill>
                <a:srgbClr val="232323"/>
              </a:solidFill>
              <a:latin typeface="Arial" panose="020B0604020202020204" pitchFamily="34" charset="0"/>
            </a:endParaRPr>
          </a:p>
          <a:p>
            <a:r>
              <a:rPr lang="en-US" sz="2000" dirty="0">
                <a:solidFill>
                  <a:srgbClr val="232323"/>
                </a:solidFill>
                <a:latin typeface="Arial" panose="020B0604020202020204" pitchFamily="34" charset="0"/>
              </a:rPr>
              <a:t> </a:t>
            </a:r>
          </a:p>
          <a:p>
            <a:pPr marL="342900" indent="-342900">
              <a:buFont typeface="Arial" panose="020B0604020202020204" pitchFamily="34" charset="0"/>
              <a:buChar char="•"/>
            </a:pPr>
            <a:r>
              <a:rPr lang="en-US" sz="2000" b="1" i="1" dirty="0" err="1">
                <a:solidFill>
                  <a:srgbClr val="232323"/>
                </a:solidFill>
                <a:latin typeface="Arial" panose="020B0604020202020204" pitchFamily="34" charset="0"/>
              </a:rPr>
              <a:t>K</a:t>
            </a:r>
            <a:r>
              <a:rPr lang="en-US" sz="2000" i="1" dirty="0" err="1">
                <a:solidFill>
                  <a:srgbClr val="232323"/>
                </a:solidFill>
                <a:latin typeface="Arial" panose="020B0604020202020204" pitchFamily="34" charset="0"/>
              </a:rPr>
              <a:t>ingella</a:t>
            </a:r>
            <a:r>
              <a:rPr lang="en-US" sz="2000" i="1" dirty="0">
                <a:solidFill>
                  <a:srgbClr val="232323"/>
                </a:solidFill>
                <a:latin typeface="Arial" panose="020B0604020202020204" pitchFamily="34" charset="0"/>
              </a:rPr>
              <a:t> </a:t>
            </a:r>
            <a:r>
              <a:rPr lang="en-US" sz="2000" i="1" dirty="0" err="1">
                <a:solidFill>
                  <a:srgbClr val="232323"/>
                </a:solidFill>
                <a:latin typeface="Arial" panose="020B0604020202020204" pitchFamily="34" charset="0"/>
              </a:rPr>
              <a:t>kingae</a:t>
            </a:r>
            <a:endParaRPr lang="el-GR" sz="2000" dirty="0"/>
          </a:p>
        </p:txBody>
      </p:sp>
    </p:spTree>
    <p:extLst>
      <p:ext uri="{BB962C8B-B14F-4D97-AF65-F5344CB8AC3E}">
        <p14:creationId xmlns:p14="http://schemas.microsoft.com/office/powerpoint/2010/main" val="3677025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CACEB9AE-6D35-4724-9BEB-377190E2CCE0}"/>
              </a:ext>
            </a:extLst>
          </p:cNvPr>
          <p:cNvPicPr>
            <a:picLocks noChangeAspect="1"/>
          </p:cNvPicPr>
          <p:nvPr/>
        </p:nvPicPr>
        <p:blipFill>
          <a:blip r:embed="rId2"/>
          <a:stretch>
            <a:fillRect/>
          </a:stretch>
        </p:blipFill>
        <p:spPr>
          <a:xfrm>
            <a:off x="-42641" y="719528"/>
            <a:ext cx="9166323" cy="5456420"/>
          </a:xfrm>
          <a:prstGeom prst="rect">
            <a:avLst/>
          </a:prstGeom>
        </p:spPr>
      </p:pic>
    </p:spTree>
    <p:extLst>
      <p:ext uri="{BB962C8B-B14F-4D97-AF65-F5344CB8AC3E}">
        <p14:creationId xmlns:p14="http://schemas.microsoft.com/office/powerpoint/2010/main" val="2055933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D3E42551-34D1-4654-9013-9067E9FD8EEC}"/>
              </a:ext>
            </a:extLst>
          </p:cNvPr>
          <p:cNvPicPr>
            <a:picLocks noChangeAspect="1"/>
          </p:cNvPicPr>
          <p:nvPr/>
        </p:nvPicPr>
        <p:blipFill>
          <a:blip r:embed="rId2"/>
          <a:stretch>
            <a:fillRect/>
          </a:stretch>
        </p:blipFill>
        <p:spPr>
          <a:xfrm>
            <a:off x="-20786" y="614596"/>
            <a:ext cx="9195680" cy="5546361"/>
          </a:xfrm>
          <a:prstGeom prst="rect">
            <a:avLst/>
          </a:prstGeom>
        </p:spPr>
      </p:pic>
    </p:spTree>
    <p:extLst>
      <p:ext uri="{BB962C8B-B14F-4D97-AF65-F5344CB8AC3E}">
        <p14:creationId xmlns:p14="http://schemas.microsoft.com/office/powerpoint/2010/main" val="2789329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458E7644-3106-47C3-9BFE-079F666684FC}"/>
              </a:ext>
            </a:extLst>
          </p:cNvPr>
          <p:cNvPicPr>
            <a:picLocks noChangeAspect="1"/>
          </p:cNvPicPr>
          <p:nvPr/>
        </p:nvPicPr>
        <p:blipFill>
          <a:blip r:embed="rId2"/>
          <a:stretch>
            <a:fillRect/>
          </a:stretch>
        </p:blipFill>
        <p:spPr>
          <a:xfrm>
            <a:off x="1139252" y="217859"/>
            <a:ext cx="6880486" cy="6408320"/>
          </a:xfrm>
          <a:prstGeom prst="rect">
            <a:avLst/>
          </a:prstGeom>
        </p:spPr>
      </p:pic>
    </p:spTree>
    <p:extLst>
      <p:ext uri="{BB962C8B-B14F-4D97-AF65-F5344CB8AC3E}">
        <p14:creationId xmlns:p14="http://schemas.microsoft.com/office/powerpoint/2010/main" val="38878338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4-u1">
            <a:extLst>
              <a:ext uri="{FF2B5EF4-FFF2-40B4-BE49-F238E27FC236}">
                <a16:creationId xmlns:a16="http://schemas.microsoft.com/office/drawing/2014/main" id="{B67E8108-BCFE-4E5B-9E7A-C1AD7BAF4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0199" y="932089"/>
            <a:ext cx="7064568" cy="51838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F766FF7-5536-4EDB-A3DB-F30431491B71}"/>
              </a:ext>
            </a:extLst>
          </p:cNvPr>
          <p:cNvSpPr txBox="1"/>
          <p:nvPr/>
        </p:nvSpPr>
        <p:spPr>
          <a:xfrm>
            <a:off x="1738859" y="404734"/>
            <a:ext cx="5276538" cy="400110"/>
          </a:xfrm>
          <a:prstGeom prst="rect">
            <a:avLst/>
          </a:prstGeom>
          <a:noFill/>
        </p:spPr>
        <p:txBody>
          <a:bodyPr wrap="square" rtlCol="0">
            <a:spAutoFit/>
          </a:bodyPr>
          <a:lstStyle/>
          <a:p>
            <a:r>
              <a:rPr lang="el-GR" sz="2000" b="1" dirty="0">
                <a:solidFill>
                  <a:srgbClr val="FF0000"/>
                </a:solidFill>
              </a:rPr>
              <a:t>ΠΑΘΟΓΕΝΕΙΑ ΛΟΙΜΩΔΟΥΣ ΕΝΔΟΚΑΡΔΙΤΙΔΑΣ</a:t>
            </a:r>
          </a:p>
        </p:txBody>
      </p:sp>
      <p:pic>
        <p:nvPicPr>
          <p:cNvPr id="3" name="Εικόνα 2">
            <a:extLst>
              <a:ext uri="{FF2B5EF4-FFF2-40B4-BE49-F238E27FC236}">
                <a16:creationId xmlns:a16="http://schemas.microsoft.com/office/drawing/2014/main" id="{FEDF78FA-B32D-4853-A63F-9573E3E06511}"/>
              </a:ext>
            </a:extLst>
          </p:cNvPr>
          <p:cNvPicPr>
            <a:picLocks noChangeAspect="1"/>
          </p:cNvPicPr>
          <p:nvPr/>
        </p:nvPicPr>
        <p:blipFill>
          <a:blip r:embed="rId3"/>
          <a:stretch>
            <a:fillRect/>
          </a:stretch>
        </p:blipFill>
        <p:spPr>
          <a:xfrm>
            <a:off x="0" y="4559924"/>
            <a:ext cx="2647239" cy="1556063"/>
          </a:xfrm>
          <a:prstGeom prst="rect">
            <a:avLst/>
          </a:prstGeom>
        </p:spPr>
      </p:pic>
    </p:spTree>
    <p:extLst>
      <p:ext uri="{BB962C8B-B14F-4D97-AF65-F5344CB8AC3E}">
        <p14:creationId xmlns:p14="http://schemas.microsoft.com/office/powerpoint/2010/main" val="35553759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F7EDAA44-5C67-440D-835E-8305885875A3}"/>
              </a:ext>
            </a:extLst>
          </p:cNvPr>
          <p:cNvSpPr/>
          <p:nvPr/>
        </p:nvSpPr>
        <p:spPr>
          <a:xfrm>
            <a:off x="449705" y="1917047"/>
            <a:ext cx="8514413" cy="3577903"/>
          </a:xfrm>
          <a:prstGeom prst="rect">
            <a:avLst/>
          </a:prstGeom>
        </p:spPr>
        <p:txBody>
          <a:bodyPr wrap="square">
            <a:spAutoFit/>
          </a:bodyPr>
          <a:lstStyle/>
          <a:p>
            <a:endParaRPr lang="el-GR" sz="1050" dirty="0">
              <a:solidFill>
                <a:srgbClr val="000000"/>
              </a:solidFill>
              <a:latin typeface="Tahoma" panose="020B0604030504040204" pitchFamily="34" charset="0"/>
            </a:endParaRPr>
          </a:p>
          <a:p>
            <a:r>
              <a:rPr lang="el-GR" dirty="0">
                <a:solidFill>
                  <a:srgbClr val="000000"/>
                </a:solidFill>
                <a:latin typeface="Tahoma" panose="020B0604030504040204" pitchFamily="34" charset="0"/>
              </a:rPr>
              <a:t>Χαρακτηριστική </a:t>
            </a:r>
            <a:r>
              <a:rPr lang="el-GR" dirty="0" err="1">
                <a:solidFill>
                  <a:srgbClr val="000000"/>
                </a:solidFill>
                <a:latin typeface="Tahoma" panose="020B0604030504040204" pitchFamily="34" charset="0"/>
              </a:rPr>
              <a:t>παθολογοανατομική</a:t>
            </a:r>
            <a:r>
              <a:rPr lang="el-GR" dirty="0">
                <a:solidFill>
                  <a:srgbClr val="000000"/>
                </a:solidFill>
                <a:latin typeface="Tahoma" panose="020B0604030504040204" pitchFamily="34" charset="0"/>
              </a:rPr>
              <a:t> βλάβη είναι η παρουσία εκβλάστησης επί των </a:t>
            </a:r>
            <a:r>
              <a:rPr lang="el-GR" dirty="0" err="1">
                <a:solidFill>
                  <a:srgbClr val="000000"/>
                </a:solidFill>
                <a:latin typeface="Tahoma" panose="020B0604030504040204" pitchFamily="34" charset="0"/>
              </a:rPr>
              <a:t>ενδοκαρδιακών</a:t>
            </a:r>
            <a:r>
              <a:rPr lang="el-GR" dirty="0">
                <a:solidFill>
                  <a:srgbClr val="000000"/>
                </a:solidFill>
                <a:latin typeface="Tahoma" panose="020B0604030504040204" pitchFamily="34" charset="0"/>
              </a:rPr>
              <a:t> δομών</a:t>
            </a:r>
          </a:p>
          <a:p>
            <a:endParaRPr lang="el-GR" dirty="0">
              <a:solidFill>
                <a:srgbClr val="000000"/>
              </a:solidFill>
              <a:latin typeface="Tahoma" panose="020B0604030504040204" pitchFamily="34" charset="0"/>
            </a:endParaRPr>
          </a:p>
          <a:p>
            <a:r>
              <a:rPr lang="el-GR" dirty="0">
                <a:solidFill>
                  <a:srgbClr val="000000"/>
                </a:solidFill>
                <a:latin typeface="Arial" panose="020B0604020202020204" pitchFamily="34" charset="0"/>
              </a:rPr>
              <a:t>►</a:t>
            </a:r>
            <a:r>
              <a:rPr lang="el-GR" dirty="0">
                <a:solidFill>
                  <a:srgbClr val="000000"/>
                </a:solidFill>
                <a:latin typeface="Tahoma" panose="020B0604030504040204" pitchFamily="34" charset="0"/>
              </a:rPr>
              <a:t>Τυπικά εντοπίζεται </a:t>
            </a:r>
            <a:r>
              <a:rPr lang="el-GR" b="1" dirty="0">
                <a:solidFill>
                  <a:srgbClr val="000000"/>
                </a:solidFill>
                <a:latin typeface="Tahoma" panose="020B0604030504040204" pitchFamily="34" charset="0"/>
              </a:rPr>
              <a:t>επί των </a:t>
            </a:r>
            <a:r>
              <a:rPr lang="el-GR" b="1" dirty="0" err="1">
                <a:solidFill>
                  <a:srgbClr val="000000"/>
                </a:solidFill>
                <a:latin typeface="Tahoma" panose="020B0604030504040204" pitchFamily="34" charset="0"/>
              </a:rPr>
              <a:t>γλωχίνων</a:t>
            </a:r>
            <a:r>
              <a:rPr lang="el-GR" b="1" dirty="0">
                <a:solidFill>
                  <a:srgbClr val="000000"/>
                </a:solidFill>
                <a:latin typeface="Tahoma" panose="020B0604030504040204" pitchFamily="34" charset="0"/>
              </a:rPr>
              <a:t> </a:t>
            </a:r>
            <a:r>
              <a:rPr lang="el-GR" dirty="0">
                <a:solidFill>
                  <a:srgbClr val="000000"/>
                </a:solidFill>
                <a:latin typeface="Tahoma" panose="020B0604030504040204" pitchFamily="34" charset="0"/>
              </a:rPr>
              <a:t>των καρδιακών βαλβίδων</a:t>
            </a:r>
          </a:p>
          <a:p>
            <a:endParaRPr lang="el-GR" dirty="0">
              <a:solidFill>
                <a:srgbClr val="000000"/>
              </a:solidFill>
              <a:latin typeface="Tahoma" panose="020B0604030504040204" pitchFamily="34" charset="0"/>
            </a:endParaRPr>
          </a:p>
          <a:p>
            <a:r>
              <a:rPr lang="el-GR" dirty="0">
                <a:solidFill>
                  <a:srgbClr val="000000"/>
                </a:solidFill>
                <a:latin typeface="Tahoma" panose="020B0604030504040204" pitchFamily="34" charset="0"/>
              </a:rPr>
              <a:t>   Ωστόσο μπορεί να αναπτυχθεί και σε άλλες </a:t>
            </a:r>
            <a:r>
              <a:rPr lang="el-GR" dirty="0" err="1">
                <a:solidFill>
                  <a:srgbClr val="000000"/>
                </a:solidFill>
                <a:latin typeface="Tahoma" panose="020B0604030504040204" pitchFamily="34" charset="0"/>
              </a:rPr>
              <a:t>ενδοκαρδιακές</a:t>
            </a:r>
            <a:r>
              <a:rPr lang="el-GR" dirty="0">
                <a:solidFill>
                  <a:srgbClr val="000000"/>
                </a:solidFill>
                <a:latin typeface="Tahoma" panose="020B0604030504040204" pitchFamily="34" charset="0"/>
              </a:rPr>
              <a:t> δομές:</a:t>
            </a:r>
          </a:p>
          <a:p>
            <a:r>
              <a:rPr lang="el-GR" dirty="0">
                <a:solidFill>
                  <a:srgbClr val="000000"/>
                </a:solidFill>
                <a:latin typeface="Arial" panose="020B0604020202020204" pitchFamily="34" charset="0"/>
              </a:rPr>
              <a:t>►</a:t>
            </a:r>
            <a:r>
              <a:rPr lang="el-GR" dirty="0" err="1">
                <a:solidFill>
                  <a:srgbClr val="000000"/>
                </a:solidFill>
                <a:latin typeface="Tahoma" panose="020B0604030504040204" pitchFamily="34" charset="0"/>
              </a:rPr>
              <a:t>Τενόντιες</a:t>
            </a:r>
            <a:r>
              <a:rPr lang="el-GR" dirty="0">
                <a:solidFill>
                  <a:srgbClr val="000000"/>
                </a:solidFill>
                <a:latin typeface="Tahoma" panose="020B0604030504040204" pitchFamily="34" charset="0"/>
              </a:rPr>
              <a:t> χορδές </a:t>
            </a:r>
          </a:p>
          <a:p>
            <a:r>
              <a:rPr lang="el-GR" dirty="0">
                <a:solidFill>
                  <a:srgbClr val="000000"/>
                </a:solidFill>
                <a:latin typeface="Arial" panose="020B0604020202020204" pitchFamily="34" charset="0"/>
              </a:rPr>
              <a:t>►</a:t>
            </a:r>
            <a:r>
              <a:rPr lang="el-GR" dirty="0">
                <a:solidFill>
                  <a:srgbClr val="000000"/>
                </a:solidFill>
                <a:latin typeface="Tahoma" panose="020B0604030504040204" pitchFamily="34" charset="0"/>
              </a:rPr>
              <a:t>Θέσεις διαφυγών (έλλειμμα </a:t>
            </a:r>
            <a:r>
              <a:rPr lang="el-GR" dirty="0" err="1">
                <a:solidFill>
                  <a:srgbClr val="000000"/>
                </a:solidFill>
                <a:latin typeface="Tahoma" panose="020B0604030504040204" pitchFamily="34" charset="0"/>
              </a:rPr>
              <a:t>μεσοκοιλιακού</a:t>
            </a:r>
            <a:r>
              <a:rPr lang="el-GR" dirty="0">
                <a:solidFill>
                  <a:srgbClr val="000000"/>
                </a:solidFill>
                <a:latin typeface="Tahoma" panose="020B0604030504040204" pitchFamily="34" charset="0"/>
              </a:rPr>
              <a:t> διαφράγματος)</a:t>
            </a:r>
          </a:p>
          <a:p>
            <a:r>
              <a:rPr lang="el-GR" dirty="0">
                <a:solidFill>
                  <a:srgbClr val="000000"/>
                </a:solidFill>
                <a:latin typeface="Arial" panose="020B0604020202020204" pitchFamily="34" charset="0"/>
              </a:rPr>
              <a:t>►</a:t>
            </a:r>
            <a:r>
              <a:rPr lang="el-GR" dirty="0">
                <a:solidFill>
                  <a:srgbClr val="000000"/>
                </a:solidFill>
                <a:latin typeface="Tahoma" panose="020B0604030504040204" pitchFamily="34" charset="0"/>
              </a:rPr>
              <a:t>Θέσεις τραυματισμού του </a:t>
            </a:r>
            <a:r>
              <a:rPr lang="el-GR" dirty="0" err="1">
                <a:solidFill>
                  <a:srgbClr val="000000"/>
                </a:solidFill>
                <a:latin typeface="Tahoma" panose="020B0604030504040204" pitchFamily="34" charset="0"/>
              </a:rPr>
              <a:t>τοιχωματικού</a:t>
            </a:r>
            <a:r>
              <a:rPr lang="el-GR" dirty="0">
                <a:solidFill>
                  <a:srgbClr val="000000"/>
                </a:solidFill>
                <a:latin typeface="Tahoma" panose="020B0604030504040204" pitchFamily="34" charset="0"/>
              </a:rPr>
              <a:t> ενδοκαρδίου</a:t>
            </a:r>
          </a:p>
          <a:p>
            <a:endParaRPr lang="el-GR" dirty="0">
              <a:solidFill>
                <a:srgbClr val="000000"/>
              </a:solidFill>
              <a:latin typeface="Tahoma" panose="020B0604030504040204" pitchFamily="34" charset="0"/>
            </a:endParaRPr>
          </a:p>
          <a:p>
            <a:r>
              <a:rPr lang="el-GR" dirty="0">
                <a:solidFill>
                  <a:srgbClr val="000000"/>
                </a:solidFill>
                <a:latin typeface="Arial" panose="020B0604020202020204" pitchFamily="34" charset="0"/>
              </a:rPr>
              <a:t>►</a:t>
            </a:r>
            <a:r>
              <a:rPr lang="el-GR" dirty="0">
                <a:solidFill>
                  <a:srgbClr val="000000"/>
                </a:solidFill>
                <a:latin typeface="Tahoma" panose="020B0604030504040204" pitchFamily="34" charset="0"/>
              </a:rPr>
              <a:t>Στις προσθετικές βαλβίδες η εκβλάστηση εγκαθίσταται κυρίως στο δακτύλιο καθήλωσης της πρόθεσης </a:t>
            </a:r>
          </a:p>
        </p:txBody>
      </p:sp>
      <p:sp>
        <p:nvSpPr>
          <p:cNvPr id="3" name="TextBox 2">
            <a:extLst>
              <a:ext uri="{FF2B5EF4-FFF2-40B4-BE49-F238E27FC236}">
                <a16:creationId xmlns:a16="http://schemas.microsoft.com/office/drawing/2014/main" id="{87E108E3-BABB-4C22-A821-D57E2250DF99}"/>
              </a:ext>
            </a:extLst>
          </p:cNvPr>
          <p:cNvSpPr txBox="1"/>
          <p:nvPr/>
        </p:nvSpPr>
        <p:spPr>
          <a:xfrm>
            <a:off x="2053652" y="644577"/>
            <a:ext cx="4766873" cy="461665"/>
          </a:xfrm>
          <a:prstGeom prst="rect">
            <a:avLst/>
          </a:prstGeom>
          <a:noFill/>
        </p:spPr>
        <p:txBody>
          <a:bodyPr wrap="square" rtlCol="0">
            <a:spAutoFit/>
          </a:bodyPr>
          <a:lstStyle/>
          <a:p>
            <a:pPr algn="ctr"/>
            <a:r>
              <a:rPr lang="el-GR" sz="2400" b="1" dirty="0">
                <a:solidFill>
                  <a:srgbClr val="FF0000"/>
                </a:solidFill>
              </a:rPr>
              <a:t>ΕΚΒΛΑΣΤΗΣΕΙΣ</a:t>
            </a:r>
          </a:p>
        </p:txBody>
      </p:sp>
    </p:spTree>
    <p:extLst>
      <p:ext uri="{BB962C8B-B14F-4D97-AF65-F5344CB8AC3E}">
        <p14:creationId xmlns:p14="http://schemas.microsoft.com/office/powerpoint/2010/main" val="37734544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descr="Εικόνα που περιέχει φαγητό, καθιστός, τυρί, σάλτσα&#10;&#10;Περιγραφή που δημιουργήθηκε αυτόματα">
            <a:extLst>
              <a:ext uri="{FF2B5EF4-FFF2-40B4-BE49-F238E27FC236}">
                <a16:creationId xmlns:a16="http://schemas.microsoft.com/office/drawing/2014/main" id="{8C42F6A0-42FC-4E6F-9DAB-BFEE79C22C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57250" y="857250"/>
            <a:ext cx="6858000" cy="5143500"/>
          </a:xfrm>
          <a:prstGeom prst="rect">
            <a:avLst/>
          </a:prstGeom>
        </p:spPr>
      </p:pic>
      <p:sp>
        <p:nvSpPr>
          <p:cNvPr id="6" name="Ορθογώνιο 5">
            <a:extLst>
              <a:ext uri="{FF2B5EF4-FFF2-40B4-BE49-F238E27FC236}">
                <a16:creationId xmlns:a16="http://schemas.microsoft.com/office/drawing/2014/main" id="{43774574-FDA1-4548-B8A9-269B9E9B99D3}"/>
              </a:ext>
            </a:extLst>
          </p:cNvPr>
          <p:cNvSpPr/>
          <p:nvPr/>
        </p:nvSpPr>
        <p:spPr>
          <a:xfrm>
            <a:off x="5831173" y="3068678"/>
            <a:ext cx="2720715" cy="1754326"/>
          </a:xfrm>
          <a:prstGeom prst="rect">
            <a:avLst/>
          </a:prstGeom>
        </p:spPr>
        <p:txBody>
          <a:bodyPr wrap="square">
            <a:spAutoFit/>
          </a:bodyPr>
          <a:lstStyle/>
          <a:p>
            <a:r>
              <a:rPr lang="en-US" dirty="0">
                <a:solidFill>
                  <a:srgbClr val="111111"/>
                </a:solidFill>
                <a:latin typeface="Arial" panose="020B0604020202020204" pitchFamily="34" charset="0"/>
              </a:rPr>
              <a:t>Infective endocarditis in a 32 y/o intravenous drug user. Vegetations can be seen on the tricuspid valve leaflets and chordae.</a:t>
            </a:r>
            <a:endParaRPr lang="el-GR" dirty="0"/>
          </a:p>
        </p:txBody>
      </p:sp>
      <p:sp>
        <p:nvSpPr>
          <p:cNvPr id="7" name="Ορθογώνιο 6">
            <a:extLst>
              <a:ext uri="{FF2B5EF4-FFF2-40B4-BE49-F238E27FC236}">
                <a16:creationId xmlns:a16="http://schemas.microsoft.com/office/drawing/2014/main" id="{CA5889F3-6133-4B21-BB00-A7EB614C1748}"/>
              </a:ext>
            </a:extLst>
          </p:cNvPr>
          <p:cNvSpPr/>
          <p:nvPr/>
        </p:nvSpPr>
        <p:spPr>
          <a:xfrm>
            <a:off x="5269043" y="982534"/>
            <a:ext cx="4572000" cy="1231106"/>
          </a:xfrm>
          <a:prstGeom prst="rect">
            <a:avLst/>
          </a:prstGeom>
        </p:spPr>
        <p:txBody>
          <a:bodyPr>
            <a:spAutoFit/>
          </a:bodyPr>
          <a:lstStyle/>
          <a:p>
            <a:r>
              <a:rPr lang="el-GR" sz="2000" b="1" dirty="0">
                <a:solidFill>
                  <a:srgbClr val="FF0000"/>
                </a:solidFill>
              </a:rPr>
              <a:t>ΕΚΒΛΑΣΤΗΣΗ</a:t>
            </a:r>
          </a:p>
          <a:p>
            <a:r>
              <a:rPr lang="el-GR" dirty="0">
                <a:solidFill>
                  <a:srgbClr val="000000"/>
                </a:solidFill>
                <a:latin typeface="Tahoma" panose="020B0604030504040204" pitchFamily="34" charset="0"/>
              </a:rPr>
              <a:t>Μικροσκοπικά: </a:t>
            </a:r>
          </a:p>
          <a:p>
            <a:r>
              <a:rPr lang="el-GR" dirty="0" err="1">
                <a:solidFill>
                  <a:srgbClr val="000000"/>
                </a:solidFill>
                <a:latin typeface="Tahoma" panose="020B0604030504040204" pitchFamily="34" charset="0"/>
              </a:rPr>
              <a:t>ινική</a:t>
            </a:r>
            <a:r>
              <a:rPr lang="el-GR" dirty="0">
                <a:solidFill>
                  <a:srgbClr val="000000"/>
                </a:solidFill>
                <a:latin typeface="Tahoma" panose="020B0604030504040204" pitchFamily="34" charset="0"/>
              </a:rPr>
              <a:t>, αιμοπετάλια, </a:t>
            </a:r>
          </a:p>
          <a:p>
            <a:r>
              <a:rPr lang="el-GR" dirty="0">
                <a:solidFill>
                  <a:srgbClr val="000000"/>
                </a:solidFill>
                <a:latin typeface="Tahoma" panose="020B0604030504040204" pitchFamily="34" charset="0"/>
              </a:rPr>
              <a:t>μικροοργανισμοί. </a:t>
            </a:r>
          </a:p>
        </p:txBody>
      </p:sp>
    </p:spTree>
    <p:extLst>
      <p:ext uri="{BB962C8B-B14F-4D97-AF65-F5344CB8AC3E}">
        <p14:creationId xmlns:p14="http://schemas.microsoft.com/office/powerpoint/2010/main" val="2107948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60963BB7-5887-4041-9AFE-9428A878E1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608" y="380999"/>
            <a:ext cx="8310173" cy="5540115"/>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a:extLst>
              <a:ext uri="{FF2B5EF4-FFF2-40B4-BE49-F238E27FC236}">
                <a16:creationId xmlns:a16="http://schemas.microsoft.com/office/drawing/2014/main" id="{4B890937-0876-4C9F-AE48-34F467782E41}"/>
              </a:ext>
            </a:extLst>
          </p:cNvPr>
          <p:cNvSpPr/>
          <p:nvPr/>
        </p:nvSpPr>
        <p:spPr>
          <a:xfrm>
            <a:off x="1345367" y="6292334"/>
            <a:ext cx="6453266" cy="369332"/>
          </a:xfrm>
          <a:prstGeom prst="rect">
            <a:avLst/>
          </a:prstGeom>
        </p:spPr>
        <p:txBody>
          <a:bodyPr wrap="square">
            <a:spAutoFit/>
          </a:bodyPr>
          <a:lstStyle/>
          <a:p>
            <a:r>
              <a:rPr lang="en-US" dirty="0">
                <a:solidFill>
                  <a:srgbClr val="000000"/>
                </a:solidFill>
                <a:latin typeface="Arial" panose="020B0604020202020204" pitchFamily="34" charset="0"/>
              </a:rPr>
              <a:t>Mitral valve vegetations in a patient with bacterial endocarditis</a:t>
            </a:r>
            <a:endParaRPr lang="el-GR" dirty="0"/>
          </a:p>
        </p:txBody>
      </p:sp>
    </p:spTree>
    <p:extLst>
      <p:ext uri="{BB962C8B-B14F-4D97-AF65-F5344CB8AC3E}">
        <p14:creationId xmlns:p14="http://schemas.microsoft.com/office/powerpoint/2010/main" val="806493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56787B07-D19C-4639-A466-CF217DA63DB2}"/>
              </a:ext>
            </a:extLst>
          </p:cNvPr>
          <p:cNvSpPr/>
          <p:nvPr/>
        </p:nvSpPr>
        <p:spPr>
          <a:xfrm>
            <a:off x="524656" y="2553779"/>
            <a:ext cx="8409482" cy="2677656"/>
          </a:xfrm>
          <a:prstGeom prst="rect">
            <a:avLst/>
          </a:prstGeom>
        </p:spPr>
        <p:txBody>
          <a:bodyPr wrap="square">
            <a:spAutoFit/>
          </a:bodyPr>
          <a:lstStyle/>
          <a:p>
            <a:r>
              <a:rPr lang="el-GR" sz="2400" b="1" dirty="0">
                <a:solidFill>
                  <a:srgbClr val="009F61"/>
                </a:solidFill>
                <a:latin typeface="MyriadPro-Black"/>
              </a:rPr>
              <a:t>ΟΡΙΣΜΟΙ – ΟΡΟΛΟΓΙΑ</a:t>
            </a:r>
          </a:p>
          <a:p>
            <a:endParaRPr lang="el-GR" sz="2400" dirty="0">
              <a:solidFill>
                <a:srgbClr val="009F61"/>
              </a:solidFill>
              <a:latin typeface="MyriadPro-Black"/>
            </a:endParaRPr>
          </a:p>
          <a:p>
            <a:r>
              <a:rPr lang="el-GR" sz="2400" dirty="0">
                <a:solidFill>
                  <a:srgbClr val="000000"/>
                </a:solidFill>
                <a:latin typeface="MyriadPro-Light"/>
              </a:rPr>
              <a:t>Η </a:t>
            </a:r>
            <a:r>
              <a:rPr lang="el-GR" sz="2400" b="1" dirty="0">
                <a:solidFill>
                  <a:srgbClr val="FF0000"/>
                </a:solidFill>
                <a:latin typeface="MyriadPro-Light"/>
              </a:rPr>
              <a:t>λοιμώδης ενδοκαρδίτιδα (ΛΕ</a:t>
            </a:r>
            <a:r>
              <a:rPr lang="el-GR" sz="2400" dirty="0">
                <a:solidFill>
                  <a:srgbClr val="000000"/>
                </a:solidFill>
                <a:latin typeface="MyriadPro-Light"/>
              </a:rPr>
              <a:t>) είναι μικροβιακή λοίμωξη των </a:t>
            </a:r>
            <a:r>
              <a:rPr lang="el-GR" sz="2400" dirty="0" err="1">
                <a:solidFill>
                  <a:srgbClr val="000000"/>
                </a:solidFill>
                <a:latin typeface="MyriadPro-Light"/>
              </a:rPr>
              <a:t>ενδοκαρδιακών</a:t>
            </a:r>
            <a:r>
              <a:rPr lang="el-GR" sz="2400" dirty="0">
                <a:solidFill>
                  <a:srgbClr val="000000"/>
                </a:solidFill>
                <a:latin typeface="MyriadPro-Light"/>
              </a:rPr>
              <a:t> δομών που έρχονται σε επαφή με το αίμα και περιλαμβάνει, εκτός από το ενδοκάρδιο, λοιμώξεις των μεγάλων ενδοθωρακικών αγγείων και των </a:t>
            </a:r>
            <a:r>
              <a:rPr lang="el-GR" sz="2400" dirty="0" err="1">
                <a:solidFill>
                  <a:srgbClr val="000000"/>
                </a:solidFill>
                <a:latin typeface="MyriadPro-Light"/>
              </a:rPr>
              <a:t>ενδοκαρδιακών</a:t>
            </a:r>
            <a:r>
              <a:rPr lang="el-GR" sz="2400" dirty="0">
                <a:solidFill>
                  <a:srgbClr val="000000"/>
                </a:solidFill>
                <a:latin typeface="MyriadPro-Light"/>
              </a:rPr>
              <a:t> προσωρινών ή μόνιμων προσθετικών σωμάτων.</a:t>
            </a:r>
            <a:endParaRPr lang="el-GR" sz="2400" dirty="0"/>
          </a:p>
        </p:txBody>
      </p:sp>
      <p:pic>
        <p:nvPicPr>
          <p:cNvPr id="5" name="Εικόνα 4">
            <a:extLst>
              <a:ext uri="{FF2B5EF4-FFF2-40B4-BE49-F238E27FC236}">
                <a16:creationId xmlns:a16="http://schemas.microsoft.com/office/drawing/2014/main" id="{D0E3B0BA-464C-41B6-BC67-FBFE7D630CEE}"/>
              </a:ext>
            </a:extLst>
          </p:cNvPr>
          <p:cNvPicPr>
            <a:picLocks noChangeAspect="1"/>
          </p:cNvPicPr>
          <p:nvPr/>
        </p:nvPicPr>
        <p:blipFill>
          <a:blip r:embed="rId2"/>
          <a:stretch>
            <a:fillRect/>
          </a:stretch>
        </p:blipFill>
        <p:spPr>
          <a:xfrm>
            <a:off x="7264309" y="206115"/>
            <a:ext cx="1504937" cy="2347664"/>
          </a:xfrm>
          <a:prstGeom prst="rect">
            <a:avLst/>
          </a:prstGeom>
        </p:spPr>
      </p:pic>
    </p:spTree>
    <p:extLst>
      <p:ext uri="{BB962C8B-B14F-4D97-AF65-F5344CB8AC3E}">
        <p14:creationId xmlns:p14="http://schemas.microsoft.com/office/powerpoint/2010/main" val="38387118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αθιστός, καφέ, πίνακας, καλυμμένος&#10;&#10;Περιγραφή που δημιουργήθηκε αυτόματα">
            <a:extLst>
              <a:ext uri="{FF2B5EF4-FFF2-40B4-BE49-F238E27FC236}">
                <a16:creationId xmlns:a16="http://schemas.microsoft.com/office/drawing/2014/main" id="{A3216597-E347-43E6-943C-8B613705A5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115669"/>
            <a:ext cx="8128000" cy="6096000"/>
          </a:xfrm>
          <a:prstGeom prst="rect">
            <a:avLst/>
          </a:prstGeom>
        </p:spPr>
      </p:pic>
      <p:sp>
        <p:nvSpPr>
          <p:cNvPr id="4" name="Ορθογώνιο 3">
            <a:extLst>
              <a:ext uri="{FF2B5EF4-FFF2-40B4-BE49-F238E27FC236}">
                <a16:creationId xmlns:a16="http://schemas.microsoft.com/office/drawing/2014/main" id="{EC73D0EB-FCBE-4BD9-A6C9-7F464E21470D}"/>
              </a:ext>
            </a:extLst>
          </p:cNvPr>
          <p:cNvSpPr/>
          <p:nvPr/>
        </p:nvSpPr>
        <p:spPr>
          <a:xfrm>
            <a:off x="749508" y="6211669"/>
            <a:ext cx="8634334" cy="646331"/>
          </a:xfrm>
          <a:prstGeom prst="rect">
            <a:avLst/>
          </a:prstGeom>
        </p:spPr>
        <p:txBody>
          <a:bodyPr wrap="square">
            <a:spAutoFit/>
          </a:bodyPr>
          <a:lstStyle/>
          <a:p>
            <a:r>
              <a:rPr lang="en-US" dirty="0">
                <a:solidFill>
                  <a:srgbClr val="111111"/>
                </a:solidFill>
                <a:latin typeface="Arial" panose="020B0604020202020204" pitchFamily="34" charset="0"/>
              </a:rPr>
              <a:t>Infective endocarditis in a 32 y/o intravenous drug user. Vegetations can be seen on the pulmonary valve leaflets.</a:t>
            </a:r>
            <a:endParaRPr lang="el-GR" dirty="0"/>
          </a:p>
        </p:txBody>
      </p:sp>
    </p:spTree>
    <p:extLst>
      <p:ext uri="{BB962C8B-B14F-4D97-AF65-F5344CB8AC3E}">
        <p14:creationId xmlns:p14="http://schemas.microsoft.com/office/powerpoint/2010/main" val="16321466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φαγητό, καθιστός, κομμάτι, λευκό&#10;&#10;Περιγραφή που δημιουργήθηκε αυτόματα">
            <a:extLst>
              <a:ext uri="{FF2B5EF4-FFF2-40B4-BE49-F238E27FC236}">
                <a16:creationId xmlns:a16="http://schemas.microsoft.com/office/drawing/2014/main" id="{2503B4AB-BC1E-4E6A-9D4F-F9605E0D4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0"/>
            <a:ext cx="8128000" cy="6096000"/>
          </a:xfrm>
          <a:prstGeom prst="rect">
            <a:avLst/>
          </a:prstGeom>
        </p:spPr>
      </p:pic>
      <p:sp>
        <p:nvSpPr>
          <p:cNvPr id="4" name="Ορθογώνιο 3">
            <a:extLst>
              <a:ext uri="{FF2B5EF4-FFF2-40B4-BE49-F238E27FC236}">
                <a16:creationId xmlns:a16="http://schemas.microsoft.com/office/drawing/2014/main" id="{83A1CE41-7B7C-4819-955E-9DC24A97750C}"/>
              </a:ext>
            </a:extLst>
          </p:cNvPr>
          <p:cNvSpPr/>
          <p:nvPr/>
        </p:nvSpPr>
        <p:spPr>
          <a:xfrm>
            <a:off x="508000" y="6096000"/>
            <a:ext cx="9144000" cy="584775"/>
          </a:xfrm>
          <a:prstGeom prst="rect">
            <a:avLst/>
          </a:prstGeom>
        </p:spPr>
        <p:txBody>
          <a:bodyPr wrap="square">
            <a:spAutoFit/>
          </a:bodyPr>
          <a:lstStyle/>
          <a:p>
            <a:r>
              <a:rPr lang="en-US" sz="1400" dirty="0">
                <a:solidFill>
                  <a:srgbClr val="111111"/>
                </a:solidFill>
                <a:latin typeface="Arial" panose="020B0604020202020204" pitchFamily="34" charset="0"/>
              </a:rPr>
              <a:t>Infective endocarditis in a 24 y/o </a:t>
            </a:r>
            <a:r>
              <a:rPr lang="en-US" sz="1400" dirty="0" err="1">
                <a:solidFill>
                  <a:srgbClr val="111111"/>
                </a:solidFill>
                <a:latin typeface="Arial" panose="020B0604020202020204" pitchFamily="34" charset="0"/>
              </a:rPr>
              <a:t>HIV+ve</a:t>
            </a:r>
            <a:r>
              <a:rPr lang="en-US" sz="1400" dirty="0">
                <a:solidFill>
                  <a:srgbClr val="111111"/>
                </a:solidFill>
                <a:latin typeface="Arial" panose="020B0604020202020204" pitchFamily="34" charset="0"/>
              </a:rPr>
              <a:t> male with history of intravenous drug use. Numerous polypoid vegetations can be seen on the tricuspid valve. Blood culture was positive for </a:t>
            </a:r>
            <a:r>
              <a:rPr lang="en-US" sz="1400" i="1" dirty="0">
                <a:solidFill>
                  <a:srgbClr val="111111"/>
                </a:solidFill>
                <a:latin typeface="Arial" panose="020B0604020202020204" pitchFamily="34" charset="0"/>
              </a:rPr>
              <a:t>Staphylococcus aureus</a:t>
            </a:r>
            <a:r>
              <a:rPr lang="en-US" sz="1400" dirty="0">
                <a:solidFill>
                  <a:srgbClr val="111111"/>
                </a:solidFill>
                <a:latin typeface="Arial" panose="020B0604020202020204" pitchFamily="34" charset="0"/>
              </a:rPr>
              <a:t>.</a:t>
            </a:r>
            <a:r>
              <a:rPr lang="en-US" dirty="0">
                <a:solidFill>
                  <a:srgbClr val="111111"/>
                </a:solidFill>
                <a:latin typeface="Arial" panose="020B0604020202020204" pitchFamily="34" charset="0"/>
              </a:rPr>
              <a:t> </a:t>
            </a:r>
            <a:endParaRPr lang="el-GR" dirty="0"/>
          </a:p>
        </p:txBody>
      </p:sp>
    </p:spTree>
    <p:extLst>
      <p:ext uri="{BB962C8B-B14F-4D97-AF65-F5344CB8AC3E}">
        <p14:creationId xmlns:p14="http://schemas.microsoft.com/office/powerpoint/2010/main" val="1959625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987B479A-C31D-411F-9437-4BB5F01E8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1679" y="960804"/>
            <a:ext cx="6640641" cy="4334863"/>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a:extLst>
              <a:ext uri="{FF2B5EF4-FFF2-40B4-BE49-F238E27FC236}">
                <a16:creationId xmlns:a16="http://schemas.microsoft.com/office/drawing/2014/main" id="{C39A2DAB-1186-4BBD-A6D0-AFA3BD04CBC8}"/>
              </a:ext>
            </a:extLst>
          </p:cNvPr>
          <p:cNvSpPr/>
          <p:nvPr/>
        </p:nvSpPr>
        <p:spPr>
          <a:xfrm>
            <a:off x="1746354" y="5407144"/>
            <a:ext cx="4572000" cy="1200329"/>
          </a:xfrm>
          <a:prstGeom prst="rect">
            <a:avLst/>
          </a:prstGeom>
        </p:spPr>
        <p:txBody>
          <a:bodyPr>
            <a:spAutoFit/>
          </a:bodyPr>
          <a:lstStyle/>
          <a:p>
            <a:r>
              <a:rPr lang="el-GR" dirty="0">
                <a:solidFill>
                  <a:srgbClr val="000000"/>
                </a:solidFill>
                <a:latin typeface="Arial" panose="020B0604020202020204" pitchFamily="34" charset="0"/>
              </a:rPr>
              <a:t>Α</a:t>
            </a:r>
            <a:r>
              <a:rPr lang="en-US" dirty="0" err="1">
                <a:solidFill>
                  <a:srgbClr val="000000"/>
                </a:solidFill>
                <a:latin typeface="Arial" panose="020B0604020202020204" pitchFamily="34" charset="0"/>
              </a:rPr>
              <a:t>ortic</a:t>
            </a:r>
            <a:r>
              <a:rPr lang="en-US" dirty="0">
                <a:solidFill>
                  <a:srgbClr val="000000"/>
                </a:solidFill>
                <a:latin typeface="Arial" panose="020B0604020202020204" pitchFamily="34" charset="0"/>
              </a:rPr>
              <a:t> valve. Irregular reddish tan vegetations overlie valve cusps that are being destroyed. Portions of the vegetation can break off and become septic emboli.</a:t>
            </a:r>
            <a:endParaRPr lang="el-GR" dirty="0"/>
          </a:p>
        </p:txBody>
      </p:sp>
    </p:spTree>
    <p:extLst>
      <p:ext uri="{BB962C8B-B14F-4D97-AF65-F5344CB8AC3E}">
        <p14:creationId xmlns:p14="http://schemas.microsoft.com/office/powerpoint/2010/main" val="3941738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F4A1EBB6-683B-43D1-953F-1C494A38E6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469" y="614597"/>
            <a:ext cx="7247265" cy="4730853"/>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a:extLst>
              <a:ext uri="{FF2B5EF4-FFF2-40B4-BE49-F238E27FC236}">
                <a16:creationId xmlns:a16="http://schemas.microsoft.com/office/drawing/2014/main" id="{C1931EF9-D829-402F-95C9-8EE42055C49E}"/>
              </a:ext>
            </a:extLst>
          </p:cNvPr>
          <p:cNvSpPr/>
          <p:nvPr/>
        </p:nvSpPr>
        <p:spPr>
          <a:xfrm>
            <a:off x="134911" y="5657671"/>
            <a:ext cx="8874177" cy="1200329"/>
          </a:xfrm>
          <a:prstGeom prst="rect">
            <a:avLst/>
          </a:prstGeom>
        </p:spPr>
        <p:txBody>
          <a:bodyPr wrap="square">
            <a:spAutoFit/>
          </a:bodyPr>
          <a:lstStyle/>
          <a:p>
            <a:r>
              <a:rPr lang="en-US" dirty="0">
                <a:solidFill>
                  <a:srgbClr val="000000"/>
                </a:solidFill>
                <a:latin typeface="Arial" panose="020B0604020202020204" pitchFamily="34" charset="0"/>
              </a:rPr>
              <a:t>The aortic valve demonstrates a large, irregular, reddish tan </a:t>
            </a:r>
            <a:r>
              <a:rPr lang="en-US" b="1" dirty="0">
                <a:solidFill>
                  <a:srgbClr val="BF8040"/>
                </a:solidFill>
                <a:latin typeface="Arial" panose="020B0604020202020204" pitchFamily="34" charset="0"/>
              </a:rPr>
              <a:t>vegetation</a:t>
            </a:r>
            <a:r>
              <a:rPr lang="en-US" dirty="0">
                <a:solidFill>
                  <a:srgbClr val="000000"/>
                </a:solidFill>
                <a:latin typeface="Arial" panose="020B0604020202020204" pitchFamily="34" charset="0"/>
              </a:rPr>
              <a:t>. Virulent organisms, such as </a:t>
            </a:r>
            <a:r>
              <a:rPr lang="en-US" i="1" dirty="0">
                <a:solidFill>
                  <a:srgbClr val="000000"/>
                </a:solidFill>
                <a:latin typeface="Arial" panose="020B0604020202020204" pitchFamily="34" charset="0"/>
              </a:rPr>
              <a:t>Staphylococcus aureus</a:t>
            </a:r>
            <a:r>
              <a:rPr lang="en-US" dirty="0">
                <a:solidFill>
                  <a:srgbClr val="000000"/>
                </a:solidFill>
                <a:latin typeface="Arial" panose="020B0604020202020204" pitchFamily="34" charset="0"/>
              </a:rPr>
              <a:t>, produce an "acute" bacterial endocarditis, while some organisms such as </a:t>
            </a:r>
            <a:r>
              <a:rPr lang="en-US" i="1" dirty="0">
                <a:solidFill>
                  <a:srgbClr val="000000"/>
                </a:solidFill>
                <a:latin typeface="Arial" panose="020B0604020202020204" pitchFamily="34" charset="0"/>
              </a:rPr>
              <a:t>Streptococcus</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viridans</a:t>
            </a:r>
            <a:r>
              <a:rPr lang="en-US" dirty="0">
                <a:solidFill>
                  <a:srgbClr val="000000"/>
                </a:solidFill>
                <a:latin typeface="Arial" panose="020B0604020202020204" pitchFamily="34" charset="0"/>
              </a:rPr>
              <a:t> group produce a "subacute" bacterial endocarditis.</a:t>
            </a:r>
            <a:endParaRPr lang="el-GR" dirty="0"/>
          </a:p>
        </p:txBody>
      </p:sp>
    </p:spTree>
    <p:extLst>
      <p:ext uri="{BB962C8B-B14F-4D97-AF65-F5344CB8AC3E}">
        <p14:creationId xmlns:p14="http://schemas.microsoft.com/office/powerpoint/2010/main" val="543135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6324CEF4-F39D-43C0-AE36-47679C8988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606" y="404735"/>
            <a:ext cx="7716003" cy="5021526"/>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a:extLst>
              <a:ext uri="{FF2B5EF4-FFF2-40B4-BE49-F238E27FC236}">
                <a16:creationId xmlns:a16="http://schemas.microsoft.com/office/drawing/2014/main" id="{408C1461-2DC6-4B91-BBC0-AB6D286A89DA}"/>
              </a:ext>
            </a:extLst>
          </p:cNvPr>
          <p:cNvSpPr/>
          <p:nvPr/>
        </p:nvSpPr>
        <p:spPr>
          <a:xfrm>
            <a:off x="524655" y="5699771"/>
            <a:ext cx="8619345" cy="923330"/>
          </a:xfrm>
          <a:prstGeom prst="rect">
            <a:avLst/>
          </a:prstGeom>
        </p:spPr>
        <p:txBody>
          <a:bodyPr wrap="square">
            <a:spAutoFit/>
          </a:bodyPr>
          <a:lstStyle/>
          <a:p>
            <a:r>
              <a:rPr lang="en-US" dirty="0">
                <a:solidFill>
                  <a:srgbClr val="000000"/>
                </a:solidFill>
                <a:latin typeface="Arial" panose="020B0604020202020204" pitchFamily="34" charset="0"/>
              </a:rPr>
              <a:t> the infection tends to spread from the valve surface onto </a:t>
            </a:r>
            <a:r>
              <a:rPr lang="en-US" b="1" dirty="0">
                <a:solidFill>
                  <a:srgbClr val="BF8040"/>
                </a:solidFill>
                <a:latin typeface="Arial" panose="020B0604020202020204" pitchFamily="34" charset="0"/>
              </a:rPr>
              <a:t>adjacent endocardium</a:t>
            </a:r>
            <a:r>
              <a:rPr lang="en-US" dirty="0">
                <a:solidFill>
                  <a:srgbClr val="000000"/>
                </a:solidFill>
                <a:latin typeface="Arial" panose="020B0604020202020204" pitchFamily="34" charset="0"/>
              </a:rPr>
              <a:t>. Shown here, vegetations extend onto the endocardial surfaces, and the infection is also extending into to underlying myocardium.</a:t>
            </a:r>
            <a:endParaRPr lang="el-GR" dirty="0"/>
          </a:p>
        </p:txBody>
      </p:sp>
    </p:spTree>
    <p:extLst>
      <p:ext uri="{BB962C8B-B14F-4D97-AF65-F5344CB8AC3E}">
        <p14:creationId xmlns:p14="http://schemas.microsoft.com/office/powerpoint/2010/main" val="32626325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678A837B-6154-4AB5-8EEF-5D55DBCFA6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469" y="854439"/>
            <a:ext cx="7730661" cy="5015727"/>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a:extLst>
              <a:ext uri="{FF2B5EF4-FFF2-40B4-BE49-F238E27FC236}">
                <a16:creationId xmlns:a16="http://schemas.microsoft.com/office/drawing/2014/main" id="{F5B64D88-53A0-4A89-9CA0-074D31303087}"/>
              </a:ext>
            </a:extLst>
          </p:cNvPr>
          <p:cNvSpPr/>
          <p:nvPr/>
        </p:nvSpPr>
        <p:spPr>
          <a:xfrm>
            <a:off x="329784" y="6003561"/>
            <a:ext cx="8814216" cy="646331"/>
          </a:xfrm>
          <a:prstGeom prst="rect">
            <a:avLst/>
          </a:prstGeom>
        </p:spPr>
        <p:txBody>
          <a:bodyPr wrap="square">
            <a:spAutoFit/>
          </a:bodyPr>
          <a:lstStyle/>
          <a:p>
            <a:r>
              <a:rPr lang="en-US" dirty="0">
                <a:solidFill>
                  <a:srgbClr val="000000"/>
                </a:solidFill>
                <a:latin typeface="Arial" panose="020B0604020202020204" pitchFamily="34" charset="0"/>
              </a:rPr>
              <a:t> </a:t>
            </a:r>
            <a:r>
              <a:rPr lang="el-GR" dirty="0">
                <a:solidFill>
                  <a:srgbClr val="000000"/>
                </a:solidFill>
                <a:latin typeface="Arial" panose="020B0604020202020204" pitchFamily="34" charset="0"/>
              </a:rPr>
              <a:t>Ι</a:t>
            </a:r>
            <a:r>
              <a:rPr lang="en-US" dirty="0" err="1">
                <a:solidFill>
                  <a:srgbClr val="000000"/>
                </a:solidFill>
                <a:latin typeface="Arial" panose="020B0604020202020204" pitchFamily="34" charset="0"/>
              </a:rPr>
              <a:t>nfective</a:t>
            </a:r>
            <a:r>
              <a:rPr lang="en-US" dirty="0">
                <a:solidFill>
                  <a:srgbClr val="000000"/>
                </a:solidFill>
                <a:latin typeface="Arial" panose="020B0604020202020204" pitchFamily="34" charset="0"/>
              </a:rPr>
              <a:t> endocarditis involving the mitral valve has spread into the interventricular septum all the way to the tricuspid valve, producing a </a:t>
            </a:r>
            <a:r>
              <a:rPr lang="en-US" b="1" dirty="0">
                <a:solidFill>
                  <a:srgbClr val="BF8040"/>
                </a:solidFill>
                <a:latin typeface="Arial" panose="020B0604020202020204" pitchFamily="34" charset="0"/>
              </a:rPr>
              <a:t>fistula</a:t>
            </a:r>
            <a:r>
              <a:rPr lang="en-US" dirty="0">
                <a:solidFill>
                  <a:srgbClr val="000000"/>
                </a:solidFill>
                <a:latin typeface="Arial" panose="020B0604020202020204" pitchFamily="34" charset="0"/>
              </a:rPr>
              <a:t>.</a:t>
            </a:r>
            <a:endParaRPr lang="el-GR" dirty="0"/>
          </a:p>
        </p:txBody>
      </p:sp>
    </p:spTree>
    <p:extLst>
      <p:ext uri="{BB962C8B-B14F-4D97-AF65-F5344CB8AC3E}">
        <p14:creationId xmlns:p14="http://schemas.microsoft.com/office/powerpoint/2010/main" val="38774474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9C18F9B0-B8BD-4520-BA73-0DDD49F5FA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1840" y="1088115"/>
            <a:ext cx="6802907" cy="4467782"/>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a:extLst>
              <a:ext uri="{FF2B5EF4-FFF2-40B4-BE49-F238E27FC236}">
                <a16:creationId xmlns:a16="http://schemas.microsoft.com/office/drawing/2014/main" id="{AD27A663-E17A-4E02-9634-ABCD554E1EF8}"/>
              </a:ext>
            </a:extLst>
          </p:cNvPr>
          <p:cNvSpPr/>
          <p:nvPr/>
        </p:nvSpPr>
        <p:spPr>
          <a:xfrm>
            <a:off x="719529" y="5769885"/>
            <a:ext cx="8424471" cy="923330"/>
          </a:xfrm>
          <a:prstGeom prst="rect">
            <a:avLst/>
          </a:prstGeom>
        </p:spPr>
        <p:txBody>
          <a:bodyPr wrap="square">
            <a:spAutoFit/>
          </a:bodyPr>
          <a:lstStyle/>
          <a:p>
            <a:r>
              <a:rPr lang="en-US" dirty="0">
                <a:solidFill>
                  <a:srgbClr val="000000"/>
                </a:solidFill>
                <a:latin typeface="Arial" panose="020B0604020202020204" pitchFamily="34" charset="0"/>
              </a:rPr>
              <a:t> The blue bacterial colonies on the lower left are extending into the pink connective tissue of the valve. Valves are relatively avascular, so high dose antibiotic therapy is needed to eradicate the infection.</a:t>
            </a:r>
            <a:endParaRPr lang="el-GR" dirty="0"/>
          </a:p>
        </p:txBody>
      </p:sp>
      <p:sp>
        <p:nvSpPr>
          <p:cNvPr id="4" name="Ορθογώνιο 3">
            <a:extLst>
              <a:ext uri="{FF2B5EF4-FFF2-40B4-BE49-F238E27FC236}">
                <a16:creationId xmlns:a16="http://schemas.microsoft.com/office/drawing/2014/main" id="{5456E891-4B81-4391-B40A-86C44174474A}"/>
              </a:ext>
            </a:extLst>
          </p:cNvPr>
          <p:cNvSpPr/>
          <p:nvPr/>
        </p:nvSpPr>
        <p:spPr>
          <a:xfrm>
            <a:off x="2057400" y="197019"/>
            <a:ext cx="5748728" cy="677108"/>
          </a:xfrm>
          <a:prstGeom prst="rect">
            <a:avLst/>
          </a:prstGeom>
        </p:spPr>
        <p:txBody>
          <a:bodyPr wrap="square">
            <a:spAutoFit/>
          </a:bodyPr>
          <a:lstStyle/>
          <a:p>
            <a:r>
              <a:rPr lang="el-GR" sz="2000" b="1" dirty="0">
                <a:solidFill>
                  <a:srgbClr val="FF0000"/>
                </a:solidFill>
              </a:rPr>
              <a:t>ΕΚΒΛΑΣΤΗΣΗ</a:t>
            </a:r>
          </a:p>
          <a:p>
            <a:r>
              <a:rPr lang="el-GR" dirty="0">
                <a:solidFill>
                  <a:srgbClr val="000000"/>
                </a:solidFill>
                <a:latin typeface="Tahoma" panose="020B0604030504040204" pitchFamily="34" charset="0"/>
              </a:rPr>
              <a:t>Μικροσκοπικά: </a:t>
            </a:r>
            <a:r>
              <a:rPr lang="el-GR" dirty="0" err="1">
                <a:solidFill>
                  <a:srgbClr val="000000"/>
                </a:solidFill>
                <a:latin typeface="Tahoma" panose="020B0604030504040204" pitchFamily="34" charset="0"/>
              </a:rPr>
              <a:t>ινική</a:t>
            </a:r>
            <a:r>
              <a:rPr lang="el-GR" dirty="0">
                <a:solidFill>
                  <a:srgbClr val="000000"/>
                </a:solidFill>
                <a:latin typeface="Tahoma" panose="020B0604030504040204" pitchFamily="34" charset="0"/>
              </a:rPr>
              <a:t>, αιμοπετάλια, μικροοργανισμοί. </a:t>
            </a:r>
          </a:p>
        </p:txBody>
      </p:sp>
    </p:spTree>
    <p:extLst>
      <p:ext uri="{BB962C8B-B14F-4D97-AF65-F5344CB8AC3E}">
        <p14:creationId xmlns:p14="http://schemas.microsoft.com/office/powerpoint/2010/main" val="31073067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04A04E97-465E-46A3-9BA8-FA07F7728B3A}"/>
              </a:ext>
            </a:extLst>
          </p:cNvPr>
          <p:cNvSpPr/>
          <p:nvPr/>
        </p:nvSpPr>
        <p:spPr>
          <a:xfrm>
            <a:off x="127416" y="5576262"/>
            <a:ext cx="8889167" cy="923330"/>
          </a:xfrm>
          <a:prstGeom prst="rect">
            <a:avLst/>
          </a:prstGeom>
        </p:spPr>
        <p:txBody>
          <a:bodyPr wrap="square">
            <a:spAutoFit/>
          </a:bodyPr>
          <a:lstStyle/>
          <a:p>
            <a:r>
              <a:rPr lang="en-US" dirty="0">
                <a:solidFill>
                  <a:srgbClr val="000000"/>
                </a:solidFill>
                <a:latin typeface="Arial" panose="020B0604020202020204" pitchFamily="34" charset="0"/>
              </a:rPr>
              <a:t> the valve in infective endocarditis demonstrates friable vegetations of fibrin and platelets (pink) mixed with inflammatory cells and bacterial colonies (blue). The friability explains how portions of the vegetation can break off and embolize.</a:t>
            </a:r>
            <a:endParaRPr lang="el-GR" dirty="0"/>
          </a:p>
        </p:txBody>
      </p:sp>
      <p:pic>
        <p:nvPicPr>
          <p:cNvPr id="10242" name="Picture 2">
            <a:extLst>
              <a:ext uri="{FF2B5EF4-FFF2-40B4-BE49-F238E27FC236}">
                <a16:creationId xmlns:a16="http://schemas.microsoft.com/office/drawing/2014/main" id="{BBDE9DA0-F47C-4889-A518-BC3E15367B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517" y="453635"/>
            <a:ext cx="7227531" cy="4717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6894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03FCD5CB-A559-4446-AD1B-3EC07DFE7F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216" y="344773"/>
            <a:ext cx="7517567" cy="4832722"/>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a:extLst>
              <a:ext uri="{FF2B5EF4-FFF2-40B4-BE49-F238E27FC236}">
                <a16:creationId xmlns:a16="http://schemas.microsoft.com/office/drawing/2014/main" id="{34717ADE-2F99-4497-BC29-B64B9A172D09}"/>
              </a:ext>
            </a:extLst>
          </p:cNvPr>
          <p:cNvSpPr/>
          <p:nvPr/>
        </p:nvSpPr>
        <p:spPr>
          <a:xfrm>
            <a:off x="149902" y="5380672"/>
            <a:ext cx="8994098" cy="1477328"/>
          </a:xfrm>
          <a:prstGeom prst="rect">
            <a:avLst/>
          </a:prstGeom>
        </p:spPr>
        <p:txBody>
          <a:bodyPr wrap="square">
            <a:spAutoFit/>
          </a:bodyPr>
          <a:lstStyle/>
          <a:p>
            <a:r>
              <a:rPr lang="en-US" dirty="0">
                <a:solidFill>
                  <a:srgbClr val="000000"/>
                </a:solidFill>
                <a:latin typeface="Arial" panose="020B0604020202020204" pitchFamily="34" charset="0"/>
              </a:rPr>
              <a:t>The small pink vegetation on the rightmost cusp margin represents the typical finding with non-bacterial thrombotic endocarditis (or so-called "marantic endocarditis"). This is non-infective. It tends to occur in persons with a hypercoagulable state (Trousseau's syndrome, a paraneoplastic syndrome associated with malignancies) and in very ill persons.</a:t>
            </a:r>
            <a:endParaRPr lang="el-GR" dirty="0"/>
          </a:p>
        </p:txBody>
      </p:sp>
    </p:spTree>
    <p:extLst>
      <p:ext uri="{BB962C8B-B14F-4D97-AF65-F5344CB8AC3E}">
        <p14:creationId xmlns:p14="http://schemas.microsoft.com/office/powerpoint/2010/main" val="4306978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2F3C161D-A7BB-42E8-94B2-C233B640BC87}"/>
              </a:ext>
            </a:extLst>
          </p:cNvPr>
          <p:cNvPicPr>
            <a:picLocks noChangeAspect="1"/>
          </p:cNvPicPr>
          <p:nvPr/>
        </p:nvPicPr>
        <p:blipFill>
          <a:blip r:embed="rId2"/>
          <a:stretch>
            <a:fillRect/>
          </a:stretch>
        </p:blipFill>
        <p:spPr>
          <a:xfrm>
            <a:off x="314793" y="225617"/>
            <a:ext cx="8409482" cy="6487718"/>
          </a:xfrm>
          <a:prstGeom prst="rect">
            <a:avLst/>
          </a:prstGeom>
        </p:spPr>
      </p:pic>
    </p:spTree>
    <p:extLst>
      <p:ext uri="{BB962C8B-B14F-4D97-AF65-F5344CB8AC3E}">
        <p14:creationId xmlns:p14="http://schemas.microsoft.com/office/powerpoint/2010/main" val="238603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F303455E-C281-4F9C-B728-B70EE71139DB}"/>
              </a:ext>
            </a:extLst>
          </p:cNvPr>
          <p:cNvSpPr/>
          <p:nvPr/>
        </p:nvSpPr>
        <p:spPr>
          <a:xfrm>
            <a:off x="134911" y="110992"/>
            <a:ext cx="9009089" cy="6863417"/>
          </a:xfrm>
          <a:prstGeom prst="rect">
            <a:avLst/>
          </a:prstGeom>
        </p:spPr>
        <p:txBody>
          <a:bodyPr wrap="square">
            <a:spAutoFit/>
          </a:bodyPr>
          <a:lstStyle/>
          <a:p>
            <a:pPr algn="ctr"/>
            <a:r>
              <a:rPr lang="el-GR" sz="2000" b="1" dirty="0">
                <a:solidFill>
                  <a:srgbClr val="FF0000"/>
                </a:solidFill>
              </a:rPr>
              <a:t>ΚΑΤΑΤΑΞΗ ΕΝΔΟΚΑΡΔΙΤΙΔΩΝ</a:t>
            </a:r>
          </a:p>
          <a:p>
            <a:r>
              <a:rPr lang="el-GR" sz="2000" dirty="0">
                <a:solidFill>
                  <a:srgbClr val="000000"/>
                </a:solidFill>
              </a:rPr>
              <a:t>Ανάλογα με τον αιτιολογικό παράγοντα ή με το είδος της βαλβίδας:</a:t>
            </a:r>
          </a:p>
          <a:p>
            <a:r>
              <a:rPr lang="el-GR" sz="2000" b="1" dirty="0">
                <a:solidFill>
                  <a:srgbClr val="FF0000"/>
                </a:solidFill>
              </a:rPr>
              <a:t>1. Ενδοκαρδίτιδα φυσικών βαλβίδων (ΕΦΒ).</a:t>
            </a:r>
          </a:p>
          <a:p>
            <a:r>
              <a:rPr lang="el-GR" sz="2000" b="1" dirty="0">
                <a:solidFill>
                  <a:srgbClr val="FF0000"/>
                </a:solidFill>
              </a:rPr>
              <a:t>2. Ενδοκαρδίτιδα προσθετικών βαλβίδων (ΕΠΒ). </a:t>
            </a:r>
            <a:r>
              <a:rPr lang="el-GR" sz="2000" dirty="0">
                <a:solidFill>
                  <a:srgbClr val="000000"/>
                </a:solidFill>
              </a:rPr>
              <a:t>Διακρίνεται σε:</a:t>
            </a:r>
          </a:p>
          <a:p>
            <a:r>
              <a:rPr lang="el-GR" sz="2000" dirty="0">
                <a:solidFill>
                  <a:srgbClr val="000000"/>
                </a:solidFill>
              </a:rPr>
              <a:t>α) </a:t>
            </a:r>
            <a:r>
              <a:rPr lang="el-GR" sz="2000" b="1" dirty="0"/>
              <a:t>Πρώιμη:</a:t>
            </a:r>
            <a:r>
              <a:rPr lang="el-GR" sz="2000" dirty="0">
                <a:solidFill>
                  <a:srgbClr val="000000"/>
                </a:solidFill>
              </a:rPr>
              <a:t> Έναρξη έως 2 μήνες από την εγχείρηση [α1) </a:t>
            </a:r>
            <a:r>
              <a:rPr lang="el-GR" sz="2000" b="1" dirty="0">
                <a:solidFill>
                  <a:srgbClr val="000000"/>
                </a:solidFill>
              </a:rPr>
              <a:t>Ενδιάμεση</a:t>
            </a:r>
            <a:r>
              <a:rPr lang="el-GR" sz="2000" dirty="0">
                <a:solidFill>
                  <a:srgbClr val="000000"/>
                </a:solidFill>
              </a:rPr>
              <a:t>: 3-12 μήνες]</a:t>
            </a:r>
          </a:p>
          <a:p>
            <a:r>
              <a:rPr lang="el-GR" sz="2000" dirty="0">
                <a:solidFill>
                  <a:srgbClr val="000000"/>
                </a:solidFill>
              </a:rPr>
              <a:t>β) </a:t>
            </a:r>
            <a:r>
              <a:rPr lang="el-GR" sz="2000" b="1" dirty="0">
                <a:solidFill>
                  <a:srgbClr val="000000"/>
                </a:solidFill>
              </a:rPr>
              <a:t>Όψιμη:</a:t>
            </a:r>
            <a:r>
              <a:rPr lang="el-GR" sz="2000" dirty="0">
                <a:solidFill>
                  <a:srgbClr val="000000"/>
                </a:solidFill>
              </a:rPr>
              <a:t> Έναρξη μετά τους 12 μήνες από την εγχείρηση. Η επιδημιολογία της είναι παρόμοια με αυτή της ΕΦΒ από την κοινότητα.</a:t>
            </a:r>
          </a:p>
          <a:p>
            <a:r>
              <a:rPr lang="el-GR" sz="2000" b="1" dirty="0">
                <a:solidFill>
                  <a:srgbClr val="FF0000"/>
                </a:solidFill>
              </a:rPr>
              <a:t>3. Ενδοκαρδίτιδα χρηστών ενδοφλεβίων τοξικών ουσιών.</a:t>
            </a:r>
          </a:p>
          <a:p>
            <a:r>
              <a:rPr lang="el-GR" sz="2000" b="1" dirty="0">
                <a:solidFill>
                  <a:srgbClr val="FF0000"/>
                </a:solidFill>
              </a:rPr>
              <a:t>4. Ενδοκαρδίτιδα σχετιζόμενη με χώρους παροχής υγείας.</a:t>
            </a:r>
          </a:p>
          <a:p>
            <a:r>
              <a:rPr lang="el-GR" sz="2000" dirty="0">
                <a:solidFill>
                  <a:srgbClr val="000000"/>
                </a:solidFill>
              </a:rPr>
              <a:t>α) </a:t>
            </a:r>
            <a:r>
              <a:rPr lang="el-GR" sz="2000" b="1" dirty="0">
                <a:solidFill>
                  <a:srgbClr val="000000"/>
                </a:solidFill>
              </a:rPr>
              <a:t>Νοσοκομειακή</a:t>
            </a:r>
            <a:r>
              <a:rPr lang="el-GR" sz="2000" dirty="0">
                <a:solidFill>
                  <a:srgbClr val="000000"/>
                </a:solidFill>
              </a:rPr>
              <a:t>: </a:t>
            </a:r>
            <a:r>
              <a:rPr lang="el-GR" sz="2000" dirty="0" err="1">
                <a:solidFill>
                  <a:srgbClr val="000000"/>
                </a:solidFill>
              </a:rPr>
              <a:t>Oρίζεται</a:t>
            </a:r>
            <a:r>
              <a:rPr lang="el-GR" sz="2000" dirty="0">
                <a:solidFill>
                  <a:srgbClr val="000000"/>
                </a:solidFill>
              </a:rPr>
              <a:t> όταν η έναρξη των συμπτωμάτων της ΛΕ εμφανίζεται μετά από νοσηλεία ≥72 ωρών.</a:t>
            </a:r>
          </a:p>
          <a:p>
            <a:r>
              <a:rPr lang="el-GR" sz="2000" dirty="0">
                <a:solidFill>
                  <a:srgbClr val="000000"/>
                </a:solidFill>
              </a:rPr>
              <a:t>β) </a:t>
            </a:r>
            <a:r>
              <a:rPr lang="el-GR" sz="2000" b="1" dirty="0">
                <a:solidFill>
                  <a:srgbClr val="000000"/>
                </a:solidFill>
              </a:rPr>
              <a:t>Μη νοσοκομειακή: </a:t>
            </a:r>
            <a:r>
              <a:rPr lang="el-GR" sz="2000" dirty="0">
                <a:solidFill>
                  <a:srgbClr val="000000"/>
                </a:solidFill>
              </a:rPr>
              <a:t>Ορίζεται ως ΛΕ σε ασθενή που έγιναν ιατρονοσηλευτικοί χειρισμοί με κίνδυνο βακτηριαιμίας τις τελευταίες 30 ημέρες πριν την έναρξη της ΛΕ ή νοσηλεύθηκε έως και 3 μήνες πριν την έναρξη της ΛΕ ή που διαμένει σε ίδρυμα μακράς φροντίδας.</a:t>
            </a:r>
          </a:p>
          <a:p>
            <a:r>
              <a:rPr lang="el-GR" sz="2000" b="1" dirty="0">
                <a:solidFill>
                  <a:srgbClr val="FF0000"/>
                </a:solidFill>
              </a:rPr>
              <a:t>5. Ενδοκαρδίτιδα με αρνητικές αιμοκαλλιέργειες</a:t>
            </a:r>
            <a:r>
              <a:rPr lang="el-GR" sz="2000" dirty="0">
                <a:solidFill>
                  <a:srgbClr val="000000"/>
                </a:solidFill>
              </a:rPr>
              <a:t>. Διακρίνεται σε:</a:t>
            </a:r>
          </a:p>
          <a:p>
            <a:r>
              <a:rPr lang="el-GR" sz="2000" dirty="0">
                <a:solidFill>
                  <a:srgbClr val="000000"/>
                </a:solidFill>
              </a:rPr>
              <a:t>α) </a:t>
            </a:r>
            <a:r>
              <a:rPr lang="el-GR" sz="2000" dirty="0" err="1">
                <a:solidFill>
                  <a:srgbClr val="000000"/>
                </a:solidFill>
              </a:rPr>
              <a:t>Eνδοκαρδίτιδα</a:t>
            </a:r>
            <a:r>
              <a:rPr lang="el-GR" sz="2000" dirty="0">
                <a:solidFill>
                  <a:srgbClr val="000000"/>
                </a:solidFill>
              </a:rPr>
              <a:t> με αρνητικές αιμοκαλλιέργειες λόγω </a:t>
            </a:r>
            <a:r>
              <a:rPr lang="el-GR" sz="2000" dirty="0" err="1">
                <a:solidFill>
                  <a:srgbClr val="000000"/>
                </a:solidFill>
              </a:rPr>
              <a:t>προηγηθείσας</a:t>
            </a:r>
            <a:r>
              <a:rPr lang="el-GR" sz="2000" dirty="0">
                <a:solidFill>
                  <a:srgbClr val="000000"/>
                </a:solidFill>
              </a:rPr>
              <a:t> λήψης </a:t>
            </a:r>
            <a:r>
              <a:rPr lang="el-GR" sz="2000" dirty="0" err="1">
                <a:solidFill>
                  <a:srgbClr val="000000"/>
                </a:solidFill>
              </a:rPr>
              <a:t>αντιμικροβιακών</a:t>
            </a:r>
            <a:endParaRPr lang="el-GR" sz="2000" dirty="0">
              <a:solidFill>
                <a:srgbClr val="000000"/>
              </a:solidFill>
            </a:endParaRPr>
          </a:p>
          <a:p>
            <a:r>
              <a:rPr lang="el-GR" sz="2000" dirty="0">
                <a:solidFill>
                  <a:srgbClr val="000000"/>
                </a:solidFill>
              </a:rPr>
              <a:t>β) </a:t>
            </a:r>
            <a:r>
              <a:rPr lang="el-GR" sz="2000" dirty="0" err="1">
                <a:solidFill>
                  <a:srgbClr val="000000"/>
                </a:solidFill>
              </a:rPr>
              <a:t>Eνδοκαρδίτιδα</a:t>
            </a:r>
            <a:r>
              <a:rPr lang="el-GR" sz="2000" dirty="0">
                <a:solidFill>
                  <a:srgbClr val="000000"/>
                </a:solidFill>
              </a:rPr>
              <a:t> από παθογόνο που δεν αναπτύσσεται εύκολα ή και καθόλου στις  καλλιέργειες αίματος (π.χ. </a:t>
            </a:r>
            <a:r>
              <a:rPr lang="el-GR" sz="2000" i="1" dirty="0" err="1">
                <a:solidFill>
                  <a:srgbClr val="000000"/>
                </a:solidFill>
              </a:rPr>
              <a:t>Coxiella</a:t>
            </a:r>
            <a:r>
              <a:rPr lang="el-GR" sz="2000" i="1" dirty="0">
                <a:solidFill>
                  <a:srgbClr val="000000"/>
                </a:solidFill>
              </a:rPr>
              <a:t> </a:t>
            </a:r>
            <a:r>
              <a:rPr lang="el-GR" sz="2000" i="1" dirty="0" err="1">
                <a:solidFill>
                  <a:srgbClr val="000000"/>
                </a:solidFill>
              </a:rPr>
              <a:t>burnetii</a:t>
            </a:r>
            <a:r>
              <a:rPr lang="el-GR" sz="2000" dirty="0">
                <a:solidFill>
                  <a:srgbClr val="000000"/>
                </a:solidFill>
              </a:rPr>
              <a:t>).</a:t>
            </a:r>
          </a:p>
          <a:p>
            <a:r>
              <a:rPr lang="el-GR" sz="2000" b="1" dirty="0">
                <a:solidFill>
                  <a:srgbClr val="FF0000"/>
                </a:solidFill>
              </a:rPr>
              <a:t>6. Ενδοκαρδίτιδα </a:t>
            </a:r>
            <a:r>
              <a:rPr lang="el-GR" sz="2000" b="1" dirty="0" err="1">
                <a:solidFill>
                  <a:srgbClr val="FF0000"/>
                </a:solidFill>
              </a:rPr>
              <a:t>εμφυτεύσιμης</a:t>
            </a:r>
            <a:r>
              <a:rPr lang="el-GR" sz="2000" b="1" dirty="0">
                <a:solidFill>
                  <a:srgbClr val="FF0000"/>
                </a:solidFill>
              </a:rPr>
              <a:t> ηλεκτρονικής συσκευής πχ βηματοδότη ή συσκευής μηχανικής υποστήριξης της καρδιάς (VAD).</a:t>
            </a:r>
          </a:p>
        </p:txBody>
      </p:sp>
      <p:pic>
        <p:nvPicPr>
          <p:cNvPr id="3" name="Εικόνα 2">
            <a:extLst>
              <a:ext uri="{FF2B5EF4-FFF2-40B4-BE49-F238E27FC236}">
                <a16:creationId xmlns:a16="http://schemas.microsoft.com/office/drawing/2014/main" id="{A1ADFFA4-E0F0-4A9F-A71D-0A5AAF15F0C6}"/>
              </a:ext>
            </a:extLst>
          </p:cNvPr>
          <p:cNvPicPr>
            <a:picLocks noChangeAspect="1"/>
          </p:cNvPicPr>
          <p:nvPr/>
        </p:nvPicPr>
        <p:blipFill>
          <a:blip r:embed="rId2"/>
          <a:stretch>
            <a:fillRect/>
          </a:stretch>
        </p:blipFill>
        <p:spPr>
          <a:xfrm>
            <a:off x="8274570" y="-1"/>
            <a:ext cx="869430" cy="1356289"/>
          </a:xfrm>
          <a:prstGeom prst="rect">
            <a:avLst/>
          </a:prstGeom>
        </p:spPr>
      </p:pic>
      <p:pic>
        <p:nvPicPr>
          <p:cNvPr id="4" name="Εικόνα 3">
            <a:extLst>
              <a:ext uri="{FF2B5EF4-FFF2-40B4-BE49-F238E27FC236}">
                <a16:creationId xmlns:a16="http://schemas.microsoft.com/office/drawing/2014/main" id="{159065CE-3917-4471-95EE-DCDB51270C8C}"/>
              </a:ext>
            </a:extLst>
          </p:cNvPr>
          <p:cNvPicPr>
            <a:picLocks noChangeAspect="1"/>
          </p:cNvPicPr>
          <p:nvPr/>
        </p:nvPicPr>
        <p:blipFill>
          <a:blip r:embed="rId3"/>
          <a:stretch>
            <a:fillRect/>
          </a:stretch>
        </p:blipFill>
        <p:spPr>
          <a:xfrm>
            <a:off x="7405140" y="-1"/>
            <a:ext cx="869430" cy="1265261"/>
          </a:xfrm>
          <a:prstGeom prst="rect">
            <a:avLst/>
          </a:prstGeom>
        </p:spPr>
      </p:pic>
    </p:spTree>
    <p:extLst>
      <p:ext uri="{BB962C8B-B14F-4D97-AF65-F5344CB8AC3E}">
        <p14:creationId xmlns:p14="http://schemas.microsoft.com/office/powerpoint/2010/main" val="26166928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DFA3284A-C27D-43E1-9D7C-6B98C092F1F0}"/>
              </a:ext>
            </a:extLst>
          </p:cNvPr>
          <p:cNvPicPr>
            <a:picLocks noChangeAspect="1"/>
          </p:cNvPicPr>
          <p:nvPr/>
        </p:nvPicPr>
        <p:blipFill>
          <a:blip r:embed="rId2"/>
          <a:stretch>
            <a:fillRect/>
          </a:stretch>
        </p:blipFill>
        <p:spPr>
          <a:xfrm>
            <a:off x="130500" y="1397832"/>
            <a:ext cx="4676931" cy="3192905"/>
          </a:xfrm>
          <a:prstGeom prst="rect">
            <a:avLst/>
          </a:prstGeom>
        </p:spPr>
      </p:pic>
      <p:pic>
        <p:nvPicPr>
          <p:cNvPr id="3" name="Εικόνα 2">
            <a:extLst>
              <a:ext uri="{FF2B5EF4-FFF2-40B4-BE49-F238E27FC236}">
                <a16:creationId xmlns:a16="http://schemas.microsoft.com/office/drawing/2014/main" id="{16716EB7-BA6A-4F67-A572-7188341B3F8D}"/>
              </a:ext>
            </a:extLst>
          </p:cNvPr>
          <p:cNvPicPr>
            <a:picLocks noChangeAspect="1"/>
          </p:cNvPicPr>
          <p:nvPr/>
        </p:nvPicPr>
        <p:blipFill>
          <a:blip r:embed="rId3"/>
          <a:stretch>
            <a:fillRect/>
          </a:stretch>
        </p:blipFill>
        <p:spPr>
          <a:xfrm>
            <a:off x="4807431" y="1832547"/>
            <a:ext cx="4424153" cy="4342500"/>
          </a:xfrm>
          <a:prstGeom prst="rect">
            <a:avLst/>
          </a:prstGeom>
        </p:spPr>
      </p:pic>
    </p:spTree>
    <p:extLst>
      <p:ext uri="{BB962C8B-B14F-4D97-AF65-F5344CB8AC3E}">
        <p14:creationId xmlns:p14="http://schemas.microsoft.com/office/powerpoint/2010/main" val="11016164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94F37183-8CB0-4451-BA22-867D39E70FD1}"/>
              </a:ext>
            </a:extLst>
          </p:cNvPr>
          <p:cNvSpPr/>
          <p:nvPr/>
        </p:nvSpPr>
        <p:spPr>
          <a:xfrm>
            <a:off x="359764" y="851015"/>
            <a:ext cx="8784236" cy="5632311"/>
          </a:xfrm>
          <a:prstGeom prst="rect">
            <a:avLst/>
          </a:prstGeom>
        </p:spPr>
        <p:txBody>
          <a:bodyPr wrap="square">
            <a:spAutoFit/>
          </a:bodyPr>
          <a:lstStyle/>
          <a:p>
            <a:r>
              <a:rPr lang="el-GR" b="1">
                <a:latin typeface="MyriadPro-Light"/>
              </a:rPr>
              <a:t>1. Νέο φύσημα ανεπάρκειας βαλβίδας</a:t>
            </a:r>
          </a:p>
          <a:p>
            <a:r>
              <a:rPr lang="el-GR" b="1">
                <a:latin typeface="MyriadPro-Light"/>
              </a:rPr>
              <a:t>2. Εμβολικό/ά φαινόμενο/α αγνώστου αιτιολογίας</a:t>
            </a:r>
          </a:p>
          <a:p>
            <a:r>
              <a:rPr lang="el-GR" b="1">
                <a:latin typeface="MyriadPro-Light"/>
              </a:rPr>
              <a:t>3. Σήψη αγνώστου αιτιολογίας</a:t>
            </a:r>
          </a:p>
          <a:p>
            <a:r>
              <a:rPr lang="el-GR" b="1">
                <a:latin typeface="MyriadPro-Light"/>
              </a:rPr>
              <a:t>4. Πυρετός* και:</a:t>
            </a:r>
          </a:p>
          <a:p>
            <a:r>
              <a:rPr lang="el-GR" b="1">
                <a:latin typeface="MyriadPro-Light"/>
              </a:rPr>
              <a:t>• Ενδοκαρδιακή πρόθεση ή άλλες καταστάσεις υψηλού κινδύνου για ενδοκαρδίτιδα</a:t>
            </a:r>
          </a:p>
          <a:p>
            <a:r>
              <a:rPr lang="el-GR" b="1">
                <a:latin typeface="MyriadPro-Light"/>
              </a:rPr>
              <a:t>(Πίνακας 13)</a:t>
            </a:r>
          </a:p>
          <a:p>
            <a:r>
              <a:rPr lang="el-GR" b="1">
                <a:latin typeface="MyriadPro-Light"/>
              </a:rPr>
              <a:t>• Προδιαθεσικοί παράγοντες και πρόσφατοι διαγνωστικοί ή θεραπευτικοί χειρισμοί</a:t>
            </a:r>
          </a:p>
          <a:p>
            <a:r>
              <a:rPr lang="el-GR" b="1">
                <a:latin typeface="MyriadPro-Light"/>
              </a:rPr>
              <a:t>που είναι γνωστό ότι προκαλούν συχνά βακτηριαιμία</a:t>
            </a:r>
          </a:p>
          <a:p>
            <a:r>
              <a:rPr lang="el-GR" b="1">
                <a:latin typeface="MyriadPro-Light"/>
              </a:rPr>
              <a:t>• Νέες κοιλιακές αρρυθμίες ή διαταραχές αγωγιμότητας</a:t>
            </a:r>
          </a:p>
          <a:p>
            <a:r>
              <a:rPr lang="el-GR" b="1">
                <a:latin typeface="MyriadPro-Light"/>
              </a:rPr>
              <a:t>• Πρώτη εμφάνιση συμφορητικής καρδιακής ανεπάρκειας</a:t>
            </a:r>
          </a:p>
          <a:p>
            <a:r>
              <a:rPr lang="el-GR" b="1">
                <a:latin typeface="MyriadPro-Light"/>
              </a:rPr>
              <a:t>• Θετική αιμοκαλλιέργεια με μικροοργανισμό που περιλαμβάνεται στα συνήθη</a:t>
            </a:r>
          </a:p>
          <a:p>
            <a:r>
              <a:rPr lang="el-GR" b="1">
                <a:latin typeface="MyriadPro-Light"/>
              </a:rPr>
              <a:t>αίτια ΛΕ φυσικών ή προσθετικών βαλβίδων</a:t>
            </a:r>
          </a:p>
          <a:p>
            <a:r>
              <a:rPr lang="el-GR" b="1">
                <a:latin typeface="MyriadPro-Light"/>
              </a:rPr>
              <a:t>• Δερματικές βλάβες (Osler ή Janeway) ή/και πετέχειες, υπονύχιες αιμορραγίες,</a:t>
            </a:r>
          </a:p>
          <a:p>
            <a:r>
              <a:rPr lang="el-GR" b="1">
                <a:latin typeface="MyriadPro-Light"/>
              </a:rPr>
              <a:t>οφθαλμικές εκδηλώσεις (κηλίδες Roth) ή αιμορραγία επιπεφυκότα</a:t>
            </a:r>
          </a:p>
          <a:p>
            <a:r>
              <a:rPr lang="el-GR" b="1">
                <a:latin typeface="MyriadPro-Light"/>
              </a:rPr>
              <a:t>• Πολυεστιακά, υποτροπιάζοντα ή μεταβαλλόμενα πνευμονικά διηθήματα (ΛΕ</a:t>
            </a:r>
          </a:p>
          <a:p>
            <a:r>
              <a:rPr lang="el-GR" b="1">
                <a:latin typeface="MyriadPro-Light"/>
              </a:rPr>
              <a:t>δεξιών κοιλοτήτων)</a:t>
            </a:r>
          </a:p>
          <a:p>
            <a:r>
              <a:rPr lang="el-GR" b="1">
                <a:latin typeface="MyriadPro-Light"/>
              </a:rPr>
              <a:t>• Περιφερικά αποστήματα (νεφρικά, σπληνικά, εγκεφαλικά, σπονδυλικά) αγνώστου</a:t>
            </a:r>
          </a:p>
          <a:p>
            <a:r>
              <a:rPr lang="el-GR" b="1">
                <a:latin typeface="MyriadPro-Light"/>
              </a:rPr>
              <a:t>αιτιολογίας</a:t>
            </a:r>
          </a:p>
          <a:p>
            <a:r>
              <a:rPr lang="el-GR" b="1">
                <a:latin typeface="MyriadPro-Light"/>
              </a:rPr>
              <a:t>• Αιματουρία, σπειραματονεφρίτιδα, υπόνοια νεφρικού εμφράκτου</a:t>
            </a:r>
          </a:p>
          <a:p>
            <a:r>
              <a:rPr lang="el-GR" b="1">
                <a:latin typeface="MyriadPro-Light"/>
              </a:rPr>
              <a:t>• Εστιακά ή μη ειδικά νευρολογικά συμπτώματα και σημεία</a:t>
            </a:r>
            <a:endParaRPr lang="el-GR" b="1" dirty="0"/>
          </a:p>
        </p:txBody>
      </p:sp>
      <p:sp>
        <p:nvSpPr>
          <p:cNvPr id="3" name="Ορθογώνιο 2">
            <a:extLst>
              <a:ext uri="{FF2B5EF4-FFF2-40B4-BE49-F238E27FC236}">
                <a16:creationId xmlns:a16="http://schemas.microsoft.com/office/drawing/2014/main" id="{C84180A6-5177-4B87-854F-F6C4B5470BB9}"/>
              </a:ext>
            </a:extLst>
          </p:cNvPr>
          <p:cNvSpPr/>
          <p:nvPr/>
        </p:nvSpPr>
        <p:spPr>
          <a:xfrm>
            <a:off x="1446551" y="190008"/>
            <a:ext cx="5973580" cy="369332"/>
          </a:xfrm>
          <a:prstGeom prst="rect">
            <a:avLst/>
          </a:prstGeom>
        </p:spPr>
        <p:txBody>
          <a:bodyPr wrap="square">
            <a:spAutoFit/>
          </a:bodyPr>
          <a:lstStyle/>
          <a:p>
            <a:r>
              <a:rPr lang="el-GR" b="1">
                <a:solidFill>
                  <a:srgbClr val="009F61"/>
                </a:solidFill>
                <a:latin typeface="MyriadPro-Bold"/>
              </a:rPr>
              <a:t>Καταστάσεις που πρέπει να εγείρουν την υπόνοια ΛΕ</a:t>
            </a:r>
            <a:endParaRPr lang="el-GR" dirty="0"/>
          </a:p>
        </p:txBody>
      </p:sp>
      <p:pic>
        <p:nvPicPr>
          <p:cNvPr id="4" name="Εικόνα 3">
            <a:extLst>
              <a:ext uri="{FF2B5EF4-FFF2-40B4-BE49-F238E27FC236}">
                <a16:creationId xmlns:a16="http://schemas.microsoft.com/office/drawing/2014/main" id="{E7ACF5EA-A28A-45A9-8BB8-25A8C255A561}"/>
              </a:ext>
            </a:extLst>
          </p:cNvPr>
          <p:cNvPicPr>
            <a:picLocks noChangeAspect="1"/>
          </p:cNvPicPr>
          <p:nvPr/>
        </p:nvPicPr>
        <p:blipFill>
          <a:blip r:embed="rId2"/>
          <a:stretch>
            <a:fillRect/>
          </a:stretch>
        </p:blipFill>
        <p:spPr>
          <a:xfrm>
            <a:off x="8274570" y="-1"/>
            <a:ext cx="869430" cy="1356289"/>
          </a:xfrm>
          <a:prstGeom prst="rect">
            <a:avLst/>
          </a:prstGeom>
        </p:spPr>
      </p:pic>
      <p:sp>
        <p:nvSpPr>
          <p:cNvPr id="5" name="Ορθογώνιο 4">
            <a:extLst>
              <a:ext uri="{FF2B5EF4-FFF2-40B4-BE49-F238E27FC236}">
                <a16:creationId xmlns:a16="http://schemas.microsoft.com/office/drawing/2014/main" id="{0429B480-C15E-4395-A422-F7F4F0D6484B}"/>
              </a:ext>
            </a:extLst>
          </p:cNvPr>
          <p:cNvSpPr/>
          <p:nvPr/>
        </p:nvSpPr>
        <p:spPr>
          <a:xfrm>
            <a:off x="247337" y="6387326"/>
            <a:ext cx="9009089" cy="523220"/>
          </a:xfrm>
          <a:prstGeom prst="rect">
            <a:avLst/>
          </a:prstGeom>
        </p:spPr>
        <p:txBody>
          <a:bodyPr wrap="square">
            <a:spAutoFit/>
          </a:bodyPr>
          <a:lstStyle/>
          <a:p>
            <a:r>
              <a:rPr lang="el-GR" sz="1400" i="1" dirty="0">
                <a:solidFill>
                  <a:srgbClr val="0070C0"/>
                </a:solidFill>
              </a:rPr>
              <a:t>* Ο πυρετός είναι το συχνότερο σημείο της ΛΕ, μπορεί να εμφανίζεται ως </a:t>
            </a:r>
            <a:r>
              <a:rPr lang="el-GR" sz="1400" i="1" dirty="0" err="1">
                <a:solidFill>
                  <a:srgbClr val="0070C0"/>
                </a:solidFill>
              </a:rPr>
              <a:t>παρατεινόμενο</a:t>
            </a:r>
            <a:r>
              <a:rPr lang="el-GR" sz="1400" i="1" dirty="0">
                <a:solidFill>
                  <a:srgbClr val="0070C0"/>
                </a:solidFill>
              </a:rPr>
              <a:t> εμπύρετο ή πυρετός αγνώστου αιτιολογίας, σε κάποιες περιπτώσεις όμως μπορεί να απουσιάζει</a:t>
            </a:r>
            <a:r>
              <a:rPr lang="el-GR" sz="1400" i="1" dirty="0"/>
              <a:t>.</a:t>
            </a:r>
            <a:endParaRPr lang="el-GR" sz="1400" dirty="0"/>
          </a:p>
        </p:txBody>
      </p:sp>
    </p:spTree>
    <p:extLst>
      <p:ext uri="{BB962C8B-B14F-4D97-AF65-F5344CB8AC3E}">
        <p14:creationId xmlns:p14="http://schemas.microsoft.com/office/powerpoint/2010/main" val="32229713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6E4AD0E8-A768-4015-9548-75A7FB0DCA23}"/>
              </a:ext>
            </a:extLst>
          </p:cNvPr>
          <p:cNvPicPr>
            <a:picLocks noChangeAspect="1"/>
          </p:cNvPicPr>
          <p:nvPr/>
        </p:nvPicPr>
        <p:blipFill>
          <a:blip r:embed="rId2"/>
          <a:stretch>
            <a:fillRect/>
          </a:stretch>
        </p:blipFill>
        <p:spPr>
          <a:xfrm>
            <a:off x="374754" y="329784"/>
            <a:ext cx="8202763" cy="6346778"/>
          </a:xfrm>
          <a:prstGeom prst="rect">
            <a:avLst/>
          </a:prstGeom>
        </p:spPr>
      </p:pic>
      <p:pic>
        <p:nvPicPr>
          <p:cNvPr id="3" name="Εικόνα 2">
            <a:extLst>
              <a:ext uri="{FF2B5EF4-FFF2-40B4-BE49-F238E27FC236}">
                <a16:creationId xmlns:a16="http://schemas.microsoft.com/office/drawing/2014/main" id="{DDBE74C4-2D8A-4433-85E0-76290A43DF4B}"/>
              </a:ext>
            </a:extLst>
          </p:cNvPr>
          <p:cNvPicPr>
            <a:picLocks noChangeAspect="1"/>
          </p:cNvPicPr>
          <p:nvPr/>
        </p:nvPicPr>
        <p:blipFill>
          <a:blip r:embed="rId3"/>
          <a:stretch>
            <a:fillRect/>
          </a:stretch>
        </p:blipFill>
        <p:spPr>
          <a:xfrm>
            <a:off x="8274570" y="5501711"/>
            <a:ext cx="869430" cy="1356289"/>
          </a:xfrm>
          <a:prstGeom prst="rect">
            <a:avLst/>
          </a:prstGeom>
        </p:spPr>
      </p:pic>
    </p:spTree>
    <p:extLst>
      <p:ext uri="{BB962C8B-B14F-4D97-AF65-F5344CB8AC3E}">
        <p14:creationId xmlns:p14="http://schemas.microsoft.com/office/powerpoint/2010/main" val="9242292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52DFF206-968C-47CD-AC21-46DAA7AE5E1F}"/>
              </a:ext>
            </a:extLst>
          </p:cNvPr>
          <p:cNvPicPr>
            <a:picLocks noChangeAspect="1"/>
          </p:cNvPicPr>
          <p:nvPr/>
        </p:nvPicPr>
        <p:blipFill>
          <a:blip r:embed="rId2"/>
          <a:stretch>
            <a:fillRect/>
          </a:stretch>
        </p:blipFill>
        <p:spPr>
          <a:xfrm>
            <a:off x="505043" y="743160"/>
            <a:ext cx="7979390" cy="5477758"/>
          </a:xfrm>
          <a:prstGeom prst="rect">
            <a:avLst/>
          </a:prstGeom>
        </p:spPr>
      </p:pic>
    </p:spTree>
    <p:extLst>
      <p:ext uri="{BB962C8B-B14F-4D97-AF65-F5344CB8AC3E}">
        <p14:creationId xmlns:p14="http://schemas.microsoft.com/office/powerpoint/2010/main" val="31567313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3E337351-6645-4130-AFCA-EEFCA8647348}"/>
              </a:ext>
            </a:extLst>
          </p:cNvPr>
          <p:cNvPicPr>
            <a:picLocks noChangeAspect="1"/>
          </p:cNvPicPr>
          <p:nvPr/>
        </p:nvPicPr>
        <p:blipFill>
          <a:blip r:embed="rId2"/>
          <a:stretch>
            <a:fillRect/>
          </a:stretch>
        </p:blipFill>
        <p:spPr>
          <a:xfrm>
            <a:off x="7064" y="266470"/>
            <a:ext cx="9136936" cy="6404153"/>
          </a:xfrm>
          <a:prstGeom prst="rect">
            <a:avLst/>
          </a:prstGeom>
        </p:spPr>
      </p:pic>
    </p:spTree>
    <p:extLst>
      <p:ext uri="{BB962C8B-B14F-4D97-AF65-F5344CB8AC3E}">
        <p14:creationId xmlns:p14="http://schemas.microsoft.com/office/powerpoint/2010/main" val="26963835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age">
            <a:extLst>
              <a:ext uri="{FF2B5EF4-FFF2-40B4-BE49-F238E27FC236}">
                <a16:creationId xmlns:a16="http://schemas.microsoft.com/office/drawing/2014/main" id="{FEFB0764-79E1-4701-93CF-BAD891D711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3150" y="1757363"/>
            <a:ext cx="4457700" cy="3343275"/>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a:extLst>
              <a:ext uri="{FF2B5EF4-FFF2-40B4-BE49-F238E27FC236}">
                <a16:creationId xmlns:a16="http://schemas.microsoft.com/office/drawing/2014/main" id="{78E97967-156E-4190-B27B-D4B4F914E1C4}"/>
              </a:ext>
            </a:extLst>
          </p:cNvPr>
          <p:cNvSpPr/>
          <p:nvPr/>
        </p:nvSpPr>
        <p:spPr>
          <a:xfrm>
            <a:off x="554636" y="5691959"/>
            <a:ext cx="8589364" cy="646331"/>
          </a:xfrm>
          <a:prstGeom prst="rect">
            <a:avLst/>
          </a:prstGeom>
        </p:spPr>
        <p:txBody>
          <a:bodyPr wrap="square">
            <a:spAutoFit/>
          </a:bodyPr>
          <a:lstStyle/>
          <a:p>
            <a:r>
              <a:rPr lang="en-US" b="1" dirty="0">
                <a:solidFill>
                  <a:srgbClr val="000000"/>
                </a:solidFill>
                <a:latin typeface="Verdana" panose="020B0604030504040204" pitchFamily="34" charset="0"/>
              </a:rPr>
              <a:t>Petechiae</a:t>
            </a:r>
            <a:r>
              <a:rPr lang="en-US" dirty="0">
                <a:solidFill>
                  <a:srgbClr val="000000"/>
                </a:solidFill>
                <a:latin typeface="Verdana" panose="020B0604030504040204" pitchFamily="34" charset="0"/>
              </a:rPr>
              <a:t> (</a:t>
            </a:r>
            <a:r>
              <a:rPr lang="en-US" dirty="0" err="1">
                <a:solidFill>
                  <a:srgbClr val="000000"/>
                </a:solidFill>
                <a:latin typeface="Verdana" panose="020B0604030504040204" pitchFamily="34" charset="0"/>
              </a:rPr>
              <a:t>nonblanching</a:t>
            </a:r>
            <a:r>
              <a:rPr lang="en-US" dirty="0">
                <a:solidFill>
                  <a:srgbClr val="000000"/>
                </a:solidFill>
                <a:latin typeface="Verdana" panose="020B0604030504040204" pitchFamily="34" charset="0"/>
              </a:rPr>
              <a:t>, pinpoint, reddish-brown macules) are present on the toe in this patient with subacute bacterial endocarditis.</a:t>
            </a:r>
            <a:endParaRPr lang="el-GR" dirty="0"/>
          </a:p>
        </p:txBody>
      </p:sp>
      <p:sp>
        <p:nvSpPr>
          <p:cNvPr id="3" name="TextBox 2">
            <a:extLst>
              <a:ext uri="{FF2B5EF4-FFF2-40B4-BE49-F238E27FC236}">
                <a16:creationId xmlns:a16="http://schemas.microsoft.com/office/drawing/2014/main" id="{B210388E-3347-42CA-AD95-4FD5C364BAB3}"/>
              </a:ext>
            </a:extLst>
          </p:cNvPr>
          <p:cNvSpPr txBox="1"/>
          <p:nvPr/>
        </p:nvSpPr>
        <p:spPr>
          <a:xfrm>
            <a:off x="2803161" y="554636"/>
            <a:ext cx="3297836" cy="523220"/>
          </a:xfrm>
          <a:prstGeom prst="rect">
            <a:avLst/>
          </a:prstGeom>
          <a:noFill/>
        </p:spPr>
        <p:txBody>
          <a:bodyPr wrap="square" rtlCol="0">
            <a:spAutoFit/>
          </a:bodyPr>
          <a:lstStyle/>
          <a:p>
            <a:pPr algn="ctr"/>
            <a:r>
              <a:rPr lang="el-GR" sz="2800" b="1" dirty="0" err="1"/>
              <a:t>Πετέχειες</a:t>
            </a:r>
            <a:endParaRPr lang="el-GR" sz="2800" b="1" dirty="0"/>
          </a:p>
        </p:txBody>
      </p:sp>
    </p:spTree>
    <p:extLst>
      <p:ext uri="{BB962C8B-B14F-4D97-AF65-F5344CB8AC3E}">
        <p14:creationId xmlns:p14="http://schemas.microsoft.com/office/powerpoint/2010/main" val="20317488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4C5052A9-CB8E-47CA-8D41-8A44970121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469" y="1064302"/>
            <a:ext cx="7374069" cy="4828259"/>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a:extLst>
              <a:ext uri="{FF2B5EF4-FFF2-40B4-BE49-F238E27FC236}">
                <a16:creationId xmlns:a16="http://schemas.microsoft.com/office/drawing/2014/main" id="{EF95CC44-E467-464B-A30A-2CFCD64C68A3}"/>
              </a:ext>
            </a:extLst>
          </p:cNvPr>
          <p:cNvSpPr/>
          <p:nvPr/>
        </p:nvSpPr>
        <p:spPr>
          <a:xfrm>
            <a:off x="307298" y="5934670"/>
            <a:ext cx="8529404" cy="923330"/>
          </a:xfrm>
          <a:prstGeom prst="rect">
            <a:avLst/>
          </a:prstGeom>
        </p:spPr>
        <p:txBody>
          <a:bodyPr wrap="square">
            <a:spAutoFit/>
          </a:bodyPr>
          <a:lstStyle/>
          <a:p>
            <a:r>
              <a:rPr lang="en-US" dirty="0">
                <a:solidFill>
                  <a:srgbClr val="000000"/>
                </a:solidFill>
                <a:latin typeface="Arial" panose="020B0604020202020204" pitchFamily="34" charset="0"/>
              </a:rPr>
              <a:t>small </a:t>
            </a:r>
            <a:r>
              <a:rPr lang="en-US" b="1" dirty="0">
                <a:solidFill>
                  <a:srgbClr val="BF8040"/>
                </a:solidFill>
                <a:latin typeface="Arial" panose="020B0604020202020204" pitchFamily="34" charset="0"/>
              </a:rPr>
              <a:t>splinter hemorrhages</a:t>
            </a:r>
            <a:r>
              <a:rPr lang="en-US" dirty="0">
                <a:solidFill>
                  <a:srgbClr val="000000"/>
                </a:solidFill>
                <a:latin typeface="Arial" panose="020B0604020202020204" pitchFamily="34" charset="0"/>
              </a:rPr>
              <a:t> in a patient with infective endocarditis. These hemorrhages are subungual, linear, dark red streaks. Similar hemorrhages can also appear with trauma.</a:t>
            </a:r>
            <a:endParaRPr lang="el-GR" dirty="0"/>
          </a:p>
        </p:txBody>
      </p:sp>
      <p:sp>
        <p:nvSpPr>
          <p:cNvPr id="3" name="TextBox 2">
            <a:extLst>
              <a:ext uri="{FF2B5EF4-FFF2-40B4-BE49-F238E27FC236}">
                <a16:creationId xmlns:a16="http://schemas.microsoft.com/office/drawing/2014/main" id="{5A873F7C-1FCA-42FE-814B-C8DB2E23A979}"/>
              </a:ext>
            </a:extLst>
          </p:cNvPr>
          <p:cNvSpPr txBox="1"/>
          <p:nvPr/>
        </p:nvSpPr>
        <p:spPr>
          <a:xfrm>
            <a:off x="2758190" y="299803"/>
            <a:ext cx="3507699" cy="461665"/>
          </a:xfrm>
          <a:prstGeom prst="rect">
            <a:avLst/>
          </a:prstGeom>
          <a:noFill/>
        </p:spPr>
        <p:txBody>
          <a:bodyPr wrap="square" rtlCol="0">
            <a:spAutoFit/>
          </a:bodyPr>
          <a:lstStyle/>
          <a:p>
            <a:r>
              <a:rPr lang="el-GR" sz="2400" b="1" dirty="0" err="1"/>
              <a:t>Υπονύχιες</a:t>
            </a:r>
            <a:r>
              <a:rPr lang="el-GR" sz="2400" b="1" dirty="0"/>
              <a:t> αιμορραγίες</a:t>
            </a:r>
          </a:p>
        </p:txBody>
      </p:sp>
    </p:spTree>
    <p:extLst>
      <p:ext uri="{BB962C8B-B14F-4D97-AF65-F5344CB8AC3E}">
        <p14:creationId xmlns:p14="http://schemas.microsoft.com/office/powerpoint/2010/main" val="41143328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2FD3C4F4-6B25-4788-BB36-B5D9ED243F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4802" y="1259888"/>
            <a:ext cx="6890024" cy="45113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6A14A9E-BDCE-4C86-BDC5-9626100FC5A9}"/>
              </a:ext>
            </a:extLst>
          </p:cNvPr>
          <p:cNvSpPr txBox="1"/>
          <p:nvPr/>
        </p:nvSpPr>
        <p:spPr>
          <a:xfrm>
            <a:off x="2758190" y="299803"/>
            <a:ext cx="3507699" cy="461665"/>
          </a:xfrm>
          <a:prstGeom prst="rect">
            <a:avLst/>
          </a:prstGeom>
          <a:noFill/>
        </p:spPr>
        <p:txBody>
          <a:bodyPr wrap="square" rtlCol="0">
            <a:spAutoFit/>
          </a:bodyPr>
          <a:lstStyle/>
          <a:p>
            <a:r>
              <a:rPr lang="el-GR" sz="2400" b="1" dirty="0" err="1"/>
              <a:t>Υπονύχιες</a:t>
            </a:r>
            <a:r>
              <a:rPr lang="el-GR" sz="2400" b="1" dirty="0"/>
              <a:t> αιμορραγίες</a:t>
            </a:r>
          </a:p>
        </p:txBody>
      </p:sp>
    </p:spTree>
    <p:extLst>
      <p:ext uri="{BB962C8B-B14F-4D97-AF65-F5344CB8AC3E}">
        <p14:creationId xmlns:p14="http://schemas.microsoft.com/office/powerpoint/2010/main" val="32943943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BFAF9E1C-38F3-4B51-915B-140539EC5A7F}"/>
              </a:ext>
            </a:extLst>
          </p:cNvPr>
          <p:cNvPicPr>
            <a:picLocks noChangeAspect="1"/>
          </p:cNvPicPr>
          <p:nvPr/>
        </p:nvPicPr>
        <p:blipFill>
          <a:blip r:embed="rId2"/>
          <a:stretch>
            <a:fillRect/>
          </a:stretch>
        </p:blipFill>
        <p:spPr>
          <a:xfrm>
            <a:off x="479685" y="192177"/>
            <a:ext cx="8409482" cy="6651493"/>
          </a:xfrm>
          <a:prstGeom prst="rect">
            <a:avLst/>
          </a:prstGeom>
        </p:spPr>
      </p:pic>
    </p:spTree>
    <p:extLst>
      <p:ext uri="{BB962C8B-B14F-4D97-AF65-F5344CB8AC3E}">
        <p14:creationId xmlns:p14="http://schemas.microsoft.com/office/powerpoint/2010/main" val="3278957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mage">
            <a:extLst>
              <a:ext uri="{FF2B5EF4-FFF2-40B4-BE49-F238E27FC236}">
                <a16:creationId xmlns:a16="http://schemas.microsoft.com/office/drawing/2014/main" id="{9449584E-7130-45B4-9C91-32295C061C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924" y="942392"/>
            <a:ext cx="7349239" cy="4748739"/>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a:extLst>
              <a:ext uri="{FF2B5EF4-FFF2-40B4-BE49-F238E27FC236}">
                <a16:creationId xmlns:a16="http://schemas.microsoft.com/office/drawing/2014/main" id="{53289C4A-B16F-47D0-B86B-10B182F9D0A7}"/>
              </a:ext>
            </a:extLst>
          </p:cNvPr>
          <p:cNvSpPr/>
          <p:nvPr/>
        </p:nvSpPr>
        <p:spPr>
          <a:xfrm>
            <a:off x="269822" y="5691130"/>
            <a:ext cx="8604354" cy="1200329"/>
          </a:xfrm>
          <a:prstGeom prst="rect">
            <a:avLst/>
          </a:prstGeom>
        </p:spPr>
        <p:txBody>
          <a:bodyPr wrap="square">
            <a:spAutoFit/>
          </a:bodyPr>
          <a:lstStyle/>
          <a:p>
            <a:r>
              <a:rPr lang="en-US" dirty="0">
                <a:solidFill>
                  <a:srgbClr val="000000"/>
                </a:solidFill>
                <a:latin typeface="Verdana" panose="020B0604030504040204" pitchFamily="34" charset="0"/>
              </a:rPr>
              <a:t>A </a:t>
            </a:r>
            <a:r>
              <a:rPr lang="en-US" b="1" dirty="0">
                <a:solidFill>
                  <a:srgbClr val="000000"/>
                </a:solidFill>
                <a:latin typeface="Verdana" panose="020B0604030504040204" pitchFamily="34" charset="0"/>
              </a:rPr>
              <a:t>Janeway lesion </a:t>
            </a:r>
            <a:r>
              <a:rPr lang="en-US" dirty="0">
                <a:solidFill>
                  <a:srgbClr val="000000"/>
                </a:solidFill>
                <a:latin typeface="Verdana" panose="020B0604030504040204" pitchFamily="34" charset="0"/>
              </a:rPr>
              <a:t>(arrow) occurred on the palm in this patient with bacterial endocarditis due to </a:t>
            </a:r>
            <a:r>
              <a:rPr lang="en-US" i="1" dirty="0">
                <a:solidFill>
                  <a:srgbClr val="000000"/>
                </a:solidFill>
                <a:latin typeface="Verdana" panose="020B0604030504040204" pitchFamily="34" charset="0"/>
              </a:rPr>
              <a:t>Streptococcus </a:t>
            </a:r>
            <a:r>
              <a:rPr lang="en-US" i="1" dirty="0" err="1">
                <a:solidFill>
                  <a:srgbClr val="000000"/>
                </a:solidFill>
                <a:latin typeface="Verdana" panose="020B0604030504040204" pitchFamily="34" charset="0"/>
              </a:rPr>
              <a:t>bovis</a:t>
            </a:r>
            <a:r>
              <a:rPr lang="en-US" dirty="0">
                <a:solidFill>
                  <a:srgbClr val="000000"/>
                </a:solidFill>
                <a:latin typeface="Verdana" panose="020B0604030504040204" pitchFamily="34" charset="0"/>
              </a:rPr>
              <a:t>. These lesions are macular, nonpainful, and erythematous; they are located on the palms and soles.</a:t>
            </a:r>
            <a:endParaRPr lang="el-GR" dirty="0"/>
          </a:p>
        </p:txBody>
      </p:sp>
      <p:sp>
        <p:nvSpPr>
          <p:cNvPr id="3" name="Ορθογώνιο 2">
            <a:extLst>
              <a:ext uri="{FF2B5EF4-FFF2-40B4-BE49-F238E27FC236}">
                <a16:creationId xmlns:a16="http://schemas.microsoft.com/office/drawing/2014/main" id="{2A06CEE2-F17D-432A-AB40-6BC97E370A9F}"/>
              </a:ext>
            </a:extLst>
          </p:cNvPr>
          <p:cNvSpPr/>
          <p:nvPr/>
        </p:nvSpPr>
        <p:spPr>
          <a:xfrm>
            <a:off x="1358326" y="280696"/>
            <a:ext cx="6198433" cy="369332"/>
          </a:xfrm>
          <a:prstGeom prst="rect">
            <a:avLst/>
          </a:prstGeom>
        </p:spPr>
        <p:txBody>
          <a:bodyPr wrap="square">
            <a:spAutoFit/>
          </a:bodyPr>
          <a:lstStyle/>
          <a:p>
            <a:pPr algn="ctr"/>
            <a:r>
              <a:rPr lang="el-GR" b="1" dirty="0">
                <a:solidFill>
                  <a:srgbClr val="000000"/>
                </a:solidFill>
                <a:latin typeface="Verdana" panose="020B0604030504040204" pitchFamily="34" charset="0"/>
              </a:rPr>
              <a:t>Βλάβες </a:t>
            </a:r>
            <a:r>
              <a:rPr lang="en-US" b="1" dirty="0">
                <a:solidFill>
                  <a:srgbClr val="000000"/>
                </a:solidFill>
                <a:latin typeface="Verdana" panose="020B0604030504040204" pitchFamily="34" charset="0"/>
              </a:rPr>
              <a:t>Janeway</a:t>
            </a:r>
            <a:r>
              <a:rPr lang="el-GR" b="1" dirty="0">
                <a:solidFill>
                  <a:srgbClr val="000000"/>
                </a:solidFill>
                <a:latin typeface="Verdana" panose="020B0604030504040204" pitchFamily="34" charset="0"/>
              </a:rPr>
              <a:t> (αγγειακής αρχής)</a:t>
            </a:r>
            <a:r>
              <a:rPr lang="en-US" b="1" dirty="0">
                <a:solidFill>
                  <a:srgbClr val="000000"/>
                </a:solidFill>
                <a:latin typeface="Verdana" panose="020B0604030504040204" pitchFamily="34" charset="0"/>
              </a:rPr>
              <a:t> </a:t>
            </a:r>
            <a:endParaRPr lang="el-GR" dirty="0"/>
          </a:p>
        </p:txBody>
      </p:sp>
    </p:spTree>
    <p:extLst>
      <p:ext uri="{BB962C8B-B14F-4D97-AF65-F5344CB8AC3E}">
        <p14:creationId xmlns:p14="http://schemas.microsoft.com/office/powerpoint/2010/main" val="727926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58BE5569-A909-401E-A1BC-9B403AD23503}"/>
              </a:ext>
            </a:extLst>
          </p:cNvPr>
          <p:cNvSpPr/>
          <p:nvPr/>
        </p:nvSpPr>
        <p:spPr>
          <a:xfrm>
            <a:off x="104931" y="0"/>
            <a:ext cx="9039069" cy="5909310"/>
          </a:xfrm>
          <a:prstGeom prst="rect">
            <a:avLst/>
          </a:prstGeom>
        </p:spPr>
        <p:txBody>
          <a:bodyPr wrap="square">
            <a:spAutoFit/>
          </a:bodyPr>
          <a:lstStyle/>
          <a:p>
            <a:r>
              <a:rPr lang="el-GR" b="1" dirty="0">
                <a:solidFill>
                  <a:srgbClr val="FF0000"/>
                </a:solidFill>
                <a:latin typeface="Calibri-Bold"/>
              </a:rPr>
              <a:t> Λοιμώδης Ενδοκαρδίτιδα (ΛΕ) συνδεόμενη με την παροχή</a:t>
            </a:r>
          </a:p>
          <a:p>
            <a:r>
              <a:rPr lang="el-GR" b="1" dirty="0">
                <a:solidFill>
                  <a:srgbClr val="FF0000"/>
                </a:solidFill>
                <a:latin typeface="Calibri-Bold"/>
              </a:rPr>
              <a:t>«Φροντίδων Υγείας» (</a:t>
            </a:r>
            <a:r>
              <a:rPr lang="en-US" b="1" dirty="0">
                <a:solidFill>
                  <a:srgbClr val="FF0000"/>
                </a:solidFill>
                <a:latin typeface="Calibri-Bold"/>
              </a:rPr>
              <a:t>Healthcare-associated Infective Endocarditis):</a:t>
            </a:r>
            <a:endParaRPr lang="el-GR" b="1" dirty="0">
              <a:solidFill>
                <a:srgbClr val="FF0000"/>
              </a:solidFill>
              <a:latin typeface="Calibri-Bold"/>
            </a:endParaRPr>
          </a:p>
          <a:p>
            <a:endParaRPr lang="en-US" b="1" dirty="0">
              <a:latin typeface="Calibri-Bold"/>
            </a:endParaRPr>
          </a:p>
          <a:p>
            <a:r>
              <a:rPr lang="el-GR" dirty="0">
                <a:latin typeface="Calibri" panose="020F0502020204030204" pitchFamily="34" charset="0"/>
              </a:rPr>
              <a:t>Δυνατόν να είναι γνήσια </a:t>
            </a:r>
            <a:r>
              <a:rPr lang="el-GR" dirty="0">
                <a:solidFill>
                  <a:srgbClr val="FF0000"/>
                </a:solidFill>
                <a:latin typeface="Calibri" panose="020F0502020204030204" pitchFamily="34" charset="0"/>
              </a:rPr>
              <a:t>νοσοκομειακή ενδοκαρδίτιδα (ΝΕ) </a:t>
            </a:r>
            <a:r>
              <a:rPr lang="el-GR" dirty="0" err="1">
                <a:latin typeface="Calibri" panose="020F0502020204030204" pitchFamily="34" charset="0"/>
              </a:rPr>
              <a:t>εκδηλούμενη</a:t>
            </a:r>
            <a:r>
              <a:rPr lang="el-GR" dirty="0">
                <a:latin typeface="Calibri" panose="020F0502020204030204" pitchFamily="34" charset="0"/>
              </a:rPr>
              <a:t>:</a:t>
            </a:r>
          </a:p>
          <a:p>
            <a:endParaRPr lang="el-GR" dirty="0">
              <a:latin typeface="Calibri" panose="020F0502020204030204" pitchFamily="34" charset="0"/>
            </a:endParaRPr>
          </a:p>
          <a:p>
            <a:pPr marL="400050" indent="-400050">
              <a:buAutoNum type="romanLcParenBoth"/>
            </a:pPr>
            <a:r>
              <a:rPr lang="el-GR" b="1" dirty="0">
                <a:latin typeface="Calibri" panose="020F0502020204030204" pitchFamily="34" charset="0"/>
              </a:rPr>
              <a:t>48h μετά την εισαγωγή στο νοσοκομείο </a:t>
            </a:r>
            <a:r>
              <a:rPr lang="el-GR" dirty="0">
                <a:latin typeface="Calibri" panose="020F0502020204030204" pitchFamily="34" charset="0"/>
              </a:rPr>
              <a:t>περιλαμβάνοντας και: </a:t>
            </a:r>
          </a:p>
          <a:p>
            <a:r>
              <a:rPr lang="el-GR" dirty="0">
                <a:latin typeface="Calibri" panose="020F0502020204030204" pitchFamily="34" charset="0"/>
              </a:rPr>
              <a:t>την πρώιμη ενδοκαρδίτιδα των προσθετικών βαλβίδων</a:t>
            </a:r>
          </a:p>
          <a:p>
            <a:r>
              <a:rPr lang="el-GR" dirty="0">
                <a:latin typeface="Calibri" panose="020F0502020204030204" pitchFamily="34" charset="0"/>
              </a:rPr>
              <a:t>ή ενδοκαρδίτιδα που σχετίζεται με νοσηλεία ή/και ιατρονοσηλευτικούς χειρισμούς, οι οποίοι έγιναν εντός νοσοκομείου έως και 6 μήνες πριν την κλινική εκδήλωση της λοίμωξης, ή</a:t>
            </a:r>
          </a:p>
          <a:p>
            <a:endParaRPr lang="el-GR" dirty="0">
              <a:latin typeface="Calibri" panose="020F0502020204030204" pitchFamily="34" charset="0"/>
            </a:endParaRPr>
          </a:p>
          <a:p>
            <a:r>
              <a:rPr lang="el-GR" dirty="0">
                <a:latin typeface="TimesNewRomanPSMT"/>
              </a:rPr>
              <a:t>(</a:t>
            </a:r>
            <a:r>
              <a:rPr lang="el-GR" dirty="0" err="1">
                <a:latin typeface="TimesNewRomanPSMT"/>
              </a:rPr>
              <a:t>ii</a:t>
            </a:r>
            <a:r>
              <a:rPr lang="el-GR" dirty="0">
                <a:latin typeface="TimesNewRomanPSMT"/>
              </a:rPr>
              <a:t>) </a:t>
            </a:r>
            <a:r>
              <a:rPr lang="el-GR" dirty="0">
                <a:latin typeface="Calibri" panose="020F0502020204030204" pitchFamily="34" charset="0"/>
              </a:rPr>
              <a:t>Ενδοκαρδίτιδα </a:t>
            </a:r>
            <a:r>
              <a:rPr lang="el-GR" dirty="0" err="1">
                <a:latin typeface="Calibri" panose="020F0502020204030204" pitchFamily="34" charset="0"/>
              </a:rPr>
              <a:t>εκδηλούμενη</a:t>
            </a:r>
            <a:r>
              <a:rPr lang="el-GR" dirty="0">
                <a:latin typeface="Calibri" panose="020F0502020204030204" pitchFamily="34" charset="0"/>
              </a:rPr>
              <a:t> </a:t>
            </a:r>
            <a:r>
              <a:rPr lang="el-GR" b="1" dirty="0">
                <a:latin typeface="Calibri" panose="020F0502020204030204" pitchFamily="34" charset="0"/>
              </a:rPr>
              <a:t>τις πρώτες 48h νοσηλείας στο νοσοκομείο </a:t>
            </a:r>
            <a:r>
              <a:rPr lang="el-GR" dirty="0">
                <a:latin typeface="Calibri" panose="020F0502020204030204" pitchFamily="34" charset="0"/>
              </a:rPr>
              <a:t>και της οποίας τα συμπτώματα εμφανίστηκαν πριν την εισαγωγή στο νοσοκομείο ως αποτέλεσμα εκτεταμένης </a:t>
            </a:r>
            <a:r>
              <a:rPr lang="el-GR" dirty="0" err="1">
                <a:latin typeface="Calibri" panose="020F0502020204030204" pitchFamily="34" charset="0"/>
              </a:rPr>
              <a:t>εξωνοσοκομειακής</a:t>
            </a:r>
            <a:r>
              <a:rPr lang="el-GR" dirty="0">
                <a:latin typeface="Calibri" panose="020F0502020204030204" pitchFamily="34" charset="0"/>
              </a:rPr>
              <a:t> φροντίδας υγείας (non-</a:t>
            </a:r>
            <a:r>
              <a:rPr lang="el-GR" dirty="0" err="1">
                <a:latin typeface="Calibri" panose="020F0502020204030204" pitchFamily="34" charset="0"/>
              </a:rPr>
              <a:t>nosocomial</a:t>
            </a:r>
            <a:r>
              <a:rPr lang="el-GR" dirty="0">
                <a:latin typeface="Calibri" panose="020F0502020204030204" pitchFamily="34" charset="0"/>
              </a:rPr>
              <a:t> </a:t>
            </a:r>
            <a:r>
              <a:rPr lang="en-US" dirty="0">
                <a:latin typeface="Calibri" panose="020F0502020204030204" pitchFamily="34" charset="0"/>
              </a:rPr>
              <a:t>healthcare-associated endocarditis), </a:t>
            </a:r>
            <a:r>
              <a:rPr lang="el-GR" dirty="0">
                <a:latin typeface="Calibri" panose="020F0502020204030204" pitchFamily="34" charset="0"/>
              </a:rPr>
              <a:t>όπως:</a:t>
            </a:r>
          </a:p>
          <a:p>
            <a:r>
              <a:rPr lang="el-GR" dirty="0">
                <a:latin typeface="Calibri" panose="020F0502020204030204" pitchFamily="34" charset="0"/>
              </a:rPr>
              <a:t>α. Χορήγηση IV θεραπείας, περιποίηση τραύματος ή ειδικής νοσηλευτικής φροντίδας κατ’ </a:t>
            </a:r>
            <a:r>
              <a:rPr lang="el-GR" dirty="0" err="1">
                <a:latin typeface="Calibri" panose="020F0502020204030204" pitchFamily="34" charset="0"/>
              </a:rPr>
              <a:t>οίκον</a:t>
            </a:r>
            <a:r>
              <a:rPr lang="el-GR" dirty="0">
                <a:latin typeface="Calibri" panose="020F0502020204030204" pitchFamily="34" charset="0"/>
              </a:rPr>
              <a:t> τις τελευταίες 30 ημέρες προ της εμφανίσεως της ΛΕ.</a:t>
            </a:r>
          </a:p>
          <a:p>
            <a:r>
              <a:rPr lang="el-GR" dirty="0">
                <a:latin typeface="Calibri" panose="020F0502020204030204" pitchFamily="34" charset="0"/>
              </a:rPr>
              <a:t>β. Συνεδρία αιμοκάθαρσης ή ενδοφλεβίου χημειοθεραπείας τις τελευταίες 30 ημέρες προ της εμφανίσεως της ΛΕ.</a:t>
            </a:r>
          </a:p>
          <a:p>
            <a:r>
              <a:rPr lang="el-GR" dirty="0">
                <a:latin typeface="Calibri" panose="020F0502020204030204" pitchFamily="34" charset="0"/>
              </a:rPr>
              <a:t>γ. Νοσηλεία σε νοσοκομείο για ≥2 ημέρες τις τελευταίες 90 ημέρες προ της εμφανίσεως της ΛΕ.</a:t>
            </a:r>
          </a:p>
          <a:p>
            <a:r>
              <a:rPr lang="el-GR" dirty="0">
                <a:latin typeface="Calibri" panose="020F0502020204030204" pitchFamily="34" charset="0"/>
              </a:rPr>
              <a:t>δ. Διαμονή σε Οίκο Ευγηρίας ή Κέντρο Αποκατάστασης.</a:t>
            </a:r>
            <a:endParaRPr lang="el-GR" dirty="0"/>
          </a:p>
        </p:txBody>
      </p:sp>
      <p:pic>
        <p:nvPicPr>
          <p:cNvPr id="3" name="Εικόνα 2">
            <a:extLst>
              <a:ext uri="{FF2B5EF4-FFF2-40B4-BE49-F238E27FC236}">
                <a16:creationId xmlns:a16="http://schemas.microsoft.com/office/drawing/2014/main" id="{4C1515B4-218E-4651-A641-10E6D44E2313}"/>
              </a:ext>
            </a:extLst>
          </p:cNvPr>
          <p:cNvPicPr>
            <a:picLocks noChangeAspect="1"/>
          </p:cNvPicPr>
          <p:nvPr/>
        </p:nvPicPr>
        <p:blipFill>
          <a:blip r:embed="rId2"/>
          <a:stretch>
            <a:fillRect/>
          </a:stretch>
        </p:blipFill>
        <p:spPr>
          <a:xfrm>
            <a:off x="8278752" y="5598826"/>
            <a:ext cx="865248" cy="1259174"/>
          </a:xfrm>
          <a:prstGeom prst="rect">
            <a:avLst/>
          </a:prstGeom>
        </p:spPr>
      </p:pic>
      <p:sp>
        <p:nvSpPr>
          <p:cNvPr id="4" name="TextBox 3">
            <a:extLst>
              <a:ext uri="{FF2B5EF4-FFF2-40B4-BE49-F238E27FC236}">
                <a16:creationId xmlns:a16="http://schemas.microsoft.com/office/drawing/2014/main" id="{5240208A-9804-4A3C-9854-0813379D8EAB}"/>
              </a:ext>
            </a:extLst>
          </p:cNvPr>
          <p:cNvSpPr txBox="1"/>
          <p:nvPr/>
        </p:nvSpPr>
        <p:spPr>
          <a:xfrm>
            <a:off x="1274164" y="6228413"/>
            <a:ext cx="6580681" cy="369332"/>
          </a:xfrm>
          <a:prstGeom prst="rect">
            <a:avLst/>
          </a:prstGeom>
          <a:noFill/>
        </p:spPr>
        <p:txBody>
          <a:bodyPr wrap="square" rtlCol="0">
            <a:spAutoFit/>
          </a:bodyPr>
          <a:lstStyle/>
          <a:p>
            <a:r>
              <a:rPr lang="el-GR" dirty="0">
                <a:solidFill>
                  <a:srgbClr val="FF0000"/>
                </a:solidFill>
              </a:rPr>
              <a:t>Ελένη </a:t>
            </a:r>
            <a:r>
              <a:rPr lang="el-GR" dirty="0" err="1">
                <a:solidFill>
                  <a:srgbClr val="FF0000"/>
                </a:solidFill>
              </a:rPr>
              <a:t>Γιαμαρέλλου</a:t>
            </a:r>
            <a:r>
              <a:rPr lang="el-GR" dirty="0">
                <a:solidFill>
                  <a:srgbClr val="FF0000"/>
                </a:solidFill>
              </a:rPr>
              <a:t>, Οι νοσοκομειακές λοιμώξεις της καρδιάς, 2017</a:t>
            </a:r>
          </a:p>
        </p:txBody>
      </p:sp>
    </p:spTree>
    <p:extLst>
      <p:ext uri="{BB962C8B-B14F-4D97-AF65-F5344CB8AC3E}">
        <p14:creationId xmlns:p14="http://schemas.microsoft.com/office/powerpoint/2010/main" val="23393502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A9FC671F-1236-44E7-A9B3-3DA7D3F60467}"/>
              </a:ext>
            </a:extLst>
          </p:cNvPr>
          <p:cNvPicPr>
            <a:picLocks noChangeAspect="1"/>
          </p:cNvPicPr>
          <p:nvPr/>
        </p:nvPicPr>
        <p:blipFill>
          <a:blip r:embed="rId2"/>
          <a:stretch>
            <a:fillRect/>
          </a:stretch>
        </p:blipFill>
        <p:spPr>
          <a:xfrm>
            <a:off x="210946" y="66000"/>
            <a:ext cx="8783151" cy="6679574"/>
          </a:xfrm>
          <a:prstGeom prst="rect">
            <a:avLst/>
          </a:prstGeom>
        </p:spPr>
      </p:pic>
    </p:spTree>
    <p:extLst>
      <p:ext uri="{BB962C8B-B14F-4D97-AF65-F5344CB8AC3E}">
        <p14:creationId xmlns:p14="http://schemas.microsoft.com/office/powerpoint/2010/main" val="14016181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Image">
            <a:extLst>
              <a:ext uri="{FF2B5EF4-FFF2-40B4-BE49-F238E27FC236}">
                <a16:creationId xmlns:a16="http://schemas.microsoft.com/office/drawing/2014/main" id="{3EF6C115-3F7D-41E3-979E-C701CC9A35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851" y="835717"/>
            <a:ext cx="4137285" cy="47402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7">
            <a:extLst>
              <a:ext uri="{FF2B5EF4-FFF2-40B4-BE49-F238E27FC236}">
                <a16:creationId xmlns:a16="http://schemas.microsoft.com/office/drawing/2014/main" id="{1566BFE2-4A89-46CD-BF14-1C274F615A1D}"/>
              </a:ext>
            </a:extLst>
          </p:cNvPr>
          <p:cNvSpPr>
            <a:spLocks noChangeArrowheads="1"/>
          </p:cNvSpPr>
          <p:nvPr/>
        </p:nvSpPr>
        <p:spPr bwMode="auto">
          <a:xfrm>
            <a:off x="1112731" y="5779624"/>
            <a:ext cx="6933527" cy="81560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100" b="0" i="0" u="none" strike="noStrike" cap="none" normalizeH="0" baseline="0" dirty="0">
                <a:ln>
                  <a:noFill/>
                </a:ln>
                <a:solidFill>
                  <a:srgbClr val="000000"/>
                </a:solidFill>
                <a:effectLst/>
                <a:latin typeface="Verdana" panose="020B060403050404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b="1" i="0" u="none" strike="noStrike" cap="none" normalizeH="0" baseline="0" dirty="0" err="1">
                <a:ln>
                  <a:noFill/>
                </a:ln>
                <a:solidFill>
                  <a:srgbClr val="000000"/>
                </a:solidFill>
                <a:effectLst/>
                <a:latin typeface="+mn-lt"/>
              </a:rPr>
              <a:t>Osler</a:t>
            </a:r>
            <a:r>
              <a:rPr kumimoji="0" lang="el-GR" altLang="el-GR" b="1" i="0" u="none" strike="noStrike" cap="none" normalizeH="0" baseline="0" dirty="0">
                <a:ln>
                  <a:noFill/>
                </a:ln>
                <a:solidFill>
                  <a:srgbClr val="000000"/>
                </a:solidFill>
                <a:effectLst/>
                <a:latin typeface="+mn-lt"/>
              </a:rPr>
              <a:t> </a:t>
            </a:r>
            <a:r>
              <a:rPr kumimoji="0" lang="el-GR" altLang="el-GR" b="1" i="0" u="none" strike="noStrike" cap="none" normalizeH="0" baseline="0" dirty="0" err="1">
                <a:ln>
                  <a:noFill/>
                </a:ln>
                <a:solidFill>
                  <a:srgbClr val="000000"/>
                </a:solidFill>
                <a:effectLst/>
                <a:latin typeface="+mn-lt"/>
              </a:rPr>
              <a:t>nodes</a:t>
            </a:r>
            <a:r>
              <a:rPr kumimoji="0" lang="el-GR" altLang="el-GR" b="1" i="0" u="none" strike="noStrike" cap="none" normalizeH="0" baseline="0" dirty="0">
                <a:ln>
                  <a:noFill/>
                </a:ln>
                <a:solidFill>
                  <a:srgbClr val="000000"/>
                </a:solidFill>
                <a:effectLst/>
                <a:latin typeface="+mn-lt"/>
              </a:rPr>
              <a:t> </a:t>
            </a:r>
            <a:r>
              <a:rPr kumimoji="0" lang="el-GR" altLang="el-GR" b="0" i="0" u="none" strike="noStrike" cap="none" normalizeH="0" baseline="0" dirty="0" err="1">
                <a:ln>
                  <a:noFill/>
                </a:ln>
                <a:solidFill>
                  <a:srgbClr val="000000"/>
                </a:solidFill>
                <a:effectLst/>
                <a:latin typeface="+mn-lt"/>
              </a:rPr>
              <a:t>are</a:t>
            </a:r>
            <a:r>
              <a:rPr kumimoji="0" lang="el-GR" altLang="el-GR" b="0" i="0" u="none" strike="noStrike" cap="none" normalizeH="0" baseline="0" dirty="0">
                <a:ln>
                  <a:noFill/>
                </a:ln>
                <a:solidFill>
                  <a:srgbClr val="000000"/>
                </a:solidFill>
                <a:effectLst/>
                <a:latin typeface="+mn-lt"/>
              </a:rPr>
              <a:t> </a:t>
            </a:r>
            <a:r>
              <a:rPr kumimoji="0" lang="el-GR" altLang="el-GR" b="0" i="0" u="none" strike="noStrike" cap="none" normalizeH="0" baseline="0" dirty="0" err="1">
                <a:ln>
                  <a:noFill/>
                </a:ln>
                <a:solidFill>
                  <a:srgbClr val="000000"/>
                </a:solidFill>
                <a:effectLst/>
                <a:latin typeface="+mn-lt"/>
              </a:rPr>
              <a:t>tender</a:t>
            </a:r>
            <a:r>
              <a:rPr kumimoji="0" lang="el-GR" altLang="el-GR" b="0" i="0" u="none" strike="noStrike" cap="none" normalizeH="0" baseline="0" dirty="0">
                <a:ln>
                  <a:noFill/>
                </a:ln>
                <a:solidFill>
                  <a:srgbClr val="000000"/>
                </a:solidFill>
                <a:effectLst/>
                <a:latin typeface="+mn-lt"/>
              </a:rPr>
              <a:t> </a:t>
            </a:r>
            <a:r>
              <a:rPr kumimoji="0" lang="el-GR" altLang="el-GR" b="0" i="0" u="none" strike="noStrike" cap="none" normalizeH="0" baseline="0" dirty="0" err="1">
                <a:ln>
                  <a:noFill/>
                </a:ln>
                <a:solidFill>
                  <a:srgbClr val="000000"/>
                </a:solidFill>
                <a:effectLst/>
                <a:latin typeface="+mn-lt"/>
              </a:rPr>
              <a:t>papulopustules</a:t>
            </a:r>
            <a:r>
              <a:rPr kumimoji="0" lang="el-GR" altLang="el-GR" b="0" i="0" u="none" strike="noStrike" cap="none" normalizeH="0" baseline="0" dirty="0">
                <a:ln>
                  <a:noFill/>
                </a:ln>
                <a:solidFill>
                  <a:srgbClr val="000000"/>
                </a:solidFill>
                <a:effectLst/>
                <a:latin typeface="+mn-lt"/>
              </a:rPr>
              <a:t> </a:t>
            </a:r>
            <a:r>
              <a:rPr kumimoji="0" lang="el-GR" altLang="el-GR" b="0" i="0" u="none" strike="noStrike" cap="none" normalizeH="0" baseline="0" dirty="0" err="1">
                <a:ln>
                  <a:noFill/>
                </a:ln>
                <a:solidFill>
                  <a:srgbClr val="000000"/>
                </a:solidFill>
                <a:effectLst/>
                <a:latin typeface="+mn-lt"/>
              </a:rPr>
              <a:t>located</a:t>
            </a:r>
            <a:r>
              <a:rPr kumimoji="0" lang="el-GR" altLang="el-GR" b="0" i="0" u="none" strike="noStrike" cap="none" normalizeH="0" baseline="0" dirty="0">
                <a:ln>
                  <a:noFill/>
                </a:ln>
                <a:solidFill>
                  <a:srgbClr val="000000"/>
                </a:solidFill>
                <a:effectLst/>
                <a:latin typeface="+mn-lt"/>
              </a:rPr>
              <a:t> on the </a:t>
            </a:r>
            <a:r>
              <a:rPr kumimoji="0" lang="el-GR" altLang="el-GR" b="0" i="0" u="none" strike="noStrike" cap="none" normalizeH="0" baseline="0" dirty="0" err="1">
                <a:ln>
                  <a:noFill/>
                </a:ln>
                <a:solidFill>
                  <a:srgbClr val="000000"/>
                </a:solidFill>
                <a:effectLst/>
                <a:latin typeface="+mn-lt"/>
              </a:rPr>
              <a:t>pulp</a:t>
            </a:r>
            <a:r>
              <a:rPr kumimoji="0" lang="el-GR" altLang="el-GR" b="0" i="0" u="none" strike="noStrike" cap="none" normalizeH="0" baseline="0" dirty="0">
                <a:ln>
                  <a:noFill/>
                </a:ln>
                <a:solidFill>
                  <a:srgbClr val="000000"/>
                </a:solidFill>
                <a:effectLst/>
                <a:latin typeface="+mn-lt"/>
              </a:rPr>
              <a:t> of the </a:t>
            </a:r>
            <a:r>
              <a:rPr kumimoji="0" lang="el-GR" altLang="el-GR" b="0" i="0" u="none" strike="noStrike" cap="none" normalizeH="0" baseline="0" dirty="0" err="1">
                <a:ln>
                  <a:noFill/>
                </a:ln>
                <a:solidFill>
                  <a:srgbClr val="000000"/>
                </a:solidFill>
                <a:effectLst/>
                <a:latin typeface="+mn-lt"/>
              </a:rPr>
              <a:t>finger</a:t>
            </a:r>
            <a:r>
              <a:rPr kumimoji="0" lang="el-GR" altLang="el-GR" b="0" i="0" u="none" strike="noStrike" cap="none" normalizeH="0" baseline="0" dirty="0">
                <a:ln>
                  <a:noFill/>
                </a:ln>
                <a:solidFill>
                  <a:srgbClr val="000000"/>
                </a:solidFill>
                <a:effectLst/>
                <a:latin typeface="+mn-lt"/>
              </a:rPr>
              <a:t> in a </a:t>
            </a:r>
            <a:r>
              <a:rPr kumimoji="0" lang="el-GR" altLang="el-GR" b="0" i="0" u="none" strike="noStrike" cap="none" normalizeH="0" baseline="0" dirty="0" err="1">
                <a:ln>
                  <a:noFill/>
                </a:ln>
                <a:solidFill>
                  <a:srgbClr val="000000"/>
                </a:solidFill>
                <a:effectLst/>
                <a:latin typeface="+mn-lt"/>
              </a:rPr>
              <a:t>patient</a:t>
            </a:r>
            <a:r>
              <a:rPr kumimoji="0" lang="el-GR" altLang="el-GR" b="0" i="0" u="none" strike="noStrike" cap="none" normalizeH="0" baseline="0" dirty="0">
                <a:ln>
                  <a:noFill/>
                </a:ln>
                <a:solidFill>
                  <a:srgbClr val="000000"/>
                </a:solidFill>
                <a:effectLst/>
                <a:latin typeface="+mn-lt"/>
              </a:rPr>
              <a:t> </a:t>
            </a:r>
            <a:r>
              <a:rPr kumimoji="0" lang="el-GR" altLang="el-GR" b="0" i="0" u="none" strike="noStrike" cap="none" normalizeH="0" baseline="0" dirty="0" err="1">
                <a:ln>
                  <a:noFill/>
                </a:ln>
                <a:solidFill>
                  <a:srgbClr val="000000"/>
                </a:solidFill>
                <a:effectLst/>
                <a:latin typeface="+mn-lt"/>
              </a:rPr>
              <a:t>with</a:t>
            </a:r>
            <a:r>
              <a:rPr kumimoji="0" lang="el-GR" altLang="el-GR" b="0" i="0" u="none" strike="noStrike" cap="none" normalizeH="0" baseline="0" dirty="0">
                <a:ln>
                  <a:noFill/>
                </a:ln>
                <a:solidFill>
                  <a:srgbClr val="000000"/>
                </a:solidFill>
                <a:effectLst/>
                <a:latin typeface="+mn-lt"/>
              </a:rPr>
              <a:t> </a:t>
            </a:r>
            <a:r>
              <a:rPr kumimoji="0" lang="el-GR" altLang="el-GR" b="0" i="0" u="none" strike="noStrike" cap="none" normalizeH="0" baseline="0" dirty="0" err="1">
                <a:ln>
                  <a:noFill/>
                </a:ln>
                <a:solidFill>
                  <a:srgbClr val="000000"/>
                </a:solidFill>
                <a:effectLst/>
                <a:latin typeface="+mn-lt"/>
              </a:rPr>
              <a:t>bacterial</a:t>
            </a:r>
            <a:r>
              <a:rPr kumimoji="0" lang="el-GR" altLang="el-GR" b="0" i="0" u="none" strike="noStrike" cap="none" normalizeH="0" baseline="0" dirty="0">
                <a:ln>
                  <a:noFill/>
                </a:ln>
                <a:solidFill>
                  <a:srgbClr val="000000"/>
                </a:solidFill>
                <a:effectLst/>
                <a:latin typeface="+mn-lt"/>
              </a:rPr>
              <a:t> </a:t>
            </a:r>
            <a:r>
              <a:rPr kumimoji="0" lang="el-GR" altLang="el-GR" b="0" i="0" u="none" strike="noStrike" cap="none" normalizeH="0" baseline="0" dirty="0" err="1">
                <a:ln>
                  <a:noFill/>
                </a:ln>
                <a:solidFill>
                  <a:srgbClr val="000000"/>
                </a:solidFill>
                <a:effectLst/>
                <a:latin typeface="+mn-lt"/>
              </a:rPr>
              <a:t>endocarditis</a:t>
            </a:r>
            <a:r>
              <a:rPr kumimoji="0" lang="el-GR" altLang="el-GR" b="0" i="0" u="none" strike="noStrike" cap="none" normalizeH="0" baseline="0" dirty="0">
                <a:ln>
                  <a:noFill/>
                </a:ln>
                <a:solidFill>
                  <a:srgbClr val="000000"/>
                </a:solidFill>
                <a:effectLst/>
                <a:latin typeface="+mn-lt"/>
              </a:rPr>
              <a:t> </a:t>
            </a:r>
            <a:r>
              <a:rPr kumimoji="0" lang="el-GR" altLang="el-GR" b="0" i="0" u="none" strike="noStrike" cap="none" normalizeH="0" baseline="0" dirty="0" err="1">
                <a:ln>
                  <a:noFill/>
                </a:ln>
                <a:solidFill>
                  <a:srgbClr val="000000"/>
                </a:solidFill>
                <a:effectLst/>
                <a:latin typeface="+mn-lt"/>
              </a:rPr>
              <a:t>caused</a:t>
            </a:r>
            <a:r>
              <a:rPr kumimoji="0" lang="el-GR" altLang="el-GR" b="0" i="0" u="none" strike="noStrike" cap="none" normalizeH="0" baseline="0" dirty="0">
                <a:ln>
                  <a:noFill/>
                </a:ln>
                <a:solidFill>
                  <a:srgbClr val="000000"/>
                </a:solidFill>
                <a:effectLst/>
                <a:latin typeface="+mn-lt"/>
              </a:rPr>
              <a:t> </a:t>
            </a:r>
            <a:r>
              <a:rPr kumimoji="0" lang="el-GR" altLang="el-GR" b="0" i="0" u="none" strike="noStrike" cap="none" normalizeH="0" baseline="0" dirty="0" err="1">
                <a:ln>
                  <a:noFill/>
                </a:ln>
                <a:solidFill>
                  <a:srgbClr val="000000"/>
                </a:solidFill>
                <a:effectLst/>
                <a:latin typeface="+mn-lt"/>
              </a:rPr>
              <a:t>by</a:t>
            </a:r>
            <a:r>
              <a:rPr kumimoji="0" lang="el-GR" altLang="el-GR" b="0" i="0" u="none" strike="noStrike" cap="none" normalizeH="0" baseline="0" dirty="0">
                <a:ln>
                  <a:noFill/>
                </a:ln>
                <a:solidFill>
                  <a:srgbClr val="000000"/>
                </a:solidFill>
                <a:effectLst/>
                <a:latin typeface="+mn-lt"/>
              </a:rPr>
              <a:t> </a:t>
            </a:r>
            <a:r>
              <a:rPr kumimoji="0" lang="el-GR" altLang="el-GR" b="0" i="1" u="none" strike="noStrike" cap="none" normalizeH="0" baseline="0" dirty="0" err="1">
                <a:ln>
                  <a:noFill/>
                </a:ln>
                <a:solidFill>
                  <a:srgbClr val="000000"/>
                </a:solidFill>
                <a:effectLst/>
                <a:latin typeface="+mn-lt"/>
              </a:rPr>
              <a:t>Staphylococcus</a:t>
            </a:r>
            <a:r>
              <a:rPr kumimoji="0" lang="el-GR" altLang="el-GR" b="0" i="1" u="none" strike="noStrike" cap="none" normalizeH="0" baseline="0" dirty="0">
                <a:ln>
                  <a:noFill/>
                </a:ln>
                <a:solidFill>
                  <a:srgbClr val="000000"/>
                </a:solidFill>
                <a:effectLst/>
                <a:latin typeface="+mn-lt"/>
              </a:rPr>
              <a:t> </a:t>
            </a:r>
            <a:r>
              <a:rPr kumimoji="0" lang="el-GR" altLang="el-GR" b="0" i="1" u="none" strike="noStrike" cap="none" normalizeH="0" baseline="0" dirty="0" err="1">
                <a:ln>
                  <a:noFill/>
                </a:ln>
                <a:solidFill>
                  <a:srgbClr val="000000"/>
                </a:solidFill>
                <a:effectLst/>
                <a:latin typeface="+mn-lt"/>
              </a:rPr>
              <a:t>aureus</a:t>
            </a:r>
            <a:r>
              <a:rPr kumimoji="0" lang="el-GR" altLang="el-GR" b="0" i="0" u="none" strike="noStrike" cap="none" normalizeH="0" baseline="0" dirty="0">
                <a:ln>
                  <a:noFill/>
                </a:ln>
                <a:solidFill>
                  <a:srgbClr val="000000"/>
                </a:solidFill>
                <a:effectLst/>
                <a:latin typeface="+mn-lt"/>
              </a:rPr>
              <a:t>.</a:t>
            </a:r>
            <a:endParaRPr kumimoji="0" lang="el-GR" altLang="el-GR" b="0" i="0" u="none" strike="noStrike" cap="none" normalizeH="0" baseline="0" dirty="0">
              <a:ln>
                <a:noFill/>
              </a:ln>
              <a:solidFill>
                <a:schemeClr val="tx1"/>
              </a:solidFill>
              <a:effectLst/>
              <a:latin typeface="+mn-lt"/>
            </a:endParaRPr>
          </a:p>
        </p:txBody>
      </p:sp>
      <p:sp>
        <p:nvSpPr>
          <p:cNvPr id="5" name="Ορθογώνιο 4">
            <a:extLst>
              <a:ext uri="{FF2B5EF4-FFF2-40B4-BE49-F238E27FC236}">
                <a16:creationId xmlns:a16="http://schemas.microsoft.com/office/drawing/2014/main" id="{4ECC2A93-50AF-4D5A-A2C0-F82D7317BE9D}"/>
              </a:ext>
            </a:extLst>
          </p:cNvPr>
          <p:cNvSpPr/>
          <p:nvPr/>
        </p:nvSpPr>
        <p:spPr>
          <a:xfrm>
            <a:off x="936885" y="262768"/>
            <a:ext cx="7270228" cy="369332"/>
          </a:xfrm>
          <a:prstGeom prst="rect">
            <a:avLst/>
          </a:prstGeom>
        </p:spPr>
        <p:txBody>
          <a:bodyPr wrap="square">
            <a:spAutoFit/>
          </a:bodyPr>
          <a:lstStyle/>
          <a:p>
            <a:pPr algn="ctr"/>
            <a:r>
              <a:rPr lang="en-US" b="1" dirty="0">
                <a:solidFill>
                  <a:srgbClr val="000000"/>
                </a:solidFill>
                <a:latin typeface="Verdana" panose="020B0604030504040204" pitchFamily="34" charset="0"/>
              </a:rPr>
              <a:t>O</a:t>
            </a:r>
            <a:r>
              <a:rPr lang="el-GR" b="1" dirty="0" err="1">
                <a:solidFill>
                  <a:srgbClr val="000000"/>
                </a:solidFill>
                <a:latin typeface="Verdana" panose="020B0604030504040204" pitchFamily="34" charset="0"/>
              </a:rPr>
              <a:t>ζίδια</a:t>
            </a:r>
            <a:r>
              <a:rPr lang="el-GR" b="1" dirty="0">
                <a:solidFill>
                  <a:srgbClr val="000000"/>
                </a:solidFill>
                <a:latin typeface="Verdana" panose="020B0604030504040204" pitchFamily="34" charset="0"/>
              </a:rPr>
              <a:t> </a:t>
            </a:r>
            <a:r>
              <a:rPr lang="en-US" b="1" dirty="0">
                <a:solidFill>
                  <a:srgbClr val="000000"/>
                </a:solidFill>
                <a:latin typeface="Verdana" panose="020B0604030504040204" pitchFamily="34" charset="0"/>
              </a:rPr>
              <a:t>Osler </a:t>
            </a:r>
            <a:endParaRPr lang="el-GR" dirty="0"/>
          </a:p>
        </p:txBody>
      </p:sp>
      <p:sp>
        <p:nvSpPr>
          <p:cNvPr id="6" name="TextBox 5">
            <a:extLst>
              <a:ext uri="{FF2B5EF4-FFF2-40B4-BE49-F238E27FC236}">
                <a16:creationId xmlns:a16="http://schemas.microsoft.com/office/drawing/2014/main" id="{8A09CA8B-852F-4FBE-A01C-957D8C4EFD60}"/>
              </a:ext>
            </a:extLst>
          </p:cNvPr>
          <p:cNvSpPr txBox="1"/>
          <p:nvPr/>
        </p:nvSpPr>
        <p:spPr>
          <a:xfrm>
            <a:off x="239843" y="3237875"/>
            <a:ext cx="1573967" cy="646331"/>
          </a:xfrm>
          <a:prstGeom prst="rect">
            <a:avLst/>
          </a:prstGeom>
          <a:noFill/>
          <a:ln>
            <a:solidFill>
              <a:srgbClr val="FF0000"/>
            </a:solidFill>
          </a:ln>
        </p:spPr>
        <p:txBody>
          <a:bodyPr wrap="square" rtlCol="0">
            <a:spAutoFit/>
          </a:bodyPr>
          <a:lstStyle/>
          <a:p>
            <a:r>
              <a:rPr lang="el-GR" dirty="0"/>
              <a:t>Ανοσολογικής αρχής</a:t>
            </a:r>
          </a:p>
        </p:txBody>
      </p:sp>
    </p:spTree>
    <p:extLst>
      <p:ext uri="{BB962C8B-B14F-4D97-AF65-F5344CB8AC3E}">
        <p14:creationId xmlns:p14="http://schemas.microsoft.com/office/powerpoint/2010/main" val="10886911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D8C4B29B-DFF0-4C6F-8862-DD42DF56C6AC}"/>
              </a:ext>
            </a:extLst>
          </p:cNvPr>
          <p:cNvPicPr>
            <a:picLocks noChangeAspect="1"/>
          </p:cNvPicPr>
          <p:nvPr/>
        </p:nvPicPr>
        <p:blipFill>
          <a:blip r:embed="rId2"/>
          <a:stretch>
            <a:fillRect/>
          </a:stretch>
        </p:blipFill>
        <p:spPr>
          <a:xfrm>
            <a:off x="98873" y="1449111"/>
            <a:ext cx="4473127" cy="3959777"/>
          </a:xfrm>
          <a:prstGeom prst="rect">
            <a:avLst/>
          </a:prstGeom>
        </p:spPr>
      </p:pic>
      <p:sp>
        <p:nvSpPr>
          <p:cNvPr id="3" name="TextBox 2">
            <a:extLst>
              <a:ext uri="{FF2B5EF4-FFF2-40B4-BE49-F238E27FC236}">
                <a16:creationId xmlns:a16="http://schemas.microsoft.com/office/drawing/2014/main" id="{15291857-30A4-49D8-A6EA-E067A24B0580}"/>
              </a:ext>
            </a:extLst>
          </p:cNvPr>
          <p:cNvSpPr txBox="1"/>
          <p:nvPr/>
        </p:nvSpPr>
        <p:spPr>
          <a:xfrm>
            <a:off x="2728210" y="404734"/>
            <a:ext cx="3222885" cy="461665"/>
          </a:xfrm>
          <a:prstGeom prst="rect">
            <a:avLst/>
          </a:prstGeom>
          <a:noFill/>
        </p:spPr>
        <p:txBody>
          <a:bodyPr wrap="square" rtlCol="0">
            <a:spAutoFit/>
          </a:bodyPr>
          <a:lstStyle/>
          <a:p>
            <a:pPr algn="ctr"/>
            <a:r>
              <a:rPr lang="el-GR" sz="2400" b="1" dirty="0"/>
              <a:t>Κηλίδες </a:t>
            </a:r>
            <a:r>
              <a:rPr lang="en-US" sz="2400" b="1" dirty="0"/>
              <a:t>Roth</a:t>
            </a:r>
            <a:endParaRPr lang="el-GR" sz="2400" b="1" dirty="0"/>
          </a:p>
        </p:txBody>
      </p:sp>
      <p:pic>
        <p:nvPicPr>
          <p:cNvPr id="4" name="Εικόνα 3">
            <a:extLst>
              <a:ext uri="{FF2B5EF4-FFF2-40B4-BE49-F238E27FC236}">
                <a16:creationId xmlns:a16="http://schemas.microsoft.com/office/drawing/2014/main" id="{37129879-0EAA-492B-81E2-E02F1082B59B}"/>
              </a:ext>
            </a:extLst>
          </p:cNvPr>
          <p:cNvPicPr>
            <a:picLocks noChangeAspect="1"/>
          </p:cNvPicPr>
          <p:nvPr/>
        </p:nvPicPr>
        <p:blipFill>
          <a:blip r:embed="rId3"/>
          <a:stretch>
            <a:fillRect/>
          </a:stretch>
        </p:blipFill>
        <p:spPr>
          <a:xfrm>
            <a:off x="4700050" y="1449111"/>
            <a:ext cx="4300908" cy="3959777"/>
          </a:xfrm>
          <a:prstGeom prst="rect">
            <a:avLst/>
          </a:prstGeom>
        </p:spPr>
      </p:pic>
      <p:pic>
        <p:nvPicPr>
          <p:cNvPr id="5" name="Εικόνα 4">
            <a:extLst>
              <a:ext uri="{FF2B5EF4-FFF2-40B4-BE49-F238E27FC236}">
                <a16:creationId xmlns:a16="http://schemas.microsoft.com/office/drawing/2014/main" id="{CDCB9DEF-459F-4C19-8C3D-11F13890C34B}"/>
              </a:ext>
            </a:extLst>
          </p:cNvPr>
          <p:cNvPicPr>
            <a:picLocks noChangeAspect="1"/>
          </p:cNvPicPr>
          <p:nvPr/>
        </p:nvPicPr>
        <p:blipFill>
          <a:blip r:embed="rId4"/>
          <a:stretch>
            <a:fillRect/>
          </a:stretch>
        </p:blipFill>
        <p:spPr>
          <a:xfrm>
            <a:off x="2523109" y="5636672"/>
            <a:ext cx="4097781" cy="1221328"/>
          </a:xfrm>
          <a:prstGeom prst="rect">
            <a:avLst/>
          </a:prstGeom>
        </p:spPr>
      </p:pic>
    </p:spTree>
    <p:extLst>
      <p:ext uri="{BB962C8B-B14F-4D97-AF65-F5344CB8AC3E}">
        <p14:creationId xmlns:p14="http://schemas.microsoft.com/office/powerpoint/2010/main" val="4313913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260959A3-576A-4689-BEAE-49EB68DBDC26}"/>
              </a:ext>
            </a:extLst>
          </p:cNvPr>
          <p:cNvPicPr>
            <a:picLocks noChangeAspect="1"/>
          </p:cNvPicPr>
          <p:nvPr/>
        </p:nvPicPr>
        <p:blipFill>
          <a:blip r:embed="rId2"/>
          <a:stretch>
            <a:fillRect/>
          </a:stretch>
        </p:blipFill>
        <p:spPr>
          <a:xfrm>
            <a:off x="344774" y="368444"/>
            <a:ext cx="8409481" cy="6154020"/>
          </a:xfrm>
          <a:prstGeom prst="rect">
            <a:avLst/>
          </a:prstGeom>
        </p:spPr>
      </p:pic>
    </p:spTree>
    <p:extLst>
      <p:ext uri="{BB962C8B-B14F-4D97-AF65-F5344CB8AC3E}">
        <p14:creationId xmlns:p14="http://schemas.microsoft.com/office/powerpoint/2010/main" val="18852991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0E52292E-3EA3-40CD-875A-BF62E76A93C6}"/>
              </a:ext>
            </a:extLst>
          </p:cNvPr>
          <p:cNvPicPr>
            <a:picLocks noChangeAspect="1"/>
          </p:cNvPicPr>
          <p:nvPr/>
        </p:nvPicPr>
        <p:blipFill>
          <a:blip r:embed="rId2"/>
          <a:stretch>
            <a:fillRect/>
          </a:stretch>
        </p:blipFill>
        <p:spPr>
          <a:xfrm>
            <a:off x="2059888" y="0"/>
            <a:ext cx="7084111" cy="5471410"/>
          </a:xfrm>
          <a:prstGeom prst="rect">
            <a:avLst/>
          </a:prstGeom>
        </p:spPr>
      </p:pic>
      <p:pic>
        <p:nvPicPr>
          <p:cNvPr id="3" name="Εικόνα 2">
            <a:extLst>
              <a:ext uri="{FF2B5EF4-FFF2-40B4-BE49-F238E27FC236}">
                <a16:creationId xmlns:a16="http://schemas.microsoft.com/office/drawing/2014/main" id="{0344653B-94FE-467E-B88F-CEE7614037D8}"/>
              </a:ext>
            </a:extLst>
          </p:cNvPr>
          <p:cNvPicPr>
            <a:picLocks noChangeAspect="1"/>
          </p:cNvPicPr>
          <p:nvPr/>
        </p:nvPicPr>
        <p:blipFill>
          <a:blip r:embed="rId3"/>
          <a:stretch>
            <a:fillRect/>
          </a:stretch>
        </p:blipFill>
        <p:spPr>
          <a:xfrm>
            <a:off x="1" y="4821262"/>
            <a:ext cx="4931764" cy="2036737"/>
          </a:xfrm>
          <a:prstGeom prst="rect">
            <a:avLst/>
          </a:prstGeom>
        </p:spPr>
      </p:pic>
    </p:spTree>
    <p:extLst>
      <p:ext uri="{BB962C8B-B14F-4D97-AF65-F5344CB8AC3E}">
        <p14:creationId xmlns:p14="http://schemas.microsoft.com/office/powerpoint/2010/main" val="19127587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C1FD2463-CA14-40D2-A9CA-B6C8A83BD735}"/>
              </a:ext>
            </a:extLst>
          </p:cNvPr>
          <p:cNvPicPr>
            <a:picLocks noChangeAspect="1"/>
          </p:cNvPicPr>
          <p:nvPr/>
        </p:nvPicPr>
        <p:blipFill>
          <a:blip r:embed="rId2"/>
          <a:stretch>
            <a:fillRect/>
          </a:stretch>
        </p:blipFill>
        <p:spPr>
          <a:xfrm>
            <a:off x="524657" y="45696"/>
            <a:ext cx="8064708" cy="6791853"/>
          </a:xfrm>
          <a:prstGeom prst="rect">
            <a:avLst/>
          </a:prstGeom>
        </p:spPr>
      </p:pic>
    </p:spTree>
    <p:extLst>
      <p:ext uri="{BB962C8B-B14F-4D97-AF65-F5344CB8AC3E}">
        <p14:creationId xmlns:p14="http://schemas.microsoft.com/office/powerpoint/2010/main" val="40933301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87082CB8-FFA7-4FA3-9B62-31A16847CB2D}"/>
              </a:ext>
            </a:extLst>
          </p:cNvPr>
          <p:cNvPicPr>
            <a:picLocks noChangeAspect="1"/>
          </p:cNvPicPr>
          <p:nvPr/>
        </p:nvPicPr>
        <p:blipFill>
          <a:blip r:embed="rId2"/>
          <a:stretch>
            <a:fillRect/>
          </a:stretch>
        </p:blipFill>
        <p:spPr>
          <a:xfrm>
            <a:off x="341880" y="869430"/>
            <a:ext cx="8546949" cy="5171605"/>
          </a:xfrm>
          <a:prstGeom prst="rect">
            <a:avLst/>
          </a:prstGeom>
        </p:spPr>
      </p:pic>
      <p:sp>
        <p:nvSpPr>
          <p:cNvPr id="3" name="TextBox 2">
            <a:extLst>
              <a:ext uri="{FF2B5EF4-FFF2-40B4-BE49-F238E27FC236}">
                <a16:creationId xmlns:a16="http://schemas.microsoft.com/office/drawing/2014/main" id="{C5EC080C-2DF9-4E53-ADED-3D539A6BC7CA}"/>
              </a:ext>
            </a:extLst>
          </p:cNvPr>
          <p:cNvSpPr txBox="1"/>
          <p:nvPr/>
        </p:nvSpPr>
        <p:spPr>
          <a:xfrm>
            <a:off x="2428406" y="209862"/>
            <a:ext cx="4841824" cy="461665"/>
          </a:xfrm>
          <a:prstGeom prst="rect">
            <a:avLst/>
          </a:prstGeom>
          <a:noFill/>
        </p:spPr>
        <p:txBody>
          <a:bodyPr wrap="square" rtlCol="0">
            <a:spAutoFit/>
          </a:bodyPr>
          <a:lstStyle/>
          <a:p>
            <a:r>
              <a:rPr lang="el-GR" sz="2400" b="1" dirty="0"/>
              <a:t>Σηπτικά έμβολα νεφρού και ΚΝΣ</a:t>
            </a:r>
          </a:p>
        </p:txBody>
      </p:sp>
    </p:spTree>
    <p:extLst>
      <p:ext uri="{BB962C8B-B14F-4D97-AF65-F5344CB8AC3E}">
        <p14:creationId xmlns:p14="http://schemas.microsoft.com/office/powerpoint/2010/main" val="30095160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A88BB05D-E0EE-4A1B-8BD5-FF821EADF70B}"/>
              </a:ext>
            </a:extLst>
          </p:cNvPr>
          <p:cNvSpPr/>
          <p:nvPr/>
        </p:nvSpPr>
        <p:spPr>
          <a:xfrm>
            <a:off x="918147" y="1896496"/>
            <a:ext cx="5538866" cy="2677656"/>
          </a:xfrm>
          <a:prstGeom prst="rect">
            <a:avLst/>
          </a:prstGeom>
        </p:spPr>
        <p:txBody>
          <a:bodyPr wrap="square">
            <a:spAutoFit/>
          </a:bodyPr>
          <a:lstStyle/>
          <a:p>
            <a:pPr marL="285750" indent="-285750">
              <a:buFont typeface="Arial" panose="020B0604020202020204" pitchFamily="34" charset="0"/>
              <a:buChar char="•"/>
            </a:pPr>
            <a:r>
              <a:rPr lang="el-GR" sz="2400" b="1" dirty="0">
                <a:solidFill>
                  <a:srgbClr val="003366"/>
                </a:solidFill>
                <a:latin typeface="Arial,Bold"/>
              </a:rPr>
              <a:t>Σηπτικά έμβολα εγκεφάλου</a:t>
            </a:r>
          </a:p>
          <a:p>
            <a:pPr marL="285750" indent="-285750">
              <a:buFont typeface="Arial" panose="020B0604020202020204" pitchFamily="34" charset="0"/>
              <a:buChar char="•"/>
            </a:pPr>
            <a:r>
              <a:rPr lang="el-GR" sz="2400" dirty="0">
                <a:solidFill>
                  <a:srgbClr val="003366"/>
                </a:solidFill>
                <a:latin typeface="Arial" panose="020B0604020202020204" pitchFamily="34" charset="0"/>
              </a:rPr>
              <a:t>Συνήθως εμβολισμός μέσης εγκεφαλικής αρτηρίας</a:t>
            </a:r>
          </a:p>
          <a:p>
            <a:pPr marL="285750" indent="-285750">
              <a:buFont typeface="Arial" panose="020B0604020202020204" pitchFamily="34" charset="0"/>
              <a:buChar char="•"/>
            </a:pPr>
            <a:r>
              <a:rPr lang="el-GR" sz="2400" dirty="0">
                <a:solidFill>
                  <a:srgbClr val="003366"/>
                </a:solidFill>
                <a:latin typeface="Arial" panose="020B0604020202020204" pitchFamily="34" charset="0"/>
              </a:rPr>
              <a:t>Αγγειακό εγκεφαλικό επεισόδιο</a:t>
            </a:r>
          </a:p>
          <a:p>
            <a:pPr marL="285750" indent="-285750">
              <a:buFont typeface="Arial" panose="020B0604020202020204" pitchFamily="34" charset="0"/>
              <a:buChar char="•"/>
            </a:pPr>
            <a:r>
              <a:rPr lang="el-GR" sz="2400" dirty="0">
                <a:solidFill>
                  <a:srgbClr val="003366"/>
                </a:solidFill>
                <a:latin typeface="Arial" panose="020B0604020202020204" pitchFamily="34" charset="0"/>
              </a:rPr>
              <a:t>«Ε» κρίση</a:t>
            </a:r>
          </a:p>
          <a:p>
            <a:pPr marL="285750" indent="-285750">
              <a:buFont typeface="Arial" panose="020B0604020202020204" pitchFamily="34" charset="0"/>
              <a:buChar char="•"/>
            </a:pPr>
            <a:r>
              <a:rPr lang="el-GR" sz="2400" b="1" i="1" dirty="0">
                <a:solidFill>
                  <a:srgbClr val="FF0000"/>
                </a:solidFill>
                <a:latin typeface="Arial,BoldItalic"/>
              </a:rPr>
              <a:t>Εγκεφαλικό απόστημα</a:t>
            </a:r>
          </a:p>
          <a:p>
            <a:pPr marL="285750" indent="-285750">
              <a:buFont typeface="Arial" panose="020B0604020202020204" pitchFamily="34" charset="0"/>
              <a:buChar char="•"/>
            </a:pPr>
            <a:r>
              <a:rPr lang="el-GR" sz="2400" dirty="0">
                <a:solidFill>
                  <a:srgbClr val="003366"/>
                </a:solidFill>
                <a:latin typeface="Arial" panose="020B0604020202020204" pitchFamily="34" charset="0"/>
              </a:rPr>
              <a:t>Μηνιγγίτιδα/εγκεφαλίτιδα</a:t>
            </a:r>
            <a:endParaRPr lang="el-GR" sz="2400" dirty="0"/>
          </a:p>
        </p:txBody>
      </p:sp>
      <p:pic>
        <p:nvPicPr>
          <p:cNvPr id="3" name="Εικόνα 2">
            <a:extLst>
              <a:ext uri="{FF2B5EF4-FFF2-40B4-BE49-F238E27FC236}">
                <a16:creationId xmlns:a16="http://schemas.microsoft.com/office/drawing/2014/main" id="{85537912-7E0C-46D6-9F77-FCEFA799B320}"/>
              </a:ext>
            </a:extLst>
          </p:cNvPr>
          <p:cNvPicPr>
            <a:picLocks noChangeAspect="1"/>
          </p:cNvPicPr>
          <p:nvPr/>
        </p:nvPicPr>
        <p:blipFill>
          <a:blip r:embed="rId2"/>
          <a:stretch>
            <a:fillRect/>
          </a:stretch>
        </p:blipFill>
        <p:spPr>
          <a:xfrm>
            <a:off x="6684718" y="1896496"/>
            <a:ext cx="1740650" cy="2180297"/>
          </a:xfrm>
          <a:prstGeom prst="rect">
            <a:avLst/>
          </a:prstGeom>
        </p:spPr>
      </p:pic>
      <p:sp>
        <p:nvSpPr>
          <p:cNvPr id="4" name="Βέλος: Δεξιό 3">
            <a:extLst>
              <a:ext uri="{FF2B5EF4-FFF2-40B4-BE49-F238E27FC236}">
                <a16:creationId xmlns:a16="http://schemas.microsoft.com/office/drawing/2014/main" id="{CD82B4E1-AB27-4180-9F04-60DCA7C874DB}"/>
              </a:ext>
            </a:extLst>
          </p:cNvPr>
          <p:cNvSpPr/>
          <p:nvPr/>
        </p:nvSpPr>
        <p:spPr>
          <a:xfrm>
            <a:off x="5441430" y="2488367"/>
            <a:ext cx="1015583" cy="3597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TextBox 4">
            <a:extLst>
              <a:ext uri="{FF2B5EF4-FFF2-40B4-BE49-F238E27FC236}">
                <a16:creationId xmlns:a16="http://schemas.microsoft.com/office/drawing/2014/main" id="{1E176AC7-8AD7-4EF0-A9B8-03ACC37CCA15}"/>
              </a:ext>
            </a:extLst>
          </p:cNvPr>
          <p:cNvSpPr txBox="1"/>
          <p:nvPr/>
        </p:nvSpPr>
        <p:spPr>
          <a:xfrm>
            <a:off x="1274164" y="464695"/>
            <a:ext cx="7045377" cy="523220"/>
          </a:xfrm>
          <a:prstGeom prst="rect">
            <a:avLst/>
          </a:prstGeom>
          <a:noFill/>
        </p:spPr>
        <p:txBody>
          <a:bodyPr wrap="square" rtlCol="0">
            <a:spAutoFit/>
          </a:bodyPr>
          <a:lstStyle/>
          <a:p>
            <a:pPr algn="ctr"/>
            <a:r>
              <a:rPr lang="el-GR" sz="2800" b="1" dirty="0">
                <a:solidFill>
                  <a:srgbClr val="FF0000"/>
                </a:solidFill>
              </a:rPr>
              <a:t>ΕΠΙΠΛΟΚΕΣ ΚΝΣ</a:t>
            </a:r>
          </a:p>
        </p:txBody>
      </p:sp>
      <p:sp>
        <p:nvSpPr>
          <p:cNvPr id="6" name="Ορθογώνιο 5">
            <a:extLst>
              <a:ext uri="{FF2B5EF4-FFF2-40B4-BE49-F238E27FC236}">
                <a16:creationId xmlns:a16="http://schemas.microsoft.com/office/drawing/2014/main" id="{BBCADFC9-DF30-4FEC-B2A8-E0C0C9BBEA2F}"/>
              </a:ext>
            </a:extLst>
          </p:cNvPr>
          <p:cNvSpPr/>
          <p:nvPr/>
        </p:nvSpPr>
        <p:spPr>
          <a:xfrm>
            <a:off x="1731364" y="5002409"/>
            <a:ext cx="4174761" cy="923330"/>
          </a:xfrm>
          <a:prstGeom prst="rect">
            <a:avLst/>
          </a:prstGeom>
        </p:spPr>
        <p:txBody>
          <a:bodyPr wrap="square">
            <a:spAutoFit/>
          </a:bodyPr>
          <a:lstStyle/>
          <a:p>
            <a:r>
              <a:rPr lang="el-GR" dirty="0">
                <a:solidFill>
                  <a:srgbClr val="003366"/>
                </a:solidFill>
                <a:latin typeface="Arial" panose="020B0604020202020204" pitchFamily="34" charset="0"/>
              </a:rPr>
              <a:t>•</a:t>
            </a:r>
            <a:r>
              <a:rPr lang="el-GR" b="1" dirty="0" err="1">
                <a:solidFill>
                  <a:srgbClr val="003366"/>
                </a:solidFill>
                <a:latin typeface="Arial,Bold"/>
              </a:rPr>
              <a:t>Υπαραχνοειδής</a:t>
            </a:r>
            <a:r>
              <a:rPr lang="el-GR" b="1" dirty="0">
                <a:solidFill>
                  <a:srgbClr val="003366"/>
                </a:solidFill>
                <a:latin typeface="Arial,Bold"/>
              </a:rPr>
              <a:t> αιμορραγία</a:t>
            </a:r>
          </a:p>
          <a:p>
            <a:r>
              <a:rPr lang="el-GR" dirty="0">
                <a:solidFill>
                  <a:srgbClr val="003366"/>
                </a:solidFill>
                <a:latin typeface="Arial" panose="020B0604020202020204" pitchFamily="34" charset="0"/>
              </a:rPr>
              <a:t>•Από ρήξη </a:t>
            </a:r>
            <a:r>
              <a:rPr lang="el-GR" dirty="0" err="1">
                <a:solidFill>
                  <a:srgbClr val="003366"/>
                </a:solidFill>
                <a:latin typeface="Arial" panose="020B0604020202020204" pitchFamily="34" charset="0"/>
              </a:rPr>
              <a:t>μυκωτικού</a:t>
            </a:r>
            <a:endParaRPr lang="el-GR" dirty="0">
              <a:solidFill>
                <a:srgbClr val="003366"/>
              </a:solidFill>
              <a:latin typeface="Arial" panose="020B0604020202020204" pitchFamily="34" charset="0"/>
            </a:endParaRPr>
          </a:p>
          <a:p>
            <a:r>
              <a:rPr lang="el-GR" dirty="0">
                <a:solidFill>
                  <a:srgbClr val="003366"/>
                </a:solidFill>
                <a:latin typeface="Arial" panose="020B0604020202020204" pitchFamily="34" charset="0"/>
              </a:rPr>
              <a:t>ανευρύσματος εγκεφάλου</a:t>
            </a:r>
            <a:endParaRPr lang="el-GR" dirty="0"/>
          </a:p>
        </p:txBody>
      </p:sp>
      <p:pic>
        <p:nvPicPr>
          <p:cNvPr id="7" name="Εικόνα 6">
            <a:extLst>
              <a:ext uri="{FF2B5EF4-FFF2-40B4-BE49-F238E27FC236}">
                <a16:creationId xmlns:a16="http://schemas.microsoft.com/office/drawing/2014/main" id="{899D1B6E-8A06-4418-AAD3-D9C54F6C6719}"/>
              </a:ext>
            </a:extLst>
          </p:cNvPr>
          <p:cNvPicPr>
            <a:picLocks noChangeAspect="1"/>
          </p:cNvPicPr>
          <p:nvPr/>
        </p:nvPicPr>
        <p:blipFill>
          <a:blip r:embed="rId3"/>
          <a:stretch>
            <a:fillRect/>
          </a:stretch>
        </p:blipFill>
        <p:spPr>
          <a:xfrm>
            <a:off x="6457013" y="4572957"/>
            <a:ext cx="2212076" cy="1782234"/>
          </a:xfrm>
          <a:prstGeom prst="rect">
            <a:avLst/>
          </a:prstGeom>
        </p:spPr>
      </p:pic>
      <p:sp>
        <p:nvSpPr>
          <p:cNvPr id="8" name="Βέλος: Δεξιό 7">
            <a:extLst>
              <a:ext uri="{FF2B5EF4-FFF2-40B4-BE49-F238E27FC236}">
                <a16:creationId xmlns:a16="http://schemas.microsoft.com/office/drawing/2014/main" id="{D8E2D4B1-3B45-4C6B-90DF-4B592D5AF780}"/>
              </a:ext>
            </a:extLst>
          </p:cNvPr>
          <p:cNvSpPr/>
          <p:nvPr/>
        </p:nvSpPr>
        <p:spPr>
          <a:xfrm>
            <a:off x="5165986" y="5021001"/>
            <a:ext cx="1015583" cy="3597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9228648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31775D-8F74-4730-998E-28D498E5A5E3}"/>
              </a:ext>
            </a:extLst>
          </p:cNvPr>
          <p:cNvSpPr txBox="1"/>
          <p:nvPr/>
        </p:nvSpPr>
        <p:spPr>
          <a:xfrm>
            <a:off x="1633928" y="374754"/>
            <a:ext cx="5876144" cy="461665"/>
          </a:xfrm>
          <a:prstGeom prst="rect">
            <a:avLst/>
          </a:prstGeom>
          <a:noFill/>
        </p:spPr>
        <p:txBody>
          <a:bodyPr wrap="square" rtlCol="0">
            <a:spAutoFit/>
          </a:bodyPr>
          <a:lstStyle/>
          <a:p>
            <a:r>
              <a:rPr lang="el-GR" sz="2400" b="1" dirty="0">
                <a:solidFill>
                  <a:srgbClr val="FF0000"/>
                </a:solidFill>
              </a:rPr>
              <a:t>ΕΚΔΗΛΩΣΕΙΣ ΑΠΟ ΤΟΝ ΠΝΕΥΜΟΝΑ</a:t>
            </a:r>
          </a:p>
        </p:txBody>
      </p:sp>
      <p:sp>
        <p:nvSpPr>
          <p:cNvPr id="3" name="Ορθογώνιο 2">
            <a:extLst>
              <a:ext uri="{FF2B5EF4-FFF2-40B4-BE49-F238E27FC236}">
                <a16:creationId xmlns:a16="http://schemas.microsoft.com/office/drawing/2014/main" id="{5FBB9BC0-8678-4943-B4DC-15C51CD487A0}"/>
              </a:ext>
            </a:extLst>
          </p:cNvPr>
          <p:cNvSpPr/>
          <p:nvPr/>
        </p:nvSpPr>
        <p:spPr>
          <a:xfrm>
            <a:off x="599607" y="2220059"/>
            <a:ext cx="4706911" cy="1908215"/>
          </a:xfrm>
          <a:prstGeom prst="rect">
            <a:avLst/>
          </a:prstGeom>
        </p:spPr>
        <p:txBody>
          <a:bodyPr wrap="square">
            <a:spAutoFit/>
          </a:bodyPr>
          <a:lstStyle/>
          <a:p>
            <a:r>
              <a:rPr lang="el-GR" dirty="0">
                <a:solidFill>
                  <a:srgbClr val="003366"/>
                </a:solidFill>
                <a:latin typeface="Arial" panose="020B0604020202020204" pitchFamily="34" charset="0"/>
              </a:rPr>
              <a:t>•</a:t>
            </a:r>
            <a:r>
              <a:rPr lang="el-GR" i="1" dirty="0">
                <a:solidFill>
                  <a:srgbClr val="FF0000"/>
                </a:solidFill>
                <a:latin typeface="Arial,Italic"/>
              </a:rPr>
              <a:t>Ενδοκαρδίτιδα ΔΕ καρδιάς (</a:t>
            </a:r>
            <a:r>
              <a:rPr lang="el-GR" i="1" dirty="0" err="1">
                <a:solidFill>
                  <a:srgbClr val="FF0000"/>
                </a:solidFill>
                <a:latin typeface="Arial,Italic"/>
              </a:rPr>
              <a:t>τριγλώχινα</a:t>
            </a:r>
            <a:r>
              <a:rPr lang="el-GR" i="1" dirty="0">
                <a:solidFill>
                  <a:srgbClr val="FF0000"/>
                </a:solidFill>
                <a:latin typeface="Arial,Italic"/>
              </a:rPr>
              <a:t>)</a:t>
            </a:r>
          </a:p>
          <a:p>
            <a:r>
              <a:rPr lang="el-GR" sz="1400" dirty="0">
                <a:solidFill>
                  <a:srgbClr val="003366"/>
                </a:solidFill>
                <a:latin typeface="Arial" panose="020B0604020202020204" pitchFamily="34" charset="0"/>
              </a:rPr>
              <a:t>•Συνήθης σε </a:t>
            </a:r>
            <a:r>
              <a:rPr lang="el-GR" sz="1400" dirty="0">
                <a:solidFill>
                  <a:srgbClr val="FF0000"/>
                </a:solidFill>
                <a:latin typeface="Arial" panose="020B0604020202020204" pitchFamily="34" charset="0"/>
              </a:rPr>
              <a:t>χρήστες IV ουσιών</a:t>
            </a:r>
          </a:p>
          <a:p>
            <a:endParaRPr lang="el-GR" sz="1400" dirty="0">
              <a:solidFill>
                <a:srgbClr val="FF0000"/>
              </a:solidFill>
              <a:latin typeface="Arial" panose="020B0604020202020204" pitchFamily="34" charset="0"/>
            </a:endParaRPr>
          </a:p>
          <a:p>
            <a:r>
              <a:rPr lang="el-GR" dirty="0">
                <a:solidFill>
                  <a:srgbClr val="003366"/>
                </a:solidFill>
                <a:latin typeface="Arial" panose="020B0604020202020204" pitchFamily="34" charset="0"/>
              </a:rPr>
              <a:t>•</a:t>
            </a:r>
            <a:r>
              <a:rPr lang="el-GR" b="1" dirty="0">
                <a:solidFill>
                  <a:srgbClr val="003366"/>
                </a:solidFill>
                <a:latin typeface="Arial,Bold"/>
              </a:rPr>
              <a:t>Πνευμονικό </a:t>
            </a:r>
            <a:r>
              <a:rPr lang="el-GR" b="1" dirty="0" err="1">
                <a:solidFill>
                  <a:srgbClr val="003366"/>
                </a:solidFill>
                <a:latin typeface="Arial,Bold"/>
              </a:rPr>
              <a:t>έμφρακτο</a:t>
            </a:r>
            <a:endParaRPr lang="el-GR" b="1" dirty="0">
              <a:solidFill>
                <a:srgbClr val="003366"/>
              </a:solidFill>
              <a:latin typeface="Arial,Bold"/>
            </a:endParaRPr>
          </a:p>
          <a:p>
            <a:r>
              <a:rPr lang="el-GR" dirty="0">
                <a:solidFill>
                  <a:srgbClr val="003366"/>
                </a:solidFill>
                <a:latin typeface="Arial" panose="020B0604020202020204" pitchFamily="34" charset="0"/>
              </a:rPr>
              <a:t>•</a:t>
            </a:r>
            <a:r>
              <a:rPr lang="el-GR" b="1" dirty="0">
                <a:solidFill>
                  <a:srgbClr val="003366"/>
                </a:solidFill>
                <a:latin typeface="Arial,Bold"/>
              </a:rPr>
              <a:t>Πνευμονικό απόστημα/ πνευμονία</a:t>
            </a:r>
          </a:p>
          <a:p>
            <a:r>
              <a:rPr lang="el-GR" dirty="0">
                <a:solidFill>
                  <a:srgbClr val="003366"/>
                </a:solidFill>
                <a:latin typeface="Arial" panose="020B0604020202020204" pitchFamily="34" charset="0"/>
              </a:rPr>
              <a:t>•</a:t>
            </a:r>
            <a:r>
              <a:rPr lang="el-GR" b="1" dirty="0">
                <a:solidFill>
                  <a:srgbClr val="003366"/>
                </a:solidFill>
                <a:latin typeface="Arial,Bold"/>
              </a:rPr>
              <a:t>Εμπύημα</a:t>
            </a:r>
          </a:p>
          <a:p>
            <a:r>
              <a:rPr lang="el-GR" dirty="0">
                <a:solidFill>
                  <a:srgbClr val="003366"/>
                </a:solidFill>
                <a:latin typeface="Arial" panose="020B0604020202020204" pitchFamily="34" charset="0"/>
              </a:rPr>
              <a:t>•</a:t>
            </a:r>
            <a:r>
              <a:rPr lang="el-GR" b="1" dirty="0" err="1">
                <a:solidFill>
                  <a:srgbClr val="003366"/>
                </a:solidFill>
                <a:latin typeface="Arial,Bold"/>
              </a:rPr>
              <a:t>Υπεζωκοτική</a:t>
            </a:r>
            <a:r>
              <a:rPr lang="el-GR" b="1" dirty="0">
                <a:solidFill>
                  <a:srgbClr val="003366"/>
                </a:solidFill>
                <a:latin typeface="Arial,Bold"/>
              </a:rPr>
              <a:t> συλλογή</a:t>
            </a:r>
            <a:endParaRPr lang="el-GR" dirty="0"/>
          </a:p>
        </p:txBody>
      </p:sp>
      <p:pic>
        <p:nvPicPr>
          <p:cNvPr id="4" name="Εικόνα 3">
            <a:extLst>
              <a:ext uri="{FF2B5EF4-FFF2-40B4-BE49-F238E27FC236}">
                <a16:creationId xmlns:a16="http://schemas.microsoft.com/office/drawing/2014/main" id="{E1D0F11B-3251-450E-9874-BDF66E2C4C35}"/>
              </a:ext>
            </a:extLst>
          </p:cNvPr>
          <p:cNvPicPr>
            <a:picLocks noChangeAspect="1"/>
          </p:cNvPicPr>
          <p:nvPr/>
        </p:nvPicPr>
        <p:blipFill>
          <a:blip r:embed="rId2"/>
          <a:stretch>
            <a:fillRect/>
          </a:stretch>
        </p:blipFill>
        <p:spPr>
          <a:xfrm>
            <a:off x="5618980" y="1773421"/>
            <a:ext cx="2103286" cy="1655578"/>
          </a:xfrm>
          <a:prstGeom prst="rect">
            <a:avLst/>
          </a:prstGeom>
        </p:spPr>
      </p:pic>
      <p:sp>
        <p:nvSpPr>
          <p:cNvPr id="5" name="Βέλος: Δεξιό 4">
            <a:extLst>
              <a:ext uri="{FF2B5EF4-FFF2-40B4-BE49-F238E27FC236}">
                <a16:creationId xmlns:a16="http://schemas.microsoft.com/office/drawing/2014/main" id="{26B86453-9459-4B2E-9596-74F3CEF7EFCC}"/>
              </a:ext>
            </a:extLst>
          </p:cNvPr>
          <p:cNvSpPr/>
          <p:nvPr/>
        </p:nvSpPr>
        <p:spPr>
          <a:xfrm>
            <a:off x="4884462" y="2401872"/>
            <a:ext cx="1469036" cy="1349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6" name="Εικόνα 5">
            <a:extLst>
              <a:ext uri="{FF2B5EF4-FFF2-40B4-BE49-F238E27FC236}">
                <a16:creationId xmlns:a16="http://schemas.microsoft.com/office/drawing/2014/main" id="{2AD705F2-3455-46F8-8B94-719F64DA0846}"/>
              </a:ext>
            </a:extLst>
          </p:cNvPr>
          <p:cNvPicPr>
            <a:picLocks noChangeAspect="1"/>
          </p:cNvPicPr>
          <p:nvPr/>
        </p:nvPicPr>
        <p:blipFill>
          <a:blip r:embed="rId3"/>
          <a:stretch>
            <a:fillRect/>
          </a:stretch>
        </p:blipFill>
        <p:spPr>
          <a:xfrm>
            <a:off x="704538" y="4278768"/>
            <a:ext cx="3312826" cy="2466292"/>
          </a:xfrm>
          <a:prstGeom prst="rect">
            <a:avLst/>
          </a:prstGeom>
        </p:spPr>
      </p:pic>
      <p:sp>
        <p:nvSpPr>
          <p:cNvPr id="7" name="TextBox 6">
            <a:extLst>
              <a:ext uri="{FF2B5EF4-FFF2-40B4-BE49-F238E27FC236}">
                <a16:creationId xmlns:a16="http://schemas.microsoft.com/office/drawing/2014/main" id="{C6A02EB2-C656-40C3-90DF-3C5C29F08C75}"/>
              </a:ext>
            </a:extLst>
          </p:cNvPr>
          <p:cNvSpPr txBox="1"/>
          <p:nvPr/>
        </p:nvSpPr>
        <p:spPr>
          <a:xfrm>
            <a:off x="5618980" y="3670746"/>
            <a:ext cx="2103286" cy="369332"/>
          </a:xfrm>
          <a:prstGeom prst="rect">
            <a:avLst/>
          </a:prstGeom>
          <a:noFill/>
          <a:ln>
            <a:solidFill>
              <a:srgbClr val="FF0000"/>
            </a:solidFill>
          </a:ln>
        </p:spPr>
        <p:txBody>
          <a:bodyPr wrap="square" rtlCol="0">
            <a:spAutoFit/>
          </a:bodyPr>
          <a:lstStyle/>
          <a:p>
            <a:r>
              <a:rPr lang="el-GR" b="1" dirty="0"/>
              <a:t>Συνήθως </a:t>
            </a:r>
            <a:r>
              <a:rPr lang="en-US" b="1" i="1" dirty="0">
                <a:solidFill>
                  <a:srgbClr val="FF0000"/>
                </a:solidFill>
              </a:rPr>
              <a:t>S. aureus</a:t>
            </a:r>
            <a:endParaRPr lang="el-GR" b="1" i="1" dirty="0">
              <a:solidFill>
                <a:srgbClr val="FF0000"/>
              </a:solidFill>
            </a:endParaRPr>
          </a:p>
        </p:txBody>
      </p:sp>
    </p:spTree>
    <p:extLst>
      <p:ext uri="{BB962C8B-B14F-4D97-AF65-F5344CB8AC3E}">
        <p14:creationId xmlns:p14="http://schemas.microsoft.com/office/powerpoint/2010/main" val="22887060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798AB7D2-5B91-41E3-B5D1-4F9BEC6663AF}"/>
              </a:ext>
            </a:extLst>
          </p:cNvPr>
          <p:cNvPicPr>
            <a:picLocks noChangeAspect="1"/>
          </p:cNvPicPr>
          <p:nvPr/>
        </p:nvPicPr>
        <p:blipFill>
          <a:blip r:embed="rId2"/>
          <a:stretch>
            <a:fillRect/>
          </a:stretch>
        </p:blipFill>
        <p:spPr>
          <a:xfrm>
            <a:off x="1769446" y="0"/>
            <a:ext cx="6714986" cy="6160957"/>
          </a:xfrm>
          <a:prstGeom prst="rect">
            <a:avLst/>
          </a:prstGeom>
        </p:spPr>
      </p:pic>
      <p:sp>
        <p:nvSpPr>
          <p:cNvPr id="3" name="Ορθογώνιο 2">
            <a:extLst>
              <a:ext uri="{FF2B5EF4-FFF2-40B4-BE49-F238E27FC236}">
                <a16:creationId xmlns:a16="http://schemas.microsoft.com/office/drawing/2014/main" id="{5D607DE3-30F7-4BA2-829E-CC4C6F99B5C2}"/>
              </a:ext>
            </a:extLst>
          </p:cNvPr>
          <p:cNvSpPr/>
          <p:nvPr/>
        </p:nvSpPr>
        <p:spPr>
          <a:xfrm>
            <a:off x="2458388" y="6160957"/>
            <a:ext cx="5314013" cy="523220"/>
          </a:xfrm>
          <a:prstGeom prst="rect">
            <a:avLst/>
          </a:prstGeom>
        </p:spPr>
        <p:txBody>
          <a:bodyPr wrap="square">
            <a:spAutoFit/>
          </a:bodyPr>
          <a:lstStyle/>
          <a:p>
            <a:r>
              <a:rPr lang="en-US" sz="1400" b="1" dirty="0">
                <a:solidFill>
                  <a:srgbClr val="000000"/>
                </a:solidFill>
                <a:latin typeface="Verdana" panose="020B0604030504040204" pitchFamily="34" charset="0"/>
              </a:rPr>
              <a:t>Chest radiograph of a patient with tricuspid valve endocarditis due to </a:t>
            </a:r>
            <a:r>
              <a:rPr lang="en-US" sz="1400" b="1" i="1" dirty="0">
                <a:solidFill>
                  <a:srgbClr val="000000"/>
                </a:solidFill>
                <a:latin typeface="Verdana" panose="020B0604030504040204" pitchFamily="34" charset="0"/>
              </a:rPr>
              <a:t>Staphylococcus aureus</a:t>
            </a:r>
            <a:endParaRPr lang="el-GR" sz="1400" dirty="0"/>
          </a:p>
        </p:txBody>
      </p:sp>
      <p:sp>
        <p:nvSpPr>
          <p:cNvPr id="4" name="TextBox 3">
            <a:extLst>
              <a:ext uri="{FF2B5EF4-FFF2-40B4-BE49-F238E27FC236}">
                <a16:creationId xmlns:a16="http://schemas.microsoft.com/office/drawing/2014/main" id="{2AA1FDB7-904E-4AD2-8E4A-3A15298A96C4}"/>
              </a:ext>
            </a:extLst>
          </p:cNvPr>
          <p:cNvSpPr txBox="1"/>
          <p:nvPr/>
        </p:nvSpPr>
        <p:spPr>
          <a:xfrm>
            <a:off x="0" y="1379095"/>
            <a:ext cx="1633928" cy="1200329"/>
          </a:xfrm>
          <a:prstGeom prst="rect">
            <a:avLst/>
          </a:prstGeom>
          <a:noFill/>
        </p:spPr>
        <p:txBody>
          <a:bodyPr wrap="square" rtlCol="0">
            <a:spAutoFit/>
          </a:bodyPr>
          <a:lstStyle/>
          <a:p>
            <a:r>
              <a:rPr lang="el-GR" sz="2400" b="1" dirty="0"/>
              <a:t>Σηπτικά έμβολα </a:t>
            </a:r>
            <a:r>
              <a:rPr lang="el-GR" sz="2400" b="1" dirty="0" err="1"/>
              <a:t>πνεύμονος</a:t>
            </a:r>
            <a:endParaRPr lang="el-GR" sz="2400" b="1" dirty="0"/>
          </a:p>
        </p:txBody>
      </p:sp>
    </p:spTree>
    <p:extLst>
      <p:ext uri="{BB962C8B-B14F-4D97-AF65-F5344CB8AC3E}">
        <p14:creationId xmlns:p14="http://schemas.microsoft.com/office/powerpoint/2010/main" val="6119244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A43057FC-E231-415D-B882-2911936E09A8}"/>
              </a:ext>
            </a:extLst>
          </p:cNvPr>
          <p:cNvPicPr>
            <a:picLocks noChangeAspect="1"/>
          </p:cNvPicPr>
          <p:nvPr/>
        </p:nvPicPr>
        <p:blipFill>
          <a:blip r:embed="rId2"/>
          <a:stretch>
            <a:fillRect/>
          </a:stretch>
        </p:blipFill>
        <p:spPr>
          <a:xfrm>
            <a:off x="168545" y="194872"/>
            <a:ext cx="8806910" cy="5111645"/>
          </a:xfrm>
          <a:prstGeom prst="rect">
            <a:avLst/>
          </a:prstGeom>
        </p:spPr>
      </p:pic>
      <p:sp>
        <p:nvSpPr>
          <p:cNvPr id="3" name="Ορθογώνιο 2">
            <a:extLst>
              <a:ext uri="{FF2B5EF4-FFF2-40B4-BE49-F238E27FC236}">
                <a16:creationId xmlns:a16="http://schemas.microsoft.com/office/drawing/2014/main" id="{38C4046A-ED21-4976-AA74-EF2924CCF815}"/>
              </a:ext>
            </a:extLst>
          </p:cNvPr>
          <p:cNvSpPr/>
          <p:nvPr/>
        </p:nvSpPr>
        <p:spPr>
          <a:xfrm>
            <a:off x="168545" y="5462799"/>
            <a:ext cx="8975455" cy="1384995"/>
          </a:xfrm>
          <a:prstGeom prst="rect">
            <a:avLst/>
          </a:prstGeom>
        </p:spPr>
        <p:txBody>
          <a:bodyPr wrap="square">
            <a:spAutoFit/>
          </a:bodyPr>
          <a:lstStyle/>
          <a:p>
            <a:endParaRPr lang="el-GR" sz="1400" dirty="0">
              <a:solidFill>
                <a:srgbClr val="000000"/>
              </a:solidFill>
            </a:endParaRPr>
          </a:p>
          <a:p>
            <a:r>
              <a:rPr lang="el-GR" sz="1400" dirty="0">
                <a:solidFill>
                  <a:srgbClr val="000000"/>
                </a:solidFill>
              </a:rPr>
              <a:t>Η επίπτωση της νόσου στις Η.Π.Α. κυμαίνεται μεταξύ  10.000 και20.000 περιπτώσεων το </a:t>
            </a:r>
            <a:r>
              <a:rPr lang="el-GR" sz="1400" dirty="0" err="1">
                <a:solidFill>
                  <a:srgbClr val="000000"/>
                </a:solidFill>
              </a:rPr>
              <a:t>χρόνο.Γενικά</a:t>
            </a:r>
            <a:r>
              <a:rPr lang="el-GR" sz="1400" dirty="0">
                <a:solidFill>
                  <a:srgbClr val="000000"/>
                </a:solidFill>
              </a:rPr>
              <a:t> η επίπτωση της νόσου κυμαίνεται από 2-3 έως 30 νέες περιπτώσεις το χρόνο / 100.000 κατοίκους, ανάλογα με την επίπτωση χρήσης ΕΦ τοξικών ουσιών και τη μέση ηλικία του πληθυσμού   </a:t>
            </a:r>
          </a:p>
          <a:p>
            <a:endParaRPr lang="el-GR" sz="1400" dirty="0">
              <a:solidFill>
                <a:srgbClr val="000000"/>
              </a:solidFill>
            </a:endParaRPr>
          </a:p>
          <a:p>
            <a:r>
              <a:rPr lang="el-GR" sz="1400" dirty="0">
                <a:solidFill>
                  <a:srgbClr val="000000"/>
                </a:solidFill>
              </a:rPr>
              <a:t>►Η </a:t>
            </a:r>
            <a:r>
              <a:rPr lang="el-GR" sz="1400" b="1" dirty="0">
                <a:solidFill>
                  <a:srgbClr val="000000"/>
                </a:solidFill>
              </a:rPr>
              <a:t>θνητότητα</a:t>
            </a:r>
            <a:r>
              <a:rPr lang="el-GR" sz="1400" dirty="0">
                <a:solidFill>
                  <a:srgbClr val="000000"/>
                </a:solidFill>
              </a:rPr>
              <a:t> από λοιμώδη ενδοκαρδίτιδα κυμαίνεται από 20–30%</a:t>
            </a:r>
          </a:p>
        </p:txBody>
      </p:sp>
    </p:spTree>
    <p:extLst>
      <p:ext uri="{BB962C8B-B14F-4D97-AF65-F5344CB8AC3E}">
        <p14:creationId xmlns:p14="http://schemas.microsoft.com/office/powerpoint/2010/main" val="23995580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46EA71-B90F-4839-94BF-3AE7CDC24DE5}"/>
              </a:ext>
            </a:extLst>
          </p:cNvPr>
          <p:cNvSpPr txBox="1"/>
          <p:nvPr/>
        </p:nvSpPr>
        <p:spPr>
          <a:xfrm>
            <a:off x="1873770" y="629587"/>
            <a:ext cx="5396459" cy="461665"/>
          </a:xfrm>
          <a:prstGeom prst="rect">
            <a:avLst/>
          </a:prstGeom>
          <a:noFill/>
        </p:spPr>
        <p:txBody>
          <a:bodyPr wrap="square" rtlCol="0">
            <a:spAutoFit/>
          </a:bodyPr>
          <a:lstStyle/>
          <a:p>
            <a:r>
              <a:rPr lang="en-US" sz="2400" b="1" dirty="0">
                <a:solidFill>
                  <a:srgbClr val="FF0000"/>
                </a:solidFill>
              </a:rPr>
              <a:t>E</a:t>
            </a:r>
            <a:r>
              <a:rPr lang="el-GR" sz="2400" b="1" dirty="0">
                <a:solidFill>
                  <a:srgbClr val="FF0000"/>
                </a:solidFill>
              </a:rPr>
              <a:t>ΝΔΟΚΑΡΔΙΤΙΔΑ – ΟΞΥ ΚΟΙΛΙΑΚΟ ΑΛΓΟΣ</a:t>
            </a:r>
          </a:p>
        </p:txBody>
      </p:sp>
      <p:sp>
        <p:nvSpPr>
          <p:cNvPr id="3" name="Ορθογώνιο 2">
            <a:extLst>
              <a:ext uri="{FF2B5EF4-FFF2-40B4-BE49-F238E27FC236}">
                <a16:creationId xmlns:a16="http://schemas.microsoft.com/office/drawing/2014/main" id="{D94DA9F8-D164-487C-AA8F-E5D37A306415}"/>
              </a:ext>
            </a:extLst>
          </p:cNvPr>
          <p:cNvSpPr/>
          <p:nvPr/>
        </p:nvSpPr>
        <p:spPr>
          <a:xfrm>
            <a:off x="352268" y="2161295"/>
            <a:ext cx="5396459" cy="1508105"/>
          </a:xfrm>
          <a:prstGeom prst="rect">
            <a:avLst/>
          </a:prstGeom>
        </p:spPr>
        <p:txBody>
          <a:bodyPr wrap="square">
            <a:spAutoFit/>
          </a:bodyPr>
          <a:lstStyle/>
          <a:p>
            <a:r>
              <a:rPr lang="el-GR" sz="2000" b="1" i="1" dirty="0">
                <a:solidFill>
                  <a:srgbClr val="FF0000"/>
                </a:solidFill>
                <a:latin typeface="Arial,Italic"/>
              </a:rPr>
              <a:t>Εμβολισμός </a:t>
            </a:r>
            <a:r>
              <a:rPr lang="el-GR" sz="2000" b="1" i="1" dirty="0" err="1">
                <a:solidFill>
                  <a:srgbClr val="FF0000"/>
                </a:solidFill>
                <a:latin typeface="Arial,Italic"/>
              </a:rPr>
              <a:t>ενδοκοιλιακών</a:t>
            </a:r>
            <a:r>
              <a:rPr lang="el-GR" sz="2000" b="1" i="1" dirty="0">
                <a:solidFill>
                  <a:srgbClr val="FF0000"/>
                </a:solidFill>
                <a:latin typeface="Arial,Italic"/>
              </a:rPr>
              <a:t> οργάνων</a:t>
            </a:r>
          </a:p>
          <a:p>
            <a:r>
              <a:rPr lang="el-GR" dirty="0">
                <a:solidFill>
                  <a:srgbClr val="003366"/>
                </a:solidFill>
                <a:latin typeface="Arial" panose="020B0604020202020204" pitchFamily="34" charset="0"/>
              </a:rPr>
              <a:t>•Συνήθως:</a:t>
            </a:r>
          </a:p>
          <a:p>
            <a:r>
              <a:rPr lang="el-GR" dirty="0">
                <a:solidFill>
                  <a:srgbClr val="003366"/>
                </a:solidFill>
                <a:latin typeface="Arial" panose="020B0604020202020204" pitchFamily="34" charset="0"/>
              </a:rPr>
              <a:t>►Σπληνικά </a:t>
            </a:r>
            <a:r>
              <a:rPr lang="el-GR" dirty="0" err="1">
                <a:solidFill>
                  <a:srgbClr val="003366"/>
                </a:solidFill>
                <a:latin typeface="Arial" panose="020B0604020202020204" pitchFamily="34" charset="0"/>
              </a:rPr>
              <a:t>έμφρακτα</a:t>
            </a:r>
            <a:endParaRPr lang="el-GR" dirty="0">
              <a:solidFill>
                <a:srgbClr val="003366"/>
              </a:solidFill>
              <a:latin typeface="Arial" panose="020B0604020202020204" pitchFamily="34" charset="0"/>
            </a:endParaRPr>
          </a:p>
          <a:p>
            <a:r>
              <a:rPr lang="el-GR" dirty="0">
                <a:solidFill>
                  <a:srgbClr val="003366"/>
                </a:solidFill>
                <a:latin typeface="Arial" panose="020B0604020202020204" pitchFamily="34" charset="0"/>
              </a:rPr>
              <a:t>► Νεφρικά </a:t>
            </a:r>
            <a:r>
              <a:rPr lang="el-GR" dirty="0" err="1">
                <a:solidFill>
                  <a:srgbClr val="003366"/>
                </a:solidFill>
                <a:latin typeface="Arial" panose="020B0604020202020204" pitchFamily="34" charset="0"/>
              </a:rPr>
              <a:t>έμφρακτα</a:t>
            </a:r>
            <a:endParaRPr lang="el-GR" dirty="0">
              <a:solidFill>
                <a:srgbClr val="003366"/>
              </a:solidFill>
              <a:latin typeface="Arial" panose="020B0604020202020204" pitchFamily="34" charset="0"/>
            </a:endParaRPr>
          </a:p>
          <a:p>
            <a:r>
              <a:rPr lang="el-GR" dirty="0">
                <a:solidFill>
                  <a:srgbClr val="003366"/>
                </a:solidFill>
                <a:latin typeface="Arial" panose="020B0604020202020204" pitchFamily="34" charset="0"/>
              </a:rPr>
              <a:t>(+/- αιματουρία)</a:t>
            </a:r>
            <a:endParaRPr lang="el-GR" dirty="0"/>
          </a:p>
        </p:txBody>
      </p:sp>
      <p:pic>
        <p:nvPicPr>
          <p:cNvPr id="4" name="Εικόνα 3">
            <a:extLst>
              <a:ext uri="{FF2B5EF4-FFF2-40B4-BE49-F238E27FC236}">
                <a16:creationId xmlns:a16="http://schemas.microsoft.com/office/drawing/2014/main" id="{7CCE0CB6-E452-483A-8E48-1187AE9F8DA7}"/>
              </a:ext>
            </a:extLst>
          </p:cNvPr>
          <p:cNvPicPr>
            <a:picLocks noChangeAspect="1"/>
          </p:cNvPicPr>
          <p:nvPr/>
        </p:nvPicPr>
        <p:blipFill>
          <a:blip r:embed="rId2"/>
          <a:stretch>
            <a:fillRect/>
          </a:stretch>
        </p:blipFill>
        <p:spPr>
          <a:xfrm>
            <a:off x="4913460" y="2453855"/>
            <a:ext cx="2866436" cy="2051534"/>
          </a:xfrm>
          <a:prstGeom prst="rect">
            <a:avLst/>
          </a:prstGeom>
        </p:spPr>
      </p:pic>
      <p:sp>
        <p:nvSpPr>
          <p:cNvPr id="5" name="Βέλος: Αριστερό 4">
            <a:extLst>
              <a:ext uri="{FF2B5EF4-FFF2-40B4-BE49-F238E27FC236}">
                <a16:creationId xmlns:a16="http://schemas.microsoft.com/office/drawing/2014/main" id="{B370A37F-B0F6-45B0-9096-267E637212E3}"/>
              </a:ext>
            </a:extLst>
          </p:cNvPr>
          <p:cNvSpPr/>
          <p:nvPr/>
        </p:nvSpPr>
        <p:spPr>
          <a:xfrm>
            <a:off x="7779896" y="3552669"/>
            <a:ext cx="854438" cy="11673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6" name="Εικόνα 5">
            <a:extLst>
              <a:ext uri="{FF2B5EF4-FFF2-40B4-BE49-F238E27FC236}">
                <a16:creationId xmlns:a16="http://schemas.microsoft.com/office/drawing/2014/main" id="{7EE9F5A3-BB7E-4078-BC2B-AE6DA9A40562}"/>
              </a:ext>
            </a:extLst>
          </p:cNvPr>
          <p:cNvPicPr>
            <a:picLocks noChangeAspect="1"/>
          </p:cNvPicPr>
          <p:nvPr/>
        </p:nvPicPr>
        <p:blipFill>
          <a:blip r:embed="rId3"/>
          <a:stretch>
            <a:fillRect/>
          </a:stretch>
        </p:blipFill>
        <p:spPr>
          <a:xfrm>
            <a:off x="434004" y="4408702"/>
            <a:ext cx="2866436" cy="1950290"/>
          </a:xfrm>
          <a:prstGeom prst="rect">
            <a:avLst/>
          </a:prstGeom>
        </p:spPr>
      </p:pic>
      <p:sp>
        <p:nvSpPr>
          <p:cNvPr id="7" name="Βέλος: Κάτω 6">
            <a:extLst>
              <a:ext uri="{FF2B5EF4-FFF2-40B4-BE49-F238E27FC236}">
                <a16:creationId xmlns:a16="http://schemas.microsoft.com/office/drawing/2014/main" id="{D69924CD-4ACD-4F11-B535-94FB08EC6DE7}"/>
              </a:ext>
            </a:extLst>
          </p:cNvPr>
          <p:cNvSpPr/>
          <p:nvPr/>
        </p:nvSpPr>
        <p:spPr>
          <a:xfrm>
            <a:off x="1424066" y="3669400"/>
            <a:ext cx="239842" cy="7347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Βέλος: Δεξιό 7">
            <a:extLst>
              <a:ext uri="{FF2B5EF4-FFF2-40B4-BE49-F238E27FC236}">
                <a16:creationId xmlns:a16="http://schemas.microsoft.com/office/drawing/2014/main" id="{30CF968A-8FA3-4BBD-BF26-4B0AE9863B69}"/>
              </a:ext>
            </a:extLst>
          </p:cNvPr>
          <p:cNvSpPr/>
          <p:nvPr/>
        </p:nvSpPr>
        <p:spPr>
          <a:xfrm>
            <a:off x="2887224" y="2848130"/>
            <a:ext cx="1963711" cy="2398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4953255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4D90ACA1-4B5A-40EB-AF2E-0FCDAB3B3CCB}"/>
              </a:ext>
            </a:extLst>
          </p:cNvPr>
          <p:cNvPicPr>
            <a:picLocks noChangeAspect="1"/>
          </p:cNvPicPr>
          <p:nvPr/>
        </p:nvPicPr>
        <p:blipFill>
          <a:blip r:embed="rId2"/>
          <a:stretch>
            <a:fillRect/>
          </a:stretch>
        </p:blipFill>
        <p:spPr>
          <a:xfrm>
            <a:off x="1556814" y="2515173"/>
            <a:ext cx="6030372" cy="4186244"/>
          </a:xfrm>
          <a:prstGeom prst="rect">
            <a:avLst/>
          </a:prstGeom>
        </p:spPr>
      </p:pic>
      <p:pic>
        <p:nvPicPr>
          <p:cNvPr id="3" name="Εικόνα 2">
            <a:extLst>
              <a:ext uri="{FF2B5EF4-FFF2-40B4-BE49-F238E27FC236}">
                <a16:creationId xmlns:a16="http://schemas.microsoft.com/office/drawing/2014/main" id="{5EA16EC4-0234-47CA-9F34-C64ECC07F410}"/>
              </a:ext>
            </a:extLst>
          </p:cNvPr>
          <p:cNvPicPr>
            <a:picLocks noChangeAspect="1"/>
          </p:cNvPicPr>
          <p:nvPr/>
        </p:nvPicPr>
        <p:blipFill>
          <a:blip r:embed="rId3"/>
          <a:stretch>
            <a:fillRect/>
          </a:stretch>
        </p:blipFill>
        <p:spPr>
          <a:xfrm>
            <a:off x="399623" y="168398"/>
            <a:ext cx="5076897" cy="1130859"/>
          </a:xfrm>
          <a:prstGeom prst="rect">
            <a:avLst/>
          </a:prstGeom>
        </p:spPr>
      </p:pic>
      <p:pic>
        <p:nvPicPr>
          <p:cNvPr id="4" name="Εικόνα 3">
            <a:extLst>
              <a:ext uri="{FF2B5EF4-FFF2-40B4-BE49-F238E27FC236}">
                <a16:creationId xmlns:a16="http://schemas.microsoft.com/office/drawing/2014/main" id="{29A1C023-3E46-4467-B794-832B9010C706}"/>
              </a:ext>
            </a:extLst>
          </p:cNvPr>
          <p:cNvPicPr>
            <a:picLocks noChangeAspect="1"/>
          </p:cNvPicPr>
          <p:nvPr/>
        </p:nvPicPr>
        <p:blipFill>
          <a:blip r:embed="rId4"/>
          <a:stretch>
            <a:fillRect/>
          </a:stretch>
        </p:blipFill>
        <p:spPr>
          <a:xfrm>
            <a:off x="5807754" y="78456"/>
            <a:ext cx="3336246" cy="2171250"/>
          </a:xfrm>
          <a:prstGeom prst="rect">
            <a:avLst/>
          </a:prstGeom>
        </p:spPr>
      </p:pic>
      <p:sp>
        <p:nvSpPr>
          <p:cNvPr id="5" name="Ορθογώνιο 4">
            <a:extLst>
              <a:ext uri="{FF2B5EF4-FFF2-40B4-BE49-F238E27FC236}">
                <a16:creationId xmlns:a16="http://schemas.microsoft.com/office/drawing/2014/main" id="{7134A99A-97B3-45B8-BBC9-250B3122D3D9}"/>
              </a:ext>
            </a:extLst>
          </p:cNvPr>
          <p:cNvSpPr/>
          <p:nvPr/>
        </p:nvSpPr>
        <p:spPr>
          <a:xfrm>
            <a:off x="1556814" y="1422064"/>
            <a:ext cx="4572000" cy="923330"/>
          </a:xfrm>
          <a:prstGeom prst="rect">
            <a:avLst/>
          </a:prstGeom>
        </p:spPr>
        <p:txBody>
          <a:bodyPr>
            <a:spAutoFit/>
          </a:bodyPr>
          <a:lstStyle/>
          <a:p>
            <a:r>
              <a:rPr lang="el-GR" dirty="0">
                <a:latin typeface="Arial" panose="020B0604020202020204" pitchFamily="34" charset="0"/>
              </a:rPr>
              <a:t>Εστιακή </a:t>
            </a:r>
            <a:r>
              <a:rPr lang="el-GR" dirty="0" err="1">
                <a:latin typeface="Arial" panose="020B0604020202020204" pitchFamily="34" charset="0"/>
              </a:rPr>
              <a:t>σπειραματονεφρίτιδα</a:t>
            </a:r>
            <a:endParaRPr lang="el-GR" dirty="0">
              <a:latin typeface="Arial" panose="020B0604020202020204" pitchFamily="34" charset="0"/>
            </a:endParaRPr>
          </a:p>
          <a:p>
            <a:r>
              <a:rPr lang="el-GR" dirty="0">
                <a:latin typeface="Arial" panose="020B0604020202020204" pitchFamily="34" charset="0"/>
              </a:rPr>
              <a:t>Κύλινδρος ερυθρών αιμοσφαιρίων στα</a:t>
            </a:r>
          </a:p>
          <a:p>
            <a:r>
              <a:rPr lang="el-GR" dirty="0">
                <a:latin typeface="Arial" panose="020B0604020202020204" pitchFamily="34" charset="0"/>
              </a:rPr>
              <a:t>ούρα (</a:t>
            </a:r>
            <a:r>
              <a:rPr lang="en-US" dirty="0">
                <a:latin typeface="Arial" panose="020B0604020202020204" pitchFamily="34" charset="0"/>
              </a:rPr>
              <a:t>red cell cast)</a:t>
            </a:r>
            <a:endParaRPr lang="el-GR" dirty="0"/>
          </a:p>
        </p:txBody>
      </p:sp>
    </p:spTree>
    <p:extLst>
      <p:ext uri="{BB962C8B-B14F-4D97-AF65-F5344CB8AC3E}">
        <p14:creationId xmlns:p14="http://schemas.microsoft.com/office/powerpoint/2010/main" val="27079839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B5BDE496-D649-4680-AC4D-22DA4BF64573}"/>
              </a:ext>
            </a:extLst>
          </p:cNvPr>
          <p:cNvPicPr>
            <a:picLocks noChangeAspect="1"/>
          </p:cNvPicPr>
          <p:nvPr/>
        </p:nvPicPr>
        <p:blipFill>
          <a:blip r:embed="rId2"/>
          <a:stretch>
            <a:fillRect/>
          </a:stretch>
        </p:blipFill>
        <p:spPr>
          <a:xfrm>
            <a:off x="183452" y="194873"/>
            <a:ext cx="8828546" cy="6430780"/>
          </a:xfrm>
          <a:prstGeom prst="rect">
            <a:avLst/>
          </a:prstGeom>
        </p:spPr>
      </p:pic>
    </p:spTree>
    <p:extLst>
      <p:ext uri="{BB962C8B-B14F-4D97-AF65-F5344CB8AC3E}">
        <p14:creationId xmlns:p14="http://schemas.microsoft.com/office/powerpoint/2010/main" val="30358421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F69E8B61-6764-45E2-A118-260E47493BED}"/>
              </a:ext>
            </a:extLst>
          </p:cNvPr>
          <p:cNvSpPr/>
          <p:nvPr/>
        </p:nvSpPr>
        <p:spPr>
          <a:xfrm>
            <a:off x="277318" y="843677"/>
            <a:ext cx="4572000" cy="2862322"/>
          </a:xfrm>
          <a:prstGeom prst="rect">
            <a:avLst/>
          </a:prstGeom>
        </p:spPr>
        <p:txBody>
          <a:bodyPr>
            <a:spAutoFit/>
          </a:bodyPr>
          <a:lstStyle/>
          <a:p>
            <a:r>
              <a:rPr lang="el-GR" b="1" dirty="0">
                <a:solidFill>
                  <a:srgbClr val="003366"/>
                </a:solidFill>
                <a:latin typeface="Arial,Bold"/>
              </a:rPr>
              <a:t>Καρδιακές επιπλοκές</a:t>
            </a:r>
            <a:r>
              <a:rPr lang="el-GR" dirty="0">
                <a:solidFill>
                  <a:srgbClr val="003366"/>
                </a:solidFill>
                <a:latin typeface="Arial" panose="020B0604020202020204" pitchFamily="34" charset="0"/>
              </a:rPr>
              <a:t>: οι</a:t>
            </a:r>
          </a:p>
          <a:p>
            <a:r>
              <a:rPr lang="el-GR" dirty="0">
                <a:solidFill>
                  <a:srgbClr val="003366"/>
                </a:solidFill>
                <a:latin typeface="Arial" panose="020B0604020202020204" pitchFamily="34" charset="0"/>
              </a:rPr>
              <a:t>συχνότερες (30-50%)</a:t>
            </a:r>
          </a:p>
          <a:p>
            <a:r>
              <a:rPr lang="el-GR" dirty="0">
                <a:solidFill>
                  <a:srgbClr val="003366"/>
                </a:solidFill>
                <a:latin typeface="Arial" panose="020B0604020202020204" pitchFamily="34" charset="0"/>
              </a:rPr>
              <a:t>• </a:t>
            </a:r>
            <a:r>
              <a:rPr lang="el-GR" b="1" dirty="0">
                <a:solidFill>
                  <a:srgbClr val="FF0000"/>
                </a:solidFill>
                <a:latin typeface="Arial,Bold"/>
              </a:rPr>
              <a:t>Οξεία καρδιακή ανεπάρκεια</a:t>
            </a:r>
            <a:r>
              <a:rPr lang="el-GR" dirty="0">
                <a:solidFill>
                  <a:srgbClr val="003366"/>
                </a:solidFill>
                <a:latin typeface="Arial" panose="020B0604020202020204" pitchFamily="34" charset="0"/>
              </a:rPr>
              <a:t>:</a:t>
            </a:r>
          </a:p>
          <a:p>
            <a:r>
              <a:rPr lang="el-GR" dirty="0">
                <a:solidFill>
                  <a:srgbClr val="003366"/>
                </a:solidFill>
                <a:latin typeface="Arial" panose="020B0604020202020204" pitchFamily="34" charset="0"/>
              </a:rPr>
              <a:t>70% των θανάτων από</a:t>
            </a:r>
          </a:p>
          <a:p>
            <a:r>
              <a:rPr lang="el-GR" dirty="0">
                <a:solidFill>
                  <a:srgbClr val="003366"/>
                </a:solidFill>
                <a:latin typeface="Arial" panose="020B0604020202020204" pitchFamily="34" charset="0"/>
              </a:rPr>
              <a:t>ενδοκαρδίτιδα</a:t>
            </a:r>
          </a:p>
          <a:p>
            <a:r>
              <a:rPr lang="el-GR" dirty="0">
                <a:solidFill>
                  <a:srgbClr val="003366"/>
                </a:solidFill>
                <a:latin typeface="Arial" panose="020B0604020202020204" pitchFamily="34" charset="0"/>
              </a:rPr>
              <a:t>• Συνηθέστερα από οξεία βλάβη</a:t>
            </a:r>
          </a:p>
          <a:p>
            <a:r>
              <a:rPr lang="el-GR" dirty="0">
                <a:solidFill>
                  <a:srgbClr val="003366"/>
                </a:solidFill>
                <a:latin typeface="Arial" panose="020B0604020202020204" pitchFamily="34" charset="0"/>
              </a:rPr>
              <a:t>βαλβίδας</a:t>
            </a:r>
          </a:p>
          <a:p>
            <a:r>
              <a:rPr lang="el-GR" dirty="0">
                <a:solidFill>
                  <a:srgbClr val="003366"/>
                </a:solidFill>
                <a:latin typeface="Arial" panose="020B0604020202020204" pitchFamily="34" charset="0"/>
              </a:rPr>
              <a:t>• </a:t>
            </a:r>
            <a:r>
              <a:rPr lang="el-GR" b="1" dirty="0">
                <a:solidFill>
                  <a:srgbClr val="FF0000"/>
                </a:solidFill>
                <a:latin typeface="Arial,Bold"/>
              </a:rPr>
              <a:t>Οξεία ανεπάρκεια βαλβίδας</a:t>
            </a:r>
          </a:p>
          <a:p>
            <a:endParaRPr lang="el-GR" b="1" dirty="0">
              <a:solidFill>
                <a:srgbClr val="003366"/>
              </a:solidFill>
              <a:latin typeface="Arial,Bold"/>
            </a:endParaRPr>
          </a:p>
          <a:p>
            <a:r>
              <a:rPr lang="el-GR" dirty="0">
                <a:solidFill>
                  <a:srgbClr val="003366"/>
                </a:solidFill>
                <a:latin typeface="Arial" panose="020B0604020202020204" pitchFamily="34" charset="0"/>
              </a:rPr>
              <a:t>• </a:t>
            </a:r>
            <a:r>
              <a:rPr lang="el-GR" b="1" dirty="0">
                <a:solidFill>
                  <a:srgbClr val="003366"/>
                </a:solidFill>
                <a:latin typeface="Arial,Bold"/>
              </a:rPr>
              <a:t>Διάτρηση βαλβίδας</a:t>
            </a:r>
            <a:endParaRPr lang="el-GR" dirty="0"/>
          </a:p>
        </p:txBody>
      </p:sp>
      <p:sp>
        <p:nvSpPr>
          <p:cNvPr id="3" name="Ορθογώνιο 2">
            <a:extLst>
              <a:ext uri="{FF2B5EF4-FFF2-40B4-BE49-F238E27FC236}">
                <a16:creationId xmlns:a16="http://schemas.microsoft.com/office/drawing/2014/main" id="{713B3FDB-3157-4DB7-8C39-6FCCE1E4C6C3}"/>
              </a:ext>
            </a:extLst>
          </p:cNvPr>
          <p:cNvSpPr/>
          <p:nvPr/>
        </p:nvSpPr>
        <p:spPr>
          <a:xfrm>
            <a:off x="5149122" y="803808"/>
            <a:ext cx="4572000" cy="1477328"/>
          </a:xfrm>
          <a:prstGeom prst="rect">
            <a:avLst/>
          </a:prstGeom>
        </p:spPr>
        <p:txBody>
          <a:bodyPr>
            <a:spAutoFit/>
          </a:bodyPr>
          <a:lstStyle/>
          <a:p>
            <a:r>
              <a:rPr lang="el-GR" dirty="0">
                <a:solidFill>
                  <a:srgbClr val="003366"/>
                </a:solidFill>
                <a:latin typeface="Arial" panose="020B0604020202020204" pitchFamily="34" charset="0"/>
              </a:rPr>
              <a:t>•</a:t>
            </a:r>
            <a:r>
              <a:rPr lang="el-GR" b="1" dirty="0">
                <a:solidFill>
                  <a:srgbClr val="003366"/>
                </a:solidFill>
                <a:latin typeface="Arial,Bold"/>
              </a:rPr>
              <a:t>Ρήξη θηλοειδούς μυός</a:t>
            </a:r>
            <a:r>
              <a:rPr lang="el-GR" b="1" dirty="0">
                <a:solidFill>
                  <a:srgbClr val="003366"/>
                </a:solidFill>
                <a:latin typeface="Arial" panose="020B0604020202020204" pitchFamily="34" charset="0"/>
              </a:rPr>
              <a:t>:</a:t>
            </a:r>
          </a:p>
          <a:p>
            <a:r>
              <a:rPr lang="el-GR" dirty="0">
                <a:solidFill>
                  <a:srgbClr val="003366"/>
                </a:solidFill>
                <a:latin typeface="Arial" panose="020B0604020202020204" pitchFamily="34" charset="0"/>
              </a:rPr>
              <a:t>η συχνότερη αιτία οξείας</a:t>
            </a:r>
          </a:p>
          <a:p>
            <a:r>
              <a:rPr lang="el-GR" dirty="0">
                <a:solidFill>
                  <a:srgbClr val="003366"/>
                </a:solidFill>
                <a:latin typeface="Arial" panose="020B0604020202020204" pitchFamily="34" charset="0"/>
              </a:rPr>
              <a:t>ανεπάρκειας μιτροειδούς</a:t>
            </a:r>
          </a:p>
          <a:p>
            <a:r>
              <a:rPr lang="el-GR" dirty="0">
                <a:solidFill>
                  <a:srgbClr val="003366"/>
                </a:solidFill>
                <a:latin typeface="Arial" panose="020B0604020202020204" pitchFamily="34" charset="0"/>
              </a:rPr>
              <a:t>βαλβίδας</a:t>
            </a:r>
          </a:p>
          <a:p>
            <a:r>
              <a:rPr lang="el-GR" dirty="0">
                <a:solidFill>
                  <a:srgbClr val="CD3300"/>
                </a:solidFill>
                <a:latin typeface="Arial" panose="020B0604020202020204" pitchFamily="34" charset="0"/>
              </a:rPr>
              <a:t>► </a:t>
            </a:r>
            <a:r>
              <a:rPr lang="el-GR" dirty="0">
                <a:solidFill>
                  <a:srgbClr val="003366"/>
                </a:solidFill>
                <a:latin typeface="Arial" panose="020B0604020202020204" pitchFamily="34" charset="0"/>
              </a:rPr>
              <a:t>Χειρουργική αντιμετώπιση</a:t>
            </a:r>
            <a:endParaRPr lang="el-GR" dirty="0"/>
          </a:p>
        </p:txBody>
      </p:sp>
      <p:pic>
        <p:nvPicPr>
          <p:cNvPr id="4" name="Εικόνα 3">
            <a:extLst>
              <a:ext uri="{FF2B5EF4-FFF2-40B4-BE49-F238E27FC236}">
                <a16:creationId xmlns:a16="http://schemas.microsoft.com/office/drawing/2014/main" id="{6AFA1CD8-6F4A-4C75-801A-EF54EE2AB540}"/>
              </a:ext>
            </a:extLst>
          </p:cNvPr>
          <p:cNvPicPr>
            <a:picLocks noChangeAspect="1"/>
          </p:cNvPicPr>
          <p:nvPr/>
        </p:nvPicPr>
        <p:blipFill>
          <a:blip r:embed="rId2"/>
          <a:stretch>
            <a:fillRect/>
          </a:stretch>
        </p:blipFill>
        <p:spPr>
          <a:xfrm>
            <a:off x="4754382" y="2412062"/>
            <a:ext cx="4389618" cy="1718897"/>
          </a:xfrm>
          <a:prstGeom prst="rect">
            <a:avLst/>
          </a:prstGeom>
        </p:spPr>
      </p:pic>
      <p:sp>
        <p:nvSpPr>
          <p:cNvPr id="5" name="Ορθογώνιο 4">
            <a:extLst>
              <a:ext uri="{FF2B5EF4-FFF2-40B4-BE49-F238E27FC236}">
                <a16:creationId xmlns:a16="http://schemas.microsoft.com/office/drawing/2014/main" id="{E3424541-CECD-4C96-94E3-D58615677327}"/>
              </a:ext>
            </a:extLst>
          </p:cNvPr>
          <p:cNvSpPr/>
          <p:nvPr/>
        </p:nvSpPr>
        <p:spPr>
          <a:xfrm>
            <a:off x="277318" y="4150628"/>
            <a:ext cx="4572000" cy="646331"/>
          </a:xfrm>
          <a:prstGeom prst="rect">
            <a:avLst/>
          </a:prstGeom>
        </p:spPr>
        <p:txBody>
          <a:bodyPr>
            <a:spAutoFit/>
          </a:bodyPr>
          <a:lstStyle/>
          <a:p>
            <a:r>
              <a:rPr lang="el-GR" b="1" dirty="0">
                <a:solidFill>
                  <a:srgbClr val="003366"/>
                </a:solidFill>
                <a:latin typeface="Arial,Bold"/>
              </a:rPr>
              <a:t>Ρήξη </a:t>
            </a:r>
            <a:r>
              <a:rPr lang="el-GR" b="1" dirty="0" err="1">
                <a:solidFill>
                  <a:srgbClr val="003366"/>
                </a:solidFill>
                <a:latin typeface="Arial,Bold"/>
              </a:rPr>
              <a:t>τενοντώδους</a:t>
            </a:r>
            <a:r>
              <a:rPr lang="el-GR" b="1" dirty="0">
                <a:solidFill>
                  <a:srgbClr val="003366"/>
                </a:solidFill>
                <a:latin typeface="Arial,Bold"/>
              </a:rPr>
              <a:t> χορδής</a:t>
            </a:r>
          </a:p>
          <a:p>
            <a:r>
              <a:rPr lang="el-GR" dirty="0">
                <a:solidFill>
                  <a:srgbClr val="CD3300"/>
                </a:solidFill>
                <a:latin typeface="Arial" panose="020B0604020202020204" pitchFamily="34" charset="0"/>
              </a:rPr>
              <a:t>► </a:t>
            </a:r>
            <a:r>
              <a:rPr lang="el-GR" dirty="0">
                <a:solidFill>
                  <a:srgbClr val="003366"/>
                </a:solidFill>
                <a:latin typeface="Arial" panose="020B0604020202020204" pitchFamily="34" charset="0"/>
              </a:rPr>
              <a:t>Χειρουργική αντιμετώπιση</a:t>
            </a:r>
            <a:endParaRPr lang="el-GR" dirty="0"/>
          </a:p>
        </p:txBody>
      </p:sp>
      <p:pic>
        <p:nvPicPr>
          <p:cNvPr id="6" name="Εικόνα 5">
            <a:extLst>
              <a:ext uri="{FF2B5EF4-FFF2-40B4-BE49-F238E27FC236}">
                <a16:creationId xmlns:a16="http://schemas.microsoft.com/office/drawing/2014/main" id="{2FC4CFF0-88BB-413C-B630-C42418FA8796}"/>
              </a:ext>
            </a:extLst>
          </p:cNvPr>
          <p:cNvPicPr>
            <a:picLocks noChangeAspect="1"/>
          </p:cNvPicPr>
          <p:nvPr/>
        </p:nvPicPr>
        <p:blipFill>
          <a:blip r:embed="rId3"/>
          <a:stretch>
            <a:fillRect/>
          </a:stretch>
        </p:blipFill>
        <p:spPr>
          <a:xfrm>
            <a:off x="277318" y="4933733"/>
            <a:ext cx="2465921" cy="1637484"/>
          </a:xfrm>
          <a:prstGeom prst="rect">
            <a:avLst/>
          </a:prstGeom>
        </p:spPr>
      </p:pic>
      <p:pic>
        <p:nvPicPr>
          <p:cNvPr id="7" name="Εικόνα 6">
            <a:extLst>
              <a:ext uri="{FF2B5EF4-FFF2-40B4-BE49-F238E27FC236}">
                <a16:creationId xmlns:a16="http://schemas.microsoft.com/office/drawing/2014/main" id="{F0274E2A-8CF6-4457-A717-E0156F8DF0FA}"/>
              </a:ext>
            </a:extLst>
          </p:cNvPr>
          <p:cNvPicPr>
            <a:picLocks noChangeAspect="1"/>
          </p:cNvPicPr>
          <p:nvPr/>
        </p:nvPicPr>
        <p:blipFill>
          <a:blip r:embed="rId4"/>
          <a:stretch>
            <a:fillRect/>
          </a:stretch>
        </p:blipFill>
        <p:spPr>
          <a:xfrm>
            <a:off x="2929794" y="4933733"/>
            <a:ext cx="2625480" cy="1637484"/>
          </a:xfrm>
          <a:prstGeom prst="rect">
            <a:avLst/>
          </a:prstGeom>
        </p:spPr>
      </p:pic>
      <p:sp>
        <p:nvSpPr>
          <p:cNvPr id="8" name="TextBox 7">
            <a:extLst>
              <a:ext uri="{FF2B5EF4-FFF2-40B4-BE49-F238E27FC236}">
                <a16:creationId xmlns:a16="http://schemas.microsoft.com/office/drawing/2014/main" id="{3DC38611-82C1-4B24-9A07-3B7ED31B462C}"/>
              </a:ext>
            </a:extLst>
          </p:cNvPr>
          <p:cNvSpPr txBox="1"/>
          <p:nvPr/>
        </p:nvSpPr>
        <p:spPr>
          <a:xfrm>
            <a:off x="1693889" y="179882"/>
            <a:ext cx="6370819" cy="461665"/>
          </a:xfrm>
          <a:prstGeom prst="rect">
            <a:avLst/>
          </a:prstGeom>
          <a:noFill/>
        </p:spPr>
        <p:txBody>
          <a:bodyPr wrap="square" rtlCol="0">
            <a:spAutoFit/>
          </a:bodyPr>
          <a:lstStyle/>
          <a:p>
            <a:r>
              <a:rPr lang="el-GR" sz="2400" b="1" dirty="0">
                <a:solidFill>
                  <a:srgbClr val="FF0000"/>
                </a:solidFill>
              </a:rPr>
              <a:t>ΚΑΡΔΙΑΚΕΣ ΕΠΙΠΛΟΚΕΣ ΕΝΔΟΚΑΡΔΙΤΙΔΑΣ</a:t>
            </a:r>
          </a:p>
        </p:txBody>
      </p:sp>
      <p:sp>
        <p:nvSpPr>
          <p:cNvPr id="11" name="Βέλος: Δεξιό 10">
            <a:extLst>
              <a:ext uri="{FF2B5EF4-FFF2-40B4-BE49-F238E27FC236}">
                <a16:creationId xmlns:a16="http://schemas.microsoft.com/office/drawing/2014/main" id="{2DF28040-28EF-4E05-925D-F165024617A3}"/>
              </a:ext>
            </a:extLst>
          </p:cNvPr>
          <p:cNvSpPr/>
          <p:nvPr/>
        </p:nvSpPr>
        <p:spPr>
          <a:xfrm rot="18776357">
            <a:off x="3289845" y="2020618"/>
            <a:ext cx="2145556" cy="15216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Βέλος: Δεξιό 11">
            <a:extLst>
              <a:ext uri="{FF2B5EF4-FFF2-40B4-BE49-F238E27FC236}">
                <a16:creationId xmlns:a16="http://schemas.microsoft.com/office/drawing/2014/main" id="{27178F87-5627-4722-8D47-D418CCAF10B5}"/>
              </a:ext>
            </a:extLst>
          </p:cNvPr>
          <p:cNvSpPr/>
          <p:nvPr/>
        </p:nvSpPr>
        <p:spPr>
          <a:xfrm rot="6659362" flipV="1">
            <a:off x="2747170" y="3590329"/>
            <a:ext cx="1174186" cy="13346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Βέλος: Κάτω 12">
            <a:extLst>
              <a:ext uri="{FF2B5EF4-FFF2-40B4-BE49-F238E27FC236}">
                <a16:creationId xmlns:a16="http://schemas.microsoft.com/office/drawing/2014/main" id="{862F4984-D62B-4894-ABA3-5421E8A069E2}"/>
              </a:ext>
            </a:extLst>
          </p:cNvPr>
          <p:cNvSpPr/>
          <p:nvPr/>
        </p:nvSpPr>
        <p:spPr>
          <a:xfrm rot="3677813">
            <a:off x="2909420" y="2908663"/>
            <a:ext cx="158306" cy="745204"/>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6925758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6021ECD6-D06F-4E20-9DEE-AC3C49A06903}"/>
              </a:ext>
            </a:extLst>
          </p:cNvPr>
          <p:cNvSpPr/>
          <p:nvPr/>
        </p:nvSpPr>
        <p:spPr>
          <a:xfrm>
            <a:off x="599608" y="377625"/>
            <a:ext cx="8394490" cy="461665"/>
          </a:xfrm>
          <a:prstGeom prst="rect">
            <a:avLst/>
          </a:prstGeom>
        </p:spPr>
        <p:txBody>
          <a:bodyPr wrap="square">
            <a:spAutoFit/>
          </a:bodyPr>
          <a:lstStyle/>
          <a:p>
            <a:r>
              <a:rPr lang="el-GR" sz="2400" b="1" dirty="0">
                <a:solidFill>
                  <a:srgbClr val="FF0000"/>
                </a:solidFill>
                <a:latin typeface="Arial,Bold"/>
              </a:rPr>
              <a:t>Οξεία καρδιακή ανεπάρκεια / σήψη σε ενδοκαρδίτιδα</a:t>
            </a:r>
            <a:endParaRPr lang="el-GR" sz="2400" dirty="0">
              <a:solidFill>
                <a:srgbClr val="FF0000"/>
              </a:solidFill>
            </a:endParaRPr>
          </a:p>
        </p:txBody>
      </p:sp>
      <p:pic>
        <p:nvPicPr>
          <p:cNvPr id="3" name="Εικόνα 2">
            <a:extLst>
              <a:ext uri="{FF2B5EF4-FFF2-40B4-BE49-F238E27FC236}">
                <a16:creationId xmlns:a16="http://schemas.microsoft.com/office/drawing/2014/main" id="{0BC1F35D-4F65-4430-82D8-A0992DA140E1}"/>
              </a:ext>
            </a:extLst>
          </p:cNvPr>
          <p:cNvPicPr>
            <a:picLocks noChangeAspect="1"/>
          </p:cNvPicPr>
          <p:nvPr/>
        </p:nvPicPr>
        <p:blipFill>
          <a:blip r:embed="rId2"/>
          <a:stretch>
            <a:fillRect/>
          </a:stretch>
        </p:blipFill>
        <p:spPr>
          <a:xfrm>
            <a:off x="599608" y="1063085"/>
            <a:ext cx="4416440" cy="3288433"/>
          </a:xfrm>
          <a:prstGeom prst="rect">
            <a:avLst/>
          </a:prstGeom>
        </p:spPr>
      </p:pic>
      <p:pic>
        <p:nvPicPr>
          <p:cNvPr id="4" name="Εικόνα 3">
            <a:extLst>
              <a:ext uri="{FF2B5EF4-FFF2-40B4-BE49-F238E27FC236}">
                <a16:creationId xmlns:a16="http://schemas.microsoft.com/office/drawing/2014/main" id="{F852C3FE-18EA-421D-820A-B428DA2CDF25}"/>
              </a:ext>
            </a:extLst>
          </p:cNvPr>
          <p:cNvPicPr>
            <a:picLocks noChangeAspect="1"/>
          </p:cNvPicPr>
          <p:nvPr/>
        </p:nvPicPr>
        <p:blipFill>
          <a:blip r:embed="rId3"/>
          <a:stretch>
            <a:fillRect/>
          </a:stretch>
        </p:blipFill>
        <p:spPr>
          <a:xfrm>
            <a:off x="882859" y="4575313"/>
            <a:ext cx="3849937" cy="2193497"/>
          </a:xfrm>
          <a:prstGeom prst="rect">
            <a:avLst/>
          </a:prstGeom>
        </p:spPr>
      </p:pic>
      <p:sp>
        <p:nvSpPr>
          <p:cNvPr id="5" name="Βέλος: Δεξιό 4">
            <a:extLst>
              <a:ext uri="{FF2B5EF4-FFF2-40B4-BE49-F238E27FC236}">
                <a16:creationId xmlns:a16="http://schemas.microsoft.com/office/drawing/2014/main" id="{C9D44319-155C-4C86-8980-587DB6E41B10}"/>
              </a:ext>
            </a:extLst>
          </p:cNvPr>
          <p:cNvSpPr/>
          <p:nvPr/>
        </p:nvSpPr>
        <p:spPr>
          <a:xfrm>
            <a:off x="194872" y="5156616"/>
            <a:ext cx="929390" cy="25483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Ορθογώνιο 5">
            <a:extLst>
              <a:ext uri="{FF2B5EF4-FFF2-40B4-BE49-F238E27FC236}">
                <a16:creationId xmlns:a16="http://schemas.microsoft.com/office/drawing/2014/main" id="{13D4C5E4-204E-4AB6-B069-2CFD75FC31F3}"/>
              </a:ext>
            </a:extLst>
          </p:cNvPr>
          <p:cNvSpPr/>
          <p:nvPr/>
        </p:nvSpPr>
        <p:spPr>
          <a:xfrm>
            <a:off x="5388964" y="2565328"/>
            <a:ext cx="4572000" cy="954107"/>
          </a:xfrm>
          <a:prstGeom prst="rect">
            <a:avLst/>
          </a:prstGeom>
        </p:spPr>
        <p:txBody>
          <a:bodyPr>
            <a:spAutoFit/>
          </a:bodyPr>
          <a:lstStyle/>
          <a:p>
            <a:r>
              <a:rPr lang="el-GR" sz="2000" b="1" dirty="0">
                <a:solidFill>
                  <a:srgbClr val="FF0000"/>
                </a:solidFill>
                <a:latin typeface="Arial,Bold"/>
              </a:rPr>
              <a:t>Απόστημα βαλβίδας</a:t>
            </a:r>
          </a:p>
          <a:p>
            <a:r>
              <a:rPr lang="el-GR" dirty="0">
                <a:solidFill>
                  <a:srgbClr val="003366"/>
                </a:solidFill>
                <a:latin typeface="Arial" panose="020B0604020202020204" pitchFamily="34" charset="0"/>
              </a:rPr>
              <a:t>Συνηθέστερα αορτική βαλβίδα</a:t>
            </a:r>
          </a:p>
          <a:p>
            <a:r>
              <a:rPr lang="el-GR" dirty="0">
                <a:solidFill>
                  <a:srgbClr val="CD3300"/>
                </a:solidFill>
                <a:latin typeface="Arial" panose="020B0604020202020204" pitchFamily="34" charset="0"/>
              </a:rPr>
              <a:t>► </a:t>
            </a:r>
            <a:r>
              <a:rPr lang="el-GR" dirty="0">
                <a:solidFill>
                  <a:srgbClr val="003366"/>
                </a:solidFill>
                <a:latin typeface="Arial" panose="020B0604020202020204" pitchFamily="34" charset="0"/>
              </a:rPr>
              <a:t>Χειρουργική αντιμετώπιση</a:t>
            </a:r>
            <a:endParaRPr lang="el-GR" dirty="0"/>
          </a:p>
        </p:txBody>
      </p:sp>
      <p:sp>
        <p:nvSpPr>
          <p:cNvPr id="7" name="TextBox 6">
            <a:extLst>
              <a:ext uri="{FF2B5EF4-FFF2-40B4-BE49-F238E27FC236}">
                <a16:creationId xmlns:a16="http://schemas.microsoft.com/office/drawing/2014/main" id="{8D37772A-284F-4024-8789-75FD01780BCA}"/>
              </a:ext>
            </a:extLst>
          </p:cNvPr>
          <p:cNvSpPr txBox="1"/>
          <p:nvPr/>
        </p:nvSpPr>
        <p:spPr>
          <a:xfrm>
            <a:off x="5861154" y="5411449"/>
            <a:ext cx="3282845" cy="923330"/>
          </a:xfrm>
          <a:prstGeom prst="rect">
            <a:avLst/>
          </a:prstGeom>
          <a:noFill/>
          <a:ln>
            <a:solidFill>
              <a:srgbClr val="FF0000"/>
            </a:solidFill>
          </a:ln>
        </p:spPr>
        <p:txBody>
          <a:bodyPr wrap="square" rtlCol="0">
            <a:spAutoFit/>
          </a:bodyPr>
          <a:lstStyle/>
          <a:p>
            <a:r>
              <a:rPr lang="el-GR" dirty="0"/>
              <a:t>Σπάνια:</a:t>
            </a:r>
          </a:p>
          <a:p>
            <a:r>
              <a:rPr lang="el-GR" dirty="0"/>
              <a:t>Περικαρδίτιδα –επιπωματισμός</a:t>
            </a:r>
          </a:p>
          <a:p>
            <a:r>
              <a:rPr lang="el-GR" dirty="0"/>
              <a:t>Διάτρηση τοιχώματος</a:t>
            </a:r>
          </a:p>
        </p:txBody>
      </p:sp>
    </p:spTree>
    <p:extLst>
      <p:ext uri="{BB962C8B-B14F-4D97-AF65-F5344CB8AC3E}">
        <p14:creationId xmlns:p14="http://schemas.microsoft.com/office/powerpoint/2010/main" val="31059527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9A90EE1F-E585-4E7F-B584-73CE26BFC251}"/>
              </a:ext>
            </a:extLst>
          </p:cNvPr>
          <p:cNvSpPr/>
          <p:nvPr/>
        </p:nvSpPr>
        <p:spPr>
          <a:xfrm>
            <a:off x="374754" y="583899"/>
            <a:ext cx="8364511" cy="400110"/>
          </a:xfrm>
          <a:prstGeom prst="rect">
            <a:avLst/>
          </a:prstGeom>
        </p:spPr>
        <p:txBody>
          <a:bodyPr wrap="square">
            <a:spAutoFit/>
          </a:bodyPr>
          <a:lstStyle/>
          <a:p>
            <a:r>
              <a:rPr lang="el-GR" sz="2000" b="1" dirty="0" err="1">
                <a:solidFill>
                  <a:srgbClr val="FF0000"/>
                </a:solidFill>
                <a:latin typeface="Arial,Bold"/>
              </a:rPr>
              <a:t>Συγκοπτικό</a:t>
            </a:r>
            <a:r>
              <a:rPr lang="el-GR" sz="2000" b="1" dirty="0">
                <a:solidFill>
                  <a:srgbClr val="FF0000"/>
                </a:solidFill>
                <a:latin typeface="Arial,Bold"/>
              </a:rPr>
              <a:t> επεισόδιο / κυκλοφορική κατάρριψη σε ενδοκαρδίτιδα</a:t>
            </a:r>
            <a:endParaRPr lang="el-GR" sz="2000" dirty="0">
              <a:solidFill>
                <a:srgbClr val="FF0000"/>
              </a:solidFill>
            </a:endParaRPr>
          </a:p>
        </p:txBody>
      </p:sp>
      <p:sp>
        <p:nvSpPr>
          <p:cNvPr id="3" name="Ορθογώνιο 2">
            <a:extLst>
              <a:ext uri="{FF2B5EF4-FFF2-40B4-BE49-F238E27FC236}">
                <a16:creationId xmlns:a16="http://schemas.microsoft.com/office/drawing/2014/main" id="{0ACF2EBE-0FCA-4275-81EB-72079C6D4661}"/>
              </a:ext>
            </a:extLst>
          </p:cNvPr>
          <p:cNvSpPr/>
          <p:nvPr/>
        </p:nvSpPr>
        <p:spPr>
          <a:xfrm>
            <a:off x="5284032" y="4413661"/>
            <a:ext cx="3740046" cy="1477328"/>
          </a:xfrm>
          <a:prstGeom prst="rect">
            <a:avLst/>
          </a:prstGeom>
        </p:spPr>
        <p:txBody>
          <a:bodyPr wrap="square">
            <a:spAutoFit/>
          </a:bodyPr>
          <a:lstStyle/>
          <a:p>
            <a:r>
              <a:rPr lang="el-GR" dirty="0">
                <a:solidFill>
                  <a:srgbClr val="003366"/>
                </a:solidFill>
                <a:latin typeface="Arial" panose="020B0604020202020204" pitchFamily="34" charset="0"/>
              </a:rPr>
              <a:t>•</a:t>
            </a:r>
            <a:r>
              <a:rPr lang="el-GR" b="1" dirty="0">
                <a:solidFill>
                  <a:srgbClr val="003366"/>
                </a:solidFill>
                <a:latin typeface="Arial,Bold"/>
              </a:rPr>
              <a:t>Κολποκοιλιακός αποκλεισμός</a:t>
            </a:r>
          </a:p>
          <a:p>
            <a:r>
              <a:rPr lang="el-GR" dirty="0">
                <a:solidFill>
                  <a:srgbClr val="003366"/>
                </a:solidFill>
                <a:latin typeface="Arial" panose="020B0604020202020204" pitchFamily="34" charset="0"/>
              </a:rPr>
              <a:t>•</a:t>
            </a:r>
            <a:r>
              <a:rPr lang="el-GR" b="1" dirty="0">
                <a:solidFill>
                  <a:srgbClr val="003366"/>
                </a:solidFill>
                <a:latin typeface="Arial,Bold"/>
              </a:rPr>
              <a:t>Αρρυθμίες</a:t>
            </a:r>
          </a:p>
          <a:p>
            <a:r>
              <a:rPr lang="el-GR" dirty="0">
                <a:solidFill>
                  <a:srgbClr val="003366"/>
                </a:solidFill>
                <a:latin typeface="Arial" panose="020B0604020202020204" pitchFamily="34" charset="0"/>
              </a:rPr>
              <a:t>•Συχνά οφείλονται σε</a:t>
            </a:r>
          </a:p>
          <a:p>
            <a:r>
              <a:rPr lang="el-GR" dirty="0">
                <a:solidFill>
                  <a:srgbClr val="003366"/>
                </a:solidFill>
                <a:latin typeface="Arial" panose="020B0604020202020204" pitchFamily="34" charset="0"/>
              </a:rPr>
              <a:t>υποκείμενο απόστημα</a:t>
            </a:r>
          </a:p>
          <a:p>
            <a:r>
              <a:rPr lang="el-GR" dirty="0">
                <a:solidFill>
                  <a:srgbClr val="003366"/>
                </a:solidFill>
                <a:latin typeface="Arial" panose="020B0604020202020204" pitchFamily="34" charset="0"/>
              </a:rPr>
              <a:t>βαλβίδας ή μυοκαρδίου</a:t>
            </a:r>
            <a:endParaRPr lang="el-GR" dirty="0"/>
          </a:p>
        </p:txBody>
      </p:sp>
      <p:pic>
        <p:nvPicPr>
          <p:cNvPr id="4" name="Εικόνα 3">
            <a:extLst>
              <a:ext uri="{FF2B5EF4-FFF2-40B4-BE49-F238E27FC236}">
                <a16:creationId xmlns:a16="http://schemas.microsoft.com/office/drawing/2014/main" id="{F79F48DB-47B1-4651-B98B-9ABDA247A5F6}"/>
              </a:ext>
            </a:extLst>
          </p:cNvPr>
          <p:cNvPicPr>
            <a:picLocks noChangeAspect="1"/>
          </p:cNvPicPr>
          <p:nvPr/>
        </p:nvPicPr>
        <p:blipFill>
          <a:blip r:embed="rId2"/>
          <a:stretch>
            <a:fillRect/>
          </a:stretch>
        </p:blipFill>
        <p:spPr>
          <a:xfrm>
            <a:off x="241284" y="4205886"/>
            <a:ext cx="4618939" cy="1685103"/>
          </a:xfrm>
          <a:prstGeom prst="rect">
            <a:avLst/>
          </a:prstGeom>
        </p:spPr>
      </p:pic>
      <p:pic>
        <p:nvPicPr>
          <p:cNvPr id="5" name="Εικόνα 4">
            <a:extLst>
              <a:ext uri="{FF2B5EF4-FFF2-40B4-BE49-F238E27FC236}">
                <a16:creationId xmlns:a16="http://schemas.microsoft.com/office/drawing/2014/main" id="{74BD844A-BADE-496A-AD7B-DE2AF0099B5A}"/>
              </a:ext>
            </a:extLst>
          </p:cNvPr>
          <p:cNvPicPr>
            <a:picLocks noChangeAspect="1"/>
          </p:cNvPicPr>
          <p:nvPr/>
        </p:nvPicPr>
        <p:blipFill>
          <a:blip r:embed="rId3"/>
          <a:stretch>
            <a:fillRect/>
          </a:stretch>
        </p:blipFill>
        <p:spPr>
          <a:xfrm>
            <a:off x="1341218" y="1773286"/>
            <a:ext cx="2376343" cy="2026435"/>
          </a:xfrm>
          <a:prstGeom prst="rect">
            <a:avLst/>
          </a:prstGeom>
        </p:spPr>
      </p:pic>
      <p:sp>
        <p:nvSpPr>
          <p:cNvPr id="6" name="Ορθογώνιο 5">
            <a:extLst>
              <a:ext uri="{FF2B5EF4-FFF2-40B4-BE49-F238E27FC236}">
                <a16:creationId xmlns:a16="http://schemas.microsoft.com/office/drawing/2014/main" id="{C5D4C6B1-949D-405B-82BF-D1D698EE60EF}"/>
              </a:ext>
            </a:extLst>
          </p:cNvPr>
          <p:cNvSpPr/>
          <p:nvPr/>
        </p:nvSpPr>
        <p:spPr>
          <a:xfrm>
            <a:off x="5059179" y="1941406"/>
            <a:ext cx="3290342" cy="1754326"/>
          </a:xfrm>
          <a:prstGeom prst="rect">
            <a:avLst/>
          </a:prstGeom>
        </p:spPr>
        <p:txBody>
          <a:bodyPr wrap="square">
            <a:spAutoFit/>
          </a:bodyPr>
          <a:lstStyle/>
          <a:p>
            <a:r>
              <a:rPr lang="el-GR" dirty="0">
                <a:solidFill>
                  <a:srgbClr val="003366"/>
                </a:solidFill>
                <a:latin typeface="Arial" panose="020B0604020202020204" pitchFamily="34" charset="0"/>
              </a:rPr>
              <a:t>•</a:t>
            </a:r>
            <a:r>
              <a:rPr lang="el-GR" b="1" dirty="0">
                <a:solidFill>
                  <a:srgbClr val="003366"/>
                </a:solidFill>
                <a:latin typeface="Arial,Bold"/>
              </a:rPr>
              <a:t>Εμβολισμός</a:t>
            </a:r>
          </a:p>
          <a:p>
            <a:r>
              <a:rPr lang="el-GR" b="1" dirty="0">
                <a:solidFill>
                  <a:srgbClr val="003366"/>
                </a:solidFill>
                <a:latin typeface="Arial,Bold"/>
              </a:rPr>
              <a:t>στεφανιαίων</a:t>
            </a:r>
          </a:p>
          <a:p>
            <a:r>
              <a:rPr lang="el-GR" b="1" dirty="0">
                <a:solidFill>
                  <a:srgbClr val="003366"/>
                </a:solidFill>
                <a:latin typeface="Arial,Bold"/>
              </a:rPr>
              <a:t>αρτηριών</a:t>
            </a:r>
          </a:p>
          <a:p>
            <a:r>
              <a:rPr lang="el-GR" dirty="0">
                <a:solidFill>
                  <a:srgbClr val="003366"/>
                </a:solidFill>
                <a:latin typeface="Arial" panose="020B0604020202020204" pitchFamily="34" charset="0"/>
              </a:rPr>
              <a:t>►Οξύ έμφραγμα</a:t>
            </a:r>
          </a:p>
          <a:p>
            <a:r>
              <a:rPr lang="el-GR" dirty="0">
                <a:solidFill>
                  <a:srgbClr val="003366"/>
                </a:solidFill>
                <a:latin typeface="Arial" panose="020B0604020202020204" pitchFamily="34" charset="0"/>
              </a:rPr>
              <a:t>μυοκαρδίου</a:t>
            </a:r>
          </a:p>
          <a:p>
            <a:r>
              <a:rPr lang="el-GR" dirty="0">
                <a:solidFill>
                  <a:srgbClr val="003366"/>
                </a:solidFill>
                <a:latin typeface="Arial" panose="020B0604020202020204" pitchFamily="34" charset="0"/>
              </a:rPr>
              <a:t>► Αρρυθμίες</a:t>
            </a:r>
            <a:endParaRPr lang="el-GR" dirty="0"/>
          </a:p>
        </p:txBody>
      </p:sp>
      <p:pic>
        <p:nvPicPr>
          <p:cNvPr id="7" name="Εικόνα 6">
            <a:extLst>
              <a:ext uri="{FF2B5EF4-FFF2-40B4-BE49-F238E27FC236}">
                <a16:creationId xmlns:a16="http://schemas.microsoft.com/office/drawing/2014/main" id="{84E46055-B39A-4A3C-86EE-6A18FAD01A4E}"/>
              </a:ext>
            </a:extLst>
          </p:cNvPr>
          <p:cNvPicPr>
            <a:picLocks noChangeAspect="1"/>
          </p:cNvPicPr>
          <p:nvPr/>
        </p:nvPicPr>
        <p:blipFill>
          <a:blip r:embed="rId4"/>
          <a:stretch>
            <a:fillRect/>
          </a:stretch>
        </p:blipFill>
        <p:spPr>
          <a:xfrm>
            <a:off x="7056690" y="1917971"/>
            <a:ext cx="2030759" cy="1881750"/>
          </a:xfrm>
          <a:prstGeom prst="rect">
            <a:avLst/>
          </a:prstGeom>
        </p:spPr>
      </p:pic>
    </p:spTree>
    <p:extLst>
      <p:ext uri="{BB962C8B-B14F-4D97-AF65-F5344CB8AC3E}">
        <p14:creationId xmlns:p14="http://schemas.microsoft.com/office/powerpoint/2010/main" val="41342074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1FAF2360-E43A-4E2C-B5B1-CEC2171A7BF4}"/>
              </a:ext>
            </a:extLst>
          </p:cNvPr>
          <p:cNvPicPr>
            <a:picLocks noChangeAspect="1"/>
          </p:cNvPicPr>
          <p:nvPr/>
        </p:nvPicPr>
        <p:blipFill>
          <a:blip r:embed="rId2"/>
          <a:stretch>
            <a:fillRect/>
          </a:stretch>
        </p:blipFill>
        <p:spPr>
          <a:xfrm>
            <a:off x="-31146" y="1184223"/>
            <a:ext cx="9175146" cy="5146643"/>
          </a:xfrm>
          <a:prstGeom prst="rect">
            <a:avLst/>
          </a:prstGeom>
        </p:spPr>
      </p:pic>
      <p:sp>
        <p:nvSpPr>
          <p:cNvPr id="3" name="TextBox 2">
            <a:extLst>
              <a:ext uri="{FF2B5EF4-FFF2-40B4-BE49-F238E27FC236}">
                <a16:creationId xmlns:a16="http://schemas.microsoft.com/office/drawing/2014/main" id="{AECFCDEA-2CFB-4CD6-91D7-2B099240B7ED}"/>
              </a:ext>
            </a:extLst>
          </p:cNvPr>
          <p:cNvSpPr txBox="1"/>
          <p:nvPr/>
        </p:nvSpPr>
        <p:spPr>
          <a:xfrm>
            <a:off x="2383436" y="248774"/>
            <a:ext cx="5861154" cy="523220"/>
          </a:xfrm>
          <a:prstGeom prst="rect">
            <a:avLst/>
          </a:prstGeom>
          <a:noFill/>
        </p:spPr>
        <p:txBody>
          <a:bodyPr wrap="square" rtlCol="0">
            <a:spAutoFit/>
          </a:bodyPr>
          <a:lstStyle/>
          <a:p>
            <a:r>
              <a:rPr lang="el-GR" sz="2800" b="1" dirty="0">
                <a:solidFill>
                  <a:srgbClr val="FF0000"/>
                </a:solidFill>
              </a:rPr>
              <a:t>ΕΡΓΑΣΤΗΡΙΑΚΕΣ ΕΞΕΤΑΣΕΙΣ</a:t>
            </a:r>
          </a:p>
        </p:txBody>
      </p:sp>
    </p:spTree>
    <p:extLst>
      <p:ext uri="{BB962C8B-B14F-4D97-AF65-F5344CB8AC3E}">
        <p14:creationId xmlns:p14="http://schemas.microsoft.com/office/powerpoint/2010/main" val="2849166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40881034-7D43-46C0-910E-D10B74D70979}"/>
              </a:ext>
            </a:extLst>
          </p:cNvPr>
          <p:cNvPicPr>
            <a:picLocks noChangeAspect="1"/>
          </p:cNvPicPr>
          <p:nvPr/>
        </p:nvPicPr>
        <p:blipFill>
          <a:blip r:embed="rId2"/>
          <a:stretch>
            <a:fillRect/>
          </a:stretch>
        </p:blipFill>
        <p:spPr>
          <a:xfrm>
            <a:off x="82142" y="884421"/>
            <a:ext cx="8789735" cy="5201586"/>
          </a:xfrm>
          <a:prstGeom prst="rect">
            <a:avLst/>
          </a:prstGeom>
        </p:spPr>
      </p:pic>
      <p:sp>
        <p:nvSpPr>
          <p:cNvPr id="3" name="TextBox 2">
            <a:extLst>
              <a:ext uri="{FF2B5EF4-FFF2-40B4-BE49-F238E27FC236}">
                <a16:creationId xmlns:a16="http://schemas.microsoft.com/office/drawing/2014/main" id="{701A0945-4BE5-4B12-9AF8-F40D5B0A7960}"/>
              </a:ext>
            </a:extLst>
          </p:cNvPr>
          <p:cNvSpPr txBox="1"/>
          <p:nvPr/>
        </p:nvSpPr>
        <p:spPr>
          <a:xfrm>
            <a:off x="2203553" y="133475"/>
            <a:ext cx="5216577" cy="523220"/>
          </a:xfrm>
          <a:prstGeom prst="rect">
            <a:avLst/>
          </a:prstGeom>
          <a:noFill/>
        </p:spPr>
        <p:txBody>
          <a:bodyPr wrap="square" rtlCol="0">
            <a:spAutoFit/>
          </a:bodyPr>
          <a:lstStyle/>
          <a:p>
            <a:r>
              <a:rPr lang="el-GR" sz="2800" b="1" dirty="0">
                <a:solidFill>
                  <a:srgbClr val="FF0000"/>
                </a:solidFill>
              </a:rPr>
              <a:t>Η ΠΙΟ ΣΗΜΑΝΤΙΚΗ ΕΞΕΤΑΣΗ</a:t>
            </a:r>
          </a:p>
        </p:txBody>
      </p:sp>
    </p:spTree>
    <p:extLst>
      <p:ext uri="{BB962C8B-B14F-4D97-AF65-F5344CB8AC3E}">
        <p14:creationId xmlns:p14="http://schemas.microsoft.com/office/powerpoint/2010/main" val="25664694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AC3726DB-88EE-43D4-B59A-DB1BE41C6533}"/>
              </a:ext>
            </a:extLst>
          </p:cNvPr>
          <p:cNvPicPr>
            <a:picLocks noChangeAspect="1"/>
          </p:cNvPicPr>
          <p:nvPr/>
        </p:nvPicPr>
        <p:blipFill>
          <a:blip r:embed="rId2"/>
          <a:stretch>
            <a:fillRect/>
          </a:stretch>
        </p:blipFill>
        <p:spPr>
          <a:xfrm>
            <a:off x="24504" y="269823"/>
            <a:ext cx="9119496" cy="6295507"/>
          </a:xfrm>
          <a:prstGeom prst="rect">
            <a:avLst/>
          </a:prstGeom>
        </p:spPr>
      </p:pic>
    </p:spTree>
    <p:extLst>
      <p:ext uri="{BB962C8B-B14F-4D97-AF65-F5344CB8AC3E}">
        <p14:creationId xmlns:p14="http://schemas.microsoft.com/office/powerpoint/2010/main" val="41608570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38F9A51D-19C3-4FEC-BA6E-622D46CA077F}"/>
              </a:ext>
            </a:extLst>
          </p:cNvPr>
          <p:cNvPicPr>
            <a:picLocks noChangeAspect="1"/>
          </p:cNvPicPr>
          <p:nvPr/>
        </p:nvPicPr>
        <p:blipFill>
          <a:blip r:embed="rId2"/>
          <a:stretch>
            <a:fillRect/>
          </a:stretch>
        </p:blipFill>
        <p:spPr>
          <a:xfrm>
            <a:off x="433567" y="764498"/>
            <a:ext cx="8130869" cy="5426440"/>
          </a:xfrm>
          <a:prstGeom prst="rect">
            <a:avLst/>
          </a:prstGeom>
        </p:spPr>
      </p:pic>
    </p:spTree>
    <p:extLst>
      <p:ext uri="{BB962C8B-B14F-4D97-AF65-F5344CB8AC3E}">
        <p14:creationId xmlns:p14="http://schemas.microsoft.com/office/powerpoint/2010/main" val="771029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A5F2B0FD-45EB-4C47-B13D-41620074E0EB}"/>
              </a:ext>
            </a:extLst>
          </p:cNvPr>
          <p:cNvSpPr/>
          <p:nvPr/>
        </p:nvSpPr>
        <p:spPr>
          <a:xfrm>
            <a:off x="659568" y="1216038"/>
            <a:ext cx="8664314" cy="3170099"/>
          </a:xfrm>
          <a:prstGeom prst="rect">
            <a:avLst/>
          </a:prstGeom>
        </p:spPr>
        <p:txBody>
          <a:bodyPr wrap="square">
            <a:spAutoFit/>
          </a:bodyPr>
          <a:lstStyle/>
          <a:p>
            <a:r>
              <a:rPr lang="el-GR" sz="2000" dirty="0">
                <a:latin typeface="Calibri" panose="020F0502020204030204" pitchFamily="34" charset="0"/>
              </a:rPr>
              <a:t>1. </a:t>
            </a:r>
            <a:r>
              <a:rPr lang="el-GR" sz="2000" dirty="0">
                <a:solidFill>
                  <a:srgbClr val="FF0000"/>
                </a:solidFill>
                <a:latin typeface="Calibri" panose="020F0502020204030204" pitchFamily="34" charset="0"/>
              </a:rPr>
              <a:t>Η </a:t>
            </a:r>
            <a:r>
              <a:rPr lang="el-GR" sz="2000" dirty="0" err="1">
                <a:solidFill>
                  <a:srgbClr val="FF0000"/>
                </a:solidFill>
                <a:latin typeface="Calibri" panose="020F0502020204030204" pitchFamily="34" charset="0"/>
              </a:rPr>
              <a:t>εξωνοσοκομειακή</a:t>
            </a:r>
            <a:r>
              <a:rPr lang="el-GR" sz="2000" dirty="0">
                <a:solidFill>
                  <a:srgbClr val="FF0000"/>
                </a:solidFill>
                <a:latin typeface="Calibri" panose="020F0502020204030204" pitchFamily="34" charset="0"/>
              </a:rPr>
              <a:t> ΛΕ </a:t>
            </a:r>
            <a:r>
              <a:rPr lang="el-GR" sz="2000" dirty="0">
                <a:latin typeface="Calibri" panose="020F0502020204030204" pitchFamily="34" charset="0"/>
              </a:rPr>
              <a:t>αφορά ενδοκαρδίτιδα που εκδηλώνεται</a:t>
            </a:r>
          </a:p>
          <a:p>
            <a:r>
              <a:rPr lang="el-GR" sz="2000" dirty="0">
                <a:latin typeface="Calibri" panose="020F0502020204030204" pitchFamily="34" charset="0"/>
              </a:rPr>
              <a:t>συνήθως σε φυσικές βαλβίδες ως αποτέλεσμα μικροβιαιμίας από</a:t>
            </a:r>
          </a:p>
          <a:p>
            <a:r>
              <a:rPr lang="el-GR" sz="2000" dirty="0">
                <a:latin typeface="Calibri" panose="020F0502020204030204" pitchFamily="34" charset="0"/>
              </a:rPr>
              <a:t>την κοινότητα, προκαλούμενη κατά κανόνα από </a:t>
            </a:r>
            <a:r>
              <a:rPr lang="el-GR" sz="2000" b="1" dirty="0" err="1">
                <a:latin typeface="Calibri" panose="020F0502020204030204" pitchFamily="34" charset="0"/>
              </a:rPr>
              <a:t>πρασινίζοντες</a:t>
            </a:r>
            <a:endParaRPr lang="el-GR" sz="2000" b="1" dirty="0">
              <a:latin typeface="Calibri" panose="020F0502020204030204" pitchFamily="34" charset="0"/>
            </a:endParaRPr>
          </a:p>
          <a:p>
            <a:r>
              <a:rPr lang="el-GR" sz="2000" b="1" dirty="0" err="1">
                <a:latin typeface="Calibri" panose="020F0502020204030204" pitchFamily="34" charset="0"/>
              </a:rPr>
              <a:t>στρεπτοκόκκους</a:t>
            </a:r>
            <a:r>
              <a:rPr lang="el-GR" sz="2000" b="1" dirty="0">
                <a:latin typeface="Calibri" panose="020F0502020204030204" pitchFamily="34" charset="0"/>
              </a:rPr>
              <a:t>, </a:t>
            </a:r>
            <a:r>
              <a:rPr lang="el-GR" sz="2000" b="1" dirty="0" err="1">
                <a:latin typeface="Calibri" panose="020F0502020204030204" pitchFamily="34" charset="0"/>
              </a:rPr>
              <a:t>σταφυλοκόκκους</a:t>
            </a:r>
            <a:r>
              <a:rPr lang="el-GR" sz="2000" b="1" dirty="0">
                <a:latin typeface="Calibri" panose="020F0502020204030204" pitchFamily="34" charset="0"/>
              </a:rPr>
              <a:t> και εντεροκόκκους.</a:t>
            </a:r>
          </a:p>
          <a:p>
            <a:endParaRPr lang="el-GR" sz="2000" dirty="0">
              <a:latin typeface="Calibri" panose="020F0502020204030204" pitchFamily="34" charset="0"/>
            </a:endParaRPr>
          </a:p>
          <a:p>
            <a:r>
              <a:rPr lang="el-GR" sz="2000" dirty="0">
                <a:latin typeface="Calibri" panose="020F0502020204030204" pitchFamily="34" charset="0"/>
              </a:rPr>
              <a:t>2. Την τελευταία 20ετία η </a:t>
            </a:r>
            <a:r>
              <a:rPr lang="el-GR" sz="2000" b="1" dirty="0">
                <a:latin typeface="Calibri" panose="020F0502020204030204" pitchFamily="34" charset="0"/>
              </a:rPr>
              <a:t>επίπτωση της </a:t>
            </a:r>
            <a:r>
              <a:rPr lang="el-GR" sz="2000" b="1" dirty="0">
                <a:solidFill>
                  <a:srgbClr val="FF0000"/>
                </a:solidFill>
                <a:latin typeface="Calibri" panose="020F0502020204030204" pitchFamily="34" charset="0"/>
              </a:rPr>
              <a:t>νοσοκομειακής ενδοκαρδίτιδας  </a:t>
            </a:r>
            <a:r>
              <a:rPr lang="el-GR" sz="2000" b="1" dirty="0">
                <a:latin typeface="Calibri" panose="020F0502020204030204" pitchFamily="34" charset="0"/>
              </a:rPr>
              <a:t>έχει τουλάχιστον 10πλασιαστεί </a:t>
            </a:r>
            <a:r>
              <a:rPr lang="el-GR" sz="2000" dirty="0">
                <a:latin typeface="Calibri" panose="020F0502020204030204" pitchFamily="34" charset="0"/>
              </a:rPr>
              <a:t>ως αποτέλεσμα της προόδου στην ιατρική, αφού</a:t>
            </a:r>
          </a:p>
          <a:p>
            <a:r>
              <a:rPr lang="el-GR" sz="2000" dirty="0">
                <a:latin typeface="Calibri" panose="020F0502020204030204" pitchFamily="34" charset="0"/>
              </a:rPr>
              <a:t>αποτελεί κυρίως επιπλοκή της χρήσης κεντρικών φλεβικών</a:t>
            </a:r>
          </a:p>
          <a:p>
            <a:r>
              <a:rPr lang="el-GR" sz="2000" dirty="0">
                <a:latin typeface="Calibri" panose="020F0502020204030204" pitchFamily="34" charset="0"/>
              </a:rPr>
              <a:t>καθετήρων, καθετήρων παρεντερικής διατροφής, βηματοδοτών</a:t>
            </a:r>
          </a:p>
          <a:p>
            <a:r>
              <a:rPr lang="el-GR" sz="2000" dirty="0">
                <a:latin typeface="Calibri" panose="020F0502020204030204" pitchFamily="34" charset="0"/>
              </a:rPr>
              <a:t>και άλλων </a:t>
            </a:r>
            <a:r>
              <a:rPr lang="el-GR" sz="2000" dirty="0" err="1">
                <a:latin typeface="Calibri" panose="020F0502020204030204" pitchFamily="34" charset="0"/>
              </a:rPr>
              <a:t>ενδαγγειακών</a:t>
            </a:r>
            <a:r>
              <a:rPr lang="el-GR" sz="2000" dirty="0">
                <a:latin typeface="Calibri" panose="020F0502020204030204" pitchFamily="34" charset="0"/>
              </a:rPr>
              <a:t> συσκευών και καθετήρων για αιμοκάθαρση.</a:t>
            </a:r>
            <a:endParaRPr lang="el-GR" sz="2000" dirty="0"/>
          </a:p>
        </p:txBody>
      </p:sp>
      <p:pic>
        <p:nvPicPr>
          <p:cNvPr id="3" name="Εικόνα 2">
            <a:extLst>
              <a:ext uri="{FF2B5EF4-FFF2-40B4-BE49-F238E27FC236}">
                <a16:creationId xmlns:a16="http://schemas.microsoft.com/office/drawing/2014/main" id="{55C7953C-D6AD-4D02-9C3C-12F98DE2920F}"/>
              </a:ext>
            </a:extLst>
          </p:cNvPr>
          <p:cNvPicPr>
            <a:picLocks noChangeAspect="1"/>
          </p:cNvPicPr>
          <p:nvPr/>
        </p:nvPicPr>
        <p:blipFill>
          <a:blip r:embed="rId2"/>
          <a:stretch>
            <a:fillRect/>
          </a:stretch>
        </p:blipFill>
        <p:spPr>
          <a:xfrm>
            <a:off x="7944787" y="5112815"/>
            <a:ext cx="1199213" cy="1745185"/>
          </a:xfrm>
          <a:prstGeom prst="rect">
            <a:avLst/>
          </a:prstGeom>
        </p:spPr>
      </p:pic>
    </p:spTree>
    <p:extLst>
      <p:ext uri="{BB962C8B-B14F-4D97-AF65-F5344CB8AC3E}">
        <p14:creationId xmlns:p14="http://schemas.microsoft.com/office/powerpoint/2010/main" val="12878698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03F72830-7FCB-4154-9A5D-21FF002EDD02}"/>
              </a:ext>
            </a:extLst>
          </p:cNvPr>
          <p:cNvPicPr>
            <a:picLocks noChangeAspect="1"/>
          </p:cNvPicPr>
          <p:nvPr/>
        </p:nvPicPr>
        <p:blipFill>
          <a:blip r:embed="rId2"/>
          <a:stretch>
            <a:fillRect/>
          </a:stretch>
        </p:blipFill>
        <p:spPr>
          <a:xfrm>
            <a:off x="619946" y="711232"/>
            <a:ext cx="8180854" cy="4916773"/>
          </a:xfrm>
          <a:prstGeom prst="rect">
            <a:avLst/>
          </a:prstGeom>
        </p:spPr>
      </p:pic>
      <p:sp>
        <p:nvSpPr>
          <p:cNvPr id="3" name="TextBox 2">
            <a:extLst>
              <a:ext uri="{FF2B5EF4-FFF2-40B4-BE49-F238E27FC236}">
                <a16:creationId xmlns:a16="http://schemas.microsoft.com/office/drawing/2014/main" id="{5FE8C946-23C1-46F3-A5CF-447CD2E04FBA}"/>
              </a:ext>
            </a:extLst>
          </p:cNvPr>
          <p:cNvSpPr txBox="1"/>
          <p:nvPr/>
        </p:nvSpPr>
        <p:spPr>
          <a:xfrm>
            <a:off x="2566780" y="0"/>
            <a:ext cx="4287187" cy="707886"/>
          </a:xfrm>
          <a:prstGeom prst="rect">
            <a:avLst/>
          </a:prstGeom>
          <a:noFill/>
        </p:spPr>
        <p:txBody>
          <a:bodyPr wrap="square" rtlCol="0">
            <a:spAutoFit/>
          </a:bodyPr>
          <a:lstStyle/>
          <a:p>
            <a:pPr algn="ctr"/>
            <a:r>
              <a:rPr lang="el-GR" sz="2000" b="1" dirty="0">
                <a:solidFill>
                  <a:srgbClr val="FF0000"/>
                </a:solidFill>
              </a:rPr>
              <a:t>ΔΙΑΓΝΩΣΗ ΕΝΔΟΚΑΡΔΙΤΙΔΑΣ</a:t>
            </a:r>
          </a:p>
          <a:p>
            <a:pPr algn="ctr"/>
            <a:r>
              <a:rPr lang="el-GR" sz="2000" b="1" dirty="0">
                <a:solidFill>
                  <a:srgbClr val="FF0000"/>
                </a:solidFill>
              </a:rPr>
              <a:t>ΤΡΟΠΟΠΟΙΗΜΕΝΑ ΚΡΙΤΗΡΙΑ </a:t>
            </a:r>
            <a:r>
              <a:rPr lang="en-US" sz="2000" b="1" dirty="0">
                <a:solidFill>
                  <a:srgbClr val="FF0000"/>
                </a:solidFill>
              </a:rPr>
              <a:t>DUKE</a:t>
            </a:r>
            <a:endParaRPr lang="el-GR" sz="2000" b="1" dirty="0">
              <a:solidFill>
                <a:srgbClr val="FF0000"/>
              </a:solidFill>
            </a:endParaRPr>
          </a:p>
        </p:txBody>
      </p:sp>
      <p:pic>
        <p:nvPicPr>
          <p:cNvPr id="4" name="Εικόνα 3">
            <a:extLst>
              <a:ext uri="{FF2B5EF4-FFF2-40B4-BE49-F238E27FC236}">
                <a16:creationId xmlns:a16="http://schemas.microsoft.com/office/drawing/2014/main" id="{6A2B0E60-8735-4794-9939-FD11A4C66279}"/>
              </a:ext>
            </a:extLst>
          </p:cNvPr>
          <p:cNvPicPr>
            <a:picLocks noChangeAspect="1"/>
          </p:cNvPicPr>
          <p:nvPr/>
        </p:nvPicPr>
        <p:blipFill>
          <a:blip r:embed="rId3"/>
          <a:stretch>
            <a:fillRect/>
          </a:stretch>
        </p:blipFill>
        <p:spPr>
          <a:xfrm>
            <a:off x="2298257" y="5628005"/>
            <a:ext cx="4285584" cy="1229995"/>
          </a:xfrm>
          <a:prstGeom prst="rect">
            <a:avLst/>
          </a:prstGeom>
        </p:spPr>
      </p:pic>
    </p:spTree>
    <p:extLst>
      <p:ext uri="{BB962C8B-B14F-4D97-AF65-F5344CB8AC3E}">
        <p14:creationId xmlns:p14="http://schemas.microsoft.com/office/powerpoint/2010/main" val="4621680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29A78DE9-0761-4DEE-B575-D9B2A8BB149B}"/>
              </a:ext>
            </a:extLst>
          </p:cNvPr>
          <p:cNvPicPr>
            <a:picLocks noChangeAspect="1"/>
          </p:cNvPicPr>
          <p:nvPr/>
        </p:nvPicPr>
        <p:blipFill>
          <a:blip r:embed="rId2"/>
          <a:stretch>
            <a:fillRect/>
          </a:stretch>
        </p:blipFill>
        <p:spPr>
          <a:xfrm>
            <a:off x="204938" y="2255808"/>
            <a:ext cx="8734124" cy="2998557"/>
          </a:xfrm>
          <a:prstGeom prst="rect">
            <a:avLst/>
          </a:prstGeom>
        </p:spPr>
      </p:pic>
      <p:sp>
        <p:nvSpPr>
          <p:cNvPr id="3" name="TextBox 2">
            <a:extLst>
              <a:ext uri="{FF2B5EF4-FFF2-40B4-BE49-F238E27FC236}">
                <a16:creationId xmlns:a16="http://schemas.microsoft.com/office/drawing/2014/main" id="{F6856C27-6BE3-48A0-964E-38EDF1F991C8}"/>
              </a:ext>
            </a:extLst>
          </p:cNvPr>
          <p:cNvSpPr txBox="1"/>
          <p:nvPr/>
        </p:nvSpPr>
        <p:spPr>
          <a:xfrm>
            <a:off x="2653259" y="314793"/>
            <a:ext cx="4287187" cy="707886"/>
          </a:xfrm>
          <a:prstGeom prst="rect">
            <a:avLst/>
          </a:prstGeom>
          <a:noFill/>
        </p:spPr>
        <p:txBody>
          <a:bodyPr wrap="square" rtlCol="0">
            <a:spAutoFit/>
          </a:bodyPr>
          <a:lstStyle/>
          <a:p>
            <a:pPr algn="ctr"/>
            <a:r>
              <a:rPr lang="el-GR" sz="2000" b="1" dirty="0">
                <a:solidFill>
                  <a:srgbClr val="FF0000"/>
                </a:solidFill>
              </a:rPr>
              <a:t>ΔΙΑΓΝΩΣΗ ΕΝΔΟΚΑΡΔΙΤΙΔΑΣ</a:t>
            </a:r>
          </a:p>
          <a:p>
            <a:pPr algn="ctr"/>
            <a:r>
              <a:rPr lang="el-GR" sz="2000" b="1" dirty="0">
                <a:solidFill>
                  <a:srgbClr val="FF0000"/>
                </a:solidFill>
              </a:rPr>
              <a:t>ΤΡΟΠΟΠΟΙΗΜΕΝΑ ΚΡΙΤΗΡΙΑ </a:t>
            </a:r>
            <a:r>
              <a:rPr lang="en-US" sz="2000" b="1" dirty="0">
                <a:solidFill>
                  <a:srgbClr val="FF0000"/>
                </a:solidFill>
              </a:rPr>
              <a:t>DUKE</a:t>
            </a:r>
            <a:endParaRPr lang="el-GR" sz="2000" b="1" dirty="0">
              <a:solidFill>
                <a:srgbClr val="FF0000"/>
              </a:solidFill>
            </a:endParaRPr>
          </a:p>
        </p:txBody>
      </p:sp>
      <p:sp>
        <p:nvSpPr>
          <p:cNvPr id="4" name="TextBox 3">
            <a:extLst>
              <a:ext uri="{FF2B5EF4-FFF2-40B4-BE49-F238E27FC236}">
                <a16:creationId xmlns:a16="http://schemas.microsoft.com/office/drawing/2014/main" id="{22B38F1D-B413-4DB8-AFDF-4D98B5AA7524}"/>
              </a:ext>
            </a:extLst>
          </p:cNvPr>
          <p:cNvSpPr txBox="1"/>
          <p:nvPr/>
        </p:nvSpPr>
        <p:spPr>
          <a:xfrm>
            <a:off x="204938" y="1828800"/>
            <a:ext cx="4876728" cy="369332"/>
          </a:xfrm>
          <a:prstGeom prst="rect">
            <a:avLst/>
          </a:prstGeom>
          <a:noFill/>
        </p:spPr>
        <p:txBody>
          <a:bodyPr wrap="square" rtlCol="0">
            <a:spAutoFit/>
          </a:bodyPr>
          <a:lstStyle/>
          <a:p>
            <a:r>
              <a:rPr lang="en-US" b="1" dirty="0">
                <a:solidFill>
                  <a:srgbClr val="FF0000"/>
                </a:solidFill>
              </a:rPr>
              <a:t>MEIZONA K</a:t>
            </a:r>
            <a:r>
              <a:rPr lang="el-GR" b="1" dirty="0">
                <a:solidFill>
                  <a:srgbClr val="FF0000"/>
                </a:solidFill>
              </a:rPr>
              <a:t>ΡΙΤΗΡΙΑ (συνέχεια)</a:t>
            </a:r>
          </a:p>
        </p:txBody>
      </p:sp>
    </p:spTree>
    <p:extLst>
      <p:ext uri="{BB962C8B-B14F-4D97-AF65-F5344CB8AC3E}">
        <p14:creationId xmlns:p14="http://schemas.microsoft.com/office/powerpoint/2010/main" val="21694685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8E9D6F8C-F729-4BAB-8425-4F49A64E84A7}"/>
              </a:ext>
            </a:extLst>
          </p:cNvPr>
          <p:cNvPicPr>
            <a:picLocks noChangeAspect="1"/>
          </p:cNvPicPr>
          <p:nvPr/>
        </p:nvPicPr>
        <p:blipFill>
          <a:blip r:embed="rId2"/>
          <a:stretch>
            <a:fillRect/>
          </a:stretch>
        </p:blipFill>
        <p:spPr>
          <a:xfrm>
            <a:off x="463463" y="1793333"/>
            <a:ext cx="8374989" cy="3891187"/>
          </a:xfrm>
          <a:prstGeom prst="rect">
            <a:avLst/>
          </a:prstGeom>
        </p:spPr>
      </p:pic>
      <p:sp>
        <p:nvSpPr>
          <p:cNvPr id="3" name="TextBox 2">
            <a:extLst>
              <a:ext uri="{FF2B5EF4-FFF2-40B4-BE49-F238E27FC236}">
                <a16:creationId xmlns:a16="http://schemas.microsoft.com/office/drawing/2014/main" id="{80F190A0-3586-4400-9DA9-10776A0819BA}"/>
              </a:ext>
            </a:extLst>
          </p:cNvPr>
          <p:cNvSpPr txBox="1"/>
          <p:nvPr/>
        </p:nvSpPr>
        <p:spPr>
          <a:xfrm>
            <a:off x="2653259" y="314793"/>
            <a:ext cx="4287187" cy="707886"/>
          </a:xfrm>
          <a:prstGeom prst="rect">
            <a:avLst/>
          </a:prstGeom>
          <a:noFill/>
        </p:spPr>
        <p:txBody>
          <a:bodyPr wrap="square" rtlCol="0">
            <a:spAutoFit/>
          </a:bodyPr>
          <a:lstStyle/>
          <a:p>
            <a:pPr algn="ctr"/>
            <a:r>
              <a:rPr lang="el-GR" sz="2000" b="1" dirty="0">
                <a:solidFill>
                  <a:srgbClr val="FF0000"/>
                </a:solidFill>
              </a:rPr>
              <a:t>ΔΙΑΓΝΩΣΗ ΕΝΔΟΚΑΡΔΙΤΙΔΑΣ</a:t>
            </a:r>
          </a:p>
          <a:p>
            <a:pPr algn="ctr"/>
            <a:r>
              <a:rPr lang="el-GR" sz="2000" b="1" dirty="0">
                <a:solidFill>
                  <a:srgbClr val="FF0000"/>
                </a:solidFill>
              </a:rPr>
              <a:t>ΤΡΟΠΟΠΟΙΗΜΕΝΑ ΚΡΙΤΗΡΙΑ </a:t>
            </a:r>
            <a:r>
              <a:rPr lang="en-US" sz="2000" b="1" dirty="0">
                <a:solidFill>
                  <a:srgbClr val="FF0000"/>
                </a:solidFill>
              </a:rPr>
              <a:t>DUKE</a:t>
            </a:r>
            <a:endParaRPr lang="el-GR" sz="2000" b="1" dirty="0">
              <a:solidFill>
                <a:srgbClr val="FF0000"/>
              </a:solidFill>
            </a:endParaRPr>
          </a:p>
        </p:txBody>
      </p:sp>
    </p:spTree>
    <p:extLst>
      <p:ext uri="{BB962C8B-B14F-4D97-AF65-F5344CB8AC3E}">
        <p14:creationId xmlns:p14="http://schemas.microsoft.com/office/powerpoint/2010/main" val="11875365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B73E8508-6212-4D32-B625-F9CC5ABB4C97}"/>
              </a:ext>
            </a:extLst>
          </p:cNvPr>
          <p:cNvPicPr>
            <a:picLocks noChangeAspect="1"/>
          </p:cNvPicPr>
          <p:nvPr/>
        </p:nvPicPr>
        <p:blipFill>
          <a:blip r:embed="rId2"/>
          <a:stretch>
            <a:fillRect/>
          </a:stretch>
        </p:blipFill>
        <p:spPr>
          <a:xfrm>
            <a:off x="944380" y="1237954"/>
            <a:ext cx="7255240" cy="5002200"/>
          </a:xfrm>
          <a:prstGeom prst="rect">
            <a:avLst/>
          </a:prstGeom>
        </p:spPr>
      </p:pic>
      <p:sp>
        <p:nvSpPr>
          <p:cNvPr id="3" name="TextBox 2">
            <a:extLst>
              <a:ext uri="{FF2B5EF4-FFF2-40B4-BE49-F238E27FC236}">
                <a16:creationId xmlns:a16="http://schemas.microsoft.com/office/drawing/2014/main" id="{14D387B4-A695-4955-9579-897CD4C52D98}"/>
              </a:ext>
            </a:extLst>
          </p:cNvPr>
          <p:cNvSpPr txBox="1"/>
          <p:nvPr/>
        </p:nvSpPr>
        <p:spPr>
          <a:xfrm>
            <a:off x="2428406" y="263903"/>
            <a:ext cx="4287187" cy="707886"/>
          </a:xfrm>
          <a:prstGeom prst="rect">
            <a:avLst/>
          </a:prstGeom>
          <a:noFill/>
        </p:spPr>
        <p:txBody>
          <a:bodyPr wrap="square" rtlCol="0">
            <a:spAutoFit/>
          </a:bodyPr>
          <a:lstStyle/>
          <a:p>
            <a:pPr algn="ctr"/>
            <a:r>
              <a:rPr lang="el-GR" sz="2000" b="1" dirty="0">
                <a:solidFill>
                  <a:srgbClr val="FF0000"/>
                </a:solidFill>
              </a:rPr>
              <a:t>ΔΙΑΓΝΩΣΗ ΕΝΔΟΚΑΡΔΙΤΙΔΑΣ</a:t>
            </a:r>
          </a:p>
          <a:p>
            <a:pPr algn="ctr"/>
            <a:r>
              <a:rPr lang="el-GR" sz="2000" b="1" dirty="0">
                <a:solidFill>
                  <a:srgbClr val="FF0000"/>
                </a:solidFill>
              </a:rPr>
              <a:t>ΤΡΟΠΟΠΟΙΗΜΕΝΑ ΚΡΙΤΗΡΙΑ </a:t>
            </a:r>
            <a:r>
              <a:rPr lang="en-US" sz="2000" b="1" dirty="0">
                <a:solidFill>
                  <a:srgbClr val="FF0000"/>
                </a:solidFill>
              </a:rPr>
              <a:t>DUKE</a:t>
            </a:r>
            <a:endParaRPr lang="el-GR" sz="2000" b="1" dirty="0">
              <a:solidFill>
                <a:srgbClr val="FF0000"/>
              </a:solidFill>
            </a:endParaRPr>
          </a:p>
        </p:txBody>
      </p:sp>
    </p:spTree>
    <p:extLst>
      <p:ext uri="{BB962C8B-B14F-4D97-AF65-F5344CB8AC3E}">
        <p14:creationId xmlns:p14="http://schemas.microsoft.com/office/powerpoint/2010/main" val="3751286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38D7B825-88A2-4CD8-92E4-F181A35DED02}"/>
              </a:ext>
            </a:extLst>
          </p:cNvPr>
          <p:cNvPicPr>
            <a:picLocks noChangeAspect="1"/>
          </p:cNvPicPr>
          <p:nvPr/>
        </p:nvPicPr>
        <p:blipFill>
          <a:blip r:embed="rId2"/>
          <a:stretch>
            <a:fillRect/>
          </a:stretch>
        </p:blipFill>
        <p:spPr>
          <a:xfrm>
            <a:off x="439388" y="1229193"/>
            <a:ext cx="8265223" cy="3882453"/>
          </a:xfrm>
          <a:prstGeom prst="rect">
            <a:avLst/>
          </a:prstGeom>
        </p:spPr>
      </p:pic>
    </p:spTree>
    <p:extLst>
      <p:ext uri="{BB962C8B-B14F-4D97-AF65-F5344CB8AC3E}">
        <p14:creationId xmlns:p14="http://schemas.microsoft.com/office/powerpoint/2010/main" val="38938356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F959F98F-7F81-4CF1-A167-7FBB48D1B02E}"/>
              </a:ext>
            </a:extLst>
          </p:cNvPr>
          <p:cNvPicPr>
            <a:picLocks noChangeAspect="1"/>
          </p:cNvPicPr>
          <p:nvPr/>
        </p:nvPicPr>
        <p:blipFill>
          <a:blip r:embed="rId2"/>
          <a:stretch>
            <a:fillRect/>
          </a:stretch>
        </p:blipFill>
        <p:spPr>
          <a:xfrm>
            <a:off x="346661" y="269823"/>
            <a:ext cx="8542865" cy="6250898"/>
          </a:xfrm>
          <a:prstGeom prst="rect">
            <a:avLst/>
          </a:prstGeom>
        </p:spPr>
      </p:pic>
    </p:spTree>
    <p:extLst>
      <p:ext uri="{BB962C8B-B14F-4D97-AF65-F5344CB8AC3E}">
        <p14:creationId xmlns:p14="http://schemas.microsoft.com/office/powerpoint/2010/main" val="32274315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6608BCF0-FE0F-4F8D-83D9-2A603FB8EF88}"/>
              </a:ext>
            </a:extLst>
          </p:cNvPr>
          <p:cNvPicPr>
            <a:picLocks noChangeAspect="1"/>
          </p:cNvPicPr>
          <p:nvPr/>
        </p:nvPicPr>
        <p:blipFill>
          <a:blip r:embed="rId2"/>
          <a:stretch>
            <a:fillRect/>
          </a:stretch>
        </p:blipFill>
        <p:spPr>
          <a:xfrm>
            <a:off x="749508" y="378394"/>
            <a:ext cx="7030387" cy="6101211"/>
          </a:xfrm>
          <a:prstGeom prst="rect">
            <a:avLst/>
          </a:prstGeom>
        </p:spPr>
      </p:pic>
    </p:spTree>
    <p:extLst>
      <p:ext uri="{BB962C8B-B14F-4D97-AF65-F5344CB8AC3E}">
        <p14:creationId xmlns:p14="http://schemas.microsoft.com/office/powerpoint/2010/main" val="19649277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1D7930C2-58CE-4C01-B709-29461E8CDDCC}"/>
              </a:ext>
            </a:extLst>
          </p:cNvPr>
          <p:cNvPicPr>
            <a:picLocks noChangeAspect="1"/>
          </p:cNvPicPr>
          <p:nvPr/>
        </p:nvPicPr>
        <p:blipFill>
          <a:blip r:embed="rId2"/>
          <a:stretch>
            <a:fillRect/>
          </a:stretch>
        </p:blipFill>
        <p:spPr>
          <a:xfrm>
            <a:off x="1637249" y="464696"/>
            <a:ext cx="5869502" cy="4641080"/>
          </a:xfrm>
          <a:prstGeom prst="rect">
            <a:avLst/>
          </a:prstGeom>
        </p:spPr>
      </p:pic>
      <p:pic>
        <p:nvPicPr>
          <p:cNvPr id="5" name="Εικόνα 4">
            <a:extLst>
              <a:ext uri="{FF2B5EF4-FFF2-40B4-BE49-F238E27FC236}">
                <a16:creationId xmlns:a16="http://schemas.microsoft.com/office/drawing/2014/main" id="{56FCEC11-5B8B-40FA-A4C3-34C3000F58E4}"/>
              </a:ext>
            </a:extLst>
          </p:cNvPr>
          <p:cNvPicPr>
            <a:picLocks noChangeAspect="1"/>
          </p:cNvPicPr>
          <p:nvPr/>
        </p:nvPicPr>
        <p:blipFill>
          <a:blip r:embed="rId3"/>
          <a:stretch>
            <a:fillRect/>
          </a:stretch>
        </p:blipFill>
        <p:spPr>
          <a:xfrm>
            <a:off x="2269265" y="5274797"/>
            <a:ext cx="4605470" cy="1583203"/>
          </a:xfrm>
          <a:prstGeom prst="rect">
            <a:avLst/>
          </a:prstGeom>
        </p:spPr>
      </p:pic>
      <p:sp>
        <p:nvSpPr>
          <p:cNvPr id="6" name="TextBox 5">
            <a:extLst>
              <a:ext uri="{FF2B5EF4-FFF2-40B4-BE49-F238E27FC236}">
                <a16:creationId xmlns:a16="http://schemas.microsoft.com/office/drawing/2014/main" id="{03972263-E3CD-4AE3-9797-746A45C41EC9}"/>
              </a:ext>
            </a:extLst>
          </p:cNvPr>
          <p:cNvSpPr txBox="1"/>
          <p:nvPr/>
        </p:nvSpPr>
        <p:spPr>
          <a:xfrm>
            <a:off x="1094281" y="95620"/>
            <a:ext cx="6955437" cy="400110"/>
          </a:xfrm>
          <a:prstGeom prst="rect">
            <a:avLst/>
          </a:prstGeom>
          <a:noFill/>
        </p:spPr>
        <p:txBody>
          <a:bodyPr wrap="square" rtlCol="0">
            <a:spAutoFit/>
          </a:bodyPr>
          <a:lstStyle/>
          <a:p>
            <a:pPr algn="ctr"/>
            <a:r>
              <a:rPr lang="el-GR" sz="2000" b="1" dirty="0">
                <a:solidFill>
                  <a:srgbClr val="FF0000"/>
                </a:solidFill>
              </a:rPr>
              <a:t>ΜΥΚΩΤΙΚΟ ΑΝΕΥΡΥΣΜΑ ΠΡΟΣΘΕΤΙΚΗΣ ΑΟΡΤΙΚΗΣ ΒΑΛΒΙΔΑΣ</a:t>
            </a:r>
          </a:p>
        </p:txBody>
      </p:sp>
      <p:sp>
        <p:nvSpPr>
          <p:cNvPr id="7" name="TextBox 6">
            <a:extLst>
              <a:ext uri="{FF2B5EF4-FFF2-40B4-BE49-F238E27FC236}">
                <a16:creationId xmlns:a16="http://schemas.microsoft.com/office/drawing/2014/main" id="{843CBB71-549F-4319-B753-C32F18855574}"/>
              </a:ext>
            </a:extLst>
          </p:cNvPr>
          <p:cNvSpPr txBox="1"/>
          <p:nvPr/>
        </p:nvSpPr>
        <p:spPr>
          <a:xfrm>
            <a:off x="149902" y="6331493"/>
            <a:ext cx="2269265" cy="430887"/>
          </a:xfrm>
          <a:prstGeom prst="rect">
            <a:avLst/>
          </a:prstGeom>
          <a:noFill/>
        </p:spPr>
        <p:txBody>
          <a:bodyPr wrap="square" rtlCol="0">
            <a:spAutoFit/>
          </a:bodyPr>
          <a:lstStyle/>
          <a:p>
            <a:r>
              <a:rPr lang="en-US" sz="1100" dirty="0" err="1">
                <a:solidFill>
                  <a:srgbClr val="FF0000"/>
                </a:solidFill>
              </a:rPr>
              <a:t>Brownwald’s</a:t>
            </a:r>
            <a:r>
              <a:rPr lang="en-US" sz="1100" dirty="0">
                <a:solidFill>
                  <a:srgbClr val="FF0000"/>
                </a:solidFill>
              </a:rPr>
              <a:t> Textbook of</a:t>
            </a:r>
            <a:endParaRPr lang="el-GR" sz="1100" dirty="0">
              <a:solidFill>
                <a:srgbClr val="FF0000"/>
              </a:solidFill>
            </a:endParaRPr>
          </a:p>
          <a:p>
            <a:r>
              <a:rPr lang="en-US" sz="1100" dirty="0">
                <a:solidFill>
                  <a:srgbClr val="FF0000"/>
                </a:solidFill>
              </a:rPr>
              <a:t> Cardiovascular Medicine 2018</a:t>
            </a:r>
            <a:endParaRPr lang="el-GR" sz="1100" dirty="0">
              <a:solidFill>
                <a:srgbClr val="FF0000"/>
              </a:solidFill>
            </a:endParaRPr>
          </a:p>
        </p:txBody>
      </p:sp>
    </p:spTree>
    <p:extLst>
      <p:ext uri="{BB962C8B-B14F-4D97-AF65-F5344CB8AC3E}">
        <p14:creationId xmlns:p14="http://schemas.microsoft.com/office/powerpoint/2010/main" val="33773881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CB3238B2-1468-4809-83F9-76F61C88B4C3}"/>
              </a:ext>
            </a:extLst>
          </p:cNvPr>
          <p:cNvPicPr>
            <a:picLocks noChangeAspect="1"/>
          </p:cNvPicPr>
          <p:nvPr/>
        </p:nvPicPr>
        <p:blipFill>
          <a:blip r:embed="rId2"/>
          <a:stretch>
            <a:fillRect/>
          </a:stretch>
        </p:blipFill>
        <p:spPr>
          <a:xfrm>
            <a:off x="739054" y="699441"/>
            <a:ext cx="7665891" cy="5911221"/>
          </a:xfrm>
          <a:prstGeom prst="rect">
            <a:avLst/>
          </a:prstGeom>
        </p:spPr>
      </p:pic>
      <p:sp>
        <p:nvSpPr>
          <p:cNvPr id="3" name="TextBox 2">
            <a:extLst>
              <a:ext uri="{FF2B5EF4-FFF2-40B4-BE49-F238E27FC236}">
                <a16:creationId xmlns:a16="http://schemas.microsoft.com/office/drawing/2014/main" id="{D8952E75-C6B3-4501-87EB-4513DAFF9404}"/>
              </a:ext>
            </a:extLst>
          </p:cNvPr>
          <p:cNvSpPr txBox="1"/>
          <p:nvPr/>
        </p:nvSpPr>
        <p:spPr>
          <a:xfrm>
            <a:off x="1139252" y="179882"/>
            <a:ext cx="6955437" cy="400110"/>
          </a:xfrm>
          <a:prstGeom prst="rect">
            <a:avLst/>
          </a:prstGeom>
          <a:noFill/>
        </p:spPr>
        <p:txBody>
          <a:bodyPr wrap="square" rtlCol="0">
            <a:spAutoFit/>
          </a:bodyPr>
          <a:lstStyle/>
          <a:p>
            <a:pPr algn="ctr"/>
            <a:r>
              <a:rPr lang="el-GR" sz="2000" b="1" dirty="0">
                <a:solidFill>
                  <a:srgbClr val="FF0000"/>
                </a:solidFill>
              </a:rPr>
              <a:t>ΕΚΒΛΑΣΤΗΣΗ ΚΑΙ ΑΠΟΣΤΗΜΑ ΑΟΡΤΙΚΗΣ ΒΑΛΒΙΔΑΣ</a:t>
            </a:r>
          </a:p>
        </p:txBody>
      </p:sp>
    </p:spTree>
    <p:extLst>
      <p:ext uri="{BB962C8B-B14F-4D97-AF65-F5344CB8AC3E}">
        <p14:creationId xmlns:p14="http://schemas.microsoft.com/office/powerpoint/2010/main" val="41766299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BC75BF92-8DFB-4D1C-9680-CA9895DEB88E}"/>
              </a:ext>
            </a:extLst>
          </p:cNvPr>
          <p:cNvPicPr>
            <a:picLocks noChangeAspect="1"/>
          </p:cNvPicPr>
          <p:nvPr/>
        </p:nvPicPr>
        <p:blipFill>
          <a:blip r:embed="rId2"/>
          <a:stretch>
            <a:fillRect/>
          </a:stretch>
        </p:blipFill>
        <p:spPr>
          <a:xfrm>
            <a:off x="1169233" y="1041854"/>
            <a:ext cx="6041036" cy="5466020"/>
          </a:xfrm>
          <a:prstGeom prst="rect">
            <a:avLst/>
          </a:prstGeom>
        </p:spPr>
      </p:pic>
      <p:sp>
        <p:nvSpPr>
          <p:cNvPr id="3" name="TextBox 2">
            <a:extLst>
              <a:ext uri="{FF2B5EF4-FFF2-40B4-BE49-F238E27FC236}">
                <a16:creationId xmlns:a16="http://schemas.microsoft.com/office/drawing/2014/main" id="{8CF8A383-1DD7-4D15-BA0D-F5FDE6A27F27}"/>
              </a:ext>
            </a:extLst>
          </p:cNvPr>
          <p:cNvSpPr txBox="1"/>
          <p:nvPr/>
        </p:nvSpPr>
        <p:spPr>
          <a:xfrm>
            <a:off x="1139252" y="179882"/>
            <a:ext cx="6955437" cy="707886"/>
          </a:xfrm>
          <a:prstGeom prst="rect">
            <a:avLst/>
          </a:prstGeom>
          <a:noFill/>
        </p:spPr>
        <p:txBody>
          <a:bodyPr wrap="square" rtlCol="0">
            <a:spAutoFit/>
          </a:bodyPr>
          <a:lstStyle/>
          <a:p>
            <a:pPr algn="ctr"/>
            <a:r>
              <a:rPr lang="el-GR" sz="2000" b="1" dirty="0">
                <a:solidFill>
                  <a:srgbClr val="FF0000"/>
                </a:solidFill>
              </a:rPr>
              <a:t>ΕΚΒΛΑΣΤΗΣΗ ΤΡΙΓΛΩΧΙΝΑΣ ΒΑΛΒΙΔΑΣ</a:t>
            </a:r>
          </a:p>
          <a:p>
            <a:pPr algn="ctr"/>
            <a:r>
              <a:rPr lang="el-GR" sz="2000" b="1" dirty="0">
                <a:solidFill>
                  <a:srgbClr val="FF0000"/>
                </a:solidFill>
              </a:rPr>
              <a:t>Σε ασθενή χρήστη </a:t>
            </a:r>
            <a:r>
              <a:rPr lang="en-US" sz="2000" b="1" dirty="0">
                <a:solidFill>
                  <a:srgbClr val="FF0000"/>
                </a:solidFill>
              </a:rPr>
              <a:t>iv </a:t>
            </a:r>
            <a:r>
              <a:rPr lang="el-GR" sz="2000" b="1" dirty="0">
                <a:solidFill>
                  <a:srgbClr val="FF0000"/>
                </a:solidFill>
              </a:rPr>
              <a:t>τοξικών ουσιών</a:t>
            </a:r>
          </a:p>
        </p:txBody>
      </p:sp>
    </p:spTree>
    <p:extLst>
      <p:ext uri="{BB962C8B-B14F-4D97-AF65-F5344CB8AC3E}">
        <p14:creationId xmlns:p14="http://schemas.microsoft.com/office/powerpoint/2010/main" val="223886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3D8DF503-03A3-499B-B5EB-042115306B75}"/>
              </a:ext>
            </a:extLst>
          </p:cNvPr>
          <p:cNvPicPr>
            <a:picLocks noChangeAspect="1"/>
          </p:cNvPicPr>
          <p:nvPr/>
        </p:nvPicPr>
        <p:blipFill>
          <a:blip r:embed="rId2"/>
          <a:stretch>
            <a:fillRect/>
          </a:stretch>
        </p:blipFill>
        <p:spPr>
          <a:xfrm>
            <a:off x="371557" y="1004341"/>
            <a:ext cx="8605120" cy="4736891"/>
          </a:xfrm>
          <a:prstGeom prst="rect">
            <a:avLst/>
          </a:prstGeom>
        </p:spPr>
      </p:pic>
    </p:spTree>
    <p:extLst>
      <p:ext uri="{BB962C8B-B14F-4D97-AF65-F5344CB8AC3E}">
        <p14:creationId xmlns:p14="http://schemas.microsoft.com/office/powerpoint/2010/main" val="9339254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40594FD4-8E72-4499-A69E-5F8EED25239A}"/>
              </a:ext>
            </a:extLst>
          </p:cNvPr>
          <p:cNvPicPr>
            <a:picLocks noChangeAspect="1"/>
          </p:cNvPicPr>
          <p:nvPr/>
        </p:nvPicPr>
        <p:blipFill>
          <a:blip r:embed="rId2"/>
          <a:stretch>
            <a:fillRect/>
          </a:stretch>
        </p:blipFill>
        <p:spPr>
          <a:xfrm>
            <a:off x="689548" y="310308"/>
            <a:ext cx="7555041" cy="6435266"/>
          </a:xfrm>
          <a:prstGeom prst="rect">
            <a:avLst/>
          </a:prstGeom>
        </p:spPr>
      </p:pic>
      <p:sp>
        <p:nvSpPr>
          <p:cNvPr id="3" name="TextBox 2">
            <a:extLst>
              <a:ext uri="{FF2B5EF4-FFF2-40B4-BE49-F238E27FC236}">
                <a16:creationId xmlns:a16="http://schemas.microsoft.com/office/drawing/2014/main" id="{3760ECD8-BD0F-4CAA-B24E-153A920D1C92}"/>
              </a:ext>
            </a:extLst>
          </p:cNvPr>
          <p:cNvSpPr txBox="1"/>
          <p:nvPr/>
        </p:nvSpPr>
        <p:spPr>
          <a:xfrm>
            <a:off x="1139252" y="0"/>
            <a:ext cx="6955437" cy="400110"/>
          </a:xfrm>
          <a:prstGeom prst="rect">
            <a:avLst/>
          </a:prstGeom>
          <a:noFill/>
        </p:spPr>
        <p:txBody>
          <a:bodyPr wrap="square" rtlCol="0">
            <a:spAutoFit/>
          </a:bodyPr>
          <a:lstStyle/>
          <a:p>
            <a:pPr algn="ctr"/>
            <a:r>
              <a:rPr lang="el-GR" sz="2000" b="1" dirty="0">
                <a:solidFill>
                  <a:srgbClr val="FF0000"/>
                </a:solidFill>
              </a:rPr>
              <a:t>ΕΚΒΛΑΣΤΗΣΗ ΚΑΙ ΔΙΑΤΡΗΣΗ ΜΙΤΡΟΕΙΔΟΥΣ ΒΑΛΒΙΔΑΣ</a:t>
            </a:r>
          </a:p>
        </p:txBody>
      </p:sp>
      <p:sp>
        <p:nvSpPr>
          <p:cNvPr id="4" name="TextBox 3">
            <a:extLst>
              <a:ext uri="{FF2B5EF4-FFF2-40B4-BE49-F238E27FC236}">
                <a16:creationId xmlns:a16="http://schemas.microsoft.com/office/drawing/2014/main" id="{17F6EAC1-2ED1-48F6-8CCE-1005A530CFE3}"/>
              </a:ext>
            </a:extLst>
          </p:cNvPr>
          <p:cNvSpPr txBox="1"/>
          <p:nvPr/>
        </p:nvSpPr>
        <p:spPr>
          <a:xfrm>
            <a:off x="0" y="6593380"/>
            <a:ext cx="3522689" cy="261610"/>
          </a:xfrm>
          <a:prstGeom prst="rect">
            <a:avLst/>
          </a:prstGeom>
          <a:noFill/>
        </p:spPr>
        <p:txBody>
          <a:bodyPr wrap="square" rtlCol="0">
            <a:spAutoFit/>
          </a:bodyPr>
          <a:lstStyle/>
          <a:p>
            <a:r>
              <a:rPr lang="en-US" sz="1100" dirty="0" err="1">
                <a:solidFill>
                  <a:srgbClr val="FF0000"/>
                </a:solidFill>
              </a:rPr>
              <a:t>Brownwald’s</a:t>
            </a:r>
            <a:r>
              <a:rPr lang="en-US" sz="1100" dirty="0">
                <a:solidFill>
                  <a:srgbClr val="FF0000"/>
                </a:solidFill>
              </a:rPr>
              <a:t> Textbook of Cardiovascular Medicine 2018</a:t>
            </a:r>
            <a:endParaRPr lang="el-GR" sz="1100" dirty="0">
              <a:solidFill>
                <a:srgbClr val="FF0000"/>
              </a:solidFill>
            </a:endParaRPr>
          </a:p>
        </p:txBody>
      </p:sp>
    </p:spTree>
    <p:extLst>
      <p:ext uri="{BB962C8B-B14F-4D97-AF65-F5344CB8AC3E}">
        <p14:creationId xmlns:p14="http://schemas.microsoft.com/office/powerpoint/2010/main" val="15259563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A0934974-E891-4B2B-9D80-A162AF0F1447}"/>
              </a:ext>
            </a:extLst>
          </p:cNvPr>
          <p:cNvPicPr>
            <a:picLocks noChangeAspect="1"/>
          </p:cNvPicPr>
          <p:nvPr/>
        </p:nvPicPr>
        <p:blipFill>
          <a:blip r:embed="rId2"/>
          <a:stretch>
            <a:fillRect/>
          </a:stretch>
        </p:blipFill>
        <p:spPr>
          <a:xfrm>
            <a:off x="871510" y="643466"/>
            <a:ext cx="7400979" cy="5571067"/>
          </a:xfrm>
          <a:prstGeom prst="rect">
            <a:avLst/>
          </a:prstGeom>
        </p:spPr>
      </p:pic>
      <p:sp>
        <p:nvSpPr>
          <p:cNvPr id="3" name="TextBox 2">
            <a:extLst>
              <a:ext uri="{FF2B5EF4-FFF2-40B4-BE49-F238E27FC236}">
                <a16:creationId xmlns:a16="http://schemas.microsoft.com/office/drawing/2014/main" id="{23A93AC6-0E4A-4D0E-9F3E-8F132C97A9D5}"/>
              </a:ext>
            </a:extLst>
          </p:cNvPr>
          <p:cNvSpPr txBox="1"/>
          <p:nvPr/>
        </p:nvSpPr>
        <p:spPr>
          <a:xfrm>
            <a:off x="1139252" y="179882"/>
            <a:ext cx="6955437" cy="707886"/>
          </a:xfrm>
          <a:prstGeom prst="rect">
            <a:avLst/>
          </a:prstGeom>
          <a:noFill/>
        </p:spPr>
        <p:txBody>
          <a:bodyPr wrap="square" rtlCol="0">
            <a:spAutoFit/>
          </a:bodyPr>
          <a:lstStyle/>
          <a:p>
            <a:pPr algn="ctr"/>
            <a:r>
              <a:rPr lang="el-GR" sz="2000" b="1" dirty="0">
                <a:solidFill>
                  <a:srgbClr val="FF0000"/>
                </a:solidFill>
              </a:rPr>
              <a:t>ΕΚΒΛΑΣΤΗΣΕΙΣ ΜΙΤΡΟΕΙΔΟΥΣ ΒΑΛΒΙΔΑΣ</a:t>
            </a:r>
          </a:p>
          <a:p>
            <a:pPr algn="ctr"/>
            <a:endParaRPr lang="el-GR" sz="2000" b="1" dirty="0">
              <a:solidFill>
                <a:srgbClr val="FF0000"/>
              </a:solidFill>
            </a:endParaRPr>
          </a:p>
        </p:txBody>
      </p:sp>
    </p:spTree>
    <p:extLst>
      <p:ext uri="{BB962C8B-B14F-4D97-AF65-F5344CB8AC3E}">
        <p14:creationId xmlns:p14="http://schemas.microsoft.com/office/powerpoint/2010/main" val="23230231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0EA499FB-E116-437C-86A6-C17B2D9DDD47}"/>
              </a:ext>
            </a:extLst>
          </p:cNvPr>
          <p:cNvPicPr>
            <a:picLocks noChangeAspect="1"/>
          </p:cNvPicPr>
          <p:nvPr/>
        </p:nvPicPr>
        <p:blipFill>
          <a:blip r:embed="rId2"/>
          <a:stretch>
            <a:fillRect/>
          </a:stretch>
        </p:blipFill>
        <p:spPr>
          <a:xfrm>
            <a:off x="1269765" y="389744"/>
            <a:ext cx="6740421" cy="6203635"/>
          </a:xfrm>
          <a:prstGeom prst="rect">
            <a:avLst/>
          </a:prstGeom>
        </p:spPr>
      </p:pic>
      <p:sp>
        <p:nvSpPr>
          <p:cNvPr id="3" name="TextBox 2">
            <a:extLst>
              <a:ext uri="{FF2B5EF4-FFF2-40B4-BE49-F238E27FC236}">
                <a16:creationId xmlns:a16="http://schemas.microsoft.com/office/drawing/2014/main" id="{B6068581-B94B-411B-A16A-94DE46DDC368}"/>
              </a:ext>
            </a:extLst>
          </p:cNvPr>
          <p:cNvSpPr txBox="1"/>
          <p:nvPr/>
        </p:nvSpPr>
        <p:spPr>
          <a:xfrm>
            <a:off x="0" y="6593380"/>
            <a:ext cx="3522689" cy="261610"/>
          </a:xfrm>
          <a:prstGeom prst="rect">
            <a:avLst/>
          </a:prstGeom>
          <a:noFill/>
        </p:spPr>
        <p:txBody>
          <a:bodyPr wrap="square" rtlCol="0">
            <a:spAutoFit/>
          </a:bodyPr>
          <a:lstStyle/>
          <a:p>
            <a:r>
              <a:rPr lang="en-US" sz="1100" dirty="0" err="1">
                <a:solidFill>
                  <a:srgbClr val="FF0000"/>
                </a:solidFill>
              </a:rPr>
              <a:t>Brownwald’s</a:t>
            </a:r>
            <a:r>
              <a:rPr lang="en-US" sz="1100" dirty="0">
                <a:solidFill>
                  <a:srgbClr val="FF0000"/>
                </a:solidFill>
              </a:rPr>
              <a:t> Textbook of Cardiovascular Medicine 2018</a:t>
            </a:r>
            <a:endParaRPr lang="el-GR" sz="1100" dirty="0">
              <a:solidFill>
                <a:srgbClr val="FF0000"/>
              </a:solidFill>
            </a:endParaRPr>
          </a:p>
        </p:txBody>
      </p:sp>
      <p:sp>
        <p:nvSpPr>
          <p:cNvPr id="4" name="TextBox 3">
            <a:extLst>
              <a:ext uri="{FF2B5EF4-FFF2-40B4-BE49-F238E27FC236}">
                <a16:creationId xmlns:a16="http://schemas.microsoft.com/office/drawing/2014/main" id="{D352E892-F7FA-4D72-897D-99C59C376F8F}"/>
              </a:ext>
            </a:extLst>
          </p:cNvPr>
          <p:cNvSpPr txBox="1"/>
          <p:nvPr/>
        </p:nvSpPr>
        <p:spPr>
          <a:xfrm>
            <a:off x="1139252" y="0"/>
            <a:ext cx="6955437" cy="400110"/>
          </a:xfrm>
          <a:prstGeom prst="rect">
            <a:avLst/>
          </a:prstGeom>
          <a:noFill/>
        </p:spPr>
        <p:txBody>
          <a:bodyPr wrap="square" rtlCol="0">
            <a:spAutoFit/>
          </a:bodyPr>
          <a:lstStyle/>
          <a:p>
            <a:pPr algn="ctr"/>
            <a:r>
              <a:rPr lang="el-GR" sz="2000" b="1" dirty="0">
                <a:solidFill>
                  <a:srgbClr val="FF0000"/>
                </a:solidFill>
              </a:rPr>
              <a:t>ΕΚΒΛΑΣΤΗΣΗ ΠΡΟΣΘΕΤΙΚΗΣ ΜΙΤΡΟΕΙΔΟΥΣ ΒΑΛΒΙΔΑΣ</a:t>
            </a:r>
          </a:p>
        </p:txBody>
      </p:sp>
    </p:spTree>
    <p:extLst>
      <p:ext uri="{BB962C8B-B14F-4D97-AF65-F5344CB8AC3E}">
        <p14:creationId xmlns:p14="http://schemas.microsoft.com/office/powerpoint/2010/main" val="22935635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6FD486F5-B89F-40D2-BA23-07BE094F45D3}"/>
              </a:ext>
            </a:extLst>
          </p:cNvPr>
          <p:cNvPicPr>
            <a:picLocks noChangeAspect="1"/>
          </p:cNvPicPr>
          <p:nvPr/>
        </p:nvPicPr>
        <p:blipFill>
          <a:blip r:embed="rId2"/>
          <a:stretch>
            <a:fillRect/>
          </a:stretch>
        </p:blipFill>
        <p:spPr>
          <a:xfrm>
            <a:off x="348710" y="476694"/>
            <a:ext cx="8446579" cy="5486973"/>
          </a:xfrm>
          <a:prstGeom prst="rect">
            <a:avLst/>
          </a:prstGeom>
        </p:spPr>
      </p:pic>
    </p:spTree>
    <p:extLst>
      <p:ext uri="{BB962C8B-B14F-4D97-AF65-F5344CB8AC3E}">
        <p14:creationId xmlns:p14="http://schemas.microsoft.com/office/powerpoint/2010/main" val="40277487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38F9A51D-19C3-4FEC-BA6E-622D46CA077F}"/>
              </a:ext>
            </a:extLst>
          </p:cNvPr>
          <p:cNvPicPr>
            <a:picLocks noChangeAspect="1"/>
          </p:cNvPicPr>
          <p:nvPr/>
        </p:nvPicPr>
        <p:blipFill>
          <a:blip r:embed="rId2"/>
          <a:stretch>
            <a:fillRect/>
          </a:stretch>
        </p:blipFill>
        <p:spPr>
          <a:xfrm>
            <a:off x="433567" y="764498"/>
            <a:ext cx="8130869" cy="5426440"/>
          </a:xfrm>
          <a:prstGeom prst="rect">
            <a:avLst/>
          </a:prstGeom>
        </p:spPr>
      </p:pic>
    </p:spTree>
    <p:extLst>
      <p:ext uri="{BB962C8B-B14F-4D97-AF65-F5344CB8AC3E}">
        <p14:creationId xmlns:p14="http://schemas.microsoft.com/office/powerpoint/2010/main" val="1120910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7366E615-B600-4F85-BD24-D21E3D55B7E8}"/>
              </a:ext>
            </a:extLst>
          </p:cNvPr>
          <p:cNvPicPr>
            <a:picLocks noChangeAspect="1"/>
          </p:cNvPicPr>
          <p:nvPr/>
        </p:nvPicPr>
        <p:blipFill>
          <a:blip r:embed="rId2"/>
          <a:stretch>
            <a:fillRect/>
          </a:stretch>
        </p:blipFill>
        <p:spPr>
          <a:xfrm>
            <a:off x="149961" y="554636"/>
            <a:ext cx="8720776" cy="5831174"/>
          </a:xfrm>
          <a:prstGeom prst="rect">
            <a:avLst/>
          </a:prstGeom>
        </p:spPr>
      </p:pic>
    </p:spTree>
    <p:extLst>
      <p:ext uri="{BB962C8B-B14F-4D97-AF65-F5344CB8AC3E}">
        <p14:creationId xmlns:p14="http://schemas.microsoft.com/office/powerpoint/2010/main" val="298932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B6C9D988-70AD-4684-B89D-B5EE00DACAC1}"/>
              </a:ext>
            </a:extLst>
          </p:cNvPr>
          <p:cNvPicPr>
            <a:picLocks noChangeAspect="1"/>
          </p:cNvPicPr>
          <p:nvPr/>
        </p:nvPicPr>
        <p:blipFill>
          <a:blip r:embed="rId2"/>
          <a:stretch>
            <a:fillRect/>
          </a:stretch>
        </p:blipFill>
        <p:spPr>
          <a:xfrm>
            <a:off x="38105" y="1176728"/>
            <a:ext cx="9067789" cy="4092315"/>
          </a:xfrm>
          <a:prstGeom prst="rect">
            <a:avLst/>
          </a:prstGeom>
        </p:spPr>
      </p:pic>
      <p:sp>
        <p:nvSpPr>
          <p:cNvPr id="3" name="TextBox 2">
            <a:extLst>
              <a:ext uri="{FF2B5EF4-FFF2-40B4-BE49-F238E27FC236}">
                <a16:creationId xmlns:a16="http://schemas.microsoft.com/office/drawing/2014/main" id="{43AB8A98-1E0A-4EFD-8CD7-273BA4EA37F5}"/>
              </a:ext>
            </a:extLst>
          </p:cNvPr>
          <p:cNvSpPr txBox="1"/>
          <p:nvPr/>
        </p:nvSpPr>
        <p:spPr>
          <a:xfrm>
            <a:off x="1019331" y="239843"/>
            <a:ext cx="7210269" cy="374754"/>
          </a:xfrm>
          <a:prstGeom prst="rect">
            <a:avLst/>
          </a:prstGeom>
          <a:noFill/>
        </p:spPr>
        <p:txBody>
          <a:bodyPr wrap="square" rtlCol="0">
            <a:spAutoFit/>
          </a:bodyPr>
          <a:lstStyle/>
          <a:p>
            <a:pPr algn="ctr"/>
            <a:r>
              <a:rPr lang="el-GR" b="1" dirty="0">
                <a:solidFill>
                  <a:srgbClr val="FF0000"/>
                </a:solidFill>
              </a:rPr>
              <a:t>ΜΙΚΡΟΒΙΑΚΑ ΑΙΤΙΑ ΛΟΙΜΩΔΟΥΣ ΕΝΔΟΚΑΡΔΙΤΙΔΑ</a:t>
            </a:r>
          </a:p>
        </p:txBody>
      </p:sp>
      <p:sp>
        <p:nvSpPr>
          <p:cNvPr id="4" name="TextBox 3">
            <a:extLst>
              <a:ext uri="{FF2B5EF4-FFF2-40B4-BE49-F238E27FC236}">
                <a16:creationId xmlns:a16="http://schemas.microsoft.com/office/drawing/2014/main" id="{C9B52061-6496-48DE-80D8-68421CBFA498}"/>
              </a:ext>
            </a:extLst>
          </p:cNvPr>
          <p:cNvSpPr txBox="1"/>
          <p:nvPr/>
        </p:nvSpPr>
        <p:spPr>
          <a:xfrm>
            <a:off x="419724" y="5666282"/>
            <a:ext cx="6745573" cy="646331"/>
          </a:xfrm>
          <a:prstGeom prst="rect">
            <a:avLst/>
          </a:prstGeom>
          <a:noFill/>
          <a:ln>
            <a:solidFill>
              <a:srgbClr val="FF0000"/>
            </a:solidFill>
          </a:ln>
        </p:spPr>
        <p:txBody>
          <a:bodyPr wrap="square" rtlCol="0">
            <a:spAutoFit/>
          </a:bodyPr>
          <a:lstStyle/>
          <a:p>
            <a:r>
              <a:rPr lang="el-GR" dirty="0"/>
              <a:t>Πύλη εισόδου: - ανευρίσκεται στο 25-67 % των περιπτώσεων</a:t>
            </a:r>
          </a:p>
          <a:p>
            <a:r>
              <a:rPr lang="el-GR" dirty="0"/>
              <a:t>                            - πρόσφατη χειρουργική ή οδοντιατρική επέμβαση</a:t>
            </a:r>
          </a:p>
        </p:txBody>
      </p:sp>
      <p:sp>
        <p:nvSpPr>
          <p:cNvPr id="5" name="TextBox 4">
            <a:extLst>
              <a:ext uri="{FF2B5EF4-FFF2-40B4-BE49-F238E27FC236}">
                <a16:creationId xmlns:a16="http://schemas.microsoft.com/office/drawing/2014/main" id="{70ADBBD9-D39F-4238-9789-A428F4C078F1}"/>
              </a:ext>
            </a:extLst>
          </p:cNvPr>
          <p:cNvSpPr txBox="1"/>
          <p:nvPr/>
        </p:nvSpPr>
        <p:spPr>
          <a:xfrm>
            <a:off x="0" y="6593380"/>
            <a:ext cx="3522689" cy="261610"/>
          </a:xfrm>
          <a:prstGeom prst="rect">
            <a:avLst/>
          </a:prstGeom>
          <a:noFill/>
        </p:spPr>
        <p:txBody>
          <a:bodyPr wrap="square" rtlCol="0">
            <a:spAutoFit/>
          </a:bodyPr>
          <a:lstStyle/>
          <a:p>
            <a:r>
              <a:rPr lang="en-US" sz="1100" dirty="0" err="1">
                <a:solidFill>
                  <a:srgbClr val="FF0000"/>
                </a:solidFill>
              </a:rPr>
              <a:t>Brownwald’s</a:t>
            </a:r>
            <a:r>
              <a:rPr lang="en-US" sz="1100" dirty="0">
                <a:solidFill>
                  <a:srgbClr val="FF0000"/>
                </a:solidFill>
              </a:rPr>
              <a:t> Textbook of Cardiovascular Medicine 2018</a:t>
            </a:r>
            <a:endParaRPr lang="el-GR" sz="1100" dirty="0">
              <a:solidFill>
                <a:srgbClr val="FF0000"/>
              </a:solidFill>
            </a:endParaRPr>
          </a:p>
        </p:txBody>
      </p:sp>
    </p:spTree>
    <p:extLst>
      <p:ext uri="{BB962C8B-B14F-4D97-AF65-F5344CB8AC3E}">
        <p14:creationId xmlns:p14="http://schemas.microsoft.com/office/powerpoint/2010/main" val="2390177881"/>
      </p:ext>
    </p:extLst>
  </p:cSld>
  <p:clrMapOvr>
    <a:masterClrMapping/>
  </p:clrMapOvr>
</p:sld>
</file>

<file path=ppt/theme/theme1.xml><?xml version="1.0" encoding="utf-8"?>
<a:theme xmlns:a="http://schemas.openxmlformats.org/drawingml/2006/main" name="Θέμα του Office">
  <a:themeElements>
    <a:clrScheme name="Θέμα του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Θέμα του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1517</TotalTime>
  <Words>1488</Words>
  <Application>Microsoft Office PowerPoint</Application>
  <PresentationFormat>Προβολή στην οθόνη (4:3)</PresentationFormat>
  <Paragraphs>227</Paragraphs>
  <Slides>74</Slides>
  <Notes>0</Notes>
  <HiddenSlides>0</HiddenSlides>
  <MMClips>0</MMClips>
  <ScaleCrop>false</ScaleCrop>
  <HeadingPairs>
    <vt:vector size="6" baseType="variant">
      <vt:variant>
        <vt:lpstr>Γραμματοσειρές που χρησιμοποιούνται</vt:lpstr>
      </vt:variant>
      <vt:variant>
        <vt:i4>13</vt:i4>
      </vt:variant>
      <vt:variant>
        <vt:lpstr>Θέμα</vt:lpstr>
      </vt:variant>
      <vt:variant>
        <vt:i4>1</vt:i4>
      </vt:variant>
      <vt:variant>
        <vt:lpstr>Τίτλοι διαφανειών</vt:lpstr>
      </vt:variant>
      <vt:variant>
        <vt:i4>74</vt:i4>
      </vt:variant>
    </vt:vector>
  </HeadingPairs>
  <TitlesOfParts>
    <vt:vector size="88" baseType="lpstr">
      <vt:lpstr>Arial</vt:lpstr>
      <vt:lpstr>Arial,Bold</vt:lpstr>
      <vt:lpstr>Arial,BoldItalic</vt:lpstr>
      <vt:lpstr>Arial,Italic</vt:lpstr>
      <vt:lpstr>Calibri</vt:lpstr>
      <vt:lpstr>Calibri Light</vt:lpstr>
      <vt:lpstr>Calibri-Bold</vt:lpstr>
      <vt:lpstr>MyriadPro-Black</vt:lpstr>
      <vt:lpstr>MyriadPro-Bold</vt:lpstr>
      <vt:lpstr>MyriadPro-Light</vt:lpstr>
      <vt:lpstr>Tahoma</vt:lpstr>
      <vt:lpstr>TimesNewRomanPSMT</vt:lpstr>
      <vt:lpstr>Verdana</vt:lpstr>
      <vt:lpstr>Θέμα του Office</vt:lpstr>
      <vt:lpstr>ΜΙΚΡΟΒΙΑΚΗ ΕΝΔΟΚΑΡΔΙΤΙΔΑ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Antonios</dc:creator>
  <cp:lastModifiedBy>Antonios</cp:lastModifiedBy>
  <cp:revision>54</cp:revision>
  <dcterms:created xsi:type="dcterms:W3CDTF">2020-04-29T19:55:31Z</dcterms:created>
  <dcterms:modified xsi:type="dcterms:W3CDTF">2020-04-30T21:21:37Z</dcterms:modified>
</cp:coreProperties>
</file>