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333" r:id="rId6"/>
    <p:sldId id="325" r:id="rId7"/>
    <p:sldId id="262" r:id="rId8"/>
    <p:sldId id="263" r:id="rId9"/>
    <p:sldId id="313" r:id="rId10"/>
    <p:sldId id="314" r:id="rId11"/>
    <p:sldId id="324" r:id="rId12"/>
    <p:sldId id="261" r:id="rId13"/>
    <p:sldId id="323" r:id="rId14"/>
    <p:sldId id="318" r:id="rId15"/>
    <p:sldId id="319" r:id="rId16"/>
    <p:sldId id="265" r:id="rId17"/>
    <p:sldId id="266" r:id="rId18"/>
    <p:sldId id="326" r:id="rId19"/>
    <p:sldId id="303" r:id="rId20"/>
    <p:sldId id="327" r:id="rId21"/>
    <p:sldId id="329" r:id="rId22"/>
    <p:sldId id="312" r:id="rId23"/>
    <p:sldId id="330" r:id="rId24"/>
    <p:sldId id="316" r:id="rId25"/>
    <p:sldId id="336" r:id="rId26"/>
    <p:sldId id="260" r:id="rId27"/>
    <p:sldId id="317" r:id="rId28"/>
    <p:sldId id="321" r:id="rId29"/>
    <p:sldId id="322" r:id="rId30"/>
    <p:sldId id="277" r:id="rId31"/>
    <p:sldId id="278" r:id="rId32"/>
    <p:sldId id="280" r:id="rId33"/>
    <p:sldId id="328" r:id="rId34"/>
    <p:sldId id="320" r:id="rId35"/>
    <p:sldId id="335" r:id="rId36"/>
    <p:sldId id="334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982BC-79BA-4C58-A4C6-29F4C7773C09}" type="datetimeFigureOut">
              <a:rPr lang="el-GR" smtClean="0"/>
              <a:t>23/4/2020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FB3A-1A2D-4350-A802-8F95D5CEF2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44880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982BC-79BA-4C58-A4C6-29F4C7773C09}" type="datetimeFigureOut">
              <a:rPr lang="el-GR" smtClean="0"/>
              <a:t>23/4/2020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FB3A-1A2D-4350-A802-8F95D5CEF2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0018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982BC-79BA-4C58-A4C6-29F4C7773C09}" type="datetimeFigureOut">
              <a:rPr lang="el-GR" smtClean="0"/>
              <a:t>23/4/2020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FB3A-1A2D-4350-A802-8F95D5CEF2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6162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0" y="473075"/>
            <a:ext cx="8153400" cy="5394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55F6C03-5899-4DB8-8752-C14E9B5BE99E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30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412" y="366713"/>
            <a:ext cx="8410222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8623" y="1987550"/>
            <a:ext cx="3818467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2556" y="1987550"/>
            <a:ext cx="3818467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2556" y="4121150"/>
            <a:ext cx="3818467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Rectangle 3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3C025-E8AD-4860-8726-2279FDA873BD}" type="slidenum">
              <a:rPr lang="en-US">
                <a:solidFill>
                  <a:srgbClr val="000000">
                    <a:lumMod val="50000"/>
                    <a:lumOff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2820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982BC-79BA-4C58-A4C6-29F4C7773C09}" type="datetimeFigureOut">
              <a:rPr lang="el-GR" smtClean="0"/>
              <a:t>23/4/2020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FB3A-1A2D-4350-A802-8F95D5CEF2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8152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982BC-79BA-4C58-A4C6-29F4C7773C09}" type="datetimeFigureOut">
              <a:rPr lang="el-GR" smtClean="0"/>
              <a:t>23/4/2020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FB3A-1A2D-4350-A802-8F95D5CEF2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68438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982BC-79BA-4C58-A4C6-29F4C7773C09}" type="datetimeFigureOut">
              <a:rPr lang="el-GR" smtClean="0"/>
              <a:t>23/4/2020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FB3A-1A2D-4350-A802-8F95D5CEF2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027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982BC-79BA-4C58-A4C6-29F4C7773C09}" type="datetimeFigureOut">
              <a:rPr lang="el-GR" smtClean="0"/>
              <a:t>23/4/2020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FB3A-1A2D-4350-A802-8F95D5CEF2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220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982BC-79BA-4C58-A4C6-29F4C7773C09}" type="datetimeFigureOut">
              <a:rPr lang="el-GR" smtClean="0"/>
              <a:t>23/4/2020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FB3A-1A2D-4350-A802-8F95D5CEF2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31276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982BC-79BA-4C58-A4C6-29F4C7773C09}" type="datetimeFigureOut">
              <a:rPr lang="el-GR" smtClean="0"/>
              <a:t>23/4/2020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FB3A-1A2D-4350-A802-8F95D5CEF2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4588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982BC-79BA-4C58-A4C6-29F4C7773C09}" type="datetimeFigureOut">
              <a:rPr lang="el-GR" smtClean="0"/>
              <a:t>23/4/2020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FB3A-1A2D-4350-A802-8F95D5CEF2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726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982BC-79BA-4C58-A4C6-29F4C7773C09}" type="datetimeFigureOut">
              <a:rPr lang="el-GR" smtClean="0"/>
              <a:t>23/4/2020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FB3A-1A2D-4350-A802-8F95D5CEF2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05492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982BC-79BA-4C58-A4C6-29F4C7773C09}" type="datetimeFigureOut">
              <a:rPr lang="el-GR" smtClean="0"/>
              <a:t>23/4/2020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CFB3A-1A2D-4350-A802-8F95D5CEF2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6232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l.wiktionary.org/wiki/%CF%83%CF%85%CE%BD%CE%AC%CE%B3%CF%87%CE%B7" TargetMode="External"/><Relationship Id="rId3" Type="http://schemas.openxmlformats.org/officeDocument/2006/relationships/hyperlink" Target="https://el.wiktionary.org/wiki/%CE%BA%CF%85%CE%BD%CE%AC%CE%B3%CF%87%CE%B7#%CE%91%CF%81%CF%87%CE%B1%CE%AF%CE%B1_%CE%B5%CE%BB%CE%BB%CE%B7%CE%BD%CE%B9%CE%BA%CE%AC_(grc)" TargetMode="External"/><Relationship Id="rId7" Type="http://schemas.openxmlformats.org/officeDocument/2006/relationships/hyperlink" Target="https://el.wiktionary.org/wiki/%CF%80%CE%BD%CE%AF%CE%B3%CF%89" TargetMode="External"/><Relationship Id="rId2" Type="http://schemas.openxmlformats.org/officeDocument/2006/relationships/hyperlink" Target="https://el.wiktionary.org/wiki/%CE%B1%CF%81%CF%87%CE%B1%CE%AF%CE%B1_%CE%B5%CE%BB%CE%BB%CE%B7%CE%BD%CE%B9%CE%BA%CE%A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l.wiktionary.org/wiki/%E1%BC%84%CE%B3%CF%87%CF%89" TargetMode="External"/><Relationship Id="rId5" Type="http://schemas.openxmlformats.org/officeDocument/2006/relationships/hyperlink" Target="https://el.wiktionary.org/wiki/%CF%83%CE%BA%CF%8D%CE%BB%CE%BF%CF%82" TargetMode="External"/><Relationship Id="rId4" Type="http://schemas.openxmlformats.org/officeDocument/2006/relationships/hyperlink" Target="https://el.wiktionary.org/wiki/%CE%BA%CF%8D%CF%89%CE%BD" TargetMode="External"/><Relationship Id="rId9" Type="http://schemas.openxmlformats.org/officeDocument/2006/relationships/hyperlink" Target="https://el.wiktionary.org/wiki/%CF%83%CF%85%CE%BD%CE%AC%CF%87%CE%B9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8B9A564-403C-47DA-8204-65AE8E283E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b="1" dirty="0">
                <a:solidFill>
                  <a:srgbClr val="FF0000"/>
                </a:solidFill>
                <a:latin typeface="+mn-lt"/>
              </a:rPr>
              <a:t>ΚΥΝΑΓΧΗ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2A3881-F73A-457F-830F-3CF0A7C419E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62922" y="4351546"/>
            <a:ext cx="6858000" cy="165576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sz="2900" b="1" dirty="0">
                <a:solidFill>
                  <a:srgbClr val="002060"/>
                </a:solidFill>
              </a:rPr>
              <a:t>ΑΝΤΩΝΗΣ ΠΑΠΑΔΟΠΟΥΛΟΣ</a:t>
            </a:r>
          </a:p>
          <a:p>
            <a:pPr marL="0" indent="0" algn="ctr">
              <a:buNone/>
            </a:pPr>
            <a:endParaRPr lang="el-GR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2200" dirty="0">
                <a:solidFill>
                  <a:srgbClr val="002060"/>
                </a:solidFill>
              </a:rPr>
              <a:t>ANA</a:t>
            </a:r>
            <a:r>
              <a:rPr lang="el-GR" sz="2200" dirty="0">
                <a:solidFill>
                  <a:srgbClr val="002060"/>
                </a:solidFill>
              </a:rPr>
              <a:t>ΠΛΗΡΩΤΗΣ ΚΑΘΗΓΗΤΗΣ ΠΑΘΟΛΟΓΙΑΣ – ΛΟΙΜΩΞΕΩΝ</a:t>
            </a:r>
          </a:p>
          <a:p>
            <a:pPr marL="0" indent="0" algn="ctr">
              <a:buNone/>
            </a:pPr>
            <a:r>
              <a:rPr lang="el-GR" sz="2200" dirty="0">
                <a:solidFill>
                  <a:srgbClr val="002060"/>
                </a:solidFill>
              </a:rPr>
              <a:t>Δ΄ ΠΑΘΟΛΟΓΙΚΗ ΚΛΙΝΙΚΗ ΠΑΝΕΠΙΣΤΗΜΙΟΥ ΑΘΗΝΩΝ</a:t>
            </a:r>
          </a:p>
          <a:p>
            <a:pPr marL="0" indent="0" algn="ctr">
              <a:buNone/>
            </a:pPr>
            <a:r>
              <a:rPr lang="el-GR" sz="2200" dirty="0">
                <a:solidFill>
                  <a:srgbClr val="002060"/>
                </a:solidFill>
              </a:rPr>
              <a:t>ΓΕΝΙΚΟ ΠΑΝΕΠΙΣΤΗΜΙΑΚΟ ΝΟΣΟΚΟΜΕΙΟ «ΑΤΤΙΚΟΝ»</a:t>
            </a:r>
          </a:p>
          <a:p>
            <a:endParaRPr lang="el-GR" sz="2500" dirty="0">
              <a:solidFill>
                <a:srgbClr val="002060"/>
              </a:solidFill>
            </a:endParaRPr>
          </a:p>
          <a:p>
            <a:endParaRPr lang="el-GR" dirty="0"/>
          </a:p>
        </p:txBody>
      </p:sp>
      <p:pic>
        <p:nvPicPr>
          <p:cNvPr id="1026" name="Picture 2" descr="Persistent sore throat 'can be cancer sign' - BBC News">
            <a:extLst>
              <a:ext uri="{FF2B5EF4-FFF2-40B4-BE49-F238E27FC236}">
                <a16:creationId xmlns:a16="http://schemas.microsoft.com/office/drawing/2014/main" id="{B587CAF1-491C-4D0A-B6AF-21D7459F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483" y="280780"/>
            <a:ext cx="39052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903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83053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SOS: </a:t>
            </a:r>
            <a:r>
              <a:rPr lang="el-GR" sz="3200" b="1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ΤΟ ΕΙΔΟΣ ΤΟΥ ΕΠΙΧΡΙΣΜΑΤΟΣ ΔΕΝ </a:t>
            </a:r>
            <a:br>
              <a:rPr lang="el-GR" sz="3200" b="1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3200" b="1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ΕΞΑΣΦΑΛΙΖΕΙ ΤΗ ΔΙΑΓΝΩΣΗ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6492213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A6BF1454-8EC6-426D-A0D8-01EAB8C9B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61942"/>
            <a:ext cx="8378180" cy="6396058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CCBEAFC8-8428-462D-A8E8-C28CE97F0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419" y="3429000"/>
            <a:ext cx="186658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19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7F7300CF-8339-4644-8BD2-06CD10441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997" y="108531"/>
            <a:ext cx="8817082" cy="667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43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B4D73648-928D-4231-B1DD-9819875DD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520" y="1259173"/>
            <a:ext cx="7968959" cy="398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16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02915"/>
          </a:xfrm>
        </p:spPr>
        <p:txBody>
          <a:bodyPr/>
          <a:lstStyle/>
          <a:p>
            <a:pPr eaLnBrk="1" hangingPunct="1"/>
            <a:r>
              <a:rPr lang="el-GR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ΔΙΑΓΝΩΣΗ ΦΑΡΥΓΓΙΤΙΔΑΣ ΑΠΟ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GABHS</a:t>
            </a:r>
            <a:endParaRPr lang="el-GR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Κλασσικά Κριτήρια </a:t>
            </a:r>
            <a:r>
              <a:rPr lang="en-US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Centor</a:t>
            </a:r>
            <a:endParaRPr lang="el-G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l-GR" sz="2600" dirty="0">
                <a:latin typeface="Arial" panose="020B0604020202020204" pitchFamily="34" charset="0"/>
                <a:cs typeface="Arial" panose="020B0604020202020204" pitchFamily="34" charset="0"/>
              </a:rPr>
              <a:t>Εξίδρωμα στις αμυγδαλές</a:t>
            </a:r>
          </a:p>
          <a:p>
            <a:pPr eaLnBrk="1" hangingPunct="1">
              <a:lnSpc>
                <a:spcPct val="90000"/>
              </a:lnSpc>
            </a:pPr>
            <a:r>
              <a:rPr lang="el-GR" sz="2600" dirty="0">
                <a:latin typeface="Arial" panose="020B0604020202020204" pitchFamily="34" charset="0"/>
                <a:cs typeface="Arial" panose="020B0604020202020204" pitchFamily="34" charset="0"/>
              </a:rPr>
              <a:t>Ευαίσθητοι, διογκωμένοι πρόσθιοι τραχηλικοί λεμφαδένες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sz="2600" dirty="0">
                <a:latin typeface="Arial" panose="020B0604020202020204" pitchFamily="34" charset="0"/>
                <a:cs typeface="Arial" panose="020B0604020202020204" pitchFamily="34" charset="0"/>
              </a:rPr>
              <a:t>Απουσία βήχα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600" dirty="0">
                <a:latin typeface="Arial" panose="020B0604020202020204" pitchFamily="34" charset="0"/>
                <a:cs typeface="Arial" panose="020B0604020202020204" pitchFamily="34" charset="0"/>
              </a:rPr>
              <a:t>(και ρινίτιδας)</a:t>
            </a:r>
          </a:p>
          <a:p>
            <a:pPr eaLnBrk="1" hangingPunct="1">
              <a:lnSpc>
                <a:spcPct val="90000"/>
              </a:lnSpc>
            </a:pPr>
            <a:r>
              <a:rPr lang="el-GR" sz="2600" dirty="0">
                <a:latin typeface="Arial" panose="020B0604020202020204" pitchFamily="34" charset="0"/>
                <a:cs typeface="Arial" panose="020B0604020202020204" pitchFamily="34" charset="0"/>
              </a:rPr>
              <a:t>Πυρετός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600" dirty="0">
                <a:latin typeface="Arial" panose="020B0604020202020204" pitchFamily="34" charset="0"/>
                <a:cs typeface="Arial" panose="020B0604020202020204" pitchFamily="34" charset="0"/>
              </a:rPr>
              <a:t>(&gt; 38</a:t>
            </a:r>
            <a:r>
              <a:rPr lang="el-GR" sz="2600" baseline="30000" dirty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 )</a:t>
            </a: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l-G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l-G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l-G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lnSpc>
                <a:spcPct val="90000"/>
              </a:lnSpc>
              <a:buFont typeface="Arial" charset="0"/>
              <a:buNone/>
            </a:pP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Centor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RM, et al. Med Dec</a:t>
            </a:r>
            <a:r>
              <a:rPr lang="el-GR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Making</a:t>
            </a:r>
            <a:r>
              <a:rPr lang="el-GR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1981;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1: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239-46</a:t>
            </a: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>
          <a:xfrm>
            <a:off x="468313" y="269776"/>
            <a:ext cx="8229600" cy="1143000"/>
          </a:xfrm>
        </p:spPr>
        <p:txBody>
          <a:bodyPr/>
          <a:lstStyle/>
          <a:p>
            <a:pPr eaLnBrk="1" hangingPunct="1"/>
            <a:r>
              <a:rPr lang="el-GR" sz="3200" b="1" dirty="0">
                <a:latin typeface="Arial" panose="020B0604020202020204" pitchFamily="34" charset="0"/>
                <a:cs typeface="Arial" panose="020B0604020202020204" pitchFamily="34" charset="0"/>
              </a:rPr>
              <a:t>ΔΙΑΓΝΩΣΗ ΦΑΡΥΓΓΙΤΙΔΑΣ ΑΠΟ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GABHS</a:t>
            </a:r>
            <a:endParaRPr lang="el-G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Rectangle 3"/>
          <p:cNvSpPr>
            <a:spLocks noGrp="1"/>
          </p:cNvSpPr>
          <p:nvPr>
            <p:ph type="body" idx="1"/>
          </p:nvPr>
        </p:nvSpPr>
        <p:spPr>
          <a:xfrm>
            <a:off x="269875" y="1639342"/>
            <a:ext cx="8604250" cy="452596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Arial" charset="0"/>
              <a:buNone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Τροποποιημένη βαθμολογία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Centor</a:t>
            </a:r>
            <a:r>
              <a:rPr lang="el-G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charset="0"/>
              <a:buNone/>
            </a:pPr>
            <a:endParaRPr lang="el-GR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Διόγκωση ή εξίδρωμα αμυγδαλών</a:t>
            </a:r>
            <a:r>
              <a:rPr lang="el-G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( 1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βαθμός)</a:t>
            </a:r>
          </a:p>
          <a:p>
            <a:pPr eaLnBrk="1" hangingPunct="1"/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Ευαίσθητοι, διογκωμένοι πρόσθιοι τραχηλικοί λεμφαδένες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( 1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βαθμός)</a:t>
            </a:r>
          </a:p>
          <a:p>
            <a:pPr eaLnBrk="1" hangingPunct="1"/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Απουσία βήχα                                  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( 1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βαθμός)</a:t>
            </a:r>
          </a:p>
          <a:p>
            <a:pPr eaLnBrk="1" hangingPunct="1">
              <a:lnSpc>
                <a:spcPct val="90000"/>
              </a:lnSpc>
            </a:pP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Θερμοκρασία  &gt; 38</a:t>
            </a:r>
            <a:r>
              <a:rPr lang="el-G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( 1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βαθμός) </a:t>
            </a:r>
          </a:p>
          <a:p>
            <a:pPr eaLnBrk="1" hangingPunct="1">
              <a:lnSpc>
                <a:spcPct val="90000"/>
              </a:lnSpc>
            </a:pP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Ηλικία 3-14 ετών                           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( 1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βαθμός) </a:t>
            </a:r>
          </a:p>
          <a:p>
            <a:pPr eaLnBrk="1" hangingPunct="1">
              <a:lnSpc>
                <a:spcPct val="90000"/>
              </a:lnSpc>
            </a:pP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Ηλικία 15- 45 ετών                          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( 0 βαθμοί)</a:t>
            </a:r>
          </a:p>
          <a:p>
            <a:pPr eaLnBrk="1" hangingPunct="1">
              <a:lnSpc>
                <a:spcPct val="90000"/>
              </a:lnSpc>
            </a:pP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Ηλικία &gt;45 ετών                               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(-1 βαθμός)</a:t>
            </a:r>
          </a:p>
          <a:p>
            <a:pPr eaLnBrk="1" hangingPunct="1">
              <a:lnSpc>
                <a:spcPct val="90000"/>
              </a:lnSpc>
            </a:pP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lnSpc>
                <a:spcPct val="90000"/>
              </a:lnSpc>
              <a:buFont typeface="Arial" charset="0"/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*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McIsaak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W J, et al.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JAMA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2004;</a:t>
            </a:r>
            <a:r>
              <a:rPr lang="el-G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291:</a:t>
            </a:r>
            <a:r>
              <a:rPr lang="el-G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1587-</a:t>
            </a:r>
            <a:r>
              <a:rPr lang="el-GR" sz="18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95</a:t>
            </a:r>
            <a:endParaRPr lang="el-G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l-GR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l-GR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l-GR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l-GR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0413" y="260648"/>
            <a:ext cx="7623175" cy="1008112"/>
          </a:xfrm>
          <a:noFill/>
        </p:spPr>
        <p:txBody>
          <a:bodyPr/>
          <a:lstStyle/>
          <a:p>
            <a:pPr algn="ctr"/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ΟΡΘΗ ΧΡΗΣΗ ΤΩΝ ΑΝΤΙΒΙΟΤΙΚΩΝ ΣΤΗ ΘΕΡΑΠΕΙΑ ΤΗΣ ΟΞΕΙΑΣ ΦΑΡΥΓΓΙΤΙΔΑΣ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981200" y="3962400"/>
            <a:ext cx="6553200" cy="2274912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Δεν πρέπει να γίνεται ταχεία δοκιμασία ανιχνεύσεως αντιγόνου (</a:t>
            </a:r>
            <a:r>
              <a:rPr lang="el-G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Strept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) και δεν πρέπει να δίδονται αντιβιοτικά σε ασθενείς με ένα ή κανένα από τα κριτήρια </a:t>
            </a:r>
            <a:r>
              <a:rPr lang="el-G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Centor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 (Α).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683568" y="1416258"/>
            <a:ext cx="7848872" cy="20976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lnSpc>
                <a:spcPts val="4000"/>
              </a:lnSpc>
              <a:spcBef>
                <a:spcPct val="50000"/>
              </a:spcBef>
              <a:spcAft>
                <a:spcPct val="0"/>
              </a:spcAft>
            </a:pPr>
            <a:r>
              <a:rPr lang="el-GR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Κλινικά Κριτήρια Φαρυγγίτιδας-Αμυγδαλίτιδας που Καθοδηγούν για την Απουσία β-αιμολυτικού </a:t>
            </a:r>
            <a:r>
              <a:rPr lang="el-GR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Στρεπτοκόκκου</a:t>
            </a:r>
            <a:r>
              <a:rPr lang="el-GR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ομάδος Α</a:t>
            </a:r>
            <a:endParaRPr lang="el-GR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2132856"/>
            <a:ext cx="3168352" cy="1015663"/>
          </a:xfr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SzPct val="65000"/>
              <a:buNone/>
            </a:pPr>
            <a:r>
              <a:rPr lang="el-GR" sz="2000" u="sng" dirty="0">
                <a:latin typeface="Arial" panose="020B0604020202020204" pitchFamily="34" charset="0"/>
                <a:cs typeface="Arial" panose="020B0604020202020204" pitchFamily="34" charset="0"/>
              </a:rPr>
              <a:t>≥ 4 κριτήρια του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Cent</a:t>
            </a:r>
            <a:r>
              <a:rPr lang="el-GR" sz="2000" u="sng" dirty="0"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SzPct val="65000"/>
              <a:buNone/>
            </a:pP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Ισχυρή υπόνοια λοίμωξης από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S.pyogenes</a:t>
            </a:r>
            <a:endParaRPr lang="el-GR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72380" y="260648"/>
            <a:ext cx="8132068" cy="1008112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1"/>
                  <a:tileRect/>
                </a:gradFill>
                <a:effectLst>
                  <a:outerShdw blurRad="50800" dist="50800" dir="18900000" algn="tl" rotWithShape="0">
                    <a:schemeClr val="tx2">
                      <a:alpha val="43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0" hangingPunct="1">
              <a:defRPr kumimoji="0">
                <a:solidFill>
                  <a:schemeClr val="tx2"/>
                </a:solidFill>
              </a:defRPr>
            </a:lvl2pPr>
            <a:lvl3pPr eaLnBrk="1" latinLnBrk="0" hangingPunct="1">
              <a:defRPr kumimoji="0">
                <a:solidFill>
                  <a:schemeClr val="tx2"/>
                </a:solidFill>
              </a:defRPr>
            </a:lvl3pPr>
            <a:lvl4pPr eaLnBrk="1" latinLnBrk="0" hangingPunct="1">
              <a:defRPr kumimoji="0">
                <a:solidFill>
                  <a:schemeClr val="tx2"/>
                </a:solidFill>
              </a:defRPr>
            </a:lvl4pPr>
            <a:lvl5pPr eaLnBrk="1" latinLnBrk="0" hangingPunct="1">
              <a:defRPr kumimoji="0">
                <a:solidFill>
                  <a:schemeClr val="tx2"/>
                </a:solidFill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r>
              <a:rPr lang="el-GR" sz="3200" b="1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ΟΡΘΗ ΧΡΗΣΗ ΤΩΝ ΑΝΤΙΒΙΟΤΙΚΩΝ ΣΤΗ ΘΕΡΑΠΕΙΑ ΤΗΣ ΟΞΕΙΑΣ ΦΑΡΥΓΓΙΤΙΔΑΣ</a:t>
            </a:r>
          </a:p>
        </p:txBody>
      </p:sp>
      <p:sp>
        <p:nvSpPr>
          <p:cNvPr id="3" name="Rectangle 2"/>
          <p:cNvSpPr/>
          <p:nvPr/>
        </p:nvSpPr>
        <p:spPr>
          <a:xfrm>
            <a:off x="4392488" y="2276872"/>
            <a:ext cx="4572000" cy="64633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>
              <a:buSzPct val="65000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Πενικιλλίνη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1.5 εκ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ανά 12ωρο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x 10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ημέρες (τουλάχιστον μια ώρα προ του φαγητού).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63888" y="2600037"/>
            <a:ext cx="648072" cy="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51520" y="3676962"/>
            <a:ext cx="3168352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vert="horz" wrap="square" rtlCol="0">
            <a:sp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 3" pitchFamily="18" charset="2"/>
              <a:buChar char="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"/>
              <a:buChar char="Ø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 3" pitchFamily="18" charset="2"/>
              <a:buChar char="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"/>
              <a:buChar char="Ø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 3" pitchFamily="18" charset="2"/>
              <a:buChar char="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SzPct val="65000"/>
              <a:buFont typeface="Wingdings 3" pitchFamily="18" charset="2"/>
              <a:buNone/>
            </a:pPr>
            <a:r>
              <a:rPr lang="el-GR" sz="2000" u="sng" dirty="0">
                <a:latin typeface="Arial" panose="020B0604020202020204" pitchFamily="34" charset="0"/>
                <a:cs typeface="Arial" panose="020B0604020202020204" pitchFamily="34" charset="0"/>
              </a:rPr>
              <a:t>≥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2-3</a:t>
            </a:r>
            <a:r>
              <a:rPr lang="el-GR" sz="2000" u="sng" dirty="0">
                <a:latin typeface="Arial" panose="020B0604020202020204" pitchFamily="34" charset="0"/>
                <a:cs typeface="Arial" panose="020B0604020202020204" pitchFamily="34" charset="0"/>
              </a:rPr>
              <a:t> κριτήρια του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Cent</a:t>
            </a:r>
            <a:r>
              <a:rPr lang="el-GR" sz="2000" u="sng" dirty="0"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92488" y="3707740"/>
            <a:ext cx="1403648" cy="369332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buSzPct val="65000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Strep test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563888" y="3892986"/>
            <a:ext cx="648072" cy="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796136" y="3068960"/>
            <a:ext cx="882352" cy="43204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80112" y="3068960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(+)</a:t>
            </a:r>
            <a:endParaRPr lang="el-G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086763" y="4313505"/>
            <a:ext cx="882352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311915" y="407707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(-)</a:t>
            </a:r>
            <a:endParaRPr lang="el-G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90794" y="4797152"/>
            <a:ext cx="4572000" cy="64633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>
              <a:buSzPct val="65000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Καλλιέργεια φαρυγγικού επιχρίσματος</a:t>
            </a:r>
          </a:p>
          <a:p>
            <a:pPr>
              <a:buSzPct val="65000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(σε παιδιά).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7452320" y="3188446"/>
            <a:ext cx="549430" cy="130507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111109" y="3710535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(+)</a:t>
            </a:r>
            <a:endParaRPr lang="el-G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323528" y="5661248"/>
            <a:ext cx="3168352" cy="101566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vert="horz" wrap="square" rtlCol="0">
            <a:sp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 3" pitchFamily="18" charset="2"/>
              <a:buChar char="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"/>
              <a:buChar char="Ø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 3" pitchFamily="18" charset="2"/>
              <a:buChar char="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"/>
              <a:buChar char="Ø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 3" pitchFamily="18" charset="2"/>
              <a:buChar char="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SzPct val="65000"/>
              <a:buFont typeface="Wingdings 3" pitchFamily="18" charset="2"/>
              <a:buNone/>
            </a:pPr>
            <a:r>
              <a:rPr lang="el-GR" sz="2000" u="sng" dirty="0">
                <a:latin typeface="Arial" panose="020B0604020202020204" pitchFamily="34" charset="0"/>
                <a:cs typeface="Arial" panose="020B0604020202020204" pitchFamily="34" charset="0"/>
              </a:rPr>
              <a:t>0-1 κριτήρια του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Cent</a:t>
            </a:r>
            <a:r>
              <a:rPr lang="el-GR" sz="2000" u="sng" dirty="0"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SzPct val="65000"/>
              <a:buFont typeface="Wingdings 3" pitchFamily="18" charset="2"/>
              <a:buNone/>
            </a:pP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Ισχυρή υπόνοια λοίμωξης από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S.pyogenes</a:t>
            </a:r>
            <a:endParaRPr lang="el-GR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490864" y="5877272"/>
            <a:ext cx="2025352" cy="64633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buSzPct val="65000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ΟΧΙ Strep test</a:t>
            </a:r>
          </a:p>
          <a:p>
            <a:pPr algn="ctr">
              <a:buSzPct val="65000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ΟΧΙ αντιβιοτικά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707904" y="6200437"/>
            <a:ext cx="64807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E0AEE36D-09E5-4315-B22A-5766F8213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860" y="232637"/>
            <a:ext cx="8655017" cy="627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47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02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0488" y="50800"/>
            <a:ext cx="3956050" cy="36353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3011" name="Rectangle 1028"/>
          <p:cNvSpPr>
            <a:spLocks noGrp="1" noChangeArrowheads="1"/>
          </p:cNvSpPr>
          <p:nvPr>
            <p:ph type="title"/>
          </p:nvPr>
        </p:nvSpPr>
        <p:spPr>
          <a:xfrm>
            <a:off x="4140200" y="241300"/>
            <a:ext cx="4794250" cy="2466975"/>
          </a:xfrm>
          <a:noFill/>
        </p:spPr>
        <p:txBody>
          <a:bodyPr/>
          <a:lstStyle/>
          <a:p>
            <a:pPr algn="l"/>
            <a:br>
              <a:rPr lang="en-US" altLang="el-GR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l-GR" altLang="el-GR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altLang="el-GR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Διάγνωση: </a:t>
            </a:r>
            <a:r>
              <a:rPr lang="en-US" altLang="el-GR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Strep test</a:t>
            </a:r>
            <a:r>
              <a:rPr lang="el-GR" altLang="el-GR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Κ</a:t>
            </a:r>
            <a:r>
              <a:rPr lang="en-US" altLang="el-GR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l-GR" altLang="el-GR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br>
              <a:rPr lang="en-US" altLang="el-GR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altLang="el-GR" sz="2400" b="1" dirty="0">
                <a:solidFill>
                  <a:srgbClr val="F50D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b="1" dirty="0">
                <a:solidFill>
                  <a:srgbClr val="F50D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&gt;95% </a:t>
            </a:r>
            <a:r>
              <a:rPr lang="el-GR" altLang="el-GR" sz="2400" b="1" dirty="0">
                <a:solidFill>
                  <a:srgbClr val="F50D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Ειδικότητα</a:t>
            </a:r>
            <a:br>
              <a:rPr lang="el-GR" altLang="el-GR" sz="2400" b="1" dirty="0">
                <a:solidFill>
                  <a:srgbClr val="F50D2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altLang="el-GR" sz="2400" b="1" dirty="0">
                <a:solidFill>
                  <a:srgbClr val="F50D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80-90% Ευαισθησία</a:t>
            </a:r>
            <a:endParaRPr lang="en-GB" altLang="el-GR" sz="2400" b="1" dirty="0">
              <a:solidFill>
                <a:srgbClr val="F50D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12" name="Picture 1036" descr="BEC7202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641850" y="5176838"/>
            <a:ext cx="3817938" cy="1492250"/>
          </a:xfrm>
          <a:noFill/>
        </p:spPr>
      </p:pic>
      <p:pic>
        <p:nvPicPr>
          <p:cNvPr id="43013" name="Picture 1033" descr="postivnegativ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4716463" y="3262313"/>
            <a:ext cx="3960812" cy="1822450"/>
          </a:xfrm>
          <a:noFill/>
        </p:spPr>
      </p:pic>
      <p:pic>
        <p:nvPicPr>
          <p:cNvPr id="43014" name="Picture 1039" descr="Strep throat infect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158750" y="4113213"/>
            <a:ext cx="4068763" cy="2517775"/>
          </a:xfrm>
          <a:noFill/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2360E85-EEEE-456F-A5AA-FB4E96559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+mn-lt"/>
              </a:rPr>
              <a:t>ΚΥΝΑΓΧΗ</a:t>
            </a:r>
            <a:endParaRPr lang="el-GR" b="1" dirty="0">
              <a:latin typeface="+mn-lt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B23C7CF-3511-427D-908C-1DCAC4E82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813" y="1825625"/>
            <a:ext cx="8484433" cy="4351338"/>
          </a:xfrm>
        </p:spPr>
        <p:txBody>
          <a:bodyPr/>
          <a:lstStyle/>
          <a:p>
            <a:r>
              <a:rPr lang="el-GR" b="1" dirty="0"/>
              <a:t>κυνάγχη</a:t>
            </a:r>
            <a:r>
              <a:rPr lang="el-GR" dirty="0"/>
              <a:t> &lt; </a:t>
            </a:r>
            <a:r>
              <a:rPr lang="el-GR" i="1" dirty="0">
                <a:hlinkClick r:id="rId2" tooltip="αρχαία ελληνικά"/>
              </a:rPr>
              <a:t>αρχαία ελληνική</a:t>
            </a:r>
            <a:r>
              <a:rPr lang="el-GR" dirty="0"/>
              <a:t> </a:t>
            </a:r>
          </a:p>
          <a:p>
            <a:endParaRPr lang="el-GR" dirty="0"/>
          </a:p>
          <a:p>
            <a:r>
              <a:rPr lang="el-GR" dirty="0"/>
              <a:t> </a:t>
            </a:r>
            <a:r>
              <a:rPr lang="el-GR" dirty="0">
                <a:hlinkClick r:id="rId3" tooltip="κυνάγχη"/>
              </a:rPr>
              <a:t>κυνάγχη</a:t>
            </a:r>
            <a:r>
              <a:rPr lang="el-GR" dirty="0"/>
              <a:t> &lt; </a:t>
            </a:r>
            <a:r>
              <a:rPr lang="el-GR" dirty="0" err="1">
                <a:hlinkClick r:id="rId4" tooltip="κύων"/>
              </a:rPr>
              <a:t>κύων</a:t>
            </a:r>
            <a:r>
              <a:rPr lang="el-GR" dirty="0"/>
              <a:t> (: </a:t>
            </a:r>
            <a:r>
              <a:rPr lang="el-GR" dirty="0">
                <a:hlinkClick r:id="rId5" tooltip="σκύλος"/>
              </a:rPr>
              <a:t>σκύλος</a:t>
            </a:r>
            <a:r>
              <a:rPr lang="el-GR" dirty="0"/>
              <a:t>) + </a:t>
            </a:r>
            <a:r>
              <a:rPr lang="el-GR" dirty="0" err="1">
                <a:hlinkClick r:id="rId6" tooltip="ἄγχω"/>
              </a:rPr>
              <a:t>ἄγχω</a:t>
            </a:r>
            <a:r>
              <a:rPr lang="el-GR" dirty="0"/>
              <a:t> (: </a:t>
            </a:r>
            <a:r>
              <a:rPr lang="el-GR" dirty="0">
                <a:hlinkClick r:id="rId7" tooltip="πνίγω"/>
              </a:rPr>
              <a:t>πνίγω</a:t>
            </a:r>
            <a:r>
              <a:rPr lang="el-GR" dirty="0"/>
              <a:t>) </a:t>
            </a:r>
          </a:p>
          <a:p>
            <a:endParaRPr lang="el-GR" dirty="0"/>
          </a:p>
          <a:p>
            <a:r>
              <a:rPr lang="el-GR" dirty="0"/>
              <a:t>από παραλλαγή σε </a:t>
            </a:r>
            <a:r>
              <a:rPr lang="el-GR" dirty="0" err="1">
                <a:hlinkClick r:id="rId8" tooltip="συνάγχη"/>
              </a:rPr>
              <a:t>συνάγχη</a:t>
            </a:r>
            <a:r>
              <a:rPr lang="el-GR" dirty="0"/>
              <a:t> προέρχεται το </a:t>
            </a:r>
            <a:r>
              <a:rPr lang="el-GR" dirty="0">
                <a:hlinkClick r:id="rId9" tooltip="συνάχι"/>
              </a:rPr>
              <a:t>συνάχι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97042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41F12BE7-4F6B-4964-8B9E-5CAE2D3C6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44" y="286682"/>
            <a:ext cx="8675927" cy="596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67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27FD5E5-7631-45FE-A779-8017F21A9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86" y="1199213"/>
            <a:ext cx="4738458" cy="2727993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2831762E-D6A6-4FA2-B22A-A9E763320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395" y="4223638"/>
            <a:ext cx="3956178" cy="201227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DED6847C-D28C-41EA-8637-9578DFAE91CA}"/>
              </a:ext>
            </a:extLst>
          </p:cNvPr>
          <p:cNvSpPr txBox="1">
            <a:spLocks noChangeArrowheads="1"/>
          </p:cNvSpPr>
          <p:nvPr/>
        </p:nvSpPr>
        <p:spPr>
          <a:xfrm>
            <a:off x="611560" y="283053"/>
            <a:ext cx="8229600" cy="6197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ΛΟΙΜΩΔΗΣ ΜΟΝΟΠΥΡΗΝΩΣΗ</a:t>
            </a:r>
            <a:endParaRPr lang="el-GR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F27E154-4F59-4987-A0CB-374C12936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711" y="1097812"/>
            <a:ext cx="3286003" cy="293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13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283053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l-GR" sz="3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ΛΟΙΜΩΔΗΣ ΜΟΝΟΠΥΡΗΝΩΣΗ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716711"/>
            <a:ext cx="8352928" cy="483873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Η παρουσία </a:t>
            </a:r>
            <a:r>
              <a:rPr lang="el-GR" sz="2800" u="sng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 10% άτυπων λεμφοκυττάρων έχει 92% ειδικότητα για τη διάγνωση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Σε ασθενή με τυπικά συμπτώματα δεν χρειάζεται άλλος εργαστηριακός έλεγχος.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Monospot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 (ή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Monotest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είναι αρνητικό στο 1/3 των περιπτώσεων την 1η εβδομάδα της νόσου.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Έχει 80% ευαισθησία την 2η εβδομάδα.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Σε αμφίβολες περιπτώσεις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VCA-IgM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l-G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3"/>
          <p:cNvSpPr>
            <a:spLocks noChangeArrowheads="1"/>
          </p:cNvSpPr>
          <p:nvPr/>
        </p:nvSpPr>
        <p:spPr bwMode="auto">
          <a:xfrm>
            <a:off x="1547664" y="6309320"/>
            <a:ext cx="74168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Womack &amp; Jimenez</a:t>
            </a:r>
            <a:r>
              <a:rPr lang="en-US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Am Fam Phys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2015; 91: 113-125</a:t>
            </a:r>
            <a:endParaRPr lang="el-GR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E588B8D-EDA0-4FC7-A63E-D5CD70FA5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645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FF0000"/>
                </a:solidFill>
                <a:latin typeface="+mn-lt"/>
              </a:rPr>
              <a:t>ΕΞΙΔΡΩΜΑΤΙΚΗ ΦΑΡΥΓΓΙΤΙΔΑ ΑΠ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O</a:t>
            </a:r>
            <a:r>
              <a:rPr lang="el-GR" sz="2800" b="1" dirty="0">
                <a:solidFill>
                  <a:srgbClr val="FF0000"/>
                </a:solidFill>
                <a:latin typeface="+mn-lt"/>
              </a:rPr>
              <a:t> ΑΔΕΝΟΪΟ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103AE9A7-5DF3-4823-8E42-E0FE6238A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7828" y="1123959"/>
            <a:ext cx="5258680" cy="2680866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A0647CAE-8A2C-4222-A263-4CDF70293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332" y="1696059"/>
            <a:ext cx="1378015" cy="1103719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CC4D8368-E5C7-434F-90FD-55CB9EBF2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257" y="3970190"/>
            <a:ext cx="3279513" cy="28878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E0178D-0E51-4B11-8B55-A86C179BD1F6}"/>
              </a:ext>
            </a:extLst>
          </p:cNvPr>
          <p:cNvSpPr txBox="1"/>
          <p:nvPr/>
        </p:nvSpPr>
        <p:spPr>
          <a:xfrm>
            <a:off x="314793" y="4586990"/>
            <a:ext cx="2638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</a:rPr>
              <a:t>ΙΟΓΕΝΗΣ ΜΗ ΕΞΙΔΡΩΜΑΤΙΚΗ</a:t>
            </a:r>
          </a:p>
          <a:p>
            <a:r>
              <a:rPr lang="el-GR" sz="2400" b="1" dirty="0">
                <a:solidFill>
                  <a:srgbClr val="FF0000"/>
                </a:solidFill>
              </a:rPr>
              <a:t>ΦΑΡΥΓΓΙΤΙΔΑ</a:t>
            </a:r>
          </a:p>
        </p:txBody>
      </p:sp>
    </p:spTree>
    <p:extLst>
      <p:ext uri="{BB962C8B-B14F-4D97-AF65-F5344CB8AC3E}">
        <p14:creationId xmlns:p14="http://schemas.microsoft.com/office/powerpoint/2010/main" val="4182767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0484" name="Oval 4"/>
          <p:cNvSpPr>
            <a:spLocks noChangeArrowheads="1"/>
          </p:cNvSpPr>
          <p:nvPr/>
        </p:nvSpPr>
        <p:spPr bwMode="auto">
          <a:xfrm>
            <a:off x="3995738" y="4508500"/>
            <a:ext cx="863600" cy="8651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3851275" y="6165850"/>
            <a:ext cx="5292725" cy="692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800" b="1" dirty="0" err="1">
                <a:solidFill>
                  <a:schemeClr val="bg1"/>
                </a:solidFill>
              </a:rPr>
              <a:t>Ερπητική</a:t>
            </a:r>
            <a:r>
              <a:rPr lang="el-GR" sz="2800" b="1" dirty="0">
                <a:solidFill>
                  <a:schemeClr val="bg1"/>
                </a:solidFill>
              </a:rPr>
              <a:t> κυνάγχη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667BA56A-76C7-42FE-82EC-FE2F9D081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712" y="365126"/>
            <a:ext cx="2443396" cy="216735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 Natural Course of HIV Infection HAIVN Harvard Medical School ...">
            <a:extLst>
              <a:ext uri="{FF2B5EF4-FFF2-40B4-BE49-F238E27FC236}">
                <a16:creationId xmlns:a16="http://schemas.microsoft.com/office/drawing/2014/main" id="{0858B681-2933-49A9-903A-F262F7E9DB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39" y="776313"/>
            <a:ext cx="7276667" cy="54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955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DD000C-75CC-4F82-BDDA-958554B1D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dirty="0">
                <a:latin typeface="+mn-lt"/>
              </a:rPr>
              <a:t>Ειδικές μορφές: όπως η κυνάγχη </a:t>
            </a:r>
            <a:r>
              <a:rPr lang="el-GR" sz="2800" dirty="0" err="1">
                <a:latin typeface="+mn-lt"/>
              </a:rPr>
              <a:t>Vincent</a:t>
            </a:r>
            <a:r>
              <a:rPr lang="el-GR" sz="2800" dirty="0">
                <a:latin typeface="+mn-lt"/>
              </a:rPr>
              <a:t>, η διφθερίτιδα, η γονοκοκκική φαρυγγίτιδα, η νόσος </a:t>
            </a:r>
            <a:r>
              <a:rPr lang="el-GR" sz="2800" dirty="0" err="1">
                <a:latin typeface="+mn-lt"/>
              </a:rPr>
              <a:t>Lemiere</a:t>
            </a:r>
            <a:r>
              <a:rPr lang="el-GR" sz="2800" dirty="0">
                <a:latin typeface="+mn-lt"/>
              </a:rPr>
              <a:t>, ή το </a:t>
            </a:r>
            <a:r>
              <a:rPr lang="el-GR" sz="2800" dirty="0" err="1">
                <a:latin typeface="+mn-lt"/>
              </a:rPr>
              <a:t>περιαμυγδαλικό</a:t>
            </a:r>
            <a:r>
              <a:rPr lang="el-GR" sz="2800" dirty="0">
                <a:latin typeface="+mn-lt"/>
              </a:rPr>
              <a:t> απόστημα 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428DD80D-FA54-4BF5-9125-69C6FC990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5012" y="1825625"/>
            <a:ext cx="581397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0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721" y="590486"/>
            <a:ext cx="5112567" cy="615088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786670" y="0"/>
            <a:ext cx="7570662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 b="1" dirty="0">
                <a:solidFill>
                  <a:prstClr val="black"/>
                </a:solidFill>
              </a:rPr>
              <a:t>Όταν η Κλινική εικόνα εξασφαλίζει την διάγνωση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99FD047-6B0D-46D1-AABB-772F9F53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6"/>
            <a:ext cx="7886700" cy="940888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>
                <a:solidFill>
                  <a:srgbClr val="FF0000"/>
                </a:solidFill>
                <a:latin typeface="+mn-lt"/>
              </a:rPr>
              <a:t>ΚΥΝΑΓΧΗ 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VINCENT</a:t>
            </a:r>
            <a:endParaRPr lang="el-G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5D64FA2-7892-4933-BCF3-5BFD031DC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06358"/>
            <a:ext cx="7886700" cy="4351338"/>
          </a:xfrm>
        </p:spPr>
        <p:txBody>
          <a:bodyPr/>
          <a:lstStyle/>
          <a:p>
            <a:r>
              <a:rPr lang="el-GR" dirty="0"/>
              <a:t>Οξεία νεκρωτική </a:t>
            </a:r>
            <a:r>
              <a:rPr lang="el-GR" dirty="0" err="1"/>
              <a:t>ελκωτική</a:t>
            </a:r>
            <a:r>
              <a:rPr lang="el-GR" dirty="0"/>
              <a:t> ουλίτιδα με επέκταση στον υπογνάθιο και υπογλώσσιο χώρο από μικτό πληθυσμό βακτηρίων</a:t>
            </a:r>
          </a:p>
          <a:p>
            <a:endParaRPr lang="el-GR" dirty="0"/>
          </a:p>
        </p:txBody>
      </p:sp>
      <p:pic>
        <p:nvPicPr>
          <p:cNvPr id="2050" name="Picture 2" descr="_2">
            <a:extLst>
              <a:ext uri="{FF2B5EF4-FFF2-40B4-BE49-F238E27FC236}">
                <a16:creationId xmlns:a16="http://schemas.microsoft.com/office/drawing/2014/main" id="{1B40599C-FD6A-4E36-8FF8-3AA840AD5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53" y="2228144"/>
            <a:ext cx="3405948" cy="166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cute necrotizing ulcerative gingivitis_Plaut-Vincent">
            <a:extLst>
              <a:ext uri="{FF2B5EF4-FFF2-40B4-BE49-F238E27FC236}">
                <a16:creationId xmlns:a16="http://schemas.microsoft.com/office/drawing/2014/main" id="{DA5C0F06-DB82-4FF2-A3EA-ED556C37B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301" y="2878111"/>
            <a:ext cx="3678049" cy="291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ngina plaut vincenti | Angíny. 2020-02-01">
            <a:extLst>
              <a:ext uri="{FF2B5EF4-FFF2-40B4-BE49-F238E27FC236}">
                <a16:creationId xmlns:a16="http://schemas.microsoft.com/office/drawing/2014/main" id="{E1D177A4-8E20-44F8-82BD-99488897D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4130331"/>
            <a:ext cx="3705751" cy="250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430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78CB2D2-C01E-470C-A8F0-84C4326E5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6439"/>
            <a:ext cx="7886700" cy="669195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+mn-lt"/>
              </a:rPr>
              <a:t>ΝΟΣΟΣ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LEMIERRE</a:t>
            </a:r>
            <a:endParaRPr lang="el-GR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FD83769-10D0-4C2B-B2B8-91C573244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645" y="1253331"/>
            <a:ext cx="8604355" cy="4351338"/>
          </a:xfrm>
        </p:spPr>
        <p:txBody>
          <a:bodyPr/>
          <a:lstStyle/>
          <a:p>
            <a:r>
              <a:rPr lang="el-GR" dirty="0"/>
              <a:t>Φαρυγγίτιδα οφειλόμενη στο </a:t>
            </a:r>
            <a:r>
              <a:rPr lang="en-US" i="1" dirty="0"/>
              <a:t>Fusobacterium </a:t>
            </a:r>
            <a:r>
              <a:rPr lang="en-US" i="1" dirty="0" err="1"/>
              <a:t>necrophorum</a:t>
            </a:r>
            <a:r>
              <a:rPr lang="el-GR" i="1" dirty="0"/>
              <a:t> κα</a:t>
            </a:r>
            <a:r>
              <a:rPr lang="en-US" i="1" dirty="0"/>
              <a:t> </a:t>
            </a:r>
            <a:endParaRPr lang="el-GR" i="1" dirty="0"/>
          </a:p>
          <a:p>
            <a:r>
              <a:rPr lang="el-GR" dirty="0"/>
              <a:t>περιλαμβάνει θρόμβωση έσω </a:t>
            </a:r>
            <a:r>
              <a:rPr lang="el-GR" dirty="0" err="1"/>
              <a:t>σφαγίτιδας</a:t>
            </a:r>
            <a:r>
              <a:rPr lang="el-GR" dirty="0"/>
              <a:t> </a:t>
            </a:r>
            <a:r>
              <a:rPr lang="en-US" dirty="0"/>
              <a:t>, </a:t>
            </a:r>
            <a:r>
              <a:rPr lang="el-GR" dirty="0"/>
              <a:t>βακτηριαιμία και μεταστατικές σηπτικές εστίες</a:t>
            </a:r>
          </a:p>
          <a:p>
            <a:endParaRPr lang="el-GR" dirty="0"/>
          </a:p>
        </p:txBody>
      </p:sp>
      <p:pic>
        <p:nvPicPr>
          <p:cNvPr id="3078" name="Picture 6" descr="Lemierre's Syndrome | Pediatrics Clerkship | The University of Chicago">
            <a:extLst>
              <a:ext uri="{FF2B5EF4-FFF2-40B4-BE49-F238E27FC236}">
                <a16:creationId xmlns:a16="http://schemas.microsoft.com/office/drawing/2014/main" id="{DCA8D6E8-BD2D-4763-B181-A6FA29153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45" y="3228167"/>
            <a:ext cx="40005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emierre's Syndrome - microbewiki">
            <a:extLst>
              <a:ext uri="{FF2B5EF4-FFF2-40B4-BE49-F238E27FC236}">
                <a16:creationId xmlns:a16="http://schemas.microsoft.com/office/drawing/2014/main" id="{B81CB1DB-3531-43D6-819D-850D202D6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098" y="3471069"/>
            <a:ext cx="3737236" cy="279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409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9C16F6-6E8E-424E-B474-1EA3F28FF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Calibri" panose="020F0502020204030204"/>
              </a:rPr>
              <a:t>ΚΥΝΑΓΧΗ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A4FB3A5-9556-4D42-B0A1-F10454167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 </a:t>
            </a:r>
            <a:r>
              <a:rPr lang="el-GR" b="1" dirty="0"/>
              <a:t>κυνάγχη </a:t>
            </a:r>
            <a:r>
              <a:rPr lang="el-GR" dirty="0"/>
              <a:t>είναι ο πόνος στο λαιμό που μπορεί να γίνεται αντιληπτός κατά την κατάποση ή και χωρίς αυτήν, και μπορεί να είναι από ήπιος έως πάρα πολύ έντονος σε βαθμό που να καθιστά αδύνατη τη λήψη τροφής. </a:t>
            </a:r>
          </a:p>
          <a:p>
            <a:r>
              <a:rPr lang="el-GR" dirty="0"/>
              <a:t>Συνήθως οφείλεται σε </a:t>
            </a:r>
            <a:r>
              <a:rPr lang="el-GR" b="1" dirty="0" err="1"/>
              <a:t>φαρυγγοαμυγδαλίτιδα</a:t>
            </a:r>
            <a:r>
              <a:rPr lang="el-GR" dirty="0"/>
              <a:t>,</a:t>
            </a:r>
          </a:p>
          <a:p>
            <a:r>
              <a:rPr lang="el-GR" dirty="0"/>
              <a:t> όμως σπανιότερα η αιτιολογία μπορεί να είναι το </a:t>
            </a:r>
            <a:r>
              <a:rPr lang="el-GR" b="1" dirty="0" err="1"/>
              <a:t>περιαμυγδαλικό</a:t>
            </a:r>
            <a:r>
              <a:rPr lang="el-GR" dirty="0"/>
              <a:t>/</a:t>
            </a:r>
            <a:r>
              <a:rPr lang="el-GR" b="1" dirty="0" err="1"/>
              <a:t>πλαγιοφαρυγγικό</a:t>
            </a:r>
            <a:r>
              <a:rPr lang="el-GR" dirty="0"/>
              <a:t>/</a:t>
            </a:r>
            <a:r>
              <a:rPr lang="el-GR" b="1" dirty="0" err="1"/>
              <a:t>οπισθοφαρυγγικό</a:t>
            </a:r>
            <a:r>
              <a:rPr lang="el-GR" b="1" dirty="0"/>
              <a:t> </a:t>
            </a:r>
            <a:r>
              <a:rPr lang="el-GR" dirty="0"/>
              <a:t>απόστημα ή και η </a:t>
            </a:r>
            <a:r>
              <a:rPr lang="el-GR" b="1" dirty="0" err="1"/>
              <a:t>επιγλωττίτιδα</a:t>
            </a:r>
            <a:r>
              <a:rPr lang="el-G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3791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32656"/>
            <a:ext cx="8075240" cy="1139825"/>
          </a:xfrm>
          <a:solidFill>
            <a:schemeClr val="bg1">
              <a:lumMod val="85000"/>
            </a:schemeClr>
          </a:solidFill>
        </p:spPr>
        <p:txBody>
          <a:bodyPr anchor="ctr"/>
          <a:lstStyle/>
          <a:p>
            <a:pPr algn="ctr"/>
            <a:r>
              <a:rPr lang="el-GR" sz="4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sz="4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l-GR" sz="4000" b="1" dirty="0">
                <a:latin typeface="Arial" panose="020B0604020202020204" pitchFamily="34" charset="0"/>
                <a:cs typeface="Arial" panose="020B0604020202020204" pitchFamily="34" charset="0"/>
              </a:rPr>
              <a:t> Περίπτωση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258" name="Rectangle 2"/>
          <p:cNvSpPr>
            <a:spLocks noGrp="1" noChangeArrowheads="1"/>
          </p:cNvSpPr>
          <p:nvPr>
            <p:ph idx="1"/>
          </p:nvPr>
        </p:nvSpPr>
        <p:spPr>
          <a:xfrm>
            <a:off x="683568" y="1556792"/>
            <a:ext cx="7776864" cy="453072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Ασθενής 33 ετών εμφανίζει από 2ημέρου:</a:t>
            </a:r>
            <a:endParaRPr lang="el-G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Ρινική καταρροή</a:t>
            </a:r>
          </a:p>
          <a:p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Φαρυγγίτιδα</a:t>
            </a:r>
          </a:p>
          <a:p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Ξηρό βήχα</a:t>
            </a:r>
          </a:p>
          <a:p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Θερμοκρασία 37.8°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l-G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Επιπεφυκίτιδα </a:t>
            </a:r>
          </a:p>
          <a:p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Κεφαλαλγία</a:t>
            </a:r>
          </a:p>
          <a:p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Μυαλγίες </a:t>
            </a:r>
          </a:p>
          <a:p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Κακουχία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1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38" y="620713"/>
            <a:ext cx="9051925" cy="6202362"/>
          </a:xfrm>
          <a:prstGeom prst="rect">
            <a:avLst/>
          </a:prstGeom>
          <a:noFill/>
        </p:spPr>
      </p:pic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Εφόσον ο ασθενής σας έχει: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980728"/>
            <a:ext cx="3888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Με ασφάλεια: </a:t>
            </a:r>
          </a:p>
          <a:p>
            <a:pPr algn="ctr"/>
            <a:r>
              <a:rPr lang="el-GR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Ίωση!</a:t>
            </a:r>
            <a:endParaRPr lang="en-US" sz="4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3568" y="188913"/>
            <a:ext cx="7772400" cy="1727919"/>
          </a:xfrm>
        </p:spPr>
        <p:txBody>
          <a:bodyPr anchor="ctr"/>
          <a:lstStyle/>
          <a:p>
            <a:pPr algn="ctr"/>
            <a:r>
              <a:rPr lang="el-GR" sz="4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ΤΟ ΚΟΙΝΟ ΚΡΥΟΛΟΓΗΜΑ</a:t>
            </a:r>
            <a:br>
              <a:rPr lang="el-GR" sz="4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4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COMMON COLD)</a:t>
            </a:r>
            <a:endParaRPr lang="el-GR" sz="4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123728" y="2348880"/>
            <a:ext cx="4896544" cy="648072"/>
          </a:xfr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</a:t>
            </a:r>
            <a:r>
              <a:rPr lang="el-G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Ιογενής Λοίμωξη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107504" y="2996952"/>
            <a:ext cx="3851920" cy="2234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l-GR" sz="3200" b="1" dirty="0" err="1">
                <a:solidFill>
                  <a:prstClr val="black"/>
                </a:solidFill>
              </a:rPr>
              <a:t>Εντεροϊοί</a:t>
            </a:r>
            <a:endParaRPr lang="el-GR" sz="3200" b="1" dirty="0">
              <a:solidFill>
                <a:prstClr val="black"/>
              </a:solidFill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l-GR" sz="3200" b="1" dirty="0" err="1">
                <a:solidFill>
                  <a:prstClr val="black"/>
                </a:solidFill>
              </a:rPr>
              <a:t>Αδενοϊοί</a:t>
            </a:r>
            <a:r>
              <a:rPr lang="el-GR" sz="3200" b="1" dirty="0">
                <a:solidFill>
                  <a:prstClr val="black"/>
                </a:solidFill>
              </a:rPr>
              <a:t> </a:t>
            </a:r>
            <a:r>
              <a:rPr lang="el-GR" sz="2400" dirty="0">
                <a:solidFill>
                  <a:prstClr val="black"/>
                </a:solidFill>
              </a:rPr>
              <a:t>(51 </a:t>
            </a:r>
            <a:r>
              <a:rPr lang="el-GR" sz="2400" dirty="0" err="1">
                <a:solidFill>
                  <a:prstClr val="black"/>
                </a:solidFill>
              </a:rPr>
              <a:t>ορότυποι</a:t>
            </a:r>
            <a:r>
              <a:rPr lang="el-GR" sz="2400" dirty="0">
                <a:solidFill>
                  <a:prstClr val="black"/>
                </a:solidFill>
              </a:rPr>
              <a:t>)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</a:rPr>
              <a:t>Corona-</a:t>
            </a:r>
            <a:r>
              <a:rPr lang="el-GR" sz="3200" b="1" dirty="0">
                <a:solidFill>
                  <a:prstClr val="black"/>
                </a:solidFill>
              </a:rPr>
              <a:t>ιοί </a:t>
            </a:r>
            <a:r>
              <a:rPr lang="el-GR" sz="2400" dirty="0">
                <a:solidFill>
                  <a:prstClr val="black"/>
                </a:solidFill>
              </a:rPr>
              <a:t>(4 </a:t>
            </a:r>
            <a:r>
              <a:rPr lang="el-GR" sz="2400" dirty="0" err="1">
                <a:solidFill>
                  <a:prstClr val="black"/>
                </a:solidFill>
              </a:rPr>
              <a:t>ορότυποι</a:t>
            </a:r>
            <a:r>
              <a:rPr lang="el-GR" sz="24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4860032" y="3356992"/>
            <a:ext cx="4283968" cy="185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l-GR" sz="3200" b="1" dirty="0" err="1">
                <a:solidFill>
                  <a:prstClr val="black"/>
                </a:solidFill>
              </a:rPr>
              <a:t>Ρινο</a:t>
            </a:r>
            <a:r>
              <a:rPr lang="en-US" sz="3200" b="1" dirty="0" err="1">
                <a:solidFill>
                  <a:prstClr val="black"/>
                </a:solidFill>
              </a:rPr>
              <a:t>ïo</a:t>
            </a:r>
            <a:r>
              <a:rPr lang="el-GR" sz="3200" b="1" dirty="0">
                <a:solidFill>
                  <a:prstClr val="black"/>
                </a:solidFill>
              </a:rPr>
              <a:t>ί </a:t>
            </a:r>
            <a:r>
              <a:rPr lang="el-GR" sz="2400" dirty="0">
                <a:solidFill>
                  <a:prstClr val="black"/>
                </a:solidFill>
              </a:rPr>
              <a:t>(&gt;100 </a:t>
            </a:r>
            <a:r>
              <a:rPr lang="el-GR" sz="2400" dirty="0" err="1">
                <a:solidFill>
                  <a:prstClr val="black"/>
                </a:solidFill>
              </a:rPr>
              <a:t>ορότυποι</a:t>
            </a:r>
            <a:r>
              <a:rPr lang="el-GR" sz="2400" dirty="0">
                <a:solidFill>
                  <a:prstClr val="black"/>
                </a:solidFill>
              </a:rPr>
              <a:t>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l-GR" sz="2400" dirty="0">
              <a:solidFill>
                <a:prstClr val="black"/>
              </a:solidFill>
            </a:endParaRP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</a:rPr>
              <a:t>Coxsackie </a:t>
            </a:r>
            <a:r>
              <a:rPr lang="el-GR" sz="3200" b="1" dirty="0">
                <a:solidFill>
                  <a:prstClr val="black"/>
                </a:solidFill>
              </a:rPr>
              <a:t>ι</a:t>
            </a:r>
            <a:r>
              <a:rPr lang="en-US" sz="3200" b="1" dirty="0" err="1">
                <a:solidFill>
                  <a:prstClr val="black"/>
                </a:solidFill>
              </a:rPr>
              <a:t>oí</a:t>
            </a:r>
            <a:r>
              <a:rPr lang="el-GR" sz="3200" b="1" dirty="0">
                <a:solidFill>
                  <a:prstClr val="black"/>
                </a:solidFill>
              </a:rPr>
              <a:t> </a:t>
            </a:r>
            <a:r>
              <a:rPr lang="el-GR" sz="2400" dirty="0">
                <a:solidFill>
                  <a:prstClr val="black"/>
                </a:solidFill>
              </a:rPr>
              <a:t>(72 </a:t>
            </a:r>
            <a:r>
              <a:rPr lang="el-GR" sz="2400" dirty="0" err="1">
                <a:solidFill>
                  <a:prstClr val="black"/>
                </a:solidFill>
              </a:rPr>
              <a:t>ορότυποι</a:t>
            </a:r>
            <a:r>
              <a:rPr lang="el-GR" sz="24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 flipV="1">
            <a:off x="3573016" y="3861048"/>
            <a:ext cx="1215008" cy="300608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9338" name="Line 10"/>
          <p:cNvSpPr>
            <a:spLocks noChangeShapeType="1"/>
          </p:cNvSpPr>
          <p:nvPr/>
        </p:nvSpPr>
        <p:spPr bwMode="auto">
          <a:xfrm>
            <a:off x="3573016" y="4161656"/>
            <a:ext cx="1215008" cy="707504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9772" y="6002124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Κανένα Αντιβιοτικό!</a:t>
            </a:r>
            <a:endParaRPr lang="en-US" sz="32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76403BE1-4166-4A87-9B61-E9C92FF49B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043" y="229217"/>
            <a:ext cx="8389164" cy="648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386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559C082-F073-4626-94F5-2780F9826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38" y="523220"/>
            <a:ext cx="8079697" cy="62884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DC4942-FB53-4BF8-BA63-B73A9BD756EB}"/>
              </a:ext>
            </a:extLst>
          </p:cNvPr>
          <p:cNvSpPr txBox="1"/>
          <p:nvPr/>
        </p:nvSpPr>
        <p:spPr>
          <a:xfrm>
            <a:off x="1026825" y="44879"/>
            <a:ext cx="6520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KOINO K</a:t>
            </a:r>
            <a:r>
              <a:rPr lang="el-GR" sz="2800" b="1" dirty="0">
                <a:solidFill>
                  <a:srgbClr val="FF0000"/>
                </a:solidFill>
              </a:rPr>
              <a:t>ΡΥΟΛΟΓΗΜΑ ή ΓΡΙΠΠΗ ; </a:t>
            </a:r>
          </a:p>
        </p:txBody>
      </p:sp>
    </p:spTree>
    <p:extLst>
      <p:ext uri="{BB962C8B-B14F-4D97-AF65-F5344CB8AC3E}">
        <p14:creationId xmlns:p14="http://schemas.microsoft.com/office/powerpoint/2010/main" val="11885992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C3080E3C-8A82-4251-B9E5-1238F9AB8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256" y="0"/>
            <a:ext cx="6571231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4B298A0A-0965-4593-9267-B1E3A0EC5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41" y="190623"/>
            <a:ext cx="3793234" cy="6567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272307-DD63-4153-9025-2C8B2E986DEF}"/>
              </a:ext>
            </a:extLst>
          </p:cNvPr>
          <p:cNvSpPr txBox="1"/>
          <p:nvPr/>
        </p:nvSpPr>
        <p:spPr>
          <a:xfrm>
            <a:off x="163641" y="858138"/>
            <a:ext cx="3179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Ozma</a:t>
            </a:r>
            <a:r>
              <a:rPr lang="en-US" sz="1400" dirty="0">
                <a:solidFill>
                  <a:srgbClr val="FF0000"/>
                </a:solidFill>
              </a:rPr>
              <a:t> M et al, Inf Med 2020</a:t>
            </a:r>
            <a:endParaRPr lang="el-GR" sz="1400" dirty="0">
              <a:solidFill>
                <a:srgbClr val="FF0000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D34B0CC-6B41-42D3-A395-A9938FEF6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41" y="5410500"/>
            <a:ext cx="3299983" cy="144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941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4684633-730E-4B23-92FD-373EB42D2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457" y="2844767"/>
            <a:ext cx="9144000" cy="40132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703A77-9811-4DB1-A3B0-28DC00C441A2}"/>
              </a:ext>
            </a:extLst>
          </p:cNvPr>
          <p:cNvSpPr txBox="1"/>
          <p:nvPr/>
        </p:nvSpPr>
        <p:spPr>
          <a:xfrm>
            <a:off x="779489" y="209862"/>
            <a:ext cx="7075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ΠΙΟ ΣΥΧΝΑ ΣΥΜΠΤΩΜΑΤΑ ΑΠ</a:t>
            </a:r>
            <a:r>
              <a:rPr lang="en-US" b="1" dirty="0">
                <a:solidFill>
                  <a:srgbClr val="FF0000"/>
                </a:solidFill>
              </a:rPr>
              <a:t>O</a:t>
            </a:r>
            <a:r>
              <a:rPr lang="el-GR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SARS-CoV-2 (COVID-19)</a:t>
            </a:r>
            <a:endParaRPr lang="el-GR" b="1" dirty="0">
              <a:solidFill>
                <a:srgbClr val="FF0000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1F693894-E931-4B3E-A9EB-DC37282D5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708" y="867747"/>
            <a:ext cx="3052835" cy="225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84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523BA773-7DA0-4B19-B321-BA3CC44DEF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8123" y="764498"/>
            <a:ext cx="6906762" cy="541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51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E18F5776-6E54-4862-A52D-B604F492C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101" y="0"/>
            <a:ext cx="9170102" cy="691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6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98507DCE-88D1-4112-9FA7-A5405B9814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542" y="423224"/>
            <a:ext cx="8708556" cy="575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66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23801"/>
          </a:xfrm>
          <a:solidFill>
            <a:schemeClr val="bg1">
              <a:lumMod val="85000"/>
            </a:schemeClr>
          </a:solidFill>
        </p:spPr>
        <p:txBody>
          <a:bodyPr anchor="ctr"/>
          <a:lstStyle/>
          <a:p>
            <a:pPr algn="ctr"/>
            <a:r>
              <a:rPr lang="el-GR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l-GR" sz="36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l-GR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περίπτωση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86" name="Rectangle 2"/>
          <p:cNvSpPr>
            <a:spLocks noGrp="1" noChangeArrowheads="1"/>
          </p:cNvSpPr>
          <p:nvPr>
            <p:ph idx="1"/>
          </p:nvPr>
        </p:nvSpPr>
        <p:spPr>
          <a:xfrm>
            <a:off x="251520" y="1340768"/>
            <a:ext cx="8507288" cy="4248472"/>
          </a:xfrm>
        </p:spPr>
        <p:txBody>
          <a:bodyPr>
            <a:noAutofit/>
          </a:bodyPr>
          <a:lstStyle/>
          <a:p>
            <a:pPr marL="273050" indent="-273050">
              <a:lnSpc>
                <a:spcPts val="3300"/>
              </a:lnSpc>
              <a:spcBef>
                <a:spcPts val="1200"/>
              </a:spcBef>
              <a:buClr>
                <a:schemeClr val="accent2"/>
              </a:buClr>
              <a:buSzPct val="80000"/>
              <a:buFont typeface="Wingdings 2" pitchFamily="18" charset="2"/>
              <a:buChar char="÷"/>
            </a:pPr>
            <a:r>
              <a:rPr lang="el-GR" sz="2400" dirty="0">
                <a:cs typeface="Arial" panose="020B0604020202020204" pitchFamily="34" charset="0"/>
              </a:rPr>
              <a:t>Άνδρας 20 ετών </a:t>
            </a:r>
          </a:p>
          <a:p>
            <a:pPr marL="273050" indent="-273050">
              <a:lnSpc>
                <a:spcPts val="3300"/>
              </a:lnSpc>
              <a:spcBef>
                <a:spcPts val="1200"/>
              </a:spcBef>
              <a:buClr>
                <a:schemeClr val="accent2"/>
              </a:buClr>
              <a:buSzPct val="80000"/>
              <a:buFont typeface="Wingdings 2" pitchFamily="18" charset="2"/>
              <a:buChar char="÷"/>
            </a:pPr>
            <a:r>
              <a:rPr lang="el-GR" sz="2400" dirty="0">
                <a:cs typeface="Arial" panose="020B0604020202020204" pitchFamily="34" charset="0"/>
              </a:rPr>
              <a:t>Από 12 ωρών εμφανίζει θερμοκρασία 38,5°C  και δυσκαταποσία. </a:t>
            </a:r>
          </a:p>
          <a:p>
            <a:pPr marL="273050" indent="-273050">
              <a:lnSpc>
                <a:spcPts val="3300"/>
              </a:lnSpc>
              <a:spcBef>
                <a:spcPts val="1200"/>
              </a:spcBef>
              <a:buClr>
                <a:schemeClr val="accent2"/>
              </a:buClr>
              <a:buSzPct val="80000"/>
              <a:buFont typeface="Wingdings 2" pitchFamily="18" charset="2"/>
              <a:buChar char="÷"/>
            </a:pPr>
            <a:r>
              <a:rPr lang="el-GR" sz="2400" dirty="0">
                <a:cs typeface="Arial" panose="020B0604020202020204" pitchFamily="34" charset="0"/>
              </a:rPr>
              <a:t>Στη φυσική εξέταση ανευρίσκονται 4 πρόσθιοι τραχηλικοί λεμφαδένες δεξιά και 2 αριστερά, 2-3 εκατοστά έκαστος, ευκίνητοι, υπόσκληροι, ευαίσθητοι στην ψηλάφηση. </a:t>
            </a:r>
          </a:p>
          <a:p>
            <a:pPr marL="273050" indent="-273050">
              <a:lnSpc>
                <a:spcPts val="3300"/>
              </a:lnSpc>
              <a:spcBef>
                <a:spcPts val="1200"/>
              </a:spcBef>
              <a:buClr>
                <a:schemeClr val="accent2"/>
              </a:buClr>
              <a:buSzPct val="80000"/>
              <a:buFont typeface="Wingdings 2" pitchFamily="18" charset="2"/>
              <a:buChar char="÷"/>
            </a:pPr>
            <a:r>
              <a:rPr lang="el-GR" sz="2400" dirty="0">
                <a:cs typeface="Arial" panose="020B0604020202020204" pitchFamily="34" charset="0"/>
              </a:rPr>
              <a:t>Ο θυρεοειδής δεν </a:t>
            </a:r>
            <a:r>
              <a:rPr lang="el-GR" sz="2400" dirty="0" err="1">
                <a:cs typeface="Arial" panose="020B0604020202020204" pitchFamily="34" charset="0"/>
              </a:rPr>
              <a:t>ψηλαφάται</a:t>
            </a:r>
            <a:r>
              <a:rPr lang="el-GR" sz="2400" dirty="0">
                <a:cs typeface="Arial" panose="020B0604020202020204" pitchFamily="34" charset="0"/>
              </a:rPr>
              <a:t>. </a:t>
            </a:r>
          </a:p>
          <a:p>
            <a:pPr marL="273050" indent="-273050">
              <a:lnSpc>
                <a:spcPts val="3300"/>
              </a:lnSpc>
              <a:spcBef>
                <a:spcPts val="1200"/>
              </a:spcBef>
              <a:buClr>
                <a:schemeClr val="accent2"/>
              </a:buClr>
              <a:buSzPct val="80000"/>
              <a:buFont typeface="Wingdings 2" pitchFamily="18" charset="2"/>
              <a:buChar char="÷"/>
            </a:pPr>
            <a:r>
              <a:rPr lang="el-GR" sz="2400" dirty="0">
                <a:cs typeface="Arial" panose="020B0604020202020204" pitchFamily="34" charset="0"/>
              </a:rPr>
              <a:t>Στην επισκόπηση των αμυγδαλών διαπιστώνεται ερυθρός και </a:t>
            </a:r>
            <a:r>
              <a:rPr lang="el-GR" sz="2400" dirty="0" err="1">
                <a:cs typeface="Arial" panose="020B0604020202020204" pitchFamily="34" charset="0"/>
              </a:rPr>
              <a:t>εξοιδημένος</a:t>
            </a:r>
            <a:r>
              <a:rPr lang="el-GR" sz="2400" dirty="0">
                <a:cs typeface="Arial" panose="020B0604020202020204" pitchFamily="34" charset="0"/>
              </a:rPr>
              <a:t> φάρυγγας,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l-GR" sz="2400" dirty="0">
                <a:cs typeface="Arial" panose="020B0604020202020204" pitchFamily="34" charset="0"/>
              </a:rPr>
              <a:t>διόγκωση των αμυγδαλών και της σταφυλής και άφθονο </a:t>
            </a:r>
            <a:r>
              <a:rPr lang="el-GR" sz="2400" dirty="0" err="1">
                <a:cs typeface="Arial" panose="020B0604020202020204" pitchFamily="34" charset="0"/>
              </a:rPr>
              <a:t>λευκωπό</a:t>
            </a:r>
            <a:r>
              <a:rPr lang="el-GR" sz="2400" dirty="0">
                <a:cs typeface="Arial" panose="020B0604020202020204" pitchFamily="34" charset="0"/>
              </a:rPr>
              <a:t> εξίδρωμα.</a:t>
            </a:r>
            <a:endParaRPr lang="en-US" sz="2400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07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1691" y="476672"/>
            <a:ext cx="8520619" cy="532859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3208807" y="6074132"/>
            <a:ext cx="30825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Ασθενής 20 ετών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83053"/>
            <a:ext cx="8821074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l-GR" sz="3200" b="1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Το άφθονο εξίδρωμα στη φυσική εξέταση των αμυγδαλών είναι υπέρ: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484784"/>
            <a:ext cx="8229600" cy="4406687"/>
          </a:xfrm>
        </p:spPr>
        <p:txBody>
          <a:bodyPr>
            <a:normAutofit/>
          </a:bodyPr>
          <a:lstStyle/>
          <a:p>
            <a:pPr marL="609600" indent="-609600" eaLnBrk="1" hangingPunct="1">
              <a:buNone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 eaLnBrk="1" hangingPunct="1">
              <a:lnSpc>
                <a:spcPct val="150000"/>
              </a:lnSpc>
              <a:buFontTx/>
              <a:buAutoNum type="arabi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Streptococcus pyogenes</a:t>
            </a:r>
          </a:p>
          <a:p>
            <a:pPr marL="609600" indent="-609600" eaLnBrk="1" hangingPunct="1">
              <a:lnSpc>
                <a:spcPct val="150000"/>
              </a:lnSpc>
              <a:buFontTx/>
              <a:buAutoNum type="arabicPeriod"/>
            </a:pP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Ιού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Coxsackie</a:t>
            </a:r>
          </a:p>
          <a:p>
            <a:pPr marL="609600" indent="-609600" eaLnBrk="1" hangingPunct="1">
              <a:lnSpc>
                <a:spcPct val="150000"/>
              </a:lnSpc>
              <a:buFontTx/>
              <a:buAutoNum type="arabicPeriod"/>
            </a:pP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Ιού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Epstein-Barr</a:t>
            </a:r>
          </a:p>
          <a:p>
            <a:pPr marL="609600" indent="-609600" eaLnBrk="1" hangingPunct="1">
              <a:lnSpc>
                <a:spcPct val="150000"/>
              </a:lnSpc>
              <a:buFontTx/>
              <a:buAutoNum type="arabicPeriod"/>
            </a:pP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Κυτταρομεγαλοϊού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 eaLnBrk="1" hangingPunct="1">
              <a:lnSpc>
                <a:spcPct val="150000"/>
              </a:lnSpc>
              <a:buFontTx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HIV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 err="1">
                <a:latin typeface="Arial" panose="020B0604020202020204" pitchFamily="34" charset="0"/>
                <a:cs typeface="Arial" panose="020B0604020202020204" pitchFamily="34" charset="0"/>
              </a:rPr>
              <a:t>πρωτολοίμωξης</a:t>
            </a:r>
            <a:endParaRPr lang="el-G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</TotalTime>
  <Words>616</Words>
  <Application>Microsoft Office PowerPoint</Application>
  <PresentationFormat>Προβολή στην οθόνη (4:3)</PresentationFormat>
  <Paragraphs>123</Paragraphs>
  <Slides>36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Wingdings</vt:lpstr>
      <vt:lpstr>Wingdings 2</vt:lpstr>
      <vt:lpstr>Wingdings 3</vt:lpstr>
      <vt:lpstr>Θέμα του Office</vt:lpstr>
      <vt:lpstr>ΚΥΝΑΓΧΗ</vt:lpstr>
      <vt:lpstr>ΚΥΝΑΓΧΗ</vt:lpstr>
      <vt:lpstr>ΚΥΝΑΓΧΗ</vt:lpstr>
      <vt:lpstr>Παρουσίαση του PowerPoint</vt:lpstr>
      <vt:lpstr>Παρουσίαση του PowerPoint</vt:lpstr>
      <vt:lpstr>Παρουσίαση του PowerPoint</vt:lpstr>
      <vt:lpstr>1η περίπτωση</vt:lpstr>
      <vt:lpstr>Παρουσίαση του PowerPoint</vt:lpstr>
      <vt:lpstr>Το άφθονο εξίδρωμα στη φυσική εξέταση των αμυγδαλών είναι υπέρ:</vt:lpstr>
      <vt:lpstr>SOS: ΤΟ ΕΙΔΟΣ ΤΟΥ ΕΠΙΧΡΙΣΜΑΤΟΣ ΔΕΝ  ΕΞΑΣΦΑΛΙΖΕΙ ΤΗ ΔΙΑΓΝΩΣΗ</vt:lpstr>
      <vt:lpstr>Παρουσίαση του PowerPoint</vt:lpstr>
      <vt:lpstr>Παρουσίαση του PowerPoint</vt:lpstr>
      <vt:lpstr>Παρουσίαση του PowerPoint</vt:lpstr>
      <vt:lpstr>ΔΙΑΓΝΩΣΗ ΦΑΡΥΓΓΙΤΙΔΑΣ ΑΠΟ GABHS</vt:lpstr>
      <vt:lpstr>ΔΙΑΓΝΩΣΗ ΦΑΡΥΓΓΙΤΙΔΑΣ ΑΠΟ GABHS</vt:lpstr>
      <vt:lpstr>ΟΡΘΗ ΧΡΗΣΗ ΤΩΝ ΑΝΤΙΒΙΟΤΙΚΩΝ ΣΤΗ ΘΕΡΑΠΕΙΑ ΤΗΣ ΟΞΕΙΑΣ ΦΑΡΥΓΓΙΤΙΔΑΣ</vt:lpstr>
      <vt:lpstr>Παρουσίαση του PowerPoint</vt:lpstr>
      <vt:lpstr>Παρουσίαση του PowerPoint</vt:lpstr>
      <vt:lpstr>  Διάγνωση: Strep test, Κ/α  &gt;95%  Ειδικότητα 80-90% Ευαισθησία</vt:lpstr>
      <vt:lpstr>Παρουσίαση του PowerPoint</vt:lpstr>
      <vt:lpstr>Παρουσίαση του PowerPoint</vt:lpstr>
      <vt:lpstr>ΛΟΙΜΩΔΗΣ ΜΟΝΟΠΥΡΗΝΩΣΗ</vt:lpstr>
      <vt:lpstr>ΕΞΙΔΡΩΜΑΤΙΚΗ ΦΑΡΥΓΓΙΤΙΔΑ ΑΠO ΑΔΕΝΟΪΟ</vt:lpstr>
      <vt:lpstr>Παρουσίαση του PowerPoint</vt:lpstr>
      <vt:lpstr>Παρουσίαση του PowerPoint</vt:lpstr>
      <vt:lpstr>Ειδικές μορφές: όπως η κυνάγχη Vincent, η διφθερίτιδα, η γονοκοκκική φαρυγγίτιδα, η νόσος Lemiere, ή το περιαμυγδαλικό απόστημα </vt:lpstr>
      <vt:lpstr>Παρουσίαση του PowerPoint</vt:lpstr>
      <vt:lpstr>ΚΥΝΑΓΧΗ VINCENT</vt:lpstr>
      <vt:lpstr>ΝΟΣΟΣ LEMIERRE</vt:lpstr>
      <vt:lpstr>2η Περίπτωση</vt:lpstr>
      <vt:lpstr>Παρουσίαση του PowerPoint</vt:lpstr>
      <vt:lpstr>ΤΟ ΚΟΙΝΟ ΚΡΥΟΛΟΓΗΜΑ (COMMON COLD)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ΚΥΝΑΓΧΗ</dc:title>
  <dc:creator>Antonios</dc:creator>
  <cp:lastModifiedBy>Antonios</cp:lastModifiedBy>
  <cp:revision>22</cp:revision>
  <dcterms:created xsi:type="dcterms:W3CDTF">2020-04-23T15:44:32Z</dcterms:created>
  <dcterms:modified xsi:type="dcterms:W3CDTF">2020-04-23T18:30:48Z</dcterms:modified>
</cp:coreProperties>
</file>