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20" r:id="rId2"/>
    <p:sldId id="256" r:id="rId3"/>
    <p:sldId id="297" r:id="rId4"/>
    <p:sldId id="259" r:id="rId5"/>
    <p:sldId id="260" r:id="rId6"/>
    <p:sldId id="304" r:id="rId7"/>
    <p:sldId id="261" r:id="rId8"/>
    <p:sldId id="262" r:id="rId9"/>
    <p:sldId id="323" r:id="rId10"/>
    <p:sldId id="301" r:id="rId11"/>
    <p:sldId id="263" r:id="rId12"/>
    <p:sldId id="264" r:id="rId13"/>
    <p:sldId id="305" r:id="rId14"/>
    <p:sldId id="265" r:id="rId15"/>
    <p:sldId id="266" r:id="rId16"/>
    <p:sldId id="324" r:id="rId17"/>
    <p:sldId id="327" r:id="rId18"/>
    <p:sldId id="267" r:id="rId19"/>
    <p:sldId id="268" r:id="rId20"/>
    <p:sldId id="309" r:id="rId21"/>
    <p:sldId id="310" r:id="rId22"/>
    <p:sldId id="269" r:id="rId23"/>
    <p:sldId id="270" r:id="rId24"/>
    <p:sldId id="298" r:id="rId25"/>
    <p:sldId id="306" r:id="rId26"/>
    <p:sldId id="307" r:id="rId27"/>
    <p:sldId id="271" r:id="rId28"/>
    <p:sldId id="272" r:id="rId29"/>
    <p:sldId id="291" r:id="rId30"/>
    <p:sldId id="273" r:id="rId31"/>
    <p:sldId id="274" r:id="rId32"/>
    <p:sldId id="275" r:id="rId33"/>
    <p:sldId id="300" r:id="rId34"/>
    <p:sldId id="302" r:id="rId35"/>
    <p:sldId id="308" r:id="rId36"/>
    <p:sldId id="322" r:id="rId37"/>
    <p:sldId id="303" r:id="rId38"/>
    <p:sldId id="276" r:id="rId39"/>
    <p:sldId id="277" r:id="rId40"/>
    <p:sldId id="278" r:id="rId41"/>
    <p:sldId id="311" r:id="rId42"/>
    <p:sldId id="312" r:id="rId43"/>
    <p:sldId id="313" r:id="rId44"/>
    <p:sldId id="325" r:id="rId45"/>
    <p:sldId id="280" r:id="rId46"/>
    <p:sldId id="281" r:id="rId47"/>
    <p:sldId id="315" r:id="rId48"/>
    <p:sldId id="293" r:id="rId49"/>
    <p:sldId id="299" r:id="rId50"/>
    <p:sldId id="326" r:id="rId51"/>
    <p:sldId id="319" r:id="rId52"/>
    <p:sldId id="314" r:id="rId53"/>
    <p:sldId id="282" r:id="rId54"/>
    <p:sldId id="283" r:id="rId55"/>
    <p:sldId id="285" r:id="rId56"/>
    <p:sldId id="284" r:id="rId57"/>
    <p:sldId id="286" r:id="rId58"/>
    <p:sldId id="287" r:id="rId59"/>
    <p:sldId id="316" r:id="rId60"/>
    <p:sldId id="288" r:id="rId61"/>
    <p:sldId id="289" r:id="rId62"/>
    <p:sldId id="292" r:id="rId63"/>
    <p:sldId id="317" r:id="rId64"/>
    <p:sldId id="290" r:id="rId65"/>
    <p:sldId id="294" r:id="rId66"/>
    <p:sldId id="296" r:id="rId67"/>
    <p:sldId id="318" r:id="rId68"/>
    <p:sldId id="29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7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3ACFC-77FC-4809-BD61-74ACD18C251F}" type="datetimeFigureOut">
              <a:rPr lang="el-GR" smtClean="0"/>
              <a:pPr/>
              <a:t>1/5/2020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7D885-8BA0-4422-B475-0A74EDD42AB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&lt;b&gt;247&lt;/b&gt; &lt;b&gt;Life cycle of &lt;b&gt;&lt;i&gt;Leishmania&lt;/i&gt;&lt;/b&gt; &lt;/b&gt; (1) Infective, flagellated promastigotes pass from the proboscis with the saliva into the subcutaneous tissues when a sandfly feeds. (2) The promastigotes penetrate local tissue macrophages, becoming rounded amastigotes (also known as Leishman&amp;#8211;Donovan bodies) as the flagellae degenerate. (3) The amastigotes multiply by asexual binary fission to form &amp;#8216;cell nests&amp;#8217;, which rupture the host cells &amp;#8211; the progeny are taken up by other local or circulating macrophages. (4) Depending on the species of parasite, some amastigotes remain in the superficial tissues, where the reproductive cycle continues, whereas others settle in macrophages in the deep organs of the reticuloendothelial system such as lymph glands, bone marrow, spleen and liver. (5) When another sandfly takes a blood meal, some amastigotes in macrophages (either in the skin or in the peripheral circulation) are taken into the midgut, where they convert to promastigotes within the peritrophic membrane. (6) The promastigotes reproduce further, mainly by binary fission, and escape into the midgut when the peritrophic membrane breaks down; some possibly undergo a form of sexual conjugation. (7) Promastigotes of &lt;i&gt;Leishmania &lt;/i&gt;(&lt;i&gt;Leishmania&lt;/i&gt;) move forward to the oesophagus and proboscis, attaching for some time en route to the stomodeal valve (situated between the thoracic midgut and oesophagus), where some species continue to divide. Species of &lt;i&gt;Leishmania &lt;/i&gt;(&lt;i&gt;Viannia&lt;/i&gt;) move posteriorly to the pylorus and ileum of the hindgut, where they reproduce further before once again moving anteriorly to the proboscis. (See also &lt;b&gt;248,250,257,270,275,276,294&lt;/b&gt; and &lt;b&gt;313&lt;/b&gt;.)</a:t>
            </a:r>
            <a:endParaRPr lang="el-GR"/>
          </a:p>
        </p:txBody>
      </p:sp>
      <p:sp>
        <p:nvSpPr>
          <p:cNvPr id="4" name="Slide Number Placeholder 3"/>
          <p:cNvSpPr>
            <a:spLocks noGrp="1"/>
          </p:cNvSpPr>
          <p:nvPr>
            <p:ph type="sldNum" sz="quarter" idx="10"/>
          </p:nvPr>
        </p:nvSpPr>
        <p:spPr/>
        <p:txBody>
          <a:bodyPr/>
          <a:lstStyle/>
          <a:p>
            <a:r>
              <a:rPr lang="en-US"/>
              <a:t>&lt;b&gt;247&lt;/b&gt; &lt;b&gt;Life cycle of &lt;b&gt;&lt;i&gt;Leishmania&lt;/i&gt;&lt;/b&gt; &lt;/b&gt; (1) Infective, flagellated promastigotes pass from the proboscis with the saliva into the subcutaneous tissues when a sandfly feeds. (2) The promastigotes penetrate local tissue macrophages, becoming rounded amastigotes (also known as Leishman&amp;#8211;Donovan bodies) as the flagellae degenerate. (3) The amastigotes multiply by asexual binary fission to form &amp;#8216;cell nests&amp;#8217;, which rupture the host cells &amp;#8211; the progeny are taken up by other local or circulating macrophages. (4) Depending on the species of parasite, some amastigotes remain in the superficial tissues, where the reproductive cycle continues, whereas others settle in macrophages in the deep organs of the reticuloendothelial system such as lymph glands, bone marrow, spleen and liver. (5) When another sandfly takes a blood meal, some amastigotes in macrophages (either in the skin or in the peripheral circulation) are taken into the midgut, where they convert to promastigotes within the peritrophic membrane. (6) The promastigotes reproduce further, mainly by binary fission, and escape into the midgut when the peritrophic membrane breaks down; some possibly undergo a form of sexual conjugation. (7) Promastigotes of &lt;i&gt;Leishmania &lt;/i&gt;(&lt;i&gt;Leishmania&lt;/i&gt;) move forward to the oesophagus and proboscis, attaching for some time en route to the stomodeal valve (situated between the thoracic midgut and oesophagus), where some species continue to divide. Species of &lt;i&gt;Leishmania &lt;/i&gt;(&lt;i&gt;Viannia&lt;/i&gt;) move posteriorly to the pylorus and ileum of the hindgut, where they reproduce further before once again moving anteriorly to the proboscis. (See also &lt;b&gt;248,250,257,270,275,276,294&lt;/b&gt; and &lt;b&gt;313&lt;/b&gt;.)</a:t>
            </a:r>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file:///D:\Peters\images\1FF247.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Phlebotomus_pappatasi_bloodmeal_continue2.jpg"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r>
              <a:rPr lang="el-GR" sz="4000" b="1" dirty="0"/>
              <a:t>ΣΠΛΑΓΧΝΙΚΗ ΛΕΪΣΜΑΝΙΑΣΗ</a:t>
            </a:r>
          </a:p>
        </p:txBody>
      </p:sp>
      <p:sp>
        <p:nvSpPr>
          <p:cNvPr id="3" name="Content Placeholder 2"/>
          <p:cNvSpPr>
            <a:spLocks noGrp="1"/>
          </p:cNvSpPr>
          <p:nvPr>
            <p:ph idx="1"/>
          </p:nvPr>
        </p:nvSpPr>
        <p:spPr>
          <a:xfrm>
            <a:off x="457200" y="4648200"/>
            <a:ext cx="8229600" cy="2209800"/>
          </a:xfrm>
        </p:spPr>
        <p:txBody>
          <a:bodyPr/>
          <a:lstStyle/>
          <a:p>
            <a:pPr marL="0" lvl="0" indent="0" algn="ctr" fontAlgn="base">
              <a:lnSpc>
                <a:spcPct val="80000"/>
              </a:lnSpc>
              <a:spcAft>
                <a:spcPct val="0"/>
              </a:spcAft>
              <a:buClr>
                <a:srgbClr val="FFFFCC"/>
              </a:buClr>
              <a:buSzPct val="60000"/>
              <a:buNone/>
              <a:defRPr/>
            </a:pPr>
            <a:r>
              <a:rPr lang="el-GR" sz="2000" b="1" kern="0" dirty="0">
                <a:solidFill>
                  <a:srgbClr val="002060"/>
                </a:solidFill>
              </a:rPr>
              <a:t>ΑΝΤΩΝΗΣ Ι. ΠΑΠΑΔΟΠΟΥΛΟΣ</a:t>
            </a:r>
          </a:p>
          <a:p>
            <a:pPr marL="0" lvl="0" indent="0" algn="ctr" fontAlgn="base">
              <a:lnSpc>
                <a:spcPct val="80000"/>
              </a:lnSpc>
              <a:spcAft>
                <a:spcPct val="0"/>
              </a:spcAft>
              <a:buClr>
                <a:srgbClr val="FFFFCC"/>
              </a:buClr>
              <a:buSzPct val="60000"/>
              <a:buNone/>
              <a:defRPr/>
            </a:pPr>
            <a:r>
              <a:rPr lang="el-GR" sz="2000" b="1" kern="0" dirty="0">
                <a:solidFill>
                  <a:srgbClr val="002060"/>
                </a:solidFill>
              </a:rPr>
              <a:t> </a:t>
            </a:r>
          </a:p>
          <a:p>
            <a:pPr marL="0" lvl="0" indent="0" algn="ctr" fontAlgn="base">
              <a:lnSpc>
                <a:spcPct val="80000"/>
              </a:lnSpc>
              <a:spcAft>
                <a:spcPct val="0"/>
              </a:spcAft>
              <a:buClr>
                <a:srgbClr val="FFFFCC"/>
              </a:buClr>
              <a:buSzPct val="60000"/>
              <a:buNone/>
              <a:defRPr/>
            </a:pPr>
            <a:r>
              <a:rPr lang="el-GR" sz="1600" b="1" kern="0" dirty="0">
                <a:solidFill>
                  <a:srgbClr val="002060"/>
                </a:solidFill>
              </a:rPr>
              <a:t>ΑΝΑΠΛΗΡΩΤΗΣ ΚΑΘΗΓΗΤΗΣ</a:t>
            </a:r>
          </a:p>
          <a:p>
            <a:pPr marL="0" lvl="0" indent="0" algn="ctr" fontAlgn="base">
              <a:lnSpc>
                <a:spcPct val="80000"/>
              </a:lnSpc>
              <a:spcAft>
                <a:spcPct val="0"/>
              </a:spcAft>
              <a:buClr>
                <a:srgbClr val="FFFFCC"/>
              </a:buClr>
              <a:buSzPct val="60000"/>
              <a:buNone/>
              <a:defRPr/>
            </a:pPr>
            <a:r>
              <a:rPr lang="el-GR" sz="1600" b="1" kern="0" dirty="0">
                <a:solidFill>
                  <a:srgbClr val="002060"/>
                </a:solidFill>
              </a:rPr>
              <a:t> ΠΑΘΟΛΟΓΙΑΣ – ΛΟΙΜΩΞΕΩΝ</a:t>
            </a:r>
          </a:p>
          <a:p>
            <a:pPr marL="0" lvl="0" indent="0" algn="ctr" fontAlgn="base">
              <a:lnSpc>
                <a:spcPct val="80000"/>
              </a:lnSpc>
              <a:spcAft>
                <a:spcPct val="0"/>
              </a:spcAft>
              <a:buClr>
                <a:srgbClr val="FFFFCC"/>
              </a:buClr>
              <a:buSzPct val="60000"/>
              <a:buNone/>
              <a:defRPr/>
            </a:pPr>
            <a:endParaRPr lang="en-US" sz="1600" b="1" kern="0" dirty="0">
              <a:solidFill>
                <a:srgbClr val="002060"/>
              </a:solidFill>
            </a:endParaRPr>
          </a:p>
          <a:p>
            <a:pPr marL="0" lvl="0" indent="0" algn="ctr" fontAlgn="base">
              <a:lnSpc>
                <a:spcPct val="80000"/>
              </a:lnSpc>
              <a:spcAft>
                <a:spcPct val="0"/>
              </a:spcAft>
              <a:buClr>
                <a:srgbClr val="FFFFCC"/>
              </a:buClr>
              <a:buSzPct val="60000"/>
              <a:buNone/>
              <a:defRPr/>
            </a:pPr>
            <a:r>
              <a:rPr lang="el-GR" sz="1600" b="1" kern="0" dirty="0">
                <a:solidFill>
                  <a:srgbClr val="002060"/>
                </a:solidFill>
              </a:rPr>
              <a:t>Δ΄ ΠΑΘΟΛΟΓΙΚΗ ΠΑΝΕΠ. ΚΛΙΝΙΚΗ</a:t>
            </a:r>
          </a:p>
          <a:p>
            <a:pPr marL="0" lvl="0" indent="0" algn="ctr" fontAlgn="base">
              <a:lnSpc>
                <a:spcPct val="80000"/>
              </a:lnSpc>
              <a:spcAft>
                <a:spcPct val="0"/>
              </a:spcAft>
              <a:buClr>
                <a:srgbClr val="FFFFCC"/>
              </a:buClr>
              <a:buSzPct val="60000"/>
              <a:buNone/>
              <a:defRPr/>
            </a:pPr>
            <a:r>
              <a:rPr lang="el-GR" sz="1600" b="1" kern="0" dirty="0">
                <a:solidFill>
                  <a:srgbClr val="002060"/>
                </a:solidFill>
              </a:rPr>
              <a:t>ΓΕΝΙΚΟ ΠΑΝΕΠΙΣΤΗΜΙΑΚΟ ΝΟΣΟΚΟΜΕΙΟ «ΑΤΤΙΚΟΝ»</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FF247.jpg" descr="D:\Peters\images\1FF247.jpg"/>
          <p:cNvPicPr>
            <a:picLocks/>
          </p:cNvPicPr>
          <p:nvPr/>
        </p:nvPicPr>
        <p:blipFill>
          <a:blip r:embed="rId3" r:link="rId4" cstate="print"/>
          <a:stretch>
            <a:fillRect/>
          </a:stretch>
        </p:blipFill>
        <p:spPr>
          <a:xfrm>
            <a:off x="0" y="0"/>
            <a:ext cx="4965700" cy="6858000"/>
          </a:xfrm>
          <a:prstGeom prst="rect">
            <a:avLst/>
          </a:prstGeom>
        </p:spPr>
      </p:pic>
      <p:sp>
        <p:nvSpPr>
          <p:cNvPr id="3" name="Rectangle 2"/>
          <p:cNvSpPr/>
          <p:nvPr/>
        </p:nvSpPr>
        <p:spPr>
          <a:xfrm>
            <a:off x="4800600" y="1143000"/>
            <a:ext cx="4572000" cy="646331"/>
          </a:xfrm>
          <a:prstGeom prst="rect">
            <a:avLst/>
          </a:prstGeom>
        </p:spPr>
        <p:txBody>
          <a:bodyPr>
            <a:spAutoFit/>
          </a:bodyPr>
          <a:lstStyle/>
          <a:p>
            <a:r>
              <a:rPr lang="en-US" b="1" dirty="0"/>
              <a:t>           Life cycle of </a:t>
            </a:r>
            <a:r>
              <a:rPr lang="en-US" b="1" i="1" dirty="0" err="1"/>
              <a:t>Leishmania</a:t>
            </a:r>
            <a:br>
              <a:rPr lang="en-US" b="1" dirty="0"/>
            </a:br>
            <a:endParaRPr lang="el-GR" dirty="0"/>
          </a:p>
        </p:txBody>
      </p:sp>
      <p:pic>
        <p:nvPicPr>
          <p:cNvPr id="4" name="Εικόνα 3">
            <a:extLst>
              <a:ext uri="{FF2B5EF4-FFF2-40B4-BE49-F238E27FC236}">
                <a16:creationId xmlns:a16="http://schemas.microsoft.com/office/drawing/2014/main" id="{03E6DA36-77F7-40FE-93EB-E8A87842618A}"/>
              </a:ext>
            </a:extLst>
          </p:cNvPr>
          <p:cNvPicPr>
            <a:picLocks noChangeAspect="1"/>
          </p:cNvPicPr>
          <p:nvPr/>
        </p:nvPicPr>
        <p:blipFill>
          <a:blip r:embed="rId5"/>
          <a:stretch>
            <a:fillRect/>
          </a:stretch>
        </p:blipFill>
        <p:spPr>
          <a:xfrm>
            <a:off x="5562600" y="1981200"/>
            <a:ext cx="2828557" cy="42339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l-GR" sz="2800" b="1" dirty="0"/>
              <a:t>ΕΠΙΔΗΜΙΟΛΟΓΙΑ</a:t>
            </a:r>
          </a:p>
        </p:txBody>
      </p:sp>
      <p:sp>
        <p:nvSpPr>
          <p:cNvPr id="3" name="Content Placeholder 2"/>
          <p:cNvSpPr>
            <a:spLocks noGrp="1"/>
          </p:cNvSpPr>
          <p:nvPr>
            <p:ph idx="1"/>
          </p:nvPr>
        </p:nvSpPr>
        <p:spPr>
          <a:xfrm>
            <a:off x="0" y="990600"/>
            <a:ext cx="9144000" cy="5135563"/>
          </a:xfrm>
        </p:spPr>
        <p:txBody>
          <a:bodyPr>
            <a:normAutofit/>
          </a:bodyPr>
          <a:lstStyle/>
          <a:p>
            <a:r>
              <a:rPr lang="el-GR" sz="2000" dirty="0"/>
              <a:t>Εμφανίζεται σε </a:t>
            </a:r>
            <a:r>
              <a:rPr lang="en-US" sz="2000" dirty="0"/>
              <a:t>98 </a:t>
            </a:r>
            <a:r>
              <a:rPr lang="el-GR" sz="2000" dirty="0"/>
              <a:t>ψώρες</a:t>
            </a:r>
            <a:r>
              <a:rPr lang="en-US" sz="2000" dirty="0"/>
              <a:t> – </a:t>
            </a:r>
            <a:r>
              <a:rPr lang="el-GR" sz="2000" dirty="0"/>
              <a:t>αυξανόμενη συχνότητα παγκοσμίως</a:t>
            </a:r>
            <a:endParaRPr lang="en-US" sz="2000" dirty="0"/>
          </a:p>
          <a:p>
            <a:r>
              <a:rPr lang="en-US" sz="2000" dirty="0"/>
              <a:t>T</a:t>
            </a:r>
            <a:r>
              <a:rPr lang="el-GR" sz="2000" dirty="0" err="1"/>
              <a:t>ροπικά</a:t>
            </a:r>
            <a:r>
              <a:rPr lang="el-GR" sz="2000" dirty="0"/>
              <a:t> και εύκρατα κλίματα</a:t>
            </a:r>
            <a:r>
              <a:rPr lang="en-US" sz="2000" dirty="0"/>
              <a:t> – </a:t>
            </a:r>
            <a:r>
              <a:rPr lang="el-GR" sz="2000" dirty="0"/>
              <a:t>Σε κίνδυνο</a:t>
            </a:r>
            <a:r>
              <a:rPr lang="en-US" sz="2000" dirty="0"/>
              <a:t>: 350 </a:t>
            </a:r>
            <a:r>
              <a:rPr lang="el-GR" sz="2000" dirty="0"/>
              <a:t>εκατομμύρια</a:t>
            </a:r>
            <a:endParaRPr lang="en-US" sz="2000" dirty="0"/>
          </a:p>
          <a:p>
            <a:r>
              <a:rPr lang="en-US" sz="2000" dirty="0"/>
              <a:t>2</a:t>
            </a:r>
            <a:r>
              <a:rPr lang="el-GR" sz="2000" dirty="0"/>
              <a:t> εκατ. περιπτώσεις ετησίως</a:t>
            </a:r>
            <a:r>
              <a:rPr lang="en-US" sz="2000" dirty="0"/>
              <a:t> – </a:t>
            </a:r>
            <a:r>
              <a:rPr lang="en-US" sz="2000" b="1" dirty="0"/>
              <a:t>VL: 500.000</a:t>
            </a:r>
            <a:r>
              <a:rPr lang="el-GR" sz="2000" b="1" dirty="0"/>
              <a:t> – πιθανώς υποεκτιμάται</a:t>
            </a:r>
            <a:endParaRPr lang="en-US" sz="2000" b="1" dirty="0"/>
          </a:p>
          <a:p>
            <a:pPr>
              <a:buNone/>
            </a:pPr>
            <a:endParaRPr lang="en-US" sz="2000" dirty="0"/>
          </a:p>
          <a:p>
            <a:endParaRPr lang="en-US" sz="2000" dirty="0"/>
          </a:p>
          <a:p>
            <a:r>
              <a:rPr lang="en-US" sz="2000" b="1" dirty="0"/>
              <a:t>Risk factors</a:t>
            </a:r>
            <a:r>
              <a:rPr lang="en-US" sz="2000" dirty="0"/>
              <a:t>:  HIV </a:t>
            </a:r>
            <a:r>
              <a:rPr lang="el-GR" sz="2000" dirty="0"/>
              <a:t>λοίμωξη</a:t>
            </a:r>
            <a:endParaRPr lang="en-US" sz="2000" dirty="0"/>
          </a:p>
          <a:p>
            <a:pPr>
              <a:buNone/>
            </a:pPr>
            <a:r>
              <a:rPr lang="en-US" sz="2000" dirty="0"/>
              <a:t>                              </a:t>
            </a:r>
            <a:r>
              <a:rPr lang="el-GR" sz="2000" dirty="0"/>
              <a:t>άλλη </a:t>
            </a:r>
            <a:r>
              <a:rPr lang="el-GR" sz="2000" dirty="0" err="1"/>
              <a:t>ανοσοκαταστολή</a:t>
            </a:r>
            <a:endParaRPr lang="en-US" sz="2000" dirty="0"/>
          </a:p>
          <a:p>
            <a:pPr>
              <a:buNone/>
            </a:pPr>
            <a:r>
              <a:rPr lang="en-US" sz="2000" dirty="0"/>
              <a:t>                              </a:t>
            </a:r>
            <a:r>
              <a:rPr lang="el-GR" sz="2000" dirty="0"/>
              <a:t>διεθνείς ταξιδιώτες</a:t>
            </a:r>
            <a:endParaRPr lang="en-US" sz="2000" dirty="0"/>
          </a:p>
          <a:p>
            <a:pPr>
              <a:buNone/>
            </a:pPr>
            <a:r>
              <a:rPr lang="en-US" sz="2000" dirty="0"/>
              <a:t>                              </a:t>
            </a:r>
            <a:r>
              <a:rPr lang="el-GR" sz="2000" dirty="0"/>
              <a:t>μετανάστες</a:t>
            </a:r>
            <a:endParaRPr lang="en-US" sz="2000" dirty="0"/>
          </a:p>
          <a:p>
            <a:pPr>
              <a:buNone/>
            </a:pPr>
            <a:r>
              <a:rPr lang="en-US" sz="2000" dirty="0"/>
              <a:t>                              </a:t>
            </a:r>
            <a:r>
              <a:rPr lang="el-GR" sz="2000" dirty="0" err="1"/>
              <a:t>ύποσιτισμός</a:t>
            </a:r>
            <a:r>
              <a:rPr lang="el-GR" sz="2000" dirty="0"/>
              <a:t> - φτώχεια</a:t>
            </a:r>
            <a:endParaRPr lang="en-US" sz="2000" dirty="0"/>
          </a:p>
          <a:p>
            <a:pPr>
              <a:buNone/>
            </a:pPr>
            <a:r>
              <a:rPr lang="en-US" sz="2000" dirty="0"/>
              <a:t>                              </a:t>
            </a:r>
            <a:r>
              <a:rPr lang="el-GR" sz="2000" dirty="0"/>
              <a:t>νέοι</a:t>
            </a:r>
            <a:r>
              <a:rPr lang="en-US" sz="2000" dirty="0"/>
              <a:t> (</a:t>
            </a:r>
            <a:r>
              <a:rPr lang="el-GR" sz="2000" dirty="0"/>
              <a:t>ορμόνες</a:t>
            </a:r>
            <a:r>
              <a:rPr lang="en-US" sz="2000" dirty="0"/>
              <a:t> ? )  </a:t>
            </a:r>
            <a:endParaRPr lang="el-GR" sz="2000" dirty="0"/>
          </a:p>
        </p:txBody>
      </p:sp>
      <p:sp>
        <p:nvSpPr>
          <p:cNvPr id="4" name="TextBox 3"/>
          <p:cNvSpPr txBox="1"/>
          <p:nvPr/>
        </p:nvSpPr>
        <p:spPr>
          <a:xfrm>
            <a:off x="5486400" y="5715000"/>
            <a:ext cx="3657600" cy="954107"/>
          </a:xfrm>
          <a:prstGeom prst="rect">
            <a:avLst/>
          </a:prstGeom>
          <a:noFill/>
        </p:spPr>
        <p:txBody>
          <a:bodyPr wrap="square" rtlCol="0">
            <a:spAutoFit/>
          </a:bodyPr>
          <a:lstStyle/>
          <a:p>
            <a:r>
              <a:rPr lang="en-US" sz="1400" dirty="0">
                <a:solidFill>
                  <a:srgbClr val="FF0000"/>
                </a:solidFill>
              </a:rPr>
              <a:t>Murray H, Am J </a:t>
            </a:r>
            <a:r>
              <a:rPr lang="en-US" sz="1400" dirty="0" err="1">
                <a:solidFill>
                  <a:srgbClr val="FF0000"/>
                </a:solidFill>
              </a:rPr>
              <a:t>Trop</a:t>
            </a:r>
            <a:r>
              <a:rPr lang="en-US" sz="1400" dirty="0">
                <a:solidFill>
                  <a:srgbClr val="FF0000"/>
                </a:solidFill>
              </a:rPr>
              <a:t> Med </a:t>
            </a:r>
            <a:r>
              <a:rPr lang="en-US" sz="1400" dirty="0" err="1">
                <a:solidFill>
                  <a:srgbClr val="FF0000"/>
                </a:solidFill>
              </a:rPr>
              <a:t>Hyg</a:t>
            </a:r>
            <a:r>
              <a:rPr lang="en-US" sz="1400" dirty="0">
                <a:solidFill>
                  <a:srgbClr val="FF0000"/>
                </a:solidFill>
              </a:rPr>
              <a:t> 2012</a:t>
            </a:r>
          </a:p>
          <a:p>
            <a:r>
              <a:rPr lang="en-US" sz="1400" dirty="0">
                <a:solidFill>
                  <a:srgbClr val="FF0000"/>
                </a:solidFill>
              </a:rPr>
              <a:t>Pavli A, </a:t>
            </a:r>
            <a:r>
              <a:rPr lang="en-US" sz="1400" dirty="0" err="1">
                <a:solidFill>
                  <a:srgbClr val="FF0000"/>
                </a:solidFill>
              </a:rPr>
              <a:t>Maltezou</a:t>
            </a:r>
            <a:r>
              <a:rPr lang="en-US" sz="1400" dirty="0">
                <a:solidFill>
                  <a:srgbClr val="FF0000"/>
                </a:solidFill>
              </a:rPr>
              <a:t> HC, IJID 2010</a:t>
            </a:r>
          </a:p>
          <a:p>
            <a:r>
              <a:rPr lang="en-US" sz="1400" dirty="0">
                <a:solidFill>
                  <a:srgbClr val="FF0000"/>
                </a:solidFill>
              </a:rPr>
              <a:t>Christodoulou V,  Vector Borne Zoon </a:t>
            </a:r>
            <a:r>
              <a:rPr lang="en-US" sz="1400" dirty="0" err="1">
                <a:solidFill>
                  <a:srgbClr val="FF0000"/>
                </a:solidFill>
              </a:rPr>
              <a:t>Dis</a:t>
            </a:r>
            <a:r>
              <a:rPr lang="en-US" sz="1400" dirty="0">
                <a:solidFill>
                  <a:srgbClr val="FF0000"/>
                </a:solidFill>
              </a:rPr>
              <a:t> 2012</a:t>
            </a:r>
          </a:p>
          <a:p>
            <a:r>
              <a:rPr lang="en-US" sz="1400" dirty="0" err="1">
                <a:solidFill>
                  <a:srgbClr val="FF0000"/>
                </a:solidFill>
              </a:rPr>
              <a:t>Antinori</a:t>
            </a:r>
            <a:r>
              <a:rPr lang="en-US" sz="1400" dirty="0">
                <a:solidFill>
                  <a:srgbClr val="FF0000"/>
                </a:solidFill>
              </a:rPr>
              <a:t> S, </a:t>
            </a:r>
            <a:r>
              <a:rPr lang="en-US" sz="1400" dirty="0" err="1">
                <a:solidFill>
                  <a:srgbClr val="FF0000"/>
                </a:solidFill>
              </a:rPr>
              <a:t>Eur</a:t>
            </a:r>
            <a:r>
              <a:rPr lang="en-US" sz="1400" dirty="0">
                <a:solidFill>
                  <a:srgbClr val="FF0000"/>
                </a:solidFill>
              </a:rPr>
              <a:t> J </a:t>
            </a:r>
            <a:r>
              <a:rPr lang="en-US" sz="1400" dirty="0" err="1">
                <a:solidFill>
                  <a:srgbClr val="FF0000"/>
                </a:solidFill>
              </a:rPr>
              <a:t>Clin</a:t>
            </a:r>
            <a:r>
              <a:rPr lang="en-US" sz="1400" dirty="0">
                <a:solidFill>
                  <a:srgbClr val="FF0000"/>
                </a:solidFill>
              </a:rPr>
              <a:t> </a:t>
            </a:r>
            <a:r>
              <a:rPr lang="en-US" sz="1400" dirty="0" err="1">
                <a:solidFill>
                  <a:srgbClr val="FF0000"/>
                </a:solidFill>
              </a:rPr>
              <a:t>Microbiol</a:t>
            </a:r>
            <a:r>
              <a:rPr lang="en-US" sz="1400" dirty="0">
                <a:solidFill>
                  <a:srgbClr val="FF0000"/>
                </a:solidFill>
              </a:rPr>
              <a:t> Infect </a:t>
            </a:r>
            <a:r>
              <a:rPr lang="en-US" sz="1400" dirty="0" err="1">
                <a:solidFill>
                  <a:srgbClr val="FF0000"/>
                </a:solidFill>
              </a:rPr>
              <a:t>Dis</a:t>
            </a:r>
            <a:r>
              <a:rPr lang="en-US" sz="1400" dirty="0">
                <a:solidFill>
                  <a:srgbClr val="FF0000"/>
                </a:solidFill>
              </a:rPr>
              <a:t> 2012</a:t>
            </a:r>
            <a:endParaRPr lang="el-GR" sz="14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2800" b="1" dirty="0"/>
              <a:t>ΣΠΛΑΓΧΝΙΚΗ ΛΕΪΣΜΑΝΙΑΣΗ</a:t>
            </a:r>
            <a:r>
              <a:rPr lang="en-US" sz="2800" b="1" dirty="0"/>
              <a:t>  (KALA-AZAR)</a:t>
            </a:r>
            <a:endParaRPr lang="el-GR" sz="2800" b="1" dirty="0"/>
          </a:p>
        </p:txBody>
      </p:sp>
      <p:sp>
        <p:nvSpPr>
          <p:cNvPr id="3" name="Content Placeholder 2"/>
          <p:cNvSpPr>
            <a:spLocks noGrp="1"/>
          </p:cNvSpPr>
          <p:nvPr>
            <p:ph idx="1"/>
          </p:nvPr>
        </p:nvSpPr>
        <p:spPr>
          <a:xfrm>
            <a:off x="457200" y="1219200"/>
            <a:ext cx="8534400" cy="4906963"/>
          </a:xfrm>
        </p:spPr>
        <p:txBody>
          <a:bodyPr>
            <a:normAutofit/>
          </a:bodyPr>
          <a:lstStyle/>
          <a:p>
            <a:r>
              <a:rPr lang="en-US" sz="2000" dirty="0"/>
              <a:t>Kala-azar = </a:t>
            </a:r>
            <a:r>
              <a:rPr lang="el-GR" sz="2000" dirty="0"/>
              <a:t>μαύρος πυρετός στη γλώσσα</a:t>
            </a:r>
            <a:r>
              <a:rPr lang="en-US" sz="2000" dirty="0"/>
              <a:t> Hindi </a:t>
            </a:r>
          </a:p>
          <a:p>
            <a:pPr>
              <a:buNone/>
            </a:pPr>
            <a:endParaRPr lang="en-US" sz="2000" dirty="0"/>
          </a:p>
          <a:p>
            <a:r>
              <a:rPr lang="en-US" sz="2000" dirty="0"/>
              <a:t>L. </a:t>
            </a:r>
            <a:r>
              <a:rPr lang="en-US" sz="2000" dirty="0" err="1"/>
              <a:t>donovani</a:t>
            </a:r>
            <a:r>
              <a:rPr lang="en-US" sz="2000" dirty="0"/>
              <a:t> complex ( L. </a:t>
            </a:r>
            <a:r>
              <a:rPr lang="en-US" sz="2000" dirty="0" err="1"/>
              <a:t>donovani</a:t>
            </a:r>
            <a:r>
              <a:rPr lang="en-US" sz="2000" dirty="0"/>
              <a:t>, </a:t>
            </a:r>
            <a:r>
              <a:rPr lang="en-US" sz="2000" dirty="0" err="1"/>
              <a:t>L.infantum</a:t>
            </a:r>
            <a:r>
              <a:rPr lang="en-US" sz="2000" dirty="0"/>
              <a:t>, </a:t>
            </a:r>
            <a:r>
              <a:rPr lang="en-US" sz="2000" dirty="0" err="1"/>
              <a:t>L.chagasi</a:t>
            </a:r>
            <a:r>
              <a:rPr lang="en-US" sz="2000" dirty="0"/>
              <a:t> in New World)</a:t>
            </a:r>
          </a:p>
          <a:p>
            <a:pPr>
              <a:buNone/>
            </a:pPr>
            <a:endParaRPr lang="en-US" sz="2000" dirty="0"/>
          </a:p>
          <a:p>
            <a:r>
              <a:rPr lang="el-GR" sz="2000" dirty="0"/>
              <a:t>Ενδημική σε</a:t>
            </a:r>
            <a:r>
              <a:rPr lang="en-US" sz="2000" dirty="0"/>
              <a:t> &gt;60 countries</a:t>
            </a:r>
          </a:p>
          <a:p>
            <a:pPr>
              <a:buNone/>
            </a:pPr>
            <a:endParaRPr lang="en-US" sz="2000" dirty="0"/>
          </a:p>
          <a:p>
            <a:r>
              <a:rPr lang="el-GR" sz="2000" dirty="0"/>
              <a:t>Μείζονες εστίες</a:t>
            </a:r>
            <a:r>
              <a:rPr lang="en-US" sz="2000" dirty="0"/>
              <a:t> ( 90 %</a:t>
            </a:r>
            <a:r>
              <a:rPr lang="el-GR" sz="2000" dirty="0"/>
              <a:t> των παγκοσμίων κρουσμάτων</a:t>
            </a:r>
            <a:r>
              <a:rPr lang="en-US" sz="2000" dirty="0"/>
              <a:t>)</a:t>
            </a:r>
          </a:p>
          <a:p>
            <a:pPr>
              <a:buNone/>
            </a:pPr>
            <a:r>
              <a:rPr lang="en-US" sz="2000" dirty="0"/>
              <a:t>               - India, Nepal, Bangladesh, Sudan, Brazil </a:t>
            </a:r>
          </a:p>
          <a:p>
            <a:pPr>
              <a:buNone/>
            </a:pPr>
            <a:endParaRPr lang="en-US" sz="2000" dirty="0"/>
          </a:p>
          <a:p>
            <a:r>
              <a:rPr lang="en-US" sz="2000" dirty="0"/>
              <a:t>India (Bihar): 33 % </a:t>
            </a:r>
            <a:r>
              <a:rPr lang="el-GR" sz="2000" dirty="0"/>
              <a:t>έχουν θετικά αντισώματα</a:t>
            </a:r>
            <a:r>
              <a:rPr lang="en-US" sz="2000" dirty="0"/>
              <a:t>, </a:t>
            </a:r>
            <a:r>
              <a:rPr lang="el-GR" sz="2000" dirty="0"/>
              <a:t>από αυτούς</a:t>
            </a:r>
            <a:r>
              <a:rPr lang="en-US" sz="2000" dirty="0"/>
              <a:t> 3.5 % </a:t>
            </a:r>
            <a:r>
              <a:rPr lang="el-GR" sz="2000" dirty="0"/>
              <a:t>με ενεργό νόσο</a:t>
            </a:r>
            <a:endParaRPr lang="en-US" sz="2000" dirty="0"/>
          </a:p>
          <a:p>
            <a:r>
              <a:rPr lang="el-GR" sz="2000" dirty="0"/>
              <a:t>Θνητότητα</a:t>
            </a:r>
            <a:r>
              <a:rPr lang="en-US" sz="2000" dirty="0"/>
              <a:t>:  </a:t>
            </a:r>
            <a:r>
              <a:rPr lang="el-GR" sz="2000" dirty="0"/>
              <a:t>έως</a:t>
            </a:r>
            <a:r>
              <a:rPr lang="en-US" sz="2000" dirty="0"/>
              <a:t>10-20 % (India, Sudan)</a:t>
            </a:r>
            <a:endParaRPr lang="el-GR" sz="2000" dirty="0"/>
          </a:p>
        </p:txBody>
      </p:sp>
      <p:sp>
        <p:nvSpPr>
          <p:cNvPr id="5" name="Rectangle 4"/>
          <p:cNvSpPr/>
          <p:nvPr/>
        </p:nvSpPr>
        <p:spPr>
          <a:xfrm>
            <a:off x="762000" y="5867400"/>
            <a:ext cx="3502434" cy="738664"/>
          </a:xfrm>
          <a:prstGeom prst="rect">
            <a:avLst/>
          </a:prstGeom>
        </p:spPr>
        <p:txBody>
          <a:bodyPr wrap="none">
            <a:spAutoFit/>
          </a:bodyPr>
          <a:lstStyle/>
          <a:p>
            <a:r>
              <a:rPr lang="en-US" sz="1400" dirty="0" err="1">
                <a:solidFill>
                  <a:srgbClr val="FF0000"/>
                </a:solidFill>
              </a:rPr>
              <a:t>Saporito</a:t>
            </a:r>
            <a:r>
              <a:rPr lang="en-US" sz="1400" dirty="0">
                <a:solidFill>
                  <a:srgbClr val="FF0000"/>
                </a:solidFill>
              </a:rPr>
              <a:t> L, Inter J Infect </a:t>
            </a:r>
            <a:r>
              <a:rPr lang="en-US" sz="1400" dirty="0" err="1">
                <a:solidFill>
                  <a:srgbClr val="FF0000"/>
                </a:solidFill>
              </a:rPr>
              <a:t>Dis</a:t>
            </a:r>
            <a:r>
              <a:rPr lang="en-US" sz="1400" dirty="0">
                <a:solidFill>
                  <a:srgbClr val="FF0000"/>
                </a:solidFill>
              </a:rPr>
              <a:t> 2013</a:t>
            </a:r>
          </a:p>
          <a:p>
            <a:r>
              <a:rPr lang="en-US" sz="1400" dirty="0" err="1">
                <a:solidFill>
                  <a:srgbClr val="FF0000"/>
                </a:solidFill>
              </a:rPr>
              <a:t>Antinori</a:t>
            </a:r>
            <a:r>
              <a:rPr lang="en-US" sz="1400" dirty="0">
                <a:solidFill>
                  <a:srgbClr val="FF0000"/>
                </a:solidFill>
              </a:rPr>
              <a:t> S, </a:t>
            </a:r>
            <a:r>
              <a:rPr lang="en-US" sz="1400" dirty="0" err="1">
                <a:solidFill>
                  <a:srgbClr val="FF0000"/>
                </a:solidFill>
              </a:rPr>
              <a:t>Eur</a:t>
            </a:r>
            <a:r>
              <a:rPr lang="en-US" sz="1400" dirty="0">
                <a:solidFill>
                  <a:srgbClr val="FF0000"/>
                </a:solidFill>
              </a:rPr>
              <a:t> J </a:t>
            </a:r>
            <a:r>
              <a:rPr lang="en-US" sz="1400" dirty="0" err="1">
                <a:solidFill>
                  <a:srgbClr val="FF0000"/>
                </a:solidFill>
              </a:rPr>
              <a:t>Clin</a:t>
            </a:r>
            <a:r>
              <a:rPr lang="en-US" sz="1400" dirty="0">
                <a:solidFill>
                  <a:srgbClr val="FF0000"/>
                </a:solidFill>
              </a:rPr>
              <a:t> </a:t>
            </a:r>
            <a:r>
              <a:rPr lang="en-US" sz="1400" dirty="0" err="1">
                <a:solidFill>
                  <a:srgbClr val="FF0000"/>
                </a:solidFill>
              </a:rPr>
              <a:t>Microbiol</a:t>
            </a:r>
            <a:r>
              <a:rPr lang="en-US" sz="1400" dirty="0">
                <a:solidFill>
                  <a:srgbClr val="FF0000"/>
                </a:solidFill>
              </a:rPr>
              <a:t> Infect </a:t>
            </a:r>
            <a:r>
              <a:rPr lang="en-US" sz="1400" dirty="0" err="1">
                <a:solidFill>
                  <a:srgbClr val="FF0000"/>
                </a:solidFill>
              </a:rPr>
              <a:t>Dis</a:t>
            </a:r>
            <a:r>
              <a:rPr lang="en-US" sz="1400" dirty="0">
                <a:solidFill>
                  <a:srgbClr val="FF0000"/>
                </a:solidFill>
              </a:rPr>
              <a:t> 2012</a:t>
            </a:r>
          </a:p>
          <a:p>
            <a:r>
              <a:rPr lang="en-US" sz="1400" dirty="0" err="1">
                <a:solidFill>
                  <a:srgbClr val="FF0000"/>
                </a:solidFill>
              </a:rPr>
              <a:t>Gidwani</a:t>
            </a:r>
            <a:r>
              <a:rPr lang="en-US" sz="1400" dirty="0">
                <a:solidFill>
                  <a:srgbClr val="FF0000"/>
                </a:solidFill>
              </a:rPr>
              <a:t> K, </a:t>
            </a:r>
            <a:r>
              <a:rPr lang="en-US" sz="1400" dirty="0" err="1">
                <a:solidFill>
                  <a:srgbClr val="FF0000"/>
                </a:solidFill>
              </a:rPr>
              <a:t>Clin</a:t>
            </a:r>
            <a:r>
              <a:rPr lang="en-US" sz="1400" dirty="0">
                <a:solidFill>
                  <a:srgbClr val="FF0000"/>
                </a:solidFill>
              </a:rPr>
              <a:t> Vaccine </a:t>
            </a:r>
            <a:r>
              <a:rPr lang="en-US" sz="1400" dirty="0" err="1">
                <a:solidFill>
                  <a:srgbClr val="FF0000"/>
                </a:solidFill>
              </a:rPr>
              <a:t>Immunol</a:t>
            </a:r>
            <a:r>
              <a:rPr lang="en-US" sz="1400" dirty="0">
                <a:solidFill>
                  <a:srgbClr val="FF0000"/>
                </a:solidFill>
              </a:rPr>
              <a:t> 2011</a:t>
            </a:r>
            <a:endParaRPr lang="el-GR" sz="1400" dirty="0">
              <a:solidFill>
                <a:srgbClr val="FF0000"/>
              </a:solidFill>
            </a:endParaRPr>
          </a:p>
        </p:txBody>
      </p:sp>
      <p:pic>
        <p:nvPicPr>
          <p:cNvPr id="34818" name="Picture 2" descr="http://127.0.0.1:1818/images/1FF260.jpg"/>
          <p:cNvPicPr>
            <a:picLocks noChangeAspect="1" noChangeArrowheads="1"/>
          </p:cNvPicPr>
          <p:nvPr/>
        </p:nvPicPr>
        <p:blipFill>
          <a:blip r:embed="rId2" cstate="print"/>
          <a:srcRect/>
          <a:stretch>
            <a:fillRect/>
          </a:stretch>
        </p:blipFill>
        <p:spPr bwMode="auto">
          <a:xfrm>
            <a:off x="6629400" y="5122926"/>
            <a:ext cx="2514600" cy="1735074"/>
          </a:xfrm>
          <a:prstGeom prst="rect">
            <a:avLst/>
          </a:prstGeom>
          <a:noFill/>
        </p:spPr>
      </p:pic>
      <p:sp>
        <p:nvSpPr>
          <p:cNvPr id="6" name="Rectangle 5"/>
          <p:cNvSpPr/>
          <p:nvPr/>
        </p:nvSpPr>
        <p:spPr>
          <a:xfrm>
            <a:off x="5410200" y="6248401"/>
            <a:ext cx="1195417" cy="307777"/>
          </a:xfrm>
          <a:prstGeom prst="rect">
            <a:avLst/>
          </a:prstGeom>
        </p:spPr>
        <p:txBody>
          <a:bodyPr wrap="square">
            <a:spAutoFit/>
          </a:bodyPr>
          <a:lstStyle/>
          <a:p>
            <a:r>
              <a:rPr lang="en-US" sz="1400" dirty="0"/>
              <a:t>   India (Bihar) </a:t>
            </a:r>
            <a:endParaRPr lang="el-G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127.0.0.1:1818/images/1FF259.jpg"/>
          <p:cNvPicPr>
            <a:picLocks noChangeAspect="1" noChangeArrowheads="1"/>
          </p:cNvPicPr>
          <p:nvPr/>
        </p:nvPicPr>
        <p:blipFill>
          <a:blip r:embed="rId2" cstate="print"/>
          <a:srcRect/>
          <a:stretch>
            <a:fillRect/>
          </a:stretch>
        </p:blipFill>
        <p:spPr bwMode="auto">
          <a:xfrm>
            <a:off x="16260" y="1143000"/>
            <a:ext cx="9054728" cy="5715000"/>
          </a:xfrm>
          <a:prstGeom prst="rect">
            <a:avLst/>
          </a:prstGeom>
          <a:noFill/>
        </p:spPr>
      </p:pic>
      <p:sp>
        <p:nvSpPr>
          <p:cNvPr id="6" name="Rectangle 5"/>
          <p:cNvSpPr/>
          <p:nvPr/>
        </p:nvSpPr>
        <p:spPr>
          <a:xfrm>
            <a:off x="2133600" y="304800"/>
            <a:ext cx="5442003" cy="461665"/>
          </a:xfrm>
          <a:prstGeom prst="rect">
            <a:avLst/>
          </a:prstGeom>
        </p:spPr>
        <p:txBody>
          <a:bodyPr wrap="none">
            <a:spAutoFit/>
          </a:bodyPr>
          <a:lstStyle/>
          <a:p>
            <a:r>
              <a:rPr lang="el-GR" sz="2400" b="1" dirty="0"/>
              <a:t>ΣΠΛΑΓΧΝΙΚΗ ΛΕΪΣΜΑΝΙΑΣΗ</a:t>
            </a:r>
            <a:r>
              <a:rPr lang="en-US" sz="2400" b="1" dirty="0"/>
              <a:t> (KALA-AZAR)</a:t>
            </a:r>
            <a:endParaRPr lang="el-G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639762"/>
          </a:xfrm>
        </p:spPr>
        <p:txBody>
          <a:bodyPr>
            <a:normAutofit/>
          </a:bodyPr>
          <a:lstStyle/>
          <a:p>
            <a:pPr algn="l"/>
            <a:r>
              <a:rPr lang="en-US" sz="2800" b="1" dirty="0">
                <a:solidFill>
                  <a:prstClr val="black"/>
                </a:solidFill>
              </a:rPr>
              <a:t>    </a:t>
            </a:r>
            <a:r>
              <a:rPr lang="el-GR" sz="2800" b="1" dirty="0"/>
              <a:t>ΣΠΛΑΓΧΝΙΚΗ ΛΕΪΣΜΑΝΙΑΣΗ</a:t>
            </a:r>
            <a:r>
              <a:rPr lang="en-US" sz="2800" b="1" dirty="0"/>
              <a:t> </a:t>
            </a:r>
            <a:r>
              <a:rPr lang="el-GR" sz="2800" b="1" dirty="0"/>
              <a:t>ΤΗΣ ΜΕΣΟΓΕΙΟΥ</a:t>
            </a:r>
            <a:endParaRPr lang="el-GR" dirty="0"/>
          </a:p>
        </p:txBody>
      </p:sp>
      <p:sp>
        <p:nvSpPr>
          <p:cNvPr id="3" name="Content Placeholder 2"/>
          <p:cNvSpPr>
            <a:spLocks noGrp="1"/>
          </p:cNvSpPr>
          <p:nvPr>
            <p:ph idx="1"/>
          </p:nvPr>
        </p:nvSpPr>
        <p:spPr>
          <a:xfrm>
            <a:off x="304800" y="1143000"/>
            <a:ext cx="8839200" cy="4983163"/>
          </a:xfrm>
        </p:spPr>
        <p:txBody>
          <a:bodyPr>
            <a:normAutofit lnSpcReduction="10000"/>
          </a:bodyPr>
          <a:lstStyle/>
          <a:p>
            <a:r>
              <a:rPr lang="el-GR" sz="2000" dirty="0"/>
              <a:t>Ενδημική λόγω της</a:t>
            </a:r>
            <a:r>
              <a:rPr lang="en-US" sz="2000" dirty="0"/>
              <a:t> Leishmania infantum</a:t>
            </a:r>
          </a:p>
          <a:p>
            <a:r>
              <a:rPr lang="el-GR" sz="2000" dirty="0" err="1"/>
              <a:t>Υποδόχα</a:t>
            </a:r>
            <a:r>
              <a:rPr lang="el-GR" sz="2000" dirty="0"/>
              <a:t>: τα </a:t>
            </a:r>
            <a:r>
              <a:rPr lang="el-GR" sz="2000" dirty="0" err="1"/>
              <a:t>κυνοειδή</a:t>
            </a:r>
            <a:r>
              <a:rPr lang="en-US" sz="2000" dirty="0"/>
              <a:t> ( </a:t>
            </a:r>
            <a:r>
              <a:rPr lang="el-GR" sz="2000" dirty="0"/>
              <a:t>σκύλοι, αλεπούδες, τσακάλια</a:t>
            </a:r>
            <a:r>
              <a:rPr lang="en-US" sz="2000" dirty="0"/>
              <a:t> )</a:t>
            </a:r>
            <a:r>
              <a:rPr lang="el-GR" sz="2000" dirty="0"/>
              <a:t>, οι γάτες</a:t>
            </a:r>
            <a:endParaRPr lang="en-US" sz="2000" dirty="0"/>
          </a:p>
          <a:p>
            <a:r>
              <a:rPr lang="el-GR" sz="2000" dirty="0"/>
              <a:t>Επίπτωση:</a:t>
            </a:r>
            <a:r>
              <a:rPr lang="en-US" sz="2000" dirty="0"/>
              <a:t>  0.02-0.49 / 100.000 ( 700</a:t>
            </a:r>
            <a:r>
              <a:rPr lang="el-GR" sz="2000" dirty="0"/>
              <a:t> περιπτώσεις ετησίως</a:t>
            </a:r>
            <a:r>
              <a:rPr lang="en-US" sz="2000" dirty="0"/>
              <a:t>)</a:t>
            </a:r>
          </a:p>
          <a:p>
            <a:r>
              <a:rPr lang="el-GR" sz="2000" dirty="0" err="1"/>
              <a:t>Πριντην</a:t>
            </a:r>
            <a:r>
              <a:rPr lang="el-GR" sz="2000" dirty="0"/>
              <a:t> περίοδο της</a:t>
            </a:r>
            <a:r>
              <a:rPr lang="en-US" sz="2000" dirty="0"/>
              <a:t> HIV</a:t>
            </a:r>
            <a:r>
              <a:rPr lang="el-GR" sz="2000" dirty="0"/>
              <a:t> λοίμωξης</a:t>
            </a:r>
            <a:r>
              <a:rPr lang="en-US" sz="2000" dirty="0"/>
              <a:t>: </a:t>
            </a:r>
            <a:r>
              <a:rPr lang="el-GR" sz="2000" dirty="0" err="1"/>
              <a:t>νειγνά</a:t>
            </a:r>
            <a:r>
              <a:rPr lang="el-GR" sz="2000" dirty="0"/>
              <a:t>, μικρά παιδιά</a:t>
            </a:r>
            <a:endParaRPr lang="en-US" sz="2000" dirty="0"/>
          </a:p>
          <a:p>
            <a:r>
              <a:rPr lang="el-GR" sz="2000" dirty="0"/>
              <a:t>Τώρα το</a:t>
            </a:r>
            <a:r>
              <a:rPr lang="en-US" sz="2000" dirty="0"/>
              <a:t> 70 %</a:t>
            </a:r>
            <a:r>
              <a:rPr lang="el-GR" sz="2000" dirty="0"/>
              <a:t> </a:t>
            </a:r>
            <a:r>
              <a:rPr lang="en-US" sz="2000" dirty="0"/>
              <a:t> </a:t>
            </a:r>
            <a:r>
              <a:rPr lang="el-GR" sz="2000" dirty="0"/>
              <a:t>έχει </a:t>
            </a:r>
            <a:r>
              <a:rPr lang="en-US" sz="2000" dirty="0"/>
              <a:t>HIV </a:t>
            </a:r>
            <a:r>
              <a:rPr lang="el-GR" sz="2000" dirty="0"/>
              <a:t>λοίμωξη</a:t>
            </a:r>
            <a:endParaRPr lang="en-US" sz="2000" dirty="0"/>
          </a:p>
          <a:p>
            <a:r>
              <a:rPr lang="en-US" sz="2000" dirty="0"/>
              <a:t>IVDUs</a:t>
            </a:r>
          </a:p>
          <a:p>
            <a:r>
              <a:rPr lang="el-GR" sz="2000" dirty="0"/>
              <a:t>Άλλη </a:t>
            </a:r>
            <a:r>
              <a:rPr lang="el-GR" sz="2000" dirty="0" err="1"/>
              <a:t>ανοσοκαταστολή</a:t>
            </a:r>
            <a:r>
              <a:rPr lang="en-US" sz="2000" dirty="0"/>
              <a:t>: </a:t>
            </a:r>
            <a:r>
              <a:rPr lang="el-GR" sz="2000" dirty="0"/>
              <a:t> </a:t>
            </a:r>
            <a:r>
              <a:rPr lang="el-GR" sz="2000" dirty="0" err="1"/>
              <a:t>μεταμοσχευθέντες</a:t>
            </a:r>
            <a:r>
              <a:rPr lang="en-US" sz="2000" dirty="0"/>
              <a:t>, </a:t>
            </a:r>
            <a:r>
              <a:rPr lang="el-GR" sz="2000" dirty="0" err="1"/>
              <a:t>αυτοάνοσα</a:t>
            </a:r>
            <a:r>
              <a:rPr lang="en-US" sz="2000" dirty="0"/>
              <a:t>/ </a:t>
            </a:r>
            <a:r>
              <a:rPr lang="el-GR" sz="2000" dirty="0"/>
              <a:t>κορτικοειδή</a:t>
            </a:r>
            <a:endParaRPr lang="en-US" sz="2000" dirty="0"/>
          </a:p>
          <a:p>
            <a:pPr>
              <a:buNone/>
            </a:pPr>
            <a:r>
              <a:rPr lang="en-US" sz="2000" dirty="0"/>
              <a:t>                                                   XM</a:t>
            </a:r>
            <a:r>
              <a:rPr lang="el-GR" sz="2000" dirty="0"/>
              <a:t>Θ</a:t>
            </a:r>
            <a:r>
              <a:rPr lang="en-US" sz="2000" dirty="0"/>
              <a:t>, anti-TNF</a:t>
            </a:r>
            <a:r>
              <a:rPr lang="el-GR" sz="2000" dirty="0"/>
              <a:t> παράγοντες</a:t>
            </a:r>
            <a:endParaRPr lang="en-US" sz="2000" dirty="0"/>
          </a:p>
          <a:p>
            <a:r>
              <a:rPr lang="el-GR" sz="2000" dirty="0"/>
              <a:t>Θνητότητα</a:t>
            </a:r>
            <a:r>
              <a:rPr lang="en-US" sz="2000" dirty="0"/>
              <a:t>: 1.5-7.2  %</a:t>
            </a:r>
          </a:p>
          <a:p>
            <a:r>
              <a:rPr lang="el-GR" sz="2000" dirty="0"/>
              <a:t>Ίσως επεκταθεί και προς Β. Ευρώπη </a:t>
            </a:r>
            <a:endParaRPr lang="en-US" sz="2000" dirty="0"/>
          </a:p>
          <a:p>
            <a:pPr>
              <a:buNone/>
            </a:pPr>
            <a:r>
              <a:rPr lang="en-US" sz="2000" dirty="0"/>
              <a:t>      </a:t>
            </a:r>
            <a:r>
              <a:rPr lang="el-GR" sz="2000" dirty="0"/>
              <a:t>Αυξημένη πυκνότητα των </a:t>
            </a:r>
            <a:r>
              <a:rPr lang="el-GR" sz="2000" dirty="0" err="1"/>
              <a:t>υποδόχων</a:t>
            </a:r>
            <a:r>
              <a:rPr lang="el-GR" sz="2000" dirty="0"/>
              <a:t> στις Άλπεις, κλιματική αλλαγή, μεταφορά των σκύλων</a:t>
            </a:r>
            <a:endParaRPr lang="en-US" sz="2000" dirty="0"/>
          </a:p>
          <a:p>
            <a:r>
              <a:rPr lang="el-GR" sz="2000" dirty="0"/>
              <a:t>Ελλάδα</a:t>
            </a:r>
            <a:r>
              <a:rPr lang="en-US" sz="2000" dirty="0"/>
              <a:t>: </a:t>
            </a:r>
            <a:r>
              <a:rPr lang="el-GR" sz="2000" dirty="0" err="1"/>
              <a:t>επιπολασμός</a:t>
            </a:r>
            <a:r>
              <a:rPr lang="en-US" sz="2000" dirty="0"/>
              <a:t> (anti-L abs)  - </a:t>
            </a:r>
            <a:r>
              <a:rPr lang="el-GR" sz="2000" dirty="0"/>
              <a:t>σε σκύλους</a:t>
            </a:r>
            <a:r>
              <a:rPr lang="en-US" sz="2000" dirty="0"/>
              <a:t> 22-45 %</a:t>
            </a:r>
          </a:p>
          <a:p>
            <a:pPr>
              <a:buNone/>
            </a:pPr>
            <a:r>
              <a:rPr lang="en-US" sz="2000" dirty="0"/>
              <a:t>                                                                 </a:t>
            </a:r>
            <a:r>
              <a:rPr lang="el-GR" sz="2000" dirty="0"/>
              <a:t>    </a:t>
            </a:r>
            <a:r>
              <a:rPr lang="en-US" sz="2000" dirty="0"/>
              <a:t>- </a:t>
            </a:r>
            <a:r>
              <a:rPr lang="el-GR" sz="2000" dirty="0"/>
              <a:t>σε ανθρώπους</a:t>
            </a:r>
            <a:r>
              <a:rPr lang="en-US" sz="2000" dirty="0"/>
              <a:t> 0.5-12.6 % </a:t>
            </a:r>
          </a:p>
          <a:p>
            <a:pPr>
              <a:buNone/>
            </a:pPr>
            <a:endParaRPr lang="en-US" sz="2000" dirty="0"/>
          </a:p>
          <a:p>
            <a:endParaRPr lang="el-GR" sz="2000" dirty="0"/>
          </a:p>
        </p:txBody>
      </p:sp>
      <p:sp>
        <p:nvSpPr>
          <p:cNvPr id="4" name="TextBox 3"/>
          <p:cNvSpPr txBox="1"/>
          <p:nvPr/>
        </p:nvSpPr>
        <p:spPr>
          <a:xfrm>
            <a:off x="838200" y="6019800"/>
            <a:ext cx="8305800" cy="1384995"/>
          </a:xfrm>
          <a:prstGeom prst="rect">
            <a:avLst/>
          </a:prstGeom>
          <a:noFill/>
        </p:spPr>
        <p:txBody>
          <a:bodyPr wrap="square" rtlCol="0">
            <a:spAutoFit/>
          </a:bodyPr>
          <a:lstStyle/>
          <a:p>
            <a:r>
              <a:rPr lang="en-US" sz="1200" dirty="0">
                <a:solidFill>
                  <a:srgbClr val="FF0000"/>
                </a:solidFill>
              </a:rPr>
              <a:t>Ready PD, </a:t>
            </a:r>
            <a:r>
              <a:rPr lang="en-US" sz="1200" dirty="0" err="1">
                <a:solidFill>
                  <a:srgbClr val="FF0000"/>
                </a:solidFill>
              </a:rPr>
              <a:t>Eurosurveillance</a:t>
            </a:r>
            <a:r>
              <a:rPr lang="en-US" sz="1200" dirty="0">
                <a:solidFill>
                  <a:srgbClr val="FF0000"/>
                </a:solidFill>
              </a:rPr>
              <a:t> 2010                                                  </a:t>
            </a:r>
            <a:r>
              <a:rPr lang="en-US" sz="1200" dirty="0" err="1">
                <a:solidFill>
                  <a:srgbClr val="FF0000"/>
                </a:solidFill>
              </a:rPr>
              <a:t>Alvar</a:t>
            </a:r>
            <a:r>
              <a:rPr lang="en-US" sz="1200" dirty="0">
                <a:solidFill>
                  <a:srgbClr val="FF0000"/>
                </a:solidFill>
              </a:rPr>
              <a:t> S, </a:t>
            </a:r>
            <a:r>
              <a:rPr lang="en-US" sz="1200" dirty="0" err="1">
                <a:solidFill>
                  <a:srgbClr val="FF0000"/>
                </a:solidFill>
              </a:rPr>
              <a:t>PLoS</a:t>
            </a:r>
            <a:r>
              <a:rPr lang="en-US" sz="1200" dirty="0">
                <a:solidFill>
                  <a:srgbClr val="FF0000"/>
                </a:solidFill>
              </a:rPr>
              <a:t> One 2012</a:t>
            </a:r>
          </a:p>
          <a:p>
            <a:r>
              <a:rPr lang="en-US" sz="1200" dirty="0" err="1">
                <a:solidFill>
                  <a:srgbClr val="FF0000"/>
                </a:solidFill>
              </a:rPr>
              <a:t>Tectonidou</a:t>
            </a:r>
            <a:r>
              <a:rPr lang="en-US" sz="1200" dirty="0">
                <a:solidFill>
                  <a:srgbClr val="FF0000"/>
                </a:solidFill>
              </a:rPr>
              <a:t> MG, </a:t>
            </a:r>
            <a:r>
              <a:rPr lang="en-US" sz="1200" dirty="0" err="1">
                <a:solidFill>
                  <a:srgbClr val="FF0000"/>
                </a:solidFill>
              </a:rPr>
              <a:t>Clin</a:t>
            </a:r>
            <a:r>
              <a:rPr lang="en-US" sz="1200" dirty="0">
                <a:solidFill>
                  <a:srgbClr val="FF0000"/>
                </a:solidFill>
              </a:rPr>
              <a:t> </a:t>
            </a:r>
            <a:r>
              <a:rPr lang="en-US" sz="1200" dirty="0" err="1">
                <a:solidFill>
                  <a:srgbClr val="FF0000"/>
                </a:solidFill>
              </a:rPr>
              <a:t>Rheumatol</a:t>
            </a:r>
            <a:r>
              <a:rPr lang="en-US" sz="1200" dirty="0">
                <a:solidFill>
                  <a:srgbClr val="FF0000"/>
                </a:solidFill>
              </a:rPr>
              <a:t> 2008                                         </a:t>
            </a:r>
            <a:r>
              <a:rPr lang="en-US" sz="1200" dirty="0" err="1">
                <a:solidFill>
                  <a:srgbClr val="FF0000"/>
                </a:solidFill>
              </a:rPr>
              <a:t>Bagalas</a:t>
            </a:r>
            <a:r>
              <a:rPr lang="en-US" sz="1200" dirty="0">
                <a:solidFill>
                  <a:srgbClr val="FF0000"/>
                </a:solidFill>
              </a:rPr>
              <a:t> V, </a:t>
            </a:r>
            <a:r>
              <a:rPr lang="en-US" sz="1200" dirty="0" err="1">
                <a:solidFill>
                  <a:srgbClr val="FF0000"/>
                </a:solidFill>
              </a:rPr>
              <a:t>Clin</a:t>
            </a:r>
            <a:r>
              <a:rPr lang="en-US" sz="1200" dirty="0">
                <a:solidFill>
                  <a:srgbClr val="FF0000"/>
                </a:solidFill>
              </a:rPr>
              <a:t> </a:t>
            </a:r>
            <a:r>
              <a:rPr lang="en-US" sz="1200" dirty="0" err="1">
                <a:solidFill>
                  <a:srgbClr val="FF0000"/>
                </a:solidFill>
              </a:rPr>
              <a:t>Rheumatol</a:t>
            </a:r>
            <a:r>
              <a:rPr lang="en-US" sz="1200" dirty="0">
                <a:solidFill>
                  <a:srgbClr val="FF0000"/>
                </a:solidFill>
              </a:rPr>
              <a:t> 2007</a:t>
            </a:r>
          </a:p>
          <a:p>
            <a:r>
              <a:rPr lang="en-US" sz="1200" dirty="0" err="1">
                <a:solidFill>
                  <a:srgbClr val="FF0000"/>
                </a:solidFill>
              </a:rPr>
              <a:t>Papadopoulou</a:t>
            </a:r>
            <a:r>
              <a:rPr lang="en-US" sz="1200" dirty="0">
                <a:solidFill>
                  <a:srgbClr val="FF0000"/>
                </a:solidFill>
              </a:rPr>
              <a:t> C, J Infect </a:t>
            </a:r>
            <a:r>
              <a:rPr lang="en-US" sz="1200" dirty="0" err="1">
                <a:solidFill>
                  <a:srgbClr val="FF0000"/>
                </a:solidFill>
              </a:rPr>
              <a:t>Dis</a:t>
            </a:r>
            <a:r>
              <a:rPr lang="en-US" sz="1200" dirty="0">
                <a:solidFill>
                  <a:srgbClr val="FF0000"/>
                </a:solidFill>
              </a:rPr>
              <a:t> 2005                                                </a:t>
            </a:r>
            <a:r>
              <a:rPr lang="en-US" sz="1200" dirty="0" err="1">
                <a:solidFill>
                  <a:srgbClr val="FF0000"/>
                </a:solidFill>
              </a:rPr>
              <a:t>Diza</a:t>
            </a:r>
            <a:r>
              <a:rPr lang="en-US" sz="1200" dirty="0">
                <a:solidFill>
                  <a:srgbClr val="FF0000"/>
                </a:solidFill>
              </a:rPr>
              <a:t> E, </a:t>
            </a:r>
            <a:r>
              <a:rPr lang="en-US" sz="1200" dirty="0" err="1">
                <a:solidFill>
                  <a:srgbClr val="FF0000"/>
                </a:solidFill>
              </a:rPr>
              <a:t>Eur</a:t>
            </a:r>
            <a:r>
              <a:rPr lang="en-US" sz="1200" dirty="0">
                <a:solidFill>
                  <a:srgbClr val="FF0000"/>
                </a:solidFill>
              </a:rPr>
              <a:t> J </a:t>
            </a:r>
            <a:r>
              <a:rPr lang="en-US" sz="1200" dirty="0" err="1">
                <a:solidFill>
                  <a:srgbClr val="FF0000"/>
                </a:solidFill>
              </a:rPr>
              <a:t>Clin</a:t>
            </a:r>
            <a:r>
              <a:rPr lang="en-US" sz="1200" dirty="0">
                <a:solidFill>
                  <a:srgbClr val="FF0000"/>
                </a:solidFill>
              </a:rPr>
              <a:t> </a:t>
            </a:r>
            <a:r>
              <a:rPr lang="en-US" sz="1200" dirty="0" err="1">
                <a:solidFill>
                  <a:srgbClr val="FF0000"/>
                </a:solidFill>
              </a:rPr>
              <a:t>Microb</a:t>
            </a:r>
            <a:r>
              <a:rPr lang="en-US" sz="1200" dirty="0">
                <a:solidFill>
                  <a:srgbClr val="FF0000"/>
                </a:solidFill>
              </a:rPr>
              <a:t> Infect </a:t>
            </a:r>
            <a:r>
              <a:rPr lang="en-US" sz="1200" dirty="0" err="1">
                <a:solidFill>
                  <a:srgbClr val="FF0000"/>
                </a:solidFill>
              </a:rPr>
              <a:t>Dis</a:t>
            </a:r>
            <a:r>
              <a:rPr lang="en-US" sz="1200" dirty="0">
                <a:solidFill>
                  <a:srgbClr val="FF0000"/>
                </a:solidFill>
              </a:rPr>
              <a:t> 2008</a:t>
            </a:r>
          </a:p>
          <a:p>
            <a:r>
              <a:rPr lang="en-US" sz="1200" dirty="0" err="1">
                <a:solidFill>
                  <a:srgbClr val="FF0000"/>
                </a:solidFill>
              </a:rPr>
              <a:t>Antinori</a:t>
            </a:r>
            <a:r>
              <a:rPr lang="en-US" sz="1200" dirty="0">
                <a:solidFill>
                  <a:srgbClr val="FF0000"/>
                </a:solidFill>
              </a:rPr>
              <a:t> S, </a:t>
            </a:r>
            <a:r>
              <a:rPr lang="en-US" sz="1200" dirty="0" err="1">
                <a:solidFill>
                  <a:srgbClr val="FF0000"/>
                </a:solidFill>
              </a:rPr>
              <a:t>Eur</a:t>
            </a:r>
            <a:r>
              <a:rPr lang="en-US" sz="1200" dirty="0">
                <a:solidFill>
                  <a:srgbClr val="FF0000"/>
                </a:solidFill>
              </a:rPr>
              <a:t> J </a:t>
            </a:r>
            <a:r>
              <a:rPr lang="en-US" sz="1200" dirty="0" err="1">
                <a:solidFill>
                  <a:srgbClr val="FF0000"/>
                </a:solidFill>
              </a:rPr>
              <a:t>Clin</a:t>
            </a:r>
            <a:r>
              <a:rPr lang="en-US" sz="1200" dirty="0">
                <a:solidFill>
                  <a:srgbClr val="FF0000"/>
                </a:solidFill>
              </a:rPr>
              <a:t> </a:t>
            </a:r>
            <a:r>
              <a:rPr lang="en-US" sz="1200" dirty="0" err="1">
                <a:solidFill>
                  <a:srgbClr val="FF0000"/>
                </a:solidFill>
              </a:rPr>
              <a:t>Microbiol</a:t>
            </a:r>
            <a:r>
              <a:rPr lang="en-US" sz="1200" dirty="0">
                <a:solidFill>
                  <a:srgbClr val="FF0000"/>
                </a:solidFill>
              </a:rPr>
              <a:t> Infect </a:t>
            </a:r>
            <a:r>
              <a:rPr lang="en-US" sz="1200" dirty="0" err="1">
                <a:solidFill>
                  <a:srgbClr val="FF0000"/>
                </a:solidFill>
              </a:rPr>
              <a:t>Dis</a:t>
            </a:r>
            <a:r>
              <a:rPr lang="en-US" sz="1200" dirty="0">
                <a:solidFill>
                  <a:srgbClr val="FF0000"/>
                </a:solidFill>
              </a:rPr>
              <a:t> 2012                           Christodoulou V,  Vector Borne Zoon </a:t>
            </a:r>
            <a:r>
              <a:rPr lang="en-US" sz="1200" dirty="0" err="1">
                <a:solidFill>
                  <a:srgbClr val="FF0000"/>
                </a:solidFill>
              </a:rPr>
              <a:t>Dis</a:t>
            </a:r>
            <a:r>
              <a:rPr lang="en-US" sz="1200" dirty="0">
                <a:solidFill>
                  <a:srgbClr val="FF0000"/>
                </a:solidFill>
              </a:rPr>
              <a:t> 2012</a:t>
            </a:r>
          </a:p>
          <a:p>
            <a:endParaRPr lang="en-US" dirty="0"/>
          </a:p>
          <a:p>
            <a:endParaRPr lang="el-GR" dirty="0"/>
          </a:p>
        </p:txBody>
      </p:sp>
      <p:pic>
        <p:nvPicPr>
          <p:cNvPr id="33794" name="Picture 2" descr="http://127.0.0.1:1818/images/1FF261.jpg"/>
          <p:cNvPicPr>
            <a:picLocks noChangeAspect="1" noChangeArrowheads="1"/>
          </p:cNvPicPr>
          <p:nvPr/>
        </p:nvPicPr>
        <p:blipFill>
          <a:blip r:embed="rId2" cstate="print"/>
          <a:srcRect/>
          <a:stretch>
            <a:fillRect/>
          </a:stretch>
        </p:blipFill>
        <p:spPr bwMode="auto">
          <a:xfrm>
            <a:off x="7719672" y="304800"/>
            <a:ext cx="1424328" cy="30257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753"/>
            <a:ext cx="9144000" cy="792162"/>
          </a:xfrm>
        </p:spPr>
        <p:txBody>
          <a:bodyPr>
            <a:noAutofit/>
          </a:bodyPr>
          <a:lstStyle/>
          <a:p>
            <a:r>
              <a:rPr lang="el-GR" sz="3200" b="1" dirty="0"/>
              <a:t>ΣΠΛΑΓΧΝΙΚΗ ΛΕΪΣΜΑΝΙΑΣΗ</a:t>
            </a:r>
            <a:r>
              <a:rPr lang="en-US" sz="3200" b="1" dirty="0"/>
              <a:t> </a:t>
            </a:r>
            <a:r>
              <a:rPr lang="en-US" sz="3200" b="1" dirty="0">
                <a:solidFill>
                  <a:prstClr val="black"/>
                </a:solidFill>
              </a:rPr>
              <a:t>– </a:t>
            </a:r>
            <a:r>
              <a:rPr lang="el-GR" sz="3200" b="1" dirty="0">
                <a:solidFill>
                  <a:prstClr val="black"/>
                </a:solidFill>
              </a:rPr>
              <a:t>ΑΝΟΣΟΠΑΘΟΓΕΝΕΙΑ </a:t>
            </a:r>
            <a:endParaRPr lang="el-GR" sz="3200" dirty="0"/>
          </a:p>
        </p:txBody>
      </p:sp>
      <p:sp>
        <p:nvSpPr>
          <p:cNvPr id="3" name="Content Placeholder 2"/>
          <p:cNvSpPr>
            <a:spLocks noGrp="1"/>
          </p:cNvSpPr>
          <p:nvPr>
            <p:ph idx="1"/>
          </p:nvPr>
        </p:nvSpPr>
        <p:spPr>
          <a:xfrm>
            <a:off x="228600" y="762182"/>
            <a:ext cx="8915400" cy="5029200"/>
          </a:xfrm>
        </p:spPr>
        <p:txBody>
          <a:bodyPr>
            <a:normAutofit fontScale="92500" lnSpcReduction="10000"/>
          </a:bodyPr>
          <a:lstStyle/>
          <a:p>
            <a:pPr>
              <a:buNone/>
            </a:pPr>
            <a:r>
              <a:rPr lang="en-US" sz="2400" dirty="0"/>
              <a:t>        </a:t>
            </a:r>
            <a:endParaRPr lang="en-US" sz="2800" b="1" dirty="0"/>
          </a:p>
          <a:p>
            <a:pPr>
              <a:buNone/>
            </a:pPr>
            <a:endParaRPr lang="en-US" sz="2800" b="1" dirty="0"/>
          </a:p>
          <a:p>
            <a:r>
              <a:rPr lang="el-GR" sz="2800" dirty="0"/>
              <a:t>Ενδοκυττάριος </a:t>
            </a:r>
            <a:r>
              <a:rPr lang="el-GR" sz="2800" dirty="0" err="1"/>
              <a:t>πολ</a:t>
            </a:r>
            <a:r>
              <a:rPr lang="el-GR" sz="2800" dirty="0"/>
              <a:t>/</a:t>
            </a:r>
            <a:r>
              <a:rPr lang="el-GR" sz="2800" dirty="0" err="1"/>
              <a:t>σμός</a:t>
            </a:r>
            <a:r>
              <a:rPr lang="el-GR" sz="2800" dirty="0"/>
              <a:t> παρασίτων στα </a:t>
            </a:r>
            <a:r>
              <a:rPr lang="el-GR" sz="2800" dirty="0" err="1"/>
              <a:t>μακροφάγα</a:t>
            </a:r>
            <a:r>
              <a:rPr lang="el-GR" sz="2800" dirty="0"/>
              <a:t> </a:t>
            </a:r>
            <a:endParaRPr lang="en-US" sz="2800" dirty="0"/>
          </a:p>
          <a:p>
            <a:pPr>
              <a:buNone/>
            </a:pPr>
            <a:endParaRPr lang="en-US" sz="2800" dirty="0"/>
          </a:p>
          <a:p>
            <a:r>
              <a:rPr lang="el-GR" sz="2800" dirty="0"/>
              <a:t>Άνοση / φλεγμονώδης αντίδραση ξενιστή </a:t>
            </a:r>
          </a:p>
          <a:p>
            <a:endParaRPr lang="en-US" sz="2800" dirty="0"/>
          </a:p>
          <a:p>
            <a:r>
              <a:rPr lang="el-GR" sz="2800" dirty="0"/>
              <a:t>Επίμονη </a:t>
            </a:r>
            <a:r>
              <a:rPr lang="el-GR" sz="2800" dirty="0" err="1"/>
              <a:t>ιστική</a:t>
            </a:r>
            <a:r>
              <a:rPr lang="el-GR" sz="2800" dirty="0"/>
              <a:t> λοίμωξη επί μακρόν </a:t>
            </a:r>
          </a:p>
          <a:p>
            <a:endParaRPr lang="en-US" sz="2800" dirty="0"/>
          </a:p>
          <a:p>
            <a:r>
              <a:rPr lang="el-GR" sz="2800" dirty="0"/>
              <a:t>Διήθηση οργάνων ΔΕΣ</a:t>
            </a:r>
            <a:endParaRPr lang="en-US" sz="2800" dirty="0"/>
          </a:p>
          <a:p>
            <a:pPr>
              <a:buNone/>
            </a:pPr>
            <a:r>
              <a:rPr lang="en-US" sz="2800" dirty="0"/>
              <a:t>      - </a:t>
            </a:r>
            <a:r>
              <a:rPr lang="el-GR" sz="2800" dirty="0" err="1"/>
              <a:t>σπλην</a:t>
            </a:r>
            <a:r>
              <a:rPr lang="el-GR" sz="2800" dirty="0"/>
              <a:t>, ήπαρ, λεμφαδένες, αμυγδαλές, ΓΕΣ </a:t>
            </a:r>
          </a:p>
          <a:p>
            <a:pPr>
              <a:buNone/>
            </a:pPr>
            <a:r>
              <a:rPr lang="en-US" sz="2800" dirty="0"/>
              <a:t>      - </a:t>
            </a:r>
            <a:r>
              <a:rPr lang="el-GR" sz="2800" dirty="0"/>
              <a:t>μυελός οστών</a:t>
            </a:r>
            <a:r>
              <a:rPr lang="en-US" sz="2800" dirty="0"/>
              <a:t> (</a:t>
            </a:r>
            <a:r>
              <a:rPr lang="el-GR" sz="2800" dirty="0" err="1"/>
              <a:t>παγκυτταροπενία</a:t>
            </a:r>
            <a:r>
              <a:rPr lang="en-US" sz="2800" dirty="0"/>
              <a:t>)</a:t>
            </a:r>
            <a:endParaRPr lang="el-GR" sz="2800" dirty="0"/>
          </a:p>
        </p:txBody>
      </p:sp>
      <p:sp>
        <p:nvSpPr>
          <p:cNvPr id="4" name="TextBox 3"/>
          <p:cNvSpPr txBox="1"/>
          <p:nvPr/>
        </p:nvSpPr>
        <p:spPr>
          <a:xfrm>
            <a:off x="2362200" y="5943600"/>
            <a:ext cx="4495800" cy="646331"/>
          </a:xfrm>
          <a:prstGeom prst="rect">
            <a:avLst/>
          </a:prstGeom>
          <a:noFill/>
        </p:spPr>
        <p:txBody>
          <a:bodyPr wrap="square" rtlCol="0">
            <a:spAutoFit/>
          </a:bodyPr>
          <a:lstStyle/>
          <a:p>
            <a:r>
              <a:rPr lang="en-US" dirty="0">
                <a:solidFill>
                  <a:srgbClr val="FF0000"/>
                </a:solidFill>
              </a:rPr>
              <a:t>Kumar R, Front </a:t>
            </a:r>
            <a:r>
              <a:rPr lang="en-US" dirty="0" err="1">
                <a:solidFill>
                  <a:srgbClr val="FF0000"/>
                </a:solidFill>
              </a:rPr>
              <a:t>Immunol</a:t>
            </a:r>
            <a:r>
              <a:rPr lang="en-US" dirty="0">
                <a:solidFill>
                  <a:srgbClr val="FF0000"/>
                </a:solidFill>
              </a:rPr>
              <a:t> 2012</a:t>
            </a:r>
          </a:p>
          <a:p>
            <a:r>
              <a:rPr lang="en-US" dirty="0" err="1">
                <a:solidFill>
                  <a:srgbClr val="FF0000"/>
                </a:solidFill>
              </a:rPr>
              <a:t>Lagadinou</a:t>
            </a:r>
            <a:r>
              <a:rPr lang="en-US" dirty="0">
                <a:solidFill>
                  <a:srgbClr val="FF0000"/>
                </a:solidFill>
              </a:rPr>
              <a:t> M, J Med Case Rep 2013</a:t>
            </a:r>
            <a:endParaRPr lang="el-GR"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JMS | Free Full-Text | Cutaneous Manifestations of Human and ...">
            <a:extLst>
              <a:ext uri="{FF2B5EF4-FFF2-40B4-BE49-F238E27FC236}">
                <a16:creationId xmlns:a16="http://schemas.microsoft.com/office/drawing/2014/main" id="{981AFC27-1A78-4345-8B9B-9974334E85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063" y="0"/>
            <a:ext cx="68722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05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C2F4A6F-063C-4F7C-A646-250EBBF67A7E}"/>
              </a:ext>
            </a:extLst>
          </p:cNvPr>
          <p:cNvPicPr>
            <a:picLocks noChangeAspect="1"/>
          </p:cNvPicPr>
          <p:nvPr/>
        </p:nvPicPr>
        <p:blipFill>
          <a:blip r:embed="rId2"/>
          <a:stretch>
            <a:fillRect/>
          </a:stretch>
        </p:blipFill>
        <p:spPr>
          <a:xfrm>
            <a:off x="217205" y="381000"/>
            <a:ext cx="8709589" cy="6095999"/>
          </a:xfrm>
          <a:prstGeom prst="rect">
            <a:avLst/>
          </a:prstGeom>
        </p:spPr>
      </p:pic>
    </p:spTree>
    <p:extLst>
      <p:ext uri="{BB962C8B-B14F-4D97-AF65-F5344CB8AC3E}">
        <p14:creationId xmlns:p14="http://schemas.microsoft.com/office/powerpoint/2010/main" val="2641299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4236"/>
            <a:ext cx="9144000" cy="5410200"/>
          </a:xfrm>
        </p:spPr>
        <p:txBody>
          <a:bodyPr>
            <a:normAutofit fontScale="92500" lnSpcReduction="10000"/>
          </a:bodyPr>
          <a:lstStyle/>
          <a:p>
            <a:r>
              <a:rPr lang="el-GR" sz="2000" b="1" dirty="0" err="1"/>
              <a:t>Ασυμπτωματικοί</a:t>
            </a:r>
            <a:r>
              <a:rPr lang="el-GR" sz="2000" b="1" dirty="0"/>
              <a:t> </a:t>
            </a:r>
            <a:r>
              <a:rPr lang="en-US" sz="2000" b="1" dirty="0"/>
              <a:t> x 5-10  vs  </a:t>
            </a:r>
            <a:r>
              <a:rPr lang="el-GR" sz="2000" b="1" dirty="0"/>
              <a:t>συμπτωματικών</a:t>
            </a:r>
            <a:endParaRPr lang="en-US" sz="2000" b="1" dirty="0"/>
          </a:p>
          <a:p>
            <a:endParaRPr lang="en-US" sz="2000" b="1" dirty="0"/>
          </a:p>
          <a:p>
            <a:r>
              <a:rPr lang="el-GR" sz="2000" b="1" dirty="0"/>
              <a:t>Επιτυχής φυσική και κυτταρική ανοσολογική απόκριση με σχηματισμό κοκκιώματος </a:t>
            </a:r>
            <a:endParaRPr lang="en-US" sz="2000" b="1" dirty="0"/>
          </a:p>
          <a:p>
            <a:endParaRPr lang="en-US" sz="2000" b="1" dirty="0"/>
          </a:p>
          <a:p>
            <a:r>
              <a:rPr lang="el-GR" sz="2000" b="1" dirty="0"/>
              <a:t>Απόκριση </a:t>
            </a:r>
            <a:r>
              <a:rPr lang="en-US" sz="2000" b="1" dirty="0"/>
              <a:t>Th-1</a:t>
            </a:r>
          </a:p>
          <a:p>
            <a:endParaRPr lang="en-US" sz="2000" b="1" dirty="0"/>
          </a:p>
          <a:p>
            <a:r>
              <a:rPr lang="el-GR" sz="2000" b="1" dirty="0"/>
              <a:t>Παραγωγή </a:t>
            </a:r>
            <a:r>
              <a:rPr lang="en-US" sz="2000" b="1" dirty="0"/>
              <a:t>IL-12 </a:t>
            </a:r>
            <a:r>
              <a:rPr lang="el-GR" sz="2000" b="1" dirty="0"/>
              <a:t>από </a:t>
            </a:r>
            <a:r>
              <a:rPr lang="el-GR" sz="2000" b="1" dirty="0" err="1"/>
              <a:t>αντιγονοπαρουσιαστικά</a:t>
            </a:r>
            <a:r>
              <a:rPr lang="el-GR" sz="2000" b="1" dirty="0"/>
              <a:t> κύτταρα</a:t>
            </a:r>
            <a:r>
              <a:rPr lang="en-US" sz="2000" b="1" dirty="0"/>
              <a:t>:</a:t>
            </a:r>
          </a:p>
          <a:p>
            <a:pPr>
              <a:buNone/>
            </a:pPr>
            <a:r>
              <a:rPr lang="en-US" sz="2000" b="1" dirty="0"/>
              <a:t>            - </a:t>
            </a:r>
            <a:r>
              <a:rPr lang="el-GR" sz="2000" b="1" dirty="0"/>
              <a:t>έκκριση </a:t>
            </a:r>
            <a:r>
              <a:rPr lang="el-GR" sz="2000" b="1" dirty="0" err="1"/>
              <a:t>προφλεγμονωδών</a:t>
            </a:r>
            <a:r>
              <a:rPr lang="el-GR" sz="2000" b="1" dirty="0"/>
              <a:t> </a:t>
            </a:r>
            <a:r>
              <a:rPr lang="el-GR" sz="2000" b="1" dirty="0" err="1"/>
              <a:t>κυτταροκινών</a:t>
            </a:r>
            <a:r>
              <a:rPr lang="en-US" sz="2000" b="1" dirty="0"/>
              <a:t> IFN-</a:t>
            </a:r>
            <a:r>
              <a:rPr lang="el-GR" sz="2000" b="1" dirty="0"/>
              <a:t>γ, </a:t>
            </a:r>
            <a:r>
              <a:rPr lang="en-US" sz="2000" b="1" dirty="0"/>
              <a:t>TNF-</a:t>
            </a:r>
            <a:r>
              <a:rPr lang="el-GR" sz="2000" b="1" dirty="0"/>
              <a:t>α</a:t>
            </a:r>
          </a:p>
          <a:p>
            <a:pPr>
              <a:buNone/>
            </a:pPr>
            <a:r>
              <a:rPr lang="el-GR" sz="2000" b="1" dirty="0"/>
              <a:t>            - πυροδοτεί </a:t>
            </a:r>
            <a:r>
              <a:rPr lang="en-US" sz="2000" b="1" dirty="0"/>
              <a:t> </a:t>
            </a:r>
            <a:r>
              <a:rPr lang="el-GR" sz="2000" b="1" dirty="0"/>
              <a:t>ενεργοποίηση των </a:t>
            </a:r>
            <a:r>
              <a:rPr lang="en-US" sz="2000" b="1" dirty="0"/>
              <a:t>NK </a:t>
            </a:r>
            <a:r>
              <a:rPr lang="el-GR" sz="2000" b="1" dirty="0"/>
              <a:t>κυττάρων</a:t>
            </a:r>
            <a:endParaRPr lang="en-US" sz="2000" b="1" dirty="0"/>
          </a:p>
          <a:p>
            <a:pPr>
              <a:buNone/>
            </a:pPr>
            <a:endParaRPr lang="en-US" sz="2000" b="1" dirty="0"/>
          </a:p>
          <a:p>
            <a:r>
              <a:rPr lang="el-GR" sz="2000" b="1" dirty="0"/>
              <a:t>Ορολογική απόδειξη </a:t>
            </a:r>
            <a:r>
              <a:rPr lang="el-GR" sz="2000" b="1" dirty="0" err="1"/>
              <a:t>αντιλεϊσμανιακών</a:t>
            </a:r>
            <a:r>
              <a:rPr lang="el-GR" sz="2000" b="1" dirty="0"/>
              <a:t> αντισωμάτων </a:t>
            </a:r>
            <a:endParaRPr lang="en-US" sz="2000" b="1" dirty="0"/>
          </a:p>
          <a:p>
            <a:endParaRPr lang="en-US" sz="2000" b="1" dirty="0"/>
          </a:p>
          <a:p>
            <a:r>
              <a:rPr lang="el-GR" sz="2000" b="1" dirty="0"/>
              <a:t>Ανίχνευση</a:t>
            </a:r>
            <a:r>
              <a:rPr lang="en-US" sz="2000" b="1" dirty="0"/>
              <a:t> DNA </a:t>
            </a:r>
            <a:r>
              <a:rPr lang="el-GR" sz="2000" b="1" dirty="0"/>
              <a:t>του παρασίτου στο αίμα </a:t>
            </a:r>
            <a:endParaRPr lang="en-US" sz="2000" b="1" dirty="0"/>
          </a:p>
          <a:p>
            <a:endParaRPr lang="en-US" sz="2000" b="1" dirty="0"/>
          </a:p>
          <a:p>
            <a:r>
              <a:rPr lang="el-GR" sz="2000" b="1" dirty="0"/>
              <a:t>Θετικό δερματικό </a:t>
            </a:r>
            <a:r>
              <a:rPr lang="en-US" sz="2000" b="1" dirty="0"/>
              <a:t>test </a:t>
            </a:r>
            <a:r>
              <a:rPr lang="el-GR" sz="2000" b="1" dirty="0" err="1"/>
              <a:t>λεϊσμανίνης</a:t>
            </a:r>
            <a:r>
              <a:rPr lang="en-US" sz="2000" b="1" dirty="0"/>
              <a:t> (Montenegro): </a:t>
            </a:r>
          </a:p>
          <a:p>
            <a:pPr>
              <a:buNone/>
            </a:pPr>
            <a:r>
              <a:rPr lang="en-US" sz="2000" b="1" dirty="0"/>
              <a:t>      </a:t>
            </a:r>
            <a:r>
              <a:rPr lang="el-GR" sz="2000" b="1" dirty="0"/>
              <a:t>υπερευαισθησία επιβραδυνόμενου τύπου</a:t>
            </a:r>
            <a:endParaRPr lang="en-US" sz="2000" b="1" dirty="0"/>
          </a:p>
        </p:txBody>
      </p:sp>
      <p:sp>
        <p:nvSpPr>
          <p:cNvPr id="5" name="TextBox 4"/>
          <p:cNvSpPr txBox="1"/>
          <p:nvPr/>
        </p:nvSpPr>
        <p:spPr>
          <a:xfrm>
            <a:off x="1828800" y="6324600"/>
            <a:ext cx="5791200" cy="584775"/>
          </a:xfrm>
          <a:prstGeom prst="rect">
            <a:avLst/>
          </a:prstGeom>
          <a:noFill/>
        </p:spPr>
        <p:txBody>
          <a:bodyPr wrap="square" rtlCol="0">
            <a:spAutoFit/>
          </a:bodyPr>
          <a:lstStyle/>
          <a:p>
            <a:r>
              <a:rPr lang="en-US" sz="1600" dirty="0" err="1">
                <a:solidFill>
                  <a:srgbClr val="FF0000"/>
                </a:solidFill>
              </a:rPr>
              <a:t>Saporito</a:t>
            </a:r>
            <a:r>
              <a:rPr lang="en-US" sz="1600" dirty="0">
                <a:solidFill>
                  <a:srgbClr val="FF0000"/>
                </a:solidFill>
              </a:rPr>
              <a:t> L, </a:t>
            </a:r>
            <a:r>
              <a:rPr lang="en-US" sz="1600" dirty="0" err="1">
                <a:solidFill>
                  <a:srgbClr val="FF0000"/>
                </a:solidFill>
              </a:rPr>
              <a:t>Int</a:t>
            </a:r>
            <a:r>
              <a:rPr lang="en-US" sz="1600" dirty="0">
                <a:solidFill>
                  <a:srgbClr val="FF0000"/>
                </a:solidFill>
              </a:rPr>
              <a:t> J Infect </a:t>
            </a:r>
            <a:r>
              <a:rPr lang="en-US" sz="1600" dirty="0" err="1">
                <a:solidFill>
                  <a:srgbClr val="FF0000"/>
                </a:solidFill>
              </a:rPr>
              <a:t>Dis</a:t>
            </a:r>
            <a:r>
              <a:rPr lang="en-US" sz="1600" dirty="0">
                <a:solidFill>
                  <a:srgbClr val="FF0000"/>
                </a:solidFill>
              </a:rPr>
              <a:t> 2013</a:t>
            </a:r>
          </a:p>
          <a:p>
            <a:r>
              <a:rPr lang="en-US" sz="1600" dirty="0" err="1">
                <a:solidFill>
                  <a:srgbClr val="FF0000"/>
                </a:solidFill>
              </a:rPr>
              <a:t>Bogdan</a:t>
            </a:r>
            <a:r>
              <a:rPr lang="en-US" sz="1600" dirty="0">
                <a:solidFill>
                  <a:srgbClr val="FF0000"/>
                </a:solidFill>
              </a:rPr>
              <a:t> C, Front Cell Infect </a:t>
            </a:r>
            <a:r>
              <a:rPr lang="en-US" sz="1600" dirty="0" err="1">
                <a:solidFill>
                  <a:srgbClr val="FF0000"/>
                </a:solidFill>
              </a:rPr>
              <a:t>Microbiol</a:t>
            </a:r>
            <a:r>
              <a:rPr lang="en-US" sz="1600" dirty="0">
                <a:solidFill>
                  <a:srgbClr val="FF0000"/>
                </a:solidFill>
              </a:rPr>
              <a:t> 2012</a:t>
            </a:r>
            <a:endParaRPr lang="el-GR" sz="1600" dirty="0">
              <a:solidFill>
                <a:srgbClr val="FF0000"/>
              </a:solidFill>
            </a:endParaRPr>
          </a:p>
        </p:txBody>
      </p:sp>
      <p:pic>
        <p:nvPicPr>
          <p:cNvPr id="31746" name="Picture 2" descr="http://127.0.0.1:1818/images/1FF299.jpg"/>
          <p:cNvPicPr>
            <a:picLocks noChangeAspect="1" noChangeArrowheads="1"/>
          </p:cNvPicPr>
          <p:nvPr/>
        </p:nvPicPr>
        <p:blipFill>
          <a:blip r:embed="rId2" cstate="print"/>
          <a:srcRect/>
          <a:stretch>
            <a:fillRect/>
          </a:stretch>
        </p:blipFill>
        <p:spPr bwMode="auto">
          <a:xfrm>
            <a:off x="7255282" y="3984625"/>
            <a:ext cx="1888718" cy="2873375"/>
          </a:xfrm>
          <a:prstGeom prst="rect">
            <a:avLst/>
          </a:prstGeom>
          <a:noFill/>
        </p:spPr>
      </p:pic>
      <p:sp>
        <p:nvSpPr>
          <p:cNvPr id="8" name="Title 1">
            <a:extLst>
              <a:ext uri="{FF2B5EF4-FFF2-40B4-BE49-F238E27FC236}">
                <a16:creationId xmlns:a16="http://schemas.microsoft.com/office/drawing/2014/main" id="{F88F8877-12A5-4B75-84DA-15AD03898B5A}"/>
              </a:ext>
            </a:extLst>
          </p:cNvPr>
          <p:cNvSpPr>
            <a:spLocks noGrp="1"/>
          </p:cNvSpPr>
          <p:nvPr>
            <p:ph type="title"/>
          </p:nvPr>
        </p:nvSpPr>
        <p:spPr>
          <a:xfrm>
            <a:off x="76200" y="0"/>
            <a:ext cx="8991600" cy="1143000"/>
          </a:xfrm>
        </p:spPr>
        <p:txBody>
          <a:bodyPr>
            <a:noAutofit/>
          </a:bodyPr>
          <a:lstStyle/>
          <a:p>
            <a:r>
              <a:rPr lang="el-GR" sz="2800" b="1" dirty="0"/>
              <a:t>ΣΠΛΑΓΧΝΙΚΗ ΛΕΪΣΜΑΝΙΑΣΗ</a:t>
            </a:r>
            <a:r>
              <a:rPr lang="en-US" sz="2800" b="1" dirty="0"/>
              <a:t> </a:t>
            </a:r>
            <a:r>
              <a:rPr lang="en-US" sz="2800" b="1" dirty="0">
                <a:solidFill>
                  <a:prstClr val="black"/>
                </a:solidFill>
              </a:rPr>
              <a:t>– </a:t>
            </a:r>
            <a:r>
              <a:rPr lang="el-GR" sz="2800" b="1" dirty="0">
                <a:solidFill>
                  <a:prstClr val="black"/>
                </a:solidFill>
              </a:rPr>
              <a:t>ΑΝΟΣΟΠΑΘΟΓΕΝΕΙΑ</a:t>
            </a:r>
            <a:br>
              <a:rPr lang="el-GR" sz="2800" b="1" dirty="0">
                <a:solidFill>
                  <a:prstClr val="black"/>
                </a:solidFill>
              </a:rPr>
            </a:br>
            <a:r>
              <a:rPr lang="el-GR" sz="2800" b="1" dirty="0">
                <a:solidFill>
                  <a:prstClr val="black"/>
                </a:solidFill>
              </a:rPr>
              <a:t>ΑΣΥΜΠΤΩΜΑΤΙΚΗ ΝΟΣΟΣ </a:t>
            </a:r>
            <a:endParaRPr lang="el-G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830763"/>
          </a:xfrm>
        </p:spPr>
        <p:txBody>
          <a:bodyPr>
            <a:normAutofit fontScale="92500" lnSpcReduction="20000"/>
          </a:bodyPr>
          <a:lstStyle/>
          <a:p>
            <a:r>
              <a:rPr lang="el-GR" sz="2000" dirty="0"/>
              <a:t>Συνεχής ανοσολογική ενεργοποίηση</a:t>
            </a:r>
            <a:r>
              <a:rPr lang="en-US" sz="2000" dirty="0"/>
              <a:t> – </a:t>
            </a:r>
            <a:r>
              <a:rPr lang="el-GR" sz="2000" dirty="0"/>
              <a:t>παραγωγή </a:t>
            </a:r>
            <a:r>
              <a:rPr lang="el-GR" sz="2000" dirty="0" err="1"/>
              <a:t>προφλεγμονωδών</a:t>
            </a:r>
            <a:r>
              <a:rPr lang="el-GR" sz="2000" dirty="0"/>
              <a:t> </a:t>
            </a:r>
            <a:r>
              <a:rPr lang="el-GR" sz="2000" dirty="0" err="1"/>
              <a:t>κυτταροκινών</a:t>
            </a:r>
            <a:endParaRPr lang="en-US" sz="2000" dirty="0"/>
          </a:p>
          <a:p>
            <a:r>
              <a:rPr lang="el-GR" sz="2000" dirty="0"/>
              <a:t>Αύξηση</a:t>
            </a:r>
            <a:r>
              <a:rPr lang="en-US" sz="2000" dirty="0"/>
              <a:t> IL-10 </a:t>
            </a:r>
            <a:r>
              <a:rPr lang="el-GR" sz="2000" dirty="0"/>
              <a:t>και</a:t>
            </a:r>
            <a:r>
              <a:rPr lang="en-US" sz="2000" dirty="0"/>
              <a:t> IL-4 </a:t>
            </a:r>
            <a:r>
              <a:rPr lang="el-GR" sz="2000" dirty="0"/>
              <a:t>ορού </a:t>
            </a:r>
            <a:r>
              <a:rPr lang="en-US" sz="2000" dirty="0"/>
              <a:t>(</a:t>
            </a:r>
            <a:r>
              <a:rPr lang="el-GR" sz="2000" dirty="0"/>
              <a:t>και</a:t>
            </a:r>
            <a:r>
              <a:rPr lang="en-US" sz="2000" dirty="0"/>
              <a:t> IL-10 mRNA </a:t>
            </a:r>
            <a:r>
              <a:rPr lang="el-GR" sz="2000" dirty="0"/>
              <a:t>στις βλάβες</a:t>
            </a:r>
            <a:r>
              <a:rPr lang="en-US" sz="2000" dirty="0"/>
              <a:t>)</a:t>
            </a:r>
          </a:p>
          <a:p>
            <a:r>
              <a:rPr lang="en-US" sz="2000" b="1" dirty="0">
                <a:solidFill>
                  <a:srgbClr val="FF0000"/>
                </a:solidFill>
              </a:rPr>
              <a:t>IL-10</a:t>
            </a:r>
            <a:r>
              <a:rPr lang="en-US" sz="2000" dirty="0"/>
              <a:t> – </a:t>
            </a:r>
            <a:r>
              <a:rPr lang="el-GR" sz="2000" dirty="0"/>
              <a:t>καθιστά τα </a:t>
            </a:r>
            <a:r>
              <a:rPr lang="el-GR" sz="2000" dirty="0" err="1"/>
              <a:t>μακροφάγα</a:t>
            </a:r>
            <a:r>
              <a:rPr lang="el-GR" sz="2000" dirty="0"/>
              <a:t> μη ανταποκρινόμενα σε σήματα ενεργοποίησης και</a:t>
            </a:r>
            <a:r>
              <a:rPr lang="en-US" sz="2000" dirty="0"/>
              <a:t>                     </a:t>
            </a:r>
          </a:p>
          <a:p>
            <a:pPr>
              <a:buNone/>
            </a:pPr>
            <a:r>
              <a:rPr lang="en-US" sz="2000" dirty="0"/>
              <a:t>                   </a:t>
            </a:r>
            <a:r>
              <a:rPr lang="el-GR" sz="2000" dirty="0"/>
              <a:t>προάγει τον </a:t>
            </a:r>
            <a:r>
              <a:rPr lang="el-GR" sz="2000" dirty="0" err="1"/>
              <a:t>πολ</a:t>
            </a:r>
            <a:r>
              <a:rPr lang="el-GR" sz="2000" dirty="0"/>
              <a:t>/</a:t>
            </a:r>
            <a:r>
              <a:rPr lang="el-GR" sz="2000" dirty="0" err="1"/>
              <a:t>σμό</a:t>
            </a:r>
            <a:r>
              <a:rPr lang="el-GR" sz="2000" dirty="0"/>
              <a:t> και επιβίωση του παρασίτου </a:t>
            </a:r>
            <a:endParaRPr lang="en-US" sz="2000" dirty="0"/>
          </a:p>
          <a:p>
            <a:pPr>
              <a:buNone/>
            </a:pPr>
            <a:r>
              <a:rPr lang="en-US" sz="2000" dirty="0"/>
              <a:t>                -  </a:t>
            </a:r>
            <a:r>
              <a:rPr lang="el-GR" sz="2000" dirty="0"/>
              <a:t>αναστέλλει την θανάτωση των </a:t>
            </a:r>
            <a:r>
              <a:rPr lang="el-GR" sz="2000" dirty="0" err="1"/>
              <a:t>αμαστιγωτών</a:t>
            </a:r>
            <a:r>
              <a:rPr lang="el-GR" sz="2000" dirty="0"/>
              <a:t> </a:t>
            </a:r>
            <a:endParaRPr lang="en-US" sz="2000" dirty="0"/>
          </a:p>
          <a:p>
            <a:pPr>
              <a:buNone/>
            </a:pPr>
            <a:r>
              <a:rPr lang="en-US" sz="2000" dirty="0"/>
              <a:t>                -  </a:t>
            </a:r>
            <a:r>
              <a:rPr lang="el-GR" sz="2000" dirty="0" err="1"/>
              <a:t>κατασυέλλει</a:t>
            </a:r>
            <a:r>
              <a:rPr lang="el-GR" sz="2000" dirty="0"/>
              <a:t> τον</a:t>
            </a:r>
            <a:r>
              <a:rPr lang="en-US" sz="2000" dirty="0"/>
              <a:t> </a:t>
            </a:r>
            <a:r>
              <a:rPr lang="el-GR" sz="2000" dirty="0"/>
              <a:t>ΤΝ</a:t>
            </a:r>
            <a:r>
              <a:rPr lang="en-US" sz="2000" dirty="0"/>
              <a:t>F-</a:t>
            </a:r>
            <a:r>
              <a:rPr lang="el-GR" sz="2000" dirty="0"/>
              <a:t>α και την παραγωγή του οξειδίου του αζώτου</a:t>
            </a:r>
            <a:r>
              <a:rPr lang="en-US" sz="2000" dirty="0"/>
              <a:t> (NO)</a:t>
            </a:r>
          </a:p>
          <a:p>
            <a:pPr>
              <a:buNone/>
            </a:pPr>
            <a:r>
              <a:rPr lang="en-US" sz="2000" dirty="0"/>
              <a:t>                -  </a:t>
            </a:r>
            <a:r>
              <a:rPr lang="el-GR" sz="2000" dirty="0"/>
              <a:t>καταστέλλει την </a:t>
            </a:r>
            <a:r>
              <a:rPr lang="el-GR" sz="2000" dirty="0" err="1"/>
              <a:t>αντιγονοπαρουσιαστική</a:t>
            </a:r>
            <a:r>
              <a:rPr lang="el-GR" sz="2000" dirty="0"/>
              <a:t> λειτουργία των </a:t>
            </a:r>
            <a:r>
              <a:rPr lang="el-GR" sz="2000" dirty="0" err="1"/>
              <a:t>δενδριτικών</a:t>
            </a:r>
            <a:endParaRPr lang="el-GR" sz="2000" dirty="0"/>
          </a:p>
          <a:p>
            <a:pPr>
              <a:buNone/>
            </a:pPr>
            <a:r>
              <a:rPr lang="el-GR" sz="2000" dirty="0"/>
              <a:t>                   κυττάρων  και </a:t>
            </a:r>
            <a:r>
              <a:rPr lang="el-GR" sz="2000" dirty="0" err="1"/>
              <a:t>μακροφάγων</a:t>
            </a:r>
            <a:r>
              <a:rPr lang="el-GR" sz="2000" dirty="0"/>
              <a:t> </a:t>
            </a:r>
            <a:endParaRPr lang="en-US" sz="2000" dirty="0"/>
          </a:p>
          <a:p>
            <a:r>
              <a:rPr lang="el-GR" sz="2000" dirty="0"/>
              <a:t>Αρνητικό </a:t>
            </a:r>
            <a:r>
              <a:rPr lang="en-US" sz="2000" dirty="0"/>
              <a:t>test </a:t>
            </a:r>
            <a:r>
              <a:rPr lang="el-GR" sz="2000" dirty="0" err="1"/>
              <a:t>λεϊσμανίνης</a:t>
            </a:r>
            <a:endParaRPr lang="en-US" sz="2000" dirty="0"/>
          </a:p>
          <a:p>
            <a:r>
              <a:rPr lang="el-GR" sz="2000" dirty="0"/>
              <a:t>Μη ανταπόκριση των </a:t>
            </a:r>
            <a:r>
              <a:rPr lang="en-US" sz="2000" dirty="0"/>
              <a:t>PBMCs </a:t>
            </a:r>
            <a:r>
              <a:rPr lang="el-GR" sz="2000" dirty="0"/>
              <a:t>στα αντιγόνα του παρασίτου</a:t>
            </a:r>
            <a:r>
              <a:rPr lang="en-US" sz="2000" dirty="0"/>
              <a:t> in vitro</a:t>
            </a:r>
          </a:p>
          <a:p>
            <a:r>
              <a:rPr lang="el-GR" sz="2000" dirty="0"/>
              <a:t>Γενετικοί παράγοντες πχ</a:t>
            </a:r>
            <a:r>
              <a:rPr lang="en-US" sz="2000" dirty="0"/>
              <a:t> A2 gene family (</a:t>
            </a:r>
            <a:r>
              <a:rPr lang="el-GR" sz="2000" dirty="0"/>
              <a:t>προάγει την επιβίωση</a:t>
            </a:r>
            <a:r>
              <a:rPr lang="en-US" sz="2000" dirty="0"/>
              <a:t>)</a:t>
            </a:r>
          </a:p>
          <a:p>
            <a:r>
              <a:rPr lang="en-US" sz="2000" b="1" dirty="0"/>
              <a:t>Th17 CD4 T</a:t>
            </a:r>
            <a:r>
              <a:rPr lang="el-GR" sz="2000" b="1" dirty="0"/>
              <a:t> κύτταρα</a:t>
            </a:r>
            <a:r>
              <a:rPr lang="en-US" sz="2000" b="1" dirty="0"/>
              <a:t> (Th17): </a:t>
            </a:r>
            <a:r>
              <a:rPr lang="el-GR" sz="2000" dirty="0"/>
              <a:t>ξεχωριστή σειρά δραστικών </a:t>
            </a:r>
            <a:r>
              <a:rPr lang="en-US" sz="2000" dirty="0"/>
              <a:t>effector T</a:t>
            </a:r>
            <a:r>
              <a:rPr lang="el-GR" sz="2000" dirty="0"/>
              <a:t> </a:t>
            </a:r>
            <a:r>
              <a:rPr lang="en-US" sz="2000" dirty="0"/>
              <a:t>cell  – </a:t>
            </a:r>
            <a:r>
              <a:rPr lang="el-GR" sz="2000" dirty="0"/>
              <a:t>διατηρούν την ομοιόσταση</a:t>
            </a:r>
            <a:endParaRPr lang="en-US" sz="2000" dirty="0"/>
          </a:p>
          <a:p>
            <a:pPr>
              <a:buNone/>
            </a:pPr>
            <a:r>
              <a:rPr lang="en-US" sz="2000" dirty="0"/>
              <a:t>          - </a:t>
            </a:r>
            <a:r>
              <a:rPr lang="el-GR" sz="2000" dirty="0"/>
              <a:t>συμβατικά</a:t>
            </a:r>
            <a:r>
              <a:rPr lang="en-US" sz="2000" dirty="0"/>
              <a:t> Th17b</a:t>
            </a:r>
          </a:p>
          <a:p>
            <a:pPr>
              <a:buNone/>
            </a:pPr>
            <a:r>
              <a:rPr lang="en-US" sz="2000" dirty="0"/>
              <a:t>          - </a:t>
            </a:r>
            <a:r>
              <a:rPr lang="el-GR" sz="2000" dirty="0"/>
              <a:t>φλεγμονώδη</a:t>
            </a:r>
            <a:r>
              <a:rPr lang="en-US" sz="2000" dirty="0"/>
              <a:t> Th17 – </a:t>
            </a:r>
            <a:r>
              <a:rPr lang="el-GR" sz="2000" dirty="0"/>
              <a:t>χρόνια φλεγμονή</a:t>
            </a:r>
            <a:endParaRPr lang="en-US" sz="2000" dirty="0"/>
          </a:p>
          <a:p>
            <a:pPr>
              <a:buNone/>
            </a:pPr>
            <a:r>
              <a:rPr lang="en-US" sz="2000" dirty="0"/>
              <a:t>          - </a:t>
            </a:r>
            <a:r>
              <a:rPr lang="el-GR" sz="2000" dirty="0"/>
              <a:t>επάγονται από</a:t>
            </a:r>
            <a:r>
              <a:rPr lang="en-US" sz="2000" dirty="0"/>
              <a:t> IL-1</a:t>
            </a:r>
            <a:r>
              <a:rPr lang="el-GR" sz="2000" dirty="0"/>
              <a:t>β, </a:t>
            </a:r>
            <a:r>
              <a:rPr lang="en-US" sz="2000" dirty="0"/>
              <a:t>IL-6, IL-23, TGF-</a:t>
            </a:r>
            <a:r>
              <a:rPr lang="el-GR" sz="2000" dirty="0"/>
              <a:t>β</a:t>
            </a:r>
            <a:endParaRPr lang="en-US" sz="2000" dirty="0"/>
          </a:p>
        </p:txBody>
      </p:sp>
      <p:sp>
        <p:nvSpPr>
          <p:cNvPr id="7" name="TextBox 6"/>
          <p:cNvSpPr txBox="1"/>
          <p:nvPr/>
        </p:nvSpPr>
        <p:spPr>
          <a:xfrm>
            <a:off x="2362200" y="6248400"/>
            <a:ext cx="4038600" cy="369332"/>
          </a:xfrm>
          <a:prstGeom prst="rect">
            <a:avLst/>
          </a:prstGeom>
          <a:noFill/>
        </p:spPr>
        <p:txBody>
          <a:bodyPr wrap="square" rtlCol="0">
            <a:spAutoFit/>
          </a:bodyPr>
          <a:lstStyle/>
          <a:p>
            <a:endParaRPr lang="el-GR" dirty="0"/>
          </a:p>
        </p:txBody>
      </p:sp>
      <p:sp>
        <p:nvSpPr>
          <p:cNvPr id="8" name="TextBox 7"/>
          <p:cNvSpPr txBox="1"/>
          <p:nvPr/>
        </p:nvSpPr>
        <p:spPr>
          <a:xfrm>
            <a:off x="5486400" y="5562600"/>
            <a:ext cx="3657600" cy="1569660"/>
          </a:xfrm>
          <a:prstGeom prst="rect">
            <a:avLst/>
          </a:prstGeom>
          <a:noFill/>
        </p:spPr>
        <p:txBody>
          <a:bodyPr wrap="square" rtlCol="0">
            <a:spAutoFit/>
          </a:bodyPr>
          <a:lstStyle/>
          <a:p>
            <a:r>
              <a:rPr lang="en-US" sz="1600" dirty="0" err="1">
                <a:solidFill>
                  <a:srgbClr val="FF0000"/>
                </a:solidFill>
              </a:rPr>
              <a:t>Saporito</a:t>
            </a:r>
            <a:r>
              <a:rPr lang="en-US" sz="1600" dirty="0">
                <a:solidFill>
                  <a:srgbClr val="FF0000"/>
                </a:solidFill>
              </a:rPr>
              <a:t> L, </a:t>
            </a:r>
            <a:r>
              <a:rPr lang="en-US" sz="1600" dirty="0" err="1">
                <a:solidFill>
                  <a:srgbClr val="FF0000"/>
                </a:solidFill>
              </a:rPr>
              <a:t>Int</a:t>
            </a:r>
            <a:r>
              <a:rPr lang="en-US" sz="1600" dirty="0">
                <a:solidFill>
                  <a:srgbClr val="FF0000"/>
                </a:solidFill>
              </a:rPr>
              <a:t> J Infect </a:t>
            </a:r>
            <a:r>
              <a:rPr lang="en-US" sz="1600" dirty="0" err="1">
                <a:solidFill>
                  <a:srgbClr val="FF0000"/>
                </a:solidFill>
              </a:rPr>
              <a:t>Dis</a:t>
            </a:r>
            <a:r>
              <a:rPr lang="en-US" sz="1600" dirty="0">
                <a:solidFill>
                  <a:srgbClr val="FF0000"/>
                </a:solidFill>
              </a:rPr>
              <a:t> 2013</a:t>
            </a:r>
          </a:p>
          <a:p>
            <a:r>
              <a:rPr lang="en-US" sz="1600" dirty="0" err="1">
                <a:solidFill>
                  <a:srgbClr val="FF0000"/>
                </a:solidFill>
              </a:rPr>
              <a:t>Bogdan</a:t>
            </a:r>
            <a:r>
              <a:rPr lang="en-US" sz="1600" dirty="0">
                <a:solidFill>
                  <a:srgbClr val="FF0000"/>
                </a:solidFill>
              </a:rPr>
              <a:t> C, Front Cell Infect </a:t>
            </a:r>
            <a:r>
              <a:rPr lang="en-US" sz="1600" dirty="0" err="1">
                <a:solidFill>
                  <a:srgbClr val="FF0000"/>
                </a:solidFill>
              </a:rPr>
              <a:t>Microbiol</a:t>
            </a:r>
            <a:r>
              <a:rPr lang="en-US" sz="1600" dirty="0">
                <a:solidFill>
                  <a:srgbClr val="FF0000"/>
                </a:solidFill>
              </a:rPr>
              <a:t> 2012</a:t>
            </a:r>
            <a:endParaRPr lang="el-GR" sz="1600" dirty="0">
              <a:solidFill>
                <a:srgbClr val="FF0000"/>
              </a:solidFill>
            </a:endParaRPr>
          </a:p>
          <a:p>
            <a:r>
              <a:rPr lang="en-US" sz="1600" dirty="0">
                <a:solidFill>
                  <a:srgbClr val="FF0000"/>
                </a:solidFill>
              </a:rPr>
              <a:t>Kumar R, Front </a:t>
            </a:r>
            <a:r>
              <a:rPr lang="en-US" sz="1600" dirty="0" err="1">
                <a:solidFill>
                  <a:srgbClr val="FF0000"/>
                </a:solidFill>
              </a:rPr>
              <a:t>Immunol</a:t>
            </a:r>
            <a:r>
              <a:rPr lang="en-US" sz="1600" dirty="0">
                <a:solidFill>
                  <a:srgbClr val="FF0000"/>
                </a:solidFill>
              </a:rPr>
              <a:t> 2012</a:t>
            </a:r>
            <a:endParaRPr lang="el-GR" sz="1600" dirty="0">
              <a:solidFill>
                <a:srgbClr val="FF0000"/>
              </a:solidFill>
            </a:endParaRPr>
          </a:p>
          <a:p>
            <a:r>
              <a:rPr lang="en-US" sz="1600" dirty="0">
                <a:solidFill>
                  <a:srgbClr val="FF0000"/>
                </a:solidFill>
              </a:rPr>
              <a:t>Soong L, </a:t>
            </a:r>
            <a:r>
              <a:rPr lang="en-US" sz="1600" dirty="0" err="1">
                <a:solidFill>
                  <a:srgbClr val="FF0000"/>
                </a:solidFill>
              </a:rPr>
              <a:t>Semin</a:t>
            </a:r>
            <a:r>
              <a:rPr lang="en-US" sz="1600" dirty="0">
                <a:solidFill>
                  <a:srgbClr val="FF0000"/>
                </a:solidFill>
              </a:rPr>
              <a:t> </a:t>
            </a:r>
            <a:r>
              <a:rPr lang="en-US" sz="1600" dirty="0" err="1">
                <a:solidFill>
                  <a:srgbClr val="FF0000"/>
                </a:solidFill>
              </a:rPr>
              <a:t>Immunopathol</a:t>
            </a:r>
            <a:r>
              <a:rPr lang="en-US" sz="1600" dirty="0">
                <a:solidFill>
                  <a:srgbClr val="FF0000"/>
                </a:solidFill>
              </a:rPr>
              <a:t> 2012</a:t>
            </a:r>
          </a:p>
          <a:p>
            <a:r>
              <a:rPr lang="en-US" sz="1600" dirty="0">
                <a:solidFill>
                  <a:srgbClr val="FF0000"/>
                </a:solidFill>
              </a:rPr>
              <a:t>McCall LI, </a:t>
            </a:r>
            <a:r>
              <a:rPr lang="en-US" sz="1600" dirty="0" err="1">
                <a:solidFill>
                  <a:srgbClr val="FF0000"/>
                </a:solidFill>
              </a:rPr>
              <a:t>PLoS</a:t>
            </a:r>
            <a:r>
              <a:rPr lang="en-US" sz="1600" dirty="0">
                <a:solidFill>
                  <a:srgbClr val="FF0000"/>
                </a:solidFill>
              </a:rPr>
              <a:t> Pathogens 2013</a:t>
            </a:r>
          </a:p>
          <a:p>
            <a:endParaRPr lang="el-GR" sz="1600" dirty="0">
              <a:solidFill>
                <a:srgbClr val="FF0000"/>
              </a:solidFill>
            </a:endParaRPr>
          </a:p>
        </p:txBody>
      </p:sp>
      <p:sp>
        <p:nvSpPr>
          <p:cNvPr id="6" name="Title 1">
            <a:extLst>
              <a:ext uri="{FF2B5EF4-FFF2-40B4-BE49-F238E27FC236}">
                <a16:creationId xmlns:a16="http://schemas.microsoft.com/office/drawing/2014/main" id="{945A8426-5ADB-4FF5-9D3D-7DC2361D3146}"/>
              </a:ext>
            </a:extLst>
          </p:cNvPr>
          <p:cNvSpPr>
            <a:spLocks noGrp="1"/>
          </p:cNvSpPr>
          <p:nvPr>
            <p:ph type="title"/>
          </p:nvPr>
        </p:nvSpPr>
        <p:spPr>
          <a:xfrm>
            <a:off x="0" y="152400"/>
            <a:ext cx="9144000" cy="944563"/>
          </a:xfrm>
        </p:spPr>
        <p:txBody>
          <a:bodyPr>
            <a:noAutofit/>
          </a:bodyPr>
          <a:lstStyle/>
          <a:p>
            <a:r>
              <a:rPr lang="el-GR" sz="3200" b="1" dirty="0"/>
              <a:t>ΣΠΛΑΓΧΝΙΚΗ ΛΕΪΣΜΑΝΙΑΣΗ</a:t>
            </a:r>
            <a:r>
              <a:rPr lang="en-US" sz="3200" b="1" dirty="0"/>
              <a:t> </a:t>
            </a:r>
            <a:r>
              <a:rPr lang="en-US" sz="3200" b="1" dirty="0">
                <a:solidFill>
                  <a:prstClr val="black"/>
                </a:solidFill>
              </a:rPr>
              <a:t>– </a:t>
            </a:r>
            <a:r>
              <a:rPr lang="el-GR" sz="3200" b="1" dirty="0">
                <a:solidFill>
                  <a:prstClr val="black"/>
                </a:solidFill>
              </a:rPr>
              <a:t>ΑΝΟΣΟΠΑΘΟΓΕΝΕΙΑ</a:t>
            </a:r>
            <a:br>
              <a:rPr lang="el-GR" sz="3200" b="1" dirty="0">
                <a:solidFill>
                  <a:prstClr val="black"/>
                </a:solidFill>
              </a:rPr>
            </a:br>
            <a:r>
              <a:rPr lang="el-GR" sz="3200" b="1" dirty="0">
                <a:solidFill>
                  <a:prstClr val="black"/>
                </a:solidFill>
              </a:rPr>
              <a:t>ΣΥΜΠΤΩΜΑΤΙΚΟΙ ΑΣΘΕΝΕΙΣ </a:t>
            </a:r>
            <a:endParaRPr lang="el-GR"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563562"/>
          </a:xfrm>
        </p:spPr>
        <p:txBody>
          <a:bodyPr>
            <a:noAutofit/>
          </a:bodyPr>
          <a:lstStyle/>
          <a:p>
            <a:r>
              <a:rPr lang="el-GR" sz="3600" b="1" dirty="0">
                <a:solidFill>
                  <a:srgbClr val="FF0000"/>
                </a:solidFill>
              </a:rPr>
              <a:t>ΛΕΪΣΜΑΝΙΑΣΗ</a:t>
            </a:r>
            <a:br>
              <a:rPr lang="en-US" sz="3600" b="1" dirty="0">
                <a:solidFill>
                  <a:srgbClr val="FF0000"/>
                </a:solidFill>
              </a:rPr>
            </a:br>
            <a:r>
              <a:rPr lang="en-US" sz="2400" dirty="0">
                <a:solidFill>
                  <a:srgbClr val="FF0000"/>
                </a:solidFill>
              </a:rPr>
              <a:t>WHO classified neglected tropical disease</a:t>
            </a:r>
            <a:br>
              <a:rPr lang="en-US" sz="2400" dirty="0">
                <a:solidFill>
                  <a:srgbClr val="FF0000"/>
                </a:solidFill>
              </a:rPr>
            </a:br>
            <a:r>
              <a:rPr lang="el-GR" sz="2400" dirty="0">
                <a:solidFill>
                  <a:srgbClr val="FF0000"/>
                </a:solidFill>
              </a:rPr>
              <a:t>Μείζον </a:t>
            </a:r>
            <a:r>
              <a:rPr lang="el-GR" sz="2400" dirty="0" err="1">
                <a:solidFill>
                  <a:srgbClr val="FF0000"/>
                </a:solidFill>
              </a:rPr>
              <a:t>παγκόσμιοπρόβλημα</a:t>
            </a:r>
            <a:r>
              <a:rPr lang="el-GR" sz="2400" dirty="0">
                <a:solidFill>
                  <a:srgbClr val="FF0000"/>
                </a:solidFill>
              </a:rPr>
              <a:t> υγείας</a:t>
            </a:r>
            <a:br>
              <a:rPr lang="el-GR" sz="3600" b="1" dirty="0">
                <a:solidFill>
                  <a:srgbClr val="FF0000"/>
                </a:solidFill>
              </a:rPr>
            </a:br>
            <a:endParaRPr lang="el-GR" sz="3600" dirty="0"/>
          </a:p>
        </p:txBody>
      </p:sp>
      <p:sp>
        <p:nvSpPr>
          <p:cNvPr id="6" name="Content Placeholder 5"/>
          <p:cNvSpPr>
            <a:spLocks noGrp="1"/>
          </p:cNvSpPr>
          <p:nvPr>
            <p:ph idx="1"/>
          </p:nvPr>
        </p:nvSpPr>
        <p:spPr>
          <a:xfrm>
            <a:off x="168442" y="1600200"/>
            <a:ext cx="8991600" cy="4953000"/>
          </a:xfrm>
          <a:ln>
            <a:noFill/>
          </a:ln>
        </p:spPr>
        <p:txBody>
          <a:bodyPr numCol="1">
            <a:normAutofit lnSpcReduction="10000"/>
          </a:bodyPr>
          <a:lstStyle/>
          <a:p>
            <a:pPr marL="0" indent="0">
              <a:buNone/>
            </a:pPr>
            <a:endParaRPr lang="en-US" sz="2400" dirty="0"/>
          </a:p>
          <a:p>
            <a:r>
              <a:rPr lang="el-GR" sz="2400" dirty="0"/>
              <a:t>Πρωτόζωα: </a:t>
            </a:r>
            <a:r>
              <a:rPr lang="en-US" sz="2400" dirty="0"/>
              <a:t>genus </a:t>
            </a:r>
            <a:r>
              <a:rPr lang="en-US" sz="2400" i="1" dirty="0"/>
              <a:t>Leishmania</a:t>
            </a:r>
          </a:p>
          <a:p>
            <a:r>
              <a:rPr lang="el-GR" sz="2400" dirty="0"/>
              <a:t>Πολλαπλά κλινικά σύνδρομα</a:t>
            </a:r>
            <a:r>
              <a:rPr lang="en-US" sz="2400" dirty="0"/>
              <a:t>:</a:t>
            </a:r>
          </a:p>
          <a:p>
            <a:r>
              <a:rPr lang="en-US" sz="2400" dirty="0"/>
              <a:t>  - </a:t>
            </a:r>
            <a:r>
              <a:rPr lang="el-GR" sz="2400" dirty="0"/>
              <a:t>από </a:t>
            </a:r>
            <a:r>
              <a:rPr lang="el-GR" sz="2400" dirty="0" err="1"/>
              <a:t>αυτοϊώμενες</a:t>
            </a:r>
            <a:r>
              <a:rPr lang="el-GR" sz="2400" dirty="0"/>
              <a:t> δερματικές καταστάσεις</a:t>
            </a:r>
            <a:endParaRPr lang="en-US" sz="2400" dirty="0"/>
          </a:p>
          <a:p>
            <a:pPr>
              <a:buNone/>
            </a:pPr>
            <a:r>
              <a:rPr lang="en-US" sz="2400" dirty="0"/>
              <a:t>        - </a:t>
            </a:r>
            <a:r>
              <a:rPr lang="el-GR" sz="2400" dirty="0"/>
              <a:t>σε θανατηφόρο σπλαγχνική νόσο</a:t>
            </a:r>
            <a:endParaRPr lang="en-US" sz="2400" dirty="0"/>
          </a:p>
          <a:p>
            <a:pPr>
              <a:buNone/>
            </a:pPr>
            <a:endParaRPr lang="en-US" sz="2400" dirty="0"/>
          </a:p>
          <a:p>
            <a:pPr algn="just"/>
            <a:r>
              <a:rPr lang="el-GR" sz="2400" b="1" dirty="0"/>
              <a:t>Σπλαγχνική λεϊσμανίαση</a:t>
            </a:r>
            <a:r>
              <a:rPr lang="en-US" sz="2400" b="1" dirty="0"/>
              <a:t> – Kala-azar</a:t>
            </a:r>
            <a:r>
              <a:rPr lang="el-GR" sz="2400" b="1" dirty="0"/>
              <a:t> </a:t>
            </a:r>
            <a:r>
              <a:rPr lang="en-US" sz="2400" b="1" dirty="0"/>
              <a:t>(Visceral -VL)</a:t>
            </a:r>
          </a:p>
          <a:p>
            <a:pPr algn="just"/>
            <a:r>
              <a:rPr lang="en-US" sz="2400" b="1" dirty="0"/>
              <a:t>Post kala-azar </a:t>
            </a:r>
            <a:r>
              <a:rPr lang="el-GR" sz="2400" b="1" dirty="0"/>
              <a:t>δερματική λεϊσμανίαση</a:t>
            </a:r>
            <a:r>
              <a:rPr lang="en-US" sz="2400" b="1" dirty="0"/>
              <a:t> (PKDL)</a:t>
            </a:r>
          </a:p>
          <a:p>
            <a:pPr algn="just"/>
            <a:r>
              <a:rPr lang="el-GR" sz="2400" dirty="0"/>
              <a:t>Δερματική λεϊσμανίαση</a:t>
            </a:r>
            <a:r>
              <a:rPr lang="en-US" sz="2400" dirty="0"/>
              <a:t> </a:t>
            </a:r>
            <a:r>
              <a:rPr lang="el-GR" sz="2400" dirty="0"/>
              <a:t>(</a:t>
            </a:r>
            <a:r>
              <a:rPr lang="en-US" sz="2400" dirty="0"/>
              <a:t>Cutaneous leishmaniasis </a:t>
            </a:r>
            <a:r>
              <a:rPr lang="el-GR" sz="2400" dirty="0"/>
              <a:t>- </a:t>
            </a:r>
            <a:r>
              <a:rPr lang="en-US" sz="2400" dirty="0"/>
              <a:t>CL)</a:t>
            </a:r>
          </a:p>
          <a:p>
            <a:pPr algn="just"/>
            <a:r>
              <a:rPr lang="el-GR" sz="2400" dirty="0"/>
              <a:t>Διάχυτη δερματική λεϊσμανίαση (</a:t>
            </a:r>
            <a:r>
              <a:rPr lang="en-US" sz="2400" dirty="0"/>
              <a:t>Diffuse cutaneous leishmaniasis DCL)</a:t>
            </a:r>
          </a:p>
          <a:p>
            <a:pPr algn="just"/>
            <a:r>
              <a:rPr lang="el-GR" sz="2400" dirty="0" err="1"/>
              <a:t>Βλεννογονική</a:t>
            </a:r>
            <a:r>
              <a:rPr lang="el-GR" sz="2400" dirty="0"/>
              <a:t> λεϊσμανίαση (</a:t>
            </a:r>
            <a:r>
              <a:rPr lang="en-US" sz="2400" dirty="0"/>
              <a:t>Mucosal leishmaniasis</a:t>
            </a:r>
            <a:r>
              <a:rPr lang="el-GR" sz="2400" dirty="0"/>
              <a:t> - </a:t>
            </a:r>
            <a:r>
              <a:rPr lang="en-US" sz="2400" dirty="0"/>
              <a:t>ML)</a:t>
            </a:r>
            <a:endParaRPr lang="el-G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881063" y="290513"/>
            <a:ext cx="7381875" cy="6276975"/>
          </a:xfrm>
          <a:prstGeom prst="rect">
            <a:avLst/>
          </a:prstGeom>
          <a:noFill/>
          <a:ln w="9525">
            <a:noFill/>
            <a:miter lim="800000"/>
            <a:headEnd/>
            <a:tailEnd/>
          </a:ln>
        </p:spPr>
      </p:pic>
      <p:sp>
        <p:nvSpPr>
          <p:cNvPr id="5" name="TextBox 4"/>
          <p:cNvSpPr txBox="1"/>
          <p:nvPr/>
        </p:nvSpPr>
        <p:spPr>
          <a:xfrm>
            <a:off x="2057400" y="6488668"/>
            <a:ext cx="5486400" cy="369332"/>
          </a:xfrm>
          <a:prstGeom prst="rect">
            <a:avLst/>
          </a:prstGeom>
          <a:noFill/>
        </p:spPr>
        <p:txBody>
          <a:bodyPr wrap="square" rtlCol="0">
            <a:spAutoFit/>
          </a:bodyPr>
          <a:lstStyle/>
          <a:p>
            <a:r>
              <a:rPr lang="en-US" dirty="0">
                <a:solidFill>
                  <a:srgbClr val="FF0000"/>
                </a:solidFill>
              </a:rPr>
              <a:t>                           Kumar R, Front </a:t>
            </a:r>
            <a:r>
              <a:rPr lang="en-US" dirty="0" err="1">
                <a:solidFill>
                  <a:srgbClr val="FF0000"/>
                </a:solidFill>
              </a:rPr>
              <a:t>Immunol</a:t>
            </a:r>
            <a:r>
              <a:rPr lang="en-US" dirty="0">
                <a:solidFill>
                  <a:srgbClr val="FF0000"/>
                </a:solidFill>
              </a:rPr>
              <a:t> 2012</a:t>
            </a:r>
            <a:endParaRPr lang="el-GR"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2" cstate="print"/>
          <a:srcRect/>
          <a:stretch>
            <a:fillRect/>
          </a:stretch>
        </p:blipFill>
        <p:spPr bwMode="auto">
          <a:xfrm>
            <a:off x="152400" y="1524001"/>
            <a:ext cx="8999264" cy="4800600"/>
          </a:xfrm>
          <a:prstGeom prst="rect">
            <a:avLst/>
          </a:prstGeom>
          <a:noFill/>
          <a:ln w="9525">
            <a:noFill/>
            <a:miter lim="800000"/>
            <a:headEnd/>
            <a:tailEnd/>
          </a:ln>
        </p:spPr>
      </p:pic>
      <p:pic>
        <p:nvPicPr>
          <p:cNvPr id="70660" name="Picture 4"/>
          <p:cNvPicPr>
            <a:picLocks noChangeAspect="1" noChangeArrowheads="1"/>
          </p:cNvPicPr>
          <p:nvPr/>
        </p:nvPicPr>
        <p:blipFill>
          <a:blip r:embed="rId3" cstate="print"/>
          <a:srcRect/>
          <a:stretch>
            <a:fillRect/>
          </a:stretch>
        </p:blipFill>
        <p:spPr bwMode="auto">
          <a:xfrm>
            <a:off x="2667000" y="152400"/>
            <a:ext cx="3505200" cy="1107861"/>
          </a:xfrm>
          <a:prstGeom prst="rect">
            <a:avLst/>
          </a:prstGeom>
          <a:noFill/>
          <a:ln w="9525">
            <a:noFill/>
            <a:miter lim="800000"/>
            <a:headEnd/>
            <a:tailEnd/>
          </a:ln>
        </p:spPr>
      </p:pic>
      <p:sp>
        <p:nvSpPr>
          <p:cNvPr id="5" name="TextBox 4"/>
          <p:cNvSpPr txBox="1"/>
          <p:nvPr/>
        </p:nvSpPr>
        <p:spPr>
          <a:xfrm>
            <a:off x="3200400" y="6477000"/>
            <a:ext cx="3733800" cy="369332"/>
          </a:xfrm>
          <a:prstGeom prst="rect">
            <a:avLst/>
          </a:prstGeom>
          <a:noFill/>
        </p:spPr>
        <p:txBody>
          <a:bodyPr wrap="square" rtlCol="0">
            <a:spAutoFit/>
          </a:bodyPr>
          <a:lstStyle/>
          <a:p>
            <a:r>
              <a:rPr lang="en-US" dirty="0">
                <a:solidFill>
                  <a:srgbClr val="FF0000"/>
                </a:solidFill>
              </a:rPr>
              <a:t>Soong L, </a:t>
            </a:r>
            <a:r>
              <a:rPr lang="en-US" dirty="0" err="1">
                <a:solidFill>
                  <a:srgbClr val="FF0000"/>
                </a:solidFill>
              </a:rPr>
              <a:t>Semin</a:t>
            </a:r>
            <a:r>
              <a:rPr lang="en-US" dirty="0">
                <a:solidFill>
                  <a:srgbClr val="FF0000"/>
                </a:solidFill>
              </a:rPr>
              <a:t> </a:t>
            </a:r>
            <a:r>
              <a:rPr lang="en-US" dirty="0" err="1">
                <a:solidFill>
                  <a:srgbClr val="FF0000"/>
                </a:solidFill>
              </a:rPr>
              <a:t>Immunopathol</a:t>
            </a:r>
            <a:r>
              <a:rPr lang="en-US" dirty="0">
                <a:solidFill>
                  <a:srgbClr val="FF0000"/>
                </a:solidFill>
              </a:rPr>
              <a:t> 2012</a:t>
            </a:r>
            <a:endParaRPr lang="el-GR"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2800" b="1" dirty="0"/>
              <a:t>ΣΠΛΑΓΧΝΙΚΗ ΛΕΪΣΜΑΝΙΑΣΗ</a:t>
            </a:r>
            <a:r>
              <a:rPr lang="en-US" sz="2800" b="1" dirty="0"/>
              <a:t> </a:t>
            </a:r>
            <a:r>
              <a:rPr lang="el-GR" sz="2800" b="1" dirty="0"/>
              <a:t>– ΚΛΙΝΙΚΗ ΕΙΚΟΝΑ</a:t>
            </a:r>
            <a:endParaRPr lang="el-GR" dirty="0"/>
          </a:p>
        </p:txBody>
      </p:sp>
      <p:sp>
        <p:nvSpPr>
          <p:cNvPr id="3" name="Content Placeholder 2"/>
          <p:cNvSpPr>
            <a:spLocks noGrp="1"/>
          </p:cNvSpPr>
          <p:nvPr>
            <p:ph idx="1"/>
          </p:nvPr>
        </p:nvSpPr>
        <p:spPr>
          <a:xfrm>
            <a:off x="152400" y="1447800"/>
            <a:ext cx="8763000" cy="4678363"/>
          </a:xfrm>
        </p:spPr>
        <p:txBody>
          <a:bodyPr>
            <a:normAutofit/>
          </a:bodyPr>
          <a:lstStyle/>
          <a:p>
            <a:r>
              <a:rPr lang="el-GR" sz="2000" dirty="0"/>
              <a:t>Η πλειοψηφία </a:t>
            </a:r>
            <a:r>
              <a:rPr lang="en-US" sz="2000" dirty="0"/>
              <a:t>(90 %) </a:t>
            </a:r>
            <a:r>
              <a:rPr lang="el-GR" sz="2000" dirty="0"/>
              <a:t>ποτέ δεν εμφανίζει νόσο </a:t>
            </a:r>
            <a:endParaRPr lang="en-US" sz="2000" dirty="0"/>
          </a:p>
          <a:p>
            <a:pPr>
              <a:buNone/>
            </a:pPr>
            <a:endParaRPr lang="en-US" sz="2000" dirty="0"/>
          </a:p>
          <a:p>
            <a:r>
              <a:rPr lang="el-GR" sz="2000" dirty="0"/>
              <a:t>Χρόνος επώασης</a:t>
            </a:r>
            <a:r>
              <a:rPr lang="en-US" sz="2000" dirty="0"/>
              <a:t>:  10 </a:t>
            </a:r>
            <a:r>
              <a:rPr lang="el-GR" sz="2000" dirty="0"/>
              <a:t>ημέρες έως 1 έτος </a:t>
            </a:r>
            <a:endParaRPr lang="en-US" sz="2000" dirty="0"/>
          </a:p>
          <a:p>
            <a:pPr>
              <a:buNone/>
            </a:pPr>
            <a:endParaRPr lang="en-US" sz="2000" dirty="0"/>
          </a:p>
          <a:p>
            <a:r>
              <a:rPr lang="el-GR" sz="2000" dirty="0"/>
              <a:t>Γενετικοί παράγοντες μπορεί να υπεισέρχονται στην αντοχή και την ευαισθησία στη νόσο πχ το γονίδιο</a:t>
            </a:r>
            <a:r>
              <a:rPr lang="en-US" sz="2000" dirty="0"/>
              <a:t> SLC11a </a:t>
            </a:r>
          </a:p>
          <a:p>
            <a:pPr>
              <a:buNone/>
            </a:pPr>
            <a:endParaRPr lang="en-US" sz="2000" dirty="0"/>
          </a:p>
          <a:p>
            <a:r>
              <a:rPr lang="el-GR" sz="2000" dirty="0"/>
              <a:t>Θανατηφόρος εάν αφεθεί χωρίς θεραπεία στους περισσότερους</a:t>
            </a:r>
            <a:r>
              <a:rPr lang="en-US" sz="2000" dirty="0"/>
              <a:t> (  100 % </a:t>
            </a:r>
            <a:r>
              <a:rPr lang="el-GR" sz="2000" dirty="0"/>
              <a:t>στους</a:t>
            </a:r>
            <a:r>
              <a:rPr lang="en-US" sz="2000" dirty="0"/>
              <a:t> HIV </a:t>
            </a:r>
            <a:r>
              <a:rPr lang="el-GR" sz="2000" dirty="0"/>
              <a:t>οροθετικούς ασθενείς </a:t>
            </a:r>
            <a:r>
              <a:rPr lang="en-US" sz="2000" dirty="0"/>
              <a:t>)</a:t>
            </a:r>
          </a:p>
          <a:p>
            <a:pPr>
              <a:buNone/>
            </a:pPr>
            <a:r>
              <a:rPr lang="en-US" sz="2000" dirty="0"/>
              <a:t>       - </a:t>
            </a:r>
            <a:r>
              <a:rPr lang="el-GR" sz="2000" dirty="0"/>
              <a:t>κυρίως εξαιτίας λοίμωξης / σήψης ή αιμορραγίας </a:t>
            </a:r>
          </a:p>
        </p:txBody>
      </p:sp>
      <p:sp>
        <p:nvSpPr>
          <p:cNvPr id="4" name="TextBox 3"/>
          <p:cNvSpPr txBox="1"/>
          <p:nvPr/>
        </p:nvSpPr>
        <p:spPr>
          <a:xfrm>
            <a:off x="2133600" y="5486400"/>
            <a:ext cx="5715000" cy="1569660"/>
          </a:xfrm>
          <a:prstGeom prst="rect">
            <a:avLst/>
          </a:prstGeom>
          <a:noFill/>
        </p:spPr>
        <p:txBody>
          <a:bodyPr wrap="square" rtlCol="0">
            <a:spAutoFit/>
          </a:bodyPr>
          <a:lstStyle/>
          <a:p>
            <a:r>
              <a:rPr lang="en-US" sz="1600" dirty="0" err="1">
                <a:solidFill>
                  <a:srgbClr val="FF0000"/>
                </a:solidFill>
              </a:rPr>
              <a:t>Saporito</a:t>
            </a:r>
            <a:r>
              <a:rPr lang="en-US" sz="1600" dirty="0">
                <a:solidFill>
                  <a:srgbClr val="FF0000"/>
                </a:solidFill>
              </a:rPr>
              <a:t> L, </a:t>
            </a:r>
            <a:r>
              <a:rPr lang="en-US" sz="1600" dirty="0" err="1">
                <a:solidFill>
                  <a:srgbClr val="FF0000"/>
                </a:solidFill>
              </a:rPr>
              <a:t>Int</a:t>
            </a:r>
            <a:r>
              <a:rPr lang="en-US" sz="1600" dirty="0">
                <a:solidFill>
                  <a:srgbClr val="FF0000"/>
                </a:solidFill>
              </a:rPr>
              <a:t> J Infect </a:t>
            </a:r>
            <a:r>
              <a:rPr lang="en-US" sz="1600" dirty="0" err="1">
                <a:solidFill>
                  <a:srgbClr val="FF0000"/>
                </a:solidFill>
              </a:rPr>
              <a:t>Dis</a:t>
            </a:r>
            <a:r>
              <a:rPr lang="en-US" sz="1600" dirty="0">
                <a:solidFill>
                  <a:srgbClr val="FF0000"/>
                </a:solidFill>
              </a:rPr>
              <a:t> 2013</a:t>
            </a:r>
            <a:endParaRPr lang="el-GR" sz="1600" dirty="0">
              <a:solidFill>
                <a:srgbClr val="FF0000"/>
              </a:solidFill>
            </a:endParaRPr>
          </a:p>
          <a:p>
            <a:r>
              <a:rPr lang="en-US" sz="1600" dirty="0">
                <a:solidFill>
                  <a:srgbClr val="FF0000"/>
                </a:solidFill>
              </a:rPr>
              <a:t>Kumar R, Front </a:t>
            </a:r>
            <a:r>
              <a:rPr lang="en-US" sz="1600" dirty="0" err="1">
                <a:solidFill>
                  <a:srgbClr val="FF0000"/>
                </a:solidFill>
              </a:rPr>
              <a:t>Immunol</a:t>
            </a:r>
            <a:r>
              <a:rPr lang="en-US" sz="1600" dirty="0">
                <a:solidFill>
                  <a:srgbClr val="FF0000"/>
                </a:solidFill>
              </a:rPr>
              <a:t> 2012</a:t>
            </a:r>
          </a:p>
          <a:p>
            <a:r>
              <a:rPr lang="en-US" sz="1600" dirty="0">
                <a:solidFill>
                  <a:srgbClr val="FF0000"/>
                </a:solidFill>
              </a:rPr>
              <a:t>Sundar S, Harrison’s Principles of Internal Medicine 201</a:t>
            </a:r>
            <a:r>
              <a:rPr lang="el-GR" sz="1600" dirty="0">
                <a:solidFill>
                  <a:srgbClr val="FF0000"/>
                </a:solidFill>
              </a:rPr>
              <a:t>8</a:t>
            </a:r>
          </a:p>
          <a:p>
            <a:endParaRPr lang="en-US" sz="1600" dirty="0">
              <a:solidFill>
                <a:srgbClr val="FF0000"/>
              </a:solidFill>
            </a:endParaRPr>
          </a:p>
          <a:p>
            <a:endParaRPr lang="el-GR" sz="1600" dirty="0">
              <a:solidFill>
                <a:srgbClr val="FF0000"/>
              </a:solidFill>
            </a:endParaRPr>
          </a:p>
          <a:p>
            <a:endParaRPr lang="el-GR" sz="16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2800" b="1" dirty="0">
                <a:solidFill>
                  <a:prstClr val="black"/>
                </a:solidFill>
              </a:rPr>
              <a:t>ΣΠΛΑΓΧΝΙΚΗ ΛΕΪΣΜΑΝΙΑΣΗ</a:t>
            </a:r>
            <a:r>
              <a:rPr lang="en-US" sz="2800" b="1" dirty="0">
                <a:solidFill>
                  <a:prstClr val="black"/>
                </a:solidFill>
              </a:rPr>
              <a:t> </a:t>
            </a:r>
            <a:r>
              <a:rPr lang="el-GR" sz="2800" b="1" dirty="0">
                <a:solidFill>
                  <a:prstClr val="black"/>
                </a:solidFill>
              </a:rPr>
              <a:t>– ΚΛΙΝΙΚΗ ΕΙΚΟΝΑ</a:t>
            </a:r>
            <a:endParaRPr lang="el-GR" dirty="0"/>
          </a:p>
        </p:txBody>
      </p:sp>
      <p:sp>
        <p:nvSpPr>
          <p:cNvPr id="3" name="Content Placeholder 2"/>
          <p:cNvSpPr>
            <a:spLocks noGrp="1"/>
          </p:cNvSpPr>
          <p:nvPr>
            <p:ph idx="1"/>
          </p:nvPr>
        </p:nvSpPr>
        <p:spPr>
          <a:xfrm>
            <a:off x="152400" y="1447800"/>
            <a:ext cx="8763000" cy="4678363"/>
          </a:xfrm>
        </p:spPr>
        <p:txBody>
          <a:bodyPr>
            <a:normAutofit/>
          </a:bodyPr>
          <a:lstStyle/>
          <a:p>
            <a:r>
              <a:rPr lang="el-GR" sz="2000" b="1" dirty="0"/>
              <a:t>Πυρετός</a:t>
            </a:r>
            <a:r>
              <a:rPr lang="en-US" sz="2000" b="1" dirty="0"/>
              <a:t>:</a:t>
            </a:r>
            <a:r>
              <a:rPr lang="en-US" sz="2000" dirty="0"/>
              <a:t> </a:t>
            </a:r>
            <a:r>
              <a:rPr lang="el-GR" sz="2000" dirty="0"/>
              <a:t>αιφνίδια έναρξη, μέτριος έως υψηλός, επί εβδομάδες</a:t>
            </a:r>
            <a:endParaRPr lang="en-US" sz="2000" dirty="0"/>
          </a:p>
          <a:p>
            <a:pPr>
              <a:buNone/>
            </a:pPr>
            <a:r>
              <a:rPr lang="en-US" sz="2000" dirty="0"/>
              <a:t>                  </a:t>
            </a:r>
            <a:r>
              <a:rPr lang="el-GR" sz="2000" dirty="0"/>
              <a:t>διαλείπων με εξάρσεις ή συνεχής, με ρίγος ή </a:t>
            </a:r>
            <a:r>
              <a:rPr lang="el-GR" sz="2000" dirty="0" err="1"/>
              <a:t>φρίκια</a:t>
            </a:r>
            <a:r>
              <a:rPr lang="el-GR" sz="2000" dirty="0"/>
              <a:t>,</a:t>
            </a:r>
            <a:r>
              <a:rPr lang="en-US" sz="2000" dirty="0"/>
              <a:t> FUO</a:t>
            </a:r>
          </a:p>
          <a:p>
            <a:r>
              <a:rPr lang="el-GR" sz="2000" b="1" dirty="0"/>
              <a:t>Σπληνομεγαλία</a:t>
            </a:r>
            <a:r>
              <a:rPr lang="en-US" sz="2000" b="1" dirty="0"/>
              <a:t>,</a:t>
            </a:r>
            <a:r>
              <a:rPr lang="en-US" sz="2000" dirty="0"/>
              <a:t> </a:t>
            </a:r>
            <a:r>
              <a:rPr lang="el-GR" sz="2000" dirty="0"/>
              <a:t>πιθανώς τεράστια, ανώδυνη</a:t>
            </a:r>
            <a:endParaRPr lang="en-US" sz="2000" dirty="0"/>
          </a:p>
          <a:p>
            <a:r>
              <a:rPr lang="en-US" sz="2000" b="1" dirty="0"/>
              <a:t>H</a:t>
            </a:r>
            <a:r>
              <a:rPr lang="el-GR" sz="2000" b="1" dirty="0" err="1"/>
              <a:t>πατομεγαλία</a:t>
            </a:r>
            <a:r>
              <a:rPr lang="el-GR" sz="2000" b="1" dirty="0"/>
              <a:t>, </a:t>
            </a:r>
            <a:r>
              <a:rPr lang="en-US" sz="2000" b="1" dirty="0"/>
              <a:t> </a:t>
            </a:r>
            <a:r>
              <a:rPr lang="el-GR" sz="2000" b="1" dirty="0"/>
              <a:t>συνήθως μέτρια</a:t>
            </a:r>
            <a:endParaRPr lang="en-US" sz="2000" dirty="0"/>
          </a:p>
          <a:p>
            <a:r>
              <a:rPr lang="el-GR" sz="2000" b="1" dirty="0" err="1"/>
              <a:t>Λεμφαδενοπάθεια</a:t>
            </a:r>
            <a:endParaRPr lang="en-US" sz="2000" dirty="0"/>
          </a:p>
          <a:p>
            <a:r>
              <a:rPr lang="el-GR" sz="2000" dirty="0"/>
              <a:t>Απώλεια βάρους - αδυναμία</a:t>
            </a:r>
            <a:endParaRPr lang="en-US" sz="2000" dirty="0"/>
          </a:p>
          <a:p>
            <a:r>
              <a:rPr lang="el-GR" sz="2000" dirty="0" err="1"/>
              <a:t>Υπέρχρωση</a:t>
            </a:r>
            <a:r>
              <a:rPr lang="el-GR" sz="2000" dirty="0"/>
              <a:t> δέρματος</a:t>
            </a:r>
            <a:endParaRPr lang="en-US" sz="2000" dirty="0"/>
          </a:p>
          <a:p>
            <a:r>
              <a:rPr lang="el-GR" sz="2000" dirty="0"/>
              <a:t>Οίδημα κάτω άκρων, </a:t>
            </a:r>
            <a:r>
              <a:rPr lang="el-GR" sz="2000" dirty="0" err="1"/>
              <a:t>ασκίτης</a:t>
            </a:r>
            <a:r>
              <a:rPr lang="en-US" sz="2000" dirty="0"/>
              <a:t> (</a:t>
            </a:r>
            <a:r>
              <a:rPr lang="el-GR" sz="2000" dirty="0" err="1"/>
              <a:t>υπολευκωματιναιμία</a:t>
            </a:r>
            <a:r>
              <a:rPr lang="en-US" sz="2000" dirty="0"/>
              <a:t>)</a:t>
            </a:r>
          </a:p>
          <a:p>
            <a:r>
              <a:rPr lang="el-GR" sz="2000" dirty="0"/>
              <a:t>Συμφορητική καρδιακή ανεπάρκεια</a:t>
            </a:r>
            <a:r>
              <a:rPr lang="en-US" sz="2000" dirty="0"/>
              <a:t> (</a:t>
            </a:r>
            <a:r>
              <a:rPr lang="el-GR" sz="2000" dirty="0"/>
              <a:t>αναιμία</a:t>
            </a:r>
            <a:r>
              <a:rPr lang="en-US" sz="2000" dirty="0"/>
              <a:t>)</a:t>
            </a:r>
          </a:p>
          <a:p>
            <a:r>
              <a:rPr lang="en-US" sz="2000" dirty="0"/>
              <a:t>E</a:t>
            </a:r>
            <a:r>
              <a:rPr lang="el-GR" sz="2000" dirty="0" err="1"/>
              <a:t>πιστάξεις</a:t>
            </a:r>
            <a:r>
              <a:rPr lang="en-US" sz="2000" dirty="0"/>
              <a:t>, </a:t>
            </a:r>
            <a:r>
              <a:rPr lang="el-GR" sz="2000" dirty="0"/>
              <a:t>αιμορραγία αμφιβληστροειδούς</a:t>
            </a:r>
            <a:r>
              <a:rPr lang="en-US" sz="2000" dirty="0"/>
              <a:t>, </a:t>
            </a:r>
            <a:r>
              <a:rPr lang="el-GR" sz="2000" dirty="0"/>
              <a:t>αιμορραγία ΓΕΣ</a:t>
            </a:r>
            <a:r>
              <a:rPr lang="en-US" sz="2000" dirty="0"/>
              <a:t> (</a:t>
            </a:r>
            <a:r>
              <a:rPr lang="el-GR" sz="2000" dirty="0" err="1"/>
              <a:t>θρομβοπενία</a:t>
            </a:r>
            <a:r>
              <a:rPr lang="en-US" sz="2000" dirty="0"/>
              <a:t>)</a:t>
            </a:r>
          </a:p>
          <a:p>
            <a:endParaRPr lang="en-US" sz="2000" dirty="0"/>
          </a:p>
          <a:p>
            <a:pPr>
              <a:buNone/>
            </a:pPr>
            <a:endParaRPr lang="el-GR" sz="2000" dirty="0"/>
          </a:p>
        </p:txBody>
      </p:sp>
      <p:sp>
        <p:nvSpPr>
          <p:cNvPr id="4" name="TextBox 3"/>
          <p:cNvSpPr txBox="1"/>
          <p:nvPr/>
        </p:nvSpPr>
        <p:spPr>
          <a:xfrm>
            <a:off x="2133600" y="5486400"/>
            <a:ext cx="5715000" cy="1569660"/>
          </a:xfrm>
          <a:prstGeom prst="rect">
            <a:avLst/>
          </a:prstGeom>
          <a:noFill/>
        </p:spPr>
        <p:txBody>
          <a:bodyPr wrap="square" rtlCol="0">
            <a:spAutoFit/>
          </a:bodyPr>
          <a:lstStyle/>
          <a:p>
            <a:r>
              <a:rPr lang="en-US" sz="1600" dirty="0" err="1">
                <a:solidFill>
                  <a:srgbClr val="FF0000"/>
                </a:solidFill>
              </a:rPr>
              <a:t>Saporito</a:t>
            </a:r>
            <a:r>
              <a:rPr lang="en-US" sz="1600" dirty="0">
                <a:solidFill>
                  <a:srgbClr val="FF0000"/>
                </a:solidFill>
              </a:rPr>
              <a:t> L, </a:t>
            </a:r>
            <a:r>
              <a:rPr lang="en-US" sz="1600" dirty="0" err="1">
                <a:solidFill>
                  <a:srgbClr val="FF0000"/>
                </a:solidFill>
              </a:rPr>
              <a:t>Int</a:t>
            </a:r>
            <a:r>
              <a:rPr lang="en-US" sz="1600" dirty="0">
                <a:solidFill>
                  <a:srgbClr val="FF0000"/>
                </a:solidFill>
              </a:rPr>
              <a:t> J Infect </a:t>
            </a:r>
            <a:r>
              <a:rPr lang="en-US" sz="1600" dirty="0" err="1">
                <a:solidFill>
                  <a:srgbClr val="FF0000"/>
                </a:solidFill>
              </a:rPr>
              <a:t>Dis</a:t>
            </a:r>
            <a:r>
              <a:rPr lang="en-US" sz="1600" dirty="0">
                <a:solidFill>
                  <a:srgbClr val="FF0000"/>
                </a:solidFill>
              </a:rPr>
              <a:t> 2013</a:t>
            </a:r>
            <a:endParaRPr lang="el-GR" sz="1600" dirty="0">
              <a:solidFill>
                <a:srgbClr val="FF0000"/>
              </a:solidFill>
            </a:endParaRPr>
          </a:p>
          <a:p>
            <a:r>
              <a:rPr lang="en-US" sz="1600" dirty="0">
                <a:solidFill>
                  <a:srgbClr val="FF0000"/>
                </a:solidFill>
              </a:rPr>
              <a:t>Kumar R, Front </a:t>
            </a:r>
            <a:r>
              <a:rPr lang="en-US" sz="1600" dirty="0" err="1">
                <a:solidFill>
                  <a:srgbClr val="FF0000"/>
                </a:solidFill>
              </a:rPr>
              <a:t>Immunol</a:t>
            </a:r>
            <a:r>
              <a:rPr lang="en-US" sz="1600" dirty="0">
                <a:solidFill>
                  <a:srgbClr val="FF0000"/>
                </a:solidFill>
              </a:rPr>
              <a:t> 2012</a:t>
            </a:r>
          </a:p>
          <a:p>
            <a:r>
              <a:rPr lang="en-US" sz="1600" dirty="0">
                <a:solidFill>
                  <a:srgbClr val="FF0000"/>
                </a:solidFill>
              </a:rPr>
              <a:t>Sundar S, Harrison’s Principles of Internal Medicine 201</a:t>
            </a:r>
            <a:r>
              <a:rPr lang="el-GR" sz="1600" dirty="0">
                <a:solidFill>
                  <a:srgbClr val="FF0000"/>
                </a:solidFill>
              </a:rPr>
              <a:t>8</a:t>
            </a:r>
          </a:p>
          <a:p>
            <a:endParaRPr lang="en-US" sz="1600" dirty="0">
              <a:solidFill>
                <a:srgbClr val="FF0000"/>
              </a:solidFill>
            </a:endParaRPr>
          </a:p>
          <a:p>
            <a:endParaRPr lang="el-GR" sz="1600" dirty="0">
              <a:solidFill>
                <a:srgbClr val="FF0000"/>
              </a:solidFill>
            </a:endParaRPr>
          </a:p>
          <a:p>
            <a:endParaRPr lang="el-GR" sz="1600"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D:\assets\images\212x003.png"/>
          <p:cNvPicPr>
            <a:picLocks noChangeAspect="1" noChangeArrowheads="1"/>
          </p:cNvPicPr>
          <p:nvPr/>
        </p:nvPicPr>
        <p:blipFill>
          <a:blip r:embed="rId2" cstate="print"/>
          <a:srcRect/>
          <a:stretch>
            <a:fillRect/>
          </a:stretch>
        </p:blipFill>
        <p:spPr bwMode="auto">
          <a:xfrm>
            <a:off x="457200" y="1"/>
            <a:ext cx="4572000" cy="6858000"/>
          </a:xfrm>
          <a:prstGeom prst="rect">
            <a:avLst/>
          </a:prstGeom>
          <a:noFill/>
        </p:spPr>
      </p:pic>
      <p:sp>
        <p:nvSpPr>
          <p:cNvPr id="5" name="Rectangle 4"/>
          <p:cNvSpPr/>
          <p:nvPr/>
        </p:nvSpPr>
        <p:spPr>
          <a:xfrm>
            <a:off x="5181600" y="228600"/>
            <a:ext cx="3733800" cy="1477328"/>
          </a:xfrm>
          <a:prstGeom prst="rect">
            <a:avLst/>
          </a:prstGeom>
        </p:spPr>
        <p:txBody>
          <a:bodyPr wrap="square">
            <a:spAutoFit/>
          </a:bodyPr>
          <a:lstStyle/>
          <a:p>
            <a:r>
              <a:rPr lang="en-US" b="1" dirty="0"/>
              <a:t>A patient with visceral </a:t>
            </a:r>
            <a:r>
              <a:rPr lang="en-US" b="1" dirty="0" err="1"/>
              <a:t>leishmaniasis</a:t>
            </a:r>
            <a:r>
              <a:rPr lang="en-US" dirty="0"/>
              <a:t> has a hugely enlarged spleen visible through the surface of the abdomen. </a:t>
            </a:r>
            <a:r>
              <a:rPr lang="en-US" dirty="0" err="1"/>
              <a:t>Splenomegaly</a:t>
            </a:r>
            <a:r>
              <a:rPr lang="en-US" dirty="0"/>
              <a:t> is the most important feature of visceral </a:t>
            </a:r>
            <a:r>
              <a:rPr lang="en-US" dirty="0" err="1"/>
              <a:t>leishmaniasis</a:t>
            </a:r>
            <a:r>
              <a:rPr lang="en-US" dirty="0"/>
              <a:t>.</a:t>
            </a:r>
            <a:endParaRPr lang="el-GR" dirty="0"/>
          </a:p>
        </p:txBody>
      </p:sp>
      <p:pic>
        <p:nvPicPr>
          <p:cNvPr id="56324" name="Picture 4" descr="http://127.0.0.1:1818/images/1FF262.jpg"/>
          <p:cNvPicPr>
            <a:picLocks noChangeAspect="1" noChangeArrowheads="1"/>
          </p:cNvPicPr>
          <p:nvPr/>
        </p:nvPicPr>
        <p:blipFill>
          <a:blip r:embed="rId3" cstate="print"/>
          <a:srcRect/>
          <a:stretch>
            <a:fillRect/>
          </a:stretch>
        </p:blipFill>
        <p:spPr bwMode="auto">
          <a:xfrm>
            <a:off x="5334000" y="3352800"/>
            <a:ext cx="3280644" cy="2292350"/>
          </a:xfrm>
          <a:prstGeom prst="rect">
            <a:avLst/>
          </a:prstGeom>
          <a:noFill/>
        </p:spPr>
      </p:pic>
      <p:sp>
        <p:nvSpPr>
          <p:cNvPr id="7" name="Rectangle 6"/>
          <p:cNvSpPr/>
          <p:nvPr/>
        </p:nvSpPr>
        <p:spPr>
          <a:xfrm>
            <a:off x="4383522" y="3029634"/>
            <a:ext cx="5181600" cy="646331"/>
          </a:xfrm>
          <a:prstGeom prst="rect">
            <a:avLst/>
          </a:prstGeom>
        </p:spPr>
        <p:txBody>
          <a:bodyPr wrap="square">
            <a:spAutoFit/>
          </a:bodyPr>
          <a:lstStyle/>
          <a:p>
            <a:r>
              <a:rPr lang="en-US" b="1" dirty="0"/>
              <a:t>               </a:t>
            </a:r>
            <a:r>
              <a:rPr lang="el-GR" b="1" dirty="0"/>
              <a:t>Θερμομετρικό διάγραμμα σε </a:t>
            </a:r>
            <a:r>
              <a:rPr lang="en-US" b="1" dirty="0"/>
              <a:t>kala-azar</a:t>
            </a:r>
            <a:br>
              <a:rPr lang="en-US" dirty="0"/>
            </a:b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127.0.0.1:1818/images/1FF263.jpg"/>
          <p:cNvPicPr>
            <a:picLocks noChangeAspect="1" noChangeArrowheads="1"/>
          </p:cNvPicPr>
          <p:nvPr/>
        </p:nvPicPr>
        <p:blipFill>
          <a:blip r:embed="rId2" cstate="print"/>
          <a:srcRect/>
          <a:stretch>
            <a:fillRect/>
          </a:stretch>
        </p:blipFill>
        <p:spPr bwMode="auto">
          <a:xfrm>
            <a:off x="328612" y="1219200"/>
            <a:ext cx="8453438" cy="5410200"/>
          </a:xfrm>
          <a:prstGeom prst="rect">
            <a:avLst/>
          </a:prstGeom>
          <a:noFill/>
        </p:spPr>
      </p:pic>
      <p:sp>
        <p:nvSpPr>
          <p:cNvPr id="3" name="Rectangle 2"/>
          <p:cNvSpPr/>
          <p:nvPr/>
        </p:nvSpPr>
        <p:spPr>
          <a:xfrm>
            <a:off x="2514600" y="609600"/>
            <a:ext cx="4572000" cy="646331"/>
          </a:xfrm>
          <a:prstGeom prst="rect">
            <a:avLst/>
          </a:prstGeom>
        </p:spPr>
        <p:txBody>
          <a:bodyPr>
            <a:spAutoFit/>
          </a:bodyPr>
          <a:lstStyle/>
          <a:p>
            <a:r>
              <a:rPr lang="en-US" b="1" dirty="0"/>
              <a:t> kala-azar </a:t>
            </a:r>
            <a:r>
              <a:rPr lang="el-GR" b="1" dirty="0"/>
              <a:t>στην</a:t>
            </a:r>
            <a:r>
              <a:rPr lang="en-US" b="1" dirty="0"/>
              <a:t> Kenya</a:t>
            </a:r>
            <a:br>
              <a:rPr lang="en-US" dirty="0"/>
            </a:b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127.0.0.1:1818/images/1FF265.jpg"/>
          <p:cNvPicPr>
            <a:picLocks noChangeAspect="1" noChangeArrowheads="1"/>
          </p:cNvPicPr>
          <p:nvPr/>
        </p:nvPicPr>
        <p:blipFill>
          <a:blip r:embed="rId2" cstate="print"/>
          <a:srcRect/>
          <a:stretch>
            <a:fillRect/>
          </a:stretch>
        </p:blipFill>
        <p:spPr bwMode="auto">
          <a:xfrm>
            <a:off x="533400" y="1581150"/>
            <a:ext cx="7620000" cy="5276850"/>
          </a:xfrm>
          <a:prstGeom prst="rect">
            <a:avLst/>
          </a:prstGeom>
          <a:noFill/>
        </p:spPr>
      </p:pic>
      <p:sp>
        <p:nvSpPr>
          <p:cNvPr id="3" name="Rectangle 2"/>
          <p:cNvSpPr/>
          <p:nvPr/>
        </p:nvSpPr>
        <p:spPr>
          <a:xfrm>
            <a:off x="2057400" y="457200"/>
            <a:ext cx="5410200" cy="646331"/>
          </a:xfrm>
          <a:prstGeom prst="rect">
            <a:avLst/>
          </a:prstGeom>
        </p:spPr>
        <p:txBody>
          <a:bodyPr wrap="square">
            <a:spAutoFit/>
          </a:bodyPr>
          <a:lstStyle/>
          <a:p>
            <a:r>
              <a:rPr lang="el-GR" b="1" dirty="0"/>
              <a:t>Πορφύρα σε</a:t>
            </a:r>
            <a:r>
              <a:rPr lang="en-US" b="1" dirty="0"/>
              <a:t> kala-azar</a:t>
            </a:r>
            <a:br>
              <a:rPr lang="en-US" dirty="0"/>
            </a:br>
            <a:r>
              <a:rPr lang="el-GR" dirty="0"/>
              <a:t>Έως </a:t>
            </a:r>
            <a:r>
              <a:rPr lang="el-GR" dirty="0" err="1"/>
              <a:t>πετεχειώδες</a:t>
            </a:r>
            <a:r>
              <a:rPr lang="el-GR" dirty="0"/>
              <a:t> εξάνθημα επί βαρείας </a:t>
            </a:r>
            <a:r>
              <a:rPr lang="el-GR" dirty="0" err="1"/>
              <a:t>θρομβοπενίας</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l-GR" sz="2800" b="1" dirty="0">
                <a:solidFill>
                  <a:prstClr val="black"/>
                </a:solidFill>
              </a:rPr>
              <a:t>ΣΠΛΑΓΧΝΙΚΗ ΛΕΪΣΜΑΝΙΑΣΗ</a:t>
            </a:r>
            <a:r>
              <a:rPr lang="en-US" sz="2800" b="1" dirty="0">
                <a:solidFill>
                  <a:prstClr val="black"/>
                </a:solidFill>
              </a:rPr>
              <a:t> </a:t>
            </a:r>
            <a:r>
              <a:rPr lang="el-GR" sz="2800" b="1" dirty="0">
                <a:solidFill>
                  <a:prstClr val="black"/>
                </a:solidFill>
              </a:rPr>
              <a:t>– ΚΛΙΝΙΚΗ ΕΙΚΟΝΑ</a:t>
            </a:r>
            <a:r>
              <a:rPr lang="en-US" sz="2800" b="1" dirty="0">
                <a:solidFill>
                  <a:prstClr val="black"/>
                </a:solidFill>
              </a:rPr>
              <a:t>VISCERAL</a:t>
            </a:r>
            <a:endParaRPr lang="el-GR" dirty="0"/>
          </a:p>
        </p:txBody>
      </p:sp>
      <p:sp>
        <p:nvSpPr>
          <p:cNvPr id="3" name="Content Placeholder 2"/>
          <p:cNvSpPr>
            <a:spLocks noGrp="1"/>
          </p:cNvSpPr>
          <p:nvPr>
            <p:ph idx="1"/>
          </p:nvPr>
        </p:nvSpPr>
        <p:spPr>
          <a:xfrm>
            <a:off x="2057400" y="1447800"/>
            <a:ext cx="6858000" cy="4678363"/>
          </a:xfrm>
        </p:spPr>
        <p:txBody>
          <a:bodyPr>
            <a:normAutofit/>
          </a:bodyPr>
          <a:lstStyle/>
          <a:p>
            <a:pPr>
              <a:buNone/>
            </a:pPr>
            <a:r>
              <a:rPr lang="en-US" sz="2000" b="1" dirty="0"/>
              <a:t>      </a:t>
            </a:r>
            <a:r>
              <a:rPr lang="el-GR" sz="2000" b="1" dirty="0"/>
              <a:t>ΔΕΥΤΕΡΟΓΕΝΕΙΣ ΕΠΙΛΟΙΜΩΞΕΙΣ</a:t>
            </a:r>
            <a:endParaRPr lang="en-US" sz="2000" b="1" dirty="0"/>
          </a:p>
          <a:p>
            <a:r>
              <a:rPr lang="el-GR" sz="2000" dirty="0"/>
              <a:t>Ιλαρά</a:t>
            </a:r>
            <a:endParaRPr lang="en-US" sz="2000" dirty="0"/>
          </a:p>
          <a:p>
            <a:r>
              <a:rPr lang="el-GR" sz="2000" dirty="0"/>
              <a:t>Πνευμονία</a:t>
            </a:r>
            <a:endParaRPr lang="en-US" sz="2000" dirty="0"/>
          </a:p>
          <a:p>
            <a:r>
              <a:rPr lang="el-GR" sz="2000" dirty="0"/>
              <a:t>Φυματίωση</a:t>
            </a:r>
            <a:endParaRPr lang="en-US" sz="2000" dirty="0"/>
          </a:p>
          <a:p>
            <a:r>
              <a:rPr lang="el-GR" sz="2000" dirty="0" err="1"/>
              <a:t>Δυσενετερία</a:t>
            </a:r>
            <a:r>
              <a:rPr lang="en-US" sz="2000" dirty="0"/>
              <a:t> ( </a:t>
            </a:r>
            <a:r>
              <a:rPr lang="el-GR" sz="2000" dirty="0" err="1"/>
              <a:t>βακτηριακή</a:t>
            </a:r>
            <a:r>
              <a:rPr lang="el-GR" sz="2000" dirty="0"/>
              <a:t> ή </a:t>
            </a:r>
            <a:r>
              <a:rPr lang="el-GR" sz="2000" dirty="0" err="1"/>
              <a:t>αμοιβαδική</a:t>
            </a:r>
            <a:r>
              <a:rPr lang="en-US" sz="2000" dirty="0"/>
              <a:t>)</a:t>
            </a:r>
          </a:p>
          <a:p>
            <a:r>
              <a:rPr lang="el-GR" sz="2000" dirty="0" err="1"/>
              <a:t>Γαστρεντερίτις</a:t>
            </a:r>
            <a:endParaRPr lang="en-US" sz="2000" dirty="0"/>
          </a:p>
          <a:p>
            <a:r>
              <a:rPr lang="el-GR" sz="2000" dirty="0" err="1"/>
              <a:t>Έρπης</a:t>
            </a:r>
            <a:r>
              <a:rPr lang="el-GR" sz="2000" dirty="0"/>
              <a:t> ζωστήρ</a:t>
            </a:r>
            <a:endParaRPr lang="en-US" sz="2000" dirty="0"/>
          </a:p>
          <a:p>
            <a:r>
              <a:rPr lang="el-GR" sz="2000" dirty="0" err="1"/>
              <a:t>Ανεμευλογιά</a:t>
            </a:r>
            <a:endParaRPr lang="en-US" sz="2000" dirty="0"/>
          </a:p>
          <a:p>
            <a:r>
              <a:rPr lang="el-GR" sz="2000" dirty="0"/>
              <a:t>Δοθιήνας</a:t>
            </a:r>
            <a:r>
              <a:rPr lang="en-US" sz="2000" dirty="0"/>
              <a:t>/ </a:t>
            </a:r>
            <a:r>
              <a:rPr lang="el-GR" sz="2000" dirty="0"/>
              <a:t>ψευδάνθρακας</a:t>
            </a:r>
            <a:endParaRPr lang="en-US" sz="2000" dirty="0"/>
          </a:p>
          <a:p>
            <a:r>
              <a:rPr lang="el-GR" sz="2000" dirty="0"/>
              <a:t>Ψώρα</a:t>
            </a:r>
          </a:p>
        </p:txBody>
      </p:sp>
      <p:sp>
        <p:nvSpPr>
          <p:cNvPr id="4" name="TextBox 3"/>
          <p:cNvSpPr txBox="1"/>
          <p:nvPr/>
        </p:nvSpPr>
        <p:spPr>
          <a:xfrm>
            <a:off x="2133600" y="5486400"/>
            <a:ext cx="5715000" cy="1569660"/>
          </a:xfrm>
          <a:prstGeom prst="rect">
            <a:avLst/>
          </a:prstGeom>
          <a:noFill/>
        </p:spPr>
        <p:txBody>
          <a:bodyPr wrap="square" rtlCol="0">
            <a:spAutoFit/>
          </a:bodyPr>
          <a:lstStyle/>
          <a:p>
            <a:r>
              <a:rPr lang="en-US" sz="1600" dirty="0" err="1">
                <a:solidFill>
                  <a:srgbClr val="FF0000"/>
                </a:solidFill>
              </a:rPr>
              <a:t>Saporito</a:t>
            </a:r>
            <a:r>
              <a:rPr lang="en-US" sz="1600" dirty="0">
                <a:solidFill>
                  <a:srgbClr val="FF0000"/>
                </a:solidFill>
              </a:rPr>
              <a:t> L, </a:t>
            </a:r>
            <a:r>
              <a:rPr lang="en-US" sz="1600" dirty="0" err="1">
                <a:solidFill>
                  <a:srgbClr val="FF0000"/>
                </a:solidFill>
              </a:rPr>
              <a:t>Int</a:t>
            </a:r>
            <a:r>
              <a:rPr lang="en-US" sz="1600" dirty="0">
                <a:solidFill>
                  <a:srgbClr val="FF0000"/>
                </a:solidFill>
              </a:rPr>
              <a:t> J Infect </a:t>
            </a:r>
            <a:r>
              <a:rPr lang="en-US" sz="1600" dirty="0" err="1">
                <a:solidFill>
                  <a:srgbClr val="FF0000"/>
                </a:solidFill>
              </a:rPr>
              <a:t>Dis</a:t>
            </a:r>
            <a:r>
              <a:rPr lang="en-US" sz="1600" dirty="0">
                <a:solidFill>
                  <a:srgbClr val="FF0000"/>
                </a:solidFill>
              </a:rPr>
              <a:t> 2013</a:t>
            </a:r>
            <a:endParaRPr lang="el-GR" sz="1600" dirty="0">
              <a:solidFill>
                <a:srgbClr val="FF0000"/>
              </a:solidFill>
            </a:endParaRPr>
          </a:p>
          <a:p>
            <a:r>
              <a:rPr lang="en-US" sz="1600" dirty="0">
                <a:solidFill>
                  <a:srgbClr val="FF0000"/>
                </a:solidFill>
              </a:rPr>
              <a:t>Kumar R, Front </a:t>
            </a:r>
            <a:r>
              <a:rPr lang="en-US" sz="1600" dirty="0" err="1">
                <a:solidFill>
                  <a:srgbClr val="FF0000"/>
                </a:solidFill>
              </a:rPr>
              <a:t>Immunol</a:t>
            </a:r>
            <a:r>
              <a:rPr lang="en-US" sz="1600" dirty="0">
                <a:solidFill>
                  <a:srgbClr val="FF0000"/>
                </a:solidFill>
              </a:rPr>
              <a:t> 2012</a:t>
            </a:r>
          </a:p>
          <a:p>
            <a:r>
              <a:rPr lang="en-US" sz="1600" dirty="0">
                <a:solidFill>
                  <a:srgbClr val="FF0000"/>
                </a:solidFill>
              </a:rPr>
              <a:t>Sundar S, Harrison’s Principles of Internal Medicine 201</a:t>
            </a:r>
            <a:r>
              <a:rPr lang="el-GR" sz="1600" dirty="0">
                <a:solidFill>
                  <a:srgbClr val="FF0000"/>
                </a:solidFill>
              </a:rPr>
              <a:t>8</a:t>
            </a:r>
          </a:p>
          <a:p>
            <a:endParaRPr lang="en-US" sz="1600" dirty="0">
              <a:solidFill>
                <a:srgbClr val="FF0000"/>
              </a:solidFill>
            </a:endParaRPr>
          </a:p>
          <a:p>
            <a:endParaRPr lang="el-GR" sz="1600" dirty="0">
              <a:solidFill>
                <a:srgbClr val="FF0000"/>
              </a:solidFill>
            </a:endParaRPr>
          </a:p>
          <a:p>
            <a:endParaRPr lang="el-GR" sz="16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2800" b="1" dirty="0">
                <a:solidFill>
                  <a:prstClr val="black"/>
                </a:solidFill>
              </a:rPr>
              <a:t>ΣΠΛΑΓΧΝΙΚΗ ΛΕΪΣΜΑΝΙΑΣΗ</a:t>
            </a:r>
            <a:r>
              <a:rPr lang="en-US" sz="2800" b="1" dirty="0">
                <a:solidFill>
                  <a:prstClr val="black"/>
                </a:solidFill>
              </a:rPr>
              <a:t> </a:t>
            </a:r>
            <a:r>
              <a:rPr lang="el-GR" sz="2800" b="1" dirty="0">
                <a:solidFill>
                  <a:prstClr val="black"/>
                </a:solidFill>
              </a:rPr>
              <a:t>– ΚΛΙΝΙΚΗ ΕΙΚΟΝΑ</a:t>
            </a:r>
            <a:endParaRPr lang="el-GR" dirty="0"/>
          </a:p>
        </p:txBody>
      </p:sp>
      <p:sp>
        <p:nvSpPr>
          <p:cNvPr id="3" name="Content Placeholder 2"/>
          <p:cNvSpPr>
            <a:spLocks noGrp="1"/>
          </p:cNvSpPr>
          <p:nvPr>
            <p:ph idx="1"/>
          </p:nvPr>
        </p:nvSpPr>
        <p:spPr>
          <a:xfrm>
            <a:off x="228600" y="1447800"/>
            <a:ext cx="8686800" cy="4678363"/>
          </a:xfrm>
        </p:spPr>
        <p:txBody>
          <a:bodyPr>
            <a:normAutofit/>
          </a:bodyPr>
          <a:lstStyle/>
          <a:p>
            <a:pPr>
              <a:buNone/>
            </a:pPr>
            <a:r>
              <a:rPr lang="en-US" sz="2400" b="1" dirty="0"/>
              <a:t>                 </a:t>
            </a:r>
            <a:r>
              <a:rPr lang="el-GR" sz="2400" b="1" dirty="0"/>
              <a:t>ΜΕΤΑΜΟΣΧΕΥΘΕΝΤΕΣ</a:t>
            </a:r>
            <a:endParaRPr lang="en-US" sz="2400" b="1" dirty="0"/>
          </a:p>
          <a:p>
            <a:r>
              <a:rPr lang="el-GR" sz="2000" dirty="0"/>
              <a:t>Κατεσταλμένη ενεργοποίηση και </a:t>
            </a:r>
            <a:r>
              <a:rPr lang="el-GR" sz="2000" dirty="0" err="1"/>
              <a:t>πολ</a:t>
            </a:r>
            <a:r>
              <a:rPr lang="el-GR" sz="2000" dirty="0"/>
              <a:t>/</a:t>
            </a:r>
            <a:r>
              <a:rPr lang="el-GR" sz="2000" dirty="0" err="1"/>
              <a:t>σμός</a:t>
            </a:r>
            <a:r>
              <a:rPr lang="el-GR" sz="2000" dirty="0"/>
              <a:t> </a:t>
            </a:r>
            <a:r>
              <a:rPr lang="en-US" sz="2000" dirty="0"/>
              <a:t> T </a:t>
            </a:r>
            <a:r>
              <a:rPr lang="el-GR" sz="2000" dirty="0"/>
              <a:t>κυττάρων</a:t>
            </a:r>
            <a:endParaRPr lang="en-US" sz="2000" dirty="0"/>
          </a:p>
          <a:p>
            <a:r>
              <a:rPr lang="el-GR" sz="2000" dirty="0"/>
              <a:t>Παθογένεια</a:t>
            </a:r>
            <a:r>
              <a:rPr lang="en-US" sz="2000" dirty="0"/>
              <a:t>: </a:t>
            </a:r>
            <a:r>
              <a:rPr lang="el-GR" sz="2000" dirty="0"/>
              <a:t>   </a:t>
            </a:r>
            <a:r>
              <a:rPr lang="en-US" sz="2000" dirty="0"/>
              <a:t>- </a:t>
            </a:r>
            <a:r>
              <a:rPr lang="el-GR" sz="2000" dirty="0"/>
              <a:t>μετάδοση μέσω σκνίπας</a:t>
            </a:r>
            <a:endParaRPr lang="en-US" sz="2000" dirty="0"/>
          </a:p>
          <a:p>
            <a:pPr>
              <a:buNone/>
            </a:pPr>
            <a:r>
              <a:rPr lang="en-US" sz="2000" dirty="0"/>
              <a:t>                                 - </a:t>
            </a:r>
            <a:r>
              <a:rPr lang="el-GR" sz="2000" dirty="0" err="1"/>
              <a:t>επανενεργοποίηση</a:t>
            </a:r>
            <a:r>
              <a:rPr lang="el-GR" sz="2000" dirty="0"/>
              <a:t> εν υπνώσει παρασίτου </a:t>
            </a:r>
            <a:endParaRPr lang="en-US" sz="2000" dirty="0"/>
          </a:p>
          <a:p>
            <a:pPr>
              <a:buNone/>
            </a:pPr>
            <a:r>
              <a:rPr lang="en-US" sz="2000" dirty="0"/>
              <a:t>                                 - </a:t>
            </a:r>
            <a:r>
              <a:rPr lang="el-GR" sz="2000" dirty="0"/>
              <a:t>μεταμόσχευση μολυσμένου οργάνου ή μετάγγιση </a:t>
            </a:r>
            <a:endParaRPr lang="en-US" sz="2000" dirty="0"/>
          </a:p>
          <a:p>
            <a:r>
              <a:rPr lang="el-GR" sz="2000" dirty="0"/>
              <a:t>Κλασσική ή άτυπη μορφή</a:t>
            </a:r>
            <a:endParaRPr lang="en-US" sz="2000" dirty="0"/>
          </a:p>
          <a:p>
            <a:r>
              <a:rPr lang="el-GR" sz="2000" dirty="0"/>
              <a:t>Πρώιμα ή όψιμα μετά τη μεταμόσχευση</a:t>
            </a:r>
            <a:endParaRPr lang="en-US" sz="2000" dirty="0"/>
          </a:p>
          <a:p>
            <a:r>
              <a:rPr lang="el-GR" sz="2000" dirty="0"/>
              <a:t>Πυρετός, </a:t>
            </a:r>
            <a:r>
              <a:rPr lang="el-GR" sz="2000" dirty="0" err="1"/>
              <a:t>παγκυτταροπενία</a:t>
            </a:r>
            <a:endParaRPr lang="en-US" sz="2000" dirty="0"/>
          </a:p>
          <a:p>
            <a:r>
              <a:rPr lang="el-GR" sz="2000" dirty="0"/>
              <a:t>Μεταμόσχευση νεφρού</a:t>
            </a:r>
            <a:r>
              <a:rPr lang="en-US" sz="2000" dirty="0"/>
              <a:t>:</a:t>
            </a:r>
            <a:r>
              <a:rPr lang="el-GR" sz="2000" dirty="0"/>
              <a:t> νεφρίτιδα, απόφραξη νεφρικών αγγείων</a:t>
            </a:r>
            <a:endParaRPr lang="en-US" sz="2000" dirty="0"/>
          </a:p>
          <a:p>
            <a:pPr>
              <a:buNone/>
            </a:pPr>
            <a:r>
              <a:rPr lang="en-US" sz="2000" dirty="0"/>
              <a:t>                                                </a:t>
            </a:r>
            <a:r>
              <a:rPr lang="el-GR" sz="2000" dirty="0"/>
              <a:t>    δυσλειτουργία μοσχεύματος</a:t>
            </a:r>
            <a:endParaRPr lang="en-US" sz="2000" dirty="0"/>
          </a:p>
          <a:p>
            <a:r>
              <a:rPr lang="el-GR" sz="2000" dirty="0"/>
              <a:t>Πολλαπλές υποτροπές</a:t>
            </a:r>
            <a:endParaRPr lang="en-US" sz="2000" dirty="0"/>
          </a:p>
        </p:txBody>
      </p:sp>
      <p:sp>
        <p:nvSpPr>
          <p:cNvPr id="4" name="TextBox 3"/>
          <p:cNvSpPr txBox="1"/>
          <p:nvPr/>
        </p:nvSpPr>
        <p:spPr>
          <a:xfrm>
            <a:off x="2133600" y="5867400"/>
            <a:ext cx="5715000" cy="1569660"/>
          </a:xfrm>
          <a:prstGeom prst="rect">
            <a:avLst/>
          </a:prstGeom>
          <a:noFill/>
        </p:spPr>
        <p:txBody>
          <a:bodyPr wrap="square" rtlCol="0">
            <a:spAutoFit/>
          </a:bodyPr>
          <a:lstStyle/>
          <a:p>
            <a:r>
              <a:rPr lang="en-US" sz="1600" dirty="0" err="1">
                <a:solidFill>
                  <a:srgbClr val="FF0000"/>
                </a:solidFill>
              </a:rPr>
              <a:t>Saporito</a:t>
            </a:r>
            <a:r>
              <a:rPr lang="en-US" sz="1600" dirty="0">
                <a:solidFill>
                  <a:srgbClr val="FF0000"/>
                </a:solidFill>
              </a:rPr>
              <a:t> L, </a:t>
            </a:r>
            <a:r>
              <a:rPr lang="en-US" sz="1600" dirty="0" err="1">
                <a:solidFill>
                  <a:srgbClr val="FF0000"/>
                </a:solidFill>
              </a:rPr>
              <a:t>Int</a:t>
            </a:r>
            <a:r>
              <a:rPr lang="en-US" sz="1600" dirty="0">
                <a:solidFill>
                  <a:srgbClr val="FF0000"/>
                </a:solidFill>
              </a:rPr>
              <a:t> J Infect </a:t>
            </a:r>
            <a:r>
              <a:rPr lang="en-US" sz="1600" dirty="0" err="1">
                <a:solidFill>
                  <a:srgbClr val="FF0000"/>
                </a:solidFill>
              </a:rPr>
              <a:t>Dis</a:t>
            </a:r>
            <a:r>
              <a:rPr lang="en-US" sz="1600" dirty="0">
                <a:solidFill>
                  <a:srgbClr val="FF0000"/>
                </a:solidFill>
              </a:rPr>
              <a:t> 2013</a:t>
            </a:r>
          </a:p>
          <a:p>
            <a:r>
              <a:rPr lang="en-US" sz="1600" dirty="0">
                <a:solidFill>
                  <a:srgbClr val="FF0000"/>
                </a:solidFill>
              </a:rPr>
              <a:t>Sundar S, Harrison’s Principles of Internal Medicine 201</a:t>
            </a:r>
            <a:r>
              <a:rPr lang="el-GR" sz="1600" dirty="0">
                <a:solidFill>
                  <a:srgbClr val="FF0000"/>
                </a:solidFill>
              </a:rPr>
              <a:t>8</a:t>
            </a:r>
            <a:endParaRPr lang="en-US" sz="1600" dirty="0">
              <a:solidFill>
                <a:srgbClr val="FF0000"/>
              </a:solidFill>
            </a:endParaRPr>
          </a:p>
          <a:p>
            <a:r>
              <a:rPr lang="en-US" sz="1600" dirty="0">
                <a:solidFill>
                  <a:srgbClr val="FF0000"/>
                </a:solidFill>
              </a:rPr>
              <a:t>Simon I, </a:t>
            </a:r>
            <a:r>
              <a:rPr lang="en-US" sz="1600" dirty="0" err="1">
                <a:solidFill>
                  <a:srgbClr val="FF0000"/>
                </a:solidFill>
              </a:rPr>
              <a:t>Transpl</a:t>
            </a:r>
            <a:r>
              <a:rPr lang="en-US" sz="1600" dirty="0">
                <a:solidFill>
                  <a:srgbClr val="FF0000"/>
                </a:solidFill>
              </a:rPr>
              <a:t> Infect </a:t>
            </a:r>
            <a:r>
              <a:rPr lang="en-US" sz="1600" dirty="0" err="1">
                <a:solidFill>
                  <a:srgbClr val="FF0000"/>
                </a:solidFill>
              </a:rPr>
              <a:t>Dis</a:t>
            </a:r>
            <a:r>
              <a:rPr lang="en-US" sz="1600" dirty="0">
                <a:solidFill>
                  <a:srgbClr val="FF0000"/>
                </a:solidFill>
              </a:rPr>
              <a:t> 2011</a:t>
            </a:r>
            <a:endParaRPr lang="el-GR" sz="1600" dirty="0">
              <a:solidFill>
                <a:srgbClr val="FF0000"/>
              </a:solidFill>
            </a:endParaRPr>
          </a:p>
          <a:p>
            <a:endParaRPr lang="en-US" sz="1600" dirty="0">
              <a:solidFill>
                <a:srgbClr val="FF0000"/>
              </a:solidFill>
            </a:endParaRPr>
          </a:p>
          <a:p>
            <a:endParaRPr lang="el-GR" sz="1600" dirty="0">
              <a:solidFill>
                <a:srgbClr val="FF0000"/>
              </a:solidFill>
            </a:endParaRPr>
          </a:p>
          <a:p>
            <a:endParaRPr lang="el-GR" sz="1600"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l-GR" sz="2800" b="1" dirty="0"/>
              <a:t>ΣΥΛΛΟΙΜΩΞΗ </a:t>
            </a:r>
            <a:r>
              <a:rPr lang="en-US" sz="2800" b="1" dirty="0"/>
              <a:t>VL / HIV </a:t>
            </a:r>
            <a:endParaRPr lang="el-GR" sz="2800" b="1" dirty="0"/>
          </a:p>
        </p:txBody>
      </p:sp>
      <p:sp>
        <p:nvSpPr>
          <p:cNvPr id="3" name="Content Placeholder 2"/>
          <p:cNvSpPr>
            <a:spLocks noGrp="1"/>
          </p:cNvSpPr>
          <p:nvPr>
            <p:ph idx="1"/>
          </p:nvPr>
        </p:nvSpPr>
        <p:spPr>
          <a:xfrm>
            <a:off x="0" y="1143000"/>
            <a:ext cx="9144000" cy="5334000"/>
          </a:xfrm>
        </p:spPr>
        <p:txBody>
          <a:bodyPr>
            <a:normAutofit/>
          </a:bodyPr>
          <a:lstStyle/>
          <a:p>
            <a:r>
              <a:rPr lang="el-GR" sz="2000" dirty="0"/>
              <a:t>Έχει αναφερθεί σε </a:t>
            </a:r>
            <a:r>
              <a:rPr lang="en-US" sz="2000" dirty="0"/>
              <a:t> 35 </a:t>
            </a:r>
            <a:r>
              <a:rPr lang="el-GR" sz="2000" dirty="0"/>
              <a:t>ώρες</a:t>
            </a:r>
            <a:r>
              <a:rPr lang="en-US" sz="2000" dirty="0"/>
              <a:t> – </a:t>
            </a:r>
            <a:r>
              <a:rPr lang="el-GR" sz="2000" dirty="0"/>
              <a:t>αυξάνει σε αναπτυσσόμενες</a:t>
            </a:r>
            <a:r>
              <a:rPr lang="en-US" sz="2000" dirty="0"/>
              <a:t> (</a:t>
            </a:r>
            <a:r>
              <a:rPr lang="el-GR" sz="2000" dirty="0"/>
              <a:t>μη πρόσβαση </a:t>
            </a:r>
            <a:r>
              <a:rPr lang="en-US" sz="2000" dirty="0"/>
              <a:t>HAART)</a:t>
            </a:r>
          </a:p>
          <a:p>
            <a:r>
              <a:rPr lang="en-US" sz="2000" dirty="0"/>
              <a:t>2-40 % </a:t>
            </a:r>
            <a:r>
              <a:rPr lang="el-GR" sz="2000" dirty="0"/>
              <a:t>των περιπτώσεων</a:t>
            </a:r>
            <a:r>
              <a:rPr lang="en-US" sz="2000" dirty="0"/>
              <a:t> VL </a:t>
            </a:r>
            <a:r>
              <a:rPr lang="el-GR" sz="2000" dirty="0"/>
              <a:t>έχουν και</a:t>
            </a:r>
            <a:r>
              <a:rPr lang="en-US" sz="2000" dirty="0"/>
              <a:t> HIV </a:t>
            </a:r>
            <a:r>
              <a:rPr lang="el-GR" sz="2000" dirty="0"/>
              <a:t>λοίμωξη</a:t>
            </a:r>
          </a:p>
          <a:p>
            <a:r>
              <a:rPr lang="el-GR" sz="2000" dirty="0"/>
              <a:t>Συμπεριφέρεται ως καιροσκοπική λοίμωξη</a:t>
            </a:r>
            <a:endParaRPr lang="en-US" sz="2000" dirty="0"/>
          </a:p>
          <a:p>
            <a:r>
              <a:rPr lang="en-US" sz="2000" dirty="0"/>
              <a:t>HIV</a:t>
            </a:r>
            <a:r>
              <a:rPr lang="el-GR" sz="2000" dirty="0"/>
              <a:t>: αυξάνει την πιθανότητα εμφάνισης</a:t>
            </a:r>
            <a:r>
              <a:rPr lang="en-US" sz="2000" dirty="0"/>
              <a:t> VL (x100 – x2300)</a:t>
            </a:r>
          </a:p>
          <a:p>
            <a:r>
              <a:rPr lang="el-GR" sz="2000" dirty="0"/>
              <a:t>Τυπική κλινική εικόνα μόνο σε</a:t>
            </a:r>
            <a:r>
              <a:rPr lang="en-US" sz="2000" dirty="0"/>
              <a:t> 50 %</a:t>
            </a:r>
          </a:p>
          <a:p>
            <a:r>
              <a:rPr lang="el-GR" sz="2000" dirty="0"/>
              <a:t>Άτυπη εμφάνιση σε δέρμα, βλεννογόνο στόματος, ΓΕΣ, και πνεύμονες </a:t>
            </a:r>
            <a:endParaRPr lang="en-US" sz="2000" dirty="0"/>
          </a:p>
          <a:p>
            <a:r>
              <a:rPr lang="el-GR" sz="2000" dirty="0"/>
              <a:t>Ανεύρεση παρασίτων σε ασυνήθεις θέσεις πχ</a:t>
            </a:r>
            <a:r>
              <a:rPr lang="en-US" sz="2000" dirty="0"/>
              <a:t>  BAL </a:t>
            </a:r>
            <a:r>
              <a:rPr lang="el-GR" sz="2000" dirty="0"/>
              <a:t>ή</a:t>
            </a:r>
            <a:r>
              <a:rPr lang="en-US" sz="2000" dirty="0"/>
              <a:t> buffy coat</a:t>
            </a:r>
          </a:p>
          <a:p>
            <a:r>
              <a:rPr lang="el-GR" sz="2000" dirty="0"/>
              <a:t>Ορολογικές δοκιμασίες συχνά αρνητικές</a:t>
            </a:r>
            <a:endParaRPr lang="en-US" sz="2000" dirty="0"/>
          </a:p>
          <a:p>
            <a:r>
              <a:rPr lang="el-GR" sz="2000" dirty="0"/>
              <a:t>Καλύτερα:</a:t>
            </a:r>
            <a:r>
              <a:rPr lang="en-US" sz="2000" dirty="0"/>
              <a:t> - </a:t>
            </a:r>
            <a:r>
              <a:rPr lang="el-GR" sz="2000" dirty="0"/>
              <a:t>ανεύρεση παρασίτου σε μυελό οστών</a:t>
            </a:r>
            <a:endParaRPr lang="en-US" sz="2000" dirty="0"/>
          </a:p>
          <a:p>
            <a:pPr>
              <a:buNone/>
            </a:pPr>
            <a:r>
              <a:rPr lang="en-US" sz="2000" dirty="0"/>
              <a:t>                   </a:t>
            </a:r>
            <a:r>
              <a:rPr lang="el-GR" sz="2000" dirty="0"/>
              <a:t>       </a:t>
            </a:r>
            <a:r>
              <a:rPr lang="en-US" sz="2000" dirty="0"/>
              <a:t>-  PCR </a:t>
            </a:r>
            <a:r>
              <a:rPr lang="el-GR" sz="2000" dirty="0"/>
              <a:t>ή</a:t>
            </a:r>
            <a:r>
              <a:rPr lang="en-US" sz="2000" dirty="0"/>
              <a:t> DAT</a:t>
            </a:r>
          </a:p>
          <a:p>
            <a:r>
              <a:rPr lang="en-US" sz="2000" dirty="0"/>
              <a:t>PKDL: </a:t>
            </a:r>
            <a:r>
              <a:rPr lang="el-GR" sz="2000" dirty="0"/>
              <a:t>εκδήλωση</a:t>
            </a:r>
            <a:r>
              <a:rPr lang="en-US" sz="2000" dirty="0"/>
              <a:t> IRIS ?</a:t>
            </a:r>
            <a:endParaRPr lang="el-GR" sz="2000" dirty="0"/>
          </a:p>
        </p:txBody>
      </p:sp>
      <p:sp>
        <p:nvSpPr>
          <p:cNvPr id="4" name="TextBox 3"/>
          <p:cNvSpPr txBox="1"/>
          <p:nvPr/>
        </p:nvSpPr>
        <p:spPr>
          <a:xfrm>
            <a:off x="2057400" y="5943600"/>
            <a:ext cx="5791200" cy="830997"/>
          </a:xfrm>
          <a:prstGeom prst="rect">
            <a:avLst/>
          </a:prstGeom>
          <a:noFill/>
        </p:spPr>
        <p:txBody>
          <a:bodyPr wrap="square" rtlCol="0">
            <a:spAutoFit/>
          </a:bodyPr>
          <a:lstStyle/>
          <a:p>
            <a:r>
              <a:rPr lang="en-US" sz="1600" dirty="0">
                <a:solidFill>
                  <a:srgbClr val="FF0000"/>
                </a:solidFill>
              </a:rPr>
              <a:t>Jarvis JN, </a:t>
            </a:r>
            <a:r>
              <a:rPr lang="en-US" sz="1600" dirty="0" err="1">
                <a:solidFill>
                  <a:srgbClr val="FF0000"/>
                </a:solidFill>
              </a:rPr>
              <a:t>Curr</a:t>
            </a:r>
            <a:r>
              <a:rPr lang="en-US" sz="1600" dirty="0">
                <a:solidFill>
                  <a:srgbClr val="FF0000"/>
                </a:solidFill>
              </a:rPr>
              <a:t> </a:t>
            </a:r>
            <a:r>
              <a:rPr lang="en-US" sz="1600" dirty="0" err="1">
                <a:solidFill>
                  <a:srgbClr val="FF0000"/>
                </a:solidFill>
              </a:rPr>
              <a:t>Opin</a:t>
            </a:r>
            <a:r>
              <a:rPr lang="en-US" sz="1600" dirty="0">
                <a:solidFill>
                  <a:srgbClr val="FF0000"/>
                </a:solidFill>
              </a:rPr>
              <a:t> Infect </a:t>
            </a:r>
            <a:r>
              <a:rPr lang="en-US" sz="1600" dirty="0" err="1">
                <a:solidFill>
                  <a:srgbClr val="FF0000"/>
                </a:solidFill>
              </a:rPr>
              <a:t>Dis</a:t>
            </a:r>
            <a:r>
              <a:rPr lang="en-US" sz="1600" dirty="0">
                <a:solidFill>
                  <a:srgbClr val="FF0000"/>
                </a:solidFill>
              </a:rPr>
              <a:t> 2013</a:t>
            </a:r>
          </a:p>
          <a:p>
            <a:r>
              <a:rPr lang="en-US" sz="1600" dirty="0" err="1">
                <a:solidFill>
                  <a:srgbClr val="FF0000"/>
                </a:solidFill>
              </a:rPr>
              <a:t>Andreani</a:t>
            </a:r>
            <a:r>
              <a:rPr lang="en-US" sz="1600" dirty="0">
                <a:solidFill>
                  <a:srgbClr val="FF0000"/>
                </a:solidFill>
              </a:rPr>
              <a:t> G, </a:t>
            </a:r>
            <a:r>
              <a:rPr lang="en-US" sz="1600" dirty="0" err="1">
                <a:solidFill>
                  <a:srgbClr val="FF0000"/>
                </a:solidFill>
              </a:rPr>
              <a:t>Curr</a:t>
            </a:r>
            <a:r>
              <a:rPr lang="en-US" sz="1600" dirty="0">
                <a:solidFill>
                  <a:srgbClr val="FF0000"/>
                </a:solidFill>
              </a:rPr>
              <a:t> </a:t>
            </a:r>
            <a:r>
              <a:rPr lang="en-US" sz="1600" dirty="0" err="1">
                <a:solidFill>
                  <a:srgbClr val="FF0000"/>
                </a:solidFill>
              </a:rPr>
              <a:t>Opin</a:t>
            </a:r>
            <a:r>
              <a:rPr lang="en-US" sz="1600" dirty="0">
                <a:solidFill>
                  <a:srgbClr val="FF0000"/>
                </a:solidFill>
              </a:rPr>
              <a:t> HIV AIDS 2012</a:t>
            </a:r>
          </a:p>
          <a:p>
            <a:r>
              <a:rPr lang="en-US" sz="1600" dirty="0" err="1">
                <a:solidFill>
                  <a:srgbClr val="FF0000"/>
                </a:solidFill>
              </a:rPr>
              <a:t>Cota</a:t>
            </a:r>
            <a:r>
              <a:rPr lang="en-US" sz="1600" dirty="0">
                <a:solidFill>
                  <a:srgbClr val="FF0000"/>
                </a:solidFill>
              </a:rPr>
              <a:t> GF, </a:t>
            </a:r>
            <a:r>
              <a:rPr lang="en-US" sz="1600" dirty="0" err="1">
                <a:solidFill>
                  <a:srgbClr val="FF0000"/>
                </a:solidFill>
              </a:rPr>
              <a:t>PLoS</a:t>
            </a:r>
            <a:r>
              <a:rPr lang="en-US" sz="1600" dirty="0">
                <a:solidFill>
                  <a:srgbClr val="FF0000"/>
                </a:solidFill>
              </a:rPr>
              <a:t> </a:t>
            </a:r>
            <a:r>
              <a:rPr lang="en-US" sz="1600" dirty="0" err="1">
                <a:solidFill>
                  <a:srgbClr val="FF0000"/>
                </a:solidFill>
              </a:rPr>
              <a:t>Negl</a:t>
            </a:r>
            <a:r>
              <a:rPr lang="en-US" sz="1600" dirty="0">
                <a:solidFill>
                  <a:srgbClr val="FF0000"/>
                </a:solidFill>
              </a:rPr>
              <a:t> </a:t>
            </a:r>
            <a:r>
              <a:rPr lang="en-US" sz="1600" dirty="0" err="1">
                <a:solidFill>
                  <a:srgbClr val="FF0000"/>
                </a:solidFill>
              </a:rPr>
              <a:t>Trop</a:t>
            </a:r>
            <a:r>
              <a:rPr lang="en-US" sz="1600" dirty="0">
                <a:solidFill>
                  <a:srgbClr val="FF0000"/>
                </a:solidFill>
              </a:rPr>
              <a:t> </a:t>
            </a:r>
            <a:r>
              <a:rPr lang="en-US" sz="1600" dirty="0" err="1">
                <a:solidFill>
                  <a:srgbClr val="FF0000"/>
                </a:solidFill>
              </a:rPr>
              <a:t>Dis</a:t>
            </a:r>
            <a:r>
              <a:rPr lang="en-US" sz="1600" dirty="0">
                <a:solidFill>
                  <a:srgbClr val="FF0000"/>
                </a:solidFill>
              </a:rPr>
              <a:t> 2012</a:t>
            </a:r>
            <a:endParaRPr lang="el-GR" sz="1600" dirty="0">
              <a:solidFill>
                <a:srgbClr val="FF0000"/>
              </a:solidFill>
            </a:endParaRPr>
          </a:p>
        </p:txBody>
      </p:sp>
    </p:spTree>
    <p:extLst>
      <p:ext uri="{BB962C8B-B14F-4D97-AF65-F5344CB8AC3E}">
        <p14:creationId xmlns:p14="http://schemas.microsoft.com/office/powerpoint/2010/main" val="131860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ssets\images\212x002.png"/>
          <p:cNvPicPr>
            <a:picLocks noChangeAspect="1" noChangeArrowheads="1"/>
          </p:cNvPicPr>
          <p:nvPr/>
        </p:nvPicPr>
        <p:blipFill>
          <a:blip r:embed="rId2" cstate="print"/>
          <a:srcRect/>
          <a:stretch>
            <a:fillRect/>
          </a:stretch>
        </p:blipFill>
        <p:spPr bwMode="auto">
          <a:xfrm>
            <a:off x="44795" y="1295400"/>
            <a:ext cx="8942342" cy="5153026"/>
          </a:xfrm>
          <a:prstGeom prst="rect">
            <a:avLst/>
          </a:prstGeom>
          <a:noFill/>
        </p:spPr>
      </p:pic>
      <p:sp>
        <p:nvSpPr>
          <p:cNvPr id="5" name="Rectangle 4"/>
          <p:cNvSpPr/>
          <p:nvPr/>
        </p:nvSpPr>
        <p:spPr>
          <a:xfrm>
            <a:off x="1295400" y="381000"/>
            <a:ext cx="6629400" cy="369332"/>
          </a:xfrm>
          <a:prstGeom prst="rect">
            <a:avLst/>
          </a:prstGeom>
        </p:spPr>
        <p:txBody>
          <a:bodyPr wrap="square">
            <a:spAutoFit/>
          </a:bodyPr>
          <a:lstStyle/>
          <a:p>
            <a:pPr algn="ctr"/>
            <a:r>
              <a:rPr lang="en-US" b="1" dirty="0"/>
              <a:t>     </a:t>
            </a:r>
            <a:r>
              <a:rPr lang="el-GR" b="1" dirty="0"/>
              <a:t>Παγκόσμια κατανομή λεϊσμανίασης</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l-GR" sz="2800" b="1" dirty="0">
                <a:solidFill>
                  <a:prstClr val="black"/>
                </a:solidFill>
              </a:rPr>
              <a:t>ΣΠΛΑΓΧΝΙΚΗ ΛΕΪΣΜΑΝΙΑΣΗ</a:t>
            </a:r>
            <a:r>
              <a:rPr lang="en-US" sz="2800" b="1" dirty="0">
                <a:solidFill>
                  <a:prstClr val="black"/>
                </a:solidFill>
              </a:rPr>
              <a:t> –</a:t>
            </a:r>
            <a:r>
              <a:rPr lang="el-GR" sz="2800" b="1" dirty="0">
                <a:solidFill>
                  <a:prstClr val="black"/>
                </a:solidFill>
              </a:rPr>
              <a:t> ΕΡΓΑΣΤΗΡΙΑΚΑ ΕΥΡΗΜΑΤΑ</a:t>
            </a:r>
            <a:endParaRPr lang="el-GR" dirty="0"/>
          </a:p>
        </p:txBody>
      </p:sp>
      <p:sp>
        <p:nvSpPr>
          <p:cNvPr id="3" name="Content Placeholder 2"/>
          <p:cNvSpPr>
            <a:spLocks noGrp="1"/>
          </p:cNvSpPr>
          <p:nvPr>
            <p:ph idx="1"/>
          </p:nvPr>
        </p:nvSpPr>
        <p:spPr>
          <a:xfrm>
            <a:off x="228600" y="1447800"/>
            <a:ext cx="8686800" cy="4678363"/>
          </a:xfrm>
        </p:spPr>
        <p:txBody>
          <a:bodyPr>
            <a:normAutofit/>
          </a:bodyPr>
          <a:lstStyle/>
          <a:p>
            <a:r>
              <a:rPr lang="en-US" sz="2400" b="1" dirty="0"/>
              <a:t>A</a:t>
            </a:r>
            <a:r>
              <a:rPr lang="el-GR" sz="2400" b="1" dirty="0" err="1"/>
              <a:t>ναιμία</a:t>
            </a:r>
            <a:r>
              <a:rPr lang="en-US" sz="2400" b="1" dirty="0"/>
              <a:t> </a:t>
            </a:r>
            <a:r>
              <a:rPr lang="en-US" sz="2400" dirty="0"/>
              <a:t>(</a:t>
            </a:r>
            <a:r>
              <a:rPr lang="el-GR" sz="2400" dirty="0"/>
              <a:t>πρώιμα</a:t>
            </a:r>
            <a:r>
              <a:rPr lang="en-US" sz="2400" dirty="0"/>
              <a:t>)</a:t>
            </a:r>
          </a:p>
          <a:p>
            <a:r>
              <a:rPr lang="el-GR" sz="2400" b="1" dirty="0" err="1"/>
              <a:t>Λευκοπενία</a:t>
            </a:r>
            <a:r>
              <a:rPr lang="en-US" sz="2400" b="1" dirty="0"/>
              <a:t> </a:t>
            </a:r>
            <a:r>
              <a:rPr lang="en-US" sz="2400" dirty="0"/>
              <a:t>(</a:t>
            </a:r>
            <a:r>
              <a:rPr lang="el-GR" sz="2400" dirty="0"/>
              <a:t>πρώιμα</a:t>
            </a:r>
            <a:r>
              <a:rPr lang="en-US" sz="2400" dirty="0"/>
              <a:t>)</a:t>
            </a:r>
          </a:p>
          <a:p>
            <a:r>
              <a:rPr lang="el-GR" sz="2400" b="1" dirty="0" err="1"/>
              <a:t>Θρομβοπενία</a:t>
            </a:r>
            <a:endParaRPr lang="en-US" sz="2400" b="1" dirty="0"/>
          </a:p>
          <a:p>
            <a:r>
              <a:rPr lang="el-GR" sz="2400" b="1" dirty="0" err="1"/>
              <a:t>Παγκυταροπενία</a:t>
            </a:r>
            <a:endParaRPr lang="en-US" sz="2400" b="1" dirty="0"/>
          </a:p>
          <a:p>
            <a:r>
              <a:rPr lang="el-GR" sz="2400" b="1" dirty="0" err="1"/>
              <a:t>Πολυκλωνική</a:t>
            </a:r>
            <a:r>
              <a:rPr lang="el-GR" sz="2400" b="1" dirty="0"/>
              <a:t> αύξηση γ-</a:t>
            </a:r>
            <a:r>
              <a:rPr lang="el-GR" sz="2400" b="1" dirty="0" err="1"/>
              <a:t>σφαιρινών</a:t>
            </a:r>
            <a:endParaRPr lang="en-US" sz="2400" b="1" dirty="0"/>
          </a:p>
          <a:p>
            <a:r>
              <a:rPr lang="el-GR" sz="2400" dirty="0"/>
              <a:t>Αύξηση </a:t>
            </a:r>
            <a:r>
              <a:rPr lang="el-GR" sz="2400" dirty="0" err="1"/>
              <a:t>τρανσαμινασών</a:t>
            </a:r>
            <a:r>
              <a:rPr lang="el-GR" sz="2400" dirty="0"/>
              <a:t> και </a:t>
            </a:r>
            <a:r>
              <a:rPr lang="el-GR" sz="2400" dirty="0" err="1"/>
              <a:t>χολερυθρίνης</a:t>
            </a:r>
            <a:endParaRPr lang="en-US" sz="2400" dirty="0"/>
          </a:p>
          <a:p>
            <a:r>
              <a:rPr lang="el-GR" sz="2400" dirty="0" err="1"/>
              <a:t>Υπολευκωματιναιμία</a:t>
            </a:r>
            <a:endParaRPr lang="en-US" sz="2400" dirty="0"/>
          </a:p>
          <a:p>
            <a:pPr marL="0" indent="0">
              <a:buNone/>
            </a:pPr>
            <a:endParaRPr lang="en-US" sz="2000" dirty="0"/>
          </a:p>
        </p:txBody>
      </p:sp>
      <p:sp>
        <p:nvSpPr>
          <p:cNvPr id="4" name="TextBox 3"/>
          <p:cNvSpPr txBox="1"/>
          <p:nvPr/>
        </p:nvSpPr>
        <p:spPr>
          <a:xfrm>
            <a:off x="2133600" y="5867400"/>
            <a:ext cx="5715000" cy="1569660"/>
          </a:xfrm>
          <a:prstGeom prst="rect">
            <a:avLst/>
          </a:prstGeom>
          <a:noFill/>
        </p:spPr>
        <p:txBody>
          <a:bodyPr wrap="square" rtlCol="0">
            <a:spAutoFit/>
          </a:bodyPr>
          <a:lstStyle/>
          <a:p>
            <a:r>
              <a:rPr lang="en-US" sz="1600" dirty="0" err="1">
                <a:solidFill>
                  <a:srgbClr val="FF0000"/>
                </a:solidFill>
              </a:rPr>
              <a:t>Saporito</a:t>
            </a:r>
            <a:r>
              <a:rPr lang="en-US" sz="1600" dirty="0">
                <a:solidFill>
                  <a:srgbClr val="FF0000"/>
                </a:solidFill>
              </a:rPr>
              <a:t> L, </a:t>
            </a:r>
            <a:r>
              <a:rPr lang="en-US" sz="1600" dirty="0" err="1">
                <a:solidFill>
                  <a:srgbClr val="FF0000"/>
                </a:solidFill>
              </a:rPr>
              <a:t>Int</a:t>
            </a:r>
            <a:r>
              <a:rPr lang="en-US" sz="1600" dirty="0">
                <a:solidFill>
                  <a:srgbClr val="FF0000"/>
                </a:solidFill>
              </a:rPr>
              <a:t> J Infect </a:t>
            </a:r>
            <a:r>
              <a:rPr lang="en-US" sz="1600" dirty="0" err="1">
                <a:solidFill>
                  <a:srgbClr val="FF0000"/>
                </a:solidFill>
              </a:rPr>
              <a:t>Dis</a:t>
            </a:r>
            <a:r>
              <a:rPr lang="en-US" sz="1600" dirty="0">
                <a:solidFill>
                  <a:srgbClr val="FF0000"/>
                </a:solidFill>
              </a:rPr>
              <a:t> 2013</a:t>
            </a:r>
          </a:p>
          <a:p>
            <a:r>
              <a:rPr lang="en-US" sz="1600" dirty="0">
                <a:solidFill>
                  <a:srgbClr val="FF0000"/>
                </a:solidFill>
              </a:rPr>
              <a:t>Sundar S, Harrison’s Principles of Internal Medicine 201</a:t>
            </a:r>
            <a:r>
              <a:rPr lang="el-GR" sz="1600" dirty="0">
                <a:solidFill>
                  <a:srgbClr val="FF0000"/>
                </a:solidFill>
              </a:rPr>
              <a:t>8</a:t>
            </a:r>
            <a:endParaRPr lang="en-US" sz="1600" dirty="0">
              <a:solidFill>
                <a:srgbClr val="FF0000"/>
              </a:solidFill>
            </a:endParaRPr>
          </a:p>
          <a:p>
            <a:r>
              <a:rPr lang="en-US" sz="1600" dirty="0">
                <a:solidFill>
                  <a:srgbClr val="FF0000"/>
                </a:solidFill>
              </a:rPr>
              <a:t>Simon I, </a:t>
            </a:r>
            <a:r>
              <a:rPr lang="en-US" sz="1600" dirty="0" err="1">
                <a:solidFill>
                  <a:srgbClr val="FF0000"/>
                </a:solidFill>
              </a:rPr>
              <a:t>Transpl</a:t>
            </a:r>
            <a:r>
              <a:rPr lang="en-US" sz="1600" dirty="0">
                <a:solidFill>
                  <a:srgbClr val="FF0000"/>
                </a:solidFill>
              </a:rPr>
              <a:t> Infect </a:t>
            </a:r>
            <a:r>
              <a:rPr lang="en-US" sz="1600" dirty="0" err="1">
                <a:solidFill>
                  <a:srgbClr val="FF0000"/>
                </a:solidFill>
              </a:rPr>
              <a:t>Dis</a:t>
            </a:r>
            <a:r>
              <a:rPr lang="en-US" sz="1600" dirty="0">
                <a:solidFill>
                  <a:srgbClr val="FF0000"/>
                </a:solidFill>
              </a:rPr>
              <a:t> 2011</a:t>
            </a:r>
            <a:endParaRPr lang="el-GR" sz="1600" dirty="0">
              <a:solidFill>
                <a:srgbClr val="FF0000"/>
              </a:solidFill>
            </a:endParaRPr>
          </a:p>
          <a:p>
            <a:endParaRPr lang="en-US" sz="1600" dirty="0">
              <a:solidFill>
                <a:srgbClr val="FF0000"/>
              </a:solidFill>
            </a:endParaRPr>
          </a:p>
          <a:p>
            <a:endParaRPr lang="el-GR" sz="1600" dirty="0">
              <a:solidFill>
                <a:srgbClr val="FF0000"/>
              </a:solidFill>
            </a:endParaRPr>
          </a:p>
          <a:p>
            <a:endParaRPr lang="el-GR" sz="1600"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2500" b="1" dirty="0">
                <a:solidFill>
                  <a:prstClr val="black"/>
                </a:solidFill>
              </a:rPr>
              <a:t>ΣΠΛΑΓΧΝΙΚΗ ΛΕΪΣΜΑΝΙΑΣΗ</a:t>
            </a:r>
            <a:r>
              <a:rPr lang="en-US" sz="2500" b="1" dirty="0">
                <a:solidFill>
                  <a:prstClr val="black"/>
                </a:solidFill>
              </a:rPr>
              <a:t> –</a:t>
            </a:r>
            <a:r>
              <a:rPr lang="el-GR" sz="2500" b="1" dirty="0">
                <a:solidFill>
                  <a:prstClr val="black"/>
                </a:solidFill>
              </a:rPr>
              <a:t> ΕΡΓΑΣΤΗΡΙΑΚΑ ΕΥΡΗΜΑΤΑ</a:t>
            </a:r>
            <a:endParaRPr lang="el-GR" dirty="0"/>
          </a:p>
        </p:txBody>
      </p:sp>
      <p:sp>
        <p:nvSpPr>
          <p:cNvPr id="3" name="Content Placeholder 2"/>
          <p:cNvSpPr>
            <a:spLocks noGrp="1"/>
          </p:cNvSpPr>
          <p:nvPr>
            <p:ph idx="1"/>
          </p:nvPr>
        </p:nvSpPr>
        <p:spPr>
          <a:xfrm>
            <a:off x="0" y="1447800"/>
            <a:ext cx="9144000" cy="4678363"/>
          </a:xfrm>
        </p:spPr>
        <p:txBody>
          <a:bodyPr>
            <a:normAutofit lnSpcReduction="10000"/>
          </a:bodyPr>
          <a:lstStyle/>
          <a:p>
            <a:r>
              <a:rPr lang="el-GR" sz="2000" b="1" dirty="0"/>
              <a:t>Μικροσκοπική εξέταση επιχρίσματος αναρρόφησης ιστού </a:t>
            </a:r>
          </a:p>
          <a:p>
            <a:r>
              <a:rPr lang="el-GR" sz="2000" b="1" dirty="0"/>
              <a:t>Καλλιέργεια </a:t>
            </a:r>
            <a:r>
              <a:rPr lang="el-GR" sz="2000" dirty="0"/>
              <a:t>ιστού αναρρόφησης</a:t>
            </a:r>
            <a:r>
              <a:rPr lang="en-US" sz="2000" dirty="0"/>
              <a:t> – </a:t>
            </a:r>
            <a:r>
              <a:rPr lang="el-GR" sz="2000" dirty="0"/>
              <a:t>χρονοβόρος, ακριβή, γίνεται σπάνια</a:t>
            </a:r>
            <a:endParaRPr lang="en-US" sz="2000" dirty="0"/>
          </a:p>
          <a:p>
            <a:pPr>
              <a:buNone/>
            </a:pPr>
            <a:r>
              <a:rPr lang="en-US" sz="2000" dirty="0"/>
              <a:t>                                                       -  </a:t>
            </a:r>
            <a:r>
              <a:rPr lang="en-US" sz="2000" dirty="0" err="1"/>
              <a:t>buffy</a:t>
            </a:r>
            <a:r>
              <a:rPr lang="en-US" sz="2000" dirty="0"/>
              <a:t> coat, media: </a:t>
            </a:r>
            <a:r>
              <a:rPr lang="en-US" sz="2000" dirty="0" err="1"/>
              <a:t>Novy</a:t>
            </a:r>
            <a:r>
              <a:rPr lang="en-US" sz="2000" dirty="0"/>
              <a:t>-McNeal-Nicolle, </a:t>
            </a:r>
            <a:r>
              <a:rPr lang="en-US" sz="2000" dirty="0" err="1"/>
              <a:t>Tobies</a:t>
            </a:r>
            <a:r>
              <a:rPr lang="en-US" sz="2000" dirty="0"/>
              <a:t>, Grace</a:t>
            </a:r>
          </a:p>
          <a:p>
            <a:r>
              <a:rPr lang="el-GR" sz="2000" dirty="0"/>
              <a:t>Τροποποιημένο </a:t>
            </a:r>
            <a:r>
              <a:rPr lang="en-US" sz="2000" dirty="0"/>
              <a:t>QuantiFERON (IFN-</a:t>
            </a:r>
            <a:r>
              <a:rPr lang="el-GR" sz="2000" dirty="0"/>
              <a:t>γ </a:t>
            </a:r>
            <a:r>
              <a:rPr lang="en-US" sz="2000" dirty="0"/>
              <a:t>release assay) </a:t>
            </a:r>
          </a:p>
          <a:p>
            <a:r>
              <a:rPr lang="el-GR" sz="2000" b="1" dirty="0"/>
              <a:t>Ορολογικές αντιδράσεις</a:t>
            </a:r>
            <a:r>
              <a:rPr lang="en-US" sz="2000" b="1" dirty="0"/>
              <a:t>:</a:t>
            </a:r>
          </a:p>
          <a:p>
            <a:pPr>
              <a:buNone/>
            </a:pPr>
            <a:r>
              <a:rPr lang="en-US" sz="2000" dirty="0"/>
              <a:t>         - ELISA</a:t>
            </a:r>
          </a:p>
          <a:p>
            <a:pPr>
              <a:buNone/>
            </a:pPr>
            <a:r>
              <a:rPr lang="en-US" sz="2000" dirty="0"/>
              <a:t>         - IFAT</a:t>
            </a:r>
          </a:p>
          <a:p>
            <a:pPr>
              <a:buNone/>
            </a:pPr>
            <a:r>
              <a:rPr lang="en-US" sz="2000" dirty="0"/>
              <a:t>         - rk39 ICT strip test</a:t>
            </a:r>
          </a:p>
          <a:p>
            <a:pPr>
              <a:buNone/>
            </a:pPr>
            <a:r>
              <a:rPr lang="en-US" sz="2000" dirty="0"/>
              <a:t>         - </a:t>
            </a:r>
            <a:r>
              <a:rPr lang="en-US" sz="2000" dirty="0" err="1"/>
              <a:t>Immunobloting</a:t>
            </a:r>
            <a:endParaRPr lang="en-US" sz="2000" dirty="0"/>
          </a:p>
          <a:p>
            <a:pPr>
              <a:buNone/>
            </a:pPr>
            <a:r>
              <a:rPr lang="en-US" sz="2000" dirty="0"/>
              <a:t>         - DAT</a:t>
            </a:r>
          </a:p>
          <a:p>
            <a:r>
              <a:rPr lang="el-GR" sz="2000" b="1" dirty="0"/>
              <a:t>Ανίχνευση </a:t>
            </a:r>
            <a:r>
              <a:rPr lang="el-GR" sz="2000" b="1" dirty="0" err="1"/>
              <a:t>λεϊσμανιακού</a:t>
            </a:r>
            <a:r>
              <a:rPr lang="el-GR" sz="2000" b="1" dirty="0"/>
              <a:t> </a:t>
            </a:r>
            <a:r>
              <a:rPr lang="en-US" sz="2000" b="1" dirty="0"/>
              <a:t>DNA</a:t>
            </a:r>
          </a:p>
          <a:p>
            <a:pPr>
              <a:buNone/>
            </a:pPr>
            <a:r>
              <a:rPr lang="en-US" sz="2000" dirty="0"/>
              <a:t>         - qualitative:  PCR</a:t>
            </a:r>
          </a:p>
          <a:p>
            <a:pPr>
              <a:buNone/>
            </a:pPr>
            <a:r>
              <a:rPr lang="en-US" sz="2000" dirty="0"/>
              <a:t>         - quantitative:  Real-time PCR</a:t>
            </a:r>
          </a:p>
        </p:txBody>
      </p:sp>
      <p:sp>
        <p:nvSpPr>
          <p:cNvPr id="4" name="TextBox 3"/>
          <p:cNvSpPr txBox="1"/>
          <p:nvPr/>
        </p:nvSpPr>
        <p:spPr>
          <a:xfrm>
            <a:off x="4495800" y="5410200"/>
            <a:ext cx="4648200" cy="2123658"/>
          </a:xfrm>
          <a:prstGeom prst="rect">
            <a:avLst/>
          </a:prstGeom>
          <a:noFill/>
        </p:spPr>
        <p:txBody>
          <a:bodyPr wrap="square" rtlCol="0">
            <a:spAutoFit/>
          </a:bodyPr>
          <a:lstStyle/>
          <a:p>
            <a:r>
              <a:rPr lang="en-US" sz="1400" dirty="0" err="1">
                <a:solidFill>
                  <a:srgbClr val="FF0000"/>
                </a:solidFill>
              </a:rPr>
              <a:t>Saporito</a:t>
            </a:r>
            <a:r>
              <a:rPr lang="en-US" sz="1400" dirty="0">
                <a:solidFill>
                  <a:srgbClr val="FF0000"/>
                </a:solidFill>
              </a:rPr>
              <a:t> L, </a:t>
            </a:r>
            <a:r>
              <a:rPr lang="en-US" sz="1400" dirty="0" err="1">
                <a:solidFill>
                  <a:srgbClr val="FF0000"/>
                </a:solidFill>
              </a:rPr>
              <a:t>Int</a:t>
            </a:r>
            <a:r>
              <a:rPr lang="en-US" sz="1400" dirty="0">
                <a:solidFill>
                  <a:srgbClr val="FF0000"/>
                </a:solidFill>
              </a:rPr>
              <a:t> J Infect </a:t>
            </a:r>
            <a:r>
              <a:rPr lang="en-US" sz="1400" dirty="0" err="1">
                <a:solidFill>
                  <a:srgbClr val="FF0000"/>
                </a:solidFill>
              </a:rPr>
              <a:t>Dis</a:t>
            </a:r>
            <a:r>
              <a:rPr lang="en-US" sz="1400" dirty="0">
                <a:solidFill>
                  <a:srgbClr val="FF0000"/>
                </a:solidFill>
              </a:rPr>
              <a:t> 2013</a:t>
            </a:r>
          </a:p>
          <a:p>
            <a:r>
              <a:rPr lang="en-US" sz="1400" dirty="0">
                <a:solidFill>
                  <a:srgbClr val="FF0000"/>
                </a:solidFill>
              </a:rPr>
              <a:t>Sundar S, Harrison’s Principles of Internal Medicine 2018</a:t>
            </a:r>
          </a:p>
          <a:p>
            <a:r>
              <a:rPr lang="en-US" sz="1400" dirty="0">
                <a:solidFill>
                  <a:srgbClr val="FF0000"/>
                </a:solidFill>
              </a:rPr>
              <a:t>Bates P, </a:t>
            </a:r>
            <a:r>
              <a:rPr lang="en-US" sz="1400" dirty="0" err="1">
                <a:solidFill>
                  <a:srgbClr val="FF0000"/>
                </a:solidFill>
              </a:rPr>
              <a:t>Sendid</a:t>
            </a:r>
            <a:r>
              <a:rPr lang="en-US" sz="1400" dirty="0">
                <a:solidFill>
                  <a:srgbClr val="FF0000"/>
                </a:solidFill>
              </a:rPr>
              <a:t> B. ESCMID </a:t>
            </a:r>
            <a:r>
              <a:rPr lang="en-US" sz="1400" dirty="0" err="1">
                <a:solidFill>
                  <a:srgbClr val="FF0000"/>
                </a:solidFill>
              </a:rPr>
              <a:t>Europ</a:t>
            </a:r>
            <a:r>
              <a:rPr lang="en-US" sz="1400" dirty="0">
                <a:solidFill>
                  <a:srgbClr val="FF0000"/>
                </a:solidFill>
              </a:rPr>
              <a:t> Manual </a:t>
            </a:r>
            <a:r>
              <a:rPr lang="en-US" sz="1400" dirty="0" err="1">
                <a:solidFill>
                  <a:srgbClr val="FF0000"/>
                </a:solidFill>
              </a:rPr>
              <a:t>Clin</a:t>
            </a:r>
            <a:r>
              <a:rPr lang="en-US" sz="1400" dirty="0">
                <a:solidFill>
                  <a:srgbClr val="FF0000"/>
                </a:solidFill>
              </a:rPr>
              <a:t> </a:t>
            </a:r>
            <a:r>
              <a:rPr lang="en-US" sz="1400" dirty="0" err="1">
                <a:solidFill>
                  <a:srgbClr val="FF0000"/>
                </a:solidFill>
              </a:rPr>
              <a:t>Microbiol</a:t>
            </a:r>
            <a:r>
              <a:rPr lang="en-US" sz="1400" dirty="0">
                <a:solidFill>
                  <a:srgbClr val="FF0000"/>
                </a:solidFill>
              </a:rPr>
              <a:t> 2012</a:t>
            </a:r>
          </a:p>
          <a:p>
            <a:r>
              <a:rPr lang="en-US" sz="1400" dirty="0" err="1">
                <a:solidFill>
                  <a:srgbClr val="FF0000"/>
                </a:solidFill>
              </a:rPr>
              <a:t>Srividya</a:t>
            </a:r>
            <a:r>
              <a:rPr lang="en-US" sz="1400" dirty="0">
                <a:solidFill>
                  <a:srgbClr val="FF0000"/>
                </a:solidFill>
              </a:rPr>
              <a:t> G, </a:t>
            </a:r>
            <a:r>
              <a:rPr lang="en-US" sz="1400" dirty="0" err="1">
                <a:solidFill>
                  <a:srgbClr val="FF0000"/>
                </a:solidFill>
              </a:rPr>
              <a:t>Parasitol</a:t>
            </a:r>
            <a:r>
              <a:rPr lang="en-US" sz="1400" dirty="0">
                <a:solidFill>
                  <a:srgbClr val="FF0000"/>
                </a:solidFill>
              </a:rPr>
              <a:t> Res 2012</a:t>
            </a:r>
          </a:p>
          <a:p>
            <a:r>
              <a:rPr lang="en-US" sz="1400" dirty="0" err="1">
                <a:solidFill>
                  <a:srgbClr val="FF0000"/>
                </a:solidFill>
              </a:rPr>
              <a:t>Srivastava</a:t>
            </a:r>
            <a:r>
              <a:rPr lang="en-US" sz="1400" dirty="0">
                <a:solidFill>
                  <a:srgbClr val="FF0000"/>
                </a:solidFill>
              </a:rPr>
              <a:t> P, Trans R Soc </a:t>
            </a:r>
            <a:r>
              <a:rPr lang="en-US" sz="1400" dirty="0" err="1">
                <a:solidFill>
                  <a:srgbClr val="FF0000"/>
                </a:solidFill>
              </a:rPr>
              <a:t>Trop</a:t>
            </a:r>
            <a:r>
              <a:rPr lang="en-US" sz="1400" dirty="0">
                <a:solidFill>
                  <a:srgbClr val="FF0000"/>
                </a:solidFill>
              </a:rPr>
              <a:t> Med </a:t>
            </a:r>
            <a:r>
              <a:rPr lang="en-US" sz="1400" dirty="0" err="1">
                <a:solidFill>
                  <a:srgbClr val="FF0000"/>
                </a:solidFill>
              </a:rPr>
              <a:t>Hyg</a:t>
            </a:r>
            <a:r>
              <a:rPr lang="en-US" sz="1400" dirty="0">
                <a:solidFill>
                  <a:srgbClr val="FF0000"/>
                </a:solidFill>
              </a:rPr>
              <a:t> 2011</a:t>
            </a:r>
          </a:p>
          <a:p>
            <a:r>
              <a:rPr lang="en-US" sz="1400" dirty="0" err="1">
                <a:solidFill>
                  <a:srgbClr val="FF0000"/>
                </a:solidFill>
              </a:rPr>
              <a:t>Gidwani</a:t>
            </a:r>
            <a:r>
              <a:rPr lang="en-US" sz="1400" dirty="0">
                <a:solidFill>
                  <a:srgbClr val="FF0000"/>
                </a:solidFill>
              </a:rPr>
              <a:t> K,  </a:t>
            </a:r>
            <a:r>
              <a:rPr lang="en-US" sz="1400" dirty="0" err="1">
                <a:solidFill>
                  <a:srgbClr val="FF0000"/>
                </a:solidFill>
              </a:rPr>
              <a:t>PLoS</a:t>
            </a:r>
            <a:r>
              <a:rPr lang="en-US" sz="1400" dirty="0">
                <a:solidFill>
                  <a:srgbClr val="FF0000"/>
                </a:solidFill>
              </a:rPr>
              <a:t> </a:t>
            </a:r>
            <a:r>
              <a:rPr lang="en-US" sz="1400" dirty="0" err="1">
                <a:solidFill>
                  <a:srgbClr val="FF0000"/>
                </a:solidFill>
              </a:rPr>
              <a:t>Negl</a:t>
            </a:r>
            <a:r>
              <a:rPr lang="en-US" sz="1400" dirty="0">
                <a:solidFill>
                  <a:srgbClr val="FF0000"/>
                </a:solidFill>
              </a:rPr>
              <a:t> </a:t>
            </a:r>
            <a:r>
              <a:rPr lang="en-US" sz="1400" dirty="0" err="1">
                <a:solidFill>
                  <a:srgbClr val="FF0000"/>
                </a:solidFill>
              </a:rPr>
              <a:t>Trop</a:t>
            </a:r>
            <a:r>
              <a:rPr lang="en-US" sz="1400" dirty="0">
                <a:solidFill>
                  <a:srgbClr val="FF0000"/>
                </a:solidFill>
              </a:rPr>
              <a:t> </a:t>
            </a:r>
            <a:r>
              <a:rPr lang="en-US" sz="1400" dirty="0" err="1">
                <a:solidFill>
                  <a:srgbClr val="FF0000"/>
                </a:solidFill>
              </a:rPr>
              <a:t>Dis</a:t>
            </a:r>
            <a:r>
              <a:rPr lang="en-US" sz="1400" dirty="0">
                <a:solidFill>
                  <a:srgbClr val="FF0000"/>
                </a:solidFill>
              </a:rPr>
              <a:t> 2011</a:t>
            </a:r>
            <a:endParaRPr lang="el-GR" sz="1400" dirty="0">
              <a:solidFill>
                <a:srgbClr val="FF0000"/>
              </a:solidFill>
            </a:endParaRPr>
          </a:p>
          <a:p>
            <a:endParaRPr lang="en-US" sz="1600" dirty="0">
              <a:solidFill>
                <a:srgbClr val="FF0000"/>
              </a:solidFill>
            </a:endParaRPr>
          </a:p>
          <a:p>
            <a:endParaRPr lang="el-GR" sz="1600" dirty="0">
              <a:solidFill>
                <a:srgbClr val="FF0000"/>
              </a:solidFill>
            </a:endParaRPr>
          </a:p>
          <a:p>
            <a:endParaRPr lang="el-GR" sz="1600" dirty="0">
              <a:solidFill>
                <a:srgbClr val="FF0000"/>
              </a:solidFill>
            </a:endParaRPr>
          </a:p>
        </p:txBody>
      </p:sp>
      <p:sp>
        <p:nvSpPr>
          <p:cNvPr id="5" name="TextBox 4"/>
          <p:cNvSpPr txBox="1"/>
          <p:nvPr/>
        </p:nvSpPr>
        <p:spPr>
          <a:xfrm>
            <a:off x="4038600" y="3124200"/>
            <a:ext cx="5105400" cy="1323439"/>
          </a:xfrm>
          <a:prstGeom prst="rect">
            <a:avLst/>
          </a:prstGeom>
          <a:noFill/>
          <a:ln w="38100">
            <a:solidFill>
              <a:srgbClr val="FF0000"/>
            </a:solidFill>
          </a:ln>
        </p:spPr>
        <p:txBody>
          <a:bodyPr wrap="square" rtlCol="0">
            <a:spAutoFit/>
          </a:bodyPr>
          <a:lstStyle/>
          <a:p>
            <a:r>
              <a:rPr lang="en-US" sz="2000" b="1" dirty="0">
                <a:solidFill>
                  <a:srgbClr val="C00000"/>
                </a:solidFill>
              </a:rPr>
              <a:t>At field level: - rk39 ICT strip test  </a:t>
            </a:r>
            <a:r>
              <a:rPr lang="el-GR" sz="2000" b="1" dirty="0">
                <a:solidFill>
                  <a:srgbClr val="C00000"/>
                </a:solidFill>
              </a:rPr>
              <a:t>ή</a:t>
            </a:r>
            <a:r>
              <a:rPr lang="en-US" sz="2000" b="1" dirty="0">
                <a:solidFill>
                  <a:srgbClr val="C00000"/>
                </a:solidFill>
              </a:rPr>
              <a:t> ELISA</a:t>
            </a:r>
          </a:p>
          <a:p>
            <a:r>
              <a:rPr lang="en-US" sz="2000" b="1" dirty="0">
                <a:solidFill>
                  <a:srgbClr val="C00000"/>
                </a:solidFill>
              </a:rPr>
              <a:t>                          - PCR  </a:t>
            </a:r>
            <a:r>
              <a:rPr lang="el-GR" sz="2000" b="1" dirty="0">
                <a:solidFill>
                  <a:srgbClr val="C00000"/>
                </a:solidFill>
              </a:rPr>
              <a:t>σε εργαστήρια αναφοράς</a:t>
            </a:r>
            <a:endParaRPr lang="en-US" sz="2000" b="1" dirty="0">
              <a:solidFill>
                <a:srgbClr val="C00000"/>
              </a:solidFill>
            </a:endParaRPr>
          </a:p>
          <a:p>
            <a:endParaRPr lang="en-US" sz="2000" b="1" dirty="0">
              <a:solidFill>
                <a:srgbClr val="C00000"/>
              </a:solidFill>
            </a:endParaRPr>
          </a:p>
          <a:p>
            <a:r>
              <a:rPr lang="el-GR" sz="2000" b="1" dirty="0">
                <a:solidFill>
                  <a:srgbClr val="C00000"/>
                </a:solidFill>
              </a:rPr>
              <a:t>Στην Ευρώπη</a:t>
            </a:r>
            <a:r>
              <a:rPr lang="en-US" sz="2000" b="1" dirty="0">
                <a:solidFill>
                  <a:srgbClr val="C00000"/>
                </a:solidFill>
              </a:rPr>
              <a:t>:  PCR ( </a:t>
            </a:r>
            <a:r>
              <a:rPr lang="el-GR" sz="2000" b="1" dirty="0">
                <a:solidFill>
                  <a:srgbClr val="C00000"/>
                </a:solidFill>
              </a:rPr>
              <a:t>καλύτερη ειδικότητα</a:t>
            </a:r>
            <a:r>
              <a:rPr lang="en-US" sz="2000" b="1" dirty="0">
                <a:solidFill>
                  <a:srgbClr val="C00000"/>
                </a:solidFill>
              </a:rPr>
              <a:t>)</a:t>
            </a:r>
            <a:endParaRPr lang="el-GR" sz="2000" b="1" dirty="0">
              <a:solidFill>
                <a:srgbClr val="C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2500" b="1" dirty="0">
                <a:solidFill>
                  <a:prstClr val="black"/>
                </a:solidFill>
              </a:rPr>
              <a:t>ΣΠΛΑΓΧΝΙΚΗ ΛΕΪΣΜΑΝΙΑΣΗ</a:t>
            </a:r>
            <a:r>
              <a:rPr lang="en-US" sz="2500" b="1" dirty="0">
                <a:solidFill>
                  <a:prstClr val="black"/>
                </a:solidFill>
              </a:rPr>
              <a:t> –</a:t>
            </a:r>
            <a:r>
              <a:rPr lang="el-GR" sz="2500" b="1" dirty="0">
                <a:solidFill>
                  <a:prstClr val="black"/>
                </a:solidFill>
              </a:rPr>
              <a:t> ΕΡΓΑΣΤΗΡΙΑΚΗ ΔΙΑΓΝΩΣΗ</a:t>
            </a:r>
            <a:endParaRPr lang="el-GR" dirty="0"/>
          </a:p>
        </p:txBody>
      </p:sp>
      <p:sp>
        <p:nvSpPr>
          <p:cNvPr id="3" name="Content Placeholder 2"/>
          <p:cNvSpPr>
            <a:spLocks noGrp="1"/>
          </p:cNvSpPr>
          <p:nvPr>
            <p:ph idx="1"/>
          </p:nvPr>
        </p:nvSpPr>
        <p:spPr>
          <a:xfrm>
            <a:off x="0" y="1066800"/>
            <a:ext cx="9144000" cy="4678363"/>
          </a:xfrm>
        </p:spPr>
        <p:txBody>
          <a:bodyPr>
            <a:normAutofit/>
          </a:bodyPr>
          <a:lstStyle/>
          <a:p>
            <a:pPr>
              <a:buNone/>
            </a:pPr>
            <a:r>
              <a:rPr lang="el-GR" sz="2000" b="1" dirty="0"/>
              <a:t>Μικροσκοπική εξέταση επιχρίσματος αναρρόφησης ιστού </a:t>
            </a:r>
          </a:p>
          <a:p>
            <a:r>
              <a:rPr lang="el-GR" sz="2000" dirty="0"/>
              <a:t>Αναγνώριση </a:t>
            </a:r>
            <a:r>
              <a:rPr lang="el-GR" sz="2000" dirty="0" err="1"/>
              <a:t>αμαστιγωτών</a:t>
            </a:r>
            <a:r>
              <a:rPr lang="el-GR" sz="2000" dirty="0"/>
              <a:t> σε επιχρίσματα ιστών</a:t>
            </a:r>
            <a:r>
              <a:rPr lang="en-US" sz="2000" dirty="0"/>
              <a:t> (gold standard) </a:t>
            </a:r>
          </a:p>
          <a:p>
            <a:pPr>
              <a:buNone/>
            </a:pPr>
            <a:r>
              <a:rPr lang="en-US" sz="2000" dirty="0"/>
              <a:t>                 – </a:t>
            </a:r>
            <a:r>
              <a:rPr lang="en-US" sz="2000" dirty="0" err="1"/>
              <a:t>Giemsa</a:t>
            </a:r>
            <a:r>
              <a:rPr lang="en-US" sz="2000" dirty="0"/>
              <a:t>/</a:t>
            </a:r>
            <a:r>
              <a:rPr lang="en-US" sz="2000" dirty="0" err="1"/>
              <a:t>Leishman</a:t>
            </a:r>
            <a:r>
              <a:rPr lang="en-US" sz="2000" dirty="0"/>
              <a:t> stain</a:t>
            </a:r>
          </a:p>
          <a:p>
            <a:r>
              <a:rPr lang="el-GR" sz="2000" dirty="0" err="1"/>
              <a:t>Υψηή</a:t>
            </a:r>
            <a:r>
              <a:rPr lang="el-GR" sz="2000" dirty="0"/>
              <a:t> ευαισθησία και ειδικότητα</a:t>
            </a:r>
            <a:endParaRPr lang="en-US" sz="2000" dirty="0"/>
          </a:p>
          <a:p>
            <a:r>
              <a:rPr lang="el-GR" sz="2000" dirty="0"/>
              <a:t>ευαισθησία</a:t>
            </a:r>
            <a:r>
              <a:rPr lang="en-US" sz="2000" dirty="0"/>
              <a:t>: </a:t>
            </a:r>
          </a:p>
          <a:p>
            <a:pPr>
              <a:buNone/>
            </a:pPr>
            <a:r>
              <a:rPr lang="en-US" sz="2000" dirty="0"/>
              <a:t>                      </a:t>
            </a:r>
            <a:r>
              <a:rPr lang="el-GR" sz="2000" dirty="0" err="1"/>
              <a:t>σπλήν</a:t>
            </a:r>
            <a:r>
              <a:rPr lang="en-US" sz="2000" dirty="0"/>
              <a:t>                    &gt; 95 % (93-98 %) – </a:t>
            </a:r>
            <a:r>
              <a:rPr lang="el-GR" sz="2000" dirty="0" err="1"/>
              <a:t>επεμβατιή</a:t>
            </a:r>
            <a:r>
              <a:rPr lang="el-GR" sz="2000" dirty="0"/>
              <a:t>, ίσως επικίνδυνη</a:t>
            </a:r>
            <a:endParaRPr lang="en-US" sz="2000" dirty="0"/>
          </a:p>
          <a:p>
            <a:pPr>
              <a:buNone/>
            </a:pPr>
            <a:r>
              <a:rPr lang="en-US" sz="2000" dirty="0"/>
              <a:t>                      </a:t>
            </a:r>
            <a:r>
              <a:rPr lang="el-GR" sz="2000" dirty="0"/>
              <a:t>μυελός οστών</a:t>
            </a:r>
            <a:r>
              <a:rPr lang="en-US" sz="2000" dirty="0"/>
              <a:t>       52-85 %</a:t>
            </a:r>
          </a:p>
          <a:p>
            <a:pPr>
              <a:buNone/>
            </a:pPr>
            <a:r>
              <a:rPr lang="en-US" sz="2000" dirty="0"/>
              <a:t>                      </a:t>
            </a:r>
            <a:r>
              <a:rPr lang="el-GR" sz="2000" dirty="0"/>
              <a:t>λεμφαδένες</a:t>
            </a:r>
            <a:r>
              <a:rPr lang="en-US" sz="2000" dirty="0"/>
              <a:t>          53-65 %  </a:t>
            </a:r>
          </a:p>
          <a:p>
            <a:pPr>
              <a:buNone/>
            </a:pPr>
            <a:r>
              <a:rPr lang="en-US" sz="2000" dirty="0"/>
              <a:t>                           </a:t>
            </a:r>
          </a:p>
        </p:txBody>
      </p:sp>
      <p:sp>
        <p:nvSpPr>
          <p:cNvPr id="4" name="TextBox 3"/>
          <p:cNvSpPr txBox="1"/>
          <p:nvPr/>
        </p:nvSpPr>
        <p:spPr>
          <a:xfrm>
            <a:off x="0" y="5410200"/>
            <a:ext cx="4876800" cy="1692771"/>
          </a:xfrm>
          <a:prstGeom prst="rect">
            <a:avLst/>
          </a:prstGeom>
          <a:noFill/>
        </p:spPr>
        <p:txBody>
          <a:bodyPr wrap="square" rtlCol="0">
            <a:spAutoFit/>
          </a:bodyPr>
          <a:lstStyle/>
          <a:p>
            <a:r>
              <a:rPr lang="en-US" sz="1400" dirty="0" err="1">
                <a:solidFill>
                  <a:srgbClr val="FF0000"/>
                </a:solidFill>
              </a:rPr>
              <a:t>Saporito</a:t>
            </a:r>
            <a:r>
              <a:rPr lang="en-US" sz="1400" dirty="0">
                <a:solidFill>
                  <a:srgbClr val="FF0000"/>
                </a:solidFill>
              </a:rPr>
              <a:t> L, </a:t>
            </a:r>
            <a:r>
              <a:rPr lang="en-US" sz="1400" dirty="0" err="1">
                <a:solidFill>
                  <a:srgbClr val="FF0000"/>
                </a:solidFill>
              </a:rPr>
              <a:t>Int</a:t>
            </a:r>
            <a:r>
              <a:rPr lang="en-US" sz="1400" dirty="0">
                <a:solidFill>
                  <a:srgbClr val="FF0000"/>
                </a:solidFill>
              </a:rPr>
              <a:t> J Infect </a:t>
            </a:r>
            <a:r>
              <a:rPr lang="en-US" sz="1400" dirty="0" err="1">
                <a:solidFill>
                  <a:srgbClr val="FF0000"/>
                </a:solidFill>
              </a:rPr>
              <a:t>Dis</a:t>
            </a:r>
            <a:r>
              <a:rPr lang="en-US" sz="1400" dirty="0">
                <a:solidFill>
                  <a:srgbClr val="FF0000"/>
                </a:solidFill>
              </a:rPr>
              <a:t> 2013</a:t>
            </a:r>
          </a:p>
          <a:p>
            <a:r>
              <a:rPr lang="en-US" sz="1400" dirty="0">
                <a:solidFill>
                  <a:srgbClr val="FF0000"/>
                </a:solidFill>
              </a:rPr>
              <a:t>Sundar S, Harrison’s Principles of Internal Medicine 201</a:t>
            </a:r>
            <a:r>
              <a:rPr lang="el-GR" sz="1400" dirty="0">
                <a:solidFill>
                  <a:srgbClr val="FF0000"/>
                </a:solidFill>
              </a:rPr>
              <a:t>8</a:t>
            </a:r>
            <a:endParaRPr lang="en-US" sz="1400" dirty="0">
              <a:solidFill>
                <a:srgbClr val="FF0000"/>
              </a:solidFill>
            </a:endParaRPr>
          </a:p>
          <a:p>
            <a:r>
              <a:rPr lang="en-US" sz="1400" dirty="0" err="1">
                <a:solidFill>
                  <a:srgbClr val="FF0000"/>
                </a:solidFill>
              </a:rPr>
              <a:t>Srividya</a:t>
            </a:r>
            <a:r>
              <a:rPr lang="en-US" sz="1400" dirty="0">
                <a:solidFill>
                  <a:srgbClr val="FF0000"/>
                </a:solidFill>
              </a:rPr>
              <a:t> G, </a:t>
            </a:r>
            <a:r>
              <a:rPr lang="en-US" sz="1400" dirty="0" err="1">
                <a:solidFill>
                  <a:srgbClr val="FF0000"/>
                </a:solidFill>
              </a:rPr>
              <a:t>Parasitol</a:t>
            </a:r>
            <a:r>
              <a:rPr lang="en-US" sz="1400" dirty="0">
                <a:solidFill>
                  <a:srgbClr val="FF0000"/>
                </a:solidFill>
              </a:rPr>
              <a:t> Res 2012</a:t>
            </a:r>
          </a:p>
          <a:p>
            <a:r>
              <a:rPr lang="en-US" sz="1400" dirty="0" err="1">
                <a:solidFill>
                  <a:srgbClr val="FF0000"/>
                </a:solidFill>
              </a:rPr>
              <a:t>Srivastava</a:t>
            </a:r>
            <a:r>
              <a:rPr lang="en-US" sz="1400" dirty="0">
                <a:solidFill>
                  <a:srgbClr val="FF0000"/>
                </a:solidFill>
              </a:rPr>
              <a:t> P, Trans R Soc </a:t>
            </a:r>
            <a:r>
              <a:rPr lang="en-US" sz="1400" dirty="0" err="1">
                <a:solidFill>
                  <a:srgbClr val="FF0000"/>
                </a:solidFill>
              </a:rPr>
              <a:t>Trop</a:t>
            </a:r>
            <a:r>
              <a:rPr lang="en-US" sz="1400" dirty="0">
                <a:solidFill>
                  <a:srgbClr val="FF0000"/>
                </a:solidFill>
              </a:rPr>
              <a:t> Med </a:t>
            </a:r>
            <a:r>
              <a:rPr lang="en-US" sz="1400" dirty="0" err="1">
                <a:solidFill>
                  <a:srgbClr val="FF0000"/>
                </a:solidFill>
              </a:rPr>
              <a:t>Hyg</a:t>
            </a:r>
            <a:r>
              <a:rPr lang="en-US" sz="1400" dirty="0">
                <a:solidFill>
                  <a:srgbClr val="FF0000"/>
                </a:solidFill>
              </a:rPr>
              <a:t> 2011</a:t>
            </a:r>
            <a:endParaRPr lang="el-GR" sz="1400" dirty="0">
              <a:solidFill>
                <a:srgbClr val="FF0000"/>
              </a:solidFill>
            </a:endParaRPr>
          </a:p>
          <a:p>
            <a:endParaRPr lang="en-US" sz="1600" dirty="0">
              <a:solidFill>
                <a:srgbClr val="FF0000"/>
              </a:solidFill>
            </a:endParaRPr>
          </a:p>
          <a:p>
            <a:endParaRPr lang="el-GR" sz="1600" dirty="0">
              <a:solidFill>
                <a:srgbClr val="FF0000"/>
              </a:solidFill>
            </a:endParaRPr>
          </a:p>
          <a:p>
            <a:endParaRPr lang="el-GR" sz="1600" dirty="0">
              <a:solidFill>
                <a:srgbClr val="FF0000"/>
              </a:solidFill>
            </a:endParaRPr>
          </a:p>
        </p:txBody>
      </p:sp>
      <p:pic>
        <p:nvPicPr>
          <p:cNvPr id="4098" name="Picture 2" descr="Key points for the laboratory diagnosis of Visceral Leishmaniasis ...">
            <a:extLst>
              <a:ext uri="{FF2B5EF4-FFF2-40B4-BE49-F238E27FC236}">
                <a16:creationId xmlns:a16="http://schemas.microsoft.com/office/drawing/2014/main" id="{0453C3EF-25F2-4B8A-A75B-02774F4B2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496" y="4091534"/>
            <a:ext cx="4382063" cy="2752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assets\images\212x001.png"/>
          <p:cNvPicPr>
            <a:picLocks noChangeAspect="1" noChangeArrowheads="1"/>
          </p:cNvPicPr>
          <p:nvPr/>
        </p:nvPicPr>
        <p:blipFill>
          <a:blip r:embed="rId2" cstate="print"/>
          <a:srcRect/>
          <a:stretch>
            <a:fillRect/>
          </a:stretch>
        </p:blipFill>
        <p:spPr bwMode="auto">
          <a:xfrm>
            <a:off x="1447800" y="381000"/>
            <a:ext cx="6169954" cy="5562600"/>
          </a:xfrm>
          <a:prstGeom prst="rect">
            <a:avLst/>
          </a:prstGeom>
          <a:noFill/>
        </p:spPr>
      </p:pic>
      <p:sp>
        <p:nvSpPr>
          <p:cNvPr id="5" name="Rectangle 4"/>
          <p:cNvSpPr/>
          <p:nvPr/>
        </p:nvSpPr>
        <p:spPr>
          <a:xfrm>
            <a:off x="0" y="5996226"/>
            <a:ext cx="9144000" cy="861774"/>
          </a:xfrm>
          <a:prstGeom prst="rect">
            <a:avLst/>
          </a:prstGeom>
        </p:spPr>
        <p:txBody>
          <a:bodyPr wrap="square">
            <a:spAutoFit/>
          </a:bodyPr>
          <a:lstStyle/>
          <a:p>
            <a:r>
              <a:rPr lang="en-US" dirty="0"/>
              <a:t> </a:t>
            </a:r>
            <a:r>
              <a:rPr lang="en-US" sz="1600" b="1" dirty="0"/>
              <a:t>A macrophage with numerous intracellular </a:t>
            </a:r>
            <a:r>
              <a:rPr lang="en-US" sz="1600" b="1" dirty="0" err="1"/>
              <a:t>amastigotes</a:t>
            </a:r>
            <a:r>
              <a:rPr lang="en-US" sz="1600" dirty="0"/>
              <a:t> (2–4 </a:t>
            </a:r>
            <a:r>
              <a:rPr lang="el-GR" sz="1600" dirty="0"/>
              <a:t>μ</a:t>
            </a:r>
            <a:r>
              <a:rPr lang="en-US" sz="1600" dirty="0"/>
              <a:t>m) in a </a:t>
            </a:r>
            <a:r>
              <a:rPr lang="en-US" sz="1600" dirty="0" err="1"/>
              <a:t>Giemsa</a:t>
            </a:r>
            <a:r>
              <a:rPr lang="en-US" sz="1600" dirty="0"/>
              <a:t>-stained </a:t>
            </a:r>
            <a:r>
              <a:rPr lang="en-US" sz="1600" dirty="0" err="1"/>
              <a:t>splenic</a:t>
            </a:r>
            <a:r>
              <a:rPr lang="en-US" sz="1600" dirty="0"/>
              <a:t> smear from a patient with visceral </a:t>
            </a:r>
            <a:r>
              <a:rPr lang="en-US" sz="1600" dirty="0" err="1"/>
              <a:t>leishmaniasis</a:t>
            </a:r>
            <a:r>
              <a:rPr lang="en-US" sz="1600" dirty="0"/>
              <a:t>. Each </a:t>
            </a:r>
            <a:r>
              <a:rPr lang="en-US" sz="1600" dirty="0" err="1"/>
              <a:t>amastigote</a:t>
            </a:r>
            <a:r>
              <a:rPr lang="en-US" sz="1600" dirty="0"/>
              <a:t> contains a nucleus and a characteristic </a:t>
            </a:r>
            <a:r>
              <a:rPr lang="en-US" sz="1600" dirty="0" err="1"/>
              <a:t>kinetoplast</a:t>
            </a:r>
            <a:r>
              <a:rPr lang="en-US" sz="1600" dirty="0"/>
              <a:t> consisting of multiple copies of mitochondrial DNA. A few extracellular parasites are also visible.</a:t>
            </a:r>
            <a:endParaRPr lang="el-GR" sz="1600" dirty="0"/>
          </a:p>
        </p:txBody>
      </p:sp>
      <p:sp>
        <p:nvSpPr>
          <p:cNvPr id="6" name="Rectangle 5"/>
          <p:cNvSpPr/>
          <p:nvPr/>
        </p:nvSpPr>
        <p:spPr>
          <a:xfrm>
            <a:off x="0" y="0"/>
            <a:ext cx="9144000" cy="369332"/>
          </a:xfrm>
          <a:prstGeom prst="rect">
            <a:avLst/>
          </a:prstGeom>
        </p:spPr>
        <p:txBody>
          <a:bodyPr wrap="square">
            <a:spAutoFit/>
          </a:bodyPr>
          <a:lstStyle/>
          <a:p>
            <a:r>
              <a:rPr lang="en-US" b="1" dirty="0"/>
              <a:t>               </a:t>
            </a:r>
            <a:r>
              <a:rPr lang="el-GR" b="1" dirty="0"/>
              <a:t>Μικροσκοπική εξέταση επιχρίσματος αναρρόφησης ιστού  </a:t>
            </a:r>
            <a:r>
              <a:rPr lang="en-US" b="1" dirty="0"/>
              <a:t>(gold standard)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127.0.0.1:1818/images/1FF248.jpg"/>
          <p:cNvPicPr>
            <a:picLocks noChangeAspect="1" noChangeArrowheads="1"/>
          </p:cNvPicPr>
          <p:nvPr/>
        </p:nvPicPr>
        <p:blipFill>
          <a:blip r:embed="rId2" cstate="print"/>
          <a:srcRect/>
          <a:stretch>
            <a:fillRect/>
          </a:stretch>
        </p:blipFill>
        <p:spPr bwMode="auto">
          <a:xfrm>
            <a:off x="533400" y="1139190"/>
            <a:ext cx="8001000" cy="4880610"/>
          </a:xfrm>
          <a:prstGeom prst="rect">
            <a:avLst/>
          </a:prstGeom>
          <a:noFill/>
        </p:spPr>
      </p:pic>
      <p:sp>
        <p:nvSpPr>
          <p:cNvPr id="3" name="Rectangle 2"/>
          <p:cNvSpPr/>
          <p:nvPr/>
        </p:nvSpPr>
        <p:spPr>
          <a:xfrm>
            <a:off x="-152400" y="366261"/>
            <a:ext cx="8382000" cy="369332"/>
          </a:xfrm>
          <a:prstGeom prst="rect">
            <a:avLst/>
          </a:prstGeom>
        </p:spPr>
        <p:txBody>
          <a:bodyPr wrap="square">
            <a:spAutoFit/>
          </a:bodyPr>
          <a:lstStyle/>
          <a:p>
            <a:r>
              <a:rPr lang="en-US" b="1" dirty="0"/>
              <a:t>                </a:t>
            </a:r>
            <a:r>
              <a:rPr lang="el-GR" b="1" dirty="0"/>
              <a:t>Μικροσκοπική εξέταση επιχρίσματος αναρρόφησης ιστού  </a:t>
            </a:r>
            <a:r>
              <a:rPr lang="en-US" b="1" dirty="0"/>
              <a:t>(gold standard)</a:t>
            </a:r>
          </a:p>
        </p:txBody>
      </p:sp>
      <p:sp>
        <p:nvSpPr>
          <p:cNvPr id="4" name="Rectangle 3"/>
          <p:cNvSpPr/>
          <p:nvPr/>
        </p:nvSpPr>
        <p:spPr>
          <a:xfrm>
            <a:off x="6781800" y="5934670"/>
            <a:ext cx="2362200" cy="923330"/>
          </a:xfrm>
          <a:prstGeom prst="rect">
            <a:avLst/>
          </a:prstGeom>
        </p:spPr>
        <p:txBody>
          <a:bodyPr wrap="square">
            <a:spAutoFit/>
          </a:bodyPr>
          <a:lstStyle/>
          <a:p>
            <a:r>
              <a:rPr lang="en-US" dirty="0"/>
              <a:t>(</a:t>
            </a:r>
            <a:r>
              <a:rPr lang="en-US" i="1" dirty="0" err="1"/>
              <a:t>Giemsa</a:t>
            </a:r>
            <a:r>
              <a:rPr lang="en-US" dirty="0"/>
              <a:t> × </a:t>
            </a:r>
            <a:r>
              <a:rPr lang="en-US" i="1" dirty="0"/>
              <a:t>1250</a:t>
            </a:r>
            <a:r>
              <a:rPr lang="en-US" dirty="0"/>
              <a:t>)</a:t>
            </a:r>
            <a:br>
              <a:rPr lang="en-US" dirty="0"/>
            </a:br>
            <a:br>
              <a:rPr lang="en-US" dirty="0"/>
            </a:br>
            <a:endParaRPr lang="el-GR" dirty="0"/>
          </a:p>
        </p:txBody>
      </p:sp>
      <p:pic>
        <p:nvPicPr>
          <p:cNvPr id="5" name="Picture 3" descr="C:\Documents and Settings\user\My Documents\My Pictures\1TF250.jpg"/>
          <p:cNvPicPr>
            <a:picLocks noChangeAspect="1" noChangeArrowheads="1"/>
          </p:cNvPicPr>
          <p:nvPr/>
        </p:nvPicPr>
        <p:blipFill>
          <a:blip r:embed="rId3" cstate="print"/>
          <a:srcRect/>
          <a:stretch>
            <a:fillRect/>
          </a:stretch>
        </p:blipFill>
        <p:spPr bwMode="auto">
          <a:xfrm>
            <a:off x="0" y="4767072"/>
            <a:ext cx="2133600" cy="2090928"/>
          </a:xfrm>
          <a:prstGeom prst="rect">
            <a:avLst/>
          </a:prstGeom>
          <a:noFill/>
        </p:spPr>
      </p:pic>
      <p:sp>
        <p:nvSpPr>
          <p:cNvPr id="6" name="TextBox 5"/>
          <p:cNvSpPr txBox="1"/>
          <p:nvPr/>
        </p:nvSpPr>
        <p:spPr>
          <a:xfrm>
            <a:off x="2362200" y="6477000"/>
            <a:ext cx="3048000" cy="369332"/>
          </a:xfrm>
          <a:prstGeom prst="rect">
            <a:avLst/>
          </a:prstGeom>
          <a:noFill/>
        </p:spPr>
        <p:txBody>
          <a:bodyPr wrap="square" rtlCol="0">
            <a:spAutoFit/>
          </a:bodyPr>
          <a:lstStyle/>
          <a:p>
            <a:r>
              <a:rPr lang="en-US" dirty="0"/>
              <a:t>  Short flagellum=</a:t>
            </a:r>
            <a:r>
              <a:rPr lang="en-US" dirty="0" err="1"/>
              <a:t>mastigote</a:t>
            </a:r>
            <a:endParaRPr lang="el-GR" dirty="0"/>
          </a:p>
        </p:txBody>
      </p:sp>
      <p:sp>
        <p:nvSpPr>
          <p:cNvPr id="10" name="Down Arrow 9"/>
          <p:cNvSpPr/>
          <p:nvPr/>
        </p:nvSpPr>
        <p:spPr>
          <a:xfrm rot="7443862">
            <a:off x="1985253" y="5850304"/>
            <a:ext cx="237719" cy="8718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127.0.0.1:1818/images/1FF275.jpg"/>
          <p:cNvPicPr>
            <a:picLocks noChangeAspect="1" noChangeArrowheads="1"/>
          </p:cNvPicPr>
          <p:nvPr/>
        </p:nvPicPr>
        <p:blipFill>
          <a:blip r:embed="rId2" cstate="print"/>
          <a:srcRect/>
          <a:stretch>
            <a:fillRect/>
          </a:stretch>
        </p:blipFill>
        <p:spPr bwMode="auto">
          <a:xfrm>
            <a:off x="221196" y="1317879"/>
            <a:ext cx="8694204" cy="5368671"/>
          </a:xfrm>
          <a:prstGeom prst="rect">
            <a:avLst/>
          </a:prstGeom>
          <a:noFill/>
        </p:spPr>
      </p:pic>
      <p:sp>
        <p:nvSpPr>
          <p:cNvPr id="3" name="Rectangle 2"/>
          <p:cNvSpPr/>
          <p:nvPr/>
        </p:nvSpPr>
        <p:spPr>
          <a:xfrm>
            <a:off x="110598" y="304800"/>
            <a:ext cx="8915400" cy="830997"/>
          </a:xfrm>
          <a:prstGeom prst="rect">
            <a:avLst/>
          </a:prstGeom>
        </p:spPr>
        <p:txBody>
          <a:bodyPr wrap="square">
            <a:spAutoFit/>
          </a:bodyPr>
          <a:lstStyle/>
          <a:p>
            <a:r>
              <a:rPr lang="en-US" b="1" i="1" dirty="0"/>
              <a:t>    </a:t>
            </a:r>
            <a:r>
              <a:rPr lang="en-US" sz="2400" b="1" i="1" dirty="0"/>
              <a:t>Leishmania infantum</a:t>
            </a:r>
            <a:r>
              <a:rPr lang="en-US" sz="2400" b="1" dirty="0"/>
              <a:t> </a:t>
            </a:r>
            <a:r>
              <a:rPr lang="el-GR" sz="2400" b="1" dirty="0"/>
              <a:t>σε </a:t>
            </a:r>
            <a:r>
              <a:rPr lang="el-GR" sz="2400" b="1" dirty="0" err="1"/>
              <a:t>μακροφάγο</a:t>
            </a:r>
            <a:r>
              <a:rPr lang="el-GR" sz="2400" b="1" dirty="0"/>
              <a:t> μυελού οστών</a:t>
            </a:r>
            <a:r>
              <a:rPr lang="en-US" sz="2400" b="1" dirty="0"/>
              <a:t> (gold standard)</a:t>
            </a:r>
            <a:br>
              <a:rPr lang="en-US" sz="2400" dirty="0"/>
            </a:br>
            <a:endParaRPr lang="el-G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CE164FD-5C5A-4B26-997E-20672CEB381A}"/>
              </a:ext>
            </a:extLst>
          </p:cNvPr>
          <p:cNvPicPr>
            <a:picLocks noChangeAspect="1"/>
          </p:cNvPicPr>
          <p:nvPr/>
        </p:nvPicPr>
        <p:blipFill>
          <a:blip r:embed="rId2"/>
          <a:stretch>
            <a:fillRect/>
          </a:stretch>
        </p:blipFill>
        <p:spPr>
          <a:xfrm>
            <a:off x="782447" y="903300"/>
            <a:ext cx="7599553" cy="5665142"/>
          </a:xfrm>
          <a:prstGeom prst="rect">
            <a:avLst/>
          </a:prstGeom>
        </p:spPr>
      </p:pic>
    </p:spTree>
    <p:extLst>
      <p:ext uri="{BB962C8B-B14F-4D97-AF65-F5344CB8AC3E}">
        <p14:creationId xmlns:p14="http://schemas.microsoft.com/office/powerpoint/2010/main" val="3719817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descr="http://127.0.0.1:1818/images/1FF276.jpg"/>
          <p:cNvPicPr>
            <a:picLocks noChangeAspect="1" noChangeArrowheads="1"/>
          </p:cNvPicPr>
          <p:nvPr/>
        </p:nvPicPr>
        <p:blipFill>
          <a:blip r:embed="rId2" cstate="print"/>
          <a:srcRect/>
          <a:stretch>
            <a:fillRect/>
          </a:stretch>
        </p:blipFill>
        <p:spPr bwMode="auto">
          <a:xfrm>
            <a:off x="302351" y="1219200"/>
            <a:ext cx="8599277" cy="5353050"/>
          </a:xfrm>
          <a:prstGeom prst="rect">
            <a:avLst/>
          </a:prstGeom>
          <a:noFill/>
        </p:spPr>
      </p:pic>
      <p:sp>
        <p:nvSpPr>
          <p:cNvPr id="5" name="Rectangle 4"/>
          <p:cNvSpPr/>
          <p:nvPr/>
        </p:nvSpPr>
        <p:spPr>
          <a:xfrm>
            <a:off x="2514600" y="381000"/>
            <a:ext cx="4572000" cy="830997"/>
          </a:xfrm>
          <a:prstGeom prst="rect">
            <a:avLst/>
          </a:prstGeom>
        </p:spPr>
        <p:txBody>
          <a:bodyPr>
            <a:spAutoFit/>
          </a:bodyPr>
          <a:lstStyle/>
          <a:p>
            <a:r>
              <a:rPr lang="en-US" b="1" dirty="0"/>
              <a:t>   </a:t>
            </a:r>
            <a:r>
              <a:rPr lang="en-US" sz="2400" b="1" dirty="0" err="1"/>
              <a:t>Promastigotes</a:t>
            </a:r>
            <a:r>
              <a:rPr lang="en-US" sz="2400" b="1" dirty="0"/>
              <a:t> in NNN culture</a:t>
            </a:r>
            <a:br>
              <a:rPr lang="en-US" sz="2400" dirty="0"/>
            </a:br>
            <a:endParaRPr lang="el-GR" sz="2400" dirty="0"/>
          </a:p>
        </p:txBody>
      </p:sp>
      <p:pic>
        <p:nvPicPr>
          <p:cNvPr id="3074" name="Picture 2">
            <a:extLst>
              <a:ext uri="{FF2B5EF4-FFF2-40B4-BE49-F238E27FC236}">
                <a16:creationId xmlns:a16="http://schemas.microsoft.com/office/drawing/2014/main" id="{00B0A2BA-59C9-4587-A789-F5214E5628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388" y="1211997"/>
            <a:ext cx="2876877" cy="1919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l-GR" sz="2800" b="1" dirty="0">
                <a:solidFill>
                  <a:prstClr val="black"/>
                </a:solidFill>
              </a:rPr>
              <a:t>ΣΠΛΑΓΧΝΙΚΗ ΛΕΪΣΜΑΝΙΑΣΗ</a:t>
            </a:r>
            <a:r>
              <a:rPr lang="en-US" sz="2800" b="1" dirty="0">
                <a:solidFill>
                  <a:prstClr val="black"/>
                </a:solidFill>
              </a:rPr>
              <a:t> –</a:t>
            </a:r>
            <a:r>
              <a:rPr lang="el-GR" sz="2800" b="1" dirty="0">
                <a:solidFill>
                  <a:prstClr val="black"/>
                </a:solidFill>
              </a:rPr>
              <a:t> ΟΡΟΛΟΓΙΚΗ ΔΙΑΓΝΩΣΗ</a:t>
            </a:r>
            <a:r>
              <a:rPr lang="en-US" sz="2800" b="1" dirty="0">
                <a:solidFill>
                  <a:prstClr val="black"/>
                </a:solidFill>
              </a:rPr>
              <a:t>  </a:t>
            </a:r>
            <a:r>
              <a:rPr lang="en-US" sz="2000" dirty="0">
                <a:solidFill>
                  <a:prstClr val="black"/>
                </a:solidFill>
              </a:rPr>
              <a:t>Indicative of VL – Cannot reliably differentiate between past and recent infection</a:t>
            </a:r>
            <a:endParaRPr lang="el-GR" sz="2000" dirty="0"/>
          </a:p>
        </p:txBody>
      </p:sp>
      <p:sp>
        <p:nvSpPr>
          <p:cNvPr id="3" name="Content Placeholder 2"/>
          <p:cNvSpPr>
            <a:spLocks noGrp="1"/>
          </p:cNvSpPr>
          <p:nvPr>
            <p:ph idx="1"/>
          </p:nvPr>
        </p:nvSpPr>
        <p:spPr>
          <a:xfrm>
            <a:off x="0" y="1143000"/>
            <a:ext cx="9144000" cy="4983163"/>
          </a:xfrm>
        </p:spPr>
        <p:txBody>
          <a:bodyPr>
            <a:normAutofit fontScale="85000" lnSpcReduction="20000"/>
          </a:bodyPr>
          <a:lstStyle/>
          <a:p>
            <a:r>
              <a:rPr lang="en-US" sz="2000" b="1" dirty="0"/>
              <a:t>ELISA (Enzyme-linked </a:t>
            </a:r>
            <a:r>
              <a:rPr lang="en-US" sz="2000" b="1" dirty="0" err="1"/>
              <a:t>immunosorbent</a:t>
            </a:r>
            <a:r>
              <a:rPr lang="en-US" sz="2000" b="1" dirty="0"/>
              <a:t> assay)</a:t>
            </a:r>
          </a:p>
          <a:p>
            <a:pPr>
              <a:buNone/>
            </a:pPr>
            <a:r>
              <a:rPr lang="en-US" sz="2000" dirty="0"/>
              <a:t>        - </a:t>
            </a:r>
            <a:r>
              <a:rPr lang="en-US" sz="2000" dirty="0" err="1"/>
              <a:t>sens</a:t>
            </a:r>
            <a:r>
              <a:rPr lang="en-US" sz="2000" dirty="0"/>
              <a:t> 100 %, spec 96 % (with Ag rk39)</a:t>
            </a:r>
          </a:p>
          <a:p>
            <a:pPr>
              <a:buNone/>
            </a:pPr>
            <a:r>
              <a:rPr lang="en-US" sz="2000" dirty="0"/>
              <a:t>        - </a:t>
            </a:r>
            <a:r>
              <a:rPr lang="en-US" sz="2000" dirty="0" err="1"/>
              <a:t>titres</a:t>
            </a:r>
            <a:r>
              <a:rPr lang="en-US" sz="2000" dirty="0"/>
              <a:t> directly correlate with active disease</a:t>
            </a:r>
          </a:p>
          <a:p>
            <a:pPr>
              <a:buNone/>
            </a:pPr>
            <a:r>
              <a:rPr lang="en-US" sz="2000" dirty="0"/>
              <a:t>        - can monitor Rx  and predict clinical relapse</a:t>
            </a:r>
          </a:p>
          <a:p>
            <a:pPr>
              <a:buNone/>
            </a:pPr>
            <a:r>
              <a:rPr lang="en-US" sz="2000" dirty="0"/>
              <a:t>        - skilled personnel, sophisticated equipment ( difficult in endemic regions)</a:t>
            </a:r>
          </a:p>
          <a:p>
            <a:pPr>
              <a:buNone/>
            </a:pPr>
            <a:endParaRPr lang="en-US" sz="2000" dirty="0"/>
          </a:p>
          <a:p>
            <a:r>
              <a:rPr lang="en-US" sz="2000" b="1" dirty="0"/>
              <a:t>DAT (Direct agglutination test</a:t>
            </a:r>
            <a:r>
              <a:rPr lang="el-GR" sz="2000" b="1" dirty="0"/>
              <a:t> – άμεση συγκόλληση</a:t>
            </a:r>
            <a:r>
              <a:rPr lang="en-US" sz="2000" b="1" dirty="0"/>
              <a:t>)</a:t>
            </a:r>
          </a:p>
          <a:p>
            <a:pPr>
              <a:buNone/>
            </a:pPr>
            <a:r>
              <a:rPr lang="en-US" sz="2000" dirty="0"/>
              <a:t>        - </a:t>
            </a:r>
            <a:r>
              <a:rPr lang="en-US" sz="2000" dirty="0" err="1"/>
              <a:t>sens</a:t>
            </a:r>
            <a:r>
              <a:rPr lang="en-US" sz="2000" dirty="0"/>
              <a:t> 90-100 %, spec 86 %, inexpensive, simple</a:t>
            </a:r>
          </a:p>
          <a:p>
            <a:pPr>
              <a:buNone/>
            </a:pPr>
            <a:r>
              <a:rPr lang="en-US" sz="2000" dirty="0"/>
              <a:t>        - need of multiple </a:t>
            </a:r>
            <a:r>
              <a:rPr lang="en-US" sz="2000" dirty="0" err="1"/>
              <a:t>pipetting</a:t>
            </a:r>
            <a:r>
              <a:rPr lang="en-US" sz="2000" dirty="0"/>
              <a:t>, long incubation time, high Ag cost, Ag limited quality</a:t>
            </a:r>
          </a:p>
          <a:p>
            <a:pPr>
              <a:buNone/>
            </a:pPr>
            <a:r>
              <a:rPr lang="en-US" sz="2000" dirty="0"/>
              <a:t>        - </a:t>
            </a:r>
            <a:r>
              <a:rPr lang="en-US" sz="2000" dirty="0" err="1"/>
              <a:t>remans</a:t>
            </a:r>
            <a:r>
              <a:rPr lang="en-US" sz="2000" dirty="0"/>
              <a:t> positive for a long time after cure – cannot diagnose relapse</a:t>
            </a:r>
          </a:p>
          <a:p>
            <a:pPr>
              <a:buNone/>
            </a:pPr>
            <a:r>
              <a:rPr lang="en-US" sz="2000" dirty="0"/>
              <a:t>        - 20-30 % false-positive in endemic area  </a:t>
            </a:r>
          </a:p>
          <a:p>
            <a:pPr>
              <a:buNone/>
            </a:pPr>
            <a:endParaRPr lang="en-US" sz="2000" dirty="0"/>
          </a:p>
          <a:p>
            <a:r>
              <a:rPr lang="el-GR" sz="2000" b="1" dirty="0"/>
              <a:t>Ανίχνευση αντιγόνου (</a:t>
            </a:r>
            <a:r>
              <a:rPr lang="en-US" sz="2000" b="1" dirty="0"/>
              <a:t>Antigen detection</a:t>
            </a:r>
            <a:r>
              <a:rPr lang="el-GR" sz="2000" b="1" dirty="0"/>
              <a:t>)</a:t>
            </a:r>
            <a:endParaRPr lang="en-US" sz="2000" b="1" dirty="0"/>
          </a:p>
          <a:p>
            <a:pPr>
              <a:buNone/>
            </a:pPr>
            <a:r>
              <a:rPr lang="en-US" sz="2000" dirty="0"/>
              <a:t>        - two polypeptide fractions of 72-75 </a:t>
            </a:r>
            <a:r>
              <a:rPr lang="en-US" sz="2000" dirty="0" err="1"/>
              <a:t>kDa</a:t>
            </a:r>
            <a:r>
              <a:rPr lang="en-US" sz="2000" dirty="0"/>
              <a:t> and 123 </a:t>
            </a:r>
            <a:r>
              <a:rPr lang="en-US" sz="2000" dirty="0" err="1"/>
              <a:t>kDa</a:t>
            </a:r>
            <a:r>
              <a:rPr lang="en-US" sz="2000" dirty="0"/>
              <a:t> in the urine/serum - experimental</a:t>
            </a:r>
          </a:p>
          <a:p>
            <a:pPr>
              <a:buNone/>
            </a:pPr>
            <a:r>
              <a:rPr lang="en-US" sz="2000" dirty="0"/>
              <a:t>        - </a:t>
            </a:r>
            <a:r>
              <a:rPr lang="en-US" sz="2000" dirty="0" err="1"/>
              <a:t>sens</a:t>
            </a:r>
            <a:r>
              <a:rPr lang="en-US" sz="2000" dirty="0"/>
              <a:t> 96 % - spec 100 %, </a:t>
            </a:r>
            <a:r>
              <a:rPr lang="en-US" sz="2000" dirty="0" err="1"/>
              <a:t>propably</a:t>
            </a:r>
            <a:r>
              <a:rPr lang="en-US" sz="2000" dirty="0"/>
              <a:t> correlate with parasite load</a:t>
            </a:r>
          </a:p>
          <a:p>
            <a:pPr>
              <a:buNone/>
            </a:pPr>
            <a:r>
              <a:rPr lang="en-US" sz="2000" dirty="0"/>
              <a:t>        - Not detected 3 weeks after successful Rx</a:t>
            </a:r>
          </a:p>
          <a:p>
            <a:pPr>
              <a:buNone/>
            </a:pPr>
            <a:endParaRPr lang="en-US" sz="2000" dirty="0"/>
          </a:p>
          <a:p>
            <a:r>
              <a:rPr lang="en-US" sz="2000" b="1" dirty="0"/>
              <a:t>IHA</a:t>
            </a:r>
            <a:r>
              <a:rPr lang="el-GR" sz="2000" b="1" dirty="0"/>
              <a:t>-</a:t>
            </a:r>
            <a:r>
              <a:rPr lang="en-US" sz="2000" b="1" dirty="0"/>
              <a:t> </a:t>
            </a:r>
            <a:r>
              <a:rPr lang="el-GR" sz="2000" b="1" dirty="0"/>
              <a:t>έμμεση </a:t>
            </a:r>
            <a:r>
              <a:rPr lang="el-GR" sz="2000" b="1" dirty="0" err="1"/>
              <a:t>ανοσοσυγκόληση</a:t>
            </a:r>
            <a:r>
              <a:rPr lang="el-GR" sz="2000" b="1" dirty="0"/>
              <a:t>   </a:t>
            </a:r>
            <a:r>
              <a:rPr lang="en-US" sz="2000" b="1" dirty="0"/>
              <a:t>(Indirect </a:t>
            </a:r>
            <a:r>
              <a:rPr lang="en-US" sz="2000" b="1" dirty="0" err="1"/>
              <a:t>haemagglutination</a:t>
            </a:r>
            <a:r>
              <a:rPr lang="en-US" sz="2000" b="1" dirty="0"/>
              <a:t> assay)                         </a:t>
            </a:r>
          </a:p>
        </p:txBody>
      </p:sp>
      <p:sp>
        <p:nvSpPr>
          <p:cNvPr id="4" name="TextBox 3"/>
          <p:cNvSpPr txBox="1"/>
          <p:nvPr/>
        </p:nvSpPr>
        <p:spPr>
          <a:xfrm>
            <a:off x="4267200" y="6019800"/>
            <a:ext cx="4876800" cy="1569660"/>
          </a:xfrm>
          <a:prstGeom prst="rect">
            <a:avLst/>
          </a:prstGeom>
          <a:noFill/>
        </p:spPr>
        <p:txBody>
          <a:bodyPr wrap="square" rtlCol="0">
            <a:spAutoFit/>
          </a:bodyPr>
          <a:lstStyle/>
          <a:p>
            <a:r>
              <a:rPr lang="en-US" sz="1200" dirty="0" err="1">
                <a:solidFill>
                  <a:srgbClr val="FF0000"/>
                </a:solidFill>
              </a:rPr>
              <a:t>Saporito</a:t>
            </a:r>
            <a:r>
              <a:rPr lang="en-US" sz="1200" dirty="0">
                <a:solidFill>
                  <a:srgbClr val="FF0000"/>
                </a:solidFill>
              </a:rPr>
              <a:t> L, </a:t>
            </a:r>
            <a:r>
              <a:rPr lang="en-US" sz="1200" dirty="0" err="1">
                <a:solidFill>
                  <a:srgbClr val="FF0000"/>
                </a:solidFill>
              </a:rPr>
              <a:t>Int</a:t>
            </a:r>
            <a:r>
              <a:rPr lang="en-US" sz="1200" dirty="0">
                <a:solidFill>
                  <a:srgbClr val="FF0000"/>
                </a:solidFill>
              </a:rPr>
              <a:t> J Infect </a:t>
            </a:r>
            <a:r>
              <a:rPr lang="en-US" sz="1200" dirty="0" err="1">
                <a:solidFill>
                  <a:srgbClr val="FF0000"/>
                </a:solidFill>
              </a:rPr>
              <a:t>Dis</a:t>
            </a:r>
            <a:r>
              <a:rPr lang="en-US" sz="1200" dirty="0">
                <a:solidFill>
                  <a:srgbClr val="FF0000"/>
                </a:solidFill>
              </a:rPr>
              <a:t> 2013</a:t>
            </a:r>
          </a:p>
          <a:p>
            <a:r>
              <a:rPr lang="en-US" sz="1200" dirty="0">
                <a:solidFill>
                  <a:srgbClr val="FF0000"/>
                </a:solidFill>
              </a:rPr>
              <a:t>Sundar S, Harrison’s Principles of Internal Medicine 201</a:t>
            </a:r>
            <a:r>
              <a:rPr lang="el-GR" sz="1200" dirty="0">
                <a:solidFill>
                  <a:srgbClr val="FF0000"/>
                </a:solidFill>
              </a:rPr>
              <a:t>8</a:t>
            </a:r>
            <a:endParaRPr lang="en-US" sz="1200" dirty="0">
              <a:solidFill>
                <a:srgbClr val="FF0000"/>
              </a:solidFill>
            </a:endParaRPr>
          </a:p>
          <a:p>
            <a:r>
              <a:rPr lang="en-US" sz="1200" dirty="0" err="1">
                <a:solidFill>
                  <a:srgbClr val="FF0000"/>
                </a:solidFill>
              </a:rPr>
              <a:t>Srividya</a:t>
            </a:r>
            <a:r>
              <a:rPr lang="en-US" sz="1200" dirty="0">
                <a:solidFill>
                  <a:srgbClr val="FF0000"/>
                </a:solidFill>
              </a:rPr>
              <a:t> G, </a:t>
            </a:r>
            <a:r>
              <a:rPr lang="en-US" sz="1200" dirty="0" err="1">
                <a:solidFill>
                  <a:srgbClr val="FF0000"/>
                </a:solidFill>
              </a:rPr>
              <a:t>Parasitol</a:t>
            </a:r>
            <a:r>
              <a:rPr lang="en-US" sz="1200" dirty="0">
                <a:solidFill>
                  <a:srgbClr val="FF0000"/>
                </a:solidFill>
              </a:rPr>
              <a:t> Res 2012</a:t>
            </a:r>
          </a:p>
          <a:p>
            <a:r>
              <a:rPr lang="en-US" sz="1200" dirty="0" err="1">
                <a:solidFill>
                  <a:srgbClr val="FF0000"/>
                </a:solidFill>
              </a:rPr>
              <a:t>Srivastava</a:t>
            </a:r>
            <a:r>
              <a:rPr lang="en-US" sz="1200" dirty="0">
                <a:solidFill>
                  <a:srgbClr val="FF0000"/>
                </a:solidFill>
              </a:rPr>
              <a:t> P, Trans R Soc </a:t>
            </a:r>
            <a:r>
              <a:rPr lang="en-US" sz="1200" dirty="0" err="1">
                <a:solidFill>
                  <a:srgbClr val="FF0000"/>
                </a:solidFill>
              </a:rPr>
              <a:t>Trop</a:t>
            </a:r>
            <a:r>
              <a:rPr lang="en-US" sz="1200" dirty="0">
                <a:solidFill>
                  <a:srgbClr val="FF0000"/>
                </a:solidFill>
              </a:rPr>
              <a:t> Med </a:t>
            </a:r>
            <a:r>
              <a:rPr lang="en-US" sz="1200" dirty="0" err="1">
                <a:solidFill>
                  <a:srgbClr val="FF0000"/>
                </a:solidFill>
              </a:rPr>
              <a:t>Hyg</a:t>
            </a:r>
            <a:r>
              <a:rPr lang="en-US" sz="1200" dirty="0">
                <a:solidFill>
                  <a:srgbClr val="FF0000"/>
                </a:solidFill>
              </a:rPr>
              <a:t> 2011</a:t>
            </a:r>
            <a:endParaRPr lang="el-GR" sz="1200" dirty="0">
              <a:solidFill>
                <a:srgbClr val="FF0000"/>
              </a:solidFill>
            </a:endParaRPr>
          </a:p>
          <a:p>
            <a:endParaRPr lang="en-US" sz="1600" dirty="0">
              <a:solidFill>
                <a:srgbClr val="FF0000"/>
              </a:solidFill>
            </a:endParaRPr>
          </a:p>
          <a:p>
            <a:endParaRPr lang="el-GR" sz="1600" dirty="0">
              <a:solidFill>
                <a:srgbClr val="FF0000"/>
              </a:solidFill>
            </a:endParaRPr>
          </a:p>
          <a:p>
            <a:endParaRPr lang="el-GR" sz="1600" dirty="0">
              <a:solidFill>
                <a:srgbClr val="FF0000"/>
              </a:solidFill>
            </a:endParaRPr>
          </a:p>
        </p:txBody>
      </p:sp>
      <p:pic>
        <p:nvPicPr>
          <p:cNvPr id="22530" name="Picture 2" descr="http://127.0.0.1:1818/images/thumbnails/1TF270.jpg"/>
          <p:cNvPicPr>
            <a:picLocks noChangeAspect="1" noChangeArrowheads="1"/>
          </p:cNvPicPr>
          <p:nvPr/>
        </p:nvPicPr>
        <p:blipFill>
          <a:blip r:embed="rId2" cstate="print"/>
          <a:srcRect/>
          <a:stretch>
            <a:fillRect/>
          </a:stretch>
        </p:blipFill>
        <p:spPr bwMode="auto">
          <a:xfrm>
            <a:off x="7715250" y="3048000"/>
            <a:ext cx="1428750" cy="94297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l-GR" sz="2800" b="1" dirty="0">
                <a:solidFill>
                  <a:prstClr val="black"/>
                </a:solidFill>
              </a:rPr>
              <a:t>ΣΠΛΑΓΧΝΙΚΗ ΛΕΪΣΜΑΝΙΑΣΗ</a:t>
            </a:r>
            <a:r>
              <a:rPr lang="en-US" sz="2800" b="1" dirty="0">
                <a:solidFill>
                  <a:prstClr val="black"/>
                </a:solidFill>
              </a:rPr>
              <a:t> –</a:t>
            </a:r>
            <a:r>
              <a:rPr lang="el-GR" sz="2800" b="1" dirty="0">
                <a:solidFill>
                  <a:prstClr val="black"/>
                </a:solidFill>
              </a:rPr>
              <a:t> ΟΡΟΛΟΓΙΚΗ ΔΙΑΓΝΩΣΗ</a:t>
            </a:r>
            <a:r>
              <a:rPr lang="en-US" sz="2800" b="1" dirty="0">
                <a:solidFill>
                  <a:prstClr val="black"/>
                </a:solidFill>
              </a:rPr>
              <a:t> </a:t>
            </a:r>
            <a:br>
              <a:rPr lang="en-US" sz="2800" b="1" dirty="0">
                <a:solidFill>
                  <a:prstClr val="black"/>
                </a:solidFill>
              </a:rPr>
            </a:br>
            <a:r>
              <a:rPr lang="en-US" sz="2000" dirty="0">
                <a:solidFill>
                  <a:prstClr val="black"/>
                </a:solidFill>
              </a:rPr>
              <a:t>Indicative of VL – Cannot reliably differentiate between past and recent infection</a:t>
            </a:r>
            <a:endParaRPr lang="el-GR" sz="2000" dirty="0"/>
          </a:p>
        </p:txBody>
      </p:sp>
      <p:sp>
        <p:nvSpPr>
          <p:cNvPr id="3" name="Content Placeholder 2"/>
          <p:cNvSpPr>
            <a:spLocks noGrp="1"/>
          </p:cNvSpPr>
          <p:nvPr>
            <p:ph idx="1"/>
          </p:nvPr>
        </p:nvSpPr>
        <p:spPr>
          <a:xfrm>
            <a:off x="0" y="1143000"/>
            <a:ext cx="9144000" cy="5715000"/>
          </a:xfrm>
        </p:spPr>
        <p:txBody>
          <a:bodyPr>
            <a:normAutofit lnSpcReduction="10000"/>
          </a:bodyPr>
          <a:lstStyle/>
          <a:p>
            <a:r>
              <a:rPr lang="en-US" sz="2000" b="1" dirty="0"/>
              <a:t>rk39 ICT strip test</a:t>
            </a:r>
          </a:p>
          <a:p>
            <a:pPr>
              <a:buNone/>
            </a:pPr>
            <a:r>
              <a:rPr lang="en-US" sz="2000" dirty="0"/>
              <a:t>       - rk39 rapid </a:t>
            </a:r>
            <a:r>
              <a:rPr lang="en-US" sz="2000" dirty="0" err="1"/>
              <a:t>immunochromatographic</a:t>
            </a:r>
            <a:r>
              <a:rPr lang="en-US" sz="2000" dirty="0"/>
              <a:t> strip test</a:t>
            </a:r>
          </a:p>
          <a:p>
            <a:pPr>
              <a:buNone/>
            </a:pPr>
            <a:r>
              <a:rPr lang="en-US" sz="2000" dirty="0"/>
              <a:t>       - recombinant antigen of 39 </a:t>
            </a:r>
            <a:r>
              <a:rPr lang="en-US" sz="2000" dirty="0" err="1"/>
              <a:t>aminoacids</a:t>
            </a:r>
            <a:r>
              <a:rPr lang="en-US" sz="2000" dirty="0"/>
              <a:t> in the </a:t>
            </a:r>
            <a:r>
              <a:rPr lang="en-US" sz="2000" dirty="0" err="1"/>
              <a:t>kinesin</a:t>
            </a:r>
            <a:r>
              <a:rPr lang="en-US" sz="2000" dirty="0"/>
              <a:t> region of </a:t>
            </a:r>
            <a:r>
              <a:rPr lang="en-US" sz="2000" i="1" dirty="0" err="1"/>
              <a:t>L.infantum</a:t>
            </a:r>
            <a:endParaRPr lang="en-US" sz="2000" i="1" dirty="0"/>
          </a:p>
          <a:p>
            <a:pPr>
              <a:buNone/>
            </a:pPr>
            <a:r>
              <a:rPr lang="en-US" sz="2000" dirty="0"/>
              <a:t>       - only a drop of blood or serum  - 15 min</a:t>
            </a:r>
          </a:p>
          <a:p>
            <a:pPr>
              <a:buNone/>
            </a:pPr>
            <a:r>
              <a:rPr lang="en-US" sz="2000" dirty="0"/>
              <a:t>       - </a:t>
            </a:r>
            <a:r>
              <a:rPr lang="en-US" sz="2000" dirty="0" err="1"/>
              <a:t>sens</a:t>
            </a:r>
            <a:r>
              <a:rPr lang="en-US" sz="2000" dirty="0"/>
              <a:t> 98-100 %, spec 81-96 % in </a:t>
            </a:r>
            <a:r>
              <a:rPr lang="en-US" sz="2000" dirty="0" err="1"/>
              <a:t>immunocompetent</a:t>
            </a:r>
            <a:r>
              <a:rPr lang="en-US" sz="2000" dirty="0"/>
              <a:t> pts</a:t>
            </a:r>
          </a:p>
          <a:p>
            <a:pPr>
              <a:buNone/>
            </a:pPr>
            <a:endParaRPr lang="en-US" sz="2000" dirty="0"/>
          </a:p>
          <a:p>
            <a:endParaRPr lang="en-US" sz="2000" b="1" dirty="0"/>
          </a:p>
          <a:p>
            <a:endParaRPr lang="en-US" sz="2000" b="1" dirty="0"/>
          </a:p>
          <a:p>
            <a:endParaRPr lang="en-US" sz="2000" b="1" dirty="0"/>
          </a:p>
          <a:p>
            <a:endParaRPr lang="el-GR" sz="2000" b="1" dirty="0"/>
          </a:p>
          <a:p>
            <a:endParaRPr lang="en-US" sz="2000" b="1" dirty="0"/>
          </a:p>
          <a:p>
            <a:r>
              <a:rPr lang="en-US" sz="2000" b="1" dirty="0"/>
              <a:t>IFAT</a:t>
            </a:r>
            <a:r>
              <a:rPr lang="el-GR" sz="2000" b="1" dirty="0"/>
              <a:t>: </a:t>
            </a:r>
            <a:r>
              <a:rPr lang="en-US" sz="2000" b="1" dirty="0"/>
              <a:t>test </a:t>
            </a:r>
            <a:r>
              <a:rPr lang="el-GR" sz="2000" b="1" dirty="0"/>
              <a:t>αντισωμάτων έμμεσης </a:t>
            </a:r>
            <a:r>
              <a:rPr lang="el-GR" sz="2000" b="1" dirty="0" err="1"/>
              <a:t>ανοσοσυγκόλλησης</a:t>
            </a:r>
            <a:r>
              <a:rPr lang="el-GR" sz="2000" b="1" dirty="0"/>
              <a:t> - </a:t>
            </a:r>
            <a:r>
              <a:rPr lang="en-US" sz="2000" b="1" dirty="0"/>
              <a:t>Indirect immunofluorescent antibody test)</a:t>
            </a:r>
          </a:p>
          <a:p>
            <a:pPr>
              <a:buNone/>
            </a:pPr>
            <a:r>
              <a:rPr lang="en-US" sz="2000" dirty="0"/>
              <a:t>       - antibodies in the very early stages – undetectable 6-9 months after cure</a:t>
            </a:r>
          </a:p>
          <a:p>
            <a:pPr>
              <a:buNone/>
            </a:pPr>
            <a:r>
              <a:rPr lang="en-US" sz="2000" dirty="0"/>
              <a:t>       - if persistence in low </a:t>
            </a:r>
            <a:r>
              <a:rPr lang="en-US" sz="2000" dirty="0" err="1"/>
              <a:t>titres</a:t>
            </a:r>
            <a:r>
              <a:rPr lang="en-US" sz="2000" dirty="0"/>
              <a:t>: </a:t>
            </a:r>
            <a:r>
              <a:rPr lang="en-US" sz="2000" dirty="0" err="1"/>
              <a:t>propable</a:t>
            </a:r>
            <a:r>
              <a:rPr lang="en-US" sz="2000" dirty="0"/>
              <a:t> relapse</a:t>
            </a:r>
          </a:p>
          <a:p>
            <a:pPr>
              <a:buNone/>
            </a:pPr>
            <a:r>
              <a:rPr lang="en-US" sz="2000" dirty="0"/>
              <a:t>       - </a:t>
            </a:r>
            <a:r>
              <a:rPr lang="en-US" sz="2000" dirty="0" err="1"/>
              <a:t>sens</a:t>
            </a:r>
            <a:r>
              <a:rPr lang="en-US" sz="2000" dirty="0"/>
              <a:t> 96 %, spec 98 %</a:t>
            </a:r>
          </a:p>
          <a:p>
            <a:pPr>
              <a:buNone/>
            </a:pPr>
            <a:r>
              <a:rPr lang="en-US" sz="2000" dirty="0"/>
              <a:t>       - needs sophisticated laboratory</a:t>
            </a:r>
          </a:p>
        </p:txBody>
      </p:sp>
      <p:sp>
        <p:nvSpPr>
          <p:cNvPr id="4" name="TextBox 3"/>
          <p:cNvSpPr txBox="1"/>
          <p:nvPr/>
        </p:nvSpPr>
        <p:spPr>
          <a:xfrm>
            <a:off x="5410200" y="6019800"/>
            <a:ext cx="3733800" cy="1569660"/>
          </a:xfrm>
          <a:prstGeom prst="rect">
            <a:avLst/>
          </a:prstGeom>
          <a:noFill/>
        </p:spPr>
        <p:txBody>
          <a:bodyPr wrap="square" rtlCol="0">
            <a:spAutoFit/>
          </a:bodyPr>
          <a:lstStyle/>
          <a:p>
            <a:r>
              <a:rPr lang="en-US" sz="1200" dirty="0" err="1">
                <a:solidFill>
                  <a:srgbClr val="FF0000"/>
                </a:solidFill>
              </a:rPr>
              <a:t>Saporito</a:t>
            </a:r>
            <a:r>
              <a:rPr lang="en-US" sz="1200" dirty="0">
                <a:solidFill>
                  <a:srgbClr val="FF0000"/>
                </a:solidFill>
              </a:rPr>
              <a:t> L, </a:t>
            </a:r>
            <a:r>
              <a:rPr lang="en-US" sz="1200" dirty="0" err="1">
                <a:solidFill>
                  <a:srgbClr val="FF0000"/>
                </a:solidFill>
              </a:rPr>
              <a:t>Int</a:t>
            </a:r>
            <a:r>
              <a:rPr lang="en-US" sz="1200" dirty="0">
                <a:solidFill>
                  <a:srgbClr val="FF0000"/>
                </a:solidFill>
              </a:rPr>
              <a:t> J Infect </a:t>
            </a:r>
            <a:r>
              <a:rPr lang="en-US" sz="1200" dirty="0" err="1">
                <a:solidFill>
                  <a:srgbClr val="FF0000"/>
                </a:solidFill>
              </a:rPr>
              <a:t>Dis</a:t>
            </a:r>
            <a:r>
              <a:rPr lang="en-US" sz="1200" dirty="0">
                <a:solidFill>
                  <a:srgbClr val="FF0000"/>
                </a:solidFill>
              </a:rPr>
              <a:t> 2013</a:t>
            </a:r>
          </a:p>
          <a:p>
            <a:r>
              <a:rPr lang="en-US" sz="1200" dirty="0">
                <a:solidFill>
                  <a:srgbClr val="FF0000"/>
                </a:solidFill>
              </a:rPr>
              <a:t>Sundar S, Harrison’s Principles of Internal Medicine 201</a:t>
            </a:r>
            <a:r>
              <a:rPr lang="el-GR" sz="1200" dirty="0">
                <a:solidFill>
                  <a:srgbClr val="FF0000"/>
                </a:solidFill>
              </a:rPr>
              <a:t>8</a:t>
            </a:r>
            <a:endParaRPr lang="en-US" sz="1200" dirty="0">
              <a:solidFill>
                <a:srgbClr val="FF0000"/>
              </a:solidFill>
            </a:endParaRPr>
          </a:p>
          <a:p>
            <a:r>
              <a:rPr lang="en-US" sz="1200" dirty="0" err="1">
                <a:solidFill>
                  <a:srgbClr val="FF0000"/>
                </a:solidFill>
              </a:rPr>
              <a:t>Srividya</a:t>
            </a:r>
            <a:r>
              <a:rPr lang="en-US" sz="1200" dirty="0">
                <a:solidFill>
                  <a:srgbClr val="FF0000"/>
                </a:solidFill>
              </a:rPr>
              <a:t> G, </a:t>
            </a:r>
            <a:r>
              <a:rPr lang="en-US" sz="1200" dirty="0" err="1">
                <a:solidFill>
                  <a:srgbClr val="FF0000"/>
                </a:solidFill>
              </a:rPr>
              <a:t>Parasitol</a:t>
            </a:r>
            <a:r>
              <a:rPr lang="en-US" sz="1200" dirty="0">
                <a:solidFill>
                  <a:srgbClr val="FF0000"/>
                </a:solidFill>
              </a:rPr>
              <a:t> Res 2012</a:t>
            </a:r>
          </a:p>
          <a:p>
            <a:r>
              <a:rPr lang="en-US" sz="1200" dirty="0" err="1">
                <a:solidFill>
                  <a:srgbClr val="FF0000"/>
                </a:solidFill>
              </a:rPr>
              <a:t>Srivastava</a:t>
            </a:r>
            <a:r>
              <a:rPr lang="en-US" sz="1200" dirty="0">
                <a:solidFill>
                  <a:srgbClr val="FF0000"/>
                </a:solidFill>
              </a:rPr>
              <a:t> P, Trans R Soc </a:t>
            </a:r>
            <a:r>
              <a:rPr lang="en-US" sz="1200" dirty="0" err="1">
                <a:solidFill>
                  <a:srgbClr val="FF0000"/>
                </a:solidFill>
              </a:rPr>
              <a:t>Trop</a:t>
            </a:r>
            <a:r>
              <a:rPr lang="en-US" sz="1200" dirty="0">
                <a:solidFill>
                  <a:srgbClr val="FF0000"/>
                </a:solidFill>
              </a:rPr>
              <a:t> Med </a:t>
            </a:r>
            <a:r>
              <a:rPr lang="en-US" sz="1200" dirty="0" err="1">
                <a:solidFill>
                  <a:srgbClr val="FF0000"/>
                </a:solidFill>
              </a:rPr>
              <a:t>Hyg</a:t>
            </a:r>
            <a:r>
              <a:rPr lang="en-US" sz="1200" dirty="0">
                <a:solidFill>
                  <a:srgbClr val="FF0000"/>
                </a:solidFill>
              </a:rPr>
              <a:t> 2011</a:t>
            </a:r>
            <a:endParaRPr lang="el-GR" sz="1200" dirty="0">
              <a:solidFill>
                <a:srgbClr val="FF0000"/>
              </a:solidFill>
            </a:endParaRPr>
          </a:p>
          <a:p>
            <a:endParaRPr lang="en-US" sz="1600" dirty="0">
              <a:solidFill>
                <a:srgbClr val="FF0000"/>
              </a:solidFill>
            </a:endParaRPr>
          </a:p>
          <a:p>
            <a:endParaRPr lang="el-GR" sz="1600" dirty="0">
              <a:solidFill>
                <a:srgbClr val="FF0000"/>
              </a:solidFill>
            </a:endParaRPr>
          </a:p>
          <a:p>
            <a:endParaRPr lang="el-GR" sz="1600" dirty="0">
              <a:solidFill>
                <a:srgbClr val="FF0000"/>
              </a:solidFill>
            </a:endParaRPr>
          </a:p>
        </p:txBody>
      </p:sp>
      <p:pic>
        <p:nvPicPr>
          <p:cNvPr id="21506" name="Picture 2" descr="http://127.0.0.1:1818/images/1FF272.jpg"/>
          <p:cNvPicPr>
            <a:picLocks noChangeAspect="1" noChangeArrowheads="1"/>
          </p:cNvPicPr>
          <p:nvPr/>
        </p:nvPicPr>
        <p:blipFill>
          <a:blip r:embed="rId2" cstate="print"/>
          <a:srcRect/>
          <a:stretch>
            <a:fillRect/>
          </a:stretch>
        </p:blipFill>
        <p:spPr bwMode="auto">
          <a:xfrm>
            <a:off x="1935906" y="3124200"/>
            <a:ext cx="4262937" cy="1524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38"/>
            <a:ext cx="8229600" cy="715962"/>
          </a:xfrm>
        </p:spPr>
        <p:txBody>
          <a:bodyPr>
            <a:normAutofit/>
          </a:bodyPr>
          <a:lstStyle/>
          <a:p>
            <a:r>
              <a:rPr lang="el-GR" sz="2800" b="1" dirty="0"/>
              <a:t>ΑΙΤΙΟΛΟΓΙΚΟΙ ΠΑΡΑΓΟΝΤΕΣ</a:t>
            </a:r>
          </a:p>
        </p:txBody>
      </p:sp>
      <p:sp>
        <p:nvSpPr>
          <p:cNvPr id="3" name="Content Placeholder 2"/>
          <p:cNvSpPr>
            <a:spLocks noGrp="1"/>
          </p:cNvSpPr>
          <p:nvPr>
            <p:ph idx="1"/>
          </p:nvPr>
        </p:nvSpPr>
        <p:spPr>
          <a:xfrm>
            <a:off x="0" y="838200"/>
            <a:ext cx="9144000" cy="5257800"/>
          </a:xfrm>
        </p:spPr>
        <p:txBody>
          <a:bodyPr>
            <a:normAutofit/>
          </a:bodyPr>
          <a:lstStyle/>
          <a:p>
            <a:r>
              <a:rPr lang="el-GR" sz="2000" dirty="0"/>
              <a:t>Μονοκύτταροι </a:t>
            </a:r>
            <a:r>
              <a:rPr lang="el-GR" sz="2000" dirty="0" err="1"/>
              <a:t>ευκαρυωτικοί</a:t>
            </a:r>
            <a:r>
              <a:rPr lang="el-GR" sz="2000" dirty="0"/>
              <a:t> υποχρεωτικά ενδοκυττάριοι μικροοργανισμοί </a:t>
            </a:r>
          </a:p>
          <a:p>
            <a:r>
              <a:rPr lang="en-US" sz="2000" dirty="0"/>
              <a:t>20 </a:t>
            </a:r>
            <a:r>
              <a:rPr lang="el-GR" sz="2000" dirty="0"/>
              <a:t>είδη γένους </a:t>
            </a:r>
            <a:r>
              <a:rPr lang="en-US" sz="2000" dirty="0"/>
              <a:t>Leishmania (</a:t>
            </a:r>
            <a:r>
              <a:rPr lang="el-GR" sz="2000" dirty="0"/>
              <a:t>τάξη:</a:t>
            </a:r>
            <a:r>
              <a:rPr lang="en-US" sz="2000" dirty="0"/>
              <a:t> </a:t>
            </a:r>
            <a:r>
              <a:rPr lang="en-US" sz="2000" dirty="0" err="1"/>
              <a:t>Kinetoplastida</a:t>
            </a:r>
            <a:r>
              <a:rPr lang="en-US" sz="2000" dirty="0"/>
              <a:t>, </a:t>
            </a:r>
            <a:r>
              <a:rPr lang="el-GR" sz="2000" dirty="0"/>
              <a:t>οικογένεια:</a:t>
            </a:r>
            <a:r>
              <a:rPr lang="en-US" sz="2000" dirty="0"/>
              <a:t> </a:t>
            </a:r>
            <a:r>
              <a:rPr lang="en-US" sz="2000" dirty="0" err="1"/>
              <a:t>Trypanosomatidae</a:t>
            </a:r>
            <a:r>
              <a:rPr lang="el-GR" sz="2000" dirty="0"/>
              <a:t>)</a:t>
            </a:r>
          </a:p>
        </p:txBody>
      </p:sp>
      <p:graphicFrame>
        <p:nvGraphicFramePr>
          <p:cNvPr id="4" name="Table 3"/>
          <p:cNvGraphicFramePr>
            <a:graphicFrameLocks noGrp="1"/>
          </p:cNvGraphicFramePr>
          <p:nvPr>
            <p:extLst>
              <p:ext uri="{D42A27DB-BD31-4B8C-83A1-F6EECF244321}">
                <p14:modId xmlns:p14="http://schemas.microsoft.com/office/powerpoint/2010/main" val="4075730533"/>
              </p:ext>
            </p:extLst>
          </p:nvPr>
        </p:nvGraphicFramePr>
        <p:xfrm>
          <a:off x="609600" y="1676400"/>
          <a:ext cx="8001000" cy="4717622"/>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491066">
                <a:tc>
                  <a:txBody>
                    <a:bodyPr/>
                    <a:lstStyle/>
                    <a:p>
                      <a:r>
                        <a:rPr lang="en-US" dirty="0"/>
                        <a:t>Species </a:t>
                      </a:r>
                      <a:endParaRPr lang="el-GR" dirty="0"/>
                    </a:p>
                  </a:txBody>
                  <a:tcPr/>
                </a:tc>
                <a:tc>
                  <a:txBody>
                    <a:bodyPr/>
                    <a:lstStyle/>
                    <a:p>
                      <a:r>
                        <a:rPr lang="en-US" dirty="0"/>
                        <a:t>Syndrome</a:t>
                      </a:r>
                      <a:endParaRPr lang="el-GR" dirty="0"/>
                    </a:p>
                  </a:txBody>
                  <a:tcPr/>
                </a:tc>
                <a:tc>
                  <a:txBody>
                    <a:bodyPr/>
                    <a:lstStyle/>
                    <a:p>
                      <a:r>
                        <a:rPr lang="en-US" dirty="0"/>
                        <a:t>Region</a:t>
                      </a:r>
                      <a:endParaRPr lang="el-GR" dirty="0"/>
                    </a:p>
                  </a:txBody>
                  <a:tcPr/>
                </a:tc>
                <a:extLst>
                  <a:ext uri="{0D108BD9-81ED-4DB2-BD59-A6C34878D82A}">
                    <a16:rowId xmlns:a16="http://schemas.microsoft.com/office/drawing/2014/main" val="10000"/>
                  </a:ext>
                </a:extLst>
              </a:tr>
              <a:tr h="491066">
                <a:tc>
                  <a:txBody>
                    <a:bodyPr/>
                    <a:lstStyle/>
                    <a:p>
                      <a:r>
                        <a:rPr lang="en-US" i="1" dirty="0" err="1"/>
                        <a:t>Leishmania</a:t>
                      </a:r>
                      <a:r>
                        <a:rPr lang="en-US" i="1" dirty="0"/>
                        <a:t> </a:t>
                      </a:r>
                      <a:r>
                        <a:rPr lang="en-US" i="1" dirty="0" err="1"/>
                        <a:t>donovani</a:t>
                      </a:r>
                      <a:r>
                        <a:rPr lang="en-US" i="1" baseline="0" dirty="0"/>
                        <a:t> </a:t>
                      </a:r>
                      <a:r>
                        <a:rPr lang="en-US" baseline="0" dirty="0"/>
                        <a:t>complex</a:t>
                      </a:r>
                      <a:endParaRPr lang="el-GR" dirty="0"/>
                    </a:p>
                  </a:txBody>
                  <a:tcPr/>
                </a:tc>
                <a:tc>
                  <a:txBody>
                    <a:bodyPr/>
                    <a:lstStyle/>
                    <a:p>
                      <a:endParaRPr lang="el-GR" dirty="0"/>
                    </a:p>
                  </a:txBody>
                  <a:tcPr/>
                </a:tc>
                <a:tc>
                  <a:txBody>
                    <a:bodyPr/>
                    <a:lstStyle/>
                    <a:p>
                      <a:endParaRPr lang="el-GR"/>
                    </a:p>
                  </a:txBody>
                  <a:tcPr/>
                </a:tc>
                <a:extLst>
                  <a:ext uri="{0D108BD9-81ED-4DB2-BD59-A6C34878D82A}">
                    <a16:rowId xmlns:a16="http://schemas.microsoft.com/office/drawing/2014/main" val="10001"/>
                  </a:ext>
                </a:extLst>
              </a:tr>
              <a:tr h="491066">
                <a:tc>
                  <a:txBody>
                    <a:bodyPr/>
                    <a:lstStyle/>
                    <a:p>
                      <a:r>
                        <a:rPr lang="en-US" i="1" dirty="0"/>
                        <a:t>           L. </a:t>
                      </a:r>
                      <a:r>
                        <a:rPr lang="en-US" i="1" dirty="0" err="1"/>
                        <a:t>donovani</a:t>
                      </a:r>
                      <a:endParaRPr lang="el-GR"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VL,  PKDL</a:t>
                      </a:r>
                      <a:endParaRPr lang="el-GR" b="1" dirty="0"/>
                    </a:p>
                  </a:txBody>
                  <a:tcPr/>
                </a:tc>
                <a:tc>
                  <a:txBody>
                    <a:bodyPr/>
                    <a:lstStyle/>
                    <a:p>
                      <a:r>
                        <a:rPr lang="en-US" dirty="0" err="1"/>
                        <a:t>S.Asia</a:t>
                      </a:r>
                      <a:r>
                        <a:rPr lang="en-US" dirty="0"/>
                        <a:t>, Africa,</a:t>
                      </a:r>
                      <a:r>
                        <a:rPr lang="en-US" baseline="0" dirty="0"/>
                        <a:t> </a:t>
                      </a:r>
                      <a:r>
                        <a:rPr lang="en-US" baseline="0" dirty="0" err="1"/>
                        <a:t>M.East</a:t>
                      </a:r>
                      <a:endParaRPr lang="el-GR" dirty="0"/>
                    </a:p>
                  </a:txBody>
                  <a:tcPr/>
                </a:tc>
                <a:extLst>
                  <a:ext uri="{0D108BD9-81ED-4DB2-BD59-A6C34878D82A}">
                    <a16:rowId xmlns:a16="http://schemas.microsoft.com/office/drawing/2014/main" val="10002"/>
                  </a:ext>
                </a:extLst>
              </a:tr>
              <a:tr h="358988">
                <a:tc>
                  <a:txBody>
                    <a:bodyPr/>
                    <a:lstStyle/>
                    <a:p>
                      <a:r>
                        <a:rPr lang="en-US" i="1" dirty="0"/>
                        <a:t>           L. </a:t>
                      </a:r>
                      <a:r>
                        <a:rPr lang="en-US" i="1" dirty="0" err="1"/>
                        <a:t>infantum</a:t>
                      </a:r>
                      <a:endParaRPr lang="el-GR"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VL</a:t>
                      </a:r>
                      <a:r>
                        <a:rPr lang="en-US" dirty="0"/>
                        <a:t>,  CL</a:t>
                      </a:r>
                      <a:endParaRPr lang="el-GR" dirty="0"/>
                    </a:p>
                  </a:txBody>
                  <a:tcPr/>
                </a:tc>
                <a:tc>
                  <a:txBody>
                    <a:bodyPr/>
                    <a:lstStyle/>
                    <a:p>
                      <a:r>
                        <a:rPr lang="en-US" b="1" dirty="0">
                          <a:solidFill>
                            <a:srgbClr val="FF0000"/>
                          </a:solidFill>
                        </a:rPr>
                        <a:t>Mediterranean basin</a:t>
                      </a:r>
                      <a:r>
                        <a:rPr lang="en-US" dirty="0"/>
                        <a:t>,</a:t>
                      </a:r>
                      <a:r>
                        <a:rPr lang="en-US" baseline="0" dirty="0"/>
                        <a:t> China </a:t>
                      </a:r>
                      <a:r>
                        <a:rPr lang="en-US" baseline="0" dirty="0" err="1"/>
                        <a:t>M.East</a:t>
                      </a:r>
                      <a:r>
                        <a:rPr lang="en-US" baseline="0" dirty="0"/>
                        <a:t>, </a:t>
                      </a:r>
                      <a:r>
                        <a:rPr lang="en-US" baseline="0" dirty="0" err="1"/>
                        <a:t>C.Asia</a:t>
                      </a:r>
                      <a:r>
                        <a:rPr lang="en-US" baseline="0" dirty="0"/>
                        <a:t>, </a:t>
                      </a:r>
                      <a:r>
                        <a:rPr lang="en-US" baseline="0" dirty="0" err="1"/>
                        <a:t>S.America</a:t>
                      </a:r>
                      <a:endParaRPr lang="el-GR" dirty="0"/>
                    </a:p>
                  </a:txBody>
                  <a:tcPr/>
                </a:tc>
                <a:extLst>
                  <a:ext uri="{0D108BD9-81ED-4DB2-BD59-A6C34878D82A}">
                    <a16:rowId xmlns:a16="http://schemas.microsoft.com/office/drawing/2014/main" val="10003"/>
                  </a:ext>
                </a:extLst>
              </a:tr>
              <a:tr h="491066">
                <a:tc>
                  <a:txBody>
                    <a:bodyPr/>
                    <a:lstStyle/>
                    <a:p>
                      <a:r>
                        <a:rPr lang="en-US" i="1" dirty="0"/>
                        <a:t>L.</a:t>
                      </a:r>
                      <a:r>
                        <a:rPr lang="en-US" i="1" baseline="0" dirty="0"/>
                        <a:t> </a:t>
                      </a:r>
                      <a:r>
                        <a:rPr lang="en-US" i="1" baseline="0" dirty="0" err="1"/>
                        <a:t>tropica</a:t>
                      </a:r>
                      <a:endParaRPr lang="el-GR" i="1" dirty="0"/>
                    </a:p>
                  </a:txBody>
                  <a:tcPr/>
                </a:tc>
                <a:tc>
                  <a:txBody>
                    <a:bodyPr/>
                    <a:lstStyle/>
                    <a:p>
                      <a:r>
                        <a:rPr lang="en-US" dirty="0"/>
                        <a:t>CL, L.</a:t>
                      </a:r>
                      <a:r>
                        <a:rPr lang="en-US" baseline="0" dirty="0"/>
                        <a:t> </a:t>
                      </a:r>
                      <a:r>
                        <a:rPr lang="en-US" baseline="0" dirty="0" err="1"/>
                        <a:t>recidivans</a:t>
                      </a:r>
                      <a:endParaRPr lang="el-GR" dirty="0"/>
                    </a:p>
                  </a:txBody>
                  <a:tcPr/>
                </a:tc>
                <a:tc>
                  <a:txBody>
                    <a:bodyPr/>
                    <a:lstStyle/>
                    <a:p>
                      <a:r>
                        <a:rPr lang="en-US" dirty="0" err="1"/>
                        <a:t>W.Asia</a:t>
                      </a:r>
                      <a:r>
                        <a:rPr lang="en-US" dirty="0"/>
                        <a:t> to Turkey,</a:t>
                      </a:r>
                      <a:r>
                        <a:rPr lang="el-GR" dirty="0"/>
                        <a:t> </a:t>
                      </a:r>
                      <a:r>
                        <a:rPr lang="en-US" dirty="0"/>
                        <a:t>NE</a:t>
                      </a:r>
                      <a:r>
                        <a:rPr lang="en-US" baseline="0" dirty="0"/>
                        <a:t> Africa</a:t>
                      </a:r>
                      <a:endParaRPr lang="el-GR" dirty="0"/>
                    </a:p>
                  </a:txBody>
                  <a:tcPr/>
                </a:tc>
                <a:extLst>
                  <a:ext uri="{0D108BD9-81ED-4DB2-BD59-A6C34878D82A}">
                    <a16:rowId xmlns:a16="http://schemas.microsoft.com/office/drawing/2014/main" val="10004"/>
                  </a:ext>
                </a:extLst>
              </a:tr>
              <a:tr h="491066">
                <a:tc>
                  <a:txBody>
                    <a:bodyPr/>
                    <a:lstStyle/>
                    <a:p>
                      <a:r>
                        <a:rPr lang="en-US" i="1" dirty="0"/>
                        <a:t>L. major</a:t>
                      </a:r>
                      <a:endParaRPr lang="el-GR" i="1" dirty="0"/>
                    </a:p>
                  </a:txBody>
                  <a:tcPr/>
                </a:tc>
                <a:tc>
                  <a:txBody>
                    <a:bodyPr/>
                    <a:lstStyle/>
                    <a:p>
                      <a:r>
                        <a:rPr lang="en-US" dirty="0"/>
                        <a:t>CL</a:t>
                      </a:r>
                      <a:endParaRPr lang="el-GR" dirty="0"/>
                    </a:p>
                  </a:txBody>
                  <a:tcPr/>
                </a:tc>
                <a:tc>
                  <a:txBody>
                    <a:bodyPr/>
                    <a:lstStyle/>
                    <a:p>
                      <a:r>
                        <a:rPr lang="en-US" dirty="0"/>
                        <a:t>WC Asia, Africa</a:t>
                      </a:r>
                      <a:endParaRPr lang="el-GR" dirty="0"/>
                    </a:p>
                  </a:txBody>
                  <a:tcPr/>
                </a:tc>
                <a:extLst>
                  <a:ext uri="{0D108BD9-81ED-4DB2-BD59-A6C34878D82A}">
                    <a16:rowId xmlns:a16="http://schemas.microsoft.com/office/drawing/2014/main" val="10005"/>
                  </a:ext>
                </a:extLst>
              </a:tr>
              <a:tr h="491066">
                <a:tc>
                  <a:txBody>
                    <a:bodyPr/>
                    <a:lstStyle/>
                    <a:p>
                      <a:r>
                        <a:rPr lang="en-US" i="1" dirty="0"/>
                        <a:t>L. </a:t>
                      </a:r>
                      <a:r>
                        <a:rPr lang="en-US" i="1" dirty="0" err="1"/>
                        <a:t>aethiopia</a:t>
                      </a:r>
                      <a:endParaRPr lang="el-GR" i="1" dirty="0"/>
                    </a:p>
                  </a:txBody>
                  <a:tcPr/>
                </a:tc>
                <a:tc>
                  <a:txBody>
                    <a:bodyPr/>
                    <a:lstStyle/>
                    <a:p>
                      <a:r>
                        <a:rPr lang="en-US" dirty="0"/>
                        <a:t>CL, DCL</a:t>
                      </a:r>
                      <a:endParaRPr lang="el-GR" dirty="0"/>
                    </a:p>
                  </a:txBody>
                  <a:tcPr/>
                </a:tc>
                <a:tc>
                  <a:txBody>
                    <a:bodyPr/>
                    <a:lstStyle/>
                    <a:p>
                      <a:r>
                        <a:rPr lang="en-US" dirty="0"/>
                        <a:t>Ethiopia, Uganda, Kenya</a:t>
                      </a:r>
                      <a:endParaRPr lang="el-GR" dirty="0"/>
                    </a:p>
                  </a:txBody>
                  <a:tcPr/>
                </a:tc>
                <a:extLst>
                  <a:ext uri="{0D108BD9-81ED-4DB2-BD59-A6C34878D82A}">
                    <a16:rowId xmlns:a16="http://schemas.microsoft.com/office/drawing/2014/main" val="10006"/>
                  </a:ext>
                </a:extLst>
              </a:tr>
              <a:tr h="491066">
                <a:tc>
                  <a:txBody>
                    <a:bodyPr/>
                    <a:lstStyle/>
                    <a:p>
                      <a:r>
                        <a:rPr lang="en-US" dirty="0"/>
                        <a:t>Subspecies</a:t>
                      </a:r>
                      <a:r>
                        <a:rPr lang="en-US" baseline="0" dirty="0"/>
                        <a:t> </a:t>
                      </a:r>
                      <a:r>
                        <a:rPr lang="en-US" i="1" baseline="0" dirty="0" err="1"/>
                        <a:t>Viannia</a:t>
                      </a:r>
                      <a:endParaRPr lang="el-GR" i="1" dirty="0"/>
                    </a:p>
                  </a:txBody>
                  <a:tcPr/>
                </a:tc>
                <a:tc>
                  <a:txBody>
                    <a:bodyPr/>
                    <a:lstStyle/>
                    <a:p>
                      <a:r>
                        <a:rPr lang="en-US" dirty="0"/>
                        <a:t>CL,  ML</a:t>
                      </a:r>
                      <a:endParaRPr lang="el-GR" dirty="0"/>
                    </a:p>
                  </a:txBody>
                  <a:tcPr/>
                </a:tc>
                <a:tc>
                  <a:txBody>
                    <a:bodyPr/>
                    <a:lstStyle/>
                    <a:p>
                      <a:r>
                        <a:rPr lang="en-US" dirty="0"/>
                        <a:t>Central and South America</a:t>
                      </a:r>
                      <a:endParaRPr lang="el-GR" dirty="0"/>
                    </a:p>
                  </a:txBody>
                  <a:tcPr/>
                </a:tc>
                <a:extLst>
                  <a:ext uri="{0D108BD9-81ED-4DB2-BD59-A6C34878D82A}">
                    <a16:rowId xmlns:a16="http://schemas.microsoft.com/office/drawing/2014/main" val="10007"/>
                  </a:ext>
                </a:extLst>
              </a:tr>
              <a:tr h="491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a:t>Leishmania</a:t>
                      </a:r>
                      <a:r>
                        <a:rPr lang="en-US" i="1" dirty="0"/>
                        <a:t> </a:t>
                      </a:r>
                      <a:r>
                        <a:rPr lang="en-US" i="1" dirty="0" err="1"/>
                        <a:t>mexicana</a:t>
                      </a:r>
                      <a:r>
                        <a:rPr lang="en-US" i="1" baseline="0" dirty="0"/>
                        <a:t> </a:t>
                      </a:r>
                      <a:r>
                        <a:rPr lang="en-US" baseline="0" dirty="0"/>
                        <a:t>complex</a:t>
                      </a:r>
                      <a:endParaRPr lang="el-GR" dirty="0"/>
                    </a:p>
                  </a:txBody>
                  <a:tcPr/>
                </a:tc>
                <a:tc>
                  <a:txBody>
                    <a:bodyPr/>
                    <a:lstStyle/>
                    <a:p>
                      <a:r>
                        <a:rPr lang="en-US" dirty="0"/>
                        <a:t>CL, ML, DCL</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Central and South America</a:t>
                      </a:r>
                      <a:endParaRPr lang="el-GR" dirty="0"/>
                    </a:p>
                    <a:p>
                      <a:endParaRPr lang="el-GR" dirty="0"/>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1447800" y="6477000"/>
            <a:ext cx="7010400" cy="338554"/>
          </a:xfrm>
          <a:prstGeom prst="rect">
            <a:avLst/>
          </a:prstGeom>
          <a:noFill/>
        </p:spPr>
        <p:txBody>
          <a:bodyPr wrap="square" rtlCol="0">
            <a:spAutoFit/>
          </a:bodyPr>
          <a:lstStyle/>
          <a:p>
            <a:r>
              <a:rPr lang="en-US" sz="1600" dirty="0">
                <a:solidFill>
                  <a:srgbClr val="FF0000"/>
                </a:solidFill>
              </a:rPr>
              <a:t>         Sundar S, Harrison’s Principles of Internal Medicine 201</a:t>
            </a:r>
            <a:r>
              <a:rPr lang="el-GR" sz="1600" dirty="0">
                <a:solidFill>
                  <a:srgbClr val="FF0000"/>
                </a:solidFill>
              </a:rPr>
              <a:t>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6950247" cy="762000"/>
          </a:xfrm>
        </p:spPr>
        <p:txBody>
          <a:bodyPr>
            <a:normAutofit fontScale="90000"/>
          </a:bodyPr>
          <a:lstStyle/>
          <a:p>
            <a:r>
              <a:rPr lang="el-GR" sz="2800" b="1" dirty="0">
                <a:solidFill>
                  <a:prstClr val="black"/>
                </a:solidFill>
              </a:rPr>
              <a:t>ΣΠΛΑΓΧΝΙΚΗ ΛΕΪΣΜΑΝΙΑΣΗ</a:t>
            </a:r>
            <a:r>
              <a:rPr lang="en-US" sz="2800" b="1" dirty="0">
                <a:solidFill>
                  <a:prstClr val="black"/>
                </a:solidFill>
              </a:rPr>
              <a:t> –</a:t>
            </a:r>
            <a:r>
              <a:rPr lang="el-GR" sz="2800" b="1" dirty="0">
                <a:solidFill>
                  <a:prstClr val="black"/>
                </a:solidFill>
              </a:rPr>
              <a:t> ΜΟΡΙΑΚΗ ΔΙΑΓΝΩΣΗ</a:t>
            </a:r>
            <a:endParaRPr lang="el-GR" sz="2000" dirty="0"/>
          </a:p>
        </p:txBody>
      </p:sp>
      <p:sp>
        <p:nvSpPr>
          <p:cNvPr id="3" name="Content Placeholder 2"/>
          <p:cNvSpPr>
            <a:spLocks noGrp="1"/>
          </p:cNvSpPr>
          <p:nvPr>
            <p:ph idx="1"/>
          </p:nvPr>
        </p:nvSpPr>
        <p:spPr>
          <a:xfrm>
            <a:off x="0" y="1143000"/>
            <a:ext cx="9144000" cy="4983163"/>
          </a:xfrm>
        </p:spPr>
        <p:txBody>
          <a:bodyPr>
            <a:normAutofit/>
          </a:bodyPr>
          <a:lstStyle/>
          <a:p>
            <a:r>
              <a:rPr lang="en-US" sz="2000" b="1" dirty="0"/>
              <a:t>PCR (Polymerase chain reaction) -qualitative</a:t>
            </a:r>
          </a:p>
          <a:p>
            <a:pPr>
              <a:buNone/>
            </a:pPr>
            <a:r>
              <a:rPr lang="en-US" sz="2000" dirty="0"/>
              <a:t>        - primers targeting several genes:  </a:t>
            </a:r>
            <a:r>
              <a:rPr lang="en-US" sz="2000" dirty="0" err="1"/>
              <a:t>rRNA</a:t>
            </a:r>
            <a:r>
              <a:rPr lang="en-US" sz="2000" dirty="0"/>
              <a:t> genes, </a:t>
            </a:r>
            <a:r>
              <a:rPr lang="en-US" sz="2000" dirty="0" err="1"/>
              <a:t>kinetoplast</a:t>
            </a:r>
            <a:r>
              <a:rPr lang="en-US" sz="2000" dirty="0"/>
              <a:t> DNA </a:t>
            </a:r>
            <a:r>
              <a:rPr lang="en-US" sz="2000" dirty="0" err="1"/>
              <a:t>minicircles</a:t>
            </a:r>
            <a:r>
              <a:rPr lang="en-US" sz="2000" dirty="0"/>
              <a:t> etc</a:t>
            </a:r>
          </a:p>
          <a:p>
            <a:pPr>
              <a:buNone/>
            </a:pPr>
            <a:r>
              <a:rPr lang="en-US" sz="2000" dirty="0"/>
              <a:t>        - </a:t>
            </a:r>
            <a:r>
              <a:rPr lang="en-US" sz="2000" dirty="0" err="1"/>
              <a:t>sens</a:t>
            </a:r>
            <a:r>
              <a:rPr lang="en-US" sz="2000" dirty="0"/>
              <a:t> 95-97 % (70-100 %), detection before clinical appearance</a:t>
            </a:r>
          </a:p>
          <a:p>
            <a:pPr>
              <a:buNone/>
            </a:pPr>
            <a:r>
              <a:rPr lang="en-US" sz="2000" dirty="0"/>
              <a:t>        - many samples: blood, serum, bone marrow, lymph nodes, skin, urine</a:t>
            </a:r>
          </a:p>
          <a:p>
            <a:pPr>
              <a:buNone/>
            </a:pPr>
            <a:r>
              <a:rPr lang="en-US" sz="2000" dirty="0"/>
              <a:t>        - main weakness: lack of standardization</a:t>
            </a:r>
          </a:p>
          <a:p>
            <a:pPr>
              <a:buNone/>
            </a:pPr>
            <a:endParaRPr lang="en-US" sz="2000" dirty="0"/>
          </a:p>
          <a:p>
            <a:r>
              <a:rPr lang="en-US" sz="2000" b="1" dirty="0"/>
              <a:t>RT-PCR (Real-time polymerase chain reaction) –quantitative</a:t>
            </a:r>
          </a:p>
          <a:p>
            <a:pPr>
              <a:buNone/>
            </a:pPr>
            <a:r>
              <a:rPr lang="en-US" sz="2000" dirty="0"/>
              <a:t>        - rapid, accurate, needs well-</a:t>
            </a:r>
            <a:r>
              <a:rPr lang="en-US" sz="2000" dirty="0" err="1"/>
              <a:t>equiped</a:t>
            </a:r>
            <a:r>
              <a:rPr lang="en-US" sz="2000" dirty="0"/>
              <a:t> lab, cost</a:t>
            </a:r>
          </a:p>
          <a:p>
            <a:pPr>
              <a:buNone/>
            </a:pPr>
            <a:endParaRPr lang="en-US" sz="2000" dirty="0"/>
          </a:p>
          <a:p>
            <a:r>
              <a:rPr lang="en-US" sz="2000" b="1" dirty="0"/>
              <a:t>NASBA (</a:t>
            </a:r>
            <a:r>
              <a:rPr lang="en-US" sz="2000" b="1" dirty="0" err="1"/>
              <a:t>Nucleid</a:t>
            </a:r>
            <a:r>
              <a:rPr lang="en-US" sz="2000" b="1" dirty="0"/>
              <a:t> acid sequence-based amplification </a:t>
            </a:r>
            <a:r>
              <a:rPr lang="en-US" sz="2000" dirty="0"/>
              <a:t>– quantitative </a:t>
            </a:r>
          </a:p>
          <a:p>
            <a:r>
              <a:rPr lang="en-US" sz="2000" b="1" dirty="0" err="1"/>
              <a:t>OligoC</a:t>
            </a:r>
            <a:r>
              <a:rPr lang="en-US" sz="2000" b="1" dirty="0"/>
              <a:t>-test ( PCR </a:t>
            </a:r>
            <a:r>
              <a:rPr lang="en-US" sz="2000" b="1" dirty="0" err="1"/>
              <a:t>oligochromatographic</a:t>
            </a:r>
            <a:r>
              <a:rPr lang="en-US" sz="2000" b="1" dirty="0"/>
              <a:t> test) </a:t>
            </a:r>
            <a:r>
              <a:rPr lang="en-US" sz="2000" dirty="0"/>
              <a:t>– 18S </a:t>
            </a:r>
            <a:r>
              <a:rPr lang="en-US" sz="2000" dirty="0" err="1"/>
              <a:t>rRNA</a:t>
            </a:r>
            <a:r>
              <a:rPr lang="en-US" sz="2000" dirty="0"/>
              <a:t>  gene</a:t>
            </a:r>
          </a:p>
          <a:p>
            <a:r>
              <a:rPr lang="en-US" sz="2000" b="1" dirty="0"/>
              <a:t>LAMP ( Loop-mediated isothermal amplification of DNA) – RT-LAMP</a:t>
            </a:r>
          </a:p>
          <a:p>
            <a:pPr>
              <a:buNone/>
            </a:pPr>
            <a:r>
              <a:rPr lang="en-US" sz="2000" dirty="0"/>
              <a:t>          - highly specific, less sophisticated, rapid – potentially useful</a:t>
            </a:r>
          </a:p>
          <a:p>
            <a:endParaRPr lang="en-US" sz="2000" dirty="0"/>
          </a:p>
        </p:txBody>
      </p:sp>
      <p:sp>
        <p:nvSpPr>
          <p:cNvPr id="4" name="TextBox 3"/>
          <p:cNvSpPr txBox="1"/>
          <p:nvPr/>
        </p:nvSpPr>
        <p:spPr>
          <a:xfrm>
            <a:off x="4267200" y="6019800"/>
            <a:ext cx="4876800" cy="1569660"/>
          </a:xfrm>
          <a:prstGeom prst="rect">
            <a:avLst/>
          </a:prstGeom>
          <a:noFill/>
        </p:spPr>
        <p:txBody>
          <a:bodyPr wrap="square" rtlCol="0">
            <a:spAutoFit/>
          </a:bodyPr>
          <a:lstStyle/>
          <a:p>
            <a:r>
              <a:rPr lang="en-US" sz="1200" dirty="0" err="1">
                <a:solidFill>
                  <a:srgbClr val="FF0000"/>
                </a:solidFill>
              </a:rPr>
              <a:t>Saporito</a:t>
            </a:r>
            <a:r>
              <a:rPr lang="en-US" sz="1200" dirty="0">
                <a:solidFill>
                  <a:srgbClr val="FF0000"/>
                </a:solidFill>
              </a:rPr>
              <a:t> L, </a:t>
            </a:r>
            <a:r>
              <a:rPr lang="en-US" sz="1200" dirty="0" err="1">
                <a:solidFill>
                  <a:srgbClr val="FF0000"/>
                </a:solidFill>
              </a:rPr>
              <a:t>Int</a:t>
            </a:r>
            <a:r>
              <a:rPr lang="en-US" sz="1200" dirty="0">
                <a:solidFill>
                  <a:srgbClr val="FF0000"/>
                </a:solidFill>
              </a:rPr>
              <a:t> J Infect </a:t>
            </a:r>
            <a:r>
              <a:rPr lang="en-US" sz="1200" dirty="0" err="1">
                <a:solidFill>
                  <a:srgbClr val="FF0000"/>
                </a:solidFill>
              </a:rPr>
              <a:t>Dis</a:t>
            </a:r>
            <a:r>
              <a:rPr lang="en-US" sz="1200" dirty="0">
                <a:solidFill>
                  <a:srgbClr val="FF0000"/>
                </a:solidFill>
              </a:rPr>
              <a:t> 2013</a:t>
            </a:r>
          </a:p>
          <a:p>
            <a:r>
              <a:rPr lang="en-US" sz="1200" dirty="0" err="1">
                <a:solidFill>
                  <a:srgbClr val="FF0000"/>
                </a:solidFill>
              </a:rPr>
              <a:t>Sundar</a:t>
            </a:r>
            <a:r>
              <a:rPr lang="en-US" sz="1200" dirty="0">
                <a:solidFill>
                  <a:srgbClr val="FF0000"/>
                </a:solidFill>
              </a:rPr>
              <a:t> S, Harrison’s Principles of Internal Medicine 2012</a:t>
            </a:r>
          </a:p>
          <a:p>
            <a:r>
              <a:rPr lang="en-US" sz="1200" dirty="0" err="1">
                <a:solidFill>
                  <a:srgbClr val="FF0000"/>
                </a:solidFill>
              </a:rPr>
              <a:t>Srividya</a:t>
            </a:r>
            <a:r>
              <a:rPr lang="en-US" sz="1200" dirty="0">
                <a:solidFill>
                  <a:srgbClr val="FF0000"/>
                </a:solidFill>
              </a:rPr>
              <a:t> G, </a:t>
            </a:r>
            <a:r>
              <a:rPr lang="en-US" sz="1200" dirty="0" err="1">
                <a:solidFill>
                  <a:srgbClr val="FF0000"/>
                </a:solidFill>
              </a:rPr>
              <a:t>Parasitol</a:t>
            </a:r>
            <a:r>
              <a:rPr lang="en-US" sz="1200" dirty="0">
                <a:solidFill>
                  <a:srgbClr val="FF0000"/>
                </a:solidFill>
              </a:rPr>
              <a:t> Res 2012</a:t>
            </a:r>
          </a:p>
          <a:p>
            <a:r>
              <a:rPr lang="en-US" sz="1200" dirty="0" err="1">
                <a:solidFill>
                  <a:srgbClr val="FF0000"/>
                </a:solidFill>
              </a:rPr>
              <a:t>Srivastava</a:t>
            </a:r>
            <a:r>
              <a:rPr lang="en-US" sz="1200" dirty="0">
                <a:solidFill>
                  <a:srgbClr val="FF0000"/>
                </a:solidFill>
              </a:rPr>
              <a:t> P, Trans R Soc </a:t>
            </a:r>
            <a:r>
              <a:rPr lang="en-US" sz="1200" dirty="0" err="1">
                <a:solidFill>
                  <a:srgbClr val="FF0000"/>
                </a:solidFill>
              </a:rPr>
              <a:t>Trop</a:t>
            </a:r>
            <a:r>
              <a:rPr lang="en-US" sz="1200" dirty="0">
                <a:solidFill>
                  <a:srgbClr val="FF0000"/>
                </a:solidFill>
              </a:rPr>
              <a:t> Med </a:t>
            </a:r>
            <a:r>
              <a:rPr lang="en-US" sz="1200" dirty="0" err="1">
                <a:solidFill>
                  <a:srgbClr val="FF0000"/>
                </a:solidFill>
              </a:rPr>
              <a:t>Hyg</a:t>
            </a:r>
            <a:r>
              <a:rPr lang="en-US" sz="1200" dirty="0">
                <a:solidFill>
                  <a:srgbClr val="FF0000"/>
                </a:solidFill>
              </a:rPr>
              <a:t> 2011</a:t>
            </a:r>
            <a:endParaRPr lang="el-GR" sz="1200" dirty="0">
              <a:solidFill>
                <a:srgbClr val="FF0000"/>
              </a:solidFill>
            </a:endParaRPr>
          </a:p>
          <a:p>
            <a:endParaRPr lang="en-US" sz="1600" dirty="0">
              <a:solidFill>
                <a:srgbClr val="FF0000"/>
              </a:solidFill>
            </a:endParaRPr>
          </a:p>
          <a:p>
            <a:endParaRPr lang="el-GR" sz="1600" dirty="0">
              <a:solidFill>
                <a:srgbClr val="FF0000"/>
              </a:solidFill>
            </a:endParaRPr>
          </a:p>
          <a:p>
            <a:endParaRPr lang="el-GR" sz="1600" dirty="0">
              <a:solidFill>
                <a:srgbClr val="FF0000"/>
              </a:solidFill>
            </a:endParaRPr>
          </a:p>
        </p:txBody>
      </p:sp>
      <p:pic>
        <p:nvPicPr>
          <p:cNvPr id="20482" name="Picture 2" descr="http://127.0.0.1:1818/images/1FF271.jpg"/>
          <p:cNvPicPr>
            <a:picLocks noChangeAspect="1" noChangeArrowheads="1"/>
          </p:cNvPicPr>
          <p:nvPr/>
        </p:nvPicPr>
        <p:blipFill>
          <a:blip r:embed="rId2" cstate="print"/>
          <a:srcRect/>
          <a:stretch>
            <a:fillRect/>
          </a:stretch>
        </p:blipFill>
        <p:spPr bwMode="auto">
          <a:xfrm>
            <a:off x="7086600" y="152400"/>
            <a:ext cx="1921047" cy="133032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rot="5400000">
            <a:off x="2349629" y="-1435231"/>
            <a:ext cx="4444741" cy="9144003"/>
          </a:xfrm>
          <a:prstGeom prst="rect">
            <a:avLst/>
          </a:prstGeom>
          <a:noFill/>
          <a:ln w="9525">
            <a:noFill/>
            <a:miter lim="800000"/>
            <a:headEnd/>
            <a:tailEnd/>
          </a:ln>
        </p:spPr>
      </p:pic>
      <p:sp>
        <p:nvSpPr>
          <p:cNvPr id="5" name="TextBox 4"/>
          <p:cNvSpPr txBox="1"/>
          <p:nvPr/>
        </p:nvSpPr>
        <p:spPr>
          <a:xfrm>
            <a:off x="2590800" y="6172200"/>
            <a:ext cx="4953000" cy="369332"/>
          </a:xfrm>
          <a:prstGeom prst="rect">
            <a:avLst/>
          </a:prstGeom>
          <a:noFill/>
        </p:spPr>
        <p:txBody>
          <a:bodyPr wrap="square" rtlCol="0">
            <a:spAutoFit/>
          </a:bodyPr>
          <a:lstStyle/>
          <a:p>
            <a:r>
              <a:rPr lang="en-US" dirty="0" err="1">
                <a:solidFill>
                  <a:srgbClr val="FF0000"/>
                </a:solidFill>
              </a:rPr>
              <a:t>Srivastava</a:t>
            </a:r>
            <a:r>
              <a:rPr lang="en-US" dirty="0">
                <a:solidFill>
                  <a:srgbClr val="FF0000"/>
                </a:solidFill>
              </a:rPr>
              <a:t> P, Trans R Soc </a:t>
            </a:r>
            <a:r>
              <a:rPr lang="en-US" dirty="0" err="1">
                <a:solidFill>
                  <a:srgbClr val="FF0000"/>
                </a:solidFill>
              </a:rPr>
              <a:t>Trop</a:t>
            </a:r>
            <a:r>
              <a:rPr lang="en-US" dirty="0">
                <a:solidFill>
                  <a:srgbClr val="FF0000"/>
                </a:solidFill>
              </a:rPr>
              <a:t> Med </a:t>
            </a:r>
            <a:r>
              <a:rPr lang="en-US" dirty="0" err="1">
                <a:solidFill>
                  <a:srgbClr val="FF0000"/>
                </a:solidFill>
              </a:rPr>
              <a:t>Hyg</a:t>
            </a:r>
            <a:r>
              <a:rPr lang="en-US" dirty="0">
                <a:solidFill>
                  <a:srgbClr val="FF0000"/>
                </a:solidFill>
              </a:rPr>
              <a:t> 2011</a:t>
            </a:r>
            <a:endParaRPr lang="el-GR"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183896" y="228600"/>
            <a:ext cx="8731504" cy="6324600"/>
          </a:xfrm>
          <a:prstGeom prst="rect">
            <a:avLst/>
          </a:prstGeom>
          <a:noFill/>
          <a:ln w="9525">
            <a:noFill/>
            <a:miter lim="800000"/>
            <a:headEnd/>
            <a:tailEnd/>
          </a:ln>
        </p:spPr>
      </p:pic>
      <p:sp>
        <p:nvSpPr>
          <p:cNvPr id="3" name="TextBox 2"/>
          <p:cNvSpPr txBox="1"/>
          <p:nvPr/>
        </p:nvSpPr>
        <p:spPr>
          <a:xfrm>
            <a:off x="2743200" y="6477000"/>
            <a:ext cx="2971800" cy="369332"/>
          </a:xfrm>
          <a:prstGeom prst="rect">
            <a:avLst/>
          </a:prstGeom>
          <a:noFill/>
        </p:spPr>
        <p:txBody>
          <a:bodyPr wrap="square" rtlCol="0">
            <a:spAutoFit/>
          </a:bodyPr>
          <a:lstStyle/>
          <a:p>
            <a:r>
              <a:rPr lang="en-US" dirty="0" err="1">
                <a:solidFill>
                  <a:srgbClr val="FF0000"/>
                </a:solidFill>
              </a:rPr>
              <a:t>Srividya</a:t>
            </a:r>
            <a:r>
              <a:rPr lang="en-US" dirty="0">
                <a:solidFill>
                  <a:srgbClr val="FF0000"/>
                </a:solidFill>
              </a:rPr>
              <a:t> G,  </a:t>
            </a:r>
            <a:r>
              <a:rPr lang="en-US" dirty="0" err="1">
                <a:solidFill>
                  <a:srgbClr val="FF0000"/>
                </a:solidFill>
              </a:rPr>
              <a:t>Parasitol</a:t>
            </a:r>
            <a:r>
              <a:rPr lang="en-US" dirty="0">
                <a:solidFill>
                  <a:srgbClr val="FF0000"/>
                </a:solidFill>
              </a:rPr>
              <a:t> Res 2012</a:t>
            </a:r>
            <a:endParaRPr lang="el-GR"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457200" y="914400"/>
            <a:ext cx="8001000" cy="5424869"/>
          </a:xfrm>
          <a:prstGeom prst="rect">
            <a:avLst/>
          </a:prstGeom>
          <a:noFill/>
          <a:ln w="9525">
            <a:noFill/>
            <a:miter lim="800000"/>
            <a:headEnd/>
            <a:tailEnd/>
          </a:ln>
        </p:spPr>
      </p:pic>
      <p:sp>
        <p:nvSpPr>
          <p:cNvPr id="3" name="TextBox 2"/>
          <p:cNvSpPr txBox="1"/>
          <p:nvPr/>
        </p:nvSpPr>
        <p:spPr>
          <a:xfrm>
            <a:off x="1447800" y="228600"/>
            <a:ext cx="6400800" cy="461665"/>
          </a:xfrm>
          <a:prstGeom prst="rect">
            <a:avLst/>
          </a:prstGeom>
          <a:noFill/>
        </p:spPr>
        <p:txBody>
          <a:bodyPr wrap="square" rtlCol="0">
            <a:spAutoFit/>
          </a:bodyPr>
          <a:lstStyle/>
          <a:p>
            <a:r>
              <a:rPr lang="en-US" sz="2400" b="1" dirty="0"/>
              <a:t>       EFFICACY OF TESTS IN VARIOUS REGIONS</a:t>
            </a:r>
            <a:endParaRPr lang="el-GR" sz="2400" b="1" dirty="0"/>
          </a:p>
        </p:txBody>
      </p:sp>
      <p:sp>
        <p:nvSpPr>
          <p:cNvPr id="4" name="TextBox 3"/>
          <p:cNvSpPr txBox="1"/>
          <p:nvPr/>
        </p:nvSpPr>
        <p:spPr>
          <a:xfrm>
            <a:off x="2743200" y="6477000"/>
            <a:ext cx="2971800" cy="369332"/>
          </a:xfrm>
          <a:prstGeom prst="rect">
            <a:avLst/>
          </a:prstGeom>
          <a:noFill/>
        </p:spPr>
        <p:txBody>
          <a:bodyPr wrap="square" rtlCol="0">
            <a:spAutoFit/>
          </a:bodyPr>
          <a:lstStyle/>
          <a:p>
            <a:r>
              <a:rPr lang="en-US" dirty="0" err="1">
                <a:solidFill>
                  <a:srgbClr val="FF0000"/>
                </a:solidFill>
              </a:rPr>
              <a:t>Srividya</a:t>
            </a:r>
            <a:r>
              <a:rPr lang="en-US" dirty="0">
                <a:solidFill>
                  <a:srgbClr val="FF0000"/>
                </a:solidFill>
              </a:rPr>
              <a:t> G,  </a:t>
            </a:r>
            <a:r>
              <a:rPr lang="en-US" dirty="0" err="1">
                <a:solidFill>
                  <a:srgbClr val="FF0000"/>
                </a:solidFill>
              </a:rPr>
              <a:t>Parasitol</a:t>
            </a:r>
            <a:r>
              <a:rPr lang="en-US" dirty="0">
                <a:solidFill>
                  <a:srgbClr val="FF0000"/>
                </a:solidFill>
              </a:rPr>
              <a:t> Res 2012</a:t>
            </a:r>
            <a:endParaRPr lang="el-GR" dirty="0">
              <a:solidFill>
                <a:srgbClr val="FF0000"/>
              </a:solidFill>
            </a:endParaRPr>
          </a:p>
        </p:txBody>
      </p:sp>
      <p:sp>
        <p:nvSpPr>
          <p:cNvPr id="5" name="Down Arrow 4"/>
          <p:cNvSpPr/>
          <p:nvPr/>
        </p:nvSpPr>
        <p:spPr>
          <a:xfrm>
            <a:off x="2819400" y="990600"/>
            <a:ext cx="304800" cy="838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2500" b="1" dirty="0">
                <a:solidFill>
                  <a:prstClr val="black"/>
                </a:solidFill>
              </a:rPr>
              <a:t>ΣΠΛΑΓΧΝΙΚΗ ΛΕΪΣΜΑΝΙΑΣΗ</a:t>
            </a:r>
            <a:r>
              <a:rPr lang="en-US" sz="2500" b="1" dirty="0">
                <a:solidFill>
                  <a:prstClr val="black"/>
                </a:solidFill>
              </a:rPr>
              <a:t> –</a:t>
            </a:r>
            <a:r>
              <a:rPr lang="el-GR" sz="2500" b="1" dirty="0">
                <a:solidFill>
                  <a:prstClr val="black"/>
                </a:solidFill>
              </a:rPr>
              <a:t> ΕΡΓΑΣΤΗΡΙΑΚΑ ΕΥΡΗΜΑΤΑ</a:t>
            </a:r>
            <a:endParaRPr lang="el-GR" dirty="0"/>
          </a:p>
        </p:txBody>
      </p:sp>
      <p:sp>
        <p:nvSpPr>
          <p:cNvPr id="3" name="Content Placeholder 2"/>
          <p:cNvSpPr>
            <a:spLocks noGrp="1"/>
          </p:cNvSpPr>
          <p:nvPr>
            <p:ph idx="1"/>
          </p:nvPr>
        </p:nvSpPr>
        <p:spPr>
          <a:xfrm>
            <a:off x="0" y="1447800"/>
            <a:ext cx="9144000" cy="4678363"/>
          </a:xfrm>
        </p:spPr>
        <p:txBody>
          <a:bodyPr>
            <a:normAutofit lnSpcReduction="10000"/>
          </a:bodyPr>
          <a:lstStyle/>
          <a:p>
            <a:r>
              <a:rPr lang="el-GR" sz="2000" b="1" dirty="0"/>
              <a:t>Μικροσκοπική εξέταση επιχρίσματος αναρρόφησης ιστού </a:t>
            </a:r>
          </a:p>
          <a:p>
            <a:r>
              <a:rPr lang="el-GR" sz="2000" b="1" dirty="0"/>
              <a:t>Καλλιέργεια </a:t>
            </a:r>
            <a:r>
              <a:rPr lang="el-GR" sz="2000" dirty="0"/>
              <a:t>ιστού αναρρόφησης</a:t>
            </a:r>
            <a:r>
              <a:rPr lang="en-US" sz="2000" dirty="0"/>
              <a:t> – </a:t>
            </a:r>
            <a:r>
              <a:rPr lang="el-GR" sz="2000" dirty="0"/>
              <a:t>χρονοβόρος, ακριβή, γίνεται σπάνια</a:t>
            </a:r>
            <a:endParaRPr lang="en-US" sz="2000" dirty="0"/>
          </a:p>
          <a:p>
            <a:pPr>
              <a:buNone/>
            </a:pPr>
            <a:r>
              <a:rPr lang="en-US" sz="2000" dirty="0"/>
              <a:t>                                                       -  </a:t>
            </a:r>
            <a:r>
              <a:rPr lang="en-US" sz="2000" dirty="0" err="1"/>
              <a:t>buffy</a:t>
            </a:r>
            <a:r>
              <a:rPr lang="en-US" sz="2000" dirty="0"/>
              <a:t> coat, media: </a:t>
            </a:r>
            <a:r>
              <a:rPr lang="en-US" sz="2000" dirty="0" err="1"/>
              <a:t>Novy</a:t>
            </a:r>
            <a:r>
              <a:rPr lang="en-US" sz="2000" dirty="0"/>
              <a:t>-McNeal-Nicolle, </a:t>
            </a:r>
            <a:r>
              <a:rPr lang="en-US" sz="2000" dirty="0" err="1"/>
              <a:t>Tobies</a:t>
            </a:r>
            <a:r>
              <a:rPr lang="en-US" sz="2000" dirty="0"/>
              <a:t>, Grace</a:t>
            </a:r>
          </a:p>
          <a:p>
            <a:r>
              <a:rPr lang="el-GR" sz="2000" dirty="0"/>
              <a:t>Τροποποιημένο </a:t>
            </a:r>
            <a:r>
              <a:rPr lang="en-US" sz="2000" dirty="0"/>
              <a:t>QuantiFERON (IFN-</a:t>
            </a:r>
            <a:r>
              <a:rPr lang="el-GR" sz="2000" dirty="0"/>
              <a:t>γ </a:t>
            </a:r>
            <a:r>
              <a:rPr lang="en-US" sz="2000" dirty="0"/>
              <a:t>release assay) </a:t>
            </a:r>
          </a:p>
          <a:p>
            <a:r>
              <a:rPr lang="el-GR" sz="2000" b="1" dirty="0"/>
              <a:t>Ορολογικές αντιδράσεις</a:t>
            </a:r>
            <a:r>
              <a:rPr lang="en-US" sz="2000" b="1" dirty="0"/>
              <a:t>:</a:t>
            </a:r>
          </a:p>
          <a:p>
            <a:pPr>
              <a:buNone/>
            </a:pPr>
            <a:r>
              <a:rPr lang="en-US" sz="2000" dirty="0"/>
              <a:t>         - ELISA</a:t>
            </a:r>
          </a:p>
          <a:p>
            <a:pPr>
              <a:buNone/>
            </a:pPr>
            <a:r>
              <a:rPr lang="en-US" sz="2000" dirty="0"/>
              <a:t>         - IFAT</a:t>
            </a:r>
          </a:p>
          <a:p>
            <a:pPr>
              <a:buNone/>
            </a:pPr>
            <a:r>
              <a:rPr lang="en-US" sz="2000" dirty="0"/>
              <a:t>         - rk39 ICT strip test</a:t>
            </a:r>
          </a:p>
          <a:p>
            <a:pPr>
              <a:buNone/>
            </a:pPr>
            <a:r>
              <a:rPr lang="en-US" sz="2000" dirty="0"/>
              <a:t>         - </a:t>
            </a:r>
            <a:r>
              <a:rPr lang="en-US" sz="2000" dirty="0" err="1"/>
              <a:t>Immunobloting</a:t>
            </a:r>
            <a:endParaRPr lang="en-US" sz="2000" dirty="0"/>
          </a:p>
          <a:p>
            <a:pPr>
              <a:buNone/>
            </a:pPr>
            <a:r>
              <a:rPr lang="en-US" sz="2000" dirty="0"/>
              <a:t>         - DAT</a:t>
            </a:r>
          </a:p>
          <a:p>
            <a:r>
              <a:rPr lang="el-GR" sz="2000" b="1" dirty="0"/>
              <a:t>Ανίχνευση </a:t>
            </a:r>
            <a:r>
              <a:rPr lang="el-GR" sz="2000" b="1" dirty="0" err="1"/>
              <a:t>λεϊσμανιακού</a:t>
            </a:r>
            <a:r>
              <a:rPr lang="el-GR" sz="2000" b="1" dirty="0"/>
              <a:t> </a:t>
            </a:r>
            <a:r>
              <a:rPr lang="en-US" sz="2000" b="1" dirty="0"/>
              <a:t>DNA</a:t>
            </a:r>
          </a:p>
          <a:p>
            <a:pPr>
              <a:buNone/>
            </a:pPr>
            <a:r>
              <a:rPr lang="en-US" sz="2000" dirty="0"/>
              <a:t>         - qualitative:  PCR</a:t>
            </a:r>
          </a:p>
          <a:p>
            <a:pPr>
              <a:buNone/>
            </a:pPr>
            <a:r>
              <a:rPr lang="en-US" sz="2000" dirty="0"/>
              <a:t>         - quantitative:  Real-time PCR</a:t>
            </a:r>
          </a:p>
        </p:txBody>
      </p:sp>
      <p:sp>
        <p:nvSpPr>
          <p:cNvPr id="4" name="TextBox 3"/>
          <p:cNvSpPr txBox="1"/>
          <p:nvPr/>
        </p:nvSpPr>
        <p:spPr>
          <a:xfrm>
            <a:off x="4495800" y="5410200"/>
            <a:ext cx="4648200" cy="2123658"/>
          </a:xfrm>
          <a:prstGeom prst="rect">
            <a:avLst/>
          </a:prstGeom>
          <a:noFill/>
        </p:spPr>
        <p:txBody>
          <a:bodyPr wrap="square" rtlCol="0">
            <a:spAutoFit/>
          </a:bodyPr>
          <a:lstStyle/>
          <a:p>
            <a:r>
              <a:rPr lang="en-US" sz="1400" dirty="0" err="1">
                <a:solidFill>
                  <a:srgbClr val="FF0000"/>
                </a:solidFill>
              </a:rPr>
              <a:t>Saporito</a:t>
            </a:r>
            <a:r>
              <a:rPr lang="en-US" sz="1400" dirty="0">
                <a:solidFill>
                  <a:srgbClr val="FF0000"/>
                </a:solidFill>
              </a:rPr>
              <a:t> L, </a:t>
            </a:r>
            <a:r>
              <a:rPr lang="en-US" sz="1400" dirty="0" err="1">
                <a:solidFill>
                  <a:srgbClr val="FF0000"/>
                </a:solidFill>
              </a:rPr>
              <a:t>Int</a:t>
            </a:r>
            <a:r>
              <a:rPr lang="en-US" sz="1400" dirty="0">
                <a:solidFill>
                  <a:srgbClr val="FF0000"/>
                </a:solidFill>
              </a:rPr>
              <a:t> J Infect </a:t>
            </a:r>
            <a:r>
              <a:rPr lang="en-US" sz="1400" dirty="0" err="1">
                <a:solidFill>
                  <a:srgbClr val="FF0000"/>
                </a:solidFill>
              </a:rPr>
              <a:t>Dis</a:t>
            </a:r>
            <a:r>
              <a:rPr lang="en-US" sz="1400" dirty="0">
                <a:solidFill>
                  <a:srgbClr val="FF0000"/>
                </a:solidFill>
              </a:rPr>
              <a:t> 2013</a:t>
            </a:r>
          </a:p>
          <a:p>
            <a:r>
              <a:rPr lang="en-US" sz="1400" dirty="0">
                <a:solidFill>
                  <a:srgbClr val="FF0000"/>
                </a:solidFill>
              </a:rPr>
              <a:t>Sundar S, Harrison’s Principles of Internal Medicine 2018</a:t>
            </a:r>
          </a:p>
          <a:p>
            <a:r>
              <a:rPr lang="en-US" sz="1400" dirty="0">
                <a:solidFill>
                  <a:srgbClr val="FF0000"/>
                </a:solidFill>
              </a:rPr>
              <a:t>Bates P, </a:t>
            </a:r>
            <a:r>
              <a:rPr lang="en-US" sz="1400" dirty="0" err="1">
                <a:solidFill>
                  <a:srgbClr val="FF0000"/>
                </a:solidFill>
              </a:rPr>
              <a:t>Sendid</a:t>
            </a:r>
            <a:r>
              <a:rPr lang="en-US" sz="1400" dirty="0">
                <a:solidFill>
                  <a:srgbClr val="FF0000"/>
                </a:solidFill>
              </a:rPr>
              <a:t> B. ESCMID </a:t>
            </a:r>
            <a:r>
              <a:rPr lang="en-US" sz="1400" dirty="0" err="1">
                <a:solidFill>
                  <a:srgbClr val="FF0000"/>
                </a:solidFill>
              </a:rPr>
              <a:t>Europ</a:t>
            </a:r>
            <a:r>
              <a:rPr lang="en-US" sz="1400" dirty="0">
                <a:solidFill>
                  <a:srgbClr val="FF0000"/>
                </a:solidFill>
              </a:rPr>
              <a:t> Manual </a:t>
            </a:r>
            <a:r>
              <a:rPr lang="en-US" sz="1400" dirty="0" err="1">
                <a:solidFill>
                  <a:srgbClr val="FF0000"/>
                </a:solidFill>
              </a:rPr>
              <a:t>Clin</a:t>
            </a:r>
            <a:r>
              <a:rPr lang="en-US" sz="1400" dirty="0">
                <a:solidFill>
                  <a:srgbClr val="FF0000"/>
                </a:solidFill>
              </a:rPr>
              <a:t> </a:t>
            </a:r>
            <a:r>
              <a:rPr lang="en-US" sz="1400" dirty="0" err="1">
                <a:solidFill>
                  <a:srgbClr val="FF0000"/>
                </a:solidFill>
              </a:rPr>
              <a:t>Microbiol</a:t>
            </a:r>
            <a:r>
              <a:rPr lang="en-US" sz="1400" dirty="0">
                <a:solidFill>
                  <a:srgbClr val="FF0000"/>
                </a:solidFill>
              </a:rPr>
              <a:t> 2012</a:t>
            </a:r>
          </a:p>
          <a:p>
            <a:r>
              <a:rPr lang="en-US" sz="1400" dirty="0" err="1">
                <a:solidFill>
                  <a:srgbClr val="FF0000"/>
                </a:solidFill>
              </a:rPr>
              <a:t>Srividya</a:t>
            </a:r>
            <a:r>
              <a:rPr lang="en-US" sz="1400" dirty="0">
                <a:solidFill>
                  <a:srgbClr val="FF0000"/>
                </a:solidFill>
              </a:rPr>
              <a:t> G, </a:t>
            </a:r>
            <a:r>
              <a:rPr lang="en-US" sz="1400" dirty="0" err="1">
                <a:solidFill>
                  <a:srgbClr val="FF0000"/>
                </a:solidFill>
              </a:rPr>
              <a:t>Parasitol</a:t>
            </a:r>
            <a:r>
              <a:rPr lang="en-US" sz="1400" dirty="0">
                <a:solidFill>
                  <a:srgbClr val="FF0000"/>
                </a:solidFill>
              </a:rPr>
              <a:t> Res 2012</a:t>
            </a:r>
          </a:p>
          <a:p>
            <a:r>
              <a:rPr lang="en-US" sz="1400" dirty="0" err="1">
                <a:solidFill>
                  <a:srgbClr val="FF0000"/>
                </a:solidFill>
              </a:rPr>
              <a:t>Srivastava</a:t>
            </a:r>
            <a:r>
              <a:rPr lang="en-US" sz="1400" dirty="0">
                <a:solidFill>
                  <a:srgbClr val="FF0000"/>
                </a:solidFill>
              </a:rPr>
              <a:t> P, Trans R Soc </a:t>
            </a:r>
            <a:r>
              <a:rPr lang="en-US" sz="1400" dirty="0" err="1">
                <a:solidFill>
                  <a:srgbClr val="FF0000"/>
                </a:solidFill>
              </a:rPr>
              <a:t>Trop</a:t>
            </a:r>
            <a:r>
              <a:rPr lang="en-US" sz="1400" dirty="0">
                <a:solidFill>
                  <a:srgbClr val="FF0000"/>
                </a:solidFill>
              </a:rPr>
              <a:t> Med </a:t>
            </a:r>
            <a:r>
              <a:rPr lang="en-US" sz="1400" dirty="0" err="1">
                <a:solidFill>
                  <a:srgbClr val="FF0000"/>
                </a:solidFill>
              </a:rPr>
              <a:t>Hyg</a:t>
            </a:r>
            <a:r>
              <a:rPr lang="en-US" sz="1400" dirty="0">
                <a:solidFill>
                  <a:srgbClr val="FF0000"/>
                </a:solidFill>
              </a:rPr>
              <a:t> 2011</a:t>
            </a:r>
          </a:p>
          <a:p>
            <a:r>
              <a:rPr lang="en-US" sz="1400" dirty="0" err="1">
                <a:solidFill>
                  <a:srgbClr val="FF0000"/>
                </a:solidFill>
              </a:rPr>
              <a:t>Gidwani</a:t>
            </a:r>
            <a:r>
              <a:rPr lang="en-US" sz="1400" dirty="0">
                <a:solidFill>
                  <a:srgbClr val="FF0000"/>
                </a:solidFill>
              </a:rPr>
              <a:t> K,  </a:t>
            </a:r>
            <a:r>
              <a:rPr lang="en-US" sz="1400" dirty="0" err="1">
                <a:solidFill>
                  <a:srgbClr val="FF0000"/>
                </a:solidFill>
              </a:rPr>
              <a:t>PLoS</a:t>
            </a:r>
            <a:r>
              <a:rPr lang="en-US" sz="1400" dirty="0">
                <a:solidFill>
                  <a:srgbClr val="FF0000"/>
                </a:solidFill>
              </a:rPr>
              <a:t> </a:t>
            </a:r>
            <a:r>
              <a:rPr lang="en-US" sz="1400" dirty="0" err="1">
                <a:solidFill>
                  <a:srgbClr val="FF0000"/>
                </a:solidFill>
              </a:rPr>
              <a:t>Negl</a:t>
            </a:r>
            <a:r>
              <a:rPr lang="en-US" sz="1400" dirty="0">
                <a:solidFill>
                  <a:srgbClr val="FF0000"/>
                </a:solidFill>
              </a:rPr>
              <a:t> </a:t>
            </a:r>
            <a:r>
              <a:rPr lang="en-US" sz="1400" dirty="0" err="1">
                <a:solidFill>
                  <a:srgbClr val="FF0000"/>
                </a:solidFill>
              </a:rPr>
              <a:t>Trop</a:t>
            </a:r>
            <a:r>
              <a:rPr lang="en-US" sz="1400" dirty="0">
                <a:solidFill>
                  <a:srgbClr val="FF0000"/>
                </a:solidFill>
              </a:rPr>
              <a:t> </a:t>
            </a:r>
            <a:r>
              <a:rPr lang="en-US" sz="1400" dirty="0" err="1">
                <a:solidFill>
                  <a:srgbClr val="FF0000"/>
                </a:solidFill>
              </a:rPr>
              <a:t>Dis</a:t>
            </a:r>
            <a:r>
              <a:rPr lang="en-US" sz="1400" dirty="0">
                <a:solidFill>
                  <a:srgbClr val="FF0000"/>
                </a:solidFill>
              </a:rPr>
              <a:t> 2011</a:t>
            </a:r>
            <a:endParaRPr lang="el-GR" sz="1400" dirty="0">
              <a:solidFill>
                <a:srgbClr val="FF0000"/>
              </a:solidFill>
            </a:endParaRPr>
          </a:p>
          <a:p>
            <a:endParaRPr lang="en-US" sz="1600" dirty="0">
              <a:solidFill>
                <a:srgbClr val="FF0000"/>
              </a:solidFill>
            </a:endParaRPr>
          </a:p>
          <a:p>
            <a:endParaRPr lang="el-GR" sz="1600" dirty="0">
              <a:solidFill>
                <a:srgbClr val="FF0000"/>
              </a:solidFill>
            </a:endParaRPr>
          </a:p>
          <a:p>
            <a:endParaRPr lang="el-GR" sz="1600" dirty="0">
              <a:solidFill>
                <a:srgbClr val="FF0000"/>
              </a:solidFill>
            </a:endParaRPr>
          </a:p>
        </p:txBody>
      </p:sp>
      <p:sp>
        <p:nvSpPr>
          <p:cNvPr id="5" name="TextBox 4"/>
          <p:cNvSpPr txBox="1"/>
          <p:nvPr/>
        </p:nvSpPr>
        <p:spPr>
          <a:xfrm>
            <a:off x="4038600" y="3124200"/>
            <a:ext cx="5105400" cy="1323439"/>
          </a:xfrm>
          <a:prstGeom prst="rect">
            <a:avLst/>
          </a:prstGeom>
          <a:noFill/>
          <a:ln w="38100">
            <a:solidFill>
              <a:srgbClr val="FF0000"/>
            </a:solidFill>
          </a:ln>
        </p:spPr>
        <p:txBody>
          <a:bodyPr wrap="square" rtlCol="0">
            <a:spAutoFit/>
          </a:bodyPr>
          <a:lstStyle/>
          <a:p>
            <a:r>
              <a:rPr lang="en-US" sz="2000" b="1" dirty="0">
                <a:solidFill>
                  <a:srgbClr val="C00000"/>
                </a:solidFill>
              </a:rPr>
              <a:t>At field level: - rk39 ICT strip test  </a:t>
            </a:r>
            <a:r>
              <a:rPr lang="el-GR" sz="2000" b="1" dirty="0">
                <a:solidFill>
                  <a:srgbClr val="C00000"/>
                </a:solidFill>
              </a:rPr>
              <a:t>ή</a:t>
            </a:r>
            <a:r>
              <a:rPr lang="en-US" sz="2000" b="1" dirty="0">
                <a:solidFill>
                  <a:srgbClr val="C00000"/>
                </a:solidFill>
              </a:rPr>
              <a:t> ELISA</a:t>
            </a:r>
          </a:p>
          <a:p>
            <a:r>
              <a:rPr lang="en-US" sz="2000" b="1" dirty="0">
                <a:solidFill>
                  <a:srgbClr val="C00000"/>
                </a:solidFill>
              </a:rPr>
              <a:t>                          - PCR  </a:t>
            </a:r>
            <a:r>
              <a:rPr lang="el-GR" sz="2000" b="1" dirty="0">
                <a:solidFill>
                  <a:srgbClr val="C00000"/>
                </a:solidFill>
              </a:rPr>
              <a:t>σε εργαστήρια αναφοράς</a:t>
            </a:r>
            <a:endParaRPr lang="en-US" sz="2000" b="1" dirty="0">
              <a:solidFill>
                <a:srgbClr val="C00000"/>
              </a:solidFill>
            </a:endParaRPr>
          </a:p>
          <a:p>
            <a:endParaRPr lang="en-US" sz="2000" b="1" dirty="0">
              <a:solidFill>
                <a:srgbClr val="C00000"/>
              </a:solidFill>
            </a:endParaRPr>
          </a:p>
          <a:p>
            <a:r>
              <a:rPr lang="el-GR" sz="2000" b="1" dirty="0">
                <a:solidFill>
                  <a:srgbClr val="C00000"/>
                </a:solidFill>
              </a:rPr>
              <a:t>Στην Ευρώπη</a:t>
            </a:r>
            <a:r>
              <a:rPr lang="en-US" sz="2000" b="1" dirty="0">
                <a:solidFill>
                  <a:srgbClr val="C00000"/>
                </a:solidFill>
              </a:rPr>
              <a:t>:  PCR ( </a:t>
            </a:r>
            <a:r>
              <a:rPr lang="el-GR" sz="2000" b="1" dirty="0">
                <a:solidFill>
                  <a:srgbClr val="C00000"/>
                </a:solidFill>
              </a:rPr>
              <a:t>καλύτερη ειδικότητα</a:t>
            </a:r>
            <a:r>
              <a:rPr lang="en-US" sz="2000" b="1" dirty="0">
                <a:solidFill>
                  <a:srgbClr val="C00000"/>
                </a:solidFill>
              </a:rPr>
              <a:t>)</a:t>
            </a:r>
            <a:endParaRPr lang="el-GR" sz="2000" b="1" dirty="0">
              <a:solidFill>
                <a:srgbClr val="C00000"/>
              </a:solidFill>
            </a:endParaRPr>
          </a:p>
        </p:txBody>
      </p:sp>
    </p:spTree>
    <p:extLst>
      <p:ext uri="{BB962C8B-B14F-4D97-AF65-F5344CB8AC3E}">
        <p14:creationId xmlns:p14="http://schemas.microsoft.com/office/powerpoint/2010/main" val="4077397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l-GR" sz="2800" b="1" dirty="0">
                <a:solidFill>
                  <a:prstClr val="black"/>
                </a:solidFill>
              </a:rPr>
              <a:t>ΣΠΛΑΓΧΝΙΚΗ ΛΕΪΣΜΑΝΙΑΣΗ</a:t>
            </a:r>
            <a:r>
              <a:rPr lang="en-US" sz="2800" b="1" dirty="0">
                <a:solidFill>
                  <a:prstClr val="black"/>
                </a:solidFill>
              </a:rPr>
              <a:t> </a:t>
            </a:r>
            <a:br>
              <a:rPr lang="el-GR" sz="2800" b="1" dirty="0">
                <a:solidFill>
                  <a:prstClr val="black"/>
                </a:solidFill>
              </a:rPr>
            </a:br>
            <a:r>
              <a:rPr lang="el-GR" sz="2800" b="1" dirty="0">
                <a:solidFill>
                  <a:prstClr val="black"/>
                </a:solidFill>
              </a:rPr>
              <a:t>ΔΙΑΦΟΡΙΚΗ ΔΙΑΓΝΩΣΗ</a:t>
            </a:r>
            <a:endParaRPr lang="el-GR" sz="2000" dirty="0"/>
          </a:p>
        </p:txBody>
      </p:sp>
      <p:pic>
        <p:nvPicPr>
          <p:cNvPr id="18433" name="Picture 1"/>
          <p:cNvPicPr>
            <a:picLocks noChangeAspect="1" noChangeArrowheads="1"/>
          </p:cNvPicPr>
          <p:nvPr/>
        </p:nvPicPr>
        <p:blipFill>
          <a:blip r:embed="rId2" cstate="print"/>
          <a:srcRect/>
          <a:stretch>
            <a:fillRect/>
          </a:stretch>
        </p:blipFill>
        <p:spPr bwMode="auto">
          <a:xfrm>
            <a:off x="37916" y="914400"/>
            <a:ext cx="9023426" cy="5410200"/>
          </a:xfrm>
          <a:prstGeom prst="rect">
            <a:avLst/>
          </a:prstGeom>
          <a:noFill/>
          <a:ln w="9525">
            <a:noFill/>
            <a:miter lim="800000"/>
            <a:headEnd/>
            <a:tailEnd/>
          </a:ln>
        </p:spPr>
      </p:pic>
      <p:sp>
        <p:nvSpPr>
          <p:cNvPr id="5" name="TextBox 4"/>
          <p:cNvSpPr txBox="1"/>
          <p:nvPr/>
        </p:nvSpPr>
        <p:spPr>
          <a:xfrm>
            <a:off x="533400" y="6324600"/>
            <a:ext cx="3048000" cy="369332"/>
          </a:xfrm>
          <a:prstGeom prst="rect">
            <a:avLst/>
          </a:prstGeom>
          <a:noFill/>
        </p:spPr>
        <p:txBody>
          <a:bodyPr wrap="square" rtlCol="0">
            <a:spAutoFit/>
          </a:bodyPr>
          <a:lstStyle/>
          <a:p>
            <a:r>
              <a:rPr lang="en-US" dirty="0">
                <a:solidFill>
                  <a:srgbClr val="C00000"/>
                </a:solidFill>
              </a:rPr>
              <a:t>Pavli A, Inter J Infect </a:t>
            </a:r>
            <a:r>
              <a:rPr lang="en-US" dirty="0" err="1">
                <a:solidFill>
                  <a:srgbClr val="C00000"/>
                </a:solidFill>
              </a:rPr>
              <a:t>Dis</a:t>
            </a:r>
            <a:r>
              <a:rPr lang="en-US" dirty="0">
                <a:solidFill>
                  <a:srgbClr val="C00000"/>
                </a:solidFill>
              </a:rPr>
              <a:t> 2010</a:t>
            </a:r>
            <a:endParaRPr lang="el-GR" dirty="0">
              <a:solidFill>
                <a:srgbClr val="C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sz="2800" b="1" dirty="0">
                <a:solidFill>
                  <a:prstClr val="black"/>
                </a:solidFill>
              </a:rPr>
              <a:t>TREATMENT OF VISCERAL  LEISHMANIASIS</a:t>
            </a:r>
            <a:br>
              <a:rPr lang="en-US" sz="2800" b="1" dirty="0">
                <a:solidFill>
                  <a:prstClr val="black"/>
                </a:solidFill>
              </a:rPr>
            </a:br>
            <a:r>
              <a:rPr lang="en-US" sz="2400" b="1" dirty="0">
                <a:solidFill>
                  <a:prstClr val="black"/>
                </a:solidFill>
              </a:rPr>
              <a:t>GENERAL CONSIDERATIONS</a:t>
            </a:r>
            <a:br>
              <a:rPr lang="en-US" sz="2800" b="1" dirty="0">
                <a:solidFill>
                  <a:prstClr val="black"/>
                </a:solidFill>
              </a:rPr>
            </a:br>
            <a:endParaRPr lang="el-GR" sz="2000" dirty="0"/>
          </a:p>
        </p:txBody>
      </p:sp>
      <p:sp>
        <p:nvSpPr>
          <p:cNvPr id="3" name="Content Placeholder 2"/>
          <p:cNvSpPr>
            <a:spLocks noGrp="1"/>
          </p:cNvSpPr>
          <p:nvPr>
            <p:ph idx="1"/>
          </p:nvPr>
        </p:nvSpPr>
        <p:spPr>
          <a:xfrm>
            <a:off x="0" y="1219200"/>
            <a:ext cx="9144000" cy="4906963"/>
          </a:xfrm>
        </p:spPr>
        <p:txBody>
          <a:bodyPr>
            <a:normAutofit/>
          </a:bodyPr>
          <a:lstStyle/>
          <a:p>
            <a:r>
              <a:rPr lang="en-US" sz="2000" dirty="0"/>
              <a:t>Complex treatment</a:t>
            </a:r>
          </a:p>
          <a:p>
            <a:r>
              <a:rPr lang="en-US" sz="2000" dirty="0"/>
              <a:t>Management of co-morbid conditions</a:t>
            </a:r>
          </a:p>
          <a:p>
            <a:r>
              <a:rPr lang="en-US" sz="2000" dirty="0"/>
              <a:t>Blood/platelet transfusions</a:t>
            </a:r>
          </a:p>
          <a:p>
            <a:r>
              <a:rPr lang="en-US" sz="2000" dirty="0"/>
              <a:t>Optimal drug, dosage and duration vary with the endemic region</a:t>
            </a:r>
          </a:p>
          <a:p>
            <a:r>
              <a:rPr lang="en-US" sz="2000" dirty="0"/>
              <a:t>Prolonged follow-up</a:t>
            </a:r>
          </a:p>
          <a:p>
            <a:r>
              <a:rPr lang="en-US" sz="2000" dirty="0"/>
              <a:t>Relapses </a:t>
            </a:r>
          </a:p>
          <a:p>
            <a:r>
              <a:rPr lang="en-US" sz="2000" dirty="0"/>
              <a:t>Old and new drugs and delivery systems</a:t>
            </a:r>
          </a:p>
          <a:p>
            <a:r>
              <a:rPr lang="en-US" sz="2000" dirty="0"/>
              <a:t>Resistance </a:t>
            </a:r>
          </a:p>
          <a:p>
            <a:endParaRPr lang="en-US" sz="2000" dirty="0"/>
          </a:p>
          <a:p>
            <a:r>
              <a:rPr lang="en-US" sz="2000" b="1" dirty="0"/>
              <a:t>Response to Rx:  </a:t>
            </a:r>
            <a:r>
              <a:rPr lang="en-US" sz="2000" dirty="0"/>
              <a:t>1</a:t>
            </a:r>
            <a:r>
              <a:rPr lang="en-US" sz="2000" baseline="30000" dirty="0"/>
              <a:t>st</a:t>
            </a:r>
            <a:r>
              <a:rPr lang="en-US" sz="2000" dirty="0"/>
              <a:t> week: symptomatic improvement, fever resolution</a:t>
            </a:r>
          </a:p>
          <a:p>
            <a:pPr>
              <a:buNone/>
            </a:pPr>
            <a:r>
              <a:rPr lang="en-US" sz="2000" dirty="0"/>
              <a:t>                                      2-4 weeks: smaller spleen, improvement of </a:t>
            </a:r>
            <a:r>
              <a:rPr lang="en-US" sz="2000" dirty="0" err="1"/>
              <a:t>pancytopenia</a:t>
            </a:r>
            <a:endParaRPr lang="en-US" sz="2000" dirty="0"/>
          </a:p>
          <a:p>
            <a:r>
              <a:rPr lang="en-US" sz="2000" b="1" dirty="0"/>
              <a:t>Complete response (definite cure): </a:t>
            </a:r>
            <a:r>
              <a:rPr lang="en-US" sz="2000" dirty="0"/>
              <a:t>assigned after 6 disease free months</a:t>
            </a:r>
          </a:p>
        </p:txBody>
      </p:sp>
      <p:sp>
        <p:nvSpPr>
          <p:cNvPr id="5" name="TextBox 4"/>
          <p:cNvSpPr txBox="1"/>
          <p:nvPr/>
        </p:nvSpPr>
        <p:spPr>
          <a:xfrm>
            <a:off x="2286000" y="5867400"/>
            <a:ext cx="5943600" cy="923330"/>
          </a:xfrm>
          <a:prstGeom prst="rect">
            <a:avLst/>
          </a:prstGeom>
          <a:noFill/>
        </p:spPr>
        <p:txBody>
          <a:bodyPr wrap="square" rtlCol="0">
            <a:spAutoFit/>
          </a:bodyPr>
          <a:lstStyle/>
          <a:p>
            <a:r>
              <a:rPr lang="en-US" dirty="0" err="1">
                <a:solidFill>
                  <a:srgbClr val="FF0000"/>
                </a:solidFill>
              </a:rPr>
              <a:t>Sundar</a:t>
            </a:r>
            <a:r>
              <a:rPr lang="en-US" dirty="0">
                <a:solidFill>
                  <a:srgbClr val="FF0000"/>
                </a:solidFill>
              </a:rPr>
              <a:t> S, Harrison’s Principles of Internal Medicine 2012</a:t>
            </a:r>
          </a:p>
          <a:p>
            <a:r>
              <a:rPr lang="en-US" dirty="0">
                <a:solidFill>
                  <a:srgbClr val="FF0000"/>
                </a:solidFill>
              </a:rPr>
              <a:t>Murray HW, Am J </a:t>
            </a:r>
            <a:r>
              <a:rPr lang="en-US" dirty="0" err="1">
                <a:solidFill>
                  <a:srgbClr val="FF0000"/>
                </a:solidFill>
              </a:rPr>
              <a:t>Trop</a:t>
            </a:r>
            <a:r>
              <a:rPr lang="en-US" dirty="0">
                <a:solidFill>
                  <a:srgbClr val="FF0000"/>
                </a:solidFill>
              </a:rPr>
              <a:t> Med </a:t>
            </a:r>
            <a:r>
              <a:rPr lang="en-US" dirty="0" err="1">
                <a:solidFill>
                  <a:srgbClr val="FF0000"/>
                </a:solidFill>
              </a:rPr>
              <a:t>Hyg</a:t>
            </a:r>
            <a:r>
              <a:rPr lang="en-US" dirty="0">
                <a:solidFill>
                  <a:srgbClr val="FF0000"/>
                </a:solidFill>
              </a:rPr>
              <a:t> 2012</a:t>
            </a:r>
          </a:p>
          <a:p>
            <a:r>
              <a:rPr lang="en-US" dirty="0" err="1">
                <a:solidFill>
                  <a:srgbClr val="FF0000"/>
                </a:solidFill>
              </a:rPr>
              <a:t>Maltezou</a:t>
            </a:r>
            <a:r>
              <a:rPr lang="en-US" dirty="0">
                <a:solidFill>
                  <a:srgbClr val="FF0000"/>
                </a:solidFill>
              </a:rPr>
              <a:t> H, J Biomed Biotech 2010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p:cNvPicPr>
            <a:picLocks noChangeAspect="1" noChangeArrowheads="1"/>
          </p:cNvPicPr>
          <p:nvPr/>
        </p:nvPicPr>
        <p:blipFill>
          <a:blip r:embed="rId2" cstate="print"/>
          <a:srcRect/>
          <a:stretch>
            <a:fillRect/>
          </a:stretch>
        </p:blipFill>
        <p:spPr bwMode="auto">
          <a:xfrm>
            <a:off x="0" y="533400"/>
            <a:ext cx="8880589" cy="5562600"/>
          </a:xfrm>
          <a:prstGeom prst="rect">
            <a:avLst/>
          </a:prstGeom>
          <a:noFill/>
          <a:ln w="9525">
            <a:noFill/>
            <a:miter lim="800000"/>
            <a:headEnd/>
            <a:tailEnd/>
          </a:ln>
        </p:spPr>
      </p:pic>
      <p:sp>
        <p:nvSpPr>
          <p:cNvPr id="4" name="TextBox 3"/>
          <p:cNvSpPr txBox="1"/>
          <p:nvPr/>
        </p:nvSpPr>
        <p:spPr>
          <a:xfrm>
            <a:off x="2743200" y="6248400"/>
            <a:ext cx="3810000" cy="381000"/>
          </a:xfrm>
          <a:prstGeom prst="rect">
            <a:avLst/>
          </a:prstGeom>
          <a:noFill/>
        </p:spPr>
        <p:txBody>
          <a:bodyPr wrap="square" rtlCol="0">
            <a:spAutoFit/>
          </a:bodyPr>
          <a:lstStyle/>
          <a:p>
            <a:r>
              <a:rPr lang="en-US" dirty="0">
                <a:solidFill>
                  <a:srgbClr val="FF0000"/>
                </a:solidFill>
              </a:rPr>
              <a:t>Murray HW, Am J </a:t>
            </a:r>
            <a:r>
              <a:rPr lang="en-US" dirty="0" err="1">
                <a:solidFill>
                  <a:srgbClr val="FF0000"/>
                </a:solidFill>
              </a:rPr>
              <a:t>Trop</a:t>
            </a:r>
            <a:r>
              <a:rPr lang="en-US" dirty="0">
                <a:solidFill>
                  <a:srgbClr val="FF0000"/>
                </a:solidFill>
              </a:rPr>
              <a:t> Med </a:t>
            </a:r>
            <a:r>
              <a:rPr lang="en-US" dirty="0" err="1">
                <a:solidFill>
                  <a:srgbClr val="FF0000"/>
                </a:solidFill>
              </a:rPr>
              <a:t>Hyg</a:t>
            </a:r>
            <a:r>
              <a:rPr lang="en-US" dirty="0">
                <a:solidFill>
                  <a:srgbClr val="FF0000"/>
                </a:solidFill>
              </a:rPr>
              <a:t> 2012</a:t>
            </a:r>
            <a:endParaRPr lang="el-GR"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044"/>
            <a:ext cx="8229600" cy="868362"/>
          </a:xfrm>
        </p:spPr>
        <p:txBody>
          <a:bodyPr>
            <a:normAutofit fontScale="90000"/>
          </a:bodyPr>
          <a:lstStyle/>
          <a:p>
            <a:r>
              <a:rPr lang="el-GR" sz="2800" b="1" dirty="0"/>
              <a:t>ΔΕΡΜΑΤΙΚΗ ΛΕΪΣΜΑΝΙΑΣΗ ΜΕΤΑ ΑΠΌ </a:t>
            </a:r>
            <a:r>
              <a:rPr lang="en-US" sz="2800" b="1" dirty="0"/>
              <a:t>KALA-AZAR </a:t>
            </a:r>
            <a:br>
              <a:rPr lang="en-US" sz="2800" b="1" dirty="0"/>
            </a:br>
            <a:r>
              <a:rPr lang="en-US" sz="2800" b="1" dirty="0"/>
              <a:t>POST- KALA-AZAR DERMAL LEISHMANIASIS (PKDL)</a:t>
            </a:r>
            <a:endParaRPr lang="el-GR" sz="2800" b="1" dirty="0"/>
          </a:p>
        </p:txBody>
      </p:sp>
      <p:sp>
        <p:nvSpPr>
          <p:cNvPr id="3" name="Content Placeholder 2"/>
          <p:cNvSpPr>
            <a:spLocks noGrp="1"/>
          </p:cNvSpPr>
          <p:nvPr>
            <p:ph idx="1"/>
          </p:nvPr>
        </p:nvSpPr>
        <p:spPr>
          <a:xfrm>
            <a:off x="0" y="1143000"/>
            <a:ext cx="9144000" cy="5181600"/>
          </a:xfrm>
        </p:spPr>
        <p:txBody>
          <a:bodyPr>
            <a:normAutofit/>
          </a:bodyPr>
          <a:lstStyle/>
          <a:p>
            <a:r>
              <a:rPr lang="en-US" sz="2000" dirty="0"/>
              <a:t>India, East Africa (Sudan, Somalia, Ethiopia, Kenya, Uganda)</a:t>
            </a:r>
          </a:p>
          <a:p>
            <a:r>
              <a:rPr lang="en-US" sz="2000" dirty="0"/>
              <a:t>Skin/oral lesions in 2-50 % of pts concurrent with or after VL cure</a:t>
            </a:r>
          </a:p>
          <a:p>
            <a:r>
              <a:rPr lang="en-US" sz="2000" dirty="0" err="1"/>
              <a:t>Hypopigmented</a:t>
            </a:r>
            <a:r>
              <a:rPr lang="en-US" sz="2000" dirty="0"/>
              <a:t> </a:t>
            </a:r>
            <a:r>
              <a:rPr lang="en-US" sz="2000" dirty="0" err="1"/>
              <a:t>macules</a:t>
            </a:r>
            <a:r>
              <a:rPr lang="en-US" sz="2000" dirty="0"/>
              <a:t>/papules and/or nodules, diffuse infiltrations</a:t>
            </a:r>
          </a:p>
          <a:p>
            <a:r>
              <a:rPr lang="en-US" sz="2000" dirty="0"/>
              <a:t>Histology: lymphocytes, </a:t>
            </a:r>
            <a:r>
              <a:rPr lang="en-US" sz="2000" dirty="0" err="1"/>
              <a:t>histiocytes</a:t>
            </a:r>
            <a:r>
              <a:rPr lang="en-US" sz="2000" dirty="0"/>
              <a:t>, plasma cells, </a:t>
            </a:r>
            <a:r>
              <a:rPr lang="en-US" sz="2000" dirty="0" err="1"/>
              <a:t>epitheliod</a:t>
            </a:r>
            <a:r>
              <a:rPr lang="en-US" sz="2000" dirty="0"/>
              <a:t> cells, </a:t>
            </a:r>
            <a:r>
              <a:rPr lang="en-US" sz="2000" dirty="0" err="1"/>
              <a:t>granuloma</a:t>
            </a:r>
            <a:endParaRPr lang="en-US" sz="2000" dirty="0"/>
          </a:p>
          <a:p>
            <a:r>
              <a:rPr lang="en-US" sz="2000" dirty="0"/>
              <a:t>Diagnosis: history, clinical picture, serologic tests</a:t>
            </a:r>
          </a:p>
          <a:p>
            <a:r>
              <a:rPr lang="en-US" sz="2000" dirty="0"/>
              <a:t>Therapy - (India): </a:t>
            </a:r>
            <a:r>
              <a:rPr lang="en-US" sz="2000" dirty="0" err="1"/>
              <a:t>pentavalent</a:t>
            </a:r>
            <a:r>
              <a:rPr lang="en-US" sz="2000" dirty="0"/>
              <a:t> </a:t>
            </a:r>
            <a:r>
              <a:rPr lang="en-US" sz="2000" dirty="0" err="1"/>
              <a:t>antimonials</a:t>
            </a:r>
            <a:r>
              <a:rPr lang="en-US" sz="2000" dirty="0"/>
              <a:t> for 60-120 days, non-compliance</a:t>
            </a:r>
          </a:p>
          <a:p>
            <a:pPr>
              <a:buNone/>
            </a:pPr>
            <a:r>
              <a:rPr lang="en-US" sz="2000" dirty="0"/>
              <a:t>                      - (East Africa): spontaneous healing in many pts</a:t>
            </a:r>
          </a:p>
          <a:p>
            <a:pPr>
              <a:buNone/>
            </a:pPr>
            <a:r>
              <a:rPr lang="en-US" sz="2000" dirty="0"/>
              <a:t>                                                </a:t>
            </a:r>
            <a:r>
              <a:rPr lang="en-US" sz="2000" dirty="0" err="1"/>
              <a:t>pentavalent</a:t>
            </a:r>
            <a:r>
              <a:rPr lang="en-US" sz="2000" dirty="0"/>
              <a:t> </a:t>
            </a:r>
            <a:r>
              <a:rPr lang="en-US" sz="2000" dirty="0" err="1"/>
              <a:t>antimonials</a:t>
            </a:r>
            <a:r>
              <a:rPr lang="en-US" sz="2000" dirty="0"/>
              <a:t> for 60 days, LAMB, </a:t>
            </a:r>
            <a:r>
              <a:rPr lang="en-US" sz="2000" dirty="0" err="1"/>
              <a:t>miltefosine</a:t>
            </a:r>
            <a:endParaRPr lang="en-US" sz="2000" dirty="0"/>
          </a:p>
          <a:p>
            <a:pPr>
              <a:buNone/>
            </a:pPr>
            <a:r>
              <a:rPr lang="en-US" sz="2000" dirty="0"/>
              <a:t>                      - (Sudan): LAMB 2.5 mg/kg iv for 20 days</a:t>
            </a:r>
          </a:p>
          <a:p>
            <a:endParaRPr lang="el-GR" sz="2000" dirty="0"/>
          </a:p>
        </p:txBody>
      </p:sp>
      <p:sp>
        <p:nvSpPr>
          <p:cNvPr id="4" name="TextBox 3"/>
          <p:cNvSpPr txBox="1"/>
          <p:nvPr/>
        </p:nvSpPr>
        <p:spPr>
          <a:xfrm>
            <a:off x="1905000" y="5715000"/>
            <a:ext cx="5486400" cy="584775"/>
          </a:xfrm>
          <a:prstGeom prst="rect">
            <a:avLst/>
          </a:prstGeom>
          <a:noFill/>
        </p:spPr>
        <p:txBody>
          <a:bodyPr wrap="square" rtlCol="0">
            <a:spAutoFit/>
          </a:bodyPr>
          <a:lstStyle/>
          <a:p>
            <a:r>
              <a:rPr lang="en-US" sz="1600" dirty="0">
                <a:solidFill>
                  <a:srgbClr val="FF0000"/>
                </a:solidFill>
              </a:rPr>
              <a:t>Musa AM, J </a:t>
            </a:r>
            <a:r>
              <a:rPr lang="en-US" sz="1600" dirty="0" err="1">
                <a:solidFill>
                  <a:srgbClr val="FF0000"/>
                </a:solidFill>
              </a:rPr>
              <a:t>Trop</a:t>
            </a:r>
            <a:r>
              <a:rPr lang="en-US" sz="1600" dirty="0">
                <a:solidFill>
                  <a:srgbClr val="FF0000"/>
                </a:solidFill>
              </a:rPr>
              <a:t> Med 2013</a:t>
            </a:r>
          </a:p>
          <a:p>
            <a:r>
              <a:rPr lang="en-US" sz="1600" dirty="0" err="1">
                <a:solidFill>
                  <a:srgbClr val="FF0000"/>
                </a:solidFill>
              </a:rPr>
              <a:t>Mondal</a:t>
            </a:r>
            <a:r>
              <a:rPr lang="en-US" sz="1600" dirty="0">
                <a:solidFill>
                  <a:srgbClr val="FF0000"/>
                </a:solidFill>
              </a:rPr>
              <a:t> D, </a:t>
            </a:r>
            <a:r>
              <a:rPr lang="en-US" sz="1600" dirty="0" err="1">
                <a:solidFill>
                  <a:srgbClr val="FF0000"/>
                </a:solidFill>
              </a:rPr>
              <a:t>Curr</a:t>
            </a:r>
            <a:r>
              <a:rPr lang="en-US" sz="1600" dirty="0">
                <a:solidFill>
                  <a:srgbClr val="FF0000"/>
                </a:solidFill>
              </a:rPr>
              <a:t> </a:t>
            </a:r>
            <a:r>
              <a:rPr lang="en-US" sz="1600" dirty="0" err="1">
                <a:solidFill>
                  <a:srgbClr val="FF0000"/>
                </a:solidFill>
              </a:rPr>
              <a:t>Opin</a:t>
            </a:r>
            <a:r>
              <a:rPr lang="en-US" sz="1600" dirty="0">
                <a:solidFill>
                  <a:srgbClr val="FF0000"/>
                </a:solidFill>
              </a:rPr>
              <a:t> Infect </a:t>
            </a:r>
            <a:r>
              <a:rPr lang="en-US" sz="1600" dirty="0" err="1">
                <a:solidFill>
                  <a:srgbClr val="FF0000"/>
                </a:solidFill>
              </a:rPr>
              <a:t>Dis</a:t>
            </a:r>
            <a:r>
              <a:rPr lang="en-US" sz="1600" dirty="0">
                <a:solidFill>
                  <a:srgbClr val="FF0000"/>
                </a:solidFill>
              </a:rPr>
              <a:t> 2011</a:t>
            </a:r>
            <a:endParaRPr lang="el-GR" sz="1600" dirty="0">
              <a:solidFill>
                <a:srgbClr val="FF0000"/>
              </a:solidFill>
            </a:endParaRPr>
          </a:p>
        </p:txBody>
      </p:sp>
    </p:spTree>
    <p:extLst>
      <p:ext uri="{BB962C8B-B14F-4D97-AF65-F5344CB8AC3E}">
        <p14:creationId xmlns:p14="http://schemas.microsoft.com/office/powerpoint/2010/main" val="2948774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D:\assets\images\212x004.png"/>
          <p:cNvPicPr>
            <a:picLocks noChangeAspect="1" noChangeArrowheads="1"/>
          </p:cNvPicPr>
          <p:nvPr/>
        </p:nvPicPr>
        <p:blipFill>
          <a:blip r:embed="rId2" cstate="print"/>
          <a:srcRect/>
          <a:stretch>
            <a:fillRect/>
          </a:stretch>
        </p:blipFill>
        <p:spPr bwMode="auto">
          <a:xfrm>
            <a:off x="478971" y="0"/>
            <a:ext cx="4702629" cy="6858000"/>
          </a:xfrm>
          <a:prstGeom prst="rect">
            <a:avLst/>
          </a:prstGeom>
          <a:noFill/>
        </p:spPr>
      </p:pic>
      <p:sp>
        <p:nvSpPr>
          <p:cNvPr id="5" name="Rectangle 4"/>
          <p:cNvSpPr/>
          <p:nvPr/>
        </p:nvSpPr>
        <p:spPr>
          <a:xfrm>
            <a:off x="5459209" y="0"/>
            <a:ext cx="3684791" cy="369332"/>
          </a:xfrm>
          <a:prstGeom prst="rect">
            <a:avLst/>
          </a:prstGeom>
        </p:spPr>
        <p:txBody>
          <a:bodyPr wrap="none">
            <a:spAutoFit/>
          </a:bodyPr>
          <a:lstStyle/>
          <a:p>
            <a:r>
              <a:rPr lang="en-US" b="1" dirty="0"/>
              <a:t>Post–</a:t>
            </a:r>
            <a:r>
              <a:rPr lang="en-US" b="1" dirty="0" err="1"/>
              <a:t>kala-azar</a:t>
            </a:r>
            <a:r>
              <a:rPr lang="en-US" b="1" dirty="0"/>
              <a:t> dermal </a:t>
            </a:r>
            <a:r>
              <a:rPr lang="en-US" b="1" dirty="0" err="1"/>
              <a:t>leishmaniasis</a:t>
            </a:r>
            <a:r>
              <a:rPr lang="en-US" dirty="0"/>
              <a:t> </a:t>
            </a:r>
            <a:endParaRPr lang="el-GR" dirty="0"/>
          </a:p>
        </p:txBody>
      </p:sp>
      <p:pic>
        <p:nvPicPr>
          <p:cNvPr id="57348" name="Picture 4" descr="http://127.0.0.1:1818/images/1FF268.jpg"/>
          <p:cNvPicPr>
            <a:picLocks noChangeAspect="1" noChangeArrowheads="1"/>
          </p:cNvPicPr>
          <p:nvPr/>
        </p:nvPicPr>
        <p:blipFill>
          <a:blip r:embed="rId3" cstate="print"/>
          <a:srcRect/>
          <a:stretch>
            <a:fillRect/>
          </a:stretch>
        </p:blipFill>
        <p:spPr bwMode="auto">
          <a:xfrm>
            <a:off x="5410200" y="537779"/>
            <a:ext cx="3352800" cy="6320221"/>
          </a:xfrm>
          <a:prstGeom prst="rect">
            <a:avLst/>
          </a:prstGeom>
          <a:noFill/>
        </p:spPr>
      </p:pic>
    </p:spTree>
    <p:extLst>
      <p:ext uri="{BB962C8B-B14F-4D97-AF65-F5344CB8AC3E}">
        <p14:creationId xmlns:p14="http://schemas.microsoft.com/office/powerpoint/2010/main" val="3129725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l-GR" sz="2800" b="1" dirty="0"/>
              <a:t>ΜΕΤΑΔΟΣΗ</a:t>
            </a:r>
          </a:p>
        </p:txBody>
      </p:sp>
      <p:sp>
        <p:nvSpPr>
          <p:cNvPr id="3" name="Content Placeholder 2"/>
          <p:cNvSpPr>
            <a:spLocks noGrp="1"/>
          </p:cNvSpPr>
          <p:nvPr>
            <p:ph idx="1"/>
          </p:nvPr>
        </p:nvSpPr>
        <p:spPr>
          <a:xfrm>
            <a:off x="0" y="838200"/>
            <a:ext cx="9144000" cy="5287963"/>
          </a:xfrm>
        </p:spPr>
        <p:txBody>
          <a:bodyPr>
            <a:normAutofit/>
          </a:bodyPr>
          <a:lstStyle/>
          <a:p>
            <a:r>
              <a:rPr lang="en-US" sz="2000" b="1" dirty="0" err="1"/>
              <a:t>Phlebotomine</a:t>
            </a:r>
            <a:r>
              <a:rPr lang="en-US" sz="2000" b="1" dirty="0"/>
              <a:t> sand flies</a:t>
            </a:r>
            <a:r>
              <a:rPr lang="el-GR" sz="2000" b="1" dirty="0"/>
              <a:t> (σκνίπες )</a:t>
            </a:r>
            <a:endParaRPr lang="en-US" sz="2000" b="1" dirty="0"/>
          </a:p>
          <a:p>
            <a:pPr>
              <a:buNone/>
            </a:pPr>
            <a:r>
              <a:rPr lang="en-US" sz="2000" dirty="0"/>
              <a:t>        - genus </a:t>
            </a:r>
            <a:r>
              <a:rPr lang="en-US" sz="2000" dirty="0" err="1"/>
              <a:t>Phlebotomus</a:t>
            </a:r>
            <a:r>
              <a:rPr lang="en-US" sz="2000" dirty="0"/>
              <a:t>                              Old World (Europa, Asia, Africa</a:t>
            </a:r>
            <a:r>
              <a:rPr lang="el-GR" sz="2000" dirty="0"/>
              <a:t>)</a:t>
            </a:r>
            <a:endParaRPr lang="en-US" sz="2000" dirty="0"/>
          </a:p>
          <a:p>
            <a:pPr>
              <a:buNone/>
            </a:pPr>
            <a:r>
              <a:rPr lang="en-US" sz="2000" dirty="0"/>
              <a:t>        - genus </a:t>
            </a:r>
            <a:r>
              <a:rPr lang="en-US" sz="2000" dirty="0" err="1"/>
              <a:t>Lutzomyia</a:t>
            </a:r>
            <a:r>
              <a:rPr lang="en-US" sz="2000" dirty="0"/>
              <a:t>                                    New World (Central and South America)</a:t>
            </a:r>
          </a:p>
          <a:p>
            <a:pPr>
              <a:buNone/>
            </a:pPr>
            <a:endParaRPr lang="en-US" sz="2000" dirty="0"/>
          </a:p>
          <a:p>
            <a:r>
              <a:rPr lang="el-GR" sz="2000" b="1" dirty="0"/>
              <a:t>Α</a:t>
            </a:r>
            <a:r>
              <a:rPr lang="en-US" sz="2000" b="1" dirty="0" err="1"/>
              <a:t>nthroponotic</a:t>
            </a:r>
            <a:r>
              <a:rPr lang="en-US" sz="2000" b="1" dirty="0"/>
              <a:t> </a:t>
            </a:r>
            <a:r>
              <a:rPr lang="en-US" sz="2000" dirty="0"/>
              <a:t>(</a:t>
            </a:r>
            <a:r>
              <a:rPr lang="el-GR" sz="2000" dirty="0"/>
              <a:t>από μολυσμένο προς υγιή άνθρωπο μέσω διαβιβαστή-</a:t>
            </a:r>
            <a:r>
              <a:rPr lang="en-US" sz="2000" dirty="0"/>
              <a:t>vector)</a:t>
            </a:r>
          </a:p>
          <a:p>
            <a:pPr>
              <a:buNone/>
            </a:pPr>
            <a:r>
              <a:rPr lang="en-US" sz="2000" dirty="0"/>
              <a:t>         - </a:t>
            </a:r>
            <a:r>
              <a:rPr lang="en-US" sz="2000" i="1" dirty="0"/>
              <a:t>L. </a:t>
            </a:r>
            <a:r>
              <a:rPr lang="en-US" sz="2000" i="1" dirty="0" err="1"/>
              <a:t>donovani</a:t>
            </a:r>
            <a:r>
              <a:rPr lang="en-US" sz="2000" i="1" dirty="0"/>
              <a:t>, L. </a:t>
            </a:r>
            <a:r>
              <a:rPr lang="en-US" sz="2000" i="1" dirty="0" err="1"/>
              <a:t>infantum</a:t>
            </a:r>
            <a:r>
              <a:rPr lang="en-US" sz="2000" i="1" dirty="0"/>
              <a:t>, L. </a:t>
            </a:r>
            <a:r>
              <a:rPr lang="en-US" sz="2000" i="1" dirty="0" err="1"/>
              <a:t>tropica</a:t>
            </a:r>
            <a:endParaRPr lang="en-US" sz="2000" i="1" dirty="0"/>
          </a:p>
          <a:p>
            <a:pPr>
              <a:buNone/>
            </a:pPr>
            <a:r>
              <a:rPr lang="en-US" sz="2000" dirty="0"/>
              <a:t>         - </a:t>
            </a:r>
            <a:r>
              <a:rPr lang="el-GR" sz="2000" dirty="0"/>
              <a:t>σπάνια</a:t>
            </a:r>
            <a:r>
              <a:rPr lang="en-US" sz="2000" dirty="0"/>
              <a:t>: IVDUs, </a:t>
            </a:r>
            <a:r>
              <a:rPr lang="el-GR" sz="2000" dirty="0"/>
              <a:t>μετάγγιση</a:t>
            </a:r>
            <a:r>
              <a:rPr lang="en-US" sz="2000" dirty="0"/>
              <a:t>, in utero </a:t>
            </a:r>
            <a:r>
              <a:rPr lang="el-GR" sz="2000" dirty="0"/>
              <a:t>προς το έμβρυο</a:t>
            </a:r>
            <a:endParaRPr lang="en-US" sz="2000" dirty="0"/>
          </a:p>
          <a:p>
            <a:pPr>
              <a:buNone/>
            </a:pPr>
            <a:endParaRPr lang="en-US" sz="2000" dirty="0"/>
          </a:p>
          <a:p>
            <a:r>
              <a:rPr lang="en-US" sz="2000" b="1" dirty="0"/>
              <a:t>Zoonotic </a:t>
            </a:r>
            <a:r>
              <a:rPr lang="en-US" sz="2000" dirty="0"/>
              <a:t>(</a:t>
            </a:r>
            <a:r>
              <a:rPr lang="el-GR" sz="2000" dirty="0"/>
              <a:t> από μολυσμένο</a:t>
            </a:r>
            <a:r>
              <a:rPr lang="en-US" sz="2000" dirty="0"/>
              <a:t> </a:t>
            </a:r>
            <a:r>
              <a:rPr lang="el-GR" sz="2000" dirty="0"/>
              <a:t>ζώο προς υγιή άνθρωπο μέσω διαβιβαστή-</a:t>
            </a:r>
            <a:r>
              <a:rPr lang="en-US" sz="2000" dirty="0"/>
              <a:t>vector)</a:t>
            </a:r>
          </a:p>
          <a:p>
            <a:pPr>
              <a:buNone/>
            </a:pPr>
            <a:r>
              <a:rPr lang="en-US" sz="2000" dirty="0"/>
              <a:t>         - </a:t>
            </a:r>
            <a:r>
              <a:rPr lang="en-US" sz="2000" i="1" dirty="0"/>
              <a:t>L. </a:t>
            </a:r>
            <a:r>
              <a:rPr lang="en-US" sz="2000" i="1" dirty="0" err="1"/>
              <a:t>donovani</a:t>
            </a:r>
            <a:r>
              <a:rPr lang="en-US" sz="2000" i="1" dirty="0"/>
              <a:t>, L. </a:t>
            </a:r>
            <a:r>
              <a:rPr lang="en-US" sz="2000" i="1" dirty="0" err="1"/>
              <a:t>infantum</a:t>
            </a:r>
            <a:r>
              <a:rPr lang="en-US" sz="2000" i="1" dirty="0"/>
              <a:t>, L. major, L. </a:t>
            </a:r>
            <a:r>
              <a:rPr lang="en-US" sz="2000" i="1" dirty="0" err="1"/>
              <a:t>aethiopica</a:t>
            </a:r>
            <a:r>
              <a:rPr lang="en-US" sz="2000" i="1" dirty="0"/>
              <a:t>, L. </a:t>
            </a:r>
            <a:r>
              <a:rPr lang="en-US" sz="2000" i="1" dirty="0" err="1"/>
              <a:t>mexicana</a:t>
            </a:r>
            <a:r>
              <a:rPr lang="en-US" sz="2000" i="1" dirty="0"/>
              <a:t>, </a:t>
            </a:r>
            <a:r>
              <a:rPr lang="en-US" sz="2000" i="1" dirty="0" err="1"/>
              <a:t>Viannia</a:t>
            </a:r>
            <a:endParaRPr lang="en-US" sz="2000" i="1" dirty="0"/>
          </a:p>
          <a:p>
            <a:pPr>
              <a:buNone/>
            </a:pPr>
            <a:endParaRPr lang="en-US" sz="2000" dirty="0"/>
          </a:p>
          <a:p>
            <a:pPr>
              <a:buNone/>
            </a:pPr>
            <a:endParaRPr lang="el-GR" sz="2000" dirty="0"/>
          </a:p>
        </p:txBody>
      </p:sp>
      <p:sp>
        <p:nvSpPr>
          <p:cNvPr id="4" name="TextBox 3"/>
          <p:cNvSpPr txBox="1"/>
          <p:nvPr/>
        </p:nvSpPr>
        <p:spPr>
          <a:xfrm>
            <a:off x="685800" y="5791200"/>
            <a:ext cx="8153400" cy="523220"/>
          </a:xfrm>
          <a:prstGeom prst="rect">
            <a:avLst/>
          </a:prstGeom>
          <a:noFill/>
          <a:ln>
            <a:solidFill>
              <a:srgbClr val="FF0000"/>
            </a:solidFill>
          </a:ln>
        </p:spPr>
        <p:txBody>
          <a:bodyPr wrap="square" rtlCol="0">
            <a:spAutoFit/>
          </a:bodyPr>
          <a:lstStyle/>
          <a:p>
            <a:r>
              <a:rPr lang="en-US" sz="1400" dirty="0" err="1"/>
              <a:t>Anthroponotic</a:t>
            </a:r>
            <a:r>
              <a:rPr lang="en-US" sz="1400" dirty="0"/>
              <a:t>  (</a:t>
            </a:r>
            <a:r>
              <a:rPr lang="en-US" sz="1400" dirty="0" err="1"/>
              <a:t>Gr</a:t>
            </a:r>
            <a:r>
              <a:rPr lang="en-US" sz="1400" dirty="0"/>
              <a:t>)   </a:t>
            </a:r>
            <a:r>
              <a:rPr lang="el-GR" sz="1400" dirty="0"/>
              <a:t>Άνθρωπος/</a:t>
            </a:r>
            <a:r>
              <a:rPr lang="en-US" sz="1400" dirty="0" err="1"/>
              <a:t>anthropos</a:t>
            </a:r>
            <a:r>
              <a:rPr lang="en-US" sz="1400" dirty="0"/>
              <a:t>/man + </a:t>
            </a:r>
            <a:r>
              <a:rPr lang="el-GR" sz="1400" dirty="0"/>
              <a:t>νόσος/</a:t>
            </a:r>
            <a:r>
              <a:rPr lang="en-US" sz="1400" dirty="0" err="1"/>
              <a:t>nossos</a:t>
            </a:r>
            <a:r>
              <a:rPr lang="en-US" sz="1400" dirty="0"/>
              <a:t>/disease</a:t>
            </a:r>
          </a:p>
          <a:p>
            <a:r>
              <a:rPr lang="en-US" sz="1400" dirty="0" err="1"/>
              <a:t>Zoonotic</a:t>
            </a:r>
            <a:r>
              <a:rPr lang="en-US" sz="1400" dirty="0"/>
              <a:t> (</a:t>
            </a:r>
            <a:r>
              <a:rPr lang="en-US" sz="1400" dirty="0" err="1"/>
              <a:t>Gr</a:t>
            </a:r>
            <a:r>
              <a:rPr lang="en-US" sz="1400" dirty="0"/>
              <a:t>)  </a:t>
            </a:r>
            <a:r>
              <a:rPr lang="el-GR" sz="1400" dirty="0"/>
              <a:t>ζώον/</a:t>
            </a:r>
            <a:r>
              <a:rPr lang="en-US" sz="1400" dirty="0"/>
              <a:t>zoon/animal + </a:t>
            </a:r>
            <a:r>
              <a:rPr lang="el-GR" sz="1400" dirty="0"/>
              <a:t>νόσος/</a:t>
            </a:r>
            <a:r>
              <a:rPr lang="en-US" sz="1400" dirty="0" err="1"/>
              <a:t>nossos</a:t>
            </a:r>
            <a:r>
              <a:rPr lang="en-US" sz="1400" dirty="0"/>
              <a:t>/disease</a:t>
            </a:r>
            <a:endParaRPr lang="el-GR" sz="1400" dirty="0"/>
          </a:p>
        </p:txBody>
      </p:sp>
      <p:sp>
        <p:nvSpPr>
          <p:cNvPr id="5" name="TextBox 4"/>
          <p:cNvSpPr txBox="1"/>
          <p:nvPr/>
        </p:nvSpPr>
        <p:spPr>
          <a:xfrm>
            <a:off x="381000" y="6477000"/>
            <a:ext cx="8686800" cy="307777"/>
          </a:xfrm>
          <a:prstGeom prst="rect">
            <a:avLst/>
          </a:prstGeom>
          <a:noFill/>
        </p:spPr>
        <p:txBody>
          <a:bodyPr wrap="square" rtlCol="0">
            <a:spAutoFit/>
          </a:bodyPr>
          <a:lstStyle/>
          <a:p>
            <a:r>
              <a:rPr lang="en-US" sz="1400" dirty="0">
                <a:solidFill>
                  <a:srgbClr val="FF0000"/>
                </a:solidFill>
              </a:rPr>
              <a:t>Naomi E et al.</a:t>
            </a:r>
            <a:r>
              <a:rPr lang="el-GR" sz="1400" dirty="0">
                <a:solidFill>
                  <a:srgbClr val="FF0000"/>
                </a:solidFill>
              </a:rPr>
              <a:t> </a:t>
            </a:r>
            <a:r>
              <a:rPr lang="en-US" sz="1400" dirty="0">
                <a:solidFill>
                  <a:srgbClr val="FF0000"/>
                </a:solidFill>
              </a:rPr>
              <a:t>Leishmaniasis. In: Mandell Douglas and Bennett’s Principles and Practice of Infectious Diseases 20</a:t>
            </a:r>
            <a:r>
              <a:rPr lang="el-GR" sz="1400" dirty="0">
                <a:solidFill>
                  <a:srgbClr val="FF0000"/>
                </a:solidFill>
              </a:rPr>
              <a:t>20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CA4D8-B71E-4A9D-B6B0-1D46C1452742}"/>
              </a:ext>
            </a:extLst>
          </p:cNvPr>
          <p:cNvSpPr txBox="1"/>
          <p:nvPr/>
        </p:nvSpPr>
        <p:spPr>
          <a:xfrm>
            <a:off x="1905000" y="228600"/>
            <a:ext cx="6248400" cy="461665"/>
          </a:xfrm>
          <a:prstGeom prst="rect">
            <a:avLst/>
          </a:prstGeom>
          <a:noFill/>
        </p:spPr>
        <p:txBody>
          <a:bodyPr wrap="square" rtlCol="0">
            <a:spAutoFit/>
          </a:bodyPr>
          <a:lstStyle/>
          <a:p>
            <a:r>
              <a:rPr lang="el-GR" sz="2400" b="1" dirty="0">
                <a:solidFill>
                  <a:srgbClr val="FF0000"/>
                </a:solidFill>
              </a:rPr>
              <a:t>ΔΕΡΜΑΤΙΚΗ ΛΕΪΣΜΑΝΙΑΣΗ (Χανιώτικο σπυρί)</a:t>
            </a:r>
          </a:p>
        </p:txBody>
      </p:sp>
      <p:pic>
        <p:nvPicPr>
          <p:cNvPr id="1026" name="Picture 2">
            <a:extLst>
              <a:ext uri="{FF2B5EF4-FFF2-40B4-BE49-F238E27FC236}">
                <a16:creationId xmlns:a16="http://schemas.microsoft.com/office/drawing/2014/main" id="{44E79022-CDF9-44E5-B479-96AA92AA3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79" y="829456"/>
            <a:ext cx="5334000" cy="362712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3D7ED9AC-C37A-431E-A505-168D7A308A90}"/>
              </a:ext>
            </a:extLst>
          </p:cNvPr>
          <p:cNvSpPr/>
          <p:nvPr/>
        </p:nvSpPr>
        <p:spPr>
          <a:xfrm>
            <a:off x="152400" y="6019800"/>
            <a:ext cx="8839200" cy="523220"/>
          </a:xfrm>
          <a:prstGeom prst="rect">
            <a:avLst/>
          </a:prstGeom>
        </p:spPr>
        <p:txBody>
          <a:bodyPr wrap="square">
            <a:spAutoFit/>
          </a:bodyPr>
          <a:lstStyle/>
          <a:p>
            <a:r>
              <a:rPr lang="el-GR" sz="1400" dirty="0">
                <a:solidFill>
                  <a:srgbClr val="222222"/>
                </a:solidFill>
                <a:latin typeface="Arial" panose="020B0604020202020204" pitchFamily="34" charset="0"/>
              </a:rPr>
              <a:t>Αυτή η μορφή προκαλείται από τα L. </a:t>
            </a:r>
            <a:r>
              <a:rPr lang="el-GR" sz="1400" dirty="0" err="1">
                <a:solidFill>
                  <a:srgbClr val="222222"/>
                </a:solidFill>
                <a:latin typeface="Arial" panose="020B0604020202020204" pitchFamily="34" charset="0"/>
              </a:rPr>
              <a:t>major</a:t>
            </a:r>
            <a:r>
              <a:rPr lang="el-GR" sz="1400" dirty="0">
                <a:solidFill>
                  <a:srgbClr val="222222"/>
                </a:solidFill>
                <a:latin typeface="Arial" panose="020B0604020202020204" pitchFamily="34" charset="0"/>
              </a:rPr>
              <a:t> και L. </a:t>
            </a:r>
            <a:r>
              <a:rPr lang="el-GR" sz="1400" dirty="0" err="1">
                <a:solidFill>
                  <a:srgbClr val="222222"/>
                </a:solidFill>
                <a:latin typeface="Arial" panose="020B0604020202020204" pitchFamily="34" charset="0"/>
              </a:rPr>
              <a:t>tropica</a:t>
            </a:r>
            <a:r>
              <a:rPr lang="el-GR" sz="1400" dirty="0">
                <a:solidFill>
                  <a:srgbClr val="222222"/>
                </a:solidFill>
                <a:latin typeface="Arial" panose="020B0604020202020204" pitchFamily="34" charset="0"/>
              </a:rPr>
              <a:t> και απαντάται κυρίως στη Μέση Ανατολή (σπυρί της Βαγδάτης, φύμα του </a:t>
            </a:r>
            <a:r>
              <a:rPr lang="el-GR" sz="1400" dirty="0" err="1">
                <a:solidFill>
                  <a:srgbClr val="222222"/>
                </a:solidFill>
                <a:latin typeface="Arial" panose="020B0604020202020204" pitchFamily="34" charset="0"/>
              </a:rPr>
              <a:t>Χαλεπίου</a:t>
            </a:r>
            <a:r>
              <a:rPr lang="el-GR" sz="1400" dirty="0">
                <a:solidFill>
                  <a:srgbClr val="222222"/>
                </a:solidFill>
                <a:latin typeface="Arial" panose="020B0604020202020204" pitchFamily="34" charset="0"/>
              </a:rPr>
              <a:t>), στη Μεσόγειο (χανιώτικο σπυρί) και στις Ινδίες (σπυρί του Δελχί).</a:t>
            </a:r>
            <a:endParaRPr lang="el-GR" sz="1400" dirty="0"/>
          </a:p>
        </p:txBody>
      </p:sp>
      <p:pic>
        <p:nvPicPr>
          <p:cNvPr id="1028" name="Picture 4" descr="Καλαζάρ - Λεϊσμανίαση: Η σοβαρότητα της λεϊσμανίασης για τον ...">
            <a:extLst>
              <a:ext uri="{FF2B5EF4-FFF2-40B4-BE49-F238E27FC236}">
                <a16:creationId xmlns:a16="http://schemas.microsoft.com/office/drawing/2014/main" id="{6E30AA47-AF84-44AB-8306-7C6BF18C8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309" y="3620087"/>
            <a:ext cx="180022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a:extLst>
              <a:ext uri="{FF2B5EF4-FFF2-40B4-BE49-F238E27FC236}">
                <a16:creationId xmlns:a16="http://schemas.microsoft.com/office/drawing/2014/main" id="{41E7CB86-1C56-4CBA-9954-2042CA6B01B3}"/>
              </a:ext>
            </a:extLst>
          </p:cNvPr>
          <p:cNvPicPr>
            <a:picLocks noChangeAspect="1"/>
          </p:cNvPicPr>
          <p:nvPr/>
        </p:nvPicPr>
        <p:blipFill>
          <a:blip r:embed="rId4"/>
          <a:stretch>
            <a:fillRect/>
          </a:stretch>
        </p:blipFill>
        <p:spPr>
          <a:xfrm>
            <a:off x="5880281" y="829456"/>
            <a:ext cx="3263719" cy="2695969"/>
          </a:xfrm>
          <a:prstGeom prst="rect">
            <a:avLst/>
          </a:prstGeom>
        </p:spPr>
      </p:pic>
    </p:spTree>
    <p:extLst>
      <p:ext uri="{BB962C8B-B14F-4D97-AF65-F5344CB8AC3E}">
        <p14:creationId xmlns:p14="http://schemas.microsoft.com/office/powerpoint/2010/main" val="1689454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Desktop\B03D20097C637A685AA2614913A9FBC1.jpg"/>
          <p:cNvPicPr>
            <a:picLocks noChangeAspect="1" noChangeArrowheads="1"/>
          </p:cNvPicPr>
          <p:nvPr/>
        </p:nvPicPr>
        <p:blipFill>
          <a:blip r:embed="rId2" cstate="print"/>
          <a:srcRect/>
          <a:stretch>
            <a:fillRect/>
          </a:stretch>
        </p:blipFill>
        <p:spPr bwMode="auto">
          <a:xfrm>
            <a:off x="-12894" y="0"/>
            <a:ext cx="9156894" cy="6858000"/>
          </a:xfrm>
          <a:prstGeom prst="rect">
            <a:avLst/>
          </a:prstGeom>
          <a:noFill/>
        </p:spPr>
      </p:pic>
      <p:sp>
        <p:nvSpPr>
          <p:cNvPr id="3" name="TextBox 2"/>
          <p:cNvSpPr txBox="1"/>
          <p:nvPr/>
        </p:nvSpPr>
        <p:spPr>
          <a:xfrm>
            <a:off x="0" y="6488668"/>
            <a:ext cx="4114800" cy="369332"/>
          </a:xfrm>
          <a:prstGeom prst="rect">
            <a:avLst/>
          </a:prstGeom>
          <a:noFill/>
        </p:spPr>
        <p:txBody>
          <a:bodyPr wrap="square" rtlCol="0">
            <a:spAutoFit/>
          </a:bodyPr>
          <a:lstStyle/>
          <a:p>
            <a:r>
              <a:rPr lang="en-US" dirty="0">
                <a:solidFill>
                  <a:srgbClr val="FFFF00"/>
                </a:solidFill>
              </a:rPr>
              <a:t>                    THANK YOU</a:t>
            </a:r>
            <a:endParaRPr lang="el-GR" dirty="0">
              <a:solidFill>
                <a:srgbClr val="FFFF00"/>
              </a:solidFill>
            </a:endParaRPr>
          </a:p>
        </p:txBody>
      </p:sp>
    </p:spTree>
    <p:extLst>
      <p:ext uri="{BB962C8B-B14F-4D97-AF65-F5344CB8AC3E}">
        <p14:creationId xmlns:p14="http://schemas.microsoft.com/office/powerpoint/2010/main" val="3376451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230855" y="1219200"/>
            <a:ext cx="8591853" cy="4800599"/>
          </a:xfrm>
          <a:prstGeom prst="rect">
            <a:avLst/>
          </a:prstGeom>
          <a:noFill/>
          <a:ln w="9525">
            <a:noFill/>
            <a:miter lim="800000"/>
            <a:headEnd/>
            <a:tailEnd/>
          </a:ln>
        </p:spPr>
      </p:pic>
      <p:sp>
        <p:nvSpPr>
          <p:cNvPr id="5" name="TextBox 4"/>
          <p:cNvSpPr txBox="1"/>
          <p:nvPr/>
        </p:nvSpPr>
        <p:spPr>
          <a:xfrm>
            <a:off x="2743200" y="6248400"/>
            <a:ext cx="3810000" cy="381000"/>
          </a:xfrm>
          <a:prstGeom prst="rect">
            <a:avLst/>
          </a:prstGeom>
          <a:noFill/>
        </p:spPr>
        <p:txBody>
          <a:bodyPr wrap="square" rtlCol="0">
            <a:spAutoFit/>
          </a:bodyPr>
          <a:lstStyle/>
          <a:p>
            <a:r>
              <a:rPr lang="en-US" dirty="0">
                <a:solidFill>
                  <a:srgbClr val="FF0000"/>
                </a:solidFill>
              </a:rPr>
              <a:t>Murray HW, Am J </a:t>
            </a:r>
            <a:r>
              <a:rPr lang="en-US" dirty="0" err="1">
                <a:solidFill>
                  <a:srgbClr val="FF0000"/>
                </a:solidFill>
              </a:rPr>
              <a:t>Trop</a:t>
            </a:r>
            <a:r>
              <a:rPr lang="en-US" dirty="0">
                <a:solidFill>
                  <a:srgbClr val="FF0000"/>
                </a:solidFill>
              </a:rPr>
              <a:t> Med </a:t>
            </a:r>
            <a:r>
              <a:rPr lang="en-US" dirty="0" err="1">
                <a:solidFill>
                  <a:srgbClr val="FF0000"/>
                </a:solidFill>
              </a:rPr>
              <a:t>Hyg</a:t>
            </a:r>
            <a:r>
              <a:rPr lang="en-US" dirty="0">
                <a:solidFill>
                  <a:srgbClr val="FF0000"/>
                </a:solidFill>
              </a:rPr>
              <a:t> 2012</a:t>
            </a:r>
            <a:endParaRPr lang="el-GR" dirty="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a:t>PENTAVALENT ANTIMONIAL COMPOUNDS</a:t>
            </a:r>
            <a:endParaRPr lang="el-GR" sz="2800" b="1" dirty="0"/>
          </a:p>
        </p:txBody>
      </p:sp>
      <p:sp>
        <p:nvSpPr>
          <p:cNvPr id="3" name="Content Placeholder 2"/>
          <p:cNvSpPr>
            <a:spLocks noGrp="1"/>
          </p:cNvSpPr>
          <p:nvPr>
            <p:ph idx="1"/>
          </p:nvPr>
        </p:nvSpPr>
        <p:spPr>
          <a:xfrm>
            <a:off x="0" y="1066800"/>
            <a:ext cx="9144000" cy="4830763"/>
          </a:xfrm>
        </p:spPr>
        <p:txBody>
          <a:bodyPr>
            <a:normAutofit lnSpcReduction="10000"/>
          </a:bodyPr>
          <a:lstStyle/>
          <a:p>
            <a:r>
              <a:rPr lang="en-US" sz="2000" dirty="0"/>
              <a:t>Drugs of choice in most endemic regions of the world</a:t>
            </a:r>
          </a:p>
          <a:p>
            <a:pPr>
              <a:buNone/>
            </a:pPr>
            <a:r>
              <a:rPr lang="en-US" sz="2000" dirty="0"/>
              <a:t>        - resistance in Indian State of Bihar</a:t>
            </a:r>
          </a:p>
          <a:p>
            <a:r>
              <a:rPr lang="en-US" sz="2000" dirty="0"/>
              <a:t>Mechanism of action: not well understood</a:t>
            </a:r>
          </a:p>
          <a:p>
            <a:pPr>
              <a:buNone/>
            </a:pPr>
            <a:r>
              <a:rPr lang="en-US" sz="2000" dirty="0"/>
              <a:t>     - acting directly on parasite’s molecular processes or influencing macrophage action</a:t>
            </a:r>
          </a:p>
          <a:p>
            <a:r>
              <a:rPr lang="en-US" sz="2000" b="1" dirty="0"/>
              <a:t>Sodium </a:t>
            </a:r>
            <a:r>
              <a:rPr lang="en-US" sz="2000" b="1" dirty="0" err="1"/>
              <a:t>stibogluconate</a:t>
            </a:r>
            <a:r>
              <a:rPr lang="en-US" sz="2000" b="1" dirty="0"/>
              <a:t> </a:t>
            </a:r>
            <a:r>
              <a:rPr lang="en-US" sz="2000" dirty="0"/>
              <a:t>( 100 mg of </a:t>
            </a:r>
            <a:r>
              <a:rPr lang="en-US" sz="2000" dirty="0" err="1"/>
              <a:t>Sb</a:t>
            </a:r>
            <a:r>
              <a:rPr lang="en-US" sz="2000" dirty="0"/>
              <a:t>/ml – </a:t>
            </a:r>
            <a:r>
              <a:rPr lang="en-US" sz="2000" dirty="0" err="1"/>
              <a:t>Pentostam</a:t>
            </a:r>
            <a:r>
              <a:rPr lang="en-US" sz="2000" dirty="0"/>
              <a:t>)</a:t>
            </a:r>
          </a:p>
          <a:p>
            <a:r>
              <a:rPr lang="en-US" sz="2000" b="1" dirty="0" err="1"/>
              <a:t>Meglumine</a:t>
            </a:r>
            <a:r>
              <a:rPr lang="en-US" sz="2000" b="1" dirty="0"/>
              <a:t> </a:t>
            </a:r>
            <a:r>
              <a:rPr lang="en-US" sz="2000" b="1" dirty="0" err="1"/>
              <a:t>antimonate</a:t>
            </a:r>
            <a:r>
              <a:rPr lang="en-US" sz="2000" b="1" dirty="0"/>
              <a:t> </a:t>
            </a:r>
            <a:r>
              <a:rPr lang="en-US" sz="2000" dirty="0"/>
              <a:t>( 85 mg of </a:t>
            </a:r>
            <a:r>
              <a:rPr lang="en-US" sz="2000" dirty="0" err="1"/>
              <a:t>Sb</a:t>
            </a:r>
            <a:r>
              <a:rPr lang="en-US" sz="2000" dirty="0"/>
              <a:t>/ml – </a:t>
            </a:r>
            <a:r>
              <a:rPr lang="en-US" sz="2000" dirty="0" err="1"/>
              <a:t>Glucantim</a:t>
            </a:r>
            <a:r>
              <a:rPr lang="en-US" sz="2000" dirty="0"/>
              <a:t>)</a:t>
            </a:r>
          </a:p>
          <a:p>
            <a:r>
              <a:rPr lang="en-US" sz="2000" dirty="0"/>
              <a:t>Daily dose: 20 mg/kg – rapid 10-15 min iv infusion  or </a:t>
            </a:r>
            <a:r>
              <a:rPr lang="en-US" sz="2000" dirty="0" err="1"/>
              <a:t>im</a:t>
            </a:r>
            <a:endParaRPr lang="en-US" sz="2000" dirty="0"/>
          </a:p>
          <a:p>
            <a:r>
              <a:rPr lang="en-US" sz="2000" dirty="0"/>
              <a:t>Duration: 28-30 days</a:t>
            </a:r>
          </a:p>
          <a:p>
            <a:r>
              <a:rPr lang="en-US" sz="2000" dirty="0"/>
              <a:t>Cure rate: &gt; 90 %</a:t>
            </a:r>
          </a:p>
          <a:p>
            <a:r>
              <a:rPr lang="en-US" sz="2000" dirty="0"/>
              <a:t>AEs: - </a:t>
            </a:r>
            <a:r>
              <a:rPr lang="en-US" sz="2000" dirty="0" err="1"/>
              <a:t>arthralgia</a:t>
            </a:r>
            <a:r>
              <a:rPr lang="en-US" sz="2000" dirty="0"/>
              <a:t> and </a:t>
            </a:r>
            <a:r>
              <a:rPr lang="en-US" sz="2000" dirty="0" err="1"/>
              <a:t>myalgia</a:t>
            </a:r>
            <a:r>
              <a:rPr lang="en-US" sz="2000" dirty="0"/>
              <a:t> (49-59 %), </a:t>
            </a:r>
            <a:r>
              <a:rPr lang="en-US" sz="2000" dirty="0" err="1"/>
              <a:t>fatique</a:t>
            </a:r>
            <a:r>
              <a:rPr lang="en-US" sz="2000" dirty="0"/>
              <a:t> 19-67 %</a:t>
            </a:r>
          </a:p>
          <a:p>
            <a:pPr>
              <a:buNone/>
            </a:pPr>
            <a:r>
              <a:rPr lang="en-US" sz="2000" dirty="0"/>
              <a:t>               - elevated serum </a:t>
            </a:r>
            <a:r>
              <a:rPr lang="en-US" sz="2000" dirty="0" err="1"/>
              <a:t>transaminases</a:t>
            </a:r>
            <a:r>
              <a:rPr lang="en-US" sz="2000" dirty="0"/>
              <a:t> (18-85 %) – </a:t>
            </a:r>
            <a:r>
              <a:rPr lang="en-US" sz="2000" dirty="0" err="1"/>
              <a:t>pancytopenia</a:t>
            </a:r>
            <a:r>
              <a:rPr lang="en-US" sz="2000" dirty="0"/>
              <a:t> (11-44 %)</a:t>
            </a:r>
          </a:p>
          <a:p>
            <a:pPr>
              <a:buNone/>
            </a:pPr>
            <a:r>
              <a:rPr lang="en-US" sz="2000" dirty="0"/>
              <a:t>               - ECG: </a:t>
            </a:r>
            <a:r>
              <a:rPr lang="en-US" sz="2000" dirty="0" err="1"/>
              <a:t>QTc</a:t>
            </a:r>
            <a:r>
              <a:rPr lang="en-US" sz="2000" dirty="0"/>
              <a:t> prolongation &gt;0.55 </a:t>
            </a:r>
            <a:r>
              <a:rPr lang="en-US" sz="2000" dirty="0" err="1"/>
              <a:t>msec</a:t>
            </a:r>
            <a:r>
              <a:rPr lang="en-US" sz="2000" dirty="0"/>
              <a:t>, concave ST segment elevation</a:t>
            </a:r>
          </a:p>
          <a:p>
            <a:pPr>
              <a:buNone/>
            </a:pPr>
            <a:r>
              <a:rPr lang="en-US" sz="2000" dirty="0"/>
              <a:t>               - chemical pancreatitis (may be severe)</a:t>
            </a:r>
          </a:p>
          <a:p>
            <a:r>
              <a:rPr lang="en-US" sz="2000" dirty="0"/>
              <a:t>Not in pregnancy</a:t>
            </a:r>
          </a:p>
          <a:p>
            <a:pPr>
              <a:buNone/>
            </a:pPr>
            <a:endParaRPr lang="el-GR" sz="2000" dirty="0"/>
          </a:p>
        </p:txBody>
      </p:sp>
      <p:sp>
        <p:nvSpPr>
          <p:cNvPr id="4" name="TextBox 3"/>
          <p:cNvSpPr txBox="1"/>
          <p:nvPr/>
        </p:nvSpPr>
        <p:spPr>
          <a:xfrm>
            <a:off x="3429000" y="6172200"/>
            <a:ext cx="4648200" cy="646331"/>
          </a:xfrm>
          <a:prstGeom prst="rect">
            <a:avLst/>
          </a:prstGeom>
          <a:noFill/>
        </p:spPr>
        <p:txBody>
          <a:bodyPr wrap="square" rtlCol="0">
            <a:spAutoFit/>
          </a:bodyPr>
          <a:lstStyle/>
          <a:p>
            <a:r>
              <a:rPr lang="en-US" dirty="0">
                <a:solidFill>
                  <a:srgbClr val="FF0000"/>
                </a:solidFill>
              </a:rPr>
              <a:t>Murray HW, Am J </a:t>
            </a:r>
            <a:r>
              <a:rPr lang="en-US" dirty="0" err="1">
                <a:solidFill>
                  <a:srgbClr val="FF0000"/>
                </a:solidFill>
              </a:rPr>
              <a:t>Trop</a:t>
            </a:r>
            <a:r>
              <a:rPr lang="en-US" dirty="0">
                <a:solidFill>
                  <a:srgbClr val="FF0000"/>
                </a:solidFill>
              </a:rPr>
              <a:t> Med </a:t>
            </a:r>
            <a:r>
              <a:rPr lang="en-US" dirty="0" err="1">
                <a:solidFill>
                  <a:srgbClr val="FF0000"/>
                </a:solidFill>
              </a:rPr>
              <a:t>Hyg</a:t>
            </a:r>
            <a:r>
              <a:rPr lang="en-US" dirty="0">
                <a:solidFill>
                  <a:srgbClr val="FF0000"/>
                </a:solidFill>
              </a:rPr>
              <a:t> 2012</a:t>
            </a:r>
          </a:p>
          <a:p>
            <a:r>
              <a:rPr lang="en-US" dirty="0">
                <a:solidFill>
                  <a:srgbClr val="FF0000"/>
                </a:solidFill>
              </a:rPr>
              <a:t>McGwire BS, QJM 2013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639762"/>
          </a:xfrm>
        </p:spPr>
        <p:txBody>
          <a:bodyPr>
            <a:normAutofit/>
          </a:bodyPr>
          <a:lstStyle/>
          <a:p>
            <a:r>
              <a:rPr lang="en-US" sz="2800" b="1" dirty="0"/>
              <a:t>CONVENTIONAL DEOXYCHOLATE AMPHOTERICIN B (AMB)</a:t>
            </a:r>
            <a:endParaRPr lang="el-GR" sz="2800" b="1" dirty="0"/>
          </a:p>
        </p:txBody>
      </p:sp>
      <p:sp>
        <p:nvSpPr>
          <p:cNvPr id="3" name="Content Placeholder 2"/>
          <p:cNvSpPr>
            <a:spLocks noGrp="1"/>
          </p:cNvSpPr>
          <p:nvPr>
            <p:ph idx="1"/>
          </p:nvPr>
        </p:nvSpPr>
        <p:spPr>
          <a:xfrm>
            <a:off x="0" y="1066800"/>
            <a:ext cx="8686800" cy="5059363"/>
          </a:xfrm>
        </p:spPr>
        <p:txBody>
          <a:bodyPr>
            <a:normAutofit/>
          </a:bodyPr>
          <a:lstStyle/>
          <a:p>
            <a:r>
              <a:rPr lang="en-US" sz="2000" dirty="0"/>
              <a:t>First line drug in Bihar, India</a:t>
            </a:r>
          </a:p>
          <a:p>
            <a:r>
              <a:rPr lang="en-US" sz="2000" dirty="0"/>
              <a:t>Second line drug (after </a:t>
            </a:r>
            <a:r>
              <a:rPr lang="en-US" sz="2000" dirty="0" err="1"/>
              <a:t>antimonial</a:t>
            </a:r>
            <a:r>
              <a:rPr lang="en-US" sz="2000" dirty="0"/>
              <a:t> failure) in other parts of the world</a:t>
            </a:r>
          </a:p>
          <a:p>
            <a:r>
              <a:rPr lang="en-US" sz="2000" dirty="0"/>
              <a:t>Binds to membrane </a:t>
            </a:r>
            <a:r>
              <a:rPr lang="en-US" sz="2000" dirty="0" err="1"/>
              <a:t>ergosterole</a:t>
            </a:r>
            <a:endParaRPr lang="en-US" sz="2000" dirty="0"/>
          </a:p>
          <a:p>
            <a:r>
              <a:rPr lang="en-US" sz="2000" dirty="0"/>
              <a:t>Dose: 0.75 mg/kg iv on alternate days (total of 15 infusions)</a:t>
            </a:r>
          </a:p>
          <a:p>
            <a:r>
              <a:rPr lang="en-US" sz="2000" dirty="0"/>
              <a:t>AEs: - fever, chills, nausea, vomiting, infusion </a:t>
            </a:r>
            <a:r>
              <a:rPr lang="en-US" sz="2000" dirty="0" err="1"/>
              <a:t>thrombophlebitis</a:t>
            </a:r>
            <a:endParaRPr lang="en-US" sz="2000" dirty="0"/>
          </a:p>
          <a:p>
            <a:pPr>
              <a:buNone/>
            </a:pPr>
            <a:r>
              <a:rPr lang="en-US" sz="2000" dirty="0"/>
              <a:t>                                     - antihistamines, acetaminophen</a:t>
            </a:r>
          </a:p>
          <a:p>
            <a:pPr>
              <a:buNone/>
            </a:pPr>
            <a:r>
              <a:rPr lang="en-US" sz="2000" dirty="0"/>
              <a:t>               - renal dysfunction, </a:t>
            </a:r>
            <a:r>
              <a:rPr lang="en-US" sz="2000" dirty="0" err="1"/>
              <a:t>hypokalemia</a:t>
            </a:r>
            <a:endParaRPr lang="en-US" sz="2000" dirty="0"/>
          </a:p>
          <a:p>
            <a:pPr>
              <a:buNone/>
            </a:pPr>
            <a:r>
              <a:rPr lang="en-US" sz="2000" dirty="0"/>
              <a:t>               rarely: hypersensitivity, bone marrow suppression, </a:t>
            </a:r>
            <a:r>
              <a:rPr lang="en-US" sz="2000" dirty="0" err="1"/>
              <a:t>myocarditis</a:t>
            </a:r>
            <a:endParaRPr lang="el-GR" sz="2000" dirty="0"/>
          </a:p>
        </p:txBody>
      </p:sp>
      <p:sp>
        <p:nvSpPr>
          <p:cNvPr id="4" name="TextBox 3"/>
          <p:cNvSpPr txBox="1"/>
          <p:nvPr/>
        </p:nvSpPr>
        <p:spPr>
          <a:xfrm>
            <a:off x="2743200" y="5791200"/>
            <a:ext cx="4648200" cy="646331"/>
          </a:xfrm>
          <a:prstGeom prst="rect">
            <a:avLst/>
          </a:prstGeom>
          <a:noFill/>
        </p:spPr>
        <p:txBody>
          <a:bodyPr wrap="square" rtlCol="0">
            <a:spAutoFit/>
          </a:bodyPr>
          <a:lstStyle/>
          <a:p>
            <a:r>
              <a:rPr lang="en-US" dirty="0">
                <a:solidFill>
                  <a:srgbClr val="FF0000"/>
                </a:solidFill>
              </a:rPr>
              <a:t>Murray HW, Am J </a:t>
            </a:r>
            <a:r>
              <a:rPr lang="en-US" dirty="0" err="1">
                <a:solidFill>
                  <a:srgbClr val="FF0000"/>
                </a:solidFill>
              </a:rPr>
              <a:t>Trop</a:t>
            </a:r>
            <a:r>
              <a:rPr lang="en-US" dirty="0">
                <a:solidFill>
                  <a:srgbClr val="FF0000"/>
                </a:solidFill>
              </a:rPr>
              <a:t> Med </a:t>
            </a:r>
            <a:r>
              <a:rPr lang="en-US" dirty="0" err="1">
                <a:solidFill>
                  <a:srgbClr val="FF0000"/>
                </a:solidFill>
              </a:rPr>
              <a:t>Hyg</a:t>
            </a:r>
            <a:r>
              <a:rPr lang="en-US" dirty="0">
                <a:solidFill>
                  <a:srgbClr val="FF0000"/>
                </a:solidFill>
              </a:rPr>
              <a:t> 2012</a:t>
            </a:r>
          </a:p>
          <a:p>
            <a:r>
              <a:rPr lang="en-US" dirty="0">
                <a:solidFill>
                  <a:srgbClr val="FF0000"/>
                </a:solidFill>
              </a:rPr>
              <a:t>McGwire BS, QJM 2013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39762"/>
          </a:xfrm>
        </p:spPr>
        <p:txBody>
          <a:bodyPr>
            <a:normAutofit/>
          </a:bodyPr>
          <a:lstStyle/>
          <a:p>
            <a:r>
              <a:rPr lang="en-US" sz="2800" b="1" dirty="0">
                <a:solidFill>
                  <a:prstClr val="black"/>
                </a:solidFill>
              </a:rPr>
              <a:t>LIPOSOMAL AMPHOTERICIN B (L-AMB)</a:t>
            </a:r>
            <a:endParaRPr lang="el-GR" dirty="0"/>
          </a:p>
        </p:txBody>
      </p:sp>
      <p:sp>
        <p:nvSpPr>
          <p:cNvPr id="3" name="Content Placeholder 2"/>
          <p:cNvSpPr>
            <a:spLocks noGrp="1"/>
          </p:cNvSpPr>
          <p:nvPr>
            <p:ph idx="1"/>
          </p:nvPr>
        </p:nvSpPr>
        <p:spPr>
          <a:xfrm>
            <a:off x="0" y="838200"/>
            <a:ext cx="9144000" cy="5410200"/>
          </a:xfrm>
        </p:spPr>
        <p:txBody>
          <a:bodyPr>
            <a:normAutofit/>
          </a:bodyPr>
          <a:lstStyle/>
          <a:p>
            <a:r>
              <a:rPr lang="en-US" sz="2000" dirty="0"/>
              <a:t>Drug of choice in Mediterranean and European countries and USA (high cost)</a:t>
            </a:r>
          </a:p>
          <a:p>
            <a:r>
              <a:rPr lang="en-US" sz="2000" dirty="0"/>
              <a:t>FDA approved</a:t>
            </a:r>
          </a:p>
          <a:p>
            <a:r>
              <a:rPr lang="en-US" sz="2000" dirty="0"/>
              <a:t>Preferentially taken up by RES tissues</a:t>
            </a:r>
          </a:p>
          <a:p>
            <a:r>
              <a:rPr lang="en-US" sz="2000" dirty="0"/>
              <a:t>Terminal half-life of 150 h- detected in spleen/liver for several weeks</a:t>
            </a:r>
          </a:p>
          <a:p>
            <a:r>
              <a:rPr lang="en-US" sz="2000" dirty="0"/>
              <a:t>Daily dose: 3 mg/kg (2.5-5) on days 1-5, 14 and 21 (total dose: 21 mg/kg)</a:t>
            </a:r>
          </a:p>
          <a:p>
            <a:r>
              <a:rPr lang="en-US" sz="2000" dirty="0"/>
              <a:t>Total dose requirements varies widely in different regions:</a:t>
            </a:r>
          </a:p>
          <a:p>
            <a:pPr>
              <a:buNone/>
            </a:pPr>
            <a:r>
              <a:rPr lang="en-US" sz="2000" dirty="0"/>
              <a:t>           - Mediterranean / American              21        mg/kg</a:t>
            </a:r>
          </a:p>
          <a:p>
            <a:pPr>
              <a:buNone/>
            </a:pPr>
            <a:r>
              <a:rPr lang="en-US" sz="2000" dirty="0"/>
              <a:t>           - Africa                                                    18-30  mg/kg</a:t>
            </a:r>
          </a:p>
          <a:p>
            <a:pPr>
              <a:buNone/>
            </a:pPr>
            <a:r>
              <a:rPr lang="en-US" sz="2000" dirty="0"/>
              <a:t>           - Asia                                                       10-15  mg/kg</a:t>
            </a:r>
          </a:p>
          <a:p>
            <a:r>
              <a:rPr lang="en-US" sz="2000" dirty="0"/>
              <a:t>AEs (milder): - infusion reactions, backache, rash</a:t>
            </a:r>
          </a:p>
          <a:p>
            <a:pPr>
              <a:buNone/>
            </a:pPr>
            <a:r>
              <a:rPr lang="en-US" sz="2000" dirty="0"/>
              <a:t>                              - occasional reversible </a:t>
            </a:r>
            <a:r>
              <a:rPr lang="en-US" sz="2000" dirty="0" err="1"/>
              <a:t>nephrotoxicity</a:t>
            </a:r>
            <a:r>
              <a:rPr lang="en-US" sz="2000" dirty="0"/>
              <a:t>, </a:t>
            </a:r>
          </a:p>
          <a:p>
            <a:pPr>
              <a:buNone/>
            </a:pPr>
            <a:r>
              <a:rPr lang="en-US" sz="2000" dirty="0"/>
              <a:t>                                </a:t>
            </a:r>
            <a:r>
              <a:rPr lang="en-US" sz="2000" dirty="0" err="1"/>
              <a:t>hypokalemia</a:t>
            </a:r>
            <a:endParaRPr lang="el-GR" sz="2000" dirty="0"/>
          </a:p>
        </p:txBody>
      </p:sp>
      <p:sp>
        <p:nvSpPr>
          <p:cNvPr id="4" name="TextBox 3"/>
          <p:cNvSpPr txBox="1"/>
          <p:nvPr/>
        </p:nvSpPr>
        <p:spPr>
          <a:xfrm>
            <a:off x="0" y="5503783"/>
            <a:ext cx="5257800" cy="1354217"/>
          </a:xfrm>
          <a:prstGeom prst="rect">
            <a:avLst/>
          </a:prstGeom>
          <a:noFill/>
        </p:spPr>
        <p:txBody>
          <a:bodyPr wrap="square" rtlCol="0">
            <a:spAutoFit/>
          </a:bodyPr>
          <a:lstStyle/>
          <a:p>
            <a:r>
              <a:rPr lang="en-US" sz="1600" dirty="0" err="1">
                <a:solidFill>
                  <a:srgbClr val="FF0000"/>
                </a:solidFill>
              </a:rPr>
              <a:t>Balasegram</a:t>
            </a:r>
            <a:r>
              <a:rPr lang="en-US" sz="1600" dirty="0">
                <a:solidFill>
                  <a:srgbClr val="FF0000"/>
                </a:solidFill>
              </a:rPr>
              <a:t> M, Expert </a:t>
            </a:r>
            <a:r>
              <a:rPr lang="en-US" sz="1600" dirty="0" err="1">
                <a:solidFill>
                  <a:srgbClr val="FF0000"/>
                </a:solidFill>
              </a:rPr>
              <a:t>Opin</a:t>
            </a:r>
            <a:r>
              <a:rPr lang="en-US" sz="1600" dirty="0">
                <a:solidFill>
                  <a:srgbClr val="FF0000"/>
                </a:solidFill>
              </a:rPr>
              <a:t> </a:t>
            </a:r>
            <a:r>
              <a:rPr lang="en-US" sz="1600" dirty="0" err="1">
                <a:solidFill>
                  <a:srgbClr val="FF0000"/>
                </a:solidFill>
              </a:rPr>
              <a:t>Emerg</a:t>
            </a:r>
            <a:r>
              <a:rPr lang="en-US" sz="1600" dirty="0">
                <a:solidFill>
                  <a:srgbClr val="FF0000"/>
                </a:solidFill>
              </a:rPr>
              <a:t> Drugs 2012</a:t>
            </a:r>
          </a:p>
          <a:p>
            <a:r>
              <a:rPr lang="en-US" sz="1600" dirty="0">
                <a:solidFill>
                  <a:srgbClr val="FF0000"/>
                </a:solidFill>
              </a:rPr>
              <a:t>Ahmed A, </a:t>
            </a:r>
            <a:r>
              <a:rPr lang="en-US" sz="1600" dirty="0" err="1">
                <a:solidFill>
                  <a:srgbClr val="FF0000"/>
                </a:solidFill>
              </a:rPr>
              <a:t>Curr</a:t>
            </a:r>
            <a:r>
              <a:rPr lang="en-US" sz="1600" dirty="0">
                <a:solidFill>
                  <a:srgbClr val="FF0000"/>
                </a:solidFill>
              </a:rPr>
              <a:t> </a:t>
            </a:r>
            <a:r>
              <a:rPr lang="en-US" sz="1600" dirty="0" err="1">
                <a:solidFill>
                  <a:srgbClr val="FF0000"/>
                </a:solidFill>
              </a:rPr>
              <a:t>Opin</a:t>
            </a:r>
            <a:r>
              <a:rPr lang="en-US" sz="1600" dirty="0">
                <a:solidFill>
                  <a:srgbClr val="FF0000"/>
                </a:solidFill>
              </a:rPr>
              <a:t> Infect </a:t>
            </a:r>
            <a:r>
              <a:rPr lang="en-US" sz="1600" dirty="0" err="1">
                <a:solidFill>
                  <a:srgbClr val="FF0000"/>
                </a:solidFill>
              </a:rPr>
              <a:t>Dis</a:t>
            </a:r>
            <a:r>
              <a:rPr lang="en-US" sz="1600" dirty="0">
                <a:solidFill>
                  <a:srgbClr val="FF0000"/>
                </a:solidFill>
              </a:rPr>
              <a:t> 2012</a:t>
            </a:r>
          </a:p>
          <a:p>
            <a:r>
              <a:rPr lang="en-US" sz="1600" dirty="0">
                <a:solidFill>
                  <a:srgbClr val="FF0000"/>
                </a:solidFill>
              </a:rPr>
              <a:t>Murray HW, Am J </a:t>
            </a:r>
            <a:r>
              <a:rPr lang="en-US" sz="1600" dirty="0" err="1">
                <a:solidFill>
                  <a:srgbClr val="FF0000"/>
                </a:solidFill>
              </a:rPr>
              <a:t>Trop</a:t>
            </a:r>
            <a:r>
              <a:rPr lang="en-US" sz="1600" dirty="0">
                <a:solidFill>
                  <a:srgbClr val="FF0000"/>
                </a:solidFill>
              </a:rPr>
              <a:t> Med </a:t>
            </a:r>
            <a:r>
              <a:rPr lang="en-US" sz="1600" dirty="0" err="1">
                <a:solidFill>
                  <a:srgbClr val="FF0000"/>
                </a:solidFill>
              </a:rPr>
              <a:t>Hyg</a:t>
            </a:r>
            <a:r>
              <a:rPr lang="en-US" sz="1600" dirty="0">
                <a:solidFill>
                  <a:srgbClr val="FF0000"/>
                </a:solidFill>
              </a:rPr>
              <a:t> 2012</a:t>
            </a:r>
          </a:p>
          <a:p>
            <a:r>
              <a:rPr lang="en-US" sz="1600" dirty="0">
                <a:solidFill>
                  <a:srgbClr val="FF0000"/>
                </a:solidFill>
              </a:rPr>
              <a:t>McGwire BS, QJM 2013</a:t>
            </a:r>
          </a:p>
          <a:p>
            <a:endParaRPr lang="el-GR" dirty="0"/>
          </a:p>
        </p:txBody>
      </p:sp>
      <p:pic>
        <p:nvPicPr>
          <p:cNvPr id="14337" name="Picture 1"/>
          <p:cNvPicPr>
            <a:picLocks noChangeAspect="1" noChangeArrowheads="1"/>
          </p:cNvPicPr>
          <p:nvPr/>
        </p:nvPicPr>
        <p:blipFill>
          <a:blip r:embed="rId2" cstate="print"/>
          <a:srcRect/>
          <a:stretch>
            <a:fillRect/>
          </a:stretch>
        </p:blipFill>
        <p:spPr bwMode="auto">
          <a:xfrm>
            <a:off x="5838556" y="3505201"/>
            <a:ext cx="3305444" cy="33528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304800"/>
          </a:xfrm>
        </p:spPr>
        <p:txBody>
          <a:bodyPr>
            <a:normAutofit fontScale="90000"/>
          </a:bodyPr>
          <a:lstStyle/>
          <a:p>
            <a:br>
              <a:rPr lang="en-US" sz="2800" b="1" dirty="0">
                <a:solidFill>
                  <a:prstClr val="black"/>
                </a:solidFill>
              </a:rPr>
            </a:br>
            <a:br>
              <a:rPr lang="en-US" sz="2800" b="1" dirty="0">
                <a:solidFill>
                  <a:prstClr val="black"/>
                </a:solidFill>
              </a:rPr>
            </a:br>
            <a:r>
              <a:rPr lang="en-US" sz="2800" b="1" dirty="0">
                <a:solidFill>
                  <a:prstClr val="black"/>
                </a:solidFill>
              </a:rPr>
              <a:t>LIPOSOMAL AMPHOTERICIN B (L-AMB) EFFICACY </a:t>
            </a:r>
            <a:br>
              <a:rPr lang="en-US" sz="2800" b="1" dirty="0">
                <a:solidFill>
                  <a:prstClr val="black"/>
                </a:solidFill>
              </a:rPr>
            </a:br>
            <a:endParaRPr lang="el-GR" dirty="0"/>
          </a:p>
        </p:txBody>
      </p:sp>
      <p:sp>
        <p:nvSpPr>
          <p:cNvPr id="3" name="Content Placeholder 2"/>
          <p:cNvSpPr>
            <a:spLocks noGrp="1"/>
          </p:cNvSpPr>
          <p:nvPr>
            <p:ph idx="1"/>
          </p:nvPr>
        </p:nvSpPr>
        <p:spPr>
          <a:xfrm>
            <a:off x="0" y="914400"/>
            <a:ext cx="9144000" cy="5562600"/>
          </a:xfrm>
        </p:spPr>
        <p:txBody>
          <a:bodyPr>
            <a:normAutofit fontScale="92500" lnSpcReduction="20000"/>
          </a:bodyPr>
          <a:lstStyle/>
          <a:p>
            <a:r>
              <a:rPr lang="en-US" sz="2000" dirty="0"/>
              <a:t>High cure rate &gt;95 % comparable to conventional AMB</a:t>
            </a:r>
          </a:p>
          <a:p>
            <a:r>
              <a:rPr lang="en-US" sz="2000" dirty="0" err="1"/>
              <a:t>Propably</a:t>
            </a:r>
            <a:r>
              <a:rPr lang="en-US" sz="2000" dirty="0"/>
              <a:t> more efficacious than the other AMB lipid-based formulations</a:t>
            </a:r>
          </a:p>
          <a:p>
            <a:r>
              <a:rPr lang="en-US" sz="2000" dirty="0"/>
              <a:t>Clinical studies and trials of LAMB in VL   </a:t>
            </a:r>
            <a:r>
              <a:rPr lang="en-US" sz="1700" dirty="0">
                <a:solidFill>
                  <a:srgbClr val="FF0000"/>
                </a:solidFill>
              </a:rPr>
              <a:t>Ahmed A, </a:t>
            </a:r>
            <a:r>
              <a:rPr lang="en-US" sz="1700" dirty="0" err="1">
                <a:solidFill>
                  <a:srgbClr val="FF0000"/>
                </a:solidFill>
              </a:rPr>
              <a:t>Curr</a:t>
            </a:r>
            <a:r>
              <a:rPr lang="en-US" sz="1700" dirty="0">
                <a:solidFill>
                  <a:srgbClr val="FF0000"/>
                </a:solidFill>
              </a:rPr>
              <a:t> </a:t>
            </a:r>
            <a:r>
              <a:rPr lang="en-US" sz="1700" dirty="0" err="1">
                <a:solidFill>
                  <a:srgbClr val="FF0000"/>
                </a:solidFill>
              </a:rPr>
              <a:t>Opin</a:t>
            </a:r>
            <a:r>
              <a:rPr lang="en-US" sz="1700" dirty="0">
                <a:solidFill>
                  <a:srgbClr val="FF0000"/>
                </a:solidFill>
              </a:rPr>
              <a:t> Infect </a:t>
            </a:r>
            <a:r>
              <a:rPr lang="en-US" sz="1700" dirty="0" err="1">
                <a:solidFill>
                  <a:srgbClr val="FF0000"/>
                </a:solidFill>
              </a:rPr>
              <a:t>Dis</a:t>
            </a:r>
            <a:r>
              <a:rPr lang="en-US" sz="1700" dirty="0">
                <a:solidFill>
                  <a:srgbClr val="FF0000"/>
                </a:solidFill>
              </a:rPr>
              <a:t> 2012</a:t>
            </a:r>
          </a:p>
          <a:p>
            <a:pPr>
              <a:buNone/>
            </a:pPr>
            <a:r>
              <a:rPr lang="en-US" sz="2000" dirty="0"/>
              <a:t>        - 27 studies, various doses</a:t>
            </a:r>
          </a:p>
          <a:p>
            <a:pPr>
              <a:buNone/>
            </a:pPr>
            <a:r>
              <a:rPr lang="en-US" sz="2000" dirty="0"/>
              <a:t>        - 7 phase II/III  RCTs</a:t>
            </a:r>
          </a:p>
          <a:p>
            <a:pPr>
              <a:buNone/>
            </a:pPr>
            <a:r>
              <a:rPr lang="en-US" sz="2000" dirty="0"/>
              <a:t>        - regimens: LAMB </a:t>
            </a:r>
            <a:r>
              <a:rPr lang="en-US" sz="2000" dirty="0" err="1"/>
              <a:t>monoRx</a:t>
            </a:r>
            <a:r>
              <a:rPr lang="en-US" sz="2000" dirty="0"/>
              <a:t>, combinations with </a:t>
            </a:r>
            <a:r>
              <a:rPr lang="en-US" sz="2000" dirty="0" err="1"/>
              <a:t>miltefosine</a:t>
            </a:r>
            <a:r>
              <a:rPr lang="en-US" sz="2000" dirty="0"/>
              <a:t> or </a:t>
            </a:r>
            <a:r>
              <a:rPr lang="en-US" sz="2000" dirty="0" err="1"/>
              <a:t>paromomycin</a:t>
            </a:r>
            <a:endParaRPr lang="en-US" sz="2000" dirty="0"/>
          </a:p>
          <a:p>
            <a:r>
              <a:rPr lang="en-US" sz="2000" dirty="0"/>
              <a:t>In a retrospective cohort analysis </a:t>
            </a:r>
            <a:r>
              <a:rPr lang="en-US" sz="2000" dirty="0" err="1"/>
              <a:t>vs</a:t>
            </a:r>
            <a:r>
              <a:rPr lang="en-US" sz="2000" dirty="0"/>
              <a:t> </a:t>
            </a:r>
            <a:r>
              <a:rPr lang="en-US" sz="2000" dirty="0" err="1"/>
              <a:t>antimonials</a:t>
            </a:r>
            <a:r>
              <a:rPr lang="en-US" sz="2000" dirty="0"/>
              <a:t>: shorter hospitalization</a:t>
            </a:r>
          </a:p>
          <a:p>
            <a:pPr>
              <a:buNone/>
            </a:pPr>
            <a:r>
              <a:rPr lang="en-US" sz="1700" dirty="0"/>
              <a:t>                                                                             </a:t>
            </a:r>
            <a:r>
              <a:rPr lang="en-US" sz="1700" dirty="0" err="1">
                <a:solidFill>
                  <a:srgbClr val="FF0000"/>
                </a:solidFill>
              </a:rPr>
              <a:t>Kafetzis</a:t>
            </a:r>
            <a:r>
              <a:rPr lang="en-US" sz="1700" dirty="0">
                <a:solidFill>
                  <a:srgbClr val="FF0000"/>
                </a:solidFill>
              </a:rPr>
              <a:t> DA, </a:t>
            </a:r>
            <a:r>
              <a:rPr lang="en-US" sz="1700" dirty="0" err="1">
                <a:solidFill>
                  <a:srgbClr val="FF0000"/>
                </a:solidFill>
              </a:rPr>
              <a:t>Int</a:t>
            </a:r>
            <a:r>
              <a:rPr lang="en-US" sz="1700" dirty="0">
                <a:solidFill>
                  <a:srgbClr val="FF0000"/>
                </a:solidFill>
              </a:rPr>
              <a:t> J </a:t>
            </a:r>
            <a:r>
              <a:rPr lang="en-US" sz="1700" dirty="0" err="1">
                <a:solidFill>
                  <a:srgbClr val="FF0000"/>
                </a:solidFill>
              </a:rPr>
              <a:t>Antimicrob</a:t>
            </a:r>
            <a:r>
              <a:rPr lang="en-US" sz="1700" dirty="0">
                <a:solidFill>
                  <a:srgbClr val="FF0000"/>
                </a:solidFill>
              </a:rPr>
              <a:t> Agents 2005</a:t>
            </a:r>
          </a:p>
          <a:p>
            <a:r>
              <a:rPr lang="en-US" sz="2000" dirty="0"/>
              <a:t>Non-inferiority  RC study (India): short course, high dose regimen</a:t>
            </a:r>
          </a:p>
          <a:p>
            <a:pPr>
              <a:buNone/>
            </a:pPr>
            <a:r>
              <a:rPr lang="en-US" sz="2000" dirty="0"/>
              <a:t>       - a single dose LAMP 10 mg/kg </a:t>
            </a:r>
            <a:r>
              <a:rPr lang="en-US" sz="2000" dirty="0" err="1"/>
              <a:t>vs</a:t>
            </a:r>
            <a:r>
              <a:rPr lang="en-US" sz="2000" dirty="0"/>
              <a:t> 15 alternate-day AMP infusions 1 mg/kg</a:t>
            </a:r>
          </a:p>
          <a:p>
            <a:pPr>
              <a:buNone/>
            </a:pPr>
            <a:r>
              <a:rPr lang="en-US" sz="2000" dirty="0"/>
              <a:t>       - cure rate at 1 &amp; 6 months: LAMP 100 % and 96 % </a:t>
            </a:r>
            <a:r>
              <a:rPr lang="en-US" sz="2000" dirty="0" err="1"/>
              <a:t>vs</a:t>
            </a:r>
            <a:r>
              <a:rPr lang="en-US" sz="2000" dirty="0"/>
              <a:t> AMP 98% and 96 %</a:t>
            </a:r>
          </a:p>
          <a:p>
            <a:pPr>
              <a:buNone/>
            </a:pPr>
            <a:r>
              <a:rPr lang="en-US" sz="2000" dirty="0"/>
              <a:t>       - total LAMB less expensive – may help administering LAMB in developing regions</a:t>
            </a:r>
          </a:p>
          <a:p>
            <a:pPr>
              <a:buNone/>
            </a:pPr>
            <a:r>
              <a:rPr lang="en-US" sz="2000" dirty="0"/>
              <a:t>                                                                   </a:t>
            </a:r>
            <a:r>
              <a:rPr lang="en-US" sz="1700" dirty="0" err="1">
                <a:solidFill>
                  <a:srgbClr val="FF0000"/>
                </a:solidFill>
              </a:rPr>
              <a:t>Sundar</a:t>
            </a:r>
            <a:r>
              <a:rPr lang="en-US" sz="1700" dirty="0">
                <a:solidFill>
                  <a:srgbClr val="FF0000"/>
                </a:solidFill>
              </a:rPr>
              <a:t> S, NEJM 2010</a:t>
            </a:r>
          </a:p>
          <a:p>
            <a:r>
              <a:rPr lang="en-US" sz="2000" dirty="0"/>
              <a:t>Greece: prospective study, 2 single LAMP infusions 10 mg/kg  over 2 days, </a:t>
            </a:r>
          </a:p>
          <a:p>
            <a:pPr>
              <a:buNone/>
            </a:pPr>
            <a:r>
              <a:rPr lang="en-US" sz="2000" dirty="0"/>
              <a:t>                      cure at 6 months: 98 %, fast recovery, mild AE in&lt; 10 %</a:t>
            </a:r>
          </a:p>
          <a:p>
            <a:pPr>
              <a:buNone/>
            </a:pPr>
            <a:r>
              <a:rPr lang="en-US" sz="2000" dirty="0"/>
              <a:t>                                                                   </a:t>
            </a:r>
            <a:r>
              <a:rPr lang="en-US" sz="1700" dirty="0" err="1">
                <a:solidFill>
                  <a:srgbClr val="FF0000"/>
                </a:solidFill>
              </a:rPr>
              <a:t>Syriopoulou</a:t>
            </a:r>
            <a:r>
              <a:rPr lang="en-US" sz="1700" dirty="0">
                <a:solidFill>
                  <a:srgbClr val="FF0000"/>
                </a:solidFill>
              </a:rPr>
              <a:t> V, </a:t>
            </a:r>
            <a:r>
              <a:rPr lang="en-US" sz="1700" dirty="0" err="1">
                <a:solidFill>
                  <a:srgbClr val="FF0000"/>
                </a:solidFill>
              </a:rPr>
              <a:t>Daikos</a:t>
            </a:r>
            <a:r>
              <a:rPr lang="en-US" sz="1700" dirty="0">
                <a:solidFill>
                  <a:srgbClr val="FF0000"/>
                </a:solidFill>
              </a:rPr>
              <a:t> G et al, </a:t>
            </a:r>
            <a:r>
              <a:rPr lang="en-US" sz="1700" dirty="0" err="1">
                <a:solidFill>
                  <a:srgbClr val="FF0000"/>
                </a:solidFill>
              </a:rPr>
              <a:t>Clin</a:t>
            </a:r>
            <a:r>
              <a:rPr lang="en-US" sz="1700" dirty="0">
                <a:solidFill>
                  <a:srgbClr val="FF0000"/>
                </a:solidFill>
              </a:rPr>
              <a:t> Infect </a:t>
            </a:r>
            <a:r>
              <a:rPr lang="en-US" sz="1700" dirty="0" err="1">
                <a:solidFill>
                  <a:srgbClr val="FF0000"/>
                </a:solidFill>
              </a:rPr>
              <a:t>Dis</a:t>
            </a:r>
            <a:r>
              <a:rPr lang="en-US" sz="1700" dirty="0">
                <a:solidFill>
                  <a:srgbClr val="FF0000"/>
                </a:solidFill>
              </a:rPr>
              <a:t> 2003</a:t>
            </a:r>
          </a:p>
          <a:p>
            <a:r>
              <a:rPr lang="en-US" sz="2000" dirty="0"/>
              <a:t>Recurrent VL in an 75y-old </a:t>
            </a:r>
            <a:r>
              <a:rPr lang="en-US" sz="2000" dirty="0" err="1"/>
              <a:t>immunocompetent</a:t>
            </a:r>
            <a:r>
              <a:rPr lang="en-US" sz="2000" dirty="0"/>
              <a:t> pt: cure with previous regimen</a:t>
            </a:r>
          </a:p>
          <a:p>
            <a:pPr>
              <a:buNone/>
            </a:pPr>
            <a:r>
              <a:rPr lang="en-US" sz="2000" dirty="0"/>
              <a:t>                                                                   </a:t>
            </a:r>
            <a:r>
              <a:rPr lang="en-US" sz="1700" dirty="0" err="1">
                <a:solidFill>
                  <a:srgbClr val="FF0000"/>
                </a:solidFill>
              </a:rPr>
              <a:t>Lagadinou</a:t>
            </a:r>
            <a:r>
              <a:rPr lang="en-US" sz="1700" dirty="0">
                <a:solidFill>
                  <a:srgbClr val="FF0000"/>
                </a:solidFill>
              </a:rPr>
              <a:t> M, J Med Case Rep 2013</a:t>
            </a:r>
          </a:p>
          <a:p>
            <a:pPr>
              <a:buNone/>
            </a:pPr>
            <a:r>
              <a:rPr lang="en-US" sz="2000" dirty="0"/>
              <a:t>       </a:t>
            </a:r>
            <a:endParaRPr lang="el-GR" sz="2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b="1" dirty="0"/>
              <a:t>MILTEFOSINE</a:t>
            </a:r>
            <a:endParaRPr lang="el-GR" sz="2800" b="1" dirty="0"/>
          </a:p>
        </p:txBody>
      </p:sp>
      <p:sp>
        <p:nvSpPr>
          <p:cNvPr id="3" name="Content Placeholder 2"/>
          <p:cNvSpPr>
            <a:spLocks noGrp="1"/>
          </p:cNvSpPr>
          <p:nvPr>
            <p:ph idx="1"/>
          </p:nvPr>
        </p:nvSpPr>
        <p:spPr>
          <a:xfrm>
            <a:off x="228600" y="914400"/>
            <a:ext cx="8915400" cy="5211763"/>
          </a:xfrm>
        </p:spPr>
        <p:txBody>
          <a:bodyPr>
            <a:normAutofit/>
          </a:bodyPr>
          <a:lstStyle/>
          <a:p>
            <a:r>
              <a:rPr lang="en-US" sz="2000" dirty="0"/>
              <a:t>Oral </a:t>
            </a:r>
            <a:r>
              <a:rPr lang="en-US" sz="2000" dirty="0" err="1"/>
              <a:t>Alkylphosphocholine</a:t>
            </a:r>
            <a:r>
              <a:rPr lang="en-US" sz="2000" dirty="0"/>
              <a:t> ( </a:t>
            </a:r>
            <a:r>
              <a:rPr lang="en-US" sz="2000" dirty="0" err="1"/>
              <a:t>Miltex</a:t>
            </a:r>
            <a:r>
              <a:rPr lang="en-US" sz="2000" dirty="0"/>
              <a:t>, </a:t>
            </a:r>
            <a:r>
              <a:rPr lang="en-US" sz="2000" dirty="0" err="1"/>
              <a:t>Impavido</a:t>
            </a:r>
            <a:r>
              <a:rPr lang="en-US" sz="2000" dirty="0"/>
              <a:t>) – </a:t>
            </a:r>
            <a:r>
              <a:rPr lang="en-US" sz="2000" dirty="0" err="1"/>
              <a:t>Licenced</a:t>
            </a:r>
            <a:r>
              <a:rPr lang="en-US" sz="2000" dirty="0"/>
              <a:t>: India, Germany</a:t>
            </a:r>
          </a:p>
          <a:p>
            <a:r>
              <a:rPr lang="en-US" sz="2000" dirty="0"/>
              <a:t>Mechanism of action unclear – inhibition of lipid-remodeling /signal transduction</a:t>
            </a:r>
          </a:p>
          <a:p>
            <a:r>
              <a:rPr lang="en-US" sz="2000" dirty="0"/>
              <a:t>Long half-life 150-200 hours – prone to induce resistance</a:t>
            </a:r>
          </a:p>
          <a:p>
            <a:r>
              <a:rPr lang="en-US" sz="2000" dirty="0"/>
              <a:t>Daily dose (India): -  150 mg/kg  </a:t>
            </a:r>
            <a:r>
              <a:rPr lang="en-US" sz="2000" dirty="0" err="1"/>
              <a:t>qd</a:t>
            </a:r>
            <a:r>
              <a:rPr lang="en-US" sz="2000" dirty="0"/>
              <a:t> (BW   &gt; 50 kg) for 28 days</a:t>
            </a:r>
          </a:p>
          <a:p>
            <a:pPr>
              <a:buNone/>
            </a:pPr>
            <a:r>
              <a:rPr lang="en-US" sz="2000" dirty="0"/>
              <a:t>                                        -  50 mg/kg   bid (BW  25-50 kg)</a:t>
            </a:r>
          </a:p>
          <a:p>
            <a:pPr>
              <a:buNone/>
            </a:pPr>
            <a:r>
              <a:rPr lang="en-US" sz="2000" dirty="0"/>
              <a:t>                                        -  50 mg/kg   </a:t>
            </a:r>
            <a:r>
              <a:rPr lang="en-US" sz="2000" dirty="0" err="1"/>
              <a:t>qd</a:t>
            </a:r>
            <a:r>
              <a:rPr lang="en-US" sz="2000" dirty="0"/>
              <a:t>  (BW   &lt; 25 kg)</a:t>
            </a:r>
          </a:p>
          <a:p>
            <a:pPr>
              <a:buNone/>
            </a:pPr>
            <a:r>
              <a:rPr lang="en-US" sz="2000" dirty="0"/>
              <a:t>                                        -  2.5 mg/kg  </a:t>
            </a:r>
            <a:r>
              <a:rPr lang="en-US" sz="2000" dirty="0" err="1"/>
              <a:t>qd</a:t>
            </a:r>
            <a:r>
              <a:rPr lang="en-US" sz="2000" dirty="0"/>
              <a:t>  ( children 2-11 years old)</a:t>
            </a:r>
          </a:p>
          <a:p>
            <a:r>
              <a:rPr lang="en-US" sz="2000" dirty="0"/>
              <a:t>Doses not established in other parts of the world</a:t>
            </a:r>
          </a:p>
          <a:p>
            <a:r>
              <a:rPr lang="en-US" sz="2000" dirty="0"/>
              <a:t>Cure rate  &gt; 90 % (India)</a:t>
            </a:r>
          </a:p>
          <a:p>
            <a:r>
              <a:rPr lang="en-US" sz="2000" dirty="0"/>
              <a:t>Relapse rate 10.8 % (6 mo) and 20 % (12 mo) in Nepal – no risk factors found</a:t>
            </a:r>
          </a:p>
          <a:p>
            <a:r>
              <a:rPr lang="en-US" sz="2000" dirty="0"/>
              <a:t>Well tolerated – AE: diarrhea (8-20%), vomiting (up to 40 %)</a:t>
            </a:r>
          </a:p>
          <a:p>
            <a:pPr>
              <a:buNone/>
            </a:pPr>
            <a:r>
              <a:rPr lang="en-US" sz="2000" dirty="0"/>
              <a:t>                                           rarely: allergic dermatitis, </a:t>
            </a:r>
            <a:r>
              <a:rPr lang="en-US" sz="2000" dirty="0" err="1"/>
              <a:t>hepato</a:t>
            </a:r>
            <a:r>
              <a:rPr lang="en-US" sz="2000" dirty="0"/>
              <a:t>- and </a:t>
            </a:r>
            <a:r>
              <a:rPr lang="en-US" sz="2000" dirty="0" err="1"/>
              <a:t>nephrotoxicity</a:t>
            </a:r>
            <a:endParaRPr lang="en-US" sz="2000" dirty="0"/>
          </a:p>
          <a:p>
            <a:r>
              <a:rPr lang="en-US" sz="2000" dirty="0"/>
              <a:t>Expensive  - better directly observed therapy</a:t>
            </a:r>
          </a:p>
          <a:p>
            <a:r>
              <a:rPr lang="en-US" sz="2000" dirty="0" err="1"/>
              <a:t>Teratogenic</a:t>
            </a:r>
            <a:r>
              <a:rPr lang="en-US" sz="2000" dirty="0"/>
              <a:t> in rats – not in pregnancy</a:t>
            </a:r>
          </a:p>
          <a:p>
            <a:pPr>
              <a:buNone/>
            </a:pPr>
            <a:endParaRPr lang="el-GR" sz="2000" dirty="0"/>
          </a:p>
        </p:txBody>
      </p:sp>
      <p:sp>
        <p:nvSpPr>
          <p:cNvPr id="5" name="TextBox 4"/>
          <p:cNvSpPr txBox="1"/>
          <p:nvPr/>
        </p:nvSpPr>
        <p:spPr>
          <a:xfrm>
            <a:off x="1066800" y="6172200"/>
            <a:ext cx="7696200" cy="861774"/>
          </a:xfrm>
          <a:prstGeom prst="rect">
            <a:avLst/>
          </a:prstGeom>
          <a:noFill/>
        </p:spPr>
        <p:txBody>
          <a:bodyPr wrap="square" rtlCol="0">
            <a:spAutoFit/>
          </a:bodyPr>
          <a:lstStyle/>
          <a:p>
            <a:r>
              <a:rPr lang="en-US" sz="1600" dirty="0" err="1">
                <a:solidFill>
                  <a:srgbClr val="FF0000"/>
                </a:solidFill>
              </a:rPr>
              <a:t>Rijal</a:t>
            </a:r>
            <a:r>
              <a:rPr lang="en-US" sz="1600" dirty="0">
                <a:solidFill>
                  <a:srgbClr val="FF0000"/>
                </a:solidFill>
              </a:rPr>
              <a:t> S, </a:t>
            </a:r>
            <a:r>
              <a:rPr lang="en-US" sz="1600" dirty="0" err="1">
                <a:solidFill>
                  <a:srgbClr val="FF0000"/>
                </a:solidFill>
              </a:rPr>
              <a:t>Clin</a:t>
            </a:r>
            <a:r>
              <a:rPr lang="en-US" sz="1600" dirty="0">
                <a:solidFill>
                  <a:srgbClr val="FF0000"/>
                </a:solidFill>
              </a:rPr>
              <a:t> Infect </a:t>
            </a:r>
            <a:r>
              <a:rPr lang="en-US" sz="1600" dirty="0" err="1">
                <a:solidFill>
                  <a:srgbClr val="FF0000"/>
                </a:solidFill>
              </a:rPr>
              <a:t>Dis</a:t>
            </a:r>
            <a:r>
              <a:rPr lang="en-US" sz="1600" dirty="0">
                <a:solidFill>
                  <a:srgbClr val="FF0000"/>
                </a:solidFill>
              </a:rPr>
              <a:t> 2013                         Croft SL, CMI 2011</a:t>
            </a:r>
          </a:p>
          <a:p>
            <a:r>
              <a:rPr lang="en-US" sz="1600" dirty="0">
                <a:solidFill>
                  <a:srgbClr val="FF0000"/>
                </a:solidFill>
              </a:rPr>
              <a:t>Seifert K, Open Med </a:t>
            </a:r>
            <a:r>
              <a:rPr lang="en-US" sz="1600" dirty="0" err="1">
                <a:solidFill>
                  <a:srgbClr val="FF0000"/>
                </a:solidFill>
              </a:rPr>
              <a:t>Chem</a:t>
            </a:r>
            <a:r>
              <a:rPr lang="en-US" sz="1600" dirty="0">
                <a:solidFill>
                  <a:srgbClr val="FF0000"/>
                </a:solidFill>
              </a:rPr>
              <a:t> 2011               Murray HW, Am J </a:t>
            </a:r>
            <a:r>
              <a:rPr lang="en-US" sz="1600" dirty="0" err="1">
                <a:solidFill>
                  <a:srgbClr val="FF0000"/>
                </a:solidFill>
              </a:rPr>
              <a:t>Trop</a:t>
            </a:r>
            <a:r>
              <a:rPr lang="en-US" sz="1600" dirty="0">
                <a:solidFill>
                  <a:srgbClr val="FF0000"/>
                </a:solidFill>
              </a:rPr>
              <a:t> Med </a:t>
            </a:r>
            <a:r>
              <a:rPr lang="en-US" sz="1600" dirty="0" err="1">
                <a:solidFill>
                  <a:srgbClr val="FF0000"/>
                </a:solidFill>
              </a:rPr>
              <a:t>Hyg</a:t>
            </a:r>
            <a:r>
              <a:rPr lang="en-US" sz="1600" dirty="0">
                <a:solidFill>
                  <a:srgbClr val="FF0000"/>
                </a:solidFill>
              </a:rPr>
              <a:t> 2012</a:t>
            </a:r>
          </a:p>
          <a:p>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a:t>PAROMOMYCIN</a:t>
            </a:r>
            <a:endParaRPr lang="el-GR" sz="2800" b="1" dirty="0"/>
          </a:p>
        </p:txBody>
      </p:sp>
      <p:sp>
        <p:nvSpPr>
          <p:cNvPr id="3" name="Content Placeholder 2"/>
          <p:cNvSpPr>
            <a:spLocks noGrp="1"/>
          </p:cNvSpPr>
          <p:nvPr>
            <p:ph idx="1"/>
          </p:nvPr>
        </p:nvSpPr>
        <p:spPr>
          <a:xfrm>
            <a:off x="0" y="1066800"/>
            <a:ext cx="9144000" cy="5105400"/>
          </a:xfrm>
        </p:spPr>
        <p:txBody>
          <a:bodyPr>
            <a:normAutofit/>
          </a:bodyPr>
          <a:lstStyle/>
          <a:p>
            <a:r>
              <a:rPr lang="en-US" sz="2000" dirty="0" err="1"/>
              <a:t>Aminocyclitol-aminoglycoside</a:t>
            </a:r>
            <a:r>
              <a:rPr lang="en-US" sz="2000" dirty="0"/>
              <a:t> antibiotic (</a:t>
            </a:r>
            <a:r>
              <a:rPr lang="en-US" sz="2000" dirty="0" err="1"/>
              <a:t>aminosidine</a:t>
            </a:r>
            <a:r>
              <a:rPr lang="en-US" sz="2000" dirty="0"/>
              <a:t>)</a:t>
            </a:r>
          </a:p>
          <a:p>
            <a:endParaRPr lang="en-US" sz="2000" dirty="0"/>
          </a:p>
          <a:p>
            <a:r>
              <a:rPr lang="en-US" sz="2000" dirty="0"/>
              <a:t>Not established mechanism of action: </a:t>
            </a:r>
            <a:r>
              <a:rPr lang="en-US" sz="2000" dirty="0" err="1"/>
              <a:t>propably</a:t>
            </a:r>
            <a:r>
              <a:rPr lang="en-US" sz="2000" dirty="0"/>
              <a:t> inhibits protein synthesis 16 S </a:t>
            </a:r>
            <a:r>
              <a:rPr lang="en-US" sz="2000" dirty="0" err="1"/>
              <a:t>rRNA</a:t>
            </a:r>
            <a:endParaRPr lang="en-US" sz="2000" dirty="0"/>
          </a:p>
          <a:p>
            <a:endParaRPr lang="en-US" sz="2000" dirty="0"/>
          </a:p>
          <a:p>
            <a:r>
              <a:rPr lang="en-US" sz="2000" dirty="0"/>
              <a:t>Dose (India): 11 mg of base/kg </a:t>
            </a:r>
            <a:r>
              <a:rPr lang="en-US" sz="2000" dirty="0" err="1"/>
              <a:t>qd</a:t>
            </a:r>
            <a:r>
              <a:rPr lang="en-US" sz="2000" dirty="0"/>
              <a:t> </a:t>
            </a:r>
            <a:r>
              <a:rPr lang="en-US" sz="2000" dirty="0" err="1"/>
              <a:t>im</a:t>
            </a:r>
            <a:r>
              <a:rPr lang="en-US" sz="2000" dirty="0"/>
              <a:t> for 21 days</a:t>
            </a:r>
          </a:p>
          <a:p>
            <a:r>
              <a:rPr lang="en-US" sz="2000" dirty="0"/>
              <a:t>Doses not established in other parts of the world</a:t>
            </a:r>
          </a:p>
          <a:p>
            <a:pPr>
              <a:buNone/>
            </a:pPr>
            <a:r>
              <a:rPr lang="en-US" sz="2000" dirty="0"/>
              <a:t>       - East Africa: perhaps 15-20 mg/kg/day for 28 days</a:t>
            </a:r>
          </a:p>
          <a:p>
            <a:pPr>
              <a:buNone/>
            </a:pPr>
            <a:endParaRPr lang="en-US" sz="2000" dirty="0"/>
          </a:p>
          <a:p>
            <a:r>
              <a:rPr lang="en-US" sz="2000" dirty="0"/>
              <a:t>Cure rate: 80-95 %</a:t>
            </a:r>
          </a:p>
          <a:p>
            <a:endParaRPr lang="en-US" sz="2000" dirty="0"/>
          </a:p>
          <a:p>
            <a:r>
              <a:rPr lang="en-US" sz="2000" dirty="0"/>
              <a:t>AE: </a:t>
            </a:r>
            <a:r>
              <a:rPr lang="en-US" sz="2000" dirty="0" err="1"/>
              <a:t>hepatotoxicity</a:t>
            </a:r>
            <a:r>
              <a:rPr lang="en-US" sz="2000" dirty="0"/>
              <a:t>, reversible </a:t>
            </a:r>
            <a:r>
              <a:rPr lang="en-US" sz="2000" dirty="0" err="1"/>
              <a:t>ototoxicity</a:t>
            </a:r>
            <a:endParaRPr lang="en-US" sz="2000" dirty="0"/>
          </a:p>
          <a:p>
            <a:pPr>
              <a:buNone/>
            </a:pPr>
            <a:r>
              <a:rPr lang="en-US" sz="2000" dirty="0"/>
              <a:t>             rarely </a:t>
            </a:r>
            <a:r>
              <a:rPr lang="en-US" sz="2000" dirty="0" err="1"/>
              <a:t>nephrotoxicity</a:t>
            </a:r>
            <a:r>
              <a:rPr lang="en-US" sz="2000" dirty="0"/>
              <a:t>, </a:t>
            </a:r>
            <a:r>
              <a:rPr lang="en-US" sz="2000" dirty="0" err="1"/>
              <a:t>tetany</a:t>
            </a:r>
            <a:endParaRPr lang="en-US" sz="2000" dirty="0"/>
          </a:p>
          <a:p>
            <a:endParaRPr lang="en-US" sz="2000" dirty="0"/>
          </a:p>
          <a:p>
            <a:endParaRPr lang="el-GR" sz="2000" dirty="0"/>
          </a:p>
        </p:txBody>
      </p:sp>
      <p:sp>
        <p:nvSpPr>
          <p:cNvPr id="5" name="TextBox 4"/>
          <p:cNvSpPr txBox="1"/>
          <p:nvPr/>
        </p:nvSpPr>
        <p:spPr>
          <a:xfrm>
            <a:off x="2438400" y="5943600"/>
            <a:ext cx="4724400" cy="861774"/>
          </a:xfrm>
          <a:prstGeom prst="rect">
            <a:avLst/>
          </a:prstGeom>
          <a:noFill/>
        </p:spPr>
        <p:txBody>
          <a:bodyPr wrap="square" rtlCol="0">
            <a:spAutoFit/>
          </a:bodyPr>
          <a:lstStyle/>
          <a:p>
            <a:r>
              <a:rPr lang="en-US" sz="1600" dirty="0">
                <a:solidFill>
                  <a:srgbClr val="FF0000"/>
                </a:solidFill>
              </a:rPr>
              <a:t>Musa AM,  </a:t>
            </a:r>
            <a:r>
              <a:rPr lang="en-US" sz="1600" dirty="0" err="1">
                <a:solidFill>
                  <a:srgbClr val="FF0000"/>
                </a:solidFill>
              </a:rPr>
              <a:t>Plos</a:t>
            </a:r>
            <a:r>
              <a:rPr lang="en-US" sz="1600" dirty="0">
                <a:solidFill>
                  <a:srgbClr val="FF0000"/>
                </a:solidFill>
              </a:rPr>
              <a:t> </a:t>
            </a:r>
            <a:r>
              <a:rPr lang="en-US" sz="1600" dirty="0" err="1">
                <a:solidFill>
                  <a:srgbClr val="FF0000"/>
                </a:solidFill>
              </a:rPr>
              <a:t>Negl</a:t>
            </a:r>
            <a:r>
              <a:rPr lang="en-US" sz="1600" dirty="0">
                <a:solidFill>
                  <a:srgbClr val="FF0000"/>
                </a:solidFill>
              </a:rPr>
              <a:t> </a:t>
            </a:r>
            <a:r>
              <a:rPr lang="en-US" sz="1600" dirty="0" err="1">
                <a:solidFill>
                  <a:srgbClr val="FF0000"/>
                </a:solidFill>
              </a:rPr>
              <a:t>Trop</a:t>
            </a:r>
            <a:r>
              <a:rPr lang="en-US" sz="1600" dirty="0">
                <a:solidFill>
                  <a:srgbClr val="FF0000"/>
                </a:solidFill>
              </a:rPr>
              <a:t> </a:t>
            </a:r>
            <a:r>
              <a:rPr lang="en-US" sz="1600" dirty="0" err="1">
                <a:solidFill>
                  <a:srgbClr val="FF0000"/>
                </a:solidFill>
              </a:rPr>
              <a:t>Dis</a:t>
            </a:r>
            <a:r>
              <a:rPr lang="en-US" sz="1600" dirty="0">
                <a:solidFill>
                  <a:srgbClr val="FF0000"/>
                </a:solidFill>
              </a:rPr>
              <a:t> 2010</a:t>
            </a:r>
          </a:p>
          <a:p>
            <a:r>
              <a:rPr lang="en-US" sz="1600" dirty="0">
                <a:solidFill>
                  <a:srgbClr val="FF0000"/>
                </a:solidFill>
              </a:rPr>
              <a:t>Murray HW, Am J </a:t>
            </a:r>
            <a:r>
              <a:rPr lang="en-US" sz="1600" dirty="0" err="1">
                <a:solidFill>
                  <a:srgbClr val="FF0000"/>
                </a:solidFill>
              </a:rPr>
              <a:t>Trop</a:t>
            </a:r>
            <a:r>
              <a:rPr lang="en-US" sz="1600" dirty="0">
                <a:solidFill>
                  <a:srgbClr val="FF0000"/>
                </a:solidFill>
              </a:rPr>
              <a:t> Med </a:t>
            </a:r>
            <a:r>
              <a:rPr lang="en-US" sz="1600" dirty="0" err="1">
                <a:solidFill>
                  <a:srgbClr val="FF0000"/>
                </a:solidFill>
              </a:rPr>
              <a:t>Hyg</a:t>
            </a:r>
            <a:r>
              <a:rPr lang="en-US" sz="1600" dirty="0">
                <a:solidFill>
                  <a:srgbClr val="FF0000"/>
                </a:solidFill>
              </a:rPr>
              <a:t> 2012</a:t>
            </a:r>
          </a:p>
          <a:p>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rot="5400000">
            <a:off x="1366287" y="-1366290"/>
            <a:ext cx="6411424" cy="9144000"/>
          </a:xfrm>
          <a:prstGeom prst="rect">
            <a:avLst/>
          </a:prstGeom>
          <a:noFill/>
          <a:ln w="9525">
            <a:noFill/>
            <a:miter lim="800000"/>
            <a:headEnd/>
            <a:tailEnd/>
          </a:ln>
        </p:spPr>
      </p:pic>
      <p:sp>
        <p:nvSpPr>
          <p:cNvPr id="5" name="TextBox 4"/>
          <p:cNvSpPr txBox="1"/>
          <p:nvPr/>
        </p:nvSpPr>
        <p:spPr>
          <a:xfrm>
            <a:off x="2286000" y="6488668"/>
            <a:ext cx="5410200" cy="369332"/>
          </a:xfrm>
          <a:prstGeom prst="rect">
            <a:avLst/>
          </a:prstGeom>
          <a:noFill/>
        </p:spPr>
        <p:txBody>
          <a:bodyPr wrap="square" rtlCol="0">
            <a:spAutoFit/>
          </a:bodyPr>
          <a:lstStyle/>
          <a:p>
            <a:r>
              <a:rPr lang="en-US" dirty="0" err="1">
                <a:solidFill>
                  <a:srgbClr val="FF0000"/>
                </a:solidFill>
              </a:rPr>
              <a:t>Balsegaram</a:t>
            </a:r>
            <a:r>
              <a:rPr lang="en-US" dirty="0">
                <a:solidFill>
                  <a:srgbClr val="FF0000"/>
                </a:solidFill>
              </a:rPr>
              <a:t> M, Expert </a:t>
            </a:r>
            <a:r>
              <a:rPr lang="en-US" dirty="0" err="1">
                <a:solidFill>
                  <a:srgbClr val="FF0000"/>
                </a:solidFill>
              </a:rPr>
              <a:t>Opin</a:t>
            </a:r>
            <a:r>
              <a:rPr lang="en-US" dirty="0">
                <a:solidFill>
                  <a:srgbClr val="FF0000"/>
                </a:solidFill>
              </a:rPr>
              <a:t> </a:t>
            </a:r>
            <a:r>
              <a:rPr lang="en-US" dirty="0" err="1">
                <a:solidFill>
                  <a:srgbClr val="FF0000"/>
                </a:solidFill>
              </a:rPr>
              <a:t>Emerg</a:t>
            </a:r>
            <a:r>
              <a:rPr lang="en-US" dirty="0">
                <a:solidFill>
                  <a:srgbClr val="FF0000"/>
                </a:solidFill>
              </a:rPr>
              <a:t> Drugs 2012</a:t>
            </a:r>
            <a:endParaRPr lang="el-GR"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http://127.0.0.1:1818/images/1FF251.jpg"/>
          <p:cNvPicPr>
            <a:picLocks noChangeAspect="1" noChangeArrowheads="1"/>
          </p:cNvPicPr>
          <p:nvPr/>
        </p:nvPicPr>
        <p:blipFill>
          <a:blip r:embed="rId2" cstate="print"/>
          <a:srcRect/>
          <a:stretch>
            <a:fillRect/>
          </a:stretch>
        </p:blipFill>
        <p:spPr bwMode="auto">
          <a:xfrm>
            <a:off x="457200" y="4883276"/>
            <a:ext cx="5410200" cy="1974723"/>
          </a:xfrm>
          <a:prstGeom prst="rect">
            <a:avLst/>
          </a:prstGeom>
          <a:noFill/>
        </p:spPr>
      </p:pic>
      <p:sp>
        <p:nvSpPr>
          <p:cNvPr id="6" name="Rectangle 5"/>
          <p:cNvSpPr/>
          <p:nvPr/>
        </p:nvSpPr>
        <p:spPr>
          <a:xfrm>
            <a:off x="6400800" y="5105400"/>
            <a:ext cx="2743200" cy="1477328"/>
          </a:xfrm>
          <a:prstGeom prst="rect">
            <a:avLst/>
          </a:prstGeom>
        </p:spPr>
        <p:txBody>
          <a:bodyPr wrap="square">
            <a:spAutoFit/>
          </a:bodyPr>
          <a:lstStyle/>
          <a:p>
            <a:r>
              <a:rPr lang="el-GR" b="1" dirty="0">
                <a:solidFill>
                  <a:srgbClr val="C00000"/>
                </a:solidFill>
              </a:rPr>
              <a:t>Προνύμφη</a:t>
            </a:r>
            <a:r>
              <a:rPr lang="el-GR" dirty="0"/>
              <a:t>-</a:t>
            </a:r>
            <a:r>
              <a:rPr lang="en-US" dirty="0"/>
              <a:t> </a:t>
            </a:r>
            <a:r>
              <a:rPr lang="en-US" b="1" dirty="0"/>
              <a:t>larva of </a:t>
            </a:r>
            <a:r>
              <a:rPr lang="en-US" b="1" dirty="0" err="1"/>
              <a:t>Phlebotomus</a:t>
            </a:r>
            <a:r>
              <a:rPr lang="en-US" b="1" dirty="0"/>
              <a:t> </a:t>
            </a:r>
            <a:r>
              <a:rPr lang="en-US" b="1" dirty="0" err="1"/>
              <a:t>perfiliewi</a:t>
            </a:r>
            <a:r>
              <a:rPr lang="en-US" b="1" dirty="0"/>
              <a:t>, </a:t>
            </a:r>
            <a:r>
              <a:rPr lang="en-US" dirty="0"/>
              <a:t>which is a vector of leishmaniasis in southern Europe.</a:t>
            </a:r>
            <a:endParaRPr lang="el-GR" dirty="0"/>
          </a:p>
        </p:txBody>
      </p:sp>
      <p:pic>
        <p:nvPicPr>
          <p:cNvPr id="64518" name="Picture 6" descr="http://upload.wikimedia.org/wikipedia/commons/thumb/4/46/Phlebotomus_pappatasi_bloodmeal_continue2.jpg/200px-Phlebotomus_pappatasi_bloodmeal_continue2.jpg">
            <a:hlinkClick r:id="rId3"/>
          </p:cNvPr>
          <p:cNvPicPr>
            <a:picLocks noChangeAspect="1" noChangeArrowheads="1"/>
          </p:cNvPicPr>
          <p:nvPr/>
        </p:nvPicPr>
        <p:blipFill>
          <a:blip r:embed="rId4" cstate="print"/>
          <a:srcRect/>
          <a:stretch>
            <a:fillRect/>
          </a:stretch>
        </p:blipFill>
        <p:spPr bwMode="auto">
          <a:xfrm>
            <a:off x="533400" y="1295400"/>
            <a:ext cx="3249706" cy="2209802"/>
          </a:xfrm>
          <a:prstGeom prst="rect">
            <a:avLst/>
          </a:prstGeom>
          <a:noFill/>
        </p:spPr>
      </p:pic>
      <p:pic>
        <p:nvPicPr>
          <p:cNvPr id="64520" name="Picture 8" descr="http://www.nikswieweg.com/images/natur/tiere/phlebo.jpg"/>
          <p:cNvPicPr>
            <a:picLocks noChangeAspect="1" noChangeArrowheads="1"/>
          </p:cNvPicPr>
          <p:nvPr/>
        </p:nvPicPr>
        <p:blipFill>
          <a:blip r:embed="rId5" cstate="print"/>
          <a:srcRect/>
          <a:stretch>
            <a:fillRect/>
          </a:stretch>
        </p:blipFill>
        <p:spPr bwMode="auto">
          <a:xfrm>
            <a:off x="4648200" y="1295400"/>
            <a:ext cx="2752725" cy="2238375"/>
          </a:xfrm>
          <a:prstGeom prst="rect">
            <a:avLst/>
          </a:prstGeom>
          <a:noFill/>
        </p:spPr>
      </p:pic>
      <p:sp>
        <p:nvSpPr>
          <p:cNvPr id="9" name="Rectangle 8"/>
          <p:cNvSpPr/>
          <p:nvPr/>
        </p:nvSpPr>
        <p:spPr>
          <a:xfrm>
            <a:off x="2133600" y="381000"/>
            <a:ext cx="4572000" cy="646331"/>
          </a:xfrm>
          <a:prstGeom prst="rect">
            <a:avLst/>
          </a:prstGeom>
        </p:spPr>
        <p:txBody>
          <a:bodyPr>
            <a:spAutoFit/>
          </a:bodyPr>
          <a:lstStyle/>
          <a:p>
            <a:r>
              <a:rPr lang="en-US" b="1" dirty="0" err="1"/>
              <a:t>Phlebotomine</a:t>
            </a:r>
            <a:r>
              <a:rPr lang="en-US" b="1" dirty="0"/>
              <a:t> sand flies</a:t>
            </a:r>
            <a:r>
              <a:rPr lang="el-GR" b="1" dirty="0"/>
              <a:t> (σκνίπες)</a:t>
            </a:r>
            <a:endParaRPr lang="en-US" b="1" dirty="0"/>
          </a:p>
          <a:p>
            <a:pPr>
              <a:buNone/>
            </a:pPr>
            <a:r>
              <a:rPr lang="en-US" dirty="0"/>
              <a:t>        - genus </a:t>
            </a:r>
            <a:r>
              <a:rPr lang="en-US" dirty="0" err="1"/>
              <a:t>Phlebotomus</a:t>
            </a:r>
            <a:r>
              <a:rPr lang="en-US" dirty="0"/>
              <a:t> </a:t>
            </a:r>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a:t>NEWER DRUGS AND FORMULATIONS</a:t>
            </a:r>
            <a:endParaRPr lang="el-GR" sz="2800" b="1" dirty="0"/>
          </a:p>
        </p:txBody>
      </p:sp>
      <p:sp>
        <p:nvSpPr>
          <p:cNvPr id="3" name="Content Placeholder 2"/>
          <p:cNvSpPr>
            <a:spLocks noGrp="1"/>
          </p:cNvSpPr>
          <p:nvPr>
            <p:ph idx="1"/>
          </p:nvPr>
        </p:nvSpPr>
        <p:spPr>
          <a:xfrm>
            <a:off x="152400" y="1066800"/>
            <a:ext cx="8991600" cy="5257800"/>
          </a:xfrm>
        </p:spPr>
        <p:txBody>
          <a:bodyPr>
            <a:normAutofit/>
          </a:bodyPr>
          <a:lstStyle/>
          <a:p>
            <a:r>
              <a:rPr lang="en-US" sz="2000" dirty="0"/>
              <a:t>Newer  preclinical LAMB formulations and delivery systems</a:t>
            </a:r>
          </a:p>
          <a:p>
            <a:pPr>
              <a:buNone/>
            </a:pPr>
            <a:r>
              <a:rPr lang="en-US" sz="2000" dirty="0"/>
              <a:t>       - self-emulsifying lipids</a:t>
            </a:r>
          </a:p>
          <a:p>
            <a:pPr>
              <a:buNone/>
            </a:pPr>
            <a:r>
              <a:rPr lang="en-US" sz="2000" dirty="0"/>
              <a:t>       - </a:t>
            </a:r>
            <a:r>
              <a:rPr lang="en-US" sz="2000" dirty="0" err="1"/>
              <a:t>nanoparticles</a:t>
            </a:r>
            <a:r>
              <a:rPr lang="en-US" sz="2000" dirty="0"/>
              <a:t>, </a:t>
            </a:r>
            <a:r>
              <a:rPr lang="en-US" sz="2000" dirty="0" err="1"/>
              <a:t>nanotubes</a:t>
            </a:r>
            <a:endParaRPr lang="en-US" sz="2000" dirty="0"/>
          </a:p>
          <a:p>
            <a:pPr>
              <a:buNone/>
            </a:pPr>
            <a:r>
              <a:rPr lang="en-US" sz="2000" dirty="0"/>
              <a:t>       - polymer conjugates</a:t>
            </a:r>
          </a:p>
          <a:p>
            <a:pPr>
              <a:buNone/>
            </a:pPr>
            <a:r>
              <a:rPr lang="en-US" sz="2000" dirty="0"/>
              <a:t>       - polymer complexes</a:t>
            </a:r>
          </a:p>
          <a:p>
            <a:pPr>
              <a:buNone/>
            </a:pPr>
            <a:r>
              <a:rPr lang="en-US" sz="2000" dirty="0"/>
              <a:t>       - AMB </a:t>
            </a:r>
            <a:r>
              <a:rPr lang="en-US" sz="2000" dirty="0" err="1"/>
              <a:t>polyaggregate</a:t>
            </a:r>
            <a:endParaRPr lang="en-US" sz="2000" dirty="0"/>
          </a:p>
          <a:p>
            <a:pPr>
              <a:buNone/>
            </a:pPr>
            <a:endParaRPr lang="en-US" sz="2000" dirty="0"/>
          </a:p>
          <a:p>
            <a:r>
              <a:rPr lang="en-US" sz="2000" dirty="0"/>
              <a:t>Substituted </a:t>
            </a:r>
            <a:r>
              <a:rPr lang="en-US" sz="2000" dirty="0" err="1"/>
              <a:t>quinolines</a:t>
            </a:r>
            <a:endParaRPr lang="en-US" sz="2000" dirty="0"/>
          </a:p>
          <a:p>
            <a:r>
              <a:rPr lang="en-US" sz="2000" dirty="0" err="1"/>
              <a:t>Aminiquinolines</a:t>
            </a:r>
            <a:r>
              <a:rPr lang="en-US" sz="2000" dirty="0"/>
              <a:t> (</a:t>
            </a:r>
            <a:r>
              <a:rPr lang="en-US" sz="2000" dirty="0" err="1"/>
              <a:t>sitamaquine</a:t>
            </a:r>
            <a:r>
              <a:rPr lang="en-US" sz="2000" dirty="0"/>
              <a:t>, NPC 1161)</a:t>
            </a:r>
          </a:p>
          <a:p>
            <a:r>
              <a:rPr lang="en-US" sz="2000" dirty="0" err="1"/>
              <a:t>Buparvaquone</a:t>
            </a:r>
            <a:endParaRPr lang="en-US" sz="2000" dirty="0"/>
          </a:p>
          <a:p>
            <a:r>
              <a:rPr lang="en-US" sz="2000" dirty="0" err="1"/>
              <a:t>Alkylphospholipids</a:t>
            </a:r>
            <a:r>
              <a:rPr lang="en-US" sz="2000" dirty="0"/>
              <a:t> (</a:t>
            </a:r>
            <a:r>
              <a:rPr lang="en-US" sz="2000" dirty="0" err="1"/>
              <a:t>edelfosine</a:t>
            </a:r>
            <a:r>
              <a:rPr lang="en-US" sz="2000" dirty="0"/>
              <a:t>, </a:t>
            </a:r>
            <a:r>
              <a:rPr lang="en-US" sz="2000" dirty="0" err="1"/>
              <a:t>ilmofosine</a:t>
            </a:r>
            <a:r>
              <a:rPr lang="en-US" sz="2000" dirty="0"/>
              <a:t>)</a:t>
            </a:r>
          </a:p>
          <a:p>
            <a:r>
              <a:rPr lang="en-US" sz="2000" dirty="0"/>
              <a:t>Lipid transfer proteins from plants</a:t>
            </a:r>
            <a:endParaRPr lang="el-GR" sz="2000" dirty="0"/>
          </a:p>
        </p:txBody>
      </p:sp>
      <p:sp>
        <p:nvSpPr>
          <p:cNvPr id="4" name="TextBox 3"/>
          <p:cNvSpPr txBox="1"/>
          <p:nvPr/>
        </p:nvSpPr>
        <p:spPr>
          <a:xfrm>
            <a:off x="2514600" y="5791200"/>
            <a:ext cx="4419600" cy="738664"/>
          </a:xfrm>
          <a:prstGeom prst="rect">
            <a:avLst/>
          </a:prstGeom>
          <a:noFill/>
        </p:spPr>
        <p:txBody>
          <a:bodyPr wrap="square" rtlCol="0">
            <a:spAutoFit/>
          </a:bodyPr>
          <a:lstStyle/>
          <a:p>
            <a:r>
              <a:rPr lang="en-US" sz="1400" dirty="0">
                <a:solidFill>
                  <a:srgbClr val="FF0000"/>
                </a:solidFill>
              </a:rPr>
              <a:t>Seifert K, Open Med </a:t>
            </a:r>
            <a:r>
              <a:rPr lang="en-US" sz="1400" dirty="0" err="1">
                <a:solidFill>
                  <a:srgbClr val="FF0000"/>
                </a:solidFill>
              </a:rPr>
              <a:t>Chem</a:t>
            </a:r>
            <a:r>
              <a:rPr lang="en-US" sz="1400" dirty="0">
                <a:solidFill>
                  <a:srgbClr val="FF0000"/>
                </a:solidFill>
              </a:rPr>
              <a:t> J 2011</a:t>
            </a:r>
          </a:p>
          <a:p>
            <a:r>
              <a:rPr lang="en-US" sz="1400" dirty="0" err="1">
                <a:solidFill>
                  <a:srgbClr val="FF0000"/>
                </a:solidFill>
              </a:rPr>
              <a:t>Tinman</a:t>
            </a:r>
            <a:r>
              <a:rPr lang="en-US" sz="1400" dirty="0">
                <a:solidFill>
                  <a:srgbClr val="FF0000"/>
                </a:solidFill>
              </a:rPr>
              <a:t> TS, </a:t>
            </a:r>
            <a:r>
              <a:rPr lang="en-US" sz="1400" dirty="0" err="1">
                <a:solidFill>
                  <a:srgbClr val="FF0000"/>
                </a:solidFill>
              </a:rPr>
              <a:t>Int</a:t>
            </a:r>
            <a:r>
              <a:rPr lang="en-US" sz="1400" dirty="0">
                <a:solidFill>
                  <a:srgbClr val="FF0000"/>
                </a:solidFill>
              </a:rPr>
              <a:t> J Infect </a:t>
            </a:r>
            <a:r>
              <a:rPr lang="en-US" sz="1400" dirty="0" err="1">
                <a:solidFill>
                  <a:srgbClr val="FF0000"/>
                </a:solidFill>
              </a:rPr>
              <a:t>Dis</a:t>
            </a:r>
            <a:r>
              <a:rPr lang="en-US" sz="1400" dirty="0">
                <a:solidFill>
                  <a:srgbClr val="FF0000"/>
                </a:solidFill>
              </a:rPr>
              <a:t> 2011</a:t>
            </a:r>
          </a:p>
          <a:p>
            <a:r>
              <a:rPr lang="en-US" sz="1400" dirty="0">
                <a:solidFill>
                  <a:srgbClr val="FF0000"/>
                </a:solidFill>
              </a:rPr>
              <a:t>Ahmed A, </a:t>
            </a:r>
            <a:r>
              <a:rPr lang="en-US" sz="1400" dirty="0" err="1">
                <a:solidFill>
                  <a:srgbClr val="FF0000"/>
                </a:solidFill>
              </a:rPr>
              <a:t>Curr</a:t>
            </a:r>
            <a:r>
              <a:rPr lang="en-US" sz="1400" dirty="0">
                <a:solidFill>
                  <a:srgbClr val="FF0000"/>
                </a:solidFill>
              </a:rPr>
              <a:t> </a:t>
            </a:r>
            <a:r>
              <a:rPr lang="en-US" sz="1400" dirty="0" err="1">
                <a:solidFill>
                  <a:srgbClr val="FF0000"/>
                </a:solidFill>
              </a:rPr>
              <a:t>Opin</a:t>
            </a:r>
            <a:r>
              <a:rPr lang="en-US" sz="1400" dirty="0">
                <a:solidFill>
                  <a:srgbClr val="FF0000"/>
                </a:solidFill>
              </a:rPr>
              <a:t> Infect </a:t>
            </a:r>
            <a:r>
              <a:rPr lang="en-US" sz="1400" dirty="0" err="1">
                <a:solidFill>
                  <a:srgbClr val="FF0000"/>
                </a:solidFill>
              </a:rPr>
              <a:t>Dis</a:t>
            </a:r>
            <a:r>
              <a:rPr lang="en-US" sz="1400" dirty="0">
                <a:solidFill>
                  <a:srgbClr val="FF0000"/>
                </a:solidFill>
              </a:rPr>
              <a:t> 2012</a:t>
            </a:r>
            <a:endParaRPr lang="el-GR" sz="1400" dirty="0">
              <a:solidFill>
                <a:srgbClr val="FF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a:bodyPr>
          <a:lstStyle/>
          <a:p>
            <a:r>
              <a:rPr lang="en-US" sz="2800" b="1" dirty="0"/>
              <a:t>COMBINATION THERAPY</a:t>
            </a:r>
            <a:endParaRPr lang="el-GR" sz="2800" b="1" dirty="0"/>
          </a:p>
        </p:txBody>
      </p:sp>
      <p:sp>
        <p:nvSpPr>
          <p:cNvPr id="3" name="Content Placeholder 2"/>
          <p:cNvSpPr>
            <a:spLocks noGrp="1"/>
          </p:cNvSpPr>
          <p:nvPr>
            <p:ph idx="1"/>
          </p:nvPr>
        </p:nvSpPr>
        <p:spPr>
          <a:xfrm>
            <a:off x="304800" y="609600"/>
            <a:ext cx="8839200" cy="5562600"/>
          </a:xfrm>
        </p:spPr>
        <p:txBody>
          <a:bodyPr>
            <a:normAutofit/>
          </a:bodyPr>
          <a:lstStyle/>
          <a:p>
            <a:r>
              <a:rPr lang="en-US" sz="2000" dirty="0"/>
              <a:t>May be preferred in the future</a:t>
            </a:r>
          </a:p>
          <a:p>
            <a:r>
              <a:rPr lang="en-US" sz="2000" dirty="0"/>
              <a:t>Advantages: - shorter Rx courses</a:t>
            </a:r>
          </a:p>
          <a:p>
            <a:pPr>
              <a:buNone/>
            </a:pPr>
            <a:r>
              <a:rPr lang="en-US" sz="2000" dirty="0"/>
              <a:t>                              - decreased hospitalization</a:t>
            </a:r>
          </a:p>
          <a:p>
            <a:pPr>
              <a:buNone/>
            </a:pPr>
            <a:r>
              <a:rPr lang="en-US" sz="2000" dirty="0"/>
              <a:t>                              - better compliance</a:t>
            </a:r>
          </a:p>
          <a:p>
            <a:pPr>
              <a:buNone/>
            </a:pPr>
            <a:r>
              <a:rPr lang="en-US" sz="2000" dirty="0"/>
              <a:t>                              - less toxicity (lower doses, shorter duration)</a:t>
            </a:r>
          </a:p>
          <a:p>
            <a:pPr>
              <a:buNone/>
            </a:pPr>
            <a:r>
              <a:rPr lang="en-US" sz="2000" dirty="0"/>
              <a:t>                              - less resistance – but relapses may occur</a:t>
            </a:r>
          </a:p>
          <a:p>
            <a:pPr>
              <a:buNone/>
            </a:pPr>
            <a:r>
              <a:rPr lang="en-US" sz="2000" dirty="0"/>
              <a:t>                              - lower cost</a:t>
            </a:r>
          </a:p>
          <a:p>
            <a:r>
              <a:rPr lang="en-US" sz="2000" b="1" dirty="0"/>
              <a:t>Various combinations – Trials under way</a:t>
            </a:r>
          </a:p>
          <a:p>
            <a:pPr>
              <a:buNone/>
            </a:pPr>
            <a:r>
              <a:rPr lang="en-US" sz="2000" dirty="0"/>
              <a:t>    -  LAMB + </a:t>
            </a:r>
            <a:r>
              <a:rPr lang="en-US" sz="2000" dirty="0" err="1"/>
              <a:t>paromomycin</a:t>
            </a:r>
            <a:r>
              <a:rPr lang="en-US" sz="2000" dirty="0"/>
              <a:t> for 21 days</a:t>
            </a:r>
          </a:p>
          <a:p>
            <a:pPr>
              <a:buNone/>
            </a:pPr>
            <a:r>
              <a:rPr lang="en-US" sz="2000" dirty="0"/>
              <a:t>    -  LAMB + </a:t>
            </a:r>
            <a:r>
              <a:rPr lang="en-US" sz="2000" dirty="0" err="1"/>
              <a:t>miltefosine</a:t>
            </a:r>
            <a:r>
              <a:rPr lang="en-US" sz="2000" dirty="0"/>
              <a:t> for 10 days</a:t>
            </a:r>
          </a:p>
          <a:p>
            <a:pPr>
              <a:buNone/>
            </a:pPr>
            <a:r>
              <a:rPr lang="en-US" sz="2000" dirty="0"/>
              <a:t>    -  LAMB single dose + </a:t>
            </a:r>
            <a:r>
              <a:rPr lang="en-US" sz="2000" dirty="0" err="1"/>
              <a:t>miltefosine</a:t>
            </a:r>
            <a:r>
              <a:rPr lang="en-US" sz="2000" dirty="0"/>
              <a:t> for 7 days</a:t>
            </a:r>
          </a:p>
          <a:p>
            <a:pPr>
              <a:buNone/>
            </a:pPr>
            <a:r>
              <a:rPr lang="en-US" sz="2000" dirty="0"/>
              <a:t>    -  LAMB single dose + </a:t>
            </a:r>
            <a:r>
              <a:rPr lang="en-US" sz="2000" dirty="0" err="1"/>
              <a:t>paromomycin</a:t>
            </a:r>
            <a:r>
              <a:rPr lang="en-US" sz="2000" dirty="0"/>
              <a:t> for 10 days</a:t>
            </a:r>
          </a:p>
          <a:p>
            <a:pPr>
              <a:buNone/>
            </a:pPr>
            <a:r>
              <a:rPr lang="en-US" sz="2000" dirty="0"/>
              <a:t>    -  </a:t>
            </a:r>
            <a:r>
              <a:rPr lang="en-US" sz="2000" dirty="0" err="1"/>
              <a:t>miltefosine</a:t>
            </a:r>
            <a:r>
              <a:rPr lang="en-US" sz="2000" dirty="0"/>
              <a:t> + </a:t>
            </a:r>
            <a:r>
              <a:rPr lang="en-US" sz="2000" dirty="0" err="1"/>
              <a:t>paromomycin</a:t>
            </a:r>
            <a:r>
              <a:rPr lang="en-US" sz="2000" dirty="0"/>
              <a:t>  for 10 days</a:t>
            </a:r>
          </a:p>
          <a:p>
            <a:pPr>
              <a:buNone/>
            </a:pPr>
            <a:r>
              <a:rPr lang="en-US" sz="2000" dirty="0"/>
              <a:t>    - </a:t>
            </a:r>
            <a:r>
              <a:rPr lang="en-US" sz="2000" dirty="0" err="1"/>
              <a:t>pentavalent</a:t>
            </a:r>
            <a:r>
              <a:rPr lang="en-US" sz="2000" dirty="0"/>
              <a:t> antimony + </a:t>
            </a:r>
            <a:r>
              <a:rPr lang="en-US" sz="2000" dirty="0" err="1"/>
              <a:t>paromomycin</a:t>
            </a:r>
            <a:r>
              <a:rPr lang="en-US" sz="2000" dirty="0"/>
              <a:t> for 17 days</a:t>
            </a:r>
            <a:endParaRPr lang="el-GR" sz="2000" dirty="0"/>
          </a:p>
        </p:txBody>
      </p:sp>
      <p:sp>
        <p:nvSpPr>
          <p:cNvPr id="4" name="TextBox 3"/>
          <p:cNvSpPr txBox="1"/>
          <p:nvPr/>
        </p:nvSpPr>
        <p:spPr>
          <a:xfrm>
            <a:off x="1371600" y="5943600"/>
            <a:ext cx="7772400" cy="738664"/>
          </a:xfrm>
          <a:prstGeom prst="rect">
            <a:avLst/>
          </a:prstGeom>
          <a:noFill/>
        </p:spPr>
        <p:txBody>
          <a:bodyPr wrap="square" rtlCol="0">
            <a:spAutoFit/>
          </a:bodyPr>
          <a:lstStyle/>
          <a:p>
            <a:r>
              <a:rPr lang="en-US" sz="1400" dirty="0" err="1">
                <a:solidFill>
                  <a:srgbClr val="FF0000"/>
                </a:solidFill>
              </a:rPr>
              <a:t>Sundar</a:t>
            </a:r>
            <a:r>
              <a:rPr lang="en-US" sz="1400" dirty="0">
                <a:solidFill>
                  <a:srgbClr val="FF0000"/>
                </a:solidFill>
              </a:rPr>
              <a:t> S, Lancet 2011                                                      McGwire BS, QJM 2013</a:t>
            </a:r>
          </a:p>
          <a:p>
            <a:r>
              <a:rPr lang="en-US" sz="1400" dirty="0" err="1">
                <a:solidFill>
                  <a:srgbClr val="FF0000"/>
                </a:solidFill>
              </a:rPr>
              <a:t>Antinori</a:t>
            </a:r>
            <a:r>
              <a:rPr lang="en-US" sz="1400" dirty="0">
                <a:solidFill>
                  <a:srgbClr val="FF0000"/>
                </a:solidFill>
              </a:rPr>
              <a:t> S, </a:t>
            </a:r>
            <a:r>
              <a:rPr lang="en-US" sz="1400" dirty="0" err="1">
                <a:solidFill>
                  <a:srgbClr val="FF0000"/>
                </a:solidFill>
              </a:rPr>
              <a:t>Eur</a:t>
            </a:r>
            <a:r>
              <a:rPr lang="en-US" sz="1400" dirty="0">
                <a:solidFill>
                  <a:srgbClr val="FF0000"/>
                </a:solidFill>
              </a:rPr>
              <a:t> J </a:t>
            </a:r>
            <a:r>
              <a:rPr lang="en-US" sz="1400" dirty="0" err="1">
                <a:solidFill>
                  <a:srgbClr val="FF0000"/>
                </a:solidFill>
              </a:rPr>
              <a:t>Clin</a:t>
            </a:r>
            <a:r>
              <a:rPr lang="en-US" sz="1400" dirty="0">
                <a:solidFill>
                  <a:srgbClr val="FF0000"/>
                </a:solidFill>
              </a:rPr>
              <a:t> </a:t>
            </a:r>
            <a:r>
              <a:rPr lang="en-US" sz="1400" dirty="0" err="1">
                <a:solidFill>
                  <a:srgbClr val="FF0000"/>
                </a:solidFill>
              </a:rPr>
              <a:t>Microbiol</a:t>
            </a:r>
            <a:r>
              <a:rPr lang="en-US" sz="1400" dirty="0">
                <a:solidFill>
                  <a:srgbClr val="FF0000"/>
                </a:solidFill>
              </a:rPr>
              <a:t> Infect </a:t>
            </a:r>
            <a:r>
              <a:rPr lang="en-US" sz="1400" dirty="0" err="1">
                <a:solidFill>
                  <a:srgbClr val="FF0000"/>
                </a:solidFill>
              </a:rPr>
              <a:t>Dis</a:t>
            </a:r>
            <a:r>
              <a:rPr lang="en-US" sz="1400" dirty="0">
                <a:solidFill>
                  <a:srgbClr val="FF0000"/>
                </a:solidFill>
              </a:rPr>
              <a:t> 2012           </a:t>
            </a:r>
            <a:r>
              <a:rPr lang="en-US" sz="1400" dirty="0" err="1">
                <a:solidFill>
                  <a:srgbClr val="FF0000"/>
                </a:solidFill>
              </a:rPr>
              <a:t>Pandey</a:t>
            </a:r>
            <a:r>
              <a:rPr lang="en-US" sz="1400" dirty="0">
                <a:solidFill>
                  <a:srgbClr val="FF0000"/>
                </a:solidFill>
              </a:rPr>
              <a:t> K, Indian J Med </a:t>
            </a:r>
            <a:r>
              <a:rPr lang="en-US" sz="1400" dirty="0" err="1">
                <a:solidFill>
                  <a:srgbClr val="FF0000"/>
                </a:solidFill>
              </a:rPr>
              <a:t>Microbiol</a:t>
            </a:r>
            <a:r>
              <a:rPr lang="en-US" sz="1400" dirty="0">
                <a:solidFill>
                  <a:srgbClr val="FF0000"/>
                </a:solidFill>
              </a:rPr>
              <a:t> 2012</a:t>
            </a:r>
          </a:p>
          <a:p>
            <a:r>
              <a:rPr lang="en-US" sz="1400" dirty="0" err="1">
                <a:solidFill>
                  <a:srgbClr val="FF0000"/>
                </a:solidFill>
              </a:rPr>
              <a:t>Balasegaram</a:t>
            </a:r>
            <a:r>
              <a:rPr lang="en-US" sz="1400" dirty="0">
                <a:solidFill>
                  <a:srgbClr val="FF0000"/>
                </a:solidFill>
              </a:rPr>
              <a:t> M, Expert </a:t>
            </a:r>
            <a:r>
              <a:rPr lang="en-US" sz="1400" dirty="0" err="1">
                <a:solidFill>
                  <a:srgbClr val="FF0000"/>
                </a:solidFill>
              </a:rPr>
              <a:t>Opin</a:t>
            </a:r>
            <a:r>
              <a:rPr lang="en-US" sz="1400" dirty="0">
                <a:solidFill>
                  <a:srgbClr val="FF0000"/>
                </a:solidFill>
              </a:rPr>
              <a:t> </a:t>
            </a:r>
            <a:r>
              <a:rPr lang="en-US" sz="1400" dirty="0" err="1">
                <a:solidFill>
                  <a:srgbClr val="FF0000"/>
                </a:solidFill>
              </a:rPr>
              <a:t>Emerg</a:t>
            </a:r>
            <a:r>
              <a:rPr lang="en-US" sz="1400" dirty="0">
                <a:solidFill>
                  <a:srgbClr val="FF0000"/>
                </a:solidFill>
              </a:rPr>
              <a:t> Drugs 2012</a:t>
            </a:r>
            <a:endParaRPr lang="el-GR" sz="1400" dirty="0">
              <a:solidFill>
                <a:srgbClr val="FF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a:bodyPr>
          <a:lstStyle/>
          <a:p>
            <a:r>
              <a:rPr lang="en-US" sz="2800" b="1" dirty="0"/>
              <a:t>VL / HIV CO-INFECTION - TREATMENT</a:t>
            </a:r>
            <a:endParaRPr lang="el-GR" sz="2800" b="1" dirty="0"/>
          </a:p>
        </p:txBody>
      </p:sp>
      <p:sp>
        <p:nvSpPr>
          <p:cNvPr id="3" name="Content Placeholder 2"/>
          <p:cNvSpPr>
            <a:spLocks noGrp="1"/>
          </p:cNvSpPr>
          <p:nvPr>
            <p:ph idx="1"/>
          </p:nvPr>
        </p:nvSpPr>
        <p:spPr>
          <a:xfrm>
            <a:off x="0" y="1143000"/>
            <a:ext cx="9144000" cy="5334000"/>
          </a:xfrm>
        </p:spPr>
        <p:txBody>
          <a:bodyPr>
            <a:normAutofit/>
          </a:bodyPr>
          <a:lstStyle/>
          <a:p>
            <a:r>
              <a:rPr lang="en-US" sz="2000" dirty="0"/>
              <a:t>Drug of choice: </a:t>
            </a:r>
            <a:r>
              <a:rPr lang="en-US" sz="2000" b="1" dirty="0"/>
              <a:t>Liposomal AMB</a:t>
            </a:r>
          </a:p>
          <a:p>
            <a:r>
              <a:rPr lang="en-US" sz="2000" dirty="0"/>
              <a:t>Daily dose: 4 mg/kg on days 1-5, 10, 17, 24, 31, 38 ( India: 5 doses)</a:t>
            </a:r>
          </a:p>
          <a:p>
            <a:r>
              <a:rPr lang="en-US" sz="2000" dirty="0"/>
              <a:t>Total dose: 40 mg/kg</a:t>
            </a:r>
          </a:p>
          <a:p>
            <a:r>
              <a:rPr lang="en-US" sz="2000" dirty="0"/>
              <a:t>Lower response to therapy: 46-57 % </a:t>
            </a:r>
          </a:p>
          <a:p>
            <a:r>
              <a:rPr lang="en-US" sz="2000" dirty="0"/>
              <a:t>High rate of relapse (most within 1 year) – risk factors: low CD4, lack of prophylaxis</a:t>
            </a:r>
          </a:p>
          <a:p>
            <a:r>
              <a:rPr lang="en-US" sz="2000" dirty="0"/>
              <a:t>Prolonged chronic course with continuous </a:t>
            </a:r>
            <a:r>
              <a:rPr lang="en-US" sz="2000" dirty="0" err="1"/>
              <a:t>DNAemia</a:t>
            </a:r>
            <a:r>
              <a:rPr lang="en-US" sz="2000" dirty="0"/>
              <a:t> (active chronic VL)</a:t>
            </a:r>
          </a:p>
          <a:p>
            <a:r>
              <a:rPr lang="en-US" sz="2000" dirty="0"/>
              <a:t>Alternative: </a:t>
            </a:r>
            <a:r>
              <a:rPr lang="en-US" sz="2000" dirty="0" err="1"/>
              <a:t>pentanalent</a:t>
            </a:r>
            <a:r>
              <a:rPr lang="en-US" sz="2000" dirty="0"/>
              <a:t> </a:t>
            </a:r>
            <a:r>
              <a:rPr lang="en-US" sz="2000" dirty="0" err="1"/>
              <a:t>antimonials</a:t>
            </a:r>
            <a:r>
              <a:rPr lang="en-US" sz="2000" dirty="0"/>
              <a:t>, AMB </a:t>
            </a:r>
            <a:r>
              <a:rPr lang="en-US" sz="2000" dirty="0" err="1"/>
              <a:t>deoxycholate</a:t>
            </a:r>
            <a:endParaRPr lang="en-US" sz="2000" dirty="0"/>
          </a:p>
          <a:p>
            <a:endParaRPr lang="en-US" sz="2000" dirty="0"/>
          </a:p>
          <a:p>
            <a:pPr>
              <a:buNone/>
            </a:pPr>
            <a:r>
              <a:rPr lang="en-US" sz="2000" dirty="0"/>
              <a:t>       </a:t>
            </a:r>
            <a:r>
              <a:rPr lang="en-US" sz="2000" b="1" dirty="0"/>
              <a:t>HAART</a:t>
            </a:r>
            <a:r>
              <a:rPr lang="en-US" sz="2000" dirty="0"/>
              <a:t> </a:t>
            </a:r>
            <a:r>
              <a:rPr lang="en-US" sz="2000" b="1" dirty="0"/>
              <a:t>(</a:t>
            </a:r>
            <a:r>
              <a:rPr lang="en-US" sz="2000" b="1" dirty="0" err="1"/>
              <a:t>cornestore</a:t>
            </a:r>
            <a:r>
              <a:rPr lang="en-US" sz="2000" b="1" dirty="0"/>
              <a:t> of management) – beneficial effect of PIs</a:t>
            </a:r>
          </a:p>
          <a:p>
            <a:pPr>
              <a:buNone/>
            </a:pPr>
            <a:r>
              <a:rPr lang="en-US" sz="2000" dirty="0"/>
              <a:t>      - associated with a reduced incidence of VL or relapse</a:t>
            </a:r>
          </a:p>
          <a:p>
            <a:pPr>
              <a:buNone/>
            </a:pPr>
            <a:r>
              <a:rPr lang="en-US" sz="2000" dirty="0"/>
              <a:t>      - CD4 count &gt; 200/</a:t>
            </a:r>
            <a:r>
              <a:rPr lang="el-GR" sz="2000" dirty="0"/>
              <a:t>μ</a:t>
            </a:r>
            <a:r>
              <a:rPr lang="en-US" sz="2000" dirty="0"/>
              <a:t>l decrease the frequency of VL or relapse</a:t>
            </a:r>
          </a:p>
          <a:p>
            <a:pPr>
              <a:buNone/>
            </a:pPr>
            <a:r>
              <a:rPr lang="en-US" sz="2000" dirty="0"/>
              <a:t>      - </a:t>
            </a:r>
            <a:r>
              <a:rPr lang="en-US" sz="2000" b="1" dirty="0"/>
              <a:t>secondary prophylaxis: </a:t>
            </a:r>
            <a:r>
              <a:rPr lang="en-US" sz="2000" dirty="0"/>
              <a:t>LAMB 3-5mg/kg/3-4 wks, </a:t>
            </a:r>
            <a:r>
              <a:rPr lang="en-US" sz="2000" dirty="0" err="1"/>
              <a:t>antimonials</a:t>
            </a:r>
            <a:r>
              <a:rPr lang="en-US" sz="2000" dirty="0"/>
              <a:t> (SSG), </a:t>
            </a:r>
            <a:r>
              <a:rPr lang="en-US" sz="2000" dirty="0" err="1"/>
              <a:t>pentamidine</a:t>
            </a:r>
            <a:endParaRPr lang="en-US" sz="2000" dirty="0"/>
          </a:p>
          <a:p>
            <a:pPr>
              <a:buNone/>
            </a:pPr>
            <a:r>
              <a:rPr lang="en-US" sz="2000" dirty="0"/>
              <a:t>                                                    perhaps can be stopped after 6 mo with CD4 &gt; 200/</a:t>
            </a:r>
            <a:r>
              <a:rPr lang="el-GR" sz="2000" dirty="0"/>
              <a:t>μ</a:t>
            </a:r>
            <a:r>
              <a:rPr lang="en-US" sz="2000" dirty="0"/>
              <a:t>l</a:t>
            </a:r>
            <a:endParaRPr lang="el-GR" sz="2000" dirty="0"/>
          </a:p>
        </p:txBody>
      </p:sp>
      <p:sp>
        <p:nvSpPr>
          <p:cNvPr id="4" name="TextBox 3"/>
          <p:cNvSpPr txBox="1"/>
          <p:nvPr/>
        </p:nvSpPr>
        <p:spPr>
          <a:xfrm>
            <a:off x="838200" y="5943600"/>
            <a:ext cx="8001000" cy="738664"/>
          </a:xfrm>
          <a:prstGeom prst="rect">
            <a:avLst/>
          </a:prstGeom>
          <a:noFill/>
        </p:spPr>
        <p:txBody>
          <a:bodyPr wrap="square" rtlCol="0">
            <a:spAutoFit/>
          </a:bodyPr>
          <a:lstStyle/>
          <a:p>
            <a:r>
              <a:rPr lang="en-US" sz="1400" dirty="0">
                <a:solidFill>
                  <a:srgbClr val="FF0000"/>
                </a:solidFill>
              </a:rPr>
              <a:t>Jarvis JN, </a:t>
            </a:r>
            <a:r>
              <a:rPr lang="en-US" sz="1400" dirty="0" err="1">
                <a:solidFill>
                  <a:srgbClr val="FF0000"/>
                </a:solidFill>
              </a:rPr>
              <a:t>Curr</a:t>
            </a:r>
            <a:r>
              <a:rPr lang="en-US" sz="1400" dirty="0">
                <a:solidFill>
                  <a:srgbClr val="FF0000"/>
                </a:solidFill>
              </a:rPr>
              <a:t> </a:t>
            </a:r>
            <a:r>
              <a:rPr lang="en-US" sz="1400" dirty="0" err="1">
                <a:solidFill>
                  <a:srgbClr val="FF0000"/>
                </a:solidFill>
              </a:rPr>
              <a:t>Opin</a:t>
            </a:r>
            <a:r>
              <a:rPr lang="en-US" sz="1400" dirty="0">
                <a:solidFill>
                  <a:srgbClr val="FF0000"/>
                </a:solidFill>
              </a:rPr>
              <a:t> Infect </a:t>
            </a:r>
            <a:r>
              <a:rPr lang="en-US" sz="1400" dirty="0" err="1">
                <a:solidFill>
                  <a:srgbClr val="FF0000"/>
                </a:solidFill>
              </a:rPr>
              <a:t>Dis</a:t>
            </a:r>
            <a:r>
              <a:rPr lang="en-US" sz="1400" dirty="0">
                <a:solidFill>
                  <a:srgbClr val="FF0000"/>
                </a:solidFill>
              </a:rPr>
              <a:t> 2013                       Bourgeois N, HIV Med 2010</a:t>
            </a:r>
          </a:p>
          <a:p>
            <a:r>
              <a:rPr lang="en-US" sz="1400" dirty="0" err="1">
                <a:solidFill>
                  <a:srgbClr val="FF0000"/>
                </a:solidFill>
              </a:rPr>
              <a:t>Griensven</a:t>
            </a:r>
            <a:r>
              <a:rPr lang="en-US" sz="1400" dirty="0">
                <a:solidFill>
                  <a:srgbClr val="FF0000"/>
                </a:solidFill>
              </a:rPr>
              <a:t> J, Lancet Infect </a:t>
            </a:r>
            <a:r>
              <a:rPr lang="en-US" sz="1400" dirty="0" err="1">
                <a:solidFill>
                  <a:srgbClr val="FF0000"/>
                </a:solidFill>
              </a:rPr>
              <a:t>Dis</a:t>
            </a:r>
            <a:r>
              <a:rPr lang="en-US" sz="1400" dirty="0">
                <a:solidFill>
                  <a:srgbClr val="FF0000"/>
                </a:solidFill>
              </a:rPr>
              <a:t> 2013                       </a:t>
            </a:r>
            <a:r>
              <a:rPr lang="en-US" sz="1400" dirty="0" err="1">
                <a:solidFill>
                  <a:srgbClr val="FF0000"/>
                </a:solidFill>
              </a:rPr>
              <a:t>Ritmeijer</a:t>
            </a:r>
            <a:r>
              <a:rPr lang="en-US" sz="1400" dirty="0">
                <a:solidFill>
                  <a:srgbClr val="FF0000"/>
                </a:solidFill>
              </a:rPr>
              <a:t> K, CID 2006</a:t>
            </a:r>
          </a:p>
          <a:p>
            <a:r>
              <a:rPr lang="en-US" sz="1400" dirty="0" err="1">
                <a:solidFill>
                  <a:srgbClr val="FF0000"/>
                </a:solidFill>
              </a:rPr>
              <a:t>Cota</a:t>
            </a:r>
            <a:r>
              <a:rPr lang="en-US" sz="1400" dirty="0">
                <a:solidFill>
                  <a:srgbClr val="FF0000"/>
                </a:solidFill>
              </a:rPr>
              <a:t> GF, </a:t>
            </a:r>
            <a:r>
              <a:rPr lang="en-US" sz="1400" dirty="0" err="1">
                <a:solidFill>
                  <a:srgbClr val="FF0000"/>
                </a:solidFill>
              </a:rPr>
              <a:t>PLoS</a:t>
            </a:r>
            <a:r>
              <a:rPr lang="en-US" sz="1400" dirty="0">
                <a:solidFill>
                  <a:srgbClr val="FF0000"/>
                </a:solidFill>
              </a:rPr>
              <a:t> </a:t>
            </a:r>
            <a:r>
              <a:rPr lang="en-US" sz="1400" dirty="0" err="1">
                <a:solidFill>
                  <a:srgbClr val="FF0000"/>
                </a:solidFill>
              </a:rPr>
              <a:t>Negl</a:t>
            </a:r>
            <a:r>
              <a:rPr lang="en-US" sz="1400" dirty="0">
                <a:solidFill>
                  <a:srgbClr val="FF0000"/>
                </a:solidFill>
              </a:rPr>
              <a:t> </a:t>
            </a:r>
            <a:r>
              <a:rPr lang="en-US" sz="1400" dirty="0" err="1">
                <a:solidFill>
                  <a:srgbClr val="FF0000"/>
                </a:solidFill>
              </a:rPr>
              <a:t>Trop</a:t>
            </a:r>
            <a:r>
              <a:rPr lang="en-US" sz="1400" dirty="0">
                <a:solidFill>
                  <a:srgbClr val="FF0000"/>
                </a:solidFill>
              </a:rPr>
              <a:t> </a:t>
            </a:r>
            <a:r>
              <a:rPr lang="en-US" sz="1400" dirty="0" err="1">
                <a:solidFill>
                  <a:srgbClr val="FF0000"/>
                </a:solidFill>
              </a:rPr>
              <a:t>Dis</a:t>
            </a:r>
            <a:r>
              <a:rPr lang="en-US" sz="1400" dirty="0">
                <a:solidFill>
                  <a:srgbClr val="FF0000"/>
                </a:solidFill>
              </a:rPr>
              <a:t> 2013                          </a:t>
            </a:r>
            <a:r>
              <a:rPr lang="en-US" sz="1400" dirty="0" err="1">
                <a:solidFill>
                  <a:srgbClr val="FF0000"/>
                </a:solidFill>
              </a:rPr>
              <a:t>Sinha</a:t>
            </a:r>
            <a:r>
              <a:rPr lang="en-US" sz="1400" dirty="0">
                <a:solidFill>
                  <a:srgbClr val="FF0000"/>
                </a:solidFill>
              </a:rPr>
              <a:t> P, CID 2011</a:t>
            </a:r>
            <a:endParaRPr lang="el-GR" sz="1400" dirty="0">
              <a:solidFill>
                <a:srgbClr val="FF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0" y="0"/>
            <a:ext cx="9143999" cy="6304161"/>
          </a:xfrm>
          <a:prstGeom prst="rect">
            <a:avLst/>
          </a:prstGeom>
          <a:noFill/>
          <a:ln w="9525">
            <a:noFill/>
            <a:miter lim="800000"/>
            <a:headEnd/>
            <a:tailEnd/>
          </a:ln>
        </p:spPr>
      </p:pic>
      <p:sp>
        <p:nvSpPr>
          <p:cNvPr id="5" name="TextBox 4"/>
          <p:cNvSpPr txBox="1"/>
          <p:nvPr/>
        </p:nvSpPr>
        <p:spPr>
          <a:xfrm>
            <a:off x="2514600" y="6400800"/>
            <a:ext cx="4648200" cy="369332"/>
          </a:xfrm>
          <a:prstGeom prst="rect">
            <a:avLst/>
          </a:prstGeom>
          <a:noFill/>
        </p:spPr>
        <p:txBody>
          <a:bodyPr wrap="square" rtlCol="0">
            <a:spAutoFit/>
          </a:bodyPr>
          <a:lstStyle/>
          <a:p>
            <a:r>
              <a:rPr lang="en-US" dirty="0">
                <a:solidFill>
                  <a:srgbClr val="FF0000"/>
                </a:solidFill>
              </a:rPr>
              <a:t>Jarvis JN, </a:t>
            </a:r>
            <a:r>
              <a:rPr lang="en-US" dirty="0" err="1">
                <a:solidFill>
                  <a:srgbClr val="FF0000"/>
                </a:solidFill>
              </a:rPr>
              <a:t>Curr</a:t>
            </a:r>
            <a:r>
              <a:rPr lang="en-US" dirty="0">
                <a:solidFill>
                  <a:srgbClr val="FF0000"/>
                </a:solidFill>
              </a:rPr>
              <a:t> </a:t>
            </a:r>
            <a:r>
              <a:rPr lang="en-US" dirty="0" err="1">
                <a:solidFill>
                  <a:srgbClr val="FF0000"/>
                </a:solidFill>
              </a:rPr>
              <a:t>Opin</a:t>
            </a:r>
            <a:r>
              <a:rPr lang="en-US" dirty="0">
                <a:solidFill>
                  <a:srgbClr val="FF0000"/>
                </a:solidFill>
              </a:rPr>
              <a:t> Infect </a:t>
            </a:r>
            <a:r>
              <a:rPr lang="en-US" dirty="0" err="1">
                <a:solidFill>
                  <a:srgbClr val="FF0000"/>
                </a:solidFill>
              </a:rPr>
              <a:t>Dis</a:t>
            </a:r>
            <a:r>
              <a:rPr lang="en-US" dirty="0">
                <a:solidFill>
                  <a:srgbClr val="FF0000"/>
                </a:solidFill>
              </a:rPr>
              <a:t> 2013</a:t>
            </a:r>
            <a:endParaRPr lang="el-GR"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019800" cy="1143000"/>
          </a:xfrm>
        </p:spPr>
        <p:txBody>
          <a:bodyPr>
            <a:normAutofit/>
          </a:bodyPr>
          <a:lstStyle/>
          <a:p>
            <a:r>
              <a:rPr lang="en-US" sz="2800" b="1" dirty="0"/>
              <a:t>PROGNOSIS</a:t>
            </a:r>
            <a:endParaRPr lang="el-GR" sz="2800" b="1" dirty="0"/>
          </a:p>
        </p:txBody>
      </p:sp>
      <p:sp>
        <p:nvSpPr>
          <p:cNvPr id="3" name="Content Placeholder 2"/>
          <p:cNvSpPr>
            <a:spLocks noGrp="1"/>
          </p:cNvSpPr>
          <p:nvPr>
            <p:ph idx="1"/>
          </p:nvPr>
        </p:nvSpPr>
        <p:spPr>
          <a:xfrm>
            <a:off x="0" y="2133600"/>
            <a:ext cx="8229600" cy="4525963"/>
          </a:xfrm>
        </p:spPr>
        <p:txBody>
          <a:bodyPr>
            <a:normAutofit/>
          </a:bodyPr>
          <a:lstStyle/>
          <a:p>
            <a:r>
              <a:rPr lang="en-US" sz="2000" b="1" dirty="0"/>
              <a:t>Effective therapy:</a:t>
            </a:r>
          </a:p>
          <a:p>
            <a:pPr>
              <a:buNone/>
            </a:pPr>
            <a:r>
              <a:rPr lang="en-US" sz="2000" dirty="0"/>
              <a:t>       - improvement evident in one week</a:t>
            </a:r>
          </a:p>
          <a:p>
            <a:pPr>
              <a:buNone/>
            </a:pPr>
            <a:r>
              <a:rPr lang="en-US" sz="2000" dirty="0"/>
              <a:t>       - quick recovery</a:t>
            </a:r>
          </a:p>
          <a:p>
            <a:pPr>
              <a:buNone/>
            </a:pPr>
            <a:r>
              <a:rPr lang="en-US" sz="2000" dirty="0"/>
              <a:t>       - no parasites from tissue aspirates post-treatment</a:t>
            </a:r>
          </a:p>
          <a:p>
            <a:pPr>
              <a:buNone/>
            </a:pPr>
            <a:r>
              <a:rPr lang="en-US" sz="2000" dirty="0"/>
              <a:t>       - continuous clinical improvement over 6-12 months = suggestive of </a:t>
            </a:r>
            <a:r>
              <a:rPr lang="en-US" sz="2000" b="1" dirty="0"/>
              <a:t>cure</a:t>
            </a:r>
          </a:p>
          <a:p>
            <a:pPr>
              <a:buNone/>
            </a:pPr>
            <a:endParaRPr lang="en-US" sz="2000" dirty="0"/>
          </a:p>
          <a:p>
            <a:r>
              <a:rPr lang="en-US" sz="2000" b="1" dirty="0"/>
              <a:t>Relapse:</a:t>
            </a:r>
          </a:p>
          <a:p>
            <a:pPr>
              <a:buNone/>
            </a:pPr>
            <a:r>
              <a:rPr lang="en-US" sz="2000" dirty="0"/>
              <a:t>       - small percentage</a:t>
            </a:r>
          </a:p>
          <a:p>
            <a:pPr>
              <a:buNone/>
            </a:pPr>
            <a:r>
              <a:rPr lang="en-US" sz="2000" dirty="0"/>
              <a:t>       - respond well to re-treatment with AMB</a:t>
            </a:r>
          </a:p>
          <a:p>
            <a:pPr>
              <a:buNone/>
            </a:pPr>
            <a:endParaRPr lang="en-US" sz="2000" dirty="0"/>
          </a:p>
          <a:p>
            <a:pPr>
              <a:buNone/>
            </a:pPr>
            <a:endParaRPr lang="el-GR" sz="2000" dirty="0"/>
          </a:p>
        </p:txBody>
      </p:sp>
      <p:pic>
        <p:nvPicPr>
          <p:cNvPr id="8193" name="Picture 1"/>
          <p:cNvPicPr>
            <a:picLocks noChangeAspect="1" noChangeArrowheads="1"/>
          </p:cNvPicPr>
          <p:nvPr/>
        </p:nvPicPr>
        <p:blipFill>
          <a:blip r:embed="rId2" cstate="print"/>
          <a:srcRect/>
          <a:stretch>
            <a:fillRect/>
          </a:stretch>
        </p:blipFill>
        <p:spPr bwMode="auto">
          <a:xfrm>
            <a:off x="5838825" y="0"/>
            <a:ext cx="3305175" cy="3124200"/>
          </a:xfrm>
          <a:prstGeom prst="rect">
            <a:avLst/>
          </a:prstGeom>
          <a:noFill/>
          <a:ln w="9525">
            <a:noFill/>
            <a:miter lim="800000"/>
            <a:headEnd/>
            <a:tailEnd/>
          </a:ln>
        </p:spPr>
      </p:pic>
      <p:sp>
        <p:nvSpPr>
          <p:cNvPr id="5" name="Rectangle 4"/>
          <p:cNvSpPr/>
          <p:nvPr/>
        </p:nvSpPr>
        <p:spPr>
          <a:xfrm>
            <a:off x="2133600" y="5867400"/>
            <a:ext cx="4611199" cy="369332"/>
          </a:xfrm>
          <a:prstGeom prst="rect">
            <a:avLst/>
          </a:prstGeom>
        </p:spPr>
        <p:txBody>
          <a:bodyPr wrap="none">
            <a:spAutoFit/>
          </a:bodyPr>
          <a:lstStyle/>
          <a:p>
            <a:r>
              <a:rPr lang="en-US" dirty="0" err="1">
                <a:solidFill>
                  <a:srgbClr val="FF0000"/>
                </a:solidFill>
              </a:rPr>
              <a:t>Balasegaram</a:t>
            </a:r>
            <a:r>
              <a:rPr lang="en-US" dirty="0">
                <a:solidFill>
                  <a:srgbClr val="FF0000"/>
                </a:solidFill>
              </a:rPr>
              <a:t> M, Expert </a:t>
            </a:r>
            <a:r>
              <a:rPr lang="en-US" dirty="0" err="1">
                <a:solidFill>
                  <a:srgbClr val="FF0000"/>
                </a:solidFill>
              </a:rPr>
              <a:t>Opin</a:t>
            </a:r>
            <a:r>
              <a:rPr lang="en-US" dirty="0">
                <a:solidFill>
                  <a:srgbClr val="FF0000"/>
                </a:solidFill>
              </a:rPr>
              <a:t> </a:t>
            </a:r>
            <a:r>
              <a:rPr lang="en-US" dirty="0" err="1">
                <a:solidFill>
                  <a:srgbClr val="FF0000"/>
                </a:solidFill>
              </a:rPr>
              <a:t>Emerg</a:t>
            </a:r>
            <a:r>
              <a:rPr lang="en-US" dirty="0">
                <a:solidFill>
                  <a:srgbClr val="FF0000"/>
                </a:solidFill>
              </a:rPr>
              <a:t> Drugs 2012</a:t>
            </a:r>
            <a:endParaRPr lang="el-GR" dirty="0">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VL  PREVENTION</a:t>
            </a:r>
            <a:endParaRPr lang="el-GR" sz="2800" b="1" dirty="0"/>
          </a:p>
        </p:txBody>
      </p:sp>
      <p:sp>
        <p:nvSpPr>
          <p:cNvPr id="3" name="Content Placeholder 2"/>
          <p:cNvSpPr>
            <a:spLocks noGrp="1"/>
          </p:cNvSpPr>
          <p:nvPr>
            <p:ph idx="1"/>
          </p:nvPr>
        </p:nvSpPr>
        <p:spPr>
          <a:xfrm>
            <a:off x="228600" y="1295400"/>
            <a:ext cx="8763000" cy="4830763"/>
          </a:xfrm>
        </p:spPr>
        <p:txBody>
          <a:bodyPr>
            <a:normAutofit/>
          </a:bodyPr>
          <a:lstStyle/>
          <a:p>
            <a:r>
              <a:rPr lang="en-US" sz="2000" b="1" dirty="0"/>
              <a:t>PROTECTION AGAINST SANDFLY BITE</a:t>
            </a:r>
          </a:p>
          <a:p>
            <a:pPr>
              <a:buNone/>
            </a:pPr>
            <a:r>
              <a:rPr lang="en-US" sz="2000" dirty="0"/>
              <a:t>     - avoidance of outdoor activities from dusk to </a:t>
            </a:r>
            <a:r>
              <a:rPr lang="en-US" sz="2000" dirty="0" err="1"/>
              <a:t>davn</a:t>
            </a:r>
            <a:endParaRPr lang="en-US" sz="2000" dirty="0"/>
          </a:p>
          <a:p>
            <a:pPr>
              <a:buNone/>
            </a:pPr>
            <a:r>
              <a:rPr lang="en-US" sz="2000" dirty="0"/>
              <a:t>     - protective clothes</a:t>
            </a:r>
          </a:p>
          <a:p>
            <a:pPr>
              <a:buNone/>
            </a:pPr>
            <a:r>
              <a:rPr lang="en-US" sz="2000" dirty="0"/>
              <a:t>     - repellants to exposed skin (PEET)</a:t>
            </a:r>
          </a:p>
          <a:p>
            <a:pPr>
              <a:buNone/>
            </a:pPr>
            <a:r>
              <a:rPr lang="en-US" sz="2000" dirty="0"/>
              <a:t>     - fans or ventilators</a:t>
            </a:r>
          </a:p>
          <a:p>
            <a:pPr>
              <a:buNone/>
            </a:pPr>
            <a:r>
              <a:rPr lang="en-US" sz="2000" dirty="0"/>
              <a:t>     - bed-nets with a </a:t>
            </a:r>
            <a:r>
              <a:rPr lang="en-US" sz="2000" dirty="0" err="1"/>
              <a:t>pyrethroid</a:t>
            </a:r>
            <a:r>
              <a:rPr lang="en-US" sz="2000" dirty="0"/>
              <a:t>-containing insecticide (</a:t>
            </a:r>
            <a:r>
              <a:rPr lang="en-US" sz="2000" dirty="0" err="1"/>
              <a:t>permethrin</a:t>
            </a:r>
            <a:r>
              <a:rPr lang="en-US" sz="2000" dirty="0"/>
              <a:t>, </a:t>
            </a:r>
            <a:r>
              <a:rPr lang="en-US" sz="2000" dirty="0" err="1"/>
              <a:t>deltamethrin</a:t>
            </a:r>
            <a:r>
              <a:rPr lang="en-US" sz="2000" dirty="0"/>
              <a:t>)</a:t>
            </a:r>
          </a:p>
          <a:p>
            <a:pPr>
              <a:buNone/>
            </a:pPr>
            <a:endParaRPr lang="en-US" sz="2000" dirty="0"/>
          </a:p>
          <a:p>
            <a:r>
              <a:rPr lang="en-US" sz="2000" b="1" dirty="0"/>
              <a:t>VACCINES </a:t>
            </a:r>
            <a:r>
              <a:rPr lang="en-US" sz="2000" dirty="0"/>
              <a:t>(investigational)</a:t>
            </a:r>
            <a:endParaRPr lang="el-GR" sz="2000" dirty="0"/>
          </a:p>
        </p:txBody>
      </p:sp>
      <p:sp>
        <p:nvSpPr>
          <p:cNvPr id="4" name="TextBox 3"/>
          <p:cNvSpPr txBox="1"/>
          <p:nvPr/>
        </p:nvSpPr>
        <p:spPr>
          <a:xfrm>
            <a:off x="2590800" y="5257800"/>
            <a:ext cx="4648200" cy="369332"/>
          </a:xfrm>
          <a:prstGeom prst="rect">
            <a:avLst/>
          </a:prstGeom>
          <a:noFill/>
        </p:spPr>
        <p:txBody>
          <a:bodyPr wrap="square" rtlCol="0">
            <a:spAutoFit/>
          </a:bodyPr>
          <a:lstStyle/>
          <a:p>
            <a:r>
              <a:rPr lang="en-US" dirty="0">
                <a:solidFill>
                  <a:srgbClr val="FF0000"/>
                </a:solidFill>
              </a:rPr>
              <a:t>Pavli A, </a:t>
            </a:r>
            <a:r>
              <a:rPr lang="en-US" dirty="0" err="1">
                <a:solidFill>
                  <a:srgbClr val="FF0000"/>
                </a:solidFill>
              </a:rPr>
              <a:t>Int</a:t>
            </a:r>
            <a:r>
              <a:rPr lang="en-US" dirty="0">
                <a:solidFill>
                  <a:srgbClr val="FF0000"/>
                </a:solidFill>
              </a:rPr>
              <a:t> J Infect </a:t>
            </a:r>
            <a:r>
              <a:rPr lang="en-US" dirty="0" err="1">
                <a:solidFill>
                  <a:srgbClr val="FF0000"/>
                </a:solidFill>
              </a:rPr>
              <a:t>Dis</a:t>
            </a:r>
            <a:r>
              <a:rPr lang="en-US" dirty="0">
                <a:solidFill>
                  <a:srgbClr val="FF0000"/>
                </a:solidFill>
              </a:rPr>
              <a:t> 2010</a:t>
            </a:r>
            <a:endParaRPr lang="el-GR" dirty="0">
              <a:solidFill>
                <a:srgbClr val="FF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a:bodyPr>
          <a:lstStyle/>
          <a:p>
            <a:r>
              <a:rPr lang="en-US" sz="2800" b="1" dirty="0"/>
              <a:t>VACCINES</a:t>
            </a:r>
            <a:endParaRPr lang="el-GR" sz="2800" b="1" dirty="0"/>
          </a:p>
        </p:txBody>
      </p:sp>
      <p:sp>
        <p:nvSpPr>
          <p:cNvPr id="3" name="Content Placeholder 2"/>
          <p:cNvSpPr>
            <a:spLocks noGrp="1"/>
          </p:cNvSpPr>
          <p:nvPr>
            <p:ph idx="1"/>
          </p:nvPr>
        </p:nvSpPr>
        <p:spPr>
          <a:xfrm>
            <a:off x="228600" y="914400"/>
            <a:ext cx="8915400" cy="5211763"/>
          </a:xfrm>
        </p:spPr>
        <p:txBody>
          <a:bodyPr>
            <a:normAutofit/>
          </a:bodyPr>
          <a:lstStyle/>
          <a:p>
            <a:r>
              <a:rPr lang="en-US" sz="2000" b="1" dirty="0"/>
              <a:t>1</a:t>
            </a:r>
            <a:r>
              <a:rPr lang="en-US" sz="2000" b="1" baseline="30000" dirty="0"/>
              <a:t>st</a:t>
            </a:r>
            <a:r>
              <a:rPr lang="en-US" sz="2000" b="1" dirty="0"/>
              <a:t> GENERATION</a:t>
            </a:r>
          </a:p>
          <a:p>
            <a:pPr>
              <a:buNone/>
            </a:pPr>
            <a:r>
              <a:rPr lang="en-US" sz="2000" dirty="0"/>
              <a:t>    - </a:t>
            </a:r>
            <a:r>
              <a:rPr lang="en-US" sz="2000" dirty="0" err="1"/>
              <a:t>Leishmanization</a:t>
            </a:r>
            <a:r>
              <a:rPr lang="en-US" sz="2000" dirty="0"/>
              <a:t>: traditional practice of inoculating live parasites from skin lesion</a:t>
            </a:r>
          </a:p>
          <a:p>
            <a:pPr>
              <a:buNone/>
            </a:pPr>
            <a:r>
              <a:rPr lang="en-US" sz="2000" dirty="0"/>
              <a:t>    - Killed whole parasite</a:t>
            </a:r>
          </a:p>
          <a:p>
            <a:r>
              <a:rPr lang="en-US" sz="2000" b="1" dirty="0"/>
              <a:t>2</a:t>
            </a:r>
            <a:r>
              <a:rPr lang="en-US" sz="2000" b="1" baseline="30000" dirty="0"/>
              <a:t>nd</a:t>
            </a:r>
            <a:r>
              <a:rPr lang="en-US" sz="2000" b="1" dirty="0"/>
              <a:t> GENERATION</a:t>
            </a:r>
          </a:p>
          <a:p>
            <a:pPr>
              <a:buNone/>
            </a:pPr>
            <a:r>
              <a:rPr lang="en-US" sz="2000" dirty="0"/>
              <a:t>    - </a:t>
            </a:r>
            <a:r>
              <a:rPr lang="en-US" sz="2000" dirty="0" err="1"/>
              <a:t>Leishmania</a:t>
            </a:r>
            <a:r>
              <a:rPr lang="en-US" sz="2000" dirty="0"/>
              <a:t> fraction (LEISH-F1 + MPL-JE vaccine)</a:t>
            </a:r>
          </a:p>
          <a:p>
            <a:pPr>
              <a:buNone/>
            </a:pPr>
            <a:r>
              <a:rPr lang="en-US" sz="2000" dirty="0"/>
              <a:t>    - Subunit protein vaccines</a:t>
            </a:r>
          </a:p>
          <a:p>
            <a:pPr>
              <a:buNone/>
            </a:pPr>
            <a:r>
              <a:rPr lang="en-US" sz="2000" dirty="0"/>
              <a:t>    - </a:t>
            </a:r>
            <a:r>
              <a:rPr lang="en-US" sz="2000" dirty="0" err="1"/>
              <a:t>dentritic</a:t>
            </a:r>
            <a:r>
              <a:rPr lang="en-US" sz="2000" dirty="0"/>
              <a:t> cell-based vaccines</a:t>
            </a:r>
          </a:p>
          <a:p>
            <a:r>
              <a:rPr lang="en-US" sz="2000" b="1" dirty="0"/>
              <a:t>3</a:t>
            </a:r>
            <a:r>
              <a:rPr lang="en-US" sz="2000" b="1" baseline="30000" dirty="0"/>
              <a:t>rd</a:t>
            </a:r>
            <a:r>
              <a:rPr lang="en-US" sz="2000" b="1" dirty="0"/>
              <a:t> GENERATION</a:t>
            </a:r>
          </a:p>
          <a:p>
            <a:pPr>
              <a:buNone/>
            </a:pPr>
            <a:r>
              <a:rPr lang="en-US" sz="2000" b="1" dirty="0"/>
              <a:t>    - </a:t>
            </a:r>
            <a:r>
              <a:rPr lang="en-US" sz="2000" i="1" dirty="0" err="1"/>
              <a:t>L.donovani</a:t>
            </a:r>
            <a:r>
              <a:rPr lang="en-US" sz="2000" i="1" dirty="0"/>
              <a:t> </a:t>
            </a:r>
            <a:r>
              <a:rPr lang="en-US" sz="2000" dirty="0"/>
              <a:t>derived antigens</a:t>
            </a:r>
          </a:p>
          <a:p>
            <a:r>
              <a:rPr lang="en-US" sz="2000" b="1" dirty="0"/>
              <a:t>NEW STRATEGIES</a:t>
            </a:r>
          </a:p>
          <a:p>
            <a:pPr>
              <a:buNone/>
            </a:pPr>
            <a:r>
              <a:rPr lang="en-US" sz="2000" dirty="0"/>
              <a:t>    - genetically altered live-attenuated vaccine</a:t>
            </a:r>
          </a:p>
          <a:p>
            <a:pPr>
              <a:buNone/>
            </a:pPr>
            <a:r>
              <a:rPr lang="en-US" sz="2000" dirty="0"/>
              <a:t>    - proteomic approaches</a:t>
            </a:r>
          </a:p>
          <a:p>
            <a:pPr>
              <a:buNone/>
            </a:pPr>
            <a:r>
              <a:rPr lang="en-US" sz="2000" dirty="0"/>
              <a:t>    - </a:t>
            </a:r>
            <a:r>
              <a:rPr lang="en-US" sz="2000" dirty="0" err="1"/>
              <a:t>substractive</a:t>
            </a:r>
            <a:r>
              <a:rPr lang="en-US" sz="2000" dirty="0"/>
              <a:t> genomics</a:t>
            </a:r>
            <a:endParaRPr lang="el-GR" sz="2000" dirty="0"/>
          </a:p>
        </p:txBody>
      </p:sp>
      <p:sp>
        <p:nvSpPr>
          <p:cNvPr id="4" name="TextBox 3"/>
          <p:cNvSpPr txBox="1"/>
          <p:nvPr/>
        </p:nvSpPr>
        <p:spPr>
          <a:xfrm>
            <a:off x="5638800" y="5473005"/>
            <a:ext cx="3505200" cy="1384995"/>
          </a:xfrm>
          <a:prstGeom prst="rect">
            <a:avLst/>
          </a:prstGeom>
          <a:noFill/>
        </p:spPr>
        <p:txBody>
          <a:bodyPr wrap="square" rtlCol="0">
            <a:spAutoFit/>
          </a:bodyPr>
          <a:lstStyle/>
          <a:p>
            <a:r>
              <a:rPr lang="en-US" sz="1400" dirty="0">
                <a:solidFill>
                  <a:srgbClr val="FF0000"/>
                </a:solidFill>
              </a:rPr>
              <a:t>Das A, Front </a:t>
            </a:r>
            <a:r>
              <a:rPr lang="en-US" sz="1400" dirty="0" err="1">
                <a:solidFill>
                  <a:srgbClr val="FF0000"/>
                </a:solidFill>
              </a:rPr>
              <a:t>Immunol</a:t>
            </a:r>
            <a:r>
              <a:rPr lang="en-US" sz="1400" dirty="0">
                <a:solidFill>
                  <a:srgbClr val="FF0000"/>
                </a:solidFill>
              </a:rPr>
              <a:t> 2012</a:t>
            </a:r>
          </a:p>
          <a:p>
            <a:r>
              <a:rPr lang="en-US" sz="1400" dirty="0">
                <a:solidFill>
                  <a:srgbClr val="FF0000"/>
                </a:solidFill>
              </a:rPr>
              <a:t>Schroeder J, Hum Vaccine 2011</a:t>
            </a:r>
          </a:p>
          <a:p>
            <a:r>
              <a:rPr lang="en-US" sz="1400" dirty="0" err="1">
                <a:solidFill>
                  <a:srgbClr val="FF0000"/>
                </a:solidFill>
              </a:rPr>
              <a:t>Fernandes</a:t>
            </a:r>
            <a:r>
              <a:rPr lang="en-US" sz="1400" dirty="0">
                <a:solidFill>
                  <a:srgbClr val="FF0000"/>
                </a:solidFill>
              </a:rPr>
              <a:t> AP, </a:t>
            </a:r>
            <a:r>
              <a:rPr lang="en-US" sz="1400" dirty="0" err="1">
                <a:solidFill>
                  <a:srgbClr val="FF0000"/>
                </a:solidFill>
              </a:rPr>
              <a:t>Curr</a:t>
            </a:r>
            <a:r>
              <a:rPr lang="en-US" sz="1400" dirty="0">
                <a:solidFill>
                  <a:srgbClr val="FF0000"/>
                </a:solidFill>
              </a:rPr>
              <a:t> </a:t>
            </a:r>
            <a:r>
              <a:rPr lang="en-US" sz="1400" dirty="0" err="1">
                <a:solidFill>
                  <a:srgbClr val="FF0000"/>
                </a:solidFill>
              </a:rPr>
              <a:t>Opin</a:t>
            </a:r>
            <a:r>
              <a:rPr lang="en-US" sz="1400" dirty="0">
                <a:solidFill>
                  <a:srgbClr val="FF0000"/>
                </a:solidFill>
              </a:rPr>
              <a:t> </a:t>
            </a:r>
            <a:r>
              <a:rPr lang="en-US" sz="1400" dirty="0" err="1">
                <a:solidFill>
                  <a:srgbClr val="FF0000"/>
                </a:solidFill>
              </a:rPr>
              <a:t>Microbiol</a:t>
            </a:r>
            <a:r>
              <a:rPr lang="en-US" sz="1400" dirty="0">
                <a:solidFill>
                  <a:srgbClr val="FF0000"/>
                </a:solidFill>
              </a:rPr>
              <a:t> 2012</a:t>
            </a:r>
          </a:p>
          <a:p>
            <a:r>
              <a:rPr lang="en-US" sz="1400" dirty="0" err="1">
                <a:solidFill>
                  <a:srgbClr val="FF0000"/>
                </a:solidFill>
              </a:rPr>
              <a:t>Kedzierski</a:t>
            </a:r>
            <a:r>
              <a:rPr lang="en-US" sz="1400" dirty="0">
                <a:solidFill>
                  <a:srgbClr val="FF0000"/>
                </a:solidFill>
              </a:rPr>
              <a:t> L, Hum Vaccine 2011</a:t>
            </a:r>
          </a:p>
          <a:p>
            <a:r>
              <a:rPr lang="en-US" sz="1400" dirty="0">
                <a:solidFill>
                  <a:srgbClr val="FF0000"/>
                </a:solidFill>
              </a:rPr>
              <a:t>Kaye PM, CMI 2011</a:t>
            </a:r>
          </a:p>
          <a:p>
            <a:r>
              <a:rPr lang="en-US" sz="1400" dirty="0" err="1">
                <a:solidFill>
                  <a:srgbClr val="FF0000"/>
                </a:solidFill>
              </a:rPr>
              <a:t>Modabber</a:t>
            </a:r>
            <a:r>
              <a:rPr lang="en-US" sz="1400" dirty="0">
                <a:solidFill>
                  <a:srgbClr val="FF0000"/>
                </a:solidFill>
              </a:rPr>
              <a:t> F, </a:t>
            </a:r>
            <a:r>
              <a:rPr lang="en-US" sz="1400" dirty="0" err="1">
                <a:solidFill>
                  <a:srgbClr val="FF0000"/>
                </a:solidFill>
              </a:rPr>
              <a:t>Int</a:t>
            </a:r>
            <a:r>
              <a:rPr lang="en-US" sz="1400" dirty="0">
                <a:solidFill>
                  <a:srgbClr val="FF0000"/>
                </a:solidFill>
              </a:rPr>
              <a:t> J </a:t>
            </a:r>
            <a:r>
              <a:rPr lang="en-US" sz="1400" dirty="0" err="1">
                <a:solidFill>
                  <a:srgbClr val="FF0000"/>
                </a:solidFill>
              </a:rPr>
              <a:t>Antimicrob</a:t>
            </a:r>
            <a:r>
              <a:rPr lang="en-US" sz="1400" dirty="0">
                <a:solidFill>
                  <a:srgbClr val="FF0000"/>
                </a:solidFill>
              </a:rPr>
              <a:t> Agents 2010 </a:t>
            </a:r>
            <a:endParaRPr lang="el-GR" sz="1400" dirty="0">
              <a:solidFill>
                <a:srgbClr val="FF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228600" y="228600"/>
            <a:ext cx="8645398" cy="6235786"/>
          </a:xfrm>
          <a:prstGeom prst="rect">
            <a:avLst/>
          </a:prstGeom>
          <a:noFill/>
          <a:ln w="9525">
            <a:noFill/>
            <a:miter lim="800000"/>
            <a:headEnd/>
            <a:tailEnd/>
          </a:ln>
        </p:spPr>
      </p:pic>
      <p:sp>
        <p:nvSpPr>
          <p:cNvPr id="5" name="TextBox 4"/>
          <p:cNvSpPr txBox="1"/>
          <p:nvPr/>
        </p:nvSpPr>
        <p:spPr>
          <a:xfrm>
            <a:off x="2971800" y="6477000"/>
            <a:ext cx="3048000" cy="369332"/>
          </a:xfrm>
          <a:prstGeom prst="rect">
            <a:avLst/>
          </a:prstGeom>
          <a:noFill/>
        </p:spPr>
        <p:txBody>
          <a:bodyPr wrap="square" rtlCol="0">
            <a:spAutoFit/>
          </a:bodyPr>
          <a:lstStyle/>
          <a:p>
            <a:r>
              <a:rPr lang="en-US" dirty="0">
                <a:solidFill>
                  <a:srgbClr val="FF0000"/>
                </a:solidFill>
              </a:rPr>
              <a:t>Das A, Front </a:t>
            </a:r>
            <a:r>
              <a:rPr lang="en-US" dirty="0" err="1">
                <a:solidFill>
                  <a:srgbClr val="FF0000"/>
                </a:solidFill>
              </a:rPr>
              <a:t>Immunol</a:t>
            </a:r>
            <a:r>
              <a:rPr lang="en-US" dirty="0">
                <a:solidFill>
                  <a:srgbClr val="FF0000"/>
                </a:solidFill>
              </a:rPr>
              <a:t> 2012</a:t>
            </a:r>
            <a:endParaRPr lang="el-GR" dirty="0">
              <a:solidFill>
                <a:srgbClr val="FF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WHO Strategic Plan for </a:t>
            </a:r>
            <a:r>
              <a:rPr lang="en-US" sz="2800" b="1" dirty="0" err="1"/>
              <a:t>Leishmaniasis</a:t>
            </a:r>
            <a:r>
              <a:rPr lang="en-US" sz="2800" b="1" dirty="0"/>
              <a:t> Control</a:t>
            </a:r>
            <a:endParaRPr lang="el-GR" sz="2800" b="1" dirty="0"/>
          </a:p>
        </p:txBody>
      </p:sp>
      <p:sp>
        <p:nvSpPr>
          <p:cNvPr id="3" name="Content Placeholder 2"/>
          <p:cNvSpPr>
            <a:spLocks noGrp="1"/>
          </p:cNvSpPr>
          <p:nvPr>
            <p:ph idx="1"/>
          </p:nvPr>
        </p:nvSpPr>
        <p:spPr>
          <a:xfrm>
            <a:off x="228600" y="1600200"/>
            <a:ext cx="8915400" cy="4525963"/>
          </a:xfrm>
        </p:spPr>
        <p:txBody>
          <a:bodyPr>
            <a:normAutofit/>
          </a:bodyPr>
          <a:lstStyle/>
          <a:p>
            <a:r>
              <a:rPr lang="en-US" sz="2000" dirty="0"/>
              <a:t>Regional training strategy</a:t>
            </a:r>
          </a:p>
          <a:p>
            <a:pPr>
              <a:buNone/>
            </a:pPr>
            <a:r>
              <a:rPr lang="en-US" sz="2000" dirty="0"/>
              <a:t>      - eco-epidemiology, case management, diagnosis, interventions, risk assessment</a:t>
            </a:r>
          </a:p>
          <a:p>
            <a:endParaRPr lang="en-US" sz="2000" dirty="0"/>
          </a:p>
          <a:p>
            <a:r>
              <a:rPr lang="en-US" sz="2000" dirty="0"/>
              <a:t>Regional surveillance system</a:t>
            </a:r>
          </a:p>
          <a:p>
            <a:endParaRPr lang="en-US" sz="2000" dirty="0"/>
          </a:p>
          <a:p>
            <a:r>
              <a:rPr lang="en-US" sz="2000" dirty="0"/>
              <a:t>Regional network to share information and experiences, </a:t>
            </a:r>
            <a:r>
              <a:rPr lang="en-US" sz="2000" dirty="0" err="1"/>
              <a:t>harmonise</a:t>
            </a:r>
            <a:r>
              <a:rPr lang="en-US" sz="2000" dirty="0"/>
              <a:t> control</a:t>
            </a:r>
          </a:p>
          <a:p>
            <a:pPr>
              <a:buNone/>
            </a:pPr>
            <a:r>
              <a:rPr lang="en-US" sz="2000" dirty="0"/>
              <a:t>       measures, monitor resistance and medicine access</a:t>
            </a:r>
          </a:p>
          <a:p>
            <a:pPr>
              <a:buNone/>
            </a:pPr>
            <a:endParaRPr lang="en-US" sz="2000" dirty="0"/>
          </a:p>
          <a:p>
            <a:r>
              <a:rPr lang="en-US" sz="2000" dirty="0"/>
              <a:t>Promote the political commitment of national </a:t>
            </a:r>
            <a:r>
              <a:rPr lang="en-US" sz="2000" dirty="0" err="1"/>
              <a:t>goverments</a:t>
            </a:r>
            <a:r>
              <a:rPr lang="en-US" sz="2000" dirty="0"/>
              <a:t> to formulate policies</a:t>
            </a:r>
          </a:p>
          <a:p>
            <a:endParaRPr lang="en-US" sz="2000" dirty="0"/>
          </a:p>
          <a:p>
            <a:endParaRPr lang="el-GR" sz="2000" dirty="0"/>
          </a:p>
        </p:txBody>
      </p:sp>
      <p:sp>
        <p:nvSpPr>
          <p:cNvPr id="4" name="TextBox 3"/>
          <p:cNvSpPr txBox="1"/>
          <p:nvPr/>
        </p:nvSpPr>
        <p:spPr>
          <a:xfrm>
            <a:off x="2819400" y="5791200"/>
            <a:ext cx="4267200" cy="646331"/>
          </a:xfrm>
          <a:prstGeom prst="rect">
            <a:avLst/>
          </a:prstGeom>
          <a:noFill/>
        </p:spPr>
        <p:txBody>
          <a:bodyPr wrap="square" rtlCol="0">
            <a:spAutoFit/>
          </a:bodyPr>
          <a:lstStyle/>
          <a:p>
            <a:r>
              <a:rPr lang="en-US" dirty="0">
                <a:solidFill>
                  <a:srgbClr val="FF0000"/>
                </a:solidFill>
              </a:rPr>
              <a:t>WHO/EMRO 2009</a:t>
            </a:r>
          </a:p>
          <a:p>
            <a:r>
              <a:rPr lang="en-US" dirty="0" err="1">
                <a:solidFill>
                  <a:srgbClr val="FF0000"/>
                </a:solidFill>
              </a:rPr>
              <a:t>Postigo</a:t>
            </a:r>
            <a:r>
              <a:rPr lang="en-US" dirty="0">
                <a:solidFill>
                  <a:srgbClr val="FF0000"/>
                </a:solidFill>
              </a:rPr>
              <a:t> JAR, </a:t>
            </a:r>
            <a:r>
              <a:rPr lang="en-US" dirty="0" err="1">
                <a:solidFill>
                  <a:srgbClr val="FF0000"/>
                </a:solidFill>
              </a:rPr>
              <a:t>Int</a:t>
            </a:r>
            <a:r>
              <a:rPr lang="en-US" dirty="0">
                <a:solidFill>
                  <a:srgbClr val="FF0000"/>
                </a:solidFill>
              </a:rPr>
              <a:t> J </a:t>
            </a:r>
            <a:r>
              <a:rPr lang="en-US" dirty="0" err="1">
                <a:solidFill>
                  <a:srgbClr val="FF0000"/>
                </a:solidFill>
              </a:rPr>
              <a:t>Antimicrob</a:t>
            </a:r>
            <a:r>
              <a:rPr lang="en-US" dirty="0">
                <a:solidFill>
                  <a:srgbClr val="FF0000"/>
                </a:solidFill>
              </a:rPr>
              <a:t> Agents 2010</a:t>
            </a:r>
            <a:endParaRPr lang="el-GR"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l-GR" sz="2800" b="1" dirty="0"/>
              <a:t>ΜΟΡΦΕΣ ΚΑΙ ΣΤΑΔΙΑ ΛΕΪΣΜΑΝΙΑΣ</a:t>
            </a:r>
          </a:p>
        </p:txBody>
      </p:sp>
      <p:sp>
        <p:nvSpPr>
          <p:cNvPr id="3" name="Content Placeholder 2"/>
          <p:cNvSpPr>
            <a:spLocks noGrp="1"/>
          </p:cNvSpPr>
          <p:nvPr>
            <p:ph idx="1"/>
          </p:nvPr>
        </p:nvSpPr>
        <p:spPr>
          <a:xfrm>
            <a:off x="152400" y="762000"/>
            <a:ext cx="8686800" cy="3962400"/>
          </a:xfrm>
        </p:spPr>
        <p:txBody>
          <a:bodyPr>
            <a:normAutofit fontScale="92500" lnSpcReduction="10000"/>
          </a:bodyPr>
          <a:lstStyle/>
          <a:p>
            <a:r>
              <a:rPr lang="el-GR" sz="2400" dirty="0"/>
              <a:t>Στην σκνίπα</a:t>
            </a:r>
            <a:endParaRPr lang="en-US" sz="2400" dirty="0"/>
          </a:p>
          <a:p>
            <a:pPr>
              <a:buNone/>
            </a:pPr>
            <a:r>
              <a:rPr lang="en-US" sz="2400" dirty="0"/>
              <a:t>        - </a:t>
            </a:r>
            <a:r>
              <a:rPr lang="el-GR" sz="2400" dirty="0" err="1"/>
              <a:t>εξωκυττάρια</a:t>
            </a:r>
            <a:r>
              <a:rPr lang="el-GR" sz="2400" dirty="0"/>
              <a:t>, μαστιγωτή </a:t>
            </a:r>
            <a:r>
              <a:rPr lang="en-US" sz="2400" dirty="0"/>
              <a:t> </a:t>
            </a:r>
            <a:r>
              <a:rPr lang="el-GR" sz="2400" dirty="0"/>
              <a:t>(</a:t>
            </a:r>
            <a:r>
              <a:rPr lang="en-US" sz="2400" dirty="0"/>
              <a:t>promastigotes</a:t>
            </a:r>
            <a:r>
              <a:rPr lang="el-GR" sz="2400" dirty="0"/>
              <a:t>)</a:t>
            </a:r>
            <a:r>
              <a:rPr lang="en-US" sz="2400" dirty="0"/>
              <a:t> (10-20 nm)</a:t>
            </a:r>
          </a:p>
          <a:p>
            <a:pPr>
              <a:buNone/>
            </a:pPr>
            <a:endParaRPr lang="en-US" sz="2400" dirty="0"/>
          </a:p>
          <a:p>
            <a:endParaRPr lang="en-US" sz="2400" dirty="0"/>
          </a:p>
          <a:p>
            <a:endParaRPr lang="en-US" sz="2400" dirty="0"/>
          </a:p>
          <a:p>
            <a:endParaRPr lang="en-US" sz="2400" dirty="0"/>
          </a:p>
          <a:p>
            <a:endParaRPr lang="en-US" sz="2400" dirty="0"/>
          </a:p>
          <a:p>
            <a:endParaRPr lang="en-US" sz="2400" dirty="0"/>
          </a:p>
          <a:p>
            <a:r>
              <a:rPr lang="el-GR" sz="2400" dirty="0"/>
              <a:t>Στα θηλαστικά ξενιστές</a:t>
            </a:r>
            <a:r>
              <a:rPr lang="en-US" sz="2400" dirty="0"/>
              <a:t> </a:t>
            </a:r>
            <a:r>
              <a:rPr lang="el-GR" sz="2400" dirty="0"/>
              <a:t>( άνθρωπος, σκύλος </a:t>
            </a:r>
            <a:r>
              <a:rPr lang="el-GR" sz="2400" dirty="0" err="1"/>
              <a:t>κλπ</a:t>
            </a:r>
            <a:r>
              <a:rPr lang="en-US" sz="2400" dirty="0"/>
              <a:t>)</a:t>
            </a:r>
          </a:p>
          <a:p>
            <a:pPr>
              <a:buNone/>
            </a:pPr>
            <a:r>
              <a:rPr lang="en-US" sz="2400" dirty="0"/>
              <a:t>        - </a:t>
            </a:r>
            <a:r>
              <a:rPr lang="el-GR" sz="2400" dirty="0"/>
              <a:t>ενδοκυττάρια, χωρίς μαστίγιο</a:t>
            </a:r>
            <a:r>
              <a:rPr lang="en-US" sz="2400" dirty="0"/>
              <a:t>  </a:t>
            </a:r>
            <a:r>
              <a:rPr lang="el-GR" sz="2400" dirty="0"/>
              <a:t>(</a:t>
            </a:r>
            <a:r>
              <a:rPr lang="en-US" sz="2400" dirty="0"/>
              <a:t>amastigotes</a:t>
            </a:r>
            <a:r>
              <a:rPr lang="el-GR" sz="2400" dirty="0"/>
              <a:t>)</a:t>
            </a:r>
            <a:r>
              <a:rPr lang="en-US" sz="2400" dirty="0"/>
              <a:t> (2-4 </a:t>
            </a:r>
            <a:r>
              <a:rPr lang="el-GR" sz="2400" dirty="0"/>
              <a:t>μ</a:t>
            </a:r>
            <a:r>
              <a:rPr lang="en-US" sz="2400" dirty="0"/>
              <a:t>g)</a:t>
            </a:r>
          </a:p>
          <a:p>
            <a:pPr>
              <a:buNone/>
            </a:pPr>
            <a:endParaRPr lang="el-GR" sz="2400" dirty="0"/>
          </a:p>
        </p:txBody>
      </p:sp>
      <p:pic>
        <p:nvPicPr>
          <p:cNvPr id="4" name="Picture 2" descr="http://127.0.0.1:1818/images/1FF275.jpg"/>
          <p:cNvPicPr>
            <a:picLocks noChangeAspect="1" noChangeArrowheads="1"/>
          </p:cNvPicPr>
          <p:nvPr/>
        </p:nvPicPr>
        <p:blipFill>
          <a:blip r:embed="rId2" cstate="print"/>
          <a:srcRect/>
          <a:stretch>
            <a:fillRect/>
          </a:stretch>
        </p:blipFill>
        <p:spPr bwMode="auto">
          <a:xfrm>
            <a:off x="2362200" y="4724400"/>
            <a:ext cx="3124200" cy="1929194"/>
          </a:xfrm>
          <a:prstGeom prst="rect">
            <a:avLst/>
          </a:prstGeom>
          <a:noFill/>
        </p:spPr>
      </p:pic>
      <p:pic>
        <p:nvPicPr>
          <p:cNvPr id="5" name="Picture 5" descr="http://127.0.0.1:1818/images/1FF276.jpg"/>
          <p:cNvPicPr>
            <a:picLocks noChangeAspect="1" noChangeArrowheads="1"/>
          </p:cNvPicPr>
          <p:nvPr/>
        </p:nvPicPr>
        <p:blipFill>
          <a:blip r:embed="rId3" cstate="print"/>
          <a:srcRect/>
          <a:stretch>
            <a:fillRect/>
          </a:stretch>
        </p:blipFill>
        <p:spPr bwMode="auto">
          <a:xfrm>
            <a:off x="2362200" y="1752600"/>
            <a:ext cx="3213253" cy="20002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229600" cy="487362"/>
          </a:xfrm>
        </p:spPr>
        <p:txBody>
          <a:bodyPr>
            <a:noAutofit/>
          </a:bodyPr>
          <a:lstStyle/>
          <a:p>
            <a:r>
              <a:rPr lang="el-GR" sz="2800" b="1" dirty="0"/>
              <a:t>ΚΥΚΛΟΣ ΖΩΗΣ ΛΕΪΣΜΑΝΙΑΣ</a:t>
            </a:r>
          </a:p>
        </p:txBody>
      </p:sp>
      <p:pic>
        <p:nvPicPr>
          <p:cNvPr id="36872" name="Picture 8"/>
          <p:cNvPicPr>
            <a:picLocks noChangeAspect="1" noChangeArrowheads="1"/>
          </p:cNvPicPr>
          <p:nvPr/>
        </p:nvPicPr>
        <p:blipFill>
          <a:blip r:embed="rId2" cstate="print"/>
          <a:srcRect/>
          <a:stretch>
            <a:fillRect/>
          </a:stretch>
        </p:blipFill>
        <p:spPr bwMode="auto">
          <a:xfrm>
            <a:off x="184279" y="762000"/>
            <a:ext cx="8908403" cy="5410200"/>
          </a:xfrm>
          <a:prstGeom prst="rect">
            <a:avLst/>
          </a:prstGeom>
          <a:noFill/>
          <a:ln w="9525">
            <a:noFill/>
            <a:miter lim="800000"/>
            <a:headEnd/>
            <a:tailEnd/>
          </a:ln>
        </p:spPr>
      </p:pic>
      <p:sp>
        <p:nvSpPr>
          <p:cNvPr id="9" name="TextBox 8"/>
          <p:cNvSpPr txBox="1"/>
          <p:nvPr/>
        </p:nvSpPr>
        <p:spPr>
          <a:xfrm>
            <a:off x="2362200" y="6324600"/>
            <a:ext cx="3200400" cy="369332"/>
          </a:xfrm>
          <a:prstGeom prst="rect">
            <a:avLst/>
          </a:prstGeom>
          <a:noFill/>
        </p:spPr>
        <p:txBody>
          <a:bodyPr wrap="square" rtlCol="0">
            <a:spAutoFit/>
          </a:bodyPr>
          <a:lstStyle/>
          <a:p>
            <a:r>
              <a:rPr lang="en-US" dirty="0">
                <a:solidFill>
                  <a:srgbClr val="FF0000"/>
                </a:solidFill>
              </a:rPr>
              <a:t>              McGwire BS, QJM 2013</a:t>
            </a:r>
            <a:endParaRPr lang="el-GR"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ceral Leishmaniasis: New Health Tools Are Needed">
            <a:extLst>
              <a:ext uri="{FF2B5EF4-FFF2-40B4-BE49-F238E27FC236}">
                <a16:creationId xmlns:a16="http://schemas.microsoft.com/office/drawing/2014/main" id="{1F2BC714-FDAF-4631-8EE7-620AB74DE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 y="0"/>
            <a:ext cx="9043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7AD3B72-50FE-4DE6-B755-B9E8C68CCCD1}"/>
              </a:ext>
            </a:extLst>
          </p:cNvPr>
          <p:cNvSpPr txBox="1">
            <a:spLocks/>
          </p:cNvSpPr>
          <p:nvPr/>
        </p:nvSpPr>
        <p:spPr>
          <a:xfrm>
            <a:off x="457200" y="0"/>
            <a:ext cx="82296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solidFill>
                  <a:srgbClr val="FF0000"/>
                </a:solidFill>
              </a:rPr>
              <a:t>ΚΥΚΛΟΣ ΖΩΗΣ ΛΕΪΣΜΑΝΙΑΣ</a:t>
            </a:r>
          </a:p>
        </p:txBody>
      </p:sp>
    </p:spTree>
    <p:extLst>
      <p:ext uri="{BB962C8B-B14F-4D97-AF65-F5344CB8AC3E}">
        <p14:creationId xmlns:p14="http://schemas.microsoft.com/office/powerpoint/2010/main" val="811785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TotalTime>
  <Words>5322</Words>
  <Application>Microsoft Office PowerPoint</Application>
  <PresentationFormat>Προβολή στην οθόνη (4:3)</PresentationFormat>
  <Paragraphs>662</Paragraphs>
  <Slides>68</Slides>
  <Notes>1</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68</vt:i4>
      </vt:variant>
    </vt:vector>
  </HeadingPairs>
  <TitlesOfParts>
    <vt:vector size="71" baseType="lpstr">
      <vt:lpstr>Arial</vt:lpstr>
      <vt:lpstr>Calibri</vt:lpstr>
      <vt:lpstr>Office Theme</vt:lpstr>
      <vt:lpstr>ΣΠΛΑΓΧΝΙΚΗ ΛΕΪΣΜΑΝΙΑΣΗ</vt:lpstr>
      <vt:lpstr>ΛΕΪΣΜΑΝΙΑΣΗ WHO classified neglected tropical disease Μείζον παγκόσμιοπρόβλημα υγείας </vt:lpstr>
      <vt:lpstr>Παρουσίαση του PowerPoint</vt:lpstr>
      <vt:lpstr>ΑΙΤΙΟΛΟΓΙΚΟΙ ΠΑΡΑΓΟΝΤΕΣ</vt:lpstr>
      <vt:lpstr>ΜΕΤΑΔΟΣΗ</vt:lpstr>
      <vt:lpstr>Παρουσίαση του PowerPoint</vt:lpstr>
      <vt:lpstr>ΜΟΡΦΕΣ ΚΑΙ ΣΤΑΔΙΑ ΛΕΪΣΜΑΝΙΑΣ</vt:lpstr>
      <vt:lpstr>ΚΥΚΛΟΣ ΖΩΗΣ ΛΕΪΣΜΑΝΙΑΣ</vt:lpstr>
      <vt:lpstr>Παρουσίαση του PowerPoint</vt:lpstr>
      <vt:lpstr>Παρουσίαση του PowerPoint</vt:lpstr>
      <vt:lpstr>ΕΠΙΔΗΜΙΟΛΟΓΙΑ</vt:lpstr>
      <vt:lpstr>ΣΠΛΑΓΧΝΙΚΗ ΛΕΪΣΜΑΝΙΑΣΗ  (KALA-AZAR)</vt:lpstr>
      <vt:lpstr>Παρουσίαση του PowerPoint</vt:lpstr>
      <vt:lpstr>    ΣΠΛΑΓΧΝΙΚΗ ΛΕΪΣΜΑΝΙΑΣΗ ΤΗΣ ΜΕΣΟΓΕΙΟΥ</vt:lpstr>
      <vt:lpstr>ΣΠΛΑΓΧΝΙΚΗ ΛΕΪΣΜΑΝΙΑΣΗ – ΑΝΟΣΟΠΑΘΟΓΕΝΕΙΑ </vt:lpstr>
      <vt:lpstr>Παρουσίαση του PowerPoint</vt:lpstr>
      <vt:lpstr>Παρουσίαση του PowerPoint</vt:lpstr>
      <vt:lpstr>ΣΠΛΑΓΧΝΙΚΗ ΛΕΪΣΜΑΝΙΑΣΗ – ΑΝΟΣΟΠΑΘΟΓΕΝΕΙΑ ΑΣΥΜΠΤΩΜΑΤΙΚΗ ΝΟΣΟΣ </vt:lpstr>
      <vt:lpstr>ΣΠΛΑΓΧΝΙΚΗ ΛΕΪΣΜΑΝΙΑΣΗ – ΑΝΟΣΟΠΑΘΟΓΕΝΕΙΑ ΣΥΜΠΤΩΜΑΤΙΚΟΙ ΑΣΘΕΝΕΙΣ </vt:lpstr>
      <vt:lpstr>Παρουσίαση του PowerPoint</vt:lpstr>
      <vt:lpstr>Παρουσίαση του PowerPoint</vt:lpstr>
      <vt:lpstr>ΣΠΛΑΓΧΝΙΚΗ ΛΕΪΣΜΑΝΙΑΣΗ – ΚΛΙΝΙΚΗ ΕΙΚΟΝΑ</vt:lpstr>
      <vt:lpstr>ΣΠΛΑΓΧΝΙΚΗ ΛΕΪΣΜΑΝΙΑΣΗ – ΚΛΙΝΙΚΗ ΕΙΚΟΝΑ</vt:lpstr>
      <vt:lpstr>Παρουσίαση του PowerPoint</vt:lpstr>
      <vt:lpstr>Παρουσίαση του PowerPoint</vt:lpstr>
      <vt:lpstr>Παρουσίαση του PowerPoint</vt:lpstr>
      <vt:lpstr>ΣΠΛΑΓΧΝΙΚΗ ΛΕΪΣΜΑΝΙΑΣΗ – ΚΛΙΝΙΚΗ ΕΙΚΟΝΑVISCERAL</vt:lpstr>
      <vt:lpstr>ΣΠΛΑΓΧΝΙΚΗ ΛΕΪΣΜΑΝΙΑΣΗ – ΚΛΙΝΙΚΗ ΕΙΚΟΝΑ</vt:lpstr>
      <vt:lpstr>ΣΥΛΛΟΙΜΩΞΗ VL / HIV </vt:lpstr>
      <vt:lpstr>ΣΠΛΑΓΧΝΙΚΗ ΛΕΪΣΜΑΝΙΑΣΗ – ΕΡΓΑΣΤΗΡΙΑΚΑ ΕΥΡΗΜΑΤΑ</vt:lpstr>
      <vt:lpstr>ΣΠΛΑΓΧΝΙΚΗ ΛΕΪΣΜΑΝΙΑΣΗ – ΕΡΓΑΣΤΗΡΙΑΚΑ ΕΥΡΗΜΑΤΑ</vt:lpstr>
      <vt:lpstr>ΣΠΛΑΓΧΝΙΚΗ ΛΕΪΣΜΑΝΙΑΣΗ – ΕΡΓΑΣΤΗΡΙΑΚΗ ΔΙΑΓΝΩΣΗ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ΣΠΛΑΓΧΝΙΚΗ ΛΕΪΣΜΑΝΙΑΣΗ – ΟΡΟΛΟΓΙΚΗ ΔΙΑΓΝΩΣΗ  Indicative of VL – Cannot reliably differentiate between past and recent infection</vt:lpstr>
      <vt:lpstr>ΣΠΛΑΓΧΝΙΚΗ ΛΕΪΣΜΑΝΙΑΣΗ – ΟΡΟΛΟΓΙΚΗ ΔΙΑΓΝΩΣΗ  Indicative of VL – Cannot reliably differentiate between past and recent infection</vt:lpstr>
      <vt:lpstr>ΣΠΛΑΓΧΝΙΚΗ ΛΕΪΣΜΑΝΙΑΣΗ – ΜΟΡΙΑΚΗ ΔΙΑΓΝΩΣΗ</vt:lpstr>
      <vt:lpstr>Παρουσίαση του PowerPoint</vt:lpstr>
      <vt:lpstr>Παρουσίαση του PowerPoint</vt:lpstr>
      <vt:lpstr>Παρουσίαση του PowerPoint</vt:lpstr>
      <vt:lpstr>ΣΠΛΑΓΧΝΙΚΗ ΛΕΪΣΜΑΝΙΑΣΗ – ΕΡΓΑΣΤΗΡΙΑΚΑ ΕΥΡΗΜΑΤΑ</vt:lpstr>
      <vt:lpstr>ΣΠΛΑΓΧΝΙΚΗ ΛΕΪΣΜΑΝΙΑΣΗ  ΔΙΑΦΟΡΙΚΗ ΔΙΑΓΝΩΣΗ</vt:lpstr>
      <vt:lpstr>TREATMENT OF VISCERAL  LEISHMANIASIS GENERAL CONSIDERATIONS </vt:lpstr>
      <vt:lpstr>Παρουσίαση του PowerPoint</vt:lpstr>
      <vt:lpstr>ΔΕΡΜΑΤΙΚΗ ΛΕΪΣΜΑΝΙΑΣΗ ΜΕΤΑ ΑΠΌ KALA-AZAR  POST- KALA-AZAR DERMAL LEISHMANIASIS (PKDL)</vt:lpstr>
      <vt:lpstr>Παρουσίαση του PowerPoint</vt:lpstr>
      <vt:lpstr>Παρουσίαση του PowerPoint</vt:lpstr>
      <vt:lpstr>Παρουσίαση του PowerPoint</vt:lpstr>
      <vt:lpstr>Παρουσίαση του PowerPoint</vt:lpstr>
      <vt:lpstr>PENTAVALENT ANTIMONIAL COMPOUNDS</vt:lpstr>
      <vt:lpstr>CONVENTIONAL DEOXYCHOLATE AMPHOTERICIN B (AMB)</vt:lpstr>
      <vt:lpstr>LIPOSOMAL AMPHOTERICIN B (L-AMB)</vt:lpstr>
      <vt:lpstr>  LIPOSOMAL AMPHOTERICIN B (L-AMB) EFFICACY  </vt:lpstr>
      <vt:lpstr>MILTEFOSINE</vt:lpstr>
      <vt:lpstr>PAROMOMYCIN</vt:lpstr>
      <vt:lpstr>Παρουσίαση του PowerPoint</vt:lpstr>
      <vt:lpstr>NEWER DRUGS AND FORMULATIONS</vt:lpstr>
      <vt:lpstr>COMBINATION THERAPY</vt:lpstr>
      <vt:lpstr>VL / HIV CO-INFECTION - TREATMENT</vt:lpstr>
      <vt:lpstr>Παρουσίαση του PowerPoint</vt:lpstr>
      <vt:lpstr>PROGNOSIS</vt:lpstr>
      <vt:lpstr>VL  PREVENTION</vt:lpstr>
      <vt:lpstr>VACCINES</vt:lpstr>
      <vt:lpstr>Παρουσίαση του PowerPoint</vt:lpstr>
      <vt:lpstr>WHO Strategic Plan for Leishmaniasis Control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12th ESCMID Summer School 6 – 13 July 2013, Vravrona, Greece  Organised by the ESCMID Education Subcommittee Summer School Directors  Mical Paul, Petah-Tiqva, Israel George Petrikkos, Athens, Greece Anna Skiada, Athens, Greece  </dc:title>
  <dc:creator/>
  <cp:lastModifiedBy>Antonios</cp:lastModifiedBy>
  <cp:revision>58</cp:revision>
  <dcterms:created xsi:type="dcterms:W3CDTF">2006-08-16T00:00:00Z</dcterms:created>
  <dcterms:modified xsi:type="dcterms:W3CDTF">2020-05-01T20:32:23Z</dcterms:modified>
</cp:coreProperties>
</file>