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9" r:id="rId1"/>
  </p:sldMasterIdLst>
  <p:notesMasterIdLst>
    <p:notesMasterId r:id="rId49"/>
  </p:notesMasterIdLst>
  <p:handoutMasterIdLst>
    <p:handoutMasterId r:id="rId50"/>
  </p:handoutMasterIdLst>
  <p:sldIdLst>
    <p:sldId id="256" r:id="rId2"/>
    <p:sldId id="672" r:id="rId3"/>
    <p:sldId id="673" r:id="rId4"/>
    <p:sldId id="674" r:id="rId5"/>
    <p:sldId id="499" r:id="rId6"/>
    <p:sldId id="619" r:id="rId7"/>
    <p:sldId id="646" r:id="rId8"/>
    <p:sldId id="675" r:id="rId9"/>
    <p:sldId id="647" r:id="rId10"/>
    <p:sldId id="649" r:id="rId11"/>
    <p:sldId id="648" r:id="rId12"/>
    <p:sldId id="650" r:id="rId13"/>
    <p:sldId id="651" r:id="rId14"/>
    <p:sldId id="652" r:id="rId15"/>
    <p:sldId id="653" r:id="rId16"/>
    <p:sldId id="655" r:id="rId17"/>
    <p:sldId id="654" r:id="rId18"/>
    <p:sldId id="656" r:id="rId19"/>
    <p:sldId id="658" r:id="rId20"/>
    <p:sldId id="659" r:id="rId21"/>
    <p:sldId id="622" r:id="rId22"/>
    <p:sldId id="670" r:id="rId23"/>
    <p:sldId id="671" r:id="rId24"/>
    <p:sldId id="667" r:id="rId25"/>
    <p:sldId id="668" r:id="rId26"/>
    <p:sldId id="634" r:id="rId27"/>
    <p:sldId id="661" r:id="rId28"/>
    <p:sldId id="662" r:id="rId29"/>
    <p:sldId id="664" r:id="rId30"/>
    <p:sldId id="657" r:id="rId31"/>
    <p:sldId id="555" r:id="rId32"/>
    <p:sldId id="556" r:id="rId33"/>
    <p:sldId id="558" r:id="rId34"/>
    <p:sldId id="559" r:id="rId35"/>
    <p:sldId id="560" r:id="rId36"/>
    <p:sldId id="561" r:id="rId37"/>
    <p:sldId id="562" r:id="rId38"/>
    <p:sldId id="563" r:id="rId39"/>
    <p:sldId id="564" r:id="rId40"/>
    <p:sldId id="567" r:id="rId41"/>
    <p:sldId id="568" r:id="rId42"/>
    <p:sldId id="569" r:id="rId43"/>
    <p:sldId id="570" r:id="rId44"/>
    <p:sldId id="571" r:id="rId45"/>
    <p:sldId id="572" r:id="rId46"/>
    <p:sldId id="676" r:id="rId47"/>
    <p:sldId id="677" r:id="rId48"/>
  </p:sldIdLst>
  <p:sldSz cx="9144000" cy="6858000" type="screen4x3"/>
  <p:notesSz cx="6858000" cy="9144000"/>
  <p:defaultTextStyle>
    <a:defPPr>
      <a:defRPr lang="fr-FR"/>
    </a:defPPr>
    <a:lvl1pPr algn="l" rtl="0" eaLnBrk="0" fontAlgn="base" hangingPunct="0">
      <a:spcBef>
        <a:spcPct val="0"/>
      </a:spcBef>
      <a:spcAft>
        <a:spcPct val="0"/>
      </a:spcAft>
      <a:defRPr sz="2000" kern="1200">
        <a:solidFill>
          <a:schemeClr val="tx1"/>
        </a:solidFill>
        <a:latin typeface="Arial" charset="0"/>
        <a:ea typeface="+mn-ea"/>
        <a:cs typeface="Arial" charset="0"/>
      </a:defRPr>
    </a:lvl1pPr>
    <a:lvl2pPr marL="457200" algn="l" rtl="0" eaLnBrk="0" fontAlgn="base" hangingPunct="0">
      <a:spcBef>
        <a:spcPct val="0"/>
      </a:spcBef>
      <a:spcAft>
        <a:spcPct val="0"/>
      </a:spcAft>
      <a:defRPr sz="2000" kern="1200">
        <a:solidFill>
          <a:schemeClr val="tx1"/>
        </a:solidFill>
        <a:latin typeface="Arial" charset="0"/>
        <a:ea typeface="+mn-ea"/>
        <a:cs typeface="Arial" charset="0"/>
      </a:defRPr>
    </a:lvl2pPr>
    <a:lvl3pPr marL="914400" algn="l" rtl="0" eaLnBrk="0" fontAlgn="base" hangingPunct="0">
      <a:spcBef>
        <a:spcPct val="0"/>
      </a:spcBef>
      <a:spcAft>
        <a:spcPct val="0"/>
      </a:spcAft>
      <a:defRPr sz="20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0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2416" autoAdjust="0"/>
  </p:normalViewPr>
  <p:slideViewPr>
    <p:cSldViewPr snapToGrid="0">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16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216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16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36A289A-3B9B-47D8-803E-463228941318}" type="slidenum">
              <a:rPr lang="fr-FR" altLang="el-GR"/>
              <a:pPr/>
              <a:t>‹#›</a:t>
            </a:fld>
            <a:endParaRPr lang="fr-FR"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D8D954D-DE38-4440-B793-A3E451B2FEC2}" type="slidenum">
              <a:rPr lang="fr-FR" altLang="el-GR"/>
              <a:pPr/>
              <a:t>‹#›</a:t>
            </a:fld>
            <a:endParaRPr lang="fr-F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B8D73E1-9C83-4805-BCE2-A4B65D3C7DB9}" type="slidenum">
              <a:rPr lang="fr-FR" altLang="el-GR"/>
              <a:pPr/>
              <a:t>1</a:t>
            </a:fld>
            <a:endParaRPr lang="fr-FR" altLang="el-G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Θέση εικόνας διαφάνειας"/>
          <p:cNvSpPr>
            <a:spLocks noGrp="1" noRot="1" noChangeAspect="1" noChangeArrowheads="1" noTextEdit="1"/>
          </p:cNvSpPr>
          <p:nvPr>
            <p:ph type="sldImg"/>
          </p:nvPr>
        </p:nvSpPr>
        <p:spPr>
          <a:ln/>
        </p:spPr>
      </p:sp>
      <p:sp>
        <p:nvSpPr>
          <p:cNvPr id="43010" name="2 - Θέση σημειώσεων"/>
          <p:cNvSpPr>
            <a:spLocks noGrp="1"/>
          </p:cNvSpPr>
          <p:nvPr>
            <p:ph type="body" idx="1"/>
          </p:nvPr>
        </p:nvSpPr>
        <p:spPr>
          <a:noFill/>
          <a:ln/>
        </p:spPr>
        <p:txBody>
          <a:bodyPr/>
          <a:lstStyle/>
          <a:p>
            <a:pPr eaLnBrk="1" hangingPunct="1"/>
            <a:endParaRPr lang="el-GR" altLang="el-GR" smtClean="0"/>
          </a:p>
        </p:txBody>
      </p:sp>
      <p:sp>
        <p:nvSpPr>
          <p:cNvPr id="43011" name="3 - Θέση αριθμού διαφάνειας"/>
          <p:cNvSpPr>
            <a:spLocks noGrp="1"/>
          </p:cNvSpPr>
          <p:nvPr>
            <p:ph type="sldNum" sz="quarter" idx="5"/>
          </p:nvPr>
        </p:nvSpPr>
        <p:spPr>
          <a:noFill/>
        </p:spPr>
        <p:txBody>
          <a:bodyPr/>
          <a:lstStyle/>
          <a:p>
            <a:fld id="{4674E771-E140-462C-9539-1924EDF60B2D}" type="slidenum">
              <a:rPr lang="el-GR" altLang="el-GR"/>
              <a:pPr/>
              <a:t>16</a:t>
            </a:fld>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328F7A38-FD34-4399-AAA9-2DFD42FCF43F}" type="slidenum">
              <a:rPr lang="el-GR" altLang="el-GR"/>
              <a:pPr/>
              <a:t>17</a:t>
            </a:fld>
            <a:endParaRPr lang="el-GR" altLang="el-G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C3A579E1-2056-46AF-B7D8-34923FD6E501}" type="slidenum">
              <a:rPr lang="el-GR" altLang="el-GR"/>
              <a:pPr/>
              <a:t>18</a:t>
            </a:fld>
            <a:endParaRPr lang="el-GR" altLang="el-G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7901AD87-54E8-475F-B784-DB0688BC384A}" type="slidenum">
              <a:rPr lang="el-GR" altLang="el-GR"/>
              <a:pPr/>
              <a:t>19</a:t>
            </a:fld>
            <a:endParaRPr lang="el-GR" altLang="el-G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3B864FAC-44BC-4B45-BB30-BD697928B986}" type="slidenum">
              <a:rPr lang="el-GR" altLang="el-GR"/>
              <a:pPr/>
              <a:t>20</a:t>
            </a:fld>
            <a:endParaRPr lang="el-GR" altLang="el-G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Θέση εικόνας διαφάνειας"/>
          <p:cNvSpPr>
            <a:spLocks noGrp="1" noRot="1" noChangeAspect="1" noChangeArrowheads="1" noTextEdit="1"/>
          </p:cNvSpPr>
          <p:nvPr>
            <p:ph type="sldImg"/>
          </p:nvPr>
        </p:nvSpPr>
        <p:spPr>
          <a:ln/>
        </p:spPr>
      </p:sp>
      <p:sp>
        <p:nvSpPr>
          <p:cNvPr id="53250" name="2 - Θέση σημειώσεων"/>
          <p:cNvSpPr>
            <a:spLocks noGrp="1"/>
          </p:cNvSpPr>
          <p:nvPr>
            <p:ph type="body" idx="1"/>
          </p:nvPr>
        </p:nvSpPr>
        <p:spPr>
          <a:noFill/>
          <a:ln/>
        </p:spPr>
        <p:txBody>
          <a:bodyPr/>
          <a:lstStyle/>
          <a:p>
            <a:pPr eaLnBrk="1" hangingPunct="1"/>
            <a:endParaRPr lang="el-GR" altLang="el-GR" smtClean="0"/>
          </a:p>
        </p:txBody>
      </p:sp>
      <p:sp>
        <p:nvSpPr>
          <p:cNvPr id="53251" name="3 - Θέση αριθμού διαφάνειας"/>
          <p:cNvSpPr>
            <a:spLocks noGrp="1"/>
          </p:cNvSpPr>
          <p:nvPr>
            <p:ph type="sldNum" sz="quarter" idx="5"/>
          </p:nvPr>
        </p:nvSpPr>
        <p:spPr>
          <a:noFill/>
        </p:spPr>
        <p:txBody>
          <a:bodyPr/>
          <a:lstStyle/>
          <a:p>
            <a:fld id="{D57D829C-0432-4FB7-93F7-B7A182E165C8}" type="slidenum">
              <a:rPr lang="el-GR" altLang="el-GR"/>
              <a:pPr/>
              <a:t>21</a:t>
            </a:fld>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Θέση εικόνας διαφάνειας"/>
          <p:cNvSpPr>
            <a:spLocks noGrp="1" noRot="1" noChangeAspect="1" noChangeArrowheads="1" noTextEdit="1"/>
          </p:cNvSpPr>
          <p:nvPr>
            <p:ph type="sldImg"/>
          </p:nvPr>
        </p:nvSpPr>
        <p:spPr>
          <a:ln/>
        </p:spPr>
      </p:sp>
      <p:sp>
        <p:nvSpPr>
          <p:cNvPr id="55298" name="2 - Θέση σημειώσεων"/>
          <p:cNvSpPr>
            <a:spLocks noGrp="1"/>
          </p:cNvSpPr>
          <p:nvPr>
            <p:ph type="body" idx="1"/>
          </p:nvPr>
        </p:nvSpPr>
        <p:spPr>
          <a:noFill/>
          <a:ln/>
        </p:spPr>
        <p:txBody>
          <a:bodyPr/>
          <a:lstStyle/>
          <a:p>
            <a:pPr eaLnBrk="1" hangingPunct="1"/>
            <a:endParaRPr lang="el-GR" altLang="el-GR" smtClean="0"/>
          </a:p>
        </p:txBody>
      </p:sp>
      <p:sp>
        <p:nvSpPr>
          <p:cNvPr id="55299" name="3 - Θέση αριθμού διαφάνειας"/>
          <p:cNvSpPr>
            <a:spLocks noGrp="1"/>
          </p:cNvSpPr>
          <p:nvPr>
            <p:ph type="sldNum" sz="quarter" idx="5"/>
          </p:nvPr>
        </p:nvSpPr>
        <p:spPr>
          <a:noFill/>
        </p:spPr>
        <p:txBody>
          <a:bodyPr/>
          <a:lstStyle/>
          <a:p>
            <a:fld id="{60997A4E-0BB5-40E4-933E-2D6F051C90E9}" type="slidenum">
              <a:rPr lang="ar-SA" altLang="el-GR"/>
              <a:pPr/>
              <a:t>22</a:t>
            </a:fld>
            <a:endParaRPr lang="en-CA"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741D513B-9EF7-44CF-BDDB-D16E6B42107E}" type="slidenum">
              <a:rPr lang="en-US" altLang="el-GR"/>
              <a:pPr/>
              <a:t>23</a:t>
            </a:fld>
            <a:endParaRPr lang="en-US" altLang="el-G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altLang="el-GR" i="1" smtClean="0"/>
              <a:t>CBC, complete blood cell count; CNS, central nervous system; CT, computed tomography; H, history; LDH, lactate dehydrogenase; P, physical; PET, positron emission tomography.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28A8AC7E-D1E6-418A-81B5-698425F27381}" type="slidenum">
              <a:rPr lang="el-GR" altLang="el-GR"/>
              <a:pPr/>
              <a:t>27</a:t>
            </a:fld>
            <a:endParaRPr lang="el-GR" altLang="el-G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2ABDCA02-B4E1-48B6-8EA1-9E9B8F2A2B0D}" type="slidenum">
              <a:rPr lang="el-GR" altLang="el-GR"/>
              <a:pPr/>
              <a:t>28</a:t>
            </a:fld>
            <a:endParaRPr lang="el-GR" altLang="el-G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spcBef>
                <a:spcPct val="0"/>
              </a:spcBef>
            </a:pPr>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8165E2C9-5A13-4986-AA2B-4B1D2C0F46A0}" type="slidenum">
              <a:rPr lang="el-GR" altLang="el-GR"/>
              <a:pPr/>
              <a:t>5</a:t>
            </a:fld>
            <a:endParaRPr lang="el-GR" altLang="el-G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5CD3B77E-980C-4202-8708-06FE878DF340}" type="slidenum">
              <a:rPr lang="el-GR" altLang="el-GR"/>
              <a:pPr/>
              <a:t>29</a:t>
            </a:fld>
            <a:endParaRPr lang="el-GR" altLang="el-G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spcBef>
                <a:spcPct val="0"/>
              </a:spcBef>
            </a:pPr>
            <a:endParaRPr lang="el-GR"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DBB142F4-B0D8-469D-AC1A-7B6041575818}" type="slidenum">
              <a:rPr lang="el-GR" altLang="el-GR"/>
              <a:pPr/>
              <a:t>30</a:t>
            </a:fld>
            <a:endParaRPr lang="el-GR" altLang="el-G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C72F8F2D-E24C-4CDD-AB8C-C259095E2A20}" type="slidenum">
              <a:rPr lang="el-GR" altLang="el-GR"/>
              <a:pPr/>
              <a:t>31</a:t>
            </a:fld>
            <a:endParaRPr lang="el-GR" altLang="el-G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CF0C96D5-2D84-4894-B537-1C1320626F99}" type="slidenum">
              <a:rPr lang="el-GR" altLang="el-GR"/>
              <a:pPr/>
              <a:t>32</a:t>
            </a:fld>
            <a:endParaRPr lang="el-GR" altLang="el-G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FBB2BCF6-614A-429B-ABD1-85EBDF3115CB}" type="slidenum">
              <a:rPr lang="el-GR" altLang="el-GR"/>
              <a:pPr/>
              <a:t>33</a:t>
            </a:fld>
            <a:endParaRPr lang="el-GR" altLang="el-G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4E9727B8-B873-4E88-B391-717ADA377A45}" type="slidenum">
              <a:rPr lang="el-GR" altLang="el-GR"/>
              <a:pPr/>
              <a:t>34</a:t>
            </a:fld>
            <a:endParaRPr lang="el-GR" altLang="el-G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46661771-CFB3-4046-9B92-1B7C70EBFFEF}" type="slidenum">
              <a:rPr lang="el-GR" altLang="el-GR"/>
              <a:pPr/>
              <a:t>35</a:t>
            </a:fld>
            <a:endParaRPr lang="el-GR" altLang="el-G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CD934C10-EA74-4CD3-B08C-BA58DE98EA45}" type="slidenum">
              <a:rPr lang="el-GR" altLang="el-GR"/>
              <a:pPr/>
              <a:t>36</a:t>
            </a:fld>
            <a:endParaRPr lang="el-GR" altLang="el-G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46BDE2EF-BECD-4BF1-8CF7-27CDCB19A624}" type="slidenum">
              <a:rPr lang="el-GR" altLang="el-GR"/>
              <a:pPr/>
              <a:t>37</a:t>
            </a:fld>
            <a:endParaRPr lang="el-GR" altLang="el-G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20C9D0D8-1198-42D4-B10D-42D84C98756D}" type="slidenum">
              <a:rPr lang="el-GR" altLang="el-GR"/>
              <a:pPr/>
              <a:t>38</a:t>
            </a:fld>
            <a:endParaRPr lang="el-GR" altLang="el-G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Θέση εικόνας διαφάνειας"/>
          <p:cNvSpPr>
            <a:spLocks noGrp="1" noRot="1" noChangeAspect="1" noChangeArrowheads="1" noTextEdit="1"/>
          </p:cNvSpPr>
          <p:nvPr>
            <p:ph type="sldImg"/>
          </p:nvPr>
        </p:nvSpPr>
        <p:spPr>
          <a:ln/>
        </p:spPr>
      </p:sp>
      <p:sp>
        <p:nvSpPr>
          <p:cNvPr id="26626" name="2 - Θέση σημειώσεων"/>
          <p:cNvSpPr>
            <a:spLocks noGrp="1"/>
          </p:cNvSpPr>
          <p:nvPr>
            <p:ph type="body" idx="1"/>
          </p:nvPr>
        </p:nvSpPr>
        <p:spPr>
          <a:noFill/>
          <a:ln/>
        </p:spPr>
        <p:txBody>
          <a:bodyPr/>
          <a:lstStyle/>
          <a:p>
            <a:pPr eaLnBrk="1" hangingPunct="1"/>
            <a:endParaRPr lang="el-GR" altLang="el-GR" smtClean="0"/>
          </a:p>
        </p:txBody>
      </p:sp>
      <p:sp>
        <p:nvSpPr>
          <p:cNvPr id="26627" name="3 - Θέση αριθμού διαφάνειας"/>
          <p:cNvSpPr>
            <a:spLocks noGrp="1"/>
          </p:cNvSpPr>
          <p:nvPr>
            <p:ph type="sldNum" sz="quarter" idx="5"/>
          </p:nvPr>
        </p:nvSpPr>
        <p:spPr>
          <a:noFill/>
        </p:spPr>
        <p:txBody>
          <a:bodyPr/>
          <a:lstStyle/>
          <a:p>
            <a:fld id="{0B52BD1F-EF46-4BB4-807E-49CEF3B537F7}" type="slidenum">
              <a:rPr lang="el-GR" altLang="el-GR"/>
              <a:pPr/>
              <a:t>6</a:t>
            </a:fld>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A1757F03-A2A2-46B2-9146-C59F8C2B3748}" type="slidenum">
              <a:rPr lang="el-GR" altLang="el-GR"/>
              <a:pPr/>
              <a:t>39</a:t>
            </a:fld>
            <a:endParaRPr lang="el-GR" altLang="el-G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3C1D0829-6DEC-4ACA-93EA-8AB269F978BD}" type="slidenum">
              <a:rPr lang="el-GR" altLang="el-GR"/>
              <a:pPr/>
              <a:t>40</a:t>
            </a:fld>
            <a:endParaRPr lang="el-GR" altLang="el-G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E90E3A67-1C75-4DE3-B75F-0184FA03EF72}" type="slidenum">
              <a:rPr lang="el-GR" altLang="el-GR"/>
              <a:pPr/>
              <a:t>41</a:t>
            </a:fld>
            <a:endParaRPr lang="el-GR" altLang="el-G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54D99522-041F-4483-B98C-2DAD88CBC5C2}" type="slidenum">
              <a:rPr lang="el-GR" altLang="el-GR"/>
              <a:pPr/>
              <a:t>42</a:t>
            </a:fld>
            <a:endParaRPr lang="el-GR" altLang="el-G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9D35A5DF-B92B-4480-9BF8-272D75E4F185}" type="slidenum">
              <a:rPr lang="el-GR" altLang="el-GR"/>
              <a:pPr/>
              <a:t>43</a:t>
            </a:fld>
            <a:endParaRPr lang="el-GR" altLang="el-G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B2C4A58D-1D48-4DC3-8655-6CBA9FE7B621}" type="slidenum">
              <a:rPr lang="el-GR" altLang="el-GR"/>
              <a:pPr/>
              <a:t>44</a:t>
            </a:fld>
            <a:endParaRPr lang="el-GR" altLang="el-G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36510E87-682E-4DB7-A4D0-00C9D218286D}" type="slidenum">
              <a:rPr lang="el-GR" altLang="el-GR"/>
              <a:pPr/>
              <a:t>45</a:t>
            </a:fld>
            <a:endParaRPr lang="el-GR" altLang="el-G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4CE6EE99-CA20-4FD0-B75E-7D1C027CAD17}" type="slidenum">
              <a:rPr lang="el-GR" altLang="el-GR"/>
              <a:pPr/>
              <a:t>7</a:t>
            </a:fld>
            <a:endParaRPr lang="el-GR" altLang="el-G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1DC5EF7-0F7A-4DC7-A7C4-525FA448C93A}" type="slidenum">
              <a:rPr lang="el-GR" altLang="el-GR"/>
              <a:pPr/>
              <a:t>9</a:t>
            </a:fld>
            <a:endParaRPr lang="el-GR" altLang="el-G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33461E19-4F42-4E3C-9BDA-DB8E3434AD5F}" type="slidenum">
              <a:rPr lang="el-GR" altLang="el-GR"/>
              <a:pPr/>
              <a:t>11</a:t>
            </a:fld>
            <a:endParaRPr lang="el-GR" altLang="el-G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31C4CDE7-1CEA-4EB7-88EB-4A43024F7631}" type="slidenum">
              <a:rPr lang="el-GR" altLang="el-GR"/>
              <a:pPr/>
              <a:t>13</a:t>
            </a:fld>
            <a:endParaRPr lang="el-GR" altLang="el-G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E1A70F53-B18B-4F1A-AE94-5D375C478AE1}" type="slidenum">
              <a:rPr lang="el-GR" altLang="el-GR"/>
              <a:pPr/>
              <a:t>14</a:t>
            </a:fld>
            <a:endParaRPr lang="el-GR" altLang="el-G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8E9CCCC2-5E69-4B44-A634-705E1B42F0DE}" type="slidenum">
              <a:rPr lang="el-GR" altLang="el-GR"/>
              <a:pPr/>
              <a:t>15</a:t>
            </a:fld>
            <a:endParaRPr lang="el-GR" altLang="el-G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fr-F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fr-F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7FE5F59-23C2-4608-8A61-D1380CF467EC}" type="slidenum">
              <a:rPr lang="fr-FR" altLang="el-GR" smtClean="0"/>
              <a:pPr/>
              <a:t>‹#›</a:t>
            </a:fld>
            <a:endParaRPr lang="fr-F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fr-FR"/>
          </a:p>
        </p:txBody>
      </p:sp>
      <p:sp>
        <p:nvSpPr>
          <p:cNvPr id="5" name="4 - Θέση υποσέλιδου"/>
          <p:cNvSpPr>
            <a:spLocks noGrp="1"/>
          </p:cNvSpPr>
          <p:nvPr>
            <p:ph type="ftr" sz="quarter" idx="11"/>
          </p:nvPr>
        </p:nvSpPr>
        <p:spPr/>
        <p:txBody>
          <a:bodyPr/>
          <a:lstStyle/>
          <a:p>
            <a:pPr>
              <a:defRPr/>
            </a:pPr>
            <a:endParaRPr lang="fr-FR"/>
          </a:p>
        </p:txBody>
      </p:sp>
      <p:sp>
        <p:nvSpPr>
          <p:cNvPr id="6" name="5 - Θέση αριθμού διαφάνειας"/>
          <p:cNvSpPr>
            <a:spLocks noGrp="1"/>
          </p:cNvSpPr>
          <p:nvPr>
            <p:ph type="sldNum" sz="quarter" idx="12"/>
          </p:nvPr>
        </p:nvSpPr>
        <p:spPr/>
        <p:txBody>
          <a:bodyPr/>
          <a:lstStyle/>
          <a:p>
            <a:fld id="{E6D24600-FDDD-4C3C-AAA0-96FAF0D6AA58}" type="slidenum">
              <a:rPr lang="fr-FR" altLang="el-GR" smtClean="0"/>
              <a:pPr/>
              <a:t>‹#›</a:t>
            </a:fld>
            <a:endParaRPr lang="fr-F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fr-FR"/>
          </a:p>
        </p:txBody>
      </p:sp>
      <p:sp>
        <p:nvSpPr>
          <p:cNvPr id="5" name="4 - Θέση υποσέλιδου"/>
          <p:cNvSpPr>
            <a:spLocks noGrp="1"/>
          </p:cNvSpPr>
          <p:nvPr>
            <p:ph type="ftr" sz="quarter" idx="11"/>
          </p:nvPr>
        </p:nvSpPr>
        <p:spPr/>
        <p:txBody>
          <a:bodyPr/>
          <a:lstStyle/>
          <a:p>
            <a:pPr>
              <a:defRPr/>
            </a:pPr>
            <a:endParaRPr lang="fr-FR"/>
          </a:p>
        </p:txBody>
      </p:sp>
      <p:sp>
        <p:nvSpPr>
          <p:cNvPr id="6" name="5 - Θέση αριθμού διαφάνειας"/>
          <p:cNvSpPr>
            <a:spLocks noGrp="1"/>
          </p:cNvSpPr>
          <p:nvPr>
            <p:ph type="sldNum" sz="quarter" idx="12"/>
          </p:nvPr>
        </p:nvSpPr>
        <p:spPr/>
        <p:txBody>
          <a:bodyPr/>
          <a:lstStyle/>
          <a:p>
            <a:fld id="{B4FEDFFC-0686-4E4B-A611-87E22393F84A}" type="slidenum">
              <a:rPr lang="fr-FR" altLang="el-GR" smtClean="0"/>
              <a:pPr/>
              <a:t>‹#›</a:t>
            </a:fld>
            <a:endParaRPr lang="fr-FR"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858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9812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41148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fld id="{7AAA1B4A-17C8-45B1-849E-BD01315A6750}" type="slidenum">
              <a:rPr lang="el-GR" altLang="el-GR"/>
              <a:pPr/>
              <a:t>‹#›</a:t>
            </a:fld>
            <a:endParaRPr lang="el-GR"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858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9812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41148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fld id="{1C57FA03-8433-49FF-B110-A26EBFC36083}" type="slidenum">
              <a:rPr lang="el-GR" altLang="el-GR"/>
              <a:pPr/>
              <a:t>‹#›</a:t>
            </a:fld>
            <a:endParaRPr lang="el-GR"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85800" y="1981200"/>
            <a:ext cx="7772400" cy="4114800"/>
          </a:xfrm>
        </p:spPr>
        <p:txBody>
          <a:bodyPr/>
          <a:lstStyle/>
          <a:p>
            <a:pPr lvl="0"/>
            <a:endParaRPr lang="el-GR" noProof="0"/>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5"/>
          <p:cNvSpPr>
            <a:spLocks noGrp="1" noChangeArrowheads="1"/>
          </p:cNvSpPr>
          <p:nvPr>
            <p:ph type="ftr" sz="quarter" idx="11"/>
          </p:nvPr>
        </p:nvSpPr>
        <p:spPr/>
        <p:txBody>
          <a:bodyPr/>
          <a:lstStyle>
            <a:lvl1pPr>
              <a:defRPr/>
            </a:lvl1pPr>
          </a:lstStyle>
          <a:p>
            <a:pPr>
              <a:defRPr/>
            </a:pPr>
            <a:endParaRPr lang="el-GR"/>
          </a:p>
        </p:txBody>
      </p:sp>
      <p:sp>
        <p:nvSpPr>
          <p:cNvPr id="6" name="Rectangle 6"/>
          <p:cNvSpPr>
            <a:spLocks noGrp="1" noChangeArrowheads="1"/>
          </p:cNvSpPr>
          <p:nvPr>
            <p:ph type="sldNum" sz="quarter" idx="12"/>
          </p:nvPr>
        </p:nvSpPr>
        <p:spPr/>
        <p:txBody>
          <a:bodyPr/>
          <a:lstStyle>
            <a:lvl1pPr>
              <a:defRPr/>
            </a:lvl1pPr>
          </a:lstStyle>
          <a:p>
            <a:fld id="{7E79B750-9053-4F59-A77B-EEE37D9703AD}" type="slidenum">
              <a:rPr lang="el-GR" altLang="el-GR"/>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pPr>
              <a:defRPr/>
            </a:pPr>
            <a:endParaRPr lang="fr-FR"/>
          </a:p>
        </p:txBody>
      </p:sp>
      <p:sp>
        <p:nvSpPr>
          <p:cNvPr id="5" name="4 - Θέση υποσέλιδου"/>
          <p:cNvSpPr>
            <a:spLocks noGrp="1"/>
          </p:cNvSpPr>
          <p:nvPr>
            <p:ph type="ftr" sz="quarter" idx="11"/>
          </p:nvPr>
        </p:nvSpPr>
        <p:spPr>
          <a:xfrm>
            <a:off x="457200" y="6480969"/>
            <a:ext cx="4260056" cy="300831"/>
          </a:xfrm>
        </p:spPr>
        <p:txBody>
          <a:bodyPr/>
          <a:lstStyle/>
          <a:p>
            <a:pPr>
              <a:defRPr/>
            </a:pPr>
            <a:endParaRPr lang="fr-FR"/>
          </a:p>
        </p:txBody>
      </p:sp>
      <p:sp>
        <p:nvSpPr>
          <p:cNvPr id="6" name="5 - Θέση αριθμού διαφάνειας"/>
          <p:cNvSpPr>
            <a:spLocks noGrp="1"/>
          </p:cNvSpPr>
          <p:nvPr>
            <p:ph type="sldNum" sz="quarter" idx="12"/>
          </p:nvPr>
        </p:nvSpPr>
        <p:spPr/>
        <p:txBody>
          <a:bodyPr/>
          <a:lstStyle/>
          <a:p>
            <a:fld id="{2F62B748-F3CA-43CC-B2BC-BF75290BFA5E}" type="slidenum">
              <a:rPr lang="fr-FR" altLang="el-GR" smtClean="0"/>
              <a:pPr/>
              <a:t>‹#›</a:t>
            </a:fld>
            <a:endParaRPr lang="fr-F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pPr>
              <a:defRPr/>
            </a:pPr>
            <a:endParaRPr lang="fr-FR"/>
          </a:p>
        </p:txBody>
      </p:sp>
      <p:sp>
        <p:nvSpPr>
          <p:cNvPr id="5" name="4 - Θέση υποσέλιδου"/>
          <p:cNvSpPr>
            <a:spLocks noGrp="1"/>
          </p:cNvSpPr>
          <p:nvPr>
            <p:ph type="ftr" sz="quarter" idx="11"/>
          </p:nvPr>
        </p:nvSpPr>
        <p:spPr>
          <a:xfrm>
            <a:off x="2619376" y="6480969"/>
            <a:ext cx="4260056" cy="300831"/>
          </a:xfrm>
        </p:spPr>
        <p:txBody>
          <a:bodyPr/>
          <a:lstStyle/>
          <a:p>
            <a:pPr>
              <a:defRPr/>
            </a:pPr>
            <a:endParaRPr lang="fr-F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8B9CEF81-98E2-463F-AF15-60AE2CE923B3}" type="slidenum">
              <a:rPr lang="fr-FR" altLang="el-GR" smtClean="0"/>
              <a:pPr/>
              <a:t>‹#›</a:t>
            </a:fld>
            <a:endParaRPr lang="fr-FR" alt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pPr>
              <a:defRPr/>
            </a:pPr>
            <a:endParaRPr lang="fr-FR"/>
          </a:p>
        </p:txBody>
      </p:sp>
      <p:sp>
        <p:nvSpPr>
          <p:cNvPr id="6" name="5 - Θέση υποσέλιδου"/>
          <p:cNvSpPr>
            <a:spLocks noGrp="1"/>
          </p:cNvSpPr>
          <p:nvPr>
            <p:ph type="ftr" sz="quarter" idx="11"/>
          </p:nvPr>
        </p:nvSpPr>
        <p:spPr>
          <a:xfrm>
            <a:off x="457200" y="6480969"/>
            <a:ext cx="4260056" cy="301752"/>
          </a:xfrm>
        </p:spPr>
        <p:txBody>
          <a:bodyPr/>
          <a:lstStyle/>
          <a:p>
            <a:pPr>
              <a:defRPr/>
            </a:pPr>
            <a:endParaRPr lang="fr-F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9A7F6BFA-2294-4C40-9CA5-0CF137C29DC0}" type="slidenum">
              <a:rPr lang="fr-FR" altLang="el-GR" smtClean="0"/>
              <a:pPr/>
              <a:t>‹#›</a:t>
            </a:fld>
            <a:endParaRPr lang="fr-F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pPr>
              <a:defRPr/>
            </a:pPr>
            <a:endParaRPr lang="fr-FR"/>
          </a:p>
        </p:txBody>
      </p:sp>
      <p:sp>
        <p:nvSpPr>
          <p:cNvPr id="8" name="7 - Θέση υποσέλιδου"/>
          <p:cNvSpPr>
            <a:spLocks noGrp="1"/>
          </p:cNvSpPr>
          <p:nvPr>
            <p:ph type="ftr" sz="quarter" idx="11"/>
          </p:nvPr>
        </p:nvSpPr>
        <p:spPr>
          <a:xfrm>
            <a:off x="457200" y="6480969"/>
            <a:ext cx="4261104" cy="301752"/>
          </a:xfrm>
        </p:spPr>
        <p:txBody>
          <a:bodyPr/>
          <a:lstStyle/>
          <a:p>
            <a:pPr>
              <a:defRPr/>
            </a:pPr>
            <a:endParaRPr lang="fr-F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8C898DAF-0F27-4343-A175-573551664918}" type="slidenum">
              <a:rPr lang="fr-FR" altLang="el-GR" smtClean="0"/>
              <a:pPr/>
              <a:t>‹#›</a:t>
            </a:fld>
            <a:endParaRPr lang="fr-FR" alt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fr-FR"/>
          </a:p>
        </p:txBody>
      </p:sp>
      <p:sp>
        <p:nvSpPr>
          <p:cNvPr id="4" name="3 - Θέση υποσέλιδου"/>
          <p:cNvSpPr>
            <a:spLocks noGrp="1"/>
          </p:cNvSpPr>
          <p:nvPr>
            <p:ph type="ftr" sz="quarter" idx="11"/>
          </p:nvPr>
        </p:nvSpPr>
        <p:spPr/>
        <p:txBody>
          <a:bodyPr/>
          <a:lstStyle/>
          <a:p>
            <a:pPr>
              <a:defRPr/>
            </a:pPr>
            <a:endParaRPr lang="fr-FR"/>
          </a:p>
        </p:txBody>
      </p:sp>
      <p:sp>
        <p:nvSpPr>
          <p:cNvPr id="5" name="4 - Θέση αριθμού διαφάνειας"/>
          <p:cNvSpPr>
            <a:spLocks noGrp="1"/>
          </p:cNvSpPr>
          <p:nvPr>
            <p:ph type="sldNum" sz="quarter" idx="12"/>
          </p:nvPr>
        </p:nvSpPr>
        <p:spPr/>
        <p:txBody>
          <a:bodyPr/>
          <a:lstStyle/>
          <a:p>
            <a:fld id="{BE4D515E-582B-4B9C-9B3C-13951625188E}" type="slidenum">
              <a:rPr lang="fr-FR" altLang="el-GR" smtClean="0"/>
              <a:pPr/>
              <a:t>‹#›</a:t>
            </a:fld>
            <a:endParaRPr lang="fr-F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pPr>
              <a:defRPr/>
            </a:pPr>
            <a:endParaRPr lang="fr-FR"/>
          </a:p>
        </p:txBody>
      </p:sp>
      <p:sp>
        <p:nvSpPr>
          <p:cNvPr id="3" name="2 - Θέση υποσέλιδου"/>
          <p:cNvSpPr>
            <a:spLocks noGrp="1"/>
          </p:cNvSpPr>
          <p:nvPr>
            <p:ph type="ftr" sz="quarter" idx="11"/>
          </p:nvPr>
        </p:nvSpPr>
        <p:spPr>
          <a:xfrm>
            <a:off x="457200" y="6481890"/>
            <a:ext cx="4260056" cy="300831"/>
          </a:xfrm>
        </p:spPr>
        <p:txBody>
          <a:bodyPr/>
          <a:lstStyle/>
          <a:p>
            <a:pPr>
              <a:defRPr/>
            </a:pPr>
            <a:endParaRPr lang="fr-F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3953F521-1D02-4A7E-9E99-72593D3FF39F}" type="slidenum">
              <a:rPr lang="fr-FR" altLang="el-GR" smtClean="0"/>
              <a:pPr/>
              <a:t>‹#›</a:t>
            </a:fld>
            <a:endParaRPr lang="fr-F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pPr>
              <a:defRPr/>
            </a:pPr>
            <a:endParaRPr lang="fr-F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pPr>
              <a:defRPr/>
            </a:pPr>
            <a:endParaRPr lang="fr-F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F6197E29-20C4-4E59-823F-8E24D4CA03F3}" type="slidenum">
              <a:rPr lang="fr-FR" altLang="el-GR" smtClean="0"/>
              <a:pPr/>
              <a:t>‹#›</a:t>
            </a:fld>
            <a:endParaRPr lang="fr-FR" alt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pPr>
              <a:defRPr/>
            </a:pPr>
            <a:endParaRPr lang="fr-F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pPr>
              <a:defRPr/>
            </a:pPr>
            <a:endParaRPr lang="fr-F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A1BE6327-BB64-49F2-BC10-06F958FAD443}" type="slidenum">
              <a:rPr lang="fr-FR" altLang="el-GR" smtClean="0"/>
              <a:pPr/>
              <a:t>‹#›</a:t>
            </a:fld>
            <a:endParaRPr lang="fr-FR" alt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fr-F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fr-F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4353AF5-938B-441F-BB93-CA5A45471EC0}" type="slidenum">
              <a:rPr lang="fr-FR" altLang="el-GR" smtClean="0"/>
              <a:pPr/>
              <a:t>‹#›</a:t>
            </a:fld>
            <a:endParaRPr lang="fr-FR" altLang="el-GR"/>
          </a:p>
        </p:txBody>
      </p:sp>
    </p:spTree>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content.nejm.org/content/vol349/issue14/images/large/07f1.jpe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39699" y="4673600"/>
            <a:ext cx="9004301" cy="1397000"/>
          </a:xfrm>
        </p:spPr>
        <p:txBody>
          <a:bodyPr>
            <a:noAutofit/>
          </a:bodyPr>
          <a:lstStyle/>
          <a:p>
            <a:pPr algn="l" eaLnBrk="1" fontAlgn="auto" hangingPunct="1">
              <a:lnSpc>
                <a:spcPct val="80000"/>
              </a:lnSpc>
              <a:spcAft>
                <a:spcPts val="0"/>
              </a:spcAft>
              <a:buClr>
                <a:schemeClr val="tx1">
                  <a:shade val="95000"/>
                </a:schemeClr>
              </a:buClr>
              <a:buFont typeface="Wingdings 2"/>
              <a:buNone/>
              <a:defRPr/>
            </a:pPr>
            <a:r>
              <a:rPr lang="el-GR" b="1" i="1" dirty="0" smtClean="0">
                <a:latin typeface="Tahoma" pitchFamily="34" charset="0"/>
              </a:rPr>
              <a:t>ΚΑΡΑΛΗ ΒΑΣΙΛΙΚΗ</a:t>
            </a:r>
          </a:p>
          <a:p>
            <a:pPr algn="l" eaLnBrk="1" fontAlgn="auto" hangingPunct="1">
              <a:lnSpc>
                <a:spcPct val="80000"/>
              </a:lnSpc>
              <a:spcAft>
                <a:spcPts val="0"/>
              </a:spcAft>
              <a:buClr>
                <a:schemeClr val="tx1">
                  <a:shade val="95000"/>
                </a:schemeClr>
              </a:buClr>
              <a:buFont typeface="Wingdings 2"/>
              <a:buNone/>
              <a:defRPr/>
            </a:pPr>
            <a:r>
              <a:rPr lang="el-GR" b="1" i="1" dirty="0" smtClean="0">
                <a:latin typeface="Tahoma" pitchFamily="34" charset="0"/>
              </a:rPr>
              <a:t>ΑΚΑΔΗΜΑΪΚΗ ΥΠΟΤΡΟΦΟΣ –  ΑΙΜΑΤΟΛΟΓΟΣ</a:t>
            </a:r>
          </a:p>
          <a:p>
            <a:pPr algn="l" eaLnBrk="1" fontAlgn="auto" hangingPunct="1">
              <a:lnSpc>
                <a:spcPct val="80000"/>
              </a:lnSpc>
              <a:spcAft>
                <a:spcPts val="0"/>
              </a:spcAft>
              <a:buClr>
                <a:schemeClr val="tx1">
                  <a:shade val="95000"/>
                </a:schemeClr>
              </a:buClr>
              <a:buFont typeface="Wingdings 2"/>
              <a:buNone/>
              <a:defRPr/>
            </a:pPr>
            <a:r>
              <a:rPr lang="el-GR" b="1" i="1" dirty="0" smtClean="0">
                <a:latin typeface="Tahoma" pitchFamily="34" charset="0"/>
              </a:rPr>
              <a:t>Δ΄ΠΠΚ - ΑΤΤΙΚΟΝ</a:t>
            </a:r>
            <a:endParaRPr lang="fr-BE" b="1" i="1" dirty="0">
              <a:latin typeface="Tahoma" pitchFamily="34" charset="0"/>
            </a:endParaRPr>
          </a:p>
        </p:txBody>
      </p:sp>
      <p:sp>
        <p:nvSpPr>
          <p:cNvPr id="4" name="3 - Τίτλος"/>
          <p:cNvSpPr>
            <a:spLocks noGrp="1"/>
          </p:cNvSpPr>
          <p:nvPr>
            <p:ph type="ctrTitle"/>
          </p:nvPr>
        </p:nvSpPr>
        <p:spPr/>
        <p:txBody>
          <a:bodyPr/>
          <a:lstStyle/>
          <a:p>
            <a:pPr algn="ctr"/>
            <a:r>
              <a:rPr lang="el-GR" b="1" dirty="0" smtClean="0"/>
              <a:t>ΛΕΜΦΩΜΑΤΑ</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1" descr="C:\Documents and Settings\aimatologiki_02\Επιφάνεια εργασίας\Vassilakopoulos\BE090724\Marinou Kon, Reed Sternberg, Jul 2009.JPG"/>
          <p:cNvPicPr>
            <a:picLocks noGrp="1" noChangeAspect="1" noChangeArrowheads="1"/>
          </p:cNvPicPr>
          <p:nvPr>
            <p:ph sz="half" idx="1"/>
          </p:nvPr>
        </p:nvPicPr>
        <p:blipFill>
          <a:blip r:embed="rId2"/>
          <a:srcRect/>
          <a:stretch>
            <a:fillRect/>
          </a:stretch>
        </p:blipFill>
        <p:spPr>
          <a:xfrm>
            <a:off x="76200" y="152400"/>
            <a:ext cx="2971800" cy="2228850"/>
          </a:xfrm>
        </p:spPr>
      </p:pic>
      <p:pic>
        <p:nvPicPr>
          <p:cNvPr id="31746" name="Picture 22" descr="C:\Documents and Settings\aimatologiki_02\Επιφάνεια εργασίας\Vassilakopoulos\BE090724\Marinou Kon, Reed Sternberg 2, Jul 2009.JPG"/>
          <p:cNvPicPr>
            <a:picLocks noGrp="1" noChangeAspect="1" noChangeArrowheads="1"/>
          </p:cNvPicPr>
          <p:nvPr>
            <p:ph sz="half" idx="2"/>
          </p:nvPr>
        </p:nvPicPr>
        <p:blipFill>
          <a:blip r:embed="rId3"/>
          <a:srcRect/>
          <a:stretch>
            <a:fillRect/>
          </a:stretch>
        </p:blipFill>
        <p:spPr>
          <a:xfrm>
            <a:off x="6172200" y="152400"/>
            <a:ext cx="2971800" cy="2228850"/>
          </a:xfrm>
        </p:spPr>
      </p:pic>
      <p:pic>
        <p:nvPicPr>
          <p:cNvPr id="31747" name="Picture 25" descr="C:\Documents and Settings\aimatologiki_02\Επιφάνεια εργασίας\BE090724_3\Marinou Konst, RS and background, July 2009.JPG"/>
          <p:cNvPicPr>
            <a:picLocks noChangeAspect="1" noChangeArrowheads="1"/>
          </p:cNvPicPr>
          <p:nvPr/>
        </p:nvPicPr>
        <p:blipFill>
          <a:blip r:embed="rId4"/>
          <a:srcRect/>
          <a:stretch>
            <a:fillRect/>
          </a:stretch>
        </p:blipFill>
        <p:spPr bwMode="auto">
          <a:xfrm>
            <a:off x="3124200" y="152400"/>
            <a:ext cx="2971800" cy="2228850"/>
          </a:xfrm>
          <a:prstGeom prst="rect">
            <a:avLst/>
          </a:prstGeom>
          <a:noFill/>
          <a:ln w="9525">
            <a:noFill/>
            <a:miter lim="800000"/>
            <a:headEnd/>
            <a:tailEnd/>
          </a:ln>
        </p:spPr>
      </p:pic>
      <p:pic>
        <p:nvPicPr>
          <p:cNvPr id="31748" name="Picture 2" descr="C:\Documents and Settings\aimatologiki_02\Επιφάνεια εργασίας\Vassilakopoulos\BE090724_1\Maranzani Giovanni, RS like, Met Ca, 17 Jul 2009_2.JPG"/>
          <p:cNvPicPr>
            <a:picLocks noChangeAspect="1" noChangeArrowheads="1"/>
          </p:cNvPicPr>
          <p:nvPr/>
        </p:nvPicPr>
        <p:blipFill>
          <a:blip r:embed="rId5" cstate="print"/>
          <a:srcRect/>
          <a:stretch>
            <a:fillRect/>
          </a:stretch>
        </p:blipFill>
        <p:spPr bwMode="auto">
          <a:xfrm>
            <a:off x="76200" y="4648200"/>
            <a:ext cx="2895600" cy="2171700"/>
          </a:xfrm>
          <a:prstGeom prst="rect">
            <a:avLst/>
          </a:prstGeom>
          <a:noFill/>
          <a:ln w="9525">
            <a:noFill/>
            <a:miter lim="800000"/>
            <a:headEnd/>
            <a:tailEnd/>
          </a:ln>
        </p:spPr>
      </p:pic>
      <p:pic>
        <p:nvPicPr>
          <p:cNvPr id="31749" name="Picture 4" descr="C:\Documents and Settings\aimatologiki_02\Επιφάνεια εργασίας\Vassilakopoulos\BE090724_1\Maranzani Giovanni, RS like, Met Ca, 17 Jul 2009_3.JPG"/>
          <p:cNvPicPr>
            <a:picLocks noChangeAspect="1" noChangeArrowheads="1"/>
          </p:cNvPicPr>
          <p:nvPr/>
        </p:nvPicPr>
        <p:blipFill>
          <a:blip r:embed="rId6" cstate="print"/>
          <a:srcRect/>
          <a:stretch>
            <a:fillRect/>
          </a:stretch>
        </p:blipFill>
        <p:spPr bwMode="auto">
          <a:xfrm>
            <a:off x="3124200" y="4686300"/>
            <a:ext cx="2895600" cy="2171700"/>
          </a:xfrm>
          <a:prstGeom prst="rect">
            <a:avLst/>
          </a:prstGeom>
          <a:noFill/>
          <a:ln w="9525">
            <a:noFill/>
            <a:miter lim="800000"/>
            <a:headEnd/>
            <a:tailEnd/>
          </a:ln>
        </p:spPr>
      </p:pic>
      <p:pic>
        <p:nvPicPr>
          <p:cNvPr id="31750" name="Picture 2" descr="C:\Documents and Settings\aimatologiki_02\Επιφάνεια εργασίας\BE090724_3\Lyberis, Hodgkin cell, 21 Apr 2009.JPG"/>
          <p:cNvPicPr>
            <a:picLocks noChangeAspect="1" noChangeArrowheads="1"/>
          </p:cNvPicPr>
          <p:nvPr/>
        </p:nvPicPr>
        <p:blipFill>
          <a:blip r:embed="rId7"/>
          <a:srcRect/>
          <a:stretch>
            <a:fillRect/>
          </a:stretch>
        </p:blipFill>
        <p:spPr bwMode="auto">
          <a:xfrm>
            <a:off x="1447800" y="2438400"/>
            <a:ext cx="2819400" cy="2112963"/>
          </a:xfrm>
          <a:prstGeom prst="rect">
            <a:avLst/>
          </a:prstGeom>
          <a:noFill/>
          <a:ln w="9525">
            <a:noFill/>
            <a:miter lim="800000"/>
            <a:headEnd/>
            <a:tailEnd/>
          </a:ln>
        </p:spPr>
      </p:pic>
      <p:pic>
        <p:nvPicPr>
          <p:cNvPr id="31751" name="Picture 3" descr="C:\Documents and Settings\aimatologiki_02\Επιφάνεια εργασίας\BE090724_3\Lyberis, Hodgkin cell, 21 Apr 2009_1.JPG"/>
          <p:cNvPicPr>
            <a:picLocks noChangeAspect="1" noChangeArrowheads="1"/>
          </p:cNvPicPr>
          <p:nvPr/>
        </p:nvPicPr>
        <p:blipFill>
          <a:blip r:embed="rId8"/>
          <a:srcRect/>
          <a:stretch>
            <a:fillRect/>
          </a:stretch>
        </p:blipFill>
        <p:spPr bwMode="auto">
          <a:xfrm>
            <a:off x="4648200" y="2438400"/>
            <a:ext cx="2819400" cy="2112963"/>
          </a:xfrm>
          <a:prstGeom prst="rect">
            <a:avLst/>
          </a:prstGeom>
          <a:noFill/>
          <a:ln w="9525">
            <a:noFill/>
            <a:miter lim="800000"/>
            <a:headEnd/>
            <a:tailEnd/>
          </a:ln>
        </p:spPr>
      </p:pic>
      <p:pic>
        <p:nvPicPr>
          <p:cNvPr id="31752" name="Picture 3" descr="C:\Documents and Settings\aimatologiki_02\Επιφάνεια εργασίας\Vassilakopoulos\BE090724_1\Maranzani Giovanni, RS like, Met Ca, 17 Jul 2009_5.JPG"/>
          <p:cNvPicPr>
            <a:picLocks noChangeAspect="1" noChangeArrowheads="1"/>
          </p:cNvPicPr>
          <p:nvPr/>
        </p:nvPicPr>
        <p:blipFill>
          <a:blip r:embed="rId9"/>
          <a:srcRect/>
          <a:stretch>
            <a:fillRect/>
          </a:stretch>
        </p:blipFill>
        <p:spPr bwMode="auto">
          <a:xfrm>
            <a:off x="6172200" y="4648200"/>
            <a:ext cx="28194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3911600" y="6350000"/>
            <a:ext cx="5067300" cy="336550"/>
          </a:xfrm>
          <a:prstGeom prst="rect">
            <a:avLst/>
          </a:prstGeom>
          <a:noFill/>
          <a:ln w="9525">
            <a:noFill/>
            <a:miter lim="800000"/>
            <a:headEnd/>
            <a:tailEnd/>
          </a:ln>
        </p:spPr>
        <p:txBody>
          <a:bodyPr>
            <a:spAutoFit/>
          </a:bodyPr>
          <a:lstStyle/>
          <a:p>
            <a:pPr eaLnBrk="1" hangingPunct="1">
              <a:spcBef>
                <a:spcPct val="50000"/>
              </a:spcBef>
            </a:pPr>
            <a:r>
              <a:rPr lang="en-US" altLang="el-GR" sz="1600" i="1"/>
              <a:t>Hjalgrim H et al, N Engl J Med, 349: 1324-32, 2003</a:t>
            </a:r>
            <a:endParaRPr lang="el-GR" altLang="el-GR" sz="1600" i="1"/>
          </a:p>
        </p:txBody>
      </p:sp>
      <p:pic>
        <p:nvPicPr>
          <p:cNvPr id="32771" name="Picture 5" descr=" ">
            <a:hlinkClick r:id="rId3"/>
          </p:cNvPr>
          <p:cNvPicPr>
            <a:picLocks noChangeAspect="1" noChangeArrowheads="1"/>
          </p:cNvPicPr>
          <p:nvPr/>
        </p:nvPicPr>
        <p:blipFill>
          <a:blip r:embed="rId4"/>
          <a:srcRect/>
          <a:stretch>
            <a:fillRect/>
          </a:stretch>
        </p:blipFill>
        <p:spPr bwMode="auto">
          <a:xfrm>
            <a:off x="1143000" y="1638300"/>
            <a:ext cx="6629400" cy="4683125"/>
          </a:xfrm>
          <a:prstGeom prst="rect">
            <a:avLst/>
          </a:prstGeom>
          <a:noFill/>
          <a:ln w="9525">
            <a:noFill/>
            <a:miter lim="800000"/>
            <a:headEnd/>
            <a:tailEnd/>
          </a:ln>
        </p:spPr>
      </p:pic>
      <p:sp>
        <p:nvSpPr>
          <p:cNvPr id="5" name="4 - Τίτλος"/>
          <p:cNvSpPr>
            <a:spLocks noGrp="1"/>
          </p:cNvSpPr>
          <p:nvPr>
            <p:ph type="title"/>
          </p:nvPr>
        </p:nvSpPr>
        <p:spPr/>
        <p:txBody>
          <a:bodyPr/>
          <a:lstStyle/>
          <a:p>
            <a:r>
              <a:rPr lang="el-GR" dirty="0" smtClean="0"/>
              <a:t>ΣΧΕΣΗ ΛΕΜΦΩΜΑΤΟΣ</a:t>
            </a:r>
            <a:r>
              <a:rPr lang="en-US" dirty="0" smtClean="0"/>
              <a:t> HODGKIN </a:t>
            </a:r>
            <a:r>
              <a:rPr lang="el-GR" dirty="0" smtClean="0"/>
              <a:t>ΜΕ ΤΟΝ ΙΟ </a:t>
            </a:r>
            <a:r>
              <a:rPr lang="en-US" dirty="0" smtClean="0"/>
              <a:t>EBV</a:t>
            </a:r>
            <a:r>
              <a:rPr lang="el-GR" dirty="0" smtClean="0"/>
              <a:t>  </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Slide4"/>
          <p:cNvPicPr>
            <a:picLocks noGrp="1" noChangeAspect="1"/>
          </p:cNvPicPr>
          <p:nvPr isPhoto="1"/>
        </p:nvPicPr>
        <p:blipFill>
          <a:blip r:embed="rId2"/>
          <a:srcRect/>
          <a:stretch>
            <a:fillRect/>
          </a:stretch>
        </p:blipFill>
        <p:spPr bwMode="auto">
          <a:xfrm>
            <a:off x="785813" y="508000"/>
            <a:ext cx="7858125" cy="599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5"/>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algn="ctr" eaLnBrk="1" hangingPunct="1"/>
            <a:r>
              <a:rPr lang="el-GR" altLang="el-GR" sz="3200" b="1" dirty="0" smtClean="0">
                <a:solidFill>
                  <a:schemeClr val="accent1"/>
                </a:solidFill>
                <a:latin typeface="Tahoma" pitchFamily="34" charset="0"/>
                <a:cs typeface="Tahoma" pitchFamily="34" charset="0"/>
              </a:rPr>
              <a:t>ΑΝΟΣΟΙΣΤΟΧΗΜΕΙΑ</a:t>
            </a:r>
            <a:endParaRPr lang="el-GR" altLang="el-GR" sz="2800" dirty="0">
              <a:solidFill>
                <a:schemeClr val="accent1"/>
              </a:solidFill>
              <a:latin typeface="Tahoma" pitchFamily="34" charset="0"/>
              <a:cs typeface="Tahoma" pitchFamily="34" charset="0"/>
            </a:endParaRPr>
          </a:p>
        </p:txBody>
      </p:sp>
      <p:graphicFrame>
        <p:nvGraphicFramePr>
          <p:cNvPr id="96342" name="Group 86"/>
          <p:cNvGraphicFramePr>
            <a:graphicFrameLocks noGrp="1"/>
          </p:cNvGraphicFramePr>
          <p:nvPr/>
        </p:nvGraphicFramePr>
        <p:xfrm>
          <a:off x="685800" y="2133600"/>
          <a:ext cx="7942263" cy="3881438"/>
        </p:xfrm>
        <a:graphic>
          <a:graphicData uri="http://schemas.openxmlformats.org/drawingml/2006/table">
            <a:tbl>
              <a:tblPr/>
              <a:tblGrid>
                <a:gridCol w="1846263"/>
                <a:gridCol w="3048000"/>
                <a:gridCol w="3048000"/>
              </a:tblGrid>
              <a:tr h="873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a:ln>
                            <a:noFill/>
                          </a:ln>
                          <a:solidFill>
                            <a:schemeClr val="tx1"/>
                          </a:solidFill>
                          <a:effectLst/>
                          <a:latin typeface="Tahoma" pitchFamily="34" charset="0"/>
                          <a:cs typeface="Tahoma" pitchFamily="34" charset="0"/>
                        </a:rPr>
                        <a:t>Δείκτης</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a:ln>
                            <a:noFill/>
                          </a:ln>
                          <a:solidFill>
                            <a:schemeClr val="tx1"/>
                          </a:solidFill>
                          <a:effectLst/>
                          <a:latin typeface="Tahoma" pitchFamily="34" charset="0"/>
                          <a:cs typeface="Tahoma" pitchFamily="34" charset="0"/>
                        </a:rPr>
                        <a:t>Κλασσικό Λέμφωμα </a:t>
                      </a:r>
                      <a:r>
                        <a:rPr kumimoji="0" lang="en-US" sz="2000" b="1" i="0" u="none" strike="noStrike" cap="none" normalizeH="0" baseline="0">
                          <a:ln>
                            <a:noFill/>
                          </a:ln>
                          <a:solidFill>
                            <a:schemeClr val="tx1"/>
                          </a:solidFill>
                          <a:effectLst/>
                          <a:latin typeface="Tahoma" pitchFamily="34" charset="0"/>
                          <a:cs typeface="Tahoma" pitchFamily="34" charset="0"/>
                        </a:rPr>
                        <a:t>Hodgkin</a:t>
                      </a:r>
                      <a:endParaRPr kumimoji="0" lang="el-GR" sz="2000" b="1" i="0" u="none" strike="noStrike" cap="none" normalizeH="0" baseline="0">
                        <a:ln>
                          <a:noFill/>
                        </a:ln>
                        <a:solidFill>
                          <a:schemeClr val="tx1"/>
                        </a:solidFill>
                        <a:effectLst/>
                        <a:latin typeface="Tahoma" pitchFamily="34" charset="0"/>
                        <a:cs typeface="Tahoma" pitchFamily="34"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a:ln>
                            <a:noFill/>
                          </a:ln>
                          <a:solidFill>
                            <a:schemeClr val="tx1"/>
                          </a:solidFill>
                          <a:effectLst/>
                          <a:latin typeface="Tahoma" pitchFamily="34" charset="0"/>
                          <a:cs typeface="Tahoma" pitchFamily="34" charset="0"/>
                        </a:rPr>
                        <a:t>Οζώδης λεμφοκυττα-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a:ln>
                            <a:noFill/>
                          </a:ln>
                          <a:solidFill>
                            <a:schemeClr val="tx1"/>
                          </a:solidFill>
                          <a:effectLst/>
                          <a:latin typeface="Tahoma" pitchFamily="34" charset="0"/>
                          <a:cs typeface="Tahoma" pitchFamily="34" charset="0"/>
                        </a:rPr>
                        <a:t>ρική επικράτηση</a:t>
                      </a:r>
                    </a:p>
                  </a:txBody>
                  <a:tcPr horzOverflow="overflow">
                    <a:lnL>
                      <a:noFill/>
                    </a:lnL>
                    <a:lnR cap="flat">
                      <a:noFill/>
                    </a:lnR>
                    <a:lnT cap="flat">
                      <a:noFill/>
                    </a:lnT>
                    <a:lnB>
                      <a:noFill/>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CD30</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Tahoma" pitchFamily="34" charset="0"/>
                        </a:rPr>
                        <a:t>+</a:t>
                      </a:r>
                      <a:endParaRPr kumimoji="0" lang="el-GR" sz="2000" b="0" i="0" u="none" strike="noStrike" cap="none" normalizeH="0" baseline="0" dirty="0">
                        <a:ln>
                          <a:noFill/>
                        </a:ln>
                        <a:solidFill>
                          <a:schemeClr val="tx1"/>
                        </a:solidFill>
                        <a:effectLst/>
                        <a:latin typeface="Tahoma" pitchFamily="34" charset="0"/>
                        <a:cs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CD15</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CD45 (LCA)</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CD20</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a:noFill/>
                    </a:lnL>
                    <a:lnR cap="flat">
                      <a:noFill/>
                    </a:lnR>
                    <a:lnT>
                      <a:noFill/>
                    </a:lnT>
                    <a:lnB>
                      <a:noFill/>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EBV</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pitchFamily="34" charset="0"/>
                          <a:cs typeface="Tahoma" pitchFamily="34" charset="0"/>
                        </a:rPr>
                        <a:t>-/+</a:t>
                      </a:r>
                      <a:endParaRPr kumimoji="0" lang="el-GR" sz="2000" b="0" i="0" u="none" strike="noStrike" cap="none" normalizeH="0" baseline="0">
                        <a:ln>
                          <a:noFill/>
                        </a:ln>
                        <a:solidFill>
                          <a:schemeClr val="tx1"/>
                        </a:solidFill>
                        <a:effectLst/>
                        <a:latin typeface="Tahoma" pitchFamily="34" charset="0"/>
                        <a:cs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cs typeface="Tahoma" pitchFamily="34" charset="0"/>
                        </a:rPr>
                        <a:t>-</a:t>
                      </a:r>
                      <a:endParaRPr kumimoji="0" lang="el-GR" sz="2000" b="0" i="0" u="none" strike="noStrike" cap="none" normalizeH="0" baseline="0" dirty="0">
                        <a:ln>
                          <a:noFill/>
                        </a:ln>
                        <a:solidFill>
                          <a:schemeClr val="tx1"/>
                        </a:solidFill>
                        <a:effectLst/>
                        <a:latin typeface="Tahoma" pitchFamily="34" charset="0"/>
                        <a:cs typeface="Tahoma"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35861" name="Line 83"/>
          <p:cNvSpPr>
            <a:spLocks noChangeShapeType="1"/>
          </p:cNvSpPr>
          <p:nvPr/>
        </p:nvSpPr>
        <p:spPr bwMode="auto">
          <a:xfrm>
            <a:off x="685800" y="2133600"/>
            <a:ext cx="8077200" cy="0"/>
          </a:xfrm>
          <a:prstGeom prst="line">
            <a:avLst/>
          </a:prstGeom>
          <a:noFill/>
          <a:ln w="9525">
            <a:solidFill>
              <a:schemeClr val="tx1"/>
            </a:solidFill>
            <a:round/>
            <a:headEnd/>
            <a:tailEnd/>
          </a:ln>
        </p:spPr>
        <p:txBody>
          <a:bodyPr/>
          <a:lstStyle/>
          <a:p>
            <a:endParaRPr lang="en-US"/>
          </a:p>
        </p:txBody>
      </p:sp>
      <p:sp>
        <p:nvSpPr>
          <p:cNvPr id="35862" name="Line 84"/>
          <p:cNvSpPr>
            <a:spLocks noChangeShapeType="1"/>
          </p:cNvSpPr>
          <p:nvPr/>
        </p:nvSpPr>
        <p:spPr bwMode="auto">
          <a:xfrm>
            <a:off x="685800" y="3048000"/>
            <a:ext cx="8077200" cy="0"/>
          </a:xfrm>
          <a:prstGeom prst="line">
            <a:avLst/>
          </a:prstGeom>
          <a:noFill/>
          <a:ln w="9525">
            <a:solidFill>
              <a:schemeClr val="tx1"/>
            </a:solidFill>
            <a:round/>
            <a:headEnd/>
            <a:tailEnd/>
          </a:ln>
        </p:spPr>
        <p:txBody>
          <a:bodyPr/>
          <a:lstStyle/>
          <a:p>
            <a:endParaRPr lang="en-US"/>
          </a:p>
        </p:txBody>
      </p:sp>
      <p:sp>
        <p:nvSpPr>
          <p:cNvPr id="35863" name="Line 85"/>
          <p:cNvSpPr>
            <a:spLocks noChangeShapeType="1"/>
          </p:cNvSpPr>
          <p:nvPr/>
        </p:nvSpPr>
        <p:spPr bwMode="auto">
          <a:xfrm>
            <a:off x="609600" y="6096000"/>
            <a:ext cx="8077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idx="1"/>
          </p:nvPr>
        </p:nvSpPr>
        <p:spPr>
          <a:xfrm>
            <a:off x="330200" y="2108200"/>
            <a:ext cx="8445500" cy="3505200"/>
          </a:xfrm>
        </p:spPr>
        <p:txBody>
          <a:bodyPr>
            <a:normAutofit lnSpcReduction="10000"/>
          </a:bodyPr>
          <a:lstStyle/>
          <a:p>
            <a:pPr eaLnBrk="1" hangingPunct="1">
              <a:buClr>
                <a:srgbClr val="FF0000"/>
              </a:buClr>
            </a:pPr>
            <a:r>
              <a:rPr lang="el-GR" altLang="el-GR" sz="2000" dirty="0" err="1" smtClean="0">
                <a:latin typeface="Tahoma" pitchFamily="34" charset="0"/>
                <a:cs typeface="Tahoma" pitchFamily="34" charset="0"/>
              </a:rPr>
              <a:t>Ασυμπτωματική</a:t>
            </a:r>
            <a:r>
              <a:rPr lang="el-GR" altLang="el-GR" sz="2000" dirty="0" smtClean="0">
                <a:latin typeface="Tahoma" pitchFamily="34" charset="0"/>
                <a:cs typeface="Tahoma" pitchFamily="34" charset="0"/>
              </a:rPr>
              <a:t> διόγκωση </a:t>
            </a:r>
            <a:r>
              <a:rPr lang="el-GR" altLang="el-GR" sz="2000" dirty="0" err="1" smtClean="0">
                <a:latin typeface="Tahoma" pitchFamily="34" charset="0"/>
                <a:cs typeface="Tahoma" pitchFamily="34" charset="0"/>
              </a:rPr>
              <a:t>επιπολής</a:t>
            </a:r>
            <a:r>
              <a:rPr lang="el-GR" altLang="el-GR" sz="2000" dirty="0" smtClean="0">
                <a:latin typeface="Tahoma" pitchFamily="34" charset="0"/>
                <a:cs typeface="Tahoma" pitchFamily="34" charset="0"/>
              </a:rPr>
              <a:t> λεμφαδένων                </a:t>
            </a:r>
            <a:r>
              <a:rPr lang="el-GR" altLang="el-GR" sz="2000" b="1" dirty="0" smtClean="0">
                <a:latin typeface="Tahoma" pitchFamily="34" charset="0"/>
                <a:cs typeface="Tahoma" pitchFamily="34" charset="0"/>
              </a:rPr>
              <a:t>60%</a:t>
            </a:r>
          </a:p>
          <a:p>
            <a:pPr eaLnBrk="1" hangingPunct="1">
              <a:buClr>
                <a:srgbClr val="FF0000"/>
              </a:buClr>
              <a:buFontTx/>
              <a:buNone/>
            </a:pPr>
            <a:r>
              <a:rPr lang="el-GR" altLang="el-GR" sz="2000" dirty="0" smtClean="0">
                <a:latin typeface="Tahoma" pitchFamily="34" charset="0"/>
                <a:cs typeface="Tahoma" pitchFamily="34" charset="0"/>
              </a:rPr>
              <a:t>        </a:t>
            </a:r>
          </a:p>
          <a:p>
            <a:pPr eaLnBrk="1" hangingPunct="1">
              <a:buClr>
                <a:srgbClr val="FF0000"/>
              </a:buClr>
            </a:pPr>
            <a:r>
              <a:rPr lang="el-GR" altLang="el-GR" sz="2000" dirty="0" smtClean="0">
                <a:latin typeface="Tahoma" pitchFamily="34" charset="0"/>
                <a:cs typeface="Tahoma" pitchFamily="34" charset="0"/>
              </a:rPr>
              <a:t>Διόγκωση </a:t>
            </a:r>
            <a:r>
              <a:rPr lang="el-GR" altLang="el-GR" sz="2000" dirty="0" err="1" smtClean="0">
                <a:latin typeface="Tahoma" pitchFamily="34" charset="0"/>
                <a:cs typeface="Tahoma" pitchFamily="34" charset="0"/>
              </a:rPr>
              <a:t>επιπολής</a:t>
            </a:r>
            <a:r>
              <a:rPr lang="el-GR" altLang="el-GR" sz="2000" dirty="0" smtClean="0">
                <a:latin typeface="Tahoma" pitchFamily="34" charset="0"/>
                <a:cs typeface="Tahoma" pitchFamily="34" charset="0"/>
              </a:rPr>
              <a:t> λεμφαδένων με Β-συμπτώματα             </a:t>
            </a:r>
            <a:r>
              <a:rPr lang="el-GR" altLang="el-GR" sz="2000" b="1" dirty="0" smtClean="0">
                <a:latin typeface="Tahoma" pitchFamily="34" charset="0"/>
                <a:cs typeface="Tahoma" pitchFamily="34" charset="0"/>
              </a:rPr>
              <a:t>35%</a:t>
            </a:r>
          </a:p>
          <a:p>
            <a:pPr eaLnBrk="1" hangingPunct="1">
              <a:buClr>
                <a:srgbClr val="FF0000"/>
              </a:buClr>
              <a:buFontTx/>
              <a:buNone/>
            </a:pPr>
            <a:r>
              <a:rPr lang="el-GR" altLang="el-GR" sz="2000" dirty="0" smtClean="0">
                <a:latin typeface="Tahoma" pitchFamily="34" charset="0"/>
                <a:cs typeface="Tahoma" pitchFamily="34" charset="0"/>
              </a:rPr>
              <a:t>        </a:t>
            </a:r>
          </a:p>
          <a:p>
            <a:pPr eaLnBrk="1" hangingPunct="1">
              <a:buClr>
                <a:srgbClr val="FF0000"/>
              </a:buClr>
            </a:pPr>
            <a:r>
              <a:rPr lang="el-GR" altLang="el-GR" sz="2000" dirty="0" smtClean="0">
                <a:latin typeface="Tahoma" pitchFamily="34" charset="0"/>
                <a:cs typeface="Tahoma" pitchFamily="34" charset="0"/>
              </a:rPr>
              <a:t>Παρατεινόμενο εμπύρετο ή άλλα Β-συμπτώματα                   </a:t>
            </a:r>
            <a:r>
              <a:rPr lang="el-GR" altLang="el-GR" sz="2000" b="1" dirty="0" smtClean="0">
                <a:latin typeface="Tahoma" pitchFamily="34" charset="0"/>
                <a:cs typeface="Tahoma" pitchFamily="34" charset="0"/>
              </a:rPr>
              <a:t>3%</a:t>
            </a:r>
            <a:r>
              <a:rPr lang="el-GR" altLang="el-GR" sz="2000" dirty="0" smtClean="0">
                <a:latin typeface="Tahoma" pitchFamily="34" charset="0"/>
                <a:cs typeface="Tahoma" pitchFamily="34" charset="0"/>
              </a:rPr>
              <a:t>  </a:t>
            </a:r>
          </a:p>
          <a:p>
            <a:pPr eaLnBrk="1" hangingPunct="1">
              <a:buClr>
                <a:srgbClr val="FF0000"/>
              </a:buClr>
              <a:buFontTx/>
              <a:buNone/>
            </a:pPr>
            <a:r>
              <a:rPr lang="el-GR" altLang="el-GR" sz="2000" dirty="0" smtClean="0">
                <a:latin typeface="Tahoma" pitchFamily="34" charset="0"/>
                <a:cs typeface="Tahoma" pitchFamily="34" charset="0"/>
              </a:rPr>
              <a:t>        </a:t>
            </a:r>
          </a:p>
          <a:p>
            <a:pPr eaLnBrk="1" hangingPunct="1">
              <a:buClr>
                <a:srgbClr val="FF0000"/>
              </a:buClr>
            </a:pPr>
            <a:r>
              <a:rPr lang="el-GR" altLang="el-GR" sz="2000" dirty="0" smtClean="0">
                <a:latin typeface="Tahoma" pitchFamily="34" charset="0"/>
                <a:cs typeface="Tahoma" pitchFamily="34" charset="0"/>
              </a:rPr>
              <a:t>Βήχας, δύσπνοια στην κόπωση ή σύνδρομο άνω κοίλης       </a:t>
            </a:r>
            <a:r>
              <a:rPr lang="el-GR" altLang="el-GR" sz="2000" b="1" dirty="0" smtClean="0">
                <a:latin typeface="Tahoma" pitchFamily="34" charset="0"/>
                <a:cs typeface="Tahoma" pitchFamily="34" charset="0"/>
              </a:rPr>
              <a:t>&lt;2%</a:t>
            </a:r>
          </a:p>
          <a:p>
            <a:pPr eaLnBrk="1" hangingPunct="1">
              <a:buClr>
                <a:srgbClr val="FF0000"/>
              </a:buClr>
            </a:pPr>
            <a:endParaRPr lang="el-GR" altLang="el-GR" sz="2000" b="1" dirty="0" smtClean="0">
              <a:latin typeface="Tahoma" pitchFamily="34" charset="0"/>
              <a:cs typeface="Tahoma" pitchFamily="34" charset="0"/>
            </a:endParaRPr>
          </a:p>
          <a:p>
            <a:pPr eaLnBrk="1" hangingPunct="1">
              <a:buClr>
                <a:srgbClr val="FF0000"/>
              </a:buClr>
            </a:pPr>
            <a:r>
              <a:rPr lang="el-GR" altLang="el-GR" sz="2000" dirty="0" smtClean="0">
                <a:latin typeface="Tahoma" pitchFamily="34" charset="0"/>
                <a:cs typeface="Tahoma" pitchFamily="34" charset="0"/>
              </a:rPr>
              <a:t>Διεύρυνση </a:t>
            </a:r>
            <a:r>
              <a:rPr lang="el-GR" altLang="el-GR" sz="2000" dirty="0" err="1" smtClean="0">
                <a:latin typeface="Tahoma" pitchFamily="34" charset="0"/>
                <a:cs typeface="Tahoma" pitchFamily="34" charset="0"/>
              </a:rPr>
              <a:t>μεσοθωρακίου</a:t>
            </a:r>
            <a:r>
              <a:rPr lang="el-GR" altLang="el-GR" sz="2000" dirty="0" smtClean="0">
                <a:latin typeface="Tahoma" pitchFamily="34" charset="0"/>
                <a:cs typeface="Tahoma" pitchFamily="34" charset="0"/>
              </a:rPr>
              <a:t> σε τυχαία ακτινογραφία θώρακος  </a:t>
            </a:r>
            <a:r>
              <a:rPr lang="el-GR" altLang="el-GR" sz="2000" b="1" dirty="0" smtClean="0">
                <a:latin typeface="Tahoma" pitchFamily="34" charset="0"/>
                <a:cs typeface="Tahoma" pitchFamily="34" charset="0"/>
              </a:rPr>
              <a:t>&lt;2%</a:t>
            </a:r>
          </a:p>
          <a:p>
            <a:pPr eaLnBrk="1" hangingPunct="1">
              <a:buClr>
                <a:srgbClr val="FF0000"/>
              </a:buClr>
              <a:buFontTx/>
              <a:buNone/>
            </a:pPr>
            <a:r>
              <a:rPr lang="el-GR" altLang="el-GR" sz="2000" dirty="0" smtClean="0">
                <a:latin typeface="Tahoma" pitchFamily="34" charset="0"/>
                <a:cs typeface="Tahoma" pitchFamily="34" charset="0"/>
              </a:rPr>
              <a:t>         </a:t>
            </a:r>
          </a:p>
        </p:txBody>
      </p:sp>
      <p:sp>
        <p:nvSpPr>
          <p:cNvPr id="4" name="3 - Τίτλος"/>
          <p:cNvSpPr>
            <a:spLocks noGrp="1"/>
          </p:cNvSpPr>
          <p:nvPr>
            <p:ph type="title"/>
          </p:nvPr>
        </p:nvSpPr>
        <p:spPr/>
        <p:txBody>
          <a:bodyPr/>
          <a:lstStyle/>
          <a:p>
            <a:r>
              <a:rPr lang="el-GR" dirty="0" smtClean="0"/>
              <a:t>ΕΚΔΗΛΩΣΕΙΣ</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idx="1"/>
          </p:nvPr>
        </p:nvSpPr>
        <p:spPr>
          <a:xfrm>
            <a:off x="469900" y="1955800"/>
            <a:ext cx="8229600" cy="4089400"/>
          </a:xfrm>
        </p:spPr>
        <p:txBody>
          <a:bodyPr/>
          <a:lstStyle/>
          <a:p>
            <a:pPr eaLnBrk="1" hangingPunct="1">
              <a:buClr>
                <a:srgbClr val="FF0000"/>
              </a:buClr>
            </a:pPr>
            <a:r>
              <a:rPr lang="el-GR" altLang="el-GR" sz="2400" smtClean="0">
                <a:latin typeface="Tahoma" pitchFamily="34" charset="0"/>
                <a:cs typeface="Tahoma" pitchFamily="34" charset="0"/>
              </a:rPr>
              <a:t>Κνησμός στο 15-25% των ασθενών κατά τη διάγνωση</a:t>
            </a:r>
          </a:p>
          <a:p>
            <a:pPr eaLnBrk="1" hangingPunct="1">
              <a:buClr>
                <a:srgbClr val="FF0000"/>
              </a:buClr>
            </a:pPr>
            <a:endParaRPr lang="el-GR" altLang="el-GR" sz="2400" smtClean="0">
              <a:latin typeface="Tahoma" pitchFamily="34" charset="0"/>
              <a:cs typeface="Tahoma" pitchFamily="34" charset="0"/>
            </a:endParaRPr>
          </a:p>
          <a:p>
            <a:pPr eaLnBrk="1" hangingPunct="1">
              <a:buClr>
                <a:srgbClr val="FF0000"/>
              </a:buClr>
            </a:pPr>
            <a:r>
              <a:rPr lang="el-GR" altLang="el-GR" sz="2400" smtClean="0">
                <a:latin typeface="Tahoma" pitchFamily="34" charset="0"/>
                <a:cs typeface="Tahoma" pitchFamily="34" charset="0"/>
              </a:rPr>
              <a:t>Σπανιότερα συμπτώματα</a:t>
            </a:r>
          </a:p>
          <a:p>
            <a:pPr eaLnBrk="1" hangingPunct="1">
              <a:buClr>
                <a:srgbClr val="FF0000"/>
              </a:buClr>
              <a:buFont typeface="Wingdings" pitchFamily="2" charset="2"/>
              <a:buNone/>
            </a:pPr>
            <a:r>
              <a:rPr lang="el-GR" altLang="el-GR" sz="2400" smtClean="0">
                <a:latin typeface="Tahoma" pitchFamily="34" charset="0"/>
                <a:cs typeface="Tahoma" pitchFamily="34" charset="0"/>
              </a:rPr>
              <a:t>      </a:t>
            </a:r>
            <a:r>
              <a:rPr lang="en-US" altLang="el-GR" sz="2400" smtClean="0">
                <a:latin typeface="Tahoma" pitchFamily="34" charset="0"/>
                <a:cs typeface="Tahoma" pitchFamily="34" charset="0"/>
              </a:rPr>
              <a:t>  </a:t>
            </a:r>
            <a:r>
              <a:rPr lang="el-GR" altLang="el-GR" sz="2400" smtClean="0">
                <a:latin typeface="Tahoma" pitchFamily="34" charset="0"/>
                <a:cs typeface="Tahoma" pitchFamily="34" charset="0"/>
              </a:rPr>
              <a:t> </a:t>
            </a:r>
            <a:r>
              <a:rPr lang="el-GR" altLang="el-GR" sz="2400" smtClean="0">
                <a:latin typeface="Tahoma" pitchFamily="34" charset="0"/>
                <a:cs typeface="Tahoma" pitchFamily="34" charset="0"/>
                <a:sym typeface="Symbol" pitchFamily="18" charset="2"/>
              </a:rPr>
              <a:t>   προκλητό άλγος με  τη λήψη αλκοόλ (θώρακας, οσφύς)</a:t>
            </a:r>
          </a:p>
          <a:p>
            <a:pPr eaLnBrk="1" hangingPunct="1">
              <a:buClr>
                <a:srgbClr val="FF0000"/>
              </a:buClr>
              <a:buFont typeface="Wingdings" pitchFamily="2" charset="2"/>
              <a:buNone/>
            </a:pPr>
            <a:r>
              <a:rPr lang="el-GR" altLang="el-GR" sz="2400" smtClean="0">
                <a:latin typeface="Tahoma" pitchFamily="34" charset="0"/>
                <a:cs typeface="Tahoma" pitchFamily="34" charset="0"/>
                <a:sym typeface="Symbol" pitchFamily="18" charset="2"/>
              </a:rPr>
              <a:t>            οσφυαλγία ή άλγος νεφρικών χωρών</a:t>
            </a:r>
          </a:p>
          <a:p>
            <a:pPr eaLnBrk="1" hangingPunct="1">
              <a:buClr>
                <a:srgbClr val="FF0000"/>
              </a:buClr>
              <a:buFont typeface="Wingdings" pitchFamily="2" charset="2"/>
              <a:buNone/>
            </a:pPr>
            <a:r>
              <a:rPr lang="el-GR" altLang="el-GR" sz="2400" smtClean="0">
                <a:latin typeface="Tahoma" pitchFamily="34" charset="0"/>
                <a:cs typeface="Tahoma" pitchFamily="34" charset="0"/>
                <a:sym typeface="Symbol" pitchFamily="18" charset="2"/>
              </a:rPr>
              <a:t>            εντοπισμένο οστικό άλγος</a:t>
            </a:r>
          </a:p>
          <a:p>
            <a:pPr eaLnBrk="1" hangingPunct="1">
              <a:buClr>
                <a:srgbClr val="FF0000"/>
              </a:buClr>
              <a:buFont typeface="Wingdings" pitchFamily="2" charset="2"/>
              <a:buNone/>
            </a:pPr>
            <a:r>
              <a:rPr lang="el-GR" altLang="el-GR" sz="2400" smtClean="0">
                <a:latin typeface="Tahoma" pitchFamily="34" charset="0"/>
                <a:cs typeface="Tahoma" pitchFamily="34" charset="0"/>
                <a:sym typeface="Symbol" pitchFamily="18" charset="2"/>
              </a:rPr>
              <a:t>            συμπτωματολογία πίεσης νευρικών ριζών</a:t>
            </a:r>
          </a:p>
          <a:p>
            <a:pPr eaLnBrk="1" hangingPunct="1">
              <a:buClr>
                <a:srgbClr val="FF0000"/>
              </a:buClr>
              <a:buFont typeface="Wingdings" pitchFamily="2" charset="2"/>
              <a:buNone/>
            </a:pPr>
            <a:r>
              <a:rPr lang="el-GR" altLang="el-GR" sz="2400" smtClean="0">
                <a:latin typeface="Tahoma" pitchFamily="34" charset="0"/>
                <a:cs typeface="Tahoma" pitchFamily="34" charset="0"/>
                <a:sym typeface="Symbol" pitchFamily="18" charset="2"/>
              </a:rPr>
              <a:t>            παρανεοπλασματικές εκδηλώσεις</a:t>
            </a:r>
            <a:endParaRPr lang="el-GR" altLang="el-GR" sz="2400" smtClean="0">
              <a:latin typeface="Tahoma" pitchFamily="34" charset="0"/>
              <a:cs typeface="Tahoma" pitchFamily="34" charset="0"/>
            </a:endParaRPr>
          </a:p>
        </p:txBody>
      </p:sp>
      <p:sp>
        <p:nvSpPr>
          <p:cNvPr id="4" name="3 - Τίτλος"/>
          <p:cNvSpPr>
            <a:spLocks noGrp="1"/>
          </p:cNvSpPr>
          <p:nvPr>
            <p:ph type="title"/>
          </p:nvPr>
        </p:nvSpPr>
        <p:spPr/>
        <p:txBody>
          <a:bodyPr/>
          <a:lstStyle/>
          <a:p>
            <a:r>
              <a:rPr lang="el-GR" dirty="0" smtClean="0"/>
              <a:t>ΓΕΝΙΚΑ ΣΥΜΠΤΩΜΑΤΑ</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p:cNvSpPr>
          <p:nvPr>
            <p:ph idx="1"/>
          </p:nvPr>
        </p:nvSpPr>
        <p:spPr>
          <a:xfrm>
            <a:off x="1066800" y="1196975"/>
            <a:ext cx="7537450" cy="5327650"/>
          </a:xfrm>
        </p:spPr>
        <p:txBody>
          <a:bodyPr/>
          <a:lstStyle/>
          <a:p>
            <a:pPr eaLnBrk="1" hangingPunct="1">
              <a:lnSpc>
                <a:spcPct val="80000"/>
              </a:lnSpc>
              <a:buFont typeface="Wingdings" pitchFamily="2" charset="2"/>
              <a:buNone/>
            </a:pPr>
            <a:r>
              <a:rPr lang="el-GR" altLang="el-GR" sz="1800" b="1" dirty="0" smtClean="0">
                <a:solidFill>
                  <a:srgbClr val="FFC000"/>
                </a:solidFill>
                <a:latin typeface="Tahoma" pitchFamily="34" charset="0"/>
                <a:cs typeface="Tahoma" pitchFamily="34" charset="0"/>
              </a:rPr>
              <a:t>Συμπτώματα &amp; Σημεία</a:t>
            </a:r>
            <a:r>
              <a:rPr lang="en-US" altLang="el-GR" sz="1800" b="1" dirty="0" smtClean="0">
                <a:solidFill>
                  <a:srgbClr val="FFC000"/>
                </a:solidFill>
                <a:latin typeface="Tahoma" pitchFamily="34" charset="0"/>
                <a:cs typeface="Tahoma" pitchFamily="34" charset="0"/>
              </a:rPr>
              <a:t>                          </a:t>
            </a:r>
            <a:r>
              <a:rPr lang="el-GR" altLang="el-GR" sz="1800" b="1" dirty="0" smtClean="0">
                <a:solidFill>
                  <a:srgbClr val="FFC000"/>
                </a:solidFill>
                <a:latin typeface="Tahoma" pitchFamily="34" charset="0"/>
                <a:cs typeface="Tahoma" pitchFamily="34" charset="0"/>
              </a:rPr>
              <a:t>Ποσοστό εμφάνισης</a:t>
            </a:r>
            <a:endParaRPr lang="en-US" altLang="el-GR" sz="1800" b="1" dirty="0" smtClean="0">
              <a:solidFill>
                <a:srgbClr val="FFC000"/>
              </a:solidFill>
              <a:latin typeface="Tahoma" pitchFamily="34" charset="0"/>
              <a:cs typeface="Tahoma" pitchFamily="34" charset="0"/>
            </a:endParaRPr>
          </a:p>
          <a:p>
            <a:pPr eaLnBrk="1" hangingPunct="1">
              <a:lnSpc>
                <a:spcPct val="80000"/>
              </a:lnSpc>
              <a:buFont typeface="Wingdings" pitchFamily="2" charset="2"/>
              <a:buNone/>
            </a:pPr>
            <a:endParaRPr lang="en-US" altLang="el-GR" sz="1600" b="1" dirty="0" smtClean="0">
              <a:solidFill>
                <a:srgbClr val="0099CC"/>
              </a:solidFill>
            </a:endParaRPr>
          </a:p>
          <a:p>
            <a:pPr eaLnBrk="1" hangingPunct="1">
              <a:lnSpc>
                <a:spcPct val="80000"/>
              </a:lnSpc>
              <a:buFont typeface="Wingdings" pitchFamily="2" charset="2"/>
              <a:buNone/>
            </a:pPr>
            <a:r>
              <a:rPr lang="el-GR" altLang="el-GR" sz="1600" dirty="0" err="1" smtClean="0">
                <a:latin typeface="Tahoma" pitchFamily="34" charset="0"/>
                <a:cs typeface="Tahoma" pitchFamily="34" charset="0"/>
              </a:rPr>
              <a:t>Λεμφαδενοπάθεια</a:t>
            </a:r>
            <a:r>
              <a:rPr lang="en-US" altLang="el-GR" sz="1600" dirty="0" smtClean="0">
                <a:latin typeface="Tahoma" pitchFamily="34" charset="0"/>
                <a:cs typeface="Tahoma" pitchFamily="34" charset="0"/>
              </a:rPr>
              <a:t>                                                       90</a:t>
            </a:r>
            <a:endParaRPr lang="el-GR" altLang="el-GR" sz="1600" dirty="0" smtClean="0">
              <a:latin typeface="Tahoma" pitchFamily="34" charset="0"/>
              <a:cs typeface="Tahoma" pitchFamily="34" charset="0"/>
            </a:endParaRPr>
          </a:p>
          <a:p>
            <a:pPr eaLnBrk="1" hangingPunct="1">
              <a:lnSpc>
                <a:spcPct val="80000"/>
              </a:lnSpc>
              <a:buFont typeface="Wingdings" pitchFamily="2" charset="2"/>
              <a:buNone/>
            </a:pPr>
            <a:endParaRPr lang="en-US" altLang="el-GR" sz="1600" dirty="0" smtClean="0">
              <a:latin typeface="Tahoma" pitchFamily="34" charset="0"/>
              <a:cs typeface="Tahoma" pitchFamily="34" charset="0"/>
            </a:endParaRPr>
          </a:p>
          <a:p>
            <a:pPr eaLnBrk="1" hangingPunct="1">
              <a:lnSpc>
                <a:spcPct val="80000"/>
              </a:lnSpc>
              <a:buFont typeface="Wingdings" pitchFamily="2" charset="2"/>
              <a:buNone/>
            </a:pPr>
            <a:r>
              <a:rPr lang="el-GR" altLang="el-GR" sz="1600" dirty="0" smtClean="0">
                <a:latin typeface="Tahoma" pitchFamily="34" charset="0"/>
                <a:cs typeface="Tahoma" pitchFamily="34" charset="0"/>
              </a:rPr>
              <a:t>Μάζα </a:t>
            </a:r>
            <a:r>
              <a:rPr lang="el-GR" altLang="el-GR" sz="1600" dirty="0" err="1" smtClean="0">
                <a:latin typeface="Tahoma" pitchFamily="34" charset="0"/>
                <a:cs typeface="Tahoma" pitchFamily="34" charset="0"/>
              </a:rPr>
              <a:t>μεσοθωρακίου</a:t>
            </a:r>
            <a:r>
              <a:rPr lang="en-US" altLang="el-GR" sz="1600" dirty="0" smtClean="0">
                <a:latin typeface="Tahoma" pitchFamily="34" charset="0"/>
                <a:cs typeface="Tahoma" pitchFamily="34" charset="0"/>
              </a:rPr>
              <a:t>                                               </a:t>
            </a:r>
            <a:r>
              <a:rPr lang="el-GR" altLang="el-GR" sz="1600" dirty="0" smtClean="0">
                <a:latin typeface="Tahoma" pitchFamily="34" charset="0"/>
                <a:cs typeface="Tahoma" pitchFamily="34" charset="0"/>
              </a:rPr>
              <a:t> </a:t>
            </a:r>
            <a:r>
              <a:rPr lang="en-US" altLang="el-GR" sz="1600" dirty="0" smtClean="0">
                <a:latin typeface="Tahoma" pitchFamily="34" charset="0"/>
                <a:cs typeface="Tahoma" pitchFamily="34" charset="0"/>
              </a:rPr>
              <a:t>    60</a:t>
            </a:r>
            <a:endParaRPr lang="el-GR" altLang="el-GR" sz="1600" dirty="0" smtClean="0">
              <a:latin typeface="Tahoma" pitchFamily="34" charset="0"/>
              <a:cs typeface="Tahoma" pitchFamily="34" charset="0"/>
            </a:endParaRPr>
          </a:p>
          <a:p>
            <a:pPr eaLnBrk="1" hangingPunct="1">
              <a:lnSpc>
                <a:spcPct val="80000"/>
              </a:lnSpc>
              <a:buFont typeface="Wingdings" pitchFamily="2" charset="2"/>
              <a:buNone/>
            </a:pPr>
            <a:endParaRPr lang="en-US" altLang="el-GR" sz="1600" dirty="0" smtClean="0">
              <a:latin typeface="Tahoma" pitchFamily="34" charset="0"/>
              <a:cs typeface="Tahoma" pitchFamily="34" charset="0"/>
            </a:endParaRPr>
          </a:p>
          <a:p>
            <a:pPr eaLnBrk="1" hangingPunct="1">
              <a:lnSpc>
                <a:spcPct val="80000"/>
              </a:lnSpc>
              <a:buFont typeface="Wingdings" pitchFamily="2" charset="2"/>
              <a:buNone/>
            </a:pPr>
            <a:r>
              <a:rPr lang="en-US" altLang="el-GR" sz="1600" dirty="0" smtClean="0">
                <a:latin typeface="Tahoma" pitchFamily="34" charset="0"/>
                <a:cs typeface="Tahoma" pitchFamily="34" charset="0"/>
              </a:rPr>
              <a:t>“B”</a:t>
            </a:r>
            <a:r>
              <a:rPr lang="el-GR" altLang="el-GR" sz="1600" dirty="0" smtClean="0">
                <a:latin typeface="Tahoma" pitchFamily="34" charset="0"/>
                <a:cs typeface="Tahoma" pitchFamily="34" charset="0"/>
              </a:rPr>
              <a:t> συμπτώματα</a:t>
            </a:r>
            <a:r>
              <a:rPr lang="en-US" altLang="el-GR" sz="1600" dirty="0" smtClean="0">
                <a:latin typeface="Tahoma" pitchFamily="34" charset="0"/>
                <a:cs typeface="Tahoma" pitchFamily="34" charset="0"/>
              </a:rPr>
              <a:t>                                                     </a:t>
            </a:r>
            <a:r>
              <a:rPr lang="el-GR" altLang="el-GR" sz="1600" dirty="0" smtClean="0">
                <a:latin typeface="Tahoma" pitchFamily="34" charset="0"/>
                <a:cs typeface="Tahoma" pitchFamily="34" charset="0"/>
              </a:rPr>
              <a:t> </a:t>
            </a:r>
            <a:r>
              <a:rPr lang="en-US" altLang="el-GR" sz="1600" dirty="0" smtClean="0">
                <a:latin typeface="Tahoma" pitchFamily="34" charset="0"/>
                <a:cs typeface="Tahoma" pitchFamily="34" charset="0"/>
              </a:rPr>
              <a:t>   30</a:t>
            </a:r>
          </a:p>
          <a:p>
            <a:pPr eaLnBrk="1" hangingPunct="1">
              <a:lnSpc>
                <a:spcPct val="80000"/>
              </a:lnSpc>
              <a:buFont typeface="Wingdings" pitchFamily="2" charset="2"/>
              <a:buNone/>
            </a:pPr>
            <a:r>
              <a:rPr lang="en-US" altLang="el-GR" sz="1600" dirty="0" smtClean="0">
                <a:latin typeface="Tahoma" pitchFamily="34" charset="0"/>
                <a:cs typeface="Tahoma" pitchFamily="34" charset="0"/>
              </a:rPr>
              <a:t>    </a:t>
            </a:r>
            <a:r>
              <a:rPr lang="el-GR" altLang="el-GR" sz="1600" dirty="0" smtClean="0">
                <a:latin typeface="Tahoma" pitchFamily="34" charset="0"/>
                <a:cs typeface="Tahoma" pitchFamily="34" charset="0"/>
              </a:rPr>
              <a:t>Πυρετός, απώλεια ΣΒ, νυκτερινοί ιδρώτες</a:t>
            </a:r>
          </a:p>
          <a:p>
            <a:pPr eaLnBrk="1" hangingPunct="1">
              <a:lnSpc>
                <a:spcPct val="80000"/>
              </a:lnSpc>
              <a:buFont typeface="Wingdings" pitchFamily="2" charset="2"/>
              <a:buNone/>
            </a:pPr>
            <a:endParaRPr lang="en-US" altLang="el-GR" sz="1600" dirty="0" smtClean="0">
              <a:latin typeface="Tahoma" pitchFamily="34" charset="0"/>
              <a:cs typeface="Tahoma" pitchFamily="34" charset="0"/>
            </a:endParaRPr>
          </a:p>
          <a:p>
            <a:pPr eaLnBrk="1" hangingPunct="1">
              <a:lnSpc>
                <a:spcPct val="80000"/>
              </a:lnSpc>
              <a:buFont typeface="Wingdings" pitchFamily="2" charset="2"/>
              <a:buNone/>
            </a:pPr>
            <a:r>
              <a:rPr lang="el-GR" altLang="el-GR" sz="1600" dirty="0" err="1" smtClean="0">
                <a:latin typeface="Tahoma" pitchFamily="34" charset="0"/>
                <a:cs typeface="Tahoma" pitchFamily="34" charset="0"/>
              </a:rPr>
              <a:t>Ηπατοσπληνομεγαλία</a:t>
            </a:r>
            <a:r>
              <a:rPr lang="en-US" altLang="el-GR" sz="1600" dirty="0" smtClean="0">
                <a:latin typeface="Tahoma" pitchFamily="34" charset="0"/>
                <a:cs typeface="Tahoma" pitchFamily="34" charset="0"/>
              </a:rPr>
              <a:t>                                                  25</a:t>
            </a:r>
          </a:p>
          <a:p>
            <a:pPr eaLnBrk="1" hangingPunct="1">
              <a:lnSpc>
                <a:spcPct val="80000"/>
              </a:lnSpc>
              <a:buFont typeface="Wingdings" pitchFamily="2" charset="2"/>
              <a:buNone/>
            </a:pPr>
            <a:endParaRPr lang="en-US" altLang="el-GR" sz="1600" dirty="0" smtClean="0">
              <a:latin typeface="Tahoma" pitchFamily="34" charset="0"/>
              <a:cs typeface="Tahoma" pitchFamily="34" charset="0"/>
            </a:endParaRPr>
          </a:p>
          <a:p>
            <a:pPr eaLnBrk="1" hangingPunct="1">
              <a:lnSpc>
                <a:spcPct val="80000"/>
              </a:lnSpc>
              <a:buClr>
                <a:schemeClr val="tx1"/>
              </a:buClr>
              <a:buFont typeface="Wingdings" pitchFamily="2" charset="2"/>
              <a:buNone/>
            </a:pPr>
            <a:endParaRPr lang="el-GR" altLang="el-GR" sz="1800" dirty="0" smtClean="0">
              <a:latin typeface="Tahoma" pitchFamily="34" charset="0"/>
              <a:cs typeface="Tahoma" pitchFamily="34" charset="0"/>
            </a:endParaRPr>
          </a:p>
          <a:p>
            <a:pPr eaLnBrk="1" hangingPunct="1">
              <a:lnSpc>
                <a:spcPct val="80000"/>
              </a:lnSpc>
              <a:buClr>
                <a:schemeClr val="tx1"/>
              </a:buClr>
            </a:pPr>
            <a:r>
              <a:rPr lang="el-GR" altLang="el-GR" sz="2000" dirty="0" smtClean="0">
                <a:latin typeface="Tahoma" pitchFamily="34" charset="0"/>
                <a:cs typeface="Tahoma" pitchFamily="34" charset="0"/>
              </a:rPr>
              <a:t>Η νόσος εντοπίζεται κυρίως στους τραχηλικούς και </a:t>
            </a:r>
            <a:r>
              <a:rPr lang="el-GR" altLang="el-GR" sz="2000" dirty="0" err="1" smtClean="0">
                <a:latin typeface="Tahoma" pitchFamily="34" charset="0"/>
                <a:cs typeface="Tahoma" pitchFamily="34" charset="0"/>
              </a:rPr>
              <a:t>υπερδιαφραγματικούς</a:t>
            </a:r>
            <a:r>
              <a:rPr lang="el-GR" altLang="el-GR" sz="2000" dirty="0" smtClean="0">
                <a:latin typeface="Tahoma" pitchFamily="34" charset="0"/>
                <a:cs typeface="Tahoma" pitchFamily="34" charset="0"/>
              </a:rPr>
              <a:t> </a:t>
            </a:r>
            <a:r>
              <a:rPr lang="el-GR" altLang="el-GR" sz="2000" dirty="0" err="1" smtClean="0">
                <a:latin typeface="Tahoma" pitchFamily="34" charset="0"/>
                <a:cs typeface="Tahoma" pitchFamily="34" charset="0"/>
              </a:rPr>
              <a:t>παραορτικούς</a:t>
            </a:r>
            <a:r>
              <a:rPr lang="el-GR" altLang="el-GR" sz="2000" dirty="0" smtClean="0">
                <a:latin typeface="Tahoma" pitchFamily="34" charset="0"/>
                <a:cs typeface="Tahoma" pitchFamily="34" charset="0"/>
              </a:rPr>
              <a:t> λεμφαδένες σε ποσοστό </a:t>
            </a:r>
            <a:r>
              <a:rPr lang="en-US" altLang="el-GR" sz="2000" dirty="0" smtClean="0">
                <a:latin typeface="Tahoma" pitchFamily="34" charset="0"/>
                <a:cs typeface="Tahoma" pitchFamily="34" charset="0"/>
              </a:rPr>
              <a:t> 75%</a:t>
            </a:r>
            <a:endParaRPr lang="el-GR" altLang="el-GR" sz="2000" dirty="0" smtClean="0">
              <a:latin typeface="Tahoma" pitchFamily="34" charset="0"/>
              <a:cs typeface="Tahoma" pitchFamily="34" charset="0"/>
            </a:endParaRPr>
          </a:p>
          <a:p>
            <a:pPr eaLnBrk="1" hangingPunct="1">
              <a:lnSpc>
                <a:spcPct val="80000"/>
              </a:lnSpc>
              <a:buClr>
                <a:schemeClr val="tx1"/>
              </a:buClr>
              <a:buFont typeface="Wingdings" pitchFamily="2" charset="2"/>
              <a:buNone/>
            </a:pPr>
            <a:endParaRPr lang="en-US" altLang="el-GR" sz="2000" dirty="0" smtClean="0">
              <a:latin typeface="Tahoma" pitchFamily="34" charset="0"/>
              <a:cs typeface="Tahoma" pitchFamily="34" charset="0"/>
            </a:endParaRPr>
          </a:p>
          <a:p>
            <a:pPr eaLnBrk="1" hangingPunct="1">
              <a:lnSpc>
                <a:spcPct val="80000"/>
              </a:lnSpc>
              <a:buClr>
                <a:schemeClr val="tx1"/>
              </a:buClr>
            </a:pPr>
            <a:r>
              <a:rPr lang="el-GR" altLang="el-GR" sz="2000" dirty="0" smtClean="0">
                <a:latin typeface="Tahoma" pitchFamily="34" charset="0"/>
                <a:cs typeface="Tahoma" pitchFamily="34" charset="0"/>
              </a:rPr>
              <a:t>Ο γενικευμένος κνησμός αποτελεί χαρακτηριστικό σύμπτωμα αλλά δεν ανευρίσκεται πάντα</a:t>
            </a:r>
          </a:p>
          <a:p>
            <a:pPr eaLnBrk="1" hangingPunct="1">
              <a:lnSpc>
                <a:spcPct val="80000"/>
              </a:lnSpc>
              <a:buClr>
                <a:schemeClr val="tx1"/>
              </a:buClr>
              <a:buFont typeface="Wingdings" pitchFamily="2" charset="2"/>
              <a:buNone/>
            </a:pPr>
            <a:endParaRPr lang="el-GR" altLang="el-GR" sz="2000" dirty="0" smtClean="0">
              <a:latin typeface="Tahoma" pitchFamily="34" charset="0"/>
              <a:cs typeface="Tahoma" pitchFamily="34" charset="0"/>
            </a:endParaRPr>
          </a:p>
          <a:p>
            <a:pPr eaLnBrk="1" hangingPunct="1">
              <a:lnSpc>
                <a:spcPct val="80000"/>
              </a:lnSpc>
              <a:buClr>
                <a:schemeClr val="tx1"/>
              </a:buClr>
            </a:pPr>
            <a:r>
              <a:rPr lang="el-GR" altLang="el-GR" sz="2000" dirty="0" smtClean="0">
                <a:latin typeface="Tahoma" pitchFamily="34" charset="0"/>
                <a:cs typeface="Tahoma" pitchFamily="34" charset="0"/>
              </a:rPr>
              <a:t>Διήθηση του μυελού των οστών σε ποσοστό 10%</a:t>
            </a:r>
            <a:r>
              <a:rPr lang="en-US" altLang="el-GR" sz="2000" dirty="0" smtClean="0">
                <a:latin typeface="Tahoma" pitchFamily="34" charset="0"/>
                <a:cs typeface="Tahoma" pitchFamily="34" charset="0"/>
              </a:rPr>
              <a:t> </a:t>
            </a:r>
          </a:p>
          <a:p>
            <a:pPr eaLnBrk="1" hangingPunct="1">
              <a:lnSpc>
                <a:spcPct val="80000"/>
              </a:lnSpc>
              <a:buFont typeface="Wingdings" pitchFamily="2" charset="2"/>
              <a:buNone/>
            </a:pPr>
            <a:endParaRPr lang="en-US" altLang="el-GR" sz="2000" dirty="0" smtClean="0"/>
          </a:p>
        </p:txBody>
      </p:sp>
      <p:sp>
        <p:nvSpPr>
          <p:cNvPr id="41987" name="Line 4"/>
          <p:cNvSpPr>
            <a:spLocks noChangeShapeType="1"/>
          </p:cNvSpPr>
          <p:nvPr/>
        </p:nvSpPr>
        <p:spPr bwMode="auto">
          <a:xfrm>
            <a:off x="468313" y="1125538"/>
            <a:ext cx="8135937" cy="0"/>
          </a:xfrm>
          <a:prstGeom prst="line">
            <a:avLst/>
          </a:prstGeom>
          <a:noFill/>
          <a:ln w="19050">
            <a:solidFill>
              <a:schemeClr val="tx1"/>
            </a:solidFill>
            <a:round/>
            <a:headEnd/>
            <a:tailEnd/>
          </a:ln>
        </p:spPr>
        <p:txBody>
          <a:bodyPr/>
          <a:lstStyle/>
          <a:p>
            <a:endParaRPr lang="en-US"/>
          </a:p>
        </p:txBody>
      </p:sp>
      <p:sp>
        <p:nvSpPr>
          <p:cNvPr id="41988" name="Line 5"/>
          <p:cNvSpPr>
            <a:spLocks noChangeShapeType="1"/>
          </p:cNvSpPr>
          <p:nvPr/>
        </p:nvSpPr>
        <p:spPr bwMode="auto">
          <a:xfrm>
            <a:off x="468313" y="1557338"/>
            <a:ext cx="8135937" cy="0"/>
          </a:xfrm>
          <a:prstGeom prst="line">
            <a:avLst/>
          </a:prstGeom>
          <a:noFill/>
          <a:ln w="19050">
            <a:solidFill>
              <a:schemeClr val="tx1"/>
            </a:solidFill>
            <a:round/>
            <a:headEnd/>
            <a:tailEnd/>
          </a:ln>
        </p:spPr>
        <p:txBody>
          <a:bodyPr/>
          <a:lstStyle/>
          <a:p>
            <a:endParaRPr lang="en-US"/>
          </a:p>
        </p:txBody>
      </p:sp>
      <p:sp>
        <p:nvSpPr>
          <p:cNvPr id="6" name="5 - Τίτλος"/>
          <p:cNvSpPr>
            <a:spLocks noGrp="1"/>
          </p:cNvSpPr>
          <p:nvPr>
            <p:ph type="title"/>
          </p:nvPr>
        </p:nvSpPr>
        <p:spPr>
          <a:xfrm>
            <a:off x="473676" y="176878"/>
            <a:ext cx="8229600" cy="704571"/>
          </a:xfrm>
        </p:spPr>
        <p:txBody>
          <a:bodyPr>
            <a:normAutofit fontScale="90000"/>
          </a:bodyPr>
          <a:lstStyle/>
          <a:p>
            <a:r>
              <a:rPr lang="el-GR" dirty="0" smtClean="0"/>
              <a:t>ΚΛΙΝΙΚΕΣ ΕΚΔΗΛΩΣΕΙΣ</a:t>
            </a:r>
            <a:endParaRPr lang="el-G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idx="1"/>
          </p:nvPr>
        </p:nvSpPr>
        <p:spPr>
          <a:xfrm>
            <a:off x="1117600" y="1917700"/>
            <a:ext cx="6858000" cy="3632200"/>
          </a:xfrm>
        </p:spPr>
        <p:txBody>
          <a:bodyPr/>
          <a:lstStyle/>
          <a:p>
            <a:pPr eaLnBrk="1" hangingPunct="1"/>
            <a:endParaRPr lang="el-GR" altLang="el-GR" sz="2000" dirty="0" smtClean="0">
              <a:latin typeface="Tahoma" pitchFamily="34" charset="0"/>
              <a:cs typeface="Tahoma" pitchFamily="34" charset="0"/>
            </a:endParaRPr>
          </a:p>
          <a:p>
            <a:pPr eaLnBrk="1" hangingPunct="1">
              <a:lnSpc>
                <a:spcPct val="160000"/>
              </a:lnSpc>
              <a:buClr>
                <a:schemeClr val="accent1">
                  <a:lumMod val="75000"/>
                </a:schemeClr>
              </a:buClr>
            </a:pPr>
            <a:r>
              <a:rPr lang="el-GR" altLang="el-GR" sz="2000" dirty="0" smtClean="0">
                <a:latin typeface="Tahoma" pitchFamily="34" charset="0"/>
                <a:cs typeface="Tahoma" pitchFamily="34" charset="0"/>
              </a:rPr>
              <a:t>Τραχηλικοί-</a:t>
            </a:r>
            <a:r>
              <a:rPr lang="el-GR" altLang="el-GR" sz="2000" dirty="0" err="1" smtClean="0">
                <a:latin typeface="Tahoma" pitchFamily="34" charset="0"/>
                <a:cs typeface="Tahoma" pitchFamily="34" charset="0"/>
              </a:rPr>
              <a:t>υπερκλείδιοι</a:t>
            </a:r>
            <a:r>
              <a:rPr lang="el-GR" altLang="el-GR" sz="2000" dirty="0" smtClean="0">
                <a:latin typeface="Tahoma" pitchFamily="34" charset="0"/>
                <a:cs typeface="Tahoma" pitchFamily="34" charset="0"/>
              </a:rPr>
              <a:t>                          </a:t>
            </a:r>
            <a:r>
              <a:rPr lang="el-GR" altLang="el-GR" sz="2000" b="1" dirty="0" smtClean="0">
                <a:latin typeface="Tahoma" pitchFamily="34" charset="0"/>
                <a:cs typeface="Tahoma" pitchFamily="34" charset="0"/>
              </a:rPr>
              <a:t>80-85%</a:t>
            </a:r>
          </a:p>
          <a:p>
            <a:pPr eaLnBrk="1" hangingPunct="1">
              <a:lnSpc>
                <a:spcPct val="160000"/>
              </a:lnSpc>
              <a:buClr>
                <a:schemeClr val="accent1">
                  <a:lumMod val="75000"/>
                </a:schemeClr>
              </a:buClr>
            </a:pPr>
            <a:r>
              <a:rPr lang="el-GR" altLang="el-GR" sz="2000" dirty="0" err="1" smtClean="0">
                <a:latin typeface="Tahoma" pitchFamily="34" charset="0"/>
                <a:cs typeface="Tahoma" pitchFamily="34" charset="0"/>
              </a:rPr>
              <a:t>Μεσοθωράκιο</a:t>
            </a:r>
            <a:r>
              <a:rPr lang="el-GR" altLang="el-GR" sz="2000" dirty="0" smtClean="0">
                <a:latin typeface="Tahoma" pitchFamily="34" charset="0"/>
                <a:cs typeface="Tahoma" pitchFamily="34" charset="0"/>
              </a:rPr>
              <a:t>                                         </a:t>
            </a:r>
            <a:r>
              <a:rPr lang="el-GR" altLang="el-GR" sz="2000" b="1" dirty="0" smtClean="0">
                <a:latin typeface="Tahoma" pitchFamily="34" charset="0"/>
                <a:cs typeface="Tahoma" pitchFamily="34" charset="0"/>
              </a:rPr>
              <a:t>50-60%</a:t>
            </a:r>
          </a:p>
          <a:p>
            <a:pPr eaLnBrk="1" hangingPunct="1">
              <a:lnSpc>
                <a:spcPct val="160000"/>
              </a:lnSpc>
              <a:buClr>
                <a:schemeClr val="accent1">
                  <a:lumMod val="75000"/>
                </a:schemeClr>
              </a:buClr>
            </a:pPr>
            <a:r>
              <a:rPr lang="el-GR" altLang="el-GR" sz="2000" dirty="0" smtClean="0">
                <a:latin typeface="Tahoma" pitchFamily="34" charset="0"/>
                <a:cs typeface="Tahoma" pitchFamily="34" charset="0"/>
              </a:rPr>
              <a:t>Μασχαλιαίοι                                              </a:t>
            </a:r>
            <a:r>
              <a:rPr lang="el-GR" altLang="el-GR" sz="2000" b="1" dirty="0" smtClean="0">
                <a:latin typeface="Tahoma" pitchFamily="34" charset="0"/>
                <a:cs typeface="Tahoma" pitchFamily="34" charset="0"/>
              </a:rPr>
              <a:t>25%</a:t>
            </a:r>
          </a:p>
          <a:p>
            <a:pPr eaLnBrk="1" hangingPunct="1">
              <a:lnSpc>
                <a:spcPct val="160000"/>
              </a:lnSpc>
              <a:buClr>
                <a:schemeClr val="accent1">
                  <a:lumMod val="75000"/>
                </a:schemeClr>
              </a:buClr>
            </a:pPr>
            <a:r>
              <a:rPr lang="el-GR" altLang="el-GR" sz="2000" dirty="0" smtClean="0">
                <a:latin typeface="Tahoma" pitchFamily="34" charset="0"/>
                <a:cs typeface="Tahoma" pitchFamily="34" charset="0"/>
              </a:rPr>
              <a:t>Βουβωνικοί                                               </a:t>
            </a:r>
            <a:r>
              <a:rPr lang="el-GR" altLang="el-GR" sz="2000" b="1" dirty="0" smtClean="0">
                <a:latin typeface="Tahoma" pitchFamily="34" charset="0"/>
                <a:cs typeface="Tahoma" pitchFamily="34" charset="0"/>
              </a:rPr>
              <a:t>12%</a:t>
            </a:r>
          </a:p>
          <a:p>
            <a:pPr eaLnBrk="1" hangingPunct="1">
              <a:lnSpc>
                <a:spcPct val="160000"/>
              </a:lnSpc>
              <a:buClr>
                <a:schemeClr val="accent1">
                  <a:lumMod val="75000"/>
                </a:schemeClr>
              </a:buClr>
            </a:pPr>
            <a:r>
              <a:rPr lang="el-GR" altLang="el-GR" sz="2000" dirty="0" err="1" smtClean="0">
                <a:latin typeface="Tahoma" pitchFamily="34" charset="0"/>
                <a:cs typeface="Tahoma" pitchFamily="34" charset="0"/>
              </a:rPr>
              <a:t>Επιτροχίλιοι</a:t>
            </a:r>
            <a:r>
              <a:rPr lang="el-GR" altLang="el-GR" sz="2000" dirty="0" smtClean="0">
                <a:latin typeface="Tahoma" pitchFamily="34" charset="0"/>
                <a:cs typeface="Tahoma" pitchFamily="34" charset="0"/>
              </a:rPr>
              <a:t>, υποκλείδιοι                            </a:t>
            </a:r>
            <a:r>
              <a:rPr lang="el-GR" altLang="el-GR" sz="2000" b="1" dirty="0" smtClean="0">
                <a:latin typeface="Tahoma" pitchFamily="34" charset="0"/>
                <a:cs typeface="Tahoma" pitchFamily="34" charset="0"/>
              </a:rPr>
              <a:t>&lt;1%</a:t>
            </a:r>
          </a:p>
          <a:p>
            <a:pPr eaLnBrk="1" hangingPunct="1">
              <a:buClr>
                <a:srgbClr val="FF0000"/>
              </a:buClr>
              <a:buFontTx/>
              <a:buNone/>
            </a:pPr>
            <a:endParaRPr lang="el-GR" altLang="el-GR" sz="2000" dirty="0" smtClean="0">
              <a:latin typeface="Tahoma" pitchFamily="34" charset="0"/>
              <a:cs typeface="Tahoma" pitchFamily="34" charset="0"/>
            </a:endParaRPr>
          </a:p>
          <a:p>
            <a:pPr eaLnBrk="1" hangingPunct="1"/>
            <a:endParaRPr lang="el-GR" altLang="el-GR" sz="2000" dirty="0" smtClean="0">
              <a:latin typeface="Tahoma" pitchFamily="34" charset="0"/>
              <a:cs typeface="Tahoma" pitchFamily="34" charset="0"/>
            </a:endParaRPr>
          </a:p>
        </p:txBody>
      </p:sp>
      <p:sp>
        <p:nvSpPr>
          <p:cNvPr id="4" name="3 - Τίτλος"/>
          <p:cNvSpPr>
            <a:spLocks noGrp="1"/>
          </p:cNvSpPr>
          <p:nvPr>
            <p:ph type="title"/>
          </p:nvPr>
        </p:nvSpPr>
        <p:spPr/>
        <p:txBody>
          <a:bodyPr/>
          <a:lstStyle/>
          <a:p>
            <a:r>
              <a:rPr lang="el-GR" dirty="0" smtClean="0"/>
              <a:t>ΑΝΑΤΟΜΙΚΗ ΕΝΤΟΠΙΣΗ Ι</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p:cNvSpPr>
          <p:nvPr>
            <p:ph idx="1"/>
          </p:nvPr>
        </p:nvSpPr>
        <p:spPr>
          <a:xfrm>
            <a:off x="876300" y="1828800"/>
            <a:ext cx="7416800" cy="3632200"/>
          </a:xfrm>
        </p:spPr>
        <p:txBody>
          <a:bodyPr/>
          <a:lstStyle/>
          <a:p>
            <a:pPr eaLnBrk="1" hangingPunct="1">
              <a:lnSpc>
                <a:spcPct val="140000"/>
              </a:lnSpc>
              <a:buClr>
                <a:srgbClr val="FF0000"/>
              </a:buClr>
            </a:pPr>
            <a:r>
              <a:rPr lang="el-GR" altLang="el-GR" sz="2000" smtClean="0">
                <a:latin typeface="Tahoma" pitchFamily="34" charset="0"/>
                <a:cs typeface="Tahoma" pitchFamily="34" charset="0"/>
              </a:rPr>
              <a:t>Σπλην                                                    </a:t>
            </a:r>
            <a:r>
              <a:rPr lang="el-GR" altLang="el-GR" sz="2000" b="1" smtClean="0">
                <a:latin typeface="Tahoma" pitchFamily="34" charset="0"/>
                <a:cs typeface="Tahoma" pitchFamily="34" charset="0"/>
              </a:rPr>
              <a:t>9% (30-35*)</a:t>
            </a:r>
          </a:p>
          <a:p>
            <a:pPr eaLnBrk="1" hangingPunct="1">
              <a:lnSpc>
                <a:spcPct val="140000"/>
              </a:lnSpc>
              <a:buClr>
                <a:srgbClr val="FF0000"/>
              </a:buClr>
            </a:pPr>
            <a:r>
              <a:rPr lang="el-GR" altLang="el-GR" sz="2000" smtClean="0">
                <a:latin typeface="Tahoma" pitchFamily="34" charset="0"/>
                <a:cs typeface="Tahoma" pitchFamily="34" charset="0"/>
              </a:rPr>
              <a:t>Πνεύμων                                                      </a:t>
            </a:r>
            <a:r>
              <a:rPr lang="el-GR" altLang="el-GR" sz="2000" b="1" smtClean="0">
                <a:latin typeface="Tahoma" pitchFamily="34" charset="0"/>
                <a:cs typeface="Tahoma" pitchFamily="34" charset="0"/>
              </a:rPr>
              <a:t>7%</a:t>
            </a:r>
          </a:p>
          <a:p>
            <a:pPr eaLnBrk="1" hangingPunct="1">
              <a:lnSpc>
                <a:spcPct val="140000"/>
              </a:lnSpc>
              <a:buClr>
                <a:srgbClr val="FF0000"/>
              </a:buClr>
            </a:pPr>
            <a:r>
              <a:rPr lang="el-GR" altLang="el-GR" sz="2000" smtClean="0">
                <a:latin typeface="Tahoma" pitchFamily="34" charset="0"/>
                <a:cs typeface="Tahoma" pitchFamily="34" charset="0"/>
              </a:rPr>
              <a:t>Μυελός των οστών                                        </a:t>
            </a:r>
            <a:r>
              <a:rPr lang="el-GR" altLang="el-GR" sz="2000" b="1" smtClean="0">
                <a:latin typeface="Tahoma" pitchFamily="34" charset="0"/>
                <a:cs typeface="Tahoma" pitchFamily="34" charset="0"/>
              </a:rPr>
              <a:t>6%</a:t>
            </a:r>
          </a:p>
          <a:p>
            <a:pPr eaLnBrk="1" hangingPunct="1">
              <a:lnSpc>
                <a:spcPct val="140000"/>
              </a:lnSpc>
              <a:buClr>
                <a:srgbClr val="FF0000"/>
              </a:buClr>
            </a:pPr>
            <a:r>
              <a:rPr lang="el-GR" altLang="el-GR" sz="2000" smtClean="0">
                <a:latin typeface="Tahoma" pitchFamily="34" charset="0"/>
                <a:cs typeface="Tahoma" pitchFamily="34" charset="0"/>
              </a:rPr>
              <a:t>Ηπαρ                                                            </a:t>
            </a:r>
            <a:r>
              <a:rPr lang="el-GR" altLang="el-GR" sz="2000" b="1" smtClean="0">
                <a:latin typeface="Tahoma" pitchFamily="34" charset="0"/>
                <a:cs typeface="Tahoma" pitchFamily="34" charset="0"/>
              </a:rPr>
              <a:t>5%</a:t>
            </a:r>
          </a:p>
          <a:p>
            <a:pPr eaLnBrk="1" hangingPunct="1">
              <a:lnSpc>
                <a:spcPct val="140000"/>
              </a:lnSpc>
              <a:buClr>
                <a:srgbClr val="FF0000"/>
              </a:buClr>
            </a:pPr>
            <a:r>
              <a:rPr lang="el-GR" altLang="el-GR" sz="2000" smtClean="0">
                <a:latin typeface="Tahoma" pitchFamily="34" charset="0"/>
                <a:cs typeface="Tahoma" pitchFamily="34" charset="0"/>
              </a:rPr>
              <a:t>Οστά                                                            </a:t>
            </a:r>
            <a:r>
              <a:rPr lang="el-GR" altLang="el-GR" sz="2000" b="1" smtClean="0">
                <a:latin typeface="Tahoma" pitchFamily="34" charset="0"/>
                <a:cs typeface="Tahoma" pitchFamily="34" charset="0"/>
              </a:rPr>
              <a:t>2%</a:t>
            </a:r>
          </a:p>
          <a:p>
            <a:pPr eaLnBrk="1" hangingPunct="1">
              <a:lnSpc>
                <a:spcPct val="140000"/>
              </a:lnSpc>
              <a:buClr>
                <a:srgbClr val="FF0000"/>
              </a:buClr>
            </a:pPr>
            <a:r>
              <a:rPr lang="el-GR" altLang="el-GR" sz="2000" smtClean="0">
                <a:latin typeface="Tahoma" pitchFamily="34" charset="0"/>
                <a:cs typeface="Tahoma" pitchFamily="34" charset="0"/>
              </a:rPr>
              <a:t>Δακτύλιος </a:t>
            </a:r>
            <a:r>
              <a:rPr lang="en-US" altLang="el-GR" sz="2000" smtClean="0">
                <a:latin typeface="Tahoma" pitchFamily="34" charset="0"/>
                <a:cs typeface="Tahoma" pitchFamily="34" charset="0"/>
              </a:rPr>
              <a:t>Waldeyer      </a:t>
            </a:r>
            <a:r>
              <a:rPr lang="el-GR" altLang="el-GR" sz="2000" smtClean="0">
                <a:latin typeface="Tahoma" pitchFamily="34" charset="0"/>
                <a:cs typeface="Tahoma" pitchFamily="34" charset="0"/>
              </a:rPr>
              <a:t>                                </a:t>
            </a:r>
            <a:r>
              <a:rPr lang="en-US" altLang="el-GR" sz="2000" b="1" smtClean="0">
                <a:latin typeface="Tahoma" pitchFamily="34" charset="0"/>
                <a:cs typeface="Tahoma" pitchFamily="34" charset="0"/>
              </a:rPr>
              <a:t>1-2%</a:t>
            </a:r>
            <a:r>
              <a:rPr lang="el-GR" altLang="el-GR" sz="2000" smtClean="0">
                <a:latin typeface="Tahoma" pitchFamily="34" charset="0"/>
                <a:cs typeface="Tahoma" pitchFamily="34" charset="0"/>
              </a:rPr>
              <a:t> </a:t>
            </a:r>
          </a:p>
          <a:p>
            <a:pPr eaLnBrk="1" hangingPunct="1">
              <a:lnSpc>
                <a:spcPct val="140000"/>
              </a:lnSpc>
              <a:buClr>
                <a:srgbClr val="FF0000"/>
              </a:buClr>
            </a:pPr>
            <a:r>
              <a:rPr lang="el-GR" altLang="el-GR" sz="2000" smtClean="0">
                <a:latin typeface="Tahoma" pitchFamily="34" charset="0"/>
                <a:cs typeface="Tahoma" pitchFamily="34" charset="0"/>
              </a:rPr>
              <a:t>Θωρακικό τοίχωμα                                        </a:t>
            </a:r>
            <a:r>
              <a:rPr lang="el-GR" altLang="el-GR" sz="2000" b="1" smtClean="0">
                <a:latin typeface="Tahoma" pitchFamily="34" charset="0"/>
                <a:cs typeface="Tahoma" pitchFamily="34" charset="0"/>
              </a:rPr>
              <a:t>&lt;1%</a:t>
            </a:r>
          </a:p>
        </p:txBody>
      </p:sp>
      <p:sp>
        <p:nvSpPr>
          <p:cNvPr id="46083" name="Text Box 4"/>
          <p:cNvSpPr txBox="1">
            <a:spLocks noChangeArrowheads="1"/>
          </p:cNvSpPr>
          <p:nvPr/>
        </p:nvSpPr>
        <p:spPr bwMode="auto">
          <a:xfrm>
            <a:off x="927100" y="5753100"/>
            <a:ext cx="6705600" cy="336550"/>
          </a:xfrm>
          <a:prstGeom prst="rect">
            <a:avLst/>
          </a:prstGeom>
          <a:noFill/>
          <a:ln w="9525">
            <a:noFill/>
            <a:miter lim="800000"/>
            <a:headEnd/>
            <a:tailEnd/>
          </a:ln>
        </p:spPr>
        <p:txBody>
          <a:bodyPr>
            <a:spAutoFit/>
          </a:bodyPr>
          <a:lstStyle/>
          <a:p>
            <a:pPr eaLnBrk="1" hangingPunct="1">
              <a:spcBef>
                <a:spcPct val="50000"/>
              </a:spcBef>
            </a:pPr>
            <a:r>
              <a:rPr lang="el-GR" altLang="el-GR" sz="1600" i="1"/>
              <a:t>* Μετά από χειρουργική σταδιοποίηση</a:t>
            </a:r>
          </a:p>
        </p:txBody>
      </p:sp>
      <p:sp>
        <p:nvSpPr>
          <p:cNvPr id="5" name="4 - Τίτλος"/>
          <p:cNvSpPr>
            <a:spLocks noGrp="1"/>
          </p:cNvSpPr>
          <p:nvPr>
            <p:ph type="title"/>
          </p:nvPr>
        </p:nvSpPr>
        <p:spPr/>
        <p:txBody>
          <a:bodyPr/>
          <a:lstStyle/>
          <a:p>
            <a:r>
              <a:rPr lang="el-GR" dirty="0" smtClean="0"/>
              <a:t>ΑΝΑΤΟΜΙΚΗ ΕΝΤΟΠΙΣΗ ΙΙ </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idx="1"/>
          </p:nvPr>
        </p:nvSpPr>
        <p:spPr>
          <a:xfrm>
            <a:off x="762000" y="1630363"/>
            <a:ext cx="7620000" cy="4114800"/>
          </a:xfrm>
        </p:spPr>
        <p:txBody>
          <a:bodyPr>
            <a:normAutofit lnSpcReduction="10000"/>
          </a:bodyPr>
          <a:lstStyle/>
          <a:p>
            <a:pPr eaLnBrk="1" hangingPunct="1"/>
            <a:endParaRPr lang="el-GR" altLang="el-GR" sz="2000" dirty="0" smtClean="0">
              <a:latin typeface="Arial" charset="0"/>
            </a:endParaRPr>
          </a:p>
          <a:p>
            <a:pPr eaLnBrk="1" hangingPunct="1">
              <a:lnSpc>
                <a:spcPct val="160000"/>
              </a:lnSpc>
              <a:buClr>
                <a:srgbClr val="FF0000"/>
              </a:buClr>
            </a:pPr>
            <a:r>
              <a:rPr lang="el-GR" altLang="el-GR" sz="2000" dirty="0" smtClean="0">
                <a:latin typeface="Arial" charset="0"/>
              </a:rPr>
              <a:t>Αναιμία                         </a:t>
            </a:r>
            <a:r>
              <a:rPr lang="el-GR" altLang="el-GR" sz="2000" b="1" dirty="0" smtClean="0">
                <a:latin typeface="Arial" charset="0"/>
              </a:rPr>
              <a:t>35%</a:t>
            </a:r>
          </a:p>
          <a:p>
            <a:pPr eaLnBrk="1" hangingPunct="1">
              <a:lnSpc>
                <a:spcPct val="160000"/>
              </a:lnSpc>
              <a:buClr>
                <a:srgbClr val="FF0000"/>
              </a:buClr>
            </a:pPr>
            <a:r>
              <a:rPr lang="el-GR" altLang="el-GR" sz="2000" dirty="0" err="1" smtClean="0">
                <a:latin typeface="Arial" charset="0"/>
              </a:rPr>
              <a:t>Λευκοκυττάρωση</a:t>
            </a:r>
            <a:r>
              <a:rPr lang="el-GR" altLang="el-GR" sz="2000" dirty="0" smtClean="0">
                <a:latin typeface="Arial" charset="0"/>
              </a:rPr>
              <a:t>         </a:t>
            </a:r>
            <a:r>
              <a:rPr lang="el-GR" altLang="el-GR" sz="2000" b="1" dirty="0" smtClean="0">
                <a:latin typeface="Arial" charset="0"/>
              </a:rPr>
              <a:t>45%</a:t>
            </a:r>
            <a:r>
              <a:rPr lang="el-GR" altLang="el-GR" sz="2000" dirty="0" smtClean="0">
                <a:latin typeface="Arial" charset="0"/>
              </a:rPr>
              <a:t>  (</a:t>
            </a:r>
            <a:r>
              <a:rPr lang="el-GR" altLang="el-GR" sz="2000" dirty="0" smtClean="0">
                <a:latin typeface="Arial" charset="0"/>
                <a:sym typeface="Symbol" pitchFamily="18" charset="2"/>
              </a:rPr>
              <a:t></a:t>
            </a:r>
            <a:r>
              <a:rPr lang="el-GR" altLang="el-GR" sz="2000" dirty="0" smtClean="0">
                <a:latin typeface="Arial" charset="0"/>
              </a:rPr>
              <a:t>15</a:t>
            </a:r>
            <a:r>
              <a:rPr lang="en-US" altLang="el-GR" sz="2000" dirty="0" smtClean="0">
                <a:latin typeface="Arial" charset="0"/>
              </a:rPr>
              <a:t>x10</a:t>
            </a:r>
            <a:r>
              <a:rPr lang="en-US" altLang="el-GR" sz="2000" baseline="30000" dirty="0" smtClean="0">
                <a:latin typeface="Arial" charset="0"/>
              </a:rPr>
              <a:t>9</a:t>
            </a:r>
            <a:r>
              <a:rPr lang="en-US" altLang="el-GR" sz="2000" dirty="0" smtClean="0">
                <a:latin typeface="Arial" charset="0"/>
              </a:rPr>
              <a:t>/l</a:t>
            </a:r>
            <a:r>
              <a:rPr lang="el-GR" altLang="el-GR" sz="2000" dirty="0" smtClean="0">
                <a:latin typeface="Arial" charset="0"/>
              </a:rPr>
              <a:t> σε 15%) (ουδετερόφιλη)</a:t>
            </a:r>
          </a:p>
          <a:p>
            <a:pPr eaLnBrk="1" hangingPunct="1">
              <a:lnSpc>
                <a:spcPct val="160000"/>
              </a:lnSpc>
              <a:buClr>
                <a:srgbClr val="FF0000"/>
              </a:buClr>
            </a:pPr>
            <a:r>
              <a:rPr lang="el-GR" altLang="el-GR" sz="2000" dirty="0" smtClean="0">
                <a:latin typeface="Arial" charset="0"/>
              </a:rPr>
              <a:t>Λεμφοπενία                  </a:t>
            </a:r>
            <a:r>
              <a:rPr lang="el-GR" altLang="el-GR" sz="2000" b="1" dirty="0" smtClean="0">
                <a:latin typeface="Arial" charset="0"/>
              </a:rPr>
              <a:t>35%</a:t>
            </a:r>
            <a:r>
              <a:rPr lang="el-GR" altLang="el-GR" sz="2000" dirty="0" smtClean="0">
                <a:latin typeface="Arial" charset="0"/>
              </a:rPr>
              <a:t>                   </a:t>
            </a:r>
          </a:p>
          <a:p>
            <a:pPr eaLnBrk="1" hangingPunct="1">
              <a:lnSpc>
                <a:spcPct val="160000"/>
              </a:lnSpc>
              <a:buClr>
                <a:srgbClr val="FF0000"/>
              </a:buClr>
            </a:pPr>
            <a:r>
              <a:rPr lang="el-GR" altLang="el-GR" sz="2000" dirty="0" err="1" smtClean="0">
                <a:latin typeface="Arial" charset="0"/>
              </a:rPr>
              <a:t>Ηωσινοφιλία</a:t>
            </a:r>
            <a:r>
              <a:rPr lang="el-GR" altLang="el-GR" sz="2000" dirty="0" smtClean="0">
                <a:latin typeface="Arial" charset="0"/>
              </a:rPr>
              <a:t>                    </a:t>
            </a:r>
            <a:r>
              <a:rPr lang="el-GR" altLang="el-GR" sz="2000" b="1" dirty="0" smtClean="0">
                <a:latin typeface="Arial" charset="0"/>
              </a:rPr>
              <a:t>8%</a:t>
            </a:r>
            <a:r>
              <a:rPr lang="el-GR" altLang="el-GR" sz="2000" dirty="0" smtClean="0">
                <a:latin typeface="Arial" charset="0"/>
              </a:rPr>
              <a:t>                     </a:t>
            </a:r>
          </a:p>
          <a:p>
            <a:pPr eaLnBrk="1" hangingPunct="1">
              <a:lnSpc>
                <a:spcPct val="160000"/>
              </a:lnSpc>
              <a:buClr>
                <a:srgbClr val="FF0000"/>
              </a:buClr>
            </a:pPr>
            <a:r>
              <a:rPr lang="el-GR" altLang="el-GR" sz="2000" dirty="0" err="1" smtClean="0">
                <a:latin typeface="Arial" charset="0"/>
              </a:rPr>
              <a:t>Θρομβοκυττάρωση</a:t>
            </a:r>
            <a:r>
              <a:rPr lang="el-GR" altLang="el-GR" sz="2000" dirty="0" smtClean="0">
                <a:latin typeface="Arial" charset="0"/>
              </a:rPr>
              <a:t>       </a:t>
            </a:r>
            <a:r>
              <a:rPr lang="el-GR" altLang="el-GR" sz="2000" b="1" dirty="0" smtClean="0">
                <a:latin typeface="Arial" charset="0"/>
              </a:rPr>
              <a:t>25%</a:t>
            </a:r>
            <a:r>
              <a:rPr lang="el-GR" altLang="el-GR" sz="2000" dirty="0" smtClean="0">
                <a:latin typeface="Arial" charset="0"/>
              </a:rPr>
              <a:t>                                   </a:t>
            </a:r>
          </a:p>
          <a:p>
            <a:pPr eaLnBrk="1" hangingPunct="1">
              <a:lnSpc>
                <a:spcPct val="160000"/>
              </a:lnSpc>
              <a:buClr>
                <a:srgbClr val="FF0000"/>
              </a:buClr>
            </a:pPr>
            <a:r>
              <a:rPr lang="el-GR" altLang="el-GR" sz="2000" dirty="0" smtClean="0">
                <a:latin typeface="Arial" charset="0"/>
              </a:rPr>
              <a:t>ΤΚΕ </a:t>
            </a:r>
            <a:r>
              <a:rPr lang="el-GR" altLang="el-GR" sz="2000" dirty="0" smtClean="0">
                <a:latin typeface="Arial" charset="0"/>
                <a:sym typeface="Symbol" pitchFamily="18" charset="2"/>
              </a:rPr>
              <a:t>50                       </a:t>
            </a:r>
            <a:r>
              <a:rPr lang="el-GR" altLang="el-GR" sz="2000" b="1" dirty="0" smtClean="0">
                <a:latin typeface="Arial" charset="0"/>
                <a:sym typeface="Symbol" pitchFamily="18" charset="2"/>
              </a:rPr>
              <a:t>45%</a:t>
            </a:r>
            <a:r>
              <a:rPr lang="el-GR" altLang="el-GR" sz="2000" dirty="0" smtClean="0">
                <a:latin typeface="Arial" charset="0"/>
                <a:sym typeface="Symbol" pitchFamily="18" charset="2"/>
              </a:rPr>
              <a:t> </a:t>
            </a:r>
            <a:r>
              <a:rPr lang="el-GR" altLang="el-GR" sz="2000" dirty="0" smtClean="0">
                <a:latin typeface="Arial" charset="0"/>
              </a:rPr>
              <a:t>(</a:t>
            </a:r>
            <a:r>
              <a:rPr lang="el-GR" altLang="el-GR" sz="2000" dirty="0" smtClean="0">
                <a:latin typeface="Arial" charset="0"/>
                <a:sym typeface="Symbol" pitchFamily="18" charset="2"/>
              </a:rPr>
              <a:t></a:t>
            </a:r>
            <a:r>
              <a:rPr lang="el-GR" altLang="el-GR" sz="2000" dirty="0" smtClean="0">
                <a:latin typeface="Arial" charset="0"/>
              </a:rPr>
              <a:t>100 σε 15%)</a:t>
            </a:r>
            <a:endParaRPr lang="el-GR" altLang="el-GR" sz="2000" dirty="0" smtClean="0"/>
          </a:p>
        </p:txBody>
      </p:sp>
      <p:sp>
        <p:nvSpPr>
          <p:cNvPr id="4" name="3 - Τίτλος"/>
          <p:cNvSpPr>
            <a:spLocks noGrp="1"/>
          </p:cNvSpPr>
          <p:nvPr>
            <p:ph type="title"/>
          </p:nvPr>
        </p:nvSpPr>
        <p:spPr/>
        <p:txBody>
          <a:bodyPr/>
          <a:lstStyle/>
          <a:p>
            <a:r>
              <a:rPr lang="el-GR" dirty="0" smtClean="0"/>
              <a:t>ΑΙΜΑΤΟΛΟΓΙΚΕΣ ΕΚΔΗΛΩΣΕΙΣ</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ΓΕΝΙΚΑ</a:t>
            </a:r>
            <a:endParaRPr lang="en-US" b="1" dirty="0"/>
          </a:p>
        </p:txBody>
      </p:sp>
      <p:sp>
        <p:nvSpPr>
          <p:cNvPr id="3" name="2 - Θέση περιεχομένου"/>
          <p:cNvSpPr>
            <a:spLocks noGrp="1"/>
          </p:cNvSpPr>
          <p:nvPr>
            <p:ph idx="1"/>
          </p:nvPr>
        </p:nvSpPr>
        <p:spPr>
          <a:xfrm>
            <a:off x="248195" y="1908934"/>
            <a:ext cx="4062548" cy="4572000"/>
          </a:xfrm>
        </p:spPr>
        <p:txBody>
          <a:bodyPr>
            <a:normAutofit/>
          </a:bodyPr>
          <a:lstStyle/>
          <a:p>
            <a:r>
              <a:rPr lang="el-GR" altLang="el-GR" dirty="0" smtClean="0">
                <a:latin typeface="Tahoma" pitchFamily="34" charset="0"/>
                <a:cs typeface="Tahoma" pitchFamily="34" charset="0"/>
              </a:rPr>
              <a:t> </a:t>
            </a:r>
            <a:r>
              <a:rPr lang="el-GR" altLang="el-GR" sz="2400" dirty="0" smtClean="0">
                <a:latin typeface="Tahoma" pitchFamily="34" charset="0"/>
                <a:cs typeface="Tahoma" pitchFamily="34" charset="0"/>
              </a:rPr>
              <a:t>Τα λεμφώματα είναι νεοπλάσματα τα οποία ξεκινούν από τα κύτταρα του αίματος που ονομάζονται λεμφοκύτταρα. </a:t>
            </a:r>
          </a:p>
          <a:p>
            <a:r>
              <a:rPr lang="el-GR" altLang="el-GR" sz="2400" dirty="0" smtClean="0">
                <a:latin typeface="Tahoma" pitchFamily="34" charset="0"/>
                <a:cs typeface="Tahoma" pitchFamily="34" charset="0"/>
              </a:rPr>
              <a:t>Χαρακτηρίζονται από παθολογικό πολλαπλασιασμό </a:t>
            </a:r>
            <a:r>
              <a:rPr lang="en-US" altLang="el-GR" sz="2400" dirty="0" smtClean="0">
                <a:latin typeface="Tahoma" pitchFamily="34" charset="0"/>
                <a:cs typeface="Tahoma" pitchFamily="34" charset="0"/>
              </a:rPr>
              <a:t>B </a:t>
            </a:r>
            <a:r>
              <a:rPr lang="el-GR" altLang="el-GR" sz="2400" dirty="0" smtClean="0">
                <a:latin typeface="Tahoma" pitchFamily="34" charset="0"/>
                <a:cs typeface="Tahoma" pitchFamily="34" charset="0"/>
              </a:rPr>
              <a:t>ή</a:t>
            </a:r>
            <a:r>
              <a:rPr lang="en-US" altLang="el-GR" sz="2400" dirty="0" smtClean="0">
                <a:latin typeface="Tahoma" pitchFamily="34" charset="0"/>
                <a:cs typeface="Tahoma" pitchFamily="34" charset="0"/>
              </a:rPr>
              <a:t> T </a:t>
            </a:r>
            <a:r>
              <a:rPr lang="el-GR" altLang="el-GR" sz="2400" dirty="0" smtClean="0">
                <a:latin typeface="Tahoma" pitchFamily="34" charset="0"/>
                <a:cs typeface="Tahoma" pitchFamily="34" charset="0"/>
              </a:rPr>
              <a:t>λεμφοκυττάρων στα λεμφικά όργανα</a:t>
            </a:r>
            <a:r>
              <a:rPr lang="en-US" altLang="el-GR" sz="2400" dirty="0" smtClean="0">
                <a:latin typeface="Tahoma" pitchFamily="34" charset="0"/>
                <a:cs typeface="Tahoma" pitchFamily="34" charset="0"/>
              </a:rPr>
              <a:t>.</a:t>
            </a:r>
            <a:endParaRPr lang="en-US" sz="2400" dirty="0"/>
          </a:p>
        </p:txBody>
      </p:sp>
      <p:pic>
        <p:nvPicPr>
          <p:cNvPr id="113666" name="Picture 2" descr="C:\Users\vasiliki\Desktop\lymphatic-system-3-638.jpg"/>
          <p:cNvPicPr>
            <a:picLocks noChangeAspect="1" noChangeArrowheads="1"/>
          </p:cNvPicPr>
          <p:nvPr/>
        </p:nvPicPr>
        <p:blipFill>
          <a:blip r:embed="rId2"/>
          <a:srcRect/>
          <a:stretch>
            <a:fillRect/>
          </a:stretch>
        </p:blipFill>
        <p:spPr bwMode="auto">
          <a:xfrm>
            <a:off x="4472674" y="1698171"/>
            <a:ext cx="4384535" cy="492469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idx="1"/>
          </p:nvPr>
        </p:nvSpPr>
        <p:spPr>
          <a:xfrm>
            <a:off x="1092200" y="1971675"/>
            <a:ext cx="6680200" cy="4114800"/>
          </a:xfrm>
        </p:spPr>
        <p:txBody>
          <a:bodyPr/>
          <a:lstStyle/>
          <a:p>
            <a:pPr eaLnBrk="1" hangingPunct="1">
              <a:lnSpc>
                <a:spcPct val="90000"/>
              </a:lnSpc>
            </a:pPr>
            <a:endParaRPr lang="el-GR" altLang="el-GR" sz="2000" dirty="0" smtClean="0">
              <a:latin typeface="Arial" charset="0"/>
            </a:endParaRPr>
          </a:p>
          <a:p>
            <a:pPr eaLnBrk="1" hangingPunct="1">
              <a:lnSpc>
                <a:spcPct val="120000"/>
              </a:lnSpc>
              <a:buClr>
                <a:srgbClr val="FF0000"/>
              </a:buClr>
            </a:pPr>
            <a:r>
              <a:rPr lang="el-GR" altLang="el-GR" sz="2000" dirty="0" smtClean="0">
                <a:latin typeface="Arial" charset="0"/>
                <a:sym typeface="Symbol" pitchFamily="18" charset="2"/>
              </a:rPr>
              <a:t> </a:t>
            </a:r>
            <a:r>
              <a:rPr lang="en-US" altLang="el-GR" sz="2000" dirty="0" smtClean="0">
                <a:latin typeface="Arial" charset="0"/>
                <a:sym typeface="Symbol" pitchFamily="18" charset="2"/>
              </a:rPr>
              <a:t>CRP                                             </a:t>
            </a:r>
            <a:r>
              <a:rPr lang="en-US" altLang="el-GR" sz="2000" b="1" dirty="0" smtClean="0">
                <a:latin typeface="Arial" charset="0"/>
                <a:sym typeface="Symbol" pitchFamily="18" charset="2"/>
              </a:rPr>
              <a:t>75%</a:t>
            </a:r>
            <a:endParaRPr lang="el-GR" altLang="el-GR" sz="2000" b="1" dirty="0" smtClean="0">
              <a:latin typeface="Arial" charset="0"/>
              <a:sym typeface="Symbol" pitchFamily="18" charset="2"/>
            </a:endParaRPr>
          </a:p>
          <a:p>
            <a:pPr eaLnBrk="1" hangingPunct="1">
              <a:lnSpc>
                <a:spcPct val="120000"/>
              </a:lnSpc>
              <a:buClr>
                <a:srgbClr val="FF0000"/>
              </a:buClr>
            </a:pPr>
            <a:r>
              <a:rPr lang="el-GR" altLang="el-GR" sz="2000" dirty="0" smtClean="0">
                <a:latin typeface="Arial" charset="0"/>
                <a:sym typeface="Symbol" pitchFamily="18" charset="2"/>
              </a:rPr>
              <a:t></a:t>
            </a:r>
            <a:r>
              <a:rPr lang="el-GR" altLang="el-GR" sz="2000" dirty="0" smtClean="0">
                <a:latin typeface="Arial" charset="0"/>
              </a:rPr>
              <a:t> </a:t>
            </a:r>
            <a:r>
              <a:rPr lang="en-US" altLang="el-GR" sz="2000" dirty="0" smtClean="0">
                <a:latin typeface="Arial" charset="0"/>
              </a:rPr>
              <a:t>LDH</a:t>
            </a:r>
            <a:r>
              <a:rPr lang="el-GR" altLang="el-GR" sz="2000" dirty="0" smtClean="0">
                <a:latin typeface="Arial" charset="0"/>
              </a:rPr>
              <a:t>                                             </a:t>
            </a:r>
            <a:r>
              <a:rPr lang="el-GR" altLang="el-GR" sz="2000" b="1" dirty="0" smtClean="0">
                <a:latin typeface="Arial" charset="0"/>
              </a:rPr>
              <a:t>30%</a:t>
            </a:r>
          </a:p>
          <a:p>
            <a:pPr eaLnBrk="1" hangingPunct="1">
              <a:lnSpc>
                <a:spcPct val="120000"/>
              </a:lnSpc>
              <a:buClr>
                <a:srgbClr val="FF0000"/>
              </a:buClr>
            </a:pPr>
            <a:r>
              <a:rPr lang="el-GR" altLang="el-GR" sz="2000" dirty="0" smtClean="0">
                <a:latin typeface="Arial" charset="0"/>
                <a:sym typeface="Symbol" pitchFamily="18" charset="2"/>
              </a:rPr>
              <a:t></a:t>
            </a:r>
            <a:r>
              <a:rPr lang="en-US" altLang="el-GR" sz="2000" dirty="0" smtClean="0">
                <a:latin typeface="Arial" charset="0"/>
              </a:rPr>
              <a:t> </a:t>
            </a:r>
            <a:r>
              <a:rPr lang="el-GR" altLang="el-GR" sz="2000" dirty="0" smtClean="0">
                <a:latin typeface="Arial" charset="0"/>
              </a:rPr>
              <a:t>Αλκαλική </a:t>
            </a:r>
            <a:r>
              <a:rPr lang="el-GR" altLang="el-GR" sz="2000" dirty="0" err="1" smtClean="0">
                <a:latin typeface="Arial" charset="0"/>
              </a:rPr>
              <a:t>Φωσφατάση</a:t>
            </a:r>
            <a:r>
              <a:rPr lang="el-GR" altLang="el-GR" sz="2000" dirty="0" smtClean="0">
                <a:latin typeface="Arial" charset="0"/>
              </a:rPr>
              <a:t>/γ</a:t>
            </a:r>
            <a:r>
              <a:rPr lang="en-US" altLang="el-GR" sz="2000" dirty="0" smtClean="0">
                <a:latin typeface="Arial" charset="0"/>
              </a:rPr>
              <a:t>GT</a:t>
            </a:r>
            <a:r>
              <a:rPr lang="el-GR" altLang="el-GR" sz="2000" dirty="0" smtClean="0">
                <a:latin typeface="Arial" charset="0"/>
              </a:rPr>
              <a:t>         </a:t>
            </a:r>
            <a:r>
              <a:rPr lang="el-GR" altLang="el-GR" sz="2000" b="1" dirty="0" smtClean="0">
                <a:latin typeface="Arial" charset="0"/>
              </a:rPr>
              <a:t>20%</a:t>
            </a:r>
          </a:p>
          <a:p>
            <a:pPr eaLnBrk="1" hangingPunct="1">
              <a:lnSpc>
                <a:spcPct val="120000"/>
              </a:lnSpc>
              <a:buClr>
                <a:srgbClr val="FF0000"/>
              </a:buClr>
            </a:pPr>
            <a:r>
              <a:rPr lang="el-GR" altLang="el-GR" sz="2000" dirty="0" smtClean="0">
                <a:latin typeface="Arial" charset="0"/>
                <a:sym typeface="Symbol" pitchFamily="18" charset="2"/>
              </a:rPr>
              <a:t></a:t>
            </a:r>
            <a:r>
              <a:rPr lang="el-GR" altLang="el-GR" sz="2000" dirty="0" smtClean="0">
                <a:latin typeface="Arial" charset="0"/>
              </a:rPr>
              <a:t> β</a:t>
            </a:r>
            <a:r>
              <a:rPr lang="el-GR" altLang="el-GR" sz="2000" baseline="-25000" dirty="0" smtClean="0">
                <a:latin typeface="Arial" charset="0"/>
              </a:rPr>
              <a:t>2</a:t>
            </a:r>
            <a:r>
              <a:rPr lang="el-GR" altLang="el-GR" sz="2000" dirty="0" smtClean="0">
                <a:latin typeface="Arial" charset="0"/>
              </a:rPr>
              <a:t>-μικροσφαιρίνη                         </a:t>
            </a:r>
            <a:r>
              <a:rPr lang="el-GR" altLang="el-GR" sz="2000" b="1" dirty="0" smtClean="0">
                <a:latin typeface="Arial" charset="0"/>
              </a:rPr>
              <a:t>30%</a:t>
            </a:r>
          </a:p>
          <a:p>
            <a:pPr eaLnBrk="1" hangingPunct="1">
              <a:lnSpc>
                <a:spcPct val="90000"/>
              </a:lnSpc>
              <a:buClr>
                <a:srgbClr val="FF0000"/>
              </a:buClr>
              <a:buFontTx/>
              <a:buNone/>
            </a:pPr>
            <a:endParaRPr lang="el-GR" altLang="el-GR" sz="2000" dirty="0" smtClean="0">
              <a:latin typeface="Arial" charset="0"/>
            </a:endParaRPr>
          </a:p>
          <a:p>
            <a:pPr eaLnBrk="1" hangingPunct="1">
              <a:lnSpc>
                <a:spcPct val="90000"/>
              </a:lnSpc>
              <a:buClr>
                <a:srgbClr val="FF0000"/>
              </a:buClr>
              <a:buFontTx/>
              <a:buNone/>
            </a:pPr>
            <a:r>
              <a:rPr lang="el-GR" altLang="el-GR" sz="2000" dirty="0" smtClean="0">
                <a:latin typeface="Arial" charset="0"/>
              </a:rPr>
              <a:t>  </a:t>
            </a:r>
          </a:p>
          <a:p>
            <a:pPr eaLnBrk="1" hangingPunct="1">
              <a:lnSpc>
                <a:spcPct val="90000"/>
              </a:lnSpc>
              <a:buClr>
                <a:srgbClr val="FF0000"/>
              </a:buClr>
            </a:pPr>
            <a:r>
              <a:rPr lang="el-GR" altLang="el-GR" sz="2000" dirty="0" smtClean="0">
                <a:latin typeface="Arial" charset="0"/>
                <a:sym typeface="Symbol" pitchFamily="18" charset="2"/>
              </a:rPr>
              <a:t> α</a:t>
            </a:r>
            <a:r>
              <a:rPr lang="el-GR" altLang="el-GR" sz="2000" baseline="-25000" dirty="0" smtClean="0">
                <a:latin typeface="Arial" charset="0"/>
                <a:sym typeface="Symbol" pitchFamily="18" charset="2"/>
              </a:rPr>
              <a:t>2</a:t>
            </a:r>
            <a:r>
              <a:rPr lang="el-GR" altLang="el-GR" sz="2000" dirty="0" smtClean="0">
                <a:latin typeface="Arial" charset="0"/>
                <a:sym typeface="Symbol" pitchFamily="18" charset="2"/>
              </a:rPr>
              <a:t>-σφαιρίνες</a:t>
            </a:r>
          </a:p>
          <a:p>
            <a:pPr eaLnBrk="1" hangingPunct="1">
              <a:lnSpc>
                <a:spcPct val="90000"/>
              </a:lnSpc>
              <a:buClr>
                <a:srgbClr val="FF0000"/>
              </a:buClr>
            </a:pPr>
            <a:r>
              <a:rPr lang="el-GR" altLang="el-GR" sz="2000" dirty="0" smtClean="0">
                <a:latin typeface="Arial" charset="0"/>
                <a:sym typeface="Symbol" pitchFamily="18" charset="2"/>
              </a:rPr>
              <a:t> </a:t>
            </a:r>
            <a:r>
              <a:rPr lang="el-GR" altLang="el-GR" sz="2000" dirty="0" err="1" smtClean="0">
                <a:latin typeface="Arial" charset="0"/>
                <a:sym typeface="Symbol" pitchFamily="18" charset="2"/>
              </a:rPr>
              <a:t>Ινωδογόνο</a:t>
            </a:r>
            <a:endParaRPr lang="el-GR" altLang="el-GR" sz="2000" dirty="0" smtClean="0">
              <a:latin typeface="Arial" charset="0"/>
              <a:sym typeface="Symbol" pitchFamily="18" charset="2"/>
            </a:endParaRPr>
          </a:p>
          <a:p>
            <a:pPr eaLnBrk="1" hangingPunct="1">
              <a:lnSpc>
                <a:spcPct val="90000"/>
              </a:lnSpc>
              <a:buClr>
                <a:srgbClr val="FF0000"/>
              </a:buClr>
            </a:pPr>
            <a:r>
              <a:rPr lang="el-GR" altLang="el-GR" sz="2000" dirty="0" smtClean="0">
                <a:latin typeface="Arial" charset="0"/>
                <a:sym typeface="Symbol" pitchFamily="18" charset="2"/>
              </a:rPr>
              <a:t> </a:t>
            </a:r>
            <a:r>
              <a:rPr lang="el-GR" altLang="el-GR" sz="2000" dirty="0" err="1" smtClean="0">
                <a:latin typeface="Arial" charset="0"/>
                <a:sym typeface="Symbol" pitchFamily="18" charset="2"/>
              </a:rPr>
              <a:t>Φερριτίνη</a:t>
            </a:r>
            <a:endParaRPr lang="el-GR" altLang="el-GR" sz="2000" dirty="0" smtClean="0">
              <a:latin typeface="Arial" charset="0"/>
              <a:sym typeface="Symbol" pitchFamily="18" charset="2"/>
            </a:endParaRPr>
          </a:p>
          <a:p>
            <a:pPr eaLnBrk="1" hangingPunct="1">
              <a:lnSpc>
                <a:spcPct val="90000"/>
              </a:lnSpc>
              <a:buClr>
                <a:srgbClr val="FF0000"/>
              </a:buClr>
            </a:pPr>
            <a:r>
              <a:rPr lang="el-GR" altLang="el-GR" sz="2000" dirty="0" smtClean="0">
                <a:latin typeface="Arial" charset="0"/>
                <a:sym typeface="Symbol" pitchFamily="18" charset="2"/>
              </a:rPr>
              <a:t> </a:t>
            </a:r>
            <a:r>
              <a:rPr lang="el-GR" altLang="el-GR" sz="2000" dirty="0" err="1" smtClean="0">
                <a:latin typeface="Arial" charset="0"/>
                <a:sym typeface="Symbol" pitchFamily="18" charset="2"/>
              </a:rPr>
              <a:t>Απτοσφαιρίνες</a:t>
            </a:r>
            <a:endParaRPr lang="el-GR" altLang="el-GR" sz="2000" dirty="0" smtClean="0">
              <a:latin typeface="Arial" charset="0"/>
            </a:endParaRPr>
          </a:p>
          <a:p>
            <a:pPr eaLnBrk="1" hangingPunct="1">
              <a:lnSpc>
                <a:spcPct val="90000"/>
              </a:lnSpc>
              <a:buFontTx/>
              <a:buNone/>
            </a:pPr>
            <a:endParaRPr lang="el-GR" altLang="el-GR" sz="2000" dirty="0" smtClean="0">
              <a:latin typeface="Arial" charset="0"/>
            </a:endParaRPr>
          </a:p>
          <a:p>
            <a:pPr eaLnBrk="1" hangingPunct="1">
              <a:lnSpc>
                <a:spcPct val="90000"/>
              </a:lnSpc>
              <a:buFontTx/>
              <a:buNone/>
            </a:pPr>
            <a:endParaRPr lang="el-GR" altLang="el-GR" sz="2000" dirty="0" smtClean="0">
              <a:latin typeface="Arial" charset="0"/>
            </a:endParaRPr>
          </a:p>
          <a:p>
            <a:pPr eaLnBrk="1" hangingPunct="1">
              <a:lnSpc>
                <a:spcPct val="90000"/>
              </a:lnSpc>
              <a:buFontTx/>
              <a:buNone/>
            </a:pPr>
            <a:endParaRPr lang="el-GR" altLang="el-GR" sz="2000" dirty="0" smtClean="0">
              <a:latin typeface="Arial" charset="0"/>
            </a:endParaRPr>
          </a:p>
          <a:p>
            <a:pPr eaLnBrk="1" hangingPunct="1">
              <a:lnSpc>
                <a:spcPct val="90000"/>
              </a:lnSpc>
            </a:pPr>
            <a:endParaRPr lang="el-GR" altLang="el-GR" sz="2000" dirty="0" smtClean="0"/>
          </a:p>
        </p:txBody>
      </p:sp>
      <p:sp>
        <p:nvSpPr>
          <p:cNvPr id="4" name="3 - Τίτλος"/>
          <p:cNvSpPr>
            <a:spLocks noGrp="1"/>
          </p:cNvSpPr>
          <p:nvPr>
            <p:ph type="title"/>
          </p:nvPr>
        </p:nvSpPr>
        <p:spPr/>
        <p:txBody>
          <a:bodyPr/>
          <a:lstStyle/>
          <a:p>
            <a:r>
              <a:rPr lang="el-GR" dirty="0" smtClean="0"/>
              <a:t>ΒΙΟΧΗΜΙΚΑ ΕΥΡΗΜΑΤ</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p:cNvSpPr>
          <p:nvPr>
            <p:ph idx="1"/>
          </p:nvPr>
        </p:nvSpPr>
        <p:spPr>
          <a:xfrm>
            <a:off x="469900" y="1103313"/>
            <a:ext cx="8278813" cy="5287962"/>
          </a:xfrm>
        </p:spPr>
        <p:txBody>
          <a:bodyPr/>
          <a:lstStyle/>
          <a:p>
            <a:pPr eaLnBrk="1" hangingPunct="1">
              <a:lnSpc>
                <a:spcPct val="90000"/>
              </a:lnSpc>
              <a:spcBef>
                <a:spcPts val="600"/>
              </a:spcBef>
              <a:spcAft>
                <a:spcPts val="600"/>
              </a:spcAft>
            </a:pPr>
            <a:r>
              <a:rPr lang="el-GR" altLang="el-GR" sz="2000" dirty="0" smtClean="0">
                <a:latin typeface="Arial" charset="0"/>
                <a:cs typeface="Arial" charset="0"/>
              </a:rPr>
              <a:t>Επαρκής βιοψία λεμφαδένα ή άλλου προσβεβλημένου οργάνου και εκτίμηση της από έμπειρο </a:t>
            </a:r>
            <a:r>
              <a:rPr lang="el-GR" altLang="el-GR" sz="2000" dirty="0" err="1" smtClean="0">
                <a:latin typeface="Arial" charset="0"/>
                <a:cs typeface="Arial" charset="0"/>
              </a:rPr>
              <a:t>αιμοπαθολογοανατόμο</a:t>
            </a:r>
            <a:endParaRPr lang="el-GR" altLang="el-GR" sz="2000" dirty="0" smtClean="0">
              <a:latin typeface="Arial" charset="0"/>
              <a:cs typeface="Arial" charset="0"/>
            </a:endParaRPr>
          </a:p>
          <a:p>
            <a:pPr eaLnBrk="1" hangingPunct="1">
              <a:lnSpc>
                <a:spcPct val="90000"/>
              </a:lnSpc>
              <a:spcBef>
                <a:spcPts val="600"/>
              </a:spcBef>
              <a:spcAft>
                <a:spcPts val="600"/>
              </a:spcAft>
            </a:pPr>
            <a:r>
              <a:rPr lang="el-GR" altLang="el-GR" sz="2000" dirty="0" err="1" smtClean="0">
                <a:latin typeface="Arial" charset="0"/>
                <a:cs typeface="Arial" charset="0"/>
              </a:rPr>
              <a:t>Μυελόγραμμα</a:t>
            </a:r>
            <a:r>
              <a:rPr lang="el-GR" altLang="el-GR" sz="2000" dirty="0" smtClean="0">
                <a:latin typeface="Arial" charset="0"/>
                <a:cs typeface="Arial" charset="0"/>
              </a:rPr>
              <a:t> και βιοψία οστού από την οπίσθια λαγόνιο ακρολοφία (</a:t>
            </a:r>
            <a:r>
              <a:rPr lang="el-GR" altLang="el-GR" sz="2000" dirty="0" err="1" smtClean="0">
                <a:latin typeface="Arial" charset="0"/>
                <a:cs typeface="Arial" charset="0"/>
              </a:rPr>
              <a:t>οστεομυελική</a:t>
            </a:r>
            <a:r>
              <a:rPr lang="el-GR" altLang="el-GR" sz="2000" dirty="0" smtClean="0">
                <a:latin typeface="Arial" charset="0"/>
                <a:cs typeface="Arial" charset="0"/>
              </a:rPr>
              <a:t> βιοψία)</a:t>
            </a:r>
          </a:p>
          <a:p>
            <a:pPr eaLnBrk="1" hangingPunct="1">
              <a:lnSpc>
                <a:spcPct val="90000"/>
              </a:lnSpc>
              <a:spcBef>
                <a:spcPts val="600"/>
              </a:spcBef>
              <a:spcAft>
                <a:spcPts val="600"/>
              </a:spcAft>
            </a:pPr>
            <a:r>
              <a:rPr lang="el-GR" altLang="el-GR" sz="2000" dirty="0" smtClean="0">
                <a:latin typeface="Arial" charset="0"/>
                <a:cs typeface="Arial" charset="0"/>
              </a:rPr>
              <a:t>Κατευθυνόμενη βιοψία δια βελόνης κάθε </a:t>
            </a:r>
            <a:r>
              <a:rPr lang="el-GR" altLang="el-GR" sz="2000" dirty="0" err="1" smtClean="0">
                <a:latin typeface="Arial" charset="0"/>
                <a:cs typeface="Arial" charset="0"/>
              </a:rPr>
              <a:t>εξωλεμφαδενικής</a:t>
            </a:r>
            <a:r>
              <a:rPr lang="el-GR" altLang="el-GR" sz="2000" dirty="0" smtClean="0">
                <a:latin typeface="Arial" charset="0"/>
                <a:cs typeface="Arial" charset="0"/>
              </a:rPr>
              <a:t> εστίας με ενδείξεις διήθησης (π.χ. ήπατος) και κυτταρολογική εξέταση κάθε συλλογής</a:t>
            </a:r>
          </a:p>
          <a:p>
            <a:pPr eaLnBrk="1" hangingPunct="1">
              <a:lnSpc>
                <a:spcPct val="90000"/>
              </a:lnSpc>
              <a:spcBef>
                <a:spcPts val="600"/>
              </a:spcBef>
              <a:spcAft>
                <a:spcPts val="600"/>
              </a:spcAft>
            </a:pPr>
            <a:r>
              <a:rPr lang="el-GR" altLang="el-GR" sz="2000" dirty="0" smtClean="0">
                <a:latin typeface="Arial" charset="0"/>
                <a:cs typeface="Arial" charset="0"/>
              </a:rPr>
              <a:t>Εκτενές ιατρικό ιστορικό ιδιαίτερα για την ύπαρξη ή όχι Β συμπτωμάτων. Πλήρης και προσεκτική κλινική εξέταση (εκτίμηση των </a:t>
            </a:r>
            <a:r>
              <a:rPr lang="el-GR" altLang="el-GR" sz="2000" dirty="0" err="1" smtClean="0">
                <a:latin typeface="Arial" charset="0"/>
                <a:cs typeface="Arial" charset="0"/>
              </a:rPr>
              <a:t>λεμφαδενικών</a:t>
            </a:r>
            <a:r>
              <a:rPr lang="el-GR" altLang="el-GR" sz="2000" dirty="0" smtClean="0">
                <a:latin typeface="Arial" charset="0"/>
                <a:cs typeface="Arial" charset="0"/>
              </a:rPr>
              <a:t> διογκώσεων, του μεγέθους του </a:t>
            </a:r>
            <a:r>
              <a:rPr lang="el-GR" altLang="el-GR" sz="2000" dirty="0" err="1" smtClean="0">
                <a:latin typeface="Arial" charset="0"/>
                <a:cs typeface="Arial" charset="0"/>
              </a:rPr>
              <a:t>σπληνός</a:t>
            </a:r>
            <a:r>
              <a:rPr lang="el-GR" altLang="el-GR" sz="2000" dirty="0" smtClean="0">
                <a:latin typeface="Arial" charset="0"/>
                <a:cs typeface="Arial" charset="0"/>
              </a:rPr>
              <a:t> και επισκόπηση του δακτυλίου του </a:t>
            </a:r>
            <a:r>
              <a:rPr lang="en-US" altLang="el-GR" sz="2000" dirty="0" err="1" smtClean="0">
                <a:latin typeface="Arial" charset="0"/>
                <a:cs typeface="Arial" charset="0"/>
              </a:rPr>
              <a:t>Waldeyer</a:t>
            </a:r>
            <a:endParaRPr lang="el-GR" altLang="el-GR" sz="2000" dirty="0" smtClean="0">
              <a:latin typeface="Arial" charset="0"/>
              <a:cs typeface="Arial" charset="0"/>
            </a:endParaRPr>
          </a:p>
          <a:p>
            <a:pPr eaLnBrk="1" hangingPunct="1">
              <a:lnSpc>
                <a:spcPct val="90000"/>
              </a:lnSpc>
              <a:spcBef>
                <a:spcPts val="600"/>
              </a:spcBef>
              <a:spcAft>
                <a:spcPts val="600"/>
              </a:spcAft>
            </a:pPr>
            <a:r>
              <a:rPr lang="el-GR" altLang="el-GR" sz="2000" dirty="0" smtClean="0">
                <a:latin typeface="Arial" charset="0"/>
                <a:cs typeface="Arial" charset="0"/>
              </a:rPr>
              <a:t>Εργαστηριακός έλεγχος: Γενική αίματος, μελέτη επιχρίσματος περιφερικού αίματος, ΤΚΕ, </a:t>
            </a:r>
            <a:r>
              <a:rPr lang="en-US" altLang="el-GR" sz="2000" dirty="0" smtClean="0">
                <a:latin typeface="Arial" charset="0"/>
                <a:cs typeface="Arial" charset="0"/>
              </a:rPr>
              <a:t>CRP</a:t>
            </a:r>
            <a:r>
              <a:rPr lang="el-GR" altLang="el-GR" sz="2000" dirty="0" smtClean="0">
                <a:latin typeface="Arial" charset="0"/>
                <a:cs typeface="Arial" charset="0"/>
              </a:rPr>
              <a:t>, πλήρης βιοχημικός έλεγχος</a:t>
            </a:r>
          </a:p>
          <a:p>
            <a:pPr eaLnBrk="1" hangingPunct="1">
              <a:lnSpc>
                <a:spcPct val="90000"/>
              </a:lnSpc>
              <a:spcBef>
                <a:spcPts val="600"/>
              </a:spcBef>
              <a:spcAft>
                <a:spcPts val="600"/>
              </a:spcAft>
            </a:pPr>
            <a:r>
              <a:rPr lang="el-GR" altLang="el-GR" sz="2000" dirty="0" smtClean="0">
                <a:latin typeface="Arial" charset="0"/>
                <a:cs typeface="Arial" charset="0"/>
              </a:rPr>
              <a:t>Απλή ακτινογραφία θώρακος (</a:t>
            </a:r>
            <a:r>
              <a:rPr lang="el-GR" altLang="el-GR" sz="2000" dirty="0" err="1" smtClean="0">
                <a:latin typeface="Arial" charset="0"/>
                <a:cs typeface="Arial" charset="0"/>
              </a:rPr>
              <a:t>προσθιοπίσθια</a:t>
            </a:r>
            <a:r>
              <a:rPr lang="el-GR" altLang="el-GR" sz="2000" dirty="0" smtClean="0">
                <a:latin typeface="Arial" charset="0"/>
                <a:cs typeface="Arial" charset="0"/>
              </a:rPr>
              <a:t> και πλάγια)</a:t>
            </a:r>
          </a:p>
          <a:p>
            <a:pPr eaLnBrk="1" hangingPunct="1">
              <a:lnSpc>
                <a:spcPct val="90000"/>
              </a:lnSpc>
              <a:spcBef>
                <a:spcPts val="600"/>
              </a:spcBef>
              <a:spcAft>
                <a:spcPts val="600"/>
              </a:spcAft>
            </a:pPr>
            <a:r>
              <a:rPr lang="el-GR" altLang="el-GR" sz="2000" dirty="0" smtClean="0">
                <a:latin typeface="Arial" charset="0"/>
                <a:cs typeface="Arial" charset="0"/>
              </a:rPr>
              <a:t>Αξονική τομογραφία τραχήλου, θώρακος, άνω και κάτω κοιλίας </a:t>
            </a:r>
          </a:p>
        </p:txBody>
      </p:sp>
      <p:sp>
        <p:nvSpPr>
          <p:cNvPr id="4" name="3 - Τίτλος"/>
          <p:cNvSpPr>
            <a:spLocks noGrp="1"/>
          </p:cNvSpPr>
          <p:nvPr>
            <p:ph type="title"/>
          </p:nvPr>
        </p:nvSpPr>
        <p:spPr>
          <a:xfrm>
            <a:off x="432486" y="0"/>
            <a:ext cx="8229600" cy="856735"/>
          </a:xfrm>
        </p:spPr>
        <p:txBody>
          <a:bodyPr/>
          <a:lstStyle/>
          <a:p>
            <a:r>
              <a:rPr lang="el-GR" dirty="0" smtClean="0"/>
              <a:t>ΔΙΑΓΝΩΣΤΙΚΗ ΠΡΟΣΕΓΓΙΣΗ</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p:cNvSpPr>
          <p:nvPr>
            <p:ph idx="1"/>
          </p:nvPr>
        </p:nvSpPr>
        <p:spPr>
          <a:xfrm>
            <a:off x="203200" y="1676400"/>
            <a:ext cx="8496300" cy="3470275"/>
          </a:xfrm>
        </p:spPr>
        <p:txBody>
          <a:bodyPr>
            <a:normAutofit lnSpcReduction="10000"/>
          </a:bodyPr>
          <a:lstStyle/>
          <a:p>
            <a:pPr eaLnBrk="1" hangingPunct="1">
              <a:lnSpc>
                <a:spcPct val="90000"/>
              </a:lnSpc>
              <a:spcBef>
                <a:spcPts val="600"/>
              </a:spcBef>
              <a:spcAft>
                <a:spcPts val="600"/>
              </a:spcAft>
            </a:pPr>
            <a:r>
              <a:rPr lang="el-GR" altLang="el-GR" sz="2200" b="1" dirty="0" smtClean="0">
                <a:latin typeface="Arial" charset="0"/>
                <a:cs typeface="Arial" charset="0"/>
              </a:rPr>
              <a:t>Στάδιο νόσου</a:t>
            </a:r>
            <a:r>
              <a:rPr lang="el-GR" altLang="el-GR" sz="2200" dirty="0" smtClean="0">
                <a:latin typeface="Arial" charset="0"/>
                <a:cs typeface="Arial" charset="0"/>
              </a:rPr>
              <a:t>: όρος που χρησιμοποιείται για να περιγράψει την έκταση του λεμφώματος</a:t>
            </a:r>
            <a:r>
              <a:rPr lang="en-US" altLang="el-GR" sz="2200" dirty="0" smtClean="0">
                <a:latin typeface="Arial" charset="0"/>
                <a:cs typeface="Arial" charset="0"/>
              </a:rPr>
              <a:t> </a:t>
            </a:r>
            <a:r>
              <a:rPr lang="en-US" altLang="el-GR" sz="2200" b="1" dirty="0" smtClean="0">
                <a:solidFill>
                  <a:srgbClr val="FFC000"/>
                </a:solidFill>
                <a:latin typeface="Arial" charset="0"/>
                <a:cs typeface="Arial" charset="0"/>
              </a:rPr>
              <a:t>I</a:t>
            </a:r>
            <a:r>
              <a:rPr lang="en-US" altLang="el-GR" sz="2200" dirty="0" smtClean="0">
                <a:solidFill>
                  <a:srgbClr val="FFC000"/>
                </a:solidFill>
                <a:latin typeface="Arial" charset="0"/>
                <a:cs typeface="Arial" charset="0"/>
              </a:rPr>
              <a:t> </a:t>
            </a:r>
            <a:r>
              <a:rPr lang="el-GR" altLang="el-GR" sz="2200" dirty="0" smtClean="0">
                <a:latin typeface="Arial" charset="0"/>
                <a:cs typeface="Arial" charset="0"/>
              </a:rPr>
              <a:t>και</a:t>
            </a:r>
            <a:r>
              <a:rPr lang="en-US" altLang="el-GR" sz="2200" dirty="0" smtClean="0">
                <a:latin typeface="Arial" charset="0"/>
                <a:cs typeface="Arial" charset="0"/>
              </a:rPr>
              <a:t> </a:t>
            </a:r>
            <a:r>
              <a:rPr lang="en-US" altLang="el-GR" sz="2200" b="1" dirty="0" smtClean="0">
                <a:solidFill>
                  <a:srgbClr val="FFC000"/>
                </a:solidFill>
                <a:latin typeface="Arial" charset="0"/>
                <a:cs typeface="Arial" charset="0"/>
              </a:rPr>
              <a:t>II</a:t>
            </a:r>
            <a:r>
              <a:rPr lang="en-US" altLang="el-GR" sz="2200" dirty="0" smtClean="0">
                <a:latin typeface="Arial" charset="0"/>
                <a:cs typeface="Arial" charset="0"/>
              </a:rPr>
              <a:t> </a:t>
            </a:r>
            <a:r>
              <a:rPr lang="el-GR" altLang="el-GR" sz="2200" dirty="0" smtClean="0">
                <a:latin typeface="Arial" charset="0"/>
                <a:cs typeface="Arial" charset="0"/>
              </a:rPr>
              <a:t>εντοπισμένη νόσος, ενώ </a:t>
            </a:r>
            <a:r>
              <a:rPr lang="en-US" altLang="el-GR" sz="2200" b="1" dirty="0" smtClean="0">
                <a:solidFill>
                  <a:srgbClr val="FFC000"/>
                </a:solidFill>
                <a:latin typeface="Arial" charset="0"/>
                <a:cs typeface="Arial" charset="0"/>
              </a:rPr>
              <a:t>III</a:t>
            </a:r>
            <a:r>
              <a:rPr lang="en-US" altLang="el-GR" sz="2200" dirty="0" smtClean="0">
                <a:latin typeface="Arial" charset="0"/>
                <a:cs typeface="Arial" charset="0"/>
              </a:rPr>
              <a:t> </a:t>
            </a:r>
            <a:r>
              <a:rPr lang="el-GR" altLang="el-GR" sz="2200" dirty="0" smtClean="0">
                <a:latin typeface="Arial" charset="0"/>
                <a:cs typeface="Arial" charset="0"/>
              </a:rPr>
              <a:t>και</a:t>
            </a:r>
            <a:r>
              <a:rPr lang="en-US" altLang="el-GR" sz="2200" dirty="0" smtClean="0">
                <a:latin typeface="Arial" charset="0"/>
                <a:cs typeface="Arial" charset="0"/>
              </a:rPr>
              <a:t> </a:t>
            </a:r>
            <a:r>
              <a:rPr lang="en-US" altLang="el-GR" sz="2200" b="1" dirty="0" smtClean="0">
                <a:solidFill>
                  <a:srgbClr val="FFC000"/>
                </a:solidFill>
                <a:latin typeface="Arial" charset="0"/>
                <a:cs typeface="Arial" charset="0"/>
              </a:rPr>
              <a:t>IV</a:t>
            </a:r>
            <a:r>
              <a:rPr lang="en-US" altLang="el-GR" sz="2200" dirty="0" smtClean="0">
                <a:latin typeface="Arial" charset="0"/>
                <a:cs typeface="Arial" charset="0"/>
              </a:rPr>
              <a:t> </a:t>
            </a:r>
            <a:r>
              <a:rPr lang="el-GR" altLang="el-GR" sz="2200" dirty="0" smtClean="0">
                <a:latin typeface="Arial" charset="0"/>
                <a:cs typeface="Arial" charset="0"/>
              </a:rPr>
              <a:t>γενικευμένη.</a:t>
            </a:r>
            <a:endParaRPr lang="en-US" altLang="el-GR" sz="2200" dirty="0" smtClean="0">
              <a:latin typeface="Arial" charset="0"/>
              <a:cs typeface="Arial" charset="0"/>
            </a:endParaRPr>
          </a:p>
          <a:p>
            <a:pPr eaLnBrk="1" hangingPunct="1">
              <a:lnSpc>
                <a:spcPct val="90000"/>
              </a:lnSpc>
              <a:spcBef>
                <a:spcPts val="600"/>
              </a:spcBef>
              <a:spcAft>
                <a:spcPts val="600"/>
              </a:spcAft>
            </a:pPr>
            <a:r>
              <a:rPr lang="el-GR" altLang="el-GR" sz="2200" dirty="0" smtClean="0">
                <a:latin typeface="Arial" charset="0"/>
                <a:cs typeface="Arial" charset="0"/>
              </a:rPr>
              <a:t>Κάθε στάδιο διακρίνεται περαιτέρω  </a:t>
            </a:r>
            <a:r>
              <a:rPr lang="el-GR" altLang="el-GR" sz="2200" dirty="0" smtClean="0">
                <a:latin typeface="Arial" charset="0"/>
                <a:cs typeface="Arial" charset="0"/>
              </a:rPr>
              <a:t>σε </a:t>
            </a:r>
            <a:r>
              <a:rPr lang="el-GR" altLang="el-GR" sz="2200" dirty="0" smtClean="0">
                <a:latin typeface="Arial" charset="0"/>
                <a:cs typeface="Arial" charset="0"/>
              </a:rPr>
              <a:t>κατηγορίες </a:t>
            </a:r>
            <a:r>
              <a:rPr lang="en-US" altLang="el-GR" sz="2200" b="1" dirty="0" smtClean="0">
                <a:latin typeface="Arial" charset="0"/>
                <a:cs typeface="Arial" charset="0"/>
              </a:rPr>
              <a:t>A</a:t>
            </a:r>
            <a:r>
              <a:rPr lang="en-US" altLang="el-GR" sz="2200" dirty="0" smtClean="0">
                <a:latin typeface="Arial" charset="0"/>
                <a:cs typeface="Arial" charset="0"/>
              </a:rPr>
              <a:t>, </a:t>
            </a:r>
            <a:r>
              <a:rPr lang="en-US" altLang="el-GR" sz="2200" b="1" dirty="0" smtClean="0">
                <a:latin typeface="Arial" charset="0"/>
                <a:cs typeface="Arial" charset="0"/>
              </a:rPr>
              <a:t>B</a:t>
            </a:r>
            <a:r>
              <a:rPr lang="el-GR" altLang="el-GR" sz="2200" b="1" dirty="0" smtClean="0">
                <a:latin typeface="Arial" charset="0"/>
                <a:cs typeface="Arial" charset="0"/>
              </a:rPr>
              <a:t> </a:t>
            </a:r>
            <a:r>
              <a:rPr lang="el-GR" altLang="el-GR" sz="2200" dirty="0" smtClean="0">
                <a:latin typeface="Arial" charset="0"/>
                <a:cs typeface="Arial" charset="0"/>
              </a:rPr>
              <a:t>και</a:t>
            </a:r>
            <a:r>
              <a:rPr lang="en-US" altLang="el-GR" sz="2200" dirty="0" smtClean="0">
                <a:latin typeface="Arial" charset="0"/>
                <a:cs typeface="Arial" charset="0"/>
              </a:rPr>
              <a:t> </a:t>
            </a:r>
            <a:r>
              <a:rPr lang="en-US" altLang="el-GR" sz="2200" b="1" dirty="0" smtClean="0">
                <a:latin typeface="Arial" charset="0"/>
                <a:cs typeface="Arial" charset="0"/>
              </a:rPr>
              <a:t>E</a:t>
            </a:r>
          </a:p>
          <a:p>
            <a:pPr lvl="1" eaLnBrk="1" hangingPunct="1">
              <a:lnSpc>
                <a:spcPct val="90000"/>
              </a:lnSpc>
              <a:spcBef>
                <a:spcPts val="600"/>
              </a:spcBef>
              <a:spcAft>
                <a:spcPts val="600"/>
              </a:spcAft>
            </a:pPr>
            <a:r>
              <a:rPr lang="en-US" altLang="el-GR" sz="2200" b="1" dirty="0" smtClean="0">
                <a:latin typeface="Arial" charset="0"/>
                <a:cs typeface="Arial" charset="0"/>
              </a:rPr>
              <a:t>A</a:t>
            </a:r>
            <a:r>
              <a:rPr lang="en-US" altLang="el-GR" sz="2200" dirty="0" smtClean="0">
                <a:latin typeface="Arial" charset="0"/>
                <a:cs typeface="Arial" charset="0"/>
              </a:rPr>
              <a:t>: </a:t>
            </a:r>
            <a:r>
              <a:rPr lang="el-GR" altLang="el-GR" sz="2200" dirty="0" smtClean="0">
                <a:latin typeface="Arial" charset="0"/>
                <a:cs typeface="Arial" charset="0"/>
              </a:rPr>
              <a:t>Απουσία συστηματικών συμπτωμάτων</a:t>
            </a:r>
            <a:endParaRPr lang="en-US" altLang="el-GR" sz="2200" dirty="0" smtClean="0">
              <a:latin typeface="Arial" charset="0"/>
              <a:cs typeface="Arial" charset="0"/>
            </a:endParaRPr>
          </a:p>
          <a:p>
            <a:pPr lvl="1" eaLnBrk="1" hangingPunct="1">
              <a:lnSpc>
                <a:spcPct val="90000"/>
              </a:lnSpc>
              <a:spcBef>
                <a:spcPts val="600"/>
              </a:spcBef>
              <a:spcAft>
                <a:spcPts val="600"/>
              </a:spcAft>
            </a:pPr>
            <a:r>
              <a:rPr lang="en-US" altLang="el-GR" sz="2200" b="1" dirty="0" smtClean="0">
                <a:latin typeface="Arial" charset="0"/>
                <a:cs typeface="Arial" charset="0"/>
              </a:rPr>
              <a:t>B</a:t>
            </a:r>
            <a:r>
              <a:rPr lang="en-US" altLang="el-GR" sz="2200" dirty="0" smtClean="0">
                <a:latin typeface="Arial" charset="0"/>
                <a:cs typeface="Arial" charset="0"/>
              </a:rPr>
              <a:t>: </a:t>
            </a:r>
            <a:r>
              <a:rPr lang="el-GR" altLang="el-GR" sz="2200" dirty="0" smtClean="0">
                <a:latin typeface="Arial" charset="0"/>
                <a:cs typeface="Arial" charset="0"/>
              </a:rPr>
              <a:t>Παρουσία συστηματικών συμπτωμάτων ( πυρετός, νυκτερινοί ιδρώτες και </a:t>
            </a:r>
            <a:r>
              <a:rPr lang="el-GR" altLang="el-GR" sz="2200" dirty="0" smtClean="0">
                <a:latin typeface="Arial" charset="0"/>
                <a:cs typeface="Arial" charset="0"/>
              </a:rPr>
              <a:t>απώλεια </a:t>
            </a:r>
            <a:r>
              <a:rPr lang="el-GR" altLang="el-GR" sz="2200" dirty="0" smtClean="0">
                <a:latin typeface="Arial" charset="0"/>
                <a:cs typeface="Arial" charset="0"/>
              </a:rPr>
              <a:t>ΣΒ)</a:t>
            </a:r>
            <a:endParaRPr lang="en-US" altLang="el-GR" sz="2200" dirty="0" smtClean="0">
              <a:latin typeface="Arial" charset="0"/>
              <a:cs typeface="Arial" charset="0"/>
            </a:endParaRPr>
          </a:p>
          <a:p>
            <a:pPr lvl="1" eaLnBrk="1" hangingPunct="1">
              <a:lnSpc>
                <a:spcPct val="90000"/>
              </a:lnSpc>
              <a:spcBef>
                <a:spcPts val="600"/>
              </a:spcBef>
              <a:spcAft>
                <a:spcPts val="600"/>
              </a:spcAft>
            </a:pPr>
            <a:r>
              <a:rPr lang="en-US" altLang="el-GR" sz="2200" b="1" dirty="0" smtClean="0">
                <a:latin typeface="Arial" charset="0"/>
                <a:cs typeface="Arial" charset="0"/>
              </a:rPr>
              <a:t>E</a:t>
            </a:r>
            <a:r>
              <a:rPr lang="en-US" altLang="el-GR" sz="2200" dirty="0" smtClean="0">
                <a:latin typeface="Arial" charset="0"/>
                <a:cs typeface="Arial" charset="0"/>
              </a:rPr>
              <a:t>: </a:t>
            </a:r>
            <a:r>
              <a:rPr lang="el-GR" altLang="el-GR" sz="2200" dirty="0" smtClean="0">
                <a:latin typeface="Arial" charset="0"/>
                <a:cs typeface="Arial" charset="0"/>
              </a:rPr>
              <a:t>Επέκταση της νόσου από τους λεμφαδένες σε συμπαγή όργανα</a:t>
            </a:r>
            <a:endParaRPr lang="en-US" altLang="el-GR" sz="2200" dirty="0" smtClean="0">
              <a:latin typeface="Arial" charset="0"/>
              <a:cs typeface="Arial" charset="0"/>
            </a:endParaRPr>
          </a:p>
          <a:p>
            <a:pPr eaLnBrk="1" hangingPunct="1">
              <a:lnSpc>
                <a:spcPct val="90000"/>
              </a:lnSpc>
              <a:spcBef>
                <a:spcPts val="600"/>
              </a:spcBef>
              <a:spcAft>
                <a:spcPts val="600"/>
              </a:spcAft>
            </a:pPr>
            <a:endParaRPr lang="en-US" altLang="el-GR" sz="2200" dirty="0" smtClean="0"/>
          </a:p>
        </p:txBody>
      </p:sp>
      <p:sp>
        <p:nvSpPr>
          <p:cNvPr id="4" name="3 - Τίτλος"/>
          <p:cNvSpPr>
            <a:spLocks noGrp="1"/>
          </p:cNvSpPr>
          <p:nvPr>
            <p:ph type="title"/>
          </p:nvPr>
        </p:nvSpPr>
        <p:spPr/>
        <p:txBody>
          <a:bodyPr/>
          <a:lstStyle/>
          <a:p>
            <a:r>
              <a:rPr lang="el-GR" dirty="0" smtClean="0"/>
              <a:t>ΣΤΑΔΙΟΠΟΙΗΣΗ Ι</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p:cNvSpPr>
          <p:nvPr>
            <p:ph idx="1"/>
          </p:nvPr>
        </p:nvSpPr>
        <p:spPr>
          <a:xfrm>
            <a:off x="800100" y="1762125"/>
            <a:ext cx="7150100" cy="4054475"/>
          </a:xfrm>
        </p:spPr>
        <p:txBody>
          <a:bodyPr/>
          <a:lstStyle/>
          <a:p>
            <a:pPr eaLnBrk="1" hangingPunct="1">
              <a:spcBef>
                <a:spcPts val="600"/>
              </a:spcBef>
              <a:spcAft>
                <a:spcPts val="600"/>
              </a:spcAft>
            </a:pPr>
            <a:r>
              <a:rPr lang="el-GR" altLang="en-US" sz="2400" smtClean="0">
                <a:latin typeface="Arial" charset="0"/>
                <a:cs typeface="Arial" charset="0"/>
              </a:rPr>
              <a:t>Ιστορικό</a:t>
            </a:r>
          </a:p>
          <a:p>
            <a:pPr eaLnBrk="1" hangingPunct="1">
              <a:spcBef>
                <a:spcPts val="600"/>
              </a:spcBef>
              <a:spcAft>
                <a:spcPts val="600"/>
              </a:spcAft>
            </a:pPr>
            <a:r>
              <a:rPr lang="el-GR" altLang="en-US" sz="2400" smtClean="0">
                <a:latin typeface="Arial" charset="0"/>
                <a:cs typeface="Arial" charset="0"/>
              </a:rPr>
              <a:t>Αντικειμενική εξέταση</a:t>
            </a:r>
          </a:p>
          <a:p>
            <a:pPr eaLnBrk="1" hangingPunct="1">
              <a:spcBef>
                <a:spcPts val="600"/>
              </a:spcBef>
              <a:spcAft>
                <a:spcPts val="600"/>
              </a:spcAft>
            </a:pPr>
            <a:r>
              <a:rPr lang="el-GR" altLang="en-US" sz="2400" smtClean="0">
                <a:latin typeface="Arial" charset="0"/>
                <a:cs typeface="Arial" charset="0"/>
              </a:rPr>
              <a:t>Γεν. Αίματος, βιοχημικός έλεγχος, </a:t>
            </a:r>
            <a:r>
              <a:rPr lang="en-US" altLang="en-US" sz="2400" smtClean="0">
                <a:latin typeface="Arial" charset="0"/>
                <a:cs typeface="Arial" charset="0"/>
              </a:rPr>
              <a:t>LDH</a:t>
            </a:r>
          </a:p>
          <a:p>
            <a:pPr eaLnBrk="1" hangingPunct="1">
              <a:spcBef>
                <a:spcPts val="600"/>
              </a:spcBef>
              <a:spcAft>
                <a:spcPts val="600"/>
              </a:spcAft>
            </a:pPr>
            <a:r>
              <a:rPr lang="en-US" altLang="en-US" sz="2400" smtClean="0">
                <a:latin typeface="Arial" charset="0"/>
                <a:cs typeface="Arial" charset="0"/>
              </a:rPr>
              <a:t>CT </a:t>
            </a:r>
            <a:r>
              <a:rPr lang="el-GR" altLang="en-US" sz="2400" smtClean="0">
                <a:latin typeface="Arial" charset="0"/>
                <a:cs typeface="Arial" charset="0"/>
              </a:rPr>
              <a:t>τραχήλου, θώρακος, άνω-κάτω κοιλίας</a:t>
            </a:r>
          </a:p>
          <a:p>
            <a:pPr eaLnBrk="1" hangingPunct="1">
              <a:spcBef>
                <a:spcPts val="600"/>
              </a:spcBef>
              <a:spcAft>
                <a:spcPts val="600"/>
              </a:spcAft>
            </a:pPr>
            <a:r>
              <a:rPr lang="el-GR" altLang="en-US" sz="2400" smtClean="0">
                <a:latin typeface="Arial" charset="0"/>
                <a:cs typeface="Arial" charset="0"/>
              </a:rPr>
              <a:t>Οστεομυελική βιοψία</a:t>
            </a:r>
          </a:p>
          <a:p>
            <a:pPr eaLnBrk="1" hangingPunct="1">
              <a:spcBef>
                <a:spcPts val="600"/>
              </a:spcBef>
              <a:spcAft>
                <a:spcPts val="600"/>
              </a:spcAft>
            </a:pPr>
            <a:r>
              <a:rPr lang="en-US" altLang="en-US" sz="2400" smtClean="0">
                <a:latin typeface="Arial" charset="0"/>
                <a:cs typeface="Arial" charset="0"/>
              </a:rPr>
              <a:t>PET/CT scan</a:t>
            </a:r>
            <a:r>
              <a:rPr lang="el-GR" altLang="en-US" sz="2400" smtClean="0">
                <a:latin typeface="Arial" charset="0"/>
                <a:cs typeface="Arial" charset="0"/>
              </a:rPr>
              <a:t> </a:t>
            </a:r>
            <a:endParaRPr lang="en-US" altLang="en-US" sz="2400" b="1" smtClean="0">
              <a:solidFill>
                <a:srgbClr val="FFC000"/>
              </a:solidFill>
              <a:latin typeface="Arial" charset="0"/>
              <a:cs typeface="Arial" charset="0"/>
            </a:endParaRPr>
          </a:p>
          <a:p>
            <a:pPr eaLnBrk="1" hangingPunct="1">
              <a:spcBef>
                <a:spcPts val="600"/>
              </a:spcBef>
              <a:spcAft>
                <a:spcPts val="600"/>
              </a:spcAft>
            </a:pPr>
            <a:r>
              <a:rPr lang="el-GR" altLang="en-US" sz="2400" smtClean="0">
                <a:latin typeface="Arial" charset="0"/>
                <a:cs typeface="Arial" charset="0"/>
              </a:rPr>
              <a:t>Άλλες εξετάσεις επί κλινικών ενδείξεων</a:t>
            </a:r>
            <a:r>
              <a:rPr lang="en-US" altLang="en-US" sz="2400" smtClean="0">
                <a:latin typeface="Arial" charset="0"/>
                <a:cs typeface="Arial" charset="0"/>
              </a:rPr>
              <a:t> (</a:t>
            </a:r>
            <a:r>
              <a:rPr lang="el-GR" altLang="en-US" sz="2400" smtClean="0">
                <a:latin typeface="Arial" charset="0"/>
                <a:cs typeface="Arial" charset="0"/>
              </a:rPr>
              <a:t>ΚΝΣ, καρδιά, κλπ.)</a:t>
            </a:r>
            <a:endParaRPr lang="en-US" altLang="en-US" sz="2400" smtClean="0">
              <a:latin typeface="Arial" charset="0"/>
              <a:cs typeface="Arial" charset="0"/>
            </a:endParaRPr>
          </a:p>
        </p:txBody>
      </p:sp>
      <p:sp>
        <p:nvSpPr>
          <p:cNvPr id="4" name="3 - Τίτλος"/>
          <p:cNvSpPr>
            <a:spLocks noGrp="1"/>
          </p:cNvSpPr>
          <p:nvPr>
            <p:ph type="title"/>
          </p:nvPr>
        </p:nvSpPr>
        <p:spPr/>
        <p:txBody>
          <a:bodyPr/>
          <a:lstStyle/>
          <a:p>
            <a:r>
              <a:rPr lang="el-GR" dirty="0" smtClean="0"/>
              <a:t>ΣΤΑΔΙΟΠΟΙΗΣΗ ΙΙ</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1003300"/>
          <a:ext cx="8597900" cy="5497640"/>
        </p:xfrm>
        <a:graphic>
          <a:graphicData uri="http://schemas.openxmlformats.org/drawingml/2006/table">
            <a:tbl>
              <a:tblPr/>
              <a:tblGrid>
                <a:gridCol w="1257300"/>
                <a:gridCol w="7340600"/>
              </a:tblGrid>
              <a:tr h="457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FFFFFF"/>
                          </a:solidFill>
                          <a:effectLst>
                            <a:outerShdw blurRad="38100" dist="38100" dir="2700000" algn="tl">
                              <a:srgbClr val="000000"/>
                            </a:outerShdw>
                          </a:effectLst>
                          <a:latin typeface="Arial" charset="0"/>
                          <a:cs typeface="Arial" charset="0"/>
                        </a:rPr>
                        <a:t>Στάδιο</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a:ln>
                            <a:noFill/>
                          </a:ln>
                          <a:solidFill>
                            <a:srgbClr val="FFFFFF"/>
                          </a:solidFill>
                          <a:effectLst>
                            <a:outerShdw blurRad="38100" dist="38100" dir="2700000" algn="tl">
                              <a:srgbClr val="000000"/>
                            </a:outerShdw>
                          </a:effectLst>
                          <a:latin typeface="Arial" charset="0"/>
                          <a:cs typeface="Arial" charset="0"/>
                        </a:rPr>
                        <a:t>Έκταση νόσου</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79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Book Antiqua" pitchFamily="18" charset="0"/>
                          <a:cs typeface="Arial" charset="0"/>
                        </a:rPr>
                        <a:t>I</a:t>
                      </a:r>
                      <a:endParaRPr kumimoji="0" lang="el-GR" sz="1800" b="1"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Προσβολή μίας μόνο λεμφαδενικής περιοχής ή ενός λεμφικού οργάνου (π.χ: σπλήνας, θύμος, δακτύλιος </a:t>
                      </a:r>
                      <a:r>
                        <a:rPr kumimoji="0" lang="en-US" sz="1600" b="0" i="0" u="none" strike="noStrike" cap="none" normalizeH="0" baseline="0">
                          <a:ln>
                            <a:noFill/>
                          </a:ln>
                          <a:solidFill>
                            <a:srgbClr val="000000"/>
                          </a:solidFill>
                          <a:effectLst/>
                          <a:latin typeface="Lucida Sans" pitchFamily="34" charset="0"/>
                          <a:cs typeface="Times New Roman" pitchFamily="18" charset="0"/>
                        </a:rPr>
                        <a:t>Waldeyer</a:t>
                      </a:r>
                      <a:r>
                        <a:rPr kumimoji="0" lang="el-GR" sz="1600" b="0" i="0" u="none" strike="noStrike" cap="none" normalizeH="0" baseline="0">
                          <a:ln>
                            <a:noFill/>
                          </a:ln>
                          <a:solidFill>
                            <a:srgbClr val="000000"/>
                          </a:solidFill>
                          <a:effectLst/>
                          <a:latin typeface="Arial" charset="0"/>
                          <a:cs typeface="Times New Roman" pitchFamily="18" charset="0"/>
                        </a:rPr>
                        <a:t>) </a:t>
                      </a:r>
                      <a:endParaRPr kumimoji="0" lang="el-GR" sz="1800" b="0"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r h="3714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Book Antiqua" pitchFamily="18" charset="0"/>
                          <a:cs typeface="Arial" charset="0"/>
                        </a:rPr>
                        <a:t>IE</a:t>
                      </a:r>
                      <a:endParaRPr kumimoji="0" lang="el-GR" sz="1800" b="1"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Προσβολή ενός εξωλεμφικού οργάνου ή θέσης</a:t>
                      </a:r>
                      <a:endParaRPr kumimoji="0" lang="el-GR" sz="1600" b="0" i="0" u="none" strike="noStrike" cap="none" normalizeH="0" baseline="0">
                        <a:ln>
                          <a:noFill/>
                        </a:ln>
                        <a:solidFill>
                          <a:srgbClr val="000000"/>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579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Book Antiqua" pitchFamily="18" charset="0"/>
                          <a:cs typeface="Arial" charset="0"/>
                        </a:rPr>
                        <a:t>II</a:t>
                      </a:r>
                      <a:endParaRPr kumimoji="0" lang="el-GR" sz="1800" b="1"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Προσβολή 2 ή περισσοτέρων λεμφαδενικών περιοχών από την ίδια πλευρά του διαφράγματος.</a:t>
                      </a:r>
                      <a:endParaRPr kumimoji="0" lang="el-GR" sz="1600" b="0" i="0" u="none" strike="noStrike" cap="none" normalizeH="0" baseline="0">
                        <a:ln>
                          <a:noFill/>
                        </a:ln>
                        <a:solidFill>
                          <a:srgbClr val="000000"/>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r h="579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Book Antiqua" pitchFamily="18" charset="0"/>
                          <a:cs typeface="Arial" charset="0"/>
                        </a:rPr>
                        <a:t>IIE</a:t>
                      </a:r>
                      <a:endParaRPr kumimoji="0" lang="el-GR" sz="1800" b="1"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Προσβολή ενός εξωλεμφικού οργάνου ή θέσης (τοπικά) σε συνδυασμό με τα κριτήρια για το στάδιο ΙΙ.</a:t>
                      </a:r>
                      <a:endParaRPr kumimoji="0" lang="el-GR" sz="1600" b="0" i="0" u="none" strike="noStrike" cap="none" normalizeH="0" baseline="0">
                        <a:ln>
                          <a:noFill/>
                        </a:ln>
                        <a:solidFill>
                          <a:srgbClr val="000000"/>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579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Book Antiqua" pitchFamily="18" charset="0"/>
                          <a:cs typeface="Arial" charset="0"/>
                        </a:rPr>
                        <a:t>III</a:t>
                      </a:r>
                      <a:endParaRPr kumimoji="0" lang="el-GR" sz="1800" b="1"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Προσβολή λεμφαδενικών περιοχών ή λεμφικών οργάνων και από τις δύο πλευρές του διαφράγματος.</a:t>
                      </a:r>
                      <a:endParaRPr kumimoji="0" lang="el-GR" sz="1600" b="0" i="0" u="none" strike="noStrike" cap="none" normalizeH="0" baseline="0">
                        <a:ln>
                          <a:noFill/>
                        </a:ln>
                        <a:solidFill>
                          <a:srgbClr val="000000"/>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r h="579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Book Antiqua" pitchFamily="18" charset="0"/>
                          <a:cs typeface="Arial" charset="0"/>
                        </a:rPr>
                        <a:t>IIIE</a:t>
                      </a:r>
                      <a:endParaRPr kumimoji="0" lang="el-GR" sz="1800" b="1"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Προσβολή ενός εξωλεμφικού οργάνου ή θέσης (τοπικά) σε συνδυασμό με τα κριτήρια για το στάδιο ΙΙΙ.</a:t>
                      </a:r>
                      <a:endParaRPr kumimoji="0" lang="el-GR" sz="1600" b="0" i="0" u="none" strike="noStrike" cap="none" normalizeH="0" baseline="0">
                        <a:ln>
                          <a:noFill/>
                        </a:ln>
                        <a:solidFill>
                          <a:srgbClr val="000000"/>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3714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Book Antiqua" pitchFamily="18" charset="0"/>
                          <a:cs typeface="Arial" charset="0"/>
                        </a:rPr>
                        <a:t>IIIS</a:t>
                      </a:r>
                      <a:endParaRPr kumimoji="0" lang="el-GR" sz="1800" b="1"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rgbClr val="000000"/>
                          </a:solidFill>
                          <a:effectLst/>
                          <a:latin typeface="Arial" charset="0"/>
                          <a:cs typeface="Times New Roman" pitchFamily="18" charset="0"/>
                        </a:rPr>
                        <a:t>Προσβολή σπληνός σε συνδυασμό με τα κριτήρια για το στάδιο ΙΙΙ.</a:t>
                      </a:r>
                      <a:endParaRPr kumimoji="0" lang="el-GR" sz="1600" b="0" i="0" u="none" strike="noStrike" cap="none" normalizeH="0" baseline="0" dirty="0">
                        <a:ln>
                          <a:noFill/>
                        </a:ln>
                        <a:solidFill>
                          <a:srgbClr val="000000"/>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r h="5790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Book Antiqua" pitchFamily="18" charset="0"/>
                          <a:cs typeface="Arial" charset="0"/>
                        </a:rPr>
                        <a:t>IIISE</a:t>
                      </a:r>
                      <a:endParaRPr kumimoji="0" lang="el-GR" sz="1800" b="1"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Προσβολή σπληνός και ενός εξωλεμφικού οργάνου ή θέσης (τοπικά) σε συνδυασμό με τα κριτήρια για το στάδιο ΙΙΙ.</a:t>
                      </a:r>
                      <a:endParaRPr kumimoji="0" lang="el-GR" sz="1600" b="0" i="0" u="none" strike="noStrike" cap="none" normalizeH="0" baseline="0">
                        <a:ln>
                          <a:noFill/>
                        </a:ln>
                        <a:solidFill>
                          <a:srgbClr val="000000"/>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82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Book Antiqua" pitchFamily="18" charset="0"/>
                          <a:cs typeface="Arial" charset="0"/>
                        </a:rPr>
                        <a:t>IV</a:t>
                      </a:r>
                      <a:endParaRPr kumimoji="0" lang="el-GR" sz="1800" b="1" i="0" u="none" strike="noStrike" cap="none" normalizeH="0" baseline="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rgbClr val="000000"/>
                          </a:solidFill>
                          <a:effectLst/>
                          <a:latin typeface="Arial" charset="0"/>
                          <a:cs typeface="Times New Roman" pitchFamily="18" charset="0"/>
                        </a:rPr>
                        <a:t>Προσβολή ενός ή περισσοτέρων εξωλεμφικών οργάνων (διάχυτη </a:t>
                      </a:r>
                      <a:r>
                        <a:rPr kumimoji="0" lang="el-GR" sz="1600" b="0" i="0" u="none" strike="noStrike" cap="none" normalizeH="0" baseline="0">
                          <a:ln>
                            <a:noFill/>
                          </a:ln>
                          <a:solidFill>
                            <a:srgbClr val="000000"/>
                          </a:solidFill>
                          <a:effectLst/>
                          <a:latin typeface="Arial" charset="0"/>
                          <a:cs typeface="Times New Roman" pitchFamily="18" charset="0"/>
                        </a:rPr>
                        <a:t>ή εστιακή) </a:t>
                      </a:r>
                      <a:r>
                        <a:rPr kumimoji="0" lang="el-GR" sz="1600" b="0" i="0" u="none" strike="noStrike" cap="none" normalizeH="0" baseline="0" dirty="0">
                          <a:ln>
                            <a:noFill/>
                          </a:ln>
                          <a:solidFill>
                            <a:srgbClr val="000000"/>
                          </a:solidFill>
                          <a:effectLst/>
                          <a:latin typeface="Arial" charset="0"/>
                          <a:cs typeface="Times New Roman" pitchFamily="18" charset="0"/>
                        </a:rPr>
                        <a:t>με ή χωρίς συμμετοχή λεμφαδένων. Οι εξωλεμφικές περιοχές πρέπει να σημειώνονται ως δείκτες (π.χ. Π: πνέυμονας, Η: ηπαρ, Μ: μυελός).</a:t>
                      </a:r>
                      <a:endParaRPr kumimoji="0" lang="el-GR" sz="1800" b="0" i="0" u="none" strike="noStrike" cap="none" normalizeH="0" baseline="0" dirty="0">
                        <a:ln>
                          <a:noFill/>
                        </a:ln>
                        <a:solidFill>
                          <a:srgbClr val="000000"/>
                        </a:solidFill>
                        <a:effectLst/>
                        <a:latin typeface="Times New Roman" pitchFamily="18"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bl>
          </a:graphicData>
        </a:graphic>
      </p:graphicFrame>
      <p:sp>
        <p:nvSpPr>
          <p:cNvPr id="4" name="3 - Τίτλος"/>
          <p:cNvSpPr>
            <a:spLocks noGrp="1"/>
          </p:cNvSpPr>
          <p:nvPr>
            <p:ph type="title"/>
          </p:nvPr>
        </p:nvSpPr>
        <p:spPr>
          <a:xfrm>
            <a:off x="465437" y="0"/>
            <a:ext cx="8229600" cy="770474"/>
          </a:xfrm>
        </p:spPr>
        <p:txBody>
          <a:bodyPr>
            <a:normAutofit fontScale="90000"/>
          </a:bodyPr>
          <a:lstStyle/>
          <a:p>
            <a:r>
              <a:rPr lang="el-GR" dirty="0" smtClean="0"/>
              <a:t>ΣΤΑΔΙΟΠΟΙΗΣΗ ΚΑΤΑ</a:t>
            </a:r>
            <a:r>
              <a:rPr lang="en-US" dirty="0" smtClean="0"/>
              <a:t> Ann Arbor</a:t>
            </a:r>
            <a:r>
              <a:rPr lang="el-GR" dirty="0" smtClean="0"/>
              <a:t> Ι</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1308100"/>
          <a:ext cx="8356600" cy="4632824"/>
        </p:xfrm>
        <a:graphic>
          <a:graphicData uri="http://schemas.openxmlformats.org/drawingml/2006/table">
            <a:tbl>
              <a:tblPr/>
              <a:tblGrid>
                <a:gridCol w="3302000"/>
                <a:gridCol w="5054600"/>
              </a:tblGrid>
              <a:tr h="457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a:ln>
                            <a:noFill/>
                          </a:ln>
                          <a:solidFill>
                            <a:srgbClr val="FFFFFF"/>
                          </a:solidFill>
                          <a:effectLst>
                            <a:outerShdw blurRad="38100" dist="38100" dir="2700000" algn="tl">
                              <a:srgbClr val="000000"/>
                            </a:outerShdw>
                          </a:effectLst>
                          <a:latin typeface="Arial" charset="0"/>
                          <a:cs typeface="Arial" charset="0"/>
                        </a:rPr>
                        <a:t>Για όλα τα στάδια</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a:ln>
                          <a:noFill/>
                        </a:ln>
                        <a:solidFill>
                          <a:srgbClr val="FFFFFF"/>
                        </a:solidFill>
                        <a:effectLst/>
                        <a:latin typeface="Times New Roman" pitchFamily="18" charset="0"/>
                        <a:cs typeface="Arial"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79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000000"/>
                          </a:solidFill>
                          <a:effectLst/>
                          <a:latin typeface="Arial" charset="0"/>
                          <a:cs typeface="Arial" charset="0"/>
                        </a:rPr>
                        <a:t>Α</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Χωρίς Β συμπτωματολογία.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a:ln>
                          <a:noFill/>
                        </a:ln>
                        <a:solidFill>
                          <a:srgbClr val="000000"/>
                        </a:solidFill>
                        <a:effectLst/>
                        <a:latin typeface="Arial" charset="0"/>
                        <a:cs typeface="Arial"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r h="822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000000"/>
                          </a:solidFill>
                          <a:effectLst/>
                          <a:latin typeface="Arial" charset="0"/>
                          <a:cs typeface="Arial" charset="0"/>
                        </a:rPr>
                        <a:t>Β</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Πυρετός (&gt;38</a:t>
                      </a:r>
                      <a:r>
                        <a:rPr kumimoji="0" lang="en-US" sz="1600" b="0" i="0" u="none" strike="noStrike" cap="none" normalizeH="0" baseline="30000">
                          <a:ln>
                            <a:noFill/>
                          </a:ln>
                          <a:solidFill>
                            <a:srgbClr val="000000"/>
                          </a:solidFill>
                          <a:effectLst/>
                          <a:latin typeface="Arial" charset="0"/>
                          <a:cs typeface="Times New Roman" pitchFamily="18" charset="0"/>
                        </a:rPr>
                        <a:t>o</a:t>
                      </a:r>
                      <a:r>
                        <a:rPr kumimoji="0" lang="en-US" sz="1600" b="0" i="0" u="none" strike="noStrike" cap="none" normalizeH="0" baseline="0">
                          <a:ln>
                            <a:noFill/>
                          </a:ln>
                          <a:solidFill>
                            <a:srgbClr val="000000"/>
                          </a:solidFill>
                          <a:effectLst/>
                          <a:latin typeface="Arial" charset="0"/>
                          <a:cs typeface="Times New Roman" pitchFamily="18" charset="0"/>
                        </a:rPr>
                        <a:t>C</a:t>
                      </a:r>
                      <a:r>
                        <a:rPr kumimoji="0" lang="el-GR" sz="1600" b="0" i="0" u="none" strike="noStrike" cap="none" normalizeH="0" baseline="0">
                          <a:ln>
                            <a:noFill/>
                          </a:ln>
                          <a:solidFill>
                            <a:srgbClr val="000000"/>
                          </a:solidFill>
                          <a:effectLst/>
                          <a:latin typeface="Arial" charset="0"/>
                          <a:cs typeface="Times New Roman" pitchFamily="18" charset="0"/>
                        </a:rPr>
                        <a:t>), νυκτερινοί ιδρώτες, απώλεια βάρους (10% ΣΒ σε 6 μήνες).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a:ln>
                          <a:noFill/>
                        </a:ln>
                        <a:solidFill>
                          <a:srgbClr val="000000"/>
                        </a:solidFill>
                        <a:effectLst/>
                        <a:latin typeface="Arial" charset="0"/>
                        <a:cs typeface="Arial"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r>
              <a:tr h="27733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000000"/>
                          </a:solidFill>
                          <a:effectLst/>
                          <a:latin typeface="Arial" charset="0"/>
                          <a:cs typeface="Arial" charset="0"/>
                        </a:rPr>
                        <a:t>Τροποιήσεις κατά </a:t>
                      </a:r>
                      <a:r>
                        <a:rPr kumimoji="0" lang="en-US" sz="1800" b="1" i="0" u="none" strike="noStrike" cap="none" normalizeH="0" baseline="0">
                          <a:ln>
                            <a:noFill/>
                          </a:ln>
                          <a:solidFill>
                            <a:srgbClr val="000000"/>
                          </a:solidFill>
                          <a:effectLst/>
                          <a:latin typeface="Arial" charset="0"/>
                          <a:cs typeface="Arial" charset="0"/>
                        </a:rPr>
                        <a:t>Cotswold</a:t>
                      </a:r>
                      <a:endParaRPr kumimoji="0" lang="el-GR" sz="1800" b="1" i="0" u="none" strike="noStrike" cap="none" normalizeH="0" baseline="0">
                        <a:ln>
                          <a:noFill/>
                        </a:ln>
                        <a:solidFill>
                          <a:srgbClr val="000000"/>
                        </a:solidFill>
                        <a:effectLst/>
                        <a:latin typeface="Arial" charset="0"/>
                        <a:cs typeface="Arial"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rgbClr val="000000"/>
                          </a:solidFill>
                          <a:effectLst/>
                          <a:latin typeface="Arial" charset="0"/>
                          <a:cs typeface="Times New Roman" pitchFamily="18" charset="0"/>
                        </a:rPr>
                        <a:t>Ογκώδης νόσος μεσοθωρακίου:</a:t>
                      </a:r>
                      <a:r>
                        <a:rPr kumimoji="0" lang="el-GR" sz="1600" b="0" i="0" u="none" strike="noStrike" cap="none" normalizeH="0" baseline="0">
                          <a:ln>
                            <a:noFill/>
                          </a:ln>
                          <a:solidFill>
                            <a:srgbClr val="000000"/>
                          </a:solidFill>
                          <a:effectLst/>
                          <a:latin typeface="Arial" charset="0"/>
                          <a:cs typeface="Times New Roman" pitchFamily="18" charset="0"/>
                        </a:rPr>
                        <a:t> εάν η μέγιστη διάμετρος της μάζας μεσοθωρακίου είναι ίση ή μεγαλύτερη από το 1/3 της διαθωρακικής διαμέτρου στο ύψος των πλευροδιαφραγματικών γωνιών στην απλή ακτινογραφία θώρακος, ή  εάν η μέγιστη διάμετρος της μάζας είναι ≥ 10</a:t>
                      </a:r>
                      <a:r>
                        <a:rPr kumimoji="0" lang="en-US" sz="1600" b="0" i="0" u="none" strike="noStrike" cap="none" normalizeH="0" baseline="0">
                          <a:ln>
                            <a:noFill/>
                          </a:ln>
                          <a:solidFill>
                            <a:srgbClr val="000000"/>
                          </a:solidFill>
                          <a:effectLst/>
                          <a:latin typeface="Arial" charset="0"/>
                          <a:cs typeface="Times New Roman" pitchFamily="18" charset="0"/>
                        </a:rPr>
                        <a:t>cm</a:t>
                      </a:r>
                      <a:r>
                        <a:rPr kumimoji="0" lang="el-GR" sz="1600" b="0" i="0" u="none" strike="noStrike" cap="none" normalizeH="0" baseline="0">
                          <a:ln>
                            <a:noFill/>
                          </a:ln>
                          <a:solidFill>
                            <a:srgbClr val="000000"/>
                          </a:solidFill>
                          <a:effectLst/>
                          <a:latin typeface="Arial" charset="0"/>
                          <a:cs typeface="Times New Roman" pitchFamily="18" charset="0"/>
                        </a:rPr>
                        <a:t>.</a:t>
                      </a:r>
                      <a:endParaRPr kumimoji="0" lang="en-US" sz="1600" b="0" i="0" u="none" strike="noStrike" cap="none" normalizeH="0" baseline="0">
                        <a:ln>
                          <a:noFill/>
                        </a:ln>
                        <a:solidFill>
                          <a:srgbClr val="000000"/>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a:ln>
                          <a:noFill/>
                        </a:ln>
                        <a:solidFill>
                          <a:srgbClr val="000000"/>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Arial" charset="0"/>
                          <a:cs typeface="Times New Roman" pitchFamily="18" charset="0"/>
                        </a:rPr>
                        <a:t>Ο αριθμός των ανατομικών λεμφαδενικών περιοχών που έχουν προσβληθεί θα πρέπει να σημειώνεται ως δείκτης (π.χ. </a:t>
                      </a:r>
                      <a:r>
                        <a:rPr kumimoji="0" lang="en-US" sz="1600" b="0" i="0" u="none" strike="noStrike" cap="none" normalizeH="0" baseline="0">
                          <a:ln>
                            <a:noFill/>
                          </a:ln>
                          <a:solidFill>
                            <a:srgbClr val="000000"/>
                          </a:solidFill>
                          <a:effectLst/>
                          <a:latin typeface="Arial" charset="0"/>
                          <a:cs typeface="Times New Roman" pitchFamily="18" charset="0"/>
                        </a:rPr>
                        <a:t>II</a:t>
                      </a:r>
                      <a:r>
                        <a:rPr kumimoji="0" lang="el-GR" sz="1600" b="0" i="0" u="none" strike="noStrike" cap="none" normalizeH="0" baseline="-25000">
                          <a:ln>
                            <a:noFill/>
                          </a:ln>
                          <a:solidFill>
                            <a:srgbClr val="000000"/>
                          </a:solidFill>
                          <a:effectLst/>
                          <a:latin typeface="Arial" charset="0"/>
                          <a:cs typeface="Times New Roman" pitchFamily="18" charset="0"/>
                        </a:rPr>
                        <a:t>3</a:t>
                      </a:r>
                      <a:r>
                        <a:rPr kumimoji="0" lang="el-GR" sz="1600" b="0" i="0" u="none" strike="noStrike" cap="none" normalizeH="0" baseline="0">
                          <a:ln>
                            <a:noFill/>
                          </a:ln>
                          <a:solidFill>
                            <a:srgbClr val="000000"/>
                          </a:solidFill>
                          <a:effectLst/>
                          <a:latin typeface="Arial"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a:ln>
                          <a:noFill/>
                        </a:ln>
                        <a:solidFill>
                          <a:srgbClr val="000000"/>
                        </a:solidFill>
                        <a:effectLst/>
                        <a:latin typeface="Arial" charset="0"/>
                        <a:cs typeface="Arial"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bl>
          </a:graphicData>
        </a:graphic>
      </p:graphicFrame>
      <p:sp>
        <p:nvSpPr>
          <p:cNvPr id="59411" name="Text Box 11"/>
          <p:cNvSpPr txBox="1">
            <a:spLocks noChangeArrowheads="1"/>
          </p:cNvSpPr>
          <p:nvPr/>
        </p:nvSpPr>
        <p:spPr bwMode="auto">
          <a:xfrm>
            <a:off x="274638" y="6276975"/>
            <a:ext cx="8555037" cy="307975"/>
          </a:xfrm>
          <a:prstGeom prst="rect">
            <a:avLst/>
          </a:prstGeom>
          <a:noFill/>
          <a:ln w="9525" algn="ctr">
            <a:noFill/>
            <a:miter lim="800000"/>
            <a:headEnd/>
            <a:tailEnd/>
          </a:ln>
        </p:spPr>
        <p:txBody>
          <a:bodyPr anchor="b">
            <a:spAutoFit/>
          </a:bodyPr>
          <a:lstStyle/>
          <a:p>
            <a:pPr eaLnBrk="1" hangingPunct="1"/>
            <a:r>
              <a:rPr lang="it-IT" altLang="el-GR" sz="1400">
                <a:solidFill>
                  <a:srgbClr val="CDCDCF"/>
                </a:solidFill>
              </a:rPr>
              <a:t>Carbone PP, et al. </a:t>
            </a:r>
            <a:r>
              <a:rPr lang="pt-BR" altLang="el-GR" sz="1400">
                <a:solidFill>
                  <a:srgbClr val="CDCDCF"/>
                </a:solidFill>
              </a:rPr>
              <a:t>Cancer Res. 1971;31:1860-1861. </a:t>
            </a:r>
            <a:r>
              <a:rPr lang="en-US" altLang="el-GR" sz="1400">
                <a:solidFill>
                  <a:srgbClr val="CDCDCF"/>
                </a:solidFill>
              </a:rPr>
              <a:t>Lister TA, et al. </a:t>
            </a:r>
            <a:r>
              <a:rPr lang="it-IT" altLang="el-GR" sz="1400">
                <a:solidFill>
                  <a:srgbClr val="CDCDCF"/>
                </a:solidFill>
              </a:rPr>
              <a:t>J Clin Oncol. 1989;7:1630-1636. </a:t>
            </a:r>
            <a:endParaRPr lang="pt-BR" altLang="el-GR" sz="1400">
              <a:solidFill>
                <a:srgbClr val="CDCDCF"/>
              </a:solidFill>
            </a:endParaRPr>
          </a:p>
        </p:txBody>
      </p:sp>
      <p:sp>
        <p:nvSpPr>
          <p:cNvPr id="5" name="4 - Τίτλος"/>
          <p:cNvSpPr>
            <a:spLocks noGrp="1"/>
          </p:cNvSpPr>
          <p:nvPr>
            <p:ph type="title"/>
          </p:nvPr>
        </p:nvSpPr>
        <p:spPr>
          <a:xfrm>
            <a:off x="296562" y="267494"/>
            <a:ext cx="8390238" cy="778711"/>
          </a:xfrm>
        </p:spPr>
        <p:txBody>
          <a:bodyPr>
            <a:normAutofit fontScale="90000"/>
          </a:bodyPr>
          <a:lstStyle/>
          <a:p>
            <a:r>
              <a:rPr lang="el-GR" dirty="0" smtClean="0"/>
              <a:t>ΣΤΑΔΙΟΠΟΙΗΣΗ ΚΑΤΑ</a:t>
            </a:r>
            <a:r>
              <a:rPr lang="en-US" dirty="0" smtClean="0"/>
              <a:t> </a:t>
            </a:r>
            <a:r>
              <a:rPr lang="en-US" dirty="0" smtClean="0"/>
              <a:t>Ann </a:t>
            </a:r>
            <a:r>
              <a:rPr lang="en-US" dirty="0" smtClean="0"/>
              <a:t>Arbor</a:t>
            </a:r>
            <a:r>
              <a:rPr lang="el-GR" dirty="0" smtClean="0"/>
              <a:t> </a:t>
            </a:r>
            <a:r>
              <a:rPr lang="el-GR" dirty="0" smtClean="0"/>
              <a:t>ΙΙ</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p:cNvSpPr>
          <p:nvPr>
            <p:ph idx="1"/>
          </p:nvPr>
        </p:nvSpPr>
        <p:spPr>
          <a:xfrm>
            <a:off x="1066800" y="1981200"/>
            <a:ext cx="7543800" cy="3176588"/>
          </a:xfrm>
        </p:spPr>
        <p:txBody>
          <a:bodyPr>
            <a:normAutofit fontScale="92500"/>
          </a:bodyPr>
          <a:lstStyle/>
          <a:p>
            <a:pPr eaLnBrk="1" hangingPunct="1">
              <a:lnSpc>
                <a:spcPct val="80000"/>
              </a:lnSpc>
            </a:pPr>
            <a:r>
              <a:rPr lang="el-GR" altLang="el-GR" dirty="0" smtClean="0"/>
              <a:t>Κλινικό στάδιο της νόσου</a:t>
            </a:r>
          </a:p>
          <a:p>
            <a:pPr eaLnBrk="1" hangingPunct="1">
              <a:lnSpc>
                <a:spcPct val="80000"/>
              </a:lnSpc>
              <a:buFont typeface="Wingdings" pitchFamily="2" charset="2"/>
              <a:buNone/>
            </a:pPr>
            <a:r>
              <a:rPr lang="el-GR" altLang="el-GR" dirty="0" smtClean="0"/>
              <a:t>		Στάδιο Ι- ΙΙ </a:t>
            </a:r>
            <a:r>
              <a:rPr lang="el-GR" altLang="el-GR" dirty="0" smtClean="0">
                <a:sym typeface="Wingdings" pitchFamily="2" charset="2"/>
              </a:rPr>
              <a:t> Περιορισμένη νόσος</a:t>
            </a:r>
          </a:p>
          <a:p>
            <a:pPr eaLnBrk="1" hangingPunct="1">
              <a:lnSpc>
                <a:spcPct val="80000"/>
              </a:lnSpc>
              <a:buFont typeface="Wingdings" pitchFamily="2" charset="2"/>
              <a:buNone/>
            </a:pPr>
            <a:r>
              <a:rPr lang="el-GR" altLang="el-GR" dirty="0" smtClean="0"/>
              <a:t>		Στάδιο ΙΙΙ- </a:t>
            </a:r>
            <a:r>
              <a:rPr lang="en-US" altLang="el-GR" dirty="0" smtClean="0"/>
              <a:t>IV </a:t>
            </a:r>
            <a:r>
              <a:rPr lang="en-US" altLang="el-GR" dirty="0" smtClean="0">
                <a:sym typeface="Wingdings" pitchFamily="2" charset="2"/>
              </a:rPr>
              <a:t> </a:t>
            </a:r>
            <a:r>
              <a:rPr lang="el-GR" altLang="el-GR" dirty="0" smtClean="0">
                <a:sym typeface="Wingdings" pitchFamily="2" charset="2"/>
              </a:rPr>
              <a:t>Προχωρημένη νόσος</a:t>
            </a:r>
            <a:endParaRPr lang="el-GR" altLang="el-GR" dirty="0" smtClean="0"/>
          </a:p>
          <a:p>
            <a:pPr eaLnBrk="1" hangingPunct="1">
              <a:lnSpc>
                <a:spcPct val="80000"/>
              </a:lnSpc>
              <a:buFont typeface="Wingdings" pitchFamily="2" charset="2"/>
              <a:buNone/>
            </a:pPr>
            <a:r>
              <a:rPr lang="el-GR" altLang="el-GR" dirty="0" smtClean="0"/>
              <a:t> </a:t>
            </a:r>
          </a:p>
          <a:p>
            <a:pPr eaLnBrk="1" hangingPunct="1">
              <a:lnSpc>
                <a:spcPct val="80000"/>
              </a:lnSpc>
            </a:pPr>
            <a:r>
              <a:rPr lang="el-GR" altLang="el-GR" dirty="0" smtClean="0"/>
              <a:t>Παρουσία Β συμπτωματολογίας</a:t>
            </a:r>
          </a:p>
          <a:p>
            <a:pPr eaLnBrk="1" hangingPunct="1">
              <a:lnSpc>
                <a:spcPct val="80000"/>
              </a:lnSpc>
              <a:buFont typeface="Wingdings" pitchFamily="2" charset="2"/>
              <a:buNone/>
            </a:pPr>
            <a:endParaRPr lang="el-GR" altLang="el-GR" dirty="0" smtClean="0"/>
          </a:p>
          <a:p>
            <a:pPr eaLnBrk="1" hangingPunct="1">
              <a:lnSpc>
                <a:spcPct val="80000"/>
              </a:lnSpc>
            </a:pPr>
            <a:r>
              <a:rPr lang="el-GR" altLang="el-GR" dirty="0" smtClean="0"/>
              <a:t>Ογκώδης νόσος </a:t>
            </a:r>
            <a:r>
              <a:rPr lang="el-GR" altLang="el-GR" dirty="0" err="1" smtClean="0"/>
              <a:t>μεσοθωρακίου</a:t>
            </a:r>
            <a:r>
              <a:rPr lang="el-GR" altLang="el-GR" dirty="0" smtClean="0"/>
              <a:t> </a:t>
            </a:r>
          </a:p>
        </p:txBody>
      </p:sp>
      <p:sp>
        <p:nvSpPr>
          <p:cNvPr id="4" name="3 - Τίτλος"/>
          <p:cNvSpPr>
            <a:spLocks noGrp="1"/>
          </p:cNvSpPr>
          <p:nvPr>
            <p:ph type="title"/>
          </p:nvPr>
        </p:nvSpPr>
        <p:spPr/>
        <p:txBody>
          <a:bodyPr/>
          <a:lstStyle/>
          <a:p>
            <a:r>
              <a:rPr lang="el-GR" dirty="0" smtClean="0"/>
              <a:t>ΠΡΟΓΝΩΣΤΙΚΟΙ ΔΕΙΚΤΕΣ</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6" descr="8978"/>
          <p:cNvPicPr>
            <a:picLocks noGrp="1" noChangeAspect="1" noChangeArrowheads="1"/>
          </p:cNvPicPr>
          <p:nvPr>
            <p:ph idx="1"/>
          </p:nvPr>
        </p:nvPicPr>
        <p:blipFill>
          <a:blip r:embed="rId3"/>
          <a:srcRect/>
          <a:stretch>
            <a:fillRect/>
          </a:stretch>
        </p:blipFill>
        <p:spPr>
          <a:xfrm>
            <a:off x="304800" y="1524000"/>
            <a:ext cx="3810000" cy="2857500"/>
          </a:xfrm>
          <a:noFill/>
        </p:spPr>
      </p:pic>
      <p:sp>
        <p:nvSpPr>
          <p:cNvPr id="64514" name="Rectangle 11"/>
          <p:cNvSpPr>
            <a:spLocks noGrp="1"/>
          </p:cNvSpPr>
          <p:nvPr>
            <p:ph type="body" idx="4294967295"/>
          </p:nvPr>
        </p:nvSpPr>
        <p:spPr>
          <a:xfrm>
            <a:off x="0" y="4546600"/>
            <a:ext cx="8445500" cy="1765300"/>
          </a:xfrm>
        </p:spPr>
        <p:txBody>
          <a:bodyPr>
            <a:normAutofit lnSpcReduction="10000"/>
          </a:bodyPr>
          <a:lstStyle/>
          <a:p>
            <a:pPr eaLnBrk="1" hangingPunct="1">
              <a:lnSpc>
                <a:spcPct val="110000"/>
              </a:lnSpc>
            </a:pPr>
            <a:r>
              <a:rPr lang="el-GR" altLang="el-GR" sz="1600" smtClean="0">
                <a:latin typeface="Tahoma" pitchFamily="34" charset="0"/>
                <a:cs typeface="Tahoma" pitchFamily="34" charset="0"/>
              </a:rPr>
              <a:t>Ορισμός ογκώδους νόσου μεσοθωρακίου</a:t>
            </a:r>
            <a:r>
              <a:rPr lang="en-US" altLang="el-GR" sz="1600" smtClean="0">
                <a:latin typeface="Tahoma" pitchFamily="34" charset="0"/>
                <a:cs typeface="Tahoma" pitchFamily="34" charset="0"/>
              </a:rPr>
              <a:t>: (</a:t>
            </a:r>
            <a:r>
              <a:rPr lang="el-GR" altLang="el-GR" sz="1600" smtClean="0">
                <a:latin typeface="Tahoma" pitchFamily="34" charset="0"/>
                <a:cs typeface="Tahoma" pitchFamily="34" charset="0"/>
              </a:rPr>
              <a:t>Μέγιστη εγκάρσια διάμετρος μάζας μεσοθωρακίου) / (εσωτερική εγκάρσια διάμετρος θωρακικού κλωβού) </a:t>
            </a:r>
            <a:r>
              <a:rPr lang="el-GR" altLang="el-GR" sz="1600" smtClean="0">
                <a:latin typeface="Tahoma" pitchFamily="34" charset="0"/>
                <a:cs typeface="Tahoma" pitchFamily="34" charset="0"/>
                <a:sym typeface="Symbol" pitchFamily="18" charset="2"/>
              </a:rPr>
              <a:t> 1/3</a:t>
            </a:r>
          </a:p>
          <a:p>
            <a:pPr eaLnBrk="1" hangingPunct="1">
              <a:lnSpc>
                <a:spcPct val="110000"/>
              </a:lnSpc>
            </a:pPr>
            <a:r>
              <a:rPr lang="el-GR" altLang="el-GR" sz="1600" smtClean="0">
                <a:latin typeface="Tahoma" pitchFamily="34" charset="0"/>
                <a:cs typeface="Tahoma" pitchFamily="34" charset="0"/>
                <a:sym typeface="Symbol" pitchFamily="18" charset="2"/>
              </a:rPr>
              <a:t>Διϊστανται οι απόψεις για το επίπεδο, όπου πρέπει να μετράται η </a:t>
            </a:r>
            <a:r>
              <a:rPr lang="el-GR" altLang="el-GR" sz="1600" smtClean="0">
                <a:latin typeface="Tahoma" pitchFamily="34" charset="0"/>
                <a:cs typeface="Tahoma" pitchFamily="34" charset="0"/>
              </a:rPr>
              <a:t>εσωτερική εγκάρσια διάμετρος θωρακικού κλωβού (μέγιστη ή στο επίπεδο Θ5-Θ6</a:t>
            </a:r>
            <a:r>
              <a:rPr lang="en-US" altLang="el-GR" sz="1600" smtClean="0">
                <a:latin typeface="Tahoma" pitchFamily="34" charset="0"/>
                <a:cs typeface="Tahoma" pitchFamily="34" charset="0"/>
              </a:rPr>
              <a:t> ;)</a:t>
            </a:r>
          </a:p>
          <a:p>
            <a:pPr eaLnBrk="1" hangingPunct="1">
              <a:lnSpc>
                <a:spcPct val="110000"/>
              </a:lnSpc>
            </a:pPr>
            <a:r>
              <a:rPr lang="el-GR" altLang="el-GR" sz="1600" smtClean="0">
                <a:latin typeface="Tahoma" pitchFamily="34" charset="0"/>
                <a:cs typeface="Tahoma" pitchFamily="34" charset="0"/>
              </a:rPr>
              <a:t>Πτωχή η συσχέτιση με το μέγεθος της μάζας στην αξονική τομογραφία (συμφωνία περί ογκώδους ή μη της νόσου 60-80%, όταν αυτή ορίζεται ως μάζα </a:t>
            </a:r>
            <a:r>
              <a:rPr lang="el-GR" altLang="el-GR" sz="1600" smtClean="0">
                <a:latin typeface="Tahoma" pitchFamily="34" charset="0"/>
                <a:cs typeface="Tahoma" pitchFamily="34" charset="0"/>
                <a:sym typeface="Symbol" pitchFamily="18" charset="2"/>
              </a:rPr>
              <a:t>7 ή 10 εκ.</a:t>
            </a:r>
            <a:r>
              <a:rPr lang="el-GR" altLang="el-GR" sz="1600" smtClean="0">
                <a:latin typeface="Tahoma" pitchFamily="34" charset="0"/>
                <a:cs typeface="Tahoma" pitchFamily="34" charset="0"/>
              </a:rPr>
              <a:t>)</a:t>
            </a:r>
            <a:endParaRPr lang="en-US" altLang="el-GR" sz="1600" smtClean="0">
              <a:latin typeface="Tahoma" pitchFamily="34" charset="0"/>
              <a:cs typeface="Tahoma" pitchFamily="34" charset="0"/>
            </a:endParaRPr>
          </a:p>
          <a:p>
            <a:pPr eaLnBrk="1" hangingPunct="1">
              <a:lnSpc>
                <a:spcPct val="90000"/>
              </a:lnSpc>
            </a:pPr>
            <a:endParaRPr lang="el-GR" altLang="el-GR" sz="1600" smtClean="0">
              <a:solidFill>
                <a:schemeClr val="bg1"/>
              </a:solidFill>
              <a:latin typeface="Arial" charset="0"/>
            </a:endParaRPr>
          </a:p>
        </p:txBody>
      </p:sp>
      <p:pic>
        <p:nvPicPr>
          <p:cNvPr id="64516" name="Picture 8" descr="14051"/>
          <p:cNvPicPr>
            <a:picLocks noGrp="1" noChangeAspect="1" noChangeArrowheads="1"/>
          </p:cNvPicPr>
          <p:nvPr>
            <p:ph sz="half" idx="4294967295"/>
          </p:nvPr>
        </p:nvPicPr>
        <p:blipFill>
          <a:blip r:embed="rId4"/>
          <a:srcRect/>
          <a:stretch>
            <a:fillRect/>
          </a:stretch>
        </p:blipFill>
        <p:spPr>
          <a:xfrm>
            <a:off x="5334000" y="1524000"/>
            <a:ext cx="3810000" cy="2857500"/>
          </a:xfrm>
          <a:noFill/>
        </p:spPr>
      </p:pic>
      <p:sp>
        <p:nvSpPr>
          <p:cNvPr id="64517" name="Text Box 12"/>
          <p:cNvSpPr txBox="1">
            <a:spLocks noChangeArrowheads="1"/>
          </p:cNvSpPr>
          <p:nvPr/>
        </p:nvSpPr>
        <p:spPr bwMode="auto">
          <a:xfrm>
            <a:off x="8001000" y="2286000"/>
            <a:ext cx="549275" cy="457200"/>
          </a:xfrm>
          <a:prstGeom prst="rect">
            <a:avLst/>
          </a:prstGeom>
          <a:solidFill>
            <a:schemeClr val="tx1"/>
          </a:solidFill>
          <a:ln w="9525">
            <a:noFill/>
            <a:miter lim="800000"/>
            <a:headEnd/>
            <a:tailEnd/>
          </a:ln>
        </p:spPr>
        <p:txBody>
          <a:bodyPr vert="eaVert">
            <a:spAutoFit/>
          </a:bodyPr>
          <a:lstStyle/>
          <a:p>
            <a:pPr eaLnBrk="1" hangingPunct="1">
              <a:spcBef>
                <a:spcPct val="50000"/>
              </a:spcBef>
            </a:pPr>
            <a:endParaRPr lang="el-GR" altLang="el-GR"/>
          </a:p>
        </p:txBody>
      </p:sp>
      <p:sp>
        <p:nvSpPr>
          <p:cNvPr id="64518" name="Text Box 13"/>
          <p:cNvSpPr txBox="1">
            <a:spLocks noChangeArrowheads="1"/>
          </p:cNvSpPr>
          <p:nvPr/>
        </p:nvSpPr>
        <p:spPr bwMode="auto">
          <a:xfrm>
            <a:off x="3581400" y="2057400"/>
            <a:ext cx="549275" cy="457200"/>
          </a:xfrm>
          <a:prstGeom prst="rect">
            <a:avLst/>
          </a:prstGeom>
          <a:solidFill>
            <a:schemeClr val="tx1"/>
          </a:solidFill>
          <a:ln w="9525">
            <a:noFill/>
            <a:miter lim="800000"/>
            <a:headEnd/>
            <a:tailEnd/>
          </a:ln>
        </p:spPr>
        <p:txBody>
          <a:bodyPr vert="eaVert">
            <a:spAutoFit/>
          </a:bodyPr>
          <a:lstStyle/>
          <a:p>
            <a:pPr eaLnBrk="1" hangingPunct="1">
              <a:spcBef>
                <a:spcPct val="50000"/>
              </a:spcBef>
            </a:pPr>
            <a:endParaRPr lang="el-GR" altLang="el-GR"/>
          </a:p>
        </p:txBody>
      </p:sp>
      <p:sp>
        <p:nvSpPr>
          <p:cNvPr id="64519" name="Text Box 14"/>
          <p:cNvSpPr txBox="1">
            <a:spLocks noChangeArrowheads="1"/>
          </p:cNvSpPr>
          <p:nvPr/>
        </p:nvSpPr>
        <p:spPr bwMode="auto">
          <a:xfrm>
            <a:off x="152400" y="6400800"/>
            <a:ext cx="8763000" cy="400050"/>
          </a:xfrm>
          <a:prstGeom prst="rect">
            <a:avLst/>
          </a:prstGeom>
          <a:noFill/>
          <a:ln w="9525">
            <a:noFill/>
            <a:miter lim="800000"/>
            <a:headEnd/>
            <a:tailEnd/>
          </a:ln>
        </p:spPr>
        <p:txBody>
          <a:bodyPr>
            <a:spAutoFit/>
          </a:bodyPr>
          <a:lstStyle/>
          <a:p>
            <a:pPr eaLnBrk="1" hangingPunct="1">
              <a:spcBef>
                <a:spcPct val="50000"/>
              </a:spcBef>
            </a:pPr>
            <a:r>
              <a:rPr lang="el-GR" altLang="el-GR" sz="900" b="1" i="1"/>
              <a:t>Αγγελόπουλος ΜΠΚ και συν, 18ο Πανελλήνιο Αιματολογικό Συνέδριο, Αθήνα, 14-17 Νοεμβρίου  2007, Η</a:t>
            </a:r>
            <a:r>
              <a:rPr lang="en-US" altLang="el-GR" sz="900" b="1" i="1"/>
              <a:t>aema </a:t>
            </a:r>
            <a:r>
              <a:rPr lang="el-GR" altLang="el-GR" sz="900" b="1" i="1"/>
              <a:t>10(</a:t>
            </a:r>
            <a:r>
              <a:rPr lang="en-US" altLang="el-GR" sz="900" b="1" i="1"/>
              <a:t>Suppl</a:t>
            </a:r>
            <a:r>
              <a:rPr lang="el-GR" altLang="el-GR" sz="900" b="1" i="1"/>
              <a:t>2), σελ. 30.</a:t>
            </a:r>
            <a:r>
              <a:rPr lang="el-GR" altLang="el-GR"/>
              <a:t> </a:t>
            </a:r>
          </a:p>
        </p:txBody>
      </p:sp>
      <p:sp>
        <p:nvSpPr>
          <p:cNvPr id="64520" name="Text Box 15"/>
          <p:cNvSpPr txBox="1">
            <a:spLocks noChangeArrowheads="1"/>
          </p:cNvSpPr>
          <p:nvPr/>
        </p:nvSpPr>
        <p:spPr bwMode="auto">
          <a:xfrm>
            <a:off x="4724400" y="1371600"/>
            <a:ext cx="4267200" cy="457200"/>
          </a:xfrm>
          <a:prstGeom prst="rect">
            <a:avLst/>
          </a:prstGeom>
          <a:noFill/>
          <a:ln w="9525">
            <a:noFill/>
            <a:miter lim="800000"/>
            <a:headEnd/>
            <a:tailEnd/>
          </a:ln>
        </p:spPr>
        <p:txBody>
          <a:bodyPr>
            <a:spAutoFit/>
          </a:bodyPr>
          <a:lstStyle/>
          <a:p>
            <a:pPr eaLnBrk="1" hangingPunct="1">
              <a:spcBef>
                <a:spcPct val="50000"/>
              </a:spcBef>
            </a:pPr>
            <a:endParaRPr lang="el-GR" altLang="el-GR"/>
          </a:p>
        </p:txBody>
      </p:sp>
      <p:sp>
        <p:nvSpPr>
          <p:cNvPr id="10" name="9 - Τίτλος"/>
          <p:cNvSpPr>
            <a:spLocks noGrp="1"/>
          </p:cNvSpPr>
          <p:nvPr>
            <p:ph type="title"/>
          </p:nvPr>
        </p:nvSpPr>
        <p:spPr>
          <a:xfrm>
            <a:off x="457200" y="267494"/>
            <a:ext cx="8229600" cy="1058798"/>
          </a:xfrm>
        </p:spPr>
        <p:txBody>
          <a:bodyPr>
            <a:normAutofit fontScale="90000"/>
          </a:bodyPr>
          <a:lstStyle/>
          <a:p>
            <a:r>
              <a:rPr lang="el-GR" dirty="0" smtClean="0"/>
              <a:t>ΠΡΟΣΒΟΛΗ ΜΕΣΟΘΩΡΑΚΙΟΥ ΣΤΟ ΛΕΜΦΩΜΑ </a:t>
            </a:r>
            <a:r>
              <a:rPr lang="en-US" dirty="0" smtClean="0"/>
              <a:t>HODGKIN</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1" descr="11943"/>
          <p:cNvPicPr>
            <a:picLocks noGrp="1" noChangeAspect="1" noChangeArrowheads="1"/>
          </p:cNvPicPr>
          <p:nvPr>
            <p:ph sz="half" idx="1"/>
          </p:nvPr>
        </p:nvPicPr>
        <p:blipFill>
          <a:blip r:embed="rId3"/>
          <a:srcRect/>
          <a:stretch>
            <a:fillRect/>
          </a:stretch>
        </p:blipFill>
        <p:spPr>
          <a:xfrm>
            <a:off x="228600" y="1676400"/>
            <a:ext cx="4267200" cy="3200400"/>
          </a:xfrm>
        </p:spPr>
      </p:pic>
      <p:pic>
        <p:nvPicPr>
          <p:cNvPr id="66566" name="Picture 15" descr="2403"/>
          <p:cNvPicPr>
            <a:picLocks noGrp="1" noChangeAspect="1" noChangeArrowheads="1"/>
          </p:cNvPicPr>
          <p:nvPr>
            <p:ph sz="half" idx="2"/>
          </p:nvPr>
        </p:nvPicPr>
        <p:blipFill>
          <a:blip r:embed="rId4" cstate="print"/>
          <a:stretch>
            <a:fillRect/>
          </a:stretch>
        </p:blipFill>
        <p:spPr>
          <a:xfrm>
            <a:off x="4648200" y="2471435"/>
            <a:ext cx="4038600" cy="3027967"/>
          </a:xfrm>
        </p:spPr>
      </p:pic>
      <p:sp>
        <p:nvSpPr>
          <p:cNvPr id="66563" name="Text Box 4"/>
          <p:cNvSpPr txBox="1">
            <a:spLocks noChangeArrowheads="1"/>
          </p:cNvSpPr>
          <p:nvPr/>
        </p:nvSpPr>
        <p:spPr bwMode="auto">
          <a:xfrm>
            <a:off x="4724400" y="1371600"/>
            <a:ext cx="4267200" cy="457200"/>
          </a:xfrm>
          <a:prstGeom prst="rect">
            <a:avLst/>
          </a:prstGeom>
          <a:noFill/>
          <a:ln w="9525">
            <a:noFill/>
            <a:miter lim="800000"/>
            <a:headEnd/>
            <a:tailEnd/>
          </a:ln>
        </p:spPr>
        <p:txBody>
          <a:bodyPr>
            <a:spAutoFit/>
          </a:bodyPr>
          <a:lstStyle/>
          <a:p>
            <a:pPr eaLnBrk="1" hangingPunct="1">
              <a:spcBef>
                <a:spcPct val="50000"/>
              </a:spcBef>
            </a:pPr>
            <a:endParaRPr lang="el-GR" altLang="el-GR" dirty="0"/>
          </a:p>
        </p:txBody>
      </p:sp>
      <p:sp>
        <p:nvSpPr>
          <p:cNvPr id="66564" name="Text Box 13"/>
          <p:cNvSpPr txBox="1">
            <a:spLocks noChangeArrowheads="1"/>
          </p:cNvSpPr>
          <p:nvPr/>
        </p:nvSpPr>
        <p:spPr bwMode="auto">
          <a:xfrm>
            <a:off x="4114800" y="2133600"/>
            <a:ext cx="304800" cy="457200"/>
          </a:xfrm>
          <a:prstGeom prst="rect">
            <a:avLst/>
          </a:prstGeom>
          <a:solidFill>
            <a:schemeClr val="tx1"/>
          </a:solidFill>
          <a:ln w="9525">
            <a:noFill/>
            <a:miter lim="800000"/>
            <a:headEnd/>
            <a:tailEnd/>
          </a:ln>
        </p:spPr>
        <p:txBody>
          <a:bodyPr>
            <a:spAutoFit/>
          </a:bodyPr>
          <a:lstStyle/>
          <a:p>
            <a:pPr eaLnBrk="1" hangingPunct="1">
              <a:spcBef>
                <a:spcPct val="50000"/>
              </a:spcBef>
            </a:pPr>
            <a:endParaRPr lang="el-GR" altLang="el-GR"/>
          </a:p>
        </p:txBody>
      </p:sp>
      <p:sp>
        <p:nvSpPr>
          <p:cNvPr id="66565" name="Text Box 14"/>
          <p:cNvSpPr txBox="1">
            <a:spLocks noChangeArrowheads="1"/>
          </p:cNvSpPr>
          <p:nvPr/>
        </p:nvSpPr>
        <p:spPr bwMode="auto">
          <a:xfrm>
            <a:off x="6934200" y="2895600"/>
            <a:ext cx="304800" cy="457200"/>
          </a:xfrm>
          <a:prstGeom prst="rect">
            <a:avLst/>
          </a:prstGeom>
          <a:solidFill>
            <a:schemeClr val="tx1"/>
          </a:solidFill>
          <a:ln w="9525">
            <a:noFill/>
            <a:miter lim="800000"/>
            <a:headEnd/>
            <a:tailEnd/>
          </a:ln>
        </p:spPr>
        <p:txBody>
          <a:bodyPr>
            <a:spAutoFit/>
          </a:bodyPr>
          <a:lstStyle/>
          <a:p>
            <a:pPr eaLnBrk="1" hangingPunct="1">
              <a:spcBef>
                <a:spcPct val="50000"/>
              </a:spcBef>
            </a:pPr>
            <a:endParaRPr lang="el-GR" altLang="el-GR"/>
          </a:p>
        </p:txBody>
      </p:sp>
      <p:sp>
        <p:nvSpPr>
          <p:cNvPr id="66567" name="Text Box 17"/>
          <p:cNvSpPr txBox="1">
            <a:spLocks noChangeArrowheads="1"/>
          </p:cNvSpPr>
          <p:nvPr/>
        </p:nvSpPr>
        <p:spPr bwMode="auto">
          <a:xfrm>
            <a:off x="6477000" y="5791200"/>
            <a:ext cx="914400" cy="457200"/>
          </a:xfrm>
          <a:prstGeom prst="rect">
            <a:avLst/>
          </a:prstGeom>
          <a:solidFill>
            <a:schemeClr val="tx1"/>
          </a:solidFill>
          <a:ln w="9525">
            <a:noFill/>
            <a:miter lim="800000"/>
            <a:headEnd/>
            <a:tailEnd/>
          </a:ln>
        </p:spPr>
        <p:txBody>
          <a:bodyPr>
            <a:spAutoFit/>
          </a:bodyPr>
          <a:lstStyle/>
          <a:p>
            <a:pPr eaLnBrk="1" hangingPunct="1">
              <a:spcBef>
                <a:spcPct val="50000"/>
              </a:spcBef>
            </a:pPr>
            <a:endParaRPr lang="el-GR" altLang="el-GR"/>
          </a:p>
        </p:txBody>
      </p:sp>
      <p:sp>
        <p:nvSpPr>
          <p:cNvPr id="66568" name="Text Box 18"/>
          <p:cNvSpPr txBox="1">
            <a:spLocks noChangeArrowheads="1"/>
          </p:cNvSpPr>
          <p:nvPr/>
        </p:nvSpPr>
        <p:spPr bwMode="auto">
          <a:xfrm>
            <a:off x="8305800" y="3200400"/>
            <a:ext cx="304800" cy="457200"/>
          </a:xfrm>
          <a:prstGeom prst="rect">
            <a:avLst/>
          </a:prstGeom>
          <a:solidFill>
            <a:schemeClr val="tx1"/>
          </a:solidFill>
          <a:ln w="9525">
            <a:noFill/>
            <a:miter lim="800000"/>
            <a:headEnd/>
            <a:tailEnd/>
          </a:ln>
        </p:spPr>
        <p:txBody>
          <a:bodyPr>
            <a:spAutoFit/>
          </a:bodyPr>
          <a:lstStyle/>
          <a:p>
            <a:pPr eaLnBrk="1" hangingPunct="1">
              <a:spcBef>
                <a:spcPct val="50000"/>
              </a:spcBef>
            </a:pPr>
            <a:endParaRPr lang="el-GR" altLang="el-GR"/>
          </a:p>
        </p:txBody>
      </p:sp>
      <p:sp>
        <p:nvSpPr>
          <p:cNvPr id="66569" name="Line 11"/>
          <p:cNvSpPr>
            <a:spLocks noChangeShapeType="1"/>
          </p:cNvSpPr>
          <p:nvPr/>
        </p:nvSpPr>
        <p:spPr bwMode="auto">
          <a:xfrm>
            <a:off x="5562600" y="4648200"/>
            <a:ext cx="1600200" cy="0"/>
          </a:xfrm>
          <a:prstGeom prst="line">
            <a:avLst/>
          </a:prstGeom>
          <a:noFill/>
          <a:ln w="28575">
            <a:solidFill>
              <a:srgbClr val="FF0000"/>
            </a:solidFill>
            <a:round/>
            <a:headEnd/>
            <a:tailEnd/>
          </a:ln>
        </p:spPr>
        <p:txBody>
          <a:bodyPr/>
          <a:lstStyle/>
          <a:p>
            <a:endParaRPr lang="en-US"/>
          </a:p>
        </p:txBody>
      </p:sp>
      <p:sp>
        <p:nvSpPr>
          <p:cNvPr id="66570" name="Line 12"/>
          <p:cNvSpPr>
            <a:spLocks noChangeShapeType="1"/>
          </p:cNvSpPr>
          <p:nvPr/>
        </p:nvSpPr>
        <p:spPr bwMode="auto">
          <a:xfrm>
            <a:off x="5029200" y="5791200"/>
            <a:ext cx="2971800" cy="0"/>
          </a:xfrm>
          <a:prstGeom prst="line">
            <a:avLst/>
          </a:prstGeom>
          <a:noFill/>
          <a:ln w="28575">
            <a:solidFill>
              <a:srgbClr val="66FF33"/>
            </a:solidFill>
            <a:round/>
            <a:headEnd/>
            <a:tailEnd/>
          </a:ln>
        </p:spPr>
        <p:txBody>
          <a:bodyPr/>
          <a:lstStyle/>
          <a:p>
            <a:endParaRPr lang="en-US"/>
          </a:p>
        </p:txBody>
      </p:sp>
      <p:sp>
        <p:nvSpPr>
          <p:cNvPr id="12" name="11 - Τίτλος"/>
          <p:cNvSpPr>
            <a:spLocks noGrp="1"/>
          </p:cNvSpPr>
          <p:nvPr>
            <p:ph type="title"/>
          </p:nvPr>
        </p:nvSpPr>
        <p:spPr/>
        <p:txBody>
          <a:bodyPr/>
          <a:lstStyle/>
          <a:p>
            <a:r>
              <a:rPr lang="el-GR" dirty="0" smtClean="0"/>
              <a:t>ΠΡΟΣΒΟΛΗ ΜΕΣΟΘΩΡΑΚΙΟΥ ΣΤΟ ΛΕΜΦΩΜΑ </a:t>
            </a:r>
            <a:r>
              <a:rPr lang="en-US" dirty="0" smtClean="0"/>
              <a:t>HODGKIN</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12704"/>
          <p:cNvPicPr>
            <a:picLocks noGrp="1" noChangeAspect="1" noChangeArrowheads="1"/>
          </p:cNvPicPr>
          <p:nvPr>
            <p:ph sz="half" idx="1"/>
          </p:nvPr>
        </p:nvPicPr>
        <p:blipFill>
          <a:blip r:embed="rId3"/>
          <a:srcRect/>
          <a:stretch>
            <a:fillRect/>
          </a:stretch>
        </p:blipFill>
        <p:spPr>
          <a:xfrm>
            <a:off x="152400" y="1981200"/>
            <a:ext cx="4953000" cy="3714750"/>
          </a:xfrm>
        </p:spPr>
      </p:pic>
      <p:pic>
        <p:nvPicPr>
          <p:cNvPr id="68611" name="Picture 6" descr="σταφυλας1"/>
          <p:cNvPicPr>
            <a:picLocks noGrp="1" noChangeAspect="1" noChangeArrowheads="1"/>
          </p:cNvPicPr>
          <p:nvPr>
            <p:ph sz="quarter" idx="2"/>
          </p:nvPr>
        </p:nvPicPr>
        <p:blipFill>
          <a:blip r:embed="rId4"/>
          <a:srcRect/>
          <a:stretch>
            <a:fillRect/>
          </a:stretch>
        </p:blipFill>
        <p:spPr>
          <a:xfrm>
            <a:off x="5257800" y="1447800"/>
            <a:ext cx="3505200" cy="2619375"/>
          </a:xfrm>
        </p:spPr>
      </p:pic>
      <p:pic>
        <p:nvPicPr>
          <p:cNvPr id="68613" name="Picture 8" descr="σταφυλας2"/>
          <p:cNvPicPr>
            <a:picLocks noGrp="1" noChangeAspect="1" noChangeArrowheads="1"/>
          </p:cNvPicPr>
          <p:nvPr>
            <p:ph sz="quarter" idx="3"/>
          </p:nvPr>
        </p:nvPicPr>
        <p:blipFill>
          <a:blip r:embed="rId5"/>
          <a:stretch>
            <a:fillRect/>
          </a:stretch>
        </p:blipFill>
        <p:spPr>
          <a:xfrm>
            <a:off x="5262903" y="4114800"/>
            <a:ext cx="2580593" cy="1981200"/>
          </a:xfrm>
        </p:spPr>
      </p:pic>
      <p:sp>
        <p:nvSpPr>
          <p:cNvPr id="68612" name="Text Box 3"/>
          <p:cNvSpPr txBox="1">
            <a:spLocks noChangeArrowheads="1"/>
          </p:cNvSpPr>
          <p:nvPr/>
        </p:nvSpPr>
        <p:spPr bwMode="auto">
          <a:xfrm>
            <a:off x="4724400" y="1371600"/>
            <a:ext cx="4267200" cy="457200"/>
          </a:xfrm>
          <a:prstGeom prst="rect">
            <a:avLst/>
          </a:prstGeom>
          <a:noFill/>
          <a:ln w="9525">
            <a:noFill/>
            <a:miter lim="800000"/>
            <a:headEnd/>
            <a:tailEnd/>
          </a:ln>
        </p:spPr>
        <p:txBody>
          <a:bodyPr>
            <a:spAutoFit/>
          </a:bodyPr>
          <a:lstStyle/>
          <a:p>
            <a:pPr eaLnBrk="1" hangingPunct="1">
              <a:spcBef>
                <a:spcPct val="50000"/>
              </a:spcBef>
            </a:pPr>
            <a:endParaRPr lang="el-GR" altLang="el-GR"/>
          </a:p>
        </p:txBody>
      </p:sp>
      <p:sp>
        <p:nvSpPr>
          <p:cNvPr id="68614" name="Text Box 10"/>
          <p:cNvSpPr txBox="1">
            <a:spLocks noChangeArrowheads="1"/>
          </p:cNvSpPr>
          <p:nvPr/>
        </p:nvSpPr>
        <p:spPr bwMode="auto">
          <a:xfrm>
            <a:off x="2514600" y="5181600"/>
            <a:ext cx="762000" cy="457200"/>
          </a:xfrm>
          <a:prstGeom prst="rect">
            <a:avLst/>
          </a:prstGeom>
          <a:solidFill>
            <a:schemeClr val="tx1"/>
          </a:solidFill>
          <a:ln w="9525">
            <a:noFill/>
            <a:miter lim="800000"/>
            <a:headEnd/>
            <a:tailEnd/>
          </a:ln>
        </p:spPr>
        <p:txBody>
          <a:bodyPr>
            <a:spAutoFit/>
          </a:bodyPr>
          <a:lstStyle/>
          <a:p>
            <a:pPr eaLnBrk="1" hangingPunct="1">
              <a:spcBef>
                <a:spcPct val="50000"/>
              </a:spcBef>
            </a:pPr>
            <a:endParaRPr lang="el-GR" altLang="el-GR"/>
          </a:p>
        </p:txBody>
      </p:sp>
      <p:sp>
        <p:nvSpPr>
          <p:cNvPr id="68615" name="Text Box 11"/>
          <p:cNvSpPr txBox="1">
            <a:spLocks noChangeArrowheads="1"/>
          </p:cNvSpPr>
          <p:nvPr/>
        </p:nvSpPr>
        <p:spPr bwMode="auto">
          <a:xfrm>
            <a:off x="152400" y="5943600"/>
            <a:ext cx="4953000" cy="641350"/>
          </a:xfrm>
          <a:prstGeom prst="rect">
            <a:avLst/>
          </a:prstGeom>
          <a:noFill/>
          <a:ln w="9525">
            <a:noFill/>
            <a:miter lim="800000"/>
            <a:headEnd/>
            <a:tailEnd/>
          </a:ln>
        </p:spPr>
        <p:txBody>
          <a:bodyPr>
            <a:spAutoFit/>
          </a:bodyPr>
          <a:lstStyle/>
          <a:p>
            <a:pPr eaLnBrk="1" hangingPunct="1">
              <a:spcBef>
                <a:spcPct val="50000"/>
              </a:spcBef>
            </a:pPr>
            <a:r>
              <a:rPr lang="el-GR" altLang="el-GR" sz="1800"/>
              <a:t>Σπάνια περίπτωση με ογκώδη νόσο που προσήλθε με καρδιακό επιπωματισμό</a:t>
            </a:r>
          </a:p>
        </p:txBody>
      </p:sp>
      <p:sp>
        <p:nvSpPr>
          <p:cNvPr id="9" name="8 - Τίτλος"/>
          <p:cNvSpPr>
            <a:spLocks noGrp="1"/>
          </p:cNvSpPr>
          <p:nvPr>
            <p:ph type="title"/>
          </p:nvPr>
        </p:nvSpPr>
        <p:spPr>
          <a:xfrm>
            <a:off x="652849" y="164757"/>
            <a:ext cx="7772400" cy="1143000"/>
          </a:xfrm>
        </p:spPr>
        <p:txBody>
          <a:bodyPr>
            <a:normAutofit fontScale="90000"/>
          </a:bodyPr>
          <a:lstStyle/>
          <a:p>
            <a:r>
              <a:rPr lang="el-GR" dirty="0" smtClean="0"/>
              <a:t>ΠΡΟΣΒΟΛΗ ΜΕΣΟΘΩΡΑΚΙΟΥ ΣΤΟ ΛΕΜΦΩΜΑ </a:t>
            </a:r>
            <a:r>
              <a:rPr lang="en-US" dirty="0" smtClean="0"/>
              <a:t>HODGKIN</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699157"/>
          </a:xfrm>
        </p:spPr>
        <p:txBody>
          <a:bodyPr>
            <a:normAutofit fontScale="90000"/>
          </a:bodyPr>
          <a:lstStyle/>
          <a:p>
            <a:r>
              <a:rPr lang="el-GR" b="1" dirty="0" smtClean="0"/>
              <a:t>ΛΕΜΦΙΚΟΣ ΙΣΤΟΣ</a:t>
            </a:r>
            <a:endParaRPr lang="en-US" b="1" dirty="0"/>
          </a:p>
        </p:txBody>
      </p:sp>
      <p:sp>
        <p:nvSpPr>
          <p:cNvPr id="3" name="2 - Θέση περιεχομένου"/>
          <p:cNvSpPr>
            <a:spLocks noGrp="1"/>
          </p:cNvSpPr>
          <p:nvPr>
            <p:ph idx="1"/>
          </p:nvPr>
        </p:nvSpPr>
        <p:spPr>
          <a:xfrm>
            <a:off x="457200" y="966651"/>
            <a:ext cx="8229600" cy="5488158"/>
          </a:xfrm>
        </p:spPr>
        <p:txBody>
          <a:bodyPr>
            <a:normAutofit fontScale="55000" lnSpcReduction="20000"/>
          </a:bodyPr>
          <a:lstStyle/>
          <a:p>
            <a:r>
              <a:rPr lang="el-GR" b="1" dirty="0" smtClean="0">
                <a:solidFill>
                  <a:srgbClr val="FFFF00"/>
                </a:solidFill>
              </a:rPr>
              <a:t>Λεμφαδένες: </a:t>
            </a:r>
            <a:r>
              <a:rPr lang="el-GR" dirty="0" smtClean="0"/>
              <a:t>έχουν μέγεθος μπιζελιού και εκεί συγκεντρώνονται όλα τα λεμφοκύτταρα και διάφορα άλλα κύτταρα τοθ ανοσολογικού συστήματος.</a:t>
            </a:r>
          </a:p>
          <a:p>
            <a:endParaRPr lang="el-GR" dirty="0" smtClean="0"/>
          </a:p>
          <a:p>
            <a:r>
              <a:rPr lang="el-GR" b="1" dirty="0" smtClean="0">
                <a:solidFill>
                  <a:srgbClr val="FFFF00"/>
                </a:solidFill>
              </a:rPr>
              <a:t>Λεμφαγγεία: </a:t>
            </a:r>
            <a:r>
              <a:rPr lang="el-GR" dirty="0" smtClean="0"/>
              <a:t>είναι ένα δίκτυο από λεπτά κανάλια που ενώνουν τους λεμφαδένες και μεταφέρουν τα κύτταρα του ανοσολογικού συστήματος με τη λέμφο. </a:t>
            </a:r>
          </a:p>
          <a:p>
            <a:endParaRPr lang="el-GR" dirty="0" smtClean="0"/>
          </a:p>
          <a:p>
            <a:r>
              <a:rPr lang="el-GR" b="1" dirty="0" smtClean="0">
                <a:solidFill>
                  <a:srgbClr val="FFFF00"/>
                </a:solidFill>
              </a:rPr>
              <a:t>Σπλήνας: </a:t>
            </a:r>
            <a:r>
              <a:rPr lang="el-GR" dirty="0" smtClean="0"/>
              <a:t>είναι μέρος του ανοσολογικού συστήματος και δημιουργεί τα λεμφοκύτταρα και τα κύτταρα του ανοσολογικού συστήματος. Αποτελεί το φίλτρο του οργανισμού.</a:t>
            </a:r>
          </a:p>
          <a:p>
            <a:endParaRPr lang="el-GR" b="1" dirty="0" smtClean="0">
              <a:solidFill>
                <a:srgbClr val="FFFF00"/>
              </a:solidFill>
            </a:endParaRPr>
          </a:p>
          <a:p>
            <a:r>
              <a:rPr lang="el-GR" b="1" dirty="0" smtClean="0">
                <a:solidFill>
                  <a:srgbClr val="FFFF00"/>
                </a:solidFill>
              </a:rPr>
              <a:t>Μυελός των οστών: </a:t>
            </a:r>
            <a:r>
              <a:rPr lang="el-GR" dirty="0" smtClean="0"/>
              <a:t>είναι υγρός και σπογγώδης ιστός σε συγκεκριμένα οστά. Εκεί δημιουργείται το αίμα.</a:t>
            </a:r>
          </a:p>
          <a:p>
            <a:endParaRPr lang="el-GR" dirty="0" smtClean="0"/>
          </a:p>
          <a:p>
            <a:r>
              <a:rPr lang="el-GR" b="1" dirty="0" smtClean="0">
                <a:solidFill>
                  <a:srgbClr val="FFFF00"/>
                </a:solidFill>
              </a:rPr>
              <a:t>Θύμος αδένας: </a:t>
            </a:r>
            <a:r>
              <a:rPr lang="el-GR" dirty="0" smtClean="0"/>
              <a:t>εκεί αναπτύσσονται τα Τ λεμφοκύτταρα.</a:t>
            </a:r>
          </a:p>
          <a:p>
            <a:endParaRPr lang="el-GR" dirty="0" smtClean="0"/>
          </a:p>
          <a:p>
            <a:r>
              <a:rPr lang="el-GR" b="1" dirty="0" smtClean="0">
                <a:solidFill>
                  <a:srgbClr val="FFFF00"/>
                </a:solidFill>
              </a:rPr>
              <a:t>Αδενοειδής εκβλαστήσεις και αμυγδαλές: </a:t>
            </a:r>
            <a:r>
              <a:rPr lang="el-GR" dirty="0" smtClean="0"/>
              <a:t>είναι συλλογές λεμφικών κυττάρων πίσω από τον φάρυγγα. Εκεί δημιουργούνται αντισώματα έναντι μικροβίων που αναπνέουμε ή καταπίνουμε.</a:t>
            </a:r>
          </a:p>
          <a:p>
            <a:endParaRPr lang="el-GR" dirty="0" smtClean="0"/>
          </a:p>
          <a:p>
            <a:r>
              <a:rPr lang="el-GR" b="1" dirty="0" smtClean="0">
                <a:solidFill>
                  <a:srgbClr val="FFFF00"/>
                </a:solidFill>
              </a:rPr>
              <a:t>Γαστρεντερικός σωλήνας: </a:t>
            </a:r>
            <a:r>
              <a:rPr lang="el-GR" dirty="0" smtClean="0"/>
              <a:t>το στομάχι, το έντερο και διάφορα άλλα όργανα μπορούν να έχουν λεμφικό ιστό.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ph idx="1"/>
          </p:nvPr>
        </p:nvSpPr>
        <p:spPr>
          <a:xfrm>
            <a:off x="400050" y="1582738"/>
            <a:ext cx="4752975" cy="4678362"/>
          </a:xfrm>
        </p:spPr>
        <p:txBody>
          <a:bodyPr/>
          <a:lstStyle/>
          <a:p>
            <a:pPr eaLnBrk="1" hangingPunct="1">
              <a:lnSpc>
                <a:spcPct val="80000"/>
              </a:lnSpc>
              <a:buClr>
                <a:srgbClr val="FF0000"/>
              </a:buClr>
              <a:buFont typeface="Wingdings" pitchFamily="2" charset="2"/>
              <a:buChar char="Ø"/>
            </a:pPr>
            <a:r>
              <a:rPr lang="en-GB" altLang="el-GR" sz="2000" dirty="0" smtClean="0">
                <a:latin typeface="Tahoma" pitchFamily="34" charset="0"/>
                <a:cs typeface="Tahoma" pitchFamily="34" charset="0"/>
              </a:rPr>
              <a:t>Thomas Hodgkin 1832</a:t>
            </a:r>
          </a:p>
          <a:p>
            <a:pPr eaLnBrk="1" hangingPunct="1">
              <a:lnSpc>
                <a:spcPct val="80000"/>
              </a:lnSpc>
              <a:buFont typeface="Wingdings" pitchFamily="2" charset="2"/>
              <a:buNone/>
            </a:pPr>
            <a:r>
              <a:rPr lang="el-GR" altLang="el-GR" sz="1800" dirty="0" smtClean="0">
                <a:latin typeface="Tahoma" pitchFamily="34" charset="0"/>
                <a:cs typeface="Tahoma" pitchFamily="34" charset="0"/>
              </a:rPr>
              <a:t>      </a:t>
            </a:r>
            <a:r>
              <a:rPr lang="el-GR" altLang="el-GR" sz="1600" dirty="0" smtClean="0">
                <a:latin typeface="Tahoma" pitchFamily="34" charset="0"/>
                <a:cs typeface="Tahoma" pitchFamily="34" charset="0"/>
              </a:rPr>
              <a:t>Θεραπευτικό οπλοστάσιο</a:t>
            </a:r>
            <a:r>
              <a:rPr lang="en-GB" altLang="el-GR" sz="1600" dirty="0" smtClean="0">
                <a:latin typeface="Tahoma" pitchFamily="34" charset="0"/>
                <a:cs typeface="Tahoma" pitchFamily="34" charset="0"/>
              </a:rPr>
              <a:t>:</a:t>
            </a:r>
            <a:r>
              <a:rPr lang="en-US" altLang="el-GR" sz="1600" dirty="0" smtClean="0">
                <a:latin typeface="Tahoma" pitchFamily="34" charset="0"/>
                <a:cs typeface="Tahoma" pitchFamily="34" charset="0"/>
              </a:rPr>
              <a:t> </a:t>
            </a:r>
            <a:r>
              <a:rPr lang="el-GR" altLang="el-GR" sz="1600" dirty="0" smtClean="0">
                <a:latin typeface="Tahoma" pitchFamily="34" charset="0"/>
                <a:cs typeface="Tahoma" pitchFamily="34" charset="0"/>
              </a:rPr>
              <a:t>χειρουργική αφαίρεση, αρσενικό, φυτικές ουσίες, φροντίδα</a:t>
            </a:r>
          </a:p>
          <a:p>
            <a:pPr eaLnBrk="1" hangingPunct="1">
              <a:lnSpc>
                <a:spcPct val="80000"/>
              </a:lnSpc>
              <a:buClr>
                <a:srgbClr val="FF0000"/>
              </a:buClr>
              <a:buFont typeface="Wingdings" pitchFamily="2" charset="2"/>
              <a:buChar char="Ø"/>
            </a:pPr>
            <a:r>
              <a:rPr lang="en-GB" altLang="el-GR" sz="2000" dirty="0" smtClean="0">
                <a:latin typeface="Tahoma" pitchFamily="34" charset="0"/>
                <a:cs typeface="Tahoma" pitchFamily="34" charset="0"/>
              </a:rPr>
              <a:t>Dorothy Reed </a:t>
            </a:r>
          </a:p>
          <a:p>
            <a:pPr eaLnBrk="1" hangingPunct="1">
              <a:lnSpc>
                <a:spcPct val="80000"/>
              </a:lnSpc>
              <a:buFont typeface="Wingdings" pitchFamily="2" charset="2"/>
              <a:buNone/>
            </a:pPr>
            <a:r>
              <a:rPr lang="el-GR" altLang="el-GR" sz="1800" dirty="0" smtClean="0">
                <a:latin typeface="Tahoma" pitchFamily="34" charset="0"/>
                <a:cs typeface="Tahoma" pitchFamily="34" charset="0"/>
              </a:rPr>
              <a:t>      </a:t>
            </a:r>
            <a:r>
              <a:rPr lang="en-GB" altLang="el-GR" sz="1600" dirty="0" smtClean="0">
                <a:latin typeface="Tahoma" pitchFamily="34" charset="0"/>
                <a:cs typeface="Tahoma" pitchFamily="34" charset="0"/>
              </a:rPr>
              <a:t>H </a:t>
            </a:r>
            <a:r>
              <a:rPr lang="el-GR" altLang="el-GR" sz="1600" dirty="0" smtClean="0">
                <a:latin typeface="Tahoma" pitchFamily="34" charset="0"/>
                <a:cs typeface="Tahoma" pitchFamily="34" charset="0"/>
              </a:rPr>
              <a:t>πρόγνωση της νόσου είναι πτωχή. </a:t>
            </a:r>
            <a:r>
              <a:rPr lang="el-GR" altLang="el-GR" sz="1600" dirty="0" err="1" smtClean="0">
                <a:latin typeface="Tahoma" pitchFamily="34" charset="0"/>
                <a:cs typeface="Tahoma" pitchFamily="34" charset="0"/>
              </a:rPr>
              <a:t>Ολοι</a:t>
            </a:r>
            <a:r>
              <a:rPr lang="el-GR" altLang="el-GR" sz="1600" dirty="0" smtClean="0">
                <a:latin typeface="Tahoma" pitchFamily="34" charset="0"/>
                <a:cs typeface="Tahoma" pitchFamily="34" charset="0"/>
              </a:rPr>
              <a:t> οι ασθενείς καταλήγουν σε 3-4 χρόνια. Η αφαίρεση του όγκου δεν ωφελεί και η νόσος υποτροπιάζει. Οι ασθενείς καταλήγουν εν μέσω φαινομένων καχεξίας, φυματίωσης και άλλων λοιμώξεων.</a:t>
            </a:r>
          </a:p>
          <a:p>
            <a:pPr eaLnBrk="1" hangingPunct="1">
              <a:lnSpc>
                <a:spcPct val="80000"/>
              </a:lnSpc>
              <a:buClr>
                <a:srgbClr val="FF0000"/>
              </a:buClr>
              <a:buFont typeface="Wingdings" pitchFamily="2" charset="2"/>
              <a:buChar char="Ø"/>
            </a:pPr>
            <a:r>
              <a:rPr lang="el-GR" altLang="el-GR" sz="1800" dirty="0" smtClean="0">
                <a:latin typeface="Tahoma" pitchFamily="34" charset="0"/>
                <a:cs typeface="Tahoma" pitchFamily="34" charset="0"/>
              </a:rPr>
              <a:t>1950</a:t>
            </a:r>
            <a:r>
              <a:rPr lang="en-GB" altLang="el-GR" sz="1800" dirty="0" smtClean="0">
                <a:latin typeface="Tahoma" pitchFamily="34" charset="0"/>
                <a:cs typeface="Tahoma" pitchFamily="34" charset="0"/>
              </a:rPr>
              <a:t>:</a:t>
            </a:r>
            <a:r>
              <a:rPr lang="el-GR" altLang="el-GR" sz="1800" dirty="0" smtClean="0">
                <a:latin typeface="Tahoma" pitchFamily="34" charset="0"/>
                <a:cs typeface="Tahoma" pitchFamily="34" charset="0"/>
              </a:rPr>
              <a:t> Ακτινοθεραπεία</a:t>
            </a:r>
            <a:r>
              <a:rPr lang="el-GR" altLang="el-GR" sz="2000" dirty="0" smtClean="0">
                <a:latin typeface="Tahoma" pitchFamily="34" charset="0"/>
                <a:cs typeface="Tahoma" pitchFamily="34" charset="0"/>
              </a:rPr>
              <a:t> </a:t>
            </a:r>
            <a:r>
              <a:rPr lang="el-GR" altLang="el-GR" sz="2000" dirty="0" smtClean="0">
                <a:latin typeface="Tahoma" pitchFamily="34" charset="0"/>
                <a:cs typeface="Tahoma" pitchFamily="34" charset="0"/>
                <a:sym typeface="Wingdings" pitchFamily="2" charset="2"/>
              </a:rPr>
              <a:t></a:t>
            </a:r>
            <a:r>
              <a:rPr lang="en-GB" altLang="el-GR" sz="2000" dirty="0" smtClean="0">
                <a:latin typeface="Tahoma" pitchFamily="34" charset="0"/>
                <a:cs typeface="Tahoma" pitchFamily="34" charset="0"/>
              </a:rPr>
              <a:t>V Peters</a:t>
            </a:r>
          </a:p>
          <a:p>
            <a:pPr eaLnBrk="1" hangingPunct="1">
              <a:lnSpc>
                <a:spcPct val="80000"/>
              </a:lnSpc>
              <a:buClr>
                <a:srgbClr val="FF0000"/>
              </a:buClr>
              <a:buFont typeface="Wingdings" pitchFamily="2" charset="2"/>
              <a:buChar char="Ø"/>
            </a:pPr>
            <a:r>
              <a:rPr lang="en-GB" altLang="el-GR" sz="1800" dirty="0" smtClean="0">
                <a:latin typeface="Tahoma" pitchFamily="34" charset="0"/>
                <a:cs typeface="Tahoma" pitchFamily="34" charset="0"/>
              </a:rPr>
              <a:t>196</a:t>
            </a:r>
            <a:r>
              <a:rPr lang="el-GR" altLang="el-GR" sz="1800" dirty="0" smtClean="0">
                <a:latin typeface="Tahoma" pitchFamily="34" charset="0"/>
                <a:cs typeface="Tahoma" pitchFamily="34" charset="0"/>
              </a:rPr>
              <a:t>4</a:t>
            </a:r>
            <a:r>
              <a:rPr lang="en-GB" altLang="el-GR" sz="1800" dirty="0" smtClean="0">
                <a:latin typeface="Tahoma" pitchFamily="34" charset="0"/>
                <a:cs typeface="Tahoma" pitchFamily="34" charset="0"/>
              </a:rPr>
              <a:t>:</a:t>
            </a:r>
            <a:r>
              <a:rPr lang="en-US" altLang="el-GR" sz="1800" dirty="0" smtClean="0">
                <a:latin typeface="Tahoma" pitchFamily="34" charset="0"/>
                <a:cs typeface="Tahoma" pitchFamily="34" charset="0"/>
              </a:rPr>
              <a:t> MOPP</a:t>
            </a:r>
            <a:r>
              <a:rPr lang="el-GR" altLang="el-GR" sz="1800" dirty="0" smtClean="0">
                <a:latin typeface="Tahoma" pitchFamily="34" charset="0"/>
                <a:cs typeface="Tahoma" pitchFamily="34" charset="0"/>
                <a:sym typeface="Wingdings" pitchFamily="2" charset="2"/>
              </a:rPr>
              <a:t></a:t>
            </a:r>
            <a:r>
              <a:rPr lang="el-GR" altLang="el-GR" sz="2000" dirty="0" smtClean="0">
                <a:latin typeface="Tahoma" pitchFamily="34" charset="0"/>
                <a:cs typeface="Tahoma" pitchFamily="34" charset="0"/>
              </a:rPr>
              <a:t> </a:t>
            </a:r>
            <a:r>
              <a:rPr lang="en-GB" altLang="el-GR" sz="2000" dirty="0" smtClean="0">
                <a:latin typeface="Tahoma" pitchFamily="34" charset="0"/>
                <a:cs typeface="Tahoma" pitchFamily="34" charset="0"/>
              </a:rPr>
              <a:t>De Vita, T </a:t>
            </a:r>
            <a:r>
              <a:rPr lang="en-GB" altLang="el-GR" sz="2000" dirty="0" err="1" smtClean="0">
                <a:latin typeface="Tahoma" pitchFamily="34" charset="0"/>
                <a:cs typeface="Tahoma" pitchFamily="34" charset="0"/>
              </a:rPr>
              <a:t>Frei</a:t>
            </a:r>
            <a:r>
              <a:rPr lang="en-GB" altLang="el-GR" sz="2000" dirty="0" smtClean="0">
                <a:latin typeface="Tahoma" pitchFamily="34" charset="0"/>
                <a:cs typeface="Tahoma" pitchFamily="34" charset="0"/>
              </a:rPr>
              <a:t>, P Carbone, G </a:t>
            </a:r>
            <a:r>
              <a:rPr lang="en-GB" altLang="el-GR" sz="2000" dirty="0" err="1" smtClean="0">
                <a:latin typeface="Tahoma" pitchFamily="34" charset="0"/>
                <a:cs typeface="Tahoma" pitchFamily="34" charset="0"/>
              </a:rPr>
              <a:t>Canellos</a:t>
            </a:r>
            <a:endParaRPr lang="en-GB" altLang="el-GR" sz="2000" dirty="0" smtClean="0">
              <a:latin typeface="Tahoma" pitchFamily="34" charset="0"/>
              <a:cs typeface="Tahoma" pitchFamily="34" charset="0"/>
            </a:endParaRPr>
          </a:p>
          <a:p>
            <a:pPr eaLnBrk="1" hangingPunct="1">
              <a:lnSpc>
                <a:spcPct val="80000"/>
              </a:lnSpc>
              <a:buClr>
                <a:srgbClr val="FF0000"/>
              </a:buClr>
              <a:buFont typeface="Wingdings" pitchFamily="2" charset="2"/>
              <a:buChar char="Ø"/>
            </a:pPr>
            <a:r>
              <a:rPr lang="en-GB" altLang="el-GR" sz="1800" b="1" i="1" dirty="0" smtClean="0">
                <a:solidFill>
                  <a:srgbClr val="FFC000"/>
                </a:solidFill>
                <a:latin typeface="Tahoma" pitchFamily="34" charset="0"/>
                <a:cs typeface="Tahoma" pitchFamily="34" charset="0"/>
              </a:rPr>
              <a:t>1975: ABVD</a:t>
            </a:r>
            <a:r>
              <a:rPr lang="el-GR" altLang="el-GR" sz="2000" b="1" i="1" dirty="0" smtClean="0">
                <a:solidFill>
                  <a:srgbClr val="FFC000"/>
                </a:solidFill>
                <a:latin typeface="Tahoma" pitchFamily="34" charset="0"/>
                <a:cs typeface="Tahoma" pitchFamily="34" charset="0"/>
                <a:sym typeface="Wingdings" pitchFamily="2" charset="2"/>
              </a:rPr>
              <a:t></a:t>
            </a:r>
            <a:r>
              <a:rPr lang="en-GB" altLang="el-GR" sz="2000" b="1" i="1" dirty="0" smtClean="0">
                <a:solidFill>
                  <a:srgbClr val="FFC000"/>
                </a:solidFill>
                <a:latin typeface="Tahoma" pitchFamily="34" charset="0"/>
                <a:cs typeface="Tahoma" pitchFamily="34" charset="0"/>
              </a:rPr>
              <a:t> G </a:t>
            </a:r>
            <a:r>
              <a:rPr lang="en-GB" altLang="el-GR" sz="2000" b="1" i="1" dirty="0" err="1" smtClean="0">
                <a:solidFill>
                  <a:srgbClr val="FFC000"/>
                </a:solidFill>
                <a:latin typeface="Tahoma" pitchFamily="34" charset="0"/>
                <a:cs typeface="Tahoma" pitchFamily="34" charset="0"/>
              </a:rPr>
              <a:t>Bonadonna</a:t>
            </a:r>
            <a:endParaRPr lang="el-GR" altLang="el-GR" sz="2000" b="1" i="1" dirty="0" smtClean="0">
              <a:solidFill>
                <a:srgbClr val="FFC000"/>
              </a:solidFill>
              <a:latin typeface="Tahoma" pitchFamily="34" charset="0"/>
              <a:cs typeface="Tahoma" pitchFamily="34" charset="0"/>
            </a:endParaRPr>
          </a:p>
          <a:p>
            <a:pPr eaLnBrk="1" hangingPunct="1">
              <a:lnSpc>
                <a:spcPct val="80000"/>
              </a:lnSpc>
              <a:buClr>
                <a:srgbClr val="FF0000"/>
              </a:buClr>
              <a:buFont typeface="Wingdings" pitchFamily="2" charset="2"/>
              <a:buChar char="Ø"/>
            </a:pPr>
            <a:r>
              <a:rPr lang="el-GR" altLang="el-GR" sz="1800" dirty="0" smtClean="0">
                <a:latin typeface="Tahoma" pitchFamily="34" charset="0"/>
                <a:cs typeface="Tahoma" pitchFamily="34" charset="0"/>
              </a:rPr>
              <a:t>2002</a:t>
            </a:r>
            <a:r>
              <a:rPr lang="en-US" altLang="el-GR" sz="1800" dirty="0" smtClean="0">
                <a:latin typeface="Tahoma" pitchFamily="34" charset="0"/>
                <a:cs typeface="Tahoma" pitchFamily="34" charset="0"/>
              </a:rPr>
              <a:t>:</a:t>
            </a:r>
            <a:r>
              <a:rPr lang="el-GR" altLang="el-GR" sz="1800" dirty="0" smtClean="0">
                <a:latin typeface="Tahoma" pitchFamily="34" charset="0"/>
                <a:cs typeface="Tahoma" pitchFamily="34" charset="0"/>
              </a:rPr>
              <a:t> </a:t>
            </a:r>
            <a:r>
              <a:rPr lang="en-GB" altLang="el-GR" sz="1800" dirty="0" smtClean="0">
                <a:latin typeface="Tahoma" pitchFamily="34" charset="0"/>
                <a:cs typeface="Tahoma" pitchFamily="34" charset="0"/>
              </a:rPr>
              <a:t>Stanford V</a:t>
            </a:r>
            <a:r>
              <a:rPr lang="en-GB" altLang="el-GR" sz="2000" dirty="0" smtClean="0">
                <a:latin typeface="Tahoma" pitchFamily="34" charset="0"/>
                <a:cs typeface="Tahoma" pitchFamily="34" charset="0"/>
                <a:sym typeface="Wingdings" pitchFamily="2" charset="2"/>
              </a:rPr>
              <a:t> S Rosenberg, S Horning, R Hoppe</a:t>
            </a:r>
          </a:p>
          <a:p>
            <a:pPr eaLnBrk="1" hangingPunct="1">
              <a:lnSpc>
                <a:spcPct val="80000"/>
              </a:lnSpc>
              <a:buClr>
                <a:srgbClr val="FF0000"/>
              </a:buClr>
              <a:buFont typeface="Wingdings" pitchFamily="2" charset="2"/>
              <a:buChar char="Ø"/>
            </a:pPr>
            <a:r>
              <a:rPr lang="en-GB" altLang="el-GR" sz="1800" dirty="0" smtClean="0">
                <a:latin typeface="Tahoma" pitchFamily="34" charset="0"/>
                <a:cs typeface="Tahoma" pitchFamily="34" charset="0"/>
              </a:rPr>
              <a:t>2003: BEACOPP</a:t>
            </a:r>
            <a:r>
              <a:rPr lang="en-GB" altLang="el-GR" sz="1800" dirty="0" smtClean="0">
                <a:latin typeface="Tahoma" pitchFamily="34" charset="0"/>
                <a:cs typeface="Tahoma" pitchFamily="34" charset="0"/>
                <a:sym typeface="Wingdings" pitchFamily="2" charset="2"/>
              </a:rPr>
              <a:t></a:t>
            </a:r>
            <a:r>
              <a:rPr lang="en-GB" altLang="el-GR" sz="2000" dirty="0" smtClean="0">
                <a:latin typeface="Tahoma" pitchFamily="34" charset="0"/>
                <a:cs typeface="Tahoma" pitchFamily="34" charset="0"/>
                <a:sym typeface="Wingdings" pitchFamily="2" charset="2"/>
              </a:rPr>
              <a:t> V Diehl</a:t>
            </a:r>
            <a:endParaRPr lang="el-GR" altLang="el-GR" sz="2000" dirty="0" smtClean="0">
              <a:latin typeface="Tahoma" pitchFamily="34" charset="0"/>
              <a:cs typeface="Tahoma" pitchFamily="34" charset="0"/>
            </a:endParaRPr>
          </a:p>
        </p:txBody>
      </p:sp>
      <p:pic>
        <p:nvPicPr>
          <p:cNvPr id="72707" name="Picture 4" descr="hodgold2"/>
          <p:cNvPicPr>
            <a:picLocks noChangeAspect="1" noChangeArrowheads="1"/>
          </p:cNvPicPr>
          <p:nvPr/>
        </p:nvPicPr>
        <p:blipFill>
          <a:blip r:embed="rId3"/>
          <a:srcRect/>
          <a:stretch>
            <a:fillRect/>
          </a:stretch>
        </p:blipFill>
        <p:spPr bwMode="auto">
          <a:xfrm>
            <a:off x="5334000" y="1450975"/>
            <a:ext cx="3494088" cy="5040313"/>
          </a:xfrm>
          <a:prstGeom prst="rect">
            <a:avLst/>
          </a:prstGeom>
          <a:noFill/>
          <a:ln w="9525">
            <a:noFill/>
            <a:miter lim="800000"/>
            <a:headEnd/>
            <a:tailEnd/>
          </a:ln>
        </p:spPr>
      </p:pic>
      <p:sp>
        <p:nvSpPr>
          <p:cNvPr id="5" name="4 - Τίτλος"/>
          <p:cNvSpPr>
            <a:spLocks noGrp="1"/>
          </p:cNvSpPr>
          <p:nvPr>
            <p:ph type="title"/>
          </p:nvPr>
        </p:nvSpPr>
        <p:spPr>
          <a:xfrm>
            <a:off x="457200" y="267494"/>
            <a:ext cx="8229600" cy="1075274"/>
          </a:xfrm>
        </p:spPr>
        <p:txBody>
          <a:bodyPr/>
          <a:lstStyle/>
          <a:p>
            <a:r>
              <a:rPr lang="el-GR" dirty="0" smtClean="0"/>
              <a:t>ΘΕΡΑΠΕΙΑ</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p:txBody>
          <a:bodyPr/>
          <a:lstStyle/>
          <a:p>
            <a:r>
              <a:rPr lang="el-GR" b="1" dirty="0" smtClean="0"/>
              <a:t>ΜΗ</a:t>
            </a:r>
            <a:r>
              <a:rPr lang="en-US" b="1" dirty="0" smtClean="0"/>
              <a:t> HODGKIN </a:t>
            </a:r>
            <a:r>
              <a:rPr lang="el-GR" b="1" dirty="0" smtClean="0"/>
              <a:t>ΛΕΜΦΩΜΑΤΑ</a:t>
            </a:r>
            <a:endParaRPr lang="el-GR"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p:cNvSpPr>
          <p:nvPr>
            <p:ph idx="1"/>
          </p:nvPr>
        </p:nvSpPr>
        <p:spPr>
          <a:xfrm>
            <a:off x="762000" y="2438400"/>
            <a:ext cx="8001000" cy="3048000"/>
          </a:xfrm>
        </p:spPr>
        <p:txBody>
          <a:bodyPr/>
          <a:lstStyle/>
          <a:p>
            <a:pPr eaLnBrk="1" hangingPunct="1">
              <a:lnSpc>
                <a:spcPct val="160000"/>
              </a:lnSpc>
              <a:buClr>
                <a:srgbClr val="FF0000"/>
              </a:buClr>
            </a:pPr>
            <a:r>
              <a:rPr lang="el-GR" altLang="el-GR" sz="2000" dirty="0" smtClean="0">
                <a:latin typeface="Tahoma" pitchFamily="34" charset="0"/>
                <a:cs typeface="Tahoma" pitchFamily="34" charset="0"/>
              </a:rPr>
              <a:t>Επίπτωση  15/100.000 κατ’ έτος με αυξητικές τάσεις</a:t>
            </a:r>
          </a:p>
          <a:p>
            <a:pPr eaLnBrk="1" hangingPunct="1">
              <a:lnSpc>
                <a:spcPct val="160000"/>
              </a:lnSpc>
              <a:buClr>
                <a:srgbClr val="FF0000"/>
              </a:buClr>
            </a:pPr>
            <a:r>
              <a:rPr lang="el-GR" altLang="el-GR" sz="2000" dirty="0" smtClean="0">
                <a:latin typeface="Tahoma" pitchFamily="34" charset="0"/>
                <a:cs typeface="Tahoma" pitchFamily="34" charset="0"/>
              </a:rPr>
              <a:t>Διάμεση ηλικία  περίπου </a:t>
            </a:r>
            <a:r>
              <a:rPr lang="en-US" altLang="el-GR" sz="2000" dirty="0" smtClean="0">
                <a:latin typeface="Tahoma" pitchFamily="34" charset="0"/>
                <a:cs typeface="Tahoma" pitchFamily="34" charset="0"/>
              </a:rPr>
              <a:t>6</a:t>
            </a:r>
            <a:r>
              <a:rPr lang="el-GR" altLang="el-GR" sz="2000" dirty="0" smtClean="0">
                <a:latin typeface="Tahoma" pitchFamily="34" charset="0"/>
                <a:cs typeface="Tahoma" pitchFamily="34" charset="0"/>
              </a:rPr>
              <a:t>0 έτη</a:t>
            </a:r>
            <a:endParaRPr lang="en-US" altLang="el-GR" sz="2000" dirty="0" smtClean="0">
              <a:latin typeface="Tahoma" pitchFamily="34" charset="0"/>
              <a:cs typeface="Tahoma" pitchFamily="34" charset="0"/>
            </a:endParaRPr>
          </a:p>
          <a:p>
            <a:pPr eaLnBrk="1" hangingPunct="1">
              <a:lnSpc>
                <a:spcPct val="160000"/>
              </a:lnSpc>
              <a:buClr>
                <a:srgbClr val="FF0000"/>
              </a:buClr>
            </a:pPr>
            <a:r>
              <a:rPr lang="el-GR" altLang="el-GR" sz="2000" dirty="0" smtClean="0">
                <a:latin typeface="Tahoma" pitchFamily="34" charset="0"/>
                <a:cs typeface="Tahoma" pitchFamily="34" charset="0"/>
              </a:rPr>
              <a:t>Εκθετική αύξηση με την αύξηση της ηλικίας</a:t>
            </a:r>
          </a:p>
          <a:p>
            <a:pPr eaLnBrk="1" hangingPunct="1">
              <a:lnSpc>
                <a:spcPct val="160000"/>
              </a:lnSpc>
              <a:buClr>
                <a:srgbClr val="FF0000"/>
              </a:buClr>
            </a:pPr>
            <a:r>
              <a:rPr lang="el-GR" altLang="el-GR" sz="2000" dirty="0" smtClean="0">
                <a:latin typeface="Tahoma" pitchFamily="34" charset="0"/>
                <a:cs typeface="Tahoma" pitchFamily="34" charset="0"/>
              </a:rPr>
              <a:t>Μικρή υπεροχή αρρένων</a:t>
            </a:r>
            <a:r>
              <a:rPr lang="el-GR" altLang="el-GR" dirty="0" smtClean="0">
                <a:latin typeface="Tahoma" pitchFamily="34" charset="0"/>
                <a:cs typeface="Tahoma" pitchFamily="34" charset="0"/>
              </a:rPr>
              <a:t> </a:t>
            </a:r>
          </a:p>
          <a:p>
            <a:pPr eaLnBrk="1" hangingPunct="1">
              <a:lnSpc>
                <a:spcPct val="160000"/>
              </a:lnSpc>
              <a:buClr>
                <a:srgbClr val="FF0000"/>
              </a:buClr>
            </a:pPr>
            <a:r>
              <a:rPr lang="el-GR" altLang="el-GR" sz="2000" dirty="0" smtClean="0">
                <a:latin typeface="Tahoma" pitchFamily="34" charset="0"/>
                <a:cs typeface="Tahoma" pitchFamily="34" charset="0"/>
              </a:rPr>
              <a:t>Β-προέλευσης στο 85% έναντι Τ-προέλευσης στο 15%</a:t>
            </a:r>
          </a:p>
        </p:txBody>
      </p:sp>
      <p:sp>
        <p:nvSpPr>
          <p:cNvPr id="4" name="3 - Τίτλος"/>
          <p:cNvSpPr>
            <a:spLocks noGrp="1"/>
          </p:cNvSpPr>
          <p:nvPr>
            <p:ph type="title"/>
          </p:nvPr>
        </p:nvSpPr>
        <p:spPr/>
        <p:txBody>
          <a:bodyPr/>
          <a:lstStyle/>
          <a:p>
            <a:r>
              <a:rPr lang="el-GR" dirty="0" smtClean="0"/>
              <a:t>ΓΕΝΙΚΑ</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Rectangle 2"/>
          <p:cNvPicPr>
            <a:picLocks noGrp="1" noChangeArrowheads="1"/>
          </p:cNvPicPr>
          <p:nvPr>
            <p:ph type="title"/>
          </p:nvPr>
        </p:nvPicPr>
        <p:blipFill>
          <a:blip r:embed="rId3"/>
          <a:srcRect/>
          <a:stretch>
            <a:fillRect/>
          </a:stretch>
        </p:blipFill>
        <p:spPr bwMode="auto">
          <a:xfrm>
            <a:off x="673100" y="368300"/>
            <a:ext cx="7785100" cy="1181100"/>
          </a:xfrm>
        </p:spPr>
      </p:pic>
      <p:sp>
        <p:nvSpPr>
          <p:cNvPr id="79874" name="Rectangle 3"/>
          <p:cNvSpPr>
            <a:spLocks noGrp="1"/>
          </p:cNvSpPr>
          <p:nvPr>
            <p:ph idx="1"/>
          </p:nvPr>
        </p:nvSpPr>
        <p:spPr>
          <a:xfrm>
            <a:off x="228600" y="1981200"/>
            <a:ext cx="8458200" cy="3657600"/>
          </a:xfrm>
        </p:spPr>
        <p:txBody>
          <a:bodyPr/>
          <a:lstStyle/>
          <a:p>
            <a:pPr eaLnBrk="1" hangingPunct="1">
              <a:buClr>
                <a:srgbClr val="FF0000"/>
              </a:buClr>
            </a:pPr>
            <a:r>
              <a:rPr lang="el-GR" altLang="el-GR" sz="2000" smtClean="0">
                <a:latin typeface="Tahoma" pitchFamily="34" charset="0"/>
                <a:cs typeface="Tahoma" pitchFamily="34" charset="0"/>
              </a:rPr>
              <a:t>Πολλαπλές ταξινομήσεις – συχνές μεταβολές</a:t>
            </a:r>
          </a:p>
          <a:p>
            <a:pPr eaLnBrk="1" hangingPunct="1">
              <a:buClr>
                <a:srgbClr val="FF0000"/>
              </a:buClr>
              <a:buFontTx/>
              <a:buNone/>
            </a:pPr>
            <a:endParaRPr lang="en-US" altLang="el-GR" sz="2000" smtClean="0">
              <a:latin typeface="Tahoma" pitchFamily="34" charset="0"/>
              <a:cs typeface="Tahoma" pitchFamily="34" charset="0"/>
            </a:endParaRPr>
          </a:p>
          <a:p>
            <a:pPr eaLnBrk="1" hangingPunct="1">
              <a:buClr>
                <a:srgbClr val="FF0000"/>
              </a:buClr>
            </a:pPr>
            <a:r>
              <a:rPr lang="el-GR" altLang="el-GR" sz="2000" smtClean="0">
                <a:latin typeface="Tahoma" pitchFamily="34" charset="0"/>
                <a:cs typeface="Tahoma" pitchFamily="34" charset="0"/>
              </a:rPr>
              <a:t>Ταξινόμηση ΠΑΓΚΟΣΜΙ</a:t>
            </a:r>
            <a:r>
              <a:rPr lang="en-US" altLang="el-GR" sz="2000" smtClean="0">
                <a:latin typeface="Tahoma" pitchFamily="34" charset="0"/>
                <a:cs typeface="Tahoma" pitchFamily="34" charset="0"/>
              </a:rPr>
              <a:t>OY</a:t>
            </a:r>
            <a:r>
              <a:rPr lang="el-GR" altLang="el-GR" sz="2000" smtClean="0">
                <a:latin typeface="Tahoma" pitchFamily="34" charset="0"/>
                <a:cs typeface="Tahoma" pitchFamily="34" charset="0"/>
              </a:rPr>
              <a:t> ΟΡΓΑΝΙΣΜΟΥ ΥΓΕΙΑΣ (</a:t>
            </a:r>
            <a:r>
              <a:rPr lang="en-US" altLang="el-GR" sz="2000" smtClean="0">
                <a:latin typeface="Tahoma" pitchFamily="34" charset="0"/>
                <a:cs typeface="Tahoma" pitchFamily="34" charset="0"/>
              </a:rPr>
              <a:t>WHO): 1998</a:t>
            </a:r>
          </a:p>
          <a:p>
            <a:pPr lvl="3" eaLnBrk="1" hangingPunct="1">
              <a:lnSpc>
                <a:spcPct val="130000"/>
              </a:lnSpc>
              <a:buClr>
                <a:srgbClr val="66FF33"/>
              </a:buClr>
              <a:buFont typeface="Wingdings" pitchFamily="2" charset="2"/>
              <a:buChar char="ü"/>
            </a:pPr>
            <a:r>
              <a:rPr lang="el-GR" altLang="el-GR" smtClean="0">
                <a:latin typeface="Tahoma" pitchFamily="34" charset="0"/>
                <a:cs typeface="Tahoma" pitchFamily="34" charset="0"/>
              </a:rPr>
              <a:t>  Κλινική Εικόνα  </a:t>
            </a:r>
          </a:p>
          <a:p>
            <a:pPr lvl="3" eaLnBrk="1" hangingPunct="1">
              <a:lnSpc>
                <a:spcPct val="130000"/>
              </a:lnSpc>
              <a:buClr>
                <a:srgbClr val="66FF33"/>
              </a:buClr>
              <a:buFont typeface="Wingdings" pitchFamily="2" charset="2"/>
              <a:buChar char="ü"/>
            </a:pPr>
            <a:r>
              <a:rPr lang="el-GR" altLang="el-GR" smtClean="0">
                <a:latin typeface="Tahoma" pitchFamily="34" charset="0"/>
                <a:cs typeface="Tahoma" pitchFamily="34" charset="0"/>
              </a:rPr>
              <a:t>  Ιστολογική Εικόνα</a:t>
            </a:r>
          </a:p>
          <a:p>
            <a:pPr lvl="3" eaLnBrk="1" hangingPunct="1">
              <a:lnSpc>
                <a:spcPct val="130000"/>
              </a:lnSpc>
              <a:buClr>
                <a:srgbClr val="66FF33"/>
              </a:buClr>
              <a:buFont typeface="Wingdings" pitchFamily="2" charset="2"/>
              <a:buChar char="ü"/>
            </a:pPr>
            <a:r>
              <a:rPr lang="el-GR" altLang="el-GR" smtClean="0">
                <a:latin typeface="Tahoma" pitchFamily="34" charset="0"/>
                <a:cs typeface="Tahoma" pitchFamily="34" charset="0"/>
              </a:rPr>
              <a:t>  Ανοσοφαινότυπος</a:t>
            </a:r>
          </a:p>
          <a:p>
            <a:pPr lvl="3" eaLnBrk="1" hangingPunct="1">
              <a:lnSpc>
                <a:spcPct val="130000"/>
              </a:lnSpc>
              <a:buClr>
                <a:srgbClr val="66FF33"/>
              </a:buClr>
              <a:buFont typeface="Wingdings" pitchFamily="2" charset="2"/>
              <a:buChar char="ü"/>
            </a:pPr>
            <a:r>
              <a:rPr lang="el-GR" altLang="el-GR" smtClean="0">
                <a:latin typeface="Tahoma" pitchFamily="34" charset="0"/>
                <a:cs typeface="Tahoma" pitchFamily="34" charset="0"/>
              </a:rPr>
              <a:t>  Μοριακά Ευρήματα</a:t>
            </a:r>
          </a:p>
          <a:p>
            <a:pPr lvl="3" eaLnBrk="1" hangingPunct="1">
              <a:lnSpc>
                <a:spcPct val="130000"/>
              </a:lnSpc>
              <a:buClr>
                <a:srgbClr val="66FF33"/>
              </a:buClr>
              <a:buFont typeface="Wingdings" pitchFamily="2" charset="2"/>
              <a:buChar char="ü"/>
            </a:pPr>
            <a:r>
              <a:rPr lang="el-GR" altLang="el-GR" smtClean="0">
                <a:latin typeface="Tahoma" pitchFamily="34" charset="0"/>
                <a:cs typeface="Tahoma" pitchFamily="34" charset="0"/>
              </a:rPr>
              <a:t>  Πιθανολογούμενο Αντίστοιχο Φυσιολογικό Λεμφοκύτταρο</a:t>
            </a:r>
            <a:r>
              <a:rPr lang="en-US" altLang="el-GR" smtClean="0">
                <a:latin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p:cNvSpPr>
          <p:nvPr>
            <p:ph type="body" sz="half" idx="1"/>
          </p:nvPr>
        </p:nvSpPr>
        <p:spPr>
          <a:xfrm>
            <a:off x="457200" y="1714500"/>
            <a:ext cx="8255000" cy="1371600"/>
          </a:xfrm>
        </p:spPr>
        <p:txBody>
          <a:bodyPr/>
          <a:lstStyle/>
          <a:p>
            <a:pPr eaLnBrk="1" hangingPunct="1">
              <a:lnSpc>
                <a:spcPct val="130000"/>
              </a:lnSpc>
              <a:buClr>
                <a:srgbClr val="FF0000"/>
              </a:buClr>
            </a:pPr>
            <a:r>
              <a:rPr lang="el-GR" altLang="el-GR" sz="2000" smtClean="0">
                <a:latin typeface="Tahoma" pitchFamily="34" charset="0"/>
                <a:cs typeface="Tahoma" pitchFamily="34" charset="0"/>
              </a:rPr>
              <a:t>Μέγεθος νεοπλασματικού κυττάρου (μικρό – μεγάλο – μεικτοί πληθυσμοί)</a:t>
            </a:r>
          </a:p>
          <a:p>
            <a:pPr eaLnBrk="1" hangingPunct="1">
              <a:lnSpc>
                <a:spcPct val="130000"/>
              </a:lnSpc>
              <a:buClr>
                <a:srgbClr val="FF0000"/>
              </a:buClr>
            </a:pPr>
            <a:r>
              <a:rPr lang="el-GR" altLang="el-GR" sz="2000" smtClean="0">
                <a:latin typeface="Tahoma" pitchFamily="34" charset="0"/>
                <a:cs typeface="Tahoma" pitchFamily="34" charset="0"/>
              </a:rPr>
              <a:t>Πρότυπο ανάπτυξης (οζώδες ή διάχυτο)</a:t>
            </a:r>
          </a:p>
          <a:p>
            <a:pPr eaLnBrk="1" hangingPunct="1">
              <a:buClr>
                <a:srgbClr val="FF0000"/>
              </a:buClr>
              <a:buFontTx/>
              <a:buNone/>
            </a:pPr>
            <a:endParaRPr lang="en-US" altLang="el-GR" sz="2000" smtClean="0">
              <a:latin typeface="Tahoma" pitchFamily="34" charset="0"/>
              <a:cs typeface="Tahoma" pitchFamily="34" charset="0"/>
            </a:endParaRPr>
          </a:p>
        </p:txBody>
      </p:sp>
      <p:pic>
        <p:nvPicPr>
          <p:cNvPr id="81923" name="Picture 4" descr="EH20X"/>
          <p:cNvPicPr>
            <a:picLocks noGrp="1" noChangeAspect="1" noChangeArrowheads="1"/>
          </p:cNvPicPr>
          <p:nvPr>
            <p:ph sz="quarter" idx="2"/>
          </p:nvPr>
        </p:nvPicPr>
        <p:blipFill>
          <a:blip r:embed="rId3" cstate="print"/>
          <a:srcRect/>
          <a:stretch>
            <a:fillRect/>
          </a:stretch>
        </p:blipFill>
        <p:spPr>
          <a:xfrm>
            <a:off x="457200" y="3352800"/>
            <a:ext cx="4114800" cy="3086100"/>
          </a:xfrm>
          <a:noFill/>
        </p:spPr>
      </p:pic>
      <p:pic>
        <p:nvPicPr>
          <p:cNvPr id="81924" name="Picture 6" descr="DSLC0007"/>
          <p:cNvPicPr>
            <a:picLocks noGrp="1" noChangeAspect="1" noChangeArrowheads="1"/>
          </p:cNvPicPr>
          <p:nvPr>
            <p:ph sz="quarter" idx="3"/>
          </p:nvPr>
        </p:nvPicPr>
        <p:blipFill>
          <a:blip r:embed="rId4" cstate="print"/>
          <a:srcRect/>
          <a:stretch>
            <a:fillRect/>
          </a:stretch>
        </p:blipFill>
        <p:spPr>
          <a:xfrm>
            <a:off x="4800600" y="3352800"/>
            <a:ext cx="4038600" cy="3028950"/>
          </a:xfrm>
          <a:noFill/>
        </p:spPr>
      </p:pic>
      <p:sp>
        <p:nvSpPr>
          <p:cNvPr id="6" name="5 - Τίτλος"/>
          <p:cNvSpPr>
            <a:spLocks noGrp="1"/>
          </p:cNvSpPr>
          <p:nvPr>
            <p:ph type="title"/>
          </p:nvPr>
        </p:nvSpPr>
        <p:spPr/>
        <p:txBody>
          <a:bodyPr>
            <a:normAutofit fontScale="90000"/>
          </a:bodyPr>
          <a:lstStyle/>
          <a:p>
            <a:r>
              <a:rPr lang="el-GR" dirty="0" smtClean="0"/>
              <a:t>ΙΣΤΟΛΟΓΙΚΑ ΧΑΡΑΚΤΗΡΙΣΤΙΚΑ</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p:cNvSpPr>
          <p:nvPr>
            <p:ph idx="1"/>
          </p:nvPr>
        </p:nvSpPr>
        <p:spPr>
          <a:xfrm>
            <a:off x="685800" y="1511300"/>
            <a:ext cx="7734300" cy="4699000"/>
          </a:xfrm>
        </p:spPr>
        <p:txBody>
          <a:bodyPr>
            <a:normAutofit/>
          </a:bodyPr>
          <a:lstStyle/>
          <a:p>
            <a:pPr eaLnBrk="1" hangingPunct="1">
              <a:lnSpc>
                <a:spcPct val="90000"/>
              </a:lnSpc>
              <a:buClr>
                <a:schemeClr val="accent1">
                  <a:lumMod val="75000"/>
                </a:schemeClr>
              </a:buClr>
            </a:pPr>
            <a:r>
              <a:rPr lang="el-GR" altLang="el-GR" sz="1600" dirty="0" err="1" smtClean="0">
                <a:latin typeface="Tahoma" pitchFamily="34" charset="0"/>
                <a:cs typeface="Tahoma" pitchFamily="34" charset="0"/>
              </a:rPr>
              <a:t>Χρονία</a:t>
            </a:r>
            <a:r>
              <a:rPr lang="el-GR" altLang="el-GR" sz="1600" dirty="0" smtClean="0">
                <a:latin typeface="Tahoma" pitchFamily="34" charset="0"/>
                <a:cs typeface="Tahoma" pitchFamily="34" charset="0"/>
              </a:rPr>
              <a:t> </a:t>
            </a:r>
            <a:r>
              <a:rPr lang="el-GR" altLang="el-GR" sz="1600" dirty="0" err="1" smtClean="0">
                <a:latin typeface="Tahoma" pitchFamily="34" charset="0"/>
                <a:cs typeface="Tahoma" pitchFamily="34" charset="0"/>
              </a:rPr>
              <a:t>Λεμφογενής</a:t>
            </a:r>
            <a:r>
              <a:rPr lang="el-GR" altLang="el-GR" sz="1600" dirty="0" smtClean="0">
                <a:latin typeface="Tahoma" pitchFamily="34" charset="0"/>
                <a:cs typeface="Tahoma" pitchFamily="34" charset="0"/>
              </a:rPr>
              <a:t> Λευχαιμία / Λέμφωμα από μικρά </a:t>
            </a:r>
            <a:r>
              <a:rPr lang="el-GR" altLang="el-GR" sz="1600" dirty="0" smtClean="0">
                <a:latin typeface="Tahoma" pitchFamily="34" charset="0"/>
                <a:cs typeface="Tahoma" pitchFamily="34" charset="0"/>
              </a:rPr>
              <a:t>λεμφοκύτταρα</a:t>
            </a:r>
          </a:p>
          <a:p>
            <a:pPr eaLnBrk="1" hangingPunct="1">
              <a:lnSpc>
                <a:spcPct val="90000"/>
              </a:lnSpc>
              <a:buClr>
                <a:schemeClr val="accent1">
                  <a:lumMod val="75000"/>
                </a:schemeClr>
              </a:buClr>
            </a:pPr>
            <a:r>
              <a:rPr lang="el-GR" altLang="el-GR" sz="1600" dirty="0" smtClean="0">
                <a:latin typeface="Tahoma" pitchFamily="34" charset="0"/>
                <a:cs typeface="Tahoma" pitchFamily="34" charset="0"/>
              </a:rPr>
              <a:t>Β- </a:t>
            </a:r>
            <a:r>
              <a:rPr lang="el-GR" altLang="el-GR" sz="1600" dirty="0" err="1" smtClean="0">
                <a:latin typeface="Tahoma" pitchFamily="34" charset="0"/>
                <a:cs typeface="Tahoma" pitchFamily="34" charset="0"/>
              </a:rPr>
              <a:t>Προλεμφοκυτταρική</a:t>
            </a:r>
            <a:r>
              <a:rPr lang="el-GR" altLang="el-GR" sz="1600" dirty="0" smtClean="0">
                <a:latin typeface="Tahoma" pitchFamily="34" charset="0"/>
                <a:cs typeface="Tahoma" pitchFamily="34" charset="0"/>
              </a:rPr>
              <a:t> </a:t>
            </a:r>
            <a:r>
              <a:rPr lang="el-GR" altLang="el-GR" sz="1600" dirty="0" smtClean="0">
                <a:latin typeface="Tahoma" pitchFamily="34" charset="0"/>
                <a:cs typeface="Tahoma" pitchFamily="34" charset="0"/>
              </a:rPr>
              <a:t>Λευχαιμία</a:t>
            </a:r>
          </a:p>
          <a:p>
            <a:pPr eaLnBrk="1" hangingPunct="1">
              <a:lnSpc>
                <a:spcPct val="90000"/>
              </a:lnSpc>
              <a:buClr>
                <a:schemeClr val="accent1">
                  <a:lumMod val="75000"/>
                </a:schemeClr>
              </a:buClr>
            </a:pPr>
            <a:r>
              <a:rPr lang="el-GR" altLang="el-GR" sz="1600" dirty="0" err="1" smtClean="0">
                <a:latin typeface="Tahoma" pitchFamily="34" charset="0"/>
                <a:cs typeface="Tahoma" pitchFamily="34" charset="0"/>
              </a:rPr>
              <a:t>Λεμφοπλασματοκυτταρικό</a:t>
            </a:r>
            <a:r>
              <a:rPr lang="el-GR" altLang="el-GR" sz="1600" dirty="0" smtClean="0">
                <a:latin typeface="Tahoma" pitchFamily="34" charset="0"/>
                <a:cs typeface="Tahoma" pitchFamily="34" charset="0"/>
              </a:rPr>
              <a:t> </a:t>
            </a:r>
            <a:r>
              <a:rPr lang="el-GR" altLang="el-GR" sz="1600" dirty="0" smtClean="0">
                <a:latin typeface="Tahoma" pitchFamily="34" charset="0"/>
                <a:cs typeface="Tahoma" pitchFamily="34" charset="0"/>
              </a:rPr>
              <a:t>Λέμφωμα / </a:t>
            </a:r>
            <a:r>
              <a:rPr lang="el-GR" altLang="el-GR" sz="1600" dirty="0" err="1" smtClean="0">
                <a:latin typeface="Tahoma" pitchFamily="34" charset="0"/>
                <a:cs typeface="Tahoma" pitchFamily="34" charset="0"/>
              </a:rPr>
              <a:t>Μακροσφαιριναιμία</a:t>
            </a:r>
            <a:r>
              <a:rPr lang="el-GR" altLang="el-GR" sz="1600" dirty="0" smtClean="0">
                <a:latin typeface="Tahoma" pitchFamily="34" charset="0"/>
                <a:cs typeface="Tahoma" pitchFamily="34" charset="0"/>
              </a:rPr>
              <a:t> </a:t>
            </a:r>
            <a:r>
              <a:rPr lang="en-US" altLang="el-GR" sz="1600" dirty="0" err="1" smtClean="0">
                <a:latin typeface="Tahoma" pitchFamily="34" charset="0"/>
                <a:cs typeface="Tahoma" pitchFamily="34" charset="0"/>
              </a:rPr>
              <a:t>Waldenstrom</a:t>
            </a:r>
            <a:r>
              <a:rPr lang="el-GR" altLang="el-GR" sz="1600" dirty="0" smtClean="0">
                <a:latin typeface="Tahoma" pitchFamily="34" charset="0"/>
                <a:cs typeface="Tahoma" pitchFamily="34" charset="0"/>
              </a:rPr>
              <a:t>)</a:t>
            </a:r>
          </a:p>
          <a:p>
            <a:pPr eaLnBrk="1" hangingPunct="1">
              <a:lnSpc>
                <a:spcPct val="90000"/>
              </a:lnSpc>
              <a:buClr>
                <a:schemeClr val="accent1">
                  <a:lumMod val="75000"/>
                </a:schemeClr>
              </a:buClr>
            </a:pPr>
            <a:r>
              <a:rPr lang="el-GR" altLang="el-GR" sz="1600" dirty="0" smtClean="0">
                <a:latin typeface="Tahoma" pitchFamily="34" charset="0"/>
                <a:cs typeface="Tahoma" pitchFamily="34" charset="0"/>
              </a:rPr>
              <a:t>Οζώδη Λεμφώματα</a:t>
            </a:r>
          </a:p>
          <a:p>
            <a:pPr eaLnBrk="1" hangingPunct="1">
              <a:lnSpc>
                <a:spcPct val="90000"/>
              </a:lnSpc>
              <a:buClr>
                <a:schemeClr val="accent1">
                  <a:lumMod val="75000"/>
                </a:schemeClr>
              </a:buClr>
            </a:pPr>
            <a:r>
              <a:rPr lang="el-GR" altLang="el-GR" sz="1600" dirty="0" smtClean="0">
                <a:latin typeface="Tahoma" pitchFamily="34" charset="0"/>
                <a:cs typeface="Tahoma" pitchFamily="34" charset="0"/>
              </a:rPr>
              <a:t>Λέμφωμα </a:t>
            </a:r>
            <a:r>
              <a:rPr lang="el-GR" altLang="el-GR" sz="1600" dirty="0" smtClean="0">
                <a:latin typeface="Tahoma" pitchFamily="34" charset="0"/>
                <a:cs typeface="Tahoma" pitchFamily="34" charset="0"/>
              </a:rPr>
              <a:t>από κύτταρα του </a:t>
            </a:r>
            <a:r>
              <a:rPr lang="el-GR" altLang="el-GR" sz="1600" dirty="0" smtClean="0">
                <a:latin typeface="Tahoma" pitchFamily="34" charset="0"/>
                <a:cs typeface="Tahoma" pitchFamily="34" charset="0"/>
              </a:rPr>
              <a:t>Μανδύα</a:t>
            </a:r>
          </a:p>
          <a:p>
            <a:pPr eaLnBrk="1" hangingPunct="1">
              <a:lnSpc>
                <a:spcPct val="90000"/>
              </a:lnSpc>
              <a:buClr>
                <a:schemeClr val="accent1">
                  <a:lumMod val="75000"/>
                </a:schemeClr>
              </a:buClr>
            </a:pPr>
            <a:r>
              <a:rPr lang="el-GR" altLang="el-GR" sz="1600" dirty="0" smtClean="0">
                <a:latin typeface="Tahoma" pitchFamily="34" charset="0"/>
                <a:cs typeface="Tahoma" pitchFamily="34" charset="0"/>
              </a:rPr>
              <a:t>Λευχαιμία </a:t>
            </a:r>
            <a:r>
              <a:rPr lang="el-GR" altLang="el-GR" sz="1600" dirty="0" smtClean="0">
                <a:latin typeface="Tahoma" pitchFamily="34" charset="0"/>
                <a:cs typeface="Tahoma" pitchFamily="34" charset="0"/>
              </a:rPr>
              <a:t>από Τριχωτά </a:t>
            </a:r>
            <a:r>
              <a:rPr lang="el-GR" altLang="el-GR" sz="1600" dirty="0" smtClean="0">
                <a:latin typeface="Tahoma" pitchFamily="34" charset="0"/>
                <a:cs typeface="Tahoma" pitchFamily="34" charset="0"/>
              </a:rPr>
              <a:t>Κύτταρα</a:t>
            </a:r>
          </a:p>
          <a:p>
            <a:pPr eaLnBrk="1" hangingPunct="1">
              <a:lnSpc>
                <a:spcPct val="90000"/>
              </a:lnSpc>
              <a:buClr>
                <a:schemeClr val="accent1">
                  <a:lumMod val="75000"/>
                </a:schemeClr>
              </a:buClr>
            </a:pPr>
            <a:r>
              <a:rPr lang="el-GR" altLang="el-GR" sz="1600" dirty="0" smtClean="0">
                <a:latin typeface="Tahoma" pitchFamily="34" charset="0"/>
                <a:cs typeface="Tahoma" pitchFamily="34" charset="0"/>
              </a:rPr>
              <a:t>Σπληνικό </a:t>
            </a:r>
            <a:r>
              <a:rPr lang="el-GR" altLang="el-GR" sz="1600" dirty="0" smtClean="0">
                <a:latin typeface="Tahoma" pitchFamily="34" charset="0"/>
                <a:cs typeface="Tahoma" pitchFamily="34" charset="0"/>
              </a:rPr>
              <a:t>Λέμφωμα Οριακής </a:t>
            </a:r>
            <a:r>
              <a:rPr lang="el-GR" altLang="el-GR" sz="1600" dirty="0" smtClean="0">
                <a:latin typeface="Tahoma" pitchFamily="34" charset="0"/>
                <a:cs typeface="Tahoma" pitchFamily="34" charset="0"/>
              </a:rPr>
              <a:t>Ζώνης</a:t>
            </a:r>
          </a:p>
          <a:p>
            <a:pPr eaLnBrk="1" hangingPunct="1">
              <a:lnSpc>
                <a:spcPct val="90000"/>
              </a:lnSpc>
              <a:buClr>
                <a:schemeClr val="accent1">
                  <a:lumMod val="75000"/>
                </a:schemeClr>
              </a:buClr>
            </a:pPr>
            <a:r>
              <a:rPr lang="el-GR" altLang="el-GR" sz="1600" dirty="0" err="1" smtClean="0">
                <a:latin typeface="Tahoma" pitchFamily="34" charset="0"/>
                <a:cs typeface="Tahoma" pitchFamily="34" charset="0"/>
              </a:rPr>
              <a:t>Εξωλεμφαδενικό</a:t>
            </a:r>
            <a:r>
              <a:rPr lang="el-GR" altLang="el-GR" sz="1600" dirty="0" smtClean="0">
                <a:latin typeface="Tahoma" pitchFamily="34" charset="0"/>
                <a:cs typeface="Tahoma" pitchFamily="34" charset="0"/>
              </a:rPr>
              <a:t> </a:t>
            </a:r>
            <a:r>
              <a:rPr lang="el-GR" altLang="el-GR" sz="1600" dirty="0" smtClean="0">
                <a:latin typeface="Tahoma" pitchFamily="34" charset="0"/>
                <a:cs typeface="Tahoma" pitchFamily="34" charset="0"/>
              </a:rPr>
              <a:t>Λέμφωμα Οριακής Ζώνης (</a:t>
            </a:r>
            <a:r>
              <a:rPr lang="en-US" altLang="el-GR" sz="1600" dirty="0" smtClean="0">
                <a:latin typeface="Tahoma" pitchFamily="34" charset="0"/>
                <a:cs typeface="Tahoma" pitchFamily="34" charset="0"/>
              </a:rPr>
              <a:t>MALT)</a:t>
            </a:r>
            <a:endParaRPr lang="el-GR" altLang="el-GR" sz="1600" dirty="0" smtClean="0">
              <a:latin typeface="Tahoma" pitchFamily="34" charset="0"/>
              <a:cs typeface="Tahoma" pitchFamily="34" charset="0"/>
            </a:endParaRPr>
          </a:p>
          <a:p>
            <a:pPr eaLnBrk="1" hangingPunct="1">
              <a:lnSpc>
                <a:spcPct val="90000"/>
              </a:lnSpc>
              <a:buClr>
                <a:schemeClr val="accent1">
                  <a:lumMod val="75000"/>
                </a:schemeClr>
              </a:buClr>
            </a:pPr>
            <a:r>
              <a:rPr lang="el-GR" altLang="el-GR" sz="1600" dirty="0" err="1" smtClean="0">
                <a:latin typeface="Tahoma" pitchFamily="34" charset="0"/>
                <a:cs typeface="Tahoma" pitchFamily="34" charset="0"/>
              </a:rPr>
              <a:t>Λεμφαδενικό</a:t>
            </a:r>
            <a:r>
              <a:rPr lang="el-GR" altLang="el-GR" sz="1600" dirty="0" smtClean="0">
                <a:latin typeface="Tahoma" pitchFamily="34" charset="0"/>
                <a:cs typeface="Tahoma" pitchFamily="34" charset="0"/>
              </a:rPr>
              <a:t> </a:t>
            </a:r>
            <a:r>
              <a:rPr lang="el-GR" altLang="el-GR" sz="1600" dirty="0" smtClean="0">
                <a:latin typeface="Tahoma" pitchFamily="34" charset="0"/>
                <a:cs typeface="Tahoma" pitchFamily="34" charset="0"/>
              </a:rPr>
              <a:t>Λέμφωμα Οριακής </a:t>
            </a:r>
            <a:r>
              <a:rPr lang="el-GR" altLang="el-GR" sz="1600" dirty="0" smtClean="0">
                <a:latin typeface="Tahoma" pitchFamily="34" charset="0"/>
                <a:cs typeface="Tahoma" pitchFamily="34" charset="0"/>
              </a:rPr>
              <a:t>Ζώνης</a:t>
            </a:r>
          </a:p>
          <a:p>
            <a:pPr eaLnBrk="1" hangingPunct="1">
              <a:lnSpc>
                <a:spcPct val="90000"/>
              </a:lnSpc>
              <a:buClr>
                <a:schemeClr val="accent1">
                  <a:lumMod val="75000"/>
                </a:schemeClr>
              </a:buClr>
            </a:pPr>
            <a:endParaRPr lang="el-GR" altLang="el-GR" sz="1600" dirty="0" smtClean="0">
              <a:latin typeface="Tahoma" pitchFamily="34" charset="0"/>
              <a:cs typeface="Tahoma" pitchFamily="34" charset="0"/>
            </a:endParaRPr>
          </a:p>
          <a:p>
            <a:pPr eaLnBrk="1" hangingPunct="1">
              <a:lnSpc>
                <a:spcPct val="90000"/>
              </a:lnSpc>
              <a:buClr>
                <a:schemeClr val="accent1">
                  <a:lumMod val="75000"/>
                </a:schemeClr>
              </a:buClr>
            </a:pPr>
            <a:r>
              <a:rPr lang="el-GR" altLang="el-GR" sz="1600" dirty="0" smtClean="0">
                <a:latin typeface="Tahoma" pitchFamily="34" charset="0"/>
                <a:cs typeface="Tahoma" pitchFamily="34" charset="0"/>
              </a:rPr>
              <a:t>Διάχυτο </a:t>
            </a:r>
            <a:r>
              <a:rPr lang="el-GR" altLang="el-GR" sz="1600" dirty="0" smtClean="0">
                <a:latin typeface="Tahoma" pitchFamily="34" charset="0"/>
                <a:cs typeface="Tahoma" pitchFamily="34" charset="0"/>
              </a:rPr>
              <a:t>Λέμφωμα από Μεγάλα </a:t>
            </a:r>
            <a:r>
              <a:rPr lang="el-GR" altLang="el-GR" sz="1600" dirty="0" smtClean="0">
                <a:latin typeface="Tahoma" pitchFamily="34" charset="0"/>
                <a:cs typeface="Tahoma" pitchFamily="34" charset="0"/>
              </a:rPr>
              <a:t>Κύτταρα</a:t>
            </a:r>
          </a:p>
          <a:p>
            <a:pPr eaLnBrk="1" hangingPunct="1">
              <a:lnSpc>
                <a:spcPct val="90000"/>
              </a:lnSpc>
              <a:buClr>
                <a:schemeClr val="accent1">
                  <a:lumMod val="75000"/>
                </a:schemeClr>
              </a:buClr>
            </a:pPr>
            <a:r>
              <a:rPr lang="el-GR" altLang="el-GR" sz="1600" dirty="0" smtClean="0">
                <a:latin typeface="Tahoma" pitchFamily="34" charset="0"/>
                <a:cs typeface="Tahoma" pitchFamily="34" charset="0"/>
              </a:rPr>
              <a:t>Πρωτοπαθές </a:t>
            </a:r>
            <a:r>
              <a:rPr lang="el-GR" altLang="el-GR" sz="1600" dirty="0" smtClean="0">
                <a:latin typeface="Tahoma" pitchFamily="34" charset="0"/>
                <a:cs typeface="Tahoma" pitchFamily="34" charset="0"/>
              </a:rPr>
              <a:t>Λέμφωμα </a:t>
            </a:r>
            <a:r>
              <a:rPr lang="el-GR" altLang="el-GR" sz="1600" dirty="0" err="1" smtClean="0">
                <a:latin typeface="Tahoma" pitchFamily="34" charset="0"/>
                <a:cs typeface="Tahoma" pitchFamily="34" charset="0"/>
              </a:rPr>
              <a:t>Μεσοθωρακίου</a:t>
            </a:r>
            <a:r>
              <a:rPr lang="el-GR" altLang="el-GR" sz="1600" dirty="0" smtClean="0">
                <a:latin typeface="Tahoma" pitchFamily="34" charset="0"/>
                <a:cs typeface="Tahoma" pitchFamily="34" charset="0"/>
              </a:rPr>
              <a:t> από Μεγάλα </a:t>
            </a:r>
            <a:r>
              <a:rPr lang="el-GR" altLang="el-GR" sz="1600" dirty="0" smtClean="0">
                <a:latin typeface="Tahoma" pitchFamily="34" charset="0"/>
                <a:cs typeface="Tahoma" pitchFamily="34" charset="0"/>
              </a:rPr>
              <a:t>Κύτταρα</a:t>
            </a:r>
          </a:p>
          <a:p>
            <a:pPr eaLnBrk="1" hangingPunct="1">
              <a:lnSpc>
                <a:spcPct val="90000"/>
              </a:lnSpc>
              <a:buClr>
                <a:schemeClr val="accent1">
                  <a:lumMod val="75000"/>
                </a:schemeClr>
              </a:buClr>
            </a:pPr>
            <a:r>
              <a:rPr lang="el-GR" altLang="el-GR" sz="1600" dirty="0" err="1" smtClean="0">
                <a:latin typeface="Tahoma" pitchFamily="34" charset="0"/>
                <a:cs typeface="Tahoma" pitchFamily="34" charset="0"/>
              </a:rPr>
              <a:t>Ενδαγγειακό</a:t>
            </a:r>
            <a:r>
              <a:rPr lang="el-GR" altLang="el-GR" sz="1600" dirty="0" smtClean="0">
                <a:latin typeface="Tahoma" pitchFamily="34" charset="0"/>
                <a:cs typeface="Tahoma" pitchFamily="34" charset="0"/>
              </a:rPr>
              <a:t> </a:t>
            </a:r>
            <a:r>
              <a:rPr lang="el-GR" altLang="el-GR" sz="1600" dirty="0" smtClean="0">
                <a:latin typeface="Tahoma" pitchFamily="34" charset="0"/>
                <a:cs typeface="Tahoma" pitchFamily="34" charset="0"/>
              </a:rPr>
              <a:t>Λέμφωμα από Μεγάλα </a:t>
            </a:r>
            <a:r>
              <a:rPr lang="el-GR" altLang="el-GR" sz="1600" dirty="0" smtClean="0">
                <a:latin typeface="Tahoma" pitchFamily="34" charset="0"/>
                <a:cs typeface="Tahoma" pitchFamily="34" charset="0"/>
              </a:rPr>
              <a:t>Κύτταρα</a:t>
            </a:r>
          </a:p>
          <a:p>
            <a:pPr eaLnBrk="1" hangingPunct="1">
              <a:lnSpc>
                <a:spcPct val="90000"/>
              </a:lnSpc>
              <a:buClr>
                <a:schemeClr val="accent1">
                  <a:lumMod val="75000"/>
                </a:schemeClr>
              </a:buClr>
            </a:pPr>
            <a:r>
              <a:rPr lang="el-GR" altLang="el-GR" sz="1600" dirty="0" smtClean="0">
                <a:latin typeface="Tahoma" pitchFamily="34" charset="0"/>
                <a:cs typeface="Tahoma" pitchFamily="34" charset="0"/>
              </a:rPr>
              <a:t>Πρωτοπαθές </a:t>
            </a:r>
            <a:r>
              <a:rPr lang="el-GR" altLang="el-GR" sz="1600" dirty="0" smtClean="0">
                <a:latin typeface="Tahoma" pitchFamily="34" charset="0"/>
                <a:cs typeface="Tahoma" pitchFamily="34" charset="0"/>
              </a:rPr>
              <a:t>Λέμφωμα </a:t>
            </a:r>
            <a:r>
              <a:rPr lang="el-GR" altLang="el-GR" sz="1600" dirty="0" smtClean="0">
                <a:latin typeface="Tahoma" pitchFamily="34" charset="0"/>
                <a:cs typeface="Tahoma" pitchFamily="34" charset="0"/>
              </a:rPr>
              <a:t>Κοιλοτήτων</a:t>
            </a:r>
          </a:p>
          <a:p>
            <a:pPr eaLnBrk="1" hangingPunct="1">
              <a:lnSpc>
                <a:spcPct val="90000"/>
              </a:lnSpc>
              <a:buClr>
                <a:schemeClr val="accent1">
                  <a:lumMod val="75000"/>
                </a:schemeClr>
              </a:buClr>
            </a:pPr>
            <a:r>
              <a:rPr lang="el-GR" altLang="el-GR" sz="1600" dirty="0" smtClean="0">
                <a:latin typeface="Tahoma" pitchFamily="34" charset="0"/>
                <a:cs typeface="Tahoma" pitchFamily="34" charset="0"/>
              </a:rPr>
              <a:t>Λέμφωμα </a:t>
            </a:r>
            <a:r>
              <a:rPr lang="en-US" altLang="el-GR" sz="1600" dirty="0" err="1" smtClean="0">
                <a:latin typeface="Tahoma" pitchFamily="34" charset="0"/>
                <a:cs typeface="Tahoma" pitchFamily="34" charset="0"/>
              </a:rPr>
              <a:t>Burkitt</a:t>
            </a:r>
            <a:endParaRPr lang="el-GR" altLang="el-GR" sz="1600" dirty="0" smtClean="0">
              <a:latin typeface="Tahoma" pitchFamily="34" charset="0"/>
              <a:cs typeface="Tahoma" pitchFamily="34" charset="0"/>
            </a:endParaRPr>
          </a:p>
          <a:p>
            <a:pPr eaLnBrk="1" hangingPunct="1">
              <a:lnSpc>
                <a:spcPct val="90000"/>
              </a:lnSpc>
              <a:buClr>
                <a:schemeClr val="accent1">
                  <a:lumMod val="75000"/>
                </a:schemeClr>
              </a:buClr>
            </a:pPr>
            <a:endParaRPr lang="el-GR" altLang="el-GR" sz="1600" dirty="0" smtClean="0">
              <a:latin typeface="Tahoma" pitchFamily="34" charset="0"/>
              <a:cs typeface="Tahoma" pitchFamily="34" charset="0"/>
            </a:endParaRPr>
          </a:p>
          <a:p>
            <a:pPr eaLnBrk="1" hangingPunct="1">
              <a:lnSpc>
                <a:spcPct val="90000"/>
              </a:lnSpc>
              <a:buClr>
                <a:schemeClr val="accent1">
                  <a:lumMod val="75000"/>
                </a:schemeClr>
              </a:buClr>
            </a:pPr>
            <a:r>
              <a:rPr lang="el-GR" altLang="el-GR" sz="1600" dirty="0" err="1" smtClean="0">
                <a:latin typeface="Tahoma" pitchFamily="34" charset="0"/>
                <a:cs typeface="Tahoma" pitchFamily="34" charset="0"/>
              </a:rPr>
              <a:t>Πολλαπλούν</a:t>
            </a:r>
            <a:r>
              <a:rPr lang="el-GR" altLang="el-GR" sz="1600" dirty="0" smtClean="0">
                <a:latin typeface="Tahoma" pitchFamily="34" charset="0"/>
                <a:cs typeface="Tahoma" pitchFamily="34" charset="0"/>
              </a:rPr>
              <a:t> </a:t>
            </a:r>
            <a:r>
              <a:rPr lang="el-GR" altLang="el-GR" sz="1600" dirty="0" err="1" smtClean="0">
                <a:latin typeface="Tahoma" pitchFamily="34" charset="0"/>
                <a:cs typeface="Tahoma" pitchFamily="34" charset="0"/>
              </a:rPr>
              <a:t>Μυέλωμα</a:t>
            </a:r>
            <a:r>
              <a:rPr lang="el-GR" altLang="el-GR" sz="1600" dirty="0" smtClean="0">
                <a:latin typeface="Tahoma" pitchFamily="34" charset="0"/>
                <a:cs typeface="Tahoma" pitchFamily="34" charset="0"/>
              </a:rPr>
              <a:t>, </a:t>
            </a:r>
            <a:r>
              <a:rPr lang="en-US" altLang="el-GR" sz="1600" dirty="0" smtClean="0">
                <a:latin typeface="Tahoma" pitchFamily="34" charset="0"/>
                <a:cs typeface="Tahoma" pitchFamily="34" charset="0"/>
              </a:rPr>
              <a:t>MGUS </a:t>
            </a:r>
            <a:r>
              <a:rPr lang="el-GR" altLang="el-GR" sz="1600" dirty="0" smtClean="0">
                <a:latin typeface="Tahoma" pitchFamily="34" charset="0"/>
                <a:cs typeface="Tahoma" pitchFamily="34" charset="0"/>
              </a:rPr>
              <a:t>και συγγενείς διαταραχές</a:t>
            </a:r>
          </a:p>
          <a:p>
            <a:pPr eaLnBrk="1" hangingPunct="1">
              <a:lnSpc>
                <a:spcPct val="90000"/>
              </a:lnSpc>
              <a:buClr>
                <a:srgbClr val="FF0000"/>
              </a:buClr>
            </a:pPr>
            <a:endParaRPr lang="el-GR" altLang="el-GR" sz="1600" dirty="0" smtClean="0">
              <a:latin typeface="Tahoma" pitchFamily="34" charset="0"/>
              <a:cs typeface="Tahoma" pitchFamily="34" charset="0"/>
            </a:endParaRPr>
          </a:p>
          <a:p>
            <a:pPr eaLnBrk="1" hangingPunct="1">
              <a:lnSpc>
                <a:spcPct val="90000"/>
              </a:lnSpc>
              <a:buClr>
                <a:srgbClr val="FF0000"/>
              </a:buClr>
            </a:pPr>
            <a:endParaRPr lang="en-US" altLang="el-GR" sz="2000" dirty="0" smtClean="0">
              <a:latin typeface="Tahoma" pitchFamily="34" charset="0"/>
              <a:cs typeface="Tahoma" pitchFamily="34" charset="0"/>
            </a:endParaRPr>
          </a:p>
        </p:txBody>
      </p:sp>
      <p:sp>
        <p:nvSpPr>
          <p:cNvPr id="4" name="3 - Τίτλος"/>
          <p:cNvSpPr>
            <a:spLocks noGrp="1"/>
          </p:cNvSpPr>
          <p:nvPr>
            <p:ph type="title"/>
          </p:nvPr>
        </p:nvSpPr>
        <p:spPr>
          <a:xfrm>
            <a:off x="457200" y="152164"/>
            <a:ext cx="8229600" cy="1067036"/>
          </a:xfrm>
        </p:spPr>
        <p:txBody>
          <a:bodyPr>
            <a:normAutofit fontScale="90000"/>
          </a:bodyPr>
          <a:lstStyle/>
          <a:p>
            <a:r>
              <a:rPr lang="el-GR" dirty="0" smtClean="0"/>
              <a:t>ΤΑΞΙΝΟΜΗΣΗ Ι: ΛΕΜΦΩΜΑΤΑ ΑΠΟ ΩΡΙΜΑ Β ΛΕΜΦΟΚΥΤΤΑΡΑ</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p:cNvSpPr>
          <p:nvPr>
            <p:ph sz="half" idx="1"/>
          </p:nvPr>
        </p:nvSpPr>
        <p:spPr>
          <a:xfrm>
            <a:off x="2590800" y="1524000"/>
            <a:ext cx="6324600" cy="5181600"/>
          </a:xfrm>
        </p:spPr>
        <p:txBody>
          <a:bodyPr/>
          <a:lstStyle/>
          <a:p>
            <a:pPr eaLnBrk="1" hangingPunct="1">
              <a:lnSpc>
                <a:spcPct val="90000"/>
              </a:lnSpc>
              <a:buClr>
                <a:srgbClr val="FF0000"/>
              </a:buClr>
            </a:pPr>
            <a:r>
              <a:rPr lang="el-GR" altLang="el-GR" sz="1800" smtClean="0">
                <a:latin typeface="Arial" charset="0"/>
              </a:rPr>
              <a:t>Τ- Προλεμφοκυτταρική Λευχαιμία</a:t>
            </a:r>
          </a:p>
          <a:p>
            <a:pPr eaLnBrk="1" hangingPunct="1">
              <a:lnSpc>
                <a:spcPct val="90000"/>
              </a:lnSpc>
              <a:buClr>
                <a:srgbClr val="FF0000"/>
              </a:buClr>
            </a:pPr>
            <a:r>
              <a:rPr lang="el-GR" altLang="el-GR" sz="1800" smtClean="0">
                <a:latin typeface="Arial" charset="0"/>
              </a:rPr>
              <a:t>Λευχαιμία από μεγάλα Τ-κοκκιώδη λεμφοκύτταρα</a:t>
            </a:r>
          </a:p>
          <a:p>
            <a:pPr eaLnBrk="1" hangingPunct="1">
              <a:lnSpc>
                <a:spcPct val="90000"/>
              </a:lnSpc>
              <a:buClr>
                <a:srgbClr val="FF0000"/>
              </a:buClr>
            </a:pPr>
            <a:r>
              <a:rPr lang="el-GR" altLang="el-GR" sz="1800" smtClean="0">
                <a:latin typeface="Arial" charset="0"/>
              </a:rPr>
              <a:t>Λευχαιμία από ΝΚ-κύτταρα</a:t>
            </a:r>
          </a:p>
          <a:p>
            <a:pPr eaLnBrk="1" hangingPunct="1">
              <a:lnSpc>
                <a:spcPct val="90000"/>
              </a:lnSpc>
              <a:spcAft>
                <a:spcPct val="60000"/>
              </a:spcAft>
              <a:buClr>
                <a:srgbClr val="FF0000"/>
              </a:buClr>
            </a:pPr>
            <a:r>
              <a:rPr lang="el-GR" altLang="el-GR" sz="1800" smtClean="0">
                <a:latin typeface="Arial" charset="0"/>
              </a:rPr>
              <a:t>Τ-λευχαιμία/λέμφωμα ενηλίκων</a:t>
            </a:r>
          </a:p>
          <a:p>
            <a:pPr eaLnBrk="1" hangingPunct="1">
              <a:lnSpc>
                <a:spcPct val="90000"/>
              </a:lnSpc>
              <a:buClr>
                <a:srgbClr val="FF0000"/>
              </a:buClr>
            </a:pPr>
            <a:r>
              <a:rPr lang="el-GR" altLang="el-GR" sz="1800" smtClean="0">
                <a:latin typeface="Arial" charset="0"/>
              </a:rPr>
              <a:t>Σπογγοειδής Μυκητίαση</a:t>
            </a:r>
          </a:p>
          <a:p>
            <a:pPr eaLnBrk="1" hangingPunct="1">
              <a:lnSpc>
                <a:spcPct val="90000"/>
              </a:lnSpc>
              <a:buClr>
                <a:srgbClr val="FF0000"/>
              </a:buClr>
            </a:pPr>
            <a:r>
              <a:rPr lang="el-GR" altLang="el-GR" sz="1800" smtClean="0">
                <a:latin typeface="Arial" charset="0"/>
              </a:rPr>
              <a:t>Σύνδρομο </a:t>
            </a:r>
            <a:r>
              <a:rPr lang="en-US" altLang="el-GR" sz="1800" smtClean="0">
                <a:latin typeface="Arial" charset="0"/>
              </a:rPr>
              <a:t>Sezary</a:t>
            </a:r>
            <a:endParaRPr lang="el-GR" altLang="el-GR" sz="1800" smtClean="0">
              <a:latin typeface="Arial" charset="0"/>
            </a:endParaRPr>
          </a:p>
          <a:p>
            <a:pPr eaLnBrk="1" hangingPunct="1">
              <a:lnSpc>
                <a:spcPct val="90000"/>
              </a:lnSpc>
              <a:buClr>
                <a:srgbClr val="FF0000"/>
              </a:buClr>
            </a:pPr>
            <a:r>
              <a:rPr lang="el-GR" altLang="el-GR" sz="1800" smtClean="0">
                <a:latin typeface="Arial" charset="0"/>
              </a:rPr>
              <a:t>Πρωτοπαθές Δερματικό Αναπλαστικό Λέμφωμα  </a:t>
            </a:r>
          </a:p>
          <a:p>
            <a:pPr eaLnBrk="1" hangingPunct="1">
              <a:lnSpc>
                <a:spcPct val="90000"/>
              </a:lnSpc>
              <a:spcAft>
                <a:spcPct val="60000"/>
              </a:spcAft>
              <a:buClr>
                <a:srgbClr val="FF0000"/>
              </a:buClr>
            </a:pPr>
            <a:r>
              <a:rPr lang="el-GR" altLang="el-GR" sz="1800" smtClean="0">
                <a:latin typeface="Arial" charset="0"/>
              </a:rPr>
              <a:t>Λεμφωματοειδής Βλατίδωση</a:t>
            </a:r>
          </a:p>
          <a:p>
            <a:pPr eaLnBrk="1" hangingPunct="1">
              <a:lnSpc>
                <a:spcPct val="90000"/>
              </a:lnSpc>
              <a:buClr>
                <a:srgbClr val="FF0000"/>
              </a:buClr>
            </a:pPr>
            <a:r>
              <a:rPr lang="el-GR" altLang="el-GR" sz="1800" smtClean="0">
                <a:latin typeface="Arial" charset="0"/>
              </a:rPr>
              <a:t>Εξωλεμφαδενικό ΝΚ/Τ λέμφωμα ρινικού τύπου</a:t>
            </a:r>
            <a:endParaRPr lang="en-US" altLang="el-GR" sz="1800" smtClean="0">
              <a:latin typeface="Arial" charset="0"/>
            </a:endParaRPr>
          </a:p>
          <a:p>
            <a:pPr eaLnBrk="1" hangingPunct="1">
              <a:lnSpc>
                <a:spcPct val="90000"/>
              </a:lnSpc>
              <a:buClr>
                <a:srgbClr val="FF0000"/>
              </a:buClr>
            </a:pPr>
            <a:r>
              <a:rPr lang="el-GR" altLang="el-GR" sz="1800" smtClean="0">
                <a:latin typeface="Arial" charset="0"/>
              </a:rPr>
              <a:t>Τ- Λέμφωμα τύπου Εντεροπάθειας</a:t>
            </a:r>
          </a:p>
          <a:p>
            <a:pPr eaLnBrk="1" hangingPunct="1">
              <a:lnSpc>
                <a:spcPct val="90000"/>
              </a:lnSpc>
              <a:buClr>
                <a:srgbClr val="FF0000"/>
              </a:buClr>
            </a:pPr>
            <a:r>
              <a:rPr lang="el-GR" altLang="el-GR" sz="1800" smtClean="0">
                <a:latin typeface="Arial" charset="0"/>
              </a:rPr>
              <a:t>Ηπατοσπληνικό Τ-λέμφωμα</a:t>
            </a:r>
          </a:p>
          <a:p>
            <a:pPr eaLnBrk="1" hangingPunct="1">
              <a:lnSpc>
                <a:spcPct val="90000"/>
              </a:lnSpc>
              <a:spcAft>
                <a:spcPct val="60000"/>
              </a:spcAft>
              <a:buClr>
                <a:srgbClr val="FF0000"/>
              </a:buClr>
            </a:pPr>
            <a:r>
              <a:rPr lang="el-GR" altLang="el-GR" sz="1800" smtClean="0">
                <a:latin typeface="Arial" charset="0"/>
              </a:rPr>
              <a:t>Τ- Λέμφωμα τύπου Υποδερματίτιδος</a:t>
            </a:r>
          </a:p>
          <a:p>
            <a:pPr eaLnBrk="1" hangingPunct="1">
              <a:lnSpc>
                <a:spcPct val="90000"/>
              </a:lnSpc>
              <a:buClr>
                <a:srgbClr val="FF0000"/>
              </a:buClr>
            </a:pPr>
            <a:r>
              <a:rPr lang="el-GR" altLang="el-GR" sz="1800" smtClean="0">
                <a:latin typeface="Arial" charset="0"/>
              </a:rPr>
              <a:t>Αγγειοανοσοβλαστικό Τ-Λέμφωμα</a:t>
            </a:r>
          </a:p>
          <a:p>
            <a:pPr eaLnBrk="1" hangingPunct="1">
              <a:lnSpc>
                <a:spcPct val="90000"/>
              </a:lnSpc>
              <a:buClr>
                <a:srgbClr val="FF0000"/>
              </a:buClr>
            </a:pPr>
            <a:r>
              <a:rPr lang="el-GR" altLang="el-GR" sz="1800" smtClean="0">
                <a:latin typeface="Arial" charset="0"/>
              </a:rPr>
              <a:t>Περιφερικό Τ-Λέμφωμα, χωρίς περαιτέρω διευκρίνιση</a:t>
            </a:r>
          </a:p>
          <a:p>
            <a:pPr eaLnBrk="1" hangingPunct="1">
              <a:lnSpc>
                <a:spcPct val="90000"/>
              </a:lnSpc>
              <a:buClr>
                <a:srgbClr val="FF0000"/>
              </a:buClr>
            </a:pPr>
            <a:r>
              <a:rPr lang="el-GR" altLang="el-GR" sz="1800" smtClean="0">
                <a:latin typeface="Arial" charset="0"/>
              </a:rPr>
              <a:t>Αναπλαστικό Λέμφωμα από Μεγάλα Κύτταρα</a:t>
            </a:r>
          </a:p>
          <a:p>
            <a:pPr eaLnBrk="1" hangingPunct="1">
              <a:lnSpc>
                <a:spcPct val="90000"/>
              </a:lnSpc>
              <a:buClr>
                <a:srgbClr val="FF0000"/>
              </a:buClr>
            </a:pPr>
            <a:endParaRPr lang="el-GR" altLang="el-GR" sz="1800" smtClean="0">
              <a:latin typeface="Arial" charset="0"/>
            </a:endParaRPr>
          </a:p>
          <a:p>
            <a:pPr eaLnBrk="1" hangingPunct="1">
              <a:lnSpc>
                <a:spcPct val="90000"/>
              </a:lnSpc>
              <a:buClr>
                <a:srgbClr val="FF0000"/>
              </a:buClr>
            </a:pPr>
            <a:endParaRPr lang="en-US" altLang="el-GR" sz="1800" smtClean="0">
              <a:latin typeface="Arial" charset="0"/>
            </a:endParaRPr>
          </a:p>
        </p:txBody>
      </p:sp>
      <p:sp>
        <p:nvSpPr>
          <p:cNvPr id="86019" name="Rectangle 4"/>
          <p:cNvSpPr>
            <a:spLocks noGrp="1"/>
          </p:cNvSpPr>
          <p:nvPr>
            <p:ph sz="half" idx="2"/>
          </p:nvPr>
        </p:nvSpPr>
        <p:spPr>
          <a:xfrm>
            <a:off x="152400" y="1447800"/>
            <a:ext cx="2552700" cy="5257800"/>
          </a:xfrm>
        </p:spPr>
        <p:txBody>
          <a:bodyPr/>
          <a:lstStyle/>
          <a:p>
            <a:pPr eaLnBrk="1" hangingPunct="1">
              <a:buFontTx/>
              <a:buNone/>
            </a:pPr>
            <a:endParaRPr lang="el-GR" altLang="el-GR" smtClean="0"/>
          </a:p>
          <a:p>
            <a:pPr eaLnBrk="1" hangingPunct="1">
              <a:buFontTx/>
              <a:buNone/>
            </a:pPr>
            <a:r>
              <a:rPr lang="el-GR" altLang="el-GR" sz="2000" smtClean="0">
                <a:latin typeface="Arial" charset="0"/>
              </a:rPr>
              <a:t>Λευχαιμικά/Διάχυτα</a:t>
            </a:r>
          </a:p>
          <a:p>
            <a:pPr eaLnBrk="1" hangingPunct="1">
              <a:buFontTx/>
              <a:buNone/>
            </a:pPr>
            <a:endParaRPr lang="el-GR" altLang="el-GR" sz="2000" smtClean="0">
              <a:latin typeface="Arial" charset="0"/>
            </a:endParaRPr>
          </a:p>
          <a:p>
            <a:pPr eaLnBrk="1" hangingPunct="1">
              <a:buFontTx/>
              <a:buNone/>
            </a:pPr>
            <a:endParaRPr lang="el-GR" altLang="el-GR" sz="2000" smtClean="0">
              <a:latin typeface="Arial" charset="0"/>
            </a:endParaRPr>
          </a:p>
          <a:p>
            <a:pPr eaLnBrk="1" hangingPunct="1">
              <a:buFontTx/>
              <a:buNone/>
            </a:pPr>
            <a:endParaRPr lang="el-GR" altLang="el-GR" sz="2000" smtClean="0">
              <a:latin typeface="Arial" charset="0"/>
            </a:endParaRPr>
          </a:p>
          <a:p>
            <a:pPr eaLnBrk="1" hangingPunct="1">
              <a:buFontTx/>
              <a:buNone/>
            </a:pPr>
            <a:r>
              <a:rPr lang="el-GR" altLang="el-GR" sz="2000" smtClean="0">
                <a:latin typeface="Arial" charset="0"/>
              </a:rPr>
              <a:t>Δερματικά</a:t>
            </a:r>
          </a:p>
          <a:p>
            <a:pPr eaLnBrk="1" hangingPunct="1">
              <a:buFontTx/>
              <a:buNone/>
            </a:pPr>
            <a:endParaRPr lang="el-GR" altLang="el-GR" sz="2000" smtClean="0">
              <a:latin typeface="Arial" charset="0"/>
            </a:endParaRPr>
          </a:p>
          <a:p>
            <a:pPr eaLnBrk="1" hangingPunct="1">
              <a:buFontTx/>
              <a:buNone/>
            </a:pPr>
            <a:endParaRPr lang="el-GR" altLang="el-GR" sz="2000" smtClean="0">
              <a:latin typeface="Arial" charset="0"/>
            </a:endParaRPr>
          </a:p>
          <a:p>
            <a:pPr eaLnBrk="1" hangingPunct="1">
              <a:buFontTx/>
              <a:buNone/>
            </a:pPr>
            <a:r>
              <a:rPr lang="el-GR" altLang="el-GR" sz="2000" smtClean="0">
                <a:latin typeface="Arial" charset="0"/>
              </a:rPr>
              <a:t>Αλλα</a:t>
            </a:r>
          </a:p>
          <a:p>
            <a:pPr eaLnBrk="1" hangingPunct="1">
              <a:buFontTx/>
              <a:buNone/>
            </a:pPr>
            <a:r>
              <a:rPr lang="el-GR" altLang="el-GR" sz="2000" smtClean="0">
                <a:latin typeface="Arial" charset="0"/>
              </a:rPr>
              <a:t>Εξωλεμφαδενικά</a:t>
            </a:r>
          </a:p>
          <a:p>
            <a:pPr eaLnBrk="1" hangingPunct="1">
              <a:buFontTx/>
              <a:buNone/>
            </a:pPr>
            <a:endParaRPr lang="el-GR" altLang="el-GR" sz="2000" smtClean="0">
              <a:latin typeface="Arial" charset="0"/>
            </a:endParaRPr>
          </a:p>
          <a:p>
            <a:pPr eaLnBrk="1" hangingPunct="1">
              <a:buFontTx/>
              <a:buNone/>
            </a:pPr>
            <a:endParaRPr lang="el-GR" altLang="el-GR" sz="2000" smtClean="0">
              <a:latin typeface="Arial" charset="0"/>
            </a:endParaRPr>
          </a:p>
          <a:p>
            <a:pPr eaLnBrk="1" hangingPunct="1">
              <a:buFontTx/>
              <a:buNone/>
            </a:pPr>
            <a:r>
              <a:rPr lang="el-GR" altLang="el-GR" sz="2000" smtClean="0">
                <a:latin typeface="Arial" charset="0"/>
              </a:rPr>
              <a:t>Λεμφαδενικά</a:t>
            </a:r>
          </a:p>
        </p:txBody>
      </p:sp>
      <p:sp>
        <p:nvSpPr>
          <p:cNvPr id="5" name="4 - Τίτλος"/>
          <p:cNvSpPr>
            <a:spLocks noGrp="1"/>
          </p:cNvSpPr>
          <p:nvPr>
            <p:ph type="title"/>
          </p:nvPr>
        </p:nvSpPr>
        <p:spPr>
          <a:xfrm>
            <a:off x="432487" y="110975"/>
            <a:ext cx="8229600" cy="1042322"/>
          </a:xfrm>
        </p:spPr>
        <p:txBody>
          <a:bodyPr>
            <a:noAutofit/>
          </a:bodyPr>
          <a:lstStyle/>
          <a:p>
            <a:r>
              <a:rPr lang="el-GR" sz="3200" dirty="0" smtClean="0"/>
              <a:t>ΤΑΞΙΝΟΜΗΣΗ </a:t>
            </a:r>
            <a:r>
              <a:rPr lang="el-GR" sz="3200" dirty="0" smtClean="0"/>
              <a:t>ΙΙ: </a:t>
            </a:r>
            <a:r>
              <a:rPr lang="el-GR" sz="3200" dirty="0" smtClean="0"/>
              <a:t>ΛΕΜΦΩΜΑΤΑ ΑΠΟ ΩΡΙΜΑ </a:t>
            </a:r>
            <a:r>
              <a:rPr lang="el-GR" sz="3200" dirty="0" smtClean="0"/>
              <a:t>Τ ΚΑΙ ΝΚ ΛΕΜΦΟΚΥΤΤΑΡΑ</a:t>
            </a:r>
            <a:endParaRPr lang="el-GR"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p:cNvSpPr>
          <p:nvPr>
            <p:ph idx="1"/>
          </p:nvPr>
        </p:nvSpPr>
        <p:spPr>
          <a:xfrm>
            <a:off x="571500" y="2070100"/>
            <a:ext cx="8305800" cy="4533900"/>
          </a:xfrm>
        </p:spPr>
        <p:txBody>
          <a:bodyPr/>
          <a:lstStyle/>
          <a:p>
            <a:pPr eaLnBrk="1" hangingPunct="1">
              <a:lnSpc>
                <a:spcPct val="90000"/>
              </a:lnSpc>
              <a:buClr>
                <a:srgbClr val="FF0000"/>
              </a:buClr>
            </a:pPr>
            <a:r>
              <a:rPr lang="el-GR" altLang="el-GR" sz="1800" b="1" smtClean="0">
                <a:latin typeface="Arial" charset="0"/>
              </a:rPr>
              <a:t>Λεμφώματα από Πρόδρομα Β-λεμφοκύτταρα</a:t>
            </a:r>
          </a:p>
          <a:p>
            <a:pPr eaLnBrk="1" hangingPunct="1">
              <a:lnSpc>
                <a:spcPct val="90000"/>
              </a:lnSpc>
              <a:buClr>
                <a:srgbClr val="FF0000"/>
              </a:buClr>
              <a:buFontTx/>
              <a:buNone/>
            </a:pPr>
            <a:r>
              <a:rPr lang="el-GR" altLang="el-GR" sz="1800" smtClean="0">
                <a:latin typeface="Arial" charset="0"/>
              </a:rPr>
              <a:t>           Β-Λεμφοβλαστικό Λέμφωμα / Β-Οξεία Λεμφοβλαστική Λευχαιμία </a:t>
            </a:r>
          </a:p>
          <a:p>
            <a:pPr eaLnBrk="1" hangingPunct="1">
              <a:lnSpc>
                <a:spcPct val="90000"/>
              </a:lnSpc>
              <a:buClr>
                <a:srgbClr val="FF0000"/>
              </a:buClr>
            </a:pPr>
            <a:endParaRPr lang="el-GR" altLang="el-GR" sz="1800" smtClean="0">
              <a:latin typeface="Arial" charset="0"/>
            </a:endParaRPr>
          </a:p>
          <a:p>
            <a:pPr eaLnBrk="1" hangingPunct="1">
              <a:lnSpc>
                <a:spcPct val="90000"/>
              </a:lnSpc>
              <a:buClr>
                <a:srgbClr val="FF0000"/>
              </a:buClr>
            </a:pPr>
            <a:r>
              <a:rPr lang="el-GR" altLang="el-GR" sz="1800" b="1" smtClean="0">
                <a:latin typeface="Arial" charset="0"/>
              </a:rPr>
              <a:t>Β- Λεμφοϋπερπλασίες Δυνητικώς Κακοήθεις</a:t>
            </a:r>
          </a:p>
          <a:p>
            <a:pPr eaLnBrk="1" hangingPunct="1">
              <a:lnSpc>
                <a:spcPct val="90000"/>
              </a:lnSpc>
              <a:buClr>
                <a:srgbClr val="FF0000"/>
              </a:buClr>
              <a:buFontTx/>
              <a:buNone/>
            </a:pPr>
            <a:r>
              <a:rPr lang="el-GR" altLang="el-GR" sz="1800" smtClean="0">
                <a:latin typeface="Arial" charset="0"/>
              </a:rPr>
              <a:t>           Λεμφωματοειδής </a:t>
            </a:r>
            <a:r>
              <a:rPr lang="el-GR" altLang="el-GR" sz="1800" smtClean="0">
                <a:latin typeface="Tahoma" pitchFamily="34" charset="0"/>
                <a:cs typeface="Tahoma" pitchFamily="34" charset="0"/>
              </a:rPr>
              <a:t>Κοκκιωμάτωση</a:t>
            </a:r>
          </a:p>
          <a:p>
            <a:pPr eaLnBrk="1" hangingPunct="1">
              <a:lnSpc>
                <a:spcPct val="90000"/>
              </a:lnSpc>
              <a:buClr>
                <a:srgbClr val="FF0000"/>
              </a:buClr>
              <a:buFontTx/>
              <a:buNone/>
            </a:pPr>
            <a:r>
              <a:rPr lang="el-GR" altLang="el-GR" sz="1800" smtClean="0">
                <a:latin typeface="Arial" charset="0"/>
              </a:rPr>
              <a:t>           Πολύμορφη λεμφοϋπερπλαστική διαταραχή μετά από μεταμόσχευση οργάνων</a:t>
            </a:r>
          </a:p>
          <a:p>
            <a:pPr eaLnBrk="1" hangingPunct="1">
              <a:lnSpc>
                <a:spcPct val="90000"/>
              </a:lnSpc>
              <a:buClr>
                <a:srgbClr val="FF0000"/>
              </a:buClr>
            </a:pPr>
            <a:endParaRPr lang="el-GR" altLang="el-GR" sz="1800" smtClean="0">
              <a:latin typeface="Arial" charset="0"/>
            </a:endParaRPr>
          </a:p>
          <a:p>
            <a:pPr eaLnBrk="1" hangingPunct="1">
              <a:lnSpc>
                <a:spcPct val="90000"/>
              </a:lnSpc>
              <a:buClr>
                <a:srgbClr val="FF0000"/>
              </a:buClr>
            </a:pPr>
            <a:endParaRPr lang="el-GR" altLang="el-GR" sz="1800" smtClean="0">
              <a:latin typeface="Arial" charset="0"/>
            </a:endParaRPr>
          </a:p>
          <a:p>
            <a:pPr eaLnBrk="1" hangingPunct="1">
              <a:lnSpc>
                <a:spcPct val="90000"/>
              </a:lnSpc>
              <a:buClr>
                <a:srgbClr val="FF0000"/>
              </a:buClr>
            </a:pPr>
            <a:endParaRPr lang="el-GR" altLang="el-GR" sz="1800" smtClean="0">
              <a:latin typeface="Arial" charset="0"/>
            </a:endParaRPr>
          </a:p>
          <a:p>
            <a:pPr eaLnBrk="1" hangingPunct="1">
              <a:lnSpc>
                <a:spcPct val="90000"/>
              </a:lnSpc>
              <a:buClr>
                <a:srgbClr val="FF0000"/>
              </a:buClr>
            </a:pPr>
            <a:r>
              <a:rPr lang="el-GR" altLang="el-GR" sz="1800" b="1" smtClean="0">
                <a:latin typeface="Arial" charset="0"/>
              </a:rPr>
              <a:t>Λεμφώματα από Πρόδρομα Τ-λεμφοκύτταρα</a:t>
            </a:r>
          </a:p>
          <a:p>
            <a:pPr eaLnBrk="1" hangingPunct="1">
              <a:lnSpc>
                <a:spcPct val="90000"/>
              </a:lnSpc>
              <a:buClr>
                <a:srgbClr val="FF0000"/>
              </a:buClr>
              <a:buFontTx/>
              <a:buNone/>
            </a:pPr>
            <a:r>
              <a:rPr lang="el-GR" altLang="el-GR" sz="1800" smtClean="0">
                <a:latin typeface="Arial" charset="0"/>
              </a:rPr>
              <a:t>           Τ-Λεμφοβλαστικό Λέμφωμα / Τ-Οξεία Λεμφοβλαστική Λευχαιμία</a:t>
            </a:r>
          </a:p>
          <a:p>
            <a:pPr eaLnBrk="1" hangingPunct="1">
              <a:lnSpc>
                <a:spcPct val="90000"/>
              </a:lnSpc>
              <a:buClr>
                <a:srgbClr val="FF0000"/>
              </a:buClr>
            </a:pPr>
            <a:endParaRPr lang="el-GR" altLang="el-GR" sz="1800" smtClean="0">
              <a:latin typeface="Arial" charset="0"/>
            </a:endParaRPr>
          </a:p>
          <a:p>
            <a:pPr eaLnBrk="1" hangingPunct="1">
              <a:lnSpc>
                <a:spcPct val="90000"/>
              </a:lnSpc>
              <a:buClr>
                <a:srgbClr val="FF0000"/>
              </a:buClr>
            </a:pPr>
            <a:r>
              <a:rPr lang="el-GR" altLang="el-GR" sz="1800" b="1" smtClean="0">
                <a:latin typeface="Arial" charset="0"/>
              </a:rPr>
              <a:t>Β- Λεμφοϋπερπλασίες Δυνητικώς Κακοήθεις</a:t>
            </a:r>
          </a:p>
          <a:p>
            <a:pPr eaLnBrk="1" hangingPunct="1">
              <a:lnSpc>
                <a:spcPct val="90000"/>
              </a:lnSpc>
              <a:buClr>
                <a:srgbClr val="FF0000"/>
              </a:buClr>
              <a:buFontTx/>
              <a:buNone/>
            </a:pPr>
            <a:r>
              <a:rPr lang="el-GR" altLang="el-GR" sz="1800" smtClean="0">
                <a:latin typeface="Arial" charset="0"/>
              </a:rPr>
              <a:t>           Λεμφωματοειδής Βλατίδωση</a:t>
            </a:r>
            <a:endParaRPr lang="en-US" altLang="el-GR" sz="1800" smtClean="0">
              <a:latin typeface="Arial" charset="0"/>
            </a:endParaRPr>
          </a:p>
          <a:p>
            <a:pPr eaLnBrk="1" hangingPunct="1">
              <a:lnSpc>
                <a:spcPct val="90000"/>
              </a:lnSpc>
              <a:buClr>
                <a:srgbClr val="FF0000"/>
              </a:buClr>
              <a:buFontTx/>
              <a:buNone/>
            </a:pPr>
            <a:endParaRPr lang="el-GR" altLang="el-GR" sz="1800" smtClean="0">
              <a:latin typeface="Arial" charset="0"/>
            </a:endParaRPr>
          </a:p>
          <a:p>
            <a:pPr eaLnBrk="1" hangingPunct="1">
              <a:lnSpc>
                <a:spcPct val="90000"/>
              </a:lnSpc>
              <a:buClr>
                <a:srgbClr val="FF0000"/>
              </a:buClr>
              <a:buFontTx/>
              <a:buNone/>
            </a:pPr>
            <a:endParaRPr lang="en-US" altLang="el-GR" sz="1800" smtClean="0">
              <a:latin typeface="Arial" charset="0"/>
            </a:endParaRPr>
          </a:p>
        </p:txBody>
      </p:sp>
      <p:sp>
        <p:nvSpPr>
          <p:cNvPr id="4" name="3 - Τίτλος"/>
          <p:cNvSpPr>
            <a:spLocks noGrp="1"/>
          </p:cNvSpPr>
          <p:nvPr>
            <p:ph type="title"/>
          </p:nvPr>
        </p:nvSpPr>
        <p:spPr/>
        <p:txBody>
          <a:bodyPr>
            <a:normAutofit/>
          </a:bodyPr>
          <a:lstStyle/>
          <a:p>
            <a:r>
              <a:rPr lang="el-GR" sz="3200" dirty="0" smtClean="0"/>
              <a:t>ΤΑΞΙΝΟΜΗΣΗ </a:t>
            </a:r>
            <a:r>
              <a:rPr lang="el-GR" sz="3200" dirty="0" smtClean="0"/>
              <a:t>ΙΙΙ: </a:t>
            </a:r>
            <a:r>
              <a:rPr lang="el-GR" sz="3200" dirty="0" smtClean="0"/>
              <a:t>ΛΕΜΦΩΜΑΤΑ ΑΠΟ </a:t>
            </a:r>
            <a:r>
              <a:rPr lang="el-GR" sz="3200" dirty="0" smtClean="0"/>
              <a:t>ΠΡΟΔΡΟΜΑ ΛΕΜΦΟΚΥΤΤΑΡΑ</a:t>
            </a:r>
            <a:endParaRPr lang="el-GR"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p:cNvSpPr>
          <p:nvPr>
            <p:ph sz="half" idx="1"/>
          </p:nvPr>
        </p:nvSpPr>
        <p:spPr>
          <a:xfrm>
            <a:off x="533400" y="1536700"/>
            <a:ext cx="4279900" cy="4749800"/>
          </a:xfrm>
        </p:spPr>
        <p:txBody>
          <a:bodyPr>
            <a:normAutofit lnSpcReduction="10000"/>
          </a:bodyPr>
          <a:lstStyle/>
          <a:p>
            <a:pPr eaLnBrk="1" hangingPunct="1">
              <a:lnSpc>
                <a:spcPct val="80000"/>
              </a:lnSpc>
              <a:spcAft>
                <a:spcPct val="20000"/>
              </a:spcAft>
              <a:buClr>
                <a:srgbClr val="FF0000"/>
              </a:buClr>
            </a:pPr>
            <a:r>
              <a:rPr lang="en-US" altLang="el-GR" sz="1800" smtClean="0">
                <a:latin typeface="Tahoma" pitchFamily="34" charset="0"/>
                <a:cs typeface="Tahoma" pitchFamily="34" charset="0"/>
              </a:rPr>
              <a:t>Epstein-Barr</a:t>
            </a:r>
            <a:endParaRPr lang="el-GR" altLang="el-GR" sz="1800" smtClean="0">
              <a:latin typeface="Tahoma" pitchFamily="34" charset="0"/>
              <a:cs typeface="Tahoma" pitchFamily="34" charset="0"/>
            </a:endParaRPr>
          </a:p>
          <a:p>
            <a:pPr eaLnBrk="1" hangingPunct="1">
              <a:lnSpc>
                <a:spcPct val="80000"/>
              </a:lnSpc>
              <a:buClr>
                <a:srgbClr val="FF0000"/>
              </a:buClr>
              <a:buFontTx/>
              <a:buNone/>
            </a:pPr>
            <a:r>
              <a:rPr lang="el-GR" altLang="el-GR" sz="1800" smtClean="0">
                <a:latin typeface="Tahoma" pitchFamily="34" charset="0"/>
                <a:cs typeface="Tahoma" pitchFamily="34" charset="0"/>
              </a:rPr>
              <a:t>          </a:t>
            </a:r>
          </a:p>
          <a:p>
            <a:pPr eaLnBrk="1" hangingPunct="1">
              <a:lnSpc>
                <a:spcPct val="80000"/>
              </a:lnSpc>
              <a:buClr>
                <a:srgbClr val="FF0000"/>
              </a:buClr>
            </a:pPr>
            <a:endParaRPr lang="el-GR" altLang="el-GR" sz="1800" smtClean="0">
              <a:latin typeface="Tahoma" pitchFamily="34" charset="0"/>
              <a:cs typeface="Tahoma" pitchFamily="34" charset="0"/>
            </a:endParaRPr>
          </a:p>
          <a:p>
            <a:pPr eaLnBrk="1" hangingPunct="1">
              <a:lnSpc>
                <a:spcPct val="80000"/>
              </a:lnSpc>
              <a:buClr>
                <a:srgbClr val="FF0000"/>
              </a:buClr>
            </a:pPr>
            <a:r>
              <a:rPr lang="en-US" altLang="el-GR" sz="1800" smtClean="0">
                <a:latin typeface="Tahoma" pitchFamily="34" charset="0"/>
                <a:cs typeface="Tahoma" pitchFamily="34" charset="0"/>
              </a:rPr>
              <a:t>Helicobacter pylori</a:t>
            </a:r>
            <a:endParaRPr lang="el-GR" altLang="el-GR" sz="1800" smtClean="0">
              <a:latin typeface="Tahoma" pitchFamily="34" charset="0"/>
              <a:cs typeface="Tahoma" pitchFamily="34" charset="0"/>
            </a:endParaRPr>
          </a:p>
          <a:p>
            <a:pPr eaLnBrk="1" hangingPunct="1">
              <a:lnSpc>
                <a:spcPct val="80000"/>
              </a:lnSpc>
              <a:buClr>
                <a:srgbClr val="FF0000"/>
              </a:buClr>
            </a:pPr>
            <a:endParaRPr lang="el-GR" altLang="el-GR" sz="1800" smtClean="0">
              <a:latin typeface="Tahoma" pitchFamily="34" charset="0"/>
              <a:cs typeface="Tahoma" pitchFamily="34" charset="0"/>
            </a:endParaRPr>
          </a:p>
          <a:p>
            <a:pPr eaLnBrk="1" hangingPunct="1">
              <a:lnSpc>
                <a:spcPct val="80000"/>
              </a:lnSpc>
              <a:buClr>
                <a:srgbClr val="FF0000"/>
              </a:buClr>
            </a:pPr>
            <a:r>
              <a:rPr lang="en-US" altLang="el-GR" sz="1800" smtClean="0">
                <a:latin typeface="Tahoma" pitchFamily="34" charset="0"/>
                <a:cs typeface="Tahoma" pitchFamily="34" charset="0"/>
              </a:rPr>
              <a:t>HTLV-I</a:t>
            </a:r>
            <a:endParaRPr lang="el-GR" altLang="el-GR" sz="1800" smtClean="0">
              <a:latin typeface="Tahoma" pitchFamily="34" charset="0"/>
              <a:cs typeface="Tahoma" pitchFamily="34" charset="0"/>
            </a:endParaRPr>
          </a:p>
          <a:p>
            <a:pPr eaLnBrk="1" hangingPunct="1">
              <a:lnSpc>
                <a:spcPct val="80000"/>
              </a:lnSpc>
              <a:buClr>
                <a:srgbClr val="FF0000"/>
              </a:buClr>
              <a:buFontTx/>
              <a:buNone/>
            </a:pPr>
            <a:endParaRPr lang="en-US" altLang="el-GR" sz="1800" smtClean="0">
              <a:latin typeface="Tahoma" pitchFamily="34" charset="0"/>
              <a:cs typeface="Tahoma" pitchFamily="34" charset="0"/>
            </a:endParaRPr>
          </a:p>
          <a:p>
            <a:pPr eaLnBrk="1" hangingPunct="1">
              <a:lnSpc>
                <a:spcPct val="80000"/>
              </a:lnSpc>
              <a:buClr>
                <a:srgbClr val="FF0000"/>
              </a:buClr>
            </a:pPr>
            <a:r>
              <a:rPr lang="en-US" altLang="el-GR" sz="1800" smtClean="0">
                <a:latin typeface="Tahoma" pitchFamily="34" charset="0"/>
                <a:cs typeface="Tahoma" pitchFamily="34" charset="0"/>
              </a:rPr>
              <a:t>HCV</a:t>
            </a:r>
          </a:p>
          <a:p>
            <a:pPr eaLnBrk="1" hangingPunct="1">
              <a:lnSpc>
                <a:spcPct val="80000"/>
              </a:lnSpc>
              <a:buClr>
                <a:srgbClr val="FF0000"/>
              </a:buClr>
              <a:buFontTx/>
              <a:buNone/>
            </a:pPr>
            <a:endParaRPr lang="en-US" altLang="el-GR" sz="1800" smtClean="0">
              <a:latin typeface="Tahoma" pitchFamily="34" charset="0"/>
              <a:cs typeface="Tahoma" pitchFamily="34" charset="0"/>
            </a:endParaRPr>
          </a:p>
          <a:p>
            <a:pPr eaLnBrk="1" hangingPunct="1">
              <a:lnSpc>
                <a:spcPct val="80000"/>
              </a:lnSpc>
              <a:buClr>
                <a:srgbClr val="FF0000"/>
              </a:buClr>
              <a:buFontTx/>
              <a:buNone/>
            </a:pPr>
            <a:endParaRPr lang="en-US" altLang="el-GR" sz="1800" smtClean="0">
              <a:latin typeface="Tahoma" pitchFamily="34" charset="0"/>
              <a:cs typeface="Tahoma" pitchFamily="34" charset="0"/>
            </a:endParaRPr>
          </a:p>
          <a:p>
            <a:pPr eaLnBrk="1" hangingPunct="1">
              <a:lnSpc>
                <a:spcPct val="150000"/>
              </a:lnSpc>
              <a:buClr>
                <a:srgbClr val="FF0000"/>
              </a:buClr>
            </a:pPr>
            <a:r>
              <a:rPr lang="en-US" altLang="el-GR" sz="1800" smtClean="0">
                <a:latin typeface="Tahoma" pitchFamily="34" charset="0"/>
                <a:cs typeface="Tahoma" pitchFamily="34" charset="0"/>
              </a:rPr>
              <a:t>HIV</a:t>
            </a:r>
          </a:p>
          <a:p>
            <a:pPr eaLnBrk="1" hangingPunct="1">
              <a:lnSpc>
                <a:spcPct val="150000"/>
              </a:lnSpc>
              <a:buClr>
                <a:srgbClr val="FF0000"/>
              </a:buClr>
            </a:pPr>
            <a:r>
              <a:rPr lang="el-GR" altLang="el-GR" sz="1800" smtClean="0">
                <a:latin typeface="Tahoma" pitchFamily="34" charset="0"/>
                <a:cs typeface="Tahoma" pitchFamily="34" charset="0"/>
              </a:rPr>
              <a:t>Ανοσοανεπάρκειες και</a:t>
            </a:r>
          </a:p>
          <a:p>
            <a:pPr eaLnBrk="1" hangingPunct="1">
              <a:lnSpc>
                <a:spcPct val="150000"/>
              </a:lnSpc>
              <a:buClr>
                <a:srgbClr val="FF0000"/>
              </a:buClr>
              <a:buFontTx/>
              <a:buNone/>
            </a:pPr>
            <a:r>
              <a:rPr lang="el-GR" altLang="el-GR" sz="1800" smtClean="0">
                <a:latin typeface="Tahoma" pitchFamily="34" charset="0"/>
                <a:cs typeface="Tahoma" pitchFamily="34" charset="0"/>
              </a:rPr>
              <a:t>     Ιατρογενής Ανοσοκαταστολή</a:t>
            </a:r>
          </a:p>
          <a:p>
            <a:pPr eaLnBrk="1" hangingPunct="1">
              <a:lnSpc>
                <a:spcPct val="150000"/>
              </a:lnSpc>
              <a:buClr>
                <a:srgbClr val="FF0000"/>
              </a:buClr>
            </a:pPr>
            <a:r>
              <a:rPr lang="el-GR" altLang="el-GR" sz="1800" smtClean="0">
                <a:latin typeface="Tahoma" pitchFamily="34" charset="0"/>
                <a:cs typeface="Tahoma" pitchFamily="34" charset="0"/>
              </a:rPr>
              <a:t>Ανθρώπειος Ερπητοϊός 8 (</a:t>
            </a:r>
            <a:r>
              <a:rPr lang="en-US" altLang="el-GR" sz="1800" smtClean="0">
                <a:latin typeface="Tahoma" pitchFamily="34" charset="0"/>
                <a:cs typeface="Tahoma" pitchFamily="34" charset="0"/>
              </a:rPr>
              <a:t>HHV-8)</a:t>
            </a:r>
          </a:p>
        </p:txBody>
      </p:sp>
      <p:sp>
        <p:nvSpPr>
          <p:cNvPr id="90115" name="Rectangle 4"/>
          <p:cNvSpPr>
            <a:spLocks noGrp="1"/>
          </p:cNvSpPr>
          <p:nvPr>
            <p:ph sz="half" idx="2"/>
          </p:nvPr>
        </p:nvSpPr>
        <p:spPr>
          <a:xfrm>
            <a:off x="4724400" y="1485900"/>
            <a:ext cx="4191000" cy="4724400"/>
          </a:xfrm>
        </p:spPr>
        <p:txBody>
          <a:bodyPr>
            <a:normAutofit lnSpcReduction="10000"/>
          </a:bodyPr>
          <a:lstStyle/>
          <a:p>
            <a:pPr eaLnBrk="1" hangingPunct="1">
              <a:lnSpc>
                <a:spcPct val="80000"/>
              </a:lnSpc>
              <a:buFontTx/>
              <a:buNone/>
            </a:pPr>
            <a:r>
              <a:rPr lang="el-GR" altLang="el-GR" sz="1700" dirty="0" smtClean="0">
                <a:latin typeface="Tahoma" pitchFamily="34" charset="0"/>
                <a:cs typeface="Tahoma" pitchFamily="34" charset="0"/>
              </a:rPr>
              <a:t>Λέμφωμα </a:t>
            </a:r>
            <a:r>
              <a:rPr lang="en-US" altLang="el-GR" sz="1700" dirty="0" err="1" smtClean="0">
                <a:latin typeface="Tahoma" pitchFamily="34" charset="0"/>
                <a:cs typeface="Tahoma" pitchFamily="34" charset="0"/>
              </a:rPr>
              <a:t>Burkitt</a:t>
            </a:r>
            <a:r>
              <a:rPr lang="en-US" altLang="el-GR" sz="1700" dirty="0" smtClean="0">
                <a:latin typeface="Tahoma" pitchFamily="34" charset="0"/>
                <a:cs typeface="Tahoma" pitchFamily="34" charset="0"/>
              </a:rPr>
              <a:t>, </a:t>
            </a:r>
            <a:r>
              <a:rPr lang="el-GR" altLang="el-GR" sz="1700" dirty="0" err="1" smtClean="0">
                <a:latin typeface="Tahoma" pitchFamily="34" charset="0"/>
                <a:cs typeface="Tahoma" pitchFamily="34" charset="0"/>
              </a:rPr>
              <a:t>Λεμφ</a:t>
            </a:r>
            <a:r>
              <a:rPr lang="el-GR" altLang="el-GR" sz="1700" dirty="0" smtClean="0">
                <a:latin typeface="Tahoma" pitchFamily="34" charset="0"/>
                <a:cs typeface="Tahoma" pitchFamily="34" charset="0"/>
              </a:rPr>
              <a:t>. κοκκιωμάτωση</a:t>
            </a:r>
            <a:endParaRPr lang="en-US" altLang="el-GR" sz="1700" dirty="0" smtClean="0">
              <a:latin typeface="Tahoma" pitchFamily="34" charset="0"/>
              <a:cs typeface="Tahoma" pitchFamily="34" charset="0"/>
            </a:endParaRPr>
          </a:p>
          <a:p>
            <a:pPr eaLnBrk="1" hangingPunct="1">
              <a:lnSpc>
                <a:spcPct val="80000"/>
              </a:lnSpc>
              <a:buFontTx/>
              <a:buNone/>
            </a:pPr>
            <a:r>
              <a:rPr lang="en-US" altLang="el-GR" sz="1800" dirty="0" smtClean="0">
                <a:latin typeface="Tahoma" pitchFamily="34" charset="0"/>
                <a:cs typeface="Tahoma" pitchFamily="34" charset="0"/>
              </a:rPr>
              <a:t>T-</a:t>
            </a:r>
            <a:r>
              <a:rPr lang="el-GR" altLang="el-GR" sz="1800" dirty="0" smtClean="0">
                <a:latin typeface="Tahoma" pitchFamily="34" charset="0"/>
                <a:cs typeface="Tahoma" pitchFamily="34" charset="0"/>
              </a:rPr>
              <a:t>λεμφώματα</a:t>
            </a:r>
          </a:p>
          <a:p>
            <a:pPr eaLnBrk="1" hangingPunct="1">
              <a:lnSpc>
                <a:spcPct val="70000"/>
              </a:lnSpc>
              <a:buFontTx/>
              <a:buNone/>
            </a:pPr>
            <a:r>
              <a:rPr lang="el-GR" altLang="el-GR" sz="1800" dirty="0" err="1" smtClean="0">
                <a:latin typeface="Tahoma" pitchFamily="34" charset="0"/>
                <a:cs typeface="Tahoma" pitchFamily="34" charset="0"/>
              </a:rPr>
              <a:t>Ανοσοκατεσταλμένοι</a:t>
            </a:r>
            <a:endParaRPr lang="el-GR" altLang="el-GR" sz="1800" dirty="0" smtClean="0">
              <a:latin typeface="Tahoma" pitchFamily="34" charset="0"/>
              <a:cs typeface="Tahoma" pitchFamily="34" charset="0"/>
            </a:endParaRPr>
          </a:p>
          <a:p>
            <a:pPr eaLnBrk="1" hangingPunct="1">
              <a:lnSpc>
                <a:spcPct val="70000"/>
              </a:lnSpc>
              <a:buFontTx/>
              <a:buNone/>
            </a:pPr>
            <a:endParaRPr lang="en-US" altLang="el-GR" sz="1800" dirty="0" smtClean="0">
              <a:latin typeface="Tahoma" pitchFamily="34" charset="0"/>
              <a:cs typeface="Tahoma" pitchFamily="34" charset="0"/>
            </a:endParaRPr>
          </a:p>
          <a:p>
            <a:pPr eaLnBrk="1" hangingPunct="1">
              <a:lnSpc>
                <a:spcPct val="80000"/>
              </a:lnSpc>
              <a:buFontTx/>
              <a:buNone/>
            </a:pPr>
            <a:r>
              <a:rPr lang="en-US" altLang="el-GR" sz="1800" dirty="0" smtClean="0">
                <a:latin typeface="Tahoma" pitchFamily="34" charset="0"/>
                <a:cs typeface="Tahoma" pitchFamily="34" charset="0"/>
              </a:rPr>
              <a:t>MALT </a:t>
            </a:r>
            <a:r>
              <a:rPr lang="el-GR" altLang="el-GR" sz="1800" dirty="0" smtClean="0">
                <a:latin typeface="Tahoma" pitchFamily="34" charset="0"/>
                <a:cs typeface="Tahoma" pitchFamily="34" charset="0"/>
              </a:rPr>
              <a:t>Λεμφώματα</a:t>
            </a:r>
          </a:p>
          <a:p>
            <a:pPr eaLnBrk="1" hangingPunct="1">
              <a:lnSpc>
                <a:spcPct val="80000"/>
              </a:lnSpc>
              <a:buFontTx/>
              <a:buNone/>
            </a:pPr>
            <a:endParaRPr lang="en-US" altLang="el-GR" sz="1800" dirty="0" smtClean="0">
              <a:latin typeface="Tahoma" pitchFamily="34" charset="0"/>
              <a:cs typeface="Tahoma" pitchFamily="34" charset="0"/>
            </a:endParaRPr>
          </a:p>
          <a:p>
            <a:pPr eaLnBrk="1" hangingPunct="1">
              <a:lnSpc>
                <a:spcPct val="80000"/>
              </a:lnSpc>
              <a:buFontTx/>
              <a:buNone/>
            </a:pPr>
            <a:r>
              <a:rPr lang="el-GR" altLang="el-GR" sz="1800" dirty="0" smtClean="0">
                <a:latin typeface="Tahoma" pitchFamily="34" charset="0"/>
                <a:cs typeface="Tahoma" pitchFamily="34" charset="0"/>
              </a:rPr>
              <a:t>Τ</a:t>
            </a:r>
            <a:r>
              <a:rPr lang="en-US" altLang="el-GR" sz="1800" dirty="0" smtClean="0">
                <a:latin typeface="Tahoma" pitchFamily="34" charset="0"/>
                <a:cs typeface="Tahoma" pitchFamily="34" charset="0"/>
              </a:rPr>
              <a:t>-</a:t>
            </a:r>
            <a:r>
              <a:rPr lang="el-GR" altLang="el-GR" sz="1800" dirty="0" smtClean="0">
                <a:latin typeface="Tahoma" pitchFamily="34" charset="0"/>
                <a:cs typeface="Tahoma" pitchFamily="34" charset="0"/>
              </a:rPr>
              <a:t>Λευχαιμία/Λέμφωμα Ενηλίκων</a:t>
            </a:r>
          </a:p>
          <a:p>
            <a:pPr eaLnBrk="1" hangingPunct="1">
              <a:lnSpc>
                <a:spcPct val="80000"/>
              </a:lnSpc>
              <a:buFontTx/>
              <a:buNone/>
            </a:pPr>
            <a:endParaRPr lang="el-GR" altLang="el-GR" sz="1800" dirty="0" smtClean="0">
              <a:latin typeface="Tahoma" pitchFamily="34" charset="0"/>
              <a:cs typeface="Tahoma" pitchFamily="34" charset="0"/>
            </a:endParaRPr>
          </a:p>
          <a:p>
            <a:pPr eaLnBrk="1" hangingPunct="1">
              <a:lnSpc>
                <a:spcPct val="80000"/>
              </a:lnSpc>
              <a:buFontTx/>
              <a:buNone/>
            </a:pPr>
            <a:r>
              <a:rPr lang="el-GR" altLang="el-GR" sz="1800" dirty="0" smtClean="0">
                <a:latin typeface="Tahoma" pitchFamily="34" charset="0"/>
                <a:cs typeface="Tahoma" pitchFamily="34" charset="0"/>
              </a:rPr>
              <a:t>Σπληνικό Λέμφωμα Οριακής Ζώνης</a:t>
            </a:r>
          </a:p>
          <a:p>
            <a:pPr eaLnBrk="1" hangingPunct="1">
              <a:lnSpc>
                <a:spcPct val="80000"/>
              </a:lnSpc>
              <a:buFontTx/>
              <a:buNone/>
            </a:pPr>
            <a:r>
              <a:rPr lang="el-GR" altLang="el-GR" sz="1800" dirty="0" smtClean="0">
                <a:latin typeface="Tahoma" pitchFamily="34" charset="0"/>
                <a:cs typeface="Tahoma" pitchFamily="34" charset="0"/>
              </a:rPr>
              <a:t>Διάχυτο Λέμφωμα από Μεγάλα </a:t>
            </a:r>
            <a:endParaRPr lang="en-US" altLang="el-GR" sz="1800" dirty="0" smtClean="0">
              <a:latin typeface="Tahoma" pitchFamily="34" charset="0"/>
              <a:cs typeface="Tahoma" pitchFamily="34" charset="0"/>
            </a:endParaRPr>
          </a:p>
          <a:p>
            <a:pPr eaLnBrk="1" hangingPunct="1">
              <a:lnSpc>
                <a:spcPct val="80000"/>
              </a:lnSpc>
              <a:buFontTx/>
              <a:buNone/>
            </a:pPr>
            <a:r>
              <a:rPr lang="el-GR" altLang="el-GR" sz="1800" dirty="0" smtClean="0">
                <a:latin typeface="Tahoma" pitchFamily="34" charset="0"/>
                <a:cs typeface="Tahoma" pitchFamily="34" charset="0"/>
              </a:rPr>
              <a:t>Β-Κύτταρα</a:t>
            </a:r>
          </a:p>
          <a:p>
            <a:pPr eaLnBrk="1" hangingPunct="1">
              <a:lnSpc>
                <a:spcPct val="80000"/>
              </a:lnSpc>
              <a:buFontTx/>
              <a:buNone/>
            </a:pPr>
            <a:endParaRPr lang="el-GR" altLang="el-GR" sz="1800" dirty="0" smtClean="0">
              <a:latin typeface="Tahoma" pitchFamily="34" charset="0"/>
              <a:cs typeface="Tahoma" pitchFamily="34" charset="0"/>
            </a:endParaRPr>
          </a:p>
          <a:p>
            <a:pPr eaLnBrk="1" hangingPunct="1">
              <a:lnSpc>
                <a:spcPct val="80000"/>
              </a:lnSpc>
              <a:buFontTx/>
              <a:buNone/>
            </a:pPr>
            <a:endParaRPr lang="el-GR" altLang="el-GR" sz="1800" dirty="0" smtClean="0">
              <a:latin typeface="Tahoma" pitchFamily="34" charset="0"/>
              <a:cs typeface="Tahoma" pitchFamily="34" charset="0"/>
            </a:endParaRPr>
          </a:p>
          <a:p>
            <a:pPr eaLnBrk="1" hangingPunct="1">
              <a:lnSpc>
                <a:spcPct val="80000"/>
              </a:lnSpc>
              <a:buFontTx/>
              <a:buNone/>
            </a:pPr>
            <a:endParaRPr lang="el-GR" altLang="el-GR" sz="1800" dirty="0" smtClean="0">
              <a:latin typeface="Tahoma" pitchFamily="34" charset="0"/>
              <a:cs typeface="Tahoma" pitchFamily="34" charset="0"/>
            </a:endParaRPr>
          </a:p>
          <a:p>
            <a:pPr eaLnBrk="1" hangingPunct="1">
              <a:lnSpc>
                <a:spcPct val="80000"/>
              </a:lnSpc>
              <a:buFontTx/>
              <a:buNone/>
            </a:pPr>
            <a:endParaRPr lang="el-GR" altLang="el-GR" sz="1800" dirty="0" smtClean="0">
              <a:latin typeface="Tahoma" pitchFamily="34" charset="0"/>
              <a:cs typeface="Tahoma" pitchFamily="34" charset="0"/>
            </a:endParaRPr>
          </a:p>
          <a:p>
            <a:pPr eaLnBrk="1" hangingPunct="1">
              <a:lnSpc>
                <a:spcPct val="80000"/>
              </a:lnSpc>
              <a:buFontTx/>
              <a:buNone/>
            </a:pPr>
            <a:endParaRPr lang="el-GR" altLang="el-GR" sz="1800" dirty="0" smtClean="0">
              <a:latin typeface="Tahoma" pitchFamily="34" charset="0"/>
              <a:cs typeface="Tahoma" pitchFamily="34" charset="0"/>
            </a:endParaRPr>
          </a:p>
          <a:p>
            <a:pPr eaLnBrk="1" hangingPunct="1">
              <a:lnSpc>
                <a:spcPct val="80000"/>
              </a:lnSpc>
              <a:buFontTx/>
              <a:buNone/>
            </a:pPr>
            <a:r>
              <a:rPr lang="el-GR" altLang="el-GR" sz="1800" dirty="0" smtClean="0">
                <a:latin typeface="Tahoma" pitchFamily="34" charset="0"/>
                <a:cs typeface="Tahoma" pitchFamily="34" charset="0"/>
              </a:rPr>
              <a:t>Πρωτοπαθή Λεμφώματα </a:t>
            </a:r>
            <a:r>
              <a:rPr lang="el-GR" altLang="el-GR" sz="1800" dirty="0" smtClean="0">
                <a:latin typeface="Tahoma" pitchFamily="34" charset="0"/>
                <a:cs typeface="Tahoma" pitchFamily="34" charset="0"/>
              </a:rPr>
              <a:t>Κοιλοτήτων – Νόσος</a:t>
            </a:r>
            <a:r>
              <a:rPr lang="en-US" altLang="el-GR" sz="1800" dirty="0" smtClean="0">
                <a:latin typeface="Tahoma" pitchFamily="34" charset="0"/>
                <a:cs typeface="Tahoma" pitchFamily="34" charset="0"/>
              </a:rPr>
              <a:t> </a:t>
            </a:r>
            <a:r>
              <a:rPr lang="en-US" altLang="el-GR" sz="1800" dirty="0" err="1" smtClean="0">
                <a:latin typeface="Tahoma" pitchFamily="34" charset="0"/>
                <a:cs typeface="Tahoma" pitchFamily="34" charset="0"/>
              </a:rPr>
              <a:t>castleman</a:t>
            </a:r>
            <a:r>
              <a:rPr lang="el-GR" altLang="el-GR" sz="1800" dirty="0" smtClean="0">
                <a:latin typeface="Tahoma" pitchFamily="34" charset="0"/>
                <a:cs typeface="Tahoma" pitchFamily="34" charset="0"/>
              </a:rPr>
              <a:t> </a:t>
            </a:r>
            <a:endParaRPr lang="el-GR" altLang="el-GR" sz="1800" dirty="0" smtClean="0">
              <a:latin typeface="Tahoma" pitchFamily="34" charset="0"/>
              <a:cs typeface="Tahoma" pitchFamily="34" charset="0"/>
            </a:endParaRPr>
          </a:p>
          <a:p>
            <a:pPr eaLnBrk="1" hangingPunct="1">
              <a:lnSpc>
                <a:spcPct val="80000"/>
              </a:lnSpc>
              <a:buFontTx/>
              <a:buNone/>
            </a:pPr>
            <a:endParaRPr lang="el-GR" altLang="el-GR" sz="1800" dirty="0" smtClean="0">
              <a:latin typeface="Tahoma" pitchFamily="34" charset="0"/>
              <a:cs typeface="Tahoma" pitchFamily="34" charset="0"/>
            </a:endParaRPr>
          </a:p>
          <a:p>
            <a:pPr eaLnBrk="1" hangingPunct="1">
              <a:lnSpc>
                <a:spcPct val="80000"/>
              </a:lnSpc>
              <a:buFontTx/>
              <a:buNone/>
            </a:pPr>
            <a:endParaRPr lang="el-GR" altLang="el-GR" sz="2400" dirty="0" smtClean="0">
              <a:latin typeface="Tahoma" pitchFamily="34" charset="0"/>
              <a:cs typeface="Tahoma" pitchFamily="34" charset="0"/>
            </a:endParaRPr>
          </a:p>
        </p:txBody>
      </p:sp>
      <p:sp>
        <p:nvSpPr>
          <p:cNvPr id="90116" name="Rectangle 5"/>
          <p:cNvSpPr>
            <a:spLocks noChangeArrowheads="1"/>
          </p:cNvSpPr>
          <p:nvPr/>
        </p:nvSpPr>
        <p:spPr bwMode="auto">
          <a:xfrm>
            <a:off x="5029200" y="1905000"/>
            <a:ext cx="1644650" cy="396875"/>
          </a:xfrm>
          <a:prstGeom prst="rect">
            <a:avLst/>
          </a:prstGeom>
          <a:noFill/>
          <a:ln w="9525">
            <a:noFill/>
            <a:miter lim="800000"/>
            <a:headEnd/>
            <a:tailEnd/>
          </a:ln>
        </p:spPr>
        <p:txBody>
          <a:bodyPr>
            <a:spAutoFit/>
          </a:bodyPr>
          <a:lstStyle/>
          <a:p>
            <a:pPr eaLnBrk="1" hangingPunct="1">
              <a:spcBef>
                <a:spcPct val="20000"/>
              </a:spcBef>
              <a:buClr>
                <a:srgbClr val="FF0000"/>
              </a:buClr>
              <a:buFontTx/>
              <a:buChar char="•"/>
            </a:pPr>
            <a:endParaRPr lang="en-US" altLang="el-GR"/>
          </a:p>
        </p:txBody>
      </p:sp>
      <p:sp>
        <p:nvSpPr>
          <p:cNvPr id="6" name="5 - Τίτλος"/>
          <p:cNvSpPr>
            <a:spLocks noGrp="1"/>
          </p:cNvSpPr>
          <p:nvPr>
            <p:ph type="title"/>
          </p:nvPr>
        </p:nvSpPr>
        <p:spPr>
          <a:xfrm>
            <a:off x="457200" y="267494"/>
            <a:ext cx="8229600" cy="935230"/>
          </a:xfrm>
        </p:spPr>
        <p:txBody>
          <a:bodyPr/>
          <a:lstStyle/>
          <a:p>
            <a:r>
              <a:rPr lang="el-GR" dirty="0" smtClean="0"/>
              <a:t>ΑΙΤΙΟΛΟΓΙΚΟΙ ΠΑΡΑΓΟΝΤΕΣ</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1" name="Group 3"/>
          <p:cNvGraphicFramePr>
            <a:graphicFrameLocks noGrp="1"/>
          </p:cNvGraphicFramePr>
          <p:nvPr/>
        </p:nvGraphicFramePr>
        <p:xfrm>
          <a:off x="304800" y="1093788"/>
          <a:ext cx="8534400" cy="5586413"/>
        </p:xfrm>
        <a:graphic>
          <a:graphicData uri="http://schemas.openxmlformats.org/drawingml/2006/table">
            <a:tbl>
              <a:tblPr/>
              <a:tblGrid>
                <a:gridCol w="1981200"/>
                <a:gridCol w="2514600"/>
                <a:gridCol w="4038600"/>
              </a:tblGrid>
              <a:tr h="658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a:ln>
                            <a:noFill/>
                          </a:ln>
                          <a:solidFill>
                            <a:schemeClr val="tx1"/>
                          </a:solidFill>
                          <a:effectLst/>
                          <a:latin typeface="Tahoma" pitchFamily="34" charset="0"/>
                          <a:cs typeface="Tahoma" pitchFamily="34" charset="0"/>
                        </a:rPr>
                        <a:t>Μοριακή Βλάβη</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Tahoma" pitchFamily="34" charset="0"/>
                          <a:cs typeface="Tahoma" pitchFamily="34" charset="0"/>
                        </a:rPr>
                        <a:t>Υπεύθυνο Γονίδιο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a:ln>
                            <a:noFill/>
                          </a:ln>
                          <a:solidFill>
                            <a:schemeClr val="tx1"/>
                          </a:solidFill>
                          <a:effectLst/>
                          <a:latin typeface="Tahoma" pitchFamily="34" charset="0"/>
                          <a:cs typeface="Tahoma" pitchFamily="34" charset="0"/>
                        </a:rPr>
                        <a:t>Τύπος Λεμφώματος</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t (14;18)</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bcl-2</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Οζώδες</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t (1</a:t>
                      </a:r>
                      <a:r>
                        <a:rPr kumimoji="0" lang="el-GR" sz="1800" b="0" i="0" u="none" strike="noStrike" cap="none" normalizeH="0" baseline="0">
                          <a:ln>
                            <a:noFill/>
                          </a:ln>
                          <a:solidFill>
                            <a:schemeClr val="tx1"/>
                          </a:solidFill>
                          <a:effectLst/>
                          <a:latin typeface="Tahoma" pitchFamily="34" charset="0"/>
                          <a:cs typeface="Tahoma" pitchFamily="34" charset="0"/>
                        </a:rPr>
                        <a:t>1</a:t>
                      </a:r>
                      <a:r>
                        <a:rPr kumimoji="0" lang="en-US" sz="1800" b="0" i="0" u="none" strike="noStrike" cap="none" normalizeH="0" baseline="0">
                          <a:ln>
                            <a:noFill/>
                          </a:ln>
                          <a:solidFill>
                            <a:schemeClr val="tx1"/>
                          </a:solidFill>
                          <a:effectLst/>
                          <a:latin typeface="Tahoma" pitchFamily="34" charset="0"/>
                          <a:cs typeface="Tahoma" pitchFamily="34" charset="0"/>
                        </a:rPr>
                        <a:t>;1</a:t>
                      </a:r>
                      <a:r>
                        <a:rPr kumimoji="0" lang="el-GR" sz="1800" b="0" i="0" u="none" strike="noStrike" cap="none" normalizeH="0" baseline="0">
                          <a:ln>
                            <a:noFill/>
                          </a:ln>
                          <a:solidFill>
                            <a:schemeClr val="tx1"/>
                          </a:solidFill>
                          <a:effectLst/>
                          <a:latin typeface="Tahoma" pitchFamily="34" charset="0"/>
                          <a:cs typeface="Tahoma" pitchFamily="34" charset="0"/>
                        </a:rPr>
                        <a:t>4</a:t>
                      </a:r>
                      <a:r>
                        <a:rPr kumimoji="0" lang="en-US" sz="1800" b="0" i="0" u="none" strike="noStrike" cap="none" normalizeH="0" baseline="0">
                          <a:ln>
                            <a:noFill/>
                          </a:ln>
                          <a:solidFill>
                            <a:schemeClr val="tx1"/>
                          </a:solidFill>
                          <a:effectLst/>
                          <a:latin typeface="Tahoma" pitchFamily="34" charset="0"/>
                          <a:cs typeface="Tahoma" pitchFamily="34" charset="0"/>
                        </a:rPr>
                        <a:t>)</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bcl-</a:t>
                      </a:r>
                      <a:r>
                        <a:rPr kumimoji="0" lang="el-GR" sz="1800" b="0" i="0" u="none" strike="noStrike" cap="none" normalizeH="0" baseline="0">
                          <a:ln>
                            <a:noFill/>
                          </a:ln>
                          <a:solidFill>
                            <a:schemeClr val="tx1"/>
                          </a:solidFill>
                          <a:effectLst/>
                          <a:latin typeface="Tahoma" pitchFamily="34" charset="0"/>
                          <a:cs typeface="Tahoma"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Από Κύτταρα Μανδύα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t (</a:t>
                      </a:r>
                      <a:r>
                        <a:rPr kumimoji="0" lang="el-GR" sz="1800" b="0" i="0" u="none" strike="noStrike" cap="none" normalizeH="0" baseline="0">
                          <a:ln>
                            <a:noFill/>
                          </a:ln>
                          <a:solidFill>
                            <a:schemeClr val="tx1"/>
                          </a:solidFill>
                          <a:effectLst/>
                          <a:latin typeface="Tahoma" pitchFamily="34" charset="0"/>
                          <a:cs typeface="Tahoma" pitchFamily="34" charset="0"/>
                        </a:rPr>
                        <a:t>8</a:t>
                      </a:r>
                      <a:r>
                        <a:rPr kumimoji="0" lang="en-US" sz="1800" b="0" i="0" u="none" strike="noStrike" cap="none" normalizeH="0" baseline="0">
                          <a:ln>
                            <a:noFill/>
                          </a:ln>
                          <a:solidFill>
                            <a:schemeClr val="tx1"/>
                          </a:solidFill>
                          <a:effectLst/>
                          <a:latin typeface="Tahoma" pitchFamily="34" charset="0"/>
                          <a:cs typeface="Tahoma" pitchFamily="34" charset="0"/>
                        </a:rPr>
                        <a:t>;1</a:t>
                      </a:r>
                      <a:r>
                        <a:rPr kumimoji="0" lang="el-GR" sz="1800" b="0" i="0" u="none" strike="noStrike" cap="none" normalizeH="0" baseline="0">
                          <a:ln>
                            <a:noFill/>
                          </a:ln>
                          <a:solidFill>
                            <a:schemeClr val="tx1"/>
                          </a:solidFill>
                          <a:effectLst/>
                          <a:latin typeface="Tahoma" pitchFamily="34" charset="0"/>
                          <a:cs typeface="Tahoma" pitchFamily="34" charset="0"/>
                        </a:rPr>
                        <a:t>4</a:t>
                      </a:r>
                      <a:r>
                        <a:rPr kumimoji="0" lang="en-US" sz="1800" b="0" i="0" u="none" strike="noStrike" cap="none" normalizeH="0" baseline="0">
                          <a:ln>
                            <a:noFill/>
                          </a:ln>
                          <a:solidFill>
                            <a:schemeClr val="tx1"/>
                          </a:solidFill>
                          <a:effectLst/>
                          <a:latin typeface="Tahoma" pitchFamily="34" charset="0"/>
                          <a:cs typeface="Tahoma" pitchFamily="34" charset="0"/>
                        </a:rPr>
                        <a:t>)</a:t>
                      </a:r>
                      <a:r>
                        <a:rPr kumimoji="0" lang="el-GR" sz="1800" b="0" i="0" u="none" strike="noStrike" cap="none" normalizeH="0" baseline="0">
                          <a:ln>
                            <a:noFill/>
                          </a:ln>
                          <a:solidFill>
                            <a:schemeClr val="tx1"/>
                          </a:solidFill>
                          <a:effectLst/>
                          <a:latin typeface="Tahoma" pitchFamily="34" charset="0"/>
                          <a:cs typeface="Tahoma" pitchFamily="34" charset="0"/>
                        </a:rPr>
                        <a:t> ή</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t (</a:t>
                      </a:r>
                      <a:r>
                        <a:rPr kumimoji="0" lang="el-GR" sz="1800" b="0" i="0" u="none" strike="noStrike" cap="none" normalizeH="0" baseline="0">
                          <a:ln>
                            <a:noFill/>
                          </a:ln>
                          <a:solidFill>
                            <a:schemeClr val="tx1"/>
                          </a:solidFill>
                          <a:effectLst/>
                          <a:latin typeface="Tahoma" pitchFamily="34" charset="0"/>
                          <a:cs typeface="Tahoma" pitchFamily="34" charset="0"/>
                        </a:rPr>
                        <a:t>2</a:t>
                      </a:r>
                      <a:r>
                        <a:rPr kumimoji="0" lang="en-US" sz="1800" b="0" i="0" u="none" strike="noStrike" cap="none" normalizeH="0" baseline="0">
                          <a:ln>
                            <a:noFill/>
                          </a:ln>
                          <a:solidFill>
                            <a:schemeClr val="tx1"/>
                          </a:solidFill>
                          <a:effectLst/>
                          <a:latin typeface="Tahoma" pitchFamily="34" charset="0"/>
                          <a:cs typeface="Tahoma" pitchFamily="34" charset="0"/>
                        </a:rPr>
                        <a:t>;</a:t>
                      </a:r>
                      <a:r>
                        <a:rPr kumimoji="0" lang="el-GR" sz="1800" b="0" i="0" u="none" strike="noStrike" cap="none" normalizeH="0" baseline="0">
                          <a:ln>
                            <a:noFill/>
                          </a:ln>
                          <a:solidFill>
                            <a:schemeClr val="tx1"/>
                          </a:solidFill>
                          <a:effectLst/>
                          <a:latin typeface="Tahoma" pitchFamily="34" charset="0"/>
                          <a:cs typeface="Tahoma" pitchFamily="34" charset="0"/>
                        </a:rPr>
                        <a:t>8</a:t>
                      </a:r>
                      <a:r>
                        <a:rPr kumimoji="0" lang="en-US" sz="1800" b="0" i="0" u="none" strike="noStrike" cap="none" normalizeH="0" baseline="0">
                          <a:ln>
                            <a:noFill/>
                          </a:ln>
                          <a:solidFill>
                            <a:schemeClr val="tx1"/>
                          </a:solidFill>
                          <a:effectLst/>
                          <a:latin typeface="Tahoma" pitchFamily="34" charset="0"/>
                          <a:cs typeface="Tahoma" pitchFamily="34" charset="0"/>
                        </a:rPr>
                        <a:t>)</a:t>
                      </a:r>
                      <a:r>
                        <a:rPr kumimoji="0" lang="el-GR" sz="1800" b="0" i="0" u="none" strike="noStrike" cap="none" normalizeH="0" baseline="0">
                          <a:ln>
                            <a:noFill/>
                          </a:ln>
                          <a:solidFill>
                            <a:schemeClr val="tx1"/>
                          </a:solidFill>
                          <a:effectLst/>
                          <a:latin typeface="Tahoma" pitchFamily="34" charset="0"/>
                          <a:cs typeface="Tahoma" pitchFamily="34" charset="0"/>
                        </a:rPr>
                        <a:t> ή </a:t>
                      </a:r>
                      <a:r>
                        <a:rPr kumimoji="0" lang="en-US" sz="1800" b="0" i="0" u="none" strike="noStrike" cap="none" normalizeH="0" baseline="0">
                          <a:ln>
                            <a:noFill/>
                          </a:ln>
                          <a:solidFill>
                            <a:schemeClr val="tx1"/>
                          </a:solidFill>
                          <a:effectLst/>
                          <a:latin typeface="Tahoma" pitchFamily="34" charset="0"/>
                          <a:cs typeface="Tahoma" pitchFamily="34" charset="0"/>
                        </a:rPr>
                        <a:t>t (</a:t>
                      </a:r>
                      <a:r>
                        <a:rPr kumimoji="0" lang="el-GR" sz="1800" b="0" i="0" u="none" strike="noStrike" cap="none" normalizeH="0" baseline="0">
                          <a:ln>
                            <a:noFill/>
                          </a:ln>
                          <a:solidFill>
                            <a:schemeClr val="tx1"/>
                          </a:solidFill>
                          <a:effectLst/>
                          <a:latin typeface="Tahoma" pitchFamily="34" charset="0"/>
                          <a:cs typeface="Tahoma" pitchFamily="34" charset="0"/>
                        </a:rPr>
                        <a:t>8</a:t>
                      </a:r>
                      <a:r>
                        <a:rPr kumimoji="0" lang="en-US" sz="1800" b="0" i="0" u="none" strike="noStrike" cap="none" normalizeH="0" baseline="0">
                          <a:ln>
                            <a:noFill/>
                          </a:ln>
                          <a:solidFill>
                            <a:schemeClr val="tx1"/>
                          </a:solidFill>
                          <a:effectLst/>
                          <a:latin typeface="Tahoma" pitchFamily="34" charset="0"/>
                          <a:cs typeface="Tahoma" pitchFamily="34" charset="0"/>
                        </a:rPr>
                        <a:t>;</a:t>
                      </a:r>
                      <a:r>
                        <a:rPr kumimoji="0" lang="el-GR" sz="1800" b="0" i="0" u="none" strike="noStrike" cap="none" normalizeH="0" baseline="0">
                          <a:ln>
                            <a:noFill/>
                          </a:ln>
                          <a:solidFill>
                            <a:schemeClr val="tx1"/>
                          </a:solidFill>
                          <a:effectLst/>
                          <a:latin typeface="Tahoma" pitchFamily="34" charset="0"/>
                          <a:cs typeface="Tahoma" pitchFamily="34" charset="0"/>
                        </a:rPr>
                        <a:t>22</a:t>
                      </a:r>
                      <a:r>
                        <a:rPr kumimoji="0" lang="en-US" sz="1800" b="0" i="0" u="none" strike="noStrike" cap="none" normalizeH="0" baseline="0">
                          <a:ln>
                            <a:noFill/>
                          </a:ln>
                          <a:solidFill>
                            <a:schemeClr val="tx1"/>
                          </a:solidFill>
                          <a:effectLst/>
                          <a:latin typeface="Tahoma" pitchFamily="34" charset="0"/>
                          <a:cs typeface="Tahoma" pitchFamily="34" charset="0"/>
                        </a:rPr>
                        <a:t>)</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c-myc</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Λέμφωμα </a:t>
                      </a:r>
                      <a:r>
                        <a:rPr kumimoji="0" lang="en-US" sz="1800" b="0" i="0" u="none" strike="noStrike" cap="none" normalizeH="0" baseline="0">
                          <a:ln>
                            <a:noFill/>
                          </a:ln>
                          <a:solidFill>
                            <a:schemeClr val="tx1"/>
                          </a:solidFill>
                          <a:effectLst/>
                          <a:latin typeface="Tahoma" pitchFamily="34" charset="0"/>
                          <a:cs typeface="Tahoma" pitchFamily="34" charset="0"/>
                        </a:rPr>
                        <a:t>Burkitt</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t (</a:t>
                      </a:r>
                      <a:r>
                        <a:rPr kumimoji="0" lang="el-GR" sz="1800" b="0" i="0" u="none" strike="noStrike" cap="none" normalizeH="0" baseline="0">
                          <a:ln>
                            <a:noFill/>
                          </a:ln>
                          <a:solidFill>
                            <a:schemeClr val="tx1"/>
                          </a:solidFill>
                          <a:effectLst/>
                          <a:latin typeface="Tahoma" pitchFamily="34" charset="0"/>
                          <a:cs typeface="Tahoma" pitchFamily="34" charset="0"/>
                        </a:rPr>
                        <a:t>2</a:t>
                      </a:r>
                      <a:r>
                        <a:rPr kumimoji="0" lang="en-US" sz="1800" b="0" i="0" u="none" strike="noStrike" cap="none" normalizeH="0" baseline="0">
                          <a:ln>
                            <a:noFill/>
                          </a:ln>
                          <a:solidFill>
                            <a:schemeClr val="tx1"/>
                          </a:solidFill>
                          <a:effectLst/>
                          <a:latin typeface="Tahoma" pitchFamily="34" charset="0"/>
                          <a:cs typeface="Tahoma" pitchFamily="34" charset="0"/>
                        </a:rPr>
                        <a:t>;</a:t>
                      </a:r>
                      <a:r>
                        <a:rPr kumimoji="0" lang="el-GR" sz="1800" b="0" i="0" u="none" strike="noStrike" cap="none" normalizeH="0" baseline="0">
                          <a:ln>
                            <a:noFill/>
                          </a:ln>
                          <a:solidFill>
                            <a:schemeClr val="tx1"/>
                          </a:solidFill>
                          <a:effectLst/>
                          <a:latin typeface="Tahoma" pitchFamily="34" charset="0"/>
                          <a:cs typeface="Tahoma" pitchFamily="34" charset="0"/>
                        </a:rPr>
                        <a:t>5</a:t>
                      </a:r>
                      <a:r>
                        <a:rPr kumimoji="0" lang="en-US" sz="1800" b="0" i="0" u="none" strike="noStrike" cap="none" normalizeH="0" baseline="0">
                          <a:ln>
                            <a:noFill/>
                          </a:ln>
                          <a:solidFill>
                            <a:schemeClr val="tx1"/>
                          </a:solidFill>
                          <a:effectLst/>
                          <a:latin typeface="Tahoma" pitchFamily="34" charset="0"/>
                          <a:cs typeface="Tahoma" pitchFamily="34" charset="0"/>
                        </a:rPr>
                        <a:t>)</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ALK</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Αναπλαστικό</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t (</a:t>
                      </a:r>
                      <a:r>
                        <a:rPr kumimoji="0" lang="el-GR" sz="1800" b="0" i="0" u="none" strike="noStrike" cap="none" normalizeH="0" baseline="0">
                          <a:ln>
                            <a:noFill/>
                          </a:ln>
                          <a:solidFill>
                            <a:schemeClr val="tx1"/>
                          </a:solidFill>
                          <a:effectLst/>
                          <a:latin typeface="Tahoma" pitchFamily="34" charset="0"/>
                          <a:cs typeface="Tahoma" pitchFamily="34" charset="0"/>
                        </a:rPr>
                        <a:t>9</a:t>
                      </a:r>
                      <a:r>
                        <a:rPr kumimoji="0" lang="en-US" sz="1800" b="0" i="0" u="none" strike="noStrike" cap="none" normalizeH="0" baseline="0">
                          <a:ln>
                            <a:noFill/>
                          </a:ln>
                          <a:solidFill>
                            <a:schemeClr val="tx1"/>
                          </a:solidFill>
                          <a:effectLst/>
                          <a:latin typeface="Tahoma" pitchFamily="34" charset="0"/>
                          <a:cs typeface="Tahoma" pitchFamily="34" charset="0"/>
                        </a:rPr>
                        <a:t>;1</a:t>
                      </a:r>
                      <a:r>
                        <a:rPr kumimoji="0" lang="el-GR" sz="1800" b="0" i="0" u="none" strike="noStrike" cap="none" normalizeH="0" baseline="0">
                          <a:ln>
                            <a:noFill/>
                          </a:ln>
                          <a:solidFill>
                            <a:schemeClr val="tx1"/>
                          </a:solidFill>
                          <a:effectLst/>
                          <a:latin typeface="Tahoma" pitchFamily="34" charset="0"/>
                          <a:cs typeface="Tahoma" pitchFamily="34" charset="0"/>
                        </a:rPr>
                        <a:t>4</a:t>
                      </a:r>
                      <a:r>
                        <a:rPr kumimoji="0" lang="en-US" sz="1800" b="0" i="0" u="none" strike="noStrike" cap="none" normalizeH="0" baseline="0">
                          <a:ln>
                            <a:noFill/>
                          </a:ln>
                          <a:solidFill>
                            <a:schemeClr val="tx1"/>
                          </a:solidFill>
                          <a:effectLst/>
                          <a:latin typeface="Tahoma" pitchFamily="34" charset="0"/>
                          <a:cs typeface="Tahoma" pitchFamily="34" charset="0"/>
                        </a:rPr>
                        <a:t>)</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PAX-5</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Λεμφοπλασματοκυτταρικό</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t (1</a:t>
                      </a:r>
                      <a:r>
                        <a:rPr kumimoji="0" lang="el-GR" sz="1800" b="0" i="0" u="none" strike="noStrike" cap="none" normalizeH="0" baseline="0">
                          <a:ln>
                            <a:noFill/>
                          </a:ln>
                          <a:solidFill>
                            <a:schemeClr val="tx1"/>
                          </a:solidFill>
                          <a:effectLst/>
                          <a:latin typeface="Tahoma" pitchFamily="34" charset="0"/>
                          <a:cs typeface="Tahoma" pitchFamily="34" charset="0"/>
                        </a:rPr>
                        <a:t>1</a:t>
                      </a:r>
                      <a:r>
                        <a:rPr kumimoji="0" lang="en-US" sz="1800" b="0" i="0" u="none" strike="noStrike" cap="none" normalizeH="0" baseline="0">
                          <a:ln>
                            <a:noFill/>
                          </a:ln>
                          <a:solidFill>
                            <a:schemeClr val="tx1"/>
                          </a:solidFill>
                          <a:effectLst/>
                          <a:latin typeface="Tahoma" pitchFamily="34" charset="0"/>
                          <a:cs typeface="Tahoma" pitchFamily="34" charset="0"/>
                        </a:rPr>
                        <a:t>;18)</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API2/MLT</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MALT </a:t>
                      </a:r>
                      <a:r>
                        <a:rPr kumimoji="0" lang="el-GR" sz="1800" b="0" i="0" u="none" strike="noStrike" cap="none" normalizeH="0" baseline="0">
                          <a:ln>
                            <a:noFill/>
                          </a:ln>
                          <a:solidFill>
                            <a:schemeClr val="tx1"/>
                          </a:solidFill>
                          <a:effectLst/>
                          <a:latin typeface="Tahoma" pitchFamily="34" charset="0"/>
                          <a:cs typeface="Tahoma" pitchFamily="34" charset="0"/>
                        </a:rPr>
                        <a:t>χαμηλής κακοηθείας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t (1;14)</a:t>
                      </a:r>
                      <a:endParaRPr kumimoji="0" lang="el-GR" sz="1800" b="0" i="0" u="none" strike="noStrike" cap="none" normalizeH="0" baseline="0" dirty="0">
                        <a:ln>
                          <a:noFill/>
                        </a:ln>
                        <a:solidFill>
                          <a:schemeClr val="tx1"/>
                        </a:solidFill>
                        <a:effectLst/>
                        <a:latin typeface="Tahoma" pitchFamily="34" charset="0"/>
                        <a:cs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bcl-</a:t>
                      </a:r>
                      <a:r>
                        <a:rPr kumimoji="0" lang="el-GR" sz="1800" b="0" i="0" u="none" strike="noStrike" cap="none" normalizeH="0" baseline="0">
                          <a:ln>
                            <a:noFill/>
                          </a:ln>
                          <a:solidFill>
                            <a:schemeClr val="tx1"/>
                          </a:solidFill>
                          <a:effectLst/>
                          <a:latin typeface="Tahoma" pitchFamily="34" charset="0"/>
                          <a:cs typeface="Tahoma"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ahoma" pitchFamily="34" charset="0"/>
                          <a:cs typeface="Tahoma" pitchFamily="34" charset="0"/>
                        </a:rPr>
                        <a:t>MALT</a:t>
                      </a:r>
                      <a:endParaRPr kumimoji="0" lang="el-GR" sz="1800" b="0" i="0" u="none" strike="noStrike" cap="none" normalizeH="0" baseline="0" dirty="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3 - Τίτλος"/>
          <p:cNvSpPr>
            <a:spLocks noGrp="1"/>
          </p:cNvSpPr>
          <p:nvPr>
            <p:ph type="title"/>
          </p:nvPr>
        </p:nvSpPr>
        <p:spPr>
          <a:xfrm>
            <a:off x="457200" y="168640"/>
            <a:ext cx="8229600" cy="786949"/>
          </a:xfrm>
        </p:spPr>
        <p:txBody>
          <a:bodyPr/>
          <a:lstStyle/>
          <a:p>
            <a:r>
              <a:rPr lang="el-GR" dirty="0" smtClean="0"/>
              <a:t>ΜΟΡΙΑΚΕΣ ΒΛΑΒΕΣ</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1855"/>
          </a:xfrm>
        </p:spPr>
        <p:txBody>
          <a:bodyPr>
            <a:normAutofit fontScale="90000"/>
          </a:bodyPr>
          <a:lstStyle/>
          <a:p>
            <a:r>
              <a:rPr lang="el-GR" dirty="0" smtClean="0"/>
              <a:t>ΣΧΗΜΑΤΙΚΗ </a:t>
            </a:r>
            <a:r>
              <a:rPr lang="el-GR" dirty="0" smtClean="0"/>
              <a:t>ΠΑΡΑΣΤΑΣΗ ΛΕΜΦΙΚΟΥ ΣΥΣΤΗΜΑΤΟΣ</a:t>
            </a:r>
            <a:endParaRPr lang="en-US" dirty="0"/>
          </a:p>
        </p:txBody>
      </p:sp>
      <p:pic>
        <p:nvPicPr>
          <p:cNvPr id="80897" name="Picture 1"/>
          <p:cNvPicPr>
            <a:picLocks noGrp="1" noChangeAspect="1" noChangeArrowheads="1"/>
          </p:cNvPicPr>
          <p:nvPr>
            <p:ph idx="1"/>
          </p:nvPr>
        </p:nvPicPr>
        <p:blipFill>
          <a:blip r:embed="rId2"/>
          <a:srcRect/>
          <a:stretch>
            <a:fillRect/>
          </a:stretch>
        </p:blipFill>
        <p:spPr bwMode="auto">
          <a:xfrm>
            <a:off x="637060" y="1488492"/>
            <a:ext cx="7936992"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p:cNvSpPr>
          <p:nvPr>
            <p:ph idx="1"/>
          </p:nvPr>
        </p:nvSpPr>
        <p:spPr>
          <a:xfrm>
            <a:off x="914400" y="1524000"/>
            <a:ext cx="7200900" cy="3898900"/>
          </a:xfrm>
        </p:spPr>
        <p:txBody>
          <a:bodyPr/>
          <a:lstStyle/>
          <a:p>
            <a:pPr eaLnBrk="1" hangingPunct="1">
              <a:lnSpc>
                <a:spcPct val="130000"/>
              </a:lnSpc>
              <a:buClr>
                <a:srgbClr val="FF0000"/>
              </a:buClr>
            </a:pPr>
            <a:r>
              <a:rPr lang="el-GR" altLang="el-GR" sz="2000" smtClean="0">
                <a:latin typeface="Tahoma" pitchFamily="34" charset="0"/>
                <a:cs typeface="Tahoma" pitchFamily="34" charset="0"/>
              </a:rPr>
              <a:t>Ασυμπτωματική διόγκωση επιπολής λεμφαδένων</a:t>
            </a:r>
          </a:p>
          <a:p>
            <a:pPr eaLnBrk="1" hangingPunct="1">
              <a:lnSpc>
                <a:spcPct val="130000"/>
              </a:lnSpc>
              <a:buClr>
                <a:srgbClr val="FF0000"/>
              </a:buClr>
            </a:pPr>
            <a:r>
              <a:rPr lang="el-GR" altLang="el-GR" sz="2000" smtClean="0">
                <a:latin typeface="Tahoma" pitchFamily="34" charset="0"/>
                <a:cs typeface="Tahoma" pitchFamily="34" charset="0"/>
              </a:rPr>
              <a:t>Διόγκωση επιπολής λεμφαδένων με Β-συμπτώματα</a:t>
            </a:r>
          </a:p>
          <a:p>
            <a:pPr eaLnBrk="1" hangingPunct="1">
              <a:lnSpc>
                <a:spcPct val="130000"/>
              </a:lnSpc>
              <a:buClr>
                <a:srgbClr val="FF0000"/>
              </a:buClr>
            </a:pPr>
            <a:r>
              <a:rPr lang="el-GR" altLang="el-GR" sz="2000" smtClean="0">
                <a:latin typeface="Tahoma" pitchFamily="34" charset="0"/>
                <a:cs typeface="Tahoma" pitchFamily="34" charset="0"/>
              </a:rPr>
              <a:t>Παρατεινόμενο εμπύρετο </a:t>
            </a:r>
          </a:p>
          <a:p>
            <a:pPr eaLnBrk="1" hangingPunct="1">
              <a:lnSpc>
                <a:spcPct val="130000"/>
              </a:lnSpc>
              <a:buClr>
                <a:srgbClr val="FF0000"/>
              </a:buClr>
            </a:pPr>
            <a:r>
              <a:rPr lang="el-GR" altLang="el-GR" sz="2000" smtClean="0">
                <a:latin typeface="Tahoma" pitchFamily="34" charset="0"/>
                <a:cs typeface="Tahoma" pitchFamily="34" charset="0"/>
              </a:rPr>
              <a:t>Συμπτώματα ως επί νεοπλασμάτων συμπαγών οργάνων (εξωλεμφαδενικά)</a:t>
            </a:r>
          </a:p>
          <a:p>
            <a:pPr eaLnBrk="1" hangingPunct="1">
              <a:lnSpc>
                <a:spcPct val="130000"/>
              </a:lnSpc>
              <a:buClr>
                <a:srgbClr val="FF0000"/>
              </a:buClr>
            </a:pPr>
            <a:r>
              <a:rPr lang="el-GR" altLang="el-GR" sz="2000" smtClean="0">
                <a:latin typeface="Tahoma" pitchFamily="34" charset="0"/>
                <a:cs typeface="Tahoma" pitchFamily="34" charset="0"/>
              </a:rPr>
              <a:t>Πιεστικά φαινόμενα</a:t>
            </a:r>
          </a:p>
          <a:p>
            <a:pPr eaLnBrk="1" hangingPunct="1">
              <a:lnSpc>
                <a:spcPct val="130000"/>
              </a:lnSpc>
              <a:buClr>
                <a:srgbClr val="FF0000"/>
              </a:buClr>
            </a:pPr>
            <a:r>
              <a:rPr lang="el-GR" altLang="el-GR" sz="2000" smtClean="0">
                <a:latin typeface="Tahoma" pitchFamily="34" charset="0"/>
                <a:cs typeface="Tahoma" pitchFamily="34" charset="0"/>
              </a:rPr>
              <a:t>Αμιγής σπληνομεγαλία</a:t>
            </a:r>
          </a:p>
          <a:p>
            <a:pPr eaLnBrk="1" hangingPunct="1">
              <a:lnSpc>
                <a:spcPct val="130000"/>
              </a:lnSpc>
              <a:buClr>
                <a:srgbClr val="FF0000"/>
              </a:buClr>
            </a:pPr>
            <a:r>
              <a:rPr lang="el-GR" altLang="el-GR" sz="2000" smtClean="0">
                <a:latin typeface="Tahoma" pitchFamily="34" charset="0"/>
                <a:cs typeface="Tahoma" pitchFamily="34" charset="0"/>
              </a:rPr>
              <a:t>Νευρολογική συνδρομή</a:t>
            </a:r>
            <a:r>
              <a:rPr lang="el-GR" altLang="el-GR" sz="2400" smtClean="0">
                <a:latin typeface="Tahoma" pitchFamily="34" charset="0"/>
                <a:cs typeface="Tahoma" pitchFamily="34" charset="0"/>
              </a:rPr>
              <a:t>                          </a:t>
            </a:r>
          </a:p>
        </p:txBody>
      </p:sp>
      <p:sp>
        <p:nvSpPr>
          <p:cNvPr id="4" name="3 - Τίτλος"/>
          <p:cNvSpPr>
            <a:spLocks noGrp="1"/>
          </p:cNvSpPr>
          <p:nvPr>
            <p:ph type="title"/>
          </p:nvPr>
        </p:nvSpPr>
        <p:spPr/>
        <p:txBody>
          <a:bodyPr/>
          <a:lstStyle/>
          <a:p>
            <a:r>
              <a:rPr lang="el-GR" dirty="0" smtClean="0"/>
              <a:t>ΚΛΙΝΙΚΕΣ ΕΚΔΗΛΩΣΕΙΣ</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p:cNvSpPr>
          <p:nvPr>
            <p:ph idx="1"/>
          </p:nvPr>
        </p:nvSpPr>
        <p:spPr>
          <a:xfrm>
            <a:off x="1574800" y="1892300"/>
            <a:ext cx="5702300" cy="3975100"/>
          </a:xfrm>
        </p:spPr>
        <p:txBody>
          <a:bodyPr/>
          <a:lstStyle/>
          <a:p>
            <a:pPr eaLnBrk="1" hangingPunct="1"/>
            <a:endParaRPr lang="el-GR" altLang="el-GR" sz="3500" smtClean="0">
              <a:latin typeface="Tahoma" pitchFamily="34" charset="0"/>
              <a:cs typeface="Tahoma" pitchFamily="34" charset="0"/>
            </a:endParaRPr>
          </a:p>
          <a:p>
            <a:pPr eaLnBrk="1" hangingPunct="1">
              <a:lnSpc>
                <a:spcPct val="130000"/>
              </a:lnSpc>
              <a:buClr>
                <a:srgbClr val="FF0000"/>
              </a:buClr>
            </a:pPr>
            <a:r>
              <a:rPr lang="el-GR" altLang="el-GR" sz="2000" smtClean="0">
                <a:latin typeface="Tahoma" pitchFamily="34" charset="0"/>
                <a:cs typeface="Tahoma" pitchFamily="34" charset="0"/>
              </a:rPr>
              <a:t>Αναιμία</a:t>
            </a:r>
          </a:p>
          <a:p>
            <a:pPr eaLnBrk="1" hangingPunct="1">
              <a:lnSpc>
                <a:spcPct val="130000"/>
              </a:lnSpc>
              <a:buClr>
                <a:srgbClr val="FF0000"/>
              </a:buClr>
            </a:pPr>
            <a:r>
              <a:rPr lang="el-GR" altLang="el-GR" sz="2000" smtClean="0">
                <a:latin typeface="Tahoma" pitchFamily="34" charset="0"/>
                <a:cs typeface="Tahoma" pitchFamily="34" charset="0"/>
              </a:rPr>
              <a:t>Λευκοκυττάρωση</a:t>
            </a:r>
          </a:p>
          <a:p>
            <a:pPr lvl="2" eaLnBrk="1" hangingPunct="1">
              <a:lnSpc>
                <a:spcPct val="130000"/>
              </a:lnSpc>
              <a:buClr>
                <a:srgbClr val="FF0000"/>
              </a:buClr>
              <a:buFont typeface="Wingdings" pitchFamily="2" charset="2"/>
              <a:buChar char="ü"/>
            </a:pPr>
            <a:r>
              <a:rPr lang="el-GR" altLang="el-GR" sz="2000" smtClean="0">
                <a:latin typeface="Tahoma" pitchFamily="34" charset="0"/>
                <a:cs typeface="Tahoma" pitchFamily="34" charset="0"/>
              </a:rPr>
              <a:t>      ουδετερόφιλη</a:t>
            </a:r>
          </a:p>
          <a:p>
            <a:pPr lvl="2" eaLnBrk="1" hangingPunct="1">
              <a:lnSpc>
                <a:spcPct val="130000"/>
              </a:lnSpc>
              <a:buClr>
                <a:srgbClr val="FF0000"/>
              </a:buClr>
              <a:buFont typeface="Wingdings" pitchFamily="2" charset="2"/>
              <a:buChar char="ü"/>
            </a:pPr>
            <a:r>
              <a:rPr lang="el-GR" altLang="el-GR" sz="2000" smtClean="0">
                <a:latin typeface="Tahoma" pitchFamily="34" charset="0"/>
                <a:cs typeface="Tahoma" pitchFamily="34" charset="0"/>
              </a:rPr>
              <a:t>      λευχαιμική εικόνα</a:t>
            </a:r>
          </a:p>
          <a:p>
            <a:pPr eaLnBrk="1" hangingPunct="1">
              <a:lnSpc>
                <a:spcPct val="130000"/>
              </a:lnSpc>
              <a:buClr>
                <a:srgbClr val="FF0000"/>
              </a:buClr>
            </a:pPr>
            <a:r>
              <a:rPr lang="el-GR" altLang="el-GR" sz="2000" smtClean="0">
                <a:latin typeface="Tahoma" pitchFamily="34" charset="0"/>
                <a:cs typeface="Tahoma" pitchFamily="34" charset="0"/>
              </a:rPr>
              <a:t>Ηωσινοφιλία (</a:t>
            </a:r>
            <a:r>
              <a:rPr lang="en-US" altLang="el-GR" sz="2000" smtClean="0">
                <a:latin typeface="Tahoma" pitchFamily="34" charset="0"/>
                <a:cs typeface="Tahoma" pitchFamily="34" charset="0"/>
              </a:rPr>
              <a:t>T-</a:t>
            </a:r>
            <a:r>
              <a:rPr lang="el-GR" altLang="el-GR" sz="2000" smtClean="0">
                <a:latin typeface="Tahoma" pitchFamily="34" charset="0"/>
                <a:cs typeface="Tahoma" pitchFamily="34" charset="0"/>
              </a:rPr>
              <a:t>λεμφώματα)</a:t>
            </a:r>
          </a:p>
          <a:p>
            <a:pPr eaLnBrk="1" hangingPunct="1">
              <a:lnSpc>
                <a:spcPct val="130000"/>
              </a:lnSpc>
              <a:buClr>
                <a:srgbClr val="FF0000"/>
              </a:buClr>
            </a:pPr>
            <a:r>
              <a:rPr lang="el-GR" altLang="el-GR" sz="2000" smtClean="0">
                <a:latin typeface="Tahoma" pitchFamily="34" charset="0"/>
                <a:cs typeface="Tahoma" pitchFamily="34" charset="0"/>
              </a:rPr>
              <a:t>Θρομβοκυττάρωση ή θρομβοπενία</a:t>
            </a:r>
          </a:p>
          <a:p>
            <a:pPr eaLnBrk="1" hangingPunct="1">
              <a:lnSpc>
                <a:spcPct val="130000"/>
              </a:lnSpc>
              <a:buClr>
                <a:srgbClr val="FF0000"/>
              </a:buClr>
            </a:pPr>
            <a:r>
              <a:rPr lang="el-GR" altLang="el-GR" sz="2000" smtClean="0">
                <a:latin typeface="Tahoma" pitchFamily="34" charset="0"/>
                <a:cs typeface="Tahoma" pitchFamily="34" charset="0"/>
              </a:rPr>
              <a:t>Αυξημένη ΤΚΕ</a:t>
            </a:r>
          </a:p>
        </p:txBody>
      </p:sp>
      <p:sp>
        <p:nvSpPr>
          <p:cNvPr id="4" name="3 - Τίτλος"/>
          <p:cNvSpPr>
            <a:spLocks noGrp="1"/>
          </p:cNvSpPr>
          <p:nvPr>
            <p:ph type="title"/>
          </p:nvPr>
        </p:nvSpPr>
        <p:spPr/>
        <p:txBody>
          <a:bodyPr>
            <a:normAutofit/>
          </a:bodyPr>
          <a:lstStyle/>
          <a:p>
            <a:r>
              <a:rPr lang="el-GR" sz="3600" dirty="0" smtClean="0"/>
              <a:t>ΑΙΜΑΤΟΛΟΓΙΚΟΙ ΠΑΡΑΜΕΤΡΟΙ</a:t>
            </a:r>
            <a:endParaRPr lang="el-GR"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p:cNvSpPr>
          <p:nvPr>
            <p:ph idx="1"/>
          </p:nvPr>
        </p:nvSpPr>
        <p:spPr>
          <a:xfrm>
            <a:off x="1270000" y="1739900"/>
            <a:ext cx="6261100" cy="3835400"/>
          </a:xfrm>
        </p:spPr>
        <p:txBody>
          <a:bodyPr/>
          <a:lstStyle/>
          <a:p>
            <a:pPr eaLnBrk="1" hangingPunct="1">
              <a:lnSpc>
                <a:spcPct val="90000"/>
              </a:lnSpc>
            </a:pPr>
            <a:endParaRPr lang="el-GR" altLang="el-GR" sz="2400" smtClean="0">
              <a:latin typeface="Tahoma" pitchFamily="34" charset="0"/>
              <a:cs typeface="Tahoma" pitchFamily="34" charset="0"/>
            </a:endParaRPr>
          </a:p>
          <a:p>
            <a:pPr eaLnBrk="1" hangingPunct="1">
              <a:lnSpc>
                <a:spcPct val="90000"/>
              </a:lnSpc>
              <a:buClr>
                <a:srgbClr val="FF0000"/>
              </a:buClr>
            </a:pPr>
            <a:r>
              <a:rPr lang="el-GR" altLang="el-GR" sz="2000" smtClean="0">
                <a:latin typeface="Tahoma" pitchFamily="34" charset="0"/>
                <a:cs typeface="Tahoma" pitchFamily="34" charset="0"/>
                <a:sym typeface="Symbol" pitchFamily="18" charset="2"/>
              </a:rPr>
              <a:t></a:t>
            </a:r>
            <a:r>
              <a:rPr lang="el-GR" altLang="el-GR" sz="2000" smtClean="0">
                <a:latin typeface="Tahoma" pitchFamily="34" charset="0"/>
                <a:cs typeface="Tahoma" pitchFamily="34" charset="0"/>
              </a:rPr>
              <a:t> </a:t>
            </a:r>
            <a:r>
              <a:rPr lang="en-US" altLang="el-GR" sz="2000" smtClean="0">
                <a:latin typeface="Tahoma" pitchFamily="34" charset="0"/>
                <a:cs typeface="Tahoma" pitchFamily="34" charset="0"/>
              </a:rPr>
              <a:t>LDH</a:t>
            </a:r>
            <a:r>
              <a:rPr lang="el-GR" altLang="el-GR" sz="2000" smtClean="0">
                <a:latin typeface="Tahoma" pitchFamily="34" charset="0"/>
                <a:cs typeface="Tahoma" pitchFamily="34" charset="0"/>
              </a:rPr>
              <a:t> (αρκετά συνήθεις οι μεγάλες αυξήσεις, &gt;2</a:t>
            </a:r>
            <a:r>
              <a:rPr lang="en-US" altLang="el-GR" sz="2000" smtClean="0">
                <a:latin typeface="Tahoma" pitchFamily="34" charset="0"/>
                <a:cs typeface="Tahoma" pitchFamily="34" charset="0"/>
              </a:rPr>
              <a:t>x</a:t>
            </a:r>
            <a:r>
              <a:rPr lang="el-GR" altLang="el-GR" sz="2000" smtClean="0">
                <a:latin typeface="Tahoma" pitchFamily="34" charset="0"/>
                <a:cs typeface="Tahoma" pitchFamily="34" charset="0"/>
              </a:rPr>
              <a:t>,</a:t>
            </a:r>
            <a:r>
              <a:rPr lang="en-US" altLang="el-GR" sz="2000" smtClean="0">
                <a:latin typeface="Tahoma" pitchFamily="34" charset="0"/>
                <a:cs typeface="Tahoma" pitchFamily="34" charset="0"/>
              </a:rPr>
              <a:t> </a:t>
            </a:r>
            <a:r>
              <a:rPr lang="el-GR" altLang="el-GR" sz="2000" smtClean="0">
                <a:latin typeface="Tahoma" pitchFamily="34" charset="0"/>
                <a:cs typeface="Tahoma" pitchFamily="34" charset="0"/>
              </a:rPr>
              <a:t>ενίοτε έως και </a:t>
            </a:r>
            <a:r>
              <a:rPr lang="en-US" altLang="el-GR" sz="2000" smtClean="0">
                <a:latin typeface="Tahoma" pitchFamily="34" charset="0"/>
                <a:cs typeface="Tahoma" pitchFamily="34" charset="0"/>
              </a:rPr>
              <a:t>40-50x)</a:t>
            </a:r>
            <a:endParaRPr lang="el-GR" altLang="el-GR" sz="2000" smtClean="0">
              <a:latin typeface="Tahoma" pitchFamily="34" charset="0"/>
              <a:cs typeface="Tahoma" pitchFamily="34" charset="0"/>
            </a:endParaRPr>
          </a:p>
          <a:p>
            <a:pPr eaLnBrk="1" hangingPunct="1">
              <a:lnSpc>
                <a:spcPct val="90000"/>
              </a:lnSpc>
              <a:buClr>
                <a:srgbClr val="FF0000"/>
              </a:buClr>
            </a:pPr>
            <a:r>
              <a:rPr lang="el-GR" altLang="el-GR" sz="2000" smtClean="0">
                <a:latin typeface="Tahoma" pitchFamily="34" charset="0"/>
                <a:cs typeface="Tahoma" pitchFamily="34" charset="0"/>
                <a:sym typeface="Symbol" pitchFamily="18" charset="2"/>
              </a:rPr>
              <a:t></a:t>
            </a:r>
            <a:r>
              <a:rPr lang="en-US" altLang="el-GR" sz="2000" smtClean="0">
                <a:latin typeface="Tahoma" pitchFamily="34" charset="0"/>
                <a:cs typeface="Tahoma" pitchFamily="34" charset="0"/>
              </a:rPr>
              <a:t> </a:t>
            </a:r>
            <a:r>
              <a:rPr lang="el-GR" altLang="el-GR" sz="2000" smtClean="0">
                <a:latin typeface="Tahoma" pitchFamily="34" charset="0"/>
                <a:cs typeface="Tahoma" pitchFamily="34" charset="0"/>
              </a:rPr>
              <a:t>Αλκαλική Φωσφατάση/γ</a:t>
            </a:r>
            <a:r>
              <a:rPr lang="en-US" altLang="el-GR" sz="2000" smtClean="0">
                <a:latin typeface="Tahoma" pitchFamily="34" charset="0"/>
                <a:cs typeface="Tahoma" pitchFamily="34" charset="0"/>
              </a:rPr>
              <a:t>GT</a:t>
            </a:r>
            <a:r>
              <a:rPr lang="el-GR" altLang="el-GR" sz="2000" smtClean="0">
                <a:latin typeface="Tahoma" pitchFamily="34" charset="0"/>
                <a:cs typeface="Tahoma" pitchFamily="34" charset="0"/>
              </a:rPr>
              <a:t>         </a:t>
            </a:r>
          </a:p>
          <a:p>
            <a:pPr eaLnBrk="1" hangingPunct="1">
              <a:lnSpc>
                <a:spcPct val="90000"/>
              </a:lnSpc>
              <a:buClr>
                <a:srgbClr val="FF0000"/>
              </a:buClr>
            </a:pPr>
            <a:r>
              <a:rPr lang="el-GR" altLang="el-GR" sz="2000" smtClean="0">
                <a:latin typeface="Tahoma" pitchFamily="34" charset="0"/>
                <a:cs typeface="Tahoma" pitchFamily="34" charset="0"/>
                <a:sym typeface="Symbol" pitchFamily="18" charset="2"/>
              </a:rPr>
              <a:t></a:t>
            </a:r>
            <a:r>
              <a:rPr lang="el-GR" altLang="el-GR" sz="2000" smtClean="0">
                <a:latin typeface="Tahoma" pitchFamily="34" charset="0"/>
                <a:cs typeface="Tahoma" pitchFamily="34" charset="0"/>
              </a:rPr>
              <a:t> β</a:t>
            </a:r>
            <a:r>
              <a:rPr lang="el-GR" altLang="el-GR" sz="2000" baseline="-25000" smtClean="0">
                <a:latin typeface="Tahoma" pitchFamily="34" charset="0"/>
                <a:cs typeface="Tahoma" pitchFamily="34" charset="0"/>
              </a:rPr>
              <a:t>2</a:t>
            </a:r>
            <a:r>
              <a:rPr lang="el-GR" altLang="el-GR" sz="2000" smtClean="0">
                <a:latin typeface="Tahoma" pitchFamily="34" charset="0"/>
                <a:cs typeface="Tahoma" pitchFamily="34" charset="0"/>
              </a:rPr>
              <a:t>-μικροσφαιρίνη</a:t>
            </a:r>
          </a:p>
          <a:p>
            <a:pPr eaLnBrk="1" hangingPunct="1">
              <a:lnSpc>
                <a:spcPct val="90000"/>
              </a:lnSpc>
              <a:buClr>
                <a:srgbClr val="FF0000"/>
              </a:buClr>
            </a:pPr>
            <a:r>
              <a:rPr lang="el-GR" altLang="el-GR" sz="2000" smtClean="0">
                <a:latin typeface="Tahoma" pitchFamily="34" charset="0"/>
                <a:cs typeface="Tahoma" pitchFamily="34" charset="0"/>
              </a:rPr>
              <a:t>Υπερουριχαιμία</a:t>
            </a:r>
          </a:p>
          <a:p>
            <a:pPr eaLnBrk="1" hangingPunct="1">
              <a:lnSpc>
                <a:spcPct val="90000"/>
              </a:lnSpc>
              <a:buClr>
                <a:srgbClr val="FF0000"/>
              </a:buClr>
            </a:pPr>
            <a:endParaRPr lang="el-GR" altLang="el-GR" sz="2000" smtClean="0">
              <a:latin typeface="Tahoma" pitchFamily="34" charset="0"/>
              <a:cs typeface="Tahoma" pitchFamily="34" charset="0"/>
            </a:endParaRPr>
          </a:p>
          <a:p>
            <a:pPr eaLnBrk="1" hangingPunct="1">
              <a:lnSpc>
                <a:spcPct val="90000"/>
              </a:lnSpc>
              <a:buClr>
                <a:srgbClr val="FF0000"/>
              </a:buClr>
              <a:buFontTx/>
              <a:buNone/>
            </a:pPr>
            <a:endParaRPr lang="el-GR" altLang="el-GR" sz="2000" smtClean="0">
              <a:latin typeface="Tahoma" pitchFamily="34" charset="0"/>
              <a:cs typeface="Tahoma" pitchFamily="34" charset="0"/>
            </a:endParaRPr>
          </a:p>
          <a:p>
            <a:pPr eaLnBrk="1" hangingPunct="1">
              <a:lnSpc>
                <a:spcPct val="90000"/>
              </a:lnSpc>
              <a:buClr>
                <a:srgbClr val="FF0000"/>
              </a:buClr>
            </a:pPr>
            <a:r>
              <a:rPr lang="el-GR" altLang="el-GR" sz="2000" smtClean="0">
                <a:latin typeface="Tahoma" pitchFamily="34" charset="0"/>
                <a:cs typeface="Tahoma" pitchFamily="34" charset="0"/>
                <a:sym typeface="Symbol" pitchFamily="18" charset="2"/>
              </a:rPr>
              <a:t> α</a:t>
            </a:r>
            <a:r>
              <a:rPr lang="el-GR" altLang="el-GR" sz="2000" baseline="-25000" smtClean="0">
                <a:latin typeface="Tahoma" pitchFamily="34" charset="0"/>
                <a:cs typeface="Tahoma" pitchFamily="34" charset="0"/>
                <a:sym typeface="Symbol" pitchFamily="18" charset="2"/>
              </a:rPr>
              <a:t>2</a:t>
            </a:r>
            <a:r>
              <a:rPr lang="el-GR" altLang="el-GR" sz="2000" smtClean="0">
                <a:latin typeface="Tahoma" pitchFamily="34" charset="0"/>
                <a:cs typeface="Tahoma" pitchFamily="34" charset="0"/>
                <a:sym typeface="Symbol" pitchFamily="18" charset="2"/>
              </a:rPr>
              <a:t>-σφαιρίνες</a:t>
            </a:r>
          </a:p>
          <a:p>
            <a:pPr eaLnBrk="1" hangingPunct="1">
              <a:lnSpc>
                <a:spcPct val="90000"/>
              </a:lnSpc>
              <a:buClr>
                <a:srgbClr val="FF0000"/>
              </a:buClr>
            </a:pPr>
            <a:r>
              <a:rPr lang="el-GR" altLang="el-GR" sz="2000" smtClean="0">
                <a:latin typeface="Tahoma" pitchFamily="34" charset="0"/>
                <a:cs typeface="Tahoma" pitchFamily="34" charset="0"/>
                <a:sym typeface="Symbol" pitchFamily="18" charset="2"/>
              </a:rPr>
              <a:t> Ινωδογόνο</a:t>
            </a:r>
            <a:r>
              <a:rPr lang="el-GR" altLang="el-GR" sz="2000" smtClean="0">
                <a:latin typeface="Tahoma" pitchFamily="34" charset="0"/>
                <a:cs typeface="Tahoma" pitchFamily="34" charset="0"/>
              </a:rPr>
              <a:t> </a:t>
            </a:r>
          </a:p>
          <a:p>
            <a:pPr eaLnBrk="1" hangingPunct="1">
              <a:lnSpc>
                <a:spcPct val="90000"/>
              </a:lnSpc>
              <a:buClr>
                <a:srgbClr val="FF0000"/>
              </a:buClr>
            </a:pPr>
            <a:r>
              <a:rPr lang="el-GR" altLang="el-GR" sz="2000" smtClean="0">
                <a:latin typeface="Tahoma" pitchFamily="34" charset="0"/>
                <a:cs typeface="Tahoma" pitchFamily="34" charset="0"/>
                <a:sym typeface="Symbol" pitchFamily="18" charset="2"/>
              </a:rPr>
              <a:t> </a:t>
            </a:r>
            <a:r>
              <a:rPr lang="en-US" altLang="el-GR" sz="2000" smtClean="0">
                <a:latin typeface="Tahoma" pitchFamily="34" charset="0"/>
                <a:cs typeface="Tahoma" pitchFamily="34" charset="0"/>
                <a:sym typeface="Symbol" pitchFamily="18" charset="2"/>
              </a:rPr>
              <a:t>CRP</a:t>
            </a:r>
            <a:endParaRPr lang="el-GR" altLang="el-GR" sz="2000" smtClean="0">
              <a:latin typeface="Tahoma" pitchFamily="34" charset="0"/>
              <a:cs typeface="Tahoma" pitchFamily="34" charset="0"/>
            </a:endParaRPr>
          </a:p>
          <a:p>
            <a:pPr eaLnBrk="1" hangingPunct="1">
              <a:lnSpc>
                <a:spcPct val="90000"/>
              </a:lnSpc>
              <a:buFontTx/>
              <a:buNone/>
            </a:pPr>
            <a:endParaRPr lang="el-GR" altLang="el-GR" sz="2000" smtClean="0">
              <a:latin typeface="Tahoma" pitchFamily="34" charset="0"/>
              <a:cs typeface="Tahoma" pitchFamily="34" charset="0"/>
            </a:endParaRPr>
          </a:p>
          <a:p>
            <a:pPr eaLnBrk="1" hangingPunct="1">
              <a:lnSpc>
                <a:spcPct val="90000"/>
              </a:lnSpc>
              <a:buFontTx/>
              <a:buNone/>
            </a:pPr>
            <a:endParaRPr lang="el-GR" altLang="el-GR" smtClean="0">
              <a:latin typeface="Tahoma" pitchFamily="34" charset="0"/>
              <a:cs typeface="Tahoma" pitchFamily="34" charset="0"/>
            </a:endParaRPr>
          </a:p>
          <a:p>
            <a:pPr eaLnBrk="1" hangingPunct="1">
              <a:lnSpc>
                <a:spcPct val="90000"/>
              </a:lnSpc>
              <a:buFontTx/>
              <a:buNone/>
            </a:pPr>
            <a:endParaRPr lang="el-GR" altLang="el-GR" sz="2400" smtClean="0">
              <a:latin typeface="Tahoma" pitchFamily="34" charset="0"/>
              <a:cs typeface="Tahoma" pitchFamily="34" charset="0"/>
            </a:endParaRPr>
          </a:p>
          <a:p>
            <a:pPr eaLnBrk="1" hangingPunct="1">
              <a:lnSpc>
                <a:spcPct val="90000"/>
              </a:lnSpc>
            </a:pPr>
            <a:endParaRPr lang="el-GR" altLang="el-GR" sz="2400" smtClean="0">
              <a:latin typeface="Tahoma" pitchFamily="34" charset="0"/>
              <a:cs typeface="Tahoma" pitchFamily="34" charset="0"/>
            </a:endParaRPr>
          </a:p>
        </p:txBody>
      </p:sp>
      <p:sp>
        <p:nvSpPr>
          <p:cNvPr id="4" name="3 - Τίτλος"/>
          <p:cNvSpPr>
            <a:spLocks noGrp="1"/>
          </p:cNvSpPr>
          <p:nvPr>
            <p:ph type="title"/>
          </p:nvPr>
        </p:nvSpPr>
        <p:spPr/>
        <p:txBody>
          <a:bodyPr/>
          <a:lstStyle/>
          <a:p>
            <a:r>
              <a:rPr lang="el-GR" dirty="0" smtClean="0"/>
              <a:t>ΒΙΟΧΗΜΙΚΑ ΕΡΓΑΣΤΗΡΙΑΚΑ</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p:cNvSpPr>
          <p:nvPr>
            <p:ph idx="1"/>
          </p:nvPr>
        </p:nvSpPr>
        <p:spPr>
          <a:xfrm>
            <a:off x="495300" y="1803400"/>
            <a:ext cx="8064500" cy="3962400"/>
          </a:xfrm>
        </p:spPr>
        <p:txBody>
          <a:bodyPr/>
          <a:lstStyle/>
          <a:p>
            <a:pPr eaLnBrk="1" hangingPunct="1">
              <a:buFontTx/>
              <a:buNone/>
            </a:pPr>
            <a:endParaRPr lang="el-GR" altLang="el-GR" sz="2000" smtClean="0">
              <a:latin typeface="Tahoma" pitchFamily="34" charset="0"/>
              <a:cs typeface="Tahoma" pitchFamily="34" charset="0"/>
            </a:endParaRPr>
          </a:p>
          <a:p>
            <a:pPr eaLnBrk="1" hangingPunct="1">
              <a:buClr>
                <a:srgbClr val="FF0000"/>
              </a:buClr>
            </a:pPr>
            <a:r>
              <a:rPr lang="el-GR" altLang="el-GR" sz="2000" smtClean="0">
                <a:latin typeface="Tahoma" pitchFamily="34" charset="0"/>
                <a:cs typeface="Tahoma" pitchFamily="34" charset="0"/>
              </a:rPr>
              <a:t>Σύστημα </a:t>
            </a:r>
            <a:r>
              <a:rPr lang="en-US" altLang="el-GR" sz="2000" smtClean="0">
                <a:latin typeface="Tahoma" pitchFamily="34" charset="0"/>
                <a:cs typeface="Tahoma" pitchFamily="34" charset="0"/>
              </a:rPr>
              <a:t>Ann-Arbor:</a:t>
            </a:r>
            <a:r>
              <a:rPr lang="el-GR" altLang="el-GR" sz="2000" smtClean="0">
                <a:latin typeface="Tahoma" pitchFamily="34" charset="0"/>
                <a:cs typeface="Tahoma" pitchFamily="34" charset="0"/>
              </a:rPr>
              <a:t> </a:t>
            </a:r>
          </a:p>
          <a:p>
            <a:pPr eaLnBrk="1" hangingPunct="1">
              <a:buClr>
                <a:srgbClr val="FF0000"/>
              </a:buClr>
              <a:buFontTx/>
              <a:buNone/>
            </a:pPr>
            <a:r>
              <a:rPr lang="el-GR" altLang="el-GR" sz="2000" smtClean="0">
                <a:latin typeface="Tahoma" pitchFamily="34" charset="0"/>
                <a:cs typeface="Tahoma" pitchFamily="34" charset="0"/>
              </a:rPr>
              <a:t>          - Ευρεία κλινική εφαρμογή, αλλά είναι σχεδιασμένο για το 	   λέμφωμα </a:t>
            </a:r>
            <a:r>
              <a:rPr lang="en-US" altLang="el-GR" sz="2000" smtClean="0">
                <a:latin typeface="Tahoma" pitchFamily="34" charset="0"/>
                <a:cs typeface="Tahoma" pitchFamily="34" charset="0"/>
              </a:rPr>
              <a:t>Hodgkin</a:t>
            </a:r>
            <a:endParaRPr lang="el-GR" altLang="el-GR" sz="2000" smtClean="0">
              <a:latin typeface="Tahoma" pitchFamily="34" charset="0"/>
              <a:cs typeface="Tahoma" pitchFamily="34" charset="0"/>
            </a:endParaRPr>
          </a:p>
          <a:p>
            <a:pPr eaLnBrk="1" hangingPunct="1">
              <a:buClr>
                <a:srgbClr val="FF0000"/>
              </a:buClr>
              <a:buFontTx/>
              <a:buNone/>
            </a:pPr>
            <a:r>
              <a:rPr lang="el-GR" altLang="el-GR" sz="2000" smtClean="0">
                <a:latin typeface="Tahoma" pitchFamily="34" charset="0"/>
                <a:cs typeface="Tahoma" pitchFamily="34" charset="0"/>
              </a:rPr>
              <a:t>          - Μικρότερη διακριτική ικανότητα όσον αφορά την πρόγνωση 	  στα</a:t>
            </a:r>
            <a:r>
              <a:rPr lang="en-US" altLang="el-GR" sz="2000" smtClean="0">
                <a:latin typeface="Tahoma" pitchFamily="34" charset="0"/>
                <a:cs typeface="Tahoma" pitchFamily="34" charset="0"/>
              </a:rPr>
              <a:t> </a:t>
            </a:r>
            <a:r>
              <a:rPr lang="el-GR" altLang="el-GR" sz="2000" smtClean="0">
                <a:latin typeface="Tahoma" pitchFamily="34" charset="0"/>
                <a:cs typeface="Tahoma" pitchFamily="34" charset="0"/>
              </a:rPr>
              <a:t>μη-</a:t>
            </a:r>
            <a:r>
              <a:rPr lang="en-US" altLang="el-GR" sz="2000" smtClean="0">
                <a:latin typeface="Tahoma" pitchFamily="34" charset="0"/>
                <a:cs typeface="Tahoma" pitchFamily="34" charset="0"/>
              </a:rPr>
              <a:t>Hodgkin</a:t>
            </a:r>
            <a:r>
              <a:rPr lang="el-GR" altLang="el-GR" sz="2000" smtClean="0">
                <a:latin typeface="Tahoma" pitchFamily="34" charset="0"/>
                <a:cs typeface="Tahoma" pitchFamily="34" charset="0"/>
              </a:rPr>
              <a:t> λεμφώματα</a:t>
            </a:r>
          </a:p>
          <a:p>
            <a:pPr eaLnBrk="1" hangingPunct="1">
              <a:buClr>
                <a:srgbClr val="FF0000"/>
              </a:buClr>
            </a:pPr>
            <a:endParaRPr lang="el-GR" altLang="el-GR" sz="2000" smtClean="0">
              <a:latin typeface="Tahoma" pitchFamily="34" charset="0"/>
              <a:cs typeface="Tahoma" pitchFamily="34" charset="0"/>
            </a:endParaRPr>
          </a:p>
          <a:p>
            <a:pPr eaLnBrk="1" hangingPunct="1">
              <a:buClr>
                <a:srgbClr val="FF0000"/>
              </a:buClr>
            </a:pPr>
            <a:r>
              <a:rPr lang="el-GR" altLang="el-GR" sz="2000" smtClean="0">
                <a:latin typeface="Tahoma" pitchFamily="34" charset="0"/>
                <a:cs typeface="Tahoma" pitchFamily="34" charset="0"/>
              </a:rPr>
              <a:t>Ειδικά Συστήματα Σταδιοποίησης</a:t>
            </a:r>
          </a:p>
          <a:p>
            <a:pPr lvl="3" eaLnBrk="1" hangingPunct="1">
              <a:buClr>
                <a:srgbClr val="FF0000"/>
              </a:buClr>
              <a:buFont typeface="Wingdings" pitchFamily="2" charset="2"/>
              <a:buChar char="ü"/>
            </a:pPr>
            <a:r>
              <a:rPr lang="el-GR" altLang="el-GR" smtClean="0">
                <a:latin typeface="Tahoma" pitchFamily="34" charset="0"/>
                <a:cs typeface="Tahoma" pitchFamily="34" charset="0"/>
              </a:rPr>
              <a:t>  Λεμφώματα Στομάχου</a:t>
            </a:r>
          </a:p>
          <a:p>
            <a:pPr lvl="3" eaLnBrk="1" hangingPunct="1">
              <a:buClr>
                <a:srgbClr val="FF0000"/>
              </a:buClr>
              <a:buFont typeface="Wingdings" pitchFamily="2" charset="2"/>
              <a:buChar char="ü"/>
            </a:pPr>
            <a:r>
              <a:rPr lang="el-GR" altLang="el-GR" smtClean="0">
                <a:latin typeface="Tahoma" pitchFamily="34" charset="0"/>
                <a:cs typeface="Tahoma" pitchFamily="34" charset="0"/>
              </a:rPr>
              <a:t>  Τ- Δερματικά Λεμφώματα</a:t>
            </a:r>
          </a:p>
          <a:p>
            <a:pPr lvl="3" eaLnBrk="1" hangingPunct="1">
              <a:buClr>
                <a:srgbClr val="FF0000"/>
              </a:buClr>
              <a:buFont typeface="Wingdings" pitchFamily="2" charset="2"/>
              <a:buChar char="ü"/>
            </a:pPr>
            <a:r>
              <a:rPr lang="el-GR" altLang="el-GR" smtClean="0">
                <a:latin typeface="Tahoma" pitchFamily="34" charset="0"/>
                <a:cs typeface="Tahoma" pitchFamily="34" charset="0"/>
              </a:rPr>
              <a:t>  Πρωτοπαθή Λεμφώματα ΚΝΣ</a:t>
            </a:r>
            <a:endParaRPr lang="en-US" altLang="el-GR" smtClean="0">
              <a:latin typeface="Tahoma" pitchFamily="34" charset="0"/>
              <a:cs typeface="Tahoma" pitchFamily="34" charset="0"/>
            </a:endParaRPr>
          </a:p>
        </p:txBody>
      </p:sp>
      <p:sp>
        <p:nvSpPr>
          <p:cNvPr id="4" name="3 - Τίτλος"/>
          <p:cNvSpPr>
            <a:spLocks noGrp="1"/>
          </p:cNvSpPr>
          <p:nvPr>
            <p:ph type="title"/>
          </p:nvPr>
        </p:nvSpPr>
        <p:spPr/>
        <p:txBody>
          <a:bodyPr/>
          <a:lstStyle/>
          <a:p>
            <a:r>
              <a:rPr lang="el-GR" dirty="0" smtClean="0"/>
              <a:t>ΣΤΑΔΙΟΠΟΙΗΣΗ</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p:cNvSpPr>
          <p:nvPr>
            <p:ph idx="1"/>
          </p:nvPr>
        </p:nvSpPr>
        <p:spPr>
          <a:xfrm>
            <a:off x="685800" y="2133600"/>
            <a:ext cx="7696200" cy="3238500"/>
          </a:xfrm>
        </p:spPr>
        <p:txBody>
          <a:bodyPr/>
          <a:lstStyle/>
          <a:p>
            <a:pPr eaLnBrk="1" hangingPunct="1">
              <a:lnSpc>
                <a:spcPct val="120000"/>
              </a:lnSpc>
              <a:buClr>
                <a:srgbClr val="FF0000"/>
              </a:buClr>
            </a:pPr>
            <a:r>
              <a:rPr lang="el-GR" altLang="el-GR" sz="2000" smtClean="0">
                <a:latin typeface="Arial" charset="0"/>
              </a:rPr>
              <a:t>Ανοσοφαινότυπος αίματος-μυελού-υγρών</a:t>
            </a:r>
          </a:p>
          <a:p>
            <a:pPr eaLnBrk="1" hangingPunct="1">
              <a:lnSpc>
                <a:spcPct val="120000"/>
              </a:lnSpc>
              <a:buClr>
                <a:srgbClr val="FF0000"/>
              </a:buClr>
            </a:pPr>
            <a:r>
              <a:rPr lang="el-GR" altLang="el-GR" sz="2000" smtClean="0">
                <a:latin typeface="Arial" charset="0"/>
              </a:rPr>
              <a:t>Μοριακή μελέτη αίματος-μυελού-υγρών</a:t>
            </a:r>
          </a:p>
          <a:p>
            <a:pPr lvl="2" eaLnBrk="1" hangingPunct="1">
              <a:lnSpc>
                <a:spcPct val="120000"/>
              </a:lnSpc>
              <a:buClr>
                <a:srgbClr val="FF0000"/>
              </a:buClr>
              <a:buFont typeface="Wingdings" pitchFamily="2" charset="2"/>
              <a:buChar char="ü"/>
            </a:pPr>
            <a:r>
              <a:rPr lang="el-GR" altLang="el-GR" sz="2000" smtClean="0">
                <a:latin typeface="Arial" charset="0"/>
              </a:rPr>
              <a:t>  Αναδιάταξη βαρειών αλύσων ανοσοσφαιρινών (</a:t>
            </a:r>
            <a:r>
              <a:rPr lang="en-US" altLang="el-GR" sz="2000" smtClean="0">
                <a:latin typeface="Arial" charset="0"/>
              </a:rPr>
              <a:t>IgVH)</a:t>
            </a:r>
          </a:p>
          <a:p>
            <a:pPr lvl="2" eaLnBrk="1" hangingPunct="1">
              <a:lnSpc>
                <a:spcPct val="120000"/>
              </a:lnSpc>
              <a:buClr>
                <a:srgbClr val="FF0000"/>
              </a:buClr>
              <a:buFont typeface="Wingdings" pitchFamily="2" charset="2"/>
              <a:buChar char="ü"/>
            </a:pPr>
            <a:r>
              <a:rPr lang="el-GR" altLang="el-GR" sz="2000" smtClean="0">
                <a:latin typeface="Arial" charset="0"/>
              </a:rPr>
              <a:t> Αναδιάταξη Τ-κυτταρικού υποδοχέα (</a:t>
            </a:r>
            <a:r>
              <a:rPr lang="en-US" altLang="el-GR" sz="2000" smtClean="0">
                <a:latin typeface="Arial" charset="0"/>
              </a:rPr>
              <a:t>TCR</a:t>
            </a:r>
            <a:r>
              <a:rPr lang="el-GR" altLang="el-GR" sz="2000" smtClean="0">
                <a:latin typeface="Arial" charset="0"/>
              </a:rPr>
              <a:t>)</a:t>
            </a:r>
          </a:p>
          <a:p>
            <a:pPr eaLnBrk="1" hangingPunct="1">
              <a:lnSpc>
                <a:spcPct val="120000"/>
              </a:lnSpc>
              <a:buClr>
                <a:srgbClr val="FF0000"/>
              </a:buClr>
            </a:pPr>
            <a:r>
              <a:rPr lang="el-GR" altLang="el-GR" sz="2000" smtClean="0">
                <a:latin typeface="Arial" charset="0"/>
              </a:rPr>
              <a:t>Οσφυονωτιαία παρακέντηση</a:t>
            </a:r>
          </a:p>
          <a:p>
            <a:pPr eaLnBrk="1" hangingPunct="1">
              <a:lnSpc>
                <a:spcPct val="120000"/>
              </a:lnSpc>
              <a:buClr>
                <a:srgbClr val="FF0000"/>
              </a:buClr>
            </a:pPr>
            <a:r>
              <a:rPr lang="el-GR" altLang="el-GR" sz="2000" smtClean="0">
                <a:latin typeface="Arial" charset="0"/>
              </a:rPr>
              <a:t>Ενδοσκόπηση πεπτικού</a:t>
            </a:r>
          </a:p>
          <a:p>
            <a:pPr eaLnBrk="1" hangingPunct="1">
              <a:lnSpc>
                <a:spcPct val="120000"/>
              </a:lnSpc>
              <a:buClr>
                <a:srgbClr val="FF0000"/>
              </a:buClr>
            </a:pPr>
            <a:r>
              <a:rPr lang="el-GR" altLang="el-GR" sz="2000" smtClean="0">
                <a:latin typeface="Arial" charset="0"/>
              </a:rPr>
              <a:t>Μαγνητική τομογραφία</a:t>
            </a:r>
          </a:p>
        </p:txBody>
      </p:sp>
      <p:sp>
        <p:nvSpPr>
          <p:cNvPr id="4" name="3 - Τίτλος"/>
          <p:cNvSpPr>
            <a:spLocks noGrp="1"/>
          </p:cNvSpPr>
          <p:nvPr>
            <p:ph type="title"/>
          </p:nvPr>
        </p:nvSpPr>
        <p:spPr/>
        <p:txBody>
          <a:bodyPr/>
          <a:lstStyle/>
          <a:p>
            <a:r>
              <a:rPr lang="el-GR" dirty="0" smtClean="0"/>
              <a:t>ΕΙΔΙΚΕΣ ΕΞΕΤΑΣΕΙΣ</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644" name="Group 52"/>
          <p:cNvGraphicFramePr>
            <a:graphicFrameLocks noGrp="1"/>
          </p:cNvGraphicFramePr>
          <p:nvPr>
            <p:ph type="tbl" idx="1"/>
          </p:nvPr>
        </p:nvGraphicFramePr>
        <p:xfrm>
          <a:off x="685800" y="1981200"/>
          <a:ext cx="7772400" cy="4287840"/>
        </p:xfrm>
        <a:graphic>
          <a:graphicData uri="http://schemas.openxmlformats.org/drawingml/2006/table">
            <a:tbl>
              <a:tblPr/>
              <a:tblGrid>
                <a:gridCol w="4648200"/>
                <a:gridCol w="31242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dirty="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Tahoma" pitchFamily="34" charset="0"/>
                          <a:cs typeface="Tahoma" pitchFamily="34" charset="0"/>
                        </a:rPr>
                        <a:t>Τύπος Λεμφώματος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Tahoma" pitchFamily="34" charset="0"/>
                          <a:cs typeface="Tahoma" pitchFamily="34" charset="0"/>
                        </a:rPr>
                        <a:t>Συχνότητα (%) επί των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Tahoma" pitchFamily="34" charset="0"/>
                          <a:cs typeface="Tahoma" pitchFamily="34" charset="0"/>
                        </a:rPr>
                        <a:t>μη-</a:t>
                      </a:r>
                      <a:r>
                        <a:rPr kumimoji="0" lang="en-US" sz="2000" b="0" i="0" u="none" strike="noStrike" cap="none" normalizeH="0" baseline="0">
                          <a:ln>
                            <a:noFill/>
                          </a:ln>
                          <a:solidFill>
                            <a:schemeClr val="tx1"/>
                          </a:solidFill>
                          <a:effectLst/>
                          <a:latin typeface="Tahoma" pitchFamily="34" charset="0"/>
                          <a:cs typeface="Tahoma" pitchFamily="34" charset="0"/>
                        </a:rPr>
                        <a:t>Hodgkin</a:t>
                      </a:r>
                      <a:r>
                        <a:rPr kumimoji="0" lang="el-GR" sz="2000" b="0" i="0" u="none" strike="noStrike" cap="none" normalizeH="0" baseline="0">
                          <a:ln>
                            <a:noFill/>
                          </a:ln>
                          <a:solidFill>
                            <a:schemeClr val="tx1"/>
                          </a:solidFill>
                          <a:effectLst/>
                          <a:latin typeface="Tahoma" pitchFamily="34" charset="0"/>
                          <a:cs typeface="Tahoma" pitchFamily="34" charset="0"/>
                        </a:rPr>
                        <a:t> Λεμφωμάτων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Διάχυτο από μεγάλα Β-κύτταρα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a:ln>
                            <a:noFill/>
                          </a:ln>
                          <a:solidFill>
                            <a:schemeClr val="tx1"/>
                          </a:solidFill>
                          <a:effectLst/>
                          <a:latin typeface="Tahoma" pitchFamily="34" charset="0"/>
                          <a:cs typeface="Tahoma" pitchFamily="34" charset="0"/>
                        </a:rPr>
                        <a:t>Οζώδη λεμφώματα (Β-)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Λεμφαδενικά Τ-λεμφώματα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Εξωλεμφαδενικά οριακής ζώνης (</a:t>
                      </a:r>
                      <a:r>
                        <a:rPr kumimoji="0" lang="en-US" sz="1800" b="0" i="0" u="none" strike="noStrike" cap="none" normalizeH="0" baseline="0">
                          <a:ln>
                            <a:noFill/>
                          </a:ln>
                          <a:solidFill>
                            <a:schemeClr val="tx1"/>
                          </a:solidFill>
                          <a:effectLst/>
                          <a:latin typeface="Tahoma" pitchFamily="34" charset="0"/>
                          <a:cs typeface="Tahoma" pitchFamily="34" charset="0"/>
                        </a:rPr>
                        <a:t>MALT; B-)</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8</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Λέμφωμα από κύτταρα μανδύα</a:t>
                      </a:r>
                      <a:r>
                        <a:rPr kumimoji="0" lang="en-US" sz="1800" b="0" i="0" u="none" strike="noStrike" cap="none" normalizeH="0" baseline="0">
                          <a:ln>
                            <a:noFill/>
                          </a:ln>
                          <a:solidFill>
                            <a:schemeClr val="tx1"/>
                          </a:solidFill>
                          <a:effectLst/>
                          <a:latin typeface="Tahoma" pitchFamily="34" charset="0"/>
                          <a:cs typeface="Tahoma" pitchFamily="34" charset="0"/>
                        </a:rPr>
                        <a:t> (B-)</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Tahoma" pitchFamily="34" charset="0"/>
                          <a:cs typeface="Tahoma" pitchFamily="34" charset="0"/>
                        </a:rPr>
                        <a:t>Όλοι οι λοιποί τύποι</a:t>
                      </a:r>
                      <a:r>
                        <a:rPr kumimoji="0" lang="en-US" sz="1800" b="0" i="0" u="none" strike="noStrike" cap="none" normalizeH="0" baseline="0">
                          <a:ln>
                            <a:noFill/>
                          </a:ln>
                          <a:solidFill>
                            <a:schemeClr val="tx1"/>
                          </a:solidFill>
                          <a:effectLst/>
                          <a:latin typeface="Tahoma" pitchFamily="34" charset="0"/>
                          <a:cs typeface="Tahoma" pitchFamily="34" charset="0"/>
                        </a:rPr>
                        <a:t> (B- </a:t>
                      </a:r>
                      <a:r>
                        <a:rPr kumimoji="0" lang="el-GR" sz="1800" b="0" i="0" u="none" strike="noStrike" cap="none" normalizeH="0" baseline="0">
                          <a:ln>
                            <a:noFill/>
                          </a:ln>
                          <a:solidFill>
                            <a:schemeClr val="tx1"/>
                          </a:solidFill>
                          <a:effectLst/>
                          <a:latin typeface="Tahoma" pitchFamily="34" charset="0"/>
                          <a:cs typeface="Tahoma" pitchFamily="34" charset="0"/>
                        </a:rPr>
                        <a:t>ή </a:t>
                      </a:r>
                      <a:r>
                        <a:rPr kumimoji="0" lang="en-US" sz="1800" b="0" i="0" u="none" strike="noStrike" cap="none" normalizeH="0" baseline="0">
                          <a:ln>
                            <a:noFill/>
                          </a:ln>
                          <a:solidFill>
                            <a:schemeClr val="tx1"/>
                          </a:solidFill>
                          <a:effectLst/>
                          <a:latin typeface="Tahoma" pitchFamily="34" charset="0"/>
                          <a:cs typeface="Tahoma" pitchFamily="34" charset="0"/>
                        </a:rPr>
                        <a:t>T-)</a:t>
                      </a:r>
                      <a:endParaRPr kumimoji="0" lang="el-GR" sz="1800" b="0" i="0" u="none" strike="noStrike" cap="none" normalizeH="0" baseline="0">
                        <a:ln>
                          <a:noFill/>
                        </a:ln>
                        <a:solidFill>
                          <a:schemeClr val="tx1"/>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a:ln>
                            <a:noFill/>
                          </a:ln>
                          <a:solidFill>
                            <a:schemeClr val="tx1"/>
                          </a:solidFill>
                          <a:effectLst/>
                          <a:latin typeface="Tahoma" pitchFamily="34" charset="0"/>
                          <a:cs typeface="Tahoma" pitchFamily="34" charset="0"/>
                        </a:rPr>
                        <a:t>έκαστος &lt;3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3 - Τίτλος"/>
          <p:cNvSpPr>
            <a:spLocks noGrp="1"/>
          </p:cNvSpPr>
          <p:nvPr>
            <p:ph type="title"/>
          </p:nvPr>
        </p:nvSpPr>
        <p:spPr/>
        <p:txBody>
          <a:bodyPr>
            <a:normAutofit fontScale="90000"/>
          </a:bodyPr>
          <a:lstStyle/>
          <a:p>
            <a:r>
              <a:rPr lang="el-GR" dirty="0" smtClean="0"/>
              <a:t>ΣΥΧΝΟΤΗΤΑ ΚΥΡΙΟΤΕΡΩΝ ΜΗ </a:t>
            </a:r>
            <a:r>
              <a:rPr lang="en-US" dirty="0" smtClean="0"/>
              <a:t>HODGKIN </a:t>
            </a:r>
            <a:r>
              <a:rPr lang="el-GR" dirty="0" smtClean="0"/>
              <a:t>ΛΕΜΦΩΜΑΤΩΝ</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03654" y="609600"/>
            <a:ext cx="8517924" cy="1143000"/>
          </a:xfrm>
        </p:spPr>
        <p:txBody>
          <a:bodyPr>
            <a:normAutofit/>
          </a:bodyPr>
          <a:lstStyle/>
          <a:p>
            <a:r>
              <a:rPr lang="el-GR" sz="3200" b="1" i="1" dirty="0" smtClean="0">
                <a:latin typeface="Cambria" pitchFamily="18" charset="0"/>
                <a:ea typeface="Cambria" pitchFamily="18" charset="0"/>
              </a:rPr>
              <a:t>ΕΥΧΑΡΙΣΤΩ ΠΟΛΥ ΓΙΑ ΤΗΝ ΠΡΟΣΟΧΗ ΣΑΣ</a:t>
            </a:r>
            <a:endParaRPr lang="el-GR" sz="3200" b="1" i="1" dirty="0">
              <a:latin typeface="Cambria" pitchFamily="18" charset="0"/>
              <a:ea typeface="Cambria" pitchFamily="18" charset="0"/>
            </a:endParaRPr>
          </a:p>
        </p:txBody>
      </p:sp>
      <p:pic>
        <p:nvPicPr>
          <p:cNvPr id="1026" name="Picture 2" descr="Reed-Sternberg cell &amp; related MCQ : #Medschooldiscussion - YouTube"/>
          <p:cNvPicPr>
            <a:picLocks noGrp="1" noChangeAspect="1" noChangeArrowheads="1"/>
          </p:cNvPicPr>
          <p:nvPr>
            <p:ph type="tbl" idx="1"/>
          </p:nvPr>
        </p:nvPicPr>
        <p:blipFill>
          <a:blip r:embed="rId2"/>
          <a:srcRect/>
          <a:stretch>
            <a:fillRect/>
          </a:stretch>
        </p:blipFill>
        <p:spPr bwMode="auto">
          <a:xfrm>
            <a:off x="1866385" y="2076965"/>
            <a:ext cx="6300015" cy="352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latin typeface="MS UI Gothic" pitchFamily="34" charset="-128"/>
                <a:ea typeface="MS UI Gothic" pitchFamily="34" charset="-128"/>
              </a:rPr>
              <a:t>ΚΑΛΟ ΚΑΛΟΚΑΙΡΙ</a:t>
            </a:r>
            <a:endParaRPr lang="el-GR" b="1" i="1" dirty="0">
              <a:latin typeface="MS UI Gothic" pitchFamily="34" charset="-128"/>
              <a:ea typeface="MS UI Gothic" pitchFamily="34" charset="-128"/>
            </a:endParaRPr>
          </a:p>
        </p:txBody>
      </p:sp>
      <p:pic>
        <p:nvPicPr>
          <p:cNvPr id="102406" name="Picture 6" descr="Παραλία - Βικιπαίδεια"/>
          <p:cNvPicPr>
            <a:picLocks noGrp="1" noChangeAspect="1" noChangeArrowheads="1"/>
          </p:cNvPicPr>
          <p:nvPr>
            <p:ph type="tbl" idx="1"/>
          </p:nvPr>
        </p:nvPicPr>
        <p:blipFill>
          <a:blip r:embed="rId2"/>
          <a:srcRect/>
          <a:stretch>
            <a:fillRect/>
          </a:stretch>
        </p:blipFill>
        <p:spPr bwMode="auto">
          <a:xfrm>
            <a:off x="2137531" y="1904142"/>
            <a:ext cx="5057572" cy="381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idx="1"/>
          </p:nvPr>
        </p:nvSpPr>
        <p:spPr>
          <a:xfrm>
            <a:off x="685800" y="1981200"/>
            <a:ext cx="5410200" cy="4114800"/>
          </a:xfrm>
        </p:spPr>
        <p:txBody>
          <a:bodyPr/>
          <a:lstStyle/>
          <a:p>
            <a:pPr eaLnBrk="1" hangingPunct="1">
              <a:lnSpc>
                <a:spcPct val="90000"/>
              </a:lnSpc>
            </a:pPr>
            <a:r>
              <a:rPr lang="el-GR" altLang="el-GR" sz="2000" smtClean="0">
                <a:solidFill>
                  <a:srgbClr val="66FF33"/>
                </a:solidFill>
                <a:latin typeface="Arial" charset="0"/>
              </a:rPr>
              <a:t>Λέμφωμα </a:t>
            </a:r>
            <a:r>
              <a:rPr lang="en-US" altLang="el-GR" sz="2000" smtClean="0">
                <a:solidFill>
                  <a:srgbClr val="66FF33"/>
                </a:solidFill>
                <a:latin typeface="Arial" charset="0"/>
              </a:rPr>
              <a:t>Hodgkin</a:t>
            </a:r>
          </a:p>
          <a:p>
            <a:pPr eaLnBrk="1" hangingPunct="1">
              <a:lnSpc>
                <a:spcPct val="90000"/>
              </a:lnSpc>
            </a:pPr>
            <a:endParaRPr lang="en-US" altLang="el-GR" sz="2000" smtClean="0">
              <a:solidFill>
                <a:srgbClr val="66FF33"/>
              </a:solidFill>
              <a:latin typeface="Arial" charset="0"/>
            </a:endParaRPr>
          </a:p>
          <a:p>
            <a:pPr eaLnBrk="1" hangingPunct="1">
              <a:lnSpc>
                <a:spcPct val="90000"/>
              </a:lnSpc>
            </a:pPr>
            <a:endParaRPr lang="el-GR" altLang="el-GR" sz="2000" smtClean="0">
              <a:solidFill>
                <a:srgbClr val="66FF33"/>
              </a:solidFill>
              <a:latin typeface="Arial" charset="0"/>
            </a:endParaRPr>
          </a:p>
          <a:p>
            <a:pPr eaLnBrk="1" hangingPunct="1">
              <a:lnSpc>
                <a:spcPct val="90000"/>
              </a:lnSpc>
            </a:pPr>
            <a:r>
              <a:rPr lang="el-GR" altLang="el-GR" sz="2000" smtClean="0">
                <a:solidFill>
                  <a:srgbClr val="66FF33"/>
                </a:solidFill>
                <a:latin typeface="Arial" charset="0"/>
              </a:rPr>
              <a:t>Νεοπλάσματα από Β-λεμφοκύτταρα</a:t>
            </a:r>
          </a:p>
          <a:p>
            <a:pPr lvl="2" eaLnBrk="1" hangingPunct="1">
              <a:lnSpc>
                <a:spcPct val="90000"/>
              </a:lnSpc>
              <a:buFont typeface="Wingdings" pitchFamily="2" charset="2"/>
              <a:buChar char="§"/>
            </a:pPr>
            <a:r>
              <a:rPr lang="el-GR" altLang="el-GR" sz="1600" smtClean="0">
                <a:solidFill>
                  <a:schemeClr val="bg1"/>
                </a:solidFill>
                <a:latin typeface="Arial" charset="0"/>
              </a:rPr>
              <a:t>Από Πρόδρομα Β-κύτταρα</a:t>
            </a:r>
          </a:p>
          <a:p>
            <a:pPr lvl="2" eaLnBrk="1" hangingPunct="1">
              <a:lnSpc>
                <a:spcPct val="90000"/>
              </a:lnSpc>
              <a:buFont typeface="Wingdings" pitchFamily="2" charset="2"/>
              <a:buChar char="§"/>
            </a:pPr>
            <a:r>
              <a:rPr lang="el-GR" altLang="el-GR" sz="1600" smtClean="0">
                <a:solidFill>
                  <a:schemeClr val="bg1"/>
                </a:solidFill>
                <a:latin typeface="Arial" charset="0"/>
              </a:rPr>
              <a:t>Από Ώριμα Β-κύτταρα</a:t>
            </a:r>
          </a:p>
          <a:p>
            <a:pPr lvl="2" eaLnBrk="1" hangingPunct="1">
              <a:lnSpc>
                <a:spcPct val="90000"/>
              </a:lnSpc>
              <a:buFont typeface="Wingdings" pitchFamily="2" charset="2"/>
              <a:buChar char="§"/>
            </a:pPr>
            <a:r>
              <a:rPr lang="el-GR" altLang="el-GR" sz="1600" smtClean="0">
                <a:solidFill>
                  <a:schemeClr val="bg1"/>
                </a:solidFill>
                <a:latin typeface="Arial" charset="0"/>
              </a:rPr>
              <a:t>Β-λεμφοϋπερπλασίες δυνητικώς κακοήθεις</a:t>
            </a:r>
            <a:r>
              <a:rPr lang="el-GR" altLang="el-GR" sz="1600" smtClean="0">
                <a:solidFill>
                  <a:srgbClr val="66FF33"/>
                </a:solidFill>
                <a:latin typeface="Arial" charset="0"/>
              </a:rPr>
              <a:t>         </a:t>
            </a:r>
          </a:p>
          <a:p>
            <a:pPr eaLnBrk="1" hangingPunct="1">
              <a:lnSpc>
                <a:spcPct val="90000"/>
              </a:lnSpc>
            </a:pPr>
            <a:endParaRPr lang="el-GR" altLang="el-GR" sz="2000" smtClean="0">
              <a:solidFill>
                <a:srgbClr val="66FF33"/>
              </a:solidFill>
              <a:latin typeface="Arial" charset="0"/>
            </a:endParaRPr>
          </a:p>
          <a:p>
            <a:pPr eaLnBrk="1" hangingPunct="1">
              <a:lnSpc>
                <a:spcPct val="90000"/>
              </a:lnSpc>
            </a:pPr>
            <a:r>
              <a:rPr lang="el-GR" altLang="el-GR" sz="2000" smtClean="0">
                <a:solidFill>
                  <a:srgbClr val="66FF33"/>
                </a:solidFill>
                <a:latin typeface="Arial" charset="0"/>
              </a:rPr>
              <a:t>Νεοπλάσματα από Τ-λεμφοκύτταρα</a:t>
            </a:r>
          </a:p>
          <a:p>
            <a:pPr lvl="2" eaLnBrk="1" hangingPunct="1">
              <a:lnSpc>
                <a:spcPct val="90000"/>
              </a:lnSpc>
              <a:buFont typeface="Wingdings" pitchFamily="2" charset="2"/>
              <a:buChar char="§"/>
            </a:pPr>
            <a:r>
              <a:rPr lang="el-GR" altLang="el-GR" sz="1600" smtClean="0">
                <a:solidFill>
                  <a:schemeClr val="bg1"/>
                </a:solidFill>
                <a:latin typeface="Arial" charset="0"/>
              </a:rPr>
              <a:t>Από Πρόδρομα Τ-κύτταρα</a:t>
            </a:r>
          </a:p>
          <a:p>
            <a:pPr lvl="2" eaLnBrk="1" hangingPunct="1">
              <a:lnSpc>
                <a:spcPct val="90000"/>
              </a:lnSpc>
              <a:buFont typeface="Wingdings" pitchFamily="2" charset="2"/>
              <a:buChar char="§"/>
            </a:pPr>
            <a:r>
              <a:rPr lang="el-GR" altLang="el-GR" sz="1600" smtClean="0">
                <a:solidFill>
                  <a:schemeClr val="bg1"/>
                </a:solidFill>
                <a:latin typeface="Arial" charset="0"/>
              </a:rPr>
              <a:t>Από Ώριμα Τ-κύτταρα</a:t>
            </a:r>
          </a:p>
          <a:p>
            <a:pPr lvl="2" eaLnBrk="1" hangingPunct="1">
              <a:lnSpc>
                <a:spcPct val="90000"/>
              </a:lnSpc>
              <a:buFont typeface="Wingdings" pitchFamily="2" charset="2"/>
              <a:buChar char="§"/>
            </a:pPr>
            <a:r>
              <a:rPr lang="el-GR" altLang="el-GR" sz="1600" smtClean="0">
                <a:solidFill>
                  <a:schemeClr val="bg1"/>
                </a:solidFill>
                <a:latin typeface="Arial" charset="0"/>
              </a:rPr>
              <a:t>Τ-λεμφοϋπερπλασίες δυνητικώς κακοήθεις</a:t>
            </a:r>
          </a:p>
          <a:p>
            <a:pPr eaLnBrk="1" hangingPunct="1">
              <a:lnSpc>
                <a:spcPct val="90000"/>
              </a:lnSpc>
              <a:buFontTx/>
              <a:buNone/>
            </a:pPr>
            <a:r>
              <a:rPr lang="el-GR" altLang="el-GR" sz="2000" smtClean="0">
                <a:solidFill>
                  <a:srgbClr val="66FF33"/>
                </a:solidFill>
                <a:latin typeface="Arial" charset="0"/>
              </a:rPr>
              <a:t>           </a:t>
            </a:r>
          </a:p>
        </p:txBody>
      </p:sp>
      <p:sp>
        <p:nvSpPr>
          <p:cNvPr id="21507" name="AutoShape 4"/>
          <p:cNvSpPr>
            <a:spLocks/>
          </p:cNvSpPr>
          <p:nvPr/>
        </p:nvSpPr>
        <p:spPr bwMode="auto">
          <a:xfrm>
            <a:off x="5943600" y="2971800"/>
            <a:ext cx="152400" cy="2743200"/>
          </a:xfrm>
          <a:prstGeom prst="rightBrace">
            <a:avLst>
              <a:gd name="adj1" fmla="val 150000"/>
              <a:gd name="adj2" fmla="val 50000"/>
            </a:avLst>
          </a:prstGeom>
          <a:noFill/>
          <a:ln w="19050">
            <a:solidFill>
              <a:srgbClr val="66FF33"/>
            </a:solidFill>
            <a:round/>
            <a:headEnd/>
            <a:tailEnd/>
          </a:ln>
        </p:spPr>
        <p:txBody>
          <a:bodyPr wrap="none" anchor="ctr"/>
          <a:lstStyle/>
          <a:p>
            <a:pPr eaLnBrk="1" hangingPunct="1"/>
            <a:endParaRPr lang="el-GR" altLang="el-GR"/>
          </a:p>
        </p:txBody>
      </p:sp>
      <p:sp>
        <p:nvSpPr>
          <p:cNvPr id="21508" name="Text Box 5"/>
          <p:cNvSpPr txBox="1">
            <a:spLocks noChangeArrowheads="1"/>
          </p:cNvSpPr>
          <p:nvPr/>
        </p:nvSpPr>
        <p:spPr bwMode="auto">
          <a:xfrm>
            <a:off x="6172200" y="4114800"/>
            <a:ext cx="2971800" cy="396875"/>
          </a:xfrm>
          <a:prstGeom prst="rect">
            <a:avLst/>
          </a:prstGeom>
          <a:noFill/>
          <a:ln w="9525">
            <a:noFill/>
            <a:miter lim="800000"/>
            <a:headEnd/>
            <a:tailEnd/>
          </a:ln>
        </p:spPr>
        <p:txBody>
          <a:bodyPr>
            <a:spAutoFit/>
          </a:bodyPr>
          <a:lstStyle/>
          <a:p>
            <a:pPr eaLnBrk="1" hangingPunct="1">
              <a:spcBef>
                <a:spcPct val="50000"/>
              </a:spcBef>
            </a:pPr>
            <a:r>
              <a:rPr lang="el-GR" altLang="el-GR">
                <a:solidFill>
                  <a:srgbClr val="66FF33"/>
                </a:solidFill>
              </a:rPr>
              <a:t>Μη </a:t>
            </a:r>
            <a:r>
              <a:rPr lang="en-US" altLang="el-GR">
                <a:solidFill>
                  <a:srgbClr val="66FF33"/>
                </a:solidFill>
              </a:rPr>
              <a:t>Hodgkin</a:t>
            </a:r>
            <a:r>
              <a:rPr lang="el-GR" altLang="el-GR">
                <a:solidFill>
                  <a:srgbClr val="66FF33"/>
                </a:solidFill>
              </a:rPr>
              <a:t> Λεμφώματα</a:t>
            </a:r>
          </a:p>
        </p:txBody>
      </p:sp>
      <p:sp>
        <p:nvSpPr>
          <p:cNvPr id="21509" name="Text Box 6"/>
          <p:cNvSpPr txBox="1">
            <a:spLocks noChangeArrowheads="1"/>
          </p:cNvSpPr>
          <p:nvPr/>
        </p:nvSpPr>
        <p:spPr bwMode="auto">
          <a:xfrm>
            <a:off x="152400" y="6400800"/>
            <a:ext cx="8991600" cy="396875"/>
          </a:xfrm>
          <a:prstGeom prst="rect">
            <a:avLst/>
          </a:prstGeom>
          <a:noFill/>
          <a:ln w="9525">
            <a:noFill/>
            <a:miter lim="800000"/>
            <a:headEnd/>
            <a:tailEnd/>
          </a:ln>
        </p:spPr>
        <p:txBody>
          <a:bodyPr>
            <a:spAutoFit/>
          </a:bodyPr>
          <a:lstStyle/>
          <a:p>
            <a:pPr eaLnBrk="1" hangingPunct="1">
              <a:spcBef>
                <a:spcPct val="50000"/>
              </a:spcBef>
            </a:pPr>
            <a:r>
              <a:rPr lang="en-US" altLang="el-GR" sz="1000" b="1">
                <a:solidFill>
                  <a:srgbClr val="FF9900"/>
                </a:solidFill>
              </a:rPr>
              <a:t>Jaffe ES, Harris NL, Stein H, Vardiman JW (Eds.). World Health Organization Classification of Tumors. Pathology and Genetics of Tumors of Haematopoietic and Lymphoid Tissues. Jaffe ES, Harris NL, Stein H, Vardiman JW (eds.). IARC Press: Lyon 2001</a:t>
            </a:r>
            <a:endParaRPr lang="el-GR" altLang="el-GR" sz="1000" b="1">
              <a:solidFill>
                <a:srgbClr val="FF9900"/>
              </a:solidFill>
            </a:endParaRPr>
          </a:p>
        </p:txBody>
      </p:sp>
      <p:sp>
        <p:nvSpPr>
          <p:cNvPr id="21510" name="Line 7"/>
          <p:cNvSpPr>
            <a:spLocks noChangeShapeType="1"/>
          </p:cNvSpPr>
          <p:nvPr/>
        </p:nvSpPr>
        <p:spPr bwMode="auto">
          <a:xfrm flipV="1">
            <a:off x="5334000" y="2438400"/>
            <a:ext cx="1676400" cy="762000"/>
          </a:xfrm>
          <a:prstGeom prst="line">
            <a:avLst/>
          </a:prstGeom>
          <a:noFill/>
          <a:ln w="38100">
            <a:solidFill>
              <a:srgbClr val="66FF33"/>
            </a:solidFill>
            <a:round/>
            <a:headEnd/>
            <a:tailEnd type="triangle" w="med" len="med"/>
          </a:ln>
        </p:spPr>
        <p:txBody>
          <a:bodyPr/>
          <a:lstStyle/>
          <a:p>
            <a:endParaRPr lang="en-US"/>
          </a:p>
        </p:txBody>
      </p:sp>
      <p:sp>
        <p:nvSpPr>
          <p:cNvPr id="21511" name="Text Box 8"/>
          <p:cNvSpPr txBox="1">
            <a:spLocks noChangeArrowheads="1"/>
          </p:cNvSpPr>
          <p:nvPr/>
        </p:nvSpPr>
        <p:spPr bwMode="auto">
          <a:xfrm>
            <a:off x="7010400" y="2057400"/>
            <a:ext cx="1143000" cy="457200"/>
          </a:xfrm>
          <a:prstGeom prst="rect">
            <a:avLst/>
          </a:prstGeom>
          <a:noFill/>
          <a:ln w="9525">
            <a:noFill/>
            <a:miter lim="800000"/>
            <a:headEnd/>
            <a:tailEnd/>
          </a:ln>
        </p:spPr>
        <p:txBody>
          <a:bodyPr>
            <a:spAutoFit/>
          </a:bodyPr>
          <a:lstStyle/>
          <a:p>
            <a:pPr eaLnBrk="1" hangingPunct="1">
              <a:spcBef>
                <a:spcPct val="50000"/>
              </a:spcBef>
            </a:pPr>
            <a:r>
              <a:rPr lang="en-US" altLang="el-GR" b="1">
                <a:solidFill>
                  <a:srgbClr val="66FF33"/>
                </a:solidFill>
              </a:rPr>
              <a:t>85%</a:t>
            </a:r>
            <a:endParaRPr lang="el-GR" altLang="el-GR" b="1">
              <a:solidFill>
                <a:srgbClr val="66FF33"/>
              </a:solidFill>
            </a:endParaRPr>
          </a:p>
        </p:txBody>
      </p:sp>
      <p:sp>
        <p:nvSpPr>
          <p:cNvPr id="21512" name="Line 9"/>
          <p:cNvSpPr>
            <a:spLocks noChangeShapeType="1"/>
          </p:cNvSpPr>
          <p:nvPr/>
        </p:nvSpPr>
        <p:spPr bwMode="auto">
          <a:xfrm>
            <a:off x="5334000" y="4648200"/>
            <a:ext cx="1676400" cy="762000"/>
          </a:xfrm>
          <a:prstGeom prst="line">
            <a:avLst/>
          </a:prstGeom>
          <a:noFill/>
          <a:ln w="19050">
            <a:solidFill>
              <a:srgbClr val="66FF33"/>
            </a:solidFill>
            <a:round/>
            <a:headEnd/>
            <a:tailEnd type="triangle" w="med" len="med"/>
          </a:ln>
        </p:spPr>
        <p:txBody>
          <a:bodyPr/>
          <a:lstStyle/>
          <a:p>
            <a:endParaRPr lang="en-US"/>
          </a:p>
        </p:txBody>
      </p:sp>
      <p:sp>
        <p:nvSpPr>
          <p:cNvPr id="21513" name="Text Box 10"/>
          <p:cNvSpPr txBox="1">
            <a:spLocks noChangeArrowheads="1"/>
          </p:cNvSpPr>
          <p:nvPr/>
        </p:nvSpPr>
        <p:spPr bwMode="auto">
          <a:xfrm>
            <a:off x="7086600" y="5181600"/>
            <a:ext cx="1143000" cy="457200"/>
          </a:xfrm>
          <a:prstGeom prst="rect">
            <a:avLst/>
          </a:prstGeom>
          <a:noFill/>
          <a:ln w="9525">
            <a:noFill/>
            <a:miter lim="800000"/>
            <a:headEnd/>
            <a:tailEnd/>
          </a:ln>
        </p:spPr>
        <p:txBody>
          <a:bodyPr>
            <a:spAutoFit/>
          </a:bodyPr>
          <a:lstStyle/>
          <a:p>
            <a:pPr eaLnBrk="1" hangingPunct="1">
              <a:spcBef>
                <a:spcPct val="50000"/>
              </a:spcBef>
            </a:pPr>
            <a:r>
              <a:rPr lang="en-US" altLang="el-GR" b="1">
                <a:solidFill>
                  <a:srgbClr val="66FF33"/>
                </a:solidFill>
              </a:rPr>
              <a:t>15%</a:t>
            </a:r>
            <a:endParaRPr lang="el-GR" altLang="el-GR" b="1">
              <a:solidFill>
                <a:srgbClr val="66FF33"/>
              </a:solidFill>
            </a:endParaRPr>
          </a:p>
        </p:txBody>
      </p:sp>
      <p:sp>
        <p:nvSpPr>
          <p:cNvPr id="11" name="10 - Τίτλος"/>
          <p:cNvSpPr>
            <a:spLocks noGrp="1"/>
          </p:cNvSpPr>
          <p:nvPr>
            <p:ph type="title"/>
          </p:nvPr>
        </p:nvSpPr>
        <p:spPr/>
        <p:txBody>
          <a:bodyPr/>
          <a:lstStyle/>
          <a:p>
            <a:r>
              <a:rPr lang="el-GR" b="1" dirty="0" smtClean="0"/>
              <a:t>ΤΑΞΙΝΟΜΗΣΗ ΚΑΤΑ </a:t>
            </a:r>
            <a:r>
              <a:rPr lang="en-US" b="1" dirty="0" smtClean="0"/>
              <a:t>WHO</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358049" y="1255803"/>
            <a:ext cx="6105525" cy="2845933"/>
          </a:xfrm>
        </p:spPr>
        <p:txBody>
          <a:bodyPr>
            <a:normAutofit fontScale="92500" lnSpcReduction="20000"/>
          </a:bodyPr>
          <a:lstStyle/>
          <a:p>
            <a:pPr eaLnBrk="1" hangingPunct="1"/>
            <a:endParaRPr lang="en-US" altLang="el-GR" sz="2400" dirty="0" smtClean="0">
              <a:latin typeface="Tahoma" pitchFamily="34" charset="0"/>
              <a:cs typeface="Tahoma" pitchFamily="34" charset="0"/>
            </a:endParaRPr>
          </a:p>
          <a:p>
            <a:r>
              <a:rPr lang="el-GR" altLang="el-GR" sz="2400" dirty="0" smtClean="0">
                <a:latin typeface="Tahoma" pitchFamily="34" charset="0"/>
                <a:cs typeface="Tahoma" pitchFamily="34" charset="0"/>
              </a:rPr>
              <a:t>ΓΕΝΙΚΑ</a:t>
            </a:r>
          </a:p>
          <a:p>
            <a:pPr eaLnBrk="1" hangingPunct="1"/>
            <a:endParaRPr lang="el-GR" altLang="el-GR" sz="2400" dirty="0" smtClean="0">
              <a:latin typeface="Tahoma" pitchFamily="34" charset="0"/>
              <a:cs typeface="Tahoma" pitchFamily="34" charset="0"/>
            </a:endParaRPr>
          </a:p>
          <a:p>
            <a:pPr marL="521208" indent="-457200" eaLnBrk="1" hangingPunct="1">
              <a:buFont typeface="+mj-lt"/>
              <a:buAutoNum type="arabicPeriod"/>
            </a:pPr>
            <a:r>
              <a:rPr lang="el-GR" altLang="el-GR" sz="2400" dirty="0" smtClean="0">
                <a:latin typeface="Tahoma" pitchFamily="34" charset="0"/>
                <a:cs typeface="Tahoma" pitchFamily="34" charset="0"/>
              </a:rPr>
              <a:t>Πρώτη περιγραφή το </a:t>
            </a:r>
            <a:r>
              <a:rPr lang="en-US" altLang="el-GR" sz="2400" dirty="0" smtClean="0">
                <a:latin typeface="Tahoma" pitchFamily="34" charset="0"/>
                <a:cs typeface="Tahoma" pitchFamily="34" charset="0"/>
              </a:rPr>
              <a:t>1832</a:t>
            </a:r>
            <a:r>
              <a:rPr lang="el-GR" altLang="el-GR" sz="2400" dirty="0" smtClean="0">
                <a:latin typeface="Tahoma" pitchFamily="34" charset="0"/>
                <a:cs typeface="Tahoma" pitchFamily="34" charset="0"/>
              </a:rPr>
              <a:t> από τον </a:t>
            </a:r>
            <a:r>
              <a:rPr lang="en-US" altLang="el-GR" sz="2400" dirty="0" smtClean="0">
                <a:latin typeface="Tahoma" pitchFamily="34" charset="0"/>
                <a:cs typeface="Tahoma" pitchFamily="34" charset="0"/>
              </a:rPr>
              <a:t>Thomas Hodgkin</a:t>
            </a:r>
            <a:r>
              <a:rPr lang="el-GR" altLang="el-GR" sz="2400" dirty="0" smtClean="0">
                <a:latin typeface="Tahoma" pitchFamily="34" charset="0"/>
                <a:cs typeface="Tahoma" pitchFamily="34" charset="0"/>
              </a:rPr>
              <a:t>.</a:t>
            </a:r>
            <a:endParaRPr lang="en-US" altLang="el-GR" sz="2400" dirty="0" smtClean="0">
              <a:latin typeface="Tahoma" pitchFamily="34" charset="0"/>
              <a:cs typeface="Tahoma" pitchFamily="34" charset="0"/>
            </a:endParaRPr>
          </a:p>
          <a:p>
            <a:pPr marL="521208" indent="-457200" eaLnBrk="1" hangingPunct="1">
              <a:buFont typeface="+mj-lt"/>
              <a:buAutoNum type="arabicPeriod"/>
            </a:pPr>
            <a:r>
              <a:rPr lang="el-GR" altLang="el-GR" sz="2400" dirty="0" smtClean="0">
                <a:latin typeface="Tahoma" pitchFamily="34" charset="0"/>
                <a:cs typeface="Tahoma" pitchFamily="34" charset="0"/>
              </a:rPr>
              <a:t>Αποτελούν το </a:t>
            </a:r>
            <a:r>
              <a:rPr lang="en-US" altLang="el-GR" sz="2400" dirty="0" smtClean="0">
                <a:latin typeface="Tahoma" pitchFamily="34" charset="0"/>
                <a:cs typeface="Tahoma" pitchFamily="34" charset="0"/>
              </a:rPr>
              <a:t>11</a:t>
            </a:r>
            <a:r>
              <a:rPr lang="el-GR" altLang="el-GR" sz="2400" dirty="0" smtClean="0">
                <a:latin typeface="Tahoma" pitchFamily="34" charset="0"/>
                <a:cs typeface="Tahoma" pitchFamily="34" charset="0"/>
              </a:rPr>
              <a:t>% των λεμφωμάτων</a:t>
            </a:r>
            <a:endParaRPr lang="en-US" altLang="el-GR" sz="2400" dirty="0" smtClean="0">
              <a:latin typeface="Tahoma" pitchFamily="34" charset="0"/>
              <a:cs typeface="Tahoma" pitchFamily="34" charset="0"/>
            </a:endParaRPr>
          </a:p>
          <a:p>
            <a:pPr marL="521208" indent="-457200" eaLnBrk="1" hangingPunct="1">
              <a:buFont typeface="+mj-lt"/>
              <a:buAutoNum type="arabicPeriod"/>
            </a:pPr>
            <a:r>
              <a:rPr lang="el-GR" altLang="el-GR" sz="2400" dirty="0" smtClean="0">
                <a:latin typeface="Tahoma" pitchFamily="34" charset="0"/>
                <a:cs typeface="Tahoma" pitchFamily="34" charset="0"/>
              </a:rPr>
              <a:t>Διφασική ηλικιακή κατανομή με μία κορυφή μεταξύ της 2</a:t>
            </a:r>
            <a:r>
              <a:rPr lang="el-GR" altLang="el-GR" sz="2400" baseline="30000" dirty="0" smtClean="0">
                <a:latin typeface="Tahoma" pitchFamily="34" charset="0"/>
                <a:cs typeface="Tahoma" pitchFamily="34" charset="0"/>
              </a:rPr>
              <a:t>ης</a:t>
            </a:r>
            <a:r>
              <a:rPr lang="el-GR" altLang="el-GR" sz="2400" dirty="0" smtClean="0">
                <a:latin typeface="Tahoma" pitchFamily="34" charset="0"/>
                <a:cs typeface="Tahoma" pitchFamily="34" charset="0"/>
              </a:rPr>
              <a:t> και 3</a:t>
            </a:r>
            <a:r>
              <a:rPr lang="el-GR" altLang="el-GR" sz="2400" baseline="30000" dirty="0" smtClean="0">
                <a:latin typeface="Tahoma" pitchFamily="34" charset="0"/>
                <a:cs typeface="Tahoma" pitchFamily="34" charset="0"/>
              </a:rPr>
              <a:t>ης</a:t>
            </a:r>
            <a:r>
              <a:rPr lang="el-GR" altLang="el-GR" sz="2400" dirty="0" smtClean="0">
                <a:latin typeface="Tahoma" pitchFamily="34" charset="0"/>
                <a:cs typeface="Tahoma" pitchFamily="34" charset="0"/>
              </a:rPr>
              <a:t> δεκαετίας και μια δεύτερη μεταξύ της 5</a:t>
            </a:r>
            <a:r>
              <a:rPr lang="el-GR" altLang="el-GR" sz="2400" baseline="30000" dirty="0" smtClean="0">
                <a:latin typeface="Tahoma" pitchFamily="34" charset="0"/>
                <a:cs typeface="Tahoma" pitchFamily="34" charset="0"/>
              </a:rPr>
              <a:t>ης</a:t>
            </a:r>
            <a:r>
              <a:rPr lang="el-GR" altLang="el-GR" sz="2400" dirty="0" smtClean="0">
                <a:latin typeface="Tahoma" pitchFamily="34" charset="0"/>
                <a:cs typeface="Tahoma" pitchFamily="34" charset="0"/>
              </a:rPr>
              <a:t> και 6</a:t>
            </a:r>
            <a:r>
              <a:rPr lang="el-GR" altLang="el-GR" sz="2400" baseline="30000" dirty="0" smtClean="0">
                <a:latin typeface="Tahoma" pitchFamily="34" charset="0"/>
                <a:cs typeface="Tahoma" pitchFamily="34" charset="0"/>
              </a:rPr>
              <a:t>ης</a:t>
            </a:r>
            <a:r>
              <a:rPr lang="el-GR" altLang="el-GR" sz="2400" dirty="0" smtClean="0">
                <a:latin typeface="Tahoma" pitchFamily="34" charset="0"/>
                <a:cs typeface="Tahoma" pitchFamily="34" charset="0"/>
              </a:rPr>
              <a:t> δεκαετίας</a:t>
            </a:r>
            <a:endParaRPr lang="en-US" altLang="el-GR" sz="2400" dirty="0" smtClean="0">
              <a:latin typeface="Tahoma" pitchFamily="34" charset="0"/>
              <a:cs typeface="Tahoma" pitchFamily="34" charset="0"/>
            </a:endParaRPr>
          </a:p>
        </p:txBody>
      </p:sp>
      <p:pic>
        <p:nvPicPr>
          <p:cNvPr id="25603" name="Picture 4"/>
          <p:cNvPicPr>
            <a:picLocks noChangeAspect="1" noChangeArrowheads="1"/>
          </p:cNvPicPr>
          <p:nvPr/>
        </p:nvPicPr>
        <p:blipFill>
          <a:blip r:embed="rId3"/>
          <a:srcRect/>
          <a:stretch>
            <a:fillRect/>
          </a:stretch>
        </p:blipFill>
        <p:spPr bwMode="auto">
          <a:xfrm>
            <a:off x="6559187" y="1185047"/>
            <a:ext cx="2357438" cy="3611562"/>
          </a:xfrm>
          <a:prstGeom prst="rect">
            <a:avLst/>
          </a:prstGeom>
          <a:noFill/>
          <a:ln w="9525">
            <a:noFill/>
            <a:miter lim="800000"/>
            <a:headEnd/>
            <a:tailEnd/>
          </a:ln>
        </p:spPr>
      </p:pic>
      <p:sp>
        <p:nvSpPr>
          <p:cNvPr id="5" name="4 - Τίτλος"/>
          <p:cNvSpPr>
            <a:spLocks noGrp="1"/>
          </p:cNvSpPr>
          <p:nvPr>
            <p:ph type="title"/>
          </p:nvPr>
        </p:nvSpPr>
        <p:spPr>
          <a:xfrm>
            <a:off x="457200" y="267494"/>
            <a:ext cx="8229600" cy="947352"/>
          </a:xfrm>
        </p:spPr>
        <p:txBody>
          <a:bodyPr/>
          <a:lstStyle/>
          <a:p>
            <a:r>
              <a:rPr lang="el-GR" dirty="0" smtClean="0"/>
              <a:t>ΛΕΜΦΩΜΑ </a:t>
            </a:r>
            <a:r>
              <a:rPr lang="en-US" dirty="0" smtClean="0"/>
              <a:t>HODGKIN</a:t>
            </a:r>
            <a:endParaRPr lang="en-US" dirty="0"/>
          </a:p>
        </p:txBody>
      </p:sp>
      <p:pic>
        <p:nvPicPr>
          <p:cNvPr id="25604" name="Picture 4" descr="C:\Users\vasiliki\Desktop\Ηλικιακή+κατανομή+Hodgkin+λεμφώματος.jpg"/>
          <p:cNvPicPr>
            <a:picLocks noChangeAspect="1" noChangeArrowheads="1"/>
          </p:cNvPicPr>
          <p:nvPr/>
        </p:nvPicPr>
        <p:blipFill>
          <a:blip r:embed="rId4"/>
          <a:srcRect/>
          <a:stretch>
            <a:fillRect/>
          </a:stretch>
        </p:blipFill>
        <p:spPr bwMode="auto">
          <a:xfrm>
            <a:off x="1045029" y="4258492"/>
            <a:ext cx="4767943" cy="2351314"/>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a:xfrm>
            <a:off x="762000" y="2438400"/>
            <a:ext cx="8001000" cy="2717800"/>
          </a:xfrm>
        </p:spPr>
        <p:txBody>
          <a:bodyPr>
            <a:normAutofit/>
          </a:bodyPr>
          <a:lstStyle/>
          <a:p>
            <a:pPr eaLnBrk="1" hangingPunct="1">
              <a:lnSpc>
                <a:spcPct val="160000"/>
              </a:lnSpc>
              <a:buClr>
                <a:srgbClr val="FF0000"/>
              </a:buClr>
            </a:pPr>
            <a:r>
              <a:rPr lang="el-GR" altLang="el-GR" sz="2400" dirty="0" smtClean="0">
                <a:latin typeface="Tahoma" pitchFamily="34" charset="0"/>
                <a:cs typeface="Tahoma" pitchFamily="34" charset="0"/>
              </a:rPr>
              <a:t>Επίπτωση  3/100.000 κατ’ έτος</a:t>
            </a:r>
          </a:p>
          <a:p>
            <a:pPr eaLnBrk="1" hangingPunct="1">
              <a:lnSpc>
                <a:spcPct val="160000"/>
              </a:lnSpc>
              <a:buClr>
                <a:srgbClr val="FF0000"/>
              </a:buClr>
            </a:pPr>
            <a:r>
              <a:rPr lang="el-GR" altLang="el-GR" sz="2400" dirty="0" smtClean="0">
                <a:latin typeface="Tahoma" pitchFamily="34" charset="0"/>
                <a:cs typeface="Tahoma" pitchFamily="34" charset="0"/>
              </a:rPr>
              <a:t>Διάμεση ηλικία  30 έτη</a:t>
            </a:r>
            <a:endParaRPr lang="en-US" altLang="el-GR" sz="2400" dirty="0" smtClean="0">
              <a:latin typeface="Tahoma" pitchFamily="34" charset="0"/>
              <a:cs typeface="Tahoma" pitchFamily="34" charset="0"/>
            </a:endParaRPr>
          </a:p>
          <a:p>
            <a:pPr eaLnBrk="1" hangingPunct="1">
              <a:lnSpc>
                <a:spcPct val="160000"/>
              </a:lnSpc>
              <a:buClr>
                <a:srgbClr val="FF0000"/>
              </a:buClr>
            </a:pPr>
            <a:r>
              <a:rPr lang="el-GR" altLang="el-GR" sz="2400" dirty="0" err="1" smtClean="0">
                <a:latin typeface="Tahoma" pitchFamily="34" charset="0"/>
                <a:cs typeface="Tahoma" pitchFamily="34" charset="0"/>
              </a:rPr>
              <a:t>Δικόρυφη</a:t>
            </a:r>
            <a:r>
              <a:rPr lang="el-GR" altLang="el-GR" sz="2400" dirty="0" smtClean="0">
                <a:latin typeface="Tahoma" pitchFamily="34" charset="0"/>
                <a:cs typeface="Tahoma" pitchFamily="34" charset="0"/>
              </a:rPr>
              <a:t> ηλικιακή κατανομή (20-30 και &gt;</a:t>
            </a:r>
            <a:r>
              <a:rPr lang="en-US" altLang="el-GR" sz="2400" dirty="0" smtClean="0">
                <a:latin typeface="Tahoma" pitchFamily="34" charset="0"/>
                <a:cs typeface="Tahoma" pitchFamily="34" charset="0"/>
              </a:rPr>
              <a:t>5</a:t>
            </a:r>
            <a:r>
              <a:rPr lang="el-GR" altLang="el-GR" sz="2400" dirty="0" smtClean="0">
                <a:latin typeface="Tahoma" pitchFamily="34" charset="0"/>
                <a:cs typeface="Tahoma" pitchFamily="34" charset="0"/>
              </a:rPr>
              <a:t>0 ετών)</a:t>
            </a:r>
          </a:p>
          <a:p>
            <a:pPr eaLnBrk="1" hangingPunct="1">
              <a:lnSpc>
                <a:spcPct val="160000"/>
              </a:lnSpc>
              <a:buClr>
                <a:srgbClr val="FF0000"/>
              </a:buClr>
            </a:pPr>
            <a:r>
              <a:rPr lang="el-GR" altLang="el-GR" sz="2400" dirty="0" smtClean="0">
                <a:latin typeface="Tahoma" pitchFamily="34" charset="0"/>
                <a:cs typeface="Tahoma" pitchFamily="34" charset="0"/>
              </a:rPr>
              <a:t>Υπεροχή αρρένων 1.</a:t>
            </a:r>
            <a:r>
              <a:rPr lang="en-US" altLang="el-GR" sz="2400" dirty="0" smtClean="0">
                <a:latin typeface="Tahoma" pitchFamily="34" charset="0"/>
                <a:cs typeface="Tahoma" pitchFamily="34" charset="0"/>
              </a:rPr>
              <a:t>3:1</a:t>
            </a:r>
            <a:endParaRPr lang="el-GR" altLang="el-GR" sz="2400" dirty="0" smtClean="0">
              <a:latin typeface="Tahoma" pitchFamily="34" charset="0"/>
              <a:cs typeface="Tahoma" pitchFamily="34" charset="0"/>
            </a:endParaRPr>
          </a:p>
        </p:txBody>
      </p:sp>
      <p:sp>
        <p:nvSpPr>
          <p:cNvPr id="4" name="3 - Τίτλος"/>
          <p:cNvSpPr>
            <a:spLocks noGrp="1"/>
          </p:cNvSpPr>
          <p:nvPr>
            <p:ph type="title"/>
          </p:nvPr>
        </p:nvSpPr>
        <p:spPr/>
        <p:txBody>
          <a:bodyPr/>
          <a:lstStyle/>
          <a:p>
            <a:r>
              <a:rPr lang="el-GR" b="1" dirty="0" smtClean="0"/>
              <a:t>ΔΗΜΟΓΡΑΦΙΚΑ </a:t>
            </a:r>
            <a:r>
              <a:rPr lang="el-GR" b="1" dirty="0" smtClean="0"/>
              <a:t>ΔΕΔΟΜΕΝΑ</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ΚΥΤΤΑΡΟ</a:t>
            </a:r>
            <a:r>
              <a:rPr lang="en-US" altLang="el-GR" sz="4400" dirty="0" smtClean="0">
                <a:latin typeface="Tahoma" pitchFamily="34" charset="0"/>
                <a:cs typeface="Tahoma" pitchFamily="34" charset="0"/>
              </a:rPr>
              <a:t> Reed-Sternberg</a:t>
            </a:r>
            <a:r>
              <a:rPr lang="el-GR" dirty="0" smtClean="0"/>
              <a:t> </a:t>
            </a:r>
            <a:endParaRPr lang="en-US" dirty="0"/>
          </a:p>
        </p:txBody>
      </p:sp>
      <p:sp>
        <p:nvSpPr>
          <p:cNvPr id="3" name="2 - Θέση περιεχομένου"/>
          <p:cNvSpPr>
            <a:spLocks noGrp="1"/>
          </p:cNvSpPr>
          <p:nvPr>
            <p:ph idx="1"/>
          </p:nvPr>
        </p:nvSpPr>
        <p:spPr>
          <a:xfrm>
            <a:off x="457199" y="1882808"/>
            <a:ext cx="7720149" cy="2062175"/>
          </a:xfrm>
        </p:spPr>
        <p:txBody>
          <a:bodyPr>
            <a:normAutofit lnSpcReduction="10000"/>
          </a:bodyPr>
          <a:lstStyle/>
          <a:p>
            <a:r>
              <a:rPr lang="el-GR" dirty="0" smtClean="0"/>
              <a:t>Μεγάλο σε μέγεθος κύτταρο.</a:t>
            </a:r>
          </a:p>
          <a:p>
            <a:r>
              <a:rPr lang="el-GR" dirty="0" smtClean="0"/>
              <a:t>Ανώμαλο λεμφοκύτταρο.</a:t>
            </a:r>
          </a:p>
          <a:p>
            <a:r>
              <a:rPr lang="el-GR" dirty="0" smtClean="0"/>
              <a:t>Διπύρηνο</a:t>
            </a:r>
            <a:r>
              <a:rPr lang="en-US" dirty="0" smtClean="0"/>
              <a:t>.</a:t>
            </a:r>
            <a:endParaRPr lang="el-GR" dirty="0" smtClean="0"/>
          </a:p>
          <a:p>
            <a:r>
              <a:rPr lang="el-GR" dirty="0" smtClean="0"/>
              <a:t>Μοιάζει με μάτια κουκουβάγιας.</a:t>
            </a:r>
            <a:endParaRPr lang="el-GR" dirty="0" smtClean="0"/>
          </a:p>
          <a:p>
            <a:endParaRPr lang="en-US" dirty="0" smtClean="0"/>
          </a:p>
          <a:p>
            <a:endParaRPr lang="el-GR" dirty="0" smtClean="0"/>
          </a:p>
          <a:p>
            <a:endParaRPr lang="en-US" dirty="0"/>
          </a:p>
        </p:txBody>
      </p:sp>
      <p:pic>
        <p:nvPicPr>
          <p:cNvPr id="1026" name="Picture 2" descr="C:\Users\vasiliki\Desktop\Reed-Sternberg.jpg"/>
          <p:cNvPicPr>
            <a:picLocks noChangeAspect="1" noChangeArrowheads="1"/>
          </p:cNvPicPr>
          <p:nvPr/>
        </p:nvPicPr>
        <p:blipFill>
          <a:blip r:embed="rId2"/>
          <a:srcRect/>
          <a:stretch>
            <a:fillRect/>
          </a:stretch>
        </p:blipFill>
        <p:spPr bwMode="auto">
          <a:xfrm>
            <a:off x="2534195" y="4349931"/>
            <a:ext cx="4572000" cy="2286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body" sz="half" idx="1"/>
          </p:nvPr>
        </p:nvSpPr>
        <p:spPr>
          <a:xfrm>
            <a:off x="228600" y="1676400"/>
            <a:ext cx="4876800" cy="4572000"/>
          </a:xfrm>
        </p:spPr>
        <p:txBody>
          <a:bodyPr>
            <a:normAutofit fontScale="92500" lnSpcReduction="20000"/>
          </a:bodyPr>
          <a:lstStyle/>
          <a:p>
            <a:pPr>
              <a:lnSpc>
                <a:spcPct val="160000"/>
              </a:lnSpc>
              <a:buClr>
                <a:srgbClr val="FF0000"/>
              </a:buClr>
            </a:pPr>
            <a:r>
              <a:rPr lang="el-GR" altLang="el-GR" sz="1800" dirty="0" smtClean="0">
                <a:latin typeface="Tahoma" pitchFamily="34" charset="0"/>
                <a:cs typeface="Tahoma" pitchFamily="34" charset="0"/>
              </a:rPr>
              <a:t>Β-κυτταρικής προέλευση κύτταρο.</a:t>
            </a:r>
            <a:endParaRPr lang="en-US" altLang="el-GR" sz="1800" dirty="0" smtClean="0">
              <a:latin typeface="Tahoma" pitchFamily="34" charset="0"/>
              <a:cs typeface="Tahoma" pitchFamily="34" charset="0"/>
            </a:endParaRPr>
          </a:p>
          <a:p>
            <a:pPr eaLnBrk="1" hangingPunct="1">
              <a:lnSpc>
                <a:spcPct val="160000"/>
              </a:lnSpc>
              <a:buClr>
                <a:srgbClr val="FF0000"/>
              </a:buClr>
            </a:pPr>
            <a:r>
              <a:rPr lang="el-GR" altLang="el-GR" sz="1800" dirty="0" err="1" smtClean="0">
                <a:latin typeface="Tahoma" pitchFamily="34" charset="0"/>
                <a:cs typeface="Tahoma" pitchFamily="34" charset="0"/>
              </a:rPr>
              <a:t>Νεοπλασματικό</a:t>
            </a:r>
            <a:r>
              <a:rPr lang="el-GR" altLang="el-GR" sz="1800" dirty="0" smtClean="0">
                <a:latin typeface="Tahoma" pitchFamily="34" charset="0"/>
                <a:cs typeface="Tahoma" pitchFamily="34" charset="0"/>
              </a:rPr>
              <a:t> κύτταρο</a:t>
            </a:r>
            <a:r>
              <a:rPr lang="en-US" altLang="el-GR" sz="1800" dirty="0" smtClean="0">
                <a:latin typeface="Tahoma" pitchFamily="34" charset="0"/>
                <a:cs typeface="Tahoma" pitchFamily="34" charset="0"/>
              </a:rPr>
              <a:t>: </a:t>
            </a:r>
            <a:r>
              <a:rPr lang="el-GR" altLang="el-GR" sz="1800" dirty="0" smtClean="0">
                <a:latin typeface="Tahoma" pitchFamily="34" charset="0"/>
                <a:cs typeface="Tahoma" pitchFamily="34" charset="0"/>
              </a:rPr>
              <a:t>Διπύρηνο </a:t>
            </a:r>
            <a:r>
              <a:rPr lang="en-US" altLang="el-GR" sz="1800" dirty="0" smtClean="0">
                <a:latin typeface="Tahoma" pitchFamily="34" charset="0"/>
                <a:cs typeface="Tahoma" pitchFamily="34" charset="0"/>
              </a:rPr>
              <a:t>Reed-Sternberg </a:t>
            </a:r>
            <a:r>
              <a:rPr lang="el-GR" altLang="el-GR" sz="1800" dirty="0" smtClean="0">
                <a:latin typeface="Tahoma" pitchFamily="34" charset="0"/>
                <a:cs typeface="Tahoma" pitchFamily="34" charset="0"/>
              </a:rPr>
              <a:t>ή μονοπύρηνο κύτταρο </a:t>
            </a:r>
            <a:r>
              <a:rPr lang="en-US" altLang="el-GR" sz="1800" dirty="0" smtClean="0">
                <a:latin typeface="Tahoma" pitchFamily="34" charset="0"/>
                <a:cs typeface="Tahoma" pitchFamily="34" charset="0"/>
              </a:rPr>
              <a:t>Hodgkin</a:t>
            </a:r>
            <a:r>
              <a:rPr lang="el-GR" altLang="el-GR" sz="1800" dirty="0" smtClean="0">
                <a:latin typeface="Tahoma" pitchFamily="34" charset="0"/>
                <a:cs typeface="Tahoma" pitchFamily="34" charset="0"/>
              </a:rPr>
              <a:t>.</a:t>
            </a:r>
            <a:endParaRPr lang="en-US" altLang="el-GR" sz="1800" dirty="0" smtClean="0">
              <a:latin typeface="Tahoma" pitchFamily="34" charset="0"/>
              <a:cs typeface="Tahoma" pitchFamily="34" charset="0"/>
            </a:endParaRPr>
          </a:p>
          <a:p>
            <a:pPr>
              <a:lnSpc>
                <a:spcPct val="160000"/>
              </a:lnSpc>
              <a:buClr>
                <a:srgbClr val="FF0000"/>
              </a:buClr>
            </a:pPr>
            <a:r>
              <a:rPr lang="el-GR" altLang="el-GR" sz="1800" dirty="0" smtClean="0">
                <a:latin typeface="Tahoma" pitchFamily="34" charset="0"/>
                <a:cs typeface="Tahoma" pitchFamily="34" charset="0"/>
              </a:rPr>
              <a:t>Περιβάλλον </a:t>
            </a:r>
            <a:r>
              <a:rPr lang="en-US" altLang="el-GR" sz="1800" dirty="0" smtClean="0">
                <a:latin typeface="Tahoma" pitchFamily="34" charset="0"/>
                <a:cs typeface="Tahoma" pitchFamily="34" charset="0"/>
              </a:rPr>
              <a:t>Hodgkin</a:t>
            </a:r>
            <a:r>
              <a:rPr lang="el-GR" altLang="el-GR" sz="1800" dirty="0" smtClean="0">
                <a:latin typeface="Tahoma" pitchFamily="34" charset="0"/>
                <a:cs typeface="Tahoma" pitchFamily="34" charset="0"/>
              </a:rPr>
              <a:t>: πολύμορφος αντιδραστικός κυτταρικός πληθυσμός αποτελούμενος κυρίως από </a:t>
            </a:r>
            <a:r>
              <a:rPr lang="el-GR" altLang="el-GR" sz="1800" dirty="0" err="1" smtClean="0">
                <a:latin typeface="Tahoma" pitchFamily="34" charset="0"/>
                <a:cs typeface="Tahoma" pitchFamily="34" charset="0"/>
              </a:rPr>
              <a:t>ηωσινόφιλα</a:t>
            </a:r>
            <a:r>
              <a:rPr lang="el-GR" altLang="el-GR" sz="1800" dirty="0" smtClean="0">
                <a:latin typeface="Tahoma" pitchFamily="34" charset="0"/>
                <a:cs typeface="Tahoma" pitchFamily="34" charset="0"/>
              </a:rPr>
              <a:t> </a:t>
            </a:r>
            <a:r>
              <a:rPr lang="el-GR" altLang="el-GR" sz="1800" dirty="0" err="1" smtClean="0">
                <a:latin typeface="Tahoma" pitchFamily="34" charset="0"/>
                <a:cs typeface="Tahoma" pitchFamily="34" charset="0"/>
              </a:rPr>
              <a:t>κύτταρ</a:t>
            </a:r>
            <a:r>
              <a:rPr lang="el-GR" altLang="el-GR" sz="1800" dirty="0" smtClean="0">
                <a:latin typeface="Tahoma" pitchFamily="34" charset="0"/>
                <a:cs typeface="Tahoma" pitchFamily="34" charset="0"/>
              </a:rPr>
              <a:t> και πιθανή </a:t>
            </a:r>
            <a:r>
              <a:rPr lang="el-GR" altLang="el-GR" sz="1800" dirty="0" err="1" smtClean="0">
                <a:latin typeface="Tahoma" pitchFamily="34" charset="0"/>
                <a:cs typeface="Tahoma" pitchFamily="34" charset="0"/>
              </a:rPr>
              <a:t>ίνωση</a:t>
            </a:r>
            <a:r>
              <a:rPr lang="el-GR" altLang="el-GR" sz="1800" dirty="0" smtClean="0">
                <a:latin typeface="Tahoma" pitchFamily="34" charset="0"/>
                <a:cs typeface="Tahoma" pitchFamily="34" charset="0"/>
              </a:rPr>
              <a:t>.</a:t>
            </a:r>
          </a:p>
          <a:p>
            <a:pPr eaLnBrk="1" hangingPunct="1">
              <a:lnSpc>
                <a:spcPct val="160000"/>
              </a:lnSpc>
              <a:buClr>
                <a:srgbClr val="FF0000"/>
              </a:buClr>
            </a:pPr>
            <a:r>
              <a:rPr lang="el-GR" altLang="el-GR" sz="1800" dirty="0" smtClean="0">
                <a:latin typeface="Tahoma" pitchFamily="34" charset="0"/>
                <a:cs typeface="Tahoma" pitchFamily="34" charset="0"/>
              </a:rPr>
              <a:t>Πολύπλοκες αλληλεπιδράσεις μεταξύ </a:t>
            </a:r>
            <a:r>
              <a:rPr lang="el-GR" altLang="el-GR" sz="1800" dirty="0" err="1" smtClean="0">
                <a:latin typeface="Tahoma" pitchFamily="34" charset="0"/>
                <a:cs typeface="Tahoma" pitchFamily="34" charset="0"/>
              </a:rPr>
              <a:t>νεοπλασματικών</a:t>
            </a:r>
            <a:r>
              <a:rPr lang="el-GR" altLang="el-GR" sz="1800" dirty="0" smtClean="0">
                <a:latin typeface="Tahoma" pitchFamily="34" charset="0"/>
                <a:cs typeface="Tahoma" pitchFamily="34" charset="0"/>
              </a:rPr>
              <a:t> και αντιδραστικών κυττάρων μέσω </a:t>
            </a:r>
            <a:r>
              <a:rPr lang="el-GR" altLang="el-GR" sz="1800" dirty="0" err="1" smtClean="0">
                <a:latin typeface="Tahoma" pitchFamily="34" charset="0"/>
                <a:cs typeface="Tahoma" pitchFamily="34" charset="0"/>
              </a:rPr>
              <a:t>κυτταροκινών</a:t>
            </a:r>
            <a:r>
              <a:rPr lang="el-GR" altLang="el-GR" sz="1800" dirty="0" smtClean="0">
                <a:latin typeface="Tahoma" pitchFamily="34" charset="0"/>
                <a:cs typeface="Tahoma" pitchFamily="34" charset="0"/>
              </a:rPr>
              <a:t>.</a:t>
            </a:r>
          </a:p>
          <a:p>
            <a:pPr eaLnBrk="1" hangingPunct="1">
              <a:lnSpc>
                <a:spcPct val="160000"/>
              </a:lnSpc>
              <a:buClr>
                <a:srgbClr val="FF0000"/>
              </a:buClr>
            </a:pPr>
            <a:r>
              <a:rPr lang="el-GR" altLang="el-GR" sz="1800" dirty="0" smtClean="0">
                <a:latin typeface="Tahoma" pitchFamily="34" charset="0"/>
                <a:cs typeface="Tahoma" pitchFamily="34" charset="0"/>
              </a:rPr>
              <a:t>Ανίχνευση </a:t>
            </a:r>
            <a:r>
              <a:rPr lang="en-US" altLang="el-GR" sz="1800" dirty="0" smtClean="0">
                <a:latin typeface="Tahoma" pitchFamily="34" charset="0"/>
                <a:cs typeface="Tahoma" pitchFamily="34" charset="0"/>
              </a:rPr>
              <a:t>EBV </a:t>
            </a:r>
            <a:r>
              <a:rPr lang="el-GR" altLang="el-GR" sz="1800" dirty="0" smtClean="0">
                <a:latin typeface="Tahoma" pitchFamily="34" charset="0"/>
                <a:cs typeface="Tahoma" pitchFamily="34" charset="0"/>
              </a:rPr>
              <a:t>στο 20-30% των ασθενών.</a:t>
            </a:r>
          </a:p>
        </p:txBody>
      </p:sp>
      <p:pic>
        <p:nvPicPr>
          <p:cNvPr id="29699" name="Picture 4"/>
          <p:cNvPicPr>
            <a:picLocks noGrp="1" noChangeAspect="1" noChangeArrowheads="1"/>
          </p:cNvPicPr>
          <p:nvPr>
            <p:ph sz="quarter" idx="2"/>
          </p:nvPr>
        </p:nvPicPr>
        <p:blipFill>
          <a:blip r:embed="rId3"/>
          <a:srcRect/>
          <a:stretch>
            <a:fillRect/>
          </a:stretch>
        </p:blipFill>
        <p:spPr>
          <a:xfrm>
            <a:off x="5410200" y="1447800"/>
            <a:ext cx="3429000" cy="2598738"/>
          </a:xfrm>
          <a:noFill/>
        </p:spPr>
      </p:pic>
      <p:pic>
        <p:nvPicPr>
          <p:cNvPr id="29700" name="Picture 6"/>
          <p:cNvPicPr>
            <a:picLocks noGrp="1" noChangeAspect="1" noChangeArrowheads="1"/>
          </p:cNvPicPr>
          <p:nvPr>
            <p:ph sz="quarter" idx="3"/>
          </p:nvPr>
        </p:nvPicPr>
        <p:blipFill>
          <a:blip r:embed="rId4" cstate="print"/>
          <a:stretch>
            <a:fillRect/>
          </a:stretch>
        </p:blipFill>
        <p:spPr>
          <a:xfrm>
            <a:off x="5242162" y="4114800"/>
            <a:ext cx="2622075" cy="1981200"/>
          </a:xfrm>
          <a:noFill/>
        </p:spPr>
      </p:pic>
      <p:sp>
        <p:nvSpPr>
          <p:cNvPr id="6" name="5 - Τίτλος"/>
          <p:cNvSpPr>
            <a:spLocks noGrp="1"/>
          </p:cNvSpPr>
          <p:nvPr>
            <p:ph type="title"/>
          </p:nvPr>
        </p:nvSpPr>
        <p:spPr>
          <a:xfrm>
            <a:off x="502920" y="256903"/>
            <a:ext cx="7772400" cy="1049383"/>
          </a:xfrm>
        </p:spPr>
        <p:txBody>
          <a:bodyPr/>
          <a:lstStyle/>
          <a:p>
            <a:r>
              <a:rPr lang="el-GR" dirty="0" smtClean="0"/>
              <a:t>ΠΑΘΟΦΥΣΙΟΛΟΓΙΑ</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3022</TotalTime>
  <Words>2172</Words>
  <Application>Microsoft Macintosh PowerPoint</Application>
  <PresentationFormat>Προβολή στην οθόνη (4:3)</PresentationFormat>
  <Paragraphs>484</Paragraphs>
  <Slides>47</Slides>
  <Notes>36</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Ζωντάνια</vt:lpstr>
      <vt:lpstr>ΛΕΜΦΩΜΑΤΑ</vt:lpstr>
      <vt:lpstr>ΓΕΝΙΚΑ</vt:lpstr>
      <vt:lpstr>ΛΕΜΦΙΚΟΣ ΙΣΤΟΣ</vt:lpstr>
      <vt:lpstr>ΣΧΗΜΑΤΙΚΗ ΠΑΡΑΣΤΑΣΗ ΛΕΜΦΙΚΟΥ ΣΥΣΤΗΜΑΤΟΣ</vt:lpstr>
      <vt:lpstr>ΤΑΞΙΝΟΜΗΣΗ ΚΑΤΑ WHO</vt:lpstr>
      <vt:lpstr>ΛΕΜΦΩΜΑ HODGKIN</vt:lpstr>
      <vt:lpstr>ΔΗΜΟΓΡΑΦΙΚΑ ΔΕΔΟΜΕΝΑ</vt:lpstr>
      <vt:lpstr>ΚΥΤΤΑΡΟ Reed-Sternberg </vt:lpstr>
      <vt:lpstr>ΠΑΘΟΦΥΣΙΟΛΟΓΙΑ</vt:lpstr>
      <vt:lpstr>Διαφάνεια 10</vt:lpstr>
      <vt:lpstr>ΣΧΕΣΗ ΛΕΜΦΩΜΑΤΟΣ HODGKIN ΜΕ ΤΟΝ ΙΟ EBV  </vt:lpstr>
      <vt:lpstr>Διαφάνεια 12</vt:lpstr>
      <vt:lpstr>Διαφάνεια 13</vt:lpstr>
      <vt:lpstr>ΕΚΔΗΛΩΣΕΙΣ</vt:lpstr>
      <vt:lpstr>ΓΕΝΙΚΑ ΣΥΜΠΤΩΜΑΤΑ</vt:lpstr>
      <vt:lpstr>ΚΛΙΝΙΚΕΣ ΕΚΔΗΛΩΣΕΙΣ</vt:lpstr>
      <vt:lpstr>ΑΝΑΤΟΜΙΚΗ ΕΝΤΟΠΙΣΗ Ι</vt:lpstr>
      <vt:lpstr>ΑΝΑΤΟΜΙΚΗ ΕΝΤΟΠΙΣΗ ΙΙ </vt:lpstr>
      <vt:lpstr>ΑΙΜΑΤΟΛΟΓΙΚΕΣ ΕΚΔΗΛΩΣΕΙΣ</vt:lpstr>
      <vt:lpstr>ΒΙΟΧΗΜΙΚΑ ΕΥΡΗΜΑΤ</vt:lpstr>
      <vt:lpstr>ΔΙΑΓΝΩΣΤΙΚΗ ΠΡΟΣΕΓΓΙΣΗ</vt:lpstr>
      <vt:lpstr>ΣΤΑΔΙΟΠΟΙΗΣΗ Ι</vt:lpstr>
      <vt:lpstr>ΣΤΑΔΙΟΠΟΙΗΣΗ ΙΙ</vt:lpstr>
      <vt:lpstr>ΣΤΑΔΙΟΠΟΙΗΣΗ ΚΑΤΑ Ann Arbor Ι</vt:lpstr>
      <vt:lpstr>ΣΤΑΔΙΟΠΟΙΗΣΗ ΚΑΤΑ Ann Arbor ΙΙ</vt:lpstr>
      <vt:lpstr>ΠΡΟΓΝΩΣΤΙΚΟΙ ΔΕΙΚΤΕΣ</vt:lpstr>
      <vt:lpstr>ΠΡΟΣΒΟΛΗ ΜΕΣΟΘΩΡΑΚΙΟΥ ΣΤΟ ΛΕΜΦΩΜΑ HODGKIN</vt:lpstr>
      <vt:lpstr>ΠΡΟΣΒΟΛΗ ΜΕΣΟΘΩΡΑΚΙΟΥ ΣΤΟ ΛΕΜΦΩΜΑ HODGKIN</vt:lpstr>
      <vt:lpstr>ΠΡΟΣΒΟΛΗ ΜΕΣΟΘΩΡΑΚΙΟΥ ΣΤΟ ΛΕΜΦΩΜΑ HODGKIN</vt:lpstr>
      <vt:lpstr>ΘΕΡΑΠΕΙΑ</vt:lpstr>
      <vt:lpstr>ΜΗ HODGKIN ΛΕΜΦΩΜΑΤΑ</vt:lpstr>
      <vt:lpstr>ΓΕΝΙΚΑ</vt:lpstr>
      <vt:lpstr>Διαφάνεια 33</vt:lpstr>
      <vt:lpstr>ΙΣΤΟΛΟΓΙΚΑ ΧΑΡΑΚΤΗΡΙΣΤΙΚΑ</vt:lpstr>
      <vt:lpstr>ΤΑΞΙΝΟΜΗΣΗ Ι: ΛΕΜΦΩΜΑΤΑ ΑΠΟ ΩΡΙΜΑ Β ΛΕΜΦΟΚΥΤΤΑΡΑ</vt:lpstr>
      <vt:lpstr>ΤΑΞΙΝΟΜΗΣΗ ΙΙ: ΛΕΜΦΩΜΑΤΑ ΑΠΟ ΩΡΙΜΑ Τ ΚΑΙ ΝΚ ΛΕΜΦΟΚΥΤΤΑΡΑ</vt:lpstr>
      <vt:lpstr>ΤΑΞΙΝΟΜΗΣΗ ΙΙΙ: ΛΕΜΦΩΜΑΤΑ ΑΠΟ ΠΡΟΔΡΟΜΑ ΛΕΜΦΟΚΥΤΤΑΡΑ</vt:lpstr>
      <vt:lpstr>ΑΙΤΙΟΛΟΓΙΚΟΙ ΠΑΡΑΓΟΝΤΕΣ</vt:lpstr>
      <vt:lpstr>ΜΟΡΙΑΚΕΣ ΒΛΑΒΕΣ</vt:lpstr>
      <vt:lpstr>ΚΛΙΝΙΚΕΣ ΕΚΔΗΛΩΣΕΙΣ</vt:lpstr>
      <vt:lpstr>ΑΙΜΑΤΟΛΟΓΙΚΟΙ ΠΑΡΑΜΕΤΡΟΙ</vt:lpstr>
      <vt:lpstr>ΒΙΟΧΗΜΙΚΑ ΕΡΓΑΣΤΗΡΙΑΚΑ</vt:lpstr>
      <vt:lpstr>ΣΤΑΔΙΟΠΟΙΗΣΗ</vt:lpstr>
      <vt:lpstr>ΕΙΔΙΚΕΣ ΕΞΕΤΑΣΕΙΣ</vt:lpstr>
      <vt:lpstr>ΣΥΧΝΟΤΗΤΑ ΚΥΡΙΟΤΕΡΩΝ ΜΗ HODGKIN ΛΕΜΦΩΜΑΤΩΝ</vt:lpstr>
      <vt:lpstr>ΕΥΧΑΡΙΣΤΩ ΠΟΛΥ ΓΙΑ ΤΗΝ ΠΡΟΣΟΧΗ ΣΑΣ</vt:lpstr>
      <vt:lpstr>ΚΑΛΟ ΚΑΛΟΚΑΙΡΙ</vt:lpstr>
    </vt:vector>
  </TitlesOfParts>
  <Company>UCL Mont-Godinne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Diffuse large B cell lymphoma  Prognostic factors and treatment</dc:title>
  <dc:creator>UCL Mont-Godinne</dc:creator>
  <cp:lastModifiedBy>HP</cp:lastModifiedBy>
  <cp:revision>226</cp:revision>
  <dcterms:created xsi:type="dcterms:W3CDTF">2010-09-02T19:49:24Z</dcterms:created>
  <dcterms:modified xsi:type="dcterms:W3CDTF">2020-07-06T03:19:39Z</dcterms:modified>
</cp:coreProperties>
</file>