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Lst>
  <p:notesMasterIdLst>
    <p:notesMasterId r:id="rId87"/>
  </p:notesMasterIdLst>
  <p:sldIdLst>
    <p:sldId id="256" r:id="rId2"/>
    <p:sldId id="335" r:id="rId3"/>
    <p:sldId id="381" r:id="rId4"/>
    <p:sldId id="448" r:id="rId5"/>
    <p:sldId id="449" r:id="rId6"/>
    <p:sldId id="383" r:id="rId7"/>
    <p:sldId id="384" r:id="rId8"/>
    <p:sldId id="470" r:id="rId9"/>
    <p:sldId id="471" r:id="rId10"/>
    <p:sldId id="472" r:id="rId11"/>
    <p:sldId id="440" r:id="rId12"/>
    <p:sldId id="473" r:id="rId13"/>
    <p:sldId id="474" r:id="rId14"/>
    <p:sldId id="475" r:id="rId15"/>
    <p:sldId id="476" r:id="rId16"/>
    <p:sldId id="477" r:id="rId17"/>
    <p:sldId id="478" r:id="rId18"/>
    <p:sldId id="479" r:id="rId19"/>
    <p:sldId id="346" r:id="rId20"/>
    <p:sldId id="276" r:id="rId21"/>
    <p:sldId id="258" r:id="rId22"/>
    <p:sldId id="259" r:id="rId23"/>
    <p:sldId id="410" r:id="rId24"/>
    <p:sldId id="412" r:id="rId25"/>
    <p:sldId id="413" r:id="rId26"/>
    <p:sldId id="414" r:id="rId27"/>
    <p:sldId id="417" r:id="rId28"/>
    <p:sldId id="418" r:id="rId29"/>
    <p:sldId id="277" r:id="rId30"/>
    <p:sldId id="282" r:id="rId31"/>
    <p:sldId id="279" r:id="rId32"/>
    <p:sldId id="281" r:id="rId33"/>
    <p:sldId id="297" r:id="rId34"/>
    <p:sldId id="280" r:id="rId35"/>
    <p:sldId id="278" r:id="rId36"/>
    <p:sldId id="283" r:id="rId37"/>
    <p:sldId id="291" r:id="rId38"/>
    <p:sldId id="298" r:id="rId39"/>
    <p:sldId id="328" r:id="rId40"/>
    <p:sldId id="302" r:id="rId41"/>
    <p:sldId id="303" r:id="rId42"/>
    <p:sldId id="310" r:id="rId43"/>
    <p:sldId id="309" r:id="rId44"/>
    <p:sldId id="317" r:id="rId45"/>
    <p:sldId id="318" r:id="rId46"/>
    <p:sldId id="375" r:id="rId47"/>
    <p:sldId id="376" r:id="rId48"/>
    <p:sldId id="374" r:id="rId49"/>
    <p:sldId id="443" r:id="rId50"/>
    <p:sldId id="314" r:id="rId51"/>
    <p:sldId id="481" r:id="rId52"/>
    <p:sldId id="451" r:id="rId53"/>
    <p:sldId id="480" r:id="rId54"/>
    <p:sldId id="416" r:id="rId55"/>
    <p:sldId id="482" r:id="rId56"/>
    <p:sldId id="483" r:id="rId57"/>
    <p:sldId id="495" r:id="rId58"/>
    <p:sldId id="496" r:id="rId59"/>
    <p:sldId id="497" r:id="rId60"/>
    <p:sldId id="498" r:id="rId61"/>
    <p:sldId id="499" r:id="rId62"/>
    <p:sldId id="500" r:id="rId63"/>
    <p:sldId id="501" r:id="rId64"/>
    <p:sldId id="502" r:id="rId65"/>
    <p:sldId id="503" r:id="rId66"/>
    <p:sldId id="504" r:id="rId67"/>
    <p:sldId id="505" r:id="rId68"/>
    <p:sldId id="506" r:id="rId69"/>
    <p:sldId id="507" r:id="rId70"/>
    <p:sldId id="508" r:id="rId71"/>
    <p:sldId id="509" r:id="rId72"/>
    <p:sldId id="510" r:id="rId73"/>
    <p:sldId id="511" r:id="rId74"/>
    <p:sldId id="512" r:id="rId75"/>
    <p:sldId id="513" r:id="rId76"/>
    <p:sldId id="484" r:id="rId77"/>
    <p:sldId id="485" r:id="rId78"/>
    <p:sldId id="486" r:id="rId79"/>
    <p:sldId id="487" r:id="rId80"/>
    <p:sldId id="488" r:id="rId81"/>
    <p:sldId id="489" r:id="rId82"/>
    <p:sldId id="490" r:id="rId83"/>
    <p:sldId id="491" r:id="rId84"/>
    <p:sldId id="492" r:id="rId85"/>
    <p:sldId id="514" r:id="rId8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76322" autoAdjust="0"/>
  </p:normalViewPr>
  <p:slideViewPr>
    <p:cSldViewPr>
      <p:cViewPr varScale="1">
        <p:scale>
          <a:sx n="88" d="100"/>
          <a:sy n="88" d="100"/>
        </p:scale>
        <p:origin x="-23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4C6A14F1-C89C-4949-822B-51B18A022BCB}"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noChangeArrowheads="1" noTextEdit="1"/>
          </p:cNvSpPr>
          <p:nvPr>
            <p:ph type="sldImg"/>
          </p:nvPr>
        </p:nvSpPr>
        <p:spPr>
          <a:ln/>
        </p:spPr>
      </p:sp>
      <p:sp>
        <p:nvSpPr>
          <p:cNvPr id="18434" name="2 - Θέση σημειώσεων"/>
          <p:cNvSpPr>
            <a:spLocks noGrp="1"/>
          </p:cNvSpPr>
          <p:nvPr>
            <p:ph type="body" idx="1"/>
          </p:nvPr>
        </p:nvSpPr>
        <p:spPr>
          <a:noFill/>
          <a:ln/>
        </p:spPr>
        <p:txBody>
          <a:bodyPr/>
          <a:lstStyle/>
          <a:p>
            <a:pPr eaLnBrk="1" hangingPunct="1"/>
            <a:endParaRPr lang="el-GR" altLang="el-GR" dirty="0" smtClean="0">
              <a:latin typeface="Arial" pitchFamily="34" charset="0"/>
            </a:endParaRPr>
          </a:p>
        </p:txBody>
      </p:sp>
      <p:sp>
        <p:nvSpPr>
          <p:cNvPr id="18435" name="3 - Θέση αριθμού διαφάνειας"/>
          <p:cNvSpPr>
            <a:spLocks noGrp="1"/>
          </p:cNvSpPr>
          <p:nvPr>
            <p:ph type="sldNum" sz="quarter" idx="5"/>
          </p:nvPr>
        </p:nvSpPr>
        <p:spPr>
          <a:noFill/>
        </p:spPr>
        <p:txBody>
          <a:bodyPr/>
          <a:lstStyle/>
          <a:p>
            <a:fld id="{83958C75-3F81-4C3A-865F-125AF86F0C39}" type="slidenum">
              <a:rPr lang="el-GR" altLang="el-GR"/>
              <a:pPr/>
              <a:t>1</a:t>
            </a:fld>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1" hangingPunct="1"/>
            <a:endParaRPr lang="el-GR" altLang="el-GR"/>
          </a:p>
        </p:txBody>
      </p:sp>
      <p:sp>
        <p:nvSpPr>
          <p:cNvPr id="37891" name="Text Box 2"/>
          <p:cNvSpPr>
            <a:spLocks noChangeArrowheads="1"/>
          </p:cNvSpPr>
          <p:nvPr>
            <p:ph type="body"/>
          </p:nvPr>
        </p:nvSpPr>
        <p:spPr>
          <a:xfrm>
            <a:off x="1046163" y="4352925"/>
            <a:ext cx="4770437" cy="3478213"/>
          </a:xfrm>
          <a:noFill/>
          <a:ln/>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tLang="el-GR" smtClean="0">
                <a:latin typeface="Arial" pitchFamily="34" charset="0"/>
                <a:ea typeface="msgothic"/>
                <a:cs typeface="msgothic"/>
              </a:rPr>
              <a:t>This slide shows how complicated is AML pathogenesis. Many different molecular pathways seem to be implicated. Nowadays we believe that AML pathogenesis is associated with mutations in genes which affect many crucial pathways such as proliferation , survival, differentiation, DNA-repair machinery, adhesion and cell to cell interaction.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91D6F84-71B0-470C-ADB6-EF96128BD0DA}" type="slidenum">
              <a:rPr lang="en-GB" altLang="el-GR"/>
              <a:pPr/>
              <a:t>12</a:t>
            </a:fld>
            <a:endParaRPr lang="en-GB" altLang="el-GR"/>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0B26AED-4D4D-4407-B0EF-B2B45ADC5688}" type="slidenum">
              <a:rPr lang="en-GB" altLang="el-GR"/>
              <a:pPr/>
              <a:t>13</a:t>
            </a:fld>
            <a:endParaRPr lang="en-GB" altLang="el-GR"/>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61202B6B-1825-4C55-8309-C6B69B2BA52B}" type="slidenum">
              <a:rPr lang="en-GB" altLang="el-GR"/>
              <a:pPr/>
              <a:t>14</a:t>
            </a:fld>
            <a:endParaRPr lang="en-GB" altLang="el-GR"/>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52D2EF1-944D-47EF-969B-71D2189F51E4}" type="slidenum">
              <a:rPr lang="en-GB" altLang="el-GR"/>
              <a:pPr/>
              <a:t>15</a:t>
            </a:fld>
            <a:endParaRPr lang="en-GB" altLang="el-GR"/>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5ABB655D-1048-4BAF-A8A1-F9EB7F51B4DA}" type="slidenum">
              <a:rPr lang="en-GB" altLang="el-GR"/>
              <a:pPr/>
              <a:t>16</a:t>
            </a:fld>
            <a:endParaRPr lang="en-GB" altLang="el-GR"/>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106F776-0730-4717-9E31-97E4F28CF875}" type="slidenum">
              <a:rPr lang="en-GB" altLang="el-GR"/>
              <a:pPr/>
              <a:t>17</a:t>
            </a:fld>
            <a:endParaRPr lang="en-GB" altLang="el-GR"/>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5A975E5B-C14E-43EA-965D-6F6E4063B6F2}" type="slidenum">
              <a:rPr lang="en-GB" altLang="el-GR"/>
              <a:pPr/>
              <a:t>18</a:t>
            </a:fld>
            <a:endParaRPr lang="en-GB" altLang="el-G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6F13A48A-3FE6-4480-96DD-D47FC57833D7}" type="slidenum">
              <a:rPr lang="en-GB" altLang="el-GR"/>
              <a:pPr/>
              <a:t>19</a:t>
            </a:fld>
            <a:endParaRPr lang="en-GB" altLang="el-GR"/>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Θέση εικόνας διαφάνειας"/>
          <p:cNvSpPr>
            <a:spLocks noGrp="1" noRot="1" noChangeAspect="1" noChangeArrowheads="1" noTextEdit="1"/>
          </p:cNvSpPr>
          <p:nvPr>
            <p:ph type="sldImg"/>
          </p:nvPr>
        </p:nvSpPr>
        <p:spPr>
          <a:ln/>
        </p:spPr>
      </p:sp>
      <p:sp>
        <p:nvSpPr>
          <p:cNvPr id="56322"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56323" name="3 - Θέση αριθμού διαφάνειας"/>
          <p:cNvSpPr>
            <a:spLocks noGrp="1"/>
          </p:cNvSpPr>
          <p:nvPr>
            <p:ph type="sldNum" sz="quarter" idx="5"/>
          </p:nvPr>
        </p:nvSpPr>
        <p:spPr>
          <a:noFill/>
        </p:spPr>
        <p:txBody>
          <a:bodyPr/>
          <a:lstStyle/>
          <a:p>
            <a:fld id="{28640CFD-BA66-4C65-9A13-5F03C90172E4}" type="slidenum">
              <a:rPr lang="el-GR" altLang="el-GR"/>
              <a:pPr/>
              <a:t>20</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noChangeArrowheads="1" noTextEdit="1"/>
          </p:cNvSpPr>
          <p:nvPr>
            <p:ph type="sldImg"/>
          </p:nvPr>
        </p:nvSpPr>
        <p:spPr>
          <a:ln/>
        </p:spPr>
      </p:sp>
      <p:sp>
        <p:nvSpPr>
          <p:cNvPr id="20482"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20483" name="3 - Θέση αριθμού διαφάνειας"/>
          <p:cNvSpPr>
            <a:spLocks noGrp="1"/>
          </p:cNvSpPr>
          <p:nvPr>
            <p:ph type="sldNum" sz="quarter" idx="5"/>
          </p:nvPr>
        </p:nvSpPr>
        <p:spPr>
          <a:noFill/>
        </p:spPr>
        <p:txBody>
          <a:bodyPr/>
          <a:lstStyle/>
          <a:p>
            <a:fld id="{66995DB0-4FB7-4E56-A30B-B08BAD9C5276}" type="slidenum">
              <a:rPr lang="el-GR" altLang="el-GR"/>
              <a:pPr/>
              <a:t>2</a:t>
            </a:fld>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 Θέση εικόνας διαφάνειας"/>
          <p:cNvSpPr>
            <a:spLocks noGrp="1" noRot="1" noChangeAspect="1" noChangeArrowheads="1" noTextEdit="1"/>
          </p:cNvSpPr>
          <p:nvPr>
            <p:ph type="sldImg"/>
          </p:nvPr>
        </p:nvSpPr>
        <p:spPr>
          <a:ln/>
        </p:spPr>
      </p:sp>
      <p:sp>
        <p:nvSpPr>
          <p:cNvPr id="58370"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58371" name="3 - Θέση αριθμού διαφάνειας"/>
          <p:cNvSpPr>
            <a:spLocks noGrp="1"/>
          </p:cNvSpPr>
          <p:nvPr>
            <p:ph type="sldNum" sz="quarter" idx="5"/>
          </p:nvPr>
        </p:nvSpPr>
        <p:spPr>
          <a:noFill/>
        </p:spPr>
        <p:txBody>
          <a:bodyPr/>
          <a:lstStyle/>
          <a:p>
            <a:fld id="{657032D8-A693-43FA-87A3-F73113D8C157}" type="slidenum">
              <a:rPr lang="el-GR" altLang="el-GR"/>
              <a:pPr/>
              <a:t>21</a:t>
            </a:fld>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 Θέση εικόνας διαφάνειας"/>
          <p:cNvSpPr>
            <a:spLocks noGrp="1" noRot="1" noChangeAspect="1" noChangeArrowheads="1" noTextEdit="1"/>
          </p:cNvSpPr>
          <p:nvPr>
            <p:ph type="sldImg"/>
          </p:nvPr>
        </p:nvSpPr>
        <p:spPr>
          <a:ln/>
        </p:spPr>
      </p:sp>
      <p:sp>
        <p:nvSpPr>
          <p:cNvPr id="60418"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60419" name="3 - Θέση αριθμού διαφάνειας"/>
          <p:cNvSpPr>
            <a:spLocks noGrp="1"/>
          </p:cNvSpPr>
          <p:nvPr>
            <p:ph type="sldNum" sz="quarter" idx="5"/>
          </p:nvPr>
        </p:nvSpPr>
        <p:spPr>
          <a:noFill/>
        </p:spPr>
        <p:txBody>
          <a:bodyPr/>
          <a:lstStyle/>
          <a:p>
            <a:fld id="{A6D6EF64-629C-4409-B47B-CC530CDF0574}" type="slidenum">
              <a:rPr lang="el-GR" altLang="el-GR"/>
              <a:pPr/>
              <a:t>22</a:t>
            </a:fld>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0C27AFFD-104C-46B1-8BDF-656192C30CB3}" type="slidenum">
              <a:rPr lang="en-US" altLang="el-GR"/>
              <a:pPr/>
              <a:t>23</a:t>
            </a:fld>
            <a:endParaRPr lang="en-US" altLang="el-GR"/>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spcBef>
                <a:spcPct val="0"/>
              </a:spcBef>
            </a:pPr>
            <a:endParaRPr lang="en-US" altLang="el-G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 Θέση εικόνας διαφάνειας"/>
          <p:cNvSpPr>
            <a:spLocks noGrp="1" noRot="1" noChangeAspect="1" noChangeArrowheads="1" noTextEdit="1"/>
          </p:cNvSpPr>
          <p:nvPr>
            <p:ph type="sldImg"/>
          </p:nvPr>
        </p:nvSpPr>
        <p:spPr>
          <a:ln/>
        </p:spPr>
      </p:sp>
      <p:sp>
        <p:nvSpPr>
          <p:cNvPr id="64514" name="2 - Θέση σημειώσεων"/>
          <p:cNvSpPr>
            <a:spLocks noGrp="1"/>
          </p:cNvSpPr>
          <p:nvPr>
            <p:ph type="body" idx="1"/>
          </p:nvPr>
        </p:nvSpPr>
        <p:spPr>
          <a:noFill/>
          <a:ln/>
        </p:spPr>
        <p:txBody>
          <a:bodyPr/>
          <a:lstStyle/>
          <a:p>
            <a:r>
              <a:rPr lang="en-US" altLang="el-GR" smtClean="0">
                <a:latin typeface="Arial" pitchFamily="34" charset="0"/>
              </a:rPr>
              <a:t>This is a characteristic peripheral blood smear of ALL – L1….</a:t>
            </a:r>
            <a:endParaRPr lang="el-GR" altLang="el-GR" smtClean="0">
              <a:latin typeface="Arial" pitchFamily="34" charset="0"/>
            </a:endParaRPr>
          </a:p>
        </p:txBody>
      </p:sp>
      <p:sp>
        <p:nvSpPr>
          <p:cNvPr id="64515" name="3 - Θέση αριθμού διαφάνειας"/>
          <p:cNvSpPr>
            <a:spLocks noGrp="1"/>
          </p:cNvSpPr>
          <p:nvPr>
            <p:ph type="sldNum" sz="quarter" idx="5"/>
          </p:nvPr>
        </p:nvSpPr>
        <p:spPr>
          <a:noFill/>
        </p:spPr>
        <p:txBody>
          <a:bodyPr/>
          <a:lstStyle/>
          <a:p>
            <a:fld id="{8AFD74BB-E8A9-4193-AF78-3DEEC7DC418A}" type="slidenum">
              <a:rPr lang="el-GR" altLang="el-GR"/>
              <a:pPr/>
              <a:t>24</a:t>
            </a:fld>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 Θέση εικόνας διαφάνειας"/>
          <p:cNvSpPr>
            <a:spLocks noGrp="1" noRot="1" noChangeAspect="1" noChangeArrowheads="1" noTextEdit="1"/>
          </p:cNvSpPr>
          <p:nvPr>
            <p:ph type="sldImg"/>
          </p:nvPr>
        </p:nvSpPr>
        <p:spPr>
          <a:ln/>
        </p:spPr>
      </p:sp>
      <p:sp>
        <p:nvSpPr>
          <p:cNvPr id="66562" name="2 - Θέση σημειώσεων"/>
          <p:cNvSpPr>
            <a:spLocks noGrp="1"/>
          </p:cNvSpPr>
          <p:nvPr>
            <p:ph type="body" idx="1"/>
          </p:nvPr>
        </p:nvSpPr>
        <p:spPr>
          <a:noFill/>
          <a:ln/>
        </p:spPr>
        <p:txBody>
          <a:bodyPr/>
          <a:lstStyle/>
          <a:p>
            <a:r>
              <a:rPr lang="en-US" altLang="el-GR" smtClean="0">
                <a:latin typeface="Arial" pitchFamily="34" charset="0"/>
              </a:rPr>
              <a:t>ALL – L2 blasts are …….</a:t>
            </a:r>
            <a:endParaRPr lang="el-GR" altLang="el-GR" smtClean="0">
              <a:latin typeface="Arial" pitchFamily="34" charset="0"/>
            </a:endParaRPr>
          </a:p>
        </p:txBody>
      </p:sp>
      <p:sp>
        <p:nvSpPr>
          <p:cNvPr id="66563" name="3 - Θέση αριθμού διαφάνειας"/>
          <p:cNvSpPr>
            <a:spLocks noGrp="1"/>
          </p:cNvSpPr>
          <p:nvPr>
            <p:ph type="sldNum" sz="quarter" idx="5"/>
          </p:nvPr>
        </p:nvSpPr>
        <p:spPr>
          <a:noFill/>
        </p:spPr>
        <p:txBody>
          <a:bodyPr/>
          <a:lstStyle/>
          <a:p>
            <a:fld id="{5213C15D-F2ED-4740-ADBF-3852F9BEFE5F}" type="slidenum">
              <a:rPr lang="el-GR" altLang="el-GR"/>
              <a:pPr/>
              <a:t>25</a:t>
            </a:fld>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Θέση εικόνας διαφάνειας"/>
          <p:cNvSpPr>
            <a:spLocks noGrp="1" noRot="1" noChangeAspect="1" noChangeArrowheads="1" noTextEdit="1"/>
          </p:cNvSpPr>
          <p:nvPr>
            <p:ph type="sldImg"/>
          </p:nvPr>
        </p:nvSpPr>
        <p:spPr>
          <a:ln/>
        </p:spPr>
      </p:sp>
      <p:sp>
        <p:nvSpPr>
          <p:cNvPr id="68610" name="2 - Θέση σημειώσεων"/>
          <p:cNvSpPr>
            <a:spLocks noGrp="1"/>
          </p:cNvSpPr>
          <p:nvPr>
            <p:ph type="body" idx="1"/>
          </p:nvPr>
        </p:nvSpPr>
        <p:spPr>
          <a:noFill/>
          <a:ln/>
        </p:spPr>
        <p:txBody>
          <a:bodyPr/>
          <a:lstStyle/>
          <a:p>
            <a:r>
              <a:rPr lang="en-US" altLang="el-GR" smtClean="0">
                <a:latin typeface="Arial" pitchFamily="34" charset="0"/>
              </a:rPr>
              <a:t>Finally L3 blasts are……….</a:t>
            </a:r>
            <a:endParaRPr lang="el-GR" altLang="el-GR" smtClean="0">
              <a:latin typeface="Arial" pitchFamily="34" charset="0"/>
            </a:endParaRPr>
          </a:p>
        </p:txBody>
      </p:sp>
      <p:sp>
        <p:nvSpPr>
          <p:cNvPr id="68611" name="3 - Θέση αριθμού διαφάνειας"/>
          <p:cNvSpPr>
            <a:spLocks noGrp="1"/>
          </p:cNvSpPr>
          <p:nvPr>
            <p:ph type="sldNum" sz="quarter" idx="5"/>
          </p:nvPr>
        </p:nvSpPr>
        <p:spPr>
          <a:noFill/>
        </p:spPr>
        <p:txBody>
          <a:bodyPr/>
          <a:lstStyle/>
          <a:p>
            <a:fld id="{B56D9F59-6FFD-481C-AED1-54E4F65E6524}" type="slidenum">
              <a:rPr lang="el-GR" altLang="el-GR"/>
              <a:pPr/>
              <a:t>26</a:t>
            </a:fld>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 Θέση εικόνας διαφάνειας"/>
          <p:cNvSpPr>
            <a:spLocks noGrp="1" noRot="1" noChangeAspect="1" noChangeArrowheads="1" noTextEdit="1"/>
          </p:cNvSpPr>
          <p:nvPr>
            <p:ph type="sldImg"/>
          </p:nvPr>
        </p:nvSpPr>
        <p:spPr>
          <a:ln/>
        </p:spPr>
      </p:sp>
      <p:sp>
        <p:nvSpPr>
          <p:cNvPr id="70658" name="2 - Θέση σημειώσεων"/>
          <p:cNvSpPr>
            <a:spLocks noGrp="1"/>
          </p:cNvSpPr>
          <p:nvPr>
            <p:ph type="body" idx="1"/>
          </p:nvPr>
        </p:nvSpPr>
        <p:spPr>
          <a:noFill/>
          <a:ln/>
        </p:spPr>
        <p:txBody>
          <a:bodyPr/>
          <a:lstStyle/>
          <a:p>
            <a:r>
              <a:rPr lang="en-US" altLang="el-GR" smtClean="0">
                <a:latin typeface="Arial" pitchFamily="34" charset="0"/>
              </a:rPr>
              <a:t>A few pictures now of bone marrow smears of patients with AML…. As shown here AML2 …..</a:t>
            </a:r>
            <a:endParaRPr lang="el-GR" altLang="el-GR" smtClean="0">
              <a:latin typeface="Arial" pitchFamily="34" charset="0"/>
            </a:endParaRPr>
          </a:p>
        </p:txBody>
      </p:sp>
      <p:sp>
        <p:nvSpPr>
          <p:cNvPr id="70659" name="3 - Θέση αριθμού διαφάνειας"/>
          <p:cNvSpPr>
            <a:spLocks noGrp="1"/>
          </p:cNvSpPr>
          <p:nvPr>
            <p:ph type="sldNum" sz="quarter" idx="5"/>
          </p:nvPr>
        </p:nvSpPr>
        <p:spPr>
          <a:noFill/>
        </p:spPr>
        <p:txBody>
          <a:bodyPr/>
          <a:lstStyle/>
          <a:p>
            <a:fld id="{FE2C1473-C26A-45C5-9AD0-24C795CFAC24}" type="slidenum">
              <a:rPr lang="el-GR" altLang="el-GR"/>
              <a:pPr/>
              <a:t>27</a:t>
            </a:fld>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 Θέση εικόνας διαφάνειας"/>
          <p:cNvSpPr>
            <a:spLocks noGrp="1" noRot="1" noChangeAspect="1" noChangeArrowheads="1" noTextEdit="1"/>
          </p:cNvSpPr>
          <p:nvPr>
            <p:ph type="sldImg"/>
          </p:nvPr>
        </p:nvSpPr>
        <p:spPr>
          <a:ln/>
        </p:spPr>
      </p:sp>
      <p:sp>
        <p:nvSpPr>
          <p:cNvPr id="72706" name="2 - Θέση σημειώσεων"/>
          <p:cNvSpPr>
            <a:spLocks noGrp="1"/>
          </p:cNvSpPr>
          <p:nvPr>
            <p:ph type="body" idx="1"/>
          </p:nvPr>
        </p:nvSpPr>
        <p:spPr>
          <a:noFill/>
          <a:ln/>
        </p:spPr>
        <p:txBody>
          <a:bodyPr/>
          <a:lstStyle/>
          <a:p>
            <a:r>
              <a:rPr lang="en-US" altLang="el-GR" smtClean="0">
                <a:latin typeface="Arial" pitchFamily="34" charset="0"/>
              </a:rPr>
              <a:t>In Addition AML 3</a:t>
            </a:r>
            <a:endParaRPr lang="el-GR" altLang="el-GR" smtClean="0">
              <a:latin typeface="Arial" pitchFamily="34" charset="0"/>
            </a:endParaRPr>
          </a:p>
        </p:txBody>
      </p:sp>
      <p:sp>
        <p:nvSpPr>
          <p:cNvPr id="72707" name="3 - Θέση αριθμού διαφάνειας"/>
          <p:cNvSpPr>
            <a:spLocks noGrp="1"/>
          </p:cNvSpPr>
          <p:nvPr>
            <p:ph type="sldNum" sz="quarter" idx="5"/>
          </p:nvPr>
        </p:nvSpPr>
        <p:spPr>
          <a:noFill/>
        </p:spPr>
        <p:txBody>
          <a:bodyPr/>
          <a:lstStyle/>
          <a:p>
            <a:fld id="{E98AEFE2-C13B-4593-907C-F1CE804CAE9D}" type="slidenum">
              <a:rPr lang="el-GR" altLang="el-GR"/>
              <a:pPr/>
              <a:t>28</a:t>
            </a:fld>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 Θέση εικόνας διαφάνειας"/>
          <p:cNvSpPr>
            <a:spLocks noGrp="1" noRot="1" noChangeAspect="1" noChangeArrowheads="1" noTextEdit="1"/>
          </p:cNvSpPr>
          <p:nvPr>
            <p:ph type="sldImg"/>
          </p:nvPr>
        </p:nvSpPr>
        <p:spPr>
          <a:ln/>
        </p:spPr>
      </p:sp>
      <p:sp>
        <p:nvSpPr>
          <p:cNvPr id="74754"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74755" name="3 - Θέση αριθμού διαφάνειας"/>
          <p:cNvSpPr>
            <a:spLocks noGrp="1"/>
          </p:cNvSpPr>
          <p:nvPr>
            <p:ph type="sldNum" sz="quarter" idx="5"/>
          </p:nvPr>
        </p:nvSpPr>
        <p:spPr>
          <a:noFill/>
        </p:spPr>
        <p:txBody>
          <a:bodyPr/>
          <a:lstStyle/>
          <a:p>
            <a:fld id="{8858550E-FC45-419A-877D-EB5E52217361}" type="slidenum">
              <a:rPr lang="el-GR" altLang="el-GR"/>
              <a:pPr/>
              <a:t>29</a:t>
            </a:fld>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1C943358-F4D3-4A81-A399-3929BA6D787C}" type="slidenum">
              <a:rPr lang="el-GR" altLang="el-GR"/>
              <a:pPr/>
              <a:t>30</a:t>
            </a:fld>
            <a:endParaRPr lang="el-GR" altLang="el-GR"/>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r>
              <a:rPr lang="en-US" altLang="el-GR" smtClean="0">
                <a:latin typeface="Arial" pitchFamily="34" charset="0"/>
              </a:rPr>
              <a:t>Another useful strategy …we can identify the blast region Here is an example of the discriminating power of CD45 gating single cd45 staining is very informative for the type of the leukemia</a:t>
            </a:r>
            <a:endParaRPr lang="en-GB" alt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noChangeArrowheads="1" noTextEdit="1"/>
          </p:cNvSpPr>
          <p:nvPr>
            <p:ph type="sldImg"/>
          </p:nvPr>
        </p:nvSpPr>
        <p:spPr>
          <a:ln/>
        </p:spPr>
      </p:sp>
      <p:sp>
        <p:nvSpPr>
          <p:cNvPr id="22530" name="2 - Θέση σημειώσεων"/>
          <p:cNvSpPr>
            <a:spLocks noGrp="1"/>
          </p:cNvSpPr>
          <p:nvPr>
            <p:ph type="body" idx="1"/>
          </p:nvPr>
        </p:nvSpPr>
        <p:spPr>
          <a:noFill/>
          <a:ln/>
        </p:spPr>
        <p:txBody>
          <a:bodyPr/>
          <a:lstStyle/>
          <a:p>
            <a:r>
              <a:rPr lang="en-US" altLang="el-GR" smtClean="0">
                <a:latin typeface="Arial" pitchFamily="34" charset="0"/>
              </a:rPr>
              <a:t>According to the cell type involved and the clinical course acute leukemias are classified into AML and ALL or CLL and CML. </a:t>
            </a:r>
            <a:endParaRPr lang="el-GR" altLang="el-GR" smtClean="0">
              <a:latin typeface="Arial" pitchFamily="34" charset="0"/>
            </a:endParaRPr>
          </a:p>
        </p:txBody>
      </p:sp>
      <p:sp>
        <p:nvSpPr>
          <p:cNvPr id="22531" name="3 - Θέση αριθμού διαφάνειας"/>
          <p:cNvSpPr>
            <a:spLocks noGrp="1"/>
          </p:cNvSpPr>
          <p:nvPr>
            <p:ph type="sldNum" sz="quarter" idx="5"/>
          </p:nvPr>
        </p:nvSpPr>
        <p:spPr>
          <a:noFill/>
        </p:spPr>
        <p:txBody>
          <a:bodyPr/>
          <a:lstStyle/>
          <a:p>
            <a:fld id="{09C76D2B-7146-4418-9A5F-1209C3364087}" type="slidenum">
              <a:rPr lang="el-GR" altLang="el-GR"/>
              <a:pPr/>
              <a:t>3</a:t>
            </a:fld>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 Θέση εικόνας διαφάνειας"/>
          <p:cNvSpPr>
            <a:spLocks noGrp="1" noRot="1" noChangeAspect="1" noChangeArrowheads="1" noTextEdit="1"/>
          </p:cNvSpPr>
          <p:nvPr>
            <p:ph type="sldImg"/>
          </p:nvPr>
        </p:nvSpPr>
        <p:spPr>
          <a:ln/>
        </p:spPr>
      </p:sp>
      <p:sp>
        <p:nvSpPr>
          <p:cNvPr id="78850"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78851" name="3 - Θέση αριθμού διαφάνειας"/>
          <p:cNvSpPr>
            <a:spLocks noGrp="1"/>
          </p:cNvSpPr>
          <p:nvPr>
            <p:ph type="sldNum" sz="quarter" idx="5"/>
          </p:nvPr>
        </p:nvSpPr>
        <p:spPr>
          <a:noFill/>
        </p:spPr>
        <p:txBody>
          <a:bodyPr/>
          <a:lstStyle/>
          <a:p>
            <a:fld id="{29F52E54-75A5-440A-8FC6-BFB2F346D024}" type="slidenum">
              <a:rPr lang="el-GR" altLang="el-GR"/>
              <a:pPr/>
              <a:t>31</a:t>
            </a:fld>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D50B5932-CFA2-4BD6-A847-E50938D4C092}" type="slidenum">
              <a:rPr lang="el-GR" altLang="el-GR"/>
              <a:pPr/>
              <a:t>32</a:t>
            </a:fld>
            <a:endParaRPr lang="el-GR" altLang="el-GR"/>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altLang="ko-KR" smtClean="0">
                <a:latin typeface="Arial" pitchFamily="34" charset="0"/>
                <a:ea typeface="Gulim" pitchFamily="34" charset="-127"/>
              </a:rPr>
              <a:t>I ll try to show you briefly what ..to Co-expression of antigens of different lineages defines aberrancy, whereas asynchronous refers to the expression of markers normally </a:t>
            </a:r>
            <a:r>
              <a:rPr lang="el-GR" altLang="ko-KR" smtClean="0">
                <a:latin typeface="Arial" pitchFamily="34" charset="0"/>
                <a:ea typeface="Gulim" pitchFamily="34" charset="-127"/>
              </a:rPr>
              <a:t>restricted to other stages of differentiation.</a:t>
            </a:r>
            <a:r>
              <a:rPr lang="en-GB" altLang="ko-KR" smtClean="0">
                <a:latin typeface="Arial" pitchFamily="34" charset="0"/>
                <a:ea typeface="Gulim" pitchFamily="34" charset="-127"/>
              </a:rPr>
              <a:t> Normally expressed in later maturation stages!</a:t>
            </a:r>
            <a:endParaRPr lang="en-GB" altLang="el-G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 Θέση εικόνας διαφάνειας"/>
          <p:cNvSpPr>
            <a:spLocks noGrp="1" noRot="1" noChangeAspect="1" noChangeArrowheads="1" noTextEdit="1"/>
          </p:cNvSpPr>
          <p:nvPr>
            <p:ph type="sldImg"/>
          </p:nvPr>
        </p:nvSpPr>
        <p:spPr>
          <a:ln/>
        </p:spPr>
      </p:sp>
      <p:sp>
        <p:nvSpPr>
          <p:cNvPr id="82946"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82947" name="3 - Θέση αριθμού διαφάνειας"/>
          <p:cNvSpPr>
            <a:spLocks noGrp="1"/>
          </p:cNvSpPr>
          <p:nvPr>
            <p:ph type="sldNum" sz="quarter" idx="5"/>
          </p:nvPr>
        </p:nvSpPr>
        <p:spPr>
          <a:noFill/>
        </p:spPr>
        <p:txBody>
          <a:bodyPr/>
          <a:lstStyle/>
          <a:p>
            <a:fld id="{5736B310-7822-46E1-9233-B30C459D145F}" type="slidenum">
              <a:rPr lang="el-GR" altLang="el-GR"/>
              <a:pPr/>
              <a:t>33</a:t>
            </a:fld>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63EDBE88-8070-463A-AF38-BF297DE75758}" type="slidenum">
              <a:rPr lang="el-GR" altLang="el-GR"/>
              <a:pPr/>
              <a:t>34</a:t>
            </a:fld>
            <a:endParaRPr lang="el-GR" altLang="el-GR"/>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l-GR" altLang="el-GR" smtClean="0">
                <a:latin typeface="Arial" pitchFamily="34" charset="0"/>
              </a:rPr>
              <a:t>Η έκφραση του </a:t>
            </a:r>
            <a:r>
              <a:rPr lang="en-US" altLang="el-GR" smtClean="0">
                <a:latin typeface="Arial" pitchFamily="34" charset="0"/>
              </a:rPr>
              <a:t>TdT</a:t>
            </a:r>
            <a:r>
              <a:rPr lang="el-GR" altLang="el-GR" smtClean="0">
                <a:latin typeface="Arial" pitchFamily="34" charset="0"/>
              </a:rPr>
              <a:t> είναι σημαντική για τη διάγνωση της ΟΛΛ καθώς διαχωρίζει τις περιπτώσεις ΟΛΛ από τα πλέον ώριμα κακοήθη νοσήματα του λεμφικόυ ιστού (π.χ </a:t>
            </a:r>
            <a:r>
              <a:rPr lang="en-US" altLang="el-GR" smtClean="0">
                <a:latin typeface="Arial" pitchFamily="34" charset="0"/>
              </a:rPr>
              <a:t>DLBC NHL</a:t>
            </a:r>
          </a:p>
          <a:p>
            <a:pPr eaLnBrk="1" hangingPunct="1"/>
            <a:r>
              <a:rPr lang="el-GR" altLang="el-GR" smtClean="0">
                <a:latin typeface="Arial" pitchFamily="34" charset="0"/>
              </a:rPr>
              <a:t>Όλες οι Τ-ΟΛΛ είναι </a:t>
            </a:r>
            <a:r>
              <a:rPr lang="en-US" altLang="el-GR" smtClean="0">
                <a:latin typeface="Arial" pitchFamily="34" charset="0"/>
              </a:rPr>
              <a:t>CD7+ </a:t>
            </a:r>
            <a:r>
              <a:rPr lang="el-GR" altLang="el-GR" smtClean="0">
                <a:latin typeface="Arial" pitchFamily="34" charset="0"/>
              </a:rPr>
              <a:t>αλλά αυτός ο δείκτης από μόνος του δεν χαρακτηρίζει μια περίπτωση σαν Τ—ΟΛΛ, καθώς ανευρίσκεται σε σημαντικό ποσοστό των περιπτώσεων ΟΜΛ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 Θέση εικόνας διαφάνειας"/>
          <p:cNvSpPr>
            <a:spLocks noGrp="1" noRot="1" noChangeAspect="1" noChangeArrowheads="1" noTextEdit="1"/>
          </p:cNvSpPr>
          <p:nvPr>
            <p:ph type="sldImg"/>
          </p:nvPr>
        </p:nvSpPr>
        <p:spPr>
          <a:ln/>
        </p:spPr>
      </p:sp>
      <p:sp>
        <p:nvSpPr>
          <p:cNvPr id="87042"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87043" name="3 - Θέση αριθμού διαφάνειας"/>
          <p:cNvSpPr>
            <a:spLocks noGrp="1"/>
          </p:cNvSpPr>
          <p:nvPr>
            <p:ph type="sldNum" sz="quarter" idx="5"/>
          </p:nvPr>
        </p:nvSpPr>
        <p:spPr>
          <a:noFill/>
        </p:spPr>
        <p:txBody>
          <a:bodyPr/>
          <a:lstStyle/>
          <a:p>
            <a:fld id="{4EC628CB-178F-49DA-9174-BB4DDC9891A3}" type="slidenum">
              <a:rPr lang="el-GR" altLang="el-GR"/>
              <a:pPr/>
              <a:t>35</a:t>
            </a:fld>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 Θέση εικόνας διαφάνειας"/>
          <p:cNvSpPr>
            <a:spLocks noGrp="1" noRot="1" noChangeAspect="1" noChangeArrowheads="1" noTextEdit="1"/>
          </p:cNvSpPr>
          <p:nvPr>
            <p:ph type="sldImg"/>
          </p:nvPr>
        </p:nvSpPr>
        <p:spPr>
          <a:ln/>
        </p:spPr>
      </p:sp>
      <p:sp>
        <p:nvSpPr>
          <p:cNvPr id="89090"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89091" name="3 - Θέση αριθμού διαφάνειας"/>
          <p:cNvSpPr>
            <a:spLocks noGrp="1"/>
          </p:cNvSpPr>
          <p:nvPr>
            <p:ph type="sldNum" sz="quarter" idx="5"/>
          </p:nvPr>
        </p:nvSpPr>
        <p:spPr>
          <a:noFill/>
        </p:spPr>
        <p:txBody>
          <a:bodyPr/>
          <a:lstStyle/>
          <a:p>
            <a:fld id="{F4F91292-5C8C-4689-A575-639BDA8AD068}" type="slidenum">
              <a:rPr lang="el-GR" altLang="el-GR"/>
              <a:pPr/>
              <a:t>36</a:t>
            </a:fld>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 Θέση εικόνας διαφάνειας"/>
          <p:cNvSpPr>
            <a:spLocks noGrp="1" noRot="1" noChangeAspect="1" noChangeArrowheads="1" noTextEdit="1"/>
          </p:cNvSpPr>
          <p:nvPr>
            <p:ph type="sldImg"/>
          </p:nvPr>
        </p:nvSpPr>
        <p:spPr>
          <a:ln/>
        </p:spPr>
      </p:sp>
      <p:sp>
        <p:nvSpPr>
          <p:cNvPr id="91138"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91139" name="3 - Θέση αριθμού διαφάνειας"/>
          <p:cNvSpPr>
            <a:spLocks noGrp="1"/>
          </p:cNvSpPr>
          <p:nvPr>
            <p:ph type="sldNum" sz="quarter" idx="5"/>
          </p:nvPr>
        </p:nvSpPr>
        <p:spPr>
          <a:noFill/>
        </p:spPr>
        <p:txBody>
          <a:bodyPr/>
          <a:lstStyle/>
          <a:p>
            <a:fld id="{939ADC5F-80E6-4A86-A913-A82D7FBD40FC}" type="slidenum">
              <a:rPr lang="el-GR" altLang="el-GR"/>
              <a:pPr/>
              <a:t>37</a:t>
            </a:fld>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 Θέση εικόνας διαφάνειας"/>
          <p:cNvSpPr>
            <a:spLocks noGrp="1" noRot="1" noChangeAspect="1" noChangeArrowheads="1" noTextEdit="1"/>
          </p:cNvSpPr>
          <p:nvPr>
            <p:ph type="sldImg"/>
          </p:nvPr>
        </p:nvSpPr>
        <p:spPr>
          <a:ln/>
        </p:spPr>
      </p:sp>
      <p:sp>
        <p:nvSpPr>
          <p:cNvPr id="93186"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93187" name="3 - Θέση αριθμού διαφάνειας"/>
          <p:cNvSpPr>
            <a:spLocks noGrp="1"/>
          </p:cNvSpPr>
          <p:nvPr>
            <p:ph type="sldNum" sz="quarter" idx="5"/>
          </p:nvPr>
        </p:nvSpPr>
        <p:spPr>
          <a:noFill/>
        </p:spPr>
        <p:txBody>
          <a:bodyPr/>
          <a:lstStyle/>
          <a:p>
            <a:fld id="{E1C86A5B-6C34-433F-BFC1-91C71779E858}" type="slidenum">
              <a:rPr lang="el-GR" altLang="el-GR"/>
              <a:pPr/>
              <a:t>38</a:t>
            </a:fld>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 Θέση εικόνας διαφάνειας"/>
          <p:cNvSpPr>
            <a:spLocks noGrp="1" noRot="1" noChangeAspect="1" noChangeArrowheads="1" noTextEdit="1"/>
          </p:cNvSpPr>
          <p:nvPr>
            <p:ph type="sldImg"/>
          </p:nvPr>
        </p:nvSpPr>
        <p:spPr>
          <a:ln/>
        </p:spPr>
      </p:sp>
      <p:sp>
        <p:nvSpPr>
          <p:cNvPr id="95234"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95235" name="3 - Θέση αριθμού διαφάνειας"/>
          <p:cNvSpPr>
            <a:spLocks noGrp="1"/>
          </p:cNvSpPr>
          <p:nvPr>
            <p:ph type="sldNum" sz="quarter" idx="5"/>
          </p:nvPr>
        </p:nvSpPr>
        <p:spPr>
          <a:noFill/>
        </p:spPr>
        <p:txBody>
          <a:bodyPr/>
          <a:lstStyle/>
          <a:p>
            <a:fld id="{E5001282-B163-45C9-8EAE-53DF2B79AEB1}" type="slidenum">
              <a:rPr lang="el-GR" altLang="el-GR"/>
              <a:pPr/>
              <a:t>39</a:t>
            </a:fld>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DFED242C-B030-4DC4-B6BD-D0E121F14FE4}" type="slidenum">
              <a:rPr lang="el-GR" altLang="el-GR"/>
              <a:pPr/>
              <a:t>40</a:t>
            </a:fld>
            <a:endParaRPr lang="el-GR" altLang="el-GR"/>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r>
              <a:rPr lang="en-US" altLang="el-GR" smtClean="0">
                <a:latin typeface="Arial" pitchFamily="34" charset="0"/>
              </a:rPr>
              <a:t>This t(15;17) juxtaposes the retinoic acid receptor alpha (RARA) gene (transcription factor) on chromosome 17 to the PML gene with transcription factor characteristics on chromosome 15.  Cells are blocked in differentiation at the promylelocyte stage and fail to undergo apoptosis.  All-trans retinoic acid is used to treat this.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noChangeArrowheads="1" noTextEdit="1"/>
          </p:cNvSpPr>
          <p:nvPr>
            <p:ph type="sldImg"/>
          </p:nvPr>
        </p:nvSpPr>
        <p:spPr>
          <a:ln/>
        </p:spPr>
      </p:sp>
      <p:sp>
        <p:nvSpPr>
          <p:cNvPr id="24578" name="2 - Θέση σημειώσεων"/>
          <p:cNvSpPr>
            <a:spLocks noGrp="1"/>
          </p:cNvSpPr>
          <p:nvPr>
            <p:ph type="body" idx="1"/>
          </p:nvPr>
        </p:nvSpPr>
        <p:spPr>
          <a:noFill/>
          <a:ln/>
        </p:spPr>
        <p:txBody>
          <a:bodyPr/>
          <a:lstStyle/>
          <a:p>
            <a:pPr eaLnBrk="1" hangingPunct="1"/>
            <a:r>
              <a:rPr lang="en-US" altLang="el-GR" dirty="0" smtClean="0">
                <a:latin typeface="Arial" pitchFamily="34" charset="0"/>
              </a:rPr>
              <a:t>In order to understand the pathogenesis of the disease, one should understand the stages of differentiation of hematopoietic cells. Myeloid and lymphoid progenitor cells come from the </a:t>
            </a:r>
            <a:r>
              <a:rPr lang="en-US" altLang="el-GR" dirty="0" err="1" smtClean="0">
                <a:latin typeface="Arial" pitchFamily="34" charset="0"/>
              </a:rPr>
              <a:t>pluripotent</a:t>
            </a:r>
            <a:r>
              <a:rPr lang="en-US" altLang="el-GR" dirty="0" smtClean="0">
                <a:latin typeface="Arial" pitchFamily="34" charset="0"/>
              </a:rPr>
              <a:t> stem cell and give birth to myeloid and lymphoid lineage </a:t>
            </a:r>
            <a:r>
              <a:rPr lang="en-US" altLang="el-GR" dirty="0" err="1" smtClean="0">
                <a:latin typeface="Arial" pitchFamily="34" charset="0"/>
              </a:rPr>
              <a:t>respectivelly</a:t>
            </a:r>
            <a:r>
              <a:rPr lang="en-US" altLang="el-GR" dirty="0" smtClean="0">
                <a:latin typeface="Arial" pitchFamily="34" charset="0"/>
              </a:rPr>
              <a:t>.  The first recognizable bone marrow precursor cells are </a:t>
            </a:r>
            <a:r>
              <a:rPr lang="en-US" altLang="el-GR" dirty="0" err="1" smtClean="0">
                <a:latin typeface="Arial" pitchFamily="34" charset="0"/>
              </a:rPr>
              <a:t>promonoblasts</a:t>
            </a:r>
            <a:r>
              <a:rPr lang="en-US" altLang="el-GR" dirty="0" smtClean="0">
                <a:latin typeface="Arial" pitchFamily="34" charset="0"/>
              </a:rPr>
              <a:t> that are differentiated into red cells , </a:t>
            </a:r>
            <a:r>
              <a:rPr lang="en-US" altLang="el-GR" dirty="0" err="1" smtClean="0">
                <a:latin typeface="Arial" pitchFamily="34" charset="0"/>
              </a:rPr>
              <a:t>myeloblasts</a:t>
            </a:r>
            <a:r>
              <a:rPr lang="en-US" altLang="el-GR" dirty="0" smtClean="0">
                <a:latin typeface="Arial" pitchFamily="34" charset="0"/>
              </a:rPr>
              <a:t> ,  </a:t>
            </a:r>
            <a:r>
              <a:rPr lang="en-US" altLang="el-GR" dirty="0" err="1" smtClean="0">
                <a:latin typeface="Arial" pitchFamily="34" charset="0"/>
              </a:rPr>
              <a:t>monoblasts</a:t>
            </a:r>
            <a:r>
              <a:rPr lang="en-US" altLang="el-GR" dirty="0" smtClean="0">
                <a:latin typeface="Arial" pitchFamily="34" charset="0"/>
              </a:rPr>
              <a:t>, </a:t>
            </a:r>
            <a:r>
              <a:rPr lang="en-US" altLang="el-GR" dirty="0" err="1" smtClean="0">
                <a:latin typeface="Arial" pitchFamily="34" charset="0"/>
              </a:rPr>
              <a:t>megakaryocytes</a:t>
            </a:r>
            <a:r>
              <a:rPr lang="en-US" altLang="el-GR" dirty="0" smtClean="0">
                <a:latin typeface="Arial" pitchFamily="34" charset="0"/>
              </a:rPr>
              <a:t> and </a:t>
            </a:r>
            <a:r>
              <a:rPr lang="en-US" altLang="el-GR" dirty="0" err="1" smtClean="0">
                <a:latin typeface="Arial" pitchFamily="34" charset="0"/>
              </a:rPr>
              <a:t>lymphoblasts</a:t>
            </a:r>
            <a:r>
              <a:rPr lang="en-US" altLang="el-GR" dirty="0" smtClean="0">
                <a:latin typeface="Arial" pitchFamily="34" charset="0"/>
              </a:rPr>
              <a:t> that are differentiated into </a:t>
            </a:r>
            <a:r>
              <a:rPr lang="en-US" altLang="el-GR" dirty="0" err="1" smtClean="0">
                <a:latin typeface="Arial" pitchFamily="34" charset="0"/>
              </a:rPr>
              <a:t>neutrophils</a:t>
            </a:r>
            <a:r>
              <a:rPr lang="en-US" altLang="el-GR" dirty="0" smtClean="0">
                <a:latin typeface="Arial" pitchFamily="34" charset="0"/>
              </a:rPr>
              <a:t>, </a:t>
            </a:r>
            <a:r>
              <a:rPr lang="en-US" altLang="el-GR" dirty="0" err="1" smtClean="0">
                <a:latin typeface="Arial" pitchFamily="34" charset="0"/>
              </a:rPr>
              <a:t>monocytes</a:t>
            </a:r>
            <a:r>
              <a:rPr lang="en-US" altLang="el-GR" dirty="0" smtClean="0">
                <a:latin typeface="Arial" pitchFamily="34" charset="0"/>
              </a:rPr>
              <a:t>, platelets and lymphocytes </a:t>
            </a:r>
            <a:r>
              <a:rPr lang="en-US" altLang="el-GR" dirty="0" err="1" smtClean="0">
                <a:latin typeface="Arial" pitchFamily="34" charset="0"/>
              </a:rPr>
              <a:t>respectivelly</a:t>
            </a:r>
            <a:r>
              <a:rPr lang="en-US" altLang="el-GR" dirty="0" smtClean="0">
                <a:latin typeface="Arial" pitchFamily="34" charset="0"/>
              </a:rPr>
              <a:t>.</a:t>
            </a:r>
          </a:p>
          <a:p>
            <a:pPr eaLnBrk="1" hangingPunct="1"/>
            <a:r>
              <a:rPr lang="en-US" altLang="el-GR" dirty="0" smtClean="0">
                <a:latin typeface="Arial" pitchFamily="34" charset="0"/>
              </a:rPr>
              <a:t>Acute leukemia results from genetic alterations of the stem cell, myeloid or lymphoid progenitor cell.</a:t>
            </a:r>
            <a:endParaRPr lang="el-GR" altLang="el-GR" dirty="0" smtClean="0">
              <a:latin typeface="Arial" pitchFamily="34" charset="0"/>
            </a:endParaRPr>
          </a:p>
        </p:txBody>
      </p:sp>
      <p:sp>
        <p:nvSpPr>
          <p:cNvPr id="24579" name="3 - Θέση αριθμού διαφάνειας"/>
          <p:cNvSpPr>
            <a:spLocks noGrp="1"/>
          </p:cNvSpPr>
          <p:nvPr>
            <p:ph type="sldNum" sz="quarter" idx="5"/>
          </p:nvPr>
        </p:nvSpPr>
        <p:spPr>
          <a:noFill/>
        </p:spPr>
        <p:txBody>
          <a:bodyPr/>
          <a:lstStyle/>
          <a:p>
            <a:fld id="{46A55CE6-7C91-4C86-AD77-348D74582148}" type="slidenum">
              <a:rPr lang="el-GR" altLang="el-GR"/>
              <a:pPr/>
              <a:t>4</a:t>
            </a:fld>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F219F012-04B7-44EB-8E52-652EAFE1D10C}" type="slidenum">
              <a:rPr lang="el-GR" altLang="el-GR"/>
              <a:pPr/>
              <a:t>41</a:t>
            </a:fld>
            <a:endParaRPr lang="el-GR" altLang="el-GR"/>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altLang="el-GR" smtClean="0">
                <a:latin typeface="Arial" pitchFamily="34" charset="0"/>
              </a:rPr>
              <a:t>PML/RARA fusion shown by metaphase FISH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320A12EE-0D64-4E8B-AED9-5007940BFC77}" type="slidenum">
              <a:rPr lang="el-GR" altLang="el-GR"/>
              <a:pPr/>
              <a:t>42</a:t>
            </a:fld>
            <a:endParaRPr lang="el-GR" altLang="el-GR"/>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r>
              <a:rPr lang="en-US" altLang="el-GR" smtClean="0">
                <a:latin typeface="Arial" pitchFamily="34" charset="0"/>
              </a:rPr>
              <a:t>Patients with inv(16) usually correspond to the subclass of AML M4, with a specific abnormal eosinophil component and is considered as a distinct entity in correlation with these specific chromosomal abnormalities. These cases of AML M4 are referred as AML M4EO</a:t>
            </a:r>
          </a:p>
          <a:p>
            <a:pPr eaLnBrk="1" hangingPunct="1"/>
            <a:r>
              <a:rPr lang="en-US" altLang="el-GR" smtClean="0">
                <a:latin typeface="Arial" pitchFamily="34" charset="0"/>
              </a:rPr>
              <a:t>This inversion 16 results in the fusion of the smooth muscle heavy chain (SMMHC) gene to the CBFB gene, beta subunit of CBF, a major regulator in the formation of definitive hematopoietic stem cells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C24A8D31-D70B-4531-B283-B34D23E74C09}" type="slidenum">
              <a:rPr lang="el-GR" altLang="el-GR"/>
              <a:pPr/>
              <a:t>43</a:t>
            </a:fld>
            <a:endParaRPr lang="el-GR" altLang="el-GR"/>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altLang="el-GR" smtClean="0">
                <a:latin typeface="Arial" pitchFamily="34" charset="0"/>
              </a:rPr>
              <a:t>CBSB break apart probe used for FISH</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 Θέση εικόνας διαφάνειας"/>
          <p:cNvSpPr>
            <a:spLocks noGrp="1" noRot="1" noChangeAspect="1" noChangeArrowheads="1" noTextEdit="1"/>
          </p:cNvSpPr>
          <p:nvPr>
            <p:ph type="sldImg"/>
          </p:nvPr>
        </p:nvSpPr>
        <p:spPr>
          <a:ln/>
        </p:spPr>
      </p:sp>
      <p:sp>
        <p:nvSpPr>
          <p:cNvPr id="105474"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05475" name="3 - Θέση αριθμού διαφάνειας"/>
          <p:cNvSpPr>
            <a:spLocks noGrp="1"/>
          </p:cNvSpPr>
          <p:nvPr>
            <p:ph type="sldNum" sz="quarter" idx="5"/>
          </p:nvPr>
        </p:nvSpPr>
        <p:spPr>
          <a:noFill/>
        </p:spPr>
        <p:txBody>
          <a:bodyPr/>
          <a:lstStyle/>
          <a:p>
            <a:fld id="{37EF1FCD-9492-4D34-A3E8-9580EAD3CE33}" type="slidenum">
              <a:rPr lang="el-GR" altLang="el-GR"/>
              <a:pPr/>
              <a:t>44</a:t>
            </a:fld>
            <a:endParaRPr lang="el-GR"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 - Θέση εικόνας διαφάνειας"/>
          <p:cNvSpPr>
            <a:spLocks noGrp="1" noRot="1" noChangeAspect="1" noChangeArrowheads="1" noTextEdit="1"/>
          </p:cNvSpPr>
          <p:nvPr>
            <p:ph type="sldImg"/>
          </p:nvPr>
        </p:nvSpPr>
        <p:spPr>
          <a:ln/>
        </p:spPr>
      </p:sp>
      <p:sp>
        <p:nvSpPr>
          <p:cNvPr id="107522"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07523" name="3 - Θέση αριθμού διαφάνειας"/>
          <p:cNvSpPr>
            <a:spLocks noGrp="1"/>
          </p:cNvSpPr>
          <p:nvPr>
            <p:ph type="sldNum" sz="quarter" idx="5"/>
          </p:nvPr>
        </p:nvSpPr>
        <p:spPr>
          <a:noFill/>
        </p:spPr>
        <p:txBody>
          <a:bodyPr/>
          <a:lstStyle/>
          <a:p>
            <a:fld id="{9D661269-5B0F-4FBB-9936-63A06E0829CE}" type="slidenum">
              <a:rPr lang="el-GR" altLang="el-GR"/>
              <a:pPr/>
              <a:t>45</a:t>
            </a:fld>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 Θέση εικόνας διαφάνειας"/>
          <p:cNvSpPr>
            <a:spLocks noGrp="1" noRot="1" noChangeAspect="1" noChangeArrowheads="1" noTextEdit="1"/>
          </p:cNvSpPr>
          <p:nvPr>
            <p:ph type="sldImg"/>
          </p:nvPr>
        </p:nvSpPr>
        <p:spPr>
          <a:ln/>
        </p:spPr>
      </p:sp>
      <p:sp>
        <p:nvSpPr>
          <p:cNvPr id="109570"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09571" name="3 - Θέση αριθμού διαφάνειας"/>
          <p:cNvSpPr>
            <a:spLocks noGrp="1"/>
          </p:cNvSpPr>
          <p:nvPr>
            <p:ph type="sldNum" sz="quarter" idx="5"/>
          </p:nvPr>
        </p:nvSpPr>
        <p:spPr>
          <a:noFill/>
        </p:spPr>
        <p:txBody>
          <a:bodyPr/>
          <a:lstStyle/>
          <a:p>
            <a:fld id="{9FE30217-7B1B-470F-A8EF-81187EAABD78}" type="slidenum">
              <a:rPr lang="el-GR" altLang="el-GR"/>
              <a:pPr/>
              <a:t>46</a:t>
            </a:fld>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1 - Θέση εικόνας διαφάνειας"/>
          <p:cNvSpPr>
            <a:spLocks noGrp="1" noRot="1" noChangeAspect="1" noChangeArrowheads="1" noTextEdit="1"/>
          </p:cNvSpPr>
          <p:nvPr>
            <p:ph type="sldImg"/>
          </p:nvPr>
        </p:nvSpPr>
        <p:spPr>
          <a:ln/>
        </p:spPr>
      </p:sp>
      <p:sp>
        <p:nvSpPr>
          <p:cNvPr id="111618"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11619" name="3 - Θέση αριθμού διαφάνειας"/>
          <p:cNvSpPr>
            <a:spLocks noGrp="1"/>
          </p:cNvSpPr>
          <p:nvPr>
            <p:ph type="sldNum" sz="quarter" idx="5"/>
          </p:nvPr>
        </p:nvSpPr>
        <p:spPr>
          <a:noFill/>
        </p:spPr>
        <p:txBody>
          <a:bodyPr/>
          <a:lstStyle/>
          <a:p>
            <a:fld id="{1EE568E0-E010-4BCB-B753-78CD9B9B8BE3}" type="slidenum">
              <a:rPr lang="el-GR" altLang="el-GR"/>
              <a:pPr/>
              <a:t>47</a:t>
            </a:fld>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12BB73D7-C1DB-4723-85A9-D864C5638235}" type="slidenum">
              <a:rPr lang="en-US" altLang="el-GR"/>
              <a:pPr/>
              <a:t>48</a:t>
            </a:fld>
            <a:endParaRPr lang="en-US" altLang="el-GR"/>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altLang="el-GR" i="1" smtClean="0">
                <a:latin typeface="Arial" pitchFamily="34" charset="0"/>
              </a:rPr>
              <a:t>CR, complete remission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1 - Θέση εικόνας διαφάνειας"/>
          <p:cNvSpPr>
            <a:spLocks noGrp="1" noRot="1" noChangeAspect="1" noChangeArrowheads="1" noTextEdit="1"/>
          </p:cNvSpPr>
          <p:nvPr>
            <p:ph type="sldImg"/>
          </p:nvPr>
        </p:nvSpPr>
        <p:spPr>
          <a:ln/>
        </p:spPr>
      </p:sp>
      <p:sp>
        <p:nvSpPr>
          <p:cNvPr id="115714" name="2 - Θέση σημειώσεων"/>
          <p:cNvSpPr>
            <a:spLocks noGrp="1"/>
          </p:cNvSpPr>
          <p:nvPr>
            <p:ph type="body" idx="1"/>
          </p:nvPr>
        </p:nvSpPr>
        <p:spPr>
          <a:noFill/>
          <a:ln/>
        </p:spPr>
        <p:txBody>
          <a:bodyPr/>
          <a:lstStyle/>
          <a:p>
            <a:r>
              <a:rPr lang="en-US" altLang="el-GR" smtClean="0">
                <a:latin typeface="Arial" pitchFamily="34" charset="0"/>
              </a:rPr>
              <a:t>On the other hand , AML prognosis depends on …</a:t>
            </a:r>
            <a:endParaRPr lang="el-GR" altLang="el-GR" smtClean="0">
              <a:latin typeface="Arial" pitchFamily="34" charset="0"/>
            </a:endParaRPr>
          </a:p>
        </p:txBody>
      </p:sp>
      <p:sp>
        <p:nvSpPr>
          <p:cNvPr id="115715" name="3 - Θέση αριθμού διαφάνειας"/>
          <p:cNvSpPr>
            <a:spLocks noGrp="1"/>
          </p:cNvSpPr>
          <p:nvPr>
            <p:ph type="sldNum" sz="quarter" idx="5"/>
          </p:nvPr>
        </p:nvSpPr>
        <p:spPr>
          <a:noFill/>
        </p:spPr>
        <p:txBody>
          <a:bodyPr/>
          <a:lstStyle/>
          <a:p>
            <a:fld id="{698D725D-1D84-4CA3-B2E9-D4C64B4323E1}" type="slidenum">
              <a:rPr lang="el-GR" altLang="el-GR"/>
              <a:pPr/>
              <a:t>49</a:t>
            </a:fld>
            <a:endParaRPr lang="el-GR"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1 - Θέση εικόνας διαφάνειας"/>
          <p:cNvSpPr>
            <a:spLocks noGrp="1" noRot="1" noChangeAspect="1" noChangeArrowheads="1" noTextEdit="1"/>
          </p:cNvSpPr>
          <p:nvPr>
            <p:ph type="sldImg"/>
          </p:nvPr>
        </p:nvSpPr>
        <p:spPr>
          <a:ln/>
        </p:spPr>
      </p:sp>
      <p:sp>
        <p:nvSpPr>
          <p:cNvPr id="117762"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17763" name="3 - Θέση αριθμού διαφάνειας"/>
          <p:cNvSpPr>
            <a:spLocks noGrp="1"/>
          </p:cNvSpPr>
          <p:nvPr>
            <p:ph type="sldNum" sz="quarter" idx="5"/>
          </p:nvPr>
        </p:nvSpPr>
        <p:spPr>
          <a:noFill/>
        </p:spPr>
        <p:txBody>
          <a:bodyPr/>
          <a:lstStyle/>
          <a:p>
            <a:fld id="{354D6EF8-67DE-485B-8EE7-EE20B2D4FFB2}" type="slidenum">
              <a:rPr lang="el-GR" altLang="el-GR"/>
              <a:pPr/>
              <a:t>50</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D0585EB-9CE6-4043-B804-2B769B0EA6DC}" type="slidenum">
              <a:rPr lang="el-GR" altLang="el-GR"/>
              <a:pPr/>
              <a:t>5</a:t>
            </a:fld>
            <a:endParaRPr lang="el-GR" altLang="el-GR"/>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a:noFill/>
          <a:ln/>
        </p:spPr>
        <p:txBody>
          <a:bodyPr/>
          <a:lstStyle/>
          <a:p>
            <a:pPr eaLnBrk="1" hangingPunct="1"/>
            <a:r>
              <a:rPr lang="en-CA" altLang="el-GR" smtClean="0">
                <a:latin typeface="Arial" pitchFamily="34" charset="0"/>
              </a:rPr>
              <a:t>Regarding myeloid differentiation, myeloblast is followed by promyelocyte, myelocyte, metamyelocyte and neutrophil. As shown is this slide, substantial differences in the nucleus and the cytoplasm distinguish between these stages. Abnormal differentiation and proliferation of these cells can result to AML.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1 - Θέση εικόνας διαφάνειας"/>
          <p:cNvSpPr>
            <a:spLocks noGrp="1" noRot="1" noChangeAspect="1" noChangeArrowheads="1" noTextEdit="1"/>
          </p:cNvSpPr>
          <p:nvPr>
            <p:ph type="sldImg"/>
          </p:nvPr>
        </p:nvSpPr>
        <p:spPr>
          <a:ln/>
        </p:spPr>
      </p:sp>
      <p:sp>
        <p:nvSpPr>
          <p:cNvPr id="119810" name="2 - Θέση σημειώσεων"/>
          <p:cNvSpPr>
            <a:spLocks noGrp="1"/>
          </p:cNvSpPr>
          <p:nvPr>
            <p:ph type="body" idx="1"/>
          </p:nvPr>
        </p:nvSpPr>
        <p:spPr>
          <a:noFill/>
          <a:ln/>
        </p:spPr>
        <p:txBody>
          <a:bodyPr/>
          <a:lstStyle/>
          <a:p>
            <a:pPr eaLnBrk="1" hangingPunct="1"/>
            <a:endParaRPr lang="el-GR" altLang="el-GR" smtClean="0">
              <a:latin typeface="Arial" pitchFamily="34" charset="0"/>
            </a:endParaRPr>
          </a:p>
        </p:txBody>
      </p:sp>
      <p:sp>
        <p:nvSpPr>
          <p:cNvPr id="119811" name="3 - Θέση αριθμού διαφάνειας"/>
          <p:cNvSpPr>
            <a:spLocks noGrp="1"/>
          </p:cNvSpPr>
          <p:nvPr>
            <p:ph type="sldNum" sz="quarter" idx="5"/>
          </p:nvPr>
        </p:nvSpPr>
        <p:spPr>
          <a:noFill/>
        </p:spPr>
        <p:txBody>
          <a:bodyPr/>
          <a:lstStyle/>
          <a:p>
            <a:fld id="{206D20D8-7FD3-4A81-B21D-6C171916C83A}" type="slidenum">
              <a:rPr lang="el-GR" altLang="el-GR"/>
              <a:pPr/>
              <a:t>52</a:t>
            </a:fld>
            <a:endParaRPr lang="el-GR"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1 - Θέση εικόνας διαφάνειας"/>
          <p:cNvSpPr>
            <a:spLocks noGrp="1" noRot="1" noChangeAspect="1" noChangeArrowheads="1" noTextEdit="1"/>
          </p:cNvSpPr>
          <p:nvPr>
            <p:ph type="sldImg"/>
          </p:nvPr>
        </p:nvSpPr>
        <p:spPr>
          <a:ln/>
        </p:spPr>
      </p:sp>
      <p:sp>
        <p:nvSpPr>
          <p:cNvPr id="121858" name="2 - Θέση σημειώσεων"/>
          <p:cNvSpPr>
            <a:spLocks noGrp="1"/>
          </p:cNvSpPr>
          <p:nvPr>
            <p:ph type="body" idx="1"/>
          </p:nvPr>
        </p:nvSpPr>
        <p:spPr>
          <a:noFill/>
          <a:ln/>
        </p:spPr>
        <p:txBody>
          <a:bodyPr/>
          <a:lstStyle/>
          <a:p>
            <a:r>
              <a:rPr lang="en-US" altLang="el-GR" smtClean="0">
                <a:latin typeface="Arial" pitchFamily="34" charset="0"/>
              </a:rPr>
              <a:t>AML classification was revised by WHO and includes ……</a:t>
            </a:r>
            <a:endParaRPr lang="el-GR" altLang="el-GR" smtClean="0">
              <a:latin typeface="Arial" pitchFamily="34" charset="0"/>
            </a:endParaRPr>
          </a:p>
        </p:txBody>
      </p:sp>
      <p:sp>
        <p:nvSpPr>
          <p:cNvPr id="121859" name="3 - Θέση αριθμού διαφάνειας"/>
          <p:cNvSpPr>
            <a:spLocks noGrp="1"/>
          </p:cNvSpPr>
          <p:nvPr>
            <p:ph type="sldNum" sz="quarter" idx="5"/>
          </p:nvPr>
        </p:nvSpPr>
        <p:spPr>
          <a:noFill/>
        </p:spPr>
        <p:txBody>
          <a:bodyPr/>
          <a:lstStyle/>
          <a:p>
            <a:fld id="{B635DFBE-BFF2-4E87-A1A5-C625B9AEB296}" type="slidenum">
              <a:rPr lang="el-GR" altLang="el-GR"/>
              <a:pPr/>
              <a:t>54</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noChangeArrowheads="1" noTextEdit="1"/>
          </p:cNvSpPr>
          <p:nvPr>
            <p:ph type="sldImg"/>
          </p:nvPr>
        </p:nvSpPr>
        <p:spPr>
          <a:ln/>
        </p:spPr>
      </p:sp>
      <p:sp>
        <p:nvSpPr>
          <p:cNvPr id="28674" name="2 - Θέση σημειώσεων"/>
          <p:cNvSpPr>
            <a:spLocks noGrp="1"/>
          </p:cNvSpPr>
          <p:nvPr>
            <p:ph type="body" idx="1"/>
          </p:nvPr>
        </p:nvSpPr>
        <p:spPr>
          <a:noFill/>
          <a:ln/>
        </p:spPr>
        <p:txBody>
          <a:bodyPr/>
          <a:lstStyle/>
          <a:p>
            <a:r>
              <a:rPr lang="en-US" altLang="el-GR" smtClean="0">
                <a:latin typeface="Arial" pitchFamily="34" charset="0"/>
              </a:rPr>
              <a:t>Most of the patients with AL present with a short course of symptoms like  fatigue, fever, easy bruising or bleeding. Cytopenias or pancytopenia or blasts can be found in peripheral blood in the majority of patients and the diagnosis is established with the presence more than 20% of blasts in the bone marrow.</a:t>
            </a:r>
            <a:endParaRPr lang="el-GR" altLang="el-GR" smtClean="0">
              <a:latin typeface="Arial" pitchFamily="34" charset="0"/>
            </a:endParaRPr>
          </a:p>
        </p:txBody>
      </p:sp>
      <p:sp>
        <p:nvSpPr>
          <p:cNvPr id="28675" name="3 - Θέση αριθμού διαφάνειας"/>
          <p:cNvSpPr>
            <a:spLocks noGrp="1"/>
          </p:cNvSpPr>
          <p:nvPr>
            <p:ph type="sldNum" sz="quarter" idx="5"/>
          </p:nvPr>
        </p:nvSpPr>
        <p:spPr>
          <a:noFill/>
        </p:spPr>
        <p:txBody>
          <a:bodyPr/>
          <a:lstStyle/>
          <a:p>
            <a:fld id="{65A97212-122D-476E-8C29-F63DB3F3256B}" type="slidenum">
              <a:rPr lang="el-GR" altLang="el-GR"/>
              <a:pPr/>
              <a:t>6</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noChangeArrowheads="1" noTextEdit="1"/>
          </p:cNvSpPr>
          <p:nvPr>
            <p:ph type="sldImg"/>
          </p:nvPr>
        </p:nvSpPr>
        <p:spPr>
          <a:ln/>
        </p:spPr>
      </p:sp>
      <p:sp>
        <p:nvSpPr>
          <p:cNvPr id="30722" name="2 - Θέση σημειώσεων"/>
          <p:cNvSpPr>
            <a:spLocks noGrp="1"/>
          </p:cNvSpPr>
          <p:nvPr>
            <p:ph type="body" idx="1"/>
          </p:nvPr>
        </p:nvSpPr>
        <p:spPr>
          <a:noFill/>
          <a:ln/>
        </p:spPr>
        <p:txBody>
          <a:bodyPr/>
          <a:lstStyle/>
          <a:p>
            <a:pPr algn="just" eaLnBrk="1" hangingPunct="1"/>
            <a:r>
              <a:rPr lang="fr-FR" altLang="el-GR" smtClean="0">
                <a:latin typeface="Arial" pitchFamily="34" charset="0"/>
                <a:cs typeface="Tahoma" pitchFamily="34" charset="0"/>
              </a:rPr>
              <a:t>The frequency of AL varies between 1 and 6,5 cases of 100.000 population each year  as well as with subtype and age. </a:t>
            </a:r>
          </a:p>
          <a:p>
            <a:pPr algn="just" eaLnBrk="1" hangingPunct="1"/>
            <a:endParaRPr lang="en-US" altLang="el-GR" smtClean="0">
              <a:latin typeface="Arial" pitchFamily="34" charset="0"/>
              <a:cs typeface="Tahoma" pitchFamily="34" charset="0"/>
            </a:endParaRPr>
          </a:p>
          <a:p>
            <a:pPr algn="just" eaLnBrk="1" hangingPunct="1"/>
            <a:r>
              <a:rPr lang="fr-FR" altLang="el-GR" smtClean="0">
                <a:latin typeface="Arial" pitchFamily="34" charset="0"/>
                <a:cs typeface="Tahoma" pitchFamily="34" charset="0"/>
              </a:rPr>
              <a:t>AL represents 10% of the neoplastic diseases and is the principal cause of neoplastic for ages 0-35 years.</a:t>
            </a:r>
            <a:endParaRPr lang="en-US" altLang="el-GR" smtClean="0">
              <a:latin typeface="Arial" pitchFamily="34" charset="0"/>
              <a:cs typeface="Tahoma" pitchFamily="34" charset="0"/>
            </a:endParaRPr>
          </a:p>
          <a:p>
            <a:endParaRPr lang="el-GR" altLang="el-GR" smtClean="0">
              <a:latin typeface="Arial" pitchFamily="34" charset="0"/>
            </a:endParaRPr>
          </a:p>
        </p:txBody>
      </p:sp>
      <p:sp>
        <p:nvSpPr>
          <p:cNvPr id="30723" name="3 - Θέση αριθμού διαφάνειας"/>
          <p:cNvSpPr>
            <a:spLocks noGrp="1"/>
          </p:cNvSpPr>
          <p:nvPr>
            <p:ph type="sldNum" sz="quarter" idx="5"/>
          </p:nvPr>
        </p:nvSpPr>
        <p:spPr>
          <a:noFill/>
        </p:spPr>
        <p:txBody>
          <a:bodyPr/>
          <a:lstStyle/>
          <a:p>
            <a:fld id="{A8F1D75B-D102-484A-82BF-91D6418153B4}" type="slidenum">
              <a:rPr lang="el-GR" altLang="el-GR"/>
              <a:pPr/>
              <a:t>7</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noChangeArrowheads="1" noTextEdit="1"/>
          </p:cNvSpPr>
          <p:nvPr>
            <p:ph type="sldImg"/>
          </p:nvPr>
        </p:nvSpPr>
        <p:spPr>
          <a:ln/>
        </p:spPr>
      </p:sp>
      <p:sp>
        <p:nvSpPr>
          <p:cNvPr id="33794" name="2 - Θέση σημειώσεων"/>
          <p:cNvSpPr>
            <a:spLocks noGrp="1"/>
          </p:cNvSpPr>
          <p:nvPr>
            <p:ph type="body" idx="1"/>
          </p:nvPr>
        </p:nvSpPr>
        <p:spPr>
          <a:noFill/>
          <a:ln/>
        </p:spPr>
        <p:txBody>
          <a:bodyPr/>
          <a:lstStyle/>
          <a:p>
            <a:endParaRPr lang="el-GR" altLang="el-GR" smtClean="0">
              <a:latin typeface="Arial" pitchFamily="34" charset="0"/>
            </a:endParaRPr>
          </a:p>
        </p:txBody>
      </p:sp>
      <p:sp>
        <p:nvSpPr>
          <p:cNvPr id="33795" name="3 - Θέση αριθμού διαφάνειας"/>
          <p:cNvSpPr>
            <a:spLocks noGrp="1"/>
          </p:cNvSpPr>
          <p:nvPr>
            <p:ph type="sldNum" sz="quarter" idx="5"/>
          </p:nvPr>
        </p:nvSpPr>
        <p:spPr>
          <a:noFill/>
        </p:spPr>
        <p:txBody>
          <a:bodyPr/>
          <a:lstStyle/>
          <a:p>
            <a:fld id="{1136BB04-645C-43D3-95A6-18F38772ABED}" type="slidenum">
              <a:rPr lang="el-GR" altLang="el-GR"/>
              <a:pPr/>
              <a:t>9</a:t>
            </a:fld>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DACB572-E0E4-43D4-A911-47646E65BD55}" type="slidenum">
              <a:rPr lang="en-GB" altLang="el-GR"/>
              <a:pPr/>
              <a:t>10</a:t>
            </a:fld>
            <a:endParaRPr lang="en-GB" altLang="el-GR"/>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CA" altLang="el-G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p:txBody>
          <a:bodyPr/>
          <a:lstStyle/>
          <a:p>
            <a:pPr>
              <a:defRPr/>
            </a:pPr>
            <a:endParaRPr lang="el-GR"/>
          </a:p>
        </p:txBody>
      </p:sp>
      <p:sp>
        <p:nvSpPr>
          <p:cNvPr id="27" name="26 - Θέση αριθμού διαφάνειας"/>
          <p:cNvSpPr>
            <a:spLocks noGrp="1"/>
          </p:cNvSpPr>
          <p:nvPr>
            <p:ph type="sldNum" sz="quarter" idx="12"/>
          </p:nvPr>
        </p:nvSpPr>
        <p:spPr/>
        <p:txBody>
          <a:bodyPr/>
          <a:lstStyle/>
          <a:p>
            <a:fld id="{B3E47F79-CB7C-4E56-90FE-7FA43218C16F}" type="slidenum">
              <a:rPr lang="el-GR" altLang="el-GR" smtClean="0"/>
              <a:pPr/>
              <a:t>‹#›</a:t>
            </a:fld>
            <a:endParaRPr lang="el-GR" alt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B61C6C41-B20E-468F-B102-E4307F928E3C}" type="slidenum">
              <a:rPr lang="el-GR" altLang="el-GR" smtClean="0"/>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CE49A38B-E389-4CAD-A1CD-6E0D3426250E}" type="slidenum">
              <a:rPr lang="el-GR" altLang="el-GR" smtClean="0"/>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a:lvl1pPr>
          </a:lstStyle>
          <a:p>
            <a:fld id="{0CC4910C-B05F-417D-AFBD-F5FDD9C7AE69}" type="slidenum">
              <a:rPr lang="en-US" altLang="el-GR"/>
              <a:pPr/>
              <a:t>‹#›</a:t>
            </a:fld>
            <a:endParaRPr lang="en-US" altLang="el-GR"/>
          </a:p>
        </p:txBody>
      </p:sp>
    </p:spTree>
  </p:cSld>
  <p:clrMapOvr>
    <a:masterClrMapping/>
  </p:clrMapOvr>
  <p:transition spd="slow" advTm="960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905000"/>
            <a:ext cx="82296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9367AA48-A216-4543-B94B-7D726B8CE820}" type="slidenum">
              <a:rPr lang="el-GR" altLang="el-GR"/>
              <a:pPr/>
              <a:t>‹#›</a:t>
            </a:fld>
            <a:endParaRPr lang="el-GR" altLang="el-GR"/>
          </a:p>
        </p:txBody>
      </p:sp>
    </p:spTree>
  </p:cSld>
  <p:clrMapOvr>
    <a:masterClrMapping/>
  </p:clrMapOvr>
  <p:transition spd="slow" advTm="96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6A63BEC0-0937-4FC1-B0B8-229654972EC5}" type="slidenum">
              <a:rPr lang="el-GR" altLang="el-GR" smtClean="0"/>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48321C26-3B07-43F7-B8EE-98F659F83709}" type="slidenum">
              <a:rPr lang="el-GR" altLang="el-GR" smtClean="0"/>
              <a:pPr/>
              <a:t>‹#›</a:t>
            </a:fld>
            <a:endParaRPr lang="el-GR" alt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CD7ABD07-7E66-4F3A-9BEE-EAA7CE6E4F76}" type="slidenum">
              <a:rPr lang="el-GR" altLang="el-GR" smtClean="0"/>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fld id="{DB8F4416-F26F-4A63-8EB8-7FBE8EFC4518}" type="slidenum">
              <a:rPr lang="el-GR" altLang="el-GR" smtClean="0"/>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fld id="{BB85CF91-DACE-45B8-BA4F-8B1E20D6F52E}" type="slidenum">
              <a:rPr lang="el-GR" altLang="el-GR" smtClean="0"/>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fld id="{4A87360D-F3D4-4062-B4AC-0B021B049929}" type="slidenum">
              <a:rPr lang="el-GR" altLang="el-GR" smtClean="0"/>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817F050E-ED60-4135-8152-5DE165592D3E}" type="slidenum">
              <a:rPr lang="el-GR" altLang="el-GR" smtClean="0"/>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C160847C-5E58-4EFA-A01C-E8B67E67EAC1}" type="slidenum">
              <a:rPr lang="el-GR" altLang="el-GR" smtClean="0"/>
              <a:pPr/>
              <a:t>‹#›</a:t>
            </a:fld>
            <a:endParaRPr lang="el-GR" alt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9CC0F6-9EB5-4F70-9513-DB523FF70432}" type="slidenum">
              <a:rPr lang="el-GR" altLang="el-GR" smtClean="0"/>
              <a:pPr/>
              <a:t>‹#›</a:t>
            </a:fld>
            <a:endParaRPr lang="el-GR" alt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981200"/>
            <a:ext cx="7772400" cy="1447800"/>
          </a:xfrm>
        </p:spPr>
        <p:txBody>
          <a:bodyPr>
            <a:normAutofit fontScale="90000"/>
          </a:bodyPr>
          <a:lstStyle/>
          <a:p>
            <a:pPr eaLnBrk="1" hangingPunct="1">
              <a:defRPr/>
            </a:pPr>
            <a:r>
              <a:rPr lang="el-GR" b="1" dirty="0" smtClean="0">
                <a:solidFill>
                  <a:schemeClr val="hlink"/>
                </a:solidFill>
              </a:rPr>
              <a:t>ΛΕΥΧΑΙΜΙΕΣ</a:t>
            </a:r>
            <a:r>
              <a:rPr lang="en-US" b="1" dirty="0" smtClean="0">
                <a:solidFill>
                  <a:schemeClr val="hlink"/>
                </a:solidFill>
              </a:rPr>
              <a:t> </a:t>
            </a:r>
            <a:r>
              <a:rPr lang="en-US" b="1" dirty="0">
                <a:solidFill>
                  <a:schemeClr val="hlink"/>
                </a:solidFill>
              </a:rPr>
              <a:t/>
            </a:r>
            <a:br>
              <a:rPr lang="en-US" b="1" dirty="0">
                <a:solidFill>
                  <a:schemeClr val="hlink"/>
                </a:solidFill>
              </a:rPr>
            </a:br>
            <a:endParaRPr lang="el-GR" b="1" dirty="0">
              <a:solidFill>
                <a:schemeClr val="hlink"/>
              </a:solidFill>
            </a:endParaRPr>
          </a:p>
        </p:txBody>
      </p:sp>
      <p:sp>
        <p:nvSpPr>
          <p:cNvPr id="5" name="Rectangle 3"/>
          <p:cNvSpPr>
            <a:spLocks noGrp="1" noChangeArrowheads="1"/>
          </p:cNvSpPr>
          <p:nvPr>
            <p:ph type="subTitle" idx="1"/>
          </p:nvPr>
        </p:nvSpPr>
        <p:spPr>
          <a:xfrm>
            <a:off x="152400" y="4038600"/>
            <a:ext cx="5791200" cy="2590800"/>
          </a:xfrm>
        </p:spPr>
        <p:txBody>
          <a:bodyPr>
            <a:normAutofit/>
          </a:bodyPr>
          <a:lstStyle/>
          <a:p>
            <a:pPr algn="l" eaLnBrk="1" hangingPunct="1">
              <a:defRPr/>
            </a:pPr>
            <a:r>
              <a:rPr lang="el-GR" sz="2800" i="1" dirty="0" smtClean="0">
                <a:solidFill>
                  <a:schemeClr val="hlink"/>
                </a:solidFill>
              </a:rPr>
              <a:t>ΚΑΡΑΛΗ ΒΑΣΙΛΙΚΗ</a:t>
            </a:r>
            <a:endParaRPr lang="el-GR" sz="2800" i="1" dirty="0">
              <a:solidFill>
                <a:schemeClr val="hlink"/>
              </a:solidFill>
            </a:endParaRPr>
          </a:p>
          <a:p>
            <a:pPr algn="l" eaLnBrk="1" hangingPunct="1">
              <a:defRPr/>
            </a:pPr>
            <a:r>
              <a:rPr lang="el-GR" sz="2800" i="1" dirty="0" smtClean="0">
                <a:solidFill>
                  <a:schemeClr val="hlink"/>
                </a:solidFill>
              </a:rPr>
              <a:t>Αιματολόγος – </a:t>
            </a:r>
            <a:r>
              <a:rPr lang="el-GR" sz="2800" i="1" dirty="0" err="1" smtClean="0">
                <a:solidFill>
                  <a:schemeClr val="hlink"/>
                </a:solidFill>
              </a:rPr>
              <a:t>Αδημαϊκός</a:t>
            </a:r>
            <a:r>
              <a:rPr lang="el-GR" sz="2800" i="1" dirty="0" smtClean="0">
                <a:solidFill>
                  <a:schemeClr val="hlink"/>
                </a:solidFill>
              </a:rPr>
              <a:t> υπότροφος</a:t>
            </a:r>
            <a:endParaRPr lang="el-GR" sz="2800" i="1" dirty="0">
              <a:solidFill>
                <a:schemeClr val="hlink"/>
              </a:solidFill>
            </a:endParaRPr>
          </a:p>
          <a:p>
            <a:pPr algn="l" eaLnBrk="1" hangingPunct="1">
              <a:defRPr/>
            </a:pPr>
            <a:r>
              <a:rPr lang="el-GR" sz="2800" i="1" dirty="0" smtClean="0">
                <a:solidFill>
                  <a:schemeClr val="hlink"/>
                </a:solidFill>
              </a:rPr>
              <a:t>Δ</a:t>
            </a:r>
            <a:r>
              <a:rPr lang="el-GR" sz="2800" i="1" dirty="0" smtClean="0">
                <a:solidFill>
                  <a:schemeClr val="hlink"/>
                </a:solidFill>
              </a:rPr>
              <a:t>’  Παθολογική </a:t>
            </a:r>
            <a:r>
              <a:rPr lang="el-GR" sz="2800" i="1" dirty="0">
                <a:solidFill>
                  <a:schemeClr val="hlink"/>
                </a:solidFill>
              </a:rPr>
              <a:t>Κλινική ΕΚΠΑ, Αιματολογικό Τμήμα</a:t>
            </a:r>
          </a:p>
          <a:p>
            <a:pPr algn="l" eaLnBrk="1" hangingPunct="1">
              <a:defRPr/>
            </a:pPr>
            <a:r>
              <a:rPr lang="el-GR" sz="2800" i="1" dirty="0" smtClean="0">
                <a:solidFill>
                  <a:schemeClr val="hlink"/>
                </a:solidFill>
              </a:rPr>
              <a:t>Ιούνιος 2020</a:t>
            </a:r>
            <a:endParaRPr lang="el-GR" sz="2400" b="1" i="1" dirty="0">
              <a:solidFill>
                <a:schemeClr va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458200" cy="1066800"/>
          </a:xfrm>
        </p:spPr>
        <p:txBody>
          <a:bodyPr/>
          <a:lstStyle/>
          <a:p>
            <a:pPr>
              <a:defRPr/>
            </a:pPr>
            <a:r>
              <a:rPr lang="el-GR" b="1" dirty="0">
                <a:solidFill>
                  <a:srgbClr val="FFC000"/>
                </a:solidFill>
              </a:rPr>
              <a:t>ΟΛ- αιτιολογικοί παράγοντες</a:t>
            </a:r>
            <a:r>
              <a:rPr lang="el-GR" dirty="0"/>
              <a:t> </a:t>
            </a:r>
            <a:endParaRPr lang="en-GB" dirty="0"/>
          </a:p>
        </p:txBody>
      </p:sp>
      <p:sp>
        <p:nvSpPr>
          <p:cNvPr id="20483" name="Rectangle 3"/>
          <p:cNvSpPr>
            <a:spLocks noGrp="1" noChangeArrowheads="1"/>
          </p:cNvSpPr>
          <p:nvPr>
            <p:ph idx="1"/>
          </p:nvPr>
        </p:nvSpPr>
        <p:spPr>
          <a:xfrm>
            <a:off x="457200" y="1447800"/>
            <a:ext cx="8229600" cy="5029200"/>
          </a:xfrm>
        </p:spPr>
        <p:txBody>
          <a:bodyPr/>
          <a:lstStyle/>
          <a:p>
            <a:pPr>
              <a:defRPr/>
            </a:pPr>
            <a:r>
              <a:rPr lang="en-US" dirty="0"/>
              <a:t>De novo</a:t>
            </a:r>
            <a:r>
              <a:rPr lang="el-GR" dirty="0"/>
              <a:t> (πλειονότητα των περιπτώσεων)</a:t>
            </a:r>
            <a:endParaRPr lang="en-GB" dirty="0"/>
          </a:p>
          <a:p>
            <a:pPr>
              <a:defRPr/>
            </a:pPr>
            <a:r>
              <a:rPr lang="el-GR" dirty="0"/>
              <a:t>Υποκείμενες αιματολογικές παθήσεις (ΜΔΣ, ΜΥΣ, ΧΜΛ)</a:t>
            </a:r>
            <a:endParaRPr lang="en-GB" dirty="0"/>
          </a:p>
          <a:p>
            <a:pPr>
              <a:defRPr/>
            </a:pPr>
            <a:r>
              <a:rPr lang="el-GR" dirty="0"/>
              <a:t>Χημικά, βενζόλιο, προηγηθείσα ΧΜΘ (</a:t>
            </a:r>
            <a:r>
              <a:rPr lang="el-GR" dirty="0" err="1"/>
              <a:t>αλκυλιούντες</a:t>
            </a:r>
            <a:r>
              <a:rPr lang="el-GR" dirty="0"/>
              <a:t> παράγοντες, αναστολείς </a:t>
            </a:r>
            <a:r>
              <a:rPr lang="el-GR" dirty="0" err="1"/>
              <a:t>τοποϊσομεράσης</a:t>
            </a:r>
            <a:r>
              <a:rPr lang="el-GR" dirty="0"/>
              <a:t>-ΙΙ)</a:t>
            </a:r>
            <a:endParaRPr lang="en-GB" dirty="0"/>
          </a:p>
          <a:p>
            <a:pPr>
              <a:defRPr/>
            </a:pPr>
            <a:r>
              <a:rPr lang="el-GR" dirty="0" err="1"/>
              <a:t>Ιονίζουσα</a:t>
            </a:r>
            <a:r>
              <a:rPr lang="el-GR" dirty="0"/>
              <a:t> ακτινοβολία</a:t>
            </a:r>
            <a:endParaRPr lang="en-GB" dirty="0"/>
          </a:p>
          <a:p>
            <a:pPr>
              <a:defRPr/>
            </a:pPr>
            <a:r>
              <a:rPr lang="el-GR" dirty="0"/>
              <a:t>Κληρονομικές/ γενετικές διαταραχές </a:t>
            </a:r>
            <a:endParaRPr lang="en-GB" dirty="0"/>
          </a:p>
          <a:p>
            <a:pPr>
              <a:buFontTx/>
              <a:buNone/>
              <a:defRPr/>
            </a:pP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381000"/>
            <a:ext cx="8493125" cy="609600"/>
          </a:xfrm>
          <a:prstGeom prst="rect">
            <a:avLst/>
          </a:prstGeom>
          <a:noFill/>
          <a:ln w="9525">
            <a:noFill/>
            <a:round/>
            <a:headEnd/>
            <a:tailEnd/>
          </a:ln>
          <a:effectLst/>
        </p:spPr>
        <p:txBody>
          <a:bodyPr lIns="0" tIns="0" rIns="0" bIns="0"/>
          <a:lstStyle/>
          <a:p>
            <a:pPr algn="ct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3600" b="1" dirty="0">
                <a:solidFill>
                  <a:srgbClr val="FFC000"/>
                </a:solidFill>
                <a:latin typeface="+mj-lt"/>
                <a:ea typeface="msgothic" charset="0"/>
                <a:cs typeface="msgothic" charset="0"/>
              </a:rPr>
              <a:t>Molecular pathogenesis of AML.</a:t>
            </a:r>
          </a:p>
        </p:txBody>
      </p:sp>
      <p:pic>
        <p:nvPicPr>
          <p:cNvPr id="36866" name="Picture 2"/>
          <p:cNvPicPr>
            <a:picLocks noChangeAspect="1" noChangeArrowheads="1"/>
          </p:cNvPicPr>
          <p:nvPr/>
        </p:nvPicPr>
        <p:blipFill>
          <a:blip r:embed="rId3"/>
          <a:srcRect/>
          <a:stretch>
            <a:fillRect/>
          </a:stretch>
        </p:blipFill>
        <p:spPr bwMode="auto">
          <a:xfrm>
            <a:off x="6688138" y="6096000"/>
            <a:ext cx="2227262" cy="514350"/>
          </a:xfrm>
          <a:prstGeom prst="rect">
            <a:avLst/>
          </a:prstGeom>
          <a:noFill/>
          <a:ln w="9525">
            <a:noFill/>
            <a:round/>
            <a:headEnd/>
            <a:tailEnd/>
          </a:ln>
        </p:spPr>
      </p:pic>
      <p:pic>
        <p:nvPicPr>
          <p:cNvPr id="36867" name="Picture 3"/>
          <p:cNvPicPr>
            <a:picLocks noChangeAspect="1" noChangeArrowheads="1"/>
          </p:cNvPicPr>
          <p:nvPr/>
        </p:nvPicPr>
        <p:blipFill>
          <a:blip r:embed="rId4"/>
          <a:srcRect/>
          <a:stretch>
            <a:fillRect/>
          </a:stretch>
        </p:blipFill>
        <p:spPr bwMode="auto">
          <a:xfrm>
            <a:off x="762000" y="990600"/>
            <a:ext cx="7583488" cy="4894263"/>
          </a:xfrm>
          <a:prstGeom prst="rect">
            <a:avLst/>
          </a:prstGeom>
          <a:noFill/>
          <a:ln w="9525">
            <a:noFill/>
            <a:round/>
            <a:headEnd/>
            <a:tailEnd/>
          </a:ln>
        </p:spPr>
      </p:pic>
      <p:sp>
        <p:nvSpPr>
          <p:cNvPr id="36868" name="Text Box 4"/>
          <p:cNvSpPr txBox="1">
            <a:spLocks noChangeArrowheads="1"/>
          </p:cNvSpPr>
          <p:nvPr/>
        </p:nvSpPr>
        <p:spPr bwMode="auto">
          <a:xfrm>
            <a:off x="782638" y="5972175"/>
            <a:ext cx="3917950" cy="231775"/>
          </a:xfrm>
          <a:prstGeom prst="rect">
            <a:avLst/>
          </a:prstGeom>
          <a:noFill/>
          <a:ln w="9525">
            <a:noFill/>
            <a:round/>
            <a:headEnd/>
            <a:tailEnd/>
          </a:ln>
        </p:spPr>
        <p:txBody>
          <a:bodyPr lIns="0" tIns="0" rIns="0" bIns="0"/>
          <a:lstStyle/>
          <a:p>
            <a:pPr eaLnBrk="1" hangingPunct="1">
              <a:tabLst>
                <a:tab pos="655638" algn="l"/>
                <a:tab pos="1312863" algn="l"/>
                <a:tab pos="1968500" algn="l"/>
                <a:tab pos="2625725" algn="l"/>
                <a:tab pos="3282950" algn="l"/>
              </a:tabLst>
            </a:pPr>
            <a:r>
              <a:rPr lang="en-GB" altLang="el-GR" sz="1600" b="1">
                <a:latin typeface="Arial" pitchFamily="34" charset="0"/>
                <a:ea typeface="msgothic"/>
                <a:cs typeface="msgothic"/>
              </a:rPr>
              <a:t>Thiede C Blood 2012;119:5615-5617</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defRPr/>
            </a:pPr>
            <a:r>
              <a:rPr lang="el-GR" b="1" dirty="0">
                <a:solidFill>
                  <a:srgbClr val="FFC000"/>
                </a:solidFill>
              </a:rPr>
              <a:t>ΟΛ- Κλινικά ευρήματα</a:t>
            </a:r>
            <a:endParaRPr lang="en-GB" b="1" dirty="0">
              <a:solidFill>
                <a:srgbClr val="FFC000"/>
              </a:solidFill>
            </a:endParaRPr>
          </a:p>
        </p:txBody>
      </p:sp>
      <p:sp>
        <p:nvSpPr>
          <p:cNvPr id="21507" name="Rectangle 3"/>
          <p:cNvSpPr>
            <a:spLocks noGrp="1" noChangeArrowheads="1"/>
          </p:cNvSpPr>
          <p:nvPr>
            <p:ph idx="1"/>
          </p:nvPr>
        </p:nvSpPr>
        <p:spPr>
          <a:xfrm>
            <a:off x="457200" y="1905000"/>
            <a:ext cx="8229600" cy="4419600"/>
          </a:xfrm>
        </p:spPr>
        <p:txBody>
          <a:bodyPr/>
          <a:lstStyle/>
          <a:p>
            <a:pPr>
              <a:defRPr/>
            </a:pPr>
            <a:r>
              <a:rPr lang="el-GR" dirty="0"/>
              <a:t>Η συμπτωματολογία οφείλεται σε</a:t>
            </a:r>
            <a:r>
              <a:rPr lang="en-GB" dirty="0"/>
              <a:t>:</a:t>
            </a:r>
          </a:p>
          <a:p>
            <a:pPr lvl="1">
              <a:defRPr/>
            </a:pPr>
            <a:r>
              <a:rPr lang="el-GR" dirty="0"/>
              <a:t>Ανεπάρκεια μυελού</a:t>
            </a:r>
            <a:endParaRPr lang="en-GB" dirty="0"/>
          </a:p>
          <a:p>
            <a:pPr lvl="1">
              <a:defRPr/>
            </a:pPr>
            <a:r>
              <a:rPr lang="el-GR" dirty="0"/>
              <a:t>Διήθηση ιστών από λευχαιμικά κύτταρα</a:t>
            </a:r>
          </a:p>
          <a:p>
            <a:pPr lvl="1">
              <a:defRPr/>
            </a:pPr>
            <a:r>
              <a:rPr lang="el-GR" dirty="0"/>
              <a:t>Λευκόσταση</a:t>
            </a:r>
            <a:endParaRPr lang="en-GB" dirty="0"/>
          </a:p>
          <a:p>
            <a:pPr lvl="1">
              <a:defRPr/>
            </a:pPr>
            <a:r>
              <a:rPr lang="el-GR" dirty="0"/>
              <a:t>Γενικά συμπτώματα</a:t>
            </a:r>
          </a:p>
          <a:p>
            <a:pPr lvl="1">
              <a:defRPr/>
            </a:pPr>
            <a:r>
              <a:rPr lang="el-GR" dirty="0"/>
              <a:t>Άλλα (ΔΕΠ)</a:t>
            </a:r>
            <a:endParaRPr lang="en-GB" dirty="0"/>
          </a:p>
          <a:p>
            <a:pPr>
              <a:defRPr/>
            </a:pPr>
            <a:r>
              <a:rPr lang="el-GR" dirty="0"/>
              <a:t>Η διάρκεια των συμπτωμάτων συνήθως είναι μικρή</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990600"/>
          </a:xfrm>
        </p:spPr>
        <p:txBody>
          <a:bodyPr/>
          <a:lstStyle/>
          <a:p>
            <a:pPr>
              <a:defRPr/>
            </a:pPr>
            <a:r>
              <a:rPr lang="el-GR" b="1" dirty="0">
                <a:solidFill>
                  <a:srgbClr val="FFC000"/>
                </a:solidFill>
              </a:rPr>
              <a:t>Μυελική ανεπάρκεια</a:t>
            </a:r>
            <a:endParaRPr lang="en-GB" b="1" dirty="0">
              <a:solidFill>
                <a:srgbClr val="FFC000"/>
              </a:solidFill>
            </a:endParaRPr>
          </a:p>
        </p:txBody>
      </p:sp>
      <p:sp>
        <p:nvSpPr>
          <p:cNvPr id="22531" name="Rectangle 3"/>
          <p:cNvSpPr>
            <a:spLocks noGrp="1" noChangeArrowheads="1"/>
          </p:cNvSpPr>
          <p:nvPr>
            <p:ph idx="1"/>
          </p:nvPr>
        </p:nvSpPr>
        <p:spPr>
          <a:xfrm>
            <a:off x="381000" y="1219200"/>
            <a:ext cx="8229600" cy="5257800"/>
          </a:xfrm>
        </p:spPr>
        <p:txBody>
          <a:bodyPr/>
          <a:lstStyle/>
          <a:p>
            <a:pPr>
              <a:defRPr/>
            </a:pPr>
            <a:r>
              <a:rPr lang="el-GR" b="1" dirty="0" err="1">
                <a:solidFill>
                  <a:srgbClr val="FF0000"/>
                </a:solidFill>
              </a:rPr>
              <a:t>ουδετεροπενί</a:t>
            </a:r>
            <a:r>
              <a:rPr lang="el-GR" dirty="0" err="1">
                <a:solidFill>
                  <a:srgbClr val="FF0000"/>
                </a:solidFill>
              </a:rPr>
              <a:t>α</a:t>
            </a:r>
            <a:r>
              <a:rPr lang="en-GB" dirty="0" smtClean="0">
                <a:solidFill>
                  <a:srgbClr val="FF0000"/>
                </a:solidFill>
              </a:rPr>
              <a:t>:</a:t>
            </a:r>
            <a:r>
              <a:rPr lang="el-GR" dirty="0" smtClean="0">
                <a:solidFill>
                  <a:srgbClr val="FF0000"/>
                </a:solidFill>
              </a:rPr>
              <a:t> </a:t>
            </a:r>
            <a:r>
              <a:rPr lang="el-GR" dirty="0" smtClean="0"/>
              <a:t>λοιμώξεις</a:t>
            </a:r>
            <a:r>
              <a:rPr lang="el-GR" dirty="0"/>
              <a:t>, </a:t>
            </a:r>
            <a:r>
              <a:rPr lang="el-GR" dirty="0" smtClean="0"/>
              <a:t>σήψη.</a:t>
            </a:r>
            <a:endParaRPr lang="en-GB" dirty="0"/>
          </a:p>
          <a:p>
            <a:pPr>
              <a:defRPr/>
            </a:pPr>
            <a:endParaRPr lang="el-GR" dirty="0" smtClean="0"/>
          </a:p>
          <a:p>
            <a:pPr>
              <a:defRPr/>
            </a:pPr>
            <a:r>
              <a:rPr lang="el-GR" b="1" dirty="0" smtClean="0">
                <a:solidFill>
                  <a:srgbClr val="FF0000"/>
                </a:solidFill>
              </a:rPr>
              <a:t>αναιμία</a:t>
            </a:r>
            <a:r>
              <a:rPr lang="en-GB" b="1" dirty="0" smtClean="0">
                <a:solidFill>
                  <a:srgbClr val="FF0000"/>
                </a:solidFill>
              </a:rPr>
              <a:t>:</a:t>
            </a:r>
            <a:r>
              <a:rPr lang="el-GR" dirty="0" smtClean="0"/>
              <a:t> αδυναμία</a:t>
            </a:r>
            <a:r>
              <a:rPr lang="el-GR" dirty="0"/>
              <a:t>, </a:t>
            </a:r>
            <a:r>
              <a:rPr lang="el-GR" dirty="0" smtClean="0"/>
              <a:t>καταβολή, εύκολη κόπωση, ωχρότητα</a:t>
            </a:r>
            <a:r>
              <a:rPr lang="el-GR" dirty="0"/>
              <a:t>, δύσπνοια </a:t>
            </a:r>
            <a:r>
              <a:rPr lang="el-GR" dirty="0" smtClean="0"/>
              <a:t>την ελάχιστη προσπάθεια.</a:t>
            </a:r>
            <a:endParaRPr lang="en-GB" dirty="0"/>
          </a:p>
          <a:p>
            <a:pPr>
              <a:defRPr/>
            </a:pPr>
            <a:endParaRPr lang="el-GR" dirty="0" smtClean="0"/>
          </a:p>
          <a:p>
            <a:pPr>
              <a:defRPr/>
            </a:pPr>
            <a:r>
              <a:rPr lang="el-GR" b="1" dirty="0" err="1" smtClean="0">
                <a:solidFill>
                  <a:srgbClr val="FF0000"/>
                </a:solidFill>
              </a:rPr>
              <a:t>θρομβοπενία</a:t>
            </a:r>
            <a:r>
              <a:rPr lang="en-GB" b="1" dirty="0" smtClean="0">
                <a:solidFill>
                  <a:srgbClr val="FF0000"/>
                </a:solidFill>
              </a:rPr>
              <a:t>:</a:t>
            </a:r>
            <a:r>
              <a:rPr lang="el-GR" dirty="0" smtClean="0"/>
              <a:t> </a:t>
            </a:r>
            <a:r>
              <a:rPr lang="el-GR" dirty="0" smtClean="0"/>
              <a:t>αιμορραγική διάθεση (</a:t>
            </a:r>
            <a:r>
              <a:rPr lang="el-GR" dirty="0" err="1" smtClean="0"/>
              <a:t>πετέχειες</a:t>
            </a:r>
            <a:r>
              <a:rPr lang="el-GR" dirty="0" smtClean="0"/>
              <a:t>, εκχυμώσεις, αιμορραγία ΓΕΣ, εγκεφαλική </a:t>
            </a:r>
            <a:r>
              <a:rPr lang="el-GR" dirty="0"/>
              <a:t>αιμορραγία</a:t>
            </a:r>
            <a:r>
              <a:rPr lang="el-GR" dirty="0" smtClean="0"/>
              <a:t>).</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29600" cy="1066800"/>
          </a:xfrm>
        </p:spPr>
        <p:txBody>
          <a:bodyPr/>
          <a:lstStyle/>
          <a:p>
            <a:pPr>
              <a:defRPr/>
            </a:pPr>
            <a:r>
              <a:rPr lang="el-GR" b="1" dirty="0">
                <a:solidFill>
                  <a:srgbClr val="FFC000"/>
                </a:solidFill>
              </a:rPr>
              <a:t>Διήθηση ιστών/ οργάνων</a:t>
            </a:r>
            <a:endParaRPr lang="en-GB" b="1" dirty="0">
              <a:solidFill>
                <a:srgbClr val="FFC000"/>
              </a:solidFill>
            </a:endParaRPr>
          </a:p>
        </p:txBody>
      </p:sp>
      <p:sp>
        <p:nvSpPr>
          <p:cNvPr id="23555" name="Rectangle 3"/>
          <p:cNvSpPr>
            <a:spLocks noGrp="1" noChangeArrowheads="1"/>
          </p:cNvSpPr>
          <p:nvPr>
            <p:ph idx="1"/>
          </p:nvPr>
        </p:nvSpPr>
        <p:spPr>
          <a:xfrm>
            <a:off x="381000" y="2133600"/>
            <a:ext cx="8229600" cy="3352800"/>
          </a:xfrm>
        </p:spPr>
        <p:txBody>
          <a:bodyPr/>
          <a:lstStyle/>
          <a:p>
            <a:pPr>
              <a:defRPr/>
            </a:pPr>
            <a:r>
              <a:rPr lang="el-GR" dirty="0"/>
              <a:t>Υπερτροφία </a:t>
            </a:r>
            <a:r>
              <a:rPr lang="el-GR" dirty="0" smtClean="0"/>
              <a:t>ούλων</a:t>
            </a:r>
          </a:p>
          <a:p>
            <a:pPr>
              <a:defRPr/>
            </a:pPr>
            <a:endParaRPr lang="en-GB" dirty="0"/>
          </a:p>
          <a:p>
            <a:pPr>
              <a:defRPr/>
            </a:pPr>
            <a:r>
              <a:rPr lang="el-GR" dirty="0"/>
              <a:t>Οστικά </a:t>
            </a:r>
            <a:r>
              <a:rPr lang="el-GR" dirty="0" smtClean="0"/>
              <a:t>άλγη</a:t>
            </a:r>
          </a:p>
          <a:p>
            <a:pPr>
              <a:defRPr/>
            </a:pPr>
            <a:endParaRPr lang="el-GR" dirty="0"/>
          </a:p>
          <a:p>
            <a:pPr>
              <a:defRPr/>
            </a:pPr>
            <a:r>
              <a:rPr lang="el-GR" dirty="0"/>
              <a:t>Σπληνομεγαλία, ηπατομεγαλία (σπάνια</a:t>
            </a:r>
            <a:r>
              <a:rPr lang="el-GR" dirty="0" smtClean="0"/>
              <a:t>)</a:t>
            </a:r>
          </a:p>
          <a:p>
            <a:pPr>
              <a:defRPr/>
            </a:pPr>
            <a:endParaRPr lang="en-GB" dirty="0"/>
          </a:p>
          <a:p>
            <a:pPr>
              <a:defRPr/>
            </a:pPr>
            <a:r>
              <a:rPr lang="el-GR" dirty="0"/>
              <a:t>Προσβολή άλλων οργάνων (δέρμα, ΚΝΣ, ΓΣ, </a:t>
            </a:r>
            <a:r>
              <a:rPr lang="el-GR" dirty="0" err="1"/>
              <a:t>κ.λ.π</a:t>
            </a:r>
            <a:r>
              <a:rPr lang="el-GR" dirty="0"/>
              <a:t>)</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l-GR" b="1" dirty="0">
                <a:solidFill>
                  <a:srgbClr val="FFC000"/>
                </a:solidFill>
              </a:rPr>
              <a:t>Υπερτροφία ούλων</a:t>
            </a:r>
            <a:endParaRPr lang="en-US" b="1" dirty="0">
              <a:solidFill>
                <a:srgbClr val="FFC000"/>
              </a:solidFill>
            </a:endParaRPr>
          </a:p>
        </p:txBody>
      </p:sp>
      <p:pic>
        <p:nvPicPr>
          <p:cNvPr id="45058" name="Picture 4"/>
          <p:cNvPicPr>
            <a:picLocks noChangeAspect="1" noChangeArrowheads="1"/>
          </p:cNvPicPr>
          <p:nvPr/>
        </p:nvPicPr>
        <p:blipFill>
          <a:blip r:embed="rId3"/>
          <a:srcRect/>
          <a:stretch>
            <a:fillRect/>
          </a:stretch>
        </p:blipFill>
        <p:spPr bwMode="auto">
          <a:xfrm>
            <a:off x="838200" y="1752600"/>
            <a:ext cx="7620000" cy="4797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4343400" y="1905000"/>
            <a:ext cx="4695825" cy="4276725"/>
            <a:chOff x="1248" y="1254"/>
            <a:chExt cx="2958" cy="2694"/>
          </a:xfrm>
        </p:grpSpPr>
        <p:pic>
          <p:nvPicPr>
            <p:cNvPr id="47109" name="Picture 3"/>
            <p:cNvPicPr>
              <a:picLocks noChangeAspect="1" noChangeArrowheads="1"/>
            </p:cNvPicPr>
            <p:nvPr/>
          </p:nvPicPr>
          <p:blipFill>
            <a:blip r:embed="rId3"/>
            <a:srcRect/>
            <a:stretch>
              <a:fillRect/>
            </a:stretch>
          </p:blipFill>
          <p:spPr bwMode="auto">
            <a:xfrm>
              <a:off x="1728" y="2880"/>
              <a:ext cx="2478" cy="1068"/>
            </a:xfrm>
            <a:prstGeom prst="rect">
              <a:avLst/>
            </a:prstGeom>
            <a:noFill/>
            <a:ln w="9525">
              <a:noFill/>
              <a:miter lim="800000"/>
              <a:headEnd/>
              <a:tailEnd/>
            </a:ln>
          </p:spPr>
        </p:pic>
        <p:pic>
          <p:nvPicPr>
            <p:cNvPr id="47110" name="Picture 4"/>
            <p:cNvPicPr>
              <a:picLocks noChangeAspect="1" noChangeArrowheads="1"/>
            </p:cNvPicPr>
            <p:nvPr/>
          </p:nvPicPr>
          <p:blipFill>
            <a:blip r:embed="rId4"/>
            <a:srcRect/>
            <a:stretch>
              <a:fillRect/>
            </a:stretch>
          </p:blipFill>
          <p:spPr bwMode="auto">
            <a:xfrm>
              <a:off x="1719" y="2166"/>
              <a:ext cx="2454" cy="852"/>
            </a:xfrm>
            <a:prstGeom prst="rect">
              <a:avLst/>
            </a:prstGeom>
            <a:noFill/>
            <a:ln w="9525">
              <a:noFill/>
              <a:miter lim="800000"/>
              <a:headEnd/>
              <a:tailEnd/>
            </a:ln>
          </p:spPr>
        </p:pic>
        <p:pic>
          <p:nvPicPr>
            <p:cNvPr id="47111" name="Picture 5"/>
            <p:cNvPicPr>
              <a:picLocks noChangeAspect="1" noChangeArrowheads="1"/>
            </p:cNvPicPr>
            <p:nvPr/>
          </p:nvPicPr>
          <p:blipFill>
            <a:blip r:embed="rId5"/>
            <a:srcRect/>
            <a:stretch>
              <a:fillRect/>
            </a:stretch>
          </p:blipFill>
          <p:spPr bwMode="auto">
            <a:xfrm>
              <a:off x="1719" y="1254"/>
              <a:ext cx="2478" cy="1050"/>
            </a:xfrm>
            <a:prstGeom prst="rect">
              <a:avLst/>
            </a:prstGeom>
            <a:noFill/>
            <a:ln w="9525">
              <a:noFill/>
              <a:miter lim="800000"/>
              <a:headEnd/>
              <a:tailEnd/>
            </a:ln>
          </p:spPr>
        </p:pic>
        <p:sp>
          <p:nvSpPr>
            <p:cNvPr id="47112" name="Text Box 6"/>
            <p:cNvSpPr txBox="1">
              <a:spLocks noChangeArrowheads="1"/>
            </p:cNvSpPr>
            <p:nvPr/>
          </p:nvSpPr>
          <p:spPr bwMode="auto">
            <a:xfrm>
              <a:off x="1248" y="1536"/>
              <a:ext cx="365" cy="442"/>
            </a:xfrm>
            <a:prstGeom prst="rect">
              <a:avLst/>
            </a:prstGeom>
            <a:noFill/>
            <a:ln w="9525">
              <a:noFill/>
              <a:miter lim="800000"/>
              <a:headEnd/>
              <a:tailEnd/>
            </a:ln>
          </p:spPr>
          <p:txBody>
            <a:bodyPr wrap="none" anchor="b">
              <a:spAutoFit/>
            </a:bodyPr>
            <a:lstStyle/>
            <a:p>
              <a:pPr eaLnBrk="1" hangingPunct="1"/>
              <a:r>
                <a:rPr lang="en-GB" altLang="el-GR" sz="4000">
                  <a:latin typeface="Arial Black" pitchFamily="34" charset="0"/>
                </a:rPr>
                <a:t>A</a:t>
              </a:r>
            </a:p>
          </p:txBody>
        </p:sp>
        <p:sp>
          <p:nvSpPr>
            <p:cNvPr id="47113" name="Text Box 7"/>
            <p:cNvSpPr txBox="1">
              <a:spLocks noChangeArrowheads="1"/>
            </p:cNvSpPr>
            <p:nvPr/>
          </p:nvSpPr>
          <p:spPr bwMode="auto">
            <a:xfrm>
              <a:off x="1248" y="2400"/>
              <a:ext cx="365" cy="442"/>
            </a:xfrm>
            <a:prstGeom prst="rect">
              <a:avLst/>
            </a:prstGeom>
            <a:noFill/>
            <a:ln w="9525">
              <a:noFill/>
              <a:miter lim="800000"/>
              <a:headEnd/>
              <a:tailEnd/>
            </a:ln>
          </p:spPr>
          <p:txBody>
            <a:bodyPr wrap="none" anchor="b">
              <a:spAutoFit/>
            </a:bodyPr>
            <a:lstStyle/>
            <a:p>
              <a:pPr eaLnBrk="1" hangingPunct="1"/>
              <a:r>
                <a:rPr lang="en-GB" altLang="el-GR" sz="4000">
                  <a:latin typeface="Arial Black" pitchFamily="34" charset="0"/>
                </a:rPr>
                <a:t>B</a:t>
              </a:r>
            </a:p>
          </p:txBody>
        </p:sp>
        <p:sp>
          <p:nvSpPr>
            <p:cNvPr id="47114" name="Text Box 8"/>
            <p:cNvSpPr txBox="1">
              <a:spLocks noChangeArrowheads="1"/>
            </p:cNvSpPr>
            <p:nvPr/>
          </p:nvSpPr>
          <p:spPr bwMode="auto">
            <a:xfrm>
              <a:off x="1248" y="3216"/>
              <a:ext cx="365" cy="442"/>
            </a:xfrm>
            <a:prstGeom prst="rect">
              <a:avLst/>
            </a:prstGeom>
            <a:noFill/>
            <a:ln w="9525">
              <a:noFill/>
              <a:miter lim="800000"/>
              <a:headEnd/>
              <a:tailEnd/>
            </a:ln>
          </p:spPr>
          <p:txBody>
            <a:bodyPr wrap="none" anchor="b">
              <a:spAutoFit/>
            </a:bodyPr>
            <a:lstStyle/>
            <a:p>
              <a:pPr eaLnBrk="1" hangingPunct="1"/>
              <a:r>
                <a:rPr lang="en-GB" altLang="el-GR" sz="4000">
                  <a:latin typeface="Arial Black" pitchFamily="34" charset="0"/>
                </a:rPr>
                <a:t>C</a:t>
              </a:r>
            </a:p>
          </p:txBody>
        </p:sp>
      </p:grpSp>
      <p:sp>
        <p:nvSpPr>
          <p:cNvPr id="49161" name="Rectangle 9"/>
          <p:cNvSpPr>
            <a:spLocks noGrp="1" noChangeArrowheads="1"/>
          </p:cNvSpPr>
          <p:nvPr>
            <p:ph type="title"/>
          </p:nvPr>
        </p:nvSpPr>
        <p:spPr>
          <a:xfrm>
            <a:off x="304800" y="139700"/>
            <a:ext cx="8001000" cy="1384300"/>
          </a:xfrm>
        </p:spPr>
        <p:txBody>
          <a:bodyPr>
            <a:normAutofit fontScale="90000"/>
          </a:bodyPr>
          <a:lstStyle/>
          <a:p>
            <a:pPr>
              <a:defRPr/>
            </a:pPr>
            <a:r>
              <a:rPr lang="el-GR" b="1" dirty="0" err="1">
                <a:solidFill>
                  <a:srgbClr val="FFC000"/>
                </a:solidFill>
              </a:rPr>
              <a:t>Χλώρωμα</a:t>
            </a:r>
            <a:r>
              <a:rPr lang="el-GR" b="1" dirty="0">
                <a:solidFill>
                  <a:srgbClr val="FFC000"/>
                </a:solidFill>
              </a:rPr>
              <a:t>- προσβολή </a:t>
            </a:r>
            <a:r>
              <a:rPr lang="el-GR" b="1" dirty="0" err="1">
                <a:solidFill>
                  <a:srgbClr val="FFC000"/>
                </a:solidFill>
              </a:rPr>
              <a:t>εξωμυελικών</a:t>
            </a:r>
            <a:r>
              <a:rPr lang="el-GR" b="1" dirty="0">
                <a:solidFill>
                  <a:srgbClr val="FFC000"/>
                </a:solidFill>
              </a:rPr>
              <a:t> οργάνων </a:t>
            </a:r>
            <a:endParaRPr lang="en-GB" b="1" dirty="0">
              <a:solidFill>
                <a:srgbClr val="FFC000"/>
              </a:solidFill>
            </a:endParaRPr>
          </a:p>
        </p:txBody>
      </p:sp>
      <p:pic>
        <p:nvPicPr>
          <p:cNvPr id="47107" name="Picture 10"/>
          <p:cNvPicPr>
            <a:picLocks noChangeAspect="1" noChangeArrowheads="1"/>
          </p:cNvPicPr>
          <p:nvPr/>
        </p:nvPicPr>
        <p:blipFill>
          <a:blip r:embed="rId6"/>
          <a:srcRect l="59055" t="15749" r="3937" b="15749"/>
          <a:stretch>
            <a:fillRect/>
          </a:stretch>
        </p:blipFill>
        <p:spPr bwMode="auto">
          <a:xfrm>
            <a:off x="152400" y="1600200"/>
            <a:ext cx="3727450" cy="5181600"/>
          </a:xfrm>
          <a:prstGeom prst="rect">
            <a:avLst/>
          </a:prstGeom>
          <a:noFill/>
          <a:ln w="9525">
            <a:noFill/>
            <a:miter lim="800000"/>
            <a:headEnd/>
            <a:tailEnd/>
          </a:ln>
        </p:spPr>
      </p:pic>
      <p:sp>
        <p:nvSpPr>
          <p:cNvPr id="47108" name="Text Box 11"/>
          <p:cNvSpPr txBox="1">
            <a:spLocks noChangeArrowheads="1"/>
          </p:cNvSpPr>
          <p:nvPr/>
        </p:nvSpPr>
        <p:spPr bwMode="auto">
          <a:xfrm>
            <a:off x="8001000" y="6096000"/>
            <a:ext cx="977900" cy="274638"/>
          </a:xfrm>
          <a:prstGeom prst="rect">
            <a:avLst/>
          </a:prstGeom>
          <a:noFill/>
          <a:ln w="9525">
            <a:noFill/>
            <a:miter lim="800000"/>
            <a:headEnd/>
            <a:tailEnd/>
          </a:ln>
        </p:spPr>
        <p:txBody>
          <a:bodyPr wrap="none" anchor="b">
            <a:spAutoFit/>
          </a:bodyPr>
          <a:lstStyle/>
          <a:p>
            <a:pPr eaLnBrk="1" hangingPunct="1"/>
            <a:r>
              <a:rPr lang="en-US" altLang="el-GR" sz="1200"/>
              <a:t>NEJM 1998</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l-GR" b="1" dirty="0" err="1">
                <a:solidFill>
                  <a:srgbClr val="FFC000"/>
                </a:solidFill>
              </a:rPr>
              <a:t>Λευκόσταση</a:t>
            </a:r>
            <a:endParaRPr lang="en-GB" b="1" dirty="0">
              <a:solidFill>
                <a:srgbClr val="FFC000"/>
              </a:solidFill>
            </a:endParaRPr>
          </a:p>
        </p:txBody>
      </p:sp>
      <p:sp>
        <p:nvSpPr>
          <p:cNvPr id="24579" name="Rectangle 3"/>
          <p:cNvSpPr>
            <a:spLocks noGrp="1" noChangeArrowheads="1"/>
          </p:cNvSpPr>
          <p:nvPr>
            <p:ph idx="1"/>
          </p:nvPr>
        </p:nvSpPr>
        <p:spPr/>
        <p:txBody>
          <a:bodyPr/>
          <a:lstStyle/>
          <a:p>
            <a:pPr>
              <a:defRPr/>
            </a:pPr>
            <a:r>
              <a:rPr lang="el-GR" dirty="0"/>
              <a:t>Συσσώρευση βλαστών στην </a:t>
            </a:r>
            <a:r>
              <a:rPr lang="el-GR" dirty="0" err="1" smtClean="0"/>
              <a:t>μικροκυκλοφορία</a:t>
            </a:r>
            <a:r>
              <a:rPr lang="el-GR" dirty="0" smtClean="0"/>
              <a:t> με επιπλοκές κυρίως από:</a:t>
            </a:r>
          </a:p>
          <a:p>
            <a:pPr>
              <a:buNone/>
              <a:defRPr/>
            </a:pPr>
            <a:r>
              <a:rPr lang="en-GB" dirty="0" smtClean="0"/>
              <a:t>  </a:t>
            </a:r>
            <a:endParaRPr lang="en-GB" dirty="0"/>
          </a:p>
          <a:p>
            <a:pPr marL="514350" indent="-514350">
              <a:buAutoNum type="arabicPeriod"/>
              <a:defRPr/>
            </a:pPr>
            <a:r>
              <a:rPr lang="el-GR" dirty="0" smtClean="0"/>
              <a:t>Πνεύμονες</a:t>
            </a:r>
            <a:r>
              <a:rPr lang="en-GB" dirty="0"/>
              <a:t>:  </a:t>
            </a:r>
            <a:r>
              <a:rPr lang="el-GR" dirty="0" err="1"/>
              <a:t>υποξαιμία</a:t>
            </a:r>
            <a:r>
              <a:rPr lang="el-GR" dirty="0"/>
              <a:t>, πνευμονικά </a:t>
            </a:r>
            <a:r>
              <a:rPr lang="el-GR" dirty="0" smtClean="0"/>
              <a:t>διηθήματα και </a:t>
            </a:r>
          </a:p>
          <a:p>
            <a:pPr marL="514350" indent="-514350">
              <a:buAutoNum type="arabicPeriod"/>
              <a:defRPr/>
            </a:pPr>
            <a:r>
              <a:rPr lang="el-GR" dirty="0" smtClean="0"/>
              <a:t>ΚΝΣ</a:t>
            </a:r>
            <a:r>
              <a:rPr lang="en-GB" dirty="0" smtClean="0"/>
              <a:t>:</a:t>
            </a:r>
            <a:r>
              <a:rPr lang="el-GR" dirty="0" smtClean="0"/>
              <a:t>            </a:t>
            </a:r>
            <a:r>
              <a:rPr lang="el-GR" dirty="0" err="1" smtClean="0"/>
              <a:t>έμφρακτα</a:t>
            </a:r>
            <a:endParaRPr lang="el-GR" dirty="0" smtClean="0"/>
          </a:p>
          <a:p>
            <a:pPr>
              <a:defRPr/>
            </a:pPr>
            <a:endParaRPr lang="en-GB" dirty="0"/>
          </a:p>
          <a:p>
            <a:pPr>
              <a:defRPr/>
            </a:pPr>
            <a:r>
              <a:rPr lang="el-GR" dirty="0"/>
              <a:t>Εμφανίζεται μόνο όταν ο αριθμός των</a:t>
            </a:r>
            <a:r>
              <a:rPr lang="en-GB" dirty="0"/>
              <a:t> WBC &gt;&gt; 50 x 10</a:t>
            </a:r>
            <a:r>
              <a:rPr lang="en-GB" baseline="30000" dirty="0"/>
              <a:t>9</a:t>
            </a:r>
            <a:r>
              <a:rPr lang="en-GB" dirty="0"/>
              <a:t>/L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l-GR" b="1" dirty="0">
                <a:solidFill>
                  <a:srgbClr val="FFC000"/>
                </a:solidFill>
              </a:rPr>
              <a:t>Γενικά συμπτώματα</a:t>
            </a:r>
            <a:endParaRPr lang="en-GB" b="1" dirty="0">
              <a:solidFill>
                <a:srgbClr val="FFC000"/>
              </a:solidFill>
            </a:endParaRPr>
          </a:p>
        </p:txBody>
      </p:sp>
      <p:sp>
        <p:nvSpPr>
          <p:cNvPr id="25603" name="Rectangle 3"/>
          <p:cNvSpPr>
            <a:spLocks noGrp="1" noChangeArrowheads="1"/>
          </p:cNvSpPr>
          <p:nvPr>
            <p:ph idx="1"/>
          </p:nvPr>
        </p:nvSpPr>
        <p:spPr/>
        <p:txBody>
          <a:bodyPr/>
          <a:lstStyle/>
          <a:p>
            <a:pPr>
              <a:defRPr/>
            </a:pPr>
            <a:r>
              <a:rPr lang="el-GR" dirty="0"/>
              <a:t>Πυρετός και εφιδρώσεις</a:t>
            </a:r>
            <a:r>
              <a:rPr lang="en-GB" dirty="0"/>
              <a:t> </a:t>
            </a:r>
            <a:r>
              <a:rPr lang="el-GR" dirty="0"/>
              <a:t>(συχνά</a:t>
            </a:r>
            <a:r>
              <a:rPr lang="el-GR" dirty="0" smtClean="0"/>
              <a:t>)</a:t>
            </a:r>
          </a:p>
          <a:p>
            <a:pPr>
              <a:defRPr/>
            </a:pPr>
            <a:endParaRPr lang="en-GB" dirty="0"/>
          </a:p>
          <a:p>
            <a:pPr>
              <a:defRPr/>
            </a:pPr>
            <a:r>
              <a:rPr lang="el-GR" dirty="0"/>
              <a:t>Απώλεια βάρους (λιγότερο συχνά)</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229600" cy="1143000"/>
          </a:xfrm>
        </p:spPr>
        <p:txBody>
          <a:bodyPr/>
          <a:lstStyle/>
          <a:p>
            <a:pPr>
              <a:defRPr/>
            </a:pPr>
            <a:r>
              <a:rPr lang="el-GR" b="1" dirty="0">
                <a:solidFill>
                  <a:srgbClr val="FFC000"/>
                </a:solidFill>
              </a:rPr>
              <a:t>Εργαστηριακά ευρήματα</a:t>
            </a:r>
            <a:endParaRPr lang="en-GB" b="1" dirty="0">
              <a:solidFill>
                <a:srgbClr val="FFC000"/>
              </a:solidFill>
            </a:endParaRPr>
          </a:p>
        </p:txBody>
      </p:sp>
      <p:sp>
        <p:nvSpPr>
          <p:cNvPr id="27651" name="Rectangle 3"/>
          <p:cNvSpPr>
            <a:spLocks noGrp="1" noChangeArrowheads="1"/>
          </p:cNvSpPr>
          <p:nvPr>
            <p:ph idx="1"/>
          </p:nvPr>
        </p:nvSpPr>
        <p:spPr/>
        <p:txBody>
          <a:bodyPr>
            <a:normAutofit lnSpcReduction="10000"/>
          </a:bodyPr>
          <a:lstStyle/>
          <a:p>
            <a:pPr>
              <a:defRPr/>
            </a:pPr>
            <a:r>
              <a:rPr lang="en-GB" dirty="0"/>
              <a:t>WBC </a:t>
            </a:r>
            <a:r>
              <a:rPr lang="el-GR" dirty="0"/>
              <a:t>συνήθως αυξημένα, αλλά μπορεί να είναι φυσιολογικά ή και </a:t>
            </a:r>
            <a:r>
              <a:rPr lang="el-GR" dirty="0" smtClean="0"/>
              <a:t>ελαττωμένα.</a:t>
            </a:r>
          </a:p>
          <a:p>
            <a:pPr>
              <a:defRPr/>
            </a:pPr>
            <a:endParaRPr lang="en-GB" dirty="0"/>
          </a:p>
          <a:p>
            <a:pPr>
              <a:defRPr/>
            </a:pPr>
            <a:r>
              <a:rPr lang="el-GR" dirty="0"/>
              <a:t>Παρουσία βλαστών στο περιφερικό </a:t>
            </a:r>
            <a:r>
              <a:rPr lang="el-GR" dirty="0" smtClean="0"/>
              <a:t>αίμα.</a:t>
            </a:r>
          </a:p>
          <a:p>
            <a:pPr>
              <a:defRPr/>
            </a:pPr>
            <a:endParaRPr lang="en-GB" dirty="0"/>
          </a:p>
          <a:p>
            <a:pPr>
              <a:defRPr/>
            </a:pPr>
            <a:r>
              <a:rPr lang="el-GR" dirty="0" err="1"/>
              <a:t>Νορμοκυτταρική</a:t>
            </a:r>
            <a:r>
              <a:rPr lang="el-GR" dirty="0"/>
              <a:t> </a:t>
            </a:r>
            <a:r>
              <a:rPr lang="el-GR" dirty="0" smtClean="0"/>
              <a:t>αναιμία.</a:t>
            </a:r>
          </a:p>
          <a:p>
            <a:pPr>
              <a:defRPr/>
            </a:pPr>
            <a:endParaRPr lang="en-GB" dirty="0"/>
          </a:p>
          <a:p>
            <a:pPr>
              <a:defRPr/>
            </a:pPr>
            <a:r>
              <a:rPr lang="el-GR" dirty="0" err="1" smtClean="0"/>
              <a:t>Θρομβοπενία</a:t>
            </a:r>
            <a:r>
              <a:rPr lang="el-GR" dirty="0" smtClean="0"/>
              <a:t>.</a:t>
            </a:r>
          </a:p>
          <a:p>
            <a:pPr>
              <a:defRPr/>
            </a:pPr>
            <a:endParaRPr lang="el-GR" dirty="0"/>
          </a:p>
          <a:p>
            <a:pPr>
              <a:defRPr/>
            </a:pPr>
            <a:r>
              <a:rPr lang="el-GR" dirty="0"/>
              <a:t>ΔΕΠ</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l-GR" b="1" dirty="0" smtClean="0">
                <a:solidFill>
                  <a:schemeClr val="hlink"/>
                </a:solidFill>
              </a:rPr>
              <a:t>ΓΕΝΙΚΑ</a:t>
            </a:r>
            <a:endParaRPr lang="el-GR" b="1" dirty="0">
              <a:solidFill>
                <a:schemeClr val="hlink"/>
              </a:solidFill>
            </a:endParaRPr>
          </a:p>
        </p:txBody>
      </p:sp>
      <p:sp>
        <p:nvSpPr>
          <p:cNvPr id="12291" name="Rectangle 3"/>
          <p:cNvSpPr>
            <a:spLocks noGrp="1" noChangeArrowheads="1"/>
          </p:cNvSpPr>
          <p:nvPr>
            <p:ph idx="1"/>
          </p:nvPr>
        </p:nvSpPr>
        <p:spPr/>
        <p:txBody>
          <a:bodyPr/>
          <a:lstStyle/>
          <a:p>
            <a:pPr eaLnBrk="1" hangingPunct="1">
              <a:defRPr/>
            </a:pPr>
            <a:r>
              <a:rPr lang="el-GR" dirty="0"/>
              <a:t>Ετερογενής ομάδα </a:t>
            </a:r>
            <a:r>
              <a:rPr lang="el-GR" dirty="0" smtClean="0"/>
              <a:t>νοσημάτων.</a:t>
            </a:r>
            <a:endParaRPr lang="el-GR" dirty="0"/>
          </a:p>
          <a:p>
            <a:pPr eaLnBrk="1" hangingPunct="1">
              <a:defRPr/>
            </a:pPr>
            <a:r>
              <a:rPr lang="el-GR" dirty="0" err="1" smtClean="0"/>
              <a:t>Παθοφυσιολογία</a:t>
            </a:r>
            <a:r>
              <a:rPr lang="el-GR" dirty="0" smtClean="0"/>
              <a:t>: ανεξέλεγκτος </a:t>
            </a:r>
            <a:r>
              <a:rPr lang="el-GR" dirty="0"/>
              <a:t>πολλαπλασιασμός κλώνου παθολογικών αιμοποιητικών κυττάρων στο μυελό των </a:t>
            </a:r>
            <a:r>
              <a:rPr lang="el-GR" dirty="0" smtClean="0"/>
              <a:t>οστών.</a:t>
            </a:r>
            <a:endParaRPr lang="el-GR" dirty="0"/>
          </a:p>
          <a:p>
            <a:pPr eaLnBrk="1" hangingPunct="1">
              <a:defRPr/>
            </a:pPr>
            <a:r>
              <a:rPr lang="el-GR" dirty="0"/>
              <a:t>Ταξινομούνται ανάλογα:</a:t>
            </a:r>
          </a:p>
          <a:p>
            <a:pPr eaLnBrk="1" hangingPunct="1">
              <a:buFontTx/>
              <a:buNone/>
              <a:defRPr/>
            </a:pPr>
            <a:r>
              <a:rPr lang="el-GR" dirty="0"/>
              <a:t>    - την προέλευση του κυτταρικού </a:t>
            </a:r>
            <a:r>
              <a:rPr lang="el-GR" dirty="0" smtClean="0"/>
              <a:t>κλώνου (μυελικό ή </a:t>
            </a:r>
            <a:r>
              <a:rPr lang="el-GR" dirty="0" err="1" smtClean="0"/>
              <a:t>λεμφωματικό</a:t>
            </a:r>
            <a:r>
              <a:rPr lang="el-GR" dirty="0" smtClean="0"/>
              <a:t> κύτταρο).</a:t>
            </a:r>
            <a:endParaRPr lang="el-GR" dirty="0"/>
          </a:p>
          <a:p>
            <a:pPr eaLnBrk="1" hangingPunct="1">
              <a:buFontTx/>
              <a:buNone/>
              <a:defRPr/>
            </a:pPr>
            <a:r>
              <a:rPr lang="el-GR" dirty="0"/>
              <a:t>    - την κλινική </a:t>
            </a:r>
            <a:r>
              <a:rPr lang="el-GR" dirty="0" smtClean="0"/>
              <a:t>πορεία (οξεία ή χρόνια).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AutoShape 4"/>
          <p:cNvSpPr>
            <a:spLocks noGrp="1" noChangeArrowheads="1"/>
          </p:cNvSpPr>
          <p:nvPr>
            <p:ph idx="1"/>
          </p:nvPr>
        </p:nvSpPr>
        <p:spPr>
          <a:xfrm>
            <a:off x="228600" y="2743200"/>
            <a:ext cx="8763000" cy="1371600"/>
          </a:xfrm>
          <a:prstGeom prst="rightArrow">
            <a:avLst>
              <a:gd name="adj1" fmla="val 50000"/>
              <a:gd name="adj2" fmla="val 159722"/>
            </a:avLst>
          </a:prstGeom>
          <a:solidFill>
            <a:schemeClr val="folHlink"/>
          </a:solidFill>
          <a:ln>
            <a:solidFill>
              <a:schemeClr val="tx1"/>
            </a:solidFill>
          </a:ln>
        </p:spPr>
        <p:txBody>
          <a:bodyPr/>
          <a:lstStyle/>
          <a:p>
            <a:pPr eaLnBrk="1" hangingPunct="1">
              <a:buFontTx/>
              <a:buNone/>
              <a:defRPr/>
            </a:pPr>
            <a:r>
              <a:rPr lang="el-GR" dirty="0"/>
              <a:t>        </a:t>
            </a:r>
            <a:r>
              <a:rPr lang="el-GR" dirty="0">
                <a:solidFill>
                  <a:schemeClr val="hlink"/>
                </a:solidFill>
              </a:rPr>
              <a:t> </a:t>
            </a:r>
            <a:r>
              <a:rPr lang="el-GR" b="1" dirty="0">
                <a:solidFill>
                  <a:srgbClr val="FF0000"/>
                </a:solidFill>
              </a:rPr>
              <a:t>Διάγνωση &amp; ταξινόμηση Ο.Λ</a:t>
            </a:r>
          </a:p>
        </p:txBody>
      </p:sp>
      <p:sp>
        <p:nvSpPr>
          <p:cNvPr id="37893" name="Text Box 5"/>
          <p:cNvSpPr txBox="1">
            <a:spLocks noChangeArrowheads="1"/>
          </p:cNvSpPr>
          <p:nvPr/>
        </p:nvSpPr>
        <p:spPr bwMode="auto">
          <a:xfrm>
            <a:off x="1066800" y="1828800"/>
            <a:ext cx="979488" cy="822325"/>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000000"/>
                  </a:outerShdw>
                </a:effectLst>
                <a:latin typeface="Arial" charset="0"/>
              </a:rPr>
              <a:t> </a:t>
            </a:r>
            <a:r>
              <a:rPr lang="en-US" sz="2400" b="1">
                <a:solidFill>
                  <a:schemeClr val="hlink"/>
                </a:solidFill>
                <a:effectLst>
                  <a:outerShdw blurRad="38100" dist="38100" dir="2700000" algn="tl">
                    <a:srgbClr val="000000"/>
                  </a:outerShdw>
                </a:effectLst>
                <a:latin typeface="Arial" charset="0"/>
              </a:rPr>
              <a:t>1985</a:t>
            </a:r>
          </a:p>
          <a:p>
            <a:pPr>
              <a:defRPr/>
            </a:pPr>
            <a:r>
              <a:rPr lang="en-US" sz="2400" b="1">
                <a:solidFill>
                  <a:schemeClr val="hlink"/>
                </a:solidFill>
                <a:effectLst>
                  <a:outerShdw blurRad="38100" dist="38100" dir="2700000" algn="tl">
                    <a:srgbClr val="000000"/>
                  </a:outerShdw>
                </a:effectLst>
                <a:latin typeface="Arial" charset="0"/>
              </a:rPr>
              <a:t>  FAB</a:t>
            </a:r>
            <a:endParaRPr lang="el-GR" sz="2400" b="1">
              <a:solidFill>
                <a:schemeClr val="hlink"/>
              </a:solidFill>
              <a:effectLst>
                <a:outerShdw blurRad="38100" dist="38100" dir="2700000" algn="tl">
                  <a:srgbClr val="000000"/>
                </a:outerShdw>
              </a:effectLst>
              <a:latin typeface="Arial" charset="0"/>
            </a:endParaRPr>
          </a:p>
        </p:txBody>
      </p:sp>
      <p:sp>
        <p:nvSpPr>
          <p:cNvPr id="37894" name="Text Box 6"/>
          <p:cNvSpPr txBox="1">
            <a:spLocks noChangeArrowheads="1"/>
          </p:cNvSpPr>
          <p:nvPr/>
        </p:nvSpPr>
        <p:spPr bwMode="auto">
          <a:xfrm>
            <a:off x="4038600" y="1820863"/>
            <a:ext cx="979488" cy="830262"/>
          </a:xfrm>
          <a:prstGeom prst="rect">
            <a:avLst/>
          </a:prstGeom>
          <a:noFill/>
          <a:ln w="9525">
            <a:noFill/>
            <a:miter lim="800000"/>
            <a:headEnd/>
            <a:tailEnd/>
          </a:ln>
          <a:effectLst/>
        </p:spPr>
        <p:txBody>
          <a:bodyPr>
            <a:spAutoFit/>
          </a:bodyPr>
          <a:lstStyle/>
          <a:p>
            <a:pPr>
              <a:defRPr/>
            </a:pPr>
            <a:r>
              <a:rPr lang="en-US" sz="2400" b="1" dirty="0">
                <a:solidFill>
                  <a:srgbClr val="CC0000"/>
                </a:solidFill>
                <a:effectLst>
                  <a:outerShdw blurRad="38100" dist="38100" dir="2700000" algn="tl">
                    <a:srgbClr val="000000"/>
                  </a:outerShdw>
                </a:effectLst>
                <a:latin typeface="Arial" charset="0"/>
              </a:rPr>
              <a:t>2001</a:t>
            </a:r>
          </a:p>
          <a:p>
            <a:pPr>
              <a:defRPr/>
            </a:pPr>
            <a:r>
              <a:rPr lang="en-US" sz="2400" b="1" dirty="0">
                <a:solidFill>
                  <a:srgbClr val="CC0000"/>
                </a:solidFill>
                <a:effectLst>
                  <a:outerShdw blurRad="38100" dist="38100" dir="2700000" algn="tl">
                    <a:srgbClr val="000000"/>
                  </a:outerShdw>
                </a:effectLst>
                <a:latin typeface="Arial" charset="0"/>
              </a:rPr>
              <a:t>WHO</a:t>
            </a:r>
            <a:endParaRPr lang="el-GR" sz="2400" b="1" dirty="0">
              <a:solidFill>
                <a:srgbClr val="CC0000"/>
              </a:solidFill>
              <a:effectLst>
                <a:outerShdw blurRad="38100" dist="38100" dir="2700000" algn="tl">
                  <a:srgbClr val="000000"/>
                </a:outerShdw>
              </a:effectLst>
              <a:latin typeface="Arial" charset="0"/>
            </a:endParaRPr>
          </a:p>
        </p:txBody>
      </p:sp>
      <p:sp>
        <p:nvSpPr>
          <p:cNvPr id="37895" name="Text Box 7"/>
          <p:cNvSpPr txBox="1">
            <a:spLocks noChangeArrowheads="1"/>
          </p:cNvSpPr>
          <p:nvPr/>
        </p:nvSpPr>
        <p:spPr bwMode="auto">
          <a:xfrm>
            <a:off x="7242175" y="1828800"/>
            <a:ext cx="936625" cy="830263"/>
          </a:xfrm>
          <a:prstGeom prst="rect">
            <a:avLst/>
          </a:prstGeom>
          <a:noFill/>
          <a:ln w="9525">
            <a:noFill/>
            <a:miter lim="800000"/>
            <a:headEnd/>
            <a:tailEnd/>
          </a:ln>
          <a:effectLst/>
        </p:spPr>
        <p:txBody>
          <a:bodyPr wrap="none">
            <a:spAutoFit/>
          </a:bodyPr>
          <a:lstStyle/>
          <a:p>
            <a:pPr algn="ctr">
              <a:defRPr/>
            </a:pPr>
            <a:r>
              <a:rPr lang="en-US" sz="2400" b="1" dirty="0">
                <a:solidFill>
                  <a:srgbClr val="006600"/>
                </a:solidFill>
                <a:effectLst>
                  <a:outerShdw blurRad="38100" dist="38100" dir="2700000" algn="tl">
                    <a:srgbClr val="000000"/>
                  </a:outerShdw>
                </a:effectLst>
                <a:latin typeface="Arial" charset="0"/>
              </a:rPr>
              <a:t>2016</a:t>
            </a:r>
          </a:p>
          <a:p>
            <a:pPr algn="ctr">
              <a:defRPr/>
            </a:pPr>
            <a:r>
              <a:rPr lang="en-US" sz="2400" b="1" dirty="0">
                <a:solidFill>
                  <a:srgbClr val="006600"/>
                </a:solidFill>
                <a:effectLst>
                  <a:outerShdw blurRad="38100" dist="38100" dir="2700000" algn="tl">
                    <a:srgbClr val="000000"/>
                  </a:outerShdw>
                </a:effectLst>
                <a:latin typeface="Arial" charset="0"/>
              </a:rPr>
              <a:t>WHO</a:t>
            </a:r>
            <a:endParaRPr lang="el-GR" sz="2400" b="1" dirty="0">
              <a:solidFill>
                <a:srgbClr val="006600"/>
              </a:solidFill>
              <a:effectLst>
                <a:outerShdw blurRad="38100" dist="38100" dir="2700000" algn="tl">
                  <a:srgbClr val="000000"/>
                </a:outerShdw>
              </a:effectLst>
              <a:latin typeface="Arial" charset="0"/>
            </a:endParaRPr>
          </a:p>
        </p:txBody>
      </p:sp>
      <p:sp>
        <p:nvSpPr>
          <p:cNvPr id="55301" name="Text Box 8"/>
          <p:cNvSpPr txBox="1">
            <a:spLocks noChangeArrowheads="1"/>
          </p:cNvSpPr>
          <p:nvPr/>
        </p:nvSpPr>
        <p:spPr bwMode="auto">
          <a:xfrm>
            <a:off x="0" y="4038600"/>
            <a:ext cx="2514600" cy="1187450"/>
          </a:xfrm>
          <a:prstGeom prst="rect">
            <a:avLst/>
          </a:prstGeom>
          <a:noFill/>
          <a:ln w="9525">
            <a:noFill/>
            <a:miter lim="800000"/>
            <a:headEnd/>
            <a:tailEnd/>
          </a:ln>
        </p:spPr>
        <p:txBody>
          <a:bodyPr>
            <a:spAutoFit/>
          </a:bodyPr>
          <a:lstStyle/>
          <a:p>
            <a:pPr eaLnBrk="1" hangingPunct="1"/>
            <a:r>
              <a:rPr lang="el-GR" altLang="el-GR" sz="2400">
                <a:latin typeface="Arial" pitchFamily="34" charset="0"/>
              </a:rPr>
              <a:t>- Μορφολογία</a:t>
            </a:r>
          </a:p>
          <a:p>
            <a:pPr eaLnBrk="1" hangingPunct="1"/>
            <a:r>
              <a:rPr lang="el-GR" altLang="el-GR" sz="2400">
                <a:latin typeface="Arial" pitchFamily="34" charset="0"/>
              </a:rPr>
              <a:t>- Κυτταροχημικές </a:t>
            </a:r>
          </a:p>
          <a:p>
            <a:pPr eaLnBrk="1" hangingPunct="1"/>
            <a:r>
              <a:rPr lang="el-GR" altLang="el-GR" sz="2400">
                <a:latin typeface="Arial" pitchFamily="34" charset="0"/>
              </a:rPr>
              <a:t>  χρώσεις</a:t>
            </a:r>
          </a:p>
        </p:txBody>
      </p:sp>
      <p:sp>
        <p:nvSpPr>
          <p:cNvPr id="55302" name="Text Box 9"/>
          <p:cNvSpPr txBox="1">
            <a:spLocks noChangeArrowheads="1"/>
          </p:cNvSpPr>
          <p:nvPr/>
        </p:nvSpPr>
        <p:spPr bwMode="auto">
          <a:xfrm>
            <a:off x="3124200" y="4117975"/>
            <a:ext cx="2833688" cy="822325"/>
          </a:xfrm>
          <a:prstGeom prst="rect">
            <a:avLst/>
          </a:prstGeom>
          <a:noFill/>
          <a:ln w="9525">
            <a:noFill/>
            <a:miter lim="800000"/>
            <a:headEnd/>
            <a:tailEnd/>
          </a:ln>
        </p:spPr>
        <p:txBody>
          <a:bodyPr wrap="none">
            <a:spAutoFit/>
          </a:bodyPr>
          <a:lstStyle/>
          <a:p>
            <a:pPr eaLnBrk="1" hangingPunct="1">
              <a:buFontTx/>
              <a:buChar char="-"/>
            </a:pPr>
            <a:r>
              <a:rPr lang="el-GR" altLang="el-GR" sz="2400">
                <a:latin typeface="Arial" pitchFamily="34" charset="0"/>
              </a:rPr>
              <a:t> Ανοσοφαινότυπος</a:t>
            </a:r>
          </a:p>
          <a:p>
            <a:pPr eaLnBrk="1" hangingPunct="1">
              <a:buFontTx/>
              <a:buChar char="-"/>
            </a:pPr>
            <a:r>
              <a:rPr lang="el-GR" altLang="el-GR" sz="2400">
                <a:latin typeface="Arial" pitchFamily="34" charset="0"/>
              </a:rPr>
              <a:t> Καρυότυπος</a:t>
            </a:r>
          </a:p>
        </p:txBody>
      </p:sp>
      <p:sp>
        <p:nvSpPr>
          <p:cNvPr id="55303" name="Text Box 10"/>
          <p:cNvSpPr txBox="1">
            <a:spLocks noChangeArrowheads="1"/>
          </p:cNvSpPr>
          <p:nvPr/>
        </p:nvSpPr>
        <p:spPr bwMode="auto">
          <a:xfrm>
            <a:off x="7146925" y="4154488"/>
            <a:ext cx="1795463" cy="1187450"/>
          </a:xfrm>
          <a:prstGeom prst="rect">
            <a:avLst/>
          </a:prstGeom>
          <a:noFill/>
          <a:ln w="9525">
            <a:noFill/>
            <a:miter lim="800000"/>
            <a:headEnd/>
            <a:tailEnd/>
          </a:ln>
        </p:spPr>
        <p:txBody>
          <a:bodyPr wrap="none">
            <a:spAutoFit/>
          </a:bodyPr>
          <a:lstStyle/>
          <a:p>
            <a:pPr eaLnBrk="1" hangingPunct="1"/>
            <a:r>
              <a:rPr lang="el-GR" altLang="el-GR" sz="2400">
                <a:latin typeface="Arial" pitchFamily="34" charset="0"/>
              </a:rPr>
              <a:t>Ανίχνευση</a:t>
            </a:r>
          </a:p>
          <a:p>
            <a:pPr eaLnBrk="1" hangingPunct="1"/>
            <a:r>
              <a:rPr lang="el-GR" altLang="el-GR" sz="2400">
                <a:latin typeface="Arial" pitchFamily="34" charset="0"/>
              </a:rPr>
              <a:t>μοριακών</a:t>
            </a:r>
          </a:p>
          <a:p>
            <a:pPr eaLnBrk="1" hangingPunct="1"/>
            <a:r>
              <a:rPr lang="el-GR" altLang="el-GR" sz="2400">
                <a:latin typeface="Arial" pitchFamily="34" charset="0"/>
              </a:rPr>
              <a:t>διαταραχών</a:t>
            </a:r>
          </a:p>
        </p:txBody>
      </p:sp>
      <p:sp>
        <p:nvSpPr>
          <p:cNvPr id="55304" name="Line 11"/>
          <p:cNvSpPr>
            <a:spLocks noChangeShapeType="1"/>
          </p:cNvSpPr>
          <p:nvPr/>
        </p:nvSpPr>
        <p:spPr bwMode="auto">
          <a:xfrm>
            <a:off x="1676400" y="2590800"/>
            <a:ext cx="0" cy="457200"/>
          </a:xfrm>
          <a:prstGeom prst="line">
            <a:avLst/>
          </a:prstGeom>
          <a:noFill/>
          <a:ln w="44450">
            <a:solidFill>
              <a:schemeClr val="tx1"/>
            </a:solidFill>
            <a:round/>
            <a:headEnd/>
            <a:tailEnd type="stealth" w="lg" len="lg"/>
          </a:ln>
        </p:spPr>
        <p:txBody>
          <a:bodyPr/>
          <a:lstStyle/>
          <a:p>
            <a:endParaRPr lang="el-GR"/>
          </a:p>
        </p:txBody>
      </p:sp>
      <p:sp>
        <p:nvSpPr>
          <p:cNvPr id="55305" name="Line 12"/>
          <p:cNvSpPr>
            <a:spLocks noChangeShapeType="1"/>
          </p:cNvSpPr>
          <p:nvPr/>
        </p:nvSpPr>
        <p:spPr bwMode="auto">
          <a:xfrm>
            <a:off x="4572000" y="2590800"/>
            <a:ext cx="0" cy="457200"/>
          </a:xfrm>
          <a:prstGeom prst="line">
            <a:avLst/>
          </a:prstGeom>
          <a:noFill/>
          <a:ln w="44450">
            <a:solidFill>
              <a:schemeClr val="tx1"/>
            </a:solidFill>
            <a:round/>
            <a:headEnd/>
            <a:tailEnd type="stealth" w="lg" len="lg"/>
          </a:ln>
        </p:spPr>
        <p:txBody>
          <a:bodyPr/>
          <a:lstStyle/>
          <a:p>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l-GR" b="1">
                <a:solidFill>
                  <a:schemeClr val="hlink"/>
                </a:solidFill>
              </a:rPr>
              <a:t>ΔΙΑΓΝΩΣΤΙΚΑ ΕΡΓΑΛΕΙΑ</a:t>
            </a:r>
          </a:p>
        </p:txBody>
      </p:sp>
      <p:sp>
        <p:nvSpPr>
          <p:cNvPr id="7171" name="Rectangle 3"/>
          <p:cNvSpPr>
            <a:spLocks noGrp="1" noChangeArrowheads="1"/>
          </p:cNvSpPr>
          <p:nvPr>
            <p:ph idx="1"/>
          </p:nvPr>
        </p:nvSpPr>
        <p:spPr>
          <a:xfrm>
            <a:off x="457200" y="2251075"/>
            <a:ext cx="8229600" cy="3235325"/>
          </a:xfrm>
        </p:spPr>
        <p:txBody>
          <a:bodyPr>
            <a:normAutofit lnSpcReduction="10000"/>
          </a:bodyPr>
          <a:lstStyle/>
          <a:p>
            <a:pPr eaLnBrk="1" hangingPunct="1">
              <a:defRPr/>
            </a:pPr>
            <a:r>
              <a:rPr lang="el-GR" dirty="0"/>
              <a:t>Μελέτη μορφολογίας των </a:t>
            </a:r>
            <a:r>
              <a:rPr lang="el-GR" dirty="0" err="1"/>
              <a:t>νεοπλασματικών</a:t>
            </a:r>
            <a:r>
              <a:rPr lang="el-GR" dirty="0"/>
              <a:t> </a:t>
            </a:r>
            <a:r>
              <a:rPr lang="el-GR" dirty="0" smtClean="0"/>
              <a:t>κυττάρων.</a:t>
            </a:r>
          </a:p>
          <a:p>
            <a:pPr eaLnBrk="1" hangingPunct="1">
              <a:defRPr/>
            </a:pPr>
            <a:endParaRPr lang="el-GR" dirty="0"/>
          </a:p>
          <a:p>
            <a:pPr eaLnBrk="1" hangingPunct="1">
              <a:defRPr/>
            </a:pPr>
            <a:r>
              <a:rPr lang="el-GR" dirty="0" err="1" smtClean="0"/>
              <a:t>Ανοσοφαινότυπος</a:t>
            </a:r>
            <a:r>
              <a:rPr lang="el-GR" dirty="0" smtClean="0"/>
              <a:t>.</a:t>
            </a:r>
          </a:p>
          <a:p>
            <a:pPr eaLnBrk="1" hangingPunct="1">
              <a:defRPr/>
            </a:pPr>
            <a:endParaRPr lang="el-GR" dirty="0"/>
          </a:p>
          <a:p>
            <a:pPr eaLnBrk="1" hangingPunct="1">
              <a:defRPr/>
            </a:pPr>
            <a:r>
              <a:rPr lang="el-GR" dirty="0" err="1" smtClean="0"/>
              <a:t>Κυτταρογενετική</a:t>
            </a:r>
            <a:r>
              <a:rPr lang="el-GR" dirty="0" smtClean="0"/>
              <a:t>.</a:t>
            </a:r>
          </a:p>
          <a:p>
            <a:pPr eaLnBrk="1" hangingPunct="1">
              <a:defRPr/>
            </a:pPr>
            <a:endParaRPr lang="el-GR" dirty="0"/>
          </a:p>
          <a:p>
            <a:pPr eaLnBrk="1" hangingPunct="1">
              <a:defRPr/>
            </a:pPr>
            <a:r>
              <a:rPr lang="el-GR" dirty="0"/>
              <a:t>Ανίχνευση μοριακών </a:t>
            </a:r>
            <a:r>
              <a:rPr lang="el-GR" dirty="0" smtClean="0"/>
              <a:t>διαταραχών.</a:t>
            </a:r>
            <a:endParaRPr lang="el-GR" dirty="0"/>
          </a:p>
          <a:p>
            <a:pPr eaLnBrk="1" hangingPunct="1">
              <a:defRPr/>
            </a:pP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eaLnBrk="1" hangingPunct="1">
              <a:defRPr/>
            </a:pPr>
            <a:r>
              <a:rPr lang="el-GR" sz="4000" b="1">
                <a:solidFill>
                  <a:schemeClr val="hlink"/>
                </a:solidFill>
              </a:rPr>
              <a:t>ΚΥΤΤΑΡΟΜΟΡΦΟΛΟΓΙΑ- </a:t>
            </a:r>
            <a:r>
              <a:rPr lang="en-US" sz="4000" b="1">
                <a:solidFill>
                  <a:schemeClr val="hlink"/>
                </a:solidFill>
              </a:rPr>
              <a:t>FAB </a:t>
            </a:r>
            <a:r>
              <a:rPr lang="el-GR" sz="4000" b="1">
                <a:solidFill>
                  <a:schemeClr val="hlink"/>
                </a:solidFill>
              </a:rPr>
              <a:t>ΤΑΞΙΝΟΜΗΣΗ</a:t>
            </a:r>
          </a:p>
        </p:txBody>
      </p:sp>
      <p:sp>
        <p:nvSpPr>
          <p:cNvPr id="8195" name="Rectangle 3"/>
          <p:cNvSpPr>
            <a:spLocks noGrp="1" noChangeArrowheads="1"/>
          </p:cNvSpPr>
          <p:nvPr>
            <p:ph idx="1"/>
          </p:nvPr>
        </p:nvSpPr>
        <p:spPr>
          <a:xfrm>
            <a:off x="457200" y="1828800"/>
            <a:ext cx="8229600" cy="4525963"/>
          </a:xfrm>
        </p:spPr>
        <p:txBody>
          <a:bodyPr/>
          <a:lstStyle/>
          <a:p>
            <a:pPr marL="533400" indent="-533400" eaLnBrk="1" hangingPunct="1">
              <a:lnSpc>
                <a:spcPct val="80000"/>
              </a:lnSpc>
              <a:defRPr/>
            </a:pPr>
            <a:r>
              <a:rPr lang="el-GR" sz="2800" dirty="0"/>
              <a:t>Ακρογωνιαίος λίθος για τη διάγνωση</a:t>
            </a:r>
          </a:p>
          <a:p>
            <a:pPr marL="533400" indent="-533400" eaLnBrk="1" hangingPunct="1">
              <a:lnSpc>
                <a:spcPct val="80000"/>
              </a:lnSpc>
              <a:defRPr/>
            </a:pPr>
            <a:r>
              <a:rPr lang="el-GR" sz="2800" dirty="0"/>
              <a:t>Βασίζεται:</a:t>
            </a:r>
          </a:p>
          <a:p>
            <a:pPr marL="533400" indent="-533400" eaLnBrk="1" hangingPunct="1">
              <a:lnSpc>
                <a:spcPct val="80000"/>
              </a:lnSpc>
              <a:buFontTx/>
              <a:buNone/>
              <a:defRPr/>
            </a:pPr>
            <a:r>
              <a:rPr lang="el-GR" sz="2800" dirty="0"/>
              <a:t>        - Μορφολογία</a:t>
            </a:r>
          </a:p>
          <a:p>
            <a:pPr marL="533400" indent="-533400" eaLnBrk="1" hangingPunct="1">
              <a:lnSpc>
                <a:spcPct val="80000"/>
              </a:lnSpc>
              <a:buFontTx/>
              <a:buNone/>
              <a:defRPr/>
            </a:pPr>
            <a:r>
              <a:rPr lang="el-GR" sz="2800" dirty="0"/>
              <a:t>        - Αναλογία βλαστών και ωριμαζόντων       		κυττάρων κοκκιώδους σειράς στο Μ.Ο</a:t>
            </a:r>
          </a:p>
          <a:p>
            <a:pPr marL="533400" indent="-533400" eaLnBrk="1" hangingPunct="1">
              <a:lnSpc>
                <a:spcPct val="80000"/>
              </a:lnSpc>
              <a:buFontTx/>
              <a:buNone/>
              <a:defRPr/>
            </a:pPr>
            <a:r>
              <a:rPr lang="el-GR" sz="2800" dirty="0"/>
              <a:t>        - Αναλογία μονοκυττάρων στο αίμα και στο 	Μ.Ο</a:t>
            </a:r>
          </a:p>
          <a:p>
            <a:pPr marL="533400" indent="-533400" eaLnBrk="1" hangingPunct="1">
              <a:lnSpc>
                <a:spcPct val="80000"/>
              </a:lnSpc>
              <a:buFontTx/>
              <a:buNone/>
              <a:defRPr/>
            </a:pPr>
            <a:r>
              <a:rPr lang="el-GR" sz="2800" dirty="0"/>
              <a:t>        - </a:t>
            </a:r>
            <a:r>
              <a:rPr lang="el-GR" sz="2800" dirty="0" err="1"/>
              <a:t>Κυτταροχημικές</a:t>
            </a:r>
            <a:r>
              <a:rPr lang="el-GR" sz="2800" dirty="0"/>
              <a:t> χρώσεις </a:t>
            </a:r>
            <a:endParaRPr lang="en-US" sz="2800" dirty="0"/>
          </a:p>
          <a:p>
            <a:pPr marL="533400" indent="-533400" eaLnBrk="1" hangingPunct="1">
              <a:lnSpc>
                <a:spcPct val="80000"/>
              </a:lnSpc>
              <a:defRPr/>
            </a:pPr>
            <a:r>
              <a:rPr lang="el-GR" sz="2800" dirty="0"/>
              <a:t>Θεραπευτικά πρωτόκολλα</a:t>
            </a:r>
          </a:p>
          <a:p>
            <a:pPr marL="533400" indent="-533400" eaLnBrk="1" hangingPunct="1">
              <a:lnSpc>
                <a:spcPct val="80000"/>
              </a:lnSpc>
              <a:defRPr/>
            </a:pPr>
            <a:r>
              <a:rPr lang="el-GR" sz="2800" dirty="0"/>
              <a:t>Συγκρίσιμα αποτελέσματα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4800600" cy="1447800"/>
          </a:xfrm>
        </p:spPr>
        <p:txBody>
          <a:bodyPr/>
          <a:lstStyle/>
          <a:p>
            <a:pPr eaLnBrk="1" hangingPunct="1">
              <a:defRPr/>
            </a:pPr>
            <a:r>
              <a:rPr lang="el-GR" sz="4000" b="1" dirty="0">
                <a:solidFill>
                  <a:srgbClr val="FFC000"/>
                </a:solidFill>
              </a:rPr>
              <a:t>Ταξινόμηση ΟΛΛ (</a:t>
            </a:r>
            <a:r>
              <a:rPr lang="en-US" sz="4000" b="1" dirty="0">
                <a:solidFill>
                  <a:srgbClr val="FFC000"/>
                </a:solidFill>
              </a:rPr>
              <a:t>FAB</a:t>
            </a:r>
            <a:r>
              <a:rPr lang="el-GR" sz="4000" b="1" dirty="0">
                <a:solidFill>
                  <a:srgbClr val="FFC000"/>
                </a:solidFill>
              </a:rPr>
              <a:t>)</a:t>
            </a:r>
            <a:endParaRPr lang="en-US" sz="4000" b="1" dirty="0">
              <a:solidFill>
                <a:srgbClr val="FFC000"/>
              </a:solidFill>
            </a:endParaRPr>
          </a:p>
        </p:txBody>
      </p:sp>
      <p:sp>
        <p:nvSpPr>
          <p:cNvPr id="34819" name="Rectangle 3"/>
          <p:cNvSpPr>
            <a:spLocks noGrp="1" noChangeArrowheads="1"/>
          </p:cNvSpPr>
          <p:nvPr>
            <p:ph idx="1"/>
          </p:nvPr>
        </p:nvSpPr>
        <p:spPr>
          <a:xfrm>
            <a:off x="457200" y="2667000"/>
            <a:ext cx="8001000" cy="3200400"/>
          </a:xfrm>
        </p:spPr>
        <p:txBody>
          <a:bodyPr/>
          <a:lstStyle/>
          <a:p>
            <a:pPr eaLnBrk="1" hangingPunct="1">
              <a:defRPr/>
            </a:pPr>
            <a:r>
              <a:rPr lang="el-GR" dirty="0" err="1">
                <a:cs typeface="Tahoma" pitchFamily="34" charset="0"/>
              </a:rPr>
              <a:t>Κυτταρομορφολογ</a:t>
            </a:r>
            <a:r>
              <a:rPr lang="en-US" dirty="0" err="1">
                <a:cs typeface="Tahoma" pitchFamily="34" charset="0"/>
              </a:rPr>
              <a:t>ί</a:t>
            </a:r>
            <a:r>
              <a:rPr lang="el-GR" dirty="0">
                <a:cs typeface="Tahoma" pitchFamily="34" charset="0"/>
              </a:rPr>
              <a:t>α</a:t>
            </a:r>
            <a:endParaRPr lang="en-US" dirty="0">
              <a:cs typeface="Tahoma" pitchFamily="34" charset="0"/>
            </a:endParaRPr>
          </a:p>
          <a:p>
            <a:pPr lvl="1" eaLnBrk="1" hangingPunct="1">
              <a:defRPr/>
            </a:pPr>
            <a:r>
              <a:rPr lang="en-US" dirty="0">
                <a:cs typeface="Tahoma" pitchFamily="34" charset="0"/>
              </a:rPr>
              <a:t>French American British Classification</a:t>
            </a:r>
          </a:p>
          <a:p>
            <a:pPr lvl="2" eaLnBrk="1" hangingPunct="1">
              <a:defRPr/>
            </a:pPr>
            <a:r>
              <a:rPr lang="en-US" dirty="0">
                <a:cs typeface="Tahoma" pitchFamily="34" charset="0"/>
              </a:rPr>
              <a:t>L1: small uniform blasts (pediatric ALL)</a:t>
            </a:r>
          </a:p>
          <a:p>
            <a:pPr lvl="2" eaLnBrk="1" hangingPunct="1">
              <a:defRPr/>
            </a:pPr>
            <a:r>
              <a:rPr lang="en-US" dirty="0">
                <a:cs typeface="Tahoma" pitchFamily="34" charset="0"/>
              </a:rPr>
              <a:t>L2: larger, more variable sized blasts (adult ALL)</a:t>
            </a:r>
          </a:p>
          <a:p>
            <a:pPr lvl="2" eaLnBrk="1" hangingPunct="1">
              <a:defRPr/>
            </a:pPr>
            <a:r>
              <a:rPr lang="en-US" dirty="0">
                <a:cs typeface="Tahoma" pitchFamily="34" charset="0"/>
              </a:rPr>
              <a:t>L3: uniform cells with basophilic and sometimes vacuolated cytoplasm (mature B cell ALL)</a:t>
            </a:r>
          </a:p>
        </p:txBody>
      </p:sp>
      <p:pic>
        <p:nvPicPr>
          <p:cNvPr id="61443" name="Picture 4"/>
          <p:cNvPicPr>
            <a:picLocks noChangeAspect="1" noChangeArrowheads="1"/>
          </p:cNvPicPr>
          <p:nvPr/>
        </p:nvPicPr>
        <p:blipFill>
          <a:blip r:embed="rId3"/>
          <a:srcRect/>
          <a:stretch>
            <a:fillRect/>
          </a:stretch>
        </p:blipFill>
        <p:spPr bwMode="auto">
          <a:xfrm>
            <a:off x="5715000" y="533400"/>
            <a:ext cx="3138488"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228600"/>
            <a:ext cx="8686800" cy="762000"/>
          </a:xfrm>
        </p:spPr>
        <p:txBody>
          <a:bodyPr/>
          <a:lstStyle/>
          <a:p>
            <a:pPr eaLnBrk="1" hangingPunct="1">
              <a:defRPr/>
            </a:pPr>
            <a:r>
              <a:rPr lang="en-US" sz="4000" b="1" dirty="0">
                <a:solidFill>
                  <a:srgbClr val="FFC000"/>
                </a:solidFill>
                <a:cs typeface="Arial" charset="0"/>
              </a:rPr>
              <a:t>ALL – L1/peripheral blood smear</a:t>
            </a:r>
          </a:p>
        </p:txBody>
      </p:sp>
      <p:pic>
        <p:nvPicPr>
          <p:cNvPr id="63490" name="Picture 3" descr="L01_049"/>
          <p:cNvPicPr>
            <a:picLocks noGrp="1" noChangeAspect="1" noChangeArrowheads="1"/>
          </p:cNvPicPr>
          <p:nvPr>
            <p:ph idx="1"/>
          </p:nvPr>
        </p:nvPicPr>
        <p:blipFill>
          <a:blip r:embed="rId3"/>
          <a:srcRect/>
          <a:stretch>
            <a:fillRect/>
          </a:stretch>
        </p:blipFill>
        <p:spPr>
          <a:xfrm>
            <a:off x="685800" y="1295400"/>
            <a:ext cx="7696200" cy="5060950"/>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228600"/>
            <a:ext cx="8610600" cy="685800"/>
          </a:xfrm>
        </p:spPr>
        <p:txBody>
          <a:bodyPr/>
          <a:lstStyle/>
          <a:p>
            <a:pPr eaLnBrk="1" hangingPunct="1">
              <a:defRPr/>
            </a:pPr>
            <a:r>
              <a:rPr lang="en-US" sz="4000" b="1" dirty="0">
                <a:solidFill>
                  <a:srgbClr val="FFC000"/>
                </a:solidFill>
                <a:cs typeface="Arial" charset="0"/>
              </a:rPr>
              <a:t>ALL – L2/peripheral blood smear</a:t>
            </a:r>
          </a:p>
        </p:txBody>
      </p:sp>
      <p:pic>
        <p:nvPicPr>
          <p:cNvPr id="65538" name="Picture 3" descr="L01_051"/>
          <p:cNvPicPr>
            <a:picLocks noGrp="1" noChangeAspect="1" noChangeArrowheads="1"/>
          </p:cNvPicPr>
          <p:nvPr>
            <p:ph idx="1"/>
          </p:nvPr>
        </p:nvPicPr>
        <p:blipFill>
          <a:blip r:embed="rId3"/>
          <a:srcRect/>
          <a:stretch>
            <a:fillRect/>
          </a:stretch>
        </p:blipFill>
        <p:spPr>
          <a:xfrm>
            <a:off x="533400" y="1219200"/>
            <a:ext cx="8153400" cy="5365750"/>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228600"/>
            <a:ext cx="7315200" cy="914400"/>
          </a:xfrm>
        </p:spPr>
        <p:txBody>
          <a:bodyPr/>
          <a:lstStyle/>
          <a:p>
            <a:pPr eaLnBrk="1" hangingPunct="1">
              <a:defRPr/>
            </a:pPr>
            <a:r>
              <a:rPr lang="en-US" sz="4000" b="1" dirty="0">
                <a:solidFill>
                  <a:srgbClr val="FFC000"/>
                </a:solidFill>
                <a:cs typeface="Arial" charset="0"/>
              </a:rPr>
              <a:t>ALL3/bone marrow smear</a:t>
            </a:r>
          </a:p>
        </p:txBody>
      </p:sp>
      <p:pic>
        <p:nvPicPr>
          <p:cNvPr id="67586" name="Picture 3"/>
          <p:cNvPicPr>
            <a:picLocks noGrp="1" noChangeAspect="1" noChangeArrowheads="1"/>
          </p:cNvPicPr>
          <p:nvPr>
            <p:ph type="dgm" idx="1"/>
          </p:nvPr>
        </p:nvPicPr>
        <p:blipFill>
          <a:blip r:embed="rId3"/>
          <a:srcRect/>
          <a:stretch>
            <a:fillRect/>
          </a:stretch>
        </p:blipFill>
        <p:spPr>
          <a:xfrm>
            <a:off x="603250" y="1447800"/>
            <a:ext cx="8007350" cy="4953000"/>
          </a:xfrm>
        </p:spPr>
      </p:pic>
    </p:spTree>
  </p:cSld>
  <p:clrMapOvr>
    <a:masterClrMapping/>
  </p:clrMapOvr>
  <p:transition spd="slow" advTm="96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81000"/>
            <a:ext cx="8458200" cy="685800"/>
          </a:xfrm>
        </p:spPr>
        <p:txBody>
          <a:bodyPr/>
          <a:lstStyle/>
          <a:p>
            <a:pPr eaLnBrk="1" hangingPunct="1">
              <a:defRPr/>
            </a:pPr>
            <a:r>
              <a:rPr lang="en-US" sz="4000" b="1" dirty="0">
                <a:solidFill>
                  <a:srgbClr val="FFC000"/>
                </a:solidFill>
              </a:rPr>
              <a:t>AML (M2) – bone marrow smear </a:t>
            </a:r>
          </a:p>
        </p:txBody>
      </p:sp>
      <p:pic>
        <p:nvPicPr>
          <p:cNvPr id="69634" name="Picture 3" descr="t(8;21) 3"/>
          <p:cNvPicPr>
            <a:picLocks noGrp="1" noChangeAspect="1" noChangeArrowheads="1"/>
          </p:cNvPicPr>
          <p:nvPr>
            <p:ph sz="half" idx="1"/>
          </p:nvPr>
        </p:nvPicPr>
        <p:blipFill>
          <a:blip r:embed="rId3"/>
          <a:stretch>
            <a:fillRect/>
          </a:stretch>
        </p:blipFill>
        <p:spPr>
          <a:xfrm>
            <a:off x="813792" y="1920875"/>
            <a:ext cx="3325416" cy="4433888"/>
          </a:xfrm>
          <a:noFill/>
        </p:spPr>
      </p:pic>
      <p:pic>
        <p:nvPicPr>
          <p:cNvPr id="69635" name="Picture 4" descr="t(8;21) 4"/>
          <p:cNvPicPr>
            <a:picLocks noGrp="1" noChangeAspect="1" noChangeArrowheads="1"/>
          </p:cNvPicPr>
          <p:nvPr>
            <p:ph sz="half" idx="2"/>
          </p:nvPr>
        </p:nvPicPr>
        <p:blipFill>
          <a:blip r:embed="rId4"/>
          <a:stretch>
            <a:fillRect/>
          </a:stretch>
        </p:blipFill>
        <p:spPr>
          <a:xfrm>
            <a:off x="5004792" y="1920875"/>
            <a:ext cx="3325416" cy="4433888"/>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304800"/>
            <a:ext cx="8153400" cy="838200"/>
          </a:xfrm>
        </p:spPr>
        <p:txBody>
          <a:bodyPr/>
          <a:lstStyle/>
          <a:p>
            <a:pPr eaLnBrk="1" hangingPunct="1">
              <a:defRPr/>
            </a:pPr>
            <a:r>
              <a:rPr lang="en-US" sz="4000" b="1" dirty="0">
                <a:solidFill>
                  <a:srgbClr val="FFC000"/>
                </a:solidFill>
              </a:rPr>
              <a:t>AML M3 – bone marrow smear</a:t>
            </a:r>
          </a:p>
        </p:txBody>
      </p:sp>
      <p:pic>
        <p:nvPicPr>
          <p:cNvPr id="71682" name="Picture 3" descr="m3 4"/>
          <p:cNvPicPr>
            <a:picLocks noGrp="1" noChangeAspect="1" noChangeArrowheads="1"/>
          </p:cNvPicPr>
          <p:nvPr>
            <p:ph sz="half" idx="1"/>
          </p:nvPr>
        </p:nvPicPr>
        <p:blipFill>
          <a:blip r:embed="rId3"/>
          <a:stretch>
            <a:fillRect/>
          </a:stretch>
        </p:blipFill>
        <p:spPr>
          <a:xfrm>
            <a:off x="813792" y="1920875"/>
            <a:ext cx="3325416" cy="4433888"/>
          </a:xfrm>
          <a:noFill/>
        </p:spPr>
      </p:pic>
      <p:pic>
        <p:nvPicPr>
          <p:cNvPr id="71683" name="Picture 4" descr="m3 5"/>
          <p:cNvPicPr>
            <a:picLocks noGrp="1" noChangeAspect="1" noChangeArrowheads="1"/>
          </p:cNvPicPr>
          <p:nvPr>
            <p:ph sz="half" idx="2"/>
          </p:nvPr>
        </p:nvPicPr>
        <p:blipFill>
          <a:blip r:embed="rId4"/>
          <a:stretch>
            <a:fillRect/>
          </a:stretch>
        </p:blipFill>
        <p:spPr>
          <a:xfrm>
            <a:off x="5004792" y="1920875"/>
            <a:ext cx="3325416" cy="4433888"/>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eaLnBrk="1" hangingPunct="1">
              <a:defRPr/>
            </a:pPr>
            <a:r>
              <a:rPr lang="el-GR" b="1">
                <a:solidFill>
                  <a:schemeClr val="hlink"/>
                </a:solidFill>
              </a:rPr>
              <a:t>ΑΝΟΣΟΦΑΙΝΟΤΥΠΟΣ- ΒΑΣΙΚΕΣ ΑΡΧΕΣ ΣΤΗΝ Ο.Λ</a:t>
            </a:r>
          </a:p>
        </p:txBody>
      </p:sp>
      <p:sp>
        <p:nvSpPr>
          <p:cNvPr id="38915" name="Rectangle 3"/>
          <p:cNvSpPr>
            <a:spLocks noGrp="1" noChangeArrowheads="1"/>
          </p:cNvSpPr>
          <p:nvPr>
            <p:ph idx="1"/>
          </p:nvPr>
        </p:nvSpPr>
        <p:spPr>
          <a:xfrm>
            <a:off x="190500" y="2057400"/>
            <a:ext cx="8763000" cy="4343400"/>
          </a:xfrm>
        </p:spPr>
        <p:txBody>
          <a:bodyPr/>
          <a:lstStyle/>
          <a:p>
            <a:pPr eaLnBrk="1" hangingPunct="1">
              <a:defRPr/>
            </a:pPr>
            <a:r>
              <a:rPr lang="el-GR" dirty="0"/>
              <a:t>Αναγνώριση του λευχαιμικού κλώνου και προσδιορισμός της κυτταρικής </a:t>
            </a:r>
            <a:r>
              <a:rPr lang="el-GR" dirty="0" smtClean="0"/>
              <a:t>σειράς.</a:t>
            </a:r>
            <a:endParaRPr lang="el-GR" dirty="0"/>
          </a:p>
          <a:p>
            <a:pPr eaLnBrk="1" hangingPunct="1">
              <a:defRPr/>
            </a:pPr>
            <a:r>
              <a:rPr lang="el-GR" dirty="0"/>
              <a:t>Ανάλυση κυτταρικής ωριμότητας και προσδιορισμός του σταδίου </a:t>
            </a:r>
            <a:r>
              <a:rPr lang="el-GR" dirty="0" smtClean="0"/>
              <a:t>διαφοροποίησης.</a:t>
            </a:r>
            <a:endParaRPr lang="el-GR" dirty="0"/>
          </a:p>
          <a:p>
            <a:pPr eaLnBrk="1" hangingPunct="1">
              <a:defRPr/>
            </a:pPr>
            <a:r>
              <a:rPr lang="el-GR" dirty="0"/>
              <a:t>Χαρακτηρισμός του </a:t>
            </a:r>
            <a:r>
              <a:rPr lang="el-GR" dirty="0" err="1"/>
              <a:t>νεοπλασματικού</a:t>
            </a:r>
            <a:r>
              <a:rPr lang="el-GR" dirty="0"/>
              <a:t> </a:t>
            </a:r>
            <a:r>
              <a:rPr lang="el-GR" dirty="0" err="1" smtClean="0"/>
              <a:t>ανοσοφαινοτύπου</a:t>
            </a:r>
            <a:r>
              <a:rPr lang="el-GR" dirty="0" smtClean="0"/>
              <a:t>.</a:t>
            </a:r>
            <a:endParaRPr lang="el-GR" dirty="0"/>
          </a:p>
          <a:p>
            <a:pPr eaLnBrk="1" hangingPunct="1">
              <a:defRPr/>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229600" cy="660400"/>
          </a:xfrm>
        </p:spPr>
        <p:txBody>
          <a:bodyPr>
            <a:normAutofit fontScale="90000"/>
          </a:bodyPr>
          <a:lstStyle/>
          <a:p>
            <a:pPr eaLnBrk="1" hangingPunct="1">
              <a:defRPr/>
            </a:pPr>
            <a:r>
              <a:rPr lang="el-GR" b="1" dirty="0">
                <a:solidFill>
                  <a:srgbClr val="FFC000"/>
                </a:solidFill>
              </a:rPr>
              <a:t>Ταξινόμηση</a:t>
            </a:r>
            <a:endParaRPr lang="en-US" b="1" dirty="0">
              <a:solidFill>
                <a:srgbClr val="FFC000"/>
              </a:solidFill>
            </a:endParaRPr>
          </a:p>
        </p:txBody>
      </p:sp>
      <p:sp>
        <p:nvSpPr>
          <p:cNvPr id="6147" name="Rectangle 3"/>
          <p:cNvSpPr>
            <a:spLocks noGrp="1" noChangeArrowheads="1"/>
          </p:cNvSpPr>
          <p:nvPr>
            <p:ph idx="1"/>
          </p:nvPr>
        </p:nvSpPr>
        <p:spPr>
          <a:xfrm>
            <a:off x="990600" y="1447800"/>
            <a:ext cx="7696200" cy="4572000"/>
          </a:xfrm>
        </p:spPr>
        <p:txBody>
          <a:bodyPr>
            <a:normAutofit lnSpcReduction="10000"/>
          </a:bodyPr>
          <a:lstStyle/>
          <a:p>
            <a:pPr marL="274320" lvl="2" indent="-274320">
              <a:buClr>
                <a:schemeClr val="accent3"/>
              </a:buClr>
              <a:buSzPct val="95000"/>
              <a:defRPr/>
            </a:pPr>
            <a:r>
              <a:rPr lang="el-GR" sz="2800" dirty="0">
                <a:effectLst/>
                <a:cs typeface="Tahoma" pitchFamily="34" charset="0"/>
              </a:rPr>
              <a:t>Ανάλογα με τον </a:t>
            </a:r>
            <a:r>
              <a:rPr lang="el-GR" sz="3000" b="1" dirty="0">
                <a:solidFill>
                  <a:srgbClr val="FFC000"/>
                </a:solidFill>
                <a:effectLst/>
                <a:cs typeface="Tahoma" pitchFamily="34" charset="0"/>
              </a:rPr>
              <a:t>κυτταρικό </a:t>
            </a:r>
            <a:r>
              <a:rPr lang="el-GR" sz="3000" b="1" dirty="0" smtClean="0">
                <a:solidFill>
                  <a:srgbClr val="FFC000"/>
                </a:solidFill>
                <a:effectLst/>
                <a:cs typeface="Tahoma" pitchFamily="34" charset="0"/>
              </a:rPr>
              <a:t>τύπο </a:t>
            </a:r>
            <a:r>
              <a:rPr lang="el-GR" sz="2400" dirty="0" smtClean="0">
                <a:cs typeface="Tahoma" pitchFamily="34" charset="0"/>
              </a:rPr>
              <a:t>και </a:t>
            </a:r>
            <a:r>
              <a:rPr lang="el-GR" sz="2400" dirty="0" smtClean="0">
                <a:cs typeface="Tahoma" pitchFamily="34" charset="0"/>
              </a:rPr>
              <a:t>με την </a:t>
            </a:r>
            <a:r>
              <a:rPr lang="el-GR" sz="2800" b="1" dirty="0" smtClean="0">
                <a:solidFill>
                  <a:srgbClr val="FFC000"/>
                </a:solidFill>
                <a:cs typeface="Tahoma" pitchFamily="34" charset="0"/>
              </a:rPr>
              <a:t>κλινική </a:t>
            </a:r>
            <a:r>
              <a:rPr lang="el-GR" sz="2800" b="1" dirty="0" smtClean="0">
                <a:solidFill>
                  <a:srgbClr val="FFC000"/>
                </a:solidFill>
                <a:cs typeface="Tahoma" pitchFamily="34" charset="0"/>
              </a:rPr>
              <a:t>πορεία</a:t>
            </a:r>
            <a:r>
              <a:rPr lang="el-GR" sz="3000" b="1" dirty="0" smtClean="0">
                <a:solidFill>
                  <a:srgbClr val="FFC000"/>
                </a:solidFill>
                <a:effectLst/>
                <a:cs typeface="Tahoma" pitchFamily="34" charset="0"/>
              </a:rPr>
              <a:t>:</a:t>
            </a:r>
          </a:p>
          <a:p>
            <a:pPr marL="274320" lvl="2" indent="-274320">
              <a:buClr>
                <a:schemeClr val="accent3"/>
              </a:buClr>
              <a:buSzPct val="95000"/>
              <a:buNone/>
              <a:defRPr/>
            </a:pPr>
            <a:endParaRPr lang="en-US" sz="2800" b="1" i="1" dirty="0" smtClean="0">
              <a:solidFill>
                <a:srgbClr val="FFC000"/>
              </a:solidFill>
              <a:cs typeface="Tahoma" pitchFamily="34" charset="0"/>
            </a:endParaRPr>
          </a:p>
          <a:p>
            <a:pPr lvl="1" eaLnBrk="1" hangingPunct="1">
              <a:defRPr/>
            </a:pPr>
            <a:r>
              <a:rPr lang="el-GR" b="1" dirty="0" smtClean="0">
                <a:effectLst/>
                <a:cs typeface="Tahoma" pitchFamily="34" charset="0"/>
              </a:rPr>
              <a:t>Οξεία</a:t>
            </a:r>
            <a:r>
              <a:rPr lang="en-US" dirty="0">
                <a:effectLst/>
                <a:cs typeface="Tahoma" pitchFamily="34" charset="0"/>
              </a:rPr>
              <a:t>:</a:t>
            </a:r>
            <a:r>
              <a:rPr lang="en-US" dirty="0">
                <a:cs typeface="Tahoma" pitchFamily="34" charset="0"/>
              </a:rPr>
              <a:t> </a:t>
            </a:r>
          </a:p>
          <a:p>
            <a:pPr lvl="2" eaLnBrk="1" hangingPunct="1">
              <a:defRPr/>
            </a:pPr>
            <a:r>
              <a:rPr lang="en-US" sz="2800" dirty="0">
                <a:cs typeface="Tahoma" pitchFamily="34" charset="0"/>
              </a:rPr>
              <a:t> </a:t>
            </a:r>
            <a:r>
              <a:rPr lang="el-GR" sz="2800" dirty="0">
                <a:cs typeface="Tahoma" pitchFamily="34" charset="0"/>
              </a:rPr>
              <a:t>Οξεία </a:t>
            </a:r>
            <a:r>
              <a:rPr lang="el-GR" sz="2800" dirty="0" err="1">
                <a:cs typeface="Tahoma" pitchFamily="34" charset="0"/>
              </a:rPr>
              <a:t>λεμφοβλαστική</a:t>
            </a:r>
            <a:r>
              <a:rPr lang="el-GR" sz="2800" dirty="0">
                <a:cs typeface="Tahoma" pitchFamily="34" charset="0"/>
              </a:rPr>
              <a:t> Λευχαιμία (ΟΛΛ)</a:t>
            </a:r>
            <a:endParaRPr lang="en-US" sz="2800" dirty="0">
              <a:cs typeface="Tahoma" pitchFamily="34" charset="0"/>
            </a:endParaRPr>
          </a:p>
          <a:p>
            <a:pPr lvl="2" eaLnBrk="1" hangingPunct="1">
              <a:defRPr/>
            </a:pPr>
            <a:r>
              <a:rPr lang="en-US" sz="2800" dirty="0">
                <a:cs typeface="Tahoma" pitchFamily="34" charset="0"/>
              </a:rPr>
              <a:t> </a:t>
            </a:r>
            <a:r>
              <a:rPr lang="el-GR" sz="2800" dirty="0">
                <a:cs typeface="Tahoma" pitchFamily="34" charset="0"/>
              </a:rPr>
              <a:t>Οξεία </a:t>
            </a:r>
            <a:r>
              <a:rPr lang="el-GR" sz="2800" dirty="0" err="1">
                <a:cs typeface="Tahoma" pitchFamily="34" charset="0"/>
              </a:rPr>
              <a:t>μυελογενής</a:t>
            </a:r>
            <a:r>
              <a:rPr lang="el-GR" sz="2800" dirty="0">
                <a:cs typeface="Tahoma" pitchFamily="34" charset="0"/>
              </a:rPr>
              <a:t> Λευχαιμία (</a:t>
            </a:r>
            <a:r>
              <a:rPr lang="el-GR" sz="2800" dirty="0" smtClean="0">
                <a:cs typeface="Tahoma" pitchFamily="34" charset="0"/>
              </a:rPr>
              <a:t>ΟΜΛ)</a:t>
            </a:r>
          </a:p>
          <a:p>
            <a:pPr lvl="2" eaLnBrk="1" hangingPunct="1">
              <a:buNone/>
              <a:defRPr/>
            </a:pPr>
            <a:endParaRPr lang="en-US" sz="2800" b="1" dirty="0">
              <a:solidFill>
                <a:schemeClr val="bg1"/>
              </a:solidFill>
              <a:cs typeface="Tahoma" pitchFamily="34" charset="0"/>
            </a:endParaRPr>
          </a:p>
          <a:p>
            <a:pPr lvl="1" eaLnBrk="1" hangingPunct="1">
              <a:defRPr/>
            </a:pPr>
            <a:r>
              <a:rPr lang="el-GR" b="1" dirty="0" smtClean="0">
                <a:effectLst/>
                <a:cs typeface="Tahoma" pitchFamily="34" charset="0"/>
              </a:rPr>
              <a:t>Χρόνια</a:t>
            </a:r>
            <a:r>
              <a:rPr lang="en-US" dirty="0">
                <a:effectLst/>
                <a:cs typeface="Tahoma" pitchFamily="34" charset="0"/>
              </a:rPr>
              <a:t>:</a:t>
            </a:r>
          </a:p>
          <a:p>
            <a:pPr lvl="2" eaLnBrk="1" hangingPunct="1">
              <a:defRPr/>
            </a:pPr>
            <a:r>
              <a:rPr lang="el-GR" sz="2800" dirty="0">
                <a:cs typeface="Tahoma" pitchFamily="34" charset="0"/>
              </a:rPr>
              <a:t>Χρόνια </a:t>
            </a:r>
            <a:r>
              <a:rPr lang="el-GR" sz="2800" dirty="0" err="1">
                <a:cs typeface="Tahoma" pitchFamily="34" charset="0"/>
              </a:rPr>
              <a:t>Λεμφογενής</a:t>
            </a:r>
            <a:r>
              <a:rPr lang="el-GR" sz="2800" dirty="0">
                <a:cs typeface="Tahoma" pitchFamily="34" charset="0"/>
              </a:rPr>
              <a:t> Λευχαιμία (ΧΛΛ)</a:t>
            </a:r>
            <a:r>
              <a:rPr lang="en-US" sz="2800" dirty="0">
                <a:cs typeface="Tahoma" pitchFamily="34" charset="0"/>
              </a:rPr>
              <a:t> </a:t>
            </a:r>
          </a:p>
          <a:p>
            <a:pPr lvl="2" eaLnBrk="1" hangingPunct="1">
              <a:defRPr/>
            </a:pPr>
            <a:r>
              <a:rPr lang="el-GR" sz="2800" dirty="0">
                <a:cs typeface="Tahoma" pitchFamily="34" charset="0"/>
              </a:rPr>
              <a:t>Χρόνια </a:t>
            </a:r>
            <a:r>
              <a:rPr lang="el-GR" sz="2800" dirty="0" err="1">
                <a:cs typeface="Tahoma" pitchFamily="34" charset="0"/>
              </a:rPr>
              <a:t>Μυελογενής</a:t>
            </a:r>
            <a:r>
              <a:rPr lang="el-GR" sz="2800" dirty="0">
                <a:cs typeface="Tahoma" pitchFamily="34" charset="0"/>
              </a:rPr>
              <a:t> Λευχαιμία (ΧΜΛ)</a:t>
            </a:r>
            <a:endParaRPr lang="en-US" sz="2800" dirty="0">
              <a:cs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Laborato_0"/>
          <p:cNvPicPr>
            <a:picLocks noChangeAspect="1" noChangeArrowheads="1"/>
          </p:cNvPicPr>
          <p:nvPr/>
        </p:nvPicPr>
        <p:blipFill>
          <a:blip r:embed="rId3"/>
          <a:srcRect b="35344"/>
          <a:stretch>
            <a:fillRect/>
          </a:stretch>
        </p:blipFill>
        <p:spPr bwMode="auto">
          <a:xfrm>
            <a:off x="1403350" y="1243013"/>
            <a:ext cx="6121400" cy="5005387"/>
          </a:xfrm>
          <a:prstGeom prst="rect">
            <a:avLst/>
          </a:prstGeom>
          <a:noFill/>
          <a:ln w="9525" algn="ctr">
            <a:noFill/>
            <a:miter lim="800000"/>
            <a:headEnd/>
            <a:tailEnd/>
          </a:ln>
        </p:spPr>
      </p:pic>
      <p:sp>
        <p:nvSpPr>
          <p:cNvPr id="75778" name="Text Box 3"/>
          <p:cNvSpPr txBox="1">
            <a:spLocks noChangeArrowheads="1"/>
          </p:cNvSpPr>
          <p:nvPr/>
        </p:nvSpPr>
        <p:spPr bwMode="auto">
          <a:xfrm>
            <a:off x="1512888" y="6248400"/>
            <a:ext cx="6118225" cy="428625"/>
          </a:xfrm>
          <a:prstGeom prst="rect">
            <a:avLst/>
          </a:prstGeom>
          <a:solidFill>
            <a:schemeClr val="bg1"/>
          </a:solidFill>
          <a:ln w="9525" algn="ctr">
            <a:noFill/>
            <a:miter lim="800000"/>
            <a:headEnd/>
            <a:tailEnd/>
          </a:ln>
        </p:spPr>
        <p:txBody>
          <a:bodyPr/>
          <a:lstStyle/>
          <a:p>
            <a:pPr marL="342900" indent="-342900" eaLnBrk="1" hangingPunct="1">
              <a:lnSpc>
                <a:spcPct val="90000"/>
              </a:lnSpc>
              <a:spcBef>
                <a:spcPct val="20000"/>
              </a:spcBef>
              <a:buClr>
                <a:srgbClr val="FF99FF"/>
              </a:buClr>
              <a:buFont typeface="Wingdings" pitchFamily="2" charset="2"/>
              <a:buNone/>
            </a:pPr>
            <a:r>
              <a:rPr lang="en-US" altLang="el-GR" sz="1600" b="1">
                <a:latin typeface="Arial" pitchFamily="34" charset="0"/>
              </a:rPr>
              <a:t>     CD45</a:t>
            </a:r>
            <a:endParaRPr lang="en-GB" altLang="el-GR" sz="1600" b="1">
              <a:latin typeface="Arial" pitchFamily="34" charset="0"/>
            </a:endParaRPr>
          </a:p>
        </p:txBody>
      </p:sp>
      <p:sp>
        <p:nvSpPr>
          <p:cNvPr id="75779" name="Line 4"/>
          <p:cNvSpPr>
            <a:spLocks noChangeShapeType="1"/>
          </p:cNvSpPr>
          <p:nvPr/>
        </p:nvSpPr>
        <p:spPr bwMode="auto">
          <a:xfrm>
            <a:off x="2438400" y="6400800"/>
            <a:ext cx="4802188" cy="0"/>
          </a:xfrm>
          <a:prstGeom prst="line">
            <a:avLst/>
          </a:prstGeom>
          <a:noFill/>
          <a:ln w="63500">
            <a:solidFill>
              <a:schemeClr val="tx1"/>
            </a:solidFill>
            <a:round/>
            <a:headEnd/>
            <a:tailEnd type="triangle" w="med" len="med"/>
          </a:ln>
        </p:spPr>
        <p:txBody>
          <a:bodyPr/>
          <a:lstStyle/>
          <a:p>
            <a:endParaRPr lang="el-GR"/>
          </a:p>
        </p:txBody>
      </p:sp>
      <p:sp>
        <p:nvSpPr>
          <p:cNvPr id="45061" name="Rectangle 5"/>
          <p:cNvSpPr>
            <a:spLocks noGrp="1" noChangeArrowheads="1"/>
          </p:cNvSpPr>
          <p:nvPr>
            <p:ph type="title"/>
          </p:nvPr>
        </p:nvSpPr>
        <p:spPr>
          <a:xfrm>
            <a:off x="152400" y="228600"/>
            <a:ext cx="8710613" cy="1136650"/>
          </a:xfrm>
        </p:spPr>
        <p:txBody>
          <a:bodyPr>
            <a:normAutofit fontScale="90000"/>
          </a:bodyPr>
          <a:lstStyle/>
          <a:p>
            <a:pPr eaLnBrk="1" hangingPunct="1">
              <a:defRPr/>
            </a:pPr>
            <a:r>
              <a:rPr lang="el-GR" sz="4000" b="1" dirty="0">
                <a:solidFill>
                  <a:schemeClr val="hlink"/>
                </a:solidFill>
              </a:rPr>
              <a:t>Οξεία Λευχαιμία</a:t>
            </a:r>
            <a:r>
              <a:rPr lang="en-US" sz="4000" b="1" dirty="0">
                <a:solidFill>
                  <a:schemeClr val="hlink"/>
                </a:solidFill>
              </a:rPr>
              <a:t>: CD45 gating (</a:t>
            </a:r>
            <a:r>
              <a:rPr lang="el-GR" sz="4000" b="1" dirty="0">
                <a:solidFill>
                  <a:schemeClr val="hlink"/>
                </a:solidFill>
              </a:rPr>
              <a:t>βλαστικό παράθυρο</a:t>
            </a:r>
            <a:r>
              <a:rPr lang="en-US" sz="4000" b="1" dirty="0">
                <a:solidFill>
                  <a:schemeClr val="hlink"/>
                </a:solidFill>
              </a:rPr>
              <a:t>)</a:t>
            </a:r>
            <a:r>
              <a:rPr lang="en-GB" sz="4000" b="1" dirty="0">
                <a:solidFill>
                  <a:schemeClr val="hlink"/>
                </a:solidFill>
              </a:rPr>
              <a:t> </a:t>
            </a:r>
            <a:endParaRPr lang="en-US" sz="4000" b="1" dirty="0">
              <a:solidFill>
                <a:schemeClr val="hlink"/>
              </a:solidFill>
            </a:endParaRPr>
          </a:p>
        </p:txBody>
      </p:sp>
      <p:sp>
        <p:nvSpPr>
          <p:cNvPr id="75781" name="Rectangle 6"/>
          <p:cNvSpPr>
            <a:spLocks noChangeArrowheads="1"/>
          </p:cNvSpPr>
          <p:nvPr/>
        </p:nvSpPr>
        <p:spPr bwMode="auto">
          <a:xfrm>
            <a:off x="0" y="933450"/>
            <a:ext cx="9144000" cy="0"/>
          </a:xfrm>
          <a:prstGeom prst="rect">
            <a:avLst/>
          </a:prstGeom>
          <a:noFill/>
          <a:ln w="9525" algn="ctr">
            <a:noFill/>
            <a:miter lim="800000"/>
            <a:headEnd/>
            <a:tailEnd/>
          </a:ln>
        </p:spPr>
        <p:txBody>
          <a:bodyPr wrap="none" anchor="ctr">
            <a:spAutoFit/>
          </a:bodyPr>
          <a:lstStyle/>
          <a:p>
            <a:pPr eaLnBrk="1" hangingPunct="1"/>
            <a:endParaRPr lang="el-GR" altLang="el-GR"/>
          </a:p>
        </p:txBody>
      </p:sp>
      <p:sp>
        <p:nvSpPr>
          <p:cNvPr id="75782" name="Text Box 7"/>
          <p:cNvSpPr txBox="1">
            <a:spLocks noChangeArrowheads="1"/>
          </p:cNvSpPr>
          <p:nvPr/>
        </p:nvSpPr>
        <p:spPr bwMode="auto">
          <a:xfrm>
            <a:off x="2895600" y="1295400"/>
            <a:ext cx="676275" cy="339725"/>
          </a:xfrm>
          <a:prstGeom prst="rect">
            <a:avLst/>
          </a:prstGeom>
          <a:solidFill>
            <a:schemeClr val="bg1"/>
          </a:solidFill>
          <a:ln w="9525" algn="ctr">
            <a:noFill/>
            <a:miter lim="800000"/>
            <a:headEnd/>
            <a:tailEnd/>
          </a:ln>
        </p:spPr>
        <p:txBody>
          <a:bodyPr wrap="none">
            <a:spAutoFit/>
          </a:bodyPr>
          <a:lstStyle/>
          <a:p>
            <a:pPr marL="342900" indent="-342900" eaLnBrk="1" hangingPunct="1">
              <a:lnSpc>
                <a:spcPct val="90000"/>
              </a:lnSpc>
              <a:spcBef>
                <a:spcPct val="20000"/>
              </a:spcBef>
              <a:buClr>
                <a:srgbClr val="FF99FF"/>
              </a:buClr>
              <a:buFont typeface="Wingdings" pitchFamily="2" charset="2"/>
              <a:buNone/>
            </a:pPr>
            <a:r>
              <a:rPr lang="el-GR" altLang="el-GR" b="1">
                <a:latin typeface="Arial" pitchFamily="34" charset="0"/>
              </a:rPr>
              <a:t>ΜΔΣ</a:t>
            </a:r>
            <a:endParaRPr lang="en-GB" altLang="el-GR" b="1">
              <a:latin typeface="Arial" pitchFamily="34" charset="0"/>
            </a:endParaRPr>
          </a:p>
        </p:txBody>
      </p:sp>
      <p:sp>
        <p:nvSpPr>
          <p:cNvPr id="75783" name="Text Box 8"/>
          <p:cNvSpPr txBox="1">
            <a:spLocks noChangeArrowheads="1"/>
          </p:cNvSpPr>
          <p:nvPr/>
        </p:nvSpPr>
        <p:spPr bwMode="auto">
          <a:xfrm>
            <a:off x="5486400" y="1295400"/>
            <a:ext cx="1150938" cy="339725"/>
          </a:xfrm>
          <a:prstGeom prst="rect">
            <a:avLst/>
          </a:prstGeom>
          <a:solidFill>
            <a:schemeClr val="bg1"/>
          </a:solidFill>
          <a:ln w="9525" algn="ctr">
            <a:noFill/>
            <a:miter lim="800000"/>
            <a:headEnd/>
            <a:tailEnd/>
          </a:ln>
        </p:spPr>
        <p:txBody>
          <a:bodyPr>
            <a:spAutoFit/>
          </a:bodyPr>
          <a:lstStyle/>
          <a:p>
            <a:pPr marL="342900" indent="-342900" eaLnBrk="1" hangingPunct="1">
              <a:lnSpc>
                <a:spcPct val="90000"/>
              </a:lnSpc>
              <a:spcBef>
                <a:spcPct val="20000"/>
              </a:spcBef>
              <a:buClr>
                <a:srgbClr val="FF99FF"/>
              </a:buClr>
              <a:buFont typeface="Wingdings" pitchFamily="2" charset="2"/>
              <a:buNone/>
            </a:pPr>
            <a:r>
              <a:rPr lang="el-GR" altLang="el-GR" b="1">
                <a:latin typeface="Arial" pitchFamily="34" charset="0"/>
              </a:rPr>
              <a:t>ΟΜΛ</a:t>
            </a:r>
            <a:r>
              <a:rPr lang="en-US" altLang="el-GR" b="1">
                <a:latin typeface="Arial" pitchFamily="34" charset="0"/>
              </a:rPr>
              <a:t>-M1</a:t>
            </a:r>
            <a:endParaRPr lang="en-GB" altLang="el-GR" b="1">
              <a:latin typeface="Arial" pitchFamily="34" charset="0"/>
            </a:endParaRPr>
          </a:p>
        </p:txBody>
      </p:sp>
      <p:sp>
        <p:nvSpPr>
          <p:cNvPr id="75784" name="Text Box 9"/>
          <p:cNvSpPr txBox="1">
            <a:spLocks noChangeArrowheads="1"/>
          </p:cNvSpPr>
          <p:nvPr/>
        </p:nvSpPr>
        <p:spPr bwMode="auto">
          <a:xfrm>
            <a:off x="2627313" y="3789363"/>
            <a:ext cx="1223962" cy="339725"/>
          </a:xfrm>
          <a:prstGeom prst="rect">
            <a:avLst/>
          </a:prstGeom>
          <a:solidFill>
            <a:schemeClr val="bg1"/>
          </a:solidFill>
          <a:ln w="9525" algn="ctr">
            <a:noFill/>
            <a:miter lim="800000"/>
            <a:headEnd/>
            <a:tailEnd/>
          </a:ln>
        </p:spPr>
        <p:txBody>
          <a:bodyPr>
            <a:spAutoFit/>
          </a:bodyPr>
          <a:lstStyle/>
          <a:p>
            <a:pPr marL="342900" indent="-342900" eaLnBrk="1" hangingPunct="1">
              <a:lnSpc>
                <a:spcPct val="90000"/>
              </a:lnSpc>
              <a:spcBef>
                <a:spcPct val="20000"/>
              </a:spcBef>
              <a:buClr>
                <a:srgbClr val="FF99FF"/>
              </a:buClr>
              <a:buFont typeface="Wingdings" pitchFamily="2" charset="2"/>
              <a:buNone/>
            </a:pPr>
            <a:r>
              <a:rPr lang="el-GR" altLang="el-GR" b="1">
                <a:latin typeface="Arial" pitchFamily="34" charset="0"/>
              </a:rPr>
              <a:t>ΟΜΛ</a:t>
            </a:r>
            <a:r>
              <a:rPr lang="en-US" altLang="el-GR" b="1">
                <a:latin typeface="Arial" pitchFamily="34" charset="0"/>
              </a:rPr>
              <a:t>-M5</a:t>
            </a:r>
            <a:endParaRPr lang="en-GB" altLang="el-GR" b="1">
              <a:latin typeface="Arial" pitchFamily="34" charset="0"/>
            </a:endParaRPr>
          </a:p>
        </p:txBody>
      </p:sp>
      <p:sp>
        <p:nvSpPr>
          <p:cNvPr id="75785" name="Text Box 10"/>
          <p:cNvSpPr txBox="1">
            <a:spLocks noChangeArrowheads="1"/>
          </p:cNvSpPr>
          <p:nvPr/>
        </p:nvSpPr>
        <p:spPr bwMode="auto">
          <a:xfrm>
            <a:off x="5580063" y="3789363"/>
            <a:ext cx="863600" cy="339725"/>
          </a:xfrm>
          <a:prstGeom prst="rect">
            <a:avLst/>
          </a:prstGeom>
          <a:solidFill>
            <a:schemeClr val="bg1"/>
          </a:solidFill>
          <a:ln w="9525" algn="ctr">
            <a:noFill/>
            <a:miter lim="800000"/>
            <a:headEnd/>
            <a:tailEnd/>
          </a:ln>
        </p:spPr>
        <p:txBody>
          <a:bodyPr>
            <a:spAutoFit/>
          </a:bodyPr>
          <a:lstStyle/>
          <a:p>
            <a:pPr marL="342900" indent="-342900" eaLnBrk="1" hangingPunct="1">
              <a:lnSpc>
                <a:spcPct val="90000"/>
              </a:lnSpc>
              <a:spcBef>
                <a:spcPct val="20000"/>
              </a:spcBef>
              <a:buClr>
                <a:srgbClr val="FF99FF"/>
              </a:buClr>
              <a:buFont typeface="Wingdings" pitchFamily="2" charset="2"/>
              <a:buNone/>
            </a:pPr>
            <a:r>
              <a:rPr lang="el-GR" altLang="el-GR" b="1">
                <a:latin typeface="Arial" pitchFamily="34" charset="0"/>
              </a:rPr>
              <a:t>ΟΛΛ</a:t>
            </a:r>
            <a:endParaRPr lang="en-GB" altLang="el-GR" b="1">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74638"/>
            <a:ext cx="8839200" cy="1143000"/>
          </a:xfrm>
        </p:spPr>
        <p:txBody>
          <a:bodyPr/>
          <a:lstStyle/>
          <a:p>
            <a:pPr algn="ctr" eaLnBrk="1" hangingPunct="1">
              <a:defRPr/>
            </a:pPr>
            <a:r>
              <a:rPr lang="el-GR" sz="4000" b="1">
                <a:solidFill>
                  <a:schemeClr val="hlink"/>
                </a:solidFill>
              </a:rPr>
              <a:t>ΝΕΟΠΛΑΣΜΑΤΙΚΟΣ ΑΝΟΣΟΦΑΙΝΟΤΥΠΟΣ</a:t>
            </a:r>
          </a:p>
        </p:txBody>
      </p:sp>
      <p:sp>
        <p:nvSpPr>
          <p:cNvPr id="40963" name="Rectangle 3"/>
          <p:cNvSpPr>
            <a:spLocks noGrp="1" noChangeArrowheads="1"/>
          </p:cNvSpPr>
          <p:nvPr>
            <p:ph idx="1"/>
          </p:nvPr>
        </p:nvSpPr>
        <p:spPr>
          <a:xfrm>
            <a:off x="457200" y="1752600"/>
            <a:ext cx="8229600" cy="4525963"/>
          </a:xfrm>
        </p:spPr>
        <p:txBody>
          <a:bodyPr/>
          <a:lstStyle/>
          <a:p>
            <a:pPr eaLnBrk="1" hangingPunct="1">
              <a:lnSpc>
                <a:spcPct val="90000"/>
              </a:lnSpc>
              <a:defRPr/>
            </a:pPr>
            <a:r>
              <a:rPr lang="en-US" b="1" i="1" dirty="0">
                <a:solidFill>
                  <a:srgbClr val="CC0000"/>
                </a:solidFill>
              </a:rPr>
              <a:t>Aberrant antigen expression</a:t>
            </a:r>
          </a:p>
          <a:p>
            <a:pPr eaLnBrk="1" hangingPunct="1">
              <a:lnSpc>
                <a:spcPct val="90000"/>
              </a:lnSpc>
              <a:buFontTx/>
              <a:buNone/>
              <a:defRPr/>
            </a:pPr>
            <a:r>
              <a:rPr lang="en-US" dirty="0"/>
              <a:t>   </a:t>
            </a:r>
            <a:r>
              <a:rPr lang="el-GR" dirty="0"/>
              <a:t>έκφραση αντιγόνων που χαρακτηρίζουν άλλη κυτταρική </a:t>
            </a:r>
            <a:r>
              <a:rPr lang="el-GR" dirty="0" smtClean="0"/>
              <a:t>σειρά.</a:t>
            </a:r>
            <a:endParaRPr lang="el-GR" dirty="0"/>
          </a:p>
          <a:p>
            <a:pPr eaLnBrk="1" hangingPunct="1">
              <a:lnSpc>
                <a:spcPct val="90000"/>
              </a:lnSpc>
              <a:defRPr/>
            </a:pPr>
            <a:r>
              <a:rPr lang="en-US" b="1" i="1" dirty="0">
                <a:solidFill>
                  <a:srgbClr val="CC0000"/>
                </a:solidFill>
              </a:rPr>
              <a:t>Asynchronous antigen expression</a:t>
            </a:r>
          </a:p>
          <a:p>
            <a:pPr eaLnBrk="1" hangingPunct="1">
              <a:lnSpc>
                <a:spcPct val="90000"/>
              </a:lnSpc>
              <a:buFontTx/>
              <a:buNone/>
              <a:defRPr/>
            </a:pPr>
            <a:r>
              <a:rPr lang="en-US" dirty="0"/>
              <a:t>   </a:t>
            </a:r>
            <a:r>
              <a:rPr lang="el-GR" dirty="0"/>
              <a:t>έκφραση αντιγόνων που φυσιολογικά απαντώνται σε άλλα στάδια ωρίμανσης της ίδιας κυτταρικής </a:t>
            </a:r>
            <a:r>
              <a:rPr lang="el-GR" dirty="0" smtClean="0"/>
              <a:t>σειράς.</a:t>
            </a:r>
            <a:r>
              <a:rPr lang="en-US" dirty="0" smtClean="0"/>
              <a:t> </a:t>
            </a:r>
            <a:endParaRPr lang="el-GR" dirty="0"/>
          </a:p>
          <a:p>
            <a:pPr eaLnBrk="1" hangingPunct="1">
              <a:lnSpc>
                <a:spcPct val="90000"/>
              </a:lnSpc>
              <a:defRPr/>
            </a:pPr>
            <a:r>
              <a:rPr lang="en-US" b="1" i="1" dirty="0">
                <a:solidFill>
                  <a:srgbClr val="CC0000"/>
                </a:solidFill>
              </a:rPr>
              <a:t>Intensity of antigen expression</a:t>
            </a:r>
            <a:r>
              <a:rPr lang="en-US" dirty="0">
                <a:solidFill>
                  <a:srgbClr val="CC0000"/>
                </a:solidFill>
              </a:rPr>
              <a:t> </a:t>
            </a:r>
          </a:p>
          <a:p>
            <a:pPr eaLnBrk="1" hangingPunct="1">
              <a:lnSpc>
                <a:spcPct val="90000"/>
              </a:lnSpc>
              <a:buFontTx/>
              <a:buNone/>
              <a:defRPr/>
            </a:pPr>
            <a:r>
              <a:rPr lang="en-US" dirty="0"/>
              <a:t>   </a:t>
            </a:r>
            <a:r>
              <a:rPr lang="el-GR" dirty="0"/>
              <a:t>υπέρ ή </a:t>
            </a:r>
            <a:r>
              <a:rPr lang="el-GR" dirty="0" err="1"/>
              <a:t>υποέκφραση</a:t>
            </a:r>
            <a:r>
              <a:rPr lang="el-GR" dirty="0"/>
              <a:t> </a:t>
            </a:r>
            <a:r>
              <a:rPr lang="el-GR" dirty="0" smtClean="0"/>
              <a:t>αντιγόνων.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rot="-2599138">
            <a:off x="2484438" y="3716338"/>
            <a:ext cx="381000" cy="457200"/>
          </a:xfrm>
          <a:prstGeom prst="rect">
            <a:avLst/>
          </a:prstGeom>
          <a:solidFill>
            <a:schemeClr val="accent1"/>
          </a:solidFill>
          <a:ln w="9525">
            <a:noFill/>
            <a:miter lim="800000"/>
            <a:headEnd/>
            <a:tailEnd/>
          </a:ln>
          <a:effectLst>
            <a:outerShdw dist="35921" dir="2700000" algn="ctr" rotWithShape="0">
              <a:schemeClr val="tx2"/>
            </a:outerShdw>
          </a:effectLst>
        </p:spPr>
        <p:txBody>
          <a:bodyPr wrap="none" anchor="ctr"/>
          <a:lstStyle/>
          <a:p>
            <a:endParaRPr lang="el-GR"/>
          </a:p>
        </p:txBody>
      </p:sp>
      <p:sp>
        <p:nvSpPr>
          <p:cNvPr id="43011" name="Rectangle 3"/>
          <p:cNvSpPr>
            <a:spLocks noGrp="1" noChangeArrowheads="1"/>
          </p:cNvSpPr>
          <p:nvPr>
            <p:ph type="title"/>
          </p:nvPr>
        </p:nvSpPr>
        <p:spPr>
          <a:xfrm>
            <a:off x="152400" y="404813"/>
            <a:ext cx="8812213" cy="890587"/>
          </a:xfrm>
        </p:spPr>
        <p:txBody>
          <a:bodyPr>
            <a:normAutofit fontScale="90000"/>
          </a:bodyPr>
          <a:lstStyle/>
          <a:p>
            <a:pPr algn="ctr" eaLnBrk="1" hangingPunct="1">
              <a:defRPr/>
            </a:pPr>
            <a:r>
              <a:rPr lang="en-US" altLang="ko-KR" sz="3600" b="1">
                <a:solidFill>
                  <a:schemeClr val="hlink"/>
                </a:solidFill>
                <a:ea typeface="Gulim" pitchFamily="34" charset="-127"/>
              </a:rPr>
              <a:t>Detection of neoplastic phenotypes</a:t>
            </a:r>
            <a:r>
              <a:rPr lang="en-US" sz="3600" b="1">
                <a:solidFill>
                  <a:schemeClr val="hlink"/>
                </a:solidFill>
              </a:rPr>
              <a:t/>
            </a:r>
            <a:br>
              <a:rPr lang="en-US" sz="3600" b="1">
                <a:solidFill>
                  <a:schemeClr val="hlink"/>
                </a:solidFill>
              </a:rPr>
            </a:br>
            <a:endParaRPr lang="en-US" sz="3600" b="1">
              <a:solidFill>
                <a:schemeClr val="hlink"/>
              </a:solidFill>
            </a:endParaRPr>
          </a:p>
        </p:txBody>
      </p:sp>
      <p:grpSp>
        <p:nvGrpSpPr>
          <p:cNvPr id="2" name="Group 4"/>
          <p:cNvGrpSpPr>
            <a:grpSpLocks/>
          </p:cNvGrpSpPr>
          <p:nvPr/>
        </p:nvGrpSpPr>
        <p:grpSpPr bwMode="auto">
          <a:xfrm>
            <a:off x="2590800" y="4724400"/>
            <a:ext cx="1600200" cy="609600"/>
            <a:chOff x="1632" y="2976"/>
            <a:chExt cx="1008" cy="384"/>
          </a:xfrm>
        </p:grpSpPr>
        <p:grpSp>
          <p:nvGrpSpPr>
            <p:cNvPr id="79899" name="Group 5"/>
            <p:cNvGrpSpPr>
              <a:grpSpLocks/>
            </p:cNvGrpSpPr>
            <p:nvPr/>
          </p:nvGrpSpPr>
          <p:grpSpPr bwMode="auto">
            <a:xfrm>
              <a:off x="2016" y="2976"/>
              <a:ext cx="624" cy="384"/>
              <a:chOff x="2016" y="2976"/>
              <a:chExt cx="624" cy="384"/>
            </a:xfrm>
          </p:grpSpPr>
          <p:sp>
            <p:nvSpPr>
              <p:cNvPr id="79901" name="Oval 6"/>
              <p:cNvSpPr>
                <a:spLocks noChangeArrowheads="1"/>
              </p:cNvSpPr>
              <p:nvPr/>
            </p:nvSpPr>
            <p:spPr bwMode="auto">
              <a:xfrm>
                <a:off x="2016" y="2976"/>
                <a:ext cx="624" cy="384"/>
              </a:xfrm>
              <a:prstGeom prst="ellipse">
                <a:avLst/>
              </a:prstGeom>
              <a:solidFill>
                <a:srgbClr val="003399"/>
              </a:solidFill>
              <a:ln w="28575">
                <a:solidFill>
                  <a:schemeClr val="bg1"/>
                </a:solidFill>
                <a:round/>
                <a:headEnd/>
                <a:tailEnd/>
              </a:ln>
            </p:spPr>
            <p:txBody>
              <a:bodyPr wrap="none" anchor="ctr"/>
              <a:lstStyle/>
              <a:p>
                <a:pPr algn="ctr"/>
                <a:endParaRPr lang="en-US" altLang="el-GR" sz="2400">
                  <a:solidFill>
                    <a:srgbClr val="003399"/>
                  </a:solidFill>
                  <a:latin typeface="Arial" pitchFamily="34" charset="0"/>
                </a:endParaRPr>
              </a:p>
            </p:txBody>
          </p:sp>
          <p:sp>
            <p:nvSpPr>
              <p:cNvPr id="79902" name="Text Box 7"/>
              <p:cNvSpPr txBox="1">
                <a:spLocks noChangeArrowheads="1"/>
              </p:cNvSpPr>
              <p:nvPr/>
            </p:nvSpPr>
            <p:spPr bwMode="auto">
              <a:xfrm>
                <a:off x="2016" y="3024"/>
                <a:ext cx="608" cy="288"/>
              </a:xfrm>
              <a:prstGeom prst="rect">
                <a:avLst/>
              </a:prstGeom>
              <a:noFill/>
              <a:ln w="9525">
                <a:noFill/>
                <a:miter lim="800000"/>
                <a:headEnd/>
                <a:tailEnd/>
              </a:ln>
            </p:spPr>
            <p:txBody>
              <a:bodyPr>
                <a:spAutoFit/>
              </a:bodyPr>
              <a:lstStyle/>
              <a:p>
                <a:r>
                  <a:rPr lang="en-US" altLang="el-GR" sz="2400">
                    <a:solidFill>
                      <a:schemeClr val="bg1"/>
                    </a:solidFill>
                    <a:latin typeface="Arial" pitchFamily="34" charset="0"/>
                  </a:rPr>
                  <a:t>CD13</a:t>
                </a:r>
              </a:p>
            </p:txBody>
          </p:sp>
        </p:grpSp>
        <p:sp>
          <p:nvSpPr>
            <p:cNvPr id="79900" name="AutoShape 8"/>
            <p:cNvSpPr>
              <a:spLocks noChangeArrowheads="1"/>
            </p:cNvSpPr>
            <p:nvPr/>
          </p:nvSpPr>
          <p:spPr bwMode="auto">
            <a:xfrm rot="-7567348">
              <a:off x="1608" y="3000"/>
              <a:ext cx="336" cy="288"/>
            </a:xfrm>
            <a:prstGeom prst="triangle">
              <a:avLst>
                <a:gd name="adj" fmla="val 50000"/>
              </a:avLst>
            </a:prstGeom>
            <a:solidFill>
              <a:srgbClr val="FFFFFF"/>
            </a:solidFill>
            <a:ln w="9525">
              <a:noFill/>
              <a:miter lim="800000"/>
              <a:headEnd/>
              <a:tailEnd/>
            </a:ln>
          </p:spPr>
          <p:txBody>
            <a:bodyPr wrap="none" anchor="ctr"/>
            <a:lstStyle/>
            <a:p>
              <a:pPr eaLnBrk="1" hangingPunct="1"/>
              <a:endParaRPr lang="el-GR" altLang="el-GR"/>
            </a:p>
          </p:txBody>
        </p:sp>
      </p:grpSp>
      <p:sp>
        <p:nvSpPr>
          <p:cNvPr id="79876" name="Rectangle 9"/>
          <p:cNvSpPr>
            <a:spLocks noChangeArrowheads="1"/>
          </p:cNvSpPr>
          <p:nvPr/>
        </p:nvSpPr>
        <p:spPr bwMode="auto">
          <a:xfrm rot="-3805049">
            <a:off x="1943100" y="3314700"/>
            <a:ext cx="381000" cy="457200"/>
          </a:xfrm>
          <a:prstGeom prst="rect">
            <a:avLst/>
          </a:prstGeom>
          <a:solidFill>
            <a:srgbClr val="00CC00"/>
          </a:solidFill>
          <a:ln w="9525">
            <a:noFill/>
            <a:miter lim="800000"/>
            <a:headEnd/>
            <a:tailEnd/>
          </a:ln>
          <a:effectLst>
            <a:outerShdw dist="35921" dir="2700000" algn="ctr" rotWithShape="0">
              <a:schemeClr val="tx2"/>
            </a:outerShdw>
          </a:effectLst>
        </p:spPr>
        <p:txBody>
          <a:bodyPr wrap="none" anchor="ctr"/>
          <a:lstStyle/>
          <a:p>
            <a:endParaRPr lang="el-GR"/>
          </a:p>
        </p:txBody>
      </p:sp>
      <p:sp>
        <p:nvSpPr>
          <p:cNvPr id="79877" name="AutoShape 10"/>
          <p:cNvSpPr>
            <a:spLocks noChangeArrowheads="1"/>
          </p:cNvSpPr>
          <p:nvPr/>
        </p:nvSpPr>
        <p:spPr bwMode="auto">
          <a:xfrm rot="-4968814">
            <a:off x="1943100" y="5372100"/>
            <a:ext cx="533400" cy="457200"/>
          </a:xfrm>
          <a:prstGeom prst="triangle">
            <a:avLst>
              <a:gd name="adj" fmla="val 50000"/>
            </a:avLst>
          </a:prstGeom>
          <a:solidFill>
            <a:schemeClr val="hlink"/>
          </a:solidFill>
          <a:ln w="9525">
            <a:noFill/>
            <a:miter lim="800000"/>
            <a:headEnd/>
            <a:tailEnd/>
          </a:ln>
          <a:effectLst>
            <a:outerShdw dist="35921" dir="2700000" algn="ctr" rotWithShape="0">
              <a:schemeClr val="tx2"/>
            </a:outerShdw>
          </a:effectLst>
        </p:spPr>
        <p:txBody>
          <a:bodyPr wrap="none" anchor="ctr"/>
          <a:lstStyle/>
          <a:p>
            <a:endParaRPr lang="el-GR"/>
          </a:p>
        </p:txBody>
      </p:sp>
      <p:sp>
        <p:nvSpPr>
          <p:cNvPr id="79878" name="Oval 11"/>
          <p:cNvSpPr>
            <a:spLocks noChangeArrowheads="1"/>
          </p:cNvSpPr>
          <p:nvPr/>
        </p:nvSpPr>
        <p:spPr bwMode="auto">
          <a:xfrm>
            <a:off x="457200" y="3505200"/>
            <a:ext cx="2438400" cy="2209800"/>
          </a:xfrm>
          <a:prstGeom prst="ellipse">
            <a:avLst/>
          </a:prstGeom>
          <a:gradFill rotWithShape="0">
            <a:gsLst>
              <a:gs pos="0">
                <a:srgbClr val="FF00FF"/>
              </a:gs>
              <a:gs pos="100000">
                <a:srgbClr val="CC0066"/>
              </a:gs>
            </a:gsLst>
            <a:path path="shape">
              <a:fillToRect l="50000" t="50000" r="50000" b="50000"/>
            </a:path>
          </a:gradFill>
          <a:ln w="9525">
            <a:noFill/>
            <a:round/>
            <a:headEnd/>
            <a:tailEnd/>
          </a:ln>
          <a:effectLst>
            <a:outerShdw dist="35921" dir="2700000" algn="ctr" rotWithShape="0">
              <a:schemeClr val="tx2"/>
            </a:outerShdw>
          </a:effectLst>
        </p:spPr>
        <p:txBody>
          <a:bodyPr wrap="none" anchor="ctr"/>
          <a:lstStyle/>
          <a:p>
            <a:endParaRPr lang="el-GR"/>
          </a:p>
        </p:txBody>
      </p:sp>
      <p:sp>
        <p:nvSpPr>
          <p:cNvPr id="79879" name="Text Box 12"/>
          <p:cNvSpPr txBox="1">
            <a:spLocks noChangeArrowheads="1"/>
          </p:cNvSpPr>
          <p:nvPr/>
        </p:nvSpPr>
        <p:spPr bwMode="auto">
          <a:xfrm>
            <a:off x="2133600" y="2895600"/>
            <a:ext cx="965200"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00FF00"/>
                </a:solidFill>
                <a:latin typeface="Arial" pitchFamily="34" charset="0"/>
              </a:rPr>
              <a:t>CD19</a:t>
            </a:r>
            <a:endParaRPr lang="en-US" sz="2400">
              <a:solidFill>
                <a:srgbClr val="009900"/>
              </a:solidFill>
              <a:latin typeface="Arial" pitchFamily="34" charset="0"/>
            </a:endParaRPr>
          </a:p>
        </p:txBody>
      </p:sp>
      <p:sp>
        <p:nvSpPr>
          <p:cNvPr id="79880" name="Text Box 13"/>
          <p:cNvSpPr txBox="1">
            <a:spLocks noChangeArrowheads="1"/>
          </p:cNvSpPr>
          <p:nvPr/>
        </p:nvSpPr>
        <p:spPr bwMode="auto">
          <a:xfrm>
            <a:off x="1143000" y="4419600"/>
            <a:ext cx="965200"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FF0000"/>
                </a:solidFill>
                <a:latin typeface="Arial" pitchFamily="34" charset="0"/>
              </a:rPr>
              <a:t>CD22</a:t>
            </a:r>
          </a:p>
        </p:txBody>
      </p:sp>
      <p:sp>
        <p:nvSpPr>
          <p:cNvPr id="79881" name="Text Box 14"/>
          <p:cNvSpPr txBox="1">
            <a:spLocks noChangeArrowheads="1"/>
          </p:cNvSpPr>
          <p:nvPr/>
        </p:nvSpPr>
        <p:spPr bwMode="auto">
          <a:xfrm>
            <a:off x="1143000" y="4800600"/>
            <a:ext cx="1135063"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990099"/>
                </a:solidFill>
                <a:latin typeface="Arial" pitchFamily="34" charset="0"/>
              </a:rPr>
              <a:t>CD79a</a:t>
            </a:r>
          </a:p>
        </p:txBody>
      </p:sp>
      <p:sp>
        <p:nvSpPr>
          <p:cNvPr id="79882" name="Text Box 15"/>
          <p:cNvSpPr txBox="1">
            <a:spLocks noChangeArrowheads="1"/>
          </p:cNvSpPr>
          <p:nvPr/>
        </p:nvSpPr>
        <p:spPr bwMode="auto">
          <a:xfrm>
            <a:off x="2051050" y="5949950"/>
            <a:ext cx="965200"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FFFF00"/>
                </a:solidFill>
                <a:latin typeface="Arial" pitchFamily="34" charset="0"/>
              </a:rPr>
              <a:t>CD34</a:t>
            </a:r>
          </a:p>
        </p:txBody>
      </p:sp>
      <p:sp>
        <p:nvSpPr>
          <p:cNvPr id="79883" name="Text Box 16"/>
          <p:cNvSpPr txBox="1">
            <a:spLocks noChangeArrowheads="1"/>
          </p:cNvSpPr>
          <p:nvPr/>
        </p:nvSpPr>
        <p:spPr bwMode="auto">
          <a:xfrm>
            <a:off x="1143000" y="4038600"/>
            <a:ext cx="725488"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chemeClr val="bg1"/>
                </a:solidFill>
                <a:latin typeface="Arial" pitchFamily="34" charset="0"/>
              </a:rPr>
              <a:t>TdT</a:t>
            </a:r>
          </a:p>
        </p:txBody>
      </p:sp>
      <p:sp>
        <p:nvSpPr>
          <p:cNvPr id="79884" name="Text Box 17"/>
          <p:cNvSpPr txBox="1">
            <a:spLocks noChangeArrowheads="1"/>
          </p:cNvSpPr>
          <p:nvPr/>
        </p:nvSpPr>
        <p:spPr bwMode="auto">
          <a:xfrm>
            <a:off x="395288" y="1773238"/>
            <a:ext cx="2078037" cy="701675"/>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4000">
                <a:solidFill>
                  <a:schemeClr val="bg1"/>
                </a:solidFill>
                <a:latin typeface="Arial" pitchFamily="34" charset="0"/>
              </a:rPr>
              <a:t>aberrant</a:t>
            </a:r>
          </a:p>
        </p:txBody>
      </p:sp>
      <p:sp>
        <p:nvSpPr>
          <p:cNvPr id="43026" name="AutoShape 18"/>
          <p:cNvSpPr>
            <a:spLocks noChangeArrowheads="1"/>
          </p:cNvSpPr>
          <p:nvPr/>
        </p:nvSpPr>
        <p:spPr bwMode="auto">
          <a:xfrm rot="-4628022">
            <a:off x="5834063" y="5411788"/>
            <a:ext cx="533400" cy="457200"/>
          </a:xfrm>
          <a:prstGeom prst="triangle">
            <a:avLst>
              <a:gd name="adj" fmla="val 50000"/>
            </a:avLst>
          </a:prstGeom>
          <a:solidFill>
            <a:schemeClr val="hlink"/>
          </a:solidFill>
          <a:ln w="9525">
            <a:noFill/>
            <a:miter lim="800000"/>
            <a:headEnd/>
            <a:tailEnd/>
          </a:ln>
        </p:spPr>
        <p:txBody>
          <a:bodyPr wrap="none" anchor="ctr"/>
          <a:lstStyle/>
          <a:p>
            <a:pPr eaLnBrk="1" hangingPunct="1"/>
            <a:endParaRPr lang="el-GR" altLang="el-GR"/>
          </a:p>
        </p:txBody>
      </p:sp>
      <p:grpSp>
        <p:nvGrpSpPr>
          <p:cNvPr id="4" name="Group 19"/>
          <p:cNvGrpSpPr>
            <a:grpSpLocks/>
          </p:cNvGrpSpPr>
          <p:nvPr/>
        </p:nvGrpSpPr>
        <p:grpSpPr bwMode="auto">
          <a:xfrm>
            <a:off x="5724525" y="5949950"/>
            <a:ext cx="1211263" cy="627063"/>
            <a:chOff x="6240" y="3696"/>
            <a:chExt cx="576" cy="384"/>
          </a:xfrm>
        </p:grpSpPr>
        <p:sp>
          <p:nvSpPr>
            <p:cNvPr id="79897" name="Oval 20"/>
            <p:cNvSpPr>
              <a:spLocks noChangeArrowheads="1"/>
            </p:cNvSpPr>
            <p:nvPr/>
          </p:nvSpPr>
          <p:spPr bwMode="auto">
            <a:xfrm>
              <a:off x="6240" y="3696"/>
              <a:ext cx="576" cy="384"/>
            </a:xfrm>
            <a:prstGeom prst="ellipse">
              <a:avLst/>
            </a:prstGeom>
            <a:solidFill>
              <a:srgbClr val="003399"/>
            </a:solidFill>
            <a:ln w="28575">
              <a:solidFill>
                <a:schemeClr val="hlink"/>
              </a:solidFill>
              <a:round/>
              <a:headEnd/>
              <a:tailEnd/>
            </a:ln>
          </p:spPr>
          <p:txBody>
            <a:bodyPr wrap="none" anchor="ctr"/>
            <a:lstStyle/>
            <a:p>
              <a:pPr algn="ctr"/>
              <a:endParaRPr lang="en-US" altLang="el-GR" sz="2400">
                <a:solidFill>
                  <a:schemeClr val="hlink"/>
                </a:solidFill>
                <a:latin typeface="Arial" pitchFamily="34" charset="0"/>
              </a:endParaRPr>
            </a:p>
          </p:txBody>
        </p:sp>
        <p:sp>
          <p:nvSpPr>
            <p:cNvPr id="79898" name="Text Box 21"/>
            <p:cNvSpPr txBox="1">
              <a:spLocks noChangeArrowheads="1"/>
            </p:cNvSpPr>
            <p:nvPr/>
          </p:nvSpPr>
          <p:spPr bwMode="auto">
            <a:xfrm>
              <a:off x="6240" y="3744"/>
              <a:ext cx="532" cy="280"/>
            </a:xfrm>
            <a:prstGeom prst="rect">
              <a:avLst/>
            </a:prstGeom>
            <a:noFill/>
            <a:ln w="9525">
              <a:noFill/>
              <a:miter lim="800000"/>
              <a:headEnd/>
              <a:tailEnd/>
            </a:ln>
          </p:spPr>
          <p:txBody>
            <a:bodyPr wrap="none">
              <a:spAutoFit/>
            </a:bodyPr>
            <a:lstStyle/>
            <a:p>
              <a:r>
                <a:rPr lang="en-US" altLang="el-GR" sz="2400">
                  <a:solidFill>
                    <a:srgbClr val="FFFF00"/>
                  </a:solidFill>
                  <a:latin typeface="Arial" pitchFamily="34" charset="0"/>
                </a:rPr>
                <a:t>CD11c</a:t>
              </a:r>
            </a:p>
          </p:txBody>
        </p:sp>
      </p:grpSp>
      <p:sp>
        <p:nvSpPr>
          <p:cNvPr id="79887" name="Text Box 22"/>
          <p:cNvSpPr txBox="1">
            <a:spLocks noChangeArrowheads="1"/>
          </p:cNvSpPr>
          <p:nvPr/>
        </p:nvSpPr>
        <p:spPr bwMode="auto">
          <a:xfrm>
            <a:off x="2916238" y="3500438"/>
            <a:ext cx="965200" cy="457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chemeClr val="accent1"/>
                </a:solidFill>
                <a:latin typeface="Arial" pitchFamily="34" charset="0"/>
              </a:rPr>
              <a:t>CD10</a:t>
            </a:r>
          </a:p>
        </p:txBody>
      </p:sp>
      <p:grpSp>
        <p:nvGrpSpPr>
          <p:cNvPr id="5" name="Group 23"/>
          <p:cNvGrpSpPr>
            <a:grpSpLocks/>
          </p:cNvGrpSpPr>
          <p:nvPr/>
        </p:nvGrpSpPr>
        <p:grpSpPr bwMode="auto">
          <a:xfrm>
            <a:off x="4500563" y="1700213"/>
            <a:ext cx="4211637" cy="3938587"/>
            <a:chOff x="2835" y="1071"/>
            <a:chExt cx="2653" cy="2481"/>
          </a:xfrm>
        </p:grpSpPr>
        <p:sp>
          <p:nvSpPr>
            <p:cNvPr id="79890" name="Rectangle 24"/>
            <p:cNvSpPr>
              <a:spLocks noChangeArrowheads="1"/>
            </p:cNvSpPr>
            <p:nvPr/>
          </p:nvSpPr>
          <p:spPr bwMode="auto">
            <a:xfrm rot="-3805049">
              <a:off x="3771" y="2040"/>
              <a:ext cx="240" cy="288"/>
            </a:xfrm>
            <a:prstGeom prst="rect">
              <a:avLst/>
            </a:prstGeom>
            <a:solidFill>
              <a:srgbClr val="00CC00"/>
            </a:solidFill>
            <a:ln w="9525">
              <a:noFill/>
              <a:miter lim="800000"/>
              <a:headEnd/>
              <a:tailEnd/>
            </a:ln>
            <a:effectLst>
              <a:outerShdw dist="35921" dir="2700000" algn="ctr" rotWithShape="0">
                <a:schemeClr val="tx2"/>
              </a:outerShdw>
            </a:effectLst>
          </p:spPr>
          <p:txBody>
            <a:bodyPr wrap="none" anchor="ctr"/>
            <a:lstStyle/>
            <a:p>
              <a:endParaRPr lang="el-GR"/>
            </a:p>
          </p:txBody>
        </p:sp>
        <p:sp>
          <p:nvSpPr>
            <p:cNvPr id="79891" name="AutoShape 25"/>
            <p:cNvSpPr>
              <a:spLocks noChangeArrowheads="1"/>
            </p:cNvSpPr>
            <p:nvPr/>
          </p:nvSpPr>
          <p:spPr bwMode="auto">
            <a:xfrm rot="-8398577">
              <a:off x="4241" y="2886"/>
              <a:ext cx="336" cy="288"/>
            </a:xfrm>
            <a:prstGeom prst="triangle">
              <a:avLst>
                <a:gd name="adj" fmla="val 50000"/>
              </a:avLst>
            </a:prstGeom>
            <a:solidFill>
              <a:srgbClr val="FF9900"/>
            </a:solidFill>
            <a:ln w="9525">
              <a:noFill/>
              <a:miter lim="800000"/>
              <a:headEnd/>
              <a:tailEnd/>
            </a:ln>
            <a:effectLst>
              <a:outerShdw dist="35921" dir="2700000" algn="ctr" rotWithShape="0">
                <a:schemeClr val="tx2"/>
              </a:outerShdw>
            </a:effectLst>
          </p:spPr>
          <p:txBody>
            <a:bodyPr wrap="none" anchor="ctr"/>
            <a:lstStyle/>
            <a:p>
              <a:endParaRPr lang="el-GR"/>
            </a:p>
          </p:txBody>
        </p:sp>
        <p:sp>
          <p:nvSpPr>
            <p:cNvPr id="79892" name="Oval 26"/>
            <p:cNvSpPr>
              <a:spLocks noChangeArrowheads="1"/>
            </p:cNvSpPr>
            <p:nvPr/>
          </p:nvSpPr>
          <p:spPr bwMode="auto">
            <a:xfrm>
              <a:off x="2835" y="2160"/>
              <a:ext cx="1536" cy="1392"/>
            </a:xfrm>
            <a:prstGeom prst="ellipse">
              <a:avLst/>
            </a:prstGeom>
            <a:gradFill rotWithShape="0">
              <a:gsLst>
                <a:gs pos="0">
                  <a:srgbClr val="FF00FF"/>
                </a:gs>
                <a:gs pos="100000">
                  <a:srgbClr val="CC0066"/>
                </a:gs>
              </a:gsLst>
              <a:path path="shape">
                <a:fillToRect l="50000" t="50000" r="50000" b="50000"/>
              </a:path>
            </a:gradFill>
            <a:ln w="9525">
              <a:noFill/>
              <a:round/>
              <a:headEnd/>
              <a:tailEnd/>
            </a:ln>
            <a:effectLst>
              <a:outerShdw dist="35921" dir="2700000" algn="ctr" rotWithShape="0">
                <a:schemeClr val="tx2"/>
              </a:outerShdw>
            </a:effectLst>
          </p:spPr>
          <p:txBody>
            <a:bodyPr wrap="none" anchor="ctr"/>
            <a:lstStyle/>
            <a:p>
              <a:endParaRPr lang="el-GR"/>
            </a:p>
          </p:txBody>
        </p:sp>
        <p:sp>
          <p:nvSpPr>
            <p:cNvPr id="79893" name="Text Box 27"/>
            <p:cNvSpPr txBox="1">
              <a:spLocks noChangeArrowheads="1"/>
            </p:cNvSpPr>
            <p:nvPr/>
          </p:nvSpPr>
          <p:spPr bwMode="auto">
            <a:xfrm>
              <a:off x="3891" y="1776"/>
              <a:ext cx="715" cy="288"/>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00FF00"/>
                  </a:solidFill>
                  <a:latin typeface="Arial" pitchFamily="34" charset="0"/>
                </a:rPr>
                <a:t>CD117</a:t>
              </a:r>
              <a:endParaRPr lang="en-US" sz="2400">
                <a:solidFill>
                  <a:srgbClr val="009900"/>
                </a:solidFill>
                <a:latin typeface="Arial" pitchFamily="34" charset="0"/>
              </a:endParaRPr>
            </a:p>
          </p:txBody>
        </p:sp>
        <p:sp>
          <p:nvSpPr>
            <p:cNvPr id="79894" name="Text Box 28"/>
            <p:cNvSpPr txBox="1">
              <a:spLocks noChangeArrowheads="1"/>
            </p:cNvSpPr>
            <p:nvPr/>
          </p:nvSpPr>
          <p:spPr bwMode="auto">
            <a:xfrm>
              <a:off x="4649" y="2886"/>
              <a:ext cx="608" cy="288"/>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rgbClr val="FF9900"/>
                  </a:solidFill>
                  <a:latin typeface="Arial" pitchFamily="34" charset="0"/>
                </a:rPr>
                <a:t>CD34</a:t>
              </a:r>
            </a:p>
          </p:txBody>
        </p:sp>
        <p:sp>
          <p:nvSpPr>
            <p:cNvPr id="79895" name="Text Box 29"/>
            <p:cNvSpPr txBox="1">
              <a:spLocks noChangeArrowheads="1"/>
            </p:cNvSpPr>
            <p:nvPr/>
          </p:nvSpPr>
          <p:spPr bwMode="auto">
            <a:xfrm>
              <a:off x="3379" y="1071"/>
              <a:ext cx="2109" cy="442"/>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4000">
                  <a:solidFill>
                    <a:schemeClr val="bg1"/>
                  </a:solidFill>
                  <a:latin typeface="Arial" pitchFamily="34" charset="0"/>
                </a:rPr>
                <a:t>asynchronous</a:t>
              </a:r>
            </a:p>
          </p:txBody>
        </p:sp>
        <p:sp>
          <p:nvSpPr>
            <p:cNvPr id="79896" name="Text Box 30"/>
            <p:cNvSpPr txBox="1">
              <a:spLocks noChangeArrowheads="1"/>
            </p:cNvSpPr>
            <p:nvPr/>
          </p:nvSpPr>
          <p:spPr bwMode="auto">
            <a:xfrm>
              <a:off x="3379" y="2568"/>
              <a:ext cx="553" cy="288"/>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en-US" sz="2400">
                  <a:solidFill>
                    <a:schemeClr val="bg1"/>
                  </a:solidFill>
                  <a:latin typeface="Arial" pitchFamily="34" charset="0"/>
                </a:rPr>
                <a:t>MPO</a:t>
              </a:r>
            </a:p>
          </p:txBody>
        </p:sp>
      </p:grpSp>
      <p:sp>
        <p:nvSpPr>
          <p:cNvPr id="79889" name="Line 31"/>
          <p:cNvSpPr>
            <a:spLocks noChangeShapeType="1"/>
          </p:cNvSpPr>
          <p:nvPr/>
        </p:nvSpPr>
        <p:spPr bwMode="auto">
          <a:xfrm>
            <a:off x="152400" y="1052513"/>
            <a:ext cx="8991600" cy="0"/>
          </a:xfrm>
          <a:prstGeom prst="line">
            <a:avLst/>
          </a:prstGeom>
          <a:noFill/>
          <a:ln w="28575">
            <a:solidFill>
              <a:srgbClr val="FFFF00"/>
            </a:solidFill>
            <a:round/>
            <a:headEnd/>
            <a:tailEnd/>
          </a:ln>
        </p:spPr>
        <p:txBody>
          <a:bodyPr wrap="none" anchor="ctr"/>
          <a:lstStyle/>
          <a:p>
            <a:endParaRPr lang="el-G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3026"/>
                                        </p:tgtEl>
                                        <p:attrNameLst>
                                          <p:attrName>style.visibility</p:attrName>
                                        </p:attrNameLst>
                                      </p:cBhvr>
                                      <p:to>
                                        <p:strVal val="visible"/>
                                      </p:to>
                                    </p:set>
                                    <p:anim calcmode="lin" valueType="num">
                                      <p:cBhvr additive="base">
                                        <p:cTn id="18" dur="500" fill="hold"/>
                                        <p:tgtEl>
                                          <p:spTgt spid="43026"/>
                                        </p:tgtEl>
                                        <p:attrNameLst>
                                          <p:attrName>ppt_x</p:attrName>
                                        </p:attrNameLst>
                                      </p:cBhvr>
                                      <p:tavLst>
                                        <p:tav tm="0">
                                          <p:val>
                                            <p:strVal val="#ppt_x"/>
                                          </p:val>
                                        </p:tav>
                                        <p:tav tm="100000">
                                          <p:val>
                                            <p:strVal val="#ppt_x"/>
                                          </p:val>
                                        </p:tav>
                                      </p:tavLst>
                                    </p:anim>
                                    <p:anim calcmode="lin" valueType="num">
                                      <p:cBhvr additive="base">
                                        <p:cTn id="19" dur="500" fill="hold"/>
                                        <p:tgtEl>
                                          <p:spTgt spid="43026"/>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384300"/>
          </a:xfrm>
        </p:spPr>
        <p:txBody>
          <a:bodyPr/>
          <a:lstStyle/>
          <a:p>
            <a:pPr algn="ctr" eaLnBrk="1" hangingPunct="1">
              <a:defRPr/>
            </a:pPr>
            <a:r>
              <a:rPr lang="el-GR" sz="4000" b="1" dirty="0">
                <a:solidFill>
                  <a:schemeClr val="hlink"/>
                </a:solidFill>
              </a:rPr>
              <a:t>ΑΝΟΣΟΦΑΙΝΟΤΥΠΙΚΗ ΜΕΛΕΤΗ Ο.Λ.</a:t>
            </a:r>
          </a:p>
        </p:txBody>
      </p:sp>
      <p:sp>
        <p:nvSpPr>
          <p:cNvPr id="81922" name="Text Box 4"/>
          <p:cNvSpPr txBox="1">
            <a:spLocks noChangeArrowheads="1"/>
          </p:cNvSpPr>
          <p:nvPr/>
        </p:nvSpPr>
        <p:spPr bwMode="auto">
          <a:xfrm>
            <a:off x="152400" y="1371600"/>
            <a:ext cx="4267200" cy="4760913"/>
          </a:xfrm>
          <a:prstGeom prst="rect">
            <a:avLst/>
          </a:prstGeom>
          <a:noFill/>
          <a:ln w="9525">
            <a:noFill/>
            <a:miter lim="800000"/>
            <a:headEnd/>
            <a:tailEnd/>
          </a:ln>
        </p:spPr>
        <p:txBody>
          <a:bodyPr>
            <a:spAutoFit/>
          </a:bodyPr>
          <a:lstStyle/>
          <a:p>
            <a:pPr eaLnBrk="1" hangingPunct="1"/>
            <a:r>
              <a:rPr lang="en-US" altLang="el-GR" b="1">
                <a:solidFill>
                  <a:srgbClr val="CC0000"/>
                </a:solidFill>
                <a:latin typeface="Arial" pitchFamily="34" charset="0"/>
              </a:rPr>
              <a:t>Panel 1</a:t>
            </a:r>
            <a:r>
              <a:rPr lang="el-GR" altLang="el-GR" b="1" baseline="30000">
                <a:solidFill>
                  <a:srgbClr val="CC0000"/>
                </a:solidFill>
                <a:latin typeface="Arial" pitchFamily="34" charset="0"/>
              </a:rPr>
              <a:t>ης</a:t>
            </a:r>
            <a:r>
              <a:rPr lang="el-GR" altLang="el-GR" b="1">
                <a:solidFill>
                  <a:srgbClr val="CC0000"/>
                </a:solidFill>
                <a:latin typeface="Arial" pitchFamily="34" charset="0"/>
              </a:rPr>
              <a:t> γραμμής</a:t>
            </a:r>
          </a:p>
          <a:p>
            <a:pPr eaLnBrk="1" hangingPunct="1"/>
            <a:r>
              <a:rPr lang="el-GR" altLang="el-GR">
                <a:latin typeface="Arial" pitchFamily="34" charset="0"/>
              </a:rPr>
              <a:t>Δείκτες που θα διαχωρίσουν την ΟΜΛ από την ΟΛΛ και τους δύο κύριους υποτύπους της ΟΛΛ (Β-ΟΛΛ και Τ-ΟΛΛ</a:t>
            </a:r>
          </a:p>
          <a:p>
            <a:pPr eaLnBrk="1" hangingPunct="1"/>
            <a:endParaRPr lang="en-US" altLang="el-GR">
              <a:latin typeface="Arial" pitchFamily="34" charset="0"/>
            </a:endParaRPr>
          </a:p>
          <a:p>
            <a:pPr eaLnBrk="1" hangingPunct="1"/>
            <a:r>
              <a:rPr lang="el-GR" altLang="el-GR">
                <a:latin typeface="Arial" pitchFamily="34" charset="0"/>
              </a:rPr>
              <a:t>  4 Β λεμφικούς δείκτες </a:t>
            </a:r>
            <a:endParaRPr lang="en-US" altLang="el-GR">
              <a:latin typeface="Arial" pitchFamily="34" charset="0"/>
            </a:endParaRPr>
          </a:p>
          <a:p>
            <a:pPr eaLnBrk="1" hangingPunct="1"/>
            <a:r>
              <a:rPr lang="en-US" altLang="el-GR">
                <a:latin typeface="Arial" pitchFamily="34" charset="0"/>
              </a:rPr>
              <a:t>CD19, cyt CD22, CD79a, CD10</a:t>
            </a:r>
          </a:p>
          <a:p>
            <a:pPr eaLnBrk="1" hangingPunct="1"/>
            <a:endParaRPr lang="en-US" altLang="el-GR">
              <a:latin typeface="Arial" pitchFamily="34" charset="0"/>
            </a:endParaRPr>
          </a:p>
          <a:p>
            <a:pPr eaLnBrk="1" hangingPunct="1"/>
            <a:r>
              <a:rPr lang="en-US" altLang="el-GR">
                <a:latin typeface="Arial" pitchFamily="34" charset="0"/>
              </a:rPr>
              <a:t>  3 T </a:t>
            </a:r>
            <a:r>
              <a:rPr lang="el-GR" altLang="el-GR">
                <a:latin typeface="Arial" pitchFamily="34" charset="0"/>
              </a:rPr>
              <a:t>λεμφικούς δείκτες</a:t>
            </a:r>
          </a:p>
          <a:p>
            <a:pPr eaLnBrk="1" hangingPunct="1"/>
            <a:r>
              <a:rPr lang="en-US" altLang="el-GR">
                <a:latin typeface="Arial" pitchFamily="34" charset="0"/>
              </a:rPr>
              <a:t>CD2, CD7, cyt CD3</a:t>
            </a:r>
          </a:p>
          <a:p>
            <a:pPr eaLnBrk="1" hangingPunct="1"/>
            <a:endParaRPr lang="en-US" altLang="el-GR">
              <a:latin typeface="Arial" pitchFamily="34" charset="0"/>
            </a:endParaRPr>
          </a:p>
          <a:p>
            <a:pPr eaLnBrk="1" hangingPunct="1"/>
            <a:r>
              <a:rPr lang="en-US" altLang="el-GR">
                <a:latin typeface="Arial" pitchFamily="34" charset="0"/>
              </a:rPr>
              <a:t>  4 </a:t>
            </a:r>
            <a:r>
              <a:rPr lang="el-GR" altLang="el-GR">
                <a:latin typeface="Arial" pitchFamily="34" charset="0"/>
              </a:rPr>
              <a:t>μυελικούς δείκτες</a:t>
            </a:r>
          </a:p>
          <a:p>
            <a:pPr eaLnBrk="1" hangingPunct="1"/>
            <a:r>
              <a:rPr lang="en-US" altLang="el-GR">
                <a:latin typeface="Arial" pitchFamily="34" charset="0"/>
              </a:rPr>
              <a:t>CD13, CD33, CD117, anti-MPO</a:t>
            </a:r>
          </a:p>
          <a:p>
            <a:pPr eaLnBrk="1" hangingPunct="1"/>
            <a:endParaRPr lang="en-US" altLang="el-GR">
              <a:latin typeface="Arial" pitchFamily="34" charset="0"/>
            </a:endParaRPr>
          </a:p>
          <a:p>
            <a:pPr eaLnBrk="1" hangingPunct="1"/>
            <a:r>
              <a:rPr lang="en-US" altLang="el-GR">
                <a:latin typeface="Arial" pitchFamily="34" charset="0"/>
              </a:rPr>
              <a:t>  3 </a:t>
            </a:r>
            <a:r>
              <a:rPr lang="el-GR" altLang="el-GR">
                <a:latin typeface="Arial" pitchFamily="34" charset="0"/>
              </a:rPr>
              <a:t>δείκτες που εκφράζονται στα    προγονικά κύτταρα</a:t>
            </a:r>
          </a:p>
          <a:p>
            <a:pPr eaLnBrk="1" hangingPunct="1"/>
            <a:r>
              <a:rPr lang="en-US" altLang="el-GR">
                <a:latin typeface="Arial" pitchFamily="34" charset="0"/>
              </a:rPr>
              <a:t> CD34, TdT, HLA-DR </a:t>
            </a:r>
            <a:endParaRPr lang="el-GR" altLang="el-GR">
              <a:latin typeface="Arial" pitchFamily="34" charset="0"/>
            </a:endParaRPr>
          </a:p>
        </p:txBody>
      </p:sp>
      <p:sp>
        <p:nvSpPr>
          <p:cNvPr id="81923" name="Text Box 5"/>
          <p:cNvSpPr txBox="1">
            <a:spLocks noChangeArrowheads="1"/>
          </p:cNvSpPr>
          <p:nvPr/>
        </p:nvSpPr>
        <p:spPr bwMode="auto">
          <a:xfrm>
            <a:off x="4800600" y="1676400"/>
            <a:ext cx="3505200" cy="366713"/>
          </a:xfrm>
          <a:prstGeom prst="rect">
            <a:avLst/>
          </a:prstGeom>
          <a:noFill/>
          <a:ln w="9525">
            <a:noFill/>
            <a:miter lim="800000"/>
            <a:headEnd/>
            <a:tailEnd/>
          </a:ln>
        </p:spPr>
        <p:txBody>
          <a:bodyPr>
            <a:spAutoFit/>
          </a:bodyPr>
          <a:lstStyle/>
          <a:p>
            <a:pPr eaLnBrk="1" hangingPunct="1">
              <a:spcBef>
                <a:spcPct val="50000"/>
              </a:spcBef>
            </a:pPr>
            <a:endParaRPr lang="el-GR" altLang="el-GR">
              <a:latin typeface="Arial" pitchFamily="34" charset="0"/>
            </a:endParaRPr>
          </a:p>
        </p:txBody>
      </p:sp>
      <p:sp>
        <p:nvSpPr>
          <p:cNvPr id="81924" name="Text Box 6"/>
          <p:cNvSpPr txBox="1">
            <a:spLocks noChangeArrowheads="1"/>
          </p:cNvSpPr>
          <p:nvPr/>
        </p:nvSpPr>
        <p:spPr bwMode="auto">
          <a:xfrm>
            <a:off x="4572000" y="1447800"/>
            <a:ext cx="3962400" cy="5040313"/>
          </a:xfrm>
          <a:prstGeom prst="rect">
            <a:avLst/>
          </a:prstGeom>
          <a:noFill/>
          <a:ln w="9525">
            <a:noFill/>
            <a:miter lim="800000"/>
            <a:headEnd/>
            <a:tailEnd/>
          </a:ln>
        </p:spPr>
        <p:txBody>
          <a:bodyPr>
            <a:spAutoFit/>
          </a:bodyPr>
          <a:lstStyle/>
          <a:p>
            <a:pPr eaLnBrk="1" hangingPunct="1">
              <a:spcBef>
                <a:spcPct val="50000"/>
              </a:spcBef>
            </a:pPr>
            <a:r>
              <a:rPr lang="en-US" altLang="el-GR" b="1" dirty="0">
                <a:solidFill>
                  <a:srgbClr val="CC0000"/>
                </a:solidFill>
                <a:latin typeface="Arial" pitchFamily="34" charset="0"/>
              </a:rPr>
              <a:t>Panel 2</a:t>
            </a:r>
            <a:r>
              <a:rPr lang="el-GR" altLang="el-GR" b="1" baseline="30000" dirty="0">
                <a:solidFill>
                  <a:srgbClr val="CC0000"/>
                </a:solidFill>
                <a:latin typeface="Arial" pitchFamily="34" charset="0"/>
              </a:rPr>
              <a:t>ης</a:t>
            </a:r>
            <a:r>
              <a:rPr lang="el-GR" altLang="el-GR" b="1" dirty="0">
                <a:solidFill>
                  <a:srgbClr val="CC0000"/>
                </a:solidFill>
                <a:latin typeface="Arial" pitchFamily="34" charset="0"/>
              </a:rPr>
              <a:t> γραμμής</a:t>
            </a:r>
            <a:r>
              <a:rPr lang="el-GR" altLang="el-GR" dirty="0">
                <a:latin typeface="Arial" pitchFamily="34" charset="0"/>
              </a:rPr>
              <a:t>                   Δείκτες που θα διαχωρίσουν περαιτέρω τους διάφορους </a:t>
            </a:r>
            <a:r>
              <a:rPr lang="el-GR" altLang="el-GR" dirty="0" err="1" smtClean="0">
                <a:latin typeface="Arial" pitchFamily="34" charset="0"/>
              </a:rPr>
              <a:t>υποτύπους</a:t>
            </a:r>
            <a:r>
              <a:rPr lang="el-GR" altLang="el-GR" dirty="0" smtClean="0">
                <a:latin typeface="Arial" pitchFamily="34" charset="0"/>
              </a:rPr>
              <a:t> </a:t>
            </a:r>
            <a:r>
              <a:rPr lang="el-GR" altLang="el-GR" dirty="0">
                <a:latin typeface="Arial" pitchFamily="34" charset="0"/>
              </a:rPr>
              <a:t>στην ΟΛΛ και στην </a:t>
            </a:r>
            <a:r>
              <a:rPr lang="el-GR" altLang="el-GR" dirty="0" smtClean="0">
                <a:latin typeface="Arial" pitchFamily="34" charset="0"/>
              </a:rPr>
              <a:t>ΟΜΛ</a:t>
            </a:r>
            <a:endParaRPr lang="el-GR" altLang="el-GR" dirty="0">
              <a:latin typeface="Arial" pitchFamily="34" charset="0"/>
            </a:endParaRPr>
          </a:p>
          <a:p>
            <a:pPr eaLnBrk="1" hangingPunct="1">
              <a:spcBef>
                <a:spcPct val="50000"/>
              </a:spcBef>
            </a:pPr>
            <a:r>
              <a:rPr lang="el-GR" altLang="el-GR" dirty="0">
                <a:latin typeface="Arial" pitchFamily="34" charset="0"/>
              </a:rPr>
              <a:t>Β-ΟΛΛ:</a:t>
            </a:r>
            <a:r>
              <a:rPr lang="en-US" altLang="el-GR" dirty="0">
                <a:latin typeface="Arial" pitchFamily="34" charset="0"/>
              </a:rPr>
              <a:t>                                           </a:t>
            </a:r>
            <a:r>
              <a:rPr lang="en-US" altLang="el-GR" dirty="0" err="1">
                <a:latin typeface="Arial" pitchFamily="34" charset="0"/>
              </a:rPr>
              <a:t>cyt</a:t>
            </a:r>
            <a:r>
              <a:rPr lang="en-US" altLang="el-GR" dirty="0">
                <a:latin typeface="Arial" pitchFamily="34" charset="0"/>
              </a:rPr>
              <a:t> </a:t>
            </a:r>
            <a:r>
              <a:rPr lang="en-US" altLang="el-GR" dirty="0" err="1">
                <a:latin typeface="Arial" pitchFamily="34" charset="0"/>
              </a:rPr>
              <a:t>IgM</a:t>
            </a:r>
            <a:r>
              <a:rPr lang="en-US" altLang="el-GR" dirty="0">
                <a:latin typeface="Arial" pitchFamily="34" charset="0"/>
              </a:rPr>
              <a:t>, CD20, CD24</a:t>
            </a:r>
            <a:r>
              <a:rPr lang="el-GR" altLang="el-GR" dirty="0">
                <a:latin typeface="Arial" pitchFamily="34" charset="0"/>
              </a:rPr>
              <a:t>, κ, λ</a:t>
            </a:r>
          </a:p>
          <a:p>
            <a:pPr eaLnBrk="1" hangingPunct="1">
              <a:spcBef>
                <a:spcPct val="50000"/>
              </a:spcBef>
            </a:pPr>
            <a:r>
              <a:rPr lang="el-GR" altLang="el-GR" dirty="0">
                <a:latin typeface="Arial" pitchFamily="34" charset="0"/>
              </a:rPr>
              <a:t>Τ-ΟΛΛ:</a:t>
            </a:r>
            <a:r>
              <a:rPr lang="en-US" altLang="el-GR" dirty="0">
                <a:latin typeface="Arial" pitchFamily="34" charset="0"/>
              </a:rPr>
              <a:t>                                      CD1a, </a:t>
            </a:r>
            <a:r>
              <a:rPr lang="en-US" altLang="el-GR" dirty="0" err="1">
                <a:latin typeface="Arial" pitchFamily="34" charset="0"/>
              </a:rPr>
              <a:t>membr</a:t>
            </a:r>
            <a:r>
              <a:rPr lang="en-US" altLang="el-GR" dirty="0">
                <a:latin typeface="Arial" pitchFamily="34" charset="0"/>
              </a:rPr>
              <a:t> CD3, CD4,   CD5, CD8, </a:t>
            </a:r>
            <a:r>
              <a:rPr lang="en-US" altLang="el-GR" dirty="0" smtClean="0">
                <a:latin typeface="Arial" pitchFamily="34" charset="0"/>
              </a:rPr>
              <a:t>anti-TCR</a:t>
            </a:r>
            <a:r>
              <a:rPr lang="el-GR" altLang="el-GR" dirty="0" smtClean="0">
                <a:latin typeface="Arial" pitchFamily="34" charset="0"/>
              </a:rPr>
              <a:t>α/β</a:t>
            </a:r>
            <a:r>
              <a:rPr lang="el-GR" altLang="el-GR" dirty="0">
                <a:latin typeface="Arial" pitchFamily="34" charset="0"/>
              </a:rPr>
              <a:t>, </a:t>
            </a:r>
            <a:r>
              <a:rPr lang="en-US" altLang="el-GR" dirty="0">
                <a:latin typeface="Arial" pitchFamily="34" charset="0"/>
              </a:rPr>
              <a:t>anti-TCR</a:t>
            </a:r>
            <a:r>
              <a:rPr lang="el-GR" altLang="el-GR" dirty="0">
                <a:latin typeface="Arial" pitchFamily="34" charset="0"/>
              </a:rPr>
              <a:t>γ/δ</a:t>
            </a:r>
            <a:endParaRPr lang="en-US" altLang="el-GR" dirty="0">
              <a:latin typeface="Arial" pitchFamily="34" charset="0"/>
            </a:endParaRPr>
          </a:p>
          <a:p>
            <a:pPr eaLnBrk="1" hangingPunct="1">
              <a:spcBef>
                <a:spcPct val="50000"/>
              </a:spcBef>
            </a:pPr>
            <a:r>
              <a:rPr lang="el-GR" altLang="el-GR" dirty="0">
                <a:latin typeface="Arial" pitchFamily="34" charset="0"/>
              </a:rPr>
              <a:t>ΟΜΛ: </a:t>
            </a:r>
            <a:r>
              <a:rPr lang="en-US" altLang="el-GR" dirty="0">
                <a:latin typeface="Arial" pitchFamily="34" charset="0"/>
              </a:rPr>
              <a:t>                                           anti-</a:t>
            </a:r>
            <a:r>
              <a:rPr lang="en-US" altLang="el-GR" dirty="0" err="1">
                <a:latin typeface="Arial" pitchFamily="34" charset="0"/>
              </a:rPr>
              <a:t>lysozyme</a:t>
            </a:r>
            <a:r>
              <a:rPr lang="en-US" altLang="el-GR" dirty="0">
                <a:latin typeface="Arial" pitchFamily="34" charset="0"/>
              </a:rPr>
              <a:t>, CD14, CD15, CD41, CD61, CD64, anti-</a:t>
            </a:r>
            <a:r>
              <a:rPr lang="en-US" altLang="el-GR" dirty="0" err="1">
                <a:latin typeface="Arial" pitchFamily="34" charset="0"/>
              </a:rPr>
              <a:t>glycophorinA</a:t>
            </a:r>
            <a:r>
              <a:rPr lang="en-US" altLang="el-GR" dirty="0">
                <a:latin typeface="Arial" pitchFamily="34" charset="0"/>
              </a:rPr>
              <a:t>  </a:t>
            </a:r>
            <a:endParaRPr lang="el-GR" altLang="el-GR" dirty="0">
              <a:latin typeface="Arial" pitchFamily="34" charset="0"/>
            </a:endParaRPr>
          </a:p>
          <a:p>
            <a:pPr eaLnBrk="1" hangingPunct="1">
              <a:spcBef>
                <a:spcPct val="50000"/>
              </a:spcBef>
            </a:pPr>
            <a:endParaRPr lang="el-GR" altLang="el-GR" dirty="0">
              <a:latin typeface="Arial" pitchFamily="34" charset="0"/>
            </a:endParaRPr>
          </a:p>
          <a:p>
            <a:pPr eaLnBrk="1" hangingPunct="1">
              <a:spcBef>
                <a:spcPct val="50000"/>
              </a:spcBef>
            </a:pPr>
            <a:endParaRPr lang="el-GR" altLang="el-GR" dirty="0">
              <a:latin typeface="Arial" pitchFamily="34" charset="0"/>
            </a:endParaRPr>
          </a:p>
          <a:p>
            <a:pPr eaLnBrk="1" hangingPunct="1">
              <a:spcBef>
                <a:spcPct val="50000"/>
              </a:spcBef>
            </a:pPr>
            <a:endParaRPr lang="el-GR" altLang="el-GR" dirty="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3" name="Rectangle 19"/>
          <p:cNvSpPr>
            <a:spLocks noGrp="1" noChangeArrowheads="1"/>
          </p:cNvSpPr>
          <p:nvPr>
            <p:ph type="title"/>
          </p:nvPr>
        </p:nvSpPr>
        <p:spPr>
          <a:xfrm>
            <a:off x="0" y="152400"/>
            <a:ext cx="8839200" cy="792163"/>
          </a:xfrm>
        </p:spPr>
        <p:txBody>
          <a:bodyPr/>
          <a:lstStyle/>
          <a:p>
            <a:pPr algn="ctr" eaLnBrk="1" hangingPunct="1">
              <a:defRPr/>
            </a:pPr>
            <a:r>
              <a:rPr lang="el-GR" sz="4000" b="1">
                <a:solidFill>
                  <a:schemeClr val="hlink"/>
                </a:solidFill>
              </a:rPr>
              <a:t>Κατάταξη ΟΛΛ</a:t>
            </a:r>
          </a:p>
        </p:txBody>
      </p:sp>
      <p:graphicFrame>
        <p:nvGraphicFramePr>
          <p:cNvPr id="42023" name="Group 39"/>
          <p:cNvGraphicFramePr>
            <a:graphicFrameLocks noGrp="1"/>
          </p:cNvGraphicFramePr>
          <p:nvPr>
            <p:ph type="tbl" idx="1"/>
          </p:nvPr>
        </p:nvGraphicFramePr>
        <p:xfrm>
          <a:off x="152400" y="1219200"/>
          <a:ext cx="8839200" cy="5329238"/>
        </p:xfrm>
        <a:graphic>
          <a:graphicData uri="http://schemas.openxmlformats.org/drawingml/2006/table">
            <a:tbl>
              <a:tblPr/>
              <a:tblGrid>
                <a:gridCol w="4267200"/>
                <a:gridCol w="4572000"/>
              </a:tblGrid>
              <a:tr h="13955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rPr>
                        <a:t>Β-ΟΛΛ</a:t>
                      </a: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   (75%)</a:t>
                      </a:r>
                      <a:endPar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CD19+, CD79a +, CD22+</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rPr>
                        <a:t>Οι περισσότερες περιπτώσεις είναι </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TdT+, HLA-DR+ </a:t>
                      </a:r>
                      <a:r>
                        <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rPr>
                        <a:t>εκτός από την ώριμη Β-ΟΛΛ που είναι </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TdT-</a:t>
                      </a:r>
                      <a:endPar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4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rPr>
                        <a:t>Τ- ΟΛΛ</a:t>
                      </a: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  (25%)</a:t>
                      </a:r>
                      <a:endPar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CD3+ cyt/ membr</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rPr>
                        <a:t>Οι περισσότερες περιπτώσεις είναι </a:t>
                      </a: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TdT+, HLA-DR-, CD34- </a:t>
                      </a:r>
                      <a:r>
                        <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rPr>
                        <a:t>αλλά αυτοί οι δείκτες δεν λαμβάνονται υπ’όψη για τη διάγνωση</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31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rPr>
                        <a:t>ΟΛΛ με έκφραση μυελικών αντιγόνων</a:t>
                      </a: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 (15- 54%)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CD13, CD15, CD33</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400" b="0" i="0" u="none" strike="noStrike" cap="none" normalizeH="0" baseline="0">
                          <a:ln>
                            <a:noFill/>
                          </a:ln>
                          <a:solidFill>
                            <a:schemeClr val="tx1"/>
                          </a:solidFill>
                          <a:effectLst>
                            <a:outerShdw blurRad="38100" dist="38100" dir="2700000" algn="tl">
                              <a:srgbClr val="000000"/>
                            </a:outerShdw>
                          </a:effectLst>
                          <a:latin typeface="Tahoma" pitchFamily="34" charset="0"/>
                        </a:rPr>
                        <a:t>Β ή Τ με έκφραση 1 ή 2  παν-μυελικών αντιγόνων χωρίς όμως να πληρεί τα κριτήρια για ΔΟΛ</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381000"/>
            <a:ext cx="8839200" cy="792163"/>
          </a:xfrm>
        </p:spPr>
        <p:txBody>
          <a:bodyPr/>
          <a:lstStyle/>
          <a:p>
            <a:pPr algn="ctr" eaLnBrk="1" hangingPunct="1">
              <a:defRPr/>
            </a:pPr>
            <a:r>
              <a:rPr lang="el-GR" sz="4000" b="1">
                <a:solidFill>
                  <a:schemeClr val="hlink"/>
                </a:solidFill>
              </a:rPr>
              <a:t>Ανοσολογική κατάταξη Β-ΟΛΛ</a:t>
            </a:r>
          </a:p>
        </p:txBody>
      </p:sp>
      <p:graphicFrame>
        <p:nvGraphicFramePr>
          <p:cNvPr id="40097" name="Group 161"/>
          <p:cNvGraphicFramePr>
            <a:graphicFrameLocks noGrp="1"/>
          </p:cNvGraphicFramePr>
          <p:nvPr>
            <p:ph type="tbl" idx="1"/>
          </p:nvPr>
        </p:nvGraphicFramePr>
        <p:xfrm>
          <a:off x="114300" y="1447800"/>
          <a:ext cx="8915400" cy="4718049"/>
        </p:xfrm>
        <a:graphic>
          <a:graphicData uri="http://schemas.openxmlformats.org/drawingml/2006/table">
            <a:tbl>
              <a:tblPr/>
              <a:tblGrid>
                <a:gridCol w="876300"/>
                <a:gridCol w="2019300"/>
                <a:gridCol w="838200"/>
                <a:gridCol w="1066800"/>
                <a:gridCol w="1066800"/>
                <a:gridCol w="1219200"/>
                <a:gridCol w="914400"/>
                <a:gridCol w="914400"/>
              </a:tblGrid>
              <a:tr h="755599">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rPr>
                        <a:t> </a:t>
                      </a:r>
                      <a:r>
                        <a:rPr kumimoji="0" lang="en-US" sz="2800" b="1" i="0" u="none" strike="noStrike" cap="none" normalizeH="0" baseline="0">
                          <a:ln>
                            <a:noFill/>
                          </a:ln>
                          <a:solidFill>
                            <a:srgbClr val="CC0000"/>
                          </a:solidFill>
                          <a:effectLst>
                            <a:outerShdw blurRad="38100" dist="38100" dir="2700000" algn="tl">
                              <a:srgbClr val="000000"/>
                            </a:outerShdw>
                          </a:effectLst>
                          <a:latin typeface="Tahoma" pitchFamily="34" charset="0"/>
                        </a:rPr>
                        <a:t>CD19+, cytCD22+, CD79a+ </a:t>
                      </a:r>
                      <a:endPar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52424">
                <a:tc gridSpan="8">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pitchFamily="34" charset="0"/>
                        </a:rPr>
                        <a:t>                            TdT  CD20  CD10   cytIgM   sIgM  s </a:t>
                      </a:r>
                      <a:r>
                        <a:rPr kumimoji="0" lang="el-GR" sz="2600" b="0" i="0" u="none" strike="noStrike" cap="none" normalizeH="0" baseline="0">
                          <a:ln>
                            <a:noFill/>
                          </a:ln>
                          <a:solidFill>
                            <a:schemeClr val="tx1"/>
                          </a:solidFill>
                          <a:effectLst>
                            <a:outerShdw blurRad="38100" dist="38100" dir="2700000" algn="tl">
                              <a:srgbClr val="000000"/>
                            </a:outerShdw>
                          </a:effectLst>
                          <a:latin typeface="Tahoma" pitchFamily="34" charset="0"/>
                        </a:rPr>
                        <a:t>κ/λ</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555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ΒΙ</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Pro-B</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BII</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Common-B </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BIII</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Pre-B</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5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BIV</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Mature-B</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381000"/>
            <a:ext cx="8763000" cy="792163"/>
          </a:xfrm>
        </p:spPr>
        <p:txBody>
          <a:bodyPr/>
          <a:lstStyle/>
          <a:p>
            <a:pPr algn="ctr" eaLnBrk="1" hangingPunct="1">
              <a:defRPr/>
            </a:pPr>
            <a:r>
              <a:rPr lang="el-GR" sz="4000" b="1">
                <a:solidFill>
                  <a:schemeClr val="hlink"/>
                </a:solidFill>
              </a:rPr>
              <a:t>Ανοσολογική κατάταξη Τ-ΟΛΛ</a:t>
            </a:r>
          </a:p>
        </p:txBody>
      </p:sp>
      <p:graphicFrame>
        <p:nvGraphicFramePr>
          <p:cNvPr id="51291" name="Group 91"/>
          <p:cNvGraphicFramePr>
            <a:graphicFrameLocks noGrp="1"/>
          </p:cNvGraphicFramePr>
          <p:nvPr>
            <p:ph type="tbl" idx="1"/>
          </p:nvPr>
        </p:nvGraphicFramePr>
        <p:xfrm>
          <a:off x="193675" y="1447800"/>
          <a:ext cx="8782052" cy="4718107"/>
        </p:xfrm>
        <a:graphic>
          <a:graphicData uri="http://schemas.openxmlformats.org/drawingml/2006/table">
            <a:tbl>
              <a:tblPr/>
              <a:tblGrid>
                <a:gridCol w="761972"/>
                <a:gridCol w="2133523"/>
                <a:gridCol w="1028663"/>
                <a:gridCol w="1142959"/>
                <a:gridCol w="1066761"/>
                <a:gridCol w="1219156"/>
                <a:gridCol w="1220744"/>
                <a:gridCol w="208274"/>
              </a:tblGrid>
              <a:tr h="755599">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l-GR" sz="2800" b="1"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n-US" sz="3600" b="1" i="0" u="none" strike="noStrike" cap="none" normalizeH="0" baseline="0">
                          <a:ln>
                            <a:noFill/>
                          </a:ln>
                          <a:solidFill>
                            <a:srgbClr val="CC0000"/>
                          </a:solidFill>
                          <a:effectLst>
                            <a:outerShdw blurRad="38100" dist="38100" dir="2700000" algn="tl">
                              <a:srgbClr val="000000"/>
                            </a:outerShdw>
                          </a:effectLst>
                          <a:latin typeface="Tahoma" pitchFamily="34" charset="0"/>
                        </a:rPr>
                        <a:t>Tdt+, cytCD3+</a:t>
                      </a:r>
                      <a:r>
                        <a:rPr kumimoji="0" lang="en-US" sz="2800" b="1" i="0" u="none" strike="noStrike" cap="none" normalizeH="0" baseline="0">
                          <a:ln>
                            <a:noFill/>
                          </a:ln>
                          <a:solidFill>
                            <a:srgbClr val="CC0000"/>
                          </a:solidFill>
                          <a:effectLst>
                            <a:outerShdw blurRad="38100" dist="38100" dir="2700000" algn="tl">
                              <a:srgbClr val="000000"/>
                            </a:outerShdw>
                          </a:effectLst>
                          <a:latin typeface="Tahoma" pitchFamily="34" charset="0"/>
                        </a:rPr>
                        <a:t> </a:t>
                      </a:r>
                      <a:endPar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endParaRPr>
                    </a:p>
                  </a:txBody>
                  <a:tcPr marL="91437" marR="9143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52424">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pitchFamily="34" charset="0"/>
                        </a:rPr>
                        <a:t>                             CD7    CD2     CD5    CD1a    s CD3</a:t>
                      </a:r>
                      <a:endParaRPr kumimoji="0" lang="el-GR" sz="26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6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555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 T</a:t>
                      </a: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Ι</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Pro-T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7540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TII</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Pre-T </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9448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TIII</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Cortical-T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7555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TIV</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Mature-T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t>
                      </a:r>
                      <a:endParaRPr kumimoji="0" lang="el-GR"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8229600" cy="762000"/>
          </a:xfrm>
        </p:spPr>
        <p:txBody>
          <a:bodyPr>
            <a:normAutofit fontScale="90000"/>
          </a:bodyPr>
          <a:lstStyle/>
          <a:p>
            <a:pPr eaLnBrk="1" hangingPunct="1">
              <a:defRPr/>
            </a:pPr>
            <a:r>
              <a:rPr lang="el-GR" b="1" dirty="0" err="1">
                <a:solidFill>
                  <a:schemeClr val="hlink"/>
                </a:solidFill>
              </a:rPr>
              <a:t>Ανοσοφαινότυπος</a:t>
            </a:r>
            <a:r>
              <a:rPr lang="el-GR" b="1" dirty="0">
                <a:solidFill>
                  <a:schemeClr val="hlink"/>
                </a:solidFill>
              </a:rPr>
              <a:t> στην ΟΜΛ</a:t>
            </a:r>
          </a:p>
        </p:txBody>
      </p:sp>
      <p:sp>
        <p:nvSpPr>
          <p:cNvPr id="63491" name="Rectangle 3"/>
          <p:cNvSpPr>
            <a:spLocks noGrp="1" noChangeArrowheads="1"/>
          </p:cNvSpPr>
          <p:nvPr>
            <p:ph idx="1"/>
          </p:nvPr>
        </p:nvSpPr>
        <p:spPr>
          <a:xfrm>
            <a:off x="457200" y="1600200"/>
            <a:ext cx="8458200" cy="4525963"/>
          </a:xfrm>
        </p:spPr>
        <p:txBody>
          <a:bodyPr/>
          <a:lstStyle/>
          <a:p>
            <a:pPr eaLnBrk="1" hangingPunct="1">
              <a:defRPr/>
            </a:pPr>
            <a:r>
              <a:rPr lang="el-GR"/>
              <a:t>Χαρακτηρίζεται από την έκφραση 2 ή &gt; από τους παρακάτω μυελομονοκυτταρικούς δείκτες:</a:t>
            </a:r>
          </a:p>
          <a:p>
            <a:pPr eaLnBrk="1" hangingPunct="1">
              <a:buFontTx/>
              <a:buNone/>
              <a:defRPr/>
            </a:pPr>
            <a:r>
              <a:rPr lang="el-GR"/>
              <a:t>    </a:t>
            </a:r>
            <a:r>
              <a:rPr lang="en-US"/>
              <a:t> </a:t>
            </a:r>
            <a:r>
              <a:rPr lang="el-GR"/>
              <a:t> </a:t>
            </a:r>
            <a:r>
              <a:rPr lang="en-US"/>
              <a:t>anti-MPO, CD117 (c-kit), CD13 </a:t>
            </a:r>
            <a:r>
              <a:rPr lang="el-GR"/>
              <a:t>και </a:t>
            </a:r>
            <a:r>
              <a:rPr lang="en-US"/>
              <a:t> CD33</a:t>
            </a:r>
            <a:endParaRPr lang="el-GR"/>
          </a:p>
          <a:p>
            <a:pPr eaLnBrk="1" hangingPunct="1">
              <a:defRPr/>
            </a:pPr>
            <a:r>
              <a:rPr lang="el-GR"/>
              <a:t>Πιο ειδικοί: </a:t>
            </a:r>
            <a:r>
              <a:rPr lang="en-US"/>
              <a:t>anti-MPO </a:t>
            </a:r>
            <a:r>
              <a:rPr lang="el-GR"/>
              <a:t>και μετά </a:t>
            </a:r>
            <a:r>
              <a:rPr lang="en-US"/>
              <a:t>CD117</a:t>
            </a:r>
          </a:p>
          <a:p>
            <a:pPr eaLnBrk="1" hangingPunct="1">
              <a:defRPr/>
            </a:pPr>
            <a:r>
              <a:rPr lang="el-GR"/>
              <a:t>Μόνο 3 υπότυποι της </a:t>
            </a:r>
            <a:r>
              <a:rPr lang="en-US"/>
              <a:t>FAB</a:t>
            </a:r>
            <a:r>
              <a:rPr lang="el-GR"/>
              <a:t> μπορούν να χαρακτηριστούν ανοσοφαινοτυπικά</a:t>
            </a:r>
          </a:p>
          <a:p>
            <a:pPr eaLnBrk="1" hangingPunct="1">
              <a:buFontTx/>
              <a:buNone/>
              <a:defRPr/>
            </a:pPr>
            <a:r>
              <a:rPr lang="el-GR"/>
              <a:t>     Μ0, Μ6 και Μ7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534400" cy="868362"/>
          </a:xfrm>
        </p:spPr>
        <p:txBody>
          <a:bodyPr/>
          <a:lstStyle/>
          <a:p>
            <a:pPr eaLnBrk="1" hangingPunct="1">
              <a:defRPr/>
            </a:pPr>
            <a:r>
              <a:rPr lang="el-GR" sz="4000" b="1">
                <a:solidFill>
                  <a:schemeClr val="hlink"/>
                </a:solidFill>
              </a:rPr>
              <a:t>ΚΥΤΤΑΡΟΓΕΝΕΤΙΚΗ ΜΕΛΕΤΗ Ο.Λ</a:t>
            </a:r>
          </a:p>
        </p:txBody>
      </p:sp>
      <p:sp>
        <p:nvSpPr>
          <p:cNvPr id="74755" name="Rectangle 3"/>
          <p:cNvSpPr>
            <a:spLocks noGrp="1" noChangeArrowheads="1"/>
          </p:cNvSpPr>
          <p:nvPr>
            <p:ph idx="1"/>
          </p:nvPr>
        </p:nvSpPr>
        <p:spPr/>
        <p:txBody>
          <a:bodyPr/>
          <a:lstStyle/>
          <a:p>
            <a:pPr eaLnBrk="1" hangingPunct="1">
              <a:defRPr/>
            </a:pPr>
            <a:r>
              <a:rPr lang="el-GR" dirty="0"/>
              <a:t>Απαραίτητη στη διάγνωση της </a:t>
            </a:r>
            <a:r>
              <a:rPr lang="el-GR" dirty="0" smtClean="0"/>
              <a:t>νόσου.</a:t>
            </a:r>
          </a:p>
          <a:p>
            <a:pPr eaLnBrk="1" hangingPunct="1">
              <a:buNone/>
              <a:defRPr/>
            </a:pPr>
            <a:endParaRPr lang="el-GR" dirty="0"/>
          </a:p>
          <a:p>
            <a:pPr eaLnBrk="1" hangingPunct="1">
              <a:defRPr/>
            </a:pPr>
            <a:r>
              <a:rPr lang="el-GR" dirty="0"/>
              <a:t>Ο πιο ισχυρός προγνωστικός δείκτης στην </a:t>
            </a:r>
            <a:r>
              <a:rPr lang="el-GR" dirty="0" smtClean="0"/>
              <a:t>ΟΜΛ.</a:t>
            </a:r>
          </a:p>
          <a:p>
            <a:pPr eaLnBrk="1" hangingPunct="1">
              <a:buNone/>
              <a:defRPr/>
            </a:pPr>
            <a:endParaRPr lang="en-US" dirty="0"/>
          </a:p>
          <a:p>
            <a:pPr eaLnBrk="1" hangingPunct="1">
              <a:defRPr/>
            </a:pPr>
            <a:r>
              <a:rPr lang="el-GR" dirty="0"/>
              <a:t>Απαραίτητη για τον καθορισμό </a:t>
            </a:r>
            <a:r>
              <a:rPr lang="el-GR" dirty="0" smtClean="0"/>
              <a:t>θεραπείας.</a:t>
            </a:r>
          </a:p>
          <a:p>
            <a:pPr eaLnBrk="1" hangingPunct="1">
              <a:buNone/>
              <a:defRPr/>
            </a:pPr>
            <a:endParaRPr lang="el-GR" dirty="0"/>
          </a:p>
          <a:p>
            <a:pPr eaLnBrk="1" hangingPunct="1">
              <a:defRPr/>
            </a:pPr>
            <a:r>
              <a:rPr lang="el-GR" dirty="0"/>
              <a:t>Μελέτη ελάχιστης υπολειπόμενης νόσου (</a:t>
            </a:r>
            <a:r>
              <a:rPr lang="en-US" dirty="0"/>
              <a:t>MRD</a:t>
            </a:r>
            <a:r>
              <a:rPr lang="en-US" dirty="0" smtClean="0"/>
              <a:t>)</a:t>
            </a:r>
            <a:r>
              <a:rPr lang="el-GR" dirty="0" smtClean="0"/>
              <a:t>.</a:t>
            </a:r>
          </a:p>
          <a:p>
            <a:pPr eaLnBrk="1" hangingPunct="1">
              <a:buNone/>
              <a:defRPr/>
            </a:pPr>
            <a:endParaRPr lang="en-US" dirty="0"/>
          </a:p>
          <a:p>
            <a:pPr eaLnBrk="1" hangingPunct="1">
              <a:defRPr/>
            </a:pPr>
            <a:r>
              <a:rPr lang="el-GR" dirty="0" smtClean="0"/>
              <a:t>Τεχνικές: </a:t>
            </a:r>
            <a:r>
              <a:rPr lang="en-US" dirty="0" smtClean="0"/>
              <a:t>G-banding</a:t>
            </a:r>
            <a:r>
              <a:rPr lang="el-GR" dirty="0" smtClean="0"/>
              <a:t>, </a:t>
            </a:r>
            <a:r>
              <a:rPr lang="en-US" dirty="0" smtClean="0"/>
              <a:t>ISH</a:t>
            </a:r>
            <a:r>
              <a:rPr lang="el-GR" dirty="0" smtClean="0"/>
              <a:t> </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52400" y="152400"/>
            <a:ext cx="8991600" cy="1143000"/>
          </a:xfrm>
        </p:spPr>
        <p:txBody>
          <a:bodyPr>
            <a:normAutofit fontScale="90000"/>
          </a:bodyPr>
          <a:lstStyle/>
          <a:p>
            <a:pPr algn="ctr" eaLnBrk="1" hangingPunct="1">
              <a:defRPr/>
            </a:pPr>
            <a:r>
              <a:rPr lang="en-US" b="1">
                <a:solidFill>
                  <a:schemeClr val="hlink"/>
                </a:solidFill>
              </a:rPr>
              <a:t>KYTTA</a:t>
            </a:r>
            <a:r>
              <a:rPr lang="el-GR" b="1">
                <a:solidFill>
                  <a:schemeClr val="hlink"/>
                </a:solidFill>
              </a:rPr>
              <a:t>ΡΟΓΕΝΕΤΙΚΕΣ ΑΝΩΜΑΛΙΕΣ ΣΤΙΣ ΛΕΥΧΑΙΜΙΕΣ</a:t>
            </a:r>
          </a:p>
        </p:txBody>
      </p:sp>
      <p:sp>
        <p:nvSpPr>
          <p:cNvPr id="125955" name="Rectangle 3"/>
          <p:cNvSpPr>
            <a:spLocks noGrp="1" noChangeArrowheads="1"/>
          </p:cNvSpPr>
          <p:nvPr>
            <p:ph idx="1"/>
          </p:nvPr>
        </p:nvSpPr>
        <p:spPr>
          <a:xfrm>
            <a:off x="914400" y="1600200"/>
            <a:ext cx="7086600" cy="4953000"/>
          </a:xfrm>
        </p:spPr>
        <p:txBody>
          <a:bodyPr/>
          <a:lstStyle/>
          <a:p>
            <a:pPr marL="358775" lvl="2" indent="365125" eaLnBrk="1" hangingPunct="1">
              <a:lnSpc>
                <a:spcPct val="90000"/>
              </a:lnSpc>
              <a:defRPr/>
            </a:pPr>
            <a:r>
              <a:rPr lang="el-GR" sz="2900" b="1"/>
              <a:t>Αριθμητικές ανωμαλίες</a:t>
            </a:r>
          </a:p>
          <a:p>
            <a:pPr marL="358775" lvl="2" indent="365125" eaLnBrk="1" hangingPunct="1">
              <a:lnSpc>
                <a:spcPct val="90000"/>
              </a:lnSpc>
              <a:buFontTx/>
              <a:buNone/>
              <a:defRPr/>
            </a:pPr>
            <a:r>
              <a:rPr lang="el-GR" sz="2900"/>
              <a:t>	- μονοσωμίες</a:t>
            </a:r>
          </a:p>
          <a:p>
            <a:pPr marL="358775" lvl="2" indent="365125" eaLnBrk="1" hangingPunct="1">
              <a:lnSpc>
                <a:spcPct val="90000"/>
              </a:lnSpc>
              <a:buFontTx/>
              <a:buNone/>
              <a:defRPr/>
            </a:pPr>
            <a:r>
              <a:rPr lang="el-GR" sz="2900"/>
              <a:t>  - τρισωμίες </a:t>
            </a:r>
          </a:p>
          <a:p>
            <a:pPr marL="358775" lvl="2" indent="365125" eaLnBrk="1" hangingPunct="1">
              <a:lnSpc>
                <a:spcPct val="90000"/>
              </a:lnSpc>
              <a:buFontTx/>
              <a:buNone/>
              <a:defRPr/>
            </a:pPr>
            <a:r>
              <a:rPr lang="el-GR" sz="2900"/>
              <a:t>  - διπλασιασμοί</a:t>
            </a:r>
          </a:p>
          <a:p>
            <a:pPr marL="358775" lvl="2" indent="365125" eaLnBrk="1" hangingPunct="1">
              <a:lnSpc>
                <a:spcPct val="90000"/>
              </a:lnSpc>
              <a:buFontTx/>
              <a:buNone/>
              <a:defRPr/>
            </a:pPr>
            <a:r>
              <a:rPr lang="el-GR" sz="2900"/>
              <a:t>  - ανευπλοϊδίες (υπερδιπλοϊδία/  		  υπόδιπλοϊδία) 	 </a:t>
            </a:r>
            <a:endParaRPr lang="en-US" sz="2900"/>
          </a:p>
          <a:p>
            <a:pPr marL="358775" lvl="2" indent="365125" eaLnBrk="1" hangingPunct="1">
              <a:lnSpc>
                <a:spcPct val="90000"/>
              </a:lnSpc>
              <a:defRPr/>
            </a:pPr>
            <a:r>
              <a:rPr lang="el-GR" sz="2900" b="1"/>
              <a:t>Δομικές ανωμαλίες</a:t>
            </a:r>
          </a:p>
          <a:p>
            <a:pPr marL="358775" lvl="2" indent="365125" eaLnBrk="1" hangingPunct="1">
              <a:lnSpc>
                <a:spcPct val="90000"/>
              </a:lnSpc>
              <a:buFontTx/>
              <a:buNone/>
              <a:defRPr/>
            </a:pPr>
            <a:r>
              <a:rPr lang="el-GR" sz="2900"/>
              <a:t>  - αντιμεταθέσεις</a:t>
            </a:r>
            <a:endParaRPr lang="en-US" sz="2900"/>
          </a:p>
          <a:p>
            <a:pPr marL="358775" lvl="2" indent="365125" eaLnBrk="1" hangingPunct="1">
              <a:lnSpc>
                <a:spcPct val="90000"/>
              </a:lnSpc>
              <a:buFontTx/>
              <a:buNone/>
              <a:defRPr/>
            </a:pPr>
            <a:r>
              <a:rPr lang="el-GR" sz="2900"/>
              <a:t>  - αναστροφές</a:t>
            </a:r>
          </a:p>
          <a:p>
            <a:pPr marL="358775" lvl="2" indent="365125" eaLnBrk="1" hangingPunct="1">
              <a:lnSpc>
                <a:spcPct val="90000"/>
              </a:lnSpc>
              <a:buFontTx/>
              <a:buNone/>
              <a:defRPr/>
            </a:pPr>
            <a:r>
              <a:rPr lang="el-GR" sz="2900"/>
              <a:t>  - ελλείψεις</a:t>
            </a:r>
            <a:r>
              <a:rPr lang="en-US" sz="2900"/>
              <a:t>/ </a:t>
            </a:r>
            <a:r>
              <a:rPr lang="el-GR" sz="2900"/>
              <a:t>προσθήκες</a:t>
            </a:r>
            <a:endParaRPr lang="en-US" sz="2900"/>
          </a:p>
          <a:p>
            <a:pPr marL="0" indent="0" eaLnBrk="1" hangingPunct="1">
              <a:lnSpc>
                <a:spcPct val="40000"/>
              </a:lnSpc>
              <a:buFontTx/>
              <a:buNone/>
              <a:defRPr/>
            </a:pPr>
            <a:endParaRPr lang="el-GR" sz="36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066800"/>
          </a:xfrm>
        </p:spPr>
        <p:txBody>
          <a:bodyPr/>
          <a:lstStyle/>
          <a:p>
            <a:pPr algn="ctr" eaLnBrk="1" hangingPunct="1">
              <a:defRPr/>
            </a:pPr>
            <a:r>
              <a:rPr lang="en-US" b="1" dirty="0">
                <a:solidFill>
                  <a:schemeClr val="hlink"/>
                </a:solidFill>
              </a:rPr>
              <a:t>Hematopoiesis</a:t>
            </a:r>
            <a:endParaRPr lang="en-CA" b="1" dirty="0">
              <a:solidFill>
                <a:schemeClr val="hlink"/>
              </a:solidFill>
            </a:endParaRPr>
          </a:p>
        </p:txBody>
      </p:sp>
      <p:sp>
        <p:nvSpPr>
          <p:cNvPr id="23554" name="Text Box 3"/>
          <p:cNvSpPr txBox="1">
            <a:spLocks noChangeArrowheads="1"/>
          </p:cNvSpPr>
          <p:nvPr/>
        </p:nvSpPr>
        <p:spPr bwMode="auto">
          <a:xfrm>
            <a:off x="304800" y="1828800"/>
            <a:ext cx="1676400" cy="641350"/>
          </a:xfrm>
          <a:prstGeom prst="rect">
            <a:avLst/>
          </a:prstGeom>
          <a:noFill/>
          <a:ln w="9525">
            <a:noFill/>
            <a:miter lim="800000"/>
            <a:headEnd/>
            <a:tailEnd/>
          </a:ln>
        </p:spPr>
        <p:txBody>
          <a:bodyPr>
            <a:spAutoFit/>
          </a:bodyPr>
          <a:lstStyle/>
          <a:p>
            <a:pPr algn="ctr"/>
            <a:r>
              <a:rPr lang="en-GB" altLang="el-GR" b="1">
                <a:latin typeface="Arial Narrow" pitchFamily="34" charset="0"/>
              </a:rPr>
              <a:t>PLURIPOTENT</a:t>
            </a:r>
          </a:p>
          <a:p>
            <a:pPr algn="ctr"/>
            <a:r>
              <a:rPr lang="en-GB" altLang="el-GR" b="1">
                <a:latin typeface="Arial Narrow" pitchFamily="34" charset="0"/>
              </a:rPr>
              <a:t>STEM CELL</a:t>
            </a:r>
          </a:p>
        </p:txBody>
      </p:sp>
      <p:sp>
        <p:nvSpPr>
          <p:cNvPr id="23555" name="Text Box 4"/>
          <p:cNvSpPr txBox="1">
            <a:spLocks noChangeArrowheads="1"/>
          </p:cNvSpPr>
          <p:nvPr/>
        </p:nvSpPr>
        <p:spPr bwMode="auto">
          <a:xfrm>
            <a:off x="3581400" y="1828800"/>
            <a:ext cx="1444625" cy="915988"/>
          </a:xfrm>
          <a:prstGeom prst="rect">
            <a:avLst/>
          </a:prstGeom>
          <a:noFill/>
          <a:ln w="9525">
            <a:noFill/>
            <a:miter lim="800000"/>
            <a:headEnd/>
            <a:tailEnd/>
          </a:ln>
        </p:spPr>
        <p:txBody>
          <a:bodyPr wrap="none">
            <a:spAutoFit/>
          </a:bodyPr>
          <a:lstStyle/>
          <a:p>
            <a:pPr algn="ctr"/>
            <a:r>
              <a:rPr lang="en-GB" altLang="el-GR" b="1">
                <a:latin typeface="Arial Narrow" pitchFamily="34" charset="0"/>
              </a:rPr>
              <a:t>COMMITTED</a:t>
            </a:r>
          </a:p>
          <a:p>
            <a:pPr algn="ctr"/>
            <a:r>
              <a:rPr lang="en-GB" altLang="el-GR" b="1">
                <a:latin typeface="Arial Narrow" pitchFamily="34" charset="0"/>
              </a:rPr>
              <a:t>PROGENITOR</a:t>
            </a:r>
          </a:p>
          <a:p>
            <a:pPr algn="ctr"/>
            <a:r>
              <a:rPr lang="en-GB" altLang="el-GR" b="1">
                <a:latin typeface="Arial Narrow" pitchFamily="34" charset="0"/>
              </a:rPr>
              <a:t>CELL</a:t>
            </a:r>
          </a:p>
        </p:txBody>
      </p:sp>
      <p:sp>
        <p:nvSpPr>
          <p:cNvPr id="23556" name="Text Box 5"/>
          <p:cNvSpPr txBox="1">
            <a:spLocks noChangeArrowheads="1"/>
          </p:cNvSpPr>
          <p:nvPr/>
        </p:nvSpPr>
        <p:spPr bwMode="auto">
          <a:xfrm>
            <a:off x="5181600" y="1828800"/>
            <a:ext cx="2057400" cy="915988"/>
          </a:xfrm>
          <a:prstGeom prst="rect">
            <a:avLst/>
          </a:prstGeom>
          <a:noFill/>
          <a:ln w="9525">
            <a:noFill/>
            <a:miter lim="800000"/>
            <a:headEnd/>
            <a:tailEnd/>
          </a:ln>
        </p:spPr>
        <p:txBody>
          <a:bodyPr>
            <a:spAutoFit/>
          </a:bodyPr>
          <a:lstStyle/>
          <a:p>
            <a:pPr algn="ctr"/>
            <a:r>
              <a:rPr lang="en-GB" altLang="el-GR" b="1">
                <a:latin typeface="Arial Narrow" pitchFamily="34" charset="0"/>
              </a:rPr>
              <a:t>RECOGNIZABLE BONE MARROW PRECURSOR CELL</a:t>
            </a:r>
          </a:p>
        </p:txBody>
      </p:sp>
      <p:sp>
        <p:nvSpPr>
          <p:cNvPr id="23557" name="Text Box 6"/>
          <p:cNvSpPr txBox="1">
            <a:spLocks noChangeArrowheads="1"/>
          </p:cNvSpPr>
          <p:nvPr/>
        </p:nvSpPr>
        <p:spPr bwMode="auto">
          <a:xfrm>
            <a:off x="7315200" y="1828800"/>
            <a:ext cx="1158875" cy="915988"/>
          </a:xfrm>
          <a:prstGeom prst="rect">
            <a:avLst/>
          </a:prstGeom>
          <a:noFill/>
          <a:ln w="9525">
            <a:noFill/>
            <a:miter lim="800000"/>
            <a:headEnd/>
            <a:tailEnd/>
          </a:ln>
        </p:spPr>
        <p:txBody>
          <a:bodyPr>
            <a:spAutoFit/>
          </a:bodyPr>
          <a:lstStyle/>
          <a:p>
            <a:pPr algn="ctr"/>
            <a:r>
              <a:rPr lang="en-GB" altLang="el-GR" b="1">
                <a:latin typeface="Arial Narrow" pitchFamily="34" charset="0"/>
              </a:rPr>
              <a:t>MATURE BLOOD CELL</a:t>
            </a:r>
          </a:p>
        </p:txBody>
      </p:sp>
      <p:sp>
        <p:nvSpPr>
          <p:cNvPr id="23558" name="Text Box 7"/>
          <p:cNvSpPr txBox="1">
            <a:spLocks noChangeArrowheads="1"/>
          </p:cNvSpPr>
          <p:nvPr/>
        </p:nvSpPr>
        <p:spPr bwMode="auto">
          <a:xfrm>
            <a:off x="5638800" y="3200400"/>
            <a:ext cx="1165225" cy="641350"/>
          </a:xfrm>
          <a:prstGeom prst="rect">
            <a:avLst/>
          </a:prstGeom>
          <a:noFill/>
          <a:ln w="9525">
            <a:noFill/>
            <a:miter lim="800000"/>
            <a:headEnd/>
            <a:tailEnd/>
          </a:ln>
        </p:spPr>
        <p:txBody>
          <a:bodyPr wrap="none">
            <a:spAutoFit/>
          </a:bodyPr>
          <a:lstStyle/>
          <a:p>
            <a:r>
              <a:rPr lang="en-GB" altLang="el-GR" b="1">
                <a:latin typeface="Arial Narrow" pitchFamily="34" charset="0"/>
              </a:rPr>
              <a:t>myeloblast</a:t>
            </a:r>
          </a:p>
          <a:p>
            <a:r>
              <a:rPr lang="en-GB" altLang="el-GR" b="1">
                <a:latin typeface="Arial Narrow" pitchFamily="34" charset="0"/>
              </a:rPr>
              <a:t>monoblast</a:t>
            </a:r>
          </a:p>
        </p:txBody>
      </p:sp>
      <p:sp>
        <p:nvSpPr>
          <p:cNvPr id="23559" name="Text Box 8"/>
          <p:cNvSpPr txBox="1">
            <a:spLocks noChangeArrowheads="1"/>
          </p:cNvSpPr>
          <p:nvPr/>
        </p:nvSpPr>
        <p:spPr bwMode="auto">
          <a:xfrm>
            <a:off x="5638800" y="2895600"/>
            <a:ext cx="1506538" cy="366713"/>
          </a:xfrm>
          <a:prstGeom prst="rect">
            <a:avLst/>
          </a:prstGeom>
          <a:noFill/>
          <a:ln w="9525">
            <a:noFill/>
            <a:miter lim="800000"/>
            <a:headEnd/>
            <a:tailEnd/>
          </a:ln>
        </p:spPr>
        <p:txBody>
          <a:bodyPr wrap="none">
            <a:spAutoFit/>
          </a:bodyPr>
          <a:lstStyle/>
          <a:p>
            <a:r>
              <a:rPr lang="en-GB" altLang="el-GR" b="1">
                <a:latin typeface="Arial Narrow" pitchFamily="34" charset="0"/>
              </a:rPr>
              <a:t>pronormoblast</a:t>
            </a:r>
          </a:p>
        </p:txBody>
      </p:sp>
      <p:sp>
        <p:nvSpPr>
          <p:cNvPr id="23560" name="Text Box 9"/>
          <p:cNvSpPr txBox="1">
            <a:spLocks noChangeArrowheads="1"/>
          </p:cNvSpPr>
          <p:nvPr/>
        </p:nvSpPr>
        <p:spPr bwMode="auto">
          <a:xfrm>
            <a:off x="7543800" y="2895600"/>
            <a:ext cx="842963" cy="366713"/>
          </a:xfrm>
          <a:prstGeom prst="rect">
            <a:avLst/>
          </a:prstGeom>
          <a:noFill/>
          <a:ln w="9525">
            <a:noFill/>
            <a:miter lim="800000"/>
            <a:headEnd/>
            <a:tailEnd/>
          </a:ln>
        </p:spPr>
        <p:txBody>
          <a:bodyPr wrap="none">
            <a:spAutoFit/>
          </a:bodyPr>
          <a:lstStyle/>
          <a:p>
            <a:r>
              <a:rPr lang="en-GB" altLang="el-GR" b="1">
                <a:latin typeface="Arial Narrow" pitchFamily="34" charset="0"/>
              </a:rPr>
              <a:t>red cell</a:t>
            </a:r>
          </a:p>
        </p:txBody>
      </p:sp>
      <p:sp>
        <p:nvSpPr>
          <p:cNvPr id="23561" name="Text Box 10"/>
          <p:cNvSpPr txBox="1">
            <a:spLocks noChangeArrowheads="1"/>
          </p:cNvSpPr>
          <p:nvPr/>
        </p:nvSpPr>
        <p:spPr bwMode="auto">
          <a:xfrm>
            <a:off x="7543800" y="3200400"/>
            <a:ext cx="1100138" cy="641350"/>
          </a:xfrm>
          <a:prstGeom prst="rect">
            <a:avLst/>
          </a:prstGeom>
          <a:noFill/>
          <a:ln w="9525">
            <a:noFill/>
            <a:miter lim="800000"/>
            <a:headEnd/>
            <a:tailEnd/>
          </a:ln>
        </p:spPr>
        <p:txBody>
          <a:bodyPr wrap="none">
            <a:spAutoFit/>
          </a:bodyPr>
          <a:lstStyle/>
          <a:p>
            <a:r>
              <a:rPr lang="en-GB" altLang="el-GR" b="1">
                <a:latin typeface="Arial Narrow" pitchFamily="34" charset="0"/>
              </a:rPr>
              <a:t>neutrophil</a:t>
            </a:r>
          </a:p>
          <a:p>
            <a:r>
              <a:rPr lang="en-GB" altLang="el-GR" b="1">
                <a:latin typeface="Arial Narrow" pitchFamily="34" charset="0"/>
              </a:rPr>
              <a:t>monocyte</a:t>
            </a:r>
          </a:p>
        </p:txBody>
      </p:sp>
      <p:sp>
        <p:nvSpPr>
          <p:cNvPr id="23562" name="Text Box 11"/>
          <p:cNvSpPr txBox="1">
            <a:spLocks noChangeArrowheads="1"/>
          </p:cNvSpPr>
          <p:nvPr/>
        </p:nvSpPr>
        <p:spPr bwMode="auto">
          <a:xfrm>
            <a:off x="7543800" y="4267200"/>
            <a:ext cx="955675" cy="366713"/>
          </a:xfrm>
          <a:prstGeom prst="rect">
            <a:avLst/>
          </a:prstGeom>
          <a:noFill/>
          <a:ln w="9525">
            <a:noFill/>
            <a:miter lim="800000"/>
            <a:headEnd/>
            <a:tailEnd/>
          </a:ln>
        </p:spPr>
        <p:txBody>
          <a:bodyPr wrap="none">
            <a:spAutoFit/>
          </a:bodyPr>
          <a:lstStyle/>
          <a:p>
            <a:r>
              <a:rPr lang="en-GB" altLang="el-GR" b="1">
                <a:latin typeface="Arial Narrow" pitchFamily="34" charset="0"/>
              </a:rPr>
              <a:t>basophil</a:t>
            </a:r>
          </a:p>
        </p:txBody>
      </p:sp>
      <p:sp>
        <p:nvSpPr>
          <p:cNvPr id="23563" name="Text Box 12"/>
          <p:cNvSpPr txBox="1">
            <a:spLocks noChangeArrowheads="1"/>
          </p:cNvSpPr>
          <p:nvPr/>
        </p:nvSpPr>
        <p:spPr bwMode="auto">
          <a:xfrm>
            <a:off x="7543800" y="4724400"/>
            <a:ext cx="841375" cy="366713"/>
          </a:xfrm>
          <a:prstGeom prst="rect">
            <a:avLst/>
          </a:prstGeom>
          <a:noFill/>
          <a:ln w="9525">
            <a:noFill/>
            <a:miter lim="800000"/>
            <a:headEnd/>
            <a:tailEnd/>
          </a:ln>
        </p:spPr>
        <p:txBody>
          <a:bodyPr wrap="none">
            <a:spAutoFit/>
          </a:bodyPr>
          <a:lstStyle/>
          <a:p>
            <a:r>
              <a:rPr lang="en-GB" altLang="el-GR" b="1">
                <a:latin typeface="Arial Narrow" pitchFamily="34" charset="0"/>
              </a:rPr>
              <a:t>platelet</a:t>
            </a:r>
          </a:p>
        </p:txBody>
      </p:sp>
      <p:grpSp>
        <p:nvGrpSpPr>
          <p:cNvPr id="23564" name="Group 13"/>
          <p:cNvGrpSpPr>
            <a:grpSpLocks/>
          </p:cNvGrpSpPr>
          <p:nvPr/>
        </p:nvGrpSpPr>
        <p:grpSpPr bwMode="auto">
          <a:xfrm>
            <a:off x="3657600" y="4267200"/>
            <a:ext cx="1546225" cy="381000"/>
            <a:chOff x="1536" y="2688"/>
            <a:chExt cx="974" cy="240"/>
          </a:xfrm>
        </p:grpSpPr>
        <p:grpSp>
          <p:nvGrpSpPr>
            <p:cNvPr id="23643" name="Group 14"/>
            <p:cNvGrpSpPr>
              <a:grpSpLocks/>
            </p:cNvGrpSpPr>
            <p:nvPr/>
          </p:nvGrpSpPr>
          <p:grpSpPr bwMode="auto">
            <a:xfrm>
              <a:off x="1536" y="2688"/>
              <a:ext cx="288" cy="240"/>
              <a:chOff x="528" y="1776"/>
              <a:chExt cx="288" cy="240"/>
            </a:xfrm>
          </p:grpSpPr>
          <p:sp>
            <p:nvSpPr>
              <p:cNvPr id="23645" name="Oval 15"/>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46" name="Oval 16"/>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644" name="Text Box 17"/>
            <p:cNvSpPr txBox="1">
              <a:spLocks noChangeArrowheads="1"/>
            </p:cNvSpPr>
            <p:nvPr/>
          </p:nvSpPr>
          <p:spPr bwMode="auto">
            <a:xfrm>
              <a:off x="1824" y="2688"/>
              <a:ext cx="686" cy="231"/>
            </a:xfrm>
            <a:prstGeom prst="rect">
              <a:avLst/>
            </a:prstGeom>
            <a:noFill/>
            <a:ln w="9525">
              <a:noFill/>
              <a:miter lim="800000"/>
              <a:headEnd/>
              <a:tailEnd/>
            </a:ln>
          </p:spPr>
          <p:txBody>
            <a:bodyPr wrap="none">
              <a:spAutoFit/>
            </a:bodyPr>
            <a:lstStyle/>
            <a:p>
              <a:r>
                <a:rPr lang="en-GB" altLang="el-GR" b="1">
                  <a:latin typeface="Arial Narrow" pitchFamily="34" charset="0"/>
                </a:rPr>
                <a:t>CFU-Baso</a:t>
              </a:r>
            </a:p>
          </p:txBody>
        </p:sp>
      </p:grpSp>
      <p:grpSp>
        <p:nvGrpSpPr>
          <p:cNvPr id="23565" name="Group 18"/>
          <p:cNvGrpSpPr>
            <a:grpSpLocks/>
          </p:cNvGrpSpPr>
          <p:nvPr/>
        </p:nvGrpSpPr>
        <p:grpSpPr bwMode="auto">
          <a:xfrm>
            <a:off x="3657600" y="3810000"/>
            <a:ext cx="1431925" cy="381000"/>
            <a:chOff x="1488" y="2784"/>
            <a:chExt cx="902" cy="240"/>
          </a:xfrm>
        </p:grpSpPr>
        <p:grpSp>
          <p:nvGrpSpPr>
            <p:cNvPr id="23639" name="Group 19"/>
            <p:cNvGrpSpPr>
              <a:grpSpLocks/>
            </p:cNvGrpSpPr>
            <p:nvPr/>
          </p:nvGrpSpPr>
          <p:grpSpPr bwMode="auto">
            <a:xfrm>
              <a:off x="1488" y="2784"/>
              <a:ext cx="288" cy="240"/>
              <a:chOff x="528" y="1776"/>
              <a:chExt cx="288" cy="240"/>
            </a:xfrm>
          </p:grpSpPr>
          <p:sp>
            <p:nvSpPr>
              <p:cNvPr id="23641" name="Oval 20"/>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42" name="Oval 21"/>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640" name="Text Box 22"/>
            <p:cNvSpPr txBox="1">
              <a:spLocks noChangeArrowheads="1"/>
            </p:cNvSpPr>
            <p:nvPr/>
          </p:nvSpPr>
          <p:spPr bwMode="auto">
            <a:xfrm>
              <a:off x="1776" y="2784"/>
              <a:ext cx="614" cy="231"/>
            </a:xfrm>
            <a:prstGeom prst="rect">
              <a:avLst/>
            </a:prstGeom>
            <a:noFill/>
            <a:ln w="9525">
              <a:noFill/>
              <a:miter lim="800000"/>
              <a:headEnd/>
              <a:tailEnd/>
            </a:ln>
          </p:spPr>
          <p:txBody>
            <a:bodyPr wrap="none">
              <a:spAutoFit/>
            </a:bodyPr>
            <a:lstStyle/>
            <a:p>
              <a:r>
                <a:rPr lang="en-GB" altLang="el-GR" b="1">
                  <a:latin typeface="Arial Narrow" pitchFamily="34" charset="0"/>
                </a:rPr>
                <a:t>CFU-Eos</a:t>
              </a:r>
            </a:p>
          </p:txBody>
        </p:sp>
      </p:grpSp>
      <p:grpSp>
        <p:nvGrpSpPr>
          <p:cNvPr id="23566" name="Group 23"/>
          <p:cNvGrpSpPr>
            <a:grpSpLocks/>
          </p:cNvGrpSpPr>
          <p:nvPr/>
        </p:nvGrpSpPr>
        <p:grpSpPr bwMode="auto">
          <a:xfrm>
            <a:off x="3657600" y="3352800"/>
            <a:ext cx="1389063" cy="381000"/>
            <a:chOff x="1488" y="2400"/>
            <a:chExt cx="875" cy="240"/>
          </a:xfrm>
        </p:grpSpPr>
        <p:grpSp>
          <p:nvGrpSpPr>
            <p:cNvPr id="23635" name="Group 24"/>
            <p:cNvGrpSpPr>
              <a:grpSpLocks/>
            </p:cNvGrpSpPr>
            <p:nvPr/>
          </p:nvGrpSpPr>
          <p:grpSpPr bwMode="auto">
            <a:xfrm>
              <a:off x="1488" y="2400"/>
              <a:ext cx="288" cy="240"/>
              <a:chOff x="528" y="1776"/>
              <a:chExt cx="288" cy="240"/>
            </a:xfrm>
          </p:grpSpPr>
          <p:sp>
            <p:nvSpPr>
              <p:cNvPr id="23637" name="Oval 25"/>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38" name="Oval 26"/>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636" name="Text Box 27"/>
            <p:cNvSpPr txBox="1">
              <a:spLocks noChangeArrowheads="1"/>
            </p:cNvSpPr>
            <p:nvPr/>
          </p:nvSpPr>
          <p:spPr bwMode="auto">
            <a:xfrm>
              <a:off x="1776" y="2400"/>
              <a:ext cx="587" cy="231"/>
            </a:xfrm>
            <a:prstGeom prst="rect">
              <a:avLst/>
            </a:prstGeom>
            <a:noFill/>
            <a:ln w="9525">
              <a:noFill/>
              <a:miter lim="800000"/>
              <a:headEnd/>
              <a:tailEnd/>
            </a:ln>
          </p:spPr>
          <p:txBody>
            <a:bodyPr wrap="none">
              <a:spAutoFit/>
            </a:bodyPr>
            <a:lstStyle/>
            <a:p>
              <a:r>
                <a:rPr lang="en-GB" altLang="el-GR" b="1">
                  <a:latin typeface="Arial Narrow" pitchFamily="34" charset="0"/>
                </a:rPr>
                <a:t>CFU-GM</a:t>
              </a:r>
            </a:p>
          </p:txBody>
        </p:sp>
      </p:grpSp>
      <p:grpSp>
        <p:nvGrpSpPr>
          <p:cNvPr id="23567" name="Group 28"/>
          <p:cNvGrpSpPr>
            <a:grpSpLocks/>
          </p:cNvGrpSpPr>
          <p:nvPr/>
        </p:nvGrpSpPr>
        <p:grpSpPr bwMode="auto">
          <a:xfrm>
            <a:off x="3657600" y="2895600"/>
            <a:ext cx="1836738" cy="381000"/>
            <a:chOff x="1488" y="2064"/>
            <a:chExt cx="1157" cy="240"/>
          </a:xfrm>
        </p:grpSpPr>
        <p:grpSp>
          <p:nvGrpSpPr>
            <p:cNvPr id="23631" name="Group 29"/>
            <p:cNvGrpSpPr>
              <a:grpSpLocks/>
            </p:cNvGrpSpPr>
            <p:nvPr/>
          </p:nvGrpSpPr>
          <p:grpSpPr bwMode="auto">
            <a:xfrm>
              <a:off x="1488" y="2064"/>
              <a:ext cx="288" cy="240"/>
              <a:chOff x="528" y="1776"/>
              <a:chExt cx="288" cy="240"/>
            </a:xfrm>
          </p:grpSpPr>
          <p:sp>
            <p:nvSpPr>
              <p:cNvPr id="23633" name="Oval 30"/>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34" name="Oval 31"/>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632" name="Text Box 32"/>
            <p:cNvSpPr txBox="1">
              <a:spLocks noChangeArrowheads="1"/>
            </p:cNvSpPr>
            <p:nvPr/>
          </p:nvSpPr>
          <p:spPr bwMode="auto">
            <a:xfrm>
              <a:off x="1776" y="2064"/>
              <a:ext cx="869" cy="231"/>
            </a:xfrm>
            <a:prstGeom prst="rect">
              <a:avLst/>
            </a:prstGeom>
            <a:noFill/>
            <a:ln w="9525">
              <a:noFill/>
              <a:miter lim="800000"/>
              <a:headEnd/>
              <a:tailEnd/>
            </a:ln>
          </p:spPr>
          <p:txBody>
            <a:bodyPr wrap="none">
              <a:spAutoFit/>
            </a:bodyPr>
            <a:lstStyle/>
            <a:p>
              <a:r>
                <a:rPr lang="en-GB" altLang="el-GR" b="1">
                  <a:latin typeface="Arial Narrow" pitchFamily="34" charset="0"/>
                </a:rPr>
                <a:t>BFU-E/CFU-E</a:t>
              </a:r>
            </a:p>
          </p:txBody>
        </p:sp>
      </p:grpSp>
      <p:sp>
        <p:nvSpPr>
          <p:cNvPr id="23568" name="Line 33"/>
          <p:cNvSpPr>
            <a:spLocks noChangeShapeType="1"/>
          </p:cNvSpPr>
          <p:nvPr/>
        </p:nvSpPr>
        <p:spPr bwMode="auto">
          <a:xfrm flipH="1">
            <a:off x="3429000" y="3124200"/>
            <a:ext cx="152400" cy="0"/>
          </a:xfrm>
          <a:prstGeom prst="line">
            <a:avLst/>
          </a:prstGeom>
          <a:noFill/>
          <a:ln w="9525">
            <a:solidFill>
              <a:schemeClr val="tx1"/>
            </a:solidFill>
            <a:round/>
            <a:headEnd/>
            <a:tailEnd/>
          </a:ln>
        </p:spPr>
        <p:txBody>
          <a:bodyPr wrap="none" anchor="ctr"/>
          <a:lstStyle/>
          <a:p>
            <a:endParaRPr lang="el-GR"/>
          </a:p>
        </p:txBody>
      </p:sp>
      <p:sp>
        <p:nvSpPr>
          <p:cNvPr id="23569" name="Line 34"/>
          <p:cNvSpPr>
            <a:spLocks noChangeShapeType="1"/>
          </p:cNvSpPr>
          <p:nvPr/>
        </p:nvSpPr>
        <p:spPr bwMode="auto">
          <a:xfrm flipH="1">
            <a:off x="3429000" y="3581400"/>
            <a:ext cx="152400" cy="0"/>
          </a:xfrm>
          <a:prstGeom prst="line">
            <a:avLst/>
          </a:prstGeom>
          <a:noFill/>
          <a:ln w="9525">
            <a:solidFill>
              <a:schemeClr val="tx1"/>
            </a:solidFill>
            <a:round/>
            <a:headEnd/>
            <a:tailEnd/>
          </a:ln>
        </p:spPr>
        <p:txBody>
          <a:bodyPr wrap="none" anchor="ctr"/>
          <a:lstStyle/>
          <a:p>
            <a:endParaRPr lang="el-GR"/>
          </a:p>
        </p:txBody>
      </p:sp>
      <p:sp>
        <p:nvSpPr>
          <p:cNvPr id="23570" name="Line 35"/>
          <p:cNvSpPr>
            <a:spLocks noChangeShapeType="1"/>
          </p:cNvSpPr>
          <p:nvPr/>
        </p:nvSpPr>
        <p:spPr bwMode="auto">
          <a:xfrm flipH="1">
            <a:off x="3429000" y="4495800"/>
            <a:ext cx="152400" cy="0"/>
          </a:xfrm>
          <a:prstGeom prst="line">
            <a:avLst/>
          </a:prstGeom>
          <a:noFill/>
          <a:ln w="9525">
            <a:solidFill>
              <a:schemeClr val="tx1"/>
            </a:solidFill>
            <a:round/>
            <a:headEnd/>
            <a:tailEnd/>
          </a:ln>
        </p:spPr>
        <p:txBody>
          <a:bodyPr wrap="none" anchor="ctr"/>
          <a:lstStyle/>
          <a:p>
            <a:endParaRPr lang="el-GR"/>
          </a:p>
        </p:txBody>
      </p:sp>
      <p:sp>
        <p:nvSpPr>
          <p:cNvPr id="23571" name="Line 36"/>
          <p:cNvSpPr>
            <a:spLocks noChangeShapeType="1"/>
          </p:cNvSpPr>
          <p:nvPr/>
        </p:nvSpPr>
        <p:spPr bwMode="auto">
          <a:xfrm flipH="1">
            <a:off x="3429000" y="4953000"/>
            <a:ext cx="152400" cy="0"/>
          </a:xfrm>
          <a:prstGeom prst="line">
            <a:avLst/>
          </a:prstGeom>
          <a:noFill/>
          <a:ln w="9525">
            <a:solidFill>
              <a:schemeClr val="tx1"/>
            </a:solidFill>
            <a:round/>
            <a:headEnd/>
            <a:tailEnd/>
          </a:ln>
        </p:spPr>
        <p:txBody>
          <a:bodyPr wrap="none" anchor="ctr"/>
          <a:lstStyle/>
          <a:p>
            <a:endParaRPr lang="el-GR"/>
          </a:p>
        </p:txBody>
      </p:sp>
      <p:sp>
        <p:nvSpPr>
          <p:cNvPr id="23572" name="Line 37"/>
          <p:cNvSpPr>
            <a:spLocks noChangeShapeType="1"/>
          </p:cNvSpPr>
          <p:nvPr/>
        </p:nvSpPr>
        <p:spPr bwMode="auto">
          <a:xfrm>
            <a:off x="3429000" y="3124200"/>
            <a:ext cx="0" cy="1828800"/>
          </a:xfrm>
          <a:prstGeom prst="line">
            <a:avLst/>
          </a:prstGeom>
          <a:noFill/>
          <a:ln w="9525">
            <a:solidFill>
              <a:schemeClr val="tx1"/>
            </a:solidFill>
            <a:round/>
            <a:headEnd/>
            <a:tailEnd/>
          </a:ln>
        </p:spPr>
        <p:txBody>
          <a:bodyPr wrap="none" anchor="ctr"/>
          <a:lstStyle/>
          <a:p>
            <a:endParaRPr lang="el-GR"/>
          </a:p>
        </p:txBody>
      </p:sp>
      <p:sp>
        <p:nvSpPr>
          <p:cNvPr id="23573" name="Line 38"/>
          <p:cNvSpPr>
            <a:spLocks noChangeShapeType="1"/>
          </p:cNvSpPr>
          <p:nvPr/>
        </p:nvSpPr>
        <p:spPr bwMode="auto">
          <a:xfrm>
            <a:off x="5486400" y="3124200"/>
            <a:ext cx="152400" cy="0"/>
          </a:xfrm>
          <a:prstGeom prst="line">
            <a:avLst/>
          </a:prstGeom>
          <a:noFill/>
          <a:ln w="9525">
            <a:solidFill>
              <a:schemeClr val="tx1"/>
            </a:solidFill>
            <a:round/>
            <a:headEnd/>
            <a:tailEnd/>
          </a:ln>
        </p:spPr>
        <p:txBody>
          <a:bodyPr wrap="none" anchor="ctr"/>
          <a:lstStyle/>
          <a:p>
            <a:endParaRPr lang="el-GR"/>
          </a:p>
        </p:txBody>
      </p:sp>
      <p:sp>
        <p:nvSpPr>
          <p:cNvPr id="23574" name="Line 39"/>
          <p:cNvSpPr>
            <a:spLocks noChangeShapeType="1"/>
          </p:cNvSpPr>
          <p:nvPr/>
        </p:nvSpPr>
        <p:spPr bwMode="auto">
          <a:xfrm>
            <a:off x="5257800" y="4038600"/>
            <a:ext cx="2209800" cy="0"/>
          </a:xfrm>
          <a:prstGeom prst="line">
            <a:avLst/>
          </a:prstGeom>
          <a:noFill/>
          <a:ln w="9525">
            <a:solidFill>
              <a:schemeClr val="tx1"/>
            </a:solidFill>
            <a:round/>
            <a:headEnd/>
            <a:tailEnd/>
          </a:ln>
        </p:spPr>
        <p:txBody>
          <a:bodyPr wrap="none" anchor="ctr"/>
          <a:lstStyle/>
          <a:p>
            <a:endParaRPr lang="el-GR"/>
          </a:p>
        </p:txBody>
      </p:sp>
      <p:sp>
        <p:nvSpPr>
          <p:cNvPr id="23575" name="Text Box 40"/>
          <p:cNvSpPr txBox="1">
            <a:spLocks noChangeArrowheads="1"/>
          </p:cNvSpPr>
          <p:nvPr/>
        </p:nvSpPr>
        <p:spPr bwMode="auto">
          <a:xfrm>
            <a:off x="7543800" y="3810000"/>
            <a:ext cx="1122363" cy="366713"/>
          </a:xfrm>
          <a:prstGeom prst="rect">
            <a:avLst/>
          </a:prstGeom>
          <a:noFill/>
          <a:ln w="9525">
            <a:noFill/>
            <a:miter lim="800000"/>
            <a:headEnd/>
            <a:tailEnd/>
          </a:ln>
        </p:spPr>
        <p:txBody>
          <a:bodyPr wrap="none">
            <a:spAutoFit/>
          </a:bodyPr>
          <a:lstStyle/>
          <a:p>
            <a:r>
              <a:rPr lang="en-GB" altLang="el-GR" b="1">
                <a:latin typeface="Arial Narrow" pitchFamily="34" charset="0"/>
              </a:rPr>
              <a:t>eosinophil</a:t>
            </a:r>
          </a:p>
        </p:txBody>
      </p:sp>
      <p:sp>
        <p:nvSpPr>
          <p:cNvPr id="23576" name="Line 41"/>
          <p:cNvSpPr>
            <a:spLocks noChangeShapeType="1"/>
          </p:cNvSpPr>
          <p:nvPr/>
        </p:nvSpPr>
        <p:spPr bwMode="auto">
          <a:xfrm>
            <a:off x="5257800" y="4495800"/>
            <a:ext cx="2209800" cy="0"/>
          </a:xfrm>
          <a:prstGeom prst="line">
            <a:avLst/>
          </a:prstGeom>
          <a:noFill/>
          <a:ln w="9525">
            <a:solidFill>
              <a:schemeClr val="tx1"/>
            </a:solidFill>
            <a:round/>
            <a:headEnd/>
            <a:tailEnd/>
          </a:ln>
        </p:spPr>
        <p:txBody>
          <a:bodyPr wrap="none" anchor="ctr"/>
          <a:lstStyle/>
          <a:p>
            <a:endParaRPr lang="el-GR"/>
          </a:p>
        </p:txBody>
      </p:sp>
      <p:sp>
        <p:nvSpPr>
          <p:cNvPr id="23577" name="Line 42"/>
          <p:cNvSpPr>
            <a:spLocks noChangeShapeType="1"/>
          </p:cNvSpPr>
          <p:nvPr/>
        </p:nvSpPr>
        <p:spPr bwMode="auto">
          <a:xfrm>
            <a:off x="5257800" y="4953000"/>
            <a:ext cx="381000" cy="0"/>
          </a:xfrm>
          <a:prstGeom prst="line">
            <a:avLst/>
          </a:prstGeom>
          <a:noFill/>
          <a:ln w="9525">
            <a:solidFill>
              <a:schemeClr val="tx1"/>
            </a:solidFill>
            <a:round/>
            <a:headEnd/>
            <a:tailEnd/>
          </a:ln>
        </p:spPr>
        <p:txBody>
          <a:bodyPr wrap="none" anchor="ctr"/>
          <a:lstStyle/>
          <a:p>
            <a:endParaRPr lang="el-GR"/>
          </a:p>
        </p:txBody>
      </p:sp>
      <p:sp>
        <p:nvSpPr>
          <p:cNvPr id="23578" name="Line 43"/>
          <p:cNvSpPr>
            <a:spLocks noChangeShapeType="1"/>
          </p:cNvSpPr>
          <p:nvPr/>
        </p:nvSpPr>
        <p:spPr bwMode="auto">
          <a:xfrm>
            <a:off x="7162800" y="4953000"/>
            <a:ext cx="304800" cy="0"/>
          </a:xfrm>
          <a:prstGeom prst="line">
            <a:avLst/>
          </a:prstGeom>
          <a:noFill/>
          <a:ln w="9525">
            <a:solidFill>
              <a:schemeClr val="tx1"/>
            </a:solidFill>
            <a:round/>
            <a:headEnd/>
            <a:tailEnd/>
          </a:ln>
        </p:spPr>
        <p:txBody>
          <a:bodyPr wrap="none" anchor="ctr"/>
          <a:lstStyle/>
          <a:p>
            <a:endParaRPr lang="el-GR"/>
          </a:p>
        </p:txBody>
      </p:sp>
      <p:sp>
        <p:nvSpPr>
          <p:cNvPr id="23579" name="Line 44"/>
          <p:cNvSpPr>
            <a:spLocks noChangeShapeType="1"/>
          </p:cNvSpPr>
          <p:nvPr/>
        </p:nvSpPr>
        <p:spPr bwMode="auto">
          <a:xfrm>
            <a:off x="7086600" y="3124200"/>
            <a:ext cx="381000" cy="0"/>
          </a:xfrm>
          <a:prstGeom prst="line">
            <a:avLst/>
          </a:prstGeom>
          <a:noFill/>
          <a:ln w="9525">
            <a:solidFill>
              <a:schemeClr val="tx1"/>
            </a:solidFill>
            <a:round/>
            <a:headEnd/>
            <a:tailEnd/>
          </a:ln>
        </p:spPr>
        <p:txBody>
          <a:bodyPr wrap="none" anchor="ctr"/>
          <a:lstStyle/>
          <a:p>
            <a:endParaRPr lang="el-GR"/>
          </a:p>
        </p:txBody>
      </p:sp>
      <p:sp>
        <p:nvSpPr>
          <p:cNvPr id="23580" name="Line 45"/>
          <p:cNvSpPr>
            <a:spLocks noChangeShapeType="1"/>
          </p:cNvSpPr>
          <p:nvPr/>
        </p:nvSpPr>
        <p:spPr bwMode="auto">
          <a:xfrm flipH="1">
            <a:off x="6781800" y="3429000"/>
            <a:ext cx="685800" cy="0"/>
          </a:xfrm>
          <a:prstGeom prst="line">
            <a:avLst/>
          </a:prstGeom>
          <a:noFill/>
          <a:ln w="9525">
            <a:solidFill>
              <a:schemeClr val="tx1"/>
            </a:solidFill>
            <a:round/>
            <a:headEnd/>
            <a:tailEnd/>
          </a:ln>
        </p:spPr>
        <p:txBody>
          <a:bodyPr wrap="none" anchor="ctr"/>
          <a:lstStyle/>
          <a:p>
            <a:endParaRPr lang="el-GR"/>
          </a:p>
        </p:txBody>
      </p:sp>
      <p:sp>
        <p:nvSpPr>
          <p:cNvPr id="23581" name="Line 46"/>
          <p:cNvSpPr>
            <a:spLocks noChangeShapeType="1"/>
          </p:cNvSpPr>
          <p:nvPr/>
        </p:nvSpPr>
        <p:spPr bwMode="auto">
          <a:xfrm flipH="1">
            <a:off x="6705600" y="3733800"/>
            <a:ext cx="762000" cy="0"/>
          </a:xfrm>
          <a:prstGeom prst="line">
            <a:avLst/>
          </a:prstGeom>
          <a:noFill/>
          <a:ln w="9525">
            <a:solidFill>
              <a:schemeClr val="tx1"/>
            </a:solidFill>
            <a:round/>
            <a:headEnd/>
            <a:tailEnd/>
          </a:ln>
        </p:spPr>
        <p:txBody>
          <a:bodyPr wrap="none" anchor="ctr"/>
          <a:lstStyle/>
          <a:p>
            <a:endParaRPr lang="el-GR"/>
          </a:p>
        </p:txBody>
      </p:sp>
      <p:grpSp>
        <p:nvGrpSpPr>
          <p:cNvPr id="23582" name="Group 47"/>
          <p:cNvGrpSpPr>
            <a:grpSpLocks/>
          </p:cNvGrpSpPr>
          <p:nvPr/>
        </p:nvGrpSpPr>
        <p:grpSpPr bwMode="auto">
          <a:xfrm>
            <a:off x="5257800" y="3429000"/>
            <a:ext cx="381000" cy="304800"/>
            <a:chOff x="2688" y="2448"/>
            <a:chExt cx="240" cy="192"/>
          </a:xfrm>
        </p:grpSpPr>
        <p:sp>
          <p:nvSpPr>
            <p:cNvPr id="23627" name="Line 48"/>
            <p:cNvSpPr>
              <a:spLocks noChangeShapeType="1"/>
            </p:cNvSpPr>
            <p:nvPr/>
          </p:nvSpPr>
          <p:spPr bwMode="auto">
            <a:xfrm>
              <a:off x="2688" y="2544"/>
              <a:ext cx="144" cy="0"/>
            </a:xfrm>
            <a:prstGeom prst="line">
              <a:avLst/>
            </a:prstGeom>
            <a:noFill/>
            <a:ln w="9525">
              <a:solidFill>
                <a:schemeClr val="tx1"/>
              </a:solidFill>
              <a:round/>
              <a:headEnd/>
              <a:tailEnd/>
            </a:ln>
          </p:spPr>
          <p:txBody>
            <a:bodyPr wrap="none" anchor="ctr"/>
            <a:lstStyle/>
            <a:p>
              <a:endParaRPr lang="el-GR"/>
            </a:p>
          </p:txBody>
        </p:sp>
        <p:sp>
          <p:nvSpPr>
            <p:cNvPr id="23628" name="Line 49"/>
            <p:cNvSpPr>
              <a:spLocks noChangeShapeType="1"/>
            </p:cNvSpPr>
            <p:nvPr/>
          </p:nvSpPr>
          <p:spPr bwMode="auto">
            <a:xfrm flipH="1">
              <a:off x="2832" y="2448"/>
              <a:ext cx="96" cy="0"/>
            </a:xfrm>
            <a:prstGeom prst="line">
              <a:avLst/>
            </a:prstGeom>
            <a:noFill/>
            <a:ln w="9525">
              <a:solidFill>
                <a:schemeClr val="tx1"/>
              </a:solidFill>
              <a:round/>
              <a:headEnd/>
              <a:tailEnd/>
            </a:ln>
          </p:spPr>
          <p:txBody>
            <a:bodyPr wrap="none" anchor="ctr"/>
            <a:lstStyle/>
            <a:p>
              <a:endParaRPr lang="el-GR"/>
            </a:p>
          </p:txBody>
        </p:sp>
        <p:sp>
          <p:nvSpPr>
            <p:cNvPr id="23629" name="Line 50"/>
            <p:cNvSpPr>
              <a:spLocks noChangeShapeType="1"/>
            </p:cNvSpPr>
            <p:nvPr/>
          </p:nvSpPr>
          <p:spPr bwMode="auto">
            <a:xfrm flipH="1">
              <a:off x="2832" y="2640"/>
              <a:ext cx="96" cy="0"/>
            </a:xfrm>
            <a:prstGeom prst="line">
              <a:avLst/>
            </a:prstGeom>
            <a:noFill/>
            <a:ln w="9525">
              <a:solidFill>
                <a:schemeClr val="tx1"/>
              </a:solidFill>
              <a:round/>
              <a:headEnd/>
              <a:tailEnd/>
            </a:ln>
          </p:spPr>
          <p:txBody>
            <a:bodyPr wrap="none" anchor="ctr"/>
            <a:lstStyle/>
            <a:p>
              <a:endParaRPr lang="el-GR"/>
            </a:p>
          </p:txBody>
        </p:sp>
        <p:sp>
          <p:nvSpPr>
            <p:cNvPr id="23630" name="Line 51"/>
            <p:cNvSpPr>
              <a:spLocks noChangeShapeType="1"/>
            </p:cNvSpPr>
            <p:nvPr/>
          </p:nvSpPr>
          <p:spPr bwMode="auto">
            <a:xfrm>
              <a:off x="2832" y="2448"/>
              <a:ext cx="0" cy="192"/>
            </a:xfrm>
            <a:prstGeom prst="line">
              <a:avLst/>
            </a:prstGeom>
            <a:noFill/>
            <a:ln w="9525">
              <a:solidFill>
                <a:schemeClr val="tx1"/>
              </a:solidFill>
              <a:round/>
              <a:headEnd/>
              <a:tailEnd/>
            </a:ln>
          </p:spPr>
          <p:txBody>
            <a:bodyPr wrap="none" anchor="ctr"/>
            <a:lstStyle/>
            <a:p>
              <a:endParaRPr lang="el-GR"/>
            </a:p>
          </p:txBody>
        </p:sp>
      </p:grpSp>
      <p:sp>
        <p:nvSpPr>
          <p:cNvPr id="23583" name="Line 52"/>
          <p:cNvSpPr>
            <a:spLocks noChangeShapeType="1"/>
          </p:cNvSpPr>
          <p:nvPr/>
        </p:nvSpPr>
        <p:spPr bwMode="auto">
          <a:xfrm>
            <a:off x="2895600" y="4038600"/>
            <a:ext cx="685800" cy="0"/>
          </a:xfrm>
          <a:prstGeom prst="line">
            <a:avLst/>
          </a:prstGeom>
          <a:noFill/>
          <a:ln w="9525">
            <a:solidFill>
              <a:schemeClr val="tx1"/>
            </a:solidFill>
            <a:round/>
            <a:headEnd/>
            <a:tailEnd/>
          </a:ln>
        </p:spPr>
        <p:txBody>
          <a:bodyPr wrap="none" anchor="ctr"/>
          <a:lstStyle/>
          <a:p>
            <a:endParaRPr lang="el-GR"/>
          </a:p>
        </p:txBody>
      </p:sp>
      <p:grpSp>
        <p:nvGrpSpPr>
          <p:cNvPr id="23584" name="Group 53"/>
          <p:cNvGrpSpPr>
            <a:grpSpLocks/>
          </p:cNvGrpSpPr>
          <p:nvPr/>
        </p:nvGrpSpPr>
        <p:grpSpPr bwMode="auto">
          <a:xfrm>
            <a:off x="3657600" y="5715000"/>
            <a:ext cx="457200" cy="381000"/>
            <a:chOff x="528" y="1776"/>
            <a:chExt cx="288" cy="240"/>
          </a:xfrm>
        </p:grpSpPr>
        <p:sp>
          <p:nvSpPr>
            <p:cNvPr id="23625" name="Oval 54"/>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26" name="Oval 55"/>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grpSp>
        <p:nvGrpSpPr>
          <p:cNvPr id="23585" name="Group 56"/>
          <p:cNvGrpSpPr>
            <a:grpSpLocks/>
          </p:cNvGrpSpPr>
          <p:nvPr/>
        </p:nvGrpSpPr>
        <p:grpSpPr bwMode="auto">
          <a:xfrm>
            <a:off x="3657600" y="5257800"/>
            <a:ext cx="457200" cy="381000"/>
            <a:chOff x="528" y="1776"/>
            <a:chExt cx="288" cy="240"/>
          </a:xfrm>
        </p:grpSpPr>
        <p:sp>
          <p:nvSpPr>
            <p:cNvPr id="23623" name="Oval 57"/>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24" name="Oval 58"/>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586" name="Text Box 59"/>
          <p:cNvSpPr txBox="1">
            <a:spLocks noChangeArrowheads="1"/>
          </p:cNvSpPr>
          <p:nvPr/>
        </p:nvSpPr>
        <p:spPr bwMode="auto">
          <a:xfrm>
            <a:off x="4114800" y="5257800"/>
            <a:ext cx="652463" cy="366713"/>
          </a:xfrm>
          <a:prstGeom prst="rect">
            <a:avLst/>
          </a:prstGeom>
          <a:noFill/>
          <a:ln w="9525">
            <a:noFill/>
            <a:miter lim="800000"/>
            <a:headEnd/>
            <a:tailEnd/>
          </a:ln>
        </p:spPr>
        <p:txBody>
          <a:bodyPr wrap="none">
            <a:spAutoFit/>
          </a:bodyPr>
          <a:lstStyle/>
          <a:p>
            <a:r>
              <a:rPr lang="en-GB" altLang="el-GR" b="1">
                <a:latin typeface="Arial Narrow" pitchFamily="34" charset="0"/>
              </a:rPr>
              <a:t>pre-T</a:t>
            </a:r>
          </a:p>
        </p:txBody>
      </p:sp>
      <p:sp>
        <p:nvSpPr>
          <p:cNvPr id="23587" name="Text Box 60"/>
          <p:cNvSpPr txBox="1">
            <a:spLocks noChangeArrowheads="1"/>
          </p:cNvSpPr>
          <p:nvPr/>
        </p:nvSpPr>
        <p:spPr bwMode="auto">
          <a:xfrm>
            <a:off x="4114800" y="5715000"/>
            <a:ext cx="673100" cy="366713"/>
          </a:xfrm>
          <a:prstGeom prst="rect">
            <a:avLst/>
          </a:prstGeom>
          <a:noFill/>
          <a:ln w="9525">
            <a:noFill/>
            <a:miter lim="800000"/>
            <a:headEnd/>
            <a:tailEnd/>
          </a:ln>
        </p:spPr>
        <p:txBody>
          <a:bodyPr wrap="none">
            <a:spAutoFit/>
          </a:bodyPr>
          <a:lstStyle/>
          <a:p>
            <a:r>
              <a:rPr lang="en-GB" altLang="el-GR" b="1">
                <a:latin typeface="Arial Narrow" pitchFamily="34" charset="0"/>
              </a:rPr>
              <a:t>pre-B</a:t>
            </a:r>
          </a:p>
        </p:txBody>
      </p:sp>
      <p:sp>
        <p:nvSpPr>
          <p:cNvPr id="23588" name="Line 61"/>
          <p:cNvSpPr>
            <a:spLocks noChangeShapeType="1"/>
          </p:cNvSpPr>
          <p:nvPr/>
        </p:nvSpPr>
        <p:spPr bwMode="auto">
          <a:xfrm flipH="1">
            <a:off x="3429000" y="5486400"/>
            <a:ext cx="152400" cy="0"/>
          </a:xfrm>
          <a:prstGeom prst="line">
            <a:avLst/>
          </a:prstGeom>
          <a:noFill/>
          <a:ln w="9525">
            <a:solidFill>
              <a:schemeClr val="tx1"/>
            </a:solidFill>
            <a:round/>
            <a:headEnd/>
            <a:tailEnd/>
          </a:ln>
        </p:spPr>
        <p:txBody>
          <a:bodyPr wrap="none" anchor="ctr"/>
          <a:lstStyle/>
          <a:p>
            <a:endParaRPr lang="el-GR"/>
          </a:p>
        </p:txBody>
      </p:sp>
      <p:sp>
        <p:nvSpPr>
          <p:cNvPr id="23589" name="Line 62"/>
          <p:cNvSpPr>
            <a:spLocks noChangeShapeType="1"/>
          </p:cNvSpPr>
          <p:nvPr/>
        </p:nvSpPr>
        <p:spPr bwMode="auto">
          <a:xfrm flipH="1">
            <a:off x="3429000" y="5943600"/>
            <a:ext cx="152400" cy="0"/>
          </a:xfrm>
          <a:prstGeom prst="line">
            <a:avLst/>
          </a:prstGeom>
          <a:noFill/>
          <a:ln w="9525">
            <a:solidFill>
              <a:schemeClr val="tx1"/>
            </a:solidFill>
            <a:round/>
            <a:headEnd/>
            <a:tailEnd/>
          </a:ln>
        </p:spPr>
        <p:txBody>
          <a:bodyPr wrap="none" anchor="ctr"/>
          <a:lstStyle/>
          <a:p>
            <a:endParaRPr lang="el-GR"/>
          </a:p>
        </p:txBody>
      </p:sp>
      <p:sp>
        <p:nvSpPr>
          <p:cNvPr id="23590" name="Line 63"/>
          <p:cNvSpPr>
            <a:spLocks noChangeShapeType="1"/>
          </p:cNvSpPr>
          <p:nvPr/>
        </p:nvSpPr>
        <p:spPr bwMode="auto">
          <a:xfrm>
            <a:off x="3429000" y="5486400"/>
            <a:ext cx="0" cy="457200"/>
          </a:xfrm>
          <a:prstGeom prst="line">
            <a:avLst/>
          </a:prstGeom>
          <a:noFill/>
          <a:ln w="9525">
            <a:solidFill>
              <a:schemeClr val="tx1"/>
            </a:solidFill>
            <a:round/>
            <a:headEnd/>
            <a:tailEnd/>
          </a:ln>
        </p:spPr>
        <p:txBody>
          <a:bodyPr wrap="none" anchor="ctr"/>
          <a:lstStyle/>
          <a:p>
            <a:endParaRPr lang="el-GR"/>
          </a:p>
        </p:txBody>
      </p:sp>
      <p:sp>
        <p:nvSpPr>
          <p:cNvPr id="23591" name="Line 64"/>
          <p:cNvSpPr>
            <a:spLocks noChangeShapeType="1"/>
          </p:cNvSpPr>
          <p:nvPr/>
        </p:nvSpPr>
        <p:spPr bwMode="auto">
          <a:xfrm flipH="1">
            <a:off x="2895600" y="5715000"/>
            <a:ext cx="533400" cy="0"/>
          </a:xfrm>
          <a:prstGeom prst="line">
            <a:avLst/>
          </a:prstGeom>
          <a:noFill/>
          <a:ln w="9525">
            <a:solidFill>
              <a:schemeClr val="tx1"/>
            </a:solidFill>
            <a:round/>
            <a:headEnd/>
            <a:tailEnd/>
          </a:ln>
        </p:spPr>
        <p:txBody>
          <a:bodyPr wrap="none" anchor="ctr"/>
          <a:lstStyle/>
          <a:p>
            <a:endParaRPr lang="el-GR"/>
          </a:p>
        </p:txBody>
      </p:sp>
      <p:sp>
        <p:nvSpPr>
          <p:cNvPr id="23592" name="Text Box 65"/>
          <p:cNvSpPr txBox="1">
            <a:spLocks noChangeArrowheads="1"/>
          </p:cNvSpPr>
          <p:nvPr/>
        </p:nvSpPr>
        <p:spPr bwMode="auto">
          <a:xfrm>
            <a:off x="2065338" y="4191000"/>
            <a:ext cx="1120775" cy="915988"/>
          </a:xfrm>
          <a:prstGeom prst="rect">
            <a:avLst/>
          </a:prstGeom>
          <a:noFill/>
          <a:ln w="9525">
            <a:noFill/>
            <a:miter lim="800000"/>
            <a:headEnd/>
            <a:tailEnd/>
          </a:ln>
        </p:spPr>
        <p:txBody>
          <a:bodyPr wrap="none">
            <a:spAutoFit/>
          </a:bodyPr>
          <a:lstStyle/>
          <a:p>
            <a:pPr algn="ctr"/>
            <a:r>
              <a:rPr lang="en-GB" altLang="el-GR" b="1">
                <a:latin typeface="Arial Narrow" pitchFamily="34" charset="0"/>
              </a:rPr>
              <a:t>myeloid</a:t>
            </a:r>
          </a:p>
          <a:p>
            <a:pPr algn="ctr"/>
            <a:r>
              <a:rPr lang="en-GB" altLang="el-GR" b="1">
                <a:latin typeface="Arial Narrow" pitchFamily="34" charset="0"/>
              </a:rPr>
              <a:t>progenitor</a:t>
            </a:r>
          </a:p>
          <a:p>
            <a:pPr algn="ctr"/>
            <a:r>
              <a:rPr lang="en-GB" altLang="el-GR" b="1">
                <a:latin typeface="Arial Narrow" pitchFamily="34" charset="0"/>
              </a:rPr>
              <a:t>cell</a:t>
            </a:r>
          </a:p>
        </p:txBody>
      </p:sp>
      <p:grpSp>
        <p:nvGrpSpPr>
          <p:cNvPr id="23593" name="Group 66"/>
          <p:cNvGrpSpPr>
            <a:grpSpLocks/>
          </p:cNvGrpSpPr>
          <p:nvPr/>
        </p:nvGrpSpPr>
        <p:grpSpPr bwMode="auto">
          <a:xfrm>
            <a:off x="3657600" y="4724400"/>
            <a:ext cx="457200" cy="381000"/>
            <a:chOff x="528" y="1776"/>
            <a:chExt cx="288" cy="240"/>
          </a:xfrm>
        </p:grpSpPr>
        <p:sp>
          <p:nvSpPr>
            <p:cNvPr id="23621" name="Oval 67"/>
            <p:cNvSpPr>
              <a:spLocks noChangeArrowheads="1"/>
            </p:cNvSpPr>
            <p:nvPr/>
          </p:nvSpPr>
          <p:spPr bwMode="auto">
            <a:xfrm>
              <a:off x="528" y="1776"/>
              <a:ext cx="288" cy="240"/>
            </a:xfrm>
            <a:prstGeom prst="ellipse">
              <a:avLst/>
            </a:prstGeom>
            <a:noFill/>
            <a:ln w="9525">
              <a:solidFill>
                <a:schemeClr val="tx1"/>
              </a:solidFill>
              <a:round/>
              <a:headEnd/>
              <a:tailEnd/>
            </a:ln>
          </p:spPr>
          <p:txBody>
            <a:bodyPr wrap="none" anchor="ctr"/>
            <a:lstStyle/>
            <a:p>
              <a:pPr eaLnBrk="1" hangingPunct="1"/>
              <a:endParaRPr lang="el-GR" altLang="el-GR"/>
            </a:p>
          </p:txBody>
        </p:sp>
        <p:sp>
          <p:nvSpPr>
            <p:cNvPr id="23622" name="Oval 68"/>
            <p:cNvSpPr>
              <a:spLocks noChangeArrowheads="1"/>
            </p:cNvSpPr>
            <p:nvPr/>
          </p:nvSpPr>
          <p:spPr bwMode="auto">
            <a:xfrm>
              <a:off x="566" y="1797"/>
              <a:ext cx="192" cy="192"/>
            </a:xfrm>
            <a:prstGeom prst="ellipse">
              <a:avLst/>
            </a:prstGeom>
            <a:noFill/>
            <a:ln w="9525">
              <a:solidFill>
                <a:schemeClr val="tx1"/>
              </a:solidFill>
              <a:round/>
              <a:headEnd/>
              <a:tailEnd/>
            </a:ln>
          </p:spPr>
          <p:txBody>
            <a:bodyPr wrap="none" anchor="ctr"/>
            <a:lstStyle/>
            <a:p>
              <a:pPr eaLnBrk="1" hangingPunct="1"/>
              <a:endParaRPr lang="el-GR" altLang="el-GR"/>
            </a:p>
          </p:txBody>
        </p:sp>
      </p:grpSp>
      <p:sp>
        <p:nvSpPr>
          <p:cNvPr id="23594" name="Text Box 69"/>
          <p:cNvSpPr txBox="1">
            <a:spLocks noChangeArrowheads="1"/>
          </p:cNvSpPr>
          <p:nvPr/>
        </p:nvSpPr>
        <p:spPr bwMode="auto">
          <a:xfrm>
            <a:off x="2057400" y="5942013"/>
            <a:ext cx="1120775" cy="915987"/>
          </a:xfrm>
          <a:prstGeom prst="rect">
            <a:avLst/>
          </a:prstGeom>
          <a:noFill/>
          <a:ln w="9525">
            <a:noFill/>
            <a:miter lim="800000"/>
            <a:headEnd/>
            <a:tailEnd/>
          </a:ln>
        </p:spPr>
        <p:txBody>
          <a:bodyPr wrap="none">
            <a:spAutoFit/>
          </a:bodyPr>
          <a:lstStyle/>
          <a:p>
            <a:pPr algn="ctr"/>
            <a:r>
              <a:rPr lang="en-GB" altLang="el-GR" b="1">
                <a:latin typeface="Arial Narrow" pitchFamily="34" charset="0"/>
              </a:rPr>
              <a:t>lymphoid</a:t>
            </a:r>
          </a:p>
          <a:p>
            <a:pPr algn="ctr"/>
            <a:r>
              <a:rPr lang="en-GB" altLang="el-GR" b="1">
                <a:latin typeface="Arial Narrow" pitchFamily="34" charset="0"/>
              </a:rPr>
              <a:t>progenitor</a:t>
            </a:r>
          </a:p>
          <a:p>
            <a:pPr algn="ctr"/>
            <a:r>
              <a:rPr lang="en-GB" altLang="el-GR" b="1">
                <a:latin typeface="Arial Narrow" pitchFamily="34" charset="0"/>
              </a:rPr>
              <a:t>cell</a:t>
            </a:r>
          </a:p>
        </p:txBody>
      </p:sp>
      <p:sp>
        <p:nvSpPr>
          <p:cNvPr id="23595" name="Text Box 70"/>
          <p:cNvSpPr txBox="1">
            <a:spLocks noChangeArrowheads="1"/>
          </p:cNvSpPr>
          <p:nvPr/>
        </p:nvSpPr>
        <p:spPr bwMode="auto">
          <a:xfrm>
            <a:off x="5638800" y="5257800"/>
            <a:ext cx="1289050" cy="366713"/>
          </a:xfrm>
          <a:prstGeom prst="rect">
            <a:avLst/>
          </a:prstGeom>
          <a:noFill/>
          <a:ln w="9525">
            <a:noFill/>
            <a:miter lim="800000"/>
            <a:headEnd/>
            <a:tailEnd/>
          </a:ln>
        </p:spPr>
        <p:txBody>
          <a:bodyPr wrap="none">
            <a:spAutoFit/>
          </a:bodyPr>
          <a:lstStyle/>
          <a:p>
            <a:r>
              <a:rPr lang="en-GB" altLang="el-GR" b="1">
                <a:latin typeface="Arial Narrow" pitchFamily="34" charset="0"/>
              </a:rPr>
              <a:t>lymphoblast</a:t>
            </a:r>
          </a:p>
        </p:txBody>
      </p:sp>
      <p:sp>
        <p:nvSpPr>
          <p:cNvPr id="23596" name="Text Box 71"/>
          <p:cNvSpPr txBox="1">
            <a:spLocks noChangeArrowheads="1"/>
          </p:cNvSpPr>
          <p:nvPr/>
        </p:nvSpPr>
        <p:spPr bwMode="auto">
          <a:xfrm>
            <a:off x="5638800" y="5715000"/>
            <a:ext cx="1289050" cy="366713"/>
          </a:xfrm>
          <a:prstGeom prst="rect">
            <a:avLst/>
          </a:prstGeom>
          <a:noFill/>
          <a:ln w="9525">
            <a:noFill/>
            <a:miter lim="800000"/>
            <a:headEnd/>
            <a:tailEnd/>
          </a:ln>
        </p:spPr>
        <p:txBody>
          <a:bodyPr wrap="none">
            <a:spAutoFit/>
          </a:bodyPr>
          <a:lstStyle/>
          <a:p>
            <a:r>
              <a:rPr lang="en-GB" altLang="el-GR" b="1">
                <a:latin typeface="Arial Narrow" pitchFamily="34" charset="0"/>
              </a:rPr>
              <a:t>lymphoblast</a:t>
            </a:r>
          </a:p>
        </p:txBody>
      </p:sp>
      <p:sp>
        <p:nvSpPr>
          <p:cNvPr id="23597" name="Line 72"/>
          <p:cNvSpPr>
            <a:spLocks noChangeShapeType="1"/>
          </p:cNvSpPr>
          <p:nvPr/>
        </p:nvSpPr>
        <p:spPr bwMode="auto">
          <a:xfrm>
            <a:off x="4876800" y="5486400"/>
            <a:ext cx="762000" cy="0"/>
          </a:xfrm>
          <a:prstGeom prst="line">
            <a:avLst/>
          </a:prstGeom>
          <a:noFill/>
          <a:ln w="9525">
            <a:solidFill>
              <a:schemeClr val="tx1"/>
            </a:solidFill>
            <a:round/>
            <a:headEnd/>
            <a:tailEnd/>
          </a:ln>
        </p:spPr>
        <p:txBody>
          <a:bodyPr wrap="none" anchor="ctr"/>
          <a:lstStyle/>
          <a:p>
            <a:endParaRPr lang="el-GR"/>
          </a:p>
        </p:txBody>
      </p:sp>
      <p:sp>
        <p:nvSpPr>
          <p:cNvPr id="23598" name="Line 73"/>
          <p:cNvSpPr>
            <a:spLocks noChangeShapeType="1"/>
          </p:cNvSpPr>
          <p:nvPr/>
        </p:nvSpPr>
        <p:spPr bwMode="auto">
          <a:xfrm>
            <a:off x="4876800" y="5943600"/>
            <a:ext cx="762000" cy="0"/>
          </a:xfrm>
          <a:prstGeom prst="line">
            <a:avLst/>
          </a:prstGeom>
          <a:noFill/>
          <a:ln w="9525">
            <a:solidFill>
              <a:schemeClr val="tx1"/>
            </a:solidFill>
            <a:round/>
            <a:headEnd/>
            <a:tailEnd/>
          </a:ln>
        </p:spPr>
        <p:txBody>
          <a:bodyPr wrap="none" anchor="ctr"/>
          <a:lstStyle/>
          <a:p>
            <a:endParaRPr lang="el-GR"/>
          </a:p>
        </p:txBody>
      </p:sp>
      <p:sp>
        <p:nvSpPr>
          <p:cNvPr id="23599" name="Line 74"/>
          <p:cNvSpPr>
            <a:spLocks noChangeShapeType="1"/>
          </p:cNvSpPr>
          <p:nvPr/>
        </p:nvSpPr>
        <p:spPr bwMode="auto">
          <a:xfrm>
            <a:off x="6858000" y="5486400"/>
            <a:ext cx="609600" cy="0"/>
          </a:xfrm>
          <a:prstGeom prst="line">
            <a:avLst/>
          </a:prstGeom>
          <a:noFill/>
          <a:ln w="9525">
            <a:solidFill>
              <a:schemeClr val="tx1"/>
            </a:solidFill>
            <a:round/>
            <a:headEnd/>
            <a:tailEnd/>
          </a:ln>
        </p:spPr>
        <p:txBody>
          <a:bodyPr wrap="none" anchor="ctr"/>
          <a:lstStyle/>
          <a:p>
            <a:endParaRPr lang="el-GR"/>
          </a:p>
        </p:txBody>
      </p:sp>
      <p:sp>
        <p:nvSpPr>
          <p:cNvPr id="23600" name="Line 75"/>
          <p:cNvSpPr>
            <a:spLocks noChangeShapeType="1"/>
          </p:cNvSpPr>
          <p:nvPr/>
        </p:nvSpPr>
        <p:spPr bwMode="auto">
          <a:xfrm>
            <a:off x="6858000" y="5943600"/>
            <a:ext cx="609600" cy="0"/>
          </a:xfrm>
          <a:prstGeom prst="line">
            <a:avLst/>
          </a:prstGeom>
          <a:noFill/>
          <a:ln w="9525">
            <a:solidFill>
              <a:schemeClr val="tx1"/>
            </a:solidFill>
            <a:round/>
            <a:headEnd/>
            <a:tailEnd/>
          </a:ln>
        </p:spPr>
        <p:txBody>
          <a:bodyPr wrap="none" anchor="ctr"/>
          <a:lstStyle/>
          <a:p>
            <a:endParaRPr lang="el-GR"/>
          </a:p>
        </p:txBody>
      </p:sp>
      <p:sp>
        <p:nvSpPr>
          <p:cNvPr id="23601" name="Text Box 76"/>
          <p:cNvSpPr txBox="1">
            <a:spLocks noChangeArrowheads="1"/>
          </p:cNvSpPr>
          <p:nvPr/>
        </p:nvSpPr>
        <p:spPr bwMode="auto">
          <a:xfrm>
            <a:off x="7543800" y="5257800"/>
            <a:ext cx="674688" cy="366713"/>
          </a:xfrm>
          <a:prstGeom prst="rect">
            <a:avLst/>
          </a:prstGeom>
          <a:noFill/>
          <a:ln w="9525">
            <a:noFill/>
            <a:miter lim="800000"/>
            <a:headEnd/>
            <a:tailEnd/>
          </a:ln>
        </p:spPr>
        <p:txBody>
          <a:bodyPr wrap="none">
            <a:spAutoFit/>
          </a:bodyPr>
          <a:lstStyle/>
          <a:p>
            <a:r>
              <a:rPr lang="en-GB" altLang="el-GR" b="1">
                <a:latin typeface="Arial Narrow" pitchFamily="34" charset="0"/>
              </a:rPr>
              <a:t>T-cell</a:t>
            </a:r>
          </a:p>
        </p:txBody>
      </p:sp>
      <p:sp>
        <p:nvSpPr>
          <p:cNvPr id="23602" name="Text Box 77"/>
          <p:cNvSpPr txBox="1">
            <a:spLocks noChangeArrowheads="1"/>
          </p:cNvSpPr>
          <p:nvPr/>
        </p:nvSpPr>
        <p:spPr bwMode="auto">
          <a:xfrm>
            <a:off x="7543800" y="5715000"/>
            <a:ext cx="695325" cy="366713"/>
          </a:xfrm>
          <a:prstGeom prst="rect">
            <a:avLst/>
          </a:prstGeom>
          <a:noFill/>
          <a:ln w="9525">
            <a:noFill/>
            <a:miter lim="800000"/>
            <a:headEnd/>
            <a:tailEnd/>
          </a:ln>
        </p:spPr>
        <p:txBody>
          <a:bodyPr wrap="none">
            <a:spAutoFit/>
          </a:bodyPr>
          <a:lstStyle/>
          <a:p>
            <a:r>
              <a:rPr lang="en-GB" altLang="el-GR" b="1">
                <a:latin typeface="Arial Narrow" pitchFamily="34" charset="0"/>
              </a:rPr>
              <a:t>B-cell</a:t>
            </a:r>
          </a:p>
        </p:txBody>
      </p:sp>
      <p:grpSp>
        <p:nvGrpSpPr>
          <p:cNvPr id="23603" name="Group 78"/>
          <p:cNvGrpSpPr>
            <a:grpSpLocks/>
          </p:cNvGrpSpPr>
          <p:nvPr/>
        </p:nvGrpSpPr>
        <p:grpSpPr bwMode="auto">
          <a:xfrm>
            <a:off x="914400" y="4648200"/>
            <a:ext cx="457200" cy="381000"/>
            <a:chOff x="528" y="1776"/>
            <a:chExt cx="288" cy="240"/>
          </a:xfrm>
        </p:grpSpPr>
        <p:sp>
          <p:nvSpPr>
            <p:cNvPr id="23619" name="Oval 79"/>
            <p:cNvSpPr>
              <a:spLocks noChangeArrowheads="1"/>
            </p:cNvSpPr>
            <p:nvPr/>
          </p:nvSpPr>
          <p:spPr bwMode="auto">
            <a:xfrm>
              <a:off x="528" y="1776"/>
              <a:ext cx="288" cy="240"/>
            </a:xfrm>
            <a:prstGeom prst="ellipse">
              <a:avLst/>
            </a:prstGeom>
            <a:solidFill>
              <a:srgbClr val="CCFFFF"/>
            </a:solidFill>
            <a:ln w="9525">
              <a:solidFill>
                <a:schemeClr val="tx1"/>
              </a:solidFill>
              <a:round/>
              <a:headEnd/>
              <a:tailEnd/>
            </a:ln>
          </p:spPr>
          <p:txBody>
            <a:bodyPr wrap="none" anchor="ctr"/>
            <a:lstStyle/>
            <a:p>
              <a:pPr eaLnBrk="1" hangingPunct="1"/>
              <a:endParaRPr lang="el-GR" altLang="el-GR"/>
            </a:p>
          </p:txBody>
        </p:sp>
        <p:sp>
          <p:nvSpPr>
            <p:cNvPr id="23620" name="Oval 80"/>
            <p:cNvSpPr>
              <a:spLocks noChangeArrowheads="1"/>
            </p:cNvSpPr>
            <p:nvPr/>
          </p:nvSpPr>
          <p:spPr bwMode="auto">
            <a:xfrm>
              <a:off x="566" y="1797"/>
              <a:ext cx="192" cy="192"/>
            </a:xfrm>
            <a:prstGeom prst="ellipse">
              <a:avLst/>
            </a:prstGeom>
            <a:solidFill>
              <a:srgbClr val="333399"/>
            </a:solidFill>
            <a:ln w="9525">
              <a:solidFill>
                <a:schemeClr val="tx1"/>
              </a:solidFill>
              <a:round/>
              <a:headEnd/>
              <a:tailEnd/>
            </a:ln>
          </p:spPr>
          <p:txBody>
            <a:bodyPr wrap="none" anchor="ctr"/>
            <a:lstStyle/>
            <a:p>
              <a:pPr eaLnBrk="1" hangingPunct="1"/>
              <a:endParaRPr lang="el-GR" altLang="el-GR"/>
            </a:p>
          </p:txBody>
        </p:sp>
      </p:grpSp>
      <p:sp>
        <p:nvSpPr>
          <p:cNvPr id="23604" name="Line 81"/>
          <p:cNvSpPr>
            <a:spLocks noChangeShapeType="1"/>
          </p:cNvSpPr>
          <p:nvPr/>
        </p:nvSpPr>
        <p:spPr bwMode="auto">
          <a:xfrm flipH="1">
            <a:off x="1981200" y="4038600"/>
            <a:ext cx="228600" cy="0"/>
          </a:xfrm>
          <a:prstGeom prst="line">
            <a:avLst/>
          </a:prstGeom>
          <a:noFill/>
          <a:ln w="9525">
            <a:solidFill>
              <a:schemeClr val="tx1"/>
            </a:solidFill>
            <a:round/>
            <a:headEnd/>
            <a:tailEnd/>
          </a:ln>
        </p:spPr>
        <p:txBody>
          <a:bodyPr wrap="none" anchor="ctr"/>
          <a:lstStyle/>
          <a:p>
            <a:endParaRPr lang="el-GR"/>
          </a:p>
        </p:txBody>
      </p:sp>
      <p:sp>
        <p:nvSpPr>
          <p:cNvPr id="23605" name="Line 82"/>
          <p:cNvSpPr>
            <a:spLocks noChangeShapeType="1"/>
          </p:cNvSpPr>
          <p:nvPr/>
        </p:nvSpPr>
        <p:spPr bwMode="auto">
          <a:xfrm flipH="1">
            <a:off x="1981200" y="5715000"/>
            <a:ext cx="228600" cy="0"/>
          </a:xfrm>
          <a:prstGeom prst="line">
            <a:avLst/>
          </a:prstGeom>
          <a:noFill/>
          <a:ln w="9525">
            <a:solidFill>
              <a:schemeClr val="tx1"/>
            </a:solidFill>
            <a:round/>
            <a:headEnd/>
            <a:tailEnd/>
          </a:ln>
        </p:spPr>
        <p:txBody>
          <a:bodyPr wrap="none" anchor="ctr"/>
          <a:lstStyle/>
          <a:p>
            <a:endParaRPr lang="el-GR"/>
          </a:p>
        </p:txBody>
      </p:sp>
      <p:sp>
        <p:nvSpPr>
          <p:cNvPr id="23606" name="Line 83"/>
          <p:cNvSpPr>
            <a:spLocks noChangeShapeType="1"/>
          </p:cNvSpPr>
          <p:nvPr/>
        </p:nvSpPr>
        <p:spPr bwMode="auto">
          <a:xfrm>
            <a:off x="1981200" y="4038600"/>
            <a:ext cx="0" cy="1676400"/>
          </a:xfrm>
          <a:prstGeom prst="line">
            <a:avLst/>
          </a:prstGeom>
          <a:noFill/>
          <a:ln w="9525">
            <a:solidFill>
              <a:schemeClr val="tx1"/>
            </a:solidFill>
            <a:round/>
            <a:headEnd/>
            <a:tailEnd/>
          </a:ln>
        </p:spPr>
        <p:txBody>
          <a:bodyPr wrap="none" anchor="ctr"/>
          <a:lstStyle/>
          <a:p>
            <a:endParaRPr lang="el-GR"/>
          </a:p>
        </p:txBody>
      </p:sp>
      <p:sp>
        <p:nvSpPr>
          <p:cNvPr id="23607" name="Line 84"/>
          <p:cNvSpPr>
            <a:spLocks noChangeShapeType="1"/>
          </p:cNvSpPr>
          <p:nvPr/>
        </p:nvSpPr>
        <p:spPr bwMode="auto">
          <a:xfrm>
            <a:off x="1447800" y="4876800"/>
            <a:ext cx="533400" cy="0"/>
          </a:xfrm>
          <a:prstGeom prst="line">
            <a:avLst/>
          </a:prstGeom>
          <a:noFill/>
          <a:ln w="9525">
            <a:solidFill>
              <a:schemeClr val="tx1"/>
            </a:solidFill>
            <a:round/>
            <a:headEnd/>
            <a:tailEnd/>
          </a:ln>
        </p:spPr>
        <p:txBody>
          <a:bodyPr wrap="none" anchor="ctr"/>
          <a:lstStyle/>
          <a:p>
            <a:endParaRPr lang="el-GR"/>
          </a:p>
        </p:txBody>
      </p:sp>
      <p:sp>
        <p:nvSpPr>
          <p:cNvPr id="23608" name="Text Box 85"/>
          <p:cNvSpPr txBox="1">
            <a:spLocks noChangeArrowheads="1"/>
          </p:cNvSpPr>
          <p:nvPr/>
        </p:nvSpPr>
        <p:spPr bwMode="auto">
          <a:xfrm>
            <a:off x="7543800" y="6018213"/>
            <a:ext cx="985838" cy="274637"/>
          </a:xfrm>
          <a:prstGeom prst="rect">
            <a:avLst/>
          </a:prstGeom>
          <a:noFill/>
          <a:ln w="9525">
            <a:noFill/>
            <a:miter lim="800000"/>
            <a:headEnd/>
            <a:tailEnd/>
          </a:ln>
        </p:spPr>
        <p:txBody>
          <a:bodyPr wrap="none">
            <a:spAutoFit/>
          </a:bodyPr>
          <a:lstStyle/>
          <a:p>
            <a:r>
              <a:rPr lang="en-GB" altLang="el-GR" sz="1200" b="1">
                <a:latin typeface="Arial Narrow" pitchFamily="34" charset="0"/>
              </a:rPr>
              <a:t>&amp; plasma cell</a:t>
            </a:r>
          </a:p>
        </p:txBody>
      </p:sp>
      <p:sp>
        <p:nvSpPr>
          <p:cNvPr id="23609" name="Text Box 86"/>
          <p:cNvSpPr txBox="1">
            <a:spLocks noChangeArrowheads="1"/>
          </p:cNvSpPr>
          <p:nvPr/>
        </p:nvSpPr>
        <p:spPr bwMode="auto">
          <a:xfrm>
            <a:off x="1828800" y="1828800"/>
            <a:ext cx="1616075" cy="915988"/>
          </a:xfrm>
          <a:prstGeom prst="rect">
            <a:avLst/>
          </a:prstGeom>
          <a:noFill/>
          <a:ln w="9525">
            <a:noFill/>
            <a:miter lim="800000"/>
            <a:headEnd/>
            <a:tailEnd/>
          </a:ln>
        </p:spPr>
        <p:txBody>
          <a:bodyPr>
            <a:spAutoFit/>
          </a:bodyPr>
          <a:lstStyle/>
          <a:p>
            <a:pPr algn="ctr"/>
            <a:r>
              <a:rPr lang="en-GB" altLang="el-GR" b="1">
                <a:latin typeface="Arial Narrow" pitchFamily="34" charset="0"/>
              </a:rPr>
              <a:t>MIXED PROGENITOR CELL</a:t>
            </a:r>
          </a:p>
        </p:txBody>
      </p:sp>
      <p:grpSp>
        <p:nvGrpSpPr>
          <p:cNvPr id="23610" name="Group 87"/>
          <p:cNvGrpSpPr>
            <a:grpSpLocks/>
          </p:cNvGrpSpPr>
          <p:nvPr/>
        </p:nvGrpSpPr>
        <p:grpSpPr bwMode="auto">
          <a:xfrm>
            <a:off x="2362200" y="3810000"/>
            <a:ext cx="457200" cy="381000"/>
            <a:chOff x="528" y="1776"/>
            <a:chExt cx="288" cy="240"/>
          </a:xfrm>
        </p:grpSpPr>
        <p:sp>
          <p:nvSpPr>
            <p:cNvPr id="23617" name="Oval 88"/>
            <p:cNvSpPr>
              <a:spLocks noChangeArrowheads="1"/>
            </p:cNvSpPr>
            <p:nvPr/>
          </p:nvSpPr>
          <p:spPr bwMode="auto">
            <a:xfrm>
              <a:off x="528" y="1776"/>
              <a:ext cx="288" cy="240"/>
            </a:xfrm>
            <a:prstGeom prst="ellipse">
              <a:avLst/>
            </a:prstGeom>
            <a:solidFill>
              <a:srgbClr val="CCFFFF"/>
            </a:solidFill>
            <a:ln w="9525">
              <a:solidFill>
                <a:schemeClr val="tx1"/>
              </a:solidFill>
              <a:round/>
              <a:headEnd/>
              <a:tailEnd/>
            </a:ln>
          </p:spPr>
          <p:txBody>
            <a:bodyPr wrap="none" anchor="ctr"/>
            <a:lstStyle/>
            <a:p>
              <a:pPr eaLnBrk="1" hangingPunct="1"/>
              <a:endParaRPr lang="el-GR" altLang="el-GR"/>
            </a:p>
          </p:txBody>
        </p:sp>
        <p:sp>
          <p:nvSpPr>
            <p:cNvPr id="23618" name="Oval 89"/>
            <p:cNvSpPr>
              <a:spLocks noChangeArrowheads="1"/>
            </p:cNvSpPr>
            <p:nvPr/>
          </p:nvSpPr>
          <p:spPr bwMode="auto">
            <a:xfrm>
              <a:off x="566" y="1797"/>
              <a:ext cx="192" cy="192"/>
            </a:xfrm>
            <a:prstGeom prst="ellipse">
              <a:avLst/>
            </a:prstGeom>
            <a:solidFill>
              <a:srgbClr val="333399"/>
            </a:solidFill>
            <a:ln w="9525">
              <a:solidFill>
                <a:schemeClr val="tx1"/>
              </a:solidFill>
              <a:round/>
              <a:headEnd/>
              <a:tailEnd/>
            </a:ln>
          </p:spPr>
          <p:txBody>
            <a:bodyPr wrap="none" anchor="ctr"/>
            <a:lstStyle/>
            <a:p>
              <a:pPr eaLnBrk="1" hangingPunct="1"/>
              <a:endParaRPr lang="el-GR" altLang="el-GR"/>
            </a:p>
          </p:txBody>
        </p:sp>
      </p:grpSp>
      <p:sp>
        <p:nvSpPr>
          <p:cNvPr id="23611" name="Text Box 90"/>
          <p:cNvSpPr txBox="1">
            <a:spLocks noChangeArrowheads="1"/>
          </p:cNvSpPr>
          <p:nvPr/>
        </p:nvSpPr>
        <p:spPr bwMode="auto">
          <a:xfrm>
            <a:off x="4114800" y="4724400"/>
            <a:ext cx="1004888" cy="366713"/>
          </a:xfrm>
          <a:prstGeom prst="rect">
            <a:avLst/>
          </a:prstGeom>
          <a:noFill/>
          <a:ln w="0">
            <a:noFill/>
            <a:miter lim="800000"/>
            <a:headEnd/>
            <a:tailEnd/>
          </a:ln>
        </p:spPr>
        <p:txBody>
          <a:bodyPr wrap="none">
            <a:spAutoFit/>
          </a:bodyPr>
          <a:lstStyle/>
          <a:p>
            <a:r>
              <a:rPr lang="en-GB" altLang="el-GR" b="1">
                <a:latin typeface="Arial Narrow" pitchFamily="34" charset="0"/>
              </a:rPr>
              <a:t>CFU-Meg</a:t>
            </a:r>
          </a:p>
        </p:txBody>
      </p:sp>
      <p:sp>
        <p:nvSpPr>
          <p:cNvPr id="23612" name="Text Box 91"/>
          <p:cNvSpPr txBox="1">
            <a:spLocks noChangeArrowheads="1"/>
          </p:cNvSpPr>
          <p:nvPr/>
        </p:nvSpPr>
        <p:spPr bwMode="auto">
          <a:xfrm>
            <a:off x="5638800" y="4724400"/>
            <a:ext cx="1552575" cy="366713"/>
          </a:xfrm>
          <a:prstGeom prst="rect">
            <a:avLst/>
          </a:prstGeom>
          <a:noFill/>
          <a:ln w="9525">
            <a:noFill/>
            <a:miter lim="800000"/>
            <a:headEnd/>
            <a:tailEnd/>
          </a:ln>
        </p:spPr>
        <p:txBody>
          <a:bodyPr wrap="none">
            <a:spAutoFit/>
          </a:bodyPr>
          <a:lstStyle/>
          <a:p>
            <a:r>
              <a:rPr lang="en-GB" altLang="el-GR" b="1">
                <a:latin typeface="Arial Narrow" pitchFamily="34" charset="0"/>
              </a:rPr>
              <a:t>megakaryocyte</a:t>
            </a:r>
          </a:p>
        </p:txBody>
      </p:sp>
      <p:sp>
        <p:nvSpPr>
          <p:cNvPr id="23613" name="Text Box 92"/>
          <p:cNvSpPr txBox="1">
            <a:spLocks noChangeArrowheads="1"/>
          </p:cNvSpPr>
          <p:nvPr/>
        </p:nvSpPr>
        <p:spPr bwMode="auto">
          <a:xfrm>
            <a:off x="533400" y="5029200"/>
            <a:ext cx="1162050" cy="641350"/>
          </a:xfrm>
          <a:prstGeom prst="rect">
            <a:avLst/>
          </a:prstGeom>
          <a:noFill/>
          <a:ln w="9525">
            <a:noFill/>
            <a:miter lim="800000"/>
            <a:headEnd/>
            <a:tailEnd/>
          </a:ln>
        </p:spPr>
        <p:txBody>
          <a:bodyPr wrap="none">
            <a:spAutoFit/>
          </a:bodyPr>
          <a:lstStyle/>
          <a:p>
            <a:pPr algn="ctr"/>
            <a:r>
              <a:rPr lang="en-GB" altLang="el-GR" b="1">
                <a:latin typeface="Arial Narrow" pitchFamily="34" charset="0"/>
              </a:rPr>
              <a:t>pluripotent</a:t>
            </a:r>
          </a:p>
          <a:p>
            <a:pPr algn="ctr"/>
            <a:r>
              <a:rPr lang="en-GB" altLang="el-GR" b="1">
                <a:latin typeface="Arial Narrow" pitchFamily="34" charset="0"/>
              </a:rPr>
              <a:t>stem cell</a:t>
            </a:r>
          </a:p>
        </p:txBody>
      </p:sp>
      <p:grpSp>
        <p:nvGrpSpPr>
          <p:cNvPr id="23614" name="Group 93"/>
          <p:cNvGrpSpPr>
            <a:grpSpLocks/>
          </p:cNvGrpSpPr>
          <p:nvPr/>
        </p:nvGrpSpPr>
        <p:grpSpPr bwMode="auto">
          <a:xfrm>
            <a:off x="2362200" y="5486400"/>
            <a:ext cx="457200" cy="381000"/>
            <a:chOff x="528" y="1776"/>
            <a:chExt cx="288" cy="240"/>
          </a:xfrm>
        </p:grpSpPr>
        <p:sp>
          <p:nvSpPr>
            <p:cNvPr id="23615" name="Oval 94"/>
            <p:cNvSpPr>
              <a:spLocks noChangeArrowheads="1"/>
            </p:cNvSpPr>
            <p:nvPr/>
          </p:nvSpPr>
          <p:spPr bwMode="auto">
            <a:xfrm>
              <a:off x="528" y="1776"/>
              <a:ext cx="288" cy="240"/>
            </a:xfrm>
            <a:prstGeom prst="ellipse">
              <a:avLst/>
            </a:prstGeom>
            <a:solidFill>
              <a:srgbClr val="CCFFFF"/>
            </a:solidFill>
            <a:ln w="0">
              <a:solidFill>
                <a:schemeClr val="tx1"/>
              </a:solidFill>
              <a:round/>
              <a:headEnd/>
              <a:tailEnd/>
            </a:ln>
          </p:spPr>
          <p:txBody>
            <a:bodyPr wrap="none" anchor="ctr"/>
            <a:lstStyle/>
            <a:p>
              <a:pPr eaLnBrk="1" hangingPunct="1"/>
              <a:endParaRPr lang="el-GR" altLang="el-GR"/>
            </a:p>
          </p:txBody>
        </p:sp>
        <p:sp>
          <p:nvSpPr>
            <p:cNvPr id="23616" name="Oval 95"/>
            <p:cNvSpPr>
              <a:spLocks noChangeArrowheads="1"/>
            </p:cNvSpPr>
            <p:nvPr/>
          </p:nvSpPr>
          <p:spPr bwMode="auto">
            <a:xfrm>
              <a:off x="566" y="1797"/>
              <a:ext cx="192" cy="192"/>
            </a:xfrm>
            <a:prstGeom prst="ellipse">
              <a:avLst/>
            </a:prstGeom>
            <a:solidFill>
              <a:srgbClr val="333399"/>
            </a:solidFill>
            <a:ln w="0">
              <a:solidFill>
                <a:schemeClr val="tx1"/>
              </a:solidFill>
              <a:round/>
              <a:headEnd/>
              <a:tailEnd/>
            </a:ln>
          </p:spPr>
          <p:txBody>
            <a:bodyPr wrap="none" anchor="ctr"/>
            <a:lstStyle/>
            <a:p>
              <a:pPr eaLnBrk="1" hangingPunct="1"/>
              <a:endParaRPr lang="el-GR" altLang="el-G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 Θέση υποσέλιδου"/>
          <p:cNvSpPr>
            <a:spLocks noGrp="1"/>
          </p:cNvSpPr>
          <p:nvPr>
            <p:ph type="ftr" sz="quarter" idx="11"/>
          </p:nvPr>
        </p:nvSpPr>
        <p:spPr/>
        <p:txBody>
          <a:bodyPr/>
          <a:lstStyle/>
          <a:p>
            <a:pPr>
              <a:defRPr/>
            </a:pPr>
            <a:r>
              <a:rPr lang="el-GR"/>
              <a:t>t(15;17)(q22;q12-21)</a:t>
            </a:r>
          </a:p>
        </p:txBody>
      </p:sp>
      <p:sp>
        <p:nvSpPr>
          <p:cNvPr id="96258" name="Line 2"/>
          <p:cNvSpPr>
            <a:spLocks noChangeShapeType="1"/>
          </p:cNvSpPr>
          <p:nvPr/>
        </p:nvSpPr>
        <p:spPr bwMode="auto">
          <a:xfrm flipV="1">
            <a:off x="5715000" y="4724400"/>
            <a:ext cx="381000" cy="304800"/>
          </a:xfrm>
          <a:prstGeom prst="line">
            <a:avLst/>
          </a:prstGeom>
          <a:noFill/>
          <a:ln w="9525">
            <a:solidFill>
              <a:schemeClr val="tx1"/>
            </a:solidFill>
            <a:round/>
            <a:headEnd/>
            <a:tailEnd type="triangle" w="med" len="med"/>
          </a:ln>
        </p:spPr>
        <p:txBody>
          <a:bodyPr/>
          <a:lstStyle/>
          <a:p>
            <a:endParaRPr lang="el-GR"/>
          </a:p>
        </p:txBody>
      </p:sp>
      <p:sp>
        <p:nvSpPr>
          <p:cNvPr id="96259" name="Line 3"/>
          <p:cNvSpPr>
            <a:spLocks noChangeShapeType="1"/>
          </p:cNvSpPr>
          <p:nvPr/>
        </p:nvSpPr>
        <p:spPr bwMode="auto">
          <a:xfrm flipH="1" flipV="1">
            <a:off x="4191000" y="4953000"/>
            <a:ext cx="304800" cy="381000"/>
          </a:xfrm>
          <a:prstGeom prst="line">
            <a:avLst/>
          </a:prstGeom>
          <a:noFill/>
          <a:ln w="9525">
            <a:solidFill>
              <a:schemeClr val="tx1"/>
            </a:solidFill>
            <a:round/>
            <a:headEnd/>
            <a:tailEnd type="triangle" w="med" len="med"/>
          </a:ln>
        </p:spPr>
        <p:txBody>
          <a:bodyPr/>
          <a:lstStyle/>
          <a:p>
            <a:endParaRPr lang="el-GR"/>
          </a:p>
        </p:txBody>
      </p:sp>
      <p:sp>
        <p:nvSpPr>
          <p:cNvPr id="96260" name="Text Box 4"/>
          <p:cNvSpPr txBox="1">
            <a:spLocks noChangeArrowheads="1"/>
          </p:cNvSpPr>
          <p:nvPr/>
        </p:nvSpPr>
        <p:spPr bwMode="auto">
          <a:xfrm>
            <a:off x="4191000" y="5181600"/>
            <a:ext cx="3368675" cy="336550"/>
          </a:xfrm>
          <a:prstGeom prst="rect">
            <a:avLst/>
          </a:prstGeom>
          <a:noFill/>
          <a:ln w="9525">
            <a:noFill/>
            <a:miter lim="800000"/>
            <a:headEnd/>
            <a:tailEnd/>
          </a:ln>
        </p:spPr>
        <p:txBody>
          <a:bodyPr>
            <a:spAutoFit/>
          </a:bodyPr>
          <a:lstStyle/>
          <a:p>
            <a:pPr eaLnBrk="1" hangingPunct="1"/>
            <a:r>
              <a:rPr lang="en-US" altLang="el-GR" sz="1600">
                <a:latin typeface="Times New Roman" pitchFamily="18" charset="0"/>
              </a:rPr>
              <a:t>t(15;17)(q22;q12-21)</a:t>
            </a:r>
          </a:p>
        </p:txBody>
      </p:sp>
      <p:sp>
        <p:nvSpPr>
          <p:cNvPr id="96261" name="Text Box 5"/>
          <p:cNvSpPr txBox="1">
            <a:spLocks noChangeArrowheads="1"/>
          </p:cNvSpPr>
          <p:nvPr/>
        </p:nvSpPr>
        <p:spPr bwMode="auto">
          <a:xfrm>
            <a:off x="5384800" y="228600"/>
            <a:ext cx="3759200" cy="457200"/>
          </a:xfrm>
          <a:prstGeom prst="rect">
            <a:avLst/>
          </a:prstGeom>
          <a:noFill/>
          <a:ln w="9525">
            <a:noFill/>
            <a:miter lim="800000"/>
            <a:headEnd/>
            <a:tailEnd/>
          </a:ln>
        </p:spPr>
        <p:txBody>
          <a:bodyPr wrap="none">
            <a:spAutoFit/>
          </a:bodyPr>
          <a:lstStyle/>
          <a:p>
            <a:pPr eaLnBrk="1" hangingPunct="1"/>
            <a:r>
              <a:rPr lang="en-US" altLang="el-GR" sz="2400" b="1">
                <a:solidFill>
                  <a:srgbClr val="CC0000"/>
                </a:solidFill>
                <a:latin typeface="Times New Roman" pitchFamily="18" charset="0"/>
              </a:rPr>
              <a:t>46,XX,t(15;17)(q22;q12-21)</a:t>
            </a:r>
          </a:p>
        </p:txBody>
      </p:sp>
      <p:pic>
        <p:nvPicPr>
          <p:cNvPr id="96262" name="Picture 6" descr="Picture16"/>
          <p:cNvPicPr>
            <a:picLocks noChangeAspect="1" noChangeArrowheads="1"/>
          </p:cNvPicPr>
          <p:nvPr/>
        </p:nvPicPr>
        <p:blipFill>
          <a:blip r:embed="rId3"/>
          <a:srcRect/>
          <a:stretch>
            <a:fillRect/>
          </a:stretch>
        </p:blipFill>
        <p:spPr bwMode="auto">
          <a:xfrm>
            <a:off x="923925" y="690563"/>
            <a:ext cx="7296150" cy="5476875"/>
          </a:xfrm>
          <a:prstGeom prst="rect">
            <a:avLst/>
          </a:prstGeom>
          <a:noFill/>
          <a:ln w="9525">
            <a:noFill/>
            <a:miter lim="800000"/>
            <a:headEnd/>
            <a:tailEnd/>
          </a:ln>
        </p:spPr>
      </p:pic>
      <p:sp>
        <p:nvSpPr>
          <p:cNvPr id="96263" name="Text Box 7"/>
          <p:cNvSpPr txBox="1">
            <a:spLocks noChangeArrowheads="1"/>
          </p:cNvSpPr>
          <p:nvPr/>
        </p:nvSpPr>
        <p:spPr bwMode="auto">
          <a:xfrm>
            <a:off x="441325" y="217488"/>
            <a:ext cx="1608138" cy="519112"/>
          </a:xfrm>
          <a:prstGeom prst="rect">
            <a:avLst/>
          </a:prstGeom>
          <a:noFill/>
          <a:ln w="9525">
            <a:noFill/>
            <a:miter lim="800000"/>
            <a:headEnd/>
            <a:tailEnd/>
          </a:ln>
        </p:spPr>
        <p:txBody>
          <a:bodyPr wrap="none">
            <a:spAutoFit/>
          </a:bodyPr>
          <a:lstStyle/>
          <a:p>
            <a:pPr eaLnBrk="1" hangingPunct="1"/>
            <a:r>
              <a:rPr lang="el-GR" altLang="el-GR" sz="2800" b="1">
                <a:solidFill>
                  <a:srgbClr val="CC0000"/>
                </a:solidFill>
                <a:latin typeface="Arial" pitchFamily="34" charset="0"/>
              </a:rPr>
              <a:t>ΟΜΛ-Μ3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PMLrara"/>
          <p:cNvPicPr>
            <a:picLocks noChangeAspect="1" noChangeArrowheads="1"/>
          </p:cNvPicPr>
          <p:nvPr/>
        </p:nvPicPr>
        <p:blipFill>
          <a:blip r:embed="rId3"/>
          <a:srcRect/>
          <a:stretch>
            <a:fillRect/>
          </a:stretch>
        </p:blipFill>
        <p:spPr bwMode="auto">
          <a:xfrm>
            <a:off x="152400" y="914400"/>
            <a:ext cx="4419600" cy="5029200"/>
          </a:xfrm>
          <a:prstGeom prst="rect">
            <a:avLst/>
          </a:prstGeom>
          <a:noFill/>
          <a:ln w="9525">
            <a:noFill/>
            <a:miter lim="800000"/>
            <a:headEnd/>
            <a:tailEnd/>
          </a:ln>
        </p:spPr>
      </p:pic>
      <p:pic>
        <p:nvPicPr>
          <p:cNvPr id="98306" name="Picture 3" descr="INT PML RARA"/>
          <p:cNvPicPr>
            <a:picLocks noChangeAspect="1" noChangeArrowheads="1"/>
          </p:cNvPicPr>
          <p:nvPr/>
        </p:nvPicPr>
        <p:blipFill>
          <a:blip r:embed="rId4"/>
          <a:srcRect/>
          <a:stretch>
            <a:fillRect/>
          </a:stretch>
        </p:blipFill>
        <p:spPr bwMode="auto">
          <a:xfrm>
            <a:off x="4572000" y="914400"/>
            <a:ext cx="4419600" cy="5029200"/>
          </a:xfrm>
          <a:prstGeom prst="rect">
            <a:avLst/>
          </a:prstGeom>
          <a:noFill/>
          <a:ln w="9525">
            <a:noFill/>
            <a:miter lim="800000"/>
            <a:headEnd/>
            <a:tailEnd/>
          </a:ln>
        </p:spPr>
      </p:pic>
      <p:sp>
        <p:nvSpPr>
          <p:cNvPr id="82948" name="Text Box 4"/>
          <p:cNvSpPr txBox="1">
            <a:spLocks noChangeArrowheads="1"/>
          </p:cNvSpPr>
          <p:nvPr/>
        </p:nvSpPr>
        <p:spPr bwMode="auto">
          <a:xfrm>
            <a:off x="46038" y="228600"/>
            <a:ext cx="9051925" cy="488950"/>
          </a:xfrm>
          <a:prstGeom prst="rect">
            <a:avLst/>
          </a:prstGeom>
          <a:noFill/>
          <a:ln w="9525">
            <a:noFill/>
            <a:miter lim="800000"/>
            <a:headEnd/>
            <a:tailEnd/>
          </a:ln>
          <a:effectLst/>
        </p:spPr>
        <p:txBody>
          <a:bodyPr wrap="none">
            <a:spAutoFit/>
          </a:bodyPr>
          <a:lstStyle/>
          <a:p>
            <a:pPr>
              <a:defRPr/>
            </a:pPr>
            <a:r>
              <a:rPr lang="el-GR" sz="2600" b="1">
                <a:solidFill>
                  <a:schemeClr val="hlink"/>
                </a:solidFill>
                <a:effectLst>
                  <a:outerShdw blurRad="38100" dist="38100" dir="2700000" algn="tl">
                    <a:srgbClr val="000000"/>
                  </a:outerShdw>
                </a:effectLst>
                <a:latin typeface="Arial" charset="0"/>
                <a:sym typeface="Wingdings" pitchFamily="2" charset="2"/>
              </a:rPr>
              <a:t>ΟΜΛ-Μ3:</a:t>
            </a:r>
            <a:r>
              <a:rPr lang="en-US" sz="2600">
                <a:solidFill>
                  <a:schemeClr val="hlink"/>
                </a:solidFill>
                <a:latin typeface="Arial" charset="0"/>
              </a:rPr>
              <a:t> </a:t>
            </a:r>
            <a:r>
              <a:rPr lang="en-US" sz="2600" b="1">
                <a:solidFill>
                  <a:schemeClr val="hlink"/>
                </a:solidFill>
                <a:effectLst>
                  <a:outerShdw blurRad="38100" dist="38100" dir="2700000" algn="tl">
                    <a:srgbClr val="000000"/>
                  </a:outerShdw>
                </a:effectLst>
                <a:latin typeface="Arial" charset="0"/>
              </a:rPr>
              <a:t>t(15;17) (q22;q12-21) </a:t>
            </a:r>
            <a:r>
              <a:rPr lang="en-US" sz="2600" b="1">
                <a:solidFill>
                  <a:schemeClr val="hlink"/>
                </a:solidFill>
                <a:effectLst>
                  <a:outerShdw blurRad="38100" dist="38100" dir="2700000" algn="tl">
                    <a:srgbClr val="000000"/>
                  </a:outerShdw>
                </a:effectLst>
                <a:latin typeface="Arial" charset="0"/>
                <a:sym typeface="Wingdings" pitchFamily="2" charset="2"/>
              </a:rPr>
              <a:t>PML/RARA fusion gene</a:t>
            </a:r>
            <a:endParaRPr lang="el-GR" sz="2600" b="1">
              <a:solidFill>
                <a:schemeClr val="hlink"/>
              </a:solidFill>
              <a:effectLst>
                <a:outerShdw blurRad="38100" dist="38100" dir="2700000" algn="tl">
                  <a:srgbClr val="000000"/>
                </a:outerShdw>
              </a:effectLst>
              <a:latin typeface="Arial" charset="0"/>
              <a:sym typeface="Wingdings" pitchFamily="2" charset="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Picture3"/>
          <p:cNvPicPr>
            <a:picLocks noChangeAspect="1" noChangeArrowheads="1"/>
          </p:cNvPicPr>
          <p:nvPr/>
        </p:nvPicPr>
        <p:blipFill>
          <a:blip r:embed="rId3"/>
          <a:srcRect/>
          <a:stretch>
            <a:fillRect/>
          </a:stretch>
        </p:blipFill>
        <p:spPr bwMode="auto">
          <a:xfrm>
            <a:off x="919163" y="690563"/>
            <a:ext cx="7305675"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CBFB"/>
          <p:cNvPicPr>
            <a:picLocks noChangeAspect="1" noChangeArrowheads="1"/>
          </p:cNvPicPr>
          <p:nvPr/>
        </p:nvPicPr>
        <p:blipFill>
          <a:blip r:embed="rId3"/>
          <a:srcRect/>
          <a:stretch>
            <a:fillRect/>
          </a:stretch>
        </p:blipFill>
        <p:spPr bwMode="auto">
          <a:xfrm>
            <a:off x="609600" y="762000"/>
            <a:ext cx="8001000" cy="5865813"/>
          </a:xfrm>
          <a:prstGeom prst="rect">
            <a:avLst/>
          </a:prstGeom>
          <a:noFill/>
          <a:ln w="9525">
            <a:noFill/>
            <a:miter lim="800000"/>
            <a:headEnd/>
            <a:tailEnd/>
          </a:ln>
        </p:spPr>
      </p:pic>
      <p:sp>
        <p:nvSpPr>
          <p:cNvPr id="95235" name="Text Box 3"/>
          <p:cNvSpPr txBox="1">
            <a:spLocks noChangeArrowheads="1"/>
          </p:cNvSpPr>
          <p:nvPr/>
        </p:nvSpPr>
        <p:spPr bwMode="auto">
          <a:xfrm>
            <a:off x="365125" y="141288"/>
            <a:ext cx="7988300" cy="519112"/>
          </a:xfrm>
          <a:prstGeom prst="rect">
            <a:avLst/>
          </a:prstGeom>
          <a:noFill/>
          <a:ln w="9525">
            <a:noFill/>
            <a:miter lim="800000"/>
            <a:headEnd/>
            <a:tailEnd/>
          </a:ln>
          <a:effectLst/>
        </p:spPr>
        <p:txBody>
          <a:bodyPr wrap="none">
            <a:spAutoFit/>
          </a:bodyPr>
          <a:lstStyle/>
          <a:p>
            <a:pPr>
              <a:defRPr/>
            </a:pPr>
            <a:r>
              <a:rPr lang="el-GR" sz="2800" b="1">
                <a:solidFill>
                  <a:schemeClr val="hlink"/>
                </a:solidFill>
                <a:effectLst>
                  <a:outerShdw blurRad="38100" dist="38100" dir="2700000" algn="tl">
                    <a:srgbClr val="000000"/>
                  </a:outerShdw>
                </a:effectLst>
                <a:latin typeface="Arial" charset="0"/>
              </a:rPr>
              <a:t>ΟΜΛ-Μ4Εο: </a:t>
            </a:r>
            <a:r>
              <a:rPr lang="en-US" sz="2800" b="1">
                <a:solidFill>
                  <a:schemeClr val="hlink"/>
                </a:solidFill>
                <a:effectLst>
                  <a:outerShdw blurRad="38100" dist="38100" dir="2700000" algn="tl">
                    <a:srgbClr val="000000"/>
                  </a:outerShdw>
                </a:effectLst>
                <a:latin typeface="Arial" charset="0"/>
              </a:rPr>
              <a:t>inv(16)(p13q22) </a:t>
            </a:r>
            <a:r>
              <a:rPr lang="en-US" sz="2800" b="1">
                <a:solidFill>
                  <a:schemeClr val="hlink"/>
                </a:solidFill>
                <a:effectLst>
                  <a:outerShdw blurRad="38100" dist="38100" dir="2700000" algn="tl">
                    <a:srgbClr val="000000"/>
                  </a:outerShdw>
                </a:effectLst>
                <a:latin typeface="Arial" charset="0"/>
                <a:sym typeface="Wingdings" pitchFamily="2" charset="2"/>
              </a:rPr>
              <a:t> CBF leukemia</a:t>
            </a:r>
            <a:r>
              <a:rPr lang="en-US" sz="2800">
                <a:solidFill>
                  <a:schemeClr val="hlink"/>
                </a:solidFill>
                <a:latin typeface="Arial" charset="0"/>
                <a:sym typeface="Wingdings" pitchFamily="2" charset="2"/>
              </a:rPr>
              <a:t> </a:t>
            </a:r>
            <a:r>
              <a:rPr lang="el-GR">
                <a:latin typeface="Arial"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52400"/>
            <a:ext cx="8229600" cy="1143000"/>
          </a:xfrm>
        </p:spPr>
        <p:txBody>
          <a:bodyPr>
            <a:normAutofit fontScale="90000"/>
          </a:bodyPr>
          <a:lstStyle/>
          <a:p>
            <a:pPr algn="ctr" eaLnBrk="1" hangingPunct="1">
              <a:defRPr/>
            </a:pPr>
            <a:r>
              <a:rPr lang="el-GR" sz="4000" b="1">
                <a:solidFill>
                  <a:schemeClr val="hlink"/>
                </a:solidFill>
              </a:rPr>
              <a:t>ΟΜΑΔΕΣ ΚΙΝΔΥΝΟΥ ΜΕ ΒΑΣΗ ΤΟΝ ΚΑΡΥΟΤΥΠΟ ΣΤΗΝ ΟΜΛ</a:t>
            </a:r>
          </a:p>
        </p:txBody>
      </p:sp>
      <p:graphicFrame>
        <p:nvGraphicFramePr>
          <p:cNvPr id="111634" name="Group 18"/>
          <p:cNvGraphicFramePr>
            <a:graphicFrameLocks noGrp="1"/>
          </p:cNvGraphicFramePr>
          <p:nvPr>
            <p:ph type="tbl" idx="1"/>
          </p:nvPr>
        </p:nvGraphicFramePr>
        <p:xfrm>
          <a:off x="438150" y="1371600"/>
          <a:ext cx="8477250" cy="5276850"/>
        </p:xfrm>
        <a:graphic>
          <a:graphicData uri="http://schemas.openxmlformats.org/drawingml/2006/table">
            <a:tbl>
              <a:tblPr/>
              <a:tblGrid>
                <a:gridCol w="3100388"/>
                <a:gridCol w="5376862"/>
              </a:tblGrid>
              <a:tr h="1174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rPr>
                        <a:t>χαμηλού κινδύνου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t(15;17)(q22;q12-21)</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t(8;21)(q22;q22)</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inv(16)(p13;q22)/ t(16;16)(p13;q22)</a:t>
                      </a:r>
                      <a:endParaRPr kumimoji="0" lang="el-GR" sz="20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rPr>
                        <a:t>ενδιάμεσου κινδύνου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000" b="1" i="0" u="none" strike="noStrike" cap="none" normalizeH="0" baseline="0">
                          <a:ln>
                            <a:noFill/>
                          </a:ln>
                          <a:solidFill>
                            <a:schemeClr val="tx1"/>
                          </a:solidFill>
                          <a:effectLst>
                            <a:outerShdw blurRad="38100" dist="38100" dir="2700000" algn="tl">
                              <a:srgbClr val="000000"/>
                            </a:outerShdw>
                          </a:effectLst>
                          <a:latin typeface="Tahoma" pitchFamily="34" charset="0"/>
                        </a:rPr>
                        <a:t>Φυσιολογικός καρυότυπος</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000" b="0" i="0" u="none" strike="noStrike" cap="none" normalizeH="0" baseline="0">
                          <a:ln>
                            <a:noFill/>
                          </a:ln>
                          <a:solidFill>
                            <a:schemeClr val="tx1"/>
                          </a:solidFill>
                          <a:effectLst>
                            <a:outerShdw blurRad="38100" dist="38100" dir="2700000" algn="tl">
                              <a:srgbClr val="000000"/>
                            </a:outerShdw>
                          </a:effectLst>
                          <a:latin typeface="Tahoma" pitchFamily="34" charset="0"/>
                        </a:rPr>
                        <a:t>Όλες οι καρυοτυπικές διαταραχές που δεν ανήκουν στις ομάδες χαμηλού ή υψηλού κινδύνου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1" i="0" u="none" strike="noStrike" cap="none" normalizeH="0" baseline="0">
                          <a:ln>
                            <a:noFill/>
                          </a:ln>
                          <a:solidFill>
                            <a:srgbClr val="CC0000"/>
                          </a:solidFill>
                          <a:effectLst>
                            <a:outerShdw blurRad="38100" dist="38100" dir="2700000" algn="tl">
                              <a:srgbClr val="000000"/>
                            </a:outerShdw>
                          </a:effectLst>
                          <a:latin typeface="Tahoma" pitchFamily="34" charset="0"/>
                        </a:rPr>
                        <a:t>υψηλού κινδύνου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l-GR" sz="2000" b="1" i="0" u="none" strike="noStrike" cap="none" normalizeH="0" baseline="0">
                          <a:ln>
                            <a:noFill/>
                          </a:ln>
                          <a:solidFill>
                            <a:schemeClr val="tx1"/>
                          </a:solidFill>
                          <a:effectLst>
                            <a:outerShdw blurRad="38100" dist="38100" dir="2700000" algn="tl">
                              <a:srgbClr val="000000"/>
                            </a:outerShdw>
                          </a:effectLst>
                          <a:latin typeface="Tahoma" pitchFamily="34" charset="0"/>
                        </a:rPr>
                        <a:t>Σύνθετες καρυοτυπικές διαταραχές</a:t>
                      </a: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l-GR" sz="20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&gt;3)</a:t>
                      </a:r>
                      <a:endParaRPr kumimoji="0" lang="el-GR" sz="20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inv(3)(q21;q26)/t(3;3)(q21;q26)</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t(6;9)(p23;q34)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t(6;11)(q27;q23)</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t(11;19)(q23;p13.1)</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Del(5q)</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-5,-7</a:t>
                      </a:r>
                      <a:endParaRPr kumimoji="0" lang="el-GR"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42900" y="457200"/>
            <a:ext cx="8458200" cy="1143000"/>
          </a:xfrm>
        </p:spPr>
        <p:txBody>
          <a:bodyPr/>
          <a:lstStyle/>
          <a:p>
            <a:pPr algn="ctr" eaLnBrk="1" hangingPunct="1">
              <a:defRPr/>
            </a:pPr>
            <a:r>
              <a:rPr lang="el-GR" sz="4000" b="1">
                <a:solidFill>
                  <a:schemeClr val="hlink"/>
                </a:solidFill>
              </a:rPr>
              <a:t>ΚΑΡΥΟΤΥΠΙΚΕΣ ΑΝΩΜΑΛΙΕΣ ΣΤΗΝ ΟΛΛ</a:t>
            </a:r>
            <a:endParaRPr lang="en-US" sz="4000" b="1">
              <a:solidFill>
                <a:schemeClr val="hlink"/>
              </a:solidFill>
            </a:endParaRPr>
          </a:p>
        </p:txBody>
      </p:sp>
      <p:sp>
        <p:nvSpPr>
          <p:cNvPr id="112643" name="Rectangle 3"/>
          <p:cNvSpPr>
            <a:spLocks noGrp="1" noChangeArrowheads="1"/>
          </p:cNvSpPr>
          <p:nvPr>
            <p:ph idx="1"/>
          </p:nvPr>
        </p:nvSpPr>
        <p:spPr>
          <a:xfrm>
            <a:off x="685800" y="1981200"/>
            <a:ext cx="8153400" cy="3657600"/>
          </a:xfrm>
        </p:spPr>
        <p:txBody>
          <a:bodyPr/>
          <a:lstStyle/>
          <a:p>
            <a:pPr eaLnBrk="1" hangingPunct="1">
              <a:defRPr/>
            </a:pPr>
            <a:r>
              <a:rPr lang="el-GR"/>
              <a:t>Υπερδιπλοειδία     </a:t>
            </a:r>
            <a:r>
              <a:rPr lang="el-GR">
                <a:sym typeface="Wingdings" pitchFamily="2" charset="2"/>
              </a:rPr>
              <a:t> καλή πρόγνωση</a:t>
            </a:r>
          </a:p>
          <a:p>
            <a:pPr eaLnBrk="1" hangingPunct="1">
              <a:defRPr/>
            </a:pPr>
            <a:r>
              <a:rPr lang="en-US" b="1"/>
              <a:t> </a:t>
            </a:r>
            <a:r>
              <a:rPr lang="en-US"/>
              <a:t>t(9;22) </a:t>
            </a:r>
            <a:r>
              <a:rPr lang="el-GR"/>
              <a:t>              </a:t>
            </a:r>
            <a:r>
              <a:rPr lang="el-GR">
                <a:sym typeface="Wingdings" pitchFamily="2" charset="2"/>
              </a:rPr>
              <a:t> φτωχή πρόγνωση</a:t>
            </a:r>
          </a:p>
          <a:p>
            <a:pPr eaLnBrk="1" hangingPunct="1">
              <a:defRPr/>
            </a:pPr>
            <a:r>
              <a:rPr lang="en-US"/>
              <a:t> t(4;11)</a:t>
            </a:r>
            <a:r>
              <a:rPr lang="el-GR"/>
              <a:t>               </a:t>
            </a:r>
            <a:r>
              <a:rPr lang="el-GR">
                <a:sym typeface="Wingdings" pitchFamily="2" charset="2"/>
              </a:rPr>
              <a:t> φτωχή πρόγνωση</a:t>
            </a:r>
          </a:p>
          <a:p>
            <a:pPr eaLnBrk="1" hangingPunct="1">
              <a:defRPr/>
            </a:pPr>
            <a:r>
              <a:rPr lang="el-GR"/>
              <a:t>Υποδιπλοειδία      </a:t>
            </a:r>
            <a:r>
              <a:rPr lang="el-GR">
                <a:sym typeface="Wingdings" pitchFamily="2" charset="2"/>
              </a:rPr>
              <a:t></a:t>
            </a:r>
            <a:r>
              <a:rPr lang="el-GR"/>
              <a:t> </a:t>
            </a:r>
            <a:r>
              <a:rPr lang="el-GR">
                <a:sym typeface="Wingdings" pitchFamily="2" charset="2"/>
              </a:rPr>
              <a:t>φτωχή πρόγνωση</a:t>
            </a:r>
          </a:p>
          <a:p>
            <a:pPr eaLnBrk="1" hangingPunct="1">
              <a:defRPr/>
            </a:pPr>
            <a:r>
              <a:rPr lang="en-US" b="1"/>
              <a:t> </a:t>
            </a:r>
            <a:r>
              <a:rPr lang="en-US"/>
              <a:t>t(8;14)</a:t>
            </a:r>
            <a:r>
              <a:rPr lang="el-GR"/>
              <a:t>               </a:t>
            </a:r>
            <a:r>
              <a:rPr lang="el-GR">
                <a:sym typeface="Wingdings" pitchFamily="2" charset="2"/>
              </a:rPr>
              <a:t> φτωχή πρόγνωση</a:t>
            </a:r>
            <a:endParaRPr lang="en-US">
              <a:sym typeface="Wingdings" pitchFamily="2"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52400"/>
            <a:ext cx="8229600" cy="990600"/>
          </a:xfrm>
        </p:spPr>
        <p:txBody>
          <a:bodyPr/>
          <a:lstStyle/>
          <a:p>
            <a:pPr algn="ctr" eaLnBrk="1" hangingPunct="1">
              <a:defRPr/>
            </a:pPr>
            <a:r>
              <a:rPr lang="el-GR" b="1">
                <a:solidFill>
                  <a:schemeClr val="hlink"/>
                </a:solidFill>
              </a:rPr>
              <a:t>ΜΟΡΙΑΚΕΣ ΔΙΑΤΑΡΑΧΕΣ</a:t>
            </a:r>
            <a:r>
              <a:rPr lang="el-GR">
                <a:solidFill>
                  <a:schemeClr val="hlink"/>
                </a:solidFill>
              </a:rPr>
              <a:t> </a:t>
            </a:r>
          </a:p>
        </p:txBody>
      </p:sp>
      <p:sp>
        <p:nvSpPr>
          <p:cNvPr id="124931" name="Rectangle 3"/>
          <p:cNvSpPr>
            <a:spLocks noGrp="1" noChangeArrowheads="1"/>
          </p:cNvSpPr>
          <p:nvPr>
            <p:ph idx="1"/>
          </p:nvPr>
        </p:nvSpPr>
        <p:spPr>
          <a:xfrm>
            <a:off x="266700" y="1143000"/>
            <a:ext cx="8610600" cy="5029200"/>
          </a:xfrm>
        </p:spPr>
        <p:txBody>
          <a:bodyPr/>
          <a:lstStyle/>
          <a:p>
            <a:pPr eaLnBrk="1" hangingPunct="1">
              <a:defRPr/>
            </a:pPr>
            <a:r>
              <a:rPr lang="el-GR" sz="2800"/>
              <a:t>Αρκετά συχνές στην οξεία λευχαιμία</a:t>
            </a:r>
          </a:p>
          <a:p>
            <a:pPr eaLnBrk="1" hangingPunct="1">
              <a:buFontTx/>
              <a:buNone/>
              <a:defRPr/>
            </a:pPr>
            <a:r>
              <a:rPr lang="el-GR" sz="2800"/>
              <a:t>		 Δημιουργία χιμαιρικών γονιδίων</a:t>
            </a:r>
          </a:p>
          <a:p>
            <a:pPr eaLnBrk="1" hangingPunct="1">
              <a:buFontTx/>
              <a:buNone/>
              <a:defRPr/>
            </a:pPr>
            <a:r>
              <a:rPr lang="el-GR" sz="2800"/>
              <a:t>		 Ενεργοποίηση ογκογονιδίων</a:t>
            </a:r>
          </a:p>
          <a:p>
            <a:pPr eaLnBrk="1" hangingPunct="1">
              <a:buFontTx/>
              <a:buNone/>
              <a:defRPr/>
            </a:pPr>
            <a:r>
              <a:rPr lang="el-GR" sz="2800"/>
              <a:t>		 Καταστολή ογκοκατασταλτικών γονιδίων</a:t>
            </a:r>
          </a:p>
          <a:p>
            <a:pPr eaLnBrk="1" hangingPunct="1">
              <a:defRPr/>
            </a:pPr>
            <a:r>
              <a:rPr lang="el-GR" sz="2800"/>
              <a:t>Μεταβολή στις οδούς μεταβίβασης σήματος (μεταγραφικοί παράγοντες)</a:t>
            </a:r>
          </a:p>
          <a:p>
            <a:pPr eaLnBrk="1" hangingPunct="1">
              <a:defRPr/>
            </a:pPr>
            <a:r>
              <a:rPr lang="el-GR" sz="2800"/>
              <a:t>Αύξηση πολλαπλασιασμού, αναστολή διαφοροποίησης, αναστολή απόπτωσης</a:t>
            </a:r>
          </a:p>
          <a:p>
            <a:pPr eaLnBrk="1" hangingPunct="1">
              <a:defRPr/>
            </a:pPr>
            <a:r>
              <a:rPr lang="el-GR" sz="2800"/>
              <a:t>Ορισμένες έχουν προγνωστική σημασία κυρίως στην ΟΜΛ με φυσιολογικό καρυότυπο (ΟΜΛ-ΦΚ)</a:t>
            </a:r>
          </a:p>
          <a:p>
            <a:pPr eaLnBrk="1" hangingPunct="1">
              <a:defRPr/>
            </a:pPr>
            <a:endParaRPr lang="el-GR" sz="2800"/>
          </a:p>
        </p:txBody>
      </p:sp>
      <p:sp>
        <p:nvSpPr>
          <p:cNvPr id="108547" name="Line 4"/>
          <p:cNvSpPr>
            <a:spLocks noChangeShapeType="1"/>
          </p:cNvSpPr>
          <p:nvPr/>
        </p:nvSpPr>
        <p:spPr bwMode="auto">
          <a:xfrm>
            <a:off x="914400" y="2438400"/>
            <a:ext cx="304800" cy="0"/>
          </a:xfrm>
          <a:prstGeom prst="line">
            <a:avLst/>
          </a:prstGeom>
          <a:noFill/>
          <a:ln w="38100">
            <a:solidFill>
              <a:schemeClr val="tx1"/>
            </a:solidFill>
            <a:round/>
            <a:headEnd/>
            <a:tailEnd type="stealth" w="lg" len="lg"/>
          </a:ln>
        </p:spPr>
        <p:txBody>
          <a:bodyPr/>
          <a:lstStyle/>
          <a:p>
            <a:endParaRPr lang="el-GR"/>
          </a:p>
        </p:txBody>
      </p:sp>
      <p:sp>
        <p:nvSpPr>
          <p:cNvPr id="108548" name="Line 5"/>
          <p:cNvSpPr>
            <a:spLocks noChangeShapeType="1"/>
          </p:cNvSpPr>
          <p:nvPr/>
        </p:nvSpPr>
        <p:spPr bwMode="auto">
          <a:xfrm>
            <a:off x="914400" y="2971800"/>
            <a:ext cx="304800" cy="0"/>
          </a:xfrm>
          <a:prstGeom prst="line">
            <a:avLst/>
          </a:prstGeom>
          <a:noFill/>
          <a:ln w="38100">
            <a:solidFill>
              <a:schemeClr val="tx1"/>
            </a:solidFill>
            <a:round/>
            <a:headEnd/>
            <a:tailEnd type="stealth" w="lg" len="lg"/>
          </a:ln>
        </p:spPr>
        <p:txBody>
          <a:bodyPr/>
          <a:lstStyle/>
          <a:p>
            <a:endParaRPr lang="el-GR"/>
          </a:p>
        </p:txBody>
      </p:sp>
      <p:sp>
        <p:nvSpPr>
          <p:cNvPr id="108549" name="Line 6"/>
          <p:cNvSpPr>
            <a:spLocks noChangeShapeType="1"/>
          </p:cNvSpPr>
          <p:nvPr/>
        </p:nvSpPr>
        <p:spPr bwMode="auto">
          <a:xfrm>
            <a:off x="914400" y="1905000"/>
            <a:ext cx="304800" cy="0"/>
          </a:xfrm>
          <a:prstGeom prst="line">
            <a:avLst/>
          </a:prstGeom>
          <a:noFill/>
          <a:ln w="38100">
            <a:solidFill>
              <a:schemeClr val="tx1"/>
            </a:solidFill>
            <a:round/>
            <a:headEnd/>
            <a:tailEnd type="stealth" w="lg" len="lg"/>
          </a:ln>
        </p:spPr>
        <p:txBody>
          <a:bodyPr/>
          <a:lstStyle/>
          <a:p>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52400" y="152400"/>
            <a:ext cx="8839200" cy="1676400"/>
          </a:xfrm>
        </p:spPr>
        <p:txBody>
          <a:bodyPr>
            <a:normAutofit fontScale="90000"/>
          </a:bodyPr>
          <a:lstStyle/>
          <a:p>
            <a:pPr algn="ctr" eaLnBrk="1" hangingPunct="1">
              <a:defRPr/>
            </a:pPr>
            <a:r>
              <a:rPr lang="el-GR" sz="4000" b="1">
                <a:solidFill>
                  <a:schemeClr val="hlink"/>
                </a:solidFill>
              </a:rPr>
              <a:t>Μοριακές διαταραχές με προγνωστική σημασία στην </a:t>
            </a:r>
            <a:br>
              <a:rPr lang="el-GR" sz="4000" b="1">
                <a:solidFill>
                  <a:schemeClr val="hlink"/>
                </a:solidFill>
              </a:rPr>
            </a:br>
            <a:r>
              <a:rPr lang="el-GR" sz="4000" b="1">
                <a:solidFill>
                  <a:schemeClr val="hlink"/>
                </a:solidFill>
              </a:rPr>
              <a:t>ΟΜΛ-ΦΚ</a:t>
            </a:r>
          </a:p>
        </p:txBody>
      </p:sp>
      <p:sp>
        <p:nvSpPr>
          <p:cNvPr id="126979" name="Rectangle 3"/>
          <p:cNvSpPr>
            <a:spLocks noGrp="1" noChangeArrowheads="1"/>
          </p:cNvSpPr>
          <p:nvPr>
            <p:ph idx="1"/>
          </p:nvPr>
        </p:nvSpPr>
        <p:spPr>
          <a:xfrm>
            <a:off x="457200" y="1981200"/>
            <a:ext cx="8229600" cy="4572000"/>
          </a:xfrm>
        </p:spPr>
        <p:txBody>
          <a:bodyPr/>
          <a:lstStyle/>
          <a:p>
            <a:pPr eaLnBrk="1" hangingPunct="1">
              <a:buFontTx/>
              <a:buNone/>
              <a:defRPr/>
            </a:pPr>
            <a:r>
              <a:rPr lang="el-GR" b="1" dirty="0"/>
              <a:t>  </a:t>
            </a:r>
            <a:r>
              <a:rPr lang="en-US" b="1" dirty="0"/>
              <a:t>		</a:t>
            </a:r>
            <a:r>
              <a:rPr lang="el-GR" b="1" dirty="0"/>
              <a:t>- </a:t>
            </a:r>
            <a:r>
              <a:rPr lang="en-US" dirty="0"/>
              <a:t>FLT3</a:t>
            </a:r>
            <a:endParaRPr lang="el-GR" dirty="0"/>
          </a:p>
          <a:p>
            <a:pPr eaLnBrk="1" hangingPunct="1">
              <a:buFontTx/>
              <a:buNone/>
              <a:defRPr/>
            </a:pPr>
            <a:r>
              <a:rPr lang="el-GR" dirty="0"/>
              <a:t>		- </a:t>
            </a:r>
            <a:r>
              <a:rPr lang="en-US" dirty="0"/>
              <a:t>NPM1</a:t>
            </a:r>
          </a:p>
          <a:p>
            <a:pPr eaLnBrk="1" hangingPunct="1">
              <a:buFontTx/>
              <a:buNone/>
              <a:defRPr/>
            </a:pPr>
            <a:r>
              <a:rPr lang="en-US" dirty="0"/>
              <a:t>		</a:t>
            </a:r>
            <a:r>
              <a:rPr lang="el-GR" dirty="0"/>
              <a:t>- </a:t>
            </a:r>
            <a:r>
              <a:rPr lang="en-US" dirty="0"/>
              <a:t>MLL</a:t>
            </a:r>
          </a:p>
          <a:p>
            <a:pPr eaLnBrk="1" hangingPunct="1">
              <a:buFontTx/>
              <a:buNone/>
              <a:defRPr/>
            </a:pPr>
            <a:r>
              <a:rPr lang="en-US" dirty="0"/>
              <a:t>		</a:t>
            </a:r>
            <a:r>
              <a:rPr lang="el-GR" dirty="0"/>
              <a:t>- </a:t>
            </a:r>
            <a:r>
              <a:rPr lang="en-US" dirty="0"/>
              <a:t>CEBPA</a:t>
            </a:r>
          </a:p>
          <a:p>
            <a:pPr eaLnBrk="1" hangingPunct="1">
              <a:buFontTx/>
              <a:buNone/>
              <a:defRPr/>
            </a:pPr>
            <a:r>
              <a:rPr lang="en-US" dirty="0"/>
              <a:t>		</a:t>
            </a:r>
            <a:r>
              <a:rPr lang="el-GR" dirty="0"/>
              <a:t>- Διαταραχή έκφρασης του </a:t>
            </a:r>
            <a:r>
              <a:rPr lang="en-US" dirty="0"/>
              <a:t>BAALC</a:t>
            </a:r>
          </a:p>
          <a:p>
            <a:pPr eaLnBrk="1" hangingPunct="1">
              <a:buFontTx/>
              <a:buNone/>
              <a:defRPr/>
            </a:pPr>
            <a:r>
              <a:rPr lang="en-US" dirty="0"/>
              <a:t>		</a:t>
            </a:r>
            <a:r>
              <a:rPr lang="el-GR" dirty="0"/>
              <a:t>- Διαταραχή έκφρασης του </a:t>
            </a:r>
            <a:r>
              <a:rPr lang="en-US" dirty="0"/>
              <a:t>ERG</a:t>
            </a:r>
            <a:r>
              <a:rPr lang="el-GR" dirty="0"/>
              <a:t> και </a:t>
            </a:r>
            <a:r>
              <a:rPr lang="el-GR" dirty="0" smtClean="0"/>
              <a:t>του </a:t>
            </a:r>
            <a:r>
              <a:rPr lang="en-US" dirty="0" smtClean="0"/>
              <a:t>MN1</a:t>
            </a:r>
            <a:endParaRPr lang="en-US" b="1" dirty="0"/>
          </a:p>
          <a:p>
            <a:pPr eaLnBrk="1" hangingPunct="1">
              <a:buFontTx/>
              <a:buNone/>
              <a:defRPr/>
            </a:pPr>
            <a:endParaRPr lang="en-US" b="1" dirty="0"/>
          </a:p>
          <a:p>
            <a:pPr eaLnBrk="1" hangingPunct="1">
              <a:buFontTx/>
              <a:buNone/>
              <a:defRPr/>
            </a:pPr>
            <a:endParaRPr lang="el-G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a:xfrm>
            <a:off x="533400" y="152400"/>
            <a:ext cx="8229600" cy="914400"/>
          </a:xfrm>
        </p:spPr>
        <p:txBody>
          <a:bodyPr/>
          <a:lstStyle/>
          <a:p>
            <a:pPr>
              <a:defRPr/>
            </a:pPr>
            <a:r>
              <a:rPr lang="el-GR" sz="4000" b="1" dirty="0">
                <a:solidFill>
                  <a:srgbClr val="FFC000"/>
                </a:solidFill>
                <a:effectLst>
                  <a:outerShdw blurRad="38100" dist="38100" dir="2700000" algn="tl">
                    <a:srgbClr val="000000">
                      <a:alpha val="43137"/>
                    </a:srgbClr>
                  </a:outerShdw>
                </a:effectLst>
              </a:rPr>
              <a:t>Προγνωστικοί παράγοντες ΟΛΛ</a:t>
            </a:r>
            <a:endParaRPr lang="en-US" sz="4000" b="1" dirty="0">
              <a:solidFill>
                <a:srgbClr val="FFC000"/>
              </a:solidFill>
              <a:effectLst>
                <a:outerShdw blurRad="38100" dist="38100" dir="2700000" algn="tl">
                  <a:srgbClr val="000000">
                    <a:alpha val="43137"/>
                  </a:srgbClr>
                </a:outerShdw>
              </a:effectLst>
            </a:endParaRPr>
          </a:p>
        </p:txBody>
      </p:sp>
      <p:sp>
        <p:nvSpPr>
          <p:cNvPr id="136194" name="Rectangle 2"/>
          <p:cNvSpPr>
            <a:spLocks noGrp="1" noChangeArrowheads="1"/>
          </p:cNvSpPr>
          <p:nvPr>
            <p:ph idx="1"/>
          </p:nvPr>
        </p:nvSpPr>
        <p:spPr>
          <a:xfrm>
            <a:off x="381000" y="990600"/>
            <a:ext cx="8458200" cy="5638800"/>
          </a:xfrm>
        </p:spPr>
        <p:txBody>
          <a:bodyPr/>
          <a:lstStyle/>
          <a:p>
            <a:pPr>
              <a:defRPr/>
            </a:pPr>
            <a:r>
              <a:rPr lang="el-GR" dirty="0"/>
              <a:t>Σταθερού κινδύνου</a:t>
            </a:r>
            <a:r>
              <a:rPr lang="en-US" dirty="0"/>
              <a:t> </a:t>
            </a:r>
          </a:p>
          <a:p>
            <a:pPr lvl="1">
              <a:defRPr/>
            </a:pPr>
            <a:r>
              <a:rPr lang="el-GR" dirty="0"/>
              <a:t>Ηλικία </a:t>
            </a:r>
            <a:r>
              <a:rPr lang="en-US" dirty="0"/>
              <a:t>(&lt; 35 </a:t>
            </a:r>
            <a:r>
              <a:rPr lang="el-GR" dirty="0"/>
              <a:t>έτη</a:t>
            </a:r>
            <a:r>
              <a:rPr lang="en-US" dirty="0"/>
              <a:t>)</a:t>
            </a:r>
          </a:p>
          <a:p>
            <a:pPr lvl="1">
              <a:defRPr/>
            </a:pPr>
            <a:r>
              <a:rPr lang="el-GR" dirty="0"/>
              <a:t>Χαμηλός αριθμός </a:t>
            </a:r>
            <a:r>
              <a:rPr lang="en-US" dirty="0"/>
              <a:t>WBC</a:t>
            </a:r>
            <a:r>
              <a:rPr lang="el-GR" dirty="0"/>
              <a:t> στη διάγνωση</a:t>
            </a:r>
            <a:r>
              <a:rPr lang="en-US" dirty="0"/>
              <a:t> </a:t>
            </a:r>
          </a:p>
          <a:p>
            <a:pPr lvl="2">
              <a:defRPr/>
            </a:pPr>
            <a:r>
              <a:rPr lang="en-US" dirty="0"/>
              <a:t>&lt; 30,000 </a:t>
            </a:r>
            <a:r>
              <a:rPr lang="el-GR" dirty="0"/>
              <a:t>για</a:t>
            </a:r>
            <a:r>
              <a:rPr lang="en-US" dirty="0"/>
              <a:t> B-</a:t>
            </a:r>
            <a:r>
              <a:rPr lang="el-GR" dirty="0"/>
              <a:t>ΟΛΛ</a:t>
            </a:r>
            <a:endParaRPr lang="en-US" dirty="0"/>
          </a:p>
          <a:p>
            <a:pPr lvl="2">
              <a:defRPr/>
            </a:pPr>
            <a:r>
              <a:rPr lang="en-US" dirty="0"/>
              <a:t> &lt; 100,000 </a:t>
            </a:r>
            <a:r>
              <a:rPr lang="el-GR" dirty="0"/>
              <a:t>για</a:t>
            </a:r>
            <a:r>
              <a:rPr lang="en-US" dirty="0"/>
              <a:t> T-</a:t>
            </a:r>
            <a:r>
              <a:rPr lang="el-GR" dirty="0"/>
              <a:t>ΟΛΛ</a:t>
            </a:r>
            <a:endParaRPr lang="en-US" dirty="0"/>
          </a:p>
          <a:p>
            <a:pPr lvl="1">
              <a:defRPr/>
            </a:pPr>
            <a:r>
              <a:rPr lang="en-US" dirty="0"/>
              <a:t>B-</a:t>
            </a:r>
            <a:r>
              <a:rPr lang="el-GR" dirty="0"/>
              <a:t>κυτταρική προέλευση</a:t>
            </a:r>
            <a:endParaRPr lang="en-US" dirty="0"/>
          </a:p>
          <a:p>
            <a:pPr lvl="1">
              <a:defRPr/>
            </a:pPr>
            <a:r>
              <a:rPr lang="el-GR" dirty="0"/>
              <a:t>Επίτευξη </a:t>
            </a:r>
            <a:r>
              <a:rPr lang="en-US" dirty="0"/>
              <a:t>CR </a:t>
            </a:r>
            <a:r>
              <a:rPr lang="el-GR" dirty="0"/>
              <a:t>στις </a:t>
            </a:r>
            <a:r>
              <a:rPr lang="en-US" dirty="0"/>
              <a:t>4 </a:t>
            </a:r>
            <a:r>
              <a:rPr lang="el-GR" dirty="0"/>
              <a:t>πρώτες εβδομάδες θεραπείας</a:t>
            </a:r>
            <a:endParaRPr lang="en-US" dirty="0"/>
          </a:p>
          <a:p>
            <a:pPr>
              <a:defRPr/>
            </a:pPr>
            <a:r>
              <a:rPr lang="el-GR" dirty="0"/>
              <a:t>Συνέκφραση μυελικών δεικτών: δεν έχει προγνωστική σημασία</a:t>
            </a:r>
            <a:endParaRPr lang="en-US" dirty="0"/>
          </a:p>
          <a:p>
            <a:pPr>
              <a:defRPr/>
            </a:pPr>
            <a:r>
              <a:rPr lang="el-GR" dirty="0"/>
              <a:t>Κυτταρογενετικές και μοριακές βλάβες</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14300" y="381000"/>
            <a:ext cx="8915400" cy="646113"/>
          </a:xfrm>
          <a:prstGeom prst="rect">
            <a:avLst/>
          </a:prstGeom>
          <a:noFill/>
          <a:ln w="9525">
            <a:noFill/>
            <a:miter lim="800000"/>
            <a:headEnd/>
            <a:tailEnd/>
          </a:ln>
        </p:spPr>
        <p:txBody>
          <a:bodyPr>
            <a:spAutoFit/>
          </a:bodyPr>
          <a:lstStyle/>
          <a:p>
            <a:pPr algn="ctr" eaLnBrk="1" hangingPunct="1">
              <a:defRPr/>
            </a:pPr>
            <a:r>
              <a:rPr lang="el-GR" sz="3600" b="1" dirty="0" err="1">
                <a:solidFill>
                  <a:srgbClr val="FFC000"/>
                </a:solidFill>
                <a:effectLst>
                  <a:outerShdw blurRad="38100" dist="38100" dir="2700000" algn="tl">
                    <a:srgbClr val="000000">
                      <a:alpha val="43137"/>
                    </a:srgbClr>
                  </a:outerShdw>
                </a:effectLst>
              </a:rPr>
              <a:t>Προγνωστικο</a:t>
            </a:r>
            <a:r>
              <a:rPr lang="en-US" sz="3600" b="1" dirty="0" err="1">
                <a:solidFill>
                  <a:srgbClr val="FFC000"/>
                </a:solidFill>
                <a:effectLst>
                  <a:outerShdw blurRad="38100" dist="38100" dir="2700000" algn="tl">
                    <a:srgbClr val="000000">
                      <a:alpha val="43137"/>
                    </a:srgbClr>
                  </a:outerShdw>
                </a:effectLst>
              </a:rPr>
              <a:t>ί</a:t>
            </a:r>
            <a:r>
              <a:rPr lang="el-GR" sz="3600" b="1" dirty="0">
                <a:solidFill>
                  <a:srgbClr val="FFC000"/>
                </a:solidFill>
                <a:effectLst>
                  <a:outerShdw blurRad="38100" dist="38100" dir="2700000" algn="tl">
                    <a:srgbClr val="000000">
                      <a:alpha val="43137"/>
                    </a:srgbClr>
                  </a:outerShdw>
                </a:effectLst>
              </a:rPr>
              <a:t> παράγοντες στην ΟΜΛ</a:t>
            </a:r>
            <a:r>
              <a:rPr lang="en-US" sz="3600" b="1" dirty="0">
                <a:solidFill>
                  <a:srgbClr val="FFC000"/>
                </a:solidFill>
                <a:effectLst>
                  <a:outerShdw blurRad="38100" dist="38100" dir="2700000" algn="tl">
                    <a:srgbClr val="000000">
                      <a:alpha val="43137"/>
                    </a:srgbClr>
                  </a:outerShdw>
                </a:effectLst>
              </a:rPr>
              <a:t> </a:t>
            </a:r>
            <a:endParaRPr lang="en-US" sz="3600" b="1" u="sng" dirty="0">
              <a:solidFill>
                <a:srgbClr val="FFC000"/>
              </a:solidFill>
              <a:effectLst>
                <a:outerShdw blurRad="38100" dist="38100" dir="2700000" algn="tl">
                  <a:srgbClr val="000000">
                    <a:alpha val="43137"/>
                  </a:srgbClr>
                </a:outerShdw>
              </a:effectLst>
            </a:endParaRPr>
          </a:p>
        </p:txBody>
      </p:sp>
      <p:sp>
        <p:nvSpPr>
          <p:cNvPr id="114690" name="Text Box 3"/>
          <p:cNvSpPr txBox="1">
            <a:spLocks noChangeArrowheads="1"/>
          </p:cNvSpPr>
          <p:nvPr/>
        </p:nvSpPr>
        <p:spPr bwMode="auto">
          <a:xfrm>
            <a:off x="571500" y="1447800"/>
            <a:ext cx="8001000" cy="4000500"/>
          </a:xfrm>
          <a:prstGeom prst="rect">
            <a:avLst/>
          </a:prstGeom>
          <a:noFill/>
          <a:ln w="9525">
            <a:noFill/>
            <a:miter lim="800000"/>
            <a:headEnd/>
            <a:tailEnd/>
          </a:ln>
        </p:spPr>
        <p:txBody>
          <a:bodyPr>
            <a:spAutoFit/>
          </a:bodyPr>
          <a:lstStyle/>
          <a:p>
            <a:pPr eaLnBrk="1" hangingPunct="1">
              <a:spcAft>
                <a:spcPts val="600"/>
              </a:spcAft>
            </a:pPr>
            <a:endParaRPr lang="en-US" altLang="el-GR" sz="2800">
              <a:cs typeface="Tahoma" pitchFamily="34" charset="0"/>
            </a:endParaRPr>
          </a:p>
          <a:p>
            <a:pPr eaLnBrk="1" hangingPunct="1">
              <a:spcAft>
                <a:spcPts val="600"/>
              </a:spcAft>
              <a:buFontTx/>
              <a:buChar char="•"/>
            </a:pPr>
            <a:r>
              <a:rPr lang="en-US" altLang="el-GR" sz="2800">
                <a:cs typeface="Tahoma" pitchFamily="34" charset="0"/>
              </a:rPr>
              <a:t> </a:t>
            </a:r>
            <a:r>
              <a:rPr lang="el-GR" altLang="el-GR" sz="2800">
                <a:cs typeface="Tahoma" pitchFamily="34" charset="0"/>
              </a:rPr>
              <a:t>Ηλικία</a:t>
            </a:r>
            <a:endParaRPr lang="en-US" altLang="el-GR" sz="2800">
              <a:cs typeface="Tahoma" pitchFamily="34" charset="0"/>
            </a:endParaRPr>
          </a:p>
          <a:p>
            <a:pPr eaLnBrk="1" hangingPunct="1">
              <a:spcAft>
                <a:spcPts val="600"/>
              </a:spcAft>
              <a:buFontTx/>
              <a:buChar char="•"/>
            </a:pPr>
            <a:r>
              <a:rPr lang="en-US" altLang="el-GR" sz="2800">
                <a:cs typeface="Tahoma" pitchFamily="34" charset="0"/>
              </a:rPr>
              <a:t> </a:t>
            </a:r>
            <a:r>
              <a:rPr lang="el-GR" altLang="el-GR" sz="2800">
                <a:cs typeface="Tahoma" pitchFamily="34" charset="0"/>
              </a:rPr>
              <a:t>Συννοσηρότητες</a:t>
            </a:r>
            <a:endParaRPr lang="en-US" altLang="el-GR" sz="2800">
              <a:cs typeface="Tahoma" pitchFamily="34" charset="0"/>
            </a:endParaRPr>
          </a:p>
          <a:p>
            <a:pPr eaLnBrk="1" hangingPunct="1">
              <a:spcAft>
                <a:spcPts val="600"/>
              </a:spcAft>
              <a:buFontTx/>
              <a:buChar char="•"/>
            </a:pPr>
            <a:r>
              <a:rPr lang="en-US" altLang="el-GR" sz="2800">
                <a:cs typeface="Tahoma" pitchFamily="34" charset="0"/>
              </a:rPr>
              <a:t> </a:t>
            </a:r>
            <a:r>
              <a:rPr lang="el-GR" altLang="el-GR" sz="2800">
                <a:cs typeface="Tahoma" pitchFamily="34" charset="0"/>
              </a:rPr>
              <a:t>Κυτταρογενετικές βλάβες</a:t>
            </a:r>
            <a:endParaRPr lang="en-US" altLang="el-GR" sz="2800">
              <a:cs typeface="Tahoma" pitchFamily="34" charset="0"/>
            </a:endParaRPr>
          </a:p>
          <a:p>
            <a:pPr eaLnBrk="1" hangingPunct="1">
              <a:spcAft>
                <a:spcPts val="600"/>
              </a:spcAft>
              <a:buFontTx/>
              <a:buChar char="•"/>
            </a:pPr>
            <a:r>
              <a:rPr lang="en-US" altLang="el-GR" sz="2800">
                <a:cs typeface="Tahoma" pitchFamily="34" charset="0"/>
              </a:rPr>
              <a:t> </a:t>
            </a:r>
            <a:r>
              <a:rPr lang="el-GR" altLang="el-GR" sz="2800">
                <a:cs typeface="Tahoma" pitchFamily="34" charset="0"/>
              </a:rPr>
              <a:t>Αριθμός των </a:t>
            </a:r>
            <a:r>
              <a:rPr lang="en-US" altLang="el-GR" sz="2800">
                <a:cs typeface="Tahoma" pitchFamily="34" charset="0"/>
              </a:rPr>
              <a:t>WBC </a:t>
            </a:r>
            <a:r>
              <a:rPr lang="el-GR" altLang="el-GR" sz="2800">
                <a:cs typeface="Tahoma" pitchFamily="34" charset="0"/>
              </a:rPr>
              <a:t>κατά την διάγνωση</a:t>
            </a:r>
            <a:endParaRPr lang="en-US" altLang="el-GR" sz="2800">
              <a:cs typeface="Tahoma" pitchFamily="34" charset="0"/>
            </a:endParaRPr>
          </a:p>
          <a:p>
            <a:pPr eaLnBrk="1" hangingPunct="1">
              <a:spcAft>
                <a:spcPts val="600"/>
              </a:spcAft>
              <a:buFontTx/>
              <a:buChar char="•"/>
            </a:pPr>
            <a:r>
              <a:rPr lang="en-US" altLang="el-GR" sz="2800">
                <a:cs typeface="Tahoma" pitchFamily="34" charset="0"/>
              </a:rPr>
              <a:t> </a:t>
            </a:r>
            <a:r>
              <a:rPr lang="el-GR" altLang="el-GR" sz="2800">
                <a:cs typeface="Tahoma" pitchFamily="34" charset="0"/>
              </a:rPr>
              <a:t>Αριθμός των κυκλοφορούντων βλαστών στην διάγνωση</a:t>
            </a:r>
          </a:p>
          <a:p>
            <a:pPr eaLnBrk="1" hangingPunct="1">
              <a:spcAft>
                <a:spcPts val="600"/>
              </a:spcAft>
              <a:buFontTx/>
              <a:buChar char="•"/>
            </a:pPr>
            <a:r>
              <a:rPr lang="el-GR" altLang="el-GR" sz="2800">
                <a:cs typeface="Tahoma" pitchFamily="34" charset="0"/>
              </a:rPr>
              <a:t> Μοριακές διαταραχές</a:t>
            </a:r>
            <a:endParaRPr lang="en-US" altLang="el-GR" sz="2800" b="1">
              <a:cs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n-US" b="1">
                <a:solidFill>
                  <a:schemeClr val="hlink"/>
                </a:solidFill>
              </a:rPr>
              <a:t>Myeloid maturation</a:t>
            </a:r>
          </a:p>
        </p:txBody>
      </p:sp>
      <p:grpSp>
        <p:nvGrpSpPr>
          <p:cNvPr id="25602" name="Group 3"/>
          <p:cNvGrpSpPr>
            <a:grpSpLocks/>
          </p:cNvGrpSpPr>
          <p:nvPr/>
        </p:nvGrpSpPr>
        <p:grpSpPr bwMode="auto">
          <a:xfrm>
            <a:off x="381000" y="1981200"/>
            <a:ext cx="8509000" cy="3529013"/>
            <a:chOff x="240" y="1248"/>
            <a:chExt cx="5360" cy="2223"/>
          </a:xfrm>
        </p:grpSpPr>
        <p:pic>
          <p:nvPicPr>
            <p:cNvPr id="25605" name="Picture 4"/>
            <p:cNvPicPr>
              <a:picLocks noChangeAspect="1" noChangeArrowheads="1"/>
            </p:cNvPicPr>
            <p:nvPr/>
          </p:nvPicPr>
          <p:blipFill>
            <a:blip r:embed="rId3"/>
            <a:srcRect l="15118" r="25197"/>
            <a:stretch>
              <a:fillRect/>
            </a:stretch>
          </p:blipFill>
          <p:spPr bwMode="auto">
            <a:xfrm>
              <a:off x="240" y="2415"/>
              <a:ext cx="807" cy="1056"/>
            </a:xfrm>
            <a:prstGeom prst="rect">
              <a:avLst/>
            </a:prstGeom>
            <a:noFill/>
            <a:ln w="9525">
              <a:solidFill>
                <a:schemeClr val="tx1"/>
              </a:solidFill>
              <a:miter lim="800000"/>
              <a:headEnd/>
              <a:tailEnd/>
            </a:ln>
          </p:spPr>
        </p:pic>
        <p:pic>
          <p:nvPicPr>
            <p:cNvPr id="25606" name="Picture 5"/>
            <p:cNvPicPr>
              <a:picLocks noChangeAspect="1" noChangeArrowheads="1"/>
            </p:cNvPicPr>
            <p:nvPr/>
          </p:nvPicPr>
          <p:blipFill>
            <a:blip r:embed="rId4"/>
            <a:srcRect l="18478" r="21838"/>
            <a:stretch>
              <a:fillRect/>
            </a:stretch>
          </p:blipFill>
          <p:spPr bwMode="auto">
            <a:xfrm>
              <a:off x="1152" y="2415"/>
              <a:ext cx="807" cy="1056"/>
            </a:xfrm>
            <a:prstGeom prst="rect">
              <a:avLst/>
            </a:prstGeom>
            <a:noFill/>
            <a:ln w="9525">
              <a:solidFill>
                <a:schemeClr val="tx1"/>
              </a:solidFill>
              <a:miter lim="800000"/>
              <a:headEnd/>
              <a:tailEnd/>
            </a:ln>
          </p:spPr>
        </p:pic>
        <p:pic>
          <p:nvPicPr>
            <p:cNvPr id="25607" name="Picture 6"/>
            <p:cNvPicPr>
              <a:picLocks noChangeAspect="1" noChangeArrowheads="1"/>
            </p:cNvPicPr>
            <p:nvPr/>
          </p:nvPicPr>
          <p:blipFill>
            <a:blip r:embed="rId5"/>
            <a:srcRect l="20158" r="20158"/>
            <a:stretch>
              <a:fillRect/>
            </a:stretch>
          </p:blipFill>
          <p:spPr bwMode="auto">
            <a:xfrm>
              <a:off x="2064" y="2415"/>
              <a:ext cx="807" cy="1056"/>
            </a:xfrm>
            <a:prstGeom prst="rect">
              <a:avLst/>
            </a:prstGeom>
            <a:noFill/>
            <a:ln w="9525">
              <a:solidFill>
                <a:schemeClr val="tx1"/>
              </a:solidFill>
              <a:miter lim="800000"/>
              <a:headEnd/>
              <a:tailEnd/>
            </a:ln>
          </p:spPr>
        </p:pic>
        <p:pic>
          <p:nvPicPr>
            <p:cNvPr id="25608" name="Picture 7"/>
            <p:cNvPicPr>
              <a:picLocks noChangeAspect="1" noChangeArrowheads="1"/>
            </p:cNvPicPr>
            <p:nvPr/>
          </p:nvPicPr>
          <p:blipFill>
            <a:blip r:embed="rId6"/>
            <a:srcRect l="15118" r="25197"/>
            <a:stretch>
              <a:fillRect/>
            </a:stretch>
          </p:blipFill>
          <p:spPr bwMode="auto">
            <a:xfrm>
              <a:off x="2976" y="2415"/>
              <a:ext cx="807" cy="1056"/>
            </a:xfrm>
            <a:prstGeom prst="rect">
              <a:avLst/>
            </a:prstGeom>
            <a:noFill/>
            <a:ln w="9525">
              <a:solidFill>
                <a:schemeClr val="tx1"/>
              </a:solidFill>
              <a:miter lim="800000"/>
              <a:headEnd/>
              <a:tailEnd/>
            </a:ln>
          </p:spPr>
        </p:pic>
        <p:pic>
          <p:nvPicPr>
            <p:cNvPr id="25609" name="Picture 8"/>
            <p:cNvPicPr>
              <a:picLocks noChangeAspect="1" noChangeArrowheads="1"/>
            </p:cNvPicPr>
            <p:nvPr/>
          </p:nvPicPr>
          <p:blipFill>
            <a:blip r:embed="rId7"/>
            <a:srcRect l="20158" r="23517" b="6129"/>
            <a:stretch>
              <a:fillRect/>
            </a:stretch>
          </p:blipFill>
          <p:spPr bwMode="auto">
            <a:xfrm>
              <a:off x="3888" y="2415"/>
              <a:ext cx="814" cy="1056"/>
            </a:xfrm>
            <a:prstGeom prst="rect">
              <a:avLst/>
            </a:prstGeom>
            <a:noFill/>
            <a:ln w="9525">
              <a:solidFill>
                <a:schemeClr val="tx1"/>
              </a:solidFill>
              <a:miter lim="800000"/>
              <a:headEnd/>
              <a:tailEnd/>
            </a:ln>
          </p:spPr>
        </p:pic>
        <p:pic>
          <p:nvPicPr>
            <p:cNvPr id="25610" name="Picture 9"/>
            <p:cNvPicPr>
              <a:picLocks noChangeAspect="1" noChangeArrowheads="1"/>
            </p:cNvPicPr>
            <p:nvPr/>
          </p:nvPicPr>
          <p:blipFill>
            <a:blip r:embed="rId8"/>
            <a:srcRect l="20247" r="20247"/>
            <a:stretch>
              <a:fillRect/>
            </a:stretch>
          </p:blipFill>
          <p:spPr bwMode="auto">
            <a:xfrm>
              <a:off x="4800" y="2415"/>
              <a:ext cx="800" cy="1056"/>
            </a:xfrm>
            <a:prstGeom prst="rect">
              <a:avLst/>
            </a:prstGeom>
            <a:noFill/>
            <a:ln w="9525">
              <a:solidFill>
                <a:schemeClr val="tx1"/>
              </a:solidFill>
              <a:miter lim="800000"/>
              <a:headEnd/>
              <a:tailEnd/>
            </a:ln>
          </p:spPr>
        </p:pic>
        <p:sp>
          <p:nvSpPr>
            <p:cNvPr id="25611" name="Text Box 10"/>
            <p:cNvSpPr txBox="1">
              <a:spLocks noChangeArrowheads="1"/>
            </p:cNvSpPr>
            <p:nvPr/>
          </p:nvSpPr>
          <p:spPr bwMode="auto">
            <a:xfrm>
              <a:off x="240" y="1248"/>
              <a:ext cx="816" cy="231"/>
            </a:xfrm>
            <a:prstGeom prst="rect">
              <a:avLst/>
            </a:prstGeom>
            <a:noFill/>
            <a:ln w="9525">
              <a:noFill/>
              <a:miter lim="800000"/>
              <a:headEnd/>
              <a:tailEnd/>
            </a:ln>
          </p:spPr>
          <p:txBody>
            <a:bodyPr>
              <a:spAutoFit/>
            </a:bodyPr>
            <a:lstStyle/>
            <a:p>
              <a:pPr algn="ctr"/>
              <a:r>
                <a:rPr lang="en-US" altLang="el-GR">
                  <a:latin typeface="Arial" pitchFamily="34" charset="0"/>
                </a:rPr>
                <a:t>myeloblast</a:t>
              </a:r>
            </a:p>
          </p:txBody>
        </p:sp>
        <p:sp>
          <p:nvSpPr>
            <p:cNvPr id="25612" name="Text Box 11"/>
            <p:cNvSpPr txBox="1">
              <a:spLocks noChangeArrowheads="1"/>
            </p:cNvSpPr>
            <p:nvPr/>
          </p:nvSpPr>
          <p:spPr bwMode="auto">
            <a:xfrm>
              <a:off x="1056" y="1248"/>
              <a:ext cx="972" cy="231"/>
            </a:xfrm>
            <a:prstGeom prst="rect">
              <a:avLst/>
            </a:prstGeom>
            <a:noFill/>
            <a:ln w="9525">
              <a:noFill/>
              <a:miter lim="800000"/>
              <a:headEnd/>
              <a:tailEnd/>
            </a:ln>
          </p:spPr>
          <p:txBody>
            <a:bodyPr wrap="none">
              <a:spAutoFit/>
            </a:bodyPr>
            <a:lstStyle/>
            <a:p>
              <a:r>
                <a:rPr lang="en-US" altLang="el-GR">
                  <a:latin typeface="Arial" pitchFamily="34" charset="0"/>
                </a:rPr>
                <a:t>promyelocyte</a:t>
              </a:r>
            </a:p>
          </p:txBody>
        </p:sp>
        <p:sp>
          <p:nvSpPr>
            <p:cNvPr id="25613" name="Text Box 12"/>
            <p:cNvSpPr txBox="1">
              <a:spLocks noChangeArrowheads="1"/>
            </p:cNvSpPr>
            <p:nvPr/>
          </p:nvSpPr>
          <p:spPr bwMode="auto">
            <a:xfrm>
              <a:off x="2064" y="1248"/>
              <a:ext cx="764" cy="231"/>
            </a:xfrm>
            <a:prstGeom prst="rect">
              <a:avLst/>
            </a:prstGeom>
            <a:noFill/>
            <a:ln w="9525">
              <a:noFill/>
              <a:miter lim="800000"/>
              <a:headEnd/>
              <a:tailEnd/>
            </a:ln>
          </p:spPr>
          <p:txBody>
            <a:bodyPr wrap="none">
              <a:spAutoFit/>
            </a:bodyPr>
            <a:lstStyle/>
            <a:p>
              <a:r>
                <a:rPr lang="en-US" altLang="el-GR">
                  <a:latin typeface="Arial" pitchFamily="34" charset="0"/>
                </a:rPr>
                <a:t>myelocyte</a:t>
              </a:r>
            </a:p>
          </p:txBody>
        </p:sp>
        <p:pic>
          <p:nvPicPr>
            <p:cNvPr id="25614" name="Picture 13"/>
            <p:cNvPicPr>
              <a:picLocks noChangeAspect="1" noChangeArrowheads="1"/>
            </p:cNvPicPr>
            <p:nvPr/>
          </p:nvPicPr>
          <p:blipFill>
            <a:blip r:embed="rId9"/>
            <a:srcRect b="23041"/>
            <a:stretch>
              <a:fillRect/>
            </a:stretch>
          </p:blipFill>
          <p:spPr bwMode="auto">
            <a:xfrm>
              <a:off x="2976" y="1647"/>
              <a:ext cx="806" cy="629"/>
            </a:xfrm>
            <a:prstGeom prst="rect">
              <a:avLst/>
            </a:prstGeom>
            <a:noFill/>
            <a:ln w="9525">
              <a:noFill/>
              <a:miter lim="800000"/>
              <a:headEnd/>
              <a:tailEnd/>
            </a:ln>
          </p:spPr>
        </p:pic>
        <p:pic>
          <p:nvPicPr>
            <p:cNvPr id="25615" name="Picture 14"/>
            <p:cNvPicPr>
              <a:picLocks noChangeAspect="1" noChangeArrowheads="1"/>
            </p:cNvPicPr>
            <p:nvPr/>
          </p:nvPicPr>
          <p:blipFill>
            <a:blip r:embed="rId10"/>
            <a:srcRect b="22769"/>
            <a:stretch>
              <a:fillRect/>
            </a:stretch>
          </p:blipFill>
          <p:spPr bwMode="auto">
            <a:xfrm>
              <a:off x="2064" y="1599"/>
              <a:ext cx="720" cy="686"/>
            </a:xfrm>
            <a:prstGeom prst="rect">
              <a:avLst/>
            </a:prstGeom>
            <a:noFill/>
            <a:ln w="9525">
              <a:noFill/>
              <a:miter lim="800000"/>
              <a:headEnd/>
              <a:tailEnd/>
            </a:ln>
          </p:spPr>
        </p:pic>
        <p:sp>
          <p:nvSpPr>
            <p:cNvPr id="25616" name="Text Box 15"/>
            <p:cNvSpPr txBox="1">
              <a:spLocks noChangeArrowheads="1"/>
            </p:cNvSpPr>
            <p:nvPr/>
          </p:nvSpPr>
          <p:spPr bwMode="auto">
            <a:xfrm>
              <a:off x="2880" y="1248"/>
              <a:ext cx="1084" cy="231"/>
            </a:xfrm>
            <a:prstGeom prst="rect">
              <a:avLst/>
            </a:prstGeom>
            <a:noFill/>
            <a:ln w="9525">
              <a:noFill/>
              <a:miter lim="800000"/>
              <a:headEnd/>
              <a:tailEnd/>
            </a:ln>
          </p:spPr>
          <p:txBody>
            <a:bodyPr wrap="none">
              <a:spAutoFit/>
            </a:bodyPr>
            <a:lstStyle/>
            <a:p>
              <a:r>
                <a:rPr lang="en-US" altLang="el-GR">
                  <a:latin typeface="Arial" pitchFamily="34" charset="0"/>
                </a:rPr>
                <a:t>metamyelocyte</a:t>
              </a:r>
            </a:p>
          </p:txBody>
        </p:sp>
        <p:pic>
          <p:nvPicPr>
            <p:cNvPr id="25617" name="Picture 16"/>
            <p:cNvPicPr>
              <a:picLocks noChangeAspect="1" noChangeArrowheads="1"/>
            </p:cNvPicPr>
            <p:nvPr/>
          </p:nvPicPr>
          <p:blipFill>
            <a:blip r:embed="rId11"/>
            <a:srcRect b="21478"/>
            <a:stretch>
              <a:fillRect/>
            </a:stretch>
          </p:blipFill>
          <p:spPr bwMode="auto">
            <a:xfrm>
              <a:off x="288" y="1599"/>
              <a:ext cx="759" cy="709"/>
            </a:xfrm>
            <a:prstGeom prst="rect">
              <a:avLst/>
            </a:prstGeom>
            <a:noFill/>
            <a:ln w="9525">
              <a:noFill/>
              <a:miter lim="800000"/>
              <a:headEnd/>
              <a:tailEnd/>
            </a:ln>
          </p:spPr>
        </p:pic>
        <p:pic>
          <p:nvPicPr>
            <p:cNvPr id="25618" name="Picture 17"/>
            <p:cNvPicPr>
              <a:picLocks noChangeAspect="1" noChangeArrowheads="1"/>
            </p:cNvPicPr>
            <p:nvPr/>
          </p:nvPicPr>
          <p:blipFill>
            <a:blip r:embed="rId12"/>
            <a:srcRect r="4608" b="21721"/>
            <a:stretch>
              <a:fillRect/>
            </a:stretch>
          </p:blipFill>
          <p:spPr bwMode="auto">
            <a:xfrm>
              <a:off x="1152" y="1599"/>
              <a:ext cx="816" cy="718"/>
            </a:xfrm>
            <a:prstGeom prst="rect">
              <a:avLst/>
            </a:prstGeom>
            <a:noFill/>
            <a:ln w="9525">
              <a:noFill/>
              <a:miter lim="800000"/>
              <a:headEnd/>
              <a:tailEnd/>
            </a:ln>
          </p:spPr>
        </p:pic>
        <p:pic>
          <p:nvPicPr>
            <p:cNvPr id="25619" name="Picture 18"/>
            <p:cNvPicPr>
              <a:picLocks noChangeAspect="1" noChangeArrowheads="1"/>
            </p:cNvPicPr>
            <p:nvPr/>
          </p:nvPicPr>
          <p:blipFill>
            <a:blip r:embed="rId13"/>
            <a:srcRect b="21979"/>
            <a:stretch>
              <a:fillRect/>
            </a:stretch>
          </p:blipFill>
          <p:spPr bwMode="auto">
            <a:xfrm>
              <a:off x="4800" y="1647"/>
              <a:ext cx="726" cy="632"/>
            </a:xfrm>
            <a:prstGeom prst="rect">
              <a:avLst/>
            </a:prstGeom>
            <a:noFill/>
            <a:ln w="9525">
              <a:noFill/>
              <a:miter lim="800000"/>
              <a:headEnd/>
              <a:tailEnd/>
            </a:ln>
          </p:spPr>
        </p:pic>
        <p:pic>
          <p:nvPicPr>
            <p:cNvPr id="25620" name="Picture 19"/>
            <p:cNvPicPr>
              <a:picLocks noChangeAspect="1" noChangeArrowheads="1"/>
            </p:cNvPicPr>
            <p:nvPr/>
          </p:nvPicPr>
          <p:blipFill>
            <a:blip r:embed="rId14"/>
            <a:srcRect b="22769"/>
            <a:stretch>
              <a:fillRect/>
            </a:stretch>
          </p:blipFill>
          <p:spPr bwMode="auto">
            <a:xfrm>
              <a:off x="3984" y="1647"/>
              <a:ext cx="617" cy="637"/>
            </a:xfrm>
            <a:prstGeom prst="rect">
              <a:avLst/>
            </a:prstGeom>
            <a:noFill/>
            <a:ln w="9525">
              <a:noFill/>
              <a:miter lim="800000"/>
              <a:headEnd/>
              <a:tailEnd/>
            </a:ln>
          </p:spPr>
        </p:pic>
        <p:sp>
          <p:nvSpPr>
            <p:cNvPr id="25621" name="Text Box 20"/>
            <p:cNvSpPr txBox="1">
              <a:spLocks noChangeArrowheads="1"/>
            </p:cNvSpPr>
            <p:nvPr/>
          </p:nvSpPr>
          <p:spPr bwMode="auto">
            <a:xfrm>
              <a:off x="4032" y="1248"/>
              <a:ext cx="436" cy="231"/>
            </a:xfrm>
            <a:prstGeom prst="rect">
              <a:avLst/>
            </a:prstGeom>
            <a:noFill/>
            <a:ln w="9525">
              <a:noFill/>
              <a:miter lim="800000"/>
              <a:headEnd/>
              <a:tailEnd/>
            </a:ln>
          </p:spPr>
          <p:txBody>
            <a:bodyPr wrap="none">
              <a:spAutoFit/>
            </a:bodyPr>
            <a:lstStyle/>
            <a:p>
              <a:r>
                <a:rPr lang="en-US" altLang="el-GR">
                  <a:latin typeface="Arial" pitchFamily="34" charset="0"/>
                </a:rPr>
                <a:t>band</a:t>
              </a:r>
            </a:p>
          </p:txBody>
        </p:sp>
        <p:sp>
          <p:nvSpPr>
            <p:cNvPr id="25622" name="Text Box 21"/>
            <p:cNvSpPr txBox="1">
              <a:spLocks noChangeArrowheads="1"/>
            </p:cNvSpPr>
            <p:nvPr/>
          </p:nvSpPr>
          <p:spPr bwMode="auto">
            <a:xfrm>
              <a:off x="4752" y="1248"/>
              <a:ext cx="748" cy="231"/>
            </a:xfrm>
            <a:prstGeom prst="rect">
              <a:avLst/>
            </a:prstGeom>
            <a:noFill/>
            <a:ln w="9525">
              <a:noFill/>
              <a:miter lim="800000"/>
              <a:headEnd/>
              <a:tailEnd/>
            </a:ln>
          </p:spPr>
          <p:txBody>
            <a:bodyPr wrap="none">
              <a:spAutoFit/>
            </a:bodyPr>
            <a:lstStyle/>
            <a:p>
              <a:r>
                <a:rPr lang="en-US" altLang="el-GR">
                  <a:latin typeface="Arial" pitchFamily="34" charset="0"/>
                </a:rPr>
                <a:t>neutrophil</a:t>
              </a:r>
            </a:p>
          </p:txBody>
        </p:sp>
      </p:grpSp>
      <p:sp>
        <p:nvSpPr>
          <p:cNvPr id="15382" name="AutoShape 22"/>
          <p:cNvSpPr>
            <a:spLocks noChangeArrowheads="1"/>
          </p:cNvSpPr>
          <p:nvPr/>
        </p:nvSpPr>
        <p:spPr bwMode="auto">
          <a:xfrm>
            <a:off x="381000" y="5638800"/>
            <a:ext cx="8458200" cy="838200"/>
          </a:xfrm>
          <a:prstGeom prst="rightArrow">
            <a:avLst>
              <a:gd name="adj1" fmla="val 56843"/>
              <a:gd name="adj2" fmla="val 102824"/>
            </a:avLst>
          </a:prstGeom>
          <a:gradFill rotWithShape="0">
            <a:gsLst>
              <a:gs pos="0">
                <a:srgbClr val="3333CC"/>
              </a:gs>
              <a:gs pos="100000">
                <a:schemeClr val="accent1"/>
              </a:gs>
            </a:gsLst>
            <a:lin ang="0" scaled="1"/>
          </a:gradFill>
          <a:ln w="9525">
            <a:solidFill>
              <a:schemeClr val="tx1"/>
            </a:solidFill>
            <a:miter lim="800000"/>
            <a:headEnd/>
            <a:tailEnd/>
          </a:ln>
          <a:effectLst/>
        </p:spPr>
        <p:txBody>
          <a:bodyPr wrap="none" anchor="ctr"/>
          <a:lstStyle/>
          <a:p>
            <a:pPr algn="ctr">
              <a:defRPr/>
            </a:pPr>
            <a:r>
              <a:rPr kumimoji="1" lang="en-US" sz="2400" b="1">
                <a:solidFill>
                  <a:srgbClr val="CC0000"/>
                </a:solidFill>
                <a:effectLst>
                  <a:outerShdw blurRad="38100" dist="38100" dir="2700000" algn="tl">
                    <a:srgbClr val="000000"/>
                  </a:outerShdw>
                </a:effectLst>
                <a:latin typeface="Arial" charset="0"/>
              </a:rPr>
              <a:t>MATURATION</a:t>
            </a:r>
          </a:p>
        </p:txBody>
      </p:sp>
      <p:sp>
        <p:nvSpPr>
          <p:cNvPr id="25604" name="Text Box 23"/>
          <p:cNvSpPr txBox="1">
            <a:spLocks noChangeArrowheads="1"/>
          </p:cNvSpPr>
          <p:nvPr/>
        </p:nvSpPr>
        <p:spPr bwMode="auto">
          <a:xfrm>
            <a:off x="6665913" y="6613525"/>
            <a:ext cx="2478087" cy="244475"/>
          </a:xfrm>
          <a:prstGeom prst="rect">
            <a:avLst/>
          </a:prstGeom>
          <a:noFill/>
          <a:ln w="9525">
            <a:noFill/>
            <a:miter lim="800000"/>
            <a:headEnd/>
            <a:tailEnd/>
          </a:ln>
        </p:spPr>
        <p:txBody>
          <a:bodyPr wrap="none" anchor="b">
            <a:spAutoFit/>
          </a:bodyPr>
          <a:lstStyle/>
          <a:p>
            <a:r>
              <a:rPr kumimoji="1" lang="en-US" altLang="el-GR" sz="1000">
                <a:solidFill>
                  <a:schemeClr val="tx2"/>
                </a:solidFill>
                <a:latin typeface="Arial" pitchFamily="34" charset="0"/>
              </a:rPr>
              <a:t>Adapted and modified from U Va website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42900" y="230188"/>
            <a:ext cx="8458200" cy="1143000"/>
          </a:xfrm>
        </p:spPr>
        <p:txBody>
          <a:bodyPr/>
          <a:lstStyle/>
          <a:p>
            <a:pPr algn="ctr" eaLnBrk="1" hangingPunct="1">
              <a:defRPr/>
            </a:pPr>
            <a:r>
              <a:rPr lang="el-GR" sz="3600" b="1" dirty="0">
                <a:solidFill>
                  <a:schemeClr val="hlink"/>
                </a:solidFill>
              </a:rPr>
              <a:t>ΕΠΙΒΙΩΣΗ ΑΣΘΕΝΩΝ ΜΕ ΟΜΛ ΑΝΑΛΟΓΑ ΜΕ ΤΟΝ ΚΑΡΥΟΤΥΠΟ</a:t>
            </a:r>
          </a:p>
        </p:txBody>
      </p:sp>
      <p:pic>
        <p:nvPicPr>
          <p:cNvPr id="116738" name="Picture 4" descr="blod41905004x"/>
          <p:cNvPicPr>
            <a:picLocks noChangeAspect="1" noChangeArrowheads="1"/>
          </p:cNvPicPr>
          <p:nvPr/>
        </p:nvPicPr>
        <p:blipFill>
          <a:blip r:embed="rId3"/>
          <a:srcRect/>
          <a:stretch>
            <a:fillRect/>
          </a:stretch>
        </p:blipFill>
        <p:spPr bwMode="auto">
          <a:xfrm>
            <a:off x="914400" y="1598613"/>
            <a:ext cx="7510463" cy="4573587"/>
          </a:xfrm>
          <a:prstGeom prst="rect">
            <a:avLst/>
          </a:prstGeom>
          <a:noFill/>
          <a:ln w="9525">
            <a:noFill/>
            <a:miter lim="800000"/>
            <a:headEnd/>
            <a:tailEnd/>
          </a:ln>
        </p:spPr>
      </p:pic>
      <p:sp>
        <p:nvSpPr>
          <p:cNvPr id="116739" name="Text Box 5"/>
          <p:cNvSpPr txBox="1">
            <a:spLocks noChangeArrowheads="1"/>
          </p:cNvSpPr>
          <p:nvPr/>
        </p:nvSpPr>
        <p:spPr bwMode="auto">
          <a:xfrm>
            <a:off x="5867400" y="6324600"/>
            <a:ext cx="3276600" cy="336550"/>
          </a:xfrm>
          <a:prstGeom prst="rect">
            <a:avLst/>
          </a:prstGeom>
          <a:noFill/>
          <a:ln w="9525">
            <a:noFill/>
            <a:miter lim="800000"/>
            <a:headEnd/>
            <a:tailEnd/>
          </a:ln>
        </p:spPr>
        <p:txBody>
          <a:bodyPr>
            <a:spAutoFit/>
          </a:bodyPr>
          <a:lstStyle/>
          <a:p>
            <a:pPr eaLnBrk="1" hangingPunct="1">
              <a:spcBef>
                <a:spcPct val="50000"/>
              </a:spcBef>
            </a:pPr>
            <a:r>
              <a:rPr lang="en-US" altLang="el-GR" sz="1600" i="1">
                <a:latin typeface="Arial" pitchFamily="34" charset="0"/>
              </a:rPr>
              <a:t>Grimwade D et al, Blood 1998</a:t>
            </a:r>
            <a:endParaRPr lang="el-GR" altLang="el-GR" sz="1600" i="1">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81000"/>
            <a:ext cx="8229600" cy="762000"/>
          </a:xfrm>
        </p:spPr>
        <p:txBody>
          <a:bodyPr>
            <a:normAutofit fontScale="90000"/>
          </a:bodyPr>
          <a:lstStyle/>
          <a:p>
            <a:r>
              <a:rPr lang="el-GR" b="1" dirty="0" smtClean="0">
                <a:solidFill>
                  <a:schemeClr val="hlink"/>
                </a:solidFill>
              </a:rPr>
              <a:t>Ταξινόμηση </a:t>
            </a:r>
            <a:r>
              <a:rPr lang="el-GR" b="1" dirty="0" smtClean="0">
                <a:solidFill>
                  <a:schemeClr val="hlink"/>
                </a:solidFill>
              </a:rPr>
              <a:t>ΟΛΛ</a:t>
            </a:r>
            <a:r>
              <a:rPr lang="en-US" b="1" dirty="0" smtClean="0">
                <a:solidFill>
                  <a:schemeClr val="hlink"/>
                </a:solidFill>
              </a:rPr>
              <a:t> </a:t>
            </a:r>
            <a:r>
              <a:rPr lang="el-GR" b="1" dirty="0" smtClean="0">
                <a:solidFill>
                  <a:schemeClr val="hlink"/>
                </a:solidFill>
              </a:rPr>
              <a:t>κατά </a:t>
            </a:r>
            <a:r>
              <a:rPr lang="en-US" b="1" dirty="0" smtClean="0">
                <a:solidFill>
                  <a:schemeClr val="hlink"/>
                </a:solidFill>
              </a:rPr>
              <a:t>FAB</a:t>
            </a:r>
            <a:endParaRPr lang="el-GR" dirty="0"/>
          </a:p>
        </p:txBody>
      </p:sp>
      <p:pic>
        <p:nvPicPr>
          <p:cNvPr id="151554" name="Picture 2"/>
          <p:cNvPicPr>
            <a:picLocks noGrp="1" noChangeAspect="1" noChangeArrowheads="1"/>
          </p:cNvPicPr>
          <p:nvPr>
            <p:ph idx="1"/>
          </p:nvPr>
        </p:nvPicPr>
        <p:blipFill>
          <a:blip r:embed="rId2"/>
          <a:srcRect/>
          <a:stretch>
            <a:fillRect/>
          </a:stretch>
        </p:blipFill>
        <p:spPr bwMode="auto">
          <a:xfrm>
            <a:off x="2209800" y="1600200"/>
            <a:ext cx="4531032"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92100"/>
            <a:ext cx="8229600" cy="774700"/>
          </a:xfrm>
        </p:spPr>
        <p:txBody>
          <a:bodyPr>
            <a:normAutofit fontScale="90000"/>
          </a:bodyPr>
          <a:lstStyle/>
          <a:p>
            <a:pPr algn="ctr" eaLnBrk="1" hangingPunct="1">
              <a:defRPr/>
            </a:pPr>
            <a:r>
              <a:rPr lang="el-GR" b="1" dirty="0">
                <a:solidFill>
                  <a:schemeClr val="hlink"/>
                </a:solidFill>
              </a:rPr>
              <a:t>Ταξινόμηση ΟΛΛ (</a:t>
            </a:r>
            <a:r>
              <a:rPr lang="en-US" b="1" dirty="0">
                <a:solidFill>
                  <a:schemeClr val="hlink"/>
                </a:solidFill>
              </a:rPr>
              <a:t>WHO</a:t>
            </a:r>
            <a:r>
              <a:rPr lang="el-GR" b="1" dirty="0">
                <a:solidFill>
                  <a:schemeClr val="hlink"/>
                </a:solidFill>
              </a:rPr>
              <a:t>) </a:t>
            </a:r>
          </a:p>
        </p:txBody>
      </p:sp>
      <p:sp>
        <p:nvSpPr>
          <p:cNvPr id="128003" name="Rectangle 3"/>
          <p:cNvSpPr>
            <a:spLocks noGrp="1" noChangeArrowheads="1"/>
          </p:cNvSpPr>
          <p:nvPr>
            <p:ph idx="1"/>
          </p:nvPr>
        </p:nvSpPr>
        <p:spPr>
          <a:xfrm>
            <a:off x="76200" y="1295400"/>
            <a:ext cx="8915400" cy="5334000"/>
          </a:xfrm>
        </p:spPr>
        <p:txBody>
          <a:bodyPr/>
          <a:lstStyle/>
          <a:p>
            <a:pPr eaLnBrk="1" hangingPunct="1">
              <a:lnSpc>
                <a:spcPct val="90000"/>
              </a:lnSpc>
              <a:defRPr/>
            </a:pPr>
            <a:r>
              <a:rPr lang="en-US" b="1" dirty="0"/>
              <a:t>ALL from precursor B-cells (75% of pts)</a:t>
            </a:r>
            <a:endParaRPr lang="el-GR" b="1" dirty="0"/>
          </a:p>
          <a:p>
            <a:pPr eaLnBrk="1" hangingPunct="1">
              <a:lnSpc>
                <a:spcPct val="90000"/>
              </a:lnSpc>
              <a:buFontTx/>
              <a:buNone/>
              <a:defRPr/>
            </a:pPr>
            <a:r>
              <a:rPr lang="el-GR" dirty="0"/>
              <a:t>	</a:t>
            </a:r>
            <a:r>
              <a:rPr lang="en-US" dirty="0"/>
              <a:t>t(9;22), t(1;19), t(12;21), t(</a:t>
            </a:r>
            <a:r>
              <a:rPr lang="en-US" dirty="0" err="1"/>
              <a:t>var</a:t>
            </a:r>
            <a:r>
              <a:rPr lang="en-US" dirty="0"/>
              <a:t>; 11q23) </a:t>
            </a:r>
            <a:r>
              <a:rPr lang="en-US" dirty="0" err="1"/>
              <a:t>hyperdiploid</a:t>
            </a:r>
            <a:r>
              <a:rPr lang="en-US" dirty="0"/>
              <a:t>, </a:t>
            </a:r>
            <a:r>
              <a:rPr lang="en-US" dirty="0" err="1"/>
              <a:t>hypodiploid</a:t>
            </a:r>
            <a:r>
              <a:rPr lang="el-GR" dirty="0"/>
              <a:t>.</a:t>
            </a:r>
            <a:endParaRPr lang="en-US" dirty="0"/>
          </a:p>
          <a:p>
            <a:pPr eaLnBrk="1" hangingPunct="1">
              <a:lnSpc>
                <a:spcPct val="90000"/>
              </a:lnSpc>
              <a:buFontTx/>
              <a:buNone/>
              <a:defRPr/>
            </a:pPr>
            <a:r>
              <a:rPr lang="en-US" dirty="0"/>
              <a:t>		- L1 and L2 blasts according FAB</a:t>
            </a:r>
            <a:endParaRPr lang="el-GR" dirty="0"/>
          </a:p>
          <a:p>
            <a:pPr eaLnBrk="1" hangingPunct="1">
              <a:lnSpc>
                <a:spcPct val="90000"/>
              </a:lnSpc>
              <a:defRPr/>
            </a:pPr>
            <a:r>
              <a:rPr lang="en-US" b="1" dirty="0"/>
              <a:t>ALL from precursor T-cells (20% of pts)</a:t>
            </a:r>
            <a:endParaRPr lang="el-GR" b="1" dirty="0"/>
          </a:p>
          <a:p>
            <a:pPr eaLnBrk="1" hangingPunct="1">
              <a:lnSpc>
                <a:spcPct val="90000"/>
              </a:lnSpc>
              <a:buFontTx/>
              <a:buNone/>
              <a:defRPr/>
            </a:pPr>
            <a:r>
              <a:rPr lang="el-GR" dirty="0"/>
              <a:t>	</a:t>
            </a:r>
            <a:r>
              <a:rPr lang="en-US" dirty="0"/>
              <a:t>t(1;14), t(11;14)</a:t>
            </a:r>
          </a:p>
          <a:p>
            <a:pPr eaLnBrk="1" hangingPunct="1">
              <a:lnSpc>
                <a:spcPct val="90000"/>
              </a:lnSpc>
              <a:buFontTx/>
              <a:buNone/>
              <a:defRPr/>
            </a:pPr>
            <a:r>
              <a:rPr lang="en-US" dirty="0"/>
              <a:t>		- L1 and L2 blasts according FAB</a:t>
            </a:r>
          </a:p>
          <a:p>
            <a:pPr eaLnBrk="1" hangingPunct="1">
              <a:lnSpc>
                <a:spcPct val="90000"/>
              </a:lnSpc>
              <a:defRPr/>
            </a:pPr>
            <a:r>
              <a:rPr lang="en-US" b="1" dirty="0"/>
              <a:t>Mature B-ALL (</a:t>
            </a:r>
            <a:r>
              <a:rPr lang="en-US" b="1" dirty="0" err="1"/>
              <a:t>Burkitt</a:t>
            </a:r>
            <a:r>
              <a:rPr lang="en-US" b="1" dirty="0"/>
              <a:t>- type) (5% of pts)</a:t>
            </a:r>
          </a:p>
          <a:p>
            <a:pPr eaLnBrk="1" hangingPunct="1">
              <a:lnSpc>
                <a:spcPct val="90000"/>
              </a:lnSpc>
              <a:buFontTx/>
              <a:buNone/>
              <a:defRPr/>
            </a:pPr>
            <a:r>
              <a:rPr lang="en-US" dirty="0"/>
              <a:t>	t(8;14), t(8; 22), t(2; 8)</a:t>
            </a:r>
          </a:p>
          <a:p>
            <a:pPr eaLnBrk="1" hangingPunct="1">
              <a:lnSpc>
                <a:spcPct val="90000"/>
              </a:lnSpc>
              <a:buFontTx/>
              <a:buNone/>
              <a:defRPr/>
            </a:pPr>
            <a:r>
              <a:rPr lang="en-US" dirty="0"/>
              <a:t>		- L3 blasts according FAB</a:t>
            </a:r>
            <a:r>
              <a:rPr lang="el-GR" dirty="0"/>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5400" b="1" dirty="0" smtClean="0">
                <a:solidFill>
                  <a:srgbClr val="FFC000"/>
                </a:solidFill>
              </a:rPr>
              <a:t>Ταξινόμηση </a:t>
            </a:r>
            <a:r>
              <a:rPr lang="el-GR" sz="5400" b="1" dirty="0" smtClean="0">
                <a:solidFill>
                  <a:srgbClr val="FFC000"/>
                </a:solidFill>
              </a:rPr>
              <a:t>ΟΜΛ κατά </a:t>
            </a:r>
            <a:r>
              <a:rPr lang="en-US" sz="5400" b="1" dirty="0" smtClean="0">
                <a:solidFill>
                  <a:srgbClr val="FFC000"/>
                </a:solidFill>
              </a:rPr>
              <a:t>FAB</a:t>
            </a:r>
            <a:endParaRPr lang="el-GR" dirty="0"/>
          </a:p>
        </p:txBody>
      </p:sp>
      <p:pic>
        <p:nvPicPr>
          <p:cNvPr id="150530" name="Picture 2"/>
          <p:cNvPicPr>
            <a:picLocks noGrp="1" noChangeAspect="1" noChangeArrowheads="1"/>
          </p:cNvPicPr>
          <p:nvPr>
            <p:ph idx="1"/>
          </p:nvPr>
        </p:nvPicPr>
        <p:blipFill>
          <a:blip r:embed="rId2" cstate="print"/>
          <a:srcRect/>
          <a:stretch>
            <a:fillRect/>
          </a:stretch>
        </p:blipFill>
        <p:spPr bwMode="auto">
          <a:xfrm>
            <a:off x="457200" y="1905000"/>
            <a:ext cx="3587217" cy="4389437"/>
          </a:xfrm>
          <a:prstGeom prst="rect">
            <a:avLst/>
          </a:prstGeom>
          <a:noFill/>
          <a:ln w="9525">
            <a:noFill/>
            <a:miter lim="800000"/>
            <a:headEnd/>
            <a:tailEnd/>
          </a:ln>
          <a:effectLst/>
        </p:spPr>
      </p:pic>
      <p:pic>
        <p:nvPicPr>
          <p:cNvPr id="150531" name="Picture 3"/>
          <p:cNvPicPr>
            <a:picLocks noChangeAspect="1" noChangeArrowheads="1"/>
          </p:cNvPicPr>
          <p:nvPr/>
        </p:nvPicPr>
        <p:blipFill>
          <a:blip r:embed="rId3" cstate="print"/>
          <a:srcRect/>
          <a:stretch>
            <a:fillRect/>
          </a:stretch>
        </p:blipFill>
        <p:spPr bwMode="auto">
          <a:xfrm>
            <a:off x="4800600" y="1905000"/>
            <a:ext cx="3272964" cy="438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685800"/>
          </a:xfrm>
        </p:spPr>
        <p:txBody>
          <a:bodyPr/>
          <a:lstStyle/>
          <a:p>
            <a:pPr algn="ctr" eaLnBrk="1" hangingPunct="1">
              <a:defRPr/>
            </a:pPr>
            <a:r>
              <a:rPr lang="el-GR" sz="4000" b="1" dirty="0">
                <a:solidFill>
                  <a:srgbClr val="FFC000"/>
                </a:solidFill>
              </a:rPr>
              <a:t>Ταξινόμηση ΟΜΛ (</a:t>
            </a:r>
            <a:r>
              <a:rPr lang="en-US" sz="4000" b="1" dirty="0">
                <a:solidFill>
                  <a:srgbClr val="FFC000"/>
                </a:solidFill>
              </a:rPr>
              <a:t>WHO</a:t>
            </a:r>
            <a:r>
              <a:rPr lang="el-GR" sz="4000" b="1" dirty="0">
                <a:solidFill>
                  <a:srgbClr val="FFC000"/>
                </a:solidFill>
              </a:rPr>
              <a:t>)</a:t>
            </a:r>
            <a:endParaRPr lang="en-US" sz="4000" b="1" dirty="0">
              <a:solidFill>
                <a:srgbClr val="FFC000"/>
              </a:solidFill>
            </a:endParaRPr>
          </a:p>
        </p:txBody>
      </p:sp>
      <p:sp>
        <p:nvSpPr>
          <p:cNvPr id="39939" name="Rectangle 3"/>
          <p:cNvSpPr>
            <a:spLocks noGrp="1" noChangeArrowheads="1"/>
          </p:cNvSpPr>
          <p:nvPr>
            <p:ph idx="1"/>
          </p:nvPr>
        </p:nvSpPr>
        <p:spPr>
          <a:xfrm>
            <a:off x="457200" y="1066800"/>
            <a:ext cx="8229600" cy="5562600"/>
          </a:xfrm>
        </p:spPr>
        <p:txBody>
          <a:bodyPr/>
          <a:lstStyle/>
          <a:p>
            <a:pPr eaLnBrk="1" hangingPunct="1">
              <a:lnSpc>
                <a:spcPct val="80000"/>
              </a:lnSpc>
              <a:defRPr/>
            </a:pPr>
            <a:r>
              <a:rPr lang="en-US" sz="1800" b="1" dirty="0">
                <a:solidFill>
                  <a:srgbClr val="FF0000"/>
                </a:solidFill>
                <a:effectLst/>
                <a:cs typeface="Tahoma" pitchFamily="34" charset="0"/>
              </a:rPr>
              <a:t>AML with certain genetic abnormalities </a:t>
            </a:r>
          </a:p>
          <a:p>
            <a:pPr lvl="1" eaLnBrk="1" hangingPunct="1">
              <a:lnSpc>
                <a:spcPct val="80000"/>
              </a:lnSpc>
              <a:defRPr/>
            </a:pPr>
            <a:r>
              <a:rPr lang="en-US" sz="1800" dirty="0">
                <a:cs typeface="Tahoma" pitchFamily="34" charset="0"/>
              </a:rPr>
              <a:t>t(8;21), t(16;16), inv(16), chromosome 11 changes</a:t>
            </a:r>
          </a:p>
          <a:p>
            <a:pPr lvl="1" eaLnBrk="1" hangingPunct="1">
              <a:lnSpc>
                <a:spcPct val="80000"/>
              </a:lnSpc>
              <a:defRPr/>
            </a:pPr>
            <a:r>
              <a:rPr lang="en-US" sz="1800" dirty="0">
                <a:cs typeface="Tahoma" pitchFamily="34" charset="0"/>
              </a:rPr>
              <a:t>t(15;17) as usually seen with AML M3  </a:t>
            </a:r>
          </a:p>
          <a:p>
            <a:pPr eaLnBrk="1" hangingPunct="1">
              <a:lnSpc>
                <a:spcPct val="80000"/>
              </a:lnSpc>
              <a:defRPr/>
            </a:pPr>
            <a:r>
              <a:rPr lang="en-US" sz="1800" b="1" dirty="0">
                <a:solidFill>
                  <a:srgbClr val="FF0000"/>
                </a:solidFill>
                <a:effectLst/>
                <a:cs typeface="Tahoma" pitchFamily="34" charset="0"/>
              </a:rPr>
              <a:t>AML with </a:t>
            </a:r>
            <a:r>
              <a:rPr lang="en-US" sz="1800" b="1" dirty="0" err="1">
                <a:solidFill>
                  <a:srgbClr val="FF0000"/>
                </a:solidFill>
                <a:effectLst/>
                <a:cs typeface="Tahoma" pitchFamily="34" charset="0"/>
              </a:rPr>
              <a:t>multilineage</a:t>
            </a:r>
            <a:r>
              <a:rPr lang="en-US" sz="1800" b="1" dirty="0">
                <a:solidFill>
                  <a:srgbClr val="FF0000"/>
                </a:solidFill>
                <a:effectLst/>
                <a:cs typeface="Tahoma" pitchFamily="34" charset="0"/>
              </a:rPr>
              <a:t> dysplasia </a:t>
            </a:r>
            <a:r>
              <a:rPr lang="en-US" sz="1800" dirty="0">
                <a:cs typeface="Tahoma" pitchFamily="34" charset="0"/>
              </a:rPr>
              <a:t>(more than one abnormal myeloid cell type is involved) </a:t>
            </a:r>
            <a:endParaRPr lang="en-US" sz="1800" b="1" dirty="0">
              <a:cs typeface="Tahoma" pitchFamily="34" charset="0"/>
            </a:endParaRPr>
          </a:p>
          <a:p>
            <a:pPr eaLnBrk="1" hangingPunct="1">
              <a:lnSpc>
                <a:spcPct val="80000"/>
              </a:lnSpc>
              <a:defRPr/>
            </a:pPr>
            <a:r>
              <a:rPr lang="en-US" sz="1800" b="1" dirty="0">
                <a:solidFill>
                  <a:srgbClr val="FF0000"/>
                </a:solidFill>
                <a:effectLst/>
                <a:cs typeface="Tahoma" pitchFamily="34" charset="0"/>
              </a:rPr>
              <a:t>AML related to previous chemotherapy or radiation </a:t>
            </a:r>
          </a:p>
          <a:p>
            <a:pPr eaLnBrk="1" hangingPunct="1">
              <a:lnSpc>
                <a:spcPct val="80000"/>
              </a:lnSpc>
              <a:defRPr/>
            </a:pPr>
            <a:r>
              <a:rPr lang="en-US" sz="1800" b="1" dirty="0">
                <a:solidFill>
                  <a:srgbClr val="FF0000"/>
                </a:solidFill>
                <a:effectLst/>
                <a:cs typeface="Tahoma" pitchFamily="34" charset="0"/>
              </a:rPr>
              <a:t>AML not otherwise specified</a:t>
            </a:r>
          </a:p>
          <a:p>
            <a:pPr lvl="1" eaLnBrk="1" hangingPunct="1">
              <a:lnSpc>
                <a:spcPct val="80000"/>
              </a:lnSpc>
              <a:defRPr/>
            </a:pPr>
            <a:r>
              <a:rPr lang="en-US" sz="1800" dirty="0">
                <a:cs typeface="Tahoma" pitchFamily="34" charset="0"/>
              </a:rPr>
              <a:t>undifferentiated AML (M0)  </a:t>
            </a:r>
          </a:p>
          <a:p>
            <a:pPr lvl="1" eaLnBrk="1" hangingPunct="1">
              <a:lnSpc>
                <a:spcPct val="80000"/>
              </a:lnSpc>
              <a:defRPr/>
            </a:pPr>
            <a:r>
              <a:rPr lang="en-US" sz="1800" dirty="0">
                <a:cs typeface="Tahoma" pitchFamily="34" charset="0"/>
              </a:rPr>
              <a:t>AML with minimal maturation (M1)  </a:t>
            </a:r>
          </a:p>
          <a:p>
            <a:pPr lvl="1" eaLnBrk="1" hangingPunct="1">
              <a:lnSpc>
                <a:spcPct val="80000"/>
              </a:lnSpc>
              <a:defRPr/>
            </a:pPr>
            <a:r>
              <a:rPr lang="en-US" sz="1800" dirty="0">
                <a:cs typeface="Tahoma" pitchFamily="34" charset="0"/>
              </a:rPr>
              <a:t>AML with maturation (M2)  </a:t>
            </a:r>
          </a:p>
          <a:p>
            <a:pPr lvl="1" eaLnBrk="1" hangingPunct="1">
              <a:lnSpc>
                <a:spcPct val="80000"/>
              </a:lnSpc>
              <a:defRPr/>
            </a:pPr>
            <a:r>
              <a:rPr lang="en-US" sz="1800" dirty="0">
                <a:cs typeface="Tahoma" pitchFamily="34" charset="0"/>
              </a:rPr>
              <a:t>acute </a:t>
            </a:r>
            <a:r>
              <a:rPr lang="en-US" sz="1800" dirty="0" err="1">
                <a:cs typeface="Tahoma" pitchFamily="34" charset="0"/>
              </a:rPr>
              <a:t>myelomonocytic</a:t>
            </a:r>
            <a:r>
              <a:rPr lang="en-US" sz="1800" dirty="0">
                <a:cs typeface="Tahoma" pitchFamily="34" charset="0"/>
              </a:rPr>
              <a:t> leukemia (M4)  </a:t>
            </a:r>
          </a:p>
          <a:p>
            <a:pPr lvl="1" eaLnBrk="1" hangingPunct="1">
              <a:lnSpc>
                <a:spcPct val="80000"/>
              </a:lnSpc>
              <a:defRPr/>
            </a:pPr>
            <a:r>
              <a:rPr lang="en-US" sz="1800" dirty="0">
                <a:cs typeface="Tahoma" pitchFamily="34" charset="0"/>
              </a:rPr>
              <a:t>acute </a:t>
            </a:r>
            <a:r>
              <a:rPr lang="en-US" sz="1800" dirty="0" err="1">
                <a:cs typeface="Tahoma" pitchFamily="34" charset="0"/>
              </a:rPr>
              <a:t>monocytic</a:t>
            </a:r>
            <a:r>
              <a:rPr lang="en-US" sz="1800" dirty="0">
                <a:cs typeface="Tahoma" pitchFamily="34" charset="0"/>
              </a:rPr>
              <a:t> leukemia (M5)  </a:t>
            </a:r>
          </a:p>
          <a:p>
            <a:pPr lvl="1" eaLnBrk="1" hangingPunct="1">
              <a:lnSpc>
                <a:spcPct val="80000"/>
              </a:lnSpc>
              <a:defRPr/>
            </a:pPr>
            <a:r>
              <a:rPr lang="en-US" sz="1800" dirty="0">
                <a:cs typeface="Tahoma" pitchFamily="34" charset="0"/>
              </a:rPr>
              <a:t>acute </a:t>
            </a:r>
            <a:r>
              <a:rPr lang="en-US" sz="1800" dirty="0" err="1">
                <a:cs typeface="Tahoma" pitchFamily="34" charset="0"/>
              </a:rPr>
              <a:t>erythroid</a:t>
            </a:r>
            <a:r>
              <a:rPr lang="en-US" sz="1800" dirty="0">
                <a:cs typeface="Tahoma" pitchFamily="34" charset="0"/>
              </a:rPr>
              <a:t> leukemia (M6)  </a:t>
            </a:r>
          </a:p>
          <a:p>
            <a:pPr lvl="1" eaLnBrk="1" hangingPunct="1">
              <a:lnSpc>
                <a:spcPct val="80000"/>
              </a:lnSpc>
              <a:defRPr/>
            </a:pPr>
            <a:r>
              <a:rPr lang="en-US" sz="1800" dirty="0">
                <a:cs typeface="Tahoma" pitchFamily="34" charset="0"/>
              </a:rPr>
              <a:t>acute </a:t>
            </a:r>
            <a:r>
              <a:rPr lang="en-US" sz="1800" dirty="0" err="1">
                <a:cs typeface="Tahoma" pitchFamily="34" charset="0"/>
              </a:rPr>
              <a:t>megakaryoblastic</a:t>
            </a:r>
            <a:r>
              <a:rPr lang="en-US" sz="1800" dirty="0">
                <a:cs typeface="Tahoma" pitchFamily="34" charset="0"/>
              </a:rPr>
              <a:t> leukemia (M7)  </a:t>
            </a:r>
          </a:p>
          <a:p>
            <a:pPr lvl="1" eaLnBrk="1" hangingPunct="1">
              <a:lnSpc>
                <a:spcPct val="80000"/>
              </a:lnSpc>
              <a:defRPr/>
            </a:pPr>
            <a:r>
              <a:rPr lang="en-US" sz="1800" dirty="0">
                <a:cs typeface="Tahoma" pitchFamily="34" charset="0"/>
              </a:rPr>
              <a:t>acute basophilic leukemia  </a:t>
            </a:r>
          </a:p>
          <a:p>
            <a:pPr lvl="1" eaLnBrk="1" hangingPunct="1">
              <a:lnSpc>
                <a:spcPct val="80000"/>
              </a:lnSpc>
              <a:defRPr/>
            </a:pPr>
            <a:r>
              <a:rPr lang="en-US" sz="1800" dirty="0">
                <a:cs typeface="Tahoma" pitchFamily="34" charset="0"/>
              </a:rPr>
              <a:t>acute </a:t>
            </a:r>
            <a:r>
              <a:rPr lang="en-US" sz="1800" dirty="0" err="1">
                <a:cs typeface="Tahoma" pitchFamily="34" charset="0"/>
              </a:rPr>
              <a:t>panmyelosis</a:t>
            </a:r>
            <a:r>
              <a:rPr lang="en-US" sz="1800" dirty="0">
                <a:cs typeface="Tahoma" pitchFamily="34" charset="0"/>
              </a:rPr>
              <a:t> with fibrosis  </a:t>
            </a:r>
          </a:p>
          <a:p>
            <a:pPr lvl="1" eaLnBrk="1" hangingPunct="1">
              <a:lnSpc>
                <a:spcPct val="80000"/>
              </a:lnSpc>
              <a:defRPr/>
            </a:pPr>
            <a:r>
              <a:rPr lang="en-US" sz="1800" dirty="0">
                <a:cs typeface="Tahoma" pitchFamily="34" charset="0"/>
              </a:rPr>
              <a:t>myeloid sarcoma (also known as granulocytic sarcoma or </a:t>
            </a:r>
            <a:r>
              <a:rPr lang="en-US" sz="1800" dirty="0" err="1">
                <a:cs typeface="Tahoma" pitchFamily="34" charset="0"/>
              </a:rPr>
              <a:t>chloroma</a:t>
            </a:r>
            <a:r>
              <a:rPr lang="en-US" sz="1800" dirty="0">
                <a:cs typeface="Tahoma" pitchFamily="34" charset="0"/>
              </a:rPr>
              <a:t>) </a:t>
            </a:r>
          </a:p>
          <a:p>
            <a:pPr eaLnBrk="1" hangingPunct="1">
              <a:lnSpc>
                <a:spcPct val="80000"/>
              </a:lnSpc>
              <a:defRPr/>
            </a:pPr>
            <a:r>
              <a:rPr lang="en-US" sz="1800" b="1" dirty="0">
                <a:solidFill>
                  <a:srgbClr val="FF0000"/>
                </a:solidFill>
                <a:effectLst/>
                <a:cs typeface="Tahoma" pitchFamily="34" charset="0"/>
              </a:rPr>
              <a:t>Undifferentiated or </a:t>
            </a:r>
            <a:r>
              <a:rPr lang="en-US" sz="1800" b="1" dirty="0" err="1">
                <a:solidFill>
                  <a:srgbClr val="FF0000"/>
                </a:solidFill>
                <a:effectLst/>
                <a:cs typeface="Tahoma" pitchFamily="34" charset="0"/>
              </a:rPr>
              <a:t>biphenotypic</a:t>
            </a:r>
            <a:r>
              <a:rPr lang="en-US" sz="1800" b="1" dirty="0">
                <a:solidFill>
                  <a:srgbClr val="FF0000"/>
                </a:solidFill>
                <a:effectLst/>
                <a:cs typeface="Tahoma" pitchFamily="34" charset="0"/>
              </a:rPr>
              <a:t> acute </a:t>
            </a:r>
            <a:r>
              <a:rPr lang="en-US" sz="1800" b="1" dirty="0" err="1">
                <a:solidFill>
                  <a:srgbClr val="FF0000"/>
                </a:solidFill>
                <a:effectLst/>
                <a:cs typeface="Tahoma" pitchFamily="34" charset="0"/>
              </a:rPr>
              <a:t>leukemias</a:t>
            </a:r>
            <a:r>
              <a:rPr lang="en-US" sz="1800" b="1" dirty="0">
                <a:solidFill>
                  <a:srgbClr val="FF0000"/>
                </a:solidFill>
                <a:effectLst/>
                <a:cs typeface="Tahoma" pitchFamily="34" charset="0"/>
              </a:rPr>
              <a:t> </a:t>
            </a:r>
            <a:r>
              <a:rPr lang="en-US" sz="1800" dirty="0">
                <a:cs typeface="Tahoma" pitchFamily="34" charset="0"/>
              </a:rPr>
              <a:t>(</a:t>
            </a:r>
            <a:r>
              <a:rPr lang="en-US" sz="1800" dirty="0" err="1">
                <a:cs typeface="Tahoma" pitchFamily="34" charset="0"/>
              </a:rPr>
              <a:t>leukemias</a:t>
            </a:r>
            <a:r>
              <a:rPr lang="en-US" sz="1800" dirty="0">
                <a:cs typeface="Tahoma" pitchFamily="34" charset="0"/>
              </a:rPr>
              <a:t> that have both lymphocytic and myeloid features. Sometimes called ALL with myeloid markers, AML with lymphoid markers, or mixed lineage </a:t>
            </a:r>
            <a:r>
              <a:rPr lang="en-US" sz="1800" dirty="0" err="1">
                <a:cs typeface="Tahoma" pitchFamily="34" charset="0"/>
              </a:rPr>
              <a:t>leukemias</a:t>
            </a:r>
            <a:r>
              <a:rPr lang="en-US" sz="1800" dirty="0">
                <a:cs typeface="Tahoma" pitchFamily="34" charset="0"/>
              </a:rPr>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b="1" dirty="0" smtClean="0">
                <a:solidFill>
                  <a:srgbClr val="FFC000"/>
                </a:solidFill>
              </a:rPr>
              <a:t>Χρόνιες λευχαιμίες</a:t>
            </a:r>
            <a:endParaRPr lang="el-GR" dirty="0"/>
          </a:p>
        </p:txBody>
      </p:sp>
      <p:sp>
        <p:nvSpPr>
          <p:cNvPr id="3" name="2 - Θέση περιεχομένου"/>
          <p:cNvSpPr>
            <a:spLocks noGrp="1"/>
          </p:cNvSpPr>
          <p:nvPr>
            <p:ph idx="1"/>
          </p:nvPr>
        </p:nvSpPr>
        <p:spPr/>
        <p:txBody>
          <a:bodyPr/>
          <a:lstStyle/>
          <a:p>
            <a:pPr lvl="2">
              <a:defRPr/>
            </a:pPr>
            <a:endParaRPr lang="el-GR" sz="2800" dirty="0" smtClean="0">
              <a:cs typeface="Tahoma" pitchFamily="34" charset="0"/>
            </a:endParaRPr>
          </a:p>
          <a:p>
            <a:pPr lvl="2">
              <a:defRPr/>
            </a:pPr>
            <a:r>
              <a:rPr lang="el-GR" sz="2800" dirty="0" smtClean="0">
                <a:cs typeface="Tahoma" pitchFamily="34" charset="0"/>
              </a:rPr>
              <a:t>Χρόνια </a:t>
            </a:r>
            <a:r>
              <a:rPr lang="el-GR" sz="2800" dirty="0" err="1" smtClean="0">
                <a:cs typeface="Tahoma" pitchFamily="34" charset="0"/>
              </a:rPr>
              <a:t>Λεμφογενής</a:t>
            </a:r>
            <a:r>
              <a:rPr lang="el-GR" sz="2800" dirty="0" smtClean="0">
                <a:cs typeface="Tahoma" pitchFamily="34" charset="0"/>
              </a:rPr>
              <a:t> Λευχαιμία (ΧΛΛ</a:t>
            </a:r>
            <a:r>
              <a:rPr lang="el-GR" sz="2800" dirty="0" smtClean="0">
                <a:cs typeface="Tahoma" pitchFamily="34" charset="0"/>
              </a:rPr>
              <a:t>).</a:t>
            </a:r>
            <a:r>
              <a:rPr lang="en-US" sz="2800" dirty="0" smtClean="0">
                <a:cs typeface="Tahoma" pitchFamily="34" charset="0"/>
              </a:rPr>
              <a:t> </a:t>
            </a:r>
            <a:endParaRPr lang="el-GR" sz="2800" dirty="0" smtClean="0">
              <a:cs typeface="Tahoma" pitchFamily="34" charset="0"/>
            </a:endParaRPr>
          </a:p>
          <a:p>
            <a:pPr lvl="2">
              <a:defRPr/>
            </a:pPr>
            <a:endParaRPr lang="el-GR" sz="2800" dirty="0" smtClean="0">
              <a:cs typeface="Tahoma" pitchFamily="34" charset="0"/>
            </a:endParaRPr>
          </a:p>
          <a:p>
            <a:pPr lvl="2">
              <a:buNone/>
              <a:defRPr/>
            </a:pPr>
            <a:endParaRPr lang="en-US" sz="2800" dirty="0" smtClean="0">
              <a:cs typeface="Tahoma" pitchFamily="34" charset="0"/>
            </a:endParaRPr>
          </a:p>
          <a:p>
            <a:pPr lvl="2">
              <a:defRPr/>
            </a:pPr>
            <a:r>
              <a:rPr lang="el-GR" sz="2800" dirty="0" smtClean="0">
                <a:cs typeface="Tahoma" pitchFamily="34" charset="0"/>
              </a:rPr>
              <a:t>Χρόνια </a:t>
            </a:r>
            <a:r>
              <a:rPr lang="el-GR" sz="2800" dirty="0" err="1" smtClean="0">
                <a:cs typeface="Tahoma" pitchFamily="34" charset="0"/>
              </a:rPr>
              <a:t>Μυελογενής</a:t>
            </a:r>
            <a:r>
              <a:rPr lang="el-GR" sz="2800" dirty="0" smtClean="0">
                <a:cs typeface="Tahoma" pitchFamily="34" charset="0"/>
              </a:rPr>
              <a:t> Λευχαιμία (ΧΜΛ</a:t>
            </a:r>
            <a:r>
              <a:rPr lang="el-GR" sz="2800" dirty="0" smtClean="0">
                <a:cs typeface="Tahoma" pitchFamily="34" charset="0"/>
              </a:rPr>
              <a:t>).</a:t>
            </a:r>
            <a:endParaRPr lang="en-US" sz="2800" dirty="0" smtClean="0">
              <a:cs typeface="Tahoma" pitchFamily="34" charset="0"/>
            </a:endParaRPr>
          </a:p>
          <a:p>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ΧΜΛ</a:t>
            </a:r>
            <a:endParaRPr lang="el-GR" dirty="0">
              <a:solidFill>
                <a:srgbClr val="FFC000"/>
              </a:solidFill>
            </a:endParaRPr>
          </a:p>
        </p:txBody>
      </p:sp>
      <p:sp>
        <p:nvSpPr>
          <p:cNvPr id="3" name="2 - Θέση περιεχομένου"/>
          <p:cNvSpPr>
            <a:spLocks noGrp="1"/>
          </p:cNvSpPr>
          <p:nvPr>
            <p:ph idx="1"/>
          </p:nvPr>
        </p:nvSpPr>
        <p:spPr/>
        <p:txBody>
          <a:bodyPr/>
          <a:lstStyle/>
          <a:p>
            <a:pPr marL="742950" lvl="1" indent="-285750">
              <a:spcBef>
                <a:spcPct val="50000"/>
              </a:spcBef>
              <a:buSzPct val="94000"/>
              <a:buFont typeface="Wingdings" pitchFamily="2" charset="2"/>
              <a:buNone/>
            </a:pPr>
            <a:r>
              <a:rPr lang="el-GR" altLang="el-GR" b="1" dirty="0" err="1" smtClean="0"/>
              <a:t>Υπερπλαστικό</a:t>
            </a:r>
            <a:r>
              <a:rPr lang="el-GR" altLang="el-GR" b="1" dirty="0" smtClean="0"/>
              <a:t> </a:t>
            </a:r>
            <a:r>
              <a:rPr lang="el-GR" altLang="el-GR" b="1" dirty="0" err="1" smtClean="0"/>
              <a:t>κλωνικό</a:t>
            </a:r>
            <a:r>
              <a:rPr lang="el-GR" altLang="el-GR" b="1" dirty="0" smtClean="0"/>
              <a:t> νόσημα του αρχέγονου πολυδύναμου αιμοποιητικού </a:t>
            </a:r>
            <a:r>
              <a:rPr lang="el-GR" altLang="el-GR" b="1" dirty="0" smtClean="0"/>
              <a:t>κυττάρου. </a:t>
            </a:r>
            <a:endParaRPr lang="el-GR" altLang="el-GR" b="1" dirty="0" smtClean="0"/>
          </a:p>
          <a:p>
            <a:pPr marL="742950" lvl="1" indent="-285750">
              <a:spcBef>
                <a:spcPct val="50000"/>
              </a:spcBef>
              <a:buSzPct val="94000"/>
              <a:buFont typeface="Wingdings" pitchFamily="2" charset="2"/>
              <a:buNone/>
            </a:pPr>
            <a:r>
              <a:rPr lang="el-GR" altLang="el-GR" b="1" dirty="0" smtClean="0"/>
              <a:t>Χαρακτηριστική κλινική </a:t>
            </a:r>
            <a:r>
              <a:rPr lang="el-GR" altLang="el-GR" b="1" dirty="0" smtClean="0"/>
              <a:t>πορεία.</a:t>
            </a:r>
            <a:endParaRPr lang="en-US" altLang="el-GR" b="1" dirty="0" smtClean="0"/>
          </a:p>
          <a:p>
            <a:pPr marL="342900" indent="-342900">
              <a:spcBef>
                <a:spcPct val="50000"/>
              </a:spcBef>
            </a:pPr>
            <a:r>
              <a:rPr lang="en-US" altLang="el-GR" sz="2400" b="1" dirty="0" smtClean="0">
                <a:solidFill>
                  <a:srgbClr val="FF0000"/>
                </a:solidFill>
              </a:rPr>
              <a:t>Philadelphia chromosome</a:t>
            </a:r>
          </a:p>
          <a:p>
            <a:pPr marL="342900" indent="-342900">
              <a:spcBef>
                <a:spcPct val="50000"/>
              </a:spcBef>
            </a:pPr>
            <a:r>
              <a:rPr lang="en-US" altLang="el-GR" sz="2400" b="1" dirty="0" smtClean="0"/>
              <a:t>	</a:t>
            </a:r>
            <a:r>
              <a:rPr lang="el-GR" altLang="el-GR" sz="2400" b="1" dirty="0" smtClean="0"/>
              <a:t>Μοναδική </a:t>
            </a:r>
            <a:r>
              <a:rPr lang="el-GR" altLang="el-GR" sz="2400" b="1" dirty="0" err="1" smtClean="0"/>
              <a:t>χρωμοσωμική</a:t>
            </a:r>
            <a:r>
              <a:rPr lang="el-GR" altLang="el-GR" sz="2400" b="1" dirty="0" smtClean="0"/>
              <a:t> </a:t>
            </a:r>
            <a:r>
              <a:rPr lang="el-GR" altLang="el-GR" sz="2400" b="1" dirty="0" smtClean="0"/>
              <a:t>διαταραχή.</a:t>
            </a:r>
            <a:endParaRPr lang="en-US" altLang="el-GR" sz="2400" b="1" dirty="0" smtClean="0"/>
          </a:p>
          <a:p>
            <a:pPr marL="342900" indent="-342900">
              <a:spcBef>
                <a:spcPct val="50000"/>
              </a:spcBef>
            </a:pPr>
            <a:r>
              <a:rPr lang="en-US" altLang="el-GR" sz="2400" b="1" dirty="0" err="1" smtClean="0">
                <a:solidFill>
                  <a:schemeClr val="tx2"/>
                </a:solidFill>
              </a:rPr>
              <a:t>Bcr-Abl</a:t>
            </a:r>
            <a:r>
              <a:rPr lang="en-US" altLang="el-GR" sz="2400" b="1" dirty="0" smtClean="0">
                <a:solidFill>
                  <a:schemeClr val="tx2"/>
                </a:solidFill>
              </a:rPr>
              <a:t> tyrosine </a:t>
            </a:r>
            <a:r>
              <a:rPr lang="en-US" altLang="el-GR" sz="2400" b="1" dirty="0" err="1" smtClean="0">
                <a:solidFill>
                  <a:schemeClr val="tx2"/>
                </a:solidFill>
              </a:rPr>
              <a:t>kinase</a:t>
            </a:r>
            <a:r>
              <a:rPr lang="en-US" altLang="el-GR" sz="2400" b="1" dirty="0" smtClean="0"/>
              <a:t> </a:t>
            </a:r>
          </a:p>
          <a:p>
            <a:pPr marL="742950" lvl="1" indent="-285750">
              <a:spcBef>
                <a:spcPct val="50000"/>
              </a:spcBef>
              <a:buSzPct val="94000"/>
              <a:buFont typeface="Wingdings" pitchFamily="2" charset="2"/>
              <a:buNone/>
            </a:pPr>
            <a:r>
              <a:rPr lang="el-GR" altLang="el-GR" b="1" dirty="0" smtClean="0"/>
              <a:t>Η παρουσία μίας μόνο μοριακής διαταραχής οδηγεί στην εμφάνιση της </a:t>
            </a:r>
            <a:r>
              <a:rPr lang="el-GR" altLang="el-GR" b="1" dirty="0" smtClean="0"/>
              <a:t>νόσου.</a:t>
            </a:r>
            <a:endParaRPr lang="en-US" altLang="el-GR" dirty="0" smtClean="0">
              <a:latin typeface="Times New Roman" pitchFamily="18" charset="0"/>
            </a:endParaRPr>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762000" y="381000"/>
            <a:ext cx="7880350" cy="849976"/>
          </a:xfrm>
          <a:prstGeom prst="rect">
            <a:avLst/>
          </a:prstGeom>
          <a:noFill/>
          <a:ln w="12700">
            <a:noFill/>
            <a:miter lim="800000"/>
            <a:headEnd/>
            <a:tailEnd/>
          </a:ln>
        </p:spPr>
        <p:txBody>
          <a:bodyPr wrap="square" lIns="90488" tIns="44450" rIns="90488" bIns="44450" anchor="b">
            <a:spAutoFit/>
          </a:bodyPr>
          <a:lstStyle/>
          <a:p>
            <a:pPr>
              <a:lnSpc>
                <a:spcPct val="95000"/>
              </a:lnSpc>
            </a:pPr>
            <a:r>
              <a:rPr lang="en-US" altLang="el-GR" sz="2600" b="1" dirty="0">
                <a:solidFill>
                  <a:srgbClr val="FFC000"/>
                </a:solidFill>
              </a:rPr>
              <a:t>The Philadelphia Chromosome:  t(9;22) Translocation</a:t>
            </a:r>
            <a:endParaRPr lang="en-US" altLang="el-GR" sz="2600" dirty="0">
              <a:solidFill>
                <a:srgbClr val="FFC000"/>
              </a:solidFill>
              <a:latin typeface="Times New Roman" pitchFamily="18" charset="0"/>
            </a:endParaRPr>
          </a:p>
        </p:txBody>
      </p:sp>
      <p:pic>
        <p:nvPicPr>
          <p:cNvPr id="22530" name="Picture 3"/>
          <p:cNvPicPr>
            <a:picLocks noChangeArrowheads="1"/>
          </p:cNvPicPr>
          <p:nvPr/>
        </p:nvPicPr>
        <p:blipFill>
          <a:blip r:embed="rId2"/>
          <a:srcRect/>
          <a:stretch>
            <a:fillRect/>
          </a:stretch>
        </p:blipFill>
        <p:spPr bwMode="auto">
          <a:xfrm>
            <a:off x="1338263" y="1671638"/>
            <a:ext cx="7481887" cy="4637087"/>
          </a:xfrm>
          <a:prstGeom prst="rect">
            <a:avLst/>
          </a:prstGeom>
          <a:noFill/>
          <a:ln w="12700">
            <a:noFill/>
            <a:miter lim="800000"/>
            <a:headEnd/>
            <a:tailEnd/>
          </a:ln>
        </p:spPr>
      </p:pic>
      <p:sp>
        <p:nvSpPr>
          <p:cNvPr id="22531" name="Rectangle 4"/>
          <p:cNvSpPr>
            <a:spLocks noChangeArrowheads="1"/>
          </p:cNvSpPr>
          <p:nvPr/>
        </p:nvSpPr>
        <p:spPr bwMode="auto">
          <a:xfrm>
            <a:off x="7612063" y="4851400"/>
            <a:ext cx="920750" cy="306388"/>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i="1"/>
              <a:t>bcr-abl</a:t>
            </a:r>
          </a:p>
        </p:txBody>
      </p:sp>
      <p:sp>
        <p:nvSpPr>
          <p:cNvPr id="22532" name="Rectangle 5"/>
          <p:cNvSpPr>
            <a:spLocks noChangeArrowheads="1"/>
          </p:cNvSpPr>
          <p:nvPr/>
        </p:nvSpPr>
        <p:spPr bwMode="auto">
          <a:xfrm>
            <a:off x="7308850" y="5373688"/>
            <a:ext cx="1722438" cy="822325"/>
          </a:xfrm>
          <a:prstGeom prst="rect">
            <a:avLst/>
          </a:prstGeom>
          <a:noFill/>
          <a:ln w="12700">
            <a:noFill/>
            <a:miter lim="800000"/>
            <a:headEnd/>
            <a:tailEnd/>
          </a:ln>
        </p:spPr>
        <p:txBody>
          <a:bodyPr lIns="90488" tIns="44450" rIns="90488" bIns="44450">
            <a:spAutoFit/>
          </a:bodyPr>
          <a:lstStyle/>
          <a:p>
            <a:pPr>
              <a:spcBef>
                <a:spcPct val="50000"/>
              </a:spcBef>
            </a:pPr>
            <a:r>
              <a:rPr lang="en-US" altLang="el-GR" sz="1600" b="1"/>
              <a:t>Fusion protein</a:t>
            </a:r>
            <a:br>
              <a:rPr lang="en-US" altLang="el-GR" sz="1600" b="1"/>
            </a:br>
            <a:r>
              <a:rPr lang="en-US" altLang="el-GR" sz="1600" b="1"/>
              <a:t>with tyrosine</a:t>
            </a:r>
            <a:br>
              <a:rPr lang="en-US" altLang="el-GR" sz="1600" b="1"/>
            </a:br>
            <a:r>
              <a:rPr lang="en-US" altLang="el-GR" sz="1600" b="1"/>
              <a:t>kinase activity</a:t>
            </a:r>
          </a:p>
        </p:txBody>
      </p:sp>
      <p:sp>
        <p:nvSpPr>
          <p:cNvPr id="22533" name="Rectangle 6"/>
          <p:cNvSpPr>
            <a:spLocks noChangeArrowheads="1"/>
          </p:cNvSpPr>
          <p:nvPr/>
        </p:nvSpPr>
        <p:spPr bwMode="auto">
          <a:xfrm>
            <a:off x="2533650" y="3333750"/>
            <a:ext cx="1266825" cy="301625"/>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a:t>22</a:t>
            </a:r>
          </a:p>
        </p:txBody>
      </p:sp>
      <p:sp>
        <p:nvSpPr>
          <p:cNvPr id="22534" name="Rectangle 7"/>
          <p:cNvSpPr>
            <a:spLocks noChangeArrowheads="1"/>
          </p:cNvSpPr>
          <p:nvPr/>
        </p:nvSpPr>
        <p:spPr bwMode="auto">
          <a:xfrm>
            <a:off x="3448050" y="4381500"/>
            <a:ext cx="796925" cy="301625"/>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i="1"/>
              <a:t>bcr</a:t>
            </a:r>
          </a:p>
        </p:txBody>
      </p:sp>
      <p:sp>
        <p:nvSpPr>
          <p:cNvPr id="22535" name="Rectangle 8"/>
          <p:cNvSpPr>
            <a:spLocks noChangeArrowheads="1"/>
          </p:cNvSpPr>
          <p:nvPr/>
        </p:nvSpPr>
        <p:spPr bwMode="auto">
          <a:xfrm>
            <a:off x="914400" y="5067300"/>
            <a:ext cx="796925" cy="301625"/>
          </a:xfrm>
          <a:prstGeom prst="rect">
            <a:avLst/>
          </a:prstGeom>
          <a:noFill/>
          <a:ln w="12700">
            <a:noFill/>
            <a:miter lim="800000"/>
            <a:headEnd/>
            <a:tailEnd/>
          </a:ln>
        </p:spPr>
        <p:txBody>
          <a:bodyPr lIns="90488" tIns="44450" rIns="90488" bIns="44450">
            <a:spAutoFit/>
          </a:bodyPr>
          <a:lstStyle/>
          <a:p>
            <a:pPr algn="r">
              <a:spcBef>
                <a:spcPct val="50000"/>
              </a:spcBef>
            </a:pPr>
            <a:r>
              <a:rPr lang="en-US" altLang="el-GR" sz="1400" b="1" i="1"/>
              <a:t>abl</a:t>
            </a:r>
          </a:p>
        </p:txBody>
      </p:sp>
      <p:sp>
        <p:nvSpPr>
          <p:cNvPr id="22536" name="Rectangle 10"/>
          <p:cNvSpPr>
            <a:spLocks noChangeArrowheads="1"/>
          </p:cNvSpPr>
          <p:nvPr/>
        </p:nvSpPr>
        <p:spPr bwMode="auto">
          <a:xfrm>
            <a:off x="2514600" y="1931988"/>
            <a:ext cx="415925" cy="301625"/>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a:t>9</a:t>
            </a:r>
          </a:p>
        </p:txBody>
      </p:sp>
      <p:sp>
        <p:nvSpPr>
          <p:cNvPr id="22537" name="Rectangle 11"/>
          <p:cNvSpPr>
            <a:spLocks noChangeArrowheads="1"/>
          </p:cNvSpPr>
          <p:nvPr/>
        </p:nvSpPr>
        <p:spPr bwMode="auto">
          <a:xfrm>
            <a:off x="5791200" y="1944688"/>
            <a:ext cx="415925" cy="301625"/>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a:t>9+</a:t>
            </a:r>
          </a:p>
        </p:txBody>
      </p:sp>
      <p:sp>
        <p:nvSpPr>
          <p:cNvPr id="22541" name="Rectangle 19"/>
          <p:cNvSpPr>
            <a:spLocks noChangeArrowheads="1"/>
          </p:cNvSpPr>
          <p:nvPr/>
        </p:nvSpPr>
        <p:spPr bwMode="auto">
          <a:xfrm>
            <a:off x="5991225" y="3352800"/>
            <a:ext cx="381000" cy="304800"/>
          </a:xfrm>
          <a:prstGeom prst="rect">
            <a:avLst/>
          </a:prstGeom>
          <a:noFill/>
          <a:ln w="9525">
            <a:noFill/>
            <a:miter lim="800000"/>
            <a:headEnd/>
            <a:tailEnd/>
          </a:ln>
        </p:spPr>
        <p:txBody>
          <a:bodyPr wrap="none" anchor="ctr"/>
          <a:lstStyle/>
          <a:p>
            <a:endParaRPr lang="el-GR" altLang="el-GR" sz="2800" b="1">
              <a:solidFill>
                <a:schemeClr val="tx2"/>
              </a:solidFill>
            </a:endParaRPr>
          </a:p>
        </p:txBody>
      </p:sp>
      <p:sp>
        <p:nvSpPr>
          <p:cNvPr id="22542" name="Text Box 18"/>
          <p:cNvSpPr txBox="1">
            <a:spLocks noChangeArrowheads="1"/>
          </p:cNvSpPr>
          <p:nvPr/>
        </p:nvSpPr>
        <p:spPr bwMode="auto">
          <a:xfrm>
            <a:off x="7164388" y="3519488"/>
            <a:ext cx="1779587" cy="701675"/>
          </a:xfrm>
          <a:prstGeom prst="rect">
            <a:avLst/>
          </a:prstGeom>
          <a:noFill/>
          <a:ln w="12700">
            <a:noFill/>
            <a:miter lim="800000"/>
            <a:headEnd/>
            <a:tailEnd/>
          </a:ln>
        </p:spPr>
        <p:txBody>
          <a:bodyPr wrap="none">
            <a:spAutoFit/>
          </a:bodyPr>
          <a:lstStyle/>
          <a:p>
            <a:r>
              <a:rPr lang="en-GB" altLang="el-GR" sz="2000" b="1">
                <a:solidFill>
                  <a:schemeClr val="tx2"/>
                </a:solidFill>
              </a:rPr>
              <a:t>Philadelphia </a:t>
            </a:r>
          </a:p>
          <a:p>
            <a:r>
              <a:rPr lang="en-GB" altLang="el-GR" sz="2000" b="1">
                <a:solidFill>
                  <a:schemeClr val="tx2"/>
                </a:solidFill>
              </a:rPr>
              <a:t>chromosome</a:t>
            </a:r>
          </a:p>
        </p:txBody>
      </p:sp>
      <p:sp>
        <p:nvSpPr>
          <p:cNvPr id="22543" name="Rectangle 11"/>
          <p:cNvSpPr>
            <a:spLocks noChangeArrowheads="1"/>
          </p:cNvSpPr>
          <p:nvPr/>
        </p:nvSpPr>
        <p:spPr bwMode="auto">
          <a:xfrm>
            <a:off x="6459538" y="3429000"/>
            <a:ext cx="415925" cy="30480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b="1"/>
              <a:t>Ph</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23850" y="836613"/>
            <a:ext cx="8532813" cy="1025409"/>
          </a:xfrm>
          <a:prstGeom prst="rect">
            <a:avLst/>
          </a:prstGeom>
          <a:noFill/>
          <a:ln w="12700">
            <a:noFill/>
            <a:miter lim="800000"/>
            <a:headEnd/>
            <a:tailEnd/>
          </a:ln>
        </p:spPr>
        <p:txBody>
          <a:bodyPr lIns="90488" tIns="44450" rIns="90488" bIns="44450" anchor="b">
            <a:spAutoFit/>
          </a:bodyPr>
          <a:lstStyle/>
          <a:p>
            <a:pPr>
              <a:lnSpc>
                <a:spcPct val="95000"/>
              </a:lnSpc>
            </a:pPr>
            <a:r>
              <a:rPr lang="en-US" altLang="el-GR" sz="3200" b="1" dirty="0">
                <a:solidFill>
                  <a:srgbClr val="FFC000"/>
                </a:solidFill>
              </a:rPr>
              <a:t>p210</a:t>
            </a:r>
            <a:r>
              <a:rPr lang="en-US" altLang="el-GR" sz="3200" b="1" baseline="30000" dirty="0">
                <a:solidFill>
                  <a:srgbClr val="FFC000"/>
                </a:solidFill>
              </a:rPr>
              <a:t>Bcr-Abl</a:t>
            </a:r>
            <a:r>
              <a:rPr lang="en-US" altLang="el-GR" sz="3200" b="1" dirty="0">
                <a:solidFill>
                  <a:srgbClr val="FFC000"/>
                </a:solidFill>
              </a:rPr>
              <a:t> Fusion Protein Tyrosine </a:t>
            </a:r>
            <a:r>
              <a:rPr lang="en-US" altLang="el-GR" sz="3200" b="1" dirty="0" err="1">
                <a:solidFill>
                  <a:srgbClr val="FFC000"/>
                </a:solidFill>
              </a:rPr>
              <a:t>Kinase</a:t>
            </a:r>
            <a:endParaRPr lang="en-US" altLang="el-GR" sz="4400" dirty="0">
              <a:solidFill>
                <a:srgbClr val="FFC000"/>
              </a:solidFill>
              <a:latin typeface="Times New Roman" pitchFamily="18" charset="0"/>
            </a:endParaRPr>
          </a:p>
        </p:txBody>
      </p:sp>
      <p:sp>
        <p:nvSpPr>
          <p:cNvPr id="23554" name="Rectangle 3"/>
          <p:cNvSpPr>
            <a:spLocks noChangeArrowheads="1"/>
          </p:cNvSpPr>
          <p:nvPr/>
        </p:nvSpPr>
        <p:spPr bwMode="auto">
          <a:xfrm>
            <a:off x="950913" y="1676400"/>
            <a:ext cx="7772400" cy="4114800"/>
          </a:xfrm>
          <a:prstGeom prst="rect">
            <a:avLst/>
          </a:prstGeom>
          <a:noFill/>
          <a:ln w="12700">
            <a:noFill/>
            <a:miter lim="800000"/>
            <a:headEnd/>
            <a:tailEnd/>
          </a:ln>
        </p:spPr>
        <p:txBody>
          <a:bodyPr lIns="90488" tIns="44450" rIns="90488" bIns="44450" anchorCtr="1"/>
          <a:lstStyle/>
          <a:p>
            <a:pPr marL="342900" indent="-342900">
              <a:spcBef>
                <a:spcPct val="20000"/>
              </a:spcBef>
            </a:pPr>
            <a:endParaRPr lang="en-US" altLang="el-GR" sz="3200">
              <a:solidFill>
                <a:srgbClr val="101000"/>
              </a:solidFill>
              <a:latin typeface="Times New Roman" pitchFamily="18" charset="0"/>
            </a:endParaRPr>
          </a:p>
          <a:p>
            <a:pPr marL="342900" indent="-342900">
              <a:spcBef>
                <a:spcPct val="20000"/>
              </a:spcBef>
            </a:pPr>
            <a:endParaRPr lang="en-US" altLang="el-GR" sz="3200">
              <a:solidFill>
                <a:srgbClr val="101000"/>
              </a:solidFill>
              <a:latin typeface="Times New Roman" pitchFamily="18" charset="0"/>
            </a:endParaRPr>
          </a:p>
          <a:p>
            <a:pPr marL="342900" indent="-342900">
              <a:spcBef>
                <a:spcPct val="20000"/>
              </a:spcBef>
            </a:pPr>
            <a:endParaRPr lang="en-US" altLang="el-GR" sz="3200">
              <a:solidFill>
                <a:srgbClr val="101000"/>
              </a:solidFill>
              <a:latin typeface="Times New Roman" pitchFamily="18" charset="0"/>
            </a:endParaRPr>
          </a:p>
          <a:p>
            <a:pPr marL="342900" indent="-342900">
              <a:spcBef>
                <a:spcPct val="20000"/>
              </a:spcBef>
            </a:pPr>
            <a:endParaRPr lang="en-US" altLang="el-GR" sz="3200">
              <a:solidFill>
                <a:srgbClr val="101000"/>
              </a:solidFill>
              <a:latin typeface="Times New Roman" pitchFamily="18" charset="0"/>
            </a:endParaRPr>
          </a:p>
          <a:p>
            <a:pPr marL="342900" indent="-342900">
              <a:spcBef>
                <a:spcPct val="20000"/>
              </a:spcBef>
            </a:pPr>
            <a:endParaRPr lang="en-US" altLang="el-GR" sz="3200">
              <a:solidFill>
                <a:srgbClr val="101000"/>
              </a:solidFill>
              <a:latin typeface="Times New Roman" pitchFamily="18" charset="0"/>
            </a:endParaRPr>
          </a:p>
        </p:txBody>
      </p:sp>
      <p:sp>
        <p:nvSpPr>
          <p:cNvPr id="23555" name="Rectangle 4"/>
          <p:cNvSpPr>
            <a:spLocks noChangeArrowheads="1"/>
          </p:cNvSpPr>
          <p:nvPr/>
        </p:nvSpPr>
        <p:spPr bwMode="auto">
          <a:xfrm>
            <a:off x="5791200" y="6556375"/>
            <a:ext cx="3897313" cy="301625"/>
          </a:xfrm>
          <a:prstGeom prst="rect">
            <a:avLst/>
          </a:prstGeom>
          <a:noFill/>
          <a:ln w="12700">
            <a:noFill/>
            <a:miter lim="800000"/>
            <a:headEnd/>
            <a:tailEnd/>
          </a:ln>
        </p:spPr>
        <p:txBody>
          <a:bodyPr lIns="90488" tIns="44450" rIns="90488" bIns="44450">
            <a:spAutoFit/>
          </a:bodyPr>
          <a:lstStyle/>
          <a:p>
            <a:r>
              <a:rPr lang="en-US" altLang="el-GR" sz="1400"/>
              <a:t>Faderl S. </a:t>
            </a:r>
            <a:r>
              <a:rPr lang="en-US" altLang="el-GR" sz="1400" i="1"/>
              <a:t>N Engl J Med</a:t>
            </a:r>
            <a:r>
              <a:rPr lang="en-US" altLang="el-GR" sz="1400"/>
              <a:t>. 1999;341:169.</a:t>
            </a:r>
          </a:p>
        </p:txBody>
      </p:sp>
      <p:grpSp>
        <p:nvGrpSpPr>
          <p:cNvPr id="2" name="Group 5"/>
          <p:cNvGrpSpPr>
            <a:grpSpLocks/>
          </p:cNvGrpSpPr>
          <p:nvPr/>
        </p:nvGrpSpPr>
        <p:grpSpPr bwMode="auto">
          <a:xfrm>
            <a:off x="149225" y="2057400"/>
            <a:ext cx="8886825" cy="3508375"/>
            <a:chOff x="480" y="1056"/>
            <a:chExt cx="5618" cy="1806"/>
          </a:xfrm>
        </p:grpSpPr>
        <p:pic>
          <p:nvPicPr>
            <p:cNvPr id="23560" name="Picture 6"/>
            <p:cNvPicPr>
              <a:picLocks noChangeArrowheads="1"/>
            </p:cNvPicPr>
            <p:nvPr/>
          </p:nvPicPr>
          <p:blipFill>
            <a:blip r:embed="rId2"/>
            <a:srcRect/>
            <a:stretch>
              <a:fillRect/>
            </a:stretch>
          </p:blipFill>
          <p:spPr bwMode="auto">
            <a:xfrm>
              <a:off x="480" y="1056"/>
              <a:ext cx="5618" cy="1806"/>
            </a:xfrm>
            <a:prstGeom prst="rect">
              <a:avLst/>
            </a:prstGeom>
            <a:noFill/>
            <a:ln w="12700">
              <a:noFill/>
              <a:miter lim="800000"/>
              <a:headEnd/>
              <a:tailEnd/>
            </a:ln>
          </p:spPr>
        </p:pic>
        <p:sp>
          <p:nvSpPr>
            <p:cNvPr id="23561" name="Rectangle 7"/>
            <p:cNvSpPr>
              <a:spLocks noChangeArrowheads="1"/>
            </p:cNvSpPr>
            <p:nvPr/>
          </p:nvSpPr>
          <p:spPr bwMode="auto">
            <a:xfrm>
              <a:off x="481" y="1057"/>
              <a:ext cx="1369" cy="516"/>
            </a:xfrm>
            <a:prstGeom prst="rect">
              <a:avLst/>
            </a:prstGeom>
            <a:noFill/>
            <a:ln w="12700">
              <a:noFill/>
              <a:miter lim="800000"/>
              <a:headEnd/>
              <a:tailEnd/>
            </a:ln>
          </p:spPr>
          <p:txBody>
            <a:bodyPr lIns="90488" tIns="44450" rIns="90488" bIns="44450">
              <a:spAutoFit/>
            </a:bodyPr>
            <a:lstStyle/>
            <a:p>
              <a:pPr>
                <a:spcBef>
                  <a:spcPct val="50000"/>
                </a:spcBef>
              </a:pPr>
              <a:r>
                <a:rPr lang="en-US" altLang="el-GR" sz="2400">
                  <a:solidFill>
                    <a:srgbClr val="101000"/>
                  </a:solidFill>
                </a:rPr>
                <a:t>Extracellular space</a:t>
              </a:r>
            </a:p>
          </p:txBody>
        </p:sp>
        <p:sp>
          <p:nvSpPr>
            <p:cNvPr id="23562" name="Rectangle 8"/>
            <p:cNvSpPr>
              <a:spLocks noChangeArrowheads="1"/>
            </p:cNvSpPr>
            <p:nvPr/>
          </p:nvSpPr>
          <p:spPr bwMode="auto">
            <a:xfrm>
              <a:off x="1461" y="1761"/>
              <a:ext cx="756"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Y177</a:t>
              </a:r>
            </a:p>
          </p:txBody>
        </p:sp>
        <p:sp>
          <p:nvSpPr>
            <p:cNvPr id="23563" name="Rectangle 9"/>
            <p:cNvSpPr>
              <a:spLocks noChangeArrowheads="1"/>
            </p:cNvSpPr>
            <p:nvPr/>
          </p:nvSpPr>
          <p:spPr bwMode="auto">
            <a:xfrm>
              <a:off x="1294" y="2463"/>
              <a:ext cx="480"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BAP-1</a:t>
              </a:r>
            </a:p>
          </p:txBody>
        </p:sp>
        <p:sp>
          <p:nvSpPr>
            <p:cNvPr id="23564" name="Rectangle 10"/>
            <p:cNvSpPr>
              <a:spLocks noChangeArrowheads="1"/>
            </p:cNvSpPr>
            <p:nvPr/>
          </p:nvSpPr>
          <p:spPr bwMode="auto">
            <a:xfrm>
              <a:off x="2030" y="2444"/>
              <a:ext cx="474"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GRB2</a:t>
              </a:r>
            </a:p>
          </p:txBody>
        </p:sp>
        <p:sp>
          <p:nvSpPr>
            <p:cNvPr id="23565" name="Rectangle 11"/>
            <p:cNvSpPr>
              <a:spLocks noChangeArrowheads="1"/>
            </p:cNvSpPr>
            <p:nvPr/>
          </p:nvSpPr>
          <p:spPr bwMode="auto">
            <a:xfrm>
              <a:off x="2732" y="1521"/>
              <a:ext cx="756"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Cytoplasm</a:t>
              </a:r>
            </a:p>
          </p:txBody>
        </p:sp>
        <p:sp>
          <p:nvSpPr>
            <p:cNvPr id="23566" name="Rectangle 12"/>
            <p:cNvSpPr>
              <a:spLocks noChangeArrowheads="1"/>
            </p:cNvSpPr>
            <p:nvPr/>
          </p:nvSpPr>
          <p:spPr bwMode="auto">
            <a:xfrm>
              <a:off x="2737" y="1789"/>
              <a:ext cx="630"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SH3</a:t>
              </a:r>
            </a:p>
          </p:txBody>
        </p:sp>
        <p:sp>
          <p:nvSpPr>
            <p:cNvPr id="23567" name="Rectangle 13"/>
            <p:cNvSpPr>
              <a:spLocks noChangeArrowheads="1"/>
            </p:cNvSpPr>
            <p:nvPr/>
          </p:nvSpPr>
          <p:spPr bwMode="auto">
            <a:xfrm>
              <a:off x="3093" y="1781"/>
              <a:ext cx="630"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SH2</a:t>
              </a:r>
            </a:p>
          </p:txBody>
        </p:sp>
        <p:sp>
          <p:nvSpPr>
            <p:cNvPr id="23568" name="Rectangle 14"/>
            <p:cNvSpPr>
              <a:spLocks noChangeArrowheads="1"/>
            </p:cNvSpPr>
            <p:nvPr/>
          </p:nvSpPr>
          <p:spPr bwMode="auto">
            <a:xfrm>
              <a:off x="3462" y="1786"/>
              <a:ext cx="630"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SH1</a:t>
              </a:r>
            </a:p>
          </p:txBody>
        </p:sp>
        <p:sp>
          <p:nvSpPr>
            <p:cNvPr id="23569" name="Rectangle 15"/>
            <p:cNvSpPr>
              <a:spLocks noChangeArrowheads="1"/>
            </p:cNvSpPr>
            <p:nvPr/>
          </p:nvSpPr>
          <p:spPr bwMode="auto">
            <a:xfrm>
              <a:off x="3094" y="2644"/>
              <a:ext cx="528"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CBL</a:t>
              </a:r>
            </a:p>
          </p:txBody>
        </p:sp>
        <p:sp>
          <p:nvSpPr>
            <p:cNvPr id="23570" name="Rectangle 16"/>
            <p:cNvSpPr>
              <a:spLocks noChangeArrowheads="1"/>
            </p:cNvSpPr>
            <p:nvPr/>
          </p:nvSpPr>
          <p:spPr bwMode="auto">
            <a:xfrm>
              <a:off x="3407" y="2647"/>
              <a:ext cx="528"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SHC</a:t>
              </a:r>
            </a:p>
          </p:txBody>
        </p:sp>
        <p:sp>
          <p:nvSpPr>
            <p:cNvPr id="23571" name="Rectangle 17"/>
            <p:cNvSpPr>
              <a:spLocks noChangeArrowheads="1"/>
            </p:cNvSpPr>
            <p:nvPr/>
          </p:nvSpPr>
          <p:spPr bwMode="auto">
            <a:xfrm>
              <a:off x="3734" y="2649"/>
              <a:ext cx="528" cy="190"/>
            </a:xfrm>
            <a:prstGeom prst="rect">
              <a:avLst/>
            </a:prstGeom>
            <a:noFill/>
            <a:ln w="12700">
              <a:noFill/>
              <a:miter lim="800000"/>
              <a:headEnd/>
              <a:tailEnd/>
            </a:ln>
          </p:spPr>
          <p:txBody>
            <a:bodyPr lIns="90488" tIns="44450" rIns="90488" bIns="44450">
              <a:spAutoFit/>
            </a:bodyPr>
            <a:lstStyle/>
            <a:p>
              <a:pPr>
                <a:spcBef>
                  <a:spcPct val="50000"/>
                </a:spcBef>
              </a:pPr>
              <a:r>
                <a:rPr lang="en-US" altLang="el-GR" sz="1400">
                  <a:solidFill>
                    <a:srgbClr val="101000"/>
                  </a:solidFill>
                </a:rPr>
                <a:t>CRKL</a:t>
              </a:r>
            </a:p>
          </p:txBody>
        </p:sp>
        <p:sp>
          <p:nvSpPr>
            <p:cNvPr id="23572" name="Line 18"/>
            <p:cNvSpPr>
              <a:spLocks noChangeShapeType="1"/>
            </p:cNvSpPr>
            <p:nvPr/>
          </p:nvSpPr>
          <p:spPr bwMode="auto">
            <a:xfrm>
              <a:off x="1836" y="1936"/>
              <a:ext cx="0" cy="208"/>
            </a:xfrm>
            <a:prstGeom prst="line">
              <a:avLst/>
            </a:prstGeom>
            <a:noFill/>
            <a:ln w="12700">
              <a:solidFill>
                <a:srgbClr val="101000"/>
              </a:solidFill>
              <a:round/>
              <a:headEnd/>
              <a:tailEnd/>
            </a:ln>
          </p:spPr>
          <p:txBody>
            <a:bodyPr wrap="none" anchor="ctr"/>
            <a:lstStyle/>
            <a:p>
              <a:endParaRPr lang="el-GR"/>
            </a:p>
          </p:txBody>
        </p:sp>
        <p:sp>
          <p:nvSpPr>
            <p:cNvPr id="23573" name="Line 19"/>
            <p:cNvSpPr>
              <a:spLocks noChangeShapeType="1"/>
            </p:cNvSpPr>
            <p:nvPr/>
          </p:nvSpPr>
          <p:spPr bwMode="auto">
            <a:xfrm>
              <a:off x="3144" y="1948"/>
              <a:ext cx="0" cy="208"/>
            </a:xfrm>
            <a:prstGeom prst="line">
              <a:avLst/>
            </a:prstGeom>
            <a:noFill/>
            <a:ln w="12700">
              <a:solidFill>
                <a:srgbClr val="101000"/>
              </a:solidFill>
              <a:round/>
              <a:headEnd/>
              <a:tailEnd/>
            </a:ln>
          </p:spPr>
          <p:txBody>
            <a:bodyPr wrap="none" anchor="ctr"/>
            <a:lstStyle/>
            <a:p>
              <a:endParaRPr lang="el-GR"/>
            </a:p>
          </p:txBody>
        </p:sp>
        <p:sp>
          <p:nvSpPr>
            <p:cNvPr id="23574" name="Line 20"/>
            <p:cNvSpPr>
              <a:spLocks noChangeShapeType="1"/>
            </p:cNvSpPr>
            <p:nvPr/>
          </p:nvSpPr>
          <p:spPr bwMode="auto">
            <a:xfrm>
              <a:off x="3372" y="1936"/>
              <a:ext cx="0" cy="208"/>
            </a:xfrm>
            <a:prstGeom prst="line">
              <a:avLst/>
            </a:prstGeom>
            <a:noFill/>
            <a:ln w="12700">
              <a:solidFill>
                <a:srgbClr val="101000"/>
              </a:solidFill>
              <a:round/>
              <a:headEnd/>
              <a:tailEnd/>
            </a:ln>
          </p:spPr>
          <p:txBody>
            <a:bodyPr wrap="none" anchor="ctr"/>
            <a:lstStyle/>
            <a:p>
              <a:endParaRPr lang="el-GR"/>
            </a:p>
          </p:txBody>
        </p:sp>
        <p:sp>
          <p:nvSpPr>
            <p:cNvPr id="23575" name="Line 21"/>
            <p:cNvSpPr>
              <a:spLocks noChangeShapeType="1"/>
            </p:cNvSpPr>
            <p:nvPr/>
          </p:nvSpPr>
          <p:spPr bwMode="auto">
            <a:xfrm>
              <a:off x="3684" y="1948"/>
              <a:ext cx="0" cy="208"/>
            </a:xfrm>
            <a:prstGeom prst="line">
              <a:avLst/>
            </a:prstGeom>
            <a:noFill/>
            <a:ln w="12700">
              <a:solidFill>
                <a:srgbClr val="101000"/>
              </a:solidFill>
              <a:round/>
              <a:headEnd/>
              <a:tailEnd/>
            </a:ln>
          </p:spPr>
          <p:txBody>
            <a:bodyPr wrap="none" anchor="ctr"/>
            <a:lstStyle/>
            <a:p>
              <a:endParaRPr lang="el-G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655763" y="611188"/>
            <a:ext cx="6011862" cy="498475"/>
          </a:xfrm>
          <a:prstGeom prst="rect">
            <a:avLst/>
          </a:prstGeom>
          <a:noFill/>
          <a:ln w="12700">
            <a:noFill/>
            <a:miter lim="800000"/>
            <a:headEnd/>
            <a:tailEnd/>
          </a:ln>
        </p:spPr>
        <p:txBody>
          <a:bodyPr lIns="90488" tIns="44450" rIns="90488" bIns="44450" anchor="b">
            <a:spAutoFit/>
          </a:bodyPr>
          <a:lstStyle/>
          <a:p>
            <a:pPr algn="ctr">
              <a:lnSpc>
                <a:spcPct val="95000"/>
              </a:lnSpc>
            </a:pPr>
            <a:r>
              <a:rPr lang="el-GR" altLang="el-GR" sz="2800" b="1" dirty="0">
                <a:solidFill>
                  <a:srgbClr val="FFC000"/>
                </a:solidFill>
              </a:rPr>
              <a:t>ΧΜΛ: επιδημιολογικά δεδομένα</a:t>
            </a:r>
            <a:endParaRPr lang="en-US" altLang="el-GR" sz="4400" dirty="0">
              <a:solidFill>
                <a:srgbClr val="FFC000"/>
              </a:solidFill>
              <a:latin typeface="Times New Roman" pitchFamily="18" charset="0"/>
            </a:endParaRPr>
          </a:p>
        </p:txBody>
      </p:sp>
      <p:sp>
        <p:nvSpPr>
          <p:cNvPr id="37891" name="Rectangle 3"/>
          <p:cNvSpPr>
            <a:spLocks noChangeArrowheads="1"/>
          </p:cNvSpPr>
          <p:nvPr/>
        </p:nvSpPr>
        <p:spPr bwMode="auto">
          <a:xfrm>
            <a:off x="250825" y="1581150"/>
            <a:ext cx="8153400" cy="4786313"/>
          </a:xfrm>
          <a:prstGeom prst="rect">
            <a:avLst/>
          </a:prstGeom>
          <a:noFill/>
          <a:ln>
            <a:noFill/>
          </a:ln>
        </p:spPr>
        <p:txBody>
          <a:bodyPr lIns="90488" tIns="44450" rIns="90488" bIns="44450" anchorCtr="1"/>
          <a:lstStyle>
            <a:lvl1pPr marL="342900" indent="-342900">
              <a:defRPr sz="2800" b="1">
                <a:solidFill>
                  <a:schemeClr val="tx2"/>
                </a:solidFill>
                <a:latin typeface="Arial" panose="020B0604020202020204" pitchFamily="34" charset="0"/>
              </a:defRPr>
            </a:lvl1pPr>
            <a:lvl2pPr marL="742950" indent="-285750">
              <a:defRPr sz="2800" b="1">
                <a:solidFill>
                  <a:schemeClr val="tx2"/>
                </a:solidFill>
                <a:latin typeface="Arial" panose="020B0604020202020204" pitchFamily="34" charset="0"/>
              </a:defRPr>
            </a:lvl2pPr>
            <a:lvl3pPr marL="1143000" indent="-228600">
              <a:defRPr sz="2800" b="1">
                <a:solidFill>
                  <a:schemeClr val="tx2"/>
                </a:solidFill>
                <a:latin typeface="Arial" panose="020B0604020202020204" pitchFamily="34" charset="0"/>
              </a:defRPr>
            </a:lvl3pPr>
            <a:lvl4pPr marL="1600200" indent="-228600">
              <a:defRPr sz="2800" b="1">
                <a:solidFill>
                  <a:schemeClr val="tx2"/>
                </a:solidFill>
                <a:latin typeface="Arial" panose="020B0604020202020204" pitchFamily="34" charset="0"/>
              </a:defRPr>
            </a:lvl4pPr>
            <a:lvl5pPr marL="2057400" indent="-22860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spcBef>
                <a:spcPct val="50000"/>
              </a:spcBef>
              <a:buSzPct val="95000"/>
              <a:buFontTx/>
              <a:buChar char="•"/>
              <a:defRPr/>
            </a:pPr>
            <a:r>
              <a:rPr lang="el-GR" altLang="el-GR" sz="2400" dirty="0">
                <a:solidFill>
                  <a:schemeClr val="tx1"/>
                </a:solidFill>
              </a:rPr>
              <a:t>Διάμεση ηλικία: </a:t>
            </a:r>
            <a:r>
              <a:rPr lang="en-US" altLang="el-GR" sz="2400" dirty="0">
                <a:solidFill>
                  <a:schemeClr val="tx1"/>
                </a:solidFill>
              </a:rPr>
              <a:t>45 </a:t>
            </a:r>
            <a:r>
              <a:rPr lang="el-GR" altLang="el-GR" sz="2400" dirty="0">
                <a:solidFill>
                  <a:schemeClr val="tx1"/>
                </a:solidFill>
              </a:rPr>
              <a:t>με</a:t>
            </a:r>
            <a:r>
              <a:rPr lang="en-US" altLang="el-GR" sz="2400" dirty="0">
                <a:solidFill>
                  <a:schemeClr val="tx1"/>
                </a:solidFill>
              </a:rPr>
              <a:t> 55 </a:t>
            </a:r>
            <a:r>
              <a:rPr lang="el-GR" altLang="el-GR" sz="2400" dirty="0">
                <a:solidFill>
                  <a:schemeClr val="tx1"/>
                </a:solidFill>
              </a:rPr>
              <a:t>έτη</a:t>
            </a:r>
            <a:endParaRPr lang="en-US" altLang="el-GR" sz="2400" dirty="0">
              <a:solidFill>
                <a:schemeClr val="tx1"/>
              </a:solidFill>
            </a:endParaRPr>
          </a:p>
          <a:p>
            <a:pPr>
              <a:spcBef>
                <a:spcPct val="50000"/>
              </a:spcBef>
              <a:buSzPct val="95000"/>
              <a:defRPr/>
            </a:pPr>
            <a:endParaRPr lang="en-US" altLang="el-GR" sz="2400" dirty="0">
              <a:solidFill>
                <a:schemeClr val="tx1"/>
              </a:solidFill>
            </a:endParaRPr>
          </a:p>
          <a:p>
            <a:pPr>
              <a:spcBef>
                <a:spcPct val="50000"/>
              </a:spcBef>
              <a:buSzPct val="95000"/>
              <a:buFontTx/>
              <a:buChar char="•"/>
              <a:defRPr/>
            </a:pPr>
            <a:r>
              <a:rPr lang="el-GR" altLang="el-GR" sz="2400" dirty="0">
                <a:solidFill>
                  <a:schemeClr val="tx1"/>
                </a:solidFill>
              </a:rPr>
              <a:t>Η συχνότητα αυξάνεται με την ηλικία</a:t>
            </a:r>
            <a:endParaRPr lang="en-US" altLang="el-GR" sz="2400" dirty="0">
              <a:solidFill>
                <a:schemeClr val="tx1"/>
              </a:solidFill>
            </a:endParaRPr>
          </a:p>
          <a:p>
            <a:pPr lvl="1">
              <a:spcBef>
                <a:spcPct val="50000"/>
              </a:spcBef>
              <a:buSzPct val="94000"/>
              <a:buFontTx/>
              <a:buChar char="–"/>
              <a:defRPr/>
            </a:pPr>
            <a:r>
              <a:rPr lang="en-US" altLang="el-GR" sz="2400" dirty="0">
                <a:solidFill>
                  <a:schemeClr val="tx1"/>
                </a:solidFill>
              </a:rPr>
              <a:t>12%–30% </a:t>
            </a:r>
            <a:r>
              <a:rPr lang="el-GR" altLang="el-GR" sz="2400" dirty="0">
                <a:solidFill>
                  <a:schemeClr val="tx1"/>
                </a:solidFill>
              </a:rPr>
              <a:t>των ασθενών είναι</a:t>
            </a:r>
            <a:r>
              <a:rPr lang="en-US" altLang="el-GR" sz="2400" dirty="0">
                <a:solidFill>
                  <a:schemeClr val="tx1"/>
                </a:solidFill>
              </a:rPr>
              <a:t> &gt;60 </a:t>
            </a:r>
            <a:r>
              <a:rPr lang="el-GR" altLang="el-GR" sz="2400" dirty="0">
                <a:solidFill>
                  <a:schemeClr val="tx1"/>
                </a:solidFill>
              </a:rPr>
              <a:t>έτη</a:t>
            </a:r>
            <a:endParaRPr lang="en-US" altLang="el-GR" sz="2400" dirty="0">
              <a:solidFill>
                <a:schemeClr val="tx1"/>
              </a:solidFill>
            </a:endParaRPr>
          </a:p>
          <a:p>
            <a:pPr marL="457200" lvl="1" indent="0">
              <a:spcBef>
                <a:spcPct val="50000"/>
              </a:spcBef>
              <a:buSzPct val="94000"/>
              <a:defRPr/>
            </a:pPr>
            <a:endParaRPr lang="en-US" altLang="el-GR" sz="2400" dirty="0">
              <a:solidFill>
                <a:schemeClr val="tx1"/>
              </a:solidFill>
            </a:endParaRPr>
          </a:p>
          <a:p>
            <a:pPr>
              <a:spcBef>
                <a:spcPct val="50000"/>
              </a:spcBef>
              <a:buSzPct val="95000"/>
              <a:buFontTx/>
              <a:buChar char="•"/>
              <a:defRPr/>
            </a:pPr>
            <a:r>
              <a:rPr lang="el-GR" altLang="el-GR" sz="2400" dirty="0">
                <a:solidFill>
                  <a:schemeClr val="tx1"/>
                </a:solidFill>
              </a:rPr>
              <a:t>Κατά τη διάγνωση:</a:t>
            </a:r>
            <a:endParaRPr lang="en-US" altLang="el-GR" sz="2400" dirty="0">
              <a:solidFill>
                <a:schemeClr val="tx1"/>
              </a:solidFill>
            </a:endParaRPr>
          </a:p>
          <a:p>
            <a:pPr lvl="1">
              <a:spcBef>
                <a:spcPct val="50000"/>
              </a:spcBef>
              <a:buSzPct val="94000"/>
              <a:buFontTx/>
              <a:buChar char="–"/>
              <a:defRPr/>
            </a:pPr>
            <a:r>
              <a:rPr lang="en-US" altLang="el-GR" sz="2400" dirty="0">
                <a:solidFill>
                  <a:schemeClr val="tx1"/>
                </a:solidFill>
              </a:rPr>
              <a:t>50% </a:t>
            </a:r>
            <a:r>
              <a:rPr lang="el-GR" altLang="el-GR" sz="2400" dirty="0">
                <a:solidFill>
                  <a:schemeClr val="tx1"/>
                </a:solidFill>
              </a:rPr>
              <a:t>διαγιγνώσκονται σε τυχαίο εργαστηριακό έλεγχο</a:t>
            </a:r>
            <a:endParaRPr lang="en-US" altLang="el-GR" sz="2400" dirty="0">
              <a:solidFill>
                <a:schemeClr val="tx1"/>
              </a:solidFill>
            </a:endParaRPr>
          </a:p>
          <a:p>
            <a:pPr lvl="1">
              <a:spcBef>
                <a:spcPct val="50000"/>
              </a:spcBef>
              <a:buSzPct val="94000"/>
              <a:buFontTx/>
              <a:buChar char="–"/>
              <a:defRPr/>
            </a:pPr>
            <a:r>
              <a:rPr lang="en-US" altLang="el-GR" sz="2400" dirty="0">
                <a:solidFill>
                  <a:schemeClr val="tx1"/>
                </a:solidFill>
              </a:rPr>
              <a:t>85% </a:t>
            </a:r>
            <a:r>
              <a:rPr lang="el-GR" altLang="el-GR" sz="2400" dirty="0">
                <a:solidFill>
                  <a:schemeClr val="tx1"/>
                </a:solidFill>
              </a:rPr>
              <a:t>κατά τη διάγνωση έχουν χρόνια φάση</a:t>
            </a:r>
            <a:r>
              <a:rPr lang="en-US" altLang="el-GR" sz="2400" b="0" dirty="0">
                <a:solidFill>
                  <a:schemeClr val="tx1"/>
                </a:solidFill>
                <a:latin typeface="Times New Roman" panose="02020603050405020304" pitchFamily="18" charset="0"/>
              </a:rPr>
              <a:t>	</a:t>
            </a:r>
            <a:r>
              <a:rPr lang="en-US" altLang="el-GR" b="0" dirty="0">
                <a:solidFill>
                  <a:schemeClr val="tx1"/>
                </a:solidFill>
                <a:latin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228600"/>
            <a:ext cx="8382000" cy="708025"/>
          </a:xfrm>
          <a:prstGeom prst="rect">
            <a:avLst/>
          </a:prstGeom>
          <a:noFill/>
          <a:ln w="9525">
            <a:noFill/>
            <a:miter lim="800000"/>
            <a:headEnd/>
            <a:tailEnd/>
          </a:ln>
        </p:spPr>
        <p:txBody>
          <a:bodyPr>
            <a:spAutoFit/>
          </a:bodyPr>
          <a:lstStyle/>
          <a:p>
            <a:pPr algn="ctr" eaLnBrk="1" hangingPunct="1">
              <a:defRPr/>
            </a:pPr>
            <a:r>
              <a:rPr lang="el-GR" sz="4000" b="1" dirty="0">
                <a:solidFill>
                  <a:srgbClr val="FFC000"/>
                </a:solidFill>
                <a:effectLst>
                  <a:outerShdw blurRad="38100" dist="38100" dir="2700000" algn="tl">
                    <a:srgbClr val="000000">
                      <a:alpha val="43137"/>
                    </a:srgbClr>
                  </a:outerShdw>
                </a:effectLst>
              </a:rPr>
              <a:t>Οξείες </a:t>
            </a:r>
            <a:r>
              <a:rPr lang="el-GR" sz="4000" b="1" dirty="0" smtClean="0">
                <a:solidFill>
                  <a:srgbClr val="FFC000"/>
                </a:solidFill>
                <a:effectLst>
                  <a:outerShdw blurRad="38100" dist="38100" dir="2700000" algn="tl">
                    <a:srgbClr val="000000">
                      <a:alpha val="43137"/>
                    </a:srgbClr>
                  </a:outerShdw>
                </a:effectLst>
              </a:rPr>
              <a:t>Λευχαιμίες</a:t>
            </a:r>
            <a:endParaRPr lang="en-US" sz="4000" b="1" dirty="0">
              <a:solidFill>
                <a:srgbClr val="FFC000"/>
              </a:solidFill>
              <a:effectLst>
                <a:outerShdw blurRad="38100" dist="38100" dir="2700000" algn="tl">
                  <a:srgbClr val="000000">
                    <a:alpha val="43137"/>
                  </a:srgbClr>
                </a:outerShdw>
              </a:effectLst>
            </a:endParaRPr>
          </a:p>
        </p:txBody>
      </p:sp>
      <p:sp>
        <p:nvSpPr>
          <p:cNvPr id="27650" name="Text Box 3"/>
          <p:cNvSpPr txBox="1">
            <a:spLocks noChangeArrowheads="1"/>
          </p:cNvSpPr>
          <p:nvPr/>
        </p:nvSpPr>
        <p:spPr bwMode="auto">
          <a:xfrm>
            <a:off x="914400" y="1219200"/>
            <a:ext cx="7162800" cy="5262563"/>
          </a:xfrm>
          <a:prstGeom prst="rect">
            <a:avLst/>
          </a:prstGeom>
          <a:noFill/>
          <a:ln w="9525">
            <a:noFill/>
            <a:miter lim="800000"/>
            <a:headEnd/>
            <a:tailEnd/>
          </a:ln>
        </p:spPr>
        <p:txBody>
          <a:bodyPr>
            <a:spAutoFit/>
          </a:bodyPr>
          <a:lstStyle/>
          <a:p>
            <a:pPr eaLnBrk="1" hangingPunct="1"/>
            <a:endParaRPr lang="en-US" altLang="el-GR" sz="2800" b="1"/>
          </a:p>
          <a:p>
            <a:pPr eaLnBrk="1" hangingPunct="1">
              <a:buFontTx/>
              <a:buChar char="•"/>
            </a:pPr>
            <a:r>
              <a:rPr lang="en-US" altLang="el-GR" sz="2800"/>
              <a:t>  </a:t>
            </a:r>
            <a:r>
              <a:rPr lang="el-GR" altLang="el-GR" sz="2800"/>
              <a:t>Σύντομη κλινική πορεία</a:t>
            </a:r>
            <a:endParaRPr lang="en-US" altLang="el-GR" sz="2800"/>
          </a:p>
          <a:p>
            <a:pPr eaLnBrk="1" hangingPunct="1"/>
            <a:endParaRPr lang="en-US" altLang="el-GR" sz="2800"/>
          </a:p>
          <a:p>
            <a:pPr eaLnBrk="1" hangingPunct="1">
              <a:buFontTx/>
              <a:buChar char="•"/>
            </a:pPr>
            <a:r>
              <a:rPr lang="en-US" altLang="el-GR" sz="2800"/>
              <a:t>  </a:t>
            </a:r>
            <a:r>
              <a:rPr lang="el-GR" altLang="el-GR" sz="2800"/>
              <a:t>Αδυναμία, πυρετός, εκχυμώσεις, αιμορραγική διάθεση</a:t>
            </a:r>
            <a:endParaRPr lang="en-US" altLang="el-GR" sz="2800"/>
          </a:p>
          <a:p>
            <a:pPr eaLnBrk="1" hangingPunct="1"/>
            <a:endParaRPr lang="en-US" altLang="el-GR" sz="2800"/>
          </a:p>
          <a:p>
            <a:pPr eaLnBrk="1" hangingPunct="1">
              <a:buFontTx/>
              <a:buChar char="•"/>
            </a:pPr>
            <a:r>
              <a:rPr lang="en-US" altLang="el-GR" sz="2800"/>
              <a:t>  </a:t>
            </a:r>
            <a:r>
              <a:rPr lang="el-GR" altLang="el-GR" sz="2800"/>
              <a:t>Κυτταροπενίες- ή πανκυτταροπενία</a:t>
            </a:r>
            <a:endParaRPr lang="en-US" altLang="el-GR" sz="2800"/>
          </a:p>
          <a:p>
            <a:pPr eaLnBrk="1" hangingPunct="1"/>
            <a:endParaRPr lang="en-US" altLang="el-GR" sz="2800"/>
          </a:p>
          <a:p>
            <a:pPr eaLnBrk="1" hangingPunct="1">
              <a:buFontTx/>
              <a:buChar char="•"/>
            </a:pPr>
            <a:r>
              <a:rPr lang="en-US" altLang="el-GR" sz="2800"/>
              <a:t>  </a:t>
            </a:r>
            <a:r>
              <a:rPr lang="el-GR" altLang="el-GR" sz="2800"/>
              <a:t>Παρουσία βλαστών στο περιφερικό αίμα στο </a:t>
            </a:r>
            <a:r>
              <a:rPr lang="en-US" altLang="el-GR" sz="2800"/>
              <a:t>90% </a:t>
            </a:r>
            <a:r>
              <a:rPr lang="el-GR" altLang="el-GR" sz="2800"/>
              <a:t>των περιπτώσεων</a:t>
            </a:r>
            <a:endParaRPr lang="en-US" altLang="el-GR" sz="2800"/>
          </a:p>
          <a:p>
            <a:pPr eaLnBrk="1" hangingPunct="1"/>
            <a:endParaRPr lang="en-US" altLang="el-GR" sz="2800"/>
          </a:p>
          <a:p>
            <a:pPr eaLnBrk="1" hangingPunct="1">
              <a:buFontTx/>
              <a:buChar char="•"/>
            </a:pPr>
            <a:r>
              <a:rPr lang="en-US" altLang="el-GR" sz="2800" b="1" i="1"/>
              <a:t> </a:t>
            </a:r>
            <a:r>
              <a:rPr lang="el-GR" altLang="el-GR" sz="2800"/>
              <a:t>&gt; 20% βλάστες στο μυελό των οστών</a:t>
            </a:r>
            <a:endParaRPr lang="en-US" altLang="el-GR" sz="280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04800" y="609600"/>
            <a:ext cx="3155031" cy="584775"/>
          </a:xfrm>
          <a:prstGeom prst="rect">
            <a:avLst/>
          </a:prstGeom>
          <a:noFill/>
          <a:ln w="12700">
            <a:noFill/>
            <a:miter lim="800000"/>
            <a:headEnd/>
            <a:tailEnd/>
          </a:ln>
        </p:spPr>
        <p:txBody>
          <a:bodyPr wrap="none">
            <a:spAutoFit/>
          </a:bodyPr>
          <a:lstStyle/>
          <a:p>
            <a:r>
              <a:rPr lang="el-GR" altLang="el-GR" sz="3200" b="1" dirty="0">
                <a:solidFill>
                  <a:srgbClr val="FFC000"/>
                </a:solidFill>
              </a:rPr>
              <a:t>Κλινική εικόνα</a:t>
            </a:r>
            <a:endParaRPr lang="en-GB" altLang="el-GR" sz="3200" b="1" dirty="0">
              <a:solidFill>
                <a:srgbClr val="FFC000"/>
              </a:solidFill>
            </a:endParaRPr>
          </a:p>
        </p:txBody>
      </p:sp>
      <p:sp>
        <p:nvSpPr>
          <p:cNvPr id="25602" name="Rectangle 3"/>
          <p:cNvSpPr>
            <a:spLocks noChangeArrowheads="1"/>
          </p:cNvSpPr>
          <p:nvPr/>
        </p:nvSpPr>
        <p:spPr bwMode="auto">
          <a:xfrm>
            <a:off x="228600" y="862013"/>
            <a:ext cx="8915400" cy="457200"/>
          </a:xfrm>
          <a:prstGeom prst="rect">
            <a:avLst/>
          </a:prstGeom>
          <a:noFill/>
          <a:ln w="12700">
            <a:noFill/>
            <a:miter lim="800000"/>
            <a:headEnd/>
            <a:tailEnd/>
          </a:ln>
        </p:spPr>
        <p:txBody>
          <a:bodyPr>
            <a:spAutoFit/>
          </a:bodyPr>
          <a:lstStyle/>
          <a:p>
            <a:pPr>
              <a:spcBef>
                <a:spcPct val="50000"/>
              </a:spcBef>
              <a:buFontTx/>
              <a:buChar char="•"/>
            </a:pPr>
            <a:endParaRPr lang="en-US" altLang="el-GR" sz="2400" b="1"/>
          </a:p>
        </p:txBody>
      </p:sp>
      <p:sp>
        <p:nvSpPr>
          <p:cNvPr id="25606" name="Text Box 7"/>
          <p:cNvSpPr txBox="1">
            <a:spLocks noChangeArrowheads="1"/>
          </p:cNvSpPr>
          <p:nvPr/>
        </p:nvSpPr>
        <p:spPr bwMode="auto">
          <a:xfrm>
            <a:off x="457200" y="1773238"/>
            <a:ext cx="7240588" cy="3970337"/>
          </a:xfrm>
          <a:prstGeom prst="rect">
            <a:avLst/>
          </a:prstGeom>
          <a:noFill/>
          <a:ln w="12700">
            <a:noFill/>
            <a:miter lim="800000"/>
            <a:headEnd/>
            <a:tailEnd/>
          </a:ln>
        </p:spPr>
        <p:txBody>
          <a:bodyPr wrap="none">
            <a:spAutoFit/>
          </a:bodyPr>
          <a:lstStyle/>
          <a:p>
            <a:r>
              <a:rPr lang="el-GR" altLang="el-GR" sz="2800"/>
              <a:t>Ύπουλη έναρξη</a:t>
            </a:r>
            <a:endParaRPr lang="en-GB" altLang="el-GR" sz="2800"/>
          </a:p>
          <a:p>
            <a:endParaRPr lang="en-GB" altLang="el-GR" sz="2800"/>
          </a:p>
          <a:p>
            <a:r>
              <a:rPr lang="el-GR" altLang="el-GR" sz="2800"/>
              <a:t>Ανορεξία και απώλεια ΣΒ</a:t>
            </a:r>
            <a:endParaRPr lang="en-GB" altLang="el-GR" sz="2800"/>
          </a:p>
          <a:p>
            <a:endParaRPr lang="en-GB" altLang="el-GR" sz="2800"/>
          </a:p>
          <a:p>
            <a:r>
              <a:rPr lang="el-GR" altLang="el-GR" sz="2800"/>
              <a:t>Συμπτώματα αναιμίας</a:t>
            </a:r>
            <a:endParaRPr lang="en-GB" altLang="el-GR" sz="2800"/>
          </a:p>
          <a:p>
            <a:endParaRPr lang="en-GB" altLang="el-GR" sz="2800"/>
          </a:p>
          <a:p>
            <a:r>
              <a:rPr lang="el-GR" altLang="el-GR" sz="2800"/>
              <a:t>Σπληνομεγαλία</a:t>
            </a:r>
            <a:r>
              <a:rPr lang="en-GB" altLang="el-GR" sz="2800"/>
              <a:t> </a:t>
            </a:r>
          </a:p>
          <a:p>
            <a:endParaRPr lang="en-GB" altLang="el-GR" sz="2800"/>
          </a:p>
          <a:p>
            <a:r>
              <a:rPr lang="el-GR" altLang="el-GR" sz="2800"/>
              <a:t>Οι ασθενείς μπορεί να είναι ασυμπτωματικοί </a:t>
            </a:r>
            <a:endParaRPr lang="en-GB" altLang="el-GR" sz="280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6088" y="171450"/>
            <a:ext cx="8229600" cy="881063"/>
          </a:xfrm>
        </p:spPr>
        <p:txBody>
          <a:bodyPr/>
          <a:lstStyle/>
          <a:p>
            <a:pPr eaLnBrk="1" hangingPunct="1">
              <a:defRPr/>
            </a:pPr>
            <a:r>
              <a:rPr lang="el-GR" sz="3200" b="1" dirty="0">
                <a:solidFill>
                  <a:srgbClr val="FFC000"/>
                </a:solidFill>
                <a:latin typeface="Arial" panose="020B0604020202020204" pitchFamily="34" charset="0"/>
                <a:cs typeface="Arial" panose="020B0604020202020204" pitchFamily="34" charset="0"/>
              </a:rPr>
              <a:t>ΧΜΛ: γενική αίματος</a:t>
            </a:r>
            <a:r>
              <a:rPr lang="en-US" sz="3200" b="1" i="1" dirty="0">
                <a:solidFill>
                  <a:srgbClr val="FFC000"/>
                </a:solidFill>
                <a:effectLst>
                  <a:outerShdw blurRad="38100" dist="38100" dir="2700000" algn="tl">
                    <a:srgbClr val="FFFFFF"/>
                  </a:outerShdw>
                </a:effectLst>
                <a:latin typeface="Arial" panose="020B0604020202020204" pitchFamily="34" charset="0"/>
                <a:cs typeface="Arial" panose="020B0604020202020204" pitchFamily="34" charset="0"/>
              </a:rPr>
              <a:t> </a:t>
            </a:r>
          </a:p>
        </p:txBody>
      </p:sp>
      <p:sp>
        <p:nvSpPr>
          <p:cNvPr id="26626" name="Rectangle 3"/>
          <p:cNvSpPr>
            <a:spLocks noGrp="1"/>
          </p:cNvSpPr>
          <p:nvPr>
            <p:ph type="body" idx="1"/>
          </p:nvPr>
        </p:nvSpPr>
        <p:spPr>
          <a:xfrm>
            <a:off x="457200" y="1582738"/>
            <a:ext cx="8229600" cy="4078287"/>
          </a:xfrm>
        </p:spPr>
        <p:txBody>
          <a:bodyPr>
            <a:normAutofit fontScale="92500" lnSpcReduction="20000"/>
          </a:bodyPr>
          <a:lstStyle/>
          <a:p>
            <a:pPr algn="just" eaLnBrk="1" hangingPunct="1">
              <a:lnSpc>
                <a:spcPct val="90000"/>
              </a:lnSpc>
            </a:pPr>
            <a:r>
              <a:rPr lang="el-GR" altLang="el-GR" sz="2400" b="1" i="1" dirty="0" err="1" smtClean="0">
                <a:solidFill>
                  <a:srgbClr val="FF0000"/>
                </a:solidFill>
                <a:latin typeface="Arial" pitchFamily="34" charset="0"/>
                <a:cs typeface="Arial" pitchFamily="34" charset="0"/>
              </a:rPr>
              <a:t>Λευκοκυττάρωση</a:t>
            </a:r>
            <a:r>
              <a:rPr lang="el-GR" altLang="el-GR" sz="2400" b="1" i="1" dirty="0" smtClean="0">
                <a:solidFill>
                  <a:srgbClr val="FF0000"/>
                </a:solidFill>
                <a:latin typeface="Arial" pitchFamily="34" charset="0"/>
                <a:cs typeface="Arial" pitchFamily="34" charset="0"/>
              </a:rPr>
              <a:t>:</a:t>
            </a:r>
            <a:r>
              <a:rPr lang="en-AU" altLang="el-GR" sz="2400" dirty="0" smtClean="0">
                <a:solidFill>
                  <a:srgbClr val="FF0000"/>
                </a:solidFill>
                <a:latin typeface="Arial" pitchFamily="34" charset="0"/>
                <a:cs typeface="Arial" pitchFamily="34" charset="0"/>
              </a:rPr>
              <a:t> </a:t>
            </a:r>
            <a:r>
              <a:rPr lang="en-AU" altLang="el-GR" sz="2400" dirty="0" smtClean="0">
                <a:latin typeface="Arial" pitchFamily="34" charset="0"/>
                <a:cs typeface="Arial" pitchFamily="34" charset="0"/>
              </a:rPr>
              <a:t>(</a:t>
            </a:r>
            <a:r>
              <a:rPr lang="en-US" altLang="el-GR" sz="2400" dirty="0" smtClean="0">
                <a:latin typeface="Arial" pitchFamily="34" charset="0"/>
                <a:cs typeface="Arial" pitchFamily="34" charset="0"/>
              </a:rPr>
              <a:t>WBC</a:t>
            </a:r>
            <a:r>
              <a:rPr lang="el-GR" altLang="el-GR" sz="2400" dirty="0" smtClean="0">
                <a:latin typeface="Arial" pitchFamily="34" charset="0"/>
                <a:cs typeface="Arial" pitchFamily="34" charset="0"/>
              </a:rPr>
              <a:t>:</a:t>
            </a:r>
            <a:r>
              <a:rPr lang="en-US" altLang="el-GR" sz="2400" dirty="0" smtClean="0">
                <a:latin typeface="Arial" pitchFamily="34" charset="0"/>
                <a:cs typeface="Arial" pitchFamily="34" charset="0"/>
              </a:rPr>
              <a:t> 20,000-</a:t>
            </a:r>
            <a:r>
              <a:rPr lang="el-GR" altLang="el-GR" sz="2400" dirty="0" smtClean="0">
                <a:latin typeface="Arial" pitchFamily="34" charset="0"/>
                <a:cs typeface="Arial" pitchFamily="34" charset="0"/>
              </a:rPr>
              <a:t> &gt;</a:t>
            </a:r>
            <a:r>
              <a:rPr lang="en-US" altLang="el-GR" sz="2400" dirty="0" smtClean="0">
                <a:latin typeface="Arial" pitchFamily="34" charset="0"/>
                <a:cs typeface="Arial" pitchFamily="34" charset="0"/>
              </a:rPr>
              <a:t>100.000 cells/</a:t>
            </a:r>
            <a:r>
              <a:rPr lang="en-US" altLang="el-GR" sz="2400" dirty="0" err="1" smtClean="0">
                <a:latin typeface="Arial" pitchFamily="34" charset="0"/>
                <a:cs typeface="Arial" pitchFamily="34" charset="0"/>
              </a:rPr>
              <a:t>mL</a:t>
            </a:r>
            <a:r>
              <a:rPr lang="en-US" altLang="el-GR" sz="2400" dirty="0" smtClean="0">
                <a:latin typeface="Arial" pitchFamily="34" charset="0"/>
                <a:cs typeface="Arial" pitchFamily="34" charset="0"/>
              </a:rPr>
              <a:t>) </a:t>
            </a:r>
            <a:r>
              <a:rPr lang="el-GR" altLang="el-GR" sz="2400" dirty="0" smtClean="0">
                <a:latin typeface="Arial" pitchFamily="34" charset="0"/>
                <a:cs typeface="Arial" pitchFamily="34" charset="0"/>
              </a:rPr>
              <a:t>με παρουσία </a:t>
            </a:r>
            <a:r>
              <a:rPr lang="el-GR" altLang="el-GR" sz="2400" dirty="0" err="1" smtClean="0">
                <a:latin typeface="Arial" pitchFamily="34" charset="0"/>
                <a:cs typeface="Arial" pitchFamily="34" charset="0"/>
              </a:rPr>
              <a:t>αωρώτερων</a:t>
            </a:r>
            <a:r>
              <a:rPr lang="el-GR" altLang="el-GR" sz="2400" dirty="0" smtClean="0">
                <a:latin typeface="Arial" pitchFamily="34" charset="0"/>
                <a:cs typeface="Arial" pitchFamily="34" charset="0"/>
              </a:rPr>
              <a:t> μορφών της μυελικής σειράς</a:t>
            </a:r>
            <a:r>
              <a:rPr lang="en-US" altLang="el-GR" sz="2400" dirty="0" smtClean="0">
                <a:latin typeface="Arial" pitchFamily="34" charset="0"/>
                <a:cs typeface="Arial" pitchFamily="34" charset="0"/>
              </a:rPr>
              <a:t>,</a:t>
            </a:r>
            <a:r>
              <a:rPr lang="el-GR" altLang="el-GR" sz="2400" dirty="0" smtClean="0">
                <a:latin typeface="Arial" pitchFamily="34" charset="0"/>
                <a:cs typeface="Arial" pitchFamily="34" charset="0"/>
              </a:rPr>
              <a:t> μυελοκύτταρα, </a:t>
            </a:r>
            <a:r>
              <a:rPr lang="el-GR" altLang="el-GR" sz="2400" dirty="0" err="1" smtClean="0">
                <a:latin typeface="Arial" pitchFamily="34" charset="0"/>
                <a:cs typeface="Arial" pitchFamily="34" charset="0"/>
              </a:rPr>
              <a:t>μεταμυελοκύτταρα</a:t>
            </a:r>
            <a:r>
              <a:rPr lang="el-GR" altLang="el-GR" sz="2400" dirty="0" smtClean="0">
                <a:latin typeface="Arial" pitchFamily="34" charset="0"/>
                <a:cs typeface="Arial" pitchFamily="34" charset="0"/>
              </a:rPr>
              <a:t>, βλάστες, και </a:t>
            </a:r>
            <a:r>
              <a:rPr lang="el-GR" altLang="el-GR" sz="2400" dirty="0" err="1" smtClean="0">
                <a:latin typeface="Arial" pitchFamily="34" charset="0"/>
                <a:cs typeface="Arial" pitchFamily="34" charset="0"/>
              </a:rPr>
              <a:t>εμπύρηνα</a:t>
            </a:r>
            <a:r>
              <a:rPr lang="el-GR" altLang="el-GR" sz="2400" dirty="0" smtClean="0">
                <a:latin typeface="Arial" pitchFamily="34" charset="0"/>
                <a:cs typeface="Arial" pitchFamily="34" charset="0"/>
              </a:rPr>
              <a:t> ερυθρά (εικόνα παρόμοια με Μ.Ο</a:t>
            </a:r>
            <a:r>
              <a:rPr lang="el-GR" altLang="el-GR" sz="2400" dirty="0" smtClean="0">
                <a:latin typeface="Arial" pitchFamily="34" charset="0"/>
                <a:cs typeface="Arial" pitchFamily="34" charset="0"/>
              </a:rPr>
              <a:t>.).</a:t>
            </a:r>
          </a:p>
          <a:p>
            <a:pPr algn="just" eaLnBrk="1" hangingPunct="1">
              <a:lnSpc>
                <a:spcPct val="90000"/>
              </a:lnSpc>
            </a:pPr>
            <a:endParaRPr lang="en-AU" altLang="el-GR" sz="2400" dirty="0" smtClean="0">
              <a:latin typeface="Arial" pitchFamily="34" charset="0"/>
              <a:cs typeface="Arial" pitchFamily="34" charset="0"/>
            </a:endParaRPr>
          </a:p>
          <a:p>
            <a:pPr algn="just" eaLnBrk="1" hangingPunct="1">
              <a:lnSpc>
                <a:spcPct val="90000"/>
              </a:lnSpc>
            </a:pPr>
            <a:r>
              <a:rPr lang="el-GR" altLang="el-GR" sz="2400" b="1" i="1" dirty="0" err="1" smtClean="0">
                <a:solidFill>
                  <a:srgbClr val="FF0000"/>
                </a:solidFill>
                <a:latin typeface="Arial" pitchFamily="34" charset="0"/>
                <a:cs typeface="Arial" pitchFamily="34" charset="0"/>
              </a:rPr>
              <a:t>Βασεοφιλία</a:t>
            </a:r>
            <a:r>
              <a:rPr lang="el-GR" altLang="el-GR" sz="2400" b="1" i="1" dirty="0" smtClean="0">
                <a:solidFill>
                  <a:srgbClr val="FF0000"/>
                </a:solidFill>
                <a:latin typeface="Arial" pitchFamily="34" charset="0"/>
                <a:cs typeface="Arial" pitchFamily="34" charset="0"/>
              </a:rPr>
              <a:t>: </a:t>
            </a:r>
            <a:r>
              <a:rPr lang="fr-FR" altLang="el-GR" sz="2400" dirty="0" smtClean="0">
                <a:solidFill>
                  <a:srgbClr val="FF0000"/>
                </a:solidFill>
                <a:latin typeface="Arial" pitchFamily="34" charset="0"/>
                <a:cs typeface="Arial" pitchFamily="34" charset="0"/>
              </a:rPr>
              <a:t> </a:t>
            </a:r>
            <a:r>
              <a:rPr lang="fr-FR" altLang="el-GR" sz="2400" dirty="0" smtClean="0">
                <a:latin typeface="Arial" pitchFamily="34" charset="0"/>
                <a:cs typeface="Arial" pitchFamily="34" charset="0"/>
              </a:rPr>
              <a:t>2-4</a:t>
            </a:r>
            <a:r>
              <a:rPr lang="fr-FR" altLang="el-GR" sz="2400" dirty="0" smtClean="0">
                <a:latin typeface="Arial" pitchFamily="34" charset="0"/>
                <a:cs typeface="Arial" pitchFamily="34" charset="0"/>
              </a:rPr>
              <a:t>%</a:t>
            </a:r>
            <a:r>
              <a:rPr lang="el-GR" altLang="el-GR" sz="2400" dirty="0" smtClean="0">
                <a:latin typeface="Arial" pitchFamily="34" charset="0"/>
                <a:cs typeface="Arial" pitchFamily="34" charset="0"/>
              </a:rPr>
              <a:t>.</a:t>
            </a:r>
          </a:p>
          <a:p>
            <a:pPr algn="just" eaLnBrk="1" hangingPunct="1">
              <a:lnSpc>
                <a:spcPct val="90000"/>
              </a:lnSpc>
            </a:pPr>
            <a:endParaRPr lang="fr-FR" altLang="el-GR" sz="2400" dirty="0" smtClean="0">
              <a:latin typeface="Arial" pitchFamily="34" charset="0"/>
              <a:cs typeface="Arial" pitchFamily="34" charset="0"/>
            </a:endParaRPr>
          </a:p>
          <a:p>
            <a:pPr algn="just">
              <a:lnSpc>
                <a:spcPct val="90000"/>
              </a:lnSpc>
            </a:pPr>
            <a:r>
              <a:rPr lang="el-GR" altLang="el-GR" sz="2400" b="1" i="1" dirty="0" err="1" smtClean="0">
                <a:solidFill>
                  <a:srgbClr val="FF0000"/>
                </a:solidFill>
                <a:latin typeface="Arial" pitchFamily="34" charset="0"/>
                <a:cs typeface="Arial" pitchFamily="34" charset="0"/>
              </a:rPr>
              <a:t>Ηωσινοφιλία</a:t>
            </a:r>
            <a:r>
              <a:rPr lang="el-GR" altLang="el-GR" sz="2400" b="1" i="1" dirty="0" smtClean="0">
                <a:solidFill>
                  <a:srgbClr val="FF0000"/>
                </a:solidFill>
                <a:latin typeface="Arial" pitchFamily="34" charset="0"/>
                <a:cs typeface="Arial" pitchFamily="34" charset="0"/>
              </a:rPr>
              <a:t>:</a:t>
            </a:r>
            <a:r>
              <a:rPr lang="el-GR" altLang="el-GR" sz="2400" dirty="0" smtClean="0">
                <a:solidFill>
                  <a:srgbClr val="FF0000"/>
                </a:solidFill>
                <a:latin typeface="Arial" pitchFamily="34" charset="0"/>
                <a:cs typeface="Arial" pitchFamily="34" charset="0"/>
              </a:rPr>
              <a:t> </a:t>
            </a:r>
            <a:r>
              <a:rPr lang="el-GR" altLang="el-GR" sz="2400" dirty="0" smtClean="0">
                <a:latin typeface="Arial" pitchFamily="34" charset="0"/>
                <a:cs typeface="Arial" pitchFamily="34" charset="0"/>
              </a:rPr>
              <a:t>&gt;</a:t>
            </a:r>
            <a:r>
              <a:rPr lang="fr-FR" altLang="el-GR" sz="2400" dirty="0" smtClean="0">
                <a:latin typeface="Arial" pitchFamily="34" charset="0"/>
                <a:cs typeface="Arial" pitchFamily="34" charset="0"/>
              </a:rPr>
              <a:t>7% </a:t>
            </a:r>
            <a:r>
              <a:rPr lang="el-GR" altLang="el-GR" sz="2400" dirty="0" smtClean="0">
                <a:latin typeface="Arial" pitchFamily="34" charset="0"/>
                <a:cs typeface="Arial" pitchFamily="34" charset="0"/>
              </a:rPr>
              <a:t>στο</a:t>
            </a:r>
            <a:r>
              <a:rPr lang="fr-FR" altLang="el-GR" sz="2400" dirty="0" smtClean="0">
                <a:latin typeface="Arial" pitchFamily="34" charset="0"/>
                <a:cs typeface="Arial" pitchFamily="34" charset="0"/>
              </a:rPr>
              <a:t> 10 – 15 % </a:t>
            </a:r>
            <a:r>
              <a:rPr lang="el-GR" altLang="el-GR" sz="2400" dirty="0" smtClean="0">
                <a:latin typeface="Arial" pitchFamily="34" charset="0"/>
                <a:cs typeface="Arial" pitchFamily="34" charset="0"/>
              </a:rPr>
              <a:t>των </a:t>
            </a:r>
            <a:r>
              <a:rPr lang="el-GR" altLang="el-GR" sz="2400" dirty="0" smtClean="0">
                <a:latin typeface="Arial" pitchFamily="34" charset="0"/>
                <a:cs typeface="Arial" pitchFamily="34" charset="0"/>
              </a:rPr>
              <a:t>ασθενών.</a:t>
            </a:r>
          </a:p>
          <a:p>
            <a:pPr algn="just">
              <a:lnSpc>
                <a:spcPct val="90000"/>
              </a:lnSpc>
            </a:pPr>
            <a:endParaRPr lang="fr-FR" altLang="el-GR" sz="2400" b="1" i="1" dirty="0" smtClean="0">
              <a:latin typeface="Arial" pitchFamily="34" charset="0"/>
              <a:cs typeface="Arial" pitchFamily="34" charset="0"/>
            </a:endParaRPr>
          </a:p>
          <a:p>
            <a:pPr algn="just" eaLnBrk="1" hangingPunct="1">
              <a:lnSpc>
                <a:spcPct val="90000"/>
              </a:lnSpc>
            </a:pPr>
            <a:r>
              <a:rPr lang="el-GR" altLang="el-GR" sz="2400" b="1" i="1" dirty="0" smtClean="0">
                <a:solidFill>
                  <a:srgbClr val="FF0000"/>
                </a:solidFill>
                <a:latin typeface="Arial" pitchFamily="34" charset="0"/>
                <a:cs typeface="Arial" pitchFamily="34" charset="0"/>
              </a:rPr>
              <a:t>Αναιμία: </a:t>
            </a:r>
            <a:r>
              <a:rPr lang="el-GR" altLang="el-GR" sz="2400" dirty="0" smtClean="0">
                <a:latin typeface="Arial" pitchFamily="34" charset="0"/>
                <a:cs typeface="Arial" pitchFamily="34" charset="0"/>
              </a:rPr>
              <a:t>Ήπια </a:t>
            </a:r>
            <a:r>
              <a:rPr lang="el-GR" altLang="el-GR" sz="2400" dirty="0" smtClean="0">
                <a:latin typeface="Arial" pitchFamily="34" charset="0"/>
                <a:cs typeface="Arial" pitchFamily="34" charset="0"/>
              </a:rPr>
              <a:t>προς μέτρια αναιμία συνήθως </a:t>
            </a:r>
            <a:r>
              <a:rPr lang="el-GR" altLang="el-GR" sz="2400" dirty="0" err="1" smtClean="0">
                <a:latin typeface="Arial" pitchFamily="34" charset="0"/>
                <a:cs typeface="Arial" pitchFamily="34" charset="0"/>
              </a:rPr>
              <a:t>ορθόχρωμη</a:t>
            </a:r>
            <a:r>
              <a:rPr lang="el-GR" altLang="el-GR" sz="2400" dirty="0" smtClean="0">
                <a:latin typeface="Arial" pitchFamily="34" charset="0"/>
                <a:cs typeface="Arial" pitchFamily="34" charset="0"/>
              </a:rPr>
              <a:t> </a:t>
            </a:r>
            <a:r>
              <a:rPr lang="el-GR" altLang="el-GR" sz="2400" dirty="0" err="1" smtClean="0">
                <a:latin typeface="Arial" pitchFamily="34" charset="0"/>
                <a:cs typeface="Arial" pitchFamily="34" charset="0"/>
              </a:rPr>
              <a:t>ορθοκυτταρική</a:t>
            </a:r>
            <a:r>
              <a:rPr lang="el-GR" altLang="el-GR" sz="2400" dirty="0" smtClean="0">
                <a:latin typeface="Arial" pitchFamily="34" charset="0"/>
                <a:cs typeface="Arial" pitchFamily="34" charset="0"/>
              </a:rPr>
              <a:t>.</a:t>
            </a:r>
          </a:p>
          <a:p>
            <a:pPr algn="just" eaLnBrk="1" hangingPunct="1">
              <a:lnSpc>
                <a:spcPct val="90000"/>
              </a:lnSpc>
              <a:buNone/>
            </a:pPr>
            <a:endParaRPr lang="fr-FR" altLang="el-GR" sz="2400" dirty="0" smtClean="0">
              <a:latin typeface="Arial" pitchFamily="34" charset="0"/>
              <a:cs typeface="Arial" pitchFamily="34" charset="0"/>
            </a:endParaRPr>
          </a:p>
          <a:p>
            <a:pPr algn="just" eaLnBrk="1" hangingPunct="1">
              <a:lnSpc>
                <a:spcPct val="90000"/>
              </a:lnSpc>
            </a:pPr>
            <a:r>
              <a:rPr lang="el-GR" altLang="el-GR" sz="2400" b="1" i="1" dirty="0" err="1" smtClean="0">
                <a:solidFill>
                  <a:srgbClr val="FF0000"/>
                </a:solidFill>
                <a:latin typeface="Arial" pitchFamily="34" charset="0"/>
                <a:cs typeface="Arial" pitchFamily="34" charset="0"/>
              </a:rPr>
              <a:t>Θρομβοκυτταρωση</a:t>
            </a:r>
            <a:r>
              <a:rPr lang="el-GR" altLang="el-GR" sz="2400" b="1" i="1" dirty="0" smtClean="0">
                <a:solidFill>
                  <a:srgbClr val="FF0000"/>
                </a:solidFill>
                <a:latin typeface="Arial" pitchFamily="34" charset="0"/>
                <a:cs typeface="Arial" pitchFamily="34" charset="0"/>
              </a:rPr>
              <a:t>:</a:t>
            </a:r>
            <a:r>
              <a:rPr lang="fr-FR" altLang="el-GR" sz="2400" dirty="0" smtClean="0">
                <a:latin typeface="Arial" pitchFamily="34" charset="0"/>
                <a:cs typeface="Arial" pitchFamily="34" charset="0"/>
              </a:rPr>
              <a:t>500.000–600.000/mm</a:t>
            </a:r>
            <a:r>
              <a:rPr lang="fr-FR" altLang="el-GR" sz="2400" baseline="30000" dirty="0" smtClean="0">
                <a:latin typeface="Arial" pitchFamily="34" charset="0"/>
                <a:cs typeface="Arial" pitchFamily="34" charset="0"/>
              </a:rPr>
              <a:t>3</a:t>
            </a:r>
            <a:r>
              <a:rPr lang="el-GR" altLang="el-GR" sz="2400" dirty="0" smtClean="0">
                <a:latin typeface="Arial" pitchFamily="34" charset="0"/>
                <a:cs typeface="Arial" pitchFamily="34" charset="0"/>
              </a:rPr>
              <a:t>, έως </a:t>
            </a:r>
            <a:r>
              <a:rPr lang="fr-FR" altLang="el-GR" sz="2400" dirty="0" smtClean="0">
                <a:latin typeface="Arial" pitchFamily="34" charset="0"/>
                <a:cs typeface="Arial" pitchFamily="34" charset="0"/>
              </a:rPr>
              <a:t>1–2 </a:t>
            </a:r>
            <a:r>
              <a:rPr lang="fr-FR" altLang="el-GR" sz="2400" dirty="0" smtClean="0">
                <a:latin typeface="Arial" pitchFamily="34" charset="0"/>
                <a:cs typeface="Arial" pitchFamily="34" charset="0"/>
              </a:rPr>
              <a:t>million/mm</a:t>
            </a:r>
            <a:r>
              <a:rPr lang="fr-FR" altLang="el-GR" sz="2400" baseline="30000" dirty="0" smtClean="0">
                <a:latin typeface="Arial" pitchFamily="34" charset="0"/>
                <a:cs typeface="Arial" pitchFamily="34" charset="0"/>
              </a:rPr>
              <a:t>3</a:t>
            </a:r>
            <a:r>
              <a:rPr lang="fr-FR" altLang="el-GR" sz="2400" dirty="0" smtClean="0">
                <a:latin typeface="Arial" pitchFamily="34" charset="0"/>
                <a:cs typeface="Arial" pitchFamily="34" charset="0"/>
              </a:rPr>
              <a:t>.</a:t>
            </a:r>
            <a:endParaRPr lang="en-US" altLang="el-GR"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Documents and Settings\dsmyth\Desktop\JPEGS\Scan Pix2093.jpg"/>
          <p:cNvPicPr>
            <a:picLocks noChangeAspect="1" noChangeArrowheads="1"/>
          </p:cNvPicPr>
          <p:nvPr/>
        </p:nvPicPr>
        <p:blipFill>
          <a:blip r:embed="rId2"/>
          <a:srcRect/>
          <a:stretch>
            <a:fillRect/>
          </a:stretch>
        </p:blipFill>
        <p:spPr bwMode="auto">
          <a:xfrm>
            <a:off x="657225" y="1163638"/>
            <a:ext cx="7875588" cy="5218112"/>
          </a:xfrm>
          <a:prstGeom prst="rect">
            <a:avLst/>
          </a:prstGeom>
          <a:noFill/>
          <a:ln w="9525">
            <a:noFill/>
            <a:miter lim="800000"/>
            <a:headEnd/>
            <a:tailEnd/>
          </a:ln>
        </p:spPr>
      </p:pic>
      <p:sp>
        <p:nvSpPr>
          <p:cNvPr id="27650" name="TextBox 1"/>
          <p:cNvSpPr txBox="1">
            <a:spLocks noChangeArrowheads="1"/>
          </p:cNvSpPr>
          <p:nvPr/>
        </p:nvSpPr>
        <p:spPr bwMode="auto">
          <a:xfrm>
            <a:off x="1403350" y="404813"/>
            <a:ext cx="6481763" cy="522287"/>
          </a:xfrm>
          <a:prstGeom prst="rect">
            <a:avLst/>
          </a:prstGeom>
          <a:noFill/>
          <a:ln w="9525">
            <a:noFill/>
            <a:miter lim="800000"/>
            <a:headEnd/>
            <a:tailEnd/>
          </a:ln>
        </p:spPr>
        <p:txBody>
          <a:bodyPr>
            <a:spAutoFit/>
          </a:bodyPr>
          <a:lstStyle/>
          <a:p>
            <a:pPr algn="ctr"/>
            <a:r>
              <a:rPr lang="el-GR" altLang="el-GR" sz="2800" b="1" dirty="0">
                <a:solidFill>
                  <a:srgbClr val="FFC000"/>
                </a:solidFill>
              </a:rPr>
              <a:t>Επίχρισμα περιφερικού αίματος</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77875"/>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a:t>
            </a:r>
            <a:r>
              <a:rPr lang="en-US" sz="3600" b="1" dirty="0">
                <a:solidFill>
                  <a:srgbClr val="FFC000"/>
                </a:solidFill>
                <a:latin typeface="Arial" panose="020B0604020202020204" pitchFamily="34" charset="0"/>
                <a:cs typeface="Arial" panose="020B0604020202020204" pitchFamily="34" charset="0"/>
              </a:rPr>
              <a:t> </a:t>
            </a:r>
            <a:r>
              <a:rPr lang="el-GR" sz="3600" b="1" dirty="0">
                <a:solidFill>
                  <a:srgbClr val="FFC000"/>
                </a:solidFill>
                <a:latin typeface="Arial" panose="020B0604020202020204" pitchFamily="34" charset="0"/>
                <a:cs typeface="Arial" panose="020B0604020202020204" pitchFamily="34" charset="0"/>
              </a:rPr>
              <a:t>Μυελός των οστών</a:t>
            </a:r>
            <a:endParaRPr lang="en-US" sz="3600" b="1" dirty="0">
              <a:solidFill>
                <a:srgbClr val="FFC000"/>
              </a:solidFill>
              <a:latin typeface="Arial" panose="020B0604020202020204" pitchFamily="34" charset="0"/>
              <a:cs typeface="Arial" panose="020B0604020202020204" pitchFamily="34" charset="0"/>
            </a:endParaRPr>
          </a:p>
        </p:txBody>
      </p:sp>
      <p:sp>
        <p:nvSpPr>
          <p:cNvPr id="28674" name="Rectangle 3"/>
          <p:cNvSpPr>
            <a:spLocks noGrp="1"/>
          </p:cNvSpPr>
          <p:nvPr>
            <p:ph type="body" idx="1"/>
          </p:nvPr>
        </p:nvSpPr>
        <p:spPr>
          <a:xfrm>
            <a:off x="457200" y="1484313"/>
            <a:ext cx="8229600" cy="4465637"/>
          </a:xfrm>
        </p:spPr>
        <p:txBody>
          <a:bodyPr/>
          <a:lstStyle/>
          <a:p>
            <a:pPr algn="just" eaLnBrk="1" hangingPunct="1"/>
            <a:r>
              <a:rPr lang="el-GR" altLang="el-GR" sz="2400" b="1" i="1" smtClean="0">
                <a:latin typeface="Arial" pitchFamily="34" charset="0"/>
                <a:cs typeface="Arial" pitchFamily="34" charset="0"/>
              </a:rPr>
              <a:t>Μυελόγραμμα</a:t>
            </a:r>
            <a:endParaRPr lang="en-US" altLang="el-GR" sz="2400" smtClean="0">
              <a:latin typeface="Arial" pitchFamily="34" charset="0"/>
              <a:cs typeface="Arial" pitchFamily="34" charset="0"/>
            </a:endParaRPr>
          </a:p>
          <a:p>
            <a:pPr lvl="1" eaLnBrk="1" hangingPunct="1"/>
            <a:r>
              <a:rPr lang="el-GR" altLang="el-GR" sz="2400" smtClean="0">
                <a:latin typeface="Arial" pitchFamily="34" charset="0"/>
                <a:cs typeface="Arial" pitchFamily="34" charset="0"/>
              </a:rPr>
              <a:t>Υπερκυτταρικός μυελός</a:t>
            </a:r>
            <a:r>
              <a:rPr lang="en-US" altLang="el-GR" sz="2400" smtClean="0">
                <a:latin typeface="Arial" pitchFamily="34" charset="0"/>
                <a:cs typeface="Arial" pitchFamily="34" charset="0"/>
              </a:rPr>
              <a:t> (</a:t>
            </a:r>
            <a:r>
              <a:rPr lang="el-GR" altLang="el-GR" sz="2400" smtClean="0">
                <a:latin typeface="Arial" pitchFamily="34" charset="0"/>
                <a:cs typeface="Arial" pitchFamily="34" charset="0"/>
              </a:rPr>
              <a:t>μείωση του λίπους</a:t>
            </a:r>
            <a:r>
              <a:rPr lang="en-US" altLang="el-GR" sz="2400" smtClean="0">
                <a:latin typeface="Arial" pitchFamily="34" charset="0"/>
                <a:cs typeface="Arial" pitchFamily="34" charset="0"/>
              </a:rPr>
              <a:t>)</a:t>
            </a:r>
          </a:p>
          <a:p>
            <a:pPr lvl="1" eaLnBrk="1" hangingPunct="1"/>
            <a:r>
              <a:rPr lang="el-GR" altLang="el-GR" sz="2400" smtClean="0">
                <a:latin typeface="Arial" pitchFamily="34" charset="0"/>
                <a:cs typeface="Arial" pitchFamily="34" charset="0"/>
              </a:rPr>
              <a:t>Μυελική</a:t>
            </a:r>
            <a:r>
              <a:rPr lang="en-US" altLang="el-GR" sz="2400" smtClean="0">
                <a:latin typeface="Arial" pitchFamily="34" charset="0"/>
                <a:cs typeface="Arial" pitchFamily="34" charset="0"/>
              </a:rPr>
              <a:t>:</a:t>
            </a:r>
            <a:r>
              <a:rPr lang="el-GR" altLang="el-GR" sz="2400" smtClean="0">
                <a:latin typeface="Arial" pitchFamily="34" charset="0"/>
                <a:cs typeface="Arial" pitchFamily="34" charset="0"/>
              </a:rPr>
              <a:t> ερυθρά σειρά:</a:t>
            </a:r>
            <a:r>
              <a:rPr lang="en-US" altLang="el-GR" sz="2400" smtClean="0">
                <a:latin typeface="Arial" pitchFamily="34" charset="0"/>
                <a:cs typeface="Arial" pitchFamily="34" charset="0"/>
              </a:rPr>
              <a:t> 10:1 to 30:1 (N : 2:1)</a:t>
            </a:r>
          </a:p>
          <a:p>
            <a:pPr lvl="1" eaLnBrk="1" hangingPunct="1"/>
            <a:r>
              <a:rPr lang="el-GR" altLang="el-GR" sz="2400" smtClean="0">
                <a:latin typeface="Arial" pitchFamily="34" charset="0"/>
                <a:cs typeface="Arial" pitchFamily="34" charset="0"/>
              </a:rPr>
              <a:t>Η πλειονότητα των κυττάρων είναι τα μυελοκύτταρα, βλάστες&lt; </a:t>
            </a:r>
            <a:r>
              <a:rPr lang="en-US" altLang="el-GR" sz="2400" smtClean="0">
                <a:latin typeface="Arial" pitchFamily="34" charset="0"/>
                <a:cs typeface="Arial" pitchFamily="34" charset="0"/>
              </a:rPr>
              <a:t>10%</a:t>
            </a:r>
          </a:p>
          <a:p>
            <a:pPr lvl="1" eaLnBrk="1" hangingPunct="1"/>
            <a:r>
              <a:rPr lang="el-GR" altLang="el-GR" sz="2400" smtClean="0">
                <a:latin typeface="Arial" pitchFamily="34" charset="0"/>
                <a:cs typeface="Arial" pitchFamily="34" charset="0"/>
              </a:rPr>
              <a:t>Μεγακαρυοκύτταρα αυξημένα και δυσπλαστικά</a:t>
            </a:r>
            <a:endParaRPr lang="en-US" altLang="el-GR" sz="2400" smtClean="0">
              <a:latin typeface="Arial" pitchFamily="34" charset="0"/>
              <a:cs typeface="Arial" pitchFamily="34" charset="0"/>
            </a:endParaRPr>
          </a:p>
          <a:p>
            <a:pPr lvl="1" eaLnBrk="1" hangingPunct="1"/>
            <a:r>
              <a:rPr lang="el-GR" altLang="el-GR" sz="2400" smtClean="0">
                <a:latin typeface="Arial" pitchFamily="34" charset="0"/>
                <a:cs typeface="Arial" pitchFamily="34" charset="0"/>
              </a:rPr>
              <a:t>Αύξηση ινών ρετικουλίνης στο</a:t>
            </a:r>
            <a:r>
              <a:rPr lang="en-US" altLang="el-GR" sz="2400" smtClean="0">
                <a:latin typeface="Arial" pitchFamily="34" charset="0"/>
                <a:cs typeface="Arial" pitchFamily="34" charset="0"/>
              </a:rPr>
              <a:t> 30-40%</a:t>
            </a:r>
          </a:p>
          <a:p>
            <a:pPr algn="just" eaLnBrk="1" hangingPunct="1"/>
            <a:endParaRPr lang="fr-FR" altLang="el-GR" sz="2400" smtClean="0">
              <a:latin typeface="Arial" pitchFamily="34" charset="0"/>
              <a:cs typeface="Arial" pitchFamily="34" charset="0"/>
            </a:endParaRPr>
          </a:p>
          <a:p>
            <a:pPr algn="just" eaLnBrk="1" hangingPunct="1"/>
            <a:r>
              <a:rPr lang="el-GR" altLang="el-GR" sz="2400" b="1" i="1" smtClean="0">
                <a:latin typeface="Arial" pitchFamily="34" charset="0"/>
                <a:cs typeface="Arial" pitchFamily="34" charset="0"/>
              </a:rPr>
              <a:t>Βιοψία οστού:</a:t>
            </a:r>
            <a:r>
              <a:rPr lang="en-AU" altLang="el-GR" sz="2400" smtClean="0">
                <a:latin typeface="Arial" pitchFamily="34" charset="0"/>
                <a:cs typeface="Arial" pitchFamily="34" charset="0"/>
              </a:rPr>
              <a:t> </a:t>
            </a:r>
            <a:r>
              <a:rPr lang="el-GR" altLang="el-GR" sz="2400" smtClean="0">
                <a:latin typeface="Arial" pitchFamily="34" charset="0"/>
                <a:cs typeface="Arial" pitchFamily="34" charset="0"/>
              </a:rPr>
              <a:t>υπερπλασία της μυελικής σειράς.</a:t>
            </a:r>
            <a:r>
              <a:rPr lang="en-AU" altLang="el-GR" sz="2400" smtClean="0">
                <a:latin typeface="Arial" pitchFamily="34" charset="0"/>
                <a:cs typeface="Arial" pitchFamily="34" charset="0"/>
              </a:rPr>
              <a:t> </a:t>
            </a:r>
            <a:r>
              <a:rPr lang="el-GR" altLang="el-GR" sz="2400" smtClean="0">
                <a:latin typeface="Arial" pitchFamily="34" charset="0"/>
                <a:cs typeface="Arial" pitchFamily="34" charset="0"/>
              </a:rPr>
              <a:t>Μέτρια ίνωση με χρώση ρετικουλίνης</a:t>
            </a:r>
            <a:r>
              <a:rPr lang="en-US" altLang="el-GR" sz="2400" smtClean="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457200" y="304800"/>
            <a:ext cx="8229600" cy="762000"/>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 μυελός των οστών</a:t>
            </a:r>
            <a:endParaRPr lang="en-US" sz="3600" b="1" dirty="0">
              <a:solidFill>
                <a:srgbClr val="FFC000"/>
              </a:solidFill>
              <a:latin typeface="Arial" panose="020B0604020202020204" pitchFamily="34" charset="0"/>
              <a:cs typeface="Arial" panose="020B0604020202020204" pitchFamily="34" charset="0"/>
            </a:endParaRPr>
          </a:p>
        </p:txBody>
      </p:sp>
      <p:pic>
        <p:nvPicPr>
          <p:cNvPr id="29698" name="Picture 5"/>
          <p:cNvPicPr>
            <a:picLocks noChangeAspect="1" noChangeArrowheads="1"/>
          </p:cNvPicPr>
          <p:nvPr>
            <p:ph sz="half" idx="1"/>
          </p:nvPr>
        </p:nvPicPr>
        <p:blipFill>
          <a:blip r:embed="rId2"/>
          <a:srcRect/>
          <a:stretch>
            <a:fillRect/>
          </a:stretch>
        </p:blipFill>
        <p:spPr>
          <a:xfrm>
            <a:off x="838200" y="1981200"/>
            <a:ext cx="3433763" cy="4419600"/>
          </a:xfrm>
        </p:spPr>
      </p:pic>
      <p:pic>
        <p:nvPicPr>
          <p:cNvPr id="29699" name="Picture 6"/>
          <p:cNvPicPr>
            <a:picLocks noChangeAspect="1" noChangeArrowheads="1"/>
          </p:cNvPicPr>
          <p:nvPr>
            <p:ph sz="half" idx="2"/>
          </p:nvPr>
        </p:nvPicPr>
        <p:blipFill>
          <a:blip r:embed="rId3"/>
          <a:srcRect/>
          <a:stretch>
            <a:fillRect/>
          </a:stretch>
        </p:blipFill>
        <p:spPr>
          <a:xfrm>
            <a:off x="5105400" y="1981200"/>
            <a:ext cx="3551238" cy="4419600"/>
          </a:xfr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06437"/>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 οστική βιοψία</a:t>
            </a:r>
            <a:endParaRPr lang="en-US" sz="3600" b="1" dirty="0">
              <a:solidFill>
                <a:srgbClr val="FFC000"/>
              </a:solidFill>
              <a:latin typeface="Arial" panose="020B0604020202020204" pitchFamily="34" charset="0"/>
              <a:cs typeface="Arial" panose="020B0604020202020204" pitchFamily="34" charset="0"/>
            </a:endParaRPr>
          </a:p>
        </p:txBody>
      </p:sp>
      <p:pic>
        <p:nvPicPr>
          <p:cNvPr id="30722" name="Picture 6" descr="LGC bo3"/>
          <p:cNvPicPr>
            <a:picLocks noChangeAspect="1" noChangeArrowheads="1"/>
          </p:cNvPicPr>
          <p:nvPr>
            <p:ph sz="half" idx="1"/>
          </p:nvPr>
        </p:nvPicPr>
        <p:blipFill>
          <a:blip r:embed="rId2"/>
          <a:srcRect/>
          <a:stretch>
            <a:fillRect/>
          </a:stretch>
        </p:blipFill>
        <p:spPr>
          <a:xfrm>
            <a:off x="893763" y="1447800"/>
            <a:ext cx="3292475" cy="5029200"/>
          </a:xfrm>
          <a:noFill/>
        </p:spPr>
      </p:pic>
      <p:pic>
        <p:nvPicPr>
          <p:cNvPr id="30723" name="Picture 9" descr="LGC fibroza"/>
          <p:cNvPicPr>
            <a:picLocks noChangeAspect="1" noChangeArrowheads="1"/>
          </p:cNvPicPr>
          <p:nvPr>
            <p:ph sz="half" idx="2"/>
          </p:nvPr>
        </p:nvPicPr>
        <p:blipFill>
          <a:blip r:embed="rId3"/>
          <a:srcRect/>
          <a:stretch>
            <a:fillRect/>
          </a:stretch>
        </p:blipFill>
        <p:spPr>
          <a:xfrm>
            <a:off x="5081588" y="1447800"/>
            <a:ext cx="3298825" cy="5029200"/>
          </a:xfr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77875"/>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 βιοχημικός έλεγχος</a:t>
            </a:r>
            <a:endParaRPr lang="en-US" sz="3600" b="1" dirty="0">
              <a:solidFill>
                <a:srgbClr val="FFC000"/>
              </a:solidFill>
              <a:latin typeface="Arial" panose="020B0604020202020204" pitchFamily="34" charset="0"/>
              <a:cs typeface="Arial" panose="020B0604020202020204" pitchFamily="34" charset="0"/>
            </a:endParaRPr>
          </a:p>
        </p:txBody>
      </p:sp>
      <p:sp>
        <p:nvSpPr>
          <p:cNvPr id="31746" name="Rectangle 3"/>
          <p:cNvSpPr>
            <a:spLocks noGrp="1"/>
          </p:cNvSpPr>
          <p:nvPr>
            <p:ph type="body" idx="1"/>
          </p:nvPr>
        </p:nvSpPr>
        <p:spPr>
          <a:xfrm>
            <a:off x="457200" y="1355725"/>
            <a:ext cx="8229600" cy="4953000"/>
          </a:xfrm>
        </p:spPr>
        <p:txBody>
          <a:bodyPr>
            <a:normAutofit fontScale="92500" lnSpcReduction="20000"/>
          </a:bodyPr>
          <a:lstStyle/>
          <a:p>
            <a:pPr algn="just" eaLnBrk="1" hangingPunct="1">
              <a:lnSpc>
                <a:spcPct val="90000"/>
              </a:lnSpc>
            </a:pPr>
            <a:r>
              <a:rPr lang="el-GR" altLang="el-GR" sz="2800" dirty="0" smtClean="0">
                <a:latin typeface="+mj-lt"/>
                <a:cs typeface="Arial" pitchFamily="34" charset="0"/>
              </a:rPr>
              <a:t>Αλκαλική </a:t>
            </a:r>
            <a:r>
              <a:rPr lang="el-GR" altLang="el-GR" sz="2800" dirty="0" err="1" smtClean="0">
                <a:latin typeface="+mj-lt"/>
                <a:cs typeface="Arial" pitchFamily="34" charset="0"/>
              </a:rPr>
              <a:t>φωσφατάση</a:t>
            </a:r>
            <a:r>
              <a:rPr lang="el-GR" altLang="el-GR" sz="2800" dirty="0" smtClean="0">
                <a:latin typeface="+mj-lt"/>
                <a:cs typeface="Arial" pitchFamily="34" charset="0"/>
              </a:rPr>
              <a:t> λευκών: πολύ ελαττωμένη ή μηδέν (</a:t>
            </a:r>
            <a:r>
              <a:rPr lang="en-US" altLang="el-GR" sz="2800" dirty="0" smtClean="0">
                <a:latin typeface="+mj-lt"/>
                <a:cs typeface="Arial" pitchFamily="34" charset="0"/>
              </a:rPr>
              <a:t>LAP score)</a:t>
            </a:r>
            <a:r>
              <a:rPr lang="en-AU" altLang="el-GR" sz="2800" dirty="0" smtClean="0">
                <a:latin typeface="+mj-lt"/>
                <a:cs typeface="Arial" pitchFamily="34" charset="0"/>
              </a:rPr>
              <a:t>.</a:t>
            </a:r>
            <a:endParaRPr lang="el-GR" altLang="el-GR" sz="2800" dirty="0" smtClean="0">
              <a:latin typeface="+mj-lt"/>
              <a:cs typeface="Arial" pitchFamily="34" charset="0"/>
            </a:endParaRPr>
          </a:p>
          <a:p>
            <a:pPr algn="just" eaLnBrk="1" hangingPunct="1">
              <a:lnSpc>
                <a:spcPct val="90000"/>
              </a:lnSpc>
            </a:pPr>
            <a:endParaRPr lang="en-AU" altLang="el-GR" sz="2800" dirty="0" smtClean="0">
              <a:latin typeface="+mj-lt"/>
              <a:cs typeface="Arial" pitchFamily="34" charset="0"/>
            </a:endParaRPr>
          </a:p>
          <a:p>
            <a:pPr algn="just" eaLnBrk="1" hangingPunct="1">
              <a:lnSpc>
                <a:spcPct val="90000"/>
              </a:lnSpc>
            </a:pPr>
            <a:r>
              <a:rPr lang="el-GR" altLang="el-GR" sz="2800" dirty="0" err="1" smtClean="0">
                <a:latin typeface="+mj-lt"/>
                <a:cs typeface="Arial" pitchFamily="34" charset="0"/>
              </a:rPr>
              <a:t>Εκσεσημασμένη</a:t>
            </a:r>
            <a:r>
              <a:rPr lang="el-GR" altLang="el-GR" sz="2800" dirty="0" smtClean="0">
                <a:latin typeface="+mj-lt"/>
                <a:cs typeface="Arial" pitchFamily="34" charset="0"/>
              </a:rPr>
              <a:t> αύξηση της </a:t>
            </a:r>
            <a:r>
              <a:rPr lang="en-US" altLang="el-GR" sz="2800" dirty="0" smtClean="0">
                <a:latin typeface="+mj-lt"/>
                <a:cs typeface="Arial" pitchFamily="34" charset="0"/>
              </a:rPr>
              <a:t>B-12–binding protein (TC-I</a:t>
            </a:r>
            <a:r>
              <a:rPr lang="en-US" altLang="el-GR" sz="2800" dirty="0" smtClean="0">
                <a:latin typeface="+mj-lt"/>
                <a:cs typeface="Arial" pitchFamily="34" charset="0"/>
              </a:rPr>
              <a:t>)</a:t>
            </a:r>
            <a:r>
              <a:rPr lang="el-GR" altLang="el-GR" sz="2800" dirty="0" smtClean="0">
                <a:latin typeface="+mj-lt"/>
                <a:cs typeface="Arial" pitchFamily="34" charset="0"/>
              </a:rPr>
              <a:t>.</a:t>
            </a:r>
          </a:p>
          <a:p>
            <a:pPr algn="just" eaLnBrk="1" hangingPunct="1">
              <a:lnSpc>
                <a:spcPct val="90000"/>
              </a:lnSpc>
            </a:pPr>
            <a:endParaRPr lang="en-AU" altLang="el-GR" sz="2800" dirty="0" smtClean="0">
              <a:latin typeface="+mj-lt"/>
              <a:cs typeface="Arial" pitchFamily="34" charset="0"/>
            </a:endParaRPr>
          </a:p>
          <a:p>
            <a:pPr algn="just" eaLnBrk="1" hangingPunct="1">
              <a:lnSpc>
                <a:spcPct val="90000"/>
              </a:lnSpc>
            </a:pPr>
            <a:r>
              <a:rPr lang="el-GR" altLang="el-GR" sz="2800" dirty="0" smtClean="0">
                <a:latin typeface="+mj-lt"/>
                <a:cs typeface="Arial" pitchFamily="34" charset="0"/>
              </a:rPr>
              <a:t>Διαταραχή της αιμόστασης </a:t>
            </a:r>
            <a:r>
              <a:rPr lang="en-AU" altLang="el-GR" sz="2800" dirty="0" smtClean="0">
                <a:latin typeface="+mj-lt"/>
                <a:cs typeface="Arial" pitchFamily="34" charset="0"/>
                <a:sym typeface="Wingdings" pitchFamily="2" charset="2"/>
              </a:rPr>
              <a:t></a:t>
            </a:r>
            <a:r>
              <a:rPr lang="en-AU" altLang="el-GR" sz="2800" dirty="0" smtClean="0">
                <a:latin typeface="+mj-lt"/>
                <a:cs typeface="Arial" pitchFamily="34" charset="0"/>
              </a:rPr>
              <a:t> </a:t>
            </a:r>
            <a:r>
              <a:rPr lang="el-GR" altLang="el-GR" sz="2800" dirty="0" err="1" smtClean="0">
                <a:latin typeface="+mj-lt"/>
                <a:cs typeface="Arial" pitchFamily="34" charset="0"/>
              </a:rPr>
              <a:t>θρομβοπάθεια</a:t>
            </a:r>
            <a:r>
              <a:rPr lang="el-GR" altLang="el-GR" sz="2800" dirty="0" smtClean="0">
                <a:latin typeface="+mj-lt"/>
                <a:cs typeface="Arial" pitchFamily="34" charset="0"/>
              </a:rPr>
              <a:t>: παράταση χρόνου ροής και μείωση της ικανότητας </a:t>
            </a:r>
            <a:r>
              <a:rPr lang="el-GR" altLang="el-GR" sz="2800" dirty="0" smtClean="0">
                <a:latin typeface="+mj-lt"/>
                <a:cs typeface="Arial" pitchFamily="34" charset="0"/>
              </a:rPr>
              <a:t>συσσώρευσης </a:t>
            </a:r>
            <a:r>
              <a:rPr lang="el-GR" altLang="el-GR" sz="2800" dirty="0" smtClean="0">
                <a:latin typeface="+mj-lt"/>
                <a:cs typeface="Arial" pitchFamily="34" charset="0"/>
              </a:rPr>
              <a:t>των ΑΜΠ</a:t>
            </a:r>
            <a:r>
              <a:rPr lang="en-AU" altLang="el-GR" sz="2800" dirty="0" smtClean="0">
                <a:latin typeface="+mj-lt"/>
                <a:cs typeface="Arial" pitchFamily="34" charset="0"/>
              </a:rPr>
              <a:t>.</a:t>
            </a:r>
            <a:r>
              <a:rPr lang="el-GR" altLang="el-GR" sz="2800" dirty="0" smtClean="0">
                <a:latin typeface="+mj-lt"/>
                <a:cs typeface="Arial" pitchFamily="34" charset="0"/>
              </a:rPr>
              <a:t> Ειδικά σε </a:t>
            </a:r>
            <a:r>
              <a:rPr lang="el-GR" altLang="el-GR" sz="2800" dirty="0" err="1" smtClean="0">
                <a:latin typeface="+mj-lt"/>
                <a:cs typeface="Arial" pitchFamily="34" charset="0"/>
              </a:rPr>
              <a:t>εκσεσημασμένη</a:t>
            </a:r>
            <a:r>
              <a:rPr lang="el-GR" altLang="el-GR" sz="2800" dirty="0" smtClean="0">
                <a:latin typeface="+mj-lt"/>
                <a:cs typeface="Arial" pitchFamily="34" charset="0"/>
              </a:rPr>
              <a:t> </a:t>
            </a:r>
            <a:r>
              <a:rPr lang="el-GR" altLang="el-GR" sz="2800" dirty="0" err="1" smtClean="0">
                <a:latin typeface="+mj-lt"/>
                <a:cs typeface="Arial" pitchFamily="34" charset="0"/>
              </a:rPr>
              <a:t>θρομβοκυττάρωση</a:t>
            </a:r>
            <a:r>
              <a:rPr lang="el-GR" altLang="el-GR" sz="2800" dirty="0" smtClean="0">
                <a:latin typeface="+mj-lt"/>
                <a:cs typeface="Arial" pitchFamily="34" charset="0"/>
              </a:rPr>
              <a:t> υπάρχει επίκτητη έλλειψη του παράγοντα </a:t>
            </a:r>
            <a:r>
              <a:rPr lang="en-US" altLang="el-GR" sz="2800" dirty="0" err="1" smtClean="0">
                <a:latin typeface="+mj-lt"/>
                <a:cs typeface="Arial" pitchFamily="34" charset="0"/>
              </a:rPr>
              <a:t>vonWillebrand</a:t>
            </a:r>
            <a:r>
              <a:rPr lang="en-US" altLang="el-GR" sz="2800" dirty="0" smtClean="0">
                <a:latin typeface="+mj-lt"/>
                <a:cs typeface="Arial" pitchFamily="34" charset="0"/>
              </a:rPr>
              <a:t>.</a:t>
            </a:r>
            <a:endParaRPr lang="el-GR" altLang="el-GR" sz="2800" dirty="0" smtClean="0">
              <a:latin typeface="+mj-lt"/>
              <a:cs typeface="Arial" pitchFamily="34" charset="0"/>
            </a:endParaRPr>
          </a:p>
          <a:p>
            <a:pPr algn="just" eaLnBrk="1" hangingPunct="1">
              <a:lnSpc>
                <a:spcPct val="90000"/>
              </a:lnSpc>
              <a:buNone/>
            </a:pPr>
            <a:r>
              <a:rPr lang="el-GR" altLang="el-GR" sz="2800" dirty="0" smtClean="0">
                <a:latin typeface="+mj-lt"/>
                <a:cs typeface="Arial" pitchFamily="34" charset="0"/>
              </a:rPr>
              <a:t> </a:t>
            </a:r>
            <a:endParaRPr lang="en-AU" altLang="el-GR" sz="2800" dirty="0" smtClean="0">
              <a:latin typeface="+mj-lt"/>
              <a:cs typeface="Arial" pitchFamily="34" charset="0"/>
            </a:endParaRPr>
          </a:p>
          <a:p>
            <a:pPr algn="just" eaLnBrk="1" hangingPunct="1">
              <a:lnSpc>
                <a:spcPct val="90000"/>
              </a:lnSpc>
            </a:pPr>
            <a:r>
              <a:rPr lang="el-GR" altLang="el-GR" sz="2800" dirty="0" err="1" smtClean="0">
                <a:latin typeface="+mj-lt"/>
                <a:cs typeface="Arial" pitchFamily="34" charset="0"/>
              </a:rPr>
              <a:t>Υπερουριχαιμία</a:t>
            </a:r>
            <a:r>
              <a:rPr lang="el-GR" altLang="el-GR" sz="2800" dirty="0" smtClean="0">
                <a:latin typeface="+mj-lt"/>
                <a:cs typeface="Arial" pitchFamily="34" charset="0"/>
              </a:rPr>
              <a:t>.</a:t>
            </a:r>
          </a:p>
          <a:p>
            <a:pPr algn="just" eaLnBrk="1" hangingPunct="1">
              <a:lnSpc>
                <a:spcPct val="90000"/>
              </a:lnSpc>
            </a:pPr>
            <a:endParaRPr lang="el-GR" altLang="el-GR" sz="2800" dirty="0" smtClean="0">
              <a:latin typeface="+mj-lt"/>
              <a:cs typeface="Arial" pitchFamily="34" charset="0"/>
            </a:endParaRPr>
          </a:p>
          <a:p>
            <a:pPr algn="just" eaLnBrk="1" hangingPunct="1">
              <a:lnSpc>
                <a:spcPct val="90000"/>
              </a:lnSpc>
            </a:pPr>
            <a:r>
              <a:rPr lang="el-GR" altLang="el-GR" sz="2800" dirty="0" smtClean="0">
                <a:latin typeface="+mj-lt"/>
                <a:cs typeface="Arial" pitchFamily="34" charset="0"/>
              </a:rPr>
              <a:t>Αύξηση</a:t>
            </a:r>
            <a:r>
              <a:rPr lang="en-AU" altLang="el-GR" sz="2800" dirty="0" smtClean="0">
                <a:latin typeface="+mj-lt"/>
                <a:cs typeface="Arial" pitchFamily="34" charset="0"/>
              </a:rPr>
              <a:t> </a:t>
            </a:r>
            <a:r>
              <a:rPr lang="en-AU" altLang="el-GR" sz="2800" dirty="0" smtClean="0">
                <a:latin typeface="+mj-lt"/>
                <a:cs typeface="Arial" pitchFamily="34" charset="0"/>
              </a:rPr>
              <a:t>LDH</a:t>
            </a:r>
            <a:r>
              <a:rPr lang="el-GR" altLang="el-GR" sz="2800" dirty="0" smtClean="0">
                <a:latin typeface="+mj-lt"/>
                <a:cs typeface="Arial" pitchFamily="34" charset="0"/>
              </a:rPr>
              <a:t>.</a:t>
            </a:r>
            <a:endParaRPr lang="en-AU" altLang="el-GR" sz="2800" dirty="0" smtClean="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287338" y="552450"/>
            <a:ext cx="7092950" cy="557213"/>
          </a:xfrm>
          <a:prstGeom prst="rect">
            <a:avLst/>
          </a:prstGeom>
          <a:noFill/>
          <a:ln w="12700">
            <a:noFill/>
            <a:miter lim="800000"/>
            <a:headEnd/>
            <a:tailEnd/>
          </a:ln>
        </p:spPr>
        <p:txBody>
          <a:bodyPr lIns="90488" tIns="44450" rIns="90488" bIns="44450" anchor="b">
            <a:spAutoFit/>
          </a:bodyPr>
          <a:lstStyle/>
          <a:p>
            <a:pPr defTabSz="971550">
              <a:lnSpc>
                <a:spcPct val="95000"/>
              </a:lnSpc>
            </a:pPr>
            <a:r>
              <a:rPr lang="el-GR" altLang="el-GR" sz="3200" b="1" dirty="0">
                <a:solidFill>
                  <a:srgbClr val="FFC000"/>
                </a:solidFill>
              </a:rPr>
              <a:t>Κλινική πορεία: φάσεις της ΧΜΛ</a:t>
            </a:r>
            <a:endParaRPr lang="en-US" altLang="el-GR" sz="4400" dirty="0">
              <a:solidFill>
                <a:srgbClr val="FFC000"/>
              </a:solidFill>
              <a:latin typeface="Times New Roman" pitchFamily="18" charset="0"/>
            </a:endParaRPr>
          </a:p>
        </p:txBody>
      </p:sp>
      <p:sp>
        <p:nvSpPr>
          <p:cNvPr id="32770" name="Line 3"/>
          <p:cNvSpPr>
            <a:spLocks noChangeShapeType="1"/>
          </p:cNvSpPr>
          <p:nvPr/>
        </p:nvSpPr>
        <p:spPr bwMode="auto">
          <a:xfrm>
            <a:off x="2403475" y="2235200"/>
            <a:ext cx="0" cy="3254375"/>
          </a:xfrm>
          <a:prstGeom prst="line">
            <a:avLst/>
          </a:prstGeom>
          <a:noFill/>
          <a:ln w="12700">
            <a:noFill/>
            <a:round/>
            <a:headEnd/>
            <a:tailEnd/>
          </a:ln>
        </p:spPr>
        <p:txBody>
          <a:bodyPr wrap="none" anchor="ctr"/>
          <a:lstStyle/>
          <a:p>
            <a:endParaRPr lang="el-GR"/>
          </a:p>
        </p:txBody>
      </p:sp>
      <p:sp>
        <p:nvSpPr>
          <p:cNvPr id="32771" name="Rectangle 4"/>
          <p:cNvSpPr>
            <a:spLocks noChangeArrowheads="1"/>
          </p:cNvSpPr>
          <p:nvPr/>
        </p:nvSpPr>
        <p:spPr bwMode="auto">
          <a:xfrm>
            <a:off x="228600" y="1981200"/>
            <a:ext cx="8659813" cy="3997325"/>
          </a:xfrm>
          <a:prstGeom prst="rect">
            <a:avLst/>
          </a:prstGeom>
          <a:noFill/>
          <a:ln w="12700">
            <a:solidFill>
              <a:schemeClr val="tx1"/>
            </a:solidFill>
            <a:miter lim="800000"/>
            <a:headEnd/>
            <a:tailEnd/>
          </a:ln>
        </p:spPr>
        <p:txBody>
          <a:bodyPr wrap="none" anchor="ctr"/>
          <a:lstStyle/>
          <a:p>
            <a:endParaRPr lang="el-GR" altLang="el-GR" sz="2800" b="1">
              <a:solidFill>
                <a:schemeClr val="tx2"/>
              </a:solidFill>
            </a:endParaRPr>
          </a:p>
        </p:txBody>
      </p:sp>
      <p:sp>
        <p:nvSpPr>
          <p:cNvPr id="32772" name="Rectangle 5"/>
          <p:cNvSpPr>
            <a:spLocks noChangeArrowheads="1"/>
          </p:cNvSpPr>
          <p:nvPr/>
        </p:nvSpPr>
        <p:spPr bwMode="auto">
          <a:xfrm>
            <a:off x="568325" y="2230438"/>
            <a:ext cx="8243888" cy="3221037"/>
          </a:xfrm>
          <a:prstGeom prst="rect">
            <a:avLst/>
          </a:prstGeom>
          <a:noFill/>
          <a:ln w="12700">
            <a:noFill/>
            <a:miter lim="800000"/>
            <a:headEnd/>
            <a:tailEnd/>
          </a:ln>
        </p:spPr>
        <p:txBody>
          <a:bodyPr wrap="none" anchor="ctr"/>
          <a:lstStyle/>
          <a:p>
            <a:endParaRPr lang="el-GR" altLang="el-GR" sz="2800" b="1">
              <a:solidFill>
                <a:schemeClr val="tx2"/>
              </a:solidFill>
            </a:endParaRPr>
          </a:p>
        </p:txBody>
      </p:sp>
      <p:sp>
        <p:nvSpPr>
          <p:cNvPr id="32773" name="Rectangle 6"/>
          <p:cNvSpPr>
            <a:spLocks noChangeArrowheads="1"/>
          </p:cNvSpPr>
          <p:nvPr/>
        </p:nvSpPr>
        <p:spPr bwMode="auto">
          <a:xfrm>
            <a:off x="441325" y="2500313"/>
            <a:ext cx="2316163" cy="2624137"/>
          </a:xfrm>
          <a:prstGeom prst="rect">
            <a:avLst/>
          </a:prstGeom>
          <a:noFill/>
          <a:ln w="12700">
            <a:noFill/>
            <a:miter lim="800000"/>
            <a:headEnd/>
            <a:tailEnd/>
          </a:ln>
        </p:spPr>
        <p:txBody>
          <a:bodyPr lIns="90488" tIns="44450" rIns="90488" bIns="44450">
            <a:spAutoFit/>
          </a:bodyPr>
          <a:lstStyle/>
          <a:p>
            <a:pPr>
              <a:lnSpc>
                <a:spcPct val="80000"/>
              </a:lnSpc>
              <a:spcBef>
                <a:spcPct val="50000"/>
              </a:spcBef>
            </a:pPr>
            <a:r>
              <a:rPr lang="en-US" altLang="el-GR" sz="2000" b="1">
                <a:solidFill>
                  <a:schemeClr val="tx2"/>
                </a:solidFill>
              </a:rPr>
              <a:t>Chronic phase</a:t>
            </a:r>
            <a:endParaRPr lang="en-US" altLang="el-GR" sz="2000" b="1"/>
          </a:p>
          <a:p>
            <a:pPr>
              <a:lnSpc>
                <a:spcPct val="80000"/>
              </a:lnSpc>
              <a:spcBef>
                <a:spcPct val="50000"/>
              </a:spcBef>
            </a:pPr>
            <a:endParaRPr lang="en-US" altLang="el-GR" sz="2000"/>
          </a:p>
          <a:p>
            <a:pPr>
              <a:lnSpc>
                <a:spcPct val="80000"/>
              </a:lnSpc>
              <a:spcBef>
                <a:spcPct val="40000"/>
              </a:spcBef>
            </a:pPr>
            <a:r>
              <a:rPr lang="en-US" altLang="el-GR" sz="2000"/>
              <a:t/>
            </a:r>
            <a:br>
              <a:rPr lang="en-US" altLang="el-GR" sz="2000"/>
            </a:br>
            <a:r>
              <a:rPr lang="en-US" altLang="el-GR" sz="2000"/>
              <a:t/>
            </a:r>
            <a:br>
              <a:rPr lang="en-US" altLang="el-GR" sz="2000"/>
            </a:br>
            <a:r>
              <a:rPr lang="en-US" altLang="el-GR" sz="2000" b="1"/>
              <a:t>Median 4–6 years</a:t>
            </a:r>
            <a:br>
              <a:rPr lang="en-US" altLang="el-GR" sz="2000" b="1"/>
            </a:br>
            <a:r>
              <a:rPr lang="en-US" altLang="el-GR" sz="2000" b="1"/>
              <a:t>stabilization</a:t>
            </a:r>
          </a:p>
          <a:p>
            <a:pPr>
              <a:lnSpc>
                <a:spcPct val="80000"/>
              </a:lnSpc>
              <a:spcBef>
                <a:spcPct val="50000"/>
              </a:spcBef>
            </a:pPr>
            <a:endParaRPr lang="en-US" altLang="el-GR" sz="2000"/>
          </a:p>
          <a:p>
            <a:pPr latinLnBrk="1">
              <a:lnSpc>
                <a:spcPct val="80000"/>
              </a:lnSpc>
              <a:spcBef>
                <a:spcPct val="50000"/>
              </a:spcBef>
            </a:pPr>
            <a:endParaRPr lang="en-US" altLang="el-GR" sz="2000"/>
          </a:p>
        </p:txBody>
      </p:sp>
      <p:sp>
        <p:nvSpPr>
          <p:cNvPr id="32774" name="Rectangle 7"/>
          <p:cNvSpPr>
            <a:spLocks noChangeArrowheads="1"/>
          </p:cNvSpPr>
          <p:nvPr/>
        </p:nvSpPr>
        <p:spPr bwMode="auto">
          <a:xfrm>
            <a:off x="3006725" y="2819400"/>
            <a:ext cx="2451100" cy="1628651"/>
          </a:xfrm>
          <a:prstGeom prst="rect">
            <a:avLst/>
          </a:prstGeom>
          <a:noFill/>
          <a:ln w="12700">
            <a:noFill/>
            <a:miter lim="800000"/>
            <a:headEnd/>
            <a:tailEnd/>
          </a:ln>
        </p:spPr>
        <p:txBody>
          <a:bodyPr wrap="square" lIns="90488" tIns="44450" rIns="90488" bIns="44450">
            <a:spAutoFit/>
          </a:bodyPr>
          <a:lstStyle/>
          <a:p>
            <a:pPr>
              <a:lnSpc>
                <a:spcPct val="80000"/>
              </a:lnSpc>
              <a:spcBef>
                <a:spcPct val="50000"/>
              </a:spcBef>
            </a:pPr>
            <a:r>
              <a:rPr lang="en-US" altLang="el-GR" sz="2000" b="1" dirty="0">
                <a:solidFill>
                  <a:schemeClr val="tx2"/>
                </a:solidFill>
              </a:rPr>
              <a:t>Accelerated phase</a:t>
            </a:r>
            <a:endParaRPr lang="en-US" altLang="el-GR" sz="2000" dirty="0"/>
          </a:p>
          <a:p>
            <a:pPr>
              <a:lnSpc>
                <a:spcPct val="80000"/>
              </a:lnSpc>
              <a:spcBef>
                <a:spcPct val="50000"/>
              </a:spcBef>
            </a:pPr>
            <a:endParaRPr lang="en-US" altLang="el-GR" sz="2000" dirty="0"/>
          </a:p>
          <a:p>
            <a:pPr>
              <a:lnSpc>
                <a:spcPct val="80000"/>
              </a:lnSpc>
              <a:spcBef>
                <a:spcPct val="50000"/>
              </a:spcBef>
            </a:pPr>
            <a:r>
              <a:rPr lang="en-US" altLang="el-GR" sz="2000" b="1" dirty="0"/>
              <a:t>Median duration</a:t>
            </a:r>
            <a:br>
              <a:rPr lang="en-US" altLang="el-GR" sz="2000" b="1" dirty="0"/>
            </a:br>
            <a:r>
              <a:rPr lang="en-US" altLang="el-GR" sz="2000" b="1" dirty="0"/>
              <a:t>up to 1 year</a:t>
            </a:r>
          </a:p>
        </p:txBody>
      </p:sp>
      <p:sp>
        <p:nvSpPr>
          <p:cNvPr id="32775" name="Rectangle 8"/>
          <p:cNvSpPr>
            <a:spLocks noChangeArrowheads="1"/>
          </p:cNvSpPr>
          <p:nvPr/>
        </p:nvSpPr>
        <p:spPr bwMode="auto">
          <a:xfrm>
            <a:off x="5575300" y="2667000"/>
            <a:ext cx="3568700" cy="2028761"/>
          </a:xfrm>
          <a:prstGeom prst="rect">
            <a:avLst/>
          </a:prstGeom>
          <a:noFill/>
          <a:ln w="12700">
            <a:noFill/>
            <a:miter lim="800000"/>
            <a:headEnd/>
            <a:tailEnd/>
          </a:ln>
        </p:spPr>
        <p:txBody>
          <a:bodyPr lIns="90488" tIns="44450" rIns="90488" bIns="44450">
            <a:spAutoFit/>
          </a:bodyPr>
          <a:lstStyle/>
          <a:p>
            <a:pPr>
              <a:lnSpc>
                <a:spcPct val="80000"/>
              </a:lnSpc>
              <a:spcBef>
                <a:spcPct val="50000"/>
              </a:spcBef>
            </a:pPr>
            <a:r>
              <a:rPr lang="en-US" altLang="el-GR" sz="2000" b="1" dirty="0" err="1">
                <a:solidFill>
                  <a:schemeClr val="tx2"/>
                </a:solidFill>
              </a:rPr>
              <a:t>Blastic</a:t>
            </a:r>
            <a:r>
              <a:rPr lang="en-US" altLang="el-GR" sz="2000" b="1" dirty="0">
                <a:solidFill>
                  <a:schemeClr val="tx2"/>
                </a:solidFill>
              </a:rPr>
              <a:t> phase </a:t>
            </a:r>
            <a:endParaRPr lang="en-US" altLang="el-GR" sz="2000" b="1" dirty="0" smtClean="0">
              <a:solidFill>
                <a:schemeClr val="tx2"/>
              </a:solidFill>
            </a:endParaRPr>
          </a:p>
          <a:p>
            <a:pPr>
              <a:lnSpc>
                <a:spcPct val="80000"/>
              </a:lnSpc>
              <a:spcBef>
                <a:spcPct val="50000"/>
              </a:spcBef>
            </a:pPr>
            <a:r>
              <a:rPr lang="en-US" altLang="el-GR" sz="2000" b="1" dirty="0" smtClean="0">
                <a:solidFill>
                  <a:schemeClr val="tx2"/>
                </a:solidFill>
              </a:rPr>
              <a:t>(</a:t>
            </a:r>
            <a:r>
              <a:rPr lang="en-US" altLang="el-GR" sz="2000" b="1" dirty="0">
                <a:solidFill>
                  <a:schemeClr val="tx2"/>
                </a:solidFill>
              </a:rPr>
              <a:t>blast crisis)</a:t>
            </a:r>
            <a:endParaRPr lang="en-US" altLang="el-GR" sz="2000" dirty="0"/>
          </a:p>
          <a:p>
            <a:pPr>
              <a:lnSpc>
                <a:spcPct val="80000"/>
              </a:lnSpc>
              <a:spcBef>
                <a:spcPct val="50000"/>
              </a:spcBef>
            </a:pPr>
            <a:endParaRPr lang="en-US" altLang="el-GR" sz="2000" dirty="0"/>
          </a:p>
          <a:p>
            <a:pPr>
              <a:lnSpc>
                <a:spcPct val="80000"/>
              </a:lnSpc>
              <a:spcBef>
                <a:spcPct val="50000"/>
              </a:spcBef>
            </a:pPr>
            <a:r>
              <a:rPr lang="en-US" altLang="el-GR" sz="2000" b="1" dirty="0"/>
              <a:t>Median survival</a:t>
            </a:r>
            <a:br>
              <a:rPr lang="en-US" altLang="el-GR" sz="2000" b="1" dirty="0"/>
            </a:br>
            <a:r>
              <a:rPr lang="en-US" altLang="el-GR" sz="2000" b="1" dirty="0"/>
              <a:t>3–6 months</a:t>
            </a:r>
            <a:br>
              <a:rPr lang="en-US" altLang="el-GR" sz="2000" b="1" dirty="0"/>
            </a:br>
            <a:r>
              <a:rPr lang="en-US" altLang="el-GR" sz="2000" b="1" dirty="0"/>
              <a:t>Terminal phase</a:t>
            </a:r>
            <a:endParaRPr lang="en-US" altLang="el-GR" sz="2000" dirty="0"/>
          </a:p>
        </p:txBody>
      </p:sp>
      <p:sp>
        <p:nvSpPr>
          <p:cNvPr id="32776" name="Rectangle 9"/>
          <p:cNvSpPr>
            <a:spLocks noChangeArrowheads="1"/>
          </p:cNvSpPr>
          <p:nvPr/>
        </p:nvSpPr>
        <p:spPr bwMode="auto">
          <a:xfrm>
            <a:off x="2840038" y="2208213"/>
            <a:ext cx="6176962" cy="346075"/>
          </a:xfrm>
          <a:prstGeom prst="rect">
            <a:avLst/>
          </a:prstGeom>
          <a:noFill/>
          <a:ln w="12700">
            <a:noFill/>
            <a:miter lim="800000"/>
            <a:headEnd/>
            <a:tailEnd/>
          </a:ln>
        </p:spPr>
        <p:txBody>
          <a:bodyPr lIns="90488" tIns="44450" rIns="90488" bIns="44450">
            <a:spAutoFit/>
          </a:bodyPr>
          <a:lstStyle/>
          <a:p>
            <a:pPr>
              <a:lnSpc>
                <a:spcPct val="80000"/>
              </a:lnSpc>
              <a:spcBef>
                <a:spcPct val="50000"/>
              </a:spcBef>
            </a:pPr>
            <a:r>
              <a:rPr lang="en-US" altLang="el-GR" sz="2000" b="1">
                <a:solidFill>
                  <a:schemeClr val="tx2"/>
                </a:solidFill>
              </a:rPr>
              <a:t>Advanced phases</a:t>
            </a:r>
          </a:p>
        </p:txBody>
      </p:sp>
      <p:sp>
        <p:nvSpPr>
          <p:cNvPr id="32777" name="Line 10"/>
          <p:cNvSpPr>
            <a:spLocks noChangeShapeType="1"/>
          </p:cNvSpPr>
          <p:nvPr/>
        </p:nvSpPr>
        <p:spPr bwMode="auto">
          <a:xfrm>
            <a:off x="5500688" y="2708275"/>
            <a:ext cx="0" cy="2592388"/>
          </a:xfrm>
          <a:prstGeom prst="line">
            <a:avLst/>
          </a:prstGeom>
          <a:noFill/>
          <a:ln w="12700">
            <a:solidFill>
              <a:schemeClr val="tx1"/>
            </a:solidFill>
            <a:round/>
            <a:headEnd/>
            <a:tailEnd/>
          </a:ln>
        </p:spPr>
        <p:txBody>
          <a:bodyPr wrap="none" anchor="ctr"/>
          <a:lstStyle/>
          <a:p>
            <a:endParaRPr lang="el-GR"/>
          </a:p>
        </p:txBody>
      </p:sp>
      <p:sp>
        <p:nvSpPr>
          <p:cNvPr id="32778" name="Line 11"/>
          <p:cNvSpPr>
            <a:spLocks noChangeShapeType="1"/>
          </p:cNvSpPr>
          <p:nvPr/>
        </p:nvSpPr>
        <p:spPr bwMode="auto">
          <a:xfrm>
            <a:off x="2840038" y="2036763"/>
            <a:ext cx="0" cy="3268662"/>
          </a:xfrm>
          <a:prstGeom prst="line">
            <a:avLst/>
          </a:prstGeom>
          <a:noFill/>
          <a:ln w="12700">
            <a:solidFill>
              <a:schemeClr val="tx1"/>
            </a:solidFill>
            <a:round/>
            <a:headEnd/>
            <a:tailEnd/>
          </a:ln>
        </p:spPr>
        <p:txBody>
          <a:bodyPr wrap="none" anchor="ctr"/>
          <a:lstStyle/>
          <a:p>
            <a:endParaRPr lang="el-GR"/>
          </a:p>
        </p:txBody>
      </p:sp>
      <p:sp>
        <p:nvSpPr>
          <p:cNvPr id="32779" name="Line 12"/>
          <p:cNvSpPr>
            <a:spLocks noChangeShapeType="1"/>
          </p:cNvSpPr>
          <p:nvPr/>
        </p:nvSpPr>
        <p:spPr bwMode="auto">
          <a:xfrm flipH="1">
            <a:off x="2846388" y="2689225"/>
            <a:ext cx="6199187" cy="0"/>
          </a:xfrm>
          <a:prstGeom prst="line">
            <a:avLst/>
          </a:prstGeom>
          <a:noFill/>
          <a:ln w="12700">
            <a:solidFill>
              <a:schemeClr val="tx1"/>
            </a:solidFill>
            <a:round/>
            <a:headEnd/>
            <a:tailEnd/>
          </a:ln>
        </p:spPr>
        <p:txBody>
          <a:bodyPr wrap="none" anchor="ctr"/>
          <a:lstStyle/>
          <a:p>
            <a:endParaRPr lang="el-GR"/>
          </a:p>
        </p:txBody>
      </p:sp>
      <p:sp>
        <p:nvSpPr>
          <p:cNvPr id="32780" name="AutoShape 13"/>
          <p:cNvSpPr>
            <a:spLocks noChangeArrowheads="1"/>
          </p:cNvSpPr>
          <p:nvPr/>
        </p:nvSpPr>
        <p:spPr bwMode="auto">
          <a:xfrm>
            <a:off x="515938" y="4879975"/>
            <a:ext cx="8496300" cy="1022350"/>
          </a:xfrm>
          <a:prstGeom prst="rightArrow">
            <a:avLst>
              <a:gd name="adj1" fmla="val 50000"/>
              <a:gd name="adj2" fmla="val 207841"/>
            </a:avLst>
          </a:prstGeom>
          <a:gradFill rotWithShape="0">
            <a:gsLst>
              <a:gs pos="0">
                <a:srgbClr val="7FA0EA"/>
              </a:gs>
              <a:gs pos="100000">
                <a:srgbClr val="0041D5"/>
              </a:gs>
            </a:gsLst>
            <a:lin ang="0" scaled="1"/>
          </a:gradFill>
          <a:ln w="12700">
            <a:solidFill>
              <a:schemeClr val="tx1"/>
            </a:solidFill>
            <a:miter lim="800000"/>
            <a:headEnd/>
            <a:tailEnd/>
          </a:ln>
        </p:spPr>
        <p:txBody>
          <a:bodyPr wrap="none" anchor="ctr"/>
          <a:lstStyle/>
          <a:p>
            <a:endParaRPr lang="el-GR" altLang="el-GR" sz="2800" b="1">
              <a:solidFill>
                <a:schemeClr val="tx2"/>
              </a:solidFill>
            </a:endParaRPr>
          </a:p>
        </p:txBody>
      </p:sp>
      <p:sp>
        <p:nvSpPr>
          <p:cNvPr id="32781" name="Line 16"/>
          <p:cNvSpPr>
            <a:spLocks noChangeShapeType="1"/>
          </p:cNvSpPr>
          <p:nvPr/>
        </p:nvSpPr>
        <p:spPr bwMode="auto">
          <a:xfrm>
            <a:off x="381000" y="3352800"/>
            <a:ext cx="8664575" cy="0"/>
          </a:xfrm>
          <a:prstGeom prst="line">
            <a:avLst/>
          </a:prstGeom>
          <a:noFill/>
          <a:ln w="12700">
            <a:solidFill>
              <a:schemeClr val="tx1"/>
            </a:solidFill>
            <a:round/>
            <a:headEnd/>
            <a:tailEnd/>
          </a:ln>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788987"/>
          </a:xfrm>
        </p:spPr>
        <p:txBody>
          <a:bodyPr/>
          <a:lstStyle/>
          <a:p>
            <a:pPr eaLnBrk="1" hangingPunct="1">
              <a:defRPr/>
            </a:pPr>
            <a:r>
              <a:rPr lang="el-GR" sz="4000" b="1" dirty="0">
                <a:solidFill>
                  <a:srgbClr val="FFC000"/>
                </a:solidFill>
                <a:latin typeface="Arial" panose="020B0604020202020204" pitchFamily="34" charset="0"/>
                <a:cs typeface="Arial" panose="020B0604020202020204" pitchFamily="34" charset="0"/>
              </a:rPr>
              <a:t>ΧΜΛ: εξέλιξη</a:t>
            </a:r>
            <a:endParaRPr lang="en-US" sz="4000" b="1" dirty="0">
              <a:solidFill>
                <a:srgbClr val="FFC000"/>
              </a:solidFill>
              <a:latin typeface="Arial" panose="020B0604020202020204" pitchFamily="34" charset="0"/>
              <a:cs typeface="Arial" panose="020B0604020202020204" pitchFamily="34" charset="0"/>
            </a:endParaRPr>
          </a:p>
        </p:txBody>
      </p:sp>
      <p:sp>
        <p:nvSpPr>
          <p:cNvPr id="33794" name="Rectangle 3"/>
          <p:cNvSpPr>
            <a:spLocks noGrp="1"/>
          </p:cNvSpPr>
          <p:nvPr>
            <p:ph type="body" idx="1"/>
          </p:nvPr>
        </p:nvSpPr>
        <p:spPr>
          <a:xfrm>
            <a:off x="457200" y="1143000"/>
            <a:ext cx="8229600" cy="5486400"/>
          </a:xfrm>
        </p:spPr>
        <p:txBody>
          <a:bodyPr/>
          <a:lstStyle/>
          <a:p>
            <a:pPr eaLnBrk="1" hangingPunct="1">
              <a:lnSpc>
                <a:spcPct val="90000"/>
              </a:lnSpc>
            </a:pPr>
            <a:r>
              <a:rPr lang="el-GR" altLang="el-GR" dirty="0" smtClean="0">
                <a:latin typeface="Times New Roman" pitchFamily="18" charset="0"/>
              </a:rPr>
              <a:t>Χρόνια φάση</a:t>
            </a:r>
          </a:p>
          <a:p>
            <a:pPr eaLnBrk="1" hangingPunct="1">
              <a:lnSpc>
                <a:spcPct val="90000"/>
              </a:lnSpc>
            </a:pPr>
            <a:r>
              <a:rPr lang="el-GR" altLang="el-GR" dirty="0" smtClean="0">
                <a:latin typeface="Times New Roman" pitchFamily="18" charset="0"/>
              </a:rPr>
              <a:t>Επιταχυνόμενη φάση</a:t>
            </a:r>
            <a:endParaRPr lang="en-US" altLang="el-GR" dirty="0" smtClean="0">
              <a:latin typeface="Times New Roman" pitchFamily="18" charset="0"/>
            </a:endParaRPr>
          </a:p>
          <a:p>
            <a:pPr eaLnBrk="1" hangingPunct="1">
              <a:lnSpc>
                <a:spcPct val="90000"/>
              </a:lnSpc>
            </a:pPr>
            <a:r>
              <a:rPr lang="el-GR" altLang="el-GR" dirty="0" smtClean="0">
                <a:latin typeface="Times New Roman" pitchFamily="18" charset="0"/>
              </a:rPr>
              <a:t>Βλαστική φάση</a:t>
            </a:r>
            <a:endParaRPr lang="en-US" altLang="el-GR" dirty="0" smtClean="0">
              <a:latin typeface="Times New Roman" pitchFamily="18" charset="0"/>
            </a:endParaRPr>
          </a:p>
          <a:p>
            <a:pPr eaLnBrk="1" hangingPunct="1">
              <a:lnSpc>
                <a:spcPct val="90000"/>
              </a:lnSpc>
            </a:pPr>
            <a:r>
              <a:rPr lang="el-GR" altLang="el-GR" dirty="0" smtClean="0">
                <a:latin typeface="Times New Roman" pitchFamily="18" charset="0"/>
              </a:rPr>
              <a:t>Επιπλοκές</a:t>
            </a:r>
            <a:endParaRPr lang="en-US" altLang="el-GR" dirty="0" smtClean="0">
              <a:latin typeface="Times New Roman" pitchFamily="18" charset="0"/>
            </a:endParaRPr>
          </a:p>
          <a:p>
            <a:pPr lvl="1" algn="just" eaLnBrk="1" hangingPunct="1">
              <a:lnSpc>
                <a:spcPct val="90000"/>
              </a:lnSpc>
            </a:pPr>
            <a:r>
              <a:rPr lang="el-GR" altLang="el-GR" dirty="0" smtClean="0">
                <a:latin typeface="Times New Roman" pitchFamily="18" charset="0"/>
              </a:rPr>
              <a:t>αναιμία</a:t>
            </a:r>
            <a:r>
              <a:rPr lang="en-AU" altLang="el-GR" dirty="0" smtClean="0">
                <a:latin typeface="Times New Roman" pitchFamily="18" charset="0"/>
              </a:rPr>
              <a:t>, </a:t>
            </a:r>
            <a:r>
              <a:rPr lang="el-GR" altLang="el-GR" dirty="0" smtClean="0">
                <a:latin typeface="Times New Roman" pitchFamily="18" charset="0"/>
              </a:rPr>
              <a:t>λοιμώξεις,</a:t>
            </a:r>
            <a:r>
              <a:rPr lang="en-AU" altLang="el-GR" dirty="0" smtClean="0">
                <a:latin typeface="Times New Roman" pitchFamily="18" charset="0"/>
              </a:rPr>
              <a:t> </a:t>
            </a:r>
          </a:p>
          <a:p>
            <a:pPr lvl="1" algn="just" eaLnBrk="1" hangingPunct="1">
              <a:lnSpc>
                <a:spcPct val="90000"/>
              </a:lnSpc>
            </a:pPr>
            <a:r>
              <a:rPr lang="el-GR" altLang="el-GR" dirty="0" smtClean="0">
                <a:latin typeface="Times New Roman" pitchFamily="18" charset="0"/>
              </a:rPr>
              <a:t>Αιμορραγίες ή θρομβώσεις</a:t>
            </a:r>
            <a:r>
              <a:rPr lang="en-AU" altLang="el-GR" dirty="0" smtClean="0">
                <a:latin typeface="Times New Roman" pitchFamily="18" charset="0"/>
              </a:rPr>
              <a:t> (</a:t>
            </a:r>
            <a:r>
              <a:rPr lang="el-GR" altLang="el-GR" dirty="0" smtClean="0">
                <a:latin typeface="Times New Roman" pitchFamily="18" charset="0"/>
              </a:rPr>
              <a:t>πριαπισμός)</a:t>
            </a:r>
            <a:r>
              <a:rPr lang="en-AU" altLang="el-GR" dirty="0" smtClean="0">
                <a:latin typeface="Times New Roman" pitchFamily="18" charset="0"/>
              </a:rPr>
              <a:t>, </a:t>
            </a:r>
          </a:p>
          <a:p>
            <a:pPr lvl="1" algn="just" eaLnBrk="1" hangingPunct="1">
              <a:lnSpc>
                <a:spcPct val="90000"/>
              </a:lnSpc>
            </a:pPr>
            <a:r>
              <a:rPr lang="el-GR" altLang="el-GR" dirty="0" err="1" smtClean="0">
                <a:latin typeface="Times New Roman" pitchFamily="18" charset="0"/>
              </a:rPr>
              <a:t>Έμφρακτα</a:t>
            </a:r>
            <a:r>
              <a:rPr lang="el-GR" altLang="el-GR" dirty="0" smtClean="0">
                <a:latin typeface="Times New Roman" pitchFamily="18" charset="0"/>
              </a:rPr>
              <a:t> </a:t>
            </a:r>
            <a:r>
              <a:rPr lang="el-GR" altLang="el-GR" dirty="0" err="1" smtClean="0">
                <a:latin typeface="Times New Roman" pitchFamily="18" charset="0"/>
              </a:rPr>
              <a:t>σπληνός</a:t>
            </a:r>
            <a:r>
              <a:rPr lang="el-GR" altLang="el-GR" dirty="0" smtClean="0">
                <a:latin typeface="Times New Roman" pitchFamily="18" charset="0"/>
              </a:rPr>
              <a:t> ή ρήξη</a:t>
            </a:r>
            <a:r>
              <a:rPr lang="en-AU" altLang="el-GR" dirty="0" smtClean="0">
                <a:latin typeface="Times New Roman" pitchFamily="18" charset="0"/>
              </a:rPr>
              <a:t>, </a:t>
            </a:r>
          </a:p>
          <a:p>
            <a:pPr lvl="1" algn="just" eaLnBrk="1" hangingPunct="1">
              <a:lnSpc>
                <a:spcPct val="90000"/>
              </a:lnSpc>
            </a:pPr>
            <a:r>
              <a:rPr lang="el-GR" altLang="el-GR" dirty="0" smtClean="0">
                <a:latin typeface="Times New Roman" pitchFamily="18" charset="0"/>
              </a:rPr>
              <a:t>πνευμονικές</a:t>
            </a:r>
            <a:r>
              <a:rPr lang="en-AU" altLang="el-GR" dirty="0" smtClean="0">
                <a:latin typeface="Times New Roman" pitchFamily="18" charset="0"/>
              </a:rPr>
              <a:t> (</a:t>
            </a:r>
            <a:r>
              <a:rPr lang="el-GR" altLang="el-GR" dirty="0" smtClean="0">
                <a:latin typeface="Times New Roman" pitchFamily="18" charset="0"/>
              </a:rPr>
              <a:t>πνευμονική εμβολή</a:t>
            </a:r>
            <a:r>
              <a:rPr lang="en-AU" altLang="el-GR" dirty="0" smtClean="0">
                <a:latin typeface="Times New Roman" pitchFamily="18" charset="0"/>
              </a:rPr>
              <a:t>, </a:t>
            </a:r>
            <a:r>
              <a:rPr lang="el-GR" altLang="el-GR" dirty="0" smtClean="0">
                <a:latin typeface="Times New Roman" pitchFamily="18" charset="0"/>
              </a:rPr>
              <a:t>λοιμώξεις</a:t>
            </a:r>
            <a:r>
              <a:rPr lang="en-AU" altLang="el-GR" dirty="0" smtClean="0">
                <a:latin typeface="Times New Roman" pitchFamily="18" charset="0"/>
              </a:rPr>
              <a:t>), </a:t>
            </a:r>
          </a:p>
          <a:p>
            <a:pPr lvl="1" algn="just" eaLnBrk="1" hangingPunct="1">
              <a:lnSpc>
                <a:spcPct val="90000"/>
              </a:lnSpc>
            </a:pPr>
            <a:r>
              <a:rPr lang="el-GR" altLang="el-GR" dirty="0" smtClean="0">
                <a:latin typeface="Times New Roman" pitchFamily="18" charset="0"/>
              </a:rPr>
              <a:t>οστά</a:t>
            </a:r>
            <a:r>
              <a:rPr lang="en-AU" altLang="el-GR" dirty="0" smtClean="0">
                <a:latin typeface="Times New Roman" pitchFamily="18" charset="0"/>
              </a:rPr>
              <a:t> (</a:t>
            </a:r>
            <a:r>
              <a:rPr lang="el-GR" altLang="el-GR" dirty="0" smtClean="0">
                <a:latin typeface="Times New Roman" pitchFamily="18" charset="0"/>
              </a:rPr>
              <a:t>οστικά άλγη</a:t>
            </a:r>
            <a:r>
              <a:rPr lang="en-AU" altLang="el-GR" dirty="0" smtClean="0">
                <a:latin typeface="Times New Roman" pitchFamily="18" charset="0"/>
              </a:rPr>
              <a:t>, </a:t>
            </a:r>
            <a:r>
              <a:rPr lang="el-GR" altLang="el-GR" dirty="0" err="1" smtClean="0">
                <a:latin typeface="Times New Roman" pitchFamily="18" charset="0"/>
              </a:rPr>
              <a:t>υπερασβεστιαιμία</a:t>
            </a:r>
            <a:r>
              <a:rPr lang="en-AU" altLang="el-GR" dirty="0" smtClean="0">
                <a:latin typeface="Times New Roman" pitchFamily="18" charset="0"/>
              </a:rPr>
              <a:t>), </a:t>
            </a:r>
          </a:p>
          <a:p>
            <a:pPr lvl="1" algn="just" eaLnBrk="1" hangingPunct="1">
              <a:lnSpc>
                <a:spcPct val="90000"/>
              </a:lnSpc>
            </a:pPr>
            <a:r>
              <a:rPr lang="el-GR" altLang="el-GR" dirty="0" smtClean="0">
                <a:latin typeface="Times New Roman" pitchFamily="18" charset="0"/>
              </a:rPr>
              <a:t>Νευρολογικές </a:t>
            </a:r>
            <a:r>
              <a:rPr lang="en-AU" altLang="el-GR" dirty="0" smtClean="0">
                <a:latin typeface="Times New Roman" pitchFamily="18" charset="0"/>
              </a:rPr>
              <a:t>(</a:t>
            </a:r>
            <a:r>
              <a:rPr lang="el-GR" altLang="el-GR" dirty="0" err="1" smtClean="0">
                <a:latin typeface="Times New Roman" pitchFamily="18" charset="0"/>
              </a:rPr>
              <a:t>λευκόσταση</a:t>
            </a:r>
            <a:r>
              <a:rPr lang="el-GR" altLang="el-GR" dirty="0" smtClean="0">
                <a:latin typeface="Times New Roman" pitchFamily="18" charset="0"/>
              </a:rPr>
              <a:t>, ΑΕΕ</a:t>
            </a:r>
            <a:r>
              <a:rPr lang="en-AU" altLang="el-GR" dirty="0" smtClean="0">
                <a:latin typeface="Times New Roman" pitchFamily="18" charset="0"/>
              </a:rPr>
              <a:t>), </a:t>
            </a:r>
          </a:p>
          <a:p>
            <a:pPr lvl="1" algn="just" eaLnBrk="1" hangingPunct="1">
              <a:lnSpc>
                <a:spcPct val="90000"/>
              </a:lnSpc>
            </a:pPr>
            <a:r>
              <a:rPr lang="el-GR" altLang="el-GR" dirty="0" smtClean="0">
                <a:latin typeface="Times New Roman" pitchFamily="18" charset="0"/>
              </a:rPr>
              <a:t>μεταβολικές</a:t>
            </a:r>
            <a:r>
              <a:rPr lang="en-AU" altLang="el-GR" dirty="0" smtClean="0">
                <a:latin typeface="Times New Roman" pitchFamily="18" charset="0"/>
              </a:rPr>
              <a:t> (</a:t>
            </a:r>
            <a:r>
              <a:rPr lang="el-GR" altLang="el-GR" dirty="0" smtClean="0">
                <a:latin typeface="Times New Roman" pitchFamily="18" charset="0"/>
              </a:rPr>
              <a:t>αρθρίτιδα</a:t>
            </a:r>
            <a:r>
              <a:rPr lang="en-AU" altLang="el-GR" dirty="0" smtClean="0">
                <a:latin typeface="Times New Roman" pitchFamily="18" charset="0"/>
              </a:rPr>
              <a:t>)</a:t>
            </a:r>
            <a:r>
              <a:rPr lang="en-US" altLang="el-GR" dirty="0" smtClean="0"/>
              <a:t>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457200" y="277813"/>
            <a:ext cx="8229600" cy="712787"/>
          </a:xfrm>
        </p:spPr>
        <p:txBody>
          <a:bodyPr/>
          <a:lstStyle/>
          <a:p>
            <a:pPr eaLnBrk="1" hangingPunct="1">
              <a:defRPr/>
            </a:pPr>
            <a:r>
              <a:rPr lang="el-GR" sz="4000" b="1" dirty="0">
                <a:solidFill>
                  <a:srgbClr val="FFC000"/>
                </a:solidFill>
                <a:latin typeface="Arial" panose="020B0604020202020204" pitchFamily="34" charset="0"/>
                <a:cs typeface="Arial" panose="020B0604020202020204" pitchFamily="34" charset="0"/>
              </a:rPr>
              <a:t>ΧΜΛ: επιταχυνόμενη φάση</a:t>
            </a:r>
            <a:endParaRPr lang="en-US" sz="4000" b="1" dirty="0">
              <a:solidFill>
                <a:srgbClr val="FFC000"/>
              </a:solidFill>
              <a:latin typeface="Arial" panose="020B0604020202020204" pitchFamily="34" charset="0"/>
              <a:cs typeface="Arial" panose="020B0604020202020204" pitchFamily="34" charset="0"/>
            </a:endParaRPr>
          </a:p>
        </p:txBody>
      </p:sp>
      <p:sp>
        <p:nvSpPr>
          <p:cNvPr id="34818" name="Rectangle 1027"/>
          <p:cNvSpPr>
            <a:spLocks noGrp="1"/>
          </p:cNvSpPr>
          <p:nvPr>
            <p:ph type="body" idx="1"/>
          </p:nvPr>
        </p:nvSpPr>
        <p:spPr>
          <a:xfrm>
            <a:off x="457200" y="1643063"/>
            <a:ext cx="8229600" cy="4449762"/>
          </a:xfrm>
        </p:spPr>
        <p:txBody>
          <a:bodyPr/>
          <a:lstStyle/>
          <a:p>
            <a:pPr algn="just" eaLnBrk="1" hangingPunct="1">
              <a:lnSpc>
                <a:spcPct val="90000"/>
              </a:lnSpc>
            </a:pPr>
            <a:r>
              <a:rPr lang="el-GR" altLang="el-GR" sz="2400" smtClean="0">
                <a:latin typeface="Arial" pitchFamily="34" charset="0"/>
                <a:cs typeface="Arial" pitchFamily="34" charset="0"/>
              </a:rPr>
              <a:t>Εμφανίζεται </a:t>
            </a:r>
            <a:r>
              <a:rPr lang="en-US" altLang="el-GR" sz="2400" smtClean="0">
                <a:latin typeface="Arial" pitchFamily="34" charset="0"/>
                <a:cs typeface="Arial" pitchFamily="34" charset="0"/>
              </a:rPr>
              <a:t>3.5–5 </a:t>
            </a:r>
            <a:r>
              <a:rPr lang="el-GR" altLang="el-GR" sz="2400" smtClean="0">
                <a:latin typeface="Arial" pitchFamily="34" charset="0"/>
                <a:cs typeface="Arial" pitchFamily="34" charset="0"/>
              </a:rPr>
              <a:t>έτη μετά την χρόνια φάση</a:t>
            </a:r>
            <a:endParaRPr lang="en-US" altLang="el-GR" sz="2400" smtClean="0">
              <a:latin typeface="Arial" pitchFamily="34" charset="0"/>
              <a:cs typeface="Arial" pitchFamily="34" charset="0"/>
            </a:endParaRPr>
          </a:p>
          <a:p>
            <a:pPr algn="just" eaLnBrk="1" hangingPunct="1">
              <a:lnSpc>
                <a:spcPct val="90000"/>
              </a:lnSpc>
            </a:pPr>
            <a:r>
              <a:rPr lang="el-GR" altLang="el-GR" sz="2400" smtClean="0">
                <a:latin typeface="Arial" pitchFamily="34" charset="0"/>
                <a:cs typeface="Arial" pitchFamily="34" charset="0"/>
              </a:rPr>
              <a:t>Χαρακτηριστικά:</a:t>
            </a:r>
            <a:endParaRPr lang="en-US" altLang="el-GR" sz="2400" smtClean="0">
              <a:latin typeface="Arial" pitchFamily="34" charset="0"/>
              <a:cs typeface="Arial" pitchFamily="34" charset="0"/>
            </a:endParaRPr>
          </a:p>
          <a:p>
            <a:pPr lvl="1" eaLnBrk="1" hangingPunct="1">
              <a:lnSpc>
                <a:spcPct val="80000"/>
              </a:lnSpc>
            </a:pPr>
            <a:r>
              <a:rPr lang="el-GR" altLang="el-GR" sz="2400" smtClean="0">
                <a:latin typeface="Arial" pitchFamily="34" charset="0"/>
                <a:cs typeface="Arial" pitchFamily="34" charset="0"/>
              </a:rPr>
              <a:t>Κλινικά</a:t>
            </a:r>
            <a:endParaRPr lang="en-US" altLang="el-GR" sz="2400"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Αυξανόμενη σπληνομεγαλία ανθεκτική στη ΧΜΘ</a:t>
            </a:r>
            <a:endParaRPr lang="en-US" altLang="el-GR"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Ανθεκτικότητα στη ΧΜΘ</a:t>
            </a:r>
            <a:endParaRPr lang="en-US" altLang="el-GR" smtClean="0">
              <a:latin typeface="Arial" pitchFamily="34" charset="0"/>
              <a:cs typeface="Arial" pitchFamily="34" charset="0"/>
            </a:endParaRPr>
          </a:p>
          <a:p>
            <a:pPr lvl="1" eaLnBrk="1" hangingPunct="1">
              <a:lnSpc>
                <a:spcPct val="80000"/>
              </a:lnSpc>
            </a:pPr>
            <a:r>
              <a:rPr lang="el-GR" altLang="el-GR" sz="2400" smtClean="0">
                <a:latin typeface="Arial" pitchFamily="34" charset="0"/>
                <a:cs typeface="Arial" pitchFamily="34" charset="0"/>
              </a:rPr>
              <a:t>Εργαστηριακά</a:t>
            </a:r>
            <a:endParaRPr lang="en-US" altLang="el-GR" sz="2400"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Βλάστες</a:t>
            </a:r>
            <a:r>
              <a:rPr lang="en-US" altLang="el-GR" smtClean="0">
                <a:latin typeface="Arial" pitchFamily="34" charset="0"/>
                <a:cs typeface="Arial" pitchFamily="34" charset="0"/>
              </a:rPr>
              <a:t>&gt;15% </a:t>
            </a:r>
            <a:r>
              <a:rPr lang="el-GR" altLang="el-GR" smtClean="0">
                <a:latin typeface="Arial" pitchFamily="34" charset="0"/>
                <a:cs typeface="Arial" pitchFamily="34" charset="0"/>
              </a:rPr>
              <a:t>στο περιφερικό αίμα</a:t>
            </a:r>
            <a:endParaRPr lang="en-US" altLang="el-GR"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Βλάστες </a:t>
            </a:r>
            <a:r>
              <a:rPr lang="en-US" altLang="el-GR" smtClean="0">
                <a:latin typeface="Arial" pitchFamily="34" charset="0"/>
                <a:cs typeface="Arial" pitchFamily="34" charset="0"/>
              </a:rPr>
              <a:t>&amp; </a:t>
            </a:r>
            <a:r>
              <a:rPr lang="el-GR" altLang="el-GR" smtClean="0">
                <a:latin typeface="Arial" pitchFamily="34" charset="0"/>
                <a:cs typeface="Arial" pitchFamily="34" charset="0"/>
              </a:rPr>
              <a:t>προμυελοκύτταρα</a:t>
            </a:r>
            <a:r>
              <a:rPr lang="en-US" altLang="el-GR" smtClean="0">
                <a:latin typeface="Arial" pitchFamily="34" charset="0"/>
                <a:cs typeface="Arial" pitchFamily="34" charset="0"/>
              </a:rPr>
              <a:t> &gt; 30% </a:t>
            </a:r>
            <a:r>
              <a:rPr lang="el-GR" altLang="el-GR" smtClean="0">
                <a:latin typeface="Arial" pitchFamily="34" charset="0"/>
                <a:cs typeface="Arial" pitchFamily="34" charset="0"/>
              </a:rPr>
              <a:t>στο περ. αίμα</a:t>
            </a:r>
            <a:endParaRPr lang="en-US" altLang="el-GR"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Βασεόφιλα &gt;</a:t>
            </a:r>
            <a:r>
              <a:rPr lang="en-US" altLang="el-GR" smtClean="0">
                <a:latin typeface="Arial" pitchFamily="34" charset="0"/>
                <a:cs typeface="Arial" pitchFamily="34" charset="0"/>
              </a:rPr>
              <a:t> 20% </a:t>
            </a:r>
            <a:r>
              <a:rPr lang="el-GR" altLang="el-GR" smtClean="0">
                <a:latin typeface="Arial" pitchFamily="34" charset="0"/>
                <a:cs typeface="Arial" pitchFamily="34" charset="0"/>
              </a:rPr>
              <a:t>στο περ. αίμα</a:t>
            </a:r>
            <a:endParaRPr lang="en-US" altLang="el-GR"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Θρομβοπενία</a:t>
            </a:r>
            <a:endParaRPr lang="en-US" altLang="el-GR" smtClean="0">
              <a:latin typeface="Arial" pitchFamily="34" charset="0"/>
              <a:cs typeface="Arial" pitchFamily="34" charset="0"/>
            </a:endParaRPr>
          </a:p>
          <a:p>
            <a:pPr lvl="2" eaLnBrk="1" hangingPunct="1">
              <a:lnSpc>
                <a:spcPct val="80000"/>
              </a:lnSpc>
            </a:pPr>
            <a:r>
              <a:rPr lang="el-GR" altLang="el-GR" smtClean="0">
                <a:latin typeface="Arial" pitchFamily="34" charset="0"/>
                <a:cs typeface="Arial" pitchFamily="34" charset="0"/>
              </a:rPr>
              <a:t>Κυτταρογενετική κλωνική εξέλιξη</a:t>
            </a:r>
            <a:endParaRPr lang="en-US" altLang="el-GR"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457200"/>
            <a:ext cx="8763000" cy="762000"/>
          </a:xfrm>
        </p:spPr>
        <p:txBody>
          <a:bodyPr/>
          <a:lstStyle/>
          <a:p>
            <a:pPr eaLnBrk="1" hangingPunct="1">
              <a:defRPr/>
            </a:pPr>
            <a:r>
              <a:rPr lang="el-GR" sz="4000" b="1" dirty="0">
                <a:solidFill>
                  <a:srgbClr val="FFC000"/>
                </a:solidFill>
              </a:rPr>
              <a:t>ΟΛ - ΕΠΙΔΗΜΙΟΛΟΓΙΑ</a:t>
            </a:r>
            <a:endParaRPr lang="en-US" sz="4000" b="1" dirty="0">
              <a:solidFill>
                <a:srgbClr val="FFC000"/>
              </a:solidFill>
            </a:endParaRPr>
          </a:p>
        </p:txBody>
      </p:sp>
      <p:sp>
        <p:nvSpPr>
          <p:cNvPr id="29698" name="Rectangle 3"/>
          <p:cNvSpPr>
            <a:spLocks noGrp="1" noChangeArrowheads="1"/>
          </p:cNvSpPr>
          <p:nvPr>
            <p:ph idx="1"/>
          </p:nvPr>
        </p:nvSpPr>
        <p:spPr>
          <a:xfrm>
            <a:off x="533400" y="1828800"/>
            <a:ext cx="7924800" cy="3657600"/>
          </a:xfrm>
        </p:spPr>
        <p:txBody>
          <a:bodyPr/>
          <a:lstStyle/>
          <a:p>
            <a:pPr algn="just" eaLnBrk="1" hangingPunct="1"/>
            <a:r>
              <a:rPr lang="el-GR" altLang="el-GR" sz="2800" smtClean="0">
                <a:effectLst/>
                <a:cs typeface="Tahoma" pitchFamily="34" charset="0"/>
              </a:rPr>
              <a:t>Η συχνότητα των ΟΛ κυμαίνεται μεταξύ </a:t>
            </a:r>
            <a:r>
              <a:rPr lang="fr-FR" altLang="el-GR" sz="2800" smtClean="0">
                <a:effectLst/>
                <a:cs typeface="Tahoma" pitchFamily="34" charset="0"/>
              </a:rPr>
              <a:t>1 </a:t>
            </a:r>
            <a:r>
              <a:rPr lang="el-GR" altLang="el-GR" sz="2800" smtClean="0">
                <a:effectLst/>
                <a:cs typeface="Tahoma" pitchFamily="34" charset="0"/>
              </a:rPr>
              <a:t>και</a:t>
            </a:r>
            <a:r>
              <a:rPr lang="fr-FR" altLang="el-GR" sz="2800" smtClean="0">
                <a:effectLst/>
                <a:cs typeface="Tahoma" pitchFamily="34" charset="0"/>
              </a:rPr>
              <a:t> 6,5 </a:t>
            </a:r>
            <a:r>
              <a:rPr lang="el-GR" altLang="el-GR" sz="2800" smtClean="0">
                <a:effectLst/>
                <a:cs typeface="Tahoma" pitchFamily="34" charset="0"/>
              </a:rPr>
              <a:t>περιπτώσεις/</a:t>
            </a:r>
            <a:r>
              <a:rPr lang="fr-FR" altLang="el-GR" sz="2800" smtClean="0">
                <a:effectLst/>
                <a:cs typeface="Tahoma" pitchFamily="34" charset="0"/>
              </a:rPr>
              <a:t>100.000 </a:t>
            </a:r>
            <a:r>
              <a:rPr lang="el-GR" altLang="el-GR" sz="2800" smtClean="0">
                <a:effectLst/>
                <a:cs typeface="Tahoma" pitchFamily="34" charset="0"/>
              </a:rPr>
              <a:t>πληθυσμού/ έτος και εξαρτάται από τον υπότυπο και την ηλικία</a:t>
            </a:r>
            <a:r>
              <a:rPr lang="fr-FR" altLang="el-GR" sz="2800" smtClean="0">
                <a:effectLst/>
                <a:cs typeface="Tahoma" pitchFamily="34" charset="0"/>
              </a:rPr>
              <a:t>. </a:t>
            </a:r>
          </a:p>
          <a:p>
            <a:pPr algn="just" eaLnBrk="1" hangingPunct="1"/>
            <a:endParaRPr lang="en-US" altLang="el-GR" sz="2800" smtClean="0">
              <a:effectLst/>
              <a:cs typeface="Tahoma" pitchFamily="34" charset="0"/>
            </a:endParaRPr>
          </a:p>
          <a:p>
            <a:pPr algn="just" eaLnBrk="1" hangingPunct="1"/>
            <a:r>
              <a:rPr lang="el-GR" altLang="el-GR" sz="2800" smtClean="0">
                <a:effectLst/>
                <a:cs typeface="Tahoma" pitchFamily="34" charset="0"/>
              </a:rPr>
              <a:t>Αφορά το </a:t>
            </a:r>
            <a:r>
              <a:rPr lang="fr-FR" altLang="el-GR" sz="2800" smtClean="0">
                <a:effectLst/>
                <a:cs typeface="Tahoma" pitchFamily="34" charset="0"/>
              </a:rPr>
              <a:t>10% </a:t>
            </a:r>
            <a:r>
              <a:rPr lang="el-GR" altLang="el-GR" sz="2800" smtClean="0">
                <a:effectLst/>
                <a:cs typeface="Tahoma" pitchFamily="34" charset="0"/>
              </a:rPr>
              <a:t>των νεοπλασματικών νόσων και αποτελεί την βασική νεοπλασία στις ηλικίες </a:t>
            </a:r>
            <a:r>
              <a:rPr lang="fr-FR" altLang="el-GR" sz="2800" smtClean="0">
                <a:effectLst/>
                <a:cs typeface="Tahoma" pitchFamily="34" charset="0"/>
              </a:rPr>
              <a:t>0-35 </a:t>
            </a:r>
            <a:r>
              <a:rPr lang="el-GR" altLang="el-GR" sz="2800" smtClean="0">
                <a:effectLst/>
                <a:cs typeface="Tahoma" pitchFamily="34" charset="0"/>
              </a:rPr>
              <a:t>έτη.</a:t>
            </a:r>
            <a:endParaRPr lang="en-US" altLang="el-GR" sz="2800" smtClean="0">
              <a:effectLst/>
              <a:cs typeface="Tahoma" pitchFamily="34" charset="0"/>
            </a:endParaRPr>
          </a:p>
          <a:p>
            <a:pPr eaLnBrk="1" hangingPunct="1"/>
            <a:endParaRPr lang="en-US" altLang="el-GR" sz="2800" smtClean="0">
              <a:effectLst/>
              <a:cs typeface="Tahoma"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788987"/>
          </a:xfrm>
        </p:spPr>
        <p:txBody>
          <a:bodyPr/>
          <a:lstStyle/>
          <a:p>
            <a:pPr eaLnBrk="1" hangingPunct="1">
              <a:defRPr/>
            </a:pPr>
            <a:r>
              <a:rPr lang="el-GR" sz="4000" b="1" dirty="0">
                <a:solidFill>
                  <a:srgbClr val="FFC000"/>
                </a:solidFill>
                <a:latin typeface="Arial" panose="020B0604020202020204" pitchFamily="34" charset="0"/>
                <a:cs typeface="Arial" panose="020B0604020202020204" pitchFamily="34" charset="0"/>
              </a:rPr>
              <a:t>ΧΜΛ: βλαστική φάση</a:t>
            </a:r>
            <a:endParaRPr lang="en-US" sz="4000" b="1" dirty="0">
              <a:solidFill>
                <a:srgbClr val="FFC000"/>
              </a:solidFill>
              <a:latin typeface="Arial" panose="020B0604020202020204" pitchFamily="34" charset="0"/>
              <a:cs typeface="Arial" panose="020B0604020202020204" pitchFamily="34" charset="0"/>
            </a:endParaRPr>
          </a:p>
        </p:txBody>
      </p:sp>
      <p:sp>
        <p:nvSpPr>
          <p:cNvPr id="35842" name="Rectangle 3"/>
          <p:cNvSpPr>
            <a:spLocks noGrp="1"/>
          </p:cNvSpPr>
          <p:nvPr>
            <p:ph type="body" idx="1"/>
          </p:nvPr>
        </p:nvSpPr>
        <p:spPr>
          <a:xfrm>
            <a:off x="457200" y="1905000"/>
            <a:ext cx="8229600" cy="2747963"/>
          </a:xfrm>
        </p:spPr>
        <p:txBody>
          <a:bodyPr/>
          <a:lstStyle/>
          <a:p>
            <a:pPr eaLnBrk="1" hangingPunct="1">
              <a:lnSpc>
                <a:spcPct val="90000"/>
              </a:lnSpc>
            </a:pPr>
            <a:r>
              <a:rPr lang="el-GR" altLang="el-GR" sz="2400" b="1" smtClean="0">
                <a:latin typeface="Arial" pitchFamily="34" charset="0"/>
                <a:cs typeface="Arial" pitchFamily="34" charset="0"/>
              </a:rPr>
              <a:t>Κριτήρια:</a:t>
            </a:r>
            <a:endParaRPr lang="en-AU" altLang="el-GR" sz="2400" b="1" smtClean="0">
              <a:latin typeface="Arial" pitchFamily="34" charset="0"/>
              <a:cs typeface="Arial" pitchFamily="34" charset="0"/>
            </a:endParaRPr>
          </a:p>
          <a:p>
            <a:pPr lvl="1" eaLnBrk="1" hangingPunct="1"/>
            <a:r>
              <a:rPr lang="el-GR" altLang="el-GR" sz="2400" smtClean="0">
                <a:latin typeface="Arial" pitchFamily="34" charset="0"/>
                <a:cs typeface="Arial" pitchFamily="34" charset="0"/>
              </a:rPr>
              <a:t>Εικόνα οξείας λευχαιμίας</a:t>
            </a:r>
            <a:endParaRPr lang="en-US" altLang="el-GR" sz="2400" smtClean="0">
              <a:latin typeface="Arial" pitchFamily="34" charset="0"/>
              <a:cs typeface="Arial" pitchFamily="34" charset="0"/>
            </a:endParaRPr>
          </a:p>
          <a:p>
            <a:pPr lvl="1" eaLnBrk="1" hangingPunct="1"/>
            <a:r>
              <a:rPr lang="el-GR" altLang="el-GR" sz="2400" smtClean="0">
                <a:latin typeface="Arial" pitchFamily="34" charset="0"/>
                <a:cs typeface="Arial" pitchFamily="34" charset="0"/>
              </a:rPr>
              <a:t>Βλάστες &gt; </a:t>
            </a:r>
            <a:r>
              <a:rPr lang="en-US" altLang="el-GR" sz="2400" smtClean="0">
                <a:latin typeface="Arial" pitchFamily="34" charset="0"/>
                <a:cs typeface="Arial" pitchFamily="34" charset="0"/>
              </a:rPr>
              <a:t>30% </a:t>
            </a:r>
            <a:r>
              <a:rPr lang="el-GR" altLang="el-GR" sz="2400" smtClean="0">
                <a:latin typeface="Arial" pitchFamily="34" charset="0"/>
                <a:cs typeface="Arial" pitchFamily="34" charset="0"/>
              </a:rPr>
              <a:t>στον μυελό</a:t>
            </a:r>
            <a:endParaRPr lang="en-US" altLang="el-GR" sz="2400" smtClean="0">
              <a:latin typeface="Arial" pitchFamily="34" charset="0"/>
              <a:cs typeface="Arial" pitchFamily="34" charset="0"/>
            </a:endParaRPr>
          </a:p>
          <a:p>
            <a:pPr lvl="1" eaLnBrk="1" hangingPunct="1"/>
            <a:r>
              <a:rPr lang="en-US" altLang="el-GR" sz="2400" smtClean="0">
                <a:latin typeface="Arial" pitchFamily="34" charset="0"/>
                <a:cs typeface="Arial" pitchFamily="34" charset="0"/>
              </a:rPr>
              <a:t>2/3 </a:t>
            </a:r>
            <a:r>
              <a:rPr lang="el-GR" altLang="el-GR" sz="2400" smtClean="0">
                <a:latin typeface="Arial" pitchFamily="34" charset="0"/>
                <a:cs typeface="Arial" pitchFamily="34" charset="0"/>
              </a:rPr>
              <a:t>ΟΜΛ και</a:t>
            </a:r>
            <a:r>
              <a:rPr lang="en-US" altLang="el-GR" sz="2400" smtClean="0">
                <a:latin typeface="Arial" pitchFamily="34" charset="0"/>
                <a:cs typeface="Arial" pitchFamily="34" charset="0"/>
              </a:rPr>
              <a:t> 1/3 </a:t>
            </a:r>
            <a:r>
              <a:rPr lang="el-GR" altLang="el-GR" sz="2400" smtClean="0">
                <a:latin typeface="Arial" pitchFamily="34" charset="0"/>
                <a:cs typeface="Arial" pitchFamily="34" charset="0"/>
              </a:rPr>
              <a:t>ΟΛΛ</a:t>
            </a:r>
            <a:endParaRPr lang="en-US" altLang="el-GR" sz="2400" smtClean="0">
              <a:latin typeface="Arial" pitchFamily="34" charset="0"/>
              <a:cs typeface="Arial" pitchFamily="34" charset="0"/>
            </a:endParaRPr>
          </a:p>
          <a:p>
            <a:pPr lvl="1" eaLnBrk="1" hangingPunct="1"/>
            <a:r>
              <a:rPr lang="el-GR" altLang="el-GR" sz="2400" smtClean="0">
                <a:latin typeface="Arial" pitchFamily="34" charset="0"/>
                <a:cs typeface="Arial" pitchFamily="34" charset="0"/>
              </a:rPr>
              <a:t>Επιβίωση: </a:t>
            </a:r>
            <a:r>
              <a:rPr lang="en-US" altLang="el-GR" sz="2400" smtClean="0">
                <a:latin typeface="Arial" pitchFamily="34" charset="0"/>
                <a:cs typeface="Arial" pitchFamily="34" charset="0"/>
              </a:rPr>
              <a:t>9 </a:t>
            </a:r>
            <a:r>
              <a:rPr lang="el-GR" altLang="el-GR" sz="2400" smtClean="0">
                <a:latin typeface="Arial" pitchFamily="34" charset="0"/>
                <a:cs typeface="Arial" pitchFamily="34" charset="0"/>
              </a:rPr>
              <a:t>μήνες</a:t>
            </a:r>
            <a:r>
              <a:rPr lang="en-US" altLang="el-GR" sz="2400" smtClean="0">
                <a:latin typeface="Arial" pitchFamily="34" charset="0"/>
                <a:cs typeface="Arial" pitchFamily="34" charset="0"/>
              </a:rPr>
              <a:t> vs 3 </a:t>
            </a:r>
            <a:r>
              <a:rPr lang="el-GR" altLang="el-GR" sz="2400" smtClean="0">
                <a:latin typeface="Arial" pitchFamily="34" charset="0"/>
                <a:cs typeface="Arial" pitchFamily="34" charset="0"/>
              </a:rPr>
              <a:t>μήνες </a:t>
            </a:r>
            <a:r>
              <a:rPr lang="en-US" altLang="el-GR" sz="2400" smtClean="0">
                <a:latin typeface="Arial" pitchFamily="34" charset="0"/>
                <a:cs typeface="Arial" pitchFamily="34" charset="0"/>
              </a:rPr>
              <a:t>(</a:t>
            </a:r>
            <a:r>
              <a:rPr lang="el-GR" altLang="el-GR" sz="2400" smtClean="0">
                <a:latin typeface="Arial" pitchFamily="34" charset="0"/>
                <a:cs typeface="Arial" pitchFamily="34" charset="0"/>
              </a:rPr>
              <a:t>ΟΛΛ </a:t>
            </a:r>
            <a:r>
              <a:rPr lang="en-US" altLang="el-GR" sz="2400" smtClean="0">
                <a:latin typeface="Arial" pitchFamily="34" charset="0"/>
                <a:cs typeface="Arial" pitchFamily="34" charset="0"/>
              </a:rPr>
              <a:t>vs </a:t>
            </a:r>
            <a:r>
              <a:rPr lang="el-GR" altLang="el-GR" sz="2400" smtClean="0">
                <a:latin typeface="Arial" pitchFamily="34" charset="0"/>
                <a:cs typeface="Arial" pitchFamily="34" charset="0"/>
              </a:rPr>
              <a:t>ΟΜΛ</a:t>
            </a:r>
            <a:r>
              <a:rPr lang="en-US" altLang="el-GR" sz="240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Τεχνικές αναζήτησης </a:t>
            </a:r>
            <a:r>
              <a:rPr lang="en-US" sz="3600" b="1" dirty="0">
                <a:solidFill>
                  <a:srgbClr val="FFC000"/>
                </a:solidFill>
                <a:latin typeface="Arial" panose="020B0604020202020204" pitchFamily="34" charset="0"/>
                <a:cs typeface="Arial" panose="020B0604020202020204" pitchFamily="34" charset="0"/>
              </a:rPr>
              <a:t>BCR-ABL</a:t>
            </a:r>
          </a:p>
        </p:txBody>
      </p:sp>
      <p:sp>
        <p:nvSpPr>
          <p:cNvPr id="36866" name="Rectangle 3"/>
          <p:cNvSpPr>
            <a:spLocks noGrp="1"/>
          </p:cNvSpPr>
          <p:nvPr>
            <p:ph type="body" idx="1"/>
          </p:nvPr>
        </p:nvSpPr>
        <p:spPr>
          <a:xfrm>
            <a:off x="457200" y="1412875"/>
            <a:ext cx="8229600" cy="4525963"/>
          </a:xfrm>
        </p:spPr>
        <p:txBody>
          <a:bodyPr/>
          <a:lstStyle/>
          <a:p>
            <a:pPr eaLnBrk="1" hangingPunct="1">
              <a:lnSpc>
                <a:spcPct val="90000"/>
              </a:lnSpc>
            </a:pPr>
            <a:r>
              <a:rPr lang="el-GR" altLang="el-GR" sz="2400" smtClean="0">
                <a:latin typeface="Arial" pitchFamily="34" charset="0"/>
                <a:cs typeface="Arial" pitchFamily="34" charset="0"/>
              </a:rPr>
              <a:t>Κλασσική κυτταρογενετική ανάλυση </a:t>
            </a:r>
            <a:r>
              <a:rPr lang="en-US" altLang="el-GR" sz="2400" smtClean="0">
                <a:latin typeface="Arial" pitchFamily="34" charset="0"/>
                <a:cs typeface="Arial" pitchFamily="34" charset="0"/>
              </a:rPr>
              <a:t>(G-banding)</a:t>
            </a:r>
          </a:p>
          <a:p>
            <a:pPr eaLnBrk="1" hangingPunct="1">
              <a:lnSpc>
                <a:spcPct val="90000"/>
              </a:lnSpc>
            </a:pPr>
            <a:r>
              <a:rPr lang="en-US" altLang="el-GR" sz="2400" smtClean="0">
                <a:latin typeface="Arial" pitchFamily="34" charset="0"/>
                <a:cs typeface="Arial" pitchFamily="34" charset="0"/>
              </a:rPr>
              <a:t>Fluorescece in situu hybridisation (FISH)</a:t>
            </a:r>
          </a:p>
          <a:p>
            <a:pPr eaLnBrk="1" hangingPunct="1">
              <a:lnSpc>
                <a:spcPct val="90000"/>
              </a:lnSpc>
            </a:pPr>
            <a:r>
              <a:rPr lang="en-US" altLang="el-GR" sz="2400" smtClean="0">
                <a:latin typeface="Arial" pitchFamily="34" charset="0"/>
                <a:cs typeface="Arial" pitchFamily="34" charset="0"/>
              </a:rPr>
              <a:t>Polymerase chain reaction (PCR)</a:t>
            </a:r>
          </a:p>
          <a:p>
            <a:pPr eaLnBrk="1" hangingPunct="1">
              <a:lnSpc>
                <a:spcPct val="90000"/>
              </a:lnSpc>
            </a:pPr>
            <a:r>
              <a:rPr lang="en-US" altLang="el-GR" sz="2400" smtClean="0">
                <a:latin typeface="Arial" pitchFamily="34" charset="0"/>
                <a:cs typeface="Arial" pitchFamily="34" charset="0"/>
              </a:rPr>
              <a:t>Reverse transcriptase – PCR (RT-PCR)</a:t>
            </a:r>
          </a:p>
          <a:p>
            <a:pPr eaLnBrk="1" hangingPunct="1">
              <a:lnSpc>
                <a:spcPct val="90000"/>
              </a:lnSpc>
            </a:pPr>
            <a:r>
              <a:rPr lang="en-US" altLang="el-GR" sz="2400" smtClean="0">
                <a:latin typeface="Arial" pitchFamily="34" charset="0"/>
                <a:cs typeface="Arial" pitchFamily="34" charset="0"/>
              </a:rPr>
              <a:t>Real-time quantitative PCR (RQ-PCR) for BCR-ABL</a:t>
            </a:r>
            <a:r>
              <a:rPr lang="en-US" altLang="el-GR" sz="2400" baseline="30000" smtClean="0">
                <a:latin typeface="Arial" pitchFamily="34" charset="0"/>
                <a:cs typeface="Arial" pitchFamily="34" charset="0"/>
              </a:rPr>
              <a:t> </a:t>
            </a:r>
            <a:r>
              <a:rPr lang="en-US" altLang="el-GR" sz="2400" smtClean="0">
                <a:latin typeface="Arial" pitchFamily="34" charset="0"/>
                <a:cs typeface="Arial" pitchFamily="34" charset="0"/>
              </a:rPr>
              <a:t>mRNA</a:t>
            </a:r>
          </a:p>
          <a:p>
            <a:pPr eaLnBrk="1" hangingPunct="1">
              <a:lnSpc>
                <a:spcPct val="90000"/>
              </a:lnSpc>
            </a:pPr>
            <a:r>
              <a:rPr lang="el-GR" altLang="el-GR" sz="2400" smtClean="0">
                <a:latin typeface="Arial" pitchFamily="34" charset="0"/>
                <a:cs typeface="Arial" pitchFamily="34" charset="0"/>
              </a:rPr>
              <a:t>Χρησιμότητα</a:t>
            </a:r>
            <a:r>
              <a:rPr lang="en-US" altLang="el-GR" sz="2400" smtClean="0">
                <a:latin typeface="Arial" pitchFamily="34" charset="0"/>
                <a:cs typeface="Arial" pitchFamily="34" charset="0"/>
              </a:rPr>
              <a:t>:</a:t>
            </a:r>
          </a:p>
          <a:p>
            <a:pPr lvl="1" eaLnBrk="1" hangingPunct="1">
              <a:lnSpc>
                <a:spcPct val="90000"/>
              </a:lnSpc>
            </a:pPr>
            <a:r>
              <a:rPr lang="el-GR" altLang="el-GR" sz="2400" smtClean="0">
                <a:latin typeface="Arial" pitchFamily="34" charset="0"/>
                <a:cs typeface="Arial" pitchFamily="34" charset="0"/>
              </a:rPr>
              <a:t>Διάγνωση και ΔΔ</a:t>
            </a:r>
            <a:endParaRPr lang="en-US" altLang="el-GR" sz="2400" smtClean="0">
              <a:latin typeface="Arial" pitchFamily="34" charset="0"/>
              <a:cs typeface="Arial" pitchFamily="34" charset="0"/>
            </a:endParaRPr>
          </a:p>
          <a:p>
            <a:pPr lvl="1" eaLnBrk="1" hangingPunct="1">
              <a:lnSpc>
                <a:spcPct val="90000"/>
              </a:lnSpc>
            </a:pPr>
            <a:r>
              <a:rPr lang="el-GR" altLang="el-GR" sz="2400" smtClean="0">
                <a:latin typeface="Arial" pitchFamily="34" charset="0"/>
                <a:cs typeface="Arial" pitchFamily="34" charset="0"/>
              </a:rPr>
              <a:t>Παρακολούθηση της αποτελεσματικότητας της θεραπείας</a:t>
            </a:r>
            <a:endParaRPr lang="en-US" altLang="el-GR" sz="2400" smtClean="0">
              <a:latin typeface="Arial" pitchFamily="34" charset="0"/>
              <a:cs typeface="Arial" pitchFamily="34" charset="0"/>
            </a:endParaRPr>
          </a:p>
          <a:p>
            <a:pPr lvl="1" eaLnBrk="1" hangingPunct="1">
              <a:lnSpc>
                <a:spcPct val="90000"/>
              </a:lnSpc>
            </a:pPr>
            <a:r>
              <a:rPr lang="el-GR" altLang="el-GR" sz="2400" smtClean="0">
                <a:latin typeface="Arial" pitchFamily="34" charset="0"/>
                <a:cs typeface="Arial" pitchFamily="34" charset="0"/>
              </a:rPr>
              <a:t>Αναζήτηση Μ</a:t>
            </a:r>
            <a:r>
              <a:rPr lang="en-US" altLang="el-GR" sz="2400" smtClean="0">
                <a:latin typeface="Arial" pitchFamily="34" charset="0"/>
                <a:cs typeface="Arial" pitchFamily="34" charset="0"/>
              </a:rPr>
              <a:t>RD</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2162"/>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Διάγνωση ΧΜΛ</a:t>
            </a:r>
            <a:endParaRPr lang="en-US" sz="3600" b="1" dirty="0">
              <a:solidFill>
                <a:srgbClr val="FFC000"/>
              </a:solidFill>
              <a:latin typeface="Arial" panose="020B0604020202020204" pitchFamily="34" charset="0"/>
              <a:cs typeface="Arial" panose="020B0604020202020204" pitchFamily="34" charset="0"/>
            </a:endParaRPr>
          </a:p>
        </p:txBody>
      </p:sp>
      <p:pic>
        <p:nvPicPr>
          <p:cNvPr id="2" name="Picture 3" descr="7205sc-fig1"/>
          <p:cNvPicPr>
            <a:picLocks noChangeAspect="1" noChangeArrowheads="1"/>
          </p:cNvPicPr>
          <p:nvPr>
            <p:ph idx="1"/>
          </p:nvPr>
        </p:nvPicPr>
        <p:blipFill>
          <a:blip r:embed="rId2"/>
          <a:srcRect/>
          <a:stretch>
            <a:fillRect/>
          </a:stretch>
        </p:blipFill>
        <p:spPr>
          <a:xfrm>
            <a:off x="4343400" y="2362200"/>
            <a:ext cx="4648200" cy="4267200"/>
          </a:xfrm>
          <a:noFill/>
        </p:spPr>
      </p:pic>
      <p:sp>
        <p:nvSpPr>
          <p:cNvPr id="37891" name="Text Box 4"/>
          <p:cNvSpPr txBox="1">
            <a:spLocks noChangeArrowheads="1"/>
          </p:cNvSpPr>
          <p:nvPr/>
        </p:nvSpPr>
        <p:spPr bwMode="auto">
          <a:xfrm>
            <a:off x="152400" y="2819400"/>
            <a:ext cx="4114800" cy="3170238"/>
          </a:xfrm>
          <a:prstGeom prst="rect">
            <a:avLst/>
          </a:prstGeom>
          <a:noFill/>
          <a:ln w="9525">
            <a:noFill/>
            <a:miter lim="800000"/>
            <a:headEnd/>
            <a:tailEnd/>
          </a:ln>
        </p:spPr>
        <p:txBody>
          <a:bodyPr>
            <a:spAutoFit/>
          </a:bodyPr>
          <a:lstStyle/>
          <a:p>
            <a:pPr marL="342900" indent="-342900"/>
            <a:r>
              <a:rPr lang="en-US" altLang="el-GR" sz="1400" dirty="0">
                <a:cs typeface="Arial" pitchFamily="34" charset="0"/>
              </a:rPr>
              <a:t>              </a:t>
            </a:r>
            <a:r>
              <a:rPr lang="en-US" altLang="el-GR" sz="1600" b="1" u="sng" dirty="0" err="1">
                <a:solidFill>
                  <a:schemeClr val="tx2"/>
                </a:solidFill>
                <a:cs typeface="Arial" pitchFamily="34" charset="0"/>
              </a:rPr>
              <a:t>Karyotyping</a:t>
            </a:r>
            <a:r>
              <a:rPr lang="en-US" altLang="el-GR" sz="1600" b="1" u="sng" dirty="0">
                <a:solidFill>
                  <a:schemeClr val="tx2"/>
                </a:solidFill>
                <a:cs typeface="Arial" pitchFamily="34" charset="0"/>
              </a:rPr>
              <a:t> in CML</a:t>
            </a:r>
          </a:p>
          <a:p>
            <a:pPr marL="342900" indent="-342900"/>
            <a:endParaRPr lang="en-US" altLang="el-GR" sz="1600" b="1" u="sng" dirty="0">
              <a:solidFill>
                <a:schemeClr val="tx2"/>
              </a:solidFill>
              <a:cs typeface="Arial" pitchFamily="34" charset="0"/>
            </a:endParaRPr>
          </a:p>
          <a:p>
            <a:pPr marL="342900" indent="-342900" algn="just">
              <a:buFontTx/>
              <a:buAutoNum type="arabicParenR"/>
            </a:pPr>
            <a:r>
              <a:rPr lang="en-US" altLang="el-GR" sz="1400" dirty="0">
                <a:solidFill>
                  <a:schemeClr val="tx2"/>
                </a:solidFill>
                <a:cs typeface="Arial" pitchFamily="34" charset="0"/>
              </a:rPr>
              <a:t>Allows for the diagnosis of CML</a:t>
            </a:r>
          </a:p>
          <a:p>
            <a:pPr marL="342900" indent="-342900" algn="just">
              <a:buFontTx/>
              <a:buAutoNum type="arabicParenR"/>
            </a:pPr>
            <a:endParaRPr lang="en-US" altLang="el-GR" sz="1400" dirty="0">
              <a:solidFill>
                <a:schemeClr val="tx2"/>
              </a:solidFill>
              <a:cs typeface="Arial" pitchFamily="34" charset="0"/>
            </a:endParaRPr>
          </a:p>
          <a:p>
            <a:pPr marL="342900" indent="-342900" algn="just"/>
            <a:r>
              <a:rPr lang="en-US" altLang="el-GR" sz="1400" dirty="0">
                <a:solidFill>
                  <a:schemeClr val="tx2"/>
                </a:solidFill>
                <a:cs typeface="Arial" pitchFamily="34" charset="0"/>
              </a:rPr>
              <a:t>2) Requires a bone marrow aspirate for optimal metaphases</a:t>
            </a:r>
          </a:p>
          <a:p>
            <a:pPr marL="342900" indent="-342900" algn="just"/>
            <a:endParaRPr lang="en-US" altLang="el-GR" sz="1400" dirty="0">
              <a:solidFill>
                <a:schemeClr val="tx2"/>
              </a:solidFill>
              <a:cs typeface="Arial" pitchFamily="34" charset="0"/>
            </a:endParaRPr>
          </a:p>
          <a:p>
            <a:pPr marL="342900" indent="-342900" algn="just"/>
            <a:r>
              <a:rPr lang="en-US" altLang="el-GR" sz="1400" dirty="0">
                <a:solidFill>
                  <a:schemeClr val="tx2"/>
                </a:solidFill>
                <a:cs typeface="Arial" pitchFamily="34" charset="0"/>
              </a:rPr>
              <a:t>3) Allows for evaluation of </a:t>
            </a:r>
            <a:r>
              <a:rPr lang="en-US" altLang="el-GR" sz="1400" dirty="0" err="1">
                <a:solidFill>
                  <a:schemeClr val="tx2"/>
                </a:solidFill>
                <a:cs typeface="Arial" pitchFamily="34" charset="0"/>
              </a:rPr>
              <a:t>clonal</a:t>
            </a:r>
            <a:r>
              <a:rPr lang="en-US" altLang="el-GR" sz="1400" dirty="0">
                <a:solidFill>
                  <a:schemeClr val="tx2"/>
                </a:solidFill>
                <a:cs typeface="Arial" pitchFamily="34" charset="0"/>
              </a:rPr>
              <a:t> evolution as well as additional chromosomal abnormalities in the non-Ph</a:t>
            </a:r>
            <a:r>
              <a:rPr lang="en-US" altLang="el-GR" sz="1400" baseline="30000" dirty="0">
                <a:solidFill>
                  <a:schemeClr val="tx2"/>
                </a:solidFill>
                <a:cs typeface="Arial" pitchFamily="34" charset="0"/>
              </a:rPr>
              <a:t>+</a:t>
            </a:r>
            <a:r>
              <a:rPr lang="en-US" altLang="el-GR" sz="1400" dirty="0">
                <a:solidFill>
                  <a:schemeClr val="tx2"/>
                </a:solidFill>
                <a:cs typeface="Arial" pitchFamily="34" charset="0"/>
              </a:rPr>
              <a:t> clones</a:t>
            </a:r>
          </a:p>
          <a:p>
            <a:pPr marL="342900" indent="-342900" algn="just"/>
            <a:endParaRPr lang="en-US" altLang="el-GR" sz="1400" dirty="0">
              <a:solidFill>
                <a:schemeClr val="tx2"/>
              </a:solidFill>
              <a:cs typeface="Arial" pitchFamily="34" charset="0"/>
            </a:endParaRPr>
          </a:p>
          <a:p>
            <a:pPr marL="342900" indent="-342900" algn="just"/>
            <a:r>
              <a:rPr lang="en-US" altLang="el-GR" sz="1400" dirty="0">
                <a:solidFill>
                  <a:schemeClr val="tx2"/>
                </a:solidFill>
                <a:cs typeface="Arial" pitchFamily="34" charset="0"/>
              </a:rPr>
              <a:t>4) Occasional cryptic and complex </a:t>
            </a:r>
            <a:r>
              <a:rPr lang="en-US" altLang="el-GR" sz="1400" dirty="0" err="1">
                <a:solidFill>
                  <a:schemeClr val="tx2"/>
                </a:solidFill>
                <a:cs typeface="Arial" pitchFamily="34" charset="0"/>
              </a:rPr>
              <a:t>karyotypes</a:t>
            </a:r>
            <a:r>
              <a:rPr lang="en-US" altLang="el-GR" sz="1400" dirty="0">
                <a:solidFill>
                  <a:schemeClr val="tx2"/>
                </a:solidFill>
                <a:cs typeface="Arial" pitchFamily="34" charset="0"/>
              </a:rPr>
              <a:t> can result in the missed identification of the  t(9;22)</a:t>
            </a:r>
          </a:p>
        </p:txBody>
      </p:sp>
      <p:sp>
        <p:nvSpPr>
          <p:cNvPr id="37892" name="Text Box 5"/>
          <p:cNvSpPr txBox="1">
            <a:spLocks noChangeArrowheads="1"/>
          </p:cNvSpPr>
          <p:nvPr/>
        </p:nvSpPr>
        <p:spPr bwMode="auto">
          <a:xfrm>
            <a:off x="1447800" y="1752600"/>
            <a:ext cx="6724650" cy="646113"/>
          </a:xfrm>
          <a:prstGeom prst="rect">
            <a:avLst/>
          </a:prstGeom>
          <a:noFill/>
          <a:ln w="9525">
            <a:noFill/>
            <a:miter lim="800000"/>
            <a:headEnd/>
            <a:tailEnd/>
          </a:ln>
        </p:spPr>
        <p:txBody>
          <a:bodyPr wrap="none">
            <a:spAutoFit/>
          </a:bodyPr>
          <a:lstStyle/>
          <a:p>
            <a:r>
              <a:rPr lang="en-US" altLang="el-GR">
                <a:cs typeface="Arial" pitchFamily="34" charset="0"/>
              </a:rPr>
              <a:t>Demonstrating the presence of the t(9;22) or its gene product is </a:t>
            </a:r>
          </a:p>
          <a:p>
            <a:r>
              <a:rPr lang="en-US" altLang="el-GR">
                <a:cs typeface="Arial" pitchFamily="34" charset="0"/>
              </a:rPr>
              <a:t>absolutely essential in diagnosing a patient with CML</a:t>
            </a:r>
          </a:p>
        </p:txBody>
      </p:sp>
      <p:sp>
        <p:nvSpPr>
          <p:cNvPr id="37893" name="Line 6"/>
          <p:cNvSpPr>
            <a:spLocks noChangeShapeType="1"/>
          </p:cNvSpPr>
          <p:nvPr/>
        </p:nvSpPr>
        <p:spPr bwMode="auto">
          <a:xfrm>
            <a:off x="533400" y="2133600"/>
            <a:ext cx="838200" cy="0"/>
          </a:xfrm>
          <a:prstGeom prst="line">
            <a:avLst/>
          </a:prstGeom>
          <a:noFill/>
          <a:ln w="25400">
            <a:solidFill>
              <a:srgbClr val="FF0000"/>
            </a:solidFill>
            <a:round/>
            <a:headEnd/>
            <a:tailEnd type="triangle" w="med" len="med"/>
          </a:ln>
        </p:spPr>
        <p:txBody>
          <a:bodyPr/>
          <a:lstStyle/>
          <a:p>
            <a:endParaRPr lang="el-GR"/>
          </a:p>
        </p:txBody>
      </p:sp>
      <p:sp>
        <p:nvSpPr>
          <p:cNvPr id="37894" name="Line 7"/>
          <p:cNvSpPr>
            <a:spLocks noChangeShapeType="1"/>
          </p:cNvSpPr>
          <p:nvPr/>
        </p:nvSpPr>
        <p:spPr bwMode="auto">
          <a:xfrm flipH="1">
            <a:off x="8077200" y="2133600"/>
            <a:ext cx="914400" cy="0"/>
          </a:xfrm>
          <a:prstGeom prst="line">
            <a:avLst/>
          </a:prstGeom>
          <a:noFill/>
          <a:ln w="25400">
            <a:solidFill>
              <a:srgbClr val="FF0000"/>
            </a:solidFill>
            <a:round/>
            <a:headEnd/>
            <a:tailEnd type="triangle" w="med" len="med"/>
          </a:ln>
        </p:spPr>
        <p:txBody>
          <a:bodyPr/>
          <a:lstStyle/>
          <a:p>
            <a:endParaRPr lang="el-G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11200"/>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Διάγνωση ΧΜΛ</a:t>
            </a:r>
            <a:endParaRPr lang="en-US" sz="3600" b="1" dirty="0">
              <a:solidFill>
                <a:srgbClr val="FFC000"/>
              </a:solidFill>
              <a:latin typeface="Arial" panose="020B0604020202020204" pitchFamily="34" charset="0"/>
              <a:cs typeface="Arial" panose="020B0604020202020204" pitchFamily="34" charset="0"/>
            </a:endParaRPr>
          </a:p>
        </p:txBody>
      </p:sp>
      <p:pic>
        <p:nvPicPr>
          <p:cNvPr id="172035" name="Picture 3" descr="2Afusion"/>
          <p:cNvPicPr>
            <a:picLocks noChangeAspect="1" noChangeArrowheads="1"/>
          </p:cNvPicPr>
          <p:nvPr>
            <p:ph idx="1"/>
          </p:nvPr>
        </p:nvPicPr>
        <p:blipFill>
          <a:blip r:embed="rId2"/>
          <a:srcRect l="29514" t="23640" r="22319" b="23351"/>
          <a:stretch>
            <a:fillRect/>
          </a:stretch>
        </p:blipFill>
        <p:spPr>
          <a:xfrm>
            <a:off x="4184650" y="1905000"/>
            <a:ext cx="4419600" cy="4114800"/>
          </a:xfrm>
          <a:noFill/>
        </p:spPr>
      </p:pic>
      <p:grpSp>
        <p:nvGrpSpPr>
          <p:cNvPr id="2" name="Group 4"/>
          <p:cNvGrpSpPr>
            <a:grpSpLocks/>
          </p:cNvGrpSpPr>
          <p:nvPr/>
        </p:nvGrpSpPr>
        <p:grpSpPr bwMode="auto">
          <a:xfrm>
            <a:off x="304800" y="2590800"/>
            <a:ext cx="3962400" cy="3008313"/>
            <a:chOff x="192" y="1392"/>
            <a:chExt cx="2496" cy="1643"/>
          </a:xfrm>
        </p:grpSpPr>
        <p:sp>
          <p:nvSpPr>
            <p:cNvPr id="38923" name="Text Box 5"/>
            <p:cNvSpPr txBox="1">
              <a:spLocks noChangeArrowheads="1"/>
            </p:cNvSpPr>
            <p:nvPr/>
          </p:nvSpPr>
          <p:spPr bwMode="auto">
            <a:xfrm>
              <a:off x="288" y="1392"/>
              <a:ext cx="2252" cy="319"/>
            </a:xfrm>
            <a:prstGeom prst="rect">
              <a:avLst/>
            </a:prstGeom>
            <a:noFill/>
            <a:ln w="9525">
              <a:noFill/>
              <a:miter lim="800000"/>
              <a:headEnd/>
              <a:tailEnd/>
            </a:ln>
          </p:spPr>
          <p:txBody>
            <a:bodyPr>
              <a:spAutoFit/>
            </a:bodyPr>
            <a:lstStyle/>
            <a:p>
              <a:pPr algn="ctr"/>
              <a:r>
                <a:rPr lang="en-US" altLang="el-GR" sz="1600" b="1">
                  <a:solidFill>
                    <a:schemeClr val="tx2"/>
                  </a:solidFill>
                  <a:cs typeface="Arial" pitchFamily="34" charset="0"/>
                </a:rPr>
                <a:t>Fluorescence in-situ hybridization</a:t>
              </a:r>
            </a:p>
            <a:p>
              <a:pPr algn="ctr"/>
              <a:r>
                <a:rPr lang="en-US" altLang="el-GR" sz="1600" b="1">
                  <a:solidFill>
                    <a:schemeClr val="tx2"/>
                  </a:solidFill>
                  <a:cs typeface="Arial" pitchFamily="34" charset="0"/>
                </a:rPr>
                <a:t>(FISH) in CML:</a:t>
              </a:r>
            </a:p>
          </p:txBody>
        </p:sp>
        <p:sp>
          <p:nvSpPr>
            <p:cNvPr id="38924" name="Text Box 6"/>
            <p:cNvSpPr txBox="1">
              <a:spLocks noChangeArrowheads="1"/>
            </p:cNvSpPr>
            <p:nvPr/>
          </p:nvSpPr>
          <p:spPr bwMode="auto">
            <a:xfrm>
              <a:off x="192" y="1808"/>
              <a:ext cx="2496" cy="1227"/>
            </a:xfrm>
            <a:prstGeom prst="rect">
              <a:avLst/>
            </a:prstGeom>
            <a:noFill/>
            <a:ln w="9525">
              <a:noFill/>
              <a:miter lim="800000"/>
              <a:headEnd/>
              <a:tailEnd/>
            </a:ln>
          </p:spPr>
          <p:txBody>
            <a:bodyPr>
              <a:spAutoFit/>
            </a:bodyPr>
            <a:lstStyle/>
            <a:p>
              <a:r>
                <a:rPr lang="en-US" altLang="el-GR" sz="1400">
                  <a:solidFill>
                    <a:schemeClr val="tx2"/>
                  </a:solidFill>
                  <a:cs typeface="Arial" pitchFamily="34" charset="0"/>
                </a:rPr>
                <a:t>1) Allows for the diagnosis of CML</a:t>
              </a:r>
            </a:p>
            <a:p>
              <a:r>
                <a:rPr lang="en-US" altLang="el-GR" sz="1400">
                  <a:solidFill>
                    <a:schemeClr val="tx2"/>
                  </a:solidFill>
                  <a:cs typeface="Arial" pitchFamily="34" charset="0"/>
                </a:rPr>
                <a:t>2) Does not require a bone marrow aspirate for </a:t>
              </a:r>
            </a:p>
            <a:p>
              <a:r>
                <a:rPr lang="en-US" altLang="el-GR" sz="1400">
                  <a:solidFill>
                    <a:schemeClr val="tx2"/>
                  </a:solidFill>
                  <a:cs typeface="Arial" pitchFamily="34" charset="0"/>
                </a:rPr>
                <a:t>    optimal results</a:t>
              </a:r>
            </a:p>
            <a:p>
              <a:r>
                <a:rPr lang="en-US" altLang="el-GR" sz="1400">
                  <a:solidFill>
                    <a:schemeClr val="tx2"/>
                  </a:solidFill>
                  <a:cs typeface="Arial" pitchFamily="34" charset="0"/>
                </a:rPr>
                <a:t>3) Allows for the identification of  potential</a:t>
              </a:r>
            </a:p>
            <a:p>
              <a:r>
                <a:rPr lang="en-US" altLang="el-GR" sz="1400">
                  <a:solidFill>
                    <a:schemeClr val="tx2"/>
                  </a:solidFill>
                  <a:cs typeface="Arial" pitchFamily="34" charset="0"/>
                </a:rPr>
                <a:t>    duplications of the Ph chromosome </a:t>
              </a:r>
            </a:p>
            <a:p>
              <a:r>
                <a:rPr lang="en-US" altLang="el-GR" sz="1400">
                  <a:solidFill>
                    <a:schemeClr val="tx2"/>
                  </a:solidFill>
                  <a:cs typeface="Arial" pitchFamily="34" charset="0"/>
                </a:rPr>
                <a:t>4) Allows for the identification of the loss of the </a:t>
              </a:r>
            </a:p>
            <a:p>
              <a:r>
                <a:rPr lang="en-US" altLang="el-GR" sz="1400">
                  <a:solidFill>
                    <a:schemeClr val="tx2"/>
                  </a:solidFill>
                  <a:cs typeface="Arial" pitchFamily="34" charset="0"/>
                </a:rPr>
                <a:t>    der (9) chromsome</a:t>
              </a:r>
            </a:p>
            <a:p>
              <a:r>
                <a:rPr lang="en-US" altLang="el-GR" sz="1400">
                  <a:solidFill>
                    <a:schemeClr val="tx2"/>
                  </a:solidFill>
                  <a:cs typeface="Arial" pitchFamily="34" charset="0"/>
                </a:rPr>
                <a:t>5) Allows for the identification of cryptic </a:t>
              </a:r>
            </a:p>
            <a:p>
              <a:r>
                <a:rPr lang="en-US" altLang="el-GR" sz="1400">
                  <a:solidFill>
                    <a:schemeClr val="tx2"/>
                  </a:solidFill>
                  <a:cs typeface="Arial" pitchFamily="34" charset="0"/>
                </a:rPr>
                <a:t>    translocations involving Bcr-Abl</a:t>
              </a:r>
            </a:p>
            <a:p>
              <a:endParaRPr lang="en-US" altLang="el-GR" sz="1400">
                <a:solidFill>
                  <a:schemeClr val="tx2"/>
                </a:solidFill>
                <a:cs typeface="Arial" pitchFamily="34" charset="0"/>
              </a:endParaRPr>
            </a:p>
          </p:txBody>
        </p:sp>
      </p:grpSp>
      <p:sp>
        <p:nvSpPr>
          <p:cNvPr id="38916" name="Line 7"/>
          <p:cNvSpPr>
            <a:spLocks noChangeShapeType="1"/>
          </p:cNvSpPr>
          <p:nvPr/>
        </p:nvSpPr>
        <p:spPr bwMode="auto">
          <a:xfrm>
            <a:off x="381000" y="3200400"/>
            <a:ext cx="3581400" cy="0"/>
          </a:xfrm>
          <a:prstGeom prst="line">
            <a:avLst/>
          </a:prstGeom>
          <a:noFill/>
          <a:ln w="9525">
            <a:solidFill>
              <a:schemeClr val="tx2"/>
            </a:solidFill>
            <a:round/>
            <a:headEnd/>
            <a:tailEnd/>
          </a:ln>
        </p:spPr>
        <p:txBody>
          <a:bodyPr/>
          <a:lstStyle/>
          <a:p>
            <a:endParaRPr lang="el-GR"/>
          </a:p>
        </p:txBody>
      </p:sp>
      <p:sp>
        <p:nvSpPr>
          <p:cNvPr id="38917" name="Line 8"/>
          <p:cNvSpPr>
            <a:spLocks noChangeShapeType="1"/>
          </p:cNvSpPr>
          <p:nvPr/>
        </p:nvSpPr>
        <p:spPr bwMode="auto">
          <a:xfrm flipH="1">
            <a:off x="6516688" y="2971800"/>
            <a:ext cx="381000" cy="457200"/>
          </a:xfrm>
          <a:prstGeom prst="line">
            <a:avLst/>
          </a:prstGeom>
          <a:noFill/>
          <a:ln w="22225">
            <a:solidFill>
              <a:schemeClr val="bg1"/>
            </a:solidFill>
            <a:round/>
            <a:headEnd/>
            <a:tailEnd type="triangle" w="med" len="med"/>
          </a:ln>
        </p:spPr>
        <p:txBody>
          <a:bodyPr/>
          <a:lstStyle/>
          <a:p>
            <a:endParaRPr lang="el-GR"/>
          </a:p>
        </p:txBody>
      </p:sp>
      <p:sp>
        <p:nvSpPr>
          <p:cNvPr id="38918" name="Line 9"/>
          <p:cNvSpPr>
            <a:spLocks noChangeShapeType="1"/>
          </p:cNvSpPr>
          <p:nvPr/>
        </p:nvSpPr>
        <p:spPr bwMode="auto">
          <a:xfrm>
            <a:off x="5364163" y="3500438"/>
            <a:ext cx="762000" cy="304800"/>
          </a:xfrm>
          <a:prstGeom prst="line">
            <a:avLst/>
          </a:prstGeom>
          <a:noFill/>
          <a:ln w="25400">
            <a:solidFill>
              <a:schemeClr val="bg1"/>
            </a:solidFill>
            <a:round/>
            <a:headEnd/>
            <a:tailEnd type="triangle" w="med" len="med"/>
          </a:ln>
        </p:spPr>
        <p:txBody>
          <a:bodyPr/>
          <a:lstStyle/>
          <a:p>
            <a:endParaRPr lang="el-GR"/>
          </a:p>
        </p:txBody>
      </p:sp>
      <p:sp>
        <p:nvSpPr>
          <p:cNvPr id="38919" name="Line 10"/>
          <p:cNvSpPr>
            <a:spLocks noChangeShapeType="1"/>
          </p:cNvSpPr>
          <p:nvPr/>
        </p:nvSpPr>
        <p:spPr bwMode="auto">
          <a:xfrm flipH="1" flipV="1">
            <a:off x="6732588" y="4724400"/>
            <a:ext cx="381000" cy="381000"/>
          </a:xfrm>
          <a:prstGeom prst="line">
            <a:avLst/>
          </a:prstGeom>
          <a:noFill/>
          <a:ln w="25400">
            <a:solidFill>
              <a:schemeClr val="bg1"/>
            </a:solidFill>
            <a:round/>
            <a:headEnd/>
            <a:tailEnd type="triangle" w="med" len="med"/>
          </a:ln>
        </p:spPr>
        <p:txBody>
          <a:bodyPr/>
          <a:lstStyle/>
          <a:p>
            <a:endParaRPr lang="el-GR"/>
          </a:p>
        </p:txBody>
      </p:sp>
      <p:sp>
        <p:nvSpPr>
          <p:cNvPr id="38920" name="Text Box 11"/>
          <p:cNvSpPr txBox="1">
            <a:spLocks noChangeArrowheads="1"/>
          </p:cNvSpPr>
          <p:nvPr/>
        </p:nvSpPr>
        <p:spPr bwMode="auto">
          <a:xfrm>
            <a:off x="6804025" y="2565400"/>
            <a:ext cx="1276350" cy="366713"/>
          </a:xfrm>
          <a:prstGeom prst="rect">
            <a:avLst/>
          </a:prstGeom>
          <a:noFill/>
          <a:ln w="9525">
            <a:noFill/>
            <a:miter lim="800000"/>
            <a:headEnd/>
            <a:tailEnd/>
          </a:ln>
        </p:spPr>
        <p:txBody>
          <a:bodyPr wrap="none">
            <a:spAutoFit/>
          </a:bodyPr>
          <a:lstStyle/>
          <a:p>
            <a:r>
              <a:rPr lang="en-US" altLang="el-GR">
                <a:solidFill>
                  <a:schemeClr val="bg1"/>
                </a:solidFill>
              </a:rPr>
              <a:t>Bcr- Ch 22</a:t>
            </a:r>
          </a:p>
        </p:txBody>
      </p:sp>
      <p:sp>
        <p:nvSpPr>
          <p:cNvPr id="38921" name="Text Box 12"/>
          <p:cNvSpPr txBox="1">
            <a:spLocks noChangeArrowheads="1"/>
          </p:cNvSpPr>
          <p:nvPr/>
        </p:nvSpPr>
        <p:spPr bwMode="auto">
          <a:xfrm>
            <a:off x="4572000" y="3141663"/>
            <a:ext cx="1250950" cy="366712"/>
          </a:xfrm>
          <a:prstGeom prst="rect">
            <a:avLst/>
          </a:prstGeom>
          <a:noFill/>
          <a:ln w="9525">
            <a:noFill/>
            <a:miter lim="800000"/>
            <a:headEnd/>
            <a:tailEnd/>
          </a:ln>
        </p:spPr>
        <p:txBody>
          <a:bodyPr wrap="none">
            <a:spAutoFit/>
          </a:bodyPr>
          <a:lstStyle/>
          <a:p>
            <a:r>
              <a:rPr lang="en-US" altLang="el-GR">
                <a:solidFill>
                  <a:schemeClr val="bg1"/>
                </a:solidFill>
              </a:rPr>
              <a:t>Abl – Ch 9</a:t>
            </a:r>
          </a:p>
        </p:txBody>
      </p:sp>
      <p:sp>
        <p:nvSpPr>
          <p:cNvPr id="38922" name="Text Box 13"/>
          <p:cNvSpPr txBox="1">
            <a:spLocks noChangeArrowheads="1"/>
          </p:cNvSpPr>
          <p:nvPr/>
        </p:nvSpPr>
        <p:spPr bwMode="auto">
          <a:xfrm>
            <a:off x="6553200" y="5181600"/>
            <a:ext cx="1682750" cy="366713"/>
          </a:xfrm>
          <a:prstGeom prst="rect">
            <a:avLst/>
          </a:prstGeom>
          <a:noFill/>
          <a:ln w="9525">
            <a:noFill/>
            <a:miter lim="800000"/>
            <a:headEnd/>
            <a:tailEnd/>
          </a:ln>
        </p:spPr>
        <p:txBody>
          <a:bodyPr wrap="none">
            <a:spAutoFit/>
          </a:bodyPr>
          <a:lstStyle/>
          <a:p>
            <a:r>
              <a:rPr lang="en-US" altLang="el-GR">
                <a:solidFill>
                  <a:schemeClr val="bg1"/>
                </a:solidFill>
              </a:rPr>
              <a:t>Bcr-Abl Fusion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fade">
                                      <p:cBhvr>
                                        <p:cTn id="7" dur="20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419100"/>
            <a:ext cx="8229600" cy="706438"/>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 πρόγνωση</a:t>
            </a:r>
            <a:endParaRPr lang="en-US" sz="3600" b="1" dirty="0">
              <a:solidFill>
                <a:srgbClr val="FFC000"/>
              </a:solidFill>
              <a:latin typeface="Arial" panose="020B0604020202020204" pitchFamily="34" charset="0"/>
              <a:cs typeface="Arial" panose="020B0604020202020204" pitchFamily="34" charset="0"/>
            </a:endParaRPr>
          </a:p>
        </p:txBody>
      </p:sp>
      <p:sp>
        <p:nvSpPr>
          <p:cNvPr id="39938" name="Rectangle 3"/>
          <p:cNvSpPr>
            <a:spLocks noGrp="1"/>
          </p:cNvSpPr>
          <p:nvPr>
            <p:ph type="body" idx="1"/>
          </p:nvPr>
        </p:nvSpPr>
        <p:spPr>
          <a:xfrm>
            <a:off x="962025" y="1700213"/>
            <a:ext cx="6562725" cy="3430587"/>
          </a:xfrm>
        </p:spPr>
        <p:txBody>
          <a:bodyPr/>
          <a:lstStyle/>
          <a:p>
            <a:pPr algn="just" eaLnBrk="1" hangingPunct="1">
              <a:lnSpc>
                <a:spcPct val="90000"/>
              </a:lnSpc>
            </a:pPr>
            <a:r>
              <a:rPr lang="el-GR" altLang="el-GR" sz="2400" smtClean="0">
                <a:latin typeface="Arial" pitchFamily="34" charset="0"/>
                <a:cs typeface="Arial" pitchFamily="34" charset="0"/>
              </a:rPr>
              <a:t>Αρνητικοί προγνωστικοί παράγοντες:</a:t>
            </a:r>
            <a:endParaRPr lang="en-US" altLang="el-GR" sz="2400" smtClean="0">
              <a:latin typeface="Arial" pitchFamily="34" charset="0"/>
              <a:cs typeface="Arial" pitchFamily="34" charset="0"/>
            </a:endParaRPr>
          </a:p>
          <a:p>
            <a:pPr lvl="1" algn="just" eaLnBrk="1" hangingPunct="1">
              <a:lnSpc>
                <a:spcPct val="90000"/>
              </a:lnSpc>
            </a:pPr>
            <a:r>
              <a:rPr lang="el-GR" altLang="el-GR" sz="2400" smtClean="0">
                <a:latin typeface="Arial" pitchFamily="34" charset="0"/>
                <a:cs typeface="Arial" pitchFamily="34" charset="0"/>
              </a:rPr>
              <a:t>Ηλικία</a:t>
            </a:r>
            <a:r>
              <a:rPr lang="en-US" altLang="el-GR" sz="2400" smtClean="0">
                <a:latin typeface="Arial" pitchFamily="34" charset="0"/>
                <a:cs typeface="Arial" pitchFamily="34" charset="0"/>
              </a:rPr>
              <a:t> </a:t>
            </a:r>
          </a:p>
          <a:p>
            <a:pPr lvl="1" algn="just" eaLnBrk="1" hangingPunct="1">
              <a:lnSpc>
                <a:spcPct val="90000"/>
              </a:lnSpc>
            </a:pPr>
            <a:r>
              <a:rPr lang="el-GR" altLang="el-GR" sz="2400" smtClean="0">
                <a:latin typeface="Arial" pitchFamily="34" charset="0"/>
                <a:cs typeface="Arial" pitchFamily="34" charset="0"/>
              </a:rPr>
              <a:t>Συμπτωματική νόσος κατά τη διάγνωση</a:t>
            </a:r>
            <a:r>
              <a:rPr lang="en-US" altLang="el-GR" sz="2400" smtClean="0">
                <a:latin typeface="Arial" pitchFamily="34" charset="0"/>
                <a:cs typeface="Arial" pitchFamily="34" charset="0"/>
              </a:rPr>
              <a:t> </a:t>
            </a:r>
          </a:p>
          <a:p>
            <a:pPr lvl="1" algn="just" eaLnBrk="1" hangingPunct="1">
              <a:lnSpc>
                <a:spcPct val="90000"/>
              </a:lnSpc>
            </a:pPr>
            <a:r>
              <a:rPr lang="el-GR" altLang="el-GR" sz="2400" smtClean="0">
                <a:latin typeface="Arial" pitchFamily="34" charset="0"/>
                <a:cs typeface="Arial" pitchFamily="34" charset="0"/>
              </a:rPr>
              <a:t>Κακή κατάσταση ικανότητας (</a:t>
            </a:r>
            <a:r>
              <a:rPr lang="en-US" altLang="el-GR" sz="2400" smtClean="0">
                <a:latin typeface="Arial" pitchFamily="34" charset="0"/>
                <a:cs typeface="Arial" pitchFamily="34" charset="0"/>
              </a:rPr>
              <a:t>PS) </a:t>
            </a:r>
          </a:p>
          <a:p>
            <a:pPr lvl="1" algn="just" eaLnBrk="1" hangingPunct="1">
              <a:lnSpc>
                <a:spcPct val="90000"/>
              </a:lnSpc>
            </a:pPr>
            <a:r>
              <a:rPr lang="el-GR" altLang="el-GR" sz="2400" smtClean="0">
                <a:latin typeface="Arial" pitchFamily="34" charset="0"/>
                <a:cs typeface="Arial" pitchFamily="34" charset="0"/>
              </a:rPr>
              <a:t>Ηπατομεγαλία, σπληνομεγαλία</a:t>
            </a:r>
            <a:r>
              <a:rPr lang="en-US" altLang="el-GR" sz="2400" smtClean="0">
                <a:latin typeface="Arial" pitchFamily="34" charset="0"/>
                <a:cs typeface="Arial" pitchFamily="34" charset="0"/>
              </a:rPr>
              <a:t> </a:t>
            </a:r>
          </a:p>
          <a:p>
            <a:pPr lvl="1" algn="just" eaLnBrk="1" hangingPunct="1">
              <a:lnSpc>
                <a:spcPct val="90000"/>
              </a:lnSpc>
            </a:pPr>
            <a:r>
              <a:rPr lang="el-GR" altLang="el-GR" sz="2400" smtClean="0">
                <a:latin typeface="Arial" pitchFamily="34" charset="0"/>
                <a:cs typeface="Arial" pitchFamily="34" charset="0"/>
              </a:rPr>
              <a:t>αναιμία</a:t>
            </a:r>
            <a:r>
              <a:rPr lang="en-US" altLang="el-GR" sz="2400" smtClean="0">
                <a:latin typeface="Arial" pitchFamily="34" charset="0"/>
                <a:cs typeface="Arial" pitchFamily="34" charset="0"/>
              </a:rPr>
              <a:t> </a:t>
            </a:r>
          </a:p>
          <a:p>
            <a:pPr lvl="1" algn="just" eaLnBrk="1" hangingPunct="1">
              <a:lnSpc>
                <a:spcPct val="90000"/>
              </a:lnSpc>
            </a:pPr>
            <a:r>
              <a:rPr lang="el-GR" altLang="el-GR" sz="2400" smtClean="0">
                <a:latin typeface="Arial" pitchFamily="34" charset="0"/>
                <a:cs typeface="Arial" pitchFamily="34" charset="0"/>
              </a:rPr>
              <a:t>Θρομβοπενία /θρομβοκυτταρωση</a:t>
            </a:r>
            <a:r>
              <a:rPr lang="en-US" altLang="el-GR" sz="2400" smtClean="0">
                <a:latin typeface="Arial" pitchFamily="34" charset="0"/>
                <a:cs typeface="Arial" pitchFamily="34" charset="0"/>
              </a:rPr>
              <a:t>, </a:t>
            </a:r>
          </a:p>
          <a:p>
            <a:pPr lvl="1" algn="just" eaLnBrk="1" hangingPunct="1">
              <a:lnSpc>
                <a:spcPct val="90000"/>
              </a:lnSpc>
            </a:pPr>
            <a:r>
              <a:rPr lang="el-GR" altLang="el-GR" sz="2400" smtClean="0">
                <a:latin typeface="Arial" pitchFamily="34" charset="0"/>
                <a:cs typeface="Arial" pitchFamily="34" charset="0"/>
              </a:rPr>
              <a:t>Βασεοφιλία ή ίνωση ΜΟ</a:t>
            </a:r>
            <a:r>
              <a:rPr lang="en-US" altLang="el-GR" sz="2400" smtClean="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61975"/>
            <a:ext cx="8229600" cy="706438"/>
          </a:xfrm>
        </p:spPr>
        <p:txBody>
          <a:bodyPr/>
          <a:lstStyle/>
          <a:p>
            <a:pPr eaLnBrk="1" hangingPunct="1">
              <a:defRPr/>
            </a:pPr>
            <a:r>
              <a:rPr lang="el-GR" sz="3600" b="1" dirty="0">
                <a:solidFill>
                  <a:srgbClr val="FFC000"/>
                </a:solidFill>
                <a:latin typeface="Arial" panose="020B0604020202020204" pitchFamily="34" charset="0"/>
                <a:cs typeface="Arial" panose="020B0604020202020204" pitchFamily="34" charset="0"/>
              </a:rPr>
              <a:t>ΧΜΛ: πρόγνωση (</a:t>
            </a:r>
            <a:r>
              <a:rPr lang="en-US" sz="3600" b="1" dirty="0" err="1">
                <a:solidFill>
                  <a:srgbClr val="FFC000"/>
                </a:solidFill>
                <a:latin typeface="Arial" panose="020B0604020202020204" pitchFamily="34" charset="0"/>
                <a:cs typeface="Arial" panose="020B0604020202020204" pitchFamily="34" charset="0"/>
              </a:rPr>
              <a:t>Sokal</a:t>
            </a:r>
            <a:r>
              <a:rPr lang="en-US" sz="3600" b="1" dirty="0">
                <a:solidFill>
                  <a:srgbClr val="FFC000"/>
                </a:solidFill>
                <a:latin typeface="Arial" panose="020B0604020202020204" pitchFamily="34" charset="0"/>
                <a:cs typeface="Arial" panose="020B0604020202020204" pitchFamily="34" charset="0"/>
              </a:rPr>
              <a:t> Score</a:t>
            </a:r>
            <a:r>
              <a:rPr lang="el-GR" sz="3600" b="1" dirty="0">
                <a:solidFill>
                  <a:srgbClr val="FFC000"/>
                </a:solidFill>
                <a:latin typeface="Arial" panose="020B0604020202020204" pitchFamily="34" charset="0"/>
                <a:cs typeface="Arial" panose="020B0604020202020204" pitchFamily="34" charset="0"/>
              </a:rPr>
              <a:t>)</a:t>
            </a:r>
            <a:endParaRPr lang="en-US" sz="3600" b="1" dirty="0">
              <a:solidFill>
                <a:srgbClr val="FFC000"/>
              </a:solidFill>
              <a:latin typeface="Arial" panose="020B0604020202020204" pitchFamily="34" charset="0"/>
              <a:cs typeface="Arial" panose="020B0604020202020204" pitchFamily="34" charset="0"/>
            </a:endParaRPr>
          </a:p>
        </p:txBody>
      </p:sp>
      <p:sp>
        <p:nvSpPr>
          <p:cNvPr id="40962" name="Rectangle 3"/>
          <p:cNvSpPr>
            <a:spLocks noGrp="1"/>
          </p:cNvSpPr>
          <p:nvPr>
            <p:ph type="body" idx="1"/>
          </p:nvPr>
        </p:nvSpPr>
        <p:spPr>
          <a:xfrm>
            <a:off x="457200" y="1887538"/>
            <a:ext cx="8229600" cy="3989387"/>
          </a:xfrm>
        </p:spPr>
        <p:txBody>
          <a:bodyPr/>
          <a:lstStyle/>
          <a:p>
            <a:pPr algn="ctr" eaLnBrk="1" hangingPunct="1">
              <a:lnSpc>
                <a:spcPct val="90000"/>
              </a:lnSpc>
              <a:buFont typeface="Wingdings" pitchFamily="2" charset="2"/>
              <a:buNone/>
            </a:pPr>
            <a:endParaRPr lang="en-AU" altLang="el-GR" dirty="0" smtClean="0">
              <a:sym typeface="Symbol" pitchFamily="18" charset="2"/>
            </a:endParaRPr>
          </a:p>
          <a:p>
            <a:pPr algn="ctr" eaLnBrk="1" hangingPunct="1">
              <a:lnSpc>
                <a:spcPct val="90000"/>
              </a:lnSpc>
              <a:buFont typeface="Wingdings" pitchFamily="2" charset="2"/>
              <a:buNone/>
            </a:pPr>
            <a:r>
              <a:rPr lang="en-AU" altLang="el-GR" sz="2800" dirty="0" smtClean="0">
                <a:latin typeface="Arial" pitchFamily="34" charset="0"/>
                <a:cs typeface="Arial" pitchFamily="34" charset="0"/>
                <a:sym typeface="Symbol" pitchFamily="18" charset="2"/>
              </a:rPr>
              <a:t></a:t>
            </a:r>
            <a:r>
              <a:rPr lang="fr-FR" altLang="el-GR" sz="2800" dirty="0" smtClean="0">
                <a:latin typeface="Arial" pitchFamily="34" charset="0"/>
                <a:cs typeface="Arial" pitchFamily="34" charset="0"/>
              </a:rPr>
              <a:t>(+)/</a:t>
            </a:r>
            <a:r>
              <a:rPr lang="en-AU" altLang="el-GR" sz="2800" dirty="0" smtClean="0">
                <a:latin typeface="Arial" pitchFamily="34" charset="0"/>
                <a:cs typeface="Arial" pitchFamily="34" charset="0"/>
                <a:sym typeface="Symbol" pitchFamily="18" charset="2"/>
              </a:rPr>
              <a:t></a:t>
            </a:r>
            <a:r>
              <a:rPr lang="fr-FR" altLang="el-GR" sz="2800" dirty="0" smtClean="0">
                <a:latin typeface="Arial" pitchFamily="34" charset="0"/>
                <a:cs typeface="Arial" pitchFamily="34" charset="0"/>
              </a:rPr>
              <a:t>0(t) = </a:t>
            </a:r>
            <a:r>
              <a:rPr lang="fr-FR" altLang="el-GR" sz="2800" dirty="0" err="1" smtClean="0">
                <a:latin typeface="Arial" pitchFamily="34" charset="0"/>
                <a:cs typeface="Arial" pitchFamily="34" charset="0"/>
              </a:rPr>
              <a:t>Exp</a:t>
            </a:r>
            <a:r>
              <a:rPr lang="fr-FR" altLang="el-GR" sz="2800" dirty="0" smtClean="0">
                <a:latin typeface="Arial" pitchFamily="34" charset="0"/>
                <a:cs typeface="Arial" pitchFamily="34" charset="0"/>
              </a:rPr>
              <a:t> 0,0116 (Age - 43,4) + 0,0345 (spleen - 7,51)+ 0,188 </a:t>
            </a:r>
            <a:r>
              <a:rPr lang="en-AU" altLang="el-GR" sz="2800" dirty="0" smtClean="0">
                <a:latin typeface="Arial" pitchFamily="34" charset="0"/>
                <a:cs typeface="Arial" pitchFamily="34" charset="0"/>
                <a:sym typeface="Symbol" pitchFamily="18" charset="2"/>
              </a:rPr>
              <a:t></a:t>
            </a:r>
            <a:r>
              <a:rPr lang="fr-FR" altLang="el-GR" sz="2800" dirty="0" smtClean="0">
                <a:latin typeface="Arial" pitchFamily="34" charset="0"/>
                <a:cs typeface="Arial" pitchFamily="34" charset="0"/>
              </a:rPr>
              <a:t>(Pt/700)</a:t>
            </a:r>
            <a:r>
              <a:rPr lang="fr-FR" altLang="el-GR" sz="2800" baseline="30000" dirty="0" smtClean="0">
                <a:latin typeface="Arial" pitchFamily="34" charset="0"/>
                <a:cs typeface="Arial" pitchFamily="34" charset="0"/>
              </a:rPr>
              <a:t>2</a:t>
            </a:r>
            <a:r>
              <a:rPr lang="fr-FR" altLang="el-GR" sz="2800" dirty="0" smtClean="0">
                <a:latin typeface="Arial" pitchFamily="34" charset="0"/>
                <a:cs typeface="Arial" pitchFamily="34" charset="0"/>
              </a:rPr>
              <a:t> - 0,563</a:t>
            </a:r>
            <a:r>
              <a:rPr lang="en-AU" altLang="el-GR" sz="2800" dirty="0" smtClean="0">
                <a:latin typeface="Arial" pitchFamily="34" charset="0"/>
                <a:cs typeface="Arial" pitchFamily="34" charset="0"/>
                <a:sym typeface="Symbol" pitchFamily="18" charset="2"/>
              </a:rPr>
              <a:t></a:t>
            </a:r>
            <a:r>
              <a:rPr lang="fr-FR" altLang="el-GR" sz="2800" dirty="0" smtClean="0">
                <a:latin typeface="Arial" pitchFamily="34" charset="0"/>
                <a:cs typeface="Arial" pitchFamily="34" charset="0"/>
              </a:rPr>
              <a:t> + 0,0887 (blasts - 2,10)</a:t>
            </a:r>
            <a:r>
              <a:rPr lang="en-US" altLang="el-GR" sz="2800" dirty="0" smtClean="0">
                <a:latin typeface="Arial" pitchFamily="34" charset="0"/>
                <a:cs typeface="Arial" pitchFamily="34" charset="0"/>
              </a:rPr>
              <a:t> </a:t>
            </a:r>
          </a:p>
          <a:p>
            <a:pPr algn="ctr" eaLnBrk="1" hangingPunct="1">
              <a:lnSpc>
                <a:spcPct val="90000"/>
              </a:lnSpc>
            </a:pPr>
            <a:endParaRPr lang="en-US" altLang="el-GR" dirty="0" smtClean="0"/>
          </a:p>
          <a:p>
            <a:pPr lvl="1" eaLnBrk="1" hangingPunct="1">
              <a:lnSpc>
                <a:spcPct val="90000"/>
              </a:lnSpc>
              <a:buFontTx/>
              <a:buNone/>
            </a:pPr>
            <a:r>
              <a:rPr lang="en-AU" altLang="el-GR" sz="1800" b="1" dirty="0" smtClean="0"/>
              <a:t>    </a:t>
            </a:r>
            <a:r>
              <a:rPr lang="en-AU" altLang="el-GR" sz="2000" b="1" dirty="0" smtClean="0">
                <a:latin typeface="Arial" pitchFamily="34" charset="0"/>
                <a:cs typeface="Arial" pitchFamily="34" charset="0"/>
              </a:rPr>
              <a:t>  Score		  </a:t>
            </a:r>
            <a:r>
              <a:rPr lang="el-GR" altLang="el-GR" sz="2000" b="1" dirty="0" smtClean="0">
                <a:latin typeface="Arial" pitchFamily="34" charset="0"/>
                <a:cs typeface="Arial" pitchFamily="34" charset="0"/>
              </a:rPr>
              <a:t>  </a:t>
            </a:r>
            <a:r>
              <a:rPr lang="en-AU" altLang="el-GR" sz="2000" b="1" dirty="0" smtClean="0">
                <a:latin typeface="Arial" pitchFamily="34" charset="0"/>
                <a:cs typeface="Arial" pitchFamily="34" charset="0"/>
              </a:rPr>
              <a:t>Median survival	 </a:t>
            </a:r>
            <a:r>
              <a:rPr lang="en-AU" altLang="el-GR" sz="2000" b="1" dirty="0" err="1" smtClean="0">
                <a:latin typeface="Arial" pitchFamily="34" charset="0"/>
                <a:cs typeface="Arial" pitchFamily="34" charset="0"/>
              </a:rPr>
              <a:t>Survival</a:t>
            </a:r>
            <a:r>
              <a:rPr lang="en-AU" altLang="el-GR" sz="2000" b="1" dirty="0" smtClean="0">
                <a:latin typeface="Arial" pitchFamily="34" charset="0"/>
                <a:cs typeface="Arial" pitchFamily="34" charset="0"/>
              </a:rPr>
              <a:t> at 48 </a:t>
            </a:r>
            <a:r>
              <a:rPr lang="en-AU" altLang="el-GR" sz="2000" b="1" dirty="0" err="1" smtClean="0">
                <a:latin typeface="Arial" pitchFamily="34" charset="0"/>
                <a:cs typeface="Arial" pitchFamily="34" charset="0"/>
              </a:rPr>
              <a:t>mon</a:t>
            </a:r>
            <a:r>
              <a:rPr lang="en-US" altLang="el-GR" sz="2000" b="1" dirty="0" smtClean="0">
                <a:latin typeface="Arial" pitchFamily="34" charset="0"/>
                <a:cs typeface="Arial" pitchFamily="34" charset="0"/>
              </a:rPr>
              <a:t>s</a:t>
            </a:r>
            <a:endParaRPr lang="en-AU" altLang="el-GR" sz="2000" b="1" dirty="0" smtClean="0">
              <a:latin typeface="Arial" pitchFamily="34" charset="0"/>
              <a:cs typeface="Arial" pitchFamily="34" charset="0"/>
            </a:endParaRPr>
          </a:p>
          <a:p>
            <a:pPr lvl="1" eaLnBrk="1" hangingPunct="1">
              <a:lnSpc>
                <a:spcPct val="90000"/>
              </a:lnSpc>
            </a:pPr>
            <a:r>
              <a:rPr lang="en-AU" altLang="el-GR" sz="2000" dirty="0" smtClean="0">
                <a:latin typeface="Arial" pitchFamily="34" charset="0"/>
                <a:cs typeface="Arial" pitchFamily="34" charset="0"/>
              </a:rPr>
              <a:t>IS = &lt; 0,8		</a:t>
            </a:r>
            <a:r>
              <a:rPr lang="en-AU" altLang="el-GR" sz="2000" dirty="0" smtClean="0">
                <a:latin typeface="Arial" pitchFamily="34" charset="0"/>
                <a:cs typeface="Arial" pitchFamily="34" charset="0"/>
              </a:rPr>
              <a:t>        60 </a:t>
            </a:r>
            <a:r>
              <a:rPr lang="en-AU" altLang="el-GR" sz="2000" dirty="0" smtClean="0">
                <a:latin typeface="Arial" pitchFamily="34" charset="0"/>
                <a:cs typeface="Arial" pitchFamily="34" charset="0"/>
              </a:rPr>
              <a:t>months		</a:t>
            </a:r>
            <a:r>
              <a:rPr lang="en-AU" altLang="el-GR" sz="2000" dirty="0" smtClean="0">
                <a:latin typeface="Arial" pitchFamily="34" charset="0"/>
                <a:cs typeface="Arial" pitchFamily="34" charset="0"/>
              </a:rPr>
              <a:t>     62</a:t>
            </a:r>
            <a:r>
              <a:rPr lang="en-AU" altLang="el-GR" sz="2000" dirty="0" smtClean="0">
                <a:latin typeface="Arial" pitchFamily="34" charset="0"/>
                <a:cs typeface="Arial" pitchFamily="34" charset="0"/>
              </a:rPr>
              <a:t>%</a:t>
            </a:r>
          </a:p>
          <a:p>
            <a:pPr lvl="1" eaLnBrk="1" hangingPunct="1">
              <a:lnSpc>
                <a:spcPct val="90000"/>
              </a:lnSpc>
            </a:pPr>
            <a:r>
              <a:rPr lang="en-AU" altLang="el-GR" sz="2000" dirty="0" smtClean="0">
                <a:latin typeface="Arial" pitchFamily="34" charset="0"/>
                <a:cs typeface="Arial" pitchFamily="34" charset="0"/>
              </a:rPr>
              <a:t>IS = 0,8 - 1,2	</a:t>
            </a:r>
            <a:r>
              <a:rPr lang="en-US" altLang="el-GR" sz="2000" dirty="0" smtClean="0">
                <a:latin typeface="Arial" pitchFamily="34" charset="0"/>
                <a:cs typeface="Arial" pitchFamily="34" charset="0"/>
              </a:rPr>
              <a:t>        </a:t>
            </a:r>
            <a:r>
              <a:rPr lang="en-AU" altLang="el-GR" sz="2000" dirty="0" smtClean="0">
                <a:latin typeface="Arial" pitchFamily="34" charset="0"/>
                <a:cs typeface="Arial" pitchFamily="34" charset="0"/>
              </a:rPr>
              <a:t>44 </a:t>
            </a:r>
            <a:r>
              <a:rPr lang="en-AU" altLang="el-GR" sz="2000" dirty="0" smtClean="0">
                <a:latin typeface="Arial" pitchFamily="34" charset="0"/>
                <a:cs typeface="Arial" pitchFamily="34" charset="0"/>
              </a:rPr>
              <a:t>months 		</a:t>
            </a:r>
            <a:r>
              <a:rPr lang="en-AU" altLang="el-GR" sz="2000" dirty="0" smtClean="0">
                <a:latin typeface="Arial" pitchFamily="34" charset="0"/>
                <a:cs typeface="Arial" pitchFamily="34" charset="0"/>
              </a:rPr>
              <a:t>     43</a:t>
            </a:r>
            <a:r>
              <a:rPr lang="en-AU" altLang="el-GR" sz="2000" dirty="0" smtClean="0">
                <a:latin typeface="Arial" pitchFamily="34" charset="0"/>
                <a:cs typeface="Arial" pitchFamily="34" charset="0"/>
              </a:rPr>
              <a:t>%	</a:t>
            </a:r>
          </a:p>
          <a:p>
            <a:pPr lvl="1" eaLnBrk="1" hangingPunct="1">
              <a:lnSpc>
                <a:spcPct val="90000"/>
              </a:lnSpc>
            </a:pPr>
            <a:r>
              <a:rPr lang="en-AU" altLang="el-GR" sz="2000" dirty="0" smtClean="0">
                <a:latin typeface="Arial" pitchFamily="34" charset="0"/>
                <a:cs typeface="Arial" pitchFamily="34" charset="0"/>
              </a:rPr>
              <a:t>IS = &gt;1,2		</a:t>
            </a:r>
            <a:r>
              <a:rPr lang="en-US" altLang="el-GR" sz="2000" dirty="0" smtClean="0">
                <a:latin typeface="Arial" pitchFamily="34" charset="0"/>
                <a:cs typeface="Arial" pitchFamily="34" charset="0"/>
              </a:rPr>
              <a:t>        </a:t>
            </a:r>
            <a:r>
              <a:rPr lang="en-AU" altLang="el-GR" sz="2000" dirty="0" smtClean="0">
                <a:latin typeface="Arial" pitchFamily="34" charset="0"/>
                <a:cs typeface="Arial" pitchFamily="34" charset="0"/>
              </a:rPr>
              <a:t>32 </a:t>
            </a:r>
            <a:r>
              <a:rPr lang="en-AU" altLang="el-GR" sz="2000" dirty="0" smtClean="0">
                <a:latin typeface="Arial" pitchFamily="34" charset="0"/>
                <a:cs typeface="Arial" pitchFamily="34" charset="0"/>
              </a:rPr>
              <a:t>months</a:t>
            </a:r>
            <a:r>
              <a:rPr lang="en-US" altLang="el-GR" sz="2000" dirty="0" smtClean="0">
                <a:latin typeface="Arial" pitchFamily="34" charset="0"/>
                <a:cs typeface="Arial" pitchFamily="34" charset="0"/>
              </a:rPr>
              <a:t> 		</a:t>
            </a:r>
            <a:r>
              <a:rPr lang="en-US" altLang="el-GR" sz="2000" dirty="0" smtClean="0">
                <a:latin typeface="Arial" pitchFamily="34" charset="0"/>
                <a:cs typeface="Arial" pitchFamily="34" charset="0"/>
              </a:rPr>
              <a:t>     33</a:t>
            </a:r>
            <a:r>
              <a:rPr lang="en-US" altLang="el-GR" sz="2000"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52400"/>
            <a:ext cx="8229600" cy="533400"/>
          </a:xfrm>
        </p:spPr>
        <p:txBody>
          <a:bodyPr>
            <a:normAutofit fontScale="90000"/>
          </a:bodyPr>
          <a:lstStyle/>
          <a:p>
            <a:r>
              <a:rPr lang="el-GR" dirty="0" smtClean="0">
                <a:solidFill>
                  <a:srgbClr val="FFC000"/>
                </a:solidFill>
              </a:rPr>
              <a:t>Χρόνια Λεμφοκυτταρική λευχαιμία</a:t>
            </a:r>
            <a:endParaRPr lang="el-GR" dirty="0">
              <a:solidFill>
                <a:srgbClr val="FFC000"/>
              </a:solidFill>
            </a:endParaRPr>
          </a:p>
        </p:txBody>
      </p:sp>
      <p:sp>
        <p:nvSpPr>
          <p:cNvPr id="3" name="2 - Θέση περιεχομένου"/>
          <p:cNvSpPr>
            <a:spLocks noGrp="1"/>
          </p:cNvSpPr>
          <p:nvPr>
            <p:ph idx="1"/>
          </p:nvPr>
        </p:nvSpPr>
        <p:spPr>
          <a:xfrm>
            <a:off x="457200" y="1066800"/>
            <a:ext cx="8229600" cy="5257800"/>
          </a:xfrm>
        </p:spPr>
        <p:txBody>
          <a:bodyPr>
            <a:normAutofit fontScale="70000" lnSpcReduction="20000"/>
          </a:bodyPr>
          <a:lstStyle/>
          <a:p>
            <a:r>
              <a:rPr lang="el-GR" dirty="0" smtClean="0"/>
              <a:t> </a:t>
            </a:r>
            <a:r>
              <a:rPr lang="el-GR" dirty="0" err="1" smtClean="0"/>
              <a:t>Κ</a:t>
            </a:r>
            <a:r>
              <a:rPr lang="el-GR" dirty="0" err="1" smtClean="0"/>
              <a:t>λωνικό</a:t>
            </a:r>
            <a:r>
              <a:rPr lang="el-GR" dirty="0" smtClean="0"/>
              <a:t> νόσημα </a:t>
            </a:r>
            <a:r>
              <a:rPr lang="el-GR" dirty="0" smtClean="0">
                <a:latin typeface="+mj-lt"/>
              </a:rPr>
              <a:t>από </a:t>
            </a:r>
            <a:r>
              <a:rPr lang="el-GR" dirty="0" smtClean="0">
                <a:latin typeface="+mj-lt"/>
              </a:rPr>
              <a:t>τα λεμφοκύτταρα και ανήκει στην κατηγορία των λεμφωμάτων. </a:t>
            </a:r>
            <a:endParaRPr lang="el-GR" dirty="0" smtClean="0">
              <a:latin typeface="+mj-lt"/>
            </a:endParaRPr>
          </a:p>
          <a:p>
            <a:pPr>
              <a:buNone/>
            </a:pPr>
            <a:endParaRPr lang="el-GR" dirty="0" smtClean="0">
              <a:latin typeface="+mj-lt"/>
            </a:endParaRPr>
          </a:p>
          <a:p>
            <a:r>
              <a:rPr lang="el-GR" dirty="0" smtClean="0">
                <a:latin typeface="+mj-lt"/>
              </a:rPr>
              <a:t>Συνήθως προέρχεται </a:t>
            </a:r>
            <a:r>
              <a:rPr lang="el-GR" dirty="0" smtClean="0">
                <a:latin typeface="+mj-lt"/>
              </a:rPr>
              <a:t>από τα Β-λεμφοκύτταρα (Β-ΧΛΛ). </a:t>
            </a:r>
            <a:endParaRPr lang="el-GR" dirty="0" smtClean="0">
              <a:latin typeface="+mj-lt"/>
            </a:endParaRPr>
          </a:p>
          <a:p>
            <a:pPr>
              <a:buNone/>
            </a:pPr>
            <a:endParaRPr lang="el-GR" dirty="0" smtClean="0">
              <a:latin typeface="+mj-lt"/>
            </a:endParaRPr>
          </a:p>
          <a:p>
            <a:r>
              <a:rPr lang="el-GR" dirty="0" smtClean="0">
                <a:latin typeface="+mj-lt"/>
              </a:rPr>
              <a:t>Τα </a:t>
            </a:r>
            <a:r>
              <a:rPr lang="el-GR" dirty="0" smtClean="0">
                <a:latin typeface="+mj-lt"/>
              </a:rPr>
              <a:t>καρκινικά λεμφοκύτταρα συσσωρεύονται στο αίμα και το μυελό των οστών, και συχνά στους λεμφαδένες και στο ήπαρ</a:t>
            </a:r>
            <a:r>
              <a:rPr lang="el-GR" dirty="0" smtClean="0">
                <a:latin typeface="+mj-lt"/>
              </a:rPr>
              <a:t>.</a:t>
            </a:r>
          </a:p>
          <a:p>
            <a:pPr>
              <a:buNone/>
            </a:pPr>
            <a:r>
              <a:rPr lang="el-GR" dirty="0" smtClean="0">
                <a:latin typeface="+mj-lt"/>
              </a:rPr>
              <a:t> </a:t>
            </a:r>
          </a:p>
          <a:p>
            <a:r>
              <a:rPr lang="el-GR" dirty="0" smtClean="0">
                <a:latin typeface="+mj-lt"/>
              </a:rPr>
              <a:t>Αποτελεί την πιο συχνή λευχαιμία στους ενήλικες, και την πιο σημαντική στη Δυτική Ευρώπη, φτάνοντας το 30% όλων των λευχαιμιών</a:t>
            </a:r>
            <a:r>
              <a:rPr lang="el-GR" dirty="0" smtClean="0">
                <a:latin typeface="+mj-lt"/>
              </a:rPr>
              <a:t>.</a:t>
            </a:r>
          </a:p>
          <a:p>
            <a:endParaRPr lang="el-GR" dirty="0" smtClean="0">
              <a:latin typeface="+mj-lt"/>
            </a:endParaRPr>
          </a:p>
          <a:p>
            <a:r>
              <a:rPr lang="el-GR" dirty="0" smtClean="0">
                <a:latin typeface="+mj-lt"/>
              </a:rPr>
              <a:t>Νόσος των ηλικιωμένων.</a:t>
            </a:r>
          </a:p>
          <a:p>
            <a:endParaRPr lang="el-GR" dirty="0" smtClean="0">
              <a:latin typeface="+mj-lt"/>
            </a:endParaRPr>
          </a:p>
          <a:p>
            <a:r>
              <a:rPr lang="el-GR" dirty="0" smtClean="0">
                <a:latin typeface="+mj-lt"/>
              </a:rPr>
              <a:t>Το 85</a:t>
            </a:r>
            <a:r>
              <a:rPr lang="el-GR" dirty="0" smtClean="0">
                <a:latin typeface="+mj-lt"/>
              </a:rPr>
              <a:t>% των </a:t>
            </a:r>
            <a:r>
              <a:rPr lang="el-GR" dirty="0" smtClean="0">
                <a:latin typeface="+mj-lt"/>
              </a:rPr>
              <a:t>περιστατικών διαγιγνώσκονται </a:t>
            </a:r>
            <a:r>
              <a:rPr lang="el-GR" dirty="0" smtClean="0">
                <a:latin typeface="+mj-lt"/>
              </a:rPr>
              <a:t>σε άτομα άνω των 55 ετών, με διάμεση ηλικία αυτή των 72 ετών. Μόλις το 2% των ασθενών είναι κάτω των 40 ετών</a:t>
            </a:r>
            <a:r>
              <a:rPr lang="el-GR" dirty="0" smtClean="0">
                <a:latin typeface="+mj-lt"/>
              </a:rPr>
              <a:t>.</a:t>
            </a:r>
          </a:p>
          <a:p>
            <a:pPr>
              <a:buNone/>
            </a:pPr>
            <a:r>
              <a:rPr lang="el-GR" dirty="0" smtClean="0">
                <a:latin typeface="+mj-lt"/>
              </a:rPr>
              <a:t> </a:t>
            </a:r>
          </a:p>
          <a:p>
            <a:r>
              <a:rPr lang="el-GR" dirty="0" smtClean="0">
                <a:latin typeface="+mj-lt"/>
              </a:rPr>
              <a:t>Άρρεν: Θήλυ = 2:1</a:t>
            </a:r>
            <a:r>
              <a:rPr lang="el-GR" dirty="0" smtClean="0">
                <a:latin typeface="+mj-lt"/>
              </a:rPr>
              <a:t>. </a:t>
            </a:r>
            <a:endParaRPr lang="el-GR" dirty="0" smtClean="0">
              <a:latin typeface="+mj-lt"/>
            </a:endParaRPr>
          </a:p>
          <a:p>
            <a:endParaRPr lang="el-GR" dirty="0" smtClean="0">
              <a:latin typeface="+mj-lt"/>
            </a:endParaRPr>
          </a:p>
          <a:p>
            <a:r>
              <a:rPr lang="el-GR" dirty="0" smtClean="0">
                <a:latin typeface="+mj-lt"/>
              </a:rPr>
              <a:t>Στην </a:t>
            </a:r>
            <a:r>
              <a:rPr lang="el-GR" dirty="0" smtClean="0">
                <a:latin typeface="+mj-lt"/>
              </a:rPr>
              <a:t>Ελλάδα, εκτιμάται ότι διαγιγνώσκονται περισσότερα από 300 νέα περιστατικά το χρόνο.</a:t>
            </a:r>
          </a:p>
          <a:p>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229600" cy="743712"/>
          </a:xfrm>
        </p:spPr>
        <p:txBody>
          <a:bodyPr>
            <a:normAutofit fontScale="90000"/>
          </a:bodyPr>
          <a:lstStyle/>
          <a:p>
            <a:r>
              <a:rPr lang="el-GR" dirty="0" smtClean="0">
                <a:solidFill>
                  <a:srgbClr val="FFC000"/>
                </a:solidFill>
              </a:rPr>
              <a:t>ΧΛΛ</a:t>
            </a:r>
            <a:endParaRPr lang="el-GR" dirty="0">
              <a:solidFill>
                <a:srgbClr val="FFC000"/>
              </a:solidFill>
            </a:endParaRPr>
          </a:p>
        </p:txBody>
      </p:sp>
      <p:sp>
        <p:nvSpPr>
          <p:cNvPr id="3" name="2 - Θέση περιεχομένου"/>
          <p:cNvSpPr>
            <a:spLocks noGrp="1"/>
          </p:cNvSpPr>
          <p:nvPr>
            <p:ph idx="1"/>
          </p:nvPr>
        </p:nvSpPr>
        <p:spPr>
          <a:xfrm>
            <a:off x="457200" y="1066800"/>
            <a:ext cx="8229600" cy="5257800"/>
          </a:xfrm>
        </p:spPr>
        <p:txBody>
          <a:bodyPr>
            <a:normAutofit fontScale="77500" lnSpcReduction="20000"/>
          </a:bodyPr>
          <a:lstStyle/>
          <a:p>
            <a:r>
              <a:rPr lang="el-GR" dirty="0" smtClean="0"/>
              <a:t>Πολλοί ασθενείς δεν έχουν κανένα σύμπτωμα, κατά τη διάγνωση, η οποία γίνεται τυχαία, μέσα από εξετάσεις αίματος, λόγω της τυχαίας ανευρέσεως αυξημένου αριθμού λεμφοκυττάρων. </a:t>
            </a:r>
            <a:endParaRPr lang="el-GR" dirty="0" smtClean="0"/>
          </a:p>
          <a:p>
            <a:pPr>
              <a:buNone/>
            </a:pPr>
            <a:endParaRPr lang="el-GR" dirty="0" smtClean="0"/>
          </a:p>
          <a:p>
            <a:r>
              <a:rPr lang="el-GR" dirty="0" smtClean="0"/>
              <a:t>Πολλοί </a:t>
            </a:r>
            <a:r>
              <a:rPr lang="el-GR" dirty="0" smtClean="0"/>
              <a:t>ασθενείς δεν εμφανίζουν ποτέ κανένα σύμπτωμα, άλλοι παρουσιάζουν πρόοδο της νόσου, μετά από πολλά χρόνια νόσου σε ύφεση, αλλά και κάποιοι άλλοι εμφανίζουν συμπτώματα ήδη από τη φάση της διάγνωσης. </a:t>
            </a:r>
            <a:endParaRPr lang="el-GR" dirty="0" smtClean="0"/>
          </a:p>
          <a:p>
            <a:pPr>
              <a:buNone/>
            </a:pPr>
            <a:endParaRPr lang="el-GR" dirty="0" smtClean="0"/>
          </a:p>
          <a:p>
            <a:r>
              <a:rPr lang="el-GR" dirty="0" smtClean="0"/>
              <a:t>Η </a:t>
            </a:r>
            <a:r>
              <a:rPr lang="el-GR" dirty="0" smtClean="0"/>
              <a:t>κλινική εικόνα περιλαμβάνει </a:t>
            </a:r>
            <a:r>
              <a:rPr lang="el-GR" dirty="0" err="1" smtClean="0"/>
              <a:t>ασυμπτωματική</a:t>
            </a:r>
            <a:r>
              <a:rPr lang="el-GR" dirty="0" smtClean="0"/>
              <a:t> </a:t>
            </a:r>
            <a:r>
              <a:rPr lang="el-GR" dirty="0" err="1" smtClean="0"/>
              <a:t>λεμφαδενοπάθεια</a:t>
            </a:r>
            <a:r>
              <a:rPr lang="el-GR" dirty="0" smtClean="0"/>
              <a:t>, δηλαδή διόγκωση των λεμφαδένων, σε λαιμό, μασχάλες, κοιλιά και βουβωνική χώρα, στο 65% των περιπτώσεων. </a:t>
            </a:r>
            <a:endParaRPr lang="el-GR" dirty="0" smtClean="0"/>
          </a:p>
          <a:p>
            <a:pPr>
              <a:buNone/>
            </a:pPr>
            <a:endParaRPr lang="el-GR" dirty="0" smtClean="0"/>
          </a:p>
          <a:p>
            <a:r>
              <a:rPr lang="el-GR" dirty="0" smtClean="0"/>
              <a:t>Συχνά </a:t>
            </a:r>
            <a:r>
              <a:rPr lang="el-GR" dirty="0" smtClean="0"/>
              <a:t>υπάρχουν γενικά συμπτώματα, όπως κόπωση, πυρετός, νυχτερινή εφίδρωση και απώλεια βάρους, συμπτώματα λόγω αναιμίας ή αιμορραγικές εκδηλώσεις λόγω της </a:t>
            </a:r>
            <a:r>
              <a:rPr lang="el-GR" dirty="0" err="1" smtClean="0"/>
              <a:t>θρομβοπενίας</a:t>
            </a:r>
            <a:r>
              <a:rPr lang="el-GR" dirty="0" smtClean="0"/>
              <a:t>, διόγκωση του σπλήνα και του ήπατος, αλλά και υποτροπιάζουσες λοιμώξεις λόγω της </a:t>
            </a:r>
            <a:r>
              <a:rPr lang="el-GR" dirty="0" err="1" smtClean="0"/>
              <a:t>υπογαμμασφαιριναιμίας</a:t>
            </a:r>
            <a:r>
              <a:rPr lang="el-GR" dirty="0" smtClean="0"/>
              <a:t>. </a:t>
            </a: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609600"/>
          </a:xfrm>
        </p:spPr>
        <p:txBody>
          <a:bodyPr>
            <a:normAutofit fontScale="90000"/>
          </a:bodyPr>
          <a:lstStyle/>
          <a:p>
            <a:r>
              <a:rPr lang="el-GR" dirty="0" smtClean="0">
                <a:solidFill>
                  <a:srgbClr val="FFC000"/>
                </a:solidFill>
              </a:rPr>
              <a:t>ΧΛΛ - ΔΙΑΓΝΩΣΗ</a:t>
            </a:r>
            <a:endParaRPr lang="el-GR" dirty="0">
              <a:solidFill>
                <a:srgbClr val="FFC000"/>
              </a:solidFill>
            </a:endParaRPr>
          </a:p>
        </p:txBody>
      </p:sp>
      <p:sp>
        <p:nvSpPr>
          <p:cNvPr id="3" name="2 - Θέση περιεχομένου"/>
          <p:cNvSpPr>
            <a:spLocks noGrp="1"/>
          </p:cNvSpPr>
          <p:nvPr>
            <p:ph idx="1"/>
          </p:nvPr>
        </p:nvSpPr>
        <p:spPr>
          <a:xfrm>
            <a:off x="457200" y="1143000"/>
            <a:ext cx="8229600" cy="5181600"/>
          </a:xfrm>
        </p:spPr>
        <p:txBody>
          <a:bodyPr>
            <a:normAutofit fontScale="92500"/>
          </a:bodyPr>
          <a:lstStyle/>
          <a:p>
            <a:r>
              <a:rPr lang="el-GR" b="1" dirty="0" smtClean="0"/>
              <a:t>Τα διαγνωστικά κριτήρια </a:t>
            </a:r>
            <a:r>
              <a:rPr lang="el-GR" b="1" dirty="0" smtClean="0"/>
              <a:t>περιλαμβάνουν:</a:t>
            </a:r>
          </a:p>
          <a:p>
            <a:pPr marL="514350" indent="-514350">
              <a:buFont typeface="+mj-lt"/>
              <a:buAutoNum type="arabicPeriod"/>
            </a:pPr>
            <a:r>
              <a:rPr lang="el-GR" b="1" dirty="0" smtClean="0"/>
              <a:t> </a:t>
            </a:r>
            <a:r>
              <a:rPr lang="el-GR" dirty="0" smtClean="0"/>
              <a:t>την εύρεση υψηλού αριθμού λεμφοκυττάρων στο αίμα, </a:t>
            </a:r>
            <a:endParaRPr lang="el-GR" dirty="0" smtClean="0"/>
          </a:p>
          <a:p>
            <a:pPr marL="514350" indent="-514350">
              <a:buFont typeface="+mj-lt"/>
              <a:buAutoNum type="arabicPeriod"/>
            </a:pPr>
            <a:r>
              <a:rPr lang="el-GR" dirty="0" smtClean="0"/>
              <a:t>την </a:t>
            </a:r>
            <a:r>
              <a:rPr lang="el-GR" dirty="0" smtClean="0"/>
              <a:t>εξέταση μορφολογίας λεμφοκυττάρων, που είναι μικρά και ώριμα στην πλειοψηφία τους, </a:t>
            </a:r>
            <a:endParaRPr lang="el-GR" dirty="0" smtClean="0"/>
          </a:p>
          <a:p>
            <a:pPr marL="514350" indent="-514350">
              <a:buFont typeface="+mj-lt"/>
              <a:buAutoNum type="arabicPeriod"/>
            </a:pPr>
            <a:r>
              <a:rPr lang="el-GR" dirty="0" smtClean="0"/>
              <a:t>την </a:t>
            </a:r>
            <a:r>
              <a:rPr lang="el-GR" dirty="0" err="1" smtClean="0"/>
              <a:t>ανοσοφαινοτυπική</a:t>
            </a:r>
            <a:r>
              <a:rPr lang="el-GR" dirty="0" smtClean="0"/>
              <a:t> μελέτη των λεμφοκυττάρων του αίματος με </a:t>
            </a:r>
            <a:r>
              <a:rPr lang="el-GR" dirty="0" err="1" smtClean="0"/>
              <a:t>κυτταρομετρία</a:t>
            </a:r>
            <a:r>
              <a:rPr lang="el-GR" dirty="0" smtClean="0"/>
              <a:t> ροής με χαρακτηριστικό </a:t>
            </a:r>
            <a:r>
              <a:rPr lang="el-GR" dirty="0" err="1" smtClean="0"/>
              <a:t>ανοσοφαινότυπο</a:t>
            </a:r>
            <a:r>
              <a:rPr lang="el-GR" dirty="0" smtClean="0"/>
              <a:t> για τη νόσο, </a:t>
            </a:r>
            <a:endParaRPr lang="el-GR" dirty="0" smtClean="0"/>
          </a:p>
          <a:p>
            <a:pPr marL="514350" indent="-514350">
              <a:buFont typeface="+mj-lt"/>
              <a:buAutoNum type="arabicPeriod"/>
            </a:pPr>
            <a:r>
              <a:rPr lang="el-GR" dirty="0" smtClean="0"/>
              <a:t>εξέταση </a:t>
            </a:r>
            <a:r>
              <a:rPr lang="el-GR" dirty="0" smtClean="0"/>
              <a:t>διήθησης μυελού με </a:t>
            </a:r>
            <a:r>
              <a:rPr lang="el-GR" dirty="0" err="1" smtClean="0"/>
              <a:t>οστεομυελική</a:t>
            </a:r>
            <a:r>
              <a:rPr lang="el-GR" dirty="0" smtClean="0"/>
              <a:t> βιοψία ή </a:t>
            </a:r>
            <a:r>
              <a:rPr lang="el-GR" dirty="0" err="1" smtClean="0"/>
              <a:t>μυελόγραμμα</a:t>
            </a:r>
            <a:r>
              <a:rPr lang="el-GR" dirty="0" smtClean="0"/>
              <a:t>.</a:t>
            </a:r>
          </a:p>
          <a:p>
            <a:pPr marL="514350" indent="-514350">
              <a:buFont typeface="+mj-lt"/>
              <a:buAutoNum type="arabicPeriod"/>
            </a:pPr>
            <a:r>
              <a:rPr lang="el-GR" dirty="0" smtClean="0"/>
              <a:t> </a:t>
            </a:r>
            <a:r>
              <a:rPr lang="el-GR" dirty="0" smtClean="0"/>
              <a:t>απεικονιστικός έλεγχος με αξονική τομογραφία. </a:t>
            </a:r>
            <a:endParaRPr lang="el-GR" dirty="0" smtClean="0"/>
          </a:p>
          <a:p>
            <a:pPr marL="514350" indent="-514350">
              <a:buFont typeface="+mj-lt"/>
              <a:buAutoNum type="arabicPeriod"/>
            </a:pPr>
            <a:r>
              <a:rPr lang="el-GR" dirty="0" smtClean="0"/>
              <a:t>Η </a:t>
            </a:r>
            <a:r>
              <a:rPr lang="el-GR" dirty="0" smtClean="0"/>
              <a:t>κλινική εξέταση παίζει σαφώς σημαντικό ρόλο στη διάγνωση, με ψηλάφηση λεμφαδένων. </a:t>
            </a:r>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229600" cy="838200"/>
          </a:xfrm>
        </p:spPr>
        <p:txBody>
          <a:bodyPr/>
          <a:lstStyle/>
          <a:p>
            <a:r>
              <a:rPr lang="el-GR" dirty="0" smtClean="0">
                <a:solidFill>
                  <a:srgbClr val="FFC000"/>
                </a:solidFill>
              </a:rPr>
              <a:t>ΧΛΛ - ΜΟΡΦΟΛΟΓΙΑ</a:t>
            </a:r>
            <a:endParaRPr lang="el-GR" dirty="0">
              <a:solidFill>
                <a:srgbClr val="FFC000"/>
              </a:solidFill>
            </a:endParaRPr>
          </a:p>
        </p:txBody>
      </p:sp>
      <p:pic>
        <p:nvPicPr>
          <p:cNvPr id="152578" name="Picture 2"/>
          <p:cNvPicPr>
            <a:picLocks noGrp="1" noChangeAspect="1" noChangeArrowheads="1"/>
          </p:cNvPicPr>
          <p:nvPr>
            <p:ph idx="1"/>
          </p:nvPr>
        </p:nvPicPr>
        <p:blipFill>
          <a:blip r:embed="rId2"/>
          <a:srcRect/>
          <a:stretch>
            <a:fillRect/>
          </a:stretch>
        </p:blipFill>
        <p:spPr bwMode="auto">
          <a:xfrm>
            <a:off x="228600" y="1295400"/>
            <a:ext cx="4133850" cy="3181350"/>
          </a:xfrm>
          <a:prstGeom prst="rect">
            <a:avLst/>
          </a:prstGeom>
          <a:noFill/>
          <a:ln w="9525">
            <a:noFill/>
            <a:miter lim="800000"/>
            <a:headEnd/>
            <a:tailEnd/>
          </a:ln>
          <a:effectLst/>
        </p:spPr>
      </p:pic>
      <p:pic>
        <p:nvPicPr>
          <p:cNvPr id="152579" name="Picture 3"/>
          <p:cNvPicPr>
            <a:picLocks noChangeAspect="1" noChangeArrowheads="1"/>
          </p:cNvPicPr>
          <p:nvPr/>
        </p:nvPicPr>
        <p:blipFill>
          <a:blip r:embed="rId3"/>
          <a:srcRect/>
          <a:stretch>
            <a:fillRect/>
          </a:stretch>
        </p:blipFill>
        <p:spPr bwMode="auto">
          <a:xfrm>
            <a:off x="5867400" y="1600200"/>
            <a:ext cx="2390775" cy="2781300"/>
          </a:xfrm>
          <a:prstGeom prst="rect">
            <a:avLst/>
          </a:prstGeom>
          <a:noFill/>
          <a:ln w="9525">
            <a:noFill/>
            <a:miter lim="800000"/>
            <a:headEnd/>
            <a:tailEnd/>
          </a:ln>
          <a:effectLst/>
        </p:spPr>
      </p:pic>
      <p:sp>
        <p:nvSpPr>
          <p:cNvPr id="6" name="5 - TextBox"/>
          <p:cNvSpPr txBox="1"/>
          <p:nvPr/>
        </p:nvSpPr>
        <p:spPr>
          <a:xfrm>
            <a:off x="1447800" y="4876800"/>
            <a:ext cx="4876800" cy="646331"/>
          </a:xfrm>
          <a:prstGeom prst="rect">
            <a:avLst/>
          </a:prstGeom>
          <a:noFill/>
        </p:spPr>
        <p:txBody>
          <a:bodyPr wrap="square" rtlCol="0">
            <a:spAutoFit/>
          </a:bodyPr>
          <a:lstStyle/>
          <a:p>
            <a:r>
              <a:rPr lang="el-GR" dirty="0" smtClean="0"/>
              <a:t>Μικρά ώριμα λεμφοκύτταρα.</a:t>
            </a:r>
          </a:p>
          <a:p>
            <a:r>
              <a:rPr lang="el-GR" dirty="0" smtClean="0"/>
              <a:t>Πυρηνικές σκιές.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4724400" y="6380163"/>
            <a:ext cx="4438650" cy="369887"/>
          </a:xfrm>
          <a:prstGeom prst="rect">
            <a:avLst/>
          </a:prstGeom>
          <a:noFill/>
          <a:ln w="9525" algn="ctr">
            <a:noFill/>
            <a:miter lim="800000"/>
            <a:headEnd/>
            <a:tailEnd/>
          </a:ln>
        </p:spPr>
        <p:txBody>
          <a:bodyPr anchor="b">
            <a:spAutoFit/>
          </a:bodyPr>
          <a:lstStyle/>
          <a:p>
            <a:pPr eaLnBrk="1" hangingPunct="1">
              <a:spcBef>
                <a:spcPct val="50000"/>
              </a:spcBef>
            </a:pPr>
            <a:r>
              <a:rPr lang="en-US" altLang="el-GR">
                <a:cs typeface="Times New Roman" pitchFamily="18" charset="0"/>
              </a:rPr>
              <a:t>Jemal A, et al. CA Cancer. 2004;54:8-29.</a:t>
            </a:r>
          </a:p>
        </p:txBody>
      </p:sp>
      <p:sp>
        <p:nvSpPr>
          <p:cNvPr id="7" name="Title 1"/>
          <p:cNvSpPr>
            <a:spLocks noGrp="1"/>
          </p:cNvSpPr>
          <p:nvPr>
            <p:ph type="title"/>
          </p:nvPr>
        </p:nvSpPr>
        <p:spPr>
          <a:xfrm>
            <a:off x="152400" y="0"/>
            <a:ext cx="8763000" cy="1143000"/>
          </a:xfrm>
        </p:spPr>
        <p:txBody>
          <a:bodyPr>
            <a:normAutofit/>
          </a:bodyPr>
          <a:lstStyle/>
          <a:p>
            <a:pPr>
              <a:defRPr/>
            </a:pPr>
            <a:r>
              <a:rPr lang="el-GR" sz="4200" b="1" dirty="0">
                <a:solidFill>
                  <a:srgbClr val="FFC000"/>
                </a:solidFill>
              </a:rPr>
              <a:t>ΟΛΛ – Επιδημιολογικά δεδομένα</a:t>
            </a:r>
          </a:p>
        </p:txBody>
      </p:sp>
      <p:sp>
        <p:nvSpPr>
          <p:cNvPr id="104454" name="Rectangle 6"/>
          <p:cNvSpPr>
            <a:spLocks noGrp="1" noChangeArrowheads="1"/>
          </p:cNvSpPr>
          <p:nvPr>
            <p:ph idx="1"/>
          </p:nvPr>
        </p:nvSpPr>
        <p:spPr>
          <a:xfrm>
            <a:off x="457200" y="1219200"/>
            <a:ext cx="8229600" cy="5105400"/>
          </a:xfrm>
        </p:spPr>
        <p:txBody>
          <a:bodyPr/>
          <a:lstStyle/>
          <a:p>
            <a:pPr>
              <a:defRPr/>
            </a:pPr>
            <a:r>
              <a:rPr lang="en-US" dirty="0"/>
              <a:t>3830 </a:t>
            </a:r>
            <a:r>
              <a:rPr lang="el-GR" dirty="0"/>
              <a:t>νέες περιπτώσεις ετησίως στις ΗΠΑ</a:t>
            </a:r>
            <a:endParaRPr lang="en-US" dirty="0"/>
          </a:p>
          <a:p>
            <a:pPr>
              <a:defRPr/>
            </a:pPr>
            <a:r>
              <a:rPr lang="en-US" dirty="0"/>
              <a:t>20% </a:t>
            </a:r>
            <a:r>
              <a:rPr lang="el-GR" dirty="0"/>
              <a:t>των ΟΛ στους ενήλικες</a:t>
            </a:r>
            <a:endParaRPr lang="en-US" dirty="0"/>
          </a:p>
          <a:p>
            <a:pPr lvl="1">
              <a:defRPr/>
            </a:pPr>
            <a:r>
              <a:rPr lang="en-US" dirty="0"/>
              <a:t>60% </a:t>
            </a:r>
            <a:r>
              <a:rPr lang="el-GR" dirty="0"/>
              <a:t>των ΟΛΛ ασθενών είναι &lt; 20 ετών: η συχνότερη κακοήθεια στα παιδιά</a:t>
            </a:r>
            <a:endParaRPr lang="en-US" dirty="0"/>
          </a:p>
          <a:p>
            <a:pPr lvl="1">
              <a:defRPr/>
            </a:pPr>
            <a:r>
              <a:rPr lang="en-US" dirty="0"/>
              <a:t>30% </a:t>
            </a:r>
            <a:r>
              <a:rPr lang="el-GR" dirty="0"/>
              <a:t>των παιδικών καρκίνων</a:t>
            </a:r>
            <a:endParaRPr lang="en-US" dirty="0"/>
          </a:p>
          <a:p>
            <a:pPr lvl="1">
              <a:defRPr/>
            </a:pPr>
            <a:r>
              <a:rPr lang="el-GR" dirty="0"/>
              <a:t>Πιο συχνά σε αγόρια</a:t>
            </a:r>
            <a:r>
              <a:rPr lang="en-US" dirty="0"/>
              <a:t>: 62%</a:t>
            </a:r>
          </a:p>
          <a:p>
            <a:pPr>
              <a:defRPr/>
            </a:pPr>
            <a:r>
              <a:rPr lang="el-GR" dirty="0"/>
              <a:t>Μεγαλύτερη συχνότητα μεταξύ των Ισπανόφωνων στις ΗΠΑ</a:t>
            </a:r>
            <a:endParaRPr lang="en-US" dirty="0"/>
          </a:p>
          <a:p>
            <a:pPr lvl="1">
              <a:defRPr/>
            </a:pPr>
            <a:r>
              <a:rPr lang="el-GR" dirty="0"/>
              <a:t>Υψηλότερη συχνότητα στους  λευκούς  έναντι των μαύρων</a:t>
            </a: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ΧΛΛ - </a:t>
            </a:r>
            <a:r>
              <a:rPr lang="el-GR" dirty="0" err="1" smtClean="0">
                <a:solidFill>
                  <a:srgbClr val="FFC000"/>
                </a:solidFill>
              </a:rPr>
              <a:t>Ανοσοφαινότυπος</a:t>
            </a:r>
            <a:endParaRPr lang="el-GR" dirty="0">
              <a:solidFill>
                <a:srgbClr val="FFC000"/>
              </a:solidFill>
            </a:endParaRPr>
          </a:p>
        </p:txBody>
      </p:sp>
      <p:pic>
        <p:nvPicPr>
          <p:cNvPr id="153602" name="Picture 2"/>
          <p:cNvPicPr>
            <a:picLocks noGrp="1" noChangeAspect="1" noChangeArrowheads="1"/>
          </p:cNvPicPr>
          <p:nvPr>
            <p:ph idx="1"/>
          </p:nvPr>
        </p:nvPicPr>
        <p:blipFill>
          <a:blip r:embed="rId2"/>
          <a:srcRect/>
          <a:stretch>
            <a:fillRect/>
          </a:stretch>
        </p:blipFill>
        <p:spPr bwMode="auto">
          <a:xfrm>
            <a:off x="1295399" y="2971800"/>
            <a:ext cx="5943601" cy="1729581"/>
          </a:xfrm>
          <a:prstGeom prst="rect">
            <a:avLst/>
          </a:prstGeom>
          <a:noFill/>
          <a:ln w="9525">
            <a:noFill/>
            <a:miter lim="800000"/>
            <a:headEnd/>
            <a:tailEnd/>
          </a:ln>
          <a:effectLst/>
        </p:spPr>
      </p:pic>
      <p:sp>
        <p:nvSpPr>
          <p:cNvPr id="6" name="5 - Έλλειψη"/>
          <p:cNvSpPr/>
          <p:nvPr/>
        </p:nvSpPr>
        <p:spPr>
          <a:xfrm>
            <a:off x="2590800" y="5105400"/>
            <a:ext cx="21336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048000" y="5334000"/>
            <a:ext cx="1219200" cy="461665"/>
          </a:xfrm>
          <a:prstGeom prst="rect">
            <a:avLst/>
          </a:prstGeom>
          <a:noFill/>
        </p:spPr>
        <p:txBody>
          <a:bodyPr wrap="square" rtlCol="0">
            <a:spAutoFit/>
          </a:bodyPr>
          <a:lstStyle/>
          <a:p>
            <a:r>
              <a:rPr lang="en-US" sz="2400" b="1" dirty="0" smtClean="0">
                <a:solidFill>
                  <a:srgbClr val="FF0000"/>
                </a:solidFill>
              </a:rPr>
              <a:t>CD5+</a:t>
            </a:r>
            <a:endParaRPr lang="el-GR" sz="2400" b="1" dirty="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ΧΛΛ - </a:t>
            </a:r>
            <a:r>
              <a:rPr lang="el-GR" dirty="0" err="1" smtClean="0"/>
              <a:t>Σταδιοποίηση</a:t>
            </a:r>
            <a:endParaRPr lang="el-GR" dirty="0"/>
          </a:p>
        </p:txBody>
      </p:sp>
      <p:sp>
        <p:nvSpPr>
          <p:cNvPr id="3" name="2 - Θέση περιεχομένου"/>
          <p:cNvSpPr>
            <a:spLocks noGrp="1"/>
          </p:cNvSpPr>
          <p:nvPr>
            <p:ph idx="1"/>
          </p:nvPr>
        </p:nvSpPr>
        <p:spPr/>
        <p:txBody>
          <a:bodyPr/>
          <a:lstStyle/>
          <a:p>
            <a:r>
              <a:rPr lang="el-GR" dirty="0" smtClean="0"/>
              <a:t>Καταγραφή:</a:t>
            </a:r>
          </a:p>
          <a:p>
            <a:pPr marL="850392" lvl="1" indent="-457200">
              <a:buFont typeface="+mj-lt"/>
              <a:buAutoNum type="arabicPeriod"/>
            </a:pPr>
            <a:r>
              <a:rPr lang="el-GR" dirty="0" smtClean="0"/>
              <a:t>ψηλαφητών λεμφαδένων και</a:t>
            </a:r>
          </a:p>
          <a:p>
            <a:pPr marL="850392" lvl="1" indent="-457200">
              <a:buFont typeface="+mj-lt"/>
              <a:buAutoNum type="arabicPeriod"/>
            </a:pPr>
            <a:r>
              <a:rPr lang="el-GR" dirty="0" smtClean="0"/>
              <a:t>σπληνομεγαλίας </a:t>
            </a:r>
            <a:r>
              <a:rPr lang="el-GR" dirty="0" smtClean="0"/>
              <a:t>κλινικά σε εκ κάτω από το πλευρικό </a:t>
            </a:r>
            <a:r>
              <a:rPr lang="el-GR" dirty="0" smtClean="0"/>
              <a:t>τόξο.</a:t>
            </a:r>
          </a:p>
          <a:p>
            <a:endParaRPr lang="el-GR" dirty="0" smtClean="0"/>
          </a:p>
          <a:p>
            <a:r>
              <a:rPr lang="el-GR" dirty="0" smtClean="0"/>
              <a:t>Αξονικές τομογραφίες.</a:t>
            </a:r>
          </a:p>
          <a:p>
            <a:endParaRPr lang="el-GR" dirty="0" smtClean="0"/>
          </a:p>
          <a:p>
            <a:r>
              <a:rPr lang="el-GR" dirty="0" smtClean="0"/>
              <a:t>Παρακέντηση </a:t>
            </a:r>
            <a:r>
              <a:rPr lang="el-GR" dirty="0" smtClean="0"/>
              <a:t>μυελού και </a:t>
            </a:r>
            <a:r>
              <a:rPr lang="el-GR" dirty="0" err="1" smtClean="0"/>
              <a:t>οστεομυελική</a:t>
            </a:r>
            <a:r>
              <a:rPr lang="el-GR" dirty="0" smtClean="0"/>
              <a:t> </a:t>
            </a:r>
            <a:r>
              <a:rPr lang="el-GR" dirty="0" smtClean="0"/>
              <a:t>βιοψία.</a:t>
            </a:r>
            <a:endParaRPr lang="el-G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04800"/>
            <a:ext cx="8229600" cy="762000"/>
          </a:xfrm>
        </p:spPr>
        <p:txBody>
          <a:bodyPr>
            <a:normAutofit fontScale="90000"/>
          </a:bodyPr>
          <a:lstStyle/>
          <a:p>
            <a:r>
              <a:rPr lang="el-GR" dirty="0" smtClean="0"/>
              <a:t>ΧΛΛ - </a:t>
            </a:r>
            <a:r>
              <a:rPr lang="el-GR" dirty="0" err="1" smtClean="0"/>
              <a:t>Σταδιοποίηση</a:t>
            </a:r>
            <a:endParaRPr lang="el-GR" dirty="0"/>
          </a:p>
        </p:txBody>
      </p:sp>
      <p:pic>
        <p:nvPicPr>
          <p:cNvPr id="154626" name="Picture 2"/>
          <p:cNvPicPr>
            <a:picLocks noGrp="1" noChangeAspect="1" noChangeArrowheads="1"/>
          </p:cNvPicPr>
          <p:nvPr>
            <p:ph idx="1"/>
          </p:nvPr>
        </p:nvPicPr>
        <p:blipFill>
          <a:blip r:embed="rId2"/>
          <a:srcRect/>
          <a:stretch>
            <a:fillRect/>
          </a:stretch>
        </p:blipFill>
        <p:spPr bwMode="auto">
          <a:xfrm>
            <a:off x="381000" y="1447800"/>
            <a:ext cx="8229600" cy="2405440"/>
          </a:xfrm>
          <a:prstGeom prst="rect">
            <a:avLst/>
          </a:prstGeom>
          <a:noFill/>
          <a:ln w="9525">
            <a:noFill/>
            <a:miter lim="800000"/>
            <a:headEnd/>
            <a:tailEnd/>
          </a:ln>
          <a:effectLst/>
        </p:spPr>
      </p:pic>
      <p:pic>
        <p:nvPicPr>
          <p:cNvPr id="154627" name="Picture 3"/>
          <p:cNvPicPr>
            <a:picLocks noChangeAspect="1" noChangeArrowheads="1"/>
          </p:cNvPicPr>
          <p:nvPr/>
        </p:nvPicPr>
        <p:blipFill>
          <a:blip r:embed="rId3"/>
          <a:srcRect/>
          <a:stretch>
            <a:fillRect/>
          </a:stretch>
        </p:blipFill>
        <p:spPr bwMode="auto">
          <a:xfrm>
            <a:off x="1371600" y="4267200"/>
            <a:ext cx="6315075" cy="1876425"/>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ΧΛΛ - ΠΡΟΓΝΩΣΗ</a:t>
            </a:r>
            <a:endParaRPr lang="el-GR" dirty="0">
              <a:solidFill>
                <a:srgbClr val="FFC000"/>
              </a:solidFill>
            </a:endParaRPr>
          </a:p>
        </p:txBody>
      </p:sp>
      <p:sp>
        <p:nvSpPr>
          <p:cNvPr id="3" name="2 - Θέση περιεχομένου"/>
          <p:cNvSpPr>
            <a:spLocks noGrp="1"/>
          </p:cNvSpPr>
          <p:nvPr>
            <p:ph idx="1"/>
          </p:nvPr>
        </p:nvSpPr>
        <p:spPr/>
        <p:txBody>
          <a:bodyPr/>
          <a:lstStyle/>
          <a:p>
            <a:r>
              <a:rPr lang="el-GR" dirty="0" err="1" smtClean="0">
                <a:latin typeface="+mj-lt"/>
              </a:rPr>
              <a:t>Ποικίλουσα</a:t>
            </a:r>
            <a:r>
              <a:rPr lang="el-GR" dirty="0" smtClean="0">
                <a:latin typeface="+mj-lt"/>
              </a:rPr>
              <a:t>: Επιβίωση από μήνες </a:t>
            </a:r>
            <a:r>
              <a:rPr lang="el-GR" dirty="0" smtClean="0">
                <a:latin typeface="+mj-lt"/>
              </a:rPr>
              <a:t>έως </a:t>
            </a:r>
            <a:r>
              <a:rPr lang="el-GR" dirty="0" smtClean="0">
                <a:latin typeface="+mj-lt"/>
              </a:rPr>
              <a:t>και 20 έτη.</a:t>
            </a:r>
          </a:p>
          <a:p>
            <a:pPr>
              <a:buNone/>
            </a:pPr>
            <a:endParaRPr lang="el-GR" dirty="0" smtClean="0">
              <a:latin typeface="+mj-lt"/>
            </a:endParaRPr>
          </a:p>
          <a:p>
            <a:r>
              <a:rPr lang="el-GR" dirty="0" smtClean="0"/>
              <a:t>1/3 ασθενών → Δεν χρειάζονται ποτέ </a:t>
            </a:r>
            <a:r>
              <a:rPr lang="el-GR" dirty="0" smtClean="0"/>
              <a:t>θεραπεία.</a:t>
            </a:r>
          </a:p>
          <a:p>
            <a:pPr>
              <a:buNone/>
            </a:pPr>
            <a:endParaRPr lang="el-GR" dirty="0" smtClean="0"/>
          </a:p>
          <a:p>
            <a:r>
              <a:rPr lang="el-GR" dirty="0" smtClean="0"/>
              <a:t> </a:t>
            </a:r>
            <a:r>
              <a:rPr lang="el-GR" dirty="0" smtClean="0"/>
              <a:t>1/3 ασθενών → Ήπια πορεία αρχικά, επιδείνωση και ανάγκη θεραπείας </a:t>
            </a:r>
            <a:r>
              <a:rPr lang="el-GR" dirty="0" smtClean="0"/>
              <a:t>αργότερα.</a:t>
            </a:r>
          </a:p>
          <a:p>
            <a:pPr>
              <a:buNone/>
            </a:pPr>
            <a:endParaRPr lang="el-GR" dirty="0" smtClean="0"/>
          </a:p>
          <a:p>
            <a:r>
              <a:rPr lang="el-GR" dirty="0" smtClean="0"/>
              <a:t>1/3 </a:t>
            </a:r>
            <a:r>
              <a:rPr lang="el-GR" dirty="0" smtClean="0"/>
              <a:t>ασθενών → επιθετική πορεία από την διάγνωση και ανάγκη θεραπείας</a:t>
            </a:r>
            <a:endParaRPr lang="el-GR" dirty="0">
              <a:latin typeface="+mj-lt"/>
            </a:endParaRPr>
          </a:p>
        </p:txBody>
      </p:sp>
      <p:sp>
        <p:nvSpPr>
          <p:cNvPr id="6" name="5 - Έκρηξη 2"/>
          <p:cNvSpPr/>
          <p:nvPr/>
        </p:nvSpPr>
        <p:spPr>
          <a:xfrm>
            <a:off x="6705600" y="5486400"/>
            <a:ext cx="2438400" cy="13716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rot="20449920">
            <a:off x="7157635" y="6068105"/>
            <a:ext cx="1465226" cy="338554"/>
          </a:xfrm>
          <a:prstGeom prst="rect">
            <a:avLst/>
          </a:prstGeom>
          <a:noFill/>
        </p:spPr>
        <p:txBody>
          <a:bodyPr wrap="square" rtlCol="0">
            <a:spAutoFit/>
          </a:bodyPr>
          <a:lstStyle/>
          <a:p>
            <a:r>
              <a:rPr lang="el-GR" sz="1600" dirty="0" smtClean="0">
                <a:solidFill>
                  <a:srgbClr val="FF0000"/>
                </a:solidFill>
              </a:rPr>
              <a:t>ΧΡΟΝΙΟΤΗΤΑ</a:t>
            </a:r>
            <a:endParaRPr lang="el-GR" sz="1600" dirty="0">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81000"/>
            <a:ext cx="8229600" cy="896112"/>
          </a:xfrm>
        </p:spPr>
        <p:txBody>
          <a:bodyPr/>
          <a:lstStyle/>
          <a:p>
            <a:r>
              <a:rPr lang="el-GR" dirty="0" smtClean="0">
                <a:solidFill>
                  <a:srgbClr val="FFC000"/>
                </a:solidFill>
              </a:rPr>
              <a:t>ΧΛΛ - ΠΡΟΓΝΩΣΗ</a:t>
            </a:r>
            <a:endParaRPr lang="el-GR" dirty="0"/>
          </a:p>
        </p:txBody>
      </p:sp>
      <p:pic>
        <p:nvPicPr>
          <p:cNvPr id="155650" name="Picture 2"/>
          <p:cNvPicPr>
            <a:picLocks noGrp="1" noChangeAspect="1" noChangeArrowheads="1"/>
          </p:cNvPicPr>
          <p:nvPr>
            <p:ph idx="1"/>
          </p:nvPr>
        </p:nvPicPr>
        <p:blipFill>
          <a:blip r:embed="rId2"/>
          <a:srcRect/>
          <a:stretch>
            <a:fillRect/>
          </a:stretch>
        </p:blipFill>
        <p:spPr bwMode="auto">
          <a:xfrm>
            <a:off x="955601" y="1935163"/>
            <a:ext cx="7232797" cy="4389437"/>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5943600"/>
            <a:ext cx="8229600" cy="762000"/>
          </a:xfrm>
        </p:spPr>
        <p:txBody>
          <a:bodyPr>
            <a:normAutofit/>
          </a:bodyPr>
          <a:lstStyle/>
          <a:p>
            <a:pPr algn="ctr">
              <a:buNone/>
            </a:pPr>
            <a:r>
              <a:rPr lang="el-GR" sz="3600" b="1" i="1" dirty="0" smtClean="0">
                <a:solidFill>
                  <a:srgbClr val="FF0000"/>
                </a:solidFill>
              </a:rPr>
              <a:t>ΕΥΧΑΡΙΣΤΩ ΓΙΑ ΤΗΝ ΠΡΟΣΟΧΗ ΣΑΣ</a:t>
            </a:r>
            <a:endParaRPr lang="el-GR" sz="3600" b="1" i="1" dirty="0">
              <a:solidFill>
                <a:srgbClr val="FF0000"/>
              </a:solidFill>
            </a:endParaRPr>
          </a:p>
        </p:txBody>
      </p:sp>
      <p:pic>
        <p:nvPicPr>
          <p:cNvPr id="156675" name="Picture 3"/>
          <p:cNvPicPr>
            <a:picLocks noChangeAspect="1" noChangeArrowheads="1"/>
          </p:cNvPicPr>
          <p:nvPr/>
        </p:nvPicPr>
        <p:blipFill>
          <a:blip r:embed="rId2"/>
          <a:srcRect/>
          <a:stretch>
            <a:fillRect/>
          </a:stretch>
        </p:blipFill>
        <p:spPr bwMode="auto">
          <a:xfrm>
            <a:off x="0" y="609600"/>
            <a:ext cx="9144000"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457200"/>
            <a:ext cx="9144000" cy="1066800"/>
          </a:xfrm>
        </p:spPr>
        <p:txBody>
          <a:bodyPr/>
          <a:lstStyle/>
          <a:p>
            <a:pPr>
              <a:defRPr/>
            </a:pPr>
            <a:r>
              <a:rPr lang="el-GR" b="1" dirty="0">
                <a:solidFill>
                  <a:srgbClr val="FFC000"/>
                </a:solidFill>
              </a:rPr>
              <a:t>ΟΜΛ- Επιδημιολογικά δεδομένα</a:t>
            </a:r>
          </a:p>
        </p:txBody>
      </p:sp>
      <p:sp>
        <p:nvSpPr>
          <p:cNvPr id="3" name="2 - Θέση περιεχομένου"/>
          <p:cNvSpPr>
            <a:spLocks noGrp="1"/>
          </p:cNvSpPr>
          <p:nvPr>
            <p:ph idx="1"/>
          </p:nvPr>
        </p:nvSpPr>
        <p:spPr/>
        <p:txBody>
          <a:bodyPr/>
          <a:lstStyle/>
          <a:p>
            <a:pPr>
              <a:defRPr/>
            </a:pPr>
            <a:r>
              <a:rPr lang="el-GR" dirty="0"/>
              <a:t>Νόσος προχωρημένης ηλικίας</a:t>
            </a:r>
          </a:p>
          <a:p>
            <a:pPr marL="742950" lvl="2" indent="-342900">
              <a:buFont typeface="Wingdings" pitchFamily="2" charset="2"/>
              <a:buChar char="ü"/>
              <a:defRPr/>
            </a:pPr>
            <a:r>
              <a:rPr lang="el-GR" sz="2800" dirty="0"/>
              <a:t>Διάμεση ηλικία εμφάνισης: 72 έτη</a:t>
            </a:r>
          </a:p>
          <a:p>
            <a:pPr marL="742950" lvl="2" indent="-342900">
              <a:buFontTx/>
              <a:buNone/>
              <a:defRPr/>
            </a:pPr>
            <a:endParaRPr lang="el-GR" sz="2800" dirty="0"/>
          </a:p>
          <a:p>
            <a:pPr>
              <a:defRPr/>
            </a:pPr>
            <a:r>
              <a:rPr lang="el-GR" dirty="0"/>
              <a:t>Η συχνότητα εμφάνισης της νόσου αυξάνει δραματικά με την </a:t>
            </a:r>
            <a:r>
              <a:rPr lang="el-GR" dirty="0" smtClean="0"/>
              <a:t>ηλικία.</a:t>
            </a:r>
            <a:endParaRPr lang="el-GR" dirty="0"/>
          </a:p>
          <a:p>
            <a:pPr lvl="1">
              <a:buFont typeface="Wingdings" pitchFamily="2" charset="2"/>
              <a:buChar char="ü"/>
              <a:defRPr/>
            </a:pPr>
            <a:r>
              <a:rPr lang="el-GR" dirty="0">
                <a:solidFill>
                  <a:srgbClr val="FFC000"/>
                </a:solidFill>
              </a:rPr>
              <a:t> </a:t>
            </a:r>
            <a:r>
              <a:rPr lang="el-GR" dirty="0" smtClean="0"/>
              <a:t>1.8/100.000 </a:t>
            </a:r>
            <a:r>
              <a:rPr lang="el-GR" dirty="0"/>
              <a:t>για άτομα&lt; 65 </a:t>
            </a:r>
            <a:r>
              <a:rPr lang="el-GR" dirty="0" smtClean="0"/>
              <a:t>έτη.</a:t>
            </a:r>
            <a:endParaRPr lang="el-GR" dirty="0"/>
          </a:p>
          <a:p>
            <a:pPr lvl="1">
              <a:buFont typeface="Wingdings" pitchFamily="2" charset="2"/>
              <a:buChar char="ü"/>
              <a:defRPr/>
            </a:pPr>
            <a:r>
              <a:rPr lang="el-GR" dirty="0">
                <a:solidFill>
                  <a:srgbClr val="FFC000"/>
                </a:solidFill>
              </a:rPr>
              <a:t> </a:t>
            </a:r>
            <a:r>
              <a:rPr lang="en-US" dirty="0"/>
              <a:t>17.6</a:t>
            </a:r>
            <a:r>
              <a:rPr lang="el-GR" dirty="0"/>
              <a:t>/</a:t>
            </a:r>
            <a:r>
              <a:rPr lang="en-US" dirty="0"/>
              <a:t>100.000 </a:t>
            </a:r>
            <a:r>
              <a:rPr lang="el-GR" dirty="0"/>
              <a:t>για άτομα &gt; </a:t>
            </a:r>
            <a:r>
              <a:rPr lang="en-US" dirty="0"/>
              <a:t>65 </a:t>
            </a:r>
            <a:r>
              <a:rPr lang="el-GR" dirty="0" smtClean="0"/>
              <a:t>έτη.</a:t>
            </a:r>
            <a:r>
              <a:rPr lang="en-US" dirty="0" smtClean="0"/>
              <a:t> </a:t>
            </a:r>
            <a:endParaRPr lang="el-GR" dirty="0">
              <a:solidFill>
                <a:srgbClr val="FFC000"/>
              </a:solidFill>
            </a:endParaRPr>
          </a:p>
          <a:p>
            <a:pPr>
              <a:defRPr/>
            </a:pPr>
            <a:endParaRPr lang="el-GR" dirty="0"/>
          </a:p>
          <a:p>
            <a:pPr lvl="1">
              <a:buFont typeface="Tahoma" pitchFamily="34" charset="0"/>
              <a:buNone/>
              <a:defRPr/>
            </a:pPr>
            <a:endParaRPr lang="el-GR"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7|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3813</TotalTime>
  <Words>3300</Words>
  <Application>Microsoft Macintosh PowerPoint</Application>
  <PresentationFormat>Προβολή στην οθόνη (4:3)</PresentationFormat>
  <Paragraphs>766</Paragraphs>
  <Slides>85</Slides>
  <Notes>51</Notes>
  <HiddenSlides>1</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85</vt:i4>
      </vt:variant>
    </vt:vector>
  </HeadingPairs>
  <TitlesOfParts>
    <vt:vector size="95" baseType="lpstr">
      <vt:lpstr>Tahoma</vt:lpstr>
      <vt:lpstr>Arial</vt:lpstr>
      <vt:lpstr>Wingdings</vt:lpstr>
      <vt:lpstr>Arial Narrow</vt:lpstr>
      <vt:lpstr>Times New Roman</vt:lpstr>
      <vt:lpstr>msgothic</vt:lpstr>
      <vt:lpstr>Arial Black</vt:lpstr>
      <vt:lpstr>Gulim</vt:lpstr>
      <vt:lpstr>Garamond</vt:lpstr>
      <vt:lpstr>Ροή</vt:lpstr>
      <vt:lpstr>ΛΕΥΧΑΙΜΙΕΣ  </vt:lpstr>
      <vt:lpstr>ΓΕΝΙΚΑ</vt:lpstr>
      <vt:lpstr>Ταξινόμηση</vt:lpstr>
      <vt:lpstr>Hematopoiesis</vt:lpstr>
      <vt:lpstr>Myeloid maturation</vt:lpstr>
      <vt:lpstr>Διαφάνεια 6</vt:lpstr>
      <vt:lpstr>ΟΛ - ΕΠΙΔΗΜΙΟΛΟΓΙΑ</vt:lpstr>
      <vt:lpstr>ΟΛΛ – Επιδημιολογικά δεδομένα</vt:lpstr>
      <vt:lpstr>ΟΜΛ- Επιδημιολογικά δεδομένα</vt:lpstr>
      <vt:lpstr>ΟΛ- αιτιολογικοί παράγοντες </vt:lpstr>
      <vt:lpstr>Διαφάνεια 11</vt:lpstr>
      <vt:lpstr>ΟΛ- Κλινικά ευρήματα</vt:lpstr>
      <vt:lpstr>Μυελική ανεπάρκεια</vt:lpstr>
      <vt:lpstr>Διήθηση ιστών/ οργάνων</vt:lpstr>
      <vt:lpstr>Υπερτροφία ούλων</vt:lpstr>
      <vt:lpstr>Χλώρωμα- προσβολή εξωμυελικών οργάνων </vt:lpstr>
      <vt:lpstr>Λευκόσταση</vt:lpstr>
      <vt:lpstr>Γενικά συμπτώματα</vt:lpstr>
      <vt:lpstr>Εργαστηριακά ευρήματα</vt:lpstr>
      <vt:lpstr>Διαφάνεια 20</vt:lpstr>
      <vt:lpstr>ΔΙΑΓΝΩΣΤΙΚΑ ΕΡΓΑΛΕΙΑ</vt:lpstr>
      <vt:lpstr>ΚΥΤΤΑΡΟΜΟΡΦΟΛΟΓΙΑ- FAB ΤΑΞΙΝΟΜΗΣΗ</vt:lpstr>
      <vt:lpstr>Ταξινόμηση ΟΛΛ (FAB)</vt:lpstr>
      <vt:lpstr>ALL – L1/peripheral blood smear</vt:lpstr>
      <vt:lpstr>ALL – L2/peripheral blood smear</vt:lpstr>
      <vt:lpstr>ALL3/bone marrow smear</vt:lpstr>
      <vt:lpstr>AML (M2) – bone marrow smear </vt:lpstr>
      <vt:lpstr>AML M3 – bone marrow smear</vt:lpstr>
      <vt:lpstr>ΑΝΟΣΟΦΑΙΝΟΤΥΠΟΣ- ΒΑΣΙΚΕΣ ΑΡΧΕΣ ΣΤΗΝ Ο.Λ</vt:lpstr>
      <vt:lpstr>Οξεία Λευχαιμία: CD45 gating (βλαστικό παράθυρο) </vt:lpstr>
      <vt:lpstr>ΝΕΟΠΛΑΣΜΑΤΙΚΟΣ ΑΝΟΣΟΦΑΙΝΟΤΥΠΟΣ</vt:lpstr>
      <vt:lpstr>Detection of neoplastic phenotypes </vt:lpstr>
      <vt:lpstr>ΑΝΟΣΟΦΑΙΝΟΤΥΠΙΚΗ ΜΕΛΕΤΗ Ο.Λ.</vt:lpstr>
      <vt:lpstr>Κατάταξη ΟΛΛ</vt:lpstr>
      <vt:lpstr>Ανοσολογική κατάταξη Β-ΟΛΛ</vt:lpstr>
      <vt:lpstr>Ανοσολογική κατάταξη Τ-ΟΛΛ</vt:lpstr>
      <vt:lpstr>Ανοσοφαινότυπος στην ΟΜΛ</vt:lpstr>
      <vt:lpstr>ΚΥΤΤΑΡΟΓΕΝΕΤΙΚΗ ΜΕΛΕΤΗ Ο.Λ</vt:lpstr>
      <vt:lpstr>KYTTAΡΟΓΕΝΕΤΙΚΕΣ ΑΝΩΜΑΛΙΕΣ ΣΤΙΣ ΛΕΥΧΑΙΜΙΕΣ</vt:lpstr>
      <vt:lpstr>Διαφάνεια 40</vt:lpstr>
      <vt:lpstr>Διαφάνεια 41</vt:lpstr>
      <vt:lpstr>Διαφάνεια 42</vt:lpstr>
      <vt:lpstr>Διαφάνεια 43</vt:lpstr>
      <vt:lpstr>ΟΜΑΔΕΣ ΚΙΝΔΥΝΟΥ ΜΕ ΒΑΣΗ ΤΟΝ ΚΑΡΥΟΤΥΠΟ ΣΤΗΝ ΟΜΛ</vt:lpstr>
      <vt:lpstr>ΚΑΡΥΟΤΥΠΙΚΕΣ ΑΝΩΜΑΛΙΕΣ ΣΤΗΝ ΟΛΛ</vt:lpstr>
      <vt:lpstr>ΜΟΡΙΑΚΕΣ ΔΙΑΤΑΡΑΧΕΣ </vt:lpstr>
      <vt:lpstr>Μοριακές διαταραχές με προγνωστική σημασία στην  ΟΜΛ-ΦΚ</vt:lpstr>
      <vt:lpstr>Προγνωστικοί παράγοντες ΟΛΛ</vt:lpstr>
      <vt:lpstr>Διαφάνεια 49</vt:lpstr>
      <vt:lpstr>ΕΠΙΒΙΩΣΗ ΑΣΘΕΝΩΝ ΜΕ ΟΜΛ ΑΝΑΛΟΓΑ ΜΕ ΤΟΝ ΚΑΡΥΟΤΥΠΟ</vt:lpstr>
      <vt:lpstr>Ταξινόμηση ΟΛΛ κατά FAB</vt:lpstr>
      <vt:lpstr>Ταξινόμηση ΟΛΛ (WHO) </vt:lpstr>
      <vt:lpstr>Ταξινόμηση ΟΜΛ κατά FAB</vt:lpstr>
      <vt:lpstr>Ταξινόμηση ΟΜΛ (WHO)</vt:lpstr>
      <vt:lpstr>Χρόνιες λευχαιμίες</vt:lpstr>
      <vt:lpstr>ΧΜΛ</vt:lpstr>
      <vt:lpstr>Διαφάνεια 57</vt:lpstr>
      <vt:lpstr>Διαφάνεια 58</vt:lpstr>
      <vt:lpstr>Διαφάνεια 59</vt:lpstr>
      <vt:lpstr>Διαφάνεια 60</vt:lpstr>
      <vt:lpstr>ΧΜΛ: γενική αίματος </vt:lpstr>
      <vt:lpstr>Διαφάνεια 62</vt:lpstr>
      <vt:lpstr>ΧΜΛ: Μυελός των οστών</vt:lpstr>
      <vt:lpstr>ΧΜΛ: μυελός των οστών</vt:lpstr>
      <vt:lpstr>ΧΜΛ: οστική βιοψία</vt:lpstr>
      <vt:lpstr>ΧΜΛ: βιοχημικός έλεγχος</vt:lpstr>
      <vt:lpstr>Διαφάνεια 67</vt:lpstr>
      <vt:lpstr>ΧΜΛ: εξέλιξη</vt:lpstr>
      <vt:lpstr>ΧΜΛ: επιταχυνόμενη φάση</vt:lpstr>
      <vt:lpstr>ΧΜΛ: βλαστική φάση</vt:lpstr>
      <vt:lpstr>Τεχνικές αναζήτησης BCR-ABL</vt:lpstr>
      <vt:lpstr>Διάγνωση ΧΜΛ</vt:lpstr>
      <vt:lpstr>Διάγνωση ΧΜΛ</vt:lpstr>
      <vt:lpstr>ΧΜΛ: πρόγνωση</vt:lpstr>
      <vt:lpstr>ΧΜΛ: πρόγνωση (Sokal Score)</vt:lpstr>
      <vt:lpstr>Χρόνια Λεμφοκυτταρική λευχαιμία</vt:lpstr>
      <vt:lpstr>ΧΛΛ</vt:lpstr>
      <vt:lpstr>ΧΛΛ - ΔΙΑΓΝΩΣΗ</vt:lpstr>
      <vt:lpstr>ΧΛΛ - ΜΟΡΦΟΛΟΓΙΑ</vt:lpstr>
      <vt:lpstr>ΧΛΛ - Ανοσοφαινότυπος</vt:lpstr>
      <vt:lpstr>ΧΛΛ - Σταδιοποίηση</vt:lpstr>
      <vt:lpstr>ΧΛΛ - Σταδιοποίηση</vt:lpstr>
      <vt:lpstr>ΧΛΛ - ΠΡΟΓΝΩΣΗ</vt:lpstr>
      <vt:lpstr>ΧΛΛ - ΠΡΟΓΝΩΣΗ</vt:lpstr>
      <vt:lpstr>Διαφάνεια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230</cp:revision>
  <cp:lastPrinted>1601-01-01T00:00:00Z</cp:lastPrinted>
  <dcterms:created xsi:type="dcterms:W3CDTF">1601-01-01T00:00:00Z</dcterms:created>
  <dcterms:modified xsi:type="dcterms:W3CDTF">2020-06-28T15:19:22Z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