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30" r:id="rId1"/>
  </p:sldMasterIdLst>
  <p:notesMasterIdLst>
    <p:notesMasterId r:id="rId33"/>
  </p:notesMasterIdLst>
  <p:sldIdLst>
    <p:sldId id="288" r:id="rId2"/>
    <p:sldId id="258" r:id="rId3"/>
    <p:sldId id="293" r:id="rId4"/>
    <p:sldId id="299" r:id="rId5"/>
    <p:sldId id="300" r:id="rId6"/>
    <p:sldId id="329" r:id="rId7"/>
    <p:sldId id="260" r:id="rId8"/>
    <p:sldId id="307" r:id="rId9"/>
    <p:sldId id="262" r:id="rId10"/>
    <p:sldId id="318" r:id="rId11"/>
    <p:sldId id="263" r:id="rId12"/>
    <p:sldId id="264" r:id="rId13"/>
    <p:sldId id="294" r:id="rId14"/>
    <p:sldId id="320" r:id="rId15"/>
    <p:sldId id="321" r:id="rId16"/>
    <p:sldId id="266" r:id="rId17"/>
    <p:sldId id="286" r:id="rId18"/>
    <p:sldId id="291" r:id="rId19"/>
    <p:sldId id="319" r:id="rId20"/>
    <p:sldId id="303" r:id="rId21"/>
    <p:sldId id="283" r:id="rId22"/>
    <p:sldId id="331" r:id="rId23"/>
    <p:sldId id="274" r:id="rId24"/>
    <p:sldId id="284" r:id="rId25"/>
    <p:sldId id="278" r:id="rId26"/>
    <p:sldId id="327" r:id="rId27"/>
    <p:sldId id="326" r:id="rId28"/>
    <p:sldId id="281" r:id="rId29"/>
    <p:sldId id="328" r:id="rId30"/>
    <p:sldId id="310" r:id="rId31"/>
    <p:sldId id="311" r:id="rId32"/>
  </p:sldIdLst>
  <p:sldSz cx="9144000" cy="6858000" type="screen4x3"/>
  <p:notesSz cx="6858000" cy="9144000"/>
  <p:custDataLst>
    <p:tags r:id="rId34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78FAA0"/>
    <a:srgbClr val="FFC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7" autoAdjust="0"/>
    <p:restoredTop sz="94660"/>
  </p:normalViewPr>
  <p:slideViewPr>
    <p:cSldViewPr>
      <p:cViewPr varScale="1">
        <p:scale>
          <a:sx n="85" d="100"/>
          <a:sy n="85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5E0B7E5D-CCBC-4E02-BC3A-832C8AE92A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740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C5C8EF-778E-4AC4-96FA-4467A28A1A56}" type="slidenum">
              <a:rPr lang="en-GB" smtClean="0">
                <a:ea typeface="ＭＳ Ｐゴシック" pitchFamily="34" charset="-128"/>
              </a:rPr>
              <a:pPr/>
              <a:t>1</a:t>
            </a:fld>
            <a:endParaRPr lang="en-GB">
              <a:ea typeface="ＭＳ Ｐゴシック" pitchFamily="34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D9E5B-799E-499A-B1FB-597AFE7D13AC}" type="slidenum">
              <a:rPr lang="el-GR" smtClean="0">
                <a:ea typeface="ＭＳ Ｐゴシック" pitchFamily="34" charset="-128"/>
              </a:rPr>
              <a:pPr/>
              <a:t>20</a:t>
            </a:fld>
            <a:endParaRPr lang="el-GR">
              <a:ea typeface="ＭＳ Ｐゴシック" pitchFamily="34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68074-488E-4B5F-900F-0EB5B1B41F8B}" type="slidenum">
              <a:rPr lang="en-US" smtClean="0">
                <a:ea typeface="ＭＳ Ｐゴシック" pitchFamily="34" charset="-128"/>
              </a:rPr>
              <a:pPr/>
              <a:t>31</a:t>
            </a:fld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E82A0-FBE9-4237-8775-F90DA22ED4C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75D8A-453C-4533-B4A1-AE28AFBD9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6098E-43E3-4F64-90E5-D22C5FFEC19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6C03C-01FE-4042-836A-39128086F78A}" type="datetime1">
              <a:rPr lang="en-US" smtClean="0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343E3-757E-4C29-81D9-D71D3CAF29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7ABA9C-5BCC-4061-8A85-C9E9E138043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1" r:id="rId1"/>
    <p:sldLayoutId id="2147485032" r:id="rId2"/>
    <p:sldLayoutId id="2147485033" r:id="rId3"/>
    <p:sldLayoutId id="2147485034" r:id="rId4"/>
    <p:sldLayoutId id="2147485035" r:id="rId5"/>
    <p:sldLayoutId id="2147485036" r:id="rId6"/>
    <p:sldLayoutId id="2147485037" r:id="rId7"/>
    <p:sldLayoutId id="2147485038" r:id="rId8"/>
    <p:sldLayoutId id="2147485039" r:id="rId9"/>
    <p:sldLayoutId id="2147485040" r:id="rId10"/>
    <p:sldLayoutId id="2147485041" r:id="rId11"/>
    <p:sldLayoutId id="214748504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613340"/>
            <a:ext cx="8358188" cy="2246769"/>
          </a:xfrm>
          <a:solidFill>
            <a:schemeClr val="tx2"/>
          </a:solidFill>
        </p:spPr>
        <p:txBody>
          <a:bodyPr>
            <a:spAutoFit/>
          </a:bodyPr>
          <a:lstStyle/>
          <a:p>
            <a:br>
              <a:rPr lang="el-G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l-G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  <a:t>ΛΟΙΜΩΞΕΙΣ ΚΕΝΤΡΙΚΟΥ ΝΕΥΡΙΚΟΥ ΣΥΣΤΗΜΑΤΟΣ</a:t>
            </a:r>
            <a:br>
              <a:rPr lang="el-G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charset="-128"/>
                <a:cs typeface="Arial" pitchFamily="34" charset="0"/>
              </a:rPr>
            </a:b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     </a:t>
            </a:r>
            <a:endParaRPr lang="el-GR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3568" y="3284984"/>
            <a:ext cx="7867824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400" b="1" i="1" dirty="0">
                <a:solidFill>
                  <a:schemeClr val="tx2"/>
                </a:solidFill>
                <a:cs typeface="Arial" pitchFamily="34" charset="0"/>
              </a:rPr>
              <a:t>Κυριακή Κανελλακοπούλου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400" i="1" dirty="0">
                <a:solidFill>
                  <a:schemeClr val="tx2"/>
                </a:solidFill>
                <a:cs typeface="Arial" pitchFamily="34" charset="0"/>
              </a:rPr>
              <a:t>Ομότιμη Καθηγήτρια Παθολογίας-Λοιμώξεων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400" b="1" i="1" dirty="0">
                <a:solidFill>
                  <a:schemeClr val="tx2"/>
                </a:solidFill>
                <a:cs typeface="Arial" pitchFamily="34" charset="0"/>
              </a:rPr>
              <a:t>Σωτήριος Τσιόδρας</a:t>
            </a:r>
            <a:endParaRPr lang="en-US" sz="2400" b="1" i="1" dirty="0">
              <a:solidFill>
                <a:schemeClr val="tx2"/>
              </a:solidFill>
              <a:cs typeface="Arial" pitchFamily="34" charset="0"/>
            </a:endParaRP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400" i="1" dirty="0">
                <a:solidFill>
                  <a:schemeClr val="tx2"/>
                </a:solidFill>
                <a:cs typeface="Arial" pitchFamily="34" charset="0"/>
              </a:rPr>
              <a:t>Αναπληρωτής Καθηγητής Παθολογίας Λοιμώξεων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400" i="1" dirty="0">
                <a:solidFill>
                  <a:schemeClr val="tx2"/>
                </a:solidFill>
                <a:cs typeface="Arial" pitchFamily="34" charset="0"/>
              </a:rPr>
              <a:t> </a:t>
            </a:r>
            <a:r>
              <a:rPr lang="el-GR" sz="2400" b="1" i="1" dirty="0">
                <a:solidFill>
                  <a:schemeClr val="tx2"/>
                </a:solidFill>
                <a:cs typeface="Arial" pitchFamily="34" charset="0"/>
              </a:rPr>
              <a:t>Γιαννιτσιώτη Ευθυμία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400" i="1" dirty="0">
                <a:solidFill>
                  <a:schemeClr val="tx2"/>
                </a:solidFill>
                <a:cs typeface="Arial" pitchFamily="34" charset="0"/>
              </a:rPr>
              <a:t>Επιμελήτρια Α΄ΕΣΥ, Παθολόγος-Λοιμωξιολόγος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l-GR" sz="2400" i="1" dirty="0">
              <a:solidFill>
                <a:schemeClr val="tx2"/>
              </a:solidFill>
              <a:cs typeface="Arial" pitchFamily="34" charset="0"/>
            </a:endParaRP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400" i="1" dirty="0">
                <a:solidFill>
                  <a:schemeClr val="tx2"/>
                </a:solidFill>
                <a:cs typeface="Arial" pitchFamily="34" charset="0"/>
              </a:rPr>
              <a:t>Δ΄Παθολογική Κλινική 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400" i="1" dirty="0">
                <a:solidFill>
                  <a:schemeClr val="tx2"/>
                </a:solidFill>
                <a:cs typeface="Arial" pitchFamily="34" charset="0"/>
              </a:rPr>
              <a:t>Εθνικού &amp; Καποδιστριακού Πανεπιστημίου Αθηνών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GB" sz="2400" i="1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4163" y="188913"/>
            <a:ext cx="8605837" cy="1079500"/>
          </a:xfrm>
          <a:prstGeom prst="rect">
            <a:avLst/>
          </a:prstGeom>
          <a:solidFill>
            <a:srgbClr val="31859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ts val="1800"/>
              </a:lnSpc>
              <a:spcBef>
                <a:spcPct val="50000"/>
              </a:spcBef>
            </a:pPr>
            <a:r>
              <a:rPr lang="el-GR" sz="2600" b="1" dirty="0">
                <a:solidFill>
                  <a:srgbClr val="FFFFFF"/>
                </a:solidFill>
                <a:cs typeface="Arial" panose="020B0604020202020204" pitchFamily="34" charset="0"/>
              </a:rPr>
              <a:t>Αρ. δηλωθέντων περιπτώσεων </a:t>
            </a:r>
            <a:r>
              <a:rPr lang="el-GR" sz="2600" b="1" i="1" dirty="0">
                <a:solidFill>
                  <a:srgbClr val="FFFFFF"/>
                </a:solidFill>
                <a:cs typeface="Arial" panose="020B0604020202020204" pitchFamily="34" charset="0"/>
              </a:rPr>
              <a:t>N.</a:t>
            </a:r>
            <a:r>
              <a:rPr lang="en-GB" sz="2600" b="1" i="1" dirty="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el-GR" sz="2600" b="1" i="1" dirty="0">
                <a:solidFill>
                  <a:srgbClr val="FFFFFF"/>
                </a:solidFill>
                <a:cs typeface="Arial" panose="020B0604020202020204" pitchFamily="34" charset="0"/>
              </a:rPr>
              <a:t>meningitidis</a:t>
            </a:r>
          </a:p>
          <a:p>
            <a:pPr algn="ctr">
              <a:lnSpc>
                <a:spcPts val="1800"/>
              </a:lnSpc>
              <a:spcBef>
                <a:spcPct val="50000"/>
              </a:spcBef>
            </a:pPr>
            <a:r>
              <a:rPr lang="el-GR" sz="2600" b="1" dirty="0">
                <a:solidFill>
                  <a:srgbClr val="FFFF00"/>
                </a:solidFill>
                <a:cs typeface="Arial" panose="020B0604020202020204" pitchFamily="34" charset="0"/>
              </a:rPr>
              <a:t>ανά οροομάδα </a:t>
            </a:r>
            <a:r>
              <a:rPr lang="el-GR" sz="2600" b="1" dirty="0">
                <a:solidFill>
                  <a:srgbClr val="FFFFFF"/>
                </a:solidFill>
                <a:cs typeface="Arial" panose="020B0604020202020204" pitchFamily="34" charset="0"/>
              </a:rPr>
              <a:t>Ελλάδα 1997-201</a:t>
            </a:r>
            <a:r>
              <a:rPr lang="en-US" sz="2600" b="1" dirty="0">
                <a:solidFill>
                  <a:srgbClr val="FFFFFF"/>
                </a:solidFill>
                <a:cs typeface="Arial" panose="020B0604020202020204" pitchFamily="34" charset="0"/>
              </a:rPr>
              <a:t>2</a:t>
            </a:r>
            <a:endParaRPr lang="el-GR" sz="26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2643174" y="1428736"/>
            <a:ext cx="34226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1600">
                <a:solidFill>
                  <a:srgbClr val="000000"/>
                </a:solidFill>
                <a:cs typeface="Arial" panose="020B0604020202020204" pitchFamily="34" charset="0"/>
              </a:rPr>
              <a:t>Εθνικό Κέντρο Αναφοράς Μηνιγγίτιδας</a:t>
            </a:r>
            <a:endParaRPr lang="en-US" sz="16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35264210"/>
              </p:ext>
            </p:extLst>
          </p:nvPr>
        </p:nvGraphicFramePr>
        <p:xfrm>
          <a:off x="1111250" y="1714500"/>
          <a:ext cx="8032750" cy="482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9" name="Worksheet" r:id="rId3" imgW="9035055" imgH="4822354" progId="Excel.Sheet.8">
                  <p:embed/>
                </p:oleObj>
              </mc:Choice>
              <mc:Fallback>
                <p:oleObj name="Worksheet" r:id="rId3" imgW="9035055" imgH="4822354" progId="Excel.Sheet.8">
                  <p:embed/>
                  <p:pic>
                    <p:nvPicPr>
                      <p:cNvPr id="0" name="Picture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1714500"/>
                        <a:ext cx="8032750" cy="482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6"/>
          <p:cNvSpPr txBox="1">
            <a:spLocks noChangeArrowheads="1"/>
          </p:cNvSpPr>
          <p:nvPr/>
        </p:nvSpPr>
        <p:spPr bwMode="auto">
          <a:xfrm rot="-5400000">
            <a:off x="-1343818" y="3156744"/>
            <a:ext cx="35671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l-GR" b="1">
                <a:solidFill>
                  <a:srgbClr val="000000"/>
                </a:solidFill>
                <a:cs typeface="Arial" panose="020B0604020202020204" pitchFamily="34" charset="0"/>
              </a:rPr>
              <a:t>Αριθμός περιπτώσεων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5000628" y="2357430"/>
            <a:ext cx="371477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     Δύο διαθέσιμα εμβόλια: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1.  4πλο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ορότυποι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,C, Y, W-135</a:t>
            </a: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2. 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Ορότυπος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Περίπτωση #2</a:t>
            </a:r>
            <a:endParaRPr lang="en-GB" sz="32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el-GR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Ασθενής 60 ετών με κλινική εικόνα μηνιγγίτιδας και ανεύρεση 1000 κυττάρων (πολυμορφοπύρηνα) στο ΕΝΥ με λεύκωμα ΕΝΥ &gt; 150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mg/dl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και λόγο σακχάρου ΕΝΥ προς σάκχαρο αίματος &lt;0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,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6. Η χρώση κατά 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Gram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ανέδειξε τα παρακάτω ευρήματα </a:t>
            </a:r>
            <a:endParaRPr lang="en-GB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50" y="277813"/>
            <a:ext cx="840105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Ποιό είναι το παθογόνο αίτιο;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0" y="1844675"/>
            <a:ext cx="9144000" cy="45005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371600" lvl="2" indent="-457200">
              <a:lnSpc>
                <a:spcPct val="250000"/>
              </a:lnSpc>
              <a:buFontTx/>
              <a:buAutoNum type="arabicPeriod"/>
              <a:defRPr/>
            </a:pPr>
            <a:r>
              <a:rPr lang="en-US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Streptococcus </a:t>
            </a:r>
            <a:r>
              <a:rPr lang="en-US" sz="24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pneumoniae</a:t>
            </a:r>
            <a:endParaRPr lang="en-US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371600" lvl="2" indent="-457200">
              <a:lnSpc>
                <a:spcPct val="250000"/>
              </a:lnSpc>
              <a:buFontTx/>
              <a:buAutoNum type="arabicPeriod"/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Streptococcus </a:t>
            </a:r>
            <a:r>
              <a:rPr lang="en-US" sz="24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agalactiae</a:t>
            </a:r>
            <a:endParaRPr lang="en-US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250000"/>
              </a:lnSpc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l-GR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Neisseria</a:t>
            </a:r>
            <a:r>
              <a:rPr lang="en-US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meningitidis</a:t>
            </a:r>
            <a:endParaRPr lang="en-US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250000"/>
              </a:lnSpc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l-GR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Listeria</a:t>
            </a:r>
            <a:r>
              <a:rPr lang="en-US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monocytogenes</a:t>
            </a:r>
            <a:endParaRPr lang="el-GR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214290"/>
            <a:ext cx="9001156" cy="722295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ΕΝΥ ΣΕ ΒΑΚΤΗΡΙΑΚΗ ΜΗΝΙΓΓΙΤΙΔΑ</a:t>
            </a: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5572132" y="1725310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5400000">
            <a:off x="2536016" y="1653872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934995" y="1052736"/>
            <a:ext cx="519687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l-GR" sz="2400" dirty="0">
                <a:cs typeface="Arial" pitchFamily="34" charset="0"/>
              </a:rPr>
              <a:t>Προηγηθείσα χορήγηση αντιβιοτικών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558" y="2420888"/>
            <a:ext cx="439043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2400" b="1" dirty="0"/>
              <a:t>ΝΑΙ</a:t>
            </a:r>
          </a:p>
          <a:p>
            <a:pPr algn="ctr"/>
            <a:r>
              <a:rPr lang="el-GR" sz="2000" b="1" dirty="0"/>
              <a:t>Πιθανότατα </a:t>
            </a:r>
            <a:r>
              <a:rPr lang="en-US" sz="2000" b="1" dirty="0"/>
              <a:t>Gram </a:t>
            </a:r>
            <a:r>
              <a:rPr lang="el-GR" sz="2000" b="1" dirty="0"/>
              <a:t>χρώση αρνητική</a:t>
            </a:r>
          </a:p>
          <a:p>
            <a:pPr algn="ctr"/>
            <a:r>
              <a:rPr lang="el-GR" sz="2000" b="1" dirty="0"/>
              <a:t>Θετική καλλιέργεια στο 10-20%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90297" y="2423790"/>
            <a:ext cx="4418207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/>
              <a:t>ΟΧΙ</a:t>
            </a:r>
          </a:p>
          <a:p>
            <a:pPr algn="ctr"/>
            <a:r>
              <a:rPr lang="el-GR" sz="2000" b="1" dirty="0"/>
              <a:t>Θετική καλλιέργεια και χρώση </a:t>
            </a:r>
            <a:r>
              <a:rPr lang="en-US" sz="2000" b="1" dirty="0"/>
              <a:t>Gram </a:t>
            </a:r>
            <a:r>
              <a:rPr lang="el-GR" sz="2000" b="1" dirty="0"/>
              <a:t>στο 60-90%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31640" y="3861048"/>
            <a:ext cx="6984776" cy="193899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sz="2400" dirty="0">
                <a:solidFill>
                  <a:schemeClr val="bg1"/>
                </a:solidFill>
                <a:cs typeface="Arial" pitchFamily="34" charset="0"/>
              </a:rPr>
              <a:t>Σε κλινική εικόνα μηνιγγίτιδας αν δεν γίνει άμεσα ΟΝΠ</a:t>
            </a:r>
          </a:p>
          <a:p>
            <a:pPr algn="ctr">
              <a:buNone/>
            </a:pPr>
            <a:endParaRPr lang="el-GR" sz="2400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el-GR" sz="2400" b="1" dirty="0">
                <a:solidFill>
                  <a:srgbClr val="FFFF00"/>
                </a:solidFill>
                <a:cs typeface="Arial" pitchFamily="34" charset="0"/>
              </a:rPr>
              <a:t>ΔΕΝ ΚΑΘΥΣΤΕΡΟΥΜΕ ΤΗΝ 1</a:t>
            </a:r>
            <a:r>
              <a:rPr lang="el-GR" sz="2400" b="1" baseline="30000" dirty="0">
                <a:solidFill>
                  <a:srgbClr val="FFFF00"/>
                </a:solidFill>
                <a:cs typeface="Arial" pitchFamily="34" charset="0"/>
              </a:rPr>
              <a:t>Η</a:t>
            </a:r>
            <a:r>
              <a:rPr lang="el-GR" sz="2400" b="1" dirty="0">
                <a:solidFill>
                  <a:srgbClr val="FFFF00"/>
                </a:solidFill>
                <a:cs typeface="Arial" pitchFamily="34" charset="0"/>
              </a:rPr>
              <a:t> ΔΟΣΗ ΑΝΤΙΒΙΟΤΙΚΟΥ! </a:t>
            </a:r>
            <a:r>
              <a:rPr lang="en-US" sz="2400" b="1" dirty="0">
                <a:solidFill>
                  <a:srgbClr val="FFFF00"/>
                </a:solidFill>
                <a:cs typeface="Arial" pitchFamily="34" charset="0"/>
              </a:rPr>
              <a:t>  </a:t>
            </a:r>
            <a:endParaRPr lang="el-GR" sz="2400" b="1" dirty="0">
              <a:solidFill>
                <a:srgbClr val="FFFF0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358246" cy="490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857232"/>
            <a:ext cx="4143404" cy="570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Έλλειψη"/>
          <p:cNvSpPr/>
          <p:nvPr/>
        </p:nvSpPr>
        <p:spPr bwMode="auto">
          <a:xfrm>
            <a:off x="642910" y="5143512"/>
            <a:ext cx="8001056" cy="1453840"/>
          </a:xfrm>
          <a:prstGeom prst="ellipse">
            <a:avLst/>
          </a:prstGeom>
          <a:solidFill>
            <a:srgbClr val="C00000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Διάμεση καθυστέρηση </a:t>
            </a:r>
            <a:r>
              <a:rPr kumimoji="0" lang="en-US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(</a:t>
            </a:r>
            <a:r>
              <a:rPr kumimoji="0" lang="el-GR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ώρες</a:t>
            </a:r>
            <a:r>
              <a:rPr kumimoji="0" lang="en-US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)</a:t>
            </a:r>
            <a:r>
              <a:rPr kumimoji="0" lang="el-GR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endParaRPr kumimoji="0" lang="en-US" sz="1800" b="1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bg1"/>
                </a:solidFill>
                <a:latin typeface="Arial" charset="0"/>
              </a:rPr>
              <a:t>        </a:t>
            </a:r>
            <a:r>
              <a:rPr lang="el-GR" b="1" u="sng" dirty="0">
                <a:solidFill>
                  <a:schemeClr val="bg1"/>
                </a:solidFill>
                <a:latin typeface="Arial" charset="0"/>
              </a:rPr>
              <a:t>Επίζήσαντες</a:t>
            </a:r>
            <a:r>
              <a:rPr lang="en-US" b="1" dirty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el-GR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Arial" charset="0"/>
              </a:rPr>
              <a:t>  1.6 (0.6-3.7)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Θανόντες</a:t>
            </a:r>
            <a:r>
              <a:rPr kumimoji="0" lang="en-US" sz="1800" b="1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:   </a:t>
            </a:r>
            <a:r>
              <a:rPr kumimoji="0" lang="en-US" sz="1800" b="1" i="0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3.8 (2.1-5.5</a:t>
            </a:r>
            <a:r>
              <a:rPr kumimoji="0" lang="en-US" sz="1800" b="1" i="0" u="sng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)</a:t>
            </a:r>
            <a:endParaRPr kumimoji="0" lang="el-GR" sz="1800" b="1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429388" y="578645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/>
                </a:solidFill>
                <a:latin typeface="Arial" charset="0"/>
              </a:rPr>
              <a:t>p</a:t>
            </a:r>
            <a:r>
              <a:rPr lang="en-US" b="1" dirty="0">
                <a:solidFill>
                  <a:schemeClr val="bg1"/>
                </a:solidFill>
                <a:latin typeface="Arial" charset="0"/>
              </a:rPr>
              <a:t>=0.003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83667"/>
            <a:ext cx="8229600" cy="1384995"/>
          </a:xfrm>
        </p:spPr>
        <p:txBody>
          <a:bodyPr>
            <a:spAutoFit/>
          </a:bodyPr>
          <a:lstStyle/>
          <a:p>
            <a:pPr algn="l">
              <a:defRPr/>
            </a:pP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Τίθεται η διάγνωση της πνευμονιοκοκκοκικής μηνιγγίτιδας. Τι είδους αντιμικροβιακή αγωγή θα χορηγήσετε στον ασθενή;</a:t>
            </a:r>
            <a:endParaRPr lang="en-GB" sz="28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916832"/>
            <a:ext cx="8642350" cy="452596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1.Κεφτριαξόνη 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2 </a:t>
            </a:r>
            <a:r>
              <a:rPr lang="en-US" sz="2400" dirty="0" err="1">
                <a:latin typeface="Arial" pitchFamily="34" charset="0"/>
                <a:ea typeface="ＭＳ Ｐゴシック" charset="-128"/>
                <a:cs typeface="Arial" pitchFamily="34" charset="0"/>
              </a:rPr>
              <a:t>gr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/12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ωρο ενδοφλέβια για 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10-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14 ημέρες.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2.Βανκομυκίνη ενδορραχιαίως</a:t>
            </a:r>
          </a:p>
          <a:p>
            <a:pPr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3.Αρχικά μία δόση </a:t>
            </a:r>
            <a:r>
              <a:rPr lang="el-GR" sz="2400" dirty="0" err="1">
                <a:latin typeface="Arial" pitchFamily="34" charset="0"/>
                <a:ea typeface="ＭＳ Ｐゴシック" charset="-128"/>
                <a:cs typeface="Arial" pitchFamily="34" charset="0"/>
              </a:rPr>
              <a:t>δεξαμεθαζόνης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(10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mg) 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και  ΑΜΕΣΑ βανκομυκίνη ενδοφλέβια (1</a:t>
            </a:r>
            <a:r>
              <a:rPr lang="en-US" sz="2400" dirty="0" err="1">
                <a:latin typeface="Arial" pitchFamily="34" charset="0"/>
                <a:ea typeface="ＭＳ Ｐゴシック" charset="-128"/>
                <a:cs typeface="Arial" pitchFamily="34" charset="0"/>
              </a:rPr>
              <a:t>gr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/8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ωρο ή 6ωρο) και κεφτριαξόνη 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2 </a:t>
            </a:r>
            <a:r>
              <a:rPr lang="en-US" sz="2400" dirty="0" err="1">
                <a:latin typeface="Arial" pitchFamily="34" charset="0"/>
                <a:ea typeface="ＭＳ Ｐゴシック" charset="-128"/>
                <a:cs typeface="Arial" pitchFamily="34" charset="0"/>
              </a:rPr>
              <a:t>gr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/12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ωρο ενδοφλέβια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4.Πενικιλλίνη 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G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30 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x 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εκατομμύρια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/24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ωρο ενδοφλέβια για 10-14 ημέρες.</a:t>
            </a:r>
            <a:endParaRPr lang="en-GB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ΘΕΡΑΠΕΙΑ ΠΝΕΥΜΟΝΙΟΚΟΚΚΙΚΗΣ ΜΗΝΙΓΓΙΤΙΔΑΣ</a:t>
            </a:r>
            <a:endParaRPr lang="en-GB" sz="32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556792"/>
            <a:ext cx="8678738" cy="407195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Προηγείται η χορήγηση δεξαμεθαζόνης και ακολουθεί η αντιμικροβιακή αγωγή.</a:t>
            </a:r>
          </a:p>
          <a:p>
            <a:pPr algn="just" eaLnBrk="1" hangingPunct="1"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Εμπειρικά: </a:t>
            </a:r>
            <a:r>
              <a:rPr lang="el-GR" sz="2400" dirty="0" err="1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κεφτριαξόνη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ή </a:t>
            </a:r>
            <a:r>
              <a:rPr lang="el-GR" sz="2400" dirty="0" err="1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κεφοταξίμη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μαζί με </a:t>
            </a:r>
            <a:r>
              <a:rPr lang="el-GR" sz="2400" dirty="0" err="1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βανκομυκίνη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.</a:t>
            </a:r>
          </a:p>
          <a:p>
            <a:pPr algn="just" eaLnBrk="1" hangingPunct="1"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Αποκλιμάκωση αγωγής όταν γνωστοποιηθεί το αποτέλεσμα της ελάχιστης ανασταλτικής πυκνότητας (</a:t>
            </a:r>
            <a:r>
              <a:rPr lang="en-US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MIC) 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του παθογόνου από ΕΝΥ/αίμα. Αν η </a:t>
            </a:r>
            <a:r>
              <a:rPr lang="en-US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MIC 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το επιτρέπει γίνεται αλλαγή σε πενικιλλίνη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ή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κεφτριαξόνη.</a:t>
            </a:r>
          </a:p>
          <a:p>
            <a:pPr algn="just" eaLnBrk="1" hangingPunct="1"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Διάρκεια αγωγής: 10-14 ημέρες.   </a:t>
            </a:r>
            <a:endParaRPr lang="en-GB" sz="2400" dirty="0"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</a:t>
            </a: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ΡΙΑ ΕΥΑΙΣΘΗΣΙΑΣ </a:t>
            </a:r>
            <a:b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</a:br>
            <a:r>
              <a:rPr lang="en-US" sz="3200" b="1" i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STREPTOCOCCUS PNEUMONIAE </a:t>
            </a: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ΓΙΑ ΤΗΝ ΜΗΝΙΓΓΙΤΙΔΑ </a:t>
            </a:r>
            <a:b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</a:br>
            <a:endParaRPr lang="en-GB" sz="3200" b="1" i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30778" name="Group 58"/>
          <p:cNvGraphicFramePr>
            <a:graphicFrameLocks noGrp="1"/>
          </p:cNvGraphicFramePr>
          <p:nvPr>
            <p:ph type="tbl" idx="1"/>
          </p:nvPr>
        </p:nvGraphicFramePr>
        <p:xfrm>
          <a:off x="323528" y="2060575"/>
          <a:ext cx="8641085" cy="2841625"/>
        </p:xfrm>
        <a:graphic>
          <a:graphicData uri="http://schemas.openxmlformats.org/drawingml/2006/table">
            <a:tbl>
              <a:tblPr/>
              <a:tblGrid>
                <a:gridCol w="239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8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4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30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n-US" sz="2400" b="1" i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S.pneumoniae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MIC</a:t>
                      </a:r>
                      <a:endParaRPr kumimoji="0" lang="en-GB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Sensitive</a:t>
                      </a:r>
                      <a:endParaRPr kumimoji="0" lang="el-G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kumimoji="0" lang="en-GB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Intermediate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kumimoji="0" lang="en-GB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Resistant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kumimoji="0" lang="en-GB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Penicillin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0.12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Ceftriaxone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3 - TextBox"/>
          <p:cNvSpPr txBox="1"/>
          <p:nvPr/>
        </p:nvSpPr>
        <p:spPr>
          <a:xfrm>
            <a:off x="2387883" y="6474822"/>
            <a:ext cx="6590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Van de </a:t>
            </a:r>
            <a:r>
              <a:rPr lang="en-US" sz="1600" i="1" dirty="0" err="1"/>
              <a:t>Beek</a:t>
            </a:r>
            <a:r>
              <a:rPr lang="en-US" sz="1600" i="1" dirty="0"/>
              <a:t> D, et al. </a:t>
            </a:r>
            <a:r>
              <a:rPr lang="en-US" sz="1600" i="1" dirty="0" err="1"/>
              <a:t>Clin</a:t>
            </a:r>
            <a:r>
              <a:rPr lang="en-US" sz="1600" i="1" dirty="0"/>
              <a:t> </a:t>
            </a:r>
            <a:r>
              <a:rPr lang="en-US" sz="1600" i="1" dirty="0" err="1"/>
              <a:t>Microbiol</a:t>
            </a:r>
            <a:r>
              <a:rPr lang="en-US" sz="1600" i="1" dirty="0"/>
              <a:t> Infect </a:t>
            </a:r>
            <a:r>
              <a:rPr lang="en-US" sz="1600" dirty="0"/>
              <a:t>2016;  22 </a:t>
            </a:r>
            <a:r>
              <a:rPr lang="en-US" sz="1600" dirty="0" err="1"/>
              <a:t>Suppl</a:t>
            </a:r>
            <a:r>
              <a:rPr lang="en-US" sz="1600" dirty="0"/>
              <a:t> 3: S37-S62</a:t>
            </a:r>
            <a:endParaRPr lang="el-GR" sz="1600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842603"/>
              </p:ext>
            </p:extLst>
          </p:nvPr>
        </p:nvGraphicFramePr>
        <p:xfrm>
          <a:off x="785786" y="2000240"/>
          <a:ext cx="7572427" cy="2812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5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735">
                <a:tc>
                  <a:txBody>
                    <a:bodyPr/>
                    <a:lstStyle/>
                    <a:p>
                      <a:r>
                        <a:rPr lang="el-G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Παθογόνα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Παιδιά-έφηβοι (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n=3619)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Ενήλικες</a:t>
                      </a:r>
                    </a:p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(n=4060)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9">
                <a:tc>
                  <a:txBody>
                    <a:bodyPr/>
                    <a:lstStyle/>
                    <a:p>
                      <a:r>
                        <a:rPr lang="en-US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Neisseria</a:t>
                      </a:r>
                      <a:r>
                        <a:rPr lang="en-US" sz="2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meningitidis</a:t>
                      </a:r>
                      <a:endParaRPr lang="el-G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458"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Streptococcus</a:t>
                      </a:r>
                      <a:r>
                        <a:rPr lang="en-US" sz="2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pneumoniae</a:t>
                      </a:r>
                      <a:endParaRPr lang="el-G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458">
                <a:tc>
                  <a:txBody>
                    <a:bodyPr/>
                    <a:lstStyle/>
                    <a:p>
                      <a:r>
                        <a:rPr lang="en-US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Haemophilus</a:t>
                      </a:r>
                      <a:r>
                        <a:rPr lang="en-US" sz="2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influenzae</a:t>
                      </a:r>
                      <a:endParaRPr lang="el-G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458">
                <a:tc>
                  <a:txBody>
                    <a:bodyPr/>
                    <a:lstStyle/>
                    <a:p>
                      <a:r>
                        <a:rPr lang="en-US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Listeria</a:t>
                      </a:r>
                      <a:r>
                        <a:rPr lang="en-US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monocytogenes</a:t>
                      </a:r>
                      <a:endParaRPr lang="el-G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458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l-G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2 - TextBox"/>
          <p:cNvSpPr txBox="1"/>
          <p:nvPr/>
        </p:nvSpPr>
        <p:spPr>
          <a:xfrm>
            <a:off x="214282" y="357166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chemeClr val="tx2"/>
                </a:solidFill>
              </a:rPr>
              <a:t>ΠΑΘΟΓΟΝΑ ΒΑΚΤΗΡΙΑΚΗΣ ΜΗΝΙΓΓΙΤΙΔΑΣ ΣΕ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l-GR" sz="3200" b="1" dirty="0">
                <a:solidFill>
                  <a:schemeClr val="tx2"/>
                </a:solidFill>
              </a:rPr>
              <a:t>ΠΑΙΔΙΑ</a:t>
            </a:r>
            <a:r>
              <a:rPr lang="en-US" sz="3200" b="1" dirty="0">
                <a:solidFill>
                  <a:schemeClr val="tx2"/>
                </a:solidFill>
              </a:rPr>
              <a:t> &amp; </a:t>
            </a:r>
            <a:r>
              <a:rPr lang="el-GR" sz="3200" b="1" dirty="0">
                <a:solidFill>
                  <a:schemeClr val="tx2"/>
                </a:solidFill>
              </a:rPr>
              <a:t>ΕΝΗΛΙΚΕΣ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14316" y="5286388"/>
            <a:ext cx="7929650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Νεογνά (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n=982):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Streptococcus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agalactiae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(58%),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Escherichia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coli (21%),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Streptococcus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pneumoniae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(4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%),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Listeria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monocytogenes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(2%)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3 - TextBox"/>
          <p:cNvSpPr txBox="1"/>
          <p:nvPr/>
        </p:nvSpPr>
        <p:spPr>
          <a:xfrm>
            <a:off x="2053430" y="6474822"/>
            <a:ext cx="6590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Van de </a:t>
            </a:r>
            <a:r>
              <a:rPr lang="en-US" sz="1600" i="1" dirty="0" err="1"/>
              <a:t>Beek</a:t>
            </a:r>
            <a:r>
              <a:rPr lang="en-US" sz="1600" i="1" dirty="0"/>
              <a:t> D, et al. </a:t>
            </a:r>
            <a:r>
              <a:rPr lang="en-US" sz="1600" i="1" dirty="0" err="1"/>
              <a:t>Clin</a:t>
            </a:r>
            <a:r>
              <a:rPr lang="en-US" sz="1600" i="1" dirty="0"/>
              <a:t> </a:t>
            </a:r>
            <a:r>
              <a:rPr lang="en-US" sz="1600" i="1" dirty="0" err="1"/>
              <a:t>Microbiol</a:t>
            </a:r>
            <a:r>
              <a:rPr lang="en-US" sz="1600" i="1" dirty="0"/>
              <a:t> Infect </a:t>
            </a:r>
            <a:r>
              <a:rPr lang="en-US" sz="1600" dirty="0"/>
              <a:t>2016;  22 </a:t>
            </a:r>
            <a:r>
              <a:rPr lang="en-US" sz="1600" dirty="0" err="1"/>
              <a:t>Suppl</a:t>
            </a:r>
            <a:r>
              <a:rPr lang="en-US" sz="1600" dirty="0"/>
              <a:t> 3: S37-S62</a:t>
            </a:r>
            <a:endParaRPr lang="el-GR" sz="1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76672"/>
            <a:ext cx="8748464" cy="92075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l-GR" sz="24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Περίπτωση #1</a:t>
            </a:r>
            <a:br>
              <a:rPr lang="el-GR" sz="24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</a:br>
            <a:r>
              <a:rPr lang="el-GR" sz="24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Ασθενής 19 ετών υπηρετεί τη θητεία του στο στρατό και εμφανίζει αιφνιδίως 39</a:t>
            </a:r>
            <a:r>
              <a:rPr lang="el-GR" sz="2400" b="1" baseline="30000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0</a:t>
            </a:r>
            <a:r>
              <a:rPr lang="en-US" sz="24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C,</a:t>
            </a:r>
            <a:r>
              <a:rPr lang="el-GR" sz="24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κεφαλαλγία και φωτοφοβία. Προσέρχεται με αυχενική δυσκαμψία. Τι πρέπει να κάνετε;</a:t>
            </a:r>
            <a:endParaRPr lang="en-GB" sz="24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16832"/>
            <a:ext cx="8964488" cy="3462486"/>
          </a:xfrm>
        </p:spPr>
        <p:txBody>
          <a:bodyPr wrap="square">
            <a:spAutoFit/>
          </a:bodyPr>
          <a:lstStyle/>
          <a:p>
            <a:pPr marL="609600" indent="-609600" eaLnBrk="1" hangingPunct="1">
              <a:spcBef>
                <a:spcPts val="1200"/>
              </a:spcBef>
              <a:buFontTx/>
              <a:buAutoNum type="arabicPeriod"/>
              <a:defRPr/>
            </a:pPr>
            <a:r>
              <a:rPr lang="el-GR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Επείγουσα </a:t>
            </a:r>
            <a:r>
              <a:rPr lang="en-US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CT</a:t>
            </a:r>
            <a:r>
              <a:rPr lang="el-GR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 εγκεφάλου, ακολούθως οσφυονωτιαία παρακέντηση (ΟΝΠ) και στη συνέχεια άμεση έναρξη  αντιμικροβιακής θεραπείας  ενδοφλεβίως.</a:t>
            </a:r>
          </a:p>
          <a:p>
            <a:pPr marL="609600" indent="-609600" eaLnBrk="1" hangingPunct="1">
              <a:lnSpc>
                <a:spcPct val="150000"/>
              </a:lnSpc>
              <a:spcBef>
                <a:spcPts val="0"/>
              </a:spcBef>
              <a:buFontTx/>
              <a:buAutoNum type="arabicPeriod"/>
              <a:defRPr/>
            </a:pPr>
            <a:r>
              <a:rPr lang="el-GR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α) βυθοσκόπηση στα εξωτερικά ιατρεία</a:t>
            </a:r>
          </a:p>
          <a:p>
            <a:pPr marL="609600" indent="-609600" eaLnBrk="1" hangingPunct="1">
              <a:spcBef>
                <a:spcPts val="0"/>
              </a:spcBef>
              <a:buFontTx/>
              <a:buNone/>
              <a:defRPr/>
            </a:pPr>
            <a:r>
              <a:rPr lang="el-GR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β) ΟΝΠ + λήψη καλλιεργειών αίματος      </a:t>
            </a:r>
          </a:p>
          <a:p>
            <a:pPr marL="609600" indent="-609600" eaLnBrk="1" hangingPunct="1">
              <a:spcBef>
                <a:spcPts val="0"/>
              </a:spcBef>
              <a:buFontTx/>
              <a:buNone/>
              <a:defRPr/>
            </a:pPr>
            <a:r>
              <a:rPr lang="el-GR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γ)άμεσα έναρξη  αντιμικροβιακής  εμπειρικής θεραπείας ενδοφλεβίως</a:t>
            </a:r>
            <a:r>
              <a:rPr lang="en-US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εν αναμονή αποτελεσμάτων  καλλιεργειών.</a:t>
            </a:r>
          </a:p>
          <a:p>
            <a:pPr marL="609600" indent="-609600" eaLnBrk="1" hangingPunct="1">
              <a:spcBef>
                <a:spcPts val="1200"/>
              </a:spcBef>
              <a:buFontTx/>
              <a:buNone/>
              <a:defRPr/>
            </a:pPr>
            <a:r>
              <a:rPr lang="el-GR" sz="22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3</a:t>
            </a:r>
            <a:r>
              <a:rPr lang="el-GR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. Εφ</a:t>
            </a:r>
            <a:r>
              <a:rPr lang="el-GR" altLang="en-US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’</a:t>
            </a:r>
            <a:r>
              <a:rPr lang="el-GR" sz="2200" dirty="0">
                <a:latin typeface="Arial" pitchFamily="34" charset="0"/>
                <a:ea typeface="ＭＳ Ｐゴシック" charset="-128"/>
                <a:cs typeface="Arial" pitchFamily="34" charset="0"/>
              </a:rPr>
              <a:t> απαξ δόση αντιβιοτικού ενδομυικά και αποστολή του ασθενούς σε τριτοβάθμιο νοσοκομείο.</a:t>
            </a:r>
            <a:endParaRPr lang="en-GB" sz="2200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574675" y="0"/>
            <a:ext cx="8569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sz="2400" b="1">
                <a:solidFill>
                  <a:srgbClr val="00FFCC"/>
                </a:solidFill>
                <a:cs typeface="Arial" pitchFamily="34" charset="0"/>
              </a:rPr>
              <a:t>.</a:t>
            </a:r>
          </a:p>
        </p:txBody>
      </p:sp>
      <p:graphicFrame>
        <p:nvGraphicFramePr>
          <p:cNvPr id="8223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405076"/>
              </p:ext>
            </p:extLst>
          </p:nvPr>
        </p:nvGraphicFramePr>
        <p:xfrm>
          <a:off x="214283" y="878834"/>
          <a:ext cx="8678892" cy="5040707"/>
        </p:xfrm>
        <a:graphic>
          <a:graphicData uri="http://schemas.openxmlformats.org/drawingml/2006/table">
            <a:tbl>
              <a:tblPr/>
              <a:tblGrid>
                <a:gridCol w="128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2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5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Ηλικία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Παθογόνο αίτιο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Επιλογή αντιβιοτικού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&lt;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μηνός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S</a:t>
                      </a:r>
                      <a:r>
                        <a:rPr kumimoji="0" lang="en-GB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. 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agalactiae</a:t>
                      </a:r>
                      <a:r>
                        <a:rPr kumimoji="0" lang="en-GB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, </a:t>
                      </a:r>
                      <a:endParaRPr kumimoji="0" lang="el-GR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l-G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E</a:t>
                      </a:r>
                      <a:r>
                        <a:rPr kumimoji="0" lang="en-GB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.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coli,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Listeria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monocytogenes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,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           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Αμπικιλλίνη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                      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Κεφτριαξόνη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ή  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Κεφοταξίμη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ή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αμπικιλλίνη+αμινογλυκοσίδη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μηνος-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18 ετών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N</a:t>
                      </a:r>
                      <a:r>
                        <a:rPr kumimoji="0" lang="en-GB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.</a:t>
                      </a:r>
                      <a:r>
                        <a:rPr kumimoji="0" lang="en-GB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meningitidis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S. 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pneumoniae</a:t>
                      </a:r>
                      <a:r>
                        <a:rPr kumimoji="0" lang="el-G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,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H.</a:t>
                      </a:r>
                      <a:r>
                        <a:rPr kumimoji="0" lang="el-G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influenzae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tyre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b.</a:t>
                      </a:r>
                      <a:endParaRPr kumimoji="0" lang="el-GR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ea typeface="ＭＳ Ｐゴシック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Κεφτριαξόνη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ή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Κεφοταξίμη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    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           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+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        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Βανκομυκίνη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     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7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18-50*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ετών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S</a:t>
                      </a:r>
                      <a:r>
                        <a:rPr kumimoji="0" lang="el-G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. 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pneumoniae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N. 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meningitidis</a:t>
                      </a:r>
                      <a:endParaRPr kumimoji="0" lang="el-GR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L.monocytogenes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Κεφτριαξόνη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ή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Κεφοταξίμη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     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            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+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Βανκομυκίνη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(+/- αμπικιλλίνη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)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*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1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&gt;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50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ετών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S</a:t>
                      </a:r>
                      <a:r>
                        <a:rPr kumimoji="0" lang="en-GB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.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pneumoniae</a:t>
                      </a:r>
                      <a:r>
                        <a:rPr kumimoji="0" lang="en-GB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N</a:t>
                      </a:r>
                      <a:r>
                        <a:rPr kumimoji="0" lang="en-GB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.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meningitidis,</a:t>
                      </a:r>
                      <a:endParaRPr kumimoji="0" lang="el-G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L. monocytogenes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ＭＳ Ｐゴシック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Κεφτριαξόνη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ή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Κεφοταξίμη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                     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 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Αμπικιλλίνη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 +</a:t>
                      </a:r>
                      <a:r>
                        <a:rPr kumimoji="0" lang="el-G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ＭＳ Ｐゴシック" charset="-128"/>
                        </a:rPr>
                        <a:t>Βανκομυκίνη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ＭＳ Ｐゴシック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941" name="Rectangle 29"/>
          <p:cNvSpPr>
            <a:spLocks noChangeArrowheads="1"/>
          </p:cNvSpPr>
          <p:nvPr/>
        </p:nvSpPr>
        <p:spPr bwMode="auto">
          <a:xfrm>
            <a:off x="1116013" y="6491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cs typeface="Arial" pitchFamily="34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06809" y="142852"/>
            <a:ext cx="8929687" cy="6429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ΕΜΠΕΙΡΙΚΗ ΘΕΡΑΠΕΙΑ ΒΑΚΤΗΡΙΑΚΗΣ ΜΗΝΙΓΓΙΤΙΔΑΣ 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29046" y="6273225"/>
            <a:ext cx="564360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anose="020B0604020202020204" pitchFamily="34" charset="0"/>
              </a:rPr>
              <a:t>*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Παράγοντες κινδύνου: νεοπλασία,</a:t>
            </a:r>
          </a:p>
          <a:p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dirty="0">
                <a:latin typeface="Arial" panose="020B0604020202020204" pitchFamily="34" charset="0"/>
                <a:cs typeface="Arial" panose="020B0604020202020204" pitchFamily="34" charset="0"/>
              </a:rPr>
              <a:t>σακχαρώδης  διαβήτης, ανοσοκατασταλτική αγωγή  </a:t>
            </a:r>
          </a:p>
        </p:txBody>
      </p:sp>
      <p:sp>
        <p:nvSpPr>
          <p:cNvPr id="8" name="3 - TextBox"/>
          <p:cNvSpPr txBox="1"/>
          <p:nvPr/>
        </p:nvSpPr>
        <p:spPr>
          <a:xfrm>
            <a:off x="2339151" y="5964262"/>
            <a:ext cx="6590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/>
              <a:t>Van de </a:t>
            </a:r>
            <a:r>
              <a:rPr lang="en-US" sz="1200" i="1" dirty="0" err="1"/>
              <a:t>Beek</a:t>
            </a:r>
            <a:r>
              <a:rPr lang="en-US" sz="1200" i="1" dirty="0"/>
              <a:t> D, et al. </a:t>
            </a:r>
            <a:r>
              <a:rPr lang="en-US" sz="1200" i="1" dirty="0" err="1"/>
              <a:t>Clin</a:t>
            </a:r>
            <a:r>
              <a:rPr lang="en-US" sz="1200" i="1" dirty="0"/>
              <a:t> </a:t>
            </a:r>
            <a:r>
              <a:rPr lang="en-US" sz="1200" i="1" dirty="0" err="1"/>
              <a:t>Microbiol</a:t>
            </a:r>
            <a:r>
              <a:rPr lang="en-US" sz="1200" i="1" dirty="0"/>
              <a:t> Infect </a:t>
            </a:r>
            <a:r>
              <a:rPr lang="en-US" sz="1200" dirty="0"/>
              <a:t>2016;  22 </a:t>
            </a:r>
            <a:r>
              <a:rPr lang="en-US" sz="1200" dirty="0" err="1"/>
              <a:t>Suppl</a:t>
            </a:r>
            <a:r>
              <a:rPr lang="en-US" sz="1200" dirty="0"/>
              <a:t> 3: S37-S62</a:t>
            </a:r>
            <a:endParaRPr lang="el-GR" sz="12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4674"/>
            <a:ext cx="8229600" cy="1071563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ΔΕΞΑΜΕΘΑΖΟΝΗ &amp;  ΜΗΝΙΓΓΙΤΙΔΑ</a:t>
            </a:r>
            <a:r>
              <a:rPr lang="en-US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ΕΝΗΛΙΚΩΝ</a:t>
            </a:r>
            <a:endParaRPr lang="en-GB" sz="32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81259"/>
            <a:ext cx="8286779" cy="50720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dirty="0" err="1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Δεξαμεθαζόνη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10mg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ανά </a:t>
            </a:r>
            <a:r>
              <a:rPr lang="en-US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6</a:t>
            </a:r>
            <a:r>
              <a:rPr lang="el-GR" sz="2400" dirty="0" err="1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ωρο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για 4 ημέρες</a:t>
            </a:r>
          </a:p>
          <a:p>
            <a:pPr algn="just" eaLnBrk="1" hangingPunct="1">
              <a:buFont typeface="Wingdings" pitchFamily="2" charset="2"/>
              <a:buChar char="q"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Έ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ναρξη</a:t>
            </a:r>
            <a:r>
              <a:rPr lang="en-US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ΠΡΙΝ την 1</a:t>
            </a:r>
            <a:r>
              <a:rPr lang="el-GR" sz="2400" baseline="300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η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δόση αντιβιοτικών.</a:t>
            </a:r>
          </a:p>
          <a:p>
            <a:pPr algn="just" eaLnBrk="1" hangingPunct="1">
              <a:buFont typeface="Wingdings" pitchFamily="2" charset="2"/>
              <a:buChar char="q"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Έ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νδειξη: </a:t>
            </a:r>
            <a:r>
              <a:rPr lang="en-US" sz="2400" i="1" dirty="0" err="1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S.pneumoniae</a:t>
            </a:r>
            <a:r>
              <a:rPr lang="en-US" sz="2400" i="1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sz="2400" i="1" dirty="0" err="1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H.influenza</a:t>
            </a:r>
            <a:r>
              <a:rPr lang="en-US" sz="2400" i="1" dirty="0" err="1">
                <a:latin typeface="Arial" pitchFamily="34" charset="0"/>
                <a:ea typeface="ＭＳ Ｐゴシック" charset="-128"/>
                <a:cs typeface="Arial" pitchFamily="34" charset="0"/>
              </a:rPr>
              <a:t>e</a:t>
            </a:r>
            <a:endParaRPr lang="en-US" sz="2400" dirty="0"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en-US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   (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μειώνει  απώλεια ακοής και υπολειπόμενη νευρολογική συνδρομή</a:t>
            </a:r>
            <a:r>
              <a:rPr lang="en-US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ή/και θνητότητα) </a:t>
            </a:r>
          </a:p>
          <a:p>
            <a:pPr algn="just" eaLnBrk="1" hangingPunct="1">
              <a:buFont typeface="Wingdings" pitchFamily="2" charset="2"/>
              <a:buChar char="q"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Σε άλλο παθογόνο αίτιο, διακοπή χορήγησή της. </a:t>
            </a:r>
          </a:p>
          <a:p>
            <a:pPr algn="just" eaLnBrk="1" hangingPunct="1">
              <a:buFont typeface="Wingdings" pitchFamily="2" charset="2"/>
              <a:buChar char="q"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Άλλη ένδειξη: φυματιώδης μηνιγγίτιδα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1979712" y="6102761"/>
            <a:ext cx="6590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Van de </a:t>
            </a:r>
            <a:r>
              <a:rPr lang="en-US" sz="1600" i="1" dirty="0" err="1"/>
              <a:t>Beek</a:t>
            </a:r>
            <a:r>
              <a:rPr lang="en-US" sz="1600" i="1" dirty="0"/>
              <a:t> D, et al. </a:t>
            </a:r>
            <a:r>
              <a:rPr lang="en-US" sz="1600" i="1" dirty="0" err="1"/>
              <a:t>Clin</a:t>
            </a:r>
            <a:r>
              <a:rPr lang="en-US" sz="1600" i="1" dirty="0"/>
              <a:t> </a:t>
            </a:r>
            <a:r>
              <a:rPr lang="en-US" sz="1600" i="1" dirty="0" err="1"/>
              <a:t>Microbiol</a:t>
            </a:r>
            <a:r>
              <a:rPr lang="en-US" sz="1600" i="1" dirty="0"/>
              <a:t> Infect </a:t>
            </a:r>
            <a:r>
              <a:rPr lang="en-US" sz="1600" dirty="0"/>
              <a:t>2016;  22 </a:t>
            </a:r>
            <a:r>
              <a:rPr lang="en-US" sz="1600" dirty="0" err="1"/>
              <a:t>Suppl</a:t>
            </a:r>
            <a:r>
              <a:rPr lang="en-US" sz="1600" dirty="0"/>
              <a:t> 3: S37-S62</a:t>
            </a:r>
            <a:endParaRPr lang="el-GR" sz="1600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79419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ΒΑΚΤΗΡΙΑΚΗ ΜΗΝΙΓΓΙΤΙΔΑ:</a:t>
            </a:r>
            <a:br>
              <a:rPr lang="el-GR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l-GR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ΥΠΕΡ-ΕΠΕΙΓΟΥΣΑ ΙΑΤΡΙΚΗ!!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6860" y="1484784"/>
            <a:ext cx="8749636" cy="41549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Κλινική υποψία!</a:t>
            </a:r>
          </a:p>
          <a:p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Κεφαλαλγία, αυχενική δυσκαμψία, φωτοφοβία, σύγχυση, εστιακά σημεία</a:t>
            </a:r>
          </a:p>
          <a:p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Βυθοσκόπηση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ΚΑΙ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ΟΝΠ άμεσα: ΟΧΙ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πρώτα 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CT</a:t>
            </a:r>
            <a:endParaRPr lang="el-GR" sz="2400" dirty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ΕΝΥ: αριθμός κυττάρων, λεύκωμα, σάκχαρο, άμεσες χρώσεις 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Gram</a:t>
            </a:r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, καλλιέργειες</a:t>
            </a:r>
            <a:endParaRPr lang="en-US" sz="2400" dirty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Καλλιέργειες αίματος</a:t>
            </a:r>
          </a:p>
          <a:p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Αν αδύνατη η ΟΝΠ, άμεση έναρξη εμπειρικής </a:t>
            </a:r>
            <a:r>
              <a:rPr lang="el-GR" sz="2400" dirty="0" err="1">
                <a:effectLst/>
                <a:latin typeface="Arial" pitchFamily="34" charset="0"/>
                <a:cs typeface="Arial" pitchFamily="34" charset="0"/>
              </a:rPr>
              <a:t>αντιμικροβιακής</a:t>
            </a:r>
            <a:r>
              <a:rPr lang="el-GR" sz="2400" dirty="0">
                <a:effectLst/>
                <a:latin typeface="Arial" pitchFamily="34" charset="0"/>
                <a:cs typeface="Arial" pitchFamily="34" charset="0"/>
              </a:rPr>
              <a:t> αγωγής με ενυδάτωση-υποστήριξη ασθενούς.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36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ΑΣΗΠΤΗ ΜΗΝΙΓΓΙΤΙΔΑ: ΜΗ ΑΝΕΥΡΕΣΗ ΠΑΘΟΓΟΝΟΥ ΣΤΙΣ ΚΑΛΛΙΕΡΓΕΙΕΣ ΕΝΥ</a:t>
            </a:r>
            <a:endParaRPr lang="en-GB" sz="36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401080" cy="499745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Εντεροϊοί: ομάδες και </a:t>
            </a: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Echo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Ερπητοϊοί: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Herpes simplex (HSV-1,-2)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Varicella-Zoster (VZV)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Cytomegalovirus (CMV)</a:t>
            </a:r>
            <a:endParaRPr lang="el-GR" sz="2400" dirty="0">
              <a:effectLst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Ιός Δυτικού Νείλου</a:t>
            </a: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(West-Nile Virus</a:t>
            </a:r>
            <a:r>
              <a:rPr lang="el-GR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-</a:t>
            </a: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WNV)</a:t>
            </a:r>
            <a:endParaRPr lang="el-GR" sz="2400" dirty="0">
              <a:effectLst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Ιός λεμφοκυτταρικής </a:t>
            </a:r>
            <a:r>
              <a:rPr lang="el-GR" sz="2400" dirty="0" err="1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χοριομηνιγγίτιδας</a:t>
            </a:r>
            <a:endParaRPr lang="el-GR" sz="2400" dirty="0">
              <a:effectLst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HIV</a:t>
            </a:r>
            <a:r>
              <a:rPr lang="el-GR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(</a:t>
            </a: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Human Immunodeficiency Virus)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Mycobacterium tuberculosis </a:t>
            </a:r>
            <a:r>
              <a:rPr lang="en-US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(TBC)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Σπειροχαιτώσεις</a:t>
            </a:r>
            <a:endParaRPr lang="en-US" sz="2400" dirty="0">
              <a:effectLst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i="1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Treponema pallidum (</a:t>
            </a:r>
            <a:r>
              <a:rPr lang="el-GR" sz="2400" i="1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σύφιλη)</a:t>
            </a:r>
            <a:endParaRPr lang="en-US" sz="2400" i="1" dirty="0">
              <a:effectLst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i="1" dirty="0" err="1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Borrellia</a:t>
            </a:r>
            <a:r>
              <a:rPr lang="en-US" sz="2400" i="1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burgdorferi</a:t>
            </a:r>
            <a:r>
              <a:rPr lang="el-GR" sz="2400" i="1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  (νόσος </a:t>
            </a:r>
            <a:r>
              <a:rPr lang="en-US" sz="2400" i="1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Lyme)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Βρουκέλωση: 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Brucella</a:t>
            </a:r>
            <a:r>
              <a:rPr lang="en-US" sz="2400" i="1" dirty="0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sz="2400" i="1" dirty="0" err="1">
                <a:effectLst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melitensis</a:t>
            </a:r>
            <a:endParaRPr lang="en-GB" sz="2400" i="1" dirty="0">
              <a:effectLst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ΕΓΚΕΦΑΛΙΤΙΔΑ</a:t>
            </a:r>
            <a:endParaRPr lang="en-GB" sz="32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0469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Ό</a:t>
            </a: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μοια κλινικά χαρακτηριστικά με άσηπτη μηνιγγίτιδα + στοιχεία παρεγχυματικής προσβολής ΚΝΣ: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  - εστιακές επιληπτικές κρίσεις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  - διαταραχές μνήμης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  - </a:t>
            </a:r>
            <a:r>
              <a:rPr lang="el-GR" sz="2400" dirty="0" err="1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ημιπάρεση</a:t>
            </a:r>
            <a:endParaRPr lang="el-GR" sz="2400" dirty="0"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  - αφασία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effectLst/>
                <a:latin typeface="Arial" pitchFamily="34" charset="0"/>
                <a:ea typeface="ＭＳ Ｐゴシック" charset="-128"/>
                <a:cs typeface="Arial" pitchFamily="34" charset="0"/>
              </a:rPr>
              <a:t>   - αταξία</a:t>
            </a:r>
            <a:endParaRPr lang="en-GB" sz="2400" dirty="0"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Περίπτωση # 3</a:t>
            </a:r>
            <a:endParaRPr lang="en-GB" sz="32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12776"/>
            <a:ext cx="8229600" cy="2603790"/>
          </a:xfrm>
          <a:solidFill>
            <a:schemeClr val="tx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l-GR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Λογιστής 27 ετών έχει παρουσιάσει προοδευτική αλλαγή της προσωπικότητας  τις τελευταίες 2 εβδομάδες.</a:t>
            </a:r>
          </a:p>
          <a:p>
            <a:pPr eaLnBrk="1" hangingPunct="1">
              <a:defRPr/>
            </a:pPr>
            <a:r>
              <a:rPr lang="el-GR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Δεν υπάρχει ιστορικό τραύματος</a:t>
            </a:r>
          </a:p>
          <a:p>
            <a:pPr eaLnBrk="1" hangingPunct="1">
              <a:defRPr/>
            </a:pPr>
            <a:r>
              <a:rPr lang="el-GR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Δεν έχει σημαντικό ιατρικό ιστορικό</a:t>
            </a:r>
          </a:p>
          <a:p>
            <a:pPr eaLnBrk="1" hangingPunct="1">
              <a:defRPr/>
            </a:pPr>
            <a:r>
              <a:rPr lang="el-GR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Δεν λαμβάνει φάρμακα</a:t>
            </a:r>
          </a:p>
          <a:p>
            <a:pPr eaLnBrk="1" hangingPunct="1">
              <a:defRPr/>
            </a:pPr>
            <a:r>
              <a:rPr lang="el-GR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Δεν κάνει χρήση ουσιών ή αλκοόλ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27584" y="4137578"/>
            <a:ext cx="8229600" cy="260379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Ασθενής διεγερτικός και συγχυτικός.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ΑΠ 110/80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mmHg</a:t>
            </a:r>
            <a:r>
              <a:rPr lang="el-GR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σφύξεις 115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/min</a:t>
            </a:r>
            <a:r>
              <a:rPr lang="el-GR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αναπνοές 29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/min</a:t>
            </a:r>
            <a:endParaRPr lang="el-GR" sz="2400" dirty="0">
              <a:solidFill>
                <a:schemeClr val="bg1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l-GR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Απουσία μηνιγγισμού ή εστιακών νευρολογικών σημείων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Απουσία εξανθήματος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400" dirty="0">
                <a:solidFill>
                  <a:schemeClr val="bg1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Δεν μπορεί να πει το όνομά του ούτε απαντά σε απλές ερωτήσεις</a:t>
            </a:r>
            <a:endParaRPr lang="en-GB" sz="2400" dirty="0">
              <a:solidFill>
                <a:schemeClr val="bg1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285728"/>
            <a:ext cx="8784976" cy="1143000"/>
          </a:xfrm>
        </p:spPr>
        <p:txBody>
          <a:bodyPr>
            <a:noAutofit/>
          </a:bodyPr>
          <a:lstStyle/>
          <a:p>
            <a:pPr algn="l"/>
            <a:r>
              <a:rPr lang="el-G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Κύτταρα: 2</a:t>
            </a: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18</a:t>
            </a:r>
            <a:r>
              <a:rPr lang="el-G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/κκχ (λεμφοκύτταρα 75%), λεύκωμα: </a:t>
            </a: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110mg/dl</a:t>
            </a:r>
            <a:br>
              <a:rPr lang="el-G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Gram </a:t>
            </a:r>
            <a:r>
              <a:rPr lang="el-G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χρώση: χωρίς παθογόνο, γλυκόζη ΕΝΥ/αίματος: 0.7</a:t>
            </a:r>
            <a:br>
              <a:rPr lang="el-G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l-G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Καλλιέργειες ΕΝΥ: υπό επώαση</a:t>
            </a:r>
            <a:br>
              <a:rPr lang="el-G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l-G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Ποιές συμπληρωματικές εξετάσεις  ΕΝΥ θα ζητήσετε;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060848"/>
            <a:ext cx="9001156" cy="492922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PCR: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ερπητοϊούς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(HSV</a:t>
            </a:r>
            <a:r>
              <a:rPr lang="el-GR" sz="2400" baseline="-25000" dirty="0">
                <a:latin typeface="Arial" pitchFamily="34" charset="0"/>
                <a:cs typeface="Arial" pitchFamily="34" charset="0"/>
              </a:rPr>
              <a:t>1,2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V-Z)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εντεροϊούς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PCR: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S.pneumoniae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H.influenzae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HSV 1,2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PCR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για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ερπητοϊούς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HSV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1,2,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V-Z)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i="1" dirty="0">
                <a:latin typeface="Arial" pitchFamily="34" charset="0"/>
                <a:cs typeface="Arial" pitchFamily="34" charset="0"/>
              </a:rPr>
              <a:t>Μ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ycobacterium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tuberculosis. 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Αντισώματα ΕΝΥ 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IgM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ορού 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IgG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IgM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για ιό Δυτικού Νείλου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Κανένα από τα ανωτέρω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Rotation of Imag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8375" y="304800"/>
            <a:ext cx="436562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0" y="1000108"/>
            <a:ext cx="5267332" cy="11695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CT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εγκεφάλου ΜΕ σκιαγραφικό: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αυξημένη πρόσληψή του σε  βλάβη εντοπισμένη στον αριστερό κροταφικό λοβό.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4572000" y="2214554"/>
            <a:ext cx="1447800" cy="106204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pic>
        <p:nvPicPr>
          <p:cNvPr id="111620" name="Picture 4" descr="ÎÏÎ¿ÏÎ­Î»ÎµÏÎ¼Î± ÎµÎ¹ÎºÏÎ½Î±Ï Î³Î¹Î± eeg in herpes  encephalit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633960"/>
            <a:ext cx="4500562" cy="3224040"/>
          </a:xfrm>
          <a:prstGeom prst="rect">
            <a:avLst/>
          </a:prstGeom>
          <a:noFill/>
        </p:spPr>
      </p:pic>
      <p:sp>
        <p:nvSpPr>
          <p:cNvPr id="8" name="7 - TextBox"/>
          <p:cNvSpPr txBox="1"/>
          <p:nvPr/>
        </p:nvSpPr>
        <p:spPr>
          <a:xfrm>
            <a:off x="285720" y="3214686"/>
            <a:ext cx="442912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Παθολογικό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ηλεκτροεγκεφαλογράφημα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00034" y="0"/>
            <a:ext cx="4504014" cy="9286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uLnTx/>
                <a:uFillTx/>
                <a:ea typeface="ＭＳ Ｐゴシック" charset="-128"/>
                <a:cs typeface="Arial" pitchFamily="34" charset="0"/>
              </a:rPr>
              <a:t>Περίπτωση # 3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Ποιά είναι η πιθανότερη διάγνωση;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600200"/>
            <a:ext cx="8715436" cy="4530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1. Μηνιγγίτιδα από 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echovirus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2.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dirty="0" err="1">
                <a:latin typeface="Arial" pitchFamily="34" charset="0"/>
                <a:ea typeface="ＭＳ Ｐゴシック" charset="-128"/>
                <a:cs typeface="Arial" pitchFamily="34" charset="0"/>
              </a:rPr>
              <a:t>Ερπητική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εγκεφαλίτιδα (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HSV1,2)</a:t>
            </a:r>
            <a:endParaRPr lang="el-GR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3. Εγκεφαλίτιδα από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τον ιό του δυτικού Νείλου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(WNV)</a:t>
            </a:r>
            <a:endParaRPr lang="el-GR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4. Μηνιγγίτιδα από λιστέρια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5. Εγκεφαλίτιδα από τοξόπλασμα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6. Φυματιώδης μηνιγγίτιδα</a:t>
            </a:r>
            <a:endParaRPr lang="en-GB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72518" cy="1008047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Για ποιους ιούς  </a:t>
            </a:r>
            <a:r>
              <a:rPr lang="el-GR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μηνιγγοεγκεφαλίτιδας</a:t>
            </a:r>
            <a:r>
              <a:rPr lang="el-GR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υπάρχει </a:t>
            </a:r>
            <a:r>
              <a:rPr lang="el-GR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αντιϊκή</a:t>
            </a:r>
            <a:r>
              <a:rPr lang="el-GR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φαρμακευτική θεραπεία;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HSV-1,-2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CMV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HIV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WNV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Λεμφοκυτταρική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χοριομηνιγγίτιδα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Το 1,2,3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Όλα τα ανωτέρω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ΠΟΙΟΣ Ο ΡΟΛΟΣ ΤΗΣ ΒΥΘΟΣΚΟΠΗΣΗΣ;</a:t>
            </a:r>
            <a:endParaRPr lang="en-GB" sz="32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06375" y="1268760"/>
            <a:ext cx="8686800" cy="470912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l-GR" dirty="0">
                <a:latin typeface="Arial" pitchFamily="34" charset="0"/>
                <a:ea typeface="ＭＳ Ｐゴシック" charset="-128"/>
                <a:cs typeface="Arial" pitchFamily="34" charset="0"/>
              </a:rPr>
              <a:t>   </a:t>
            </a:r>
            <a:r>
              <a:rPr lang="el-GR" sz="2400" b="1" u="sng" dirty="0">
                <a:latin typeface="Arial" pitchFamily="34" charset="0"/>
                <a:ea typeface="ＭＳ Ｐゴシック" charset="-128"/>
                <a:cs typeface="Arial" pitchFamily="34" charset="0"/>
              </a:rPr>
              <a:t>Οίδημα οπτικής θηλής </a:t>
            </a:r>
            <a:r>
              <a:rPr lang="en-US" sz="2400" b="1" dirty="0">
                <a:latin typeface="Arial" pitchFamily="34" charset="0"/>
                <a:ea typeface="ＭＳ Ｐゴシック" charset="-128"/>
                <a:cs typeface="Arial" pitchFamily="34" charset="0"/>
              </a:rPr>
              <a:t>(3%)*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l-GR" sz="2400" b="1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b="1" dirty="0">
                <a:latin typeface="Arial" pitchFamily="34" charset="0"/>
                <a:ea typeface="ＭＳ Ｐゴシック" charset="-128"/>
                <a:cs typeface="Arial" pitchFamily="34" charset="0"/>
              </a:rPr>
              <a:t>ΟΧΙ  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                                       </a:t>
            </a:r>
            <a:r>
              <a:rPr lang="el-GR" sz="2400" b="1" dirty="0">
                <a:latin typeface="Arial" pitchFamily="34" charset="0"/>
                <a:ea typeface="ＭＳ Ｐゴシック" charset="-128"/>
                <a:cs typeface="Arial" pitchFamily="34" charset="0"/>
              </a:rPr>
              <a:t>ΝΑΙ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                                  </a:t>
            </a:r>
            <a:r>
              <a:rPr lang="en-US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A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ύξηση ενδοκράνιας πίεσης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b="1" dirty="0">
                <a:latin typeface="Arial" pitchFamily="34" charset="0"/>
                <a:ea typeface="ＭＳ Ｐゴシック" charset="-128"/>
                <a:cs typeface="Arial" pitchFamily="34" charset="0"/>
              </a:rPr>
              <a:t> ΟΝΠ </a:t>
            </a: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                       θρόμβωση φλεβωδους κόλπου,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                                  απόφραξη στη ροή ΕΝΥ,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                                  υποσκληρίδιο εμπύημα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l-GR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                                   </a:t>
            </a:r>
            <a:r>
              <a:rPr lang="en-US" sz="2400" b="1" dirty="0">
                <a:latin typeface="Arial" pitchFamily="34" charset="0"/>
                <a:ea typeface="ＭＳ Ｐゴシック" charset="-128"/>
                <a:cs typeface="Arial" pitchFamily="34" charset="0"/>
              </a:rPr>
              <a:t>CT </a:t>
            </a:r>
            <a:r>
              <a:rPr lang="el-GR" sz="2400" b="1" dirty="0">
                <a:latin typeface="Arial" pitchFamily="34" charset="0"/>
                <a:ea typeface="ＭＳ Ｐゴシック" charset="-128"/>
                <a:cs typeface="Arial" pitchFamily="34" charset="0"/>
              </a:rPr>
              <a:t>εγκεφάλου με</a:t>
            </a:r>
            <a:r>
              <a:rPr lang="en-US" sz="2400" b="1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l-GR" sz="2400" b="1" dirty="0">
                <a:latin typeface="Arial" pitchFamily="34" charset="0"/>
                <a:ea typeface="ＭＳ Ｐゴシック" charset="-128"/>
                <a:cs typeface="Arial" pitchFamily="34" charset="0"/>
              </a:rPr>
              <a:t>σκιαγραφικό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                                           ΝΧ εκτίμηση</a:t>
            </a:r>
            <a:endParaRPr lang="en-GB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H="1">
            <a:off x="2627313" y="1729135"/>
            <a:ext cx="24479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5076825" y="1729135"/>
            <a:ext cx="129537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6804025" y="259273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H="1">
            <a:off x="1258888" y="2665760"/>
            <a:ext cx="8651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59563" y="461044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0" y="6491287"/>
            <a:ext cx="4465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l-GR" dirty="0">
                <a:ea typeface="ＭＳ Ｐゴシック" charset="-128"/>
              </a:rPr>
              <a:t>(</a:t>
            </a:r>
            <a:r>
              <a:rPr lang="en-US" dirty="0">
                <a:ea typeface="ＭＳ Ｐゴシック" charset="-128"/>
              </a:rPr>
              <a:t>*</a:t>
            </a:r>
            <a:r>
              <a:rPr lang="el-GR" dirty="0">
                <a:ea typeface="ＭＳ Ｐゴシック" charset="-128"/>
              </a:rPr>
              <a:t> Σε ΟΝΠ κίνδυνος εγκολεασμού &lt; 2%)</a:t>
            </a:r>
            <a:endParaRPr lang="en-GB" dirty="0">
              <a:ea typeface="ＭＳ Ｐゴシック" charset="-128"/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076825" y="6536377"/>
            <a:ext cx="40671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dirty="0" err="1"/>
              <a:t>Costerus</a:t>
            </a:r>
            <a:r>
              <a:rPr lang="en-US" sz="1200" dirty="0"/>
              <a:t> JM, et al. </a:t>
            </a:r>
            <a:r>
              <a:rPr lang="en-US" sz="1200" i="1" dirty="0" err="1"/>
              <a:t>Clin</a:t>
            </a:r>
            <a:r>
              <a:rPr lang="en-US" sz="1200" i="1" dirty="0"/>
              <a:t> Infect Dis </a:t>
            </a:r>
            <a:r>
              <a:rPr lang="en-US" sz="1200" dirty="0"/>
              <a:t>2018; 69: 920-926</a:t>
            </a:r>
            <a:endParaRPr lang="en-GB" sz="1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n-US" sz="3600" b="1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WEST-NILE VIRUS</a:t>
            </a:r>
            <a:br>
              <a:rPr lang="en-US" sz="3600" b="1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l-GR" sz="3600" b="1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ΚΛΙΝΙΚΕΣ ΕΚΔΗΛΩΣΕΙΣ</a:t>
            </a:r>
            <a:endParaRPr lang="en-US" sz="3600" b="1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9" name="Trapezoid 8"/>
          <p:cNvSpPr>
            <a:spLocks/>
          </p:cNvSpPr>
          <p:nvPr/>
        </p:nvSpPr>
        <p:spPr bwMode="auto">
          <a:xfrm>
            <a:off x="809625" y="2760663"/>
            <a:ext cx="1781175" cy="3230562"/>
          </a:xfrm>
          <a:custGeom>
            <a:avLst/>
            <a:gdLst>
              <a:gd name="T0" fmla="*/ 0 w 1781175"/>
              <a:gd name="T1" fmla="*/ 3230562 h 3230562"/>
              <a:gd name="T2" fmla="*/ 445294 w 1781175"/>
              <a:gd name="T3" fmla="*/ 0 h 3230562"/>
              <a:gd name="T4" fmla="*/ 1335881 w 1781175"/>
              <a:gd name="T5" fmla="*/ 0 h 3230562"/>
              <a:gd name="T6" fmla="*/ 1781175 w 1781175"/>
              <a:gd name="T7" fmla="*/ 3230562 h 3230562"/>
              <a:gd name="T8" fmla="*/ 0 w 1781175"/>
              <a:gd name="T9" fmla="*/ 3230562 h 32305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81175" h="3230562">
                <a:moveTo>
                  <a:pt x="0" y="3230562"/>
                </a:moveTo>
                <a:lnTo>
                  <a:pt x="445294" y="0"/>
                </a:lnTo>
                <a:lnTo>
                  <a:pt x="1335881" y="0"/>
                </a:lnTo>
                <a:lnTo>
                  <a:pt x="1781175" y="3230562"/>
                </a:lnTo>
                <a:lnTo>
                  <a:pt x="0" y="3230562"/>
                </a:lnTo>
                <a:close/>
              </a:path>
            </a:pathLst>
          </a:custGeom>
          <a:solidFill>
            <a:srgbClr val="C6D9F1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l-GR"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0" name="Trapezoid 9"/>
          <p:cNvSpPr>
            <a:spLocks/>
          </p:cNvSpPr>
          <p:nvPr/>
        </p:nvSpPr>
        <p:spPr bwMode="auto">
          <a:xfrm>
            <a:off x="1260475" y="2000250"/>
            <a:ext cx="849313" cy="549275"/>
          </a:xfrm>
          <a:custGeom>
            <a:avLst/>
            <a:gdLst>
              <a:gd name="T0" fmla="*/ 0 w 849313"/>
              <a:gd name="T1" fmla="*/ 549275 h 549275"/>
              <a:gd name="T2" fmla="*/ 137319 w 849313"/>
              <a:gd name="T3" fmla="*/ 0 h 549275"/>
              <a:gd name="T4" fmla="*/ 711994 w 849313"/>
              <a:gd name="T5" fmla="*/ 0 h 549275"/>
              <a:gd name="T6" fmla="*/ 849313 w 849313"/>
              <a:gd name="T7" fmla="*/ 549275 h 549275"/>
              <a:gd name="T8" fmla="*/ 0 w 849313"/>
              <a:gd name="T9" fmla="*/ 549275 h 549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49313" h="549275">
                <a:moveTo>
                  <a:pt x="0" y="549275"/>
                </a:moveTo>
                <a:lnTo>
                  <a:pt x="137319" y="0"/>
                </a:lnTo>
                <a:lnTo>
                  <a:pt x="711994" y="0"/>
                </a:lnTo>
                <a:lnTo>
                  <a:pt x="849313" y="549275"/>
                </a:lnTo>
                <a:lnTo>
                  <a:pt x="0" y="549275"/>
                </a:lnTo>
                <a:close/>
              </a:path>
            </a:pathLst>
          </a:custGeom>
          <a:solidFill>
            <a:srgbClr val="FF660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l-GR"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1" name="Isosceles Triangle 10"/>
          <p:cNvSpPr>
            <a:spLocks noChangeArrowheads="1"/>
          </p:cNvSpPr>
          <p:nvPr/>
        </p:nvSpPr>
        <p:spPr bwMode="auto">
          <a:xfrm>
            <a:off x="1470025" y="1535113"/>
            <a:ext cx="460375" cy="3143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00338" y="1484784"/>
            <a:ext cx="194468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defTabSz="457200">
              <a:defRPr/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&lt; 1%</a:t>
            </a:r>
          </a:p>
          <a:p>
            <a:pPr algn="ctr" defTabSz="457200">
              <a:defRPr/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Εκδηλώσεις ΚΝΣ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00338" y="2760663"/>
            <a:ext cx="1944687" cy="7191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20%</a:t>
            </a:r>
          </a:p>
          <a:p>
            <a:pPr algn="ctr" defTabSz="457200">
              <a:defRPr/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Πυρετός του ΔΝ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00338" y="4111516"/>
            <a:ext cx="230371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defTabSz="457200">
              <a:defRPr/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80%</a:t>
            </a:r>
          </a:p>
          <a:p>
            <a:pPr algn="ctr" defTabSz="457200">
              <a:defRPr/>
            </a:pPr>
            <a:r>
              <a:rPr lang="el-GR" b="1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Ασυμπτωματικοί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cxnSp>
        <p:nvCxnSpPr>
          <p:cNvPr id="18" name="Straight Arrow Connector 17"/>
          <p:cNvCxnSpPr>
            <a:cxnSpLocks noChangeShapeType="1"/>
            <a:endCxn id="12" idx="1"/>
          </p:cNvCxnSpPr>
          <p:nvPr/>
        </p:nvCxnSpPr>
        <p:spPr bwMode="auto">
          <a:xfrm>
            <a:off x="1700213" y="1693242"/>
            <a:ext cx="1000125" cy="25320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3" name="Straight Arrow Connector 22"/>
          <p:cNvCxnSpPr>
            <a:cxnSpLocks noChangeShapeType="1"/>
            <a:endCxn id="13" idx="1"/>
          </p:cNvCxnSpPr>
          <p:nvPr/>
        </p:nvCxnSpPr>
        <p:spPr bwMode="auto">
          <a:xfrm>
            <a:off x="1700213" y="2270125"/>
            <a:ext cx="1000125" cy="8493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5" name="Straight Arrow Connector 24"/>
          <p:cNvCxnSpPr>
            <a:cxnSpLocks noChangeShapeType="1"/>
            <a:endCxn id="14" idx="1"/>
          </p:cNvCxnSpPr>
          <p:nvPr/>
        </p:nvCxnSpPr>
        <p:spPr bwMode="auto">
          <a:xfrm>
            <a:off x="1700213" y="4391025"/>
            <a:ext cx="1000125" cy="4365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6" name="Rectangle 25"/>
          <p:cNvSpPr/>
          <p:nvPr/>
        </p:nvSpPr>
        <p:spPr>
          <a:xfrm>
            <a:off x="928662" y="5080000"/>
            <a:ext cx="1571636" cy="7699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l-GR" sz="1400" b="1" dirty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Περίοδος επώασης</a:t>
            </a:r>
            <a:r>
              <a:rPr lang="en-US" sz="1400" b="1" dirty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:</a:t>
            </a:r>
            <a:r>
              <a:rPr lang="el-GR" sz="1400" b="1" dirty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</a:p>
          <a:p>
            <a:pPr algn="ctr" defTabSz="457200">
              <a:defRPr/>
            </a:pPr>
            <a:r>
              <a:rPr lang="el-GR" sz="1400" b="1" dirty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2-14 ημέρες</a:t>
            </a:r>
            <a:endParaRPr lang="en-US" sz="1400" b="1" dirty="0">
              <a:solidFill>
                <a:srgbClr val="000000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0875" y="1196752"/>
            <a:ext cx="2709863" cy="6492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l-GR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Μηνιγγίτιδα </a:t>
            </a:r>
          </a:p>
          <a:p>
            <a:pPr algn="ctr" defTabSz="457200">
              <a:defRPr/>
            </a:pPr>
            <a:r>
              <a:rPr lang="el-GR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(25-35%)</a:t>
            </a: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30875" y="1955577"/>
            <a:ext cx="2709863" cy="6413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l-GR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Εγκεφαλίτιδα</a:t>
            </a:r>
          </a:p>
          <a:p>
            <a:pPr algn="ctr" defTabSz="457200">
              <a:defRPr/>
            </a:pPr>
            <a:r>
              <a:rPr lang="el-GR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(60-75%)</a:t>
            </a: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30875" y="2695352"/>
            <a:ext cx="2709863" cy="681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l-GR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Οξεία χαλαρή παράλυση (10%)</a:t>
            </a: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2571704" y="5429264"/>
            <a:ext cx="5869034" cy="10715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</a:rPr>
              <a:t>Ανθρωπος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: ευκαιριακός ξενιστής!</a:t>
            </a:r>
          </a:p>
        </p:txBody>
      </p:sp>
      <p:pic>
        <p:nvPicPr>
          <p:cNvPr id="161794" name="Picture 2" descr="ÎÏÎ¿ÏÎ­Î»ÎµÏÎ¼Î± ÎµÎ¹ÎºÏÎ½Î±Ï Î³Î¹Î± mosquito west nile vir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286256"/>
            <a:ext cx="1987533" cy="1325022"/>
          </a:xfrm>
          <a:prstGeom prst="rect">
            <a:avLst/>
          </a:prstGeom>
          <a:noFill/>
        </p:spPr>
      </p:pic>
      <p:sp>
        <p:nvSpPr>
          <p:cNvPr id="2" name="Left Brace 1"/>
          <p:cNvSpPr/>
          <p:nvPr/>
        </p:nvSpPr>
        <p:spPr>
          <a:xfrm>
            <a:off x="5004048" y="1339801"/>
            <a:ext cx="502173" cy="1824610"/>
          </a:xfrm>
          <a:prstGeom prst="leftBrace">
            <a:avLst>
              <a:gd name="adj1" fmla="val 75882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l-GR" sz="3600" b="1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ΕΡΓΑΣΤΗΡΙΑΚΗ ΔΙΑΓΝΩΣΗ ΜΗΝΙΓΓΙΤΙΔΑΣ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-</a:t>
            </a:r>
            <a:r>
              <a:rPr lang="el-GR" sz="3600" b="1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ΕΓΚΕΦΑΛΙΤΙΔΑΣ ΑΠΟ 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WNV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01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el-GR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Η διάγνωση γίνεται με τα ειδικά  </a:t>
            </a:r>
            <a:r>
              <a:rPr lang="en-US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WNV </a:t>
            </a:r>
            <a:r>
              <a:rPr lang="el-GR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αντισώματα  ορού και ΕΝΥ</a:t>
            </a:r>
          </a:p>
          <a:p>
            <a:pPr eaLnBrk="1" hangingPunct="1"/>
            <a:r>
              <a:rPr lang="en-US" sz="2400" b="1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IgM</a:t>
            </a:r>
            <a:r>
              <a:rPr lang="en-US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l-GR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στον ορό  ή υψηλός τίτλος </a:t>
            </a:r>
            <a:r>
              <a:rPr lang="en-US" sz="2400" b="1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IgG</a:t>
            </a:r>
            <a:r>
              <a:rPr lang="en-US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l-GR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σε διαδοχικά δείγματα ορών </a:t>
            </a:r>
            <a:r>
              <a:rPr lang="el-GR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(&gt; τέσσερις φορές αύξηση του τίτλου</a:t>
            </a:r>
            <a:r>
              <a:rPr lang="en-US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)</a:t>
            </a:r>
            <a:r>
              <a:rPr lang="el-GR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 Ωστόσο τα </a:t>
            </a:r>
            <a:r>
              <a:rPr lang="en-US" sz="18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IgM</a:t>
            </a:r>
            <a:r>
              <a:rPr lang="en-US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l-GR" sz="18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παραμένουν θετικά στον ορό για 30-90 ημέρες ενώ μπορεί να είναι αρνητικά σε &lt; 8 ημέρες από την εμφάνιση των συμπτωμάτων.</a:t>
            </a:r>
            <a:endParaRPr lang="en-US" sz="18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/>
            <a:r>
              <a:rPr lang="en-US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IgM </a:t>
            </a:r>
            <a:r>
              <a:rPr lang="el-GR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στο ΕΝΥ 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–</a:t>
            </a:r>
            <a:r>
              <a:rPr lang="el-GR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Υποδηλώνει συμμετοχή του ΚΝΣ στην λοίμωξη αφού αυτή η κατηγορία αντισωμάτων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l-GR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δεν περνά τον </a:t>
            </a:r>
            <a:r>
              <a:rPr lang="el-GR" sz="20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αιματοεγκεφαλικό</a:t>
            </a:r>
            <a:r>
              <a:rPr lang="el-GR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φραγμό.</a:t>
            </a:r>
          </a:p>
          <a:p>
            <a:pPr eaLnBrk="1" hangingPunct="1"/>
            <a:r>
              <a:rPr lang="en-US" sz="20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PCR ENY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  <a:r>
              <a:rPr lang="el-GR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λόγω χαμηλής </a:t>
            </a:r>
            <a:r>
              <a:rPr lang="el-GR" sz="20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ιαιμίας</a:t>
            </a:r>
            <a:r>
              <a:rPr lang="el-GR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μπορεί να είναι ψευδώς αρνητική.</a:t>
            </a:r>
            <a:endParaRPr lang="en-US" sz="20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sz="20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4286248" y="648866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CDC/WHO recommendations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2003-MK-t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3638" y="0"/>
            <a:ext cx="43957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Ποιές είναι αντενδείξεις για ΟΝΠ;</a:t>
            </a:r>
            <a:endParaRPr lang="en-GB" sz="32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642350" cy="4017974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1.Υποψία εγκεφαλικής βλάβης τύπου μάζας</a:t>
            </a:r>
          </a:p>
          <a:p>
            <a:pPr eaLnBrk="1" hangingPunct="1">
              <a:buFontTx/>
              <a:buChar char="-"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Εστιακή συμπτωματολογία</a:t>
            </a:r>
          </a:p>
          <a:p>
            <a:pPr eaLnBrk="1" hangingPunct="1">
              <a:buFontTx/>
              <a:buChar char="-"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Οίδημα οπτικών θηλών</a:t>
            </a:r>
          </a:p>
          <a:p>
            <a:pPr eaLnBrk="1" hangingPunct="1">
              <a:buFontTx/>
              <a:buChar char="-"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Σύγχυση-κώμα</a:t>
            </a:r>
          </a:p>
          <a:p>
            <a:pPr eaLnBrk="1" hangingPunct="1"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2. Σημαντική θρομβοπενία-διαταραχές πηκτικότητας</a:t>
            </a:r>
          </a:p>
          <a:p>
            <a:pPr eaLnBrk="1" hangingPunct="1"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3.Φλεγμονή δέρματος στο σημείο της παρακέντησης</a:t>
            </a:r>
          </a:p>
          <a:p>
            <a:pPr eaLnBrk="1" hangingPunct="1"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4. Σοβαρή αιμοδυναμική αστάθεια</a:t>
            </a:r>
          </a:p>
          <a:p>
            <a:pPr eaLnBrk="1" hangingPunct="1">
              <a:buFontTx/>
              <a:buNone/>
              <a:defRPr/>
            </a:pPr>
            <a:r>
              <a:rPr lang="el-GR" sz="2400" dirty="0">
                <a:latin typeface="Arial" pitchFamily="34" charset="0"/>
                <a:ea typeface="ＭＳ Ｐゴシック" charset="-128"/>
                <a:cs typeface="Arial" pitchFamily="34" charset="0"/>
              </a:rPr>
              <a:t>5. Ολα τα ανωτέρω</a:t>
            </a:r>
            <a:endParaRPr lang="en-GB" sz="2400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Η βυθοσκόπηση αρκεί για την ΟΝΠ</a:t>
            </a: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!!</a:t>
            </a:r>
            <a:br>
              <a:rPr lang="el-GR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CT </a:t>
            </a:r>
            <a:r>
              <a:rPr lang="el-GR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πριν την ΟΝΠ γίνεται μόνο: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latin typeface="Arial" pitchFamily="34" charset="0"/>
                <a:cs typeface="Arial" pitchFamily="34" charset="0"/>
              </a:rPr>
              <a:t>Εστιακά νευρολογικά σημεία (πλην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παρέσεων εγκεφαλικών συζυγιών)</a:t>
            </a: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Νέο- εμφανιζόμενοι σπασμοί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Σημαντική πτώση επιπέδου συνείδησης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(Glasgow Coma Scale score &lt;10).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Σοβαρά ανοσοκατεσταλμένος ασθενής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373952" y="6474822"/>
            <a:ext cx="6590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Van de </a:t>
            </a:r>
            <a:r>
              <a:rPr lang="en-US" sz="1600" i="1" dirty="0" err="1"/>
              <a:t>Beek</a:t>
            </a:r>
            <a:r>
              <a:rPr lang="en-US" sz="1600" i="1" dirty="0"/>
              <a:t> D, et al. </a:t>
            </a:r>
            <a:r>
              <a:rPr lang="en-US" sz="1600" i="1" dirty="0" err="1"/>
              <a:t>Clin</a:t>
            </a:r>
            <a:r>
              <a:rPr lang="en-US" sz="1600" i="1" dirty="0"/>
              <a:t> </a:t>
            </a:r>
            <a:r>
              <a:rPr lang="en-US" sz="1600" i="1" dirty="0" err="1"/>
              <a:t>Microbiol</a:t>
            </a:r>
            <a:r>
              <a:rPr lang="en-US" sz="1600" i="1" dirty="0"/>
              <a:t> Infect </a:t>
            </a:r>
            <a:r>
              <a:rPr lang="en-US" sz="1600" dirty="0"/>
              <a:t>2016;  22 </a:t>
            </a:r>
            <a:r>
              <a:rPr lang="en-US" sz="1600" dirty="0" err="1"/>
              <a:t>Suppl</a:t>
            </a:r>
            <a:r>
              <a:rPr lang="en-US" sz="1600" dirty="0"/>
              <a:t> 3: S37-S62</a:t>
            </a:r>
            <a:endParaRPr lang="el-GR" sz="16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Η εξέταση ΕΝΥ αναδεικνύει</a:t>
            </a:r>
            <a:r>
              <a:rPr lang="en-US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1200 </a:t>
            </a: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κύτταρα κκχ (&gt; 70%), λεύκωμα 1</a:t>
            </a:r>
            <a:r>
              <a:rPr lang="en-US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3</a:t>
            </a: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0</a:t>
            </a:r>
            <a:r>
              <a:rPr lang="en-US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mg/dl, </a:t>
            </a: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γλυκόζη 40</a:t>
            </a:r>
            <a:r>
              <a:rPr lang="en-US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mg/dl</a:t>
            </a: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(γλυκόζη</a:t>
            </a:r>
            <a:r>
              <a:rPr lang="el-GR" sz="2800" b="1" baseline="-25000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αίματος</a:t>
            </a: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120</a:t>
            </a:r>
            <a:r>
              <a:rPr lang="en-US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mg/dl</a:t>
            </a: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). Άμεση </a:t>
            </a:r>
            <a:r>
              <a:rPr lang="en-US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Gram </a:t>
            </a: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χρώση αρνητική. Πόιό είναι το πιθανότερο παθογόνο;  </a:t>
            </a:r>
            <a:endParaRPr lang="en-GB" sz="28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8229600" cy="4530725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i="1" dirty="0" err="1">
                <a:latin typeface="Arial" pitchFamily="34" charset="0"/>
                <a:ea typeface="ＭＳ Ｐゴシック" charset="-128"/>
                <a:cs typeface="Arial" pitchFamily="34" charset="0"/>
              </a:rPr>
              <a:t>Haemophilus</a:t>
            </a:r>
            <a:r>
              <a:rPr lang="en-US" sz="2400" i="1" dirty="0">
                <a:latin typeface="Arial" pitchFamily="34" charset="0"/>
                <a:ea typeface="ＭＳ Ｐゴシック" charset="-128"/>
                <a:cs typeface="Arial" pitchFamily="34" charset="0"/>
              </a:rPr>
              <a:t> influenza type b</a:t>
            </a:r>
          </a:p>
          <a:p>
            <a:pPr marL="0" indent="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i="1" dirty="0">
                <a:latin typeface="Arial" pitchFamily="34" charset="0"/>
                <a:ea typeface="ＭＳ Ｐゴシック" charset="-128"/>
                <a:cs typeface="Arial" pitchFamily="34" charset="0"/>
              </a:rPr>
              <a:t>Streptococcus </a:t>
            </a:r>
            <a:r>
              <a:rPr lang="en-US" sz="2400" i="1" dirty="0" err="1">
                <a:latin typeface="Arial" pitchFamily="34" charset="0"/>
                <a:ea typeface="ＭＳ Ｐゴシック" charset="-128"/>
                <a:cs typeface="Arial" pitchFamily="34" charset="0"/>
              </a:rPr>
              <a:t>pneumoniae</a:t>
            </a:r>
            <a:endParaRPr lang="en-US" sz="2400" i="1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i="1" dirty="0" err="1">
                <a:latin typeface="Arial" pitchFamily="34" charset="0"/>
                <a:ea typeface="ＭＳ Ｐゴシック" charset="-128"/>
                <a:cs typeface="Arial" pitchFamily="34" charset="0"/>
              </a:rPr>
              <a:t>Neisseria</a:t>
            </a:r>
            <a:r>
              <a:rPr lang="en-US" sz="2400" i="1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2400" i="1" dirty="0" err="1">
                <a:latin typeface="Arial" pitchFamily="34" charset="0"/>
                <a:ea typeface="ＭＳ Ｐゴシック" charset="-128"/>
                <a:cs typeface="Arial" pitchFamily="34" charset="0"/>
              </a:rPr>
              <a:t>meningitidis</a:t>
            </a:r>
            <a:endParaRPr lang="en-US" sz="2400" i="1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i="1" dirty="0" err="1">
                <a:latin typeface="Arial" pitchFamily="34" charset="0"/>
                <a:ea typeface="ＭＳ Ｐゴシック" charset="-128"/>
                <a:cs typeface="Arial" pitchFamily="34" charset="0"/>
              </a:rPr>
              <a:t>Listeria</a:t>
            </a:r>
            <a:r>
              <a:rPr lang="en-US" sz="2400" i="1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2400" i="1" dirty="0" err="1">
                <a:latin typeface="Arial" pitchFamily="34" charset="0"/>
                <a:ea typeface="ＭＳ Ｐゴシック" charset="-128"/>
                <a:cs typeface="Arial" pitchFamily="34" charset="0"/>
              </a:rPr>
              <a:t>monocytogenes</a:t>
            </a:r>
            <a:endParaRPr lang="en-US" sz="2400" i="1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i="1" dirty="0">
                <a:latin typeface="Arial" pitchFamily="34" charset="0"/>
                <a:ea typeface="ＭＳ Ｐゴシック" charset="-128"/>
                <a:cs typeface="Arial" pitchFamily="34" charset="0"/>
              </a:rPr>
              <a:t>Mycobacterium tuberculosis</a:t>
            </a:r>
          </a:p>
          <a:p>
            <a:pPr marL="0" indent="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i="1" dirty="0">
                <a:latin typeface="Arial" pitchFamily="34" charset="0"/>
                <a:ea typeface="ＭＳ Ｐゴシック" charset="-128"/>
                <a:cs typeface="Arial" pitchFamily="34" charset="0"/>
              </a:rPr>
              <a:t>Cryptococcus </a:t>
            </a:r>
            <a:r>
              <a:rPr lang="en-US" sz="2400" i="1" dirty="0" err="1">
                <a:latin typeface="Arial" pitchFamily="34" charset="0"/>
                <a:ea typeface="ＭＳ Ｐゴシック" charset="-128"/>
                <a:cs typeface="Arial" pitchFamily="34" charset="0"/>
              </a:rPr>
              <a:t>neoformans</a:t>
            </a:r>
            <a:endParaRPr lang="en-GB" sz="2400" i="1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5888"/>
            <a:ext cx="8610600" cy="1431925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ΕΥΡΗΜΑΤΑ ΣΤΟ ΕΝΥ ΣΕ ΔΙΑΦΟΡΕΣ ΜΟΡΦΕΣ ΜΗΝΙΓΓΙΤΙΔΑΣ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>
            <p:ph type="tbl" idx="1"/>
          </p:nvPr>
        </p:nvGraphicFramePr>
        <p:xfrm>
          <a:off x="179388" y="1628775"/>
          <a:ext cx="8839200" cy="3875091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Φυσιολογικές τιμές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Βακτηριακή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Ιογενής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Φυματιώδης</a:t>
                      </a:r>
                      <a:r>
                        <a:rPr lang="el-GR" dirty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kumimoji="0" 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Αριθμός Λευκών /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mm</a:t>
                      </a:r>
                      <a:r>
                        <a:rPr kumimoji="0" 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3</a:t>
                      </a:r>
                      <a:endParaRPr kumimoji="0" lang="el-GR" sz="18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0-5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&gt;1000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&lt;1000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&lt;500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Τύπος Λευκών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Λεμφοκύτταρα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Πολυ-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Λεμφο-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*Λεμφο-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Γλυκόζη ΕΝΥ/ορού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≥0.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6</a:t>
                      </a:r>
                      <a:endParaRPr kumimoji="0" lang="el-G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Μειωμένη (&lt;0.6)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Φυσιολογική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Μειωμένη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(&lt;0.6)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Λεύκωμα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mg/dl)</a:t>
                      </a:r>
                      <a:endParaRPr kumimoji="0" lang="el-GR" sz="18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15-45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&gt;100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&lt;100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100-&gt;500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001" name="TextBox 1"/>
          <p:cNvSpPr txBox="1">
            <a:spLocks noChangeArrowheads="1"/>
          </p:cNvSpPr>
          <p:nvPr/>
        </p:nvSpPr>
        <p:spPr bwMode="auto">
          <a:xfrm>
            <a:off x="179388" y="5876925"/>
            <a:ext cx="87503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b="1" dirty="0">
                <a:cs typeface="Arial" pitchFamily="34" charset="0"/>
              </a:rPr>
              <a:t>*</a:t>
            </a:r>
            <a:r>
              <a:rPr lang="el-GR" dirty="0">
                <a:cs typeface="Arial" pitchFamily="34" charset="0"/>
              </a:rPr>
              <a:t> Αρχικά ο τύπος των λευκών είναι </a:t>
            </a:r>
            <a:r>
              <a:rPr lang="el-GR" dirty="0" err="1">
                <a:cs typeface="Arial" pitchFamily="34" charset="0"/>
              </a:rPr>
              <a:t>πολυμορφοπυρηνικός</a:t>
            </a:r>
            <a:r>
              <a:rPr lang="el-GR" dirty="0">
                <a:cs typeface="Arial" pitchFamily="34" charset="0"/>
              </a:rPr>
              <a:t>.  Η μετατροπή του σε</a:t>
            </a:r>
          </a:p>
          <a:p>
            <a:r>
              <a:rPr lang="el-GR" dirty="0">
                <a:cs typeface="Arial" pitchFamily="34" charset="0"/>
              </a:rPr>
              <a:t>   λεμφοκυτταρικό επιτυγχάνεται μετά από τουλάχιστον 28-48 ώρες</a:t>
            </a:r>
            <a:endParaRPr lang="en-US" dirty="0"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672"/>
            <a:ext cx="8229600" cy="11430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Η καλλιέργεια ΕΝΥ είναι θετική για </a:t>
            </a:r>
            <a:r>
              <a:rPr lang="en-US" sz="2800" b="1" i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Neisseria </a:t>
            </a:r>
            <a:r>
              <a:rPr lang="en-US" sz="2800" b="1" i="1" dirty="0" err="1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meningitidis</a:t>
            </a:r>
            <a:r>
              <a:rPr lang="en-US" sz="2800" b="1" i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 </a:t>
            </a:r>
            <a:r>
              <a:rPr lang="el-GR" sz="2800" b="1" dirty="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Τι συνιστούμε στο ιατρικό και νοσηλευτικό προσωπικό που ασχολείται με τον ασθενή;</a:t>
            </a:r>
            <a:endParaRPr lang="en-GB" sz="2800" b="1" dirty="0">
              <a:solidFill>
                <a:schemeClr val="tx2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44824"/>
            <a:ext cx="8713788" cy="5214937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el-GR" sz="2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Να πάρουν όλ</a:t>
            </a:r>
            <a:r>
              <a:rPr lang="en-US" sz="2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o</a:t>
            </a:r>
            <a:r>
              <a:rPr lang="el-GR" sz="2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ι οι εργαζόμενοι στο νοσοκομείο αμέσως ένα δισκίο σιπροφλοξασίνης.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el-GR" sz="2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Να εμβολιασθεί με το μηνιγγιτιδοκοκκικό εμβόλιο όλο το προσωπικό.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el-GR" sz="2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Να κλείσει ο στρατώνας για μία ημέρα.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el-GR" sz="2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Να λάβουν χημειοπροφύλαξη με 500</a:t>
            </a:r>
            <a:r>
              <a:rPr lang="en-US" sz="2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mg</a:t>
            </a:r>
            <a:r>
              <a:rPr lang="el-GR" sz="2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σιπροφλοξασίνης όσοι μοιράζονται τον ίδιο θάλαμο με τον ασθενή στο στρατό και όσοι από το προσωπικό περιέθαλψαν τον ασθενή σε απόσταση αναπνοής ( π.χ.  βυθοσκόπηση)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GB" sz="20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MLFILE" val="C:\Documents and Settings\user\Desktop\ΜΑΘΗΜΑΤΑ INTERACTIVE\ΛΟΙΜΩΞΕΙΣ ΚΝΣ\ΛΟΙΜΩΞΕΙΣ ΚΝΣ.xml"/>
  <p:tag name="LASTRESULTFILE" val="C:\Documents and Settings\user\Desktop\ΜΑΘΗΜΑΤΑ INTERACTIVE\ΛΟΙΜΩΞΕΙΣ ΚΝΣ\ΛΟΙΜΩΞΕΙΣ ΚΝΣ_backup_20180515_120700.xml"/>
  <p:tag name="CURRENTXMLFILE" val="C:\Documents and Settings\user\Desktop\ΜΑΘΗΜΑΤΑ INTERACTIVE\ΛΟΙΜΩΞΕΙΣ ΚΝΣ\ΛΟΙΜΩΞΕΙΣ ΚΝΣ.xml"/>
  <p:tag name="CUMFILE" val="C:\Documents and Settings\user\Desktop\ΜΑΘΗΜΑΤΑ INTERACTIVE\ΛΟΙΜΩΞΕΙΣ ΚΝΣ\ΛΟΙΜΩΞΕΙΣ ΚΝΣ.cul"/>
  <p:tag name="PPTXFILE" val="C:\Documents and Settings\user\Desktop\ΜΑΘΗΜΑΤΑ INTERACTIVE FINAL\ΛΟΙΜΩΞΕΙΣ ΚΝΣ\ΛΟΙΜΩΞΕΙΣ ΚΝΣ.pptx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</TotalTime>
  <Words>1683</Words>
  <Application>Microsoft Office PowerPoint</Application>
  <PresentationFormat>Προβολή στην οθόνη (4:3)</PresentationFormat>
  <Paragraphs>301</Paragraphs>
  <Slides>31</Slides>
  <Notes>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8" baseType="lpstr">
      <vt:lpstr>ＭＳ Ｐゴシック</vt:lpstr>
      <vt:lpstr>Arial</vt:lpstr>
      <vt:lpstr>Calibri</vt:lpstr>
      <vt:lpstr>Tahoma</vt:lpstr>
      <vt:lpstr>Wingdings</vt:lpstr>
      <vt:lpstr>Θέμα του Office</vt:lpstr>
      <vt:lpstr>Worksheet</vt:lpstr>
      <vt:lpstr> ΛΟΙΜΩΞΕΙΣ ΚΕΝΤΡΙΚΟΥ ΝΕΥΡΙΚΟΥ ΣΥΣΤΗΜΑΤΟΣ       </vt:lpstr>
      <vt:lpstr>Περίπτωση #1 Ασθενής 19 ετών υπηρετεί τη θητεία του στο στρατό και εμφανίζει αιφνιδίως 390C, κεφαλαλγία και φωτοφοβία. Προσέρχεται με αυχενική δυσκαμψία. Τι πρέπει να κάνετε;</vt:lpstr>
      <vt:lpstr>ΠΟΙΟΣ Ο ΡΟΛΟΣ ΤΗΣ ΒΥΘΟΣΚΟΠΗΣΗΣ;</vt:lpstr>
      <vt:lpstr>Παρουσίαση του PowerPoint</vt:lpstr>
      <vt:lpstr>Ποιές είναι αντενδείξεις για ΟΝΠ;</vt:lpstr>
      <vt:lpstr> Η βυθοσκόπηση αρκεί για την ΟΝΠ !! CT πριν την ΟΝΠ γίνεται μόνο:</vt:lpstr>
      <vt:lpstr>Η εξέταση ΕΝΥ αναδεικνύει 1200 κύτταρα κκχ (&gt; 70%), λεύκωμα 130mg/dl, γλυκόζη 40mg/dl (γλυκόζηαίματος 120 mg/dl). Άμεση Gram χρώση αρνητική. Πόιό είναι το πιθανότερο παθογόνο;  </vt:lpstr>
      <vt:lpstr>ΕΥΡΗΜΑΤΑ ΣΤΟ ΕΝΥ ΣΕ ΔΙΑΦΟΡΕΣ ΜΟΡΦΕΣ ΜΗΝΙΓΓΙΤΙΔΑΣ</vt:lpstr>
      <vt:lpstr>Η καλλιέργεια ΕΝΥ είναι θετική για Neisseria meningitidis. Τι συνιστούμε στο ιατρικό και νοσηλευτικό προσωπικό που ασχολείται με τον ασθενή;</vt:lpstr>
      <vt:lpstr>Παρουσίαση του PowerPoint</vt:lpstr>
      <vt:lpstr>Περίπτωση #2</vt:lpstr>
      <vt:lpstr>Παρουσίαση του PowerPoint</vt:lpstr>
      <vt:lpstr>Ποιό είναι το παθογόνο αίτιο;</vt:lpstr>
      <vt:lpstr>ΕΝΥ ΣΕ ΒΑΚΤΗΡΙΑΚΗ ΜΗΝΙΓΓΙΤΙΔΑ</vt:lpstr>
      <vt:lpstr>Παρουσίαση του PowerPoint</vt:lpstr>
      <vt:lpstr>Τίθεται η διάγνωση της πνευμονιοκοκκοκικής μηνιγγίτιδας. Τι είδους αντιμικροβιακή αγωγή θα χορηγήσετε στον ασθενή;</vt:lpstr>
      <vt:lpstr>ΘΕΡΑΠΕΙΑ ΠΝΕΥΜΟΝΙΟΚΟΚΚΙΚΗΣ ΜΗΝΙΓΓΙΤΙΔΑΣ</vt:lpstr>
      <vt:lpstr>OΡΙΑ ΕΥΑΙΣΘΗΣΙΑΣ  STREPTOCOCCUS PNEUMONIAE ΓΙΑ ΤΗΝ ΜΗΝΙΓΓΙΤΙΔΑ  </vt:lpstr>
      <vt:lpstr>Παρουσίαση του PowerPoint</vt:lpstr>
      <vt:lpstr>Παρουσίαση του PowerPoint</vt:lpstr>
      <vt:lpstr>ΔΕΞΑΜΕΘΑΖΟΝΗ &amp;  ΜΗΝΙΓΓΙΤΙΔΑ ΕΝΗΛΙΚΩΝ</vt:lpstr>
      <vt:lpstr>ΒΑΚΤΗΡΙΑΚΗ ΜΗΝΙΓΓΙΤΙΔΑ: ΥΠΕΡ-ΕΠΕΙΓΟΥΣΑ ΙΑΤΡΙΚΗ!!</vt:lpstr>
      <vt:lpstr>ΑΣΗΠΤΗ ΜΗΝΙΓΓΙΤΙΔΑ: ΜΗ ΑΝΕΥΡΕΣΗ ΠΑΘΟΓΟΝΟΥ ΣΤΙΣ ΚΑΛΛΙΕΡΓΕΙΕΣ ΕΝΥ</vt:lpstr>
      <vt:lpstr>ΕΓΚΕΦΑΛΙΤΙΔΑ</vt:lpstr>
      <vt:lpstr>Περίπτωση # 3</vt:lpstr>
      <vt:lpstr>Κύτταρα: 218/κκχ (λεμφοκύτταρα 75%), λεύκωμα: 110mg/dl Gram χρώση: χωρίς παθογόνο, γλυκόζη ΕΝΥ/αίματος: 0.7 Καλλιέργειες ΕΝΥ: υπό επώαση Ποιές συμπληρωματικές εξετάσεις  ΕΝΥ θα ζητήσετε;</vt:lpstr>
      <vt:lpstr>Παρουσίαση του PowerPoint</vt:lpstr>
      <vt:lpstr>Ποιά είναι η πιθανότερη διάγνωση;</vt:lpstr>
      <vt:lpstr>Για ποιους ιούς  μηνιγγοεγκεφαλίτιδας υπάρχει αντιϊκή φαρμακευτική θεραπεία;</vt:lpstr>
      <vt:lpstr>WEST-NILE VIRUS  ΚΛΙΝΙΚΕΣ ΕΚΔΗΛΩΣΕΙΣ</vt:lpstr>
      <vt:lpstr>ΕΡΓΑΣΤΗΡΙΑΚΗ ΔΙΑΓΝΩΣΗ ΜΗΝΙΓΓΙΤΙΔΑΣ-ΕΓΚΕΦΑΛΙΤΙΔΑΣ ΑΠΟ WNV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Λοιμώξεις ΚΝΣ</dc:title>
  <dc:creator>EMI</dc:creator>
  <cp:lastModifiedBy>User</cp:lastModifiedBy>
  <cp:revision>110</cp:revision>
  <dcterms:created xsi:type="dcterms:W3CDTF">2006-10-23T08:51:23Z</dcterms:created>
  <dcterms:modified xsi:type="dcterms:W3CDTF">2018-09-10T11:42:23Z</dcterms:modified>
</cp:coreProperties>
</file>