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8" r:id="rId3"/>
    <p:sldId id="259" r:id="rId4"/>
    <p:sldId id="260" r:id="rId5"/>
    <p:sldId id="296" r:id="rId6"/>
    <p:sldId id="292" r:id="rId7"/>
    <p:sldId id="290" r:id="rId8"/>
    <p:sldId id="262" r:id="rId9"/>
    <p:sldId id="261" r:id="rId10"/>
    <p:sldId id="293" r:id="rId11"/>
    <p:sldId id="264" r:id="rId12"/>
    <p:sldId id="289" r:id="rId13"/>
    <p:sldId id="266" r:id="rId14"/>
    <p:sldId id="267" r:id="rId15"/>
    <p:sldId id="268" r:id="rId16"/>
    <p:sldId id="270" r:id="rId17"/>
    <p:sldId id="271" r:id="rId18"/>
    <p:sldId id="272" r:id="rId19"/>
    <p:sldId id="274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95" r:id="rId2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6251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0906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072977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57300"/>
            <a:ext cx="63246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743200" y="2590800"/>
            <a:ext cx="6172200" cy="3352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54864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80CDCD55-555F-4006-8D14-9A609AE3D279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5943600"/>
            <a:ext cx="259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76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CD5992-DEF7-489E-85EB-31B021F8E44D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445799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25839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04504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52082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304958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089750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34055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890371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657437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63F2-8A1C-431D-8D90-AC15D6705772}" type="datetimeFigureOut">
              <a:rPr lang="el-GR" smtClean="0"/>
              <a:t>17/11/2019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48653-25EF-4711-B68A-D5E5F7E8B9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31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39496" y="3356992"/>
            <a:ext cx="7553678" cy="1752600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el-GR" sz="2800" b="1" i="1" dirty="0" smtClean="0">
                <a:solidFill>
                  <a:srgbClr val="002060"/>
                </a:solidFill>
                <a:latin typeface="Arial" charset="0"/>
              </a:rPr>
              <a:t>Ε. Ι. Γιαμαρέλλος-Μπουρμπούλης</a:t>
            </a:r>
          </a:p>
          <a:p>
            <a:pPr algn="r" eaLnBrk="1" hangingPunct="1">
              <a:lnSpc>
                <a:spcPct val="80000"/>
              </a:lnSpc>
            </a:pPr>
            <a:endParaRPr lang="el-GR" sz="2800" b="1" i="1" dirty="0" smtClean="0">
              <a:solidFill>
                <a:srgbClr val="002060"/>
              </a:solidFill>
              <a:latin typeface="Arial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el-GR" sz="1800" dirty="0" smtClean="0">
                <a:solidFill>
                  <a:srgbClr val="002060"/>
                </a:solidFill>
                <a:latin typeface="Arial" charset="0"/>
              </a:rPr>
              <a:t>Καθηγητής Παθολογίας</a:t>
            </a:r>
          </a:p>
          <a:p>
            <a:pPr algn="r" eaLnBrk="1" hangingPunct="1">
              <a:lnSpc>
                <a:spcPct val="80000"/>
              </a:lnSpc>
            </a:pPr>
            <a:r>
              <a:rPr lang="el-GR" sz="1800" dirty="0" smtClean="0">
                <a:solidFill>
                  <a:srgbClr val="002060"/>
                </a:solidFill>
                <a:latin typeface="Arial" charset="0"/>
              </a:rPr>
              <a:t>Δ΄Παθολογική Κλινική</a:t>
            </a:r>
          </a:p>
          <a:p>
            <a:pPr algn="r" eaLnBrk="1" hangingPunct="1">
              <a:lnSpc>
                <a:spcPct val="80000"/>
              </a:lnSpc>
            </a:pPr>
            <a:r>
              <a:rPr lang="el-GR" sz="1800" dirty="0" smtClean="0">
                <a:solidFill>
                  <a:srgbClr val="002060"/>
                </a:solidFill>
                <a:latin typeface="Arial" charset="0"/>
              </a:rPr>
              <a:t>Ιατρική Σχολή Πανεπιστημίου Αθηνών</a:t>
            </a:r>
          </a:p>
          <a:p>
            <a:pPr algn="r" eaLnBrk="1" hangingPunct="1">
              <a:lnSpc>
                <a:spcPct val="80000"/>
              </a:lnSpc>
            </a:pPr>
            <a:r>
              <a:rPr lang="el-GR" sz="1800" dirty="0" smtClean="0">
                <a:solidFill>
                  <a:srgbClr val="002060"/>
                </a:solidFill>
                <a:latin typeface="Arial" charset="0"/>
              </a:rPr>
              <a:t>Διευθυντής Προγράμματος Μεταπτυχιακών Σπουδών «Λοιμωξιολογία»</a:t>
            </a:r>
          </a:p>
          <a:p>
            <a:pPr algn="r" eaLnBrk="1" hangingPunct="1">
              <a:lnSpc>
                <a:spcPct val="80000"/>
              </a:lnSpc>
            </a:pPr>
            <a:endParaRPr lang="el-GR" sz="1800" dirty="0" smtClean="0">
              <a:solidFill>
                <a:srgbClr val="002060"/>
              </a:solidFill>
              <a:latin typeface="Arial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en-US" sz="1800" dirty="0" err="1" smtClean="0">
                <a:solidFill>
                  <a:srgbClr val="002060"/>
                </a:solidFill>
                <a:latin typeface="Arial" charset="0"/>
              </a:rPr>
              <a:t>Gastprofessor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, Center for Sepsis Control and Care, 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Jena University Hospital, 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Deutschland</a:t>
            </a:r>
            <a:endParaRPr lang="el-GR" sz="18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 eaLnBrk="1" hangingPunct="1">
              <a:lnSpc>
                <a:spcPct val="80000"/>
              </a:lnSpc>
            </a:pPr>
            <a:endParaRPr lang="el-GR" sz="18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President: 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European Shock Society</a:t>
            </a:r>
            <a:endParaRPr lang="en-US" sz="18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5786219"/>
            <a:ext cx="971600" cy="9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SCC_CO_03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86219"/>
            <a:ext cx="1336148" cy="79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" y="3789040"/>
            <a:ext cx="194421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5287" y="1082934"/>
            <a:ext cx="8497887" cy="707886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flatTx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4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ΟΞΕΙΑ </a:t>
            </a:r>
            <a:r>
              <a:rPr lang="el-GR" sz="4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ΚΟΙΛΙΑ</a:t>
            </a:r>
            <a:endParaRPr lang="en-GB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ΠΡΟΕΧΟΥΣΑ ΚΟΙΛΙΑ</a:t>
            </a:r>
            <a:endParaRPr lang="el-GR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2764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700808"/>
            <a:ext cx="85266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Λίπος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58" y="1484784"/>
            <a:ext cx="2047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75358" y="1500753"/>
            <a:ext cx="88838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Αέρας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4562475"/>
            <a:ext cx="26574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8256" y="4562475"/>
            <a:ext cx="90287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Όγκος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035737"/>
            <a:ext cx="2581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64419" y="4788027"/>
            <a:ext cx="161454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Εγκυμοσύνη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2481263"/>
            <a:ext cx="38385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52713" y="2159629"/>
            <a:ext cx="106792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Ασκίτης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25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3558-7700-49B2-8B8D-49841DDD7189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ΠΡΟΣΟΧΗ: ΕΝΤΕΡΙΚΟΙ ΗΧΟΙ</a:t>
            </a: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1520" y="1358652"/>
            <a:ext cx="8136904" cy="3352800"/>
          </a:xfrm>
        </p:spPr>
        <p:txBody>
          <a:bodyPr>
            <a:normAutofit/>
          </a:bodyPr>
          <a:lstStyle/>
          <a:p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Αυξημένοι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έντονη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εριστ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αλτικότητα (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διάρροια, ειλεός)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Μετ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αλλικής χροιάς: 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αποφρακτικός 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ειλεός</a:t>
            </a:r>
          </a:p>
          <a:p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όντες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παρα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λυτικός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ειλεός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εριτονίτιδ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08596"/>
            <a:ext cx="4448791" cy="384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185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ΣΗΜΕΙΑ ΕΞΕΤΑΣΗΣ ΑΓΓΕΙΩΝ</a:t>
            </a:r>
            <a:endParaRPr lang="el-GR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2029"/>
            <a:ext cx="670719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19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78C6-161B-4C27-8CC0-A99E4B726F4E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ΟΞΕΙΑ ΠΕΡΙΤΟΝΙΤΙΔΑ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80920" cy="3352800"/>
          </a:xfrm>
        </p:spPr>
        <p:txBody>
          <a:bodyPr>
            <a:normAutofit fontScale="85000" lnSpcReduction="10000"/>
          </a:bodyPr>
          <a:lstStyle/>
          <a:p>
            <a:r>
              <a:rPr lang="en-US" altLang="el-GR" i="1" u="sng" dirty="0">
                <a:latin typeface="Arial" panose="020B0604020202020204" pitchFamily="34" charset="0"/>
                <a:cs typeface="Arial" panose="020B0604020202020204" pitchFamily="34" charset="0"/>
              </a:rPr>
              <a:t>Επ</a:t>
            </a:r>
            <a:r>
              <a:rPr lang="en-US" altLang="el-GR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ισκό</a:t>
            </a:r>
            <a:r>
              <a:rPr lang="en-US" altLang="el-GR" i="1" u="sng" dirty="0">
                <a:latin typeface="Arial" panose="020B0604020202020204" pitchFamily="34" charset="0"/>
                <a:cs typeface="Arial" panose="020B0604020202020204" pitchFamily="34" charset="0"/>
              </a:rPr>
              <a:t>πηση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: ακίνητος με Ιπποκράτειο προσωπείο, σημεία αφυδάτωσης, σκαφοειδής κοιλιά</a:t>
            </a:r>
          </a:p>
          <a:p>
            <a:r>
              <a:rPr lang="en-US" altLang="el-GR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Ακρό</a:t>
            </a:r>
            <a:r>
              <a:rPr lang="en-US" altLang="el-GR" i="1" u="sng" dirty="0">
                <a:latin typeface="Arial" panose="020B0604020202020204" pitchFamily="34" charset="0"/>
                <a:cs typeface="Arial" panose="020B0604020202020204" pitchFamily="34" charset="0"/>
              </a:rPr>
              <a:t>αση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: απουσία εντερικών ήχων</a:t>
            </a:r>
          </a:p>
          <a:p>
            <a:r>
              <a:rPr lang="en-US" altLang="el-GR" i="1" u="sng" dirty="0">
                <a:latin typeface="Arial" panose="020B0604020202020204" pitchFamily="34" charset="0"/>
                <a:cs typeface="Arial" panose="020B0604020202020204" pitchFamily="34" charset="0"/>
              </a:rPr>
              <a:t>Επ</a:t>
            </a:r>
            <a:r>
              <a:rPr lang="en-US" altLang="el-GR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ίκρουση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l-GR" dirty="0" err="1">
                <a:latin typeface="Arial" panose="020B0604020202020204" pitchFamily="34" charset="0"/>
                <a:cs typeface="Arial" panose="020B0604020202020204" pitchFamily="34" charset="0"/>
              </a:rPr>
              <a:t>μετ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ακινούμενη αμβλύτητα</a:t>
            </a:r>
          </a:p>
          <a:p>
            <a:r>
              <a:rPr lang="en-US" altLang="el-GR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Ψηλάφηση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: σα</a:t>
            </a:r>
            <a:r>
              <a:rPr lang="en-US" altLang="el-GR" dirty="0" err="1">
                <a:latin typeface="Arial" panose="020B0604020202020204" pitchFamily="34" charset="0"/>
                <a:cs typeface="Arial" panose="020B0604020202020204" pitchFamily="34" charset="0"/>
              </a:rPr>
              <a:t>νιδώδης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dirty="0" err="1">
                <a:latin typeface="Arial" panose="020B0604020202020204" pitchFamily="34" charset="0"/>
                <a:cs typeface="Arial" panose="020B0604020202020204" pitchFamily="34" charset="0"/>
              </a:rPr>
              <a:t>κοιλιά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, αναπ</a:t>
            </a:r>
            <a:r>
              <a:rPr lang="en-US" altLang="el-GR" dirty="0" err="1">
                <a:latin typeface="Arial" panose="020B0604020202020204" pitchFamily="34" charset="0"/>
                <a:cs typeface="Arial" panose="020B0604020202020204" pitchFamily="34" charset="0"/>
              </a:rPr>
              <a:t>ηδώσ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α ευαισθησία (σ.Blumberg)</a:t>
            </a:r>
          </a:p>
          <a:p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Επ</a:t>
            </a:r>
            <a:r>
              <a:rPr lang="en-US" altLang="el-GR" dirty="0" err="1">
                <a:latin typeface="Arial" panose="020B0604020202020204" pitchFamily="34" charset="0"/>
                <a:cs typeface="Arial" panose="020B0604020202020204" pitchFamily="34" charset="0"/>
              </a:rPr>
              <a:t>ώδυνος</a:t>
            </a:r>
            <a:r>
              <a:rPr lang="en-US" alt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dirty="0" err="1">
                <a:latin typeface="Arial" panose="020B0604020202020204" pitchFamily="34" charset="0"/>
                <a:cs typeface="Arial" panose="020B0604020202020204" pitchFamily="34" charset="0"/>
              </a:rPr>
              <a:t>δουγλάσειος</a:t>
            </a:r>
            <a:endParaRPr lang="en-US" alt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506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35E5-A41A-4DBF-96E1-F58591CEF29F}" type="datetime1">
              <a:rPr lang="en-US" altLang="el-GR">
                <a:latin typeface="Arial" panose="020B0604020202020204" pitchFamily="34" charset="0"/>
                <a:cs typeface="Arial" panose="020B0604020202020204" pitchFamily="34" charset="0"/>
              </a:rPr>
              <a:pPr/>
              <a:t>11/17/2019</a:t>
            </a:fld>
            <a:endParaRPr lang="en-US" alt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ΔΙΑΤΡΗΣΗ ΠΕΠΤΙΚΟΥ ΕΛΚΟΥΣ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Σημεί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 περιτονίτιδας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Εξάλειψη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ηπα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τικής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αμβ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λύτητ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ας</a:t>
            </a:r>
            <a:endParaRPr lang="en-US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78127"/>
            <a:ext cx="7380312" cy="417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53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7534-BD16-49B1-AE60-93582056C181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ΟΞΕΙΑ ΠΑΓΚΡΕΑΤΙΤΙΔΑ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3528" y="1340768"/>
            <a:ext cx="7272808" cy="3352800"/>
          </a:xfrm>
        </p:spPr>
        <p:txBody>
          <a:bodyPr>
            <a:normAutofit/>
          </a:bodyPr>
          <a:lstStyle/>
          <a:p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Εμπύρετο, ταχυκαρδία, ταχύπνοια, υπίκτερος ή ίκτερος</a:t>
            </a: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Ελλάτωση ή απουσία εντερικών ήχων</a:t>
            </a: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Ευαισθησία επιγαστρίου # βαρύτητας</a:t>
            </a: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Ψηλαφητή μάζα επιγαστρίου</a:t>
            </a: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Σημεία 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Gray-Turner </a:t>
            </a: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Cullen</a:t>
            </a: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Αναπνευστικό</a:t>
            </a:r>
          </a:p>
          <a:p>
            <a:endParaRPr lang="en-US" alt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18" y="3861048"/>
            <a:ext cx="4077282" cy="298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A0D4-FA57-45AD-A42B-DC57739F69A7}" type="datetime1">
              <a:rPr lang="en-US" altLang="el-GR"/>
              <a:pPr/>
              <a:t>11/17/2019</a:t>
            </a:fld>
            <a:endParaRPr lang="en-US" altLang="el-GR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56384"/>
              </p:ext>
            </p:extLst>
          </p:nvPr>
        </p:nvGraphicFramePr>
        <p:xfrm>
          <a:off x="1043608" y="692696"/>
          <a:ext cx="6635452" cy="570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Photo Editor Photo" r:id="rId3" imgW="4495238" imgH="3866667" progId="MSPhotoEd.3">
                  <p:embed/>
                </p:oleObj>
              </mc:Choice>
              <mc:Fallback>
                <p:oleObj name="Photo Editor Photo" r:id="rId3" imgW="4495238" imgH="38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692696"/>
                        <a:ext cx="6635452" cy="5707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456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53604-DE9A-432E-B0A1-D0D7076C0B35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ΟΞΕΙΑ ΣΚΩΛΗΚΟΕΙΔΙΤΙΔΑ</a:t>
            </a:r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Εμ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πύρετο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Σημεί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 περιτονίτιδας</a:t>
            </a:r>
          </a:p>
          <a:p>
            <a:endParaRPr lang="en-US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1" y="2442097"/>
            <a:ext cx="9041658" cy="438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58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0518-847F-409E-9FB7-BABFFCC13F89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ΕΠΩΔΥΝΑ ΣΗΜΕΙΑ ΟΞΕΙΑΣ </a:t>
            </a:r>
            <a:r>
              <a:rPr lang="en-US" altLang="el-GR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ΣΚΩΛΗΚΟΕΙΔΙΤΙΔΑ</a:t>
            </a:r>
            <a:endParaRPr lang="en-US" altLang="el-GR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Σημείο</a:t>
            </a:r>
            <a:r>
              <a:rPr lang="en-US" altLang="el-GR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McBurney</a:t>
            </a: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ευαισθησία κατά το όριο έξω και μέσου τριτημορίου της γραμμής που ενώνει τον ομφαλό με τη ΔΕ πρόσθια άνω λαγόνια άκανθα</a:t>
            </a:r>
          </a:p>
          <a:p>
            <a:r>
              <a:rPr lang="el-GR" altLang="el-GR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Σημείο του </a:t>
            </a:r>
            <a:r>
              <a:rPr lang="en-US" altLang="el-GR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Lanz</a:t>
            </a: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ευαισθησία κατά το όριο έξω και μέσου τριτημορίου της γραμμής που ενώνει τις δύο πρόσθιες άνω λαγόνιες </a:t>
            </a:r>
            <a:r>
              <a:rPr lang="el-GR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άκανθες</a:t>
            </a:r>
          </a:p>
          <a:p>
            <a:r>
              <a:rPr lang="en-US" altLang="el-GR" sz="24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Σημείο</a:t>
            </a:r>
            <a:r>
              <a:rPr lang="en-US" altLang="el-GR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Rovsing</a:t>
            </a:r>
            <a:r>
              <a:rPr lang="el-GR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ψηλάφηση  του ΑΡ λαγόνιου βόθρου εκλύει άλγος στον ΔΕ</a:t>
            </a:r>
          </a:p>
          <a:p>
            <a:r>
              <a:rPr lang="el-GR" alt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Σημεία του ψοϊτη και του προσαγωγού</a:t>
            </a:r>
            <a:r>
              <a:rPr lang="el-GR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οπισθοτυφλική εντόπιση</a:t>
            </a:r>
            <a:endParaRPr lang="el-GR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61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6CD8-AE12-456F-A2F4-AC6FBA01A0EB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ΟΞΕΙΑ ΧΟΛΟΚΥΣΤΙΤΙΔΑ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6172200" cy="3352800"/>
          </a:xfrm>
        </p:spPr>
        <p:txBody>
          <a:bodyPr>
            <a:noAutofit/>
          </a:bodyPr>
          <a:lstStyle/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Εμ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πύρετο, υπίκτερος, ίκτερος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Σημεί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 εντοπισμένης περιτονίτιδας</a:t>
            </a:r>
          </a:p>
          <a:p>
            <a:r>
              <a:rPr lang="en-US" altLang="el-GR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Σημείο</a:t>
            </a:r>
            <a:r>
              <a:rPr lang="en-US" altLang="el-GR" sz="2400" u="sng" dirty="0">
                <a:latin typeface="Arial" panose="020B0604020202020204" pitchFamily="34" charset="0"/>
                <a:cs typeface="Arial" panose="020B0604020202020204" pitchFamily="34" charset="0"/>
              </a:rPr>
              <a:t> Murphy</a:t>
            </a: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ψηλάφηση στο όριο του έξω χείλους του ΔΕ ορθού κοιλιακού μυός και του ΔΕ πλευρικού τόξου με τον ασθενή σε βαθιά εισπνοή προκαλεί βίαιη διακοπή της αναπνοής</a:t>
            </a:r>
            <a:endParaRPr lang="en-US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Μείωση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κυψελιδικού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l-GR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ι</a:t>
            </a:r>
            <a:r>
              <a:rPr lang="en-US" alt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θυρίσμ</a:t>
            </a:r>
            <a:r>
              <a:rPr lang="en-US" alt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ατος 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του ΔΕ κάτω πνευμονικού πεδίου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67" y="4365104"/>
            <a:ext cx="2920599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656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CCC08-F5FE-4EE8-92A3-CE8F0AE15D70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ΟΡΙΣΜΟΣ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Κάθε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οξεί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 επώδυνη κατάσταση της κοιλίας που δύναται να εξελιχθεί ταχύτατα ώστε να θέσει σε κίνδυνο τη ζωή του ασθενούς και η οποία χρήζει συνεχούς χειρουργικής παρακολούθησης ή/και αντιμετώπισης</a:t>
            </a:r>
          </a:p>
        </p:txBody>
      </p:sp>
    </p:spTree>
    <p:extLst>
      <p:ext uri="{BB962C8B-B14F-4D97-AF65-F5344CB8AC3E}">
        <p14:creationId xmlns:p14="http://schemas.microsoft.com/office/powerpoint/2010/main" val="1996536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A5DB-B2DA-402C-AAA8-5F770C7B1C94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ΟΞΕΙΑ ΕΚΚΟΛΠΩΜΑΤΙΤΙΔΑ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Εμ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πύρετο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Ελάττωση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ή απ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ουσί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 εντερικών ήχων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Ευ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αισθησία ΑΡ λαγονίου βόθρου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58002"/>
            <a:ext cx="4438368" cy="378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496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D7AF-73FA-4F37-9BD9-25AD8C420B0B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ΑΠΟΦΡΑΚΤΙΚΟΣ ΕΙΛΕΟΣ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16832"/>
            <a:ext cx="8443664" cy="3352800"/>
          </a:xfrm>
        </p:spPr>
        <p:txBody>
          <a:bodyPr>
            <a:normAutofit/>
          </a:bodyPr>
          <a:lstStyle/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Εμ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πύρετο, σημεία αφυδάτωσης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Σκ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αφοειδής κοιλιά με διαγραφή των εντερικών ελίκων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Αύξηση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εντερικών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ήχων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π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ροοδευτικά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μεττ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αλικής χροιάς</a:t>
            </a:r>
          </a:p>
          <a:p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Επ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ικρουστικά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έντονη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τυμ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πανικότητα πάνω από το σημείο της απόφραξης, ίσως ελέυθερο υγρό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Αν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απηδώσα ευαισθησία</a:t>
            </a:r>
          </a:p>
        </p:txBody>
      </p:sp>
    </p:spTree>
    <p:extLst>
      <p:ext uri="{BB962C8B-B14F-4D97-AF65-F5344CB8AC3E}">
        <p14:creationId xmlns:p14="http://schemas.microsoft.com/office/powerpoint/2010/main" val="406765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7F76-9211-4182-8D15-DFA068BFD0F9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ΚΩΛΙΚΟΣ ΟΥΡΗΤΗΡΑ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08912" cy="4525963"/>
          </a:xfrm>
        </p:spPr>
        <p:txBody>
          <a:bodyPr>
            <a:normAutofit/>
          </a:bodyPr>
          <a:lstStyle/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Τυ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πικό ιστορικό</a:t>
            </a:r>
          </a:p>
          <a:p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 α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σθενής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είν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αι κάθιδρος και στριφογυρίζει στο κρεββάτι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Ευ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αισθησία κατά τη βίαια πλήξη στις νεφρικές χώρες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44" y="3212976"/>
            <a:ext cx="5272056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849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8BEA-EF42-40B9-A805-D68CD5440063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ΑΓΓΕΙΑΚΑ ΣΥΜΒΑΜΑΤΑ</a:t>
            </a:r>
            <a:endParaRPr lang="en-US" altLang="el-GR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Εμ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βολή μεσεντερίου αρτηρίας</a:t>
            </a:r>
          </a:p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Θρόμ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βωση μεσεντερίου φλέβας</a:t>
            </a:r>
          </a:p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ΚΥΡΙΩΣ υπ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οψί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 από το ιστορικό</a:t>
            </a:r>
          </a:p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Ρήξη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νευρύσμ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ατος κοιλιακής αορτής</a:t>
            </a:r>
          </a:p>
        </p:txBody>
      </p:sp>
    </p:spTree>
    <p:extLst>
      <p:ext uri="{BB962C8B-B14F-4D97-AF65-F5344CB8AC3E}">
        <p14:creationId xmlns:p14="http://schemas.microsoft.com/office/powerpoint/2010/main" val="3966025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D36B-FD65-489B-B6DD-F39B5A0D9EEA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altLang="el-G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ΡΗΞΗ ΑΝΕΥΡΥΣΜΑΤΟΣ ΚΟΙΛΙΑΚΗΣ ΑΟΡΤΗΣ</a:t>
            </a:r>
            <a:endParaRPr lang="en-US" altLang="el-GR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Σημεί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 καταπληξίας (ωχρότητα, αφυδάτωση, ταχυκαρδία, πτώση αρτηριακής πίεσης, έντονη εφίδρωση)</a:t>
            </a:r>
          </a:p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Φύσημ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 κοιλιακής αορτής</a:t>
            </a:r>
          </a:p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Απ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ουσί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 σφύξεων στις μηριαίες και στις περιφερικές αρτηρίες των κάτω άκρων </a:t>
            </a:r>
          </a:p>
        </p:txBody>
      </p:sp>
    </p:spTree>
    <p:extLst>
      <p:ext uri="{BB962C8B-B14F-4D97-AF65-F5344CB8AC3E}">
        <p14:creationId xmlns:p14="http://schemas.microsoft.com/office/powerpoint/2010/main" val="139636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66BA-0074-4A41-9AD7-65BEBD8EBBE8}" type="datetime1">
              <a:rPr lang="en-US" altLang="el-GR"/>
              <a:pPr/>
              <a:t>11/17/2019</a:t>
            </a:fld>
            <a:endParaRPr lang="en-US" altLang="el-GR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590800" y="228600"/>
          <a:ext cx="51816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Photo Editor Photo" r:id="rId3" imgW="2771429" imgH="4048690" progId="MSPhotoEd.3">
                  <p:embed/>
                </p:oleObj>
              </mc:Choice>
              <mc:Fallback>
                <p:oleObj name="Photo Editor Photo" r:id="rId3" imgW="2771429" imgH="40486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8600"/>
                        <a:ext cx="518160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90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D4C8-FACD-41D8-97AB-2E46508EE9EA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95536" y="332656"/>
            <a:ext cx="8208912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kumimoji="1" sz="3200" b="1">
                <a:solidFill>
                  <a:schemeClr val="tx1"/>
                </a:solidFill>
                <a:latin typeface="Arial" charset="0"/>
              </a:defRPr>
            </a:lvl1pPr>
            <a:lvl2pPr>
              <a:defRPr kumimoji="1" sz="3200" b="1">
                <a:solidFill>
                  <a:schemeClr val="tx1"/>
                </a:solidFill>
                <a:latin typeface="Arial" charset="0"/>
              </a:defRPr>
            </a:lvl2pPr>
            <a:lvl3pPr>
              <a:defRPr kumimoji="1" sz="3200" b="1">
                <a:solidFill>
                  <a:schemeClr val="tx1"/>
                </a:solidFill>
                <a:latin typeface="Arial" charset="0"/>
              </a:defRPr>
            </a:lvl3pPr>
            <a:lvl4pPr>
              <a:defRPr kumimoji="1" sz="3200" b="1">
                <a:solidFill>
                  <a:schemeClr val="tx1"/>
                </a:solidFill>
                <a:latin typeface="Arial" charset="0"/>
              </a:defRPr>
            </a:lvl4pPr>
            <a:lvl5pPr>
              <a:defRPr kumimoji="1" sz="3200" b="1"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l-GR" altLang="el-GR" dirty="0">
                <a:solidFill>
                  <a:schemeClr val="tx2"/>
                </a:solidFill>
              </a:rPr>
              <a:t>ΓΥΝΑΙΚΟΛΟΓΙΚΑ ΣΥΜΒΑΜΑΤΑ ΜΙΜΟΥΜΕΝΑ ΟΞΕΙΑ </a:t>
            </a:r>
            <a:r>
              <a:rPr lang="el-GR" altLang="el-GR" dirty="0" smtClean="0">
                <a:solidFill>
                  <a:schemeClr val="tx2"/>
                </a:solidFill>
              </a:rPr>
              <a:t>ΚΟΛΙΑ</a:t>
            </a:r>
          </a:p>
          <a:p>
            <a:pPr algn="ctr"/>
            <a:r>
              <a:rPr lang="el-GR" altLang="el-GR" sz="2400" dirty="0" smtClean="0">
                <a:solidFill>
                  <a:schemeClr val="tx2"/>
                </a:solidFill>
              </a:rPr>
              <a:t>(</a:t>
            </a:r>
            <a:r>
              <a:rPr lang="en-US" altLang="el-GR" sz="2400" dirty="0" err="1">
                <a:solidFill>
                  <a:schemeClr val="tx2"/>
                </a:solidFill>
              </a:rPr>
              <a:t>Tarraza</a:t>
            </a:r>
            <a:r>
              <a:rPr lang="en-US" altLang="el-GR" sz="2400" dirty="0">
                <a:solidFill>
                  <a:schemeClr val="tx2"/>
                </a:solidFill>
              </a:rPr>
              <a:t> &amp; Moore. </a:t>
            </a:r>
            <a:r>
              <a:rPr lang="en-US" altLang="el-GR" sz="2400" i="1" dirty="0" err="1">
                <a:solidFill>
                  <a:schemeClr val="tx2"/>
                </a:solidFill>
              </a:rPr>
              <a:t>Surg</a:t>
            </a:r>
            <a:r>
              <a:rPr lang="en-US" altLang="el-GR" sz="2400" i="1" dirty="0">
                <a:solidFill>
                  <a:schemeClr val="tx2"/>
                </a:solidFill>
              </a:rPr>
              <a:t> </a:t>
            </a:r>
            <a:r>
              <a:rPr lang="en-US" altLang="el-GR" sz="2400" i="1" dirty="0" err="1">
                <a:solidFill>
                  <a:schemeClr val="tx2"/>
                </a:solidFill>
              </a:rPr>
              <a:t>Clin</a:t>
            </a:r>
            <a:r>
              <a:rPr lang="en-US" altLang="el-GR" sz="2400" i="1" dirty="0">
                <a:solidFill>
                  <a:schemeClr val="tx2"/>
                </a:solidFill>
              </a:rPr>
              <a:t> Nor Amer </a:t>
            </a:r>
            <a:r>
              <a:rPr lang="en-US" altLang="el-GR" sz="2400" dirty="0">
                <a:solidFill>
                  <a:schemeClr val="tx2"/>
                </a:solidFill>
              </a:rPr>
              <a:t>1997, 77: 1371)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83568" y="2060848"/>
            <a:ext cx="734481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&lt;"/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l-GR" sz="2400" dirty="0" err="1"/>
              <a:t>Φλεγμονώδης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νόσος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της</a:t>
            </a:r>
            <a:r>
              <a:rPr lang="en-US" altLang="el-GR" sz="2400" dirty="0"/>
              <a:t> π</a:t>
            </a:r>
            <a:r>
              <a:rPr lang="en-US" altLang="el-GR" sz="2400" dirty="0" err="1"/>
              <a:t>υέλου</a:t>
            </a:r>
            <a:endParaRPr lang="en-US" altLang="el-GR" sz="2400" dirty="0"/>
          </a:p>
          <a:p>
            <a:r>
              <a:rPr lang="en-US" altLang="el-GR" sz="2400" dirty="0" err="1"/>
              <a:t>Ρήξη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ωοθυλ</a:t>
            </a:r>
            <a:r>
              <a:rPr lang="en-US" altLang="el-GR" sz="2400" dirty="0"/>
              <a:t>ακίου</a:t>
            </a:r>
          </a:p>
          <a:p>
            <a:r>
              <a:rPr lang="en-US" altLang="el-GR" sz="2400" dirty="0" err="1"/>
              <a:t>Ρήξη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ωχρού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σωμ</a:t>
            </a:r>
            <a:r>
              <a:rPr lang="en-US" altLang="el-GR" sz="2400" dirty="0"/>
              <a:t>ατίου</a:t>
            </a:r>
          </a:p>
          <a:p>
            <a:r>
              <a:rPr lang="en-US" altLang="el-GR" sz="2400" dirty="0" err="1"/>
              <a:t>Συστροφή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κύστεος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ωοθήκης</a:t>
            </a:r>
            <a:endParaRPr lang="en-US" altLang="el-GR" sz="2400" dirty="0"/>
          </a:p>
          <a:p>
            <a:r>
              <a:rPr lang="en-US" altLang="el-GR" sz="2400" dirty="0" err="1"/>
              <a:t>Ρήξη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εξωμητρίου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κύησης</a:t>
            </a:r>
            <a:endParaRPr lang="en-US" altLang="el-GR" sz="2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073497"/>
              </p:ext>
            </p:extLst>
          </p:nvPr>
        </p:nvGraphicFramePr>
        <p:xfrm>
          <a:off x="5730374" y="2780928"/>
          <a:ext cx="3413625" cy="4066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Photo Editor Photo" r:id="rId3" imgW="2114845" imgH="3142857" progId="MSPhotoEd.3">
                  <p:embed/>
                </p:oleObj>
              </mc:Choice>
              <mc:Fallback>
                <p:oleObj name="Photo Editor Photo" r:id="rId3" imgW="2114845" imgH="314285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374" y="2780928"/>
                        <a:ext cx="3413625" cy="4066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679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828800" cy="457200"/>
          </a:xfrm>
        </p:spPr>
        <p:txBody>
          <a:bodyPr/>
          <a:lstStyle/>
          <a:p>
            <a:fld id="{4B70C368-9663-48F9-A846-4C7FAAD31829}" type="datetime1">
              <a:rPr lang="en-US" altLang="el-GR"/>
              <a:pPr/>
              <a:t>11/17/2019</a:t>
            </a:fld>
            <a:endParaRPr lang="en-US" altLang="el-GR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272808" cy="1104900"/>
          </a:xfrm>
        </p:spPr>
        <p:txBody>
          <a:bodyPr>
            <a:noAutofit/>
          </a:bodyPr>
          <a:lstStyle/>
          <a:p>
            <a:r>
              <a:rPr lang="el-GR" altLang="el-G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ΔΙΑΓΝΩΣΤΙΚΟΣ ΑΛΓΟΡΙΘΜΟΣ ΟΞΕΙΑΣ </a:t>
            </a:r>
            <a:r>
              <a:rPr lang="el-GR" altLang="el-GR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ΚΟΙΛΙΑΣ (1)*</a:t>
            </a:r>
            <a:endParaRPr lang="en-US" altLang="el-G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6085" y="6583599"/>
            <a:ext cx="5594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alt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*Τροποποίηση από </a:t>
            </a:r>
            <a:r>
              <a:rPr lang="en-US" alt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US" altLang="el-GR" sz="1200" dirty="0">
                <a:latin typeface="Arial" panose="020B0604020202020204" pitchFamily="34" charset="0"/>
                <a:cs typeface="Arial" panose="020B0604020202020204" pitchFamily="34" charset="0"/>
              </a:rPr>
              <a:t>&amp; Rossi. </a:t>
            </a:r>
            <a:r>
              <a:rPr lang="en-US" altLang="el-G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Surg</a:t>
            </a:r>
            <a:r>
              <a:rPr lang="en-US" altLang="el-G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altLang="el-GR" sz="1200" i="1" dirty="0">
                <a:latin typeface="Arial" panose="020B0604020202020204" pitchFamily="34" charset="0"/>
                <a:cs typeface="Arial" panose="020B0604020202020204" pitchFamily="34" charset="0"/>
              </a:rPr>
              <a:t> Nor Amer </a:t>
            </a:r>
            <a:r>
              <a:rPr lang="en-US" altLang="el-GR" sz="1200" dirty="0">
                <a:latin typeface="Arial" panose="020B0604020202020204" pitchFamily="34" charset="0"/>
                <a:cs typeface="Arial" panose="020B0604020202020204" pitchFamily="34" charset="0"/>
              </a:rPr>
              <a:t>1997, 77: 1227</a:t>
            </a:r>
            <a:endParaRPr lang="el-G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597709"/>
            <a:ext cx="7783734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Διαφορική διαγνωστική βάσει ιστορικού και αντικειμενικής εξέτασης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4647443" y="1997819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0155" y="2630817"/>
            <a:ext cx="8876341" cy="7078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ΑΙΜΟΔΥΝΑΜΙΚΗ ΣΤΑΘΕΡΟΤΗΤΑ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(συστολική αρτηριακή πίεση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100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mmHg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ή Μέση αρτηριακή πίεση 65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mmHg)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43187" y="3331996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79100" y="3964994"/>
            <a:ext cx="61266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ΝΑΙ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43187" y="4380178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4899" y="5013176"/>
            <a:ext cx="2761076" cy="13234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Σύσπαση/αντίσταση</a:t>
            </a:r>
          </a:p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Κοιλιακών τοιχωμάτων</a:t>
            </a:r>
          </a:p>
          <a:p>
            <a:pPr algn="ctr"/>
            <a:endParaRPr lang="el-GR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ΔΙΑΤΡΗΣΗ/ΕΙΛΕΟΣ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46392" y="3326983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75893" y="3959981"/>
            <a:ext cx="625492" cy="4001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ΟΧΙ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46392" y="4375165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10636" y="5008163"/>
            <a:ext cx="2756011" cy="4001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ΑΓΓΕΙΑΚΟ ΣΥΜΒΑΜΑ</a:t>
            </a:r>
          </a:p>
        </p:txBody>
      </p:sp>
    </p:spTree>
    <p:extLst>
      <p:ext uri="{BB962C8B-B14F-4D97-AF65-F5344CB8AC3E}">
        <p14:creationId xmlns:p14="http://schemas.microsoft.com/office/powerpoint/2010/main" val="263757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828800" cy="457200"/>
          </a:xfrm>
        </p:spPr>
        <p:txBody>
          <a:bodyPr/>
          <a:lstStyle/>
          <a:p>
            <a:fld id="{4B70C368-9663-48F9-A846-4C7FAAD31829}" type="datetime1">
              <a:rPr lang="en-US" altLang="el-GR"/>
              <a:pPr/>
              <a:t>11/17/2019</a:t>
            </a:fld>
            <a:endParaRPr lang="en-US" altLang="el-GR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272808" cy="1104900"/>
          </a:xfrm>
        </p:spPr>
        <p:txBody>
          <a:bodyPr>
            <a:noAutofit/>
          </a:bodyPr>
          <a:lstStyle/>
          <a:p>
            <a:r>
              <a:rPr lang="el-GR" altLang="el-G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ΔΙΑΓΝΩΣΤΙΚΟΣ ΑΛΓΟΡΙΘΜΟΣ ΟΞΕΙΑΣ </a:t>
            </a:r>
            <a:r>
              <a:rPr lang="el-GR" altLang="el-GR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ΚΟΙΛΙΑΣ (2)*</a:t>
            </a:r>
            <a:endParaRPr lang="en-US" altLang="el-G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6085" y="6583599"/>
            <a:ext cx="5594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alt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*Τροποποίηση από </a:t>
            </a:r>
            <a:r>
              <a:rPr lang="en-US" alt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US" altLang="el-GR" sz="1200" dirty="0">
                <a:latin typeface="Arial" panose="020B0604020202020204" pitchFamily="34" charset="0"/>
                <a:cs typeface="Arial" panose="020B0604020202020204" pitchFamily="34" charset="0"/>
              </a:rPr>
              <a:t>&amp; Rossi. </a:t>
            </a:r>
            <a:r>
              <a:rPr lang="en-US" altLang="el-G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Surg</a:t>
            </a:r>
            <a:r>
              <a:rPr lang="en-US" altLang="el-G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altLang="el-GR" sz="1200" i="1" dirty="0">
                <a:latin typeface="Arial" panose="020B0604020202020204" pitchFamily="34" charset="0"/>
                <a:cs typeface="Arial" panose="020B0604020202020204" pitchFamily="34" charset="0"/>
              </a:rPr>
              <a:t> Nor Amer </a:t>
            </a:r>
            <a:r>
              <a:rPr lang="en-US" altLang="el-GR" sz="1200" dirty="0">
                <a:latin typeface="Arial" panose="020B0604020202020204" pitchFamily="34" charset="0"/>
                <a:cs typeface="Arial" panose="020B0604020202020204" pitchFamily="34" charset="0"/>
              </a:rPr>
              <a:t>1997, 77: 1227</a:t>
            </a:r>
            <a:endParaRPr lang="el-G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558" y="1597709"/>
            <a:ext cx="6743834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Διαφορική διαγνωστική βάσει εντόπισης κοιλιακού άλγους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43187" y="1993853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14516" y="2621838"/>
            <a:ext cx="1057341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ΣΑΦΗΣ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43187" y="3042035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32720" y="3675033"/>
            <a:ext cx="2305438" cy="1015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Διαγνωστική βάσει</a:t>
            </a:r>
          </a:p>
          <a:p>
            <a:pPr algn="ctr"/>
            <a:endParaRPr lang="el-GR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ΕΝΤΟΠΙΣΗΣ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46392" y="1988840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74211" y="2621838"/>
            <a:ext cx="1228863" cy="4001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ΑΣΑΦΗΣ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46392" y="3037022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10638" y="3670020"/>
            <a:ext cx="2756012" cy="70788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Αποκλείστε</a:t>
            </a:r>
          </a:p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ΑΓΓΕΙΑΚΟ ΣΥΜΒΑΜΑ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956540" y="4365104"/>
            <a:ext cx="0" cy="63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20072" y="4998102"/>
            <a:ext cx="3561809" cy="10156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Αρχόμενος ειλεός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Αρχόμενη σκωληκοειδίτιδα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Παγκρεατίτιδα</a:t>
            </a:r>
          </a:p>
        </p:txBody>
      </p:sp>
    </p:spTree>
    <p:extLst>
      <p:ext uri="{BB962C8B-B14F-4D97-AF65-F5344CB8AC3E}">
        <p14:creationId xmlns:p14="http://schemas.microsoft.com/office/powerpoint/2010/main" val="1572907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7FAA-36C6-4694-881B-8716AC894433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ΑΞΙΟΛΟΓΗΣΗ ΤΟΥ ΑΣΘΕΝΟΥΣ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ΙΣΤΟΡΙΚΟ</a:t>
            </a:r>
          </a:p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ΑΝΤΙΚΕΙΜΕΝΙΚΗ ΕΞΕΤΑΣΗ</a:t>
            </a:r>
          </a:p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Εργ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αστηριακές εξετάσεις</a:t>
            </a:r>
          </a:p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Απ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εικονιστικές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εξετάσεις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6477000" y="4876800"/>
          <a:ext cx="16002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lip" r:id="rId3" imgW="1146240" imgH="1086840" progId="MS_ClipArt_Gallery.2">
                  <p:embed/>
                </p:oleObj>
              </mc:Choice>
              <mc:Fallback>
                <p:oleObj name="Clip" r:id="rId3" imgW="1146240" imgH="10868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76800"/>
                        <a:ext cx="16002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8892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E11E-D679-4121-9F99-0FADB6C2C57F}" type="datetime1">
              <a:rPr lang="en-US" altLang="el-GR">
                <a:latin typeface="Arial" panose="020B0604020202020204" pitchFamily="34" charset="0"/>
                <a:cs typeface="Arial" panose="020B0604020202020204" pitchFamily="34" charset="0"/>
              </a:rPr>
              <a:pPr/>
              <a:t>11/17/2019</a:t>
            </a:fld>
            <a:endParaRPr lang="en-US" alt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ΑΝΤΙΚΕΙΜΕΝΙΚΗ ΕΞΕΤΑΣΗ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Επ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ισκό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πηση</a:t>
            </a:r>
          </a:p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Ακρό</a:t>
            </a:r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αση</a:t>
            </a:r>
          </a:p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Επ</a:t>
            </a:r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ίκρουση</a:t>
            </a:r>
            <a:endParaRPr lang="en-US" alt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Ψηλάφηση</a:t>
            </a:r>
            <a:endParaRPr lang="en-US" alt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ΔΑΚΤΥΛΙΚΗ ΕΞΕΤΑΣΗ</a:t>
            </a:r>
          </a:p>
          <a:p>
            <a:r>
              <a:rPr lang="el-GR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ΠΡΟΣΟΧΗ: η αντικειμενική εξέταση δεν περιλαμβάνει μόνο την κοιλία</a:t>
            </a:r>
            <a:endParaRPr lang="en-US" alt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24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ΚΥΡΙΟΤΕΡΑ ΑΙΤΙΑ ΟΞΕΙΑΣ ΚΟΙΛΙΑΣ</a:t>
            </a:r>
            <a:endParaRPr lang="el-G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4752528" cy="3970318"/>
          </a:xfr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2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Ενδοκοιλιακά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Οξεία περιτονίτιδα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Διάτρηση πεπτικού έλκους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Οξεία σκωληκοειδίτιδα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Οξεία εκκολπωματίτιδα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Οξεία παγκρεατίτιδα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Αποφρακτικός/παραλυτικός ειλεός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Οξέα αγγειακά συμβάματα (διαχωρισμός/ρήξη ανευρύσματος κοιλιακής αορτής, εμβολή/θρόμβωση μεσεντερίου)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5448" y="3645024"/>
            <a:ext cx="3701048" cy="304698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2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Εξωκοιλιακά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Πνευμονία βάσης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Πλευρίτιδα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Κωλικός ουρητήρα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Γυναικολογικά συμβάματα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Διαβητική κετοξέωση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Δρεπανοκυτταρική κρίση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Πορφυρίες</a:t>
            </a:r>
          </a:p>
        </p:txBody>
      </p:sp>
    </p:spTree>
    <p:extLst>
      <p:ext uri="{BB962C8B-B14F-4D97-AF65-F5344CB8AC3E}">
        <p14:creationId xmlns:p14="http://schemas.microsoft.com/office/powerpoint/2010/main" val="196479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ΤΟΙΧΩΜΑΤΙΚΟ # ΣΠΛΑΓΝΙΚΟ ΑΛΓΟΣ</a:t>
            </a:r>
            <a:endParaRPr lang="el-G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54373"/>
            <a:ext cx="7401322" cy="496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89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" y="548680"/>
            <a:ext cx="909373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9776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3BC8-1D46-4242-B04D-9008EB5D176E}" type="datetime1">
              <a:rPr lang="en-US" altLang="el-GR"/>
              <a:pPr/>
              <a:t>11/17/2019</a:t>
            </a:fld>
            <a:endParaRPr lang="en-US" altLang="el-GR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667000" y="304800"/>
          <a:ext cx="51054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Photo Editor Photo" r:id="rId3" imgW="2038095" imgH="3029373" progId="MSPhotoEd.3">
                  <p:embed/>
                </p:oleObj>
              </mc:Choice>
              <mc:Fallback>
                <p:oleObj name="Photo Editor Photo" r:id="rId3" imgW="2038095" imgH="302937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04800"/>
                        <a:ext cx="51054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671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41C-3395-44F6-8FD4-D3262771D886}" type="datetime1">
              <a:rPr lang="en-US" altLang="el-GR"/>
              <a:pPr/>
              <a:t>11/17/2019</a:t>
            </a:fld>
            <a:endParaRPr lang="en-US" altLang="el-G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1115616" y="332656"/>
            <a:ext cx="7162800" cy="1104900"/>
          </a:xfrm>
        </p:spPr>
        <p:txBody>
          <a:bodyPr>
            <a:noAutofit/>
          </a:bodyPr>
          <a:lstStyle/>
          <a:p>
            <a:r>
              <a:rPr lang="en-US" altLang="el-G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ΚΑΤΑΣΤΑΣΕΙΣ ΠΟΥ </a:t>
            </a:r>
            <a:r>
              <a:rPr lang="el-GR" altLang="el-G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ΜΙΜΟΥΝΤΑΙ</a:t>
            </a:r>
            <a:r>
              <a:rPr lang="en-US" altLang="el-G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ΟΞΕΙΑ ΚΟΙΛΙΑ</a:t>
            </a:r>
            <a:endParaRPr lang="en-US" altLang="el-GR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Γα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στρίτιδ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Ευερέθιστο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έντερο</a:t>
            </a:r>
            <a:endParaRPr lang="en-US" alt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Πλευρίτιδ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</a:p>
          <a:p>
            <a:r>
              <a:rPr lang="en-US" alt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Έμφρ</a:t>
            </a:r>
            <a:r>
              <a:rPr lang="en-US" alt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αγμα του μυοκαρδίου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88341"/>
            <a:ext cx="5032668" cy="34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278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667</Words>
  <Application>Microsoft Office PowerPoint</Application>
  <PresentationFormat>On-screen Show (4:3)</PresentationFormat>
  <Paragraphs>166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Clip</vt:lpstr>
      <vt:lpstr>Photo Editor Photo</vt:lpstr>
      <vt:lpstr>PowerPoint Presentation</vt:lpstr>
      <vt:lpstr>ΟΡΙΣΜΟΣ</vt:lpstr>
      <vt:lpstr>ΑΞΙΟΛΟΓΗΣΗ ΤΟΥ ΑΣΘΕΝΟΥΣ</vt:lpstr>
      <vt:lpstr>ΑΝΤΙΚΕΙΜΕΝΙΚΗ ΕΞΕΤΑΣΗ</vt:lpstr>
      <vt:lpstr>ΚΥΡΙΟΤΕΡΑ ΑΙΤΙΑ ΟΞΕΙΑΣ ΚΟΙΛΙΑΣ</vt:lpstr>
      <vt:lpstr>ΤΟΙΧΩΜΑΤΙΚΟ # ΣΠΛΑΓΝΙΚΟ ΑΛΓΟΣ</vt:lpstr>
      <vt:lpstr>PowerPoint Presentation</vt:lpstr>
      <vt:lpstr>PowerPoint Presentation</vt:lpstr>
      <vt:lpstr>ΚΑΤΑΣΤΑΣΕΙΣ ΠΟΥ ΜΙΜΟΥΝΤΑΙ ΟΞΕΙΑ ΚΟΙΛΙΑ</vt:lpstr>
      <vt:lpstr>ΠΡΟΕΧΟΥΣΑ ΚΟΙΛΙΑ</vt:lpstr>
      <vt:lpstr>ΠΡΟΣΟΧΗ: ΕΝΤΕΡΙΚΟΙ ΗΧΟΙ</vt:lpstr>
      <vt:lpstr>ΣΗΜΕΙΑ ΕΞΕΤΑΣΗΣ ΑΓΓΕΙΩΝ</vt:lpstr>
      <vt:lpstr>ΟΞΕΙΑ ΠΕΡΙΤΟΝΙΤΙΔΑ</vt:lpstr>
      <vt:lpstr>ΔΙΑΤΡΗΣΗ ΠΕΠΤΙΚΟΥ ΕΛΚΟΥΣ</vt:lpstr>
      <vt:lpstr>ΟΞΕΙΑ ΠΑΓΚΡΕΑΤΙΤΙΔΑ</vt:lpstr>
      <vt:lpstr>PowerPoint Presentation</vt:lpstr>
      <vt:lpstr>ΟΞΕΙΑ ΣΚΩΛΗΚΟΕΙΔΙΤΙΔΑ</vt:lpstr>
      <vt:lpstr>ΕΠΩΔΥΝΑ ΣΗΜΕΙΑ ΟΞΕΙΑΣ ΣΚΩΛΗΚΟΕΙΔΙΤΙΔΑ</vt:lpstr>
      <vt:lpstr>ΟΞΕΙΑ ΧΟΛΟΚΥΣΤΙΤΙΔΑ</vt:lpstr>
      <vt:lpstr>ΟΞΕΙΑ ΕΚΚΟΛΠΩΜΑΤΙΤΙΔΑ</vt:lpstr>
      <vt:lpstr>ΑΠΟΦΡΑΚΤΙΚΟΣ ΕΙΛΕΟΣ</vt:lpstr>
      <vt:lpstr>ΚΩΛΙΚΟΣ ΟΥΡΗΤΗΡΑ</vt:lpstr>
      <vt:lpstr>ΑΓΓΕΙΑΚΑ ΣΥΜΒΑΜΑΤΑ</vt:lpstr>
      <vt:lpstr>ΡΗΞΗ ΑΝΕΥΡΥΣΜΑΤΟΣ ΚΟΙΛΙΑΚΗΣ ΑΟΡΤΗΣ</vt:lpstr>
      <vt:lpstr>PowerPoint Presentation</vt:lpstr>
      <vt:lpstr>PowerPoint Presentation</vt:lpstr>
      <vt:lpstr>ΔΙΑΓΝΩΣΤΙΚΟΣ ΑΛΓΟΡΙΘΜΟΣ ΟΞΕΙΑΣ ΚΟΙΛΙΑΣ (1)*</vt:lpstr>
      <vt:lpstr>ΔΙΑΓΝΩΣΤΙΚΟΣ ΑΛΓΟΡΙΘΜΟΣ ΟΞΕΙΑΣ ΚΟΙΛΙΑΣ (2)*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ΟΞΕΙΑ ΚΟΙΛΙΑ</dc:title>
  <dc:creator>Evangelos</dc:creator>
  <cp:lastModifiedBy>Evangelos</cp:lastModifiedBy>
  <cp:revision>11</cp:revision>
  <dcterms:created xsi:type="dcterms:W3CDTF">2018-11-10T10:59:23Z</dcterms:created>
  <dcterms:modified xsi:type="dcterms:W3CDTF">2019-11-17T17:12:24Z</dcterms:modified>
</cp:coreProperties>
</file>