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98" r:id="rId2"/>
    <p:sldId id="299" r:id="rId3"/>
    <p:sldId id="300" r:id="rId4"/>
    <p:sldId id="301" r:id="rId5"/>
    <p:sldId id="302" r:id="rId6"/>
    <p:sldId id="303" r:id="rId7"/>
    <p:sldId id="315" r:id="rId8"/>
    <p:sldId id="316" r:id="rId9"/>
    <p:sldId id="317" r:id="rId10"/>
    <p:sldId id="318" r:id="rId11"/>
    <p:sldId id="319" r:id="rId12"/>
    <p:sldId id="304" r:id="rId13"/>
    <p:sldId id="305" r:id="rId14"/>
    <p:sldId id="307" r:id="rId15"/>
    <p:sldId id="308" r:id="rId16"/>
    <p:sldId id="309" r:id="rId17"/>
    <p:sldId id="322" r:id="rId18"/>
    <p:sldId id="270" r:id="rId19"/>
    <p:sldId id="272" r:id="rId20"/>
    <p:sldId id="273" r:id="rId21"/>
    <p:sldId id="275" r:id="rId22"/>
    <p:sldId id="276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323" r:id="rId4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581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16DC038F-206E-4710-ABE8-A8F8EF7AA43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78717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2E5E8B31-5E42-45A3-8777-918D3E935B6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08958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F00EF-BF01-4A34-B933-C4EB2404631D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01688-E243-434A-9086-466D8ADA74DE}" type="slidenum">
              <a:rPr lang="el-GR" altLang="en-US"/>
              <a:pPr/>
              <a:t>23</a:t>
            </a:fld>
            <a:endParaRPr lang="el-GR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53073-02AA-47F8-981E-8C67A1839509}" type="slidenum">
              <a:rPr lang="el-GR" altLang="en-US"/>
              <a:pPr/>
              <a:t>24</a:t>
            </a:fld>
            <a:endParaRPr lang="el-GR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08D2E-AFD3-4031-BCB0-CDF0CE16B179}" type="slidenum">
              <a:rPr lang="el-GR" altLang="en-US"/>
              <a:pPr/>
              <a:t>25</a:t>
            </a:fld>
            <a:endParaRPr lang="el-GR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764B7-2DCA-4A8E-94E1-256430C8D437}" type="slidenum">
              <a:rPr lang="el-GR" altLang="en-US"/>
              <a:pPr/>
              <a:t>26</a:t>
            </a:fld>
            <a:endParaRPr lang="el-GR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3C113-6906-4ADB-9C4F-3125B446A64C}" type="slidenum">
              <a:rPr lang="el-GR" altLang="en-US"/>
              <a:pPr/>
              <a:t>27</a:t>
            </a:fld>
            <a:endParaRPr lang="el-GR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906ED-948D-4435-B768-F238238B5948}" type="slidenum">
              <a:rPr lang="el-GR" altLang="en-US"/>
              <a:pPr/>
              <a:t>28</a:t>
            </a:fld>
            <a:endParaRPr lang="el-GR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FD88-3EB7-416B-9F58-CAAEA6A798F7}" type="slidenum">
              <a:rPr lang="el-GR" altLang="en-US"/>
              <a:pPr/>
              <a:t>29</a:t>
            </a:fld>
            <a:endParaRPr lang="el-GR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BCF90-466B-4C2A-B270-30DAAEE4503A}" type="slidenum">
              <a:rPr lang="el-GR" altLang="en-US"/>
              <a:pPr/>
              <a:t>30</a:t>
            </a:fld>
            <a:endParaRPr lang="el-GR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AC67D-C684-4D42-A821-D7D90A1469A8}" type="slidenum">
              <a:rPr lang="el-GR" altLang="en-US"/>
              <a:pPr/>
              <a:t>31</a:t>
            </a:fld>
            <a:endParaRPr lang="el-GR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3767E-2624-40B4-8DDC-34CB6006754E}" type="slidenum">
              <a:rPr lang="el-GR" altLang="en-US"/>
              <a:pPr/>
              <a:t>32</a:t>
            </a:fld>
            <a:endParaRPr lang="el-GR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9BDF5-6F0E-4871-A96E-6577B4C2F6E4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71DA3-F9CB-4016-8DDD-6A6B473D0409}" type="slidenum">
              <a:rPr lang="el-GR" altLang="en-US"/>
              <a:pPr/>
              <a:t>33</a:t>
            </a:fld>
            <a:endParaRPr lang="el-GR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17496-3AEE-4E66-8C38-597A091E94C0}" type="slidenum">
              <a:rPr lang="el-GR" altLang="en-US"/>
              <a:pPr/>
              <a:t>34</a:t>
            </a:fld>
            <a:endParaRPr lang="el-GR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33AC7-9DDE-4EB8-9491-A3B26A3F9187}" type="slidenum">
              <a:rPr lang="el-GR" altLang="en-US"/>
              <a:pPr/>
              <a:t>35</a:t>
            </a:fld>
            <a:endParaRPr lang="el-GR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7D179-C9FA-4851-AE06-4727BB2ED36C}" type="slidenum">
              <a:rPr lang="el-GR" altLang="en-US"/>
              <a:pPr/>
              <a:t>36</a:t>
            </a:fld>
            <a:endParaRPr lang="el-GR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333A2-BDD4-43F4-92A0-FF16C8C59213}" type="slidenum">
              <a:rPr lang="el-GR" altLang="en-US"/>
              <a:pPr/>
              <a:t>37</a:t>
            </a:fld>
            <a:endParaRPr lang="el-GR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BA94-DD81-4E0C-AB10-578A2D3164EB}" type="slidenum">
              <a:rPr lang="el-GR" altLang="en-US"/>
              <a:pPr/>
              <a:t>38</a:t>
            </a:fld>
            <a:endParaRPr lang="el-GR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F5066-FBDB-4277-88C0-613D176B5298}" type="slidenum">
              <a:rPr lang="el-GR" altLang="en-US"/>
              <a:pPr/>
              <a:t>39</a:t>
            </a:fld>
            <a:endParaRPr lang="el-GR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6EF1-6AA5-4DA2-80B2-C079A43941C0}" type="slidenum">
              <a:rPr lang="el-GR" altLang="en-US"/>
              <a:pPr/>
              <a:t>40</a:t>
            </a:fld>
            <a:endParaRPr lang="el-GR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83428-7094-4D05-A388-3CAAC9713F33}" type="slidenum">
              <a:rPr lang="el-GR" altLang="en-US"/>
              <a:pPr/>
              <a:t>41</a:t>
            </a:fld>
            <a:endParaRPr lang="el-GR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1063F-EC97-430C-B689-998C43BFBABE}" type="slidenum">
              <a:rPr lang="el-GR" altLang="en-US"/>
              <a:pPr/>
              <a:t>42</a:t>
            </a:fld>
            <a:endParaRPr lang="el-GR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3CB0D-FF0D-4CB1-AC91-349CB742CD93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0B572-3011-48D1-BEFB-C028492832AB}" type="slidenum">
              <a:rPr lang="el-GR" altLang="en-US"/>
              <a:pPr/>
              <a:t>43</a:t>
            </a:fld>
            <a:endParaRPr lang="el-GR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1968F-D2B8-4024-90C3-6DAA1CA6E1AB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79AA6-4E94-486B-BD74-72F378CF908F}" type="slidenum">
              <a:rPr lang="el-GR" altLang="en-US"/>
              <a:pPr/>
              <a:t>18</a:t>
            </a:fld>
            <a:endParaRPr lang="el-GR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BB9B9-D72E-4663-B13A-430801036AB2}" type="slidenum">
              <a:rPr lang="el-GR" altLang="en-US"/>
              <a:pPr/>
              <a:t>19</a:t>
            </a:fld>
            <a:endParaRPr lang="el-GR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8E9A8-E99B-42F7-96D4-6B1EFBAF67E9}" type="slidenum">
              <a:rPr lang="el-GR" altLang="en-US"/>
              <a:pPr/>
              <a:t>20</a:t>
            </a:fld>
            <a:endParaRPr lang="el-GR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6C87B-F944-47CF-93E1-0C8ADE26B022}" type="slidenum">
              <a:rPr lang="el-GR" altLang="en-US"/>
              <a:pPr/>
              <a:t>21</a:t>
            </a:fld>
            <a:endParaRPr lang="el-GR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1BB79-32B0-4CEB-B277-F315DA2ED428}" type="slidenum">
              <a:rPr lang="el-GR" altLang="en-US"/>
              <a:pPr/>
              <a:t>22</a:t>
            </a:fld>
            <a:endParaRPr lang="el-GR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1642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A07A3D-CB04-4CEA-8E4C-7907FFCF511A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AB71-51BC-4583-ABAD-F2D5F626CF9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46478091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90AB-CDE1-4FFD-A848-4C5E80EF71E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71295935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512DA-10BD-407C-A26B-BFEF649A7FB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73637479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AA7D9-EA9D-49F3-9D17-64F3523BC4C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14825291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0DEC9-1AD9-4141-BF64-FBB0F832BC0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55774743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B4DE6-27FA-4694-8D85-CB0736C6FA3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63296436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E96DF-505A-404B-88A7-C7EFDE7B741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59460367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FFDCA-8CE1-4357-A524-A5081B7A551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70995989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EFA3A-F51C-4A74-A1C6-A2889D12300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81352182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70252-FDA6-48FE-86BA-A84B2E5C358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63003251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l-GR" altLang="en-US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l-GR" altLang="en-US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614F09D7-DD82-4D79-9739-BEDFE968EE9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7772400" cy="1736725"/>
          </a:xfrm>
        </p:spPr>
        <p:txBody>
          <a:bodyPr/>
          <a:lstStyle/>
          <a:p>
            <a:r>
              <a:rPr lang="el-GR" altLang="en-US" sz="4800" b="1"/>
              <a:t>ΑΡΧΕΣ  ΟΞΕΟΒΑΣΙΚΗΣ ΙΣΟΡΡΟΠΙΑΣ</a:t>
            </a:r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71800"/>
            <a:ext cx="8001000" cy="1752600"/>
          </a:xfrm>
        </p:spPr>
        <p:txBody>
          <a:bodyPr/>
          <a:lstStyle/>
          <a:p>
            <a:pPr algn="r"/>
            <a:r>
              <a:rPr lang="en-US" altLang="en-US" b="1" i="1" dirty="0">
                <a:latin typeface="Arial" charset="0"/>
              </a:rPr>
              <a:t>Ε. Ι. </a:t>
            </a:r>
            <a:r>
              <a:rPr lang="en-US" altLang="en-US" b="1" i="1" dirty="0" err="1">
                <a:latin typeface="Arial" charset="0"/>
              </a:rPr>
              <a:t>Γι</a:t>
            </a:r>
            <a:r>
              <a:rPr lang="en-US" altLang="en-US" b="1" i="1" dirty="0">
                <a:latin typeface="Arial" charset="0"/>
              </a:rPr>
              <a:t>αμαρέλλος-Μπουρμπούλης</a:t>
            </a:r>
          </a:p>
          <a:p>
            <a:pPr algn="r"/>
            <a:endParaRPr lang="el-GR" altLang="en-US" sz="2800" b="1" dirty="0" smtClean="0">
              <a:latin typeface="Arial" charset="0"/>
            </a:endParaRPr>
          </a:p>
          <a:p>
            <a:pPr algn="r"/>
            <a:r>
              <a:rPr lang="el-GR" altLang="en-US" sz="2800" b="1" dirty="0" smtClean="0">
                <a:latin typeface="Arial" charset="0"/>
              </a:rPr>
              <a:t>Καθηγητής</a:t>
            </a:r>
            <a:r>
              <a:rPr lang="en-US" altLang="en-US" sz="2800" b="1" dirty="0" smtClean="0">
                <a:latin typeface="Arial" charset="0"/>
              </a:rPr>
              <a:t> </a:t>
            </a:r>
            <a:r>
              <a:rPr lang="en-US" altLang="en-US" sz="2800" b="1" dirty="0">
                <a:latin typeface="Arial" charset="0"/>
              </a:rPr>
              <a:t>Πα</a:t>
            </a:r>
            <a:r>
              <a:rPr lang="en-US" altLang="en-US" sz="2800" b="1" dirty="0" err="1">
                <a:latin typeface="Arial" charset="0"/>
              </a:rPr>
              <a:t>θολογί</a:t>
            </a:r>
            <a:r>
              <a:rPr lang="en-US" altLang="en-US" sz="2800" b="1" dirty="0">
                <a:latin typeface="Arial" charset="0"/>
              </a:rPr>
              <a:t>ας</a:t>
            </a:r>
          </a:p>
          <a:p>
            <a:pPr algn="r"/>
            <a:r>
              <a:rPr lang="en-US" altLang="en-US" sz="2800" b="1" dirty="0">
                <a:latin typeface="Arial" charset="0"/>
              </a:rPr>
              <a:t>Δ΄Πα</a:t>
            </a:r>
            <a:r>
              <a:rPr lang="en-US" altLang="en-US" sz="2800" b="1" dirty="0" err="1">
                <a:latin typeface="Arial" charset="0"/>
              </a:rPr>
              <a:t>θολογική</a:t>
            </a:r>
            <a:r>
              <a:rPr lang="en-US" altLang="en-US" sz="2800" b="1" dirty="0">
                <a:latin typeface="Arial" charset="0"/>
              </a:rPr>
              <a:t> </a:t>
            </a:r>
            <a:r>
              <a:rPr lang="en-US" altLang="en-US" sz="2800" b="1" dirty="0" err="1">
                <a:latin typeface="Arial" charset="0"/>
              </a:rPr>
              <a:t>Κλινική</a:t>
            </a:r>
            <a:r>
              <a:rPr lang="en-US" altLang="en-US" sz="2800" b="1" dirty="0">
                <a:latin typeface="Arial" charset="0"/>
              </a:rPr>
              <a:t> </a:t>
            </a:r>
          </a:p>
          <a:p>
            <a:pPr algn="r"/>
            <a:r>
              <a:rPr lang="en-US" altLang="en-US" sz="2800" b="1" dirty="0">
                <a:latin typeface="Arial" charset="0"/>
              </a:rPr>
              <a:t>Πα</a:t>
            </a:r>
            <a:r>
              <a:rPr lang="en-US" altLang="en-US" sz="2800" b="1" dirty="0" err="1">
                <a:latin typeface="Arial" charset="0"/>
              </a:rPr>
              <a:t>νε</a:t>
            </a:r>
            <a:r>
              <a:rPr lang="en-US" altLang="en-US" sz="2800" b="1" dirty="0">
                <a:latin typeface="Arial" charset="0"/>
              </a:rPr>
              <a:t>πιστημίου Αθηνών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l-GR" altLang="en-US" sz="4000" b="1"/>
              <a:t>Η ΑΠΟΒΑΛΛΟΜΕΝΗ ΑΜΜΩΝΙΑ</a:t>
            </a:r>
          </a:p>
        </p:txBody>
      </p:sp>
      <p:pic>
        <p:nvPicPr>
          <p:cNvPr id="124931" name="Picture 3" descr="au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82804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Η ΕΞΙΣΩΣΗ HENDERSON-HASSELBACH (2)</a:t>
            </a:r>
            <a:endParaRPr lang="en-US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000" b="1">
                <a:sym typeface="Symbol" pitchFamily="18" charset="2"/>
              </a:rPr>
              <a:t>pH= 6.1 + log </a:t>
            </a:r>
            <a:r>
              <a:rPr lang="en-US" altLang="en-US" sz="4000" b="1"/>
              <a:t>[HCO</a:t>
            </a:r>
            <a:r>
              <a:rPr lang="en-US" altLang="en-US" sz="4000" b="1" baseline="-25000"/>
              <a:t>3</a:t>
            </a:r>
            <a:r>
              <a:rPr lang="el-GR" altLang="en-US" sz="4000" b="1" baseline="30000"/>
              <a:t>-</a:t>
            </a:r>
            <a:r>
              <a:rPr lang="en-US" altLang="en-US" sz="4000" b="1"/>
              <a:t>] / </a:t>
            </a:r>
            <a:r>
              <a:rPr lang="en-US" altLang="en-US" sz="4000" b="1">
                <a:sym typeface="Symbol" pitchFamily="18" charset="2"/>
              </a:rPr>
              <a:t>pCO</a:t>
            </a:r>
            <a:r>
              <a:rPr lang="en-US" altLang="en-US" sz="4000" b="1" baseline="-25000">
                <a:sym typeface="Symbol" pitchFamily="18" charset="2"/>
              </a:rPr>
              <a:t>2</a:t>
            </a:r>
          </a:p>
          <a:p>
            <a:pPr>
              <a:buFont typeface="Wingdings" pitchFamily="2" charset="2"/>
              <a:buNone/>
            </a:pPr>
            <a:endParaRPr lang="en-US" altLang="en-US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Η ΕΞΙΣΩΣΗ HENDERSON-HASELBACH (3)</a:t>
            </a:r>
            <a:endParaRPr lang="en-US" altLang="en-US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Κάθε φορά που γίνεται μια βλαπτική επίδραση ο λόγος [HCO</a:t>
            </a:r>
            <a:r>
              <a:rPr lang="en-US" altLang="en-US" baseline="-25000"/>
              <a:t>3</a:t>
            </a:r>
            <a:r>
              <a:rPr lang="el-GR" altLang="en-US" baseline="30000"/>
              <a:t>-</a:t>
            </a:r>
            <a:r>
              <a:rPr lang="en-US" altLang="en-US"/>
              <a:t>] / </a:t>
            </a:r>
            <a:r>
              <a:rPr lang="en-US" altLang="en-US">
                <a:sym typeface="Symbol" pitchFamily="18" charset="2"/>
              </a:rPr>
              <a:t>[CO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]  μεταβάλλεται έτσι ώστε:</a:t>
            </a:r>
          </a:p>
          <a:p>
            <a:r>
              <a:rPr lang="en-US" altLang="en-US">
                <a:sym typeface="Symbol" pitchFamily="18" charset="2"/>
              </a:rPr>
              <a:t>Αν αυξηθεί η pCO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l-GR" altLang="en-US">
                <a:sym typeface="Symbol" pitchFamily="18" charset="2"/>
              </a:rPr>
              <a:t>να αντιδράσει ο νεφρός με κατακράτηση (ΑΥΞΗΣΗ) των </a:t>
            </a:r>
            <a:r>
              <a:rPr lang="en-US" altLang="en-US"/>
              <a:t>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</a:p>
          <a:p>
            <a:r>
              <a:rPr lang="en-US" altLang="en-US">
                <a:sym typeface="Symbol" pitchFamily="18" charset="2"/>
              </a:rPr>
              <a:t>Αν ελαττωθεί η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l-GR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l-GR" altLang="en-US">
                <a:sym typeface="Symbol" pitchFamily="18" charset="2"/>
              </a:rPr>
              <a:t>να αντιδράσει ο πνεύμονας με αποβολή (ΜΕΙΩΣΗ) της </a:t>
            </a:r>
            <a:r>
              <a:rPr lang="en-US" altLang="en-US"/>
              <a:t>pCO</a:t>
            </a:r>
            <a:r>
              <a:rPr lang="en-US" altLang="en-US" baseline="-25000"/>
              <a:t>2</a:t>
            </a:r>
            <a:endParaRPr lang="en-US" altLang="en-US" baseline="30000"/>
          </a:p>
          <a:p>
            <a:endParaRPr lang="en-US" altLang="en-US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Η ΕΞΕΤΑΣΗ ΑΕΡΙΩΝ ΑΙΜΑΤΟΣ</a:t>
            </a:r>
            <a:br>
              <a:rPr lang="en-US" altLang="en-US" sz="4000" b="1"/>
            </a:br>
            <a:r>
              <a:rPr lang="en-US" altLang="en-US" sz="3200" b="1"/>
              <a:t>(Herd AM. </a:t>
            </a:r>
            <a:r>
              <a:rPr lang="en-US" altLang="en-US" sz="3200" b="1" i="1"/>
              <a:t>Can Fam Phys</a:t>
            </a:r>
            <a:r>
              <a:rPr lang="en-US" altLang="en-US" sz="3200" b="1"/>
              <a:t> 2005, 51: 226)</a:t>
            </a:r>
            <a:endParaRPr lang="en-US" altLang="en-US" sz="3600"/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/>
              <a:t>ΔΕΝ είναι εξέταση ρουτίνας</a:t>
            </a:r>
          </a:p>
          <a:p>
            <a:pPr>
              <a:lnSpc>
                <a:spcPct val="135000"/>
              </a:lnSpc>
            </a:pPr>
            <a:r>
              <a:rPr lang="en-US" altLang="en-US"/>
              <a:t>ΠΕΡΙΛΑΜΒΑΝΕΙ τις τιμές pH, pO</a:t>
            </a:r>
            <a:r>
              <a:rPr lang="en-US" altLang="en-US" baseline="-25000"/>
              <a:t>2</a:t>
            </a:r>
            <a:r>
              <a:rPr lang="en-US" altLang="en-US"/>
              <a:t>, pCO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l-GR" altLang="en-US"/>
              <a:t>και Η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</a:p>
          <a:p>
            <a:r>
              <a:rPr lang="en-US" altLang="en-US">
                <a:sym typeface="Symbol" pitchFamily="18" charset="2"/>
              </a:rPr>
              <a:t>Το μηχάνημα </a:t>
            </a:r>
            <a:r>
              <a:rPr lang="el-GR" altLang="en-US">
                <a:sym typeface="Symbol" pitchFamily="18" charset="2"/>
              </a:rPr>
              <a:t>έχει ηλεκτρόδια για </a:t>
            </a:r>
            <a:r>
              <a:rPr lang="en-US" altLang="en-US"/>
              <a:t>pH, pO</a:t>
            </a:r>
            <a:r>
              <a:rPr lang="en-US" altLang="en-US" baseline="-25000"/>
              <a:t>2 </a:t>
            </a:r>
            <a:r>
              <a:rPr lang="en-US" altLang="en-US"/>
              <a:t>και pCO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l-GR" altLang="en-US"/>
              <a:t>και την [Η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] την βγάζει από τον τύπο</a:t>
            </a:r>
            <a:r>
              <a:rPr lang="el-GR" altLang="en-US">
                <a:sym typeface="Symbol" pitchFamily="18" charset="2"/>
              </a:rPr>
              <a:t> </a:t>
            </a:r>
            <a:endParaRPr lang="en-US" altLang="en-US"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ΟΞΕΟΒΑΣΙΚΕΣ ΔΙΑΤΑΡΑΧΕΣ</a:t>
            </a:r>
            <a:endParaRPr lang="en-US" alt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/>
              <a:t>Οξείες (ΜΟΝΟ οξέωση ή αλκάλωση)</a:t>
            </a:r>
          </a:p>
          <a:p>
            <a:pPr>
              <a:lnSpc>
                <a:spcPct val="125000"/>
              </a:lnSpc>
            </a:pPr>
            <a:r>
              <a:rPr lang="en-US" altLang="en-US"/>
              <a:t>Χρόνιες (ΜΕΙΚΤΕΣ διαταραχές ώστε να </a:t>
            </a:r>
            <a:r>
              <a:rPr lang="el-GR" altLang="en-US"/>
              <a:t>παραμείνει</a:t>
            </a:r>
            <a:r>
              <a:rPr lang="en-US" altLang="en-US"/>
              <a:t> σταθερό το pH</a:t>
            </a:r>
            <a:r>
              <a:rPr lang="el-GR" altLang="en-US"/>
              <a:t> και να διατηρηθεί ο οργανισμός στη ζωή)</a:t>
            </a:r>
            <a:endParaRPr lang="en-US" altLang="en-US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ΦΥΣΙΟΛΟΓΙΚΕΣ ΤΙΜΕΣ</a:t>
            </a:r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/>
              <a:t>pH: 7.35-7.45</a:t>
            </a:r>
          </a:p>
          <a:p>
            <a:pPr>
              <a:lnSpc>
                <a:spcPct val="135000"/>
              </a:lnSpc>
            </a:pPr>
            <a:r>
              <a:rPr lang="en-US" altLang="en-US"/>
              <a:t>pO</a:t>
            </a:r>
            <a:r>
              <a:rPr lang="en-US" altLang="en-US" baseline="-25000"/>
              <a:t>2</a:t>
            </a:r>
            <a:r>
              <a:rPr lang="en-US" altLang="en-US"/>
              <a:t>: 90-100mmHg</a:t>
            </a:r>
          </a:p>
          <a:p>
            <a:pPr>
              <a:lnSpc>
                <a:spcPct val="135000"/>
              </a:lnSpc>
            </a:pPr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: 35-40mmHg</a:t>
            </a:r>
          </a:p>
          <a:p>
            <a:pPr>
              <a:lnSpc>
                <a:spcPct val="135000"/>
              </a:lnSpc>
            </a:pPr>
            <a:r>
              <a:rPr lang="el-GR" altLang="en-US"/>
              <a:t>Η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: 22-26mmol/l</a:t>
            </a:r>
            <a:endParaRPr lang="en-US" altLang="en-US" baseline="30000"/>
          </a:p>
          <a:p>
            <a:pPr>
              <a:lnSpc>
                <a:spcPct val="135000"/>
              </a:lnSpc>
            </a:pPr>
            <a:endParaRPr lang="en-US" altLang="en-US"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ΒΑΣΙΚΕΣ ΑΡΧΕΣ ΕΡΜΗΝΕΙΑΣ ΤΩΝ ΟΞΕΟΒΑΣΙΚΩΝ ΔΙΑΤΑΡΑΧΩΝ (1)</a:t>
            </a:r>
            <a:endParaRPr lang="en-US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>
                <a:latin typeface="Arial" charset="0"/>
              </a:rPr>
              <a:t>pH: &lt;7.35= ΟΞΕΩΣΗ </a:t>
            </a:r>
          </a:p>
          <a:p>
            <a:pPr>
              <a:lnSpc>
                <a:spcPct val="135000"/>
              </a:lnSpc>
            </a:pPr>
            <a:r>
              <a:rPr lang="en-US" altLang="en-US">
                <a:latin typeface="Arial" charset="0"/>
              </a:rPr>
              <a:t>pH: &gt;7.45= ΑΛΚΑΛΩΣΗ</a:t>
            </a:r>
          </a:p>
          <a:p>
            <a:pPr>
              <a:lnSpc>
                <a:spcPct val="135000"/>
              </a:lnSpc>
            </a:pPr>
            <a:r>
              <a:rPr lang="en-US" altLang="en-US">
                <a:latin typeface="Arial" charset="0"/>
              </a:rPr>
              <a:t>Οι τιμές δεν δείχνουν άμεσα ποιός παράγοντας επέδρασε στην εξίσωση και η ερμηνεία θα γίνει ΕΜΜΕΣΑ </a:t>
            </a:r>
            <a:endParaRPr lang="en-US" altLang="en-US" baseline="30000">
              <a:latin typeface="Arial" charset="0"/>
            </a:endParaRPr>
          </a:p>
          <a:p>
            <a:pPr>
              <a:lnSpc>
                <a:spcPct val="135000"/>
              </a:lnSpc>
            </a:pPr>
            <a:endParaRPr lang="en-US" altLang="en-US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ΒΑΣΙΚΕΣ ΑΡΧΕΣ ΕΡΜΗΝΕΙΑΣ ΤΩΝ ΟΞΕΟΒΑΣΙΚΩΝ ΔΙΑΤΑΡΑΧΩΝ (2)</a:t>
            </a:r>
            <a:endParaRPr lang="en-US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/>
              <a:t>ΠΡΟΣΘΗΚΗ ΜH ΠΤΗΤΙΚΩΝ ΟΞΕΩΝ: μείωση των 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</a:p>
          <a:p>
            <a:pPr>
              <a:lnSpc>
                <a:spcPct val="125000"/>
              </a:lnSpc>
            </a:pPr>
            <a:r>
              <a:rPr lang="el-GR" altLang="en-US"/>
              <a:t>ΟΞΕΩΣΗ ΛΟΓΩ ΑΝΑΠΝΕΥΣΤΙΚΗΣ ΔΥΣΧΕΡΕΙΑΣ: αύξηση της </a:t>
            </a:r>
            <a:r>
              <a:rPr lang="en-US" altLang="en-US"/>
              <a:t>pCO</a:t>
            </a:r>
            <a:r>
              <a:rPr lang="en-US" altLang="en-US" baseline="-25000"/>
              <a:t>2</a:t>
            </a:r>
            <a:endParaRPr lang="en-US" altLang="en-US"/>
          </a:p>
          <a:p>
            <a:pPr>
              <a:lnSpc>
                <a:spcPct val="125000"/>
              </a:lnSpc>
            </a:pPr>
            <a:r>
              <a:rPr lang="el-GR" altLang="en-US"/>
              <a:t>ΥΠΕΡΑΕΡΙΣΜΟΣ: ελάττωση της </a:t>
            </a:r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l-GR" altLang="en-US"/>
              <a:t> </a:t>
            </a:r>
            <a:r>
              <a:rPr lang="en-US" altLang="en-US"/>
              <a:t>  </a:t>
            </a:r>
            <a:endParaRPr lang="en-US" altLang="en-US" baseline="30000"/>
          </a:p>
          <a:p>
            <a:pPr>
              <a:lnSpc>
                <a:spcPct val="135000"/>
              </a:lnSpc>
            </a:pPr>
            <a:endParaRPr lang="en-US" altLang="en-US"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 dirty="0"/>
              <a:t>ΤΟ ΧΑΣΜΑ ΑΝΙΟΝΤΩΝ</a:t>
            </a:r>
            <a:br>
              <a:rPr lang="el-GR" altLang="en-US" sz="4000" b="1" dirty="0"/>
            </a:br>
            <a:r>
              <a:rPr lang="el-GR" altLang="en-US" sz="2400" b="1" dirty="0" smtClean="0"/>
              <a:t>(</a:t>
            </a:r>
            <a:r>
              <a:rPr lang="en-US" altLang="en-US" sz="2400" b="1" dirty="0" smtClean="0"/>
              <a:t>Kraut &amp; </a:t>
            </a:r>
            <a:r>
              <a:rPr lang="en-US" altLang="en-US" sz="2400" b="1" dirty="0" err="1" smtClean="0"/>
              <a:t>Nagami</a:t>
            </a:r>
            <a:r>
              <a:rPr lang="en-US" altLang="en-US" sz="2400" b="1" dirty="0" smtClean="0"/>
              <a:t>. </a:t>
            </a:r>
            <a:r>
              <a:rPr lang="en-US" altLang="en-US" sz="2400" b="1" i="1" dirty="0" err="1" smtClean="0"/>
              <a:t>Clin</a:t>
            </a:r>
            <a:r>
              <a:rPr lang="en-US" altLang="en-US" sz="2400" b="1" i="1" dirty="0" smtClean="0"/>
              <a:t> J Ac </a:t>
            </a:r>
            <a:r>
              <a:rPr lang="en-US" altLang="en-US" sz="2400" b="1" i="1" dirty="0" err="1" smtClean="0"/>
              <a:t>Nephrol</a:t>
            </a:r>
            <a:r>
              <a:rPr lang="en-US" altLang="en-US" sz="2400" b="1" i="1" dirty="0" smtClean="0"/>
              <a:t> </a:t>
            </a:r>
            <a:r>
              <a:rPr lang="en-US" altLang="en-US" sz="2400" b="1" dirty="0" smtClean="0"/>
              <a:t>2013, 8: 2018)</a:t>
            </a:r>
            <a:endParaRPr lang="el-GR" altLang="en-US" sz="2400" b="1" dirty="0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altLang="en-US">
                <a:effectLst/>
              </a:rPr>
              <a:t>Ορίζεται ως [</a:t>
            </a:r>
            <a:r>
              <a:rPr lang="en-US" altLang="en-US">
                <a:effectLst/>
              </a:rPr>
              <a:t>Na</a:t>
            </a:r>
            <a:r>
              <a:rPr lang="en-US" altLang="en-US" baseline="30000">
                <a:effectLst/>
              </a:rPr>
              <a:t>+</a:t>
            </a:r>
            <a:r>
              <a:rPr lang="en-US" altLang="en-US">
                <a:effectLst/>
              </a:rPr>
              <a:t> - Cl</a:t>
            </a:r>
            <a:r>
              <a:rPr lang="en-US" altLang="en-US" baseline="30000">
                <a:effectLst/>
              </a:rPr>
              <a:t>- </a:t>
            </a:r>
            <a:r>
              <a:rPr lang="en-US" altLang="en-US">
                <a:effectLst/>
              </a:rPr>
              <a:t>- HCO</a:t>
            </a:r>
            <a:r>
              <a:rPr lang="en-US" altLang="en-US" baseline="-25000">
                <a:effectLst/>
              </a:rPr>
              <a:t>3</a:t>
            </a:r>
            <a:r>
              <a:rPr lang="en-US" altLang="en-US" baseline="30000">
                <a:effectLst/>
              </a:rPr>
              <a:t>-</a:t>
            </a:r>
            <a:r>
              <a:rPr lang="en-US" altLang="en-US">
                <a:effectLst/>
              </a:rPr>
              <a:t>]</a:t>
            </a:r>
          </a:p>
          <a:p>
            <a:r>
              <a:rPr lang="el-GR" altLang="en-US">
                <a:effectLst/>
              </a:rPr>
              <a:t>ΦΤ: 8-16</a:t>
            </a:r>
            <a:r>
              <a:rPr lang="en-US" altLang="en-US">
                <a:effectLst/>
              </a:rPr>
              <a:t>mmol/l</a:t>
            </a:r>
            <a:r>
              <a:rPr lang="el-GR" altLang="en-US">
                <a:effectLst/>
              </a:rPr>
              <a:t> εκ των οποίων 11</a:t>
            </a:r>
            <a:r>
              <a:rPr lang="en-US" altLang="en-US">
                <a:effectLst/>
              </a:rPr>
              <a:t>mmol/l</a:t>
            </a:r>
            <a:r>
              <a:rPr lang="el-GR" altLang="en-US">
                <a:effectLst/>
              </a:rPr>
              <a:t> οφείλονται στην αλβουμίνη</a:t>
            </a:r>
          </a:p>
          <a:p>
            <a:r>
              <a:rPr lang="el-GR" altLang="en-US">
                <a:effectLst/>
              </a:rPr>
              <a:t>Ελάττωση σε υπαλβουμιναιμία</a:t>
            </a:r>
          </a:p>
          <a:p>
            <a:r>
              <a:rPr lang="el-GR" altLang="en-US">
                <a:effectLst/>
              </a:rPr>
              <a:t>Αύξηση σε αφυδάτωση και σε κάθε διαδικασία που αυξάνει τα μη πτητικά οξέα</a:t>
            </a: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ΑΝΑΠΝΕΥΣΤΙΚΗ ΟΞΕΩΣΗ</a:t>
            </a:r>
            <a:endParaRPr lang="el-GR" altLang="en-US" sz="36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34579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Οξέωση λόγω αδυναμίας αποβολής του </a:t>
            </a:r>
            <a:r>
              <a:rPr lang="en-US" altLang="en-US" sz="2800" dirty="0">
                <a:effectLst/>
              </a:rPr>
              <a:t>CO</a:t>
            </a:r>
            <a:r>
              <a:rPr lang="en-US" altLang="en-US" sz="2800" baseline="-25000" dirty="0">
                <a:effectLst/>
              </a:rPr>
              <a:t>2 </a:t>
            </a:r>
            <a:r>
              <a:rPr lang="el-GR" altLang="en-US" sz="2800" dirty="0">
                <a:effectLst/>
              </a:rPr>
              <a:t>οπότε δημιουργείται διαφυγή αίματος από την κυψελίδα πλούσιου σε </a:t>
            </a:r>
            <a:r>
              <a:rPr lang="en-US" altLang="en-US" sz="2800" dirty="0">
                <a:effectLst/>
              </a:rPr>
              <a:t>CO</a:t>
            </a:r>
            <a:r>
              <a:rPr lang="en-US" altLang="en-US" sz="2800" baseline="-25000" dirty="0">
                <a:effectLst/>
              </a:rPr>
              <a:t>2 </a:t>
            </a:r>
            <a:r>
              <a:rPr lang="el-GR" altLang="en-US" sz="2800" dirty="0">
                <a:effectLst/>
              </a:rPr>
              <a:t>(</a:t>
            </a:r>
            <a:r>
              <a:rPr lang="en-US" altLang="en-US" sz="2800" dirty="0">
                <a:effectLst/>
              </a:rPr>
              <a:t>shunt)</a:t>
            </a:r>
            <a:r>
              <a:rPr lang="el-GR" altLang="en-US" sz="2800" dirty="0"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Πνευμονία, πνευμονικό οίδημα, </a:t>
            </a:r>
            <a:r>
              <a:rPr lang="en-US" altLang="en-US" sz="2800" dirty="0">
                <a:effectLst/>
              </a:rPr>
              <a:t>ARDS</a:t>
            </a:r>
            <a:r>
              <a:rPr lang="el-GR" altLang="en-US" sz="2800" dirty="0">
                <a:effectLst/>
              </a:rPr>
              <a:t>, ΧΑΠ, κρίση άσθματος, περιοριστική πνευμονοπάθεια, ΑΕΕ</a:t>
            </a: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  <a:sym typeface="Symbol" pitchFamily="18" charset="2"/>
              </a:rPr>
              <a:t></a:t>
            </a:r>
            <a:r>
              <a:rPr lang="en-US" altLang="en-US" sz="2800" dirty="0">
                <a:effectLst/>
                <a:sym typeface="Symbol" pitchFamily="18" charset="2"/>
              </a:rPr>
              <a:t>pH, pCO</a:t>
            </a:r>
            <a:r>
              <a:rPr lang="en-US" altLang="en-US" sz="2800" baseline="-25000" dirty="0">
                <a:effectLst/>
                <a:sym typeface="Symbol" pitchFamily="18" charset="2"/>
              </a:rPr>
              <a:t>2</a:t>
            </a:r>
            <a:r>
              <a:rPr lang="en-US" altLang="en-US" sz="2800" dirty="0">
                <a:effectLst/>
                <a:sym typeface="Symbol" pitchFamily="18" charset="2"/>
              </a:rPr>
              <a:t>, HCO</a:t>
            </a:r>
            <a:r>
              <a:rPr lang="en-US" altLang="en-US" sz="2800" baseline="-25000" dirty="0">
                <a:effectLst/>
                <a:sym typeface="Symbol" pitchFamily="18" charset="2"/>
              </a:rPr>
              <a:t>3</a:t>
            </a:r>
            <a:endParaRPr lang="en-US" altLang="en-US" sz="2800" dirty="0">
              <a:effectLst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  <a:sym typeface="Symbol" pitchFamily="18" charset="2"/>
              </a:rPr>
              <a:t>Συνήθως </a:t>
            </a:r>
            <a:r>
              <a:rPr lang="en-US" altLang="en-US" sz="2800" dirty="0">
                <a:effectLst/>
                <a:sym typeface="Symbol" pitchFamily="18" charset="2"/>
              </a:rPr>
              <a:t>pO</a:t>
            </a:r>
            <a:r>
              <a:rPr lang="en-US" altLang="en-US" sz="2800" baseline="-25000" dirty="0">
                <a:effectLst/>
                <a:sym typeface="Symbol" pitchFamily="18" charset="2"/>
              </a:rPr>
              <a:t>2</a:t>
            </a:r>
            <a:endParaRPr lang="en-US" altLang="en-US" sz="2800" dirty="0">
              <a:effectLst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Οξεία (</a:t>
            </a:r>
            <a:r>
              <a:rPr lang="el-GR" altLang="en-US" sz="2800" dirty="0">
                <a:effectLst/>
                <a:sym typeface="Symbol" pitchFamily="18" charset="2"/>
              </a:rPr>
              <a:t></a:t>
            </a:r>
            <a:r>
              <a:rPr lang="en-US" altLang="en-US" sz="2800" dirty="0">
                <a:effectLst/>
                <a:sym typeface="Symbol" pitchFamily="18" charset="2"/>
              </a:rPr>
              <a:t>pH</a:t>
            </a:r>
            <a:r>
              <a:rPr lang="el-GR" altLang="en-US" sz="2800" dirty="0">
                <a:effectLst/>
                <a:sym typeface="Symbol" pitchFamily="18" charset="2"/>
              </a:rPr>
              <a:t>)</a:t>
            </a:r>
            <a:r>
              <a:rPr lang="el-GR" altLang="en-US" sz="2800" dirty="0"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Χρόνια (</a:t>
            </a:r>
            <a:r>
              <a:rPr lang="en-US" altLang="en-US" sz="2800" dirty="0">
                <a:effectLst/>
                <a:sym typeface="Symbol" pitchFamily="18" charset="2"/>
              </a:rPr>
              <a:t>pH</a:t>
            </a:r>
            <a:r>
              <a:rPr lang="el-GR" altLang="en-US" sz="2800" dirty="0">
                <a:effectLst/>
                <a:sym typeface="Symbol" pitchFamily="18" charset="2"/>
              </a:rPr>
              <a:t> με σημαντική αντιρρόπηση)</a:t>
            </a:r>
            <a:endParaRPr lang="el-GR" altLang="en-US" sz="2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ΟΡΙΣΜΟΣ</a:t>
            </a:r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Το σύνολο των “αμυντικών” μηχανισμών του οργανισμού για τη διατήρηση σταθερού του p</a:t>
            </a:r>
            <a:r>
              <a:rPr lang="el-GR" altLang="en-US"/>
              <a:t>Η ως απάντηση σε κάθε «βλαπτικό» ερέθισμα.</a:t>
            </a:r>
          </a:p>
          <a:p>
            <a:r>
              <a:rPr lang="el-GR" altLang="en-US"/>
              <a:t>Μηχανισμοί: όργανα + ρυθμιστικά διαλύματα</a:t>
            </a:r>
          </a:p>
          <a:p>
            <a:r>
              <a:rPr lang="el-GR" altLang="en-US"/>
              <a:t>Όργανα: νεφροί + πνεύμονες</a:t>
            </a:r>
            <a:endParaRPr lang="en-US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 dirty="0"/>
              <a:t>ΑΝΑΠΝΕΥΣΤΙΚΗ </a:t>
            </a:r>
            <a:r>
              <a:rPr lang="el-GR" altLang="en-US" sz="4000" b="1" dirty="0" smtClean="0"/>
              <a:t>ΑΛΚΑΛΩΣΗ</a:t>
            </a:r>
            <a:endParaRPr lang="el-GR" altLang="en-US" sz="2400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altLang="en-US" sz="2800" dirty="0">
                <a:effectLst/>
              </a:rPr>
              <a:t>Λόγω υπεραερισμού</a:t>
            </a:r>
          </a:p>
          <a:p>
            <a:r>
              <a:rPr lang="el-GR" altLang="en-US" sz="2800" dirty="0">
                <a:effectLst/>
              </a:rPr>
              <a:t>Υστερία, άγχος, πνευμονική εμβολή, ΑΕΕ, δηλητηρίαση από σαλικυλικά</a:t>
            </a:r>
          </a:p>
          <a:p>
            <a:r>
              <a:rPr lang="en-US" altLang="en-US" sz="2800" dirty="0">
                <a:effectLst/>
                <a:sym typeface="Symbol" pitchFamily="18" charset="2"/>
              </a:rPr>
              <a:t>p</a:t>
            </a:r>
            <a:r>
              <a:rPr lang="el-GR" altLang="en-US" sz="2800" dirty="0">
                <a:effectLst/>
                <a:sym typeface="Symbol" pitchFamily="18" charset="2"/>
              </a:rPr>
              <a:t>Η</a:t>
            </a:r>
            <a:r>
              <a:rPr lang="en-US" altLang="en-US" sz="2800" dirty="0">
                <a:effectLst/>
                <a:sym typeface="Symbol" pitchFamily="18" charset="2"/>
              </a:rPr>
              <a:t>, pO</a:t>
            </a:r>
            <a:r>
              <a:rPr lang="en-US" altLang="en-US" sz="2800" baseline="-25000" dirty="0">
                <a:effectLst/>
                <a:sym typeface="Symbol" pitchFamily="18" charset="2"/>
              </a:rPr>
              <a:t>2</a:t>
            </a:r>
            <a:r>
              <a:rPr lang="en-US" altLang="en-US" sz="2800" dirty="0">
                <a:effectLst/>
                <a:sym typeface="Symbol" pitchFamily="18" charset="2"/>
              </a:rPr>
              <a:t>, </a:t>
            </a:r>
            <a:r>
              <a:rPr lang="el-GR" altLang="en-US" sz="2800" dirty="0">
                <a:effectLst/>
                <a:sym typeface="Symbol" pitchFamily="18" charset="2"/>
              </a:rPr>
              <a:t></a:t>
            </a:r>
            <a:r>
              <a:rPr lang="en-US" altLang="en-US" sz="2800" dirty="0">
                <a:effectLst/>
                <a:sym typeface="Symbol" pitchFamily="18" charset="2"/>
              </a:rPr>
              <a:t>pCO</a:t>
            </a:r>
            <a:r>
              <a:rPr lang="en-US" altLang="en-US" sz="2800" baseline="-25000" dirty="0">
                <a:effectLst/>
                <a:sym typeface="Symbol" pitchFamily="18" charset="2"/>
              </a:rPr>
              <a:t>2</a:t>
            </a:r>
            <a:endParaRPr lang="en-US" altLang="en-US" sz="2800" dirty="0">
              <a:effectLst/>
              <a:sym typeface="Symbol" pitchFamily="18" charset="2"/>
            </a:endParaRPr>
          </a:p>
          <a:p>
            <a:endParaRPr lang="el-GR" altLang="en-US" sz="2800" dirty="0">
              <a:effectLst/>
            </a:endParaRPr>
          </a:p>
          <a:p>
            <a:pPr>
              <a:buFont typeface="Wingdings" pitchFamily="2" charset="2"/>
              <a:buNone/>
            </a:pPr>
            <a:endParaRPr lang="el-GR" alt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ΜΕΤΑΒΟΛΙΚΗ ΟΞΕΩΣΗ</a:t>
            </a:r>
            <a:endParaRPr lang="el-GR" altLang="en-US" sz="36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Οξέωση λόγω υπερπαραγωγής μη πτητικών οξέων</a:t>
            </a: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Γαλακτική οξέωση (σήψη), διαβητική κετοξέωση, 2η φάση δηλητηρίασης από σαλικυλικά, ΟΝΑ, ΧΝΑ, υπερκαλιαιμία</a:t>
            </a: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  <a:sym typeface="Symbol" pitchFamily="18" charset="2"/>
              </a:rPr>
              <a:t></a:t>
            </a:r>
            <a:r>
              <a:rPr lang="en-US" altLang="en-US" sz="2800" dirty="0">
                <a:effectLst/>
                <a:sym typeface="Symbol" pitchFamily="18" charset="2"/>
              </a:rPr>
              <a:t>pH, </a:t>
            </a:r>
            <a:r>
              <a:rPr lang="el-GR" altLang="en-US" sz="2800" dirty="0">
                <a:effectLst/>
                <a:sym typeface="Symbol" pitchFamily="18" charset="2"/>
              </a:rPr>
              <a:t></a:t>
            </a:r>
            <a:r>
              <a:rPr lang="en-US" altLang="en-US" sz="2800" dirty="0">
                <a:effectLst/>
                <a:sym typeface="Symbol" pitchFamily="18" charset="2"/>
              </a:rPr>
              <a:t>HCO</a:t>
            </a:r>
            <a:r>
              <a:rPr lang="en-US" altLang="en-US" sz="2800" baseline="-25000" dirty="0">
                <a:effectLst/>
                <a:sym typeface="Symbol" pitchFamily="18" charset="2"/>
              </a:rPr>
              <a:t>3</a:t>
            </a:r>
            <a:r>
              <a:rPr lang="el-GR" altLang="en-US" sz="2800" dirty="0">
                <a:effectLst/>
                <a:sym typeface="Symbol" pitchFamily="18" charset="2"/>
              </a:rPr>
              <a:t>,</a:t>
            </a:r>
            <a:r>
              <a:rPr lang="en-US" altLang="en-US" sz="2800" baseline="-25000" dirty="0">
                <a:effectLst/>
                <a:sym typeface="Symbol" pitchFamily="18" charset="2"/>
              </a:rPr>
              <a:t> </a:t>
            </a:r>
            <a:r>
              <a:rPr lang="el-GR" altLang="en-US" sz="2800" dirty="0">
                <a:effectLst/>
                <a:sym typeface="Symbol" pitchFamily="18" charset="2"/>
              </a:rPr>
              <a:t></a:t>
            </a:r>
            <a:r>
              <a:rPr lang="en-US" altLang="en-US" sz="2800" baseline="-25000" dirty="0">
                <a:effectLst/>
                <a:sym typeface="Symbol" pitchFamily="18" charset="2"/>
              </a:rPr>
              <a:t> </a:t>
            </a:r>
            <a:r>
              <a:rPr lang="en-US" altLang="en-US" sz="2800" dirty="0">
                <a:effectLst/>
                <a:sym typeface="Symbol" pitchFamily="18" charset="2"/>
              </a:rPr>
              <a:t>pCO</a:t>
            </a:r>
            <a:r>
              <a:rPr lang="en-US" altLang="en-US" sz="2800" baseline="-25000" dirty="0">
                <a:effectLst/>
                <a:sym typeface="Symbol" pitchFamily="18" charset="2"/>
              </a:rPr>
              <a:t>2</a:t>
            </a:r>
            <a:r>
              <a:rPr lang="en-US" altLang="en-US" sz="2800" dirty="0">
                <a:effectLst/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Οξεία (</a:t>
            </a:r>
            <a:r>
              <a:rPr lang="el-GR" altLang="en-US" sz="2800" dirty="0">
                <a:effectLst/>
                <a:sym typeface="Symbol" pitchFamily="18" charset="2"/>
              </a:rPr>
              <a:t></a:t>
            </a:r>
            <a:r>
              <a:rPr lang="en-US" altLang="en-US" sz="2800" dirty="0">
                <a:effectLst/>
                <a:sym typeface="Symbol" pitchFamily="18" charset="2"/>
              </a:rPr>
              <a:t>pH</a:t>
            </a:r>
            <a:r>
              <a:rPr lang="el-GR" altLang="en-US" sz="2800" dirty="0">
                <a:effectLst/>
                <a:sym typeface="Symbol" pitchFamily="18" charset="2"/>
              </a:rPr>
              <a:t>)</a:t>
            </a:r>
            <a:r>
              <a:rPr lang="el-GR" altLang="en-US" sz="2800" dirty="0"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Χρόνια (</a:t>
            </a:r>
            <a:r>
              <a:rPr lang="en-US" altLang="en-US" sz="2800" dirty="0">
                <a:effectLst/>
                <a:sym typeface="Symbol" pitchFamily="18" charset="2"/>
              </a:rPr>
              <a:t>pH</a:t>
            </a:r>
            <a:r>
              <a:rPr lang="el-GR" altLang="en-US" sz="2800" dirty="0">
                <a:effectLst/>
                <a:sym typeface="Symbol" pitchFamily="18" charset="2"/>
              </a:rPr>
              <a:t> με σημαντική αντιρρόπηση)</a:t>
            </a:r>
            <a:endParaRPr lang="el-GR" altLang="en-US" sz="2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 dirty="0" smtClean="0"/>
              <a:t>ΓΑΛΑΚΤΙΚΗ </a:t>
            </a:r>
            <a:r>
              <a:rPr lang="el-GR" altLang="en-US" sz="4000" b="1" dirty="0"/>
              <a:t>ΟΞΕΩΣΗ</a:t>
            </a:r>
            <a:br>
              <a:rPr lang="el-GR" altLang="en-US" sz="4000" b="1" dirty="0"/>
            </a:br>
            <a:r>
              <a:rPr lang="el-GR" altLang="en-US" sz="2800" b="1" dirty="0" smtClean="0"/>
              <a:t>(</a:t>
            </a:r>
            <a:r>
              <a:rPr lang="en-US" altLang="en-US" sz="2800" b="1" dirty="0" err="1" smtClean="0"/>
              <a:t>Ingelfinger</a:t>
            </a:r>
            <a:r>
              <a:rPr lang="en-US" altLang="en-US" sz="2800" b="1" dirty="0" smtClean="0"/>
              <a:t> JR. </a:t>
            </a:r>
            <a:r>
              <a:rPr lang="en-US" altLang="en-US" sz="2800" b="1" i="1" dirty="0"/>
              <a:t>N </a:t>
            </a:r>
            <a:r>
              <a:rPr lang="en-US" altLang="en-US" sz="2800" b="1" i="1" dirty="0" err="1"/>
              <a:t>Engl</a:t>
            </a:r>
            <a:r>
              <a:rPr lang="en-US" altLang="en-US" sz="2800" b="1" i="1" dirty="0"/>
              <a:t> J Med </a:t>
            </a:r>
            <a:r>
              <a:rPr lang="en-US" altLang="en-US" sz="2800" b="1" dirty="0" smtClean="0"/>
              <a:t>2014, 371: 2309)</a:t>
            </a:r>
            <a:endParaRPr lang="el-GR" altLang="en-US" sz="20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 smtClean="0">
                <a:effectLst/>
              </a:rPr>
              <a:t>Γαλακτικό &gt;2.2 </a:t>
            </a:r>
            <a:r>
              <a:rPr lang="en-US" altLang="en-US" sz="2800" dirty="0" err="1" smtClean="0">
                <a:effectLst/>
              </a:rPr>
              <a:t>mmol</a:t>
            </a:r>
            <a:r>
              <a:rPr lang="en-US" altLang="en-US" sz="2800" dirty="0" smtClean="0">
                <a:effectLst/>
              </a:rPr>
              <a:t>/l</a:t>
            </a:r>
            <a:endParaRPr lang="en-US" altLang="en-US" sz="2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l-GR" altLang="en-US" sz="2800" dirty="0">
                <a:effectLst/>
              </a:rPr>
              <a:t>Αυξημένο χάσμα </a:t>
            </a:r>
            <a:r>
              <a:rPr lang="el-GR" altLang="en-US" sz="2800" dirty="0" smtClean="0">
                <a:effectLst/>
              </a:rPr>
              <a:t>ανιόντων</a:t>
            </a:r>
            <a:endParaRPr lang="el-GR" altLang="en-US" sz="2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09131"/>
              </p:ext>
            </p:extLst>
          </p:nvPr>
        </p:nvGraphicFramePr>
        <p:xfrm>
          <a:off x="827584" y="3284984"/>
          <a:ext cx="75845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Αίτιο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Μηχανισμός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Καρδιογενής</a:t>
                      </a:r>
                      <a:r>
                        <a:rPr lang="el-GR" sz="2000" baseline="0" dirty="0" smtClean="0"/>
                        <a:t> καταπληξία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</a:t>
                      </a:r>
                      <a:r>
                        <a:rPr lang="el-GR" sz="2000" dirty="0" smtClean="0">
                          <a:sym typeface="Symbol"/>
                        </a:rPr>
                        <a:t> αιμάτωση ιστών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Σοβαρή σήψη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</a:t>
                      </a:r>
                      <a:r>
                        <a:rPr lang="el-GR" sz="2000" dirty="0" smtClean="0">
                          <a:sym typeface="Symbol"/>
                        </a:rPr>
                        <a:t> παροχή Ο</a:t>
                      </a:r>
                      <a:r>
                        <a:rPr lang="el-GR" sz="2000" baseline="-25000" dirty="0" smtClean="0">
                          <a:sym typeface="Symbol"/>
                        </a:rPr>
                        <a:t>2</a:t>
                      </a:r>
                      <a:r>
                        <a:rPr lang="el-GR" sz="2000" dirty="0" smtClean="0">
                          <a:sym typeface="Symbol"/>
                        </a:rPr>
                        <a:t> σε ιστούς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Δηλητηρίαση από </a:t>
                      </a:r>
                      <a:r>
                        <a:rPr lang="en-US" sz="2000" dirty="0" smtClean="0"/>
                        <a:t>CO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ym typeface="Symbol"/>
                        </a:rPr>
                        <a:t> οξειδωτική φωσφορυλίωση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Διάχυτη καρκινωμάτωση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</a:t>
                      </a:r>
                      <a:r>
                        <a:rPr lang="el-GR" sz="2000" dirty="0" smtClean="0">
                          <a:sym typeface="Symbol"/>
                        </a:rPr>
                        <a:t> κάθαρση γαλακτικού σε μεταστάσεις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Μετφορμίνη, προποφόλη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</a:t>
                      </a:r>
                      <a:r>
                        <a:rPr lang="el-GR" sz="2000" dirty="0" smtClean="0">
                          <a:sym typeface="Symbol"/>
                        </a:rPr>
                        <a:t> ηπατικής</a:t>
                      </a:r>
                      <a:r>
                        <a:rPr lang="el-GR" sz="2000" baseline="0" dirty="0" smtClean="0">
                          <a:sym typeface="Symbol"/>
                        </a:rPr>
                        <a:t> </a:t>
                      </a:r>
                      <a:r>
                        <a:rPr lang="el-GR" sz="2000" dirty="0" smtClean="0">
                          <a:sym typeface="Symbol"/>
                        </a:rPr>
                        <a:t>γλυκονεογένεσης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 dirty="0"/>
              <a:t>ΜΕΤΑΒΟΛΙΚΗ </a:t>
            </a:r>
            <a:r>
              <a:rPr lang="el-GR" altLang="en-US" sz="4000" b="1" dirty="0" smtClean="0"/>
              <a:t>ΑΛΚΑΛΩΣΗ</a:t>
            </a:r>
            <a:endParaRPr lang="el-GR" altLang="en-US" sz="2400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altLang="en-US" sz="2800" dirty="0">
                <a:effectLst/>
              </a:rPr>
              <a:t>Αλκάλωση λόγω απώλειας μη πτητικών οξέων</a:t>
            </a:r>
          </a:p>
          <a:p>
            <a:r>
              <a:rPr lang="el-GR" altLang="en-US" sz="2800" dirty="0">
                <a:effectLst/>
              </a:rPr>
              <a:t>Διάρροια, έμετοι, υποκαλιαιμία, σύνδρομο </a:t>
            </a:r>
            <a:r>
              <a:rPr lang="en-US" altLang="en-US" sz="2800" dirty="0">
                <a:effectLst/>
              </a:rPr>
              <a:t>milk-alkali</a:t>
            </a:r>
            <a:endParaRPr lang="el-GR" altLang="en-US" sz="2800" dirty="0">
              <a:effectLst/>
            </a:endParaRPr>
          </a:p>
          <a:p>
            <a:r>
              <a:rPr lang="en-US" altLang="en-US" sz="2800" dirty="0">
                <a:effectLst/>
                <a:sym typeface="Symbol" pitchFamily="18" charset="2"/>
              </a:rPr>
              <a:t>p</a:t>
            </a:r>
            <a:r>
              <a:rPr lang="el-GR" altLang="en-US" sz="2800" dirty="0">
                <a:effectLst/>
                <a:sym typeface="Symbol" pitchFamily="18" charset="2"/>
              </a:rPr>
              <a:t>Η</a:t>
            </a:r>
            <a:r>
              <a:rPr lang="en-US" altLang="en-US" sz="2800" dirty="0">
                <a:effectLst/>
                <a:sym typeface="Symbol" pitchFamily="18" charset="2"/>
              </a:rPr>
              <a:t>, HCO</a:t>
            </a:r>
            <a:r>
              <a:rPr lang="en-US" altLang="en-US" sz="2800" baseline="-25000" dirty="0">
                <a:effectLst/>
                <a:sym typeface="Symbol" pitchFamily="18" charset="2"/>
              </a:rPr>
              <a:t>3</a:t>
            </a:r>
            <a:r>
              <a:rPr lang="en-US" altLang="en-US" sz="2800" dirty="0">
                <a:effectLst/>
                <a:sym typeface="Symbol" pitchFamily="18" charset="2"/>
              </a:rPr>
              <a:t>, </a:t>
            </a:r>
            <a:r>
              <a:rPr lang="el-GR" altLang="en-US" sz="2800" dirty="0">
                <a:effectLst/>
                <a:sym typeface="Symbol" pitchFamily="18" charset="2"/>
              </a:rPr>
              <a:t></a:t>
            </a:r>
            <a:r>
              <a:rPr lang="en-US" altLang="en-US" sz="2800" dirty="0">
                <a:effectLst/>
                <a:sym typeface="Symbol" pitchFamily="18" charset="2"/>
              </a:rPr>
              <a:t>pCO</a:t>
            </a:r>
            <a:r>
              <a:rPr lang="en-US" altLang="en-US" sz="2800" baseline="-25000" dirty="0">
                <a:effectLst/>
                <a:sym typeface="Symbol" pitchFamily="18" charset="2"/>
              </a:rPr>
              <a:t>2</a:t>
            </a:r>
            <a:endParaRPr lang="en-US" altLang="en-US" sz="2800" dirty="0">
              <a:effectLst/>
              <a:sym typeface="Symbol" pitchFamily="18" charset="2"/>
            </a:endParaRPr>
          </a:p>
          <a:p>
            <a:endParaRPr lang="el-GR" altLang="en-US" sz="2800" dirty="0">
              <a:effectLst/>
            </a:endParaRPr>
          </a:p>
          <a:p>
            <a:pPr>
              <a:buFont typeface="Wingdings" pitchFamily="2" charset="2"/>
              <a:buNone/>
            </a:pPr>
            <a:endParaRPr lang="el-GR" alt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/>
              <a:t>ΕΡΜΗΝΕΙΑ Τ</a:t>
            </a:r>
            <a:r>
              <a:rPr lang="en-US" altLang="en-US" sz="4000" b="1"/>
              <a:t>I</a:t>
            </a:r>
            <a:r>
              <a:rPr lang="el-GR" altLang="en-US" sz="4000" b="1"/>
              <a:t>ΜΩΝ ΑΕΡΙΩΝ ΑΙΜΑΤΟΣ</a:t>
            </a:r>
            <a:endParaRPr lang="el-GR" altLang="en-US" sz="2400" b="1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>
                <a:effectLst/>
                <a:sym typeface="Symbol" pitchFamily="18" charset="2"/>
              </a:rPr>
              <a:t>pH</a:t>
            </a:r>
          </a:p>
          <a:p>
            <a:r>
              <a:rPr lang="en-US" altLang="en-US">
                <a:effectLst/>
                <a:sym typeface="Symbol" pitchFamily="18" charset="2"/>
              </a:rPr>
              <a:t>pO</a:t>
            </a:r>
            <a:r>
              <a:rPr lang="en-US" altLang="en-US" baseline="-25000">
                <a:effectLst/>
                <a:sym typeface="Symbol" pitchFamily="18" charset="2"/>
              </a:rPr>
              <a:t>2</a:t>
            </a:r>
            <a:endParaRPr lang="el-GR" altLang="en-US" baseline="-25000">
              <a:effectLst/>
              <a:sym typeface="Symbol" pitchFamily="18" charset="2"/>
            </a:endParaRPr>
          </a:p>
          <a:p>
            <a:r>
              <a:rPr lang="en-US" altLang="en-US">
                <a:effectLst/>
                <a:sym typeface="Symbol" pitchFamily="18" charset="2"/>
              </a:rPr>
              <a:t>pCO</a:t>
            </a:r>
            <a:r>
              <a:rPr lang="en-US" altLang="en-US" baseline="-25000">
                <a:effectLst/>
                <a:sym typeface="Symbol" pitchFamily="18" charset="2"/>
              </a:rPr>
              <a:t>2</a:t>
            </a:r>
          </a:p>
          <a:p>
            <a:r>
              <a:rPr lang="en-US" altLang="en-US">
                <a:effectLst/>
                <a:sym typeface="Symbol" pitchFamily="18" charset="2"/>
              </a:rPr>
              <a:t>HCO</a:t>
            </a:r>
            <a:r>
              <a:rPr lang="en-US" altLang="en-US" baseline="-25000">
                <a:effectLst/>
                <a:sym typeface="Symbol" pitchFamily="18" charset="2"/>
              </a:rPr>
              <a:t>3</a:t>
            </a:r>
            <a:endParaRPr lang="en-US" altLang="en-US">
              <a:effectLst/>
              <a:sym typeface="Symbol" pitchFamily="18" charset="2"/>
            </a:endParaRPr>
          </a:p>
          <a:p>
            <a:r>
              <a:rPr lang="el-GR" altLang="en-US">
                <a:effectLst/>
                <a:sym typeface="Symbol" pitchFamily="18" charset="2"/>
              </a:rPr>
              <a:t>Έλειμμα βάσης</a:t>
            </a:r>
            <a:endParaRPr lang="el-GR" altLang="en-US" baseline="-25000">
              <a:effectLst/>
              <a:sym typeface="Symbol" pitchFamily="18" charset="2"/>
            </a:endParaRPr>
          </a:p>
        </p:txBody>
      </p:sp>
      <p:pic>
        <p:nvPicPr>
          <p:cNvPr id="40965" name="Picture 5" descr="auto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213225" cy="335597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/>
              <a:t>ΕΡΜΗΝΕΙΑ Τ</a:t>
            </a:r>
            <a:r>
              <a:rPr lang="en-US" altLang="en-US" sz="4000" b="1"/>
              <a:t>I</a:t>
            </a:r>
            <a:r>
              <a:rPr lang="el-GR" altLang="en-US" sz="4000" b="1"/>
              <a:t>ΜΩΝ </a:t>
            </a:r>
            <a:r>
              <a:rPr lang="en-US" altLang="en-US" sz="4000" b="1"/>
              <a:t>pH</a:t>
            </a:r>
            <a:endParaRPr lang="el-GR" altLang="en-US" sz="2400" b="1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l-GR" altLang="en-US" sz="3600">
                <a:effectLst/>
              </a:rPr>
              <a:t>Οξέωση &lt;7.35</a:t>
            </a:r>
          </a:p>
          <a:p>
            <a:r>
              <a:rPr lang="el-GR" altLang="en-US" sz="3600">
                <a:effectLst/>
              </a:rPr>
              <a:t>Αλκάλωση &gt;7.45</a:t>
            </a:r>
          </a:p>
          <a:p>
            <a:r>
              <a:rPr lang="el-GR" altLang="en-US" sz="3600">
                <a:effectLst/>
              </a:rPr>
              <a:t>Φυσιολογικό στα ΟΡΙΑ (αντιρρόπηση?)</a:t>
            </a: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/>
              <a:t>ΕΡΜΗΝΕΙΑ Τ</a:t>
            </a:r>
            <a:r>
              <a:rPr lang="en-US" altLang="en-US" sz="4000" b="1"/>
              <a:t>I</a:t>
            </a:r>
            <a:r>
              <a:rPr lang="el-GR" altLang="en-US" sz="4000" b="1"/>
              <a:t>ΜΩΝ </a:t>
            </a:r>
            <a:r>
              <a:rPr lang="en-US" altLang="en-US" sz="4000">
                <a:effectLst/>
                <a:sym typeface="Symbol" pitchFamily="18" charset="2"/>
              </a:rPr>
              <a:t>pO</a:t>
            </a:r>
            <a:r>
              <a:rPr lang="en-US" altLang="en-US" sz="4000" baseline="-25000">
                <a:effectLst/>
                <a:sym typeface="Symbol" pitchFamily="18" charset="2"/>
              </a:rPr>
              <a:t>2</a:t>
            </a:r>
            <a:endParaRPr lang="el-GR" altLang="en-US" sz="4000" baseline="-25000">
              <a:effectLst/>
              <a:sym typeface="Symbol" pitchFamily="18" charset="2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l-GR" altLang="en-US" sz="3600" u="sng">
                <a:effectLst/>
              </a:rPr>
              <a:t>Αν χαμηλή</a:t>
            </a:r>
            <a:r>
              <a:rPr lang="el-GR" altLang="en-US" sz="3600">
                <a:effectLst/>
              </a:rPr>
              <a:t> Υπαερισμός</a:t>
            </a:r>
          </a:p>
          <a:p>
            <a:r>
              <a:rPr lang="el-GR" altLang="en-US" sz="3600" u="sng">
                <a:effectLst/>
              </a:rPr>
              <a:t>Αν υψηλή</a:t>
            </a:r>
            <a:r>
              <a:rPr lang="el-GR" altLang="en-US" sz="3600">
                <a:effectLst/>
              </a:rPr>
              <a:t> Υπεραερισμός</a:t>
            </a: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ΕΡΜΗΝΕΙΑ Τ</a:t>
            </a:r>
            <a:r>
              <a:rPr lang="en-US" altLang="en-US" b="1"/>
              <a:t>I</a:t>
            </a:r>
            <a:r>
              <a:rPr lang="el-GR" altLang="en-US" b="1"/>
              <a:t>ΜΩΝ </a:t>
            </a:r>
            <a:r>
              <a:rPr lang="en-US" altLang="en-US">
                <a:effectLst/>
                <a:sym typeface="Symbol" pitchFamily="18" charset="2"/>
              </a:rPr>
              <a:t>pCO</a:t>
            </a:r>
            <a:r>
              <a:rPr lang="en-US" altLang="en-US" baseline="-25000">
                <a:effectLst/>
                <a:sym typeface="Symbol" pitchFamily="18" charset="2"/>
              </a:rPr>
              <a:t>2</a:t>
            </a:r>
            <a:endParaRPr lang="el-GR" altLang="en-US" baseline="-25000">
              <a:effectLst/>
              <a:sym typeface="Symbol" pitchFamily="18" charset="2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l-GR" altLang="en-US" sz="3600" u="sng">
                <a:effectLst/>
              </a:rPr>
              <a:t>Αν χαμηλή</a:t>
            </a:r>
            <a:r>
              <a:rPr lang="el-GR" altLang="en-US" sz="3600">
                <a:effectLst/>
              </a:rPr>
              <a:t> Υποκαπνία = υπεραερισμός</a:t>
            </a:r>
          </a:p>
          <a:p>
            <a:r>
              <a:rPr lang="el-GR" altLang="en-US" sz="3600" u="sng">
                <a:effectLst/>
              </a:rPr>
              <a:t>Αν υψηλή</a:t>
            </a:r>
            <a:r>
              <a:rPr lang="el-GR" altLang="en-US" sz="3600">
                <a:effectLst/>
              </a:rPr>
              <a:t> Υπερκαπνία (αν το </a:t>
            </a:r>
            <a:r>
              <a:rPr lang="en-US" altLang="en-US" sz="3600">
                <a:effectLst/>
              </a:rPr>
              <a:t>pH</a:t>
            </a:r>
            <a:r>
              <a:rPr lang="el-GR" altLang="en-US" sz="3600">
                <a:effectLst/>
              </a:rPr>
              <a:t> έχει δυσανάλογη μικρή πτώση υπάρχει αντιρρόπηση)</a:t>
            </a:r>
          </a:p>
          <a:p>
            <a:endParaRPr lang="el-GR" altLang="en-US" sz="3600">
              <a:effectLst/>
            </a:endParaRP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ΕΡΜΗΝΕΙΑ Τ</a:t>
            </a:r>
            <a:r>
              <a:rPr lang="en-US" altLang="en-US" b="1"/>
              <a:t>I</a:t>
            </a:r>
            <a:r>
              <a:rPr lang="el-GR" altLang="en-US" b="1"/>
              <a:t>ΜΩΝ </a:t>
            </a:r>
            <a:r>
              <a:rPr lang="el-GR" altLang="en-US">
                <a:effectLst/>
                <a:sym typeface="Symbol" pitchFamily="18" charset="2"/>
              </a:rPr>
              <a:t>Η</a:t>
            </a:r>
            <a:r>
              <a:rPr lang="en-US" altLang="en-US">
                <a:effectLst/>
                <a:sym typeface="Symbol" pitchFamily="18" charset="2"/>
              </a:rPr>
              <a:t>CO</a:t>
            </a:r>
            <a:r>
              <a:rPr lang="el-GR" altLang="en-US" baseline="-25000">
                <a:effectLst/>
                <a:sym typeface="Symbol" pitchFamily="18" charset="2"/>
              </a:rPr>
              <a:t>3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l-GR" altLang="en-US" sz="3600" u="sng">
                <a:effectLst/>
              </a:rPr>
              <a:t>Αν χαμηλά</a:t>
            </a:r>
            <a:r>
              <a:rPr lang="el-GR" altLang="en-US" sz="3600">
                <a:effectLst/>
              </a:rPr>
              <a:t> μεταβολική οξέωση</a:t>
            </a:r>
          </a:p>
          <a:p>
            <a:r>
              <a:rPr lang="el-GR" altLang="en-US" sz="3600" u="sng">
                <a:effectLst/>
              </a:rPr>
              <a:t>Αν υψηλά</a:t>
            </a:r>
            <a:r>
              <a:rPr lang="el-GR" altLang="en-US" sz="3600">
                <a:effectLst/>
              </a:rPr>
              <a:t> μεταβολική αλκάλωση</a:t>
            </a:r>
          </a:p>
          <a:p>
            <a:r>
              <a:rPr lang="el-GR" altLang="en-US" sz="3600" u="sng">
                <a:effectLst/>
              </a:rPr>
              <a:t>Αν φυσιολογικά</a:t>
            </a:r>
            <a:r>
              <a:rPr lang="el-GR" altLang="en-US" sz="3600">
                <a:effectLst/>
              </a:rPr>
              <a:t> δεν υπάρχει αντιρρόπηση</a:t>
            </a: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ΑΝ </a:t>
            </a:r>
            <a:r>
              <a:rPr lang="en-US" altLang="en-US" b="1"/>
              <a:t>pH &lt;7.35 KAI</a:t>
            </a:r>
            <a:r>
              <a:rPr lang="el-GR" altLang="en-US" b="1"/>
              <a:t>:</a:t>
            </a:r>
            <a:endParaRPr lang="el-GR" altLang="en-US" baseline="-25000">
              <a:effectLst/>
              <a:sym typeface="Symbol" pitchFamily="18" charset="2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l-GR" altLang="en-US" sz="3600" u="sng">
                <a:effectLst/>
                <a:sym typeface="Symbol" pitchFamily="18" charset="2"/>
              </a:rPr>
              <a:t></a:t>
            </a:r>
            <a:r>
              <a:rPr lang="en-US" altLang="en-US" sz="3600" u="sng">
                <a:effectLst/>
                <a:sym typeface="Symbol" pitchFamily="18" charset="2"/>
              </a:rPr>
              <a:t>pCO</a:t>
            </a:r>
            <a:r>
              <a:rPr lang="en-US" altLang="en-US" sz="3600" u="sng" baseline="-25000">
                <a:effectLst/>
                <a:sym typeface="Symbol" pitchFamily="18" charset="2"/>
              </a:rPr>
              <a:t>2</a:t>
            </a:r>
            <a:r>
              <a:rPr lang="el-GR" altLang="en-US" sz="3600">
                <a:effectLst/>
              </a:rPr>
              <a:t> αναπνευστική οξέωση</a:t>
            </a:r>
          </a:p>
          <a:p>
            <a:r>
              <a:rPr lang="el-GR" altLang="en-US" u="sng">
                <a:effectLst/>
                <a:sym typeface="Symbol" pitchFamily="18" charset="2"/>
              </a:rPr>
              <a:t></a:t>
            </a:r>
            <a:r>
              <a:rPr lang="en-US" altLang="en-US" u="sng">
                <a:effectLst/>
                <a:sym typeface="Symbol" pitchFamily="18" charset="2"/>
              </a:rPr>
              <a:t>HCO</a:t>
            </a:r>
            <a:r>
              <a:rPr lang="en-US" altLang="en-US" u="sng" baseline="-25000">
                <a:effectLst/>
                <a:sym typeface="Symbol" pitchFamily="18" charset="2"/>
              </a:rPr>
              <a:t>3</a:t>
            </a:r>
            <a:r>
              <a:rPr lang="el-GR" altLang="en-US" sz="3600">
                <a:effectLst/>
              </a:rPr>
              <a:t> μεταβολική οξέωση</a:t>
            </a: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  <p:pic>
        <p:nvPicPr>
          <p:cNvPr id="48135" name="Picture 7" descr="j0186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357563"/>
            <a:ext cx="2522538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ΣΤΟΙΧΕΙΑ ΒΙΟΛΟΓΙΚΗΣ ΧΗΜΕΙΑΣ (1)</a:t>
            </a:r>
            <a:endParaRPr lang="en-US" altLang="en-US"/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pH= -log[H</a:t>
            </a:r>
            <a:r>
              <a:rPr lang="en-US" altLang="en-US" baseline="30000">
                <a:latin typeface="Arial" charset="0"/>
              </a:rPr>
              <a:t>+</a:t>
            </a:r>
            <a:r>
              <a:rPr lang="en-US" altLang="en-US">
                <a:latin typeface="Arial" charset="0"/>
              </a:rPr>
              <a:t>]</a:t>
            </a:r>
          </a:p>
          <a:p>
            <a:r>
              <a:rPr lang="el-GR" altLang="en-US">
                <a:latin typeface="Arial" charset="0"/>
              </a:rPr>
              <a:t>πχ. [</a:t>
            </a:r>
            <a:r>
              <a:rPr lang="en-US" altLang="en-US">
                <a:latin typeface="Arial" charset="0"/>
              </a:rPr>
              <a:t>H</a:t>
            </a:r>
            <a:r>
              <a:rPr lang="en-US" altLang="en-US" baseline="30000">
                <a:latin typeface="Arial" charset="0"/>
              </a:rPr>
              <a:t>+</a:t>
            </a:r>
            <a:r>
              <a:rPr lang="en-US" altLang="en-US">
                <a:latin typeface="Arial" charset="0"/>
              </a:rPr>
              <a:t>]: 10</a:t>
            </a:r>
            <a:r>
              <a:rPr lang="en-US" altLang="en-US" baseline="30000">
                <a:latin typeface="Arial" charset="0"/>
              </a:rPr>
              <a:t>-7</a:t>
            </a:r>
            <a:r>
              <a:rPr lang="en-US" altLang="en-US">
                <a:latin typeface="Arial" charset="0"/>
              </a:rPr>
              <a:t>, </a:t>
            </a:r>
            <a:r>
              <a:rPr lang="el-GR" altLang="en-US">
                <a:latin typeface="Arial" charset="0"/>
              </a:rPr>
              <a:t>πόσο είναι το </a:t>
            </a:r>
            <a:r>
              <a:rPr lang="en-US" altLang="en-US">
                <a:latin typeface="Arial" charset="0"/>
              </a:rPr>
              <a:t>pH</a:t>
            </a:r>
            <a:r>
              <a:rPr lang="el-GR" altLang="en-US">
                <a:latin typeface="Arial" charset="0"/>
              </a:rPr>
              <a:t>;</a:t>
            </a:r>
          </a:p>
          <a:p>
            <a:r>
              <a:rPr lang="en-US" altLang="en-US">
                <a:latin typeface="Arial" charset="0"/>
              </a:rPr>
              <a:t>pH</a:t>
            </a:r>
            <a:r>
              <a:rPr lang="el-GR" altLang="en-US">
                <a:latin typeface="Arial" charset="0"/>
              </a:rPr>
              <a:t>=7</a:t>
            </a:r>
          </a:p>
          <a:p>
            <a:r>
              <a:rPr lang="el-GR" altLang="en-US">
                <a:latin typeface="Arial" charset="0"/>
              </a:rPr>
              <a:t>Οξύ: αρνητικό φορτίο δηλ. διϊσταται σε </a:t>
            </a:r>
            <a:r>
              <a:rPr lang="en-US" altLang="en-US">
                <a:latin typeface="Arial" charset="0"/>
              </a:rPr>
              <a:t>H</a:t>
            </a:r>
            <a:r>
              <a:rPr lang="en-US" altLang="en-US" baseline="30000">
                <a:latin typeface="Arial" charset="0"/>
              </a:rPr>
              <a:t>+ </a:t>
            </a:r>
            <a:r>
              <a:rPr lang="en-US" altLang="en-US">
                <a:latin typeface="Arial" charset="0"/>
              </a:rPr>
              <a:t>οπότε ελαττώνει το pH</a:t>
            </a:r>
          </a:p>
          <a:p>
            <a:r>
              <a:rPr lang="el-GR" altLang="en-US">
                <a:latin typeface="Arial" charset="0"/>
              </a:rPr>
              <a:t>Βάση: θετικό φορτίο δηλ. για να σχηματιστεί καταναλίσκει </a:t>
            </a:r>
            <a:r>
              <a:rPr lang="en-US" altLang="en-US">
                <a:latin typeface="Arial" charset="0"/>
              </a:rPr>
              <a:t>H</a:t>
            </a:r>
            <a:r>
              <a:rPr lang="en-US" altLang="en-US" baseline="30000">
                <a:latin typeface="Arial" charset="0"/>
              </a:rPr>
              <a:t>+ </a:t>
            </a:r>
            <a:r>
              <a:rPr lang="en-US" altLang="en-US">
                <a:latin typeface="Arial" charset="0"/>
              </a:rPr>
              <a:t>οπότε αυξάνει το pH</a:t>
            </a:r>
            <a:r>
              <a:rPr lang="el-GR" altLang="en-US">
                <a:latin typeface="Arial" charset="0"/>
              </a:rPr>
              <a:t> </a:t>
            </a:r>
            <a:r>
              <a:rPr lang="en-US" altLang="en-US" baseline="30000">
                <a:latin typeface="Arial" charset="0"/>
              </a:rPr>
              <a:t>  </a:t>
            </a:r>
            <a:r>
              <a:rPr lang="en-US" altLang="en-US">
                <a:latin typeface="Arial" charset="0"/>
              </a:rPr>
              <a:t>            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ΑΝ </a:t>
            </a:r>
            <a:r>
              <a:rPr lang="en-US" altLang="en-US" b="1"/>
              <a:t>pH </a:t>
            </a:r>
            <a:r>
              <a:rPr lang="el-GR" altLang="en-US" b="1"/>
              <a:t>&gt;</a:t>
            </a:r>
            <a:r>
              <a:rPr lang="en-US" altLang="en-US" b="1"/>
              <a:t>7.</a:t>
            </a:r>
            <a:r>
              <a:rPr lang="el-GR" altLang="en-US" b="1"/>
              <a:t>4</a:t>
            </a:r>
            <a:r>
              <a:rPr lang="en-US" altLang="en-US" b="1"/>
              <a:t>5 KAI</a:t>
            </a:r>
            <a:r>
              <a:rPr lang="el-GR" altLang="en-US" b="1"/>
              <a:t>:</a:t>
            </a:r>
            <a:endParaRPr lang="el-GR" altLang="en-US" baseline="-25000">
              <a:effectLst/>
              <a:sym typeface="Symbol" pitchFamily="18" charset="2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l-GR" altLang="en-US" sz="3600" u="sng">
                <a:effectLst/>
                <a:sym typeface="Symbol" pitchFamily="18" charset="2"/>
              </a:rPr>
              <a:t></a:t>
            </a:r>
            <a:r>
              <a:rPr lang="en-US" altLang="en-US" sz="3600" u="sng">
                <a:effectLst/>
                <a:sym typeface="Symbol" pitchFamily="18" charset="2"/>
              </a:rPr>
              <a:t>pCO</a:t>
            </a:r>
            <a:r>
              <a:rPr lang="en-US" altLang="en-US" sz="3600" u="sng" baseline="-25000">
                <a:effectLst/>
                <a:sym typeface="Symbol" pitchFamily="18" charset="2"/>
              </a:rPr>
              <a:t>2</a:t>
            </a:r>
            <a:r>
              <a:rPr lang="el-GR" altLang="en-US" sz="3600">
                <a:effectLst/>
              </a:rPr>
              <a:t> αναπνευστική αλκάλωση</a:t>
            </a:r>
          </a:p>
          <a:p>
            <a:r>
              <a:rPr lang="en-US" altLang="en-US" u="sng">
                <a:effectLst/>
                <a:sym typeface="Symbol" pitchFamily="18" charset="2"/>
              </a:rPr>
              <a:t>HCO</a:t>
            </a:r>
            <a:r>
              <a:rPr lang="en-US" altLang="en-US" u="sng" baseline="-25000">
                <a:effectLst/>
                <a:sym typeface="Symbol" pitchFamily="18" charset="2"/>
              </a:rPr>
              <a:t>3</a:t>
            </a:r>
            <a:r>
              <a:rPr lang="el-GR" altLang="en-US" sz="3600">
                <a:effectLst/>
              </a:rPr>
              <a:t> μεταβολική αλκάλωση</a:t>
            </a: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  <p:pic>
        <p:nvPicPr>
          <p:cNvPr id="49159" name="Picture 7" descr="parthenon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068638"/>
            <a:ext cx="4448175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ΑΝ </a:t>
            </a:r>
            <a:r>
              <a:rPr lang="en-US" altLang="en-US" b="1"/>
              <a:t>pH</a:t>
            </a:r>
            <a:r>
              <a:rPr lang="el-GR" altLang="en-US" b="1"/>
              <a:t>: </a:t>
            </a:r>
            <a:r>
              <a:rPr lang="en-US" altLang="en-US" b="1"/>
              <a:t>7.35</a:t>
            </a:r>
            <a:r>
              <a:rPr lang="el-GR" altLang="en-US" b="1"/>
              <a:t>-7.45</a:t>
            </a:r>
            <a:r>
              <a:rPr lang="en-US" altLang="en-US" b="1"/>
              <a:t> KAI</a:t>
            </a:r>
            <a:r>
              <a:rPr lang="el-GR" altLang="en-US" b="1"/>
              <a:t>:</a:t>
            </a:r>
            <a:endParaRPr lang="el-GR" altLang="en-US" baseline="-25000">
              <a:effectLst/>
              <a:sym typeface="Symbol" pitchFamily="18" charset="2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l-GR" altLang="en-US" sz="3600" u="sng">
                <a:effectLst/>
                <a:sym typeface="Symbol" pitchFamily="18" charset="2"/>
              </a:rPr>
              <a:t>Συνυπάρχουν παθολογικές τιμές</a:t>
            </a:r>
            <a:r>
              <a:rPr lang="el-GR" altLang="en-US" sz="3600">
                <a:effectLst/>
                <a:sym typeface="Symbol" pitchFamily="18" charset="2"/>
              </a:rPr>
              <a:t>: μεικτή διαταραχή </a:t>
            </a:r>
            <a:endParaRPr lang="el-GR" altLang="en-US" sz="3600">
              <a:effectLst/>
            </a:endParaRPr>
          </a:p>
          <a:p>
            <a:pPr>
              <a:buFont typeface="Wingdings" pitchFamily="2" charset="2"/>
              <a:buNone/>
            </a:pPr>
            <a:endParaRPr lang="el-GR" altLang="en-US"/>
          </a:p>
        </p:txBody>
      </p:sp>
      <p:pic>
        <p:nvPicPr>
          <p:cNvPr id="50180" name="Picture 4" descr="ονομαστική εορτή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429000"/>
            <a:ext cx="3382962" cy="2536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7772400" cy="1736725"/>
          </a:xfrm>
        </p:spPr>
        <p:txBody>
          <a:bodyPr/>
          <a:lstStyle/>
          <a:p>
            <a:r>
              <a:rPr lang="el-GR" altLang="en-US" b="1"/>
              <a:t>ΕΡΩΤΗΣΕΙΣ</a:t>
            </a:r>
          </a:p>
        </p:txBody>
      </p:sp>
      <p:pic>
        <p:nvPicPr>
          <p:cNvPr id="51209" name="Picture 9" descr="Δείγ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381635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b="1"/>
              <a:t>Καθώς αυξάνεται η </a:t>
            </a:r>
            <a:r>
              <a:rPr lang="en-US" altLang="en-US" b="1"/>
              <a:t>pCO</a:t>
            </a:r>
            <a:r>
              <a:rPr lang="en-US" altLang="en-US" b="1" baseline="-25000"/>
              <a:t>2</a:t>
            </a:r>
            <a:r>
              <a:rPr lang="el-GR" altLang="en-US" b="1"/>
              <a:t>:</a:t>
            </a:r>
            <a:r>
              <a:rPr lang="en-US" altLang="en-US" b="1" baseline="-25000"/>
              <a:t> </a:t>
            </a:r>
            <a:endParaRPr lang="el-GR" altLang="en-US" baseline="-25000">
              <a:effectLst/>
              <a:sym typeface="Symbol" pitchFamily="18" charset="2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Η [</a:t>
            </a:r>
            <a:r>
              <a:rPr lang="en-US" altLang="en-US" sz="3600"/>
              <a:t>CO</a:t>
            </a:r>
            <a:r>
              <a:rPr lang="el-GR" altLang="en-US" sz="3600" baseline="-25000"/>
              <a:t>2</a:t>
            </a:r>
            <a:r>
              <a:rPr lang="el-GR" altLang="en-US" sz="3600"/>
              <a:t>] του πλάσματος διατηρείται σταθερή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Η [Η</a:t>
            </a:r>
            <a:r>
              <a:rPr lang="en-US" altLang="en-US" sz="3600"/>
              <a:t>CO</a:t>
            </a:r>
            <a:r>
              <a:rPr lang="el-GR" altLang="en-US" sz="3600" baseline="-25000"/>
              <a:t>3</a:t>
            </a:r>
            <a:r>
              <a:rPr lang="el-GR" altLang="en-US" sz="3600" baseline="30000"/>
              <a:t>-</a:t>
            </a:r>
            <a:r>
              <a:rPr lang="el-GR" altLang="en-US" sz="3600"/>
              <a:t>] του πλάσματος αυξάνεται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Η [Η</a:t>
            </a:r>
            <a:r>
              <a:rPr lang="en-US" altLang="en-US" sz="3600"/>
              <a:t>CO</a:t>
            </a:r>
            <a:r>
              <a:rPr lang="el-GR" altLang="en-US" sz="3600" baseline="-25000"/>
              <a:t>3</a:t>
            </a:r>
            <a:r>
              <a:rPr lang="el-GR" altLang="en-US" sz="3600" baseline="30000"/>
              <a:t>-</a:t>
            </a:r>
            <a:r>
              <a:rPr lang="el-GR" altLang="en-US" sz="3600"/>
              <a:t>] του πλάσματος ελαττώνεται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Αυξάνεται το χάσμα ανιόντων</a:t>
            </a:r>
            <a:endParaRPr lang="el-GR" altLang="en-US"/>
          </a:p>
          <a:p>
            <a:pPr>
              <a:buFont typeface="Wingdings" pitchFamily="2" charset="2"/>
              <a:buAutoNum type="arabicPeriod"/>
            </a:pPr>
            <a:endParaRPr lang="el-GR" altLang="en-US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/>
              <a:t>Ασθενής με </a:t>
            </a:r>
            <a:r>
              <a:rPr lang="en-US" altLang="en-US" sz="4000" b="1"/>
              <a:t>pH: 7.28,</a:t>
            </a:r>
            <a:r>
              <a:rPr lang="el-GR" altLang="en-US" sz="4000" b="1"/>
              <a:t> </a:t>
            </a:r>
            <a:r>
              <a:rPr lang="en-US" altLang="en-US" sz="4000" b="1"/>
              <a:t/>
            </a:r>
            <a:br>
              <a:rPr lang="en-US" altLang="en-US" sz="4000" b="1"/>
            </a:br>
            <a:r>
              <a:rPr lang="en-US" altLang="en-US" sz="4000" b="1"/>
              <a:t>pCO</a:t>
            </a:r>
            <a:r>
              <a:rPr lang="en-US" altLang="en-US" sz="4000" b="1" baseline="-25000"/>
              <a:t>2</a:t>
            </a:r>
            <a:r>
              <a:rPr lang="el-GR" altLang="en-US" sz="4000" b="1"/>
              <a:t>:</a:t>
            </a:r>
            <a:r>
              <a:rPr lang="en-US" altLang="en-US" sz="4000" b="1"/>
              <a:t> 60mmHg. </a:t>
            </a:r>
            <a:r>
              <a:rPr lang="el-GR" altLang="en-US" sz="4000" b="1"/>
              <a:t>Πρόκειται για:</a:t>
            </a:r>
            <a:r>
              <a:rPr lang="en-US" altLang="en-US" sz="4000" b="1" baseline="-25000"/>
              <a:t> </a:t>
            </a:r>
            <a:endParaRPr lang="el-GR" altLang="en-US" sz="4000" baseline="-25000">
              <a:effectLst/>
              <a:sym typeface="Symbol" pitchFamily="18" charset="2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8313" y="18446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Οξεία βλάβη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Χρόνια βλάβη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Οξεία αντιρροπούμενη κατάσταση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3600"/>
              <a:t>Χρόνια αντιρροπούμενη κατάσταση</a:t>
            </a:r>
          </a:p>
          <a:p>
            <a:pPr>
              <a:buFont typeface="Wingdings" pitchFamily="2" charset="2"/>
              <a:buAutoNum type="arabicPeriod"/>
            </a:pPr>
            <a:endParaRPr lang="el-GR" altLang="en-US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4000" b="1"/>
              <a:t>Ασθενής με </a:t>
            </a:r>
            <a:r>
              <a:rPr lang="en-US" altLang="en-US" sz="4000" b="1"/>
              <a:t>pH: 7.28,</a:t>
            </a:r>
            <a:r>
              <a:rPr lang="el-GR" altLang="en-US" sz="4000" b="1"/>
              <a:t> </a:t>
            </a:r>
            <a:r>
              <a:rPr lang="en-US" altLang="en-US" sz="4000" b="1"/>
              <a:t/>
            </a:r>
            <a:br>
              <a:rPr lang="en-US" altLang="en-US" sz="4000" b="1"/>
            </a:br>
            <a:r>
              <a:rPr lang="en-US" altLang="en-US" sz="4000" b="1"/>
              <a:t>pCO</a:t>
            </a:r>
            <a:r>
              <a:rPr lang="en-US" altLang="en-US" sz="4000" b="1" baseline="-25000"/>
              <a:t>2</a:t>
            </a:r>
            <a:r>
              <a:rPr lang="el-GR" altLang="en-US" sz="4000" b="1"/>
              <a:t>:</a:t>
            </a:r>
            <a:r>
              <a:rPr lang="en-US" altLang="en-US" sz="4000" b="1"/>
              <a:t> 60mmHg. </a:t>
            </a:r>
            <a:r>
              <a:rPr lang="el-GR" altLang="en-US" sz="4000" b="1"/>
              <a:t>Πρόκειται για:</a:t>
            </a:r>
            <a:r>
              <a:rPr lang="en-US" altLang="en-US" sz="4000" b="1" baseline="-25000"/>
              <a:t> </a:t>
            </a:r>
            <a:endParaRPr lang="el-GR" altLang="en-US" sz="4000" baseline="-25000">
              <a:effectLst/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68313" y="18446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Αναπνευστική οξέωση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Μεταβολική οξέωση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Αναπνευστική αλκάλωση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Μεταβολική αλκάλωση</a:t>
            </a:r>
          </a:p>
          <a:p>
            <a:pPr>
              <a:buFont typeface="Wingdings" pitchFamily="2" charset="2"/>
              <a:buAutoNum type="arabicPeriod"/>
            </a:pPr>
            <a:endParaRPr lang="el-GR" altLang="en-US" sz="4000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n-US" sz="3200" b="1"/>
              <a:t>Ασθενής με </a:t>
            </a:r>
            <a:r>
              <a:rPr lang="en-US" altLang="en-US" sz="3200" b="1"/>
              <a:t>pH: 7.28,</a:t>
            </a:r>
            <a:r>
              <a:rPr lang="el-GR" altLang="en-US" sz="3200" b="1"/>
              <a:t> </a:t>
            </a:r>
            <a:r>
              <a:rPr lang="en-US" altLang="en-US" sz="3200" b="1"/>
              <a:t/>
            </a:r>
            <a:br>
              <a:rPr lang="en-US" altLang="en-US" sz="3200" b="1"/>
            </a:br>
            <a:r>
              <a:rPr lang="en-US" altLang="en-US" sz="3200" b="1"/>
              <a:t>pCO</a:t>
            </a:r>
            <a:r>
              <a:rPr lang="en-US" altLang="en-US" sz="3200" b="1" baseline="-25000"/>
              <a:t>2</a:t>
            </a:r>
            <a:r>
              <a:rPr lang="el-GR" altLang="en-US" sz="3200" b="1"/>
              <a:t>:</a:t>
            </a:r>
            <a:r>
              <a:rPr lang="en-US" altLang="en-US" sz="3200" b="1"/>
              <a:t> 60mmHg. </a:t>
            </a:r>
            <a:r>
              <a:rPr lang="el-GR" altLang="en-US" sz="3200" b="1"/>
              <a:t>Τι τιμή Η</a:t>
            </a:r>
            <a:r>
              <a:rPr lang="en-US" altLang="en-US" sz="3200" b="1"/>
              <a:t>CO</a:t>
            </a:r>
            <a:r>
              <a:rPr lang="en-US" altLang="en-US" sz="3200" b="1" baseline="-25000"/>
              <a:t>3</a:t>
            </a:r>
            <a:r>
              <a:rPr lang="el-GR" altLang="en-US" sz="3200" b="1" baseline="30000"/>
              <a:t>-</a:t>
            </a:r>
            <a:r>
              <a:rPr lang="en-US" altLang="en-US" sz="3200" b="1" baseline="-25000"/>
              <a:t>  </a:t>
            </a:r>
            <a:r>
              <a:rPr lang="el-GR" altLang="en-US" sz="3200" b="1"/>
              <a:t>αναμένετε;</a:t>
            </a:r>
            <a:endParaRPr lang="el-GR" altLang="en-US" sz="3200" baseline="-25000">
              <a:effectLst/>
              <a:sym typeface="Symbol" pitchFamily="18" charset="2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68313" y="18446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15</a:t>
            </a:r>
            <a:r>
              <a:rPr lang="en-US" altLang="en-US" sz="4000"/>
              <a:t>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4000"/>
              <a:t>22mmol/l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4000"/>
              <a:t>27mmol/l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4000"/>
              <a:t>35mmol/l</a:t>
            </a:r>
            <a:endParaRPr lang="el-GR" altLang="en-US" sz="4000"/>
          </a:p>
          <a:p>
            <a:pPr>
              <a:buFont typeface="Wingdings" pitchFamily="2" charset="2"/>
              <a:buAutoNum type="arabicPeriod"/>
            </a:pPr>
            <a:endParaRPr lang="el-GR" altLang="en-US" sz="4000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  <a:ln/>
        </p:spPr>
        <p:txBody>
          <a:bodyPr/>
          <a:lstStyle/>
          <a:p>
            <a:r>
              <a:rPr lang="el-GR" altLang="en-US" sz="2800" b="1"/>
              <a:t>Ασθενής με </a:t>
            </a:r>
            <a:r>
              <a:rPr lang="en-US" altLang="en-US" sz="2800" b="1"/>
              <a:t>pH: 7.28,</a:t>
            </a:r>
            <a:r>
              <a:rPr lang="el-GR" altLang="en-US" sz="2800" b="1"/>
              <a:t> </a:t>
            </a: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pCO</a:t>
            </a:r>
            <a:r>
              <a:rPr lang="en-US" altLang="en-US" sz="2800" b="1" baseline="-25000"/>
              <a:t>2</a:t>
            </a:r>
            <a:r>
              <a:rPr lang="el-GR" altLang="en-US" sz="2800" b="1"/>
              <a:t>:</a:t>
            </a:r>
            <a:r>
              <a:rPr lang="en-US" altLang="en-US" sz="2800" b="1"/>
              <a:t> 60mmHg. </a:t>
            </a:r>
            <a:r>
              <a:rPr lang="el-GR" altLang="en-US" sz="2800" b="1"/>
              <a:t>Ποιο είναι το πιθανότερο νόσημα;</a:t>
            </a:r>
            <a:endParaRPr lang="el-GR" altLang="en-US" sz="2800" baseline="-25000">
              <a:effectLst/>
              <a:sym typeface="Symbol" pitchFamily="18" charset="2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68313" y="18446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Σήψη</a:t>
            </a:r>
            <a:endParaRPr lang="en-US" altLang="en-US" sz="4000"/>
          </a:p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Πνευμονική εμβολή</a:t>
            </a:r>
            <a:endParaRPr lang="en-US" altLang="en-US" sz="4000"/>
          </a:p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Πνευμονία ΔΕ κάτω λοβού</a:t>
            </a:r>
            <a:endParaRPr lang="en-US" altLang="en-US" sz="4000"/>
          </a:p>
          <a:p>
            <a:pPr>
              <a:buFont typeface="Wingdings" pitchFamily="2" charset="2"/>
              <a:buAutoNum type="arabicPeriod"/>
            </a:pPr>
            <a:r>
              <a:rPr lang="el-GR" altLang="en-US" sz="4000"/>
              <a:t>Άγχος</a:t>
            </a:r>
          </a:p>
          <a:p>
            <a:pPr>
              <a:buFont typeface="Wingdings" pitchFamily="2" charset="2"/>
              <a:buAutoNum type="arabicPeriod"/>
            </a:pPr>
            <a:endParaRPr lang="el-GR" altLang="en-US" sz="4000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  <a:ln/>
        </p:spPr>
        <p:txBody>
          <a:bodyPr/>
          <a:lstStyle/>
          <a:p>
            <a:r>
              <a:rPr lang="el-GR" altLang="en-US" sz="3600" b="1"/>
              <a:t>Ασθενής ανουρικός από 24ωρου.  </a:t>
            </a:r>
            <a:r>
              <a:rPr lang="en-US" altLang="en-US" sz="3600" b="1"/>
              <a:t/>
            </a:r>
            <a:br>
              <a:rPr lang="en-US" altLang="en-US" sz="3600" b="1"/>
            </a:br>
            <a:r>
              <a:rPr lang="el-GR" altLang="en-US" sz="3600" b="1"/>
              <a:t>Τι τιμές αερίων αναμένετε;</a:t>
            </a:r>
            <a:endParaRPr lang="el-GR" altLang="en-US" sz="3600" baseline="-25000">
              <a:effectLst/>
              <a:sym typeface="Symbol" pitchFamily="18" charset="2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8313" y="18446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7.45,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40mmHg,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26mmol/l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7.31,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2</a:t>
            </a:r>
            <a:r>
              <a:rPr lang="el-GR" altLang="en-US" sz="2800">
                <a:effectLst/>
                <a:sym typeface="Symbol" pitchFamily="18" charset="2"/>
              </a:rPr>
              <a:t>5</a:t>
            </a:r>
            <a:r>
              <a:rPr lang="en-US" altLang="en-US" sz="2800">
                <a:effectLst/>
                <a:sym typeface="Symbol" pitchFamily="18" charset="2"/>
              </a:rPr>
              <a:t>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12mmol/l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7.47,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20mmHg,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35mmol/l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7.25,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55mmHg,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28mmol/l</a:t>
            </a:r>
          </a:p>
          <a:p>
            <a:pPr>
              <a:buFont typeface="Wingdings" pitchFamily="2" charset="2"/>
              <a:buAutoNum type="arabicPeriod"/>
            </a:pPr>
            <a:endParaRPr lang="en-US" altLang="en-US" sz="280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l-GR" altLang="en-US" sz="3600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  <a:ln/>
        </p:spPr>
        <p:txBody>
          <a:bodyPr/>
          <a:lstStyle/>
          <a:p>
            <a:r>
              <a:rPr lang="el-GR" altLang="en-US" sz="3600" b="1"/>
              <a:t>Ασθενής μετά αεροπορικό ταξίδι εκδηλώνει αιφνίδια δύσπνοια.  </a:t>
            </a:r>
            <a:r>
              <a:rPr lang="en-US" altLang="en-US" sz="3600" b="1"/>
              <a:t/>
            </a:r>
            <a:br>
              <a:rPr lang="en-US" altLang="en-US" sz="3600" b="1"/>
            </a:br>
            <a:r>
              <a:rPr lang="el-GR" altLang="en-US" sz="3600" b="1"/>
              <a:t>Τι τιμές αερίων αναμένετε;</a:t>
            </a:r>
            <a:endParaRPr lang="el-GR" altLang="en-US" sz="3600" baseline="-25000">
              <a:effectLst/>
              <a:sym typeface="Symbol" pitchFamily="18" charset="2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68313" y="23272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7.45,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40mmHg,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26mmol/l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7.31,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20mmHg,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12mmol/l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7.4</a:t>
            </a:r>
            <a:r>
              <a:rPr lang="el-GR" altLang="en-US" sz="2800">
                <a:effectLst/>
                <a:sym typeface="Symbol" pitchFamily="18" charset="2"/>
              </a:rPr>
              <a:t>3</a:t>
            </a:r>
            <a:r>
              <a:rPr lang="en-US" altLang="en-US" sz="2800">
                <a:effectLst/>
                <a:sym typeface="Symbol" pitchFamily="18" charset="2"/>
              </a:rPr>
              <a:t>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20mmHg,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25mmol/l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</a:t>
            </a:r>
            <a:r>
              <a:rPr lang="el-GR" altLang="en-US" sz="2800">
                <a:effectLst/>
                <a:sym typeface="Symbol" pitchFamily="18" charset="2"/>
              </a:rPr>
              <a:t>5</a:t>
            </a:r>
            <a:r>
              <a:rPr lang="en-US" altLang="en-US" sz="2800">
                <a:effectLst/>
                <a:sym typeface="Symbol" pitchFamily="18" charset="2"/>
              </a:rPr>
              <a:t>5,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</a:t>
            </a:r>
            <a:r>
              <a:rPr lang="el-GR" altLang="en-US" sz="2800">
                <a:effectLst/>
                <a:sym typeface="Symbol" pitchFamily="18" charset="2"/>
              </a:rPr>
              <a:t>20</a:t>
            </a:r>
            <a:r>
              <a:rPr lang="en-US" altLang="en-US" sz="2800">
                <a:effectLst/>
                <a:sym typeface="Symbol" pitchFamily="18" charset="2"/>
              </a:rPr>
              <a:t>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</a:t>
            </a:r>
            <a:r>
              <a:rPr lang="el-GR" altLang="en-US" sz="2800">
                <a:effectLst/>
                <a:sym typeface="Symbol" pitchFamily="18" charset="2"/>
              </a:rPr>
              <a:t>3</a:t>
            </a:r>
            <a:r>
              <a:rPr lang="en-US" altLang="en-US" sz="2800">
                <a:effectLst/>
                <a:sym typeface="Symbol" pitchFamily="18" charset="2"/>
              </a:rPr>
              <a:t>8mmol/l</a:t>
            </a:r>
          </a:p>
          <a:p>
            <a:pPr>
              <a:buFont typeface="Wingdings" pitchFamily="2" charset="2"/>
              <a:buAutoNum type="arabicPeriod"/>
            </a:pPr>
            <a:endParaRPr lang="en-US" altLang="en-US" sz="280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l-GR" altLang="en-US" sz="3600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ΣΤΟΙΧΕΙΑ ΒΙΟΛΟΓΙΚΗΣ ΧΗΜΕΙΑΣ (2)</a:t>
            </a:r>
            <a:endParaRPr lang="en-US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Ρυθμιστικό διάλυμα: κάθε διάλυμα στο οποίο είτε προστεθεί οξύ είτε βάση το pH</a:t>
            </a:r>
            <a:r>
              <a:rPr lang="el-GR" altLang="en-US"/>
              <a:t> θα διατηρηθεί ΠΕΡΙΠΟΥ σταθερό</a:t>
            </a:r>
          </a:p>
          <a:p>
            <a:endParaRPr lang="el-GR" altLang="en-US"/>
          </a:p>
          <a:p>
            <a:pPr algn="ctr">
              <a:buFont typeface="Wingdings" pitchFamily="2" charset="2"/>
              <a:buNone/>
            </a:pPr>
            <a:r>
              <a:rPr lang="en-US" altLang="en-US"/>
              <a:t>H</a:t>
            </a:r>
            <a:r>
              <a:rPr lang="en-US" altLang="en-US" baseline="30000"/>
              <a:t>+</a:t>
            </a:r>
            <a:r>
              <a:rPr lang="en-US" altLang="en-US"/>
              <a:t> + 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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 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pPr algn="ctr">
              <a:buFont typeface="Wingdings" pitchFamily="2" charset="2"/>
              <a:buNone/>
            </a:pPr>
            <a:endParaRPr lang="en-US" altLang="en-US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/>
              <a:t>H</a:t>
            </a:r>
            <a:r>
              <a:rPr lang="en-US" altLang="en-US" baseline="30000"/>
              <a:t>+</a:t>
            </a:r>
            <a:r>
              <a:rPr lang="en-US" altLang="en-US"/>
              <a:t> + 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 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  <a:ln/>
        </p:spPr>
        <p:txBody>
          <a:bodyPr/>
          <a:lstStyle/>
          <a:p>
            <a:r>
              <a:rPr lang="el-GR" altLang="en-US" sz="3600" b="1"/>
              <a:t>Ασθενής με ΧΑΠ από 10ετίας.  </a:t>
            </a:r>
            <a:r>
              <a:rPr lang="en-US" altLang="en-US" sz="3600" b="1"/>
              <a:t/>
            </a:r>
            <a:br>
              <a:rPr lang="en-US" altLang="en-US" sz="3600" b="1"/>
            </a:br>
            <a:r>
              <a:rPr lang="el-GR" altLang="en-US" sz="3600" b="1"/>
              <a:t>Τι τιμές αερίων αναμένετε;</a:t>
            </a:r>
            <a:endParaRPr lang="el-GR" altLang="en-US" sz="3600" baseline="-25000">
              <a:effectLst/>
              <a:sym typeface="Symbol" pitchFamily="18" charset="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8313" y="23272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7.4</a:t>
            </a:r>
            <a:r>
              <a:rPr lang="el-GR" altLang="en-US" sz="2800">
                <a:effectLst/>
                <a:sym typeface="Symbol" pitchFamily="18" charset="2"/>
              </a:rPr>
              <a:t>7</a:t>
            </a:r>
            <a:r>
              <a:rPr lang="en-US" altLang="en-US" sz="2800">
                <a:effectLst/>
                <a:sym typeface="Symbol" pitchFamily="18" charset="2"/>
              </a:rPr>
              <a:t>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</a:t>
            </a:r>
            <a:r>
              <a:rPr lang="el-GR" altLang="en-US" sz="2800">
                <a:effectLst/>
                <a:sym typeface="Symbol" pitchFamily="18" charset="2"/>
              </a:rPr>
              <a:t>45</a:t>
            </a:r>
            <a:r>
              <a:rPr lang="en-US" altLang="en-US" sz="2800">
                <a:effectLst/>
                <a:sym typeface="Symbol" pitchFamily="18" charset="2"/>
              </a:rPr>
              <a:t>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</a:t>
            </a:r>
            <a:r>
              <a:rPr lang="el-GR" altLang="en-US" sz="2800">
                <a:effectLst/>
                <a:sym typeface="Symbol" pitchFamily="18" charset="2"/>
              </a:rPr>
              <a:t>30</a:t>
            </a:r>
            <a:r>
              <a:rPr lang="en-US" altLang="en-US" sz="2800">
                <a:effectLst/>
                <a:sym typeface="Symbol" pitchFamily="18" charset="2"/>
              </a:rPr>
              <a:t>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7.31,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20mmHg,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12mmol/l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</a:t>
            </a:r>
            <a:r>
              <a:rPr lang="el-GR" altLang="en-US" sz="2800">
                <a:effectLst/>
                <a:sym typeface="Symbol" pitchFamily="18" charset="2"/>
              </a:rPr>
              <a:t>39</a:t>
            </a:r>
            <a:r>
              <a:rPr lang="en-US" altLang="en-US" sz="2800">
                <a:effectLst/>
                <a:sym typeface="Symbol" pitchFamily="18" charset="2"/>
              </a:rPr>
              <a:t>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</a:t>
            </a:r>
            <a:r>
              <a:rPr lang="el-GR" altLang="en-US" sz="2800">
                <a:effectLst/>
                <a:sym typeface="Symbol" pitchFamily="18" charset="2"/>
              </a:rPr>
              <a:t>65</a:t>
            </a:r>
            <a:r>
              <a:rPr lang="en-US" altLang="en-US" sz="2800">
                <a:effectLst/>
                <a:sym typeface="Symbol" pitchFamily="18" charset="2"/>
              </a:rPr>
              <a:t>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</a:t>
            </a:r>
            <a:r>
              <a:rPr lang="el-GR" altLang="en-US" sz="2800">
                <a:effectLst/>
                <a:sym typeface="Symbol" pitchFamily="18" charset="2"/>
              </a:rPr>
              <a:t>38</a:t>
            </a:r>
            <a:r>
              <a:rPr lang="en-US" altLang="en-US" sz="2800">
                <a:effectLst/>
                <a:sym typeface="Symbol" pitchFamily="18" charset="2"/>
              </a:rPr>
              <a:t>mmol/l</a:t>
            </a:r>
          </a:p>
          <a:p>
            <a:pPr>
              <a:buFont typeface="Wingdings" pitchFamily="2" charset="2"/>
              <a:buAutoNum type="arabicPeriod"/>
            </a:pPr>
            <a:r>
              <a:rPr lang="en-US" altLang="en-US" sz="2800">
                <a:effectLst/>
                <a:sym typeface="Symbol" pitchFamily="18" charset="2"/>
              </a:rPr>
              <a:t>pH: 7.25, pCO</a:t>
            </a:r>
            <a:r>
              <a:rPr lang="en-US" altLang="en-US" sz="2800" baseline="-25000">
                <a:effectLst/>
                <a:sym typeface="Symbol" pitchFamily="18" charset="2"/>
              </a:rPr>
              <a:t>2</a:t>
            </a:r>
            <a:r>
              <a:rPr lang="en-US" altLang="en-US" sz="2800">
                <a:effectLst/>
                <a:sym typeface="Symbol" pitchFamily="18" charset="2"/>
              </a:rPr>
              <a:t>: 55mmHg, HCO</a:t>
            </a:r>
            <a:r>
              <a:rPr lang="en-US" altLang="en-US" sz="2800" baseline="-25000">
                <a:effectLst/>
                <a:sym typeface="Symbol" pitchFamily="18" charset="2"/>
              </a:rPr>
              <a:t>3</a:t>
            </a:r>
            <a:r>
              <a:rPr lang="el-GR" altLang="en-US" sz="2800" baseline="30000">
                <a:effectLst/>
                <a:sym typeface="Symbol" pitchFamily="18" charset="2"/>
              </a:rPr>
              <a:t>-</a:t>
            </a:r>
            <a:r>
              <a:rPr lang="en-US" altLang="en-US" sz="2800">
                <a:effectLst/>
                <a:sym typeface="Symbol" pitchFamily="18" charset="2"/>
              </a:rPr>
              <a:t>: 28mmol/l</a:t>
            </a:r>
          </a:p>
          <a:p>
            <a:pPr>
              <a:buFont typeface="Wingdings" pitchFamily="2" charset="2"/>
              <a:buAutoNum type="arabicPeriod"/>
            </a:pPr>
            <a:endParaRPr lang="en-US" altLang="en-US" sz="280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l-GR" altLang="en-US" sz="3600" baseline="-25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  <a:ln/>
        </p:spPr>
        <p:txBody>
          <a:bodyPr/>
          <a:lstStyle/>
          <a:p>
            <a:r>
              <a:rPr lang="en-US" altLang="en-US" sz="3200" b="1">
                <a:sym typeface="Symbol" pitchFamily="18" charset="2"/>
              </a:rPr>
              <a:t>pH: 7.</a:t>
            </a:r>
            <a:r>
              <a:rPr lang="el-GR" altLang="en-US" sz="3200" b="1">
                <a:sym typeface="Symbol" pitchFamily="18" charset="2"/>
              </a:rPr>
              <a:t>25</a:t>
            </a:r>
            <a:r>
              <a:rPr lang="en-US" altLang="en-US" sz="3200" b="1">
                <a:sym typeface="Symbol" pitchFamily="18" charset="2"/>
              </a:rPr>
              <a:t>, pCO</a:t>
            </a:r>
            <a:r>
              <a:rPr lang="en-US" altLang="en-US" sz="3200" b="1" baseline="-25000">
                <a:sym typeface="Symbol" pitchFamily="18" charset="2"/>
              </a:rPr>
              <a:t>2</a:t>
            </a:r>
            <a:r>
              <a:rPr lang="en-US" altLang="en-US" sz="3200" b="1">
                <a:sym typeface="Symbol" pitchFamily="18" charset="2"/>
              </a:rPr>
              <a:t>: </a:t>
            </a:r>
            <a:r>
              <a:rPr lang="el-GR" altLang="en-US" sz="3200" b="1">
                <a:sym typeface="Symbol" pitchFamily="18" charset="2"/>
              </a:rPr>
              <a:t>45</a:t>
            </a:r>
            <a:r>
              <a:rPr lang="en-US" altLang="en-US" sz="3200" b="1">
                <a:sym typeface="Symbol" pitchFamily="18" charset="2"/>
              </a:rPr>
              <a:t>mmHg, HCO</a:t>
            </a:r>
            <a:r>
              <a:rPr lang="en-US" altLang="en-US" sz="3200" b="1" baseline="-25000">
                <a:sym typeface="Symbol" pitchFamily="18" charset="2"/>
              </a:rPr>
              <a:t>3</a:t>
            </a:r>
            <a:r>
              <a:rPr lang="el-GR" altLang="en-US" sz="3200" b="1" baseline="30000">
                <a:sym typeface="Symbol" pitchFamily="18" charset="2"/>
              </a:rPr>
              <a:t>-</a:t>
            </a:r>
            <a:r>
              <a:rPr lang="en-US" altLang="en-US" sz="3200" b="1">
                <a:sym typeface="Symbol" pitchFamily="18" charset="2"/>
              </a:rPr>
              <a:t>: </a:t>
            </a:r>
            <a:r>
              <a:rPr lang="el-GR" altLang="en-US" sz="3200" b="1">
                <a:sym typeface="Symbol" pitchFamily="18" charset="2"/>
              </a:rPr>
              <a:t>12</a:t>
            </a:r>
            <a:r>
              <a:rPr lang="en-US" altLang="en-US" sz="3200" b="1">
                <a:sym typeface="Symbol" pitchFamily="18" charset="2"/>
              </a:rPr>
              <a:t>mmol/l</a:t>
            </a:r>
            <a:r>
              <a:rPr lang="el-GR" altLang="en-US" sz="3200" b="1">
                <a:sym typeface="Symbol" pitchFamily="18" charset="2"/>
              </a:rPr>
              <a:t>. </a:t>
            </a:r>
            <a:br>
              <a:rPr lang="el-GR" altLang="en-US" sz="3200" b="1">
                <a:sym typeface="Symbol" pitchFamily="18" charset="2"/>
              </a:rPr>
            </a:br>
            <a:r>
              <a:rPr lang="el-GR" altLang="en-US" sz="3200" b="1">
                <a:sym typeface="Symbol" pitchFamily="18" charset="2"/>
              </a:rPr>
              <a:t>Ποιο είναι το πιθανότερο νόσημα;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68313" y="23272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4000" dirty="0" smtClean="0">
                <a:effectLst/>
                <a:sym typeface="Symbol" pitchFamily="18" charset="2"/>
              </a:rPr>
              <a:t>Σοβαρή Σήψη</a:t>
            </a:r>
            <a:endParaRPr lang="el-GR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Διαβητική κετοξέωση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Διάρροιες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Τα δύο πρώτα</a:t>
            </a:r>
            <a:endParaRPr lang="en-US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n-US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l-GR" altLang="en-US" sz="3600" baseline="-25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  <a:ln/>
        </p:spPr>
        <p:txBody>
          <a:bodyPr/>
          <a:lstStyle/>
          <a:p>
            <a:r>
              <a:rPr lang="en-US" altLang="en-US" sz="3600">
                <a:effectLst/>
                <a:sym typeface="Symbol" pitchFamily="18" charset="2"/>
              </a:rPr>
              <a:t>pH: 7.</a:t>
            </a:r>
            <a:r>
              <a:rPr lang="el-GR" altLang="en-US" sz="3600">
                <a:effectLst/>
                <a:sym typeface="Symbol" pitchFamily="18" charset="2"/>
              </a:rPr>
              <a:t>38</a:t>
            </a:r>
            <a:r>
              <a:rPr lang="en-US" altLang="en-US" sz="3600">
                <a:effectLst/>
                <a:sym typeface="Symbol" pitchFamily="18" charset="2"/>
              </a:rPr>
              <a:t>, pCO</a:t>
            </a:r>
            <a:r>
              <a:rPr lang="en-US" altLang="en-US" sz="3600" baseline="-25000">
                <a:effectLst/>
                <a:sym typeface="Symbol" pitchFamily="18" charset="2"/>
              </a:rPr>
              <a:t>2</a:t>
            </a:r>
            <a:r>
              <a:rPr lang="en-US" altLang="en-US" sz="3600">
                <a:effectLst/>
                <a:sym typeface="Symbol" pitchFamily="18" charset="2"/>
              </a:rPr>
              <a:t>: </a:t>
            </a:r>
            <a:r>
              <a:rPr lang="el-GR" altLang="en-US" sz="3600">
                <a:effectLst/>
                <a:sym typeface="Symbol" pitchFamily="18" charset="2"/>
              </a:rPr>
              <a:t>33</a:t>
            </a:r>
            <a:r>
              <a:rPr lang="en-US" altLang="en-US" sz="3600">
                <a:effectLst/>
                <a:sym typeface="Symbol" pitchFamily="18" charset="2"/>
              </a:rPr>
              <a:t>mmHg, HCO</a:t>
            </a:r>
            <a:r>
              <a:rPr lang="en-US" altLang="en-US" sz="3600" baseline="-25000">
                <a:effectLst/>
                <a:sym typeface="Symbol" pitchFamily="18" charset="2"/>
              </a:rPr>
              <a:t>3</a:t>
            </a:r>
            <a:r>
              <a:rPr lang="en-US" altLang="en-US" sz="3600">
                <a:effectLst/>
                <a:sym typeface="Symbol" pitchFamily="18" charset="2"/>
              </a:rPr>
              <a:t>: </a:t>
            </a:r>
            <a:r>
              <a:rPr lang="el-GR" altLang="en-US" sz="3600">
                <a:effectLst/>
                <a:sym typeface="Symbol" pitchFamily="18" charset="2"/>
              </a:rPr>
              <a:t>15</a:t>
            </a:r>
            <a:r>
              <a:rPr lang="en-US" altLang="en-US" sz="3600">
                <a:effectLst/>
                <a:sym typeface="Symbol" pitchFamily="18" charset="2"/>
              </a:rPr>
              <a:t>mmol/l</a:t>
            </a:r>
            <a:r>
              <a:rPr lang="el-GR" altLang="en-US" sz="3600">
                <a:effectLst/>
                <a:sym typeface="Symbol" pitchFamily="18" charset="2"/>
              </a:rPr>
              <a:t>. Ποιο είναι το πιθανότερο νόσημα;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68313" y="23272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4000" dirty="0" smtClean="0">
                <a:effectLst/>
                <a:sym typeface="Symbol" pitchFamily="18" charset="2"/>
              </a:rPr>
              <a:t>Σοβαρή Σήψη</a:t>
            </a:r>
            <a:endParaRPr lang="el-GR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ΧΝΑ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Διάρροιες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Τα δύο πρώτα</a:t>
            </a:r>
            <a:endParaRPr lang="en-US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n-US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l-GR" altLang="en-US" sz="3600" baseline="-25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  <a:ln/>
        </p:spPr>
        <p:txBody>
          <a:bodyPr/>
          <a:lstStyle/>
          <a:p>
            <a:r>
              <a:rPr lang="en-US" altLang="en-US" sz="3600">
                <a:effectLst/>
                <a:sym typeface="Symbol" pitchFamily="18" charset="2"/>
              </a:rPr>
              <a:t>pH: 7.</a:t>
            </a:r>
            <a:r>
              <a:rPr lang="el-GR" altLang="en-US" sz="3600">
                <a:effectLst/>
                <a:sym typeface="Symbol" pitchFamily="18" charset="2"/>
              </a:rPr>
              <a:t>42</a:t>
            </a:r>
            <a:r>
              <a:rPr lang="en-US" altLang="en-US" sz="3600">
                <a:effectLst/>
                <a:sym typeface="Symbol" pitchFamily="18" charset="2"/>
              </a:rPr>
              <a:t>, pO</a:t>
            </a:r>
            <a:r>
              <a:rPr lang="en-US" altLang="en-US" sz="3600" baseline="-25000">
                <a:effectLst/>
                <a:sym typeface="Symbol" pitchFamily="18" charset="2"/>
              </a:rPr>
              <a:t>2</a:t>
            </a:r>
            <a:r>
              <a:rPr lang="en-US" altLang="en-US" sz="3600">
                <a:effectLst/>
                <a:sym typeface="Symbol" pitchFamily="18" charset="2"/>
              </a:rPr>
              <a:t>: </a:t>
            </a:r>
            <a:r>
              <a:rPr lang="el-GR" altLang="en-US" sz="3600">
                <a:effectLst/>
                <a:sym typeface="Symbol" pitchFamily="18" charset="2"/>
              </a:rPr>
              <a:t>52</a:t>
            </a:r>
            <a:r>
              <a:rPr lang="en-US" altLang="en-US" sz="3600">
                <a:effectLst/>
                <a:sym typeface="Symbol" pitchFamily="18" charset="2"/>
              </a:rPr>
              <a:t>mmHg, pCO</a:t>
            </a:r>
            <a:r>
              <a:rPr lang="en-US" altLang="en-US" sz="3600" baseline="-25000">
                <a:effectLst/>
                <a:sym typeface="Symbol" pitchFamily="18" charset="2"/>
              </a:rPr>
              <a:t>2</a:t>
            </a:r>
            <a:r>
              <a:rPr lang="en-US" altLang="en-US" sz="3600">
                <a:effectLst/>
                <a:sym typeface="Symbol" pitchFamily="18" charset="2"/>
              </a:rPr>
              <a:t>: </a:t>
            </a:r>
            <a:r>
              <a:rPr lang="el-GR" altLang="en-US" sz="3600">
                <a:effectLst/>
                <a:sym typeface="Symbol" pitchFamily="18" charset="2"/>
              </a:rPr>
              <a:t>22</a:t>
            </a:r>
            <a:r>
              <a:rPr lang="en-US" altLang="en-US" sz="3600">
                <a:effectLst/>
                <a:sym typeface="Symbol" pitchFamily="18" charset="2"/>
              </a:rPr>
              <a:t>mmHg</a:t>
            </a:r>
            <a:r>
              <a:rPr lang="el-GR" altLang="en-US" sz="3600">
                <a:effectLst/>
                <a:sym typeface="Symbol" pitchFamily="18" charset="2"/>
              </a:rPr>
              <a:t>. Ποιο είναι το πιθανότερο νόσημα;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468313" y="2327275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>
              <a:buClr>
                <a:schemeClr val="tx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r>
              <a:rPr lang="el-GR" altLang="en-US" sz="4000" dirty="0" smtClean="0">
                <a:effectLst/>
                <a:sym typeface="Symbol" pitchFamily="18" charset="2"/>
              </a:rPr>
              <a:t>Σοβαρή Σήψη</a:t>
            </a:r>
            <a:endParaRPr lang="el-GR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Πνευμονία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Διάρροιες</a:t>
            </a:r>
          </a:p>
          <a:p>
            <a:pPr>
              <a:buFont typeface="Wingdings" pitchFamily="2" charset="2"/>
              <a:buAutoNum type="arabicPeriod"/>
            </a:pPr>
            <a:r>
              <a:rPr lang="el-GR" altLang="en-US" sz="4000" dirty="0">
                <a:effectLst/>
                <a:sym typeface="Symbol" pitchFamily="18" charset="2"/>
              </a:rPr>
              <a:t>Πνευμονική εμβολή</a:t>
            </a:r>
            <a:endParaRPr lang="en-US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n-US" altLang="en-US" sz="4000" dirty="0">
              <a:effectLst/>
              <a:sym typeface="Symbol" pitchFamily="18" charset="2"/>
            </a:endParaRPr>
          </a:p>
          <a:p>
            <a:pPr>
              <a:buFont typeface="Wingdings" pitchFamily="2" charset="2"/>
              <a:buAutoNum type="arabicPeriod"/>
            </a:pPr>
            <a:endParaRPr lang="el-GR" altLang="en-US" sz="3600" baseline="-25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ΣΤΟΙΧΕΙΑ ΒΙΟΛΟΓΙΚΗΣ ΧΗΜΕΙΑΣ (3)</a:t>
            </a:r>
            <a:endParaRPr lang="en-US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Ρυθμιστικό διάλυμα </a:t>
            </a:r>
            <a:r>
              <a:rPr lang="el-GR" altLang="en-US"/>
              <a:t>του οργανισμού:</a:t>
            </a:r>
          </a:p>
          <a:p>
            <a:endParaRPr lang="en-US" altLang="en-US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/>
              <a:t>H</a:t>
            </a:r>
            <a:r>
              <a:rPr lang="en-US" altLang="en-US" baseline="30000"/>
              <a:t>+</a:t>
            </a:r>
            <a:r>
              <a:rPr lang="en-US" altLang="en-US"/>
              <a:t> + ΝΕΦΡΟΙ </a:t>
            </a:r>
            <a:r>
              <a:rPr lang="en-US" altLang="en-US">
                <a:sym typeface="Symbol" pitchFamily="18" charset="2"/>
              </a:rPr>
              <a:t> ΠΝΕΥΜΟΝΕΣ +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Η ΕΞΙΣΩΣΗ HENDERSON-HASSELBACH (1)</a:t>
            </a: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[H</a:t>
            </a:r>
            <a:r>
              <a:rPr lang="en-US" altLang="en-US" baseline="30000"/>
              <a:t>+</a:t>
            </a:r>
            <a:r>
              <a:rPr lang="en-US" altLang="en-US"/>
              <a:t>] + [HCO</a:t>
            </a:r>
            <a:r>
              <a:rPr lang="en-US" altLang="en-US" baseline="-25000"/>
              <a:t>3</a:t>
            </a:r>
            <a:r>
              <a:rPr lang="el-GR" altLang="en-US" baseline="30000"/>
              <a:t>-</a:t>
            </a:r>
            <a:r>
              <a:rPr lang="en-US" altLang="en-US"/>
              <a:t>] </a:t>
            </a:r>
            <a:r>
              <a:rPr lang="en-US" altLang="en-US">
                <a:sym typeface="Symbol" pitchFamily="18" charset="2"/>
              </a:rPr>
              <a:t> [CO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] + [H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O]</a:t>
            </a:r>
          </a:p>
          <a:p>
            <a:pPr algn="ctr">
              <a:buFont typeface="Wingdings" pitchFamily="2" charset="2"/>
              <a:buNone/>
            </a:pPr>
            <a:r>
              <a:rPr lang="el-GR" altLang="en-US">
                <a:sym typeface="Symbol" pitchFamily="18" charset="2"/>
              </a:rPr>
              <a:t>ή</a:t>
            </a:r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pH= pKa + log </a:t>
            </a:r>
            <a:r>
              <a:rPr lang="en-US" altLang="en-US"/>
              <a:t>[HCO</a:t>
            </a:r>
            <a:r>
              <a:rPr lang="en-US" altLang="en-US" baseline="-25000"/>
              <a:t>3</a:t>
            </a:r>
            <a:r>
              <a:rPr lang="el-GR" altLang="en-US" baseline="30000"/>
              <a:t>-</a:t>
            </a:r>
            <a:r>
              <a:rPr lang="en-US" altLang="en-US"/>
              <a:t>] / </a:t>
            </a:r>
            <a:r>
              <a:rPr lang="en-US" altLang="en-US">
                <a:sym typeface="Symbol" pitchFamily="18" charset="2"/>
              </a:rPr>
              <a:t>[CO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]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>
                <a:sym typeface="Symbol" pitchFamily="18" charset="2"/>
              </a:rPr>
              <a:t>ή</a:t>
            </a:r>
          </a:p>
          <a:p>
            <a:r>
              <a:rPr lang="en-US" altLang="en-US">
                <a:sym typeface="Symbol" pitchFamily="18" charset="2"/>
              </a:rPr>
              <a:t>pH= 6.1 + log </a:t>
            </a:r>
            <a:r>
              <a:rPr lang="en-US" altLang="en-US"/>
              <a:t>[HCO</a:t>
            </a:r>
            <a:r>
              <a:rPr lang="en-US" altLang="en-US" baseline="-25000"/>
              <a:t>3</a:t>
            </a:r>
            <a:r>
              <a:rPr lang="el-GR" altLang="en-US" baseline="30000"/>
              <a:t>-</a:t>
            </a:r>
            <a:r>
              <a:rPr lang="en-US" altLang="en-US"/>
              <a:t>] / 0.03 x </a:t>
            </a:r>
            <a:r>
              <a:rPr lang="en-US" altLang="en-US">
                <a:sym typeface="Symbol" pitchFamily="18" charset="2"/>
              </a:rPr>
              <a:t>pCO</a:t>
            </a:r>
            <a:r>
              <a:rPr lang="en-US" altLang="en-US" baseline="-25000">
                <a:sym typeface="Symbol" pitchFamily="18" charset="2"/>
              </a:rPr>
              <a:t>2</a:t>
            </a:r>
          </a:p>
          <a:p>
            <a:pPr algn="ctr">
              <a:buFont typeface="Wingdings" pitchFamily="2" charset="2"/>
              <a:buNone/>
            </a:pPr>
            <a:r>
              <a:rPr lang="en-US" altLang="en-US">
                <a:sym typeface="Symbol" pitchFamily="18" charset="2"/>
              </a:rPr>
              <a:t>ή </a:t>
            </a:r>
          </a:p>
          <a:p>
            <a:r>
              <a:rPr lang="en-US" altLang="en-US">
                <a:sym typeface="Symbol" pitchFamily="18" charset="2"/>
              </a:rPr>
              <a:t>pH= 6.1 + log </a:t>
            </a:r>
            <a:r>
              <a:rPr lang="en-US" altLang="en-US"/>
              <a:t>ΝΕΦΡΟΙ / </a:t>
            </a:r>
            <a:r>
              <a:rPr lang="en-US" altLang="en-US">
                <a:sym typeface="Symbol" pitchFamily="18" charset="2"/>
              </a:rPr>
              <a:t>ΠΝΕΥΜΟΝΕΣ</a:t>
            </a:r>
          </a:p>
          <a:p>
            <a:pPr>
              <a:buFont typeface="Wingdings" pitchFamily="2" charset="2"/>
              <a:buNone/>
            </a:pPr>
            <a:endParaRPr lang="en-US" altLang="en-US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u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993062" cy="5100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b="1"/>
              <a:t>Ο ΝΕΦΡΟΣ ΩΣ ΟΜΟΙΟΣΤΑΤΙΚΟΣ ΜΗΧΑΝΙΣΜΟΣ</a:t>
            </a:r>
          </a:p>
        </p:txBody>
      </p:sp>
      <p:pic>
        <p:nvPicPr>
          <p:cNvPr id="120835" name="Picture 3" descr="auto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8353425" cy="2770187"/>
          </a:xfrm>
          <a:ln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au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26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 descr="aut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8424863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l-GR" altLang="en-US" sz="4000" b="1"/>
              <a:t>Η ΑΠΟΒΑΛΛΟΜΕΝΗ ΤΙΤΛΟΠΟΙΗΜΕΝΗ ΟΞΥΤΗΤΑ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l-G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l-G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351</TotalTime>
  <Words>1208</Words>
  <Application>Microsoft Office PowerPoint</Application>
  <PresentationFormat>On-screen Show (4:3)</PresentationFormat>
  <Paragraphs>218</Paragraphs>
  <Slides>43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Balance</vt:lpstr>
      <vt:lpstr>ΑΡΧΕΣ  ΟΞΕΟΒΑΣΙΚΗΣ ΙΣΟΡΡΟΠΙΑΣ</vt:lpstr>
      <vt:lpstr>ΟΡΙΣΜΟΣ</vt:lpstr>
      <vt:lpstr>ΣΤΟΙΧΕΙΑ ΒΙΟΛΟΓΙΚΗΣ ΧΗΜΕΙΑΣ (1)</vt:lpstr>
      <vt:lpstr>ΣΤΟΙΧΕΙΑ ΒΙΟΛΟΓΙΚΗΣ ΧΗΜΕΙΑΣ (2)</vt:lpstr>
      <vt:lpstr>ΣΤΟΙΧΕΙΑ ΒΙΟΛΟΓΙΚΗΣ ΧΗΜΕΙΑΣ (3)</vt:lpstr>
      <vt:lpstr>Η ΕΞΙΣΩΣΗ HENDERSON-HASSELBACH (1)</vt:lpstr>
      <vt:lpstr>PowerPoint Presentation</vt:lpstr>
      <vt:lpstr>Ο ΝΕΦΡΟΣ ΩΣ ΟΜΟΙΟΣΤΑΤΙΚΟΣ ΜΗΧΑΝΙΣΜΟΣ</vt:lpstr>
      <vt:lpstr>PowerPoint Presentation</vt:lpstr>
      <vt:lpstr>PowerPoint Presentation</vt:lpstr>
      <vt:lpstr>Η ΕΞΙΣΩΣΗ HENDERSON-HASSELBACH (2)</vt:lpstr>
      <vt:lpstr>Η ΕΞΙΣΩΣΗ HENDERSON-HASELBACH (3)</vt:lpstr>
      <vt:lpstr>Η ΕΞΕΤΑΣΗ ΑΕΡΙΩΝ ΑΙΜΑΤΟΣ (Herd AM. Can Fam Phys 2005, 51: 226)</vt:lpstr>
      <vt:lpstr>ΟΞΕΟΒΑΣΙΚΕΣ ΔΙΑΤΑΡΑΧΕΣ</vt:lpstr>
      <vt:lpstr>ΦΥΣΙΟΛΟΓΙΚΕΣ ΤΙΜΕΣ</vt:lpstr>
      <vt:lpstr>ΒΑΣΙΚΕΣ ΑΡΧΕΣ ΕΡΜΗΝΕΙΑΣ ΤΩΝ ΟΞΕΟΒΑΣΙΚΩΝ ΔΙΑΤΑΡΑΧΩΝ (1)</vt:lpstr>
      <vt:lpstr>ΒΑΣΙΚΕΣ ΑΡΧΕΣ ΕΡΜΗΝΕΙΑΣ ΤΩΝ ΟΞΕΟΒΑΣΙΚΩΝ ΔΙΑΤΑΡΑΧΩΝ (2)</vt:lpstr>
      <vt:lpstr>ΤΟ ΧΑΣΜΑ ΑΝΙΟΝΤΩΝ (Kraut &amp; Nagami. Clin J Ac Nephrol 2013, 8: 2018)</vt:lpstr>
      <vt:lpstr>ΑΝΑΠΝΕΥΣΤΙΚΗ ΟΞΕΩΣΗ</vt:lpstr>
      <vt:lpstr>ΑΝΑΠΝΕΥΣΤΙΚΗ ΑΛΚΑΛΩΣΗ</vt:lpstr>
      <vt:lpstr>ΜΕΤΑΒΟΛΙΚΗ ΟΞΕΩΣΗ</vt:lpstr>
      <vt:lpstr>ΓΑΛΑΚΤΙΚΗ ΟΞΕΩΣΗ (Ingelfinger JR. N Engl J Med 2014, 371: 2309)</vt:lpstr>
      <vt:lpstr>ΜΕΤΑΒΟΛΙΚΗ ΑΛΚΑΛΩΣΗ</vt:lpstr>
      <vt:lpstr>ΕΡΜΗΝΕΙΑ ΤIΜΩΝ ΑΕΡΙΩΝ ΑΙΜΑΤΟΣ</vt:lpstr>
      <vt:lpstr>ΕΡΜΗΝΕΙΑ ΤIΜΩΝ pH</vt:lpstr>
      <vt:lpstr>ΕΡΜΗΝΕΙΑ ΤIΜΩΝ pO2</vt:lpstr>
      <vt:lpstr>ΕΡΜΗΝΕΙΑ ΤIΜΩΝ pCO2</vt:lpstr>
      <vt:lpstr>ΕΡΜΗΝΕΙΑ ΤIΜΩΝ ΗCO3</vt:lpstr>
      <vt:lpstr>ΑΝ pH &lt;7.35 KAI:</vt:lpstr>
      <vt:lpstr>ΑΝ pH &gt;7.45 KAI:</vt:lpstr>
      <vt:lpstr>ΑΝ pH: 7.35-7.45 KAI:</vt:lpstr>
      <vt:lpstr>ΕΡΩΤΗΣΕΙΣ</vt:lpstr>
      <vt:lpstr>Καθώς αυξάνεται η pCO2: </vt:lpstr>
      <vt:lpstr>Ασθενής με pH: 7.28,  pCO2: 60mmHg. Πρόκειται για: </vt:lpstr>
      <vt:lpstr>Ασθενής με pH: 7.28,  pCO2: 60mmHg. Πρόκειται για: </vt:lpstr>
      <vt:lpstr>Ασθενής με pH: 7.28,  pCO2: 60mmHg. Τι τιμή ΗCO3-  αναμένετε;</vt:lpstr>
      <vt:lpstr>Ασθενής με pH: 7.28,  pCO2: 60mmHg. Ποιο είναι το πιθανότερο νόσημα;</vt:lpstr>
      <vt:lpstr>Ασθενής ανουρικός από 24ωρου.   Τι τιμές αερίων αναμένετε;</vt:lpstr>
      <vt:lpstr>Ασθενής μετά αεροπορικό ταξίδι εκδηλώνει αιφνίδια δύσπνοια.   Τι τιμές αερίων αναμένετε;</vt:lpstr>
      <vt:lpstr>Ασθενής με ΧΑΠ από 10ετίας.   Τι τιμές αερίων αναμένετε;</vt:lpstr>
      <vt:lpstr>pH: 7.25, pCO2: 45mmHg, HCO3-: 12mmol/l.  Ποιο είναι το πιθανότερο νόσημα;</vt:lpstr>
      <vt:lpstr>pH: 7.38, pCO2: 33mmHg, HCO3: 15mmol/l. Ποιο είναι το πιθανότερο νόσημα;</vt:lpstr>
      <vt:lpstr>pH: 7.42, pO2: 52mmHg, pCO2: 22mmHg. Ποιο είναι το πιθανότερο νόσημα;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Χωρίς τίτλο διαφάνειας</dc:title>
  <dc:creator>.</dc:creator>
  <cp:lastModifiedBy>Evangelos</cp:lastModifiedBy>
  <cp:revision>40</cp:revision>
  <dcterms:created xsi:type="dcterms:W3CDTF">2002-05-10T09:08:09Z</dcterms:created>
  <dcterms:modified xsi:type="dcterms:W3CDTF">2018-11-05T06:08:48Z</dcterms:modified>
</cp:coreProperties>
</file>