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63" r:id="rId4"/>
    <p:sldId id="285" r:id="rId5"/>
    <p:sldId id="284" r:id="rId6"/>
    <p:sldId id="287" r:id="rId7"/>
    <p:sldId id="286" r:id="rId8"/>
    <p:sldId id="292" r:id="rId9"/>
    <p:sldId id="288" r:id="rId10"/>
    <p:sldId id="289" r:id="rId11"/>
    <p:sldId id="291" r:id="rId12"/>
    <p:sldId id="258" r:id="rId13"/>
    <p:sldId id="259" r:id="rId14"/>
    <p:sldId id="260" r:id="rId15"/>
    <p:sldId id="282" r:id="rId16"/>
    <p:sldId id="283" r:id="rId17"/>
    <p:sldId id="261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07350-F60B-42A5-9E54-558BD3BE592E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915C-846F-4BB0-A732-3875FDBBF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96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915C-846F-4BB0-A732-3875FDBBFF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08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915C-846F-4BB0-A732-3875FDBBFF0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97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51884-B770-48C9-87CF-8AD5A8CBAF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5341-F21F-45F7-AB68-01D4058AB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D4B86-8F22-48EC-BA4A-7E12D620A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4B5F0-9232-4FCD-B66A-CFF18C50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74015-2D18-4B0E-925F-4A7AFCCEB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47091-FCD3-4E41-BB86-2F5B44A4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32DB-DCE6-4110-8298-BA33805BF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D4CD6-F55A-4561-89D0-FE3F405F5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C8B-F0DD-4549-8EDD-D215C99C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8B0F4C-F1E0-44A2-B552-837E315E1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3698A97-3AC2-4761-AC3A-12CA116E7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6E849CB-6D4F-4971-8984-DF97ACAEE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772400" cy="3962400"/>
          </a:xfrm>
        </p:spPr>
        <p:txBody>
          <a:bodyPr/>
          <a:lstStyle/>
          <a:p>
            <a:pPr algn="ctr"/>
            <a:r>
              <a:rPr lang="el-GR" dirty="0"/>
              <a:t>ΣΙΔΗΡΟΠΕΝΙΚΗ </a:t>
            </a:r>
            <a:r>
              <a:rPr lang="el-GR" dirty="0" smtClean="0"/>
              <a:t>ΑΝΑΙΜΙΑ</a:t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καραλη</a:t>
            </a:r>
            <a:r>
              <a:rPr lang="el-GR" dirty="0" smtClean="0"/>
              <a:t> </a:t>
            </a:r>
            <a:r>
              <a:rPr lang="el-GR" dirty="0" err="1" smtClean="0"/>
              <a:t>βασιλικη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ακαδημαικη</a:t>
            </a:r>
            <a:r>
              <a:rPr lang="el-GR" dirty="0" smtClean="0"/>
              <a:t> </a:t>
            </a:r>
            <a:r>
              <a:rPr lang="el-GR" dirty="0" err="1" smtClean="0"/>
              <a:t>υποτροφοσ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533400" y="685800"/>
            <a:ext cx="7772400" cy="16764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Απορρόφηση Σιδήρου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Περιοχές απορρόφησης του </a:t>
            </a:r>
            <a:r>
              <a:rPr lang="el-GR" dirty="0" err="1" smtClean="0"/>
              <a:t>Fe</a:t>
            </a:r>
            <a:r>
              <a:rPr lang="el-GR" dirty="0" smtClean="0"/>
              <a:t>++ : 12-δάκτυλο και εγγύς νήστιδα.</a:t>
            </a:r>
          </a:p>
          <a:p>
            <a:r>
              <a:rPr lang="el-GR" dirty="0" smtClean="0"/>
              <a:t>Η πρόσληψη </a:t>
            </a:r>
            <a:r>
              <a:rPr lang="el-GR" dirty="0" err="1" smtClean="0"/>
              <a:t>Fe</a:t>
            </a:r>
            <a:r>
              <a:rPr lang="el-GR" dirty="0" smtClean="0"/>
              <a:t>++ από το εντερικό επιθήλιο κατανάλωση ενέργειας (ΑΤP). </a:t>
            </a:r>
          </a:p>
          <a:p>
            <a:r>
              <a:rPr lang="el-GR" dirty="0" smtClean="0"/>
              <a:t> Σε πολύ μικρό ποσοστό αναγωγή του </a:t>
            </a:r>
            <a:r>
              <a:rPr lang="el-GR" dirty="0" err="1" smtClean="0"/>
              <a:t>Fe</a:t>
            </a:r>
            <a:r>
              <a:rPr lang="el-GR" dirty="0" smtClean="0"/>
              <a:t>+++ σε </a:t>
            </a:r>
            <a:r>
              <a:rPr lang="el-GR" dirty="0" err="1" smtClean="0"/>
              <a:t>Fe</a:t>
            </a:r>
            <a:r>
              <a:rPr lang="el-GR" dirty="0" smtClean="0"/>
              <a:t>++ από την DCYTB =&gt; ↑ έκφραση επί σιδηροπενίας.</a:t>
            </a:r>
          </a:p>
          <a:p>
            <a:r>
              <a:rPr lang="el-GR" dirty="0" smtClean="0"/>
              <a:t> Εμπλεκόμενες πρωτεΐνες είναι η Nramp2 (DMT1), η DCT1 και η SLC11A2.</a:t>
            </a:r>
          </a:p>
          <a:p>
            <a:r>
              <a:rPr lang="el-GR" dirty="0" smtClean="0"/>
              <a:t> 4 μηχανισμοί απορρόφησης έχουν προταθεί στα θηλαστικά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Μεταβολισμός σιδήρου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5257800" y="1905000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dirty="0" smtClean="0"/>
              <a:t>Επί υπάρξεως φλεγμονής ή νεοπλασίας αναστέλλεται η απορρόφηση σιδήρου και η απόδοσή του από τα </a:t>
            </a:r>
            <a:r>
              <a:rPr lang="el-GR" dirty="0" err="1" smtClean="0"/>
              <a:t>μακροφάγα</a:t>
            </a:r>
            <a:r>
              <a:rPr lang="el-GR" dirty="0" smtClean="0"/>
              <a:t> στους </a:t>
            </a:r>
            <a:r>
              <a:rPr lang="el-GR" dirty="0" err="1" smtClean="0"/>
              <a:t>ερυθροβλάστες</a:t>
            </a:r>
            <a:r>
              <a:rPr lang="el-GR" dirty="0" smtClean="0"/>
              <a:t> και εγκαθίσταται αναιμία χρόνιας νόσου.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Στην αναιμία αυτή τα επίπεδα </a:t>
            </a:r>
            <a:r>
              <a:rPr lang="el-GR" dirty="0" err="1" smtClean="0"/>
              <a:t>Fe</a:t>
            </a:r>
            <a:r>
              <a:rPr lang="el-GR" dirty="0" smtClean="0"/>
              <a:t> του ορού είναι χαμηλά γιατί ο </a:t>
            </a:r>
            <a:r>
              <a:rPr lang="el-GR" dirty="0" err="1" smtClean="0"/>
              <a:t>Fe</a:t>
            </a:r>
            <a:r>
              <a:rPr lang="el-GR" dirty="0" smtClean="0"/>
              <a:t>, αν και δεν λείπει, παραμένει αποθηκευμένος στα </a:t>
            </a:r>
            <a:r>
              <a:rPr lang="el-GR" dirty="0" err="1" smtClean="0"/>
              <a:t>μακροφάγα</a:t>
            </a:r>
            <a:r>
              <a:rPr lang="el-GR" dirty="0" smtClean="0"/>
              <a:t> του ΔΕΣ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ΑΙΤΙΑ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>
                <a:solidFill>
                  <a:srgbClr val="FFFF00"/>
                </a:solidFill>
              </a:rPr>
              <a:t>Μειωμένη πρόσληψη</a:t>
            </a:r>
            <a:r>
              <a:rPr lang="el-GR" sz="1700" dirty="0"/>
              <a:t>: χορτοφάγοι, υποσιτισμός </a:t>
            </a:r>
            <a:r>
              <a:rPr lang="el-GR" sz="1700" dirty="0" smtClean="0"/>
              <a:t>κ.λ.π.</a:t>
            </a:r>
            <a:endParaRPr lang="el-GR" sz="17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>
                <a:solidFill>
                  <a:srgbClr val="FFFF00"/>
                </a:solidFill>
              </a:rPr>
              <a:t>Μειωμένη απορρόφηση</a:t>
            </a:r>
            <a:r>
              <a:rPr lang="el-GR" sz="1700" dirty="0"/>
              <a:t>: αδυναμία αναγωγής του σε δισθενή σίδηρο (αχλωρυδρία από φάρμακα ή ατροφική γαστρίτιδα), από περιορισμό της λειτουργικής περιοχής απορρόφησης του (γαστρεκτομή, παράκαμψη δωδεκαδακτύλου, νηστιδεκτομή) και από δυσαπορρόφηση λόγω φλεγμονωδών παθήσεων (νόσος </a:t>
            </a:r>
            <a:r>
              <a:rPr lang="en-US" sz="1700" dirty="0" err="1"/>
              <a:t>Crohn</a:t>
            </a:r>
            <a:r>
              <a:rPr lang="en-US" sz="1700" dirty="0"/>
              <a:t>,</a:t>
            </a:r>
            <a:r>
              <a:rPr lang="el-GR" sz="1700" dirty="0"/>
              <a:t> εντεροπάθεια γλουτένης</a:t>
            </a:r>
            <a:r>
              <a:rPr lang="el-GR" sz="1700" dirty="0" smtClean="0"/>
              <a:t>).</a:t>
            </a:r>
            <a:endParaRPr lang="el-GR" sz="17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dirty="0">
                <a:solidFill>
                  <a:srgbClr val="FFFF00"/>
                </a:solidFill>
              </a:rPr>
              <a:t>Αυξημένη απώλεια</a:t>
            </a:r>
            <a:r>
              <a:rPr lang="el-GR" sz="1700" dirty="0"/>
              <a:t>: αιμορραγία από το γαστρεντερικό σύστημα (αιμορροϊδοπάθεια, χρόνια χρήση μικρής ποσότητας ασπιρίνης ή η χρήση μεγαλύτερης ποσότητας ακετυλοσαλικυλικού οξέως ή άλλων αντιφλεγμονωδών φαρμάκων, αντιπηκτικών και κορτικοστεροειδών), πεπτικό έλκος, διαβρωτική γαστρίτιδα, διαφραγματοκήλη, εκκολπώματ ή πολύποδες εντέρου, κακοήθεια στο ΓΕΣ, φλεγμονώδεις παθήσεις του εντέρου (ελκώδης κολίτιδα, νόσος </a:t>
            </a:r>
            <a:r>
              <a:rPr lang="en-US" sz="1700" dirty="0" err="1"/>
              <a:t>Crohn</a:t>
            </a:r>
            <a:r>
              <a:rPr lang="el-GR" sz="1700" dirty="0"/>
              <a:t>), παρασιτικά νοσήματα (νηματώδεις έλμινθες  </a:t>
            </a:r>
            <a:r>
              <a:rPr lang="en-US" sz="1700" dirty="0" err="1"/>
              <a:t>Ancylostoma</a:t>
            </a:r>
            <a:r>
              <a:rPr lang="en-US" sz="1700" dirty="0"/>
              <a:t> </a:t>
            </a:r>
            <a:r>
              <a:rPr lang="en-US" sz="1700" dirty="0" err="1"/>
              <a:t>duodenale</a:t>
            </a:r>
            <a:r>
              <a:rPr lang="en-US" sz="1700" dirty="0"/>
              <a:t> </a:t>
            </a:r>
            <a:r>
              <a:rPr lang="el-GR" sz="1700" dirty="0"/>
              <a:t>και </a:t>
            </a:r>
            <a:r>
              <a:rPr lang="en-US" sz="1700" dirty="0" err="1"/>
              <a:t>Necator</a:t>
            </a:r>
            <a:r>
              <a:rPr lang="en-US" sz="1700" dirty="0"/>
              <a:t> </a:t>
            </a:r>
            <a:r>
              <a:rPr lang="en-US" sz="1700" dirty="0" err="1"/>
              <a:t>americanus</a:t>
            </a:r>
            <a:r>
              <a:rPr lang="el-GR" sz="1700" dirty="0"/>
              <a:t> και ο οξύουρος </a:t>
            </a:r>
            <a:r>
              <a:rPr lang="en-US" sz="1700" dirty="0" err="1"/>
              <a:t>Trichuris</a:t>
            </a:r>
            <a:r>
              <a:rPr lang="en-US" sz="1700" dirty="0"/>
              <a:t> </a:t>
            </a:r>
            <a:r>
              <a:rPr lang="en-US" sz="1700" dirty="0" err="1"/>
              <a:t>trichiura</a:t>
            </a:r>
            <a:r>
              <a:rPr lang="en-US" sz="1700" dirty="0"/>
              <a:t>)</a:t>
            </a:r>
            <a:r>
              <a:rPr lang="el-GR" sz="1700" dirty="0"/>
              <a:t>, έμμηνος ρύση, απώλεια αίματος από το ουροποιητικό, κυψελιδική αιμορραγία στα πλαίσια πνευμονικής αιμοσιδήρωσης, σύνδρομο </a:t>
            </a:r>
            <a:r>
              <a:rPr lang="en-US" sz="1700" dirty="0" err="1"/>
              <a:t>Goodpasture</a:t>
            </a:r>
            <a:r>
              <a:rPr lang="el-GR" sz="1700" dirty="0"/>
              <a:t>, ΣΕΛ και </a:t>
            </a:r>
            <a:r>
              <a:rPr lang="el-GR" sz="1700" dirty="0" smtClean="0"/>
              <a:t>αγγειϊτιδες. </a:t>
            </a:r>
            <a:endParaRPr lang="el-GR" sz="17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>
                <a:solidFill>
                  <a:srgbClr val="FFFF00"/>
                </a:solidFill>
              </a:rPr>
              <a:t>Συχνή αιμοδοσία </a:t>
            </a:r>
            <a:r>
              <a:rPr lang="el-GR" sz="1700" dirty="0"/>
              <a:t>(&gt;5 αιμοδοσίες / έτος</a:t>
            </a:r>
            <a:r>
              <a:rPr lang="el-GR" sz="1700" dirty="0" smtClean="0"/>
              <a:t>).</a:t>
            </a:r>
            <a:endParaRPr lang="el-GR" sz="17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 smtClean="0">
                <a:solidFill>
                  <a:srgbClr val="FFFF00"/>
                </a:solidFill>
              </a:rPr>
              <a:t>Κληρονομική αιμορραγική τελαγγειεκτασία.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 smtClean="0">
                <a:solidFill>
                  <a:srgbClr val="FFFF00"/>
                </a:solidFill>
              </a:rPr>
              <a:t>Αιμοκάθαρση</a:t>
            </a:r>
            <a:r>
              <a:rPr lang="el-GR" sz="1700" dirty="0" smtClean="0"/>
              <a:t> σε ΧΝΑ.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 smtClean="0">
                <a:solidFill>
                  <a:srgbClr val="FFFF00"/>
                </a:solidFill>
              </a:rPr>
              <a:t>Χρόνιες </a:t>
            </a:r>
            <a:r>
              <a:rPr lang="el-GR" sz="1700" b="1" dirty="0">
                <a:solidFill>
                  <a:srgbClr val="FFFF00"/>
                </a:solidFill>
              </a:rPr>
              <a:t>αιμολυτικές </a:t>
            </a:r>
            <a:r>
              <a:rPr lang="el-GR" sz="1700" b="1" dirty="0" smtClean="0">
                <a:solidFill>
                  <a:srgbClr val="FFFF00"/>
                </a:solidFill>
              </a:rPr>
              <a:t>αναιμίες.</a:t>
            </a:r>
            <a:endParaRPr lang="el-GR" sz="1700" b="1" dirty="0">
              <a:solidFill>
                <a:srgbClr val="FFFF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b="1" dirty="0">
                <a:solidFill>
                  <a:srgbClr val="FFFF00"/>
                </a:solidFill>
              </a:rPr>
              <a:t>Συχνές αιμοληψίες </a:t>
            </a:r>
            <a:r>
              <a:rPr lang="el-GR" sz="1700" dirty="0"/>
              <a:t>σε νοσοκομειακούς </a:t>
            </a:r>
            <a:r>
              <a:rPr lang="el-GR" sz="1700" dirty="0" smtClean="0"/>
              <a:t>ασθενείς.</a:t>
            </a:r>
            <a:endParaRPr lang="el-GR" sz="17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1700" dirty="0"/>
              <a:t>Σπάνια </a:t>
            </a:r>
            <a:r>
              <a:rPr lang="el-GR" sz="1700" b="1" dirty="0">
                <a:solidFill>
                  <a:srgbClr val="FFFF00"/>
                </a:solidFill>
              </a:rPr>
              <a:t>γενετικά νοσήματα </a:t>
            </a:r>
            <a:r>
              <a:rPr lang="el-GR" sz="1700" dirty="0"/>
              <a:t>(</a:t>
            </a:r>
            <a:r>
              <a:rPr lang="el-GR" sz="1700" dirty="0" err="1" smtClean="0"/>
              <a:t>ατρανσφερριναιμία</a:t>
            </a:r>
            <a:r>
              <a:rPr lang="el-GR" sz="1700" dirty="0"/>
              <a:t>, ασερουλοπλασμιναιμία,μεταλλάξεις φερροπορτίνης κ.α.)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l-GR" sz="1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ΠΑΘΟΓΕΝΕΣΗ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FFFF00"/>
                </a:solidFill>
              </a:rPr>
              <a:t>Πρώτο στάδιο: </a:t>
            </a:r>
            <a:r>
              <a:rPr lang="el-GR" sz="2400" dirty="0"/>
              <a:t>ελάττωση των αποθεμάτων του σιδήρου. Μειωμένη φερριτίνη.</a:t>
            </a:r>
          </a:p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FFFF00"/>
                </a:solidFill>
              </a:rPr>
              <a:t>Δεύτερο στάδιο: </a:t>
            </a:r>
            <a:r>
              <a:rPr lang="el-GR" sz="2400" dirty="0"/>
              <a:t>εξάλειψη των αποθεμάτων του σιδήρου (κακουχία, μειωμένη αντοχή στην προσπάθεια ή νευροψυχιατρικές διαταραχές και διαταραχές γνωσιακών λειτουργιών). 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έλλειψη σιδήρου προκαλεί μείωση της αιμοποίησης, μη αποδοτική ερυθροποίηση και βράχυνση της ζωής των ερυθρών αιμοσφαιρίων με αυξημένη περιφερική καταστροφή τους. Ανισοκυττάρωση, ποικιλοκυττάρωση, υποχρωμία (μειωμένο </a:t>
            </a:r>
            <a:r>
              <a:rPr lang="en-US" sz="2400" dirty="0"/>
              <a:t>MCV</a:t>
            </a:r>
            <a:r>
              <a:rPr lang="el-GR" sz="2400" dirty="0"/>
              <a:t>)  </a:t>
            </a:r>
          </a:p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FFFF00"/>
                </a:solidFill>
              </a:rPr>
              <a:t>Τρίτο στάδιο: </a:t>
            </a:r>
            <a:r>
              <a:rPr lang="el-GR" sz="2400" dirty="0"/>
              <a:t>προοδευτικά επιδεινούμενη αναιμία (χαρακτηριστικές κλινικές και εργαστηριακές εκδηλώσεις)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ΚΛΙΝΙΚΕΣ ΕΚΔΗΛΩΣΙΕΣ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/>
              <a:t>Κακουχία, μείωση της αντοχής στην προσπάθεια, αίσθημα παλμών, ευερεθιστότηα, δύσπνοια και κεφαλαλγία.</a:t>
            </a:r>
          </a:p>
          <a:p>
            <a:pPr>
              <a:lnSpc>
                <a:spcPct val="90000"/>
              </a:lnSpc>
            </a:pPr>
            <a:r>
              <a:rPr lang="el-GR" sz="2400"/>
              <a:t>Διαταραχές μυικής ισχύος και αντοχής της προσπάθειας</a:t>
            </a:r>
          </a:p>
          <a:p>
            <a:pPr>
              <a:lnSpc>
                <a:spcPct val="90000"/>
              </a:lnSpc>
            </a:pPr>
            <a:r>
              <a:rPr lang="el-GR" sz="2400"/>
              <a:t>Όνυχες των χεριών: λεπταίνουν, εμφανίζουν επιμήκεις γραμμώσεις και γίνονται εύθραστοι, επίπεδοι ή κοίλοι (κοιλονυχία).</a:t>
            </a:r>
          </a:p>
          <a:p>
            <a:pPr>
              <a:lnSpc>
                <a:spcPct val="90000"/>
              </a:lnSpc>
            </a:pPr>
            <a:r>
              <a:rPr lang="el-GR" sz="2400"/>
              <a:t>Ευθραυστότητα των τριχών της κεφαλής και αυξημένη τριχώπτωση.</a:t>
            </a:r>
          </a:p>
          <a:p>
            <a:pPr>
              <a:lnSpc>
                <a:spcPct val="90000"/>
              </a:lnSpc>
            </a:pPr>
            <a:r>
              <a:rPr lang="el-GR" sz="2400"/>
              <a:t>Γωνιακή χειλίτιδα, στοματίτιδα ή ατροφία των θηλών της γλώσσας.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Σχετική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6" y="823214"/>
            <a:ext cx="3632200" cy="2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Αποτέλεσμα εικόνας για κοιλονυχ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0" descr="Αποτέλεσμα εικόνας για κοιλονυχι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8" name="Picture 14" descr="Αποτέλεσμα εικόνας για κοιλονυχι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44" y="823214"/>
            <a:ext cx="440055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Αποτέλεσμα εικόνας για γλωσσιτιδα εικον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562350" cy="287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86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Σχετική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17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ΣΥΝΔΡΟΜΟ</a:t>
            </a:r>
            <a:r>
              <a:rPr lang="en-US" sz="4000" dirty="0"/>
              <a:t> PLUMMER - VINSON</a:t>
            </a:r>
            <a:r>
              <a:rPr lang="el-GR" sz="4000" dirty="0"/>
              <a:t> </a:t>
            </a:r>
            <a:endParaRPr lang="en-U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Δυσφαγία: οφείλεται στο σχηματισμό δακτυλίου του βλεννογόνου μεταξύ του φάρυγγα και του οισοφάγου, που μπορεί να επεκτείνεται από το πρόσθιο έως το οπίσθιο τοίχωμα, αποκλείωντας κυκλοτερώς μερικώς ή ολικώς τον αυλό του οισοφάγου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Γενετικοί παράγοντες.</a:t>
            </a:r>
          </a:p>
          <a:p>
            <a:endParaRPr lang="el-GR" dirty="0"/>
          </a:p>
          <a:p>
            <a:r>
              <a:rPr lang="el-GR" dirty="0"/>
              <a:t>Σπάνιο, κυρίως σε γυναίκες μέσης ηλικίες.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PICA / BEETURIA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Συμπτώματα αλλοφαγίας: επίθυμία βρώσης πάγου (παγοφαγία) ή χώματος ή άλλων μη βρώσιμων στοιχείων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Ερυθρά χρώση των ούρων μετά βρώση τεύτλων.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ΕΡΓΑΣΤΗΡΙΑΚΑ ΕΥΡΗΜΑΤΑ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/>
              <a:t>Μείωση του μέσου όγκου των </a:t>
            </a:r>
            <a:r>
              <a:rPr lang="el-GR" sz="2800" dirty="0" smtClean="0"/>
              <a:t>ερυθρών </a:t>
            </a:r>
            <a:r>
              <a:rPr lang="en-US" sz="2800" dirty="0" smtClean="0"/>
              <a:t>(MCV)</a:t>
            </a:r>
            <a:endParaRPr lang="el-GR" sz="2800" dirty="0"/>
          </a:p>
          <a:p>
            <a:r>
              <a:rPr lang="el-GR" sz="2800" dirty="0"/>
              <a:t>Μείωση της μέσης πυκνότητας </a:t>
            </a:r>
            <a:r>
              <a:rPr lang="el-GR" sz="2800" dirty="0" smtClean="0"/>
              <a:t>αιμοσφαιρίνης</a:t>
            </a:r>
            <a:r>
              <a:rPr lang="en-US" sz="2800" dirty="0" smtClean="0"/>
              <a:t> (MCH)</a:t>
            </a:r>
            <a:endParaRPr lang="el-GR" sz="2800" dirty="0"/>
          </a:p>
          <a:p>
            <a:r>
              <a:rPr lang="el-GR" sz="2800" dirty="0"/>
              <a:t>Μείωση της τιμής του αιματοκρίτη κα της αιμοσφαιρίνης</a:t>
            </a:r>
          </a:p>
          <a:p>
            <a:r>
              <a:rPr lang="el-GR" sz="2800" dirty="0"/>
              <a:t>Θρομβοκυττάρωση (βαριά αναιμία)</a:t>
            </a:r>
          </a:p>
          <a:p>
            <a:r>
              <a:rPr lang="el-GR" sz="2800" dirty="0"/>
              <a:t>Μορφολογία ερυθρών (υποχρωμία, ανισοκυττάρωση, ποικιλοκυττάρωση, ελλειπτοκυττάρωση και στοχοκυττάρωση). </a:t>
            </a:r>
          </a:p>
          <a:p>
            <a:r>
              <a:rPr lang="el-GR" sz="2800" dirty="0"/>
              <a:t>Ερυθροκύτταρα δίκην γραφίδος (</a:t>
            </a:r>
            <a:r>
              <a:rPr lang="en-US" sz="2800" dirty="0"/>
              <a:t>pencil cells)</a:t>
            </a:r>
            <a:r>
              <a:rPr lang="el-GR" sz="2800" dirty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ΓΕΝΙΚΑ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Η πιο συχνή διατροφική διαταραχή παγκοσμίως.</a:t>
            </a:r>
          </a:p>
          <a:p>
            <a:r>
              <a:rPr lang="el-GR"/>
              <a:t>Η συχνότερη υπόχρωμη μικροκυτταρική αναιμία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ΜΥΕΛΟΣ ΤΩΝ ΟΣΤΩΝ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Βαριά σιδηροπενία</a:t>
            </a:r>
          </a:p>
          <a:p>
            <a:r>
              <a:rPr lang="el-GR" dirty="0" smtClean="0"/>
              <a:t>Σιδηροβλάστες &gt;10% των ερυθροβλαστων του μυελού</a:t>
            </a:r>
          </a:p>
          <a:p>
            <a:r>
              <a:rPr lang="el-GR" dirty="0" smtClean="0"/>
              <a:t>Υπερπλασία της ερυθράς σειράς (διαταραχή στην ωρίμανση του πυρήνα όπως καρυορρηξία και πολυπύρηνα κύτταρα) 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ΣΙΔΗΡΟΣ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Μειωμένος, αλλά αποτελεί μη ειδικό εύρημα.</a:t>
            </a:r>
          </a:p>
          <a:p>
            <a:pPr>
              <a:buNone/>
            </a:pPr>
            <a:r>
              <a:rPr lang="el-GR" dirty="0" smtClean="0"/>
              <a:t>Μειώνεται επίσης σε: 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Σωματικό ή ψυχικό στρες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Φλεγμονή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Αναιμία χρονίας νόσου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Κατά τη διάρκεια της εμμηνορυσία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Χρήση αντισυλληπτικών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Εγκυμοσύνη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ΔΕΙΚΤΕΣ ΕΝΔΕΙΑΣ ΣΙΔΗΡΟΥ ΣΤΟΝ ΟΡΓΑΝΙΣΜΟ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45840"/>
          </a:xfrm>
        </p:spPr>
        <p:txBody>
          <a:bodyPr>
            <a:normAutofit fontScale="85000" lnSpcReduction="20000"/>
          </a:bodyPr>
          <a:lstStyle/>
          <a:p>
            <a:endParaRPr lang="el-GR" sz="2000" dirty="0" smtClean="0"/>
          </a:p>
          <a:p>
            <a:r>
              <a:rPr lang="el-GR" sz="2000" dirty="0" smtClean="0"/>
              <a:t>Ο συχνότερα χρησιμοποιούμενος δείκτης ένδειαςγια την εκτίμηση του σιδήρου είναι η </a:t>
            </a:r>
            <a:r>
              <a:rPr lang="el-GR" sz="2000" b="1" dirty="0" smtClean="0">
                <a:solidFill>
                  <a:srgbClr val="FFFF00"/>
                </a:solidFill>
              </a:rPr>
              <a:t>φερριτίνη του ορού </a:t>
            </a:r>
            <a:r>
              <a:rPr lang="el-GR" sz="2000" dirty="0" smtClean="0"/>
              <a:t>που μετράται με ραδιοανοσολογική μέθοδος.</a:t>
            </a:r>
          </a:p>
          <a:p>
            <a:endParaRPr lang="el-GR" sz="2000" dirty="0" smtClean="0"/>
          </a:p>
          <a:p>
            <a:r>
              <a:rPr lang="el-GR" sz="2000" dirty="0" smtClean="0"/>
              <a:t>Σιδηροδεσμευτική ικανότητα της </a:t>
            </a:r>
            <a:r>
              <a:rPr lang="el-GR" sz="2000" b="1" dirty="0" smtClean="0">
                <a:solidFill>
                  <a:srgbClr val="FFFF00"/>
                </a:solidFill>
              </a:rPr>
              <a:t>τρανσφερρίνης</a:t>
            </a:r>
            <a:r>
              <a:rPr lang="el-GR" sz="2000" dirty="0" smtClean="0"/>
              <a:t> (</a:t>
            </a:r>
            <a:r>
              <a:rPr lang="en-US" sz="2000" dirty="0" smtClean="0"/>
              <a:t>TIBC), </a:t>
            </a:r>
            <a:r>
              <a:rPr lang="el-GR" sz="2000" dirty="0" smtClean="0"/>
              <a:t>αυξάνεται σε σιδηροπενία.</a:t>
            </a:r>
          </a:p>
          <a:p>
            <a:endParaRPr lang="el-GR" sz="2000" dirty="0" smtClean="0"/>
          </a:p>
          <a:p>
            <a:r>
              <a:rPr lang="el-GR" sz="2000" dirty="0" smtClean="0"/>
              <a:t>Ο % κορεσμός της </a:t>
            </a:r>
            <a:r>
              <a:rPr lang="el-GR" sz="2000" b="1" dirty="0" smtClean="0">
                <a:solidFill>
                  <a:srgbClr val="FFFF00"/>
                </a:solidFill>
              </a:rPr>
              <a:t>τρανσφερρίνης</a:t>
            </a:r>
            <a:r>
              <a:rPr lang="el-GR" sz="2000" dirty="0" smtClean="0"/>
              <a:t>, μειώνεται σε σιδηροπενία.</a:t>
            </a:r>
          </a:p>
          <a:p>
            <a:endParaRPr lang="el-GR" sz="2000" dirty="0" smtClean="0"/>
          </a:p>
          <a:p>
            <a:r>
              <a:rPr lang="el-GR" sz="2000" dirty="0" smtClean="0"/>
              <a:t>Η περιεκτικότητα των </a:t>
            </a:r>
            <a:r>
              <a:rPr lang="el-GR" sz="2000" b="1" dirty="0" smtClean="0">
                <a:solidFill>
                  <a:srgbClr val="FFFF00"/>
                </a:solidFill>
              </a:rPr>
              <a:t>δικτυοερυθροκυττάρων</a:t>
            </a:r>
            <a:r>
              <a:rPr lang="el-GR" sz="2000" dirty="0" smtClean="0"/>
              <a:t> σε αιμοσφαιρίνη.</a:t>
            </a:r>
          </a:p>
          <a:p>
            <a:endParaRPr lang="el-GR" sz="2000" dirty="0" smtClean="0"/>
          </a:p>
          <a:p>
            <a:r>
              <a:rPr lang="el-GR" sz="2000" dirty="0" smtClean="0"/>
              <a:t>Η μέτρηση της </a:t>
            </a:r>
            <a:r>
              <a:rPr lang="el-GR" sz="2000" b="1" dirty="0" smtClean="0">
                <a:solidFill>
                  <a:srgbClr val="FFFF00"/>
                </a:solidFill>
              </a:rPr>
              <a:t>πρωτοπορφυρίνης</a:t>
            </a:r>
            <a:r>
              <a:rPr lang="el-GR" sz="2000" dirty="0" smtClean="0"/>
              <a:t> των ερυθρών.</a:t>
            </a:r>
          </a:p>
          <a:p>
            <a:endParaRPr lang="el-GR" sz="2000" dirty="0" smtClean="0"/>
          </a:p>
          <a:p>
            <a:r>
              <a:rPr lang="el-GR" sz="2000" dirty="0" smtClean="0"/>
              <a:t>Η μέτρηση του </a:t>
            </a:r>
            <a:r>
              <a:rPr lang="el-GR" sz="2000" b="1" dirty="0" smtClean="0">
                <a:solidFill>
                  <a:srgbClr val="FFFF00"/>
                </a:solidFill>
              </a:rPr>
              <a:t>διαλυτού υποδοχέα της τρανσφερρίνης</a:t>
            </a:r>
            <a:r>
              <a:rPr lang="el-GR" sz="2000" dirty="0" smtClean="0"/>
              <a:t> (</a:t>
            </a:r>
            <a:r>
              <a:rPr lang="en-US" sz="2000" dirty="0" err="1" smtClean="0"/>
              <a:t>sTfR</a:t>
            </a:r>
            <a:r>
              <a:rPr lang="en-US" sz="2000" dirty="0" smtClean="0"/>
              <a:t>), </a:t>
            </a:r>
            <a:r>
              <a:rPr lang="el-GR" sz="2000" dirty="0" smtClean="0"/>
              <a:t>αυξάνεται σε σιδηροπενία.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ΔΙΑΦΟΡΙΚΗ ΔΙΑΓΝΩΣΗ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 Η σιδηροπενική αναιμία είναι η πιο συχνή υπόχρωμη μικροκυτταρική αναιμία παγκοσμίως.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Ετερόζυγη ή ομόζυγη α- ή β- μεσογειακή αναιμία.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Αναιμία χρονίας νόσου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Σιδηροβλαστική αναιμία.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ΙΕΡΑΡΧΙΣΗ ΔΙΑΓΝΩΣΤΙΚΩΝ ΕΝΕΡΓΕΙΩΝ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Ανάλογα με: 1. φύλο, 2. ηλικία, 3. ιστορικό ασθενούς.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Γυναίκα αναπαραγωγικής ηλικίας: </a:t>
            </a:r>
            <a:r>
              <a:rPr lang="el-GR" dirty="0" smtClean="0"/>
              <a:t>πρώτο αίτιο αναιμίας η απώλεια αίματος κατά την εμμηνορυσία.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Ανδρας και Γυναίκα μετεμμηνοπαυσιακή: </a:t>
            </a:r>
            <a:r>
              <a:rPr lang="el-GR" dirty="0" smtClean="0"/>
              <a:t>πρώτο αίτιο αναιμίας η απώλεια αίματος από το ΓΕΣ.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Χορήγηση σιδήρου από το </a:t>
            </a:r>
            <a:r>
              <a:rPr lang="el-GR" b="1" dirty="0" smtClean="0">
                <a:solidFill>
                  <a:srgbClr val="FFFF00"/>
                </a:solidFill>
              </a:rPr>
              <a:t>στόμα</a:t>
            </a:r>
            <a:r>
              <a:rPr lang="el-GR" dirty="0" smtClean="0"/>
              <a:t> ή </a:t>
            </a:r>
            <a:r>
              <a:rPr lang="el-GR" b="1" dirty="0" smtClean="0">
                <a:solidFill>
                  <a:srgbClr val="FFFF00"/>
                </a:solidFill>
              </a:rPr>
              <a:t>παρεντερικώς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Δοση σιδήρου = βάρος (</a:t>
            </a:r>
            <a:r>
              <a:rPr lang="en-US" dirty="0" smtClean="0"/>
              <a:t>Kg)</a:t>
            </a:r>
            <a:r>
              <a:rPr lang="el-GR" dirty="0" smtClean="0"/>
              <a:t> χ [φυσιολογική τιμή </a:t>
            </a:r>
            <a:r>
              <a:rPr lang="en-US" dirty="0" err="1" smtClean="0"/>
              <a:t>Hb</a:t>
            </a:r>
            <a:r>
              <a:rPr lang="el-GR" dirty="0" smtClean="0"/>
              <a:t> – πραγματική τιμή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(g/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  <a:r>
              <a:rPr lang="el-GR" dirty="0" smtClean="0"/>
              <a:t> χ 2,4 + 500</a:t>
            </a:r>
            <a:r>
              <a:rPr lang="en-US" dirty="0" smtClean="0"/>
              <a:t>mg</a:t>
            </a:r>
            <a:endParaRPr lang="el-GR" dirty="0" smtClean="0"/>
          </a:p>
          <a:p>
            <a:r>
              <a:rPr lang="el-GR" dirty="0" smtClean="0"/>
              <a:t>Χορήγηση σιδήρου σε σιδηροπενικό ασθενή, χωρίς παράλληλη προσπάθεια αναζήτησης της ακριβούς αιτίας της, αποτελεί </a:t>
            </a:r>
            <a:r>
              <a:rPr lang="el-GR" b="1" dirty="0" smtClean="0">
                <a:solidFill>
                  <a:srgbClr val="FFFF00"/>
                </a:solidFill>
              </a:rPr>
              <a:t>ιατρικό σφάλμα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ΑΝΤΑΠΟΚΡΙΣΗ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Αύξηση της ερυθροποιητικής δραστηριότητας (</a:t>
            </a:r>
            <a:r>
              <a:rPr lang="el-GR" sz="2000" b="1" dirty="0" smtClean="0">
                <a:solidFill>
                  <a:srgbClr val="FFFF00"/>
                </a:solidFill>
              </a:rPr>
              <a:t>δικτυοερυθροκυτταρική κρίση</a:t>
            </a:r>
            <a:r>
              <a:rPr lang="el-GR" sz="2000" dirty="0" smtClean="0"/>
              <a:t>). Χρώση δικτυοερυθροκυττάρων με κυανούν του μεθυλενίου. Αρχίζει την 3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-5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ημέρα και μεγιστοποιείται την 8η – 10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ημέρα.</a:t>
            </a:r>
          </a:p>
          <a:p>
            <a:endParaRPr lang="el-GR" sz="2000" dirty="0" smtClean="0"/>
          </a:p>
          <a:p>
            <a:r>
              <a:rPr lang="el-GR" sz="2000" dirty="0" smtClean="0"/>
              <a:t>Ικανοποιητική απάντηση θεωρείται η μείωση του ελλείματος του αιματοκρίτη στο ήμισυ σε 3 εβδομάδες από την έναρξη της θεραπείας και η πλήρης κάλυψη του ελλείματος μετά από 2 μήνες.</a:t>
            </a:r>
          </a:p>
          <a:p>
            <a:endParaRPr lang="el-GR" sz="2000" dirty="0" smtClean="0"/>
          </a:p>
          <a:p>
            <a:r>
              <a:rPr lang="el-GR" sz="2000" dirty="0" smtClean="0"/>
              <a:t>Συνέχιση της αγωγής για 3-6 μήνες για αναπλήρωση των σιδηραποθηκών. 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ΕΥΧΑΡΙΣΤΩ!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914400" cy="2819400"/>
          </a:xfrm>
        </p:spPr>
        <p:txBody>
          <a:bodyPr>
            <a:normAutofit/>
          </a:bodyPr>
          <a:lstStyle/>
          <a:p>
            <a:pPr algn="ctr"/>
            <a:endParaRPr lang="el-GR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ΣΙΔΗΡΟΣ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Πλούσιο ιχνοστοιχείο στη φύση,</a:t>
            </a:r>
          </a:p>
          <a:p>
            <a:pPr algn="just"/>
            <a:r>
              <a:rPr lang="el-GR" dirty="0" smtClean="0"/>
              <a:t>Αποτελεί </a:t>
            </a:r>
            <a:r>
              <a:rPr lang="el-GR" dirty="0"/>
              <a:t>συστατικό της αιμοσφαιρίνης, της μυοσφαιρίνης και πολλών άλλων πρωτεϊνών και </a:t>
            </a:r>
            <a:r>
              <a:rPr lang="el-GR" dirty="0" smtClean="0"/>
              <a:t>ενζύμων (κυτόχρωμα).</a:t>
            </a:r>
            <a:endParaRPr lang="el-GR" dirty="0"/>
          </a:p>
          <a:p>
            <a:pPr algn="just"/>
            <a:r>
              <a:rPr lang="el-GR" dirty="0" smtClean="0"/>
              <a:t>Η έλλειψή του προκαλεί αναιμία και</a:t>
            </a:r>
            <a:endParaRPr lang="el-GR" dirty="0"/>
          </a:p>
          <a:p>
            <a:pPr algn="just"/>
            <a:r>
              <a:rPr lang="el-GR" dirty="0"/>
              <a:t>Ποκίλλες διαταραχές στους επιθηλιακούς ιστούς, στους μυς </a:t>
            </a:r>
            <a:r>
              <a:rPr lang="el-GR" dirty="0" smtClean="0"/>
              <a:t>και στο </a:t>
            </a:r>
            <a:r>
              <a:rPr lang="el-GR" dirty="0"/>
              <a:t>ανοσολογικό σύστημα.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ΣΙΔΗΡΟΣ</a:t>
            </a:r>
            <a:endParaRPr lang="oc-F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783560"/>
            <a:ext cx="8305800" cy="45720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Μέση ποσότητα σιδήρου στον άνθρωπο : 3-5 </a:t>
            </a:r>
            <a:r>
              <a:rPr lang="el-GR" dirty="0" err="1" smtClean="0"/>
              <a:t>gr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Περιεχόμενος στην αιμοσφαιρίνη: 60-70% </a:t>
            </a:r>
          </a:p>
          <a:p>
            <a:endParaRPr lang="el-GR" dirty="0" smtClean="0"/>
          </a:p>
          <a:p>
            <a:r>
              <a:rPr lang="el-GR" dirty="0" smtClean="0"/>
              <a:t>Περιεχόμενος στην μυοσφαιρίνη: 10-12%</a:t>
            </a:r>
          </a:p>
          <a:p>
            <a:endParaRPr lang="el-GR" dirty="0" smtClean="0"/>
          </a:p>
          <a:p>
            <a:r>
              <a:rPr lang="el-GR" dirty="0" smtClean="0"/>
              <a:t> Αποθηκευμένος σίδηρος: 15-30%</a:t>
            </a:r>
          </a:p>
          <a:p>
            <a:endParaRPr lang="el-GR" dirty="0" smtClean="0"/>
          </a:p>
          <a:p>
            <a:r>
              <a:rPr lang="el-GR" dirty="0" smtClean="0"/>
              <a:t> Περιεχόμενος στα ένζυμα: 1-2%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/>
          <a:lstStyle/>
          <a:p>
            <a:r>
              <a:rPr lang="el-GR" dirty="0" smtClean="0"/>
              <a:t>ΣΙΔΗΡΟΣ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Βασικό ιχνοστοιχείο του οργανισμού.</a:t>
            </a:r>
          </a:p>
          <a:p>
            <a:endParaRPr lang="el-GR" dirty="0" smtClean="0"/>
          </a:p>
          <a:p>
            <a:r>
              <a:rPr lang="el-GR" dirty="0" smtClean="0"/>
              <a:t>Ευρίσκεται σε κάθε ανθρώπινο κύτταρο.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πιό</a:t>
            </a:r>
            <a:r>
              <a:rPr lang="el-GR" dirty="0" smtClean="0"/>
              <a:t> σημαντικό </a:t>
            </a:r>
            <a:r>
              <a:rPr lang="el-GR" dirty="0" err="1" smtClean="0"/>
              <a:t>βιοκαταλυτικό</a:t>
            </a:r>
            <a:r>
              <a:rPr lang="el-GR" dirty="0" smtClean="0"/>
              <a:t> στοιχείο λόγω αναστρέψιμης μετατροπής από </a:t>
            </a:r>
            <a:r>
              <a:rPr lang="el-GR" dirty="0" err="1" smtClean="0"/>
              <a:t>Fe</a:t>
            </a:r>
            <a:r>
              <a:rPr lang="el-GR" dirty="0" smtClean="0"/>
              <a:t>++ σε </a:t>
            </a:r>
            <a:r>
              <a:rPr lang="el-GR" dirty="0" err="1" smtClean="0"/>
              <a:t>Fe</a:t>
            </a:r>
            <a:r>
              <a:rPr lang="el-GR" dirty="0" smtClean="0"/>
              <a:t>+++ και ικανότητας μεταφοράς ηλεκτρονίων.</a:t>
            </a:r>
          </a:p>
          <a:p>
            <a:endParaRPr lang="el-GR" dirty="0" smtClean="0"/>
          </a:p>
          <a:p>
            <a:r>
              <a:rPr lang="el-GR" dirty="0" smtClean="0"/>
              <a:t>Βασικές βιολογικές λειτουργίες:</a:t>
            </a:r>
          </a:p>
          <a:p>
            <a:endParaRPr lang="el-GR" dirty="0" smtClean="0"/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Μεταφορά οξυγόνου: Αιμοσφαιρίνη, Μυοσφαιρίνη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Μεταφορά ηλεκτρονίων: Κυτοχρώματα, αναπνευστική αλυσίδα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Καταλύτης για οξυγόνωση και </a:t>
            </a:r>
            <a:r>
              <a:rPr lang="el-GR" dirty="0" err="1" smtClean="0"/>
              <a:t>υδροξυλίωση</a:t>
            </a:r>
            <a:r>
              <a:rPr lang="el-GR" dirty="0" smtClean="0"/>
              <a:t> υποστρωμάτων: </a:t>
            </a:r>
            <a:r>
              <a:rPr lang="el-GR" dirty="0" err="1" smtClean="0"/>
              <a:t>Μεταλλοπρωτεϊνάσες</a:t>
            </a:r>
            <a:r>
              <a:rPr lang="el-GR" dirty="0" smtClean="0"/>
              <a:t>, </a:t>
            </a:r>
            <a:r>
              <a:rPr lang="el-GR" dirty="0" err="1" smtClean="0"/>
              <a:t>Υπεροξειδάσες</a:t>
            </a:r>
            <a:r>
              <a:rPr lang="el-GR" dirty="0" smtClean="0"/>
              <a:t> ,</a:t>
            </a:r>
            <a:r>
              <a:rPr lang="el-GR" dirty="0" err="1" smtClean="0"/>
              <a:t>Καταλάσες</a:t>
            </a:r>
            <a:r>
              <a:rPr lang="el-GR" dirty="0" smtClean="0"/>
              <a:t>, </a:t>
            </a:r>
            <a:r>
              <a:rPr lang="el-GR" dirty="0" err="1" smtClean="0"/>
              <a:t>Ριβονουκλεοτιδική</a:t>
            </a:r>
            <a:r>
              <a:rPr lang="el-GR" dirty="0" smtClean="0"/>
              <a:t> </a:t>
            </a:r>
            <a:r>
              <a:rPr lang="el-GR" dirty="0" err="1" smtClean="0"/>
              <a:t>ρεδουκτάση</a:t>
            </a:r>
            <a:r>
              <a:rPr lang="el-GR" dirty="0" smtClean="0"/>
              <a:t>    </a:t>
            </a:r>
          </a:p>
          <a:p>
            <a:endParaRPr lang="en-US" dirty="0"/>
          </a:p>
        </p:txBody>
      </p:sp>
      <p:sp>
        <p:nvSpPr>
          <p:cNvPr id="4" name="3 - Έκρηξη 2"/>
          <p:cNvSpPr/>
          <p:nvPr/>
        </p:nvSpPr>
        <p:spPr>
          <a:xfrm>
            <a:off x="6477000" y="5410200"/>
            <a:ext cx="29718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Ρόλος στη σύνθεση 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5" name="4 - Δεξιό βέλος"/>
          <p:cNvSpPr/>
          <p:nvPr/>
        </p:nvSpPr>
        <p:spPr>
          <a:xfrm>
            <a:off x="5029200" y="6096000"/>
            <a:ext cx="838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ΣΙΔΗΡΟΣ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783560"/>
            <a:ext cx="8001000" cy="4572000"/>
          </a:xfrm>
        </p:spPr>
        <p:txBody>
          <a:bodyPr>
            <a:normAutofit fontScale="40000" lnSpcReduction="20000"/>
          </a:bodyPr>
          <a:lstStyle/>
          <a:p>
            <a:r>
              <a:rPr lang="el-GR" dirty="0" smtClean="0"/>
              <a:t>Ο σίδηρος του οργανισμού </a:t>
            </a:r>
            <a:r>
              <a:rPr lang="el-GR" dirty="0" err="1" smtClean="0"/>
              <a:t>ανακυκλούται</a:t>
            </a:r>
            <a:r>
              <a:rPr lang="el-GR" dirty="0" smtClean="0"/>
              <a:t>, δεν αποβάλλεται.</a:t>
            </a:r>
          </a:p>
          <a:p>
            <a:endParaRPr lang="el-GR" dirty="0" smtClean="0"/>
          </a:p>
          <a:p>
            <a:r>
              <a:rPr lang="el-GR" dirty="0" smtClean="0"/>
              <a:t>Από το πεπτικό σύστημα απορροφάται μόνον δισθενής </a:t>
            </a:r>
            <a:r>
              <a:rPr lang="el-GR" dirty="0" err="1" smtClean="0"/>
              <a:t>Fe</a:t>
            </a:r>
            <a:r>
              <a:rPr lang="el-GR" dirty="0" smtClean="0"/>
              <a:t> .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err="1" smtClean="0"/>
              <a:t>Ευαπορρόφητος</a:t>
            </a:r>
            <a:r>
              <a:rPr lang="el-GR" dirty="0" smtClean="0"/>
              <a:t> σίδηρος είναι μόνον των </a:t>
            </a:r>
            <a:r>
              <a:rPr lang="el-GR" dirty="0" err="1" smtClean="0"/>
              <a:t>ζωϊκών</a:t>
            </a:r>
            <a:r>
              <a:rPr lang="el-GR" dirty="0" smtClean="0"/>
              <a:t> τροφών.</a:t>
            </a:r>
          </a:p>
          <a:p>
            <a:endParaRPr lang="el-GR" dirty="0" smtClean="0"/>
          </a:p>
          <a:p>
            <a:r>
              <a:rPr lang="el-GR" dirty="0" smtClean="0"/>
              <a:t> Ο σίδηρος των φυτικών τροφών δεν απορροφάται. </a:t>
            </a:r>
          </a:p>
          <a:p>
            <a:endParaRPr lang="el-GR" dirty="0" smtClean="0"/>
          </a:p>
          <a:p>
            <a:r>
              <a:rPr lang="el-GR" dirty="0" smtClean="0"/>
              <a:t>Η ημερήσια προσλαμβανόμενη ποσότητα στοιχειακού σιδήρου πλήρους διατροφής κυμαίνεται μεταξύ 5-20 </a:t>
            </a:r>
            <a:r>
              <a:rPr lang="el-GR" dirty="0" err="1" smtClean="0"/>
              <a:t>mg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err="1" smtClean="0"/>
              <a:t>To</a:t>
            </a:r>
            <a:r>
              <a:rPr lang="el-GR" dirty="0" smtClean="0"/>
              <a:t> ποσοστό απορρόφησης είναι 5-30% και εξαρτάται από: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την γαστρική έκκριση 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το περιεχόμενο του εντέρου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την κινητικότητα του εντέρου και </a:t>
            </a:r>
          </a:p>
          <a:p>
            <a:pPr marL="582930" indent="-514350">
              <a:buFont typeface="+mj-lt"/>
              <a:buAutoNum type="arabicPeriod"/>
            </a:pPr>
            <a:r>
              <a:rPr lang="el-GR" dirty="0" smtClean="0"/>
              <a:t>τις ανάγκες του οργανισμού =&gt; </a:t>
            </a:r>
          </a:p>
          <a:p>
            <a:endParaRPr lang="el-GR" dirty="0" smtClean="0"/>
          </a:p>
          <a:p>
            <a:r>
              <a:rPr lang="el-GR" dirty="0" smtClean="0"/>
              <a:t>Ημερήσια </a:t>
            </a:r>
            <a:r>
              <a:rPr lang="el-GR" dirty="0" err="1" smtClean="0"/>
              <a:t>απορροφούμενη</a:t>
            </a:r>
            <a:r>
              <a:rPr lang="el-GR" dirty="0" smtClean="0"/>
              <a:t> ποσότητα </a:t>
            </a:r>
            <a:r>
              <a:rPr lang="el-GR" dirty="0" err="1" smtClean="0"/>
              <a:t>Fe</a:t>
            </a:r>
            <a:r>
              <a:rPr lang="el-GR" dirty="0" smtClean="0"/>
              <a:t>: 1-2 </a:t>
            </a:r>
            <a:r>
              <a:rPr lang="el-GR" dirty="0" err="1" smtClean="0"/>
              <a:t>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Μεταβολισμός σιδήρου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Απορροφάται ,</a:t>
            </a:r>
          </a:p>
          <a:p>
            <a:r>
              <a:rPr lang="el-GR" dirty="0" smtClean="0"/>
              <a:t>Μεταφέρεται,</a:t>
            </a:r>
          </a:p>
          <a:p>
            <a:r>
              <a:rPr lang="el-GR" dirty="0" smtClean="0"/>
              <a:t> Εισέρχεται ενδοκυττάρια και</a:t>
            </a:r>
          </a:p>
          <a:p>
            <a:r>
              <a:rPr lang="el-GR" dirty="0" smtClean="0"/>
              <a:t>Αποθηκεύεται 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pPr algn="ctr"/>
            <a:r>
              <a:rPr lang="el-GR" dirty="0" smtClean="0"/>
              <a:t>Μέσω εξειδικευμένων πρωτεϊνών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Μεταβολισμός σιδήρου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ΠΡΩΤΕΪΝΕΣ ΜΕΤΑΦΟΡΑΣ ΣΙΔΗΡΟΥ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err="1" smtClean="0"/>
              <a:t>Φερροπορτίνη</a:t>
            </a:r>
            <a:r>
              <a:rPr lang="el-GR" dirty="0" smtClean="0"/>
              <a:t>: Μεταφέρει τον σίδηρο από το κύτταρο του εντερικού επιθηλίου στον αυλό των αιμοφόρων τριχοειδών.</a:t>
            </a:r>
          </a:p>
          <a:p>
            <a:r>
              <a:rPr lang="el-GR" dirty="0" smtClean="0"/>
              <a:t> </a:t>
            </a:r>
          </a:p>
          <a:p>
            <a:r>
              <a:rPr lang="el-GR" dirty="0" err="1" smtClean="0"/>
              <a:t>Ηφαιστίνη</a:t>
            </a:r>
            <a:r>
              <a:rPr lang="el-GR" dirty="0" smtClean="0"/>
              <a:t>: Παρόμοια δράση λιγότερο ειδική, εμπλέκεται στην μεταφορά άλλων δισθενών μεταλλικών ιόντων.</a:t>
            </a:r>
          </a:p>
          <a:p>
            <a:endParaRPr lang="el-GR" dirty="0" smtClean="0"/>
          </a:p>
          <a:p>
            <a:r>
              <a:rPr lang="el-GR" dirty="0" err="1" smtClean="0"/>
              <a:t>Εψιδίνη</a:t>
            </a:r>
            <a:r>
              <a:rPr lang="el-GR" dirty="0" smtClean="0"/>
              <a:t>: Αναστέλλει την κυτταρική πρόσληψη του σιδήρου, μέσω σύνδεσης και </a:t>
            </a:r>
            <a:r>
              <a:rPr lang="el-GR" dirty="0" err="1" smtClean="0"/>
              <a:t>αλλοστερικής</a:t>
            </a:r>
            <a:r>
              <a:rPr lang="el-GR" dirty="0" smtClean="0"/>
              <a:t> τροποποίησης της </a:t>
            </a:r>
            <a:r>
              <a:rPr lang="el-GR" dirty="0" err="1" smtClean="0"/>
              <a:t>φερροπορτίνης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err="1" smtClean="0"/>
              <a:t>Τρανσφερρίνη</a:t>
            </a:r>
            <a:r>
              <a:rPr lang="el-GR" dirty="0" smtClean="0"/>
              <a:t>: Πρωτεΐνη μεταφοράς </a:t>
            </a:r>
            <a:r>
              <a:rPr lang="el-GR" dirty="0" err="1" smtClean="0"/>
              <a:t>Fe</a:t>
            </a:r>
            <a:r>
              <a:rPr lang="el-GR" dirty="0" smtClean="0"/>
              <a:t>++ στο πλάσμα.</a:t>
            </a:r>
          </a:p>
          <a:p>
            <a:endParaRPr lang="el-GR" dirty="0" smtClean="0"/>
          </a:p>
          <a:p>
            <a:r>
              <a:rPr lang="el-GR" dirty="0" smtClean="0"/>
              <a:t> Υποδοχέας </a:t>
            </a:r>
            <a:r>
              <a:rPr lang="el-GR" dirty="0" err="1" smtClean="0"/>
              <a:t>τρανσφερρίνης</a:t>
            </a:r>
            <a:r>
              <a:rPr lang="el-GR" dirty="0" smtClean="0"/>
              <a:t>: πρωτεΐνη πρόσληψης του </a:t>
            </a:r>
            <a:r>
              <a:rPr lang="el-GR" dirty="0" err="1" smtClean="0"/>
              <a:t>Fe</a:t>
            </a:r>
            <a:r>
              <a:rPr lang="el-GR" dirty="0" smtClean="0"/>
              <a:t>++ από την κυτταρική επιφάνεια και μεταφορά </a:t>
            </a:r>
            <a:r>
              <a:rPr lang="el-GR" dirty="0" err="1" smtClean="0"/>
              <a:t>ενδοκυτταρίως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err="1" smtClean="0"/>
              <a:t>Φερριτίνη</a:t>
            </a:r>
            <a:r>
              <a:rPr lang="el-GR" dirty="0" smtClean="0"/>
              <a:t>: Πρωτεΐνη αποθήκευσης του σιδήρου.</a:t>
            </a:r>
          </a:p>
          <a:p>
            <a:endParaRPr lang="el-GR" dirty="0" smtClean="0"/>
          </a:p>
          <a:p>
            <a:r>
              <a:rPr lang="el-GR" dirty="0" smtClean="0"/>
              <a:t>Ρυθμιστικές </a:t>
            </a:r>
            <a:r>
              <a:rPr lang="el-GR" dirty="0" err="1" smtClean="0"/>
              <a:t>πρωτεϊνες</a:t>
            </a:r>
            <a:r>
              <a:rPr lang="el-GR" dirty="0" smtClean="0"/>
              <a:t>: IRP-1, IRP-2: Ρυθμίζουν την έκφραση του υποδοχέα της </a:t>
            </a:r>
            <a:r>
              <a:rPr lang="el-GR" dirty="0" err="1" smtClean="0"/>
              <a:t>τρανσφερρίνης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375</TotalTime>
  <Words>1285</Words>
  <Application>Microsoft Office PowerPoint</Application>
  <PresentationFormat>Προβολή στην οθόνη (4:3)</PresentationFormat>
  <Paragraphs>170</Paragraphs>
  <Slides>27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Metro</vt:lpstr>
      <vt:lpstr>ΣΙΔΗΡΟΠΕΝΙΚΗ ΑΝΑΙΜΙΑ   καραλη βασιλικη ακαδημαικη υποτροφοσ</vt:lpstr>
      <vt:lpstr>ΓΕΝΙΚΑ</vt:lpstr>
      <vt:lpstr>ΣΙΔΗΡΟΣ</vt:lpstr>
      <vt:lpstr>ΣΙΔΗΡΟΣ</vt:lpstr>
      <vt:lpstr>ΣΙΔΗΡΟΣ</vt:lpstr>
      <vt:lpstr>ΣΙΔΗΡΟΣ</vt:lpstr>
      <vt:lpstr>Μεταβολισμός σιδήρου</vt:lpstr>
      <vt:lpstr>Μεταβολισμός σιδήρου</vt:lpstr>
      <vt:lpstr>ΠΡΩΤΕΪΝΕΣ ΜΕΤΑΦΟΡΑΣ ΣΙΔΗΡΟΥ</vt:lpstr>
      <vt:lpstr>Απορρόφηση Σιδήρου</vt:lpstr>
      <vt:lpstr>Μεταβολισμός σιδήρου</vt:lpstr>
      <vt:lpstr>ΑΙΤΙΑ</vt:lpstr>
      <vt:lpstr>ΠΑΘΟΓΕΝΕΣΗ</vt:lpstr>
      <vt:lpstr>ΚΛΙΝΙΚΕΣ ΕΚΔΗΛΩΣΙΕΣ</vt:lpstr>
      <vt:lpstr>Διαφάνεια 15</vt:lpstr>
      <vt:lpstr>Διαφάνεια 16</vt:lpstr>
      <vt:lpstr>ΣΥΝΔΡΟΜΟ PLUMMER - VINSON </vt:lpstr>
      <vt:lpstr>PICA / BEETURIA</vt:lpstr>
      <vt:lpstr>ΕΡΓΑΣΤΗΡΙΑΚΑ ΕΥΡΗΜΑΤΑ</vt:lpstr>
      <vt:lpstr>ΜΥΕΛΟΣ ΤΩΝ ΟΣΤΩΝ</vt:lpstr>
      <vt:lpstr>ΣΙΔΗΡΟΣ</vt:lpstr>
      <vt:lpstr>ΔΕΙΚΤΕΣ ΕΝΔΕΙΑΣ ΣΙΔΗΡΟΥ ΣΤΟΝ ΟΡΓΑΝΙΣΜΟ</vt:lpstr>
      <vt:lpstr>ΔΙΑΦΟΡΙΚΗ ΔΙΑΓΝΩΣΗ</vt:lpstr>
      <vt:lpstr>ΙΕΡΑΡΧΙΣΗ ΔΙΑΓΝΩΣΤΙΚΩΝ ΕΝΕΡΓΕΙΩΝ</vt:lpstr>
      <vt:lpstr>ΘΕΡΑΠΕΙΑ</vt:lpstr>
      <vt:lpstr>ΑΝΤΑΠΟΚΡΙΣΗ</vt:lpstr>
      <vt:lpstr>ΕΥΧΑΡΙΣΤΩ!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ΣΙΔΗΡΟΠΕΝΙΚΗ ΑΝΑΙΜΙΑ</dc:title>
  <dc:creator>vkara</dc:creator>
  <cp:lastModifiedBy>lisaimat</cp:lastModifiedBy>
  <cp:revision>40</cp:revision>
  <dcterms:created xsi:type="dcterms:W3CDTF">2016-12-06T11:43:30Z</dcterms:created>
  <dcterms:modified xsi:type="dcterms:W3CDTF">2020-06-19T06:49:23Z</dcterms:modified>
</cp:coreProperties>
</file>