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4"/>
  </p:notesMasterIdLst>
  <p:sldIdLst>
    <p:sldId id="256" r:id="rId2"/>
    <p:sldId id="309" r:id="rId3"/>
    <p:sldId id="316" r:id="rId4"/>
    <p:sldId id="311" r:id="rId5"/>
    <p:sldId id="452" r:id="rId6"/>
    <p:sldId id="315" r:id="rId7"/>
    <p:sldId id="297" r:id="rId8"/>
    <p:sldId id="261" r:id="rId9"/>
    <p:sldId id="318" r:id="rId10"/>
    <p:sldId id="305" r:id="rId11"/>
    <p:sldId id="307" r:id="rId12"/>
    <p:sldId id="308" r:id="rId13"/>
    <p:sldId id="317" r:id="rId14"/>
    <p:sldId id="446" r:id="rId15"/>
    <p:sldId id="296" r:id="rId16"/>
    <p:sldId id="320" r:id="rId17"/>
    <p:sldId id="304" r:id="rId18"/>
    <p:sldId id="310" r:id="rId19"/>
    <p:sldId id="427" r:id="rId20"/>
    <p:sldId id="437" r:id="rId21"/>
    <p:sldId id="428" r:id="rId22"/>
    <p:sldId id="436" r:id="rId23"/>
    <p:sldId id="447" r:id="rId24"/>
    <p:sldId id="321" r:id="rId25"/>
    <p:sldId id="448" r:id="rId26"/>
    <p:sldId id="441" r:id="rId27"/>
    <p:sldId id="442" r:id="rId28"/>
    <p:sldId id="449" r:id="rId29"/>
    <p:sldId id="450" r:id="rId30"/>
    <p:sldId id="439" r:id="rId31"/>
    <p:sldId id="440" r:id="rId32"/>
    <p:sldId id="45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1"/>
    <p:restoredTop sz="95126"/>
  </p:normalViewPr>
  <p:slideViewPr>
    <p:cSldViewPr snapToGrid="0" snapToObjects="1">
      <p:cViewPr varScale="1">
        <p:scale>
          <a:sx n="106" d="100"/>
          <a:sy n="106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1B4D9-72B9-C24F-AB5B-34EE2CDE07A7}" type="datetimeFigureOut">
              <a:rPr lang="el-GR" smtClean="0"/>
              <a:t>14/5/20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BABD-76B4-D04D-9894-AE7BE0916B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35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Φάσμα των σπονδυλαρθριτίδων: τρέχουσα αντίληψη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4BE3-3381-4E43-80D7-34163B8FB89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61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αλυσίδες του HLAB27 έχουν την τάση να μην «διπλώνουν» σωστά (</a:t>
            </a:r>
            <a:r>
              <a:rPr lang="el-GR" sz="1200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misfolding</a:t>
            </a:r>
            <a:r>
              <a:rPr lang="el-GR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στο </a:t>
            </a:r>
            <a:r>
              <a:rPr lang="el-GR" sz="1200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ενδοπλασματικό</a:t>
            </a:r>
            <a:r>
              <a:rPr lang="el-GR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δίκτυο προκαλώντας φλεγμονώδη απάντηση (ενδοκυττάριο </a:t>
            </a:r>
            <a:r>
              <a:rPr lang="el-GR" sz="1200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</a:t>
            </a:r>
            <a:r>
              <a:rPr lang="el-GR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4BE3-3381-4E43-80D7-34163B8FB89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82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215CC-C768-455F-9FD0-CF20CFA33E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l-GR" altLang="en-US" b="1">
                <a:latin typeface="Arial" charset="0"/>
                <a:cs typeface="Arial" charset="0"/>
              </a:rPr>
              <a:t>Η Ψωριασική Αρθρίτιδα Είναι Χρόνια Φλεγμονώδης Αρθρίτιδα που Σχετίζεται με Ψωρίαση</a:t>
            </a:r>
            <a:endParaRPr lang="en-US" altLang="en-US" b="1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b="1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en-US">
                <a:latin typeface="Arial" charset="0"/>
                <a:cs typeface="Arial" charset="0"/>
              </a:rPr>
              <a:t>Η </a:t>
            </a:r>
            <a:r>
              <a:rPr lang="en-US" altLang="en-US">
                <a:latin typeface="Arial" charset="0"/>
                <a:cs typeface="Arial" charset="0"/>
              </a:rPr>
              <a:t>PsA</a:t>
            </a:r>
            <a:r>
              <a:rPr lang="el-GR" altLang="en-US">
                <a:latin typeface="Arial" charset="0"/>
                <a:cs typeface="Arial" charset="0"/>
              </a:rPr>
              <a:t> είναι φλεγμονώδης ρευματική διαταραχή άγνωστης αιτιολογίας που εκδηλώνεται σε ασθενείς με ψωρίαση</a:t>
            </a:r>
            <a:r>
              <a:rPr lang="en-US" altLang="en-US" baseline="30000">
                <a:latin typeface="Arial" charset="0"/>
                <a:cs typeface="Arial" charset="0"/>
              </a:rPr>
              <a:t>1</a:t>
            </a:r>
            <a:endParaRPr lang="en-US" altLang="en-US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en-US">
                <a:latin typeface="Arial" charset="0"/>
                <a:cs typeface="Arial" charset="0"/>
              </a:rPr>
              <a:t>Η </a:t>
            </a:r>
            <a:r>
              <a:rPr lang="en-US" altLang="en-US">
                <a:latin typeface="Arial" charset="0"/>
                <a:cs typeface="Arial" charset="0"/>
              </a:rPr>
              <a:t>PsA </a:t>
            </a:r>
            <a:r>
              <a:rPr lang="el-GR" altLang="en-US">
                <a:latin typeface="Arial" charset="0"/>
                <a:cs typeface="Arial" charset="0"/>
              </a:rPr>
              <a:t>έχει ορισθεί ως οροαρνητική για ρευματοειδή παράγοντα σε ασθενείς με θετικό ιστορικό ψωρίασης, ενεργή ψωρίαση δέρματος ή ονύχων και φλεγμονή αρθρώσεων</a:t>
            </a:r>
            <a:r>
              <a:rPr lang="en-US" altLang="en-US" baseline="30000">
                <a:latin typeface="Arial" charset="0"/>
                <a:cs typeface="Arial" charset="0"/>
              </a:rPr>
              <a:t>1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charset="0"/>
                <a:cs typeface="Arial" charset="0"/>
              </a:rPr>
              <a:t>A</a:t>
            </a:r>
            <a:r>
              <a:rPr lang="el-GR" altLang="en-US">
                <a:latin typeface="Arial" charset="0"/>
                <a:cs typeface="Arial" charset="0"/>
              </a:rPr>
              <a:t>ν και η</a:t>
            </a:r>
            <a:r>
              <a:rPr lang="en-US" altLang="en-US">
                <a:latin typeface="Arial" charset="0"/>
                <a:cs typeface="Arial" charset="0"/>
              </a:rPr>
              <a:t> PsA</a:t>
            </a:r>
            <a:r>
              <a:rPr lang="el-GR" altLang="en-US">
                <a:latin typeface="Arial" charset="0"/>
                <a:cs typeface="Arial" charset="0"/>
              </a:rPr>
              <a:t> θεωρείται ότι ανήκει στις σπονδυλαρθρίτιδες, η προσβολή της σπονδυλικής στήλης συνήθως επισκιάζεται από τα συμπτώματα και σημεία των περιφερικών αρθρώσεων</a:t>
            </a:r>
            <a:r>
              <a:rPr lang="en-US" altLang="en-US" baseline="30000">
                <a:latin typeface="Arial" charset="0"/>
                <a:cs typeface="Arial" charset="0"/>
              </a:rPr>
              <a:t>2</a:t>
            </a:r>
            <a:endParaRPr lang="en-US" altLang="en-US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en-US">
                <a:latin typeface="Arial" charset="0"/>
                <a:cs typeface="Arial" charset="0"/>
              </a:rPr>
              <a:t>Ο ρόλος του δερματολόγου στην πρώιμη διάγνωση και θεραπευτική αντιμετώπιση της</a:t>
            </a:r>
            <a:r>
              <a:rPr lang="en-US" altLang="en-US">
                <a:latin typeface="Arial" charset="0"/>
                <a:cs typeface="Arial" charset="0"/>
              </a:rPr>
              <a:t> PsA </a:t>
            </a:r>
            <a:r>
              <a:rPr lang="el-GR" altLang="en-US">
                <a:latin typeface="Arial" charset="0"/>
                <a:cs typeface="Arial" charset="0"/>
              </a:rPr>
              <a:t>είναι ουσιώδης για την πρόληψη του πόνου και της διαταραχής της λειτουργικότητας</a:t>
            </a:r>
            <a:r>
              <a:rPr lang="en-US" altLang="en-US" baseline="30000">
                <a:latin typeface="Arial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en-US" sz="1100" b="1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z="1100" b="1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l-GR" altLang="en-US" sz="1000" b="1">
                <a:latin typeface="Arial" charset="0"/>
                <a:cs typeface="Arial" charset="0"/>
              </a:rPr>
              <a:t>Βιβλιογραφία</a:t>
            </a:r>
            <a:endParaRPr lang="en-US" altLang="en-US" sz="1000" b="1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1000">
                <a:latin typeface="Arial" charset="0"/>
                <a:cs typeface="Arial" charset="0"/>
              </a:rPr>
              <a:t>Cantini F et al. Psoriatic arthritis: a systematic review. </a:t>
            </a:r>
            <a:r>
              <a:rPr lang="en-US" altLang="en-US" sz="1000" i="1">
                <a:latin typeface="Arial" charset="0"/>
                <a:cs typeface="Arial" charset="0"/>
              </a:rPr>
              <a:t>Int J Rheum Dis. </a:t>
            </a:r>
            <a:r>
              <a:rPr lang="en-US" altLang="en-US" sz="1000">
                <a:latin typeface="Arial" charset="0"/>
                <a:cs typeface="Arial" charset="0"/>
              </a:rPr>
              <a:t>2010;13:300-317.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1000">
                <a:latin typeface="Arial" charset="0"/>
                <a:cs typeface="Arial" charset="0"/>
              </a:rPr>
              <a:t>Coca A and Ritchlin C. Psoriatic arthritis: a disease in full. </a:t>
            </a:r>
            <a:r>
              <a:rPr lang="en-US" altLang="en-US" sz="1000" i="1">
                <a:latin typeface="Arial" charset="0"/>
                <a:cs typeface="Arial" charset="0"/>
              </a:rPr>
              <a:t>J Musculoskel Med</a:t>
            </a:r>
            <a:r>
              <a:rPr lang="en-US" altLang="en-US" sz="1000">
                <a:latin typeface="Arial" charset="0"/>
                <a:cs typeface="Arial" charset="0"/>
              </a:rPr>
              <a:t>. 2011;28:95-101.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1000">
                <a:latin typeface="Arial" charset="0"/>
                <a:cs typeface="Arial" charset="0"/>
              </a:rPr>
              <a:t>Boehncke W et al. Diagnosing and treating psoriatic arthritis: an update. </a:t>
            </a:r>
            <a:r>
              <a:rPr lang="en-US" altLang="en-US" sz="1000" i="1">
                <a:latin typeface="Arial" charset="0"/>
                <a:cs typeface="Arial" charset="0"/>
              </a:rPr>
              <a:t>Br J Dermatol. </a:t>
            </a:r>
            <a:r>
              <a:rPr lang="en-US" altLang="en-US" sz="1000">
                <a:latin typeface="Arial" charset="0"/>
                <a:cs typeface="Arial" charset="0"/>
              </a:rPr>
              <a:t>2014;170:772-786. </a:t>
            </a:r>
          </a:p>
          <a:p>
            <a:pPr defTabSz="923910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en-US" altLang="en-US" sz="1000">
                <a:latin typeface="Arial" charset="0"/>
                <a:cs typeface="Arial" charset="0"/>
              </a:rPr>
              <a:t>Gottlieb A, Korman NJ, Gordon KB, et al. Guidelines of care for the management of psoriasis and psoriatic arthritis: Section 2. Psoriatic arthritis: overview and guidelines of care for treatment with an emphasis on the biologics. </a:t>
            </a:r>
            <a:r>
              <a:rPr lang="en-US" altLang="en-US" sz="1000" i="1">
                <a:latin typeface="Arial" charset="0"/>
                <a:cs typeface="Arial" charset="0"/>
              </a:rPr>
              <a:t>J Am Acad Dermatol.</a:t>
            </a:r>
            <a:r>
              <a:rPr lang="en-US" altLang="en-US" sz="1000">
                <a:latin typeface="Arial" charset="0"/>
                <a:cs typeface="Arial" charset="0"/>
              </a:rPr>
              <a:t> 2008;58:851‑864.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1000">
              <a:latin typeface="Arial" charset="0"/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908BF-8312-4EA4-80FC-4FA8628FFC65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5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7528-C3C9-42D4-A554-0C41BBB7E6F4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25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72EC0-0FBB-4727-9650-25B40AD3E142}" type="slidenum">
              <a:rPr lang="de-DE"/>
              <a:pPr/>
              <a:t>18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5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A258-4A14-4F5E-883D-F866D913D456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51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0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71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58738"/>
            <a:ext cx="8648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0537" y="5962611"/>
            <a:ext cx="4081465" cy="175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bg1">
                    <a:lumMod val="50000"/>
                  </a:schemeClr>
                </a:solidFill>
              </a:defRPr>
            </a:lvl1pPr>
            <a:lvl2pPr marL="159544" indent="0">
              <a:buNone/>
              <a:defRPr>
                <a:solidFill>
                  <a:srgbClr val="7F7F7F"/>
                </a:solidFill>
              </a:defRPr>
            </a:lvl2pPr>
            <a:lvl3pPr marL="302419" indent="0">
              <a:buNone/>
              <a:defRPr>
                <a:solidFill>
                  <a:srgbClr val="7F7F7F"/>
                </a:solidFill>
              </a:defRPr>
            </a:lvl3pPr>
            <a:lvl4pPr marL="440531" indent="0">
              <a:buNone/>
              <a:defRPr>
                <a:solidFill>
                  <a:srgbClr val="7F7F7F"/>
                </a:solidFill>
              </a:defRPr>
            </a:lvl4pPr>
            <a:lvl5pPr marL="577453" indent="0">
              <a:buNone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19737" y="5962611"/>
            <a:ext cx="4081465" cy="175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bg1">
                    <a:lumMod val="50000"/>
                  </a:schemeClr>
                </a:solidFill>
              </a:defRPr>
            </a:lvl1pPr>
            <a:lvl2pPr marL="159544" indent="0">
              <a:buNone/>
              <a:defRPr>
                <a:solidFill>
                  <a:srgbClr val="7F7F7F"/>
                </a:solidFill>
              </a:defRPr>
            </a:lvl2pPr>
            <a:lvl3pPr marL="302419" indent="0">
              <a:buNone/>
              <a:defRPr>
                <a:solidFill>
                  <a:srgbClr val="7F7F7F"/>
                </a:solidFill>
              </a:defRPr>
            </a:lvl3pPr>
            <a:lvl4pPr marL="440531" indent="0">
              <a:buNone/>
              <a:defRPr>
                <a:solidFill>
                  <a:srgbClr val="7F7F7F"/>
                </a:solidFill>
              </a:defRPr>
            </a:lvl4pPr>
            <a:lvl5pPr marL="577453" indent="0">
              <a:buNone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687388" y="640239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fld id="{3722A61B-AE63-46AC-8B1F-E5AD7E2A0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8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1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72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4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5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41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93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21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6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8C7F-33DC-D747-B1C5-C2E69843521C}" type="datetimeFigureOut">
              <a:rPr lang="el-GR" smtClean="0"/>
              <a:t>14/5/20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2005-1AB2-1048-A673-0F44E1E73E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88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efimgshow(2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F3C058-91D2-9E4B-BF70-40E828098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/>
          <a:p>
            <a:r>
              <a:rPr lang="el-GR" b="1" dirty="0">
                <a:solidFill>
                  <a:srgbClr val="7030A0"/>
                </a:solidFill>
              </a:rPr>
              <a:t>Σπονδυλοαρθρίτιδες</a:t>
            </a:r>
          </a:p>
        </p:txBody>
      </p:sp>
      <p:sp>
        <p:nvSpPr>
          <p:cNvPr id="4" name="2 - Υπότιτλος">
            <a:extLst>
              <a:ext uri="{FF2B5EF4-FFF2-40B4-BE49-F238E27FC236}">
                <a16:creationId xmlns:a16="http://schemas.microsoft.com/office/drawing/2014/main" id="{5E883404-088A-F44F-BA3C-511F3E66C8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999" y="3836364"/>
            <a:ext cx="7102929" cy="1715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ΠΕΛΑΓΙΑ ΚΑΤΣΙΜΠΡΗ</a:t>
            </a:r>
          </a:p>
          <a:p>
            <a:r>
              <a:rPr lang="el-G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ΕΠΙΜΕΛΗΤΡΙΑ Α’ ΕΣΥ</a:t>
            </a:r>
          </a:p>
          <a:p>
            <a:r>
              <a:rPr lang="el-G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ΡΕΥΜΑΤΟΛΟΓΟΣ</a:t>
            </a:r>
          </a:p>
          <a:p>
            <a:r>
              <a:rPr lang="el-G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Δ’ ΠΑΘΟΛΟΓΙΚΗ ΚΛΙΝΙΚΗ</a:t>
            </a:r>
          </a:p>
          <a:p>
            <a:r>
              <a:rPr lang="el-G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ΠΑΝ/ΚΟ ΓΕΝ. ΝΟΣ. ΑΤΤΙΚΟΝ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9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145" y="302331"/>
            <a:ext cx="4653643" cy="85725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ΔΙΑΓΝΩΣΤΙΚΗ ΠΡΟΣΕΓΓΙΣΗ ΣΠΟΝΔΥΛΑΡΘΡΙΤΙΔΑΣ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16721"/>
            <a:ext cx="61722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/>
              <a:t>	</a:t>
            </a:r>
            <a:r>
              <a:rPr lang="en-US" sz="1800" b="1" dirty="0" err="1">
                <a:solidFill>
                  <a:schemeClr val="accent1"/>
                </a:solidFill>
              </a:rPr>
              <a:t>Αν</a:t>
            </a:r>
            <a:r>
              <a:rPr lang="en-US" sz="1800" b="1" dirty="0">
                <a:solidFill>
                  <a:schemeClr val="accent1"/>
                </a:solidFill>
              </a:rPr>
              <a:t>α</a:t>
            </a:r>
            <a:r>
              <a:rPr lang="en-US" sz="1800" b="1" dirty="0" err="1">
                <a:solidFill>
                  <a:schemeClr val="accent1"/>
                </a:solidFill>
              </a:rPr>
              <a:t>ζητήστε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l-GR" sz="1800" b="1" dirty="0">
                <a:solidFill>
                  <a:schemeClr val="accent1"/>
                </a:solidFill>
              </a:rPr>
              <a:t>:</a:t>
            </a:r>
            <a:endParaRPr lang="en-US" sz="1800" b="1" dirty="0">
              <a:solidFill>
                <a:schemeClr val="accent1"/>
              </a:solidFill>
            </a:endParaRPr>
          </a:p>
          <a:p>
            <a:r>
              <a:rPr lang="en-US" sz="1500" dirty="0" err="1"/>
              <a:t>Εν</a:t>
            </a:r>
            <a:r>
              <a:rPr lang="en-US" sz="1500" dirty="0"/>
              <a:t>α</a:t>
            </a:r>
            <a:r>
              <a:rPr lang="en-US" sz="1500" dirty="0" err="1"/>
              <a:t>λλ</a:t>
            </a:r>
            <a:r>
              <a:rPr lang="en-US" sz="1500" dirty="0"/>
              <a:t>α</a:t>
            </a:r>
            <a:r>
              <a:rPr lang="en-US" sz="1500" dirty="0" err="1"/>
              <a:t>σσόμενο</a:t>
            </a:r>
            <a:r>
              <a:rPr lang="en-US" sz="1500" dirty="0"/>
              <a:t> ά</a:t>
            </a:r>
            <a:r>
              <a:rPr lang="en-US" sz="1500" dirty="0" err="1"/>
              <a:t>λγος</a:t>
            </a:r>
            <a:r>
              <a:rPr lang="en-US" sz="1500" dirty="0"/>
              <a:t> </a:t>
            </a:r>
            <a:r>
              <a:rPr lang="en-US" sz="1500" dirty="0" err="1"/>
              <a:t>γλουτών</a:t>
            </a:r>
            <a:r>
              <a:rPr lang="en-US" sz="1500" dirty="0"/>
              <a:t> </a:t>
            </a:r>
            <a:endParaRPr lang="el-GR" sz="1500" dirty="0"/>
          </a:p>
          <a:p>
            <a:r>
              <a:rPr lang="en-US" sz="1500" dirty="0" err="1"/>
              <a:t>Ιερολ</a:t>
            </a:r>
            <a:r>
              <a:rPr lang="en-US" sz="1500" dirty="0"/>
              <a:t>α</a:t>
            </a:r>
            <a:r>
              <a:rPr lang="en-US" sz="1500" dirty="0" err="1"/>
              <a:t>γονίτιδ</a:t>
            </a:r>
            <a:r>
              <a:rPr lang="el-GR" sz="1500" dirty="0"/>
              <a:t>α</a:t>
            </a:r>
          </a:p>
          <a:p>
            <a:r>
              <a:rPr lang="en-US" sz="1500" dirty="0" err="1"/>
              <a:t>Ενθεσο</a:t>
            </a:r>
            <a:r>
              <a:rPr lang="en-US" sz="1500" dirty="0"/>
              <a:t>πά</a:t>
            </a:r>
            <a:r>
              <a:rPr lang="en-US" sz="1500" dirty="0" err="1"/>
              <a:t>θει</a:t>
            </a:r>
            <a:r>
              <a:rPr lang="en-US" sz="1500" dirty="0"/>
              <a:t>α</a:t>
            </a:r>
            <a:endParaRPr lang="el-GR" sz="1500" dirty="0"/>
          </a:p>
          <a:p>
            <a:r>
              <a:rPr lang="en-US" sz="1500" dirty="0"/>
              <a:t>Ψωρίαση </a:t>
            </a:r>
            <a:endParaRPr lang="el-GR" sz="1500" dirty="0"/>
          </a:p>
          <a:p>
            <a:r>
              <a:rPr lang="en-US" sz="1500" dirty="0"/>
              <a:t>Οικογενειακό ιστορικό </a:t>
            </a:r>
            <a:r>
              <a:rPr lang="en-US" sz="1500" dirty="0" err="1"/>
              <a:t>ψωρι</a:t>
            </a:r>
            <a:r>
              <a:rPr lang="en-US" sz="1500" dirty="0"/>
              <a:t>́αση</a:t>
            </a:r>
            <a:r>
              <a:rPr lang="el-GR" sz="1500" dirty="0"/>
              <a:t>ς</a:t>
            </a:r>
          </a:p>
          <a:p>
            <a:r>
              <a:rPr lang="en-US" sz="1500" dirty="0" err="1"/>
              <a:t>Φλεγμονώδη</a:t>
            </a:r>
            <a:r>
              <a:rPr lang="en-US" sz="1500" dirty="0"/>
              <a:t> </a:t>
            </a:r>
            <a:r>
              <a:rPr lang="en-US" sz="1500" dirty="0" err="1"/>
              <a:t>νόσο</a:t>
            </a:r>
            <a:r>
              <a:rPr lang="en-US" sz="1500" dirty="0"/>
              <a:t> του </a:t>
            </a:r>
            <a:r>
              <a:rPr lang="en-US" sz="1500" dirty="0" err="1"/>
              <a:t>εντέρου</a:t>
            </a:r>
            <a:endParaRPr lang="el-GR" sz="1500" dirty="0"/>
          </a:p>
          <a:p>
            <a:r>
              <a:rPr lang="en-US" sz="1500" dirty="0" err="1"/>
              <a:t>Ουρηθρίτιδ</a:t>
            </a:r>
            <a:r>
              <a:rPr lang="en-US" sz="1500" dirty="0"/>
              <a:t>α ή </a:t>
            </a:r>
            <a:r>
              <a:rPr lang="en-US" sz="1500" dirty="0" err="1"/>
              <a:t>κολ</a:t>
            </a:r>
            <a:r>
              <a:rPr lang="en-US" sz="1500" dirty="0"/>
              <a:t>π</a:t>
            </a:r>
            <a:r>
              <a:rPr lang="en-US" sz="1500" dirty="0" err="1"/>
              <a:t>ίτιδ</a:t>
            </a:r>
            <a:r>
              <a:rPr lang="en-US" sz="1500" dirty="0"/>
              <a:t>α ή </a:t>
            </a:r>
            <a:r>
              <a:rPr lang="en-US" sz="1500" dirty="0" err="1"/>
              <a:t>οξει</a:t>
            </a:r>
            <a:r>
              <a:rPr lang="en-US" sz="1500" dirty="0"/>
              <a:t>́α διά</a:t>
            </a:r>
            <a:r>
              <a:rPr lang="en-US" sz="1500" dirty="0" err="1"/>
              <a:t>ρροι</a:t>
            </a:r>
            <a:r>
              <a:rPr lang="en-US" sz="1500" dirty="0"/>
              <a:t>α </a:t>
            </a:r>
            <a:endParaRPr lang="el-GR" sz="1500" dirty="0"/>
          </a:p>
          <a:p>
            <a:r>
              <a:rPr lang="en-US" sz="1500" dirty="0" err="1"/>
              <a:t>εντός</a:t>
            </a:r>
            <a:r>
              <a:rPr lang="en-US" sz="1500" dirty="0"/>
              <a:t> </a:t>
            </a:r>
            <a:r>
              <a:rPr lang="en-US" sz="1500" dirty="0" err="1"/>
              <a:t>μηνός</a:t>
            </a:r>
            <a:r>
              <a:rPr lang="en-US" sz="1500" dirty="0"/>
              <a:t> π</a:t>
            </a:r>
            <a:r>
              <a:rPr lang="en-US" sz="1500" dirty="0" err="1"/>
              <a:t>ρο</a:t>
            </a:r>
            <a:r>
              <a:rPr lang="en-US" sz="1500" dirty="0"/>
              <a:t> </a:t>
            </a:r>
            <a:r>
              <a:rPr lang="en-US" sz="1500" dirty="0" err="1"/>
              <a:t>των</a:t>
            </a:r>
            <a:r>
              <a:rPr lang="en-US" sz="1500" dirty="0"/>
              <a:t> </a:t>
            </a:r>
            <a:r>
              <a:rPr lang="en-US" sz="1500" dirty="0" err="1"/>
              <a:t>συμ</a:t>
            </a:r>
            <a:r>
              <a:rPr lang="en-US" sz="1500" dirty="0"/>
              <a:t>π</a:t>
            </a:r>
            <a:r>
              <a:rPr lang="en-US" sz="1500" dirty="0" err="1"/>
              <a:t>τωμ</a:t>
            </a:r>
            <a:r>
              <a:rPr lang="en-US" sz="1500" dirty="0"/>
              <a:t>ά</a:t>
            </a:r>
            <a:r>
              <a:rPr lang="en-US" sz="1500" dirty="0" err="1"/>
              <a:t>των</a:t>
            </a:r>
            <a:r>
              <a:rPr lang="en-US" sz="1500" dirty="0"/>
              <a:t> </a:t>
            </a:r>
          </a:p>
          <a:p>
            <a:endParaRPr lang="en-US" sz="18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86B3CE-D777-B14E-AA7C-13823E4A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10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828801" y="2049138"/>
            <a:ext cx="1714501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Φλεγμονώδης οσφυαλγία </a:t>
            </a:r>
            <a:endParaRPr lang="en-US" sz="10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322" y="2098645"/>
            <a:ext cx="2473778" cy="7848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Υμενίτιδα </a:t>
            </a:r>
            <a:r>
              <a:rPr lang="el-GR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(Α</a:t>
            </a:r>
            <a:r>
              <a:rPr lang="en-US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σύμμετρη</a:t>
            </a:r>
            <a:r>
              <a:rPr lang="el-GR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αρθρίτιδα/</a:t>
            </a:r>
            <a:r>
              <a:rPr lang="en-US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Κυρίως στα κάτω άκρα</a:t>
            </a:r>
            <a:r>
              <a:rPr lang="el-GR" sz="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9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6126" y="2234206"/>
            <a:ext cx="3080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ή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7" descr="Untitled1.png">
            <a:extLst>
              <a:ext uri="{FF2B5EF4-FFF2-40B4-BE49-F238E27FC236}">
                <a16:creationId xmlns:a16="http://schemas.microsoft.com/office/drawing/2014/main" id="{CB15BA3E-A6D0-2E4B-AE44-EC556985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275696" y="302331"/>
            <a:ext cx="1014261" cy="8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13A3A0B-121D-6B4B-BC7C-BF7A70C1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856579" y="302332"/>
            <a:ext cx="968299" cy="8434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56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868" y="277662"/>
            <a:ext cx="5380264" cy="136857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700" b="1" dirty="0"/>
              <a:t>Εξέταση για ιερολαγονίτιδα</a:t>
            </a:r>
            <a:endParaRPr lang="en-US" sz="2700" b="1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650" y="2356644"/>
            <a:ext cx="5092700" cy="3289300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07D9943-141F-0445-9C14-F10A25C0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11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1CFE9ACF-CE68-9049-9F50-CBBB9904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286198" y="277662"/>
            <a:ext cx="1026978" cy="8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5790B6-343B-2647-8007-DF91FC14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739015" y="277662"/>
            <a:ext cx="980442" cy="853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77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80406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l-GR" sz="3000" b="1"/>
              <a:t>Ιερολαγονίτιδα</a:t>
            </a:r>
            <a:endParaRPr lang="en-US" sz="3000" b="1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0" y="2203576"/>
            <a:ext cx="5016500" cy="3619500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8A32A01-5638-0E4D-B3CF-EC95E80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12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0FA40850-0543-8C44-9595-1E087916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1222753" y="964390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0FE2F3-82E0-2D41-9126-5D887CFD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200172" y="991734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49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8" y="1371600"/>
            <a:ext cx="6095142" cy="4573152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D96DF2F-3B2C-6C4E-A57B-F23B9D55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996DF1A9-5E73-0546-BB69-64A486C0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0" y="372252"/>
            <a:ext cx="1053175" cy="87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8282AE-F307-0A4E-86E9-76DC0E69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926883" y="205402"/>
            <a:ext cx="988517" cy="8610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85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21E04-8183-3342-9B0E-A80A3511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779" y="477027"/>
            <a:ext cx="3421986" cy="514707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ΠΕΡΙΠΤΩΣΗ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193D06-0381-A64C-B46B-CDA0ED8F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479884"/>
            <a:ext cx="8034087" cy="3914831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r>
              <a:rPr lang="el-GR" sz="6400" dirty="0"/>
              <a:t>Γυναίκα 45 ετών καπνίστρια, με γοναλγία αμφοτερόπλευρη από 2 μήνου. </a:t>
            </a:r>
          </a:p>
          <a:p>
            <a:endParaRPr lang="el-GR" sz="6400" dirty="0"/>
          </a:p>
          <a:p>
            <a:r>
              <a:rPr lang="el-GR" sz="6400" dirty="0"/>
              <a:t>Ελεύθερο ατομικό αναμνηστικό εκτός από επεισόδιο πελματιαίας απονευροσίτιδας προ έτους.</a:t>
            </a:r>
          </a:p>
          <a:p>
            <a:endParaRPr lang="en-GB" sz="6400" dirty="0"/>
          </a:p>
          <a:p>
            <a:r>
              <a:rPr lang="el-GR" sz="6400" dirty="0"/>
              <a:t>Α/Ε Καλή γενική κατάσταση, </a:t>
            </a:r>
            <a:r>
              <a:rPr lang="en-GB" sz="6400" dirty="0"/>
              <a:t>BMI 31,</a:t>
            </a:r>
            <a:r>
              <a:rPr lang="el-GR" sz="6400" dirty="0"/>
              <a:t> αρθρίτιδα γονάτων</a:t>
            </a:r>
            <a:r>
              <a:rPr lang="en-GB" sz="6400" dirty="0"/>
              <a:t> </a:t>
            </a:r>
            <a:r>
              <a:rPr lang="el-GR" sz="6400" dirty="0"/>
              <a:t>και 3</a:t>
            </a:r>
            <a:r>
              <a:rPr lang="el-GR" sz="6400" baseline="30000" dirty="0"/>
              <a:t>η</a:t>
            </a:r>
            <a:r>
              <a:rPr lang="el-GR" sz="6400" dirty="0"/>
              <a:t> ΜΤΦ </a:t>
            </a:r>
            <a:r>
              <a:rPr lang="el-GR" sz="6400" dirty="0" err="1"/>
              <a:t>Αρ</a:t>
            </a:r>
            <a:r>
              <a:rPr lang="el-GR" sz="6400" dirty="0"/>
              <a:t> , ευαισθησία στη κατάφυση του αχίλλειου τένοντα χωρίς διόγκωση.</a:t>
            </a:r>
          </a:p>
          <a:p>
            <a:pPr marL="0" indent="0">
              <a:buNone/>
            </a:pPr>
            <a:endParaRPr lang="el-GR" sz="6400" dirty="0"/>
          </a:p>
          <a:p>
            <a:r>
              <a:rPr lang="el-GR" sz="6400" dirty="0"/>
              <a:t>Βοθρίες ονύχων , ψωρίαση περ-ομφαλικά και ανάστροφη ψωρίαση μεσογλουτιαίας σχισμής.</a:t>
            </a:r>
          </a:p>
          <a:p>
            <a:endParaRPr lang="el-GR" sz="6400" dirty="0"/>
          </a:p>
          <a:p>
            <a:r>
              <a:rPr lang="el-GR" sz="6400" dirty="0"/>
              <a:t>Οικογενειακό ιστορικό πατέρα με κατά πλάκας ψωρίαση.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B8DB5DFF-F980-3E42-9049-51B0E9FB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14</a:t>
            </a:fld>
            <a:endParaRPr lang="el-GR"/>
          </a:p>
        </p:txBody>
      </p:sp>
      <p:pic>
        <p:nvPicPr>
          <p:cNvPr id="2049" name="Picture 1" descr="page7image558509312">
            <a:extLst>
              <a:ext uri="{FF2B5EF4-FFF2-40B4-BE49-F238E27FC236}">
                <a16:creationId xmlns:a16="http://schemas.microsoft.com/office/drawing/2014/main" id="{152A9A81-0B40-5742-AC24-1976E599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4" y="5394715"/>
            <a:ext cx="1710482" cy="11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E35FF6-3554-3048-AC86-E5A2D986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78" y="5394715"/>
            <a:ext cx="1185805" cy="11441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0C88B0-96EB-D043-BCFE-2DFC36E09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09" t="42636" r="15273" b="29268"/>
          <a:stretch/>
        </p:blipFill>
        <p:spPr>
          <a:xfrm>
            <a:off x="914400" y="5399068"/>
            <a:ext cx="1991603" cy="11398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03B8AD1-3C6F-4B4F-8AB5-80AB1C6C2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348" y="5394715"/>
            <a:ext cx="1669231" cy="1133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14DD7-06AE-2A4E-A70A-DB125B9A6656}"/>
              </a:ext>
            </a:extLst>
          </p:cNvPr>
          <p:cNvSpPr txBox="1"/>
          <p:nvPr/>
        </p:nvSpPr>
        <p:spPr>
          <a:xfrm>
            <a:off x="675060" y="2396613"/>
            <a:ext cx="7662823" cy="4732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sz="2475" b="1" dirty="0">
                <a:sym typeface="Wingdings" pitchFamily="2" charset="2"/>
              </a:rPr>
              <a:t></a:t>
            </a:r>
            <a:r>
              <a:rPr lang="el-GR" sz="2475" b="1" dirty="0"/>
              <a:t>Διάγνωση: Ψωριασική Αρθρίτιδα</a:t>
            </a:r>
          </a:p>
        </p:txBody>
      </p:sp>
      <p:pic>
        <p:nvPicPr>
          <p:cNvPr id="10" name="Picture 7" descr="Untitled1.png">
            <a:extLst>
              <a:ext uri="{FF2B5EF4-FFF2-40B4-BE49-F238E27FC236}">
                <a16:creationId xmlns:a16="http://schemas.microsoft.com/office/drawing/2014/main" id="{AA63E309-A63D-5646-8801-0D86E013B7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14" t="17284" r="18172"/>
          <a:stretch>
            <a:fillRect/>
          </a:stretch>
        </p:blipFill>
        <p:spPr bwMode="auto">
          <a:xfrm>
            <a:off x="675060" y="437047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2EB13F4-5B20-D94E-8A51-83645F80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926883" y="479170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7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09350" y="944724"/>
            <a:ext cx="6172200" cy="6480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>
            <a:lvl1pPr algn="ctr">
              <a:spcBef>
                <a:spcPct val="0"/>
              </a:spcBef>
              <a:buNone/>
              <a:defRPr lang="en-US" sz="3200" b="1">
                <a:solidFill>
                  <a:srgbClr val="7A0D6D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81"/>
            <a:r>
              <a:rPr lang="el-GR" sz="2400">
                <a:solidFill>
                  <a:prstClr val="white"/>
                </a:solidFill>
              </a:rPr>
              <a:t>Τι είναι η κνίδωση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938807" y="322055"/>
            <a:ext cx="5197115" cy="79085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700" b="1" dirty="0">
                <a:solidFill>
                  <a:srgbClr val="0070C0"/>
                </a:solidFill>
              </a:rPr>
              <a:t>Τι είναι η Ψωριασική Αρθρίτιδα</a:t>
            </a:r>
            <a:r>
              <a:rPr lang="en-US" sz="2700" b="1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10868" y="1660910"/>
            <a:ext cx="4232702" cy="407196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0969" indent="-130969" fontAlgn="base">
              <a:spcAft>
                <a:spcPct val="0"/>
              </a:spcAft>
            </a:pPr>
            <a:r>
              <a:rPr lang="el-GR" altLang="en-US" sz="135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Χρόνια φλεγμονώδης αρθρίτιδα που εμφανίζεται σε ασθενείς με ψωρίαση</a:t>
            </a:r>
            <a:r>
              <a:rPr lang="en-US" altLang="en-US" sz="1350" b="1" baseline="3000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1-3</a:t>
            </a:r>
            <a:r>
              <a:rPr lang="en-US" altLang="en-US" sz="135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endParaRPr lang="el-GR" altLang="en-US" sz="1350" b="1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</a:pPr>
            <a:endParaRPr lang="el-GR" altLang="en-US" sz="1350" b="1"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l-GR" altLang="en-US" sz="1350" b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Συνήθως εκδηλώνεται μετά την έναρξη της δερματικής νόσου</a:t>
            </a:r>
            <a:r>
              <a:rPr lang="en-US" altLang="en-US" sz="1350" b="1" baseline="30000">
                <a:solidFill>
                  <a:schemeClr val="bg2">
                    <a:lumMod val="25000"/>
                  </a:schemeClr>
                </a:solidFill>
                <a:cs typeface="Arial" charset="0"/>
              </a:rPr>
              <a:t>2</a:t>
            </a:r>
            <a:endParaRPr lang="el-GR" altLang="en-US" sz="1350" b="1" baseline="3000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endParaRPr lang="el-GR" altLang="en-US" sz="1350" b="1" baseline="30000"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l-GR" altLang="en-US" sz="135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Προσβάλλει εξίσου άνδρες και γυναίκες </a:t>
            </a: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endParaRPr lang="en-US" altLang="en-US" sz="1350" b="1"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l-GR" altLang="en-US" sz="1350" b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Ποικιλόμορφη κλινική εικόνα με φλεγμονώδεις αλλοιώσεις αρθρώσεων, οστών</a:t>
            </a:r>
            <a:r>
              <a:rPr lang="en-US" altLang="en-US" sz="1350" b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, </a:t>
            </a:r>
            <a:r>
              <a:rPr lang="el-GR" altLang="en-US" sz="1350" b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τενόντων πλησίον αρθρώσεων και συνδέσμων</a:t>
            </a:r>
            <a:r>
              <a:rPr lang="en-US" altLang="en-US" sz="1350" b="1" baseline="30000">
                <a:solidFill>
                  <a:schemeClr val="bg2">
                    <a:lumMod val="25000"/>
                  </a:schemeClr>
                </a:solidFill>
                <a:cs typeface="Arial" charset="0"/>
              </a:rPr>
              <a:t>4</a:t>
            </a:r>
            <a:endParaRPr lang="el-GR" altLang="en-US" sz="1350" b="1" baseline="3000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None/>
            </a:pPr>
            <a:r>
              <a:rPr lang="en-US" altLang="en-US" sz="1350" b="1">
                <a:cs typeface="Arial" charset="0"/>
              </a:rPr>
              <a:t> </a:t>
            </a: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l-GR" altLang="en-US" sz="135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Συχνά εμφανίζει απρόβλεπτη πορεία</a:t>
            </a:r>
            <a:r>
              <a:rPr lang="en-US" altLang="en-US" sz="1350" b="1" baseline="3000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4,5</a:t>
            </a:r>
            <a:endParaRPr lang="el-GR" altLang="en-US" sz="1350" b="1" baseline="3000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endParaRPr lang="en-US" altLang="en-US" sz="1350" b="1">
              <a:cs typeface="Arial" charset="0"/>
            </a:endParaRPr>
          </a:p>
          <a:p>
            <a:pPr marL="130969" indent="-13096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l-GR" altLang="en-US" sz="1350" b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Βαρύτητα της νόσου κυμαίνεται από ήπια, μη καταστροφική μέχρι σοβαρή διαβρωτική αρθρίτιδα</a:t>
            </a:r>
            <a:r>
              <a:rPr lang="el-GR" altLang="en-US" sz="1350" b="1" baseline="30000">
                <a:solidFill>
                  <a:schemeClr val="bg2">
                    <a:lumMod val="25000"/>
                  </a:schemeClr>
                </a:solidFill>
                <a:cs typeface="Arial" charset="0"/>
              </a:rPr>
              <a:t>6</a:t>
            </a:r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C1E1-7DAB-4D83-9B2D-D784BCEFBA25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634062" y="2521576"/>
            <a:ext cx="2259806" cy="2353866"/>
          </a:xfrm>
          <a:prstGeom prst="rect">
            <a:avLst/>
          </a:prstGeom>
          <a:solidFill>
            <a:schemeClr val="bg1"/>
          </a:solidFill>
          <a:ln>
            <a:solidFill>
              <a:srgbClr val="008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286512" y="5143512"/>
            <a:ext cx="1875248" cy="7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Cantini F et al. 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Int J Rheum Dis. 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2010;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 Mease P et al. 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Drugs. 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2014.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Boehncke WH et al. 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Br J Dermatol. 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2014; 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Radtke M et al. 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J Eur Acad Dermatol Venereol. 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2009; 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latin typeface="Cambria" panose="02040503050406030204" pitchFamily="18" charset="0"/>
              </a:rPr>
              <a:t>Gottlieb A et al. </a:t>
            </a:r>
            <a:r>
              <a:rPr lang="en-US" altLang="en-US" sz="600" i="1">
                <a:latin typeface="Cambria" panose="02040503050406030204" pitchFamily="18" charset="0"/>
              </a:rPr>
              <a:t>J Am Acad Dermatol</a:t>
            </a:r>
            <a:r>
              <a:rPr lang="en-US" altLang="en-US" sz="600">
                <a:latin typeface="Cambria" panose="02040503050406030204" pitchFamily="18" charset="0"/>
              </a:rPr>
              <a:t>. 2008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; 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l-GR" sz="600">
                <a:latin typeface="Cambria" panose="02040503050406030204" pitchFamily="18" charset="0"/>
                <a:cs typeface="Times New Roman" pitchFamily="18" charset="0"/>
              </a:rPr>
              <a:t>Brockbank J Exp Opin Invest Drugs. 2000;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l-GR" altLang="en-US" sz="60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buAutoNum type="arabicPeriod"/>
            </a:pP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 Menter A et al. 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J Am Acad Dermatol</a:t>
            </a:r>
            <a:r>
              <a:rPr lang="en-US" altLang="en-US" sz="600">
                <a:solidFill>
                  <a:srgbClr val="000000"/>
                </a:solidFill>
                <a:latin typeface="Cambria" panose="02040503050406030204" pitchFamily="18" charset="0"/>
              </a:rPr>
              <a:t>. 2008.</a:t>
            </a:r>
            <a:r>
              <a:rPr lang="en-US" altLang="en-US" sz="600" i="1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l-GR" sz="6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16681"/>
          <a:stretch>
            <a:fillRect/>
          </a:stretch>
        </p:blipFill>
        <p:spPr bwMode="auto">
          <a:xfrm>
            <a:off x="5724547" y="2652546"/>
            <a:ext cx="2062163" cy="18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704414" y="4560714"/>
            <a:ext cx="21894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l-GR" altLang="en-US" sz="900">
                <a:latin typeface="Arial" charset="0"/>
              </a:rPr>
              <a:t>Ασθενής με σημεία ψωρίασης και</a:t>
            </a:r>
            <a:r>
              <a:rPr lang="en-US" altLang="en-US" sz="900">
                <a:latin typeface="Arial" charset="0"/>
              </a:rPr>
              <a:t> </a:t>
            </a:r>
            <a:r>
              <a:rPr lang="el-GR" altLang="en-US" sz="900">
                <a:latin typeface="Arial" charset="0"/>
              </a:rPr>
              <a:t>ΨΑ</a:t>
            </a:r>
            <a:r>
              <a:rPr lang="en-US" altLang="en-US" sz="900" baseline="30000">
                <a:latin typeface="Arial" charset="0"/>
              </a:rPr>
              <a:t>7</a:t>
            </a:r>
            <a:r>
              <a:rPr lang="en-US" altLang="en-US" sz="900">
                <a:latin typeface="Arial" charset="0"/>
              </a:rPr>
              <a:t> </a:t>
            </a:r>
          </a:p>
        </p:txBody>
      </p:sp>
      <p:pic>
        <p:nvPicPr>
          <p:cNvPr id="15" name="14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283" y="84487"/>
            <a:ext cx="1250133" cy="86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C:\Documents and Settings\popi\Επιφάνεια εργασίας\LOGO_UOA COL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702" y="116169"/>
            <a:ext cx="957282" cy="8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50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47900" y="1770461"/>
            <a:ext cx="4429125" cy="3531394"/>
            <a:chOff x="1000040" y="913714"/>
            <a:chExt cx="6650552" cy="3976838"/>
          </a:xfrm>
        </p:grpSpPr>
        <p:cxnSp>
          <p:nvCxnSpPr>
            <p:cNvPr id="23" name="Gerade Verbindung 22"/>
            <p:cNvCxnSpPr/>
            <p:nvPr/>
          </p:nvCxnSpPr>
          <p:spPr>
            <a:xfrm flipV="1">
              <a:off x="3735348" y="3219905"/>
              <a:ext cx="479126" cy="844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H="1" flipV="1">
              <a:off x="5029702" y="3294990"/>
              <a:ext cx="886740" cy="769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 flipV="1">
              <a:off x="2902241" y="1480876"/>
              <a:ext cx="1058367" cy="61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3032750" y="2722464"/>
              <a:ext cx="498791" cy="182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5099427" y="1680656"/>
              <a:ext cx="817016" cy="339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5510617" y="2631289"/>
              <a:ext cx="597119" cy="15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386163" y="1840059"/>
              <a:ext cx="2237108" cy="1600150"/>
            </a:xfrm>
            <a:prstGeom prst="ellipse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500">
                  <a:solidFill>
                    <a:prstClr val="white"/>
                  </a:solidFill>
                </a:rPr>
                <a:t>Ψωριασικό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500">
                  <a:solidFill>
                    <a:prstClr val="white"/>
                  </a:solidFill>
                </a:rPr>
                <a:t>Σύνδρομο</a:t>
              </a:r>
              <a:endParaRPr lang="en-GB" sz="150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684198" y="3863792"/>
              <a:ext cx="1870551" cy="8641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Ενθεσίτιδα</a:t>
              </a: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31279" y="975881"/>
              <a:ext cx="1730318" cy="86417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Όνυχες</a:t>
              </a:r>
              <a:endParaRPr lang="en-GB" sz="15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397861" y="4026375"/>
              <a:ext cx="2006749" cy="86417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Δακτυλίτιδα</a:t>
              </a: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20274" y="2337239"/>
              <a:ext cx="1730318" cy="86417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Αρθρίτιδα</a:t>
              </a: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00040" y="2576031"/>
              <a:ext cx="2192108" cy="86417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Σπονδυλίτιδα</a:t>
              </a: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88873" y="913714"/>
              <a:ext cx="1617977" cy="8641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1350">
                  <a:solidFill>
                    <a:prstClr val="white"/>
                  </a:solidFill>
                </a:rPr>
                <a:t>Δέρμα</a:t>
              </a:r>
              <a:endParaRPr lang="en-GB" sz="1350">
                <a:solidFill>
                  <a:prstClr val="white"/>
                </a:solidFill>
              </a:endParaRPr>
            </a:p>
          </p:txBody>
        </p:sp>
      </p:grpSp>
      <p:sp>
        <p:nvSpPr>
          <p:cNvPr id="297986" name="Title 1"/>
          <p:cNvSpPr>
            <a:spLocks noGrp="1"/>
          </p:cNvSpPr>
          <p:nvPr>
            <p:ph type="title"/>
          </p:nvPr>
        </p:nvSpPr>
        <p:spPr bwMode="auto">
          <a:xfrm>
            <a:off x="2071977" y="383290"/>
            <a:ext cx="5089958" cy="79175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x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l-GR" altLang="en-US" b="1" dirty="0">
                <a:solidFill>
                  <a:srgbClr val="0070C0"/>
                </a:solidFill>
              </a:rPr>
              <a:t>Ψωριασική Νόσος</a:t>
            </a:r>
            <a:br>
              <a:rPr lang="en-GB" altLang="en-US" b="1" dirty="0">
                <a:solidFill>
                  <a:srgbClr val="0070C0"/>
                </a:solidFill>
              </a:rPr>
            </a:br>
            <a:r>
              <a:rPr lang="el-GR" altLang="en-US" sz="1500" b="1" i="1" dirty="0">
                <a:solidFill>
                  <a:srgbClr val="0070C0"/>
                </a:solidFill>
              </a:rPr>
              <a:t>Δεν αφορά μόνο το δέρμα</a:t>
            </a:r>
            <a:r>
              <a:rPr lang="en-GB" altLang="en-US" sz="1500" b="1" i="1" dirty="0">
                <a:solidFill>
                  <a:srgbClr val="0070C0"/>
                </a:solidFill>
              </a:rPr>
              <a:t>! </a:t>
            </a:r>
            <a:endParaRPr lang="en-GB" altLang="en-US" b="1" i="1" dirty="0">
              <a:solidFill>
                <a:srgbClr val="0070C0"/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3722A61B-AE63-46AC-8B1F-E5AD7E2A0EA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9" name="Picture 7" descr="Untitled1.png"/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324682" y="317880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975949" y="317880"/>
            <a:ext cx="784622" cy="6834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 l="42604" t="20958" r="39606" b="52096"/>
          <a:stretch>
            <a:fillRect/>
          </a:stretch>
        </p:blipFill>
        <p:spPr bwMode="auto">
          <a:xfrm>
            <a:off x="2000232" y="4607727"/>
            <a:ext cx="101796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 l="62734" t="20958" r="21348" b="53592"/>
          <a:stretch>
            <a:fillRect/>
          </a:stretch>
        </p:blipFill>
        <p:spPr bwMode="auto">
          <a:xfrm>
            <a:off x="6768718" y="4500570"/>
            <a:ext cx="910835" cy="9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 l="79962" t="20958" r="1311" b="52096"/>
          <a:stretch>
            <a:fillRect/>
          </a:stretch>
        </p:blipFill>
        <p:spPr bwMode="auto">
          <a:xfrm>
            <a:off x="6768719" y="1928802"/>
            <a:ext cx="107157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1311" t="20958" r="83708" b="43113"/>
          <a:stretch>
            <a:fillRect/>
          </a:stretch>
        </p:blipFill>
        <p:spPr bwMode="auto">
          <a:xfrm>
            <a:off x="1303712" y="2625323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06593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30" y="1213339"/>
            <a:ext cx="4787724" cy="911928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b="1">
                <a:solidFill>
                  <a:schemeClr val="tx2">
                    <a:lumMod val="75000"/>
                  </a:schemeClr>
                </a:solidFill>
              </a:rPr>
              <a:t>Comparison between sites of involvements in PsA and RA</a:t>
            </a:r>
            <a:endParaRPr lang="el-GR" sz="18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omparison between sites of involvements in both h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089538"/>
            <a:ext cx="4929222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0DE910C-BA3D-8C4F-B6D2-26250C68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734018" y="3429000"/>
            <a:ext cx="972108" cy="3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FF0000"/>
                </a:solidFill>
              </a:rPr>
              <a:t>PSORIATIC ARTHRITIS</a:t>
            </a:r>
            <a:endParaRPr lang="el-GR" sz="105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3429000"/>
            <a:ext cx="918102" cy="3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FF0000"/>
                </a:solidFill>
              </a:rPr>
              <a:t>RHEUMATOID ARTHRITIS</a:t>
            </a:r>
            <a:endParaRPr lang="el-GR" sz="105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796" y="5481228"/>
            <a:ext cx="81009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Rectangle 8"/>
          <p:cNvSpPr/>
          <p:nvPr/>
        </p:nvSpPr>
        <p:spPr>
          <a:xfrm>
            <a:off x="4842030" y="5481228"/>
            <a:ext cx="756084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0" name="Rectangle 9"/>
          <p:cNvSpPr/>
          <p:nvPr/>
        </p:nvSpPr>
        <p:spPr>
          <a:xfrm>
            <a:off x="4139952" y="5211198"/>
            <a:ext cx="756084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1" name="Rectangle 10"/>
          <p:cNvSpPr/>
          <p:nvPr/>
        </p:nvSpPr>
        <p:spPr>
          <a:xfrm>
            <a:off x="2141730" y="5211198"/>
            <a:ext cx="756084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2" name="Picture 7" descr="Untitled1.png">
            <a:extLst>
              <a:ext uri="{FF2B5EF4-FFF2-40B4-BE49-F238E27FC236}">
                <a16:creationId xmlns:a16="http://schemas.microsoft.com/office/drawing/2014/main" id="{7E0F5596-FCD7-AA49-B0BD-D6BE8DBE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14" t="17284" r="18172"/>
          <a:stretch>
            <a:fillRect/>
          </a:stretch>
        </p:blipFill>
        <p:spPr bwMode="auto">
          <a:xfrm>
            <a:off x="1222753" y="964390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811308A-8F71-5944-B7F4-0C67CE46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7200172" y="991734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53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r="127" b="127"/>
          <a:stretch>
            <a:fillRect/>
          </a:stretch>
        </p:blipFill>
        <p:spPr bwMode="auto">
          <a:xfrm>
            <a:off x="2075259" y="2457452"/>
            <a:ext cx="5820186" cy="30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000232" y="338733"/>
            <a:ext cx="5376321" cy="103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sz="3000" dirty="0">
                <a:solidFill>
                  <a:schemeClr val="tx2"/>
                </a:solidFill>
                <a:latin typeface="Arial" pitchFamily="34" charset="0"/>
              </a:rPr>
              <a:t>Ενθεσοπάθεια</a:t>
            </a:r>
            <a:endParaRPr lang="en-US" sz="300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34820" name="Picture 5" descr="F0621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57451"/>
            <a:ext cx="2882504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7"/>
          <p:cNvSpPr>
            <a:spLocks noChangeShapeType="1"/>
          </p:cNvSpPr>
          <p:nvPr/>
        </p:nvSpPr>
        <p:spPr bwMode="auto">
          <a:xfrm flipH="1" flipV="1">
            <a:off x="3900487" y="4725592"/>
            <a:ext cx="623888" cy="215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135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FE5A605-5C8F-BC43-9EA1-81EAF35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18</a:t>
            </a:fld>
            <a:endParaRPr lang="el-GR"/>
          </a:p>
        </p:txBody>
      </p:sp>
      <p:pic>
        <p:nvPicPr>
          <p:cNvPr id="7" name="Picture 7" descr="Untitled1.png">
            <a:extLst>
              <a:ext uri="{FF2B5EF4-FFF2-40B4-BE49-F238E27FC236}">
                <a16:creationId xmlns:a16="http://schemas.microsoft.com/office/drawing/2014/main" id="{1FDF9DE7-EA95-E24E-B569-3BAB10C00D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14" t="17284" r="18172"/>
          <a:stretch>
            <a:fillRect/>
          </a:stretch>
        </p:blipFill>
        <p:spPr bwMode="auto">
          <a:xfrm>
            <a:off x="243039" y="211335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D0A38CB-76E0-7349-ADB8-B204FEB5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8062033" y="192476"/>
            <a:ext cx="820710" cy="714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5936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771" y="202763"/>
            <a:ext cx="5568043" cy="41371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4682" y="4408715"/>
            <a:ext cx="8639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AutoNum type="arabicPeriod"/>
            </a:pPr>
            <a:r>
              <a:rPr lang="el-GR" sz="2400" b="1" dirty="0">
                <a:solidFill>
                  <a:schemeClr val="accent1"/>
                </a:solidFill>
              </a:rPr>
              <a:t>Η ψωρίαση εμφανίζεται πριν την αρθρίτιδα σε 75% των ασθενών με  ψωριασική αρθρίτιδα (ΨΑ)</a:t>
            </a:r>
          </a:p>
          <a:p>
            <a:endParaRPr lang="el-GR" sz="2400" b="1" dirty="0">
              <a:solidFill>
                <a:srgbClr val="00B050"/>
              </a:solidFill>
            </a:endParaRPr>
          </a:p>
          <a:p>
            <a:r>
              <a:rPr lang="el-GR" sz="2400" b="1" dirty="0">
                <a:solidFill>
                  <a:schemeClr val="accent1"/>
                </a:solidFill>
              </a:rPr>
              <a:t>2. Μεγαλύτερος κίνδυνος εμφάνισης ΨΑ σε ασθενείς με ψωρίαση ονύχων, τριχωτού κεφαλής, ανάδρομή και εκτεταμένη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C1E1-7DAB-4D83-9B2D-D784BCEFBA25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7" name="Picture 7" descr="Untitled1.png">
            <a:extLst>
              <a:ext uri="{FF2B5EF4-FFF2-40B4-BE49-F238E27FC236}">
                <a16:creationId xmlns:a16="http://schemas.microsoft.com/office/drawing/2014/main" id="{02BAB1FE-903A-5444-8ECE-792B6EDA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324681" y="270626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6B29A43-0F4D-5E4B-AAA2-1495E960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8221116" y="202763"/>
            <a:ext cx="743270" cy="64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71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949" y="1063228"/>
            <a:ext cx="6218601" cy="4684142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8DB68C7-02F1-6B4F-932D-A895620C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16EE-ADF2-5048-AC06-4B87FD49FE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962B100F-507D-AD4B-9BFA-47C380E5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298309" y="707769"/>
            <a:ext cx="1141190" cy="9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18A5B-C9DC-1B44-A596-8CE42FFA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994271" y="707769"/>
            <a:ext cx="1042157" cy="907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32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C5E318-CB29-9547-9484-3028A71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403804"/>
            <a:ext cx="5372100" cy="106870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Φαινότυποι Ψωριασικής Αρθρίτιδας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6036FD-7CF8-5741-8B69-50B20E4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20</a:t>
            </a:fld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A578DB4-2615-244F-B274-3B9135F4DA02}"/>
              </a:ext>
            </a:extLst>
          </p:cNvPr>
          <p:cNvSpPr/>
          <p:nvPr/>
        </p:nvSpPr>
        <p:spPr>
          <a:xfrm>
            <a:off x="5387326" y="5801811"/>
            <a:ext cx="3948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AdvSTONE"/>
              </a:rPr>
              <a:t>Dhir</a:t>
            </a:r>
            <a:r>
              <a:rPr lang="en-GB" sz="1000" dirty="0">
                <a:latin typeface="AdvSTONE"/>
              </a:rPr>
              <a:t> V, Aggarwal A. Clin Rev Allergy Immunol. 2013;44(2):141–8.</a:t>
            </a:r>
            <a:endParaRPr lang="el-GR" sz="1000" dirty="0">
              <a:latin typeface="AdvSTONE"/>
            </a:endParaRPr>
          </a:p>
          <a:p>
            <a:r>
              <a:rPr lang="en-GB" sz="1000" dirty="0" err="1"/>
              <a:t>Nossent</a:t>
            </a:r>
            <a:r>
              <a:rPr lang="en-GB" sz="1000" dirty="0"/>
              <a:t> JC, Gran JT. </a:t>
            </a:r>
            <a:r>
              <a:rPr lang="en-GB" sz="1000" dirty="0" err="1"/>
              <a:t>Scand</a:t>
            </a:r>
            <a:r>
              <a:rPr lang="en-GB" sz="1000" dirty="0"/>
              <a:t> J Rheumatol 2009;38:251–255 </a:t>
            </a:r>
            <a:r>
              <a:rPr lang="en-GB" sz="1000" dirty="0">
                <a:latin typeface="AdvSTONE"/>
              </a:rPr>
              <a:t> </a:t>
            </a:r>
            <a:endParaRPr lang="en-GB" sz="1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0ED2E8-43C3-774B-85FA-9F3BAB7B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29" y="2512639"/>
            <a:ext cx="4901692" cy="2981864"/>
          </a:xfrm>
          <a:prstGeom prst="rect">
            <a:avLst/>
          </a:prstGeom>
        </p:spPr>
      </p:pic>
      <p:pic>
        <p:nvPicPr>
          <p:cNvPr id="7" name="Picture 7" descr="Untitled1.png">
            <a:extLst>
              <a:ext uri="{FF2B5EF4-FFF2-40B4-BE49-F238E27FC236}">
                <a16:creationId xmlns:a16="http://schemas.microsoft.com/office/drawing/2014/main" id="{9A466958-9F56-1048-9DFE-A7352E53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0" y="54648"/>
            <a:ext cx="1062487" cy="8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F900A66-5A10-2742-89D7-0DE7CE1C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8052619" y="91364"/>
            <a:ext cx="972188" cy="846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B0CF0E-036A-6647-A527-76852E1D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8" y="1687012"/>
            <a:ext cx="5355748" cy="4114799"/>
          </a:xfrm>
        </p:spPr>
        <p:txBody>
          <a:bodyPr>
            <a:normAutofit/>
          </a:bodyPr>
          <a:lstStyle/>
          <a:p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Συμμετρική πολυαρθρίτιδα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(32%)</a:t>
            </a:r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50" b="1" dirty="0">
                <a:solidFill>
                  <a:srgbClr val="C00000"/>
                </a:solidFill>
              </a:rPr>
              <a:t>Ασύμμετρη ολιγοαρθρίτιδα </a:t>
            </a:r>
            <a:r>
              <a:rPr lang="en-GB" sz="1350" b="1" dirty="0">
                <a:solidFill>
                  <a:srgbClr val="C00000"/>
                </a:solidFill>
              </a:rPr>
              <a:t>(48%) </a:t>
            </a:r>
            <a:r>
              <a:rPr lang="el-GR" sz="1350" b="1" dirty="0">
                <a:solidFill>
                  <a:schemeClr val="accent1">
                    <a:lumMod val="75000"/>
                  </a:schemeClr>
                </a:solidFill>
              </a:rPr>
              <a:t>/ μονοαρθρίτιδα</a:t>
            </a: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</a:rPr>
              <a:t> (7%)</a:t>
            </a:r>
            <a:endParaRPr lang="el-GR" sz="135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3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Καταστροφική αρθρίτιδα ( 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arthritis mutilans </a:t>
            </a:r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(2%)</a:t>
            </a:r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Αρθρίτιδα κυρίως των άπω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350" dirty="0" err="1">
                <a:solidFill>
                  <a:schemeClr val="accent1">
                    <a:lumMod val="75000"/>
                  </a:schemeClr>
                </a:solidFill>
              </a:rPr>
              <a:t>φαλ</a:t>
            </a:r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l-GR" sz="1350" dirty="0" err="1">
                <a:solidFill>
                  <a:schemeClr val="accent1">
                    <a:lumMod val="75000"/>
                  </a:schemeClr>
                </a:solidFill>
              </a:rPr>
              <a:t>γγικών</a:t>
            </a:r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 αρθρώσεων (ΟΑ)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(2%)</a:t>
            </a:r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Σπονδυλίτιδα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(9%)</a:t>
            </a:r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13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50" dirty="0">
                <a:solidFill>
                  <a:schemeClr val="accent1">
                    <a:lumMod val="75000"/>
                  </a:schemeClr>
                </a:solidFill>
              </a:rPr>
              <a:t>Ενθεσίτιδα</a:t>
            </a:r>
          </a:p>
        </p:txBody>
      </p:sp>
    </p:spTree>
    <p:extLst>
      <p:ext uri="{BB962C8B-B14F-4D97-AF65-F5344CB8AC3E}">
        <p14:creationId xmlns:p14="http://schemas.microsoft.com/office/powerpoint/2010/main" val="139461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1891" y="241819"/>
            <a:ext cx="5900267" cy="120546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000" b="1" dirty="0">
                <a:solidFill>
                  <a:schemeClr val="accent1"/>
                </a:solidFill>
                <a:latin typeface="+mn-lt"/>
              </a:rPr>
              <a:t>Φυσική Ιστορία της ΨΑ χωρίς θεραπεία </a:t>
            </a:r>
            <a:br>
              <a:rPr lang="el-GR" sz="2000" b="1" dirty="0">
                <a:solidFill>
                  <a:schemeClr val="accent1"/>
                </a:solidFill>
                <a:latin typeface="+mn-lt"/>
              </a:rPr>
            </a:br>
            <a:r>
              <a:rPr lang="el-GR" sz="2000" b="1" dirty="0">
                <a:solidFill>
                  <a:schemeClr val="accent1"/>
                </a:solidFill>
                <a:latin typeface="+mn-lt"/>
              </a:rPr>
              <a:t>Μη Αναστρέψιμη Βλάβη των Αρθρώσεων, Σοβαρή Αναπηρία και Συννοσηρότητες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C1E1-7DAB-4D83-9B2D-D784BCEFBA25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sz="quarter" idx="4294967295"/>
          </p:nvPr>
        </p:nvSpPr>
        <p:spPr>
          <a:xfrm>
            <a:off x="4772025" y="2314575"/>
            <a:ext cx="4371975" cy="2571750"/>
          </a:xfrm>
        </p:spPr>
        <p:txBody>
          <a:bodyPr>
            <a:normAutofit/>
          </a:bodyPr>
          <a:lstStyle/>
          <a:p>
            <a:pPr>
              <a:buNone/>
            </a:pPr>
            <a:endParaRPr lang="el-GR"/>
          </a:p>
          <a:p>
            <a:pPr marL="289322" indent="-289322">
              <a:buNone/>
            </a:pPr>
            <a:endParaRPr lang="el-GR"/>
          </a:p>
          <a:p>
            <a:pPr marL="289322" indent="-289322">
              <a:buFont typeface="+mj-lt"/>
              <a:buAutoNum type="arabicPeriod"/>
            </a:pPr>
            <a:endParaRPr lang="el-GR"/>
          </a:p>
          <a:p>
            <a:pPr marL="289322" indent="-289322">
              <a:buFont typeface="+mj-lt"/>
              <a:buAutoNum type="arabicPeriod"/>
            </a:pPr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006" y="1970657"/>
            <a:ext cx="7340036" cy="42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Untitled1.png">
            <a:extLst>
              <a:ext uri="{FF2B5EF4-FFF2-40B4-BE49-F238E27FC236}">
                <a16:creationId xmlns:a16="http://schemas.microsoft.com/office/drawing/2014/main" id="{CA73158B-ABB7-7644-B911-7A824A96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72200" y="94539"/>
            <a:ext cx="1078947" cy="8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324B7BF-B705-F644-ADD4-71985171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974806" y="94539"/>
            <a:ext cx="1081087" cy="941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1234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746" y="182794"/>
            <a:ext cx="6368142" cy="129740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000" b="1" kern="0" dirty="0">
                <a:latin typeface="+mn-lt"/>
              </a:rPr>
              <a:t>Η καθυστέρηση της διάγνωσης της ΨΑ για περισσότερους από 6 μήνες συμβάλλει στη δυσμενή εξέλιξη της νόσου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1FC9E3C4-8811-9F43-A588-7420D643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6736" y="6177391"/>
            <a:ext cx="1561646" cy="17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3" dirty="0"/>
              <a:t>Haroon M, </a:t>
            </a:r>
            <a:r>
              <a:rPr lang="en-US" sz="563" i="1" dirty="0"/>
              <a:t>Ann Rheum Dis </a:t>
            </a:r>
            <a:r>
              <a:rPr lang="en-US" sz="563" dirty="0"/>
              <a:t>2015;74:1045–1050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611" y="1587788"/>
            <a:ext cx="367580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283 PsA patients were </a:t>
            </a:r>
            <a:r>
              <a:rPr lang="en-US" b="1" dirty="0"/>
              <a:t>classified as early or late consulters </a:t>
            </a:r>
            <a:r>
              <a:rPr lang="en-US" dirty="0"/>
              <a:t>depending on whether they were seen by a rheumatologist within or beyond </a:t>
            </a:r>
            <a:r>
              <a:rPr lang="en-US" b="1" dirty="0"/>
              <a:t>6 months of symptom onset.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Late consulters had significantly</a:t>
            </a:r>
            <a:r>
              <a:rPr lang="en-US" b="1" dirty="0">
                <a:solidFill>
                  <a:schemeClr val="accent1"/>
                </a:solidFill>
              </a:rPr>
              <a:t> more </a:t>
            </a:r>
            <a:r>
              <a:rPr lang="en-US" b="1" dirty="0">
                <a:solidFill>
                  <a:srgbClr val="0070C0"/>
                </a:solidFill>
              </a:rPr>
              <a:t>peripheral joint erosions </a:t>
            </a:r>
            <a:r>
              <a:rPr lang="en-US" dirty="0"/>
              <a:t>(OR 4.25, p=0.001) and </a:t>
            </a:r>
            <a:r>
              <a:rPr lang="en-US" b="1" dirty="0">
                <a:solidFill>
                  <a:srgbClr val="0070C0"/>
                </a:solidFill>
              </a:rPr>
              <a:t>worse Health Assessment Questionnaire scores </a:t>
            </a:r>
            <a:r>
              <a:rPr lang="en-US" dirty="0"/>
              <a:t>(OR 2.2, p=0.004).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195" y="1659160"/>
            <a:ext cx="5236355" cy="408139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863195" y="4006516"/>
            <a:ext cx="5213315" cy="252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13"/>
          </a:p>
        </p:txBody>
      </p:sp>
      <p:sp>
        <p:nvSpPr>
          <p:cNvPr id="7" name="Ορθογώνιο 6"/>
          <p:cNvSpPr/>
          <p:nvPr/>
        </p:nvSpPr>
        <p:spPr>
          <a:xfrm>
            <a:off x="3863195" y="5053263"/>
            <a:ext cx="5285654" cy="2494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13"/>
          </a:p>
        </p:txBody>
      </p:sp>
      <p:pic>
        <p:nvPicPr>
          <p:cNvPr id="9" name="Picture 7" descr="Untitled1.png">
            <a:extLst>
              <a:ext uri="{FF2B5EF4-FFF2-40B4-BE49-F238E27FC236}">
                <a16:creationId xmlns:a16="http://schemas.microsoft.com/office/drawing/2014/main" id="{0B710797-7550-1649-8626-CE0C5677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63435" y="52849"/>
            <a:ext cx="1191170" cy="9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D465FD4-A4F6-0743-B21F-6516979E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903030" y="63161"/>
            <a:ext cx="1125352" cy="980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830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403100" y="305319"/>
            <a:ext cx="4567919" cy="923039"/>
          </a:xfrm>
          <a:ln w="381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700" b="1" dirty="0">
                <a:latin typeface="+mn-lt"/>
              </a:rPr>
              <a:t>Ψωριασική νόσος και συννοσηρότητες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C1E1-7DAB-4D83-9B2D-D784BCEFBA25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495" y="1607671"/>
            <a:ext cx="3983161" cy="385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58016"/>
              </p:ext>
            </p:extLst>
          </p:nvPr>
        </p:nvGraphicFramePr>
        <p:xfrm>
          <a:off x="5066003" y="1799640"/>
          <a:ext cx="2971092" cy="36862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1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Νοσηρότητα</a:t>
                      </a:r>
                      <a:endParaRPr lang="en-GB" sz="11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1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1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08">
                <a:tc>
                  <a:txBody>
                    <a:bodyPr/>
                    <a:lstStyle/>
                    <a:p>
                      <a:pPr algn="l"/>
                      <a:r>
                        <a:rPr lang="el-G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Καρδιαγγειακά νοσήματα </a:t>
                      </a:r>
                      <a:endParaRPr lang="en-GB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34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ΣΔ ΙΙ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 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Παχυσαρκία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19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Υπέρταση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52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Κατάθλιψη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</a:t>
                      </a:r>
                      <a:endParaRPr lang="en-GB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92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Υπερλιπιδαιμία 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en-GB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2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Λοιμώξεις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  <a:endParaRPr lang="en-GB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08">
                <a:tc>
                  <a:txBody>
                    <a:bodyPr/>
                    <a:lstStyle/>
                    <a:p>
                      <a:pPr algn="l"/>
                      <a:r>
                        <a:rPr lang="el-G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Αναπνευστικά νοσήματα</a:t>
                      </a:r>
                      <a:endParaRPr lang="en-GB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en-GB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950495" y="2911642"/>
            <a:ext cx="7086600" cy="715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025" b="1" dirty="0">
                <a:solidFill>
                  <a:srgbClr val="FF0000"/>
                </a:solidFill>
              </a:rPr>
              <a:t>Η ΨΑ σχετίζεται με συννοσηρότητες που αυξάνουν περαιτέρω το φορτίο της νόσου</a:t>
            </a:r>
          </a:p>
        </p:txBody>
      </p:sp>
      <p:pic>
        <p:nvPicPr>
          <p:cNvPr id="9" name="Picture 7" descr="Untitled1.png">
            <a:extLst>
              <a:ext uri="{FF2B5EF4-FFF2-40B4-BE49-F238E27FC236}">
                <a16:creationId xmlns:a16="http://schemas.microsoft.com/office/drawing/2014/main" id="{235CCEF9-1C81-DE43-96C1-7E739C6B19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14" t="17284" r="18172"/>
          <a:stretch>
            <a:fillRect/>
          </a:stretch>
        </p:blipFill>
        <p:spPr bwMode="auto">
          <a:xfrm>
            <a:off x="320384" y="345224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1A48D24-31E4-0D48-AFF1-33B459DD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8221116" y="345224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761" y="309563"/>
            <a:ext cx="5829300" cy="85725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Έγκαιρη διάγνωση ψωριασικής αρθρίτιδας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/>
          </a:p>
          <a:p>
            <a:pPr marL="385763" indent="-385763">
              <a:buNone/>
            </a:pPr>
            <a:endParaRPr lang="el-GR"/>
          </a:p>
          <a:p>
            <a:pPr marL="385763" indent="-385763">
              <a:buFont typeface="+mj-lt"/>
              <a:buAutoNum type="arabicPeriod"/>
            </a:pPr>
            <a:endParaRPr lang="el-GR"/>
          </a:p>
          <a:p>
            <a:pPr marL="385763" indent="-385763">
              <a:buFont typeface="+mj-lt"/>
              <a:buAutoNum type="arabicPeriod"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C1E1-7DAB-4D83-9B2D-D784BCEFBA25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721895" y="1346201"/>
            <a:ext cx="7640051" cy="274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500" b="1" dirty="0"/>
              <a:t>Πότε να υποψιαστώ ψωριασική αρθρίτιδα σε έναν ασθενή με ψωρίαση;</a:t>
            </a:r>
          </a:p>
          <a:p>
            <a:pPr>
              <a:buNone/>
            </a:pPr>
            <a:endParaRPr lang="el-GR" sz="1500" i="1" u="sng" dirty="0"/>
          </a:p>
          <a:p>
            <a:r>
              <a:rPr lang="el-GR" sz="1500" dirty="0"/>
              <a:t>Συχνά οι ασθενείς δεν αντιλαμβάνονται πως έχουν αρθρίτιδα: κούραση, τραυματισμός, παροδικά συμπτώματα, κρυμμένη.</a:t>
            </a:r>
          </a:p>
          <a:p>
            <a:endParaRPr lang="el-GR" sz="1500" dirty="0"/>
          </a:p>
          <a:p>
            <a:r>
              <a:rPr lang="el-GR" sz="1500" dirty="0"/>
              <a:t>75% ασθενών με ΨΑ εμφανίζουν πρώτα ψωρίαση.</a:t>
            </a:r>
          </a:p>
          <a:p>
            <a:endParaRPr lang="el-GR" sz="1500" dirty="0"/>
          </a:p>
          <a:p>
            <a:r>
              <a:rPr lang="el-GR" sz="1500" dirty="0"/>
              <a:t>Οικογενειακό ιστορικό.</a:t>
            </a:r>
          </a:p>
          <a:p>
            <a:endParaRPr lang="el-GR" sz="1500" dirty="0"/>
          </a:p>
        </p:txBody>
      </p:sp>
      <p:pic>
        <p:nvPicPr>
          <p:cNvPr id="4" name="3 - Εικόνα" descr="C:\Documents and Settings\popi\Επιφάνεια εργασίας\LOGO_UOA COL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64" y="341710"/>
            <a:ext cx="698498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3189" y="413148"/>
            <a:ext cx="756486" cy="7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8761" y="4451200"/>
            <a:ext cx="5947214" cy="112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383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594DE-E3AF-644E-A8B6-BF42432C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418" y="215164"/>
            <a:ext cx="3536156" cy="57864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250" b="1"/>
              <a:t>ΠΕΡΙΠΤΩΣΗ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AB432A-846B-DD4B-AA58-05857963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063"/>
            <a:ext cx="8265695" cy="4114800"/>
          </a:xfrm>
        </p:spPr>
        <p:txBody>
          <a:bodyPr>
            <a:normAutofit/>
          </a:bodyPr>
          <a:lstStyle/>
          <a:p>
            <a:endParaRPr lang="el-GR" sz="1463" dirty="0"/>
          </a:p>
          <a:p>
            <a:r>
              <a:rPr lang="en-GB" sz="1463" dirty="0"/>
              <a:t>34 </a:t>
            </a:r>
            <a:r>
              <a:rPr lang="el-GR" sz="1463" dirty="0"/>
              <a:t>ετ</a:t>
            </a:r>
            <a:r>
              <a:rPr lang="en-GB" sz="1463" dirty="0" err="1"/>
              <a:t>ώ</a:t>
            </a:r>
            <a:r>
              <a:rPr lang="el-GR" sz="1463" dirty="0"/>
              <a:t>ν άνδρας με ιστορικό ελκώδους κολίτιδας από 7 ετίας παρουσιάζεται στα ΤΕΠ με δυσκολία βάδισης. Γοναλγία από 5 ετίας που είχε αποδοθεί σε τραυματισμό.</a:t>
            </a:r>
          </a:p>
          <a:p>
            <a:endParaRPr lang="el-GR" sz="1463" dirty="0"/>
          </a:p>
          <a:p>
            <a:r>
              <a:rPr lang="el-GR" sz="1463" dirty="0"/>
              <a:t>Υπό θεραπεία με μεσαλαζίνη για ΕΚ, αναφέρει από μηνός πολλαπλές αιμορραγικές ψευδοκενώσεις . </a:t>
            </a:r>
          </a:p>
          <a:p>
            <a:endParaRPr lang="el-GR" sz="1463" dirty="0"/>
          </a:p>
          <a:p>
            <a:r>
              <a:rPr lang="el-GR" sz="1463" dirty="0"/>
              <a:t>Α/Ε καλή γενική κατάσταση, με αρθρίτιδα δεξί γονάτου,</a:t>
            </a:r>
            <a:r>
              <a:rPr lang="en-GB" sz="1463" dirty="0"/>
              <a:t> </a:t>
            </a:r>
            <a:r>
              <a:rPr lang="el-GR" sz="1463" dirty="0"/>
              <a:t>δεξιάς ποδοκνημικής , δεξιά 2</a:t>
            </a:r>
            <a:r>
              <a:rPr lang="el-GR" sz="1463" baseline="30000" dirty="0"/>
              <a:t>η</a:t>
            </a:r>
            <a:r>
              <a:rPr lang="el-GR" sz="1463" dirty="0"/>
              <a:t> και 3</a:t>
            </a:r>
            <a:r>
              <a:rPr lang="el-GR" sz="1463" baseline="30000" dirty="0"/>
              <a:t>η</a:t>
            </a:r>
            <a:r>
              <a:rPr lang="el-GR" sz="1463" dirty="0"/>
              <a:t> ΜΤΦ.</a:t>
            </a:r>
          </a:p>
          <a:p>
            <a:endParaRPr lang="el-GR" sz="1463" dirty="0"/>
          </a:p>
          <a:p>
            <a:r>
              <a:rPr lang="el-GR" sz="1463" dirty="0"/>
              <a:t>Παρακέντηση αρθρικού υγρού δε γονάτου – κίτρινο, ημιδιαυγές, </a:t>
            </a:r>
            <a:r>
              <a:rPr lang="en-GB" sz="1463" dirty="0"/>
              <a:t>WBC </a:t>
            </a:r>
            <a:r>
              <a:rPr lang="el-GR" sz="1463" dirty="0"/>
              <a:t>5,000</a:t>
            </a:r>
            <a:r>
              <a:rPr lang="en-GB" sz="1463" dirty="0"/>
              <a:t>/mL</a:t>
            </a:r>
            <a:r>
              <a:rPr lang="el-GR" sz="1463" dirty="0"/>
              <a:t> με 70% </a:t>
            </a:r>
            <a:r>
              <a:rPr lang="en-GB" sz="1463" dirty="0"/>
              <a:t>PMN, Gram</a:t>
            </a:r>
            <a:r>
              <a:rPr lang="el-GR" sz="1463" dirty="0"/>
              <a:t> χρώση αρνητική.</a:t>
            </a:r>
          </a:p>
          <a:p>
            <a:endParaRPr lang="el-GR" sz="1463" dirty="0"/>
          </a:p>
          <a:p>
            <a:r>
              <a:rPr lang="el-GR" sz="1463" dirty="0"/>
              <a:t>Ενδοσκοπικά  εικόνα ελκώδους ορθοσιγμοειδίτιδας.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5D561F8-1736-EC4B-B284-12D58CE8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25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8933E7E1-4498-B048-BC12-96E496F3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224131" y="230464"/>
            <a:ext cx="880362" cy="7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F4700BF-9EEC-7B41-BAB2-484FAE26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951548" y="215164"/>
            <a:ext cx="858035" cy="747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07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4E01C0-2CC3-0D44-8452-AD1E5426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674" y="325364"/>
            <a:ext cx="5143501" cy="835986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sz="2025" b="1" dirty="0"/>
              <a:t>Αρθρικές εκδηλώσεις στα φλεγμονώδη νοσήματα του εντέρου </a:t>
            </a:r>
            <a:r>
              <a:rPr lang="en-GB" sz="2025" b="1" dirty="0"/>
              <a:t>: </a:t>
            </a:r>
            <a:r>
              <a:rPr lang="el-GR" sz="2025" b="1" dirty="0"/>
              <a:t>Εντεροπαθητική αρθρίτιδα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9661EC-9DE7-3D4E-BA76-A5BEAB69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9" y="1552074"/>
            <a:ext cx="8424520" cy="4325050"/>
          </a:xfrm>
        </p:spPr>
        <p:txBody>
          <a:bodyPr>
            <a:normAutofit/>
          </a:bodyPr>
          <a:lstStyle/>
          <a:p>
            <a:r>
              <a:rPr lang="el-GR" sz="1463" dirty="0"/>
              <a:t>Έξω-εντερικές εκδηλώσεις εμφανίζονται αρκετά συχνά σε ασθενείς με ΙΦΝΕ.</a:t>
            </a:r>
          </a:p>
          <a:p>
            <a:endParaRPr lang="en-GB" sz="1463" dirty="0"/>
          </a:p>
          <a:p>
            <a:r>
              <a:rPr lang="el-GR" sz="1463" dirty="0"/>
              <a:t>Η αρθροπάθεια είναι η συχνότερη, με συχνότητα από 4 - 23% ανάλογα με τα διαγνωστικά κριτήρια</a:t>
            </a:r>
          </a:p>
          <a:p>
            <a:endParaRPr lang="en-GB" sz="1463" dirty="0"/>
          </a:p>
          <a:p>
            <a:r>
              <a:rPr lang="el-GR" sz="1463" dirty="0"/>
              <a:t>Οι αρθροπάθειες είναι συνήθως </a:t>
            </a:r>
            <a:r>
              <a:rPr lang="el-GR" sz="1463" dirty="0" err="1"/>
              <a:t>ορο</a:t>
            </a:r>
            <a:r>
              <a:rPr lang="el-GR" sz="1463" dirty="0"/>
              <a:t>-αρνητικές, μη διαβρωτικές και μη παραμορφωτικές.</a:t>
            </a:r>
          </a:p>
          <a:p>
            <a:endParaRPr lang="el-GR" sz="1463" dirty="0"/>
          </a:p>
          <a:p>
            <a:r>
              <a:rPr lang="el-GR" sz="1463" dirty="0"/>
              <a:t>Η </a:t>
            </a:r>
            <a:r>
              <a:rPr lang="en-GB" sz="1463" dirty="0"/>
              <a:t> </a:t>
            </a:r>
            <a:r>
              <a:rPr lang="el-GR" sz="1463" dirty="0"/>
              <a:t>συσχέτιση με </a:t>
            </a:r>
            <a:r>
              <a:rPr lang="en-GB" sz="1463" dirty="0"/>
              <a:t>HLA-B27 </a:t>
            </a:r>
            <a:r>
              <a:rPr lang="el-GR" sz="1463" dirty="0"/>
              <a:t>είναι χαμηλή σε ΙΦΝΕ</a:t>
            </a:r>
            <a:r>
              <a:rPr lang="en-GB" sz="1463" dirty="0"/>
              <a:t> </a:t>
            </a:r>
            <a:r>
              <a:rPr lang="el-GR" sz="1463" dirty="0"/>
              <a:t>και ΙΦΝΕ</a:t>
            </a:r>
            <a:r>
              <a:rPr lang="en-GB" sz="1463" dirty="0"/>
              <a:t> </a:t>
            </a:r>
            <a:r>
              <a:rPr lang="el-GR" sz="1463" dirty="0"/>
              <a:t>αρθροπάθεια – είναι ανεξάρτητος παράγοντας κινδύνου για ΑΣ</a:t>
            </a:r>
            <a:r>
              <a:rPr lang="en-GB" sz="1463" dirty="0"/>
              <a:t> </a:t>
            </a:r>
            <a:r>
              <a:rPr lang="el-GR" sz="1463" dirty="0"/>
              <a:t>με υψηλό ποσοστό ασθενών που έχουν υποκλινική εντερική φλεγμονή.</a:t>
            </a:r>
          </a:p>
          <a:p>
            <a:endParaRPr lang="el-GR" sz="1463" dirty="0"/>
          </a:p>
          <a:p>
            <a:r>
              <a:rPr lang="el-GR" sz="1463" dirty="0"/>
              <a:t>Οι περισσότερες περιπτώσεις εντεροπαθητικής αρθρίτιδας ανταποκρίνονται στη θεραπεία της υποκείμενης εντερικής ασθένειας</a:t>
            </a:r>
            <a:endParaRPr lang="en-GB" sz="1350" dirty="0"/>
          </a:p>
          <a:p>
            <a:endParaRPr lang="en-GB" sz="1463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E7F8730-F00F-2545-BFB8-91B1C30C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26</a:t>
            </a:fld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C0ECD8E-3115-514B-A2DC-5A3C7CF25EE5}"/>
              </a:ext>
            </a:extLst>
          </p:cNvPr>
          <p:cNvSpPr/>
          <p:nvPr/>
        </p:nvSpPr>
        <p:spPr>
          <a:xfrm>
            <a:off x="6875232" y="6066600"/>
            <a:ext cx="1994457" cy="17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63" dirty="0"/>
              <a:t>R. </a:t>
            </a:r>
            <a:r>
              <a:rPr lang="en-GB" sz="563" dirty="0" err="1"/>
              <a:t>D’Inca</a:t>
            </a:r>
            <a:r>
              <a:rPr lang="en-GB" sz="563" dirty="0"/>
              <a:t>̀ et al. Digestive and Liver Disease 41 (2009) 565–569 </a:t>
            </a:r>
          </a:p>
        </p:txBody>
      </p:sp>
      <p:pic>
        <p:nvPicPr>
          <p:cNvPr id="6" name="Picture 7" descr="Untitled1.png">
            <a:extLst>
              <a:ext uri="{FF2B5EF4-FFF2-40B4-BE49-F238E27FC236}">
                <a16:creationId xmlns:a16="http://schemas.microsoft.com/office/drawing/2014/main" id="{05649A01-E30A-9147-8522-6DB081F9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252456" y="325364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24B8D-BF71-BB42-BC41-5BAE002D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8161011" y="284284"/>
            <a:ext cx="708678" cy="6172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08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461BCE9-F652-264A-9C34-5F38EF9A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96" y="204748"/>
            <a:ext cx="4998445" cy="927461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025" b="1" dirty="0"/>
              <a:t>Articular manifestations in inflammatory bowel disease: Enteropathic Arthritis </a:t>
            </a:r>
            <a:endParaRPr lang="el-GR" sz="2025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9CCB8D-EA42-9B49-8EEC-34938E81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577596"/>
            <a:ext cx="7832558" cy="3920235"/>
          </a:xfrm>
        </p:spPr>
        <p:txBody>
          <a:bodyPr>
            <a:normAutofit/>
          </a:bodyPr>
          <a:lstStyle/>
          <a:p>
            <a:r>
              <a:rPr lang="en-GB" sz="1350" dirty="0"/>
              <a:t>2009 Prospective study of </a:t>
            </a:r>
            <a:r>
              <a:rPr lang="en-GB" sz="1350" u="sng" dirty="0"/>
              <a:t>ALL</a:t>
            </a:r>
            <a:r>
              <a:rPr lang="en-GB" sz="1350" dirty="0"/>
              <a:t> IBD pts attending  2 </a:t>
            </a:r>
            <a:r>
              <a:rPr lang="en-GB" sz="1350" dirty="0" err="1"/>
              <a:t>univ</a:t>
            </a:r>
            <a:r>
              <a:rPr lang="en-GB" sz="1350" dirty="0"/>
              <a:t> hospitals in 12 month period following questionnaire for musculoskeletal symptoms referral for rheum evaluation</a:t>
            </a:r>
          </a:p>
          <a:p>
            <a:endParaRPr lang="en-GB" sz="1350" dirty="0"/>
          </a:p>
          <a:p>
            <a:r>
              <a:rPr lang="en-GB" sz="1350" dirty="0"/>
              <a:t>Total 651 IBD pts, 262 (40,2%) pts reported articular symptoms (142 UC, 120 CD )</a:t>
            </a:r>
          </a:p>
          <a:p>
            <a:endParaRPr lang="en-GB" sz="1350" dirty="0"/>
          </a:p>
          <a:p>
            <a:r>
              <a:rPr lang="en-GB" sz="1350" dirty="0"/>
              <a:t>9,5% presented with articular disease in 12 month period.</a:t>
            </a:r>
          </a:p>
          <a:p>
            <a:endParaRPr lang="en-GB" sz="1350" dirty="0"/>
          </a:p>
          <a:p>
            <a:r>
              <a:rPr lang="en-GB" sz="1350" dirty="0"/>
              <a:t>19% axial, 45%peripheral (23% polyarticular, 16% oligoarticular), 36% both.</a:t>
            </a:r>
          </a:p>
          <a:p>
            <a:endParaRPr lang="en-GB" sz="1350" dirty="0"/>
          </a:p>
          <a:p>
            <a:r>
              <a:rPr lang="en-GB" sz="1350" u="sng" dirty="0"/>
              <a:t>Axial seen in CD &gt; UC, polyarticular in CD, </a:t>
            </a:r>
            <a:r>
              <a:rPr lang="en-GB" sz="1350" b="1" u="sng" dirty="0"/>
              <a:t>oligoarticular ( &gt; 90% lower limbs) in UC</a:t>
            </a:r>
          </a:p>
          <a:p>
            <a:endParaRPr lang="en-GB" sz="1350" b="1" u="sng" dirty="0"/>
          </a:p>
          <a:p>
            <a:r>
              <a:rPr lang="en-GB" sz="1350" b="1" u="sng" dirty="0"/>
              <a:t>Active IBD present in 60% of the patients with oligoarticular symptoms</a:t>
            </a:r>
            <a:r>
              <a:rPr lang="en-GB" sz="1350" u="sng" dirty="0"/>
              <a:t> and 50% of the patients with polyarticular or axial symptoms.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DAC7ABF-6735-F642-9250-D9921F01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27</a:t>
            </a:fld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7422CCA-2182-224A-9037-A07A3AB7021C}"/>
              </a:ext>
            </a:extLst>
          </p:cNvPr>
          <p:cNvSpPr/>
          <p:nvPr/>
        </p:nvSpPr>
        <p:spPr>
          <a:xfrm>
            <a:off x="6317099" y="5828987"/>
            <a:ext cx="233910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75"/>
              <a:t>R. </a:t>
            </a:r>
            <a:r>
              <a:rPr lang="en-GB" sz="675" err="1"/>
              <a:t>D’Inca</a:t>
            </a:r>
            <a:r>
              <a:rPr lang="en-GB" sz="675"/>
              <a:t>̀ et al. Digestive and Liver Disease 41 (2009) 565–569 </a:t>
            </a:r>
          </a:p>
        </p:txBody>
      </p:sp>
      <p:pic>
        <p:nvPicPr>
          <p:cNvPr id="7" name="Picture 7" descr="Untitled1.png">
            <a:extLst>
              <a:ext uri="{FF2B5EF4-FFF2-40B4-BE49-F238E27FC236}">
                <a16:creationId xmlns:a16="http://schemas.microsoft.com/office/drawing/2014/main" id="{887BE7CA-C34D-974E-AEE6-7FC39001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296321" y="345224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1D9D9C2-4914-0141-A02A-3100F708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8221116" y="412197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449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30279" y="207574"/>
            <a:ext cx="6172200" cy="8001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l-GR" sz="2400" dirty="0"/>
            </a:br>
            <a:r>
              <a:rPr lang="el-GR" sz="3675" b="1" dirty="0">
                <a:solidFill>
                  <a:schemeClr val="accent1"/>
                </a:solidFill>
                <a:latin typeface="+mn-lt"/>
              </a:rPr>
              <a:t>Αντιδραστική αρθρίτιδα </a:t>
            </a:r>
            <a:br>
              <a:rPr lang="el-GR" sz="3675" b="1" dirty="0">
                <a:solidFill>
                  <a:schemeClr val="tx2">
                    <a:lumMod val="50000"/>
                  </a:schemeClr>
                </a:solidFill>
              </a:rPr>
            </a:br>
            <a:endParaRPr lang="el-GR" sz="3675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Αφορά κατεξοχήν νεαρά άτομα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Εμφανίζεται 1-2 εβδομάδες από την έναρξη γαστρεντερικής ή ουρογεννητικής λοίμωξης (στα </a:t>
            </a:r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χλαμύδια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ως 4 εβδομάδες)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Salmonella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Shigella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Yersinia 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Cambylobacter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Chlamydia </a:t>
            </a:r>
          </a:p>
          <a:p>
            <a:endParaRPr lang="el-GR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7273111-7538-1049-BC77-CF7EC31C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28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092CDC1F-47C0-894A-BAB9-E0909491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4144" y="345223"/>
            <a:ext cx="1013246" cy="84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C4C133E-9396-314C-8BB8-0B65376B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8090873" y="345224"/>
            <a:ext cx="848954" cy="8425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63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382436" y="236570"/>
            <a:ext cx="4264827" cy="80366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accent1"/>
                </a:solidFill>
                <a:latin typeface="+mn-lt"/>
              </a:rPr>
              <a:t>Κλινική εικόνα αντιδραστικής αρθρίτιδας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505326" y="1467853"/>
            <a:ext cx="4378803" cy="47284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Σκελετός </a:t>
            </a:r>
          </a:p>
          <a:p>
            <a:r>
              <a:rPr lang="el-GR" dirty="0"/>
              <a:t>Ασύμμετρη ολιγοαρθρίτιδα των κάτω άκρων </a:t>
            </a:r>
          </a:p>
          <a:p>
            <a:r>
              <a:rPr lang="el-GR" dirty="0"/>
              <a:t>Φλεγμονώδης οσφυϊκός πόνος (μέχρι 50%) </a:t>
            </a:r>
          </a:p>
          <a:p>
            <a:r>
              <a:rPr lang="el-GR" dirty="0"/>
              <a:t>Ενθεσίτιδα πτέρνας, δακτυλίτιδα </a:t>
            </a:r>
          </a:p>
          <a:p>
            <a:endParaRPr lang="el-GR" dirty="0"/>
          </a:p>
          <a:p>
            <a:pPr>
              <a:buNone/>
            </a:pP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Μάτια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l-GR" dirty="0"/>
              <a:t>Επιπεφυκίτιδα </a:t>
            </a:r>
          </a:p>
          <a:p>
            <a:r>
              <a:rPr lang="el-GR" dirty="0"/>
              <a:t>Οξεία πρόσθια ραγοειδίτιδα</a:t>
            </a:r>
          </a:p>
          <a:p>
            <a:r>
              <a:rPr lang="el-GR" dirty="0"/>
              <a:t> </a:t>
            </a:r>
          </a:p>
          <a:p>
            <a:pPr>
              <a:buNone/>
            </a:pP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Δέρμα </a:t>
            </a:r>
          </a:p>
          <a:p>
            <a:r>
              <a:rPr lang="el-GR" dirty="0" err="1"/>
              <a:t>Βλεννορραγική</a:t>
            </a:r>
            <a:r>
              <a:rPr lang="el-GR" dirty="0"/>
              <a:t> </a:t>
            </a:r>
            <a:r>
              <a:rPr lang="el-GR" dirty="0" err="1"/>
              <a:t>κερατοδερμία</a:t>
            </a:r>
            <a:r>
              <a:rPr lang="el-GR" dirty="0"/>
              <a:t> </a:t>
            </a:r>
          </a:p>
          <a:p>
            <a:r>
              <a:rPr lang="el-GR" dirty="0"/>
              <a:t>Οζώδες ερύθημα </a:t>
            </a:r>
          </a:p>
          <a:p>
            <a:r>
              <a:rPr lang="el-GR" dirty="0"/>
              <a:t>Κυκλοτερής βαλανίτιδα </a:t>
            </a:r>
          </a:p>
          <a:p>
            <a:endParaRPr lang="el-GR" dirty="0"/>
          </a:p>
          <a:p>
            <a:pPr>
              <a:buNone/>
            </a:pP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Καρδιά </a:t>
            </a:r>
          </a:p>
          <a:p>
            <a:r>
              <a:rPr lang="el-GR" dirty="0"/>
              <a:t>Καρδίτιδα, αορτίτιδα 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5505" y="1660915"/>
            <a:ext cx="1963517" cy="42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305A938-75C8-5F4A-B7BF-B43901CC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29</a:t>
            </a:fld>
            <a:endParaRPr lang="el-GR"/>
          </a:p>
        </p:txBody>
      </p:sp>
      <p:pic>
        <p:nvPicPr>
          <p:cNvPr id="6" name="Picture 7" descr="Untitled1.png">
            <a:extLst>
              <a:ext uri="{FF2B5EF4-FFF2-40B4-BE49-F238E27FC236}">
                <a16:creationId xmlns:a16="http://schemas.microsoft.com/office/drawing/2014/main" id="{B38D9207-E413-4542-A483-1264537F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163974" y="210740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99B85-DC89-9C4D-8F3F-2AEDAE05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8221116" y="277712"/>
            <a:ext cx="800037" cy="6968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1.png"/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340626" y="641135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842543" y="404069"/>
            <a:ext cx="784622" cy="6834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060493" y="414165"/>
            <a:ext cx="2839661" cy="86557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000" b="1" dirty="0">
                <a:solidFill>
                  <a:schemeClr val="accent1"/>
                </a:solidFill>
                <a:latin typeface="Calibri" pitchFamily="4" charset="0"/>
              </a:rPr>
              <a:t>Οσφυαλγία</a:t>
            </a:r>
            <a:endParaRPr lang="el-GR" sz="30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26C8E5D-D6F1-D343-B680-EF45BFE3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3</a:t>
            </a:fld>
            <a:endParaRPr lang="el-GR"/>
          </a:p>
        </p:txBody>
      </p:sp>
      <p:graphicFrame>
        <p:nvGraphicFramePr>
          <p:cNvPr id="6" name="Group 4"/>
          <p:cNvGraphicFramePr>
            <a:graphicFrameLocks/>
          </p:cNvGraphicFramePr>
          <p:nvPr/>
        </p:nvGraphicFramePr>
        <p:xfrm>
          <a:off x="1732341" y="3857629"/>
          <a:ext cx="5304272" cy="2079460"/>
        </p:xfrm>
        <a:graphic>
          <a:graphicData uri="http://schemas.openxmlformats.org/drawingml/2006/table">
            <a:tbl>
              <a:tblPr/>
              <a:tblGrid>
                <a:gridCol w="167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ΦΛΕΓΜΟΝΩΔΗΣ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ΜΗΧΑΝΙΚΗ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Ηλικία έναρξης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&lt;40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Οποιαδήποτε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Εμφάνιση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Βραδεία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Οξεία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Πρωϊνή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 δυσκαμψία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&gt;45</a:t>
                      </a: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 min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&lt;30 min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Άσκηση/κίνηση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Βελτίωση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Επιδείνωση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Νυχτερινός πόνος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Συχνά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Απών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Διάρκεια συμπτωμάτων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&gt; 3 μήνες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cs typeface="Arial" charset="0"/>
                        </a:rPr>
                        <a:t>&lt; 1 μήνα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089398" y="1928579"/>
            <a:ext cx="5786478" cy="1308702"/>
            <a:chOff x="192" y="1657"/>
            <a:chExt cx="5352" cy="1950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92" y="2850"/>
              <a:ext cx="5352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350" b="1">
                  <a:solidFill>
                    <a:srgbClr val="FF0000"/>
                  </a:solidFill>
                </a:rPr>
                <a:t>ΜΗΧΑΝΙΚΑ</a:t>
              </a:r>
              <a:r>
                <a:rPr lang="el-GR" sz="1350" b="1"/>
                <a:t>		</a:t>
              </a:r>
              <a:r>
                <a:rPr lang="el-GR" sz="1350" b="1">
                  <a:solidFill>
                    <a:srgbClr val="FF0000"/>
                  </a:solidFill>
                </a:rPr>
                <a:t>ΜΗ - ΜΗΧΑΝΙΚΑ</a:t>
              </a:r>
              <a:r>
                <a:rPr lang="el-GR" sz="1350" b="1"/>
                <a:t> 	          </a:t>
              </a:r>
              <a:r>
                <a:rPr lang="el-GR" sz="1350" b="1">
                  <a:solidFill>
                    <a:srgbClr val="FF0000"/>
                  </a:solidFill>
                </a:rPr>
                <a:t>ΟΡΓΑΝΙΚΑ</a:t>
              </a:r>
            </a:p>
            <a:p>
              <a:r>
                <a:rPr lang="el-GR" sz="1350" b="1"/>
                <a:t>      97 %		                          </a:t>
              </a:r>
              <a:r>
                <a:rPr lang="en-US" sz="1350" b="1"/>
                <a:t>~</a:t>
              </a:r>
              <a:r>
                <a:rPr lang="el-GR" sz="1350" b="1"/>
                <a:t>1 %		</a:t>
              </a:r>
              <a:r>
                <a:rPr lang="en-US" sz="1350" b="1"/>
                <a:t>              </a:t>
              </a:r>
              <a:r>
                <a:rPr lang="el-GR" sz="1350" b="1"/>
                <a:t>  </a:t>
              </a:r>
              <a:r>
                <a:rPr lang="en-US" sz="1350" b="1"/>
                <a:t> </a:t>
              </a:r>
              <a:r>
                <a:rPr lang="el-GR" sz="1350" b="1"/>
                <a:t>2 %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 flipH="1">
              <a:off x="691" y="2112"/>
              <a:ext cx="1996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135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687" y="2112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135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2719" y="2136"/>
              <a:ext cx="1487" cy="7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135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411" y="1657"/>
              <a:ext cx="629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/>
                <a:t>Αίτια</a:t>
              </a: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5310865" y="1768066"/>
            <a:ext cx="2758947" cy="1660934"/>
            <a:chOff x="121" y="864"/>
            <a:chExt cx="2610" cy="1392"/>
          </a:xfrm>
        </p:grpSpPr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121" y="864"/>
              <a:ext cx="2610" cy="1392"/>
              <a:chOff x="32" y="864"/>
              <a:chExt cx="2610" cy="1392"/>
            </a:xfrm>
          </p:grpSpPr>
          <p:graphicFrame>
            <p:nvGraphicFramePr>
              <p:cNvPr id="30" name="Object 2"/>
              <p:cNvGraphicFramePr>
                <a:graphicFrameLocks noChangeAspect="1"/>
              </p:cNvGraphicFramePr>
              <p:nvPr/>
            </p:nvGraphicFramePr>
            <p:xfrm>
              <a:off x="960" y="864"/>
              <a:ext cx="999" cy="1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Image" r:id="rId5" imgW="1550300" imgH="1626544" progId="">
                      <p:embed/>
                    </p:oleObj>
                  </mc:Choice>
                  <mc:Fallback>
                    <p:oleObj name="Image" r:id="rId5" imgW="1550300" imgH="1626544" progId="">
                      <p:embed/>
                      <p:pic>
                        <p:nvPicPr>
                          <p:cNvPr id="3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-36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864"/>
                            <a:ext cx="999" cy="13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32" y="1056"/>
                <a:ext cx="1561" cy="251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1350" b="1">
                    <a:solidFill>
                      <a:srgbClr val="FF0000"/>
                    </a:solidFill>
                    <a:latin typeface="Verdana" pitchFamily="4" charset="0"/>
                  </a:rPr>
                  <a:t>Ιερολαγονίτιδα</a:t>
                </a:r>
              </a:p>
            </p:txBody>
          </p:sp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auto">
              <a:xfrm>
                <a:off x="1385" y="1971"/>
                <a:ext cx="1042" cy="251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1350" b="1">
                    <a:solidFill>
                      <a:srgbClr val="FF0000"/>
                    </a:solidFill>
                    <a:latin typeface="Verdana" pitchFamily="4" charset="0"/>
                  </a:rPr>
                  <a:t>Ισχιαλγία</a:t>
                </a:r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1445" y="912"/>
                <a:ext cx="1197" cy="251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1350" b="1">
                    <a:solidFill>
                      <a:srgbClr val="CC0000"/>
                    </a:solidFill>
                    <a:latin typeface="Verdana" pitchFamily="4" charset="0"/>
                  </a:rPr>
                  <a:t>Οσφυαλγία</a:t>
                </a:r>
              </a:p>
            </p:txBody>
          </p:sp>
        </p:grp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1200" y="1344"/>
              <a:ext cx="144" cy="336"/>
            </a:xfrm>
            <a:prstGeom prst="ellipse">
              <a:avLst/>
            </a:prstGeom>
            <a:solidFill>
              <a:srgbClr val="CC3300">
                <a:alpha val="349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1742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15E9F8-9E26-5D47-B4FE-EC3D8303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673" y="1193617"/>
            <a:ext cx="2653239" cy="621362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700" b="1"/>
              <a:t>Reactive Arthritis </a:t>
            </a:r>
            <a:endParaRPr lang="el-GR" sz="2700" b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E06D7-3870-BB49-A049-87952468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Inflammatory arthritis not directly caused by culture-proven infection of joint tissue, but after infection at another site. </a:t>
            </a:r>
          </a:p>
          <a:p>
            <a:r>
              <a:rPr lang="en-GB"/>
              <a:t>Spondyloarthropathy</a:t>
            </a:r>
          </a:p>
          <a:p>
            <a:r>
              <a:rPr lang="en-GB"/>
              <a:t>&lt; 2% of all spondyloarthritides</a:t>
            </a:r>
          </a:p>
          <a:p>
            <a:r>
              <a:rPr lang="en-GB"/>
              <a:t>HLA B27 (+) 50-80%</a:t>
            </a:r>
          </a:p>
          <a:p>
            <a:r>
              <a:rPr lang="en-GB"/>
              <a:t>Depending on causative microbe arthritis may develop within days and even up to several months later </a:t>
            </a:r>
          </a:p>
          <a:p>
            <a:pPr marL="0" indent="0">
              <a:buNone/>
            </a:pPr>
            <a:r>
              <a:rPr lang="en-GB" sz="1125"/>
              <a:t>Campylobacter, Salmonella within several days following infection, Shigella arthritis may be delayed by several months  </a:t>
            </a:r>
          </a:p>
          <a:p>
            <a:endParaRPr lang="en-GB"/>
          </a:p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797D59-1077-4A4F-A89A-1CDB83BC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30</a:t>
            </a:fld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96D010F-D1E7-B749-80D2-8B2FC3B26122}"/>
              </a:ext>
            </a:extLst>
          </p:cNvPr>
          <p:cNvSpPr/>
          <p:nvPr/>
        </p:nvSpPr>
        <p:spPr>
          <a:xfrm>
            <a:off x="6592130" y="5219315"/>
            <a:ext cx="1259785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3">
                <a:latin typeface="AdvPSA334"/>
              </a:rPr>
              <a:t>Schmitt S.K. Infect Dis Clin N Am 2017</a:t>
            </a:r>
            <a:endParaRPr lang="en-GB" sz="56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13D21-8ADF-1346-89E2-8201B8E9BD1F}"/>
              </a:ext>
            </a:extLst>
          </p:cNvPr>
          <p:cNvSpPr txBox="1"/>
          <p:nvPr/>
        </p:nvSpPr>
        <p:spPr>
          <a:xfrm>
            <a:off x="1614489" y="2436195"/>
            <a:ext cx="6125611" cy="149470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/>
              <a:t>Musculoskeletal manifestations </a:t>
            </a:r>
          </a:p>
          <a:p>
            <a:r>
              <a:rPr lang="en-GB" sz="1125" b="1"/>
              <a:t>Peripheral </a:t>
            </a:r>
          </a:p>
          <a:p>
            <a:r>
              <a:rPr lang="en-GB" sz="1125"/>
              <a:t>Monoarthritis or asymmetric &gt; symmetric oligoarthritis (especially large joints of lower extremities) </a:t>
            </a:r>
          </a:p>
          <a:p>
            <a:r>
              <a:rPr lang="en-GB" sz="1125"/>
              <a:t>Enthesitis (Achilles tendonitis or plantar fasciitis &gt; knees or upper extremities) </a:t>
            </a:r>
          </a:p>
          <a:p>
            <a:r>
              <a:rPr lang="en-GB" sz="1125"/>
              <a:t>Dactylitis – 40 %</a:t>
            </a:r>
          </a:p>
          <a:p>
            <a:r>
              <a:rPr lang="en-GB" sz="1125" b="1"/>
              <a:t>Axial </a:t>
            </a:r>
          </a:p>
          <a:p>
            <a:r>
              <a:rPr lang="en-GB" sz="1125"/>
              <a:t>Spine (lumbar &gt; thoracic/cervical) Sacroiliac joints </a:t>
            </a:r>
          </a:p>
          <a:p>
            <a:endParaRPr lang="el-GR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05935-A5F6-244E-A0E2-792CA75EBEF9}"/>
              </a:ext>
            </a:extLst>
          </p:cNvPr>
          <p:cNvSpPr txBox="1"/>
          <p:nvPr/>
        </p:nvSpPr>
        <p:spPr>
          <a:xfrm>
            <a:off x="2950885" y="2949549"/>
            <a:ext cx="3781805" cy="203132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350" b="1"/>
              <a:t>Inciting agents of reactive arthritis </a:t>
            </a:r>
          </a:p>
          <a:p>
            <a:r>
              <a:rPr lang="en-GB" sz="1125" b="1"/>
              <a:t>Common</a:t>
            </a:r>
            <a:br>
              <a:rPr lang="en-GB" sz="1125"/>
            </a:br>
            <a:r>
              <a:rPr lang="en-GB" sz="1125"/>
              <a:t>Chlamydia trachomatis</a:t>
            </a:r>
            <a:br>
              <a:rPr lang="en-GB" sz="1125"/>
            </a:br>
            <a:r>
              <a:rPr lang="en-GB" sz="1125"/>
              <a:t>Salmonella (several species)</a:t>
            </a:r>
            <a:br>
              <a:rPr lang="en-GB" sz="1125"/>
            </a:br>
            <a:r>
              <a:rPr lang="en-GB" sz="1125"/>
              <a:t>Shigella (especially S flexneri)</a:t>
            </a:r>
            <a:br>
              <a:rPr lang="en-GB" sz="1125"/>
            </a:br>
            <a:r>
              <a:rPr lang="en-GB" sz="1125"/>
              <a:t>Campylobacter jejuni</a:t>
            </a:r>
            <a:br>
              <a:rPr lang="en-GB" sz="1125"/>
            </a:br>
            <a:r>
              <a:rPr lang="en-GB" sz="1125"/>
              <a:t>Yersinia (especially Y enterocolitica and Y pseudotuberculosis)</a:t>
            </a:r>
          </a:p>
          <a:p>
            <a:r>
              <a:rPr lang="en-GB" sz="1125" b="1"/>
              <a:t> Uncommon</a:t>
            </a:r>
            <a:br>
              <a:rPr lang="en-GB" sz="1125"/>
            </a:br>
            <a:r>
              <a:rPr lang="en-GB" sz="1125"/>
              <a:t>Chlamydophila pneumoniae</a:t>
            </a:r>
            <a:br>
              <a:rPr lang="en-GB" sz="1125"/>
            </a:br>
            <a:r>
              <a:rPr lang="en-GB" sz="1125"/>
              <a:t>Human immunodeficiency virus</a:t>
            </a:r>
            <a:br>
              <a:rPr lang="en-GB" sz="1125"/>
            </a:br>
            <a:r>
              <a:rPr lang="en-GB" sz="1125"/>
              <a:t>Clostridium difficile </a:t>
            </a:r>
          </a:p>
        </p:txBody>
      </p:sp>
      <p:pic>
        <p:nvPicPr>
          <p:cNvPr id="8" name="Picture 7" descr="Untitled1.png">
            <a:extLst>
              <a:ext uri="{FF2B5EF4-FFF2-40B4-BE49-F238E27FC236}">
                <a16:creationId xmlns:a16="http://schemas.microsoft.com/office/drawing/2014/main" id="{A978146D-32F5-264C-B1A7-A61B001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392575" y="254527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66D4E9D-585A-024B-B353-2B34E025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8221116" y="321500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725730-CE1B-D647-B909-DA784BE3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38" y="2263618"/>
            <a:ext cx="5915025" cy="2447628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ACUTE        </a:t>
            </a:r>
            <a:r>
              <a:rPr lang="el-GR" dirty="0"/>
              <a:t>                     </a:t>
            </a:r>
            <a:r>
              <a:rPr lang="en-GB" dirty="0"/>
              <a:t> CHRONIC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Majority have complete remission within 6-12 months</a:t>
            </a:r>
          </a:p>
          <a:p>
            <a:pPr marL="0" indent="0">
              <a:buNone/>
            </a:pPr>
            <a:r>
              <a:rPr lang="en-GB" dirty="0"/>
              <a:t>25% have symptoms &gt; 1year = Chronic Reactive Arthritis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Treatment : NSAID/steroids, DMARD ( MTX, SSZ ), TNFi</a:t>
            </a:r>
            <a:endParaRPr lang="el-GR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48EBD17-5A00-D642-BFD1-0C76FDC7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31</a:t>
            </a:fld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5F287-BDD9-654E-9403-6F87973638BA}"/>
              </a:ext>
            </a:extLst>
          </p:cNvPr>
          <p:cNvSpPr txBox="1"/>
          <p:nvPr/>
        </p:nvSpPr>
        <p:spPr>
          <a:xfrm>
            <a:off x="1571122" y="2644097"/>
            <a:ext cx="6061148" cy="14430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Extraarticular manifestations of reactive arthritis </a:t>
            </a:r>
          </a:p>
          <a:p>
            <a:endParaRPr lang="en-GB" sz="1350" b="1" dirty="0"/>
          </a:p>
          <a:p>
            <a:r>
              <a:rPr lang="en-GB" sz="1013" b="1" dirty="0"/>
              <a:t>Genitourinary: </a:t>
            </a:r>
            <a:r>
              <a:rPr lang="en-GB" sz="1013" dirty="0"/>
              <a:t>Urethritis, cervicitis, salpingo-oophoritis, cystitis, prostatitis </a:t>
            </a:r>
          </a:p>
          <a:p>
            <a:r>
              <a:rPr lang="en-GB" sz="1013" b="1" dirty="0"/>
              <a:t>Mucous membranes: </a:t>
            </a:r>
            <a:r>
              <a:rPr lang="en-GB" sz="1013" dirty="0"/>
              <a:t>Painless oral ulceration</a:t>
            </a:r>
            <a:br>
              <a:rPr lang="en-GB" sz="1013" dirty="0"/>
            </a:br>
            <a:r>
              <a:rPr lang="en-GB" sz="1013" b="1" dirty="0"/>
              <a:t>Cutaneous: </a:t>
            </a:r>
            <a:r>
              <a:rPr lang="en-GB" sz="1013" dirty="0"/>
              <a:t>Keratoderma blennorrhagica, circinate balanitis, erythema nodosum </a:t>
            </a:r>
          </a:p>
          <a:p>
            <a:r>
              <a:rPr lang="en-GB" sz="1013" b="1" dirty="0"/>
              <a:t>Ophthalmologic: </a:t>
            </a:r>
            <a:r>
              <a:rPr lang="en-GB" sz="1013" dirty="0"/>
              <a:t>Conjunctivitis, keratitis, episcleritis, or anterior uveitis </a:t>
            </a:r>
          </a:p>
          <a:p>
            <a:r>
              <a:rPr lang="en-GB" sz="1013" b="1" dirty="0"/>
              <a:t>Cardiac: </a:t>
            </a:r>
            <a:r>
              <a:rPr lang="en-GB" sz="1013" dirty="0"/>
              <a:t>Aortic valvular insufficiency, pericarditis, heart block </a:t>
            </a:r>
          </a:p>
          <a:p>
            <a:endParaRPr lang="el-GR" sz="1013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C82B73-410C-C940-8AF3-C1151FCD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59" y="2697076"/>
            <a:ext cx="624874" cy="64759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B02AD0E-2689-AE45-8B9E-813E21C7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938" y="3692508"/>
            <a:ext cx="688394" cy="34203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7CF0CFC-CCAB-CD43-A939-E5FBFD44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219" y="3724762"/>
            <a:ext cx="1325477" cy="32989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AA938B2-1430-9F4A-9F36-113149810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334" y="2701119"/>
            <a:ext cx="913362" cy="398339"/>
          </a:xfrm>
          <a:prstGeom prst="rect">
            <a:avLst/>
          </a:prstGeom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88F5E791-DB3F-124A-B3AC-784E9AB26223}"/>
              </a:ext>
            </a:extLst>
          </p:cNvPr>
          <p:cNvCxnSpPr>
            <a:cxnSpLocks/>
          </p:cNvCxnSpPr>
          <p:nvPr/>
        </p:nvCxnSpPr>
        <p:spPr>
          <a:xfrm>
            <a:off x="4768369" y="1267308"/>
            <a:ext cx="573652" cy="13767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D7CF8BBD-72C3-B54D-8CD6-2E8B6225E10C}"/>
              </a:ext>
            </a:extLst>
          </p:cNvPr>
          <p:cNvCxnSpPr>
            <a:cxnSpLocks/>
          </p:cNvCxnSpPr>
          <p:nvPr/>
        </p:nvCxnSpPr>
        <p:spPr>
          <a:xfrm flipH="1">
            <a:off x="3481272" y="1251190"/>
            <a:ext cx="835676" cy="1392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Τίτλος 1">
            <a:extLst>
              <a:ext uri="{FF2B5EF4-FFF2-40B4-BE49-F238E27FC236}">
                <a16:creationId xmlns:a16="http://schemas.microsoft.com/office/drawing/2014/main" id="{700DA972-C0CA-1B4D-86FC-F9E67899EDD9}"/>
              </a:ext>
            </a:extLst>
          </p:cNvPr>
          <p:cNvSpPr txBox="1">
            <a:spLocks/>
          </p:cNvSpPr>
          <p:nvPr/>
        </p:nvSpPr>
        <p:spPr>
          <a:xfrm>
            <a:off x="3088431" y="469139"/>
            <a:ext cx="2653239" cy="62136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75" b="1" dirty="0"/>
              <a:t>Reactive Arthritis </a:t>
            </a:r>
            <a:endParaRPr lang="el-GR" sz="2475" b="1" dirty="0"/>
          </a:p>
        </p:txBody>
      </p:sp>
      <p:pic>
        <p:nvPicPr>
          <p:cNvPr id="13" name="Picture 7" descr="Untitled1.png">
            <a:extLst>
              <a:ext uri="{FF2B5EF4-FFF2-40B4-BE49-F238E27FC236}">
                <a16:creationId xmlns:a16="http://schemas.microsoft.com/office/drawing/2014/main" id="{FC10BD07-5E23-014C-80B7-62F6AD1C84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14" t="17284" r="18172"/>
          <a:stretch>
            <a:fillRect/>
          </a:stretch>
        </p:blipFill>
        <p:spPr bwMode="auto">
          <a:xfrm>
            <a:off x="524922" y="381226"/>
            <a:ext cx="1046200" cy="8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242C865-B47F-CD4B-9278-0C6BB91F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810790" y="381225"/>
            <a:ext cx="998794" cy="869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1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4842" y="312821"/>
            <a:ext cx="6043258" cy="1169769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>
                <a:solidFill>
                  <a:srgbClr val="C00000"/>
                </a:solidFill>
              </a:rPr>
              <a:t>Συμπέρασμα: Μια ενωτική έννοια!</a:t>
            </a:r>
            <a:br>
              <a:rPr lang="el-GR" b="1" dirty="0">
                <a:solidFill>
                  <a:srgbClr val="C00000"/>
                </a:solidFill>
              </a:rPr>
            </a:b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058779" y="1744579"/>
            <a:ext cx="7182853" cy="40435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/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σπονδυλαρθρίτιδες είναι μια ομάδα νοσημάτων με κοινά κλινικά και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παθοφυσιολογικά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χαρακτηριστικά.</a:t>
            </a:r>
          </a:p>
          <a:p>
            <a:endParaRPr lang="el-GR" dirty="0"/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Ένας ασθενής μπορεί να εμφανίσει εκδηλώσεις από πάνω από ένα νόσημα στη διάρκεια της ζωής του.</a:t>
            </a:r>
          </a:p>
          <a:p>
            <a:endParaRPr lang="el-GR" dirty="0"/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Πχ. Πρώτα παρουσιάζει πρόσθια ραγοειδίτιδα που εξελίσσεται σε αγκυλοποιητική σπονδυλαρθρίτιδα, στη συνέχεια εμφανίζει περιφερική αρθρίτιδα και τέλος κατά πλάκας ψωρίαση.</a:t>
            </a:r>
          </a:p>
          <a:p>
            <a:endParaRPr lang="el-GR" dirty="0"/>
          </a:p>
          <a:p>
            <a:pPr algn="ctr">
              <a:buNone/>
            </a:pPr>
            <a:r>
              <a:rPr lang="el-GR" b="1" i="1" dirty="0" err="1">
                <a:solidFill>
                  <a:srgbClr val="C00000"/>
                </a:solidFill>
              </a:rPr>
              <a:t>Ποιά</a:t>
            </a:r>
            <a:r>
              <a:rPr lang="el-GR" b="1" i="1" dirty="0">
                <a:solidFill>
                  <a:srgbClr val="C00000"/>
                </a:solidFill>
              </a:rPr>
              <a:t> είναι η διάγνωση;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64BEA28-E252-E344-A512-713A30C2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32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857500" y="1875225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sz="1350"/>
          </a:p>
          <a:p>
            <a:r>
              <a:rPr lang="en-US" sz="1350"/>
              <a:t> </a:t>
            </a:r>
            <a:endParaRPr lang="el-GR" sz="1350"/>
          </a:p>
        </p:txBody>
      </p:sp>
      <p:pic>
        <p:nvPicPr>
          <p:cNvPr id="7" name="Picture 7" descr="Untitled1.png">
            <a:extLst>
              <a:ext uri="{FF2B5EF4-FFF2-40B4-BE49-F238E27FC236}">
                <a16:creationId xmlns:a16="http://schemas.microsoft.com/office/drawing/2014/main" id="{FD12CD1C-7342-5849-8767-3F3C57DA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120626" y="312821"/>
            <a:ext cx="1061459" cy="88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6C7536D-70C1-4A41-9E98-80FDCC70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840021" y="305137"/>
            <a:ext cx="1022182" cy="890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24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389" y="1598558"/>
            <a:ext cx="5909125" cy="4402193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5A05FF8-B3A0-2145-8538-00C897D6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4</a:t>
            </a:fld>
            <a:endParaRPr lang="el-GR"/>
          </a:p>
        </p:txBody>
      </p:sp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76B8A87C-603B-F34E-BEFE-58E6C83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4" t="17284" r="18172"/>
          <a:stretch>
            <a:fillRect/>
          </a:stretch>
        </p:blipFill>
        <p:spPr bwMode="auto">
          <a:xfrm>
            <a:off x="1231648" y="952048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17CEA40-3373-8743-9EF0-0FF3B2EC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200172" y="991734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38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1202110"/>
            <a:ext cx="5089958" cy="89139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700" b="1" dirty="0">
                <a:solidFill>
                  <a:schemeClr val="accent1"/>
                </a:solidFill>
                <a:latin typeface="+mn-lt"/>
              </a:rPr>
              <a:t>Το φάσμα των Σπονδυλοαρθιτίδων</a:t>
            </a:r>
            <a:endParaRPr lang="el-GR" sz="27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C7A038C-A0D1-EE49-8792-AFFEF4C0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5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2374" y="2689638"/>
            <a:ext cx="5479256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1459238"/>
      </p:ext>
    </p:extLst>
  </p:cSld>
  <p:clrMapOvr>
    <a:masterClrMapping/>
  </p:clrMapOvr>
  <p:transition advTm="120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1.png"/>
          <p:cNvPicPr>
            <a:picLocks noChangeAspect="1"/>
          </p:cNvPicPr>
          <p:nvPr/>
        </p:nvPicPr>
        <p:blipFill>
          <a:blip r:embed="rId2"/>
          <a:srcRect l="12114" t="17284" r="18172"/>
          <a:stretch>
            <a:fillRect/>
          </a:stretch>
        </p:blipFill>
        <p:spPr bwMode="auto">
          <a:xfrm>
            <a:off x="460346" y="289316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8123039" y="199140"/>
            <a:ext cx="784622" cy="6834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207586" y="360726"/>
            <a:ext cx="4945691" cy="58938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  <a:latin typeface="+mn-lt"/>
              </a:rPr>
              <a:t>Φλεγμονώδεις Σπονδυλοαρθρίτιδες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0346" y="1387929"/>
            <a:ext cx="7638625" cy="4968423"/>
          </a:xfrm>
        </p:spPr>
        <p:txBody>
          <a:bodyPr>
            <a:normAutofit fontScale="55000" lnSpcReduction="20000"/>
          </a:bodyPr>
          <a:lstStyle/>
          <a:p>
            <a:endParaRPr lang="el-GR" sz="3150" b="1" dirty="0"/>
          </a:p>
          <a:p>
            <a:r>
              <a:rPr lang="el-GR" sz="3150" b="1" dirty="0"/>
              <a:t>Ομάδα νοσημάτων με</a:t>
            </a:r>
            <a:r>
              <a:rPr lang="en-US" sz="3150" b="1" dirty="0"/>
              <a:t>…</a:t>
            </a:r>
            <a:r>
              <a:rPr lang="el-GR" sz="3150" b="1" dirty="0"/>
              <a:t> </a:t>
            </a:r>
          </a:p>
          <a:p>
            <a:endParaRPr lang="el-GR" sz="3150" dirty="0"/>
          </a:p>
          <a:p>
            <a:r>
              <a:rPr lang="el-GR" sz="3150" dirty="0"/>
              <a:t>Ισχυρό γενετικό υπόβαθρο (70%)-Η</a:t>
            </a:r>
            <a:r>
              <a:rPr lang="en-US" sz="3150" dirty="0"/>
              <a:t>LA B27</a:t>
            </a:r>
            <a:endParaRPr lang="el-GR" sz="3150" dirty="0"/>
          </a:p>
          <a:p>
            <a:endParaRPr lang="en-US" sz="3150" dirty="0"/>
          </a:p>
          <a:p>
            <a:r>
              <a:rPr lang="el-GR" sz="3150" dirty="0"/>
              <a:t>Υπεροχή στους άνδρες</a:t>
            </a:r>
          </a:p>
          <a:p>
            <a:endParaRPr lang="el-GR" sz="3150" dirty="0"/>
          </a:p>
          <a:p>
            <a:r>
              <a:rPr lang="el-GR" sz="3150" dirty="0"/>
              <a:t>Φλεγμονή σε σημεία που δέχονται stress (μηχανικό ή μικροβιακό)</a:t>
            </a:r>
          </a:p>
          <a:p>
            <a:endParaRPr lang="el-GR" sz="3150" dirty="0"/>
          </a:p>
          <a:p>
            <a:r>
              <a:rPr lang="el-GR" sz="3150" dirty="0"/>
              <a:t>Προσβολή αξονικού σκελετού-σπονδυλίτιδα, ιερολαγονίτιδα</a:t>
            </a:r>
          </a:p>
          <a:p>
            <a:pPr>
              <a:buNone/>
            </a:pPr>
            <a:endParaRPr lang="el-GR" sz="3150" dirty="0"/>
          </a:p>
          <a:p>
            <a:r>
              <a:rPr lang="el-GR" sz="3150" dirty="0"/>
              <a:t>Οστεοπαραγωγή και οστεόλυση</a:t>
            </a:r>
          </a:p>
          <a:p>
            <a:endParaRPr lang="el-GR" sz="3150" dirty="0"/>
          </a:p>
          <a:p>
            <a:r>
              <a:rPr lang="el-GR" sz="3150" dirty="0"/>
              <a:t>Ενθεσοπάθεια</a:t>
            </a:r>
          </a:p>
          <a:p>
            <a:endParaRPr lang="el-GR" sz="3150" dirty="0"/>
          </a:p>
          <a:p>
            <a:r>
              <a:rPr lang="el-GR" sz="3150" dirty="0"/>
              <a:t>Οροαρνητικές για ΡΠ, αντι-</a:t>
            </a:r>
            <a:r>
              <a:rPr lang="en-US" sz="3150" dirty="0"/>
              <a:t>CCP</a:t>
            </a:r>
          </a:p>
          <a:p>
            <a:endParaRPr lang="el-GR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8CE7B06-F484-0045-AC7D-209D36D0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6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8409" y="275476"/>
            <a:ext cx="5274761" cy="100136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Φλεγμονώδης ραχιαλγία           (</a:t>
            </a:r>
            <a:r>
              <a:rPr lang="en-US" sz="2400" b="1" dirty="0">
                <a:solidFill>
                  <a:srgbClr val="0070C0"/>
                </a:solidFill>
              </a:rPr>
              <a:t>inflammatory back pain)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98141" y="1407194"/>
            <a:ext cx="4774256" cy="2928732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sz="6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6400" b="1" dirty="0">
                <a:solidFill>
                  <a:schemeClr val="accent2">
                    <a:lumMod val="75000"/>
                  </a:schemeClr>
                </a:solidFill>
              </a:rPr>
              <a:t>Ηλικία εμφάνισης &lt;45 ετών</a:t>
            </a:r>
            <a:endParaRPr lang="el-GR" sz="6400" b="1" dirty="0"/>
          </a:p>
          <a:p>
            <a:r>
              <a:rPr lang="el-GR" sz="6400" b="1" dirty="0">
                <a:solidFill>
                  <a:schemeClr val="accent3">
                    <a:lumMod val="75000"/>
                  </a:schemeClr>
                </a:solidFill>
              </a:rPr>
              <a:t>Βαθμιαία εμφάνιση του πόνου</a:t>
            </a:r>
          </a:p>
          <a:p>
            <a:r>
              <a:rPr lang="el-GR" sz="6400" b="1" dirty="0">
                <a:solidFill>
                  <a:schemeClr val="accent2">
                    <a:lumMod val="75000"/>
                  </a:schemeClr>
                </a:solidFill>
              </a:rPr>
              <a:t>Διάρκεια πόνου </a:t>
            </a:r>
            <a:r>
              <a:rPr lang="el-GR" sz="6400" b="1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&gt; 3 </a:t>
            </a:r>
            <a:r>
              <a:rPr lang="el-GR" sz="6400" b="1" dirty="0">
                <a:solidFill>
                  <a:schemeClr val="accent2">
                    <a:lumMod val="75000"/>
                  </a:schemeClr>
                </a:solidFill>
                <a:cs typeface="Lucida Sans Unicode"/>
              </a:rPr>
              <a:t>μηνών</a:t>
            </a:r>
            <a:r>
              <a:rPr lang="el-GR" sz="6400" b="1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.</a:t>
            </a:r>
          </a:p>
          <a:p>
            <a:r>
              <a:rPr lang="el-GR" sz="6400" b="1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Πρωινή δυσκαμψία &gt; </a:t>
            </a:r>
            <a:r>
              <a:rPr lang="el-GR" sz="6400" b="1" dirty="0">
                <a:solidFill>
                  <a:schemeClr val="accent3">
                    <a:lumMod val="75000"/>
                  </a:schemeClr>
                </a:solidFill>
                <a:cs typeface="Lucida Sans Unicode"/>
              </a:rPr>
              <a:t>30 λεπτά</a:t>
            </a:r>
            <a:endParaRPr lang="el-GR" sz="6400" b="1" dirty="0"/>
          </a:p>
          <a:p>
            <a:r>
              <a:rPr lang="el-GR" sz="6400" b="1" dirty="0">
                <a:solidFill>
                  <a:schemeClr val="accent2">
                    <a:lumMod val="75000"/>
                  </a:schemeClr>
                </a:solidFill>
              </a:rPr>
              <a:t>Βελτίωση με την άσκηση</a:t>
            </a:r>
            <a:endParaRPr lang="el-GR" sz="6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sz="6400" b="1" dirty="0">
                <a:solidFill>
                  <a:schemeClr val="accent3">
                    <a:lumMod val="75000"/>
                  </a:schemeClr>
                </a:solidFill>
              </a:rPr>
              <a:t>Επιδείνωση με την ανάπαυση </a:t>
            </a:r>
            <a:endParaRPr lang="el-GR" sz="6400" b="1" dirty="0"/>
          </a:p>
          <a:p>
            <a:r>
              <a:rPr lang="el-GR" sz="6400" b="1" dirty="0">
                <a:solidFill>
                  <a:schemeClr val="accent2">
                    <a:lumMod val="75000"/>
                  </a:schemeClr>
                </a:solidFill>
              </a:rPr>
              <a:t>Νυχτερινός πόνος που  βελτιώνεται με την ανέγερση</a:t>
            </a:r>
          </a:p>
          <a:p>
            <a:r>
              <a:rPr lang="el-GR" sz="6400" b="1" dirty="0">
                <a:solidFill>
                  <a:schemeClr val="accent3">
                    <a:lumMod val="75000"/>
                  </a:schemeClr>
                </a:solidFill>
              </a:rPr>
              <a:t>Εναλλασσόμενο άλγος γλουτών </a:t>
            </a:r>
            <a:endParaRPr lang="el-GR" sz="6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2D95A8-EE6A-3D4E-928D-61B6677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7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174" y="1407194"/>
            <a:ext cx="2027584" cy="29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7"/>
          <p:cNvGrpSpPr/>
          <p:nvPr/>
        </p:nvGrpSpPr>
        <p:grpSpPr>
          <a:xfrm>
            <a:off x="3658103" y="4469970"/>
            <a:ext cx="2176237" cy="620935"/>
            <a:chOff x="3168312" y="3426146"/>
            <a:chExt cx="3988343" cy="1265238"/>
          </a:xfrm>
        </p:grpSpPr>
        <p:sp>
          <p:nvSpPr>
            <p:cNvPr id="7" name="Down Arrow 5"/>
            <p:cNvSpPr/>
            <p:nvPr/>
          </p:nvSpPr>
          <p:spPr>
            <a:xfrm>
              <a:off x="4940456" y="3426146"/>
              <a:ext cx="216023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350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3168312" y="4079927"/>
              <a:ext cx="3988343" cy="611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35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α/α λεκάνης – ισχίων </a:t>
              </a:r>
              <a:r>
                <a:rPr lang="en-US" sz="135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(F)</a:t>
              </a:r>
              <a:endParaRPr lang="el-GR" sz="135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4679157" y="4168389"/>
            <a:ext cx="4051970" cy="2187962"/>
            <a:chOff x="3722849" y="3389656"/>
            <a:chExt cx="5679226" cy="3510909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4" t="15000" r="14687" b="16562"/>
            <a:stretch/>
          </p:blipFill>
          <p:spPr bwMode="auto">
            <a:xfrm>
              <a:off x="7025900" y="4388444"/>
              <a:ext cx="2376175" cy="25121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3"/>
            <p:cNvCxnSpPr/>
            <p:nvPr/>
          </p:nvCxnSpPr>
          <p:spPr>
            <a:xfrm flipH="1">
              <a:off x="5573597" y="4916635"/>
              <a:ext cx="10081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/>
            <p:nvPr/>
          </p:nvSpPr>
          <p:spPr>
            <a:xfrm>
              <a:off x="7596334" y="3389656"/>
              <a:ext cx="1042078" cy="145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>
                  <a:solidFill>
                    <a:srgbClr val="FF0000"/>
                  </a:solidFill>
                </a:rPr>
                <a:t>-</a:t>
              </a:r>
              <a:endParaRPr lang="el-GR" sz="4050" b="1">
                <a:solidFill>
                  <a:srgbClr val="FF0000"/>
                </a:solidFill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3722849" y="5454586"/>
              <a:ext cx="3109882" cy="608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MRI </a:t>
              </a:r>
              <a:r>
                <a:rPr lang="el-GR" sz="135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ιερολαγονίων +</a:t>
              </a: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26174" y="4396477"/>
            <a:ext cx="2894159" cy="1959873"/>
            <a:chOff x="539552" y="3738408"/>
            <a:chExt cx="3722577" cy="2865491"/>
          </a:xfrm>
        </p:grpSpPr>
        <p:pic>
          <p:nvPicPr>
            <p:cNvPr id="15" name="Picture 7" descr="DSCN7520"/>
            <p:cNvPicPr>
              <a:picLocks noChangeAspect="1"/>
            </p:cNvPicPr>
            <p:nvPr/>
          </p:nvPicPr>
          <p:blipFill>
            <a:blip r:embed="rId5" cstate="print"/>
            <a:srcRect t="17148" b="11400"/>
            <a:stretch>
              <a:fillRect/>
            </a:stretch>
          </p:blipFill>
          <p:spPr bwMode="auto">
            <a:xfrm>
              <a:off x="539552" y="4297101"/>
              <a:ext cx="2537194" cy="230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547664" y="3738408"/>
              <a:ext cx="627226" cy="947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rgbClr val="FF0000"/>
                  </a:solidFill>
                </a:rPr>
                <a:t>+</a:t>
              </a:r>
              <a:endParaRPr lang="el-GR" sz="2100" b="1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0"/>
            <p:cNvCxnSpPr/>
            <p:nvPr/>
          </p:nvCxnSpPr>
          <p:spPr>
            <a:xfrm flipH="1">
              <a:off x="3254017" y="4919572"/>
              <a:ext cx="10081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7" descr="Untitled1.png"/>
          <p:cNvPicPr>
            <a:picLocks noChangeAspect="1"/>
          </p:cNvPicPr>
          <p:nvPr/>
        </p:nvPicPr>
        <p:blipFill>
          <a:blip r:embed="rId6"/>
          <a:srcRect l="12114" t="17284" r="18172"/>
          <a:stretch>
            <a:fillRect/>
          </a:stretch>
        </p:blipFill>
        <p:spPr bwMode="auto">
          <a:xfrm>
            <a:off x="472654" y="292507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915830" y="312729"/>
            <a:ext cx="784622" cy="6834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213758"/>
      </p:ext>
    </p:extLst>
  </p:cSld>
  <p:clrMapOvr>
    <a:masterClrMapping/>
  </p:clrMapOvr>
  <p:transition advTm="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52365" y="1062362"/>
            <a:ext cx="4104092" cy="696509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HLA-B27</a:t>
            </a:r>
            <a:endParaRPr lang="el-GR" b="1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71843" y="2202816"/>
            <a:ext cx="4371984" cy="3377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dirty="0"/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Συχνότητα στο γενικό πληθυσμό (Ελλάδα):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1-2,5%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b="1" dirty="0"/>
          </a:p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Συχνότητα HLA-B27+ σε ασθενείς με ΑΣ: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0-95%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Κίνδυνος ΑΣ σε HLA-B27+ άτομα: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2-5%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b="1" dirty="0"/>
              <a:t> </a:t>
            </a:r>
          </a:p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Κίνδυνος ΑΣ σε HLA-B27+ συγγενείς ασθενών με ΑΣ: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x6-16 φορές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08ECAD-E95B-9245-95AD-AB3DDB83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8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378" y="2196695"/>
            <a:ext cx="2274906" cy="30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Untitled1.png">
            <a:extLst>
              <a:ext uri="{FF2B5EF4-FFF2-40B4-BE49-F238E27FC236}">
                <a16:creationId xmlns:a16="http://schemas.microsoft.com/office/drawing/2014/main" id="{CBA09402-A3D5-3B4C-927E-30349E00BF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14" t="17284" r="18172"/>
          <a:stretch>
            <a:fillRect/>
          </a:stretch>
        </p:blipFill>
        <p:spPr bwMode="auto">
          <a:xfrm>
            <a:off x="842211" y="647952"/>
            <a:ext cx="1158021" cy="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53D90-7977-5E49-A121-61D88D45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7200172" y="722926"/>
            <a:ext cx="897081" cy="7813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550945"/>
      </p:ext>
    </p:extLst>
  </p:cSld>
  <p:clrMapOvr>
    <a:masterClrMapping/>
  </p:clrMapOvr>
  <p:transition advTm="129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09" y="1214754"/>
            <a:ext cx="7554271" cy="91810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Υποκατηγορίες  σπονδυλαρθριτίδων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F2D010-C5BE-5B41-9E02-0AB6A82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5E-63DD-8743-B30A-F73AABC4EA64}" type="slidenum">
              <a:rPr lang="el-GR" smtClean="0"/>
              <a:t>9</a:t>
            </a:fld>
            <a:endParaRPr lang="el-GR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 t="7922"/>
          <a:stretch>
            <a:fillRect/>
          </a:stretch>
        </p:blipFill>
        <p:spPr bwMode="auto">
          <a:xfrm>
            <a:off x="812009" y="2322903"/>
            <a:ext cx="7554271" cy="38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Untitled1.png">
            <a:extLst>
              <a:ext uri="{FF2B5EF4-FFF2-40B4-BE49-F238E27FC236}">
                <a16:creationId xmlns:a16="http://schemas.microsoft.com/office/drawing/2014/main" id="{DA823EE7-64BB-3E47-9018-1D8257B1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14" t="17284" r="18172"/>
          <a:stretch>
            <a:fillRect/>
          </a:stretch>
        </p:blipFill>
        <p:spPr bwMode="auto">
          <a:xfrm>
            <a:off x="569610" y="460384"/>
            <a:ext cx="777479" cy="6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33778D9-3ADB-B946-B78E-988DC1FF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8033019" y="460384"/>
            <a:ext cx="588467" cy="51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995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5|7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"/>
</p:tagLst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1854</Words>
  <Application>Microsoft Macintosh PowerPoint</Application>
  <PresentationFormat>Προβολή στην οθόνη (4:3)</PresentationFormat>
  <Paragraphs>354</Paragraphs>
  <Slides>32</Slides>
  <Notes>7</Notes>
  <HiddenSlides>2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5" baseType="lpstr">
      <vt:lpstr>AdvPSA334</vt:lpstr>
      <vt:lpstr>AdvSTONE</vt:lpstr>
      <vt:lpstr>Arial</vt:lpstr>
      <vt:lpstr>Calibri</vt:lpstr>
      <vt:lpstr>Calibri Light</vt:lpstr>
      <vt:lpstr>Cambria</vt:lpstr>
      <vt:lpstr>Comic Sans MS</vt:lpstr>
      <vt:lpstr>Lucida Sans Unicode</vt:lpstr>
      <vt:lpstr>Times New Roman</vt:lpstr>
      <vt:lpstr>Verdana</vt:lpstr>
      <vt:lpstr>Wingdings</vt:lpstr>
      <vt:lpstr>Θέμα του Office</vt:lpstr>
      <vt:lpstr>Image</vt:lpstr>
      <vt:lpstr>Σπονδυλοαρθρίτιδες</vt:lpstr>
      <vt:lpstr>Παρουσίαση του PowerPoint</vt:lpstr>
      <vt:lpstr>Οσφυαλγία</vt:lpstr>
      <vt:lpstr>Παρουσίαση του PowerPoint</vt:lpstr>
      <vt:lpstr>Το φάσμα των Σπονδυλοαρθιτίδων</vt:lpstr>
      <vt:lpstr>Φλεγμονώδεις Σπονδυλοαρθρίτιδες</vt:lpstr>
      <vt:lpstr>Φλεγμονώδης ραχιαλγία           (inflammatory back pain)</vt:lpstr>
      <vt:lpstr>HLA-B27</vt:lpstr>
      <vt:lpstr>Υποκατηγορίες  σπονδυλαρθριτίδων</vt:lpstr>
      <vt:lpstr>ΔΙΑΓΝΩΣΤΙΚΗ ΠΡΟΣΕΓΓΙΣΗ ΣΠΟΝΔΥΛΑΡΘΡΙΤΙΔΑΣ </vt:lpstr>
      <vt:lpstr>Εξέταση για ιερολαγονίτιδα</vt:lpstr>
      <vt:lpstr>Ιερολαγονίτιδα</vt:lpstr>
      <vt:lpstr>Παρουσίαση του PowerPoint</vt:lpstr>
      <vt:lpstr>ΠΕΡΙΠΤΩΣΗ </vt:lpstr>
      <vt:lpstr>Τι είναι η Ψωριασική Αρθρίτιδα; </vt:lpstr>
      <vt:lpstr>Ψωριασική Νόσος Δεν αφορά μόνο το δέρμα! </vt:lpstr>
      <vt:lpstr>Comparison between sites of involvements in PsA and RA</vt:lpstr>
      <vt:lpstr>Παρουσίαση του PowerPoint</vt:lpstr>
      <vt:lpstr>Παρουσίαση του PowerPoint</vt:lpstr>
      <vt:lpstr>Φαινότυποι Ψωριασικής Αρθρίτιδας</vt:lpstr>
      <vt:lpstr>Φυσική Ιστορία της ΨΑ χωρίς θεραπεία  Μη Αναστρέψιμη Βλάβη των Αρθρώσεων, Σοβαρή Αναπηρία και Συννοσηρότητες</vt:lpstr>
      <vt:lpstr>Η καθυστέρηση της διάγνωσης της ΨΑ για περισσότερους από 6 μήνες συμβάλλει στη δυσμενή εξέλιξη της νόσου</vt:lpstr>
      <vt:lpstr>Ψωριασική νόσος και συννοσηρότητες</vt:lpstr>
      <vt:lpstr>Έγκαιρη διάγνωση ψωριασικής αρθρίτιδας</vt:lpstr>
      <vt:lpstr>ΠΕΡΙΠΤΩΣΗ </vt:lpstr>
      <vt:lpstr>Αρθρικές εκδηλώσεις στα φλεγμονώδη νοσήματα του εντέρου : Εντεροπαθητική αρθρίτιδα</vt:lpstr>
      <vt:lpstr>Articular manifestations in inflammatory bowel disease: Enteropathic Arthritis </vt:lpstr>
      <vt:lpstr> Αντιδραστική αρθρίτιδα  </vt:lpstr>
      <vt:lpstr>Κλινική εικόνα αντιδραστικής αρθρίτιδας  </vt:lpstr>
      <vt:lpstr>Reactive Arthritis </vt:lpstr>
      <vt:lpstr>Παρουσίαση του PowerPoint</vt:lpstr>
      <vt:lpstr> Συμπέρασμα: Μια ενωτική έννοια!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Σπονδυλοαρθρίτιδες</dc:title>
  <dc:creator>Pelagia Katsimbri</dc:creator>
  <cp:lastModifiedBy>Pelagia Katsimbri</cp:lastModifiedBy>
  <cp:revision>11</cp:revision>
  <dcterms:created xsi:type="dcterms:W3CDTF">2020-05-14T17:33:09Z</dcterms:created>
  <dcterms:modified xsi:type="dcterms:W3CDTF">2020-05-14T19:03:51Z</dcterms:modified>
</cp:coreProperties>
</file>