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1" r:id="rId4"/>
    <p:sldMasterId id="2147483716" r:id="rId5"/>
  </p:sldMasterIdLst>
  <p:notesMasterIdLst>
    <p:notesMasterId r:id="rId103"/>
  </p:notesMasterIdLst>
  <p:sldIdLst>
    <p:sldId id="257" r:id="rId6"/>
    <p:sldId id="365" r:id="rId7"/>
    <p:sldId id="366" r:id="rId8"/>
    <p:sldId id="440" r:id="rId9"/>
    <p:sldId id="367" r:id="rId10"/>
    <p:sldId id="432" r:id="rId11"/>
    <p:sldId id="372" r:id="rId12"/>
    <p:sldId id="433" r:id="rId13"/>
    <p:sldId id="449" r:id="rId14"/>
    <p:sldId id="373" r:id="rId15"/>
    <p:sldId id="430" r:id="rId16"/>
    <p:sldId id="389" r:id="rId17"/>
    <p:sldId id="431" r:id="rId18"/>
    <p:sldId id="438" r:id="rId19"/>
    <p:sldId id="476" r:id="rId20"/>
    <p:sldId id="450" r:id="rId21"/>
    <p:sldId id="434" r:id="rId22"/>
    <p:sldId id="435" r:id="rId23"/>
    <p:sldId id="436" r:id="rId24"/>
    <p:sldId id="437" r:id="rId25"/>
    <p:sldId id="465" r:id="rId26"/>
    <p:sldId id="310" r:id="rId27"/>
    <p:sldId id="441" r:id="rId28"/>
    <p:sldId id="335" r:id="rId29"/>
    <p:sldId id="337" r:id="rId30"/>
    <p:sldId id="361" r:id="rId31"/>
    <p:sldId id="381" r:id="rId32"/>
    <p:sldId id="378" r:id="rId33"/>
    <p:sldId id="451" r:id="rId34"/>
    <p:sldId id="453" r:id="rId35"/>
    <p:sldId id="260" r:id="rId36"/>
    <p:sldId id="258" r:id="rId37"/>
    <p:sldId id="753" r:id="rId38"/>
    <p:sldId id="442" r:id="rId39"/>
    <p:sldId id="383" r:id="rId40"/>
    <p:sldId id="454" r:id="rId41"/>
    <p:sldId id="455" r:id="rId42"/>
    <p:sldId id="456" r:id="rId43"/>
    <p:sldId id="477" r:id="rId44"/>
    <p:sldId id="424" r:id="rId45"/>
    <p:sldId id="457" r:id="rId46"/>
    <p:sldId id="458" r:id="rId47"/>
    <p:sldId id="459" r:id="rId48"/>
    <p:sldId id="426" r:id="rId49"/>
    <p:sldId id="364" r:id="rId50"/>
    <p:sldId id="423" r:id="rId51"/>
    <p:sldId id="425" r:id="rId52"/>
    <p:sldId id="460" r:id="rId53"/>
    <p:sldId id="461" r:id="rId54"/>
    <p:sldId id="464" r:id="rId55"/>
    <p:sldId id="462" r:id="rId56"/>
    <p:sldId id="439" r:id="rId57"/>
    <p:sldId id="448" r:id="rId58"/>
    <p:sldId id="444" r:id="rId59"/>
    <p:sldId id="463" r:id="rId60"/>
    <p:sldId id="468" r:id="rId61"/>
    <p:sldId id="466" r:id="rId62"/>
    <p:sldId id="445" r:id="rId63"/>
    <p:sldId id="261" r:id="rId64"/>
    <p:sldId id="467" r:id="rId65"/>
    <p:sldId id="417" r:id="rId66"/>
    <p:sldId id="469" r:id="rId67"/>
    <p:sldId id="319" r:id="rId68"/>
    <p:sldId id="418" r:id="rId69"/>
    <p:sldId id="315" r:id="rId70"/>
    <p:sldId id="262" r:id="rId71"/>
    <p:sldId id="470" r:id="rId72"/>
    <p:sldId id="472" r:id="rId73"/>
    <p:sldId id="399" r:id="rId74"/>
    <p:sldId id="400" r:id="rId75"/>
    <p:sldId id="402" r:id="rId76"/>
    <p:sldId id="401" r:id="rId77"/>
    <p:sldId id="397" r:id="rId78"/>
    <p:sldId id="395" r:id="rId79"/>
    <p:sldId id="398" r:id="rId80"/>
    <p:sldId id="447" r:id="rId81"/>
    <p:sldId id="404" r:id="rId82"/>
    <p:sldId id="403" r:id="rId83"/>
    <p:sldId id="396" r:id="rId84"/>
    <p:sldId id="405" r:id="rId85"/>
    <p:sldId id="406" r:id="rId86"/>
    <p:sldId id="288" r:id="rId87"/>
    <p:sldId id="446" r:id="rId88"/>
    <p:sldId id="407" r:id="rId89"/>
    <p:sldId id="408" r:id="rId90"/>
    <p:sldId id="290" r:id="rId91"/>
    <p:sldId id="409" r:id="rId92"/>
    <p:sldId id="388" r:id="rId93"/>
    <p:sldId id="256" r:id="rId94"/>
    <p:sldId id="443" r:id="rId95"/>
    <p:sldId id="478" r:id="rId96"/>
    <p:sldId id="471" r:id="rId97"/>
    <p:sldId id="393" r:id="rId98"/>
    <p:sldId id="473" r:id="rId99"/>
    <p:sldId id="391" r:id="rId100"/>
    <p:sldId id="475" r:id="rId101"/>
    <p:sldId id="474"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os" initials="A" lastIdx="1" clrIdx="0">
    <p:extLst>
      <p:ext uri="{19B8F6BF-5375-455C-9EA6-DF929625EA0E}">
        <p15:presenceInfo xmlns:p15="http://schemas.microsoft.com/office/powerpoint/2012/main" userId="Antoni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4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3A468-EF62-4296-8A28-F53533ECA76F}" type="datetimeFigureOut">
              <a:rPr lang="el-GR" smtClean="0"/>
              <a:t>3/7/2020</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8A122-24B5-4F10-8CA0-6DDF8986C8A1}" type="slidenum">
              <a:rPr lang="el-GR" smtClean="0"/>
              <a:t>‹#›</a:t>
            </a:fld>
            <a:endParaRPr lang="el-GR"/>
          </a:p>
        </p:txBody>
      </p:sp>
    </p:spTree>
    <p:extLst>
      <p:ext uri="{BB962C8B-B14F-4D97-AF65-F5344CB8AC3E}">
        <p14:creationId xmlns:p14="http://schemas.microsoft.com/office/powerpoint/2010/main" val="1478606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 Θέση εικόνας διαφάνειας"/>
          <p:cNvSpPr>
            <a:spLocks noGrp="1" noRot="1" noChangeAspect="1" noTextEdit="1"/>
          </p:cNvSpPr>
          <p:nvPr>
            <p:ph type="sldImg"/>
          </p:nvPr>
        </p:nvSpPr>
        <p:spPr>
          <a:ln/>
        </p:spPr>
      </p:sp>
      <p:sp>
        <p:nvSpPr>
          <p:cNvPr id="88067" name="2 - Θέση σημειώσεων"/>
          <p:cNvSpPr>
            <a:spLocks noGrp="1"/>
          </p:cNvSpPr>
          <p:nvPr>
            <p:ph type="body" idx="1"/>
          </p:nvPr>
        </p:nvSpPr>
        <p:spPr>
          <a:noFill/>
          <a:ln/>
        </p:spPr>
        <p:txBody>
          <a:bodyPr/>
          <a:lstStyle/>
          <a:p>
            <a:pPr eaLnBrk="1" hangingPunct="1"/>
            <a:endParaRPr lang="el-GR"/>
          </a:p>
        </p:txBody>
      </p:sp>
      <p:sp>
        <p:nvSpPr>
          <p:cNvPr id="88068" name="3 - Θέση αριθμού διαφάνειας"/>
          <p:cNvSpPr>
            <a:spLocks noGrp="1"/>
          </p:cNvSpPr>
          <p:nvPr>
            <p:ph type="sldNum" sz="quarter" idx="5"/>
          </p:nvPr>
        </p:nvSpPr>
        <p:spPr>
          <a:noFill/>
        </p:spPr>
        <p:txBody>
          <a:bodyPr/>
          <a:lstStyle/>
          <a:p>
            <a:fld id="{EC5D67F7-F71F-4B37-9D07-B7AC2FF03818}" type="slidenum">
              <a:rPr lang="en-GB"/>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Θέση εικόνας διαφάνειας">
            <a:extLst>
              <a:ext uri="{FF2B5EF4-FFF2-40B4-BE49-F238E27FC236}">
                <a16:creationId xmlns:a16="http://schemas.microsoft.com/office/drawing/2014/main" id="{C5C8DE66-BC95-4EFE-B6AD-BB841AC9DE25}"/>
              </a:ext>
            </a:extLst>
          </p:cNvPr>
          <p:cNvSpPr>
            <a:spLocks noGrp="1" noRot="1" noChangeAspect="1" noTextEdit="1"/>
          </p:cNvSpPr>
          <p:nvPr>
            <p:ph type="sldImg"/>
          </p:nvPr>
        </p:nvSpPr>
        <p:spPr>
          <a:ln/>
        </p:spPr>
      </p:sp>
      <p:sp>
        <p:nvSpPr>
          <p:cNvPr id="97283" name="2 - Θέση σημειώσεων">
            <a:extLst>
              <a:ext uri="{FF2B5EF4-FFF2-40B4-BE49-F238E27FC236}">
                <a16:creationId xmlns:a16="http://schemas.microsoft.com/office/drawing/2014/main" id="{D8473DF1-4440-4BDB-BB66-0D5762A058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97284" name="3 - Θέση αριθμού διαφάνειας">
            <a:extLst>
              <a:ext uri="{FF2B5EF4-FFF2-40B4-BE49-F238E27FC236}">
                <a16:creationId xmlns:a16="http://schemas.microsoft.com/office/drawing/2014/main" id="{18FE3CEB-9D25-4AA7-B34F-D2FC62B35B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9CAFBD-9E48-410C-8584-257D9888ABAB}" type="slidenum">
              <a:rPr lang="en-GB" altLang="el-GR"/>
              <a:pPr>
                <a:spcBef>
                  <a:spcPct val="0"/>
                </a:spcBef>
              </a:pPr>
              <a:t>25</a:t>
            </a:fld>
            <a:endParaRPr lang="en-GB"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Θέση εικόνας διαφάνειας">
            <a:extLst>
              <a:ext uri="{FF2B5EF4-FFF2-40B4-BE49-F238E27FC236}">
                <a16:creationId xmlns:a16="http://schemas.microsoft.com/office/drawing/2014/main" id="{126BEF00-0FD9-40ED-B62E-BC0712113513}"/>
              </a:ext>
            </a:extLst>
          </p:cNvPr>
          <p:cNvSpPr>
            <a:spLocks noGrp="1" noRot="1" noChangeAspect="1" noTextEdit="1"/>
          </p:cNvSpPr>
          <p:nvPr>
            <p:ph type="sldImg"/>
          </p:nvPr>
        </p:nvSpPr>
        <p:spPr>
          <a:ln/>
        </p:spPr>
      </p:sp>
      <p:sp>
        <p:nvSpPr>
          <p:cNvPr id="89091" name="2 - Θέση σημειώσεων">
            <a:extLst>
              <a:ext uri="{FF2B5EF4-FFF2-40B4-BE49-F238E27FC236}">
                <a16:creationId xmlns:a16="http://schemas.microsoft.com/office/drawing/2014/main" id="{600F6FB1-C0A0-4165-9182-60D06A38D4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89092" name="3 - Θέση αριθμού διαφάνειας">
            <a:extLst>
              <a:ext uri="{FF2B5EF4-FFF2-40B4-BE49-F238E27FC236}">
                <a16:creationId xmlns:a16="http://schemas.microsoft.com/office/drawing/2014/main" id="{A4F4F62C-803F-4B73-B47C-2AAF4BF0D0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4D7681-89BC-424A-A651-6C208C7BC377}" type="slidenum">
              <a:rPr lang="en-GB" altLang="el-GR"/>
              <a:pPr>
                <a:spcBef>
                  <a:spcPct val="0"/>
                </a:spcBef>
              </a:pPr>
              <a:t>26</a:t>
            </a:fld>
            <a:endParaRPr lang="en-GB"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Θέση εικόνας διαφάνειας">
            <a:extLst>
              <a:ext uri="{FF2B5EF4-FFF2-40B4-BE49-F238E27FC236}">
                <a16:creationId xmlns:a16="http://schemas.microsoft.com/office/drawing/2014/main" id="{180CBA6B-595E-4D0E-A183-5EDE26C2F315}"/>
              </a:ext>
            </a:extLst>
          </p:cNvPr>
          <p:cNvSpPr>
            <a:spLocks noGrp="1" noRot="1" noChangeAspect="1" noTextEdit="1"/>
          </p:cNvSpPr>
          <p:nvPr>
            <p:ph type="sldImg"/>
          </p:nvPr>
        </p:nvSpPr>
        <p:spPr>
          <a:ln/>
        </p:spPr>
      </p:sp>
      <p:sp>
        <p:nvSpPr>
          <p:cNvPr id="105475" name="2 - Θέση σημειώσεων">
            <a:extLst>
              <a:ext uri="{FF2B5EF4-FFF2-40B4-BE49-F238E27FC236}">
                <a16:creationId xmlns:a16="http://schemas.microsoft.com/office/drawing/2014/main" id="{D69355E9-7188-4C04-BE3F-752C653AEF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05476" name="3 - Θέση αριθμού διαφάνειας">
            <a:extLst>
              <a:ext uri="{FF2B5EF4-FFF2-40B4-BE49-F238E27FC236}">
                <a16:creationId xmlns:a16="http://schemas.microsoft.com/office/drawing/2014/main" id="{A3DA8C81-5279-493B-98D9-6BE3B134D3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1F5C8F-B659-48C1-9EDE-528B431EEF52}" type="slidenum">
              <a:rPr lang="en-GB" altLang="el-GR"/>
              <a:pPr>
                <a:spcBef>
                  <a:spcPct val="0"/>
                </a:spcBef>
              </a:pPr>
              <a:t>27</a:t>
            </a:fld>
            <a:endParaRPr lang="en-GB"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Θέση εικόνας διαφάνειας"/>
          <p:cNvSpPr>
            <a:spLocks noGrp="1" noRot="1" noChangeAspect="1" noTextEdit="1"/>
          </p:cNvSpPr>
          <p:nvPr>
            <p:ph type="sldImg"/>
          </p:nvPr>
        </p:nvSpPr>
        <p:spPr>
          <a:ln/>
        </p:spPr>
      </p:sp>
      <p:sp>
        <p:nvSpPr>
          <p:cNvPr id="118787" name="2 - Θέση σημειώσεων"/>
          <p:cNvSpPr>
            <a:spLocks noGrp="1"/>
          </p:cNvSpPr>
          <p:nvPr>
            <p:ph type="body" idx="1"/>
          </p:nvPr>
        </p:nvSpPr>
        <p:spPr>
          <a:noFill/>
          <a:ln/>
        </p:spPr>
        <p:txBody>
          <a:bodyPr/>
          <a:lstStyle/>
          <a:p>
            <a:pPr eaLnBrk="1" hangingPunct="1"/>
            <a:endParaRPr lang="el-GR"/>
          </a:p>
        </p:txBody>
      </p:sp>
      <p:sp>
        <p:nvSpPr>
          <p:cNvPr id="118788" name="3 - Θέση αριθμού διαφάνειας"/>
          <p:cNvSpPr>
            <a:spLocks noGrp="1"/>
          </p:cNvSpPr>
          <p:nvPr>
            <p:ph type="sldNum" sz="quarter" idx="5"/>
          </p:nvPr>
        </p:nvSpPr>
        <p:spPr>
          <a:noFill/>
        </p:spPr>
        <p:txBody>
          <a:bodyPr/>
          <a:lstStyle/>
          <a:p>
            <a:fld id="{D706D82C-402E-4B26-957A-6FFCDDB57800}" type="slidenum">
              <a:rPr lang="en-GB"/>
              <a:pPr/>
              <a:t>28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p:cNvSpPr>
            <a:spLocks noGrp="1" noRot="1" noChangeAspect="1" noTextEdit="1"/>
          </p:cNvSpPr>
          <p:nvPr>
            <p:ph type="sldImg"/>
          </p:nvPr>
        </p:nvSpPr>
        <p:spPr>
          <a:ln/>
        </p:spPr>
      </p:sp>
      <p:sp>
        <p:nvSpPr>
          <p:cNvPr id="128003" name="2 - Θέση σημειώσεων"/>
          <p:cNvSpPr>
            <a:spLocks noGrp="1"/>
          </p:cNvSpPr>
          <p:nvPr>
            <p:ph type="body" idx="1"/>
          </p:nvPr>
        </p:nvSpPr>
        <p:spPr>
          <a:noFill/>
          <a:ln/>
        </p:spPr>
        <p:txBody>
          <a:bodyPr/>
          <a:lstStyle/>
          <a:p>
            <a:pPr eaLnBrk="1" hangingPunct="1"/>
            <a:endParaRPr lang="el-GR"/>
          </a:p>
        </p:txBody>
      </p:sp>
      <p:sp>
        <p:nvSpPr>
          <p:cNvPr id="128004" name="3 - Θέση αριθμού διαφάνειας"/>
          <p:cNvSpPr>
            <a:spLocks noGrp="1"/>
          </p:cNvSpPr>
          <p:nvPr>
            <p:ph type="sldNum" sz="quarter" idx="5"/>
          </p:nvPr>
        </p:nvSpPr>
        <p:spPr>
          <a:noFill/>
        </p:spPr>
        <p:txBody>
          <a:bodyPr/>
          <a:lstStyle/>
          <a:p>
            <a:fld id="{46B4E5E2-9D97-40C0-966E-B24D34EC6F97}" type="slidenum">
              <a:rPr lang="en-GB"/>
              <a:pPr/>
              <a:t>31</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 Θέση εικόνας διαφάνειας">
            <a:extLst>
              <a:ext uri="{FF2B5EF4-FFF2-40B4-BE49-F238E27FC236}">
                <a16:creationId xmlns:a16="http://schemas.microsoft.com/office/drawing/2014/main" id="{70999DA0-9367-445D-BAB6-88C730240CF2}"/>
              </a:ext>
            </a:extLst>
          </p:cNvPr>
          <p:cNvSpPr>
            <a:spLocks noGrp="1" noRot="1" noChangeAspect="1" noTextEdit="1"/>
          </p:cNvSpPr>
          <p:nvPr>
            <p:ph type="sldImg"/>
          </p:nvPr>
        </p:nvSpPr>
        <p:spPr>
          <a:ln/>
        </p:spPr>
      </p:sp>
      <p:sp>
        <p:nvSpPr>
          <p:cNvPr id="115715" name="2 - Θέση σημειώσεων">
            <a:extLst>
              <a:ext uri="{FF2B5EF4-FFF2-40B4-BE49-F238E27FC236}">
                <a16:creationId xmlns:a16="http://schemas.microsoft.com/office/drawing/2014/main" id="{E0452215-BE95-48E2-95C5-CB8A0113A7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15716" name="3 - Θέση αριθμού διαφάνειας">
            <a:extLst>
              <a:ext uri="{FF2B5EF4-FFF2-40B4-BE49-F238E27FC236}">
                <a16:creationId xmlns:a16="http://schemas.microsoft.com/office/drawing/2014/main" id="{FA3D9EA4-C296-456B-A13C-DF467C7E02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6CDC35-0AD7-41BF-99D2-AA77F5584A3C}" type="slidenum">
              <a:rPr lang="en-GB" altLang="el-GR"/>
              <a:pPr>
                <a:spcBef>
                  <a:spcPct val="0"/>
                </a:spcBef>
              </a:pPr>
              <a:t>35</a:t>
            </a:fld>
            <a:endParaRPr lang="en-GB"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 Θέση εικόνας διαφάνειας"/>
          <p:cNvSpPr>
            <a:spLocks noGrp="1" noRot="1" noChangeAspect="1" noTextEdit="1"/>
          </p:cNvSpPr>
          <p:nvPr>
            <p:ph type="sldImg"/>
          </p:nvPr>
        </p:nvSpPr>
        <p:spPr>
          <a:ln/>
        </p:spPr>
      </p:sp>
      <p:sp>
        <p:nvSpPr>
          <p:cNvPr id="142339" name="2 - Θέση σημειώσεων"/>
          <p:cNvSpPr>
            <a:spLocks noGrp="1"/>
          </p:cNvSpPr>
          <p:nvPr>
            <p:ph type="body" idx="1"/>
          </p:nvPr>
        </p:nvSpPr>
        <p:spPr>
          <a:noFill/>
          <a:ln/>
        </p:spPr>
        <p:txBody>
          <a:bodyPr/>
          <a:lstStyle/>
          <a:p>
            <a:pPr eaLnBrk="1" hangingPunct="1"/>
            <a:endParaRPr lang="el-GR"/>
          </a:p>
        </p:txBody>
      </p:sp>
      <p:sp>
        <p:nvSpPr>
          <p:cNvPr id="142340" name="3 - Θέση ημερομηνίας"/>
          <p:cNvSpPr>
            <a:spLocks noGrp="1"/>
          </p:cNvSpPr>
          <p:nvPr>
            <p:ph type="dt" sz="quarter" idx="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83575-F7D7-4C7F-AD1B-1FC595716676}" type="datetime1">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7/3/2020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2341" name="4 - Θέση αριθμού διαφάνειας"/>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A386B9-B2F6-414B-B2BE-55A377277B9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 Θέση εικόνας διαφάνειας">
            <a:extLst>
              <a:ext uri="{FF2B5EF4-FFF2-40B4-BE49-F238E27FC236}">
                <a16:creationId xmlns:a16="http://schemas.microsoft.com/office/drawing/2014/main" id="{1F28EAF0-649E-4EBE-9995-36EEAD55391A}"/>
              </a:ext>
            </a:extLst>
          </p:cNvPr>
          <p:cNvSpPr>
            <a:spLocks noGrp="1" noRot="1" noChangeAspect="1" noTextEdit="1"/>
          </p:cNvSpPr>
          <p:nvPr>
            <p:ph type="sldImg"/>
          </p:nvPr>
        </p:nvSpPr>
        <p:spPr>
          <a:ln/>
        </p:spPr>
      </p:sp>
      <p:sp>
        <p:nvSpPr>
          <p:cNvPr id="123907" name="2 - Θέση σημειώσεων">
            <a:extLst>
              <a:ext uri="{FF2B5EF4-FFF2-40B4-BE49-F238E27FC236}">
                <a16:creationId xmlns:a16="http://schemas.microsoft.com/office/drawing/2014/main" id="{8D46426D-125A-402C-8273-D6C7AF38BB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23908" name="3 - Θέση αριθμού διαφάνειας">
            <a:extLst>
              <a:ext uri="{FF2B5EF4-FFF2-40B4-BE49-F238E27FC236}">
                <a16:creationId xmlns:a16="http://schemas.microsoft.com/office/drawing/2014/main" id="{BE389690-4814-40C0-BD84-0DD819BFE6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9B7805-4359-4FA4-B1F9-85426B9C0B17}" type="slidenum">
              <a:rPr lang="en-GB" altLang="el-GR"/>
              <a:pPr>
                <a:spcBef>
                  <a:spcPct val="0"/>
                </a:spcBef>
              </a:pPr>
              <a:t>59</a:t>
            </a:fld>
            <a:endParaRPr lang="en-GB"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31"/>
          <p:cNvSpPr>
            <a:spLocks noGrp="1" noChangeArrowheads="1"/>
          </p:cNvSpPr>
          <p:nvPr>
            <p:ph type="sldNum" sz="quarter" idx="5"/>
          </p:nvPr>
        </p:nvSpPr>
        <p:spPr>
          <a:noFill/>
        </p:spPr>
        <p:txBody>
          <a:bodyPr/>
          <a:lstStyle/>
          <a:p>
            <a:fld id="{A80D749D-6BBB-4D1D-8618-74EAF170E339}" type="slidenum">
              <a:rPr lang="en-GB"/>
              <a:pPr/>
              <a:t>63</a:t>
            </a:fld>
            <a:endParaRPr lang="en-GB"/>
          </a:p>
        </p:txBody>
      </p:sp>
      <p:sp>
        <p:nvSpPr>
          <p:cNvPr id="144387" name="Rectangle 1026"/>
          <p:cNvSpPr>
            <a:spLocks noGrp="1" noRot="1" noChangeAspect="1" noChangeArrowheads="1" noTextEdit="1"/>
          </p:cNvSpPr>
          <p:nvPr>
            <p:ph type="sldImg"/>
          </p:nvPr>
        </p:nvSpPr>
        <p:spPr>
          <a:solidFill>
            <a:srgbClr val="FFFFFF"/>
          </a:solidFill>
          <a:ln/>
        </p:spPr>
      </p:sp>
      <p:sp>
        <p:nvSpPr>
          <p:cNvPr id="1443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 Θέση εικόνας διαφάνειας"/>
          <p:cNvSpPr>
            <a:spLocks noGrp="1" noRot="1" noChangeAspect="1" noTextEdit="1"/>
          </p:cNvSpPr>
          <p:nvPr>
            <p:ph type="sldImg"/>
          </p:nvPr>
        </p:nvSpPr>
        <p:spPr>
          <a:ln/>
        </p:spPr>
      </p:sp>
      <p:sp>
        <p:nvSpPr>
          <p:cNvPr id="134147" name="2 - Θέση σημειώσεων"/>
          <p:cNvSpPr>
            <a:spLocks noGrp="1"/>
          </p:cNvSpPr>
          <p:nvPr>
            <p:ph type="body" idx="1"/>
          </p:nvPr>
        </p:nvSpPr>
        <p:spPr>
          <a:noFill/>
          <a:ln/>
        </p:spPr>
        <p:txBody>
          <a:bodyPr/>
          <a:lstStyle/>
          <a:p>
            <a:pPr eaLnBrk="1" hangingPunct="1"/>
            <a:endParaRPr lang="el-GR"/>
          </a:p>
        </p:txBody>
      </p:sp>
      <p:sp>
        <p:nvSpPr>
          <p:cNvPr id="134148" name="3 - Θέση αριθμού διαφάνειας"/>
          <p:cNvSpPr>
            <a:spLocks noGrp="1"/>
          </p:cNvSpPr>
          <p:nvPr>
            <p:ph type="sldNum" sz="quarter" idx="5"/>
          </p:nvPr>
        </p:nvSpPr>
        <p:spPr>
          <a:noFill/>
        </p:spPr>
        <p:txBody>
          <a:bodyPr/>
          <a:lstStyle/>
          <a:p>
            <a:fld id="{00654331-EA64-4AB5-9437-34978B961A0A}" type="slidenum">
              <a:rPr lang="en-GB"/>
              <a:pPr/>
              <a:t>65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Θέση εικόνας διαφάνειας"/>
          <p:cNvSpPr>
            <a:spLocks noGrp="1" noRot="1" noChangeAspect="1" noTextEdit="1"/>
          </p:cNvSpPr>
          <p:nvPr>
            <p:ph type="sldImg"/>
          </p:nvPr>
        </p:nvSpPr>
        <p:spPr>
          <a:ln/>
        </p:spPr>
      </p:sp>
      <p:sp>
        <p:nvSpPr>
          <p:cNvPr id="89091" name="2 - Θέση σημειώσεων"/>
          <p:cNvSpPr>
            <a:spLocks noGrp="1"/>
          </p:cNvSpPr>
          <p:nvPr>
            <p:ph type="body" idx="1"/>
          </p:nvPr>
        </p:nvSpPr>
        <p:spPr>
          <a:noFill/>
          <a:ln/>
        </p:spPr>
        <p:txBody>
          <a:bodyPr/>
          <a:lstStyle/>
          <a:p>
            <a:pPr eaLnBrk="1" hangingPunct="1"/>
            <a:endParaRPr lang="el-GR"/>
          </a:p>
        </p:txBody>
      </p:sp>
      <p:sp>
        <p:nvSpPr>
          <p:cNvPr id="89092" name="3 - Θέση ημερομηνίας"/>
          <p:cNvSpPr>
            <a:spLocks noGrp="1"/>
          </p:cNvSpPr>
          <p:nvPr>
            <p:ph type="dt" sz="quarter" idx="1"/>
          </p:nvPr>
        </p:nvSpPr>
        <p:spPr>
          <a:noFill/>
        </p:spPr>
        <p:txBody>
          <a:bodyPr/>
          <a:lstStyle/>
          <a:p>
            <a:fld id="{E23451FF-D174-4414-B36F-92A94F1B0CFC}" type="datetime1">
              <a:rPr lang="en-US"/>
              <a:pPr/>
              <a:t>7/3/2020</a:t>
            </a:fld>
            <a:endParaRPr lang="en-US"/>
          </a:p>
        </p:txBody>
      </p:sp>
      <p:sp>
        <p:nvSpPr>
          <p:cNvPr id="89093" name="4 - Θέση αριθμού διαφάνειας"/>
          <p:cNvSpPr>
            <a:spLocks noGrp="1"/>
          </p:cNvSpPr>
          <p:nvPr>
            <p:ph type="sldNum" sz="quarter" idx="5"/>
          </p:nvPr>
        </p:nvSpPr>
        <p:spPr>
          <a:noFill/>
        </p:spPr>
        <p:txBody>
          <a:bodyPr/>
          <a:lstStyle/>
          <a:p>
            <a:fld id="{B4047D05-E1E7-4F83-AC8E-69EFE7BBAE3C}"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a:ln/>
        </p:spPr>
      </p:sp>
      <p:sp>
        <p:nvSpPr>
          <p:cNvPr id="130051" name="2 - Θέση σημειώσεων"/>
          <p:cNvSpPr>
            <a:spLocks noGrp="1"/>
          </p:cNvSpPr>
          <p:nvPr>
            <p:ph type="body" idx="1"/>
          </p:nvPr>
        </p:nvSpPr>
        <p:spPr>
          <a:noFill/>
          <a:ln/>
        </p:spPr>
        <p:txBody>
          <a:bodyPr/>
          <a:lstStyle/>
          <a:p>
            <a:pPr eaLnBrk="1" hangingPunct="1"/>
            <a:endParaRPr lang="el-GR"/>
          </a:p>
        </p:txBody>
      </p:sp>
      <p:sp>
        <p:nvSpPr>
          <p:cNvPr id="130052" name="3 - Θέση αριθμού διαφάνειας"/>
          <p:cNvSpPr>
            <a:spLocks noGrp="1"/>
          </p:cNvSpPr>
          <p:nvPr>
            <p:ph type="sldNum" sz="quarter" idx="5"/>
          </p:nvPr>
        </p:nvSpPr>
        <p:spPr>
          <a:noFill/>
        </p:spPr>
        <p:txBody>
          <a:bodyPr/>
          <a:lstStyle/>
          <a:p>
            <a:fld id="{73A6120E-102A-4132-873C-EAA0AA053C68}" type="slidenum">
              <a:rPr lang="en-GB"/>
              <a:pPr/>
              <a:t>66</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 Θέση εικόνας διαφάνειας"/>
          <p:cNvSpPr>
            <a:spLocks noGrp="1" noRot="1" noChangeAspect="1" noTextEdit="1"/>
          </p:cNvSpPr>
          <p:nvPr>
            <p:ph type="sldImg"/>
          </p:nvPr>
        </p:nvSpPr>
        <p:spPr>
          <a:ln/>
        </p:spPr>
      </p:sp>
      <p:sp>
        <p:nvSpPr>
          <p:cNvPr id="130051" name="2 - Θέση σημειώσεων"/>
          <p:cNvSpPr>
            <a:spLocks noGrp="1"/>
          </p:cNvSpPr>
          <p:nvPr>
            <p:ph type="body" idx="1"/>
          </p:nvPr>
        </p:nvSpPr>
        <p:spPr>
          <a:noFill/>
          <a:ln/>
        </p:spPr>
        <p:txBody>
          <a:bodyPr/>
          <a:lstStyle/>
          <a:p>
            <a:pPr eaLnBrk="1" hangingPunct="1"/>
            <a:endParaRPr lang="el-GR"/>
          </a:p>
        </p:txBody>
      </p:sp>
      <p:sp>
        <p:nvSpPr>
          <p:cNvPr id="130052" name="3 - Θέση αριθμού διαφάνειας"/>
          <p:cNvSpPr>
            <a:spLocks noGrp="1"/>
          </p:cNvSpPr>
          <p:nvPr>
            <p:ph type="sldNum" sz="quarter" idx="5"/>
          </p:nvPr>
        </p:nvSpPr>
        <p:spPr>
          <a:noFill/>
        </p:spPr>
        <p:txBody>
          <a:bodyPr/>
          <a:lstStyle/>
          <a:p>
            <a:fld id="{73A6120E-102A-4132-873C-EAA0AA053C68}" type="slidenum">
              <a:rPr lang="en-GB"/>
              <a:pPr/>
              <a:t>67</a:t>
            </a:fld>
            <a:endParaRPr lang="en-GB"/>
          </a:p>
        </p:txBody>
      </p:sp>
    </p:spTree>
    <p:extLst>
      <p:ext uri="{BB962C8B-B14F-4D97-AF65-F5344CB8AC3E}">
        <p14:creationId xmlns:p14="http://schemas.microsoft.com/office/powerpoint/2010/main" val="204673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 Θέση εικόνας διαφάνειας">
            <a:extLst>
              <a:ext uri="{FF2B5EF4-FFF2-40B4-BE49-F238E27FC236}">
                <a16:creationId xmlns:a16="http://schemas.microsoft.com/office/drawing/2014/main" id="{5FD7144C-1F57-4DB9-A366-F734CCBA7705}"/>
              </a:ext>
            </a:extLst>
          </p:cNvPr>
          <p:cNvSpPr>
            <a:spLocks noGrp="1" noRot="1" noChangeAspect="1" noTextEdit="1"/>
          </p:cNvSpPr>
          <p:nvPr>
            <p:ph type="sldImg"/>
          </p:nvPr>
        </p:nvSpPr>
        <p:spPr>
          <a:ln/>
        </p:spPr>
      </p:sp>
      <p:sp>
        <p:nvSpPr>
          <p:cNvPr id="146435" name="2 - Θέση σημειώσεων">
            <a:extLst>
              <a:ext uri="{FF2B5EF4-FFF2-40B4-BE49-F238E27FC236}">
                <a16:creationId xmlns:a16="http://schemas.microsoft.com/office/drawing/2014/main" id="{EFF58A91-98B2-4C64-BEB3-EA4E361F9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46436" name="3 - Θέση αριθμού διαφάνειας">
            <a:extLst>
              <a:ext uri="{FF2B5EF4-FFF2-40B4-BE49-F238E27FC236}">
                <a16:creationId xmlns:a16="http://schemas.microsoft.com/office/drawing/2014/main" id="{E557CDF5-C61A-4CD5-B1C8-3EAFA19718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5A9342-41AE-4541-9BC1-288CF54D8191}" type="slidenum">
              <a:rPr kumimoji="0" lang="en-US" altLang="el-G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l-G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031"/>
          <p:cNvSpPr>
            <a:spLocks noGrp="1" noChangeArrowheads="1"/>
          </p:cNvSpPr>
          <p:nvPr>
            <p:ph type="sldNum" sz="quarter" idx="5"/>
          </p:nvPr>
        </p:nvSpPr>
        <p:spPr>
          <a:noFill/>
        </p:spPr>
        <p:txBody>
          <a:bodyPr/>
          <a:lstStyle/>
          <a:p>
            <a:fld id="{06DFCFAD-8741-4971-9629-121658AE18C7}" type="slidenum">
              <a:rPr lang="en-GB"/>
              <a:pPr/>
              <a:t>82</a:t>
            </a:fld>
            <a:endParaRPr lang="en-GB"/>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l-GR"/>
              <a:t>Κατώτερο έμφραγμα</a:t>
            </a:r>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31"/>
          <p:cNvSpPr>
            <a:spLocks noGrp="1" noChangeArrowheads="1"/>
          </p:cNvSpPr>
          <p:nvPr>
            <p:ph type="sldNum" sz="quarter" idx="5"/>
          </p:nvPr>
        </p:nvSpPr>
        <p:spPr>
          <a:noFill/>
        </p:spPr>
        <p:txBody>
          <a:bodyPr/>
          <a:lstStyle/>
          <a:p>
            <a:fld id="{0BCC3CAA-7D7B-4E2A-A1FE-F898D7BDCC3D}" type="slidenum">
              <a:rPr lang="en-GB"/>
              <a:pPr/>
              <a:t>86</a:t>
            </a:fld>
            <a:endParaRPr lang="en-GB"/>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l-GR"/>
              <a:t>Κατώτερο έμφραγμα</a:t>
            </a:r>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 Θέση εικόνας διαφάνειας"/>
          <p:cNvSpPr>
            <a:spLocks noGrp="1" noRot="1" noChangeAspect="1" noTextEdit="1"/>
          </p:cNvSpPr>
          <p:nvPr>
            <p:ph type="sldImg"/>
          </p:nvPr>
        </p:nvSpPr>
        <p:spPr>
          <a:ln/>
        </p:spPr>
      </p:sp>
      <p:sp>
        <p:nvSpPr>
          <p:cNvPr id="140291" name="2 - Θέση σημειώσεων"/>
          <p:cNvSpPr>
            <a:spLocks noGrp="1"/>
          </p:cNvSpPr>
          <p:nvPr>
            <p:ph type="body" idx="1"/>
          </p:nvPr>
        </p:nvSpPr>
        <p:spPr>
          <a:noFill/>
          <a:ln/>
        </p:spPr>
        <p:txBody>
          <a:bodyPr/>
          <a:lstStyle/>
          <a:p>
            <a:pPr eaLnBrk="1" hangingPunct="1"/>
            <a:endParaRPr lang="el-GR"/>
          </a:p>
        </p:txBody>
      </p:sp>
      <p:sp>
        <p:nvSpPr>
          <p:cNvPr id="140292" name="3 - Θέση ημερομηνίας"/>
          <p:cNvSpPr>
            <a:spLocks noGrp="1"/>
          </p:cNvSpPr>
          <p:nvPr>
            <p:ph type="dt" sz="quarter" idx="1"/>
          </p:nvPr>
        </p:nvSpPr>
        <p:spPr>
          <a:noFill/>
        </p:spPr>
        <p:txBody>
          <a:bodyPr/>
          <a:lstStyle/>
          <a:p>
            <a:fld id="{48C0B229-23B4-4284-8D41-F910FBD2A701}" type="datetime1">
              <a:rPr lang="en-US"/>
              <a:pPr/>
              <a:t>7/3/2020</a:t>
            </a:fld>
            <a:endParaRPr lang="en-US"/>
          </a:p>
        </p:txBody>
      </p:sp>
      <p:sp>
        <p:nvSpPr>
          <p:cNvPr id="140293" name="4 - Θέση αριθμού διαφάνειας"/>
          <p:cNvSpPr>
            <a:spLocks noGrp="1"/>
          </p:cNvSpPr>
          <p:nvPr>
            <p:ph type="sldNum" sz="quarter" idx="5"/>
          </p:nvPr>
        </p:nvSpPr>
        <p:spPr>
          <a:noFill/>
        </p:spPr>
        <p:txBody>
          <a:bodyPr/>
          <a:lstStyle/>
          <a:p>
            <a:fld id="{1E78F45C-A316-472C-A7F5-81C85E36DC0F}" type="slidenum">
              <a:rPr lang="en-US"/>
              <a:pPr/>
              <a:t>88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 Θέση εικόνας διαφάνειας">
            <a:extLst>
              <a:ext uri="{FF2B5EF4-FFF2-40B4-BE49-F238E27FC236}">
                <a16:creationId xmlns:a16="http://schemas.microsoft.com/office/drawing/2014/main" id="{85D43C97-28EB-44F5-917F-5E2A48A04724}"/>
              </a:ext>
            </a:extLst>
          </p:cNvPr>
          <p:cNvSpPr>
            <a:spLocks noGrp="1" noRot="1" noChangeAspect="1" noTextEdit="1"/>
          </p:cNvSpPr>
          <p:nvPr>
            <p:ph type="sldImg"/>
          </p:nvPr>
        </p:nvSpPr>
        <p:spPr>
          <a:ln/>
        </p:spPr>
      </p:sp>
      <p:sp>
        <p:nvSpPr>
          <p:cNvPr id="168963" name="2 - Θέση σημειώσεων">
            <a:extLst>
              <a:ext uri="{FF2B5EF4-FFF2-40B4-BE49-F238E27FC236}">
                <a16:creationId xmlns:a16="http://schemas.microsoft.com/office/drawing/2014/main" id="{19EF5934-1F1E-4C43-9D24-BB2BD71DE8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68964" name="3 - Θέση αριθμού διαφάνειας">
            <a:extLst>
              <a:ext uri="{FF2B5EF4-FFF2-40B4-BE49-F238E27FC236}">
                <a16:creationId xmlns:a16="http://schemas.microsoft.com/office/drawing/2014/main" id="{5567A9EC-D259-47F8-99E3-D117ABF344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E55C1C-1359-4448-80B5-73B0CA34AD44}" type="slidenum">
              <a:rPr lang="en-US" altLang="el-GR"/>
              <a:pPr>
                <a:spcBef>
                  <a:spcPct val="0"/>
                </a:spcBef>
              </a:pPr>
              <a:t>93</a:t>
            </a:fld>
            <a:endParaRPr lang="en-US" alt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1 - Θέση εικόνας διαφάνειας">
            <a:extLst>
              <a:ext uri="{FF2B5EF4-FFF2-40B4-BE49-F238E27FC236}">
                <a16:creationId xmlns:a16="http://schemas.microsoft.com/office/drawing/2014/main" id="{9E425818-F5FB-48E2-A34E-E5CE7161295C}"/>
              </a:ext>
            </a:extLst>
          </p:cNvPr>
          <p:cNvSpPr>
            <a:spLocks noGrp="1" noRot="1" noChangeAspect="1" noTextEdit="1"/>
          </p:cNvSpPr>
          <p:nvPr>
            <p:ph type="sldImg"/>
          </p:nvPr>
        </p:nvSpPr>
        <p:spPr>
          <a:ln/>
        </p:spPr>
      </p:sp>
      <p:sp>
        <p:nvSpPr>
          <p:cNvPr id="171011" name="2 - Θέση σημειώσεων">
            <a:extLst>
              <a:ext uri="{FF2B5EF4-FFF2-40B4-BE49-F238E27FC236}">
                <a16:creationId xmlns:a16="http://schemas.microsoft.com/office/drawing/2014/main" id="{2C58A4A4-C892-4489-9B18-EFFC013516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71012" name="3 - Θέση αριθμού διαφάνειας">
            <a:extLst>
              <a:ext uri="{FF2B5EF4-FFF2-40B4-BE49-F238E27FC236}">
                <a16:creationId xmlns:a16="http://schemas.microsoft.com/office/drawing/2014/main" id="{6FAC33D9-D08E-4D4B-BF90-5BB47E9DC6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D90867-FD51-4310-A998-686B363EFDD7}" type="slidenum">
              <a:rPr lang="en-US" altLang="el-GR"/>
              <a:pPr>
                <a:spcBef>
                  <a:spcPct val="0"/>
                </a:spcBef>
              </a:pPr>
              <a:t>94</a:t>
            </a:fld>
            <a:endParaRPr lang="en-US" alt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 Θέση εικόνας διαφάνειας">
            <a:extLst>
              <a:ext uri="{FF2B5EF4-FFF2-40B4-BE49-F238E27FC236}">
                <a16:creationId xmlns:a16="http://schemas.microsoft.com/office/drawing/2014/main" id="{FC66C0A2-EB6E-4989-95AD-28B9F1A32050}"/>
              </a:ext>
            </a:extLst>
          </p:cNvPr>
          <p:cNvSpPr>
            <a:spLocks noGrp="1" noRot="1" noChangeAspect="1" noTextEdit="1"/>
          </p:cNvSpPr>
          <p:nvPr>
            <p:ph type="sldImg"/>
          </p:nvPr>
        </p:nvSpPr>
        <p:spPr>
          <a:ln/>
        </p:spPr>
      </p:sp>
      <p:sp>
        <p:nvSpPr>
          <p:cNvPr id="173059" name="2 - Θέση σημειώσεων">
            <a:extLst>
              <a:ext uri="{FF2B5EF4-FFF2-40B4-BE49-F238E27FC236}">
                <a16:creationId xmlns:a16="http://schemas.microsoft.com/office/drawing/2014/main" id="{AB8619C8-A716-476E-B221-3B2A4D1671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173060" name="3 - Θέση αριθμού διαφάνειας">
            <a:extLst>
              <a:ext uri="{FF2B5EF4-FFF2-40B4-BE49-F238E27FC236}">
                <a16:creationId xmlns:a16="http://schemas.microsoft.com/office/drawing/2014/main" id="{A56BB338-3FD3-43F9-B28D-121A6C9037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733475-62DD-44B3-9162-C073A06E758C}" type="slidenum">
              <a:rPr lang="en-GB" altLang="el-GR"/>
              <a:pPr>
                <a:spcBef>
                  <a:spcPct val="0"/>
                </a:spcBef>
              </a:pPr>
              <a:t>95</a:t>
            </a:fld>
            <a:endParaRPr lang="en-GB"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Θέση εικόνας διαφάνειας"/>
          <p:cNvSpPr>
            <a:spLocks noGrp="1" noRot="1" noChangeAspect="1" noTextEdit="1"/>
          </p:cNvSpPr>
          <p:nvPr>
            <p:ph type="sldImg"/>
          </p:nvPr>
        </p:nvSpPr>
        <p:spPr>
          <a:ln/>
        </p:spPr>
      </p:sp>
      <p:sp>
        <p:nvSpPr>
          <p:cNvPr id="90115" name="2 - Θέση σημειώσεων"/>
          <p:cNvSpPr>
            <a:spLocks noGrp="1"/>
          </p:cNvSpPr>
          <p:nvPr>
            <p:ph type="body" idx="1"/>
          </p:nvPr>
        </p:nvSpPr>
        <p:spPr>
          <a:noFill/>
          <a:ln/>
        </p:spPr>
        <p:txBody>
          <a:bodyPr/>
          <a:lstStyle/>
          <a:p>
            <a:pPr eaLnBrk="1" hangingPunct="1"/>
            <a:endParaRPr lang="el-GR"/>
          </a:p>
        </p:txBody>
      </p:sp>
      <p:sp>
        <p:nvSpPr>
          <p:cNvPr id="90116" name="3 - Θέση ημερομηνίας"/>
          <p:cNvSpPr>
            <a:spLocks noGrp="1"/>
          </p:cNvSpPr>
          <p:nvPr>
            <p:ph type="dt" sz="quarter" idx="1"/>
          </p:nvPr>
        </p:nvSpPr>
        <p:spPr>
          <a:noFill/>
        </p:spPr>
        <p:txBody>
          <a:bodyPr/>
          <a:lstStyle/>
          <a:p>
            <a:fld id="{35798C19-2DBB-43F5-95B3-719D79452331}" type="datetime1">
              <a:rPr lang="en-US"/>
              <a:pPr/>
              <a:t>7/3/2020</a:t>
            </a:fld>
            <a:endParaRPr lang="en-US"/>
          </a:p>
        </p:txBody>
      </p:sp>
      <p:sp>
        <p:nvSpPr>
          <p:cNvPr id="90117" name="4 - Θέση αριθμού διαφάνειας"/>
          <p:cNvSpPr>
            <a:spLocks noGrp="1"/>
          </p:cNvSpPr>
          <p:nvPr>
            <p:ph type="sldNum" sz="quarter" idx="5"/>
          </p:nvPr>
        </p:nvSpPr>
        <p:spPr>
          <a:noFill/>
        </p:spPr>
        <p:txBody>
          <a:bodyPr/>
          <a:lstStyle/>
          <a:p>
            <a:fld id="{0C1ED335-38CA-4F83-B8C1-3F5CE91FE519}"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a:ln/>
        </p:spPr>
      </p:sp>
      <p:sp>
        <p:nvSpPr>
          <p:cNvPr id="91139" name="2 - Θέση σημειώσεων"/>
          <p:cNvSpPr>
            <a:spLocks noGrp="1"/>
          </p:cNvSpPr>
          <p:nvPr>
            <p:ph type="body" idx="1"/>
          </p:nvPr>
        </p:nvSpPr>
        <p:spPr>
          <a:noFill/>
          <a:ln/>
        </p:spPr>
        <p:txBody>
          <a:bodyPr/>
          <a:lstStyle/>
          <a:p>
            <a:pPr eaLnBrk="1" hangingPunct="1"/>
            <a:endParaRPr lang="el-GR"/>
          </a:p>
        </p:txBody>
      </p:sp>
      <p:sp>
        <p:nvSpPr>
          <p:cNvPr id="91140" name="3 - Θέση ημερομηνίας"/>
          <p:cNvSpPr>
            <a:spLocks noGrp="1"/>
          </p:cNvSpPr>
          <p:nvPr>
            <p:ph type="dt" sz="quarter" idx="1"/>
          </p:nvPr>
        </p:nvSpPr>
        <p:spPr>
          <a:noFill/>
        </p:spPr>
        <p:txBody>
          <a:bodyPr/>
          <a:lstStyle/>
          <a:p>
            <a:fld id="{55091018-837C-4DBF-BF85-CAA1D41E8808}" type="datetime1">
              <a:rPr lang="en-US"/>
              <a:pPr/>
              <a:t>7/3/2020</a:t>
            </a:fld>
            <a:endParaRPr lang="en-US"/>
          </a:p>
        </p:txBody>
      </p:sp>
      <p:sp>
        <p:nvSpPr>
          <p:cNvPr id="91141" name="4 - Θέση αριθμού διαφάνειας"/>
          <p:cNvSpPr>
            <a:spLocks noGrp="1"/>
          </p:cNvSpPr>
          <p:nvPr>
            <p:ph type="sldNum" sz="quarter" idx="5"/>
          </p:nvPr>
        </p:nvSpPr>
        <p:spPr>
          <a:noFill/>
        </p:spPr>
        <p:txBody>
          <a:bodyPr/>
          <a:lstStyle/>
          <a:p>
            <a:fld id="{3D3A2751-2AD8-450F-80EB-C2CAE5FAAE28}" type="slidenum">
              <a:rPr lang="en-US"/>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Θέση εικόνας διαφάνειας"/>
          <p:cNvSpPr>
            <a:spLocks noGrp="1" noRot="1" noChangeAspect="1" noTextEdit="1"/>
          </p:cNvSpPr>
          <p:nvPr>
            <p:ph type="sldImg"/>
          </p:nvPr>
        </p:nvSpPr>
        <p:spPr>
          <a:ln/>
        </p:spPr>
      </p:sp>
      <p:sp>
        <p:nvSpPr>
          <p:cNvPr id="95235" name="2 - Θέση σημειώσεων"/>
          <p:cNvSpPr>
            <a:spLocks noGrp="1"/>
          </p:cNvSpPr>
          <p:nvPr>
            <p:ph type="body" idx="1"/>
          </p:nvPr>
        </p:nvSpPr>
        <p:spPr>
          <a:noFill/>
          <a:ln/>
        </p:spPr>
        <p:txBody>
          <a:bodyPr/>
          <a:lstStyle/>
          <a:p>
            <a:pPr eaLnBrk="1" hangingPunct="1"/>
            <a:endParaRPr lang="el-GR"/>
          </a:p>
        </p:txBody>
      </p:sp>
      <p:sp>
        <p:nvSpPr>
          <p:cNvPr id="95236" name="3 - Θέση ημερομηνίας"/>
          <p:cNvSpPr>
            <a:spLocks noGrp="1"/>
          </p:cNvSpPr>
          <p:nvPr>
            <p:ph type="dt" sz="quarter" idx="1"/>
          </p:nvPr>
        </p:nvSpPr>
        <p:spPr>
          <a:noFill/>
        </p:spPr>
        <p:txBody>
          <a:bodyPr/>
          <a:lstStyle/>
          <a:p>
            <a:fld id="{A90EE845-4E78-405A-AEFC-D3F7A592A55C}" type="datetime1">
              <a:rPr lang="en-US"/>
              <a:pPr/>
              <a:t>7/3/2020</a:t>
            </a:fld>
            <a:endParaRPr lang="en-US"/>
          </a:p>
        </p:txBody>
      </p:sp>
      <p:sp>
        <p:nvSpPr>
          <p:cNvPr id="95237" name="4 - Θέση αριθμού διαφάνειας"/>
          <p:cNvSpPr>
            <a:spLocks noGrp="1"/>
          </p:cNvSpPr>
          <p:nvPr>
            <p:ph type="sldNum" sz="quarter" idx="5"/>
          </p:nvPr>
        </p:nvSpPr>
        <p:spPr>
          <a:noFill/>
        </p:spPr>
        <p:txBody>
          <a:bodyPr/>
          <a:lstStyle/>
          <a:p>
            <a:fld id="{2D382E2F-08B8-4370-9024-F1992144624D}" type="slidenum">
              <a:rPr lang="en-US"/>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 Θέση εικόνας διαφάνειας"/>
          <p:cNvSpPr>
            <a:spLocks noGrp="1" noRot="1" noChangeAspect="1" noTextEdit="1"/>
          </p:cNvSpPr>
          <p:nvPr>
            <p:ph type="sldImg"/>
          </p:nvPr>
        </p:nvSpPr>
        <p:spPr>
          <a:ln/>
        </p:spPr>
      </p:sp>
      <p:sp>
        <p:nvSpPr>
          <p:cNvPr id="96259" name="2 - Θέση σημειώσεων"/>
          <p:cNvSpPr>
            <a:spLocks noGrp="1"/>
          </p:cNvSpPr>
          <p:nvPr>
            <p:ph type="body" idx="1"/>
          </p:nvPr>
        </p:nvSpPr>
        <p:spPr>
          <a:noFill/>
          <a:ln/>
        </p:spPr>
        <p:txBody>
          <a:bodyPr/>
          <a:lstStyle/>
          <a:p>
            <a:pPr eaLnBrk="1" hangingPunct="1"/>
            <a:endParaRPr lang="el-GR"/>
          </a:p>
        </p:txBody>
      </p:sp>
      <p:sp>
        <p:nvSpPr>
          <p:cNvPr id="96260" name="3 - Θέση ημερομηνίας"/>
          <p:cNvSpPr>
            <a:spLocks noGrp="1"/>
          </p:cNvSpPr>
          <p:nvPr>
            <p:ph type="dt" sz="quarter" idx="1"/>
          </p:nvPr>
        </p:nvSpPr>
        <p:spPr>
          <a:noFill/>
        </p:spPr>
        <p:txBody>
          <a:bodyPr/>
          <a:lstStyle/>
          <a:p>
            <a:fld id="{F85B65ED-1455-4714-8183-F1762B35547B}" type="datetime1">
              <a:rPr lang="en-US"/>
              <a:pPr/>
              <a:t>7/3/2020</a:t>
            </a:fld>
            <a:endParaRPr lang="en-US"/>
          </a:p>
        </p:txBody>
      </p:sp>
      <p:sp>
        <p:nvSpPr>
          <p:cNvPr id="96261" name="4 - Θέση αριθμού διαφάνειας"/>
          <p:cNvSpPr>
            <a:spLocks noGrp="1"/>
          </p:cNvSpPr>
          <p:nvPr>
            <p:ph type="sldNum" sz="quarter" idx="5"/>
          </p:nvPr>
        </p:nvSpPr>
        <p:spPr>
          <a:noFill/>
        </p:spPr>
        <p:txBody>
          <a:bodyPr/>
          <a:lstStyle/>
          <a:p>
            <a:fld id="{990035B3-5931-4255-A262-14350F4D5D32}" type="slidenum">
              <a:rPr lang="en-US"/>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 Θέση εικόνας διαφάνειας"/>
          <p:cNvSpPr>
            <a:spLocks noGrp="1" noRot="1" noChangeAspect="1" noTextEdit="1"/>
          </p:cNvSpPr>
          <p:nvPr>
            <p:ph type="sldImg"/>
          </p:nvPr>
        </p:nvSpPr>
        <p:spPr>
          <a:ln/>
        </p:spPr>
      </p:sp>
      <p:sp>
        <p:nvSpPr>
          <p:cNvPr id="97283" name="2 - Θέση σημειώσεων"/>
          <p:cNvSpPr>
            <a:spLocks noGrp="1"/>
          </p:cNvSpPr>
          <p:nvPr>
            <p:ph type="body" idx="1"/>
          </p:nvPr>
        </p:nvSpPr>
        <p:spPr>
          <a:noFill/>
          <a:ln/>
        </p:spPr>
        <p:txBody>
          <a:bodyPr/>
          <a:lstStyle/>
          <a:p>
            <a:pPr eaLnBrk="1" hangingPunct="1"/>
            <a:endParaRPr lang="el-GR"/>
          </a:p>
        </p:txBody>
      </p:sp>
      <p:sp>
        <p:nvSpPr>
          <p:cNvPr id="97284" name="3 - Θέση αριθμού διαφάνειας"/>
          <p:cNvSpPr>
            <a:spLocks noGrp="1"/>
          </p:cNvSpPr>
          <p:nvPr>
            <p:ph type="sldNum" sz="quarter" idx="5"/>
          </p:nvPr>
        </p:nvSpPr>
        <p:spPr>
          <a:noFill/>
        </p:spPr>
        <p:txBody>
          <a:bodyPr/>
          <a:lstStyle/>
          <a:p>
            <a:fld id="{910F8610-B334-4F2D-B6C6-34FAB9D8DF30}" type="slidenum">
              <a:rPr lang="en-GB"/>
              <a:pPr/>
              <a:t>12</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2388A3FD-4BFE-42A3-B9F4-B9D63C3B91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2881E8-E3AA-49E6-B441-65844765D697}"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2819" name="Rectangle 2">
            <a:extLst>
              <a:ext uri="{FF2B5EF4-FFF2-40B4-BE49-F238E27FC236}">
                <a16:creationId xmlns:a16="http://schemas.microsoft.com/office/drawing/2014/main" id="{5A96D38C-41DB-4436-AEF1-E0B9CF1F73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a:extLst>
              <a:ext uri="{FF2B5EF4-FFF2-40B4-BE49-F238E27FC236}">
                <a16:creationId xmlns:a16="http://schemas.microsoft.com/office/drawing/2014/main" id="{7170D48E-BBC9-49A2-825C-3D6D3860F8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l-GR"/>
              <a:t>Ischemia = not enough O2</a:t>
            </a:r>
          </a:p>
          <a:p>
            <a:pPr>
              <a:spcBef>
                <a:spcPct val="0"/>
              </a:spcBef>
            </a:pPr>
            <a:r>
              <a:rPr lang="en-US" altLang="el-GR"/>
              <a:t>Necrosis = dead cells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 Θέση εικόνας διαφάνειας">
            <a:extLst>
              <a:ext uri="{FF2B5EF4-FFF2-40B4-BE49-F238E27FC236}">
                <a16:creationId xmlns:a16="http://schemas.microsoft.com/office/drawing/2014/main" id="{03F68321-9F36-400B-B84C-565F9C491D46}"/>
              </a:ext>
            </a:extLst>
          </p:cNvPr>
          <p:cNvSpPr>
            <a:spLocks noGrp="1" noRot="1" noChangeAspect="1" noTextEdit="1"/>
          </p:cNvSpPr>
          <p:nvPr>
            <p:ph type="sldImg"/>
          </p:nvPr>
        </p:nvSpPr>
        <p:spPr>
          <a:ln/>
        </p:spPr>
      </p:sp>
      <p:sp>
        <p:nvSpPr>
          <p:cNvPr id="84995" name="2 - Θέση σημειώσεων">
            <a:extLst>
              <a:ext uri="{FF2B5EF4-FFF2-40B4-BE49-F238E27FC236}">
                <a16:creationId xmlns:a16="http://schemas.microsoft.com/office/drawing/2014/main" id="{86C28834-2E09-4AFF-889B-8E98DF8934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84996" name="3 - Θέση αριθμού διαφάνειας">
            <a:extLst>
              <a:ext uri="{FF2B5EF4-FFF2-40B4-BE49-F238E27FC236}">
                <a16:creationId xmlns:a16="http://schemas.microsoft.com/office/drawing/2014/main" id="{41263E63-12A4-4460-812C-5B4CB2EF93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DB36C9-63EA-4AA0-BB45-698F64C628D9}" type="slidenum">
              <a:rPr lang="en-GB" altLang="el-GR"/>
              <a:pPr>
                <a:spcBef>
                  <a:spcPct val="0"/>
                </a:spcBef>
              </a:pPr>
              <a:t>24</a:t>
            </a:fld>
            <a:endParaRPr lang="en-GB"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3.bin"/><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E24D8111-6684-4F93-85A0-C3C60A34ED99}" type="datetimeFigureOut">
              <a:rPr lang="el-GR" smtClean="0"/>
              <a:t>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1604164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24D8111-6684-4F93-85A0-C3C60A34ED99}" type="datetimeFigureOut">
              <a:rPr lang="el-GR" smtClean="0"/>
              <a:t>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69311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24D8111-6684-4F93-85A0-C3C60A34ED99}" type="datetimeFigureOut">
              <a:rPr lang="el-GR" smtClean="0"/>
              <a:t>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39341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95400" y="609600"/>
            <a:ext cx="7772400" cy="1143000"/>
          </a:xfrm>
        </p:spPr>
        <p:txBody>
          <a:bodyPr/>
          <a:lstStyle/>
          <a:p>
            <a:r>
              <a:rPr lang="el-GR"/>
              <a:t>Kλικ για επεξεργασία του τίτλου</a:t>
            </a:r>
          </a:p>
        </p:txBody>
      </p:sp>
      <p:sp>
        <p:nvSpPr>
          <p:cNvPr id="3" name="2 - Θέση SmartArt"/>
          <p:cNvSpPr>
            <a:spLocks noGrp="1"/>
          </p:cNvSpPr>
          <p:nvPr>
            <p:ph type="dgm" idx="1"/>
          </p:nvPr>
        </p:nvSpPr>
        <p:spPr>
          <a:xfrm>
            <a:off x="1295400" y="1981200"/>
            <a:ext cx="7772400" cy="4114800"/>
          </a:xfrm>
        </p:spPr>
        <p:txBody>
          <a:bodyPr/>
          <a:lstStyle/>
          <a:p>
            <a:pPr lvl="0"/>
            <a:endParaRPr lang="el-GR" noProof="0"/>
          </a:p>
        </p:txBody>
      </p:sp>
      <p:sp>
        <p:nvSpPr>
          <p:cNvPr id="4" name="3 - Θέση ημερομηνίας">
            <a:extLst>
              <a:ext uri="{FF2B5EF4-FFF2-40B4-BE49-F238E27FC236}">
                <a16:creationId xmlns:a16="http://schemas.microsoft.com/office/drawing/2014/main" id="{1ABD4D44-4563-47C2-9815-2ABAA112F361}"/>
              </a:ext>
            </a:extLst>
          </p:cNvPr>
          <p:cNvSpPr>
            <a:spLocks noGrp="1"/>
          </p:cNvSpPr>
          <p:nvPr>
            <p:ph type="dt" sz="half" idx="10"/>
          </p:nvPr>
        </p:nvSpPr>
        <p:spPr>
          <a:xfrm>
            <a:off x="1295400" y="6248400"/>
            <a:ext cx="1905000" cy="457200"/>
          </a:xfrm>
        </p:spPr>
        <p:txBody>
          <a:bodyPr/>
          <a:lstStyle>
            <a:lvl1pPr>
              <a:defRPr/>
            </a:lvl1pPr>
          </a:lstStyle>
          <a:p>
            <a:pPr>
              <a:defRPr/>
            </a:pPr>
            <a:endParaRPr lang="en-US"/>
          </a:p>
        </p:txBody>
      </p:sp>
      <p:sp>
        <p:nvSpPr>
          <p:cNvPr id="5" name="4 - Θέση υποσέλιδου">
            <a:extLst>
              <a:ext uri="{FF2B5EF4-FFF2-40B4-BE49-F238E27FC236}">
                <a16:creationId xmlns:a16="http://schemas.microsoft.com/office/drawing/2014/main" id="{1EDD9B8F-502F-46A6-9C2D-D894DB2D2922}"/>
              </a:ext>
            </a:extLst>
          </p:cNvPr>
          <p:cNvSpPr>
            <a:spLocks noGrp="1"/>
          </p:cNvSpPr>
          <p:nvPr>
            <p:ph type="ftr" sz="quarter" idx="11"/>
          </p:nvPr>
        </p:nvSpPr>
        <p:spPr>
          <a:xfrm>
            <a:off x="3733800" y="6248400"/>
            <a:ext cx="2895600" cy="457200"/>
          </a:xfrm>
        </p:spPr>
        <p:txBody>
          <a:bodyPr/>
          <a:lstStyle>
            <a:lvl1pPr>
              <a:defRPr/>
            </a:lvl1pPr>
          </a:lstStyle>
          <a:p>
            <a:pPr>
              <a:defRPr/>
            </a:pPr>
            <a:endParaRPr lang="en-US"/>
          </a:p>
        </p:txBody>
      </p:sp>
      <p:sp>
        <p:nvSpPr>
          <p:cNvPr id="6" name="5 - Θέση αριθμού διαφάνειας">
            <a:extLst>
              <a:ext uri="{FF2B5EF4-FFF2-40B4-BE49-F238E27FC236}">
                <a16:creationId xmlns:a16="http://schemas.microsoft.com/office/drawing/2014/main" id="{0DE1DC2F-3087-4C09-8279-ADC7E48BDC0A}"/>
              </a:ext>
            </a:extLst>
          </p:cNvPr>
          <p:cNvSpPr>
            <a:spLocks noGrp="1"/>
          </p:cNvSpPr>
          <p:nvPr>
            <p:ph type="sldNum" sz="quarter" idx="12"/>
          </p:nvPr>
        </p:nvSpPr>
        <p:spPr>
          <a:xfrm>
            <a:off x="7162800" y="6248400"/>
            <a:ext cx="1905000" cy="457200"/>
          </a:xfrm>
        </p:spPr>
        <p:txBody>
          <a:bodyPr/>
          <a:lstStyle>
            <a:lvl1pPr>
              <a:defRPr smtClean="0"/>
            </a:lvl1pPr>
          </a:lstStyle>
          <a:p>
            <a:pPr>
              <a:defRPr/>
            </a:pPr>
            <a:fld id="{76513458-09FC-40D4-94D0-F8B59951D3B2}" type="slidenum">
              <a:rPr lang="en-US" altLang="el-GR"/>
              <a:pPr>
                <a:defRPr/>
              </a:pPr>
              <a:t>‹#›</a:t>
            </a:fld>
            <a:endParaRPr lang="en-US" altLang="el-GR"/>
          </a:p>
        </p:txBody>
      </p:sp>
    </p:spTree>
    <p:extLst>
      <p:ext uri="{BB962C8B-B14F-4D97-AF65-F5344CB8AC3E}">
        <p14:creationId xmlns:p14="http://schemas.microsoft.com/office/powerpoint/2010/main" val="3127708070"/>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l-G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defRPr/>
              </a:pPr>
              <a:endParaRPr lang="el-GR"/>
            </a:p>
          </p:txBody>
        </p:sp>
      </p:grpSp>
      <p:sp>
        <p:nvSpPr>
          <p:cNvPr id="11269"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11270"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smtClean="0"/>
            </a:lvl1pPr>
          </a:lstStyle>
          <a:p>
            <a:pPr>
              <a:defRPr/>
            </a:pPr>
            <a:endParaRPr lang="en-GB"/>
          </a:p>
        </p:txBody>
      </p:sp>
      <p:sp>
        <p:nvSpPr>
          <p:cNvPr id="8" name="Rectangle 8"/>
          <p:cNvSpPr>
            <a:spLocks noGrp="1" noChangeArrowheads="1"/>
          </p:cNvSpPr>
          <p:nvPr>
            <p:ph type="ftr" sz="quarter" idx="11"/>
          </p:nvPr>
        </p:nvSpPr>
        <p:spPr/>
        <p:txBody>
          <a:bodyPr/>
          <a:lstStyle>
            <a:lvl1pPr>
              <a:defRPr smtClean="0"/>
            </a:lvl1pPr>
          </a:lstStyle>
          <a:p>
            <a:pPr>
              <a:defRPr/>
            </a:pPr>
            <a:endParaRPr lang="en-GB"/>
          </a:p>
        </p:txBody>
      </p:sp>
      <p:sp>
        <p:nvSpPr>
          <p:cNvPr id="9" name="Rectangle 9"/>
          <p:cNvSpPr>
            <a:spLocks noGrp="1" noChangeArrowheads="1"/>
          </p:cNvSpPr>
          <p:nvPr>
            <p:ph type="sldNum" sz="quarter" idx="12"/>
          </p:nvPr>
        </p:nvSpPr>
        <p:spPr/>
        <p:txBody>
          <a:bodyPr/>
          <a:lstStyle>
            <a:lvl1pPr>
              <a:defRPr smtClean="0"/>
            </a:lvl1pPr>
          </a:lstStyle>
          <a:p>
            <a:pPr>
              <a:defRPr/>
            </a:pPr>
            <a:fld id="{0AF4AA02-78C5-4F15-91ED-9CDF399CE798}" type="slidenum">
              <a:rPr lang="en-GB"/>
              <a:pPr>
                <a:defRPr/>
              </a:pPr>
              <a:t>‹#›</a:t>
            </a:fld>
            <a:endParaRPr lang="en-GB"/>
          </a:p>
        </p:txBody>
      </p:sp>
    </p:spTree>
    <p:extLst>
      <p:ext uri="{BB962C8B-B14F-4D97-AF65-F5344CB8AC3E}">
        <p14:creationId xmlns:p14="http://schemas.microsoft.com/office/powerpoint/2010/main" val="229149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359426AE-BA33-4C99-BCC8-1E43F13AD8BB}" type="slidenum">
              <a:rPr lang="en-GB"/>
              <a:pPr>
                <a:defRPr/>
              </a:pPr>
              <a:t>‹#›</a:t>
            </a:fld>
            <a:endParaRPr lang="en-GB"/>
          </a:p>
        </p:txBody>
      </p:sp>
    </p:spTree>
    <p:extLst>
      <p:ext uri="{BB962C8B-B14F-4D97-AF65-F5344CB8AC3E}">
        <p14:creationId xmlns:p14="http://schemas.microsoft.com/office/powerpoint/2010/main" val="1898301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F5854BAE-2C34-4211-87C9-EE108DBF08A9}" type="slidenum">
              <a:rPr lang="en-GB"/>
              <a:pPr>
                <a:defRPr/>
              </a:pPr>
              <a:t>‹#›</a:t>
            </a:fld>
            <a:endParaRPr lang="en-GB"/>
          </a:p>
        </p:txBody>
      </p:sp>
    </p:spTree>
    <p:extLst>
      <p:ext uri="{BB962C8B-B14F-4D97-AF65-F5344CB8AC3E}">
        <p14:creationId xmlns:p14="http://schemas.microsoft.com/office/powerpoint/2010/main" val="112449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030B17C1-F3C0-4F51-9781-F3DFECC0D779}" type="slidenum">
              <a:rPr lang="en-GB"/>
              <a:pPr>
                <a:defRPr/>
              </a:pPr>
              <a:t>‹#›</a:t>
            </a:fld>
            <a:endParaRPr lang="en-GB"/>
          </a:p>
        </p:txBody>
      </p:sp>
    </p:spTree>
    <p:extLst>
      <p:ext uri="{BB962C8B-B14F-4D97-AF65-F5344CB8AC3E}">
        <p14:creationId xmlns:p14="http://schemas.microsoft.com/office/powerpoint/2010/main" val="2044767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02599F8B-26B6-4763-A9A4-E47756892C55}" type="slidenum">
              <a:rPr lang="en-GB"/>
              <a:pPr>
                <a:defRPr/>
              </a:pPr>
              <a:t>‹#›</a:t>
            </a:fld>
            <a:endParaRPr lang="en-GB"/>
          </a:p>
        </p:txBody>
      </p:sp>
    </p:spTree>
    <p:extLst>
      <p:ext uri="{BB962C8B-B14F-4D97-AF65-F5344CB8AC3E}">
        <p14:creationId xmlns:p14="http://schemas.microsoft.com/office/powerpoint/2010/main" val="1906405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534EDAAD-C9FA-430B-881B-09560C79F41A}" type="slidenum">
              <a:rPr lang="en-GB"/>
              <a:pPr>
                <a:defRPr/>
              </a:pPr>
              <a:t>‹#›</a:t>
            </a:fld>
            <a:endParaRPr lang="en-GB"/>
          </a:p>
        </p:txBody>
      </p:sp>
    </p:spTree>
    <p:extLst>
      <p:ext uri="{BB962C8B-B14F-4D97-AF65-F5344CB8AC3E}">
        <p14:creationId xmlns:p14="http://schemas.microsoft.com/office/powerpoint/2010/main" val="1746356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0E2E1C5D-1FBE-472C-B931-5FBFDE141ADF}" type="slidenum">
              <a:rPr lang="en-GB"/>
              <a:pPr>
                <a:defRPr/>
              </a:pPr>
              <a:t>‹#›</a:t>
            </a:fld>
            <a:endParaRPr lang="en-GB"/>
          </a:p>
        </p:txBody>
      </p:sp>
    </p:spTree>
    <p:extLst>
      <p:ext uri="{BB962C8B-B14F-4D97-AF65-F5344CB8AC3E}">
        <p14:creationId xmlns:p14="http://schemas.microsoft.com/office/powerpoint/2010/main" val="3622556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24D8111-6684-4F93-85A0-C3C60A34ED99}" type="datetimeFigureOut">
              <a:rPr lang="el-GR" smtClean="0"/>
              <a:t>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366095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B7E2741E-D7A2-46B1-B25D-E809B086B44F}" type="slidenum">
              <a:rPr lang="en-GB"/>
              <a:pPr>
                <a:defRPr/>
              </a:pPr>
              <a:t>‹#›</a:t>
            </a:fld>
            <a:endParaRPr lang="en-GB"/>
          </a:p>
        </p:txBody>
      </p:sp>
    </p:spTree>
    <p:extLst>
      <p:ext uri="{BB962C8B-B14F-4D97-AF65-F5344CB8AC3E}">
        <p14:creationId xmlns:p14="http://schemas.microsoft.com/office/powerpoint/2010/main" val="3548221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4043B8A2-72B8-4DF3-A897-63E92757D5C6}" type="slidenum">
              <a:rPr lang="en-GB"/>
              <a:pPr>
                <a:defRPr/>
              </a:pPr>
              <a:t>‹#›</a:t>
            </a:fld>
            <a:endParaRPr lang="en-GB"/>
          </a:p>
        </p:txBody>
      </p:sp>
    </p:spTree>
    <p:extLst>
      <p:ext uri="{BB962C8B-B14F-4D97-AF65-F5344CB8AC3E}">
        <p14:creationId xmlns:p14="http://schemas.microsoft.com/office/powerpoint/2010/main" val="235853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56D20FA2-6B2C-44F8-8406-F28D9535E6F5}" type="slidenum">
              <a:rPr lang="en-GB"/>
              <a:pPr>
                <a:defRPr/>
              </a:pPr>
              <a:t>‹#›</a:t>
            </a:fld>
            <a:endParaRPr lang="en-GB"/>
          </a:p>
        </p:txBody>
      </p:sp>
    </p:spTree>
    <p:extLst>
      <p:ext uri="{BB962C8B-B14F-4D97-AF65-F5344CB8AC3E}">
        <p14:creationId xmlns:p14="http://schemas.microsoft.com/office/powerpoint/2010/main" val="980986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8690BE87-3421-4747-A622-BB1038766CA1}" type="slidenum">
              <a:rPr lang="en-GB"/>
              <a:pPr>
                <a:defRPr/>
              </a:pPr>
              <a:t>‹#›</a:t>
            </a:fld>
            <a:endParaRPr lang="en-GB"/>
          </a:p>
        </p:txBody>
      </p:sp>
    </p:spTree>
    <p:extLst>
      <p:ext uri="{BB962C8B-B14F-4D97-AF65-F5344CB8AC3E}">
        <p14:creationId xmlns:p14="http://schemas.microsoft.com/office/powerpoint/2010/main" val="3238250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1295400" y="609600"/>
            <a:ext cx="7772400" cy="1143000"/>
          </a:xfrm>
        </p:spPr>
        <p:txBody>
          <a:bodyPr/>
          <a:lstStyle/>
          <a:p>
            <a:r>
              <a:rPr lang="el-GR"/>
              <a:t>Kλικ για επεξεργασία του τίτλου</a:t>
            </a:r>
          </a:p>
        </p:txBody>
      </p:sp>
      <p:sp>
        <p:nvSpPr>
          <p:cNvPr id="3" name="2 - Θέση SmartArt"/>
          <p:cNvSpPr>
            <a:spLocks noGrp="1"/>
          </p:cNvSpPr>
          <p:nvPr>
            <p:ph type="dgm" idx="1"/>
          </p:nvPr>
        </p:nvSpPr>
        <p:spPr>
          <a:xfrm>
            <a:off x="1295400" y="1981200"/>
            <a:ext cx="7772400" cy="4114800"/>
          </a:xfrm>
        </p:spPr>
        <p:txBody>
          <a:bodyPr/>
          <a:lstStyle/>
          <a:p>
            <a:pPr lvl="0"/>
            <a:endParaRPr lang="el-GR" noProof="0"/>
          </a:p>
        </p:txBody>
      </p:sp>
      <p:sp>
        <p:nvSpPr>
          <p:cNvPr id="4" name="3 - Θέση ημερομηνίας"/>
          <p:cNvSpPr>
            <a:spLocks noGrp="1"/>
          </p:cNvSpPr>
          <p:nvPr>
            <p:ph type="dt" sz="half" idx="10"/>
          </p:nvPr>
        </p:nvSpPr>
        <p:spPr>
          <a:xfrm>
            <a:off x="1295400" y="6248400"/>
            <a:ext cx="1905000" cy="457200"/>
          </a:xfrm>
        </p:spPr>
        <p:txBody>
          <a:bodyPr/>
          <a:lstStyle>
            <a:lvl1pPr>
              <a:defRPr smtClean="0"/>
            </a:lvl1pPr>
          </a:lstStyle>
          <a:p>
            <a:pPr>
              <a:defRPr/>
            </a:pPr>
            <a:endParaRPr lang="en-US"/>
          </a:p>
        </p:txBody>
      </p:sp>
      <p:sp>
        <p:nvSpPr>
          <p:cNvPr id="5" name="4 - Θέση υποσέλιδου"/>
          <p:cNvSpPr>
            <a:spLocks noGrp="1"/>
          </p:cNvSpPr>
          <p:nvPr>
            <p:ph type="ftr" sz="quarter" idx="11"/>
          </p:nvPr>
        </p:nvSpPr>
        <p:spPr>
          <a:xfrm>
            <a:off x="3733800" y="6248400"/>
            <a:ext cx="2895600" cy="457200"/>
          </a:xfrm>
        </p:spPr>
        <p:txBody>
          <a:bodyPr/>
          <a:lstStyle>
            <a:lvl1pPr>
              <a:defRPr smtClean="0"/>
            </a:lvl1pPr>
          </a:lstStyle>
          <a:p>
            <a:pPr>
              <a:defRPr/>
            </a:pPr>
            <a:endParaRPr lang="en-US"/>
          </a:p>
        </p:txBody>
      </p:sp>
      <p:sp>
        <p:nvSpPr>
          <p:cNvPr id="6" name="5 - Θέση αριθμού διαφάνειας"/>
          <p:cNvSpPr>
            <a:spLocks noGrp="1"/>
          </p:cNvSpPr>
          <p:nvPr>
            <p:ph type="sldNum" sz="quarter" idx="12"/>
          </p:nvPr>
        </p:nvSpPr>
        <p:spPr>
          <a:xfrm>
            <a:off x="7162800" y="6248400"/>
            <a:ext cx="1905000" cy="457200"/>
          </a:xfrm>
        </p:spPr>
        <p:txBody>
          <a:bodyPr/>
          <a:lstStyle>
            <a:lvl1pPr>
              <a:defRPr smtClean="0"/>
            </a:lvl1pPr>
          </a:lstStyle>
          <a:p>
            <a:pPr>
              <a:defRPr/>
            </a:pPr>
            <a:fld id="{94B4FB6C-E7A4-4711-A2B0-92B96998EF53}" type="slidenum">
              <a:rPr lang="en-US"/>
              <a:pPr>
                <a:defRPr/>
              </a:pPr>
              <a:t>‹#›</a:t>
            </a:fld>
            <a:endParaRPr lang="en-US"/>
          </a:p>
        </p:txBody>
      </p:sp>
    </p:spTree>
    <p:extLst>
      <p:ext uri="{BB962C8B-B14F-4D97-AF65-F5344CB8AC3E}">
        <p14:creationId xmlns:p14="http://schemas.microsoft.com/office/powerpoint/2010/main" val="4169001428"/>
      </p:ext>
    </p:extLst>
  </p:cSld>
  <p:clrMapOvr>
    <a:masterClrMapping/>
  </p:clrMapOvr>
  <p:transition spd="med">
    <p:blinds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15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C56D442-F301-47F9-B59C-03C7B5B734C6}"/>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a:extLst>
              <a:ext uri="{FF2B5EF4-FFF2-40B4-BE49-F238E27FC236}">
                <a16:creationId xmlns:a16="http://schemas.microsoft.com/office/drawing/2014/main" id="{042643F9-FD17-42AB-85FF-117D9B4682F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a:extLst>
              <a:ext uri="{FF2B5EF4-FFF2-40B4-BE49-F238E27FC236}">
                <a16:creationId xmlns:a16="http://schemas.microsoft.com/office/drawing/2014/main" id="{ECD917F4-502C-4F00-ADF8-2124F85C9606}"/>
              </a:ext>
            </a:extLst>
          </p:cNvPr>
          <p:cNvSpPr>
            <a:spLocks noGrp="1" noChangeArrowheads="1"/>
          </p:cNvSpPr>
          <p:nvPr>
            <p:ph type="sldNum" sz="quarter" idx="12"/>
          </p:nvPr>
        </p:nvSpPr>
        <p:spPr>
          <a:xfrm>
            <a:off x="6553200" y="6248400"/>
            <a:ext cx="1905000" cy="457200"/>
          </a:xfrm>
        </p:spPr>
        <p:txBody>
          <a:bodyPr/>
          <a:lstStyle>
            <a:lvl1pPr>
              <a:defRPr smtClean="0"/>
            </a:lvl1pPr>
          </a:lstStyle>
          <a:p>
            <a:pPr>
              <a:defRPr/>
            </a:pPr>
            <a:fld id="{56C4E754-3B54-44D8-BD4A-712EBEF8D9D2}" type="slidenum">
              <a:rPr lang="en-US" altLang="el-GR"/>
              <a:pPr>
                <a:defRPr/>
              </a:pPr>
              <a:t>‹#›</a:t>
            </a:fld>
            <a:endParaRPr lang="en-US" altLang="el-GR"/>
          </a:p>
        </p:txBody>
      </p:sp>
    </p:spTree>
    <p:extLst>
      <p:ext uri="{BB962C8B-B14F-4D97-AF65-F5344CB8AC3E}">
        <p14:creationId xmlns:p14="http://schemas.microsoft.com/office/powerpoint/2010/main" val="544652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CB2C0F63-8C72-435B-BE68-FFF6589ED393}"/>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a:extLst>
              <a:ext uri="{FF2B5EF4-FFF2-40B4-BE49-F238E27FC236}">
                <a16:creationId xmlns:a16="http://schemas.microsoft.com/office/drawing/2014/main" id="{CDFE95F6-29B6-434A-B7EF-E946FEBAF44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a:extLst>
              <a:ext uri="{FF2B5EF4-FFF2-40B4-BE49-F238E27FC236}">
                <a16:creationId xmlns:a16="http://schemas.microsoft.com/office/drawing/2014/main" id="{F0E5A3D4-CC69-403F-9B39-C81956F4D65F}"/>
              </a:ext>
            </a:extLst>
          </p:cNvPr>
          <p:cNvSpPr>
            <a:spLocks noGrp="1" noChangeArrowheads="1"/>
          </p:cNvSpPr>
          <p:nvPr>
            <p:ph type="sldNum" sz="quarter" idx="12"/>
          </p:nvPr>
        </p:nvSpPr>
        <p:spPr/>
        <p:txBody>
          <a:bodyPr/>
          <a:lstStyle>
            <a:lvl1pPr>
              <a:defRPr smtClean="0"/>
            </a:lvl1pPr>
          </a:lstStyle>
          <a:p>
            <a:pPr>
              <a:defRPr/>
            </a:pPr>
            <a:fld id="{A67DB1E9-8879-4435-9E0D-A4BB611ACEC5}" type="slidenum">
              <a:rPr lang="en-US" altLang="el-GR"/>
              <a:pPr>
                <a:defRPr/>
              </a:pPr>
              <a:t>‹#›</a:t>
            </a:fld>
            <a:endParaRPr lang="en-US" altLang="el-GR"/>
          </a:p>
        </p:txBody>
      </p:sp>
    </p:spTree>
    <p:extLst>
      <p:ext uri="{BB962C8B-B14F-4D97-AF65-F5344CB8AC3E}">
        <p14:creationId xmlns:p14="http://schemas.microsoft.com/office/powerpoint/2010/main" val="3540901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9A7B890F-5621-448F-B6E5-5ADA30833774}"/>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a:extLst>
              <a:ext uri="{FF2B5EF4-FFF2-40B4-BE49-F238E27FC236}">
                <a16:creationId xmlns:a16="http://schemas.microsoft.com/office/drawing/2014/main" id="{44793C74-479B-4AD2-87EE-77D4ED3629D0}"/>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a:extLst>
              <a:ext uri="{FF2B5EF4-FFF2-40B4-BE49-F238E27FC236}">
                <a16:creationId xmlns:a16="http://schemas.microsoft.com/office/drawing/2014/main" id="{31E76DD1-82DD-4D95-B078-2AB9B09BBE9C}"/>
              </a:ext>
            </a:extLst>
          </p:cNvPr>
          <p:cNvSpPr>
            <a:spLocks noGrp="1" noChangeArrowheads="1"/>
          </p:cNvSpPr>
          <p:nvPr>
            <p:ph type="sldNum" sz="quarter" idx="12"/>
          </p:nvPr>
        </p:nvSpPr>
        <p:spPr/>
        <p:txBody>
          <a:bodyPr/>
          <a:lstStyle>
            <a:lvl1pPr>
              <a:defRPr smtClean="0"/>
            </a:lvl1pPr>
          </a:lstStyle>
          <a:p>
            <a:pPr>
              <a:defRPr/>
            </a:pPr>
            <a:fld id="{A126909F-7573-443E-B63F-23B147D635D4}" type="slidenum">
              <a:rPr lang="en-US" altLang="el-GR"/>
              <a:pPr>
                <a:defRPr/>
              </a:pPr>
              <a:t>‹#›</a:t>
            </a:fld>
            <a:endParaRPr lang="en-US" altLang="el-GR"/>
          </a:p>
        </p:txBody>
      </p:sp>
    </p:spTree>
    <p:extLst>
      <p:ext uri="{BB962C8B-B14F-4D97-AF65-F5344CB8AC3E}">
        <p14:creationId xmlns:p14="http://schemas.microsoft.com/office/powerpoint/2010/main" val="1203661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46155794-2E4F-4F5E-B1F6-4050E6500977}"/>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a:extLst>
              <a:ext uri="{FF2B5EF4-FFF2-40B4-BE49-F238E27FC236}">
                <a16:creationId xmlns:a16="http://schemas.microsoft.com/office/drawing/2014/main" id="{01AEF5CB-C0A3-4E72-B8F8-501E088A7FFF}"/>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a:extLst>
              <a:ext uri="{FF2B5EF4-FFF2-40B4-BE49-F238E27FC236}">
                <a16:creationId xmlns:a16="http://schemas.microsoft.com/office/drawing/2014/main" id="{24A2FE3A-ABD2-44C2-9B03-74DCAACBF18A}"/>
              </a:ext>
            </a:extLst>
          </p:cNvPr>
          <p:cNvSpPr>
            <a:spLocks noGrp="1" noChangeArrowheads="1"/>
          </p:cNvSpPr>
          <p:nvPr>
            <p:ph type="sldNum" sz="quarter" idx="12"/>
          </p:nvPr>
        </p:nvSpPr>
        <p:spPr/>
        <p:txBody>
          <a:bodyPr/>
          <a:lstStyle>
            <a:lvl1pPr>
              <a:defRPr smtClean="0"/>
            </a:lvl1pPr>
          </a:lstStyle>
          <a:p>
            <a:pPr>
              <a:defRPr/>
            </a:pPr>
            <a:fld id="{EFE93EFF-B7DC-4AE3-B0E3-D368C3BE5904}" type="slidenum">
              <a:rPr lang="en-US" altLang="el-GR"/>
              <a:pPr>
                <a:defRPr/>
              </a:pPr>
              <a:t>‹#›</a:t>
            </a:fld>
            <a:endParaRPr lang="en-US" altLang="el-GR"/>
          </a:p>
        </p:txBody>
      </p:sp>
    </p:spTree>
    <p:extLst>
      <p:ext uri="{BB962C8B-B14F-4D97-AF65-F5344CB8AC3E}">
        <p14:creationId xmlns:p14="http://schemas.microsoft.com/office/powerpoint/2010/main" val="4132893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6907DC8A-B54C-44C4-9AD6-334FA5A571E2}"/>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8" name="Rectangle 5">
            <a:extLst>
              <a:ext uri="{FF2B5EF4-FFF2-40B4-BE49-F238E27FC236}">
                <a16:creationId xmlns:a16="http://schemas.microsoft.com/office/drawing/2014/main" id="{F0173F42-84B9-47FB-A92A-A51385E261BA}"/>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9" name="Rectangle 6">
            <a:extLst>
              <a:ext uri="{FF2B5EF4-FFF2-40B4-BE49-F238E27FC236}">
                <a16:creationId xmlns:a16="http://schemas.microsoft.com/office/drawing/2014/main" id="{E7C7F38E-25E7-4AC9-9CD1-56E5E53C7D88}"/>
              </a:ext>
            </a:extLst>
          </p:cNvPr>
          <p:cNvSpPr>
            <a:spLocks noGrp="1" noChangeArrowheads="1"/>
          </p:cNvSpPr>
          <p:nvPr>
            <p:ph type="sldNum" sz="quarter" idx="12"/>
          </p:nvPr>
        </p:nvSpPr>
        <p:spPr/>
        <p:txBody>
          <a:bodyPr/>
          <a:lstStyle>
            <a:lvl1pPr>
              <a:defRPr smtClean="0"/>
            </a:lvl1pPr>
          </a:lstStyle>
          <a:p>
            <a:pPr>
              <a:defRPr/>
            </a:pPr>
            <a:fld id="{ECCE3D6B-B9BB-4175-B369-416303ADF210}" type="slidenum">
              <a:rPr lang="en-US" altLang="el-GR"/>
              <a:pPr>
                <a:defRPr/>
              </a:pPr>
              <a:t>‹#›</a:t>
            </a:fld>
            <a:endParaRPr lang="en-US" altLang="el-GR"/>
          </a:p>
        </p:txBody>
      </p:sp>
    </p:spTree>
    <p:extLst>
      <p:ext uri="{BB962C8B-B14F-4D97-AF65-F5344CB8AC3E}">
        <p14:creationId xmlns:p14="http://schemas.microsoft.com/office/powerpoint/2010/main" val="231364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E24D8111-6684-4F93-85A0-C3C60A34ED99}" type="datetimeFigureOut">
              <a:rPr lang="el-GR" smtClean="0"/>
              <a:t>3/7/2020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288414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C0DB0D21-3618-4D80-A61E-88FD6BD85C11}"/>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4" name="Rectangle 5">
            <a:extLst>
              <a:ext uri="{FF2B5EF4-FFF2-40B4-BE49-F238E27FC236}">
                <a16:creationId xmlns:a16="http://schemas.microsoft.com/office/drawing/2014/main" id="{A7C90B0B-C6FF-4A82-BD71-17B57FB3EC23}"/>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5" name="Rectangle 6">
            <a:extLst>
              <a:ext uri="{FF2B5EF4-FFF2-40B4-BE49-F238E27FC236}">
                <a16:creationId xmlns:a16="http://schemas.microsoft.com/office/drawing/2014/main" id="{1F4B7DFA-F1CC-4730-BCB3-AAB4BDC200AA}"/>
              </a:ext>
            </a:extLst>
          </p:cNvPr>
          <p:cNvSpPr>
            <a:spLocks noGrp="1" noChangeArrowheads="1"/>
          </p:cNvSpPr>
          <p:nvPr>
            <p:ph type="sldNum" sz="quarter" idx="12"/>
          </p:nvPr>
        </p:nvSpPr>
        <p:spPr/>
        <p:txBody>
          <a:bodyPr/>
          <a:lstStyle>
            <a:lvl1pPr>
              <a:defRPr smtClean="0"/>
            </a:lvl1pPr>
          </a:lstStyle>
          <a:p>
            <a:pPr>
              <a:defRPr/>
            </a:pPr>
            <a:fld id="{6850600C-EB49-4D28-9DFC-AC280C96C1F3}" type="slidenum">
              <a:rPr lang="en-US" altLang="el-GR"/>
              <a:pPr>
                <a:defRPr/>
              </a:pPr>
              <a:t>‹#›</a:t>
            </a:fld>
            <a:endParaRPr lang="en-US" altLang="el-GR"/>
          </a:p>
        </p:txBody>
      </p:sp>
    </p:spTree>
    <p:extLst>
      <p:ext uri="{BB962C8B-B14F-4D97-AF65-F5344CB8AC3E}">
        <p14:creationId xmlns:p14="http://schemas.microsoft.com/office/powerpoint/2010/main" val="1365257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3AF168-82F6-413C-9EA5-58B70F8F3DEE}"/>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B8DB3600-B266-4A9A-A9C6-8B6D7AC9C387}"/>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4807E1D4-F249-40E3-85ED-CF6F16199EF0}"/>
              </a:ext>
            </a:extLst>
          </p:cNvPr>
          <p:cNvSpPr>
            <a:spLocks noGrp="1" noChangeArrowheads="1"/>
          </p:cNvSpPr>
          <p:nvPr>
            <p:ph type="sldNum" sz="quarter" idx="12"/>
          </p:nvPr>
        </p:nvSpPr>
        <p:spPr/>
        <p:txBody>
          <a:bodyPr/>
          <a:lstStyle>
            <a:lvl1pPr>
              <a:defRPr smtClean="0"/>
            </a:lvl1pPr>
          </a:lstStyle>
          <a:p>
            <a:pPr>
              <a:defRPr/>
            </a:pPr>
            <a:fld id="{B2E5B1B7-3872-4794-91B0-C852AAC4AE08}" type="slidenum">
              <a:rPr lang="en-US" altLang="el-GR"/>
              <a:pPr>
                <a:defRPr/>
              </a:pPr>
              <a:t>‹#›</a:t>
            </a:fld>
            <a:endParaRPr lang="en-US" altLang="el-GR"/>
          </a:p>
        </p:txBody>
      </p:sp>
    </p:spTree>
    <p:extLst>
      <p:ext uri="{BB962C8B-B14F-4D97-AF65-F5344CB8AC3E}">
        <p14:creationId xmlns:p14="http://schemas.microsoft.com/office/powerpoint/2010/main" val="2358909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6B46C59E-4A55-4665-8A90-9BFA8013F097}"/>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a:extLst>
              <a:ext uri="{FF2B5EF4-FFF2-40B4-BE49-F238E27FC236}">
                <a16:creationId xmlns:a16="http://schemas.microsoft.com/office/drawing/2014/main" id="{DBA8B5ED-2C6E-4124-ACF4-3C74921D970A}"/>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a:extLst>
              <a:ext uri="{FF2B5EF4-FFF2-40B4-BE49-F238E27FC236}">
                <a16:creationId xmlns:a16="http://schemas.microsoft.com/office/drawing/2014/main" id="{97CB6D10-D8C5-41CB-B876-0FFEE219517F}"/>
              </a:ext>
            </a:extLst>
          </p:cNvPr>
          <p:cNvSpPr>
            <a:spLocks noGrp="1" noChangeArrowheads="1"/>
          </p:cNvSpPr>
          <p:nvPr>
            <p:ph type="sldNum" sz="quarter" idx="12"/>
          </p:nvPr>
        </p:nvSpPr>
        <p:spPr/>
        <p:txBody>
          <a:bodyPr/>
          <a:lstStyle>
            <a:lvl1pPr>
              <a:defRPr smtClean="0"/>
            </a:lvl1pPr>
          </a:lstStyle>
          <a:p>
            <a:pPr>
              <a:defRPr/>
            </a:pPr>
            <a:fld id="{756E61A8-DEDF-4852-BAA1-95739B350A08}" type="slidenum">
              <a:rPr lang="en-US" altLang="el-GR"/>
              <a:pPr>
                <a:defRPr/>
              </a:pPr>
              <a:t>‹#›</a:t>
            </a:fld>
            <a:endParaRPr lang="en-US" altLang="el-GR"/>
          </a:p>
        </p:txBody>
      </p:sp>
    </p:spTree>
    <p:extLst>
      <p:ext uri="{BB962C8B-B14F-4D97-AF65-F5344CB8AC3E}">
        <p14:creationId xmlns:p14="http://schemas.microsoft.com/office/powerpoint/2010/main" val="1251566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96D20C3B-1D3C-40BB-828E-CB6D27BD4260}"/>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a:extLst>
              <a:ext uri="{FF2B5EF4-FFF2-40B4-BE49-F238E27FC236}">
                <a16:creationId xmlns:a16="http://schemas.microsoft.com/office/drawing/2014/main" id="{0A4E0F16-0881-4BDE-869B-66078FC5F476}"/>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a:extLst>
              <a:ext uri="{FF2B5EF4-FFF2-40B4-BE49-F238E27FC236}">
                <a16:creationId xmlns:a16="http://schemas.microsoft.com/office/drawing/2014/main" id="{7A135F01-7ADC-43DD-994D-34527A9AA792}"/>
              </a:ext>
            </a:extLst>
          </p:cNvPr>
          <p:cNvSpPr>
            <a:spLocks noGrp="1" noChangeArrowheads="1"/>
          </p:cNvSpPr>
          <p:nvPr>
            <p:ph type="sldNum" sz="quarter" idx="12"/>
          </p:nvPr>
        </p:nvSpPr>
        <p:spPr/>
        <p:txBody>
          <a:bodyPr/>
          <a:lstStyle>
            <a:lvl1pPr>
              <a:defRPr smtClean="0"/>
            </a:lvl1pPr>
          </a:lstStyle>
          <a:p>
            <a:pPr>
              <a:defRPr/>
            </a:pPr>
            <a:fld id="{2C56DD87-DF34-47F9-A811-F22ACD39DE3B}" type="slidenum">
              <a:rPr lang="en-US" altLang="el-GR"/>
              <a:pPr>
                <a:defRPr/>
              </a:pPr>
              <a:t>‹#›</a:t>
            </a:fld>
            <a:endParaRPr lang="en-US" altLang="el-GR"/>
          </a:p>
        </p:txBody>
      </p:sp>
    </p:spTree>
    <p:extLst>
      <p:ext uri="{BB962C8B-B14F-4D97-AF65-F5344CB8AC3E}">
        <p14:creationId xmlns:p14="http://schemas.microsoft.com/office/powerpoint/2010/main" val="4116302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6D41982F-836A-455B-B17F-909A4C9EDAB6}"/>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a:extLst>
              <a:ext uri="{FF2B5EF4-FFF2-40B4-BE49-F238E27FC236}">
                <a16:creationId xmlns:a16="http://schemas.microsoft.com/office/drawing/2014/main" id="{8FEDC51D-2A0A-4CC7-80EA-38651FFD1963}"/>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a:extLst>
              <a:ext uri="{FF2B5EF4-FFF2-40B4-BE49-F238E27FC236}">
                <a16:creationId xmlns:a16="http://schemas.microsoft.com/office/drawing/2014/main" id="{CF8730A8-767F-4AC9-B0A8-F16A827B3134}"/>
              </a:ext>
            </a:extLst>
          </p:cNvPr>
          <p:cNvSpPr>
            <a:spLocks noGrp="1" noChangeArrowheads="1"/>
          </p:cNvSpPr>
          <p:nvPr>
            <p:ph type="sldNum" sz="quarter" idx="12"/>
          </p:nvPr>
        </p:nvSpPr>
        <p:spPr/>
        <p:txBody>
          <a:bodyPr/>
          <a:lstStyle>
            <a:lvl1pPr>
              <a:defRPr smtClean="0"/>
            </a:lvl1pPr>
          </a:lstStyle>
          <a:p>
            <a:pPr>
              <a:defRPr/>
            </a:pPr>
            <a:fld id="{2A61E527-4E51-472B-9A16-A604124A7528}" type="slidenum">
              <a:rPr lang="en-US" altLang="el-GR"/>
              <a:pPr>
                <a:defRPr/>
              </a:pPr>
              <a:t>‹#›</a:t>
            </a:fld>
            <a:endParaRPr lang="en-US" altLang="el-GR"/>
          </a:p>
        </p:txBody>
      </p:sp>
    </p:spTree>
    <p:extLst>
      <p:ext uri="{BB962C8B-B14F-4D97-AF65-F5344CB8AC3E}">
        <p14:creationId xmlns:p14="http://schemas.microsoft.com/office/powerpoint/2010/main" val="329115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304800"/>
            <a:ext cx="1943100" cy="57912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304800"/>
            <a:ext cx="5676900" cy="57912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02BE7945-0C5D-491F-A15A-E9C83A5A2194}"/>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a:extLst>
              <a:ext uri="{FF2B5EF4-FFF2-40B4-BE49-F238E27FC236}">
                <a16:creationId xmlns:a16="http://schemas.microsoft.com/office/drawing/2014/main" id="{E18881BD-D16F-4740-889D-D6B41628C1E0}"/>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6" name="Rectangle 6">
            <a:extLst>
              <a:ext uri="{FF2B5EF4-FFF2-40B4-BE49-F238E27FC236}">
                <a16:creationId xmlns:a16="http://schemas.microsoft.com/office/drawing/2014/main" id="{D79E025C-42F0-4DB0-BDF2-1E49BC75FA17}"/>
              </a:ext>
            </a:extLst>
          </p:cNvPr>
          <p:cNvSpPr>
            <a:spLocks noGrp="1" noChangeArrowheads="1"/>
          </p:cNvSpPr>
          <p:nvPr>
            <p:ph type="sldNum" sz="quarter" idx="12"/>
          </p:nvPr>
        </p:nvSpPr>
        <p:spPr/>
        <p:txBody>
          <a:bodyPr/>
          <a:lstStyle>
            <a:lvl1pPr>
              <a:defRPr smtClean="0"/>
            </a:lvl1pPr>
          </a:lstStyle>
          <a:p>
            <a:pPr>
              <a:defRPr/>
            </a:pPr>
            <a:fld id="{B31D3134-19A2-4FE1-A937-252EC6DD6473}" type="slidenum">
              <a:rPr lang="en-US" altLang="el-GR"/>
              <a:pPr>
                <a:defRPr/>
              </a:pPr>
              <a:t>‹#›</a:t>
            </a:fld>
            <a:endParaRPr lang="en-US" altLang="el-GR"/>
          </a:p>
        </p:txBody>
      </p:sp>
    </p:spTree>
    <p:extLst>
      <p:ext uri="{BB962C8B-B14F-4D97-AF65-F5344CB8AC3E}">
        <p14:creationId xmlns:p14="http://schemas.microsoft.com/office/powerpoint/2010/main" val="2923844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Τίτλος και Αντικείμενο επάνω από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304800"/>
            <a:ext cx="7772400" cy="6096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143000"/>
            <a:ext cx="7772400" cy="2400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85800" y="3695700"/>
            <a:ext cx="7772400" cy="2400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E9515F63-B90A-4A9E-A01B-FFB25DBC4676}"/>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a:extLst>
              <a:ext uri="{FF2B5EF4-FFF2-40B4-BE49-F238E27FC236}">
                <a16:creationId xmlns:a16="http://schemas.microsoft.com/office/drawing/2014/main" id="{5A96B1D9-91B7-4805-B635-D5EEFE01E51D}"/>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a:extLst>
              <a:ext uri="{FF2B5EF4-FFF2-40B4-BE49-F238E27FC236}">
                <a16:creationId xmlns:a16="http://schemas.microsoft.com/office/drawing/2014/main" id="{38B2C03F-0E88-41E1-9B26-F34A01E656BD}"/>
              </a:ext>
            </a:extLst>
          </p:cNvPr>
          <p:cNvSpPr>
            <a:spLocks noGrp="1" noChangeArrowheads="1"/>
          </p:cNvSpPr>
          <p:nvPr>
            <p:ph type="sldNum" sz="quarter" idx="12"/>
          </p:nvPr>
        </p:nvSpPr>
        <p:spPr/>
        <p:txBody>
          <a:bodyPr/>
          <a:lstStyle>
            <a:lvl1pPr>
              <a:defRPr smtClean="0"/>
            </a:lvl1pPr>
          </a:lstStyle>
          <a:p>
            <a:pPr>
              <a:defRPr/>
            </a:pPr>
            <a:fld id="{672799A2-7C2B-4D71-A30E-D9C70E11388F}" type="slidenum">
              <a:rPr lang="en-US" altLang="el-GR"/>
              <a:pPr>
                <a:defRPr/>
              </a:pPr>
              <a:t>‹#›</a:t>
            </a:fld>
            <a:endParaRPr lang="en-US" altLang="el-GR"/>
          </a:p>
        </p:txBody>
      </p:sp>
    </p:spTree>
    <p:extLst>
      <p:ext uri="{BB962C8B-B14F-4D97-AF65-F5344CB8AC3E}">
        <p14:creationId xmlns:p14="http://schemas.microsoft.com/office/powerpoint/2010/main" val="3766376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685800" y="304800"/>
            <a:ext cx="7772400" cy="609600"/>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685800" y="1143000"/>
            <a:ext cx="3810000" cy="2400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143000"/>
            <a:ext cx="3810000" cy="2400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85800" y="3695700"/>
            <a:ext cx="3810000" cy="2400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περιεχομένου"/>
          <p:cNvSpPr>
            <a:spLocks noGrp="1"/>
          </p:cNvSpPr>
          <p:nvPr>
            <p:ph sz="quarter" idx="4"/>
          </p:nvPr>
        </p:nvSpPr>
        <p:spPr>
          <a:xfrm>
            <a:off x="4648200" y="3695700"/>
            <a:ext cx="3810000" cy="2400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EA64F9F3-81AA-460A-9EAA-BE624381B633}"/>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8" name="Rectangle 5">
            <a:extLst>
              <a:ext uri="{FF2B5EF4-FFF2-40B4-BE49-F238E27FC236}">
                <a16:creationId xmlns:a16="http://schemas.microsoft.com/office/drawing/2014/main" id="{958DC3DE-BF72-4516-BD90-78ABC499852D}"/>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9" name="Rectangle 6">
            <a:extLst>
              <a:ext uri="{FF2B5EF4-FFF2-40B4-BE49-F238E27FC236}">
                <a16:creationId xmlns:a16="http://schemas.microsoft.com/office/drawing/2014/main" id="{1D56641A-984F-4EF6-80DF-683EF6575372}"/>
              </a:ext>
            </a:extLst>
          </p:cNvPr>
          <p:cNvSpPr>
            <a:spLocks noGrp="1" noChangeArrowheads="1"/>
          </p:cNvSpPr>
          <p:nvPr>
            <p:ph type="sldNum" sz="quarter" idx="12"/>
          </p:nvPr>
        </p:nvSpPr>
        <p:spPr/>
        <p:txBody>
          <a:bodyPr/>
          <a:lstStyle>
            <a:lvl1pPr>
              <a:defRPr smtClean="0"/>
            </a:lvl1pPr>
          </a:lstStyle>
          <a:p>
            <a:pPr>
              <a:defRPr/>
            </a:pPr>
            <a:fld id="{D64A25DB-2754-44B0-B225-4A098CAB841A}" type="slidenum">
              <a:rPr lang="en-US" altLang="el-GR"/>
              <a:pPr>
                <a:defRPr/>
              </a:pPr>
              <a:t>‹#›</a:t>
            </a:fld>
            <a:endParaRPr lang="en-US" altLang="el-GR"/>
          </a:p>
        </p:txBody>
      </p:sp>
    </p:spTree>
    <p:extLst>
      <p:ext uri="{BB962C8B-B14F-4D97-AF65-F5344CB8AC3E}">
        <p14:creationId xmlns:p14="http://schemas.microsoft.com/office/powerpoint/2010/main" val="1871669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304800"/>
            <a:ext cx="7772400" cy="6096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143000"/>
            <a:ext cx="3810000" cy="4953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143000"/>
            <a:ext cx="3810000" cy="2400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695700"/>
            <a:ext cx="3810000" cy="2400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a:extLst>
              <a:ext uri="{FF2B5EF4-FFF2-40B4-BE49-F238E27FC236}">
                <a16:creationId xmlns:a16="http://schemas.microsoft.com/office/drawing/2014/main" id="{7D265C3A-5724-45DF-B65C-90A2FB29B70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a:extLst>
              <a:ext uri="{FF2B5EF4-FFF2-40B4-BE49-F238E27FC236}">
                <a16:creationId xmlns:a16="http://schemas.microsoft.com/office/drawing/2014/main" id="{A8C9513A-949C-4C5C-BC47-F26073E65B43}"/>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a:extLst>
              <a:ext uri="{FF2B5EF4-FFF2-40B4-BE49-F238E27FC236}">
                <a16:creationId xmlns:a16="http://schemas.microsoft.com/office/drawing/2014/main" id="{BA75A836-2980-463C-8EDA-48DBFFD04CA9}"/>
              </a:ext>
            </a:extLst>
          </p:cNvPr>
          <p:cNvSpPr>
            <a:spLocks noGrp="1" noChangeArrowheads="1"/>
          </p:cNvSpPr>
          <p:nvPr>
            <p:ph type="sldNum" sz="quarter" idx="12"/>
          </p:nvPr>
        </p:nvSpPr>
        <p:spPr/>
        <p:txBody>
          <a:bodyPr/>
          <a:lstStyle>
            <a:lvl1pPr>
              <a:defRPr smtClean="0"/>
            </a:lvl1pPr>
          </a:lstStyle>
          <a:p>
            <a:pPr>
              <a:defRPr/>
            </a:pPr>
            <a:fld id="{58D020AE-B4A5-4586-B63D-304A3561BFAA}" type="slidenum">
              <a:rPr lang="en-US" altLang="el-GR"/>
              <a:pPr>
                <a:defRPr/>
              </a:pPr>
              <a:t>‹#›</a:t>
            </a:fld>
            <a:endParaRPr lang="en-US" altLang="el-GR"/>
          </a:p>
        </p:txBody>
      </p:sp>
    </p:spTree>
    <p:extLst>
      <p:ext uri="{BB962C8B-B14F-4D97-AF65-F5344CB8AC3E}">
        <p14:creationId xmlns:p14="http://schemas.microsoft.com/office/powerpoint/2010/main" val="805474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DDDDD074-1638-473F-8EF2-DFF166291B6B}"/>
              </a:ext>
            </a:extLst>
          </p:cNvPr>
          <p:cNvSpPr>
            <a:spLocks noChangeArrowheads="1"/>
          </p:cNvSpPr>
          <p:nvPr/>
        </p:nvSpPr>
        <p:spPr bwMode="auto">
          <a:xfrm>
            <a:off x="2679700" y="3538538"/>
            <a:ext cx="3627438" cy="471487"/>
          </a:xfrm>
          <a:prstGeom prst="rect">
            <a:avLst/>
          </a:prstGeom>
          <a:noFill/>
          <a:ln w="9525">
            <a:noFill/>
            <a:miter lim="800000"/>
            <a:headEnd/>
            <a:tailEnd/>
          </a:ln>
        </p:spPr>
        <p:txBody>
          <a:bodyPr/>
          <a:lstStyle/>
          <a:p>
            <a:pPr algn="ctr" eaLnBrk="0" hangingPunct="0">
              <a:defRPr/>
            </a:pPr>
            <a:endParaRPr lang="el-GR">
              <a:solidFill>
                <a:srgbClr val="000000"/>
              </a:solidFill>
              <a:latin typeface="Tahoma" pitchFamily="34" charset="0"/>
            </a:endParaRPr>
          </a:p>
        </p:txBody>
      </p:sp>
      <p:sp>
        <p:nvSpPr>
          <p:cNvPr id="5" name="Text Box 8">
            <a:extLst>
              <a:ext uri="{FF2B5EF4-FFF2-40B4-BE49-F238E27FC236}">
                <a16:creationId xmlns:a16="http://schemas.microsoft.com/office/drawing/2014/main" id="{A6F25ACC-95E4-4252-BDC4-9E0713C0E0DF}"/>
              </a:ext>
            </a:extLst>
          </p:cNvPr>
          <p:cNvSpPr txBox="1">
            <a:spLocks noChangeArrowheads="1"/>
          </p:cNvSpPr>
          <p:nvPr/>
        </p:nvSpPr>
        <p:spPr bwMode="auto">
          <a:xfrm>
            <a:off x="2895600" y="3429000"/>
            <a:ext cx="3810000" cy="684213"/>
          </a:xfrm>
          <a:prstGeom prst="rect">
            <a:avLst/>
          </a:prstGeom>
          <a:noFill/>
          <a:ln w="9525">
            <a:noFill/>
            <a:miter lim="800000"/>
            <a:headEnd/>
            <a:tailEnd/>
          </a:ln>
          <a:effectLst/>
        </p:spPr>
        <p:txBody>
          <a:bodyPr>
            <a:spAutoFit/>
          </a:bodyPr>
          <a:lstStyle/>
          <a:p>
            <a:pPr algn="ctr" eaLnBrk="0" hangingPunct="0">
              <a:spcBef>
                <a:spcPct val="50000"/>
              </a:spcBef>
              <a:defRPr/>
            </a:pPr>
            <a:r>
              <a:rPr lang="en-US" b="1">
                <a:solidFill>
                  <a:srgbClr val="FFFFFF"/>
                </a:solidFill>
                <a:effectLst>
                  <a:outerShdw blurRad="38100" dist="38100" dir="2700000" algn="tl">
                    <a:srgbClr val="000000"/>
                  </a:outerShdw>
                </a:effectLst>
                <a:latin typeface="Times New Roman" pitchFamily="18" charset="0"/>
              </a:rPr>
              <a:t>Department of Emergency Medicine</a:t>
            </a:r>
          </a:p>
          <a:p>
            <a:pPr algn="ctr" eaLnBrk="0" hangingPunct="0">
              <a:lnSpc>
                <a:spcPct val="80000"/>
              </a:lnSpc>
              <a:spcBef>
                <a:spcPct val="50000"/>
              </a:spcBef>
              <a:defRPr/>
            </a:pPr>
            <a:r>
              <a:rPr lang="en-US" sz="1600" i="1">
                <a:solidFill>
                  <a:srgbClr val="FFFFFF"/>
                </a:solidFill>
                <a:effectLst>
                  <a:outerShdw blurRad="38100" dist="38100" dir="2700000" algn="tl">
                    <a:srgbClr val="000000"/>
                  </a:outerShdw>
                </a:effectLst>
                <a:latin typeface="Times New Roman" pitchFamily="18" charset="0"/>
              </a:rPr>
              <a:t>University of Pennsylvania Health System</a:t>
            </a:r>
          </a:p>
        </p:txBody>
      </p:sp>
      <p:sp>
        <p:nvSpPr>
          <p:cNvPr id="6" name="Line 9">
            <a:extLst>
              <a:ext uri="{FF2B5EF4-FFF2-40B4-BE49-F238E27FC236}">
                <a16:creationId xmlns:a16="http://schemas.microsoft.com/office/drawing/2014/main" id="{5CD45742-DA54-4C8B-8CDB-8F821DA03B7D}"/>
              </a:ext>
            </a:extLst>
          </p:cNvPr>
          <p:cNvSpPr>
            <a:spLocks noChangeShapeType="1"/>
          </p:cNvSpPr>
          <p:nvPr/>
        </p:nvSpPr>
        <p:spPr bwMode="auto">
          <a:xfrm>
            <a:off x="2971800" y="3810000"/>
            <a:ext cx="3733800" cy="0"/>
          </a:xfrm>
          <a:prstGeom prst="line">
            <a:avLst/>
          </a:prstGeom>
          <a:noFill/>
          <a:ln w="38100">
            <a:solidFill>
              <a:srgbClr val="A0001E"/>
            </a:solidFill>
            <a:round/>
            <a:headEnd/>
            <a:tailEnd/>
          </a:ln>
          <a:effectLst/>
        </p:spPr>
        <p:txBody>
          <a:bodyPr wrap="none" anchor="ctr"/>
          <a:lstStyle/>
          <a:p>
            <a:pPr algn="ctr" eaLnBrk="0" hangingPunct="0">
              <a:defRPr/>
            </a:pPr>
            <a:endParaRPr lang="el-GR">
              <a:solidFill>
                <a:srgbClr val="000000"/>
              </a:solidFill>
              <a:latin typeface="Tahoma" pitchFamily="34" charset="0"/>
            </a:endParaRPr>
          </a:p>
        </p:txBody>
      </p:sp>
      <p:graphicFrame>
        <p:nvGraphicFramePr>
          <p:cNvPr id="7" name="Object 2">
            <a:extLst>
              <a:ext uri="{FF2B5EF4-FFF2-40B4-BE49-F238E27FC236}">
                <a16:creationId xmlns:a16="http://schemas.microsoft.com/office/drawing/2014/main" id="{4B2D7281-C75B-4BDB-9A70-D8611699CD49}"/>
              </a:ext>
            </a:extLst>
          </p:cNvPr>
          <p:cNvGraphicFramePr>
            <a:graphicFrameLocks noChangeAspect="1"/>
          </p:cNvGraphicFramePr>
          <p:nvPr/>
        </p:nvGraphicFramePr>
        <p:xfrm>
          <a:off x="2286000" y="3352800"/>
          <a:ext cx="604838" cy="685800"/>
        </p:xfrm>
        <a:graphic>
          <a:graphicData uri="http://schemas.openxmlformats.org/presentationml/2006/ole">
            <mc:AlternateContent xmlns:mc="http://schemas.openxmlformats.org/markup-compatibility/2006">
              <mc:Choice xmlns:v="urn:schemas-microsoft-com:vml" Requires="v">
                <p:oleObj spid="_x0000_s8196" name="Bitmap Image" r:id="rId3" imgW="2124010" imgH="2409796" progId="Paint.Picture">
                  <p:embed/>
                </p:oleObj>
              </mc:Choice>
              <mc:Fallback>
                <p:oleObj name="Bitmap Image" r:id="rId3" imgW="2124010" imgH="2409796" progId="Paint.Picture">
                  <p:embed/>
                  <p:pic>
                    <p:nvPicPr>
                      <p:cNvPr id="7" name="Object 2">
                        <a:extLst>
                          <a:ext uri="{FF2B5EF4-FFF2-40B4-BE49-F238E27FC236}">
                            <a16:creationId xmlns:a16="http://schemas.microsoft.com/office/drawing/2014/main" id="{4B2D7281-C75B-4BDB-9A70-D8611699C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352800"/>
                        <a:ext cx="604838"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3">
            <a:extLst>
              <a:ext uri="{FF2B5EF4-FFF2-40B4-BE49-F238E27FC236}">
                <a16:creationId xmlns:a16="http://schemas.microsoft.com/office/drawing/2014/main" id="{4DD8DE71-D9A5-4B50-9AAA-AB5C92BB2964}"/>
              </a:ext>
            </a:extLst>
          </p:cNvPr>
          <p:cNvGraphicFramePr>
            <a:graphicFrameLocks noChangeAspect="1"/>
          </p:cNvGraphicFramePr>
          <p:nvPr/>
        </p:nvGraphicFramePr>
        <p:xfrm>
          <a:off x="6705600" y="3352800"/>
          <a:ext cx="531813" cy="685800"/>
        </p:xfrm>
        <a:graphic>
          <a:graphicData uri="http://schemas.openxmlformats.org/presentationml/2006/ole">
            <mc:AlternateContent xmlns:mc="http://schemas.openxmlformats.org/markup-compatibility/2006">
              <mc:Choice xmlns:v="urn:schemas-microsoft-com:vml" Requires="v">
                <p:oleObj spid="_x0000_s8197" name="Image" r:id="rId5" imgW="1995058" imgH="2732086" progId="Photoshop.Image.5">
                  <p:embed/>
                </p:oleObj>
              </mc:Choice>
              <mc:Fallback>
                <p:oleObj name="Image" r:id="rId5" imgW="1995058" imgH="2732086" progId="Photoshop.Image.5">
                  <p:embed/>
                  <p:pic>
                    <p:nvPicPr>
                      <p:cNvPr id="8" name="Object 3">
                        <a:extLst>
                          <a:ext uri="{FF2B5EF4-FFF2-40B4-BE49-F238E27FC236}">
                            <a16:creationId xmlns:a16="http://schemas.microsoft.com/office/drawing/2014/main" id="{4DD8DE71-D9A5-4B50-9AAA-AB5C92BB29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352800"/>
                        <a:ext cx="5318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4" name="Rectangle 2"/>
          <p:cNvSpPr>
            <a:spLocks noGrp="1" noChangeArrowheads="1"/>
          </p:cNvSpPr>
          <p:nvPr>
            <p:ph type="ctrTitle"/>
          </p:nvPr>
        </p:nvSpPr>
        <p:spPr>
          <a:xfrm>
            <a:off x="1173163" y="1341438"/>
            <a:ext cx="7772400" cy="1143000"/>
          </a:xfrm>
        </p:spPr>
        <p:txBody>
          <a:bodyPr/>
          <a:lstStyle>
            <a:lvl1pPr>
              <a:defRPr b="0"/>
            </a:lvl1pPr>
          </a:lstStyle>
          <a:p>
            <a:r>
              <a:rPr lang="en-US"/>
              <a:t>Click to edit Master title style</a:t>
            </a:r>
          </a:p>
        </p:txBody>
      </p:sp>
      <p:sp>
        <p:nvSpPr>
          <p:cNvPr id="84995" name="Rectangle 3"/>
          <p:cNvSpPr>
            <a:spLocks noGrp="1" noChangeArrowheads="1"/>
          </p:cNvSpPr>
          <p:nvPr>
            <p:ph type="subTitle" idx="1"/>
          </p:nvPr>
        </p:nvSpPr>
        <p:spPr>
          <a:xfrm>
            <a:off x="1600200" y="4267200"/>
            <a:ext cx="6400800" cy="1752600"/>
          </a:xfrm>
        </p:spPr>
        <p:txBody>
          <a:bodyPr/>
          <a:lstStyle>
            <a:lvl1pPr marL="0" indent="0">
              <a:buFont typeface="Monotype Sorts" pitchFamily="2" charset="2"/>
              <a:buNone/>
              <a:defRPr/>
            </a:lvl1pPr>
          </a:lstStyle>
          <a:p>
            <a:r>
              <a:rPr lang="en-US"/>
              <a:t>Click to edit Master subtitle style</a:t>
            </a:r>
          </a:p>
        </p:txBody>
      </p:sp>
      <p:sp>
        <p:nvSpPr>
          <p:cNvPr id="9" name="Rectangle 4">
            <a:extLst>
              <a:ext uri="{FF2B5EF4-FFF2-40B4-BE49-F238E27FC236}">
                <a16:creationId xmlns:a16="http://schemas.microsoft.com/office/drawing/2014/main" id="{D2D86408-911E-4C8C-9072-F89FFA6F305C}"/>
              </a:ext>
            </a:extLst>
          </p:cNvPr>
          <p:cNvSpPr>
            <a:spLocks noGrp="1" noChangeArrowheads="1"/>
          </p:cNvSpPr>
          <p:nvPr>
            <p:ph type="dt" sz="half" idx="10"/>
          </p:nvPr>
        </p:nvSpPr>
        <p:spPr>
          <a:xfrm>
            <a:off x="1166813" y="6248400"/>
            <a:ext cx="1905000" cy="457200"/>
          </a:xfrm>
        </p:spPr>
        <p:txBody>
          <a:bodyPr/>
          <a:lstStyle>
            <a:lvl1pPr eaLnBrk="1" hangingPunct="1">
              <a:defRPr smtClean="0">
                <a:solidFill>
                  <a:srgbClr val="000000"/>
                </a:solidFill>
              </a:defRPr>
            </a:lvl1pPr>
          </a:lstStyle>
          <a:p>
            <a:pPr>
              <a:defRPr/>
            </a:pPr>
            <a:endParaRPr lang="en-US"/>
          </a:p>
        </p:txBody>
      </p:sp>
      <p:sp>
        <p:nvSpPr>
          <p:cNvPr id="10" name="Rectangle 5">
            <a:extLst>
              <a:ext uri="{FF2B5EF4-FFF2-40B4-BE49-F238E27FC236}">
                <a16:creationId xmlns:a16="http://schemas.microsoft.com/office/drawing/2014/main" id="{B06DB471-8CF3-41A9-8D70-1BB8DC213482}"/>
              </a:ext>
            </a:extLst>
          </p:cNvPr>
          <p:cNvSpPr>
            <a:spLocks noGrp="1" noChangeArrowheads="1"/>
          </p:cNvSpPr>
          <p:nvPr>
            <p:ph type="ftr" sz="quarter" idx="11"/>
          </p:nvPr>
        </p:nvSpPr>
        <p:spPr/>
        <p:txBody>
          <a:bodyPr/>
          <a:lstStyle>
            <a:lvl1pPr algn="l" eaLnBrk="1" hangingPunct="1">
              <a:defRPr smtClean="0">
                <a:solidFill>
                  <a:srgbClr val="000000"/>
                </a:solidFill>
              </a:defRPr>
            </a:lvl1pPr>
          </a:lstStyle>
          <a:p>
            <a:pPr>
              <a:defRPr/>
            </a:pPr>
            <a:endParaRPr lang="en-US"/>
          </a:p>
        </p:txBody>
      </p:sp>
      <p:sp>
        <p:nvSpPr>
          <p:cNvPr id="11" name="Rectangle 6">
            <a:extLst>
              <a:ext uri="{FF2B5EF4-FFF2-40B4-BE49-F238E27FC236}">
                <a16:creationId xmlns:a16="http://schemas.microsoft.com/office/drawing/2014/main" id="{8A86D3D3-933D-4CDA-A0A8-4EDF16776E8B}"/>
              </a:ext>
            </a:extLst>
          </p:cNvPr>
          <p:cNvSpPr>
            <a:spLocks noGrp="1" noChangeArrowheads="1"/>
          </p:cNvSpPr>
          <p:nvPr>
            <p:ph type="sldNum" sz="quarter" idx="12"/>
          </p:nvPr>
        </p:nvSpPr>
        <p:spPr/>
        <p:txBody>
          <a:bodyPr/>
          <a:lstStyle>
            <a:lvl1pPr eaLnBrk="1" hangingPunct="1">
              <a:defRPr/>
            </a:lvl1pPr>
          </a:lstStyle>
          <a:p>
            <a:fld id="{958E03DD-AFC3-4BC4-B8AC-A024BF114AA8}" type="slidenum">
              <a:rPr lang="en-US" altLang="el-GR"/>
              <a:pPr/>
              <a:t>‹#›</a:t>
            </a:fld>
            <a:endParaRPr lang="en-US" altLang="el-GR"/>
          </a:p>
        </p:txBody>
      </p:sp>
    </p:spTree>
    <p:extLst>
      <p:ext uri="{BB962C8B-B14F-4D97-AF65-F5344CB8AC3E}">
        <p14:creationId xmlns:p14="http://schemas.microsoft.com/office/powerpoint/2010/main" val="35090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24D8111-6684-4F93-85A0-C3C60A34ED99}" type="datetimeFigureOut">
              <a:rPr lang="el-GR" smtClean="0"/>
              <a:t>3/7/2020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408723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E2730CC-8B51-4D3B-AF40-494FFF916C37}"/>
              </a:ext>
            </a:extLst>
          </p:cNvPr>
          <p:cNvSpPr>
            <a:spLocks noGrp="1"/>
          </p:cNvSpPr>
          <p:nvPr>
            <p:ph type="dt" sz="half" idx="10"/>
          </p:nvPr>
        </p:nvSpPr>
        <p:spPr/>
        <p:txBody>
          <a:bodyPr/>
          <a:lstStyle>
            <a:lvl1pPr eaLnBrk="1" hangingPunct="1">
              <a:defRPr smtClean="0"/>
            </a:lvl1pPr>
          </a:lstStyle>
          <a:p>
            <a:pPr>
              <a:defRPr/>
            </a:pPr>
            <a:endParaRPr lang="en-US"/>
          </a:p>
        </p:txBody>
      </p:sp>
      <p:sp>
        <p:nvSpPr>
          <p:cNvPr id="5" name="Footer Placeholder 4">
            <a:extLst>
              <a:ext uri="{FF2B5EF4-FFF2-40B4-BE49-F238E27FC236}">
                <a16:creationId xmlns:a16="http://schemas.microsoft.com/office/drawing/2014/main" id="{1D476901-6FC7-4CBA-BCA1-B5BBAB940C1B}"/>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6" name="Slide Number Placeholder 5">
            <a:extLst>
              <a:ext uri="{FF2B5EF4-FFF2-40B4-BE49-F238E27FC236}">
                <a16:creationId xmlns:a16="http://schemas.microsoft.com/office/drawing/2014/main" id="{57B86543-DF34-4D4C-B304-8271186AA103}"/>
              </a:ext>
            </a:extLst>
          </p:cNvPr>
          <p:cNvSpPr>
            <a:spLocks noGrp="1"/>
          </p:cNvSpPr>
          <p:nvPr>
            <p:ph type="sldNum" sz="quarter" idx="12"/>
          </p:nvPr>
        </p:nvSpPr>
        <p:spPr/>
        <p:txBody>
          <a:bodyPr/>
          <a:lstStyle>
            <a:lvl1pPr eaLnBrk="1" hangingPunct="1">
              <a:defRPr/>
            </a:lvl1pPr>
          </a:lstStyle>
          <a:p>
            <a:fld id="{84EF2BF0-3F77-41E3-A7CA-90F7E2348DBF}" type="slidenum">
              <a:rPr lang="en-US" altLang="el-GR"/>
              <a:pPr/>
              <a:t>‹#›</a:t>
            </a:fld>
            <a:endParaRPr lang="en-US" altLang="el-GR"/>
          </a:p>
        </p:txBody>
      </p:sp>
    </p:spTree>
    <p:extLst>
      <p:ext uri="{BB962C8B-B14F-4D97-AF65-F5344CB8AC3E}">
        <p14:creationId xmlns:p14="http://schemas.microsoft.com/office/powerpoint/2010/main" val="4253370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3CEF0AED-0BAC-4BD0-AF8B-5B445F27110F}"/>
              </a:ext>
            </a:extLst>
          </p:cNvPr>
          <p:cNvSpPr>
            <a:spLocks noGrp="1"/>
          </p:cNvSpPr>
          <p:nvPr>
            <p:ph type="dt" sz="half" idx="10"/>
          </p:nvPr>
        </p:nvSpPr>
        <p:spPr/>
        <p:txBody>
          <a:bodyPr/>
          <a:lstStyle>
            <a:lvl1pPr eaLnBrk="1" hangingPunct="1">
              <a:defRPr smtClean="0"/>
            </a:lvl1pPr>
          </a:lstStyle>
          <a:p>
            <a:pPr>
              <a:defRPr/>
            </a:pPr>
            <a:endParaRPr lang="en-US"/>
          </a:p>
        </p:txBody>
      </p:sp>
      <p:sp>
        <p:nvSpPr>
          <p:cNvPr id="5" name="Footer Placeholder 4">
            <a:extLst>
              <a:ext uri="{FF2B5EF4-FFF2-40B4-BE49-F238E27FC236}">
                <a16:creationId xmlns:a16="http://schemas.microsoft.com/office/drawing/2014/main" id="{96C7756F-0DFE-457D-A92F-05496D07515A}"/>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6" name="Slide Number Placeholder 5">
            <a:extLst>
              <a:ext uri="{FF2B5EF4-FFF2-40B4-BE49-F238E27FC236}">
                <a16:creationId xmlns:a16="http://schemas.microsoft.com/office/drawing/2014/main" id="{219AF54F-9FFA-4F5B-B353-4465F58BA35C}"/>
              </a:ext>
            </a:extLst>
          </p:cNvPr>
          <p:cNvSpPr>
            <a:spLocks noGrp="1"/>
          </p:cNvSpPr>
          <p:nvPr>
            <p:ph type="sldNum" sz="quarter" idx="12"/>
          </p:nvPr>
        </p:nvSpPr>
        <p:spPr/>
        <p:txBody>
          <a:bodyPr/>
          <a:lstStyle>
            <a:lvl1pPr eaLnBrk="1" hangingPunct="1">
              <a:defRPr/>
            </a:lvl1pPr>
          </a:lstStyle>
          <a:p>
            <a:fld id="{51D7DCC4-ABDF-40B3-9E6A-7F7415876070}" type="slidenum">
              <a:rPr lang="en-US" altLang="el-GR"/>
              <a:pPr/>
              <a:t>‹#›</a:t>
            </a:fld>
            <a:endParaRPr lang="en-US" altLang="el-GR"/>
          </a:p>
        </p:txBody>
      </p:sp>
    </p:spTree>
    <p:extLst>
      <p:ext uri="{BB962C8B-B14F-4D97-AF65-F5344CB8AC3E}">
        <p14:creationId xmlns:p14="http://schemas.microsoft.com/office/powerpoint/2010/main" val="3892787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7620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7244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53B4A1DF-5F29-485D-8110-D9D3D1930945}"/>
              </a:ext>
            </a:extLst>
          </p:cNvPr>
          <p:cNvSpPr>
            <a:spLocks noGrp="1"/>
          </p:cNvSpPr>
          <p:nvPr>
            <p:ph type="dt" sz="half" idx="10"/>
          </p:nvPr>
        </p:nvSpPr>
        <p:spPr/>
        <p:txBody>
          <a:bodyPr/>
          <a:lstStyle>
            <a:lvl1pPr eaLnBrk="1" hangingPunct="1">
              <a:defRPr smtClean="0"/>
            </a:lvl1pPr>
          </a:lstStyle>
          <a:p>
            <a:pPr>
              <a:defRPr/>
            </a:pPr>
            <a:endParaRPr lang="en-US"/>
          </a:p>
        </p:txBody>
      </p:sp>
      <p:sp>
        <p:nvSpPr>
          <p:cNvPr id="6" name="Footer Placeholder 5">
            <a:extLst>
              <a:ext uri="{FF2B5EF4-FFF2-40B4-BE49-F238E27FC236}">
                <a16:creationId xmlns:a16="http://schemas.microsoft.com/office/drawing/2014/main" id="{4F23CF68-46CC-465C-87FC-86B2E73FEFB0}"/>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7" name="Slide Number Placeholder 6">
            <a:extLst>
              <a:ext uri="{FF2B5EF4-FFF2-40B4-BE49-F238E27FC236}">
                <a16:creationId xmlns:a16="http://schemas.microsoft.com/office/drawing/2014/main" id="{14F5FDA4-DC40-412A-AB3D-6AAD00212987}"/>
              </a:ext>
            </a:extLst>
          </p:cNvPr>
          <p:cNvSpPr>
            <a:spLocks noGrp="1"/>
          </p:cNvSpPr>
          <p:nvPr>
            <p:ph type="sldNum" sz="quarter" idx="12"/>
          </p:nvPr>
        </p:nvSpPr>
        <p:spPr/>
        <p:txBody>
          <a:bodyPr/>
          <a:lstStyle>
            <a:lvl1pPr eaLnBrk="1" hangingPunct="1">
              <a:defRPr/>
            </a:lvl1pPr>
          </a:lstStyle>
          <a:p>
            <a:fld id="{1F1CFA23-4632-4EBF-9864-A1E53CD96568}" type="slidenum">
              <a:rPr lang="en-US" altLang="el-GR"/>
              <a:pPr/>
              <a:t>‹#›</a:t>
            </a:fld>
            <a:endParaRPr lang="en-US" altLang="el-GR"/>
          </a:p>
        </p:txBody>
      </p:sp>
    </p:spTree>
    <p:extLst>
      <p:ext uri="{BB962C8B-B14F-4D97-AF65-F5344CB8AC3E}">
        <p14:creationId xmlns:p14="http://schemas.microsoft.com/office/powerpoint/2010/main" val="1594500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1B0EE673-E845-42F6-B2AF-2D40CA986920}"/>
              </a:ext>
            </a:extLst>
          </p:cNvPr>
          <p:cNvSpPr>
            <a:spLocks noGrp="1"/>
          </p:cNvSpPr>
          <p:nvPr>
            <p:ph type="dt" sz="half" idx="10"/>
          </p:nvPr>
        </p:nvSpPr>
        <p:spPr/>
        <p:txBody>
          <a:bodyPr/>
          <a:lstStyle>
            <a:lvl1pPr eaLnBrk="1" hangingPunct="1">
              <a:defRPr smtClean="0"/>
            </a:lvl1pPr>
          </a:lstStyle>
          <a:p>
            <a:pPr>
              <a:defRPr/>
            </a:pPr>
            <a:endParaRPr lang="en-US"/>
          </a:p>
        </p:txBody>
      </p:sp>
      <p:sp>
        <p:nvSpPr>
          <p:cNvPr id="8" name="Footer Placeholder 7">
            <a:extLst>
              <a:ext uri="{FF2B5EF4-FFF2-40B4-BE49-F238E27FC236}">
                <a16:creationId xmlns:a16="http://schemas.microsoft.com/office/drawing/2014/main" id="{0C35C7E3-BEC4-421F-BCA1-A7441FFD57B2}"/>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9" name="Slide Number Placeholder 8">
            <a:extLst>
              <a:ext uri="{FF2B5EF4-FFF2-40B4-BE49-F238E27FC236}">
                <a16:creationId xmlns:a16="http://schemas.microsoft.com/office/drawing/2014/main" id="{CA23E8F3-D898-4172-9822-FD169C985792}"/>
              </a:ext>
            </a:extLst>
          </p:cNvPr>
          <p:cNvSpPr>
            <a:spLocks noGrp="1"/>
          </p:cNvSpPr>
          <p:nvPr>
            <p:ph type="sldNum" sz="quarter" idx="12"/>
          </p:nvPr>
        </p:nvSpPr>
        <p:spPr/>
        <p:txBody>
          <a:bodyPr/>
          <a:lstStyle>
            <a:lvl1pPr eaLnBrk="1" hangingPunct="1">
              <a:defRPr/>
            </a:lvl1pPr>
          </a:lstStyle>
          <a:p>
            <a:fld id="{4E31FD61-BAB2-4C93-84E8-C8BD99CFEB5A}" type="slidenum">
              <a:rPr lang="en-US" altLang="el-GR"/>
              <a:pPr/>
              <a:t>‹#›</a:t>
            </a:fld>
            <a:endParaRPr lang="en-US" altLang="el-GR"/>
          </a:p>
        </p:txBody>
      </p:sp>
    </p:spTree>
    <p:extLst>
      <p:ext uri="{BB962C8B-B14F-4D97-AF65-F5344CB8AC3E}">
        <p14:creationId xmlns:p14="http://schemas.microsoft.com/office/powerpoint/2010/main" val="98274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1EF4D637-FC26-4724-AB0C-88793B60B7FB}"/>
              </a:ext>
            </a:extLst>
          </p:cNvPr>
          <p:cNvSpPr>
            <a:spLocks noGrp="1"/>
          </p:cNvSpPr>
          <p:nvPr>
            <p:ph type="dt" sz="half" idx="10"/>
          </p:nvPr>
        </p:nvSpPr>
        <p:spPr/>
        <p:txBody>
          <a:bodyPr/>
          <a:lstStyle>
            <a:lvl1pPr eaLnBrk="1" hangingPunct="1">
              <a:defRPr smtClean="0"/>
            </a:lvl1pPr>
          </a:lstStyle>
          <a:p>
            <a:pPr>
              <a:defRPr/>
            </a:pPr>
            <a:endParaRPr lang="en-US"/>
          </a:p>
        </p:txBody>
      </p:sp>
      <p:sp>
        <p:nvSpPr>
          <p:cNvPr id="4" name="Footer Placeholder 3">
            <a:extLst>
              <a:ext uri="{FF2B5EF4-FFF2-40B4-BE49-F238E27FC236}">
                <a16:creationId xmlns:a16="http://schemas.microsoft.com/office/drawing/2014/main" id="{8E500E00-1AB9-4521-806B-43357F5DF5CD}"/>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5" name="Slide Number Placeholder 4">
            <a:extLst>
              <a:ext uri="{FF2B5EF4-FFF2-40B4-BE49-F238E27FC236}">
                <a16:creationId xmlns:a16="http://schemas.microsoft.com/office/drawing/2014/main" id="{F418649D-BF25-49A4-A8B1-98C7887646D8}"/>
              </a:ext>
            </a:extLst>
          </p:cNvPr>
          <p:cNvSpPr>
            <a:spLocks noGrp="1"/>
          </p:cNvSpPr>
          <p:nvPr>
            <p:ph type="sldNum" sz="quarter" idx="12"/>
          </p:nvPr>
        </p:nvSpPr>
        <p:spPr/>
        <p:txBody>
          <a:bodyPr/>
          <a:lstStyle>
            <a:lvl1pPr eaLnBrk="1" hangingPunct="1">
              <a:defRPr/>
            </a:lvl1pPr>
          </a:lstStyle>
          <a:p>
            <a:fld id="{EC9407F2-9B16-485D-90DB-677580A3A0DB}" type="slidenum">
              <a:rPr lang="en-US" altLang="el-GR"/>
              <a:pPr/>
              <a:t>‹#›</a:t>
            </a:fld>
            <a:endParaRPr lang="en-US" altLang="el-GR"/>
          </a:p>
        </p:txBody>
      </p:sp>
    </p:spTree>
    <p:extLst>
      <p:ext uri="{BB962C8B-B14F-4D97-AF65-F5344CB8AC3E}">
        <p14:creationId xmlns:p14="http://schemas.microsoft.com/office/powerpoint/2010/main" val="1685089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4D1C-05CD-4F49-A9B7-D17A7092852A}"/>
              </a:ext>
            </a:extLst>
          </p:cNvPr>
          <p:cNvSpPr>
            <a:spLocks noGrp="1"/>
          </p:cNvSpPr>
          <p:nvPr>
            <p:ph type="dt" sz="half" idx="10"/>
          </p:nvPr>
        </p:nvSpPr>
        <p:spPr/>
        <p:txBody>
          <a:bodyPr/>
          <a:lstStyle>
            <a:lvl1pPr eaLnBrk="1" hangingPunct="1">
              <a:defRPr smtClean="0"/>
            </a:lvl1pPr>
          </a:lstStyle>
          <a:p>
            <a:pPr>
              <a:defRPr/>
            </a:pPr>
            <a:endParaRPr lang="en-US"/>
          </a:p>
        </p:txBody>
      </p:sp>
      <p:sp>
        <p:nvSpPr>
          <p:cNvPr id="3" name="Footer Placeholder 2">
            <a:extLst>
              <a:ext uri="{FF2B5EF4-FFF2-40B4-BE49-F238E27FC236}">
                <a16:creationId xmlns:a16="http://schemas.microsoft.com/office/drawing/2014/main" id="{670BDBF8-5898-43B5-B24C-EFC09DDE1CE1}"/>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4" name="Slide Number Placeholder 3">
            <a:extLst>
              <a:ext uri="{FF2B5EF4-FFF2-40B4-BE49-F238E27FC236}">
                <a16:creationId xmlns:a16="http://schemas.microsoft.com/office/drawing/2014/main" id="{D1420F94-1470-4382-90A1-77FCF0044C4C}"/>
              </a:ext>
            </a:extLst>
          </p:cNvPr>
          <p:cNvSpPr>
            <a:spLocks noGrp="1"/>
          </p:cNvSpPr>
          <p:nvPr>
            <p:ph type="sldNum" sz="quarter" idx="12"/>
          </p:nvPr>
        </p:nvSpPr>
        <p:spPr/>
        <p:txBody>
          <a:bodyPr/>
          <a:lstStyle>
            <a:lvl1pPr eaLnBrk="1" hangingPunct="1">
              <a:defRPr/>
            </a:lvl1pPr>
          </a:lstStyle>
          <a:p>
            <a:fld id="{784B9C0A-0770-497C-84F5-3AB1068C2504}" type="slidenum">
              <a:rPr lang="en-US" altLang="el-GR"/>
              <a:pPr/>
              <a:t>‹#›</a:t>
            </a:fld>
            <a:endParaRPr lang="en-US" altLang="el-GR"/>
          </a:p>
        </p:txBody>
      </p:sp>
    </p:spTree>
    <p:extLst>
      <p:ext uri="{BB962C8B-B14F-4D97-AF65-F5344CB8AC3E}">
        <p14:creationId xmlns:p14="http://schemas.microsoft.com/office/powerpoint/2010/main" val="3319252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ADF5EFB-04C5-47A6-8687-1A13E07473F9}"/>
              </a:ext>
            </a:extLst>
          </p:cNvPr>
          <p:cNvSpPr>
            <a:spLocks noGrp="1"/>
          </p:cNvSpPr>
          <p:nvPr>
            <p:ph type="dt" sz="half" idx="10"/>
          </p:nvPr>
        </p:nvSpPr>
        <p:spPr/>
        <p:txBody>
          <a:bodyPr/>
          <a:lstStyle>
            <a:lvl1pPr eaLnBrk="1" hangingPunct="1">
              <a:defRPr smtClean="0"/>
            </a:lvl1pPr>
          </a:lstStyle>
          <a:p>
            <a:pPr>
              <a:defRPr/>
            </a:pPr>
            <a:endParaRPr lang="en-US"/>
          </a:p>
        </p:txBody>
      </p:sp>
      <p:sp>
        <p:nvSpPr>
          <p:cNvPr id="6" name="Footer Placeholder 5">
            <a:extLst>
              <a:ext uri="{FF2B5EF4-FFF2-40B4-BE49-F238E27FC236}">
                <a16:creationId xmlns:a16="http://schemas.microsoft.com/office/drawing/2014/main" id="{349B254B-7E24-44A2-8C5E-2D2FB1EC1F33}"/>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7" name="Slide Number Placeholder 6">
            <a:extLst>
              <a:ext uri="{FF2B5EF4-FFF2-40B4-BE49-F238E27FC236}">
                <a16:creationId xmlns:a16="http://schemas.microsoft.com/office/drawing/2014/main" id="{FF023381-5C56-4FD2-9F84-C0B23B404B17}"/>
              </a:ext>
            </a:extLst>
          </p:cNvPr>
          <p:cNvSpPr>
            <a:spLocks noGrp="1"/>
          </p:cNvSpPr>
          <p:nvPr>
            <p:ph type="sldNum" sz="quarter" idx="12"/>
          </p:nvPr>
        </p:nvSpPr>
        <p:spPr/>
        <p:txBody>
          <a:bodyPr/>
          <a:lstStyle>
            <a:lvl1pPr eaLnBrk="1" hangingPunct="1">
              <a:defRPr/>
            </a:lvl1pPr>
          </a:lstStyle>
          <a:p>
            <a:fld id="{F25E407A-371C-4ACA-87CB-EA89D47CE775}" type="slidenum">
              <a:rPr lang="en-US" altLang="el-GR"/>
              <a:pPr/>
              <a:t>‹#›</a:t>
            </a:fld>
            <a:endParaRPr lang="en-US" altLang="el-GR"/>
          </a:p>
        </p:txBody>
      </p:sp>
    </p:spTree>
    <p:extLst>
      <p:ext uri="{BB962C8B-B14F-4D97-AF65-F5344CB8AC3E}">
        <p14:creationId xmlns:p14="http://schemas.microsoft.com/office/powerpoint/2010/main" val="859382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2E6516A-19AB-45C5-9554-8C282280188B}"/>
              </a:ext>
            </a:extLst>
          </p:cNvPr>
          <p:cNvSpPr>
            <a:spLocks noGrp="1"/>
          </p:cNvSpPr>
          <p:nvPr>
            <p:ph type="dt" sz="half" idx="10"/>
          </p:nvPr>
        </p:nvSpPr>
        <p:spPr/>
        <p:txBody>
          <a:bodyPr/>
          <a:lstStyle>
            <a:lvl1pPr eaLnBrk="1" hangingPunct="1">
              <a:defRPr smtClean="0"/>
            </a:lvl1pPr>
          </a:lstStyle>
          <a:p>
            <a:pPr>
              <a:defRPr/>
            </a:pPr>
            <a:endParaRPr lang="en-US"/>
          </a:p>
        </p:txBody>
      </p:sp>
      <p:sp>
        <p:nvSpPr>
          <p:cNvPr id="6" name="Footer Placeholder 5">
            <a:extLst>
              <a:ext uri="{FF2B5EF4-FFF2-40B4-BE49-F238E27FC236}">
                <a16:creationId xmlns:a16="http://schemas.microsoft.com/office/drawing/2014/main" id="{AD73CD37-260A-49D9-BD2F-CFBE465E2225}"/>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7" name="Slide Number Placeholder 6">
            <a:extLst>
              <a:ext uri="{FF2B5EF4-FFF2-40B4-BE49-F238E27FC236}">
                <a16:creationId xmlns:a16="http://schemas.microsoft.com/office/drawing/2014/main" id="{7B25FF17-4B6C-4B2B-B3B9-B342068CC2C9}"/>
              </a:ext>
            </a:extLst>
          </p:cNvPr>
          <p:cNvSpPr>
            <a:spLocks noGrp="1"/>
          </p:cNvSpPr>
          <p:nvPr>
            <p:ph type="sldNum" sz="quarter" idx="12"/>
          </p:nvPr>
        </p:nvSpPr>
        <p:spPr/>
        <p:txBody>
          <a:bodyPr/>
          <a:lstStyle>
            <a:lvl1pPr eaLnBrk="1" hangingPunct="1">
              <a:defRPr/>
            </a:lvl1pPr>
          </a:lstStyle>
          <a:p>
            <a:fld id="{DB3EF925-5477-41EC-8419-724CD0617F77}" type="slidenum">
              <a:rPr lang="en-US" altLang="el-GR"/>
              <a:pPr/>
              <a:t>‹#›</a:t>
            </a:fld>
            <a:endParaRPr lang="en-US" altLang="el-GR"/>
          </a:p>
        </p:txBody>
      </p:sp>
    </p:spTree>
    <p:extLst>
      <p:ext uri="{BB962C8B-B14F-4D97-AF65-F5344CB8AC3E}">
        <p14:creationId xmlns:p14="http://schemas.microsoft.com/office/powerpoint/2010/main" val="2295129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6B47446B-9B21-4DCE-823F-8E7A511CA3B9}"/>
              </a:ext>
            </a:extLst>
          </p:cNvPr>
          <p:cNvSpPr>
            <a:spLocks noGrp="1"/>
          </p:cNvSpPr>
          <p:nvPr>
            <p:ph type="dt" sz="half" idx="10"/>
          </p:nvPr>
        </p:nvSpPr>
        <p:spPr/>
        <p:txBody>
          <a:bodyPr/>
          <a:lstStyle>
            <a:lvl1pPr eaLnBrk="1" hangingPunct="1">
              <a:defRPr smtClean="0"/>
            </a:lvl1pPr>
          </a:lstStyle>
          <a:p>
            <a:pPr>
              <a:defRPr/>
            </a:pPr>
            <a:endParaRPr lang="en-US"/>
          </a:p>
        </p:txBody>
      </p:sp>
      <p:sp>
        <p:nvSpPr>
          <p:cNvPr id="5" name="Footer Placeholder 4">
            <a:extLst>
              <a:ext uri="{FF2B5EF4-FFF2-40B4-BE49-F238E27FC236}">
                <a16:creationId xmlns:a16="http://schemas.microsoft.com/office/drawing/2014/main" id="{D55E8972-4465-417B-A5FA-36E688CF323F}"/>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6" name="Slide Number Placeholder 5">
            <a:extLst>
              <a:ext uri="{FF2B5EF4-FFF2-40B4-BE49-F238E27FC236}">
                <a16:creationId xmlns:a16="http://schemas.microsoft.com/office/drawing/2014/main" id="{5CA43C80-3BC1-474D-B5DC-C160B26DEDDE}"/>
              </a:ext>
            </a:extLst>
          </p:cNvPr>
          <p:cNvSpPr>
            <a:spLocks noGrp="1"/>
          </p:cNvSpPr>
          <p:nvPr>
            <p:ph type="sldNum" sz="quarter" idx="12"/>
          </p:nvPr>
        </p:nvSpPr>
        <p:spPr/>
        <p:txBody>
          <a:bodyPr/>
          <a:lstStyle>
            <a:lvl1pPr eaLnBrk="1" hangingPunct="1">
              <a:defRPr/>
            </a:lvl1pPr>
          </a:lstStyle>
          <a:p>
            <a:fld id="{438D3BC8-CFF3-487C-A969-6C67253E02E9}" type="slidenum">
              <a:rPr lang="en-US" altLang="el-GR"/>
              <a:pPr/>
              <a:t>‹#›</a:t>
            </a:fld>
            <a:endParaRPr lang="en-US" altLang="el-GR"/>
          </a:p>
        </p:txBody>
      </p:sp>
    </p:spTree>
    <p:extLst>
      <p:ext uri="{BB962C8B-B14F-4D97-AF65-F5344CB8AC3E}">
        <p14:creationId xmlns:p14="http://schemas.microsoft.com/office/powerpoint/2010/main" val="3362924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0863" y="457200"/>
            <a:ext cx="2044700" cy="56388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762000" y="457200"/>
            <a:ext cx="5986463"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7B50F53-4FD7-4A41-9700-A1D6685DC71A}"/>
              </a:ext>
            </a:extLst>
          </p:cNvPr>
          <p:cNvSpPr>
            <a:spLocks noGrp="1"/>
          </p:cNvSpPr>
          <p:nvPr>
            <p:ph type="dt" sz="half" idx="10"/>
          </p:nvPr>
        </p:nvSpPr>
        <p:spPr/>
        <p:txBody>
          <a:bodyPr/>
          <a:lstStyle>
            <a:lvl1pPr eaLnBrk="1" hangingPunct="1">
              <a:defRPr smtClean="0"/>
            </a:lvl1pPr>
          </a:lstStyle>
          <a:p>
            <a:pPr>
              <a:defRPr/>
            </a:pPr>
            <a:endParaRPr lang="en-US"/>
          </a:p>
        </p:txBody>
      </p:sp>
      <p:sp>
        <p:nvSpPr>
          <p:cNvPr id="5" name="Footer Placeholder 4">
            <a:extLst>
              <a:ext uri="{FF2B5EF4-FFF2-40B4-BE49-F238E27FC236}">
                <a16:creationId xmlns:a16="http://schemas.microsoft.com/office/drawing/2014/main" id="{89DC1C0F-F2CC-4E8E-AE3A-FB2021AA9FFE}"/>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6" name="Slide Number Placeholder 5">
            <a:extLst>
              <a:ext uri="{FF2B5EF4-FFF2-40B4-BE49-F238E27FC236}">
                <a16:creationId xmlns:a16="http://schemas.microsoft.com/office/drawing/2014/main" id="{1B4CEC9F-93AF-444D-B081-03ECF0876889}"/>
              </a:ext>
            </a:extLst>
          </p:cNvPr>
          <p:cNvSpPr>
            <a:spLocks noGrp="1"/>
          </p:cNvSpPr>
          <p:nvPr>
            <p:ph type="sldNum" sz="quarter" idx="12"/>
          </p:nvPr>
        </p:nvSpPr>
        <p:spPr/>
        <p:txBody>
          <a:bodyPr/>
          <a:lstStyle>
            <a:lvl1pPr eaLnBrk="1" hangingPunct="1">
              <a:defRPr/>
            </a:lvl1pPr>
          </a:lstStyle>
          <a:p>
            <a:fld id="{2D2C65A3-6372-4CA3-874C-82A76E1E1E6F}" type="slidenum">
              <a:rPr lang="en-US" altLang="el-GR"/>
              <a:pPr/>
              <a:t>‹#›</a:t>
            </a:fld>
            <a:endParaRPr lang="en-US" altLang="el-GR"/>
          </a:p>
        </p:txBody>
      </p:sp>
    </p:spTree>
    <p:extLst>
      <p:ext uri="{BB962C8B-B14F-4D97-AF65-F5344CB8AC3E}">
        <p14:creationId xmlns:p14="http://schemas.microsoft.com/office/powerpoint/2010/main" val="283909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E24D8111-6684-4F93-85A0-C3C60A34ED99}" type="datetimeFigureOut">
              <a:rPr lang="el-GR" smtClean="0"/>
              <a:t>3/7/2020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839903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7620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7244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D9A01EF6-6C64-40A2-81BD-EA8676EBE04C}"/>
              </a:ext>
            </a:extLst>
          </p:cNvPr>
          <p:cNvSpPr>
            <a:spLocks noGrp="1"/>
          </p:cNvSpPr>
          <p:nvPr>
            <p:ph type="dt" sz="half" idx="10"/>
          </p:nvPr>
        </p:nvSpPr>
        <p:spPr/>
        <p:txBody>
          <a:bodyPr/>
          <a:lstStyle>
            <a:lvl1pPr eaLnBrk="1" hangingPunct="1">
              <a:defRPr smtClean="0"/>
            </a:lvl1pPr>
          </a:lstStyle>
          <a:p>
            <a:pPr>
              <a:defRPr/>
            </a:pPr>
            <a:endParaRPr lang="en-US"/>
          </a:p>
        </p:txBody>
      </p:sp>
      <p:sp>
        <p:nvSpPr>
          <p:cNvPr id="6" name="Footer Placeholder 5">
            <a:extLst>
              <a:ext uri="{FF2B5EF4-FFF2-40B4-BE49-F238E27FC236}">
                <a16:creationId xmlns:a16="http://schemas.microsoft.com/office/drawing/2014/main" id="{12EC5C42-5103-488B-881E-FA6069719561}"/>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7" name="Slide Number Placeholder 6">
            <a:extLst>
              <a:ext uri="{FF2B5EF4-FFF2-40B4-BE49-F238E27FC236}">
                <a16:creationId xmlns:a16="http://schemas.microsoft.com/office/drawing/2014/main" id="{09F3685F-9536-4E9A-86D6-323D8D13E7E2}"/>
              </a:ext>
            </a:extLst>
          </p:cNvPr>
          <p:cNvSpPr>
            <a:spLocks noGrp="1"/>
          </p:cNvSpPr>
          <p:nvPr>
            <p:ph type="sldNum" sz="quarter" idx="12"/>
          </p:nvPr>
        </p:nvSpPr>
        <p:spPr/>
        <p:txBody>
          <a:bodyPr/>
          <a:lstStyle>
            <a:lvl1pPr eaLnBrk="1" hangingPunct="1">
              <a:defRPr/>
            </a:lvl1pPr>
          </a:lstStyle>
          <a:p>
            <a:fld id="{5DE271E0-75E5-4C4C-9BD1-A929BE51DDFE}" type="slidenum">
              <a:rPr lang="en-US" altLang="el-GR"/>
              <a:pPr/>
              <a:t>‹#›</a:t>
            </a:fld>
            <a:endParaRPr lang="en-US" altLang="el-GR"/>
          </a:p>
        </p:txBody>
      </p:sp>
    </p:spTree>
    <p:extLst>
      <p:ext uri="{BB962C8B-B14F-4D97-AF65-F5344CB8AC3E}">
        <p14:creationId xmlns:p14="http://schemas.microsoft.com/office/powerpoint/2010/main" val="540083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73163" y="4572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7620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7244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7620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7244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60616FEA-ACAF-49B0-8EF5-30BA7DF74CFC}"/>
              </a:ext>
            </a:extLst>
          </p:cNvPr>
          <p:cNvSpPr>
            <a:spLocks noGrp="1"/>
          </p:cNvSpPr>
          <p:nvPr>
            <p:ph type="dt" sz="half" idx="10"/>
          </p:nvPr>
        </p:nvSpPr>
        <p:spPr/>
        <p:txBody>
          <a:bodyPr/>
          <a:lstStyle>
            <a:lvl1pPr eaLnBrk="1" hangingPunct="1">
              <a:defRPr smtClean="0"/>
            </a:lvl1pPr>
          </a:lstStyle>
          <a:p>
            <a:pPr>
              <a:defRPr/>
            </a:pPr>
            <a:endParaRPr lang="en-US"/>
          </a:p>
        </p:txBody>
      </p:sp>
      <p:sp>
        <p:nvSpPr>
          <p:cNvPr id="8" name="Footer Placeholder 7">
            <a:extLst>
              <a:ext uri="{FF2B5EF4-FFF2-40B4-BE49-F238E27FC236}">
                <a16:creationId xmlns:a16="http://schemas.microsoft.com/office/drawing/2014/main" id="{16817DB6-E342-429B-9485-ECDD8CB03D25}"/>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9" name="Slide Number Placeholder 8">
            <a:extLst>
              <a:ext uri="{FF2B5EF4-FFF2-40B4-BE49-F238E27FC236}">
                <a16:creationId xmlns:a16="http://schemas.microsoft.com/office/drawing/2014/main" id="{93C74D83-3062-4360-A643-9EAB7B9BA7EA}"/>
              </a:ext>
            </a:extLst>
          </p:cNvPr>
          <p:cNvSpPr>
            <a:spLocks noGrp="1"/>
          </p:cNvSpPr>
          <p:nvPr>
            <p:ph type="sldNum" sz="quarter" idx="12"/>
          </p:nvPr>
        </p:nvSpPr>
        <p:spPr/>
        <p:txBody>
          <a:bodyPr/>
          <a:lstStyle>
            <a:lvl1pPr eaLnBrk="1" hangingPunct="1">
              <a:defRPr/>
            </a:lvl1pPr>
          </a:lstStyle>
          <a:p>
            <a:fld id="{4303491B-BEF9-438A-934B-23F8EECEC5AE}" type="slidenum">
              <a:rPr lang="en-US" altLang="el-GR"/>
              <a:pPr/>
              <a:t>‹#›</a:t>
            </a:fld>
            <a:endParaRPr lang="en-US" altLang="el-GR"/>
          </a:p>
        </p:txBody>
      </p:sp>
    </p:spTree>
    <p:extLst>
      <p:ext uri="{BB962C8B-B14F-4D97-AF65-F5344CB8AC3E}">
        <p14:creationId xmlns:p14="http://schemas.microsoft.com/office/powerpoint/2010/main" val="306266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7620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7244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7244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a:extLst>
              <a:ext uri="{FF2B5EF4-FFF2-40B4-BE49-F238E27FC236}">
                <a16:creationId xmlns:a16="http://schemas.microsoft.com/office/drawing/2014/main" id="{C2E28E93-26E1-449E-9CB7-7E2D7C135F81}"/>
              </a:ext>
            </a:extLst>
          </p:cNvPr>
          <p:cNvSpPr>
            <a:spLocks noGrp="1"/>
          </p:cNvSpPr>
          <p:nvPr>
            <p:ph type="dt" sz="half" idx="10"/>
          </p:nvPr>
        </p:nvSpPr>
        <p:spPr/>
        <p:txBody>
          <a:bodyPr/>
          <a:lstStyle>
            <a:lvl1pPr eaLnBrk="1" hangingPunct="1">
              <a:defRPr smtClean="0"/>
            </a:lvl1pPr>
          </a:lstStyle>
          <a:p>
            <a:pPr>
              <a:defRPr/>
            </a:pPr>
            <a:endParaRPr lang="en-US"/>
          </a:p>
        </p:txBody>
      </p:sp>
      <p:sp>
        <p:nvSpPr>
          <p:cNvPr id="7" name="Footer Placeholder 6">
            <a:extLst>
              <a:ext uri="{FF2B5EF4-FFF2-40B4-BE49-F238E27FC236}">
                <a16:creationId xmlns:a16="http://schemas.microsoft.com/office/drawing/2014/main" id="{7DFC83B3-DA4E-496D-9C09-B27FAFA474E5}"/>
              </a:ext>
            </a:extLst>
          </p:cNvPr>
          <p:cNvSpPr>
            <a:spLocks noGrp="1"/>
          </p:cNvSpPr>
          <p:nvPr>
            <p:ph type="ftr" sz="quarter" idx="11"/>
          </p:nvPr>
        </p:nvSpPr>
        <p:spPr/>
        <p:txBody>
          <a:bodyPr/>
          <a:lstStyle>
            <a:lvl1pPr algn="l" eaLnBrk="1" hangingPunct="1">
              <a:defRPr smtClean="0"/>
            </a:lvl1pPr>
          </a:lstStyle>
          <a:p>
            <a:pPr>
              <a:defRPr/>
            </a:pPr>
            <a:endParaRPr lang="en-US"/>
          </a:p>
        </p:txBody>
      </p:sp>
      <p:sp>
        <p:nvSpPr>
          <p:cNvPr id="8" name="Slide Number Placeholder 7">
            <a:extLst>
              <a:ext uri="{FF2B5EF4-FFF2-40B4-BE49-F238E27FC236}">
                <a16:creationId xmlns:a16="http://schemas.microsoft.com/office/drawing/2014/main" id="{C54AB55D-E435-4072-A56D-9C0F1A1BB59E}"/>
              </a:ext>
            </a:extLst>
          </p:cNvPr>
          <p:cNvSpPr>
            <a:spLocks noGrp="1"/>
          </p:cNvSpPr>
          <p:nvPr>
            <p:ph type="sldNum" sz="quarter" idx="12"/>
          </p:nvPr>
        </p:nvSpPr>
        <p:spPr/>
        <p:txBody>
          <a:bodyPr/>
          <a:lstStyle>
            <a:lvl1pPr eaLnBrk="1" hangingPunct="1">
              <a:defRPr/>
            </a:lvl1pPr>
          </a:lstStyle>
          <a:p>
            <a:fld id="{914D4367-F315-482B-8FE8-387F7B0B3CAC}" type="slidenum">
              <a:rPr lang="en-US" altLang="el-GR"/>
              <a:pPr/>
              <a:t>‹#›</a:t>
            </a:fld>
            <a:endParaRPr lang="en-US" altLang="el-GR"/>
          </a:p>
        </p:txBody>
      </p:sp>
    </p:spTree>
    <p:extLst>
      <p:ext uri="{BB962C8B-B14F-4D97-AF65-F5344CB8AC3E}">
        <p14:creationId xmlns:p14="http://schemas.microsoft.com/office/powerpoint/2010/main" val="3611530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SmartArt Placeholder 2"/>
          <p:cNvSpPr>
            <a:spLocks noGrp="1"/>
          </p:cNvSpPr>
          <p:nvPr>
            <p:ph type="dgm" idx="1"/>
          </p:nvPr>
        </p:nvSpPr>
        <p:spPr>
          <a:xfrm>
            <a:off x="685800" y="1981200"/>
            <a:ext cx="7772400" cy="4114800"/>
          </a:xfrm>
        </p:spPr>
        <p:txBody>
          <a:bodyPr/>
          <a:lstStyle/>
          <a:p>
            <a:pPr lvl="0"/>
            <a:endParaRPr lang="en-GB" noProof="0"/>
          </a:p>
        </p:txBody>
      </p:sp>
      <p:sp>
        <p:nvSpPr>
          <p:cNvPr id="4" name="Date Placeholder 3">
            <a:extLst>
              <a:ext uri="{FF2B5EF4-FFF2-40B4-BE49-F238E27FC236}">
                <a16:creationId xmlns:a16="http://schemas.microsoft.com/office/drawing/2014/main" id="{A67E85AF-8629-4F98-8FAA-AA84DA9F7EFA}"/>
              </a:ext>
            </a:extLst>
          </p:cNvPr>
          <p:cNvSpPr>
            <a:spLocks noGrp="1"/>
          </p:cNvSpPr>
          <p:nvPr>
            <p:ph type="dt" sz="half" idx="10"/>
          </p:nvPr>
        </p:nvSpPr>
        <p:spPr/>
        <p:txBody>
          <a:bodyPr/>
          <a:lstStyle>
            <a:lvl1pPr eaLnBrk="0" hangingPunct="0">
              <a:defRPr>
                <a:latin typeface="Arial" pitchFamily="34" charset="0"/>
                <a:cs typeface="+mn-cs"/>
              </a:defRPr>
            </a:lvl1pPr>
          </a:lstStyle>
          <a:p>
            <a:pPr>
              <a:defRPr/>
            </a:pPr>
            <a:endParaRPr lang="en-US"/>
          </a:p>
        </p:txBody>
      </p:sp>
      <p:sp>
        <p:nvSpPr>
          <p:cNvPr id="5" name="Footer Placeholder 4">
            <a:extLst>
              <a:ext uri="{FF2B5EF4-FFF2-40B4-BE49-F238E27FC236}">
                <a16:creationId xmlns:a16="http://schemas.microsoft.com/office/drawing/2014/main" id="{D019E395-85E7-4EBD-9BA2-69C3330472F1}"/>
              </a:ext>
            </a:extLst>
          </p:cNvPr>
          <p:cNvSpPr>
            <a:spLocks noGrp="1"/>
          </p:cNvSpPr>
          <p:nvPr>
            <p:ph type="ftr" sz="quarter" idx="11"/>
          </p:nvPr>
        </p:nvSpPr>
        <p:spPr/>
        <p:txBody>
          <a:bodyPr/>
          <a:lstStyle>
            <a:lvl1pPr eaLnBrk="0" hangingPunct="0">
              <a:defRPr>
                <a:latin typeface="Arial" pitchFamily="34"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95F88314-729F-4504-AA64-BDED67203F96}"/>
              </a:ext>
            </a:extLst>
          </p:cNvPr>
          <p:cNvSpPr>
            <a:spLocks noGrp="1"/>
          </p:cNvSpPr>
          <p:nvPr>
            <p:ph type="sldNum" sz="quarter" idx="12"/>
          </p:nvPr>
        </p:nvSpPr>
        <p:spPr/>
        <p:txBody>
          <a:bodyPr/>
          <a:lstStyle>
            <a:lvl1pPr>
              <a:defRPr/>
            </a:lvl1pPr>
          </a:lstStyle>
          <a:p>
            <a:fld id="{57E15A1D-1D3F-460F-976F-C4A0C85549EC}" type="slidenum">
              <a:rPr lang="en-US" altLang="el-GR"/>
              <a:pPr/>
              <a:t>‹#›</a:t>
            </a:fld>
            <a:endParaRPr lang="en-US" altLang="el-GR"/>
          </a:p>
        </p:txBody>
      </p:sp>
    </p:spTree>
    <p:extLst>
      <p:ext uri="{BB962C8B-B14F-4D97-AF65-F5344CB8AC3E}">
        <p14:creationId xmlns:p14="http://schemas.microsoft.com/office/powerpoint/2010/main" val="3635806143"/>
      </p:ext>
    </p:extLst>
  </p:cSld>
  <p:clrMapOvr>
    <a:masterClrMapping/>
  </p:clrMapOvr>
  <p:transition spd="slow">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24D8111-6684-4F93-85A0-C3C60A34ED99}" type="datetimeFigureOut">
              <a:rPr lang="el-GR" smtClean="0"/>
              <a:t>3/7/2020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1569027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D8111-6684-4F93-85A0-C3C60A34ED99}" type="datetimeFigureOut">
              <a:rPr lang="el-GR" smtClean="0"/>
              <a:t>3/7/2020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2902575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E24D8111-6684-4F93-85A0-C3C60A34ED99}" type="datetimeFigureOut">
              <a:rPr lang="el-GR" smtClean="0"/>
              <a:t>3/7/2020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203462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E24D8111-6684-4F93-85A0-C3C60A34ED99}" type="datetimeFigureOut">
              <a:rPr lang="el-GR" smtClean="0"/>
              <a:t>3/7/2020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11A0210-B4E5-481F-B6D7-A30CB661703E}" type="slidenum">
              <a:rPr lang="el-GR" smtClean="0"/>
              <a:t>‹#›</a:t>
            </a:fld>
            <a:endParaRPr lang="el-GR"/>
          </a:p>
        </p:txBody>
      </p:sp>
    </p:spTree>
    <p:extLst>
      <p:ext uri="{BB962C8B-B14F-4D97-AF65-F5344CB8AC3E}">
        <p14:creationId xmlns:p14="http://schemas.microsoft.com/office/powerpoint/2010/main" val="1027430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oleObject" Target="../embeddings/oleObject1.bin"/><Relationship Id="rId2" Type="http://schemas.openxmlformats.org/officeDocument/2006/relationships/slideLayout" Target="../slideLayouts/slideLayout40.xml"/><Relationship Id="rId16" Type="http://schemas.openxmlformats.org/officeDocument/2006/relationships/vmlDrawing" Target="../drawings/vmlDrawing1.v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D8111-6684-4F93-85A0-C3C60A34ED99}" type="datetimeFigureOut">
              <a:rPr lang="el-GR" smtClean="0"/>
              <a:t>3/7/2020</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A0210-B4E5-481F-B6D7-A30CB661703E}" type="slidenum">
              <a:rPr lang="el-GR" smtClean="0"/>
              <a:t>‹#›</a:t>
            </a:fld>
            <a:endParaRPr lang="el-GR"/>
          </a:p>
        </p:txBody>
      </p:sp>
    </p:spTree>
    <p:extLst>
      <p:ext uri="{BB962C8B-B14F-4D97-AF65-F5344CB8AC3E}">
        <p14:creationId xmlns:p14="http://schemas.microsoft.com/office/powerpoint/2010/main" val="2938458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1"/>
            </a:gs>
            <a:gs pos="100000">
              <a:schemeClr val="bg2"/>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1588"/>
            <a:ext cx="9132888" cy="6845300"/>
            <a:chOff x="0" y="1"/>
            <a:chExt cx="5753" cy="4312"/>
          </a:xfrm>
        </p:grpSpPr>
        <p:sp>
          <p:nvSpPr>
            <p:cNvPr id="1024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l-GR"/>
            </a:p>
          </p:txBody>
        </p:sp>
        <p:sp>
          <p:nvSpPr>
            <p:cNvPr id="10244"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l-GR"/>
            </a:p>
          </p:txBody>
        </p:sp>
      </p:grpSp>
      <p:sp>
        <p:nvSpPr>
          <p:cNvPr id="10245"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10246"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smtClean="0"/>
            </a:lvl1pPr>
          </a:lstStyle>
          <a:p>
            <a:pPr>
              <a:defRPr/>
            </a:pPr>
            <a:endParaRPr lang="en-GB"/>
          </a:p>
        </p:txBody>
      </p:sp>
      <p:sp>
        <p:nvSpPr>
          <p:cNvPr id="10247"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smtClean="0"/>
            </a:lvl1pPr>
          </a:lstStyle>
          <a:p>
            <a:pPr>
              <a:defRPr/>
            </a:pPr>
            <a:endParaRPr lang="en-GB"/>
          </a:p>
        </p:txBody>
      </p:sp>
      <p:sp>
        <p:nvSpPr>
          <p:cNvPr id="10248"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3F827018-92CE-458A-A0FC-436188E2320E}" type="slidenum">
              <a:rPr lang="en-GB"/>
              <a:pPr>
                <a:defRPr/>
              </a:pPr>
              <a:t>‹#›</a:t>
            </a:fld>
            <a:endParaRPr lang="en-GB"/>
          </a:p>
        </p:txBody>
      </p:sp>
      <p:sp>
        <p:nvSpPr>
          <p:cNvPr id="16391"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008613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189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1AE4B2-0102-49EC-8AC1-59C5F1377BD2}"/>
              </a:ext>
            </a:extLst>
          </p:cNvPr>
          <p:cNvSpPr>
            <a:spLocks noGrp="1" noChangeArrowheads="1"/>
          </p:cNvSpPr>
          <p:nvPr>
            <p:ph type="title"/>
          </p:nvPr>
        </p:nvSpPr>
        <p:spPr bwMode="auto">
          <a:xfrm>
            <a:off x="685800" y="3048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790BA2B-F8FF-444B-9008-4CB7F2E29B2A}"/>
              </a:ext>
            </a:extLst>
          </p:cNvPr>
          <p:cNvSpPr>
            <a:spLocks noGrp="1" noChangeArrowheads="1"/>
          </p:cNvSpPr>
          <p:nvPr>
            <p:ph type="body" idx="1"/>
          </p:nvPr>
        </p:nvSpPr>
        <p:spPr bwMode="auto">
          <a:xfrm>
            <a:off x="685800" y="1143000"/>
            <a:ext cx="77724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0C01E25-8F89-4196-B538-D7F80636C1A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FFFF00"/>
                </a:solidFill>
                <a:cs typeface="+mn-cs"/>
              </a:defRPr>
            </a:lvl1pPr>
          </a:lstStyle>
          <a:p>
            <a:pPr>
              <a:defRPr/>
            </a:pPr>
            <a:endParaRPr lang="en-US"/>
          </a:p>
        </p:txBody>
      </p:sp>
      <p:sp>
        <p:nvSpPr>
          <p:cNvPr id="1029" name="Rectangle 5">
            <a:extLst>
              <a:ext uri="{FF2B5EF4-FFF2-40B4-BE49-F238E27FC236}">
                <a16:creationId xmlns:a16="http://schemas.microsoft.com/office/drawing/2014/main" id="{6D9F0035-D7F8-472A-83F5-0860507043A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i="0">
                <a:solidFill>
                  <a:srgbClr val="FFFF00"/>
                </a:solidFill>
                <a:cs typeface="+mn-cs"/>
              </a:defRPr>
            </a:lvl1pPr>
          </a:lstStyle>
          <a:p>
            <a:pPr>
              <a:defRPr/>
            </a:pPr>
            <a:endParaRPr lang="en-US"/>
          </a:p>
        </p:txBody>
      </p:sp>
      <p:sp>
        <p:nvSpPr>
          <p:cNvPr id="1030" name="Rectangle 6">
            <a:extLst>
              <a:ext uri="{FF2B5EF4-FFF2-40B4-BE49-F238E27FC236}">
                <a16:creationId xmlns:a16="http://schemas.microsoft.com/office/drawing/2014/main" id="{6C631821-06A2-4331-B651-1A4C0199FB7F}"/>
              </a:ext>
            </a:extLst>
          </p:cNvPr>
          <p:cNvSpPr>
            <a:spLocks noGrp="1" noChangeArrowheads="1"/>
          </p:cNvSpPr>
          <p:nvPr>
            <p:ph type="sldNum" sz="quarter" idx="4"/>
          </p:nvPr>
        </p:nvSpPr>
        <p:spPr bwMode="auto">
          <a:xfrm>
            <a:off x="6400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D6E86A6F-9664-4F51-9A3B-D1400C4D6AAB}" type="slidenum">
              <a:rPr lang="en-US" altLang="el-GR"/>
              <a:pPr>
                <a:defRPr/>
              </a:pPr>
              <a:t>‹#›</a:t>
            </a:fld>
            <a:endParaRPr lang="en-US" altLang="el-GR"/>
          </a:p>
        </p:txBody>
      </p:sp>
    </p:spTree>
    <p:extLst>
      <p:ext uri="{BB962C8B-B14F-4D97-AF65-F5344CB8AC3E}">
        <p14:creationId xmlns:p14="http://schemas.microsoft.com/office/powerpoint/2010/main" val="20413270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200">
          <a:solidFill>
            <a:srgbClr val="FFFF00"/>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200">
          <a:solidFill>
            <a:srgbClr val="FFFF00"/>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200">
          <a:solidFill>
            <a:srgbClr val="FFFF00"/>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200">
          <a:solidFill>
            <a:srgbClr val="FFFF00"/>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400" i="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400" i="1">
          <a:solidFill>
            <a:srgbClr val="FFFF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i="1">
          <a:solidFill>
            <a:srgbClr val="FFFF0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400" i="1">
          <a:solidFill>
            <a:srgbClr val="FFFF00"/>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400" i="1">
          <a:solidFill>
            <a:srgbClr val="FFFF00"/>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400" i="1">
          <a:solidFill>
            <a:srgbClr val="FFFF00"/>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400" i="1">
          <a:solidFill>
            <a:srgbClr val="FFFF00"/>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400" i="1">
          <a:solidFill>
            <a:srgbClr val="FFFF00"/>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400" i="1">
          <a:solidFill>
            <a:srgbClr val="FFFF00"/>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D047E"/>
            </a:gs>
            <a:gs pos="50000">
              <a:srgbClr val="0000FF"/>
            </a:gs>
            <a:gs pos="100000">
              <a:srgbClr val="0D047E"/>
            </a:gs>
          </a:gsLst>
          <a:lin ang="2700000" scaled="1"/>
        </a:gra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0E1E4710-39C6-4524-8714-A73C59022BED}"/>
              </a:ext>
            </a:extLst>
          </p:cNvPr>
          <p:cNvSpPr>
            <a:spLocks noGrp="1" noChangeArrowheads="1"/>
          </p:cNvSpPr>
          <p:nvPr>
            <p:ph type="title"/>
          </p:nvPr>
        </p:nvSpPr>
        <p:spPr bwMode="auto">
          <a:xfrm>
            <a:off x="1173163"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a:extLst>
              <a:ext uri="{FF2B5EF4-FFF2-40B4-BE49-F238E27FC236}">
                <a16:creationId xmlns:a16="http://schemas.microsoft.com/office/drawing/2014/main" id="{7FF095F6-AF8F-41B7-82A4-B0B6097490E6}"/>
              </a:ext>
            </a:extLst>
          </p:cNvPr>
          <p:cNvSpPr>
            <a:spLocks noGrp="1" noChangeArrowheads="1"/>
          </p:cNvSpPr>
          <p:nvPr>
            <p:ph type="body" idx="1"/>
          </p:nvPr>
        </p:nvSpPr>
        <p:spPr bwMode="auto">
          <a:xfrm>
            <a:off x="7620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72" name="Rectangle 4">
            <a:extLst>
              <a:ext uri="{FF2B5EF4-FFF2-40B4-BE49-F238E27FC236}">
                <a16:creationId xmlns:a16="http://schemas.microsoft.com/office/drawing/2014/main" id="{CF10CE47-C2B4-45AA-B0A4-6B7E70D581BD}"/>
              </a:ext>
            </a:extLst>
          </p:cNvPr>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smtClean="0">
                <a:solidFill>
                  <a:srgbClr val="000000"/>
                </a:solidFill>
                <a:latin typeface="+mn-lt"/>
              </a:defRPr>
            </a:lvl1pPr>
          </a:lstStyle>
          <a:p>
            <a:pPr>
              <a:defRPr/>
            </a:pPr>
            <a:endParaRPr lang="en-US"/>
          </a:p>
        </p:txBody>
      </p:sp>
      <p:sp>
        <p:nvSpPr>
          <p:cNvPr id="83973" name="Rectangle 5">
            <a:extLst>
              <a:ext uri="{FF2B5EF4-FFF2-40B4-BE49-F238E27FC236}">
                <a16:creationId xmlns:a16="http://schemas.microsoft.com/office/drawing/2014/main" id="{774FE2EE-047B-4A6A-A18A-23C929339E7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smtClean="0">
                <a:solidFill>
                  <a:srgbClr val="000000"/>
                </a:solidFill>
                <a:latin typeface="+mn-lt"/>
              </a:defRPr>
            </a:lvl1pPr>
          </a:lstStyle>
          <a:p>
            <a:pPr>
              <a:defRPr/>
            </a:pPr>
            <a:endParaRPr lang="en-US"/>
          </a:p>
        </p:txBody>
      </p:sp>
      <p:sp>
        <p:nvSpPr>
          <p:cNvPr id="83974" name="Rectangle 6">
            <a:extLst>
              <a:ext uri="{FF2B5EF4-FFF2-40B4-BE49-F238E27FC236}">
                <a16:creationId xmlns:a16="http://schemas.microsoft.com/office/drawing/2014/main" id="{386475FE-8EA5-41E7-A26C-AC7EFDCF8045}"/>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defRPr>
            </a:lvl1pPr>
          </a:lstStyle>
          <a:p>
            <a:fld id="{AAE36261-9257-47A8-9133-08850C7CB415}" type="slidenum">
              <a:rPr lang="en-US" altLang="el-GR"/>
              <a:pPr/>
              <a:t>‹#›</a:t>
            </a:fld>
            <a:endParaRPr lang="en-US" altLang="el-GR"/>
          </a:p>
        </p:txBody>
      </p:sp>
      <p:sp>
        <p:nvSpPr>
          <p:cNvPr id="83975" name="Line 7">
            <a:extLst>
              <a:ext uri="{FF2B5EF4-FFF2-40B4-BE49-F238E27FC236}">
                <a16:creationId xmlns:a16="http://schemas.microsoft.com/office/drawing/2014/main" id="{57733560-8021-4B30-9DF9-067C8AA60313}"/>
              </a:ext>
            </a:extLst>
          </p:cNvPr>
          <p:cNvSpPr>
            <a:spLocks noChangeShapeType="1"/>
          </p:cNvSpPr>
          <p:nvPr/>
        </p:nvSpPr>
        <p:spPr bwMode="auto">
          <a:xfrm>
            <a:off x="1219200" y="1371600"/>
            <a:ext cx="7620000" cy="0"/>
          </a:xfrm>
          <a:prstGeom prst="line">
            <a:avLst/>
          </a:prstGeom>
          <a:noFill/>
          <a:ln w="38100">
            <a:solidFill>
              <a:srgbClr val="A0001E"/>
            </a:solidFill>
            <a:round/>
            <a:headEnd/>
            <a:tailEnd/>
          </a:ln>
          <a:effectLst/>
        </p:spPr>
        <p:txBody>
          <a:bodyPr wrap="none" anchor="ctr"/>
          <a:lstStyle/>
          <a:p>
            <a:pPr algn="ctr" eaLnBrk="0" hangingPunct="0">
              <a:defRPr/>
            </a:pPr>
            <a:endParaRPr lang="el-GR">
              <a:solidFill>
                <a:srgbClr val="000000"/>
              </a:solidFill>
              <a:latin typeface="Tahoma" pitchFamily="34" charset="0"/>
            </a:endParaRPr>
          </a:p>
        </p:txBody>
      </p:sp>
      <p:graphicFrame>
        <p:nvGraphicFramePr>
          <p:cNvPr id="3074" name="Object 2">
            <a:extLst>
              <a:ext uri="{FF2B5EF4-FFF2-40B4-BE49-F238E27FC236}">
                <a16:creationId xmlns:a16="http://schemas.microsoft.com/office/drawing/2014/main" id="{CFB26E0B-C45A-4C9F-A528-019DB7CE4AF2}"/>
              </a:ext>
            </a:extLst>
          </p:cNvPr>
          <p:cNvGraphicFramePr>
            <a:graphicFrameLocks noChangeAspect="1"/>
          </p:cNvGraphicFramePr>
          <p:nvPr/>
        </p:nvGraphicFramePr>
        <p:xfrm>
          <a:off x="457200" y="609600"/>
          <a:ext cx="671513" cy="762000"/>
        </p:xfrm>
        <a:graphic>
          <a:graphicData uri="http://schemas.openxmlformats.org/presentationml/2006/ole">
            <mc:AlternateContent xmlns:mc="http://schemas.openxmlformats.org/markup-compatibility/2006">
              <mc:Choice xmlns:v="urn:schemas-microsoft-com:vml" Requires="v">
                <p:oleObj spid="_x0000_s7171" name="Bitmap Image" r:id="rId17" imgW="2124010" imgH="2409796" progId="Paint.Picture">
                  <p:embed/>
                </p:oleObj>
              </mc:Choice>
              <mc:Fallback>
                <p:oleObj name="Bitmap Image" r:id="rId17" imgW="2124010" imgH="2409796" progId="Paint.Picture">
                  <p:embed/>
                  <p:pic>
                    <p:nvPicPr>
                      <p:cNvPr id="3074" name="Object 2">
                        <a:extLst>
                          <a:ext uri="{FF2B5EF4-FFF2-40B4-BE49-F238E27FC236}">
                            <a16:creationId xmlns:a16="http://schemas.microsoft.com/office/drawing/2014/main" id="{CFB26E0B-C45A-4C9F-A528-019DB7CE4A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 y="609600"/>
                        <a:ext cx="671513"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7137109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lvl1pPr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Arial" pitchFamily="34" charset="0"/>
        </a:defRPr>
      </a:lvl5pPr>
      <a:lvl6pPr marL="457200"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Arial" pitchFamily="34" charset="0"/>
        </a:defRPr>
      </a:lvl6pPr>
      <a:lvl7pPr marL="914400"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Arial" pitchFamily="34" charset="0"/>
        </a:defRPr>
      </a:lvl7pPr>
      <a:lvl8pPr marL="1371600"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Arial" pitchFamily="34" charset="0"/>
        </a:defRPr>
      </a:lvl8pPr>
      <a:lvl9pPr marL="1828800" algn="l" rtl="0" eaLnBrk="0" fontAlgn="base" hangingPunct="0">
        <a:spcBef>
          <a:spcPct val="0"/>
        </a:spcBef>
        <a:spcAft>
          <a:spcPct val="0"/>
        </a:spcAft>
        <a:defRPr kumimoji="1" sz="4400" b="1">
          <a:solidFill>
            <a:srgbClr val="FFFF99"/>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kumimoji="1" sz="2400" b="1">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b="1">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kumimoji="1" sz="2000" b="1">
          <a:solidFill>
            <a:schemeClr val="bg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kumimoji="1" sz="2000" b="1">
          <a:solidFill>
            <a:schemeClr val="bg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kumimoji="1" sz="2000" b="1">
          <a:solidFill>
            <a:schemeClr val="bg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kumimoji="1" sz="2000" b="1">
          <a:solidFill>
            <a:schemeClr val="bg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kumimoji="1" sz="2000" b="1">
          <a:solidFill>
            <a:schemeClr val="bg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blackWhite">
      <p:bgPr>
        <a:solidFill>
          <a:srgbClr val="3A1AFC"/>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E29AE07-5941-4794-B1CD-56D530FEF85C}"/>
              </a:ext>
            </a:extLst>
          </p:cNvPr>
          <p:cNvSpPr>
            <a:spLocks noGrp="1" noChangeArrowheads="1"/>
          </p:cNvSpPr>
          <p:nvPr>
            <p:ph type="body" idx="1"/>
          </p:nvPr>
        </p:nvSpPr>
        <p:spPr bwMode="auto">
          <a:xfrm>
            <a:off x="296863" y="1566863"/>
            <a:ext cx="8559800" cy="4529137"/>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p>
            <a:pPr lvl="0"/>
            <a:r>
              <a:rPr lang="en-US"/>
              <a:t>Click to edit Master text styles</a:t>
            </a:r>
          </a:p>
          <a:p>
            <a:pPr lvl="1"/>
            <a:r>
              <a:rPr lang="en-US"/>
              <a:t>Second level</a:t>
            </a:r>
          </a:p>
          <a:p>
            <a:pPr lvl="2"/>
            <a:r>
              <a:rPr lang="en-US"/>
              <a:t>Third levelFourth level</a:t>
            </a:r>
          </a:p>
          <a:p>
            <a:pPr lvl="4"/>
            <a:r>
              <a:rPr lang="en-US"/>
              <a:t>Fifth level</a:t>
            </a:r>
          </a:p>
          <a:p>
            <a:pPr lvl="4"/>
            <a:endParaRPr lang="en-US"/>
          </a:p>
        </p:txBody>
      </p:sp>
      <p:sp>
        <p:nvSpPr>
          <p:cNvPr id="1026" name="Rectangle 2">
            <a:extLst>
              <a:ext uri="{FF2B5EF4-FFF2-40B4-BE49-F238E27FC236}">
                <a16:creationId xmlns:a16="http://schemas.microsoft.com/office/drawing/2014/main" id="{2A00577E-A708-4C30-94FB-A79207E2A153}"/>
              </a:ext>
            </a:extLst>
          </p:cNvPr>
          <p:cNvSpPr>
            <a:spLocks noGrp="1" noChangeArrowheads="1"/>
          </p:cNvSpPr>
          <p:nvPr>
            <p:ph type="title"/>
          </p:nvPr>
        </p:nvSpPr>
        <p:spPr bwMode="auto">
          <a:xfrm>
            <a:off x="260350" y="257175"/>
            <a:ext cx="8688388" cy="614363"/>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t" anchorCtr="1" compatLnSpc="1">
            <a:prstTxWarp prst="textNoShape">
              <a:avLst/>
            </a:prstTxWarp>
            <a:spAutoFit/>
          </a:bodyPr>
          <a:lstStyle/>
          <a:p>
            <a:pPr lvl="0"/>
            <a:r>
              <a:rPr lang="en-US"/>
              <a:t>Click to edit Master title style</a:t>
            </a:r>
          </a:p>
        </p:txBody>
      </p:sp>
      <p:sp>
        <p:nvSpPr>
          <p:cNvPr id="4" name="Date Placeholder 3">
            <a:extLst>
              <a:ext uri="{FF2B5EF4-FFF2-40B4-BE49-F238E27FC236}">
                <a16:creationId xmlns:a16="http://schemas.microsoft.com/office/drawing/2014/main" id="{CEFBD1CC-C9FC-4369-9F72-A9F0C1DA9682}"/>
              </a:ext>
            </a:extLst>
          </p:cNvPr>
          <p:cNvSpPr>
            <a:spLocks noGrp="1"/>
          </p:cNvSpPr>
          <p:nvPr>
            <p:ph type="dt" sz="half" idx="2"/>
          </p:nvPr>
        </p:nvSpPr>
        <p:spPr>
          <a:xfrm>
            <a:off x="685800" y="6248400"/>
            <a:ext cx="1905000" cy="457200"/>
          </a:xfrm>
          <a:prstGeom prst="rect">
            <a:avLst/>
          </a:prstGeom>
        </p:spPr>
        <p:txBody>
          <a:bodyPr/>
          <a:lstStyle>
            <a:lvl1pPr eaLnBrk="0" hangingPunct="0">
              <a:defRPr sz="1600" b="0">
                <a:solidFill>
                  <a:schemeClr val="tx1"/>
                </a:solidFill>
                <a:latin typeface="Arial" pitchFamily="34" charset="0"/>
                <a:cs typeface="+mn-cs"/>
              </a:defRPr>
            </a:lvl1pPr>
          </a:lstStyle>
          <a:p>
            <a:pPr>
              <a:defRPr/>
            </a:pPr>
            <a:endParaRPr lang="en-US"/>
          </a:p>
        </p:txBody>
      </p:sp>
      <p:sp>
        <p:nvSpPr>
          <p:cNvPr id="5" name="Footer Placeholder 4">
            <a:extLst>
              <a:ext uri="{FF2B5EF4-FFF2-40B4-BE49-F238E27FC236}">
                <a16:creationId xmlns:a16="http://schemas.microsoft.com/office/drawing/2014/main" id="{7F054545-0521-4861-A5C7-B988ACE60CFC}"/>
              </a:ext>
            </a:extLst>
          </p:cNvPr>
          <p:cNvSpPr>
            <a:spLocks noGrp="1"/>
          </p:cNvSpPr>
          <p:nvPr>
            <p:ph type="ftr" sz="quarter" idx="3"/>
          </p:nvPr>
        </p:nvSpPr>
        <p:spPr>
          <a:xfrm>
            <a:off x="3124200" y="6248400"/>
            <a:ext cx="2895600" cy="457200"/>
          </a:xfrm>
          <a:prstGeom prst="rect">
            <a:avLst/>
          </a:prstGeom>
        </p:spPr>
        <p:txBody>
          <a:bodyPr/>
          <a:lstStyle>
            <a:lvl1pPr eaLnBrk="0" hangingPunct="0">
              <a:defRPr sz="1600" b="0">
                <a:solidFill>
                  <a:schemeClr val="tx1"/>
                </a:solidFill>
                <a:latin typeface="Arial" pitchFamily="34"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64E3B39D-ACFF-4AE8-B26D-97D80689F26E}"/>
              </a:ext>
            </a:extLst>
          </p:cNvPr>
          <p:cNvSpPr>
            <a:spLocks noGrp="1"/>
          </p:cNvSpPr>
          <p:nvPr>
            <p:ph type="sldNum" sz="quarter" idx="4"/>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600" b="0">
                <a:solidFill>
                  <a:schemeClr val="tx1"/>
                </a:solidFill>
              </a:defRPr>
            </a:lvl1pPr>
          </a:lstStyle>
          <a:p>
            <a:fld id="{842F382F-84D6-4F2B-AE1A-FDA3CACEE204}" type="slidenum">
              <a:rPr lang="en-US" altLang="el-GR"/>
              <a:pPr/>
              <a:t>‹#›</a:t>
            </a:fld>
            <a:endParaRPr lang="en-US" altLang="el-GR"/>
          </a:p>
        </p:txBody>
      </p:sp>
    </p:spTree>
    <p:extLst>
      <p:ext uri="{BB962C8B-B14F-4D97-AF65-F5344CB8AC3E}">
        <p14:creationId xmlns:p14="http://schemas.microsoft.com/office/powerpoint/2010/main" val="2313757436"/>
      </p:ext>
    </p:extLst>
  </p:cSld>
  <p:clrMap bg1="dk2" tx1="lt1" bg2="dk1" tx2="lt2" accent1="accent1" accent2="accent2" accent3="accent3" accent4="accent4" accent5="accent5" accent6="accent6" hlink="hlink" folHlink="folHlink"/>
  <p:sldLayoutIdLst>
    <p:sldLayoutId id="2147483717" r:id="rId1"/>
  </p:sldLayoutIdLst>
  <p:transition>
    <p:random/>
  </p:transition>
  <p:txStyles>
    <p:titleStyle>
      <a:lvl1pPr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mj-lt"/>
          <a:ea typeface="+mj-ea"/>
          <a:cs typeface="+mj-cs"/>
        </a:defRPr>
      </a:lvl1pPr>
      <a:lvl2pPr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Arial" charset="0"/>
        </a:defRPr>
      </a:lvl2pPr>
      <a:lvl3pPr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Arial" charset="0"/>
        </a:defRPr>
      </a:lvl3pPr>
      <a:lvl4pPr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Arial" charset="0"/>
        </a:defRPr>
      </a:lvl4pPr>
      <a:lvl5pPr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Arial" charset="0"/>
        </a:defRPr>
      </a:lvl5pPr>
      <a:lvl6pPr marL="457200"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Arial" charset="0"/>
        </a:defRPr>
      </a:lvl6pPr>
      <a:lvl7pPr marL="914400"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Arial" charset="0"/>
        </a:defRPr>
      </a:lvl7pPr>
      <a:lvl8pPr marL="1371600"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Arial" charset="0"/>
        </a:defRPr>
      </a:lvl8pPr>
      <a:lvl9pPr marL="1828800" algn="ctr" rtl="0" eaLnBrk="0" fontAlgn="base" hangingPunct="0">
        <a:lnSpc>
          <a:spcPct val="95000"/>
        </a:lnSpc>
        <a:spcBef>
          <a:spcPct val="0"/>
        </a:spcBef>
        <a:spcAft>
          <a:spcPct val="0"/>
        </a:spcAft>
        <a:defRPr sz="3600" b="1">
          <a:solidFill>
            <a:srgbClr val="FFFF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40000"/>
        </a:spcBef>
        <a:spcAft>
          <a:spcPct val="0"/>
        </a:spcAft>
        <a:buClr>
          <a:srgbClr val="FF0000"/>
        </a:buClr>
        <a:buSzPct val="125000"/>
        <a:buFont typeface="Symbol" panose="05050102010706020507" pitchFamily="18" charset="2"/>
        <a:buChar char="·"/>
        <a:defRPr sz="2800">
          <a:solidFill>
            <a:srgbClr val="FFFFFF"/>
          </a:solidFill>
          <a:effectLst>
            <a:outerShdw blurRad="38100" dist="38100" dir="2700000" algn="tl">
              <a:srgbClr val="000000"/>
            </a:outerShdw>
          </a:effectLst>
          <a:latin typeface="+mn-lt"/>
          <a:ea typeface="+mn-ea"/>
          <a:cs typeface="+mn-cs"/>
        </a:defRPr>
      </a:lvl1pPr>
      <a:lvl2pPr marL="857250" indent="-400050" algn="l" rtl="0" eaLnBrk="0" fontAlgn="base" hangingPunct="0">
        <a:spcBef>
          <a:spcPct val="20000"/>
        </a:spcBef>
        <a:spcAft>
          <a:spcPct val="0"/>
        </a:spcAft>
        <a:buClr>
          <a:schemeClr val="tx1"/>
        </a:buClr>
        <a:buFont typeface="Arial" panose="020B0604020202020204" pitchFamily="34" charset="0"/>
        <a:buChar char="−"/>
        <a:defRPr sz="2600">
          <a:solidFill>
            <a:srgbClr val="FFFFFF"/>
          </a:solidFill>
          <a:effectLst>
            <a:outerShdw blurRad="38100" dist="38100" dir="2700000" algn="tl">
              <a:srgbClr val="000000"/>
            </a:outerShdw>
          </a:effectLst>
          <a:latin typeface="+mn-lt"/>
        </a:defRPr>
      </a:lvl2pPr>
      <a:lvl3pPr marL="1316038" indent="-344488" algn="l" rtl="0" eaLnBrk="0" fontAlgn="base" hangingPunct="0">
        <a:spcBef>
          <a:spcPct val="15000"/>
        </a:spcBef>
        <a:spcAft>
          <a:spcPct val="0"/>
        </a:spcAft>
        <a:buClr>
          <a:schemeClr val="hlink"/>
        </a:buClr>
        <a:buSzPct val="130000"/>
        <a:buChar char="•"/>
        <a:defRPr sz="2400">
          <a:solidFill>
            <a:srgbClr val="FFFFFF"/>
          </a:solidFill>
          <a:effectLst>
            <a:outerShdw blurRad="38100" dist="38100" dir="2700000" algn="tl">
              <a:srgbClr val="000000"/>
            </a:outerShdw>
          </a:effectLst>
          <a:latin typeface="+mn-lt"/>
        </a:defRPr>
      </a:lvl3pPr>
      <a:lvl4pPr marL="1658938" indent="-228600" algn="l" rtl="0" eaLnBrk="0" fontAlgn="base" hangingPunct="0">
        <a:spcBef>
          <a:spcPct val="25000"/>
        </a:spcBef>
        <a:spcAft>
          <a:spcPct val="0"/>
        </a:spcAft>
        <a:buClr>
          <a:schemeClr val="hlink"/>
        </a:buClr>
        <a:buChar char="–"/>
        <a:defRPr sz="2400">
          <a:solidFill>
            <a:srgbClr val="FFFFFF"/>
          </a:solidFill>
          <a:effectLst>
            <a:outerShdw blurRad="38100" dist="38100" dir="2700000" algn="tl">
              <a:srgbClr val="000000"/>
            </a:outerShdw>
          </a:effectLst>
          <a:latin typeface="+mn-lt"/>
        </a:defRPr>
      </a:lvl4pPr>
      <a:lvl5pPr marL="2057400" indent="-228600" algn="l" rtl="0" eaLnBrk="0" fontAlgn="base" hangingPunct="0">
        <a:spcBef>
          <a:spcPct val="15000"/>
        </a:spcBef>
        <a:spcAft>
          <a:spcPct val="0"/>
        </a:spcAft>
        <a:buClr>
          <a:schemeClr val="accent2"/>
        </a:buClr>
        <a:buChar char="»"/>
        <a:defRPr sz="2000">
          <a:solidFill>
            <a:srgbClr val="FFFFFF"/>
          </a:solidFill>
          <a:effectLst>
            <a:outerShdw blurRad="38100" dist="38100" dir="2700000" algn="tl">
              <a:srgbClr val="000000"/>
            </a:outerShdw>
          </a:effectLst>
          <a:latin typeface="+mn-lt"/>
        </a:defRPr>
      </a:lvl5pPr>
      <a:lvl6pPr marL="2514600" indent="-228600" algn="l" rtl="0" eaLnBrk="0" fontAlgn="base" hangingPunct="0">
        <a:spcBef>
          <a:spcPct val="15000"/>
        </a:spcBef>
        <a:spcAft>
          <a:spcPct val="0"/>
        </a:spcAft>
        <a:buClr>
          <a:schemeClr val="accent2"/>
        </a:buClr>
        <a:buChar char="»"/>
        <a:defRPr sz="2000">
          <a:solidFill>
            <a:srgbClr val="FFFFFF"/>
          </a:solidFill>
          <a:effectLst>
            <a:outerShdw blurRad="38100" dist="38100" dir="2700000" algn="tl">
              <a:srgbClr val="000000"/>
            </a:outerShdw>
          </a:effectLst>
          <a:latin typeface="+mn-lt"/>
        </a:defRPr>
      </a:lvl6pPr>
      <a:lvl7pPr marL="2971800" indent="-228600" algn="l" rtl="0" eaLnBrk="0" fontAlgn="base" hangingPunct="0">
        <a:spcBef>
          <a:spcPct val="15000"/>
        </a:spcBef>
        <a:spcAft>
          <a:spcPct val="0"/>
        </a:spcAft>
        <a:buClr>
          <a:schemeClr val="accent2"/>
        </a:buClr>
        <a:buChar char="»"/>
        <a:defRPr sz="2000">
          <a:solidFill>
            <a:srgbClr val="FFFFFF"/>
          </a:solidFill>
          <a:effectLst>
            <a:outerShdw blurRad="38100" dist="38100" dir="2700000" algn="tl">
              <a:srgbClr val="000000"/>
            </a:outerShdw>
          </a:effectLst>
          <a:latin typeface="+mn-lt"/>
        </a:defRPr>
      </a:lvl7pPr>
      <a:lvl8pPr marL="3429000" indent="-228600" algn="l" rtl="0" eaLnBrk="0" fontAlgn="base" hangingPunct="0">
        <a:spcBef>
          <a:spcPct val="15000"/>
        </a:spcBef>
        <a:spcAft>
          <a:spcPct val="0"/>
        </a:spcAft>
        <a:buClr>
          <a:schemeClr val="accent2"/>
        </a:buClr>
        <a:buChar char="»"/>
        <a:defRPr sz="2000">
          <a:solidFill>
            <a:srgbClr val="FFFFFF"/>
          </a:solidFill>
          <a:effectLst>
            <a:outerShdw blurRad="38100" dist="38100" dir="2700000" algn="tl">
              <a:srgbClr val="000000"/>
            </a:outerShdw>
          </a:effectLst>
          <a:latin typeface="+mn-lt"/>
        </a:defRPr>
      </a:lvl8pPr>
      <a:lvl9pPr marL="3886200" indent="-228600" algn="l" rtl="0" eaLnBrk="0" fontAlgn="base" hangingPunct="0">
        <a:spcBef>
          <a:spcPct val="15000"/>
        </a:spcBef>
        <a:spcAft>
          <a:spcPct val="0"/>
        </a:spcAft>
        <a:buClr>
          <a:schemeClr val="accent2"/>
        </a:buClr>
        <a:buChar char="»"/>
        <a:defRPr sz="2000">
          <a:solidFill>
            <a:srgbClr val="FF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9.emf"/><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5" Type="http://schemas.openxmlformats.org/officeDocument/2006/relationships/image" Target="../media/image52.gif"/><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76.png"/><Relationship Id="rId4" Type="http://schemas.openxmlformats.org/officeDocument/2006/relationships/oleObject" Target="../embeddings/oleObject6.bin"/></Relationships>
</file>

<file path=ppt/slides/_rels/slide8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9.png"/><Relationship Id="rId4" Type="http://schemas.openxmlformats.org/officeDocument/2006/relationships/oleObject" Target="../embeddings/oleObject7.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79.png"/><Relationship Id="rId4" Type="http://schemas.openxmlformats.org/officeDocument/2006/relationships/oleObject" Target="../embeddings/oleObject7.bin"/></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85.wmf"/><Relationship Id="rId4" Type="http://schemas.openxmlformats.org/officeDocument/2006/relationships/oleObject" Target="../embeddings/oleObject8.bin"/></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7544" y="1468966"/>
            <a:ext cx="7772400" cy="1143000"/>
          </a:xfrm>
        </p:spPr>
        <p:txBody>
          <a:bodyPr>
            <a:noAutofit/>
          </a:bodyPr>
          <a:lstStyle/>
          <a:p>
            <a:pPr eaLnBrk="1" hangingPunct="1">
              <a:defRPr/>
            </a:pPr>
            <a:r>
              <a:rPr lang="el-GR" sz="4000" b="1" dirty="0">
                <a:latin typeface="+mn-lt"/>
              </a:rPr>
              <a:t>ΙΣΧΑΙΜΙΚΗ ΚΑΡΔΙΟΠΑΘΕΙΑ</a:t>
            </a:r>
            <a:br>
              <a:rPr lang="el-GR" sz="4000" b="1" dirty="0">
                <a:latin typeface="+mn-lt"/>
              </a:rPr>
            </a:br>
            <a:r>
              <a:rPr lang="el-GR" sz="4000" b="1" dirty="0">
                <a:latin typeface="+mn-lt"/>
              </a:rPr>
              <a:t>ΣΤΕΦΑΝΙΑΙΑ ΝΟΣΟΣ</a:t>
            </a:r>
            <a:endParaRPr lang="en-GB" sz="4000" b="1" dirty="0">
              <a:latin typeface="+mn-lt"/>
            </a:endParaRPr>
          </a:p>
        </p:txBody>
      </p:sp>
      <p:sp>
        <p:nvSpPr>
          <p:cNvPr id="19459" name="Rectangle 3"/>
          <p:cNvSpPr>
            <a:spLocks noGrp="1" noChangeArrowheads="1"/>
          </p:cNvSpPr>
          <p:nvPr>
            <p:ph type="subTitle" idx="1"/>
          </p:nvPr>
        </p:nvSpPr>
        <p:spPr>
          <a:xfrm>
            <a:off x="467544" y="3429000"/>
            <a:ext cx="7560840" cy="1752600"/>
          </a:xfrm>
        </p:spPr>
        <p:txBody>
          <a:bodyPr>
            <a:noAutofit/>
          </a:bodyPr>
          <a:lstStyle/>
          <a:p>
            <a:pPr eaLnBrk="1" hangingPunct="1"/>
            <a:r>
              <a:rPr lang="el-GR" b="1" dirty="0"/>
              <a:t>Σωτήριος Τσιόδρας </a:t>
            </a:r>
          </a:p>
          <a:p>
            <a:pPr eaLnBrk="1" hangingPunct="1"/>
            <a:r>
              <a:rPr lang="el-GR" b="1" dirty="0"/>
              <a:t> Παπαδόπουλος Αντώνιος</a:t>
            </a:r>
          </a:p>
          <a:p>
            <a:pPr eaLnBrk="1" hangingPunct="1"/>
            <a:endParaRPr lang="el-GR" b="1" dirty="0"/>
          </a:p>
          <a:p>
            <a:pPr eaLnBrk="1" hangingPunct="1"/>
            <a:r>
              <a:rPr lang="el-GR" b="1" dirty="0"/>
              <a:t>Παθολόγοι – Λοιμωξιολόγοι</a:t>
            </a:r>
          </a:p>
          <a:p>
            <a:pPr eaLnBrk="1" hangingPunct="1"/>
            <a:r>
              <a:rPr lang="el-GR" b="1" dirty="0"/>
              <a:t>Ιατρική Σχολή ΕΚΠΑ</a:t>
            </a:r>
          </a:p>
          <a:p>
            <a:pPr eaLnBrk="1" hangingPunct="1"/>
            <a:r>
              <a:rPr lang="el-GR" b="1" dirty="0"/>
              <a:t>Δ΄Παθολογική Κλινική – Παν Ν ΑΤΤΙΚΟΝ</a:t>
            </a:r>
            <a:endParaRPr lang="en-GB"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899592" y="1163603"/>
          <a:ext cx="7128792" cy="5694397"/>
        </p:xfrm>
        <a:graphic>
          <a:graphicData uri="http://schemas.openxmlformats.org/presentationml/2006/ole">
            <mc:AlternateContent xmlns:mc="http://schemas.openxmlformats.org/markup-compatibility/2006">
              <mc:Choice xmlns:v="urn:schemas-microsoft-com:vml" Requires="v">
                <p:oleObj spid="_x0000_s1050" name="Slide" r:id="rId4" imgW="3581280" imgH="2676600" progId="PowerPoint.Slide.8">
                  <p:embed/>
                </p:oleObj>
              </mc:Choice>
              <mc:Fallback>
                <p:oleObj name="Slide" r:id="rId4" imgW="3581280" imgH="2676600" progId="PowerPoint.Slide.8">
                  <p:embed/>
                  <p:pic>
                    <p:nvPicPr>
                      <p:cNvPr id="307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163603"/>
                        <a:ext cx="7128792" cy="569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a:extLst>
              <a:ext uri="{FF2B5EF4-FFF2-40B4-BE49-F238E27FC236}">
                <a16:creationId xmlns:a16="http://schemas.microsoft.com/office/drawing/2014/main" id="{893AE0EE-30B8-4584-AF04-F6EE020C67A7}"/>
              </a:ext>
            </a:extLst>
          </p:cNvPr>
          <p:cNvSpPr>
            <a:spLocks noGrp="1" noChangeArrowheads="1"/>
          </p:cNvSpPr>
          <p:nvPr>
            <p:ph type="title"/>
          </p:nvPr>
        </p:nvSpPr>
        <p:spPr>
          <a:xfrm>
            <a:off x="628650" y="0"/>
            <a:ext cx="7886700" cy="1325563"/>
          </a:xfrm>
        </p:spPr>
        <p:txBody>
          <a:bodyPr>
            <a:normAutofit/>
          </a:bodyPr>
          <a:lstStyle/>
          <a:p>
            <a:pPr algn="ctr" eaLnBrk="1" hangingPunct="1">
              <a:defRPr/>
            </a:pPr>
            <a:r>
              <a:rPr lang="el-GR" sz="3600" b="1" dirty="0">
                <a:solidFill>
                  <a:srgbClr val="FF0000"/>
                </a:solidFill>
                <a:latin typeface="+mn-lt"/>
              </a:rPr>
              <a:t>Ισχαιμική Καρδιακή Νόσος</a:t>
            </a:r>
            <a:br>
              <a:rPr lang="el-GR" sz="3600" b="1" dirty="0">
                <a:solidFill>
                  <a:srgbClr val="FF0000"/>
                </a:solidFill>
                <a:latin typeface="+mn-lt"/>
              </a:rPr>
            </a:br>
            <a:r>
              <a:rPr lang="el-GR" sz="3600" b="1" dirty="0" err="1">
                <a:solidFill>
                  <a:srgbClr val="FF0000"/>
                </a:solidFill>
                <a:latin typeface="+mn-lt"/>
              </a:rPr>
              <a:t>Παθοφυσιολογία</a:t>
            </a:r>
            <a:endParaRPr lang="en-GB" sz="3600" b="1" dirty="0">
              <a:solidFill>
                <a:srgbClr val="FF0000"/>
              </a:solidFill>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nejm.org/na101/home/literatum/publisher/mms/journals/content/nejm/2019/nejm_2019.380.issue-2/nejmra1808137/20190104/images/img_xlarge/nejmra1808137_f2.jpeg">
            <a:extLst>
              <a:ext uri="{FF2B5EF4-FFF2-40B4-BE49-F238E27FC236}">
                <a16:creationId xmlns:a16="http://schemas.microsoft.com/office/drawing/2014/main" id="{C5D01AD8-89BA-41E7-AC37-9FF6BFBCB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604"/>
            <a:ext cx="6592978"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a:extLst>
              <a:ext uri="{FF2B5EF4-FFF2-40B4-BE49-F238E27FC236}">
                <a16:creationId xmlns:a16="http://schemas.microsoft.com/office/drawing/2014/main" id="{79602AC3-9BA5-46C9-8BF3-E4576A86B592}"/>
              </a:ext>
            </a:extLst>
          </p:cNvPr>
          <p:cNvSpPr/>
          <p:nvPr/>
        </p:nvSpPr>
        <p:spPr>
          <a:xfrm>
            <a:off x="0" y="5657671"/>
            <a:ext cx="9144000" cy="1200329"/>
          </a:xfrm>
          <a:prstGeom prst="rect">
            <a:avLst/>
          </a:prstGeom>
        </p:spPr>
        <p:txBody>
          <a:bodyPr wrap="square">
            <a:spAutoFit/>
          </a:bodyPr>
          <a:lstStyle/>
          <a:p>
            <a:r>
              <a:rPr lang="en-US" sz="1200" b="1" dirty="0">
                <a:solidFill>
                  <a:srgbClr val="FF0000"/>
                </a:solidFill>
              </a:rPr>
              <a:t> Features Present at the Time of Cardiac Involvement in Acute Infection.</a:t>
            </a:r>
          </a:p>
          <a:p>
            <a:r>
              <a:rPr lang="en-US" sz="1200" dirty="0"/>
              <a:t>Shown is a vulnerable plaque (thin-cap fibroatheroma) during early infection before the development of myocardial infarction. Lipids have already accumulated in the wall of the coronary artery, with thinning of the internal elastic membrane, disruption of intimal and smooth-muscle cells, and fibrin deposition. Also present are foamy macrophages, T lymphocytes, metalloproteinases, peptidases, and neutrophil extracellular traps. In the lumen are inflammatory cytokines, including tumor necrosis factor α (TNF-α) and interleukins 1, 6, and 8, that result from sepsis elsewhere in the body.</a:t>
            </a:r>
            <a:endParaRPr lang="el-GR" sz="1200" dirty="0"/>
          </a:p>
        </p:txBody>
      </p:sp>
      <p:sp>
        <p:nvSpPr>
          <p:cNvPr id="5" name="TextBox 4">
            <a:extLst>
              <a:ext uri="{FF2B5EF4-FFF2-40B4-BE49-F238E27FC236}">
                <a16:creationId xmlns:a16="http://schemas.microsoft.com/office/drawing/2014/main" id="{AE1EEC5D-6D29-426E-8F1B-3749C10FC270}"/>
              </a:ext>
            </a:extLst>
          </p:cNvPr>
          <p:cNvSpPr txBox="1"/>
          <p:nvPr/>
        </p:nvSpPr>
        <p:spPr>
          <a:xfrm>
            <a:off x="6592978" y="5346146"/>
            <a:ext cx="2831690" cy="307777"/>
          </a:xfrm>
          <a:prstGeom prst="rect">
            <a:avLst/>
          </a:prstGeom>
          <a:noFill/>
        </p:spPr>
        <p:txBody>
          <a:bodyPr wrap="square" rtlCol="0">
            <a:spAutoFit/>
          </a:bodyPr>
          <a:lstStyle/>
          <a:p>
            <a:r>
              <a:rPr lang="en-US" sz="1400" dirty="0">
                <a:solidFill>
                  <a:srgbClr val="FF0000"/>
                </a:solidFill>
              </a:rPr>
              <a:t>Musher DM et al, NEJM 2019</a:t>
            </a:r>
            <a:endParaRPr lang="el-GR" sz="1400" dirty="0">
              <a:solidFill>
                <a:srgbClr val="FF0000"/>
              </a:solidFill>
            </a:endParaRPr>
          </a:p>
        </p:txBody>
      </p:sp>
      <p:pic>
        <p:nvPicPr>
          <p:cNvPr id="2" name="Εικόνα 1">
            <a:extLst>
              <a:ext uri="{FF2B5EF4-FFF2-40B4-BE49-F238E27FC236}">
                <a16:creationId xmlns:a16="http://schemas.microsoft.com/office/drawing/2014/main" id="{071EC973-F7E5-483C-8574-0534FD626D2E}"/>
              </a:ext>
            </a:extLst>
          </p:cNvPr>
          <p:cNvPicPr>
            <a:picLocks noChangeAspect="1"/>
          </p:cNvPicPr>
          <p:nvPr/>
        </p:nvPicPr>
        <p:blipFill>
          <a:blip r:embed="rId3"/>
          <a:stretch>
            <a:fillRect/>
          </a:stretch>
        </p:blipFill>
        <p:spPr>
          <a:xfrm>
            <a:off x="6471734" y="0"/>
            <a:ext cx="2793510" cy="2022470"/>
          </a:xfrm>
          <a:prstGeom prst="rect">
            <a:avLst/>
          </a:prstGeom>
        </p:spPr>
      </p:pic>
      <p:sp>
        <p:nvSpPr>
          <p:cNvPr id="4" name="Ορθογώνιο 3">
            <a:extLst>
              <a:ext uri="{FF2B5EF4-FFF2-40B4-BE49-F238E27FC236}">
                <a16:creationId xmlns:a16="http://schemas.microsoft.com/office/drawing/2014/main" id="{7005BB0F-6F43-4A90-9669-4D04F479A7D8}"/>
              </a:ext>
            </a:extLst>
          </p:cNvPr>
          <p:cNvSpPr/>
          <p:nvPr/>
        </p:nvSpPr>
        <p:spPr>
          <a:xfrm>
            <a:off x="6584032" y="2213475"/>
            <a:ext cx="2840636" cy="923330"/>
          </a:xfrm>
          <a:prstGeom prst="rect">
            <a:avLst/>
          </a:prstGeom>
        </p:spPr>
        <p:txBody>
          <a:bodyPr wrap="square">
            <a:spAutoFit/>
          </a:bodyPr>
          <a:lstStyle/>
          <a:p>
            <a:r>
              <a:rPr lang="el-GR" i="1" dirty="0">
                <a:solidFill>
                  <a:srgbClr val="000000"/>
                </a:solidFill>
                <a:latin typeface="Times New Roman" panose="02020603050405020304" pitchFamily="18" charset="0"/>
              </a:rPr>
              <a:t>Η στένωση της διαμέτρου &gt;70% θεωρείται </a:t>
            </a:r>
            <a:r>
              <a:rPr lang="el-GR" i="1" dirty="0" err="1">
                <a:solidFill>
                  <a:srgbClr val="000000"/>
                </a:solidFill>
                <a:latin typeface="Times New Roman" panose="02020603050405020304" pitchFamily="18" charset="0"/>
              </a:rPr>
              <a:t>αιμοδυναμικά</a:t>
            </a:r>
            <a:r>
              <a:rPr lang="el-GR" i="1" dirty="0">
                <a:solidFill>
                  <a:srgbClr val="000000"/>
                </a:solidFill>
                <a:latin typeface="Times New Roman" panose="02020603050405020304" pitchFamily="18" charset="0"/>
              </a:rPr>
              <a:t> σημαντική. </a:t>
            </a:r>
            <a:endParaRPr lang="el-GR" dirty="0"/>
          </a:p>
        </p:txBody>
      </p:sp>
    </p:spTree>
    <p:extLst>
      <p:ext uri="{BB962C8B-B14F-4D97-AF65-F5344CB8AC3E}">
        <p14:creationId xmlns:p14="http://schemas.microsoft.com/office/powerpoint/2010/main" val="1327888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3" cstate="print"/>
          <a:srcRect/>
          <a:stretch>
            <a:fillRect/>
          </a:stretch>
        </p:blipFill>
        <p:spPr bwMode="auto">
          <a:xfrm>
            <a:off x="804862" y="1325563"/>
            <a:ext cx="7534275" cy="5324475"/>
          </a:xfrm>
          <a:prstGeom prst="rect">
            <a:avLst/>
          </a:prstGeom>
          <a:noFill/>
          <a:ln w="9525">
            <a:noFill/>
            <a:miter lim="800000"/>
            <a:headEnd/>
            <a:tailEnd/>
          </a:ln>
        </p:spPr>
      </p:pic>
      <p:sp>
        <p:nvSpPr>
          <p:cNvPr id="4" name="Rectangle 2">
            <a:extLst>
              <a:ext uri="{FF2B5EF4-FFF2-40B4-BE49-F238E27FC236}">
                <a16:creationId xmlns:a16="http://schemas.microsoft.com/office/drawing/2014/main" id="{56C19A6F-B24D-4099-8310-DD90D6D2342B}"/>
              </a:ext>
            </a:extLst>
          </p:cNvPr>
          <p:cNvSpPr>
            <a:spLocks noGrp="1" noChangeArrowheads="1"/>
          </p:cNvSpPr>
          <p:nvPr>
            <p:ph type="title"/>
          </p:nvPr>
        </p:nvSpPr>
        <p:spPr>
          <a:xfrm>
            <a:off x="628650" y="0"/>
            <a:ext cx="7886700" cy="1325563"/>
          </a:xfrm>
        </p:spPr>
        <p:txBody>
          <a:bodyPr>
            <a:normAutofit/>
          </a:bodyPr>
          <a:lstStyle/>
          <a:p>
            <a:pPr algn="ctr" eaLnBrk="1" hangingPunct="1">
              <a:defRPr/>
            </a:pPr>
            <a:r>
              <a:rPr lang="el-GR" sz="3600" b="1" dirty="0">
                <a:solidFill>
                  <a:srgbClr val="FF0000"/>
                </a:solidFill>
                <a:latin typeface="+mn-lt"/>
              </a:rPr>
              <a:t>Ισχαιμική Καρδιακή Νόσος</a:t>
            </a:r>
            <a:br>
              <a:rPr lang="el-GR" sz="3600" b="1" dirty="0">
                <a:solidFill>
                  <a:srgbClr val="FF0000"/>
                </a:solidFill>
                <a:latin typeface="+mn-lt"/>
              </a:rPr>
            </a:br>
            <a:r>
              <a:rPr lang="el-GR" sz="3600" b="1" dirty="0" err="1">
                <a:solidFill>
                  <a:srgbClr val="FF0000"/>
                </a:solidFill>
                <a:latin typeface="+mn-lt"/>
              </a:rPr>
              <a:t>Παθοφυσιολογία</a:t>
            </a:r>
            <a:endParaRPr lang="en-GB" sz="3600" b="1" dirty="0">
              <a:solidFill>
                <a:srgbClr val="FF0000"/>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nejm.org/na101/home/literatum/publisher/mms/journals/content/nejm/2019/nejm_2019.380.issue-2/nejmra1808137/20190104/images/img_xlarge/nejmra1808137_f3.jpeg">
            <a:extLst>
              <a:ext uri="{FF2B5EF4-FFF2-40B4-BE49-F238E27FC236}">
                <a16:creationId xmlns:a16="http://schemas.microsoft.com/office/drawing/2014/main" id="{AE077EF6-6039-4B6C-956B-23AA49681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62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71E3D4-9721-4EFD-AC0A-2CA0AAA781F9}"/>
              </a:ext>
            </a:extLst>
          </p:cNvPr>
          <p:cNvSpPr txBox="1"/>
          <p:nvPr/>
        </p:nvSpPr>
        <p:spPr>
          <a:xfrm>
            <a:off x="5781817" y="6550223"/>
            <a:ext cx="2831690" cy="307777"/>
          </a:xfrm>
          <a:prstGeom prst="rect">
            <a:avLst/>
          </a:prstGeom>
          <a:noFill/>
        </p:spPr>
        <p:txBody>
          <a:bodyPr wrap="square" rtlCol="0">
            <a:spAutoFit/>
          </a:bodyPr>
          <a:lstStyle/>
          <a:p>
            <a:r>
              <a:rPr lang="en-US" sz="1400" dirty="0">
                <a:solidFill>
                  <a:srgbClr val="FF0000"/>
                </a:solidFill>
              </a:rPr>
              <a:t>Musher DM et al, NEJM 2019</a:t>
            </a:r>
            <a:endParaRPr lang="el-GR" sz="1400" dirty="0">
              <a:solidFill>
                <a:srgbClr val="FF0000"/>
              </a:solidFill>
            </a:endParaRPr>
          </a:p>
        </p:txBody>
      </p:sp>
      <p:sp>
        <p:nvSpPr>
          <p:cNvPr id="2" name="Ορθογώνιο 1">
            <a:extLst>
              <a:ext uri="{FF2B5EF4-FFF2-40B4-BE49-F238E27FC236}">
                <a16:creationId xmlns:a16="http://schemas.microsoft.com/office/drawing/2014/main" id="{249F93E9-1032-4C4F-8124-2087F34E57F8}"/>
              </a:ext>
            </a:extLst>
          </p:cNvPr>
          <p:cNvSpPr/>
          <p:nvPr/>
        </p:nvSpPr>
        <p:spPr>
          <a:xfrm>
            <a:off x="5262563" y="2707482"/>
            <a:ext cx="3731342" cy="3600986"/>
          </a:xfrm>
          <a:prstGeom prst="rect">
            <a:avLst/>
          </a:prstGeom>
        </p:spPr>
        <p:txBody>
          <a:bodyPr wrap="square">
            <a:spAutoFit/>
          </a:bodyPr>
          <a:lstStyle/>
          <a:p>
            <a:pPr fontAlgn="base"/>
            <a:r>
              <a:rPr lang="en-US" sz="1200" b="1" dirty="0">
                <a:solidFill>
                  <a:srgbClr val="1A1A1A"/>
                </a:solidFill>
                <a:latin typeface="ff-scala-sans-web-pro"/>
              </a:rPr>
              <a:t>Mechanisms of Cardiac Involvement in Acute </a:t>
            </a:r>
            <a:r>
              <a:rPr lang="en-US" sz="1200" b="1" dirty="0" err="1">
                <a:solidFill>
                  <a:srgbClr val="1A1A1A"/>
                </a:solidFill>
                <a:latin typeface="ff-scala-sans-web-pro"/>
              </a:rPr>
              <a:t>Infection.</a:t>
            </a:r>
            <a:r>
              <a:rPr lang="en-US" sz="1200" dirty="0" err="1">
                <a:solidFill>
                  <a:srgbClr val="666666"/>
                </a:solidFill>
                <a:latin typeface="ff-quadraat-web-pro"/>
              </a:rPr>
              <a:t>Panel</a:t>
            </a:r>
            <a:r>
              <a:rPr lang="en-US" sz="1200" dirty="0">
                <a:solidFill>
                  <a:srgbClr val="666666"/>
                </a:solidFill>
                <a:latin typeface="ff-quadraat-web-pro"/>
              </a:rPr>
              <a:t> A shows rupture of an atheromatous plaque, the mechanism of type 1 myocardial infarction. As a result of the inflammation that develops with infection, the thin-cap atheroma ruptures, releasing inflammatory cells and fibrin into the lumen. In the presence of circulating procoagulants and activated platelets, this release causes immediate accumulation of platelets, fibrin, and neutrophils and trapping of red cells, all of which cause acute obstruction of the coronary arteries. Panel B shows the process of demand ischemia, the mechanism of type 2 myocardial infarction. Acute infection causes the release of interleukin-1, TNF-α, and catecholamines, which increase the core body temperature, oxygen demand, and heart rate. Coronary perfusion declines because of decreased filling time. Cytokines also act to suppress cardiac output. These factors, taken together, cause a mismatch of oxygen needs and oxygen supply, resulting in demand ischemia.</a:t>
            </a:r>
            <a:endParaRPr lang="en-US" sz="1200" b="0" i="0" dirty="0">
              <a:solidFill>
                <a:srgbClr val="666666"/>
              </a:solidFill>
              <a:effectLst/>
              <a:latin typeface="ff-quadraat-web-pro"/>
            </a:endParaRPr>
          </a:p>
        </p:txBody>
      </p:sp>
      <p:pic>
        <p:nvPicPr>
          <p:cNvPr id="4" name="Εικόνα 3">
            <a:extLst>
              <a:ext uri="{FF2B5EF4-FFF2-40B4-BE49-F238E27FC236}">
                <a16:creationId xmlns:a16="http://schemas.microsoft.com/office/drawing/2014/main" id="{39ECFA3C-88EC-4BC4-AFA1-7C90A879DBA7}"/>
              </a:ext>
            </a:extLst>
          </p:cNvPr>
          <p:cNvPicPr>
            <a:picLocks noChangeAspect="1"/>
          </p:cNvPicPr>
          <p:nvPr/>
        </p:nvPicPr>
        <p:blipFill>
          <a:blip r:embed="rId3"/>
          <a:stretch>
            <a:fillRect/>
          </a:stretch>
        </p:blipFill>
        <p:spPr>
          <a:xfrm>
            <a:off x="5711279" y="0"/>
            <a:ext cx="2902228" cy="2562998"/>
          </a:xfrm>
          <a:prstGeom prst="rect">
            <a:avLst/>
          </a:prstGeom>
        </p:spPr>
      </p:pic>
    </p:spTree>
    <p:extLst>
      <p:ext uri="{BB962C8B-B14F-4D97-AF65-F5344CB8AC3E}">
        <p14:creationId xmlns:p14="http://schemas.microsoft.com/office/powerpoint/2010/main" val="413751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A1B74D2-A729-4B58-90ED-F85AA7A8BFE0}"/>
              </a:ext>
            </a:extLst>
          </p:cNvPr>
          <p:cNvPicPr>
            <a:picLocks noChangeAspect="1"/>
          </p:cNvPicPr>
          <p:nvPr/>
        </p:nvPicPr>
        <p:blipFill>
          <a:blip r:embed="rId2"/>
          <a:stretch>
            <a:fillRect/>
          </a:stretch>
        </p:blipFill>
        <p:spPr>
          <a:xfrm>
            <a:off x="1229195" y="734517"/>
            <a:ext cx="7558720" cy="5704035"/>
          </a:xfrm>
          <a:prstGeom prst="rect">
            <a:avLst/>
          </a:prstGeom>
        </p:spPr>
      </p:pic>
      <p:sp>
        <p:nvSpPr>
          <p:cNvPr id="3" name="Ορθογώνιο 2">
            <a:extLst>
              <a:ext uri="{FF2B5EF4-FFF2-40B4-BE49-F238E27FC236}">
                <a16:creationId xmlns:a16="http://schemas.microsoft.com/office/drawing/2014/main" id="{961946DD-6FA4-4ED0-8799-B16071B4EF25}"/>
              </a:ext>
            </a:extLst>
          </p:cNvPr>
          <p:cNvSpPr/>
          <p:nvPr/>
        </p:nvSpPr>
        <p:spPr>
          <a:xfrm>
            <a:off x="2596170" y="234782"/>
            <a:ext cx="4216795" cy="369332"/>
          </a:xfrm>
          <a:prstGeom prst="rect">
            <a:avLst/>
          </a:prstGeom>
        </p:spPr>
        <p:txBody>
          <a:bodyPr wrap="none">
            <a:spAutoFit/>
          </a:bodyPr>
          <a:lstStyle/>
          <a:p>
            <a:r>
              <a:rPr lang="el-GR" b="1" dirty="0" err="1">
                <a:solidFill>
                  <a:srgbClr val="FF0000"/>
                </a:solidFill>
                <a:latin typeface="Times New Roman" panose="02020603050405020304" pitchFamily="18" charset="0"/>
              </a:rPr>
              <a:t>Ενδοαυλικός</a:t>
            </a:r>
            <a:r>
              <a:rPr lang="el-GR" b="1" dirty="0">
                <a:solidFill>
                  <a:srgbClr val="FF0000"/>
                </a:solidFill>
                <a:latin typeface="Times New Roman" panose="02020603050405020304" pitchFamily="18" charset="0"/>
              </a:rPr>
              <a:t> και </a:t>
            </a:r>
            <a:r>
              <a:rPr lang="el-GR" b="1" dirty="0" err="1">
                <a:solidFill>
                  <a:srgbClr val="FF0000"/>
                </a:solidFill>
                <a:latin typeface="Times New Roman" panose="02020603050405020304" pitchFamily="18" charset="0"/>
              </a:rPr>
              <a:t>τοιχωματικός</a:t>
            </a:r>
            <a:r>
              <a:rPr lang="el-GR" b="1" dirty="0">
                <a:solidFill>
                  <a:srgbClr val="FF0000"/>
                </a:solidFill>
                <a:latin typeface="Times New Roman" panose="02020603050405020304" pitchFamily="18" charset="0"/>
              </a:rPr>
              <a:t> θρόμβος</a:t>
            </a:r>
            <a:r>
              <a:rPr lang="el-GR" i="1" dirty="0">
                <a:solidFill>
                  <a:srgbClr val="000000"/>
                </a:solidFill>
                <a:latin typeface="Times New Roman" panose="02020603050405020304" pitchFamily="18" charset="0"/>
              </a:rPr>
              <a:t>. </a:t>
            </a:r>
            <a:endParaRPr lang="el-GR" dirty="0"/>
          </a:p>
        </p:txBody>
      </p:sp>
    </p:spTree>
    <p:extLst>
      <p:ext uri="{BB962C8B-B14F-4D97-AF65-F5344CB8AC3E}">
        <p14:creationId xmlns:p14="http://schemas.microsoft.com/office/powerpoint/2010/main" val="3007329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39011E1-E514-40A1-ABF9-BBCB33EC52DB}"/>
              </a:ext>
            </a:extLst>
          </p:cNvPr>
          <p:cNvPicPr>
            <a:picLocks noChangeAspect="1"/>
          </p:cNvPicPr>
          <p:nvPr/>
        </p:nvPicPr>
        <p:blipFill>
          <a:blip r:embed="rId2"/>
          <a:stretch>
            <a:fillRect/>
          </a:stretch>
        </p:blipFill>
        <p:spPr>
          <a:xfrm>
            <a:off x="59952" y="1903751"/>
            <a:ext cx="8753165" cy="3147934"/>
          </a:xfrm>
          <a:prstGeom prst="rect">
            <a:avLst/>
          </a:prstGeom>
        </p:spPr>
      </p:pic>
    </p:spTree>
    <p:extLst>
      <p:ext uri="{BB962C8B-B14F-4D97-AF65-F5344CB8AC3E}">
        <p14:creationId xmlns:p14="http://schemas.microsoft.com/office/powerpoint/2010/main" val="3592239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9EDBBC1-EBA2-4F22-BD68-A54C3D711A20}"/>
              </a:ext>
            </a:extLst>
          </p:cNvPr>
          <p:cNvPicPr>
            <a:picLocks noChangeAspect="1"/>
          </p:cNvPicPr>
          <p:nvPr/>
        </p:nvPicPr>
        <p:blipFill>
          <a:blip r:embed="rId2"/>
          <a:stretch>
            <a:fillRect/>
          </a:stretch>
        </p:blipFill>
        <p:spPr>
          <a:xfrm>
            <a:off x="26139" y="1"/>
            <a:ext cx="9117861" cy="6858000"/>
          </a:xfrm>
          <a:prstGeom prst="rect">
            <a:avLst/>
          </a:prstGeom>
        </p:spPr>
      </p:pic>
    </p:spTree>
    <p:extLst>
      <p:ext uri="{BB962C8B-B14F-4D97-AF65-F5344CB8AC3E}">
        <p14:creationId xmlns:p14="http://schemas.microsoft.com/office/powerpoint/2010/main" val="2051765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E0488F-93B1-48B6-A8D5-7911462E6912}"/>
              </a:ext>
            </a:extLst>
          </p:cNvPr>
          <p:cNvSpPr>
            <a:spLocks noGrp="1"/>
          </p:cNvSpPr>
          <p:nvPr>
            <p:ph type="title"/>
          </p:nvPr>
        </p:nvSpPr>
        <p:spPr>
          <a:xfrm>
            <a:off x="628650" y="365127"/>
            <a:ext cx="7886700" cy="954008"/>
          </a:xfrm>
        </p:spPr>
        <p:txBody>
          <a:bodyPr>
            <a:normAutofit/>
          </a:bodyPr>
          <a:lstStyle/>
          <a:p>
            <a:pPr algn="ctr"/>
            <a:r>
              <a:rPr lang="el-GR" sz="3600" dirty="0">
                <a:solidFill>
                  <a:srgbClr val="FF0000"/>
                </a:solidFill>
                <a:latin typeface="+mn-lt"/>
              </a:rPr>
              <a:t>Νέκρωση μυοκαρδίου</a:t>
            </a:r>
          </a:p>
        </p:txBody>
      </p:sp>
      <p:pic>
        <p:nvPicPr>
          <p:cNvPr id="4" name="Εικόνα 3">
            <a:extLst>
              <a:ext uri="{FF2B5EF4-FFF2-40B4-BE49-F238E27FC236}">
                <a16:creationId xmlns:a16="http://schemas.microsoft.com/office/drawing/2014/main" id="{367CAA2E-9213-4BE8-94AF-3C3DE50DEEF8}"/>
              </a:ext>
            </a:extLst>
          </p:cNvPr>
          <p:cNvPicPr>
            <a:picLocks noChangeAspect="1"/>
          </p:cNvPicPr>
          <p:nvPr/>
        </p:nvPicPr>
        <p:blipFill>
          <a:blip r:embed="rId2"/>
          <a:stretch>
            <a:fillRect/>
          </a:stretch>
        </p:blipFill>
        <p:spPr>
          <a:xfrm>
            <a:off x="0" y="1355176"/>
            <a:ext cx="9144000" cy="4147648"/>
          </a:xfrm>
          <a:prstGeom prst="rect">
            <a:avLst/>
          </a:prstGeom>
        </p:spPr>
      </p:pic>
      <p:sp>
        <p:nvSpPr>
          <p:cNvPr id="5" name="Ορθογώνιο 4">
            <a:extLst>
              <a:ext uri="{FF2B5EF4-FFF2-40B4-BE49-F238E27FC236}">
                <a16:creationId xmlns:a16="http://schemas.microsoft.com/office/drawing/2014/main" id="{5FDC60E9-2AF6-487D-BBFE-306FCA36FF32}"/>
              </a:ext>
            </a:extLst>
          </p:cNvPr>
          <p:cNvSpPr/>
          <p:nvPr/>
        </p:nvSpPr>
        <p:spPr>
          <a:xfrm>
            <a:off x="329783" y="6031209"/>
            <a:ext cx="8814217" cy="923330"/>
          </a:xfrm>
          <a:prstGeom prst="rect">
            <a:avLst/>
          </a:prstGeom>
        </p:spPr>
        <p:txBody>
          <a:bodyPr wrap="square">
            <a:spAutoFit/>
          </a:bodyPr>
          <a:lstStyle/>
          <a:p>
            <a:r>
              <a:rPr lang="el-GR" dirty="0">
                <a:solidFill>
                  <a:srgbClr val="000000"/>
                </a:solidFill>
                <a:latin typeface="Times New Roman" panose="02020603050405020304" pitchFamily="18" charset="0"/>
              </a:rPr>
              <a:t>Σε παρατεταμένη ισχαιμία, η </a:t>
            </a:r>
            <a:r>
              <a:rPr lang="el-GR" dirty="0" err="1">
                <a:solidFill>
                  <a:srgbClr val="000000"/>
                </a:solidFill>
                <a:latin typeface="Times New Roman" panose="02020603050405020304" pitchFamily="18" charset="0"/>
              </a:rPr>
              <a:t>μυοκαρδιακή</a:t>
            </a:r>
            <a:r>
              <a:rPr lang="el-GR" dirty="0">
                <a:solidFill>
                  <a:srgbClr val="000000"/>
                </a:solidFill>
                <a:latin typeface="Times New Roman" panose="02020603050405020304" pitchFamily="18" charset="0"/>
              </a:rPr>
              <a:t> νέκρωση ξεκινά από το κέντρο της ισχαιμικής περιοχής, με κατεύθυνση προς την περιφέρεια.</a:t>
            </a:r>
            <a:r>
              <a:rPr lang="el-GR" sz="800" b="1" dirty="0">
                <a:solidFill>
                  <a:srgbClr val="000000"/>
                </a:solidFill>
                <a:latin typeface="Times New Roman" panose="02020603050405020304" pitchFamily="18" charset="0"/>
              </a:rPr>
              <a:t> </a:t>
            </a:r>
            <a:r>
              <a:rPr lang="el-GR" dirty="0">
                <a:solidFill>
                  <a:srgbClr val="000000"/>
                </a:solidFill>
                <a:latin typeface="Times New Roman" panose="02020603050405020304" pitchFamily="18" charset="0"/>
              </a:rPr>
              <a:t>Με παρόμοιο τόπο, το κύμα της νέκρωσης εξαπλώνεται από το ενδοκάρδιο προς το </a:t>
            </a:r>
            <a:r>
              <a:rPr lang="el-GR" dirty="0" err="1">
                <a:solidFill>
                  <a:srgbClr val="000000"/>
                </a:solidFill>
                <a:latin typeface="Times New Roman" panose="02020603050405020304" pitchFamily="18" charset="0"/>
              </a:rPr>
              <a:t>επικάρδιο</a:t>
            </a:r>
            <a:r>
              <a:rPr lang="el-GR" dirty="0">
                <a:solidFill>
                  <a:srgbClr val="000000"/>
                </a:solidFill>
                <a:latin typeface="Times New Roman" panose="02020603050405020304" pitchFamily="18" charset="0"/>
              </a:rPr>
              <a:t> </a:t>
            </a:r>
            <a:endParaRPr lang="el-GR" dirty="0"/>
          </a:p>
        </p:txBody>
      </p:sp>
    </p:spTree>
    <p:extLst>
      <p:ext uri="{BB962C8B-B14F-4D97-AF65-F5344CB8AC3E}">
        <p14:creationId xmlns:p14="http://schemas.microsoft.com/office/powerpoint/2010/main" val="1434962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0212E1C-853F-43A5-AD67-B0DFFDA44643}"/>
              </a:ext>
            </a:extLst>
          </p:cNvPr>
          <p:cNvPicPr>
            <a:picLocks noChangeAspect="1"/>
          </p:cNvPicPr>
          <p:nvPr/>
        </p:nvPicPr>
        <p:blipFill>
          <a:blip r:embed="rId2"/>
          <a:stretch>
            <a:fillRect/>
          </a:stretch>
        </p:blipFill>
        <p:spPr>
          <a:xfrm>
            <a:off x="1315286" y="1097351"/>
            <a:ext cx="6059876" cy="4663297"/>
          </a:xfrm>
          <a:prstGeom prst="rect">
            <a:avLst/>
          </a:prstGeom>
        </p:spPr>
      </p:pic>
      <p:sp>
        <p:nvSpPr>
          <p:cNvPr id="3" name="Ορθογώνιο 2">
            <a:extLst>
              <a:ext uri="{FF2B5EF4-FFF2-40B4-BE49-F238E27FC236}">
                <a16:creationId xmlns:a16="http://schemas.microsoft.com/office/drawing/2014/main" id="{DFD54E8B-3D4A-485B-AF18-71FC629A9A71}"/>
              </a:ext>
            </a:extLst>
          </p:cNvPr>
          <p:cNvSpPr/>
          <p:nvPr/>
        </p:nvSpPr>
        <p:spPr>
          <a:xfrm>
            <a:off x="764499" y="5995348"/>
            <a:ext cx="8379501" cy="646331"/>
          </a:xfrm>
          <a:prstGeom prst="rect">
            <a:avLst/>
          </a:prstGeom>
        </p:spPr>
        <p:txBody>
          <a:bodyPr wrap="square">
            <a:spAutoFit/>
          </a:bodyPr>
          <a:lstStyle/>
          <a:p>
            <a:r>
              <a:rPr lang="el-GR" i="1" dirty="0">
                <a:solidFill>
                  <a:srgbClr val="000000"/>
                </a:solidFill>
                <a:latin typeface="Times New Roman" panose="02020603050405020304" pitchFamily="18" charset="0"/>
              </a:rPr>
              <a:t>Απεικόνιση οξείας (24 ώρες), </a:t>
            </a:r>
            <a:r>
              <a:rPr lang="el-GR" i="1" dirty="0" err="1">
                <a:solidFill>
                  <a:srgbClr val="000000"/>
                </a:solidFill>
                <a:latin typeface="Times New Roman" panose="02020603050405020304" pitchFamily="18" charset="0"/>
              </a:rPr>
              <a:t>υποξείας</a:t>
            </a:r>
            <a:r>
              <a:rPr lang="el-GR" i="1" dirty="0">
                <a:solidFill>
                  <a:srgbClr val="000000"/>
                </a:solidFill>
                <a:latin typeface="Times New Roman" panose="02020603050405020304" pitchFamily="18" charset="0"/>
              </a:rPr>
              <a:t> (7 ημέρες) και χρόνιας (12 εβδομάδες) </a:t>
            </a:r>
            <a:r>
              <a:rPr lang="el-GR" i="1" dirty="0" err="1">
                <a:solidFill>
                  <a:srgbClr val="000000"/>
                </a:solidFill>
                <a:latin typeface="Times New Roman" panose="02020603050405020304" pitchFamily="18" charset="0"/>
              </a:rPr>
              <a:t>μυοκαρδιακής</a:t>
            </a:r>
            <a:r>
              <a:rPr lang="el-GR" i="1" dirty="0">
                <a:solidFill>
                  <a:srgbClr val="000000"/>
                </a:solidFill>
                <a:latin typeface="Times New Roman" panose="02020603050405020304" pitchFamily="18" charset="0"/>
              </a:rPr>
              <a:t> νέκρωσης. </a:t>
            </a:r>
            <a:endParaRPr lang="el-GR" dirty="0"/>
          </a:p>
        </p:txBody>
      </p:sp>
    </p:spTree>
    <p:extLst>
      <p:ext uri="{BB962C8B-B14F-4D97-AF65-F5344CB8AC3E}">
        <p14:creationId xmlns:p14="http://schemas.microsoft.com/office/powerpoint/2010/main" val="1369305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49855B5-6338-46D0-A907-952F3225D17A}"/>
              </a:ext>
            </a:extLst>
          </p:cNvPr>
          <p:cNvPicPr>
            <a:picLocks noChangeAspect="1"/>
          </p:cNvPicPr>
          <p:nvPr/>
        </p:nvPicPr>
        <p:blipFill>
          <a:blip r:embed="rId2"/>
          <a:stretch>
            <a:fillRect/>
          </a:stretch>
        </p:blipFill>
        <p:spPr>
          <a:xfrm>
            <a:off x="0" y="1651702"/>
            <a:ext cx="9144000" cy="3554596"/>
          </a:xfrm>
          <a:prstGeom prst="rect">
            <a:avLst/>
          </a:prstGeom>
        </p:spPr>
      </p:pic>
      <p:sp>
        <p:nvSpPr>
          <p:cNvPr id="3" name="Ορθογώνιο 2">
            <a:extLst>
              <a:ext uri="{FF2B5EF4-FFF2-40B4-BE49-F238E27FC236}">
                <a16:creationId xmlns:a16="http://schemas.microsoft.com/office/drawing/2014/main" id="{9B13D732-F664-4E37-9DFD-1961ABD71145}"/>
              </a:ext>
            </a:extLst>
          </p:cNvPr>
          <p:cNvSpPr/>
          <p:nvPr/>
        </p:nvSpPr>
        <p:spPr>
          <a:xfrm>
            <a:off x="1360357" y="5759094"/>
            <a:ext cx="6423285" cy="369332"/>
          </a:xfrm>
          <a:prstGeom prst="rect">
            <a:avLst/>
          </a:prstGeom>
        </p:spPr>
        <p:txBody>
          <a:bodyPr wrap="square">
            <a:spAutoFit/>
          </a:bodyPr>
          <a:lstStyle/>
          <a:p>
            <a:r>
              <a:rPr lang="el-GR" dirty="0" err="1">
                <a:solidFill>
                  <a:srgbClr val="000000"/>
                </a:solidFill>
                <a:latin typeface="Times New Roman" panose="02020603050405020304" pitchFamily="18" charset="0"/>
              </a:rPr>
              <a:t>Μετεμφραγματική</a:t>
            </a:r>
            <a:r>
              <a:rPr lang="el-GR" dirty="0">
                <a:solidFill>
                  <a:srgbClr val="000000"/>
                </a:solidFill>
                <a:latin typeface="Times New Roman" panose="02020603050405020304" pitchFamily="18" charset="0"/>
              </a:rPr>
              <a:t> αναδιαμόρφωση της αριστερής κοιλίας. </a:t>
            </a:r>
            <a:endParaRPr lang="el-GR" dirty="0"/>
          </a:p>
        </p:txBody>
      </p:sp>
    </p:spTree>
    <p:extLst>
      <p:ext uri="{BB962C8B-B14F-4D97-AF65-F5344CB8AC3E}">
        <p14:creationId xmlns:p14="http://schemas.microsoft.com/office/powerpoint/2010/main" val="358246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gn="ctr" eaLnBrk="1" hangingPunct="1">
              <a:defRPr/>
            </a:pPr>
            <a:r>
              <a:rPr lang="el-GR" sz="4000" b="1" dirty="0">
                <a:solidFill>
                  <a:srgbClr val="FF0000"/>
                </a:solidFill>
                <a:latin typeface="+mn-lt"/>
              </a:rPr>
              <a:t>Ισχαιμική Καρδιακή Νόσος</a:t>
            </a:r>
            <a:br>
              <a:rPr lang="el-GR" sz="4000" b="1" dirty="0">
                <a:solidFill>
                  <a:srgbClr val="FF0000"/>
                </a:solidFill>
                <a:latin typeface="+mn-lt"/>
              </a:rPr>
            </a:br>
            <a:r>
              <a:rPr lang="el-GR" sz="4000" b="1" dirty="0">
                <a:solidFill>
                  <a:srgbClr val="FF0000"/>
                </a:solidFill>
                <a:latin typeface="+mn-lt"/>
              </a:rPr>
              <a:t>Ορισμός</a:t>
            </a:r>
            <a:endParaRPr lang="en-GB" sz="4000" b="1" dirty="0">
              <a:solidFill>
                <a:srgbClr val="FF0000"/>
              </a:solidFill>
              <a:latin typeface="+mn-lt"/>
            </a:endParaRPr>
          </a:p>
        </p:txBody>
      </p:sp>
      <p:sp>
        <p:nvSpPr>
          <p:cNvPr id="20483" name="Rectangle 3"/>
          <p:cNvSpPr>
            <a:spLocks noGrp="1" noChangeArrowheads="1"/>
          </p:cNvSpPr>
          <p:nvPr>
            <p:ph type="body" idx="1"/>
          </p:nvPr>
        </p:nvSpPr>
        <p:spPr/>
        <p:txBody>
          <a:bodyPr/>
          <a:lstStyle/>
          <a:p>
            <a:pPr eaLnBrk="1" hangingPunct="1">
              <a:lnSpc>
                <a:spcPct val="90000"/>
              </a:lnSpc>
              <a:buClr>
                <a:srgbClr val="002060"/>
              </a:buClr>
            </a:pPr>
            <a:r>
              <a:rPr lang="el-GR" sz="2800" dirty="0">
                <a:solidFill>
                  <a:srgbClr val="002060"/>
                </a:solidFill>
              </a:rPr>
              <a:t>Διαταραχή της ισορροπίας στην παροχή Ο2 και τις ανάγκες της καρδιάς </a:t>
            </a:r>
          </a:p>
          <a:p>
            <a:pPr lvl="1" eaLnBrk="1" hangingPunct="1">
              <a:lnSpc>
                <a:spcPct val="90000"/>
              </a:lnSpc>
              <a:buClr>
                <a:srgbClr val="002060"/>
              </a:buClr>
            </a:pPr>
            <a:r>
              <a:rPr lang="el-GR" sz="2400" dirty="0">
                <a:solidFill>
                  <a:srgbClr val="002060"/>
                </a:solidFill>
              </a:rPr>
              <a:t>Αποτέλεσμα = ισχαιμία μυοκαρδίου</a:t>
            </a:r>
            <a:endParaRPr lang="en-GB" sz="2400" dirty="0">
              <a:solidFill>
                <a:srgbClr val="002060"/>
              </a:solidFill>
            </a:endParaRPr>
          </a:p>
          <a:p>
            <a:pPr>
              <a:buClr>
                <a:srgbClr val="002060"/>
              </a:buClr>
            </a:pPr>
            <a:endParaRPr lang="en-GB" sz="2800" dirty="0">
              <a:solidFill>
                <a:srgbClr val="002060"/>
              </a:solidFill>
            </a:endParaRPr>
          </a:p>
          <a:p>
            <a:pPr eaLnBrk="1" hangingPunct="1">
              <a:lnSpc>
                <a:spcPct val="90000"/>
              </a:lnSpc>
              <a:buClr>
                <a:srgbClr val="002060"/>
              </a:buClr>
            </a:pPr>
            <a:r>
              <a:rPr lang="el-GR" sz="2800" b="1" dirty="0">
                <a:solidFill>
                  <a:srgbClr val="002060"/>
                </a:solidFill>
              </a:rPr>
              <a:t>ΣΤΗΘΑΓΧΗ = </a:t>
            </a:r>
            <a:r>
              <a:rPr lang="en-GB" sz="2800" b="1" dirty="0">
                <a:solidFill>
                  <a:srgbClr val="002060"/>
                </a:solidFill>
              </a:rPr>
              <a:t>Angina</a:t>
            </a:r>
            <a:r>
              <a:rPr lang="en-GB" sz="2800" dirty="0">
                <a:solidFill>
                  <a:srgbClr val="002060"/>
                </a:solidFill>
              </a:rPr>
              <a:t> </a:t>
            </a:r>
            <a:r>
              <a:rPr lang="en-GB" sz="2800" b="1" dirty="0">
                <a:solidFill>
                  <a:srgbClr val="002060"/>
                </a:solidFill>
              </a:rPr>
              <a:t>pectoris</a:t>
            </a:r>
            <a:endParaRPr lang="el-GR" sz="2800" b="1" dirty="0">
              <a:solidFill>
                <a:srgbClr val="002060"/>
              </a:solidFill>
            </a:endParaRPr>
          </a:p>
          <a:p>
            <a:pPr lvl="1" eaLnBrk="1" hangingPunct="1">
              <a:lnSpc>
                <a:spcPct val="90000"/>
              </a:lnSpc>
              <a:buClr>
                <a:srgbClr val="002060"/>
              </a:buClr>
            </a:pPr>
            <a:r>
              <a:rPr lang="el-GR" sz="2400" dirty="0">
                <a:solidFill>
                  <a:srgbClr val="002060"/>
                </a:solidFill>
              </a:rPr>
              <a:t>Σύμπτωμα - ΌΧΙ νόσος</a:t>
            </a:r>
          </a:p>
          <a:p>
            <a:pPr lvl="2" eaLnBrk="1" hangingPunct="1">
              <a:lnSpc>
                <a:spcPct val="90000"/>
              </a:lnSpc>
              <a:buClr>
                <a:srgbClr val="002060"/>
              </a:buClr>
            </a:pPr>
            <a:r>
              <a:rPr lang="el-GR" sz="2400" dirty="0">
                <a:solidFill>
                  <a:srgbClr val="002060"/>
                </a:solidFill>
              </a:rPr>
              <a:t>Δυσφορία στο στήθος </a:t>
            </a:r>
            <a:r>
              <a:rPr lang="el-GR" sz="2400" dirty="0" err="1">
                <a:solidFill>
                  <a:srgbClr val="002060"/>
                </a:solidFill>
              </a:rPr>
              <a:t>σχετιζομένη</a:t>
            </a:r>
            <a:r>
              <a:rPr lang="el-GR" sz="2400" dirty="0">
                <a:solidFill>
                  <a:srgbClr val="002060"/>
                </a:solidFill>
              </a:rPr>
              <a:t> με μη φυσιολογική </a:t>
            </a:r>
            <a:r>
              <a:rPr lang="el-GR" sz="2400" dirty="0" err="1">
                <a:solidFill>
                  <a:srgbClr val="002060"/>
                </a:solidFill>
              </a:rPr>
              <a:t>μυοκαρδιακή</a:t>
            </a:r>
            <a:r>
              <a:rPr lang="el-GR" sz="2400" dirty="0">
                <a:solidFill>
                  <a:srgbClr val="002060"/>
                </a:solidFill>
              </a:rPr>
              <a:t> λειτουργία </a:t>
            </a:r>
            <a:endParaRPr lang="el-GR" dirty="0">
              <a:solidFill>
                <a:srgbClr val="002060"/>
              </a:solidFill>
            </a:endParaRPr>
          </a:p>
          <a:p>
            <a:pPr lvl="2">
              <a:buClr>
                <a:srgbClr val="002060"/>
              </a:buClr>
            </a:pPr>
            <a:r>
              <a:rPr lang="el-GR" sz="2400" dirty="0">
                <a:solidFill>
                  <a:srgbClr val="002060"/>
                </a:solidFill>
              </a:rPr>
              <a:t>+</a:t>
            </a:r>
          </a:p>
          <a:p>
            <a:pPr lvl="2" eaLnBrk="1" hangingPunct="1">
              <a:lnSpc>
                <a:spcPct val="90000"/>
              </a:lnSpc>
              <a:buClr>
                <a:srgbClr val="002060"/>
              </a:buClr>
            </a:pPr>
            <a:r>
              <a:rPr lang="el-GR" sz="2400" dirty="0">
                <a:solidFill>
                  <a:srgbClr val="002060"/>
                </a:solidFill>
              </a:rPr>
              <a:t>απουσία </a:t>
            </a:r>
            <a:r>
              <a:rPr lang="el-GR" sz="2400" dirty="0" err="1">
                <a:solidFill>
                  <a:srgbClr val="002060"/>
                </a:solidFill>
              </a:rPr>
              <a:t>μυοκαρδιακής</a:t>
            </a:r>
            <a:r>
              <a:rPr lang="el-GR" sz="2400" dirty="0">
                <a:solidFill>
                  <a:srgbClr val="002060"/>
                </a:solidFill>
              </a:rPr>
              <a:t> νεκρώσεως</a:t>
            </a:r>
            <a:endParaRPr lang="en-GB" sz="2400" dirty="0">
              <a:solidFill>
                <a:srgbClr val="002060"/>
              </a:solidFill>
            </a:endParaRPr>
          </a:p>
        </p:txBody>
      </p:sp>
      <p:sp>
        <p:nvSpPr>
          <p:cNvPr id="20484" name="Text Box 14"/>
          <p:cNvSpPr txBox="1">
            <a:spLocks noChangeArrowheads="1"/>
          </p:cNvSpPr>
          <p:nvPr/>
        </p:nvSpPr>
        <p:spPr bwMode="auto">
          <a:xfrm>
            <a:off x="7639050" y="1263650"/>
            <a:ext cx="185738" cy="461963"/>
          </a:xfrm>
          <a:prstGeom prst="rect">
            <a:avLst/>
          </a:prstGeom>
          <a:noFill/>
          <a:ln w="9525">
            <a:noFill/>
            <a:miter lim="800000"/>
            <a:headEnd/>
            <a:tailEnd/>
          </a:ln>
        </p:spPr>
        <p:txBody>
          <a:bodyPr wrap="none">
            <a:spAutoFit/>
          </a:bodyPr>
          <a:lstStyle/>
          <a:p>
            <a:endParaRPr lang="el-G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B66C23C-4BA5-4980-9970-3DE91137B2A1}"/>
              </a:ext>
            </a:extLst>
          </p:cNvPr>
          <p:cNvPicPr>
            <a:picLocks noChangeAspect="1"/>
          </p:cNvPicPr>
          <p:nvPr/>
        </p:nvPicPr>
        <p:blipFill>
          <a:blip r:embed="rId2"/>
          <a:stretch>
            <a:fillRect/>
          </a:stretch>
        </p:blipFill>
        <p:spPr>
          <a:xfrm>
            <a:off x="0" y="597368"/>
            <a:ext cx="9144000" cy="5663263"/>
          </a:xfrm>
          <a:prstGeom prst="rect">
            <a:avLst/>
          </a:prstGeom>
        </p:spPr>
      </p:pic>
      <p:sp>
        <p:nvSpPr>
          <p:cNvPr id="3" name="Ορθογώνιο 2">
            <a:extLst>
              <a:ext uri="{FF2B5EF4-FFF2-40B4-BE49-F238E27FC236}">
                <a16:creationId xmlns:a16="http://schemas.microsoft.com/office/drawing/2014/main" id="{DBF7B7A0-B833-49C1-A4E9-DFBDA92D281F}"/>
              </a:ext>
            </a:extLst>
          </p:cNvPr>
          <p:cNvSpPr/>
          <p:nvPr/>
        </p:nvSpPr>
        <p:spPr>
          <a:xfrm>
            <a:off x="1821303" y="138095"/>
            <a:ext cx="6708099" cy="338554"/>
          </a:xfrm>
          <a:prstGeom prst="rect">
            <a:avLst/>
          </a:prstGeom>
        </p:spPr>
        <p:txBody>
          <a:bodyPr wrap="square">
            <a:spAutoFit/>
          </a:bodyPr>
          <a:lstStyle/>
          <a:p>
            <a:r>
              <a:rPr lang="el-GR" sz="1600" b="1" dirty="0" err="1">
                <a:solidFill>
                  <a:srgbClr val="FF0000"/>
                </a:solidFill>
              </a:rPr>
              <a:t>Μετεμφραγματική</a:t>
            </a:r>
            <a:r>
              <a:rPr lang="el-GR" sz="1600" b="1" dirty="0">
                <a:solidFill>
                  <a:srgbClr val="FF0000"/>
                </a:solidFill>
              </a:rPr>
              <a:t> αναδιαμόρφωση της αριστερής κοιλίας. </a:t>
            </a:r>
          </a:p>
        </p:txBody>
      </p:sp>
      <p:sp>
        <p:nvSpPr>
          <p:cNvPr id="4" name="Ορθογώνιο 3">
            <a:extLst>
              <a:ext uri="{FF2B5EF4-FFF2-40B4-BE49-F238E27FC236}">
                <a16:creationId xmlns:a16="http://schemas.microsoft.com/office/drawing/2014/main" id="{B840570A-FE21-4A57-9A68-F2D31A7741D7}"/>
              </a:ext>
            </a:extLst>
          </p:cNvPr>
          <p:cNvSpPr/>
          <p:nvPr/>
        </p:nvSpPr>
        <p:spPr>
          <a:xfrm>
            <a:off x="419724" y="6211669"/>
            <a:ext cx="8724276" cy="646331"/>
          </a:xfrm>
          <a:prstGeom prst="rect">
            <a:avLst/>
          </a:prstGeom>
        </p:spPr>
        <p:txBody>
          <a:bodyPr wrap="square">
            <a:spAutoFit/>
          </a:bodyPr>
          <a:lstStyle/>
          <a:p>
            <a:r>
              <a:rPr lang="el-GR" dirty="0">
                <a:solidFill>
                  <a:srgbClr val="000000"/>
                </a:solidFill>
                <a:latin typeface="Times New Roman" panose="02020603050405020304" pitchFamily="18" charset="0"/>
              </a:rPr>
              <a:t>Η αναδιαμόρφωση της </a:t>
            </a:r>
            <a:r>
              <a:rPr lang="el-GR" dirty="0" err="1">
                <a:solidFill>
                  <a:srgbClr val="000000"/>
                </a:solidFill>
                <a:latin typeface="Times New Roman" panose="02020603050405020304" pitchFamily="18" charset="0"/>
              </a:rPr>
              <a:t>αριστεράς</a:t>
            </a:r>
            <a:r>
              <a:rPr lang="el-GR" dirty="0">
                <a:solidFill>
                  <a:srgbClr val="000000"/>
                </a:solidFill>
                <a:latin typeface="Times New Roman" panose="02020603050405020304" pitchFamily="18" charset="0"/>
              </a:rPr>
              <a:t> κοιλίας συνεπάγεται τελικά διάταση και μεταβολή του σχήματος της, που καθίσταται σφαιρικό </a:t>
            </a:r>
            <a:endParaRPr lang="el-GR" dirty="0"/>
          </a:p>
        </p:txBody>
      </p:sp>
    </p:spTree>
    <p:extLst>
      <p:ext uri="{BB962C8B-B14F-4D97-AF65-F5344CB8AC3E}">
        <p14:creationId xmlns:p14="http://schemas.microsoft.com/office/powerpoint/2010/main" val="782293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FB7F549-26C0-469F-BB2F-269B108ACD39}"/>
              </a:ext>
            </a:extLst>
          </p:cNvPr>
          <p:cNvPicPr>
            <a:picLocks noChangeAspect="1"/>
          </p:cNvPicPr>
          <p:nvPr/>
        </p:nvPicPr>
        <p:blipFill>
          <a:blip r:embed="rId2"/>
          <a:stretch>
            <a:fillRect/>
          </a:stretch>
        </p:blipFill>
        <p:spPr>
          <a:xfrm>
            <a:off x="15428" y="-11611"/>
            <a:ext cx="9128572" cy="6869611"/>
          </a:xfrm>
          <a:prstGeom prst="rect">
            <a:avLst/>
          </a:prstGeom>
        </p:spPr>
      </p:pic>
    </p:spTree>
    <p:extLst>
      <p:ext uri="{BB962C8B-B14F-4D97-AF65-F5344CB8AC3E}">
        <p14:creationId xmlns:p14="http://schemas.microsoft.com/office/powerpoint/2010/main" val="1725235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04D6A72B-A653-4D92-8C36-CCB6336F3AD6}"/>
              </a:ext>
            </a:extLst>
          </p:cNvPr>
          <p:cNvSpPr>
            <a:spLocks noGrp="1" noChangeArrowheads="1"/>
          </p:cNvSpPr>
          <p:nvPr>
            <p:ph type="title"/>
          </p:nvPr>
        </p:nvSpPr>
        <p:spPr/>
        <p:txBody>
          <a:bodyPr/>
          <a:lstStyle/>
          <a:p>
            <a:pPr>
              <a:defRPr/>
            </a:pPr>
            <a:r>
              <a:rPr lang="en-US" dirty="0"/>
              <a:t>Myocardial Ischemia</a:t>
            </a:r>
          </a:p>
        </p:txBody>
      </p:sp>
      <p:sp>
        <p:nvSpPr>
          <p:cNvPr id="223235" name="Rectangle 3">
            <a:extLst>
              <a:ext uri="{FF2B5EF4-FFF2-40B4-BE49-F238E27FC236}">
                <a16:creationId xmlns:a16="http://schemas.microsoft.com/office/drawing/2014/main" id="{1CB69EA6-E9DB-4D69-A04F-A48827393FAC}"/>
              </a:ext>
            </a:extLst>
          </p:cNvPr>
          <p:cNvSpPr>
            <a:spLocks noGrp="1" noChangeArrowheads="1"/>
          </p:cNvSpPr>
          <p:nvPr>
            <p:ph type="body" sz="half" idx="1"/>
          </p:nvPr>
        </p:nvSpPr>
        <p:spPr>
          <a:xfrm>
            <a:off x="228600" y="1447800"/>
            <a:ext cx="8458200" cy="533400"/>
          </a:xfrm>
        </p:spPr>
        <p:txBody>
          <a:bodyPr/>
          <a:lstStyle/>
          <a:p>
            <a:pPr>
              <a:defRPr/>
            </a:pPr>
            <a:r>
              <a:rPr lang="en-US" sz="2800"/>
              <a:t>Ischemia is a continuum</a:t>
            </a:r>
          </a:p>
          <a:p>
            <a:pPr>
              <a:defRPr/>
            </a:pPr>
            <a:endParaRPr lang="en-US" sz="2800"/>
          </a:p>
          <a:p>
            <a:pPr>
              <a:defRPr/>
            </a:pPr>
            <a:endParaRPr lang="en-US" sz="2800"/>
          </a:p>
        </p:txBody>
      </p:sp>
      <p:sp>
        <p:nvSpPr>
          <p:cNvPr id="109572" name="Line 7">
            <a:extLst>
              <a:ext uri="{FF2B5EF4-FFF2-40B4-BE49-F238E27FC236}">
                <a16:creationId xmlns:a16="http://schemas.microsoft.com/office/drawing/2014/main" id="{CB762B41-DA0B-4443-8792-DBF63D599A18}"/>
              </a:ext>
            </a:extLst>
          </p:cNvPr>
          <p:cNvSpPr>
            <a:spLocks noChangeShapeType="1"/>
          </p:cNvSpPr>
          <p:nvPr/>
        </p:nvSpPr>
        <p:spPr bwMode="auto">
          <a:xfrm flipV="1">
            <a:off x="228600" y="1752600"/>
            <a:ext cx="8382000" cy="4343400"/>
          </a:xfrm>
          <a:prstGeom prst="line">
            <a:avLst/>
          </a:prstGeom>
          <a:noFill/>
          <a:ln w="136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573" name="Rectangle 10">
            <a:extLst>
              <a:ext uri="{FF2B5EF4-FFF2-40B4-BE49-F238E27FC236}">
                <a16:creationId xmlns:a16="http://schemas.microsoft.com/office/drawing/2014/main" id="{5E52E777-94FF-42FA-9FB2-8A843F8143FD}"/>
              </a:ext>
            </a:extLst>
          </p:cNvPr>
          <p:cNvSpPr>
            <a:spLocks noChangeArrowheads="1"/>
          </p:cNvSpPr>
          <p:nvPr/>
        </p:nvSpPr>
        <p:spPr bwMode="auto">
          <a:xfrm>
            <a:off x="228600" y="6096000"/>
            <a:ext cx="274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Asymptomatic CAD</a:t>
            </a:r>
          </a:p>
        </p:txBody>
      </p:sp>
      <p:sp>
        <p:nvSpPr>
          <p:cNvPr id="109574" name="Rectangle 11">
            <a:extLst>
              <a:ext uri="{FF2B5EF4-FFF2-40B4-BE49-F238E27FC236}">
                <a16:creationId xmlns:a16="http://schemas.microsoft.com/office/drawing/2014/main" id="{E3D6A6F2-1D42-4ED7-B18B-A0AD074931B4}"/>
              </a:ext>
            </a:extLst>
          </p:cNvPr>
          <p:cNvSpPr>
            <a:spLocks noChangeArrowheads="1"/>
          </p:cNvSpPr>
          <p:nvPr/>
        </p:nvSpPr>
        <p:spPr bwMode="auto">
          <a:xfrm>
            <a:off x="2667000" y="4953000"/>
            <a:ext cx="203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Stable Angina</a:t>
            </a:r>
          </a:p>
        </p:txBody>
      </p:sp>
      <p:sp>
        <p:nvSpPr>
          <p:cNvPr id="109575" name="Rectangle 12">
            <a:extLst>
              <a:ext uri="{FF2B5EF4-FFF2-40B4-BE49-F238E27FC236}">
                <a16:creationId xmlns:a16="http://schemas.microsoft.com/office/drawing/2014/main" id="{AD6FC818-EA68-4215-A015-3BC07D399061}"/>
              </a:ext>
            </a:extLst>
          </p:cNvPr>
          <p:cNvSpPr>
            <a:spLocks noChangeArrowheads="1"/>
          </p:cNvSpPr>
          <p:nvPr/>
        </p:nvSpPr>
        <p:spPr bwMode="auto">
          <a:xfrm>
            <a:off x="4343400" y="3962400"/>
            <a:ext cx="3792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Unstable Angina/Non-ST Elevation MI</a:t>
            </a:r>
          </a:p>
        </p:txBody>
      </p:sp>
      <p:sp>
        <p:nvSpPr>
          <p:cNvPr id="109576" name="Rectangle 13">
            <a:extLst>
              <a:ext uri="{FF2B5EF4-FFF2-40B4-BE49-F238E27FC236}">
                <a16:creationId xmlns:a16="http://schemas.microsoft.com/office/drawing/2014/main" id="{293C091B-DE17-48A6-804B-19D43CD0C413}"/>
              </a:ext>
            </a:extLst>
          </p:cNvPr>
          <p:cNvSpPr>
            <a:spLocks noChangeArrowheads="1"/>
          </p:cNvSpPr>
          <p:nvPr/>
        </p:nvSpPr>
        <p:spPr bwMode="auto">
          <a:xfrm>
            <a:off x="6629400" y="2743200"/>
            <a:ext cx="292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l-GR"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ST-Elevation MI	</a:t>
            </a:r>
          </a:p>
        </p:txBody>
      </p:sp>
      <p:sp>
        <p:nvSpPr>
          <p:cNvPr id="109577" name="Rectangle 15">
            <a:extLst>
              <a:ext uri="{FF2B5EF4-FFF2-40B4-BE49-F238E27FC236}">
                <a16:creationId xmlns:a16="http://schemas.microsoft.com/office/drawing/2014/main" id="{CA3B6695-2D13-4F55-B734-32E21F75F0FE}"/>
              </a:ext>
            </a:extLst>
          </p:cNvPr>
          <p:cNvSpPr>
            <a:spLocks noChangeArrowheads="1"/>
          </p:cNvSpPr>
          <p:nvPr/>
        </p:nvSpPr>
        <p:spPr bwMode="auto">
          <a:xfrm>
            <a:off x="0" y="4343400"/>
            <a:ext cx="2362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Narrowed vessel</a:t>
            </a:r>
          </a:p>
        </p:txBody>
      </p:sp>
      <p:sp>
        <p:nvSpPr>
          <p:cNvPr id="109578" name="Rectangle 16">
            <a:extLst>
              <a:ext uri="{FF2B5EF4-FFF2-40B4-BE49-F238E27FC236}">
                <a16:creationId xmlns:a16="http://schemas.microsoft.com/office/drawing/2014/main" id="{B97CECB2-27BC-4478-B851-E2303BD774A3}"/>
              </a:ext>
            </a:extLst>
          </p:cNvPr>
          <p:cNvSpPr>
            <a:spLocks noChangeArrowheads="1"/>
          </p:cNvSpPr>
          <p:nvPr/>
        </p:nvSpPr>
        <p:spPr bwMode="auto">
          <a:xfrm>
            <a:off x="1828800" y="3048000"/>
            <a:ext cx="28368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Thrombus restricting blood flow</a:t>
            </a:r>
          </a:p>
        </p:txBody>
      </p:sp>
      <p:sp>
        <p:nvSpPr>
          <p:cNvPr id="109579" name="Rectangle 18">
            <a:extLst>
              <a:ext uri="{FF2B5EF4-FFF2-40B4-BE49-F238E27FC236}">
                <a16:creationId xmlns:a16="http://schemas.microsoft.com/office/drawing/2014/main" id="{7BA4AD13-993A-4ECA-99C7-A59D0A3062E2}"/>
              </a:ext>
            </a:extLst>
          </p:cNvPr>
          <p:cNvSpPr>
            <a:spLocks noChangeArrowheads="1"/>
          </p:cNvSpPr>
          <p:nvPr/>
        </p:nvSpPr>
        <p:spPr bwMode="auto">
          <a:xfrm>
            <a:off x="4114800" y="23622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l-GR"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Myocardial Ischemia</a:t>
            </a:r>
          </a:p>
        </p:txBody>
      </p:sp>
      <p:sp>
        <p:nvSpPr>
          <p:cNvPr id="109580" name="Rectangle 19">
            <a:extLst>
              <a:ext uri="{FF2B5EF4-FFF2-40B4-BE49-F238E27FC236}">
                <a16:creationId xmlns:a16="http://schemas.microsoft.com/office/drawing/2014/main" id="{0E1639ED-0554-4BF2-AC02-1432E3F1CF75}"/>
              </a:ext>
            </a:extLst>
          </p:cNvPr>
          <p:cNvSpPr>
            <a:spLocks noChangeArrowheads="1"/>
          </p:cNvSpPr>
          <p:nvPr/>
        </p:nvSpPr>
        <p:spPr bwMode="auto">
          <a:xfrm>
            <a:off x="5943600" y="1447800"/>
            <a:ext cx="2362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l-GR" sz="2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Myocardial necrosis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23091D1-5969-40B0-89A3-F89DB9FCB4AC}"/>
              </a:ext>
            </a:extLst>
          </p:cNvPr>
          <p:cNvPicPr>
            <a:picLocks noChangeAspect="1"/>
          </p:cNvPicPr>
          <p:nvPr/>
        </p:nvPicPr>
        <p:blipFill>
          <a:blip r:embed="rId2"/>
          <a:stretch>
            <a:fillRect/>
          </a:stretch>
        </p:blipFill>
        <p:spPr>
          <a:xfrm>
            <a:off x="537601" y="509666"/>
            <a:ext cx="8171684" cy="5913115"/>
          </a:xfrm>
          <a:prstGeom prst="rect">
            <a:avLst/>
          </a:prstGeom>
        </p:spPr>
      </p:pic>
    </p:spTree>
    <p:extLst>
      <p:ext uri="{BB962C8B-B14F-4D97-AF65-F5344CB8AC3E}">
        <p14:creationId xmlns:p14="http://schemas.microsoft.com/office/powerpoint/2010/main" val="3694227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63051887-D848-4D24-8539-8F0E19B204FF}"/>
              </a:ext>
            </a:extLst>
          </p:cNvPr>
          <p:cNvSpPr>
            <a:spLocks noGrp="1" noChangeArrowheads="1"/>
          </p:cNvSpPr>
          <p:nvPr>
            <p:ph type="title"/>
          </p:nvPr>
        </p:nvSpPr>
        <p:spPr/>
        <p:txBody>
          <a:bodyPr/>
          <a:lstStyle/>
          <a:p>
            <a:pPr eaLnBrk="1" hangingPunct="1">
              <a:defRPr/>
            </a:pPr>
            <a:r>
              <a:rPr lang="el-GR" dirty="0">
                <a:solidFill>
                  <a:srgbClr val="FF0000"/>
                </a:solidFill>
              </a:rPr>
              <a:t>Προσέγγιση του αρρώστου</a:t>
            </a:r>
            <a:endParaRPr lang="en-GB" dirty="0">
              <a:solidFill>
                <a:srgbClr val="FF0000"/>
              </a:solidFill>
            </a:endParaRPr>
          </a:p>
        </p:txBody>
      </p:sp>
      <p:sp>
        <p:nvSpPr>
          <p:cNvPr id="83971" name="Rectangle 3">
            <a:extLst>
              <a:ext uri="{FF2B5EF4-FFF2-40B4-BE49-F238E27FC236}">
                <a16:creationId xmlns:a16="http://schemas.microsoft.com/office/drawing/2014/main" id="{197CD004-A082-467C-B506-42133577C77E}"/>
              </a:ext>
            </a:extLst>
          </p:cNvPr>
          <p:cNvSpPr>
            <a:spLocks noGrp="1" noChangeArrowheads="1"/>
          </p:cNvSpPr>
          <p:nvPr>
            <p:ph type="body" idx="1"/>
          </p:nvPr>
        </p:nvSpPr>
        <p:spPr>
          <a:xfrm>
            <a:off x="2180601" y="4985788"/>
            <a:ext cx="4408045" cy="1325563"/>
          </a:xfrm>
        </p:spPr>
        <p:txBody>
          <a:bodyPr/>
          <a:lstStyle/>
          <a:p>
            <a:pPr eaLnBrk="1" hangingPunct="1"/>
            <a:r>
              <a:rPr lang="el-GR" altLang="el-GR" dirty="0"/>
              <a:t>Προσδιορισμός διάγνωσης</a:t>
            </a:r>
          </a:p>
          <a:p>
            <a:pPr eaLnBrk="1" hangingPunct="1"/>
            <a:r>
              <a:rPr lang="el-GR" altLang="el-GR" dirty="0"/>
              <a:t>Άμεση αντιμετώπιση</a:t>
            </a:r>
            <a:endParaRPr lang="en-GB" altLang="el-GR" dirty="0"/>
          </a:p>
        </p:txBody>
      </p:sp>
      <p:sp>
        <p:nvSpPr>
          <p:cNvPr id="2" name="Ορθογώνιο 1">
            <a:extLst>
              <a:ext uri="{FF2B5EF4-FFF2-40B4-BE49-F238E27FC236}">
                <a16:creationId xmlns:a16="http://schemas.microsoft.com/office/drawing/2014/main" id="{1BD231CF-D37E-4CC5-950E-2F8EE91A9432}"/>
              </a:ext>
            </a:extLst>
          </p:cNvPr>
          <p:cNvSpPr/>
          <p:nvPr/>
        </p:nvSpPr>
        <p:spPr>
          <a:xfrm>
            <a:off x="329549" y="1690689"/>
            <a:ext cx="8484901" cy="2308324"/>
          </a:xfrm>
          <a:prstGeom prst="rect">
            <a:avLst/>
          </a:prstGeom>
        </p:spPr>
        <p:txBody>
          <a:bodyPr wrap="square">
            <a:spAutoFit/>
          </a:bodyPr>
          <a:lstStyle/>
          <a:p>
            <a:r>
              <a:rPr lang="el-GR" altLang="el-GR" sz="2400" dirty="0">
                <a:solidFill>
                  <a:srgbClr val="FF0000"/>
                </a:solidFill>
              </a:rPr>
              <a:t>Αξιολόγηση</a:t>
            </a:r>
          </a:p>
          <a:p>
            <a:pPr lvl="1"/>
            <a:r>
              <a:rPr lang="el-GR" altLang="el-GR" sz="2400" dirty="0"/>
              <a:t>Αναπνευστικής κατάστασης</a:t>
            </a:r>
          </a:p>
          <a:p>
            <a:pPr lvl="1"/>
            <a:r>
              <a:rPr lang="el-GR" altLang="el-GR" sz="2400" dirty="0"/>
              <a:t>Αιμοδυναμικής σταθερότητας</a:t>
            </a:r>
          </a:p>
          <a:p>
            <a:r>
              <a:rPr lang="el-GR" altLang="el-GR" sz="2400" dirty="0">
                <a:solidFill>
                  <a:srgbClr val="FF0000"/>
                </a:solidFill>
              </a:rPr>
              <a:t>ΕΑΝ ΕΠΗΡΕΑΣΜΕΝΗ</a:t>
            </a:r>
          </a:p>
          <a:p>
            <a:pPr lvl="1"/>
            <a:r>
              <a:rPr lang="el-GR" altLang="el-GR" sz="2400" dirty="0"/>
              <a:t>Σταθεροποίηση του αρρώστου</a:t>
            </a:r>
          </a:p>
          <a:p>
            <a:pPr lvl="1"/>
            <a:r>
              <a:rPr lang="el-GR" altLang="el-GR" sz="2400" dirty="0"/>
              <a:t>ΠΡΙΝ ΤΗΝ ΔΙΑΓΝΩΣΗ</a:t>
            </a:r>
            <a:endParaRPr lang="en-GB" altLang="el-G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144CDB82-2E74-4144-9018-2D8FCB97406C}"/>
              </a:ext>
            </a:extLst>
          </p:cNvPr>
          <p:cNvSpPr>
            <a:spLocks noGrp="1" noChangeArrowheads="1"/>
          </p:cNvSpPr>
          <p:nvPr>
            <p:ph type="title"/>
          </p:nvPr>
        </p:nvSpPr>
        <p:spPr/>
        <p:txBody>
          <a:bodyPr/>
          <a:lstStyle/>
          <a:p>
            <a:pPr eaLnBrk="1" hangingPunct="1">
              <a:defRPr/>
            </a:pPr>
            <a:r>
              <a:rPr lang="el-GR" dirty="0">
                <a:solidFill>
                  <a:srgbClr val="FF0000"/>
                </a:solidFill>
              </a:rPr>
              <a:t>Προσέγγιση του αρρώστου</a:t>
            </a:r>
            <a:endParaRPr lang="en-GB" dirty="0">
              <a:solidFill>
                <a:srgbClr val="FF0000"/>
              </a:solidFill>
            </a:endParaRPr>
          </a:p>
        </p:txBody>
      </p:sp>
      <p:sp>
        <p:nvSpPr>
          <p:cNvPr id="96259" name="Rectangle 3">
            <a:extLst>
              <a:ext uri="{FF2B5EF4-FFF2-40B4-BE49-F238E27FC236}">
                <a16:creationId xmlns:a16="http://schemas.microsoft.com/office/drawing/2014/main" id="{4FD1CE36-BE1A-4F64-8099-598C9A3DE7A1}"/>
              </a:ext>
            </a:extLst>
          </p:cNvPr>
          <p:cNvSpPr>
            <a:spLocks noGrp="1" noChangeArrowheads="1"/>
          </p:cNvSpPr>
          <p:nvPr>
            <p:ph type="body" idx="1"/>
          </p:nvPr>
        </p:nvSpPr>
        <p:spPr/>
        <p:txBody>
          <a:bodyPr/>
          <a:lstStyle/>
          <a:p>
            <a:pPr eaLnBrk="1" hangingPunct="1">
              <a:lnSpc>
                <a:spcPct val="90000"/>
              </a:lnSpc>
            </a:pPr>
            <a:r>
              <a:rPr lang="el-GR" altLang="el-GR" sz="2800" dirty="0"/>
              <a:t>ΕΑΝ ΜΗ ΕΠΗΡΕΑΣΜΕΝΗ</a:t>
            </a:r>
          </a:p>
          <a:p>
            <a:pPr lvl="1" eaLnBrk="1" hangingPunct="1">
              <a:lnSpc>
                <a:spcPct val="90000"/>
              </a:lnSpc>
            </a:pPr>
            <a:r>
              <a:rPr lang="el-GR" altLang="el-GR" sz="2400" dirty="0"/>
              <a:t>ΙΣΤΟΡΙΚΟ</a:t>
            </a:r>
          </a:p>
          <a:p>
            <a:pPr lvl="2" eaLnBrk="1" hangingPunct="1">
              <a:lnSpc>
                <a:spcPct val="90000"/>
              </a:lnSpc>
            </a:pPr>
            <a:r>
              <a:rPr lang="el-GR" altLang="el-GR" sz="2000" dirty="0" err="1"/>
              <a:t>Ποιότης</a:t>
            </a:r>
            <a:r>
              <a:rPr lang="el-GR" altLang="el-GR" sz="2000" dirty="0"/>
              <a:t>, εντόπιση, φύση έναρξης, διάρκεια</a:t>
            </a:r>
          </a:p>
          <a:p>
            <a:pPr lvl="1" eaLnBrk="1" hangingPunct="1">
              <a:lnSpc>
                <a:spcPct val="90000"/>
              </a:lnSpc>
            </a:pPr>
            <a:r>
              <a:rPr lang="el-GR" altLang="el-GR" sz="2400" dirty="0"/>
              <a:t>ΦΥΣΙΚΗ ΕΞΕΤΑΣΗ</a:t>
            </a:r>
          </a:p>
          <a:p>
            <a:pPr lvl="2" eaLnBrk="1" hangingPunct="1">
              <a:lnSpc>
                <a:spcPct val="90000"/>
              </a:lnSpc>
            </a:pPr>
            <a:r>
              <a:rPr lang="el-GR" altLang="el-GR" sz="2000" dirty="0"/>
              <a:t>ΑΠ και στα δύο χέρια</a:t>
            </a:r>
          </a:p>
          <a:p>
            <a:pPr lvl="2" eaLnBrk="1" hangingPunct="1">
              <a:lnSpc>
                <a:spcPct val="90000"/>
              </a:lnSpc>
            </a:pPr>
            <a:r>
              <a:rPr lang="el-GR" altLang="el-GR" sz="2000" dirty="0" err="1"/>
              <a:t>Σφύξεις</a:t>
            </a:r>
            <a:r>
              <a:rPr lang="el-GR" altLang="el-GR" sz="2000" dirty="0"/>
              <a:t> και στα δύο κάτω άκρα</a:t>
            </a:r>
          </a:p>
          <a:p>
            <a:pPr lvl="2" eaLnBrk="1" hangingPunct="1">
              <a:lnSpc>
                <a:spcPct val="90000"/>
              </a:lnSpc>
            </a:pPr>
            <a:r>
              <a:rPr lang="el-GR" altLang="el-GR" sz="2000" dirty="0" err="1"/>
              <a:t>Καρδιοθωρακική</a:t>
            </a:r>
            <a:r>
              <a:rPr lang="el-GR" altLang="el-GR" sz="2000" dirty="0"/>
              <a:t> ακρόαση</a:t>
            </a:r>
          </a:p>
          <a:p>
            <a:pPr lvl="1" eaLnBrk="1" hangingPunct="1">
              <a:lnSpc>
                <a:spcPct val="90000"/>
              </a:lnSpc>
            </a:pPr>
            <a:r>
              <a:rPr lang="el-GR" altLang="el-GR" sz="2400" dirty="0"/>
              <a:t>ΗΚΓ</a:t>
            </a:r>
          </a:p>
          <a:p>
            <a:pPr lvl="2" eaLnBrk="1" hangingPunct="1">
              <a:lnSpc>
                <a:spcPct val="90000"/>
              </a:lnSpc>
            </a:pPr>
            <a:r>
              <a:rPr lang="el-GR" altLang="el-GR" sz="2000" dirty="0"/>
              <a:t>ΑΠΟΥΣΙΑ ΑΛΛΑΓΩΝ ΔΕΝ ΕΞΑΣΦΑΛΙΖΕΙ ΑΠΟΥΣΙΑ ΙΣΧΑΙΜΙΚΗΣ ΚΑΡΔΙΟΠΑΘΕΙΑΣ ΑΛΛΑ Ο ΚΙΝΔΥΝΟΣ ΑΠΕΙΛΗΤΙΚΩΝ ΓΙΑ ΤΗΝ ΖΩΗ ΕΠΙΠΛΟΚΩΝ ΕΙΝΑΙ ΧΑΜΗΛΟΣ </a:t>
            </a:r>
            <a:endParaRPr lang="en-GB" altLang="el-GR"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83CBA91-7503-4AAB-BED4-499B2884EE26}"/>
              </a:ext>
            </a:extLst>
          </p:cNvPr>
          <p:cNvSpPr>
            <a:spLocks noGrp="1" noChangeArrowheads="1"/>
          </p:cNvSpPr>
          <p:nvPr>
            <p:ph type="title"/>
          </p:nvPr>
        </p:nvSpPr>
        <p:spPr>
          <a:xfrm>
            <a:off x="685800" y="0"/>
            <a:ext cx="7772400" cy="1143000"/>
          </a:xfrm>
        </p:spPr>
        <p:txBody>
          <a:bodyPr/>
          <a:lstStyle/>
          <a:p>
            <a:pPr eaLnBrk="1" hangingPunct="1">
              <a:defRPr/>
            </a:pPr>
            <a:r>
              <a:rPr lang="el-GR" dirty="0">
                <a:solidFill>
                  <a:srgbClr val="FF0000"/>
                </a:solidFill>
              </a:rPr>
              <a:t>Προσέγγιση του αρρώστου</a:t>
            </a:r>
            <a:endParaRPr lang="en-GB" dirty="0">
              <a:solidFill>
                <a:srgbClr val="FF0000"/>
              </a:solidFill>
            </a:endParaRPr>
          </a:p>
        </p:txBody>
      </p:sp>
      <p:sp>
        <p:nvSpPr>
          <p:cNvPr id="88067" name="Rectangle 3">
            <a:extLst>
              <a:ext uri="{FF2B5EF4-FFF2-40B4-BE49-F238E27FC236}">
                <a16:creationId xmlns:a16="http://schemas.microsoft.com/office/drawing/2014/main" id="{B779D886-AF97-44DD-9C80-EBF76D63BDF7}"/>
              </a:ext>
            </a:extLst>
          </p:cNvPr>
          <p:cNvSpPr>
            <a:spLocks noGrp="1" noChangeArrowheads="1"/>
          </p:cNvSpPr>
          <p:nvPr>
            <p:ph type="body" idx="1"/>
          </p:nvPr>
        </p:nvSpPr>
        <p:spPr>
          <a:xfrm>
            <a:off x="356017" y="1143000"/>
            <a:ext cx="7772400" cy="4953000"/>
          </a:xfrm>
        </p:spPr>
        <p:txBody>
          <a:bodyPr/>
          <a:lstStyle/>
          <a:p>
            <a:pPr eaLnBrk="1" hangingPunct="1"/>
            <a:r>
              <a:rPr lang="el-GR" altLang="el-GR" dirty="0">
                <a:solidFill>
                  <a:srgbClr val="FF0000"/>
                </a:solidFill>
              </a:rPr>
              <a:t>ΠΑΡΑΓΟΝΤΕΣ ΚΙΝΔΥΝΟΥ</a:t>
            </a:r>
          </a:p>
          <a:p>
            <a:pPr lvl="2" eaLnBrk="1" hangingPunct="1"/>
            <a:r>
              <a:rPr lang="el-GR" altLang="el-GR" dirty="0"/>
              <a:t>Κάπνισμα</a:t>
            </a:r>
          </a:p>
          <a:p>
            <a:pPr lvl="2" eaLnBrk="1" hangingPunct="1"/>
            <a:r>
              <a:rPr lang="el-GR" altLang="el-GR" dirty="0"/>
              <a:t>ΑΥ</a:t>
            </a:r>
            <a:endParaRPr lang="en-US" altLang="el-GR" dirty="0"/>
          </a:p>
          <a:p>
            <a:pPr lvl="2" eaLnBrk="1" hangingPunct="1"/>
            <a:r>
              <a:rPr lang="en-US" altLang="el-GR" dirty="0"/>
              <a:t>YP</a:t>
            </a:r>
            <a:r>
              <a:rPr lang="el-GR" altLang="el-GR" dirty="0"/>
              <a:t>ΕΡΛΙΠΙΔΑΙΜΙΑ</a:t>
            </a:r>
          </a:p>
          <a:p>
            <a:pPr lvl="2" eaLnBrk="1" hangingPunct="1"/>
            <a:r>
              <a:rPr lang="el-GR" altLang="el-GR" dirty="0"/>
              <a:t>ΔΙΑΒΗΤΗΣ</a:t>
            </a:r>
          </a:p>
          <a:p>
            <a:pPr lvl="2" eaLnBrk="1" hangingPunct="1"/>
            <a:r>
              <a:rPr lang="el-GR" altLang="el-GR" dirty="0"/>
              <a:t>ΟΙΚΟΓΕΝΕΙΑΚΟ ΙΣΤΟΡΙΚΟ</a:t>
            </a:r>
          </a:p>
          <a:p>
            <a:pPr lvl="3" eaLnBrk="1" hangingPunct="1"/>
            <a:r>
              <a:rPr lang="el-GR" altLang="el-GR" dirty="0"/>
              <a:t>Άνδρας &lt; 55, γυναίκα &lt; 65</a:t>
            </a:r>
          </a:p>
          <a:p>
            <a:pPr lvl="2" eaLnBrk="1" hangingPunct="1"/>
            <a:r>
              <a:rPr lang="el-GR" altLang="el-GR" dirty="0"/>
              <a:t>ΗΛΙΚΙΑ</a:t>
            </a:r>
          </a:p>
          <a:p>
            <a:pPr lvl="3" eaLnBrk="1" hangingPunct="1"/>
            <a:r>
              <a:rPr lang="el-GR" altLang="el-GR" dirty="0"/>
              <a:t>Άνδρας &gt;=45, γυναίκα &gt;=55</a:t>
            </a:r>
          </a:p>
          <a:p>
            <a:pPr lvl="2" eaLnBrk="1" hangingPunct="1"/>
            <a:r>
              <a:rPr lang="en-US" altLang="el-GR" dirty="0"/>
              <a:t>LIFESTYLE</a:t>
            </a:r>
            <a:endParaRPr lang="el-GR" altLang="el-GR" dirty="0"/>
          </a:p>
          <a:p>
            <a:pPr lvl="3" eaLnBrk="1" hangingPunct="1"/>
            <a:r>
              <a:rPr lang="el-GR" altLang="el-GR" dirty="0"/>
              <a:t>ΒΜΙ&gt;30, αδράνεια, </a:t>
            </a:r>
            <a:r>
              <a:rPr lang="el-GR" altLang="el-GR" dirty="0" err="1"/>
              <a:t>αθηρογόνος</a:t>
            </a:r>
            <a:r>
              <a:rPr lang="el-GR" altLang="el-GR" dirty="0"/>
              <a:t> δίαιτα</a:t>
            </a:r>
            <a:endParaRPr lang="en-US" altLang="el-GR" dirty="0"/>
          </a:p>
          <a:p>
            <a:pPr lvl="2" eaLnBrk="1" hangingPunct="1"/>
            <a:r>
              <a:rPr lang="el-GR" altLang="el-GR" dirty="0"/>
              <a:t>ΑΝΑΔΥΟΜΕΝΟΙ ΠΑΡΑΓΟΝΤΕΣ</a:t>
            </a:r>
          </a:p>
          <a:p>
            <a:pPr lvl="3" eaLnBrk="1" hangingPunct="1"/>
            <a:r>
              <a:rPr lang="el-GR" altLang="el-GR" dirty="0" err="1"/>
              <a:t>Λιποπρωτείνη</a:t>
            </a:r>
            <a:r>
              <a:rPr lang="el-GR" altLang="el-GR" dirty="0"/>
              <a:t> (α), </a:t>
            </a:r>
            <a:r>
              <a:rPr lang="el-GR" altLang="el-GR" dirty="0" err="1"/>
              <a:t>ομοκυστείνη</a:t>
            </a:r>
            <a:r>
              <a:rPr lang="el-GR" altLang="el-GR" dirty="0"/>
              <a:t>, </a:t>
            </a:r>
            <a:r>
              <a:rPr lang="el-GR" altLang="el-GR" dirty="0" err="1"/>
              <a:t>προθρομβωτικοί</a:t>
            </a:r>
            <a:r>
              <a:rPr lang="el-GR" altLang="el-GR" dirty="0"/>
              <a:t>/</a:t>
            </a:r>
            <a:r>
              <a:rPr lang="el-GR" altLang="el-GR" dirty="0" err="1"/>
              <a:t>προφλεγμονώδεις</a:t>
            </a:r>
            <a:r>
              <a:rPr lang="el-GR" altLang="el-GR" dirty="0"/>
              <a:t> παράγοντες</a:t>
            </a:r>
          </a:p>
          <a:p>
            <a:pPr lvl="2" eaLnBrk="1" hangingPunct="1"/>
            <a:endParaRPr lang="en-GB" altLang="el-GR" dirty="0"/>
          </a:p>
        </p:txBody>
      </p:sp>
      <p:pic>
        <p:nvPicPr>
          <p:cNvPr id="4" name="Picture 2" descr="tuboeruptive xanthoma #1">
            <a:extLst>
              <a:ext uri="{FF2B5EF4-FFF2-40B4-BE49-F238E27FC236}">
                <a16:creationId xmlns:a16="http://schemas.microsoft.com/office/drawing/2014/main" id="{ECF0A092-9CAA-4417-B247-0DDA12C0D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987" y="11430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757988F-38DC-4C53-87BC-10369B21A588}"/>
              </a:ext>
            </a:extLst>
          </p:cNvPr>
          <p:cNvSpPr>
            <a:spLocks noGrp="1" noChangeArrowheads="1"/>
          </p:cNvSpPr>
          <p:nvPr>
            <p:ph type="title"/>
          </p:nvPr>
        </p:nvSpPr>
        <p:spPr>
          <a:xfrm>
            <a:off x="628650" y="365127"/>
            <a:ext cx="7886700" cy="1118900"/>
          </a:xfrm>
        </p:spPr>
        <p:txBody>
          <a:bodyPr>
            <a:normAutofit/>
          </a:bodyPr>
          <a:lstStyle/>
          <a:p>
            <a:pPr algn="ctr" eaLnBrk="1" hangingPunct="1">
              <a:defRPr/>
            </a:pPr>
            <a:r>
              <a:rPr lang="el-GR" sz="4000" b="1" dirty="0">
                <a:solidFill>
                  <a:srgbClr val="FF0000"/>
                </a:solidFill>
                <a:latin typeface="+mn-lt"/>
              </a:rPr>
              <a:t>ΘΩΡΑΚΙΚΟ ΑΛΓΟΣ</a:t>
            </a:r>
            <a:endParaRPr lang="en-GB" sz="4000" b="1" dirty="0">
              <a:solidFill>
                <a:srgbClr val="FF0000"/>
              </a:solidFill>
              <a:latin typeface="+mn-lt"/>
            </a:endParaRPr>
          </a:p>
        </p:txBody>
      </p:sp>
      <p:sp>
        <p:nvSpPr>
          <p:cNvPr id="104451" name="Rectangle 3">
            <a:extLst>
              <a:ext uri="{FF2B5EF4-FFF2-40B4-BE49-F238E27FC236}">
                <a16:creationId xmlns:a16="http://schemas.microsoft.com/office/drawing/2014/main" id="{AB226AC0-D781-437E-AF0A-EC9023858880}"/>
              </a:ext>
            </a:extLst>
          </p:cNvPr>
          <p:cNvSpPr>
            <a:spLocks noGrp="1" noChangeArrowheads="1"/>
          </p:cNvSpPr>
          <p:nvPr>
            <p:ph type="body" idx="1"/>
          </p:nvPr>
        </p:nvSpPr>
        <p:spPr/>
        <p:txBody>
          <a:bodyPr/>
          <a:lstStyle/>
          <a:p>
            <a:pPr eaLnBrk="1" hangingPunct="1">
              <a:lnSpc>
                <a:spcPct val="90000"/>
              </a:lnSpc>
            </a:pPr>
            <a:r>
              <a:rPr lang="el-GR" altLang="el-GR" u="sng" dirty="0"/>
              <a:t>Τα «σημαντικά» 6 αίτια</a:t>
            </a:r>
          </a:p>
          <a:p>
            <a:pPr lvl="1" eaLnBrk="1" hangingPunct="1">
              <a:lnSpc>
                <a:spcPct val="90000"/>
              </a:lnSpc>
            </a:pPr>
            <a:r>
              <a:rPr lang="el-GR" altLang="el-GR" dirty="0"/>
              <a:t>Ισχαιμία στεφανιαίων - έμφραγμα μυοκαρδίου</a:t>
            </a:r>
          </a:p>
          <a:p>
            <a:pPr lvl="1" eaLnBrk="1" hangingPunct="1">
              <a:lnSpc>
                <a:spcPct val="90000"/>
              </a:lnSpc>
            </a:pPr>
            <a:r>
              <a:rPr lang="el-GR" altLang="el-GR" dirty="0"/>
              <a:t>Διαχωριστικό ανεύρυσμα αορτής </a:t>
            </a:r>
          </a:p>
          <a:p>
            <a:pPr lvl="1" eaLnBrk="1" hangingPunct="1">
              <a:lnSpc>
                <a:spcPct val="90000"/>
              </a:lnSpc>
            </a:pPr>
            <a:r>
              <a:rPr lang="el-GR" altLang="el-GR" dirty="0"/>
              <a:t>Πνευμονική εμβολή</a:t>
            </a:r>
          </a:p>
          <a:p>
            <a:pPr lvl="1" eaLnBrk="1" hangingPunct="1">
              <a:lnSpc>
                <a:spcPct val="90000"/>
              </a:lnSpc>
            </a:pPr>
            <a:r>
              <a:rPr lang="el-GR" altLang="el-GR" dirty="0"/>
              <a:t>Πνευμοθώρακας</a:t>
            </a:r>
          </a:p>
          <a:p>
            <a:pPr lvl="1" eaLnBrk="1" hangingPunct="1">
              <a:lnSpc>
                <a:spcPct val="90000"/>
              </a:lnSpc>
            </a:pPr>
            <a:r>
              <a:rPr lang="el-GR" altLang="el-GR" dirty="0"/>
              <a:t>Ρήξη οισοφάγου</a:t>
            </a:r>
          </a:p>
          <a:p>
            <a:pPr lvl="1" eaLnBrk="1" hangingPunct="1">
              <a:lnSpc>
                <a:spcPct val="90000"/>
              </a:lnSpc>
            </a:pPr>
            <a:r>
              <a:rPr lang="el-GR" altLang="el-GR" dirty="0"/>
              <a:t>Περικαρδίτιδα</a:t>
            </a:r>
            <a:endParaRPr lang="en-GB" alt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defRPr/>
            </a:pPr>
            <a:r>
              <a:rPr lang="el-GR" b="1" dirty="0">
                <a:solidFill>
                  <a:srgbClr val="FF0000"/>
                </a:solidFill>
                <a:latin typeface="+mn-lt"/>
              </a:rPr>
              <a:t>ΘΩΡΑΚΙΚΟ ΑΛΓΟΣ</a:t>
            </a:r>
            <a:endParaRPr lang="en-GB" b="1" dirty="0">
              <a:solidFill>
                <a:srgbClr val="FF0000"/>
              </a:solidFill>
              <a:latin typeface="+mn-lt"/>
            </a:endParaRPr>
          </a:p>
        </p:txBody>
      </p:sp>
      <p:sp>
        <p:nvSpPr>
          <p:cNvPr id="47107" name="Rectangle 3"/>
          <p:cNvSpPr>
            <a:spLocks noGrp="1" noChangeArrowheads="1"/>
          </p:cNvSpPr>
          <p:nvPr>
            <p:ph type="body" idx="1"/>
          </p:nvPr>
        </p:nvSpPr>
        <p:spPr/>
        <p:txBody>
          <a:bodyPr/>
          <a:lstStyle/>
          <a:p>
            <a:pPr eaLnBrk="1" hangingPunct="1"/>
            <a:r>
              <a:rPr lang="el-GR" dirty="0"/>
              <a:t>Πολύ συχνό σύμπτωμα</a:t>
            </a:r>
          </a:p>
          <a:p>
            <a:pPr lvl="1" eaLnBrk="1" hangingPunct="1"/>
            <a:r>
              <a:rPr lang="el-GR" dirty="0"/>
              <a:t>Ιδιαίτερα στην Ιατρική των ΤΕΠ</a:t>
            </a:r>
          </a:p>
          <a:p>
            <a:pPr lvl="1" eaLnBrk="1" hangingPunct="1"/>
            <a:r>
              <a:rPr lang="el-GR" dirty="0"/>
              <a:t>ΚΛΙΝΙΚΗ ΔΙΑΓΝΩΣΗ</a:t>
            </a:r>
          </a:p>
          <a:p>
            <a:pPr lvl="1" eaLnBrk="1" hangingPunct="1"/>
            <a:r>
              <a:rPr lang="el-GR" dirty="0"/>
              <a:t>Πρόγνωση</a:t>
            </a:r>
          </a:p>
          <a:p>
            <a:pPr lvl="2" eaLnBrk="1" hangingPunct="1"/>
            <a:r>
              <a:rPr lang="el-GR" dirty="0"/>
              <a:t>Ελαφρά έως και απειλητική για την ζωή</a:t>
            </a:r>
          </a:p>
          <a:p>
            <a:pPr lvl="2" eaLnBrk="1" hangingPunct="1"/>
            <a:r>
              <a:rPr lang="el-GR" dirty="0"/>
              <a:t>Ανάλογα με το αίτιο</a:t>
            </a:r>
          </a:p>
          <a:p>
            <a:pPr marL="914400" lvl="2" indent="0" eaLnBrk="1" hangingPunct="1">
              <a:buNone/>
            </a:pPr>
            <a:endParaRPr lang="el-GR" dirty="0"/>
          </a:p>
          <a:p>
            <a:pPr lvl="2" eaLnBrk="1" hangingPunct="1">
              <a:buFont typeface="Wingdings" pitchFamily="2" charset="2"/>
              <a:buNone/>
            </a:pPr>
            <a:endParaRPr lang="el-GR" dirty="0"/>
          </a:p>
          <a:p>
            <a:pPr lvl="1" eaLnBrk="1" hangingPunct="1"/>
            <a:endParaRPr lang="el-GR" dirty="0"/>
          </a:p>
          <a:p>
            <a:pPr eaLnBrk="1" hangingPunct="1"/>
            <a:endParaRPr lang="en-GB" dirty="0"/>
          </a:p>
        </p:txBody>
      </p:sp>
      <p:pic>
        <p:nvPicPr>
          <p:cNvPr id="4" name="Picture 1027" descr="j0091769[1]">
            <a:extLst>
              <a:ext uri="{FF2B5EF4-FFF2-40B4-BE49-F238E27FC236}">
                <a16:creationId xmlns:a16="http://schemas.microsoft.com/office/drawing/2014/main" id="{34E7969E-7E1B-4ECA-B5E0-41272C3FF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025" y="2088356"/>
            <a:ext cx="25939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047A8C4-4DFE-4CA0-B505-65DC8F9911E6}"/>
              </a:ext>
            </a:extLst>
          </p:cNvPr>
          <p:cNvPicPr>
            <a:picLocks noChangeAspect="1"/>
          </p:cNvPicPr>
          <p:nvPr/>
        </p:nvPicPr>
        <p:blipFill>
          <a:blip r:embed="rId2"/>
          <a:stretch>
            <a:fillRect/>
          </a:stretch>
        </p:blipFill>
        <p:spPr>
          <a:xfrm>
            <a:off x="0" y="1091012"/>
            <a:ext cx="4315362" cy="4975781"/>
          </a:xfrm>
          <a:prstGeom prst="rect">
            <a:avLst/>
          </a:prstGeom>
        </p:spPr>
      </p:pic>
      <p:sp>
        <p:nvSpPr>
          <p:cNvPr id="3" name="TextBox 2">
            <a:extLst>
              <a:ext uri="{FF2B5EF4-FFF2-40B4-BE49-F238E27FC236}">
                <a16:creationId xmlns:a16="http://schemas.microsoft.com/office/drawing/2014/main" id="{582D570C-0BE1-4106-A0D6-B36C7CDEF8D0}"/>
              </a:ext>
            </a:extLst>
          </p:cNvPr>
          <p:cNvSpPr txBox="1"/>
          <p:nvPr/>
        </p:nvSpPr>
        <p:spPr>
          <a:xfrm>
            <a:off x="2143593" y="239843"/>
            <a:ext cx="5456420" cy="461665"/>
          </a:xfrm>
          <a:prstGeom prst="rect">
            <a:avLst/>
          </a:prstGeom>
          <a:noFill/>
        </p:spPr>
        <p:txBody>
          <a:bodyPr wrap="square" rtlCol="0">
            <a:spAutoFit/>
          </a:bodyPr>
          <a:lstStyle/>
          <a:p>
            <a:r>
              <a:rPr lang="el-GR" sz="2400" b="1" dirty="0">
                <a:solidFill>
                  <a:srgbClr val="FF0000"/>
                </a:solidFill>
              </a:rPr>
              <a:t>ΧΡΟΝΙΑ ΣΤΑΘΕΡΗ ΣΤΗΘΑΓΧΗ</a:t>
            </a:r>
          </a:p>
        </p:txBody>
      </p:sp>
      <p:sp>
        <p:nvSpPr>
          <p:cNvPr id="4" name="TextBox 3">
            <a:extLst>
              <a:ext uri="{FF2B5EF4-FFF2-40B4-BE49-F238E27FC236}">
                <a16:creationId xmlns:a16="http://schemas.microsoft.com/office/drawing/2014/main" id="{078771B0-5DDC-4EA2-9F86-9E7C4FF2432E}"/>
              </a:ext>
            </a:extLst>
          </p:cNvPr>
          <p:cNvSpPr txBox="1"/>
          <p:nvPr/>
        </p:nvSpPr>
        <p:spPr>
          <a:xfrm>
            <a:off x="4197246" y="1091012"/>
            <a:ext cx="4946754" cy="4801314"/>
          </a:xfrm>
          <a:prstGeom prst="rect">
            <a:avLst/>
          </a:prstGeom>
          <a:noFill/>
        </p:spPr>
        <p:txBody>
          <a:bodyPr wrap="square" rtlCol="0">
            <a:spAutoFit/>
          </a:bodyPr>
          <a:lstStyle/>
          <a:p>
            <a:r>
              <a:rPr lang="el-GR" b="1" dirty="0" err="1"/>
              <a:t>Προκάρδιο</a:t>
            </a:r>
            <a:r>
              <a:rPr lang="el-GR" b="1" dirty="0"/>
              <a:t> άλγος</a:t>
            </a:r>
            <a:r>
              <a:rPr lang="el-GR" dirty="0"/>
              <a:t>, συνήθως προκαλούμενο από άσκηση ή </a:t>
            </a:r>
            <a:r>
              <a:rPr lang="en-US" dirty="0"/>
              <a:t>stress </a:t>
            </a:r>
            <a:r>
              <a:rPr lang="el-GR" dirty="0"/>
              <a:t>και ταχέως ανακουφιζόμενο με την ανάπαυση ή τη χρήση νιτρωδών</a:t>
            </a:r>
          </a:p>
          <a:p>
            <a:endParaRPr lang="el-GR" dirty="0"/>
          </a:p>
          <a:p>
            <a:r>
              <a:rPr lang="el-GR" b="1" u="sng" dirty="0"/>
              <a:t>Αίτια:</a:t>
            </a:r>
          </a:p>
          <a:p>
            <a:r>
              <a:rPr lang="el-GR" b="1" dirty="0" err="1"/>
              <a:t>Αθηρωματοσκλήρυνση</a:t>
            </a:r>
            <a:r>
              <a:rPr lang="el-GR" b="1" dirty="0"/>
              <a:t> στεφανιαίων </a:t>
            </a:r>
            <a:r>
              <a:rPr lang="el-GR" b="1" dirty="0" err="1"/>
              <a:t>αρτ</a:t>
            </a:r>
            <a:r>
              <a:rPr lang="el-GR" b="1" dirty="0"/>
              <a:t> (κυρίως)</a:t>
            </a:r>
          </a:p>
          <a:p>
            <a:r>
              <a:rPr lang="el-GR" dirty="0"/>
              <a:t>Σπασμός στεφανιαίων</a:t>
            </a:r>
          </a:p>
          <a:p>
            <a:r>
              <a:rPr lang="el-GR" dirty="0"/>
              <a:t>Συγγενή αίτια</a:t>
            </a:r>
          </a:p>
          <a:p>
            <a:r>
              <a:rPr lang="el-GR" dirty="0"/>
              <a:t>Έμβολα</a:t>
            </a:r>
          </a:p>
          <a:p>
            <a:r>
              <a:rPr lang="el-GR" dirty="0"/>
              <a:t>Αγγειίτιδα </a:t>
            </a:r>
          </a:p>
          <a:p>
            <a:r>
              <a:rPr lang="el-GR" dirty="0"/>
              <a:t>Διαχωρισμός </a:t>
            </a:r>
          </a:p>
          <a:p>
            <a:r>
              <a:rPr lang="el-GR" dirty="0"/>
              <a:t>Σοβαρή υπερτροφία μυοκαρδίου</a:t>
            </a:r>
          </a:p>
          <a:p>
            <a:r>
              <a:rPr lang="el-GR" dirty="0"/>
              <a:t>Σοβαρή στένωση ή ανεπάρκεια αορτής</a:t>
            </a:r>
          </a:p>
          <a:p>
            <a:r>
              <a:rPr lang="el-GR" dirty="0"/>
              <a:t>Αυξημένες ανάγκες (αναιμία, υπερθυρεοειδισμός, </a:t>
            </a:r>
            <a:r>
              <a:rPr lang="el-GR" dirty="0" err="1"/>
              <a:t>παροξυσμική</a:t>
            </a:r>
            <a:r>
              <a:rPr lang="el-GR" dirty="0"/>
              <a:t> ταχυκαρδία)</a:t>
            </a:r>
          </a:p>
          <a:p>
            <a:endParaRPr lang="el-GR" dirty="0"/>
          </a:p>
        </p:txBody>
      </p:sp>
      <p:sp>
        <p:nvSpPr>
          <p:cNvPr id="5" name="TextBox 4">
            <a:extLst>
              <a:ext uri="{FF2B5EF4-FFF2-40B4-BE49-F238E27FC236}">
                <a16:creationId xmlns:a16="http://schemas.microsoft.com/office/drawing/2014/main" id="{63294EDC-291A-4749-B093-05D88583B8B8}"/>
              </a:ext>
            </a:extLst>
          </p:cNvPr>
          <p:cNvSpPr txBox="1"/>
          <p:nvPr/>
        </p:nvSpPr>
        <p:spPr>
          <a:xfrm>
            <a:off x="1596452" y="6433491"/>
            <a:ext cx="6550701" cy="369332"/>
          </a:xfrm>
          <a:prstGeom prst="rect">
            <a:avLst/>
          </a:prstGeom>
          <a:noFill/>
        </p:spPr>
        <p:txBody>
          <a:bodyPr wrap="square" rtlCol="0">
            <a:spAutoFit/>
          </a:bodyPr>
          <a:lstStyle/>
          <a:p>
            <a:r>
              <a:rPr lang="en-US" dirty="0">
                <a:solidFill>
                  <a:srgbClr val="FF0000"/>
                </a:solidFill>
              </a:rPr>
              <a:t>Papadakis M. et al, Current Medical Diagnosis &amp; Treatment 2020</a:t>
            </a:r>
            <a:endParaRPr lang="el-GR" dirty="0">
              <a:solidFill>
                <a:srgbClr val="FF0000"/>
              </a:solidFill>
            </a:endParaRPr>
          </a:p>
        </p:txBody>
      </p:sp>
    </p:spTree>
    <p:extLst>
      <p:ext uri="{BB962C8B-B14F-4D97-AF65-F5344CB8AC3E}">
        <p14:creationId xmlns:p14="http://schemas.microsoft.com/office/powerpoint/2010/main" val="515538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28650" y="50598"/>
            <a:ext cx="7886700" cy="983724"/>
          </a:xfrm>
        </p:spPr>
        <p:txBody>
          <a:bodyPr>
            <a:normAutofit fontScale="90000"/>
          </a:bodyPr>
          <a:lstStyle/>
          <a:p>
            <a:pPr algn="ctr" eaLnBrk="1" hangingPunct="1">
              <a:defRPr/>
            </a:pPr>
            <a:r>
              <a:rPr lang="el-GR" sz="4000" b="1" dirty="0">
                <a:solidFill>
                  <a:srgbClr val="FF0000"/>
                </a:solidFill>
                <a:latin typeface="+mn-lt"/>
              </a:rPr>
              <a:t>Ισχαιμική Καρδιακή Νόσος</a:t>
            </a:r>
            <a:br>
              <a:rPr lang="el-GR" sz="4000" b="1" dirty="0">
                <a:solidFill>
                  <a:srgbClr val="FF0000"/>
                </a:solidFill>
                <a:latin typeface="+mn-lt"/>
              </a:rPr>
            </a:br>
            <a:r>
              <a:rPr lang="el-GR" sz="4000" b="1" dirty="0">
                <a:solidFill>
                  <a:srgbClr val="FF0000"/>
                </a:solidFill>
                <a:latin typeface="+mn-lt"/>
              </a:rPr>
              <a:t>Ορισμός</a:t>
            </a:r>
            <a:endParaRPr lang="en-GB" sz="4000" b="1" dirty="0">
              <a:solidFill>
                <a:srgbClr val="FF0000"/>
              </a:solidFill>
              <a:latin typeface="+mn-lt"/>
            </a:endParaRPr>
          </a:p>
        </p:txBody>
      </p:sp>
      <p:sp>
        <p:nvSpPr>
          <p:cNvPr id="21507" name="Rectangle 3"/>
          <p:cNvSpPr>
            <a:spLocks noGrp="1" noChangeArrowheads="1"/>
          </p:cNvSpPr>
          <p:nvPr>
            <p:ph type="body" idx="1"/>
          </p:nvPr>
        </p:nvSpPr>
        <p:spPr>
          <a:xfrm>
            <a:off x="628650" y="1263650"/>
            <a:ext cx="7886700" cy="4351338"/>
          </a:xfrm>
        </p:spPr>
        <p:txBody>
          <a:bodyPr/>
          <a:lstStyle/>
          <a:p>
            <a:pPr eaLnBrk="1" hangingPunct="1">
              <a:buClr>
                <a:srgbClr val="FFC000"/>
              </a:buClr>
            </a:pPr>
            <a:r>
              <a:rPr lang="el-GR" b="1" u="sng" dirty="0"/>
              <a:t>ΠΑΡΟΧΗ</a:t>
            </a:r>
            <a:endParaRPr lang="en-GB" b="1" u="sng" dirty="0"/>
          </a:p>
          <a:p>
            <a:pPr lvl="1" eaLnBrk="1" hangingPunct="1">
              <a:buClr>
                <a:srgbClr val="FFC000"/>
              </a:buClr>
            </a:pPr>
            <a:r>
              <a:rPr lang="el-GR" dirty="0"/>
              <a:t>Αθήρωμα, θρόμβωση, σπασμός, έμβολο </a:t>
            </a:r>
            <a:endParaRPr lang="el-GR" b="1" u="sng" dirty="0"/>
          </a:p>
          <a:p>
            <a:pPr eaLnBrk="1" hangingPunct="1">
              <a:buClr>
                <a:srgbClr val="FFC000"/>
              </a:buClr>
            </a:pPr>
            <a:r>
              <a:rPr lang="el-GR" b="1" u="sng" dirty="0"/>
              <a:t>ΑΝΑΓΚΕΣ</a:t>
            </a:r>
            <a:endParaRPr lang="en-GB" b="1" u="sng" dirty="0"/>
          </a:p>
          <a:p>
            <a:pPr lvl="1" eaLnBrk="1" hangingPunct="1">
              <a:buClr>
                <a:srgbClr val="FFC000"/>
              </a:buClr>
            </a:pPr>
            <a:r>
              <a:rPr lang="el-GR" dirty="0"/>
              <a:t>Αναιμία, υπέρταση, υψηλή καρδιακή παροχή </a:t>
            </a:r>
            <a:r>
              <a:rPr lang="en-GB" dirty="0"/>
              <a:t>(</a:t>
            </a:r>
            <a:r>
              <a:rPr lang="el-GR" dirty="0" err="1"/>
              <a:t>θυρεοτοξίκωση</a:t>
            </a:r>
            <a:r>
              <a:rPr lang="el-GR" dirty="0"/>
              <a:t>, υπερτροφία μυοκαρδίου</a:t>
            </a:r>
            <a:r>
              <a:rPr lang="en-GB" dirty="0"/>
              <a:t>)</a:t>
            </a:r>
          </a:p>
          <a:p>
            <a:pPr lvl="1" eaLnBrk="1" hangingPunct="1">
              <a:buFontTx/>
              <a:buNone/>
            </a:pPr>
            <a:endParaRPr lang="en-GB" dirty="0"/>
          </a:p>
          <a:p>
            <a:pPr lvl="1" eaLnBrk="1" hangingPunct="1">
              <a:buFontTx/>
              <a:buNone/>
            </a:pPr>
            <a:endParaRPr lang="en-GB" dirty="0"/>
          </a:p>
        </p:txBody>
      </p:sp>
      <p:sp>
        <p:nvSpPr>
          <p:cNvPr id="21508" name="Text Box 4"/>
          <p:cNvSpPr txBox="1">
            <a:spLocks noChangeArrowheads="1"/>
          </p:cNvSpPr>
          <p:nvPr/>
        </p:nvSpPr>
        <p:spPr bwMode="auto">
          <a:xfrm>
            <a:off x="7639050" y="1263650"/>
            <a:ext cx="185738" cy="461963"/>
          </a:xfrm>
          <a:prstGeom prst="rect">
            <a:avLst/>
          </a:prstGeom>
          <a:noFill/>
          <a:ln w="9525">
            <a:noFill/>
            <a:miter lim="800000"/>
            <a:headEnd/>
            <a:tailEnd/>
          </a:ln>
        </p:spPr>
        <p:txBody>
          <a:bodyPr wrap="none">
            <a:spAutoFit/>
          </a:bodyPr>
          <a:lstStyle/>
          <a:p>
            <a:endParaRPr lang="el-GR"/>
          </a:p>
        </p:txBody>
      </p:sp>
      <p:pic>
        <p:nvPicPr>
          <p:cNvPr id="2" name="Εικόνα 1">
            <a:extLst>
              <a:ext uri="{FF2B5EF4-FFF2-40B4-BE49-F238E27FC236}">
                <a16:creationId xmlns:a16="http://schemas.microsoft.com/office/drawing/2014/main" id="{6B8D90CA-EBB6-4E23-B89B-6751DD2F0DDD}"/>
              </a:ext>
            </a:extLst>
          </p:cNvPr>
          <p:cNvPicPr>
            <a:picLocks noChangeAspect="1"/>
          </p:cNvPicPr>
          <p:nvPr/>
        </p:nvPicPr>
        <p:blipFill>
          <a:blip r:embed="rId3"/>
          <a:stretch>
            <a:fillRect/>
          </a:stretch>
        </p:blipFill>
        <p:spPr>
          <a:xfrm>
            <a:off x="1927798" y="3725292"/>
            <a:ext cx="4407108" cy="308211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8F855BCD-51D0-4989-89A9-1247ECA51D77}"/>
              </a:ext>
            </a:extLst>
          </p:cNvPr>
          <p:cNvGraphicFramePr>
            <a:graphicFrameLocks noChangeAspect="1"/>
          </p:cNvGraphicFramePr>
          <p:nvPr>
            <p:extLst>
              <p:ext uri="{D42A27DB-BD31-4B8C-83A1-F6EECF244321}">
                <p14:modId xmlns:p14="http://schemas.microsoft.com/office/powerpoint/2010/main" val="2474468640"/>
              </p:ext>
            </p:extLst>
          </p:nvPr>
        </p:nvGraphicFramePr>
        <p:xfrm>
          <a:off x="91626" y="1825116"/>
          <a:ext cx="4427725" cy="4036038"/>
        </p:xfrm>
        <a:graphic>
          <a:graphicData uri="http://schemas.openxmlformats.org/presentationml/2006/ole">
            <mc:AlternateContent xmlns:mc="http://schemas.openxmlformats.org/markup-compatibility/2006">
              <mc:Choice xmlns:v="urn:schemas-microsoft-com:vml" Requires="v">
                <p:oleObj spid="_x0000_s3091" name="Photo Editor Photo" r:id="rId3" imgW="6780952" imgH="6419048" progId="MSPhotoEd.3">
                  <p:embed/>
                </p:oleObj>
              </mc:Choice>
              <mc:Fallback>
                <p:oleObj name="Photo Editor Photo" r:id="rId3" imgW="6780952" imgH="6419048" progId="MSPhotoEd.3">
                  <p:embed/>
                  <p:pic>
                    <p:nvPicPr>
                      <p:cNvPr id="3" name="Object 2">
                        <a:extLst>
                          <a:ext uri="{FF2B5EF4-FFF2-40B4-BE49-F238E27FC236}">
                            <a16:creationId xmlns:a16="http://schemas.microsoft.com/office/drawing/2014/main" id="{613272CD-5793-4ADC-B2E1-B08176BCF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26" y="1825116"/>
                        <a:ext cx="4427725" cy="4036038"/>
                      </a:xfrm>
                      <a:prstGeom prst="rect">
                        <a:avLst/>
                      </a:prstGeom>
                      <a:noFill/>
                      <a:ln>
                        <a:noFill/>
                      </a:ln>
                      <a:effectLst/>
                    </p:spPr>
                  </p:pic>
                </p:oleObj>
              </mc:Fallback>
            </mc:AlternateContent>
          </a:graphicData>
        </a:graphic>
      </p:graphicFrame>
      <p:pic>
        <p:nvPicPr>
          <p:cNvPr id="5" name="Εικόνα 4">
            <a:extLst>
              <a:ext uri="{FF2B5EF4-FFF2-40B4-BE49-F238E27FC236}">
                <a16:creationId xmlns:a16="http://schemas.microsoft.com/office/drawing/2014/main" id="{F121D386-CE3E-4AAB-8D65-944F8B15296C}"/>
              </a:ext>
            </a:extLst>
          </p:cNvPr>
          <p:cNvPicPr>
            <a:picLocks noChangeAspect="1"/>
          </p:cNvPicPr>
          <p:nvPr/>
        </p:nvPicPr>
        <p:blipFill>
          <a:blip r:embed="rId5"/>
          <a:stretch>
            <a:fillRect/>
          </a:stretch>
        </p:blipFill>
        <p:spPr>
          <a:xfrm>
            <a:off x="4572000" y="1633822"/>
            <a:ext cx="4365259" cy="4546420"/>
          </a:xfrm>
          <a:prstGeom prst="rect">
            <a:avLst/>
          </a:prstGeom>
        </p:spPr>
      </p:pic>
      <p:sp>
        <p:nvSpPr>
          <p:cNvPr id="6" name="TextBox 5">
            <a:extLst>
              <a:ext uri="{FF2B5EF4-FFF2-40B4-BE49-F238E27FC236}">
                <a16:creationId xmlns:a16="http://schemas.microsoft.com/office/drawing/2014/main" id="{3BB7D8A0-9917-4CBA-B762-C125B7CCF2AB}"/>
              </a:ext>
            </a:extLst>
          </p:cNvPr>
          <p:cNvSpPr txBox="1"/>
          <p:nvPr/>
        </p:nvSpPr>
        <p:spPr>
          <a:xfrm>
            <a:off x="2130726" y="404734"/>
            <a:ext cx="5351488" cy="892552"/>
          </a:xfrm>
          <a:prstGeom prst="rect">
            <a:avLst/>
          </a:prstGeom>
          <a:noFill/>
        </p:spPr>
        <p:txBody>
          <a:bodyPr wrap="square" rtlCol="0">
            <a:spAutoFit/>
          </a:bodyPr>
          <a:lstStyle/>
          <a:p>
            <a:r>
              <a:rPr lang="el-GR" sz="2800" b="1" dirty="0">
                <a:solidFill>
                  <a:srgbClr val="FF0000"/>
                </a:solidFill>
              </a:rPr>
              <a:t>ΠΡΟΚΑΡΔΙΟ ΣΤΕΦΑΝΙΑΙΟ ΑΛΓΟΣ</a:t>
            </a:r>
          </a:p>
          <a:p>
            <a:pPr algn="ctr"/>
            <a:r>
              <a:rPr lang="el-GR" sz="2400" b="1" dirty="0" err="1">
                <a:solidFill>
                  <a:srgbClr val="FF0000"/>
                </a:solidFill>
              </a:rPr>
              <a:t>Δερμοτόμια</a:t>
            </a:r>
            <a:r>
              <a:rPr lang="el-GR" sz="2400" b="1" dirty="0">
                <a:solidFill>
                  <a:srgbClr val="FF0000"/>
                </a:solidFill>
              </a:rPr>
              <a:t> Α8-Θ4</a:t>
            </a:r>
          </a:p>
        </p:txBody>
      </p:sp>
    </p:spTree>
    <p:extLst>
      <p:ext uri="{BB962C8B-B14F-4D97-AF65-F5344CB8AC3E}">
        <p14:creationId xmlns:p14="http://schemas.microsoft.com/office/powerpoint/2010/main" val="131436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7772400" cy="444708"/>
          </a:xfrm>
        </p:spPr>
        <p:txBody>
          <a:bodyPr>
            <a:normAutofit fontScale="90000"/>
          </a:bodyPr>
          <a:lstStyle/>
          <a:p>
            <a:pPr algn="ctr" eaLnBrk="1" hangingPunct="1">
              <a:defRPr/>
            </a:pPr>
            <a:r>
              <a:rPr lang="el-GR" dirty="0"/>
              <a:t>Κλινικά χαρακτηριστικά</a:t>
            </a:r>
            <a:endParaRPr lang="en-GB" dirty="0"/>
          </a:p>
        </p:txBody>
      </p:sp>
      <p:sp>
        <p:nvSpPr>
          <p:cNvPr id="55299" name="Rectangle 3"/>
          <p:cNvSpPr>
            <a:spLocks noGrp="1" noChangeArrowheads="1"/>
          </p:cNvSpPr>
          <p:nvPr>
            <p:ph type="body" idx="1"/>
          </p:nvPr>
        </p:nvSpPr>
        <p:spPr>
          <a:xfrm>
            <a:off x="228600" y="928141"/>
            <a:ext cx="8915400" cy="5625059"/>
          </a:xfrm>
        </p:spPr>
        <p:txBody>
          <a:bodyPr>
            <a:normAutofit fontScale="92500" lnSpcReduction="10000"/>
          </a:bodyPr>
          <a:lstStyle/>
          <a:p>
            <a:pPr eaLnBrk="1" hangingPunct="1">
              <a:lnSpc>
                <a:spcPct val="90000"/>
              </a:lnSpc>
            </a:pPr>
            <a:r>
              <a:rPr lang="el-GR" b="1" u="sng" dirty="0">
                <a:solidFill>
                  <a:schemeClr val="folHlink"/>
                </a:solidFill>
              </a:rPr>
              <a:t>Σταθερή στηθάγχη</a:t>
            </a:r>
          </a:p>
          <a:p>
            <a:pPr lvl="1" eaLnBrk="1" hangingPunct="1">
              <a:lnSpc>
                <a:spcPct val="90000"/>
              </a:lnSpc>
            </a:pPr>
            <a:r>
              <a:rPr lang="el-GR" b="1" i="1" dirty="0"/>
              <a:t>Διάρκεια</a:t>
            </a:r>
          </a:p>
          <a:p>
            <a:pPr lvl="2" eaLnBrk="1" hangingPunct="1">
              <a:lnSpc>
                <a:spcPct val="90000"/>
              </a:lnSpc>
            </a:pPr>
            <a:r>
              <a:rPr lang="el-GR" dirty="0"/>
              <a:t>Συνήθως &gt; 2 και &lt;</a:t>
            </a:r>
            <a:r>
              <a:rPr lang="en-US" dirty="0"/>
              <a:t>15-</a:t>
            </a:r>
            <a:r>
              <a:rPr lang="el-GR" dirty="0"/>
              <a:t>20 λεπτά (εάν &gt;30 λεπτά: πιθανώς οξύ στεφανιαίο</a:t>
            </a:r>
          </a:p>
          <a:p>
            <a:pPr marL="914400" lvl="2" indent="0" eaLnBrk="1" hangingPunct="1">
              <a:lnSpc>
                <a:spcPct val="90000"/>
              </a:lnSpc>
              <a:buNone/>
            </a:pPr>
            <a:r>
              <a:rPr lang="el-GR" dirty="0"/>
              <a:t>                                                        </a:t>
            </a:r>
            <a:r>
              <a:rPr lang="en-US" dirty="0"/>
              <a:t>    </a:t>
            </a:r>
            <a:r>
              <a:rPr lang="el-GR" dirty="0"/>
              <a:t>σύνδρομο πχ ΟΕΜ ή ασταθής στηθάγχη)</a:t>
            </a:r>
            <a:endParaRPr lang="en-US" dirty="0"/>
          </a:p>
          <a:p>
            <a:pPr marL="914400" lvl="2" indent="0" eaLnBrk="1" hangingPunct="1">
              <a:lnSpc>
                <a:spcPct val="90000"/>
              </a:lnSpc>
              <a:buNone/>
            </a:pPr>
            <a:r>
              <a:rPr lang="en-US" dirty="0"/>
              <a:t>     </a:t>
            </a:r>
            <a:r>
              <a:rPr lang="el-GR" dirty="0"/>
              <a:t>κατά την άσκηση: συνήθως διαρκεί λίγο πχ 3 λεπτά μετά την διακοπή της</a:t>
            </a:r>
          </a:p>
          <a:p>
            <a:pPr marL="914400" lvl="2" indent="0" eaLnBrk="1" hangingPunct="1">
              <a:lnSpc>
                <a:spcPct val="90000"/>
              </a:lnSpc>
              <a:buNone/>
            </a:pPr>
            <a:r>
              <a:rPr lang="el-GR" dirty="0"/>
              <a:t>     μετά από βαρύ γεύμα ή θυμό: μπορεί έως 15 -20 λεπτά</a:t>
            </a:r>
            <a:endParaRPr lang="en-US" dirty="0"/>
          </a:p>
          <a:p>
            <a:pPr marL="914400" lvl="2" indent="0" eaLnBrk="1" hangingPunct="1">
              <a:lnSpc>
                <a:spcPct val="90000"/>
              </a:lnSpc>
              <a:buNone/>
            </a:pPr>
            <a:r>
              <a:rPr lang="en-US" dirty="0"/>
              <a:t>      </a:t>
            </a:r>
            <a:endParaRPr lang="el-GR" dirty="0"/>
          </a:p>
          <a:p>
            <a:pPr lvl="1" eaLnBrk="1" hangingPunct="1">
              <a:lnSpc>
                <a:spcPct val="90000"/>
              </a:lnSpc>
            </a:pPr>
            <a:r>
              <a:rPr lang="el-GR" b="1" i="1" dirty="0"/>
              <a:t>Ποιότητα</a:t>
            </a:r>
          </a:p>
          <a:p>
            <a:pPr lvl="2" eaLnBrk="1" hangingPunct="1">
              <a:lnSpc>
                <a:spcPct val="90000"/>
              </a:lnSpc>
            </a:pPr>
            <a:r>
              <a:rPr lang="el-GR" dirty="0"/>
              <a:t>Πίεση, σφίξιμο, βάρος, καυσαλγία</a:t>
            </a:r>
          </a:p>
          <a:p>
            <a:pPr lvl="1" eaLnBrk="1" hangingPunct="1">
              <a:lnSpc>
                <a:spcPct val="90000"/>
              </a:lnSpc>
            </a:pPr>
            <a:r>
              <a:rPr lang="el-GR" b="1" i="1" dirty="0"/>
              <a:t>Εντόπιση</a:t>
            </a:r>
          </a:p>
          <a:p>
            <a:pPr lvl="2" eaLnBrk="1" hangingPunct="1">
              <a:lnSpc>
                <a:spcPct val="90000"/>
              </a:lnSpc>
            </a:pPr>
            <a:r>
              <a:rPr lang="el-GR" dirty="0"/>
              <a:t>Οπισθοστερνικός με ακτινοβόληση ή εντετοπισμένο δυσάρεστο αίσθημα στα</a:t>
            </a:r>
          </a:p>
          <a:p>
            <a:pPr lvl="3" eaLnBrk="1" hangingPunct="1">
              <a:lnSpc>
                <a:spcPct val="90000"/>
              </a:lnSpc>
            </a:pPr>
            <a:r>
              <a:rPr lang="el-GR" dirty="0"/>
              <a:t>τράχηλο, σιαγόνα, δόντια, ώμοι, βραχίονες (αριστερά)</a:t>
            </a:r>
          </a:p>
          <a:p>
            <a:pPr lvl="1" eaLnBrk="1" hangingPunct="1">
              <a:lnSpc>
                <a:spcPct val="90000"/>
              </a:lnSpc>
            </a:pPr>
            <a:r>
              <a:rPr lang="el-GR" b="1" i="1" dirty="0"/>
              <a:t>Συνοδά χαρακτηριστικά</a:t>
            </a:r>
            <a:r>
              <a:rPr lang="el-GR" dirty="0"/>
              <a:t> </a:t>
            </a:r>
          </a:p>
          <a:p>
            <a:pPr lvl="2" eaLnBrk="1" hangingPunct="1">
              <a:lnSpc>
                <a:spcPct val="90000"/>
              </a:lnSpc>
            </a:pPr>
            <a:r>
              <a:rPr lang="el-GR" dirty="0"/>
              <a:t>Πρόκληση από άσκηση, έκθεση στο κρύο, στρες, </a:t>
            </a:r>
            <a:r>
              <a:rPr lang="en-US" dirty="0"/>
              <a:t>sex, </a:t>
            </a:r>
            <a:r>
              <a:rPr lang="el-GR" dirty="0"/>
              <a:t>γεύμα</a:t>
            </a:r>
          </a:p>
          <a:p>
            <a:pPr lvl="2" eaLnBrk="1" hangingPunct="1">
              <a:lnSpc>
                <a:spcPct val="90000"/>
              </a:lnSpc>
            </a:pPr>
            <a:r>
              <a:rPr lang="el-GR" dirty="0"/>
              <a:t>Ίσως ιδρώτας, </a:t>
            </a:r>
            <a:r>
              <a:rPr lang="el-GR" dirty="0" err="1"/>
              <a:t>ωχρότης</a:t>
            </a:r>
            <a:r>
              <a:rPr lang="el-GR" dirty="0"/>
              <a:t>, ναυτία, έμετος</a:t>
            </a:r>
          </a:p>
          <a:p>
            <a:pPr lvl="2" eaLnBrk="1" hangingPunct="1">
              <a:lnSpc>
                <a:spcPct val="90000"/>
              </a:lnSpc>
            </a:pPr>
            <a:r>
              <a:rPr lang="en-US" dirty="0"/>
              <a:t>S4 </a:t>
            </a:r>
            <a:r>
              <a:rPr lang="el-GR" dirty="0"/>
              <a:t>τόνος, ή </a:t>
            </a:r>
            <a:r>
              <a:rPr lang="en-US" dirty="0"/>
              <a:t>MR </a:t>
            </a:r>
            <a:r>
              <a:rPr lang="el-GR" dirty="0"/>
              <a:t>φύσημα με το άλγος (δυσλειτουργία θηλοειδών)</a:t>
            </a:r>
            <a:endParaRPr lang="en-US" dirty="0"/>
          </a:p>
          <a:p>
            <a:pPr lvl="2" eaLnBrk="1" hangingPunct="1">
              <a:lnSpc>
                <a:spcPct val="90000"/>
              </a:lnSpc>
            </a:pPr>
            <a:r>
              <a:rPr lang="el-GR" dirty="0"/>
              <a:t>ανταποκρίνεται στα νιτρώδη</a:t>
            </a:r>
            <a:r>
              <a:rPr lang="en-US" dirty="0"/>
              <a:t>, </a:t>
            </a:r>
            <a:r>
              <a:rPr lang="el-GR" dirty="0"/>
              <a:t>ανακουφίζεται  με ανάπαυση</a:t>
            </a:r>
            <a:endParaRPr lang="en-GB" dirty="0"/>
          </a:p>
        </p:txBody>
      </p:sp>
      <p:sp>
        <p:nvSpPr>
          <p:cNvPr id="4" name="TextBox 3">
            <a:extLst>
              <a:ext uri="{FF2B5EF4-FFF2-40B4-BE49-F238E27FC236}">
                <a16:creationId xmlns:a16="http://schemas.microsoft.com/office/drawing/2014/main" id="{7047E3C6-5BE7-452E-8547-F1B12A11CFCA}"/>
              </a:ext>
            </a:extLst>
          </p:cNvPr>
          <p:cNvSpPr txBox="1"/>
          <p:nvPr/>
        </p:nvSpPr>
        <p:spPr>
          <a:xfrm>
            <a:off x="1596452" y="6433491"/>
            <a:ext cx="6550701" cy="369332"/>
          </a:xfrm>
          <a:prstGeom prst="rect">
            <a:avLst/>
          </a:prstGeom>
          <a:noFill/>
        </p:spPr>
        <p:txBody>
          <a:bodyPr wrap="square" rtlCol="0">
            <a:spAutoFit/>
          </a:bodyPr>
          <a:lstStyle/>
          <a:p>
            <a:r>
              <a:rPr lang="en-US" dirty="0">
                <a:solidFill>
                  <a:srgbClr val="FF0000"/>
                </a:solidFill>
              </a:rPr>
              <a:t>Papadakis M. et al, Current Medical Diagnosis &amp; Treatment 2020</a:t>
            </a:r>
            <a:endParaRPr lang="el-GR"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Εικόνα 055">
            <a:extLst>
              <a:ext uri="{FF2B5EF4-FFF2-40B4-BE49-F238E27FC236}">
                <a16:creationId xmlns:a16="http://schemas.microsoft.com/office/drawing/2014/main" id="{75671C67-CBEF-40F2-ACF0-83506AAC7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3DA7E410-6775-447C-A799-B2EDE7C68D89}"/>
              </a:ext>
            </a:extLst>
          </p:cNvPr>
          <p:cNvSpPr>
            <a:spLocks noGrp="1" noChangeArrowheads="1"/>
          </p:cNvSpPr>
          <p:nvPr>
            <p:ph type="title" idx="4294967295"/>
          </p:nvPr>
        </p:nvSpPr>
        <p:spPr>
          <a:xfrm>
            <a:off x="0" y="0"/>
            <a:ext cx="8688388" cy="61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p>
            <a:pPr eaLnBrk="1" hangingPunct="1"/>
            <a:r>
              <a:rPr lang="en-US" altLang="el-GR">
                <a:effectLst/>
              </a:rPr>
              <a:t>Classification of Angina </a:t>
            </a:r>
            <a:endParaRPr lang="en-GB" altLang="el-GR">
              <a:effectLst/>
            </a:endParaRPr>
          </a:p>
        </p:txBody>
      </p:sp>
      <p:graphicFrame>
        <p:nvGraphicFramePr>
          <p:cNvPr id="386074" name="Group 26">
            <a:extLst>
              <a:ext uri="{FF2B5EF4-FFF2-40B4-BE49-F238E27FC236}">
                <a16:creationId xmlns:a16="http://schemas.microsoft.com/office/drawing/2014/main" id="{6B3FA810-ADC9-45F1-B164-3776FF929404}"/>
              </a:ext>
            </a:extLst>
          </p:cNvPr>
          <p:cNvGraphicFramePr>
            <a:graphicFrameLocks noGrp="1"/>
          </p:cNvGraphicFramePr>
          <p:nvPr>
            <p:ph sz="half" idx="4294967295"/>
          </p:nvPr>
        </p:nvGraphicFramePr>
        <p:xfrm>
          <a:off x="254000" y="828675"/>
          <a:ext cx="8662988" cy="5888736"/>
        </p:xfrm>
        <a:graphic>
          <a:graphicData uri="http://schemas.openxmlformats.org/drawingml/2006/table">
            <a:tbl>
              <a:tblPr/>
              <a:tblGrid>
                <a:gridCol w="3201988">
                  <a:extLst>
                    <a:ext uri="{9D8B030D-6E8A-4147-A177-3AD203B41FA5}">
                      <a16:colId xmlns:a16="http://schemas.microsoft.com/office/drawing/2014/main" val="2679043554"/>
                    </a:ext>
                  </a:extLst>
                </a:gridCol>
                <a:gridCol w="2636837">
                  <a:extLst>
                    <a:ext uri="{9D8B030D-6E8A-4147-A177-3AD203B41FA5}">
                      <a16:colId xmlns:a16="http://schemas.microsoft.com/office/drawing/2014/main" val="2733466966"/>
                    </a:ext>
                  </a:extLst>
                </a:gridCol>
                <a:gridCol w="2824163">
                  <a:extLst>
                    <a:ext uri="{9D8B030D-6E8A-4147-A177-3AD203B41FA5}">
                      <a16:colId xmlns:a16="http://schemas.microsoft.com/office/drawing/2014/main" val="4056779769"/>
                    </a:ext>
                  </a:extLst>
                </a:gridCol>
              </a:tblGrid>
              <a:tr h="922338">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rPr>
                        <a:t>Canadian cardiovascular </a:t>
                      </a:r>
                    </a:p>
                    <a:p>
                      <a:pPr marL="0" marR="0" lvl="0" indent="0" algn="l"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rPr>
                        <a:t>society (CCS) class</a:t>
                      </a:r>
                      <a:endParaRPr kumimoji="0" lang="en-GB"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endParaRPr kumimoji="0" lang="en-GB"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rPr>
                        <a:t>Definition </a:t>
                      </a:r>
                      <a:endParaRPr kumimoji="0" lang="en-GB"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endParaRPr kumimoji="0" lang="en-GB"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endParaRPr>
                    </a:p>
                  </a:txBody>
                  <a:tcP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l"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rPr>
                        <a:t>Comments</a:t>
                      </a:r>
                      <a:endParaRPr kumimoji="0" lang="en-GB"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endParaRPr kumimoji="0" lang="en-GB" altLang="el-GR" sz="1800" b="1" i="0" u="none" strike="noStrike" cap="none" normalizeH="0" baseline="0">
                        <a:ln>
                          <a:noFill/>
                        </a:ln>
                        <a:solidFill>
                          <a:schemeClr val="tx2"/>
                        </a:solidFill>
                        <a:effectLst/>
                        <a:latin typeface="Arial" panose="020B0604020202020204" pitchFamily="34" charset="0"/>
                        <a:cs typeface="Arial" panose="020B0604020202020204" pitchFamily="34"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003399"/>
                    </a:solidFill>
                  </a:tcPr>
                </a:tc>
                <a:extLst>
                  <a:ext uri="{0D108BD9-81ED-4DB2-BD59-A6C34878D82A}">
                    <a16:rowId xmlns:a16="http://schemas.microsoft.com/office/drawing/2014/main" val="2921853306"/>
                  </a:ext>
                </a:extLst>
              </a:tr>
              <a:tr h="904875">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I</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Ordinary physical activity does not cause angina </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a:noFill/>
                    </a:lnL>
                    <a:lnR>
                      <a:noFill/>
                    </a:lnR>
                    <a:lnT>
                      <a:noFill/>
                    </a:lnT>
                    <a:lnB>
                      <a:noFill/>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Angina only with extraordinary exertion at work or recreation</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003399"/>
                    </a:solidFill>
                  </a:tcPr>
                </a:tc>
                <a:extLst>
                  <a:ext uri="{0D108BD9-81ED-4DB2-BD59-A6C34878D82A}">
                    <a16:rowId xmlns:a16="http://schemas.microsoft.com/office/drawing/2014/main" val="2936041329"/>
                  </a:ext>
                </a:extLst>
              </a:tr>
              <a:tr h="941388">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II</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Slight limitation of ordinary activity</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a:noFill/>
                    </a:lnL>
                    <a:lnR>
                      <a:noFill/>
                    </a:lnR>
                    <a:lnT>
                      <a:noFill/>
                    </a:lnT>
                    <a:lnB>
                      <a:noFill/>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Angina with walking more than 2 blocks on a level surface or climbing more than 1 flight of stairs at a normal pace</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003399"/>
                    </a:solidFill>
                  </a:tcPr>
                </a:tc>
                <a:extLst>
                  <a:ext uri="{0D108BD9-81ED-4DB2-BD59-A6C34878D82A}">
                    <a16:rowId xmlns:a16="http://schemas.microsoft.com/office/drawing/2014/main" val="2149763404"/>
                  </a:ext>
                </a:extLst>
              </a:tr>
              <a:tr h="904875">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III</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a:noFill/>
                    </a:lnR>
                    <a:lnT>
                      <a:noFill/>
                    </a:lnT>
                    <a:lnB>
                      <a:noFill/>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Marked limitation of ordinary physical activity</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a:noFill/>
                    </a:lnL>
                    <a:lnR>
                      <a:noFill/>
                    </a:lnR>
                    <a:lnT>
                      <a:noFill/>
                    </a:lnT>
                    <a:lnB>
                      <a:noFill/>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Walking 1 to 2 blocks on a level surface or climbing 1 flight of stairs at a normal pace</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a:noFill/>
                    </a:lnL>
                    <a:lnR w="12700" cap="flat" cmpd="sng" algn="ctr">
                      <a:solidFill>
                        <a:schemeClr val="bg1"/>
                      </a:solidFill>
                      <a:prstDash val="solid"/>
                      <a:round/>
                      <a:headEnd type="none" w="med" len="med"/>
                      <a:tailEnd type="none" w="med" len="med"/>
                    </a:lnR>
                    <a:lnT>
                      <a:noFill/>
                    </a:lnT>
                    <a:lnB>
                      <a:noFill/>
                    </a:lnB>
                    <a:lnTlToBr>
                      <a:noFill/>
                    </a:lnTlToBr>
                    <a:lnBlToTr>
                      <a:noFill/>
                    </a:lnBlToTr>
                    <a:solidFill>
                      <a:srgbClr val="003399"/>
                    </a:solidFill>
                  </a:tcPr>
                </a:tc>
                <a:extLst>
                  <a:ext uri="{0D108BD9-81ED-4DB2-BD59-A6C34878D82A}">
                    <a16:rowId xmlns:a16="http://schemas.microsoft.com/office/drawing/2014/main" val="529590322"/>
                  </a:ext>
                </a:extLst>
              </a:tr>
              <a:tr h="904875">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IV</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Inability to carry on any activity without discomfort</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a:noFill/>
                    </a:lnL>
                    <a:lnR>
                      <a:noFill/>
                    </a:lnR>
                    <a:lnT>
                      <a:noFill/>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lvl1pPr eaLnBrk="0" hangingPunct="0">
                        <a:spcBef>
                          <a:spcPct val="40000"/>
                        </a:spcBef>
                        <a:buClr>
                          <a:srgbClr val="FF0000"/>
                        </a:buClr>
                        <a:buSzPct val="125000"/>
                        <a:buFont typeface="Symbol" panose="05050102010706020507" pitchFamily="18" charset="2"/>
                        <a:defRPr sz="2400">
                          <a:solidFill>
                            <a:srgbClr val="FFFFFF"/>
                          </a:solidFill>
                          <a:latin typeface="Arial" panose="020B0604020202020204" pitchFamily="34" charset="0"/>
                        </a:defRPr>
                      </a:lvl1pPr>
                      <a:lvl2pPr marL="742950" indent="-285750" eaLnBrk="0" hangingPunct="0">
                        <a:spcBef>
                          <a:spcPct val="20000"/>
                        </a:spcBef>
                        <a:buClr>
                          <a:schemeClr val="tx1"/>
                        </a:buClr>
                        <a:buFont typeface="Arial" panose="020B0604020202020204" pitchFamily="34" charset="0"/>
                        <a:defRPr sz="2200">
                          <a:solidFill>
                            <a:srgbClr val="FFFFFF"/>
                          </a:solidFill>
                          <a:latin typeface="Arial" panose="020B0604020202020204" pitchFamily="34" charset="0"/>
                        </a:defRPr>
                      </a:lvl2pPr>
                      <a:lvl3pPr marL="1143000" indent="-228600" eaLnBrk="0" hangingPunct="0">
                        <a:spcBef>
                          <a:spcPct val="15000"/>
                        </a:spcBef>
                        <a:buClr>
                          <a:schemeClr val="hlink"/>
                        </a:buClr>
                        <a:buSzPct val="130000"/>
                        <a:defRPr sz="2000">
                          <a:solidFill>
                            <a:srgbClr val="FFFFFF"/>
                          </a:solidFill>
                          <a:latin typeface="Arial" panose="020B0604020202020204" pitchFamily="34" charset="0"/>
                        </a:defRPr>
                      </a:lvl3pPr>
                      <a:lvl4pPr marL="1600200" indent="-228600" eaLnBrk="0" hangingPunct="0">
                        <a:spcBef>
                          <a:spcPct val="25000"/>
                        </a:spcBef>
                        <a:buClr>
                          <a:schemeClr val="hlink"/>
                        </a:buClr>
                        <a:defRPr sz="2000">
                          <a:solidFill>
                            <a:srgbClr val="FFFFFF"/>
                          </a:solidFill>
                          <a:latin typeface="Arial" panose="020B0604020202020204" pitchFamily="34" charset="0"/>
                        </a:defRPr>
                      </a:lvl4pPr>
                      <a:lvl5pPr marL="2057400" indent="-228600" eaLnBrk="0" hangingPunct="0">
                        <a:spcBef>
                          <a:spcPct val="15000"/>
                        </a:spcBef>
                        <a:buClr>
                          <a:schemeClr val="accent2"/>
                        </a:buClr>
                        <a:defRPr>
                          <a:solidFill>
                            <a:srgbClr val="FFFFFF"/>
                          </a:solidFill>
                          <a:latin typeface="Arial" panose="020B0604020202020204" pitchFamily="34" charset="0"/>
                        </a:defRPr>
                      </a:lvl5pPr>
                      <a:lvl6pPr marL="25146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6pPr>
                      <a:lvl7pPr marL="29718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7pPr>
                      <a:lvl8pPr marL="34290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8pPr>
                      <a:lvl9pPr marL="3886200" indent="-228600" eaLnBrk="0" fontAlgn="base" hangingPunct="0">
                        <a:spcBef>
                          <a:spcPct val="15000"/>
                        </a:spcBef>
                        <a:spcAft>
                          <a:spcPct val="0"/>
                        </a:spcAft>
                        <a:buClr>
                          <a:schemeClr val="accent2"/>
                        </a:buClr>
                        <a:defRPr>
                          <a:solidFill>
                            <a:srgbClr val="FFFFFF"/>
                          </a:solidFill>
                          <a:latin typeface="Arial" panose="020B0604020202020204" pitchFamily="34" charset="0"/>
                        </a:defRPr>
                      </a:lvl9pPr>
                    </a:lstStyle>
                    <a:p>
                      <a:pPr marL="0" marR="0" lvl="0" indent="0" algn="ctr" defTabSz="914400" rtl="0" eaLnBrk="1" fontAlgn="base" latinLnBrk="0" hangingPunct="1">
                        <a:lnSpc>
                          <a:spcPct val="100000"/>
                        </a:lnSpc>
                        <a:spcBef>
                          <a:spcPct val="40000"/>
                        </a:spcBef>
                        <a:spcAft>
                          <a:spcPct val="0"/>
                        </a:spcAft>
                        <a:buClr>
                          <a:srgbClr val="FF0000"/>
                        </a:buClr>
                        <a:buSzPct val="125000"/>
                        <a:buFont typeface="Symbol" panose="05050102010706020507" pitchFamily="18" charset="2"/>
                        <a:buNone/>
                        <a:tabLst/>
                      </a:pPr>
                      <a:r>
                        <a:rPr kumimoji="0" lang="en-US"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rPr>
                        <a:t>Angina at rest or with minimal activity or stress </a:t>
                      </a:r>
                      <a:endParaRPr kumimoji="0" lang="en-GB" altLang="el-GR"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extLst>
                  <a:ext uri="{0D108BD9-81ED-4DB2-BD59-A6C34878D82A}">
                    <a16:rowId xmlns:a16="http://schemas.microsoft.com/office/drawing/2014/main" val="4294764975"/>
                  </a:ext>
                </a:extLst>
              </a:tr>
            </a:tbl>
          </a:graphicData>
        </a:graphic>
      </p:graphicFrame>
      <p:sp>
        <p:nvSpPr>
          <p:cNvPr id="45079" name="Line 23">
            <a:extLst>
              <a:ext uri="{FF2B5EF4-FFF2-40B4-BE49-F238E27FC236}">
                <a16:creationId xmlns:a16="http://schemas.microsoft.com/office/drawing/2014/main" id="{C054B5AF-61C2-47CE-8CE4-145BD3F4D405}"/>
              </a:ext>
            </a:extLst>
          </p:cNvPr>
          <p:cNvSpPr>
            <a:spLocks noChangeShapeType="1"/>
          </p:cNvSpPr>
          <p:nvPr/>
        </p:nvSpPr>
        <p:spPr bwMode="auto">
          <a:xfrm>
            <a:off x="328613" y="1831975"/>
            <a:ext cx="8575675" cy="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24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pull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E5AE2F7-E867-4ACB-8125-2C1E121F093F}"/>
              </a:ext>
            </a:extLst>
          </p:cNvPr>
          <p:cNvPicPr>
            <a:picLocks noChangeAspect="1"/>
          </p:cNvPicPr>
          <p:nvPr/>
        </p:nvPicPr>
        <p:blipFill>
          <a:blip r:embed="rId2"/>
          <a:stretch>
            <a:fillRect/>
          </a:stretch>
        </p:blipFill>
        <p:spPr>
          <a:xfrm>
            <a:off x="456485" y="929391"/>
            <a:ext cx="8292732" cy="5036694"/>
          </a:xfrm>
          <a:prstGeom prst="rect">
            <a:avLst/>
          </a:prstGeom>
        </p:spPr>
      </p:pic>
    </p:spTree>
    <p:extLst>
      <p:ext uri="{BB962C8B-B14F-4D97-AF65-F5344CB8AC3E}">
        <p14:creationId xmlns:p14="http://schemas.microsoft.com/office/powerpoint/2010/main" val="882145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a:extLst>
              <a:ext uri="{FF2B5EF4-FFF2-40B4-BE49-F238E27FC236}">
                <a16:creationId xmlns:a16="http://schemas.microsoft.com/office/drawing/2014/main" id="{91EF1450-C8D9-44AE-B687-7DC60E4760A2}"/>
              </a:ext>
            </a:extLst>
          </p:cNvPr>
          <p:cNvSpPr>
            <a:spLocks noGrp="1" noChangeArrowheads="1"/>
          </p:cNvSpPr>
          <p:nvPr>
            <p:ph type="body" idx="1"/>
          </p:nvPr>
        </p:nvSpPr>
        <p:spPr>
          <a:xfrm>
            <a:off x="228600" y="1828800"/>
            <a:ext cx="8650288" cy="5029200"/>
          </a:xfrm>
        </p:spPr>
        <p:txBody>
          <a:bodyPr/>
          <a:lstStyle/>
          <a:p>
            <a:pPr lvl="2" eaLnBrk="1" hangingPunct="1"/>
            <a:r>
              <a:rPr lang="el-GR" altLang="el-GR" sz="2000" b="1"/>
              <a:t>Γαστροοισοφαγική νόσος				</a:t>
            </a:r>
            <a:r>
              <a:rPr lang="el-GR" altLang="el-GR" sz="2000" b="1">
                <a:cs typeface="Tahoma" panose="020B0604030504040204" pitchFamily="34" charset="0"/>
              </a:rPr>
              <a:t>~</a:t>
            </a:r>
            <a:r>
              <a:rPr lang="el-GR" altLang="el-GR" sz="2000" b="1"/>
              <a:t> 42 %</a:t>
            </a:r>
          </a:p>
          <a:p>
            <a:pPr lvl="3" eaLnBrk="1" hangingPunct="1"/>
            <a:r>
              <a:rPr lang="el-GR" altLang="el-GR" sz="1800" b="1"/>
              <a:t>Παλινδρόμηση					</a:t>
            </a:r>
          </a:p>
          <a:p>
            <a:pPr lvl="3" eaLnBrk="1" hangingPunct="1"/>
            <a:r>
              <a:rPr lang="el-GR" altLang="el-GR" sz="1800" b="1"/>
              <a:t>Διαταραχές κινητικότητας				</a:t>
            </a:r>
          </a:p>
          <a:p>
            <a:pPr lvl="3" eaLnBrk="1" hangingPunct="1"/>
            <a:r>
              <a:rPr lang="el-GR" altLang="el-GR" sz="1800" b="1"/>
              <a:t>Πεπτικό έλκος					</a:t>
            </a:r>
          </a:p>
          <a:p>
            <a:pPr lvl="3" eaLnBrk="1" hangingPunct="1"/>
            <a:r>
              <a:rPr lang="el-GR" altLang="el-GR" sz="1800" b="1"/>
              <a:t>Χολόλιθοι</a:t>
            </a:r>
            <a:r>
              <a:rPr lang="el-GR" altLang="el-GR" b="1"/>
              <a:t>						</a:t>
            </a:r>
          </a:p>
          <a:p>
            <a:pPr lvl="2" eaLnBrk="1" hangingPunct="1"/>
            <a:r>
              <a:rPr lang="el-GR" altLang="el-GR" sz="2000" b="1"/>
              <a:t>Ισχαιμία μυοκαρδίου					</a:t>
            </a:r>
            <a:r>
              <a:rPr lang="el-GR" altLang="el-GR" sz="2000" b="1">
                <a:cs typeface="Tahoma" panose="020B0604030504040204" pitchFamily="34" charset="0"/>
              </a:rPr>
              <a:t>~</a:t>
            </a:r>
            <a:r>
              <a:rPr lang="el-GR" altLang="el-GR" sz="2000" b="1"/>
              <a:t> 31 %</a:t>
            </a:r>
          </a:p>
          <a:p>
            <a:pPr lvl="2" eaLnBrk="1" hangingPunct="1"/>
            <a:r>
              <a:rPr lang="el-GR" altLang="el-GR" sz="2000" b="1"/>
              <a:t>Σύνδρομα θωρακικού τοιχώματος			</a:t>
            </a:r>
            <a:r>
              <a:rPr lang="el-GR" altLang="el-GR" sz="2000" b="1">
                <a:cs typeface="Tahoma" panose="020B0604030504040204" pitchFamily="34" charset="0"/>
              </a:rPr>
              <a:t>~</a:t>
            </a:r>
            <a:r>
              <a:rPr lang="el-GR" altLang="el-GR" sz="2000" b="1"/>
              <a:t> 28 %</a:t>
            </a:r>
          </a:p>
          <a:p>
            <a:pPr lvl="2" eaLnBrk="1" hangingPunct="1"/>
            <a:r>
              <a:rPr lang="el-GR" altLang="el-GR" sz="2000" b="1"/>
              <a:t>Περικαρδίτιδα					</a:t>
            </a:r>
            <a:r>
              <a:rPr lang="el-GR" altLang="el-GR" sz="2000" b="1">
                <a:cs typeface="Tahoma" panose="020B0604030504040204" pitchFamily="34" charset="0"/>
              </a:rPr>
              <a:t>~</a:t>
            </a:r>
            <a:r>
              <a:rPr lang="el-GR" altLang="el-GR" sz="2000" b="1"/>
              <a:t> 4 %</a:t>
            </a:r>
          </a:p>
          <a:p>
            <a:pPr lvl="2" eaLnBrk="1" hangingPunct="1"/>
            <a:r>
              <a:rPr lang="el-GR" altLang="el-GR" sz="2000" b="1"/>
              <a:t>Πλευρίτις – Πνευμονία		 			</a:t>
            </a:r>
            <a:r>
              <a:rPr lang="el-GR" altLang="el-GR" sz="2000" b="1">
                <a:cs typeface="Tahoma" panose="020B0604030504040204" pitchFamily="34" charset="0"/>
              </a:rPr>
              <a:t>~</a:t>
            </a:r>
            <a:r>
              <a:rPr lang="el-GR" altLang="el-GR" sz="2000" b="1"/>
              <a:t> 2 %</a:t>
            </a:r>
          </a:p>
          <a:p>
            <a:pPr lvl="2" eaLnBrk="1" hangingPunct="1"/>
            <a:r>
              <a:rPr lang="el-GR" altLang="el-GR" sz="2000" b="1"/>
              <a:t>Πνευμονική εμβολή					</a:t>
            </a:r>
            <a:r>
              <a:rPr lang="el-GR" altLang="el-GR" sz="2000" b="1">
                <a:cs typeface="Tahoma" panose="020B0604030504040204" pitchFamily="34" charset="0"/>
              </a:rPr>
              <a:t>~</a:t>
            </a:r>
            <a:r>
              <a:rPr lang="el-GR" altLang="el-GR" sz="2000" b="1"/>
              <a:t> 2 %</a:t>
            </a:r>
          </a:p>
          <a:p>
            <a:pPr lvl="2" eaLnBrk="1" hangingPunct="1"/>
            <a:r>
              <a:rPr lang="en-US" altLang="el-GR" sz="2000" b="1"/>
              <a:t>Ca </a:t>
            </a:r>
            <a:r>
              <a:rPr lang="el-GR" altLang="el-GR" sz="2000" b="1"/>
              <a:t>πνεύμονος						</a:t>
            </a:r>
            <a:r>
              <a:rPr lang="el-GR" altLang="el-GR" sz="2000" b="1">
                <a:cs typeface="Tahoma" panose="020B0604030504040204" pitchFamily="34" charset="0"/>
              </a:rPr>
              <a:t>~</a:t>
            </a:r>
            <a:r>
              <a:rPr lang="el-GR" altLang="el-GR" sz="2000" b="1"/>
              <a:t> 1,5 %</a:t>
            </a:r>
          </a:p>
          <a:p>
            <a:pPr lvl="2" eaLnBrk="1" hangingPunct="1"/>
            <a:r>
              <a:rPr lang="el-GR" altLang="el-GR" sz="2000" b="1"/>
              <a:t>Ανεύρυσμα αορτής – αορτική στένωση			</a:t>
            </a:r>
            <a:r>
              <a:rPr lang="el-GR" altLang="el-GR" sz="2000" b="1">
                <a:cs typeface="Tahoma" panose="020B0604030504040204" pitchFamily="34" charset="0"/>
              </a:rPr>
              <a:t>~</a:t>
            </a:r>
            <a:r>
              <a:rPr lang="el-GR" altLang="el-GR" sz="2000" b="1"/>
              <a:t> 1 %</a:t>
            </a:r>
          </a:p>
          <a:p>
            <a:pPr lvl="2" eaLnBrk="1" hangingPunct="1"/>
            <a:r>
              <a:rPr lang="el-GR" altLang="el-GR" sz="2000" b="1"/>
              <a:t>Έρπης ζωστήρας					</a:t>
            </a:r>
            <a:r>
              <a:rPr lang="el-GR" altLang="el-GR" sz="2000" b="1">
                <a:cs typeface="Tahoma" panose="020B0604030504040204" pitchFamily="34" charset="0"/>
              </a:rPr>
              <a:t>~</a:t>
            </a:r>
            <a:r>
              <a:rPr lang="el-GR" altLang="el-GR" sz="2000" b="1"/>
              <a:t> 1 %</a:t>
            </a:r>
            <a:endParaRPr lang="el-GR" altLang="el-GR" b="1"/>
          </a:p>
        </p:txBody>
      </p:sp>
      <p:sp>
        <p:nvSpPr>
          <p:cNvPr id="8196" name="Rectangle 4">
            <a:extLst>
              <a:ext uri="{FF2B5EF4-FFF2-40B4-BE49-F238E27FC236}">
                <a16:creationId xmlns:a16="http://schemas.microsoft.com/office/drawing/2014/main" id="{CF2F5328-0CD8-4D51-B461-38CF95BC872E}"/>
              </a:ext>
            </a:extLst>
          </p:cNvPr>
          <p:cNvSpPr>
            <a:spLocks noGrp="1" noChangeArrowheads="1"/>
          </p:cNvSpPr>
          <p:nvPr>
            <p:ph type="title"/>
          </p:nvPr>
        </p:nvSpPr>
        <p:spPr>
          <a:xfrm>
            <a:off x="1066800" y="381000"/>
            <a:ext cx="7793038" cy="838200"/>
          </a:xfrm>
        </p:spPr>
        <p:txBody>
          <a:bodyPr>
            <a:normAutofit fontScale="90000"/>
          </a:bodyPr>
          <a:lstStyle/>
          <a:p>
            <a:pPr eaLnBrk="1" hangingPunct="1">
              <a:defRPr/>
            </a:pPr>
            <a:r>
              <a:rPr lang="el-GR" sz="3600" dirty="0">
                <a:solidFill>
                  <a:srgbClr val="FF0000"/>
                </a:solidFill>
              </a:rPr>
              <a:t>ΔΔ ασθενών που εισήχθησαν με Θ. </a:t>
            </a:r>
            <a:r>
              <a:rPr lang="el-GR" sz="3600" dirty="0" err="1">
                <a:solidFill>
                  <a:srgbClr val="FF0000"/>
                </a:solidFill>
              </a:rPr>
              <a:t>Αλγος</a:t>
            </a:r>
            <a:r>
              <a:rPr lang="el-GR" sz="3600" dirty="0">
                <a:solidFill>
                  <a:srgbClr val="FF0000"/>
                </a:solidFill>
              </a:rPr>
              <a:t> και</a:t>
            </a:r>
            <a:br>
              <a:rPr lang="el-GR" sz="3600" dirty="0">
                <a:solidFill>
                  <a:srgbClr val="FF0000"/>
                </a:solidFill>
              </a:rPr>
            </a:br>
            <a:r>
              <a:rPr lang="el-GR" sz="3600" dirty="0">
                <a:solidFill>
                  <a:srgbClr val="FF0000"/>
                </a:solidFill>
              </a:rPr>
              <a:t> (-) έλεγχο για έμφραγμα μυοκαρδίου</a:t>
            </a:r>
            <a:endParaRPr lang="en-GB" sz="3600" dirty="0">
              <a:solidFill>
                <a:srgbClr val="FF0000"/>
              </a:solidFill>
            </a:endParaRPr>
          </a:p>
        </p:txBody>
      </p:sp>
      <p:sp>
        <p:nvSpPr>
          <p:cNvPr id="114692" name="Text Box 5">
            <a:extLst>
              <a:ext uri="{FF2B5EF4-FFF2-40B4-BE49-F238E27FC236}">
                <a16:creationId xmlns:a16="http://schemas.microsoft.com/office/drawing/2014/main" id="{AFA44DE2-24C2-4B3A-AB5A-F6D7AA270528}"/>
              </a:ext>
            </a:extLst>
          </p:cNvPr>
          <p:cNvSpPr txBox="1">
            <a:spLocks noChangeArrowheads="1"/>
          </p:cNvSpPr>
          <p:nvPr/>
        </p:nvSpPr>
        <p:spPr bwMode="auto">
          <a:xfrm>
            <a:off x="3048000" y="12954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l-GR" sz="2400">
                <a:solidFill>
                  <a:schemeClr val="hlink"/>
                </a:solidFill>
                <a:latin typeface="Tahoma" panose="020B0604030504040204" pitchFamily="34" charset="0"/>
              </a:rPr>
              <a:t>Fruergaard P et al. Eur. Heart J. 1996</a:t>
            </a:r>
            <a:endParaRPr lang="en-GB" altLang="el-GR" sz="2400">
              <a:solidFill>
                <a:schemeClr val="hlink"/>
              </a:solidFill>
              <a:latin typeface="Tahoma" panose="020B060403050404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1C272102-B01A-4E23-8306-522CB2C890AD}"/>
              </a:ext>
            </a:extLst>
          </p:cNvPr>
          <p:cNvSpPr/>
          <p:nvPr/>
        </p:nvSpPr>
        <p:spPr>
          <a:xfrm>
            <a:off x="899411" y="1122190"/>
            <a:ext cx="7570032" cy="4524315"/>
          </a:xfrm>
          <a:prstGeom prst="rect">
            <a:avLst/>
          </a:prstGeom>
        </p:spPr>
        <p:txBody>
          <a:bodyPr wrap="square">
            <a:spAutoFit/>
          </a:bodyPr>
          <a:lstStyle/>
          <a:p>
            <a:r>
              <a:rPr lang="el-GR" sz="3600" dirty="0">
                <a:solidFill>
                  <a:srgbClr val="FF6600"/>
                </a:solidFill>
                <a:latin typeface="Calibri" panose="020F0502020204030204" pitchFamily="34" charset="0"/>
              </a:rPr>
              <a:t>ΠΡΟΣΕΓΓΙΣΗ ΑΡΡΩΣΤΟΥ</a:t>
            </a:r>
          </a:p>
          <a:p>
            <a:r>
              <a:rPr lang="el-GR" sz="2800" dirty="0">
                <a:latin typeface="Arial" panose="020B0604020202020204" pitchFamily="34" charset="0"/>
              </a:rPr>
              <a:t>• </a:t>
            </a:r>
            <a:r>
              <a:rPr lang="el-GR" sz="2800" dirty="0">
                <a:latin typeface="Calibri" panose="020F0502020204030204" pitchFamily="34" charset="0"/>
              </a:rPr>
              <a:t>Κλινική εκτίμηση</a:t>
            </a:r>
          </a:p>
          <a:p>
            <a:pPr marL="457200" indent="-457200">
              <a:buFont typeface="Arial" panose="020B0604020202020204" pitchFamily="34" charset="0"/>
              <a:buChar char="•"/>
            </a:pPr>
            <a:r>
              <a:rPr lang="el-GR" sz="2800" dirty="0">
                <a:latin typeface="Calibri" panose="020F0502020204030204" pitchFamily="34" charset="0"/>
              </a:rPr>
              <a:t>ΗΚΓ</a:t>
            </a:r>
            <a:endParaRPr lang="en-US" sz="2800" dirty="0">
              <a:latin typeface="Calibri" panose="020F0502020204030204" pitchFamily="34" charset="0"/>
            </a:endParaRPr>
          </a:p>
          <a:p>
            <a:pPr marL="457200" indent="-457200">
              <a:buFont typeface="Arial" panose="020B0604020202020204" pitchFamily="34" charset="0"/>
              <a:buChar char="•"/>
            </a:pPr>
            <a:r>
              <a:rPr lang="el-GR" sz="2800" dirty="0">
                <a:latin typeface="Calibri" panose="020F0502020204030204" pitchFamily="34" charset="0"/>
              </a:rPr>
              <a:t>ένζυμα (</a:t>
            </a:r>
            <a:r>
              <a:rPr lang="el-GR" sz="2800" dirty="0" err="1">
                <a:latin typeface="Calibri" panose="020F0502020204030204" pitchFamily="34" charset="0"/>
              </a:rPr>
              <a:t>τροπονίνη</a:t>
            </a:r>
            <a:r>
              <a:rPr lang="el-GR" sz="2800" dirty="0">
                <a:latin typeface="Calibri" panose="020F0502020204030204" pitchFamily="34" charset="0"/>
              </a:rPr>
              <a:t>, </a:t>
            </a:r>
            <a:r>
              <a:rPr lang="en-US" sz="2800" dirty="0">
                <a:latin typeface="Calibri" panose="020F0502020204030204" pitchFamily="34" charset="0"/>
              </a:rPr>
              <a:t>CK-MB)</a:t>
            </a:r>
            <a:r>
              <a:rPr lang="el-GR" sz="2800" dirty="0">
                <a:latin typeface="Calibri" panose="020F0502020204030204" pitchFamily="34" charset="0"/>
              </a:rPr>
              <a:t>=φυσιολογικά</a:t>
            </a:r>
          </a:p>
          <a:p>
            <a:endParaRPr lang="el-GR" sz="2800" dirty="0">
              <a:latin typeface="Calibri" panose="020F0502020204030204" pitchFamily="34" charset="0"/>
            </a:endParaRPr>
          </a:p>
          <a:p>
            <a:r>
              <a:rPr lang="el-GR" sz="2800" dirty="0">
                <a:latin typeface="Arial" panose="020B0604020202020204" pitchFamily="34" charset="0"/>
              </a:rPr>
              <a:t>• </a:t>
            </a:r>
            <a:r>
              <a:rPr lang="el-GR" sz="2800" dirty="0">
                <a:latin typeface="Calibri" panose="020F0502020204030204" pitchFamily="34" charset="0"/>
              </a:rPr>
              <a:t>Αναίμακτος έλεγχος ισχαιμίας (δοκιμασία</a:t>
            </a:r>
          </a:p>
          <a:p>
            <a:r>
              <a:rPr lang="el-GR" sz="2800" dirty="0">
                <a:latin typeface="Calibri" panose="020F0502020204030204" pitchFamily="34" charset="0"/>
              </a:rPr>
              <a:t>κόπωσης, σπινθηρογράφημα, </a:t>
            </a:r>
            <a:r>
              <a:rPr lang="en-US" sz="2800" dirty="0">
                <a:latin typeface="Calibri" panose="020F0502020204030204" pitchFamily="34" charset="0"/>
              </a:rPr>
              <a:t>stress echo)</a:t>
            </a:r>
          </a:p>
          <a:p>
            <a:r>
              <a:rPr lang="el-GR" sz="2800" dirty="0">
                <a:latin typeface="Arial" panose="020B0604020202020204" pitchFamily="34" charset="0"/>
              </a:rPr>
              <a:t>• </a:t>
            </a:r>
            <a:r>
              <a:rPr lang="el-GR" sz="2800" dirty="0">
                <a:latin typeface="Calibri" panose="020F0502020204030204" pitchFamily="34" charset="0"/>
              </a:rPr>
              <a:t>Λειτουργικότητα </a:t>
            </a:r>
            <a:r>
              <a:rPr lang="el-GR" sz="2800" dirty="0" err="1">
                <a:latin typeface="Calibri" panose="020F0502020204030204" pitchFamily="34" charset="0"/>
              </a:rPr>
              <a:t>αρ</a:t>
            </a:r>
            <a:r>
              <a:rPr lang="el-GR" sz="2800" dirty="0">
                <a:latin typeface="Calibri" panose="020F0502020204030204" pitchFamily="34" charset="0"/>
              </a:rPr>
              <a:t>. κοιλίας</a:t>
            </a:r>
          </a:p>
          <a:p>
            <a:r>
              <a:rPr lang="el-GR" sz="2800" dirty="0">
                <a:latin typeface="Calibri" panose="020F0502020204030204" pitchFamily="34" charset="0"/>
              </a:rPr>
              <a:t>(</a:t>
            </a:r>
            <a:r>
              <a:rPr lang="el-GR" sz="2800" dirty="0" err="1">
                <a:latin typeface="Calibri" panose="020F0502020204030204" pitchFamily="34" charset="0"/>
              </a:rPr>
              <a:t>ηχωκαρδιογράφημα</a:t>
            </a:r>
            <a:r>
              <a:rPr lang="el-GR" sz="2800" dirty="0">
                <a:latin typeface="Calibri" panose="020F0502020204030204" pitchFamily="34" charset="0"/>
              </a:rPr>
              <a:t>)</a:t>
            </a:r>
          </a:p>
          <a:p>
            <a:r>
              <a:rPr lang="el-GR" sz="2800" dirty="0">
                <a:latin typeface="Arial" panose="020B0604020202020204" pitchFamily="34" charset="0"/>
              </a:rPr>
              <a:t>• </a:t>
            </a:r>
            <a:r>
              <a:rPr lang="el-GR" sz="2800" dirty="0">
                <a:latin typeface="Calibri" panose="020F0502020204030204" pitchFamily="34" charset="0"/>
              </a:rPr>
              <a:t>Ανατομία στεφανιαίων (</a:t>
            </a:r>
            <a:r>
              <a:rPr lang="el-GR" sz="2800" dirty="0" err="1">
                <a:latin typeface="Calibri" panose="020F0502020204030204" pitchFamily="34" charset="0"/>
              </a:rPr>
              <a:t>στεφανιογραφία</a:t>
            </a:r>
            <a:r>
              <a:rPr lang="el-GR" sz="2800" dirty="0">
                <a:latin typeface="Calibri" panose="020F0502020204030204" pitchFamily="34" charset="0"/>
              </a:rPr>
              <a:t>)</a:t>
            </a:r>
            <a:endParaRPr lang="el-GR" sz="2800" dirty="0"/>
          </a:p>
        </p:txBody>
      </p:sp>
    </p:spTree>
    <p:extLst>
      <p:ext uri="{BB962C8B-B14F-4D97-AF65-F5344CB8AC3E}">
        <p14:creationId xmlns:p14="http://schemas.microsoft.com/office/powerpoint/2010/main" val="3923211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BF73CE-B73B-45FC-997E-0F1C4673A8C9}"/>
              </a:ext>
            </a:extLst>
          </p:cNvPr>
          <p:cNvSpPr txBox="1"/>
          <p:nvPr/>
        </p:nvSpPr>
        <p:spPr>
          <a:xfrm>
            <a:off x="1034322" y="359764"/>
            <a:ext cx="6310859" cy="461665"/>
          </a:xfrm>
          <a:prstGeom prst="rect">
            <a:avLst/>
          </a:prstGeom>
          <a:noFill/>
        </p:spPr>
        <p:txBody>
          <a:bodyPr wrap="square" rtlCol="0">
            <a:spAutoFit/>
          </a:bodyPr>
          <a:lstStyle/>
          <a:p>
            <a:pPr algn="ctr"/>
            <a:r>
              <a:rPr lang="en-US" sz="2400" b="1" dirty="0">
                <a:solidFill>
                  <a:srgbClr val="FF0000"/>
                </a:solidFill>
              </a:rPr>
              <a:t>HK</a:t>
            </a:r>
            <a:r>
              <a:rPr lang="el-GR" sz="2400" b="1" dirty="0">
                <a:solidFill>
                  <a:srgbClr val="FF0000"/>
                </a:solidFill>
              </a:rPr>
              <a:t>Γ ΣΤΗΝ ΣΤΑΘΕΡΗ ΣΤΗΘΑΓΧΗ</a:t>
            </a:r>
          </a:p>
        </p:txBody>
      </p:sp>
      <p:sp>
        <p:nvSpPr>
          <p:cNvPr id="4" name="TextBox 3">
            <a:extLst>
              <a:ext uri="{FF2B5EF4-FFF2-40B4-BE49-F238E27FC236}">
                <a16:creationId xmlns:a16="http://schemas.microsoft.com/office/drawing/2014/main" id="{B3097EB0-1D29-4FB6-B80A-F51706D5A6D7}"/>
              </a:ext>
            </a:extLst>
          </p:cNvPr>
          <p:cNvSpPr txBox="1"/>
          <p:nvPr/>
        </p:nvSpPr>
        <p:spPr>
          <a:xfrm>
            <a:off x="809469" y="1304144"/>
            <a:ext cx="7525062" cy="1754326"/>
          </a:xfrm>
          <a:prstGeom prst="rect">
            <a:avLst/>
          </a:prstGeom>
          <a:noFill/>
        </p:spPr>
        <p:txBody>
          <a:bodyPr wrap="square" rtlCol="0">
            <a:spAutoFit/>
          </a:bodyPr>
          <a:lstStyle/>
          <a:p>
            <a:r>
              <a:rPr lang="el-GR" dirty="0"/>
              <a:t>ΗΚΓ ΗΡΕΜΙΑΣ: συνήθως φυσιολογικό. Σπανιότερα: μη ειδικές αλλαγές </a:t>
            </a:r>
            <a:r>
              <a:rPr lang="en-US" dirty="0"/>
              <a:t>ST-T</a:t>
            </a:r>
          </a:p>
          <a:p>
            <a:r>
              <a:rPr lang="en-US" dirty="0"/>
              <a:t>                                                                     LVH </a:t>
            </a:r>
            <a:r>
              <a:rPr lang="el-GR" dirty="0"/>
              <a:t>ή παλαιό ΟΕΜ</a:t>
            </a:r>
          </a:p>
          <a:p>
            <a:endParaRPr lang="el-GR" dirty="0"/>
          </a:p>
          <a:p>
            <a:endParaRPr lang="el-GR" dirty="0"/>
          </a:p>
          <a:p>
            <a:r>
              <a:rPr lang="el-GR" dirty="0"/>
              <a:t>ΗΚΓ ΠΟΝΟΥ: </a:t>
            </a:r>
            <a:r>
              <a:rPr lang="el-GR" dirty="0" err="1"/>
              <a:t>κατάσπαση</a:t>
            </a:r>
            <a:r>
              <a:rPr lang="el-GR" dirty="0"/>
              <a:t> </a:t>
            </a:r>
            <a:r>
              <a:rPr lang="en-US" dirty="0"/>
              <a:t>ST + </a:t>
            </a:r>
            <a:r>
              <a:rPr lang="el-GR" dirty="0" err="1"/>
              <a:t>επιπέδωση</a:t>
            </a:r>
            <a:r>
              <a:rPr lang="el-GR" dirty="0"/>
              <a:t> ή αναστροφή Τ</a:t>
            </a:r>
          </a:p>
          <a:p>
            <a:r>
              <a:rPr lang="el-GR" dirty="0"/>
              <a:t>                      Αποκατάσταση μετά την πάροδο του ισχαιμικού επεισοδίου</a:t>
            </a:r>
          </a:p>
        </p:txBody>
      </p:sp>
      <p:pic>
        <p:nvPicPr>
          <p:cNvPr id="5" name="Picture 2" descr="~AUT0000">
            <a:extLst>
              <a:ext uri="{FF2B5EF4-FFF2-40B4-BE49-F238E27FC236}">
                <a16:creationId xmlns:a16="http://schemas.microsoft.com/office/drawing/2014/main" id="{30562322-C233-4E50-A939-6AB5787FBC07}"/>
              </a:ext>
            </a:extLst>
          </p:cNvPr>
          <p:cNvPicPr>
            <a:picLocks noChangeAspect="1" noChangeArrowheads="1"/>
          </p:cNvPicPr>
          <p:nvPr/>
        </p:nvPicPr>
        <p:blipFill>
          <a:blip r:embed="rId2" cstate="print"/>
          <a:srcRect/>
          <a:stretch>
            <a:fillRect/>
          </a:stretch>
        </p:blipFill>
        <p:spPr bwMode="auto">
          <a:xfrm>
            <a:off x="457200" y="3264187"/>
            <a:ext cx="8229600" cy="1828800"/>
          </a:xfrm>
          <a:prstGeom prst="rect">
            <a:avLst/>
          </a:prstGeom>
          <a:noFill/>
          <a:ln w="9525">
            <a:noFill/>
            <a:miter lim="800000"/>
            <a:headEnd/>
            <a:tailEnd/>
          </a:ln>
          <a:effectLst/>
        </p:spPr>
      </p:pic>
    </p:spTree>
    <p:extLst>
      <p:ext uri="{BB962C8B-B14F-4D97-AF65-F5344CB8AC3E}">
        <p14:creationId xmlns:p14="http://schemas.microsoft.com/office/powerpoint/2010/main" val="646800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724EF0A-7C8A-434B-9BFD-3DE7662BB50F}"/>
              </a:ext>
            </a:extLst>
          </p:cNvPr>
          <p:cNvPicPr>
            <a:picLocks noChangeAspect="1"/>
          </p:cNvPicPr>
          <p:nvPr/>
        </p:nvPicPr>
        <p:blipFill>
          <a:blip r:embed="rId2"/>
          <a:stretch>
            <a:fillRect/>
          </a:stretch>
        </p:blipFill>
        <p:spPr>
          <a:xfrm>
            <a:off x="1730453" y="1708879"/>
            <a:ext cx="4513862" cy="4594485"/>
          </a:xfrm>
          <a:prstGeom prst="rect">
            <a:avLst/>
          </a:prstGeom>
        </p:spPr>
      </p:pic>
      <p:sp>
        <p:nvSpPr>
          <p:cNvPr id="3" name="TextBox 2">
            <a:extLst>
              <a:ext uri="{FF2B5EF4-FFF2-40B4-BE49-F238E27FC236}">
                <a16:creationId xmlns:a16="http://schemas.microsoft.com/office/drawing/2014/main" id="{86B8ADF1-9C2A-4139-968B-A7D7C4E3C765}"/>
              </a:ext>
            </a:extLst>
          </p:cNvPr>
          <p:cNvSpPr txBox="1"/>
          <p:nvPr/>
        </p:nvSpPr>
        <p:spPr>
          <a:xfrm>
            <a:off x="944381" y="554636"/>
            <a:ext cx="7719934" cy="461665"/>
          </a:xfrm>
          <a:prstGeom prst="rect">
            <a:avLst/>
          </a:prstGeom>
          <a:noFill/>
        </p:spPr>
        <p:txBody>
          <a:bodyPr wrap="square" rtlCol="0">
            <a:spAutoFit/>
          </a:bodyPr>
          <a:lstStyle/>
          <a:p>
            <a:pPr algn="ctr"/>
            <a:r>
              <a:rPr lang="en-US" sz="2400" b="1" dirty="0">
                <a:solidFill>
                  <a:srgbClr val="FF0000"/>
                </a:solidFill>
              </a:rPr>
              <a:t>HK</a:t>
            </a:r>
            <a:r>
              <a:rPr lang="el-GR" sz="2400" b="1" dirty="0">
                <a:solidFill>
                  <a:srgbClr val="FF0000"/>
                </a:solidFill>
              </a:rPr>
              <a:t>Γ ΣΕ ΣΠΑΣΜΟ ΣΤΕΦΑΝΙΑΙΩΝ (ΣΤΗΘΑΓΧΗ </a:t>
            </a:r>
            <a:r>
              <a:rPr lang="en-US" sz="2400" b="1" dirty="0">
                <a:solidFill>
                  <a:srgbClr val="FF0000"/>
                </a:solidFill>
              </a:rPr>
              <a:t>PRINZMETAL)</a:t>
            </a:r>
            <a:endParaRPr lang="el-GR" sz="2400" b="1" dirty="0">
              <a:solidFill>
                <a:srgbClr val="FF0000"/>
              </a:solidFill>
            </a:endParaRPr>
          </a:p>
        </p:txBody>
      </p:sp>
      <p:sp>
        <p:nvSpPr>
          <p:cNvPr id="5" name="TextBox 4">
            <a:extLst>
              <a:ext uri="{FF2B5EF4-FFF2-40B4-BE49-F238E27FC236}">
                <a16:creationId xmlns:a16="http://schemas.microsoft.com/office/drawing/2014/main" id="{B4162CF3-3BE7-4415-9722-4DE2144845C6}"/>
              </a:ext>
            </a:extLst>
          </p:cNvPr>
          <p:cNvSpPr txBox="1"/>
          <p:nvPr/>
        </p:nvSpPr>
        <p:spPr>
          <a:xfrm>
            <a:off x="6565692" y="5156616"/>
            <a:ext cx="2578308" cy="1200329"/>
          </a:xfrm>
          <a:prstGeom prst="rect">
            <a:avLst/>
          </a:prstGeom>
          <a:noFill/>
        </p:spPr>
        <p:txBody>
          <a:bodyPr wrap="square" rtlCol="0">
            <a:spAutoFit/>
          </a:bodyPr>
          <a:lstStyle/>
          <a:p>
            <a:r>
              <a:rPr lang="el-GR" dirty="0"/>
              <a:t>Παροδική ανάσπαση διαστήματος </a:t>
            </a:r>
            <a:r>
              <a:rPr lang="en-US" dirty="0"/>
              <a:t>ST</a:t>
            </a:r>
            <a:endParaRPr lang="el-GR" dirty="0"/>
          </a:p>
          <a:p>
            <a:r>
              <a:rPr lang="el-GR" dirty="0"/>
              <a:t>Κατά τον πόνο</a:t>
            </a:r>
          </a:p>
          <a:p>
            <a:r>
              <a:rPr lang="el-GR" dirty="0"/>
              <a:t>Ανακούφιση με νιτρώδη</a:t>
            </a:r>
          </a:p>
        </p:txBody>
      </p:sp>
      <p:sp>
        <p:nvSpPr>
          <p:cNvPr id="6" name="TextBox 5">
            <a:extLst>
              <a:ext uri="{FF2B5EF4-FFF2-40B4-BE49-F238E27FC236}">
                <a16:creationId xmlns:a16="http://schemas.microsoft.com/office/drawing/2014/main" id="{CD75D4BE-3BDB-4801-9E47-7FCF003B2735}"/>
              </a:ext>
            </a:extLst>
          </p:cNvPr>
          <p:cNvSpPr txBox="1"/>
          <p:nvPr/>
        </p:nvSpPr>
        <p:spPr>
          <a:xfrm>
            <a:off x="284813" y="4586990"/>
            <a:ext cx="1019331" cy="369332"/>
          </a:xfrm>
          <a:prstGeom prst="rect">
            <a:avLst/>
          </a:prstGeom>
          <a:noFill/>
          <a:ln>
            <a:solidFill>
              <a:srgbClr val="FF0000"/>
            </a:solidFill>
          </a:ln>
        </p:spPr>
        <p:txBody>
          <a:bodyPr wrap="square" rtlCol="0">
            <a:spAutoFit/>
          </a:bodyPr>
          <a:lstStyle/>
          <a:p>
            <a:r>
              <a:rPr lang="el-GR" dirty="0"/>
              <a:t>κοκαΐνη</a:t>
            </a:r>
          </a:p>
        </p:txBody>
      </p:sp>
    </p:spTree>
    <p:extLst>
      <p:ext uri="{BB962C8B-B14F-4D97-AF65-F5344CB8AC3E}">
        <p14:creationId xmlns:p14="http://schemas.microsoft.com/office/powerpoint/2010/main" val="1666471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AED0CF5-731C-419F-9349-641BDDB1D900}"/>
              </a:ext>
            </a:extLst>
          </p:cNvPr>
          <p:cNvPicPr>
            <a:picLocks noChangeAspect="1"/>
          </p:cNvPicPr>
          <p:nvPr/>
        </p:nvPicPr>
        <p:blipFill>
          <a:blip r:embed="rId2"/>
          <a:stretch>
            <a:fillRect/>
          </a:stretch>
        </p:blipFill>
        <p:spPr>
          <a:xfrm>
            <a:off x="1661177" y="586009"/>
            <a:ext cx="5549092" cy="5979684"/>
          </a:xfrm>
          <a:prstGeom prst="rect">
            <a:avLst/>
          </a:prstGeom>
        </p:spPr>
      </p:pic>
    </p:spTree>
    <p:extLst>
      <p:ext uri="{BB962C8B-B14F-4D97-AF65-F5344CB8AC3E}">
        <p14:creationId xmlns:p14="http://schemas.microsoft.com/office/powerpoint/2010/main" val="1902103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690752D-4A10-4C7A-BE14-FAC18E264F82}"/>
              </a:ext>
            </a:extLst>
          </p:cNvPr>
          <p:cNvPicPr>
            <a:picLocks noChangeAspect="1"/>
          </p:cNvPicPr>
          <p:nvPr/>
        </p:nvPicPr>
        <p:blipFill>
          <a:blip r:embed="rId2"/>
          <a:stretch>
            <a:fillRect/>
          </a:stretch>
        </p:blipFill>
        <p:spPr>
          <a:xfrm>
            <a:off x="698077" y="104932"/>
            <a:ext cx="8123851" cy="5726242"/>
          </a:xfrm>
          <a:prstGeom prst="rect">
            <a:avLst/>
          </a:prstGeom>
        </p:spPr>
      </p:pic>
      <p:sp>
        <p:nvSpPr>
          <p:cNvPr id="5" name="TextBox 4">
            <a:extLst>
              <a:ext uri="{FF2B5EF4-FFF2-40B4-BE49-F238E27FC236}">
                <a16:creationId xmlns:a16="http://schemas.microsoft.com/office/drawing/2014/main" id="{6EA6CB11-D332-4C06-A94F-08E9F98A496F}"/>
              </a:ext>
            </a:extLst>
          </p:cNvPr>
          <p:cNvSpPr txBox="1"/>
          <p:nvPr/>
        </p:nvSpPr>
        <p:spPr>
          <a:xfrm>
            <a:off x="757628" y="5816184"/>
            <a:ext cx="8386372" cy="923330"/>
          </a:xfrm>
          <a:prstGeom prst="rect">
            <a:avLst/>
          </a:prstGeom>
          <a:noFill/>
        </p:spPr>
        <p:txBody>
          <a:bodyPr wrap="square" rtlCol="0">
            <a:spAutoFit/>
          </a:bodyPr>
          <a:lstStyle/>
          <a:p>
            <a:r>
              <a:rPr lang="el-GR" dirty="0"/>
              <a:t>ΠΑΧΥΣΑΡΚΙΑ – ΜΕΤΑΒΟΛΙΚΟ ΣΥΝΔΡΟΜΟ (≥ 3 από: σπλαγχνική παχυσαρκία, </a:t>
            </a:r>
            <a:r>
              <a:rPr lang="en-US" dirty="0"/>
              <a:t>TG </a:t>
            </a:r>
            <a:r>
              <a:rPr lang="el-GR" dirty="0"/>
              <a:t>&gt; 150, Η</a:t>
            </a:r>
            <a:r>
              <a:rPr lang="en-US" dirty="0"/>
              <a:t>DL &lt; 40 </a:t>
            </a:r>
            <a:r>
              <a:rPr lang="el-GR" dirty="0"/>
              <a:t>για άνδρες και &lt; 50 για γυναίκες, γλυκόζη νηστείας &gt; 110, </a:t>
            </a:r>
            <a:r>
              <a:rPr lang="el-GR" dirty="0" err="1"/>
              <a:t>αρτ</a:t>
            </a:r>
            <a:r>
              <a:rPr lang="el-GR" dirty="0"/>
              <a:t>. Υπέρταση)</a:t>
            </a:r>
          </a:p>
          <a:p>
            <a:r>
              <a:rPr lang="el-GR" dirty="0"/>
              <a:t>ΑΛΚΟΟΛ – ΛΙΓΑ ΦΡΟΥΤΑ / ΛΑΧΑΝΙΚΑ,  ΜΙΚΡΗ ΦΥΣΙΚΗ ΔΡΑΣΤΗΡΙΟΤΗΤΑ</a:t>
            </a:r>
          </a:p>
        </p:txBody>
      </p:sp>
    </p:spTree>
    <p:extLst>
      <p:ext uri="{BB962C8B-B14F-4D97-AF65-F5344CB8AC3E}">
        <p14:creationId xmlns:p14="http://schemas.microsoft.com/office/powerpoint/2010/main" val="2797754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194802"/>
            <a:ext cx="7772400" cy="864096"/>
          </a:xfrm>
        </p:spPr>
        <p:txBody>
          <a:bodyPr/>
          <a:lstStyle/>
          <a:p>
            <a:pPr algn="ctr"/>
            <a:r>
              <a:rPr lang="el-GR" sz="2800" b="1" dirty="0">
                <a:solidFill>
                  <a:srgbClr val="FF0000"/>
                </a:solidFill>
                <a:latin typeface="+mn-lt"/>
              </a:rPr>
              <a:t>ΔΙΕΡΕΥΝΗΣΗ ΣΤΕΦΑΝΙΑΙΑΣ ΝΟΣΟΥ</a:t>
            </a:r>
          </a:p>
        </p:txBody>
      </p:sp>
      <p:sp>
        <p:nvSpPr>
          <p:cNvPr id="6" name="Content Placeholder 5"/>
          <p:cNvSpPr>
            <a:spLocks noGrp="1"/>
          </p:cNvSpPr>
          <p:nvPr>
            <p:ph idx="1"/>
          </p:nvPr>
        </p:nvSpPr>
        <p:spPr>
          <a:xfrm>
            <a:off x="89756" y="1169990"/>
            <a:ext cx="8964488" cy="5043264"/>
          </a:xfrm>
        </p:spPr>
        <p:txBody>
          <a:bodyPr>
            <a:normAutofit lnSpcReduction="10000"/>
          </a:bodyPr>
          <a:lstStyle/>
          <a:p>
            <a:r>
              <a:rPr lang="el-GR" sz="2800" dirty="0">
                <a:latin typeface="Arial" pitchFamily="34" charset="0"/>
                <a:cs typeface="Arial" pitchFamily="34" charset="0"/>
              </a:rPr>
              <a:t>Δοκιμασία κοπώσεως</a:t>
            </a:r>
          </a:p>
          <a:p>
            <a:r>
              <a:rPr lang="el-GR" sz="2800" dirty="0">
                <a:latin typeface="Arial" pitchFamily="34" charset="0"/>
                <a:cs typeface="Arial" pitchFamily="34" charset="0"/>
              </a:rPr>
              <a:t>Σπινθηρογράφημα κόπωσης μυοκαρδίου</a:t>
            </a:r>
          </a:p>
          <a:p>
            <a:r>
              <a:rPr lang="el-GR" sz="2800" dirty="0">
                <a:latin typeface="Arial" pitchFamily="34" charset="0"/>
                <a:cs typeface="Arial" pitchFamily="34" charset="0"/>
              </a:rPr>
              <a:t>ΗΚΓ-Η</a:t>
            </a:r>
            <a:r>
              <a:rPr lang="en-US" sz="2800" dirty="0">
                <a:latin typeface="Arial" pitchFamily="34" charset="0"/>
                <a:cs typeface="Arial" pitchFamily="34" charset="0"/>
              </a:rPr>
              <a:t>OLTER</a:t>
            </a:r>
            <a:endParaRPr lang="el-GR" sz="2800" dirty="0">
              <a:latin typeface="Arial" pitchFamily="34" charset="0"/>
              <a:cs typeface="Arial" pitchFamily="34" charset="0"/>
            </a:endParaRPr>
          </a:p>
          <a:p>
            <a:r>
              <a:rPr lang="el-GR" sz="2800" dirty="0" err="1">
                <a:latin typeface="Arial" pitchFamily="34" charset="0"/>
                <a:cs typeface="Arial" pitchFamily="34" charset="0"/>
              </a:rPr>
              <a:t>Ηχωκαρδιογράφημα</a:t>
            </a:r>
            <a:r>
              <a:rPr lang="el-GR" sz="2800" dirty="0">
                <a:latin typeface="Arial" pitchFamily="34" charset="0"/>
                <a:cs typeface="Arial" pitchFamily="34" charset="0"/>
              </a:rPr>
              <a:t>-</a:t>
            </a:r>
            <a:r>
              <a:rPr lang="en-US" sz="2800" dirty="0">
                <a:latin typeface="Arial" pitchFamily="34" charset="0"/>
                <a:cs typeface="Arial" pitchFamily="34" charset="0"/>
              </a:rPr>
              <a:t>Doppler (stress echo) </a:t>
            </a:r>
            <a:r>
              <a:rPr lang="el-GR" sz="2800" dirty="0">
                <a:latin typeface="Arial" pitchFamily="34" charset="0"/>
                <a:cs typeface="Arial" pitchFamily="34" charset="0"/>
              </a:rPr>
              <a:t>με άσκηση ή </a:t>
            </a:r>
            <a:r>
              <a:rPr lang="el-GR" sz="2800" dirty="0" err="1">
                <a:latin typeface="Arial" pitchFamily="34" charset="0"/>
                <a:cs typeface="Arial" pitchFamily="34" charset="0"/>
              </a:rPr>
              <a:t>δοβουταμίνη</a:t>
            </a:r>
            <a:endParaRPr lang="el-GR" sz="2800" dirty="0">
              <a:latin typeface="Arial" pitchFamily="34" charset="0"/>
              <a:cs typeface="Arial" pitchFamily="34" charset="0"/>
            </a:endParaRPr>
          </a:p>
          <a:p>
            <a:r>
              <a:rPr lang="el-GR" sz="2800" dirty="0">
                <a:latin typeface="Arial" pitchFamily="34" charset="0"/>
                <a:cs typeface="Arial" pitchFamily="34" charset="0"/>
              </a:rPr>
              <a:t>Μ</a:t>
            </a:r>
            <a:r>
              <a:rPr lang="en-US" sz="2800" dirty="0">
                <a:latin typeface="Arial" pitchFamily="34" charset="0"/>
                <a:cs typeface="Arial" pitchFamily="34" charset="0"/>
              </a:rPr>
              <a:t>RI </a:t>
            </a:r>
            <a:r>
              <a:rPr lang="el-GR" sz="2800" dirty="0">
                <a:latin typeface="Arial" pitchFamily="34" charset="0"/>
                <a:cs typeface="Arial" pitchFamily="34" charset="0"/>
              </a:rPr>
              <a:t>καρδιάς</a:t>
            </a:r>
          </a:p>
          <a:p>
            <a:r>
              <a:rPr lang="el-GR" sz="2800" dirty="0">
                <a:latin typeface="Arial" pitchFamily="34" charset="0"/>
                <a:cs typeface="Arial" pitchFamily="34" charset="0"/>
              </a:rPr>
              <a:t>ΡΕΤ</a:t>
            </a:r>
          </a:p>
          <a:p>
            <a:r>
              <a:rPr lang="el-GR" sz="2800" dirty="0">
                <a:latin typeface="Arial" pitchFamily="34" charset="0"/>
                <a:cs typeface="Arial" pitchFamily="34" charset="0"/>
              </a:rPr>
              <a:t>Καθετηριασμός – στεφανιογραφία – </a:t>
            </a:r>
            <a:r>
              <a:rPr lang="el-GR" sz="2800" dirty="0" err="1">
                <a:latin typeface="Arial" pitchFamily="34" charset="0"/>
                <a:cs typeface="Arial" pitchFamily="34" charset="0"/>
              </a:rPr>
              <a:t>κοιλιογραφία</a:t>
            </a:r>
            <a:endParaRPr lang="el-GR" sz="2800" dirty="0">
              <a:latin typeface="Arial" pitchFamily="34" charset="0"/>
              <a:cs typeface="Arial" pitchFamily="34" charset="0"/>
            </a:endParaRPr>
          </a:p>
          <a:p>
            <a:r>
              <a:rPr lang="el-GR" sz="2800" dirty="0" err="1">
                <a:latin typeface="Arial" pitchFamily="34" charset="0"/>
                <a:cs typeface="Arial" pitchFamily="34" charset="0"/>
              </a:rPr>
              <a:t>Ενδαγγειακό</a:t>
            </a:r>
            <a:r>
              <a:rPr lang="el-GR" sz="2800" dirty="0">
                <a:latin typeface="Arial" pitchFamily="34" charset="0"/>
                <a:cs typeface="Arial" pitchFamily="34" charset="0"/>
              </a:rPr>
              <a:t> υπερηχογράφημα στεφανιαίων </a:t>
            </a:r>
            <a:r>
              <a:rPr lang="el-GR" sz="2800" dirty="0" err="1">
                <a:latin typeface="Arial" pitchFamily="34" charset="0"/>
                <a:cs typeface="Arial" pitchFamily="34" charset="0"/>
              </a:rPr>
              <a:t>αρτ</a:t>
            </a:r>
            <a:r>
              <a:rPr lang="el-GR" sz="2800" dirty="0">
                <a:latin typeface="Arial" pitchFamily="34" charset="0"/>
                <a:cs typeface="Arial" pitchFamily="34" charset="0"/>
              </a:rPr>
              <a:t>.</a:t>
            </a:r>
          </a:p>
          <a:p>
            <a:r>
              <a:rPr lang="el-GR" sz="2800" dirty="0">
                <a:latin typeface="Arial" pitchFamily="34" charset="0"/>
                <a:cs typeface="Arial" pitchFamily="34" charset="0"/>
              </a:rPr>
              <a:t>Ηλεκτροφυσιολογική μελέτη</a:t>
            </a:r>
          </a:p>
          <a:p>
            <a:r>
              <a:rPr lang="el-GR" sz="2800" dirty="0">
                <a:latin typeface="Arial" pitchFamily="34" charset="0"/>
                <a:cs typeface="Arial" pitchFamily="34" charset="0"/>
              </a:rPr>
              <a:t>Αξονική τομογραφία στεφανιαίων αγγείων</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157" y="103557"/>
            <a:ext cx="7772400" cy="1143000"/>
          </a:xfrm>
        </p:spPr>
        <p:txBody>
          <a:bodyPr/>
          <a:lstStyle/>
          <a:p>
            <a:r>
              <a:rPr lang="el-GR" sz="3200" b="1" dirty="0">
                <a:solidFill>
                  <a:srgbClr val="FF0000"/>
                </a:solidFill>
                <a:latin typeface="+mn-lt"/>
              </a:rPr>
              <a:t>ΔΟΚΙΜΑΣΙΑ ΚΟΠΩΣΕΩΣ</a:t>
            </a:r>
          </a:p>
        </p:txBody>
      </p:sp>
      <p:sp>
        <p:nvSpPr>
          <p:cNvPr id="231426" name="AutoShape 2" descr="data:image/jpeg;base64,/9j/4AAQSkZJRgABAQAAAQABAAD/2wCEAAkGBhQSERUSExQVFRUWFhcUFBgVFxYaFRgYGBUYFRUXFxgYGygeFxojGRQYHy8gIycpLSwsFh4xNTAqNScrLCkBCQoKDgwOGA8PGiwcHBwpKSksKSwpKSwpLSkpLCk0KSkpKSwpKSwsLCwpLCkpLCksLCwpLCwtLCksLCksKSwsLP/AABEIALUBFwMBIgACEQEDEQH/xAAcAAEAAgMBAQEAAAAAAAAAAAAABQYDBAcIAgH/xABREAABAwEEBQcFCwgIBgMAAAABAAIDEQQFEiEGBzFBcRMiUWGBkaEycoKx0RQjQlJTYpKywcLwM0Nzg5Oi0tMXJDRUY6Pi8QgVJTXD4RaUs//EABgBAQEBAQEAAAAAAAAAAAAAAAABAgME/8QAIREBAQEAAgICAgMAAAAAAAAAAAERAiESMQNBEyJRYbH/2gAMAwEAAhEDEQA/AO4oiICIiAiIgIiICLWt0xa2o9VcgK7KqtDTRx/NT/sW/wAxXBbkVSGmLz+ZtH7Fv81fQ0tk+Rm/ZN/mq+NTVrRVcaUyfJy/sm/zV9DSWT4j/wBm3+YphqzIq4NIZPintYP5iO0ikFKilTQc32PTDVjRa9hnL2BxpU12bMiR9i2FFEREBEWK0zhjHPOxrS48AKn1INe8r7gs4rNLHHUVGNwBNNtBtPYvy7L9gtFTBNHLTbgcCRxC4rbm+67UJJyXOeXPpnQNbkGjoALgKfNKkZrJFZMFss5DHxuDiGGgewOAlY4bxhJ4EBcPzTXafFbNdnRfEMoc0OGxwBHAioX2u7iIiICIiAiIgIiICIiAiIgIiICIiAiIgjr9nwQyP+JHI/6LCVw1uuptKe5Hftz0k/JLsmnEuGwWp3RZp/GMgLyaT1u/Ffx3Kck11A676ihszjs/PcP8Lpz9FG66GgAmyOOZ/PgbKO+R3mp4rl+Lrcsjnc1vOd8L8bVg10sa7G/3N23+8Dc6vyP42rNZ9dbXEN9yOFcq8uDTadnJZ7T4rlYd1n8E/O/GSzWV3OrU5Bx7mE9PV60010+6tc4mnih9zPHKPbHXlgaY3BuKnJ50B2VXRI7dikLMLhQjMuBHlCg212ZrzNcdtEE8c5bi5J7JMNaVwuBpWmS61onrQFqtsUAgLeVfSuMGlAXfFzyb1LpxzvTXbLsHvTe31lbS17vHvbeC2EUREQFAaezll3Wlw+Tp2OIafAlT6remd72cWK0NfIwl0bmNaHNLi4ijQADXbTgs8vSz249c1oEkoDqEcmWkHfzyT9ZTF6QxmCRvJioBbFkci8BgAqNpNFA3JYccor0Vr10zU/eM7oZLM4kujZK1zq5jIg5jgD3rw2dvbL+rsd2WcxwxsdmWsa08Q0ArZWnZb3hkpgljdUVADmk91arcXvjw0REVBERAREQEREBERAREQEREBERAREQVbWVJhuy2HP8AIOGW3nHD9q8rn0/Ho/HcvTutybDdNrNacyNv0pmD7V5fL2/GPh19XUO9Z5JWT6f73SetZnvoG5v2E7D8Y+zwWtjb8Y+HsX060NyGI5DpHndHSadiyj6D8vKf3cfb4rLDJm7nO8iXaMvyb1r42/GP4qOj8VWazEHGA7Pk37dmzh1nuT7Gl7pOYy7h7FbNVFXXvZa50Mh2CuUMm9VKaAt2q56mGVveHqZMf8py3J2ku+nqGxj3tvALMsEcobG0uNBRo76AeJWdVsRFG6QXwLNCX7XHJg6XewbSpbk2rJtxW9O9Ii0+52GgoDIemuxvCmZ4hVVs4eGgtyFTTcSRTMUzoMx2rZufR+W8JXOLi2OvvkhzJO0tZXIu69g8Fn0quSOxyNbECGOYDQknnNNHHPpyK4cfK3y/n/Hbl4yeKIslhawhwNNx6Ft2hjXjCaEFRLrVXYaLXxvrSuX2Jfgu9Lx+aYl7ukYyjeayho2lA6uVDXIk7+3auq3LbuVha4+UOa7iNp7cj2riZkkfE4ivvWF76Eg4CcBzG6rgezqVv0Cv4sl5J7qtdQVPX5BPXuqrP15F/fj06WiIu7ziIiAiIgIiICIiAiIgIiICIiAiIgjL7iLo3ANLuc3Ju3pVbF1SF1eTIFc6sJ3nZu2K0XgH7GteakGrcHRSnOe0rTZDKDXDL/l/zVRB/wDJXYSDFnXm81+zrO2tFivW4S+zzRxwkSPie1hIoA8sLWmuCrRWmzZtzVsjtDx+alP7P+YoXSfSmOzRg2trmRveGtq0mpFXge9vJrza9imQceGq+8hUAHcBV7hsBrWretfn9GV5tzFOyU+xdCs2ta7Yq4HltdvMmI6ttekq3WG/xPCyWNkrmPAc1wZkQd4qa04rfK7d9MThHDXatrzO0Dtl9qsWrrQy2Wa3CWcAMbHIMnh2bm0C6ZPLKdgmHon7CvyAyAnEJSKEUwu7Nqys4yN6+ZQ2zgn40I75WBSagtKz7xGOmaEfvj2KdUaFTNYcf5E7qSDt5v47Fc1zvXDpTDZ4GR1DrQXB8bBnQZtLn9Dc8ukjqJGPk4+XHI3w5ePLVkuy9bPZbBA+WSOFgjbm4gVNKmm9xJqcs81zbWHrOsdoDGQcpI5hdzsOFhBArTFzjmBuVIuHRy3XxKcJxBlGukldRkbdzQMz6LR3K/WnUrZrLZnSzzySyAAANpGzESAMs3Hv3LXqd/Se7059FpUAfyZp53/pbcembBX3o7Pjjh8VTjdErIBTkq8XP/iXzNotZAR70Ox0h4fCXOfNK3fisNGtZMFn5XlLO6QStDCMTfJoQQajMHEoiHS6Nkhcxr8GYAJGKlebUjfRXjQzQW77Q2ktmzLnNaeVlHOYA4ggSbS11fRcrFbNSt2vFGxyRmtaslea9RDyQt5OU1mW8ah7Fr2s4Y0SQzlwaA4jk6EgZnNwW43XrYt8VpHoxH/yKQ/oZuz5F/7ab+JaN7arbns0Tppw6KNu1zp5QOoDnVJ6hmVphkh132BxAInb1mNpA+i8lXm77wjnjbLE4PjeKtcNhH2dFF5b0jtlkmnbDdtmlFXYWl75HySkmgDWEkNFeJ4bF6D1a6PS2KwRwzn3wlz3NrUMxGuCo202mm8lBaUREBERAREQEXxNHiaW1IqCKtNCK7wdxVEvXRG04iW++NqcJ5Qh9N2KpFTRSi+GUdI71WNYOk8ljsTprPgdIHNbzjUNDjQuwg50yy61U5LmtDdsU3c4+NCtW13W+VpY+OUtO0YXZ79wWdq9KyNcF5sfUyRvApVpjbQ9WVD3Fd4sV5tdGxz3Ma5zWuc3EOaSASOw5LkUGr5pOVkeeIk+00VpseiFpdQEYB8559TSSrbfpek7pJp7ZrHRr3Fz3NxNawVBzpm7yRmOKo9465ZnVEEMTMsi9znmvYGgeKrOmT5YbU6N7mNjBwRucxjsZYByh54cRQup2LZ0Yu6O0uIaGTuAq4RsFQK0qcAGVVZUbD9aduoByrBQnncmwucDsDsqCnUAtY617ePzw3fmY+34KtA0BhJxGyvrwm9QNF9//BYf7tJ3TLSKi/WxbvlyOELMs6j4HRko+8tPLRaMImk5QNcXAPhjIFQRWhZStCR27lezoHB8jKPSm9q+XaBWf5OYenN7U0c1ffAdWrI//rxCp6uYrDd2tK1WeNsTHR4GDC1vJCgHQMNMtuannaK2IZYng7/6xJ/EvqPRWynJrnk9UzifWmmI2LXbagecID6Dx441J2DXa5xAfFHntoSPA1z6l+S6GWcZl0oG/wB9dQd6jptH7Mx7cDnOOLfJi69gWbYqz3tp62RjOUikjYyaOQyGmAxtIOKgJdvpTqWW3a77CyuBs0p6mBo73uB8FvzauYbRC1sskoDgC8RlrQ6tCAatJoOoiqWTVDdrNsBeel8kp8A4DwSCn3hr7dQ8jZmtyNHSSF1Og4WtHrXL70E0x91T43GZziHvB5+HDiIJFC0YgMshSi9M2PQuwxeRZLOD08kwnvIJVN15XZiscMwH5KXDlubI2n1mMVRRdU75fdBjh8sgPbU0YMJ5xdkcsLvFW7WdfdujtQY2zulsrWNfSMYjiocTiWgkUqRQjdXeqJq4vQw3nBI41D5OTdX/ABQWfWcD2LuN4t9/cfN+qFPGX39teVmf05jo5eLLXyjmYmiEB0gezPOpw7afBO9bt8tbyWNgAo4YtopUEDI5bRuKtV42eolLWgucGg0AqaHf05EqKt2j8dra6OcOw42uoC5hJaCB10q9Z/FxyyL+S2y1AXJp7Z7FVz8UjQQ8CMt8ujmb8gaOzFfgnI5LbtX/ABEx58nZCejHKB4NafWrdo1oPYWgj3JAQKEY42vNTXPE+prQdKtFmueCP8nDEzzWMb6gtZnTNuuNHXheEppBY2GuyjJpD+6R6lV9L7vva1Rut1ujkbEwtADxgDcZDRgiObRUgEkbxUlemKLQ0guhtqss1ndsljcyvQSOa7sND2Ko8nXPPgmjk3xyMlHoPDj6l7Aa6oqF45fE6KQteKOY4teOgglrh3gr07qyvz3Vd0LiavjHIv4soGntZhPagtSIiAiIgIiICIiAiIgIiIOMa7GRRWiJ3J1dIxxdl84NrnlWg2DbvVu1QXNHFd7ZmNo+cuc80oaMe5jG9QABNOlxWPWRDifH+jd9YKS0KtHI3VG+lcIlNOn359AoJ69r5is0ZkmeGt3dJPQ0bSVza9tdDseGzwinxpMyeugIA7ytXSKwT2uQveQ47hWjWjoaOhQw0JlGweLfanapc61LfuZF1c3/AFr7/pQvCmUMZ9A/xqGtehMsrQ17agbMx9nBasOrhzSThca7iTTsFEwRdqFqkkc8xP55JIAGGriST07+lTOi9ttFjndO2LE52Koc11BiNTSi1YdXb2V5j3V6XHLhQBY49BZGEuImNenYOqgGz2K4L1PrLnLSyWzxlrgWuBEgBBFCMz0KBuOygAkCgqfVlxWldOjRiAa/Gauzc/pJU+yAsDgCKYiNm4GgAz6KLNV1eyfk2ea31BZlis3kN80epZVpkVe1gXby922mPfyZe3jHSQfU8VYV8yMBBBzBFDwO1B5NgkLXBzdoIc09YNR4r0jarQJYoLU3ZJGw/Sbib6yF51vSxGCeWE7Y5Hx/RcW/Yu6arrV7pulsZ2xl8J6qHGzua9vcqN/3IHc4EtPUfsWCaFzXCrsXZSi2LDJuO0ZFLxHNr0EexUS9xx8wu6T4DL11UksFigwRtb0AV47T4rOsgiIg82657h9z3m94FGWhomHnHmyDjibi9NWDUNpBhnksrjlK3E3z49vewn6Cs2vi4eVsLbQ0c6zvBP6OSjHfvYD2FcT0Xvh1ltMczdsb2vp04Tzm9rajtVHrhFis1obIxr2mrXNDmnpBFQe4rKoCIiAiIgIiICIiAiIgpOn458fmO+sFnuJv/SKdUv8A+risWn3lx+Y71hbWj7f+lkfNm+u9T7ELZGClQAOAH2LcaFq2Mc3YW7qGlfBaztI4WvLDjqDQ8xxHeAVsS4C+sK0G35F0uHFrh6wvoX5D8cIN0hY5GZLB/wA6g+VZ9IL5N7w7pWfSCDRvWGgaauPPZkT85aspBLiDlXsrv8Vv3r5I89v1lGTsbU5CocdnGuzgscljq8Hkt4D1LIscDuaOA9SyKoIiIPOut27uRvSU0oJWsmHa3C795ju9WjUXewa60wuNAWNmFTkMJwPPc5ncn/EBd39ltAHx4XHuez76oWg94iK1RkmjXVjfwcMq+kG9yo7Z7va6Zz21wucf9+0qSa4Gh2gEE9hrTwVbue2Nkc5tMIypXfnRTtQ3ac+gexaRaAiw2SXExp6v91mWFEREGnfF2NtEEsD/ACZWOjPBzSK8RWvYvIlqs7oZXRvFHxvcxw+c1xa7xBXsdecNd1w+57yMoFGWholHRjHMkHeA701R1XU5fvui72xk1dA4xHpweVGeGE4fQV6XnzUdpByNt5Fxo2dpj6sbavjPdib6S9BqAiIgIiICIiAiIgIiIKZp75cfmO9YW5o3/wBsPCb671oafO99iHzH/Waoy7LwmMLYhVsbXOrQEF1Xl2e8jPYPFYtyq32WZ5+E36B/jX5Dc2F2ICKtSa0cDU9pWN16saac4nqY/wBdKLKy967KDzsXsXTUbYsz+hne4fdQ2Z/xG/TP8KxNvP58X44uWRt4n40Z7afag+X2M742/SH2qKt+jjZDXky00oS0x5gim/qU2LeOrsIK+jMDsQQF51wN5ppiZnVpG0dDio+1DnO27enqUharOWQRtdkW8mD0ClAVH2w5uOz/AGWOVWLbo/O587QNjWkv7RhaO817FbFDaLXdycAc4c+Tnu6gfJHYPElTKcZkKIiLSKJrosIkuqQ1GKN7JW9Jo7C6noPd3Lz7ds5a6o2ghw4g1XovWRdkkkDi3NhYY3joDq0d3n1LzVZnUeK8Cg7pcloDquHwmtcDuzzH46lboSHAOA2iqrOgbGyXLiGb2Odj/VuoBw5M+KmLnmNC08R27R3+ta1Fqu91Yx48VsqLumbMt6cx9v46lKKVRERQFzbXvcPLXeJwOdZnh/6t9GP8Sx3orpK1b0u9s8MkD/JkY6N3BzS0+tB5Fua3uhmZIw0c1zXtPzmnE3xC9c3ReTbRBHOzyZGNeOrEK04jZ2LyBb7G+CZ8T8nxPcx3nMcWnxC9AajL/wCVsb7OTzoHVb+jkq4dzw/vCtHSkRFAREQEREBERAREQUXS60ubaaOHNLG4K/vU7VHQ3jQUosut6GrYz0RynuwlUey3DC2JgMQJwNJOJ4JJAJJo7pKzZFXf3c07Wr6ba29apbbtiGwSjzZ5h95ZBYhultI4TvPrqnQuzbY3rX77pZ+Aqa2Bw2Wi0Di6N31mL7DZBstUvpRwn7oToW4ujO3D2gexfJs0B2hncPYqpjn3WkelA37rwv0Wi0fLQnjC8eqRTpVqkgioNmWzMlQt6SNaQ1pJqTUn7FC6L33abXeXuINjwMJMsjQ+oYzyyATkSaNFd7gk0ErLVNHK/G6J7mNIAAptaQN1QQTmUsHdQi5DJritcLOTlsrHTN8olzmcDgofA0O5V+268be7JrYIuDHOP77iPBanKVMd+Sq8yW3WdeUu21yN6owxn1Gg+Kg7ZfU8v5WeaTz5Hu+sU1HofWLpBZ4bKRJMAcbQGtIc7OozaDWlK50yNF5wvuLBaZB8/EKbCHc4Ed6wqS0skY90UsZBa+JoOwEOZzSHDcdnFNV1XUZeAey1WVxyOGVo6nAxv9TO9Sd1Wvk5+Tdkalh4g09YXFbmvmWz0lhe9jgKVY4g0rs6xkMjkuh3LerrVCJ3OrIXOxmgBxg5uoMhWoOS0jqlmkwuB68/UfBTyp10W/lYwT5Qydx6e1WuySYmNPV6silGZERQEREHnHXtcHIXjyzRRlpYH9WNlGSDuDHektfU1pD7nvCME0ZLWB3p0MZ+mGjtK6fr2uDl7tMwHPszxJ14HcyQcM2u9BedrvnLXgg0O4jcRmD3qj2giidFL7FrscNoG2RgLup45sg7HAqWUBERAREQEREBERBStYjKmLzZPWxR9y6Ne67qaxpa2QTSEONa0EjhhLhnSh8ApbT0Zw8JPuLc0AH9TA/xJfrlQUeXVpbG7C13myn7wCq96SmzSuhkkONuTsJDwD0EioqN43LtmltsfFY5nxuwuDcnDaKuDaiu+hyXn33MxxPvsg4872KzjpqQZfA+VPa3/SvsXz/it7W/+lHi7ui0d7V+m7XfLxHiP9KvjTUmy9idj4z+OKzstch2YDwr7Vo3PYSJaOLHDCSC0HdltKs9kaAwUWbDU/qquNsT7XPtfK5mdPJADqgHoLqnu6FXr+ZS3Wo9Mv3Wq8aBHmzcWepypt/j+vT9c3sUvpW9ed1xztwytxAeSRk9vmu3cNnUuf6Q6GviBePfIx8No5zfPbu45jgum210hneBZZWs5V0bcLHuGRo1+TcmuHOrsFVgkBad4I7+sJeOmuGz2Ut6wtcrq18aJRTVdHSGT/KcesD8mesZdSoV7XE+J+CRpY7bnsI6QRkR1hT17EISVhlW3JERtWCRmRWoPuwmoLfxmrlq6vAMMrJJWMZk4BxAqcwaE8AqPYX0dxW7ZbaYZcQaHDMFp3g7tn4oqjtlgvmOMuIkaagZNINe5V7TDTiWCZk1lmfGaYZGBwew0qWkxkEVpUE03BUabSKeVgYyLkxvPTtpmeoqPfZHnynDszVtb/XHW7g17HIWqEOG98Joe1jjT94cF0O49OLHa6CGdhcfgO5kn0XUJ7KrzGyxtGdTXjT1LYqssPT956TWWzmk08UZ6HPAd9Haq9eGtywR+S98p/w2Gn0n4R4rz++0AbSsD7cN2ao7Jbtc9mmZJDNZpRDIx0biHMLsLgWnmZDYfjLz4/JxoagHI7K0ORpuUrLai5YWQDoVR27UBpDjimshPkkTx8HUbIOxwafTK66vKuiWkj7BaWWmMBxbUOaSQHNcKOaSNm48QF6I0O05s95Rl0JIeynKRu8pta06nNNDmOjdsUVYkREBERAREQEREFQ0/P5HhJ9xbWr4/wBTH6ST65WnrCOUP6z7i2NXDq2P9bJ9ZQbenX9gn80fXauBNC79pz/YJ/MH1mrkkeiJc0ObIBUA0cDvFdoW56SoENX44KafojIDk5p4F38NEOik/Q36QV2JjFcrsx5jh4hTcE9GDgoW7IC2RzDtaHg06QQFM2aDmjgs8mou2rp1WzcWepyql+/26X9MPWFbtXzKNm4s9TlUb6/t8n6cfWCxVddUXe9wsnFRzX7ndPU4b+KlEWkctv6xSQhzXDC4UIO45jMHeFDNvBkjeRtDWvbStCaYTUDmmtWPqaZZd9F2O3WBkzCyRtR4jrB3Fc10p0JdFVzamP4wGYzBAd0Zgcabtigol+6FuYDJATLHtLT+VZxA8sdY7lS5Xta6hr9i67YKtY3PnCtT11JUXpBohDa6vyimPw2jmuPz2/aM1fE1yZpwu4H7VKi1tYQHGldhWpfVzyWWUxSto6lRQ1BGYDmneMisFv50YPRT2FUTwtIA2ha8ttG7NQVitdOaexSAFdigzOtRWN0pO9fLhTaQOJWB9sYN5PBXBlKYVqPvDoAHFYX2hx2lXEb5cBtKzWaB8mUbHO6wDTv2BXiz3ddVjaHSyxyPyOEDG4VANCKuz7lI2S/XyClgu57gdks3MZ2EnZkMg4bFntrJPdUC8rgngjbJK3CHHCM650J2jL4J3q76g7ZhvGSM/nLO6nFr2O9VVGadQW0RxG2PYWOeS2OECjHBu1ziK7HEb1b9A9HoIYobXEHiVzA7EXk0Lm0eABQU3bFWbZ9OzIvwFFFfqIiAiIgIiIKZrGOUP6z1MWfVof6l+tk9YRFBv6c/9vtHmfeC4xZtKZmjDzSBQDI7BkNhX4i6T0zUnFpjJvYw/S9q+pNMCdsQ2jY6nZm05IiuQ1qXVPykz30pixmm2lTVT0DOaERcuXtuJrR2/TZw/mYsRB20pSo6FXbXasdsdJSmKcOpX54yqiLnLdV2KJ9QD0r7RF1ZF+ObUUOYO1EQUbS24WQ0kjyDnULdwNK1HQOpVwIi1Eqg60oRWB++j29gLSPrFUutYyOPtX6iCNdtWyLY/DhxGg3BfqJFYSvyiItI+mMqV026tWMLLOLXLK+TKuBgbGM8qFxxV7giKfcRYNC7HZ+UIjssTKMxB1C+SuIDN7yTv3UVxmJLTQ0NKA7adiIoIS/LLE4ME0bZqOLm49gJFDlv7V8yOcGYWkMaBkGNAAFNg6ERVK6nYnVjYeljT+6F+oiw2//Z"/>
          <p:cNvSpPr>
            <a:spLocks noChangeAspect="1" noChangeArrowheads="1"/>
          </p:cNvSpPr>
          <p:nvPr/>
        </p:nvSpPr>
        <p:spPr bwMode="auto">
          <a:xfrm>
            <a:off x="0" y="-835025"/>
            <a:ext cx="2657475" cy="1724025"/>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31428" name="Picture 4" descr="http://www.medworks.com.gr/UsersFiles/admin/images/products/cardio/G7ND5687fix2.jpg"/>
          <p:cNvPicPr>
            <a:picLocks noChangeAspect="1" noChangeArrowheads="1"/>
          </p:cNvPicPr>
          <p:nvPr/>
        </p:nvPicPr>
        <p:blipFill>
          <a:blip r:embed="rId2" cstate="print"/>
          <a:srcRect/>
          <a:stretch>
            <a:fillRect/>
          </a:stretch>
        </p:blipFill>
        <p:spPr bwMode="auto">
          <a:xfrm>
            <a:off x="467545" y="1196752"/>
            <a:ext cx="8573298" cy="5557691"/>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8532440" cy="515144"/>
          </a:xfrm>
        </p:spPr>
        <p:txBody>
          <a:bodyPr>
            <a:normAutofit fontScale="90000"/>
          </a:bodyPr>
          <a:lstStyle/>
          <a:p>
            <a:pPr algn="ctr"/>
            <a:r>
              <a:rPr lang="el-GR" sz="3200" b="1" dirty="0">
                <a:solidFill>
                  <a:srgbClr val="FF0000"/>
                </a:solidFill>
                <a:latin typeface="+mn-lt"/>
              </a:rPr>
              <a:t>ΔΟΚΙΜΑΣΙΑ ΚΟΠΩΣΕΩΣ - </a:t>
            </a:r>
            <a:r>
              <a:rPr lang="el-GR" sz="3200" b="1" dirty="0" err="1">
                <a:solidFill>
                  <a:srgbClr val="FF0000"/>
                </a:solidFill>
                <a:latin typeface="+mn-lt"/>
              </a:rPr>
              <a:t>Πρωτόκολο</a:t>
            </a:r>
            <a:r>
              <a:rPr lang="el-GR" sz="3200" b="1" dirty="0">
                <a:solidFill>
                  <a:srgbClr val="FF0000"/>
                </a:solidFill>
                <a:latin typeface="+mn-lt"/>
              </a:rPr>
              <a:t> </a:t>
            </a:r>
            <a:r>
              <a:rPr lang="en-US" sz="3200" b="1" dirty="0">
                <a:solidFill>
                  <a:srgbClr val="FF0000"/>
                </a:solidFill>
                <a:latin typeface="+mn-lt"/>
              </a:rPr>
              <a:t>Bruce</a:t>
            </a:r>
            <a:br>
              <a:rPr lang="el-GR" sz="3200" b="1" dirty="0">
                <a:solidFill>
                  <a:srgbClr val="FF0000"/>
                </a:solidFill>
                <a:latin typeface="+mn-lt"/>
              </a:rPr>
            </a:br>
            <a:r>
              <a:rPr lang="el-GR" sz="2200" b="1" dirty="0">
                <a:solidFill>
                  <a:srgbClr val="FF0000"/>
                </a:solidFill>
                <a:latin typeface="+mn-lt"/>
              </a:rPr>
              <a:t>συχνά συνδυάζεται με υπερηχογράφημα ή σπινθηρογράφημα μυοκαρδίου</a:t>
            </a:r>
          </a:p>
        </p:txBody>
      </p:sp>
      <p:pic>
        <p:nvPicPr>
          <p:cNvPr id="232450" name="Picture 2" descr="http://2.bp.blogspot.com/-4fOg6-QlVwQ/TV1Bd6z8aRI/AAAAAAAAJpY/57bMO8PiQng/s1600/stress_test.gif"/>
          <p:cNvPicPr>
            <a:picLocks noChangeAspect="1" noChangeArrowheads="1"/>
          </p:cNvPicPr>
          <p:nvPr/>
        </p:nvPicPr>
        <p:blipFill>
          <a:blip r:embed="rId2" cstate="print"/>
          <a:srcRect/>
          <a:stretch>
            <a:fillRect/>
          </a:stretch>
        </p:blipFill>
        <p:spPr bwMode="auto">
          <a:xfrm>
            <a:off x="153062" y="1700808"/>
            <a:ext cx="3844066" cy="5157192"/>
          </a:xfrm>
          <a:prstGeom prst="rect">
            <a:avLst/>
          </a:prstGeom>
          <a:noFill/>
        </p:spPr>
      </p:pic>
      <p:pic>
        <p:nvPicPr>
          <p:cNvPr id="232452" name="Picture 4" descr="http://kardiologos-samos.gr/wp-content/uploads/2012/09/trikalinos-iatreio-6-%CE%91%CE%BD%CF%84%CE%AF%CE%B3%CF%81%CE%B1%CF%86%CE%BF-199x300.jpg"/>
          <p:cNvPicPr>
            <a:picLocks noChangeAspect="1" noChangeArrowheads="1"/>
          </p:cNvPicPr>
          <p:nvPr/>
        </p:nvPicPr>
        <p:blipFill>
          <a:blip r:embed="rId3" cstate="print"/>
          <a:srcRect/>
          <a:stretch>
            <a:fillRect/>
          </a:stretch>
        </p:blipFill>
        <p:spPr bwMode="auto">
          <a:xfrm>
            <a:off x="4716016" y="1729756"/>
            <a:ext cx="3401735" cy="5128244"/>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772400" cy="1008112"/>
          </a:xfrm>
        </p:spPr>
        <p:txBody>
          <a:bodyPr/>
          <a:lstStyle/>
          <a:p>
            <a:r>
              <a:rPr lang="el-GR" dirty="0">
                <a:latin typeface="Arial" pitchFamily="34" charset="0"/>
                <a:cs typeface="Arial" pitchFamily="34" charset="0"/>
              </a:rPr>
              <a:t>Ηχωκαρδιογράφημα-</a:t>
            </a:r>
            <a:r>
              <a:rPr lang="en-US" dirty="0">
                <a:latin typeface="Arial" pitchFamily="34" charset="0"/>
                <a:cs typeface="Arial" pitchFamily="34" charset="0"/>
              </a:rPr>
              <a:t>Doppler</a:t>
            </a:r>
            <a:endParaRPr lang="el-GR" dirty="0">
              <a:latin typeface="Arial" pitchFamily="34" charset="0"/>
              <a:cs typeface="Arial" pitchFamily="34" charset="0"/>
            </a:endParaRPr>
          </a:p>
        </p:txBody>
      </p:sp>
      <p:pic>
        <p:nvPicPr>
          <p:cNvPr id="233476" name="Picture 4" descr="http://www.antonios-s-kassimatis.gr/images/pic01.gif"/>
          <p:cNvPicPr>
            <a:picLocks noChangeAspect="1" noChangeArrowheads="1"/>
          </p:cNvPicPr>
          <p:nvPr/>
        </p:nvPicPr>
        <p:blipFill>
          <a:blip r:embed="rId2" cstate="print"/>
          <a:srcRect/>
          <a:stretch>
            <a:fillRect/>
          </a:stretch>
        </p:blipFill>
        <p:spPr bwMode="auto">
          <a:xfrm>
            <a:off x="107167" y="2708920"/>
            <a:ext cx="3552393" cy="2664296"/>
          </a:xfrm>
          <a:prstGeom prst="rect">
            <a:avLst/>
          </a:prstGeom>
          <a:noFill/>
        </p:spPr>
      </p:pic>
      <p:pic>
        <p:nvPicPr>
          <p:cNvPr id="233478" name="Picture 6" descr="Stress_Echo2.gif"/>
          <p:cNvPicPr>
            <a:picLocks noChangeAspect="1" noChangeArrowheads="1" noCrop="1"/>
          </p:cNvPicPr>
          <p:nvPr/>
        </p:nvPicPr>
        <p:blipFill>
          <a:blip r:embed="rId3" cstate="print"/>
          <a:srcRect/>
          <a:stretch>
            <a:fillRect/>
          </a:stretch>
        </p:blipFill>
        <p:spPr bwMode="auto">
          <a:xfrm>
            <a:off x="3779912" y="2348880"/>
            <a:ext cx="4762500" cy="324802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http://img.medscape.com/pi/emed/ckb/radiology/336139-347481-352588-1047664.jpg"/>
          <p:cNvPicPr>
            <a:picLocks noChangeAspect="1" noChangeArrowheads="1"/>
          </p:cNvPicPr>
          <p:nvPr/>
        </p:nvPicPr>
        <p:blipFill>
          <a:blip r:embed="rId2" cstate="print"/>
          <a:srcRect/>
          <a:stretch>
            <a:fillRect/>
          </a:stretch>
        </p:blipFill>
        <p:spPr bwMode="auto">
          <a:xfrm>
            <a:off x="517022" y="3452"/>
            <a:ext cx="7655378" cy="6499097"/>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609600"/>
            <a:ext cx="7772400" cy="659160"/>
          </a:xfrm>
        </p:spPr>
        <p:txBody>
          <a:bodyPr/>
          <a:lstStyle/>
          <a:p>
            <a:pPr eaLnBrk="1" hangingPunct="1">
              <a:defRPr/>
            </a:pPr>
            <a:r>
              <a:rPr lang="el-GR" sz="2400" dirty="0">
                <a:solidFill>
                  <a:srgbClr val="FFCC66"/>
                </a:solidFill>
                <a:highlight>
                  <a:srgbClr val="FFFF00"/>
                </a:highlight>
              </a:rPr>
              <a:t>ΣΠΙΝΘΗΡΟΓΡΑΦΗΜΑ ΜΥΟΚΑΡΔΙΟΥ</a:t>
            </a:r>
            <a:br>
              <a:rPr lang="el-GR" sz="2400" dirty="0">
                <a:solidFill>
                  <a:srgbClr val="FFCC66"/>
                </a:solidFill>
                <a:highlight>
                  <a:srgbClr val="FFFF00"/>
                </a:highlight>
              </a:rPr>
            </a:br>
            <a:r>
              <a:rPr lang="el-GR" sz="2400" dirty="0">
                <a:solidFill>
                  <a:srgbClr val="FFCC66"/>
                </a:solidFill>
                <a:highlight>
                  <a:srgbClr val="FFFF00"/>
                </a:highlight>
              </a:rPr>
              <a:t>με Θάλλιο 210 – Τεχνήτιο 99</a:t>
            </a:r>
            <a:r>
              <a:rPr lang="en-US" sz="2400" dirty="0">
                <a:solidFill>
                  <a:srgbClr val="FFCC66"/>
                </a:solidFill>
                <a:highlight>
                  <a:srgbClr val="FFFF00"/>
                </a:highlight>
              </a:rPr>
              <a:t>m</a:t>
            </a:r>
            <a:br>
              <a:rPr lang="en-GB" dirty="0">
                <a:highlight>
                  <a:srgbClr val="FFFF00"/>
                </a:highlight>
              </a:rPr>
            </a:br>
            <a:endParaRPr lang="en-GB" dirty="0">
              <a:highlight>
                <a:srgbClr val="FFFF00"/>
              </a:highlight>
            </a:endParaRPr>
          </a:p>
        </p:txBody>
      </p:sp>
      <p:pic>
        <p:nvPicPr>
          <p:cNvPr id="66563" name="Picture 3" descr="E:\Our Documents\Chris\Pictures\myoper.jpg"/>
          <p:cNvPicPr>
            <a:picLocks noChangeAspect="1" noChangeArrowheads="1"/>
          </p:cNvPicPr>
          <p:nvPr/>
        </p:nvPicPr>
        <p:blipFill>
          <a:blip r:embed="rId3" cstate="print"/>
          <a:srcRect/>
          <a:stretch>
            <a:fillRect/>
          </a:stretch>
        </p:blipFill>
        <p:spPr bwMode="auto">
          <a:xfrm>
            <a:off x="1331640" y="1618938"/>
            <a:ext cx="6477261" cy="438526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576064"/>
          </a:xfrm>
        </p:spPr>
        <p:txBody>
          <a:bodyPr/>
          <a:lstStyle/>
          <a:p>
            <a:r>
              <a:rPr lang="el-GR" sz="2400" dirty="0">
                <a:highlight>
                  <a:srgbClr val="FFFF00"/>
                </a:highlight>
              </a:rPr>
              <a:t>ΣΠΙΝΘΗΡΟΓΡΑΦΗΜΑ ΜΥΟΚΑΡΔΙΟΥ</a:t>
            </a:r>
          </a:p>
        </p:txBody>
      </p:sp>
      <p:pic>
        <p:nvPicPr>
          <p:cNvPr id="224258" name="Picture 2" descr="http://img.medscape.com/pi/emed/ckb/radiology/336139-347481-352588-1047614.jpg"/>
          <p:cNvPicPr>
            <a:picLocks noChangeAspect="1" noChangeArrowheads="1"/>
          </p:cNvPicPr>
          <p:nvPr/>
        </p:nvPicPr>
        <p:blipFill>
          <a:blip r:embed="rId2" cstate="print"/>
          <a:srcRect/>
          <a:stretch>
            <a:fillRect/>
          </a:stretch>
        </p:blipFill>
        <p:spPr bwMode="auto">
          <a:xfrm>
            <a:off x="1763688" y="836712"/>
            <a:ext cx="5486400" cy="4581525"/>
          </a:xfrm>
          <a:prstGeom prst="rect">
            <a:avLst/>
          </a:prstGeom>
          <a:noFill/>
        </p:spPr>
      </p:pic>
      <p:sp>
        <p:nvSpPr>
          <p:cNvPr id="4" name="Rectangle 3"/>
          <p:cNvSpPr/>
          <p:nvPr/>
        </p:nvSpPr>
        <p:spPr>
          <a:xfrm>
            <a:off x="0" y="5534561"/>
            <a:ext cx="9144000" cy="1323439"/>
          </a:xfrm>
          <a:prstGeom prst="rect">
            <a:avLst/>
          </a:prstGeom>
        </p:spPr>
        <p:txBody>
          <a:bodyPr wrap="square">
            <a:spAutoFit/>
          </a:bodyPr>
          <a:lstStyle/>
          <a:p>
            <a:r>
              <a:rPr lang="en-US" sz="2000" dirty="0"/>
              <a:t>Hibernating and stunned myocardium. Note that no uptake of technetium-99m </a:t>
            </a:r>
            <a:r>
              <a:rPr lang="en-US" sz="2000" dirty="0" err="1"/>
              <a:t>methoxyisobutylisonitrile</a:t>
            </a:r>
            <a:r>
              <a:rPr lang="en-US" sz="2000" dirty="0"/>
              <a:t> (MIBI) occurs in the inferior and lateral wall. On gated tomograms, no wall motion and wall thickening are noted; this finding indicates that the tissue is nonviable and that scar tissue (infarction) is present</a:t>
            </a:r>
            <a:endParaRPr lang="el-GR"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515144"/>
          </a:xfrm>
        </p:spPr>
        <p:txBody>
          <a:bodyPr/>
          <a:lstStyle/>
          <a:p>
            <a:r>
              <a:rPr lang="en-US" sz="3200" dirty="0"/>
              <a:t>FDG - PET</a:t>
            </a:r>
            <a:endParaRPr lang="el-GR" sz="3200" dirty="0"/>
          </a:p>
        </p:txBody>
      </p:sp>
      <p:pic>
        <p:nvPicPr>
          <p:cNvPr id="225281" name="Picture 1" descr="http://img.medscape.com/pi/emed/ckb/radiology/336139-347481-352588-1047629.jpg"/>
          <p:cNvPicPr>
            <a:picLocks noChangeAspect="1" noChangeArrowheads="1"/>
          </p:cNvPicPr>
          <p:nvPr/>
        </p:nvPicPr>
        <p:blipFill>
          <a:blip r:embed="rId2" cstate="print"/>
          <a:srcRect/>
          <a:stretch>
            <a:fillRect/>
          </a:stretch>
        </p:blipFill>
        <p:spPr bwMode="auto">
          <a:xfrm>
            <a:off x="971156" y="764704"/>
            <a:ext cx="6985220" cy="4359812"/>
          </a:xfrm>
          <a:prstGeom prst="rect">
            <a:avLst/>
          </a:prstGeom>
          <a:noFill/>
        </p:spPr>
      </p:pic>
      <p:sp>
        <p:nvSpPr>
          <p:cNvPr id="6" name="Rectangle 5"/>
          <p:cNvSpPr/>
          <p:nvPr/>
        </p:nvSpPr>
        <p:spPr>
          <a:xfrm>
            <a:off x="0" y="5288340"/>
            <a:ext cx="9144000" cy="1569660"/>
          </a:xfrm>
          <a:prstGeom prst="rect">
            <a:avLst/>
          </a:prstGeom>
        </p:spPr>
        <p:txBody>
          <a:bodyPr wrap="square">
            <a:spAutoFit/>
          </a:bodyPr>
          <a:lstStyle/>
          <a:p>
            <a:r>
              <a:rPr lang="en-US" sz="1600" dirty="0"/>
              <a:t>Hibernating and stunned myocardium. Patterns of relative flow and 2-[fluorine 18]-fluoro-2-deoxy-D-glucose (FDG) uptake during positron emission </a:t>
            </a:r>
            <a:r>
              <a:rPr lang="en-US" sz="1600" dirty="0" err="1"/>
              <a:t>tomographic</a:t>
            </a:r>
            <a:r>
              <a:rPr lang="en-US" sz="1600" dirty="0"/>
              <a:t> (PET) scanning in chronically dysfunctional myocardium. A, Normal flow and FDG uptake in the presence of </a:t>
            </a:r>
            <a:r>
              <a:rPr lang="en-US" sz="1600" dirty="0" err="1"/>
              <a:t>anteroseptal</a:t>
            </a:r>
            <a:r>
              <a:rPr lang="en-US" sz="1600" dirty="0"/>
              <a:t> and apical dysfunction (arrows) consistent with chronic stunning. B, Perfusion-metabolism mismatch with reduced flow and preserved metabolism consistent with hibernating myocardium. C, Matched reduction in flow and metabolism consistent with scarring. (Adapted from </a:t>
            </a:r>
            <a:r>
              <a:rPr lang="en-US" sz="1600" dirty="0" err="1"/>
              <a:t>Tillisch</a:t>
            </a:r>
            <a:r>
              <a:rPr lang="en-US" sz="1600" dirty="0"/>
              <a:t> et al. N </a:t>
            </a:r>
            <a:r>
              <a:rPr lang="en-US" sz="1600" dirty="0" err="1"/>
              <a:t>Engl</a:t>
            </a:r>
            <a:r>
              <a:rPr lang="en-US" sz="1600" dirty="0"/>
              <a:t> J Med. 1986 Apr; 314[14]: 884-8.)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20688"/>
            <a:ext cx="7772400" cy="659160"/>
          </a:xfrm>
        </p:spPr>
        <p:txBody>
          <a:bodyPr/>
          <a:lstStyle/>
          <a:p>
            <a:r>
              <a:rPr lang="el-GR" dirty="0">
                <a:latin typeface="Arial" pitchFamily="34" charset="0"/>
                <a:cs typeface="Arial" pitchFamily="34" charset="0"/>
              </a:rPr>
              <a:t>Μ</a:t>
            </a:r>
            <a:r>
              <a:rPr lang="en-US" dirty="0">
                <a:latin typeface="Arial" pitchFamily="34" charset="0"/>
                <a:cs typeface="Arial" pitchFamily="34" charset="0"/>
              </a:rPr>
              <a:t>RI </a:t>
            </a:r>
            <a:r>
              <a:rPr lang="el-GR" dirty="0">
                <a:latin typeface="Arial" pitchFamily="34" charset="0"/>
                <a:cs typeface="Arial" pitchFamily="34" charset="0"/>
              </a:rPr>
              <a:t>καρδιάς</a:t>
            </a:r>
            <a:br>
              <a:rPr lang="el-GR" dirty="0">
                <a:latin typeface="Arial" pitchFamily="34" charset="0"/>
                <a:cs typeface="Arial" pitchFamily="34" charset="0"/>
              </a:rPr>
            </a:br>
            <a:endParaRPr lang="el-GR" dirty="0"/>
          </a:p>
        </p:txBody>
      </p:sp>
      <p:pic>
        <p:nvPicPr>
          <p:cNvPr id="234498" name="Picture 2" descr="http://www.ayiostherissos.com.cy/wp-content/uploads/2011/07/MRI-1.png"/>
          <p:cNvPicPr>
            <a:picLocks noChangeAspect="1" noChangeArrowheads="1"/>
          </p:cNvPicPr>
          <p:nvPr/>
        </p:nvPicPr>
        <p:blipFill>
          <a:blip r:embed="rId2" cstate="print"/>
          <a:srcRect/>
          <a:stretch>
            <a:fillRect/>
          </a:stretch>
        </p:blipFill>
        <p:spPr bwMode="auto">
          <a:xfrm>
            <a:off x="1475656" y="1087937"/>
            <a:ext cx="5913115" cy="5334989"/>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143000"/>
          </a:xfrm>
        </p:spPr>
        <p:txBody>
          <a:bodyPr/>
          <a:lstStyle/>
          <a:p>
            <a:r>
              <a:rPr lang="en-US" dirty="0"/>
              <a:t>CT </a:t>
            </a:r>
            <a:r>
              <a:rPr lang="el-GR" dirty="0"/>
              <a:t>καρδιάς</a:t>
            </a:r>
          </a:p>
        </p:txBody>
      </p:sp>
      <p:pic>
        <p:nvPicPr>
          <p:cNvPr id="235522" name="Picture 2" descr="https://lh4.googleusercontent.com/-_De2MT1_3Gk/UC_zpkdmUfI/AAAAAAAAAQs/vXyvEj04N50/s500/coronary_ct-angiogram.jpg"/>
          <p:cNvPicPr>
            <a:picLocks noChangeAspect="1" noChangeArrowheads="1"/>
          </p:cNvPicPr>
          <p:nvPr/>
        </p:nvPicPr>
        <p:blipFill>
          <a:blip r:embed="rId2" cstate="print"/>
          <a:srcRect/>
          <a:stretch>
            <a:fillRect/>
          </a:stretch>
        </p:blipFill>
        <p:spPr bwMode="auto">
          <a:xfrm>
            <a:off x="0" y="1340768"/>
            <a:ext cx="4762500" cy="4476751"/>
          </a:xfrm>
          <a:prstGeom prst="rect">
            <a:avLst/>
          </a:prstGeom>
          <a:noFill/>
        </p:spPr>
      </p:pic>
      <p:pic>
        <p:nvPicPr>
          <p:cNvPr id="235524" name="Picture 4" descr="http://www.klinikiagiosloukas.gr/photos/kardia_04.jpg"/>
          <p:cNvPicPr>
            <a:picLocks noChangeAspect="1" noChangeArrowheads="1"/>
          </p:cNvPicPr>
          <p:nvPr/>
        </p:nvPicPr>
        <p:blipFill>
          <a:blip r:embed="rId3" cstate="print"/>
          <a:srcRect/>
          <a:stretch>
            <a:fillRect/>
          </a:stretch>
        </p:blipFill>
        <p:spPr bwMode="auto">
          <a:xfrm>
            <a:off x="4763504" y="2420888"/>
            <a:ext cx="4380495" cy="330289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28650" y="169068"/>
            <a:ext cx="7886700" cy="1325563"/>
          </a:xfrm>
        </p:spPr>
        <p:txBody>
          <a:bodyPr/>
          <a:lstStyle/>
          <a:p>
            <a:pPr algn="ctr" eaLnBrk="1" hangingPunct="1">
              <a:defRPr/>
            </a:pPr>
            <a:r>
              <a:rPr lang="el-GR" b="1" dirty="0">
                <a:solidFill>
                  <a:srgbClr val="FF0000"/>
                </a:solidFill>
                <a:latin typeface="+mn-lt"/>
              </a:rPr>
              <a:t>Ισχαιμική Καρδιακή Νόσος</a:t>
            </a:r>
            <a:br>
              <a:rPr lang="el-GR" b="1" dirty="0">
                <a:solidFill>
                  <a:srgbClr val="FF0000"/>
                </a:solidFill>
                <a:latin typeface="+mn-lt"/>
              </a:rPr>
            </a:br>
            <a:r>
              <a:rPr lang="el-GR" b="1" dirty="0">
                <a:solidFill>
                  <a:srgbClr val="FF0000"/>
                </a:solidFill>
                <a:latin typeface="+mn-lt"/>
              </a:rPr>
              <a:t>Εκδηλώσεις</a:t>
            </a:r>
            <a:endParaRPr lang="en-GB" b="1" dirty="0">
              <a:solidFill>
                <a:srgbClr val="FF0000"/>
              </a:solidFill>
              <a:latin typeface="+mn-lt"/>
            </a:endParaRPr>
          </a:p>
        </p:txBody>
      </p:sp>
      <p:sp>
        <p:nvSpPr>
          <p:cNvPr id="22531" name="Rectangle 3"/>
          <p:cNvSpPr>
            <a:spLocks noGrp="1" noChangeArrowheads="1"/>
          </p:cNvSpPr>
          <p:nvPr>
            <p:ph type="body" idx="1"/>
          </p:nvPr>
        </p:nvSpPr>
        <p:spPr>
          <a:xfrm>
            <a:off x="685800" y="1981200"/>
            <a:ext cx="8458200" cy="4114800"/>
          </a:xfrm>
        </p:spPr>
        <p:txBody>
          <a:bodyPr/>
          <a:lstStyle/>
          <a:p>
            <a:pPr eaLnBrk="1" hangingPunct="1">
              <a:buClr>
                <a:srgbClr val="FFC000"/>
              </a:buClr>
            </a:pPr>
            <a:r>
              <a:rPr lang="el-GR" b="1" dirty="0"/>
              <a:t>Αιφνίδιος θάνατος</a:t>
            </a:r>
          </a:p>
          <a:p>
            <a:pPr eaLnBrk="1" hangingPunct="1">
              <a:buClr>
                <a:srgbClr val="FFC000"/>
              </a:buClr>
            </a:pPr>
            <a:r>
              <a:rPr lang="el-GR" b="1" dirty="0"/>
              <a:t>Οξύ στεφανιαίο σύνδρομο </a:t>
            </a:r>
          </a:p>
          <a:p>
            <a:pPr eaLnBrk="1" hangingPunct="1">
              <a:buClr>
                <a:srgbClr val="FFC000"/>
              </a:buClr>
              <a:buNone/>
            </a:pPr>
            <a:r>
              <a:rPr lang="el-GR" b="1" dirty="0"/>
              <a:t>   (οξύ έμφραγμα μυοκαρδίου, ασταθής στηθάγχη) </a:t>
            </a:r>
            <a:endParaRPr lang="en-GB" b="1" dirty="0"/>
          </a:p>
          <a:p>
            <a:pPr eaLnBrk="1" hangingPunct="1">
              <a:buClr>
                <a:srgbClr val="FFC000"/>
              </a:buClr>
            </a:pPr>
            <a:r>
              <a:rPr lang="el-GR" b="1" dirty="0"/>
              <a:t>Στηθάγχη ( σταθερή, σπασμός)</a:t>
            </a:r>
            <a:endParaRPr lang="en-GB" b="1" dirty="0"/>
          </a:p>
          <a:p>
            <a:pPr eaLnBrk="1" hangingPunct="1">
              <a:buClr>
                <a:srgbClr val="FFC000"/>
              </a:buClr>
            </a:pPr>
            <a:r>
              <a:rPr lang="el-GR" b="1" dirty="0"/>
              <a:t>Καρδιακή ανεπάρκεια</a:t>
            </a:r>
            <a:endParaRPr lang="en-GB" b="1" dirty="0"/>
          </a:p>
          <a:p>
            <a:pPr eaLnBrk="1" hangingPunct="1">
              <a:buClr>
                <a:srgbClr val="FFC000"/>
              </a:buClr>
            </a:pPr>
            <a:r>
              <a:rPr lang="en-GB" b="1" dirty="0"/>
              <a:t>A</a:t>
            </a:r>
            <a:r>
              <a:rPr lang="el-GR" b="1" dirty="0"/>
              <a:t>ρρυθμίες</a:t>
            </a:r>
            <a:endParaRPr lang="en-GB" b="1" dirty="0"/>
          </a:p>
          <a:p>
            <a:pPr eaLnBrk="1" hangingPunct="1">
              <a:buClr>
                <a:srgbClr val="FFC000"/>
              </a:buClr>
            </a:pPr>
            <a:r>
              <a:rPr lang="en-GB" b="1" dirty="0"/>
              <a:t>A</a:t>
            </a:r>
            <a:r>
              <a:rPr lang="el-GR" b="1" dirty="0"/>
              <a:t>συμπτωματικός</a:t>
            </a:r>
            <a:endParaRPr lang="en-GB" b="1" dirty="0"/>
          </a:p>
          <a:p>
            <a:pPr eaLnBrk="1" hangingPunct="1"/>
            <a:endParaRPr lang="en-GB" dirty="0"/>
          </a:p>
          <a:p>
            <a:pPr lvl="1" eaLnBrk="1" hangingPunct="1">
              <a:buFontTx/>
              <a:buNone/>
            </a:pPr>
            <a:endParaRPr lang="en-GB" dirty="0"/>
          </a:p>
          <a:p>
            <a:pPr lvl="1" eaLnBrk="1" hangingPunct="1">
              <a:buFontTx/>
              <a:buNone/>
            </a:pPr>
            <a:endParaRPr lang="en-GB" dirty="0"/>
          </a:p>
        </p:txBody>
      </p:sp>
      <p:sp>
        <p:nvSpPr>
          <p:cNvPr id="22532" name="Text Box 4"/>
          <p:cNvSpPr txBox="1">
            <a:spLocks noChangeArrowheads="1"/>
          </p:cNvSpPr>
          <p:nvPr/>
        </p:nvSpPr>
        <p:spPr bwMode="auto">
          <a:xfrm>
            <a:off x="7639050" y="1263650"/>
            <a:ext cx="185738" cy="461963"/>
          </a:xfrm>
          <a:prstGeom prst="rect">
            <a:avLst/>
          </a:prstGeom>
          <a:noFill/>
          <a:ln w="9525">
            <a:noFill/>
            <a:miter lim="800000"/>
            <a:headEnd/>
            <a:tailEnd/>
          </a:ln>
        </p:spPr>
        <p:txBody>
          <a:bodyPr wrap="none">
            <a:spAutoFit/>
          </a:bodyPr>
          <a:lstStyle/>
          <a:p>
            <a:endParaRPr lang="el-G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731F016-CA68-4F3C-BC41-81B82C1DC359}"/>
              </a:ext>
            </a:extLst>
          </p:cNvPr>
          <p:cNvPicPr>
            <a:picLocks noChangeAspect="1"/>
          </p:cNvPicPr>
          <p:nvPr/>
        </p:nvPicPr>
        <p:blipFill>
          <a:blip r:embed="rId2"/>
          <a:stretch>
            <a:fillRect/>
          </a:stretch>
        </p:blipFill>
        <p:spPr>
          <a:xfrm>
            <a:off x="0" y="1307872"/>
            <a:ext cx="4641734" cy="4632000"/>
          </a:xfrm>
          <a:prstGeom prst="rect">
            <a:avLst/>
          </a:prstGeom>
        </p:spPr>
      </p:pic>
      <p:pic>
        <p:nvPicPr>
          <p:cNvPr id="5" name="Εικόνα 4">
            <a:extLst>
              <a:ext uri="{FF2B5EF4-FFF2-40B4-BE49-F238E27FC236}">
                <a16:creationId xmlns:a16="http://schemas.microsoft.com/office/drawing/2014/main" id="{254EAF28-8D4A-47C6-BD23-E61C1DC57866}"/>
              </a:ext>
            </a:extLst>
          </p:cNvPr>
          <p:cNvPicPr>
            <a:picLocks noChangeAspect="1"/>
          </p:cNvPicPr>
          <p:nvPr/>
        </p:nvPicPr>
        <p:blipFill>
          <a:blip r:embed="rId3"/>
          <a:stretch>
            <a:fillRect/>
          </a:stretch>
        </p:blipFill>
        <p:spPr>
          <a:xfrm>
            <a:off x="4572000" y="1307872"/>
            <a:ext cx="4641734" cy="4632000"/>
          </a:xfrm>
          <a:prstGeom prst="rect">
            <a:avLst/>
          </a:prstGeom>
        </p:spPr>
      </p:pic>
      <p:sp>
        <p:nvSpPr>
          <p:cNvPr id="6" name="Ορθογώνιο 5">
            <a:extLst>
              <a:ext uri="{FF2B5EF4-FFF2-40B4-BE49-F238E27FC236}">
                <a16:creationId xmlns:a16="http://schemas.microsoft.com/office/drawing/2014/main" id="{E070731E-4329-4750-A7CC-4036D88B3A4B}"/>
              </a:ext>
            </a:extLst>
          </p:cNvPr>
          <p:cNvSpPr/>
          <p:nvPr/>
        </p:nvSpPr>
        <p:spPr>
          <a:xfrm>
            <a:off x="1636616" y="394908"/>
            <a:ext cx="6010235" cy="523220"/>
          </a:xfrm>
          <a:prstGeom prst="rect">
            <a:avLst/>
          </a:prstGeom>
        </p:spPr>
        <p:txBody>
          <a:bodyPr wrap="none">
            <a:spAutoFit/>
          </a:bodyPr>
          <a:lstStyle/>
          <a:p>
            <a:pPr algn="ctr"/>
            <a:r>
              <a:rPr lang="el-GR" sz="2800" b="1" dirty="0">
                <a:solidFill>
                  <a:srgbClr val="FF0000"/>
                </a:solidFill>
                <a:latin typeface="Calibri" panose="020F0502020204030204" pitchFamily="34" charset="0"/>
              </a:rPr>
              <a:t>ΦΥΣΙΟΛΟΓΙΚΕΣ ΣΤΕΦΑΝΙΑΙΕΣ ΑΡΤΗΡΙΕΣ</a:t>
            </a:r>
            <a:endParaRPr lang="el-GR" sz="2800" dirty="0">
              <a:solidFill>
                <a:srgbClr val="FF0000"/>
              </a:solidFill>
            </a:endParaRPr>
          </a:p>
        </p:txBody>
      </p:sp>
    </p:spTree>
    <p:extLst>
      <p:ext uri="{BB962C8B-B14F-4D97-AF65-F5344CB8AC3E}">
        <p14:creationId xmlns:p14="http://schemas.microsoft.com/office/powerpoint/2010/main" val="1209709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443136"/>
          </a:xfrm>
        </p:spPr>
        <p:txBody>
          <a:bodyPr/>
          <a:lstStyle/>
          <a:p>
            <a:r>
              <a:rPr lang="el-GR" sz="2800" dirty="0">
                <a:latin typeface="Arial" pitchFamily="34" charset="0"/>
                <a:cs typeface="Arial" pitchFamily="34" charset="0"/>
              </a:rPr>
              <a:t>Καθετηριασμός – στεφανιογραφία – κοιλιογραφία</a:t>
            </a:r>
            <a:br>
              <a:rPr lang="el-GR" dirty="0">
                <a:latin typeface="Arial" pitchFamily="34" charset="0"/>
                <a:cs typeface="Arial" pitchFamily="34" charset="0"/>
              </a:rPr>
            </a:br>
            <a:endParaRPr lang="el-GR" dirty="0"/>
          </a:p>
        </p:txBody>
      </p:sp>
      <p:pic>
        <p:nvPicPr>
          <p:cNvPr id="236546" name="Picture 2" descr="http://1.bp.blogspot.com/_7xuSgxNHSzk/TEuCOA3Df3I/AAAAAAAAARA/TA-lxIiIAhI/s1600/%CE%A3%CE%A4%CE%95%CE%A6%CE%91%CE%9D%CE%99%CE%9F%CE%93%CE%A1%CE%91%CE%A6%CE%99%CE%91.jpg"/>
          <p:cNvPicPr>
            <a:picLocks noChangeAspect="1" noChangeArrowheads="1"/>
          </p:cNvPicPr>
          <p:nvPr/>
        </p:nvPicPr>
        <p:blipFill>
          <a:blip r:embed="rId2" cstate="print"/>
          <a:srcRect/>
          <a:stretch>
            <a:fillRect/>
          </a:stretch>
        </p:blipFill>
        <p:spPr bwMode="auto">
          <a:xfrm>
            <a:off x="179512" y="1628800"/>
            <a:ext cx="3448050" cy="4657725"/>
          </a:xfrm>
          <a:prstGeom prst="rect">
            <a:avLst/>
          </a:prstGeom>
          <a:noFill/>
        </p:spPr>
      </p:pic>
      <p:pic>
        <p:nvPicPr>
          <p:cNvPr id="236548" name="Picture 4" descr="http://www.hygeia.gr/articlefiles/183-179-stefaniografia2.jpg"/>
          <p:cNvPicPr>
            <a:picLocks noChangeAspect="1" noChangeArrowheads="1"/>
          </p:cNvPicPr>
          <p:nvPr/>
        </p:nvPicPr>
        <p:blipFill>
          <a:blip r:embed="rId3" cstate="print"/>
          <a:srcRect/>
          <a:stretch>
            <a:fillRect/>
          </a:stretch>
        </p:blipFill>
        <p:spPr bwMode="auto">
          <a:xfrm>
            <a:off x="4211960" y="4352924"/>
            <a:ext cx="4762500" cy="2505076"/>
          </a:xfrm>
          <a:prstGeom prst="rect">
            <a:avLst/>
          </a:prstGeom>
          <a:noFill/>
        </p:spPr>
      </p:pic>
      <p:pic>
        <p:nvPicPr>
          <p:cNvPr id="236550" name="Picture 6" descr="EPEMBATIKH_KARDIOLOGIA_A1.jpg"/>
          <p:cNvPicPr>
            <a:picLocks noChangeAspect="1" noChangeArrowheads="1"/>
          </p:cNvPicPr>
          <p:nvPr/>
        </p:nvPicPr>
        <p:blipFill>
          <a:blip r:embed="rId4" cstate="print"/>
          <a:srcRect/>
          <a:stretch>
            <a:fillRect/>
          </a:stretch>
        </p:blipFill>
        <p:spPr bwMode="auto">
          <a:xfrm>
            <a:off x="6518920" y="1268760"/>
            <a:ext cx="2625080" cy="2625080"/>
          </a:xfrm>
          <a:prstGeom prst="rect">
            <a:avLst/>
          </a:prstGeom>
          <a:noFill/>
        </p:spPr>
      </p:pic>
      <p:sp>
        <p:nvSpPr>
          <p:cNvPr id="236552" name="AutoShape 8" descr="data:image/jpeg;base64,/9j/4AAQSkZJRgABAQAAAQABAAD/2wCEAAkGBhQSERMUExQWFBUUGBsXFxgWGB4aHhgcHBkcFx8aGxoXHiYeFxwkGRkgHy8gIycpLC0tGB4xNjAqNSYrLSkBCQoKDgwOGg8PGi4kHyUxLDQsLi0wLio0KjAvLCwsLywsMDQsLS8qMDIqLCwrLDQsLDQuLywtLC8sKSwsLC8pLP/AABEIAPEA0QMBIgACEQEDEQH/xAAcAAACAwEBAQEAAAAAAAAAAAAABgMEBQcCAQj/xABDEAACAQIEBAMFBQUHAwQDAAABAgMAEQQSITEFE0FRBiJhMnGBkfAHFCNCoVJicrHBFTOCkqLR4SRT8RdDc8IlNGT/xAAaAQACAwEBAAAAAAAAAAAAAAAABAIDBQEG/8QAOBEAAQMCAwUHAwMCBwEAAAAAAQACEQMhBBIxQVFhcfAFEzKBkaGxIsHRI+HxFFIGQnKCkqLSYv/aAAwDAQACEQMRAD8A7jRQKKEIooooQiiiihCKKKKEIooooQiiiihCKKKjknA3NcJA1XQJUlFVJOIgVTm8QKovlv8AGqX4imwS4qxtF7tAteisPhviyGWTlXtJYmx623t9d63KnSqsqtzMMhcqUn0jDxCixWJWNGdzZUUsx3sALk6a7Clzg32gQT4dZmWSIs4RYypkclolnXKsIYveFg/lvYb2sa2+M8KXEwSwOWCSqUYobNY9jY2NLOI+zWFZkkwzthbSJIyxqtvJDLCMispVSRLqSGuFG2hqxVrRP2g4HpPm9mwSORyc8XPBUIhLDlDMSLhRvavuD8e4SV0RXe7x85c0Eygxf93M8YUR6jzk21GutZyfZbhV1jaaNgECkMpyhcOcLYZ0YHNEdbgm+otWnH4Lw6ujKHATCfclUOQBDdTuPOG8oGYNf460IXw+PMHyll5jZHDMp5M2qIFZpLcu/LUMLyWyi+9GH8YQPjPu6zRtmDIgXMWMiAvIMwGTKqFdb+1cbi1ZUv2aIRDGMRKIYoZoCuWIMyTCNSmZYwALRm5tnJa+YVoYTwFhosSmITmBkkllVc90DTRiNzYgnULffQ+lhQhMtFV8BjBLFHIFdBIivlcZWXMoazD8rC9iOhqxQhFFFFCEUUUUIRRRRQhFFFFCEUVU4dxaHEKWhkSVVYoShzAMLXU26i409aiw/HYpJpIV5heM5XPKkyg5Q9uYVyXysDa/WhC0KKrx4wGV48rAoqMSR5SHLAAHqRkN+1x3qPFcSEbAOrBSQA9rrcmwBtquumulcJA1UmtLjAVyo5pwguxsK9k0heKuP3mKa5V9fd8qSx2LGFp5ok7AmMLhnYh+UJjk45mNl279f+KibFKBrr8dqTIeNqo/r6d/SqGN8VJYG9+tgde23XvXnWdq1nask+y22dluJhosmzjHFvwnEbWe3l62Pe3U+lcvi8QYpJyOY8tyVKm5D300XcHbarX33E4mTLhlZx3C9e9zoo99qePC/hRcEhZyJMQ+lxtGOy339/0bmd7Vl1aIha7W0ezqRFQBzjo3b57gs7w1wKSBzisRpKylYo+oBsC7b2NifLrv7rN2M8QyQQGRUEoj1dSbHKNyp11HY799KqmC5zHUnv6/8f0r3hTqVOoOh9b7/pVlGu+m/KLN0H5PP7LDxFX+of3lQTEW0EDYNynn4gnFMDiIsPIYpHjKHMCGjLDS4B2PcGxFYX/parKS0OER3xkM5VYwVSFOWGhVuWpYMEJtlVbuQepKpxHE4nBzSxRkrPErHCvYHOliRGc2jrbYHZlt6VdPjfiEigRtN+N95bDn7vGZH5OHg5aMqo65TPIwdrLqP/bHlG3hsR3ktd4h1KT7RwQw7g6ndjgCPPS/W7iWSf7P5c+NZDEDO6PFICVZEQwkYcqEJWMiIoSHIsR+H0rG8K/Zzixh0MpSBucrtCSSGyNiBncxkXf8ZGFtf+nj8ymxTa4k/E1bEsjzXXBCWNFjhZfvLcwGNTyizBbKQuYnuWBtWFxvxfjo53wkc0jOGnCMsMbysyYOCZEKrFky86YgkIDYC7CxJbWWr/BvswKthrzq3IiVcQim6tPEpMDny5hlSW9iRe0ZsRe8LfZVicsI58R5awgk59OXhGwxRemTOeYLj/3H0XXP8nx3F0TEMsTJIxmYcuCNs0i4bDCMa+0l+aA9ySYkF3sEfpmCZjGhf2iq5ri2thfTprQhIXAvs6ngmwkjSRMIGjZiM+ZguDGFyDZcquC65gf71rZPMH6HRRQhFFFFCEUUUUIRRWJ4uxM6QKcOGuZYhIUTmOkRkAkdEs2ZglyBlb3Glnhn9pM2BMk2ICzSz8+8MIyRoJGhJ/AvGXCoDm1uxFlOwhdBqpxeGR8PMsJVZWjcRl/ZDFSFLWBNr71zzF+JOJRYPETOJFkSWXOrQaQxKmIKMto8rjOseZg8wC6lgCTUEPiTiz4NZEWR80czROMOpaQ8mJo8yWUKpZprGy35Uft3CyiFZX7OcTynjHJSMnCnl8535nIQxNmdoAFDIIzYxyC6HS5BX5xrwpiMuNhVI4kxKpMZucyQ4cRiAcoxhAraQtaUANltmAFhUvEsbxhTislysULTRERAtI0qqEgC5LXiZXJIJJulxrpU8S8T4q33iMQuyN94UqMOHUrzYkjANjnDYdmYix1Z9TbLGIW/4b8Gz4fG893Rky4lTZnLOZsQsyuwbyghByzbWyL5mFgljifHFjx2TFfhwAKYHN8jPuSx2BHS9V/DfEse+Ny4hZBDlxJa8IVVdcQqxKsg1cGCzdblm8zWsjhiMOsilXUOp3DAEH3g6VB7cwV9Co2m45xIIi1iOI60X2OUMLqQwPUG4+Yrn/j3AYQMWxKyKNLNE1i3vBBBI1F9PWp8XDHwrGwNG3Lw2KLLIhPlRrAh1H5Rc2PYVhfafxmKeaOGKRSNDIwNwtr2Fx7RAJNh6VmY4ufTEagidtludm4NwxLHUycjgTmFoA1nW4j43qrwrgvD8QtlfEm26l1Ft+ltt/1phwfhDBpbJh1Y95WL/Nb5T8qS/BUJWQsCcjaC43sd7dN7fPtXTcGbi318elY1OqX1nUtnU71o9qPqUKha2o4jn/Ckw0RAAFlHZRYe6w+NWhFpr+nut1rwh6fX6VLH6/X1atilTAF7rzrnEmVWkT4/X6f8/P7h8Jdgfr62qdYL6Wq7DCAPr69amzDBzpOig+pAslD7SeA83Dc5NJMN5gRuV0uPW2jD3HvS59nPi7lNNG6lwwMqKgu2f8yqDvmAzb/lNdTliDKVOxFj7iNR8j+tfnzHwvg8U6qSrwyHKevlNwdO4sfjXa47qq2qPNej7HaMdhKmDfqLt4T+D8rueA447KJGUSLI2VRhwZOXY5TzHJAJvuAoykFfNa5nTi4JX/p5wWfLcx7bDMTfRdd/Q9qi8K8UixUIxEaqry25tgL51GWzHc2G1+lq2q0gQRIXkKlN1N5Y8QRYrLh43myfgYgZ2y+aO2X2fM2ui+bf0PatSiiuqCKKKKEIooooQisbxN4jGDWElC5mmWFRmCgEhnJZjoAERvja5Auw2ajnw6uMrqrC4NmAIupDA2PUEAg9CBQhIfCPtXGI5JGGKpIcOrkyXKtiZJI48oyWcAx3YkqRfQNbWX/1Fm8wOFjzDHLw8AYg2MhXMWvyLhACOhJ10FtWPB+EMJFOZ0gjEhCqDlHkChgOWLWjuGN8tr9au/2TD/2o/wC853sL/eWtzNvbt+bf1oQk3h/2nrOsbDDnltyFlzOLq2Imkw6hVCkSKHjNyWQ2I0vpVDgn2prlw8YhduY+GQl5VLKcUzuABl86ogA0AOwsAMxbODeBMHhWV4oRmVQqs/nKAM7+VnuVN5GuRvp2FVsdjMHGVWPDxSPGFC5I1Cx5SXQZ7WWzEkBbkEk2BOsXODdVZTpPqGGCVqpx5Tl/BxAzX3hYWtrrppfp3qKTxPEuTOskQcGzSxlFFr+0Wtl2263HelbxF4skjQF5CuY2WPD7n0znX4gf7Us4PwJjcU2cxiIEaNOxZtuxu2p7ilX4m+VrZK2sP2Q0s7zEVAxvzy/YFOWG+06G7Iw5zr+bDAujdCDny8t+uUkixFmY3tXx32kuPZjjhFt5ZAza9kQ6fE9qzYfsolKhHxYVQLZUjOUDsNQP0q9g/shw4a8kssnpou/c6n9RUC+u7QQmadLsmiPrfmPJx/8AI9Ujcc8S/eZLuGnfRVLaKNfyRgdfXU/pVXwv4dOMxYhP4YF2k7qoOoAPW9h8fSu28K8NYfDD8GJFNrZrXY+9jqaQvERPDuLpij/dT+1YWGoCuNN7aP60u+gWkOeZ3/ytbC9rMrB+HwrcpynLJ1I2AaDemeHwaseXl7KNB2+rVegwDLW0r3FxqD2+d6+g/Vqmzs6hTdnaIXj34uq/xmVnLhWvtU6YOreavgNNtpNbdUGq4rwI7elFvr+n13qQ0ZqtUJXjL9fX1tXEPtLhtxGX94If9AruBrjX2qSf/kDa2saA9fX4dKSxvgHP8r0v+GXEYwx/afkKvwHjc/CMW8cqnLe0idCOjp3PY9RpXauHcRjnjWWJg6MLgj+XoR2rF8Q+FIcdEokFnC+SRd1uP9Qv0rnGFxOL4JiLOM8LHUA+SQd1P5XHz76UMc7DnK7w79ytqto9stzshtcC42Pjdx6NrrtVFUOC8bixUQlhbMp37qezDoav1oAgiQvKPY5ji1wghFFFFdUUUUUUIRRRRQhFY/HfFeHwlhI4znVUG531P7I03P61gfaB48OFtBh7NO41O/LB2sOrHoKyPDP2bM7c/Hku7eYRkkk+sjXv/h+Z6Us+sS7JTEnbwW1h+z6bKQxOLdlafCB4nfgcV5n8T43iLFcLFaLYsbqg97aEn09NqzvF/hxsPhhJiMWzzMQEjQWS+mb1IC31sNx3rrCIEUBQFUbaABR8NBXPOERDinEZJ3GbD4byxqfZY6kHsb+0f8I2perTkQTJK0cFjhmNRjQylTuYgk7hJ2k7otKX/sxj5uOXmXblRuyX1sbjX19on5dq7Kfl9fWlc9xGHGF49EUsq4lDcCwFyCDttdlB9TfvXQhVmGblaRtlKduVe/qsrCwc0EDdcyPVfc1faB9X+vjXwD6NMrBRS74/4ek2BlzAtyrSjp7J11/gLCmL6/SqHH7fdMRe9uTJe38BqFQS0gpjCvNOuxw2EfKp+DpicMqEljCzRXJ3Cnyn/IVrc+t/r6NKf2cOfuj3Pm5r5ulvKvTpTUHB6391jY9q5SMsB4KzHNyYh44leqM1F6L/AF9fWtWJNFfCK+37UX9KEL5XE/tLfNxJwNbCNdP4R8967ZrXEeMP954wQuuadUFuykKT/pJpLGXaAN69P/hr6cRUqHRrD8j8LtqrYW7fXwqrxThMeJiaKVcyNp6j1H7JHereavl/d8/r6FOEAiCvNNe5rg5pghclwKS8F4gFYlsPINSOqXtmI6MhIv6H1rsCm9KXjrBLKkNxrzCnuVkbN8NAfgK1fBuIL4HDM1yeWBc9beW/yFK4cllV1HYII81sdoVf6qgzEu8ejuOsH0F1s0UUU+sNFFFFCEVh+JvES4dQgZRLIDlzbKBvI37qjp1Ola2MxSxxvI2iopY+4C5riRwUvE/vmMlcqsSkqLX2FxGNrALufX1pevVLBDdStnsvAsxDjUrGGNjzJsB+U0eAeDRzTSYw3cKxSJn9p23aZr7sS2nb4V0EH0+f19a0q/ZrGBw6G3UuT785H8hWzBi/xHBJAiQZydACTcG50IyXOnpfWuUQGsHFc7TLquKqCTDbDkDHz7lZn2g8UMOAmI0Z7Rg/xaG3+G+vrVrwdwf7rg4oyLMRnf8AiaxO3bQfCkrxuZcThBi2fLCJByoSN0JZRIx6s29ugPeumxvcA9xf+tRYc1QngIVmIYaGCZTB1c7NwLQ0AeU8pXPPG7H+18Bbf8Pb/wCU10bMaSfEODz8XwbHaMJce9pLfqtOwP19eldpD6nc1DHuDqNBu5v3K+kn6vVdsTuSwFhc36ep9P8Amp/r+dLPGuIrFikjyljIvM8pUH8MkgeYjcm/+E1eSAJWbTouquho3+y3YOIAtlzea2YAgi42vrS/9o/GhDg2W92mIjAvbTQt8LC3+IVDxTicq5ZJICLHKtmDshOmYItg5JsPaFvWxqKKWLFSyc5czSRmOK4W6RrcNLa9lvJchh/2111F16rszS1upT+EotpPbWeJa25gg3B0t68geE+F8FRQthpgplLazgk+e6Z+YFvYFWGi9j3tWviuFiGWKbCrGiG6zBdFdWAKsbaaMPatcBuovRwTxSjYcFweYkatIgGtst84DWLKV1/TetXCYuKVCIyGS2XTbYeybWIF9xcfI2GMZH0qVfE4jPFWTEgzoQfbbbyjQKxFJcA6r6Hcdx20Ir38fr6NVpscBot5G2AHX3nYeva9ZbcQxDymKNYxb2nBLBfS5A83p/zaVSs1nHkkWUC+9hzW59fz0+v9qKzf7Le39++a29hYeuUdr96r8KXENGrs4F9bE3tr/D1Fc75wMFh9vyu9y0guDh7/AIWlj8Ry4pJP2FZv8oJ/pXH/ALNcJzeIK7G5QNIb7k7fHVq6F4zadMFOQ6WyENca2PlsLDf/AHpB+y8yfeZeVa/K1v2zrStapNVoINl6Xsunk7OxFQESbdeq7Jb6+vQVDisWkYu7Ko7sbfLvr/KqSriSLEqD3BA/oapS+GGkN5JNepW5P+Ztug0Her6lapH6bCTxsvOspU5/UdbhdL3G+MDGYuPDozL0XSxObQub7eXYb294romBwawxpGgsqKFUeg0rIXw3AEyrGFINww9rN+1m3v8ApVnA8QKuIZmBdgSjbZwNxb9oDUgdjtUMNTdSeXVbl0X2cldiqrazGsoghrdh28etFq0UUVoLLRRRRQhYfjZb4DE//Gb+7r+lK/h/hIHDsbFEPMXnWx/hGUXO91sfjT/isOJEZG1V1Kn3EWP6Vz3h2Ofh07RYi/LcA5wNCVAUSAbsMgAcDVSL7G9K1gA+ToRC28C9zsO6lT8QIcBviPiPwrP2VYkNgim5jkYfMBv61e45DMGkjjAIxrBA5b+6tFZ/LbUcuMsPU6+qZwfGyYTEYrE4eMSYMSlHWPWygkh1HQC++2tvd0nCY2PExxTRHOua6nUW3Vt9b2JFu4qukQ9gbtH8JrtBjqOJdiAJa72NjDtxBvG0eayPE3DlIwMC6L94jFumWNGOo66KPnTNWF4l0lwDf/0gf5o3H/Nb5H19fCr2i562LKruJpU54+uYz8BIvjljDjcBiATYvy3A6gMG/wDsdPQ08ZaTftLMUmDZeYnMjYOoza3FwQLdcpO/avfh7xrzcKhSKSeZAFdUFhmGmrttcWPXc9qra8NqOaTx/KfqYd9fB0qjR4SWnZtkG+y5CcGIAJJsLXJvtb/x+lZHDpIyXxDlVzmyFtCI10Hu1ufiKocPxUuMZ450OHA1MQNyRfS7H2h1002rZTgMCrblqR+9r/P4fpVoOa4SDqbaEsebnWL211n4S14jnTEp5zaNXVYlzFS8hOVXYjUKoJY+imswwxQ4JhERz443WQKjPm8rKzZlF1Vh5wSbai9MfHIkifDCNihWUMbeYKpDQ5sp6Z5FHuv2rRz5w8Uw5byqUzKdHBBF1J/MAfZOo9d6qLcxO9Piu1tNgAOWZid1jaL2udt9gWAeFSGMSYlA8dvPGDfKCoGZQouSAouL63Y15xGNkimZIZRIFjVgkpJJJLeRZRqBl1Fw3QaXpxWIhMo1yrYX2Nhb9aUcN4UyRty7CYQspJ2Z5NSSbX8rXy9tBXHtI8I6+6TGIa+ziBuESN87xpEi99bLV4TxmN4OZnV3RLtlBX2hm0Q6i+g13t61a4dZIkNnYv52KrfVtbntvtWLxDGrDho2UbARAWvlUEZvgqKT8BvtTHLE2irlVRobgkm3axFqkJnl91TILMw8LideHlx6hRpxaJ2aNXHMA1TZh/hNj9XqfDxZVVe239P/ADWfjOAiZOXJkyX2RMp3vcMSSp9RY+tZ8nhjER3+7Y6VQfyzATAe5m1FAc/VzfRWCnReID45gx6gfbzWP9rPFQuHWAe1Ic512VD197WA/hpB8M8WlwkwxKRM0YurgAhSDqVzbAi1x7hRyZsbjxHK+eRnyM1xYBSb2toAACdBXc8NgUjjWJVAjVcoXpa3UbG/Xvek2tdXqF4MRovVVq1PsnCtwrmh5fJdeBB6gW2SoODcZixUQkhbMp09VPZh0NX7/X18a53jcOeE4wToP+kxByyKB/dnv7gTcehIroEM4ZQykMrDMCDoRoQb/Gnqb81jqNV5fGYZtOKlIyx2h+QeI/dez9fX11rN43gc6ocwVo3DKx0sdt/eb29K0zVfHKGjcHYqR+hH86lUaC0gpSm4teCFNw3GcxNdGUlXHYj+h3Hoat1j4JiuIYWFnUZrftBdL99AfkK2KnTMi6hVaA621FFFFTVSKyPFkSHBztJGkgSNmAcXFwpI93wrXrN8S4VpMHiEQXZ4nCjuSpsKg/wlX4cxWYSYuPlLfBvAyJBCQ7xy5Fz2IazFbsFzDygnsazPCfB3ixOLwqzyRrEwdVCjzqw0Yki/7I0NO/DcUJYo5F2dFYe4qKXeINy+MYUrYc6GRZN9QoLA9tDYXpdzA3KR1K2aWLr1TVpvNyCbgGC36tvAEcJUHivhOIWIzHEl0gdJghhW4KkXIcNf2STttep8cuLeHOs8UkZGYmNCpZbHVdTfvamLHRhginVeYpN+tjmA/wAwFUuA4PliWLWwYMNf+4gZvcOYW06XqWWHc0u3Fk0hIBLT/a3QwN2s/KkwXBcOFUiNGNrhmUMTcb3NyL+lIuExA4RxBozcYbEHMGvooPsn0KNcH0I7Cn7grDkgXvkZk/ysV/kKVPtKwv3mXB4VCOZI7Nc/lW1iSB00J/w1CsIaHt1H3THZ9QuruoViSxwIdwiTm8olNmPw+cCSPWRNVI2Yb5b9mvYVYwWNWVFdb2YbHcdwQdQRax91IvDMfLwqZMNiWz4WT+6mt7H7rdhfcdL3GlM5wzJijkbKJlLZbXUutr39SDe49asY8O+43JSvhTTGXNLYlrthG0cCN2y+9TcW4VzA5Fs5VMl+jI/NF/QuFv7qnhZcREM6bgXX9k2B0Yb+jCpsLiCwIZcrqbEdPepP5T099SQRZRbS1zbpub2/nU42pM1CBlOoNvT9gs9OIGBljnJIckRy20PXI+XRWsPaNgR63qfBnzMfRf8AerOIhDKQQDmB3HXp+tKU3H5OXmRXUFlhBXK15DdTmUsPIHGW9wbgnaoudlN0Cn3zm5YG/YOuuCo8UheVmijlVyWlVxlBSNW3DFDmD7AKSTqSRYXp7ifMoa1swvbtfW36muf8M4dOM62RDBEhKRn+8IBIbUBWL6gnpk605cEkcxDmEFrm9tgCbhQethpfraoUREqdd0HuwRlGml5udPxyWgazfEXEORhZ5dykbEe8iw+GYitEtbU6D61/lXPPtP8AFERw/wB2jcO7MC+UghQtjYkdSbaelSrPDGEq/s/CuxOIZTAkSJ4Dasr7LOG5sXJIbMIo9D+89juNCQMwv2rq4+vr4UifZDgwMLLJ1eXL8FUW/VjT4T9fX1tVeFblpBN9u1O8xr+ED0F/eVk+KcIsmDxCvqOWx9xAzA+hBpI8McbxOAgiadTJg5ACjr5jFe9gR29PfbtTX41xbCAYePWXFHkoPQ+03oAvXuflqYXhiR4dIfaRECa28wAtqNtdTQ5pdUlpggdSo0a7aOEyVW5mudMbYAiQdhnTkQrMM4dQ6sGVhcMDcEHW4I9Kq8QUurAXAClu1yBoD6dfgKT8Ljv7JxP3eVm+5zXaFzryjfVe9r2v7wepprk4th8rNz4rFdTzF2t777fzqWcVGwbbwlquEdRcHMlzTdp3/gjQjYUPPlxEYbTmOAD+8I2Nretzr6AVu0g4jxC2IniOHiL4eB1eSY6Bj7ICX1a1yPU9rU/VKi8EuAVWLoupBmcQYuN3PcYiyKKKKYSKKKKKEJOjkkwQxAPmjRnmCXseUxzkxm26km6HrqDqAVzB4mSPEw8SndSs10dLWMCPohUE6rsSR+0d73pz8fYMSYCfuq5gRuLEE/Nbg+hpc8aYNo8G0RYvHZI49E0OdQM11zAgA6qfy2sN6RqNLeQuOvKF6XA1WVAJjNUOV3KBMcyZ3yNyds6uLXuNDp6G9/Wx/mKHhOYOu+zeq9PiL3HvI63rNw7MuTK7yKF8xZQABl0K+UEm9tO2tW5uJKoN736LY5iewG5vTMiJKwiC12UXVDiHEVwbl3B5EgZnKi+RgBc2H5W0Hv8AfWV4Pw74mV+ITrlMl1hU/ljva/poLD/GfzaffFsX3t8JhrsgctJN+QiNdxZujOQPeBW/wWXyGNtXgPLb1soKtp3Qg299UgZn8B89dWWk4ilhZb43WP8ApBI9yIPADfKxvtKgD4B7gXDxlSRsS4S4+BI916zMNxN8IYMLiWs8MiiCSxyzRN5CNjZlBAIPbfqWrxHw37xhZorauhy/xDVfdqKXcVLHjuEq8hsyqozbFJVIQ2uep+eYbVyoCHkt1j1joK7B1WnDtpPEtz33jMAAR6OBG3nBTdPp5/2dz3HX/f4VOrXHpYfrS34W4xKS+FxX/wCxCB5ukqHQOO/Y+p73rWhheIhQQyG9s17qdwub9noCRpt2q8OBEhZdWgabixxuNNxGsg+4/Nlog/X19aUpSz2do1CjJKrLm9ljZnKXGqEkkg6jVRqdKaY2uL/z+VJ2Es2PxMe6ta6kXANzmNyNfZHztVNU/U2OrKun9MuI0H3A+/pKYODwnKzyIqs5N8pLHL0Gay6b6AaXpVwTu7FA8qTh+WozEBIzJa7bczyqxB6kWGm7zHGFACgKo2AGgpV4tjUwmMeQ5maZUyRL5mYrmWyr+Qba7X66VyszS9tqvwzjJDGybQBz+I15XtK1sVwGFg3PZpF6iVzlGt9dRbXvXLfHvF4JZIoMIq8qIWGQWDM1hYaXNgAL9bn4vQ4FLi7y8RYJEvmXDq1lUWuTKw1Yjt0t61ylZ1+8maOMiJJQ9lBIVc9wLnbQdaUxBEWET6r1XYdEd457nlxYNB4QTaOJ5W4ldw8NcL+74WGLqqjNp+Y+Zv1J+VTcX4qsCZiC7MQqRr7TsdlH++wAJq3HIGAYG4YAj1BFx+lYRhM2N5nTCkRrfqZEDObdCLrYj96tBxyNAavKt/WquqVeJPE7vMmFQxmBmiePHTMGdGCyRrqqRPZCI+rOCQ1/zajtTYwPTX+v1/WocaoKHrYgi3owt8aIoisai+ZkAB/esP8AiuMblJGxQr1u9YC7UWtu1jyv6rI8UcIXE4NhsyAyRkjYpe3zAIPvpR8GeC8LjMCGdWEmd1LqxBFtgB7OgIO1OnEcRmjMUess2ZVB/KpOVpG10VQfi1h1pf8As0Tl4SYKSfx3UX9FUfPX6tVFRrDVkibXWrg69an2e7I8ghzSIMayD5H0kLUwnEGjmiwWItdrGORbASoguQV/I+guBobkjtTfSj4g4cvKeQXMkLRyBx7RZWzG1+mU2tt00psje4B7i9XUCZIPQv8AgrMxWVzWvbaZnnYyN0gi3xovVFFFMpFFFFFCF4mhDqVYXVgQQeoIsR8q5z4owc33mCDmZRBG00LNqHdGAUSX2IXQsTre+lzXSazeNcM5gjdbcyFs6X63BVlJ7MpI+R6VTVZmCfwOJ7ipJ0vrsMRP2PBYnBMXHKrmNjC6/wB9C5usbeqt7CnUgpYHU1Tg43iMSxWArBEdOewz5yDltEDYWPR23toKz8UUxcohwoeMOGeYlSsbBbIUFvazPlVitxoLXpixMIyFHJCsuQgKFsu1lIFjb0FxptVIlwif3TtdrKJDyLnYblo00/zcM2g3zKyvB/DGixeN5kjTlWjjWSTU2I5hGpNrZlFhWvi8CY8QZkYqZQqWuSpdb2DLt5k8ubcFB3IOX4QCqMWFJOXFyDVixy2CrcsbnQHU9jTNjIg8bKb6jp3Gtx7iP5VJjZYFVi67v6pwJ2NBtEiBs5iYXvBYvmIGsV9DbtfcaHXTT160l4bCAY3G4bTlSMslgPZaZDGdtrMw/StjGcTOHw7TsBoqmROjlgApX9li1gdNbH0NUvBGAkzz4iexmxAV7C9kW5slvysrLYjpYetccZc0bVbQHc0qtSbWA5yDbkNvEKLHYgr/AGZjM2diywSEWGcSCxPwcE2705slxYn/AI6/XupG8TuVnhwkQ8004mWwBCKVZXNv4izC/r6U9X+vr0qVM3cOXqqcaAKdN2+Y5TI9yR5L3ek7jUjLjEcNy1Cks4W5F7Id7hhaxIPYUx47iCxLmbQXUE9FubXPYC4/8Vn8SwmnMey2BFj6+a56bqPo1yqMwgLNzOpkP5/g+xVTh2IxuIDK5TDhTYvGt2OYA6BiQrW1N9ietWf7Dhwy5kHmJ88jks7XG7O2u+vbevfBsUxizKhZ5GMh3C3drgZm9rKhAOUEXFZvilGXDyS4lwyrYLBHcIzEgKHY2aS+9tABfe16pbAZmNzvOz7el1pPDqzzSb9IJAgbTy230zGOSw/HXjyOSE4eB7s4tKw2Atqqn8xJ0vta+961vC3g0Q8PlSVbyYhCXB0I8vlX3gm/vNLfhjwGmKwk08jHmSZ+UVNgCt9SLagtp7v06L4fxZlwsLsQS8a5iNibWYj4io0gaj8z9otyWpjqlPC0BhsKT9LvrO9w0vukHzCoeAJy2AgDbrmjP+Fyo/02/Wvfh2Ns8rMbiX8Q67tzJVBHYctUHbT54XhbGtDhsVAvmmimlCqdDlOoYk7DQm/u7014Bsscdv2FAAGgsoOy7aG3w9aspuzZeAus7Hfp1Ku5zrcvF6XHopZ21Vf3lI917/oRt7qkNyGymxJAv26E+p7etUsTxFBozKQCLlGvlGguw3Ua3vsLXNq9yyGIWPmzXyt6m5sf6UyCHaLJeHUwCRZfMDw8KUYC2hJbctc6Ak6tp37Uq+DE5GO4hhQLgMJFPYE9e+jj32NM/FOKCAIioZJX8scYNs1tCSTsoG599I/DYpo+MyGezSSRFrQk2IKqABfYDLbXtelapaxwjf8AI/hbeApufQqh5sWSN5ykGfkdFPOPReWUNzzCb9wCQS3u0t7zW4osLVh4jDBYmJ1ZrXIO5vtruOnuua3RV1GcxkRYfdZNXwiDtP2RRRRTKXRRRRQhFFFFCEocdwhwjc+MLkSGZRfoxdJFQ2HskqQL7X91UcdwybE4gYeef8NY+ZIsKZLljkVCxLXvZj8B3BDpxLAiaGSJjYSIyEjpmFri9K2EwwWaWOVmhLRRaBrBspkDFGJJKgkaX8uYDrSr2AGNi2cNiJZm/wA7ZvEm5FxxEnT1WZ4XwC4XF46OIHIrR5QzdSmffra5t10pr+9ghlDXky7EW1I9dNtba70ucKw3/WYzLIoyiMrmCshVo7EsqFbkFbXvoK08KXKoXUML9tyBYPl3AYXIvcjvrXaVmxz+VDHn9TvXGbMnfOUa7+O1UOPssjYPD5c2eRldT+xETc+8W09a3zhRzGkU5WIUAjUMBfRh18zaWt76Xw3M4qHW4SGDzkftS3A0/hFyRTEhN77Akn1A9B/Shgkk8fjoqvF1MjKbW/2yf9xn4ypP8Pq8+KxOMPtxsscQA8rRi91HW7LqCRvboadsHilkQMpOoB1FjqL6ikHwbxZMNi8ThJCFzTHlt0JHlyX2GlrfEdRTZJiRhpQG/unuQ3/aNwCGH/bLMLH8pJGxqFF30z68052lSca2SNjcnFuUWHWs7bLzx6AuUWNyrrucoZQDcksGBBJCm3XbpvmwcBR4JWuQgUol2ubIbu2Y7ZmXLYaAKcuhpnnS+3W/8vr51XB/BCplAC5dRew2OnX59aHUQXSVlsxDmjIDHXUbr71V8P8AEb4OKSZipVAHMll26nWwvv7jSH454rJjJ8Ph1XJFIwMefQvc5RIw9pV3A6kXNqco/u6iSSUjJFZrsTlXS1wuxa4PQm9ra0p8CkGPxeMxcilo44yiL6G4Ue/KCfefdVVbMQGdW+OuS2OyXNaH4wt8IN9gJsAN5vtNh6ptwU4i4dI0YycuOUqp/Iyg+U+5hb4etXuCQ8nDQxjXJCnxNv8Acn50rY/iZkw8+EgcTTSF2JAIyxnUmQ2sGtdLaXuOp1Y+GNzcPhZL2vEnTa6WO/qNPf1qdJ+Y23Dr4SWIpOp4eTtdN9dLHff6onilrijHCcS5jNaLHRsjE6KHAyj4ba/vXpswYuFANrRjTswAGvypX+1EJkwaHQmYAMeigANr8R8qacHKFOZvKGFs3qvlv6A2vXKZDajm9byp40GphqFU6mQeOUwD6W8l6kw6SXSRQRqQGA6+/oCTVWPCWZVjJZEOfKzHy7iwaxNgSbA3ttptWpi7NGba6XH69qy+ISGLClo/aykgWJubXBspFgNz2ANXPDWy/b11dZrM73CjNj10dypcOxRbETYgxks55EIG2SMnMb9mkvra1lFRcJ8/FMU2p5UMcR03YnObdrelXcFgkjhQK34apmkdRYsAMx1vm8xu1r6Uu+BnLNiiwtLM0cy26I9yDvsBSge4ETv+3v0OK2w0Op1nt2ANHKQPgX5yna/MlVd1W7MfUaBfmb/CtWqHDYQrPYWFlH6E/wAzf41fp+kDBJ1P8LDqETA0RRRRVqqRRRRQhFFFFCEVR4ngWcBoyFkT2SdQQSLqw7G2/QgHW1qvUVwiVJri0yFzXBYWSbFpNMsYXERyRqo9pHie4VmItn8pO1tCLUz4/HNEql1jKlgC5flZexIIO5000vbarPGfDglVzEeVLcOrA2HMX2WYbHaxO9jVHhcOdW85EqaSCVA8iNvlJ0BX9kgWIN6WDS2y16tZmIaHkCBbLe27T0naRcXhZXCJ8+OxRXy3jhcX2YDMMwJABFzva29MaYkXPlOo/Kvv/W/8xS8/Dg2Kln5h50MscYZrWKiMF0EY0I89+9xob1rxYhpAkmQoWGXKdGzgkEWtqNDrpprtau0zAg8flUY2lJD6W5oI5NGm+37pc4dGkpx8MsTPG2JY7HTygXv+VhoRVvASyZmwczq7opaKSVT549NHsQc6uFv3+dR+E2LxPKXI5s8rlQoa5Zgg310C2Fu9aHFvLJhHYXKS8u5H5ZEZD+uU/AVWG/SHdGUxUrObiH0ZkbP/AJc1se5EHhxAUGK4dMVGWdIdQRkMjAEE6AM2itsba29CRUn3jFqLvhwy6nNHKqdL58stso076b+tX+byrukeYvsBoL7AA2PmNjoB3JsKpNw2ed8s84EKqGlijUKM5s3LzDzFQpFzuQR3rjmgeCZVFN5rNzV8uUX2z7EHdEmEmyOs6PicSCuHjDNDADbOSTlzkdydLdL203auB8BOG4U6W/Fkid2tobshsPeFsPnWB4/Zpnjw8ClmYtKVXsq2HwAB+RFdHw2IEsSuvsyIGHuYA/yNQpMlzht3809XxDxhKZaIa5xIaNAG2b6nMSdvklvwxh4xDLHEys0i3ZxbzMUsToLAC+3TXTXX14VLjDxxkkoFZSGHmidGCsl+qg7X123rQwWAUs7KMsma5YD2umvfaqvA8PJzMWpNgZ2e3cFUGnoSpHvBq3LBbv6Ky2VnVKVTNfQ38xHlPoNNircfwUeKxmGhlGZUhkkI7likYuem5b3ivEWGxeDjCoPveHWwQXCyxgGwGvlkA+Bq7gcTzcRPKApEbrh1t3UZmB02DkfKtXFBlhNyCRa526i/19AazNLxYyVdVxT6TRQcJaGiQd5l3Ag3ix5rMw3iCGbMLPFKozNE4yNrbcHRh6ja42qTF4aQ4aYWBJhKR2GtypGuY2N2Px0qvxfg/wB7ZJI25Twaxygdexvup6g9PfRwfxaJWeF0yzx6sFIKsBpnjJIzL19P1qJN8jzrMcUMYHjv6A01B2X1B2tPtodhMHiRGTCSQqcpnnWFDa2krqSPcFzLf0qt4k4c0UsWMgbliLLC+mjR+yGI6qGIBA1sbi1qseJEeWGInRBPAVvYFyZANLHQWYm+506V78Yz/wDTyQ3UvMOXCl7FmJ/koF77XsPfU85gTyj364p7Duc00wNpdm5HKDPlfcEy8GnzwpJsXGYjsTuvw2+FXqr4DDCOKNALBFVQO1gBarFaLRDQFg1CC8kaIoooqSgiiiihCKKKKEIooooQiszjHh6LEAFhZxs6kg6dCVILLr7JNadFcIBEFTZUdTdmYYKSeHYQQ4nEoYbOcjhoWsSmQILBiCQGU3FzYt61bfBqzBpEbyg+aTO7gb2FhkFwDcitvivCRLZlblyoDy5AL5b7gjZ0NtVP6EAjCxD4iSN4iyLLkZWTKVzXFs0bkkMu9vL11ApYtyWhagrd9DgYNgbm1onbY+x9Tg+DuL5sOIBGwMTM+Y2U8lmLB0ViC2tlI2A112O3isUjJG2uVHjZcwK3GcWJVhm69r61UwnCTLhMNPe0scSCIA5gWFvI17AhsuUqBpcm5IvVyeSPFYWJpSMk7KZRcgqCGAUW10fLqf3joKg2csHyTGKbTqVzVZb6vqi97zzkTGl7cVozpybAG7knIoFwCSBv+UAta/rbWp8JggVGZi2tz0ub7nXr2rL4ZimYEMMzxMEkI3BQki/oQQ46ebfSvEnFjKJEgdUNyDMwuEIFrIuzuDp0UdztUyQPqPksjuoPdm0ak6cPLdGvss/hJE/E5preSG2Gi7ae3+p/1GtTgGNSAyYV2CGJ2MYY+1ExzrY+gOW3S3rWJ9mSEwAWtkdmcn82cKVPxA/01uZguPfOt0nSONSQCM6Kz5T2upY6j8tU0ycrXDaT7rVxA/Wq0To0AN/2wJ8wXHjKuYpjFLmAurf+SP6/OvIxCRnmczypE1wdL6h7nT3j/FV8YFAhQKAp6DYeo7ai+lLPG8MWZMIrK/N8zi3mWJTc37ZjZL3F8x0q+oYbMX2LJo03d7lafpOvAbT6L54FmE2ERl3zOXJ1/ELliCB2zD4Gt3EzMwyAC53y66D3/I1icAif7xjkHkAlQlR0vEL2Hrat9XVNAG9wBJPptUaZAYJKuxoLq7i0WdB5ZgHR5TCqyRxtZF1YDc3so6kg763sO9qV/EXA0mxeEWNmjypJGHA0DqDIoIPtdSwt1tTjK7HRQFLb6m9trkrbL6WN77Us+LmaFcM6jmNFK0gRLRgKkTM+puR5epvtVFVoMmOfrp1wTvZ73NqBrDBggf8AE+X2UfiDizSQ4dlUCaKfNJGbeVoUdnGulvKSpO912rc8OcLSRhij583njY6mxWw19AW20u7abVg4yONnl5WqzRCdMpzESFTDrmv5mDqBfu597twXA8nDxRG10QKcu2na+tqsptzvl14XcU9tOgGstPwbkeRt6q7RRRTyxEUUUUIRRRRQhFFFFCEA0UUUIRRRRQhFVsdw6OZcsiBwNRcbHa4O6m3UVZorhE6rocWmQlFuHjBEqYebhy2ZGvfkX3D5jogOoYbAm+1z78NQoq4iAhSscjFdrGKX8RddiPMy3/dprrB494ZWVkljUCWM9ygkG+Ryuu+oOtj0IuKpLC24WizFCqCyqYJ263GhI9QTxlZfGCXDrCzRgtCkrgDM2eRIwqnceS7XPRltoTVjiOLjgiIjjUsfwsOoA8zAZQoA1yq17n0qhj+IIkdpGeFmnSRxNcaK6sRnAKtdVsMrW81T8G4tFNj2ZVbJHAqQHIbMCxzsmm1wFB62pcEF0Db7a9c053R7uXNJa2Tz8I123/6zCt4Ph4wuIhQWs+GWK9rXaDr63R2/y1a4lhAczaAgxyZtv7t77nby3F/WvXiQlUjxFrfd5A578vVJPd5CW/w17xmFVrPI4yIc9jbJ5Qcpa+hsfPfuFq1zdWxy8+iki8uLapN9DxIP4yqgOKHFO0eGcCNNJZgASCfyRg6Zu7HQdLmo8PwOPDYxJI7/AIyPHIWYuWItIrEsb7KQfeKvcCYNz3F/PO51BB0CoNDrso+decVNfGQp0SKSRtdizLGt/TVre40RIDjrP3/CszFrnU2WbBnjbbvvp7BZWEwErYvGzQSqnnWMoy5ldkjW5bYr7dvKeh32q6/HCv4coaGb8qL5xL0vEbXbXcWBXcgDWvvCmySYoLqTijp/HDE2/br7hUvibBvJA7RG00X4kTdmUeumq3Wx011qLQQ2R5qb3tfVayoBENAOkWAE7xvmbaK7gQMpNySTqSCDft5tdO3v9aw8ZCkmMdLg8rDEZTrZpGtci+pyIPhV/C46xRXkzpIgeOUgC/UqbWAspVhoPid13CR/j4ifK7F1Q5CxFyWflx6kebliPy92PY1GqRlDdUYemWl7p2W8zHDiOaj8EcKY4iPNJI8S4eKWzWIDMBlS+9gVLW/dTtr0es/gfCVw8QQWvYZiBbZQgt6AKAPdWhTFFmRsFK47E/1FUuGiKKKKuSKKKKKEIooooQiiiihCKKKKEIooooQiiiihCKKKKELy6AixAI7GszFcMcTJNGw8ilDGRYMpNyM3QggFeg1HW41aKi5ocpsqFmirQymS4aMqLWOe2t+gAJ0pbxsLYdBFKHaBGQxyKC1lVw2SUKCQFGgbUMFF7EattFRezMNbq2lWyHS1rcto68kscJ4shM1nBUu0gfYENbRbm7ZbakDqKjRiMVKWtkm5cCn82ZYzIOmgOZhbuo/a0ZBgY82bImb9rKL/ADtfp+lQ4jg0Thgy6PbMLkXtoDodCOhGug7VSKb4EwrhXp5jYwRHuOW5LOExixYtlfQTqDfXRkCowY7LnXlkHbTuRW5NOSSAfYBzDa9yQB+h+QHWjEeHwSCjZTc5s68wOCApBzG9/Kut/wAi6EaV5g8NKlgJZSgAAUldLX/Nlz/mOl9NLWsKi1lQfSp1KlF8Om8fFviPyEvcN4ayJhEQu/lzstyQt7MCh1ERF2Av5WCkHcEM/DuDZGaR2zyOQT2WyhLKAB0G+9XoMMqCyKFHYC22nSpasp0Q25VdfFuqTxmeMmUUUUUwkkUUUUIRRRRQhFFFFCEUUUUIRRRRQhFFFFCEUUUUIRRRRQhFFFFCEUUUUIRRRRQhFFFFCEUUUUIRRRRQhFFFFCEUUUUIX//Z"/>
          <p:cNvSpPr>
            <a:spLocks noChangeAspect="1" noChangeArrowheads="1"/>
          </p:cNvSpPr>
          <p:nvPr/>
        </p:nvSpPr>
        <p:spPr bwMode="auto">
          <a:xfrm>
            <a:off x="0" y="-1109663"/>
            <a:ext cx="1990725" cy="22955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36554" name="AutoShape 10" descr="data:image/jpeg;base64,/9j/4AAQSkZJRgABAQAAAQABAAD/2wCEAAkGBhQSERMUExQWFBUUGBsXFxgWGB4aHhgcHBkcFx8aGxoXHiYeFxwkGRkgHy8gIycpLC0tGB4xNjAqNSYrLSkBCQoKDgwOGg8PGi4kHyUxLDQsLi0wLio0KjAvLCwsLywsMDQsLS8qMDIqLCwrLDQsLDQuLywtLC8sKSwsLC8pLP/AABEIAPEA0QMBIgACEQEDEQH/xAAcAAACAwEBAQEAAAAAAAAAAAAABgMEBQcCAQj/xABDEAACAQIEBAMFBQUHAwQDAAABAgMAEQQSITEFE0FRBiJhMnGBkfAHFCNCoVJicrHBFTOCkqLR4SRT8RdDc8IlNGT/xAAaAQACAwEBAAAAAAAAAAAAAAAABAIDBQEG/8QAOBEAAQMCAwUHAwMCBwEAAAAAAQACEQMhBBIxQVFhcfAFEzKBkaGxIsHRI+HxFFIGQnKCkqLSYv/aAAwDAQACEQMRAD8A7jRQKKEIooooQiiiihCKKKKEIooooQiiiihCKKKjknA3NcJA1XQJUlFVJOIgVTm8QKovlv8AGqX4imwS4qxtF7tAteisPhviyGWTlXtJYmx623t9d63KnSqsqtzMMhcqUn0jDxCixWJWNGdzZUUsx3sALk6a7Clzg32gQT4dZmWSIs4RYypkclolnXKsIYveFg/lvYb2sa2+M8KXEwSwOWCSqUYobNY9jY2NLOI+zWFZkkwzthbSJIyxqtvJDLCMispVSRLqSGuFG2hqxVrRP2g4HpPm9mwSORyc8XPBUIhLDlDMSLhRvavuD8e4SV0RXe7x85c0Eygxf93M8YUR6jzk21GutZyfZbhV1jaaNgECkMpyhcOcLYZ0YHNEdbgm+otWnH4Lw6ujKHATCfclUOQBDdTuPOG8oGYNf460IXw+PMHyll5jZHDMp5M2qIFZpLcu/LUMLyWyi+9GH8YQPjPu6zRtmDIgXMWMiAvIMwGTKqFdb+1cbi1ZUv2aIRDGMRKIYoZoCuWIMyTCNSmZYwALRm5tnJa+YVoYTwFhosSmITmBkkllVc90DTRiNzYgnULffQ+lhQhMtFV8BjBLFHIFdBIivlcZWXMoazD8rC9iOhqxQhFFFFCEUUUUIRRRRQhFFFFCEUVU4dxaHEKWhkSVVYoShzAMLXU26i409aiw/HYpJpIV5heM5XPKkyg5Q9uYVyXysDa/WhC0KKrx4wGV48rAoqMSR5SHLAAHqRkN+1x3qPFcSEbAOrBSQA9rrcmwBtquumulcJA1UmtLjAVyo5pwguxsK9k0heKuP3mKa5V9fd8qSx2LGFp5ok7AmMLhnYh+UJjk45mNl279f+KibFKBrr8dqTIeNqo/r6d/SqGN8VJYG9+tgde23XvXnWdq1nask+y22dluJhosmzjHFvwnEbWe3l62Pe3U+lcvi8QYpJyOY8tyVKm5D300XcHbarX33E4mTLhlZx3C9e9zoo99qePC/hRcEhZyJMQ+lxtGOy339/0bmd7Vl1aIha7W0ezqRFQBzjo3b57gs7w1wKSBzisRpKylYo+oBsC7b2NifLrv7rN2M8QyQQGRUEoj1dSbHKNyp11HY799KqmC5zHUnv6/8f0r3hTqVOoOh9b7/pVlGu+m/KLN0H5PP7LDxFX+of3lQTEW0EDYNynn4gnFMDiIsPIYpHjKHMCGjLDS4B2PcGxFYX/parKS0OER3xkM5VYwVSFOWGhVuWpYMEJtlVbuQepKpxHE4nBzSxRkrPErHCvYHOliRGc2jrbYHZlt6VdPjfiEigRtN+N95bDn7vGZH5OHg5aMqo65TPIwdrLqP/bHlG3hsR3ktd4h1KT7RwQw7g6ndjgCPPS/W7iWSf7P5c+NZDEDO6PFICVZEQwkYcqEJWMiIoSHIsR+H0rG8K/Zzixh0MpSBucrtCSSGyNiBncxkXf8ZGFtf+nj8ymxTa4k/E1bEsjzXXBCWNFjhZfvLcwGNTyizBbKQuYnuWBtWFxvxfjo53wkc0jOGnCMsMbysyYOCZEKrFky86YgkIDYC7CxJbWWr/BvswKthrzq3IiVcQim6tPEpMDny5hlSW9iRe0ZsRe8LfZVicsI58R5awgk59OXhGwxRemTOeYLj/3H0XXP8nx3F0TEMsTJIxmYcuCNs0i4bDCMa+0l+aA9ySYkF3sEfpmCZjGhf2iq5ri2thfTprQhIXAvs6ngmwkjSRMIGjZiM+ZguDGFyDZcquC65gf71rZPMH6HRRQhFFFFCEUUUUIRRWJ4uxM6QKcOGuZYhIUTmOkRkAkdEs2ZglyBlb3Glnhn9pM2BMk2ICzSz8+8MIyRoJGhJ/AvGXCoDm1uxFlOwhdBqpxeGR8PMsJVZWjcRl/ZDFSFLWBNr71zzF+JOJRYPETOJFkSWXOrQaQxKmIKMto8rjOseZg8wC6lgCTUEPiTiz4NZEWR80czROMOpaQ8mJo8yWUKpZprGy35Uft3CyiFZX7OcTynjHJSMnCnl8535nIQxNmdoAFDIIzYxyC6HS5BX5xrwpiMuNhVI4kxKpMZucyQ4cRiAcoxhAraQtaUANltmAFhUvEsbxhTislysULTRERAtI0qqEgC5LXiZXJIJJulxrpU8S8T4q33iMQuyN94UqMOHUrzYkjANjnDYdmYix1Z9TbLGIW/4b8Gz4fG893Rky4lTZnLOZsQsyuwbyghByzbWyL5mFgljifHFjx2TFfhwAKYHN8jPuSx2BHS9V/DfEse+Ny4hZBDlxJa8IVVdcQqxKsg1cGCzdblm8zWsjhiMOsilXUOp3DAEH3g6VB7cwV9Co2m45xIIi1iOI60X2OUMLqQwPUG4+Yrn/j3AYQMWxKyKNLNE1i3vBBBI1F9PWp8XDHwrGwNG3Lw2KLLIhPlRrAh1H5Rc2PYVhfafxmKeaOGKRSNDIwNwtr2Fx7RAJNh6VmY4ufTEagidtludm4NwxLHUycjgTmFoA1nW4j43qrwrgvD8QtlfEm26l1Ft+ltt/1phwfhDBpbJh1Y95WL/Nb5T8qS/BUJWQsCcjaC43sd7dN7fPtXTcGbi318elY1OqX1nUtnU71o9qPqUKha2o4jn/Ckw0RAAFlHZRYe6w+NWhFpr+nut1rwh6fX6VLH6/X1atilTAF7rzrnEmVWkT4/X6f8/P7h8Jdgfr62qdYL6Wq7DCAPr69amzDBzpOig+pAslD7SeA83Dc5NJMN5gRuV0uPW2jD3HvS59nPi7lNNG6lwwMqKgu2f8yqDvmAzb/lNdTliDKVOxFj7iNR8j+tfnzHwvg8U6qSrwyHKevlNwdO4sfjXa47qq2qPNej7HaMdhKmDfqLt4T+D8rueA447KJGUSLI2VRhwZOXY5TzHJAJvuAoykFfNa5nTi4JX/p5wWfLcx7bDMTfRdd/Q9qi8K8UixUIxEaqry25tgL51GWzHc2G1+lq2q0gQRIXkKlN1N5Y8QRYrLh43myfgYgZ2y+aO2X2fM2ui+bf0PatSiiuqCKKKKEIooooQisbxN4jGDWElC5mmWFRmCgEhnJZjoAERvja5Auw2ajnw6uMrqrC4NmAIupDA2PUEAg9CBQhIfCPtXGI5JGGKpIcOrkyXKtiZJI48oyWcAx3YkqRfQNbWX/1Fm8wOFjzDHLw8AYg2MhXMWvyLhACOhJ10FtWPB+EMJFOZ0gjEhCqDlHkChgOWLWjuGN8tr9au/2TD/2o/wC853sL/eWtzNvbt+bf1oQk3h/2nrOsbDDnltyFlzOLq2Imkw6hVCkSKHjNyWQ2I0vpVDgn2prlw8YhduY+GQl5VLKcUzuABl86ogA0AOwsAMxbODeBMHhWV4oRmVQqs/nKAM7+VnuVN5GuRvp2FVsdjMHGVWPDxSPGFC5I1Cx5SXQZ7WWzEkBbkEk2BOsXODdVZTpPqGGCVqpx5Tl/BxAzX3hYWtrrppfp3qKTxPEuTOskQcGzSxlFFr+0Wtl2263HelbxF4skjQF5CuY2WPD7n0znX4gf7Us4PwJjcU2cxiIEaNOxZtuxu2p7ilX4m+VrZK2sP2Q0s7zEVAxvzy/YFOWG+06G7Iw5zr+bDAujdCDny8t+uUkixFmY3tXx32kuPZjjhFt5ZAza9kQ6fE9qzYfsolKhHxYVQLZUjOUDsNQP0q9g/shw4a8kssnpou/c6n9RUC+u7QQmadLsmiPrfmPJx/8AI9Ujcc8S/eZLuGnfRVLaKNfyRgdfXU/pVXwv4dOMxYhP4YF2k7qoOoAPW9h8fSu28K8NYfDD8GJFNrZrXY+9jqaQvERPDuLpij/dT+1YWGoCuNN7aP60u+gWkOeZ3/ytbC9rMrB+HwrcpynLJ1I2AaDemeHwaseXl7KNB2+rVegwDLW0r3FxqD2+d6+g/Vqmzs6hTdnaIXj34uq/xmVnLhWvtU6YOreavgNNtpNbdUGq4rwI7elFvr+n13qQ0ZqtUJXjL9fX1tXEPtLhtxGX94If9AruBrjX2qSf/kDa2saA9fX4dKSxvgHP8r0v+GXEYwx/afkKvwHjc/CMW8cqnLe0idCOjp3PY9RpXauHcRjnjWWJg6MLgj+XoR2rF8Q+FIcdEokFnC+SRd1uP9Qv0rnGFxOL4JiLOM8LHUA+SQd1P5XHz76UMc7DnK7w79ytqto9stzshtcC42Pjdx6NrrtVFUOC8bixUQlhbMp37qezDoav1oAgiQvKPY5ji1wghFFFFdUUUUUUIRRRRQhFY/HfFeHwlhI4znVUG531P7I03P61gfaB48OFtBh7NO41O/LB2sOrHoKyPDP2bM7c/Hku7eYRkkk+sjXv/h+Z6Us+sS7JTEnbwW1h+z6bKQxOLdlafCB4nfgcV5n8T43iLFcLFaLYsbqg97aEn09NqzvF/hxsPhhJiMWzzMQEjQWS+mb1IC31sNx3rrCIEUBQFUbaABR8NBXPOERDinEZJ3GbD4byxqfZY6kHsb+0f8I2perTkQTJK0cFjhmNRjQylTuYgk7hJ2k7otKX/sxj5uOXmXblRuyX1sbjX19on5dq7Kfl9fWlc9xGHGF49EUsq4lDcCwFyCDttdlB9TfvXQhVmGblaRtlKduVe/qsrCwc0EDdcyPVfc1faB9X+vjXwD6NMrBRS74/4ek2BlzAtyrSjp7J11/gLCmL6/SqHH7fdMRe9uTJe38BqFQS0gpjCvNOuxw2EfKp+DpicMqEljCzRXJ3Cnyn/IVrc+t/r6NKf2cOfuj3Pm5r5ulvKvTpTUHB6391jY9q5SMsB4KzHNyYh44leqM1F6L/AF9fWtWJNFfCK+37UX9KEL5XE/tLfNxJwNbCNdP4R8967ZrXEeMP954wQuuadUFuykKT/pJpLGXaAN69P/hr6cRUqHRrD8j8LtqrYW7fXwqrxThMeJiaKVcyNp6j1H7JHereavl/d8/r6FOEAiCvNNe5rg5pghclwKS8F4gFYlsPINSOqXtmI6MhIv6H1rsCm9KXjrBLKkNxrzCnuVkbN8NAfgK1fBuIL4HDM1yeWBc9beW/yFK4cllV1HYII81sdoVf6qgzEu8ejuOsH0F1s0UUU+sNFFFFCEVh+JvES4dQgZRLIDlzbKBvI37qjp1Ola2MxSxxvI2iopY+4C5riRwUvE/vmMlcqsSkqLX2FxGNrALufX1pevVLBDdStnsvAsxDjUrGGNjzJsB+U0eAeDRzTSYw3cKxSJn9p23aZr7sS2nb4V0EH0+f19a0q/ZrGBw6G3UuT785H8hWzBi/xHBJAiQZydACTcG50IyXOnpfWuUQGsHFc7TLquKqCTDbDkDHz7lZn2g8UMOAmI0Z7Rg/xaG3+G+vrVrwdwf7rg4oyLMRnf8AiaxO3bQfCkrxuZcThBi2fLCJByoSN0JZRIx6s29ugPeumxvcA9xf+tRYc1QngIVmIYaGCZTB1c7NwLQ0AeU8pXPPG7H+18Bbf8Pb/wCU10bMaSfEODz8XwbHaMJce9pLfqtOwP19eldpD6nc1DHuDqNBu5v3K+kn6vVdsTuSwFhc36ep9P8Amp/r+dLPGuIrFikjyljIvM8pUH8MkgeYjcm/+E1eSAJWbTouquho3+y3YOIAtlzea2YAgi42vrS/9o/GhDg2W92mIjAvbTQt8LC3+IVDxTicq5ZJICLHKtmDshOmYItg5JsPaFvWxqKKWLFSyc5czSRmOK4W6RrcNLa9lvJchh/2111F16rszS1upT+EotpPbWeJa25gg3B0t68geE+F8FRQthpgplLazgk+e6Z+YFvYFWGi9j3tWviuFiGWKbCrGiG6zBdFdWAKsbaaMPatcBuovRwTxSjYcFweYkatIgGtst84DWLKV1/TetXCYuKVCIyGS2XTbYeybWIF9xcfI2GMZH0qVfE4jPFWTEgzoQfbbbyjQKxFJcA6r6Hcdx20Ir38fr6NVpscBot5G2AHX3nYeva9ZbcQxDymKNYxb2nBLBfS5A83p/zaVSs1nHkkWUC+9hzW59fz0+v9qKzf7Le39++a29hYeuUdr96r8KXENGrs4F9bE3tr/D1Fc75wMFh9vyu9y0guDh7/AIWlj8Ry4pJP2FZv8oJ/pXH/ALNcJzeIK7G5QNIb7k7fHVq6F4zadMFOQ6WyENca2PlsLDf/AHpB+y8yfeZeVa/K1v2zrStapNVoINl6Xsunk7OxFQESbdeq7Jb6+vQVDisWkYu7Ko7sbfLvr/KqSriSLEqD3BA/oapS+GGkN5JNepW5P+Ztug0Her6lapH6bCTxsvOspU5/UdbhdL3G+MDGYuPDozL0XSxObQub7eXYb294romBwawxpGgsqKFUeg0rIXw3AEyrGFINww9rN+1m3v8ApVnA8QKuIZmBdgSjbZwNxb9oDUgdjtUMNTdSeXVbl0X2cldiqrazGsoghrdh28etFq0UUVoLLRRRRQhYfjZb4DE//Gb+7r+lK/h/hIHDsbFEPMXnWx/hGUXO91sfjT/isOJEZG1V1Kn3EWP6Vz3h2Ofh07RYi/LcA5wNCVAUSAbsMgAcDVSL7G9K1gA+ToRC28C9zsO6lT8QIcBviPiPwrP2VYkNgim5jkYfMBv61e45DMGkjjAIxrBA5b+6tFZ/LbUcuMsPU6+qZwfGyYTEYrE4eMSYMSlHWPWygkh1HQC++2tvd0nCY2PExxTRHOua6nUW3Vt9b2JFu4qukQ9gbtH8JrtBjqOJdiAJa72NjDtxBvG0eayPE3DlIwMC6L94jFumWNGOo66KPnTNWF4l0lwDf/0gf5o3H/Nb5H19fCr2i562LKruJpU54+uYz8BIvjljDjcBiATYvy3A6gMG/wDsdPQ08ZaTftLMUmDZeYnMjYOoza3FwQLdcpO/avfh7xrzcKhSKSeZAFdUFhmGmrttcWPXc9qra8NqOaTx/KfqYd9fB0qjR4SWnZtkG+y5CcGIAJJsLXJvtb/x+lZHDpIyXxDlVzmyFtCI10Hu1ufiKocPxUuMZ450OHA1MQNyRfS7H2h1002rZTgMCrblqR+9r/P4fpVoOa4SDqbaEsebnWL211n4S14jnTEp5zaNXVYlzFS8hOVXYjUKoJY+imswwxQ4JhERz443WQKjPm8rKzZlF1Vh5wSbai9MfHIkifDCNihWUMbeYKpDQ5sp6Z5FHuv2rRz5w8Uw5byqUzKdHBBF1J/MAfZOo9d6qLcxO9Piu1tNgAOWZid1jaL2udt9gWAeFSGMSYlA8dvPGDfKCoGZQouSAouL63Y15xGNkimZIZRIFjVgkpJJJLeRZRqBl1Fw3QaXpxWIhMo1yrYX2Nhb9aUcN4UyRty7CYQspJ2Z5NSSbX8rXy9tBXHtI8I6+6TGIa+ziBuESN87xpEi99bLV4TxmN4OZnV3RLtlBX2hm0Q6i+g13t61a4dZIkNnYv52KrfVtbntvtWLxDGrDho2UbARAWvlUEZvgqKT8BvtTHLE2irlVRobgkm3axFqkJnl91TILMw8LideHlx6hRpxaJ2aNXHMA1TZh/hNj9XqfDxZVVe239P/ADWfjOAiZOXJkyX2RMp3vcMSSp9RY+tZ8nhjER3+7Y6VQfyzATAe5m1FAc/VzfRWCnReID45gx6gfbzWP9rPFQuHWAe1Ic512VD197WA/hpB8M8WlwkwxKRM0YurgAhSDqVzbAi1x7hRyZsbjxHK+eRnyM1xYBSb2toAACdBXc8NgUjjWJVAjVcoXpa3UbG/Xvek2tdXqF4MRovVVq1PsnCtwrmh5fJdeBB6gW2SoODcZixUQkhbMp09VPZh0NX7/X18a53jcOeE4wToP+kxByyKB/dnv7gTcehIroEM4ZQykMrDMCDoRoQb/Gnqb81jqNV5fGYZtOKlIyx2h+QeI/dez9fX11rN43gc6ocwVo3DKx0sdt/eb29K0zVfHKGjcHYqR+hH86lUaC0gpSm4teCFNw3GcxNdGUlXHYj+h3Hoat1j4JiuIYWFnUZrftBdL99AfkK2KnTMi6hVaA621FFFFTVSKyPFkSHBztJGkgSNmAcXFwpI93wrXrN8S4VpMHiEQXZ4nCjuSpsKg/wlX4cxWYSYuPlLfBvAyJBCQ7xy5Fz2IazFbsFzDygnsazPCfB3ixOLwqzyRrEwdVCjzqw0Yki/7I0NO/DcUJYo5F2dFYe4qKXeINy+MYUrYc6GRZN9QoLA9tDYXpdzA3KR1K2aWLr1TVpvNyCbgGC36tvAEcJUHivhOIWIzHEl0gdJghhW4KkXIcNf2STttep8cuLeHOs8UkZGYmNCpZbHVdTfvamLHRhginVeYpN+tjmA/wAwFUuA4PliWLWwYMNf+4gZvcOYW06XqWWHc0u3Fk0hIBLT/a3QwN2s/KkwXBcOFUiNGNrhmUMTcb3NyL+lIuExA4RxBozcYbEHMGvooPsn0KNcH0I7Cn7grDkgXvkZk/ysV/kKVPtKwv3mXB4VCOZI7Nc/lW1iSB00J/w1CsIaHt1H3THZ9QuruoViSxwIdwiTm8olNmPw+cCSPWRNVI2Yb5b9mvYVYwWNWVFdb2YbHcdwQdQRax91IvDMfLwqZMNiWz4WT+6mt7H7rdhfcdL3GlM5wzJijkbKJlLZbXUutr39SDe49asY8O+43JSvhTTGXNLYlrthG0cCN2y+9TcW4VzA5Fs5VMl+jI/NF/QuFv7qnhZcREM6bgXX9k2B0Yb+jCpsLiCwIZcrqbEdPepP5T099SQRZRbS1zbpub2/nU42pM1CBlOoNvT9gs9OIGBljnJIckRy20PXI+XRWsPaNgR63qfBnzMfRf8AerOIhDKQQDmB3HXp+tKU3H5OXmRXUFlhBXK15DdTmUsPIHGW9wbgnaoudlN0Cn3zm5YG/YOuuCo8UheVmijlVyWlVxlBSNW3DFDmD7AKSTqSRYXp7ifMoa1swvbtfW36muf8M4dOM62RDBEhKRn+8IBIbUBWL6gnpk605cEkcxDmEFrm9tgCbhQethpfraoUREqdd0HuwRlGml5udPxyWgazfEXEORhZ5dykbEe8iw+GYitEtbU6D61/lXPPtP8AFERw/wB2jcO7MC+UghQtjYkdSbaelSrPDGEq/s/CuxOIZTAkSJ4Dasr7LOG5sXJIbMIo9D+89juNCQMwv2rq4+vr4UifZDgwMLLJ1eXL8FUW/VjT4T9fX1tVeFblpBN9u1O8xr+ED0F/eVk+KcIsmDxCvqOWx9xAzA+hBpI8McbxOAgiadTJg5ACjr5jFe9gR29PfbtTX41xbCAYePWXFHkoPQ+03oAvXuflqYXhiR4dIfaRECa28wAtqNtdTQ5pdUlpggdSo0a7aOEyVW5mudMbYAiQdhnTkQrMM4dQ6sGVhcMDcEHW4I9Kq8QUurAXAClu1yBoD6dfgKT8Ljv7JxP3eVm+5zXaFzryjfVe9r2v7wepprk4th8rNz4rFdTzF2t777fzqWcVGwbbwlquEdRcHMlzTdp3/gjQjYUPPlxEYbTmOAD+8I2Nretzr6AVu0g4jxC2IniOHiL4eB1eSY6Bj7ICX1a1yPU9rU/VKi8EuAVWLoupBmcQYuN3PcYiyKKKKYSKKKKKEJOjkkwQxAPmjRnmCXseUxzkxm26km6HrqDqAVzB4mSPEw8SndSs10dLWMCPohUE6rsSR+0d73pz8fYMSYCfuq5gRuLEE/Nbg+hpc8aYNo8G0RYvHZI49E0OdQM11zAgA6qfy2sN6RqNLeQuOvKF6XA1WVAJjNUOV3KBMcyZ3yNyds6uLXuNDp6G9/Wx/mKHhOYOu+zeq9PiL3HvI63rNw7MuTK7yKF8xZQABl0K+UEm9tO2tW5uJKoN736LY5iewG5vTMiJKwiC12UXVDiHEVwbl3B5EgZnKi+RgBc2H5W0Hv8AfWV4Pw74mV+ITrlMl1hU/ljva/poLD/GfzaffFsX3t8JhrsgctJN+QiNdxZujOQPeBW/wWXyGNtXgPLb1soKtp3Qg299UgZn8B89dWWk4ilhZb43WP8ApBI9yIPADfKxvtKgD4B7gXDxlSRsS4S4+BI916zMNxN8IYMLiWs8MiiCSxyzRN5CNjZlBAIPbfqWrxHw37xhZorauhy/xDVfdqKXcVLHjuEq8hsyqozbFJVIQ2uep+eYbVyoCHkt1j1joK7B1WnDtpPEtz33jMAAR6OBG3nBTdPp5/2dz3HX/f4VOrXHpYfrS34W4xKS+FxX/wCxCB5ukqHQOO/Y+p73rWhheIhQQyG9s17qdwub9noCRpt2q8OBEhZdWgabixxuNNxGsg+4/Nlog/X19aUpSz2do1CjJKrLm9ljZnKXGqEkkg6jVRqdKaY2uL/z+VJ2Es2PxMe6ta6kXANzmNyNfZHztVNU/U2OrKun9MuI0H3A+/pKYODwnKzyIqs5N8pLHL0Gay6b6AaXpVwTu7FA8qTh+WozEBIzJa7bczyqxB6kWGm7zHGFACgKo2AGgpV4tjUwmMeQ5maZUyRL5mYrmWyr+Qba7X66VyszS9tqvwzjJDGybQBz+I15XtK1sVwGFg3PZpF6iVzlGt9dRbXvXLfHvF4JZIoMIq8qIWGQWDM1hYaXNgAL9bn4vQ4FLi7y8RYJEvmXDq1lUWuTKw1Yjt0t61ylZ1+8maOMiJJQ9lBIVc9wLnbQdaUxBEWET6r1XYdEd457nlxYNB4QTaOJ5W4ldw8NcL+74WGLqqjNp+Y+Zv1J+VTcX4qsCZiC7MQqRr7TsdlH++wAJq3HIGAYG4YAj1BFx+lYRhM2N5nTCkRrfqZEDObdCLrYj96tBxyNAavKt/WquqVeJPE7vMmFQxmBmiePHTMGdGCyRrqqRPZCI+rOCQ1/zajtTYwPTX+v1/WocaoKHrYgi3owt8aIoisai+ZkAB/esP8AiuMblJGxQr1u9YC7UWtu1jyv6rI8UcIXE4NhsyAyRkjYpe3zAIPvpR8GeC8LjMCGdWEmd1LqxBFtgB7OgIO1OnEcRmjMUess2ZVB/KpOVpG10VQfi1h1pf8As0Tl4SYKSfx3UX9FUfPX6tVFRrDVkibXWrg69an2e7I8ghzSIMayD5H0kLUwnEGjmiwWItdrGORbASoguQV/I+guBobkjtTfSj4g4cvKeQXMkLRyBx7RZWzG1+mU2tt00psje4B7i9XUCZIPQv8AgrMxWVzWvbaZnnYyN0gi3xovVFFFMpFFFFFCF4mhDqVYXVgQQeoIsR8q5z4owc33mCDmZRBG00LNqHdGAUSX2IXQsTre+lzXSazeNcM5gjdbcyFs6X63BVlJ7MpI+R6VTVZmCfwOJ7ipJ0vrsMRP2PBYnBMXHKrmNjC6/wB9C5usbeqt7CnUgpYHU1Tg43iMSxWArBEdOewz5yDltEDYWPR23toKz8UUxcohwoeMOGeYlSsbBbIUFvazPlVitxoLXpixMIyFHJCsuQgKFsu1lIFjb0FxptVIlwif3TtdrKJDyLnYblo00/zcM2g3zKyvB/DGixeN5kjTlWjjWSTU2I5hGpNrZlFhWvi8CY8QZkYqZQqWuSpdb2DLt5k8ubcFB3IOX4QCqMWFJOXFyDVixy2CrcsbnQHU9jTNjIg8bKb6jp3Gtx7iP5VJjZYFVi67v6pwJ2NBtEiBs5iYXvBYvmIGsV9DbtfcaHXTT160l4bCAY3G4bTlSMslgPZaZDGdtrMw/StjGcTOHw7TsBoqmROjlgApX9li1gdNbH0NUvBGAkzz4iexmxAV7C9kW5slvysrLYjpYetccZc0bVbQHc0qtSbWA5yDbkNvEKLHYgr/AGZjM2diywSEWGcSCxPwcE2705slxYn/AI6/XupG8TuVnhwkQ8004mWwBCKVZXNv4izC/r6U9X+vr0qVM3cOXqqcaAKdN2+Y5TI9yR5L3ek7jUjLjEcNy1Cks4W5F7Id7hhaxIPYUx47iCxLmbQXUE9FubXPYC4/8Vn8SwmnMey2BFj6+a56bqPo1yqMwgLNzOpkP5/g+xVTh2IxuIDK5TDhTYvGt2OYA6BiQrW1N9ietWf7Dhwy5kHmJ88jks7XG7O2u+vbevfBsUxizKhZ5GMh3C3drgZm9rKhAOUEXFZvilGXDyS4lwyrYLBHcIzEgKHY2aS+9tABfe16pbAZmNzvOz7el1pPDqzzSb9IJAgbTy230zGOSw/HXjyOSE4eB7s4tKw2Atqqn8xJ0vta+961vC3g0Q8PlSVbyYhCXB0I8vlX3gm/vNLfhjwGmKwk08jHmSZ+UVNgCt9SLagtp7v06L4fxZlwsLsQS8a5iNibWYj4io0gaj8z9otyWpjqlPC0BhsKT9LvrO9w0vukHzCoeAJy2AgDbrmjP+Fyo/02/Wvfh2Ns8rMbiX8Q67tzJVBHYctUHbT54XhbGtDhsVAvmmimlCqdDlOoYk7DQm/u7014Bsscdv2FAAGgsoOy7aG3w9aspuzZeAus7Hfp1Ku5zrcvF6XHopZ21Vf3lI917/oRt7qkNyGymxJAv26E+p7etUsTxFBozKQCLlGvlGguw3Ua3vsLXNq9yyGIWPmzXyt6m5sf6UyCHaLJeHUwCRZfMDw8KUYC2hJbctc6Ak6tp37Uq+DE5GO4hhQLgMJFPYE9e+jj32NM/FOKCAIioZJX8scYNs1tCSTsoG599I/DYpo+MyGezSSRFrQk2IKqABfYDLbXtelapaxwjf8AI/hbeApufQqh5sWSN5ykGfkdFPOPReWUNzzCb9wCQS3u0t7zW4osLVh4jDBYmJ1ZrXIO5vtruOnuua3RV1GcxkRYfdZNXwiDtP2RRRRTKXRRRRQhFFFFCEocdwhwjc+MLkSGZRfoxdJFQ2HskqQL7X91UcdwybE4gYeef8NY+ZIsKZLljkVCxLXvZj8B3BDpxLAiaGSJjYSIyEjpmFri9K2EwwWaWOVmhLRRaBrBspkDFGJJKgkaX8uYDrSr2AGNi2cNiJZm/wA7ZvEm5FxxEnT1WZ4XwC4XF46OIHIrR5QzdSmffra5t10pr+9ghlDXky7EW1I9dNtba70ucKw3/WYzLIoyiMrmCshVo7EsqFbkFbXvoK08KXKoXUML9tyBYPl3AYXIvcjvrXaVmxz+VDHn9TvXGbMnfOUa7+O1UOPssjYPD5c2eRldT+xETc+8W09a3zhRzGkU5WIUAjUMBfRh18zaWt76Xw3M4qHW4SGDzkftS3A0/hFyRTEhN77Akn1A9B/Shgkk8fjoqvF1MjKbW/2yf9xn4ypP8Pq8+KxOMPtxsscQA8rRi91HW7LqCRvboadsHilkQMpOoB1FjqL6ikHwbxZMNi8ThJCFzTHlt0JHlyX2GlrfEdRTZJiRhpQG/unuQ3/aNwCGH/bLMLH8pJGxqFF30z68052lSca2SNjcnFuUWHWs7bLzx6AuUWNyrrucoZQDcksGBBJCm3XbpvmwcBR4JWuQgUol2ubIbu2Y7ZmXLYaAKcuhpnnS+3W/8vr51XB/BCplAC5dRew2OnX59aHUQXSVlsxDmjIDHXUbr71V8P8AEb4OKSZipVAHMll26nWwvv7jSH454rJjJ8Ph1XJFIwMefQvc5RIw9pV3A6kXNqco/u6iSSUjJFZrsTlXS1wuxa4PQm9ra0p8CkGPxeMxcilo44yiL6G4Ue/KCfefdVVbMQGdW+OuS2OyXNaH4wt8IN9gJsAN5vtNh6ptwU4i4dI0YycuOUqp/Iyg+U+5hb4etXuCQ8nDQxjXJCnxNv8Acn50rY/iZkw8+EgcTTSF2JAIyxnUmQ2sGtdLaXuOp1Y+GNzcPhZL2vEnTa6WO/qNPf1qdJ+Y23Dr4SWIpOp4eTtdN9dLHff6onilrijHCcS5jNaLHRsjE6KHAyj4ba/vXpswYuFANrRjTswAGvypX+1EJkwaHQmYAMeigANr8R8qacHKFOZvKGFs3qvlv6A2vXKZDajm9byp40GphqFU6mQeOUwD6W8l6kw6SXSRQRqQGA6+/oCTVWPCWZVjJZEOfKzHy7iwaxNgSbA3ttptWpi7NGba6XH69qy+ISGLClo/aykgWJubXBspFgNz2ANXPDWy/b11dZrM73CjNj10dypcOxRbETYgxks55EIG2SMnMb9mkvra1lFRcJ8/FMU2p5UMcR03YnObdrelXcFgkjhQK34apmkdRYsAMx1vm8xu1r6Uu+BnLNiiwtLM0cy26I9yDvsBSge4ETv+3v0OK2w0Op1nt2ANHKQPgX5yna/MlVd1W7MfUaBfmb/CtWqHDYQrPYWFlH6E/wAzf41fp+kDBJ1P8LDqETA0RRRRVqqRRRRQhFFFFCEVR4ngWcBoyFkT2SdQQSLqw7G2/QgHW1qvUVwiVJri0yFzXBYWSbFpNMsYXERyRqo9pHie4VmItn8pO1tCLUz4/HNEql1jKlgC5flZexIIO5000vbarPGfDglVzEeVLcOrA2HMX2WYbHaxO9jVHhcOdW85EqaSCVA8iNvlJ0BX9kgWIN6WDS2y16tZmIaHkCBbLe27T0naRcXhZXCJ8+OxRXy3jhcX2YDMMwJABFzva29MaYkXPlOo/Kvv/W/8xS8/Dg2Kln5h50MscYZrWKiMF0EY0I89+9xob1rxYhpAkmQoWGXKdGzgkEWtqNDrpprtau0zAg8flUY2lJD6W5oI5NGm+37pc4dGkpx8MsTPG2JY7HTygXv+VhoRVvASyZmwczq7opaKSVT549NHsQc6uFv3+dR+E2LxPKXI5s8rlQoa5Zgg310C2Fu9aHFvLJhHYXKS8u5H5ZEZD+uU/AVWG/SHdGUxUrObiH0ZkbP/AJc1se5EHhxAUGK4dMVGWdIdQRkMjAEE6AM2itsba29CRUn3jFqLvhwy6nNHKqdL58stso076b+tX+byrukeYvsBoL7AA2PmNjoB3JsKpNw2ed8s84EKqGlijUKM5s3LzDzFQpFzuQR3rjmgeCZVFN5rNzV8uUX2z7EHdEmEmyOs6PicSCuHjDNDADbOSTlzkdydLdL203auB8BOG4U6W/Fkid2tobshsPeFsPnWB4/Zpnjw8ClmYtKVXsq2HwAB+RFdHw2IEsSuvsyIGHuYA/yNQpMlzht3809XxDxhKZaIa5xIaNAG2b6nMSdvklvwxh4xDLHEys0i3ZxbzMUsToLAC+3TXTXX14VLjDxxkkoFZSGHmidGCsl+qg7X123rQwWAUs7KMsma5YD2umvfaqvA8PJzMWpNgZ2e3cFUGnoSpHvBq3LBbv6Ky2VnVKVTNfQ38xHlPoNNircfwUeKxmGhlGZUhkkI7likYuem5b3ivEWGxeDjCoPveHWwQXCyxgGwGvlkA+Bq7gcTzcRPKApEbrh1t3UZmB02DkfKtXFBlhNyCRa526i/19AazNLxYyVdVxT6TRQcJaGiQd5l3Ag3ix5rMw3iCGbMLPFKozNE4yNrbcHRh6ja42qTF4aQ4aYWBJhKR2GtypGuY2N2Px0qvxfg/wB7ZJI25Twaxygdexvup6g9PfRwfxaJWeF0yzx6sFIKsBpnjJIzL19P1qJN8jzrMcUMYHjv6A01B2X1B2tPtodhMHiRGTCSQqcpnnWFDa2krqSPcFzLf0qt4k4c0UsWMgbliLLC+mjR+yGI6qGIBA1sbi1qseJEeWGInRBPAVvYFyZANLHQWYm+506V78Yz/wDTyQ3UvMOXCl7FmJ/koF77XsPfU85gTyj364p7Duc00wNpdm5HKDPlfcEy8GnzwpJsXGYjsTuvw2+FXqr4DDCOKNALBFVQO1gBarFaLRDQFg1CC8kaIoooqSgiiiihCKKKKEIooooQiszjHh6LEAFhZxs6kg6dCVILLr7JNadFcIBEFTZUdTdmYYKSeHYQQ4nEoYbOcjhoWsSmQILBiCQGU3FzYt61bfBqzBpEbyg+aTO7gb2FhkFwDcitvivCRLZlblyoDy5AL5b7gjZ0NtVP6EAjCxD4iSN4iyLLkZWTKVzXFs0bkkMu9vL11ApYtyWhagrd9DgYNgbm1onbY+x9Tg+DuL5sOIBGwMTM+Y2U8lmLB0ViC2tlI2A112O3isUjJG2uVHjZcwK3GcWJVhm69r61UwnCTLhMNPe0scSCIA5gWFvI17AhsuUqBpcm5IvVyeSPFYWJpSMk7KZRcgqCGAUW10fLqf3joKg2csHyTGKbTqVzVZb6vqi97zzkTGl7cVozpybAG7knIoFwCSBv+UAta/rbWp8JggVGZi2tz0ub7nXr2rL4ZimYEMMzxMEkI3BQki/oQQ46ebfSvEnFjKJEgdUNyDMwuEIFrIuzuDp0UdztUyQPqPksjuoPdm0ak6cPLdGvss/hJE/E5preSG2Gi7ae3+p/1GtTgGNSAyYV2CGJ2MYY+1ExzrY+gOW3S3rWJ9mSEwAWtkdmcn82cKVPxA/01uZguPfOt0nSONSQCM6Kz5T2upY6j8tU0ycrXDaT7rVxA/Wq0To0AN/2wJ8wXHjKuYpjFLmAurf+SP6/OvIxCRnmczypE1wdL6h7nT3j/FV8YFAhQKAp6DYeo7ai+lLPG8MWZMIrK/N8zi3mWJTc37ZjZL3F8x0q+oYbMX2LJo03d7lafpOvAbT6L54FmE2ERl3zOXJ1/ELliCB2zD4Gt3EzMwyAC53y66D3/I1icAif7xjkHkAlQlR0vEL2Hrat9XVNAG9wBJPptUaZAYJKuxoLq7i0WdB5ZgHR5TCqyRxtZF1YDc3so6kg763sO9qV/EXA0mxeEWNmjypJGHA0DqDIoIPtdSwt1tTjK7HRQFLb6m9trkrbL6WN77Us+LmaFcM6jmNFK0gRLRgKkTM+puR5epvtVFVoMmOfrp1wTvZ73NqBrDBggf8AE+X2UfiDizSQ4dlUCaKfNJGbeVoUdnGulvKSpO912rc8OcLSRhij583njY6mxWw19AW20u7abVg4yONnl5WqzRCdMpzESFTDrmv5mDqBfu597twXA8nDxRG10QKcu2na+tqsptzvl14XcU9tOgGstPwbkeRt6q7RRRTyxEUUUUIRRRRQhFFFFCEA0UUUIRRRRQhFVsdw6OZcsiBwNRcbHa4O6m3UVZorhE6rocWmQlFuHjBEqYebhy2ZGvfkX3D5jogOoYbAm+1z78NQoq4iAhSscjFdrGKX8RddiPMy3/dprrB494ZWVkljUCWM9ygkG+Ryuu+oOtj0IuKpLC24WizFCqCyqYJ263GhI9QTxlZfGCXDrCzRgtCkrgDM2eRIwqnceS7XPRltoTVjiOLjgiIjjUsfwsOoA8zAZQoA1yq17n0qhj+IIkdpGeFmnSRxNcaK6sRnAKtdVsMrW81T8G4tFNj2ZVbJHAqQHIbMCxzsmm1wFB62pcEF0Db7a9c053R7uXNJa2Tz8I123/6zCt4Ph4wuIhQWs+GWK9rXaDr63R2/y1a4lhAczaAgxyZtv7t77nby3F/WvXiQlUjxFrfd5A578vVJPd5CW/w17xmFVrPI4yIc9jbJ5Qcpa+hsfPfuFq1zdWxy8+iki8uLapN9DxIP4yqgOKHFO0eGcCNNJZgASCfyRg6Zu7HQdLmo8PwOPDYxJI7/AIyPHIWYuWItIrEsb7KQfeKvcCYNz3F/PO51BB0CoNDrso+decVNfGQp0SKSRtdizLGt/TVre40RIDjrP3/CszFrnU2WbBnjbbvvp7BZWEwErYvGzQSqnnWMoy5ldkjW5bYr7dvKeh32q6/HCv4coaGb8qL5xL0vEbXbXcWBXcgDWvvCmySYoLqTijp/HDE2/br7hUvibBvJA7RG00X4kTdmUeumq3Wx011qLQQ2R5qb3tfVayoBENAOkWAE7xvmbaK7gQMpNySTqSCDft5tdO3v9aw8ZCkmMdLg8rDEZTrZpGtci+pyIPhV/C46xRXkzpIgeOUgC/UqbWAspVhoPid13CR/j4ifK7F1Q5CxFyWflx6kebliPy92PY1GqRlDdUYemWl7p2W8zHDiOaj8EcKY4iPNJI8S4eKWzWIDMBlS+9gVLW/dTtr0es/gfCVw8QQWvYZiBbZQgt6AKAPdWhTFFmRsFK47E/1FUuGiKKKKuSKKKKKEIooooQiiiihCKKKKEIooooQiiiihCKKKKELy6AixAI7GszFcMcTJNGw8ilDGRYMpNyM3QggFeg1HW41aKi5ocpsqFmirQymS4aMqLWOe2t+gAJ0pbxsLYdBFKHaBGQxyKC1lVw2SUKCQFGgbUMFF7EattFRezMNbq2lWyHS1rcto68kscJ4shM1nBUu0gfYENbRbm7ZbakDqKjRiMVKWtkm5cCn82ZYzIOmgOZhbuo/a0ZBgY82bImb9rKL/ADtfp+lQ4jg0Thgy6PbMLkXtoDodCOhGug7VSKb4EwrhXp5jYwRHuOW5LOExixYtlfQTqDfXRkCowY7LnXlkHbTuRW5NOSSAfYBzDa9yQB+h+QHWjEeHwSCjZTc5s68wOCApBzG9/Kut/wAi6EaV5g8NKlgJZSgAAUldLX/Nlz/mOl9NLWsKi1lQfSp1KlF8Om8fFviPyEvcN4ayJhEQu/lzstyQt7MCh1ERF2Av5WCkHcEM/DuDZGaR2zyOQT2WyhLKAB0G+9XoMMqCyKFHYC22nSpasp0Q25VdfFuqTxmeMmUUUUUwkkUUUUIRRRRQhFFFFCEUUUUIRRRRQhFFFFCEUUUUIRRRRQhFFFFCEUUUUIRRRRQhFFFFCEUUUUIRRRRQhFFFFCEUUUUIX//Z"/>
          <p:cNvSpPr>
            <a:spLocks noChangeAspect="1" noChangeArrowheads="1"/>
          </p:cNvSpPr>
          <p:nvPr/>
        </p:nvSpPr>
        <p:spPr bwMode="auto">
          <a:xfrm>
            <a:off x="0" y="-1109663"/>
            <a:ext cx="1990725" cy="22955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36556" name="Picture 12" descr="http://www.incardiology.gr/exetaseis/_derived/stefaniografia.htm_txt_cuore.gif"/>
          <p:cNvPicPr>
            <a:picLocks noChangeAspect="1" noChangeArrowheads="1"/>
          </p:cNvPicPr>
          <p:nvPr/>
        </p:nvPicPr>
        <p:blipFill>
          <a:blip r:embed="rId5" cstate="print"/>
          <a:srcRect/>
          <a:stretch>
            <a:fillRect/>
          </a:stretch>
        </p:blipFill>
        <p:spPr bwMode="auto">
          <a:xfrm>
            <a:off x="3707904" y="1196752"/>
            <a:ext cx="2590800" cy="299085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713060B-E597-4EDA-8EF4-F6B121DF4291}"/>
              </a:ext>
            </a:extLst>
          </p:cNvPr>
          <p:cNvPicPr>
            <a:picLocks noChangeAspect="1"/>
          </p:cNvPicPr>
          <p:nvPr/>
        </p:nvPicPr>
        <p:blipFill>
          <a:blip r:embed="rId2"/>
          <a:stretch>
            <a:fillRect/>
          </a:stretch>
        </p:blipFill>
        <p:spPr>
          <a:xfrm>
            <a:off x="0" y="1495921"/>
            <a:ext cx="9144000" cy="2862567"/>
          </a:xfrm>
          <a:prstGeom prst="rect">
            <a:avLst/>
          </a:prstGeom>
        </p:spPr>
      </p:pic>
      <p:sp>
        <p:nvSpPr>
          <p:cNvPr id="4" name="Ορθογώνιο 3">
            <a:extLst>
              <a:ext uri="{FF2B5EF4-FFF2-40B4-BE49-F238E27FC236}">
                <a16:creationId xmlns:a16="http://schemas.microsoft.com/office/drawing/2014/main" id="{CF4AFE03-C3EC-4D15-BBA4-E58EAC72336A}"/>
              </a:ext>
            </a:extLst>
          </p:cNvPr>
          <p:cNvSpPr/>
          <p:nvPr/>
        </p:nvSpPr>
        <p:spPr>
          <a:xfrm>
            <a:off x="3413749" y="81406"/>
            <a:ext cx="4490075" cy="523220"/>
          </a:xfrm>
          <a:prstGeom prst="rect">
            <a:avLst/>
          </a:prstGeom>
        </p:spPr>
        <p:txBody>
          <a:bodyPr wrap="none">
            <a:spAutoFit/>
          </a:bodyPr>
          <a:lstStyle/>
          <a:p>
            <a:r>
              <a:rPr lang="el-GR" sz="2800" b="1" dirty="0">
                <a:solidFill>
                  <a:srgbClr val="FF0000"/>
                </a:solidFill>
              </a:rPr>
              <a:t>Οξέα στεφανιαία σύνδρομα </a:t>
            </a:r>
          </a:p>
        </p:txBody>
      </p:sp>
      <p:sp>
        <p:nvSpPr>
          <p:cNvPr id="6" name="Δεξί άγκιστρο 5">
            <a:extLst>
              <a:ext uri="{FF2B5EF4-FFF2-40B4-BE49-F238E27FC236}">
                <a16:creationId xmlns:a16="http://schemas.microsoft.com/office/drawing/2014/main" id="{CD7C0135-1D2E-4162-8B08-7DF9AE6401EB}"/>
              </a:ext>
            </a:extLst>
          </p:cNvPr>
          <p:cNvSpPr/>
          <p:nvPr/>
        </p:nvSpPr>
        <p:spPr>
          <a:xfrm rot="16200000">
            <a:off x="5514367" y="-1895293"/>
            <a:ext cx="288840" cy="5891133"/>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pic>
        <p:nvPicPr>
          <p:cNvPr id="7" name="Εικόνα 6">
            <a:extLst>
              <a:ext uri="{FF2B5EF4-FFF2-40B4-BE49-F238E27FC236}">
                <a16:creationId xmlns:a16="http://schemas.microsoft.com/office/drawing/2014/main" id="{63A77562-2E36-4526-BCAC-DE4889C5FE5C}"/>
              </a:ext>
            </a:extLst>
          </p:cNvPr>
          <p:cNvPicPr>
            <a:picLocks noChangeAspect="1"/>
          </p:cNvPicPr>
          <p:nvPr/>
        </p:nvPicPr>
        <p:blipFill>
          <a:blip r:embed="rId3"/>
          <a:stretch>
            <a:fillRect/>
          </a:stretch>
        </p:blipFill>
        <p:spPr>
          <a:xfrm>
            <a:off x="620484" y="4589101"/>
            <a:ext cx="8358624" cy="2187493"/>
          </a:xfrm>
          <a:prstGeom prst="rect">
            <a:avLst/>
          </a:prstGeom>
        </p:spPr>
      </p:pic>
    </p:spTree>
    <p:extLst>
      <p:ext uri="{BB962C8B-B14F-4D97-AF65-F5344CB8AC3E}">
        <p14:creationId xmlns:p14="http://schemas.microsoft.com/office/powerpoint/2010/main" val="3736624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45F56A9-7D9B-4F27-8A95-1271781FE503}"/>
              </a:ext>
            </a:extLst>
          </p:cNvPr>
          <p:cNvPicPr>
            <a:picLocks noChangeAspect="1"/>
          </p:cNvPicPr>
          <p:nvPr/>
        </p:nvPicPr>
        <p:blipFill>
          <a:blip r:embed="rId2"/>
          <a:stretch>
            <a:fillRect/>
          </a:stretch>
        </p:blipFill>
        <p:spPr>
          <a:xfrm>
            <a:off x="963777" y="1194422"/>
            <a:ext cx="7216446" cy="4469156"/>
          </a:xfrm>
          <a:prstGeom prst="rect">
            <a:avLst/>
          </a:prstGeom>
        </p:spPr>
      </p:pic>
    </p:spTree>
    <p:extLst>
      <p:ext uri="{BB962C8B-B14F-4D97-AF65-F5344CB8AC3E}">
        <p14:creationId xmlns:p14="http://schemas.microsoft.com/office/powerpoint/2010/main" val="2188690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9585E71-84DA-483A-8D29-A945B75C4777}"/>
              </a:ext>
            </a:extLst>
          </p:cNvPr>
          <p:cNvPicPr>
            <a:picLocks noChangeAspect="1"/>
          </p:cNvPicPr>
          <p:nvPr/>
        </p:nvPicPr>
        <p:blipFill>
          <a:blip r:embed="rId2"/>
          <a:stretch>
            <a:fillRect/>
          </a:stretch>
        </p:blipFill>
        <p:spPr>
          <a:xfrm>
            <a:off x="1072567" y="1302984"/>
            <a:ext cx="6998865" cy="4252031"/>
          </a:xfrm>
          <a:prstGeom prst="rect">
            <a:avLst/>
          </a:prstGeom>
        </p:spPr>
      </p:pic>
    </p:spTree>
    <p:extLst>
      <p:ext uri="{BB962C8B-B14F-4D97-AF65-F5344CB8AC3E}">
        <p14:creationId xmlns:p14="http://schemas.microsoft.com/office/powerpoint/2010/main" val="494836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8E0F11A-33F8-4641-91D1-48B62FECB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33" t="2620" r="21646" b="31776"/>
          <a:stretch>
            <a:fillRect/>
          </a:stretch>
        </p:blipFill>
        <p:spPr bwMode="auto">
          <a:xfrm>
            <a:off x="304800" y="269823"/>
            <a:ext cx="853440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663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8630D74-6941-4212-A941-05015C891B60}"/>
              </a:ext>
            </a:extLst>
          </p:cNvPr>
          <p:cNvPicPr>
            <a:picLocks noChangeAspect="1"/>
          </p:cNvPicPr>
          <p:nvPr/>
        </p:nvPicPr>
        <p:blipFill>
          <a:blip r:embed="rId2"/>
          <a:stretch>
            <a:fillRect/>
          </a:stretch>
        </p:blipFill>
        <p:spPr>
          <a:xfrm>
            <a:off x="972713" y="662006"/>
            <a:ext cx="7571680" cy="5274100"/>
          </a:xfrm>
          <a:prstGeom prst="rect">
            <a:avLst/>
          </a:prstGeom>
        </p:spPr>
      </p:pic>
    </p:spTree>
    <p:extLst>
      <p:ext uri="{BB962C8B-B14F-4D97-AF65-F5344CB8AC3E}">
        <p14:creationId xmlns:p14="http://schemas.microsoft.com/office/powerpoint/2010/main" val="626859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7221323-0A6E-42D8-99BD-FA3189DB2ED0}"/>
              </a:ext>
            </a:extLst>
          </p:cNvPr>
          <p:cNvPicPr>
            <a:picLocks noChangeAspect="1"/>
          </p:cNvPicPr>
          <p:nvPr/>
        </p:nvPicPr>
        <p:blipFill>
          <a:blip r:embed="rId2"/>
          <a:stretch>
            <a:fillRect/>
          </a:stretch>
        </p:blipFill>
        <p:spPr>
          <a:xfrm>
            <a:off x="1" y="-8330"/>
            <a:ext cx="9144000" cy="6874657"/>
          </a:xfrm>
          <a:prstGeom prst="rect">
            <a:avLst/>
          </a:prstGeom>
        </p:spPr>
      </p:pic>
    </p:spTree>
    <p:extLst>
      <p:ext uri="{BB962C8B-B14F-4D97-AF65-F5344CB8AC3E}">
        <p14:creationId xmlns:p14="http://schemas.microsoft.com/office/powerpoint/2010/main" val="2566318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EC457D5-5C2D-42FB-9724-E93313219671}"/>
              </a:ext>
            </a:extLst>
          </p:cNvPr>
          <p:cNvPicPr>
            <a:picLocks noChangeAspect="1"/>
          </p:cNvPicPr>
          <p:nvPr/>
        </p:nvPicPr>
        <p:blipFill>
          <a:blip r:embed="rId2"/>
          <a:stretch>
            <a:fillRect/>
          </a:stretch>
        </p:blipFill>
        <p:spPr>
          <a:xfrm>
            <a:off x="578790" y="1195466"/>
            <a:ext cx="7986420" cy="3807501"/>
          </a:xfrm>
          <a:prstGeom prst="rect">
            <a:avLst/>
          </a:prstGeom>
        </p:spPr>
      </p:pic>
      <p:sp>
        <p:nvSpPr>
          <p:cNvPr id="3" name="Βέλος: Αριστερό 2">
            <a:extLst>
              <a:ext uri="{FF2B5EF4-FFF2-40B4-BE49-F238E27FC236}">
                <a16:creationId xmlns:a16="http://schemas.microsoft.com/office/drawing/2014/main" id="{CC66D5CD-B535-42AD-8C09-6A7D3B602720}"/>
              </a:ext>
            </a:extLst>
          </p:cNvPr>
          <p:cNvSpPr/>
          <p:nvPr/>
        </p:nvSpPr>
        <p:spPr>
          <a:xfrm>
            <a:off x="8565210" y="1753849"/>
            <a:ext cx="578790" cy="23984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690536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8E61205-40AF-4BF6-99A7-066FCC611C58}"/>
              </a:ext>
            </a:extLst>
          </p:cNvPr>
          <p:cNvSpPr>
            <a:spLocks noGrp="1" noChangeArrowheads="1"/>
          </p:cNvSpPr>
          <p:nvPr>
            <p:ph type="title"/>
          </p:nvPr>
        </p:nvSpPr>
        <p:spPr>
          <a:xfrm>
            <a:off x="685800" y="228600"/>
            <a:ext cx="7772400" cy="579620"/>
          </a:xfrm>
        </p:spPr>
        <p:txBody>
          <a:bodyPr>
            <a:normAutofit fontScale="90000"/>
          </a:bodyPr>
          <a:lstStyle/>
          <a:p>
            <a:pPr algn="ctr" eaLnBrk="1" hangingPunct="1">
              <a:defRPr/>
            </a:pPr>
            <a:r>
              <a:rPr lang="el-GR" sz="3600" b="1" dirty="0">
                <a:solidFill>
                  <a:srgbClr val="FF0000"/>
                </a:solidFill>
              </a:rPr>
              <a:t>Κλινικά χαρακτηριστικά</a:t>
            </a:r>
            <a:endParaRPr lang="en-GB" sz="3600" b="1" dirty="0">
              <a:solidFill>
                <a:srgbClr val="FF0000"/>
              </a:solidFill>
            </a:endParaRPr>
          </a:p>
        </p:txBody>
      </p:sp>
      <p:sp>
        <p:nvSpPr>
          <p:cNvPr id="122883" name="Rectangle 3">
            <a:extLst>
              <a:ext uri="{FF2B5EF4-FFF2-40B4-BE49-F238E27FC236}">
                <a16:creationId xmlns:a16="http://schemas.microsoft.com/office/drawing/2014/main" id="{48E84CB9-B7E9-4425-B9A1-D077EE9D0415}"/>
              </a:ext>
            </a:extLst>
          </p:cNvPr>
          <p:cNvSpPr>
            <a:spLocks noGrp="1" noChangeArrowheads="1"/>
          </p:cNvSpPr>
          <p:nvPr>
            <p:ph type="body" idx="1"/>
          </p:nvPr>
        </p:nvSpPr>
        <p:spPr>
          <a:xfrm>
            <a:off x="228600" y="808220"/>
            <a:ext cx="8915400" cy="5486400"/>
          </a:xfrm>
        </p:spPr>
        <p:txBody>
          <a:bodyPr/>
          <a:lstStyle/>
          <a:p>
            <a:pPr eaLnBrk="1" hangingPunct="1"/>
            <a:r>
              <a:rPr lang="el-GR" altLang="el-GR" b="1" u="sng" dirty="0">
                <a:solidFill>
                  <a:schemeClr val="folHlink"/>
                </a:solidFill>
              </a:rPr>
              <a:t>Ασταθής στηθάγχη</a:t>
            </a:r>
          </a:p>
          <a:p>
            <a:pPr lvl="1"/>
            <a:r>
              <a:rPr lang="el-GR" altLang="el-GR" b="1" i="1" dirty="0"/>
              <a:t>Σχετικά πρόσφατη έναρξη </a:t>
            </a:r>
            <a:r>
              <a:rPr lang="el-GR" altLang="el-GR" i="1" dirty="0"/>
              <a:t>πχ τις τελευταίες 2 εβδομάδες</a:t>
            </a:r>
          </a:p>
          <a:p>
            <a:pPr lvl="1" eaLnBrk="1" hangingPunct="1"/>
            <a:r>
              <a:rPr lang="el-GR" altLang="el-GR" b="1" i="1" dirty="0"/>
              <a:t>Διάρκεια</a:t>
            </a:r>
          </a:p>
          <a:p>
            <a:pPr lvl="2" eaLnBrk="1" hangingPunct="1"/>
            <a:r>
              <a:rPr lang="el-GR" altLang="el-GR" dirty="0"/>
              <a:t>10  - 20 λεπτά</a:t>
            </a:r>
          </a:p>
          <a:p>
            <a:pPr lvl="1" eaLnBrk="1" hangingPunct="1"/>
            <a:r>
              <a:rPr lang="el-GR" altLang="el-GR" b="1" i="1" dirty="0"/>
              <a:t>Ποιότητα</a:t>
            </a:r>
          </a:p>
          <a:p>
            <a:pPr lvl="2" eaLnBrk="1" hangingPunct="1"/>
            <a:r>
              <a:rPr lang="el-GR" altLang="el-GR" dirty="0"/>
              <a:t>Παρόμοια με σταθερή αλλά </a:t>
            </a:r>
            <a:r>
              <a:rPr lang="el-GR" altLang="el-GR" dirty="0" err="1"/>
              <a:t>πιό</a:t>
            </a:r>
            <a:r>
              <a:rPr lang="el-GR" altLang="el-GR" dirty="0"/>
              <a:t> έντονη, συχνότερη και πιο παρατεταμένη (</a:t>
            </a:r>
            <a:r>
              <a:rPr lang="en-US" altLang="el-GR" dirty="0" err="1"/>
              <a:t>crescento</a:t>
            </a:r>
            <a:r>
              <a:rPr lang="en-US" altLang="el-GR" dirty="0"/>
              <a:t> type)</a:t>
            </a:r>
            <a:endParaRPr lang="el-GR" altLang="el-GR" dirty="0"/>
          </a:p>
          <a:p>
            <a:pPr lvl="2"/>
            <a:r>
              <a:rPr lang="el-GR" altLang="el-GR" dirty="0"/>
              <a:t>Πρόκληση με χαμηλότερα επίπεδα άσκησης ή και κατά την ανάπαυση</a:t>
            </a:r>
          </a:p>
          <a:p>
            <a:pPr lvl="1" eaLnBrk="1" hangingPunct="1"/>
            <a:r>
              <a:rPr lang="el-GR" altLang="el-GR" b="1" i="1" dirty="0"/>
              <a:t>Εντόπιση</a:t>
            </a:r>
          </a:p>
          <a:p>
            <a:pPr lvl="2" eaLnBrk="1" hangingPunct="1"/>
            <a:r>
              <a:rPr lang="el-GR" altLang="el-GR" dirty="0"/>
              <a:t>Παρόμοια με σταθερή στηθάγχη</a:t>
            </a:r>
          </a:p>
          <a:p>
            <a:pPr lvl="1" eaLnBrk="1" hangingPunct="1"/>
            <a:r>
              <a:rPr lang="el-GR" altLang="el-GR" b="1" i="1" dirty="0" err="1"/>
              <a:t>Συνοδά</a:t>
            </a:r>
            <a:r>
              <a:rPr lang="el-GR" altLang="el-GR" b="1" i="1" dirty="0"/>
              <a:t> χαρακτηριστικά</a:t>
            </a:r>
            <a:r>
              <a:rPr lang="el-GR" altLang="el-GR" dirty="0"/>
              <a:t> </a:t>
            </a:r>
          </a:p>
          <a:p>
            <a:pPr lvl="2" eaLnBrk="1" hangingPunct="1"/>
            <a:r>
              <a:rPr lang="el-GR" altLang="el-GR" dirty="0"/>
              <a:t>Παρόμοια με σταθερή στηθάγχη</a:t>
            </a:r>
            <a:r>
              <a:rPr lang="en-US" altLang="el-GR" dirty="0"/>
              <a:t> </a:t>
            </a:r>
            <a:endParaRPr lang="el-GR" altLang="el-GR" dirty="0"/>
          </a:p>
          <a:p>
            <a:pPr marL="914400" lvl="2" indent="0" eaLnBrk="1" hangingPunct="1">
              <a:buNone/>
            </a:pPr>
            <a:r>
              <a:rPr lang="el-GR" altLang="el-GR" b="1" dirty="0" err="1"/>
              <a:t>Στηθαγχικά</a:t>
            </a:r>
            <a:r>
              <a:rPr lang="el-GR" altLang="el-GR" b="1" dirty="0"/>
              <a:t> ισοδύναμα </a:t>
            </a:r>
            <a:r>
              <a:rPr lang="el-GR" altLang="el-GR" dirty="0"/>
              <a:t>πχ </a:t>
            </a:r>
            <a:r>
              <a:rPr lang="el-GR" altLang="el-GR" dirty="0" err="1"/>
              <a:t>επιγαστρική</a:t>
            </a:r>
            <a:r>
              <a:rPr lang="el-GR" altLang="el-GR" dirty="0"/>
              <a:t> δυσφορία δύσπνοια (χωρίς πόνο) </a:t>
            </a:r>
          </a:p>
          <a:p>
            <a:pPr marL="914400" lvl="2" indent="0" eaLnBrk="1" hangingPunct="1">
              <a:buNone/>
            </a:pPr>
            <a:r>
              <a:rPr lang="el-GR" altLang="el-GR" dirty="0"/>
              <a:t>                                             ιδίως σε ηλικιωμένους, διαβήτη και γυναίκες</a:t>
            </a:r>
          </a:p>
          <a:p>
            <a:pPr lvl="2" eaLnBrk="1" hangingPunct="1">
              <a:buFont typeface="Wingdings" panose="05000000000000000000" pitchFamily="2" charset="2"/>
              <a:buNone/>
            </a:pPr>
            <a:endParaRPr lang="en-GB" altLang="el-GR" dirty="0"/>
          </a:p>
        </p:txBody>
      </p:sp>
      <p:sp>
        <p:nvSpPr>
          <p:cNvPr id="2" name="TextBox 1">
            <a:extLst>
              <a:ext uri="{FF2B5EF4-FFF2-40B4-BE49-F238E27FC236}">
                <a16:creationId xmlns:a16="http://schemas.microsoft.com/office/drawing/2014/main" id="{A43D1578-5E25-4B4E-95A8-04032A53229A}"/>
              </a:ext>
            </a:extLst>
          </p:cNvPr>
          <p:cNvSpPr txBox="1"/>
          <p:nvPr/>
        </p:nvSpPr>
        <p:spPr>
          <a:xfrm>
            <a:off x="1514008" y="6145967"/>
            <a:ext cx="5561350" cy="461665"/>
          </a:xfrm>
          <a:prstGeom prst="rect">
            <a:avLst/>
          </a:prstGeom>
          <a:noFill/>
          <a:ln>
            <a:solidFill>
              <a:srgbClr val="FF0000"/>
            </a:solidFill>
          </a:ln>
        </p:spPr>
        <p:txBody>
          <a:bodyPr wrap="square" rtlCol="0">
            <a:spAutoFit/>
          </a:bodyPr>
          <a:lstStyle/>
          <a:p>
            <a:r>
              <a:rPr lang="el-GR" sz="2400" b="1" dirty="0"/>
              <a:t>ΙΔΙΑ ΚΛΙΝΙΚΗ ΕΙΚΟΝΑ ΜΕ ΤΟ </a:t>
            </a:r>
            <a:r>
              <a:rPr lang="en-US" sz="2400" b="1" dirty="0"/>
              <a:t>NON-STEMI</a:t>
            </a:r>
            <a:endParaRPr lang="el-GR" sz="2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4C0C532-2708-4FC6-9759-F42542300355}"/>
              </a:ext>
            </a:extLst>
          </p:cNvPr>
          <p:cNvPicPr>
            <a:picLocks noChangeAspect="1"/>
          </p:cNvPicPr>
          <p:nvPr/>
        </p:nvPicPr>
        <p:blipFill>
          <a:blip r:embed="rId2"/>
          <a:stretch>
            <a:fillRect/>
          </a:stretch>
        </p:blipFill>
        <p:spPr>
          <a:xfrm>
            <a:off x="0" y="1147793"/>
            <a:ext cx="9144000" cy="4562413"/>
          </a:xfrm>
          <a:prstGeom prst="rect">
            <a:avLst/>
          </a:prstGeom>
        </p:spPr>
      </p:pic>
    </p:spTree>
    <p:extLst>
      <p:ext uri="{BB962C8B-B14F-4D97-AF65-F5344CB8AC3E}">
        <p14:creationId xmlns:p14="http://schemas.microsoft.com/office/powerpoint/2010/main" val="3963255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05F2F97-3052-4D3B-97CA-58EFB7EC098F}"/>
              </a:ext>
            </a:extLst>
          </p:cNvPr>
          <p:cNvPicPr>
            <a:picLocks noChangeAspect="1"/>
          </p:cNvPicPr>
          <p:nvPr/>
        </p:nvPicPr>
        <p:blipFill>
          <a:blip r:embed="rId2"/>
          <a:stretch>
            <a:fillRect/>
          </a:stretch>
        </p:blipFill>
        <p:spPr>
          <a:xfrm>
            <a:off x="268584" y="1046210"/>
            <a:ext cx="8545631" cy="4799954"/>
          </a:xfrm>
          <a:prstGeom prst="rect">
            <a:avLst/>
          </a:prstGeom>
        </p:spPr>
      </p:pic>
      <p:sp>
        <p:nvSpPr>
          <p:cNvPr id="5" name="TextBox 4">
            <a:extLst>
              <a:ext uri="{FF2B5EF4-FFF2-40B4-BE49-F238E27FC236}">
                <a16:creationId xmlns:a16="http://schemas.microsoft.com/office/drawing/2014/main" id="{F1CD52E7-853D-4488-9C8B-06D4EC0C5C13}"/>
              </a:ext>
            </a:extLst>
          </p:cNvPr>
          <p:cNvSpPr txBox="1"/>
          <p:nvPr/>
        </p:nvSpPr>
        <p:spPr>
          <a:xfrm>
            <a:off x="2428407" y="6310859"/>
            <a:ext cx="5501390" cy="369332"/>
          </a:xfrm>
          <a:prstGeom prst="rect">
            <a:avLst/>
          </a:prstGeom>
          <a:noFill/>
        </p:spPr>
        <p:txBody>
          <a:bodyPr wrap="square" rtlCol="0">
            <a:spAutoFit/>
          </a:bodyPr>
          <a:lstStyle/>
          <a:p>
            <a:r>
              <a:rPr lang="el-GR" dirty="0">
                <a:solidFill>
                  <a:srgbClr val="FF0000"/>
                </a:solidFill>
              </a:rPr>
              <a:t>Η</a:t>
            </a:r>
            <a:r>
              <a:rPr lang="en-US" dirty="0" err="1">
                <a:solidFill>
                  <a:srgbClr val="FF0000"/>
                </a:solidFill>
              </a:rPr>
              <a:t>arrison’s</a:t>
            </a:r>
            <a:r>
              <a:rPr lang="en-US" dirty="0">
                <a:solidFill>
                  <a:srgbClr val="FF0000"/>
                </a:solidFill>
              </a:rPr>
              <a:t> Principles of Internal Medicine 2018</a:t>
            </a:r>
            <a:endParaRPr lang="el-GR" dirty="0">
              <a:solidFill>
                <a:srgbClr val="FF0000"/>
              </a:solidFill>
            </a:endParaRPr>
          </a:p>
        </p:txBody>
      </p:sp>
    </p:spTree>
    <p:extLst>
      <p:ext uri="{BB962C8B-B14F-4D97-AF65-F5344CB8AC3E}">
        <p14:creationId xmlns:p14="http://schemas.microsoft.com/office/powerpoint/2010/main" val="32854446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568" y="0"/>
            <a:ext cx="7772400" cy="1143000"/>
          </a:xfrm>
        </p:spPr>
        <p:txBody>
          <a:bodyPr/>
          <a:lstStyle/>
          <a:p>
            <a:r>
              <a:rPr lang="el-GR" sz="2800" b="1" dirty="0">
                <a:solidFill>
                  <a:srgbClr val="FFFF00"/>
                </a:solidFill>
              </a:rPr>
              <a:t>ΔΙΑΦΟΡΙΚΗ ΔΙΑΓΝΩΣΗ ΟΞΕΩΝ ΣΤΕΦΑΝΙΑΙΩΝ ΣΥΝΔΡΟΜΩΝ</a:t>
            </a:r>
          </a:p>
        </p:txBody>
      </p:sp>
      <p:graphicFrame>
        <p:nvGraphicFramePr>
          <p:cNvPr id="7" name="Content Placeholder 6"/>
          <p:cNvGraphicFramePr>
            <a:graphicFrameLocks noGrp="1"/>
          </p:cNvGraphicFramePr>
          <p:nvPr>
            <p:ph idx="1"/>
          </p:nvPr>
        </p:nvGraphicFramePr>
        <p:xfrm>
          <a:off x="0" y="1124744"/>
          <a:ext cx="9144000" cy="5567496"/>
        </p:xfrm>
        <a:graphic>
          <a:graphicData uri="http://schemas.openxmlformats.org/drawingml/2006/table">
            <a:tbl>
              <a:tblPr firstRow="1" bandRow="1">
                <a:tableStyleId>{21E4AEA4-8DFA-4A89-87EB-49C32662AFE0}</a:tableStyleId>
              </a:tblPr>
              <a:tblGrid>
                <a:gridCol w="2460055">
                  <a:extLst>
                    <a:ext uri="{9D8B030D-6E8A-4147-A177-3AD203B41FA5}">
                      <a16:colId xmlns:a16="http://schemas.microsoft.com/office/drawing/2014/main" val="20000"/>
                    </a:ext>
                  </a:extLst>
                </a:gridCol>
                <a:gridCol w="2111945">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368152">
                <a:tc>
                  <a:txBody>
                    <a:bodyPr/>
                    <a:lstStyle/>
                    <a:p>
                      <a:r>
                        <a:rPr lang="el-GR" dirty="0">
                          <a:latin typeface="Arial" pitchFamily="34" charset="0"/>
                          <a:cs typeface="Arial" pitchFamily="34" charset="0"/>
                        </a:rPr>
                        <a:t>ΚΛΙΝΙΚΟ</a:t>
                      </a:r>
                      <a:r>
                        <a:rPr lang="el-GR" baseline="0" dirty="0">
                          <a:latin typeface="Arial" pitchFamily="34" charset="0"/>
                          <a:cs typeface="Arial" pitchFamily="34" charset="0"/>
                        </a:rPr>
                        <a:t> ΣΥΝΔΡΟΜΟ</a:t>
                      </a:r>
                      <a:endParaRPr lang="el-GR" dirty="0">
                        <a:latin typeface="Arial" pitchFamily="34" charset="0"/>
                        <a:cs typeface="Arial" pitchFamily="34" charset="0"/>
                      </a:endParaRPr>
                    </a:p>
                  </a:txBody>
                  <a:tcPr/>
                </a:tc>
                <a:tc>
                  <a:txBody>
                    <a:bodyPr/>
                    <a:lstStyle/>
                    <a:p>
                      <a:r>
                        <a:rPr lang="el-GR" dirty="0"/>
                        <a:t>ΗΚΓ</a:t>
                      </a:r>
                    </a:p>
                  </a:txBody>
                  <a:tcPr/>
                </a:tc>
                <a:tc>
                  <a:txBody>
                    <a:bodyPr/>
                    <a:lstStyle/>
                    <a:p>
                      <a:r>
                        <a:rPr lang="el-GR" dirty="0"/>
                        <a:t>ΚΑΡΔΙΑΚΑ ΕΝΖΥΜΑ</a:t>
                      </a:r>
                    </a:p>
                  </a:txBody>
                  <a:tcPr/>
                </a:tc>
                <a:tc>
                  <a:txBody>
                    <a:bodyPr/>
                    <a:lstStyle/>
                    <a:p>
                      <a:r>
                        <a:rPr lang="el-GR" dirty="0"/>
                        <a:t>ΘΡΟΜΒΟΛΥΣΗ</a:t>
                      </a:r>
                    </a:p>
                  </a:txBody>
                  <a:tcPr/>
                </a:tc>
                <a:extLst>
                  <a:ext uri="{0D108BD9-81ED-4DB2-BD59-A6C34878D82A}">
                    <a16:rowId xmlns:a16="http://schemas.microsoft.com/office/drawing/2014/main" val="10000"/>
                  </a:ext>
                </a:extLst>
              </a:tr>
              <a:tr h="1368152">
                <a:tc>
                  <a:txBody>
                    <a:bodyPr/>
                    <a:lstStyle/>
                    <a:p>
                      <a:r>
                        <a:rPr lang="el-GR" b="1" dirty="0">
                          <a:latin typeface="Arial" pitchFamily="34" charset="0"/>
                          <a:cs typeface="Arial" pitchFamily="34" charset="0"/>
                        </a:rPr>
                        <a:t>ΟΕΜ</a:t>
                      </a:r>
                      <a:r>
                        <a:rPr lang="el-GR" b="1" baseline="0" dirty="0">
                          <a:latin typeface="Arial" pitchFamily="34" charset="0"/>
                          <a:cs typeface="Arial" pitchFamily="34" charset="0"/>
                        </a:rPr>
                        <a:t> </a:t>
                      </a:r>
                    </a:p>
                    <a:p>
                      <a:r>
                        <a:rPr lang="el-GR" b="1" baseline="0" dirty="0">
                          <a:latin typeface="Arial" pitchFamily="34" charset="0"/>
                          <a:cs typeface="Arial" pitchFamily="34" charset="0"/>
                        </a:rPr>
                        <a:t>με ανάσπαση </a:t>
                      </a:r>
                      <a:r>
                        <a:rPr lang="en-US" b="1" baseline="0" dirty="0">
                          <a:latin typeface="Arial" pitchFamily="34" charset="0"/>
                          <a:cs typeface="Arial" pitchFamily="34" charset="0"/>
                        </a:rPr>
                        <a:t>ST</a:t>
                      </a:r>
                    </a:p>
                    <a:p>
                      <a:r>
                        <a:rPr lang="en-US" b="1" baseline="0" dirty="0">
                          <a:latin typeface="Arial" pitchFamily="34" charset="0"/>
                          <a:cs typeface="Arial" pitchFamily="34" charset="0"/>
                        </a:rPr>
                        <a:t>(STEMI)</a:t>
                      </a:r>
                      <a:endParaRPr lang="el-GR" b="1" dirty="0">
                        <a:latin typeface="Arial" pitchFamily="34" charset="0"/>
                        <a:cs typeface="Arial" pitchFamily="34" charset="0"/>
                      </a:endParaRPr>
                    </a:p>
                  </a:txBody>
                  <a:tcPr/>
                </a:tc>
                <a:tc>
                  <a:txBody>
                    <a:bodyPr/>
                    <a:lstStyle/>
                    <a:p>
                      <a:r>
                        <a:rPr lang="el-GR" dirty="0"/>
                        <a:t>Ανάσπαση</a:t>
                      </a:r>
                      <a:r>
                        <a:rPr lang="el-GR" baseline="0" dirty="0"/>
                        <a:t> </a:t>
                      </a:r>
                      <a:r>
                        <a:rPr lang="en-US" baseline="0" dirty="0"/>
                        <a:t>ST</a:t>
                      </a:r>
                    </a:p>
                    <a:p>
                      <a:r>
                        <a:rPr lang="el-GR" baseline="0" dirty="0"/>
                        <a:t>Νέο </a:t>
                      </a:r>
                      <a:r>
                        <a:rPr lang="en-US" baseline="0" dirty="0"/>
                        <a:t>Q</a:t>
                      </a:r>
                    </a:p>
                    <a:p>
                      <a:r>
                        <a:rPr lang="el-GR" baseline="0" dirty="0"/>
                        <a:t>Νέο </a:t>
                      </a:r>
                      <a:r>
                        <a:rPr lang="en-US" baseline="0" dirty="0"/>
                        <a:t>LBBB</a:t>
                      </a:r>
                      <a:endParaRPr lang="el-GR" dirty="0"/>
                    </a:p>
                  </a:txBody>
                  <a:tcPr/>
                </a:tc>
                <a:tc>
                  <a:txBody>
                    <a:bodyPr/>
                    <a:lstStyle/>
                    <a:p>
                      <a:r>
                        <a:rPr lang="el-GR" dirty="0"/>
                        <a:t>Τροπονίνη</a:t>
                      </a:r>
                      <a:r>
                        <a:rPr lang="el-GR" baseline="0" dirty="0"/>
                        <a:t> υψηλή</a:t>
                      </a:r>
                      <a:endParaRPr lang="el-GR" dirty="0"/>
                    </a:p>
                  </a:txBody>
                  <a:tcPr/>
                </a:tc>
                <a:tc>
                  <a:txBody>
                    <a:bodyPr/>
                    <a:lstStyle/>
                    <a:p>
                      <a:r>
                        <a:rPr lang="el-GR" b="1" dirty="0"/>
                        <a:t>ΝΑΙ</a:t>
                      </a:r>
                    </a:p>
                  </a:txBody>
                  <a:tcPr/>
                </a:tc>
                <a:extLst>
                  <a:ext uri="{0D108BD9-81ED-4DB2-BD59-A6C34878D82A}">
                    <a16:rowId xmlns:a16="http://schemas.microsoft.com/office/drawing/2014/main" val="10001"/>
                  </a:ext>
                </a:extLst>
              </a:tr>
              <a:tr h="1368152">
                <a:tc>
                  <a:txBody>
                    <a:bodyPr/>
                    <a:lstStyle/>
                    <a:p>
                      <a:r>
                        <a:rPr lang="el-GR" b="1" dirty="0">
                          <a:latin typeface="Arial" pitchFamily="34" charset="0"/>
                          <a:cs typeface="Arial" pitchFamily="34" charset="0"/>
                        </a:rPr>
                        <a:t>ΟΕΜ</a:t>
                      </a:r>
                      <a:r>
                        <a:rPr lang="el-GR" b="1" baseline="0" dirty="0">
                          <a:latin typeface="Arial" pitchFamily="34" charset="0"/>
                          <a:cs typeface="Arial" pitchFamily="34" charset="0"/>
                        </a:rPr>
                        <a:t> </a:t>
                      </a:r>
                    </a:p>
                    <a:p>
                      <a:r>
                        <a:rPr lang="el-GR" b="1" baseline="0" dirty="0">
                          <a:latin typeface="Arial" pitchFamily="34" charset="0"/>
                          <a:cs typeface="Arial" pitchFamily="34" charset="0"/>
                        </a:rPr>
                        <a:t>Χωρίς ανάσπαση </a:t>
                      </a:r>
                      <a:r>
                        <a:rPr lang="en-US" b="1" baseline="0" dirty="0">
                          <a:latin typeface="Arial" pitchFamily="34" charset="0"/>
                          <a:cs typeface="Arial" pitchFamily="34" charset="0"/>
                        </a:rPr>
                        <a:t>ST</a:t>
                      </a:r>
                    </a:p>
                    <a:p>
                      <a:r>
                        <a:rPr lang="en-US" b="1" baseline="0" dirty="0">
                          <a:latin typeface="Arial" pitchFamily="34" charset="0"/>
                          <a:cs typeface="Arial" pitchFamily="34" charset="0"/>
                        </a:rPr>
                        <a:t>(</a:t>
                      </a:r>
                      <a:r>
                        <a:rPr lang="el-GR" b="1" baseline="0" dirty="0">
                          <a:latin typeface="Arial" pitchFamily="34" charset="0"/>
                          <a:cs typeface="Arial" pitchFamily="34" charset="0"/>
                        </a:rPr>
                        <a:t>ΝΟΝ-</a:t>
                      </a:r>
                      <a:r>
                        <a:rPr lang="en-US" b="1" baseline="0" dirty="0">
                          <a:latin typeface="Arial" pitchFamily="34" charset="0"/>
                          <a:cs typeface="Arial" pitchFamily="34" charset="0"/>
                        </a:rPr>
                        <a:t>STEMI)</a:t>
                      </a:r>
                      <a:endParaRPr lang="el-GR" b="1" dirty="0">
                        <a:latin typeface="Arial" pitchFamily="34" charset="0"/>
                        <a:cs typeface="Arial" pitchFamily="34" charset="0"/>
                      </a:endParaRPr>
                    </a:p>
                    <a:p>
                      <a:endParaRPr lang="el-GR" b="1" dirty="0"/>
                    </a:p>
                  </a:txBody>
                  <a:tcPr/>
                </a:tc>
                <a:tc>
                  <a:txBody>
                    <a:bodyPr/>
                    <a:lstStyle/>
                    <a:p>
                      <a:r>
                        <a:rPr lang="el-GR" dirty="0"/>
                        <a:t>Κατάσπαση</a:t>
                      </a:r>
                      <a:r>
                        <a:rPr lang="el-GR" baseline="0" dirty="0"/>
                        <a:t> </a:t>
                      </a:r>
                      <a:r>
                        <a:rPr lang="en-US" baseline="0" dirty="0"/>
                        <a:t>ST</a:t>
                      </a:r>
                    </a:p>
                    <a:p>
                      <a:r>
                        <a:rPr lang="el-GR" baseline="0" dirty="0"/>
                        <a:t>Αναστροφή Τ</a:t>
                      </a:r>
                    </a:p>
                    <a:p>
                      <a:r>
                        <a:rPr lang="el-GR" baseline="0" dirty="0"/>
                        <a:t>Μη ειδικές αλλοιώσεις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Τροπονίνη</a:t>
                      </a:r>
                      <a:r>
                        <a:rPr lang="el-GR" baseline="0" dirty="0"/>
                        <a:t> υψηλή</a:t>
                      </a:r>
                      <a:endParaRPr lang="el-GR" dirty="0"/>
                    </a:p>
                    <a:p>
                      <a:endParaRPr lang="el-GR" dirty="0"/>
                    </a:p>
                  </a:txBody>
                  <a:tcPr/>
                </a:tc>
                <a:tc>
                  <a:txBody>
                    <a:bodyPr/>
                    <a:lstStyle/>
                    <a:p>
                      <a:r>
                        <a:rPr lang="el-GR" dirty="0"/>
                        <a:t>ΟΧΙ</a:t>
                      </a:r>
                    </a:p>
                  </a:txBody>
                  <a:tcPr/>
                </a:tc>
                <a:extLst>
                  <a:ext uri="{0D108BD9-81ED-4DB2-BD59-A6C34878D82A}">
                    <a16:rowId xmlns:a16="http://schemas.microsoft.com/office/drawing/2014/main" val="10002"/>
                  </a:ext>
                </a:extLst>
              </a:tr>
              <a:tr h="1368152">
                <a:tc>
                  <a:txBody>
                    <a:bodyPr/>
                    <a:lstStyle/>
                    <a:p>
                      <a:r>
                        <a:rPr lang="el-GR" b="1" dirty="0"/>
                        <a:t>Ασταθής στηθάγχη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Παροδική ανάσπαση</a:t>
                      </a:r>
                      <a:r>
                        <a:rPr lang="el-GR" baseline="0" dirty="0"/>
                        <a:t> </a:t>
                      </a:r>
                      <a:r>
                        <a:rPr lang="en-US" baseline="0" dirty="0"/>
                        <a:t>ST</a:t>
                      </a: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Κατάσπαση </a:t>
                      </a:r>
                      <a:r>
                        <a:rPr lang="en-US" baseline="0" dirty="0"/>
                        <a:t>ST</a:t>
                      </a: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Μη ειδικές αλλοιώσεις ή κφ</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Τροπονίνη</a:t>
                      </a:r>
                      <a:r>
                        <a:rPr lang="el-GR" baseline="0" dirty="0"/>
                        <a:t>  κφ</a:t>
                      </a:r>
                      <a:endParaRPr lang="el-GR" dirty="0"/>
                    </a:p>
                    <a:p>
                      <a:endParaRPr lang="el-GR" dirty="0"/>
                    </a:p>
                  </a:txBody>
                  <a:tcPr/>
                </a:tc>
                <a:tc>
                  <a:txBody>
                    <a:bodyPr/>
                    <a:lstStyle/>
                    <a:p>
                      <a:r>
                        <a:rPr lang="el-GR" dirty="0"/>
                        <a:t>ΟΧΙ</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6B19BBD-D99D-47C5-B6A4-994DD2D240C1}"/>
              </a:ext>
            </a:extLst>
          </p:cNvPr>
          <p:cNvPicPr>
            <a:picLocks noChangeAspect="1"/>
          </p:cNvPicPr>
          <p:nvPr/>
        </p:nvPicPr>
        <p:blipFill>
          <a:blip r:embed="rId2"/>
          <a:stretch>
            <a:fillRect/>
          </a:stretch>
        </p:blipFill>
        <p:spPr>
          <a:xfrm>
            <a:off x="164891" y="62389"/>
            <a:ext cx="4184015" cy="6795611"/>
          </a:xfrm>
          <a:prstGeom prst="rect">
            <a:avLst/>
          </a:prstGeom>
        </p:spPr>
      </p:pic>
      <p:pic>
        <p:nvPicPr>
          <p:cNvPr id="5" name="Εικόνα 4">
            <a:extLst>
              <a:ext uri="{FF2B5EF4-FFF2-40B4-BE49-F238E27FC236}">
                <a16:creationId xmlns:a16="http://schemas.microsoft.com/office/drawing/2014/main" id="{8222CBAE-526C-4533-8793-EA4FE5C8354E}"/>
              </a:ext>
            </a:extLst>
          </p:cNvPr>
          <p:cNvPicPr>
            <a:picLocks noChangeAspect="1"/>
          </p:cNvPicPr>
          <p:nvPr/>
        </p:nvPicPr>
        <p:blipFill>
          <a:blip r:embed="rId3"/>
          <a:stretch>
            <a:fillRect/>
          </a:stretch>
        </p:blipFill>
        <p:spPr>
          <a:xfrm>
            <a:off x="4795094" y="1349114"/>
            <a:ext cx="4328025" cy="4362138"/>
          </a:xfrm>
          <a:prstGeom prst="rect">
            <a:avLst/>
          </a:prstGeom>
        </p:spPr>
      </p:pic>
      <p:sp>
        <p:nvSpPr>
          <p:cNvPr id="6" name="TextBox 5">
            <a:extLst>
              <a:ext uri="{FF2B5EF4-FFF2-40B4-BE49-F238E27FC236}">
                <a16:creationId xmlns:a16="http://schemas.microsoft.com/office/drawing/2014/main" id="{8F81D2FB-F128-4EBF-B4D8-BE173C28D43A}"/>
              </a:ext>
            </a:extLst>
          </p:cNvPr>
          <p:cNvSpPr txBox="1"/>
          <p:nvPr/>
        </p:nvSpPr>
        <p:spPr>
          <a:xfrm>
            <a:off x="4572000" y="6488668"/>
            <a:ext cx="5501390" cy="369332"/>
          </a:xfrm>
          <a:prstGeom prst="rect">
            <a:avLst/>
          </a:prstGeom>
          <a:noFill/>
        </p:spPr>
        <p:txBody>
          <a:bodyPr wrap="square" rtlCol="0">
            <a:spAutoFit/>
          </a:bodyPr>
          <a:lstStyle/>
          <a:p>
            <a:r>
              <a:rPr lang="el-GR" dirty="0">
                <a:solidFill>
                  <a:srgbClr val="FF0000"/>
                </a:solidFill>
              </a:rPr>
              <a:t>Η</a:t>
            </a:r>
            <a:r>
              <a:rPr lang="en-US" dirty="0" err="1">
                <a:solidFill>
                  <a:srgbClr val="FF0000"/>
                </a:solidFill>
              </a:rPr>
              <a:t>arrison’s</a:t>
            </a:r>
            <a:r>
              <a:rPr lang="en-US" dirty="0">
                <a:solidFill>
                  <a:srgbClr val="FF0000"/>
                </a:solidFill>
              </a:rPr>
              <a:t> Principles of Internal Medicine 2018</a:t>
            </a:r>
            <a:endParaRPr lang="el-GR" dirty="0">
              <a:solidFill>
                <a:srgbClr val="FF0000"/>
              </a:solidFill>
            </a:endParaRPr>
          </a:p>
        </p:txBody>
      </p:sp>
      <p:sp>
        <p:nvSpPr>
          <p:cNvPr id="7" name="TextBox 6">
            <a:extLst>
              <a:ext uri="{FF2B5EF4-FFF2-40B4-BE49-F238E27FC236}">
                <a16:creationId xmlns:a16="http://schemas.microsoft.com/office/drawing/2014/main" id="{0DFAC7CA-5067-4505-B331-385FED86CD02}"/>
              </a:ext>
            </a:extLst>
          </p:cNvPr>
          <p:cNvSpPr txBox="1"/>
          <p:nvPr/>
        </p:nvSpPr>
        <p:spPr>
          <a:xfrm>
            <a:off x="3432748" y="239843"/>
            <a:ext cx="5690371" cy="461665"/>
          </a:xfrm>
          <a:prstGeom prst="rect">
            <a:avLst/>
          </a:prstGeom>
          <a:noFill/>
        </p:spPr>
        <p:txBody>
          <a:bodyPr wrap="square" rtlCol="0">
            <a:spAutoFit/>
          </a:bodyPr>
          <a:lstStyle/>
          <a:p>
            <a:r>
              <a:rPr lang="en-US" sz="2400" b="1" dirty="0">
                <a:solidFill>
                  <a:srgbClr val="FF0000"/>
                </a:solidFill>
              </a:rPr>
              <a:t>KINHTIKH </a:t>
            </a:r>
            <a:r>
              <a:rPr lang="el-GR" sz="2400" b="1" dirty="0">
                <a:solidFill>
                  <a:srgbClr val="FF0000"/>
                </a:solidFill>
              </a:rPr>
              <a:t>ΕΝΖΥΜΩΝ ΜΥΟΚΑΡΔΙΟΥ ΣΕ ΟΕΜ</a:t>
            </a:r>
          </a:p>
        </p:txBody>
      </p:sp>
    </p:spTree>
    <p:extLst>
      <p:ext uri="{BB962C8B-B14F-4D97-AF65-F5344CB8AC3E}">
        <p14:creationId xmlns:p14="http://schemas.microsoft.com/office/powerpoint/2010/main" val="2735433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628650" y="0"/>
            <a:ext cx="7886700" cy="1325563"/>
          </a:xfrm>
        </p:spPr>
        <p:txBody>
          <a:bodyPr/>
          <a:lstStyle/>
          <a:p>
            <a:pPr algn="l" eaLnBrk="1" hangingPunct="1">
              <a:defRPr/>
            </a:pPr>
            <a:r>
              <a:rPr lang="en-US" sz="4000" b="1" dirty="0"/>
              <a:t>Time Course of Cardiac Enzyme Appearance (serum)</a:t>
            </a:r>
            <a:r>
              <a:rPr lang="en-US" sz="4000" dirty="0"/>
              <a:t> </a:t>
            </a:r>
          </a:p>
        </p:txBody>
      </p:sp>
      <p:sp>
        <p:nvSpPr>
          <p:cNvPr id="68611" name="Rectangle 1027"/>
          <p:cNvSpPr>
            <a:spLocks noGrp="1" noChangeArrowheads="1"/>
          </p:cNvSpPr>
          <p:nvPr>
            <p:ph type="subTitle" idx="4294967295"/>
          </p:nvPr>
        </p:nvSpPr>
        <p:spPr>
          <a:xfrm>
            <a:off x="0" y="1325563"/>
            <a:ext cx="9144000" cy="2971800"/>
          </a:xfrm>
        </p:spPr>
        <p:txBody>
          <a:bodyPr/>
          <a:lstStyle/>
          <a:p>
            <a:pPr marL="457200" lvl="1" indent="0" eaLnBrk="1" hangingPunct="1">
              <a:buFontTx/>
              <a:buNone/>
            </a:pPr>
            <a:r>
              <a:rPr lang="en-US" dirty="0"/>
              <a:t>	             </a:t>
            </a:r>
            <a:r>
              <a:rPr lang="en-US" u="sng" dirty="0"/>
              <a:t>INIT.(</a:t>
            </a:r>
            <a:r>
              <a:rPr lang="en-US" u="sng" dirty="0" err="1"/>
              <a:t>hrs</a:t>
            </a:r>
            <a:r>
              <a:rPr lang="en-US" u="sng" dirty="0"/>
              <a:t>)</a:t>
            </a:r>
            <a:r>
              <a:rPr lang="en-US" dirty="0"/>
              <a:t>    </a:t>
            </a:r>
            <a:r>
              <a:rPr lang="en-US" u="sng" dirty="0"/>
              <a:t>PEAK (</a:t>
            </a:r>
            <a:r>
              <a:rPr lang="en-US" u="sng" dirty="0" err="1"/>
              <a:t>hrs</a:t>
            </a:r>
            <a:r>
              <a:rPr lang="en-US" dirty="0"/>
              <a:t>)    </a:t>
            </a:r>
            <a:r>
              <a:rPr lang="en-US" u="sng" dirty="0"/>
              <a:t>NORM.(days</a:t>
            </a:r>
            <a:r>
              <a:rPr lang="en-US" dirty="0"/>
              <a:t>)</a:t>
            </a:r>
            <a:br>
              <a:rPr lang="en-US" dirty="0"/>
            </a:br>
            <a:r>
              <a:rPr lang="en-US" dirty="0"/>
              <a:t>                                 </a:t>
            </a:r>
            <a:br>
              <a:rPr lang="en-US" dirty="0"/>
            </a:br>
            <a:r>
              <a:rPr lang="en-US" dirty="0"/>
              <a:t>CPK-MB         3-6               12-24               2-3</a:t>
            </a:r>
            <a:br>
              <a:rPr lang="en-US" dirty="0"/>
            </a:br>
            <a:r>
              <a:rPr lang="en-US" dirty="0"/>
              <a:t>TROP T         </a:t>
            </a:r>
            <a:r>
              <a:rPr lang="el-GR" dirty="0"/>
              <a:t> </a:t>
            </a:r>
            <a:r>
              <a:rPr lang="en-US" dirty="0"/>
              <a:t> 3-6               12-24                 7</a:t>
            </a:r>
            <a:br>
              <a:rPr lang="en-US" dirty="0"/>
            </a:br>
            <a:r>
              <a:rPr lang="en-US" dirty="0"/>
              <a:t>MYOGLB.       1-2                4-12                  1  </a:t>
            </a:r>
          </a:p>
        </p:txBody>
      </p:sp>
      <p:pic>
        <p:nvPicPr>
          <p:cNvPr id="2" name="Εικόνα 1">
            <a:extLst>
              <a:ext uri="{FF2B5EF4-FFF2-40B4-BE49-F238E27FC236}">
                <a16:creationId xmlns:a16="http://schemas.microsoft.com/office/drawing/2014/main" id="{81906174-0CB6-46A6-BB1A-1521D5297F37}"/>
              </a:ext>
            </a:extLst>
          </p:cNvPr>
          <p:cNvPicPr>
            <a:picLocks noChangeAspect="1"/>
          </p:cNvPicPr>
          <p:nvPr/>
        </p:nvPicPr>
        <p:blipFill>
          <a:blip r:embed="rId3"/>
          <a:stretch>
            <a:fillRect/>
          </a:stretch>
        </p:blipFill>
        <p:spPr>
          <a:xfrm>
            <a:off x="2293494" y="3429000"/>
            <a:ext cx="3599161" cy="3287107"/>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7772400" cy="864096"/>
          </a:xfrm>
        </p:spPr>
        <p:txBody>
          <a:bodyPr/>
          <a:lstStyle/>
          <a:p>
            <a:r>
              <a:rPr lang="el-GR" sz="3200" b="1" dirty="0"/>
              <a:t>ΟΡΙΣΜΟΣ  ΟΕΜ</a:t>
            </a:r>
          </a:p>
        </p:txBody>
      </p:sp>
      <p:sp>
        <p:nvSpPr>
          <p:cNvPr id="3" name="Content Placeholder 2"/>
          <p:cNvSpPr>
            <a:spLocks noGrp="1"/>
          </p:cNvSpPr>
          <p:nvPr>
            <p:ph idx="1"/>
          </p:nvPr>
        </p:nvSpPr>
        <p:spPr>
          <a:xfrm>
            <a:off x="0" y="1268760"/>
            <a:ext cx="9144000" cy="5256584"/>
          </a:xfrm>
        </p:spPr>
        <p:txBody>
          <a:bodyPr/>
          <a:lstStyle/>
          <a:p>
            <a:r>
              <a:rPr lang="el-GR" sz="2800" dirty="0">
                <a:latin typeface="Calibri" panose="020F0502020204030204" pitchFamily="34" charset="0"/>
              </a:rPr>
              <a:t>Αύξηση καρδιακών δεικτών (πχ τροπονίνης) (πάνω από το 99 % του ανώτερου φυσιολογικού ορίου)</a:t>
            </a:r>
          </a:p>
          <a:p>
            <a:pPr>
              <a:buNone/>
            </a:pPr>
            <a:r>
              <a:rPr lang="el-GR" sz="2800" dirty="0">
                <a:latin typeface="Calibri" panose="020F0502020204030204" pitchFamily="34" charset="0"/>
              </a:rPr>
              <a:t>   </a:t>
            </a:r>
            <a:r>
              <a:rPr lang="el-GR" sz="2800" b="1" dirty="0">
                <a:solidFill>
                  <a:srgbClr val="FFFF00"/>
                </a:solidFill>
                <a:latin typeface="Calibri" panose="020F0502020204030204" pitchFamily="34" charset="0"/>
              </a:rPr>
              <a:t>ΣΥΝ ≥ 1 ΑΠΟ ΤΑ ΑΚΟΛΟΥΘΑ</a:t>
            </a:r>
          </a:p>
          <a:p>
            <a:r>
              <a:rPr lang="el-GR" sz="2800" dirty="0">
                <a:latin typeface="Calibri" panose="020F0502020204030204" pitchFamily="34" charset="0"/>
              </a:rPr>
              <a:t>- ΗΚΓ με αλλαγή συμβατή με νέα ισχαιμία (</a:t>
            </a:r>
            <a:r>
              <a:rPr lang="en-US" sz="2800" dirty="0">
                <a:latin typeface="Calibri" panose="020F0502020204030204" pitchFamily="34" charset="0"/>
              </a:rPr>
              <a:t>ST   )</a:t>
            </a:r>
            <a:r>
              <a:rPr lang="el-GR" sz="2800" dirty="0">
                <a:latin typeface="Calibri" panose="020F0502020204030204" pitchFamily="34" charset="0"/>
              </a:rPr>
              <a:t> ή </a:t>
            </a:r>
            <a:r>
              <a:rPr lang="en-US" sz="2800" dirty="0">
                <a:latin typeface="Calibri" panose="020F0502020204030204" pitchFamily="34" charset="0"/>
              </a:rPr>
              <a:t>LBBB</a:t>
            </a:r>
            <a:endParaRPr lang="el-GR" sz="2800" dirty="0">
              <a:latin typeface="Calibri" panose="020F0502020204030204" pitchFamily="34" charset="0"/>
            </a:endParaRPr>
          </a:p>
          <a:p>
            <a:r>
              <a:rPr lang="el-GR" sz="2800" dirty="0">
                <a:latin typeface="Calibri" panose="020F0502020204030204" pitchFamily="34" charset="0"/>
              </a:rPr>
              <a:t>- ΗΚΓ με καινούργιο κύμα </a:t>
            </a:r>
            <a:r>
              <a:rPr lang="en-US" sz="2800" dirty="0">
                <a:latin typeface="Calibri" panose="020F0502020204030204" pitchFamily="34" charset="0"/>
              </a:rPr>
              <a:t>Q</a:t>
            </a:r>
            <a:endParaRPr lang="el-GR" sz="2800" dirty="0">
              <a:latin typeface="Calibri" panose="020F0502020204030204" pitchFamily="34" charset="0"/>
            </a:endParaRPr>
          </a:p>
          <a:p>
            <a:r>
              <a:rPr lang="el-GR" sz="2800" dirty="0">
                <a:latin typeface="Calibri" panose="020F0502020204030204" pitchFamily="34" charset="0"/>
              </a:rPr>
              <a:t>- σπινθηρογράφημα με απώλεια βιώσιμου μυοκαρδίου ή  νέα διαταραχή κινητικότητας μυοκαρδίου</a:t>
            </a:r>
          </a:p>
          <a:p>
            <a:r>
              <a:rPr lang="el-GR" sz="2800" dirty="0">
                <a:latin typeface="Calibri" panose="020F0502020204030204" pitchFamily="34" charset="0"/>
              </a:rPr>
              <a:t>- </a:t>
            </a:r>
            <a:r>
              <a:rPr lang="el-GR" sz="2800" dirty="0" err="1">
                <a:latin typeface="Calibri" panose="020F0502020204030204" pitchFamily="34" charset="0"/>
              </a:rPr>
              <a:t>ενδοστεφανιαίος</a:t>
            </a:r>
            <a:r>
              <a:rPr lang="el-GR" sz="2800" dirty="0">
                <a:latin typeface="Calibri" panose="020F0502020204030204" pitchFamily="34" charset="0"/>
              </a:rPr>
              <a:t> θρόμβος στην </a:t>
            </a:r>
            <a:r>
              <a:rPr lang="el-GR" sz="2800" dirty="0" err="1">
                <a:latin typeface="Calibri" panose="020F0502020204030204" pitchFamily="34" charset="0"/>
              </a:rPr>
              <a:t>στεφανιογραφία</a:t>
            </a:r>
            <a:endParaRPr lang="en-US" sz="2800" dirty="0">
              <a:latin typeface="Calibri" panose="020F0502020204030204" pitchFamily="34" charset="0"/>
            </a:endParaRPr>
          </a:p>
          <a:p>
            <a:r>
              <a:rPr lang="el-GR" sz="2800" dirty="0">
                <a:latin typeface="Calibri" panose="020F0502020204030204" pitchFamily="34" charset="0"/>
              </a:rPr>
              <a:t>Συμπτώματα ισχαιμίας μυοκαρδίου</a:t>
            </a:r>
          </a:p>
          <a:p>
            <a:endParaRPr lang="el-GR" dirty="0"/>
          </a:p>
        </p:txBody>
      </p:sp>
      <p:sp>
        <p:nvSpPr>
          <p:cNvPr id="4" name="Rectangle 3"/>
          <p:cNvSpPr/>
          <p:nvPr/>
        </p:nvSpPr>
        <p:spPr>
          <a:xfrm>
            <a:off x="611560" y="6027003"/>
            <a:ext cx="7848872"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mn-cs"/>
              </a:rPr>
              <a:t>            </a:t>
            </a:r>
            <a:endParaRPr kumimoji="0" lang="el-GR" sz="2400" b="0"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5" name="Βέλος: Επάνω 4">
            <a:extLst>
              <a:ext uri="{FF2B5EF4-FFF2-40B4-BE49-F238E27FC236}">
                <a16:creationId xmlns:a16="http://schemas.microsoft.com/office/drawing/2014/main" id="{07FA70C7-AD7E-45E4-98B9-FA2B9E0D44C6}"/>
              </a:ext>
            </a:extLst>
          </p:cNvPr>
          <p:cNvSpPr/>
          <p:nvPr/>
        </p:nvSpPr>
        <p:spPr bwMode="auto">
          <a:xfrm>
            <a:off x="7055721" y="2746948"/>
            <a:ext cx="220488" cy="341026"/>
          </a:xfrm>
          <a:prstGeom prst="up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id="{D404ACA2-8C2E-4F54-88EA-80C7009E1407}"/>
              </a:ext>
            </a:extLst>
          </p:cNvPr>
          <p:cNvSpPr txBox="1"/>
          <p:nvPr/>
        </p:nvSpPr>
        <p:spPr>
          <a:xfrm>
            <a:off x="1963712" y="6234957"/>
            <a:ext cx="5501390" cy="369332"/>
          </a:xfrm>
          <a:prstGeom prst="rect">
            <a:avLst/>
          </a:prstGeom>
          <a:noFill/>
        </p:spPr>
        <p:txBody>
          <a:bodyPr wrap="square" rtlCol="0">
            <a:spAutoFit/>
          </a:bodyPr>
          <a:lstStyle/>
          <a:p>
            <a:r>
              <a:rPr lang="el-GR" dirty="0">
                <a:solidFill>
                  <a:srgbClr val="FF0000"/>
                </a:solidFill>
              </a:rPr>
              <a:t>Η</a:t>
            </a:r>
            <a:r>
              <a:rPr lang="en-US" dirty="0" err="1">
                <a:solidFill>
                  <a:srgbClr val="FF0000"/>
                </a:solidFill>
              </a:rPr>
              <a:t>arrison’s</a:t>
            </a:r>
            <a:r>
              <a:rPr lang="en-US" dirty="0">
                <a:solidFill>
                  <a:srgbClr val="FF0000"/>
                </a:solidFill>
              </a:rPr>
              <a:t> Principles of Internal Medicine 2018</a:t>
            </a:r>
            <a:endParaRPr lang="el-GR" dirty="0">
              <a:solidFill>
                <a:srgbClr val="FF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304800"/>
            <a:ext cx="7772400" cy="1143000"/>
          </a:xfrm>
        </p:spPr>
        <p:txBody>
          <a:bodyPr/>
          <a:lstStyle/>
          <a:p>
            <a:pPr eaLnBrk="1" hangingPunct="1">
              <a:defRPr/>
            </a:pPr>
            <a:r>
              <a:rPr lang="el-GR"/>
              <a:t>Κλινικά χαρακτηριστικά</a:t>
            </a:r>
            <a:endParaRPr lang="en-GB"/>
          </a:p>
        </p:txBody>
      </p:sp>
      <p:sp>
        <p:nvSpPr>
          <p:cNvPr id="61443" name="Rectangle 3"/>
          <p:cNvSpPr>
            <a:spLocks noGrp="1" noChangeArrowheads="1"/>
          </p:cNvSpPr>
          <p:nvPr>
            <p:ph type="body" idx="1"/>
          </p:nvPr>
        </p:nvSpPr>
        <p:spPr>
          <a:xfrm>
            <a:off x="685800" y="1524000"/>
            <a:ext cx="7543800" cy="4800600"/>
          </a:xfrm>
        </p:spPr>
        <p:txBody>
          <a:bodyPr/>
          <a:lstStyle/>
          <a:p>
            <a:pPr eaLnBrk="1" hangingPunct="1"/>
            <a:r>
              <a:rPr lang="el-GR" b="1" u="sng" dirty="0">
                <a:solidFill>
                  <a:schemeClr val="folHlink"/>
                </a:solidFill>
              </a:rPr>
              <a:t>Έμφραγμα μυοκαρδίου</a:t>
            </a:r>
          </a:p>
          <a:p>
            <a:pPr lvl="1" eaLnBrk="1" hangingPunct="1"/>
            <a:r>
              <a:rPr lang="en-US" dirty="0"/>
              <a:t>80%  </a:t>
            </a:r>
            <a:r>
              <a:rPr lang="el-GR" dirty="0"/>
              <a:t>αρχικά παρουσιάστηκαν σε ΤΕΠ</a:t>
            </a:r>
          </a:p>
          <a:p>
            <a:pPr lvl="2" eaLnBrk="1" hangingPunct="1"/>
            <a:r>
              <a:rPr lang="el-GR" dirty="0"/>
              <a:t>ΔΕΝ διεγνώσθησαν</a:t>
            </a:r>
            <a:r>
              <a:rPr lang="en-US" dirty="0"/>
              <a:t> 2% -8% (12,500-50,000)</a:t>
            </a:r>
            <a:endParaRPr lang="el-GR" dirty="0"/>
          </a:p>
          <a:p>
            <a:pPr lvl="2" eaLnBrk="1" hangingPunct="1"/>
            <a:r>
              <a:rPr lang="en-US" dirty="0"/>
              <a:t>1.5 </a:t>
            </a:r>
            <a:r>
              <a:rPr lang="el-GR" dirty="0"/>
              <a:t>εκατ</a:t>
            </a:r>
            <a:r>
              <a:rPr lang="en-US" dirty="0"/>
              <a:t> CCU </a:t>
            </a:r>
            <a:r>
              <a:rPr lang="el-GR" dirty="0"/>
              <a:t>εισαγ./έτος</a:t>
            </a:r>
          </a:p>
          <a:p>
            <a:pPr lvl="3" eaLnBrk="1" hangingPunct="1"/>
            <a:r>
              <a:rPr lang="el-GR" dirty="0"/>
              <a:t>Επιβεβαιωμένο ΟΕΜ σε</a:t>
            </a:r>
            <a:r>
              <a:rPr lang="en-US" dirty="0"/>
              <a:t> 28-50% </a:t>
            </a:r>
            <a:r>
              <a:rPr lang="el-GR" dirty="0"/>
              <a:t>των</a:t>
            </a:r>
            <a:r>
              <a:rPr lang="en-US" dirty="0"/>
              <a:t> CCU </a:t>
            </a:r>
            <a:r>
              <a:rPr lang="el-GR" dirty="0"/>
              <a:t>εισαγωγών</a:t>
            </a:r>
          </a:p>
          <a:p>
            <a:pPr lvl="1" eaLnBrk="1" hangingPunct="1"/>
            <a:r>
              <a:rPr lang="en-US" dirty="0"/>
              <a:t>20% </a:t>
            </a:r>
            <a:r>
              <a:rPr lang="el-GR" dirty="0"/>
              <a:t>των δικαστικών αγωγών</a:t>
            </a:r>
          </a:p>
          <a:p>
            <a:pPr lvl="2" eaLnBrk="1" hangingPunct="1"/>
            <a:r>
              <a:rPr lang="el-GR" dirty="0"/>
              <a:t>Συνήθως για μη διεγνωσμένο ΟΕΜ</a:t>
            </a:r>
          </a:p>
          <a:p>
            <a:pPr lvl="3" eaLnBrk="1" hangingPunct="1"/>
            <a:r>
              <a:rPr lang="el-GR" dirty="0"/>
              <a:t>Συνήθης διεκδίκηση</a:t>
            </a:r>
            <a:r>
              <a:rPr lang="en-US" dirty="0"/>
              <a:t> $</a:t>
            </a:r>
            <a:r>
              <a:rPr lang="el-GR" dirty="0"/>
              <a:t> </a:t>
            </a:r>
            <a:r>
              <a:rPr lang="en-US" dirty="0"/>
              <a:t>225,000 </a:t>
            </a:r>
            <a:br>
              <a:rPr lang="en-US" dirty="0"/>
            </a:br>
            <a:endParaRPr lang="el-GR" dirty="0"/>
          </a:p>
          <a:p>
            <a:pPr lvl="2" eaLnBrk="1" hangingPunct="1">
              <a:buFont typeface="Wingdings" pitchFamily="2" charset="2"/>
              <a:buNone/>
            </a:pPr>
            <a:endParaRPr lang="en-GB" sz="32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00100" y="0"/>
            <a:ext cx="7772400" cy="747936"/>
          </a:xfrm>
        </p:spPr>
        <p:txBody>
          <a:bodyPr>
            <a:normAutofit/>
          </a:bodyPr>
          <a:lstStyle/>
          <a:p>
            <a:pPr algn="ctr" eaLnBrk="1" hangingPunct="1">
              <a:defRPr/>
            </a:pPr>
            <a:r>
              <a:rPr lang="el-GR" sz="3600" b="1" dirty="0">
                <a:solidFill>
                  <a:srgbClr val="FF0000"/>
                </a:solidFill>
                <a:latin typeface="+mn-lt"/>
              </a:rPr>
              <a:t>Κλινικά χαρακτηριστικά</a:t>
            </a:r>
            <a:endParaRPr lang="en-GB" sz="3600" b="1" dirty="0">
              <a:solidFill>
                <a:srgbClr val="FF0000"/>
              </a:solidFill>
              <a:latin typeface="+mn-lt"/>
            </a:endParaRPr>
          </a:p>
        </p:txBody>
      </p:sp>
      <p:sp>
        <p:nvSpPr>
          <p:cNvPr id="57347" name="Rectangle 3"/>
          <p:cNvSpPr>
            <a:spLocks noGrp="1" noChangeArrowheads="1"/>
          </p:cNvSpPr>
          <p:nvPr>
            <p:ph type="body" idx="1"/>
          </p:nvPr>
        </p:nvSpPr>
        <p:spPr>
          <a:xfrm>
            <a:off x="228600" y="1143000"/>
            <a:ext cx="8915400" cy="5486400"/>
          </a:xfrm>
        </p:spPr>
        <p:txBody>
          <a:bodyPr>
            <a:normAutofit fontScale="92500" lnSpcReduction="20000"/>
          </a:bodyPr>
          <a:lstStyle/>
          <a:p>
            <a:pPr eaLnBrk="1" hangingPunct="1"/>
            <a:r>
              <a:rPr lang="el-GR" b="1" u="sng" dirty="0">
                <a:solidFill>
                  <a:schemeClr val="folHlink"/>
                </a:solidFill>
              </a:rPr>
              <a:t>Έμφραγμα μυοκαρδίου (</a:t>
            </a:r>
            <a:r>
              <a:rPr lang="en-US" b="1" u="sng" dirty="0">
                <a:solidFill>
                  <a:schemeClr val="folHlink"/>
                </a:solidFill>
              </a:rPr>
              <a:t>S</a:t>
            </a:r>
            <a:r>
              <a:rPr lang="el-GR" b="1" u="sng" dirty="0">
                <a:solidFill>
                  <a:schemeClr val="folHlink"/>
                </a:solidFill>
              </a:rPr>
              <a:t>ΤΕΜΙ</a:t>
            </a:r>
            <a:r>
              <a:rPr lang="en-US" b="1" u="sng" dirty="0">
                <a:solidFill>
                  <a:schemeClr val="folHlink"/>
                </a:solidFill>
              </a:rPr>
              <a:t>)</a:t>
            </a:r>
            <a:endParaRPr lang="el-GR" b="1" u="sng" dirty="0">
              <a:solidFill>
                <a:schemeClr val="folHlink"/>
              </a:solidFill>
            </a:endParaRPr>
          </a:p>
          <a:p>
            <a:pPr marL="0" indent="0" eaLnBrk="1" hangingPunct="1">
              <a:buNone/>
            </a:pPr>
            <a:endParaRPr lang="el-GR" b="1" u="sng" dirty="0">
              <a:solidFill>
                <a:schemeClr val="folHlink"/>
              </a:solidFill>
            </a:endParaRPr>
          </a:p>
          <a:p>
            <a:pPr lvl="1"/>
            <a:r>
              <a:rPr lang="el-GR" b="1" i="1" dirty="0" err="1"/>
              <a:t>Εκλυτικός</a:t>
            </a:r>
            <a:r>
              <a:rPr lang="el-GR" b="1" i="1" dirty="0"/>
              <a:t> παράγων (50 %): </a:t>
            </a:r>
            <a:r>
              <a:rPr lang="el-GR" dirty="0"/>
              <a:t>άσκηση, </a:t>
            </a:r>
            <a:r>
              <a:rPr lang="en-US" dirty="0"/>
              <a:t>stress, </a:t>
            </a:r>
            <a:r>
              <a:rPr lang="el-GR" dirty="0"/>
              <a:t>νόσος, συχνά πρωί</a:t>
            </a:r>
          </a:p>
          <a:p>
            <a:pPr lvl="1" eaLnBrk="1" hangingPunct="1"/>
            <a:r>
              <a:rPr lang="el-GR" b="1" i="1" dirty="0"/>
              <a:t>Διάρκεια</a:t>
            </a:r>
          </a:p>
          <a:p>
            <a:pPr lvl="2" eaLnBrk="1" hangingPunct="1"/>
            <a:r>
              <a:rPr lang="el-GR" dirty="0"/>
              <a:t>Ποικίλλει</a:t>
            </a:r>
            <a:r>
              <a:rPr lang="en-US" dirty="0"/>
              <a:t>,</a:t>
            </a:r>
            <a:r>
              <a:rPr lang="el-GR" dirty="0"/>
              <a:t> συνήθως &gt; 30 λεπτά</a:t>
            </a:r>
          </a:p>
          <a:p>
            <a:pPr lvl="1" eaLnBrk="1" hangingPunct="1"/>
            <a:r>
              <a:rPr lang="el-GR" b="1" i="1" dirty="0"/>
              <a:t>Ποιότητα</a:t>
            </a:r>
          </a:p>
          <a:p>
            <a:pPr lvl="2" eaLnBrk="1" hangingPunct="1"/>
            <a:r>
              <a:rPr lang="el-GR" dirty="0"/>
              <a:t>Παρόμοια με σταθερή στηθάγχη αλλά </a:t>
            </a:r>
            <a:r>
              <a:rPr lang="el-GR" dirty="0" err="1"/>
              <a:t>πιό</a:t>
            </a:r>
            <a:r>
              <a:rPr lang="el-GR" dirty="0"/>
              <a:t> έντονη και παρατεταμένη &gt;30 ‘</a:t>
            </a:r>
          </a:p>
          <a:p>
            <a:pPr lvl="2" eaLnBrk="1" hangingPunct="1"/>
            <a:r>
              <a:rPr lang="el-GR" dirty="0"/>
              <a:t>Άλγος βαθύ, ισχυρό, πιεστικό ή διαξιφιστικό, αίσθημα επικείμενου θανάτου</a:t>
            </a:r>
          </a:p>
          <a:p>
            <a:pPr lvl="1" eaLnBrk="1" hangingPunct="1"/>
            <a:r>
              <a:rPr lang="el-GR" b="1" i="1" dirty="0"/>
              <a:t>Εντόπιση</a:t>
            </a:r>
          </a:p>
          <a:p>
            <a:pPr lvl="2" eaLnBrk="1" hangingPunct="1"/>
            <a:r>
              <a:rPr lang="el-GR" dirty="0"/>
              <a:t>Παρόμοια με σταθερή στηθάγχη</a:t>
            </a:r>
          </a:p>
          <a:p>
            <a:pPr lvl="1" eaLnBrk="1" hangingPunct="1"/>
            <a:r>
              <a:rPr lang="el-GR" b="1" i="1" dirty="0"/>
              <a:t>Συνοδά χαρακτηριστικά</a:t>
            </a:r>
            <a:r>
              <a:rPr lang="el-GR" dirty="0"/>
              <a:t> </a:t>
            </a:r>
          </a:p>
          <a:p>
            <a:pPr lvl="2" eaLnBrk="1" hangingPunct="1"/>
            <a:r>
              <a:rPr lang="el-GR" dirty="0"/>
              <a:t>Δεν ανταποκρίνεται στα νιτρώδη</a:t>
            </a:r>
          </a:p>
          <a:p>
            <a:pPr lvl="2" eaLnBrk="1" hangingPunct="1"/>
            <a:r>
              <a:rPr lang="el-GR" dirty="0"/>
              <a:t>Συνδυασμός με καρδιακή ανεπάρκεια  (οξύ πνευμονικό οίδημα)</a:t>
            </a:r>
          </a:p>
          <a:p>
            <a:pPr marL="914400" lvl="2" indent="0" eaLnBrk="1" hangingPunct="1">
              <a:buNone/>
            </a:pPr>
            <a:r>
              <a:rPr lang="el-GR" dirty="0"/>
              <a:t>     ή αρρυθμία ή απώλεια συνειδήσεως ή σύγχυση ή υπόταση</a:t>
            </a:r>
          </a:p>
          <a:p>
            <a:pPr lvl="2"/>
            <a:r>
              <a:rPr lang="el-GR" altLang="el-GR" dirty="0"/>
              <a:t>Παρόμοια με σταθερή στηθάγχη: ναυτία, έμετος, ιδρώτας, άγχος</a:t>
            </a:r>
            <a:r>
              <a:rPr lang="en-US" altLang="el-GR" dirty="0"/>
              <a:t> </a:t>
            </a:r>
            <a:endParaRPr lang="el-GR" altLang="el-GR" dirty="0"/>
          </a:p>
          <a:p>
            <a:pPr lvl="2"/>
            <a:endParaRPr lang="el-GR" altLang="el-GR" dirty="0"/>
          </a:p>
          <a:p>
            <a:pPr marL="914400" lvl="2" indent="0">
              <a:buNone/>
            </a:pPr>
            <a:r>
              <a:rPr lang="el-GR" altLang="el-GR" b="1" dirty="0" err="1"/>
              <a:t>Στηθαγχικά</a:t>
            </a:r>
            <a:r>
              <a:rPr lang="el-GR" altLang="el-GR" b="1" dirty="0"/>
              <a:t> ισοδύναμα </a:t>
            </a:r>
            <a:r>
              <a:rPr lang="el-GR" altLang="el-GR" dirty="0"/>
              <a:t>πχ </a:t>
            </a:r>
            <a:r>
              <a:rPr lang="el-GR" altLang="el-GR" dirty="0" err="1"/>
              <a:t>επιγαστρική</a:t>
            </a:r>
            <a:r>
              <a:rPr lang="el-GR" altLang="el-GR" dirty="0"/>
              <a:t> δυσφορία, δύσπνοια (</a:t>
            </a:r>
            <a:r>
              <a:rPr lang="el-GR" altLang="el-GR" b="1" dirty="0"/>
              <a:t>χωρίς πόνο</a:t>
            </a:r>
            <a:r>
              <a:rPr lang="el-GR" altLang="el-GR" dirty="0"/>
              <a:t>) </a:t>
            </a:r>
          </a:p>
          <a:p>
            <a:pPr marL="914400" lvl="2" indent="0">
              <a:buNone/>
            </a:pPr>
            <a:r>
              <a:rPr lang="el-GR" altLang="el-GR" dirty="0"/>
              <a:t>                                             ιδίως σε ηλικιωμένους και με διαβήτη</a:t>
            </a:r>
          </a:p>
          <a:p>
            <a:pPr marL="914400" lvl="2" indent="0" eaLnBrk="1" hangingPunct="1">
              <a:buNone/>
            </a:pPr>
            <a:r>
              <a:rPr lang="el-GR" dirty="0"/>
              <a:t>	</a:t>
            </a:r>
          </a:p>
          <a:p>
            <a:pPr lvl="2" eaLnBrk="1" hangingPunct="1">
              <a:buFont typeface="Wingdings" pitchFamily="2" charset="2"/>
              <a:buNone/>
            </a:pPr>
            <a:endParaRPr lang="en-GB" dirty="0"/>
          </a:p>
        </p:txBody>
      </p:sp>
      <p:sp>
        <p:nvSpPr>
          <p:cNvPr id="4" name="TextBox 3">
            <a:extLst>
              <a:ext uri="{FF2B5EF4-FFF2-40B4-BE49-F238E27FC236}">
                <a16:creationId xmlns:a16="http://schemas.microsoft.com/office/drawing/2014/main" id="{44181CC5-2C15-46EC-AC5D-174EA943C813}"/>
              </a:ext>
            </a:extLst>
          </p:cNvPr>
          <p:cNvSpPr txBox="1"/>
          <p:nvPr/>
        </p:nvSpPr>
        <p:spPr>
          <a:xfrm>
            <a:off x="2218544" y="6444734"/>
            <a:ext cx="5501390" cy="369332"/>
          </a:xfrm>
          <a:prstGeom prst="rect">
            <a:avLst/>
          </a:prstGeom>
          <a:noFill/>
        </p:spPr>
        <p:txBody>
          <a:bodyPr wrap="square" rtlCol="0">
            <a:spAutoFit/>
          </a:bodyPr>
          <a:lstStyle/>
          <a:p>
            <a:r>
              <a:rPr lang="el-GR" dirty="0">
                <a:solidFill>
                  <a:srgbClr val="FF0000"/>
                </a:solidFill>
              </a:rPr>
              <a:t>Η</a:t>
            </a:r>
            <a:r>
              <a:rPr lang="en-US" dirty="0" err="1">
                <a:solidFill>
                  <a:srgbClr val="FF0000"/>
                </a:solidFill>
              </a:rPr>
              <a:t>arrison’s</a:t>
            </a:r>
            <a:r>
              <a:rPr lang="en-US" dirty="0">
                <a:solidFill>
                  <a:srgbClr val="FF0000"/>
                </a:solidFill>
              </a:rPr>
              <a:t> Principles of Internal Medicine 2018</a:t>
            </a:r>
            <a:endParaRPr lang="el-GR" dirty="0">
              <a:solidFill>
                <a:srgbClr val="FF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00100" y="0"/>
            <a:ext cx="7772400" cy="747936"/>
          </a:xfrm>
        </p:spPr>
        <p:txBody>
          <a:bodyPr>
            <a:normAutofit/>
          </a:bodyPr>
          <a:lstStyle/>
          <a:p>
            <a:pPr algn="ctr" eaLnBrk="1" hangingPunct="1">
              <a:defRPr/>
            </a:pPr>
            <a:r>
              <a:rPr lang="el-GR" sz="3600" b="1" dirty="0">
                <a:solidFill>
                  <a:srgbClr val="FF0000"/>
                </a:solidFill>
                <a:latin typeface="+mn-lt"/>
              </a:rPr>
              <a:t>Κλινικά χαρακτηριστικά</a:t>
            </a:r>
            <a:endParaRPr lang="en-GB" sz="3600" b="1" dirty="0">
              <a:solidFill>
                <a:srgbClr val="FF0000"/>
              </a:solidFill>
              <a:latin typeface="+mn-lt"/>
            </a:endParaRPr>
          </a:p>
        </p:txBody>
      </p:sp>
      <p:sp>
        <p:nvSpPr>
          <p:cNvPr id="57347" name="Rectangle 3"/>
          <p:cNvSpPr>
            <a:spLocks noGrp="1" noChangeArrowheads="1"/>
          </p:cNvSpPr>
          <p:nvPr>
            <p:ph type="body" idx="1"/>
          </p:nvPr>
        </p:nvSpPr>
        <p:spPr>
          <a:xfrm>
            <a:off x="228600" y="1143000"/>
            <a:ext cx="8915400" cy="5486400"/>
          </a:xfrm>
        </p:spPr>
        <p:txBody>
          <a:bodyPr>
            <a:normAutofit/>
          </a:bodyPr>
          <a:lstStyle/>
          <a:p>
            <a:pPr eaLnBrk="1" hangingPunct="1"/>
            <a:r>
              <a:rPr lang="el-GR" b="1" u="sng" dirty="0">
                <a:solidFill>
                  <a:schemeClr val="folHlink"/>
                </a:solidFill>
              </a:rPr>
              <a:t>Έμφραγμα μυοκαρδίου (</a:t>
            </a:r>
            <a:r>
              <a:rPr lang="en-US" b="1" u="sng" dirty="0">
                <a:solidFill>
                  <a:schemeClr val="folHlink"/>
                </a:solidFill>
              </a:rPr>
              <a:t>S</a:t>
            </a:r>
            <a:r>
              <a:rPr lang="el-GR" b="1" u="sng" dirty="0">
                <a:solidFill>
                  <a:schemeClr val="folHlink"/>
                </a:solidFill>
              </a:rPr>
              <a:t>ΤΕΜΙ</a:t>
            </a:r>
            <a:r>
              <a:rPr lang="en-US" b="1" u="sng" dirty="0">
                <a:solidFill>
                  <a:schemeClr val="folHlink"/>
                </a:solidFill>
              </a:rPr>
              <a:t>)</a:t>
            </a:r>
            <a:endParaRPr lang="el-GR" b="1" u="sng" dirty="0">
              <a:solidFill>
                <a:schemeClr val="folHlink"/>
              </a:solidFill>
            </a:endParaRPr>
          </a:p>
          <a:p>
            <a:pPr lvl="1"/>
            <a:r>
              <a:rPr lang="el-GR" altLang="el-GR" dirty="0"/>
              <a:t>Άγχος, αγωνία, </a:t>
            </a:r>
            <a:r>
              <a:rPr lang="el-GR" altLang="el-GR" dirty="0" err="1"/>
              <a:t>υπερκινησία</a:t>
            </a:r>
            <a:endParaRPr lang="el-GR" altLang="el-GR" dirty="0"/>
          </a:p>
          <a:p>
            <a:pPr lvl="1"/>
            <a:r>
              <a:rPr lang="el-GR" altLang="el-GR" dirty="0"/>
              <a:t>Ωχρότητα, ψυχρά άκρα</a:t>
            </a:r>
          </a:p>
          <a:p>
            <a:pPr lvl="1"/>
            <a:r>
              <a:rPr lang="el-GR" altLang="el-GR" dirty="0"/>
              <a:t>Συμπαθητική διέγερση (25 %): ταχυκαρδία, υπέρταση</a:t>
            </a:r>
          </a:p>
          <a:p>
            <a:pPr lvl="1"/>
            <a:r>
              <a:rPr lang="el-GR" altLang="el-GR" dirty="0"/>
              <a:t>Παρασυμπαθητική διέγερση (50 %): βραδυκαρδία, υπόταση</a:t>
            </a:r>
          </a:p>
          <a:p>
            <a:pPr lvl="1"/>
            <a:r>
              <a:rPr lang="el-GR" altLang="el-GR" dirty="0"/>
              <a:t>Πυρετός έως 38 </a:t>
            </a:r>
            <a:r>
              <a:rPr lang="el-GR" altLang="el-GR" baseline="30000" dirty="0"/>
              <a:t>0</a:t>
            </a:r>
            <a:r>
              <a:rPr lang="en-US" altLang="el-GR" dirty="0"/>
              <a:t>C</a:t>
            </a:r>
          </a:p>
          <a:p>
            <a:pPr lvl="1"/>
            <a:r>
              <a:rPr lang="el-GR" altLang="el-GR" dirty="0"/>
              <a:t>Ίσως 3</a:t>
            </a:r>
            <a:r>
              <a:rPr lang="el-GR" altLang="el-GR" baseline="30000" dirty="0"/>
              <a:t>ος</a:t>
            </a:r>
            <a:r>
              <a:rPr lang="el-GR" altLang="el-GR" dirty="0"/>
              <a:t>-4</a:t>
            </a:r>
            <a:r>
              <a:rPr lang="el-GR" altLang="el-GR" baseline="30000" dirty="0"/>
              <a:t>ος</a:t>
            </a:r>
            <a:r>
              <a:rPr lang="el-GR" altLang="el-GR" dirty="0"/>
              <a:t> τόνος – ελάττωση έντασης 1</a:t>
            </a:r>
            <a:r>
              <a:rPr lang="el-GR" altLang="el-GR" baseline="30000" dirty="0"/>
              <a:t>ου</a:t>
            </a:r>
            <a:r>
              <a:rPr lang="el-GR" altLang="el-GR" dirty="0"/>
              <a:t> τόνου</a:t>
            </a:r>
          </a:p>
          <a:p>
            <a:pPr lvl="1"/>
            <a:r>
              <a:rPr lang="el-GR" altLang="el-GR" dirty="0"/>
              <a:t>Παροδικό συστολικό </a:t>
            </a:r>
            <a:r>
              <a:rPr lang="el-GR" altLang="el-GR" dirty="0" err="1"/>
              <a:t>φύσυμα</a:t>
            </a:r>
            <a:r>
              <a:rPr lang="el-GR" altLang="el-GR" dirty="0"/>
              <a:t> ανεπαρκείας μιτροειδούς</a:t>
            </a:r>
          </a:p>
          <a:p>
            <a:pPr lvl="1"/>
            <a:endParaRPr lang="el-GR" altLang="el-GR" dirty="0"/>
          </a:p>
          <a:p>
            <a:pPr marL="914400" lvl="2" indent="0" eaLnBrk="1" hangingPunct="1">
              <a:buNone/>
            </a:pPr>
            <a:r>
              <a:rPr lang="el-GR" dirty="0"/>
              <a:t>	</a:t>
            </a:r>
          </a:p>
          <a:p>
            <a:pPr lvl="2" eaLnBrk="1" hangingPunct="1">
              <a:buFont typeface="Wingdings" pitchFamily="2" charset="2"/>
              <a:buNone/>
            </a:pPr>
            <a:endParaRPr lang="en-GB" dirty="0"/>
          </a:p>
        </p:txBody>
      </p:sp>
      <p:sp>
        <p:nvSpPr>
          <p:cNvPr id="4" name="TextBox 3">
            <a:extLst>
              <a:ext uri="{FF2B5EF4-FFF2-40B4-BE49-F238E27FC236}">
                <a16:creationId xmlns:a16="http://schemas.microsoft.com/office/drawing/2014/main" id="{44181CC5-2C15-46EC-AC5D-174EA943C813}"/>
              </a:ext>
            </a:extLst>
          </p:cNvPr>
          <p:cNvSpPr txBox="1"/>
          <p:nvPr/>
        </p:nvSpPr>
        <p:spPr>
          <a:xfrm>
            <a:off x="2218544" y="6444734"/>
            <a:ext cx="5501390" cy="369332"/>
          </a:xfrm>
          <a:prstGeom prst="rect">
            <a:avLst/>
          </a:prstGeom>
          <a:noFill/>
        </p:spPr>
        <p:txBody>
          <a:bodyPr wrap="square" rtlCol="0">
            <a:spAutoFit/>
          </a:bodyPr>
          <a:lstStyle/>
          <a:p>
            <a:r>
              <a:rPr lang="el-GR" dirty="0">
                <a:solidFill>
                  <a:srgbClr val="FF0000"/>
                </a:solidFill>
              </a:rPr>
              <a:t>Η</a:t>
            </a:r>
            <a:r>
              <a:rPr lang="en-US" dirty="0" err="1">
                <a:solidFill>
                  <a:srgbClr val="FF0000"/>
                </a:solidFill>
              </a:rPr>
              <a:t>arrison’s</a:t>
            </a:r>
            <a:r>
              <a:rPr lang="en-US" dirty="0">
                <a:solidFill>
                  <a:srgbClr val="FF0000"/>
                </a:solidFill>
              </a:rPr>
              <a:t> Principles of Internal Medicine 2018</a:t>
            </a:r>
            <a:endParaRPr lang="el-GR" dirty="0">
              <a:solidFill>
                <a:srgbClr val="FF0000"/>
              </a:solidFill>
            </a:endParaRPr>
          </a:p>
        </p:txBody>
      </p:sp>
    </p:spTree>
    <p:extLst>
      <p:ext uri="{BB962C8B-B14F-4D97-AF65-F5344CB8AC3E}">
        <p14:creationId xmlns:p14="http://schemas.microsoft.com/office/powerpoint/2010/main" val="3414928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9928D8F-BC42-41AD-96E8-81C12CB19642}"/>
              </a:ext>
            </a:extLst>
          </p:cNvPr>
          <p:cNvSpPr>
            <a:spLocks noGrp="1" noChangeArrowheads="1"/>
          </p:cNvSpPr>
          <p:nvPr>
            <p:ph type="title"/>
          </p:nvPr>
        </p:nvSpPr>
        <p:spPr/>
        <p:txBody>
          <a:bodyPr/>
          <a:lstStyle/>
          <a:p>
            <a:pPr eaLnBrk="1" hangingPunct="1">
              <a:defRPr/>
            </a:pPr>
            <a:r>
              <a:rPr lang="el-GR"/>
              <a:t>ΟΣΣ</a:t>
            </a:r>
            <a:r>
              <a:rPr lang="en-US"/>
              <a:t>:</a:t>
            </a:r>
            <a:r>
              <a:rPr lang="el-GR"/>
              <a:t> ΔΙΑΦΟΡΙΚΗ ΔΙΑΓΝΩΣΗ</a:t>
            </a:r>
            <a:endParaRPr lang="en-US"/>
          </a:p>
        </p:txBody>
      </p:sp>
      <p:sp>
        <p:nvSpPr>
          <p:cNvPr id="34819" name="Rectangle 3">
            <a:extLst>
              <a:ext uri="{FF2B5EF4-FFF2-40B4-BE49-F238E27FC236}">
                <a16:creationId xmlns:a16="http://schemas.microsoft.com/office/drawing/2014/main" id="{2F812423-6F30-431D-8AF8-8F82E27A7E01}"/>
              </a:ext>
            </a:extLst>
          </p:cNvPr>
          <p:cNvSpPr>
            <a:spLocks noGrp="1" noChangeArrowheads="1"/>
          </p:cNvSpPr>
          <p:nvPr>
            <p:ph type="body" idx="1"/>
          </p:nvPr>
        </p:nvSpPr>
        <p:spPr/>
        <p:txBody>
          <a:bodyPr/>
          <a:lstStyle/>
          <a:p>
            <a:pPr eaLnBrk="1" hangingPunct="1">
              <a:defRPr/>
            </a:pPr>
            <a:r>
              <a:rPr lang="el-GR" b="1">
                <a:solidFill>
                  <a:srgbClr val="FF9900"/>
                </a:solidFill>
              </a:rPr>
              <a:t>ΕΙΝΑΙ ΠΟΛΥ ΣΗΜΑΝΤΙΚΟ ΝΑ ΑΠΟΚΛΕΙΣΤΕΙ ΑΛΛΗ ΑΜΕΣΑ ΑΠΕΙΛΗΤΙΚΗ ΓΙΑ ΤΗΝ ΖΩΗ ΚΑΤΑΣΤΑΣΗ ΠΡΟΤΟΥ ΠΡΟΧΩΡΗΣΕΙ ΚΑΝΕΙΣ ΣΕ ΑΝΤΙΜΕΤΩΠΙΣΗ ΤΟΥ ΟΣΣ </a:t>
            </a:r>
            <a:r>
              <a:rPr lang="en-US" b="1">
                <a:solidFill>
                  <a:srgbClr val="FF9900"/>
                </a:solidFill>
              </a:rPr>
              <a:t>:</a:t>
            </a:r>
          </a:p>
          <a:p>
            <a:pPr lvl="1" eaLnBrk="1" hangingPunct="1">
              <a:defRPr/>
            </a:pPr>
            <a:r>
              <a:rPr lang="el-GR" b="1">
                <a:solidFill>
                  <a:schemeClr val="bg1"/>
                </a:solidFill>
              </a:rPr>
              <a:t>ΟΞΥΣ ΔΙΑΧΩΡΙΣΜΟΣ ΑΟΡΤΗΣ </a:t>
            </a:r>
          </a:p>
          <a:p>
            <a:pPr lvl="1" eaLnBrk="1" hangingPunct="1">
              <a:defRPr/>
            </a:pPr>
            <a:r>
              <a:rPr lang="el-GR" b="1">
                <a:solidFill>
                  <a:schemeClr val="bg1"/>
                </a:solidFill>
              </a:rPr>
              <a:t>ΟΞΕΙΑ ΠΝΕΥΜΟΝΙΚΗ ΕΜΒΟΛΗ</a:t>
            </a:r>
            <a:endParaRPr lang="en-US" b="1">
              <a:solidFill>
                <a:schemeClr val="bg1"/>
              </a:solidFill>
            </a:endParaRPr>
          </a:p>
          <a:p>
            <a:pPr lvl="1" eaLnBrk="1" hangingPunct="1">
              <a:defRPr/>
            </a:pPr>
            <a:r>
              <a:rPr lang="el-GR" b="1">
                <a:solidFill>
                  <a:schemeClr val="bg1"/>
                </a:solidFill>
              </a:rPr>
              <a:t>ΠΝΕΥΜΟΘΩΡΑΚΑΣ</a:t>
            </a:r>
            <a:endParaRPr lang="en-US" b="1"/>
          </a:p>
          <a:p>
            <a:pPr lvl="1" eaLnBrk="1" hangingPunct="1">
              <a:defRPr/>
            </a:pPr>
            <a:r>
              <a:rPr lang="el-GR" b="1">
                <a:solidFill>
                  <a:schemeClr val="bg1"/>
                </a:solidFill>
              </a:rPr>
              <a:t>ΟΞΕΙΑ ΡΗΞΗ ΟΙΣΟΦΑΓΟΥ</a:t>
            </a:r>
            <a:endParaRPr lang="en-US" b="1">
              <a:solidFill>
                <a:schemeClr val="bg1"/>
              </a:solidFill>
            </a:endParaRPr>
          </a:p>
          <a:p>
            <a:pPr lvl="1" eaLnBrk="1" hangingPunct="1">
              <a:defRPr/>
            </a:pPr>
            <a:r>
              <a:rPr lang="el-GR" b="1">
                <a:solidFill>
                  <a:schemeClr val="bg1"/>
                </a:solidFill>
              </a:rPr>
              <a:t>ΟΞΕΙΑ ΠΕΡΙΚΑΡΔΙΤΙΔΑ / ΜΥΟΚΑΡΔΙΤΙΔΑ</a:t>
            </a:r>
          </a:p>
          <a:p>
            <a:pPr eaLnBrk="1" hangingPunct="1">
              <a:defRPr/>
            </a:pPr>
            <a:endParaRPr lang="en-US" b="1"/>
          </a:p>
          <a:p>
            <a:pPr eaLnBrk="1" hangingPunct="1">
              <a:defRPr/>
            </a:pPr>
            <a:r>
              <a:rPr lang="el-GR" b="1"/>
              <a:t>Άλλοι πόνοι στο στήθος μη καρδιακής αιτιολογίας</a:t>
            </a:r>
            <a:endParaRPr lang="en-US" b="1"/>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Picture 180"/>
          <p:cNvPicPr>
            <a:picLocks noChangeAspect="1" noChangeArrowheads="1"/>
          </p:cNvPicPr>
          <p:nvPr/>
        </p:nvPicPr>
        <p:blipFill>
          <a:blip r:embed="rId2" cstate="print"/>
          <a:srcRect/>
          <a:stretch>
            <a:fillRect/>
          </a:stretch>
        </p:blipFill>
        <p:spPr bwMode="auto">
          <a:xfrm>
            <a:off x="359569" y="1559368"/>
            <a:ext cx="8424862" cy="4522787"/>
          </a:xfrm>
          <a:prstGeom prst="rect">
            <a:avLst/>
          </a:prstGeom>
          <a:noFill/>
        </p:spPr>
      </p:pic>
      <p:sp>
        <p:nvSpPr>
          <p:cNvPr id="3" name="Rectangle 2050">
            <a:extLst>
              <a:ext uri="{FF2B5EF4-FFF2-40B4-BE49-F238E27FC236}">
                <a16:creationId xmlns:a16="http://schemas.microsoft.com/office/drawing/2014/main" id="{0D0142B5-6CBA-49BC-9F7D-10E4CFC52BB4}"/>
              </a:ext>
            </a:extLst>
          </p:cNvPr>
          <p:cNvSpPr txBox="1">
            <a:spLocks noChangeArrowheads="1"/>
          </p:cNvSpPr>
          <p:nvPr/>
        </p:nvSpPr>
        <p:spPr>
          <a:xfrm>
            <a:off x="903287" y="204345"/>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latin typeface="Arial" charset="0"/>
              </a:rPr>
              <a:t>ΙΣΧΑΙΜΙΑ ΜΥΟΚΑΡΔΙΟΥ ΛΟΓΩ ΑΙΦΝΙΔΙΑΣ ΔΙΑΚΟΠΗΣ ΑΙΜΑΤΩΣΗΣ</a:t>
            </a:r>
            <a:endParaRPr lang="el-GR"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11560" y="476672"/>
            <a:ext cx="7772400" cy="1143000"/>
          </a:xfrm>
        </p:spPr>
        <p:txBody>
          <a:bodyPr>
            <a:normAutofit fontScale="90000"/>
          </a:bodyPr>
          <a:lstStyle/>
          <a:p>
            <a:pPr algn="ctr" eaLnBrk="1" hangingPunct="1">
              <a:defRPr/>
            </a:pPr>
            <a:r>
              <a:rPr lang="el-GR" b="1" dirty="0">
                <a:solidFill>
                  <a:srgbClr val="FF0000"/>
                </a:solidFill>
                <a:latin typeface="+mn-lt"/>
              </a:rPr>
              <a:t>Ισχαιμική Καρδιακή Νόσος</a:t>
            </a:r>
            <a:br>
              <a:rPr lang="el-GR" b="1" dirty="0">
                <a:solidFill>
                  <a:srgbClr val="FF0000"/>
                </a:solidFill>
                <a:latin typeface="+mn-lt"/>
              </a:rPr>
            </a:br>
            <a:r>
              <a:rPr lang="el-GR" b="1" dirty="0" err="1">
                <a:solidFill>
                  <a:srgbClr val="FF0000"/>
                </a:solidFill>
                <a:latin typeface="+mn-lt"/>
              </a:rPr>
              <a:t>Παθοφυσιολογία</a:t>
            </a:r>
            <a:endParaRPr lang="en-GB" b="1" dirty="0">
              <a:solidFill>
                <a:srgbClr val="FF0000"/>
              </a:solidFill>
              <a:latin typeface="+mn-lt"/>
            </a:endParaRPr>
          </a:p>
        </p:txBody>
      </p:sp>
      <p:sp>
        <p:nvSpPr>
          <p:cNvPr id="24579" name="Rectangle 3"/>
          <p:cNvSpPr>
            <a:spLocks noGrp="1" noChangeArrowheads="1"/>
          </p:cNvSpPr>
          <p:nvPr>
            <p:ph type="body" idx="1"/>
          </p:nvPr>
        </p:nvSpPr>
        <p:spPr>
          <a:xfrm>
            <a:off x="683568" y="1844824"/>
            <a:ext cx="7774632" cy="4680520"/>
          </a:xfrm>
        </p:spPr>
        <p:txBody>
          <a:bodyPr/>
          <a:lstStyle/>
          <a:p>
            <a:pPr eaLnBrk="1" hangingPunct="1">
              <a:lnSpc>
                <a:spcPct val="90000"/>
              </a:lnSpc>
              <a:buClr>
                <a:srgbClr val="FFC000"/>
              </a:buClr>
            </a:pPr>
            <a:r>
              <a:rPr lang="en-GB" sz="2800" b="1" dirty="0"/>
              <a:t> Response to injury hypothesis</a:t>
            </a:r>
          </a:p>
          <a:p>
            <a:pPr lvl="1" eaLnBrk="1" hangingPunct="1">
              <a:buClr>
                <a:srgbClr val="FFC000"/>
              </a:buClr>
            </a:pPr>
            <a:r>
              <a:rPr lang="en-GB" sz="2400" b="1" dirty="0">
                <a:solidFill>
                  <a:srgbClr val="FF0000"/>
                </a:solidFill>
              </a:rPr>
              <a:t>ATHEROSIS</a:t>
            </a:r>
            <a:endParaRPr lang="el-GR" sz="2400" b="1" dirty="0">
              <a:solidFill>
                <a:srgbClr val="FF0000"/>
              </a:solidFill>
            </a:endParaRPr>
          </a:p>
          <a:p>
            <a:pPr lvl="2" eaLnBrk="1" hangingPunct="1">
              <a:buClr>
                <a:srgbClr val="FFC000"/>
              </a:buClr>
            </a:pPr>
            <a:r>
              <a:rPr lang="en-GB" sz="2000" dirty="0"/>
              <a:t>Accumulation of cholesterol within the vessel wall </a:t>
            </a:r>
            <a:r>
              <a:rPr lang="en-GB" sz="2000" dirty="0" err="1"/>
              <a:t>intima</a:t>
            </a:r>
            <a:r>
              <a:rPr lang="en-GB" sz="2000" dirty="0"/>
              <a:t>. Smooth muscle cell proliferation</a:t>
            </a:r>
          </a:p>
          <a:p>
            <a:pPr lvl="1" eaLnBrk="1" hangingPunct="1">
              <a:buClr>
                <a:srgbClr val="FFC000"/>
              </a:buClr>
            </a:pPr>
            <a:r>
              <a:rPr lang="en-GB" sz="2400" b="1" dirty="0">
                <a:solidFill>
                  <a:srgbClr val="FF0000"/>
                </a:solidFill>
              </a:rPr>
              <a:t>SCLEROSIS</a:t>
            </a:r>
            <a:endParaRPr lang="el-GR" sz="2400" b="1" dirty="0">
              <a:solidFill>
                <a:srgbClr val="FF0000"/>
              </a:solidFill>
            </a:endParaRPr>
          </a:p>
          <a:p>
            <a:pPr lvl="2" eaLnBrk="1" hangingPunct="1">
              <a:buClr>
                <a:srgbClr val="FFC000"/>
              </a:buClr>
            </a:pPr>
            <a:r>
              <a:rPr lang="en-GB" sz="2000" dirty="0"/>
              <a:t>Expansion of fibrous tissue</a:t>
            </a:r>
          </a:p>
          <a:p>
            <a:pPr lvl="1" eaLnBrk="1" hangingPunct="1">
              <a:buClr>
                <a:srgbClr val="FFC000"/>
              </a:buClr>
            </a:pPr>
            <a:r>
              <a:rPr lang="en-GB" sz="2400" b="1" dirty="0">
                <a:solidFill>
                  <a:srgbClr val="FF0000"/>
                </a:solidFill>
              </a:rPr>
              <a:t>INFLAMMATION</a:t>
            </a:r>
            <a:endParaRPr lang="el-GR" sz="2400" b="1" dirty="0">
              <a:solidFill>
                <a:srgbClr val="FF0000"/>
              </a:solidFill>
            </a:endParaRPr>
          </a:p>
          <a:p>
            <a:pPr lvl="2" eaLnBrk="1" hangingPunct="1">
              <a:buClr>
                <a:srgbClr val="FFC000"/>
              </a:buClr>
            </a:pPr>
            <a:r>
              <a:rPr lang="en-GB" sz="2000" dirty="0"/>
              <a:t>Chronic inflammatory cells migrate into wall, release cytokines</a:t>
            </a:r>
          </a:p>
          <a:p>
            <a:pPr lvl="1" eaLnBrk="1" hangingPunct="1">
              <a:buClr>
                <a:srgbClr val="FFC000"/>
              </a:buClr>
            </a:pPr>
            <a:r>
              <a:rPr lang="en-GB" sz="2400" b="1" dirty="0">
                <a:solidFill>
                  <a:srgbClr val="FF0000"/>
                </a:solidFill>
              </a:rPr>
              <a:t>GROWTH FACTORS/INFLAMMATORY MEDIATORS</a:t>
            </a:r>
          </a:p>
          <a:p>
            <a:pPr eaLnBrk="1" hangingPunct="1">
              <a:lnSpc>
                <a:spcPct val="90000"/>
              </a:lnSpc>
              <a:buFont typeface="Monotype Sorts" pitchFamily="2" charset="2"/>
              <a:buNone/>
            </a:pPr>
            <a:r>
              <a:rPr lang="en-GB" dirty="0"/>
              <a:t>     </a:t>
            </a:r>
          </a:p>
          <a:p>
            <a:pPr eaLnBrk="1" hangingPunct="1">
              <a:lnSpc>
                <a:spcPct val="90000"/>
              </a:lnSpc>
              <a:buFont typeface="Monotype Sorts" pitchFamily="2" charset="2"/>
              <a:buNone/>
            </a:pPr>
            <a:endParaRPr lang="en-GB" sz="28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Picture 179"/>
          <p:cNvPicPr>
            <a:picLocks noChangeAspect="1" noChangeArrowheads="1"/>
          </p:cNvPicPr>
          <p:nvPr/>
        </p:nvPicPr>
        <p:blipFill>
          <a:blip r:embed="rId2" cstate="print"/>
          <a:srcRect/>
          <a:stretch>
            <a:fillRect/>
          </a:stretch>
        </p:blipFill>
        <p:spPr bwMode="auto">
          <a:xfrm>
            <a:off x="250825" y="1951038"/>
            <a:ext cx="8713788" cy="2981325"/>
          </a:xfrm>
          <a:prstGeom prst="rect">
            <a:avLst/>
          </a:prstGeom>
          <a:noFill/>
        </p:spPr>
      </p:pic>
      <p:sp>
        <p:nvSpPr>
          <p:cNvPr id="118789" name="Text Box 5"/>
          <p:cNvSpPr txBox="1">
            <a:spLocks noChangeArrowheads="1"/>
          </p:cNvSpPr>
          <p:nvPr/>
        </p:nvSpPr>
        <p:spPr bwMode="auto">
          <a:xfrm>
            <a:off x="2195513" y="2997200"/>
            <a:ext cx="720725" cy="274638"/>
          </a:xfrm>
          <a:prstGeom prst="rect">
            <a:avLst/>
          </a:prstGeom>
          <a:noFill/>
          <a:ln w="9525">
            <a:noFill/>
            <a:miter lim="800000"/>
            <a:headEnd/>
            <a:tailEnd/>
          </a:ln>
          <a:effectLst/>
        </p:spPr>
        <p:txBody>
          <a:bodyPr>
            <a:spAutoFit/>
          </a:bodyPr>
          <a:lstStyle/>
          <a:p>
            <a:pPr>
              <a:spcBef>
                <a:spcPct val="50000"/>
              </a:spcBef>
            </a:pPr>
            <a:r>
              <a:rPr lang="en-US" sz="1200">
                <a:solidFill>
                  <a:schemeClr val="bg1"/>
                </a:solidFill>
              </a:rPr>
              <a:t>   </a:t>
            </a:r>
            <a:r>
              <a:rPr lang="en-US" sz="1200" b="1">
                <a:solidFill>
                  <a:schemeClr val="bg1"/>
                </a:solidFill>
              </a:rPr>
              <a:t>ST</a:t>
            </a:r>
            <a:endParaRPr lang="el-GR" sz="1200" b="1">
              <a:solidFill>
                <a:schemeClr val="bg1"/>
              </a:solidFill>
            </a:endParaRPr>
          </a:p>
        </p:txBody>
      </p:sp>
      <p:sp>
        <p:nvSpPr>
          <p:cNvPr id="118790" name="Text Box 6"/>
          <p:cNvSpPr txBox="1">
            <a:spLocks noChangeArrowheads="1"/>
          </p:cNvSpPr>
          <p:nvPr/>
        </p:nvSpPr>
        <p:spPr bwMode="auto">
          <a:xfrm>
            <a:off x="2339975" y="3500438"/>
            <a:ext cx="504825" cy="274637"/>
          </a:xfrm>
          <a:prstGeom prst="rect">
            <a:avLst/>
          </a:prstGeom>
          <a:noFill/>
          <a:ln w="9525">
            <a:noFill/>
            <a:miter lim="800000"/>
            <a:headEnd/>
            <a:tailEnd/>
          </a:ln>
          <a:effectLst/>
        </p:spPr>
        <p:txBody>
          <a:bodyPr>
            <a:spAutoFit/>
          </a:bodyPr>
          <a:lstStyle/>
          <a:p>
            <a:pPr>
              <a:spcBef>
                <a:spcPct val="50000"/>
              </a:spcBef>
            </a:pPr>
            <a:r>
              <a:rPr lang="en-US" sz="1200" b="1">
                <a:solidFill>
                  <a:schemeClr val="bg1"/>
                </a:solidFill>
              </a:rPr>
              <a:t>Q</a:t>
            </a:r>
            <a:endParaRPr lang="el-GR" sz="1200" b="1">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Picture 188"/>
          <p:cNvPicPr>
            <a:picLocks noChangeAspect="1" noChangeArrowheads="1"/>
          </p:cNvPicPr>
          <p:nvPr/>
        </p:nvPicPr>
        <p:blipFill>
          <a:blip r:embed="rId2" cstate="print"/>
          <a:srcRect/>
          <a:stretch>
            <a:fillRect/>
          </a:stretch>
        </p:blipFill>
        <p:spPr bwMode="auto">
          <a:xfrm>
            <a:off x="900113" y="828675"/>
            <a:ext cx="7272337" cy="525145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5" name="Picture 5" descr="Picture 184"/>
          <p:cNvPicPr>
            <a:picLocks noChangeAspect="1" noChangeArrowheads="1"/>
          </p:cNvPicPr>
          <p:nvPr/>
        </p:nvPicPr>
        <p:blipFill>
          <a:blip r:embed="rId2" cstate="print"/>
          <a:srcRect/>
          <a:stretch>
            <a:fillRect/>
          </a:stretch>
        </p:blipFill>
        <p:spPr bwMode="auto">
          <a:xfrm>
            <a:off x="0" y="1525588"/>
            <a:ext cx="9144000" cy="38100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l-GR" sz="3200" b="1">
                <a:latin typeface="Arial" charset="0"/>
              </a:rPr>
              <a:t>ΧΑΡΑΚΤΗΡΙΣΤΙΚΑ ΕΜΦΡΑΓΜΑΤΟΣ</a:t>
            </a:r>
            <a:endParaRPr lang="el-GR"/>
          </a:p>
        </p:txBody>
      </p:sp>
      <p:sp>
        <p:nvSpPr>
          <p:cNvPr id="45059" name="Rectangle 3"/>
          <p:cNvSpPr>
            <a:spLocks noGrp="1" noChangeArrowheads="1"/>
          </p:cNvSpPr>
          <p:nvPr>
            <p:ph type="body" idx="1"/>
          </p:nvPr>
        </p:nvSpPr>
        <p:spPr/>
        <p:txBody>
          <a:bodyPr/>
          <a:lstStyle/>
          <a:p>
            <a:r>
              <a:rPr lang="el-GR" dirty="0">
                <a:latin typeface="Arial" charset="0"/>
              </a:rPr>
              <a:t>Βαθύ </a:t>
            </a:r>
            <a:r>
              <a:rPr lang="en-US" dirty="0">
                <a:latin typeface="Arial" charset="0"/>
              </a:rPr>
              <a:t>Q</a:t>
            </a:r>
            <a:r>
              <a:rPr lang="el-GR" dirty="0">
                <a:latin typeface="Arial" charset="0"/>
              </a:rPr>
              <a:t>: νέκρωση</a:t>
            </a:r>
          </a:p>
          <a:p>
            <a:r>
              <a:rPr lang="el-GR" dirty="0">
                <a:latin typeface="Arial" charset="0"/>
              </a:rPr>
              <a:t>Ανάσπαση του </a:t>
            </a:r>
            <a:r>
              <a:rPr lang="en-US" dirty="0">
                <a:latin typeface="Arial" charset="0"/>
              </a:rPr>
              <a:t>ST</a:t>
            </a:r>
            <a:r>
              <a:rPr lang="el-GR" dirty="0">
                <a:latin typeface="Arial" charset="0"/>
              </a:rPr>
              <a:t>: ισχαιμία</a:t>
            </a:r>
          </a:p>
          <a:p>
            <a:r>
              <a:rPr lang="el-GR" dirty="0">
                <a:latin typeface="Arial" charset="0"/>
              </a:rPr>
              <a:t>Αρνητικά Τ: διαταραχή </a:t>
            </a:r>
            <a:r>
              <a:rPr lang="el-GR" dirty="0" err="1">
                <a:latin typeface="Arial" charset="0"/>
              </a:rPr>
              <a:t>επαναπόλωσης</a:t>
            </a:r>
            <a:endParaRPr lang="el-GR" dirty="0">
              <a:latin typeface="Arial" charset="0"/>
            </a:endParaRPr>
          </a:p>
          <a:p>
            <a:r>
              <a:rPr lang="el-GR" dirty="0" err="1">
                <a:latin typeface="Arial" charset="0"/>
              </a:rPr>
              <a:t>Υπεροξύ</a:t>
            </a:r>
            <a:r>
              <a:rPr lang="el-GR" dirty="0">
                <a:latin typeface="Arial" charset="0"/>
              </a:rPr>
              <a:t>: ΜΟΝΟ ανάσπαση του </a:t>
            </a:r>
            <a:r>
              <a:rPr lang="en-US" dirty="0">
                <a:latin typeface="Arial" charset="0"/>
              </a:rPr>
              <a:t>ST</a:t>
            </a:r>
          </a:p>
          <a:p>
            <a:r>
              <a:rPr lang="el-GR" dirty="0">
                <a:latin typeface="Arial" charset="0"/>
              </a:rPr>
              <a:t>Οξύ: ΚΑΙ τα τρία</a:t>
            </a:r>
          </a:p>
          <a:p>
            <a:r>
              <a:rPr lang="el-GR" dirty="0" err="1">
                <a:latin typeface="Arial" charset="0"/>
              </a:rPr>
              <a:t>Ύποξυ</a:t>
            </a:r>
            <a:r>
              <a:rPr lang="el-GR" dirty="0">
                <a:latin typeface="Arial" charset="0"/>
              </a:rPr>
              <a:t>: βαθύ </a:t>
            </a:r>
            <a:r>
              <a:rPr lang="en-US" dirty="0">
                <a:latin typeface="Arial" charset="0"/>
              </a:rPr>
              <a:t>Q</a:t>
            </a:r>
            <a:r>
              <a:rPr lang="el-GR" dirty="0">
                <a:latin typeface="Arial" charset="0"/>
              </a:rPr>
              <a:t> και αρνητικά Τ</a:t>
            </a:r>
          </a:p>
          <a:p>
            <a:r>
              <a:rPr lang="el-GR" dirty="0">
                <a:latin typeface="Arial" charset="0"/>
              </a:rPr>
              <a:t>Παλαιό: ΜΟΝΟ βαθύ </a:t>
            </a:r>
            <a:r>
              <a:rPr lang="en-US" dirty="0">
                <a:latin typeface="Arial" charset="0"/>
              </a:rPr>
              <a:t>Q</a:t>
            </a:r>
            <a:endParaRPr lang="el-GR" dirty="0">
              <a:latin typeface="Arial" charset="0"/>
            </a:endParaRPr>
          </a:p>
          <a:p>
            <a:endParaRPr lang="el-GR" dirty="0"/>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p:cTn id="7" dur="10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50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50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0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5059">
                                            <p:txEl>
                                              <p:pRg st="1" end="1"/>
                                            </p:txEl>
                                          </p:spTgt>
                                        </p:tgtEl>
                                        <p:attrNameLst>
                                          <p:attrName>style.visibility</p:attrName>
                                        </p:attrNameLst>
                                      </p:cBhvr>
                                      <p:to>
                                        <p:strVal val="visible"/>
                                      </p:to>
                                    </p:set>
                                    <p:anim calcmode="lin" valueType="num">
                                      <p:cBhvr>
                                        <p:cTn id="15" dur="10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50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50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0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5059">
                                            <p:txEl>
                                              <p:pRg st="2" end="2"/>
                                            </p:txEl>
                                          </p:spTgt>
                                        </p:tgtEl>
                                        <p:attrNameLst>
                                          <p:attrName>style.visibility</p:attrName>
                                        </p:attrNameLst>
                                      </p:cBhvr>
                                      <p:to>
                                        <p:strVal val="visible"/>
                                      </p:to>
                                    </p:set>
                                    <p:anim calcmode="lin" valueType="num">
                                      <p:cBhvr>
                                        <p:cTn id="23" dur="1000" fill="hold"/>
                                        <p:tgtEl>
                                          <p:spTgt spid="4505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505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50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50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5059">
                                            <p:txEl>
                                              <p:pRg st="3" end="3"/>
                                            </p:txEl>
                                          </p:spTgt>
                                        </p:tgtEl>
                                        <p:attrNameLst>
                                          <p:attrName>style.visibility</p:attrName>
                                        </p:attrNameLst>
                                      </p:cBhvr>
                                      <p:to>
                                        <p:strVal val="visible"/>
                                      </p:to>
                                    </p:set>
                                    <p:anim calcmode="lin" valueType="num">
                                      <p:cBhvr>
                                        <p:cTn id="31" dur="1000" fill="hold"/>
                                        <p:tgtEl>
                                          <p:spTgt spid="4505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505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50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50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5059">
                                            <p:txEl>
                                              <p:pRg st="4" end="4"/>
                                            </p:txEl>
                                          </p:spTgt>
                                        </p:tgtEl>
                                        <p:attrNameLst>
                                          <p:attrName>style.visibility</p:attrName>
                                        </p:attrNameLst>
                                      </p:cBhvr>
                                      <p:to>
                                        <p:strVal val="visible"/>
                                      </p:to>
                                    </p:set>
                                    <p:anim calcmode="lin" valueType="num">
                                      <p:cBhvr>
                                        <p:cTn id="39" dur="1000" fill="hold"/>
                                        <p:tgtEl>
                                          <p:spTgt spid="4505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505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505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505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5059">
                                            <p:txEl>
                                              <p:pRg st="5" end="5"/>
                                            </p:txEl>
                                          </p:spTgt>
                                        </p:tgtEl>
                                        <p:attrNameLst>
                                          <p:attrName>style.visibility</p:attrName>
                                        </p:attrNameLst>
                                      </p:cBhvr>
                                      <p:to>
                                        <p:strVal val="visible"/>
                                      </p:to>
                                    </p:set>
                                    <p:anim calcmode="lin" valueType="num">
                                      <p:cBhvr>
                                        <p:cTn id="47" dur="1000" fill="hold"/>
                                        <p:tgtEl>
                                          <p:spTgt spid="45059">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45059">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4505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505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5059">
                                            <p:txEl>
                                              <p:pRg st="6" end="6"/>
                                            </p:txEl>
                                          </p:spTgt>
                                        </p:tgtEl>
                                        <p:attrNameLst>
                                          <p:attrName>style.visibility</p:attrName>
                                        </p:attrNameLst>
                                      </p:cBhvr>
                                      <p:to>
                                        <p:strVal val="visible"/>
                                      </p:to>
                                    </p:set>
                                    <p:anim calcmode="lin" valueType="num">
                                      <p:cBhvr>
                                        <p:cTn id="55" dur="1000" fill="hold"/>
                                        <p:tgtEl>
                                          <p:spTgt spid="45059">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45059">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4505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505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Picture 177"/>
          <p:cNvPicPr>
            <a:picLocks noChangeAspect="1" noChangeArrowheads="1"/>
          </p:cNvPicPr>
          <p:nvPr/>
        </p:nvPicPr>
        <p:blipFill>
          <a:blip r:embed="rId2" cstate="print"/>
          <a:srcRect/>
          <a:stretch>
            <a:fillRect/>
          </a:stretch>
        </p:blipFill>
        <p:spPr bwMode="auto">
          <a:xfrm>
            <a:off x="395288" y="952500"/>
            <a:ext cx="8353425" cy="4953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p:txBody>
          <a:bodyPr/>
          <a:lstStyle/>
          <a:p>
            <a:r>
              <a:rPr lang="el-GR" sz="4000" b="1">
                <a:latin typeface="Arial" charset="0"/>
              </a:rPr>
              <a:t>ΑΝΕΥΡΕΣΗ ΕΝΤΟΠΙΣΗΣ</a:t>
            </a:r>
            <a:endParaRPr lang="el-GR"/>
          </a:p>
        </p:txBody>
      </p:sp>
      <p:sp>
        <p:nvSpPr>
          <p:cNvPr id="46083" name="Rectangle 1027"/>
          <p:cNvSpPr>
            <a:spLocks noGrp="1" noChangeArrowheads="1"/>
          </p:cNvSpPr>
          <p:nvPr>
            <p:ph type="body" idx="1"/>
          </p:nvPr>
        </p:nvSpPr>
        <p:spPr/>
        <p:txBody>
          <a:bodyPr/>
          <a:lstStyle/>
          <a:p>
            <a:r>
              <a:rPr lang="el-GR">
                <a:latin typeface="Arial" charset="0"/>
              </a:rPr>
              <a:t>Πρόσθιο εκτεταμένο: </a:t>
            </a:r>
            <a:r>
              <a:rPr lang="en-US">
                <a:latin typeface="Arial" charset="0"/>
              </a:rPr>
              <a:t>I, aVL, V1-V6</a:t>
            </a:r>
          </a:p>
          <a:p>
            <a:r>
              <a:rPr lang="el-GR">
                <a:latin typeface="Arial" charset="0"/>
              </a:rPr>
              <a:t>Κατώτερο: </a:t>
            </a:r>
            <a:r>
              <a:rPr lang="en-US">
                <a:latin typeface="Arial" charset="0"/>
              </a:rPr>
              <a:t>II, III, aVF</a:t>
            </a:r>
          </a:p>
          <a:p>
            <a:r>
              <a:rPr lang="el-GR">
                <a:latin typeface="Arial" charset="0"/>
              </a:rPr>
              <a:t>Πρόσθιο-πλάγιο: </a:t>
            </a:r>
            <a:r>
              <a:rPr lang="en-US">
                <a:latin typeface="Arial" charset="0"/>
              </a:rPr>
              <a:t>I, aVL, V5, V6</a:t>
            </a:r>
          </a:p>
          <a:p>
            <a:r>
              <a:rPr lang="el-GR">
                <a:latin typeface="Arial" charset="0"/>
              </a:rPr>
              <a:t>Πρόσθιο διαφραγματικό: </a:t>
            </a:r>
            <a:r>
              <a:rPr lang="en-US">
                <a:latin typeface="Arial" charset="0"/>
              </a:rPr>
              <a:t>V2-V4</a:t>
            </a:r>
            <a:endParaRPr lang="el-GR">
              <a:latin typeface="Arial" charset="0"/>
            </a:endParaRPr>
          </a:p>
          <a:p>
            <a:r>
              <a:rPr lang="el-GR">
                <a:latin typeface="Arial" charset="0"/>
              </a:rPr>
              <a:t>Εικόνα κατόπτρου στην αντίθετη απαγωγή</a:t>
            </a:r>
          </a:p>
          <a:p>
            <a:endParaRPr lang="el-G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p:cTn id="7" dur="1000" fill="hold"/>
                                        <p:tgtEl>
                                          <p:spTgt spid="460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60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60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0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6083">
                                            <p:txEl>
                                              <p:pRg st="1" end="1"/>
                                            </p:txEl>
                                          </p:spTgt>
                                        </p:tgtEl>
                                        <p:attrNameLst>
                                          <p:attrName>style.visibility</p:attrName>
                                        </p:attrNameLst>
                                      </p:cBhvr>
                                      <p:to>
                                        <p:strVal val="visible"/>
                                      </p:to>
                                    </p:set>
                                    <p:anim calcmode="lin" valueType="num">
                                      <p:cBhvr>
                                        <p:cTn id="1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6083">
                                            <p:txEl>
                                              <p:pRg st="2" end="2"/>
                                            </p:txEl>
                                          </p:spTgt>
                                        </p:tgtEl>
                                        <p:attrNameLst>
                                          <p:attrName>style.visibility</p:attrName>
                                        </p:attrNameLst>
                                      </p:cBhvr>
                                      <p:to>
                                        <p:strVal val="visible"/>
                                      </p:to>
                                    </p:set>
                                    <p:anim calcmode="lin" valueType="num">
                                      <p:cBhvr>
                                        <p:cTn id="23" dur="1000" fill="hold"/>
                                        <p:tgtEl>
                                          <p:spTgt spid="460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60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60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60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6083">
                                            <p:txEl>
                                              <p:pRg st="3" end="3"/>
                                            </p:txEl>
                                          </p:spTgt>
                                        </p:tgtEl>
                                        <p:attrNameLst>
                                          <p:attrName>style.visibility</p:attrName>
                                        </p:attrNameLst>
                                      </p:cBhvr>
                                      <p:to>
                                        <p:strVal val="visible"/>
                                      </p:to>
                                    </p:set>
                                    <p:anim calcmode="lin" valueType="num">
                                      <p:cBhvr>
                                        <p:cTn id="31" dur="1000" fill="hold"/>
                                        <p:tgtEl>
                                          <p:spTgt spid="460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60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60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60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6083">
                                            <p:txEl>
                                              <p:pRg st="4" end="4"/>
                                            </p:txEl>
                                          </p:spTgt>
                                        </p:tgtEl>
                                        <p:attrNameLst>
                                          <p:attrName>style.visibility</p:attrName>
                                        </p:attrNameLst>
                                      </p:cBhvr>
                                      <p:to>
                                        <p:strVal val="visible"/>
                                      </p:to>
                                    </p:set>
                                    <p:anim calcmode="lin" valueType="num">
                                      <p:cBhvr>
                                        <p:cTn id="39" dur="1000" fill="hold"/>
                                        <p:tgtEl>
                                          <p:spTgt spid="4608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608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608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608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21511F0-0E11-4261-9E43-24898C583630}"/>
              </a:ext>
            </a:extLst>
          </p:cNvPr>
          <p:cNvPicPr>
            <a:picLocks noChangeAspect="1"/>
          </p:cNvPicPr>
          <p:nvPr/>
        </p:nvPicPr>
        <p:blipFill>
          <a:blip r:embed="rId2"/>
          <a:stretch>
            <a:fillRect/>
          </a:stretch>
        </p:blipFill>
        <p:spPr>
          <a:xfrm>
            <a:off x="899411" y="627842"/>
            <a:ext cx="7153890" cy="5456416"/>
          </a:xfrm>
          <a:prstGeom prst="rect">
            <a:avLst/>
          </a:prstGeom>
        </p:spPr>
      </p:pic>
    </p:spTree>
    <p:extLst>
      <p:ext uri="{BB962C8B-B14F-4D97-AF65-F5344CB8AC3E}">
        <p14:creationId xmlns:p14="http://schemas.microsoft.com/office/powerpoint/2010/main" val="294457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Picture 182"/>
          <p:cNvPicPr>
            <a:picLocks noChangeAspect="1" noChangeArrowheads="1"/>
          </p:cNvPicPr>
          <p:nvPr/>
        </p:nvPicPr>
        <p:blipFill>
          <a:blip r:embed="rId2" cstate="print"/>
          <a:srcRect/>
          <a:stretch>
            <a:fillRect/>
          </a:stretch>
        </p:blipFill>
        <p:spPr bwMode="auto">
          <a:xfrm>
            <a:off x="0" y="476250"/>
            <a:ext cx="9145588" cy="5886450"/>
          </a:xfrm>
          <a:prstGeom prst="rect">
            <a:avLst/>
          </a:prstGeom>
          <a:noFill/>
        </p:spPr>
      </p:pic>
      <p:sp>
        <p:nvSpPr>
          <p:cNvPr id="121861" name="Text Box 5"/>
          <p:cNvSpPr txBox="1">
            <a:spLocks noChangeArrowheads="1"/>
          </p:cNvSpPr>
          <p:nvPr/>
        </p:nvSpPr>
        <p:spPr bwMode="auto">
          <a:xfrm>
            <a:off x="2627313" y="476250"/>
            <a:ext cx="6337300" cy="457200"/>
          </a:xfrm>
          <a:prstGeom prst="rect">
            <a:avLst/>
          </a:prstGeom>
          <a:noFill/>
          <a:ln w="9525">
            <a:noFill/>
            <a:miter lim="800000"/>
            <a:headEnd/>
            <a:tailEnd/>
          </a:ln>
          <a:effectLst/>
        </p:spPr>
        <p:txBody>
          <a:bodyPr>
            <a:spAutoFit/>
          </a:bodyPr>
          <a:lstStyle/>
          <a:p>
            <a:pPr>
              <a:spcBef>
                <a:spcPct val="50000"/>
              </a:spcBef>
            </a:pPr>
            <a:r>
              <a:rPr lang="el-GR" b="1">
                <a:solidFill>
                  <a:srgbClr val="FF0000"/>
                </a:solidFill>
              </a:rPr>
              <a:t>ΕΜΦΡΑΓΜΑ ΠΡΟΣΘΙΟΥ ΤΟΙΧΩΜΑΤΟΣ</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Picture 189"/>
          <p:cNvPicPr>
            <a:picLocks noChangeAspect="1" noChangeArrowheads="1"/>
          </p:cNvPicPr>
          <p:nvPr/>
        </p:nvPicPr>
        <p:blipFill>
          <a:blip r:embed="rId2" cstate="print"/>
          <a:srcRect/>
          <a:stretch>
            <a:fillRect/>
          </a:stretch>
        </p:blipFill>
        <p:spPr bwMode="auto">
          <a:xfrm>
            <a:off x="755650" y="233363"/>
            <a:ext cx="7632700" cy="630555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UT0006"/>
          <p:cNvPicPr>
            <a:picLocks noChangeAspect="1" noChangeArrowheads="1"/>
          </p:cNvPicPr>
          <p:nvPr/>
        </p:nvPicPr>
        <p:blipFill>
          <a:blip r:embed="rId2" cstate="print"/>
          <a:srcRect/>
          <a:stretch>
            <a:fillRect/>
          </a:stretch>
        </p:blipFill>
        <p:spPr bwMode="auto">
          <a:xfrm>
            <a:off x="0" y="0"/>
            <a:ext cx="9144000" cy="6862763"/>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77E8E02-240D-410A-8407-94B7AF5B9D08}"/>
              </a:ext>
            </a:extLst>
          </p:cNvPr>
          <p:cNvPicPr>
            <a:picLocks noChangeAspect="1"/>
          </p:cNvPicPr>
          <p:nvPr/>
        </p:nvPicPr>
        <p:blipFill>
          <a:blip r:embed="rId2"/>
          <a:stretch>
            <a:fillRect/>
          </a:stretch>
        </p:blipFill>
        <p:spPr>
          <a:xfrm>
            <a:off x="0" y="687008"/>
            <a:ext cx="9144000" cy="2300007"/>
          </a:xfrm>
          <a:prstGeom prst="rect">
            <a:avLst/>
          </a:prstGeom>
        </p:spPr>
      </p:pic>
      <p:sp>
        <p:nvSpPr>
          <p:cNvPr id="5" name="Ορθογώνιο 4">
            <a:extLst>
              <a:ext uri="{FF2B5EF4-FFF2-40B4-BE49-F238E27FC236}">
                <a16:creationId xmlns:a16="http://schemas.microsoft.com/office/drawing/2014/main" id="{55009D19-2136-4FA0-AF94-0F30F79EDCA7}"/>
              </a:ext>
            </a:extLst>
          </p:cNvPr>
          <p:cNvSpPr/>
          <p:nvPr/>
        </p:nvSpPr>
        <p:spPr>
          <a:xfrm>
            <a:off x="2098622" y="3224655"/>
            <a:ext cx="6033541" cy="646331"/>
          </a:xfrm>
          <a:prstGeom prst="rect">
            <a:avLst/>
          </a:prstGeom>
        </p:spPr>
        <p:txBody>
          <a:bodyPr wrap="square">
            <a:spAutoFit/>
          </a:bodyPr>
          <a:lstStyle/>
          <a:p>
            <a:r>
              <a:rPr lang="el-GR" i="1" dirty="0">
                <a:solidFill>
                  <a:srgbClr val="000000"/>
                </a:solidFill>
                <a:latin typeface="Times New Roman" panose="02020603050405020304" pitchFamily="18" charset="0"/>
              </a:rPr>
              <a:t>Οι λιποειδείς γραμμώσεις με εναπόθεση αφρωδών κυττάρων αποτελούν πρώιμο εύρημα αθηρωμάτωσης. </a:t>
            </a:r>
            <a:endParaRPr lang="el-GR" dirty="0"/>
          </a:p>
        </p:txBody>
      </p:sp>
      <p:pic>
        <p:nvPicPr>
          <p:cNvPr id="6" name="Εικόνα 5">
            <a:extLst>
              <a:ext uri="{FF2B5EF4-FFF2-40B4-BE49-F238E27FC236}">
                <a16:creationId xmlns:a16="http://schemas.microsoft.com/office/drawing/2014/main" id="{A740C407-0942-405E-8895-7F7193A08E8A}"/>
              </a:ext>
            </a:extLst>
          </p:cNvPr>
          <p:cNvPicPr>
            <a:picLocks noChangeAspect="1"/>
          </p:cNvPicPr>
          <p:nvPr/>
        </p:nvPicPr>
        <p:blipFill>
          <a:blip r:embed="rId3"/>
          <a:stretch>
            <a:fillRect/>
          </a:stretch>
        </p:blipFill>
        <p:spPr>
          <a:xfrm>
            <a:off x="0" y="3942837"/>
            <a:ext cx="9144000" cy="2228155"/>
          </a:xfrm>
          <a:prstGeom prst="rect">
            <a:avLst/>
          </a:prstGeom>
        </p:spPr>
      </p:pic>
      <p:sp>
        <p:nvSpPr>
          <p:cNvPr id="7" name="Ορθογώνιο 6">
            <a:extLst>
              <a:ext uri="{FF2B5EF4-FFF2-40B4-BE49-F238E27FC236}">
                <a16:creationId xmlns:a16="http://schemas.microsoft.com/office/drawing/2014/main" id="{939368BE-1A29-4150-BB0C-36636701E131}"/>
              </a:ext>
            </a:extLst>
          </p:cNvPr>
          <p:cNvSpPr/>
          <p:nvPr/>
        </p:nvSpPr>
        <p:spPr>
          <a:xfrm>
            <a:off x="1" y="6242843"/>
            <a:ext cx="9143999" cy="646331"/>
          </a:xfrm>
          <a:prstGeom prst="rect">
            <a:avLst/>
          </a:prstGeom>
        </p:spPr>
        <p:txBody>
          <a:bodyPr wrap="square">
            <a:spAutoFit/>
          </a:bodyPr>
          <a:lstStyle/>
          <a:p>
            <a:r>
              <a:rPr lang="el-GR" i="1" dirty="0">
                <a:solidFill>
                  <a:srgbClr val="000000"/>
                </a:solidFill>
                <a:latin typeface="Times New Roman" panose="02020603050405020304" pitchFamily="18" charset="0"/>
              </a:rPr>
              <a:t>Σε φυσιολογικό αγγείο (Α) σχηματίζονται αρχικά λιποειδείς γραμμώσεις (Β), που εξελίσσονται σε </a:t>
            </a:r>
            <a:r>
              <a:rPr lang="el-GR" i="1" dirty="0" err="1">
                <a:solidFill>
                  <a:srgbClr val="000000"/>
                </a:solidFill>
                <a:latin typeface="Times New Roman" panose="02020603050405020304" pitchFamily="18" charset="0"/>
              </a:rPr>
              <a:t>αθηρωματική</a:t>
            </a:r>
            <a:r>
              <a:rPr lang="el-GR" i="1" dirty="0">
                <a:solidFill>
                  <a:srgbClr val="000000"/>
                </a:solidFill>
                <a:latin typeface="Times New Roman" panose="02020603050405020304" pitchFamily="18" charset="0"/>
              </a:rPr>
              <a:t> πλάκα (Γ), η οποία μπορεί να </a:t>
            </a:r>
            <a:r>
              <a:rPr lang="el-GR" i="1" dirty="0" err="1">
                <a:solidFill>
                  <a:srgbClr val="000000"/>
                </a:solidFill>
                <a:latin typeface="Times New Roman" panose="02020603050405020304" pitchFamily="18" charset="0"/>
              </a:rPr>
              <a:t>θρομβωθεί</a:t>
            </a:r>
            <a:r>
              <a:rPr lang="el-GR" i="1" dirty="0">
                <a:solidFill>
                  <a:srgbClr val="000000"/>
                </a:solidFill>
                <a:latin typeface="Times New Roman" panose="02020603050405020304" pitchFamily="18" charset="0"/>
              </a:rPr>
              <a:t> (Δ). </a:t>
            </a:r>
            <a:endParaRPr lang="el-GR" dirty="0"/>
          </a:p>
        </p:txBody>
      </p:sp>
    </p:spTree>
    <p:extLst>
      <p:ext uri="{BB962C8B-B14F-4D97-AF65-F5344CB8AC3E}">
        <p14:creationId xmlns:p14="http://schemas.microsoft.com/office/powerpoint/2010/main" val="2531809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Picture 190"/>
          <p:cNvPicPr>
            <a:picLocks noChangeAspect="1" noChangeArrowheads="1"/>
          </p:cNvPicPr>
          <p:nvPr/>
        </p:nvPicPr>
        <p:blipFill>
          <a:blip r:embed="rId2" cstate="print"/>
          <a:srcRect/>
          <a:stretch>
            <a:fillRect/>
          </a:stretch>
        </p:blipFill>
        <p:spPr bwMode="auto">
          <a:xfrm>
            <a:off x="1187450" y="361950"/>
            <a:ext cx="6913563" cy="6010275"/>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descr="Picture 185"/>
          <p:cNvPicPr>
            <a:picLocks noChangeAspect="1" noChangeArrowheads="1"/>
          </p:cNvPicPr>
          <p:nvPr/>
        </p:nvPicPr>
        <p:blipFill>
          <a:blip r:embed="rId2" cstate="print"/>
          <a:srcRect/>
          <a:stretch>
            <a:fillRect/>
          </a:stretch>
        </p:blipFill>
        <p:spPr bwMode="auto">
          <a:xfrm>
            <a:off x="323850" y="531813"/>
            <a:ext cx="8496300" cy="5794375"/>
          </a:xfrm>
          <a:prstGeom prst="rect">
            <a:avLst/>
          </a:prstGeom>
          <a:noFill/>
        </p:spPr>
      </p:pic>
      <p:sp>
        <p:nvSpPr>
          <p:cNvPr id="123909" name="Text Box 5"/>
          <p:cNvSpPr txBox="1">
            <a:spLocks noChangeArrowheads="1"/>
          </p:cNvSpPr>
          <p:nvPr/>
        </p:nvSpPr>
        <p:spPr bwMode="auto">
          <a:xfrm>
            <a:off x="1547813" y="549275"/>
            <a:ext cx="6408737" cy="457200"/>
          </a:xfrm>
          <a:prstGeom prst="rect">
            <a:avLst/>
          </a:prstGeom>
          <a:noFill/>
          <a:ln w="9525">
            <a:noFill/>
            <a:miter lim="800000"/>
            <a:headEnd/>
            <a:tailEnd/>
          </a:ln>
          <a:effectLst/>
        </p:spPr>
        <p:txBody>
          <a:bodyPr>
            <a:spAutoFit/>
          </a:bodyPr>
          <a:lstStyle/>
          <a:p>
            <a:pPr>
              <a:spcBef>
                <a:spcPct val="50000"/>
              </a:spcBef>
            </a:pPr>
            <a:r>
              <a:rPr lang="el-GR" b="1">
                <a:solidFill>
                  <a:srgbClr val="FF0000"/>
                </a:solidFill>
              </a:rPr>
              <a:t>ΠΡΟΣΘΙΟΠΛΑΓΙΟ ΕΜΦΡΑΓΜΑ</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228600"/>
            <a:ext cx="7772400" cy="1143000"/>
          </a:xfrm>
        </p:spPr>
        <p:txBody>
          <a:bodyPr/>
          <a:lstStyle/>
          <a:p>
            <a:pPr eaLnBrk="1" hangingPunct="1">
              <a:defRPr/>
            </a:pPr>
            <a:r>
              <a:rPr lang="el-GR" dirty="0">
                <a:effectLst>
                  <a:outerShdw blurRad="38100" dist="38100" dir="2700000" algn="tl">
                    <a:srgbClr val="FFFFFF"/>
                  </a:outerShdw>
                </a:effectLst>
              </a:rPr>
              <a:t>Έμφραγμα μυοκαρδίου πλάγιο</a:t>
            </a:r>
            <a:endParaRPr lang="en-GB" dirty="0">
              <a:effectLst>
                <a:outerShdw blurRad="38100" dist="38100" dir="2700000" algn="tl">
                  <a:srgbClr val="FFFFFF"/>
                </a:outerShdw>
              </a:effectLst>
            </a:endParaRPr>
          </a:p>
        </p:txBody>
      </p:sp>
      <p:graphicFrame>
        <p:nvGraphicFramePr>
          <p:cNvPr id="5122" name="Object 4"/>
          <p:cNvGraphicFramePr>
            <a:graphicFrameLocks noChangeAspect="1"/>
          </p:cNvGraphicFramePr>
          <p:nvPr/>
        </p:nvGraphicFramePr>
        <p:xfrm>
          <a:off x="0" y="2286000"/>
          <a:ext cx="9220200" cy="3906838"/>
        </p:xfrm>
        <a:graphic>
          <a:graphicData uri="http://schemas.openxmlformats.org/presentationml/2006/ole">
            <mc:AlternateContent xmlns:mc="http://schemas.openxmlformats.org/markup-compatibility/2006">
              <mc:Choice xmlns:v="urn:schemas-microsoft-com:vml" Requires="v">
                <p:oleObj spid="_x0000_s4104" name="Bitmap Image" r:id="rId4" imgW="5057143" imgH="2057143" progId="PBrush">
                  <p:embed/>
                </p:oleObj>
              </mc:Choice>
              <mc:Fallback>
                <p:oleObj name="Bitmap Image" r:id="rId4" imgW="5057143" imgH="2057143" progId="PBrush">
                  <p:embed/>
                  <p:pic>
                    <p:nvPicPr>
                      <p:cNvPr id="512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9220200" cy="39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D0267F2-640E-4279-B5B8-F8344191383D}"/>
              </a:ext>
            </a:extLst>
          </p:cNvPr>
          <p:cNvPicPr>
            <a:picLocks noChangeAspect="1"/>
          </p:cNvPicPr>
          <p:nvPr/>
        </p:nvPicPr>
        <p:blipFill>
          <a:blip r:embed="rId2"/>
          <a:stretch>
            <a:fillRect/>
          </a:stretch>
        </p:blipFill>
        <p:spPr>
          <a:xfrm>
            <a:off x="1181358" y="805406"/>
            <a:ext cx="6781283" cy="5247188"/>
          </a:xfrm>
          <a:prstGeom prst="rect">
            <a:avLst/>
          </a:prstGeom>
        </p:spPr>
      </p:pic>
    </p:spTree>
    <p:extLst>
      <p:ext uri="{BB962C8B-B14F-4D97-AF65-F5344CB8AC3E}">
        <p14:creationId xmlns:p14="http://schemas.microsoft.com/office/powerpoint/2010/main" val="2050131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Picture 191"/>
          <p:cNvPicPr>
            <a:picLocks noChangeAspect="1" noChangeArrowheads="1"/>
          </p:cNvPicPr>
          <p:nvPr/>
        </p:nvPicPr>
        <p:blipFill>
          <a:blip r:embed="rId2" cstate="print"/>
          <a:srcRect/>
          <a:stretch>
            <a:fillRect/>
          </a:stretch>
        </p:blipFill>
        <p:spPr bwMode="auto">
          <a:xfrm>
            <a:off x="611188" y="620713"/>
            <a:ext cx="7991475" cy="57912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descr="Picture 186"/>
          <p:cNvPicPr>
            <a:picLocks noChangeAspect="1" noChangeArrowheads="1"/>
          </p:cNvPicPr>
          <p:nvPr/>
        </p:nvPicPr>
        <p:blipFill>
          <a:blip r:embed="rId3" cstate="print"/>
          <a:srcRect/>
          <a:stretch>
            <a:fillRect/>
          </a:stretch>
        </p:blipFill>
        <p:spPr bwMode="auto">
          <a:xfrm>
            <a:off x="179388" y="777875"/>
            <a:ext cx="8713787" cy="5346700"/>
          </a:xfrm>
          <a:prstGeom prst="rect">
            <a:avLst/>
          </a:prstGeom>
          <a:noFill/>
        </p:spPr>
      </p:pic>
      <p:sp>
        <p:nvSpPr>
          <p:cNvPr id="124933" name="Text Box 5"/>
          <p:cNvSpPr txBox="1">
            <a:spLocks noChangeArrowheads="1"/>
          </p:cNvSpPr>
          <p:nvPr/>
        </p:nvSpPr>
        <p:spPr bwMode="auto">
          <a:xfrm>
            <a:off x="1547813" y="333375"/>
            <a:ext cx="6624637" cy="457200"/>
          </a:xfrm>
          <a:prstGeom prst="rect">
            <a:avLst/>
          </a:prstGeom>
          <a:noFill/>
          <a:ln w="9525">
            <a:noFill/>
            <a:miter lim="800000"/>
            <a:headEnd/>
            <a:tailEnd/>
          </a:ln>
          <a:effectLst/>
        </p:spPr>
        <p:txBody>
          <a:bodyPr>
            <a:spAutoFit/>
          </a:bodyPr>
          <a:lstStyle/>
          <a:p>
            <a:pPr>
              <a:spcBef>
                <a:spcPct val="50000"/>
              </a:spcBef>
            </a:pPr>
            <a:r>
              <a:rPr lang="el-GR" b="1">
                <a:solidFill>
                  <a:srgbClr val="FF0000"/>
                </a:solidFill>
              </a:rPr>
              <a:t>ΕΜΦΡΑΓΜΑ ΚΑΤΩΤΕΡΟΥ ΤΟΙΧΩΜΑΤΟΣ</a:t>
            </a:r>
          </a:p>
        </p:txBody>
      </p:sp>
      <p:sp>
        <p:nvSpPr>
          <p:cNvPr id="2" name="TextBox 1">
            <a:extLst>
              <a:ext uri="{FF2B5EF4-FFF2-40B4-BE49-F238E27FC236}">
                <a16:creationId xmlns:a16="http://schemas.microsoft.com/office/drawing/2014/main" id="{C49757C2-7C90-43A3-A857-26FC6DAF34D8}"/>
              </a:ext>
            </a:extLst>
          </p:cNvPr>
          <p:cNvSpPr txBox="1"/>
          <p:nvPr/>
        </p:nvSpPr>
        <p:spPr>
          <a:xfrm>
            <a:off x="4107305" y="929390"/>
            <a:ext cx="4065145" cy="4092315"/>
          </a:xfrm>
          <a:prstGeom prst="rect">
            <a:avLst/>
          </a:prstGeom>
          <a:solidFill>
            <a:schemeClr val="bg1"/>
          </a:solidFill>
        </p:spPr>
        <p:txBody>
          <a:bodyPr wrap="square" rtlCol="0">
            <a:spAutoFit/>
          </a:bodyPr>
          <a:lstStyle/>
          <a:p>
            <a:endParaRPr lang="el-GR" dirty="0"/>
          </a:p>
        </p:txBody>
      </p:sp>
      <p:graphicFrame>
        <p:nvGraphicFramePr>
          <p:cNvPr id="5" name="Object 4">
            <a:extLst>
              <a:ext uri="{FF2B5EF4-FFF2-40B4-BE49-F238E27FC236}">
                <a16:creationId xmlns:a16="http://schemas.microsoft.com/office/drawing/2014/main" id="{43E06486-07BD-4D09-A73B-AE8EF31A8998}"/>
              </a:ext>
            </a:extLst>
          </p:cNvPr>
          <p:cNvGraphicFramePr>
            <a:graphicFrameLocks noChangeAspect="1"/>
          </p:cNvGraphicFramePr>
          <p:nvPr>
            <p:extLst>
              <p:ext uri="{D42A27DB-BD31-4B8C-83A1-F6EECF244321}">
                <p14:modId xmlns:p14="http://schemas.microsoft.com/office/powerpoint/2010/main" val="193587748"/>
              </p:ext>
            </p:extLst>
          </p:nvPr>
        </p:nvGraphicFramePr>
        <p:xfrm>
          <a:off x="4107305" y="790575"/>
          <a:ext cx="5036695" cy="2317303"/>
        </p:xfrm>
        <a:graphic>
          <a:graphicData uri="http://schemas.openxmlformats.org/presentationml/2006/ole">
            <mc:AlternateContent xmlns:mc="http://schemas.openxmlformats.org/markup-compatibility/2006">
              <mc:Choice xmlns:v="urn:schemas-microsoft-com:vml" Requires="v">
                <p:oleObj spid="_x0000_s9218" name="Bitmap Image" r:id="rId4" imgW="4971429" imgH="2066667" progId="PBrush">
                  <p:embed/>
                </p:oleObj>
              </mc:Choice>
              <mc:Fallback>
                <p:oleObj name="Bitmap Image" r:id="rId4" imgW="4971429" imgH="2066667" progId="PBrush">
                  <p:embed/>
                  <p:pic>
                    <p:nvPicPr>
                      <p:cNvPr id="614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305" y="790575"/>
                        <a:ext cx="5036695" cy="2317303"/>
                      </a:xfrm>
                      <a:prstGeom prst="rect">
                        <a:avLst/>
                      </a:prstGeom>
                      <a:noFill/>
                      <a:ln>
                        <a:noFill/>
                      </a:ln>
                      <a:effectLst/>
                    </p:spPr>
                  </p:pic>
                </p:oleObj>
              </mc:Fallback>
            </mc:AlternateContent>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228600"/>
            <a:ext cx="7772400" cy="1143000"/>
          </a:xfrm>
        </p:spPr>
        <p:txBody>
          <a:bodyPr/>
          <a:lstStyle/>
          <a:p>
            <a:pPr eaLnBrk="1" hangingPunct="1">
              <a:defRPr/>
            </a:pPr>
            <a:r>
              <a:rPr lang="el-GR" dirty="0">
                <a:effectLst>
                  <a:outerShdw blurRad="38100" dist="38100" dir="2700000" algn="tl">
                    <a:srgbClr val="FFFFFF"/>
                  </a:outerShdw>
                </a:effectLst>
              </a:rPr>
              <a:t>Έμφραγμα μυοκαρδίου</a:t>
            </a:r>
            <a:r>
              <a:rPr lang="en-US" dirty="0">
                <a:effectLst>
                  <a:outerShdw blurRad="38100" dist="38100" dir="2700000" algn="tl">
                    <a:srgbClr val="FFFFFF"/>
                  </a:outerShdw>
                </a:effectLst>
              </a:rPr>
              <a:t> </a:t>
            </a:r>
            <a:r>
              <a:rPr lang="el-GR" dirty="0">
                <a:effectLst>
                  <a:outerShdw blurRad="38100" dist="38100" dir="2700000" algn="tl">
                    <a:srgbClr val="FFFFFF"/>
                  </a:outerShdw>
                </a:effectLst>
              </a:rPr>
              <a:t>κατώτερο</a:t>
            </a:r>
            <a:endParaRPr lang="en-GB" dirty="0">
              <a:effectLst>
                <a:outerShdw blurRad="38100" dist="38100" dir="2700000" algn="tl">
                  <a:srgbClr val="FFFFFF"/>
                </a:outerShdw>
              </a:effectLst>
            </a:endParaRPr>
          </a:p>
        </p:txBody>
      </p:sp>
      <p:graphicFrame>
        <p:nvGraphicFramePr>
          <p:cNvPr id="6146" name="Object 4"/>
          <p:cNvGraphicFramePr>
            <a:graphicFrameLocks noChangeAspect="1"/>
          </p:cNvGraphicFramePr>
          <p:nvPr/>
        </p:nvGraphicFramePr>
        <p:xfrm>
          <a:off x="76200" y="1981200"/>
          <a:ext cx="9067800" cy="4171950"/>
        </p:xfrm>
        <a:graphic>
          <a:graphicData uri="http://schemas.openxmlformats.org/presentationml/2006/ole">
            <mc:AlternateContent xmlns:mc="http://schemas.openxmlformats.org/markup-compatibility/2006">
              <mc:Choice xmlns:v="urn:schemas-microsoft-com:vml" Requires="v">
                <p:oleObj spid="_x0000_s5128" name="Bitmap Image" r:id="rId4" imgW="4971429" imgH="2066667" progId="PBrush">
                  <p:embed/>
                </p:oleObj>
              </mc:Choice>
              <mc:Fallback>
                <p:oleObj name="Bitmap Image" r:id="rId4" imgW="4971429" imgH="2066667" progId="PBrush">
                  <p:embed/>
                  <p:pic>
                    <p:nvPicPr>
                      <p:cNvPr id="614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81200"/>
                        <a:ext cx="90678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Picture 187"/>
          <p:cNvPicPr>
            <a:picLocks noChangeAspect="1" noChangeArrowheads="1"/>
          </p:cNvPicPr>
          <p:nvPr/>
        </p:nvPicPr>
        <p:blipFill>
          <a:blip r:embed="rId2" cstate="print"/>
          <a:srcRect/>
          <a:stretch>
            <a:fillRect/>
          </a:stretch>
        </p:blipFill>
        <p:spPr bwMode="auto">
          <a:xfrm>
            <a:off x="107950" y="466725"/>
            <a:ext cx="9036050" cy="5924550"/>
          </a:xfrm>
          <a:prstGeom prst="rect">
            <a:avLst/>
          </a:prstGeom>
          <a:noFill/>
        </p:spPr>
      </p:pic>
      <p:sp>
        <p:nvSpPr>
          <p:cNvPr id="125957" name="Text Box 5"/>
          <p:cNvSpPr txBox="1">
            <a:spLocks noChangeArrowheads="1"/>
          </p:cNvSpPr>
          <p:nvPr/>
        </p:nvSpPr>
        <p:spPr bwMode="auto">
          <a:xfrm>
            <a:off x="2339975" y="476250"/>
            <a:ext cx="5472113" cy="457200"/>
          </a:xfrm>
          <a:prstGeom prst="rect">
            <a:avLst/>
          </a:prstGeom>
          <a:noFill/>
          <a:ln w="9525">
            <a:noFill/>
            <a:miter lim="800000"/>
            <a:headEnd/>
            <a:tailEnd/>
          </a:ln>
          <a:effectLst/>
        </p:spPr>
        <p:txBody>
          <a:bodyPr>
            <a:spAutoFit/>
          </a:bodyPr>
          <a:lstStyle/>
          <a:p>
            <a:pPr>
              <a:spcBef>
                <a:spcPct val="50000"/>
              </a:spcBef>
            </a:pPr>
            <a:r>
              <a:rPr lang="el-GR" b="1">
                <a:solidFill>
                  <a:srgbClr val="FF0000"/>
                </a:solidFill>
              </a:rPr>
              <a:t>ΑΛΗΘΩΣ ΟΠΙΣΘΙΟ ΕΜΦΡΑΓΜΑ</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260648"/>
            <a:ext cx="9144000" cy="720080"/>
          </a:xfrm>
        </p:spPr>
        <p:txBody>
          <a:bodyPr/>
          <a:lstStyle/>
          <a:p>
            <a:pPr algn="ctr" eaLnBrk="1" hangingPunct="1">
              <a:defRPr/>
            </a:pPr>
            <a:r>
              <a:rPr lang="el-GR" sz="3200" b="1" dirty="0">
                <a:solidFill>
                  <a:srgbClr val="FF0000"/>
                </a:solidFill>
                <a:latin typeface="+mn-lt"/>
              </a:rPr>
              <a:t>ΕΠΙΠΛΟΚΕΣ ΟΕΜ</a:t>
            </a:r>
            <a:endParaRPr lang="en-GB" sz="3200" b="1" dirty="0">
              <a:solidFill>
                <a:srgbClr val="FF0000"/>
              </a:solidFill>
              <a:latin typeface="+mn-lt"/>
            </a:endParaRPr>
          </a:p>
        </p:txBody>
      </p:sp>
      <p:sp>
        <p:nvSpPr>
          <p:cNvPr id="64515" name="Rectangle 3"/>
          <p:cNvSpPr>
            <a:spLocks noGrp="1" noChangeArrowheads="1"/>
          </p:cNvSpPr>
          <p:nvPr>
            <p:ph type="body" idx="1"/>
          </p:nvPr>
        </p:nvSpPr>
        <p:spPr>
          <a:xfrm>
            <a:off x="0" y="980728"/>
            <a:ext cx="8964488" cy="4611216"/>
          </a:xfrm>
        </p:spPr>
        <p:txBody>
          <a:bodyPr>
            <a:normAutofit lnSpcReduction="10000"/>
          </a:bodyPr>
          <a:lstStyle/>
          <a:p>
            <a:pPr eaLnBrk="1" hangingPunct="1">
              <a:lnSpc>
                <a:spcPct val="90000"/>
              </a:lnSpc>
              <a:buClr>
                <a:srgbClr val="FFC000"/>
              </a:buClr>
            </a:pPr>
            <a:r>
              <a:rPr lang="el-GR" dirty="0"/>
              <a:t>Θάνατος</a:t>
            </a:r>
            <a:r>
              <a:rPr lang="en-GB" dirty="0"/>
              <a:t> (</a:t>
            </a:r>
            <a:r>
              <a:rPr lang="en-GB" sz="2800" dirty="0"/>
              <a:t>18% </a:t>
            </a:r>
            <a:r>
              <a:rPr lang="el-GR" sz="2800" dirty="0"/>
              <a:t>εντός</a:t>
            </a:r>
            <a:r>
              <a:rPr lang="en-GB" sz="2800" dirty="0"/>
              <a:t> 1 </a:t>
            </a:r>
            <a:r>
              <a:rPr lang="el-GR" sz="2800" dirty="0"/>
              <a:t>ώρας</a:t>
            </a:r>
            <a:r>
              <a:rPr lang="en-GB" sz="2800" dirty="0"/>
              <a:t>,</a:t>
            </a:r>
            <a:r>
              <a:rPr lang="en-GB" dirty="0"/>
              <a:t> </a:t>
            </a:r>
            <a:r>
              <a:rPr lang="en-GB" sz="2800" dirty="0"/>
              <a:t>36% </a:t>
            </a:r>
            <a:r>
              <a:rPr lang="el-GR" sz="2800" dirty="0"/>
              <a:t>εντός</a:t>
            </a:r>
            <a:r>
              <a:rPr lang="en-GB" sz="2800" dirty="0"/>
              <a:t> 24 </a:t>
            </a:r>
            <a:r>
              <a:rPr lang="el-GR" sz="2800" dirty="0"/>
              <a:t>ωρών</a:t>
            </a:r>
            <a:r>
              <a:rPr lang="en-GB" sz="2800" dirty="0"/>
              <a:t>)</a:t>
            </a:r>
          </a:p>
          <a:p>
            <a:pPr eaLnBrk="1" hangingPunct="1">
              <a:lnSpc>
                <a:spcPct val="90000"/>
              </a:lnSpc>
              <a:buClr>
                <a:srgbClr val="FFC000"/>
              </a:buClr>
            </a:pPr>
            <a:r>
              <a:rPr lang="el-GR" dirty="0"/>
              <a:t>Αρρυθμίες : κοιλιακή ταχυκαρδία έως μαρμαρυγή,κολπική μαρμαρυγή και πτερυγισμός, φλεβοκομβική ταχυκαρδία, κΚ αποκλαισμός. Αποκλεισμοί σκελών ιδίως </a:t>
            </a:r>
            <a:r>
              <a:rPr lang="en-US" dirty="0"/>
              <a:t>LBBB</a:t>
            </a:r>
            <a:endParaRPr lang="en-GB" dirty="0"/>
          </a:p>
          <a:p>
            <a:pPr eaLnBrk="1" hangingPunct="1">
              <a:lnSpc>
                <a:spcPct val="90000"/>
              </a:lnSpc>
              <a:buClr>
                <a:srgbClr val="FFC000"/>
              </a:buClr>
            </a:pPr>
            <a:r>
              <a:rPr lang="en-GB" dirty="0"/>
              <a:t>A</a:t>
            </a:r>
            <a:r>
              <a:rPr lang="el-GR" dirty="0"/>
              <a:t>ριστερή καρδιακή ανεπάρκεια</a:t>
            </a:r>
            <a:endParaRPr lang="en-GB" dirty="0"/>
          </a:p>
          <a:p>
            <a:pPr eaLnBrk="1" hangingPunct="1">
              <a:lnSpc>
                <a:spcPct val="90000"/>
              </a:lnSpc>
              <a:buClr>
                <a:srgbClr val="FFC000"/>
              </a:buClr>
            </a:pPr>
            <a:r>
              <a:rPr lang="el-GR" dirty="0"/>
              <a:t>Καρδιογενές </a:t>
            </a:r>
            <a:r>
              <a:rPr lang="en-US" dirty="0"/>
              <a:t>shock</a:t>
            </a:r>
            <a:r>
              <a:rPr lang="el-GR" dirty="0"/>
              <a:t> – μετεμφραγματική στηθάγχη</a:t>
            </a:r>
            <a:endParaRPr lang="en-GB" dirty="0"/>
          </a:p>
          <a:p>
            <a:pPr eaLnBrk="1" hangingPunct="1">
              <a:lnSpc>
                <a:spcPct val="90000"/>
              </a:lnSpc>
              <a:buClr>
                <a:srgbClr val="FFC000"/>
              </a:buClr>
            </a:pPr>
            <a:r>
              <a:rPr lang="el-GR" dirty="0"/>
              <a:t>Ρήξη θηλοειδών μυών και ανεπάρκεια μιτροειδούς</a:t>
            </a:r>
            <a:endParaRPr lang="en-GB" dirty="0"/>
          </a:p>
          <a:p>
            <a:pPr eaLnBrk="1" hangingPunct="1">
              <a:lnSpc>
                <a:spcPct val="90000"/>
              </a:lnSpc>
              <a:buClr>
                <a:srgbClr val="FFC000"/>
              </a:buClr>
            </a:pPr>
            <a:r>
              <a:rPr lang="el-GR" dirty="0"/>
              <a:t>Ρήξη μυοκαρδίου ή μεσοκοιλιακού διαφράγματος</a:t>
            </a:r>
          </a:p>
          <a:p>
            <a:pPr eaLnBrk="1" hangingPunct="1">
              <a:lnSpc>
                <a:spcPct val="90000"/>
              </a:lnSpc>
              <a:buClr>
                <a:srgbClr val="FFC000"/>
              </a:buClr>
            </a:pPr>
            <a:r>
              <a:rPr lang="el-GR" dirty="0"/>
              <a:t>Επιπωματισμός, περικαρδίτιδα, σ.</a:t>
            </a:r>
            <a:r>
              <a:rPr lang="en-US" dirty="0"/>
              <a:t>Dressler</a:t>
            </a:r>
            <a:endParaRPr lang="en-GB" dirty="0"/>
          </a:p>
          <a:p>
            <a:pPr eaLnBrk="1" hangingPunct="1">
              <a:lnSpc>
                <a:spcPct val="90000"/>
              </a:lnSpc>
              <a:buClr>
                <a:srgbClr val="FFC000"/>
              </a:buClr>
            </a:pPr>
            <a:r>
              <a:rPr lang="el-GR" dirty="0"/>
              <a:t>Ανεύρυσμα αριστεράς κοιλίας, ΚΑ</a:t>
            </a:r>
            <a:r>
              <a:rPr lang="en-US" dirty="0"/>
              <a:t>, </a:t>
            </a:r>
            <a:r>
              <a:rPr lang="el-GR" dirty="0"/>
              <a:t>θρόμβωση</a:t>
            </a:r>
            <a:endParaRPr lang="en-GB" dirty="0"/>
          </a:p>
          <a:p>
            <a:pPr eaLnBrk="1" hangingPunct="1">
              <a:lnSpc>
                <a:spcPct val="90000"/>
              </a:lnSpc>
            </a:pPr>
            <a:endParaRPr lang="en-GB" dirty="0"/>
          </a:p>
          <a:p>
            <a:pPr eaLnBrk="1" hangingPunct="1">
              <a:lnSpc>
                <a:spcPct val="90000"/>
              </a:lnSpc>
            </a:pPr>
            <a:endParaRPr lang="en-GB" sz="2800" dirty="0"/>
          </a:p>
          <a:p>
            <a:pPr eaLnBrk="1" hangingPunct="1">
              <a:lnSpc>
                <a:spcPct val="90000"/>
              </a:lnSpc>
              <a:buFont typeface="Monotype Sorts" pitchFamily="2" charset="2"/>
              <a:buNone/>
            </a:pPr>
            <a:endParaRPr lang="en-GB" sz="2800" dirty="0"/>
          </a:p>
          <a:p>
            <a:pPr eaLnBrk="1" hangingPunct="1">
              <a:lnSpc>
                <a:spcPct val="90000"/>
              </a:lnSpc>
            </a:pPr>
            <a:endParaRPr lang="en-GB" sz="28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4590C3F-8ECB-4084-959F-08D60E026032}"/>
              </a:ext>
            </a:extLst>
          </p:cNvPr>
          <p:cNvPicPr>
            <a:picLocks noChangeAspect="1"/>
          </p:cNvPicPr>
          <p:nvPr/>
        </p:nvPicPr>
        <p:blipFill>
          <a:blip r:embed="rId2"/>
          <a:stretch>
            <a:fillRect/>
          </a:stretch>
        </p:blipFill>
        <p:spPr>
          <a:xfrm>
            <a:off x="0" y="1229999"/>
            <a:ext cx="9144000" cy="4398001"/>
          </a:xfrm>
          <a:prstGeom prst="rect">
            <a:avLst/>
          </a:prstGeom>
        </p:spPr>
      </p:pic>
      <p:sp>
        <p:nvSpPr>
          <p:cNvPr id="5" name="Ορθογώνιο 4">
            <a:extLst>
              <a:ext uri="{FF2B5EF4-FFF2-40B4-BE49-F238E27FC236}">
                <a16:creationId xmlns:a16="http://schemas.microsoft.com/office/drawing/2014/main" id="{3F9506C1-A2ED-4D9B-A95E-A495A653ECE6}"/>
              </a:ext>
            </a:extLst>
          </p:cNvPr>
          <p:cNvSpPr/>
          <p:nvPr/>
        </p:nvSpPr>
        <p:spPr>
          <a:xfrm>
            <a:off x="524656" y="5972773"/>
            <a:ext cx="8484433" cy="646331"/>
          </a:xfrm>
          <a:prstGeom prst="rect">
            <a:avLst/>
          </a:prstGeom>
        </p:spPr>
        <p:txBody>
          <a:bodyPr wrap="square">
            <a:spAutoFit/>
          </a:bodyPr>
          <a:lstStyle/>
          <a:p>
            <a:r>
              <a:rPr lang="el-GR" i="1" dirty="0" err="1">
                <a:solidFill>
                  <a:srgbClr val="000000"/>
                </a:solidFill>
                <a:latin typeface="Times New Roman" panose="02020603050405020304" pitchFamily="18" charset="0"/>
              </a:rPr>
              <a:t>Μυοκαρδιακή</a:t>
            </a:r>
            <a:r>
              <a:rPr lang="el-GR" i="1" dirty="0">
                <a:solidFill>
                  <a:srgbClr val="000000"/>
                </a:solidFill>
                <a:latin typeface="Times New Roman" panose="02020603050405020304" pitchFamily="18" charset="0"/>
              </a:rPr>
              <a:t> ρήξη, αποτέλεσμα παθολογικής επούλωσης </a:t>
            </a:r>
            <a:r>
              <a:rPr lang="el-GR" i="1" dirty="0" err="1">
                <a:solidFill>
                  <a:srgbClr val="000000"/>
                </a:solidFill>
                <a:latin typeface="Times New Roman" panose="02020603050405020304" pitchFamily="18" charset="0"/>
              </a:rPr>
              <a:t>διατοιχωματικού</a:t>
            </a:r>
            <a:r>
              <a:rPr lang="el-GR" i="1" dirty="0">
                <a:solidFill>
                  <a:srgbClr val="000000"/>
                </a:solidFill>
                <a:latin typeface="Times New Roman" panose="02020603050405020304" pitchFamily="18" charset="0"/>
              </a:rPr>
              <a:t> εμφράγματος. Στις περιπτώσεις αυτές, ο θάνατος επέρχεται λόγω καρδιακού επιπωματισμού. </a:t>
            </a:r>
            <a:endParaRPr lang="el-GR" dirty="0"/>
          </a:p>
        </p:txBody>
      </p:sp>
    </p:spTree>
    <p:extLst>
      <p:ext uri="{BB962C8B-B14F-4D97-AF65-F5344CB8AC3E}">
        <p14:creationId xmlns:p14="http://schemas.microsoft.com/office/powerpoint/2010/main" val="779008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B34DD0B-6B32-4CF6-9418-D12DA0311311}"/>
              </a:ext>
            </a:extLst>
          </p:cNvPr>
          <p:cNvPicPr>
            <a:picLocks noChangeAspect="1"/>
          </p:cNvPicPr>
          <p:nvPr/>
        </p:nvPicPr>
        <p:blipFill>
          <a:blip r:embed="rId2"/>
          <a:stretch>
            <a:fillRect/>
          </a:stretch>
        </p:blipFill>
        <p:spPr>
          <a:xfrm>
            <a:off x="2652825" y="1800797"/>
            <a:ext cx="6491175" cy="5057203"/>
          </a:xfrm>
          <a:prstGeom prst="rect">
            <a:avLst/>
          </a:prstGeom>
        </p:spPr>
      </p:pic>
      <p:pic>
        <p:nvPicPr>
          <p:cNvPr id="3" name="Εικόνα 2">
            <a:extLst>
              <a:ext uri="{FF2B5EF4-FFF2-40B4-BE49-F238E27FC236}">
                <a16:creationId xmlns:a16="http://schemas.microsoft.com/office/drawing/2014/main" id="{3972BF16-F623-4F60-BD89-CA0C3C356722}"/>
              </a:ext>
            </a:extLst>
          </p:cNvPr>
          <p:cNvPicPr>
            <a:picLocks noChangeAspect="1"/>
          </p:cNvPicPr>
          <p:nvPr/>
        </p:nvPicPr>
        <p:blipFill>
          <a:blip r:embed="rId3"/>
          <a:stretch>
            <a:fillRect/>
          </a:stretch>
        </p:blipFill>
        <p:spPr>
          <a:xfrm>
            <a:off x="0" y="0"/>
            <a:ext cx="3765567" cy="2623279"/>
          </a:xfrm>
          <a:prstGeom prst="rect">
            <a:avLst/>
          </a:prstGeom>
        </p:spPr>
      </p:pic>
      <p:sp>
        <p:nvSpPr>
          <p:cNvPr id="4" name="TextBox 3">
            <a:extLst>
              <a:ext uri="{FF2B5EF4-FFF2-40B4-BE49-F238E27FC236}">
                <a16:creationId xmlns:a16="http://schemas.microsoft.com/office/drawing/2014/main" id="{D14A6B09-0ACC-433F-8BD8-031B2472600A}"/>
              </a:ext>
            </a:extLst>
          </p:cNvPr>
          <p:cNvSpPr txBox="1"/>
          <p:nvPr/>
        </p:nvSpPr>
        <p:spPr>
          <a:xfrm>
            <a:off x="4676931" y="539646"/>
            <a:ext cx="3765567" cy="461665"/>
          </a:xfrm>
          <a:prstGeom prst="rect">
            <a:avLst/>
          </a:prstGeom>
          <a:noFill/>
        </p:spPr>
        <p:txBody>
          <a:bodyPr wrap="square" rtlCol="0">
            <a:spAutoFit/>
          </a:bodyPr>
          <a:lstStyle/>
          <a:p>
            <a:pPr algn="ctr"/>
            <a:r>
              <a:rPr lang="el-GR" sz="2400" b="1" dirty="0">
                <a:solidFill>
                  <a:srgbClr val="FF0000"/>
                </a:solidFill>
              </a:rPr>
              <a:t>ΑΘΗΡΩΜΑΤΙΚΗ ΝΟΣΟΣ</a:t>
            </a:r>
          </a:p>
        </p:txBody>
      </p:sp>
    </p:spTree>
    <p:extLst>
      <p:ext uri="{BB962C8B-B14F-4D97-AF65-F5344CB8AC3E}">
        <p14:creationId xmlns:p14="http://schemas.microsoft.com/office/powerpoint/2010/main" val="2640727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7C55BB9-4A7D-4E36-B1A3-FCC39A4F3C5B}"/>
              </a:ext>
            </a:extLst>
          </p:cNvPr>
          <p:cNvPicPr>
            <a:picLocks noChangeAspect="1"/>
          </p:cNvPicPr>
          <p:nvPr/>
        </p:nvPicPr>
        <p:blipFill>
          <a:blip r:embed="rId2"/>
          <a:stretch>
            <a:fillRect/>
          </a:stretch>
        </p:blipFill>
        <p:spPr>
          <a:xfrm>
            <a:off x="773077" y="329784"/>
            <a:ext cx="7876248" cy="6425556"/>
          </a:xfrm>
          <a:prstGeom prst="rect">
            <a:avLst/>
          </a:prstGeom>
        </p:spPr>
      </p:pic>
    </p:spTree>
    <p:extLst>
      <p:ext uri="{BB962C8B-B14F-4D97-AF65-F5344CB8AC3E}">
        <p14:creationId xmlns:p14="http://schemas.microsoft.com/office/powerpoint/2010/main" val="244263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DB6C72F-9EF4-40D3-99C9-CA25825B06FD}"/>
              </a:ext>
            </a:extLst>
          </p:cNvPr>
          <p:cNvPicPr>
            <a:picLocks noChangeAspect="1"/>
          </p:cNvPicPr>
          <p:nvPr/>
        </p:nvPicPr>
        <p:blipFill>
          <a:blip r:embed="rId2"/>
          <a:stretch>
            <a:fillRect/>
          </a:stretch>
        </p:blipFill>
        <p:spPr>
          <a:xfrm>
            <a:off x="28537" y="749508"/>
            <a:ext cx="9146574" cy="5126635"/>
          </a:xfrm>
          <a:prstGeom prst="rect">
            <a:avLst/>
          </a:prstGeom>
        </p:spPr>
      </p:pic>
    </p:spTree>
    <p:extLst>
      <p:ext uri="{BB962C8B-B14F-4D97-AF65-F5344CB8AC3E}">
        <p14:creationId xmlns:p14="http://schemas.microsoft.com/office/powerpoint/2010/main" val="7582252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lstStyle/>
          <a:p>
            <a:r>
              <a:rPr lang="el-GR" sz="2800" b="1" dirty="0">
                <a:solidFill>
                  <a:srgbClr val="FF0000"/>
                </a:solidFill>
                <a:latin typeface="+mn-lt"/>
              </a:rPr>
              <a:t>ΔΙΑΦΟΡΙΚΗ ΔΙΑΓΝΩΣΗ ΟΞΕΩΝ ΣΤΕΦΑΝΙΑΙΩΝ ΣΥΝΔΡΟΜΩΝ</a:t>
            </a:r>
          </a:p>
        </p:txBody>
      </p:sp>
      <p:graphicFrame>
        <p:nvGraphicFramePr>
          <p:cNvPr id="7" name="Content Placeholder 6"/>
          <p:cNvGraphicFramePr>
            <a:graphicFrameLocks noGrp="1"/>
          </p:cNvGraphicFramePr>
          <p:nvPr>
            <p:ph idx="1"/>
          </p:nvPr>
        </p:nvGraphicFramePr>
        <p:xfrm>
          <a:off x="0" y="1124744"/>
          <a:ext cx="9144000" cy="5567496"/>
        </p:xfrm>
        <a:graphic>
          <a:graphicData uri="http://schemas.openxmlformats.org/drawingml/2006/table">
            <a:tbl>
              <a:tblPr firstRow="1" bandRow="1">
                <a:tableStyleId>{21E4AEA4-8DFA-4A89-87EB-49C32662AFE0}</a:tableStyleId>
              </a:tblPr>
              <a:tblGrid>
                <a:gridCol w="2460055">
                  <a:extLst>
                    <a:ext uri="{9D8B030D-6E8A-4147-A177-3AD203B41FA5}">
                      <a16:colId xmlns:a16="http://schemas.microsoft.com/office/drawing/2014/main" val="20000"/>
                    </a:ext>
                  </a:extLst>
                </a:gridCol>
                <a:gridCol w="2111945">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1368152">
                <a:tc>
                  <a:txBody>
                    <a:bodyPr/>
                    <a:lstStyle/>
                    <a:p>
                      <a:r>
                        <a:rPr lang="el-GR" dirty="0">
                          <a:latin typeface="Arial" pitchFamily="34" charset="0"/>
                          <a:cs typeface="Arial" pitchFamily="34" charset="0"/>
                        </a:rPr>
                        <a:t>ΚΛΙΝΙΚΟ</a:t>
                      </a:r>
                      <a:r>
                        <a:rPr lang="el-GR" baseline="0" dirty="0">
                          <a:latin typeface="Arial" pitchFamily="34" charset="0"/>
                          <a:cs typeface="Arial" pitchFamily="34" charset="0"/>
                        </a:rPr>
                        <a:t> ΣΥΝΔΡΟΜΟ</a:t>
                      </a:r>
                      <a:endParaRPr lang="el-GR" dirty="0">
                        <a:latin typeface="Arial" pitchFamily="34" charset="0"/>
                        <a:cs typeface="Arial" pitchFamily="34" charset="0"/>
                      </a:endParaRPr>
                    </a:p>
                  </a:txBody>
                  <a:tcPr/>
                </a:tc>
                <a:tc>
                  <a:txBody>
                    <a:bodyPr/>
                    <a:lstStyle/>
                    <a:p>
                      <a:r>
                        <a:rPr lang="el-GR" dirty="0"/>
                        <a:t>ΗΚΓ</a:t>
                      </a:r>
                    </a:p>
                  </a:txBody>
                  <a:tcPr/>
                </a:tc>
                <a:tc>
                  <a:txBody>
                    <a:bodyPr/>
                    <a:lstStyle/>
                    <a:p>
                      <a:r>
                        <a:rPr lang="el-GR" dirty="0"/>
                        <a:t>ΚΑΡΔΙΑΚΑ ΕΝΖΥΜΑ</a:t>
                      </a:r>
                    </a:p>
                  </a:txBody>
                  <a:tcPr/>
                </a:tc>
                <a:tc>
                  <a:txBody>
                    <a:bodyPr/>
                    <a:lstStyle/>
                    <a:p>
                      <a:r>
                        <a:rPr lang="el-GR" dirty="0"/>
                        <a:t>ΘΡΟΜΒΟΛΥΣΗ</a:t>
                      </a:r>
                    </a:p>
                  </a:txBody>
                  <a:tcPr/>
                </a:tc>
                <a:extLst>
                  <a:ext uri="{0D108BD9-81ED-4DB2-BD59-A6C34878D82A}">
                    <a16:rowId xmlns:a16="http://schemas.microsoft.com/office/drawing/2014/main" val="10000"/>
                  </a:ext>
                </a:extLst>
              </a:tr>
              <a:tr h="1368152">
                <a:tc>
                  <a:txBody>
                    <a:bodyPr/>
                    <a:lstStyle/>
                    <a:p>
                      <a:r>
                        <a:rPr lang="el-GR" b="1" dirty="0">
                          <a:latin typeface="Arial" pitchFamily="34" charset="0"/>
                          <a:cs typeface="Arial" pitchFamily="34" charset="0"/>
                        </a:rPr>
                        <a:t>ΟΕΜ</a:t>
                      </a:r>
                      <a:r>
                        <a:rPr lang="el-GR" b="1" baseline="0" dirty="0">
                          <a:latin typeface="Arial" pitchFamily="34" charset="0"/>
                          <a:cs typeface="Arial" pitchFamily="34" charset="0"/>
                        </a:rPr>
                        <a:t> </a:t>
                      </a:r>
                    </a:p>
                    <a:p>
                      <a:r>
                        <a:rPr lang="el-GR" b="1" baseline="0" dirty="0">
                          <a:latin typeface="Arial" pitchFamily="34" charset="0"/>
                          <a:cs typeface="Arial" pitchFamily="34" charset="0"/>
                        </a:rPr>
                        <a:t>με ανάσπαση </a:t>
                      </a:r>
                      <a:r>
                        <a:rPr lang="en-US" b="1" baseline="0" dirty="0">
                          <a:latin typeface="Arial" pitchFamily="34" charset="0"/>
                          <a:cs typeface="Arial" pitchFamily="34" charset="0"/>
                        </a:rPr>
                        <a:t>ST</a:t>
                      </a:r>
                    </a:p>
                    <a:p>
                      <a:r>
                        <a:rPr lang="en-US" b="1" baseline="0" dirty="0">
                          <a:latin typeface="Arial" pitchFamily="34" charset="0"/>
                          <a:cs typeface="Arial" pitchFamily="34" charset="0"/>
                        </a:rPr>
                        <a:t>(STEMI)</a:t>
                      </a:r>
                      <a:endParaRPr lang="el-GR" b="1" dirty="0">
                        <a:latin typeface="Arial" pitchFamily="34" charset="0"/>
                        <a:cs typeface="Arial" pitchFamily="34" charset="0"/>
                      </a:endParaRPr>
                    </a:p>
                  </a:txBody>
                  <a:tcPr/>
                </a:tc>
                <a:tc>
                  <a:txBody>
                    <a:bodyPr/>
                    <a:lstStyle/>
                    <a:p>
                      <a:r>
                        <a:rPr lang="el-GR" dirty="0"/>
                        <a:t>Ανάσπαση</a:t>
                      </a:r>
                      <a:r>
                        <a:rPr lang="el-GR" baseline="0" dirty="0"/>
                        <a:t> </a:t>
                      </a:r>
                      <a:r>
                        <a:rPr lang="en-US" baseline="0" dirty="0"/>
                        <a:t>ST</a:t>
                      </a:r>
                    </a:p>
                    <a:p>
                      <a:r>
                        <a:rPr lang="el-GR" baseline="0" dirty="0"/>
                        <a:t>Νέο </a:t>
                      </a:r>
                      <a:r>
                        <a:rPr lang="en-US" baseline="0" dirty="0"/>
                        <a:t>Q</a:t>
                      </a:r>
                    </a:p>
                    <a:p>
                      <a:r>
                        <a:rPr lang="el-GR" baseline="0" dirty="0"/>
                        <a:t>Νέο </a:t>
                      </a:r>
                      <a:r>
                        <a:rPr lang="en-US" baseline="0" dirty="0"/>
                        <a:t>LBBB</a:t>
                      </a:r>
                      <a:endParaRPr lang="el-GR" dirty="0"/>
                    </a:p>
                  </a:txBody>
                  <a:tcPr/>
                </a:tc>
                <a:tc>
                  <a:txBody>
                    <a:bodyPr/>
                    <a:lstStyle/>
                    <a:p>
                      <a:r>
                        <a:rPr lang="el-GR" dirty="0"/>
                        <a:t>Τροπονίνη</a:t>
                      </a:r>
                      <a:r>
                        <a:rPr lang="el-GR" baseline="0" dirty="0"/>
                        <a:t> υψηλή</a:t>
                      </a:r>
                      <a:endParaRPr lang="el-GR" dirty="0"/>
                    </a:p>
                  </a:txBody>
                  <a:tcPr/>
                </a:tc>
                <a:tc>
                  <a:txBody>
                    <a:bodyPr/>
                    <a:lstStyle/>
                    <a:p>
                      <a:r>
                        <a:rPr lang="el-GR" b="1" dirty="0"/>
                        <a:t>ΝΑΙ</a:t>
                      </a:r>
                    </a:p>
                  </a:txBody>
                  <a:tcPr/>
                </a:tc>
                <a:extLst>
                  <a:ext uri="{0D108BD9-81ED-4DB2-BD59-A6C34878D82A}">
                    <a16:rowId xmlns:a16="http://schemas.microsoft.com/office/drawing/2014/main" val="10001"/>
                  </a:ext>
                </a:extLst>
              </a:tr>
              <a:tr h="1368152">
                <a:tc>
                  <a:txBody>
                    <a:bodyPr/>
                    <a:lstStyle/>
                    <a:p>
                      <a:r>
                        <a:rPr lang="el-GR" b="1" dirty="0">
                          <a:latin typeface="Arial" pitchFamily="34" charset="0"/>
                          <a:cs typeface="Arial" pitchFamily="34" charset="0"/>
                        </a:rPr>
                        <a:t>ΟΕΜ</a:t>
                      </a:r>
                      <a:r>
                        <a:rPr lang="el-GR" b="1" baseline="0" dirty="0">
                          <a:latin typeface="Arial" pitchFamily="34" charset="0"/>
                          <a:cs typeface="Arial" pitchFamily="34" charset="0"/>
                        </a:rPr>
                        <a:t> </a:t>
                      </a:r>
                    </a:p>
                    <a:p>
                      <a:r>
                        <a:rPr lang="el-GR" b="1" baseline="0" dirty="0">
                          <a:latin typeface="Arial" pitchFamily="34" charset="0"/>
                          <a:cs typeface="Arial" pitchFamily="34" charset="0"/>
                        </a:rPr>
                        <a:t>Χωρίς ανάσπαση </a:t>
                      </a:r>
                      <a:r>
                        <a:rPr lang="en-US" b="1" baseline="0" dirty="0">
                          <a:latin typeface="Arial" pitchFamily="34" charset="0"/>
                          <a:cs typeface="Arial" pitchFamily="34" charset="0"/>
                        </a:rPr>
                        <a:t>ST</a:t>
                      </a:r>
                    </a:p>
                    <a:p>
                      <a:r>
                        <a:rPr lang="en-US" b="1" baseline="0" dirty="0">
                          <a:latin typeface="Arial" pitchFamily="34" charset="0"/>
                          <a:cs typeface="Arial" pitchFamily="34" charset="0"/>
                        </a:rPr>
                        <a:t>(</a:t>
                      </a:r>
                      <a:r>
                        <a:rPr lang="el-GR" b="1" baseline="0" dirty="0">
                          <a:latin typeface="Arial" pitchFamily="34" charset="0"/>
                          <a:cs typeface="Arial" pitchFamily="34" charset="0"/>
                        </a:rPr>
                        <a:t>ΝΟΝ-</a:t>
                      </a:r>
                      <a:r>
                        <a:rPr lang="en-US" b="1" baseline="0" dirty="0">
                          <a:latin typeface="Arial" pitchFamily="34" charset="0"/>
                          <a:cs typeface="Arial" pitchFamily="34" charset="0"/>
                        </a:rPr>
                        <a:t>STEMI)</a:t>
                      </a:r>
                      <a:endParaRPr lang="el-GR" b="1" dirty="0">
                        <a:latin typeface="Arial" pitchFamily="34" charset="0"/>
                        <a:cs typeface="Arial" pitchFamily="34" charset="0"/>
                      </a:endParaRPr>
                    </a:p>
                    <a:p>
                      <a:endParaRPr lang="el-GR" b="1" dirty="0"/>
                    </a:p>
                  </a:txBody>
                  <a:tcPr/>
                </a:tc>
                <a:tc>
                  <a:txBody>
                    <a:bodyPr/>
                    <a:lstStyle/>
                    <a:p>
                      <a:r>
                        <a:rPr lang="el-GR" dirty="0"/>
                        <a:t>Κατάσπαση</a:t>
                      </a:r>
                      <a:r>
                        <a:rPr lang="el-GR" baseline="0" dirty="0"/>
                        <a:t> </a:t>
                      </a:r>
                      <a:r>
                        <a:rPr lang="en-US" baseline="0" dirty="0"/>
                        <a:t>ST</a:t>
                      </a:r>
                    </a:p>
                    <a:p>
                      <a:r>
                        <a:rPr lang="el-GR" baseline="0" dirty="0"/>
                        <a:t>Αναστροφή Τ</a:t>
                      </a:r>
                    </a:p>
                    <a:p>
                      <a:r>
                        <a:rPr lang="el-GR" baseline="0" dirty="0"/>
                        <a:t>Μη ειδικές αλλοιώσεις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Τροπονίνη</a:t>
                      </a:r>
                      <a:r>
                        <a:rPr lang="el-GR" baseline="0" dirty="0"/>
                        <a:t> υψηλή</a:t>
                      </a:r>
                      <a:endParaRPr lang="el-GR" dirty="0"/>
                    </a:p>
                    <a:p>
                      <a:endParaRPr lang="el-GR" dirty="0"/>
                    </a:p>
                  </a:txBody>
                  <a:tcPr/>
                </a:tc>
                <a:tc>
                  <a:txBody>
                    <a:bodyPr/>
                    <a:lstStyle/>
                    <a:p>
                      <a:r>
                        <a:rPr lang="el-GR" dirty="0"/>
                        <a:t>ΟΧΙ</a:t>
                      </a:r>
                    </a:p>
                  </a:txBody>
                  <a:tcPr/>
                </a:tc>
                <a:extLst>
                  <a:ext uri="{0D108BD9-81ED-4DB2-BD59-A6C34878D82A}">
                    <a16:rowId xmlns:a16="http://schemas.microsoft.com/office/drawing/2014/main" val="10002"/>
                  </a:ext>
                </a:extLst>
              </a:tr>
              <a:tr h="1368152">
                <a:tc>
                  <a:txBody>
                    <a:bodyPr/>
                    <a:lstStyle/>
                    <a:p>
                      <a:r>
                        <a:rPr lang="el-GR" b="1" dirty="0"/>
                        <a:t>Ασταθής στηθάγχη</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Παροδική ανάσπαση</a:t>
                      </a:r>
                      <a:r>
                        <a:rPr lang="el-GR" baseline="0" dirty="0"/>
                        <a:t> </a:t>
                      </a:r>
                      <a:r>
                        <a:rPr lang="en-US" baseline="0" dirty="0"/>
                        <a:t>ST</a:t>
                      </a: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Κατάσπαση </a:t>
                      </a:r>
                      <a:r>
                        <a:rPr lang="en-US" baseline="0" dirty="0"/>
                        <a:t>ST</a:t>
                      </a: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Μη ειδικές αλλοιώσεις ή κφ</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Τροπονίνη</a:t>
                      </a:r>
                      <a:r>
                        <a:rPr lang="el-GR" baseline="0" dirty="0"/>
                        <a:t>  κφ</a:t>
                      </a:r>
                      <a:endParaRPr lang="el-GR" dirty="0"/>
                    </a:p>
                    <a:p>
                      <a:endParaRPr lang="el-GR" dirty="0"/>
                    </a:p>
                  </a:txBody>
                  <a:tcPr/>
                </a:tc>
                <a:tc>
                  <a:txBody>
                    <a:bodyPr/>
                    <a:lstStyle/>
                    <a:p>
                      <a:r>
                        <a:rPr lang="el-GR" dirty="0"/>
                        <a:t>ΟΧΙ</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8" name="Object 2">
            <a:extLst>
              <a:ext uri="{FF2B5EF4-FFF2-40B4-BE49-F238E27FC236}">
                <a16:creationId xmlns:a16="http://schemas.microsoft.com/office/drawing/2014/main" id="{A4F3FFDE-1960-4247-9095-FC047082CB01}"/>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150" name="Slide" r:id="rId4" imgW="4572000" imgH="3429000" progId="PowerPoint.Slide.8">
                  <p:embed/>
                </p:oleObj>
              </mc:Choice>
              <mc:Fallback>
                <p:oleObj name="Slide" r:id="rId4" imgW="4572000" imgH="3429000" progId="PowerPoint.Slide.8">
                  <p:embed/>
                  <p:pic>
                    <p:nvPicPr>
                      <p:cNvPr id="167938" name="Object 2">
                        <a:extLst>
                          <a:ext uri="{FF2B5EF4-FFF2-40B4-BE49-F238E27FC236}">
                            <a16:creationId xmlns:a16="http://schemas.microsoft.com/office/drawing/2014/main" id="{A4F3FFDE-1960-4247-9095-FC047082CB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050">
            <a:extLst>
              <a:ext uri="{FF2B5EF4-FFF2-40B4-BE49-F238E27FC236}">
                <a16:creationId xmlns:a16="http://schemas.microsoft.com/office/drawing/2014/main" id="{8F176F52-17D6-42C9-81CC-81FE311C3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61EBE6B9-BC03-403E-A734-133725A33B46}"/>
              </a:ext>
            </a:extLst>
          </p:cNvPr>
          <p:cNvSpPr>
            <a:spLocks noGrp="1"/>
          </p:cNvSpPr>
          <p:nvPr>
            <p:ph type="title"/>
          </p:nvPr>
        </p:nvSpPr>
        <p:spPr/>
        <p:txBody>
          <a:bodyPr/>
          <a:lstStyle/>
          <a:p>
            <a:pPr eaLnBrk="1" hangingPunct="1">
              <a:defRPr/>
            </a:pPr>
            <a:endParaRPr lang="el-GR"/>
          </a:p>
        </p:txBody>
      </p:sp>
      <p:sp>
        <p:nvSpPr>
          <p:cNvPr id="172035" name="2 - Θέση SmartArt">
            <a:extLst>
              <a:ext uri="{FF2B5EF4-FFF2-40B4-BE49-F238E27FC236}">
                <a16:creationId xmlns:a16="http://schemas.microsoft.com/office/drawing/2014/main" id="{A7ABC153-5E79-4E63-BDC7-1F0A936CA9A4}"/>
              </a:ext>
            </a:extLst>
          </p:cNvPr>
          <p:cNvSpPr>
            <a:spLocks noGrp="1" noTextEdit="1"/>
          </p:cNvSpPr>
          <p:nvPr>
            <p:ph type="dgm" idx="1"/>
          </p:nvPr>
        </p:nvSpPr>
        <p:spPr/>
      </p:sp>
      <p:pic>
        <p:nvPicPr>
          <p:cNvPr id="172036" name="Picture 2">
            <a:extLst>
              <a:ext uri="{FF2B5EF4-FFF2-40B4-BE49-F238E27FC236}">
                <a16:creationId xmlns:a16="http://schemas.microsoft.com/office/drawing/2014/main" id="{0AD468CF-C710-4592-A38A-037985A53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771525"/>
            <a:ext cx="759142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blinds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59A8F06-F9B6-4580-B6DA-F4910526D346}"/>
              </a:ext>
            </a:extLst>
          </p:cNvPr>
          <p:cNvPicPr>
            <a:picLocks noChangeAspect="1"/>
          </p:cNvPicPr>
          <p:nvPr/>
        </p:nvPicPr>
        <p:blipFill>
          <a:blip r:embed="rId2"/>
          <a:stretch>
            <a:fillRect/>
          </a:stretch>
        </p:blipFill>
        <p:spPr>
          <a:xfrm>
            <a:off x="2106696" y="179881"/>
            <a:ext cx="5028622" cy="6627411"/>
          </a:xfrm>
          <a:prstGeom prst="rect">
            <a:avLst/>
          </a:prstGeom>
        </p:spPr>
      </p:pic>
    </p:spTree>
    <p:extLst>
      <p:ext uri="{BB962C8B-B14F-4D97-AF65-F5344CB8AC3E}">
        <p14:creationId xmlns:p14="http://schemas.microsoft.com/office/powerpoint/2010/main" val="2575475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00685F0-416E-45BE-BE2F-1FAD0F811A7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39318439"/>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1"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1"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enn template 2">
  <a:themeElements>
    <a:clrScheme name="penn template 2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penn 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penn template 2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penn template 2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penn template 2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template 2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penn template 2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penn template 2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0">
      <a:dk1>
        <a:srgbClr val="002040"/>
      </a:dk1>
      <a:lt1>
        <a:srgbClr val="FFFFFF"/>
      </a:lt1>
      <a:dk2>
        <a:srgbClr val="025984"/>
      </a:dk2>
      <a:lt2>
        <a:srgbClr val="F9DB45"/>
      </a:lt2>
      <a:accent1>
        <a:srgbClr val="FFFF00"/>
      </a:accent1>
      <a:accent2>
        <a:srgbClr val="FF6600"/>
      </a:accent2>
      <a:accent3>
        <a:srgbClr val="AAB5C2"/>
      </a:accent3>
      <a:accent4>
        <a:srgbClr val="DADADA"/>
      </a:accent4>
      <a:accent5>
        <a:srgbClr val="FFFFAA"/>
      </a:accent5>
      <a:accent6>
        <a:srgbClr val="E75C00"/>
      </a:accent6>
      <a:hlink>
        <a:srgbClr val="00FFFF"/>
      </a:hlink>
      <a:folHlink>
        <a:srgbClr val="FF33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b"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b"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6699"/>
        </a:dk2>
        <a:lt2>
          <a:srgbClr val="FFFF00"/>
        </a:lt2>
        <a:accent1>
          <a:srgbClr val="FF9900"/>
        </a:accent1>
        <a:accent2>
          <a:srgbClr val="00FFFF"/>
        </a:accent2>
        <a:accent3>
          <a:srgbClr val="AAB8C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9">
        <a:dk1>
          <a:srgbClr val="002040"/>
        </a:dk1>
        <a:lt1>
          <a:srgbClr val="FFFFFF"/>
        </a:lt1>
        <a:dk2>
          <a:srgbClr val="025984"/>
        </a:dk2>
        <a:lt2>
          <a:srgbClr val="F9DB45"/>
        </a:lt2>
        <a:accent1>
          <a:srgbClr val="FFFF00"/>
        </a:accent1>
        <a:accent2>
          <a:srgbClr val="00FFFF"/>
        </a:accent2>
        <a:accent3>
          <a:srgbClr val="AAB5C2"/>
        </a:accent3>
        <a:accent4>
          <a:srgbClr val="DADADA"/>
        </a:accent4>
        <a:accent5>
          <a:srgbClr val="FFFFAA"/>
        </a:accent5>
        <a:accent6>
          <a:srgbClr val="00E7E7"/>
        </a:accent6>
        <a:hlink>
          <a:srgbClr val="FF6600"/>
        </a:hlink>
        <a:folHlink>
          <a:srgbClr val="FF6600"/>
        </a:folHlink>
      </a:clrScheme>
      <a:clrMap bg1="dk2" tx1="lt1" bg2="dk1" tx2="lt2" accent1="accent1" accent2="accent2" accent3="accent3" accent4="accent4" accent5="accent5" accent6="accent6" hlink="hlink" folHlink="folHlink"/>
    </a:extraClrScheme>
    <a:extraClrScheme>
      <a:clrScheme name="Default Design 10">
        <a:dk1>
          <a:srgbClr val="002040"/>
        </a:dk1>
        <a:lt1>
          <a:srgbClr val="FFFFFF"/>
        </a:lt1>
        <a:dk2>
          <a:srgbClr val="025984"/>
        </a:dk2>
        <a:lt2>
          <a:srgbClr val="F9DB45"/>
        </a:lt2>
        <a:accent1>
          <a:srgbClr val="FFFF00"/>
        </a:accent1>
        <a:accent2>
          <a:srgbClr val="FF6600"/>
        </a:accent2>
        <a:accent3>
          <a:srgbClr val="AAB5C2"/>
        </a:accent3>
        <a:accent4>
          <a:srgbClr val="DADADA"/>
        </a:accent4>
        <a:accent5>
          <a:srgbClr val="FFFFAA"/>
        </a:accent5>
        <a:accent6>
          <a:srgbClr val="E75C00"/>
        </a:accent6>
        <a:hlink>
          <a:srgbClr val="00FFFF"/>
        </a:hlink>
        <a:folHlink>
          <a:srgbClr val="FF33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467</TotalTime>
  <Words>2323</Words>
  <Application>Microsoft Office PowerPoint</Application>
  <PresentationFormat>Προβολή στην οθόνη (4:3)</PresentationFormat>
  <Paragraphs>442</Paragraphs>
  <Slides>97</Slides>
  <Notes>28</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5</vt:i4>
      </vt:variant>
      <vt:variant>
        <vt:lpstr>Ενσωματωμένοι διακομιστές OLE</vt:lpstr>
      </vt:variant>
      <vt:variant>
        <vt:i4>4</vt:i4>
      </vt:variant>
      <vt:variant>
        <vt:lpstr>Τίτλοι διαφανειών</vt:lpstr>
      </vt:variant>
      <vt:variant>
        <vt:i4>97</vt:i4>
      </vt:variant>
    </vt:vector>
  </HeadingPairs>
  <TitlesOfParts>
    <vt:vector size="116" baseType="lpstr">
      <vt:lpstr>Arial</vt:lpstr>
      <vt:lpstr>Calibri</vt:lpstr>
      <vt:lpstr>Calibri Light</vt:lpstr>
      <vt:lpstr>ff-quadraat-web-pro</vt:lpstr>
      <vt:lpstr>ff-scala-sans-web-pro</vt:lpstr>
      <vt:lpstr>Monotype Sorts</vt:lpstr>
      <vt:lpstr>Symbol</vt:lpstr>
      <vt:lpstr>Tahoma</vt:lpstr>
      <vt:lpstr>Times New Roman</vt:lpstr>
      <vt:lpstr>Wingdings</vt:lpstr>
      <vt:lpstr>Θέμα του Office</vt:lpstr>
      <vt:lpstr>Soaring</vt:lpstr>
      <vt:lpstr>3_Default Design</vt:lpstr>
      <vt:lpstr>1_penn template 2</vt:lpstr>
      <vt:lpstr>4_Default Design</vt:lpstr>
      <vt:lpstr>Bitmap Image</vt:lpstr>
      <vt:lpstr>Image</vt:lpstr>
      <vt:lpstr>Slide</vt:lpstr>
      <vt:lpstr>Photo Editor Photo</vt:lpstr>
      <vt:lpstr>ΙΣΧΑΙΜΙΚΗ ΚΑΡΔΙΟΠΑΘΕΙΑ ΣΤΕΦΑΝΙΑΙΑ ΝΟΣΟΣ</vt:lpstr>
      <vt:lpstr>Ισχαιμική Καρδιακή Νόσος Ορισμός</vt:lpstr>
      <vt:lpstr>Ισχαιμική Καρδιακή Νόσος Ορισμός</vt:lpstr>
      <vt:lpstr>Παρουσίαση του PowerPoint</vt:lpstr>
      <vt:lpstr>Ισχαιμική Καρδιακή Νόσος Εκδηλώσεις</vt:lpstr>
      <vt:lpstr>Παρουσίαση του PowerPoint</vt:lpstr>
      <vt:lpstr>Ισχαιμική Καρδιακή Νόσος Παθοφυσιολογία</vt:lpstr>
      <vt:lpstr>Παρουσίαση του PowerPoint</vt:lpstr>
      <vt:lpstr>Παρουσίαση του PowerPoint</vt:lpstr>
      <vt:lpstr>Ισχαιμική Καρδιακή Νόσος Παθοφυσιολογία</vt:lpstr>
      <vt:lpstr>Παρουσίαση του PowerPoint</vt:lpstr>
      <vt:lpstr>Ισχαιμική Καρδιακή Νόσος Παθοφυσιολογία</vt:lpstr>
      <vt:lpstr>Παρουσίαση του PowerPoint</vt:lpstr>
      <vt:lpstr>Παρουσίαση του PowerPoint</vt:lpstr>
      <vt:lpstr>Παρουσίαση του PowerPoint</vt:lpstr>
      <vt:lpstr>Παρουσίαση του PowerPoint</vt:lpstr>
      <vt:lpstr>Νέκρωση μυοκαρδίου</vt:lpstr>
      <vt:lpstr>Παρουσίαση του PowerPoint</vt:lpstr>
      <vt:lpstr>Παρουσίαση του PowerPoint</vt:lpstr>
      <vt:lpstr>Παρουσίαση του PowerPoint</vt:lpstr>
      <vt:lpstr>Παρουσίαση του PowerPoint</vt:lpstr>
      <vt:lpstr>Myocardial Ischemia</vt:lpstr>
      <vt:lpstr>Παρουσίαση του PowerPoint</vt:lpstr>
      <vt:lpstr>Προσέγγιση του αρρώστου</vt:lpstr>
      <vt:lpstr>Προσέγγιση του αρρώστου</vt:lpstr>
      <vt:lpstr>Προσέγγιση του αρρώστου</vt:lpstr>
      <vt:lpstr>ΘΩΡΑΚΙΚΟ ΑΛΓΟΣ</vt:lpstr>
      <vt:lpstr>ΘΩΡΑΚΙΚΟ ΑΛΓΟΣ</vt:lpstr>
      <vt:lpstr>Παρουσίαση του PowerPoint</vt:lpstr>
      <vt:lpstr>Παρουσίαση του PowerPoint</vt:lpstr>
      <vt:lpstr>Κλινικά χαρακτηριστικά</vt:lpstr>
      <vt:lpstr>Παρουσίαση του PowerPoint</vt:lpstr>
      <vt:lpstr>Classification of Angina </vt:lpstr>
      <vt:lpstr>Παρουσίαση του PowerPoint</vt:lpstr>
      <vt:lpstr>ΔΔ ασθενών που εισήχθησαν με Θ. Αλγος και  (-) έλεγχο για έμφραγμα μυοκαρδίου</vt:lpstr>
      <vt:lpstr>Παρουσίαση του PowerPoint</vt:lpstr>
      <vt:lpstr>Παρουσίαση του PowerPoint</vt:lpstr>
      <vt:lpstr>Παρουσίαση του PowerPoint</vt:lpstr>
      <vt:lpstr>Παρουσίαση του PowerPoint</vt:lpstr>
      <vt:lpstr>ΔΙΕΡΕΥΝΗΣΗ ΣΤΕΦΑΝΙΑΙΑΣ ΝΟΣΟΥ</vt:lpstr>
      <vt:lpstr>ΔΟΚΙΜΑΣΙΑ ΚΟΠΩΣΕΩΣ</vt:lpstr>
      <vt:lpstr>ΔΟΚΙΜΑΣΙΑ ΚΟΠΩΣΕΩΣ - Πρωτόκολο Bruce συχνά συνδυάζεται με υπερηχογράφημα ή σπινθηρογράφημα μυοκαρδίου</vt:lpstr>
      <vt:lpstr>Ηχωκαρδιογράφημα-Doppler</vt:lpstr>
      <vt:lpstr>Παρουσίαση του PowerPoint</vt:lpstr>
      <vt:lpstr>ΣΠΙΝΘΗΡΟΓΡΑΦΗΜΑ ΜΥΟΚΑΡΔΙΟΥ με Θάλλιο 210 – Τεχνήτιο 99m </vt:lpstr>
      <vt:lpstr>ΣΠΙΝΘΗΡΟΓΡΑΦΗΜΑ ΜΥΟΚΑΡΔΙΟΥ</vt:lpstr>
      <vt:lpstr>FDG - PET</vt:lpstr>
      <vt:lpstr>ΜRI καρδιάς </vt:lpstr>
      <vt:lpstr>CT καρδιάς</vt:lpstr>
      <vt:lpstr>Παρουσίαση του PowerPoint</vt:lpstr>
      <vt:lpstr>Καθετηριασμός – στεφανιογραφία – κοιλιογραφία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Κλινικά χαρακτηριστικά</vt:lpstr>
      <vt:lpstr>Παρουσίαση του PowerPoint</vt:lpstr>
      <vt:lpstr>ΔΙΑΦΟΡΙΚΗ ΔΙΑΓΝΩΣΗ ΟΞΕΩΝ ΣΤΕΦΑΝΙΑΙΩΝ ΣΥΝΔΡΟΜΩΝ</vt:lpstr>
      <vt:lpstr>Παρουσίαση του PowerPoint</vt:lpstr>
      <vt:lpstr>Time Course of Cardiac Enzyme Appearance (serum) </vt:lpstr>
      <vt:lpstr>ΟΡΙΣΜΟΣ  ΟΕΜ</vt:lpstr>
      <vt:lpstr>Κλινικά χαρακτηριστικά</vt:lpstr>
      <vt:lpstr>Κλινικά χαρακτηριστικά</vt:lpstr>
      <vt:lpstr>Κλινικά χαρακτηριστικά</vt:lpstr>
      <vt:lpstr>ΟΣΣ: ΔΙΑΦΟΡΙΚΗ ΔΙΑΓΝΩΣΗ</vt:lpstr>
      <vt:lpstr>Παρουσίαση του PowerPoint</vt:lpstr>
      <vt:lpstr>Παρουσίαση του PowerPoint</vt:lpstr>
      <vt:lpstr>Παρουσίαση του PowerPoint</vt:lpstr>
      <vt:lpstr>Παρουσίαση του PowerPoint</vt:lpstr>
      <vt:lpstr>ΧΑΡΑΚΤΗΡΙΣΤΙΚΑ ΕΜΦΡΑΓΜΑΤΟΣ</vt:lpstr>
      <vt:lpstr>Παρουσίαση του PowerPoint</vt:lpstr>
      <vt:lpstr>ΑΝΕΥΡΕΣΗ ΕΝΤΟΠΙΣΗΣ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Έμφραγμα μυοκαρδίου πλάγιο</vt:lpstr>
      <vt:lpstr>Παρουσίαση του PowerPoint</vt:lpstr>
      <vt:lpstr>Παρουσίαση του PowerPoint</vt:lpstr>
      <vt:lpstr>Παρουσίαση του PowerPoint</vt:lpstr>
      <vt:lpstr>Έμφραγμα μυοκαρδίου κατώτερο</vt:lpstr>
      <vt:lpstr>Παρουσίαση του PowerPoint</vt:lpstr>
      <vt:lpstr>ΕΠΙΠΛΟΚΕΣ ΟΕΜ</vt:lpstr>
      <vt:lpstr>Παρουσίαση του PowerPoint</vt:lpstr>
      <vt:lpstr>Παρουσίαση του PowerPoint</vt:lpstr>
      <vt:lpstr>Παρουσίαση του PowerPoint</vt:lpstr>
      <vt:lpstr>ΔΙΑΦΟΡΙΚΗ ΔΙΑΓΝΩΣΗ ΟΞΕΩΝ ΣΤΕΦΑΝΙΑΙΩΝ ΣΥΝΔΡΟΜΩΝ</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ΙΣΧΑΙΜΙΚΗ ΚΑΡΔΙΟΠΑΘΕΙΑ ΣΤΕΦΑΝΙΑΙΑ ΝΟΣΟΣ</dc:title>
  <dc:creator>Antonios</dc:creator>
  <cp:lastModifiedBy>Antonios</cp:lastModifiedBy>
  <cp:revision>53</cp:revision>
  <dcterms:created xsi:type="dcterms:W3CDTF">2020-06-28T09:39:36Z</dcterms:created>
  <dcterms:modified xsi:type="dcterms:W3CDTF">2020-07-03T09:17:55Z</dcterms:modified>
</cp:coreProperties>
</file>