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310" r:id="rId4"/>
    <p:sldId id="258" r:id="rId5"/>
    <p:sldId id="311" r:id="rId6"/>
    <p:sldId id="312" r:id="rId7"/>
    <p:sldId id="314" r:id="rId8"/>
    <p:sldId id="313" r:id="rId9"/>
    <p:sldId id="315" r:id="rId10"/>
    <p:sldId id="260" r:id="rId11"/>
    <p:sldId id="261" r:id="rId12"/>
    <p:sldId id="321" r:id="rId13"/>
    <p:sldId id="262" r:id="rId14"/>
    <p:sldId id="316" r:id="rId15"/>
    <p:sldId id="317" r:id="rId16"/>
    <p:sldId id="263" r:id="rId17"/>
    <p:sldId id="264" r:id="rId18"/>
    <p:sldId id="265" r:id="rId19"/>
    <p:sldId id="259" r:id="rId20"/>
    <p:sldId id="318" r:id="rId21"/>
    <p:sldId id="266" r:id="rId22"/>
    <p:sldId id="267" r:id="rId23"/>
    <p:sldId id="322" r:id="rId24"/>
    <p:sldId id="268" r:id="rId25"/>
    <p:sldId id="272" r:id="rId26"/>
    <p:sldId id="269" r:id="rId27"/>
    <p:sldId id="271" r:id="rId28"/>
    <p:sldId id="273" r:id="rId29"/>
    <p:sldId id="276" r:id="rId30"/>
    <p:sldId id="275" r:id="rId31"/>
    <p:sldId id="274" r:id="rId32"/>
    <p:sldId id="277" r:id="rId33"/>
    <p:sldId id="278" r:id="rId34"/>
    <p:sldId id="279" r:id="rId35"/>
    <p:sldId id="280" r:id="rId36"/>
    <p:sldId id="281" r:id="rId37"/>
    <p:sldId id="289" r:id="rId38"/>
    <p:sldId id="324" r:id="rId39"/>
    <p:sldId id="282" r:id="rId40"/>
    <p:sldId id="283" r:id="rId41"/>
    <p:sldId id="284" r:id="rId42"/>
    <p:sldId id="286" r:id="rId43"/>
    <p:sldId id="287" r:id="rId44"/>
    <p:sldId id="307" r:id="rId45"/>
    <p:sldId id="285" r:id="rId46"/>
    <p:sldId id="323" r:id="rId47"/>
    <p:sldId id="290" r:id="rId48"/>
    <p:sldId id="291" r:id="rId49"/>
    <p:sldId id="294" r:id="rId50"/>
    <p:sldId id="292" r:id="rId51"/>
    <p:sldId id="319" r:id="rId52"/>
    <p:sldId id="320" r:id="rId53"/>
    <p:sldId id="293" r:id="rId54"/>
    <p:sldId id="295" r:id="rId55"/>
    <p:sldId id="296" r:id="rId56"/>
    <p:sldId id="308" r:id="rId57"/>
    <p:sldId id="297" r:id="rId58"/>
    <p:sldId id="298" r:id="rId59"/>
    <p:sldId id="299" r:id="rId60"/>
    <p:sldId id="300" r:id="rId61"/>
    <p:sldId id="309" r:id="rId62"/>
    <p:sldId id="301" r:id="rId63"/>
    <p:sldId id="302" r:id="rId64"/>
    <p:sldId id="303" r:id="rId65"/>
    <p:sldId id="304" r:id="rId66"/>
    <p:sldId id="305" r:id="rId67"/>
    <p:sldId id="306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666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C5BBF-2E3A-48B0-8FA7-BE3F71705621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082EE-C171-427F-B763-985DE8F84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082EE-C171-427F-B763-985DE8F84CE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9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082EE-C171-427F-B763-985DE8F84CE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082EE-C171-427F-B763-985DE8F84CE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082EE-C171-427F-B763-985DE8F84CE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0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419F938-9B7A-4191-9EDA-92A7E2C5E7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043561-7D12-49C0-95F3-2B51DEB4E1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12BB4-53AE-4547-8A2E-F4970BD09395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A106F-D0C5-4C46-8033-83E045B5D6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images.google.gr/imgres?imgurl=http://student.bmj.com/issues/04/06/education/images/view_9.jpg&amp;imgrefurl=http://student.bmj.com/issues/04/06/education/235.php&amp;h=234&amp;w=360&amp;sz=7&amp;hl=el&amp;start=12&amp;tbnid=JbToLfPsC6E01M:&amp;tbnh=79&amp;tbnw=121&amp;prev=/images?q=superior+vena+cava+obstruction&amp;gbv=2&amp;svnum=10&amp;hl=el&amp;sa=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438358"/>
            <a:ext cx="6696744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b="1" dirty="0"/>
              <a:t>ΣΗΜΕΙΟΛΟΓΙΑ </a:t>
            </a:r>
          </a:p>
          <a:p>
            <a:pPr algn="ctr"/>
            <a:r>
              <a:rPr lang="el-GR" sz="3600" b="1" dirty="0"/>
              <a:t> ΚΛΙΝΙΚΗ ΕΞΕΤΑΣΗ ΚΟΙΛΙΑΣ</a:t>
            </a:r>
            <a:endParaRPr lang="en-US" sz="3600" b="1" dirty="0"/>
          </a:p>
        </p:txBody>
      </p:sp>
      <p:pic>
        <p:nvPicPr>
          <p:cNvPr id="27650" name="Picture 2" descr="F:\lesson abdomen\Scan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0455" y="1772816"/>
            <a:ext cx="3059113" cy="38306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39751" y="573758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i="1" dirty="0"/>
              <a:t>ΑΝΑΣΤΑΣΙΑ ΑΝΤΩΝΙΑΔΟΥ</a:t>
            </a:r>
          </a:p>
          <a:p>
            <a:pPr algn="ctr"/>
            <a:r>
              <a:rPr lang="el-GR" sz="2400" b="1" i="1" dirty="0"/>
              <a:t>Αναπλ. Καθηγήτρια ΕΚΠΑ</a:t>
            </a:r>
            <a:endParaRPr lang="en-US" sz="2400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052736"/>
            <a:ext cx="230425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Δέρμα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700808"/>
            <a:ext cx="3744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400" b="1" dirty="0"/>
              <a:t> Εξανθήματα 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Αλλαγή στη χροιά του δέρματος (π.χ. ίκτερος)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</a:t>
            </a:r>
            <a:r>
              <a:rPr lang="el-GR" sz="2400" b="1" dirty="0" err="1"/>
              <a:t>Πετέχειες</a:t>
            </a:r>
            <a:r>
              <a:rPr lang="el-GR" sz="2400" b="1" dirty="0"/>
              <a:t> και εκχυμώσεις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Όζοι (λιπώματα, ινώματα κλπ)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Οίδημα (</a:t>
            </a:r>
            <a:r>
              <a:rPr lang="el-GR" sz="2400" b="1" dirty="0" err="1"/>
              <a:t>ανα</a:t>
            </a:r>
            <a:r>
              <a:rPr lang="el-GR" sz="2400" b="1" dirty="0"/>
              <a:t> σάρκα)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</a:t>
            </a:r>
            <a:r>
              <a:rPr lang="el-GR" sz="2400" b="1" dirty="0" err="1"/>
              <a:t>Κήλες</a:t>
            </a:r>
            <a:r>
              <a:rPr lang="el-GR" sz="2400" b="1" dirty="0"/>
              <a:t> (π.χ. ομφαλοκήλη) 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Ουλές (</a:t>
            </a:r>
            <a:r>
              <a:rPr lang="el-GR" sz="2400" b="1" dirty="0" err="1"/>
              <a:t>π.χ.επεμβάσεων</a:t>
            </a:r>
            <a:r>
              <a:rPr lang="el-GR" sz="2400" b="1" dirty="0"/>
              <a:t>)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Ραβδώσεις 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</a:t>
            </a:r>
            <a:r>
              <a:rPr lang="el-GR" sz="2400" b="1" dirty="0" err="1"/>
              <a:t>Επίφλεβα</a:t>
            </a:r>
            <a:r>
              <a:rPr lang="el-GR" sz="2400" b="1" dirty="0"/>
              <a:t>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1052736"/>
            <a:ext cx="345638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Μέγεθος και συμμετρία της κοιλίας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2420888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400" b="1" dirty="0"/>
              <a:t> Συμμετρική διόγκωση 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Ασύμμετρη διόγκωση 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Καθήλωση κοιλιακών τοιχωμάτων </a:t>
            </a:r>
          </a:p>
          <a:p>
            <a:pPr>
              <a:buBlip>
                <a:blip r:embed="rId2"/>
              </a:buBlip>
            </a:pPr>
            <a:r>
              <a:rPr lang="el-GR" sz="2400" b="1" dirty="0"/>
              <a:t> Ορατός </a:t>
            </a:r>
            <a:r>
              <a:rPr lang="el-GR" sz="2400" b="1" dirty="0" err="1"/>
              <a:t>περισταλτισμός</a:t>
            </a:r>
            <a:r>
              <a:rPr lang="el-GR" sz="2400" b="1" dirty="0"/>
              <a:t> του γαστρεντερικού σωλήνα</a:t>
            </a:r>
            <a:endParaRPr lang="en-US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96479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pic>
        <p:nvPicPr>
          <p:cNvPr id="5" name="Picture 4" descr="slide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19" y="908720"/>
            <a:ext cx="4416491" cy="3312368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395536" y="4365104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A</a:t>
            </a:r>
            <a:r>
              <a:rPr lang="el-GR" sz="2800" dirty="0"/>
              <a:t>ιμορραγική διάθεση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/>
              <a:t>E</a:t>
            </a:r>
            <a:r>
              <a:rPr lang="el-GR" sz="2800" dirty="0" err="1"/>
              <a:t>νδοπεριτοναική</a:t>
            </a:r>
            <a:r>
              <a:rPr lang="el-GR" sz="2800" dirty="0"/>
              <a:t> αιμορραγία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 err="1"/>
              <a:t>Ραγείσα</a:t>
            </a:r>
            <a:r>
              <a:rPr lang="el-GR" sz="2800" dirty="0"/>
              <a:t> έκτοπη κύηση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/>
              <a:t>Νεκρωτική παγκρεατίτιδα</a:t>
            </a:r>
            <a:endParaRPr lang="en-US" sz="2800" dirty="0"/>
          </a:p>
        </p:txBody>
      </p:sp>
      <p:pic>
        <p:nvPicPr>
          <p:cNvPr id="7" name="Picture 4" descr="slid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51512" y="980728"/>
            <a:ext cx="4392488" cy="3294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8024" y="4653136"/>
            <a:ext cx="4067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800" dirty="0"/>
              <a:t>Αιμορραγική διάθεση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/>
              <a:t>Οπισθοπεριτοναική αιμορραγία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/>
              <a:t>Νεκρωτική παγκρεατίτιδα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36E5D-FA61-47A4-8CF4-23753C418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" y="2006223"/>
            <a:ext cx="4262322" cy="3150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36EA8-AB27-4F93-9FFE-FEA02D99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006223"/>
            <a:ext cx="4587607" cy="3150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1A14D8-782C-4FFA-8F6A-62F395970F7F}"/>
              </a:ext>
            </a:extLst>
          </p:cNvPr>
          <p:cNvSpPr/>
          <p:nvPr/>
        </p:nvSpPr>
        <p:spPr>
          <a:xfrm>
            <a:off x="5364088" y="1331477"/>
            <a:ext cx="3202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i="1" dirty="0">
                <a:latin typeface="TimesNewRomanPS-ItalicMT"/>
              </a:rPr>
              <a:t>Σημείο </a:t>
            </a:r>
            <a:r>
              <a:rPr lang="en-US" sz="2800" b="1" i="1" dirty="0">
                <a:latin typeface="TimesNewRomanPS-ItalicMT"/>
              </a:rPr>
              <a:t>Grey-Turner</a:t>
            </a:r>
            <a:endParaRPr lang="en-US" sz="2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A95E85-0513-4357-B133-C51F0B3FD1D5}"/>
              </a:ext>
            </a:extLst>
          </p:cNvPr>
          <p:cNvSpPr/>
          <p:nvPr/>
        </p:nvSpPr>
        <p:spPr>
          <a:xfrm>
            <a:off x="1259632" y="1408421"/>
            <a:ext cx="2318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i="1" dirty="0">
                <a:latin typeface="TimesNewRomanPS-ItalicMT"/>
              </a:rPr>
              <a:t>Σημείο </a:t>
            </a:r>
            <a:r>
              <a:rPr lang="en-US" sz="2800" b="1" i="1" dirty="0">
                <a:latin typeface="TimesNewRomanPS-ItalicMT"/>
              </a:rPr>
              <a:t>Cullen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DD3F2-9DA9-467F-B636-D5CF31DC7056}"/>
              </a:ext>
            </a:extLst>
          </p:cNvPr>
          <p:cNvSpPr txBox="1"/>
          <p:nvPr/>
        </p:nvSpPr>
        <p:spPr>
          <a:xfrm>
            <a:off x="899592" y="196479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3973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83671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b="1" dirty="0">
                <a:solidFill>
                  <a:schemeClr val="accent1">
                    <a:lumMod val="50000"/>
                  </a:schemeClr>
                </a:solidFill>
              </a:rPr>
              <a:t>Ραβδώσεις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F:\lesson abdomen\Scan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087898" cy="38884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19707" y="1529529"/>
            <a:ext cx="3600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/>
              <a:t>Παχύσαρκα άτομα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/>
              <a:t>Απότομη αυξομείωση σωματικού βάρους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/>
              <a:t>Εγκυμοσύνη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dirty="0"/>
              <a:t>Σύνδρομο </a:t>
            </a:r>
            <a:r>
              <a:rPr lang="en-US" sz="2800" dirty="0"/>
              <a:t>Cushing (</a:t>
            </a:r>
            <a:r>
              <a:rPr lang="el-GR" sz="2800" dirty="0"/>
              <a:t>και </a:t>
            </a:r>
            <a:r>
              <a:rPr lang="el-GR" sz="2800" dirty="0" err="1"/>
              <a:t>ιατρογενές</a:t>
            </a:r>
            <a:r>
              <a:rPr lang="el-GR" sz="2800" dirty="0"/>
              <a:t> από μακροχρόνια χρήση κορτικοειδών)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661248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Κυανέρυθρες</a:t>
            </a:r>
            <a:r>
              <a:rPr lang="el-GR" sz="2800" dirty="0"/>
              <a:t> ή </a:t>
            </a:r>
            <a:r>
              <a:rPr lang="el-GR" sz="2800" dirty="0" err="1"/>
              <a:t>λευκωπές</a:t>
            </a:r>
            <a:r>
              <a:rPr lang="el-GR" sz="2800" dirty="0"/>
              <a:t> αναλόγως της ηλικίας τους (πρόσφατες ή παλαιές)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encrypted-tbn2.gstatic.com/images?q=tbn:ANd9GcROyilvzL6_tK6slsJ1zxVv0hmv1lSyQQCnOhBPdkSPFBuKy-vaC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446" y="1484784"/>
            <a:ext cx="3918572" cy="3600400"/>
          </a:xfrm>
          <a:prstGeom prst="rect">
            <a:avLst/>
          </a:prstGeom>
          <a:noFill/>
        </p:spPr>
      </p:pic>
      <p:pic>
        <p:nvPicPr>
          <p:cNvPr id="3" name="Picture 2" descr="http://img.medscape.com/article/769/073/769073-figur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4061930" cy="57804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onsultant360.com/sites/default/files/images/1107Con_PCLymp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5209361" cy="29523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pic>
        <p:nvPicPr>
          <p:cNvPr id="58370" name="Picture 2" descr="http://dylansteinacupuncture.com/wp-content/uploads/2012/02/herpes_zoster_shingles_acupuncture_dylanstein_newyorkc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3690" y="3429000"/>
            <a:ext cx="5179976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lesson abdomen\Scan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332439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pic>
        <p:nvPicPr>
          <p:cNvPr id="4099" name="Picture 3" descr="F:\lesson abdomen\Scan0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528" y="1700808"/>
            <a:ext cx="482756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5301208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Ομφαλοκήλη σε παχύσαρκο άτομο</a:t>
            </a:r>
          </a:p>
          <a:p>
            <a:r>
              <a:rPr lang="el-GR" sz="2800" dirty="0"/>
              <a:t>Δ.Δ. από </a:t>
            </a:r>
            <a:r>
              <a:rPr lang="el-GR" sz="2800" dirty="0" err="1"/>
              <a:t>ασκίτη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941168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err="1"/>
              <a:t>Φλεγμαίνουσα</a:t>
            </a:r>
            <a:r>
              <a:rPr lang="el-GR" sz="2800" dirty="0"/>
              <a:t> ομφαλοκήλη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83671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Κήλες</a:t>
            </a:r>
            <a:r>
              <a:rPr lang="el-GR" sz="2800" dirty="0"/>
              <a:t> 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pic>
        <p:nvPicPr>
          <p:cNvPr id="5122" name="Picture 2" descr="F:\lesson abdomen\Scan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1268760"/>
            <a:ext cx="4471015" cy="46085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48064" y="306896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Μετεγχειρητική </a:t>
            </a:r>
            <a:r>
              <a:rPr lang="el-GR" sz="2400" b="1" dirty="0" err="1"/>
              <a:t>κοιλιοκήλη</a:t>
            </a:r>
            <a:r>
              <a:rPr lang="el-GR" sz="2400" b="1" dirty="0"/>
              <a:t> </a:t>
            </a:r>
            <a:endParaRPr lang="en-US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lesson abdomen\Scan0010- medo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8424936" cy="279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908720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chemeClr val="accent1">
                    <a:lumMod val="75000"/>
                  </a:schemeClr>
                </a:solidFill>
              </a:rPr>
              <a:t>Επίφλεβο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l-GR" sz="2800" b="1" dirty="0" err="1">
                <a:solidFill>
                  <a:schemeClr val="accent1">
                    <a:lumMod val="75000"/>
                  </a:schemeClr>
                </a:solidFill>
              </a:rPr>
              <a:t>διατεταμένες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 φλέβες που αποτελούν παράπλευρη </a:t>
            </a:r>
            <a:r>
              <a:rPr lang="el-GR" sz="2800" b="1" dirty="0" err="1">
                <a:solidFill>
                  <a:schemeClr val="accent1">
                    <a:lumMod val="75000"/>
                  </a:schemeClr>
                </a:solidFill>
              </a:rPr>
              <a:t>αναστομωτική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 κυκλοφορία 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085184"/>
            <a:ext cx="4104456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Επί πυλαίας υπερτάσεως : </a:t>
            </a:r>
            <a:r>
              <a:rPr lang="el-GR" sz="2400" b="1" dirty="0" err="1"/>
              <a:t>περιομφαλικά</a:t>
            </a:r>
            <a:r>
              <a:rPr lang="el-GR" sz="2400" b="1" dirty="0"/>
              <a:t> =κεφαλή </a:t>
            </a:r>
            <a:r>
              <a:rPr lang="el-GR" sz="2400" b="1" dirty="0" err="1"/>
              <a:t>μεδούσης</a:t>
            </a:r>
            <a:r>
              <a:rPr lang="el-GR" sz="2400" b="1" dirty="0"/>
              <a:t>. Φορά αίματος φυγόκεντρα από τον ομφαλό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5085184"/>
            <a:ext cx="3888432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Επί αποφράξεως της κάτω κοίλης : στα πλάγια κοιλιακά τοιχώματα. Φορά αίματος από κάτω προς τα πάνω</a:t>
            </a:r>
            <a:endParaRPr lang="en-US" sz="2400" b="1" dirty="0"/>
          </a:p>
        </p:txBody>
      </p:sp>
      <p:sp>
        <p:nvSpPr>
          <p:cNvPr id="7" name="Down Arrow 6"/>
          <p:cNvSpPr/>
          <p:nvPr/>
        </p:nvSpPr>
        <p:spPr>
          <a:xfrm>
            <a:off x="2195736" y="4653136"/>
            <a:ext cx="432048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020272" y="4653136"/>
            <a:ext cx="432048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iew_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888432" cy="311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F:\lesson abdomen\Scan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052736"/>
            <a:ext cx="2952328" cy="39977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5013176"/>
            <a:ext cx="432048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Επί αποφράξεως της άνω κοίλης. Αφορά και το θωρακικό τοίχωμα. Φορά αίματος από πάνω προς τα κάτω. </a:t>
            </a:r>
            <a:endParaRPr lang="en-US" sz="2400" b="1" dirty="0"/>
          </a:p>
        </p:txBody>
      </p:sp>
      <p:sp>
        <p:nvSpPr>
          <p:cNvPr id="5" name="Down Arrow 4"/>
          <p:cNvSpPr/>
          <p:nvPr/>
        </p:nvSpPr>
        <p:spPr>
          <a:xfrm flipH="1">
            <a:off x="4067944" y="4653136"/>
            <a:ext cx="288032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5085184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/>
              <a:t>Επίφλεβο</a:t>
            </a:r>
            <a:r>
              <a:rPr lang="el-GR" sz="2400" b="1" dirty="0"/>
              <a:t> άνω κοιλίας σε διογκωμένη από </a:t>
            </a:r>
            <a:r>
              <a:rPr lang="el-GR" sz="2400" b="1" dirty="0" err="1"/>
              <a:t>ασκίτη</a:t>
            </a:r>
            <a:r>
              <a:rPr lang="el-GR" sz="2400" b="1" dirty="0"/>
              <a:t> κοιλία με προπέτεια του ομφαλού</a:t>
            </a:r>
            <a:endParaRPr lang="en-US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771800" y="1700808"/>
            <a:ext cx="280828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Blip>
                <a:blip r:embed="rId2"/>
              </a:buBlip>
            </a:pPr>
            <a:r>
              <a:rPr lang="en-US" sz="3200" dirty="0">
                <a:effectLst/>
              </a:rPr>
              <a:t> </a:t>
            </a:r>
            <a:r>
              <a:rPr lang="el-GR" sz="3200" dirty="0">
                <a:effectLst/>
              </a:rPr>
              <a:t>Επισκόπηση </a:t>
            </a:r>
          </a:p>
          <a:p>
            <a:pPr>
              <a:spcBef>
                <a:spcPct val="50000"/>
              </a:spcBef>
              <a:buBlip>
                <a:blip r:embed="rId2"/>
              </a:buBlip>
            </a:pPr>
            <a:r>
              <a:rPr lang="en-US" sz="3200" dirty="0">
                <a:effectLst/>
              </a:rPr>
              <a:t> </a:t>
            </a:r>
            <a:r>
              <a:rPr lang="el-GR" sz="3200" dirty="0">
                <a:effectLst/>
              </a:rPr>
              <a:t>Ψηλάφηση </a:t>
            </a:r>
          </a:p>
          <a:p>
            <a:pPr>
              <a:spcBef>
                <a:spcPct val="50000"/>
              </a:spcBef>
              <a:buBlip>
                <a:blip r:embed="rId2"/>
              </a:buBlip>
            </a:pPr>
            <a:r>
              <a:rPr lang="en-US" sz="3200" dirty="0">
                <a:effectLst/>
              </a:rPr>
              <a:t> </a:t>
            </a:r>
            <a:r>
              <a:rPr lang="el-GR" sz="3200" dirty="0">
                <a:effectLst/>
              </a:rPr>
              <a:t>Επίκρουση </a:t>
            </a:r>
          </a:p>
          <a:p>
            <a:pPr>
              <a:spcBef>
                <a:spcPct val="50000"/>
              </a:spcBef>
              <a:buBlip>
                <a:blip r:embed="rId2"/>
              </a:buBlip>
            </a:pPr>
            <a:r>
              <a:rPr lang="en-US" sz="3200" dirty="0">
                <a:effectLst/>
              </a:rPr>
              <a:t> </a:t>
            </a:r>
            <a:r>
              <a:rPr lang="el-GR" sz="3200" dirty="0">
                <a:effectLst/>
              </a:rPr>
              <a:t>Ακρόαση </a:t>
            </a:r>
            <a:endParaRPr lang="en-GB" sz="3200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8680"/>
            <a:ext cx="669674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b="1" dirty="0"/>
              <a:t>ΚΛΙΝΙΚΗ ΕΞΕΤΑΣΗ ΚΟΙΛΙΑΣ 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4869160"/>
            <a:ext cx="4464496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/>
              <a:t>Ύπτια θέση</a:t>
            </a:r>
          </a:p>
          <a:p>
            <a:r>
              <a:rPr lang="el-GR" sz="2800" dirty="0"/>
              <a:t>Πλήρης </a:t>
            </a:r>
            <a:r>
              <a:rPr lang="el-GR" sz="2800" dirty="0" err="1"/>
              <a:t>μυική</a:t>
            </a:r>
            <a:r>
              <a:rPr lang="el-GR" sz="2800" dirty="0"/>
              <a:t> χαλάρωση</a:t>
            </a:r>
          </a:p>
          <a:p>
            <a:r>
              <a:rPr lang="el-GR" sz="2800" dirty="0"/>
              <a:t>Όχι παγωμένα χέρια </a:t>
            </a:r>
            <a:endParaRPr lang="en-US" sz="2800" dirty="0"/>
          </a:p>
        </p:txBody>
      </p:sp>
      <p:sp>
        <p:nvSpPr>
          <p:cNvPr id="5" name="Curved Up Arrow 4"/>
          <p:cNvSpPr/>
          <p:nvPr/>
        </p:nvSpPr>
        <p:spPr>
          <a:xfrm rot="16200000">
            <a:off x="4721736" y="2919224"/>
            <a:ext cx="2016224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>
            <a:endCxn id="5" idx="2"/>
          </p:cNvCxnSpPr>
          <p:nvPr/>
        </p:nvCxnSpPr>
        <p:spPr>
          <a:xfrm flipV="1">
            <a:off x="4932040" y="4201656"/>
            <a:ext cx="432048" cy="19432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932040" y="2420888"/>
            <a:ext cx="288032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lide1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533400"/>
            <a:ext cx="8001000" cy="6115050"/>
          </a:xfrm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990600" y="6461125"/>
            <a:ext cx="7519988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Outward flow pattern from umbilicus in all directions ? Portal HTN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1196752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Συμμετρική διόγκωση της κοιλίας :</a:t>
            </a:r>
          </a:p>
          <a:p>
            <a:endParaRPr lang="el-GR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2800" dirty="0"/>
              <a:t>παχυσαρκία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2800" dirty="0"/>
              <a:t>εγκυμοσύνη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2800" dirty="0"/>
              <a:t>άθροιση ελεύθερου ασκιτικού υγρού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2800" dirty="0"/>
              <a:t>εντερική διάταση (μετεωρισμός, ειλεός)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2800" dirty="0"/>
              <a:t>μεγάλες κύστεις ωοθήκης  </a:t>
            </a:r>
            <a:endParaRPr lang="en-US" sz="2800" dirty="0"/>
          </a:p>
        </p:txBody>
      </p:sp>
      <p:pic>
        <p:nvPicPr>
          <p:cNvPr id="8194" name="Picture 2" descr="F:\lesson abdomen\Scan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4599604" cy="6021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87824" y="2132856"/>
            <a:ext cx="201622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/>
              <a:t>Φυσιολογική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4293096"/>
            <a:ext cx="18002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/>
              <a:t>Σκαφοειδής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6396335"/>
            <a:ext cx="201622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/>
              <a:t>Διογκωμένη </a:t>
            </a:r>
            <a:endParaRPr lang="en-US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pic>
        <p:nvPicPr>
          <p:cNvPr id="9218" name="Picture 2" descr="F:\lesson abdomen\Scan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624" y="1412776"/>
            <a:ext cx="7295776" cy="39806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98072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/>
              <a:t>Ασκίτης</a:t>
            </a:r>
            <a:r>
              <a:rPr lang="el-GR" sz="2800" b="1" dirty="0"/>
              <a:t>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98072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Κύστεις ωοθήκης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288340"/>
            <a:ext cx="396044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b="1" dirty="0"/>
              <a:t>Βατραχοειδής κοιλία : προπέτεια πλαγίων κοιλιακών τοιχωμάτων και ομφαλού</a:t>
            </a:r>
            <a:endParaRPr lang="en-US" sz="2400" b="1" dirty="0"/>
          </a:p>
        </p:txBody>
      </p:sp>
      <p:sp>
        <p:nvSpPr>
          <p:cNvPr id="7" name="Down Arrow 6"/>
          <p:cNvSpPr/>
          <p:nvPr/>
        </p:nvSpPr>
        <p:spPr>
          <a:xfrm>
            <a:off x="1043608" y="5157192"/>
            <a:ext cx="261743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 descr="F:\lesson abdomen\Scan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49080"/>
            <a:ext cx="3027373" cy="249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B58DA4-D444-43F9-B01C-76310700F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27263"/>
            <a:ext cx="3731924" cy="38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7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90872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Ασύμμετρη διόγκωση κοιλίας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2" name="Picture 2" descr="F:\lesson abdomen\Scan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890531" cy="27363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494116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Μεγάλο ανεύρυσμα κοιλιακής αορτής</a:t>
            </a:r>
            <a:endParaRPr lang="en-US" sz="2400" b="1" dirty="0"/>
          </a:p>
        </p:txBody>
      </p:sp>
      <p:pic>
        <p:nvPicPr>
          <p:cNvPr id="10243" name="Picture 3" descr="F:\lesson abdomen\Scan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993933" cy="28083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8064" y="501317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Ευμεγέθης κύστη νεφρού</a:t>
            </a:r>
            <a:endParaRPr lang="en-US" sz="2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lesson abdomen\Scan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4176464" cy="2872041"/>
          </a:xfrm>
          <a:prstGeom prst="rect">
            <a:avLst/>
          </a:prstGeom>
          <a:noFill/>
        </p:spPr>
      </p:pic>
      <p:pic>
        <p:nvPicPr>
          <p:cNvPr id="4" name="Picture 3" descr="F:\lesson abdomen\Scan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93096"/>
            <a:ext cx="6149975" cy="2047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80112" y="1844824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Διόγκωση του ήπατος από κακοήθη όγκο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5903893"/>
            <a:ext cx="3347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err="1"/>
              <a:t>Οπισθοπεριτοναικός</a:t>
            </a:r>
            <a:r>
              <a:rPr lang="el-GR" sz="2800" dirty="0"/>
              <a:t> όγκος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11552" y="692696"/>
            <a:ext cx="370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Ασύμμετρη διόγκωση κοιλίας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lesson abdomen\Scan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132137" cy="4476750"/>
          </a:xfrm>
          <a:prstGeom prst="rect">
            <a:avLst/>
          </a:prstGeom>
          <a:noFill/>
        </p:spPr>
      </p:pic>
      <p:pic>
        <p:nvPicPr>
          <p:cNvPr id="4" name="Picture 3" descr="F:\lesson abdomen\Scan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6"/>
            <a:ext cx="2808312" cy="420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11552" y="692696"/>
            <a:ext cx="370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Ασύμμετρη διόγκωση κοιλίας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573325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Τεράστια εχινόκοκκος κύστη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5877272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Μεγάλη σπληνομεγαλία σε Μεσογειακή αναιμία</a:t>
            </a:r>
            <a:endParaRPr lang="en-US" sz="2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12474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1">
                    <a:lumMod val="75000"/>
                  </a:schemeClr>
                </a:solidFill>
              </a:rPr>
              <a:t>Κινητικότητα κοιλιακών τοιχωμάτων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916832"/>
            <a:ext cx="76328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800" dirty="0"/>
              <a:t> Ακινησία επί φλεγμονής και τοπικής ή διάχυτης περιτονίτιδας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 Ορατές κινήσεις γαστρεντερικού σωλήνα επί πυλωρικής στένωσης (στο </a:t>
            </a:r>
            <a:r>
              <a:rPr lang="el-GR" sz="2800" dirty="0" err="1"/>
              <a:t>επιγάστριο</a:t>
            </a:r>
            <a:r>
              <a:rPr lang="el-GR" sz="2800" dirty="0"/>
              <a:t>) ή επί αποφρακτικού ειλεού που αφορά το λεπτό έντερο (</a:t>
            </a:r>
            <a:r>
              <a:rPr lang="el-GR" sz="2800" dirty="0" err="1"/>
              <a:t>περιομφαλικά</a:t>
            </a:r>
            <a:r>
              <a:rPr lang="el-GR" sz="2800" dirty="0"/>
              <a:t>)</a:t>
            </a:r>
          </a:p>
          <a:p>
            <a:pPr>
              <a:buBlip>
                <a:blip r:embed="rId2"/>
              </a:buBlip>
            </a:pPr>
            <a:endParaRPr lang="en-US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4087" y="-12193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ΑΚΡΟΑΣΗ  </a:t>
            </a:r>
            <a:endParaRPr lang="en-US" sz="2800" b="1" dirty="0"/>
          </a:p>
        </p:txBody>
      </p:sp>
      <p:pic>
        <p:nvPicPr>
          <p:cNvPr id="13314" name="Picture 2" descr="F:\lesson abdomen\Scan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935102"/>
            <a:ext cx="3419872" cy="39228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908720"/>
            <a:ext cx="46805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l-GR" sz="2400" b="1" dirty="0"/>
              <a:t> Εντερικοί ήχοι (περισταλτικές κινήσεις </a:t>
            </a:r>
            <a:r>
              <a:rPr lang="el-GR" sz="2400" b="1" dirty="0" err="1"/>
              <a:t>έντέρου</a:t>
            </a:r>
            <a:r>
              <a:rPr lang="el-GR" sz="2400" b="1" dirty="0"/>
              <a:t>)</a:t>
            </a:r>
          </a:p>
          <a:p>
            <a:pPr>
              <a:buBlip>
                <a:blip r:embed="rId3"/>
              </a:buBlip>
            </a:pPr>
            <a:endParaRPr lang="el-GR" sz="2400" b="1" dirty="0"/>
          </a:p>
          <a:p>
            <a:pPr>
              <a:buBlip>
                <a:blip r:embed="rId3"/>
              </a:buBlip>
            </a:pPr>
            <a:r>
              <a:rPr lang="el-GR" sz="2400" b="1" dirty="0"/>
              <a:t> Παφλασμός (πυλωρική στένωση ή </a:t>
            </a:r>
            <a:r>
              <a:rPr lang="el-GR" sz="2400" b="1" dirty="0" err="1"/>
              <a:t>γαστροπληγία</a:t>
            </a:r>
            <a:r>
              <a:rPr lang="el-GR" sz="2400" b="1" dirty="0"/>
              <a:t>)</a:t>
            </a:r>
          </a:p>
          <a:p>
            <a:pPr>
              <a:buBlip>
                <a:blip r:embed="rId3"/>
              </a:buBlip>
            </a:pPr>
            <a:endParaRPr lang="el-GR" sz="2400" b="1" dirty="0"/>
          </a:p>
          <a:p>
            <a:pPr>
              <a:buBlip>
                <a:blip r:embed="rId3"/>
              </a:buBlip>
            </a:pPr>
            <a:r>
              <a:rPr lang="el-GR" sz="2400" b="1" dirty="0"/>
              <a:t> Ήχος τριβής (στη θέση του ήπατος και </a:t>
            </a:r>
            <a:r>
              <a:rPr lang="el-GR" sz="2400" b="1" dirty="0" err="1"/>
              <a:t>σπληνός</a:t>
            </a:r>
            <a:r>
              <a:rPr lang="el-GR" sz="2400" b="1" dirty="0"/>
              <a:t> επί φλεγμονής της κάψας από αιμορραγία ή </a:t>
            </a:r>
            <a:r>
              <a:rPr lang="el-GR" sz="2400" b="1" dirty="0" err="1"/>
              <a:t>έμφρακτα</a:t>
            </a:r>
            <a:r>
              <a:rPr lang="el-GR" sz="2400" b="1" dirty="0"/>
              <a:t>)</a:t>
            </a:r>
          </a:p>
          <a:p>
            <a:pPr>
              <a:buBlip>
                <a:blip r:embed="rId3"/>
              </a:buBlip>
            </a:pPr>
            <a:endParaRPr lang="el-GR" sz="2400" b="1" dirty="0"/>
          </a:p>
          <a:p>
            <a:pPr>
              <a:buBlip>
                <a:blip r:embed="rId3"/>
              </a:buBlip>
            </a:pPr>
            <a:r>
              <a:rPr lang="el-GR" sz="2400" b="1" dirty="0"/>
              <a:t> Αγγειακοί ήχοι. Κυρίως φυσήματα από στενώσεις αγγείων όπως της κοιλιακής αορτής, της λαγονίου και της νεφρικής αρτηρίας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5949280"/>
            <a:ext cx="25922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Πιέζουμε 1 εκ. το ακουστικό</a:t>
            </a:r>
            <a:endParaRPr lang="en-US" sz="2000" b="1" dirty="0"/>
          </a:p>
        </p:txBody>
      </p:sp>
      <p:pic>
        <p:nvPicPr>
          <p:cNvPr id="6" name="Picture 4" descr="slide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42702" y="642089"/>
            <a:ext cx="3923928" cy="2808312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764704"/>
            <a:ext cx="3094112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</a:t>
            </a:r>
            <a:r>
              <a:rPr lang="el-GR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ντερικοί</a:t>
            </a: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ήχοι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11560" y="1628800"/>
            <a:ext cx="4176464" cy="4248472"/>
          </a:xfrm>
        </p:spPr>
        <p:txBody>
          <a:bodyPr>
            <a:noAutofit/>
          </a:bodyPr>
          <a:lstStyle/>
          <a:p>
            <a:r>
              <a:rPr lang="el-GR" sz="2800" b="1" dirty="0"/>
              <a:t>Φυσιολογικά</a:t>
            </a:r>
            <a:r>
              <a:rPr lang="el-GR" sz="2800" dirty="0"/>
              <a:t> 5 – 10/ λεπτό</a:t>
            </a:r>
          </a:p>
          <a:p>
            <a:r>
              <a:rPr lang="en-US" sz="2800" b="1" dirty="0" err="1"/>
              <a:t>Αυξημένοι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800" dirty="0" err="1"/>
              <a:t>έντονη</a:t>
            </a:r>
            <a:r>
              <a:rPr lang="en-US" sz="2800" dirty="0"/>
              <a:t>    </a:t>
            </a:r>
            <a:r>
              <a:rPr lang="en-US" sz="2800" dirty="0" err="1"/>
              <a:t>περισταλτικότητα</a:t>
            </a:r>
            <a:r>
              <a:rPr lang="en-US" sz="2800" dirty="0"/>
              <a:t> </a:t>
            </a:r>
            <a:r>
              <a:rPr lang="el-GR" sz="2800" dirty="0"/>
              <a:t>- βορβορυγμοί</a:t>
            </a:r>
            <a:r>
              <a:rPr lang="en-US" sz="2800" dirty="0"/>
              <a:t>                (</a:t>
            </a:r>
            <a:r>
              <a:rPr lang="en-US" sz="2800" dirty="0" err="1"/>
              <a:t>διάρροια</a:t>
            </a:r>
            <a:r>
              <a:rPr lang="en-US" sz="2800" dirty="0"/>
              <a:t>, </a:t>
            </a:r>
            <a:r>
              <a:rPr lang="en-US" sz="2800" dirty="0" err="1"/>
              <a:t>ειλεός</a:t>
            </a:r>
            <a:r>
              <a:rPr lang="en-US" sz="2800" dirty="0"/>
              <a:t>)</a:t>
            </a:r>
          </a:p>
          <a:p>
            <a:r>
              <a:rPr lang="en-US" sz="2800" b="1" dirty="0" err="1"/>
              <a:t>Μεταλλικής</a:t>
            </a:r>
            <a:r>
              <a:rPr lang="en-US" sz="2800" b="1" dirty="0"/>
              <a:t> </a:t>
            </a:r>
            <a:r>
              <a:rPr lang="en-US" sz="2800" b="1" dirty="0" err="1"/>
              <a:t>χροιάς</a:t>
            </a:r>
            <a:r>
              <a:rPr lang="en-US" sz="2800" b="1" dirty="0"/>
              <a:t>:</a:t>
            </a:r>
            <a:r>
              <a:rPr lang="en-US" sz="2800" dirty="0"/>
              <a:t>        </a:t>
            </a:r>
            <a:r>
              <a:rPr lang="en-US" sz="2800" dirty="0" err="1"/>
              <a:t>αποφρακτικός</a:t>
            </a:r>
            <a:r>
              <a:rPr lang="en-US" sz="2800" dirty="0"/>
              <a:t> </a:t>
            </a:r>
            <a:r>
              <a:rPr lang="en-US" sz="2800" dirty="0" err="1"/>
              <a:t>ειλεός</a:t>
            </a:r>
            <a:r>
              <a:rPr lang="el-GR" sz="2800" dirty="0"/>
              <a:t>   </a:t>
            </a:r>
            <a:endParaRPr lang="en-US" sz="2800" dirty="0"/>
          </a:p>
          <a:p>
            <a:r>
              <a:rPr lang="en-US" sz="2800" b="1" dirty="0" err="1"/>
              <a:t>Απόντες</a:t>
            </a:r>
            <a:r>
              <a:rPr lang="en-US" sz="2800" b="1" dirty="0"/>
              <a:t>:</a:t>
            </a:r>
            <a:r>
              <a:rPr lang="en-US" sz="2800" dirty="0"/>
              <a:t>                           </a:t>
            </a:r>
            <a:r>
              <a:rPr lang="en-US" sz="2800" dirty="0" err="1"/>
              <a:t>παραλυτικός</a:t>
            </a:r>
            <a:r>
              <a:rPr lang="en-US" sz="2800" dirty="0"/>
              <a:t> </a:t>
            </a:r>
            <a:r>
              <a:rPr lang="en-US" sz="2800" dirty="0" err="1"/>
              <a:t>ειλεός</a:t>
            </a:r>
            <a:r>
              <a:rPr lang="en-US" sz="2800" dirty="0"/>
              <a:t>,          </a:t>
            </a:r>
            <a:r>
              <a:rPr lang="en-US" sz="2800" dirty="0" err="1"/>
              <a:t>περιτονίτιδα</a:t>
            </a:r>
            <a:endParaRPr lang="el-GR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ΑΚΡΟΑΣΗ 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39952" y="5473005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Για να μιλήσουμε για σιγή πρέπει να κάνουμε ακρόαση για τουλάχιστον 1-2 λεπτά</a:t>
            </a:r>
            <a:endParaRPr lang="en-US" sz="2800" dirty="0"/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26261"/>
              </p:ext>
            </p:extLst>
          </p:nvPr>
        </p:nvGraphicFramePr>
        <p:xfrm>
          <a:off x="5387145" y="1420180"/>
          <a:ext cx="2460625" cy="401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Photo Editor Photo" r:id="rId3" imgW="2800741" imgH="4161905" progId="">
                  <p:embed/>
                </p:oleObj>
              </mc:Choice>
              <mc:Fallback>
                <p:oleObj name="Photo Editor Photo" r:id="rId3" imgW="2800741" imgH="416190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145" y="1420180"/>
                        <a:ext cx="2460625" cy="4017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bdomen-norma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1587" y="1124744"/>
            <a:ext cx="7104789" cy="5328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332656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1052736"/>
            <a:ext cx="194421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Τοπογραφία της κοιλιακής χώρας</a:t>
            </a:r>
            <a:endParaRPr lang="en-US" sz="24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886200" y="1143000"/>
          <a:ext cx="40719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Photo Editor Photo" r:id="rId3" imgW="2771429" imgH="4048690" progId="">
                  <p:embed/>
                </p:oleObj>
              </mc:Choice>
              <mc:Fallback>
                <p:oleObj name="Photo Editor Photo" r:id="rId3" imgW="2771429" imgH="404869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143000"/>
                        <a:ext cx="40719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5536" y="2636912"/>
            <a:ext cx="3048000" cy="95410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>
                <a:solidFill>
                  <a:srgbClr val="000066"/>
                </a:solidFill>
              </a:rPr>
              <a:t>Θέσεις πιθανών φυσημάτων</a:t>
            </a:r>
            <a:endParaRPr lang="en-GB" sz="2800" b="1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ΑΚΡΟΑΣΗ  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196752"/>
            <a:ext cx="6624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800" dirty="0" err="1"/>
              <a:t>Επιπολής</a:t>
            </a:r>
            <a:r>
              <a:rPr lang="el-GR" sz="2800" dirty="0"/>
              <a:t> ψηλάφηση 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Εν τω </a:t>
            </a:r>
            <a:r>
              <a:rPr lang="el-GR" sz="2800" dirty="0" err="1"/>
              <a:t>βάθει</a:t>
            </a:r>
            <a:r>
              <a:rPr lang="el-GR" sz="2800" dirty="0"/>
              <a:t> ψηλάφηση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Ψηλάφηση </a:t>
            </a:r>
            <a:r>
              <a:rPr lang="el-GR" sz="2800" dirty="0" err="1"/>
              <a:t>ενδοκοιλιακών</a:t>
            </a:r>
            <a:r>
              <a:rPr lang="el-GR" sz="2800" dirty="0"/>
              <a:t> σπλάχνων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3212976"/>
            <a:ext cx="7344816" cy="22467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b="1" dirty="0"/>
              <a:t>Αναζήτηση ευαισθησίας </a:t>
            </a:r>
            <a:r>
              <a:rPr lang="el-GR" sz="2800" b="1" dirty="0" err="1"/>
              <a:t>επιπολής</a:t>
            </a:r>
            <a:r>
              <a:rPr lang="el-GR" sz="2800" b="1" dirty="0"/>
              <a:t> ή εν τω </a:t>
            </a:r>
            <a:r>
              <a:rPr lang="el-GR" sz="2800" b="1" dirty="0" err="1"/>
              <a:t>βάθει</a:t>
            </a:r>
            <a:r>
              <a:rPr lang="el-GR" sz="2800" b="1" dirty="0"/>
              <a:t>, </a:t>
            </a:r>
            <a:r>
              <a:rPr lang="el-GR" sz="2800" b="1" dirty="0" err="1"/>
              <a:t>αναπηδώσας</a:t>
            </a:r>
            <a:r>
              <a:rPr lang="el-GR" sz="2800" b="1" dirty="0"/>
              <a:t> ευαισθησίας, αλλαγής στον </a:t>
            </a:r>
            <a:r>
              <a:rPr lang="el-GR" sz="2800" b="1" dirty="0" err="1"/>
              <a:t>μυικό</a:t>
            </a:r>
            <a:r>
              <a:rPr lang="el-GR" sz="2800" b="1" dirty="0"/>
              <a:t> τόνο των κοιλιακών τοιχωμάτων, διόγκωση σπλάχνων ή ανεύρεση παθολογικών διογκώσεων</a:t>
            </a:r>
            <a:endParaRPr lang="en-US" sz="28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04664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484784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800" dirty="0"/>
              <a:t>Ψηλάφηση με τις άκρες των δακτύλων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/>
              <a:t>Αποφεύγουμε αρχικά τις αναφερόμενες επώδυνες περιοχές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/>
              <a:t>Αν διαπιστωθεί ευαισθησία αναζητούμε αν αυτή είναι και </a:t>
            </a:r>
            <a:r>
              <a:rPr lang="el-GR" sz="2800" dirty="0" err="1"/>
              <a:t>αναπηδώσα</a:t>
            </a:r>
            <a:r>
              <a:rPr lang="el-GR" sz="2800" dirty="0"/>
              <a:t> ή παλίνδρομος(σημείο </a:t>
            </a:r>
            <a:r>
              <a:rPr lang="en-US" sz="2800" dirty="0"/>
              <a:t>Blumberg)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4941168"/>
            <a:ext cx="806489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Η κοιλιά φυσιολογικά είναι ΜΑΛΘΑΚΗ, ΕΥΠΙΕΣΤΗ και ΑΝΩΔΥΝΗ, χωρίς παθολογικές διογκώσεις</a:t>
            </a:r>
            <a:endParaRPr lang="en-US" sz="3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lesson abdomen\Scan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626473" cy="42404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558924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Επίταση του άλγους μετά την απότομη άρση της πίεσης = σημείο </a:t>
            </a:r>
            <a:r>
              <a:rPr lang="el-GR" sz="2800" dirty="0" err="1"/>
              <a:t>περιτοναικού</a:t>
            </a:r>
            <a:r>
              <a:rPr lang="el-GR" sz="2800" dirty="0"/>
              <a:t> ερεθισμού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183560" y="90872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Rebound tenderness</a:t>
            </a:r>
          </a:p>
          <a:p>
            <a:r>
              <a:rPr lang="en-US" sz="2400" b="1" dirty="0"/>
              <a:t>E</a:t>
            </a:r>
            <a:r>
              <a:rPr lang="el-GR" sz="2400" b="1" dirty="0" err="1"/>
              <a:t>υαισθησία</a:t>
            </a:r>
            <a:r>
              <a:rPr lang="el-GR" sz="2400" b="1" dirty="0"/>
              <a:t> κατ’ </a:t>
            </a:r>
            <a:r>
              <a:rPr lang="el-GR" sz="2400" b="1" dirty="0" err="1"/>
              <a:t>αντιτυπίαν</a:t>
            </a:r>
            <a:r>
              <a:rPr lang="el-GR" sz="2400" b="1" dirty="0"/>
              <a:t> ή </a:t>
            </a:r>
            <a:r>
              <a:rPr lang="el-GR" sz="2400" b="1" dirty="0" err="1"/>
              <a:t>αναπηδώσα</a:t>
            </a:r>
            <a:r>
              <a:rPr lang="el-GR" sz="2400" b="1" dirty="0"/>
              <a:t> ή παλίνδρομος ευαισθησία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98072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err="1">
                <a:solidFill>
                  <a:srgbClr val="002060"/>
                </a:solidFill>
              </a:rPr>
              <a:t>Μυικός</a:t>
            </a:r>
            <a:r>
              <a:rPr lang="el-GR" sz="2800" b="1" dirty="0">
                <a:solidFill>
                  <a:srgbClr val="002060"/>
                </a:solidFill>
              </a:rPr>
              <a:t> τόνος κοιλιακών τοιχωμάτων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162880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Αυξημένος</a:t>
            </a:r>
            <a:r>
              <a:rPr lang="en-US" sz="2800" b="1" dirty="0"/>
              <a:t> = </a:t>
            </a:r>
            <a:r>
              <a:rPr lang="el-GR" sz="2800" b="1" dirty="0"/>
              <a:t>Σύσπαση</a:t>
            </a:r>
            <a:r>
              <a:rPr lang="en-US" sz="2800" b="1" dirty="0"/>
              <a:t> </a:t>
            </a:r>
            <a:r>
              <a:rPr lang="el-GR" sz="2800" b="1" dirty="0"/>
              <a:t> 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204864"/>
            <a:ext cx="72728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800" dirty="0"/>
              <a:t> Ν. </a:t>
            </a:r>
            <a:r>
              <a:rPr lang="en-US" sz="2800" dirty="0"/>
              <a:t>Parkinson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 Νευρωσικά άτομα 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 Τέτανος 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 </a:t>
            </a:r>
            <a:r>
              <a:rPr lang="el-GR" sz="2800" dirty="0" err="1"/>
              <a:t>Περιτοναικός</a:t>
            </a:r>
            <a:r>
              <a:rPr lang="el-GR" sz="2800" dirty="0"/>
              <a:t> ερεθισμός (πάσχει το υποκείμενο κοίλο σπλάχνο επί εντοπισμένης σύσπασης ή είναι διάχυτη επί </a:t>
            </a:r>
            <a:r>
              <a:rPr lang="el-GR" sz="2800" dirty="0" err="1"/>
              <a:t>περιτονότιδας</a:t>
            </a:r>
            <a:r>
              <a:rPr lang="el-GR" sz="2800" dirty="0"/>
              <a:t> </a:t>
            </a:r>
            <a:r>
              <a:rPr lang="el-GR" sz="2800" dirty="0" err="1"/>
              <a:t>διαχύτου</a:t>
            </a:r>
            <a:r>
              <a:rPr lang="el-GR" sz="2800" dirty="0"/>
              <a:t>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5373216"/>
            <a:ext cx="7776864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3200" dirty="0" err="1"/>
              <a:t>Ημιεκούσια</a:t>
            </a:r>
            <a:r>
              <a:rPr lang="el-GR" sz="3200" dirty="0"/>
              <a:t> σύσπαση =</a:t>
            </a:r>
            <a:r>
              <a:rPr lang="en-US" sz="3200" dirty="0"/>
              <a:t>guarding</a:t>
            </a:r>
          </a:p>
          <a:p>
            <a:r>
              <a:rPr lang="el-GR" sz="3200" dirty="0"/>
              <a:t>Ακούσια αντανακλαστική σύσπαση=</a:t>
            </a:r>
            <a:r>
              <a:rPr lang="en-US" sz="3200" dirty="0"/>
              <a:t>rigidity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24744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Τα </a:t>
            </a:r>
            <a:r>
              <a:rPr lang="el-GR" sz="2800" dirty="0" err="1"/>
              <a:t>κυριώτερα</a:t>
            </a:r>
            <a:r>
              <a:rPr lang="el-GR" sz="2800" dirty="0"/>
              <a:t> αίτια ευαισθησίας και σύσπασης (με ανάλογα κλινικά σημεία) είναι φλεγμονές των </a:t>
            </a:r>
            <a:r>
              <a:rPr lang="el-GR" sz="2800" dirty="0" err="1"/>
              <a:t>ενδοκοιλιακών</a:t>
            </a:r>
            <a:r>
              <a:rPr lang="el-GR" sz="2800" dirty="0"/>
              <a:t> σπλάχνων, διατρήσεις κοίλων σπλάχνων ή αγγειακά </a:t>
            </a:r>
            <a:r>
              <a:rPr lang="el-GR" sz="2800" dirty="0" err="1"/>
              <a:t>συμβάματα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996952"/>
            <a:ext cx="62646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800" dirty="0"/>
              <a:t>Οξεία </a:t>
            </a:r>
            <a:r>
              <a:rPr lang="el-GR" sz="2800" dirty="0" err="1"/>
              <a:t>σκωληκοειδίτις</a:t>
            </a:r>
            <a:endParaRPr lang="el-GR" sz="2800" dirty="0"/>
          </a:p>
          <a:p>
            <a:pPr>
              <a:buBlip>
                <a:blip r:embed="rId2"/>
              </a:buBlip>
            </a:pPr>
            <a:r>
              <a:rPr lang="el-GR" sz="2800" dirty="0"/>
              <a:t>Οξεία </a:t>
            </a:r>
            <a:r>
              <a:rPr lang="el-GR" sz="2800" dirty="0" err="1"/>
              <a:t>χολοκυστίτις</a:t>
            </a:r>
            <a:endParaRPr lang="el-GR" sz="2800" dirty="0"/>
          </a:p>
          <a:p>
            <a:pPr>
              <a:buBlip>
                <a:blip r:embed="rId2"/>
              </a:buBlip>
            </a:pPr>
            <a:r>
              <a:rPr lang="el-GR" sz="2800" dirty="0"/>
              <a:t>Οξεία </a:t>
            </a:r>
            <a:r>
              <a:rPr lang="el-GR" sz="2800" dirty="0" err="1"/>
              <a:t>παγκρεατίτις</a:t>
            </a:r>
            <a:endParaRPr lang="el-GR" sz="2800" dirty="0"/>
          </a:p>
          <a:p>
            <a:pPr>
              <a:buBlip>
                <a:blip r:embed="rId2"/>
              </a:buBlip>
            </a:pPr>
            <a:r>
              <a:rPr lang="el-GR" sz="2800" dirty="0"/>
              <a:t>Οξεία </a:t>
            </a:r>
            <a:r>
              <a:rPr lang="el-GR" sz="2800" dirty="0" err="1"/>
              <a:t>εκκολπωματίτις</a:t>
            </a:r>
            <a:endParaRPr lang="el-GR" sz="2800" dirty="0"/>
          </a:p>
          <a:p>
            <a:pPr>
              <a:buBlip>
                <a:blip r:embed="rId2"/>
              </a:buBlip>
            </a:pPr>
            <a:r>
              <a:rPr lang="el-GR" sz="2800" dirty="0"/>
              <a:t>Θρόμβωση </a:t>
            </a:r>
            <a:r>
              <a:rPr lang="el-GR" sz="2800" dirty="0" err="1"/>
              <a:t>μεσεντερίου</a:t>
            </a:r>
            <a:endParaRPr lang="el-GR" sz="2800" dirty="0"/>
          </a:p>
          <a:p>
            <a:pPr>
              <a:buBlip>
                <a:blip r:embed="rId2"/>
              </a:buBlip>
            </a:pPr>
            <a:r>
              <a:rPr lang="el-GR" sz="2800" dirty="0"/>
              <a:t>Διάτρηση στομάχου ή εντέρου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Ρήξη ανευρύσματος κοιλιακής αορτής</a:t>
            </a:r>
            <a:endParaRPr lang="en-US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1268760"/>
            <a:ext cx="7162800" cy="1371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/>
              <a:t>ΚΑΤΑΣΤΑΣΕΙΣ </a:t>
            </a:r>
            <a:r>
              <a:rPr lang="el-GR" sz="2800" b="1" dirty="0"/>
              <a:t>ΕΚΤΟΣ ΤΗΣ ΚΟΙΛΙΑΣ </a:t>
            </a:r>
            <a:r>
              <a:rPr lang="en-US" sz="2800" b="1" dirty="0"/>
              <a:t>ΠΟΥ ΣΥΝΟΔΕΥΟΝΤΑΙ ΑΠΟ ΚΟΙΛΙΑΚΗ ΕΥΑΙΣΘΗΣΙΑ</a:t>
            </a:r>
            <a:r>
              <a:rPr lang="el-GR" sz="2800" b="1" dirty="0"/>
              <a:t> 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043608" y="2564904"/>
            <a:ext cx="7086600" cy="186308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l-GR" sz="2800" b="1" dirty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err="1">
                <a:solidFill>
                  <a:srgbClr val="000066"/>
                </a:solidFill>
              </a:rPr>
              <a:t>Πλευρίτιδα</a:t>
            </a:r>
            <a:r>
              <a:rPr lang="el-GR" sz="2800" b="1" dirty="0">
                <a:solidFill>
                  <a:srgbClr val="000066"/>
                </a:solidFill>
              </a:rPr>
              <a:t>, </a:t>
            </a:r>
            <a:r>
              <a:rPr lang="el-GR" sz="2800" b="1" dirty="0" err="1">
                <a:solidFill>
                  <a:srgbClr val="000066"/>
                </a:solidFill>
              </a:rPr>
              <a:t>πευμονία</a:t>
            </a:r>
            <a:r>
              <a:rPr lang="el-GR" sz="2800" b="1" dirty="0">
                <a:solidFill>
                  <a:srgbClr val="000066"/>
                </a:solidFill>
              </a:rPr>
              <a:t>, </a:t>
            </a:r>
            <a:r>
              <a:rPr lang="el-GR" sz="2800" b="1" dirty="0" err="1">
                <a:solidFill>
                  <a:srgbClr val="000066"/>
                </a:solidFill>
              </a:rPr>
              <a:t>πευμονική</a:t>
            </a:r>
            <a:r>
              <a:rPr lang="el-GR" sz="2800" b="1" dirty="0">
                <a:solidFill>
                  <a:srgbClr val="000066"/>
                </a:solidFill>
              </a:rPr>
              <a:t> εμβολή</a:t>
            </a:r>
            <a:endParaRPr lang="en-US" sz="2800" b="1" dirty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err="1">
                <a:solidFill>
                  <a:srgbClr val="000066"/>
                </a:solidFill>
              </a:rPr>
              <a:t>Έμφραγμα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του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μυοκαρδίου</a:t>
            </a:r>
            <a:endParaRPr lang="el-GR" sz="2800" b="1" dirty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el-GR" sz="2800" b="1" dirty="0">
                <a:solidFill>
                  <a:srgbClr val="000066"/>
                </a:solidFill>
              </a:rPr>
              <a:t>Διαβητική </a:t>
            </a:r>
            <a:r>
              <a:rPr lang="el-GR" sz="2800" b="1" dirty="0" err="1">
                <a:solidFill>
                  <a:srgbClr val="000066"/>
                </a:solidFill>
              </a:rPr>
              <a:t>κετοξέωση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836712"/>
            <a:ext cx="7772400" cy="58715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ΕΠΩΔΥΝΑ ΣΗΜΕΙΑ ΟΞΕΙΑΣ ΣΚΩΛΗΚΟΕΙΔΙΤΙΔΑ</a:t>
            </a:r>
            <a:r>
              <a:rPr lang="el-G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4495800" cy="482453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/>
              <a:t>Σημείο</a:t>
            </a:r>
            <a:r>
              <a:rPr lang="en-US" sz="2400" b="1" dirty="0"/>
              <a:t> </a:t>
            </a:r>
            <a:r>
              <a:rPr lang="en-US" sz="2400" b="1" dirty="0" err="1"/>
              <a:t>McBurney</a:t>
            </a:r>
            <a:r>
              <a:rPr lang="el-GR" sz="2400" b="1" dirty="0"/>
              <a:t>:</a:t>
            </a:r>
            <a:r>
              <a:rPr lang="el-GR" sz="2400" dirty="0"/>
              <a:t> ευαισθησία κατά το όριο έξω και μέσου τριτημορίου της γραμμής που ενώνει τον ομφαλό με τη ΔΕ πρόσθια άνω λαγόνια άκανθα</a:t>
            </a:r>
          </a:p>
          <a:p>
            <a:pPr>
              <a:lnSpc>
                <a:spcPct val="90000"/>
              </a:lnSpc>
            </a:pPr>
            <a:endParaRPr lang="el-GR" sz="2400" dirty="0"/>
          </a:p>
          <a:p>
            <a:pPr>
              <a:lnSpc>
                <a:spcPct val="90000"/>
              </a:lnSpc>
            </a:pPr>
            <a:r>
              <a:rPr lang="el-GR" sz="2400" b="1" dirty="0"/>
              <a:t>Σημείο του </a:t>
            </a:r>
            <a:r>
              <a:rPr lang="en-US" sz="2400" b="1" dirty="0" err="1"/>
              <a:t>Lanz</a:t>
            </a:r>
            <a:r>
              <a:rPr lang="el-GR" sz="2400" b="1" dirty="0"/>
              <a:t>:</a:t>
            </a:r>
            <a:r>
              <a:rPr lang="el-GR" sz="2400" dirty="0"/>
              <a:t> ευαισθησία κατά το όριο έξω και μέσου τριτημορίου της γραμμής που ενώνει τις δύο πρόσθιες άνω λαγόνιες άκανθες</a:t>
            </a:r>
          </a:p>
          <a:p>
            <a:pPr>
              <a:lnSpc>
                <a:spcPct val="90000"/>
              </a:lnSpc>
            </a:pPr>
            <a:endParaRPr lang="el-GR" sz="2400" dirty="0"/>
          </a:p>
          <a:p>
            <a:pPr>
              <a:lnSpc>
                <a:spcPct val="90000"/>
              </a:lnSpc>
            </a:pPr>
            <a:r>
              <a:rPr lang="el-GR" sz="2400" b="1" dirty="0"/>
              <a:t>Σημεία του </a:t>
            </a:r>
            <a:r>
              <a:rPr lang="el-GR" sz="2400" b="1" dirty="0" err="1"/>
              <a:t>ψοϊτη</a:t>
            </a:r>
            <a:r>
              <a:rPr lang="el-GR" sz="2400" b="1" dirty="0"/>
              <a:t> και του προσαγωγού</a:t>
            </a:r>
            <a:r>
              <a:rPr lang="el-GR" sz="2400" dirty="0"/>
              <a:t>: </a:t>
            </a:r>
            <a:r>
              <a:rPr lang="el-GR" sz="2400" dirty="0" err="1"/>
              <a:t>οπισθοτυφλική</a:t>
            </a:r>
            <a:r>
              <a:rPr lang="el-GR" sz="2400" dirty="0"/>
              <a:t> εντόπιση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l-GR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graphicFrame>
        <p:nvGraphicFramePr>
          <p:cNvPr id="14346" name="Object 10"/>
          <p:cNvGraphicFramePr>
            <a:graphicFrameLocks noChangeAspect="1"/>
          </p:cNvGraphicFramePr>
          <p:nvPr/>
        </p:nvGraphicFramePr>
        <p:xfrm>
          <a:off x="4932040" y="1412776"/>
          <a:ext cx="3816324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Photo Editor Photo" r:id="rId3" imgW="12933333" imgH="15857143" progId="">
                  <p:embed/>
                </p:oleObj>
              </mc:Choice>
              <mc:Fallback>
                <p:oleObj name="Photo Editor Photo" r:id="rId3" imgW="12933333" imgH="1585714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412776"/>
                        <a:ext cx="3816324" cy="5040560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027_f1a">
            <a:extLst>
              <a:ext uri="{FF2B5EF4-FFF2-40B4-BE49-F238E27FC236}">
                <a16:creationId xmlns:a16="http://schemas.microsoft.com/office/drawing/2014/main" id="{6E1F3CFF-5E03-4CDD-97C7-0F43E992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04" y="428347"/>
            <a:ext cx="6673552" cy="2902117"/>
          </a:xfrm>
          <a:prstGeom prst="rect">
            <a:avLst/>
          </a:prstGeom>
        </p:spPr>
      </p:pic>
      <p:pic>
        <p:nvPicPr>
          <p:cNvPr id="3" name="Picture 10" descr="2027_f2a">
            <a:extLst>
              <a:ext uri="{FF2B5EF4-FFF2-40B4-BE49-F238E27FC236}">
                <a16:creationId xmlns:a16="http://schemas.microsoft.com/office/drawing/2014/main" id="{1F67699B-74BF-4758-9C6B-D69E6F18C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3389479"/>
            <a:ext cx="5047456" cy="3479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E2BF0-D05E-4DA7-86FD-0AFDB5B38BB0}"/>
              </a:ext>
            </a:extLst>
          </p:cNvPr>
          <p:cNvSpPr txBox="1"/>
          <p:nvPr/>
        </p:nvSpPr>
        <p:spPr>
          <a:xfrm>
            <a:off x="6084168" y="4437112"/>
            <a:ext cx="2736304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Σημείο προσαγωγού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A8D0F-13CC-47FE-8E3E-DAEDA4014587}"/>
              </a:ext>
            </a:extLst>
          </p:cNvPr>
          <p:cNvSpPr txBox="1"/>
          <p:nvPr/>
        </p:nvSpPr>
        <p:spPr>
          <a:xfrm>
            <a:off x="2146920" y="0"/>
            <a:ext cx="458532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Σημείο λαγονοψοίτη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81882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lesson abdomen\Scan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888432" cy="53674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467544" y="836712"/>
            <a:ext cx="7772400" cy="5871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ΕΠΩΔΥΝΑ ΣΗΜΕΙΑ ΟΞΕΙΑΣ ΣΚΩΛΗΚΟΕΙΔΙΤΙΔΑ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2636912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Σημείο</a:t>
            </a:r>
            <a:r>
              <a:rPr lang="en-US" sz="2800" b="1" dirty="0"/>
              <a:t> </a:t>
            </a:r>
            <a:r>
              <a:rPr lang="en-US" sz="2800" b="1" dirty="0" err="1"/>
              <a:t>Rovsing</a:t>
            </a:r>
            <a:r>
              <a:rPr lang="el-GR" sz="2800" b="1" dirty="0"/>
              <a:t>: </a:t>
            </a:r>
            <a:r>
              <a:rPr lang="el-GR" sz="2800" dirty="0"/>
              <a:t>ψηλάφηση  του ΑΡ λαγόνιου βόθρου εκλύει άλγος στον ΔΕ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- ΕΠΙΣΚΟΠΗΣΗ </a:t>
            </a:r>
            <a:endParaRPr lang="en-US" sz="2800" b="1" dirty="0"/>
          </a:p>
        </p:txBody>
      </p:sp>
      <p:pic>
        <p:nvPicPr>
          <p:cNvPr id="1026" name="Picture 2" descr="F:\lesson abdomen\Scan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6264696" cy="550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732240" y="1196752"/>
            <a:ext cx="194421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Τοπογραφία της κοιλιακής χώρας</a:t>
            </a:r>
            <a:endParaRPr lang="en-US" sz="2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lesson abdomen\Scan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060848"/>
            <a:ext cx="5445125" cy="32403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2060848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/>
              <a:t>Σημείο</a:t>
            </a:r>
            <a:r>
              <a:rPr lang="en-US" sz="2800" b="1" dirty="0"/>
              <a:t> Murphy</a:t>
            </a:r>
            <a:r>
              <a:rPr lang="el-GR" sz="2800" dirty="0"/>
              <a:t>: ψηλάφηση στο όριο του έξω χείλους του ΔΕ ορθού κοιλιακού μυός και του ΔΕ πλευρικού τόξου με τον ασθενή σε βαθιά εισπνοή προκαλεί βίαιη διακοπή της αναπνοής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8072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ΕΠΩΔΥΝΑ ΣΗΜΕΙΑ ΟΞΕΙΑΣ ΧΟΛΟΚΥΣΤΙΤΙΔΑΣ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lesson abdomen\Scan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800"/>
            <a:ext cx="4032448" cy="4831482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67544" y="2348880"/>
            <a:ext cx="4165848" cy="2462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/>
              <a:t>Σημείο </a:t>
            </a:r>
            <a:r>
              <a:rPr lang="en-US" sz="2800" b="1" dirty="0"/>
              <a:t>Boas</a:t>
            </a:r>
          </a:p>
          <a:p>
            <a:pPr>
              <a:spcBef>
                <a:spcPct val="50000"/>
              </a:spcBef>
            </a:pPr>
            <a:r>
              <a:rPr lang="el-GR" sz="2800" dirty="0"/>
              <a:t>Περιοχή υπερευαισθησίας παρασπονδυλικά (Θ11-Ο1) </a:t>
            </a:r>
            <a:r>
              <a:rPr lang="en-US" sz="2800" dirty="0"/>
              <a:t>A</a:t>
            </a:r>
            <a:r>
              <a:rPr lang="el-GR" sz="2800" dirty="0" err="1"/>
              <a:t>ντανάκλαση</a:t>
            </a:r>
            <a:r>
              <a:rPr lang="el-GR" sz="2800" dirty="0"/>
              <a:t> του πόνου και στο δεξιό ώμο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8072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ΕΠΩΔΥΝΑ ΣΗΜΕΙΑ ΟΞΕΙΑΣ ΧΟΛΟΚΥΣΤΙΤΙΔΑΣ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lesson abdomen\Scan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556792"/>
            <a:ext cx="4372365" cy="30243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564904"/>
            <a:ext cx="2232248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Σημείο </a:t>
            </a:r>
            <a:r>
              <a:rPr lang="en-US" sz="2800" dirty="0"/>
              <a:t>Courvoisier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5013176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Ψηλαφητή χοληδόχος κύστη και ανώδυνος αποφρακτικός ίκτερος(στο σημείο που αναζητείται και το σημείο </a:t>
            </a:r>
            <a:r>
              <a:rPr lang="en-US" sz="2800" b="1" dirty="0"/>
              <a:t>Murphy)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lesson abdomen\Scan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912768" cy="481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73325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Διάκριση της προέλευσης ψηλαφητών μαζών (τοιχώματος ή </a:t>
            </a:r>
            <a:r>
              <a:rPr lang="el-GR" sz="2400" b="1" dirty="0" err="1"/>
              <a:t>ενδοκοιλιακές</a:t>
            </a:r>
            <a:r>
              <a:rPr lang="el-GR" sz="2400" b="1" dirty="0"/>
              <a:t>)</a:t>
            </a:r>
            <a:endParaRPr lang="en-US" sz="24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lesson abdomen\Scan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797092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90872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Διάσταση ορθών κοιλιακών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515719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Χαλάρωση κοιλιακών τοιχωμάτων</a:t>
            </a:r>
            <a:endParaRPr lang="en-US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lesson abdomen\Scan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00755"/>
            <a:ext cx="4956021" cy="472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96136" y="155679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/>
              <a:t>Ενδοκοιλιακά</a:t>
            </a:r>
            <a:r>
              <a:rPr lang="el-GR" sz="2400" b="1" dirty="0"/>
              <a:t> όργανα που μπορούν να ψηλαφηθούν φυσιολογικά σε χαλαρά κοιλιακά τοιχώματα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4509120"/>
            <a:ext cx="352839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ΥΠΟ ΚΑΝΟΝΙΚΕΣ ΣΥΝΘΗΚΕΣ ΤΑ ΣΠΛΑΧΝΑ ΕΊΝΑΙ ΑΨΗΛΑΦΗΤΑ</a:t>
            </a:r>
            <a:endParaRPr lang="en-US" sz="24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640982-8520-4B68-9A29-71A99693CF59}"/>
              </a:ext>
            </a:extLst>
          </p:cNvPr>
          <p:cNvSpPr/>
          <p:nvPr/>
        </p:nvSpPr>
        <p:spPr>
          <a:xfrm>
            <a:off x="5090451" y="1196752"/>
            <a:ext cx="40175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 ψηλαφηθεί μάζα, περιγράφεται η εντόπιση,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το μέγεθος,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το σχήμα,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η ευαισθησία,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η σύσταση στην ψηλάφηση, η ομαλότητα ορίων,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 είναι σφύζουσα,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αν είναι κινητή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και αν μετατοπίζεται ανάλογα με τις αναπνευστικές κινήσεις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C11EC-56A3-4CA7-B044-1849649D9B0F}"/>
              </a:ext>
            </a:extLst>
          </p:cNvPr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  <p:pic>
        <p:nvPicPr>
          <p:cNvPr id="4" name="Picture 4" descr="abdomen-palp-GB">
            <a:extLst>
              <a:ext uri="{FF2B5EF4-FFF2-40B4-BE49-F238E27FC236}">
                <a16:creationId xmlns:a16="http://schemas.microsoft.com/office/drawing/2014/main" id="{A16638D0-4D58-4DC6-A600-CE2788AA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932" y="1556792"/>
            <a:ext cx="490351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39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lesson abdomen\Scan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248472" cy="180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F:\lesson abdomen\Scan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412779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F:\lesson abdomen\Scan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3968750" cy="307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3568" y="188640"/>
            <a:ext cx="77768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ΗΠΑΤΟΣ 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4611231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Ψηλαφητικά</a:t>
            </a:r>
            <a:r>
              <a:rPr lang="el-GR" sz="2800" dirty="0"/>
              <a:t> καθορίζονται τα κάτω όρια του ήπατος</a:t>
            </a:r>
          </a:p>
          <a:p>
            <a:r>
              <a:rPr lang="el-GR" sz="2800" dirty="0"/>
              <a:t>Αναζητείται η σύσταση, το χείλος και η τυχόν ευαισθησία</a:t>
            </a:r>
            <a:endParaRPr lang="en-US" sz="2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lesson abdomen\Scan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727575" cy="5839544"/>
          </a:xfrm>
          <a:prstGeom prst="rect">
            <a:avLst/>
          </a:prstGeom>
          <a:noFill/>
        </p:spPr>
      </p:pic>
      <p:pic>
        <p:nvPicPr>
          <p:cNvPr id="25603" name="Picture 3" descr="F:\lesson abdomen\Scan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08720"/>
            <a:ext cx="4735198" cy="2448272"/>
          </a:xfrm>
          <a:prstGeom prst="rect">
            <a:avLst/>
          </a:prstGeom>
          <a:noFill/>
        </p:spPr>
      </p:pic>
      <p:pic>
        <p:nvPicPr>
          <p:cNvPr id="25604" name="Picture 4" descr="F:\lesson abdomen\Scan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4303438" cy="2952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188640"/>
            <a:ext cx="82089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ΣΠΛΗΝΟΣ 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150114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Η διόγκωση που ανήκει στον σπλήνα δεν επιτρέπει στο χέρι μας να </a:t>
            </a:r>
            <a:r>
              <a:rPr lang="el-GR" sz="2000" b="1" dirty="0" err="1"/>
              <a:t>μπεί</a:t>
            </a:r>
            <a:r>
              <a:rPr lang="el-GR" sz="2000" b="1" dirty="0"/>
              <a:t> στο αρ. υποχόνδριο και έχει αμβλύτητα </a:t>
            </a:r>
            <a:endParaRPr lang="en-US" sz="20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48965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b="1" dirty="0"/>
              <a:t>ΑΙΤΙΑ ΔΙΟΓΚΩΣΗΣ ΤΟΥ ΗΠΑΤΟΣ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124744"/>
            <a:ext cx="82809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800" dirty="0"/>
              <a:t>Συμφορητική καρδιακή ανεπάρκεια (μαλακό, επώδυνο, ομαλό)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Οξεία φλεγμονή (επώδυνο, </a:t>
            </a:r>
            <a:r>
              <a:rPr lang="el-GR" sz="2800" dirty="0" err="1"/>
              <a:t>υπόσκληρο</a:t>
            </a:r>
            <a:r>
              <a:rPr lang="el-GR" sz="2800" dirty="0"/>
              <a:t>, ομαλό)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Κίρρωση (ανώμαλο, </a:t>
            </a:r>
            <a:r>
              <a:rPr lang="el-GR" sz="2800" dirty="0" err="1"/>
              <a:t>υπόσκληρο</a:t>
            </a:r>
            <a:r>
              <a:rPr lang="el-GR" sz="2800" dirty="0"/>
              <a:t>, ανώδυνο)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Αιματολογικά νοσήματα (σκληρό, ανώδυνο, ομαλό) 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Μεταβολικές παθήσεις –άμυλοείδωση, αιμοχρωμάτωση, ηπατοφακοειδής εκφύλιση, λιποειδώσεις κλπ (ανώδυνο, ανώμαο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Λο, σκληρό)</a:t>
            </a:r>
          </a:p>
          <a:p>
            <a:pPr>
              <a:buBlip>
                <a:blip r:embed="rId2"/>
              </a:buBlip>
            </a:pPr>
            <a:r>
              <a:rPr lang="el-GR" sz="2800" dirty="0" err="1"/>
              <a:t>Ογκοι</a:t>
            </a:r>
            <a:r>
              <a:rPr lang="el-GR" sz="2800" dirty="0"/>
              <a:t> (ανώμαλο, ανώδυνο </a:t>
            </a:r>
            <a:r>
              <a:rPr lang="el-GR" sz="2800" dirty="0" err="1"/>
              <a:t>υπόσκληρο</a:t>
            </a:r>
            <a:r>
              <a:rPr lang="el-GR" sz="2800" dirty="0"/>
              <a:t>)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Απόστημα (επώδυνο, </a:t>
            </a:r>
            <a:r>
              <a:rPr lang="el-GR" sz="2800" dirty="0" err="1"/>
              <a:t>υπόσκληρο</a:t>
            </a:r>
            <a:r>
              <a:rPr lang="el-GR" sz="2800" dirty="0"/>
              <a:t>, ανώμαλο)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Εχινόκοκκος κύστη (ανώδυνο, ομαλό, λείο)</a:t>
            </a:r>
          </a:p>
          <a:p>
            <a:pPr>
              <a:buBlip>
                <a:blip r:embed="rId2"/>
              </a:buBlip>
            </a:pP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Right Upper Quadrant (RUQ)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564904"/>
            <a:ext cx="4038600" cy="2448271"/>
          </a:xfrm>
        </p:spPr>
        <p:txBody>
          <a:bodyPr>
            <a:normAutofit/>
          </a:bodyPr>
          <a:lstStyle/>
          <a:p>
            <a:r>
              <a:rPr lang="en-US" dirty="0"/>
              <a:t>liver, gallbladder, duodenum, right kidney and hepatic flexure of colon</a:t>
            </a:r>
          </a:p>
        </p:txBody>
      </p:sp>
      <p:pic>
        <p:nvPicPr>
          <p:cNvPr id="234500" name="Picture 4" descr="A4li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9475" y="1600200"/>
            <a:ext cx="3956050" cy="4530725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lesson abdomen\Scan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2808312" cy="55564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58326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ΑΙΤΙΑ ΔΙΟΓΚΩΣΗΣ ΤΟΥ ΣΠΛΗΝΟΣ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07904" y="980728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Μυελοσκλήρυνση</a:t>
            </a:r>
          </a:p>
          <a:p>
            <a:r>
              <a:rPr lang="el-GR" sz="2000" b="1" dirty="0"/>
              <a:t>ΧΜΛ</a:t>
            </a:r>
          </a:p>
          <a:p>
            <a:r>
              <a:rPr lang="el-GR" sz="2000" b="1" dirty="0"/>
              <a:t>Ελονοσία</a:t>
            </a:r>
          </a:p>
          <a:p>
            <a:r>
              <a:rPr lang="el-GR" sz="2000" b="1" dirty="0"/>
              <a:t>Λεϊσμανίαση </a:t>
            </a:r>
          </a:p>
          <a:p>
            <a:r>
              <a:rPr lang="el-GR" sz="2000" b="1" dirty="0"/>
              <a:t>Τοπικές παθήσεις (εχινόκοκκος, λεμφώματα)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2996952"/>
            <a:ext cx="4608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Τα ανωτέρω +</a:t>
            </a:r>
          </a:p>
          <a:p>
            <a:r>
              <a:rPr lang="el-GR" sz="2000" b="1" dirty="0" err="1"/>
              <a:t>Λιποειδώσεις</a:t>
            </a:r>
            <a:r>
              <a:rPr lang="el-GR" sz="2000" b="1" dirty="0"/>
              <a:t>  </a:t>
            </a:r>
            <a:r>
              <a:rPr lang="en-US" sz="2000" b="1" dirty="0"/>
              <a:t>(N. </a:t>
            </a:r>
            <a:r>
              <a:rPr lang="en-US" sz="2000" b="1" dirty="0" err="1"/>
              <a:t>Gaucher</a:t>
            </a:r>
            <a:r>
              <a:rPr lang="en-US" sz="2000" b="1" dirty="0"/>
              <a:t>)</a:t>
            </a:r>
            <a:endParaRPr lang="el-GR" sz="2000" b="1" dirty="0"/>
          </a:p>
          <a:p>
            <a:r>
              <a:rPr lang="el-GR" sz="2000" b="1" dirty="0"/>
              <a:t>Αιμολυτικές αναιμίες</a:t>
            </a:r>
          </a:p>
          <a:p>
            <a:r>
              <a:rPr lang="el-GR" sz="2000" b="1" dirty="0"/>
              <a:t>Πυλαία υπέρταση</a:t>
            </a:r>
          </a:p>
          <a:p>
            <a:r>
              <a:rPr lang="el-GR" sz="2000" b="1" dirty="0"/>
              <a:t>Λευχαιμία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4869160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Όλα τα υπόλοιπα αίτια σπληνομεγαλίας :</a:t>
            </a:r>
          </a:p>
          <a:p>
            <a:r>
              <a:rPr lang="el-GR" sz="2000" b="1" dirty="0"/>
              <a:t>Λοιμώξεις (ιογενής </a:t>
            </a:r>
            <a:r>
              <a:rPr lang="el-GR" sz="2000" b="1" dirty="0" err="1"/>
              <a:t>ηπατίτις</a:t>
            </a:r>
            <a:r>
              <a:rPr lang="el-GR" sz="2000" b="1" dirty="0"/>
              <a:t>, φυματίωση, </a:t>
            </a:r>
            <a:r>
              <a:rPr lang="el-GR" sz="2000" b="1" dirty="0" err="1"/>
              <a:t>βρουκέλλωση</a:t>
            </a:r>
            <a:r>
              <a:rPr lang="el-GR" sz="2000" b="1" dirty="0"/>
              <a:t>, </a:t>
            </a:r>
            <a:r>
              <a:rPr lang="el-GR" sz="2000" b="1" dirty="0" err="1"/>
              <a:t>ενδοκαρδίτις</a:t>
            </a:r>
            <a:r>
              <a:rPr lang="el-GR" sz="2000" b="1" dirty="0"/>
              <a:t>, τυφοειδής)</a:t>
            </a:r>
          </a:p>
          <a:p>
            <a:r>
              <a:rPr lang="el-GR" sz="2000" b="1" dirty="0"/>
              <a:t>Κακοήθης αναιμία, </a:t>
            </a:r>
            <a:r>
              <a:rPr lang="el-GR" sz="2000" b="1" dirty="0" err="1"/>
              <a:t>έμφρακτα</a:t>
            </a:r>
            <a:r>
              <a:rPr lang="el-GR" sz="2000" b="1" dirty="0"/>
              <a:t>, όγκοι, </a:t>
            </a:r>
            <a:r>
              <a:rPr lang="el-GR" sz="2000" b="1" dirty="0" err="1"/>
              <a:t>αμυλοείδωση</a:t>
            </a:r>
            <a:r>
              <a:rPr lang="el-GR" sz="2000" b="1" dirty="0"/>
              <a:t>, </a:t>
            </a:r>
            <a:r>
              <a:rPr lang="el-GR" sz="2000" b="1" dirty="0" err="1"/>
              <a:t>αιμοχρωμάτωση</a:t>
            </a:r>
            <a:r>
              <a:rPr lang="en-US" sz="2000" b="1" dirty="0"/>
              <a:t>, </a:t>
            </a:r>
            <a:r>
              <a:rPr lang="el-GR" sz="2000" b="1" dirty="0" err="1"/>
              <a:t>ηπατοφακοειδής</a:t>
            </a:r>
            <a:r>
              <a:rPr lang="el-GR" sz="2000" b="1" dirty="0"/>
              <a:t> εκφύλιση.</a:t>
            </a:r>
            <a:endParaRPr lang="en-US" sz="2000" b="1" dirty="0"/>
          </a:p>
        </p:txBody>
      </p:sp>
      <p:sp>
        <p:nvSpPr>
          <p:cNvPr id="7" name="Right Arrow 6"/>
          <p:cNvSpPr/>
          <p:nvPr/>
        </p:nvSpPr>
        <p:spPr>
          <a:xfrm>
            <a:off x="2771800" y="1844824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843808" y="350100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43808" y="5589240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en-US" sz="2800">
                <a:solidFill>
                  <a:schemeClr val="bg2">
                    <a:lumMod val="10000"/>
                  </a:schemeClr>
                </a:solidFill>
              </a:rPr>
              <a:t>Place left hand posteriorly just below the right 12th rib. Lift upwards. </a:t>
            </a:r>
          </a:p>
          <a:p>
            <a:r>
              <a:rPr lang="en-US" sz="2800">
                <a:solidFill>
                  <a:schemeClr val="bg2">
                    <a:lumMod val="10000"/>
                  </a:schemeClr>
                </a:solidFill>
              </a:rPr>
              <a:t>Palpate deeply with right hand on anterior abdominal wall. </a:t>
            </a:r>
          </a:p>
          <a:p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90468" name="Picture 4" descr="image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954213"/>
            <a:ext cx="4103688" cy="3905250"/>
          </a:xfrm>
          <a:ln/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82089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/>
              <a:t>ΚΛΙΝΙΚΗ ΕΞΕΤΑΣΗ ΚΟΙΛΙΑΣ – ΨΗΛΑΦΗΣΗ ΝΕΦΡΟΥ  </a:t>
            </a:r>
            <a:endParaRPr lang="en-US" sz="28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4038600" cy="3124944"/>
          </a:xfrm>
        </p:spPr>
        <p:txBody>
          <a:bodyPr/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Patient take a deep breath. </a:t>
            </a:r>
          </a:p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Feel lower pole of kidney and try to capture it between your hands.</a:t>
            </a:r>
          </a:p>
        </p:txBody>
      </p:sp>
      <p:pic>
        <p:nvPicPr>
          <p:cNvPr id="191492" name="Picture 4" descr="image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2" y="1916832"/>
            <a:ext cx="4191000" cy="3718308"/>
          </a:xfrm>
          <a:ln/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82089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ΝΕΦΡΟΥ  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4941168"/>
            <a:ext cx="3168352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2">
                    <a:lumMod val="10000"/>
                  </a:schemeClr>
                </a:solidFill>
              </a:rPr>
              <a:t>Οι νεφροί κανονικά δεν </a:t>
            </a:r>
            <a:r>
              <a:rPr lang="el-GR" sz="2800" dirty="0" err="1">
                <a:solidFill>
                  <a:schemeClr val="bg2">
                    <a:lumMod val="10000"/>
                  </a:schemeClr>
                </a:solidFill>
              </a:rPr>
              <a:t>ψηλαφώνται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lesson abdomen\Scan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204864"/>
            <a:ext cx="4628319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1844824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Αναζήτηση της διογκώσεως των υποχονδρίων σπλάχνων επί ελεύθερου </a:t>
            </a:r>
            <a:r>
              <a:rPr lang="el-GR" sz="2800" dirty="0" err="1"/>
              <a:t>ασκιτικού</a:t>
            </a:r>
            <a:r>
              <a:rPr lang="el-GR" sz="2800" dirty="0"/>
              <a:t> υγρού</a:t>
            </a:r>
          </a:p>
          <a:p>
            <a:r>
              <a:rPr lang="el-GR" sz="2800" dirty="0"/>
              <a:t>ΣΗΜΕΙΟΝ ΤΟΥ ΕΠΙΠΛΕΟΝΤΟΣ ΠΑΓΟΥ- </a:t>
            </a:r>
            <a:r>
              <a:rPr lang="en-US" sz="2800" dirty="0" err="1"/>
              <a:t>Ballotement</a:t>
            </a:r>
            <a:r>
              <a:rPr lang="en-US" sz="28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548680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ΨΗΛΑΦΗΣΗ  </a:t>
            </a:r>
            <a:endParaRPr lang="en-US" sz="28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lesson abdomen\Scan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00808"/>
            <a:ext cx="5376863" cy="31178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548680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ΕΠΙΚΡΟΥΣΗ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085184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Φυσιολογικά στην κοιλιά υπάρχει </a:t>
            </a:r>
            <a:r>
              <a:rPr lang="el-GR" sz="2400" b="1" dirty="0" err="1"/>
              <a:t>τυμπανικότης</a:t>
            </a:r>
            <a:r>
              <a:rPr lang="el-GR" sz="2400" b="1" dirty="0"/>
              <a:t> πλην της περιοχής της ηπατικής αμβλύτητας (άνω όρια υποχονδρίων σπλάχνων με επίκρουση)</a:t>
            </a:r>
          </a:p>
          <a:p>
            <a:r>
              <a:rPr lang="el-GR" sz="2400" b="1" dirty="0"/>
              <a:t>Αμβλύτητα επί παρουσίας υγρού (</a:t>
            </a:r>
            <a:r>
              <a:rPr lang="el-GR" sz="2400" b="1" dirty="0" err="1"/>
              <a:t>ασκίτης</a:t>
            </a:r>
            <a:r>
              <a:rPr lang="el-GR" sz="2400" b="1" dirty="0"/>
              <a:t>), κύστεων, μάζας</a:t>
            </a:r>
            <a:endParaRPr lang="en-US" sz="24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lesson abdomen\Scan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664075" cy="4937125"/>
          </a:xfrm>
          <a:prstGeom prst="rect">
            <a:avLst/>
          </a:prstGeom>
          <a:noFill/>
        </p:spPr>
      </p:pic>
      <p:pic>
        <p:nvPicPr>
          <p:cNvPr id="30723" name="Picture 3" descr="F:\lesson abdomen\Scan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908720"/>
            <a:ext cx="2160240" cy="2530971"/>
          </a:xfrm>
          <a:prstGeom prst="rect">
            <a:avLst/>
          </a:prstGeom>
          <a:noFill/>
        </p:spPr>
      </p:pic>
      <p:pic>
        <p:nvPicPr>
          <p:cNvPr id="30724" name="Picture 4" descr="F:\lesson abdomen\Scan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84984"/>
            <a:ext cx="2482850" cy="33051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0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ΕΠΙΚΡΟΥΣΗ  </a:t>
            </a:r>
            <a:endParaRPr lang="en-US" sz="28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ΔΙΑΤΡΗΣΗ ΠΕΠΤΙΚΟΥ ΕΛΚΟΥΣ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51520" y="2348880"/>
            <a:ext cx="4724400" cy="2743200"/>
          </a:xfrm>
        </p:spPr>
        <p:txBody>
          <a:bodyPr/>
          <a:lstStyle/>
          <a:p>
            <a:r>
              <a:rPr lang="en-US" sz="2400" b="1" dirty="0" err="1"/>
              <a:t>Εξάλειψη</a:t>
            </a:r>
            <a:r>
              <a:rPr lang="en-US" sz="2400" b="1" dirty="0"/>
              <a:t> </a:t>
            </a:r>
            <a:r>
              <a:rPr lang="en-US" sz="2400" b="1" dirty="0" err="1"/>
              <a:t>της</a:t>
            </a:r>
            <a:r>
              <a:rPr lang="en-US" sz="2400" b="1" dirty="0"/>
              <a:t> </a:t>
            </a:r>
            <a:r>
              <a:rPr lang="en-US" sz="2400" b="1" dirty="0" err="1"/>
              <a:t>ηπατικής</a:t>
            </a:r>
            <a:r>
              <a:rPr lang="en-US" sz="2400" b="1" dirty="0"/>
              <a:t> </a:t>
            </a:r>
            <a:r>
              <a:rPr lang="en-US" sz="2400" b="1" dirty="0" err="1"/>
              <a:t>αμβλύτητας</a:t>
            </a:r>
            <a:r>
              <a:rPr lang="en-US" sz="2400" b="1" dirty="0"/>
              <a:t> </a:t>
            </a:r>
            <a:r>
              <a:rPr lang="en-US" sz="2400" b="1" dirty="0" err="1"/>
              <a:t>κατά</a:t>
            </a:r>
            <a:r>
              <a:rPr lang="en-US" sz="2400" b="1" dirty="0"/>
              <a:t> </a:t>
            </a:r>
            <a:r>
              <a:rPr lang="en-US" sz="2400" b="1" dirty="0" err="1"/>
              <a:t>την</a:t>
            </a:r>
            <a:r>
              <a:rPr lang="en-US" sz="2400" b="1" dirty="0"/>
              <a:t> </a:t>
            </a:r>
            <a:r>
              <a:rPr lang="en-US" sz="2400" b="1" dirty="0" err="1"/>
              <a:t>επίκρουση</a:t>
            </a:r>
            <a:r>
              <a:rPr lang="en-US" sz="2400" b="1" dirty="0"/>
              <a:t> </a:t>
            </a:r>
            <a:r>
              <a:rPr lang="en-US" sz="2400" b="1" dirty="0" err="1"/>
              <a:t>στη</a:t>
            </a:r>
            <a:r>
              <a:rPr lang="en-US" sz="2400" b="1" dirty="0"/>
              <a:t> </a:t>
            </a:r>
            <a:r>
              <a:rPr lang="en-US" sz="2400" b="1" dirty="0" err="1"/>
              <a:t>δεξιά</a:t>
            </a:r>
            <a:r>
              <a:rPr lang="en-US" sz="2400" b="1" dirty="0"/>
              <a:t> </a:t>
            </a:r>
            <a:r>
              <a:rPr lang="en-US" sz="2400" b="1" dirty="0" err="1"/>
              <a:t>μέση</a:t>
            </a:r>
            <a:r>
              <a:rPr lang="en-US" sz="2400" b="1" dirty="0"/>
              <a:t> </a:t>
            </a:r>
            <a:r>
              <a:rPr lang="en-US" sz="2400" b="1" dirty="0" err="1"/>
              <a:t>μασχαλιαία</a:t>
            </a:r>
            <a:r>
              <a:rPr lang="en-US" sz="2400" b="1" dirty="0"/>
              <a:t> </a:t>
            </a:r>
            <a:r>
              <a:rPr lang="en-US" sz="2400" b="1" dirty="0" err="1"/>
              <a:t>γραμμή</a:t>
            </a:r>
            <a:r>
              <a:rPr lang="el-GR" sz="2400" b="1" dirty="0"/>
              <a:t> και στα όρια δ. υποχονδρίου – ιδίως </a:t>
            </a:r>
            <a:r>
              <a:rPr lang="el-GR" sz="2400" b="1" dirty="0" err="1"/>
              <a:t>επιγαστρίου</a:t>
            </a:r>
            <a:endParaRPr lang="en-US" sz="2400" b="1" dirty="0"/>
          </a:p>
        </p:txBody>
      </p:sp>
      <p:graphicFrame>
        <p:nvGraphicFramePr>
          <p:cNvPr id="50177" name="Object 1025"/>
          <p:cNvGraphicFramePr>
            <a:graphicFrameLocks noChangeAspect="1"/>
          </p:cNvGraphicFramePr>
          <p:nvPr/>
        </p:nvGraphicFramePr>
        <p:xfrm>
          <a:off x="5181600" y="1600200"/>
          <a:ext cx="3138488" cy="46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name="Photo Editor Photo" r:id="rId3" imgW="5544324" imgH="8257143" progId="">
                  <p:embed/>
                </p:oleObj>
              </mc:Choice>
              <mc:Fallback>
                <p:oleObj name="Photo Editor Photo" r:id="rId3" imgW="5544324" imgH="825714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00200"/>
                        <a:ext cx="3138488" cy="4673600"/>
                      </a:xfrm>
                      <a:prstGeom prst="rect">
                        <a:avLst/>
                      </a:prstGeom>
                      <a:noFill/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600" y="0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ΕΠΙΚΡΟΥΣΗ  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lesson abdomen\Scan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840760" cy="38057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0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ΕΠΙΚΡΟΥΣΗ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508518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Ελεύθερο </a:t>
            </a:r>
            <a:r>
              <a:rPr lang="el-GR" sz="2800" dirty="0" err="1"/>
              <a:t>ασκιτικό</a:t>
            </a:r>
            <a:r>
              <a:rPr lang="el-GR" sz="2800" dirty="0"/>
              <a:t> υγρό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4611231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Κύστη ωοθήκης, εγκυμονούσα μήτρα, γεμάτη ουροδόχος κύστη, </a:t>
            </a:r>
            <a:r>
              <a:rPr lang="el-GR" sz="2800" dirty="0" err="1"/>
              <a:t>εγκυστωμένη</a:t>
            </a:r>
            <a:r>
              <a:rPr lang="el-GR" sz="2800" dirty="0"/>
              <a:t> συλλογή υγρού </a:t>
            </a:r>
            <a:endParaRPr lang="en-US" sz="2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lesson abdomen\Scan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132856"/>
            <a:ext cx="5462657" cy="341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260648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ΕΠΙΚΡΟΥΣΗ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119675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err="1"/>
              <a:t>Ασκιτικό</a:t>
            </a:r>
            <a:r>
              <a:rPr lang="el-GR" sz="2800" dirty="0"/>
              <a:t> υγρό </a:t>
            </a:r>
            <a:r>
              <a:rPr lang="en-US" sz="2800" dirty="0" err="1"/>
              <a:t>vs</a:t>
            </a:r>
            <a:r>
              <a:rPr lang="en-US" sz="2800" dirty="0"/>
              <a:t> </a:t>
            </a:r>
            <a:r>
              <a:rPr lang="el-GR" sz="2800" dirty="0"/>
              <a:t> κύστη ωοθήκης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619672" y="5661248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Η δοκιμασία του κανόνα </a:t>
            </a:r>
            <a:endParaRPr lang="en-US" sz="2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lesson abdomen\Scan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95350"/>
            <a:ext cx="6546850" cy="596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260648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ΕΠΙΚΡΟΥΣΗ  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052736"/>
            <a:ext cx="439248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Μετακινούμενη </a:t>
            </a:r>
            <a:r>
              <a:rPr lang="el-GR" sz="2800" b="1" dirty="0" err="1"/>
              <a:t>αμβλύτης</a:t>
            </a:r>
            <a:endParaRPr lang="en-US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Right Lower Quadrant (RLQ)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4000" dirty="0" err="1"/>
              <a:t>Cecum</a:t>
            </a:r>
            <a:r>
              <a:rPr lang="en-US" sz="4000" dirty="0"/>
              <a:t>, appendix (in case of female, right ovary &amp; tube)</a:t>
            </a:r>
          </a:p>
        </p:txBody>
      </p:sp>
      <p:pic>
        <p:nvPicPr>
          <p:cNvPr id="235524" name="Picture 4" descr="zazivaci_trak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2013" y="1600200"/>
            <a:ext cx="3989387" cy="453072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lesson abdomen\Scan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4807198" cy="32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 descr="F:\lesson abdomen\Scan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37112"/>
            <a:ext cx="3528392" cy="23826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260648"/>
            <a:ext cx="70567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ΚΛΙΝΙΚΗ ΕΞΕΤΑΣΗ ΚΟΙΛΙΑΣ – ΕΠΙΚΡΟΥΣΗ 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1196752"/>
            <a:ext cx="3096344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Ελεύθερο </a:t>
            </a:r>
            <a:r>
              <a:rPr lang="el-GR" sz="2800" dirty="0" err="1"/>
              <a:t>ασκιτικό</a:t>
            </a:r>
            <a:r>
              <a:rPr lang="el-GR" sz="2800" dirty="0"/>
              <a:t> υγρό </a:t>
            </a:r>
          </a:p>
          <a:p>
            <a:pPr algn="ctr"/>
            <a:r>
              <a:rPr lang="el-GR" sz="2800" dirty="0"/>
              <a:t>Σημείο </a:t>
            </a:r>
            <a:r>
              <a:rPr lang="el-GR" sz="2800" dirty="0" err="1"/>
              <a:t>αντιτυπίας</a:t>
            </a:r>
            <a:endParaRPr lang="en-US" sz="2800" dirty="0"/>
          </a:p>
        </p:txBody>
      </p:sp>
      <p:pic>
        <p:nvPicPr>
          <p:cNvPr id="7" name="Picture 4" descr="http://meded.ucsd.edu/clinicalmed/abdomen_fluidwa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3573015"/>
            <a:ext cx="4248473" cy="3186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48680"/>
            <a:ext cx="381642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Αίτια </a:t>
            </a:r>
            <a:r>
              <a:rPr lang="el-GR" sz="2800" dirty="0" err="1"/>
              <a:t>ασκίτη</a:t>
            </a:r>
            <a:r>
              <a:rPr lang="el-GR" sz="2800" dirty="0"/>
              <a:t>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628800"/>
            <a:ext cx="720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el-GR" sz="2800" dirty="0"/>
              <a:t>Κίρρωση του ήπατος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Θρόμβωση πυλαίας </a:t>
            </a:r>
          </a:p>
          <a:p>
            <a:pPr>
              <a:buBlip>
                <a:blip r:embed="rId2"/>
              </a:buBlip>
            </a:pPr>
            <a:r>
              <a:rPr lang="el-GR" sz="2800" dirty="0" err="1"/>
              <a:t>Υπολευκωματιναιμία</a:t>
            </a:r>
            <a:r>
              <a:rPr lang="el-GR" sz="2800" dirty="0"/>
              <a:t> </a:t>
            </a:r>
          </a:p>
          <a:p>
            <a:pPr>
              <a:buBlip>
                <a:blip r:embed="rId2"/>
              </a:buBlip>
            </a:pPr>
            <a:r>
              <a:rPr lang="el-GR" sz="2800" dirty="0" err="1"/>
              <a:t>Νεφρωσικό</a:t>
            </a:r>
            <a:r>
              <a:rPr lang="el-GR" sz="2800" dirty="0"/>
              <a:t> σύνδρομο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Καρδιακή ανεπάρκεια</a:t>
            </a:r>
          </a:p>
          <a:p>
            <a:pPr>
              <a:buBlip>
                <a:blip r:embed="rId2"/>
              </a:buBlip>
            </a:pPr>
            <a:r>
              <a:rPr lang="el-GR" sz="2800" dirty="0" err="1"/>
              <a:t>Νεοπλασματική</a:t>
            </a:r>
            <a:r>
              <a:rPr lang="el-GR" sz="2800" dirty="0"/>
              <a:t> διήθηση περιτοναίου</a:t>
            </a:r>
          </a:p>
          <a:p>
            <a:pPr>
              <a:buBlip>
                <a:blip r:embed="rId2"/>
              </a:buBlip>
            </a:pPr>
            <a:r>
              <a:rPr lang="el-GR" sz="2800" dirty="0"/>
              <a:t>Φλεγμονή (φυματίωση)</a:t>
            </a:r>
            <a:endParaRPr lang="en-US" sz="28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lesson abdomen\Scan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548681"/>
            <a:ext cx="6552728" cy="508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71600" y="0"/>
            <a:ext cx="75608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ΔΑΚΤΥΛΙΚΗ ΕΞΕΤΑΣΗ –ΕΠΙΣΚΟΠΗΣΗ ΠΡΩΚΤΟΥ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594928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Χροιά κοπράνων, μάζες, σκληρίες, ευαισθησία </a:t>
            </a:r>
            <a:endParaRPr lang="en-US" sz="28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lesson abdomen\Scan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61950"/>
            <a:ext cx="4837113" cy="6496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0"/>
            <a:ext cx="75608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ΔΑΚΤΥΛΙΚΗ ΕΞΕΤΑΣΗ –ΕΠΙΣΚΟΠΗΣΗ ΠΡΩΚΤΟΥ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692696"/>
            <a:ext cx="15121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lesson abdomen\Scan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3" y="0"/>
            <a:ext cx="611108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27584" y="0"/>
            <a:ext cx="75608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ΔΑΚΤΥΛΙΚΗ ΕΞΕΤΑΣΗ –ΕΠΙΣΚΟΠΗΣΗ ΠΡΩΚΤΟΥ</a:t>
            </a:r>
            <a:endParaRPr lang="en-US" sz="28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lesson abdomen\Scan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3579813" cy="3263900"/>
          </a:xfrm>
          <a:prstGeom prst="rect">
            <a:avLst/>
          </a:prstGeom>
          <a:noFill/>
        </p:spPr>
      </p:pic>
      <p:pic>
        <p:nvPicPr>
          <p:cNvPr id="38915" name="Picture 3" descr="F:\lesson abdomen\Scan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84984"/>
            <a:ext cx="4078287" cy="334168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0"/>
            <a:ext cx="75608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ΔΑΚΤΥΛΙΚΗ ΕΞΕΤΑΣΗ –ΕΠΙΣΚΟΠΗΣΗ ΠΡΩΚΤΟΥ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2348880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ΕΥΑΙΣΘΗΣΙΑ ΔΟΥΓΛΑΣΕΙΟΥ (περιτονίτιδα)</a:t>
            </a:r>
            <a:endParaRPr lang="en-US" sz="24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lesson abdomen\Scan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767137" cy="2386013"/>
          </a:xfrm>
          <a:prstGeom prst="rect">
            <a:avLst/>
          </a:prstGeom>
          <a:noFill/>
        </p:spPr>
      </p:pic>
      <p:pic>
        <p:nvPicPr>
          <p:cNvPr id="39939" name="Picture 3" descr="F:\lesson abdomen\Scan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3231545" cy="2664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88640"/>
            <a:ext cx="75608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ΔΑΚΤΥΛΙΚΗ ΕΞΕΤΑΣΗ –ΕΠΙΣΚΟΠΗΣΗ ΠΡΩΚΤΟΥ</a:t>
            </a:r>
            <a:endParaRPr lang="en-US" sz="2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lesson abdomen\Scan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861048"/>
            <a:ext cx="3528392" cy="2312711"/>
          </a:xfrm>
          <a:prstGeom prst="rect">
            <a:avLst/>
          </a:prstGeom>
          <a:noFill/>
        </p:spPr>
      </p:pic>
      <p:pic>
        <p:nvPicPr>
          <p:cNvPr id="40963" name="Picture 3" descr="F:\lesson abdomen\Scan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3465513" cy="2359025"/>
          </a:xfrm>
          <a:prstGeom prst="rect">
            <a:avLst/>
          </a:prstGeom>
          <a:noFill/>
        </p:spPr>
      </p:pic>
      <p:pic>
        <p:nvPicPr>
          <p:cNvPr id="4" name="Picture 4" descr="F:\lesson abdomen\Scan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052736"/>
            <a:ext cx="7705969" cy="2448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88640"/>
            <a:ext cx="75608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ΔΑΚΤΥΛΙΚΗ ΕΞΕΤΑΣΗ –ΕΠΙΣΚΟΠΗΣΗ ΠΡΩΚΤΟΥ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Left Upper Quadrant (LUQ)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3600"/>
              <a:t>Stomach, spleen, left kidney, pancreas (tail), splenic flexure of colon</a:t>
            </a:r>
          </a:p>
        </p:txBody>
      </p:sp>
      <p:pic>
        <p:nvPicPr>
          <p:cNvPr id="237572" name="Picture 4" descr="1477-0550x03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65700" y="1600200"/>
            <a:ext cx="3403600" cy="45307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Left Lower Quadrant (LLQ)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4400"/>
              <a:t>Sigmoid colon (in case of female, left ovary &amp; tube)</a:t>
            </a:r>
          </a:p>
        </p:txBody>
      </p:sp>
      <p:pic>
        <p:nvPicPr>
          <p:cNvPr id="236548" name="Picture 4" descr="illus_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951038"/>
            <a:ext cx="4038600" cy="34369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en-US" u="sng" dirty="0" err="1">
                <a:solidFill>
                  <a:schemeClr val="bg2">
                    <a:lumMod val="10000"/>
                  </a:schemeClr>
                </a:solidFill>
              </a:rPr>
              <a:t>Epigastric</a:t>
            </a:r>
            <a:r>
              <a:rPr lang="en-US" u="sng" dirty="0">
                <a:solidFill>
                  <a:schemeClr val="bg2">
                    <a:lumMod val="10000"/>
                  </a:schemeClr>
                </a:solidFill>
              </a:rPr>
              <a:t> Area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2204864"/>
            <a:ext cx="4038600" cy="2764904"/>
          </a:xfrm>
        </p:spPr>
        <p:txBody>
          <a:bodyPr/>
          <a:lstStyle/>
          <a:p>
            <a:r>
              <a:rPr lang="en-US" sz="4000" dirty="0"/>
              <a:t>Stomach, pancreas (head and body), aorta</a:t>
            </a:r>
          </a:p>
        </p:txBody>
      </p:sp>
      <p:pic>
        <p:nvPicPr>
          <p:cNvPr id="238596" name="Picture 4" descr="00000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1" y="1424446"/>
            <a:ext cx="4038600" cy="470647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1645</Words>
  <Application>Microsoft Office PowerPoint</Application>
  <PresentationFormat>On-screen Show (4:3)</PresentationFormat>
  <Paragraphs>280</Paragraphs>
  <Slides>67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TimesNewRomanPS-ItalicMT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Right Upper Quadrant (RUQ)</vt:lpstr>
      <vt:lpstr>Right Lower Quadrant (RLQ)</vt:lpstr>
      <vt:lpstr>Left Upper Quadrant (LUQ)</vt:lpstr>
      <vt:lpstr>Left Lower Quadrant (LLQ)</vt:lpstr>
      <vt:lpstr>Epigastric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Εντερικοί ήχοι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ΚΑΤΑΣΤΑΣΕΙΣ ΕΚΤΟΣ ΤΗΣ ΚΟΙΛΙΑΣ ΠΟΥ ΣΥΝΟΔΕΥΟΝΤΑΙ ΑΠΟ ΚΟΙΛΙΑΚΗ ΕΥΑΙΣΘΗΣΙΑ  </vt:lpstr>
      <vt:lpstr>ΕΠΩΔΥΝΑ ΣΗΜΕΙΑ ΟΞΕΙΑΣ ΣΚΩΛΗΚΟΕΙΔΙΤΙΔΑΣ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ΔΙΑΤΡΗΣΗ ΠΕΠΤΙΚΟΥ ΕΛΚΟΥΣ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Anastasia</dc:creator>
  <cp:lastModifiedBy>Anastasia Antoniadou</cp:lastModifiedBy>
  <cp:revision>15</cp:revision>
  <dcterms:created xsi:type="dcterms:W3CDTF">2013-11-17T21:37:11Z</dcterms:created>
  <dcterms:modified xsi:type="dcterms:W3CDTF">2020-04-01T16:43:32Z</dcterms:modified>
</cp:coreProperties>
</file>