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304" r:id="rId2"/>
    <p:sldId id="262" r:id="rId3"/>
    <p:sldId id="263" r:id="rId4"/>
    <p:sldId id="294" r:id="rId5"/>
    <p:sldId id="283" r:id="rId6"/>
    <p:sldId id="327" r:id="rId7"/>
    <p:sldId id="293" r:id="rId8"/>
    <p:sldId id="321" r:id="rId9"/>
    <p:sldId id="322" r:id="rId10"/>
    <p:sldId id="323" r:id="rId11"/>
    <p:sldId id="324" r:id="rId12"/>
    <p:sldId id="325" r:id="rId13"/>
    <p:sldId id="297" r:id="rId14"/>
    <p:sldId id="264" r:id="rId15"/>
    <p:sldId id="265" r:id="rId16"/>
    <p:sldId id="326" r:id="rId17"/>
    <p:sldId id="256" r:id="rId18"/>
    <p:sldId id="328" r:id="rId19"/>
    <p:sldId id="305" r:id="rId20"/>
    <p:sldId id="257" r:id="rId21"/>
    <p:sldId id="301" r:id="rId22"/>
    <p:sldId id="310" r:id="rId23"/>
    <p:sldId id="280" r:id="rId24"/>
    <p:sldId id="266" r:id="rId25"/>
    <p:sldId id="306" r:id="rId26"/>
    <p:sldId id="307" r:id="rId27"/>
    <p:sldId id="308" r:id="rId28"/>
    <p:sldId id="299" r:id="rId29"/>
    <p:sldId id="288" r:id="rId30"/>
    <p:sldId id="309" r:id="rId31"/>
    <p:sldId id="259" r:id="rId32"/>
    <p:sldId id="260" r:id="rId33"/>
    <p:sldId id="285" r:id="rId34"/>
    <p:sldId id="286" r:id="rId35"/>
    <p:sldId id="302" r:id="rId36"/>
    <p:sldId id="303" r:id="rId37"/>
    <p:sldId id="311" r:id="rId38"/>
    <p:sldId id="312" r:id="rId39"/>
    <p:sldId id="313" r:id="rId40"/>
    <p:sldId id="314" r:id="rId41"/>
    <p:sldId id="315" r:id="rId42"/>
    <p:sldId id="261" r:id="rId43"/>
    <p:sldId id="316" r:id="rId44"/>
    <p:sldId id="317" r:id="rId45"/>
    <p:sldId id="318" r:id="rId46"/>
    <p:sldId id="300"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85"/>
    <p:restoredTop sz="94218"/>
  </p:normalViewPr>
  <p:slideViewPr>
    <p:cSldViewPr snapToGrid="0" snapToObjects="1">
      <p:cViewPr varScale="1">
        <p:scale>
          <a:sx n="99" d="100"/>
          <a:sy n="99" d="100"/>
        </p:scale>
        <p:origin x="592"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0EAC3-5FC4-0149-A7F5-53C722C63AB8}" type="datetimeFigureOut">
              <a:rPr lang="el-GR" smtClean="0"/>
              <a:t>14/5/20</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B38AE-16D0-304F-8784-0E09BE71D5A5}" type="slidenum">
              <a:rPr lang="el-GR" smtClean="0"/>
              <a:t>‹#›</a:t>
            </a:fld>
            <a:endParaRPr lang="el-GR"/>
          </a:p>
        </p:txBody>
      </p:sp>
    </p:spTree>
    <p:extLst>
      <p:ext uri="{BB962C8B-B14F-4D97-AF65-F5344CB8AC3E}">
        <p14:creationId xmlns:p14="http://schemas.microsoft.com/office/powerpoint/2010/main" val="335198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38A03013-17A5-488A-9ADD-ADC536553455}" type="slidenum">
              <a:rPr lang="el-GR" smtClean="0"/>
              <a:pPr/>
              <a:t>4</a:t>
            </a:fld>
            <a:endParaRPr lang="el-GR" dirty="0"/>
          </a:p>
        </p:txBody>
      </p:sp>
    </p:spTree>
    <p:extLst>
      <p:ext uri="{BB962C8B-B14F-4D97-AF65-F5344CB8AC3E}">
        <p14:creationId xmlns:p14="http://schemas.microsoft.com/office/powerpoint/2010/main" val="81955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1 - Θέση εικόνας διαφάνειας"/>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5529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5529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E43A7D-0DDF-48D1-B50A-BC5656FBCE1E}" type="slidenum">
              <a:rPr lang="el-GR" smtClean="0">
                <a:latin typeface="Arial" pitchFamily="34" charset="0"/>
                <a:cs typeface="Arial" pitchFamily="34" charset="0"/>
              </a:rPr>
              <a:pPr/>
              <a:t>13</a:t>
            </a:fld>
            <a:endParaRPr lang="el-GR" dirty="0">
              <a:latin typeface="Arial" pitchFamily="34" charset="0"/>
              <a:cs typeface="Arial" pitchFamily="34" charset="0"/>
            </a:endParaRPr>
          </a:p>
        </p:txBody>
      </p:sp>
    </p:spTree>
    <p:extLst>
      <p:ext uri="{BB962C8B-B14F-4D97-AF65-F5344CB8AC3E}">
        <p14:creationId xmlns:p14="http://schemas.microsoft.com/office/powerpoint/2010/main" val="31411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AF26EF15-5393-8847-806E-8AD89B010D32}" type="datetimeFigureOut">
              <a:rPr lang="el-GR" smtClean="0"/>
              <a:t>14/5/20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203489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F26EF15-5393-8847-806E-8AD89B010D32}" type="datetimeFigureOut">
              <a:rPr lang="el-GR" smtClean="0"/>
              <a:t>14/5/20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139391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F26EF15-5393-8847-806E-8AD89B010D32}" type="datetimeFigureOut">
              <a:rPr lang="el-GR" smtClean="0"/>
              <a:t>14/5/20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107087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F26EF15-5393-8847-806E-8AD89B010D32}" type="datetimeFigureOut">
              <a:rPr lang="el-GR" smtClean="0"/>
              <a:t>14/5/20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199481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F26EF15-5393-8847-806E-8AD89B010D32}" type="datetimeFigureOut">
              <a:rPr lang="el-GR" smtClean="0"/>
              <a:t>14/5/20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226144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AF26EF15-5393-8847-806E-8AD89B010D32}" type="datetimeFigureOut">
              <a:rPr lang="el-GR" smtClean="0"/>
              <a:t>14/5/20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410739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AF26EF15-5393-8847-806E-8AD89B010D32}" type="datetimeFigureOut">
              <a:rPr lang="el-GR" smtClean="0"/>
              <a:t>14/5/20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31654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AF26EF15-5393-8847-806E-8AD89B010D32}" type="datetimeFigureOut">
              <a:rPr lang="el-GR" smtClean="0"/>
              <a:t>14/5/20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17134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6EF15-5393-8847-806E-8AD89B010D32}" type="datetimeFigureOut">
              <a:rPr lang="el-GR" smtClean="0"/>
              <a:t>14/5/20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163578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AF26EF15-5393-8847-806E-8AD89B010D32}" type="datetimeFigureOut">
              <a:rPr lang="el-GR" smtClean="0"/>
              <a:t>14/5/20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396409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AF26EF15-5393-8847-806E-8AD89B010D32}" type="datetimeFigureOut">
              <a:rPr lang="el-GR" smtClean="0"/>
              <a:t>14/5/20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9A5D2E-9478-F442-818B-8F9D72CDD748}" type="slidenum">
              <a:rPr lang="el-GR" smtClean="0"/>
              <a:t>‹#›</a:t>
            </a:fld>
            <a:endParaRPr lang="el-GR"/>
          </a:p>
        </p:txBody>
      </p:sp>
    </p:spTree>
    <p:extLst>
      <p:ext uri="{BB962C8B-B14F-4D97-AF65-F5344CB8AC3E}">
        <p14:creationId xmlns:p14="http://schemas.microsoft.com/office/powerpoint/2010/main" val="3636716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EF15-5393-8847-806E-8AD89B010D32}" type="datetimeFigureOut">
              <a:rPr lang="el-GR" smtClean="0"/>
              <a:t>14/5/20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A5D2E-9478-F442-818B-8F9D72CDD748}" type="slidenum">
              <a:rPr lang="el-GR" smtClean="0"/>
              <a:t>‹#›</a:t>
            </a:fld>
            <a:endParaRPr lang="el-GR"/>
          </a:p>
        </p:txBody>
      </p:sp>
    </p:spTree>
    <p:extLst>
      <p:ext uri="{BB962C8B-B14F-4D97-AF65-F5344CB8AC3E}">
        <p14:creationId xmlns:p14="http://schemas.microsoft.com/office/powerpoint/2010/main" val="197599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A8ACCDB-F51F-4543-9CF2-18B42E2C8800}"/>
              </a:ext>
            </a:extLst>
          </p:cNvPr>
          <p:cNvSpPr>
            <a:spLocks noGrp="1"/>
          </p:cNvSpPr>
          <p:nvPr>
            <p:ph type="ctrTitle"/>
          </p:nvPr>
        </p:nvSpPr>
        <p:spPr/>
        <p:txBody>
          <a:bodyPr/>
          <a:lstStyle/>
          <a:p>
            <a:r>
              <a:rPr lang="el-GR" dirty="0"/>
              <a:t>ΟΥΡΙΚΗ ΑΡΘΡΙΤΙΔΑ</a:t>
            </a:r>
          </a:p>
        </p:txBody>
      </p:sp>
      <p:sp>
        <p:nvSpPr>
          <p:cNvPr id="5" name="Υπότιτλος 4">
            <a:extLst>
              <a:ext uri="{FF2B5EF4-FFF2-40B4-BE49-F238E27FC236}">
                <a16:creationId xmlns:a16="http://schemas.microsoft.com/office/drawing/2014/main" id="{52B490F6-1F2A-7144-AF96-9B6B3B8969E2}"/>
              </a:ext>
            </a:extLst>
          </p:cNvPr>
          <p:cNvSpPr>
            <a:spLocks noGrp="1"/>
          </p:cNvSpPr>
          <p:nvPr>
            <p:ph type="subTitle" idx="1"/>
          </p:nvPr>
        </p:nvSpPr>
        <p:spPr/>
        <p:txBody>
          <a:bodyPr>
            <a:normAutofit fontScale="85000" lnSpcReduction="20000"/>
          </a:bodyPr>
          <a:lstStyle/>
          <a:p>
            <a:r>
              <a:rPr lang="el-GR" dirty="0"/>
              <a:t>ΠΕΛΑΓΙΑ  ΚΑΤΣΙΜΠΡΗ</a:t>
            </a:r>
          </a:p>
          <a:p>
            <a:pPr>
              <a:lnSpc>
                <a:spcPct val="102000"/>
              </a:lnSpc>
              <a:spcBef>
                <a:spcPts val="525"/>
              </a:spcBef>
              <a:tabLst>
                <a:tab pos="0" algn="l"/>
                <a:tab pos="762000" algn="l"/>
                <a:tab pos="1524000" algn="l"/>
                <a:tab pos="2286000" algn="l"/>
                <a:tab pos="3048000" algn="l"/>
                <a:tab pos="3810000" algn="l"/>
                <a:tab pos="4572000" algn="l"/>
              </a:tabLst>
            </a:pPr>
            <a:r>
              <a:rPr lang="en-US" dirty="0">
                <a:sym typeface="Lucida Grande" charset="0"/>
              </a:rPr>
              <a:t>Ρευματολόγος</a:t>
            </a:r>
          </a:p>
          <a:p>
            <a:pPr>
              <a:lnSpc>
                <a:spcPct val="102000"/>
              </a:lnSpc>
              <a:spcBef>
                <a:spcPts val="525"/>
              </a:spcBef>
              <a:tabLst>
                <a:tab pos="0" algn="l"/>
                <a:tab pos="762000" algn="l"/>
                <a:tab pos="1524000" algn="l"/>
                <a:tab pos="2286000" algn="l"/>
                <a:tab pos="3048000" algn="l"/>
                <a:tab pos="3810000" algn="l"/>
                <a:tab pos="4572000" algn="l"/>
              </a:tabLst>
            </a:pPr>
            <a:r>
              <a:rPr lang="el-GR" dirty="0">
                <a:sym typeface="Lucida Grande" charset="0"/>
              </a:rPr>
              <a:t>Επιμελήτρια  Α’</a:t>
            </a:r>
          </a:p>
          <a:p>
            <a:pPr>
              <a:lnSpc>
                <a:spcPct val="102000"/>
              </a:lnSpc>
              <a:spcBef>
                <a:spcPts val="525"/>
              </a:spcBef>
              <a:tabLst>
                <a:tab pos="0" algn="l"/>
                <a:tab pos="762000" algn="l"/>
                <a:tab pos="1524000" algn="l"/>
                <a:tab pos="2286000" algn="l"/>
                <a:tab pos="3048000" algn="l"/>
                <a:tab pos="3810000" algn="l"/>
                <a:tab pos="4572000" algn="l"/>
              </a:tabLst>
            </a:pPr>
            <a:r>
              <a:rPr lang="el-GR" dirty="0">
                <a:sym typeface="Lucida Grande" charset="0"/>
              </a:rPr>
              <a:t>Δ’  Παθολογική  Κλινική</a:t>
            </a:r>
          </a:p>
          <a:p>
            <a:pPr marL="257175" indent="-257175">
              <a:lnSpc>
                <a:spcPct val="102000"/>
              </a:lnSpc>
              <a:spcBef>
                <a:spcPts val="525"/>
              </a:spcBef>
              <a:tabLst>
                <a:tab pos="0" algn="l"/>
                <a:tab pos="762000" algn="l"/>
                <a:tab pos="1524000" algn="l"/>
                <a:tab pos="2286000" algn="l"/>
                <a:tab pos="3048000" algn="l"/>
                <a:tab pos="3810000" algn="l"/>
                <a:tab pos="4572000" algn="l"/>
              </a:tabLst>
            </a:pPr>
            <a:r>
              <a:rPr lang="el-GR" dirty="0">
                <a:sym typeface="Lucida Grande" charset="0"/>
              </a:rPr>
              <a:t>Πανεπιστημιακό  Νοσοκομείο  &lt;&lt;ΑΤΤΙΚΟΝ</a:t>
            </a:r>
            <a:r>
              <a:rPr lang="el-GR" dirty="0">
                <a:latin typeface="Lucida Grande" charset="0"/>
                <a:sym typeface="Lucida Grande" charset="0"/>
              </a:rPr>
              <a:t>&gt;&gt;</a:t>
            </a:r>
            <a:endParaRPr lang="en-US" dirty="0">
              <a:latin typeface="Lucida Grande" charset="0"/>
              <a:sym typeface="Lucida Grande" charset="0"/>
            </a:endParaRPr>
          </a:p>
          <a:p>
            <a:endParaRPr lang="el-GR" dirty="0"/>
          </a:p>
        </p:txBody>
      </p:sp>
    </p:spTree>
    <p:extLst>
      <p:ext uri="{BB962C8B-B14F-4D97-AF65-F5344CB8AC3E}">
        <p14:creationId xmlns:p14="http://schemas.microsoft.com/office/powerpoint/2010/main" val="3512508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AED3D3-DCDF-A148-8FE0-CE26D1C64EBC}"/>
              </a:ext>
            </a:extLst>
          </p:cNvPr>
          <p:cNvSpPr>
            <a:spLocks noGrp="1"/>
          </p:cNvSpPr>
          <p:nvPr>
            <p:ph type="title"/>
          </p:nvPr>
        </p:nvSpPr>
        <p:spPr>
          <a:xfrm>
            <a:off x="2495226" y="272138"/>
            <a:ext cx="4215540" cy="1169206"/>
          </a:xfrm>
          <a:ln w="38100">
            <a:solidFill>
              <a:schemeClr val="accent1"/>
            </a:solidFill>
          </a:ln>
        </p:spPr>
        <p:txBody>
          <a:bodyPr/>
          <a:lstStyle/>
          <a:p>
            <a:pPr algn="ctr"/>
            <a:r>
              <a:rPr lang="el-GR" b="1" err="1"/>
              <a:t>Ακτινογραφίες</a:t>
            </a:r>
            <a:endParaRPr lang="el-GR"/>
          </a:p>
        </p:txBody>
      </p:sp>
      <p:pic>
        <p:nvPicPr>
          <p:cNvPr id="3" name="Εικόνα 2">
            <a:extLst>
              <a:ext uri="{FF2B5EF4-FFF2-40B4-BE49-F238E27FC236}">
                <a16:creationId xmlns:a16="http://schemas.microsoft.com/office/drawing/2014/main" id="{8F594E43-AECC-8443-B1AC-EC1DFCF97770}"/>
              </a:ext>
            </a:extLst>
          </p:cNvPr>
          <p:cNvPicPr>
            <a:picLocks noChangeAspect="1"/>
          </p:cNvPicPr>
          <p:nvPr/>
        </p:nvPicPr>
        <p:blipFill>
          <a:blip r:embed="rId2"/>
          <a:stretch>
            <a:fillRect/>
          </a:stretch>
        </p:blipFill>
        <p:spPr>
          <a:xfrm>
            <a:off x="435021" y="1856718"/>
            <a:ext cx="4120409" cy="3264438"/>
          </a:xfrm>
          <a:prstGeom prst="rect">
            <a:avLst/>
          </a:prstGeom>
        </p:spPr>
      </p:pic>
      <p:pic>
        <p:nvPicPr>
          <p:cNvPr id="4" name="Εικόνα 3">
            <a:extLst>
              <a:ext uri="{FF2B5EF4-FFF2-40B4-BE49-F238E27FC236}">
                <a16:creationId xmlns:a16="http://schemas.microsoft.com/office/drawing/2014/main" id="{1AF2ACEE-38D6-0E47-91F6-ACE2AF342110}"/>
              </a:ext>
            </a:extLst>
          </p:cNvPr>
          <p:cNvPicPr>
            <a:picLocks noChangeAspect="1"/>
          </p:cNvPicPr>
          <p:nvPr/>
        </p:nvPicPr>
        <p:blipFill>
          <a:blip r:embed="rId3"/>
          <a:stretch>
            <a:fillRect/>
          </a:stretch>
        </p:blipFill>
        <p:spPr>
          <a:xfrm>
            <a:off x="4974955" y="1856718"/>
            <a:ext cx="3964445" cy="3252018"/>
          </a:xfrm>
          <a:prstGeom prst="rect">
            <a:avLst/>
          </a:prstGeom>
        </p:spPr>
      </p:pic>
      <p:sp>
        <p:nvSpPr>
          <p:cNvPr id="5" name="Έλλειψη 4">
            <a:extLst>
              <a:ext uri="{FF2B5EF4-FFF2-40B4-BE49-F238E27FC236}">
                <a16:creationId xmlns:a16="http://schemas.microsoft.com/office/drawing/2014/main" id="{A8C15F71-7378-C54D-A6F1-2C18D39E8385}"/>
              </a:ext>
            </a:extLst>
          </p:cNvPr>
          <p:cNvSpPr/>
          <p:nvPr/>
        </p:nvSpPr>
        <p:spPr>
          <a:xfrm>
            <a:off x="2758698" y="2880102"/>
            <a:ext cx="767946" cy="751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a:extLst>
              <a:ext uri="{FF2B5EF4-FFF2-40B4-BE49-F238E27FC236}">
                <a16:creationId xmlns:a16="http://schemas.microsoft.com/office/drawing/2014/main" id="{FEEE7CA7-9EE9-6445-BA63-6BF809AD40D5}"/>
              </a:ext>
            </a:extLst>
          </p:cNvPr>
          <p:cNvSpPr/>
          <p:nvPr/>
        </p:nvSpPr>
        <p:spPr>
          <a:xfrm>
            <a:off x="6957177" y="2880102"/>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Έλλειψη 8">
            <a:extLst>
              <a:ext uri="{FF2B5EF4-FFF2-40B4-BE49-F238E27FC236}">
                <a16:creationId xmlns:a16="http://schemas.microsoft.com/office/drawing/2014/main" id="{170AFEA5-875C-8C41-BBFC-12486CE25C98}"/>
              </a:ext>
            </a:extLst>
          </p:cNvPr>
          <p:cNvSpPr/>
          <p:nvPr/>
        </p:nvSpPr>
        <p:spPr>
          <a:xfrm>
            <a:off x="1720312" y="2807372"/>
            <a:ext cx="774914" cy="7107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a:extLst>
              <a:ext uri="{FF2B5EF4-FFF2-40B4-BE49-F238E27FC236}">
                <a16:creationId xmlns:a16="http://schemas.microsoft.com/office/drawing/2014/main" id="{7DB6C84F-74B4-E649-B2E3-A703A40C36A3}"/>
              </a:ext>
            </a:extLst>
          </p:cNvPr>
          <p:cNvSpPr/>
          <p:nvPr/>
        </p:nvSpPr>
        <p:spPr>
          <a:xfrm>
            <a:off x="563566" y="2880102"/>
            <a:ext cx="1156746" cy="751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3837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3D3AE8C-CAA4-9945-A801-2B67D8727ADF}"/>
              </a:ext>
            </a:extLst>
          </p:cNvPr>
          <p:cNvPicPr>
            <a:picLocks noChangeAspect="1"/>
          </p:cNvPicPr>
          <p:nvPr/>
        </p:nvPicPr>
        <p:blipFill>
          <a:blip r:embed="rId2"/>
          <a:stretch>
            <a:fillRect/>
          </a:stretch>
        </p:blipFill>
        <p:spPr>
          <a:xfrm>
            <a:off x="645762" y="1022350"/>
            <a:ext cx="3908776" cy="2805731"/>
          </a:xfrm>
          <a:prstGeom prst="rect">
            <a:avLst/>
          </a:prstGeom>
        </p:spPr>
      </p:pic>
      <p:sp>
        <p:nvSpPr>
          <p:cNvPr id="5" name="Έλλειψη 4">
            <a:extLst>
              <a:ext uri="{FF2B5EF4-FFF2-40B4-BE49-F238E27FC236}">
                <a16:creationId xmlns:a16="http://schemas.microsoft.com/office/drawing/2014/main" id="{F0C056E9-F70F-9243-BDC2-6592F921CD7F}"/>
              </a:ext>
            </a:extLst>
          </p:cNvPr>
          <p:cNvSpPr/>
          <p:nvPr/>
        </p:nvSpPr>
        <p:spPr>
          <a:xfrm>
            <a:off x="645762" y="1581654"/>
            <a:ext cx="767946" cy="751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891D97C8-2666-EF4C-8374-510112FEE3CB}"/>
              </a:ext>
            </a:extLst>
          </p:cNvPr>
          <p:cNvSpPr/>
          <p:nvPr/>
        </p:nvSpPr>
        <p:spPr>
          <a:xfrm>
            <a:off x="148344" y="5263170"/>
            <a:ext cx="4572000" cy="830997"/>
          </a:xfrm>
          <a:prstGeom prst="rect">
            <a:avLst/>
          </a:prstGeom>
          <a:ln w="38100">
            <a:solidFill>
              <a:schemeClr val="accent1"/>
            </a:solidFill>
          </a:ln>
        </p:spPr>
        <p:txBody>
          <a:bodyPr wrap="square">
            <a:spAutoFit/>
          </a:bodyPr>
          <a:lstStyle/>
          <a:p>
            <a:pPr algn="ctr"/>
            <a:r>
              <a:rPr lang="el-GR" sz="2400" dirty="0" err="1">
                <a:latin typeface="Calibri" panose="020F0502020204030204" pitchFamily="34" charset="0"/>
              </a:rPr>
              <a:t>Τόφοι</a:t>
            </a:r>
            <a:r>
              <a:rPr lang="el-GR" sz="2400" dirty="0">
                <a:latin typeface="Calibri" panose="020F0502020204030204" pitchFamily="34" charset="0"/>
              </a:rPr>
              <a:t> σε </a:t>
            </a:r>
            <a:r>
              <a:rPr lang="el-GR" sz="2400" dirty="0" err="1">
                <a:latin typeface="Calibri" panose="020F0502020204030204" pitchFamily="34" charset="0"/>
              </a:rPr>
              <a:t>αγκώνες</a:t>
            </a:r>
            <a:r>
              <a:rPr lang="el-GR" sz="2400" dirty="0">
                <a:latin typeface="Calibri" panose="020F0502020204030204" pitchFamily="34" charset="0"/>
              </a:rPr>
              <a:t> και άκρων χεριών</a:t>
            </a:r>
            <a:endParaRPr lang="el-GR" sz="2400" dirty="0">
              <a:effectLst/>
            </a:endParaRPr>
          </a:p>
        </p:txBody>
      </p:sp>
      <p:pic>
        <p:nvPicPr>
          <p:cNvPr id="7" name="Εικόνα 6">
            <a:extLst>
              <a:ext uri="{FF2B5EF4-FFF2-40B4-BE49-F238E27FC236}">
                <a16:creationId xmlns:a16="http://schemas.microsoft.com/office/drawing/2014/main" id="{B9DDC3FE-42DD-294A-B63D-AC58927E0493}"/>
              </a:ext>
            </a:extLst>
          </p:cNvPr>
          <p:cNvPicPr>
            <a:picLocks noChangeAspect="1"/>
          </p:cNvPicPr>
          <p:nvPr/>
        </p:nvPicPr>
        <p:blipFill>
          <a:blip r:embed="rId3"/>
          <a:stretch>
            <a:fillRect/>
          </a:stretch>
        </p:blipFill>
        <p:spPr>
          <a:xfrm>
            <a:off x="4886150" y="785603"/>
            <a:ext cx="4054060" cy="3094898"/>
          </a:xfrm>
          <a:prstGeom prst="rect">
            <a:avLst/>
          </a:prstGeom>
        </p:spPr>
      </p:pic>
      <p:pic>
        <p:nvPicPr>
          <p:cNvPr id="3" name="Εικόνα 2">
            <a:extLst>
              <a:ext uri="{FF2B5EF4-FFF2-40B4-BE49-F238E27FC236}">
                <a16:creationId xmlns:a16="http://schemas.microsoft.com/office/drawing/2014/main" id="{E4956168-6357-0149-8586-13DD2C2D5B9C}"/>
              </a:ext>
            </a:extLst>
          </p:cNvPr>
          <p:cNvPicPr>
            <a:picLocks noChangeAspect="1"/>
          </p:cNvPicPr>
          <p:nvPr/>
        </p:nvPicPr>
        <p:blipFill>
          <a:blip r:embed="rId4"/>
          <a:stretch>
            <a:fillRect/>
          </a:stretch>
        </p:blipFill>
        <p:spPr>
          <a:xfrm>
            <a:off x="4886150" y="3651617"/>
            <a:ext cx="3192379" cy="2757703"/>
          </a:xfrm>
          <a:prstGeom prst="rect">
            <a:avLst/>
          </a:prstGeom>
        </p:spPr>
      </p:pic>
      <p:sp>
        <p:nvSpPr>
          <p:cNvPr id="4" name="Έλλειψη 3">
            <a:extLst>
              <a:ext uri="{FF2B5EF4-FFF2-40B4-BE49-F238E27FC236}">
                <a16:creationId xmlns:a16="http://schemas.microsoft.com/office/drawing/2014/main" id="{3368A19E-C5AA-364A-860E-8B6E8B2F647A}"/>
              </a:ext>
            </a:extLst>
          </p:cNvPr>
          <p:cNvSpPr/>
          <p:nvPr/>
        </p:nvSpPr>
        <p:spPr>
          <a:xfrm>
            <a:off x="5486399" y="5238427"/>
            <a:ext cx="1875295" cy="16195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617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62D05C-B499-1A4E-ABE4-9F0481F76B0A}"/>
              </a:ext>
            </a:extLst>
          </p:cNvPr>
          <p:cNvSpPr>
            <a:spLocks noGrp="1"/>
          </p:cNvSpPr>
          <p:nvPr>
            <p:ph type="title"/>
          </p:nvPr>
        </p:nvSpPr>
        <p:spPr>
          <a:xfrm>
            <a:off x="1876925" y="220748"/>
            <a:ext cx="5627771" cy="838032"/>
          </a:xfrm>
          <a:ln w="38100">
            <a:solidFill>
              <a:schemeClr val="accent1"/>
            </a:solidFill>
          </a:ln>
        </p:spPr>
        <p:txBody>
          <a:bodyPr/>
          <a:lstStyle/>
          <a:p>
            <a:pPr algn="ctr"/>
            <a:r>
              <a:rPr lang="el-GR" dirty="0"/>
              <a:t>Διάγνωση</a:t>
            </a:r>
          </a:p>
        </p:txBody>
      </p:sp>
      <p:sp>
        <p:nvSpPr>
          <p:cNvPr id="3" name="Θέση περιεχομένου 2">
            <a:extLst>
              <a:ext uri="{FF2B5EF4-FFF2-40B4-BE49-F238E27FC236}">
                <a16:creationId xmlns:a16="http://schemas.microsoft.com/office/drawing/2014/main" id="{97398171-1D19-2544-9B3B-2C25E4F21DC0}"/>
              </a:ext>
            </a:extLst>
          </p:cNvPr>
          <p:cNvSpPr>
            <a:spLocks noGrp="1"/>
          </p:cNvSpPr>
          <p:nvPr>
            <p:ph idx="1"/>
          </p:nvPr>
        </p:nvSpPr>
        <p:spPr>
          <a:xfrm>
            <a:off x="628650" y="1203158"/>
            <a:ext cx="7886700" cy="4973805"/>
          </a:xfrm>
        </p:spPr>
        <p:txBody>
          <a:bodyPr>
            <a:normAutofit fontScale="77500" lnSpcReduction="20000"/>
          </a:bodyPr>
          <a:lstStyle/>
          <a:p>
            <a:pPr marL="0" indent="0">
              <a:buNone/>
            </a:pPr>
            <a:r>
              <a:rPr lang="el-GR" b="1" dirty="0" err="1"/>
              <a:t>Κληρονομικη</a:t>
            </a:r>
            <a:r>
              <a:rPr lang="el-GR" b="1" dirty="0"/>
              <a:t>́ </a:t>
            </a:r>
            <a:r>
              <a:rPr lang="el-GR" b="1" dirty="0" err="1"/>
              <a:t>υπερουριχαιμία</a:t>
            </a:r>
            <a:r>
              <a:rPr lang="el-GR" b="1" dirty="0"/>
              <a:t> </a:t>
            </a:r>
          </a:p>
          <a:p>
            <a:pPr marL="0" indent="0">
              <a:buNone/>
            </a:pPr>
            <a:endParaRPr lang="el-GR" dirty="0"/>
          </a:p>
          <a:p>
            <a:pPr marL="514350" indent="-514350">
              <a:buFont typeface="+mj-lt"/>
              <a:buAutoNum type="arabicPeriod"/>
            </a:pPr>
            <a:r>
              <a:rPr lang="en-GB" b="1" dirty="0"/>
              <a:t>HPRT (hypoxanthine-guanine phosphoribosyl transferase). </a:t>
            </a:r>
            <a:endParaRPr lang="en-GB" dirty="0"/>
          </a:p>
          <a:p>
            <a:pPr marL="514350" indent="-514350">
              <a:buFont typeface="+mj-lt"/>
              <a:buAutoNum type="arabicPeriod"/>
            </a:pPr>
            <a:r>
              <a:rPr lang="en-GB" b="1" dirty="0"/>
              <a:t>PRPP (</a:t>
            </a:r>
            <a:r>
              <a:rPr lang="en-GB" dirty="0"/>
              <a:t>Phosphoribosyl pyrophosphate Synthetase) </a:t>
            </a:r>
            <a:r>
              <a:rPr lang="en-GB" b="1" dirty="0"/>
              <a:t>overactivity</a:t>
            </a:r>
            <a:br>
              <a:rPr lang="en-GB" b="1" dirty="0"/>
            </a:br>
            <a:r>
              <a:rPr lang="el-GR" dirty="0"/>
              <a:t>Οι </a:t>
            </a:r>
            <a:r>
              <a:rPr lang="el-GR" dirty="0" err="1"/>
              <a:t>ασθενείς</a:t>
            </a:r>
            <a:r>
              <a:rPr lang="el-GR" dirty="0"/>
              <a:t> με </a:t>
            </a:r>
            <a:r>
              <a:rPr lang="el-GR" dirty="0" err="1"/>
              <a:t>συγγενής</a:t>
            </a:r>
            <a:r>
              <a:rPr lang="el-GR" dirty="0"/>
              <a:t> </a:t>
            </a:r>
            <a:r>
              <a:rPr lang="el-GR" dirty="0" err="1"/>
              <a:t>έλλειψη</a:t>
            </a:r>
            <a:r>
              <a:rPr lang="el-GR" dirty="0"/>
              <a:t> </a:t>
            </a:r>
            <a:r>
              <a:rPr lang="en-GB" dirty="0"/>
              <a:t>HPRT </a:t>
            </a:r>
            <a:r>
              <a:rPr lang="el-GR" dirty="0" err="1"/>
              <a:t>έχουν</a:t>
            </a:r>
            <a:r>
              <a:rPr lang="el-GR" dirty="0"/>
              <a:t> </a:t>
            </a:r>
            <a:r>
              <a:rPr lang="el-GR" dirty="0" err="1"/>
              <a:t>πολυ</a:t>
            </a:r>
            <a:r>
              <a:rPr lang="el-GR" dirty="0"/>
              <a:t>́ </a:t>
            </a:r>
            <a:r>
              <a:rPr lang="el-GR" dirty="0" err="1"/>
              <a:t>χαμηλη</a:t>
            </a:r>
            <a:r>
              <a:rPr lang="el-GR" dirty="0"/>
              <a:t>́ </a:t>
            </a:r>
            <a:r>
              <a:rPr lang="el-GR" dirty="0" err="1"/>
              <a:t>δραστικότητα</a:t>
            </a:r>
            <a:r>
              <a:rPr lang="el-GR" dirty="0"/>
              <a:t> </a:t>
            </a:r>
          </a:p>
          <a:p>
            <a:pPr marL="514350" indent="-514350">
              <a:buFont typeface="+mj-lt"/>
              <a:buAutoNum type="arabicPeriod"/>
            </a:pPr>
            <a:endParaRPr lang="el-GR" dirty="0"/>
          </a:p>
          <a:p>
            <a:pPr>
              <a:buFont typeface="Wingdings" pitchFamily="2" charset="2"/>
              <a:buChar char="Ø"/>
            </a:pPr>
            <a:r>
              <a:rPr lang="el-GR" dirty="0"/>
              <a:t>&lt;1.5% και </a:t>
            </a:r>
            <a:r>
              <a:rPr lang="el-GR" dirty="0" err="1"/>
              <a:t>εκδηλώνουν</a:t>
            </a:r>
            <a:r>
              <a:rPr lang="el-GR" dirty="0"/>
              <a:t> το </a:t>
            </a:r>
            <a:r>
              <a:rPr lang="el-GR" dirty="0" err="1"/>
              <a:t>κλασσικο</a:t>
            </a:r>
            <a:r>
              <a:rPr lang="el-GR" dirty="0"/>
              <a:t>́ </a:t>
            </a:r>
            <a:r>
              <a:rPr lang="en-GB" dirty="0" err="1"/>
              <a:t>Lesch-Nyhan</a:t>
            </a:r>
            <a:r>
              <a:rPr lang="en-GB" dirty="0"/>
              <a:t> syndrome </a:t>
            </a:r>
            <a:endParaRPr lang="el-GR" dirty="0"/>
          </a:p>
          <a:p>
            <a:pPr>
              <a:buFont typeface="Wingdings" pitchFamily="2" charset="2"/>
              <a:buChar char="Ø"/>
            </a:pPr>
            <a:endParaRPr lang="en-GB" dirty="0"/>
          </a:p>
          <a:p>
            <a:pPr>
              <a:buFont typeface="Wingdings" pitchFamily="2" charset="2"/>
              <a:buChar char="Ø"/>
            </a:pPr>
            <a:r>
              <a:rPr lang="el-GR" dirty="0"/>
              <a:t>Οι </a:t>
            </a:r>
            <a:r>
              <a:rPr lang="el-GR" dirty="0" err="1"/>
              <a:t>ασθενείς</a:t>
            </a:r>
            <a:r>
              <a:rPr lang="el-GR" dirty="0"/>
              <a:t> με </a:t>
            </a:r>
            <a:r>
              <a:rPr lang="en-GB" dirty="0"/>
              <a:t>HPRT Partial variants </a:t>
            </a:r>
            <a:r>
              <a:rPr lang="el-GR" dirty="0"/>
              <a:t>και </a:t>
            </a:r>
            <a:r>
              <a:rPr lang="el-GR" dirty="0" err="1"/>
              <a:t>δραστικότητα</a:t>
            </a:r>
            <a:r>
              <a:rPr lang="el-GR" dirty="0"/>
              <a:t> </a:t>
            </a:r>
            <a:r>
              <a:rPr lang="el-GR" dirty="0" err="1"/>
              <a:t>ενζύμου</a:t>
            </a:r>
            <a:r>
              <a:rPr lang="el-GR" dirty="0"/>
              <a:t> </a:t>
            </a:r>
            <a:r>
              <a:rPr lang="el-GR" dirty="0" err="1"/>
              <a:t>συνήθως</a:t>
            </a:r>
            <a:r>
              <a:rPr lang="el-GR" dirty="0"/>
              <a:t> &gt; 8% δεν </a:t>
            </a:r>
            <a:r>
              <a:rPr lang="el-GR" dirty="0" err="1"/>
              <a:t>εκδηλώνουν</a:t>
            </a:r>
            <a:r>
              <a:rPr lang="el-GR" dirty="0"/>
              <a:t> την </a:t>
            </a:r>
            <a:r>
              <a:rPr lang="el-GR" dirty="0" err="1"/>
              <a:t>Νευρολογικη</a:t>
            </a:r>
            <a:r>
              <a:rPr lang="el-GR" dirty="0"/>
              <a:t>́ του </a:t>
            </a:r>
            <a:r>
              <a:rPr lang="el-GR" dirty="0" err="1"/>
              <a:t>κλασικου</a:t>
            </a:r>
            <a:r>
              <a:rPr lang="el-GR" dirty="0"/>
              <a:t>́ </a:t>
            </a:r>
            <a:r>
              <a:rPr lang="el-GR" dirty="0" err="1"/>
              <a:t>συνδρόμου</a:t>
            </a:r>
            <a:r>
              <a:rPr lang="el-GR" dirty="0"/>
              <a:t> </a:t>
            </a:r>
            <a:r>
              <a:rPr lang="el-GR" dirty="0" err="1"/>
              <a:t>ενω</a:t>
            </a:r>
            <a:r>
              <a:rPr lang="el-GR" dirty="0"/>
              <a:t>́ </a:t>
            </a:r>
            <a:r>
              <a:rPr lang="el-GR" dirty="0" err="1"/>
              <a:t>απο</a:t>
            </a:r>
            <a:r>
              <a:rPr lang="el-GR" dirty="0"/>
              <a:t>́ την </a:t>
            </a:r>
            <a:r>
              <a:rPr lang="el-GR" dirty="0" err="1"/>
              <a:t>εφηβικη</a:t>
            </a:r>
            <a:r>
              <a:rPr lang="el-GR" dirty="0"/>
              <a:t>́ </a:t>
            </a:r>
            <a:r>
              <a:rPr lang="el-GR" dirty="0" err="1"/>
              <a:t>ηλικία</a:t>
            </a:r>
            <a:r>
              <a:rPr lang="el-GR" dirty="0"/>
              <a:t> </a:t>
            </a:r>
            <a:r>
              <a:rPr lang="el-GR" dirty="0" err="1"/>
              <a:t>παρουσιάζουν</a:t>
            </a:r>
            <a:r>
              <a:rPr lang="el-GR" dirty="0"/>
              <a:t> </a:t>
            </a:r>
            <a:r>
              <a:rPr lang="el-GR" dirty="0" err="1"/>
              <a:t>υπερουριχαιμία</a:t>
            </a:r>
            <a:r>
              <a:rPr lang="el-GR" dirty="0"/>
              <a:t>, </a:t>
            </a:r>
            <a:r>
              <a:rPr lang="el-GR" dirty="0" err="1"/>
              <a:t>χρόνια</a:t>
            </a:r>
            <a:r>
              <a:rPr lang="el-GR" dirty="0"/>
              <a:t> </a:t>
            </a:r>
            <a:r>
              <a:rPr lang="el-GR" dirty="0" err="1"/>
              <a:t>τοφώδη</a:t>
            </a:r>
            <a:r>
              <a:rPr lang="el-GR" dirty="0"/>
              <a:t> </a:t>
            </a:r>
            <a:r>
              <a:rPr lang="el-GR" dirty="0" err="1"/>
              <a:t>ουρικη</a:t>
            </a:r>
            <a:r>
              <a:rPr lang="el-GR" dirty="0"/>
              <a:t>́ </a:t>
            </a:r>
            <a:r>
              <a:rPr lang="el-GR" dirty="0" err="1"/>
              <a:t>αρθρίτιδα</a:t>
            </a:r>
            <a:r>
              <a:rPr lang="el-GR" dirty="0"/>
              <a:t> και </a:t>
            </a:r>
            <a:r>
              <a:rPr lang="el-GR" dirty="0" err="1"/>
              <a:t>νεφρολιθίαση</a:t>
            </a:r>
            <a:r>
              <a:rPr lang="el-GR" dirty="0"/>
              <a:t> </a:t>
            </a:r>
          </a:p>
          <a:p>
            <a:pPr marL="0" indent="0">
              <a:buNone/>
            </a:pPr>
            <a:endParaRPr lang="el-GR" dirty="0"/>
          </a:p>
          <a:p>
            <a:endParaRPr lang="el-GR" dirty="0"/>
          </a:p>
        </p:txBody>
      </p:sp>
    </p:spTree>
    <p:extLst>
      <p:ext uri="{BB962C8B-B14F-4D97-AF65-F5344CB8AC3E}">
        <p14:creationId xmlns:p14="http://schemas.microsoft.com/office/powerpoint/2010/main" val="3465821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ln w="38100">
            <a:solidFill>
              <a:schemeClr val="accent1"/>
            </a:solidFill>
          </a:ln>
        </p:spPr>
        <p:txBody>
          <a:bodyPr/>
          <a:lstStyle/>
          <a:p>
            <a:pPr algn="ctr" eaLnBrk="1" hangingPunct="1"/>
            <a:r>
              <a:rPr lang="el-GR" b="1" dirty="0">
                <a:solidFill>
                  <a:schemeClr val="tx2">
                    <a:lumMod val="75000"/>
                  </a:schemeClr>
                </a:solidFill>
              </a:rPr>
              <a:t>Αρθρίτιδες από κρυστάλλους</a:t>
            </a:r>
            <a:endParaRPr lang="en-US" b="1" dirty="0">
              <a:solidFill>
                <a:schemeClr val="tx2">
                  <a:lumMod val="75000"/>
                </a:schemeClr>
              </a:solidFill>
            </a:endParaRPr>
          </a:p>
        </p:txBody>
      </p:sp>
      <p:sp>
        <p:nvSpPr>
          <p:cNvPr id="54274" name="Rectangle 3"/>
          <p:cNvSpPr>
            <a:spLocks noGrp="1" noChangeArrowheads="1"/>
          </p:cNvSpPr>
          <p:nvPr>
            <p:ph idx="1"/>
          </p:nvPr>
        </p:nvSpPr>
        <p:spPr/>
        <p:txBody>
          <a:bodyPr/>
          <a:lstStyle/>
          <a:p>
            <a:pPr marL="0" indent="0" eaLnBrk="1" hangingPunct="1">
              <a:buNone/>
            </a:pPr>
            <a:endParaRPr lang="el-GR" dirty="0"/>
          </a:p>
          <a:p>
            <a:pPr eaLnBrk="1" hangingPunct="1"/>
            <a:r>
              <a:rPr lang="el-GR" dirty="0"/>
              <a:t>Ουρική </a:t>
            </a:r>
          </a:p>
          <a:p>
            <a:pPr lvl="1" eaLnBrk="1" hangingPunct="1"/>
            <a:r>
              <a:rPr lang="el-GR" dirty="0"/>
              <a:t>Κρύσταλλοι ουρικού μονονατρίου</a:t>
            </a:r>
          </a:p>
          <a:p>
            <a:pPr eaLnBrk="1" hangingPunct="1"/>
            <a:endParaRPr lang="el-GR" dirty="0"/>
          </a:p>
          <a:p>
            <a:pPr eaLnBrk="1" hangingPunct="1"/>
            <a:r>
              <a:rPr lang="el-GR" dirty="0"/>
              <a:t>Ψευδοουρική </a:t>
            </a:r>
          </a:p>
          <a:p>
            <a:pPr lvl="1"/>
            <a:r>
              <a:rPr lang="el-GR" dirty="0"/>
              <a:t>Διυδρικό πυροφωσφορικό ασβέστιο</a:t>
            </a:r>
          </a:p>
          <a:p>
            <a:pPr lvl="1"/>
            <a:r>
              <a:rPr lang="el-GR" dirty="0"/>
              <a:t>Απατίτης</a:t>
            </a:r>
            <a:endParaRPr lang="en-US" dirty="0"/>
          </a:p>
          <a:p>
            <a:pPr eaLnBrk="1" hangingPunct="1"/>
            <a:endParaRPr lang="el-GR" dirty="0"/>
          </a:p>
          <a:p>
            <a:pPr eaLnBrk="1" hangingPunct="1"/>
            <a:r>
              <a:rPr lang="el-GR" dirty="0"/>
              <a:t>Άλλες κρυσταλλογενείς αρθρίτιδες</a:t>
            </a:r>
          </a:p>
          <a:p>
            <a:pPr eaLnBrk="1" hangingPunct="1"/>
            <a:endParaRPr lang="el-GR" dirty="0"/>
          </a:p>
        </p:txBody>
      </p:sp>
    </p:spTree>
    <p:extLst>
      <p:ext uri="{BB962C8B-B14F-4D97-AF65-F5344CB8AC3E}">
        <p14:creationId xmlns:p14="http://schemas.microsoft.com/office/powerpoint/2010/main" val="218194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FB90F6-7B92-8F47-9D7C-7E9F510AF5CA}"/>
              </a:ext>
            </a:extLst>
          </p:cNvPr>
          <p:cNvSpPr>
            <a:spLocks noGrp="1"/>
          </p:cNvSpPr>
          <p:nvPr>
            <p:ph type="title"/>
          </p:nvPr>
        </p:nvSpPr>
        <p:spPr>
          <a:xfrm>
            <a:off x="253218" y="365127"/>
            <a:ext cx="5024635" cy="1190958"/>
          </a:xfrm>
          <a:ln w="38100">
            <a:solidFill>
              <a:schemeClr val="accent1"/>
            </a:solidFill>
          </a:ln>
        </p:spPr>
        <p:txBody>
          <a:bodyPr>
            <a:normAutofit/>
          </a:bodyPr>
          <a:lstStyle/>
          <a:p>
            <a:pPr algn="ctr"/>
            <a:r>
              <a:rPr lang="el-GR" sz="3600" b="1" dirty="0"/>
              <a:t>Ουρική αρθρίτιδα (</a:t>
            </a:r>
            <a:r>
              <a:rPr lang="el-GR" sz="3600" b="1" dirty="0" err="1"/>
              <a:t>ΟυΑ</a:t>
            </a:r>
            <a:r>
              <a:rPr lang="el-GR" sz="3600" b="1" dirty="0"/>
              <a:t>):</a:t>
            </a:r>
          </a:p>
        </p:txBody>
      </p:sp>
      <p:sp>
        <p:nvSpPr>
          <p:cNvPr id="3" name="Θέση περιεχομένου 2">
            <a:extLst>
              <a:ext uri="{FF2B5EF4-FFF2-40B4-BE49-F238E27FC236}">
                <a16:creationId xmlns:a16="http://schemas.microsoft.com/office/drawing/2014/main" id="{20EB4BB9-4C6A-774C-8364-562C2BF47577}"/>
              </a:ext>
            </a:extLst>
          </p:cNvPr>
          <p:cNvSpPr>
            <a:spLocks noGrp="1"/>
          </p:cNvSpPr>
          <p:nvPr>
            <p:ph idx="1"/>
          </p:nvPr>
        </p:nvSpPr>
        <p:spPr>
          <a:xfrm>
            <a:off x="628650" y="3593430"/>
            <a:ext cx="7886700" cy="3016669"/>
          </a:xfrm>
        </p:spPr>
        <p:txBody>
          <a:bodyPr>
            <a:normAutofit lnSpcReduction="10000"/>
          </a:bodyPr>
          <a:lstStyle/>
          <a:p>
            <a:pPr marL="0" indent="0">
              <a:buNone/>
            </a:pPr>
            <a:endParaRPr lang="el-GR" dirty="0"/>
          </a:p>
          <a:p>
            <a:pPr>
              <a:buFont typeface="Wingdings" pitchFamily="2" charset="2"/>
              <a:buChar char="Ø"/>
            </a:pPr>
            <a:r>
              <a:rPr lang="el-GR" dirty="0"/>
              <a:t>Είναι η πιο συχνή φλεγμονώδη αρθρίτιδα στους άνδρες, προσβάλλοντας έως 2% των ενηλίκων.²</a:t>
            </a:r>
          </a:p>
          <a:p>
            <a:pPr marL="0" indent="0">
              <a:buNone/>
            </a:pPr>
            <a:endParaRPr lang="el-GR" dirty="0"/>
          </a:p>
          <a:p>
            <a:pPr>
              <a:buFont typeface="Wingdings" pitchFamily="2" charset="2"/>
              <a:buChar char="Ø"/>
            </a:pPr>
            <a:r>
              <a:rPr lang="el-GR" dirty="0">
                <a:solidFill>
                  <a:srgbClr val="FF0000"/>
                </a:solidFill>
              </a:rPr>
              <a:t>Υπερουριχαιμία</a:t>
            </a:r>
            <a:r>
              <a:rPr lang="el-GR" dirty="0"/>
              <a:t> : απαραίτητη προϋπόθεση για την ουρική αρθρίτιδα. </a:t>
            </a:r>
            <a:r>
              <a:rPr lang="el-GR" sz="2000" b="1" dirty="0"/>
              <a:t>Δεν αναπτύσσουν ουρική αρθρίτιδα όλοι οι άνθρωποι με υπερουριχαιμία.³</a:t>
            </a:r>
          </a:p>
          <a:p>
            <a:endParaRPr lang="el-GR" dirty="0"/>
          </a:p>
        </p:txBody>
      </p:sp>
      <p:pic>
        <p:nvPicPr>
          <p:cNvPr id="4" name="Εικόνα 3">
            <a:extLst>
              <a:ext uri="{FF2B5EF4-FFF2-40B4-BE49-F238E27FC236}">
                <a16:creationId xmlns:a16="http://schemas.microsoft.com/office/drawing/2014/main" id="{95CB53B0-C324-6846-AA4E-DB5D86387A35}"/>
              </a:ext>
            </a:extLst>
          </p:cNvPr>
          <p:cNvPicPr>
            <a:picLocks noChangeAspect="1"/>
          </p:cNvPicPr>
          <p:nvPr/>
        </p:nvPicPr>
        <p:blipFill>
          <a:blip r:embed="rId2"/>
          <a:stretch>
            <a:fillRect/>
          </a:stretch>
        </p:blipFill>
        <p:spPr>
          <a:xfrm>
            <a:off x="5885781" y="264653"/>
            <a:ext cx="2629569" cy="2852071"/>
          </a:xfrm>
          <a:prstGeom prst="rect">
            <a:avLst/>
          </a:prstGeom>
        </p:spPr>
      </p:pic>
      <p:sp>
        <p:nvSpPr>
          <p:cNvPr id="5" name="TextBox 4">
            <a:extLst>
              <a:ext uri="{FF2B5EF4-FFF2-40B4-BE49-F238E27FC236}">
                <a16:creationId xmlns:a16="http://schemas.microsoft.com/office/drawing/2014/main" id="{7FBD229A-77FC-FE42-B736-9ACCA7B9D750}"/>
              </a:ext>
            </a:extLst>
          </p:cNvPr>
          <p:cNvSpPr txBox="1"/>
          <p:nvPr/>
        </p:nvSpPr>
        <p:spPr>
          <a:xfrm>
            <a:off x="628648" y="2565736"/>
            <a:ext cx="7886701" cy="1569660"/>
          </a:xfrm>
          <a:prstGeom prst="rect">
            <a:avLst/>
          </a:prstGeom>
          <a:noFill/>
        </p:spPr>
        <p:txBody>
          <a:bodyPr wrap="square" rtlCol="0">
            <a:spAutoFit/>
          </a:bodyPr>
          <a:lstStyle/>
          <a:p>
            <a:pPr marL="285750" indent="-285750">
              <a:buFont typeface="Wingdings" pitchFamily="2" charset="2"/>
              <a:buChar char="Ø"/>
            </a:pPr>
            <a:r>
              <a:rPr lang="el-GR" sz="2600" dirty="0"/>
              <a:t>Αποτέλεσμα της εναπόθεσης </a:t>
            </a:r>
          </a:p>
          <a:p>
            <a:r>
              <a:rPr lang="el-GR" sz="2600" dirty="0"/>
              <a:t>    κρυστάλλων ουρικού μονονατρίου (</a:t>
            </a:r>
            <a:r>
              <a:rPr lang="en-US" sz="2600" dirty="0"/>
              <a:t>MSU</a:t>
            </a:r>
            <a:r>
              <a:rPr lang="el-GR" sz="2600" dirty="0"/>
              <a:t>) μέσα και γύρω από τις αρθρώσεις. </a:t>
            </a:r>
          </a:p>
          <a:p>
            <a:pPr marL="285750" indent="-285750">
              <a:buFont typeface="Wingdings" pitchFamily="2" charset="2"/>
              <a:buChar char="Ø"/>
            </a:pPr>
            <a:endParaRPr lang="el-GR" dirty="0"/>
          </a:p>
        </p:txBody>
      </p:sp>
    </p:spTree>
    <p:extLst>
      <p:ext uri="{BB962C8B-B14F-4D97-AF65-F5344CB8AC3E}">
        <p14:creationId xmlns:p14="http://schemas.microsoft.com/office/powerpoint/2010/main" val="3958692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7A96DC-0E54-E643-8F36-62E448F584FA}"/>
              </a:ext>
            </a:extLst>
          </p:cNvPr>
          <p:cNvSpPr>
            <a:spLocks noGrp="1"/>
          </p:cNvSpPr>
          <p:nvPr>
            <p:ph type="title"/>
          </p:nvPr>
        </p:nvSpPr>
        <p:spPr>
          <a:xfrm>
            <a:off x="1989220" y="188664"/>
            <a:ext cx="5306929" cy="1142832"/>
          </a:xfrm>
        </p:spPr>
        <p:txBody>
          <a:bodyPr/>
          <a:lstStyle/>
          <a:p>
            <a:pPr algn="ctr"/>
            <a:r>
              <a:rPr lang="el-GR" b="1" dirty="0">
                <a:solidFill>
                  <a:srgbClr val="C00000"/>
                </a:solidFill>
              </a:rPr>
              <a:t>Υπερουριχαιμία</a:t>
            </a:r>
          </a:p>
        </p:txBody>
      </p:sp>
      <p:sp>
        <p:nvSpPr>
          <p:cNvPr id="3" name="Θέση περιεχομένου 2">
            <a:extLst>
              <a:ext uri="{FF2B5EF4-FFF2-40B4-BE49-F238E27FC236}">
                <a16:creationId xmlns:a16="http://schemas.microsoft.com/office/drawing/2014/main" id="{F810BDF9-625C-AC40-A02E-109FBB3CAC96}"/>
              </a:ext>
            </a:extLst>
          </p:cNvPr>
          <p:cNvSpPr>
            <a:spLocks noGrp="1"/>
          </p:cNvSpPr>
          <p:nvPr>
            <p:ph idx="1"/>
          </p:nvPr>
        </p:nvSpPr>
        <p:spPr>
          <a:xfrm>
            <a:off x="628650" y="1825625"/>
            <a:ext cx="3943350" cy="4254333"/>
          </a:xfrm>
        </p:spPr>
        <p:txBody>
          <a:bodyPr>
            <a:normAutofit fontScale="77500" lnSpcReduction="20000"/>
          </a:bodyPr>
          <a:lstStyle/>
          <a:p>
            <a:pPr>
              <a:buFont typeface="Wingdings" pitchFamily="2" charset="2"/>
              <a:buChar char="Ø"/>
            </a:pPr>
            <a:r>
              <a:rPr lang="el-GR" b="1" dirty="0"/>
              <a:t>Ορίζεται ως </a:t>
            </a:r>
            <a:r>
              <a:rPr lang="el-GR" b="1" dirty="0">
                <a:solidFill>
                  <a:srgbClr val="C00000"/>
                </a:solidFill>
              </a:rPr>
              <a:t>ουρικό οξύ στον ορό &gt;6,7 mg/dl</a:t>
            </a:r>
            <a:r>
              <a:rPr lang="el-GR" b="1" dirty="0"/>
              <a:t>. </a:t>
            </a:r>
            <a:endParaRPr lang="el-GR" dirty="0"/>
          </a:p>
          <a:p>
            <a:pPr>
              <a:buFont typeface="Wingdings" pitchFamily="2" charset="2"/>
              <a:buChar char="Ø"/>
            </a:pPr>
            <a:endParaRPr lang="el-GR" dirty="0"/>
          </a:p>
          <a:p>
            <a:pPr>
              <a:buFont typeface="Wingdings" pitchFamily="2" charset="2"/>
              <a:buChar char="Ø"/>
            </a:pPr>
            <a:r>
              <a:rPr lang="el-GR" dirty="0"/>
              <a:t>Οφείλετε σε διαταραχές του μεταβολισμού των πουρινών / πυραμιδινών.</a:t>
            </a:r>
          </a:p>
          <a:p>
            <a:pPr marL="0" indent="0">
              <a:buNone/>
            </a:pPr>
            <a:endParaRPr lang="el-GR" dirty="0"/>
          </a:p>
          <a:p>
            <a:pPr>
              <a:buFont typeface="Wingdings" pitchFamily="2" charset="2"/>
              <a:buChar char="Ø"/>
            </a:pPr>
            <a:r>
              <a:rPr lang="el-GR" dirty="0"/>
              <a:t>Όπως αυξάνονται οι συγκεντρώσεις του ουρικού οξέος στον ορό &gt;6,7 mg/dl σε θερμοκρασία 37°</a:t>
            </a:r>
            <a:r>
              <a:rPr lang="en-US" dirty="0"/>
              <a:t>C</a:t>
            </a:r>
            <a:r>
              <a:rPr lang="el-GR" dirty="0"/>
              <a:t>, καθιζάνουν στους ιστούς κρύσταλλοι ουρικού μονονατρίου που μπορούν να προκαλέσουν ουρική νόσος.</a:t>
            </a:r>
          </a:p>
          <a:p>
            <a:endParaRPr lang="el-GR" dirty="0"/>
          </a:p>
        </p:txBody>
      </p:sp>
      <p:pic>
        <p:nvPicPr>
          <p:cNvPr id="4" name="Εικόνα 3">
            <a:extLst>
              <a:ext uri="{FF2B5EF4-FFF2-40B4-BE49-F238E27FC236}">
                <a16:creationId xmlns:a16="http://schemas.microsoft.com/office/drawing/2014/main" id="{067BF26E-DACE-B44C-93CE-F191E019F887}"/>
              </a:ext>
            </a:extLst>
          </p:cNvPr>
          <p:cNvPicPr>
            <a:picLocks noChangeAspect="1"/>
          </p:cNvPicPr>
          <p:nvPr/>
        </p:nvPicPr>
        <p:blipFill>
          <a:blip r:embed="rId2"/>
          <a:stretch>
            <a:fillRect/>
          </a:stretch>
        </p:blipFill>
        <p:spPr>
          <a:xfrm rot="16200000">
            <a:off x="5311315" y="1711844"/>
            <a:ext cx="3069978" cy="4131729"/>
          </a:xfrm>
          <a:prstGeom prst="rect">
            <a:avLst/>
          </a:prstGeom>
        </p:spPr>
      </p:pic>
    </p:spTree>
    <p:extLst>
      <p:ext uri="{BB962C8B-B14F-4D97-AF65-F5344CB8AC3E}">
        <p14:creationId xmlns:p14="http://schemas.microsoft.com/office/powerpoint/2010/main" val="221190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5DDA8716-5EC2-4146-9B42-A83EE2C69B9D}"/>
              </a:ext>
            </a:extLst>
          </p:cNvPr>
          <p:cNvSpPr/>
          <p:nvPr/>
        </p:nvSpPr>
        <p:spPr>
          <a:xfrm>
            <a:off x="0" y="4331718"/>
            <a:ext cx="4786962" cy="646331"/>
          </a:xfrm>
          <a:prstGeom prst="rect">
            <a:avLst/>
          </a:prstGeom>
        </p:spPr>
        <p:txBody>
          <a:bodyPr wrap="square">
            <a:spAutoFit/>
          </a:bodyPr>
          <a:lstStyle/>
          <a:p>
            <a:r>
              <a:rPr lang="el-GR" b="1" dirty="0"/>
              <a:t> </a:t>
            </a:r>
            <a:r>
              <a:rPr lang="el-GR" b="1" dirty="0" err="1"/>
              <a:t>Γενετικα</a:t>
            </a:r>
            <a:r>
              <a:rPr lang="el-GR" b="1" dirty="0"/>
              <a:t>́ </a:t>
            </a:r>
            <a:r>
              <a:rPr lang="el-GR" b="1" dirty="0" err="1"/>
              <a:t>αίτια</a:t>
            </a:r>
            <a:r>
              <a:rPr lang="el-GR" b="1" dirty="0"/>
              <a:t> /↑</a:t>
            </a:r>
            <a:r>
              <a:rPr lang="el-GR" b="1" dirty="0" err="1"/>
              <a:t>αλκοόλ</a:t>
            </a:r>
            <a:r>
              <a:rPr lang="el-GR" b="1" dirty="0"/>
              <a:t> / ↓</a:t>
            </a:r>
            <a:r>
              <a:rPr lang="en-GB" b="1" dirty="0"/>
              <a:t>GFR /</a:t>
            </a:r>
            <a:endParaRPr lang="el-GR" b="1" dirty="0"/>
          </a:p>
          <a:p>
            <a:r>
              <a:rPr lang="en-GB" b="1" dirty="0"/>
              <a:t> </a:t>
            </a:r>
            <a:r>
              <a:rPr lang="el-GR" b="1" dirty="0" err="1"/>
              <a:t>φάρμακα</a:t>
            </a:r>
            <a:r>
              <a:rPr lang="el-GR" b="1" dirty="0"/>
              <a:t>: </a:t>
            </a:r>
            <a:r>
              <a:rPr lang="el-GR" b="1" dirty="0" err="1"/>
              <a:t>διουρητικα</a:t>
            </a:r>
            <a:r>
              <a:rPr lang="el-GR" b="1" dirty="0"/>
              <a:t>́, </a:t>
            </a:r>
            <a:r>
              <a:rPr lang="el-GR" b="1" dirty="0" err="1"/>
              <a:t>ασπιρίνη</a:t>
            </a:r>
            <a:r>
              <a:rPr lang="el-GR" b="1" dirty="0"/>
              <a:t>, </a:t>
            </a:r>
            <a:r>
              <a:rPr lang="el-GR" b="1" dirty="0" err="1"/>
              <a:t>αντιφυματικα</a:t>
            </a:r>
            <a:r>
              <a:rPr lang="el-GR" b="1" dirty="0"/>
              <a:t>́ </a:t>
            </a:r>
            <a:endParaRPr lang="el-GR" dirty="0"/>
          </a:p>
        </p:txBody>
      </p:sp>
      <p:sp>
        <p:nvSpPr>
          <p:cNvPr id="7" name="Δεξιό βέλος 6">
            <a:extLst>
              <a:ext uri="{FF2B5EF4-FFF2-40B4-BE49-F238E27FC236}">
                <a16:creationId xmlns:a16="http://schemas.microsoft.com/office/drawing/2014/main" id="{8229ACF4-77CA-5A49-A188-28EE55F53C46}"/>
              </a:ext>
            </a:extLst>
          </p:cNvPr>
          <p:cNvSpPr/>
          <p:nvPr/>
        </p:nvSpPr>
        <p:spPr>
          <a:xfrm>
            <a:off x="790413" y="3307844"/>
            <a:ext cx="19393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a:extLst>
              <a:ext uri="{FF2B5EF4-FFF2-40B4-BE49-F238E27FC236}">
                <a16:creationId xmlns:a16="http://schemas.microsoft.com/office/drawing/2014/main" id="{9883935D-B0AE-B042-9C24-A316791A294B}"/>
              </a:ext>
            </a:extLst>
          </p:cNvPr>
          <p:cNvSpPr/>
          <p:nvPr/>
        </p:nvSpPr>
        <p:spPr>
          <a:xfrm rot="10800000">
            <a:off x="6063836" y="3350106"/>
            <a:ext cx="18741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FA8F29B1-B1C1-B74B-91AD-15D85C5FF339}"/>
              </a:ext>
            </a:extLst>
          </p:cNvPr>
          <p:cNvSpPr/>
          <p:nvPr/>
        </p:nvSpPr>
        <p:spPr>
          <a:xfrm>
            <a:off x="3086864" y="3350106"/>
            <a:ext cx="2678938" cy="523220"/>
          </a:xfrm>
          <a:prstGeom prst="rect">
            <a:avLst/>
          </a:prstGeom>
          <a:ln w="38100">
            <a:solidFill>
              <a:srgbClr val="C00000"/>
            </a:solidFill>
          </a:ln>
        </p:spPr>
        <p:txBody>
          <a:bodyPr wrap="none">
            <a:spAutoFit/>
          </a:bodyPr>
          <a:lstStyle/>
          <a:p>
            <a:r>
              <a:rPr lang="el-GR" sz="2800" b="1" dirty="0" err="1"/>
              <a:t>Υπερουριχαιμία</a:t>
            </a:r>
            <a:r>
              <a:rPr lang="el-GR" sz="2800" b="1" dirty="0"/>
              <a:t> </a:t>
            </a:r>
            <a:endParaRPr lang="el-GR" sz="2800" dirty="0"/>
          </a:p>
        </p:txBody>
      </p:sp>
      <p:sp>
        <p:nvSpPr>
          <p:cNvPr id="10" name="Ορθογώνιο 9">
            <a:extLst>
              <a:ext uri="{FF2B5EF4-FFF2-40B4-BE49-F238E27FC236}">
                <a16:creationId xmlns:a16="http://schemas.microsoft.com/office/drawing/2014/main" id="{F98BB280-3626-9243-B965-39F0A6B82B86}"/>
              </a:ext>
            </a:extLst>
          </p:cNvPr>
          <p:cNvSpPr/>
          <p:nvPr/>
        </p:nvSpPr>
        <p:spPr>
          <a:xfrm>
            <a:off x="5854481" y="2469808"/>
            <a:ext cx="2504212" cy="369332"/>
          </a:xfrm>
          <a:prstGeom prst="rect">
            <a:avLst/>
          </a:prstGeom>
        </p:spPr>
        <p:txBody>
          <a:bodyPr wrap="none">
            <a:spAutoFit/>
          </a:bodyPr>
          <a:lstStyle/>
          <a:p>
            <a:r>
              <a:rPr lang="el-GR" b="1" dirty="0" err="1">
                <a:latin typeface="Arial" panose="020B0604020202020204" pitchFamily="34" charset="0"/>
              </a:rPr>
              <a:t>Αυξημένη</a:t>
            </a:r>
            <a:r>
              <a:rPr lang="el-GR" b="1" dirty="0">
                <a:latin typeface="Arial" panose="020B0604020202020204" pitchFamily="34" charset="0"/>
              </a:rPr>
              <a:t> </a:t>
            </a:r>
            <a:r>
              <a:rPr lang="el-GR" b="1" dirty="0" err="1">
                <a:latin typeface="Arial" panose="020B0604020202020204" pitchFamily="34" charset="0"/>
              </a:rPr>
              <a:t>παραγωγη</a:t>
            </a:r>
            <a:r>
              <a:rPr lang="el-GR" b="1" dirty="0">
                <a:latin typeface="Arial" panose="020B0604020202020204" pitchFamily="34" charset="0"/>
              </a:rPr>
              <a:t>́</a:t>
            </a:r>
          </a:p>
        </p:txBody>
      </p:sp>
      <p:sp>
        <p:nvSpPr>
          <p:cNvPr id="11" name="Ορθογώνιο 10">
            <a:extLst>
              <a:ext uri="{FF2B5EF4-FFF2-40B4-BE49-F238E27FC236}">
                <a16:creationId xmlns:a16="http://schemas.microsoft.com/office/drawing/2014/main" id="{DF2C3885-3294-2E4F-B5BA-B42EF4A2094E}"/>
              </a:ext>
            </a:extLst>
          </p:cNvPr>
          <p:cNvSpPr/>
          <p:nvPr/>
        </p:nvSpPr>
        <p:spPr>
          <a:xfrm>
            <a:off x="5765802" y="4331719"/>
            <a:ext cx="3060915" cy="646331"/>
          </a:xfrm>
          <a:prstGeom prst="rect">
            <a:avLst/>
          </a:prstGeom>
        </p:spPr>
        <p:txBody>
          <a:bodyPr wrap="square">
            <a:spAutoFit/>
          </a:bodyPr>
          <a:lstStyle/>
          <a:p>
            <a:r>
              <a:rPr lang="el-GR" b="1" dirty="0">
                <a:solidFill>
                  <a:srgbClr val="FFFFFF"/>
                </a:solidFill>
                <a:latin typeface="Arial" panose="020B0604020202020204" pitchFamily="34" charset="0"/>
              </a:rPr>
              <a:t> </a:t>
            </a:r>
            <a:r>
              <a:rPr lang="el-GR" b="1" dirty="0" err="1"/>
              <a:t>Δίαιτα</a:t>
            </a:r>
            <a:r>
              <a:rPr lang="el-GR" b="1" dirty="0"/>
              <a:t>, </a:t>
            </a:r>
            <a:r>
              <a:rPr lang="el-GR" b="1" dirty="0" err="1"/>
              <a:t>γενετικα</a:t>
            </a:r>
            <a:r>
              <a:rPr lang="el-GR" b="1" dirty="0"/>
              <a:t>́ </a:t>
            </a:r>
            <a:r>
              <a:rPr lang="el-GR" b="1" dirty="0" err="1"/>
              <a:t>αίτια</a:t>
            </a:r>
            <a:r>
              <a:rPr lang="el-GR" b="1" dirty="0"/>
              <a:t>,</a:t>
            </a:r>
            <a:br>
              <a:rPr lang="el-GR" b="1" dirty="0"/>
            </a:br>
            <a:r>
              <a:rPr lang="el-GR" b="1" dirty="0"/>
              <a:t>↑ </a:t>
            </a:r>
            <a:r>
              <a:rPr lang="el-GR" b="1" dirty="0" err="1"/>
              <a:t>κυτταρικός</a:t>
            </a:r>
            <a:r>
              <a:rPr lang="el-GR" b="1" dirty="0"/>
              <a:t> </a:t>
            </a:r>
            <a:r>
              <a:rPr lang="el-GR" b="1" dirty="0" err="1"/>
              <a:t>καταβολισμός</a:t>
            </a:r>
            <a:r>
              <a:rPr lang="el-GR" b="1" dirty="0"/>
              <a:t> </a:t>
            </a:r>
            <a:endParaRPr lang="el-GR" dirty="0"/>
          </a:p>
        </p:txBody>
      </p:sp>
      <p:sp>
        <p:nvSpPr>
          <p:cNvPr id="12" name="Ορθογώνιο 11">
            <a:extLst>
              <a:ext uri="{FF2B5EF4-FFF2-40B4-BE49-F238E27FC236}">
                <a16:creationId xmlns:a16="http://schemas.microsoft.com/office/drawing/2014/main" id="{8DA692C5-8366-5549-96CE-2AC9B17A77E8}"/>
              </a:ext>
            </a:extLst>
          </p:cNvPr>
          <p:cNvSpPr/>
          <p:nvPr/>
        </p:nvSpPr>
        <p:spPr>
          <a:xfrm>
            <a:off x="0" y="2474579"/>
            <a:ext cx="3153905" cy="646331"/>
          </a:xfrm>
          <a:prstGeom prst="rect">
            <a:avLst/>
          </a:prstGeom>
        </p:spPr>
        <p:txBody>
          <a:bodyPr wrap="square">
            <a:spAutoFit/>
          </a:bodyPr>
          <a:lstStyle/>
          <a:p>
            <a:r>
              <a:rPr lang="el-GR" b="1" dirty="0" err="1"/>
              <a:t>Μειωμένη</a:t>
            </a:r>
            <a:r>
              <a:rPr lang="el-GR" b="1" dirty="0"/>
              <a:t> </a:t>
            </a:r>
            <a:r>
              <a:rPr lang="el-GR" b="1" dirty="0" err="1"/>
              <a:t>νεφρικη</a:t>
            </a:r>
            <a:r>
              <a:rPr lang="el-GR" b="1" dirty="0"/>
              <a:t>́ </a:t>
            </a:r>
            <a:r>
              <a:rPr lang="el-GR" b="1" dirty="0" err="1"/>
              <a:t>απέκκριση</a:t>
            </a:r>
            <a:r>
              <a:rPr lang="el-GR" b="1" dirty="0"/>
              <a:t> </a:t>
            </a:r>
            <a:r>
              <a:rPr lang="el-GR" b="1" dirty="0" err="1"/>
              <a:t>ουρικου</a:t>
            </a:r>
            <a:r>
              <a:rPr lang="el-GR" b="1" dirty="0"/>
              <a:t>́ </a:t>
            </a:r>
            <a:r>
              <a:rPr lang="el-GR" b="1" dirty="0" err="1"/>
              <a:t>οξέος</a:t>
            </a:r>
            <a:r>
              <a:rPr lang="el-GR" b="1" dirty="0"/>
              <a:t> (&lt;800 </a:t>
            </a:r>
            <a:r>
              <a:rPr lang="en-GB" b="1" dirty="0"/>
              <a:t>mg/d) </a:t>
            </a:r>
            <a:endParaRPr lang="en-GB" dirty="0"/>
          </a:p>
        </p:txBody>
      </p:sp>
      <p:sp>
        <p:nvSpPr>
          <p:cNvPr id="13" name="Ορθογώνιο 12">
            <a:extLst>
              <a:ext uri="{FF2B5EF4-FFF2-40B4-BE49-F238E27FC236}">
                <a16:creationId xmlns:a16="http://schemas.microsoft.com/office/drawing/2014/main" id="{3C6B43B1-266D-A04B-833C-73863E997155}"/>
              </a:ext>
            </a:extLst>
          </p:cNvPr>
          <p:cNvSpPr/>
          <p:nvPr/>
        </p:nvSpPr>
        <p:spPr>
          <a:xfrm>
            <a:off x="933182" y="394168"/>
            <a:ext cx="7707559" cy="584775"/>
          </a:xfrm>
          <a:prstGeom prst="rect">
            <a:avLst/>
          </a:prstGeom>
          <a:ln w="38100">
            <a:solidFill>
              <a:schemeClr val="accent1"/>
            </a:solidFill>
          </a:ln>
        </p:spPr>
        <p:txBody>
          <a:bodyPr wrap="none">
            <a:spAutoFit/>
          </a:bodyPr>
          <a:lstStyle/>
          <a:p>
            <a:r>
              <a:rPr lang="el-GR" sz="3200" b="1" dirty="0" err="1">
                <a:latin typeface="ArialMT"/>
              </a:rPr>
              <a:t>Παθοφυσιολογία</a:t>
            </a:r>
            <a:r>
              <a:rPr lang="el-GR" sz="3200" b="1" dirty="0">
                <a:latin typeface="ArialMT"/>
              </a:rPr>
              <a:t> της </a:t>
            </a:r>
            <a:r>
              <a:rPr lang="el-GR" sz="3200" b="1" dirty="0" err="1">
                <a:latin typeface="ArialMT"/>
              </a:rPr>
              <a:t>υπερουριχαιμίας</a:t>
            </a:r>
            <a:r>
              <a:rPr lang="el-GR" sz="3200" b="1" dirty="0">
                <a:latin typeface="ArialMT"/>
              </a:rPr>
              <a:t> </a:t>
            </a:r>
            <a:endParaRPr lang="el-GR" sz="3200" b="1" dirty="0"/>
          </a:p>
        </p:txBody>
      </p:sp>
      <p:sp>
        <p:nvSpPr>
          <p:cNvPr id="14" name="TextBox 13">
            <a:extLst>
              <a:ext uri="{FF2B5EF4-FFF2-40B4-BE49-F238E27FC236}">
                <a16:creationId xmlns:a16="http://schemas.microsoft.com/office/drawing/2014/main" id="{0895F146-390A-2941-8CFB-F5109FAE67BE}"/>
              </a:ext>
            </a:extLst>
          </p:cNvPr>
          <p:cNvSpPr txBox="1"/>
          <p:nvPr/>
        </p:nvSpPr>
        <p:spPr>
          <a:xfrm>
            <a:off x="1441342" y="1937288"/>
            <a:ext cx="370614" cy="461665"/>
          </a:xfrm>
          <a:prstGeom prst="rect">
            <a:avLst/>
          </a:prstGeom>
          <a:noFill/>
        </p:spPr>
        <p:txBody>
          <a:bodyPr wrap="none" rtlCol="0">
            <a:spAutoFit/>
          </a:bodyPr>
          <a:lstStyle/>
          <a:p>
            <a:r>
              <a:rPr lang="el-GR" sz="2400" b="1" dirty="0"/>
              <a:t>Α</a:t>
            </a:r>
          </a:p>
        </p:txBody>
      </p:sp>
      <p:sp>
        <p:nvSpPr>
          <p:cNvPr id="15" name="TextBox 14">
            <a:extLst>
              <a:ext uri="{FF2B5EF4-FFF2-40B4-BE49-F238E27FC236}">
                <a16:creationId xmlns:a16="http://schemas.microsoft.com/office/drawing/2014/main" id="{740ED644-F58A-CA41-9B4B-04E81B35C9D9}"/>
              </a:ext>
            </a:extLst>
          </p:cNvPr>
          <p:cNvSpPr txBox="1"/>
          <p:nvPr/>
        </p:nvSpPr>
        <p:spPr>
          <a:xfrm>
            <a:off x="6836247" y="1935974"/>
            <a:ext cx="357790" cy="461665"/>
          </a:xfrm>
          <a:prstGeom prst="rect">
            <a:avLst/>
          </a:prstGeom>
          <a:noFill/>
        </p:spPr>
        <p:txBody>
          <a:bodyPr wrap="none" rtlCol="0">
            <a:spAutoFit/>
          </a:bodyPr>
          <a:lstStyle/>
          <a:p>
            <a:r>
              <a:rPr lang="el-GR" sz="2400" b="1" dirty="0"/>
              <a:t>Β</a:t>
            </a:r>
          </a:p>
        </p:txBody>
      </p:sp>
      <p:sp>
        <p:nvSpPr>
          <p:cNvPr id="17" name="TextBox 16">
            <a:extLst>
              <a:ext uri="{FF2B5EF4-FFF2-40B4-BE49-F238E27FC236}">
                <a16:creationId xmlns:a16="http://schemas.microsoft.com/office/drawing/2014/main" id="{37C27C3E-588A-4D47-BE3B-F68DD6C7E8EA}"/>
              </a:ext>
            </a:extLst>
          </p:cNvPr>
          <p:cNvSpPr txBox="1"/>
          <p:nvPr/>
        </p:nvSpPr>
        <p:spPr>
          <a:xfrm>
            <a:off x="3086864" y="5727192"/>
            <a:ext cx="2520242" cy="461665"/>
          </a:xfrm>
          <a:prstGeom prst="rect">
            <a:avLst/>
          </a:prstGeom>
          <a:noFill/>
        </p:spPr>
        <p:txBody>
          <a:bodyPr wrap="none" rtlCol="0">
            <a:spAutoFit/>
          </a:bodyPr>
          <a:lstStyle/>
          <a:p>
            <a:r>
              <a:rPr lang="el-GR" sz="2400" b="1" dirty="0"/>
              <a:t>Γ: </a:t>
            </a:r>
            <a:r>
              <a:rPr lang="el-GR" sz="2400" b="1" dirty="0" err="1"/>
              <a:t>Συνδυασμο</a:t>
            </a:r>
            <a:r>
              <a:rPr lang="el-GR" sz="2400" b="1" dirty="0"/>
              <a:t>́ Α+Β</a:t>
            </a:r>
            <a:endParaRPr lang="el-GR" sz="2400" b="1" dirty="0">
              <a:effectLst/>
            </a:endParaRPr>
          </a:p>
        </p:txBody>
      </p:sp>
    </p:spTree>
    <p:extLst>
      <p:ext uri="{BB962C8B-B14F-4D97-AF65-F5344CB8AC3E}">
        <p14:creationId xmlns:p14="http://schemas.microsoft.com/office/powerpoint/2010/main" val="304107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5ED7423-EE9A-2E40-89FC-F1E08F1E9628}"/>
              </a:ext>
            </a:extLst>
          </p:cNvPr>
          <p:cNvPicPr>
            <a:picLocks noChangeAspect="1"/>
          </p:cNvPicPr>
          <p:nvPr/>
        </p:nvPicPr>
        <p:blipFill>
          <a:blip r:embed="rId2"/>
          <a:stretch>
            <a:fillRect/>
          </a:stretch>
        </p:blipFill>
        <p:spPr>
          <a:xfrm>
            <a:off x="945874" y="250409"/>
            <a:ext cx="7565080" cy="5324935"/>
          </a:xfrm>
          <a:prstGeom prst="rect">
            <a:avLst/>
          </a:prstGeom>
        </p:spPr>
      </p:pic>
      <p:pic>
        <p:nvPicPr>
          <p:cNvPr id="2" name="Εικόνα 1">
            <a:extLst>
              <a:ext uri="{FF2B5EF4-FFF2-40B4-BE49-F238E27FC236}">
                <a16:creationId xmlns:a16="http://schemas.microsoft.com/office/drawing/2014/main" id="{4CAB3759-D647-7C47-B3EB-FDB72185C289}"/>
              </a:ext>
            </a:extLst>
          </p:cNvPr>
          <p:cNvPicPr>
            <a:picLocks noChangeAspect="1"/>
          </p:cNvPicPr>
          <p:nvPr/>
        </p:nvPicPr>
        <p:blipFill>
          <a:blip r:embed="rId3"/>
          <a:stretch>
            <a:fillRect/>
          </a:stretch>
        </p:blipFill>
        <p:spPr>
          <a:xfrm>
            <a:off x="1151401" y="4986997"/>
            <a:ext cx="3223651" cy="1871003"/>
          </a:xfrm>
          <a:prstGeom prst="rect">
            <a:avLst/>
          </a:prstGeom>
        </p:spPr>
      </p:pic>
    </p:spTree>
    <p:extLst>
      <p:ext uri="{BB962C8B-B14F-4D97-AF65-F5344CB8AC3E}">
        <p14:creationId xmlns:p14="http://schemas.microsoft.com/office/powerpoint/2010/main" val="90804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728C1C-2526-1847-99B7-3A94FE48EAE6}"/>
              </a:ext>
            </a:extLst>
          </p:cNvPr>
          <p:cNvSpPr>
            <a:spLocks noGrp="1"/>
          </p:cNvSpPr>
          <p:nvPr>
            <p:ph type="title"/>
          </p:nvPr>
        </p:nvSpPr>
        <p:spPr>
          <a:xfrm>
            <a:off x="628651" y="365127"/>
            <a:ext cx="4954328" cy="999439"/>
          </a:xfrm>
          <a:ln w="38100">
            <a:solidFill>
              <a:schemeClr val="accent1"/>
            </a:solidFill>
          </a:ln>
        </p:spPr>
        <p:txBody>
          <a:bodyPr>
            <a:normAutofit/>
          </a:bodyPr>
          <a:lstStyle/>
          <a:p>
            <a:pPr algn="ctr"/>
            <a:r>
              <a:rPr lang="el-GR" sz="3200" b="1" dirty="0">
                <a:solidFill>
                  <a:schemeClr val="accent1">
                    <a:lumMod val="75000"/>
                  </a:schemeClr>
                </a:solidFill>
              </a:rPr>
              <a:t>Θ</a:t>
            </a:r>
            <a:r>
              <a:rPr lang="en-GB" sz="3200" b="1" dirty="0">
                <a:solidFill>
                  <a:schemeClr val="accent1">
                    <a:lumMod val="75000"/>
                  </a:schemeClr>
                </a:solidFill>
              </a:rPr>
              <a:t>έ</a:t>
            </a:r>
            <a:r>
              <a:rPr lang="el-GR" sz="3200" b="1" dirty="0">
                <a:solidFill>
                  <a:schemeClr val="accent1">
                    <a:lumMod val="75000"/>
                  </a:schemeClr>
                </a:solidFill>
              </a:rPr>
              <a:t>σεις εντόπισης </a:t>
            </a:r>
            <a:r>
              <a:rPr lang="el-GR" sz="3200" b="1" dirty="0" err="1">
                <a:solidFill>
                  <a:schemeClr val="accent1">
                    <a:lumMod val="75000"/>
                  </a:schemeClr>
                </a:solidFill>
              </a:rPr>
              <a:t>τόφων</a:t>
            </a:r>
            <a:endParaRPr lang="el-GR" sz="3200" b="1" dirty="0">
              <a:solidFill>
                <a:schemeClr val="accent1">
                  <a:lumMod val="75000"/>
                </a:schemeClr>
              </a:solidFill>
            </a:endParaRPr>
          </a:p>
        </p:txBody>
      </p:sp>
      <p:sp>
        <p:nvSpPr>
          <p:cNvPr id="3" name="Θέση περιεχομένου 2">
            <a:extLst>
              <a:ext uri="{FF2B5EF4-FFF2-40B4-BE49-F238E27FC236}">
                <a16:creationId xmlns:a16="http://schemas.microsoft.com/office/drawing/2014/main" id="{44C1B5F9-406C-2E42-9D6A-1498423578EA}"/>
              </a:ext>
            </a:extLst>
          </p:cNvPr>
          <p:cNvSpPr>
            <a:spLocks noGrp="1"/>
          </p:cNvSpPr>
          <p:nvPr>
            <p:ph idx="1"/>
          </p:nvPr>
        </p:nvSpPr>
        <p:spPr>
          <a:xfrm>
            <a:off x="628650" y="1825625"/>
            <a:ext cx="4954329" cy="2462439"/>
          </a:xfrm>
        </p:spPr>
        <p:txBody>
          <a:bodyPr>
            <a:normAutofit fontScale="70000" lnSpcReduction="20000"/>
          </a:bodyPr>
          <a:lstStyle/>
          <a:p>
            <a:r>
              <a:rPr lang="el-GR" b="1" dirty="0" err="1"/>
              <a:t>Τόφος</a:t>
            </a:r>
            <a:r>
              <a:rPr lang="el-GR" b="1" dirty="0"/>
              <a:t>: </a:t>
            </a:r>
            <a:r>
              <a:rPr lang="el-GR" b="1" dirty="0" err="1"/>
              <a:t>Κοκκίωμα</a:t>
            </a:r>
            <a:r>
              <a:rPr lang="el-GR" b="1" dirty="0"/>
              <a:t> </a:t>
            </a:r>
            <a:r>
              <a:rPr lang="el-GR" b="1" dirty="0" err="1"/>
              <a:t>ξένου</a:t>
            </a:r>
            <a:r>
              <a:rPr lang="el-GR" b="1" dirty="0"/>
              <a:t> </a:t>
            </a:r>
            <a:r>
              <a:rPr lang="el-GR" b="1" dirty="0" err="1"/>
              <a:t>σώματος</a:t>
            </a:r>
            <a:r>
              <a:rPr lang="el-GR" b="1" dirty="0"/>
              <a:t> </a:t>
            </a:r>
            <a:r>
              <a:rPr lang="el-GR" dirty="0" err="1"/>
              <a:t>γύρω</a:t>
            </a:r>
            <a:r>
              <a:rPr lang="el-GR" dirty="0"/>
              <a:t> </a:t>
            </a:r>
            <a:r>
              <a:rPr lang="el-GR" dirty="0" err="1"/>
              <a:t>απο</a:t>
            </a:r>
            <a:r>
              <a:rPr lang="el-GR" dirty="0"/>
              <a:t>́ </a:t>
            </a:r>
            <a:r>
              <a:rPr lang="el-GR" dirty="0" err="1"/>
              <a:t>πυρήνα</a:t>
            </a:r>
            <a:r>
              <a:rPr lang="el-GR" dirty="0"/>
              <a:t> </a:t>
            </a:r>
            <a:r>
              <a:rPr lang="el-GR" dirty="0" err="1"/>
              <a:t>κρυστάλλων</a:t>
            </a:r>
            <a:r>
              <a:rPr lang="el-GR" dirty="0"/>
              <a:t> </a:t>
            </a:r>
            <a:r>
              <a:rPr lang="el-GR" dirty="0" err="1"/>
              <a:t>ουρικου</a:t>
            </a:r>
            <a:r>
              <a:rPr lang="el-GR" dirty="0"/>
              <a:t>́ </a:t>
            </a:r>
            <a:r>
              <a:rPr lang="el-GR" dirty="0" err="1"/>
              <a:t>μονονατρίου</a:t>
            </a:r>
            <a:r>
              <a:rPr lang="el-GR" dirty="0"/>
              <a:t> </a:t>
            </a:r>
          </a:p>
          <a:p>
            <a:r>
              <a:rPr lang="el-GR" b="1" dirty="0" err="1"/>
              <a:t>Εντόπιση</a:t>
            </a:r>
            <a:r>
              <a:rPr lang="el-GR" dirty="0"/>
              <a:t>: </a:t>
            </a:r>
            <a:r>
              <a:rPr lang="el-GR" dirty="0" err="1"/>
              <a:t>πτερύγιο</a:t>
            </a:r>
            <a:r>
              <a:rPr lang="el-GR" dirty="0"/>
              <a:t> </a:t>
            </a:r>
            <a:r>
              <a:rPr lang="el-GR" dirty="0" err="1"/>
              <a:t>ωτός</a:t>
            </a:r>
            <a:r>
              <a:rPr lang="el-GR" dirty="0"/>
              <a:t>, </a:t>
            </a:r>
            <a:r>
              <a:rPr lang="el-GR" dirty="0" err="1"/>
              <a:t>δάκτυλα</a:t>
            </a:r>
            <a:r>
              <a:rPr lang="el-GR" dirty="0"/>
              <a:t>, </a:t>
            </a:r>
            <a:r>
              <a:rPr lang="el-GR" dirty="0" err="1"/>
              <a:t>καρποι</a:t>
            </a:r>
            <a:r>
              <a:rPr lang="el-GR" dirty="0"/>
              <a:t>́, </a:t>
            </a:r>
            <a:r>
              <a:rPr lang="el-GR" dirty="0" err="1"/>
              <a:t>γόνατα</a:t>
            </a:r>
            <a:r>
              <a:rPr lang="el-GR" dirty="0"/>
              <a:t>, </a:t>
            </a:r>
            <a:r>
              <a:rPr lang="el-GR" dirty="0" err="1"/>
              <a:t>θύλακος</a:t>
            </a:r>
            <a:r>
              <a:rPr lang="el-GR" dirty="0"/>
              <a:t> </a:t>
            </a:r>
            <a:r>
              <a:rPr lang="el-GR" dirty="0" err="1"/>
              <a:t>ωλεκράνου</a:t>
            </a:r>
            <a:r>
              <a:rPr lang="el-GR" dirty="0"/>
              <a:t>, </a:t>
            </a:r>
            <a:r>
              <a:rPr lang="el-GR" dirty="0" err="1"/>
              <a:t>ωλένια</a:t>
            </a:r>
            <a:r>
              <a:rPr lang="el-GR" dirty="0"/>
              <a:t> </a:t>
            </a:r>
            <a:r>
              <a:rPr lang="el-GR" dirty="0" err="1"/>
              <a:t>επιφάνεια</a:t>
            </a:r>
            <a:r>
              <a:rPr lang="el-GR" dirty="0"/>
              <a:t> </a:t>
            </a:r>
            <a:r>
              <a:rPr lang="el-GR" dirty="0" err="1"/>
              <a:t>αντιβραχίου</a:t>
            </a:r>
            <a:r>
              <a:rPr lang="el-GR" dirty="0"/>
              <a:t>, </a:t>
            </a:r>
            <a:r>
              <a:rPr lang="el-GR" dirty="0" err="1"/>
              <a:t>Αχίλλειο</a:t>
            </a:r>
            <a:r>
              <a:rPr lang="el-GR" dirty="0"/>
              <a:t> </a:t>
            </a:r>
            <a:r>
              <a:rPr lang="el-GR" dirty="0" err="1"/>
              <a:t>τένοντα</a:t>
            </a:r>
            <a:r>
              <a:rPr lang="el-GR" dirty="0"/>
              <a:t>, </a:t>
            </a:r>
            <a:r>
              <a:rPr lang="el-GR" dirty="0" err="1"/>
              <a:t>οζίδια</a:t>
            </a:r>
            <a:r>
              <a:rPr lang="el-GR" dirty="0"/>
              <a:t> </a:t>
            </a:r>
            <a:r>
              <a:rPr lang="en-GB" dirty="0"/>
              <a:t>Heberden </a:t>
            </a:r>
            <a:r>
              <a:rPr lang="el-GR" dirty="0"/>
              <a:t>σε ΟΑ, ΣΣ με </a:t>
            </a:r>
            <a:r>
              <a:rPr lang="el-GR" dirty="0" err="1"/>
              <a:t>πίεση</a:t>
            </a:r>
            <a:r>
              <a:rPr lang="el-GR" dirty="0"/>
              <a:t> </a:t>
            </a:r>
            <a:r>
              <a:rPr lang="el-GR" dirty="0" err="1"/>
              <a:t>νεύρων</a:t>
            </a:r>
            <a:r>
              <a:rPr lang="el-GR" dirty="0"/>
              <a:t>, </a:t>
            </a:r>
            <a:r>
              <a:rPr lang="el-GR" dirty="0" err="1"/>
              <a:t>οφθαλμοι</a:t>
            </a:r>
            <a:r>
              <a:rPr lang="el-GR" dirty="0"/>
              <a:t>́, </a:t>
            </a:r>
            <a:r>
              <a:rPr lang="el-GR" dirty="0" err="1"/>
              <a:t>μαστός</a:t>
            </a:r>
            <a:r>
              <a:rPr lang="el-GR" dirty="0"/>
              <a:t>, </a:t>
            </a:r>
            <a:r>
              <a:rPr lang="el-GR" dirty="0" err="1"/>
              <a:t>φωνητικές</a:t>
            </a:r>
            <a:r>
              <a:rPr lang="el-GR" dirty="0"/>
              <a:t> </a:t>
            </a:r>
            <a:r>
              <a:rPr lang="el-GR" dirty="0" err="1"/>
              <a:t>χορδές</a:t>
            </a:r>
            <a:r>
              <a:rPr lang="el-GR" dirty="0"/>
              <a:t>, </a:t>
            </a:r>
            <a:r>
              <a:rPr lang="el-GR" dirty="0" err="1"/>
              <a:t>καρδια</a:t>
            </a:r>
            <a:r>
              <a:rPr lang="el-GR" dirty="0"/>
              <a:t>́, </a:t>
            </a:r>
            <a:r>
              <a:rPr lang="el-GR" dirty="0" err="1"/>
              <a:t>έντερο</a:t>
            </a:r>
            <a:r>
              <a:rPr lang="el-GR" dirty="0"/>
              <a:t> </a:t>
            </a:r>
          </a:p>
          <a:p>
            <a:endParaRPr lang="el-GR" dirty="0"/>
          </a:p>
        </p:txBody>
      </p:sp>
      <p:pic>
        <p:nvPicPr>
          <p:cNvPr id="4" name="Εικόνα 3">
            <a:extLst>
              <a:ext uri="{FF2B5EF4-FFF2-40B4-BE49-F238E27FC236}">
                <a16:creationId xmlns:a16="http://schemas.microsoft.com/office/drawing/2014/main" id="{91BB0AA3-EB71-D74F-8371-4B25A1640BA2}"/>
              </a:ext>
            </a:extLst>
          </p:cNvPr>
          <p:cNvPicPr>
            <a:picLocks noChangeAspect="1"/>
          </p:cNvPicPr>
          <p:nvPr/>
        </p:nvPicPr>
        <p:blipFill>
          <a:blip r:embed="rId2"/>
          <a:stretch>
            <a:fillRect/>
          </a:stretch>
        </p:blipFill>
        <p:spPr>
          <a:xfrm>
            <a:off x="861468" y="4405046"/>
            <a:ext cx="3267836" cy="1995523"/>
          </a:xfrm>
          <a:prstGeom prst="rect">
            <a:avLst/>
          </a:prstGeom>
        </p:spPr>
      </p:pic>
      <p:pic>
        <p:nvPicPr>
          <p:cNvPr id="5" name="Εικόνα 4">
            <a:extLst>
              <a:ext uri="{FF2B5EF4-FFF2-40B4-BE49-F238E27FC236}">
                <a16:creationId xmlns:a16="http://schemas.microsoft.com/office/drawing/2014/main" id="{A22F5B06-C504-9E4D-9442-385D57B591AA}"/>
              </a:ext>
            </a:extLst>
          </p:cNvPr>
          <p:cNvPicPr>
            <a:picLocks noChangeAspect="1"/>
          </p:cNvPicPr>
          <p:nvPr/>
        </p:nvPicPr>
        <p:blipFill>
          <a:blip r:embed="rId3"/>
          <a:stretch>
            <a:fillRect/>
          </a:stretch>
        </p:blipFill>
        <p:spPr>
          <a:xfrm>
            <a:off x="5851212" y="892972"/>
            <a:ext cx="2395904" cy="3395092"/>
          </a:xfrm>
          <a:prstGeom prst="rect">
            <a:avLst/>
          </a:prstGeom>
        </p:spPr>
      </p:pic>
      <p:pic>
        <p:nvPicPr>
          <p:cNvPr id="6" name="Εικόνα 5">
            <a:extLst>
              <a:ext uri="{FF2B5EF4-FFF2-40B4-BE49-F238E27FC236}">
                <a16:creationId xmlns:a16="http://schemas.microsoft.com/office/drawing/2014/main" id="{2713D54B-EEA7-9D41-AF24-277BE22797AB}"/>
              </a:ext>
            </a:extLst>
          </p:cNvPr>
          <p:cNvPicPr>
            <a:picLocks noChangeAspect="1"/>
          </p:cNvPicPr>
          <p:nvPr/>
        </p:nvPicPr>
        <p:blipFill>
          <a:blip r:embed="rId4"/>
          <a:stretch>
            <a:fillRect/>
          </a:stretch>
        </p:blipFill>
        <p:spPr>
          <a:xfrm>
            <a:off x="5042818" y="4423000"/>
            <a:ext cx="3204298" cy="1977570"/>
          </a:xfrm>
          <a:prstGeom prst="rect">
            <a:avLst/>
          </a:prstGeom>
        </p:spPr>
      </p:pic>
    </p:spTree>
    <p:extLst>
      <p:ext uri="{BB962C8B-B14F-4D97-AF65-F5344CB8AC3E}">
        <p14:creationId xmlns:p14="http://schemas.microsoft.com/office/powerpoint/2010/main" val="41486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15A39E-2BCE-AF42-A202-C41F589DCFC0}"/>
              </a:ext>
            </a:extLst>
          </p:cNvPr>
          <p:cNvSpPr>
            <a:spLocks noGrp="1"/>
          </p:cNvSpPr>
          <p:nvPr>
            <p:ph type="title"/>
          </p:nvPr>
        </p:nvSpPr>
        <p:spPr>
          <a:xfrm>
            <a:off x="789572" y="381048"/>
            <a:ext cx="7564856" cy="693383"/>
          </a:xfrm>
        </p:spPr>
        <p:txBody>
          <a:bodyPr>
            <a:normAutofit/>
          </a:bodyPr>
          <a:lstStyle/>
          <a:p>
            <a:r>
              <a:rPr lang="el-GR" sz="3200" b="1" dirty="0">
                <a:solidFill>
                  <a:srgbClr val="C00000"/>
                </a:solidFill>
              </a:rPr>
              <a:t>Οξεία ουρική αρθρίτιδα:</a:t>
            </a:r>
          </a:p>
        </p:txBody>
      </p:sp>
      <p:sp>
        <p:nvSpPr>
          <p:cNvPr id="3" name="Θέση περιεχομένου 2">
            <a:extLst>
              <a:ext uri="{FF2B5EF4-FFF2-40B4-BE49-F238E27FC236}">
                <a16:creationId xmlns:a16="http://schemas.microsoft.com/office/drawing/2014/main" id="{E9D6DE92-EA42-784D-B57F-09C93331CB4E}"/>
              </a:ext>
            </a:extLst>
          </p:cNvPr>
          <p:cNvSpPr>
            <a:spLocks noGrp="1"/>
          </p:cNvSpPr>
          <p:nvPr>
            <p:ph idx="1"/>
          </p:nvPr>
        </p:nvSpPr>
        <p:spPr>
          <a:xfrm>
            <a:off x="526942" y="1208868"/>
            <a:ext cx="7988408" cy="4281105"/>
          </a:xfrm>
        </p:spPr>
        <p:txBody>
          <a:bodyPr>
            <a:normAutofit fontScale="77500" lnSpcReduction="20000"/>
          </a:bodyPr>
          <a:lstStyle/>
          <a:p>
            <a:pPr>
              <a:buFont typeface="Wingdings" pitchFamily="2" charset="2"/>
              <a:buChar char="v"/>
            </a:pPr>
            <a:r>
              <a:rPr lang="en-GB" dirty="0"/>
              <a:t>E</a:t>
            </a:r>
            <a:r>
              <a:rPr lang="el-GR" dirty="0"/>
              <a:t>παναλαμβανόμενα επεισόδια οξείας αρθρίτιδας στις περιφερειακές αρθρώσεις με ασυμπτωματικές περιόδους.</a:t>
            </a:r>
          </a:p>
          <a:p>
            <a:pPr marL="0" indent="0">
              <a:buNone/>
            </a:pPr>
            <a:endParaRPr lang="el-GR" dirty="0"/>
          </a:p>
          <a:p>
            <a:pPr marL="0" indent="0">
              <a:buNone/>
            </a:pPr>
            <a:r>
              <a:rPr lang="el-GR" dirty="0"/>
              <a:t>Συνήθως:</a:t>
            </a:r>
          </a:p>
          <a:p>
            <a:pPr marL="0" indent="0">
              <a:buNone/>
            </a:pPr>
            <a:endParaRPr lang="el-GR" dirty="0"/>
          </a:p>
          <a:p>
            <a:r>
              <a:rPr lang="el-GR" dirty="0" err="1"/>
              <a:t>Αιφνίδια</a:t>
            </a:r>
            <a:r>
              <a:rPr lang="el-GR" dirty="0"/>
              <a:t> </a:t>
            </a:r>
            <a:r>
              <a:rPr lang="el-GR" dirty="0" err="1"/>
              <a:t>έναρξη</a:t>
            </a:r>
            <a:r>
              <a:rPr lang="el-GR" dirty="0"/>
              <a:t> (τις </a:t>
            </a:r>
            <a:r>
              <a:rPr lang="el-GR" dirty="0" err="1"/>
              <a:t>πρώτες</a:t>
            </a:r>
            <a:r>
              <a:rPr lang="el-GR" dirty="0"/>
              <a:t> </a:t>
            </a:r>
            <a:r>
              <a:rPr lang="el-GR" dirty="0" err="1"/>
              <a:t>πρωινές</a:t>
            </a:r>
            <a:r>
              <a:rPr lang="el-GR" dirty="0"/>
              <a:t> </a:t>
            </a:r>
            <a:r>
              <a:rPr lang="el-GR" dirty="0" err="1"/>
              <a:t>ώρες</a:t>
            </a:r>
            <a:r>
              <a:rPr lang="el-GR" dirty="0"/>
              <a:t>) </a:t>
            </a:r>
          </a:p>
          <a:p>
            <a:r>
              <a:rPr lang="el-GR" dirty="0"/>
              <a:t>Η </a:t>
            </a:r>
            <a:r>
              <a:rPr lang="el-GR" dirty="0" err="1"/>
              <a:t>πρώτη</a:t>
            </a:r>
            <a:r>
              <a:rPr lang="el-GR" dirty="0"/>
              <a:t> </a:t>
            </a:r>
            <a:r>
              <a:rPr lang="el-GR" dirty="0" err="1"/>
              <a:t>εκδήλωση</a:t>
            </a:r>
            <a:r>
              <a:rPr lang="el-GR" dirty="0"/>
              <a:t> </a:t>
            </a:r>
            <a:r>
              <a:rPr lang="el-GR" dirty="0" err="1"/>
              <a:t>είναι</a:t>
            </a:r>
            <a:r>
              <a:rPr lang="el-GR" dirty="0"/>
              <a:t> </a:t>
            </a:r>
            <a:r>
              <a:rPr lang="el-GR" dirty="0" err="1"/>
              <a:t>συνήθως</a:t>
            </a:r>
            <a:r>
              <a:rPr lang="el-GR" dirty="0"/>
              <a:t> </a:t>
            </a:r>
            <a:r>
              <a:rPr lang="el-GR" dirty="0" err="1"/>
              <a:t>μονοαρθριτιδα</a:t>
            </a:r>
            <a:r>
              <a:rPr lang="el-GR" dirty="0"/>
              <a:t>  (50% της 1ης </a:t>
            </a:r>
            <a:r>
              <a:rPr lang="el-GR" dirty="0" err="1"/>
              <a:t>μεταταρσιοφαλαγγικής</a:t>
            </a:r>
            <a:r>
              <a:rPr lang="el-GR" dirty="0"/>
              <a:t>). </a:t>
            </a:r>
          </a:p>
          <a:p>
            <a:r>
              <a:rPr lang="el-GR" dirty="0" err="1"/>
              <a:t>Εμφανίζει</a:t>
            </a:r>
            <a:r>
              <a:rPr lang="el-GR" dirty="0"/>
              <a:t> </a:t>
            </a:r>
            <a:r>
              <a:rPr lang="el-GR" dirty="0" err="1"/>
              <a:t>όλα</a:t>
            </a:r>
            <a:r>
              <a:rPr lang="el-GR" dirty="0"/>
              <a:t> τα </a:t>
            </a:r>
            <a:r>
              <a:rPr lang="el-GR" dirty="0" err="1"/>
              <a:t>σημεία</a:t>
            </a:r>
            <a:r>
              <a:rPr lang="el-GR" dirty="0"/>
              <a:t> της </a:t>
            </a:r>
            <a:r>
              <a:rPr lang="el-GR" dirty="0" err="1"/>
              <a:t>τοπικής</a:t>
            </a:r>
            <a:r>
              <a:rPr lang="el-GR" dirty="0"/>
              <a:t> </a:t>
            </a:r>
            <a:r>
              <a:rPr lang="el-GR" dirty="0" err="1"/>
              <a:t>φλεγμονής</a:t>
            </a:r>
            <a:r>
              <a:rPr lang="el-GR" dirty="0"/>
              <a:t> (</a:t>
            </a:r>
            <a:r>
              <a:rPr lang="el-GR" dirty="0" err="1"/>
              <a:t>θερμότητα</a:t>
            </a:r>
            <a:r>
              <a:rPr lang="el-GR" dirty="0"/>
              <a:t>, </a:t>
            </a:r>
            <a:r>
              <a:rPr lang="el-GR" dirty="0" err="1"/>
              <a:t>οίδημα</a:t>
            </a:r>
            <a:r>
              <a:rPr lang="el-GR" dirty="0"/>
              <a:t>, </a:t>
            </a:r>
            <a:r>
              <a:rPr lang="el-GR" dirty="0" err="1"/>
              <a:t>άλγος</a:t>
            </a:r>
            <a:r>
              <a:rPr lang="el-GR" dirty="0"/>
              <a:t>) </a:t>
            </a:r>
          </a:p>
          <a:p>
            <a:r>
              <a:rPr lang="el-GR" dirty="0" err="1"/>
              <a:t>Ανταποκρίνεται</a:t>
            </a:r>
            <a:r>
              <a:rPr lang="el-GR" dirty="0"/>
              <a:t> </a:t>
            </a:r>
            <a:r>
              <a:rPr lang="el-GR" dirty="0" err="1"/>
              <a:t>συνήθως</a:t>
            </a:r>
            <a:r>
              <a:rPr lang="el-GR" dirty="0"/>
              <a:t> </a:t>
            </a:r>
            <a:r>
              <a:rPr lang="el-GR" dirty="0" err="1"/>
              <a:t>ταχέως</a:t>
            </a:r>
            <a:r>
              <a:rPr lang="el-GR" dirty="0"/>
              <a:t> στην </a:t>
            </a:r>
            <a:r>
              <a:rPr lang="el-GR" dirty="0" err="1"/>
              <a:t>κατάλληλη</a:t>
            </a:r>
            <a:r>
              <a:rPr lang="el-GR" dirty="0"/>
              <a:t> </a:t>
            </a:r>
            <a:r>
              <a:rPr lang="el-GR" dirty="0" err="1"/>
              <a:t>αγωγη</a:t>
            </a:r>
            <a:r>
              <a:rPr lang="el-GR" dirty="0"/>
              <a:t>́. </a:t>
            </a:r>
            <a:r>
              <a:rPr lang="el-GR" dirty="0" err="1"/>
              <a:t>Ακόμη</a:t>
            </a:r>
            <a:r>
              <a:rPr lang="el-GR" dirty="0"/>
              <a:t> και </a:t>
            </a:r>
            <a:r>
              <a:rPr lang="el-GR" dirty="0" err="1"/>
              <a:t>χωρίς</a:t>
            </a:r>
            <a:r>
              <a:rPr lang="el-GR" dirty="0"/>
              <a:t> </a:t>
            </a:r>
            <a:r>
              <a:rPr lang="el-GR" dirty="0" err="1"/>
              <a:t>φάρμακα</a:t>
            </a:r>
            <a:r>
              <a:rPr lang="el-GR" dirty="0"/>
              <a:t> </a:t>
            </a:r>
            <a:r>
              <a:rPr lang="el-GR" dirty="0" err="1"/>
              <a:t>αυτοπεριορίζεται</a:t>
            </a:r>
            <a:r>
              <a:rPr lang="el-GR" dirty="0"/>
              <a:t> μετά </a:t>
            </a:r>
            <a:r>
              <a:rPr lang="el-GR" dirty="0" err="1"/>
              <a:t>απο</a:t>
            </a:r>
            <a:r>
              <a:rPr lang="el-GR" dirty="0"/>
              <a:t>́ 6-8 </a:t>
            </a:r>
            <a:r>
              <a:rPr lang="el-GR" dirty="0" err="1"/>
              <a:t>ημέρες</a:t>
            </a:r>
            <a:r>
              <a:rPr lang="el-GR" dirty="0"/>
              <a:t> </a:t>
            </a:r>
          </a:p>
          <a:p>
            <a:pPr marL="0" indent="0">
              <a:buNone/>
            </a:pPr>
            <a:endParaRPr lang="en-GB" dirty="0"/>
          </a:p>
        </p:txBody>
      </p:sp>
    </p:spTree>
    <p:extLst>
      <p:ext uri="{BB962C8B-B14F-4D97-AF65-F5344CB8AC3E}">
        <p14:creationId xmlns:p14="http://schemas.microsoft.com/office/powerpoint/2010/main" val="275060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9884497-296D-8E49-AF54-E9B7F379C23F}"/>
              </a:ext>
            </a:extLst>
          </p:cNvPr>
          <p:cNvPicPr>
            <a:picLocks noChangeAspect="1"/>
          </p:cNvPicPr>
          <p:nvPr/>
        </p:nvPicPr>
        <p:blipFill>
          <a:blip r:embed="rId2"/>
          <a:stretch>
            <a:fillRect/>
          </a:stretch>
        </p:blipFill>
        <p:spPr>
          <a:xfrm>
            <a:off x="865414" y="1208994"/>
            <a:ext cx="7119258" cy="4104428"/>
          </a:xfrm>
          <a:prstGeom prst="rect">
            <a:avLst/>
          </a:prstGeom>
        </p:spPr>
      </p:pic>
      <p:sp>
        <p:nvSpPr>
          <p:cNvPr id="3" name="Στρογγυλεμένο ορθογώνιο 2">
            <a:extLst>
              <a:ext uri="{FF2B5EF4-FFF2-40B4-BE49-F238E27FC236}">
                <a16:creationId xmlns:a16="http://schemas.microsoft.com/office/drawing/2014/main" id="{C6F488F1-0133-024C-81BA-DDCD6CB8F563}"/>
              </a:ext>
            </a:extLst>
          </p:cNvPr>
          <p:cNvSpPr/>
          <p:nvPr/>
        </p:nvSpPr>
        <p:spPr>
          <a:xfrm>
            <a:off x="975360" y="3920490"/>
            <a:ext cx="6781800" cy="5943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Tree>
    <p:extLst>
      <p:ext uri="{BB962C8B-B14F-4D97-AF65-F5344CB8AC3E}">
        <p14:creationId xmlns:p14="http://schemas.microsoft.com/office/powerpoint/2010/main" val="224620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2EB0A5B-0A22-EC4D-8CE0-E81D57546DEA}"/>
              </a:ext>
            </a:extLst>
          </p:cNvPr>
          <p:cNvPicPr>
            <a:picLocks noChangeAspect="1"/>
          </p:cNvPicPr>
          <p:nvPr/>
        </p:nvPicPr>
        <p:blipFill>
          <a:blip r:embed="rId2"/>
          <a:stretch>
            <a:fillRect/>
          </a:stretch>
        </p:blipFill>
        <p:spPr>
          <a:xfrm>
            <a:off x="2219325" y="890588"/>
            <a:ext cx="4705350" cy="5076825"/>
          </a:xfrm>
          <a:prstGeom prst="rect">
            <a:avLst/>
          </a:prstGeom>
        </p:spPr>
      </p:pic>
    </p:spTree>
    <p:extLst>
      <p:ext uri="{BB962C8B-B14F-4D97-AF65-F5344CB8AC3E}">
        <p14:creationId xmlns:p14="http://schemas.microsoft.com/office/powerpoint/2010/main" val="3688744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AB1C71C-3874-D440-BFD8-0AFE55951A7C}"/>
              </a:ext>
            </a:extLst>
          </p:cNvPr>
          <p:cNvPicPr>
            <a:picLocks noChangeAspect="1"/>
          </p:cNvPicPr>
          <p:nvPr/>
        </p:nvPicPr>
        <p:blipFill>
          <a:blip r:embed="rId2"/>
          <a:stretch>
            <a:fillRect/>
          </a:stretch>
        </p:blipFill>
        <p:spPr>
          <a:xfrm>
            <a:off x="626591" y="1222066"/>
            <a:ext cx="2905125" cy="1943100"/>
          </a:xfrm>
          <a:prstGeom prst="rect">
            <a:avLst/>
          </a:prstGeom>
        </p:spPr>
      </p:pic>
      <p:pic>
        <p:nvPicPr>
          <p:cNvPr id="3" name="Εικόνα 2">
            <a:extLst>
              <a:ext uri="{FF2B5EF4-FFF2-40B4-BE49-F238E27FC236}">
                <a16:creationId xmlns:a16="http://schemas.microsoft.com/office/drawing/2014/main" id="{FF5E5135-38C3-7F41-A1B5-2409141B62F4}"/>
              </a:ext>
            </a:extLst>
          </p:cNvPr>
          <p:cNvPicPr>
            <a:picLocks noChangeAspect="1"/>
          </p:cNvPicPr>
          <p:nvPr/>
        </p:nvPicPr>
        <p:blipFill>
          <a:blip r:embed="rId3"/>
          <a:stretch>
            <a:fillRect/>
          </a:stretch>
        </p:blipFill>
        <p:spPr>
          <a:xfrm>
            <a:off x="5955184" y="1222066"/>
            <a:ext cx="2905125" cy="1981200"/>
          </a:xfrm>
          <a:prstGeom prst="rect">
            <a:avLst/>
          </a:prstGeom>
        </p:spPr>
      </p:pic>
      <p:pic>
        <p:nvPicPr>
          <p:cNvPr id="4" name="Εικόνα 3">
            <a:extLst>
              <a:ext uri="{FF2B5EF4-FFF2-40B4-BE49-F238E27FC236}">
                <a16:creationId xmlns:a16="http://schemas.microsoft.com/office/drawing/2014/main" id="{6BC36394-EE2C-524D-B60B-4D4D34FD3767}"/>
              </a:ext>
            </a:extLst>
          </p:cNvPr>
          <p:cNvPicPr>
            <a:picLocks noChangeAspect="1"/>
          </p:cNvPicPr>
          <p:nvPr/>
        </p:nvPicPr>
        <p:blipFill>
          <a:blip r:embed="rId4"/>
          <a:stretch>
            <a:fillRect/>
          </a:stretch>
        </p:blipFill>
        <p:spPr>
          <a:xfrm>
            <a:off x="4372459" y="1206123"/>
            <a:ext cx="1283615" cy="2079868"/>
          </a:xfrm>
          <a:prstGeom prst="rect">
            <a:avLst/>
          </a:prstGeom>
        </p:spPr>
      </p:pic>
      <p:sp>
        <p:nvSpPr>
          <p:cNvPr id="5" name="Ορθογώνιο 4">
            <a:extLst>
              <a:ext uri="{FF2B5EF4-FFF2-40B4-BE49-F238E27FC236}">
                <a16:creationId xmlns:a16="http://schemas.microsoft.com/office/drawing/2014/main" id="{B6E6CD45-4C32-9C4C-8E39-6B42522F22FB}"/>
              </a:ext>
            </a:extLst>
          </p:cNvPr>
          <p:cNvSpPr/>
          <p:nvPr/>
        </p:nvSpPr>
        <p:spPr>
          <a:xfrm>
            <a:off x="4372459" y="3355940"/>
            <a:ext cx="2896246" cy="430887"/>
          </a:xfrm>
          <a:prstGeom prst="rect">
            <a:avLst/>
          </a:prstGeom>
        </p:spPr>
        <p:txBody>
          <a:bodyPr wrap="square">
            <a:spAutoFit/>
          </a:bodyPr>
          <a:lstStyle/>
          <a:p>
            <a:r>
              <a:rPr lang="en-GB" sz="1100" dirty="0">
                <a:solidFill>
                  <a:srgbClr val="333333"/>
                </a:solidFill>
                <a:latin typeface="ArialMT"/>
              </a:rPr>
              <a:t>Fluid obtained from tophaceous deposit in patient with gout. </a:t>
            </a:r>
            <a:endParaRPr lang="en-GB" sz="1100" dirty="0"/>
          </a:p>
        </p:txBody>
      </p:sp>
      <p:sp>
        <p:nvSpPr>
          <p:cNvPr id="6" name="Ορθογώνιο 5">
            <a:extLst>
              <a:ext uri="{FF2B5EF4-FFF2-40B4-BE49-F238E27FC236}">
                <a16:creationId xmlns:a16="http://schemas.microsoft.com/office/drawing/2014/main" id="{F775A9E0-DA72-F547-9D74-DA3A9B29D4B3}"/>
              </a:ext>
            </a:extLst>
          </p:cNvPr>
          <p:cNvSpPr/>
          <p:nvPr/>
        </p:nvSpPr>
        <p:spPr>
          <a:xfrm>
            <a:off x="626591" y="3285991"/>
            <a:ext cx="2893541" cy="600164"/>
          </a:xfrm>
          <a:prstGeom prst="rect">
            <a:avLst/>
          </a:prstGeom>
        </p:spPr>
        <p:txBody>
          <a:bodyPr wrap="square">
            <a:spAutoFit/>
          </a:bodyPr>
          <a:lstStyle/>
          <a:p>
            <a:r>
              <a:rPr lang="en-GB" sz="1100" dirty="0"/>
              <a:t>Strongly negative birefringent, needle-shaped crystals diagnostic of gout obtained from acutely inflamed joint. </a:t>
            </a:r>
          </a:p>
        </p:txBody>
      </p:sp>
      <p:sp>
        <p:nvSpPr>
          <p:cNvPr id="8" name="Τίτλος 7">
            <a:extLst>
              <a:ext uri="{FF2B5EF4-FFF2-40B4-BE49-F238E27FC236}">
                <a16:creationId xmlns:a16="http://schemas.microsoft.com/office/drawing/2014/main" id="{1A7D632C-5078-AD43-BC79-FC2164EEDECD}"/>
              </a:ext>
            </a:extLst>
          </p:cNvPr>
          <p:cNvSpPr>
            <a:spLocks noGrp="1"/>
          </p:cNvSpPr>
          <p:nvPr>
            <p:ph type="title"/>
          </p:nvPr>
        </p:nvSpPr>
        <p:spPr>
          <a:xfrm>
            <a:off x="638175" y="153195"/>
            <a:ext cx="7877175" cy="762172"/>
          </a:xfrm>
          <a:ln w="38100">
            <a:solidFill>
              <a:schemeClr val="accent1"/>
            </a:solidFill>
          </a:ln>
        </p:spPr>
        <p:txBody>
          <a:bodyPr>
            <a:normAutofit/>
          </a:bodyPr>
          <a:lstStyle/>
          <a:p>
            <a:pPr algn="ctr"/>
            <a:r>
              <a:rPr lang="el-GR" sz="3600" b="1" dirty="0" err="1">
                <a:solidFill>
                  <a:srgbClr val="C00000"/>
                </a:solidFill>
              </a:rPr>
              <a:t>Εργαστηριακα</a:t>
            </a:r>
            <a:r>
              <a:rPr lang="el-GR" sz="3600" b="1" dirty="0">
                <a:solidFill>
                  <a:srgbClr val="C00000"/>
                </a:solidFill>
              </a:rPr>
              <a:t>́ </a:t>
            </a:r>
            <a:r>
              <a:rPr lang="el-GR" sz="3600" b="1" dirty="0" err="1">
                <a:solidFill>
                  <a:srgbClr val="C00000"/>
                </a:solidFill>
              </a:rPr>
              <a:t>ευρήματα</a:t>
            </a:r>
            <a:r>
              <a:rPr lang="el-GR" sz="3600" b="1" dirty="0">
                <a:solidFill>
                  <a:srgbClr val="C00000"/>
                </a:solidFill>
              </a:rPr>
              <a:t> </a:t>
            </a:r>
            <a:endParaRPr lang="el-GR" sz="3600" dirty="0">
              <a:solidFill>
                <a:srgbClr val="C00000"/>
              </a:solidFill>
            </a:endParaRPr>
          </a:p>
        </p:txBody>
      </p:sp>
      <p:sp>
        <p:nvSpPr>
          <p:cNvPr id="9" name="TextBox 8">
            <a:extLst>
              <a:ext uri="{FF2B5EF4-FFF2-40B4-BE49-F238E27FC236}">
                <a16:creationId xmlns:a16="http://schemas.microsoft.com/office/drawing/2014/main" id="{1D688917-86CF-154E-9FA3-BFC2CFB5A649}"/>
              </a:ext>
            </a:extLst>
          </p:cNvPr>
          <p:cNvSpPr txBox="1"/>
          <p:nvPr/>
        </p:nvSpPr>
        <p:spPr>
          <a:xfrm>
            <a:off x="318683" y="4204940"/>
            <a:ext cx="8698707" cy="2554545"/>
          </a:xfrm>
          <a:prstGeom prst="rect">
            <a:avLst/>
          </a:prstGeom>
          <a:noFill/>
        </p:spPr>
        <p:txBody>
          <a:bodyPr wrap="square" rtlCol="0">
            <a:spAutoFit/>
          </a:bodyPr>
          <a:lstStyle/>
          <a:p>
            <a:r>
              <a:rPr lang="el-GR" sz="1600" dirty="0" err="1">
                <a:solidFill>
                  <a:schemeClr val="accent1"/>
                </a:solidFill>
              </a:rPr>
              <a:t>Αυξημένη</a:t>
            </a:r>
            <a:r>
              <a:rPr lang="el-GR" sz="1600" dirty="0">
                <a:solidFill>
                  <a:schemeClr val="accent1"/>
                </a:solidFill>
              </a:rPr>
              <a:t> τιμή ΤΚΕ και </a:t>
            </a:r>
            <a:r>
              <a:rPr lang="en-GB" sz="1600" dirty="0">
                <a:solidFill>
                  <a:schemeClr val="accent1"/>
                </a:solidFill>
              </a:rPr>
              <a:t>CRP, </a:t>
            </a:r>
            <a:r>
              <a:rPr lang="el-GR" sz="1600" dirty="0" err="1">
                <a:solidFill>
                  <a:schemeClr val="accent1"/>
                </a:solidFill>
              </a:rPr>
              <a:t>λευκοκυττάρωση</a:t>
            </a:r>
            <a:r>
              <a:rPr lang="el-GR" sz="1600" dirty="0">
                <a:solidFill>
                  <a:schemeClr val="accent1"/>
                </a:solidFill>
              </a:rPr>
              <a:t> και υπερουριχαιμία. </a:t>
            </a:r>
          </a:p>
          <a:p>
            <a:endParaRPr lang="el-GR" sz="1600" dirty="0">
              <a:solidFill>
                <a:schemeClr val="accent1"/>
              </a:solidFill>
            </a:endParaRPr>
          </a:p>
          <a:p>
            <a:r>
              <a:rPr lang="el-GR" sz="1600" dirty="0">
                <a:solidFill>
                  <a:schemeClr val="accent1"/>
                </a:solidFill>
              </a:rPr>
              <a:t>Έντονα </a:t>
            </a:r>
            <a:r>
              <a:rPr lang="el-GR" sz="1600" dirty="0" err="1">
                <a:solidFill>
                  <a:schemeClr val="accent1"/>
                </a:solidFill>
              </a:rPr>
              <a:t>φλεγμονώδες</a:t>
            </a:r>
            <a:r>
              <a:rPr lang="el-GR" sz="1600" dirty="0">
                <a:solidFill>
                  <a:schemeClr val="accent1"/>
                </a:solidFill>
              </a:rPr>
              <a:t> </a:t>
            </a:r>
            <a:r>
              <a:rPr lang="el-GR" sz="1600" dirty="0" err="1">
                <a:solidFill>
                  <a:schemeClr val="accent1"/>
                </a:solidFill>
              </a:rPr>
              <a:t>αρθρικο</a:t>
            </a:r>
            <a:r>
              <a:rPr lang="el-GR" sz="1600" dirty="0">
                <a:solidFill>
                  <a:schemeClr val="accent1"/>
                </a:solidFill>
              </a:rPr>
              <a:t>́ </a:t>
            </a:r>
            <a:r>
              <a:rPr lang="el-GR" sz="1600" dirty="0" err="1">
                <a:solidFill>
                  <a:schemeClr val="accent1"/>
                </a:solidFill>
              </a:rPr>
              <a:t>υγρο</a:t>
            </a:r>
            <a:r>
              <a:rPr lang="el-GR" sz="1600" dirty="0">
                <a:solidFill>
                  <a:schemeClr val="accent1"/>
                </a:solidFill>
              </a:rPr>
              <a:t>́  (</a:t>
            </a:r>
            <a:r>
              <a:rPr lang="el-GR" sz="1600" dirty="0" err="1">
                <a:solidFill>
                  <a:schemeClr val="accent1"/>
                </a:solidFill>
              </a:rPr>
              <a:t>κυρίως</a:t>
            </a:r>
            <a:r>
              <a:rPr lang="el-GR" sz="1600" dirty="0">
                <a:solidFill>
                  <a:schemeClr val="accent1"/>
                </a:solidFill>
              </a:rPr>
              <a:t> </a:t>
            </a:r>
            <a:r>
              <a:rPr lang="el-GR" sz="1600" dirty="0" err="1">
                <a:solidFill>
                  <a:schemeClr val="accent1"/>
                </a:solidFill>
              </a:rPr>
              <a:t>ουδετερόφιλα</a:t>
            </a:r>
            <a:r>
              <a:rPr lang="el-GR" sz="1600" dirty="0">
                <a:solidFill>
                  <a:schemeClr val="accent1"/>
                </a:solidFill>
              </a:rPr>
              <a:t>). </a:t>
            </a:r>
          </a:p>
          <a:p>
            <a:endParaRPr lang="el-GR" sz="1600" dirty="0">
              <a:solidFill>
                <a:schemeClr val="accent1"/>
              </a:solidFill>
            </a:endParaRPr>
          </a:p>
          <a:p>
            <a:r>
              <a:rPr lang="el-GR" sz="1600" dirty="0">
                <a:solidFill>
                  <a:schemeClr val="accent1"/>
                </a:solidFill>
              </a:rPr>
              <a:t>Το </a:t>
            </a:r>
            <a:r>
              <a:rPr lang="el-GR" sz="1600" dirty="0" err="1">
                <a:solidFill>
                  <a:schemeClr val="accent1"/>
                </a:solidFill>
              </a:rPr>
              <a:t>παθογνωμονικο</a:t>
            </a:r>
            <a:r>
              <a:rPr lang="el-GR" sz="1600" dirty="0">
                <a:solidFill>
                  <a:schemeClr val="accent1"/>
                </a:solidFill>
              </a:rPr>
              <a:t>́ </a:t>
            </a:r>
            <a:r>
              <a:rPr lang="el-GR" sz="1600" dirty="0" err="1">
                <a:solidFill>
                  <a:schemeClr val="accent1"/>
                </a:solidFill>
              </a:rPr>
              <a:t>σημείο</a:t>
            </a:r>
            <a:r>
              <a:rPr lang="el-GR" sz="1600" dirty="0">
                <a:solidFill>
                  <a:schemeClr val="accent1"/>
                </a:solidFill>
              </a:rPr>
              <a:t> για τη </a:t>
            </a:r>
            <a:r>
              <a:rPr lang="el-GR" sz="1600" dirty="0" err="1">
                <a:solidFill>
                  <a:schemeClr val="accent1"/>
                </a:solidFill>
              </a:rPr>
              <a:t>διάγνωση</a:t>
            </a:r>
            <a:r>
              <a:rPr lang="el-GR" sz="1600" dirty="0">
                <a:solidFill>
                  <a:schemeClr val="accent1"/>
                </a:solidFill>
              </a:rPr>
              <a:t> </a:t>
            </a:r>
            <a:r>
              <a:rPr lang="el-GR" sz="1600" dirty="0" err="1">
                <a:solidFill>
                  <a:schemeClr val="accent1"/>
                </a:solidFill>
              </a:rPr>
              <a:t>είναι</a:t>
            </a:r>
            <a:r>
              <a:rPr lang="el-GR" sz="1600" dirty="0">
                <a:solidFill>
                  <a:schemeClr val="accent1"/>
                </a:solidFill>
              </a:rPr>
              <a:t> η </a:t>
            </a:r>
            <a:r>
              <a:rPr lang="el-GR" sz="1600" dirty="0" err="1">
                <a:solidFill>
                  <a:schemeClr val="accent1"/>
                </a:solidFill>
              </a:rPr>
              <a:t>ανεύρεση</a:t>
            </a:r>
            <a:r>
              <a:rPr lang="el-GR" sz="1600" dirty="0">
                <a:solidFill>
                  <a:schemeClr val="accent1"/>
                </a:solidFill>
              </a:rPr>
              <a:t> στο </a:t>
            </a:r>
            <a:r>
              <a:rPr lang="el-GR" sz="1600" dirty="0" err="1">
                <a:solidFill>
                  <a:schemeClr val="accent1"/>
                </a:solidFill>
              </a:rPr>
              <a:t>αρθρικο</a:t>
            </a:r>
            <a:r>
              <a:rPr lang="el-GR" sz="1600" dirty="0">
                <a:solidFill>
                  <a:schemeClr val="accent1"/>
                </a:solidFill>
              </a:rPr>
              <a:t>́ </a:t>
            </a:r>
            <a:r>
              <a:rPr lang="el-GR" sz="1600" dirty="0" err="1">
                <a:solidFill>
                  <a:schemeClr val="accent1"/>
                </a:solidFill>
              </a:rPr>
              <a:t>υγρο</a:t>
            </a:r>
            <a:r>
              <a:rPr lang="el-GR" sz="1600" dirty="0">
                <a:solidFill>
                  <a:schemeClr val="accent1"/>
                </a:solidFill>
              </a:rPr>
              <a:t>́ των </a:t>
            </a:r>
            <a:r>
              <a:rPr lang="el-GR" sz="1600" dirty="0" err="1">
                <a:solidFill>
                  <a:schemeClr val="accent1"/>
                </a:solidFill>
              </a:rPr>
              <a:t>χαρακτηριστικών</a:t>
            </a:r>
            <a:r>
              <a:rPr lang="el-GR" sz="1600" dirty="0">
                <a:solidFill>
                  <a:schemeClr val="accent1"/>
                </a:solidFill>
              </a:rPr>
              <a:t> </a:t>
            </a:r>
            <a:r>
              <a:rPr lang="el-GR" sz="1600" b="1" dirty="0" err="1">
                <a:solidFill>
                  <a:schemeClr val="accent1"/>
                </a:solidFill>
              </a:rPr>
              <a:t>κρυστάλλων</a:t>
            </a:r>
            <a:r>
              <a:rPr lang="el-GR" sz="1600" b="1" dirty="0">
                <a:solidFill>
                  <a:schemeClr val="accent1"/>
                </a:solidFill>
              </a:rPr>
              <a:t> </a:t>
            </a:r>
            <a:r>
              <a:rPr lang="el-GR" sz="1600" b="1" dirty="0" err="1">
                <a:solidFill>
                  <a:schemeClr val="accent1"/>
                </a:solidFill>
              </a:rPr>
              <a:t>ουρικου</a:t>
            </a:r>
            <a:r>
              <a:rPr lang="el-GR" sz="1600" b="1" dirty="0">
                <a:solidFill>
                  <a:schemeClr val="accent1"/>
                </a:solidFill>
              </a:rPr>
              <a:t>́ </a:t>
            </a:r>
            <a:r>
              <a:rPr lang="el-GR" sz="1600" b="1" dirty="0" err="1">
                <a:solidFill>
                  <a:schemeClr val="accent1"/>
                </a:solidFill>
              </a:rPr>
              <a:t>μονονατρίου</a:t>
            </a:r>
            <a:r>
              <a:rPr lang="el-GR" sz="1600" dirty="0">
                <a:solidFill>
                  <a:schemeClr val="accent1"/>
                </a:solidFill>
              </a:rPr>
              <a:t>. </a:t>
            </a:r>
          </a:p>
          <a:p>
            <a:endParaRPr lang="el-GR" sz="1600" dirty="0">
              <a:solidFill>
                <a:schemeClr val="accent1"/>
              </a:solidFill>
            </a:endParaRPr>
          </a:p>
          <a:p>
            <a:r>
              <a:rPr lang="el-GR" sz="1600" dirty="0">
                <a:solidFill>
                  <a:schemeClr val="accent1"/>
                </a:solidFill>
              </a:rPr>
              <a:t>Οι </a:t>
            </a:r>
            <a:r>
              <a:rPr lang="el-GR" sz="1600" dirty="0" err="1">
                <a:solidFill>
                  <a:schemeClr val="accent1"/>
                </a:solidFill>
              </a:rPr>
              <a:t>κρύσταλλοι</a:t>
            </a:r>
            <a:r>
              <a:rPr lang="el-GR" sz="1600" dirty="0">
                <a:solidFill>
                  <a:schemeClr val="accent1"/>
                </a:solidFill>
              </a:rPr>
              <a:t> μπορεί να είναι </a:t>
            </a:r>
            <a:r>
              <a:rPr lang="el-GR" sz="1600" dirty="0" err="1">
                <a:solidFill>
                  <a:schemeClr val="accent1"/>
                </a:solidFill>
              </a:rPr>
              <a:t>ενδοκυττάριοι</a:t>
            </a:r>
            <a:r>
              <a:rPr lang="el-GR" sz="1600" dirty="0">
                <a:solidFill>
                  <a:schemeClr val="accent1"/>
                </a:solidFill>
              </a:rPr>
              <a:t> η </a:t>
            </a:r>
            <a:r>
              <a:rPr lang="el-GR" sz="1600" dirty="0" err="1">
                <a:solidFill>
                  <a:schemeClr val="accent1"/>
                </a:solidFill>
              </a:rPr>
              <a:t>εξωκυττάριοι</a:t>
            </a:r>
            <a:r>
              <a:rPr lang="el-GR" sz="1600" dirty="0">
                <a:solidFill>
                  <a:schemeClr val="accent1"/>
                </a:solidFill>
              </a:rPr>
              <a:t>, με </a:t>
            </a:r>
            <a:r>
              <a:rPr lang="el-GR" sz="1600" dirty="0" err="1">
                <a:solidFill>
                  <a:schemeClr val="accent1"/>
                </a:solidFill>
              </a:rPr>
              <a:t>βελονοειδές</a:t>
            </a:r>
            <a:r>
              <a:rPr lang="el-GR" sz="1600" dirty="0">
                <a:solidFill>
                  <a:schemeClr val="accent1"/>
                </a:solidFill>
              </a:rPr>
              <a:t> </a:t>
            </a:r>
            <a:r>
              <a:rPr lang="el-GR" sz="1600" dirty="0" err="1">
                <a:solidFill>
                  <a:schemeClr val="accent1"/>
                </a:solidFill>
              </a:rPr>
              <a:t>σχήμα</a:t>
            </a:r>
            <a:r>
              <a:rPr lang="el-GR" sz="1600" dirty="0">
                <a:solidFill>
                  <a:schemeClr val="accent1"/>
                </a:solidFill>
              </a:rPr>
              <a:t> </a:t>
            </a:r>
            <a:r>
              <a:rPr lang="el-GR" sz="1600" dirty="0" err="1">
                <a:solidFill>
                  <a:schemeClr val="accent1"/>
                </a:solidFill>
              </a:rPr>
              <a:t>είναι</a:t>
            </a:r>
            <a:r>
              <a:rPr lang="el-GR" sz="1600" dirty="0">
                <a:solidFill>
                  <a:schemeClr val="accent1"/>
                </a:solidFill>
              </a:rPr>
              <a:t> </a:t>
            </a:r>
            <a:r>
              <a:rPr lang="el-GR" sz="1600" dirty="0" err="1">
                <a:solidFill>
                  <a:schemeClr val="accent1"/>
                </a:solidFill>
              </a:rPr>
              <a:t>συνήθως</a:t>
            </a:r>
            <a:r>
              <a:rPr lang="el-GR" sz="1600" dirty="0">
                <a:solidFill>
                  <a:schemeClr val="accent1"/>
                </a:solidFill>
              </a:rPr>
              <a:t> </a:t>
            </a:r>
            <a:r>
              <a:rPr lang="el-GR" sz="1600" dirty="0" err="1">
                <a:solidFill>
                  <a:schemeClr val="accent1"/>
                </a:solidFill>
              </a:rPr>
              <a:t>ορατοι</a:t>
            </a:r>
            <a:r>
              <a:rPr lang="el-GR" sz="1600" dirty="0">
                <a:solidFill>
                  <a:schemeClr val="accent1"/>
                </a:solidFill>
              </a:rPr>
              <a:t>́ με </a:t>
            </a:r>
            <a:r>
              <a:rPr lang="el-GR" sz="1600" dirty="0" err="1">
                <a:solidFill>
                  <a:schemeClr val="accent1"/>
                </a:solidFill>
              </a:rPr>
              <a:t>μικροσκόπιο</a:t>
            </a:r>
            <a:r>
              <a:rPr lang="el-GR" sz="1600" dirty="0">
                <a:solidFill>
                  <a:schemeClr val="accent1"/>
                </a:solidFill>
              </a:rPr>
              <a:t> </a:t>
            </a:r>
            <a:r>
              <a:rPr lang="el-GR" sz="1600" dirty="0" err="1">
                <a:solidFill>
                  <a:schemeClr val="accent1"/>
                </a:solidFill>
              </a:rPr>
              <a:t>κοινου</a:t>
            </a:r>
            <a:r>
              <a:rPr lang="el-GR" sz="1600" dirty="0">
                <a:solidFill>
                  <a:schemeClr val="accent1"/>
                </a:solidFill>
              </a:rPr>
              <a:t>́ </a:t>
            </a:r>
            <a:r>
              <a:rPr lang="el-GR" sz="1600" dirty="0" err="1">
                <a:solidFill>
                  <a:schemeClr val="accent1"/>
                </a:solidFill>
              </a:rPr>
              <a:t>φωτισμου</a:t>
            </a:r>
            <a:r>
              <a:rPr lang="el-GR" sz="1600" dirty="0">
                <a:solidFill>
                  <a:schemeClr val="accent1"/>
                </a:solidFill>
              </a:rPr>
              <a:t>́. Το </a:t>
            </a:r>
            <a:r>
              <a:rPr lang="el-GR" sz="1600" dirty="0" err="1">
                <a:solidFill>
                  <a:schemeClr val="accent1"/>
                </a:solidFill>
              </a:rPr>
              <a:t>διπλα</a:t>
            </a:r>
            <a:r>
              <a:rPr lang="el-GR" sz="1600" dirty="0">
                <a:solidFill>
                  <a:schemeClr val="accent1"/>
                </a:solidFill>
              </a:rPr>
              <a:t>́ </a:t>
            </a:r>
            <a:r>
              <a:rPr lang="el-GR" sz="1600" dirty="0" err="1">
                <a:solidFill>
                  <a:schemeClr val="accent1"/>
                </a:solidFill>
              </a:rPr>
              <a:t>πολωμένο</a:t>
            </a:r>
            <a:r>
              <a:rPr lang="el-GR" sz="1600" dirty="0">
                <a:solidFill>
                  <a:schemeClr val="accent1"/>
                </a:solidFill>
              </a:rPr>
              <a:t> φως </a:t>
            </a:r>
            <a:r>
              <a:rPr lang="el-GR" sz="1600" dirty="0" err="1">
                <a:solidFill>
                  <a:schemeClr val="accent1"/>
                </a:solidFill>
              </a:rPr>
              <a:t>παρέχει</a:t>
            </a:r>
            <a:r>
              <a:rPr lang="el-GR" sz="1600" dirty="0">
                <a:solidFill>
                  <a:schemeClr val="accent1"/>
                </a:solidFill>
              </a:rPr>
              <a:t> </a:t>
            </a:r>
            <a:r>
              <a:rPr lang="el-GR" sz="1600" dirty="0" err="1">
                <a:solidFill>
                  <a:schemeClr val="accent1"/>
                </a:solidFill>
              </a:rPr>
              <a:t>ωστοσο</a:t>
            </a:r>
            <a:r>
              <a:rPr lang="el-GR" sz="1600" dirty="0">
                <a:solidFill>
                  <a:schemeClr val="accent1"/>
                </a:solidFill>
              </a:rPr>
              <a:t> </a:t>
            </a:r>
            <a:r>
              <a:rPr lang="el-GR" sz="1600" dirty="0" err="1">
                <a:solidFill>
                  <a:schemeClr val="accent1"/>
                </a:solidFill>
              </a:rPr>
              <a:t>σαφέστερη</a:t>
            </a:r>
            <a:r>
              <a:rPr lang="el-GR" sz="1600" dirty="0">
                <a:solidFill>
                  <a:schemeClr val="accent1"/>
                </a:solidFill>
              </a:rPr>
              <a:t> εικόνα των </a:t>
            </a:r>
            <a:r>
              <a:rPr lang="el-GR" sz="1600" dirty="0" err="1">
                <a:solidFill>
                  <a:schemeClr val="accent1"/>
                </a:solidFill>
              </a:rPr>
              <a:t>κρυστάλλων</a:t>
            </a:r>
            <a:r>
              <a:rPr lang="el-GR" sz="1600" dirty="0">
                <a:solidFill>
                  <a:schemeClr val="accent1"/>
                </a:solidFill>
              </a:rPr>
              <a:t>. </a:t>
            </a:r>
          </a:p>
        </p:txBody>
      </p:sp>
    </p:spTree>
    <p:extLst>
      <p:ext uri="{BB962C8B-B14F-4D97-AF65-F5344CB8AC3E}">
        <p14:creationId xmlns:p14="http://schemas.microsoft.com/office/powerpoint/2010/main" val="91399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022AE7-F415-764D-A815-9F05B11CAD7D}"/>
              </a:ext>
            </a:extLst>
          </p:cNvPr>
          <p:cNvSpPr>
            <a:spLocks noGrp="1"/>
          </p:cNvSpPr>
          <p:nvPr>
            <p:ph type="title"/>
          </p:nvPr>
        </p:nvSpPr>
        <p:spPr>
          <a:xfrm>
            <a:off x="945940" y="159337"/>
            <a:ext cx="7500636" cy="851318"/>
          </a:xfrm>
          <a:ln w="38100">
            <a:solidFill>
              <a:schemeClr val="accent1"/>
            </a:solidFill>
          </a:ln>
        </p:spPr>
        <p:txBody>
          <a:bodyPr>
            <a:normAutofit/>
          </a:bodyPr>
          <a:lstStyle/>
          <a:p>
            <a:pPr algn="ctr"/>
            <a:r>
              <a:rPr lang="el-GR" sz="3200" b="1" dirty="0" err="1"/>
              <a:t>Εκλυτικοί</a:t>
            </a:r>
            <a:r>
              <a:rPr lang="el-GR" sz="3200" b="1" dirty="0"/>
              <a:t> παράγοντες για ουρική αρθρίτιδα</a:t>
            </a:r>
          </a:p>
        </p:txBody>
      </p:sp>
      <p:sp>
        <p:nvSpPr>
          <p:cNvPr id="3" name="Θέση περιεχομένου 2">
            <a:extLst>
              <a:ext uri="{FF2B5EF4-FFF2-40B4-BE49-F238E27FC236}">
                <a16:creationId xmlns:a16="http://schemas.microsoft.com/office/drawing/2014/main" id="{2D8D0999-1274-E640-82F5-216FF67337BB}"/>
              </a:ext>
            </a:extLst>
          </p:cNvPr>
          <p:cNvSpPr>
            <a:spLocks noGrp="1"/>
          </p:cNvSpPr>
          <p:nvPr>
            <p:ph idx="1"/>
          </p:nvPr>
        </p:nvSpPr>
        <p:spPr>
          <a:xfrm>
            <a:off x="185980" y="1010655"/>
            <a:ext cx="8741044" cy="5266159"/>
          </a:xfrm>
        </p:spPr>
        <p:txBody>
          <a:bodyPr>
            <a:noAutofit/>
          </a:bodyPr>
          <a:lstStyle/>
          <a:p>
            <a:pPr>
              <a:lnSpc>
                <a:spcPct val="150000"/>
              </a:lnSpc>
            </a:pPr>
            <a:endParaRPr lang="el-GR" sz="1800" dirty="0"/>
          </a:p>
          <a:p>
            <a:pPr>
              <a:lnSpc>
                <a:spcPct val="150000"/>
              </a:lnSpc>
              <a:buFont typeface="Wingdings" pitchFamily="2" charset="2"/>
              <a:buChar char="Ø"/>
            </a:pPr>
            <a:r>
              <a:rPr lang="el-GR" sz="1800" dirty="0" err="1"/>
              <a:t>Φάρμακα</a:t>
            </a:r>
            <a:r>
              <a:rPr lang="el-GR" sz="1800" dirty="0"/>
              <a:t> </a:t>
            </a:r>
            <a:r>
              <a:rPr lang="el-GR" sz="1600" dirty="0"/>
              <a:t>(</a:t>
            </a:r>
            <a:r>
              <a:rPr lang="el-GR" sz="1600" dirty="0" err="1"/>
              <a:t>διουρητικα</a:t>
            </a:r>
            <a:r>
              <a:rPr lang="el-GR" sz="1600" dirty="0"/>
              <a:t>́, </a:t>
            </a:r>
            <a:r>
              <a:rPr lang="el-GR" sz="1600" dirty="0" err="1"/>
              <a:t>πυραζιναμίδη</a:t>
            </a:r>
            <a:r>
              <a:rPr lang="el-GR" sz="1600" dirty="0"/>
              <a:t>, </a:t>
            </a:r>
            <a:r>
              <a:rPr lang="el-GR" sz="1600" dirty="0" err="1"/>
              <a:t>αιθαμβουτόλη</a:t>
            </a:r>
            <a:r>
              <a:rPr lang="el-GR" sz="1600" dirty="0"/>
              <a:t>, </a:t>
            </a:r>
            <a:r>
              <a:rPr lang="el-GR" sz="1600" dirty="0" err="1"/>
              <a:t>κυκλοσπορίνη</a:t>
            </a:r>
            <a:r>
              <a:rPr lang="el-GR" sz="1600" dirty="0"/>
              <a:t>, </a:t>
            </a:r>
            <a:r>
              <a:rPr lang="el-GR" sz="1600" dirty="0" err="1"/>
              <a:t>σαλικυλικα</a:t>
            </a:r>
            <a:r>
              <a:rPr lang="el-GR" sz="1600" dirty="0"/>
              <a:t>́ σε </a:t>
            </a:r>
            <a:r>
              <a:rPr lang="el-GR" sz="1600" dirty="0" err="1"/>
              <a:t>μικρές</a:t>
            </a:r>
            <a:r>
              <a:rPr lang="el-GR" sz="1600" dirty="0"/>
              <a:t> </a:t>
            </a:r>
            <a:r>
              <a:rPr lang="el-GR" sz="1600" dirty="0" err="1"/>
              <a:t>δόσεις</a:t>
            </a:r>
            <a:r>
              <a:rPr lang="el-GR" sz="1600" dirty="0"/>
              <a:t>, </a:t>
            </a:r>
            <a:r>
              <a:rPr lang="el-GR" sz="1600" dirty="0" err="1"/>
              <a:t>χημειοθεραπευτικα</a:t>
            </a:r>
            <a:r>
              <a:rPr lang="el-GR" sz="1600" dirty="0"/>
              <a:t>́,) </a:t>
            </a:r>
            <a:endParaRPr lang="el-GR" sz="1800" dirty="0"/>
          </a:p>
          <a:p>
            <a:pPr>
              <a:lnSpc>
                <a:spcPct val="150000"/>
              </a:lnSpc>
              <a:buFont typeface="Wingdings" pitchFamily="2" charset="2"/>
              <a:buChar char="Ø"/>
            </a:pPr>
            <a:r>
              <a:rPr lang="el-GR" sz="1800" dirty="0" err="1"/>
              <a:t>Έναρξη</a:t>
            </a:r>
            <a:r>
              <a:rPr lang="el-GR" sz="1800" dirty="0"/>
              <a:t> </a:t>
            </a:r>
            <a:r>
              <a:rPr lang="el-GR" sz="1800" dirty="0" err="1"/>
              <a:t>θεραπείας</a:t>
            </a:r>
            <a:r>
              <a:rPr lang="el-GR" sz="1800" dirty="0"/>
              <a:t> με </a:t>
            </a:r>
            <a:r>
              <a:rPr lang="el-GR" sz="1800" dirty="0" err="1"/>
              <a:t>αλλοπουρινόλη</a:t>
            </a:r>
            <a:r>
              <a:rPr lang="el-GR" sz="1800" dirty="0"/>
              <a:t> ή </a:t>
            </a:r>
            <a:r>
              <a:rPr lang="el-GR" sz="1800" dirty="0" err="1"/>
              <a:t>ουρικοδιουρητικα</a:t>
            </a:r>
            <a:r>
              <a:rPr lang="el-GR" sz="1800" dirty="0"/>
              <a:t>́. </a:t>
            </a:r>
          </a:p>
          <a:p>
            <a:pPr>
              <a:lnSpc>
                <a:spcPct val="150000"/>
              </a:lnSpc>
              <a:buFont typeface="Wingdings" pitchFamily="2" charset="2"/>
              <a:buChar char="Ø"/>
            </a:pPr>
            <a:r>
              <a:rPr lang="el-GR" sz="1800" dirty="0" err="1"/>
              <a:t>Κατάχρηση</a:t>
            </a:r>
            <a:r>
              <a:rPr lang="el-GR" sz="1800" dirty="0"/>
              <a:t> </a:t>
            </a:r>
            <a:r>
              <a:rPr lang="el-GR" sz="1800" dirty="0" err="1"/>
              <a:t>οινοπνεύματος</a:t>
            </a:r>
            <a:r>
              <a:rPr lang="el-GR" sz="1800" dirty="0"/>
              <a:t> (</a:t>
            </a:r>
            <a:r>
              <a:rPr lang="el-GR" sz="1800" dirty="0" err="1"/>
              <a:t>οξοναιμία</a:t>
            </a:r>
            <a:r>
              <a:rPr lang="el-GR" sz="1800" dirty="0"/>
              <a:t>) </a:t>
            </a:r>
          </a:p>
          <a:p>
            <a:pPr>
              <a:lnSpc>
                <a:spcPct val="150000"/>
              </a:lnSpc>
              <a:buFont typeface="Wingdings" pitchFamily="2" charset="2"/>
              <a:buChar char="Ø"/>
            </a:pPr>
            <a:r>
              <a:rPr lang="el-GR" sz="1800" dirty="0" err="1"/>
              <a:t>Δίαιτα</a:t>
            </a:r>
            <a:r>
              <a:rPr lang="el-GR" sz="1800" dirty="0"/>
              <a:t> </a:t>
            </a:r>
            <a:r>
              <a:rPr lang="el-GR" sz="1800" dirty="0" err="1"/>
              <a:t>πλούσια</a:t>
            </a:r>
            <a:r>
              <a:rPr lang="el-GR" sz="1800" dirty="0"/>
              <a:t> σε </a:t>
            </a:r>
            <a:r>
              <a:rPr lang="el-GR" sz="1800" dirty="0" err="1"/>
              <a:t>πουρίνες</a:t>
            </a:r>
            <a:r>
              <a:rPr lang="el-GR" sz="1800" dirty="0"/>
              <a:t> </a:t>
            </a:r>
            <a:r>
              <a:rPr lang="el-GR" sz="1800" dirty="0" err="1"/>
              <a:t>ζωικής</a:t>
            </a:r>
            <a:r>
              <a:rPr lang="el-GR" sz="1800" dirty="0"/>
              <a:t> </a:t>
            </a:r>
            <a:r>
              <a:rPr lang="el-GR" sz="1800" dirty="0" err="1"/>
              <a:t>προελεύσεως</a:t>
            </a:r>
            <a:r>
              <a:rPr lang="el-GR" sz="1800" dirty="0"/>
              <a:t> και </a:t>
            </a:r>
            <a:r>
              <a:rPr lang="el-GR" sz="1800" dirty="0" err="1"/>
              <a:t>φρουκτόζη</a:t>
            </a:r>
            <a:r>
              <a:rPr lang="el-GR" sz="1800" dirty="0"/>
              <a:t> </a:t>
            </a:r>
          </a:p>
          <a:p>
            <a:pPr>
              <a:lnSpc>
                <a:spcPct val="150000"/>
              </a:lnSpc>
              <a:buFont typeface="Wingdings" pitchFamily="2" charset="2"/>
              <a:buChar char="Ø"/>
            </a:pPr>
            <a:r>
              <a:rPr lang="el-GR" sz="1800" dirty="0" err="1"/>
              <a:t>Έντονη</a:t>
            </a:r>
            <a:r>
              <a:rPr lang="el-GR" sz="1800" dirty="0"/>
              <a:t> </a:t>
            </a:r>
            <a:r>
              <a:rPr lang="el-GR" sz="1800" dirty="0" err="1"/>
              <a:t>φυσικη</a:t>
            </a:r>
            <a:r>
              <a:rPr lang="el-GR" sz="1800" dirty="0"/>
              <a:t>́ </a:t>
            </a:r>
            <a:r>
              <a:rPr lang="el-GR" sz="1800" dirty="0" err="1"/>
              <a:t>άσκηση</a:t>
            </a:r>
            <a:r>
              <a:rPr lang="el-GR" sz="1800" dirty="0"/>
              <a:t> ή </a:t>
            </a:r>
            <a:r>
              <a:rPr lang="el-GR" sz="1800" dirty="0" err="1"/>
              <a:t>τραυματισμός</a:t>
            </a:r>
            <a:r>
              <a:rPr lang="el-GR" sz="1800" dirty="0"/>
              <a:t> της </a:t>
            </a:r>
            <a:r>
              <a:rPr lang="el-GR" sz="1800" dirty="0" err="1"/>
              <a:t>άρθρωσης</a:t>
            </a:r>
            <a:endParaRPr lang="el-GR" sz="1800" dirty="0"/>
          </a:p>
          <a:p>
            <a:pPr>
              <a:lnSpc>
                <a:spcPct val="150000"/>
              </a:lnSpc>
              <a:buFont typeface="Wingdings" pitchFamily="2" charset="2"/>
              <a:buChar char="Ø"/>
            </a:pPr>
            <a:r>
              <a:rPr lang="el-GR" sz="1800" dirty="0"/>
              <a:t> </a:t>
            </a:r>
            <a:r>
              <a:rPr lang="el-GR" sz="1800" dirty="0" err="1"/>
              <a:t>Πρόσφατες</a:t>
            </a:r>
            <a:r>
              <a:rPr lang="el-GR" sz="1800" dirty="0"/>
              <a:t> </a:t>
            </a:r>
            <a:r>
              <a:rPr lang="el-GR" sz="1800" dirty="0" err="1"/>
              <a:t>χειρουργικές</a:t>
            </a:r>
            <a:r>
              <a:rPr lang="el-GR" sz="1800" dirty="0"/>
              <a:t> </a:t>
            </a:r>
            <a:r>
              <a:rPr lang="el-GR" sz="1800" dirty="0" err="1"/>
              <a:t>επεμβάσεις</a:t>
            </a:r>
            <a:endParaRPr lang="el-GR" sz="1800" dirty="0"/>
          </a:p>
          <a:p>
            <a:pPr>
              <a:lnSpc>
                <a:spcPct val="150000"/>
              </a:lnSpc>
              <a:buFont typeface="Wingdings" pitchFamily="2" charset="2"/>
              <a:buChar char="Ø"/>
            </a:pPr>
            <a:r>
              <a:rPr lang="el-GR" sz="1800" dirty="0" err="1"/>
              <a:t>Απότομη</a:t>
            </a:r>
            <a:r>
              <a:rPr lang="el-GR" sz="1800" dirty="0"/>
              <a:t> </a:t>
            </a:r>
            <a:r>
              <a:rPr lang="el-GR" sz="1800" dirty="0" err="1"/>
              <a:t>απώλεια</a:t>
            </a:r>
            <a:r>
              <a:rPr lang="el-GR" sz="1800" dirty="0"/>
              <a:t> </a:t>
            </a:r>
            <a:r>
              <a:rPr lang="el-GR" sz="1800" dirty="0" err="1"/>
              <a:t>σωματικου</a:t>
            </a:r>
            <a:r>
              <a:rPr lang="el-GR" sz="1800" dirty="0"/>
              <a:t>́ </a:t>
            </a:r>
            <a:r>
              <a:rPr lang="el-GR" sz="1800" dirty="0" err="1"/>
              <a:t>βάρους</a:t>
            </a:r>
            <a:endParaRPr lang="el-GR" sz="1800" dirty="0"/>
          </a:p>
          <a:p>
            <a:pPr>
              <a:lnSpc>
                <a:spcPct val="150000"/>
              </a:lnSpc>
              <a:buFont typeface="Wingdings" pitchFamily="2" charset="2"/>
              <a:buChar char="Ø"/>
            </a:pPr>
            <a:r>
              <a:rPr lang="el-GR" sz="1800" dirty="0" err="1"/>
              <a:t>Λοιμώξεις</a:t>
            </a:r>
            <a:r>
              <a:rPr lang="el-GR" sz="1800" dirty="0"/>
              <a:t> </a:t>
            </a:r>
          </a:p>
          <a:p>
            <a:pPr>
              <a:buFont typeface="Wingdings" pitchFamily="2" charset="2"/>
              <a:buChar char="Ø"/>
            </a:pPr>
            <a:endParaRPr lang="en-GB" sz="2000" b="1" dirty="0"/>
          </a:p>
        </p:txBody>
      </p:sp>
    </p:spTree>
    <p:extLst>
      <p:ext uri="{BB962C8B-B14F-4D97-AF65-F5344CB8AC3E}">
        <p14:creationId xmlns:p14="http://schemas.microsoft.com/office/powerpoint/2010/main" val="169362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user\Desktop\prev3.gif"/>
          <p:cNvPicPr>
            <a:picLocks noChangeAspect="1" noChangeArrowheads="1"/>
          </p:cNvPicPr>
          <p:nvPr/>
        </p:nvPicPr>
        <p:blipFill>
          <a:blip r:embed="rId2"/>
          <a:srcRect/>
          <a:stretch>
            <a:fillRect/>
          </a:stretch>
        </p:blipFill>
        <p:spPr bwMode="auto">
          <a:xfrm>
            <a:off x="396979" y="1856935"/>
            <a:ext cx="3980265" cy="2504049"/>
          </a:xfrm>
          <a:prstGeom prst="rect">
            <a:avLst/>
          </a:prstGeom>
          <a:noFill/>
        </p:spPr>
      </p:pic>
      <p:sp>
        <p:nvSpPr>
          <p:cNvPr id="2" name="Τίτλος 1">
            <a:extLst>
              <a:ext uri="{FF2B5EF4-FFF2-40B4-BE49-F238E27FC236}">
                <a16:creationId xmlns:a16="http://schemas.microsoft.com/office/drawing/2014/main" id="{2947A3D8-FEE8-8543-B230-1F29C362C4B3}"/>
              </a:ext>
            </a:extLst>
          </p:cNvPr>
          <p:cNvSpPr>
            <a:spLocks noGrp="1"/>
          </p:cNvSpPr>
          <p:nvPr>
            <p:ph type="title"/>
          </p:nvPr>
        </p:nvSpPr>
        <p:spPr/>
        <p:txBody>
          <a:bodyPr>
            <a:normAutofit/>
          </a:bodyPr>
          <a:lstStyle/>
          <a:p>
            <a:pPr algn="ctr"/>
            <a:r>
              <a:rPr lang="el-GR" sz="3200" b="1" dirty="0"/>
              <a:t>Επιδημιολογία</a:t>
            </a:r>
          </a:p>
        </p:txBody>
      </p:sp>
      <p:sp>
        <p:nvSpPr>
          <p:cNvPr id="3" name="Θέση περιεχομένου 2">
            <a:extLst>
              <a:ext uri="{FF2B5EF4-FFF2-40B4-BE49-F238E27FC236}">
                <a16:creationId xmlns:a16="http://schemas.microsoft.com/office/drawing/2014/main" id="{EFE84663-85EA-F84F-AE18-BE0C0F077770}"/>
              </a:ext>
            </a:extLst>
          </p:cNvPr>
          <p:cNvSpPr>
            <a:spLocks noGrp="1"/>
          </p:cNvSpPr>
          <p:nvPr>
            <p:ph idx="1"/>
          </p:nvPr>
        </p:nvSpPr>
        <p:spPr>
          <a:xfrm>
            <a:off x="295423" y="4527229"/>
            <a:ext cx="8219928" cy="2098654"/>
          </a:xfrm>
        </p:spPr>
        <p:txBody>
          <a:bodyPr>
            <a:normAutofit fontScale="70000" lnSpcReduction="20000"/>
          </a:bodyPr>
          <a:lstStyle/>
          <a:p>
            <a:r>
              <a:rPr lang="el-GR" dirty="0" err="1"/>
              <a:t>Προσβάλλει</a:t>
            </a:r>
            <a:r>
              <a:rPr lang="el-GR" dirty="0"/>
              <a:t> </a:t>
            </a:r>
            <a:r>
              <a:rPr lang="el-GR" dirty="0" err="1"/>
              <a:t>κυρίως</a:t>
            </a:r>
            <a:r>
              <a:rPr lang="el-GR" dirty="0"/>
              <a:t> </a:t>
            </a:r>
            <a:r>
              <a:rPr lang="el-GR" b="1" dirty="0" err="1"/>
              <a:t>άντρες</a:t>
            </a:r>
            <a:r>
              <a:rPr lang="el-GR" b="1" dirty="0"/>
              <a:t> </a:t>
            </a:r>
            <a:r>
              <a:rPr lang="el-GR" dirty="0"/>
              <a:t>στην 5η </a:t>
            </a:r>
            <a:r>
              <a:rPr lang="el-GR" dirty="0" err="1"/>
              <a:t>δεκαετία</a:t>
            </a:r>
            <a:r>
              <a:rPr lang="el-GR" dirty="0"/>
              <a:t> και </a:t>
            </a:r>
            <a:r>
              <a:rPr lang="el-GR" b="1" dirty="0" err="1"/>
              <a:t>μετεμμηνοπαυσιακές</a:t>
            </a:r>
            <a:r>
              <a:rPr lang="el-GR" b="1" dirty="0"/>
              <a:t> </a:t>
            </a:r>
            <a:r>
              <a:rPr lang="el-GR" b="1" dirty="0" err="1"/>
              <a:t>γυναίκες</a:t>
            </a:r>
            <a:r>
              <a:rPr lang="el-GR" b="1" dirty="0"/>
              <a:t> </a:t>
            </a:r>
            <a:r>
              <a:rPr lang="el-GR" dirty="0"/>
              <a:t>(↓ των </a:t>
            </a:r>
            <a:r>
              <a:rPr lang="el-GR" dirty="0" err="1"/>
              <a:t>οιστρογόνων</a:t>
            </a:r>
            <a:r>
              <a:rPr lang="el-GR" dirty="0"/>
              <a:t> που </a:t>
            </a:r>
            <a:r>
              <a:rPr lang="el-GR" dirty="0" err="1"/>
              <a:t>είναι</a:t>
            </a:r>
            <a:r>
              <a:rPr lang="el-GR" dirty="0"/>
              <a:t> </a:t>
            </a:r>
            <a:r>
              <a:rPr lang="el-GR" dirty="0" err="1"/>
              <a:t>ουρικοζουρικα</a:t>
            </a:r>
            <a:r>
              <a:rPr lang="el-GR" dirty="0"/>
              <a:t>́) </a:t>
            </a:r>
          </a:p>
          <a:p>
            <a:r>
              <a:rPr lang="el-GR" dirty="0" err="1"/>
              <a:t>Αναλογία</a:t>
            </a:r>
            <a:r>
              <a:rPr lang="el-GR" dirty="0"/>
              <a:t> </a:t>
            </a:r>
            <a:r>
              <a:rPr lang="el-GR" dirty="0" err="1"/>
              <a:t>ανδρών</a:t>
            </a:r>
            <a:r>
              <a:rPr lang="el-GR" dirty="0"/>
              <a:t>/</a:t>
            </a:r>
            <a:r>
              <a:rPr lang="el-GR" dirty="0" err="1"/>
              <a:t>γυναικών</a:t>
            </a:r>
            <a:r>
              <a:rPr lang="el-GR" dirty="0"/>
              <a:t> = 3-4/1 </a:t>
            </a:r>
          </a:p>
          <a:p>
            <a:r>
              <a:rPr lang="el-GR" dirty="0"/>
              <a:t>↑ </a:t>
            </a:r>
            <a:r>
              <a:rPr lang="el-GR" dirty="0" err="1"/>
              <a:t>επιπολασμός</a:t>
            </a:r>
            <a:r>
              <a:rPr lang="el-GR" dirty="0"/>
              <a:t> με ↑ </a:t>
            </a:r>
            <a:r>
              <a:rPr lang="el-GR" b="1" dirty="0" err="1"/>
              <a:t>ηλικίας</a:t>
            </a:r>
            <a:r>
              <a:rPr lang="el-GR" dirty="0"/>
              <a:t>: 9% σε </a:t>
            </a:r>
            <a:r>
              <a:rPr lang="el-GR" dirty="0" err="1"/>
              <a:t>άντρες</a:t>
            </a:r>
            <a:r>
              <a:rPr lang="el-GR" dirty="0"/>
              <a:t> &gt; 80 </a:t>
            </a:r>
            <a:r>
              <a:rPr lang="el-GR" dirty="0" err="1"/>
              <a:t>ετών</a:t>
            </a:r>
            <a:r>
              <a:rPr lang="el-GR" dirty="0"/>
              <a:t> και 6% σε </a:t>
            </a:r>
            <a:r>
              <a:rPr lang="el-GR" dirty="0" err="1"/>
              <a:t>γυναίκες</a:t>
            </a:r>
            <a:r>
              <a:rPr lang="el-GR" dirty="0"/>
              <a:t> </a:t>
            </a:r>
          </a:p>
          <a:p>
            <a:r>
              <a:rPr lang="el-GR" dirty="0"/>
              <a:t>Η </a:t>
            </a:r>
            <a:r>
              <a:rPr lang="el-GR" b="1" dirty="0" err="1"/>
              <a:t>δίαιτα</a:t>
            </a:r>
            <a:r>
              <a:rPr lang="el-GR" b="1" dirty="0"/>
              <a:t> </a:t>
            </a:r>
            <a:r>
              <a:rPr lang="el-GR" dirty="0" err="1"/>
              <a:t>επιδρα</a:t>
            </a:r>
            <a:r>
              <a:rPr lang="el-GR" dirty="0"/>
              <a:t>́ στην </a:t>
            </a:r>
            <a:r>
              <a:rPr lang="el-GR" dirty="0" err="1"/>
              <a:t>ΟυΑ</a:t>
            </a:r>
            <a:r>
              <a:rPr lang="el-GR" dirty="0"/>
              <a:t> </a:t>
            </a:r>
          </a:p>
          <a:p>
            <a:r>
              <a:rPr lang="el-GR" dirty="0"/>
              <a:t>↑ </a:t>
            </a:r>
            <a:r>
              <a:rPr lang="el-GR" b="1" dirty="0" err="1"/>
              <a:t>δείκτης</a:t>
            </a:r>
            <a:r>
              <a:rPr lang="el-GR" b="1" dirty="0"/>
              <a:t> </a:t>
            </a:r>
            <a:r>
              <a:rPr lang="el-GR" b="1" dirty="0" err="1"/>
              <a:t>μάζας</a:t>
            </a:r>
            <a:r>
              <a:rPr lang="el-GR" b="1" dirty="0"/>
              <a:t> </a:t>
            </a:r>
            <a:r>
              <a:rPr lang="el-GR" b="1" dirty="0" err="1"/>
              <a:t>σώματος</a:t>
            </a:r>
            <a:r>
              <a:rPr lang="el-GR" b="1" dirty="0"/>
              <a:t> </a:t>
            </a:r>
            <a:r>
              <a:rPr lang="el-GR" dirty="0" err="1"/>
              <a:t>αυξάνει</a:t>
            </a:r>
            <a:r>
              <a:rPr lang="el-GR" dirty="0"/>
              <a:t> τη </a:t>
            </a:r>
            <a:r>
              <a:rPr lang="el-GR" dirty="0" err="1"/>
              <a:t>συχνότητα</a:t>
            </a:r>
            <a:r>
              <a:rPr lang="el-GR" dirty="0"/>
              <a:t> </a:t>
            </a:r>
            <a:r>
              <a:rPr lang="el-GR" dirty="0" err="1"/>
              <a:t>ΟυΑ</a:t>
            </a:r>
            <a:r>
              <a:rPr lang="el-GR" dirty="0"/>
              <a:t> </a:t>
            </a:r>
          </a:p>
          <a:p>
            <a:endParaRPr lang="el-GR" dirty="0"/>
          </a:p>
        </p:txBody>
      </p:sp>
      <p:pic>
        <p:nvPicPr>
          <p:cNvPr id="4" name="Picture 2" descr="C:\Users\user\Desktop\prev2.gif">
            <a:extLst>
              <a:ext uri="{FF2B5EF4-FFF2-40B4-BE49-F238E27FC236}">
                <a16:creationId xmlns:a16="http://schemas.microsoft.com/office/drawing/2014/main" id="{D717194D-642D-E64E-ADE9-6864F9755D4F}"/>
              </a:ext>
            </a:extLst>
          </p:cNvPr>
          <p:cNvPicPr>
            <a:picLocks noChangeAspect="1" noChangeArrowheads="1"/>
          </p:cNvPicPr>
          <p:nvPr/>
        </p:nvPicPr>
        <p:blipFill>
          <a:blip r:embed="rId3"/>
          <a:srcRect/>
          <a:stretch>
            <a:fillRect/>
          </a:stretch>
        </p:blipFill>
        <p:spPr bwMode="auto">
          <a:xfrm>
            <a:off x="4631805" y="1969477"/>
            <a:ext cx="3953884" cy="2397710"/>
          </a:xfrm>
          <a:prstGeom prst="rect">
            <a:avLst/>
          </a:prstGeom>
          <a:noFill/>
        </p:spPr>
      </p:pic>
    </p:spTree>
    <p:extLst>
      <p:ext uri="{BB962C8B-B14F-4D97-AF65-F5344CB8AC3E}">
        <p14:creationId xmlns:p14="http://schemas.microsoft.com/office/powerpoint/2010/main" val="2181447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AB5E56-3410-204A-AB06-CC10699A9B1D}"/>
              </a:ext>
            </a:extLst>
          </p:cNvPr>
          <p:cNvSpPr>
            <a:spLocks noGrp="1"/>
          </p:cNvSpPr>
          <p:nvPr>
            <p:ph type="title"/>
          </p:nvPr>
        </p:nvSpPr>
        <p:spPr>
          <a:xfrm>
            <a:off x="1927273" y="27503"/>
            <a:ext cx="5713681" cy="675882"/>
          </a:xfrm>
          <a:ln w="38100">
            <a:solidFill>
              <a:schemeClr val="accent1"/>
            </a:solidFill>
          </a:ln>
        </p:spPr>
        <p:txBody>
          <a:bodyPr>
            <a:normAutofit/>
          </a:bodyPr>
          <a:lstStyle/>
          <a:p>
            <a:pPr algn="ctr"/>
            <a:r>
              <a:rPr lang="el-GR" sz="2400" b="1" dirty="0"/>
              <a:t>Η ουρική νόσος εκφράζετε ως:</a:t>
            </a:r>
          </a:p>
        </p:txBody>
      </p:sp>
      <p:sp>
        <p:nvSpPr>
          <p:cNvPr id="3" name="Θέση περιεχομένου 2">
            <a:extLst>
              <a:ext uri="{FF2B5EF4-FFF2-40B4-BE49-F238E27FC236}">
                <a16:creationId xmlns:a16="http://schemas.microsoft.com/office/drawing/2014/main" id="{B60AB1C6-B89C-DA4A-8D22-AA5F2083B4EA}"/>
              </a:ext>
            </a:extLst>
          </p:cNvPr>
          <p:cNvSpPr>
            <a:spLocks noGrp="1"/>
          </p:cNvSpPr>
          <p:nvPr>
            <p:ph idx="1"/>
          </p:nvPr>
        </p:nvSpPr>
        <p:spPr>
          <a:xfrm>
            <a:off x="422031" y="703385"/>
            <a:ext cx="8468751" cy="3221501"/>
          </a:xfrm>
        </p:spPr>
        <p:txBody>
          <a:bodyPr>
            <a:normAutofit fontScale="25000" lnSpcReduction="20000"/>
          </a:bodyPr>
          <a:lstStyle/>
          <a:p>
            <a:pPr marL="0" indent="0">
              <a:buNone/>
            </a:pPr>
            <a:endParaRPr lang="el-GR" dirty="0"/>
          </a:p>
          <a:p>
            <a:pPr marL="0" indent="0">
              <a:lnSpc>
                <a:spcPct val="170000"/>
              </a:lnSpc>
              <a:buNone/>
            </a:pPr>
            <a:r>
              <a:rPr lang="el-GR" sz="6400" dirty="0"/>
              <a:t>1. Ασυμπτωματική υπερουριχαιμία </a:t>
            </a:r>
          </a:p>
          <a:p>
            <a:pPr marL="0" indent="0">
              <a:lnSpc>
                <a:spcPct val="170000"/>
              </a:lnSpc>
              <a:buNone/>
            </a:pPr>
            <a:r>
              <a:rPr lang="el-GR" sz="6400" dirty="0"/>
              <a:t>2. Ουρική αρθρίτιδα </a:t>
            </a:r>
          </a:p>
          <a:p>
            <a:pPr marL="0" indent="0">
              <a:lnSpc>
                <a:spcPct val="170000"/>
              </a:lnSpc>
              <a:buNone/>
            </a:pPr>
            <a:r>
              <a:rPr lang="el-GR" sz="6400" dirty="0"/>
              <a:t>3. Νεφρική νόσο, που διακρίνεται σε:</a:t>
            </a:r>
          </a:p>
          <a:p>
            <a:pPr>
              <a:lnSpc>
                <a:spcPct val="170000"/>
              </a:lnSpc>
              <a:buFont typeface="Wingdings" pitchFamily="2" charset="2"/>
              <a:buChar char="ü"/>
            </a:pPr>
            <a:r>
              <a:rPr lang="en-GB" sz="6400" dirty="0"/>
              <a:t> </a:t>
            </a:r>
            <a:r>
              <a:rPr lang="el-GR" sz="6400" dirty="0"/>
              <a:t>Νεφρολιθίαση.</a:t>
            </a:r>
          </a:p>
          <a:p>
            <a:pPr>
              <a:lnSpc>
                <a:spcPct val="170000"/>
              </a:lnSpc>
              <a:buFont typeface="Wingdings" pitchFamily="2" charset="2"/>
              <a:buChar char="ü"/>
            </a:pPr>
            <a:r>
              <a:rPr lang="en-GB" sz="6400" dirty="0"/>
              <a:t> </a:t>
            </a:r>
            <a:r>
              <a:rPr lang="el-GR" sz="6400" dirty="0"/>
              <a:t>Ουρική νεφροπάθεια. </a:t>
            </a:r>
          </a:p>
          <a:p>
            <a:pPr>
              <a:lnSpc>
                <a:spcPct val="170000"/>
              </a:lnSpc>
              <a:buFont typeface="Wingdings" pitchFamily="2" charset="2"/>
              <a:buChar char="ü"/>
            </a:pPr>
            <a:r>
              <a:rPr lang="en-GB" sz="6400" dirty="0"/>
              <a:t> </a:t>
            </a:r>
            <a:r>
              <a:rPr lang="el-GR" sz="6400" dirty="0"/>
              <a:t>Οξεία αποφρακτική ουροπάθεια (όπως επί συνδρόμου λύσης των όγκων).</a:t>
            </a:r>
          </a:p>
          <a:p>
            <a:pPr marL="0" indent="0">
              <a:buNone/>
            </a:pPr>
            <a:endParaRPr lang="el-GR" dirty="0"/>
          </a:p>
        </p:txBody>
      </p:sp>
      <p:sp>
        <p:nvSpPr>
          <p:cNvPr id="4" name="Τίτλος 1">
            <a:extLst>
              <a:ext uri="{FF2B5EF4-FFF2-40B4-BE49-F238E27FC236}">
                <a16:creationId xmlns:a16="http://schemas.microsoft.com/office/drawing/2014/main" id="{E1E2EA62-15D6-A147-B985-D14A602407DF}"/>
              </a:ext>
            </a:extLst>
          </p:cNvPr>
          <p:cNvSpPr txBox="1">
            <a:spLocks/>
          </p:cNvSpPr>
          <p:nvPr/>
        </p:nvSpPr>
        <p:spPr>
          <a:xfrm>
            <a:off x="1927273" y="3924886"/>
            <a:ext cx="5713681" cy="759658"/>
          </a:xfrm>
          <a:prstGeom prst="rect">
            <a:avLst/>
          </a:prstGeom>
          <a:ln w="381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b="1" dirty="0"/>
              <a:t>Ενώ η ουρική αρθρίτιδα διακρίνεται σε:</a:t>
            </a:r>
          </a:p>
        </p:txBody>
      </p:sp>
      <p:sp>
        <p:nvSpPr>
          <p:cNvPr id="5" name="Θέση περιεχομένου 2">
            <a:extLst>
              <a:ext uri="{FF2B5EF4-FFF2-40B4-BE49-F238E27FC236}">
                <a16:creationId xmlns:a16="http://schemas.microsoft.com/office/drawing/2014/main" id="{48AC4BF7-F340-1E44-8972-D28EDBB1DB55}"/>
              </a:ext>
            </a:extLst>
          </p:cNvPr>
          <p:cNvSpPr txBox="1">
            <a:spLocks/>
          </p:cNvSpPr>
          <p:nvPr/>
        </p:nvSpPr>
        <p:spPr>
          <a:xfrm>
            <a:off x="520506" y="4670472"/>
            <a:ext cx="7994844" cy="188507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a:p>
            <a:pPr marL="0" indent="0">
              <a:buFont typeface="Arial" panose="020B0604020202020204" pitchFamily="34" charset="0"/>
              <a:buNone/>
            </a:pPr>
            <a:r>
              <a:rPr lang="el-GR" sz="2900" dirty="0"/>
              <a:t>• Οξεία ουρική αρθρίτιδα. </a:t>
            </a:r>
          </a:p>
          <a:p>
            <a:pPr marL="0" indent="0">
              <a:buFont typeface="Arial" panose="020B0604020202020204" pitchFamily="34" charset="0"/>
              <a:buNone/>
            </a:pPr>
            <a:endParaRPr lang="el-GR" sz="2900" dirty="0"/>
          </a:p>
          <a:p>
            <a:pPr marL="0" indent="0">
              <a:buFont typeface="Arial" panose="020B0604020202020204" pitchFamily="34" charset="0"/>
              <a:buNone/>
            </a:pPr>
            <a:r>
              <a:rPr lang="el-GR" sz="2900" dirty="0"/>
              <a:t>• Νόσο των μεσοδιαστημάτων των κρίσεων. </a:t>
            </a:r>
          </a:p>
          <a:p>
            <a:pPr marL="0" indent="0">
              <a:buFont typeface="Arial" panose="020B0604020202020204" pitchFamily="34" charset="0"/>
              <a:buNone/>
            </a:pPr>
            <a:endParaRPr lang="el-GR" sz="2900" dirty="0"/>
          </a:p>
          <a:p>
            <a:pPr marL="0" indent="0">
              <a:buFont typeface="Arial" panose="020B0604020202020204" pitchFamily="34" charset="0"/>
              <a:buNone/>
            </a:pPr>
            <a:r>
              <a:rPr lang="el-GR" sz="2900" dirty="0"/>
              <a:t>• Χρόνια τοφώδη αρθρίτιδα. </a:t>
            </a:r>
          </a:p>
        </p:txBody>
      </p:sp>
    </p:spTree>
    <p:extLst>
      <p:ext uri="{BB962C8B-B14F-4D97-AF65-F5344CB8AC3E}">
        <p14:creationId xmlns:p14="http://schemas.microsoft.com/office/powerpoint/2010/main" val="391543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5AD4C0-8A70-B545-8864-0F227F61EE26}"/>
              </a:ext>
            </a:extLst>
          </p:cNvPr>
          <p:cNvSpPr>
            <a:spLocks noGrp="1"/>
          </p:cNvSpPr>
          <p:nvPr>
            <p:ph type="title"/>
          </p:nvPr>
        </p:nvSpPr>
        <p:spPr>
          <a:xfrm>
            <a:off x="998620" y="880781"/>
            <a:ext cx="7480634" cy="572759"/>
          </a:xfrm>
        </p:spPr>
        <p:txBody>
          <a:bodyPr>
            <a:normAutofit/>
          </a:bodyPr>
          <a:lstStyle/>
          <a:p>
            <a:r>
              <a:rPr lang="el-GR" sz="3000" b="1" dirty="0">
                <a:cs typeface="Times New Roman" panose="02020603050405020304" pitchFamily="18" charset="0"/>
              </a:rPr>
              <a:t>ΠΑΘΟΓΕΝΕΙΑ ΤΗΣ ΟΥΡΙΚΗΣ ΚΡΙΣΗΣ </a:t>
            </a:r>
          </a:p>
        </p:txBody>
      </p:sp>
      <p:pic>
        <p:nvPicPr>
          <p:cNvPr id="49" name="Θέση περιεχομένου 48">
            <a:extLst>
              <a:ext uri="{FF2B5EF4-FFF2-40B4-BE49-F238E27FC236}">
                <a16:creationId xmlns:a16="http://schemas.microsoft.com/office/drawing/2014/main" id="{0F5968C1-741D-D447-853D-FBFE36BD6E0B}"/>
              </a:ext>
            </a:extLst>
          </p:cNvPr>
          <p:cNvPicPr>
            <a:picLocks noGrp="1" noChangeAspect="1"/>
          </p:cNvPicPr>
          <p:nvPr>
            <p:ph idx="1"/>
          </p:nvPr>
        </p:nvPicPr>
        <p:blipFill>
          <a:blip r:embed="rId2"/>
          <a:stretch>
            <a:fillRect/>
          </a:stretch>
        </p:blipFill>
        <p:spPr>
          <a:xfrm>
            <a:off x="701737" y="2459763"/>
            <a:ext cx="4561787" cy="2672671"/>
          </a:xfrm>
          <a:prstGeom prst="rect">
            <a:avLst/>
          </a:prstGeom>
        </p:spPr>
      </p:pic>
      <p:sp>
        <p:nvSpPr>
          <p:cNvPr id="50" name="Ορθογώνιο 49">
            <a:extLst>
              <a:ext uri="{FF2B5EF4-FFF2-40B4-BE49-F238E27FC236}">
                <a16:creationId xmlns:a16="http://schemas.microsoft.com/office/drawing/2014/main" id="{3035C9F8-632F-194E-B84E-201ADCB3FA7B}"/>
              </a:ext>
            </a:extLst>
          </p:cNvPr>
          <p:cNvSpPr/>
          <p:nvPr/>
        </p:nvSpPr>
        <p:spPr>
          <a:xfrm>
            <a:off x="5727032" y="2625892"/>
            <a:ext cx="3356809" cy="2377574"/>
          </a:xfrm>
          <a:prstGeom prst="rect">
            <a:avLst/>
          </a:prstGeom>
        </p:spPr>
        <p:txBody>
          <a:bodyPr wrap="square">
            <a:spAutoFit/>
          </a:bodyPr>
          <a:lstStyle/>
          <a:p>
            <a:r>
              <a:rPr lang="el-GR" sz="1350" dirty="0"/>
              <a:t>1.Φαγοκυτάρωση κρυστάλλων</a:t>
            </a:r>
            <a:endParaRPr lang="en-GB" sz="1350" dirty="0"/>
          </a:p>
          <a:p>
            <a:br>
              <a:rPr lang="el-GR" sz="1350" dirty="0"/>
            </a:br>
            <a:r>
              <a:rPr lang="el-GR" sz="1350" dirty="0"/>
              <a:t>2.Αύξηση ενδοκυττάριας συγκέντρωσης                       νατρίου</a:t>
            </a:r>
            <a:endParaRPr lang="en-GB" sz="1350" dirty="0"/>
          </a:p>
          <a:p>
            <a:endParaRPr lang="en-GB" sz="1350" dirty="0"/>
          </a:p>
          <a:p>
            <a:r>
              <a:rPr lang="el-GR" sz="1350" dirty="0"/>
              <a:t>3.Αντισταθμιστική εισροή́ νερού́ και μείωση     ενδοκυττάριου καλίου </a:t>
            </a:r>
            <a:endParaRPr lang="en-GB" sz="1350" dirty="0"/>
          </a:p>
          <a:p>
            <a:endParaRPr lang="en-GB" sz="1350" dirty="0"/>
          </a:p>
          <a:p>
            <a:r>
              <a:rPr lang="el-GR" sz="1350" dirty="0"/>
              <a:t>4. Επαγωγή́ </a:t>
            </a:r>
            <a:r>
              <a:rPr lang="el-GR" sz="1350" b="1" dirty="0">
                <a:solidFill>
                  <a:srgbClr val="FF0000"/>
                </a:solidFill>
              </a:rPr>
              <a:t>φλεγμονοσώματος</a:t>
            </a:r>
            <a:endParaRPr lang="en-GB" sz="1350" b="1" dirty="0">
              <a:solidFill>
                <a:srgbClr val="FF0000"/>
              </a:solidFill>
            </a:endParaRPr>
          </a:p>
          <a:p>
            <a:br>
              <a:rPr lang="el-GR" sz="1350" dirty="0"/>
            </a:br>
            <a:r>
              <a:rPr lang="el-GR" sz="1350" dirty="0"/>
              <a:t>5. Παραγωγή</a:t>
            </a:r>
            <a:r>
              <a:rPr lang="en-GB" sz="1350" dirty="0"/>
              <a:t>ή</a:t>
            </a:r>
            <a:r>
              <a:rPr lang="el-GR" sz="1350" dirty="0"/>
              <a:t> </a:t>
            </a:r>
            <a:r>
              <a:rPr lang="en-GB" sz="1350" dirty="0"/>
              <a:t>Il -1. </a:t>
            </a:r>
          </a:p>
        </p:txBody>
      </p:sp>
      <p:sp>
        <p:nvSpPr>
          <p:cNvPr id="51" name="Ορθογώνιο 50">
            <a:extLst>
              <a:ext uri="{FF2B5EF4-FFF2-40B4-BE49-F238E27FC236}">
                <a16:creationId xmlns:a16="http://schemas.microsoft.com/office/drawing/2014/main" id="{BD5503E6-D81F-FD4C-B723-1CC7EBB11760}"/>
              </a:ext>
            </a:extLst>
          </p:cNvPr>
          <p:cNvSpPr/>
          <p:nvPr/>
        </p:nvSpPr>
        <p:spPr>
          <a:xfrm>
            <a:off x="1432956" y="1609950"/>
            <a:ext cx="5408853" cy="461665"/>
          </a:xfrm>
          <a:prstGeom prst="rect">
            <a:avLst/>
          </a:prstGeom>
        </p:spPr>
        <p:txBody>
          <a:bodyPr wrap="none">
            <a:spAutoFit/>
          </a:bodyPr>
          <a:lstStyle/>
          <a:p>
            <a:r>
              <a:rPr lang="el-GR" sz="2400" b="1" dirty="0">
                <a:solidFill>
                  <a:srgbClr val="C00000"/>
                </a:solidFill>
                <a:latin typeface="+mj-lt"/>
                <a:ea typeface="Calibri" panose="020F0502020204030204" pitchFamily="34" charset="0"/>
              </a:rPr>
              <a:t>Μηχανισμός κρίσεως ουρικής αρθρίτιδας</a:t>
            </a:r>
            <a:r>
              <a:rPr lang="el-GR" sz="2400" b="1" dirty="0">
                <a:solidFill>
                  <a:srgbClr val="C00000"/>
                </a:solidFill>
                <a:latin typeface="+mj-lt"/>
              </a:rPr>
              <a:t> </a:t>
            </a:r>
          </a:p>
        </p:txBody>
      </p:sp>
      <p:sp>
        <p:nvSpPr>
          <p:cNvPr id="52" name="Ορθογώνιο 51">
            <a:extLst>
              <a:ext uri="{FF2B5EF4-FFF2-40B4-BE49-F238E27FC236}">
                <a16:creationId xmlns:a16="http://schemas.microsoft.com/office/drawing/2014/main" id="{49C30A5C-5087-4743-BC6D-F6E1CA20C8EF}"/>
              </a:ext>
            </a:extLst>
          </p:cNvPr>
          <p:cNvSpPr/>
          <p:nvPr/>
        </p:nvSpPr>
        <p:spPr>
          <a:xfrm>
            <a:off x="517359" y="5168528"/>
            <a:ext cx="8361947" cy="553998"/>
          </a:xfrm>
          <a:prstGeom prst="rect">
            <a:avLst/>
          </a:prstGeom>
        </p:spPr>
        <p:txBody>
          <a:bodyPr wrap="square">
            <a:spAutoFit/>
          </a:bodyPr>
          <a:lstStyle/>
          <a:p>
            <a:r>
              <a:rPr lang="el-GR" sz="1500" b="1" dirty="0">
                <a:latin typeface="Times New Roman" panose="02020603050405020304" pitchFamily="18" charset="0"/>
                <a:ea typeface="Calibri" panose="020F0502020204030204" pitchFamily="34" charset="0"/>
              </a:rPr>
              <a:t>Η ανίχνευση της φαγοκυττάρωσης των MSU κρύσταλλων εξακολουθεί να είναι ο κανόνας στη κλινική διάγνωση ουρικής αρθρίτιδας </a:t>
            </a:r>
            <a:endParaRPr lang="el-GR" sz="1500" b="1" dirty="0"/>
          </a:p>
        </p:txBody>
      </p:sp>
    </p:spTree>
    <p:extLst>
      <p:ext uri="{BB962C8B-B14F-4D97-AF65-F5344CB8AC3E}">
        <p14:creationId xmlns:p14="http://schemas.microsoft.com/office/powerpoint/2010/main" val="371184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7994390-3940-3740-B51D-3A99EF16810F}"/>
              </a:ext>
            </a:extLst>
          </p:cNvPr>
          <p:cNvSpPr>
            <a:spLocks noGrp="1"/>
          </p:cNvSpPr>
          <p:nvPr>
            <p:ph idx="1"/>
          </p:nvPr>
        </p:nvSpPr>
        <p:spPr>
          <a:xfrm>
            <a:off x="589548" y="1242260"/>
            <a:ext cx="7925803" cy="4487780"/>
          </a:xfrm>
        </p:spPr>
        <p:txBody>
          <a:bodyPr>
            <a:normAutofit fontScale="47500" lnSpcReduction="20000"/>
          </a:bodyPr>
          <a:lstStyle/>
          <a:p>
            <a:r>
              <a:rPr lang="el-GR" dirty="0"/>
              <a:t>Αναγνώριση και φαγοκυττάρωση των </a:t>
            </a:r>
            <a:r>
              <a:rPr lang="en-US" dirty="0"/>
              <a:t>MSU</a:t>
            </a:r>
            <a:r>
              <a:rPr lang="el-GR" dirty="0"/>
              <a:t>   κρυστάλλων από τα μακροφάγα </a:t>
            </a:r>
          </a:p>
          <a:p>
            <a:endParaRPr lang="el-GR" dirty="0"/>
          </a:p>
          <a:p>
            <a:r>
              <a:rPr lang="el-GR" dirty="0"/>
              <a:t>Λόγο των υψηλών συγκεντρώσεων νατρίου στους κρυστάλλους, αυξάνεται η ενδοκυττάρια συγκέντρωση νατρίου με αποτέλεσμα την αντισταθμιστική εισροή νερού στο κυτταρόπλασμα και διόγκωση του κυττάρου. </a:t>
            </a:r>
          </a:p>
          <a:p>
            <a:endParaRPr lang="el-GR" dirty="0"/>
          </a:p>
          <a:p>
            <a:r>
              <a:rPr lang="el-GR" dirty="0"/>
              <a:t>ως αποτέλεσμα μειώνεται το ενδοκυττάριο κάλιο που είναι το έναυσμα για την επαγωγή του φλεγμονοσώματος </a:t>
            </a:r>
          </a:p>
          <a:p>
            <a:endParaRPr lang="el-GR" dirty="0"/>
          </a:p>
          <a:p>
            <a:r>
              <a:rPr lang="el-GR" dirty="0"/>
              <a:t>Το φλεγμονόσωμα παράγει ιντερλευκίνη-1(IL-1) στο αρθρικό υγρό</a:t>
            </a:r>
          </a:p>
          <a:p>
            <a:endParaRPr lang="el-GR" dirty="0"/>
          </a:p>
          <a:p>
            <a:r>
              <a:rPr lang="el-GR" dirty="0"/>
              <a:t>Η IL-1 ενεργοποιεί  τους IL-1 υποδοχείς στην επιφάνεια των ενδοθηλιακών κυττάρων με αποτέλεσμα την έκκριση ισχυρών χημειοκινών (eg, IL-8) και κυτταροκινών από το ενδοθήλιο που προσελκύουν ουδετερόφιλα </a:t>
            </a:r>
          </a:p>
          <a:p>
            <a:endParaRPr lang="el-GR" dirty="0"/>
          </a:p>
          <a:p>
            <a:r>
              <a:rPr lang="el-GR" dirty="0"/>
              <a:t>Τα ουδετερόφιλα μεταναστεύουν και συσσωρεύονται στην άρθρωση, απελευθερώνουν περισσότερη IL-1 και άλλους φλεγμονογόνους διαβιβαστές</a:t>
            </a:r>
          </a:p>
          <a:p>
            <a:endParaRPr lang="el-GR" dirty="0"/>
          </a:p>
          <a:p>
            <a:r>
              <a:rPr lang="el-GR" dirty="0">
                <a:sym typeface="Wingdings" pitchFamily="2" charset="2"/>
              </a:rPr>
              <a:t></a:t>
            </a:r>
            <a:r>
              <a:rPr lang="el-GR" dirty="0"/>
              <a:t>μαζική φλεγμονώδη αντίδραση  (ΟΥΡΙΚΗΣ ΚΡΙΣΗΣ )</a:t>
            </a:r>
          </a:p>
        </p:txBody>
      </p:sp>
    </p:spTree>
    <p:extLst>
      <p:ext uri="{BB962C8B-B14F-4D97-AF65-F5344CB8AC3E}">
        <p14:creationId xmlns:p14="http://schemas.microsoft.com/office/powerpoint/2010/main" val="1813186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4A9536-C39D-AB4F-B645-6380B5FF54D0}"/>
              </a:ext>
            </a:extLst>
          </p:cNvPr>
          <p:cNvSpPr>
            <a:spLocks noGrp="1"/>
          </p:cNvSpPr>
          <p:nvPr>
            <p:ph type="title"/>
          </p:nvPr>
        </p:nvSpPr>
        <p:spPr>
          <a:xfrm>
            <a:off x="628650" y="950621"/>
            <a:ext cx="7886700" cy="994172"/>
          </a:xfrm>
        </p:spPr>
        <p:txBody>
          <a:bodyPr>
            <a:normAutofit/>
          </a:bodyPr>
          <a:lstStyle/>
          <a:p>
            <a:r>
              <a:rPr lang="el-GR" sz="2400" b="1" dirty="0"/>
              <a:t>ΠΑΘΟΓΕΝΕΙΑ ΤΗΣ  ΧΡΟΝΙΑΣ ΤΟΦΩΔΗ ΑΡΘΡΙΤΙΔΑΣ ΚΑΙ ΤΗΣ ΝΟΣΟΥ ΤΩΝ ΜΕΣΟΔΙΑΣΤΗΜΑΤΩΝ ΤΩΝ ΚΡΙΣΕΩΝ</a:t>
            </a:r>
          </a:p>
        </p:txBody>
      </p:sp>
      <p:pic>
        <p:nvPicPr>
          <p:cNvPr id="4" name="Θέση περιεχομένου 3">
            <a:extLst>
              <a:ext uri="{FF2B5EF4-FFF2-40B4-BE49-F238E27FC236}">
                <a16:creationId xmlns:a16="http://schemas.microsoft.com/office/drawing/2014/main" id="{D5A46BC6-8C91-CB47-A28B-27158DFE21DD}"/>
              </a:ext>
            </a:extLst>
          </p:cNvPr>
          <p:cNvPicPr>
            <a:picLocks noGrp="1" noChangeAspect="1"/>
          </p:cNvPicPr>
          <p:nvPr>
            <p:ph idx="1"/>
          </p:nvPr>
        </p:nvPicPr>
        <p:blipFill>
          <a:blip r:embed="rId2"/>
          <a:stretch>
            <a:fillRect/>
          </a:stretch>
        </p:blipFill>
        <p:spPr>
          <a:xfrm>
            <a:off x="380499" y="2313072"/>
            <a:ext cx="5826462" cy="2327954"/>
          </a:xfrm>
          <a:prstGeom prst="rect">
            <a:avLst/>
          </a:prstGeom>
        </p:spPr>
      </p:pic>
      <p:sp>
        <p:nvSpPr>
          <p:cNvPr id="5" name="Ορθογώνιο 4">
            <a:extLst>
              <a:ext uri="{FF2B5EF4-FFF2-40B4-BE49-F238E27FC236}">
                <a16:creationId xmlns:a16="http://schemas.microsoft.com/office/drawing/2014/main" id="{058A8098-3777-104D-A195-2DC6107ED6A2}"/>
              </a:ext>
            </a:extLst>
          </p:cNvPr>
          <p:cNvSpPr/>
          <p:nvPr/>
        </p:nvSpPr>
        <p:spPr>
          <a:xfrm>
            <a:off x="380499" y="5468738"/>
            <a:ext cx="8383002" cy="923330"/>
          </a:xfrm>
          <a:prstGeom prst="rect">
            <a:avLst/>
          </a:prstGeom>
        </p:spPr>
        <p:txBody>
          <a:bodyPr wrap="square">
            <a:spAutoFit/>
          </a:bodyPr>
          <a:lstStyle/>
          <a:p>
            <a:r>
              <a:rPr lang="el-GR" sz="1350" dirty="0">
                <a:solidFill>
                  <a:srgbClr val="000000"/>
                </a:solidFill>
                <a:latin typeface="Times New Roman" panose="02020603050405020304" pitchFamily="18" charset="0"/>
                <a:ea typeface="Calibri" panose="020F0502020204030204" pitchFamily="34" charset="0"/>
              </a:rPr>
              <a:t>Παρά τη συνεχή παρουσία του παράγοντα ενεργοποίησης, τα συμπτώματα μιας κρίσης ουρικής αρθρίτιδας παύουν μετά από λίγες ημέρες. </a:t>
            </a:r>
          </a:p>
          <a:p>
            <a:r>
              <a:rPr lang="el-GR" sz="1350" dirty="0">
                <a:solidFill>
                  <a:srgbClr val="000000"/>
                </a:solidFill>
                <a:latin typeface="Times New Roman" panose="02020603050405020304" pitchFamily="18" charset="0"/>
                <a:ea typeface="Calibri" panose="020F0502020204030204" pitchFamily="34" charset="0"/>
              </a:rPr>
              <a:t>Το σώμα έχει αποτελεσματικούς μηχανισμούς που σταματούν τη φλεγμονή, παρά το γεγονός ότι οι εναποθέσεις MSU κρυστάλλων συνεχίζουν να υφίστανται.</a:t>
            </a:r>
            <a:endParaRPr lang="el-GR" sz="1350" dirty="0">
              <a:solidFill>
                <a:srgbClr val="000000"/>
              </a:solidFill>
              <a:latin typeface="Calibri" panose="020F0502020204030204" pitchFamily="34" charset="0"/>
              <a:ea typeface="Calibri" panose="020F0502020204030204" pitchFamily="34" charset="0"/>
            </a:endParaRPr>
          </a:p>
        </p:txBody>
      </p:sp>
      <p:sp>
        <p:nvSpPr>
          <p:cNvPr id="6" name="Ορθογώνιο 5">
            <a:extLst>
              <a:ext uri="{FF2B5EF4-FFF2-40B4-BE49-F238E27FC236}">
                <a16:creationId xmlns:a16="http://schemas.microsoft.com/office/drawing/2014/main" id="{E87939E7-154D-A742-85E6-E3729B3F5C9F}"/>
              </a:ext>
            </a:extLst>
          </p:cNvPr>
          <p:cNvSpPr/>
          <p:nvPr/>
        </p:nvSpPr>
        <p:spPr>
          <a:xfrm>
            <a:off x="6455112" y="1944793"/>
            <a:ext cx="2478506" cy="3416320"/>
          </a:xfrm>
          <a:prstGeom prst="rect">
            <a:avLst/>
          </a:prstGeom>
        </p:spPr>
        <p:txBody>
          <a:bodyPr wrap="square">
            <a:spAutoFit/>
          </a:bodyPr>
          <a:lstStyle/>
          <a:p>
            <a:r>
              <a:rPr lang="el-GR" sz="1350" dirty="0">
                <a:latin typeface="Times New Roman" panose="02020603050405020304" pitchFamily="18" charset="0"/>
                <a:ea typeface="Calibri" panose="020F0502020204030204" pitchFamily="34" charset="0"/>
              </a:rPr>
              <a:t>Οι τόφοι μοιάζουν με </a:t>
            </a:r>
            <a:r>
              <a:rPr lang="el-GR" sz="1350" b="1" i="1" u="sng" dirty="0">
                <a:latin typeface="Times New Roman" panose="02020603050405020304" pitchFamily="18" charset="0"/>
                <a:ea typeface="Calibri" panose="020F0502020204030204" pitchFamily="34" charset="0"/>
              </a:rPr>
              <a:t>παγίδες συγκεντρωμένων εξωκυττάριων φαγοκυττάρων (</a:t>
            </a:r>
            <a:r>
              <a:rPr lang="en-US" sz="1350" b="1" i="1" u="sng" dirty="0">
                <a:latin typeface="Times New Roman" panose="02020603050405020304" pitchFamily="18" charset="0"/>
                <a:ea typeface="Calibri" panose="020F0502020204030204" pitchFamily="34" charset="0"/>
              </a:rPr>
              <a:t>aggNETs</a:t>
            </a:r>
            <a:r>
              <a:rPr lang="el-GR" sz="1350" b="1" i="1" u="sng" dirty="0">
                <a:latin typeface="Times New Roman" panose="02020603050405020304" pitchFamily="18" charset="0"/>
                <a:ea typeface="Calibri" panose="020F0502020204030204" pitchFamily="34" charset="0"/>
              </a:rPr>
              <a:t>) </a:t>
            </a:r>
            <a:r>
              <a:rPr lang="el-GR" sz="1350" dirty="0">
                <a:latin typeface="Times New Roman" panose="02020603050405020304" pitchFamily="18" charset="0"/>
                <a:ea typeface="Calibri" panose="020F0502020204030204" pitchFamily="34" charset="0"/>
              </a:rPr>
              <a:t>που βασίζονται για τη δημιουργία τους σε υψηλές συγκεντρώσεις φαγοκυττάρων και την απόπτωσή τους με </a:t>
            </a:r>
            <a:r>
              <a:rPr lang="el-GR" sz="1350" b="1" i="1" u="sng" dirty="0">
                <a:latin typeface="Times New Roman" panose="02020603050405020304" pitchFamily="18" charset="0"/>
                <a:ea typeface="Calibri" panose="020F0502020204030204" pitchFamily="34" charset="0"/>
              </a:rPr>
              <a:t>το μηχανισμό της εξωκυττάριας  παγίδευσης των φαγοκυττάρων (</a:t>
            </a:r>
            <a:r>
              <a:rPr lang="en-US" sz="1350" b="1" i="1" u="sng" dirty="0">
                <a:latin typeface="Times New Roman" panose="02020603050405020304" pitchFamily="18" charset="0"/>
                <a:ea typeface="Calibri" panose="020F0502020204030204" pitchFamily="34" charset="0"/>
              </a:rPr>
              <a:t>NETosis</a:t>
            </a:r>
            <a:r>
              <a:rPr lang="el-GR" sz="1350" b="1" i="1" u="sng" dirty="0">
                <a:latin typeface="Times New Roman" panose="02020603050405020304" pitchFamily="18" charset="0"/>
                <a:ea typeface="Calibri" panose="020F0502020204030204" pitchFamily="34" charset="0"/>
              </a:rPr>
              <a:t>). </a:t>
            </a:r>
          </a:p>
          <a:p>
            <a:endParaRPr lang="el-GR" sz="1350" b="1" i="1" u="sng" dirty="0">
              <a:latin typeface="Times New Roman" panose="02020603050405020304" pitchFamily="18" charset="0"/>
              <a:ea typeface="Calibri" panose="020F0502020204030204" pitchFamily="34" charset="0"/>
            </a:endParaRPr>
          </a:p>
          <a:p>
            <a:r>
              <a:rPr lang="el-GR" sz="1350" b="1" dirty="0">
                <a:solidFill>
                  <a:schemeClr val="accent6">
                    <a:lumMod val="75000"/>
                  </a:schemeClr>
                </a:solidFill>
                <a:latin typeface="Times New Roman" panose="02020603050405020304" pitchFamily="18" charset="0"/>
                <a:ea typeface="Calibri" panose="020F0502020204030204" pitchFamily="34" charset="0"/>
              </a:rPr>
              <a:t>Η </a:t>
            </a:r>
            <a:r>
              <a:rPr lang="en-US" sz="1350" b="1" dirty="0">
                <a:solidFill>
                  <a:schemeClr val="accent6">
                    <a:lumMod val="75000"/>
                  </a:schemeClr>
                </a:solidFill>
                <a:latin typeface="Times New Roman" panose="02020603050405020304" pitchFamily="18" charset="0"/>
                <a:ea typeface="Calibri" panose="020F0502020204030204" pitchFamily="34" charset="0"/>
              </a:rPr>
              <a:t>NETosis</a:t>
            </a:r>
            <a:r>
              <a:rPr lang="el-GR" sz="1350" b="1" dirty="0">
                <a:solidFill>
                  <a:schemeClr val="accent6">
                    <a:lumMod val="75000"/>
                  </a:schemeClr>
                </a:solidFill>
                <a:latin typeface="Times New Roman" panose="02020603050405020304" pitchFamily="18" charset="0"/>
                <a:ea typeface="Calibri" panose="020F0502020204030204" pitchFamily="34" charset="0"/>
              </a:rPr>
              <a:t> επιτρέπει το πυκνό στοίβαγμα των κρυστάλλων, εξουδετερώνοντας τις προφλεγμονώδεις κυτταροκίνες και επιλύοντας τη φλεγμονή. </a:t>
            </a:r>
            <a:endParaRPr lang="el-GR" sz="1350" b="1" dirty="0">
              <a:solidFill>
                <a:schemeClr val="accent6">
                  <a:lumMod val="75000"/>
                </a:schemeClr>
              </a:solidFill>
            </a:endParaRPr>
          </a:p>
        </p:txBody>
      </p:sp>
    </p:spTree>
    <p:extLst>
      <p:ext uri="{BB962C8B-B14F-4D97-AF65-F5344CB8AC3E}">
        <p14:creationId xmlns:p14="http://schemas.microsoft.com/office/powerpoint/2010/main" val="39685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5">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5">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5">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56F23DE-AD0B-CC40-8EA8-99A6FDF0FAD1}"/>
              </a:ext>
            </a:extLst>
          </p:cNvPr>
          <p:cNvPicPr>
            <a:picLocks noChangeAspect="1"/>
          </p:cNvPicPr>
          <p:nvPr/>
        </p:nvPicPr>
        <p:blipFill>
          <a:blip r:embed="rId2"/>
          <a:stretch>
            <a:fillRect/>
          </a:stretch>
        </p:blipFill>
        <p:spPr>
          <a:xfrm>
            <a:off x="672873" y="1589314"/>
            <a:ext cx="2682649" cy="3254327"/>
          </a:xfrm>
          <a:prstGeom prst="rect">
            <a:avLst/>
          </a:prstGeom>
        </p:spPr>
      </p:pic>
      <p:pic>
        <p:nvPicPr>
          <p:cNvPr id="3" name="Εικόνα 2">
            <a:extLst>
              <a:ext uri="{FF2B5EF4-FFF2-40B4-BE49-F238E27FC236}">
                <a16:creationId xmlns:a16="http://schemas.microsoft.com/office/drawing/2014/main" id="{53C1112F-7497-DA45-9B18-01653205F281}"/>
              </a:ext>
            </a:extLst>
          </p:cNvPr>
          <p:cNvPicPr>
            <a:picLocks noChangeAspect="1"/>
          </p:cNvPicPr>
          <p:nvPr/>
        </p:nvPicPr>
        <p:blipFill>
          <a:blip r:embed="rId3"/>
          <a:stretch>
            <a:fillRect/>
          </a:stretch>
        </p:blipFill>
        <p:spPr>
          <a:xfrm>
            <a:off x="5642810" y="1589314"/>
            <a:ext cx="2560256" cy="3270946"/>
          </a:xfrm>
          <a:prstGeom prst="rect">
            <a:avLst/>
          </a:prstGeom>
        </p:spPr>
      </p:pic>
      <p:sp>
        <p:nvSpPr>
          <p:cNvPr id="4" name="Ορθογώνιο 3">
            <a:extLst>
              <a:ext uri="{FF2B5EF4-FFF2-40B4-BE49-F238E27FC236}">
                <a16:creationId xmlns:a16="http://schemas.microsoft.com/office/drawing/2014/main" id="{2ABCE18B-A1DA-9341-A9A0-397E679181D9}"/>
              </a:ext>
            </a:extLst>
          </p:cNvPr>
          <p:cNvSpPr/>
          <p:nvPr/>
        </p:nvSpPr>
        <p:spPr>
          <a:xfrm>
            <a:off x="563334" y="5013820"/>
            <a:ext cx="2901724" cy="715581"/>
          </a:xfrm>
          <a:prstGeom prst="rect">
            <a:avLst/>
          </a:prstGeom>
        </p:spPr>
        <p:txBody>
          <a:bodyPr wrap="square">
            <a:spAutoFit/>
          </a:bodyPr>
          <a:lstStyle/>
          <a:p>
            <a:r>
              <a:rPr lang="en-GB" sz="1350" dirty="0"/>
              <a:t>Gout. Plain radiograph showing chronic tophaceous gouty arthritis in hands. </a:t>
            </a:r>
          </a:p>
        </p:txBody>
      </p:sp>
      <p:sp>
        <p:nvSpPr>
          <p:cNvPr id="5" name="Ορθογώνιο 4">
            <a:extLst>
              <a:ext uri="{FF2B5EF4-FFF2-40B4-BE49-F238E27FC236}">
                <a16:creationId xmlns:a16="http://schemas.microsoft.com/office/drawing/2014/main" id="{5D8F1371-A556-A44F-95EE-FD9D4A318ADB}"/>
              </a:ext>
            </a:extLst>
          </p:cNvPr>
          <p:cNvSpPr/>
          <p:nvPr/>
        </p:nvSpPr>
        <p:spPr>
          <a:xfrm>
            <a:off x="5556440" y="4999169"/>
            <a:ext cx="3322865" cy="507831"/>
          </a:xfrm>
          <a:prstGeom prst="rect">
            <a:avLst/>
          </a:prstGeom>
        </p:spPr>
        <p:txBody>
          <a:bodyPr wrap="square">
            <a:spAutoFit/>
          </a:bodyPr>
          <a:lstStyle/>
          <a:p>
            <a:r>
              <a:rPr lang="en-GB" sz="1350" dirty="0">
                <a:solidFill>
                  <a:srgbClr val="333333"/>
                </a:solidFill>
                <a:latin typeface="ArialMT"/>
              </a:rPr>
              <a:t>Gout. Plain radiograph showing chronic tophaceous gouty arthritis in hands. </a:t>
            </a:r>
            <a:endParaRPr lang="en-GB" sz="1350" dirty="0"/>
          </a:p>
        </p:txBody>
      </p:sp>
      <p:sp>
        <p:nvSpPr>
          <p:cNvPr id="6" name="Ορθογώνιο 5">
            <a:extLst>
              <a:ext uri="{FF2B5EF4-FFF2-40B4-BE49-F238E27FC236}">
                <a16:creationId xmlns:a16="http://schemas.microsoft.com/office/drawing/2014/main" id="{D756D5C3-1633-1B49-8A11-8D1E8928A528}"/>
              </a:ext>
            </a:extLst>
          </p:cNvPr>
          <p:cNvSpPr/>
          <p:nvPr/>
        </p:nvSpPr>
        <p:spPr>
          <a:xfrm>
            <a:off x="3355522" y="1589314"/>
            <a:ext cx="2287289" cy="3894721"/>
          </a:xfrm>
          <a:prstGeom prst="rect">
            <a:avLst/>
          </a:prstGeom>
        </p:spPr>
        <p:txBody>
          <a:bodyPr wrap="square">
            <a:spAutoFit/>
          </a:bodyPr>
          <a:lstStyle/>
          <a:p>
            <a:pPr>
              <a:lnSpc>
                <a:spcPct val="115000"/>
              </a:lnSpc>
            </a:pPr>
            <a:r>
              <a:rPr lang="el-GR" dirty="0">
                <a:solidFill>
                  <a:srgbClr val="0D0016"/>
                </a:solidFill>
                <a:latin typeface="Times New Roman" panose="02020603050405020304" pitchFamily="18" charset="0"/>
                <a:ea typeface="ArialMT"/>
                <a:cs typeface="Times New Roman" panose="02020603050405020304" pitchFamily="18" charset="0"/>
              </a:rPr>
              <a:t>Τα ιστικά μακροφάγα παράγουν IL-1β και άλλες κυτταροκίνες όπως TNF-α, και μεταλοπρωτεινάσεις (MMPs). </a:t>
            </a:r>
          </a:p>
          <a:p>
            <a:pPr>
              <a:lnSpc>
                <a:spcPct val="115000"/>
              </a:lnSpc>
            </a:pPr>
            <a:r>
              <a:rPr lang="el-GR" dirty="0">
                <a:solidFill>
                  <a:srgbClr val="0D0016"/>
                </a:solidFill>
                <a:latin typeface="Times New Roman" panose="02020603050405020304" pitchFamily="18" charset="0"/>
                <a:ea typeface="ArialMT"/>
                <a:cs typeface="Times New Roman" panose="02020603050405020304" pitchFamily="18" charset="0"/>
              </a:rPr>
              <a:t>Οι MMPs διαβρώνουν το χόνδρο. Η IL-1β ενεργοποιεί τους οστεοκλάστες που αποδομούν και απορροφούν το οστό. </a:t>
            </a:r>
            <a:endParaRPr lang="el-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4567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267999" y="1746338"/>
            <a:ext cx="4111135" cy="3290517"/>
          </a:xfrm>
          <a:prstGeom prst="rect">
            <a:avLst/>
          </a:prstGeom>
          <a:noFill/>
          <a:ln w="9525">
            <a:noFill/>
            <a:miter lim="800000"/>
            <a:headEnd/>
            <a:tailEnd/>
          </a:ln>
          <a:effectLst/>
        </p:spPr>
      </p:pic>
      <p:pic>
        <p:nvPicPr>
          <p:cNvPr id="2" name="Εικόνα 1">
            <a:extLst>
              <a:ext uri="{FF2B5EF4-FFF2-40B4-BE49-F238E27FC236}">
                <a16:creationId xmlns:a16="http://schemas.microsoft.com/office/drawing/2014/main" id="{EBF22505-2500-1549-8F84-707BD83A2C3D}"/>
              </a:ext>
            </a:extLst>
          </p:cNvPr>
          <p:cNvPicPr>
            <a:picLocks noChangeAspect="1"/>
          </p:cNvPicPr>
          <p:nvPr/>
        </p:nvPicPr>
        <p:blipFill>
          <a:blip r:embed="rId3"/>
          <a:stretch>
            <a:fillRect/>
          </a:stretch>
        </p:blipFill>
        <p:spPr>
          <a:xfrm>
            <a:off x="5391830" y="1746338"/>
            <a:ext cx="2524125" cy="3200400"/>
          </a:xfrm>
          <a:prstGeom prst="rect">
            <a:avLst/>
          </a:prstGeom>
        </p:spPr>
      </p:pic>
      <p:sp>
        <p:nvSpPr>
          <p:cNvPr id="3" name="Ορθογώνιο 2">
            <a:extLst>
              <a:ext uri="{FF2B5EF4-FFF2-40B4-BE49-F238E27FC236}">
                <a16:creationId xmlns:a16="http://schemas.microsoft.com/office/drawing/2014/main" id="{C1184921-ACAC-2D47-85CC-C92DDC5FE4DD}"/>
              </a:ext>
            </a:extLst>
          </p:cNvPr>
          <p:cNvSpPr/>
          <p:nvPr/>
        </p:nvSpPr>
        <p:spPr>
          <a:xfrm>
            <a:off x="4886325" y="4777407"/>
            <a:ext cx="3949822" cy="300082"/>
          </a:xfrm>
          <a:prstGeom prst="rect">
            <a:avLst/>
          </a:prstGeom>
          <a:solidFill>
            <a:schemeClr val="bg1"/>
          </a:solidFill>
        </p:spPr>
        <p:txBody>
          <a:bodyPr wrap="square">
            <a:spAutoFit/>
          </a:bodyPr>
          <a:lstStyle/>
          <a:p>
            <a:r>
              <a:rPr lang="en-GB" sz="1350" dirty="0">
                <a:solidFill>
                  <a:srgbClr val="333333"/>
                </a:solidFill>
                <a:latin typeface="ArialMT"/>
              </a:rPr>
              <a:t>Radiograph of erosions with overhanging edges. </a:t>
            </a:r>
            <a:endParaRPr lang="en-GB" sz="1350" dirty="0"/>
          </a:p>
        </p:txBody>
      </p:sp>
    </p:spTree>
    <p:extLst>
      <p:ext uri="{BB962C8B-B14F-4D97-AF65-F5344CB8AC3E}">
        <p14:creationId xmlns:p14="http://schemas.microsoft.com/office/powerpoint/2010/main" val="2676670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B14ED0F-5887-F64E-88B6-05B88CEB30BD}"/>
              </a:ext>
            </a:extLst>
          </p:cNvPr>
          <p:cNvPicPr>
            <a:picLocks noChangeAspect="1"/>
          </p:cNvPicPr>
          <p:nvPr/>
        </p:nvPicPr>
        <p:blipFill>
          <a:blip r:embed="rId2"/>
          <a:stretch>
            <a:fillRect/>
          </a:stretch>
        </p:blipFill>
        <p:spPr>
          <a:xfrm>
            <a:off x="2324617" y="579549"/>
            <a:ext cx="4799020" cy="2800561"/>
          </a:xfrm>
          <a:prstGeom prst="rect">
            <a:avLst/>
          </a:prstGeom>
        </p:spPr>
      </p:pic>
      <p:pic>
        <p:nvPicPr>
          <p:cNvPr id="3" name="Εικόνα 2">
            <a:extLst>
              <a:ext uri="{FF2B5EF4-FFF2-40B4-BE49-F238E27FC236}">
                <a16:creationId xmlns:a16="http://schemas.microsoft.com/office/drawing/2014/main" id="{17E19B7D-603B-5349-B304-9449D81E5261}"/>
              </a:ext>
            </a:extLst>
          </p:cNvPr>
          <p:cNvPicPr>
            <a:picLocks noChangeAspect="1"/>
          </p:cNvPicPr>
          <p:nvPr/>
        </p:nvPicPr>
        <p:blipFill>
          <a:blip r:embed="rId3"/>
          <a:stretch>
            <a:fillRect/>
          </a:stretch>
        </p:blipFill>
        <p:spPr>
          <a:xfrm>
            <a:off x="1145042" y="3890963"/>
            <a:ext cx="2886075" cy="1819275"/>
          </a:xfrm>
          <a:prstGeom prst="rect">
            <a:avLst/>
          </a:prstGeom>
        </p:spPr>
      </p:pic>
      <p:pic>
        <p:nvPicPr>
          <p:cNvPr id="4" name="Εικόνα 3">
            <a:extLst>
              <a:ext uri="{FF2B5EF4-FFF2-40B4-BE49-F238E27FC236}">
                <a16:creationId xmlns:a16="http://schemas.microsoft.com/office/drawing/2014/main" id="{080F3DCD-590C-DD40-A8FF-4F3EE77D6976}"/>
              </a:ext>
            </a:extLst>
          </p:cNvPr>
          <p:cNvPicPr>
            <a:picLocks noChangeAspect="1"/>
          </p:cNvPicPr>
          <p:nvPr/>
        </p:nvPicPr>
        <p:blipFill>
          <a:blip r:embed="rId4"/>
          <a:stretch>
            <a:fillRect/>
          </a:stretch>
        </p:blipFill>
        <p:spPr>
          <a:xfrm>
            <a:off x="5581650" y="3808599"/>
            <a:ext cx="1913164" cy="1901639"/>
          </a:xfrm>
          <a:prstGeom prst="rect">
            <a:avLst/>
          </a:prstGeom>
        </p:spPr>
      </p:pic>
    </p:spTree>
    <p:extLst>
      <p:ext uri="{BB962C8B-B14F-4D97-AF65-F5344CB8AC3E}">
        <p14:creationId xmlns:p14="http://schemas.microsoft.com/office/powerpoint/2010/main" val="22112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B3944-8E5E-3D4F-84FB-43875290B2D6}"/>
              </a:ext>
            </a:extLst>
          </p:cNvPr>
          <p:cNvSpPr>
            <a:spLocks noGrp="1"/>
          </p:cNvSpPr>
          <p:nvPr>
            <p:ph type="title"/>
          </p:nvPr>
        </p:nvSpPr>
        <p:spPr>
          <a:xfrm>
            <a:off x="806958" y="1"/>
            <a:ext cx="7422642" cy="942536"/>
          </a:xfrm>
          <a:ln w="38100">
            <a:solidFill>
              <a:schemeClr val="accent1"/>
            </a:solidFill>
          </a:ln>
        </p:spPr>
        <p:txBody>
          <a:bodyPr>
            <a:normAutofit fontScale="90000"/>
          </a:bodyPr>
          <a:lstStyle/>
          <a:p>
            <a:pPr algn="ctr"/>
            <a:r>
              <a:rPr lang="el-GR" b="1" u="sng" dirty="0"/>
              <a:t>ΕΠΙΠΤΩΣΕΙΣ ΟΥΡΙΚΗΣ ΑΡΘΡΙΤΙΔΑΣ </a:t>
            </a:r>
            <a:r>
              <a:rPr lang="el-GR" sz="2700" b="1" i="1" dirty="0">
                <a:solidFill>
                  <a:srgbClr val="FF0000"/>
                </a:solidFill>
              </a:rPr>
              <a:t>(τις ξεχνάμε)</a:t>
            </a:r>
          </a:p>
        </p:txBody>
      </p:sp>
      <p:sp>
        <p:nvSpPr>
          <p:cNvPr id="3" name="Θέση περιεχομένου 2">
            <a:extLst>
              <a:ext uri="{FF2B5EF4-FFF2-40B4-BE49-F238E27FC236}">
                <a16:creationId xmlns:a16="http://schemas.microsoft.com/office/drawing/2014/main" id="{08E5D250-BAF3-3440-9B47-76AE8B6F8744}"/>
              </a:ext>
            </a:extLst>
          </p:cNvPr>
          <p:cNvSpPr>
            <a:spLocks noGrp="1"/>
          </p:cNvSpPr>
          <p:nvPr>
            <p:ph idx="1"/>
          </p:nvPr>
        </p:nvSpPr>
        <p:spPr>
          <a:xfrm>
            <a:off x="179471" y="1377648"/>
            <a:ext cx="8050129" cy="4825395"/>
          </a:xfrm>
        </p:spPr>
        <p:txBody>
          <a:bodyPr>
            <a:normAutofit fontScale="70000" lnSpcReduction="20000"/>
          </a:bodyPr>
          <a:lstStyle/>
          <a:p>
            <a:pPr>
              <a:lnSpc>
                <a:spcPct val="170000"/>
              </a:lnSpc>
              <a:buFont typeface="Wingdings" pitchFamily="2" charset="2"/>
              <a:buChar char="ü"/>
            </a:pPr>
            <a:r>
              <a:rPr lang="el-GR" dirty="0" err="1"/>
              <a:t>Υποτροπές</a:t>
            </a:r>
            <a:endParaRPr lang="el-GR" dirty="0"/>
          </a:p>
          <a:p>
            <a:pPr>
              <a:lnSpc>
                <a:spcPct val="170000"/>
              </a:lnSpc>
              <a:buFont typeface="Wingdings" pitchFamily="2" charset="2"/>
              <a:buChar char="ü"/>
            </a:pPr>
            <a:r>
              <a:rPr lang="el-GR" dirty="0" err="1"/>
              <a:t>Μετάπτωση</a:t>
            </a:r>
            <a:r>
              <a:rPr lang="el-GR" dirty="0"/>
              <a:t> στη </a:t>
            </a:r>
            <a:r>
              <a:rPr lang="el-GR" dirty="0" err="1"/>
              <a:t>χρόνια</a:t>
            </a:r>
            <a:r>
              <a:rPr lang="el-GR" dirty="0"/>
              <a:t> </a:t>
            </a:r>
            <a:r>
              <a:rPr lang="el-GR" dirty="0" err="1"/>
              <a:t>τοφώδη</a:t>
            </a:r>
            <a:r>
              <a:rPr lang="el-GR" dirty="0"/>
              <a:t> </a:t>
            </a:r>
            <a:r>
              <a:rPr lang="el-GR" dirty="0" err="1"/>
              <a:t>ουρικη</a:t>
            </a:r>
            <a:r>
              <a:rPr lang="el-GR" dirty="0"/>
              <a:t>́ </a:t>
            </a:r>
            <a:r>
              <a:rPr lang="el-GR" dirty="0" err="1"/>
              <a:t>αρθρίτιδα</a:t>
            </a:r>
            <a:endParaRPr lang="el-GR" dirty="0"/>
          </a:p>
          <a:p>
            <a:pPr>
              <a:lnSpc>
                <a:spcPct val="170000"/>
              </a:lnSpc>
              <a:buFont typeface="Wingdings" pitchFamily="2" charset="2"/>
              <a:buChar char="ü"/>
            </a:pPr>
            <a:r>
              <a:rPr lang="el-GR" dirty="0" err="1"/>
              <a:t>Νεφρολιθ</a:t>
            </a:r>
            <a:r>
              <a:rPr lang="en-GB" dirty="0"/>
              <a:t>i</a:t>
            </a:r>
            <a:r>
              <a:rPr lang="el-GR" dirty="0" err="1"/>
              <a:t>αση</a:t>
            </a:r>
            <a:r>
              <a:rPr lang="el-GR" dirty="0"/>
              <a:t> ή/και </a:t>
            </a:r>
            <a:r>
              <a:rPr lang="el-GR" dirty="0" err="1"/>
              <a:t>νεφροπάθεια</a:t>
            </a:r>
            <a:r>
              <a:rPr lang="el-GR" dirty="0"/>
              <a:t> εξ </a:t>
            </a:r>
            <a:r>
              <a:rPr lang="el-GR" dirty="0" err="1"/>
              <a:t>ουρικών</a:t>
            </a:r>
            <a:r>
              <a:rPr lang="el-GR" dirty="0"/>
              <a:t> </a:t>
            </a:r>
            <a:r>
              <a:rPr lang="el-GR" dirty="0" err="1"/>
              <a:t>αλάτων</a:t>
            </a:r>
            <a:r>
              <a:rPr lang="el-GR" dirty="0"/>
              <a:t> </a:t>
            </a:r>
            <a:endParaRPr lang="el-GR" sz="2400" b="1" dirty="0">
              <a:solidFill>
                <a:srgbClr val="C00000"/>
              </a:solidFill>
            </a:endParaRPr>
          </a:p>
          <a:p>
            <a:pPr marL="0" indent="0">
              <a:buNone/>
            </a:pPr>
            <a:endParaRPr lang="el-GR" sz="2400" b="1" dirty="0">
              <a:solidFill>
                <a:srgbClr val="C00000"/>
              </a:solidFill>
            </a:endParaRPr>
          </a:p>
          <a:p>
            <a:pPr>
              <a:buFont typeface="Wingdings" pitchFamily="2" charset="2"/>
              <a:buChar char="v"/>
            </a:pPr>
            <a:r>
              <a:rPr lang="el-GR" sz="2900" dirty="0"/>
              <a:t>Κακή ποιότητα ζωής (</a:t>
            </a:r>
            <a:r>
              <a:rPr lang="en-US" sz="2900" dirty="0"/>
              <a:t>HR</a:t>
            </a:r>
            <a:r>
              <a:rPr lang="el-GR" sz="2900" dirty="0"/>
              <a:t>-</a:t>
            </a:r>
            <a:r>
              <a:rPr lang="en-US" sz="2900" dirty="0"/>
              <a:t>QOL</a:t>
            </a:r>
            <a:r>
              <a:rPr lang="el-GR" sz="2900" dirty="0"/>
              <a:t>) για ασθενείς με </a:t>
            </a:r>
            <a:r>
              <a:rPr lang="el-GR" sz="2900" u="sng" dirty="0"/>
              <a:t>ανθεκτική</a:t>
            </a:r>
            <a:r>
              <a:rPr lang="el-GR" sz="2900" dirty="0"/>
              <a:t> ουρική αρθρίτιδα - συγκρίσιμη με εγκατεστημένη ΡΑ ή ενεργό ΣΕΛ και χειρότερη από άτομα με στηθάγχη και υπέρταση</a:t>
            </a:r>
            <a:r>
              <a:rPr lang="en-GB" sz="2900" dirty="0"/>
              <a:t>!!!!!!!</a:t>
            </a:r>
          </a:p>
          <a:p>
            <a:pPr>
              <a:buFont typeface="Wingdings" pitchFamily="2" charset="2"/>
              <a:buChar char="v"/>
            </a:pPr>
            <a:endParaRPr lang="el-GR" dirty="0"/>
          </a:p>
          <a:p>
            <a:pPr>
              <a:buFont typeface="Wingdings" pitchFamily="2" charset="2"/>
              <a:buChar char="v"/>
            </a:pPr>
            <a:r>
              <a:rPr lang="el-GR" dirty="0"/>
              <a:t>Η παρουσία συνοσηροτήτων επηρεάζει αρνητικά τη </a:t>
            </a:r>
            <a:r>
              <a:rPr lang="en-US" dirty="0"/>
              <a:t>HR</a:t>
            </a:r>
            <a:r>
              <a:rPr lang="el-GR" dirty="0"/>
              <a:t>-</a:t>
            </a:r>
            <a:r>
              <a:rPr lang="en-US" dirty="0"/>
              <a:t>QOL</a:t>
            </a:r>
            <a:r>
              <a:rPr lang="el-GR" dirty="0"/>
              <a:t> των ασθενών με ουρική αρθρίτιδα.</a:t>
            </a:r>
            <a:endParaRPr lang="en-GB" dirty="0"/>
          </a:p>
          <a:p>
            <a:pPr>
              <a:buFont typeface="Wingdings" pitchFamily="2" charset="2"/>
              <a:buChar char="v"/>
            </a:pPr>
            <a:endParaRPr lang="el-GR" dirty="0"/>
          </a:p>
          <a:p>
            <a:pPr>
              <a:buFont typeface="Wingdings" pitchFamily="2" charset="2"/>
              <a:buChar char="v"/>
            </a:pPr>
            <a:r>
              <a:rPr lang="el-GR" b="1" u="sng" dirty="0"/>
              <a:t>Σημαντικές οικονομικές επιπτώσεις της νόσου </a:t>
            </a:r>
            <a:r>
              <a:rPr lang="el-GR" dirty="0"/>
              <a:t>(απουσιάζουν περισσότερο από την εργασία τους και είχαν περισσότερες ιατροφαρμακευτικές δαπάνες από αυτούς χωρίς ουρική αρθρίτιδα) </a:t>
            </a:r>
          </a:p>
        </p:txBody>
      </p:sp>
      <p:pic>
        <p:nvPicPr>
          <p:cNvPr id="2049" name="Picture 1" descr="page11image16894400">
            <a:extLst>
              <a:ext uri="{FF2B5EF4-FFF2-40B4-BE49-F238E27FC236}">
                <a16:creationId xmlns:a16="http://schemas.microsoft.com/office/drawing/2014/main" id="{44781B9E-1121-1749-9389-16287048B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175" y="942536"/>
            <a:ext cx="2954215" cy="175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19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963BC20-7D1E-BB41-AC99-F3DA09333A57}"/>
              </a:ext>
            </a:extLst>
          </p:cNvPr>
          <p:cNvPicPr>
            <a:picLocks noChangeAspect="1"/>
          </p:cNvPicPr>
          <p:nvPr/>
        </p:nvPicPr>
        <p:blipFill>
          <a:blip r:embed="rId2"/>
          <a:stretch>
            <a:fillRect/>
          </a:stretch>
        </p:blipFill>
        <p:spPr>
          <a:xfrm>
            <a:off x="606459" y="449179"/>
            <a:ext cx="8112547" cy="6096000"/>
          </a:xfrm>
          <a:prstGeom prst="rect">
            <a:avLst/>
          </a:prstGeom>
        </p:spPr>
      </p:pic>
      <p:sp>
        <p:nvSpPr>
          <p:cNvPr id="3" name="Στρογγυλεμένο ορθογώνιο 2">
            <a:extLst>
              <a:ext uri="{FF2B5EF4-FFF2-40B4-BE49-F238E27FC236}">
                <a16:creationId xmlns:a16="http://schemas.microsoft.com/office/drawing/2014/main" id="{B714FB6A-7040-FF45-88EA-3C49D66ADFE6}"/>
              </a:ext>
            </a:extLst>
          </p:cNvPr>
          <p:cNvSpPr/>
          <p:nvPr/>
        </p:nvSpPr>
        <p:spPr>
          <a:xfrm>
            <a:off x="998805" y="295421"/>
            <a:ext cx="7202660" cy="7737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60169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204C0B7-0652-8249-8050-EF175B1994ED}"/>
              </a:ext>
            </a:extLst>
          </p:cNvPr>
          <p:cNvPicPr>
            <a:picLocks noChangeAspect="1"/>
          </p:cNvPicPr>
          <p:nvPr/>
        </p:nvPicPr>
        <p:blipFill>
          <a:blip r:embed="rId2"/>
          <a:stretch>
            <a:fillRect/>
          </a:stretch>
        </p:blipFill>
        <p:spPr>
          <a:xfrm>
            <a:off x="517917" y="565668"/>
            <a:ext cx="7969180" cy="5855369"/>
          </a:xfrm>
          <a:prstGeom prst="rect">
            <a:avLst/>
          </a:prstGeom>
        </p:spPr>
      </p:pic>
    </p:spTree>
    <p:extLst>
      <p:ext uri="{BB962C8B-B14F-4D97-AF65-F5344CB8AC3E}">
        <p14:creationId xmlns:p14="http://schemas.microsoft.com/office/powerpoint/2010/main" val="2261882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2160967" y="1312588"/>
            <a:ext cx="5197115" cy="3847976"/>
          </a:xfrm>
          <a:prstGeom prst="rect">
            <a:avLst/>
          </a:prstGeom>
          <a:noFill/>
          <a:ln w="9525">
            <a:noFill/>
            <a:miter lim="800000"/>
            <a:headEnd/>
            <a:tailEnd/>
          </a:ln>
          <a:effectLst/>
        </p:spPr>
      </p:pic>
      <p:sp>
        <p:nvSpPr>
          <p:cNvPr id="2" name="Στρογγυλεμένο ορθογώνιο 1">
            <a:extLst>
              <a:ext uri="{FF2B5EF4-FFF2-40B4-BE49-F238E27FC236}">
                <a16:creationId xmlns:a16="http://schemas.microsoft.com/office/drawing/2014/main" id="{7037A012-6914-CA4B-BEC6-F6DCDFD757D5}"/>
              </a:ext>
            </a:extLst>
          </p:cNvPr>
          <p:cNvSpPr/>
          <p:nvPr/>
        </p:nvSpPr>
        <p:spPr>
          <a:xfrm>
            <a:off x="2057400" y="2185987"/>
            <a:ext cx="5175647" cy="3107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3" name="Στρογγυλεμένο ορθογώνιο 2">
            <a:extLst>
              <a:ext uri="{FF2B5EF4-FFF2-40B4-BE49-F238E27FC236}">
                <a16:creationId xmlns:a16="http://schemas.microsoft.com/office/drawing/2014/main" id="{703D0FBF-6533-E84F-8062-85FAD178B7B7}"/>
              </a:ext>
            </a:extLst>
          </p:cNvPr>
          <p:cNvSpPr/>
          <p:nvPr/>
        </p:nvSpPr>
        <p:spPr>
          <a:xfrm>
            <a:off x="2057400" y="4093369"/>
            <a:ext cx="5175647" cy="332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Tree>
    <p:extLst>
      <p:ext uri="{BB962C8B-B14F-4D97-AF65-F5344CB8AC3E}">
        <p14:creationId xmlns:p14="http://schemas.microsoft.com/office/powerpoint/2010/main" val="23557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678761" y="1553752"/>
            <a:ext cx="5816973" cy="3375446"/>
          </a:xfrm>
          <a:prstGeom prst="rect">
            <a:avLst/>
          </a:prstGeom>
          <a:noFill/>
          <a:ln w="9525">
            <a:noFill/>
            <a:miter lim="800000"/>
            <a:headEnd/>
            <a:tailEnd/>
          </a:ln>
          <a:effectLst/>
        </p:spPr>
      </p:pic>
      <p:sp>
        <p:nvSpPr>
          <p:cNvPr id="3" name="Στρογγυλεμένο ορθογώνιο 2">
            <a:extLst>
              <a:ext uri="{FF2B5EF4-FFF2-40B4-BE49-F238E27FC236}">
                <a16:creationId xmlns:a16="http://schemas.microsoft.com/office/drawing/2014/main" id="{7B985F2D-7F46-CD44-A63D-10ECDF335C12}"/>
              </a:ext>
            </a:extLst>
          </p:cNvPr>
          <p:cNvSpPr/>
          <p:nvPr/>
        </p:nvSpPr>
        <p:spPr>
          <a:xfrm>
            <a:off x="1678761" y="2657476"/>
            <a:ext cx="5816973" cy="4500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4" name="Στρογγυλεμένο ορθογώνιο 3">
            <a:extLst>
              <a:ext uri="{FF2B5EF4-FFF2-40B4-BE49-F238E27FC236}">
                <a16:creationId xmlns:a16="http://schemas.microsoft.com/office/drawing/2014/main" id="{5D129A62-5DF1-4642-AB1F-AD7CAA1D0003}"/>
              </a:ext>
            </a:extLst>
          </p:cNvPr>
          <p:cNvSpPr/>
          <p:nvPr/>
        </p:nvSpPr>
        <p:spPr>
          <a:xfrm>
            <a:off x="1678761" y="3107531"/>
            <a:ext cx="5816973" cy="63222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5" name="Στρογγυλεμένο ορθογώνιο 4">
            <a:extLst>
              <a:ext uri="{FF2B5EF4-FFF2-40B4-BE49-F238E27FC236}">
                <a16:creationId xmlns:a16="http://schemas.microsoft.com/office/drawing/2014/main" id="{2BA31878-9924-BB44-AF25-1D85A4D0686E}"/>
              </a:ext>
            </a:extLst>
          </p:cNvPr>
          <p:cNvSpPr/>
          <p:nvPr/>
        </p:nvSpPr>
        <p:spPr>
          <a:xfrm>
            <a:off x="1678761" y="3739753"/>
            <a:ext cx="5816973" cy="56792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Tree>
    <p:extLst>
      <p:ext uri="{BB962C8B-B14F-4D97-AF65-F5344CB8AC3E}">
        <p14:creationId xmlns:p14="http://schemas.microsoft.com/office/powerpoint/2010/main" val="67928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150F2B9-3ECE-3A42-A852-2AB834457243}"/>
              </a:ext>
            </a:extLst>
          </p:cNvPr>
          <p:cNvPicPr>
            <a:picLocks noChangeAspect="1"/>
          </p:cNvPicPr>
          <p:nvPr/>
        </p:nvPicPr>
        <p:blipFill>
          <a:blip r:embed="rId2"/>
          <a:stretch>
            <a:fillRect/>
          </a:stretch>
        </p:blipFill>
        <p:spPr>
          <a:xfrm>
            <a:off x="495300" y="1776413"/>
            <a:ext cx="2924175" cy="2105025"/>
          </a:xfrm>
          <a:prstGeom prst="rect">
            <a:avLst/>
          </a:prstGeom>
        </p:spPr>
      </p:pic>
      <p:pic>
        <p:nvPicPr>
          <p:cNvPr id="3" name="Εικόνα 2">
            <a:extLst>
              <a:ext uri="{FF2B5EF4-FFF2-40B4-BE49-F238E27FC236}">
                <a16:creationId xmlns:a16="http://schemas.microsoft.com/office/drawing/2014/main" id="{C6B88C88-9715-DF4D-9CF4-3858C820F1DA}"/>
              </a:ext>
            </a:extLst>
          </p:cNvPr>
          <p:cNvPicPr>
            <a:picLocks noChangeAspect="1"/>
          </p:cNvPicPr>
          <p:nvPr/>
        </p:nvPicPr>
        <p:blipFill>
          <a:blip r:embed="rId3"/>
          <a:stretch>
            <a:fillRect/>
          </a:stretch>
        </p:blipFill>
        <p:spPr>
          <a:xfrm>
            <a:off x="5007769" y="1938338"/>
            <a:ext cx="2943225" cy="2209800"/>
          </a:xfrm>
          <a:prstGeom prst="rect">
            <a:avLst/>
          </a:prstGeom>
        </p:spPr>
      </p:pic>
      <p:sp>
        <p:nvSpPr>
          <p:cNvPr id="4" name="Ορθογώνιο 3">
            <a:extLst>
              <a:ext uri="{FF2B5EF4-FFF2-40B4-BE49-F238E27FC236}">
                <a16:creationId xmlns:a16="http://schemas.microsoft.com/office/drawing/2014/main" id="{77DE6D82-0346-3A44-B838-2321545ACE6E}"/>
              </a:ext>
            </a:extLst>
          </p:cNvPr>
          <p:cNvSpPr/>
          <p:nvPr/>
        </p:nvSpPr>
        <p:spPr>
          <a:xfrm>
            <a:off x="771525" y="4650515"/>
            <a:ext cx="7179469" cy="507831"/>
          </a:xfrm>
          <a:prstGeom prst="rect">
            <a:avLst/>
          </a:prstGeom>
        </p:spPr>
        <p:txBody>
          <a:bodyPr wrap="square">
            <a:spAutoFit/>
          </a:bodyPr>
          <a:lstStyle/>
          <a:p>
            <a:r>
              <a:rPr lang="en-GB" sz="1350" dirty="0">
                <a:solidFill>
                  <a:srgbClr val="333333"/>
                </a:solidFill>
                <a:latin typeface="ArialMT"/>
              </a:rPr>
              <a:t>Anteroposterior radiograph of knee. Radiodense lines paralleling the articular surface and calcification in the menisci of the knee identify the presence of chondrocalcinosis. </a:t>
            </a:r>
            <a:endParaRPr lang="en-GB" sz="1350" dirty="0"/>
          </a:p>
        </p:txBody>
      </p:sp>
    </p:spTree>
    <p:extLst>
      <p:ext uri="{BB962C8B-B14F-4D97-AF65-F5344CB8AC3E}">
        <p14:creationId xmlns:p14="http://schemas.microsoft.com/office/powerpoint/2010/main" val="3267555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C59B284-09DD-1044-9B7A-EA21F5FDD933}"/>
              </a:ext>
            </a:extLst>
          </p:cNvPr>
          <p:cNvPicPr>
            <a:picLocks noChangeAspect="1"/>
          </p:cNvPicPr>
          <p:nvPr/>
        </p:nvPicPr>
        <p:blipFill>
          <a:blip r:embed="rId2"/>
          <a:stretch>
            <a:fillRect/>
          </a:stretch>
        </p:blipFill>
        <p:spPr>
          <a:xfrm>
            <a:off x="552450" y="1909763"/>
            <a:ext cx="2895600" cy="2352675"/>
          </a:xfrm>
          <a:prstGeom prst="rect">
            <a:avLst/>
          </a:prstGeom>
        </p:spPr>
      </p:pic>
      <p:pic>
        <p:nvPicPr>
          <p:cNvPr id="3" name="Εικόνα 2">
            <a:extLst>
              <a:ext uri="{FF2B5EF4-FFF2-40B4-BE49-F238E27FC236}">
                <a16:creationId xmlns:a16="http://schemas.microsoft.com/office/drawing/2014/main" id="{7DE0576F-1E2F-B048-B64E-6571057A113F}"/>
              </a:ext>
            </a:extLst>
          </p:cNvPr>
          <p:cNvPicPr>
            <a:picLocks noChangeAspect="1"/>
          </p:cNvPicPr>
          <p:nvPr/>
        </p:nvPicPr>
        <p:blipFill>
          <a:blip r:embed="rId3"/>
          <a:stretch>
            <a:fillRect/>
          </a:stretch>
        </p:blipFill>
        <p:spPr>
          <a:xfrm>
            <a:off x="5150644" y="1674346"/>
            <a:ext cx="3443288" cy="2588092"/>
          </a:xfrm>
          <a:prstGeom prst="rect">
            <a:avLst/>
          </a:prstGeom>
        </p:spPr>
      </p:pic>
      <p:sp>
        <p:nvSpPr>
          <p:cNvPr id="4" name="Ορθογώνιο 3">
            <a:extLst>
              <a:ext uri="{FF2B5EF4-FFF2-40B4-BE49-F238E27FC236}">
                <a16:creationId xmlns:a16="http://schemas.microsoft.com/office/drawing/2014/main" id="{E42966D5-1A09-F74C-87A5-0CEFA18DB1C2}"/>
              </a:ext>
            </a:extLst>
          </p:cNvPr>
          <p:cNvSpPr/>
          <p:nvPr/>
        </p:nvSpPr>
        <p:spPr>
          <a:xfrm>
            <a:off x="2000250" y="4525208"/>
            <a:ext cx="4572000" cy="1131079"/>
          </a:xfrm>
          <a:prstGeom prst="rect">
            <a:avLst/>
          </a:prstGeom>
        </p:spPr>
        <p:txBody>
          <a:bodyPr>
            <a:spAutoFit/>
          </a:bodyPr>
          <a:lstStyle/>
          <a:p>
            <a:r>
              <a:rPr lang="en-GB" sz="1350" dirty="0">
                <a:solidFill>
                  <a:srgbClr val="333333"/>
                </a:solidFill>
                <a:latin typeface="ArialMT"/>
              </a:rPr>
              <a:t>Calcium pyrophosphate deposition disease of the wrist. Again, note calcification within the substance of the triangular fibrocartilage (TFCC) and evidence of laxity or disruption of the scapholunate ligament, with widening of the scapholunate interval </a:t>
            </a:r>
            <a:endParaRPr lang="en-GB" sz="1350" dirty="0"/>
          </a:p>
        </p:txBody>
      </p:sp>
    </p:spTree>
    <p:extLst>
      <p:ext uri="{BB962C8B-B14F-4D97-AF65-F5344CB8AC3E}">
        <p14:creationId xmlns:p14="http://schemas.microsoft.com/office/powerpoint/2010/main" val="72639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057FFA-67EF-704D-8C00-65AE559397B7}"/>
              </a:ext>
            </a:extLst>
          </p:cNvPr>
          <p:cNvSpPr>
            <a:spLocks noGrp="1"/>
          </p:cNvSpPr>
          <p:nvPr>
            <p:ph type="title"/>
          </p:nvPr>
        </p:nvSpPr>
        <p:spPr>
          <a:xfrm>
            <a:off x="1097280" y="1131094"/>
            <a:ext cx="7418070" cy="590264"/>
          </a:xfrm>
        </p:spPr>
        <p:txBody>
          <a:bodyPr>
            <a:normAutofit fontScale="90000"/>
          </a:bodyPr>
          <a:lstStyle/>
          <a:p>
            <a:r>
              <a:rPr lang="en-GB" b="1"/>
              <a:t>Pharmacologic Treatment of Acute Gout- ACP</a:t>
            </a:r>
            <a:endParaRPr lang="el-GR" b="1"/>
          </a:p>
        </p:txBody>
      </p:sp>
      <p:pic>
        <p:nvPicPr>
          <p:cNvPr id="4" name="Θέση περιεχομένου 3">
            <a:extLst>
              <a:ext uri="{FF2B5EF4-FFF2-40B4-BE49-F238E27FC236}">
                <a16:creationId xmlns:a16="http://schemas.microsoft.com/office/drawing/2014/main" id="{EDEEFCA2-FA2F-D644-8AAD-9E2658F62770}"/>
              </a:ext>
            </a:extLst>
          </p:cNvPr>
          <p:cNvPicPr>
            <a:picLocks noGrp="1" noChangeAspect="1"/>
          </p:cNvPicPr>
          <p:nvPr>
            <p:ph idx="1"/>
          </p:nvPr>
        </p:nvPicPr>
        <p:blipFill>
          <a:blip r:embed="rId2"/>
          <a:stretch>
            <a:fillRect/>
          </a:stretch>
        </p:blipFill>
        <p:spPr>
          <a:xfrm>
            <a:off x="1563624" y="1907428"/>
            <a:ext cx="5719572" cy="3731127"/>
          </a:xfrm>
          <a:prstGeom prst="rect">
            <a:avLst/>
          </a:prstGeom>
        </p:spPr>
      </p:pic>
    </p:spTree>
    <p:extLst>
      <p:ext uri="{BB962C8B-B14F-4D97-AF65-F5344CB8AC3E}">
        <p14:creationId xmlns:p14="http://schemas.microsoft.com/office/powerpoint/2010/main" val="569715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C524D0-F970-E044-9F33-7DF7E8F2F58D}"/>
              </a:ext>
            </a:extLst>
          </p:cNvPr>
          <p:cNvSpPr>
            <a:spLocks noGrp="1"/>
          </p:cNvSpPr>
          <p:nvPr>
            <p:ph type="title"/>
          </p:nvPr>
        </p:nvSpPr>
        <p:spPr>
          <a:xfrm>
            <a:off x="1110996" y="1131094"/>
            <a:ext cx="7404354" cy="658844"/>
          </a:xfrm>
        </p:spPr>
        <p:txBody>
          <a:bodyPr>
            <a:normAutofit fontScale="90000"/>
          </a:bodyPr>
          <a:lstStyle/>
          <a:p>
            <a:r>
              <a:rPr lang="en-GB" b="1"/>
              <a:t>BSR Algorithm for the management of gout </a:t>
            </a:r>
            <a:endParaRPr lang="el-GR" b="1"/>
          </a:p>
        </p:txBody>
      </p:sp>
      <p:pic>
        <p:nvPicPr>
          <p:cNvPr id="3" name="Εικόνα 2">
            <a:extLst>
              <a:ext uri="{FF2B5EF4-FFF2-40B4-BE49-F238E27FC236}">
                <a16:creationId xmlns:a16="http://schemas.microsoft.com/office/drawing/2014/main" id="{0822B015-AC06-4646-B1AE-E3BDD383FCAC}"/>
              </a:ext>
            </a:extLst>
          </p:cNvPr>
          <p:cNvPicPr>
            <a:picLocks noChangeAspect="1"/>
          </p:cNvPicPr>
          <p:nvPr/>
        </p:nvPicPr>
        <p:blipFill>
          <a:blip r:embed="rId2"/>
          <a:stretch>
            <a:fillRect/>
          </a:stretch>
        </p:blipFill>
        <p:spPr>
          <a:xfrm>
            <a:off x="1961388" y="2209800"/>
            <a:ext cx="4553712" cy="3575921"/>
          </a:xfrm>
          <a:prstGeom prst="rect">
            <a:avLst/>
          </a:prstGeom>
        </p:spPr>
      </p:pic>
    </p:spTree>
    <p:extLst>
      <p:ext uri="{BB962C8B-B14F-4D97-AF65-F5344CB8AC3E}">
        <p14:creationId xmlns:p14="http://schemas.microsoft.com/office/powerpoint/2010/main" val="3492617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6FBDD51-2954-C14A-834D-C1280E58931E}"/>
              </a:ext>
            </a:extLst>
          </p:cNvPr>
          <p:cNvPicPr>
            <a:picLocks noChangeAspect="1"/>
          </p:cNvPicPr>
          <p:nvPr/>
        </p:nvPicPr>
        <p:blipFill>
          <a:blip r:embed="rId2"/>
          <a:stretch>
            <a:fillRect/>
          </a:stretch>
        </p:blipFill>
        <p:spPr>
          <a:xfrm>
            <a:off x="714758" y="1954531"/>
            <a:ext cx="7006243" cy="3818009"/>
          </a:xfrm>
          <a:prstGeom prst="rect">
            <a:avLst/>
          </a:prstGeom>
        </p:spPr>
      </p:pic>
      <p:sp>
        <p:nvSpPr>
          <p:cNvPr id="4" name="Τίτλος 1">
            <a:extLst>
              <a:ext uri="{FF2B5EF4-FFF2-40B4-BE49-F238E27FC236}">
                <a16:creationId xmlns:a16="http://schemas.microsoft.com/office/drawing/2014/main" id="{0679CC54-AEF0-D045-B843-2FE5C0B5FA96}"/>
              </a:ext>
            </a:extLst>
          </p:cNvPr>
          <p:cNvSpPr>
            <a:spLocks noGrp="1"/>
          </p:cNvSpPr>
          <p:nvPr>
            <p:ph type="title"/>
          </p:nvPr>
        </p:nvSpPr>
        <p:spPr>
          <a:xfrm>
            <a:off x="1422798" y="1131094"/>
            <a:ext cx="7092553" cy="521494"/>
          </a:xfrm>
        </p:spPr>
        <p:txBody>
          <a:bodyPr>
            <a:normAutofit fontScale="90000"/>
          </a:bodyPr>
          <a:lstStyle/>
          <a:p>
            <a:r>
              <a:rPr lang="en-GB" b="1"/>
              <a:t>BSR Algorithm for the management of gout-2 </a:t>
            </a:r>
            <a:endParaRPr lang="el-GR" b="1"/>
          </a:p>
        </p:txBody>
      </p:sp>
    </p:spTree>
    <p:extLst>
      <p:ext uri="{BB962C8B-B14F-4D97-AF65-F5344CB8AC3E}">
        <p14:creationId xmlns:p14="http://schemas.microsoft.com/office/powerpoint/2010/main" val="427859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685" y="322923"/>
            <a:ext cx="5040630" cy="1154185"/>
          </a:xfrm>
          <a:ln w="38100">
            <a:solidFill>
              <a:schemeClr val="accent1"/>
            </a:solidFill>
          </a:ln>
        </p:spPr>
        <p:txBody>
          <a:bodyPr>
            <a:normAutofit/>
          </a:bodyPr>
          <a:lstStyle/>
          <a:p>
            <a:pPr algn="ctr"/>
            <a:r>
              <a:rPr lang="el-GR" sz="4000" b="1" dirty="0">
                <a:solidFill>
                  <a:srgbClr val="C00000"/>
                </a:solidFill>
                <a:effectLst>
                  <a:outerShdw blurRad="38100" dist="38100" dir="2700000" algn="tl">
                    <a:srgbClr val="000000">
                      <a:alpha val="43137"/>
                    </a:srgbClr>
                  </a:outerShdw>
                </a:effectLst>
              </a:rPr>
              <a:t>ΔΔ μονοαρθρίτιδας</a:t>
            </a:r>
          </a:p>
        </p:txBody>
      </p:sp>
      <p:sp>
        <p:nvSpPr>
          <p:cNvPr id="3" name="Content Placeholder 2"/>
          <p:cNvSpPr>
            <a:spLocks noGrp="1"/>
          </p:cNvSpPr>
          <p:nvPr>
            <p:ph idx="1"/>
          </p:nvPr>
        </p:nvSpPr>
        <p:spPr/>
        <p:txBody>
          <a:bodyPr anchor="ctr">
            <a:normAutofit/>
          </a:bodyPr>
          <a:lstStyle/>
          <a:p>
            <a:pPr marL="385763" indent="-385763">
              <a:buFont typeface="+mj-lt"/>
              <a:buAutoNum type="arabicPeriod"/>
            </a:pPr>
            <a:r>
              <a:rPr lang="el-GR" sz="2700" dirty="0">
                <a:latin typeface="+mj-lt"/>
              </a:rPr>
              <a:t>Τραύμα</a:t>
            </a:r>
          </a:p>
          <a:p>
            <a:pPr marL="385763" indent="-385763">
              <a:buFont typeface="+mj-lt"/>
              <a:buAutoNum type="arabicPeriod"/>
            </a:pPr>
            <a:endParaRPr lang="el-GR" sz="2700" dirty="0">
              <a:latin typeface="+mj-lt"/>
            </a:endParaRPr>
          </a:p>
          <a:p>
            <a:pPr marL="385763" indent="-385763">
              <a:buFont typeface="+mj-lt"/>
              <a:buAutoNum type="arabicPeriod"/>
            </a:pPr>
            <a:r>
              <a:rPr lang="el-GR" sz="2700" dirty="0">
                <a:latin typeface="+mj-lt"/>
              </a:rPr>
              <a:t>Λοίμωξη </a:t>
            </a:r>
            <a:r>
              <a:rPr lang="el-GR" sz="2700" b="1" dirty="0">
                <a:solidFill>
                  <a:srgbClr val="C00000"/>
                </a:solidFill>
                <a:latin typeface="+mj-lt"/>
              </a:rPr>
              <a:t>(Σηπτική αρθρίτιδα)</a:t>
            </a:r>
          </a:p>
          <a:p>
            <a:pPr marL="385763" indent="-385763">
              <a:buFont typeface="+mj-lt"/>
              <a:buAutoNum type="arabicPeriod"/>
            </a:pPr>
            <a:endParaRPr lang="el-GR" sz="2700" b="1" dirty="0">
              <a:solidFill>
                <a:srgbClr val="C00000"/>
              </a:solidFill>
              <a:latin typeface="+mj-lt"/>
            </a:endParaRPr>
          </a:p>
          <a:p>
            <a:pPr marL="385763" indent="-385763">
              <a:buFont typeface="+mj-lt"/>
              <a:buAutoNum type="arabicPeriod"/>
            </a:pPr>
            <a:r>
              <a:rPr lang="el-GR" sz="2700" dirty="0">
                <a:latin typeface="+mj-lt"/>
              </a:rPr>
              <a:t>Κρυσταλλογενής  αρθρίτιδα</a:t>
            </a:r>
          </a:p>
          <a:p>
            <a:pPr marL="385763" indent="-385763">
              <a:buFont typeface="+mj-lt"/>
              <a:buAutoNum type="arabicPeriod"/>
            </a:pPr>
            <a:endParaRPr lang="el-GR" sz="2700" dirty="0">
              <a:latin typeface="+mj-lt"/>
            </a:endParaRPr>
          </a:p>
          <a:p>
            <a:pPr marL="385763" indent="-385763">
              <a:buFont typeface="+mj-lt"/>
              <a:buAutoNum type="arabicPeriod"/>
            </a:pPr>
            <a:r>
              <a:rPr lang="el-GR" sz="2700" dirty="0">
                <a:latin typeface="+mj-lt"/>
              </a:rPr>
              <a:t>Συστηματική  νόσος</a:t>
            </a:r>
          </a:p>
        </p:txBody>
      </p:sp>
    </p:spTree>
    <p:extLst>
      <p:ext uri="{BB962C8B-B14F-4D97-AF65-F5344CB8AC3E}">
        <p14:creationId xmlns:p14="http://schemas.microsoft.com/office/powerpoint/2010/main" val="925267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E83DB0-724E-BE4F-9277-DB257387F763}"/>
              </a:ext>
            </a:extLst>
          </p:cNvPr>
          <p:cNvSpPr>
            <a:spLocks noGrp="1"/>
          </p:cNvSpPr>
          <p:nvPr>
            <p:ph type="title"/>
          </p:nvPr>
        </p:nvSpPr>
        <p:spPr>
          <a:xfrm>
            <a:off x="1357884" y="1131094"/>
            <a:ext cx="7157466" cy="521684"/>
          </a:xfrm>
        </p:spPr>
        <p:txBody>
          <a:bodyPr>
            <a:normAutofit fontScale="90000"/>
          </a:bodyPr>
          <a:lstStyle/>
          <a:p>
            <a:r>
              <a:rPr lang="en-GB" b="1"/>
              <a:t>Colchicine </a:t>
            </a:r>
            <a:endParaRPr lang="el-GR"/>
          </a:p>
        </p:txBody>
      </p:sp>
      <p:sp>
        <p:nvSpPr>
          <p:cNvPr id="3" name="Θέση περιεχομένου 2">
            <a:extLst>
              <a:ext uri="{FF2B5EF4-FFF2-40B4-BE49-F238E27FC236}">
                <a16:creationId xmlns:a16="http://schemas.microsoft.com/office/drawing/2014/main" id="{9594A70B-8193-5543-8E82-DD8AC9E089D4}"/>
              </a:ext>
            </a:extLst>
          </p:cNvPr>
          <p:cNvSpPr>
            <a:spLocks noGrp="1"/>
          </p:cNvSpPr>
          <p:nvPr>
            <p:ph idx="1"/>
          </p:nvPr>
        </p:nvSpPr>
        <p:spPr>
          <a:xfrm>
            <a:off x="589788" y="1652779"/>
            <a:ext cx="7925562" cy="3837194"/>
          </a:xfrm>
        </p:spPr>
        <p:txBody>
          <a:bodyPr>
            <a:normAutofit fontScale="92500" lnSpcReduction="20000"/>
          </a:bodyPr>
          <a:lstStyle/>
          <a:p>
            <a:r>
              <a:rPr lang="en-GB"/>
              <a:t>in treating acute gout </a:t>
            </a:r>
            <a:r>
              <a:rPr lang="en-GB" b="1"/>
              <a:t>reduces pain </a:t>
            </a:r>
            <a:r>
              <a:rPr lang="en-GB"/>
              <a:t>in patients </a:t>
            </a:r>
          </a:p>
          <a:p>
            <a:endParaRPr lang="en-GB"/>
          </a:p>
          <a:p>
            <a:r>
              <a:rPr lang="en-GB" b="1"/>
              <a:t>lower doses of colchicine </a:t>
            </a:r>
            <a:r>
              <a:rPr lang="en-GB"/>
              <a:t>(initial dose of 1.2 mg followed by 0.6 mg after 1 hour) </a:t>
            </a:r>
            <a:r>
              <a:rPr lang="en-GB" b="1"/>
              <a:t>are as effective as higher doses </a:t>
            </a:r>
            <a:r>
              <a:rPr lang="en-GB"/>
              <a:t>(1.2 mg followed by 0.6 mg/h for 6 hours)</a:t>
            </a:r>
            <a:r>
              <a:rPr lang="el-GR"/>
              <a:t>. </a:t>
            </a:r>
            <a:r>
              <a:rPr lang="en-GB"/>
              <a:t> </a:t>
            </a:r>
            <a:r>
              <a:rPr lang="en-GB" b="1"/>
              <a:t>Associated with fewer </a:t>
            </a:r>
            <a:r>
              <a:rPr lang="en-GB" b="1" err="1"/>
              <a:t>gi</a:t>
            </a:r>
            <a:r>
              <a:rPr lang="en-GB" b="1"/>
              <a:t> AE </a:t>
            </a:r>
            <a:r>
              <a:rPr lang="en-GB"/>
              <a:t>( </a:t>
            </a:r>
            <a:r>
              <a:rPr lang="en-GB" err="1"/>
              <a:t>diarrhea</a:t>
            </a:r>
            <a:r>
              <a:rPr lang="en-GB"/>
              <a:t>: 77% in the high-dose group, 23% in the low-dose group, and 14% in the placebo group) </a:t>
            </a:r>
          </a:p>
          <a:p>
            <a:pPr marL="0" indent="0">
              <a:buNone/>
            </a:pPr>
            <a:endParaRPr lang="en-GB"/>
          </a:p>
          <a:p>
            <a:r>
              <a:rPr lang="en-GB"/>
              <a:t>AE: gastrointestinal adverse effects, including nausea, vomiting, cramps, headache and fatigue (rare). </a:t>
            </a:r>
          </a:p>
          <a:p>
            <a:endParaRPr lang="en-GB"/>
          </a:p>
          <a:p>
            <a:endParaRPr lang="en-GB"/>
          </a:p>
          <a:p>
            <a:endParaRPr lang="el-GR"/>
          </a:p>
        </p:txBody>
      </p:sp>
    </p:spTree>
    <p:extLst>
      <p:ext uri="{BB962C8B-B14F-4D97-AF65-F5344CB8AC3E}">
        <p14:creationId xmlns:p14="http://schemas.microsoft.com/office/powerpoint/2010/main" val="855200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757D72-2482-964A-B33A-E784882F01CE}"/>
              </a:ext>
            </a:extLst>
          </p:cNvPr>
          <p:cNvSpPr>
            <a:spLocks noGrp="1"/>
          </p:cNvSpPr>
          <p:nvPr>
            <p:ph type="title"/>
          </p:nvPr>
        </p:nvSpPr>
        <p:spPr>
          <a:xfrm>
            <a:off x="562708" y="267286"/>
            <a:ext cx="7952642" cy="1220900"/>
          </a:xfrm>
        </p:spPr>
        <p:txBody>
          <a:bodyPr>
            <a:normAutofit fontScale="90000"/>
          </a:bodyPr>
          <a:lstStyle/>
          <a:p>
            <a:r>
              <a:rPr lang="en-GB" b="1" dirty="0"/>
              <a:t>Nonsteroidal Anti-inflammatory Drugs </a:t>
            </a:r>
            <a:endParaRPr lang="el-GR" dirty="0"/>
          </a:p>
        </p:txBody>
      </p:sp>
      <p:sp>
        <p:nvSpPr>
          <p:cNvPr id="3" name="Θέση περιεχομένου 2">
            <a:extLst>
              <a:ext uri="{FF2B5EF4-FFF2-40B4-BE49-F238E27FC236}">
                <a16:creationId xmlns:a16="http://schemas.microsoft.com/office/drawing/2014/main" id="{4EA04B69-A1E6-B946-B5D5-09B6945A102C}"/>
              </a:ext>
            </a:extLst>
          </p:cNvPr>
          <p:cNvSpPr>
            <a:spLocks noGrp="1"/>
          </p:cNvSpPr>
          <p:nvPr>
            <p:ph idx="1"/>
          </p:nvPr>
        </p:nvSpPr>
        <p:spPr>
          <a:xfrm>
            <a:off x="301752" y="1570482"/>
            <a:ext cx="8213598" cy="4320540"/>
          </a:xfrm>
        </p:spPr>
        <p:txBody>
          <a:bodyPr>
            <a:normAutofit fontScale="77500" lnSpcReduction="20000"/>
          </a:bodyPr>
          <a:lstStyle/>
          <a:p>
            <a:pPr marL="0" indent="0">
              <a:buNone/>
            </a:pPr>
            <a:r>
              <a:rPr lang="en-GB" sz="2250" b="1" dirty="0"/>
              <a:t>Comparative Effectiveness (Benefits and Harms) of Pharmacologic Treatments </a:t>
            </a:r>
            <a:endParaRPr lang="en-GB" sz="2250" dirty="0"/>
          </a:p>
          <a:p>
            <a:r>
              <a:rPr lang="en-GB" b="1" dirty="0"/>
              <a:t>NSAIDs Versus NSAIDs </a:t>
            </a:r>
            <a:r>
              <a:rPr lang="en-GB" dirty="0"/>
              <a:t>-no clinically important differences </a:t>
            </a:r>
          </a:p>
          <a:p>
            <a:r>
              <a:rPr lang="en-GB" b="1" dirty="0"/>
              <a:t>Corticosteroids Versus Corticotropin(</a:t>
            </a:r>
            <a:r>
              <a:rPr lang="en-GB" b="1" dirty="0" err="1"/>
              <a:t>Synacthene</a:t>
            </a:r>
            <a:r>
              <a:rPr lang="en-GB" b="1" dirty="0"/>
              <a:t>/</a:t>
            </a:r>
            <a:r>
              <a:rPr lang="en-GB" b="1" dirty="0" err="1"/>
              <a:t>nuvacthene</a:t>
            </a:r>
            <a:r>
              <a:rPr lang="en-GB" b="1" dirty="0"/>
              <a:t>) </a:t>
            </a:r>
            <a:r>
              <a:rPr lang="en-GB" dirty="0"/>
              <a:t>no difference </a:t>
            </a:r>
            <a:r>
              <a:rPr lang="en-GB" dirty="0" err="1"/>
              <a:t>cf</a:t>
            </a:r>
            <a:r>
              <a:rPr lang="en-GB" dirty="0"/>
              <a:t> corticotropin with </a:t>
            </a:r>
            <a:r>
              <a:rPr lang="en-GB" dirty="0" err="1"/>
              <a:t>im</a:t>
            </a:r>
            <a:r>
              <a:rPr lang="en-GB" dirty="0"/>
              <a:t> triamcinolone. </a:t>
            </a:r>
          </a:p>
          <a:p>
            <a:r>
              <a:rPr lang="en-GB" b="1" dirty="0"/>
              <a:t>Corticosteroids Versus NSAIDs </a:t>
            </a:r>
            <a:r>
              <a:rPr lang="en-GB" dirty="0"/>
              <a:t>no difference in efficacy, NSAIDs had more frequent </a:t>
            </a:r>
            <a:r>
              <a:rPr lang="en-GB" dirty="0" err="1"/>
              <a:t>gi</a:t>
            </a:r>
            <a:r>
              <a:rPr lang="en-GB" dirty="0"/>
              <a:t>, </a:t>
            </a:r>
            <a:r>
              <a:rPr lang="en-GB" dirty="0" err="1"/>
              <a:t>nongi</a:t>
            </a:r>
            <a:r>
              <a:rPr lang="en-GB" dirty="0"/>
              <a:t>, and serious AE.</a:t>
            </a:r>
          </a:p>
          <a:p>
            <a:r>
              <a:rPr lang="en-GB" b="1" dirty="0"/>
              <a:t>NSAIDs Versus Selective Cyclooxygenase-2 Inhibitors </a:t>
            </a:r>
            <a:r>
              <a:rPr lang="en-GB" dirty="0"/>
              <a:t>(</a:t>
            </a:r>
            <a:r>
              <a:rPr lang="en-GB" dirty="0" err="1"/>
              <a:t>etoricoxib</a:t>
            </a:r>
            <a:r>
              <a:rPr lang="en-GB" dirty="0"/>
              <a:t>/celecoxib/parecoxib ) similar efficacy, Cox-2 inhibs - fewer total AE (38% vs. 60%) and fewer withdrawals due to AE (3% vs. 8%) </a:t>
            </a:r>
            <a:r>
              <a:rPr lang="en-GB" dirty="0" err="1"/>
              <a:t>cf</a:t>
            </a:r>
            <a:r>
              <a:rPr lang="en-GB" dirty="0"/>
              <a:t> NSAIDs. </a:t>
            </a:r>
          </a:p>
          <a:p>
            <a:r>
              <a:rPr lang="en-GB" b="1" dirty="0"/>
              <a:t>NSAIDs Versus Parenteral Corticotropin </a:t>
            </a:r>
            <a:r>
              <a:rPr lang="en-GB" dirty="0"/>
              <a:t>time to pain relief was shorter with corticotropin than with indomethacin, 50 mg 4 times daily (3 vs. 24 hours). NSAIDs associated with abdominal discomfort or dyspepsia (55%) and headache (38%).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l-GR" dirty="0"/>
          </a:p>
        </p:txBody>
      </p:sp>
    </p:spTree>
    <p:extLst>
      <p:ext uri="{BB962C8B-B14F-4D97-AF65-F5344CB8AC3E}">
        <p14:creationId xmlns:p14="http://schemas.microsoft.com/office/powerpoint/2010/main" val="3490435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CC51FEE-8DC3-5842-BFB2-818CF622A419}"/>
              </a:ext>
            </a:extLst>
          </p:cNvPr>
          <p:cNvPicPr>
            <a:picLocks noChangeAspect="1"/>
          </p:cNvPicPr>
          <p:nvPr/>
        </p:nvPicPr>
        <p:blipFill>
          <a:blip r:embed="rId2"/>
          <a:stretch>
            <a:fillRect/>
          </a:stretch>
        </p:blipFill>
        <p:spPr>
          <a:xfrm>
            <a:off x="527503" y="529389"/>
            <a:ext cx="8022939" cy="5751865"/>
          </a:xfrm>
          <a:prstGeom prst="rect">
            <a:avLst/>
          </a:prstGeom>
        </p:spPr>
      </p:pic>
    </p:spTree>
    <p:extLst>
      <p:ext uri="{BB962C8B-B14F-4D97-AF65-F5344CB8AC3E}">
        <p14:creationId xmlns:p14="http://schemas.microsoft.com/office/powerpoint/2010/main" val="859934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C0D8D0-390E-0F47-BA94-6A07669A13DF}"/>
              </a:ext>
            </a:extLst>
          </p:cNvPr>
          <p:cNvSpPr>
            <a:spLocks noGrp="1"/>
          </p:cNvSpPr>
          <p:nvPr>
            <p:ph type="title"/>
          </p:nvPr>
        </p:nvSpPr>
        <p:spPr>
          <a:xfrm>
            <a:off x="1385316" y="264820"/>
            <a:ext cx="7130034" cy="480536"/>
          </a:xfrm>
        </p:spPr>
        <p:txBody>
          <a:bodyPr>
            <a:normAutofit fontScale="90000"/>
          </a:bodyPr>
          <a:lstStyle/>
          <a:p>
            <a:pPr algn="ctr"/>
            <a:r>
              <a:rPr lang="en-GB" b="1">
                <a:solidFill>
                  <a:srgbClr val="FF0000"/>
                </a:solidFill>
              </a:rPr>
              <a:t>Urate-lowering therapy </a:t>
            </a:r>
            <a:endParaRPr lang="el-GR" b="1">
              <a:solidFill>
                <a:srgbClr val="FF0000"/>
              </a:solidFill>
            </a:endParaRPr>
          </a:p>
        </p:txBody>
      </p:sp>
      <p:sp>
        <p:nvSpPr>
          <p:cNvPr id="3" name="Θέση περιεχομένου 2">
            <a:extLst>
              <a:ext uri="{FF2B5EF4-FFF2-40B4-BE49-F238E27FC236}">
                <a16:creationId xmlns:a16="http://schemas.microsoft.com/office/drawing/2014/main" id="{74DAC6A8-AFBB-1249-B931-4B1FACADB256}"/>
              </a:ext>
            </a:extLst>
          </p:cNvPr>
          <p:cNvSpPr>
            <a:spLocks noGrp="1"/>
          </p:cNvSpPr>
          <p:nvPr>
            <p:ph idx="1"/>
          </p:nvPr>
        </p:nvSpPr>
        <p:spPr>
          <a:xfrm>
            <a:off x="385011" y="1058778"/>
            <a:ext cx="8309810" cy="5342021"/>
          </a:xfrm>
        </p:spPr>
        <p:txBody>
          <a:bodyPr>
            <a:normAutofit/>
          </a:bodyPr>
          <a:lstStyle/>
          <a:p>
            <a:pPr marL="0" indent="0">
              <a:buNone/>
            </a:pPr>
            <a:endParaRPr lang="en-GB" b="1"/>
          </a:p>
          <a:p>
            <a:pPr marL="0" indent="0">
              <a:buNone/>
            </a:pPr>
            <a:r>
              <a:rPr lang="en-GB" b="1"/>
              <a:t>Allopurinol and Febuxostat </a:t>
            </a:r>
          </a:p>
          <a:p>
            <a:pPr marL="0" indent="0">
              <a:buNone/>
            </a:pPr>
            <a:endParaRPr lang="en-GB" b="1"/>
          </a:p>
          <a:p>
            <a:pPr marL="0" indent="0">
              <a:buNone/>
            </a:pPr>
            <a:r>
              <a:rPr lang="en-GB" sz="1800"/>
              <a:t>Do</a:t>
            </a:r>
            <a:r>
              <a:rPr lang="en-GB"/>
              <a:t> </a:t>
            </a:r>
            <a:r>
              <a:rPr lang="en-GB" b="1"/>
              <a:t>Not</a:t>
            </a:r>
            <a:r>
              <a:rPr lang="en-GB"/>
              <a:t> </a:t>
            </a:r>
            <a:r>
              <a:rPr lang="en-GB" sz="1800"/>
              <a:t>reduce the risk for gout attacks within the first 6 months </a:t>
            </a:r>
          </a:p>
          <a:p>
            <a:pPr marL="0" indent="0">
              <a:buNone/>
            </a:pPr>
            <a:endParaRPr lang="en-GB" sz="1800"/>
          </a:p>
          <a:p>
            <a:pPr marL="0" indent="0">
              <a:buNone/>
            </a:pPr>
            <a:r>
              <a:rPr lang="en-GB" b="1"/>
              <a:t>Allopurinol AE</a:t>
            </a:r>
            <a:endParaRPr lang="en-GB"/>
          </a:p>
          <a:p>
            <a:r>
              <a:rPr lang="en-GB" sz="1800"/>
              <a:t>Rash(most common) - most serious is fatal hypersensitivity reaction (rare).            HLA-B*5801, prevalent in Asians with CRF, may have increased risk for serious AE with allopurinol </a:t>
            </a:r>
          </a:p>
          <a:p>
            <a:pPr marL="0" indent="0">
              <a:buNone/>
            </a:pPr>
            <a:endParaRPr lang="en-GB"/>
          </a:p>
          <a:p>
            <a:pPr marL="0" indent="0">
              <a:buNone/>
            </a:pPr>
            <a:r>
              <a:rPr lang="en-GB" b="1"/>
              <a:t>Febuxostat AE</a:t>
            </a:r>
          </a:p>
          <a:p>
            <a:r>
              <a:rPr lang="en-GB" sz="1800"/>
              <a:t>abdominal pain, diarrhoea, and musculoskeletal pain </a:t>
            </a:r>
            <a:endParaRPr lang="en-GB" sz="1800" b="1"/>
          </a:p>
          <a:p>
            <a:endParaRPr lang="en-GB"/>
          </a:p>
        </p:txBody>
      </p:sp>
    </p:spTree>
    <p:extLst>
      <p:ext uri="{BB962C8B-B14F-4D97-AF65-F5344CB8AC3E}">
        <p14:creationId xmlns:p14="http://schemas.microsoft.com/office/powerpoint/2010/main" val="3463455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0C5EE5-ABFA-1E49-A86A-389A4057D118}"/>
              </a:ext>
            </a:extLst>
          </p:cNvPr>
          <p:cNvSpPr>
            <a:spLocks noGrp="1"/>
          </p:cNvSpPr>
          <p:nvPr>
            <p:ph type="title"/>
          </p:nvPr>
        </p:nvSpPr>
        <p:spPr>
          <a:xfrm>
            <a:off x="834189" y="264821"/>
            <a:ext cx="7681161" cy="1146884"/>
          </a:xfrm>
        </p:spPr>
        <p:txBody>
          <a:bodyPr>
            <a:noAutofit/>
          </a:bodyPr>
          <a:lstStyle/>
          <a:p>
            <a:pPr algn="ctr"/>
            <a:r>
              <a:rPr lang="en-GB" sz="2800" b="1">
                <a:solidFill>
                  <a:srgbClr val="FF0000"/>
                </a:solidFill>
              </a:rPr>
              <a:t>Prophylactic Therapy Against Acute Gout Flares in Patients Initiating Serum ULT</a:t>
            </a:r>
            <a:endParaRPr lang="el-GR" sz="2800" b="1">
              <a:solidFill>
                <a:srgbClr val="FF0000"/>
              </a:solidFill>
            </a:endParaRPr>
          </a:p>
        </p:txBody>
      </p:sp>
      <p:sp>
        <p:nvSpPr>
          <p:cNvPr id="3" name="Θέση περιεχομένου 2">
            <a:extLst>
              <a:ext uri="{FF2B5EF4-FFF2-40B4-BE49-F238E27FC236}">
                <a16:creationId xmlns:a16="http://schemas.microsoft.com/office/drawing/2014/main" id="{9D490FE6-9E27-0740-9D44-0A88B1243128}"/>
              </a:ext>
            </a:extLst>
          </p:cNvPr>
          <p:cNvSpPr>
            <a:spLocks noGrp="1"/>
          </p:cNvSpPr>
          <p:nvPr>
            <p:ph idx="1"/>
          </p:nvPr>
        </p:nvSpPr>
        <p:spPr/>
        <p:txBody>
          <a:bodyPr>
            <a:normAutofit lnSpcReduction="10000"/>
          </a:bodyPr>
          <a:lstStyle/>
          <a:p>
            <a:endParaRPr lang="en-GB"/>
          </a:p>
          <a:p>
            <a:r>
              <a:rPr lang="en-GB"/>
              <a:t>Use of low dose colchicine (0.6 mg twice daily) or NSAIDs for prophylactic therapy reduces risk for gout attacks in patients initiating urate-lowering therapy </a:t>
            </a:r>
          </a:p>
          <a:p>
            <a:endParaRPr lang="en-GB"/>
          </a:p>
          <a:p>
            <a:endParaRPr lang="en-GB"/>
          </a:p>
          <a:p>
            <a:r>
              <a:rPr lang="en-GB"/>
              <a:t>Use for &gt;8 weeks is more effective at reducing gout flares than use for shorter durations in patients initiating serum urate–lowering therapy. </a:t>
            </a:r>
          </a:p>
          <a:p>
            <a:endParaRPr lang="en-GB"/>
          </a:p>
          <a:p>
            <a:endParaRPr lang="el-GR"/>
          </a:p>
        </p:txBody>
      </p:sp>
    </p:spTree>
    <p:extLst>
      <p:ext uri="{BB962C8B-B14F-4D97-AF65-F5344CB8AC3E}">
        <p14:creationId xmlns:p14="http://schemas.microsoft.com/office/powerpoint/2010/main" val="3459578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31C354-3464-5444-98B5-6794CCCB7BA7}"/>
              </a:ext>
            </a:extLst>
          </p:cNvPr>
          <p:cNvSpPr>
            <a:spLocks noGrp="1"/>
          </p:cNvSpPr>
          <p:nvPr>
            <p:ph type="title"/>
          </p:nvPr>
        </p:nvSpPr>
        <p:spPr>
          <a:xfrm>
            <a:off x="801363" y="141853"/>
            <a:ext cx="7633035" cy="1109432"/>
          </a:xfrm>
        </p:spPr>
        <p:txBody>
          <a:bodyPr>
            <a:noAutofit/>
          </a:bodyPr>
          <a:lstStyle/>
          <a:p>
            <a:pPr algn="ctr"/>
            <a:r>
              <a:rPr lang="en-GB" sz="3600" b="1">
                <a:solidFill>
                  <a:srgbClr val="C00000"/>
                </a:solidFill>
              </a:rPr>
              <a:t>Summary - BSR Guideline for the Management of Gout </a:t>
            </a:r>
            <a:endParaRPr lang="el-GR" sz="3600" b="1">
              <a:solidFill>
                <a:srgbClr val="C00000"/>
              </a:solidFill>
            </a:endParaRPr>
          </a:p>
        </p:txBody>
      </p:sp>
      <p:sp>
        <p:nvSpPr>
          <p:cNvPr id="3" name="Θέση περιεχομένου 2">
            <a:extLst>
              <a:ext uri="{FF2B5EF4-FFF2-40B4-BE49-F238E27FC236}">
                <a16:creationId xmlns:a16="http://schemas.microsoft.com/office/drawing/2014/main" id="{84F29223-05F0-3D4C-8F9C-78941CCF7941}"/>
              </a:ext>
            </a:extLst>
          </p:cNvPr>
          <p:cNvSpPr>
            <a:spLocks noGrp="1"/>
          </p:cNvSpPr>
          <p:nvPr>
            <p:ph idx="1"/>
          </p:nvPr>
        </p:nvSpPr>
        <p:spPr>
          <a:xfrm>
            <a:off x="465221" y="1443790"/>
            <a:ext cx="8226312" cy="4931304"/>
          </a:xfrm>
        </p:spPr>
        <p:txBody>
          <a:bodyPr>
            <a:normAutofit fontScale="77500" lnSpcReduction="20000"/>
          </a:bodyPr>
          <a:lstStyle/>
          <a:p>
            <a:pPr marL="0" indent="0">
              <a:buNone/>
            </a:pPr>
            <a:r>
              <a:rPr lang="en-GB" b="1"/>
              <a:t>High-Value Care </a:t>
            </a:r>
          </a:p>
          <a:p>
            <a:pPr marL="0" indent="0">
              <a:buNone/>
            </a:pPr>
            <a:endParaRPr lang="en-GB"/>
          </a:p>
          <a:p>
            <a:pPr>
              <a:buFont typeface="Wingdings" pitchFamily="2" charset="2"/>
              <a:buChar char="Ø"/>
            </a:pPr>
            <a:r>
              <a:rPr lang="en-GB"/>
              <a:t>Clinicians should select from among corticosteroids, NSAIDs, or colchicine as first-line therapy on the basis of costs. </a:t>
            </a:r>
          </a:p>
          <a:p>
            <a:pPr>
              <a:buFont typeface="Wingdings" pitchFamily="2" charset="2"/>
              <a:buChar char="Ø"/>
            </a:pPr>
            <a:endParaRPr lang="en-GB"/>
          </a:p>
          <a:p>
            <a:pPr>
              <a:buFont typeface="Wingdings" pitchFamily="2" charset="2"/>
              <a:buChar char="Ø"/>
            </a:pPr>
            <a:r>
              <a:rPr lang="en-GB">
                <a:solidFill>
                  <a:srgbClr val="C00000"/>
                </a:solidFill>
              </a:rPr>
              <a:t>Colchicine is the most expensive of these medications. !!!!!!!!!! (4,8E€/30X1 mg tabs)</a:t>
            </a:r>
          </a:p>
          <a:p>
            <a:pPr>
              <a:buFont typeface="Wingdings" pitchFamily="2" charset="2"/>
              <a:buChar char="Ø"/>
            </a:pPr>
            <a:endParaRPr lang="en-GB">
              <a:solidFill>
                <a:srgbClr val="C00000"/>
              </a:solidFill>
            </a:endParaRPr>
          </a:p>
          <a:p>
            <a:pPr>
              <a:buFont typeface="Wingdings" pitchFamily="2" charset="2"/>
              <a:buChar char="Ø"/>
            </a:pPr>
            <a:r>
              <a:rPr lang="en-GB"/>
              <a:t>Clinicians should consider and discuss the benefits, harms, and costs of initiating urate-lowering therapy with the patient after an episode of acute gout and if the patient has recurrent flares. </a:t>
            </a:r>
          </a:p>
          <a:p>
            <a:pPr>
              <a:buFont typeface="Wingdings" pitchFamily="2" charset="2"/>
              <a:buChar char="Ø"/>
            </a:pPr>
            <a:endParaRPr lang="en-GB"/>
          </a:p>
          <a:p>
            <a:pPr>
              <a:buFont typeface="Wingdings" pitchFamily="2" charset="2"/>
              <a:buChar char="Ø"/>
            </a:pPr>
            <a:r>
              <a:rPr lang="en-GB"/>
              <a:t>The intensity of urate-lowering therapy and monitoring of urate levels should be based on discussions with individual patients, given the uncertainties of different treatment strategies. </a:t>
            </a:r>
          </a:p>
          <a:p>
            <a:endParaRPr lang="el-GR"/>
          </a:p>
        </p:txBody>
      </p:sp>
    </p:spTree>
    <p:extLst>
      <p:ext uri="{BB962C8B-B14F-4D97-AF65-F5344CB8AC3E}">
        <p14:creationId xmlns:p14="http://schemas.microsoft.com/office/powerpoint/2010/main" val="1450434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394CBAD-31E2-4448-9E0B-FB06C9795BEE}"/>
              </a:ext>
            </a:extLst>
          </p:cNvPr>
          <p:cNvPicPr>
            <a:picLocks noChangeAspect="1"/>
          </p:cNvPicPr>
          <p:nvPr/>
        </p:nvPicPr>
        <p:blipFill>
          <a:blip r:embed="rId2"/>
          <a:stretch>
            <a:fillRect/>
          </a:stretch>
        </p:blipFill>
        <p:spPr>
          <a:xfrm>
            <a:off x="138250" y="1844843"/>
            <a:ext cx="8791795" cy="4299284"/>
          </a:xfrm>
          <a:prstGeom prst="rect">
            <a:avLst/>
          </a:prstGeom>
        </p:spPr>
      </p:pic>
      <p:sp>
        <p:nvSpPr>
          <p:cNvPr id="3" name="Ορθογώνιο 2">
            <a:extLst>
              <a:ext uri="{FF2B5EF4-FFF2-40B4-BE49-F238E27FC236}">
                <a16:creationId xmlns:a16="http://schemas.microsoft.com/office/drawing/2014/main" id="{41520069-D726-AE41-988C-0FE4F9061C24}"/>
              </a:ext>
            </a:extLst>
          </p:cNvPr>
          <p:cNvSpPr/>
          <p:nvPr/>
        </p:nvSpPr>
        <p:spPr>
          <a:xfrm>
            <a:off x="325999" y="271404"/>
            <a:ext cx="8670471" cy="1015663"/>
          </a:xfrm>
          <a:prstGeom prst="rect">
            <a:avLst/>
          </a:prstGeom>
        </p:spPr>
        <p:txBody>
          <a:bodyPr wrap="square">
            <a:spAutoFit/>
          </a:bodyPr>
          <a:lstStyle/>
          <a:p>
            <a:pPr algn="ctr"/>
            <a:r>
              <a:rPr lang="en-GB" sz="2800" dirty="0">
                <a:latin typeface="ArialMT"/>
              </a:rPr>
              <a:t>American College of Rheumatology </a:t>
            </a:r>
            <a:r>
              <a:rPr lang="en-GB" sz="3200" dirty="0">
                <a:solidFill>
                  <a:srgbClr val="FF0000"/>
                </a:solidFill>
                <a:latin typeface="ArialMT"/>
              </a:rPr>
              <a:t>Dietary </a:t>
            </a:r>
            <a:r>
              <a:rPr lang="en-GB" sz="2800" dirty="0">
                <a:latin typeface="ArialMT"/>
              </a:rPr>
              <a:t>Recommendations for Gout Patients </a:t>
            </a:r>
            <a:endParaRPr lang="en-GB" sz="2800" dirty="0"/>
          </a:p>
        </p:txBody>
      </p:sp>
    </p:spTree>
    <p:extLst>
      <p:ext uri="{BB962C8B-B14F-4D97-AF65-F5344CB8AC3E}">
        <p14:creationId xmlns:p14="http://schemas.microsoft.com/office/powerpoint/2010/main" val="334141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406185" y="350647"/>
            <a:ext cx="7671660" cy="6387282"/>
          </a:xfrm>
          <a:prstGeom prst="rect">
            <a:avLst/>
          </a:prstGeom>
          <a:ln>
            <a:noFill/>
            <a:headEnd/>
            <a:tailEnd/>
          </a:ln>
        </p:spPr>
        <p:style>
          <a:lnRef idx="2">
            <a:schemeClr val="dk1"/>
          </a:lnRef>
          <a:fillRef idx="1">
            <a:schemeClr val="lt1"/>
          </a:fillRef>
          <a:effectRef idx="0">
            <a:schemeClr val="dk1"/>
          </a:effectRef>
          <a:fontRef idx="minor">
            <a:schemeClr val="dk1"/>
          </a:fontRef>
        </p:style>
      </p:pic>
      <p:sp>
        <p:nvSpPr>
          <p:cNvPr id="2" name="Έλλειψη 1">
            <a:extLst>
              <a:ext uri="{FF2B5EF4-FFF2-40B4-BE49-F238E27FC236}">
                <a16:creationId xmlns:a16="http://schemas.microsoft.com/office/drawing/2014/main" id="{6E537336-F1F2-7840-B989-A4204EE38799}"/>
              </a:ext>
            </a:extLst>
          </p:cNvPr>
          <p:cNvSpPr/>
          <p:nvPr/>
        </p:nvSpPr>
        <p:spPr>
          <a:xfrm>
            <a:off x="728420" y="1379349"/>
            <a:ext cx="1704813" cy="58893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Έλλειψη 3">
            <a:extLst>
              <a:ext uri="{FF2B5EF4-FFF2-40B4-BE49-F238E27FC236}">
                <a16:creationId xmlns:a16="http://schemas.microsoft.com/office/drawing/2014/main" id="{3635D094-E507-D043-9367-AD4BEB483E74}"/>
              </a:ext>
            </a:extLst>
          </p:cNvPr>
          <p:cNvSpPr/>
          <p:nvPr/>
        </p:nvSpPr>
        <p:spPr>
          <a:xfrm>
            <a:off x="4602997" y="1379349"/>
            <a:ext cx="2371240" cy="58893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Έλλειψη 4">
            <a:extLst>
              <a:ext uri="{FF2B5EF4-FFF2-40B4-BE49-F238E27FC236}">
                <a16:creationId xmlns:a16="http://schemas.microsoft.com/office/drawing/2014/main" id="{02DD31A4-FB29-5A49-90C4-4F07331A6CDD}"/>
              </a:ext>
            </a:extLst>
          </p:cNvPr>
          <p:cNvSpPr/>
          <p:nvPr/>
        </p:nvSpPr>
        <p:spPr>
          <a:xfrm>
            <a:off x="2843942" y="3260443"/>
            <a:ext cx="1245032" cy="137871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Έλλειψη 5">
            <a:extLst>
              <a:ext uri="{FF2B5EF4-FFF2-40B4-BE49-F238E27FC236}">
                <a16:creationId xmlns:a16="http://schemas.microsoft.com/office/drawing/2014/main" id="{07C5FC00-194F-5F45-85AA-FD21BE7CB39D}"/>
              </a:ext>
            </a:extLst>
          </p:cNvPr>
          <p:cNvSpPr/>
          <p:nvPr/>
        </p:nvSpPr>
        <p:spPr>
          <a:xfrm>
            <a:off x="1588580" y="3150154"/>
            <a:ext cx="1208867" cy="205727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Έλλειψη 6">
            <a:extLst>
              <a:ext uri="{FF2B5EF4-FFF2-40B4-BE49-F238E27FC236}">
                <a16:creationId xmlns:a16="http://schemas.microsoft.com/office/drawing/2014/main" id="{85C4B54C-AFDC-C748-9335-D8A4B64FB1DD}"/>
              </a:ext>
            </a:extLst>
          </p:cNvPr>
          <p:cNvSpPr/>
          <p:nvPr/>
        </p:nvSpPr>
        <p:spPr>
          <a:xfrm>
            <a:off x="4126420" y="3376802"/>
            <a:ext cx="1593744" cy="137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Έλλειψη 7">
            <a:extLst>
              <a:ext uri="{FF2B5EF4-FFF2-40B4-BE49-F238E27FC236}">
                <a16:creationId xmlns:a16="http://schemas.microsoft.com/office/drawing/2014/main" id="{D694E3F9-8DF5-4448-8758-00F3BDF52DB5}"/>
              </a:ext>
            </a:extLst>
          </p:cNvPr>
          <p:cNvSpPr/>
          <p:nvPr/>
        </p:nvSpPr>
        <p:spPr>
          <a:xfrm>
            <a:off x="3679557" y="1940504"/>
            <a:ext cx="1124917" cy="113397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Έλλειψη 8">
            <a:extLst>
              <a:ext uri="{FF2B5EF4-FFF2-40B4-BE49-F238E27FC236}">
                <a16:creationId xmlns:a16="http://schemas.microsoft.com/office/drawing/2014/main" id="{7767CDEA-7F4A-2F4F-9EA2-34AD51EFDFFE}"/>
              </a:ext>
            </a:extLst>
          </p:cNvPr>
          <p:cNvSpPr/>
          <p:nvPr/>
        </p:nvSpPr>
        <p:spPr>
          <a:xfrm>
            <a:off x="387457" y="3189019"/>
            <a:ext cx="1146875" cy="223538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2008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2" nodeType="click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4226177-7C73-A340-A28C-5BAA89CBD423}"/>
              </a:ext>
            </a:extLst>
          </p:cNvPr>
          <p:cNvPicPr>
            <a:picLocks noChangeAspect="1"/>
          </p:cNvPicPr>
          <p:nvPr/>
        </p:nvPicPr>
        <p:blipFill>
          <a:blip r:embed="rId2"/>
          <a:stretch>
            <a:fillRect/>
          </a:stretch>
        </p:blipFill>
        <p:spPr>
          <a:xfrm>
            <a:off x="391160" y="869171"/>
            <a:ext cx="8330809" cy="5666346"/>
          </a:xfrm>
          <a:prstGeom prst="rect">
            <a:avLst/>
          </a:prstGeom>
        </p:spPr>
      </p:pic>
      <p:sp>
        <p:nvSpPr>
          <p:cNvPr id="3" name="TextBox 2">
            <a:extLst>
              <a:ext uri="{FF2B5EF4-FFF2-40B4-BE49-F238E27FC236}">
                <a16:creationId xmlns:a16="http://schemas.microsoft.com/office/drawing/2014/main" id="{330E8A9E-CEC1-6544-BF1A-D20FB0A54E19}"/>
              </a:ext>
            </a:extLst>
          </p:cNvPr>
          <p:cNvSpPr txBox="1"/>
          <p:nvPr/>
        </p:nvSpPr>
        <p:spPr>
          <a:xfrm>
            <a:off x="3240338" y="140677"/>
            <a:ext cx="2632452" cy="584775"/>
          </a:xfrm>
          <a:prstGeom prst="rect">
            <a:avLst/>
          </a:prstGeom>
          <a:noFill/>
          <a:ln w="38100">
            <a:solidFill>
              <a:schemeClr val="accent1"/>
            </a:solidFill>
          </a:ln>
        </p:spPr>
        <p:txBody>
          <a:bodyPr wrap="none" rtlCol="0">
            <a:spAutoFit/>
          </a:bodyPr>
          <a:lstStyle/>
          <a:p>
            <a:r>
              <a:rPr lang="en-GB" sz="3200" b="1" dirty="0">
                <a:solidFill>
                  <a:schemeClr val="accent1">
                    <a:lumMod val="75000"/>
                  </a:schemeClr>
                </a:solidFill>
              </a:rPr>
              <a:t>  JOINT FLUID  </a:t>
            </a:r>
            <a:endParaRPr lang="el-GR" sz="3200" b="1" dirty="0">
              <a:solidFill>
                <a:schemeClr val="accent1">
                  <a:lumMod val="75000"/>
                </a:schemeClr>
              </a:solidFill>
            </a:endParaRPr>
          </a:p>
        </p:txBody>
      </p:sp>
    </p:spTree>
    <p:extLst>
      <p:ext uri="{BB962C8B-B14F-4D97-AF65-F5344CB8AC3E}">
        <p14:creationId xmlns:p14="http://schemas.microsoft.com/office/powerpoint/2010/main" val="344428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descr="20FF2"/>
          <p:cNvPicPr>
            <a:picLocks noChangeAspect="1" noChangeArrowheads="1"/>
          </p:cNvPicPr>
          <p:nvPr/>
        </p:nvPicPr>
        <p:blipFill>
          <a:blip r:embed="rId2"/>
          <a:srcRect/>
          <a:stretch>
            <a:fillRect/>
          </a:stretch>
        </p:blipFill>
        <p:spPr bwMode="auto">
          <a:xfrm>
            <a:off x="1303711" y="1605901"/>
            <a:ext cx="6587843" cy="4356512"/>
          </a:xfrm>
          <a:prstGeom prst="rect">
            <a:avLst/>
          </a:prstGeom>
          <a:noFill/>
        </p:spPr>
      </p:pic>
      <p:sp>
        <p:nvSpPr>
          <p:cNvPr id="7" name="6 - Ορθογώνιο"/>
          <p:cNvSpPr/>
          <p:nvPr/>
        </p:nvSpPr>
        <p:spPr>
          <a:xfrm flipH="1">
            <a:off x="4239809" y="1017967"/>
            <a:ext cx="34289" cy="160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8" name="7 - Επεξήγηση με γραμμή 1"/>
          <p:cNvSpPr/>
          <p:nvPr/>
        </p:nvSpPr>
        <p:spPr>
          <a:xfrm>
            <a:off x="1143000" y="1024890"/>
            <a:ext cx="6858000" cy="780939"/>
          </a:xfrm>
          <a:prstGeom prst="borderCallout1">
            <a:avLst>
              <a:gd name="adj1" fmla="val 18750"/>
              <a:gd name="adj2" fmla="val -8333"/>
              <a:gd name="adj3" fmla="val 32133"/>
              <a:gd name="adj4" fmla="val -1064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Χρονολογία πόνου</a:t>
            </a:r>
          </a:p>
        </p:txBody>
      </p:sp>
    </p:spTree>
    <p:extLst>
      <p:ext uri="{BB962C8B-B14F-4D97-AF65-F5344CB8AC3E}">
        <p14:creationId xmlns:p14="http://schemas.microsoft.com/office/powerpoint/2010/main" val="69700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AA9C33-DBF6-B94C-AC75-D27434B76CC7}"/>
              </a:ext>
            </a:extLst>
          </p:cNvPr>
          <p:cNvSpPr>
            <a:spLocks noGrp="1"/>
          </p:cNvSpPr>
          <p:nvPr>
            <p:ph type="title"/>
          </p:nvPr>
        </p:nvSpPr>
        <p:spPr>
          <a:xfrm>
            <a:off x="1693674" y="365126"/>
            <a:ext cx="5756652" cy="828243"/>
          </a:xfrm>
        </p:spPr>
        <p:txBody>
          <a:bodyPr/>
          <a:lstStyle/>
          <a:p>
            <a:pPr algn="ctr"/>
            <a:r>
              <a:rPr lang="el-GR" b="1" dirty="0"/>
              <a:t>Περιστατικό 2</a:t>
            </a:r>
          </a:p>
        </p:txBody>
      </p:sp>
      <p:sp>
        <p:nvSpPr>
          <p:cNvPr id="3" name="Θέση περιεχομένου 2">
            <a:extLst>
              <a:ext uri="{FF2B5EF4-FFF2-40B4-BE49-F238E27FC236}">
                <a16:creationId xmlns:a16="http://schemas.microsoft.com/office/drawing/2014/main" id="{92BCC0D7-BBFC-E54B-8CD7-0A9685453DF2}"/>
              </a:ext>
            </a:extLst>
          </p:cNvPr>
          <p:cNvSpPr>
            <a:spLocks noGrp="1"/>
          </p:cNvSpPr>
          <p:nvPr>
            <p:ph idx="1"/>
          </p:nvPr>
        </p:nvSpPr>
        <p:spPr/>
        <p:txBody>
          <a:bodyPr>
            <a:normAutofit fontScale="70000" lnSpcReduction="20000"/>
          </a:bodyPr>
          <a:lstStyle/>
          <a:p>
            <a:pPr marL="0" indent="0">
              <a:buNone/>
            </a:pPr>
            <a:r>
              <a:rPr lang="el-GR" dirty="0" err="1"/>
              <a:t>Άνδρας</a:t>
            </a:r>
            <a:r>
              <a:rPr lang="el-GR"/>
              <a:t> 39 </a:t>
            </a:r>
            <a:r>
              <a:rPr lang="el-GR" err="1"/>
              <a:t>ετών</a:t>
            </a:r>
            <a:endParaRPr lang="en-GB"/>
          </a:p>
          <a:p>
            <a:pPr marL="0" indent="0">
              <a:buNone/>
            </a:pPr>
            <a:br>
              <a:rPr lang="el-GR"/>
            </a:br>
            <a:r>
              <a:rPr lang="el-GR"/>
              <a:t>• </a:t>
            </a:r>
            <a:r>
              <a:rPr lang="el-GR" err="1"/>
              <a:t>Οικογενειακο</a:t>
            </a:r>
            <a:r>
              <a:rPr lang="el-GR"/>
              <a:t>́ </a:t>
            </a:r>
            <a:r>
              <a:rPr lang="el-GR" err="1"/>
              <a:t>ιστορικο</a:t>
            </a:r>
            <a:r>
              <a:rPr lang="el-GR"/>
              <a:t>́ ( </a:t>
            </a:r>
            <a:r>
              <a:rPr lang="el-GR" err="1"/>
              <a:t>πατέρας</a:t>
            </a:r>
            <a:r>
              <a:rPr lang="el-GR"/>
              <a:t>) </a:t>
            </a:r>
            <a:r>
              <a:rPr lang="el-GR" err="1"/>
              <a:t>φλεγμονώδους</a:t>
            </a:r>
            <a:r>
              <a:rPr lang="el-GR"/>
              <a:t> </a:t>
            </a:r>
            <a:r>
              <a:rPr lang="el-GR" err="1"/>
              <a:t>αρθρίτιδας</a:t>
            </a:r>
            <a:r>
              <a:rPr lang="el-GR"/>
              <a:t> σε </a:t>
            </a:r>
            <a:r>
              <a:rPr lang="el-GR" err="1"/>
              <a:t>νεαρη</a:t>
            </a:r>
            <a:r>
              <a:rPr lang="el-GR"/>
              <a:t>́ </a:t>
            </a:r>
            <a:r>
              <a:rPr lang="el-GR" err="1"/>
              <a:t>ηλικία</a:t>
            </a:r>
            <a:endParaRPr lang="en-GB"/>
          </a:p>
          <a:p>
            <a:pPr marL="0" indent="0">
              <a:buNone/>
            </a:pPr>
            <a:r>
              <a:rPr lang="el-GR"/>
              <a:t>• Α.Υ </a:t>
            </a:r>
          </a:p>
          <a:p>
            <a:pPr marL="0" indent="0">
              <a:buNone/>
            </a:pPr>
            <a:r>
              <a:rPr lang="el-GR"/>
              <a:t>• </a:t>
            </a:r>
            <a:r>
              <a:rPr lang="el-GR" err="1"/>
              <a:t>Νεφρολιθίαση</a:t>
            </a:r>
            <a:endParaRPr lang="en-GB"/>
          </a:p>
          <a:p>
            <a:pPr marL="0" indent="0">
              <a:buNone/>
            </a:pPr>
            <a:r>
              <a:rPr lang="el-GR"/>
              <a:t> </a:t>
            </a:r>
            <a:endParaRPr lang="en-GB"/>
          </a:p>
          <a:p>
            <a:pPr marL="0" indent="0">
              <a:buNone/>
            </a:pPr>
            <a:r>
              <a:rPr lang="el-GR" b="1" u="sng" err="1"/>
              <a:t>Παρούσα</a:t>
            </a:r>
            <a:r>
              <a:rPr lang="el-GR" b="1" u="sng"/>
              <a:t> </a:t>
            </a:r>
            <a:r>
              <a:rPr lang="el-GR" b="1" u="sng" err="1"/>
              <a:t>νόσος</a:t>
            </a:r>
            <a:r>
              <a:rPr lang="el-GR" b="1" u="sng"/>
              <a:t> </a:t>
            </a:r>
            <a:endParaRPr lang="el-GR" u="sng"/>
          </a:p>
          <a:p>
            <a:pPr marL="0" indent="0">
              <a:buNone/>
            </a:pPr>
            <a:r>
              <a:rPr lang="el-GR" err="1"/>
              <a:t>Παραπομπη</a:t>
            </a:r>
            <a:r>
              <a:rPr lang="el-GR"/>
              <a:t>́ </a:t>
            </a:r>
            <a:r>
              <a:rPr lang="el-GR" err="1"/>
              <a:t>απο</a:t>
            </a:r>
            <a:r>
              <a:rPr lang="el-GR"/>
              <a:t>́ </a:t>
            </a:r>
            <a:r>
              <a:rPr lang="el-GR" err="1"/>
              <a:t>ορθοπεδικο</a:t>
            </a:r>
            <a:r>
              <a:rPr lang="el-GR"/>
              <a:t>́ </a:t>
            </a:r>
            <a:r>
              <a:rPr lang="el-GR" err="1"/>
              <a:t>λόγω</a:t>
            </a:r>
            <a:r>
              <a:rPr lang="el-GR"/>
              <a:t> </a:t>
            </a:r>
            <a:r>
              <a:rPr lang="el-GR" err="1"/>
              <a:t>χρόνιας</a:t>
            </a:r>
            <a:r>
              <a:rPr lang="el-GR"/>
              <a:t> </a:t>
            </a:r>
            <a:r>
              <a:rPr lang="el-GR" err="1"/>
              <a:t>αρθρίτιδας</a:t>
            </a:r>
            <a:r>
              <a:rPr lang="el-GR"/>
              <a:t> με </a:t>
            </a:r>
            <a:r>
              <a:rPr lang="el-GR" err="1"/>
              <a:t>μειωμένη</a:t>
            </a:r>
            <a:r>
              <a:rPr lang="el-GR"/>
              <a:t> </a:t>
            </a:r>
            <a:r>
              <a:rPr lang="el-GR" err="1"/>
              <a:t>κινητικότητα</a:t>
            </a:r>
            <a:r>
              <a:rPr lang="el-GR"/>
              <a:t> σε </a:t>
            </a:r>
            <a:r>
              <a:rPr lang="el-GR" err="1"/>
              <a:t>αγκώνες</a:t>
            </a:r>
            <a:r>
              <a:rPr lang="el-GR"/>
              <a:t>, </a:t>
            </a:r>
            <a:r>
              <a:rPr lang="el-GR" err="1"/>
              <a:t>καρπούς</a:t>
            </a:r>
            <a:r>
              <a:rPr lang="el-GR"/>
              <a:t> </a:t>
            </a:r>
          </a:p>
          <a:p>
            <a:pPr marL="0" indent="0">
              <a:buNone/>
            </a:pPr>
            <a:r>
              <a:rPr lang="el-GR" err="1"/>
              <a:t>Επεισόδια</a:t>
            </a:r>
            <a:r>
              <a:rPr lang="el-GR"/>
              <a:t> </a:t>
            </a:r>
            <a:r>
              <a:rPr lang="el-GR" err="1"/>
              <a:t>αρθρίτιδας</a:t>
            </a:r>
            <a:r>
              <a:rPr lang="el-GR"/>
              <a:t> σε </a:t>
            </a:r>
            <a:r>
              <a:rPr lang="el-GR" err="1"/>
              <a:t>άνω</a:t>
            </a:r>
            <a:r>
              <a:rPr lang="el-GR"/>
              <a:t> και </a:t>
            </a:r>
            <a:r>
              <a:rPr lang="el-GR" err="1"/>
              <a:t>κάτω</a:t>
            </a:r>
            <a:r>
              <a:rPr lang="el-GR"/>
              <a:t> </a:t>
            </a:r>
            <a:r>
              <a:rPr lang="el-GR" err="1"/>
              <a:t>άκρα</a:t>
            </a:r>
            <a:r>
              <a:rPr lang="el-GR"/>
              <a:t> </a:t>
            </a:r>
            <a:r>
              <a:rPr lang="el-GR" err="1"/>
              <a:t>απο</a:t>
            </a:r>
            <a:r>
              <a:rPr lang="el-GR"/>
              <a:t>́ την </a:t>
            </a:r>
            <a:r>
              <a:rPr lang="el-GR" err="1"/>
              <a:t>ηλικία</a:t>
            </a:r>
            <a:r>
              <a:rPr lang="el-GR"/>
              <a:t> των 19 ,στην </a:t>
            </a:r>
            <a:r>
              <a:rPr lang="el-GR" err="1"/>
              <a:t>αρχη</a:t>
            </a:r>
            <a:r>
              <a:rPr lang="el-GR"/>
              <a:t>́ </a:t>
            </a:r>
            <a:r>
              <a:rPr lang="el-GR" err="1"/>
              <a:t>περιοδικα</a:t>
            </a:r>
            <a:r>
              <a:rPr lang="el-GR"/>
              <a:t>́ και μετά </a:t>
            </a:r>
            <a:r>
              <a:rPr lang="el-GR" err="1"/>
              <a:t>μόνιμες</a:t>
            </a:r>
            <a:r>
              <a:rPr lang="el-GR"/>
              <a:t> </a:t>
            </a:r>
            <a:r>
              <a:rPr lang="el-GR" err="1"/>
              <a:t>διογκώσεις</a:t>
            </a:r>
            <a:r>
              <a:rPr lang="el-GR"/>
              <a:t> σε ΠΚΧ , </a:t>
            </a:r>
            <a:r>
              <a:rPr lang="el-GR" err="1"/>
              <a:t>αγκώνες</a:t>
            </a:r>
            <a:r>
              <a:rPr lang="el-GR"/>
              <a:t> και ΜΤΦ. </a:t>
            </a:r>
          </a:p>
          <a:p>
            <a:pPr marL="0" indent="0">
              <a:buNone/>
            </a:pPr>
            <a:r>
              <a:rPr lang="el-GR" err="1"/>
              <a:t>Τακτικη</a:t>
            </a:r>
            <a:r>
              <a:rPr lang="el-GR"/>
              <a:t>́ </a:t>
            </a:r>
            <a:r>
              <a:rPr lang="el-GR" err="1"/>
              <a:t>λήψη</a:t>
            </a:r>
            <a:r>
              <a:rPr lang="el-GR"/>
              <a:t> ΜΣΑΦ , και </a:t>
            </a:r>
            <a:r>
              <a:rPr lang="el-GR" err="1"/>
              <a:t>στεροειδών</a:t>
            </a:r>
            <a:r>
              <a:rPr lang="el-GR"/>
              <a:t> </a:t>
            </a:r>
          </a:p>
          <a:p>
            <a:pPr marL="0" indent="0">
              <a:buNone/>
            </a:pPr>
            <a:endParaRPr lang="el-GR"/>
          </a:p>
          <a:p>
            <a:endParaRPr lang="el-GR"/>
          </a:p>
        </p:txBody>
      </p:sp>
    </p:spTree>
    <p:extLst>
      <p:ext uri="{BB962C8B-B14F-4D97-AF65-F5344CB8AC3E}">
        <p14:creationId xmlns:p14="http://schemas.microsoft.com/office/powerpoint/2010/main" val="299237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3DD3F02-2330-F443-83B8-1D4FB7AC883D}"/>
              </a:ext>
            </a:extLst>
          </p:cNvPr>
          <p:cNvSpPr>
            <a:spLocks noGrp="1"/>
          </p:cNvSpPr>
          <p:nvPr>
            <p:ph idx="1"/>
          </p:nvPr>
        </p:nvSpPr>
        <p:spPr>
          <a:xfrm>
            <a:off x="573437" y="433953"/>
            <a:ext cx="7941913" cy="5743010"/>
          </a:xfrm>
        </p:spPr>
        <p:txBody>
          <a:bodyPr>
            <a:normAutofit fontScale="92500" lnSpcReduction="10000"/>
          </a:bodyPr>
          <a:lstStyle/>
          <a:p>
            <a:r>
              <a:rPr lang="el-GR" b="1"/>
              <a:t>Κλινική </a:t>
            </a:r>
            <a:r>
              <a:rPr lang="el-GR" b="1" err="1"/>
              <a:t>εξέταση</a:t>
            </a:r>
            <a:r>
              <a:rPr lang="el-GR" b="1"/>
              <a:t> </a:t>
            </a:r>
          </a:p>
          <a:p>
            <a:endParaRPr lang="el-GR"/>
          </a:p>
          <a:p>
            <a:r>
              <a:rPr lang="el-GR" err="1"/>
              <a:t>Αρθρίτιδα</a:t>
            </a:r>
            <a:r>
              <a:rPr lang="el-GR"/>
              <a:t> : ΠΧΚ, ΠΔΚ, ΜΚΦ, </a:t>
            </a:r>
            <a:r>
              <a:rPr lang="el-GR" err="1"/>
              <a:t>αγκώνων</a:t>
            </a:r>
            <a:r>
              <a:rPr lang="el-GR"/>
              <a:t>, ΜΤΦ , </a:t>
            </a:r>
            <a:r>
              <a:rPr lang="el-GR" err="1"/>
              <a:t>άμφω</a:t>
            </a:r>
            <a:r>
              <a:rPr lang="el-GR"/>
              <a:t> </a:t>
            </a:r>
          </a:p>
          <a:p>
            <a:r>
              <a:rPr lang="el-GR" err="1"/>
              <a:t>Οζίδια</a:t>
            </a:r>
            <a:r>
              <a:rPr lang="el-GR"/>
              <a:t> </a:t>
            </a:r>
            <a:r>
              <a:rPr lang="el-GR" err="1"/>
              <a:t>αγκώνων</a:t>
            </a:r>
            <a:r>
              <a:rPr lang="el-GR"/>
              <a:t> </a:t>
            </a:r>
            <a:r>
              <a:rPr lang="el-GR" err="1"/>
              <a:t>άμφω</a:t>
            </a:r>
            <a:r>
              <a:rPr lang="el-GR"/>
              <a:t>. </a:t>
            </a:r>
          </a:p>
          <a:p>
            <a:r>
              <a:rPr lang="el-GR" err="1"/>
              <a:t>Μειωμένο</a:t>
            </a:r>
            <a:r>
              <a:rPr lang="el-GR"/>
              <a:t> </a:t>
            </a:r>
            <a:r>
              <a:rPr lang="el-GR" err="1"/>
              <a:t>εύρος</a:t>
            </a:r>
            <a:r>
              <a:rPr lang="el-GR"/>
              <a:t> </a:t>
            </a:r>
            <a:r>
              <a:rPr lang="el-GR" err="1"/>
              <a:t>κινήσεων</a:t>
            </a:r>
            <a:r>
              <a:rPr lang="el-GR"/>
              <a:t> ΠΧΚ </a:t>
            </a:r>
            <a:r>
              <a:rPr lang="el-GR" err="1"/>
              <a:t>άμφω</a:t>
            </a:r>
            <a:r>
              <a:rPr lang="el-GR"/>
              <a:t>. </a:t>
            </a:r>
          </a:p>
          <a:p>
            <a:endParaRPr lang="el-GR"/>
          </a:p>
          <a:p>
            <a:endParaRPr lang="el-GR"/>
          </a:p>
          <a:p>
            <a:r>
              <a:rPr lang="el-GR" b="1" err="1"/>
              <a:t>Εργαστηριακός</a:t>
            </a:r>
            <a:r>
              <a:rPr lang="el-GR" b="1"/>
              <a:t> </a:t>
            </a:r>
            <a:r>
              <a:rPr lang="el-GR" b="1" err="1"/>
              <a:t>έλεγχος</a:t>
            </a:r>
            <a:r>
              <a:rPr lang="el-GR" b="1"/>
              <a:t> </a:t>
            </a:r>
          </a:p>
          <a:p>
            <a:endParaRPr lang="el-GR"/>
          </a:p>
          <a:p>
            <a:r>
              <a:rPr lang="el-GR" err="1"/>
              <a:t>Εργαστηριακο</a:t>
            </a:r>
            <a:r>
              <a:rPr lang="el-GR"/>
              <a:t>́ </a:t>
            </a:r>
            <a:r>
              <a:rPr lang="el-GR" err="1"/>
              <a:t>φλεγμονώδες</a:t>
            </a:r>
            <a:r>
              <a:rPr lang="el-GR"/>
              <a:t> </a:t>
            </a:r>
            <a:r>
              <a:rPr lang="el-GR" err="1"/>
              <a:t>σύνδρομο</a:t>
            </a:r>
            <a:r>
              <a:rPr lang="el-GR"/>
              <a:t> ΤΚΕ=55</a:t>
            </a:r>
            <a:r>
              <a:rPr lang="en-GB"/>
              <a:t>mm/h </a:t>
            </a:r>
          </a:p>
          <a:p>
            <a:r>
              <a:rPr lang="el-GR" err="1"/>
              <a:t>Οριακα</a:t>
            </a:r>
            <a:r>
              <a:rPr lang="el-GR"/>
              <a:t>́ </a:t>
            </a:r>
            <a:r>
              <a:rPr lang="el-GR" err="1"/>
              <a:t>θετικός</a:t>
            </a:r>
            <a:r>
              <a:rPr lang="el-GR"/>
              <a:t> </a:t>
            </a:r>
            <a:r>
              <a:rPr lang="en-GB"/>
              <a:t>RF =17,4 IU/ml </a:t>
            </a:r>
          </a:p>
          <a:p>
            <a:r>
              <a:rPr lang="el-GR" err="1"/>
              <a:t>Ουρικο</a:t>
            </a:r>
            <a:r>
              <a:rPr lang="el-GR"/>
              <a:t>́ </a:t>
            </a:r>
            <a:r>
              <a:rPr lang="el-GR" err="1"/>
              <a:t>οξυ</a:t>
            </a:r>
            <a:r>
              <a:rPr lang="el-GR"/>
              <a:t>́= 8.6</a:t>
            </a:r>
            <a:r>
              <a:rPr lang="en-GB"/>
              <a:t>mg/dl ( 2,3-6,1 mg/dl) </a:t>
            </a:r>
          </a:p>
          <a:p>
            <a:r>
              <a:rPr lang="en-GB"/>
              <a:t>• Cr=1.3 mg/dl Urea=65mg% </a:t>
            </a:r>
          </a:p>
          <a:p>
            <a:endParaRPr lang="el-GR"/>
          </a:p>
        </p:txBody>
      </p:sp>
    </p:spTree>
    <p:extLst>
      <p:ext uri="{BB962C8B-B14F-4D97-AF65-F5344CB8AC3E}">
        <p14:creationId xmlns:p14="http://schemas.microsoft.com/office/powerpoint/2010/main" val="3414932191"/>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3244</TotalTime>
  <Words>1841</Words>
  <Application>Microsoft Macintosh PowerPoint</Application>
  <PresentationFormat>Προβολή στην οθόνη (4:3)</PresentationFormat>
  <Paragraphs>237</Paragraphs>
  <Slides>46</Slides>
  <Notes>2</Notes>
  <HiddenSlides>13</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46</vt:i4>
      </vt:variant>
    </vt:vector>
  </HeadingPairs>
  <TitlesOfParts>
    <vt:vector size="54" baseType="lpstr">
      <vt:lpstr>Arial</vt:lpstr>
      <vt:lpstr>ArialMT</vt:lpstr>
      <vt:lpstr>Calibri</vt:lpstr>
      <vt:lpstr>Calibri Light</vt:lpstr>
      <vt:lpstr>Lucida Grande</vt:lpstr>
      <vt:lpstr>Times New Roman</vt:lpstr>
      <vt:lpstr>Wingdings</vt:lpstr>
      <vt:lpstr>Θέμα του Office</vt:lpstr>
      <vt:lpstr>ΟΥΡΙΚΗ ΑΡΘΡΙΤΙΔΑ</vt:lpstr>
      <vt:lpstr>Παρουσίαση του PowerPoint</vt:lpstr>
      <vt:lpstr>Παρουσίαση του PowerPoint</vt:lpstr>
      <vt:lpstr>ΔΔ μονοαρθρίτιδας</vt:lpstr>
      <vt:lpstr>Παρουσίαση του PowerPoint</vt:lpstr>
      <vt:lpstr>Παρουσίαση του PowerPoint</vt:lpstr>
      <vt:lpstr>Παρουσίαση του PowerPoint</vt:lpstr>
      <vt:lpstr>Περιστατικό 2</vt:lpstr>
      <vt:lpstr>Παρουσίαση του PowerPoint</vt:lpstr>
      <vt:lpstr>Ακτινογραφίες</vt:lpstr>
      <vt:lpstr>Παρουσίαση του PowerPoint</vt:lpstr>
      <vt:lpstr>Διάγνωση</vt:lpstr>
      <vt:lpstr>Αρθρίτιδες από κρυστάλλους</vt:lpstr>
      <vt:lpstr>Ουρική αρθρίτιδα (ΟυΑ):</vt:lpstr>
      <vt:lpstr>Υπερουριχαιμία</vt:lpstr>
      <vt:lpstr>Παρουσίαση του PowerPoint</vt:lpstr>
      <vt:lpstr>Παρουσίαση του PowerPoint</vt:lpstr>
      <vt:lpstr>Θέσεις εντόπισης τόφων</vt:lpstr>
      <vt:lpstr>Οξεία ουρική αρθρίτιδα:</vt:lpstr>
      <vt:lpstr>Παρουσίαση του PowerPoint</vt:lpstr>
      <vt:lpstr>Εργαστηριακά ευρήματα </vt:lpstr>
      <vt:lpstr>Εκλυτικοί παράγοντες για ουρική αρθρίτιδα</vt:lpstr>
      <vt:lpstr>Επιδημιολογία</vt:lpstr>
      <vt:lpstr>Η ουρική νόσος εκφράζετε ως:</vt:lpstr>
      <vt:lpstr>ΠΑΘΟΓΕΝΕΙΑ ΤΗΣ ΟΥΡΙΚΗΣ ΚΡΙΣΗΣ </vt:lpstr>
      <vt:lpstr>Παρουσίαση του PowerPoint</vt:lpstr>
      <vt:lpstr>ΠΑΘΟΓΕΝΕΙΑ ΤΗΣ  ΧΡΟΝΙΑΣ ΤΟΦΩΔΗ ΑΡΘΡΙΤΙΔΑΣ ΚΑΙ ΤΗΣ ΝΟΣΟΥ ΤΩΝ ΜΕΣΟΔΙΑΣΤΗΜΑΤΩΝ ΤΩΝ ΚΡΙΣΕΩΝ</vt:lpstr>
      <vt:lpstr>Παρουσίαση του PowerPoint</vt:lpstr>
      <vt:lpstr>Παρουσίαση του PowerPoint</vt:lpstr>
      <vt:lpstr>ΕΠΙΠΤΩΣΕΙΣ ΟΥΡΙΚΗΣ ΑΡΘΡΙΤΙΔΑΣ (τις ξεχνάμε)</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Pharmacologic Treatment of Acute Gout- ACP</vt:lpstr>
      <vt:lpstr>BSR Algorithm for the management of gout </vt:lpstr>
      <vt:lpstr>BSR Algorithm for the management of gout-2 </vt:lpstr>
      <vt:lpstr>Colchicine </vt:lpstr>
      <vt:lpstr>Nonsteroidal Anti-inflammatory Drugs </vt:lpstr>
      <vt:lpstr>Παρουσίαση του PowerPoint</vt:lpstr>
      <vt:lpstr>Urate-lowering therapy </vt:lpstr>
      <vt:lpstr>Prophylactic Therapy Against Acute Gout Flares in Patients Initiating Serum ULT</vt:lpstr>
      <vt:lpstr>Summary - BSR Guideline for the Management of Gout </vt:lpstr>
      <vt:lpstr>Παρουσίαση του PowerPoint</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Pelagia Katsimbri</dc:creator>
  <cp:keywords/>
  <dc:description/>
  <cp:lastModifiedBy>Pelagia Katsimbri</cp:lastModifiedBy>
  <cp:revision>70</cp:revision>
  <cp:lastPrinted>2019-12-09T05:00:11Z</cp:lastPrinted>
  <dcterms:created xsi:type="dcterms:W3CDTF">2018-12-09T07:20:29Z</dcterms:created>
  <dcterms:modified xsi:type="dcterms:W3CDTF">2020-05-14T18:49:51Z</dcterms:modified>
  <cp:category/>
</cp:coreProperties>
</file>