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259" r:id="rId2"/>
    <p:sldId id="508" r:id="rId3"/>
    <p:sldId id="509" r:id="rId4"/>
    <p:sldId id="552" r:id="rId5"/>
    <p:sldId id="551" r:id="rId6"/>
    <p:sldId id="513" r:id="rId7"/>
    <p:sldId id="288" r:id="rId8"/>
    <p:sldId id="289" r:id="rId9"/>
    <p:sldId id="290" r:id="rId10"/>
    <p:sldId id="291" r:id="rId11"/>
    <p:sldId id="507" r:id="rId12"/>
    <p:sldId id="514" r:id="rId13"/>
    <p:sldId id="512" r:id="rId14"/>
    <p:sldId id="532" r:id="rId15"/>
    <p:sldId id="533" r:id="rId16"/>
    <p:sldId id="534" r:id="rId17"/>
    <p:sldId id="429" r:id="rId18"/>
    <p:sldId id="515" r:id="rId19"/>
    <p:sldId id="518" r:id="rId20"/>
    <p:sldId id="453" r:id="rId21"/>
    <p:sldId id="517" r:id="rId22"/>
    <p:sldId id="554" r:id="rId23"/>
    <p:sldId id="519" r:id="rId24"/>
    <p:sldId id="456" r:id="rId25"/>
    <p:sldId id="520" r:id="rId26"/>
    <p:sldId id="521" r:id="rId27"/>
    <p:sldId id="527" r:id="rId28"/>
    <p:sldId id="528" r:id="rId29"/>
    <p:sldId id="531" r:id="rId30"/>
    <p:sldId id="530" r:id="rId31"/>
    <p:sldId id="535" r:id="rId32"/>
    <p:sldId id="555" r:id="rId33"/>
    <p:sldId id="556" r:id="rId34"/>
    <p:sldId id="536" r:id="rId35"/>
    <p:sldId id="537" r:id="rId36"/>
    <p:sldId id="538" r:id="rId37"/>
    <p:sldId id="539" r:id="rId38"/>
    <p:sldId id="540" r:id="rId39"/>
    <p:sldId id="541" r:id="rId40"/>
    <p:sldId id="479" r:id="rId41"/>
    <p:sldId id="542" r:id="rId42"/>
    <p:sldId id="478" r:id="rId43"/>
    <p:sldId id="463" r:id="rId44"/>
    <p:sldId id="543" r:id="rId45"/>
    <p:sldId id="505" r:id="rId46"/>
    <p:sldId id="544" r:id="rId47"/>
    <p:sldId id="545" r:id="rId48"/>
    <p:sldId id="486" r:id="rId49"/>
    <p:sldId id="487" r:id="rId50"/>
    <p:sldId id="549" r:id="rId51"/>
    <p:sldId id="550" r:id="rId52"/>
    <p:sldId id="426" r:id="rId53"/>
    <p:sldId id="482" r:id="rId54"/>
    <p:sldId id="511" r:id="rId55"/>
    <p:sldId id="476" r:id="rId56"/>
    <p:sldId id="437" r:id="rId57"/>
    <p:sldId id="547" r:id="rId58"/>
    <p:sldId id="438" r:id="rId59"/>
    <p:sldId id="473" r:id="rId60"/>
    <p:sldId id="461" r:id="rId61"/>
    <p:sldId id="546" r:id="rId62"/>
    <p:sldId id="488" r:id="rId63"/>
    <p:sldId id="489" r:id="rId64"/>
    <p:sldId id="558" r:id="rId65"/>
    <p:sldId id="506" r:id="rId66"/>
    <p:sldId id="548" r:id="rId67"/>
    <p:sldId id="524" r:id="rId68"/>
    <p:sldId id="553" r:id="rId69"/>
    <p:sldId id="526" r:id="rId70"/>
    <p:sldId id="522" r:id="rId71"/>
    <p:sldId id="523" r:id="rId7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4660"/>
  </p:normalViewPr>
  <p:slideViewPr>
    <p:cSldViewPr snapToGrid="0">
      <p:cViewPr varScale="1">
        <p:scale>
          <a:sx n="86" d="100"/>
          <a:sy n="86" d="100"/>
        </p:scale>
        <p:origin x="60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AAB9DF-46D9-4926-8B5C-DB4223DECD15}" type="datetimeFigureOut">
              <a:rPr lang="el-GR" smtClean="0"/>
              <a:t>19/4/2026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6BC5-B71A-479B-92DD-EB00560D32D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2693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5115FA5-F978-4CAC-840E-92C1D95B8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AFE6B30-4AD8-0BA7-CF7F-CFD31B19A1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659E621-F84D-D3B2-F6FF-303307D68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19/4/2026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9FBCF24-E5A4-5699-63AF-EACB82BC8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C638083-2E18-E05E-E397-04584B91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28476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7135BE7-E470-A204-8F90-B3AB23292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26BF8A7-AFB4-F57F-6E58-3C9C21356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355C6A6-6D62-3E3E-696B-C04678FCD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19/4/2026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ACEA59B-E1FC-6D10-0CA0-38525F5D7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8E38FCE-31BA-3B41-56B7-485239C6C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4283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415DF74-78EF-4CBB-2F0C-50EA6FA9D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562D13A-8F56-24ED-07B4-7A910D77D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AE86F84-495A-2BC2-7276-777A0C154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19/4/2026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DADA010-B157-E223-9B2D-F91E4D5AD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288FCA5-83C8-DC63-67C2-AD42E45E8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3792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0C96397-7751-32C4-78F2-9AFF0EE8D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068924A-8831-01B0-363D-BF5EE46DCC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614A859-2283-9438-E274-046511D17F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93BEF84-0A6C-A3B9-8E83-E2B3F43A7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19/4/2026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A8039E8-8817-A07E-D813-66C0C9540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0EB859-EDB6-24D2-C824-6A0E0376D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02196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D6C737-ABB8-999F-A0B4-C57C31BE8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5CBF86F-6079-7C0B-AA60-2E5C65F1A8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0CD62BC-1DED-B90B-A1FE-F06769E74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EE95D26A-869E-DADC-C1E9-D964F5D48E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4E8C36E7-BA50-03CE-9CA2-EE78C06339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5FD96E48-D487-575D-AA88-17175651D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19/4/2026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2F4AE8A-7DDC-5285-11E9-571BDE601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C95F060D-C2BA-441E-CDB9-1048A5B23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63594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E61568-2220-E8D6-0D29-5DC7D3841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1EFD6D57-B633-F77D-3D90-161D345BA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19/4/2026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7B01FF46-A898-D98D-C56E-AA500F017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F4245CD6-D22E-E8C7-3F60-B92AD760E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78531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42E17260-7B6C-B4CC-EC9C-CC6BF097D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19/4/2026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D60E9904-ACE2-65D6-CF78-CBA68BF7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6203E7F-22B2-08D0-E012-E08A5CCCB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5367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B56AF5-ABDB-BC95-1F16-5D33507AA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54E33F5-842E-69B2-AD51-14E7AAACC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06EE5D2-B571-1300-19B7-ED3D221531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3984FB5-74C9-6F31-08B4-B8C9F182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19/4/2026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8C1EDA5-5ED6-AC25-3DEF-57CBE806B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1F67A07-E390-2F0F-B64C-63741589F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3412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F851B34-675F-4B7D-B240-3B8BD832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A86DBCE2-5423-B4F4-EB19-7DE52F9AB6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61F3F992-01E0-AF11-E980-DEDFAACAD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243C9A0-1ABE-E9B7-DAC0-6768C9E70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19/4/2026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DCDDE89-CCFD-DE03-BFBD-CA1B33032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D122842-97B1-BFD7-FCC1-87A99A38C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35985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40825C-3478-64D0-AAF3-A3E38EE1E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ADCD4E07-44E3-7E8C-EA24-AC51F5C04B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11571AA-6E9C-74D2-A52F-A835D2D52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19/4/2026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4CCC303-2B9A-42A4-75A5-F2D7B9B98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E388BEE-3A42-D322-6E18-8A6D9A631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5063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6CCF5BCE-A285-B013-1E70-9B3ED12D4A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E60EB7BB-4C86-E92B-36D9-04D710369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4560868-3673-2877-2BA6-2CD880F19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19/4/2026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3A793F3-3B66-8BC6-0E4B-FA7DA995E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CE9FDA1-C59E-5AC4-1723-817C36E9A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507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90810632-9EF5-80DC-0A4A-80FE79E92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3B84B72-D100-0F62-407D-39B7EA24DA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80C3AFD-FFB7-EBDA-A455-2D26E10717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7BF3D-5772-45A9-B402-DBBC5FE9BD69}" type="datetimeFigureOut">
              <a:rPr lang="el-GR" smtClean="0"/>
              <a:t>19/4/2026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93880F8-A297-8227-C9F8-A472905917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6DD7883-FAD9-943E-2671-14B35AA8E6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5033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CA81DEC-2851-34CF-25D1-4374AFC8B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96701"/>
            <a:ext cx="9144000" cy="954108"/>
          </a:xfrm>
          <a:noFill/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l-G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Κλινική Άσκηση 40</a:t>
            </a:r>
            <a:br>
              <a:rPr lang="el-G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Νόσοι επινεφριδίων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1BAC172-07A0-DF7A-34CB-B6F969507C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609408"/>
            <a:ext cx="9144000" cy="1093233"/>
          </a:xfrm>
        </p:spPr>
        <p:txBody>
          <a:bodyPr>
            <a:noAutofit/>
          </a:bodyPr>
          <a:lstStyle/>
          <a:p>
            <a:r>
              <a:rPr lang="el-GR" sz="1500" b="1" dirty="0">
                <a:latin typeface="Arial" panose="020B0604020202020204" pitchFamily="34" charset="0"/>
                <a:cs typeface="Arial" panose="020B0604020202020204" pitchFamily="34" charset="0"/>
              </a:rPr>
              <a:t>Γεώργιος Παυλίδης</a:t>
            </a:r>
          </a:p>
          <a:p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Επίκουρος Καθηγητής Παθολογίας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ΕΚΠΑ</a:t>
            </a:r>
          </a:p>
          <a:p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Δ’ Παθολογική Κλινική, Π.Γ.Ν. «</a:t>
            </a:r>
            <a:r>
              <a:rPr lang="el-GR" sz="1400" dirty="0" err="1">
                <a:latin typeface="Arial" panose="020B0604020202020204" pitchFamily="34" charset="0"/>
                <a:cs typeface="Arial" panose="020B0604020202020204" pitchFamily="34" charset="0"/>
              </a:rPr>
              <a:t>Αττικόν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2F3A720D-42DE-A3C5-C2BB-814B88B12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3406" y="303606"/>
            <a:ext cx="1180263" cy="1437667"/>
          </a:xfrm>
          <a:prstGeom prst="rect">
            <a:avLst/>
          </a:prstGeom>
        </p:spPr>
      </p:pic>
      <p:pic>
        <p:nvPicPr>
          <p:cNvPr id="5" name="Picture 2" descr="school.med.uoa.gr">
            <a:extLst>
              <a:ext uri="{FF2B5EF4-FFF2-40B4-BE49-F238E27FC236}">
                <a16:creationId xmlns:a16="http://schemas.microsoft.com/office/drawing/2014/main" id="{EC6E3D23-689D-EC31-6F95-FEA97E4FC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37" y="298386"/>
            <a:ext cx="1442888" cy="144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9E267F-7474-ED17-8EF3-524C718FD514}"/>
              </a:ext>
            </a:extLst>
          </p:cNvPr>
          <p:cNvSpPr txBox="1"/>
          <p:nvPr/>
        </p:nvSpPr>
        <p:spPr>
          <a:xfrm>
            <a:off x="4012708" y="303607"/>
            <a:ext cx="42263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ΕΚΠΑΙΔΕΥΤΙΚΟ ΠΡΟΓΡΑΜΜΑ ΜΑΘΗΜΑΤΟΣ</a:t>
            </a:r>
          </a:p>
          <a:p>
            <a:pPr algn="ctr"/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ΣΗΜΕΙΟΛΟΓΙΑ – ΝΟΣΟΛΟΓΙΑ</a:t>
            </a:r>
          </a:p>
          <a:p>
            <a:pPr algn="ctr"/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6ου ΕΞΑΜΗΝΟΥ</a:t>
            </a:r>
          </a:p>
          <a:p>
            <a:pPr algn="ctr"/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ΑΚΑΔΗΜΑΪΚΟΥ ΕΤΟΥΣ 2025-2026</a:t>
            </a: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F996B067-BBB0-D44D-DFA1-8BCA2E2BE5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4092" y="2664153"/>
            <a:ext cx="4443546" cy="283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41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31"/>
    </mc:Choice>
    <mc:Fallback xmlns="">
      <p:transition spd="slow" advTm="703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FF5E41A-9264-CC66-62FC-40E23C76A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2743"/>
          </a:xfrm>
        </p:spPr>
        <p:txBody>
          <a:bodyPr>
            <a:noAutofit/>
          </a:bodyPr>
          <a:lstStyle/>
          <a:p>
            <a:pPr algn="ctr"/>
            <a:r>
              <a:rPr lang="el-GR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Επινεφρίδια</a:t>
            </a:r>
          </a:p>
        </p:txBody>
      </p:sp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DF1779F4-BBA2-73A4-07C7-CA82090886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33335" y="1585928"/>
            <a:ext cx="3854987" cy="4351338"/>
          </a:xfrm>
          <a:prstGeom prst="rect">
            <a:avLst/>
          </a:prstGeom>
        </p:spPr>
      </p:pic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24E2C2D-75EC-9DED-3F36-6BAF257C89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70990" y="1623658"/>
            <a:ext cx="5982810" cy="459103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Διφυή όργανα που βρίσκονται στους άνω πόλους των νεφρών περιβαλλόμενα από λιπώδη ιστό.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Το δεξιό επινεφρίδιο έχει συχνά πυραμοειδές σχήμα ενώ το αριστερό είναι περισσότερο ημισεληνοειδές.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Κάθε αδένας αποτελείται από 2 συγκεντρικές στιβάδες:</a:t>
            </a:r>
          </a:p>
          <a:p>
            <a:pPr marL="702900" indent="-342900">
              <a:lnSpc>
                <a:spcPct val="100000"/>
              </a:lnSpc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μια κίτρινη περιφερική στιβάδα, τον 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φλοιό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και</a:t>
            </a:r>
          </a:p>
          <a:p>
            <a:pPr marL="702900" indent="-342900">
              <a:lnSpc>
                <a:spcPct val="100000"/>
              </a:lnSpc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μια καστανέρυθρη κεντρική στιβάδα, τον 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μυελό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Η αιμάτωσή τους (αρτηριακή και φλεβική) προέρχεται από την νεφρική κυκλοφορία.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97457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E9067-F2FF-F4C5-8748-F1276FB4E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941AFB-574C-49B3-2FBA-97E7DAE7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2743"/>
          </a:xfrm>
        </p:spPr>
        <p:txBody>
          <a:bodyPr>
            <a:noAutofit/>
          </a:bodyPr>
          <a:lstStyle/>
          <a:p>
            <a:pPr algn="ctr"/>
            <a:r>
              <a:rPr lang="el-GR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Επινεφρίδια</a:t>
            </a: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5CA50840-833B-5A07-211D-73806AE17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807" y="1041570"/>
            <a:ext cx="8458385" cy="545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20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B85B99D-2EE5-08DD-3D73-750F6836F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4786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Anatomy and hormones secretion of adrenal gland</a:t>
            </a:r>
            <a:endParaRPr lang="el-G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A7175A6-266E-0966-0DD1-DE82B81AD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137" y="1158874"/>
            <a:ext cx="6181725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821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554FC5F5-8B0D-8AC1-103F-5112F8FC6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307" y="0"/>
            <a:ext cx="451338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CAA4CB-BF15-66BA-00F0-0A20E665788F}"/>
              </a:ext>
            </a:extLst>
          </p:cNvPr>
          <p:cNvSpPr txBox="1"/>
          <p:nvPr/>
        </p:nvSpPr>
        <p:spPr>
          <a:xfrm>
            <a:off x="8352691" y="6303146"/>
            <a:ext cx="360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Jameson JL (Eds) Harrison’s Endocrinology, 4th Edition, McGraw Hill Education, New York 2017.</a:t>
            </a:r>
            <a:endParaRPr lang="el-G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FF088F-27B7-57AF-303E-1F94887BFA17}"/>
              </a:ext>
            </a:extLst>
          </p:cNvPr>
          <p:cNvSpPr txBox="1"/>
          <p:nvPr/>
        </p:nvSpPr>
        <p:spPr>
          <a:xfrm>
            <a:off x="239697" y="230819"/>
            <a:ext cx="35996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hypothalamic-pituitary-adrenal (HPA) axis and regulation of adrenal glucocorticoid secretion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455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A2FBCF0-F515-4F81-7421-D5F7A17A662A}"/>
              </a:ext>
            </a:extLst>
          </p:cNvPr>
          <p:cNvSpPr txBox="1"/>
          <p:nvPr/>
        </p:nvSpPr>
        <p:spPr>
          <a:xfrm>
            <a:off x="1305017" y="417250"/>
            <a:ext cx="9570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Ταξινόμηση νόσων επινεφριδίων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579E231-9D92-E60C-701F-47DCAADC5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87" y="1485900"/>
            <a:ext cx="9039225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228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2">
            <a:extLst>
              <a:ext uri="{FF2B5EF4-FFF2-40B4-BE49-F238E27FC236}">
                <a16:creationId xmlns:a16="http://schemas.microsoft.com/office/drawing/2014/main" id="{3B3FB2CF-8F6C-D6C3-4538-49974852C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783" y="443883"/>
            <a:ext cx="11188792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l-GR" sz="1800" b="1" dirty="0"/>
              <a:t>Περίπτωση 1η</a:t>
            </a:r>
          </a:p>
          <a:p>
            <a:pPr>
              <a:spcBef>
                <a:spcPct val="0"/>
              </a:spcBef>
              <a:buFontTx/>
              <a:buNone/>
            </a:pPr>
            <a:endParaRPr lang="el-GR" altLang="el-GR" sz="1800" dirty="0"/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1800" dirty="0"/>
              <a:t>Γυναίκα 36 ετών, οικοκυρά.</a:t>
            </a:r>
            <a:endParaRPr lang="en-US" altLang="el-GR" sz="1800" dirty="0"/>
          </a:p>
          <a:p>
            <a:pPr>
              <a:spcBef>
                <a:spcPct val="0"/>
              </a:spcBef>
              <a:buFontTx/>
              <a:buNone/>
            </a:pPr>
            <a:endParaRPr lang="el-GR" altLang="el-GR" sz="1000" dirty="0"/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1800" b="1" dirty="0"/>
              <a:t>Αιτία προσέλευσης: </a:t>
            </a:r>
            <a:r>
              <a:rPr lang="el-GR" altLang="el-GR" sz="1800" dirty="0"/>
              <a:t>Προσέρχεται λόγω αύξησης του σωματικού της βάρους, αϋπνία, εύκολη κόπωση, αμηνόρροια και επειδή την ενόχλησε αισθητικά η υπερτρίχωση στο πρόσωπό της.</a:t>
            </a:r>
            <a:endParaRPr lang="en-US" altLang="el-GR" sz="1800" dirty="0"/>
          </a:p>
          <a:p>
            <a:pPr>
              <a:spcBef>
                <a:spcPct val="0"/>
              </a:spcBef>
              <a:buFontTx/>
              <a:buNone/>
            </a:pPr>
            <a:endParaRPr lang="el-GR" altLang="el-GR" sz="1000" dirty="0"/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1800" b="1" dirty="0"/>
              <a:t>Παρούσα νόσος: </a:t>
            </a:r>
            <a:r>
              <a:rPr lang="el-GR" altLang="el-GR" sz="1800" dirty="0"/>
              <a:t>Αρχίζει πριν από 15 μήνες περίπου με προοδευτική άνοδο του βάρους της κατά 9 </a:t>
            </a:r>
            <a:r>
              <a:rPr lang="en-US" altLang="el-GR" sz="1800" dirty="0"/>
              <a:t>kg</a:t>
            </a:r>
            <a:r>
              <a:rPr lang="el-GR" altLang="el-GR" sz="1800" dirty="0"/>
              <a:t>, παρά τις προσπάθειες της ασθενούς για το αντίθετο. Η ασθενής αναφέρει αϋπνία, την οποία την συσχετίζει με άγχος, όπως επίσης και πρόσφατη αύξηση της όρεξης. Η ασθενής πίστευε ότι το άγχος της προκαλούσε αϋπνία και της άνοιγε την όρεξη. Πριν από 6 μήνες παρουσίασε αμηνόρροια που την απέδωσε και αυτή στο άγχος. Η εύκολη κόπωση και η υπερτρίχωση στο πρόσωπο και τα άκρα την ανάγκασαν να ζητήσει ιατρική βοήθεια στο πλησιέστερο νοσοκομείο.</a:t>
            </a:r>
            <a:r>
              <a:rPr lang="el-GR" altLang="el-GR" sz="18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endParaRPr lang="el-GR" altLang="el-GR" sz="1000" dirty="0"/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1800" b="1" dirty="0"/>
              <a:t>Ατομικό αναμνηστικό: </a:t>
            </a:r>
            <a:r>
              <a:rPr lang="el-GR" altLang="el-GR" sz="1800" dirty="0"/>
              <a:t>Κάταγμα πριν από 3 χρόνια στο δεξιό </a:t>
            </a:r>
            <a:r>
              <a:rPr lang="el-GR" altLang="el-GR" sz="1800" dirty="0" err="1"/>
              <a:t>βραχιόνιο</a:t>
            </a:r>
            <a:r>
              <a:rPr lang="el-GR" altLang="el-GR" sz="1800" dirty="0"/>
              <a:t> οστό μετά από κτύπημα.</a:t>
            </a:r>
          </a:p>
          <a:p>
            <a:pPr>
              <a:spcBef>
                <a:spcPct val="0"/>
              </a:spcBef>
              <a:buFontTx/>
              <a:buNone/>
            </a:pPr>
            <a:endParaRPr lang="el-GR" altLang="el-GR" sz="1000" dirty="0"/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1800" b="1" dirty="0"/>
              <a:t>Οικογενειακό ιστορικό: </a:t>
            </a:r>
            <a:r>
              <a:rPr lang="el-GR" altLang="el-GR" sz="1800" dirty="0"/>
              <a:t>Ελεύθερο.</a:t>
            </a:r>
          </a:p>
          <a:p>
            <a:pPr>
              <a:spcBef>
                <a:spcPct val="0"/>
              </a:spcBef>
              <a:buFontTx/>
              <a:buNone/>
            </a:pPr>
            <a:endParaRPr lang="el-GR" altLang="el-GR" sz="1000" dirty="0"/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1800" b="1" dirty="0"/>
              <a:t>Συνήθειες και τρόπος ζωής: </a:t>
            </a:r>
            <a:r>
              <a:rPr lang="el-GR" altLang="el-GR" sz="1800" dirty="0"/>
              <a:t>Δεν πίνει και δεν καπνίζει.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>
            <a:extLst>
              <a:ext uri="{FF2B5EF4-FFF2-40B4-BE49-F238E27FC236}">
                <a16:creationId xmlns:a16="http://schemas.microsoft.com/office/drawing/2014/main" id="{DC944F60-3469-1106-50DF-E79F07912B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788" y="836613"/>
            <a:ext cx="9720262" cy="4842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800" b="1" dirty="0"/>
              <a:t>Ανασκόπηση συστημάτων :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l-GR" altLang="el-GR" sz="400" b="1" dirty="0"/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800" u="sng" dirty="0"/>
              <a:t>Κεφαλή:</a:t>
            </a:r>
            <a:r>
              <a:rPr lang="el-GR" altLang="el-GR" sz="1800" dirty="0"/>
              <a:t> Υπερτρίχωση στο άνω χείλος από 4μήνου, πρόσφατη ανάπτυξη τριχών στην περιοχή του </a:t>
            </a:r>
            <a:r>
              <a:rPr lang="el-GR" altLang="el-GR" sz="1800" dirty="0" err="1"/>
              <a:t>γενείου</a:t>
            </a:r>
            <a:r>
              <a:rPr lang="el-GR" altLang="el-GR" sz="1800" dirty="0"/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800" u="sng" dirty="0"/>
              <a:t>Αναπνευστικό:</a:t>
            </a:r>
            <a:r>
              <a:rPr lang="el-GR" altLang="el-GR" sz="1800" dirty="0"/>
              <a:t> ουδέν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800" u="sng" dirty="0"/>
              <a:t>Κυκλοφορικό:</a:t>
            </a:r>
            <a:r>
              <a:rPr lang="el-GR" altLang="el-GR" sz="1800" dirty="0"/>
              <a:t> Δεν αναφέρει συμπτώματα. Δεν ήταν υπερτασική.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800" u="sng" dirty="0"/>
              <a:t>Κοιλία:</a:t>
            </a:r>
            <a:r>
              <a:rPr lang="el-GR" altLang="el-GR" sz="1800" dirty="0"/>
              <a:t> Αύξηση της τρίχωσης. Παρατήρησε ότι το τελευταίο διάστημα στα πλάγια της κοιλίας εμφανίστηκαν ραβδώσεις που είχαν χρώμα κόκκινο πορφυρό.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800" u="sng" dirty="0"/>
              <a:t>Ουροποιητικό-Γυναικολογικό:</a:t>
            </a:r>
            <a:r>
              <a:rPr lang="el-GR" altLang="el-GR" sz="1800" dirty="0"/>
              <a:t> Η αναφερθείσα αμηνόρροια. Προηγουμένως η έμμηνος ρύση ήταν φυσιολογική, ως προς το ποσόν, τη διάρκεια και τη συχνότητα επέλευσης.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800" u="sng" dirty="0"/>
              <a:t>Δέρμα:</a:t>
            </a:r>
            <a:r>
              <a:rPr lang="el-GR" altLang="el-GR" sz="1800" dirty="0"/>
              <a:t> Εμφανίζει εύκολα μώλωπες, ακόμα και σε χτυπήματα που τα θεωρεί αμελητέα.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el-GR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2">
            <a:extLst>
              <a:ext uri="{FF2B5EF4-FFF2-40B4-BE49-F238E27FC236}">
                <a16:creationId xmlns:a16="http://schemas.microsoft.com/office/drawing/2014/main" id="{4ED2AADA-6114-4161-BEBE-8161F355A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4299" y="479395"/>
            <a:ext cx="10070575" cy="5725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800" b="1" dirty="0"/>
              <a:t>Αντικειμενική εξέταση: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l-GR" altLang="el-GR" sz="400" dirty="0"/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600" u="sng" dirty="0"/>
              <a:t>Γενική επισκόπηση:</a:t>
            </a:r>
            <a:r>
              <a:rPr lang="el-GR" altLang="el-GR" sz="1600" dirty="0"/>
              <a:t> Άτομο κανονικού αναστήματος, παχύσαρκο, με κατανομή της παχυσαρκίας στο πρόσωπο, τον αυχένα και τον κορμό.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600" u="sng" dirty="0"/>
              <a:t>Ζωτικά σημεία:</a:t>
            </a:r>
            <a:r>
              <a:rPr lang="el-GR" altLang="el-GR" sz="1600" dirty="0"/>
              <a:t> ΑΠ=160/85 </a:t>
            </a:r>
            <a:r>
              <a:rPr lang="el-GR" altLang="el-GR" sz="1600" dirty="0" err="1"/>
              <a:t>mm</a:t>
            </a:r>
            <a:r>
              <a:rPr lang="el-GR" altLang="el-GR" sz="1600" dirty="0"/>
              <a:t> </a:t>
            </a:r>
            <a:r>
              <a:rPr lang="el-GR" altLang="el-GR" sz="1600" dirty="0" err="1"/>
              <a:t>Hg</a:t>
            </a:r>
            <a:r>
              <a:rPr lang="el-GR" altLang="el-GR" sz="1600" dirty="0"/>
              <a:t>, </a:t>
            </a:r>
            <a:r>
              <a:rPr lang="el-GR" altLang="el-GR" sz="1600" dirty="0" err="1"/>
              <a:t>σφύξεις</a:t>
            </a:r>
            <a:r>
              <a:rPr lang="el-GR" altLang="el-GR" sz="1600" dirty="0"/>
              <a:t>: 74/</a:t>
            </a:r>
            <a:r>
              <a:rPr lang="el-GR" altLang="el-GR" sz="1600" dirty="0" err="1"/>
              <a:t>min</a:t>
            </a:r>
            <a:r>
              <a:rPr lang="el-GR" altLang="el-GR" sz="1600" dirty="0"/>
              <a:t>, αναπνοές: 16</a:t>
            </a:r>
            <a:r>
              <a:rPr lang="en-US" altLang="el-GR" sz="1600" dirty="0"/>
              <a:t>/min</a:t>
            </a:r>
            <a:r>
              <a:rPr lang="el-GR" altLang="el-GR" sz="1600" dirty="0"/>
              <a:t>, θερμοκρασία </a:t>
            </a:r>
            <a:r>
              <a:rPr lang="el-GR" altLang="el-GR" sz="1600" dirty="0" err="1"/>
              <a:t>κφ</a:t>
            </a:r>
            <a:r>
              <a:rPr lang="en-US" altLang="el-GR" sz="1600" dirty="0"/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600" u="sng" dirty="0"/>
              <a:t>Κεφαλή:</a:t>
            </a:r>
            <a:r>
              <a:rPr lang="el-GR" altLang="el-GR" sz="1600" dirty="0"/>
              <a:t> Πρόσωπο πληθωρικό (</a:t>
            </a:r>
            <a:r>
              <a:rPr lang="el-GR" altLang="el-GR" sz="1600" dirty="0" err="1"/>
              <a:t>πανσεληνοειδές</a:t>
            </a:r>
            <a:r>
              <a:rPr lang="el-GR" altLang="el-GR" sz="1600" dirty="0"/>
              <a:t>) με ερυθρότητα. Υπερτρίχωση του άνω χείλους, της περιοχής του </a:t>
            </a:r>
            <a:r>
              <a:rPr lang="el-GR" altLang="el-GR" sz="1600" dirty="0" err="1"/>
              <a:t>γενείου</a:t>
            </a:r>
            <a:r>
              <a:rPr lang="el-GR" altLang="el-GR" sz="1600" dirty="0"/>
              <a:t> και των παρειών. Ακμή.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600" u="sng" dirty="0"/>
              <a:t>Τράχηλος:</a:t>
            </a:r>
            <a:r>
              <a:rPr lang="el-GR" altLang="el-GR" sz="1600" dirty="0"/>
              <a:t> Εναπόθεση λίπους στον αυχένα. Δυσκινησία </a:t>
            </a:r>
            <a:r>
              <a:rPr lang="el-GR" altLang="el-GR" sz="1600" dirty="0" err="1"/>
              <a:t>αυχένος</a:t>
            </a:r>
            <a:r>
              <a:rPr lang="el-GR" altLang="el-GR" sz="1600" dirty="0"/>
              <a:t> δεν παρατηρήθηκε.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600" u="sng" dirty="0"/>
              <a:t>Θώρακας:</a:t>
            </a:r>
            <a:r>
              <a:rPr lang="el-GR" altLang="el-GR" sz="1600" dirty="0"/>
              <a:t> Αύξηση της τριχώσεως των θηλών. Ακρόαση: Αραιοί </a:t>
            </a:r>
            <a:r>
              <a:rPr lang="el-GR" altLang="el-GR" sz="1600" dirty="0" err="1"/>
              <a:t>υποτρίζοντες</a:t>
            </a:r>
            <a:r>
              <a:rPr lang="el-GR" altLang="el-GR" sz="1600" dirty="0"/>
              <a:t> στις βάσεις των πνευμόνων.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600" u="sng" dirty="0"/>
              <a:t>Κοιλιά:</a:t>
            </a:r>
            <a:r>
              <a:rPr lang="el-GR" altLang="el-GR" sz="1600" dirty="0"/>
              <a:t> Παρατηρούνται 5-6 ραβδώσεις </a:t>
            </a:r>
            <a:r>
              <a:rPr lang="el-GR" altLang="el-GR" sz="1600" dirty="0" err="1"/>
              <a:t>κυανέρυθρου</a:t>
            </a:r>
            <a:r>
              <a:rPr lang="el-GR" altLang="el-GR" sz="1600" dirty="0"/>
              <a:t> (πορφυρού) χρώματος και στα δύο πλάγια του κοιλιακού τοιχώματος. Η εν τω </a:t>
            </a:r>
            <a:r>
              <a:rPr lang="el-GR" altLang="el-GR" sz="1600" dirty="0" err="1"/>
              <a:t>βάθει</a:t>
            </a:r>
            <a:r>
              <a:rPr lang="el-GR" altLang="el-GR" sz="1600" dirty="0"/>
              <a:t> ψηλάφηση για τον έλεγχο των σπλάγχνων είναι αδύνατη λόγω της παχυσαρκίας.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600" u="sng" dirty="0"/>
              <a:t>Άκρα:</a:t>
            </a:r>
            <a:r>
              <a:rPr lang="el-GR" altLang="el-GR" sz="1600" dirty="0"/>
              <a:t> Αύξηση της τρίχωσης στα άνω άκρα. Κάτω άκρα σχετικά ισχνά σε σχέση με το υπόλοιπο σώμα. Υπερτρίχωση.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600" u="sng" dirty="0"/>
              <a:t>Νευρικό:</a:t>
            </a:r>
            <a:r>
              <a:rPr lang="el-GR" altLang="el-GR" sz="1600" dirty="0"/>
              <a:t> Φυσιολογική εξέταση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600" u="sng" dirty="0" err="1"/>
              <a:t>Μυοσκελετικό</a:t>
            </a:r>
            <a:r>
              <a:rPr lang="el-GR" altLang="el-GR" sz="1600" u="sng" dirty="0"/>
              <a:t>:</a:t>
            </a:r>
            <a:r>
              <a:rPr lang="el-GR" altLang="el-GR" sz="1600" dirty="0"/>
              <a:t> Ελαφρά μείωση της ισχύος των μυών των μηρών και στις δύο πλευρές.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600" u="sng" dirty="0"/>
              <a:t>Λεμφαδένες:</a:t>
            </a:r>
            <a:r>
              <a:rPr lang="el-GR" altLang="el-GR" sz="1600" dirty="0"/>
              <a:t> Αψηλάφητοι.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366D12-5B84-D9F8-7B93-ACEF757119C0}"/>
              </a:ext>
            </a:extLst>
          </p:cNvPr>
          <p:cNvSpPr/>
          <p:nvPr/>
        </p:nvSpPr>
        <p:spPr>
          <a:xfrm>
            <a:off x="911225" y="836613"/>
            <a:ext cx="10656888" cy="43806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Απεικονιστικές εξετάσεις:</a:t>
            </a:r>
          </a:p>
          <a:p>
            <a:pPr>
              <a:lnSpc>
                <a:spcPct val="150000"/>
              </a:lnSpc>
              <a:defRPr/>
            </a:pPr>
            <a:r>
              <a:rPr lang="el-GR" u="sng" dirty="0">
                <a:latin typeface="Arial" panose="020B0604020202020204" pitchFamily="34" charset="0"/>
                <a:cs typeface="Arial" panose="020B0604020202020204" pitchFamily="34" charset="0"/>
              </a:rPr>
              <a:t>Ακτινογραφία θώρακος: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Νομισματοειδής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σκιά διαμέτρου 2 εκ. με σαφές περίγραμμα στον δεξιό άνω λοβό του πνεύμονα. Το εύρημα αυτό υπήρχε σε ακτινογραφία που έγινε πριν από 3 χρόνια χωρίς να έχει αλλάξει χαρακτήρες.</a:t>
            </a:r>
          </a:p>
          <a:p>
            <a:pPr>
              <a:lnSpc>
                <a:spcPct val="150000"/>
              </a:lnSpc>
              <a:defRPr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Εργαστηριακές εξετάσεις:</a:t>
            </a:r>
          </a:p>
          <a:p>
            <a:pPr>
              <a:lnSpc>
                <a:spcPct val="150000"/>
              </a:lnSpc>
              <a:defRPr/>
            </a:pPr>
            <a:endParaRPr lang="el-GR" sz="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u="sng" dirty="0">
                <a:latin typeface="Arial" panose="020B0604020202020204" pitchFamily="34" charset="0"/>
                <a:cs typeface="Arial" panose="020B0604020202020204" pitchFamily="34" charset="0"/>
              </a:rPr>
              <a:t>Γενική αίματος: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t=45 %, Hb=15,0 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/dl, Λευκά αιμοσφαίρια=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9.0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00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κκχ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(Π=78 %, Λ=16 %, Η=2 %, Μ=4 %), Αιμοπετάλια=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380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.000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κκχ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Ουρία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=35 mg/dL,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Κρεατινίνη=1,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mg/dL,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Ασβέστιο: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9,6 mg/dL,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Σάκχαρο νηστείας=115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mg/dL,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Σάκχαρο 2 ώρες μετά το μεσημβρινό γεύμα= 156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mg/dL. 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u="sng" dirty="0">
                <a:latin typeface="Arial" panose="020B0604020202020204" pitchFamily="34" charset="0"/>
                <a:cs typeface="Arial" panose="020B0604020202020204" pitchFamily="34" charset="0"/>
              </a:rPr>
              <a:t>Γενική ούρων: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ΕΒ: 1022, σάκχαρο: ίχνη, λεύκωμα: (-), πυοσφαίρια: 6-8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κ.ο.π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., ερυθρά: 0-1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κ.ο.π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., λίγη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βλέννη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9596D-5E5D-4EC6-EDC8-763256EBA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0483AC-4A93-873D-1C01-C965609F5A09}"/>
              </a:ext>
            </a:extLst>
          </p:cNvPr>
          <p:cNvSpPr/>
          <p:nvPr/>
        </p:nvSpPr>
        <p:spPr>
          <a:xfrm>
            <a:off x="585926" y="452761"/>
            <a:ext cx="10982187" cy="607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Πορεία νόσου</a:t>
            </a:r>
          </a:p>
          <a:p>
            <a:pPr>
              <a:lnSpc>
                <a:spcPct val="150000"/>
              </a:lnSpc>
              <a:defRPr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Ειδικές εξετάσεις που έγιναν στην ασθενή:</a:t>
            </a: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Μέτρηση ελεύθερης </a:t>
            </a:r>
            <a:r>
              <a:rPr lang="el-GR" b="1" dirty="0" err="1">
                <a:latin typeface="Arial" panose="020B0604020202020204" pitchFamily="34" charset="0"/>
                <a:cs typeface="Arial" panose="020B0604020202020204" pitchFamily="34" charset="0"/>
              </a:rPr>
              <a:t>κορτιζόλης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 ούρων 24ώρου=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180 μ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gr/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24ωρο (Φ.Τ.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&lt;100 μ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gr/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24ωρο)</a:t>
            </a: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Δοκιμασία αναστολής με δεξαμεθαζόνη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(χορηγήθηκε 1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mg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μία φορά από το στόμα στις 11 μ.μ. Η μέτρηση της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κορτιζόλης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ορού έγινε στις 8 π.μ. της επομένης ημέρας). Αποτέλεσμα: Κορτιζόλη ορού= 14 μ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gr/dL (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Φ.Τ.: 5 μ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gr/dL)</a:t>
            </a: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Μέτρηση </a:t>
            </a:r>
            <a:r>
              <a:rPr lang="el-GR" b="1" dirty="0" err="1">
                <a:latin typeface="Arial" panose="020B0604020202020204" pitchFamily="34" charset="0"/>
                <a:cs typeface="Arial" panose="020B0604020202020204" pitchFamily="34" charset="0"/>
              </a:rPr>
              <a:t>κορτιζόλης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 ορού 8 π.μ.-12 μεσάνυχτα.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Κορτιζόλη ορού 8 π.μ.= 35 μ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gr/dL. (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Φ.Τ.: 7-26 μ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gr/dL).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Κορτιζόλη ορού 12 μ.μ.= 20 μ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mg/dL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(Φ.Τ.: 7 μ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gr/dL)</a:t>
            </a: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Μέτρηση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ACTH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πλάσματος: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ACTH= 78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pgr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/mL (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Φ.Τ.: 20-100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pgr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/mL)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Δοκιμασία αναστολής με μεγάλες δόσεις δεξαμεθαζόνης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(χορηγήθηκαν 2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από το στόμα κάθε 6 ώρες για 48 ώρες). Κορτιζόλη ορού προ= 35 μ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gr/dL (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Φ.Τ.: 7-26 μ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gr/dL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). Κορτιζόλη ορού 6 ώρες μετά την τελευταία δόση= 17 μ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gr/dL.</a:t>
            </a: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Στην ασθενή έγινε αξονική τομογραφία εγκεφάλου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που έδειξε μικρή αύξηση των διαστάσεων της υποφύσεως, χωρίς να αποκλείεται η ύπαρξη μικρού αδενώματος στο παρέγχυμα αυτής.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592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FDAFF77-EEB7-33FD-6918-227978AA9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9259"/>
          </a:xfrm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Σύνδρομο 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  <a:endParaRPr lang="el-G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6A59F0A-DBB1-ED89-B088-EBCE33D42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5201"/>
            <a:ext cx="10515600" cy="66601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Σύνολο συμπτωμάτων και σημείων, τα οποία αντικατοπτρίζουν την υπέρμετρη και εμμένουσα έκθεση των ιστών στην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κορτιζόλη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BECA7FA5-85B1-8060-8665-F115E9444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868" y="1692031"/>
            <a:ext cx="7528264" cy="480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E1A20-AF2C-16D1-B90B-BB1DAA335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2C2FD1-071A-9F0A-86A1-04E0B462A6D7}"/>
              </a:ext>
            </a:extLst>
          </p:cNvPr>
          <p:cNvSpPr txBox="1"/>
          <p:nvPr/>
        </p:nvSpPr>
        <p:spPr>
          <a:xfrm>
            <a:off x="2818243" y="6440749"/>
            <a:ext cx="65162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Davidson’s Principles and Practice of Medicine, 24th Edition. Elsevier 2023.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0037B9-4E33-1D8B-0469-9CF71F340D5A}"/>
              </a:ext>
            </a:extLst>
          </p:cNvPr>
          <p:cNvSpPr txBox="1"/>
          <p:nvPr/>
        </p:nvSpPr>
        <p:spPr>
          <a:xfrm>
            <a:off x="1305017" y="417250"/>
            <a:ext cx="9570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Cushing’s syndrome</a:t>
            </a:r>
            <a:endParaRPr lang="el-G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F7481665-7DE5-EB11-9DF9-BC6A72ED8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243" y="1101898"/>
            <a:ext cx="6543675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796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565FB02-FE0A-7997-B388-0DDE7D40F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pPr algn="ctr"/>
            <a:r>
              <a:rPr lang="el-GR" sz="3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Πανσεληνοειδές</a:t>
            </a:r>
            <a:r>
              <a:rPr lang="el-GR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προσωπείο</a:t>
            </a:r>
          </a:p>
        </p:txBody>
      </p:sp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77115EEA-331A-F824-A50E-5D58D6A77FE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48632" y="1443885"/>
            <a:ext cx="3755619" cy="4351338"/>
          </a:xfrm>
          <a:prstGeom prst="rect">
            <a:avLst/>
          </a:prstGeom>
        </p:spPr>
      </p:pic>
      <p:pic>
        <p:nvPicPr>
          <p:cNvPr id="8" name="Θέση περιεχομένου 7">
            <a:extLst>
              <a:ext uri="{FF2B5EF4-FFF2-40B4-BE49-F238E27FC236}">
                <a16:creationId xmlns:a16="http://schemas.microsoft.com/office/drawing/2014/main" id="{1A111523-1326-EECB-AD34-26C7D4C55D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82631" y="1443885"/>
            <a:ext cx="376073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894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8CCA0-E42D-3A1F-564F-22801E59B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B69211-8518-983E-B4FB-76C7538E7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Buffalo hump</a:t>
            </a:r>
            <a:endParaRPr lang="el-GR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Θέση περιεχομένου 9">
            <a:extLst>
              <a:ext uri="{FF2B5EF4-FFF2-40B4-BE49-F238E27FC236}">
                <a16:creationId xmlns:a16="http://schemas.microsoft.com/office/drawing/2014/main" id="{1E717C96-7FED-D21B-2AD0-5B26135E4EA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89368" y="2166937"/>
            <a:ext cx="3914775" cy="2524125"/>
          </a:xfrm>
          <a:prstGeom prst="rect">
            <a:avLst/>
          </a:prstGeom>
        </p:spPr>
      </p:pic>
      <p:pic>
        <p:nvPicPr>
          <p:cNvPr id="12" name="Θέση περιεχομένου 11">
            <a:extLst>
              <a:ext uri="{FF2B5EF4-FFF2-40B4-BE49-F238E27FC236}">
                <a16:creationId xmlns:a16="http://schemas.microsoft.com/office/drawing/2014/main" id="{DB85D734-CE78-F94E-59B0-58211DEE25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96685" y="2166937"/>
            <a:ext cx="4714875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937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429BEBD5-9EF6-8DD8-3113-F72979611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168" y="241916"/>
            <a:ext cx="5359663" cy="637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268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A02742B-50D3-C56F-769D-5A5CE95E25DF}"/>
              </a:ext>
            </a:extLst>
          </p:cNvPr>
          <p:cNvSpPr txBox="1"/>
          <p:nvPr/>
        </p:nvSpPr>
        <p:spPr>
          <a:xfrm>
            <a:off x="9743360" y="6315075"/>
            <a:ext cx="11817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2023 UpToDate</a:t>
            </a:r>
            <a:endParaRPr lang="el-G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27C95F-EBD9-AEFC-F509-632C5FECB1FF}"/>
              </a:ext>
            </a:extLst>
          </p:cNvPr>
          <p:cNvSpPr txBox="1"/>
          <p:nvPr/>
        </p:nvSpPr>
        <p:spPr>
          <a:xfrm flipH="1">
            <a:off x="852256" y="204371"/>
            <a:ext cx="10466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Stretch marks caused by Cushing's syndrome</a:t>
            </a:r>
            <a:endParaRPr lang="el-G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242865A7-58FC-2A57-9849-F68EA6637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1047749"/>
            <a:ext cx="4448175" cy="526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760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0C844-FF99-36A2-3E1F-722045CE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E62E590-B285-8063-D308-46C80E71F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9259"/>
          </a:xfrm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Σύνδρομο 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  <a:endParaRPr lang="el-G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4C4B9B95-75B0-FB05-4E58-B84DABEA5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950" y="1366837"/>
            <a:ext cx="6134100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42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4BE51-5AE8-4A0E-1BED-C4EA92D02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2BDEBFA-339C-695B-7A6B-F92061FF7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Διαλογή ασθενών με πιθανό σύνδρομο 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15297B4-BC2C-BB4A-05FA-2CCB5AD30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6350"/>
            <a:ext cx="10515600" cy="170654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Λεπτομερές ιστορικό για τον αποκλεισμό εξωγενούς χορήγησης </a:t>
            </a:r>
            <a:r>
              <a:rPr lang="el-G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κορτικοστεροειδών</a:t>
            </a: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Εισπνεόμενα όπως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φλουτικαζόνη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Δερματικά σκευάσματα όπως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βεκλαμεθαζόνη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φλουοκινολόνη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Μεγάλες δόσεις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οξεικής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μεγεστρόλης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ή άλλων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προγεστινοειδών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με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γλυκοκορτικοειδική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δράση. </a:t>
            </a:r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0A64D59B-5E34-D925-99C5-D3EEDE42B58E}"/>
              </a:ext>
            </a:extLst>
          </p:cNvPr>
          <p:cNvSpPr txBox="1">
            <a:spLocks/>
          </p:cNvSpPr>
          <p:nvPr/>
        </p:nvSpPr>
        <p:spPr>
          <a:xfrm>
            <a:off x="838200" y="3325797"/>
            <a:ext cx="10668000" cy="310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Ασθενείς που πρέπει να διερευνηθούν για πιθανή ενδογενή </a:t>
            </a:r>
            <a:r>
              <a:rPr lang="el-G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υπερκορτιζολαιμία</a:t>
            </a: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 είναι:</a:t>
            </a: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AutoNum type="arabicPeriod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Άτομα νεαρής ηλικίας με ευρήματα οστεοπόρωσης και υπέρτασης</a:t>
            </a: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AutoNum type="arabicPeriod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Άτομα με κλινικά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Cushingoid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χαρακτηριστικά όπως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πανσεληνοειδές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προσωπείο, πλήρωση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υπερκλείδιων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βόθρων,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buffalo hump,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ερυθροϊώδεις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ραβδώσεις (&gt;1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cm)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εγγύς μυοπάθεια και εκχυμώσεις</a:t>
            </a: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AutoNum type="arabicPeriod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Ανεξήγητη σοβαρή οστεοπόρωση ή ανθεκτική υπέρταση</a:t>
            </a: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AutoNum type="arabicPeriod"/>
            </a:pP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Επινεφριδιακά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τυχαιώματα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8243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2C8AF1C-9FFD-5C05-04DB-4C8CC95A9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Δοκιμασίες διαλογής και ελέγχου συνδρόμου 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77F42C7-355B-D558-1524-1AC27030E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6350"/>
            <a:ext cx="10515600" cy="538162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Ο διαγνωστικός έλεγχος αρχίζει με την τεκμηρίωση της αυτόνομης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υπερκορτιζολαιμίας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που γίνεται με 3 τρόπους:</a:t>
            </a:r>
          </a:p>
          <a:p>
            <a:pPr marL="81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arenR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Μεσονύχτια μέτρηση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κορτιζόλης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ορού αίματος ή σιέλου</a:t>
            </a:r>
          </a:p>
          <a:p>
            <a:pPr marL="81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arenR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Ελεύθερη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κορτιζόλη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ούρων 24ώρου</a:t>
            </a:r>
          </a:p>
          <a:p>
            <a:pPr marL="81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arenR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Ολονύχτια δοκιμασία καταστολής με δεξαμεθαζόνη (1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mg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δεξαμεθαζόνης μεταξύ 11-12 μ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και μέτρηση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κορτιζόλης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αίματος το επόμενο πρωί μεταξύ 8-9 π.μ.)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Αν τα επίπεδα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κορτιζόλης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ορού ή σιέλου ή ούρων 24ώρου σε τουλάχιστον 2 από τις παραπάνω δοκιμασίες είναι παθολογικά, συνιστάται περαιτέρω έλεγχος.</a:t>
            </a:r>
          </a:p>
        </p:txBody>
      </p:sp>
    </p:spTree>
    <p:extLst>
      <p:ext uri="{BB962C8B-B14F-4D97-AF65-F5344CB8AC3E}">
        <p14:creationId xmlns:p14="http://schemas.microsoft.com/office/powerpoint/2010/main" val="1164015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7C5C4-894B-68E8-BD10-0BC2D513B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3F8210-C66B-1179-6DB1-BF0DD3245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Δοκιμασίες διαλογής και ελέγχου συνδρόμου 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425E67C-1537-1F34-D457-56E07E354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6351"/>
            <a:ext cx="10515600" cy="222145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Τεκμηρίωση της διάγνωσης του συνδρόμου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AutoNum type="arabicPeriod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Δοκιμασία καταστολής με χαμηλή δόση δεξαμεθαζόνης 4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mg/48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ώρες (0,5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mg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δεξαμεθαζόνης κάθε 6 ώρες για 2 ημέρες)</a:t>
            </a: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AutoNum type="arabicPeriod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Δοκιμασία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δεσμοπρεσσίνης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(αύξηση επιπέδων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ACTH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κορτιζόλης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σε ασθενείς με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κορτικοτρόπα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αδενώματα)</a:t>
            </a: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AutoNum type="arabicPeriod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Δοκιμασία χορήγησης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CRH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μετά από καταστολή με 4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mg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δεξαμεθαζόνης/48 ώρες</a:t>
            </a: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AutoNum type="arabicPeriod"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68AA35A4-7902-A2B8-4B02-D45CB35F8997}"/>
              </a:ext>
            </a:extLst>
          </p:cNvPr>
          <p:cNvSpPr txBox="1">
            <a:spLocks/>
          </p:cNvSpPr>
          <p:nvPr/>
        </p:nvSpPr>
        <p:spPr>
          <a:xfrm>
            <a:off x="838200" y="3764131"/>
            <a:ext cx="10668000" cy="1817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Δυναμικές δοκιμασίες για τη διαφορική διάγνωση του συνδρόμου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AutoNum type="arabicPeriod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Δοκιμασία καταστολής με υψηλή δόση δεξαμεθαζόνης 16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mg/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48ωρο ή 8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mg x 2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/ημέρα</a:t>
            </a: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AutoNum type="arabicPeriod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Δοκιμασία διέγερσης με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CRH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AutoNum type="arabicPeriod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Συνδυαστικές δοκιμασίες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45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BF5F8-B096-B48F-614A-3042FF50A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7A9099B-705F-CD71-8D76-C0E2173F7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Καταστάσεις που οδηγούν σε ψευδή διάγνωση 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4295BF7-2C58-9802-586A-10A2DC140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6342"/>
            <a:ext cx="10515600" cy="5255579"/>
          </a:xfrm>
        </p:spPr>
        <p:txBody>
          <a:bodyPr>
            <a:normAutofit lnSpcReduction="10000"/>
          </a:bodyPr>
          <a:lstStyle/>
          <a:p>
            <a:pPr marL="342900" indent="-342900">
              <a:lnSpc>
                <a:spcPct val="100000"/>
              </a:lnSpc>
              <a:buClr>
                <a:schemeClr val="tx1"/>
              </a:buClr>
              <a:buAutoNum type="arabicPeriod"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Καταστάσεις που διαταράσσουν τον μεταβολισμό της </a:t>
            </a:r>
            <a:r>
              <a:rPr lang="el-G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κορτιζόλης</a:t>
            </a:r>
            <a:endParaRPr lang="el-GR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Ηπατική ή νεφρική ανεπάρκεια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Κύηση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Φάρμακα: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ριφαμπικίνη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φαινοβαρβιτάλη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καρβαμαζεπίνη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φαινυτοΐνη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οιστρογόνα</a:t>
            </a:r>
          </a:p>
          <a:p>
            <a:pPr marL="360000" indent="0">
              <a:lnSpc>
                <a:spcPct val="100000"/>
              </a:lnSpc>
              <a:buClr>
                <a:schemeClr val="tx1"/>
              </a:buClr>
              <a:buNone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+mj-lt"/>
              <a:buAutoNum type="arabicPeriod" startAt="2"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Καταστάσεις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pseudo-Cushing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Κατάθλιψη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Αγχώδης συνδρομή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Ιδεοληπτικές διαταραχές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Νοσογόνος παχυσαρκία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Βουλιμία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Νευρογενής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ανορεξία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Αρρύθμιστος σακχαρώδης διαβήτης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Αλκοολισμός</a:t>
            </a:r>
          </a:p>
          <a:p>
            <a:pPr marL="360000" indent="0">
              <a:lnSpc>
                <a:spcPct val="100000"/>
              </a:lnSpc>
              <a:buClr>
                <a:schemeClr val="tx1"/>
              </a:buClr>
              <a:buNone/>
            </a:pP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694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C12D52A7-3EE8-F397-94B0-55C140B22F0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33996" y="1690687"/>
            <a:ext cx="3808522" cy="3065971"/>
          </a:xfrm>
          <a:prstGeom prst="rect">
            <a:avLst/>
          </a:prstGeom>
        </p:spPr>
      </p:pic>
      <p:pic>
        <p:nvPicPr>
          <p:cNvPr id="9" name="Main graphic">
            <a:extLst>
              <a:ext uri="{FF2B5EF4-FFF2-40B4-BE49-F238E27FC236}">
                <a16:creationId xmlns:a16="http://schemas.microsoft.com/office/drawing/2014/main" id="{2DBEAB44-BC5C-9CAE-B9E2-05D7AB51D54D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3"/>
          <a:stretch/>
        </p:blipFill>
        <p:spPr>
          <a:xfrm>
            <a:off x="6462943" y="950990"/>
            <a:ext cx="4119239" cy="4393367"/>
          </a:xfrm>
          <a:prstGeom prst="rect">
            <a:avLst/>
          </a:prstGeom>
          <a:ln>
            <a:noFill/>
          </a:ln>
        </p:spPr>
      </p:pic>
      <p:sp>
        <p:nvSpPr>
          <p:cNvPr id="10" name="Τίτλος 1">
            <a:extLst>
              <a:ext uri="{FF2B5EF4-FFF2-40B4-BE49-F238E27FC236}">
                <a16:creationId xmlns:a16="http://schemas.microsoft.com/office/drawing/2014/main" id="{FF04C3EF-FA3B-BE11-D6E5-E0B89CAE8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9174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Απεικονιστικές μέθοδοι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615CE4-4309-0335-3A88-1AB6D5C226A0}"/>
              </a:ext>
            </a:extLst>
          </p:cNvPr>
          <p:cNvSpPr txBox="1"/>
          <p:nvPr/>
        </p:nvSpPr>
        <p:spPr>
          <a:xfrm>
            <a:off x="1171852" y="4873841"/>
            <a:ext cx="3977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Η MRI υποφύσεως αναδεικνύει την παρουσία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μικροαδενωμάτων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 στο 70-80% των ασθενών με αδένωμα υποφύσεως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C9851C-7ED9-6A31-670E-BC3D7EB3BFE6}"/>
              </a:ext>
            </a:extLst>
          </p:cNvPr>
          <p:cNvSpPr txBox="1"/>
          <p:nvPr/>
        </p:nvSpPr>
        <p:spPr>
          <a:xfrm>
            <a:off x="5974672" y="5344357"/>
            <a:ext cx="60314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Ο καθετηριασμός των λιθοειδών κόλπων της υποφύσεως αποσκοπεί στην τεκμηρίωση της υποφυσιακής προέλευσης της ACTH και στην εντόπιση του ημιμορίου της υπόφυσης όπου βρίσκεται το αδένωμα.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BBD7D6-0772-17F9-C298-410BA2F00D12}"/>
              </a:ext>
            </a:extLst>
          </p:cNvPr>
          <p:cNvSpPr txBox="1"/>
          <p:nvPr/>
        </p:nvSpPr>
        <p:spPr>
          <a:xfrm>
            <a:off x="7998781" y="6492874"/>
            <a:ext cx="40072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Valizadeh M, et al. J Intern Med 2024;296(1):2–23.</a:t>
            </a:r>
            <a:endParaRPr lang="el-G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832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2C8AF1C-9FFD-5C05-04DB-4C8CC95A9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Απεικονιστικές μέθοδοι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2C8BD7-F19E-5A15-E84B-8D687DB969FF}"/>
              </a:ext>
            </a:extLst>
          </p:cNvPr>
          <p:cNvSpPr txBox="1"/>
          <p:nvPr/>
        </p:nvSpPr>
        <p:spPr>
          <a:xfrm>
            <a:off x="838193" y="1276351"/>
            <a:ext cx="1057849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Η αξονική τομογραφία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(CT)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στη διερεύνηση διαταραχών των επινεφριδίων έχει ευαισθησία 84% και ειδικότητα 98%.</a:t>
            </a: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Στην περίπτωση νόσου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Cushing,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τα επινεφρίδια μπορεί να εμφανίζονται διογκωμένα, με ή χωρίς οζώδη διαμόρφωση.</a:t>
            </a: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Επί αυτόνομου λειτουργικού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επινεφριδικού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αδενώματος, το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ετερόπλευρο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επινεφρίδιο εμφανίζεται ατροφικό.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8D1A55-24C1-2EFD-ECB0-F64FAFF7CDF3}"/>
              </a:ext>
            </a:extLst>
          </p:cNvPr>
          <p:cNvSpPr txBox="1"/>
          <p:nvPr/>
        </p:nvSpPr>
        <p:spPr>
          <a:xfrm>
            <a:off x="838193" y="3496689"/>
            <a:ext cx="1073088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Έκτοπη παραγωγή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ACTH</a:t>
            </a:r>
          </a:p>
          <a:p>
            <a:pPr>
              <a:buClr>
                <a:schemeClr val="tx1"/>
              </a:buClr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Στην εντόπιση της πηγής της έκτοπης παραγωγής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ACTH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χρήσιμα διαγνωστικά εργαλεία είναι η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CT,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η μαγνητική τομογραφία και οι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σπινθηρογραφικές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απεικονίσεις.</a:t>
            </a: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Οι υπό διερεύνηση περιοχές είναι ο </a:t>
            </a:r>
            <a:r>
              <a:rPr lang="el-G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τράχηλος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ο </a:t>
            </a:r>
            <a:r>
              <a:rPr lang="el-G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θώρακας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η </a:t>
            </a:r>
            <a:r>
              <a:rPr lang="el-G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άνω-κάτω κοιλία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Το σπινθηρογράφημα με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οκτρεοτίδη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έχει ευαισθησία στην αποκάλυψη της εστίας της έκτοπης παραγωγής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ACTH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33%-80%. </a:t>
            </a: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59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6122D-B392-F93B-FCD0-0DA2BF78B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8D0BB41-4608-572E-A3DE-1B194DD0C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Αλγόριθμος διερεύνησης πιθανού συνδρόμου 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B8E296-74E0-3147-ADEF-A99B27A275EC}"/>
              </a:ext>
            </a:extLst>
          </p:cNvPr>
          <p:cNvSpPr txBox="1"/>
          <p:nvPr/>
        </p:nvSpPr>
        <p:spPr>
          <a:xfrm>
            <a:off x="2157275" y="6418554"/>
            <a:ext cx="85403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100" dirty="0" err="1">
                <a:latin typeface="Arial" panose="020B0604020202020204" pitchFamily="34" charset="0"/>
                <a:cs typeface="Arial" panose="020B0604020202020204" pitchFamily="34" charset="0"/>
              </a:rPr>
              <a:t>Διαμάντη-Κανδαράκη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Ε. Εφαρμοσμένη Ενδοκρινολογία. Ιατρικές Εκδόσεις Ζήτα, 2020.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BE877A19-55C4-40E8-81C7-B2F5F0399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800" y="1056627"/>
            <a:ext cx="5740400" cy="499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031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E382B-B96E-04B3-5F68-5BD9F53E1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FA165F-1D2C-1242-2E2B-DBEDBD971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Αλγόριθμος διαφορικής διάγνωσης συνδρόμου 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CEE27C-5B2F-6703-BCA3-EF85ECE18B8F}"/>
              </a:ext>
            </a:extLst>
          </p:cNvPr>
          <p:cNvSpPr txBox="1"/>
          <p:nvPr/>
        </p:nvSpPr>
        <p:spPr>
          <a:xfrm>
            <a:off x="2157275" y="6418554"/>
            <a:ext cx="85403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100" dirty="0" err="1">
                <a:latin typeface="Arial" panose="020B0604020202020204" pitchFamily="34" charset="0"/>
                <a:cs typeface="Arial" panose="020B0604020202020204" pitchFamily="34" charset="0"/>
              </a:rPr>
              <a:t>Διαμάντη-Κανδαράκη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Ε. Εφαρμοσμένη Ενδοκρινολογία. Ιατρικές Εκδόσεις Ζήτα, 2020.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2839D684-BDEA-D8D7-97B2-B954AB7A6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379" y="819150"/>
            <a:ext cx="5483242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86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DFE77-7B60-8891-38C4-E61E7FC78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2">
            <a:extLst>
              <a:ext uri="{FF2B5EF4-FFF2-40B4-BE49-F238E27FC236}">
                <a16:creationId xmlns:a16="http://schemas.microsoft.com/office/drawing/2014/main" id="{7A7E5FB5-3E23-CCA6-26AB-36F7426E7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783" y="443883"/>
            <a:ext cx="11188792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l-GR" sz="1800" b="1" dirty="0"/>
              <a:t>Περίπτωση </a:t>
            </a:r>
            <a:r>
              <a:rPr lang="en-US" altLang="el-GR" sz="1800" b="1" dirty="0"/>
              <a:t>2</a:t>
            </a:r>
            <a:r>
              <a:rPr lang="el-GR" altLang="el-GR" sz="1800" b="1" dirty="0"/>
              <a:t>η</a:t>
            </a:r>
          </a:p>
          <a:p>
            <a:pPr>
              <a:spcBef>
                <a:spcPct val="0"/>
              </a:spcBef>
              <a:buFontTx/>
              <a:buNone/>
            </a:pPr>
            <a:endParaRPr lang="el-GR" altLang="el-GR" sz="800" dirty="0"/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1800" dirty="0"/>
              <a:t>Γυναίκα 30 ετών, πωλήτρια σε κατάστημα ενδυμάτων.</a:t>
            </a:r>
            <a:endParaRPr lang="en-US" altLang="el-GR" sz="1800" dirty="0"/>
          </a:p>
          <a:p>
            <a:pPr>
              <a:spcBef>
                <a:spcPct val="0"/>
              </a:spcBef>
              <a:buFontTx/>
              <a:buNone/>
            </a:pPr>
            <a:endParaRPr lang="el-GR" altLang="el-GR" sz="600" dirty="0"/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1800" b="1" dirty="0"/>
              <a:t>Αιτία εισόδου: </a:t>
            </a:r>
            <a:r>
              <a:rPr lang="el-GR" altLang="el-GR" sz="1800" dirty="0"/>
              <a:t>Εισήχθη στο νοσοκομείο την ημέρα της γενικής εφημερίας για εμέτους, διάρροιες και κοιλιακό άλγος.</a:t>
            </a:r>
          </a:p>
          <a:p>
            <a:pPr>
              <a:spcBef>
                <a:spcPct val="0"/>
              </a:spcBef>
              <a:buFontTx/>
              <a:buNone/>
            </a:pPr>
            <a:endParaRPr lang="el-GR" altLang="el-GR" sz="600" dirty="0"/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1800" b="1" dirty="0"/>
              <a:t>Παρούσα νόσος: </a:t>
            </a:r>
            <a:r>
              <a:rPr lang="el-GR" altLang="el-GR" sz="1800" dirty="0"/>
              <a:t>Πριν από 14 μήνες περίπου παρουσίασε εύκολη κόπωση, μείωση της ορέξεως, ναυτία, ενίοτε είχε μερικούς εμέτους που υποχωρούσαν χωρίς ειδική θεραπεία. Παρατήρησε ότι είχε εναλλαγές περιόδων δυσκοιλιότητας και ευκοιλιότητας. Η πίεση της ήταν 90/65 </a:t>
            </a:r>
            <a:r>
              <a:rPr lang="en-US" altLang="el-GR" sz="1800" dirty="0"/>
              <a:t>mm</a:t>
            </a:r>
            <a:r>
              <a:rPr lang="el-GR" altLang="el-GR" sz="1800" dirty="0"/>
              <a:t> </a:t>
            </a:r>
            <a:r>
              <a:rPr lang="en-US" altLang="el-GR" sz="1800" dirty="0"/>
              <a:t>Hg.</a:t>
            </a:r>
            <a:r>
              <a:rPr lang="el-GR" altLang="el-GR" sz="1800" dirty="0"/>
              <a:t> Όταν χειρουργήθηκε για κύστη </a:t>
            </a:r>
            <a:r>
              <a:rPr lang="el-GR" altLang="el-GR" sz="1800" dirty="0" err="1"/>
              <a:t>κόκκυγος</a:t>
            </a:r>
            <a:r>
              <a:rPr lang="el-GR" altLang="el-GR" sz="1800" dirty="0"/>
              <a:t> πριν από 3 χρόνια, η πίεση της ήταν 115/75 </a:t>
            </a:r>
            <a:r>
              <a:rPr lang="en-US" altLang="el-GR" sz="1800" dirty="0"/>
              <a:t>mm</a:t>
            </a:r>
            <a:r>
              <a:rPr lang="el-GR" altLang="el-GR" sz="1800" dirty="0"/>
              <a:t> </a:t>
            </a:r>
            <a:r>
              <a:rPr lang="en-US" altLang="el-GR" sz="1800" dirty="0"/>
              <a:t>Hg.</a:t>
            </a:r>
            <a:r>
              <a:rPr lang="el-GR" altLang="el-GR" sz="1800" dirty="0"/>
              <a:t> Στο διάστημα αυτό έχασε, χωρίς να το επιδιώξει, 6-7 κιλά. Επισκέφθηκε τον ιατρό του ταμείου της, ο οποίος, το μόνο εύρημα που διαπίστωσε σε δύο επισκέψεις, ήταν ότι η ΑΠ ήταν 90/60 </a:t>
            </a:r>
            <a:r>
              <a:rPr lang="en-US" altLang="el-GR" sz="1800" dirty="0"/>
              <a:t>mm</a:t>
            </a:r>
            <a:r>
              <a:rPr lang="el-GR" altLang="el-GR" sz="1800" dirty="0"/>
              <a:t> </a:t>
            </a:r>
            <a:r>
              <a:rPr lang="en-US" altLang="el-GR" sz="1800" dirty="0"/>
              <a:t>Hg </a:t>
            </a:r>
            <a:r>
              <a:rPr lang="el-GR" altLang="el-GR" sz="1800" dirty="0"/>
              <a:t>και συνέστησε κάποιο φαρμακευτικό σκεύασμα σε σταγόνες για την άνοδο της αρτηριακής πίεσης. Μετά από χορήγηση μερικών μηνών δεν σημειώθηκε κανένα αποτέλεσμα. Για αυτό ο ιατρός της συνέστησε γενικές εξετάσεις αίματος. Δεν πρόλαβε να τις κάνει γιατί παρουσίασε ιογενή συνδρομή με πυρετό 39</a:t>
            </a:r>
            <a:r>
              <a:rPr lang="el-GR" altLang="el-GR" sz="1800" baseline="30000" dirty="0"/>
              <a:t>ο</a:t>
            </a:r>
            <a:r>
              <a:rPr lang="en-US" altLang="el-GR" sz="1800" dirty="0"/>
              <a:t>C, </a:t>
            </a:r>
            <a:r>
              <a:rPr lang="el-GR" altLang="el-GR" sz="1800" dirty="0"/>
              <a:t>καταρροή και ρινική συνδρομή. Την τρίτη ημέρα της ασθένειάς της ο πυρετός υποχώρησε και η ασθενής αισθάνθηκε καλύτερα. Την τέταρτη ημέρα αισθανόταν πολύ κουρασμένη, παρουσίασε εμέτους, διαρροϊκό σύνδρομο και κοιλιακό άλγος. Την πέμπτη ημέρα δεν βελτιώθηκε και μεταφέρθηκε στο νοσοκομείο.     </a:t>
            </a:r>
            <a:endParaRPr lang="el-GR" altLang="el-GR" sz="1000" dirty="0"/>
          </a:p>
          <a:p>
            <a:pPr>
              <a:spcBef>
                <a:spcPct val="0"/>
              </a:spcBef>
              <a:buFontTx/>
              <a:buNone/>
            </a:pPr>
            <a:endParaRPr lang="el-GR" altLang="el-GR" sz="600" dirty="0"/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1800" b="1" dirty="0"/>
              <a:t>Ατομικό αναμνηστικό: </a:t>
            </a:r>
            <a:r>
              <a:rPr lang="el-GR" altLang="el-GR" sz="1800" dirty="0"/>
              <a:t>Εγχείρηση κύστης </a:t>
            </a:r>
            <a:r>
              <a:rPr lang="el-GR" altLang="el-GR" sz="1800" dirty="0" err="1"/>
              <a:t>κόκκυγος</a:t>
            </a:r>
            <a:r>
              <a:rPr lang="el-GR" altLang="el-GR" sz="1800" dirty="0"/>
              <a:t> πριν από 3 χρόνια.</a:t>
            </a:r>
          </a:p>
          <a:p>
            <a:pPr>
              <a:spcBef>
                <a:spcPct val="0"/>
              </a:spcBef>
              <a:buFontTx/>
              <a:buNone/>
            </a:pPr>
            <a:endParaRPr lang="el-GR" altLang="el-GR" sz="600" dirty="0"/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1800" b="1" dirty="0"/>
              <a:t>Κληρονομικό αναμνηστικό:</a:t>
            </a:r>
            <a:r>
              <a:rPr lang="el-GR" altLang="el-GR" sz="1800" dirty="0"/>
              <a:t> Ο παππούς της πέθανε από φυματίωση σχετικά νέος.</a:t>
            </a:r>
          </a:p>
          <a:p>
            <a:pPr>
              <a:spcBef>
                <a:spcPct val="0"/>
              </a:spcBef>
              <a:buFontTx/>
              <a:buNone/>
            </a:pPr>
            <a:endParaRPr lang="el-GR" altLang="el-GR" sz="600" dirty="0"/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1800" b="1" dirty="0"/>
              <a:t>Συνήθειες και τρόπος ζωής: </a:t>
            </a:r>
            <a:r>
              <a:rPr lang="el-GR" altLang="el-GR" sz="1800" dirty="0"/>
              <a:t>Δεν καπνίζει. Δεν κάνει χρήση οινοπνεύματος.</a:t>
            </a:r>
          </a:p>
        </p:txBody>
      </p:sp>
    </p:spTree>
    <p:extLst>
      <p:ext uri="{BB962C8B-B14F-4D97-AF65-F5344CB8AC3E}">
        <p14:creationId xmlns:p14="http://schemas.microsoft.com/office/powerpoint/2010/main" val="21373879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67236-03E1-6DF8-6356-37CE9C85F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2">
            <a:extLst>
              <a:ext uri="{FF2B5EF4-FFF2-40B4-BE49-F238E27FC236}">
                <a16:creationId xmlns:a16="http://schemas.microsoft.com/office/drawing/2014/main" id="{B6F1CF32-4034-3329-FE0E-E6C653B44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4299" y="479395"/>
            <a:ext cx="10070575" cy="509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800" b="1" dirty="0"/>
              <a:t>Ανασκόπηση συστημάτων: </a:t>
            </a:r>
            <a:r>
              <a:rPr lang="el-GR" altLang="el-GR" sz="1800" dirty="0"/>
              <a:t>Δεν έδωσε περισσότερες πληροφορίες από όσα αναφέρθηκαν στην παρούσα νόσο.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l-GR" altLang="el-GR" sz="400" dirty="0"/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800" b="1" dirty="0"/>
              <a:t>Αντικειμενική εξέταση: </a:t>
            </a:r>
            <a:r>
              <a:rPr lang="el-GR" altLang="el-GR" sz="1800" dirty="0"/>
              <a:t>Ασθενής με διανοητική σύγχυση, που </a:t>
            </a:r>
            <a:r>
              <a:rPr lang="el-GR" altLang="el-GR" sz="1800" dirty="0" err="1"/>
              <a:t>στοιχειοθετήθηκε</a:t>
            </a:r>
            <a:r>
              <a:rPr lang="el-GR" altLang="el-GR" sz="1800" dirty="0"/>
              <a:t> από το ότι μιλούσε με βραδύτητα, είχε βλέμμα απλανές, ζητούσε συνεχώς εξηγήσεις και δεν θυμόταν την σχετικά πρόσφατη επίσκεψη της στον ιατρό. Η ασθενής ήταν ανήσυχη και είχε εικόνα υπολειπόμενης θρέψης.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l-GR" altLang="el-GR" sz="400" dirty="0"/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800" u="sng" dirty="0"/>
              <a:t>Ζωτικά σημεία:</a:t>
            </a:r>
            <a:r>
              <a:rPr lang="el-GR" altLang="el-GR" sz="1800" dirty="0"/>
              <a:t> ΑΠ=75/55 </a:t>
            </a:r>
            <a:r>
              <a:rPr lang="el-GR" altLang="el-GR" sz="1800" dirty="0" err="1"/>
              <a:t>mm</a:t>
            </a:r>
            <a:r>
              <a:rPr lang="el-GR" altLang="el-GR" sz="1800" dirty="0"/>
              <a:t> </a:t>
            </a:r>
            <a:r>
              <a:rPr lang="el-GR" altLang="el-GR" sz="1800" dirty="0" err="1"/>
              <a:t>Hg</a:t>
            </a:r>
            <a:r>
              <a:rPr lang="el-GR" altLang="el-GR" sz="1800" dirty="0"/>
              <a:t>, σφυγμός αδύνατος, </a:t>
            </a:r>
            <a:r>
              <a:rPr lang="el-GR" altLang="el-GR" sz="1800" dirty="0" err="1"/>
              <a:t>σφύξεις</a:t>
            </a:r>
            <a:r>
              <a:rPr lang="el-GR" altLang="el-GR" sz="1800" dirty="0"/>
              <a:t>: 64/</a:t>
            </a:r>
            <a:r>
              <a:rPr lang="el-GR" altLang="el-GR" sz="1800" dirty="0" err="1"/>
              <a:t>min</a:t>
            </a:r>
            <a:r>
              <a:rPr lang="el-GR" altLang="el-GR" sz="1800" dirty="0"/>
              <a:t>, θερμοκρασία </a:t>
            </a:r>
            <a:r>
              <a:rPr lang="el-GR" altLang="el-GR" sz="1800" dirty="0" err="1"/>
              <a:t>κφ</a:t>
            </a:r>
            <a:r>
              <a:rPr lang="en-US" altLang="el-GR" sz="1800" dirty="0"/>
              <a:t>.</a:t>
            </a:r>
            <a:endParaRPr lang="el-GR" altLang="el-GR" sz="1800" dirty="0"/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800" u="sng" dirty="0"/>
              <a:t>Δέρμα:</a:t>
            </a:r>
            <a:r>
              <a:rPr lang="el-GR" altLang="el-GR" sz="1800" dirty="0"/>
              <a:t> Ελαττωμένη </a:t>
            </a:r>
            <a:r>
              <a:rPr lang="el-GR" altLang="el-GR" sz="1800" dirty="0" err="1"/>
              <a:t>σπαργή</a:t>
            </a:r>
            <a:r>
              <a:rPr lang="el-GR" altLang="el-GR" sz="1800" dirty="0"/>
              <a:t> του δέρματος. Από την επισκόπηση διαπιστώθηκε </a:t>
            </a:r>
            <a:r>
              <a:rPr lang="el-GR" altLang="el-GR" sz="1800" dirty="0" err="1"/>
              <a:t>μελάγχρωση</a:t>
            </a:r>
            <a:r>
              <a:rPr lang="el-GR" altLang="el-GR" sz="1800" dirty="0"/>
              <a:t> των αγκώνων, των γραμμών των παλαμών, των </a:t>
            </a:r>
            <a:r>
              <a:rPr lang="el-GR" altLang="el-GR" sz="1800" dirty="0" err="1"/>
              <a:t>χειλέων</a:t>
            </a:r>
            <a:r>
              <a:rPr lang="el-GR" altLang="el-GR" sz="1800" dirty="0"/>
              <a:t> και στα σημεία πίεσης από το στηθόδεσμο. Η τρίχωση των μασχαλών φαίνεται μειωμένη.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800" u="sng" dirty="0"/>
              <a:t>Πρόσωπο:</a:t>
            </a:r>
            <a:r>
              <a:rPr lang="el-GR" altLang="el-GR" sz="1800" dirty="0"/>
              <a:t> ο τόνος των οφθαλμών μειωμένος. </a:t>
            </a:r>
            <a:r>
              <a:rPr lang="el-GR" altLang="el-GR" sz="1800" dirty="0" err="1"/>
              <a:t>Μελαγχρωστικές</a:t>
            </a:r>
            <a:r>
              <a:rPr lang="el-GR" altLang="el-GR" sz="1800" dirty="0"/>
              <a:t> κηλίδες στα ούλα.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l-GR" sz="1600" dirty="0"/>
          </a:p>
        </p:txBody>
      </p:sp>
    </p:spTree>
    <p:extLst>
      <p:ext uri="{BB962C8B-B14F-4D97-AF65-F5344CB8AC3E}">
        <p14:creationId xmlns:p14="http://schemas.microsoft.com/office/powerpoint/2010/main" val="33983955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45A2D-3E2C-B325-7AC0-C7A14E8DC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A2FA22-E6F8-2EED-864E-7D7651B44DA6}"/>
              </a:ext>
            </a:extLst>
          </p:cNvPr>
          <p:cNvSpPr/>
          <p:nvPr/>
        </p:nvSpPr>
        <p:spPr>
          <a:xfrm>
            <a:off x="911225" y="836613"/>
            <a:ext cx="10656888" cy="387285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l-GR" b="1" dirty="0" err="1">
                <a:latin typeface="Arial" panose="020B0604020202020204" pitchFamily="34" charset="0"/>
                <a:cs typeface="Arial" panose="020B0604020202020204" pitchFamily="34" charset="0"/>
              </a:rPr>
              <a:t>Εργαστηρικές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 εξετάσεις:</a:t>
            </a:r>
          </a:p>
          <a:p>
            <a:pPr>
              <a:lnSpc>
                <a:spcPct val="150000"/>
              </a:lnSpc>
              <a:defRPr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ΤΚΕ: 15/27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mm.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Γενική αίματος: 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t=4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%,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Hb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=1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2,7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dl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Λευκά αιμοσφαίρια=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7.0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00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κκχ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(Π=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%, Λ=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38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%, Η=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%, Μ=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%),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MCV=85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fl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Σάκχαρο αίματος=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55 mg/dL,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Ουρία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= 51 mg/dL,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Κρεατινίνη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mg/dl, Na=129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mEq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/L, K=5,3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mEq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/L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Ηπατική βιολογία: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κ.φ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150000"/>
              </a:lnSpc>
              <a:defRPr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Γενική ούρων: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κ.φ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150000"/>
              </a:lnSpc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Mantoux (-) 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ΗΚΓ: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κ.φ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defRPr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710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C718B-F598-7CAF-F1E9-863FA7911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4B764947-8EE1-6299-5C90-4949610D5A74}"/>
              </a:ext>
            </a:extLst>
          </p:cNvPr>
          <p:cNvSpPr/>
          <p:nvPr/>
        </p:nvSpPr>
        <p:spPr>
          <a:xfrm>
            <a:off x="870012" y="381740"/>
            <a:ext cx="10841623" cy="623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Όταν η ασθενής σταθεροποιήθηκε και έμεινε ελεύθερη από κάθε αγωγή προχώρησε η εργαστηριακή διερεύνηση που περιλάμβανε τα εξής:</a:t>
            </a: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el-GR" sz="1400" b="1" dirty="0">
                <a:latin typeface="Arial" panose="020B0604020202020204" pitchFamily="34" charset="0"/>
                <a:cs typeface="Arial" panose="020B0604020202020204" pitchFamily="34" charset="0"/>
              </a:rPr>
              <a:t>Επανειλημμένες μετρήσεις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Na: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126-130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mEq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/L, K: 5,2-5,9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mEq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/L. </a:t>
            </a: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el-GR" sz="1400" b="1" dirty="0">
                <a:latin typeface="Arial" panose="020B0604020202020204" pitchFamily="34" charset="0"/>
                <a:cs typeface="Arial" panose="020B0604020202020204" pitchFamily="34" charset="0"/>
              </a:rPr>
              <a:t>Κορτιζόλη ορού πρωί 9 π.μ.: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gr/dL (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Φ.Τ.: 8-21 μ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gr/dL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l-GR" sz="1400" b="1" dirty="0">
                <a:latin typeface="Arial" panose="020B0604020202020204" pitchFamily="34" charset="0"/>
                <a:cs typeface="Arial" panose="020B0604020202020204" pitchFamily="34" charset="0"/>
              </a:rPr>
              <a:t>Κορτιζόλη ορού βράδυ 11 μ.μ.: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3,9 μ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gr/dL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(Φ.Τ.: 10 μ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gr/dL).</a:t>
            </a:r>
            <a:endParaRPr lang="el-G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el-GR" sz="1400" b="1" dirty="0">
                <a:latin typeface="Arial" panose="020B0604020202020204" pitchFamily="34" charset="0"/>
                <a:cs typeface="Arial" panose="020B0604020202020204" pitchFamily="34" charset="0"/>
              </a:rPr>
              <a:t>Διέγερση με συνθετική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ACTH: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βραχεία δοκιμασία με 0,25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Tetracosactrin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Synacthen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έγινε ενδοφλεβίως.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l-GR" sz="1400" u="sng" dirty="0">
                <a:latin typeface="Arial" panose="020B0604020202020204" pitchFamily="34" charset="0"/>
                <a:cs typeface="Arial" panose="020B0604020202020204" pitchFamily="34" charset="0"/>
              </a:rPr>
              <a:t>Αποτελέσματα:</a:t>
            </a:r>
          </a:p>
          <a:p>
            <a:pPr>
              <a:lnSpc>
                <a:spcPct val="150000"/>
              </a:lnSpc>
              <a:defRPr/>
            </a:pP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     Κορτιζόλη ορού προ: 4 μ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gr/dL</a:t>
            </a:r>
          </a:p>
          <a:p>
            <a:pPr>
              <a:lnSpc>
                <a:spcPct val="150000"/>
              </a:lnSpc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Κορτιζόλη ορού μετά 30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: 4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,2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μ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gr/dL</a:t>
            </a:r>
          </a:p>
          <a:p>
            <a:pPr>
              <a:lnSpc>
                <a:spcPct val="150000"/>
              </a:lnSpc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Κορτιζόλη ορού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60 min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: 4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,1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μ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gr/dL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4"/>
              <a:defRPr/>
            </a:pPr>
            <a:r>
              <a:rPr lang="el-GR" sz="1400" b="1" dirty="0">
                <a:latin typeface="Arial" panose="020B0604020202020204" pitchFamily="34" charset="0"/>
                <a:cs typeface="Arial" panose="020B0604020202020204" pitchFamily="34" charset="0"/>
              </a:rPr>
              <a:t>Διέγερση με συνθετική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ACTH (</a:t>
            </a:r>
            <a:r>
              <a:rPr lang="el-GR" sz="1400" b="1" dirty="0">
                <a:latin typeface="Arial" panose="020B0604020202020204" pitchFamily="34" charset="0"/>
                <a:cs typeface="Arial" panose="020B0604020202020204" pitchFamily="34" charset="0"/>
              </a:rPr>
              <a:t>5ωρη):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ενδομυϊκή ένεση 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Tetracosactrin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+ Zink phosphate 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Synacthen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Depot).</a:t>
            </a:r>
          </a:p>
          <a:p>
            <a:pPr>
              <a:lnSpc>
                <a:spcPct val="150000"/>
              </a:lnSpc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Βασική τιμή </a:t>
            </a:r>
            <a:r>
              <a:rPr lang="el-GR" sz="1400" dirty="0" err="1">
                <a:latin typeface="Arial" panose="020B0604020202020204" pitchFamily="34" charset="0"/>
                <a:cs typeface="Arial" panose="020B0604020202020204" pitchFamily="34" charset="0"/>
              </a:rPr>
              <a:t>κορτιζόλης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5 μ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gr/dL.</a:t>
            </a:r>
          </a:p>
          <a:p>
            <a:pPr>
              <a:lnSpc>
                <a:spcPct val="150000"/>
              </a:lnSpc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1</a:t>
            </a:r>
            <a:r>
              <a:rPr lang="el-GR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η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ώρα </a:t>
            </a:r>
            <a:r>
              <a:rPr lang="el-GR" sz="1400" dirty="0" err="1">
                <a:latin typeface="Arial" panose="020B0604020202020204" pitchFamily="34" charset="0"/>
                <a:cs typeface="Arial" panose="020B0604020202020204" pitchFamily="34" charset="0"/>
              </a:rPr>
              <a:t>κορτιζόλη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: 8 μ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gr/dL (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Φ.Τ.: 21-45 μ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gr/dL)</a:t>
            </a:r>
          </a:p>
          <a:p>
            <a:pPr>
              <a:lnSpc>
                <a:spcPct val="150000"/>
              </a:lnSpc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l-GR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η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ώρα </a:t>
            </a:r>
            <a:r>
              <a:rPr lang="el-GR" sz="1400" dirty="0" err="1">
                <a:latin typeface="Arial" panose="020B0604020202020204" pitchFamily="34" charset="0"/>
                <a:cs typeface="Arial" panose="020B0604020202020204" pitchFamily="34" charset="0"/>
              </a:rPr>
              <a:t>κορτιζόλη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: 8 </a:t>
            </a:r>
            <a:r>
              <a:rPr lang="el-GR" sz="1400" dirty="0" err="1">
                <a:latin typeface="Arial" panose="020B0604020202020204" pitchFamily="34" charset="0"/>
                <a:cs typeface="Arial" panose="020B0604020202020204" pitchFamily="34" charset="0"/>
              </a:rPr>
              <a:t>μgr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1400" dirty="0" err="1">
                <a:latin typeface="Arial" panose="020B0604020202020204" pitchFamily="34" charset="0"/>
                <a:cs typeface="Arial" panose="020B0604020202020204" pitchFamily="34" charset="0"/>
              </a:rPr>
              <a:t>dL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(Φ.Τ.: 21-45 </a:t>
            </a:r>
            <a:r>
              <a:rPr lang="el-GR" sz="1400" dirty="0" err="1">
                <a:latin typeface="Arial" panose="020B0604020202020204" pitchFamily="34" charset="0"/>
                <a:cs typeface="Arial" panose="020B0604020202020204" pitchFamily="34" charset="0"/>
              </a:rPr>
              <a:t>μgr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1400" dirty="0" err="1">
                <a:latin typeface="Arial" panose="020B0604020202020204" pitchFamily="34" charset="0"/>
                <a:cs typeface="Arial" panose="020B0604020202020204" pitchFamily="34" charset="0"/>
              </a:rPr>
              <a:t>dL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     3</a:t>
            </a:r>
            <a:r>
              <a:rPr lang="el-GR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η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ώρα </a:t>
            </a:r>
            <a:r>
              <a:rPr lang="el-GR" sz="1400" dirty="0" err="1">
                <a:latin typeface="Arial" panose="020B0604020202020204" pitchFamily="34" charset="0"/>
                <a:cs typeface="Arial" panose="020B0604020202020204" pitchFamily="34" charset="0"/>
              </a:rPr>
              <a:t>κορτιζόλη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: 10 μ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gr/dL (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Φ.Τ.: 29-56 μ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gr/dL)</a:t>
            </a:r>
          </a:p>
          <a:p>
            <a:pPr>
              <a:lnSpc>
                <a:spcPct val="150000"/>
              </a:lnSpc>
              <a:defRPr/>
            </a:pP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     4</a:t>
            </a:r>
            <a:r>
              <a:rPr lang="el-GR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η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ώρα </a:t>
            </a:r>
            <a:r>
              <a:rPr lang="el-GR" sz="1400" dirty="0" err="1">
                <a:latin typeface="Arial" panose="020B0604020202020204" pitchFamily="34" charset="0"/>
                <a:cs typeface="Arial" panose="020B0604020202020204" pitchFamily="34" charset="0"/>
              </a:rPr>
              <a:t>κορτιζόλη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: 12 μ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gr/dL (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Φ.Τ.: 34-59 μ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gr/dL)</a:t>
            </a:r>
          </a:p>
          <a:p>
            <a:pPr>
              <a:lnSpc>
                <a:spcPct val="150000"/>
              </a:lnSpc>
              <a:defRPr/>
            </a:pP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     5</a:t>
            </a:r>
            <a:r>
              <a:rPr lang="el-GR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η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ώρα </a:t>
            </a:r>
            <a:r>
              <a:rPr lang="el-GR" sz="1400" dirty="0" err="1">
                <a:latin typeface="Arial" panose="020B0604020202020204" pitchFamily="34" charset="0"/>
                <a:cs typeface="Arial" panose="020B0604020202020204" pitchFamily="34" charset="0"/>
              </a:rPr>
              <a:t>κορτιζόλη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: 14 μ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gr/dL (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Φ.Τ.: 36-65 μ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gr/dL)</a:t>
            </a:r>
            <a:endParaRPr lang="el-G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5"/>
              <a:defRPr/>
            </a:pPr>
            <a:r>
              <a:rPr lang="el-GR" sz="1400" b="1" dirty="0">
                <a:latin typeface="Arial" panose="020B0604020202020204" pitchFamily="34" charset="0"/>
                <a:cs typeface="Arial" panose="020B0604020202020204" pitchFamily="34" charset="0"/>
              </a:rPr>
              <a:t>Μέτρηση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ACTH </a:t>
            </a:r>
            <a:r>
              <a:rPr lang="el-GR" sz="1400" b="1" dirty="0">
                <a:latin typeface="Arial" panose="020B0604020202020204" pitchFamily="34" charset="0"/>
                <a:cs typeface="Arial" panose="020B0604020202020204" pitchFamily="34" charset="0"/>
              </a:rPr>
              <a:t>πλάσματος με σύγχρονη μέτρηση </a:t>
            </a:r>
            <a:r>
              <a:rPr lang="el-G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κορτιζόλης</a:t>
            </a:r>
            <a:endParaRPr lang="el-G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      Κορτιζόλη πλάσματος: 6,5 μ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gr/dL (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Φ.Τ.: 7-26 μ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gr/dL)</a:t>
            </a:r>
          </a:p>
          <a:p>
            <a:pPr>
              <a:lnSpc>
                <a:spcPct val="150000"/>
              </a:lnSpc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ACTH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πλάσματος: 305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ng/L (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Φ.Τ.: 10-80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ng/L).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5590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5CF14FA-02BC-4B8C-B098-B1DB78F4B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018" y="0"/>
            <a:ext cx="5099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5552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FA4DD-C6A0-C20B-0EF0-38292DB6A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1B0646-57A7-E713-F0FB-41F9EE569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Αίτια δευτεροπαθούς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επινεφριδιακής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ανεπάρκειας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67C3585-8A40-40A1-59AF-65727868C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831"/>
            <a:ext cx="10515600" cy="542425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Καταστολή άξονα από εξωγενή χορήγηση </a:t>
            </a:r>
            <a:r>
              <a:rPr lang="el-G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κορτικοστεροειδών</a:t>
            </a: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λήψη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υδροκορτιζόνης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&gt;30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mg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ή 7,5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mg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πρεδνιζολόνης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ημερησίως για &gt;3 εβδομάδες. 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Νόσοι υποθαλάμου – υπόφυσης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Όγκοι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Τραύμα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Ακτινοβολία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Λοιμώξεις (φυματίωση,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ιστοπλάσμωση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Διηθητικές νόσοι (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σαρκοείδωση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αιμοχρωμάτωση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Σύνδρομο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Sheehan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Ανεπάρκεια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ACTH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λόγω γενετικών ανωμαλιών</a:t>
            </a:r>
          </a:p>
          <a:p>
            <a:pPr marL="360000" indent="0">
              <a:lnSpc>
                <a:spcPct val="100000"/>
              </a:lnSpc>
              <a:buClr>
                <a:schemeClr val="tx1"/>
              </a:buClr>
              <a:buNone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Φάρμακα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Οξεική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μεγεστρόλη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Immune checkpoint inhibitors →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αυτοάνοση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υποφυσίτιδα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4927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84A8E-9019-9945-B781-D0FB1D3E4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D11D47-99E0-D34D-B5B0-2668C29EA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Διαφορές πρωτοπαθούς και δευτεροπαθούς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επινεφριδιακής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ανεπάρκειας </a:t>
            </a:r>
          </a:p>
        </p:txBody>
      </p:sp>
      <p:graphicFrame>
        <p:nvGraphicFramePr>
          <p:cNvPr id="6" name="Θέση περιεχομένου 5">
            <a:extLst>
              <a:ext uri="{FF2B5EF4-FFF2-40B4-BE49-F238E27FC236}">
                <a16:creationId xmlns:a16="http://schemas.microsoft.com/office/drawing/2014/main" id="{38152D42-72DB-FF88-1721-AD52AE2862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7329263"/>
              </p:ext>
            </p:extLst>
          </p:nvPr>
        </p:nvGraphicFramePr>
        <p:xfrm>
          <a:off x="838200" y="1825625"/>
          <a:ext cx="10515597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15294877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85684013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589548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Πρωτοπαθής</a:t>
                      </a:r>
                      <a:endParaRPr lang="el-GR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Δευτεροπαθής</a:t>
                      </a:r>
                      <a:endParaRPr lang="el-GR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34043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Βλάβη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Επινεφρίδια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Υποθάλαμος (↓ </a:t>
                      </a:r>
                      <a:r>
                        <a:rPr lang="en-US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CRH) </a:t>
                      </a: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ή υπόφυση (↓ ACTH)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78639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ACTH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↑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↓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2677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Κορτιζόλη</a:t>
                      </a:r>
                      <a:endParaRPr lang="el-GR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↓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↓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79594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Αλδοστερόνη</a:t>
                      </a:r>
                      <a:endParaRPr lang="el-GR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↓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↔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8751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Υπερχρωμάτωση</a:t>
                      </a:r>
                      <a:endParaRPr lang="el-GR" sz="1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✔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✖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83190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Κάλιο (K⁺)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↑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↔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64516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Νάτριο (</a:t>
                      </a:r>
                      <a:r>
                        <a:rPr lang="el-GR" sz="1400" b="1" kern="1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Na</a:t>
                      </a:r>
                      <a:r>
                        <a:rPr lang="el-GR" sz="14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⁺)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↓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↓ (ηπιότερα)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37366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61170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8EFE4-CFAC-D008-5A6B-8041983CD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D593703-4207-900A-F77E-469135B4B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Κλινική εικόνα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επινεφριδιακής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ανεπάρκειας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1A74123-3002-99FE-D8A7-FA327184E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6351"/>
            <a:ext cx="10515600" cy="239900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Clr>
                <a:schemeClr val="tx1"/>
              </a:buClr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Τα συμπτώματα και τα σημεία της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επινεφριδιακής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ανεπάρκειας εξαρτώνται από: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Τον ρυθμό και την έκταση της απώλειας της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επινεφριδιακής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λειτουργίας.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Αν έχει διατηρηθεί ή όχι η παραγωγή των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αλατοκορτικοειδικών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ορμονών.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Το μέγεθος του υποκείμενου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stress.</a:t>
            </a:r>
          </a:p>
        </p:txBody>
      </p:sp>
      <p:sp>
        <p:nvSpPr>
          <p:cNvPr id="5" name="Θέση περιεχομένου 2">
            <a:extLst>
              <a:ext uri="{FF2B5EF4-FFF2-40B4-BE49-F238E27FC236}">
                <a16:creationId xmlns:a16="http://schemas.microsoft.com/office/drawing/2014/main" id="{D5BDEB69-E03B-0B36-B600-72B4A6172AC8}"/>
              </a:ext>
            </a:extLst>
          </p:cNvPr>
          <p:cNvSpPr txBox="1">
            <a:spLocks/>
          </p:cNvSpPr>
          <p:nvPr/>
        </p:nvSpPr>
        <p:spPr>
          <a:xfrm>
            <a:off x="914400" y="3839592"/>
            <a:ext cx="10591800" cy="100761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l-GR" sz="18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Η</a:t>
            </a:r>
            <a:r>
              <a:rPr lang="el-GR" sz="1800" dirty="0">
                <a:solidFill>
                  <a:schemeClr val="bg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8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κλινική εμφάνιση της </a:t>
            </a:r>
            <a:r>
              <a:rPr lang="el-GR" sz="1800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επινεφριδιακής</a:t>
            </a:r>
            <a:r>
              <a:rPr lang="el-GR" sz="18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ανεπάρκειας συνήθως είναι σταδιακή, ενώ μπορεί να παραμείνει αδιάγνωστη μέχρι μια άλλη νόσος ή σωματικό </a:t>
            </a:r>
            <a:r>
              <a:rPr lang="en-US" sz="18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stress </a:t>
            </a:r>
            <a:r>
              <a:rPr lang="el-GR" sz="18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πυροδοτήσει την </a:t>
            </a:r>
            <a:r>
              <a:rPr lang="el-GR" sz="1800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επινεφριδιακή</a:t>
            </a:r>
            <a:r>
              <a:rPr lang="el-GR" sz="18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κρίση.</a:t>
            </a:r>
            <a:endParaRPr lang="en-US" sz="18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47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978D2-CD2F-55AC-B238-C1C11CE94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BFE7A4-7709-05F9-3718-C74F8A0B1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Κλινική εικόνα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επινεφριδιακής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ανεπάρκειας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DB4BCB5-569D-BCD3-FC7B-80967F677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6351"/>
            <a:ext cx="10515600" cy="17653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Οφείλεται κυρίως στην έλλειψη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γλυκο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- και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αλατοκορτικοειδικών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ορμονών και περιλαμβάνει: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Αδυναμία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Απώλεια βάρους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Ορθοστατική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υπόταση</a:t>
            </a:r>
          </a:p>
          <a:p>
            <a:pPr marL="0" indent="0">
              <a:lnSpc>
                <a:spcPct val="150000"/>
              </a:lnSpc>
              <a:buClr>
                <a:schemeClr val="tx1"/>
              </a:buClr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7FD0BE44-072B-BC2F-954E-B2593FB571D9}"/>
              </a:ext>
            </a:extLst>
          </p:cNvPr>
          <p:cNvSpPr txBox="1">
            <a:spLocks/>
          </p:cNvSpPr>
          <p:nvPr/>
        </p:nvSpPr>
        <p:spPr>
          <a:xfrm>
            <a:off x="838200" y="3067050"/>
            <a:ext cx="10515600" cy="27432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Ο εργαστηριακός έλεγχος χαρακτηρίζεται από: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Υπονατριαιμία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Υπερκαλιαιμία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Αναιμία</a:t>
            </a: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Ηωσινοφιλία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Λευκοκυττάρωση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5750" indent="-28575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Υπογλυκαιμία</a:t>
            </a:r>
          </a:p>
          <a:p>
            <a:pPr marL="360000" indent="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30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8817F-6BD1-B083-F575-B6A5CC8E9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CACFABC-03E9-A6C8-3579-BDD3C7463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Κλινική εικόνα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επινεφριδιακής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ανεπάρκειας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EF8F01-09EB-C02C-2CA8-5DF076FE1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704" y="1276351"/>
            <a:ext cx="4616388" cy="43053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Η αυξημένη έκκριση της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ACTH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και της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μελανοτρόπου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ορμόνης (παράγωγα της προ-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οπιομελανοκορτίνης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) οδηγούν σε </a:t>
            </a:r>
            <a:r>
              <a:rPr lang="el-GR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μελάγχρωση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του δέρματος και των βλεννογόνων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ειδικά σε περιοχές του σώματος που εκτίθενται στον ήλιο, σε δερματικές πτυχές και στη θηλαία άλω των μαστών.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Στις γυναίκες η έλλειψη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επινεφριδικών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ανδρογόνων μπορεί να οδηγήσει σε απώλεια του τριχωτού της μασχαλιαίας και ηβικής χώρας.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8040ECB-6020-05E4-5BB3-57B326C8C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276350"/>
            <a:ext cx="6492072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2827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E918E-A25E-E17B-FDF9-BE43917EF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1761BB4-2183-330E-6C80-16D796236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Κλινική εικόνα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επινεφριδιακής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ανεπάρκειας </a:t>
            </a:r>
          </a:p>
        </p:txBody>
      </p:sp>
      <p:graphicFrame>
        <p:nvGraphicFramePr>
          <p:cNvPr id="6" name="Θέση περιεχομένου 5">
            <a:extLst>
              <a:ext uri="{FF2B5EF4-FFF2-40B4-BE49-F238E27FC236}">
                <a16:creationId xmlns:a16="http://schemas.microsoft.com/office/drawing/2014/main" id="{ED4A5F63-4DC5-9F67-53FD-5FFF9D7FCC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1299367"/>
              </p:ext>
            </p:extLst>
          </p:nvPr>
        </p:nvGraphicFramePr>
        <p:xfrm>
          <a:off x="838200" y="1932303"/>
          <a:ext cx="10515597" cy="23286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449037258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76697810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00716609"/>
                    </a:ext>
                  </a:extLst>
                </a:gridCol>
              </a:tblGrid>
              <a:tr h="360771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Συμπτώματα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Σημεία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Εργαστηριακά ευρήματα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366273"/>
                  </a:ext>
                </a:extLst>
              </a:tr>
              <a:tr h="360771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Κόπωση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Μελάγχρωση</a:t>
                      </a:r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του δέρματος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Υπονατριαιμία</a:t>
                      </a:r>
                      <a:endParaRPr lang="el-G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706352"/>
                  </a:ext>
                </a:extLst>
              </a:tr>
              <a:tr h="623149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Απώλεια βάρους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Χαμηλή αρτηριακή πίεση με σημεία </a:t>
                      </a:r>
                      <a:r>
                        <a:rPr lang="el-GR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ορθοστατισμού</a:t>
                      </a:r>
                      <a:endParaRPr lang="el-G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Υπερκαλιαιμία</a:t>
                      </a:r>
                      <a:endParaRPr lang="el-G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099631"/>
                  </a:ext>
                </a:extLst>
              </a:tr>
              <a:tr h="623149">
                <a:tc>
                  <a:txBody>
                    <a:bodyPr/>
                    <a:lstStyle/>
                    <a:p>
                      <a:r>
                        <a:rPr lang="el-GR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Ορθοστατική</a:t>
                      </a:r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υπόταση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Καθυστέρηση ανάπτυξης στα παιδιά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Λιγότερο συχνά: υπογλυκαιμία, </a:t>
                      </a:r>
                      <a:r>
                        <a:rPr lang="el-GR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υπερασβεστιαιμία</a:t>
                      </a:r>
                      <a:endParaRPr lang="el-G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260138"/>
                  </a:ext>
                </a:extLst>
              </a:tr>
              <a:tr h="360771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Ανορεξία, κοιλιακό άλγος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47659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6460541-4428-1943-4753-72A02E277D4D}"/>
              </a:ext>
            </a:extLst>
          </p:cNvPr>
          <p:cNvSpPr txBox="1"/>
          <p:nvPr/>
        </p:nvSpPr>
        <p:spPr>
          <a:xfrm>
            <a:off x="4439903" y="1287262"/>
            <a:ext cx="3938899" cy="369332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l-GR" b="1" dirty="0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Χρόνια </a:t>
            </a:r>
            <a:r>
              <a:rPr lang="el-GR" b="1" dirty="0" err="1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επινεφριδιακή</a:t>
            </a:r>
            <a:r>
              <a:rPr lang="el-GR" b="1" dirty="0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ανεπάρκεια</a:t>
            </a:r>
          </a:p>
        </p:txBody>
      </p:sp>
    </p:spTree>
    <p:extLst>
      <p:ext uri="{BB962C8B-B14F-4D97-AF65-F5344CB8AC3E}">
        <p14:creationId xmlns:p14="http://schemas.microsoft.com/office/powerpoint/2010/main" val="41120494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FC9A4-46E9-D04F-41F2-4645FD0C3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F61D377-B847-5E29-E291-3BDF77433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Κλινική εικόνα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επινεφριδιακής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ανεπάρκειας </a:t>
            </a:r>
          </a:p>
        </p:txBody>
      </p:sp>
      <p:graphicFrame>
        <p:nvGraphicFramePr>
          <p:cNvPr id="6" name="Θέση περιεχομένου 5">
            <a:extLst>
              <a:ext uri="{FF2B5EF4-FFF2-40B4-BE49-F238E27FC236}">
                <a16:creationId xmlns:a16="http://schemas.microsoft.com/office/drawing/2014/main" id="{3A7190EC-E46B-8200-9ADD-0ADAF7A0D6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0725771"/>
              </p:ext>
            </p:extLst>
          </p:nvPr>
        </p:nvGraphicFramePr>
        <p:xfrm>
          <a:off x="838200" y="1932303"/>
          <a:ext cx="10515597" cy="2115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449037258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76697810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00716609"/>
                    </a:ext>
                  </a:extLst>
                </a:gridCol>
              </a:tblGrid>
              <a:tr h="360771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Συμπτώματα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Σημεία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Εργαστηριακά ευρήματα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366273"/>
                  </a:ext>
                </a:extLst>
              </a:tr>
              <a:tr h="360771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Σοβαρή αδυναμία, κακουχία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Υπονατριαιμία</a:t>
                      </a:r>
                      <a:endParaRPr lang="el-G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706352"/>
                  </a:ext>
                </a:extLst>
              </a:tr>
              <a:tr h="409866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Συγκοπή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Υπόταση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Υπερκαλιαιμία</a:t>
                      </a:r>
                      <a:endParaRPr lang="el-G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099631"/>
                  </a:ext>
                </a:extLst>
              </a:tr>
              <a:tr h="623149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Κοιλιακό άλγος, ναυτία, έμετοι (εικόνα οξείας κοιλίας)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Κοιλιακή ευαισθησία/σύσπαση μυών κοιλιακού τοιχώματος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Υπογλυκαιμία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260138"/>
                  </a:ext>
                </a:extLst>
              </a:tr>
              <a:tr h="360771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Σύγχυση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Έκπτωση επιπέδου συνείδησης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Υπερασβεστιαιμία</a:t>
                      </a:r>
                      <a:endParaRPr lang="el-G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47659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E586273-8B0E-CDD8-D168-51636CE09E5A}"/>
              </a:ext>
            </a:extLst>
          </p:cNvPr>
          <p:cNvSpPr txBox="1"/>
          <p:nvPr/>
        </p:nvSpPr>
        <p:spPr>
          <a:xfrm>
            <a:off x="3202417" y="1248210"/>
            <a:ext cx="6006773" cy="369332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l-GR" b="1" dirty="0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Οξεία </a:t>
            </a:r>
            <a:r>
              <a:rPr lang="el-GR" b="1" dirty="0" err="1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επινεφριδιακή</a:t>
            </a:r>
            <a:r>
              <a:rPr lang="el-GR" b="1" dirty="0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ανεπάρκεια (</a:t>
            </a:r>
            <a:r>
              <a:rPr lang="el-GR" b="1" dirty="0" err="1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Αδδισωνική</a:t>
            </a:r>
            <a:r>
              <a:rPr lang="el-GR" b="1" dirty="0">
                <a:solidFill>
                  <a:srgbClr val="0070C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κρίση)</a:t>
            </a:r>
          </a:p>
        </p:txBody>
      </p:sp>
    </p:spTree>
    <p:extLst>
      <p:ext uri="{BB962C8B-B14F-4D97-AF65-F5344CB8AC3E}">
        <p14:creationId xmlns:p14="http://schemas.microsoft.com/office/powerpoint/2010/main" val="39100864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0AB2E-8190-9DA3-21BA-2C0B8EE31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AC39C0A-EE92-1523-9624-23ECFB10F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Αλγόριθμος διαγνωστικής προσέγγισης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επινεφριδιακής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ανεπάρκειας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4FA2BF-E252-E90E-D2F7-B232DF045115}"/>
              </a:ext>
            </a:extLst>
          </p:cNvPr>
          <p:cNvSpPr txBox="1"/>
          <p:nvPr/>
        </p:nvSpPr>
        <p:spPr>
          <a:xfrm>
            <a:off x="2157275" y="6418554"/>
            <a:ext cx="85403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100" dirty="0" err="1">
                <a:latin typeface="Arial" panose="020B0604020202020204" pitchFamily="34" charset="0"/>
                <a:cs typeface="Arial" panose="020B0604020202020204" pitchFamily="34" charset="0"/>
              </a:rPr>
              <a:t>Διαμάντη-Κανδαράκη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Ε. Εφαρμοσμένη Ενδοκρινολογία. Ιατρικές Εκδόσεις Ζήτα, 2020.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B964DAE2-A988-7569-45E1-1346D27CE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822" y="933450"/>
            <a:ext cx="10152355" cy="535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8367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306AE6-C70F-C0AE-BE96-7318B3F9D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9174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Πρωτοπαθής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υπεραλδοστερονισμός</a:t>
            </a:r>
            <a:endParaRPr lang="el-G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E54579B-E352-DDB9-9C42-6F6639CD9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1"/>
            <a:ext cx="10515600" cy="3505200"/>
          </a:xfrm>
          <a:noFill/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Ομάδα διαταραχών στις οποίες η παραγωγή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αλδοστερόνης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είναι απρόσφορα αυξημένη, σχετικά αυτόνομη και μη επιδεκτική καταστολής.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Εμφανίζεται σε ποσοστό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5-15% 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των υπερτασικών ασθενών.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Ενδεχομένως ο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επιπολασμός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του να φτάνει μέχρι και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15-20%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σε ειδικές κατηγορίες ασθενών, όπως οι πάσχοντες από σακχαρώδη διαβήτη τύπου 2, τα άτομα με ανθεκτική υπέρταση και τα άτομα με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υπνική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άπνοια.</a:t>
            </a:r>
          </a:p>
        </p:txBody>
      </p:sp>
    </p:spTree>
    <p:extLst>
      <p:ext uri="{BB962C8B-B14F-4D97-AF65-F5344CB8AC3E}">
        <p14:creationId xmlns:p14="http://schemas.microsoft.com/office/powerpoint/2010/main" val="11292093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60EBF-1246-7B8E-2132-4B4D068D4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06E049-1C90-343F-4BF5-64CC9D545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0296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Αίτια πρωτοπαθούς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υπεραλδοστερονισμού</a:t>
            </a:r>
            <a:endParaRPr lang="el-G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C2BDD1A-F156-2AA8-BDCC-568108F73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4816"/>
            <a:ext cx="10515600" cy="4643021"/>
          </a:xfrm>
          <a:noFill/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Ιδιοπαθής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υπεραλδοστερονισμός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αμφοτερόπλευρη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υπερπλασία)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60%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Αδένωμα που παράγει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αλδοστερόνη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αλδοστερόνωμα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Σύνδρομο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Conn) </a:t>
            </a:r>
            <a:r>
              <a:rPr lang="en-US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35%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Πρωτοπαθής υπερπλασία του φλοιού των επινεφριδίων (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ετερόπλευρη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Οικογενής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υπεραλδοστερονισμός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&lt;1%</a:t>
            </a:r>
            <a:endParaRPr lang="el-GR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2900" indent="-34290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Υπεραλδοστερονισμός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καταστελλόμενος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με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γλυκοκορτικοειδή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(τύπου Ι) </a:t>
            </a:r>
          </a:p>
          <a:p>
            <a:pPr marL="702900" indent="-342900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Οικογενής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υπεραλδοστερονισμός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τύπου ΙΙ, ΙΙΙ και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Καρκίνωμα των επινεφριδίων που παράγει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αλδοστερόνη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&lt;1</a:t>
            </a:r>
            <a:r>
              <a:rPr lang="en-US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Έκτοπη παραγωγή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αλδοστερόνης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(καρκίνος ωοθηκών) </a:t>
            </a:r>
            <a:r>
              <a:rPr lang="en-US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&lt;1%</a:t>
            </a:r>
            <a:endParaRPr lang="en-US" sz="1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1285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306AE6-C70F-C0AE-BE96-7318B3F9D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9697"/>
            <a:ext cx="10515600" cy="683581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Πρωτοπαθής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υπεραλδοστερονισμός</a:t>
            </a:r>
            <a:endParaRPr lang="el-G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E54579B-E352-DDB9-9C42-6F6639CD9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3949"/>
            <a:ext cx="10515600" cy="5614201"/>
          </a:xfrm>
          <a:noFill/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Η υπερέκκριση </a:t>
            </a:r>
            <a:r>
              <a:rPr lang="el-GR" sz="2600" dirty="0" err="1">
                <a:latin typeface="Arial" panose="020B0604020202020204" pitchFamily="34" charset="0"/>
                <a:cs typeface="Arial" panose="020B0604020202020204" pitchFamily="34" charset="0"/>
              </a:rPr>
              <a:t>αλδοστερόνης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 από τον φλοιό των επινεφριδίων οδηγεί σε </a:t>
            </a:r>
            <a:r>
              <a:rPr lang="el-GR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αυξημένη </a:t>
            </a:r>
            <a:r>
              <a:rPr lang="el-GR" sz="2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επαναρρόφηση</a:t>
            </a:r>
            <a:r>
              <a:rPr lang="el-GR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νατρίου από τον άπω </a:t>
            </a:r>
            <a:r>
              <a:rPr lang="el-GR" sz="2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νεφρώνα</a:t>
            </a:r>
            <a:r>
              <a:rPr lang="el-GR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με αποτέλεσμα να προκαλεί ΑΥ μέσω της καταστολής του ΣΡΑΑ.</a:t>
            </a: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Η απώλεια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l-GR" sz="26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l-GR" sz="26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 στα ούρα σε ανταλλαγή με το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l-GR" sz="26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 οδηγεί σε </a:t>
            </a:r>
            <a:r>
              <a:rPr lang="el-GR" sz="2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υποκαλιαιμία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μεταβολική </a:t>
            </a:r>
            <a:r>
              <a:rPr lang="el-GR" sz="2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αλκάλωση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n-US" sz="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Υποκαλιαιμία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 παρουσιάζει </a:t>
            </a:r>
            <a:r>
              <a:rPr lang="el-GR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στους 5 ασθενείς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 με πρωτοπαθή </a:t>
            </a:r>
            <a:r>
              <a:rPr lang="el-GR" sz="2600" dirty="0" err="1"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υπεραλδοστερονισμό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 και λιγότεροι από τους μισούς ασθενείς με </a:t>
            </a:r>
            <a:r>
              <a:rPr lang="el-GR" sz="2600" dirty="0" err="1">
                <a:latin typeface="Arial" panose="020B0604020202020204" pitchFamily="34" charset="0"/>
                <a:cs typeface="Arial" panose="020B0604020202020204" pitchFamily="34" charset="0"/>
              </a:rPr>
              <a:t>αλδοστερόνωμα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 (αδένωμα που παράγει </a:t>
            </a:r>
            <a:r>
              <a:rPr lang="el-GR" sz="2600" dirty="0" err="1">
                <a:latin typeface="Arial" panose="020B0604020202020204" pitchFamily="34" charset="0"/>
                <a:cs typeface="Arial" panose="020B0604020202020204" pitchFamily="34" charset="0"/>
              </a:rPr>
              <a:t>αλδοστερόνη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Η περίσσεια </a:t>
            </a:r>
            <a:r>
              <a:rPr lang="el-GR" sz="2600" dirty="0" err="1">
                <a:latin typeface="Arial" panose="020B0604020202020204" pitchFamily="34" charset="0"/>
                <a:cs typeface="Arial" panose="020B0604020202020204" pitchFamily="34" charset="0"/>
              </a:rPr>
              <a:t>αλδοστερόνης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 ασκεί </a:t>
            </a:r>
            <a:r>
              <a:rPr lang="el-GR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άμεση βλαπτική δράση στο μυοκάρδιο, στα αγγεία και στους </a:t>
            </a:r>
            <a:r>
              <a:rPr lang="el-GR" sz="2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νεφρούς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, οδηγώντας σε φλεγμονή και </a:t>
            </a:r>
            <a:r>
              <a:rPr lang="el-GR" sz="2600" dirty="0" err="1">
                <a:latin typeface="Arial" panose="020B0604020202020204" pitchFamily="34" charset="0"/>
                <a:cs typeface="Arial" panose="020B0604020202020204" pitchFamily="34" charset="0"/>
              </a:rPr>
              <a:t>ίνωση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, ενώ έχει και δυσμενείς μεταβολικές επιπτώσεις με μηχανισμούς ανεξάρτητους από την ΑΠ.</a:t>
            </a: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Η επίπτωση καρδιαγγειακών </a:t>
            </a:r>
            <a:r>
              <a:rPr lang="el-GR" sz="2600" dirty="0" err="1">
                <a:latin typeface="Arial" panose="020B0604020202020204" pitchFamily="34" charset="0"/>
                <a:cs typeface="Arial" panose="020B0604020202020204" pitchFamily="34" charset="0"/>
              </a:rPr>
              <a:t>συμβαμάτων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 και επιπλοκών είναι υψηλότερη στους ασθενείς με </a:t>
            </a:r>
            <a:r>
              <a:rPr lang="el-GR" sz="2600" dirty="0" err="1"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υπεραλδοστερονισμό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 συγκριτικά με τους ασθενείς με ιδιοπαθή ΑΥ ανεξαρτήτως τιμών ΑΠ.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n-US" sz="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Οι ασθενείς με πρωτοπαθή </a:t>
            </a:r>
            <a:r>
              <a:rPr lang="el-GR" sz="2600" dirty="0" err="1"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υπεραλδοστερονισμό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 έχουν </a:t>
            </a:r>
            <a:r>
              <a:rPr lang="el-GR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αυξημένη επίπτωση </a:t>
            </a:r>
            <a:r>
              <a:rPr lang="el-GR" sz="2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υπνικής</a:t>
            </a:r>
            <a:r>
              <a:rPr lang="el-GR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άπνοιας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, που βελτιώνεται με την θεραπεία του </a:t>
            </a:r>
            <a:r>
              <a:rPr lang="el-GR" sz="2600" dirty="0" err="1"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υπεραλδοστερονισμού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79277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306AE6-C70F-C0AE-BE96-7318B3F9D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749"/>
          </a:xfrm>
          <a:noFill/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Υπερτασικοί ασθενείς που πρέπει να ελεγχθούν για πρωτοπαθή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υπεραλδοστερονισμό</a:t>
            </a:r>
            <a:endParaRPr lang="el-G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E54579B-E352-DDB9-9C42-6F6639CD9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423"/>
            <a:ext cx="10515600" cy="4588202"/>
          </a:xfrm>
          <a:noFill/>
        </p:spPr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Εμμένουσα υψηλή ΑΠ (≥150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Hg </a:t>
            </a: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ή/και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&gt;100 mm</a:t>
            </a: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Hg</a:t>
            </a: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>
              <a:lnSpc>
                <a:spcPct val="11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Ανθεκτική ΑΥ που δεν ρυθμίζεται παρά τη λήψη 3 </a:t>
            </a:r>
            <a:r>
              <a:rPr lang="el-GR" sz="2100" dirty="0" err="1">
                <a:latin typeface="Arial" panose="020B0604020202020204" pitchFamily="34" charset="0"/>
                <a:cs typeface="Arial" panose="020B0604020202020204" pitchFamily="34" charset="0"/>
              </a:rPr>
              <a:t>αντιυπερτασικών</a:t>
            </a: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 φαρμάκων, συμπεριλαμβανομένου διουρητικού (ΑΠ &gt;140/90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Hg)</a:t>
            </a:r>
          </a:p>
          <a:p>
            <a:pPr marL="457200" indent="-457200">
              <a:lnSpc>
                <a:spcPct val="11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ΑΥ ρυθμιζόμενη με τουλάχιστον 4 </a:t>
            </a:r>
            <a:r>
              <a:rPr lang="el-GR" sz="2100" dirty="0" err="1">
                <a:latin typeface="Arial" panose="020B0604020202020204" pitchFamily="34" charset="0"/>
                <a:cs typeface="Arial" panose="020B0604020202020204" pitchFamily="34" charset="0"/>
              </a:rPr>
              <a:t>αντιυπερτασικά</a:t>
            </a: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 φάρμακα (ΑΠ &lt;140/90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Hg)</a:t>
            </a:r>
          </a:p>
          <a:p>
            <a:pPr marL="457200" indent="-457200">
              <a:lnSpc>
                <a:spcPct val="11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Συνδυασμός ΑΥ με αυτόματη ή προκαλούμενη από διουρητικά </a:t>
            </a:r>
            <a:r>
              <a:rPr lang="el-GR" sz="2100" dirty="0" err="1">
                <a:latin typeface="Arial" panose="020B0604020202020204" pitchFamily="34" charset="0"/>
                <a:cs typeface="Arial" panose="020B0604020202020204" pitchFamily="34" charset="0"/>
              </a:rPr>
              <a:t>υποκαλιαιμία</a:t>
            </a:r>
            <a:endParaRPr lang="el-GR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1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ΑΥ και παρουσία </a:t>
            </a:r>
            <a:r>
              <a:rPr lang="el-GR" sz="2100" dirty="0" err="1">
                <a:latin typeface="Arial" panose="020B0604020202020204" pitchFamily="34" charset="0"/>
                <a:cs typeface="Arial" panose="020B0604020202020204" pitchFamily="34" charset="0"/>
              </a:rPr>
              <a:t>τυχαιώματος</a:t>
            </a: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 επινεφριδίων</a:t>
            </a:r>
          </a:p>
          <a:p>
            <a:pPr marL="457200" indent="-457200">
              <a:lnSpc>
                <a:spcPct val="11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Συνδυασμός ΑΥ και </a:t>
            </a:r>
            <a:r>
              <a:rPr lang="el-GR" sz="2100" dirty="0" err="1">
                <a:latin typeface="Arial" panose="020B0604020202020204" pitchFamily="34" charset="0"/>
                <a:cs typeface="Arial" panose="020B0604020202020204" pitchFamily="34" charset="0"/>
              </a:rPr>
              <a:t>υπνικής</a:t>
            </a: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 άπνοιας</a:t>
            </a:r>
          </a:p>
          <a:p>
            <a:pPr marL="457200" indent="-457200">
              <a:lnSpc>
                <a:spcPct val="11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ΑΥ και οικογενειακό ιστορικό ΑΥ πρώιμης έναρξης ή ΑΕΕ σε ηλικία &lt;40 ετών</a:t>
            </a:r>
          </a:p>
          <a:p>
            <a:pPr marL="457200" indent="-457200">
              <a:lnSpc>
                <a:spcPct val="11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Πρώτου βαθμού συγγενείς ασθενών με πρωτοπαθή </a:t>
            </a:r>
            <a:r>
              <a:rPr lang="el-GR" sz="2100" dirty="0" err="1"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υπεραλδοστερονισμό</a:t>
            </a: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2100" dirty="0" err="1">
                <a:latin typeface="Arial" panose="020B0604020202020204" pitchFamily="34" charset="0"/>
                <a:cs typeface="Arial" panose="020B0604020202020204" pitchFamily="34" charset="0"/>
              </a:rPr>
              <a:t>οικογενής</a:t>
            </a: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100" dirty="0" err="1"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υπεραλδοστερονισμός</a:t>
            </a:r>
            <a:r>
              <a:rPr lang="el-GR" sz="21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>
              <a:lnSpc>
                <a:spcPct val="100000"/>
              </a:lnSpc>
              <a:buClr>
                <a:schemeClr val="bg1"/>
              </a:buClr>
              <a:buFont typeface="+mj-lt"/>
              <a:buAutoNum type="arabicPeriod"/>
            </a:pPr>
            <a:endParaRPr lang="el-G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0B0F0"/>
              </a:buClr>
              <a:buNone/>
            </a:pPr>
            <a:endParaRPr lang="el-G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7729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BDD0D-59C3-F400-7CA5-D7C6F0B09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EF58184-DFA5-59CB-A89E-6E465BAB0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2541"/>
          </a:xfrm>
          <a:noFill/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Διάγνωση πρωτοπαθούς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υπεραλδοστερονισμού</a:t>
            </a:r>
            <a:endParaRPr lang="el-G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998B9C9-CC04-5945-01DA-ED2720E94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423"/>
            <a:ext cx="10515600" cy="2972189"/>
          </a:xfrm>
          <a:noFill/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Ο λόγος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αλδοστερόνης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/δραστικότητας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ρενίνης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πλάσματος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(ARR) 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αποτελεί την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πιο αξιόπιστη 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από τις διαθέσιμες μεθόδους για τη διάγνωση ασθενών με πρωτοπαθή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υπεραλδοστερονισμό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ARR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&gt;20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, σε πλαίσια κατεσταλμένης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ρενίνης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, συνηγορούν υπέρ της διάγνωσης πρωτοπαθούς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υπεραλδοστερονισμού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. Δοκιμασίες τεκμηρίωσης θα πρέπει να ακολουθήσουν.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ARR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&gt;20 σε συνδυασμό με επίπεδα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αλδοστερόνης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πλάσματος &gt;20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ng/dL (550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pmol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/L) 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και απουσία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υποκαλιαιμίας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θέτουν τη διάγνωση πρωτοπαθούς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υπεραλδοστερονισμού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. Δοκιμασίες τεκμηρίωσης της διάγνωσης δεν κρίνονται απαραίτητες στην περίπτωση αυτή.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0B0F0"/>
              </a:buClr>
              <a:buNone/>
            </a:pPr>
            <a:endParaRPr lang="el-G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242A01-542B-9A64-403D-D3AF12A2511D}"/>
              </a:ext>
            </a:extLst>
          </p:cNvPr>
          <p:cNvSpPr txBox="1"/>
          <p:nvPr/>
        </p:nvSpPr>
        <p:spPr>
          <a:xfrm>
            <a:off x="838200" y="4527612"/>
            <a:ext cx="10515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1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Ο προσδιορισμός του ARR πρέπει να γίνεται με φυσιολογικά επίπεδα καλίου, διότι η </a:t>
            </a:r>
            <a:r>
              <a:rPr lang="el-GR" sz="1900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υποκαλιαιμία</a:t>
            </a:r>
            <a:r>
              <a:rPr lang="el-GR" sz="1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καταστέλλει την έκκριση </a:t>
            </a:r>
            <a:r>
              <a:rPr lang="el-GR" sz="1900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αλδοστερόνης</a:t>
            </a:r>
            <a:r>
              <a:rPr lang="el-GR" sz="19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261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306AE6-C70F-C0AE-BE96-7318B3F9D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964"/>
            <a:ext cx="10515600" cy="772266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Δοκιμασίες επιβεβαίωσης πρωτοπαθούς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υπεραλδοστερονισμού</a:t>
            </a:r>
            <a:endParaRPr lang="el-G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E54579B-E352-DDB9-9C42-6F6639CD9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9204"/>
            <a:ext cx="10515600" cy="4634421"/>
          </a:xfrm>
          <a:noFill/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Δοκιμασία φόρτισης με φυσιολογικό ορό: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 NaCl 0.9%: 500 mL/1h </a:t>
            </a: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0B0F0"/>
              </a:buClr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  Διάγνωση πρωτοπαθούς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υπεραλδοστερονισμού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→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ALD &gt;5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/dL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μετά από 4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0B0F0"/>
              </a:buClr>
              <a:buNone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Δοκιμασία καταστολής με </a:t>
            </a:r>
            <a:r>
              <a:rPr lang="el-GR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φθοριοκορτιζόνη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0,1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mg x 4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για 4 ημέρες </a:t>
            </a:r>
          </a:p>
          <a:p>
            <a:pPr marL="0" indent="0">
              <a:lnSpc>
                <a:spcPct val="100000"/>
              </a:lnSpc>
              <a:buClr>
                <a:srgbClr val="00B0F0"/>
              </a:buClr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  Διάγνωση πρωτοπαθούς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υπεραλδοστερονισμού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→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ALD &gt;5 ng/dL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μετά από 4 ημέρες</a:t>
            </a:r>
          </a:p>
          <a:p>
            <a:pPr marL="0" indent="0">
              <a:lnSpc>
                <a:spcPct val="100000"/>
              </a:lnSpc>
              <a:buClr>
                <a:srgbClr val="00B0F0"/>
              </a:buClr>
              <a:buNone/>
            </a:pPr>
            <a:endParaRPr lang="el-G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Δοκιμασία καταστολής με </a:t>
            </a:r>
            <a:r>
              <a:rPr lang="el-GR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καπτοπρίλη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25-50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mg,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εφόσον βρίσκεται καθιστός για 1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Διάγνωση πρωτοπαθούς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υπεραλδοστερονισμού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→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ARR &gt;30 ng/dL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μετά από 2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Δοκιμασία φόρτισης με από του στόματος νάτριο: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300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mmol NaCl/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για 3 ημέρες Διάγνωση πρωτοπαθούς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υπεραλδοστερονισμού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→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[Na]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ούρων 24ώρου &gt;200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mEq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και [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ALD]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ούρων 24ώρου &gt;12 μ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την 3</a:t>
            </a:r>
            <a:r>
              <a:rPr lang="el-GR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η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ημέρα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0B0F0"/>
              </a:buClr>
              <a:buNone/>
            </a:pPr>
            <a:endParaRPr lang="el-G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1082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8E773-1CCC-0D12-5EB9-8F01AD518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26D5D9-DDA0-223F-6FFE-E99FE085C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964"/>
            <a:ext cx="10515600" cy="772266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Παράγοντες που επηρεάζουν τα επίπεδα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ρενίνης</a:t>
            </a:r>
            <a:endParaRPr lang="el-G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ABC0DC8-B9D0-5CE4-0FF1-D9D55A891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5220"/>
            <a:ext cx="10515600" cy="4998406"/>
          </a:xfrm>
          <a:noFill/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Ηλικία: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τα επίπεδα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ρενίνης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σταδιακά μειώνονται με την πάροδο της ηλικίας.</a:t>
            </a: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Ώρα της ημέρας: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ημερήσια διακύμανση με τα υψηλότερα επίπεδα να παρατηρούνται το πρωί.</a:t>
            </a: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Στάση σώματος: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υψηλότερα επίπεδα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ρενίνης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κατά την όρθια θέση λόγω της συγκέντρωσης του αίματος στα κάτω άκρα και της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υποάρδευσης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των νεφρών.</a:t>
            </a: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Κατανάλωση νατρίου: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η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ρενίνη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καταστέλλεται από την κατανάλωση μεγάλης ποσότητας άλατος.</a:t>
            </a: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Φύλο/</a:t>
            </a:r>
            <a:r>
              <a:rPr lang="el-GR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εμμηνορρυσιακή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φάση: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Αυξημένα επίπεδα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ρενίνης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κατά την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ωχρινική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φάση και κατά τη διάρκεια της κύησης. Κατά την αναπαραγωγική φάση, οι γυναίκες εμφανίζουν χαμηλότερα επίπεδα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ρενίνης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σε σχέση με άνδρες ίδιας ηλικίας.</a:t>
            </a: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Νεφρική νόσος: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στη χρόνια νεφρική ανεπάρκεια τα επίπεδα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ρενίνης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μειώνονται.</a:t>
            </a: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Φυλή: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τα επίπεδα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ρενίνης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είναι μειωμένα στη μαύρη φυλή.</a:t>
            </a:r>
          </a:p>
          <a:p>
            <a:pPr marL="0" indent="0">
              <a:lnSpc>
                <a:spcPct val="100000"/>
              </a:lnSpc>
              <a:buClr>
                <a:srgbClr val="FF0000"/>
              </a:buClr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0B0F0"/>
              </a:buClr>
              <a:buNone/>
            </a:pPr>
            <a:endParaRPr lang="el-G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4453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0CD2C-91FA-B6BD-1CA0-9AE8D6A8F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EDA4802-EE89-0E55-B225-5CD4B610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964"/>
            <a:ext cx="10515600" cy="772266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Παράγοντες που επηρεάζουν τα επίπεδα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αλδοστερόνης</a:t>
            </a:r>
            <a:endParaRPr lang="el-G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D67D639-AE51-A026-7284-87B742E62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76" y="1145220"/>
            <a:ext cx="5169023" cy="4998406"/>
          </a:xfrm>
          <a:noFill/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>
                <a:srgbClr val="FF0000"/>
              </a:buClr>
              <a:buNone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Η </a:t>
            </a:r>
            <a:r>
              <a:rPr lang="el-G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αλδοστερόνη</a:t>
            </a: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 μπορεί να είναι αυξημένη σε: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Πρωτοπαθή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υπεραλδοστερονισμό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Δευτεροπαθή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υπεραλδοστερονισμό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6000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- Στένωση νεφρικής αρτηρίας</a:t>
            </a:r>
          </a:p>
          <a:p>
            <a:pPr marL="36000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- Όγκοι που εκκρίνουν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ρενίνη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- Καρδιακή ανεπάρκεια</a:t>
            </a:r>
          </a:p>
          <a:p>
            <a:pPr marL="36000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- Ηπατική κίρρωση</a:t>
            </a:r>
          </a:p>
          <a:p>
            <a:pPr marL="36000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Νεφρωσικό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σύνδρομο</a:t>
            </a:r>
          </a:p>
          <a:p>
            <a:pPr marL="36000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- Κακοήθης υπέρταση.</a:t>
            </a:r>
          </a:p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0B0F0"/>
              </a:buClr>
              <a:buNone/>
            </a:pPr>
            <a:endParaRPr lang="el-G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9F0E63B3-8632-E87A-301C-3F677D3B2E25}"/>
              </a:ext>
            </a:extLst>
          </p:cNvPr>
          <p:cNvSpPr txBox="1">
            <a:spLocks/>
          </p:cNvSpPr>
          <p:nvPr/>
        </p:nvSpPr>
        <p:spPr>
          <a:xfrm>
            <a:off x="6184777" y="1145220"/>
            <a:ext cx="5169023" cy="515080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rgbClr val="FF0000"/>
              </a:buClr>
              <a:buFont typeface="Arial" panose="020B0604020202020204" pitchFamily="34" charset="0"/>
              <a:buNone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Η </a:t>
            </a:r>
            <a:r>
              <a:rPr lang="el-G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αλδοστερόνη</a:t>
            </a: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 μπορεί να είναι μειωμένη σε: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Σύνδρομο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Υπέρταση με ανεπάρκεια της 11β-υδροξυλάσης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Υπέρταση με ανεπάρκεια της 17-υδροξυλάσης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Πρωτοπαθή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επινεφριδιακή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ανεπάρκεια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Πρωτοπαθή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υπερδεοξυκορτικοστερονισμό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Σύνδρομο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Liddle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Σύνδρομο της φαινομενικής υπερέκκρισης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αλατοκορτικοειδών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0B0F0"/>
              </a:buClr>
              <a:buFont typeface="Arial" panose="020B0604020202020204" pitchFamily="34" charset="0"/>
              <a:buNone/>
            </a:pPr>
            <a:endParaRPr lang="el-G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87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306AE6-C70F-C0AE-BE96-7318B3F9D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8971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Παράγοντες που επηρεάζουν τον λόγο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αλδοστερόνης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ρενίνης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E54579B-E352-DDB9-9C42-6F6639CD9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1650"/>
            <a:ext cx="10515600" cy="1694354"/>
          </a:xfrm>
          <a:noFill/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el-GR" sz="2000" b="1" dirty="0">
                <a:latin typeface="Arial" panose="020B0604020202020204" pitchFamily="34" charset="0"/>
                <a:cs typeface="Arial" panose="020B0604020202020204" pitchFamily="34" charset="0"/>
              </a:rPr>
              <a:t>Φάρμακα που προκαλούν αύξηση του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ARR: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αδρενεργικοί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αποκλειστές</a:t>
            </a: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Κεντρικώς δρώντα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αντιυπερτασικά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κλονιδίνη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, α-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μεθυλντόπα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ΜΣΑΦ</a:t>
            </a:r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63851DDC-DB62-EBCE-2B88-30021C677F85}"/>
              </a:ext>
            </a:extLst>
          </p:cNvPr>
          <p:cNvSpPr txBox="1">
            <a:spLocks/>
          </p:cNvSpPr>
          <p:nvPr/>
        </p:nvSpPr>
        <p:spPr>
          <a:xfrm>
            <a:off x="838200" y="3203559"/>
            <a:ext cx="10668000" cy="189222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l-GR" sz="2000" b="1" dirty="0">
                <a:latin typeface="Arial" panose="020B0604020202020204" pitchFamily="34" charset="0"/>
                <a:cs typeface="Arial" panose="020B0604020202020204" pitchFamily="34" charset="0"/>
              </a:rPr>
              <a:t>Φάρμακα που προκαλούν μείωση του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ARR: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Διουρητικά (συμπεριλαμβανομένης της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σπειρονολακτόνης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Διυδροπυριδίνες</a:t>
            </a: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Αναστολείς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μετατρεπτικού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ενζύμου/ανταγωνιστές υποδοχέα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αγγειοτασίνης</a:t>
            </a: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34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306AE6-C70F-C0AE-BE96-7318B3F9D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8972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Παράγοντες που επηρεάζουν τον λόγο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αλδοστερόνης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ρενίνης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E54579B-E352-DDB9-9C42-6F6639CD9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8300"/>
            <a:ext cx="10515600" cy="4781549"/>
          </a:xfrm>
          <a:noFill/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Για τον αξιόπιστο προσδιορισμό του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ARR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συνιστάται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διακοπή επί 4 εβδομάδες των διουρητικών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τουλάχιστον 2 εβδομάδων των υπολοίπων φαρμάκων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n-US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Κατά τη διακοπή συνιστάται αντικατάσταση με φάρμακα που δεν επιδρούν στις μετρήσεις, όπως η </a:t>
            </a:r>
            <a:r>
              <a:rPr lang="el-GR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βεραπαμίλη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βραδείας αποδέσμευσης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και οι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α-</a:t>
            </a:r>
            <a:r>
              <a:rPr lang="el-GR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αδρενεργικοί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αναστολείς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(π.χ.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δοξαζοσίνη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>
              <a:lnSpc>
                <a:spcPct val="10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Σε περιπτώσεις όπου η διακοπή των παρεμβαλλόμενων φαρμάκων δεν είναι εφικτή,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κλινικός ιατρός πρέπει να λαμβάνει υπόψιν του τις επιδράσεις τους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κατά την ερμηνεία των αποτελεσμάτων.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54573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DEC5C-E147-426B-72DD-8D2DC768E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9E01A7E-D106-E74C-4DB9-3928417C7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Αλγόριθμος διάγνωσης πρωτοπαθούς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υπεραλδοστερονισμού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9DE9B6-DB85-EE91-C5E2-4A3D83A1E8B0}"/>
              </a:ext>
            </a:extLst>
          </p:cNvPr>
          <p:cNvSpPr txBox="1"/>
          <p:nvPr/>
        </p:nvSpPr>
        <p:spPr>
          <a:xfrm>
            <a:off x="2157275" y="6418554"/>
            <a:ext cx="85403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100" dirty="0" err="1">
                <a:latin typeface="Arial" panose="020B0604020202020204" pitchFamily="34" charset="0"/>
                <a:cs typeface="Arial" panose="020B0604020202020204" pitchFamily="34" charset="0"/>
              </a:rPr>
              <a:t>Διαμάντη-Κανδαράκη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Ε. Εφαρμοσμένη Ενδοκρινολογία. Ιατρικές Εκδόσεις Ζήτα, 2020.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FE5D6879-D517-E9EA-12F8-DA4D678E7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607" y="933450"/>
            <a:ext cx="7550785" cy="548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0271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647BE-6BBD-2B69-6CFF-0CF4ADB3E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37E436-51E3-19E4-848A-F1258FC0C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Αλγόριθμος διαφορικής διάγνωσης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υποτύπων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πρωτοπαθούς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υπεραλδοστερονισμού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9C4A6D-0F8F-7178-3299-B67F9C211AFF}"/>
              </a:ext>
            </a:extLst>
          </p:cNvPr>
          <p:cNvSpPr txBox="1"/>
          <p:nvPr/>
        </p:nvSpPr>
        <p:spPr>
          <a:xfrm>
            <a:off x="2157275" y="6418554"/>
            <a:ext cx="85403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100" dirty="0" err="1">
                <a:latin typeface="Arial" panose="020B0604020202020204" pitchFamily="34" charset="0"/>
                <a:cs typeface="Arial" panose="020B0604020202020204" pitchFamily="34" charset="0"/>
              </a:rPr>
              <a:t>Διαμάντη-Κανδαράκη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Ε. Εφαρμοσμένη Ενδοκρινολογία. Ιατρικές Εκδόσεις Ζήτα, 2020.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CF176F7-0207-2809-8345-44DB87BBC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941" y="984172"/>
            <a:ext cx="7674118" cy="538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115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3749C366-2CF5-D06B-07D2-D2983AECC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4" y="1890712"/>
            <a:ext cx="3581398" cy="3076574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F11AF7C1-7929-37BF-4C36-999065B1D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670" y="1890712"/>
            <a:ext cx="3581027" cy="3076574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D12FE5BF-FD6E-0791-983D-2D3F3AEFC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379" y="1890712"/>
            <a:ext cx="3581385" cy="3076575"/>
          </a:xfrm>
          <a:prstGeom prst="rect">
            <a:avLst/>
          </a:prstGeom>
        </p:spPr>
      </p:pic>
      <p:cxnSp>
        <p:nvCxnSpPr>
          <p:cNvPr id="12" name="Ευθύγραμμο βέλος σύνδεσης 11">
            <a:extLst>
              <a:ext uri="{FF2B5EF4-FFF2-40B4-BE49-F238E27FC236}">
                <a16:creationId xmlns:a16="http://schemas.microsoft.com/office/drawing/2014/main" id="{99CE4583-31C3-F797-47EC-68FB6365F6CE}"/>
              </a:ext>
            </a:extLst>
          </p:cNvPr>
          <p:cNvCxnSpPr>
            <a:cxnSpLocks/>
          </p:cNvCxnSpPr>
          <p:nvPr/>
        </p:nvCxnSpPr>
        <p:spPr>
          <a:xfrm flipV="1">
            <a:off x="2438400" y="3619500"/>
            <a:ext cx="228600" cy="390525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Ευθύγραμμο βέλος σύνδεσης 15">
            <a:extLst>
              <a:ext uri="{FF2B5EF4-FFF2-40B4-BE49-F238E27FC236}">
                <a16:creationId xmlns:a16="http://schemas.microsoft.com/office/drawing/2014/main" id="{445C5949-BA63-788A-D0DB-2A0107CB5DFA}"/>
              </a:ext>
            </a:extLst>
          </p:cNvPr>
          <p:cNvCxnSpPr>
            <a:cxnSpLocks/>
          </p:cNvCxnSpPr>
          <p:nvPr/>
        </p:nvCxnSpPr>
        <p:spPr>
          <a:xfrm flipV="1">
            <a:off x="6305550" y="3619500"/>
            <a:ext cx="247650" cy="390525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Ευθύγραμμο βέλος σύνδεσης 23">
            <a:extLst>
              <a:ext uri="{FF2B5EF4-FFF2-40B4-BE49-F238E27FC236}">
                <a16:creationId xmlns:a16="http://schemas.microsoft.com/office/drawing/2014/main" id="{1B680491-D20C-EE63-4EA6-DD90E8153019}"/>
              </a:ext>
            </a:extLst>
          </p:cNvPr>
          <p:cNvCxnSpPr>
            <a:cxnSpLocks/>
          </p:cNvCxnSpPr>
          <p:nvPr/>
        </p:nvCxnSpPr>
        <p:spPr>
          <a:xfrm flipV="1">
            <a:off x="10333608" y="3941685"/>
            <a:ext cx="292963" cy="390618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999C436-323B-BB8B-CDDE-7160C23CE23C}"/>
              </a:ext>
            </a:extLst>
          </p:cNvPr>
          <p:cNvSpPr txBox="1"/>
          <p:nvPr/>
        </p:nvSpPr>
        <p:spPr>
          <a:xfrm flipH="1">
            <a:off x="276224" y="516374"/>
            <a:ext cx="11639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Αδένωμα επινεφριδίων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DBBBB08-D132-38B5-539D-E43DCA86B056}"/>
              </a:ext>
            </a:extLst>
          </p:cNvPr>
          <p:cNvSpPr txBox="1"/>
          <p:nvPr/>
        </p:nvSpPr>
        <p:spPr>
          <a:xfrm flipH="1">
            <a:off x="276224" y="5048965"/>
            <a:ext cx="3533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Λήψη χωρίς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iv 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χορήγηση σκιαγραφικού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D4F6B9D-C400-3630-A377-AB65E9245079}"/>
              </a:ext>
            </a:extLst>
          </p:cNvPr>
          <p:cNvSpPr txBox="1"/>
          <p:nvPr/>
        </p:nvSpPr>
        <p:spPr>
          <a:xfrm flipH="1">
            <a:off x="4352922" y="5048965"/>
            <a:ext cx="3533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60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sec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 μετά από την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iv 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χορήγηση του σκιαγραφικού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0AA7890-4505-7BFE-E1D1-9F2216CF6B30}"/>
              </a:ext>
            </a:extLst>
          </p:cNvPr>
          <p:cNvSpPr txBox="1"/>
          <p:nvPr/>
        </p:nvSpPr>
        <p:spPr>
          <a:xfrm>
            <a:off x="8381996" y="5048965"/>
            <a:ext cx="3533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15 min 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μετά από την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iv 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χορήγηση του σκιαγραφικού (φάση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washout)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889975F-0449-5472-4397-62964C4A24EC}"/>
              </a:ext>
            </a:extLst>
          </p:cNvPr>
          <p:cNvSpPr txBox="1"/>
          <p:nvPr/>
        </p:nvSpPr>
        <p:spPr>
          <a:xfrm>
            <a:off x="7182035" y="6241002"/>
            <a:ext cx="47337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Ilias I, et al.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Endocr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Relat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Cancer 2007;14:587–99.</a:t>
            </a:r>
            <a:endParaRPr lang="el-G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5545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6FD25651-9A3F-7FB6-3029-63E6BE85C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9075" y="495300"/>
            <a:ext cx="4133850" cy="5867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94D534-9E1D-BE7F-9DF1-C1580A9FE8AC}"/>
              </a:ext>
            </a:extLst>
          </p:cNvPr>
          <p:cNvSpPr txBox="1"/>
          <p:nvPr/>
        </p:nvSpPr>
        <p:spPr>
          <a:xfrm flipH="1">
            <a:off x="3019424" y="6445188"/>
            <a:ext cx="6248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Williams TA and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Reincke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M.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Eur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J Endocrinol 2018;179:R19–R29.</a:t>
            </a:r>
            <a:endParaRPr lang="el-G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3023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A0957174-199F-A540-21B5-1F5AA40A4D4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81114" y="1314828"/>
            <a:ext cx="4276725" cy="3686175"/>
          </a:xfrm>
          <a:prstGeom prst="rect">
            <a:avLst/>
          </a:prstGeom>
        </p:spPr>
      </p:pic>
      <p:pic>
        <p:nvPicPr>
          <p:cNvPr id="8" name="Θέση περιεχομένου 7">
            <a:extLst>
              <a:ext uri="{FF2B5EF4-FFF2-40B4-BE49-F238E27FC236}">
                <a16:creationId xmlns:a16="http://schemas.microsoft.com/office/drawing/2014/main" id="{3839D090-9C40-96A6-5B39-E4EE523935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34163" y="1553739"/>
            <a:ext cx="4257675" cy="25336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954C33A-5736-3D2A-2854-FB731D0F616D}"/>
              </a:ext>
            </a:extLst>
          </p:cNvPr>
          <p:cNvSpPr txBox="1"/>
          <p:nvPr/>
        </p:nvSpPr>
        <p:spPr>
          <a:xfrm>
            <a:off x="1305017" y="417250"/>
            <a:ext cx="9570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Aldosterone-producing adenoma causing Conn syndrome</a:t>
            </a:r>
            <a:endParaRPr lang="el-G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A11B7B-0B42-5477-4732-16F24AB0511E}"/>
              </a:ext>
            </a:extLst>
          </p:cNvPr>
          <p:cNvSpPr txBox="1"/>
          <p:nvPr/>
        </p:nvSpPr>
        <p:spPr>
          <a:xfrm>
            <a:off x="1305017" y="5001003"/>
            <a:ext cx="42528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 scan of left adrenal adenoma (arrow)</a:t>
            </a:r>
            <a:endParaRPr lang="el-GR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A81B17-ACBA-FAB2-9E81-F70701AE734F}"/>
              </a:ext>
            </a:extLst>
          </p:cNvPr>
          <p:cNvSpPr txBox="1"/>
          <p:nvPr/>
        </p:nvSpPr>
        <p:spPr>
          <a:xfrm>
            <a:off x="6598421" y="4087389"/>
            <a:ext cx="4276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6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tumour</a:t>
            </a:r>
            <a:r>
              <a:rPr lang="en-US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‘canary yellow’ because of intracellular lipid accumulation</a:t>
            </a:r>
            <a:endParaRPr lang="el-GR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86C38C-756E-1E7A-8145-66F5BCF4E2E5}"/>
              </a:ext>
            </a:extLst>
          </p:cNvPr>
          <p:cNvSpPr txBox="1"/>
          <p:nvPr/>
        </p:nvSpPr>
        <p:spPr>
          <a:xfrm>
            <a:off x="2847975" y="6325507"/>
            <a:ext cx="6486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Davidson’s Principles and Practice of Medicine, 24th Edition. Elsevier 2023.</a:t>
            </a:r>
          </a:p>
        </p:txBody>
      </p:sp>
    </p:spTree>
    <p:extLst>
      <p:ext uri="{BB962C8B-B14F-4D97-AF65-F5344CB8AC3E}">
        <p14:creationId xmlns:p14="http://schemas.microsoft.com/office/powerpoint/2010/main" val="6909530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77F42C7-355B-D558-1524-1AC27030E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779" y="1400174"/>
            <a:ext cx="5794159" cy="524920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Σπάνιοι </a:t>
            </a:r>
            <a:r>
              <a:rPr lang="el-GR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νευροενδοκρινικοί</a:t>
            </a:r>
            <a:r>
              <a:rPr lang="el-GR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όγκοι από </a:t>
            </a:r>
            <a:r>
              <a:rPr lang="el-GR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χρωμαφινικά</a:t>
            </a:r>
            <a:r>
              <a:rPr lang="el-GR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κύτταρα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, που αναπτύσσονται </a:t>
            </a:r>
            <a:r>
              <a:rPr lang="el-GR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στο μυελό των επινεφριδίων (80-85%) 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ή </a:t>
            </a:r>
            <a:r>
              <a:rPr lang="el-GR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εξωεπινεφριδιακά</a:t>
            </a:r>
            <a:r>
              <a:rPr lang="el-GR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(15-20%) 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και παράγουν μία ή περισσότερες </a:t>
            </a:r>
            <a:r>
              <a:rPr lang="el-GR" sz="2300" dirty="0" err="1">
                <a:latin typeface="Arial" panose="020B0604020202020204" pitchFamily="34" charset="0"/>
                <a:cs typeface="Arial" panose="020B0604020202020204" pitchFamily="34" charset="0"/>
              </a:rPr>
              <a:t>κατεχολαμίνες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2300" dirty="0" err="1">
                <a:latin typeface="Arial" panose="020B0604020202020204" pitchFamily="34" charset="0"/>
                <a:cs typeface="Arial" panose="020B0604020202020204" pitchFamily="34" charset="0"/>
              </a:rPr>
              <a:t>επινεφρίνη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300" dirty="0" err="1">
                <a:latin typeface="Arial" panose="020B0604020202020204" pitchFamily="34" charset="0"/>
                <a:cs typeface="Arial" panose="020B0604020202020204" pitchFamily="34" charset="0"/>
              </a:rPr>
              <a:t>νορεπινεφρίνη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sz="2300" dirty="0" err="1">
                <a:latin typeface="Arial" panose="020B0604020202020204" pitchFamily="34" charset="0"/>
                <a:cs typeface="Arial" panose="020B0604020202020204" pitchFamily="34" charset="0"/>
              </a:rPr>
              <a:t>ντοπαμίνη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Όταν προέρχονται από το μυελό των επινεφριδίων ονομάζονται </a:t>
            </a:r>
            <a:r>
              <a:rPr lang="el-GR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φαιοχρωμοκυτώματα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, ενώ όταν αναπτύσσονται </a:t>
            </a:r>
            <a:r>
              <a:rPr lang="el-GR" sz="2300" dirty="0" err="1">
                <a:latin typeface="Arial" panose="020B0604020202020204" pitchFamily="34" charset="0"/>
                <a:cs typeface="Arial" panose="020B0604020202020204" pitchFamily="34" charset="0"/>
              </a:rPr>
              <a:t>εξωεπινεφριδιακά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 (παρασπονδυλικά γάγγλια της συμπαθητικής αλύσου, θώρακα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γαστρεντερικό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ή τοίχωμα ουροδόχου κύστης), ονομάζονται </a:t>
            </a:r>
            <a:r>
              <a:rPr lang="el-GR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παραγαγγλιώματα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Η επίπτωσή τους στο γενικό πληθυσμό είναι πολύ χαμηλή (1,5-1,6/1000 άτομα), ενώ </a:t>
            </a:r>
            <a:r>
              <a:rPr lang="el-GR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σε υπερτασικούς ασθενείς είναι 20 φορές υψηλότερη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 (20-60/10.000 ασθενείς).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CA5805B4-C2B7-DA98-8955-0663C6AF5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00326"/>
            <a:ext cx="5862221" cy="43234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EDB828C-CC01-994E-1BBD-DF8CD2809F88}"/>
              </a:ext>
            </a:extLst>
          </p:cNvPr>
          <p:cNvSpPr txBox="1"/>
          <p:nvPr/>
        </p:nvSpPr>
        <p:spPr>
          <a:xfrm>
            <a:off x="7102136" y="5939160"/>
            <a:ext cx="48560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Calissendorff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J, et al. Cancers (Basel) 2022;14:917. </a:t>
            </a:r>
            <a:endParaRPr lang="el-G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Τίτλος 1">
            <a:extLst>
              <a:ext uri="{FF2B5EF4-FFF2-40B4-BE49-F238E27FC236}">
                <a16:creationId xmlns:a16="http://schemas.microsoft.com/office/drawing/2014/main" id="{665EABEA-3AFB-DAEF-AD85-9FB4B4BC0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4085"/>
            <a:ext cx="10515600" cy="705729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Φαιοχρωμοκύτωμα και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παραγαγγλίωμα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φαιοπαραγαγγλιώματα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273229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2C8AF1C-9FFD-5C05-04DB-4C8CC95A9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4085"/>
            <a:ext cx="10515600" cy="705729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Φαιοχρωμοκύτωμα και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παραγαγγλίωμα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φαιοπαραγαγγλιώματα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77F42C7-355B-D558-1524-1AC27030E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0175"/>
            <a:ext cx="10515600" cy="477678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Το φαιοχρωμοκύτωμα σε ποσοστό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50-70%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εντοπίζεται στο ένα (και συχνότερα στο δεξιό) επινεφρίδιο και σε ποσοστό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5-25%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και στα δύο επινεφρίδια.</a:t>
            </a:r>
          </a:p>
          <a:p>
            <a:pPr>
              <a:lnSpc>
                <a:spcPct val="10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Σε σπάνιες περιπτώσεις, τα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παραγαγγλιώματα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είναι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πολλαπλά ή </a:t>
            </a:r>
            <a:r>
              <a:rPr lang="el-GR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οικογενή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Η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πιθανότητα κακοήθους </a:t>
            </a:r>
            <a:r>
              <a:rPr lang="el-GR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φαιοχρωμοκυτώματος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ανέρχεται στο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του συνόλου των περιπτώσεων και είναι μεγαλύτερη (περίπου 40%) όταν η εντόπιση του νεοπλάσματος είναι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εξωεπινεφριδιακή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Φαιοχρωμοκυτώματα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μπορεί να εμφανίζονται ως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μέρος ορισμένων </a:t>
            </a:r>
            <a:r>
              <a:rPr lang="el-GR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οικογενών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συνδρόμων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, όπως τα ΜΕΝ 2Α και 2Β, η νόσος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von Hippel-Lindau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και η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νευροϊνωμάτωση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2468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D2DC7-B2F0-5F49-1ABD-5C98D25F2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F46B3C-FC0B-2793-6EE7-7315B99CD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4085"/>
            <a:ext cx="10515600" cy="705729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Φαιοχρωμοκύτωμα και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παραγαγγλίωμα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φαιοπαραγαγγλιώματα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56EA25-145F-A308-9654-3BD0CB737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0175"/>
            <a:ext cx="10515600" cy="477678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>
                <a:srgbClr val="00B0F0"/>
              </a:buClr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Τα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φαιοπαραγαγγλιώματα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διακρίνονται σε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βιοχημικούς φαινοτύπους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0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lphaUcPeriod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τον </a:t>
            </a:r>
            <a:r>
              <a:rPr lang="el-GR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αδρενεργικό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, που αφορά όγκους που βρίσκονται στο μυελό των επινεφριδίων και συνήθως εκκρίνουν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επινεφρίνη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μετανεφρίνη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και ποικίλα ποσά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νορεπινεφρίνης</a:t>
            </a: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0B0F0"/>
              </a:buClr>
              <a:buNone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lphaUcPeriod" startAt="2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τον </a:t>
            </a:r>
            <a:r>
              <a:rPr lang="el-GR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νοραδρενεργικό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, που αφορά όγκους που εντοπίζονται είτε στο μυελό των επινεφριδίων είτε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εξωεπινεφριδικά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και εκκρίνουν κυρίως ή αποκλειστικά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νορεπινεφρίνη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και τον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μεταβολίτη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της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νορμετανεφρίνη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7269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77F42C7-355B-D558-1524-1AC27030E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3950"/>
            <a:ext cx="10515600" cy="553402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Η τυπική κλινική εικόνα του 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φαιοχρωμοκυτώματος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χαρακτηρίζεται από </a:t>
            </a:r>
            <a:r>
              <a:rPr lang="el-G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παροξυσμική</a:t>
            </a:r>
            <a:r>
              <a:rPr lang="el-G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υπέρταση (35%)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που μπορεί να συνοδεύεται από κεφαλαλγία, εφίδρωση ή αίσθημα παλμών.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Η </a:t>
            </a:r>
            <a:r>
              <a:rPr lang="el-G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αιφνίδια υπεραιμία προσώπου (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flushing)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δεν είναι τόσο συχνή, όσο γενικά πιστεύεται. Αντιθέτως, αρκετά συχνή (περίπου 40%) κατά την κρίση του 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φαιοχρωμοκυτώματος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είναι η </a:t>
            </a:r>
            <a:r>
              <a:rPr lang="el-G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ωχρότητα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Εξ ίσου συχνά συμπτώματα είναι το </a:t>
            </a:r>
            <a:r>
              <a:rPr lang="el-G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άγχος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και η </a:t>
            </a:r>
            <a:r>
              <a:rPr lang="el-G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νευρικότητα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(35-40%), καθώς και η </a:t>
            </a:r>
            <a:r>
              <a:rPr lang="el-G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ναυτία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και ο </a:t>
            </a:r>
            <a:r>
              <a:rPr lang="el-G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έμετος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(10-50%).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Η συχνότητα των κρίσεων κυμαίνεται από πολλές κρίσεις την ίδια μέρα μέχρι μια κρίση κάθε λίγους μήνες, αλλά οι περισσότεροι ασθενείς παρουσιάζουν </a:t>
            </a:r>
            <a:r>
              <a:rPr lang="el-G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τουλάχιστον μία κρίση την εβδομάδα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Οι παροξυσμοί συνήθως διαρκούν λίγα λεπτά με πλήρη υποχώρησή τους στα μεσοδιαστήματα και εκλύονται </a:t>
            </a:r>
            <a:r>
              <a:rPr lang="el-G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είτε αυτόματα είτε μετά από ερεθίσματα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όπως ούρηση, γενική αναισθησία ή λήψη φαρμάκων.</a:t>
            </a:r>
          </a:p>
        </p:txBody>
      </p:sp>
      <p:sp>
        <p:nvSpPr>
          <p:cNvPr id="6" name="Τίτλος 1">
            <a:extLst>
              <a:ext uri="{FF2B5EF4-FFF2-40B4-BE49-F238E27FC236}">
                <a16:creationId xmlns:a16="http://schemas.microsoft.com/office/drawing/2014/main" id="{4F6F8373-219A-C230-646B-FFC86CFDB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4085"/>
            <a:ext cx="10515600" cy="705729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Φαιοχρωμοκύτωμα και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παραγαγγλίωμα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φαιοπαραγαγγλιώματα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512224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77F42C7-355B-D558-1524-1AC27030E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2874"/>
            <a:ext cx="10515600" cy="541510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Φάρμακα που δρουν ως 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εκλυτικοί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παράγοντες 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κατεχολαμινεργικής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κρίσης είναι οι </a:t>
            </a:r>
            <a:r>
              <a:rPr lang="el-G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el-G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αποκλειστές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, τα </a:t>
            </a:r>
            <a:r>
              <a:rPr lang="el-G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τρικυκλικά</a:t>
            </a:r>
            <a:r>
              <a:rPr lang="el-G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αντικαταθλιπτικά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και τα </a:t>
            </a:r>
            <a:r>
              <a:rPr lang="el-G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γλυκοκορτικοειδή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Οι υπερτασικές αιχμές και η υποκείμενη υπερέκκριση 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κατεχολαμινών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ενέχονται στην </a:t>
            </a:r>
            <a:r>
              <a:rPr lang="el-G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αυξημένη επίπτωση οξέων καρδιαγγειακών </a:t>
            </a:r>
            <a:r>
              <a:rPr lang="el-G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συμβαμάτων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, όπως ΟΕΜ και ΑΕΕ.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Οι ασθενείς με 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αδρενεργικά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φαιοπαραγαγγλιώματα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έχουν </a:t>
            </a:r>
            <a:r>
              <a:rPr lang="el-G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10πλάσια επίπτωση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καρδιαγγειακών 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συμβαμάτων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πριν τη διάγνωση.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Ωστόσο, </a:t>
            </a:r>
            <a:r>
              <a:rPr lang="el-G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θνητότητα οφείλεται στη μεταστατική νόσο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, με 5ετή επιβίωση 40-95%. 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Σε περισσότερες από τις μισές περιπτώσεις, η </a:t>
            </a:r>
            <a:r>
              <a:rPr lang="el-G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υπέρταση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που προκαλεί το φαιοχρωμοκύτωμα είναι </a:t>
            </a:r>
            <a:r>
              <a:rPr lang="el-G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σταθερή και όχι </a:t>
            </a:r>
            <a:r>
              <a:rPr lang="el-G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παροξυσμική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Σε ποσοστό </a:t>
            </a:r>
            <a:r>
              <a:rPr lang="el-G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50-70%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το φαιοχρωμοκύτωμα μπορεί να εκδηλώνεται με </a:t>
            </a:r>
            <a:r>
              <a:rPr lang="el-G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ορθοστατική</a:t>
            </a:r>
            <a:r>
              <a:rPr lang="el-G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υπόταση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Ποσοστό </a:t>
            </a:r>
            <a:r>
              <a:rPr lang="el-G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5-15%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των ασθενών είναι </a:t>
            </a:r>
            <a:r>
              <a:rPr lang="el-G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νορμοτασικοί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Τίτλος 1">
            <a:extLst>
              <a:ext uri="{FF2B5EF4-FFF2-40B4-BE49-F238E27FC236}">
                <a16:creationId xmlns:a16="http://schemas.microsoft.com/office/drawing/2014/main" id="{58768A1B-CECD-EBC5-F9F6-61F02AF6B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4085"/>
            <a:ext cx="10515600" cy="705729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Φαιοχρωμοκύτωμα και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παραγαγγλίωμα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φαιοπαραγαγγλιώματα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543233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27A6F69-BE1D-21B4-6B8E-DF367B3A7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0103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Ενδείξεις ελέγχου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φαιοπαραγαγγλιώματος</a:t>
            </a:r>
            <a:endParaRPr lang="el-G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14B815A-9B0C-764F-D448-A061337C6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6888"/>
            <a:ext cx="10515600" cy="4810076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buAutoNum type="arabicPeriod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Χαρακτηριστικά που εγείρουν υπόνοια δευτεροπαθούς υπέρτασης ή/και παροξυντικά σημεία ή συμπτώματα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Παράδοξες μεταβολές της ΑΠ ως απάντηση σε φάρμακα, χειρουργική επέμβαση ή αναισθησία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Παρουσία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τυχαιώματος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επινεφριδίων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Συγγενείς ασθενών με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φαιοπαραγαγγλιώματα</a:t>
            </a: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00000"/>
              </a:lnSpc>
              <a:buAutoNum type="arabicPeriod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Παρουσία κλινικών εκδηλώσεων στα πλαίσια γενετικών συνδρόμων σχετιζόμενων με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φαιοπαραγαγγλιώματα</a:t>
            </a: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8312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E68CC-BBEB-0CDB-9222-C1D323BB8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B84621-1A40-7479-29CA-84765CFA5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0103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Εργαστηριακή διερεύνηση για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φαιοπαραγαγγλιώμα</a:t>
            </a:r>
            <a:endParaRPr lang="el-G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776F18D-29A8-19FB-C567-4173565F4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6887"/>
            <a:ext cx="10515600" cy="377328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Κατεχολαμίνες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αίματος και ούρων 24ώρου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Μετανεφρίνες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ούρων (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νορμετανεφρίνη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μετανεφρίνη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) 24ώρου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Βανιλλυλομανδελικό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οξύ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(VMA)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ούρων 24ώρου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Ελεύθερες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μεταφρίνες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πλάσματος (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νορμετανεφρίνη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μετανεφρίνη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3-Μεθοξυτυραμίνες πλάσματος/ούρων</a:t>
            </a:r>
            <a:endParaRPr lang="el-GR" sz="1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Χρωμογρανίνη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Α πλάσματος</a:t>
            </a:r>
          </a:p>
        </p:txBody>
      </p:sp>
    </p:spTree>
    <p:extLst>
      <p:ext uri="{BB962C8B-B14F-4D97-AF65-F5344CB8AC3E}">
        <p14:creationId xmlns:p14="http://schemas.microsoft.com/office/powerpoint/2010/main" val="16890588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2C8AF1C-9FFD-5C05-04DB-4C8CC95A9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23802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Φαιοχρωμοκύτωμα και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παραγαγγλίωμα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φαιοπαραγαγγλιώματα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77F42C7-355B-D558-1524-1AC27030E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5230"/>
            <a:ext cx="10515600" cy="559274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Η μέτρηση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μετανεφρινών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πλάσματος ή ούρων έχει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υψηλή ευαισθησία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(φυσιολογικά επίπεδα σε συμπτωματικό ασθενή αποκλείουν τη διάγνωση) αλλά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χαμηλή ειδικότητα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(επίπεδα &lt;2πλάσιο ΑΦΤ δεν αρκούν για τη διάγνωση).</a:t>
            </a:r>
          </a:p>
          <a:p>
            <a:pPr marL="0" indent="0">
              <a:lnSpc>
                <a:spcPct val="120000"/>
              </a:lnSpc>
              <a:buClr>
                <a:srgbClr val="00B0F0"/>
              </a:buClr>
              <a:buNone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Το 25% των ασθενών έχουν ηπίως αυξημένα επίπεδα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μετανεφρινών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Πιθανά αίτια διέγερσης του συμπαθητικού:</a:t>
            </a:r>
          </a:p>
          <a:p>
            <a:pPr marL="0" indent="0">
              <a:lnSpc>
                <a:spcPct val="120000"/>
              </a:lnSpc>
              <a:buClr>
                <a:srgbClr val="00B0F0"/>
              </a:buClr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  - Ασθενείς σε ΜΕΘ</a:t>
            </a:r>
          </a:p>
          <a:p>
            <a:pPr marL="0" indent="0">
              <a:lnSpc>
                <a:spcPct val="120000"/>
              </a:lnSpc>
              <a:buClr>
                <a:srgbClr val="00B0F0"/>
              </a:buClr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  - Καρδιακή ανεπάρκεια</a:t>
            </a:r>
          </a:p>
          <a:p>
            <a:pPr marL="0" indent="0">
              <a:lnSpc>
                <a:spcPct val="120000"/>
              </a:lnSpc>
              <a:buClr>
                <a:srgbClr val="00B0F0"/>
              </a:buClr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  - Νεφρική ανεπάρκεια</a:t>
            </a:r>
          </a:p>
          <a:p>
            <a:pPr marL="0" indent="0">
              <a:lnSpc>
                <a:spcPct val="120000"/>
              </a:lnSpc>
              <a:buClr>
                <a:srgbClr val="00B0F0"/>
              </a:buClr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  - Υπογλυκαιμικά επεισόδια</a:t>
            </a:r>
          </a:p>
          <a:p>
            <a:pPr marL="0" indent="0">
              <a:lnSpc>
                <a:spcPct val="120000"/>
              </a:lnSpc>
              <a:buClr>
                <a:srgbClr val="00B0F0"/>
              </a:buClr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  - Ακατάλληλες συνθήκες αιμοληψίας</a:t>
            </a:r>
          </a:p>
        </p:txBody>
      </p:sp>
    </p:spTree>
    <p:extLst>
      <p:ext uri="{BB962C8B-B14F-4D97-AF65-F5344CB8AC3E}">
        <p14:creationId xmlns:p14="http://schemas.microsoft.com/office/powerpoint/2010/main" val="7289373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2C8AF1C-9FFD-5C05-04DB-4C8CC95A9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1437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Φαιοχρωμοκύτωμα και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παραγαγγλίωμα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φαιοπαραγαγγλιώματα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77F42C7-355B-D558-1524-1AC27030E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5400"/>
            <a:ext cx="10515600" cy="536257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Η κατανάλωση τροφών πλούσιων σε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βιογενείς </a:t>
            </a:r>
            <a:r>
              <a:rPr lang="el-GR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αμίνες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και η λήψη ορισμένων φαρμάκων, όπως τα </a:t>
            </a:r>
            <a:r>
              <a:rPr lang="el-GR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τρικυκλικά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αντικαταθλιπτικά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, μπορούν να οδηγήσουν σε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ψευδώς αυξημένα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επίπεδα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μετανεφρινών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ούρων.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Αντίθετα,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μέτρηση ελεύθερων </a:t>
            </a:r>
            <a:r>
              <a:rPr lang="el-GR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μετανεφρινών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πλάσματος δεν απαιτεί διατροφικούς περιορισμούς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, με εξαίρεση την 3-μεθοξυτυραμίνη, που επηρεάζεται από τη λήψη γεύματος.</a:t>
            </a:r>
          </a:p>
          <a:p>
            <a:pPr>
              <a:lnSpc>
                <a:spcPct val="1200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Η 3-μεθοξυτυραμίνη, που αποτελεί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μεταβολίτη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της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ντοπαμίνης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, βρίσκεται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αυξημένη σε </a:t>
            </a:r>
            <a:r>
              <a:rPr lang="el-GR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εξωεπινεφριδιακούς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όγκους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και σε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μεταστατικά </a:t>
            </a:r>
            <a:r>
              <a:rPr lang="el-GR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παραγαγγλιώματα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6783137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263A5-D3C1-282C-907D-6835DFABD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3F5B342-3041-19D7-99E9-E661B83D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1437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Φαιοχρωμοκύτωμα και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παραγαγγλίωμα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φαιοπαραγαγγλιώματα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170B112-DF8D-8889-A99B-FCCBF1DA6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1"/>
            <a:ext cx="10515600" cy="25146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Σε όλους τους ασθενείς θα πρέπει να αξιολογείται η 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πιθανότητα διενέργειας γενετικού ελέγχου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για τους κάτωθι λόγους:</a:t>
            </a:r>
          </a:p>
          <a:p>
            <a:pPr marL="360000" indent="-342900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Πάνω από 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των ασθενών φέρουν γονιδιακές μεταλλάξεις.</a:t>
            </a:r>
          </a:p>
          <a:p>
            <a:pPr marL="360000" indent="-342900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Συγκεκριμένες γονιδιακές μεταλλάξεις έχουν συσχετιστεί με πιο επιθετική νόσο και ανάπτυξη μεταστάσεων.</a:t>
            </a:r>
          </a:p>
          <a:p>
            <a:pPr marL="360000" indent="-342900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Η διάγνωση ενός κληρονομικού συνδρόμου μπορεί να οδηγήσει στην πιο έγκαιρη διάγνωση και θεραπεία άλλων εκδηλώσεων στον ίδιο τον ασθενή αλλά και στην οικογένειά του.</a:t>
            </a:r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80379260-3451-D3C6-826D-623EA3314127}"/>
              </a:ext>
            </a:extLst>
          </p:cNvPr>
          <p:cNvSpPr txBox="1">
            <a:spLocks/>
          </p:cNvSpPr>
          <p:nvPr/>
        </p:nvSpPr>
        <p:spPr>
          <a:xfrm>
            <a:off x="838200" y="5594413"/>
            <a:ext cx="10515600" cy="71212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l-G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εντόπιση του όγκου, η εκκριτική του συμπεριφορά (βιοχημικός τύπος) και η κλινική του εικόνα μπορούν περαιτέρω να μας κατευθύνουν σε συγκεκριμένα γονίδια.</a:t>
            </a:r>
          </a:p>
        </p:txBody>
      </p:sp>
      <p:sp>
        <p:nvSpPr>
          <p:cNvPr id="5" name="Θέση περιεχομένου 2">
            <a:extLst>
              <a:ext uri="{FF2B5EF4-FFF2-40B4-BE49-F238E27FC236}">
                <a16:creationId xmlns:a16="http://schemas.microsoft.com/office/drawing/2014/main" id="{8F1D87D9-1629-49FA-D90A-2971061E8D19}"/>
              </a:ext>
            </a:extLst>
          </p:cNvPr>
          <p:cNvSpPr txBox="1">
            <a:spLocks/>
          </p:cNvSpPr>
          <p:nvPr/>
        </p:nvSpPr>
        <p:spPr>
          <a:xfrm>
            <a:off x="838200" y="3429000"/>
            <a:ext cx="10668000" cy="2165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Χαρακτηριστικά που συνηγορούν υπέρ της παρουσίας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οικογενούς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συνδρόμου είναι:</a:t>
            </a:r>
          </a:p>
          <a:p>
            <a:pPr marL="360000" indent="-285750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Νεαρή ηλικία</a:t>
            </a:r>
          </a:p>
          <a:p>
            <a:pPr marL="360000" indent="-285750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Πολυεστιακή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αμφοτερόπλευρη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ή μεταστατική νόσος</a:t>
            </a:r>
          </a:p>
          <a:p>
            <a:pPr marL="360000" indent="-285750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Συνδρομική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κλινική εικόνα</a:t>
            </a:r>
          </a:p>
          <a:p>
            <a:pPr marL="360000" indent="-285750">
              <a:lnSpc>
                <a:spcPct val="10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Θετικό οικογενειακό ιστορικό.</a:t>
            </a:r>
          </a:p>
        </p:txBody>
      </p:sp>
    </p:spTree>
    <p:extLst>
      <p:ext uri="{BB962C8B-B14F-4D97-AF65-F5344CB8AC3E}">
        <p14:creationId xmlns:p14="http://schemas.microsoft.com/office/powerpoint/2010/main" val="419130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21D9AC-DF8F-4624-1B0B-DD8CE2342842}"/>
              </a:ext>
            </a:extLst>
          </p:cNvPr>
          <p:cNvSpPr txBox="1"/>
          <p:nvPr/>
        </p:nvSpPr>
        <p:spPr>
          <a:xfrm>
            <a:off x="2847975" y="6440750"/>
            <a:ext cx="6486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Davidson’s Principles and Practice of Medicine, 24th Edition. Elsevier 2023.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D6B48F-EA8E-D08B-0964-E1A796A4351E}"/>
              </a:ext>
            </a:extLst>
          </p:cNvPr>
          <p:cNvSpPr txBox="1"/>
          <p:nvPr/>
        </p:nvSpPr>
        <p:spPr>
          <a:xfrm>
            <a:off x="408373" y="417250"/>
            <a:ext cx="11390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 scan of abdomen showing large left adrenal phaeochromocytoma</a:t>
            </a:r>
            <a:endParaRPr lang="el-G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F6621723-9275-4A23-3061-11B834E04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975" y="1114475"/>
            <a:ext cx="6486525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185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3F3FC-F9B9-7D15-64C2-F1921B0DA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A02F886-1CE6-79A6-1129-C07A6EB8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Διαγνωστικός αλγόριθμος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φαιοχρωμοκυτώματος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παραγαγγλιώματος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19EA5F-A098-7E12-6C58-2715EC2FB1BF}"/>
              </a:ext>
            </a:extLst>
          </p:cNvPr>
          <p:cNvSpPr txBox="1"/>
          <p:nvPr/>
        </p:nvSpPr>
        <p:spPr>
          <a:xfrm>
            <a:off x="2157275" y="6418554"/>
            <a:ext cx="85403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100" dirty="0" err="1">
                <a:latin typeface="Arial" panose="020B0604020202020204" pitchFamily="34" charset="0"/>
                <a:cs typeface="Arial" panose="020B0604020202020204" pitchFamily="34" charset="0"/>
              </a:rPr>
              <a:t>Διαμάντη-Κανδαράκη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Ε. Εφαρμοσμένη Ενδοκρινολογία. Ιατρικές Εκδόσεις Ζήτα, 2020.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3B5DD339-9DF1-41F2-9F2B-F1D1DCFFB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203" y="933450"/>
            <a:ext cx="8269593" cy="528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38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29CC2-379A-E2BF-2ED3-D675C7DD4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9BE7370-17B3-CFE8-5DB6-942954C3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Συγγενής υπερπλασία επινεφριδίων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5FEB36-608F-668D-AB41-0E50992A7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3450"/>
            <a:ext cx="10515600" cy="461509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Ομάδα διαταραχών στην βιοσύνθεση των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επινεφριδιακών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στεροειδών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, λόγω διαταραχής της δράσης ενζύμων που καταλύουν την οδό της βιοσύνθεσης των κορτικοειδών, που μεταβιβάζονται με τον </a:t>
            </a:r>
            <a:r>
              <a:rPr lang="el-GR" sz="19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αυτοσωμικό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υπολειπόμενο χαρακτήρα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Το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των περιπτώσεων ΣΥΕ οφείλεται σε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ανεπάρκεια της 21-υδροξυλάσης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, το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σε έλλειψη της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11β-υδροξυλάση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και πολύ σπάνια σε έλλειψη της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17α-υδροξυλάσης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Ανάλογα με τη βαρύτητα και το είδος της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ενζυμικής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διαταραχής, διακρίνεται σε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κλασική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με (67%) ή χωρίς (33%) απώλεια νατρίου και την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ήπια ή βραδείας έναρξης 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(μη κλασική).</a:t>
            </a:r>
          </a:p>
        </p:txBody>
      </p:sp>
    </p:spTree>
    <p:extLst>
      <p:ext uri="{BB962C8B-B14F-4D97-AF65-F5344CB8AC3E}">
        <p14:creationId xmlns:p14="http://schemas.microsoft.com/office/powerpoint/2010/main" val="35005419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E499C-5357-F354-88F3-2836AC0AD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62D7AC1-47C8-0503-8086-F96A23EB3D49}"/>
              </a:ext>
            </a:extLst>
          </p:cNvPr>
          <p:cNvSpPr txBox="1"/>
          <p:nvPr/>
        </p:nvSpPr>
        <p:spPr>
          <a:xfrm>
            <a:off x="390617" y="159798"/>
            <a:ext cx="11407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Adrenal steroidogenesis</a:t>
            </a:r>
            <a:endParaRPr lang="el-G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74A13913-3276-2198-58D6-192AD4D6A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222" y="683018"/>
            <a:ext cx="7904595" cy="6015184"/>
          </a:xfrm>
          <a:prstGeom prst="rect">
            <a:avLst/>
          </a:prstGeom>
        </p:spPr>
      </p:pic>
      <p:sp>
        <p:nvSpPr>
          <p:cNvPr id="12" name="Σύμβολο πολλαπλασιασμού 11">
            <a:extLst>
              <a:ext uri="{FF2B5EF4-FFF2-40B4-BE49-F238E27FC236}">
                <a16:creationId xmlns:a16="http://schemas.microsoft.com/office/drawing/2014/main" id="{9B5F6A61-7DC9-D9E3-411A-F2ABA9C195E0}"/>
              </a:ext>
            </a:extLst>
          </p:cNvPr>
          <p:cNvSpPr/>
          <p:nvPr/>
        </p:nvSpPr>
        <p:spPr>
          <a:xfrm>
            <a:off x="3280527" y="3525625"/>
            <a:ext cx="556181" cy="41478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Βέλος: Επάνω 12">
            <a:extLst>
              <a:ext uri="{FF2B5EF4-FFF2-40B4-BE49-F238E27FC236}">
                <a16:creationId xmlns:a16="http://schemas.microsoft.com/office/drawing/2014/main" id="{C57FDA70-FD36-8D5A-6CCB-A881934FF556}"/>
              </a:ext>
            </a:extLst>
          </p:cNvPr>
          <p:cNvSpPr/>
          <p:nvPr/>
        </p:nvSpPr>
        <p:spPr>
          <a:xfrm>
            <a:off x="2722775" y="3101419"/>
            <a:ext cx="320511" cy="509047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Βέλος: Επάνω 16">
            <a:extLst>
              <a:ext uri="{FF2B5EF4-FFF2-40B4-BE49-F238E27FC236}">
                <a16:creationId xmlns:a16="http://schemas.microsoft.com/office/drawing/2014/main" id="{E6C118CB-16C9-CE9E-3906-6FFD20AA4A55}"/>
              </a:ext>
            </a:extLst>
          </p:cNvPr>
          <p:cNvSpPr/>
          <p:nvPr/>
        </p:nvSpPr>
        <p:spPr>
          <a:xfrm>
            <a:off x="5355995" y="3101419"/>
            <a:ext cx="320511" cy="509047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Βέλος: Επάνω 17">
            <a:extLst>
              <a:ext uri="{FF2B5EF4-FFF2-40B4-BE49-F238E27FC236}">
                <a16:creationId xmlns:a16="http://schemas.microsoft.com/office/drawing/2014/main" id="{102B93FE-EB24-094C-CD00-81D9C4FAF5F8}"/>
              </a:ext>
            </a:extLst>
          </p:cNvPr>
          <p:cNvSpPr/>
          <p:nvPr/>
        </p:nvSpPr>
        <p:spPr>
          <a:xfrm>
            <a:off x="8430704" y="3101419"/>
            <a:ext cx="320511" cy="509047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Σύμβολο πολλαπλασιασμού 19">
            <a:extLst>
              <a:ext uri="{FF2B5EF4-FFF2-40B4-BE49-F238E27FC236}">
                <a16:creationId xmlns:a16="http://schemas.microsoft.com/office/drawing/2014/main" id="{175B1F03-B24B-7262-B59B-24546862C5E7}"/>
              </a:ext>
            </a:extLst>
          </p:cNvPr>
          <p:cNvSpPr/>
          <p:nvPr/>
        </p:nvSpPr>
        <p:spPr>
          <a:xfrm>
            <a:off x="6150988" y="3525625"/>
            <a:ext cx="556181" cy="41478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2" name="Βέλος: Επάνω 21">
            <a:extLst>
              <a:ext uri="{FF2B5EF4-FFF2-40B4-BE49-F238E27FC236}">
                <a16:creationId xmlns:a16="http://schemas.microsoft.com/office/drawing/2014/main" id="{98E2244C-1260-BB68-B53C-20676FA1FE2C}"/>
              </a:ext>
            </a:extLst>
          </p:cNvPr>
          <p:cNvSpPr/>
          <p:nvPr/>
        </p:nvSpPr>
        <p:spPr>
          <a:xfrm rot="10800000" flipH="1">
            <a:off x="2694492" y="5754252"/>
            <a:ext cx="320512" cy="509046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4" name="Βέλος: Επάνω 23">
            <a:extLst>
              <a:ext uri="{FF2B5EF4-FFF2-40B4-BE49-F238E27FC236}">
                <a16:creationId xmlns:a16="http://schemas.microsoft.com/office/drawing/2014/main" id="{3DD34D56-3AF1-174E-F38D-24488CE811FC}"/>
              </a:ext>
            </a:extLst>
          </p:cNvPr>
          <p:cNvSpPr/>
          <p:nvPr/>
        </p:nvSpPr>
        <p:spPr>
          <a:xfrm rot="10800000" flipH="1">
            <a:off x="5355993" y="4812837"/>
            <a:ext cx="320513" cy="509051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97BE9C-FFB1-7C66-CADD-6BEABE83B8A3}"/>
              </a:ext>
            </a:extLst>
          </p:cNvPr>
          <p:cNvSpPr txBox="1"/>
          <p:nvPr/>
        </p:nvSpPr>
        <p:spPr>
          <a:xfrm>
            <a:off x="6912864" y="6364652"/>
            <a:ext cx="52029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Kronemberg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H.M., Melmed S., Polonsky K.S. and Larsen P.R. (Eds) Williams Textbook of Endocrinology, 11th Edition. Saunders Elsevier, Philadelphia, 2008.</a:t>
            </a:r>
            <a:endParaRPr lang="el-G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002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7" grpId="0" animBg="1"/>
      <p:bldP spid="18" grpId="0" animBg="1"/>
      <p:bldP spid="20" grpId="0" animBg="1"/>
      <p:bldP spid="22" grpId="0" animBg="1"/>
      <p:bldP spid="24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521F3-1E8B-561D-0161-3D8A46CF8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519D4C4-757E-7D23-12F4-7D6159FCA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Συγγενής υπερπλασία επινεφριδίων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D6D5169-C924-D032-CDE4-02AB1B3F1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3450"/>
            <a:ext cx="10515600" cy="556500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Πάντα οδηγεί σε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μειωμένη </a:t>
            </a:r>
            <a:r>
              <a:rPr lang="el-GR" sz="19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κορτιζόλη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αυξημένα επίπεδα ACTH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Η αυξημένη ACTH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υπερδιεγείρει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τα επινεφρίδια προκαλώντας υπερπλασία τους.</a:t>
            </a: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Λόγω της ανεπάρκειας ενζύμων, η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κορτιζόλη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παραμένει χαμηλή, παρά την υπερβολική διέγερση.</a:t>
            </a: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Η ανεπάρκεια τόσο της 17-υδροξυλάσης όσο και της 11β-υδροξυλάσης μπορεί να προκαλέσει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υπέρταση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λόγω της υπερβολικής παραγωγής 11-δεοξυκορτικοστερόνης, η οποία έχει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αλατοκορτικοειδική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δράση.</a:t>
            </a: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n-US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Η διάγνωση γίνεται με τη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δοκιμασία </a:t>
            </a:r>
            <a:r>
              <a:rPr lang="en-US" sz="19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Synacthen</a:t>
            </a:r>
            <a:r>
              <a:rPr lang="en-US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τριπλάσια αύξηση της 17-υδροξυπρογεστερόνη μετά από διέγερση με συνθετική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ACTH) 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γενετικό έλεγχο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746708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F10ED-2511-7A46-CFB9-DD2B41287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75CD371-D6D5-CF24-9BE0-AFB60B597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Τυχαιώματα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επινεφριδίων (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incidentalomas)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E85763C-8BB2-CAD6-6F4B-16B0F82C1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3450"/>
            <a:ext cx="10515600" cy="5565004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Μορφώματα στα επινεφρίδια τα οποία αναδεικνύονται κατά τη διαδικασία διερεύνησης συμπτωμάτων ή σημείων άσχετων με τα επινεφρίδια.</a:t>
            </a: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Η επίπτωση κυμαίνεται 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από 3%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σε μέσης ηλικίας 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έως 10%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σε μεγάλης ηλικίας άτομα.</a:t>
            </a: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Αιτιολογία:</a:t>
            </a:r>
          </a:p>
          <a:p>
            <a:pPr marL="360000" indent="0">
              <a:lnSpc>
                <a:spcPct val="110000"/>
              </a:lnSpc>
              <a:buClr>
                <a:schemeClr val="tx1"/>
              </a:buClr>
              <a:buNone/>
            </a:pP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41% →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αδενώματα (συνήθως μη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ορμονοεκκριτικά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60000" indent="0">
              <a:lnSpc>
                <a:spcPct val="110000"/>
              </a:lnSpc>
              <a:buClr>
                <a:schemeClr val="tx1"/>
              </a:buClr>
              <a:buNone/>
            </a:pP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 →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μεταστάσεις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(Ca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πνεύμονα, μαστού, νεφρού, παχέος εντέρου, μελάνωμα, λεμφώματα)</a:t>
            </a:r>
          </a:p>
          <a:p>
            <a:pPr marL="360000" indent="0">
              <a:lnSpc>
                <a:spcPct val="110000"/>
              </a:lnSpc>
              <a:buClr>
                <a:schemeClr val="tx1"/>
              </a:buClr>
              <a:buNone/>
            </a:pP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 →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κακοήθη νεοπλάσματα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indent="0">
              <a:lnSpc>
                <a:spcPct val="110000"/>
              </a:lnSpc>
              <a:buClr>
                <a:schemeClr val="tx1"/>
              </a:buClr>
              <a:buNone/>
            </a:pP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9% →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μυελολιπώματα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indent="0">
              <a:lnSpc>
                <a:spcPct val="110000"/>
              </a:lnSpc>
              <a:buClr>
                <a:schemeClr val="tx1"/>
              </a:buClr>
              <a:buNone/>
            </a:pP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8% →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φαιοχρωμοκυττώματα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indent="0">
              <a:lnSpc>
                <a:spcPct val="110000"/>
              </a:lnSpc>
              <a:buClr>
                <a:schemeClr val="tx1"/>
              </a:buClr>
              <a:buNone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Η πιθανότητα κακοήθειας αυξάνεται με το μέγεθος του «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τυχαιώματος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» και εκτιμάται σε 25% των «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τυχαιωμάτων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» με μέγεθος 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&gt;6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6%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με μέγεθος 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4,1-6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cm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και 2% με μέγεθος 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&lt;4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Κάθε ασθενής με «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τυχαίωμα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» στα επινεφρίδια θα πρέπει να εκτιμάται κλινικά για σημεία ενδεικτικά ορμονικής δραστηριότητας. </a:t>
            </a:r>
          </a:p>
        </p:txBody>
      </p:sp>
    </p:spTree>
    <p:extLst>
      <p:ext uri="{BB962C8B-B14F-4D97-AF65-F5344CB8AC3E}">
        <p14:creationId xmlns:p14="http://schemas.microsoft.com/office/powerpoint/2010/main" val="9765840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39D69-66FA-893C-7BFD-C53358EFF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4AAC4F-66BE-3151-CB6E-2EA2F3AEF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733425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Αλγόριθμος διερεύνησης 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επινεφριδιακών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l-GR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τυχαιωμάτων</a:t>
            </a:r>
            <a:r>
              <a:rPr lang="el-G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0A8E0266-EC06-F7E8-1E2D-C5BEFA374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068" y="933450"/>
            <a:ext cx="10219863" cy="548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202332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3913</TotalTime>
  <Words>5196</Words>
  <Application>Microsoft Office PowerPoint</Application>
  <PresentationFormat>Ευρεία οθόνη</PresentationFormat>
  <Paragraphs>522</Paragraphs>
  <Slides>71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71</vt:i4>
      </vt:variant>
    </vt:vector>
  </HeadingPairs>
  <TitlesOfParts>
    <vt:vector size="76" baseType="lpstr">
      <vt:lpstr>Arial</vt:lpstr>
      <vt:lpstr>Calibri</vt:lpstr>
      <vt:lpstr>Calibri Light</vt:lpstr>
      <vt:lpstr>Wingdings</vt:lpstr>
      <vt:lpstr>Θέμα του Office</vt:lpstr>
      <vt:lpstr>Κλινική Άσκηση 40 Νόσοι επινεφριδίων</vt:lpstr>
      <vt:lpstr>Επινεφρίδια</vt:lpstr>
      <vt:lpstr>Επινεφρίδια</vt:lpstr>
      <vt:lpstr>Anatomy and hormones secretion of adrenal gland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Σύνδρομο Cushing</vt:lpstr>
      <vt:lpstr>Παρουσίαση του PowerPoint</vt:lpstr>
      <vt:lpstr>Πανσεληνοειδές προσωπείο</vt:lpstr>
      <vt:lpstr>Buffalo hump</vt:lpstr>
      <vt:lpstr>Παρουσίαση του PowerPoint</vt:lpstr>
      <vt:lpstr>Παρουσίαση του PowerPoint</vt:lpstr>
      <vt:lpstr>Σύνδρομο Cushing</vt:lpstr>
      <vt:lpstr>Διαλογή ασθενών με πιθανό σύνδρομο Cushing </vt:lpstr>
      <vt:lpstr>Δοκιμασίες διαλογής και ελέγχου συνδρόμου Cushing </vt:lpstr>
      <vt:lpstr>Δοκιμασίες διαλογής και ελέγχου συνδρόμου Cushing </vt:lpstr>
      <vt:lpstr>Καταστάσεις που οδηγούν σε ψευδή διάγνωση Cushing </vt:lpstr>
      <vt:lpstr>Απεικονιστικές μέθοδοι </vt:lpstr>
      <vt:lpstr>Απεικονιστικές μέθοδοι </vt:lpstr>
      <vt:lpstr>Αλγόριθμος διερεύνησης πιθανού συνδρόμου Cushing </vt:lpstr>
      <vt:lpstr>Αλγόριθμος διαφορικής διάγνωσης συνδρόμου Cushing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Αίτια δευτεροπαθούς επινεφριδιακής ανεπάρκειας </vt:lpstr>
      <vt:lpstr>Διαφορές πρωτοπαθούς και δευτεροπαθούς επινεφριδιακής ανεπάρκειας </vt:lpstr>
      <vt:lpstr>Κλινική εικόνα επινεφριδιακής ανεπάρκειας </vt:lpstr>
      <vt:lpstr>Κλινική εικόνα επινεφριδιακής ανεπάρκειας </vt:lpstr>
      <vt:lpstr>Κλινική εικόνα επινεφριδιακής ανεπάρκειας </vt:lpstr>
      <vt:lpstr>Κλινική εικόνα επινεφριδιακής ανεπάρκειας </vt:lpstr>
      <vt:lpstr>Κλινική εικόνα επινεφριδιακής ανεπάρκειας </vt:lpstr>
      <vt:lpstr>Αλγόριθμος διαγνωστικής προσέγγισης επινεφριδιακής ανεπάρκειας </vt:lpstr>
      <vt:lpstr>Πρωτοπαθής υπεραλδοστερονισμός</vt:lpstr>
      <vt:lpstr>Αίτια πρωτοπαθούς υπεραλδοστερονισμού</vt:lpstr>
      <vt:lpstr>Πρωτοπαθής υπεραλδοστερονισμός</vt:lpstr>
      <vt:lpstr>Υπερτασικοί ασθενείς που πρέπει να ελεγχθούν για πρωτοπαθή υπεραλδοστερονισμό</vt:lpstr>
      <vt:lpstr>Διάγνωση πρωτοπαθούς υπεραλδοστερονισμού</vt:lpstr>
      <vt:lpstr>Δοκιμασίες επιβεβαίωσης πρωτοπαθούς υπεραλδοστερονισμού</vt:lpstr>
      <vt:lpstr>Παράγοντες που επηρεάζουν τα επίπεδα ρενίνης</vt:lpstr>
      <vt:lpstr>Παράγοντες που επηρεάζουν τα επίπεδα αλδοστερόνης</vt:lpstr>
      <vt:lpstr>Παράγοντες που επηρεάζουν τον λόγο αλδοστερόνης/ρενίνης </vt:lpstr>
      <vt:lpstr>Παράγοντες που επηρεάζουν τον λόγο αλδοστερόνης/ρενίνης </vt:lpstr>
      <vt:lpstr>Αλγόριθμος διάγνωσης πρωτοπαθούς υπεραλδοστερονισμού </vt:lpstr>
      <vt:lpstr>Αλγόριθμος διαφορικής διάγνωσης υποτύπων πρωτοπαθούς υπεραλδοστερονισμού </vt:lpstr>
      <vt:lpstr>Παρουσίαση του PowerPoint</vt:lpstr>
      <vt:lpstr>Παρουσίαση του PowerPoint</vt:lpstr>
      <vt:lpstr>Παρουσίαση του PowerPoint</vt:lpstr>
      <vt:lpstr>Φαιοχρωμοκύτωμα και παραγαγγλίωμα (φαιοπαραγαγγλιώματα)</vt:lpstr>
      <vt:lpstr>Φαιοχρωμοκύτωμα και παραγαγγλίωμα (φαιοπαραγαγγλιώματα)</vt:lpstr>
      <vt:lpstr>Φαιοχρωμοκύτωμα και παραγαγγλίωμα (φαιοπαραγαγγλιώματα)</vt:lpstr>
      <vt:lpstr>Φαιοχρωμοκύτωμα και παραγαγγλίωμα (φαιοπαραγαγγλιώματα)</vt:lpstr>
      <vt:lpstr>Φαιοχρωμοκύτωμα και παραγαγγλίωμα (φαιοπαραγαγγλιώματα)</vt:lpstr>
      <vt:lpstr>Ενδείξεις ελέγχου φαιοπαραγαγγλιώματος</vt:lpstr>
      <vt:lpstr>Εργαστηριακή διερεύνηση για φαιοπαραγαγγλιώμα</vt:lpstr>
      <vt:lpstr>Φαιοχρωμοκύτωμα και παραγαγγλίωμα (φαιοπαραγαγγλιώματα)</vt:lpstr>
      <vt:lpstr>Φαιοχρωμοκύτωμα και παραγαγγλίωμα (φαιοπαραγαγγλιώματα)</vt:lpstr>
      <vt:lpstr>Φαιοχρωμοκύτωμα και παραγαγγλίωμα (φαιοπαραγαγγλιώματα)</vt:lpstr>
      <vt:lpstr>Παρουσίαση του PowerPoint</vt:lpstr>
      <vt:lpstr>Διαγνωστικός αλγόριθμος φαιοχρωμοκυτώματος/παραγαγγλιώματος </vt:lpstr>
      <vt:lpstr>Συγγενής υπερπλασία επινεφριδίων </vt:lpstr>
      <vt:lpstr>Παρουσίαση του PowerPoint</vt:lpstr>
      <vt:lpstr>Συγγενής υπερπλασία επινεφριδίων </vt:lpstr>
      <vt:lpstr>«Τυχαιώματα» επινεφριδίων (incidentalomas) </vt:lpstr>
      <vt:lpstr>Αλγόριθμος διερεύνησης επινεφριδιακών «τυχαιωμάτων»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George Pavlidis</dc:creator>
  <cp:lastModifiedBy>George Pavlidis</cp:lastModifiedBy>
  <cp:revision>394</cp:revision>
  <dcterms:created xsi:type="dcterms:W3CDTF">2025-09-01T19:20:31Z</dcterms:created>
  <dcterms:modified xsi:type="dcterms:W3CDTF">2026-04-19T20:41:12Z</dcterms:modified>
</cp:coreProperties>
</file>