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8" r:id="rId4"/>
  </p:sldMasterIdLst>
  <p:notesMasterIdLst>
    <p:notesMasterId r:id="rId40"/>
  </p:notesMasterIdLst>
  <p:sldIdLst>
    <p:sldId id="257" r:id="rId5"/>
    <p:sldId id="258" r:id="rId6"/>
    <p:sldId id="259" r:id="rId7"/>
    <p:sldId id="260" r:id="rId8"/>
    <p:sldId id="261" r:id="rId9"/>
    <p:sldId id="263" r:id="rId10"/>
    <p:sldId id="262" r:id="rId11"/>
    <p:sldId id="265" r:id="rId12"/>
    <p:sldId id="264" r:id="rId13"/>
    <p:sldId id="271" r:id="rId14"/>
    <p:sldId id="266" r:id="rId15"/>
    <p:sldId id="267" r:id="rId16"/>
    <p:sldId id="268" r:id="rId17"/>
    <p:sldId id="269" r:id="rId18"/>
    <p:sldId id="274" r:id="rId19"/>
    <p:sldId id="273" r:id="rId20"/>
    <p:sldId id="278" r:id="rId21"/>
    <p:sldId id="275" r:id="rId22"/>
    <p:sldId id="272" r:id="rId23"/>
    <p:sldId id="276" r:id="rId24"/>
    <p:sldId id="279" r:id="rId25"/>
    <p:sldId id="280" r:id="rId26"/>
    <p:sldId id="281" r:id="rId27"/>
    <p:sldId id="277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1" r:id="rId36"/>
    <p:sldId id="290" r:id="rId37"/>
    <p:sldId id="289" r:id="rId38"/>
    <p:sldId id="292" r:id="rId3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347A6-F124-448D-836C-EA2F7A7540C1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3F844-E9CE-42E6-9ADD-8C04E7BE34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2529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5E0835-A9D4-4D78-88C7-E6AD50C97F44}" type="slidenum">
              <a:rPr lang="el-GR">
                <a:solidFill>
                  <a:prstClr val="black"/>
                </a:solidFill>
                <a:latin typeface="Arial" pitchFamily="34" charset="0"/>
              </a:rPr>
              <a:pPr/>
              <a:t>3</a:t>
            </a:fld>
            <a:endParaRPr lang="el-G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3738"/>
            <a:ext cx="6094412" cy="3429000"/>
          </a:xfrm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49"/>
            <a:ext cx="5486400" cy="4113213"/>
          </a:xfrm>
          <a:noFill/>
          <a:ln/>
        </p:spPr>
        <p:txBody>
          <a:bodyPr wrap="none" anchor="ctr"/>
          <a:lstStyle/>
          <a:p>
            <a:pPr eaLnBrk="1" hangingPunct="1"/>
            <a:endParaRPr lang="el-G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06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BEE4CA-EA26-4BDD-97E1-9C667AD8E007}" type="slidenum">
              <a:rPr lang="el-GR">
                <a:latin typeface="Arial" pitchFamily="34" charset="0"/>
              </a:rPr>
              <a:pPr/>
              <a:t>8</a:t>
            </a:fld>
            <a:endParaRPr lang="el-GR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3738"/>
            <a:ext cx="6094412" cy="34290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2606"/>
            <a:ext cx="5486400" cy="4114656"/>
          </a:xfrm>
          <a:noFill/>
          <a:ln/>
        </p:spPr>
        <p:txBody>
          <a:bodyPr wrap="none" anchor="ctr"/>
          <a:lstStyle/>
          <a:p>
            <a:pPr eaLnBrk="1" hangingPunct="1"/>
            <a:endParaRPr lang="el-G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444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3429E2-6225-43AE-A952-C2F412958D44}" type="slidenum">
              <a:rPr lang="el-GR">
                <a:latin typeface="Arial" pitchFamily="34" charset="0"/>
              </a:rPr>
              <a:pPr/>
              <a:t>9</a:t>
            </a:fld>
            <a:endParaRPr lang="el-GR">
              <a:latin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3738"/>
            <a:ext cx="6094412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2606"/>
            <a:ext cx="5486400" cy="4114656"/>
          </a:xfrm>
          <a:noFill/>
          <a:ln/>
        </p:spPr>
        <p:txBody>
          <a:bodyPr wrap="none" anchor="ctr"/>
          <a:lstStyle/>
          <a:p>
            <a:pPr eaLnBrk="1" hangingPunct="1"/>
            <a:endParaRPr lang="el-G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471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CF52E8-AF61-4D34-A411-AAD75937AED9}" type="slidenum">
              <a:rPr lang="el-GR">
                <a:latin typeface="Arial" pitchFamily="34" charset="0"/>
              </a:rPr>
              <a:pPr/>
              <a:t>11</a:t>
            </a:fld>
            <a:endParaRPr lang="el-GR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3738"/>
            <a:ext cx="6094412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2606"/>
            <a:ext cx="5486400" cy="4114656"/>
          </a:xfrm>
          <a:noFill/>
          <a:ln/>
        </p:spPr>
        <p:txBody>
          <a:bodyPr wrap="none" anchor="ctr"/>
          <a:lstStyle/>
          <a:p>
            <a:pPr eaLnBrk="1" hangingPunct="1"/>
            <a:endParaRPr lang="el-G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65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11DF4-F9A0-4BDF-8B5E-A82B2E02A1C4}" type="slidenum">
              <a:rPr lang="el-GR">
                <a:latin typeface="Arial" pitchFamily="34" charset="0"/>
              </a:rPr>
              <a:pPr/>
              <a:t>12</a:t>
            </a:fld>
            <a:endParaRPr lang="el-GR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3738"/>
            <a:ext cx="6094412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2606"/>
            <a:ext cx="5486400" cy="4114656"/>
          </a:xfrm>
          <a:noFill/>
          <a:ln/>
        </p:spPr>
        <p:txBody>
          <a:bodyPr wrap="none" anchor="ctr"/>
          <a:lstStyle/>
          <a:p>
            <a:pPr eaLnBrk="1" hangingPunct="1"/>
            <a:endParaRPr lang="el-G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611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21BD18-23F0-42CE-96FF-3314A5E5ECA8}" type="slidenum">
              <a:rPr lang="el-GR">
                <a:latin typeface="Arial" pitchFamily="34" charset="0"/>
              </a:rPr>
              <a:pPr/>
              <a:t>13</a:t>
            </a:fld>
            <a:endParaRPr lang="el-GR">
              <a:latin typeface="Arial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3738"/>
            <a:ext cx="6094412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2606"/>
            <a:ext cx="5486400" cy="4114656"/>
          </a:xfrm>
          <a:noFill/>
          <a:ln/>
        </p:spPr>
        <p:txBody>
          <a:bodyPr wrap="none" anchor="ctr"/>
          <a:lstStyle/>
          <a:p>
            <a:pPr eaLnBrk="1" hangingPunct="1"/>
            <a:endParaRPr lang="el-G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89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D51-E356-4BA0-B5EB-244022336A59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0EB5-EF0F-43C3-88D6-12A3766A4B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2196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D51-E356-4BA0-B5EB-244022336A59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0EB5-EF0F-43C3-88D6-12A3766A4B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425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D51-E356-4BA0-B5EB-244022336A59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0EB5-EF0F-43C3-88D6-12A3766A4B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1432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B548C-932B-43CA-9EE1-3F2CFE30C52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62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71F0C-883A-4874-9406-68FE0E1AE4F7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13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9984E-6318-4B74-8E10-55BD32C73A5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34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EDC9E-F17D-4B31-A65A-6598093A259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93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19415-A49E-4D97-AE57-6841CC12C12C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41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2F7EC-E40E-497B-80CC-E1705FDE03A6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17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01675-ACEA-47E3-BA48-C26AD22C4FD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81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EE3DA-7EF0-4867-B025-6E2F5BA9BF4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6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D51-E356-4BA0-B5EB-244022336A59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0EB5-EF0F-43C3-88D6-12A3766A4B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2382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DC785-8943-473A-8A26-88C7C7C6CF1D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76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DC23A-AE0E-49F9-B077-069666B7E149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85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4EF34-609D-4C5A-BC60-979B0702CB9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207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3FA4F-6F84-4B92-9127-60B8598A355E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08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 sz="2400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 sz="2400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67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2467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8B66-6E9E-4F41-BFB9-3243FB1F38A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50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94005-506E-40D5-B5C8-E8EC67F6CDC0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84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14226-8FB6-4001-BEDD-4017D278454D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84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B757A-972C-42A0-A465-5D51BA2A7E9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53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D81D0-4332-4727-830B-EDEFD33DDF71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504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0108A-32EE-4619-92CC-A6B31FD0CADE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6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D51-E356-4BA0-B5EB-244022336A59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0EB5-EF0F-43C3-88D6-12A3766A4B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2535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51D4E-9C39-4358-9874-F02B5B4D2C1C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82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9BC20-339B-45C2-B775-FD27E7755EB7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81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7C6E7-5692-4BD0-9737-A98B7FCC7256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601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CC581-7457-46BD-901A-5A4FAD622A6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238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80A70-2BA1-4EE5-9EAA-1523531BDBAF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36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4DF80-53A2-42EF-A601-CA0A9D2B69E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62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050A7-3723-4545-8D8D-3D8A0419E8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30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187EF-4DC1-459F-827A-6C9A7BAC521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182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 sz="2400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 sz="2400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67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2467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8B66-6E9E-4F41-BFB9-3243FB1F38A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359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94005-506E-40D5-B5C8-E8EC67F6CDC0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58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D51-E356-4BA0-B5EB-244022336A59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0EB5-EF0F-43C3-88D6-12A3766A4B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3003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14226-8FB6-4001-BEDD-4017D278454D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6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B757A-972C-42A0-A465-5D51BA2A7E92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480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D81D0-4332-4727-830B-EDEFD33DDF71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007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0108A-32EE-4619-92CC-A6B31FD0CADE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549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51D4E-9C39-4358-9874-F02B5B4D2C1C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0270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9BC20-339B-45C2-B775-FD27E7755EB7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580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7C6E7-5692-4BD0-9737-A98B7FCC7256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225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CC581-7457-46BD-901A-5A4FAD622A6A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729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80A70-2BA1-4EE5-9EAA-1523531BDBAF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81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4DF80-53A2-42EF-A601-CA0A9D2B69E4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6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D51-E356-4BA0-B5EB-244022336A59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0EB5-EF0F-43C3-88D6-12A3766A4B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25937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050A7-3723-4545-8D8D-3D8A0419E8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5321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187EF-4DC1-459F-827A-6C9A7BAC5215}" type="slidenum">
              <a:rPr 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6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D51-E356-4BA0-B5EB-244022336A59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0EB5-EF0F-43C3-88D6-12A3766A4B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4029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D51-E356-4BA0-B5EB-244022336A59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0EB5-EF0F-43C3-88D6-12A3766A4B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8060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D51-E356-4BA0-B5EB-244022336A59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0EB5-EF0F-43C3-88D6-12A3766A4B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9565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7D51-E356-4BA0-B5EB-244022336A59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0EB5-EF0F-43C3-88D6-12A3766A4B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708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F7D51-E356-4BA0-B5EB-244022336A59}" type="datetimeFigureOut">
              <a:rPr lang="el-GR" smtClean="0"/>
              <a:t>12/4/2020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F0EB5-EF0F-43C3-88D6-12A3766A4B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587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τον τίτλο</a:t>
            </a:r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2698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2698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2698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92A14-B380-4139-92B2-26B87E90A4B6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834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D710AD-8C20-4EDD-8941-C8FAE6E4C9FE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457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57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57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57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57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457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 sz="2400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57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 sz="2400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57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επεξεργασία του τίτλου</a:t>
            </a:r>
          </a:p>
        </p:txBody>
      </p:sp>
      <p:sp>
        <p:nvSpPr>
          <p:cNvPr id="2457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2457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  <p:extLst>
      <p:ext uri="{BB962C8B-B14F-4D97-AF65-F5344CB8AC3E}">
        <p14:creationId xmlns:p14="http://schemas.microsoft.com/office/powerpoint/2010/main" val="2336416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D710AD-8C20-4EDD-8941-C8FAE6E4C9FE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457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57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57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57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57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l-GR" sz="2400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457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 sz="2400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57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l-GR" sz="2400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57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επεξεργασία του τίτλου</a:t>
            </a:r>
          </a:p>
        </p:txBody>
      </p:sp>
      <p:sp>
        <p:nvSpPr>
          <p:cNvPr id="2457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2457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  <p:extLst>
      <p:ext uri="{BB962C8B-B14F-4D97-AF65-F5344CB8AC3E}">
        <p14:creationId xmlns:p14="http://schemas.microsoft.com/office/powerpoint/2010/main" val="6614847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685801"/>
            <a:ext cx="7772400" cy="1470025"/>
          </a:xfrm>
        </p:spPr>
        <p:txBody>
          <a:bodyPr>
            <a:normAutofit/>
          </a:bodyPr>
          <a:lstStyle/>
          <a:p>
            <a:endParaRPr lang="el-GR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47244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l-GR" b="1" dirty="0">
                <a:solidFill>
                  <a:srgbClr val="002060"/>
                </a:solidFill>
              </a:rPr>
              <a:t>ΑΝΤΩΝΗΣ ΠΑΠΑΔΟΠΟΥΛΟΣ</a:t>
            </a:r>
          </a:p>
          <a:p>
            <a:endParaRPr lang="el-GR" dirty="0">
              <a:solidFill>
                <a:srgbClr val="002060"/>
              </a:solidFill>
            </a:endParaRPr>
          </a:p>
          <a:p>
            <a:r>
              <a:rPr lang="el-GR" sz="2100" dirty="0">
                <a:solidFill>
                  <a:srgbClr val="002060"/>
                </a:solidFill>
              </a:rPr>
              <a:t>ΑΝΑΠΛΗΡΩΤΗΣ ΚΑΘΗΓΗΤΗΣ ΠΑΘΟΛΟΓΙΑΣ – ΛΟΙΜΩΞΕΩΝ</a:t>
            </a:r>
          </a:p>
          <a:p>
            <a:r>
              <a:rPr lang="el-GR" sz="2100" dirty="0">
                <a:solidFill>
                  <a:srgbClr val="002060"/>
                </a:solidFill>
              </a:rPr>
              <a:t>Δ΄ ΠΑΘΟΛΟΓΙΚΗ ΚΛΙΝΙΚΗ ΠΑΝΕΠΙΣΤΗΜΙΟΥ ΑΘΗΝΩΝ</a:t>
            </a:r>
          </a:p>
          <a:p>
            <a:r>
              <a:rPr lang="el-GR" sz="2100" dirty="0">
                <a:solidFill>
                  <a:srgbClr val="002060"/>
                </a:solidFill>
              </a:rPr>
              <a:t>ΓΕΝΙΚΟ ΠΑΝΕΠΙΣΤΗΜΙΑΚΟ ΝΟΣΟΚΟΜΕΙΟ «ΑΤΤΙΚΟΝ»</a:t>
            </a:r>
          </a:p>
          <a:p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1001486" y="2895600"/>
            <a:ext cx="93762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i="1" dirty="0"/>
              <a:t>           «Λοιμώξεις δέρματος και μαλακών μορίων »</a:t>
            </a:r>
            <a:endParaRPr lang="el-GR" sz="32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47108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0"/>
            <a:ext cx="9147175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87713" y="6007101"/>
            <a:ext cx="5040312" cy="766763"/>
          </a:xfrm>
          <a:noFill/>
        </p:spPr>
      </p:pic>
    </p:spTree>
    <p:extLst>
      <p:ext uri="{BB962C8B-B14F-4D97-AF65-F5344CB8AC3E}">
        <p14:creationId xmlns:p14="http://schemas.microsoft.com/office/powerpoint/2010/main" val="3140107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6038" y="-3175"/>
            <a:ext cx="4476750" cy="686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11130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751" y="219076"/>
            <a:ext cx="7993063" cy="620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524000" y="6468269"/>
            <a:ext cx="8534400" cy="779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dirty="0">
                <a:solidFill>
                  <a:srgbClr val="FFFF00"/>
                </a:solidFill>
              </a:rPr>
              <a:t>       Γιαμαρέλλου και συν. Λοιμώξεις και Αντιμικροβιακή Χημειοθεραπεία, 2009</a:t>
            </a:r>
          </a:p>
          <a:p>
            <a:pPr>
              <a:spcBef>
                <a:spcPct val="50000"/>
              </a:spcBef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23544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29286"/>
            <a:ext cx="8229600" cy="646331"/>
          </a:xfrm>
        </p:spPr>
        <p:txBody>
          <a:bodyPr>
            <a:spAutoFit/>
          </a:bodyPr>
          <a:lstStyle/>
          <a:p>
            <a:pPr eaLnBrk="1" hangingPunct="1">
              <a:buClr>
                <a:srgbClr val="FFCC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>
                <a:solidFill>
                  <a:srgbClr val="FFCC00"/>
                </a:solidFill>
                <a:effectLst/>
              </a:rPr>
              <a:t>ΕΡΥΣΙΠΕΛΑΣ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412875"/>
            <a:ext cx="9144000" cy="6076950"/>
          </a:xfrm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 b="1" dirty="0">
                <a:solidFill>
                  <a:srgbClr val="FFCC00"/>
                </a:solidFill>
                <a:effectLst/>
              </a:rPr>
              <a:t>ΕΠΙΠΛΟΚΕΣ:</a:t>
            </a:r>
            <a:endParaRPr lang="el-GR" sz="2800" b="1" dirty="0">
              <a:solidFill>
                <a:srgbClr val="FFCC00"/>
              </a:solidFill>
              <a:effectLst/>
            </a:endParaRPr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800" b="1" dirty="0">
                <a:solidFill>
                  <a:srgbClr val="FFCC00"/>
                </a:solidFill>
                <a:effectLst/>
              </a:rPr>
              <a:t>  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υποτροπές</a:t>
            </a:r>
            <a:r>
              <a:rPr lang="en-GB" sz="2800" dirty="0">
                <a:effectLst/>
              </a:rPr>
              <a:t>, </a:t>
            </a:r>
            <a:endParaRPr lang="el-GR" sz="2800" dirty="0">
              <a:effectLst/>
            </a:endParaRPr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800" dirty="0">
                <a:effectLst/>
              </a:rPr>
              <a:t>   </a:t>
            </a:r>
            <a:r>
              <a:rPr lang="en-GB" sz="2800" dirty="0" err="1">
                <a:effectLst/>
              </a:rPr>
              <a:t>αποστήματα</a:t>
            </a:r>
            <a:r>
              <a:rPr lang="en-GB" sz="2800" dirty="0">
                <a:effectLst/>
              </a:rPr>
              <a:t>,</a:t>
            </a:r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800" dirty="0">
                <a:effectLst/>
              </a:rPr>
              <a:t>   </a:t>
            </a:r>
            <a:r>
              <a:rPr lang="en-GB" sz="2800" dirty="0" err="1">
                <a:effectLst/>
              </a:rPr>
              <a:t>νεκρωτική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απονευρωσίτιδα</a:t>
            </a:r>
            <a:endParaRPr lang="el-GR" sz="2800" dirty="0">
              <a:effectLst/>
            </a:endParaRPr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800" dirty="0">
                <a:effectLst/>
              </a:rPr>
              <a:t>  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θρόμβωση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σηραγγωδών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κόλπων</a:t>
            </a:r>
            <a:endParaRPr lang="en-GB" sz="2800" dirty="0">
              <a:effectLst/>
            </a:endParaRPr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 dirty="0">
                <a:effectLst/>
              </a:rPr>
              <a:t>   </a:t>
            </a:r>
            <a:r>
              <a:rPr lang="en-GB" sz="2800" dirty="0" err="1">
                <a:effectLst/>
              </a:rPr>
              <a:t>βακτηριαιμία</a:t>
            </a:r>
            <a:r>
              <a:rPr lang="en-GB" sz="2800" dirty="0">
                <a:effectLst/>
              </a:rPr>
              <a:t> (&lt;5 %), </a:t>
            </a:r>
            <a:r>
              <a:rPr lang="en-GB" sz="2800" dirty="0" err="1">
                <a:effectLst/>
              </a:rPr>
              <a:t>ενδοκαρδίτιδα</a:t>
            </a:r>
            <a:r>
              <a:rPr lang="en-GB" sz="2800" dirty="0">
                <a:effectLst/>
              </a:rPr>
              <a:t>, </a:t>
            </a:r>
            <a:r>
              <a:rPr lang="en-GB" sz="2800" dirty="0" err="1">
                <a:effectLst/>
              </a:rPr>
              <a:t>μηνιγγίτιδα</a:t>
            </a:r>
            <a:r>
              <a:rPr lang="en-GB" sz="2800" dirty="0">
                <a:effectLst/>
              </a:rPr>
              <a:t> , </a:t>
            </a:r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800" dirty="0">
              <a:effectLst/>
            </a:endParaRPr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 b="1" dirty="0">
                <a:solidFill>
                  <a:srgbClr val="FFCC00"/>
                </a:solidFill>
                <a:effectLst/>
              </a:rPr>
              <a:t>ΔΙΑΓΝΩΣΗ: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κλινική</a:t>
            </a:r>
            <a:r>
              <a:rPr lang="en-GB" sz="2800" dirty="0">
                <a:effectLst/>
              </a:rPr>
              <a:t> (κ/</a:t>
            </a:r>
            <a:r>
              <a:rPr lang="en-GB" sz="2800" dirty="0" err="1">
                <a:effectLst/>
              </a:rPr>
              <a:t>ες</a:t>
            </a:r>
            <a:r>
              <a:rPr lang="en-GB" sz="2800" dirty="0">
                <a:effectLst/>
              </a:rPr>
              <a:t>: </a:t>
            </a:r>
            <a:r>
              <a:rPr lang="en-GB" sz="2800" dirty="0" err="1">
                <a:effectLst/>
              </a:rPr>
              <a:t>στείρες</a:t>
            </a:r>
            <a:r>
              <a:rPr lang="en-GB" sz="2800" dirty="0">
                <a:effectLst/>
              </a:rPr>
              <a:t>)</a:t>
            </a:r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800" dirty="0"/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99462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Εικόνα 0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9074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1" y="152400"/>
            <a:ext cx="8374063" cy="692150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>
                <a:solidFill>
                  <a:schemeClr val="folHlink"/>
                </a:solidFill>
              </a:rPr>
              <a:t>ΚΥΤΤΑΡΙΤΙΔΑ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836614"/>
            <a:ext cx="9144000" cy="6021387"/>
          </a:xfrm>
        </p:spPr>
        <p:txBody>
          <a:bodyPr/>
          <a:lstStyle/>
          <a:p>
            <a:pPr eaLnBrk="1" hangingPunct="1">
              <a:defRPr/>
            </a:pPr>
            <a:r>
              <a:rPr lang="el-GR" sz="2000" dirty="0"/>
              <a:t>Επέκταση φλεγμονής στον εν τω βάθει υποδόριο ιστό</a:t>
            </a:r>
            <a:endParaRPr lang="en-US" sz="2000" dirty="0"/>
          </a:p>
          <a:p>
            <a:pPr eaLnBrk="1" hangingPunct="1">
              <a:buNone/>
              <a:defRPr/>
            </a:pPr>
            <a:endParaRPr lang="el-GR" sz="2000" dirty="0"/>
          </a:p>
          <a:p>
            <a:pPr eaLnBrk="1" hangingPunct="1">
              <a:defRPr/>
            </a:pPr>
            <a:r>
              <a:rPr lang="el-GR" sz="2000" dirty="0">
                <a:solidFill>
                  <a:schemeClr val="folHlink"/>
                </a:solidFill>
              </a:rPr>
              <a:t>ΠΡΟΔΙΑΘΕΣΙΚΩΣ</a:t>
            </a:r>
            <a:r>
              <a:rPr lang="en-US" sz="2000" dirty="0">
                <a:solidFill>
                  <a:schemeClr val="folHlink"/>
                </a:solidFill>
              </a:rPr>
              <a:t>:</a:t>
            </a:r>
            <a:r>
              <a:rPr lang="en-US" sz="2000" dirty="0"/>
              <a:t> </a:t>
            </a:r>
            <a:r>
              <a:rPr lang="el-GR" sz="2000" dirty="0"/>
              <a:t>λύση συνεχείας δέρματος (έλκη, τραύμα, μυκητιάσεις ονύχων και μεσοδακτυλίων πτυχών), σακχ διαβήτης, παχυσαρκία,</a:t>
            </a:r>
            <a:r>
              <a:rPr lang="en-US" sz="2000" dirty="0"/>
              <a:t> </a:t>
            </a:r>
            <a:r>
              <a:rPr lang="el-GR" sz="2000" dirty="0"/>
              <a:t>δήγματα αγγειοπάθεια, φλεβική/λεμφική στάση, κύηση, κατάγματα, οστεοσυνθέσεις, μαστεκτομή, λιποαναρρόφηση, </a:t>
            </a:r>
            <a:r>
              <a:rPr lang="en-US" sz="2000" dirty="0"/>
              <a:t>piercing, IVDU, </a:t>
            </a:r>
            <a:r>
              <a:rPr lang="el-GR" sz="2000" dirty="0"/>
              <a:t>ακτινοθεραπεία</a:t>
            </a:r>
          </a:p>
          <a:p>
            <a:pPr eaLnBrk="1" hangingPunct="1">
              <a:defRPr/>
            </a:pPr>
            <a:endParaRPr lang="el-GR" sz="2000" dirty="0"/>
          </a:p>
          <a:p>
            <a:pPr eaLnBrk="1" hangingPunct="1">
              <a:defRPr/>
            </a:pPr>
            <a:r>
              <a:rPr lang="el-GR" sz="2000" dirty="0">
                <a:effectLst/>
              </a:rPr>
              <a:t>Αίτιο</a:t>
            </a:r>
            <a:r>
              <a:rPr lang="en-US" sz="2000" dirty="0">
                <a:effectLst/>
              </a:rPr>
              <a:t>:</a:t>
            </a:r>
            <a:r>
              <a:rPr lang="el-GR" sz="2000" dirty="0">
                <a:effectLst/>
              </a:rPr>
              <a:t> Κυρίως </a:t>
            </a:r>
            <a:r>
              <a:rPr lang="en-US" sz="2000" dirty="0">
                <a:effectLst/>
              </a:rPr>
              <a:t>Gram (+) </a:t>
            </a:r>
            <a:r>
              <a:rPr lang="el-GR" sz="2000" dirty="0">
                <a:effectLst/>
              </a:rPr>
              <a:t>παθογόνα (79 %)</a:t>
            </a:r>
          </a:p>
          <a:p>
            <a:pPr eaLnBrk="1" hangingPunct="1">
              <a:buNone/>
              <a:defRPr/>
            </a:pPr>
            <a:r>
              <a:rPr lang="el-GR" sz="2000" b="1" dirty="0">
                <a:effectLst/>
              </a:rPr>
              <a:t>      </a:t>
            </a:r>
            <a:r>
              <a:rPr lang="en-US" sz="2000" b="1" dirty="0">
                <a:effectLst/>
              </a:rPr>
              <a:t> </a:t>
            </a:r>
            <a:r>
              <a:rPr lang="el-GR" sz="2000" b="1" dirty="0">
                <a:solidFill>
                  <a:srgbClr val="FFFF00"/>
                </a:solidFill>
              </a:rPr>
              <a:t>β-αιμολυτικός στρεπτόκοκκος ομάδος Α</a:t>
            </a:r>
            <a:r>
              <a:rPr lang="el-GR" sz="2000" b="1" dirty="0"/>
              <a:t> </a:t>
            </a:r>
            <a:r>
              <a:rPr lang="el-GR" sz="2000" dirty="0"/>
              <a:t>(σπάνια </a:t>
            </a:r>
            <a:r>
              <a:rPr lang="en-US" sz="2000" dirty="0"/>
              <a:t>C,G,B)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000" dirty="0"/>
              <a:t>       </a:t>
            </a:r>
            <a:r>
              <a:rPr lang="en-US" sz="2000" b="1" i="1" dirty="0">
                <a:solidFill>
                  <a:srgbClr val="FFFF00"/>
                </a:solidFill>
              </a:rPr>
              <a:t>Staphylococcus </a:t>
            </a:r>
            <a:r>
              <a:rPr lang="en-US" sz="2000" b="1" i="1" dirty="0" err="1">
                <a:solidFill>
                  <a:srgbClr val="FFFF00"/>
                </a:solidFill>
              </a:rPr>
              <a:t>aureus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l-GR" sz="2000" b="1" dirty="0">
                <a:solidFill>
                  <a:srgbClr val="FFFF00"/>
                </a:solidFill>
                <a:effectLst/>
              </a:rPr>
              <a:t> </a:t>
            </a:r>
            <a:r>
              <a:rPr lang="el-GR" sz="2000" dirty="0">
                <a:solidFill>
                  <a:srgbClr val="FFFF00"/>
                </a:solidFill>
              </a:rPr>
              <a:t>(σπανιότερα) – αλλά </a:t>
            </a:r>
            <a:r>
              <a:rPr lang="el-GR" sz="2000" i="1" u="sng" dirty="0">
                <a:solidFill>
                  <a:srgbClr val="FFFF00"/>
                </a:solidFill>
              </a:rPr>
              <a:t>αυξανόμενη συχνότητα</a:t>
            </a:r>
            <a:r>
              <a:rPr lang="en-US" sz="2000" i="1" u="sng" dirty="0">
                <a:solidFill>
                  <a:srgbClr val="FFFF00"/>
                </a:solidFill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FFFF00"/>
                </a:solidFill>
              </a:rPr>
              <a:t>                                                                    </a:t>
            </a:r>
            <a:r>
              <a:rPr lang="el-GR" sz="2000" dirty="0">
                <a:solidFill>
                  <a:srgbClr val="FFFF00"/>
                </a:solidFill>
              </a:rPr>
              <a:t>ιδίως επί αποστήματος ή τραύματος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endParaRPr lang="el-GR" sz="2000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000" dirty="0">
                <a:solidFill>
                  <a:srgbClr val="FFFF00"/>
                </a:solidFill>
              </a:rPr>
              <a:t>        πρασινίζοντες στρεπτόκοκκοι, εντερόκοκκοι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endParaRPr lang="el-GR" sz="2000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l-GR" sz="2000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000" dirty="0"/>
              <a:t>        </a:t>
            </a:r>
            <a:r>
              <a:rPr lang="en-US" sz="2000" dirty="0"/>
              <a:t>Gram (-): </a:t>
            </a:r>
            <a:r>
              <a:rPr lang="el-GR" sz="2000" dirty="0">
                <a:solidFill>
                  <a:srgbClr val="FFFF00"/>
                </a:solidFill>
              </a:rPr>
              <a:t>εντεροβακτηριακά, αιμόφιλος γρίπης, </a:t>
            </a:r>
            <a:r>
              <a:rPr lang="en-US" sz="2000" dirty="0" err="1">
                <a:solidFill>
                  <a:srgbClr val="FFFF00"/>
                </a:solidFill>
              </a:rPr>
              <a:t>Pasteurella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multocida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FFFF00"/>
                </a:solidFill>
              </a:rPr>
              <a:t>                        </a:t>
            </a:r>
            <a:r>
              <a:rPr lang="en-US" sz="2000" dirty="0" err="1">
                <a:solidFill>
                  <a:srgbClr val="FFFF00"/>
                </a:solidFill>
              </a:rPr>
              <a:t>P.aeruginosa</a:t>
            </a:r>
            <a:r>
              <a:rPr lang="en-US" sz="2000" dirty="0">
                <a:solidFill>
                  <a:srgbClr val="FFFF00"/>
                </a:solidFill>
              </a:rPr>
              <a:t> ,  </a:t>
            </a:r>
            <a:r>
              <a:rPr lang="en-US" sz="2000" dirty="0" err="1">
                <a:solidFill>
                  <a:srgbClr val="FFFF00"/>
                </a:solidFill>
              </a:rPr>
              <a:t>Acinetobacter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spp</a:t>
            </a:r>
            <a:endParaRPr lang="el-GR" sz="2000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l-GR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935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1" y="0"/>
            <a:ext cx="8374063" cy="692150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>
                <a:solidFill>
                  <a:schemeClr val="folHlink"/>
                </a:solidFill>
              </a:rPr>
              <a:t>ΚΥΤΤΑΡΙΤΙΔΑ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620714"/>
            <a:ext cx="9144000" cy="60213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l-GR" sz="2000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el-GR" sz="2400" dirty="0">
                <a:solidFill>
                  <a:schemeClr val="folHlink"/>
                </a:solidFill>
              </a:rPr>
              <a:t>ΚΛΙΝΙΚΗ ΕΙΚΟΝΑ</a:t>
            </a:r>
            <a:r>
              <a:rPr lang="en-US" sz="2400" dirty="0">
                <a:solidFill>
                  <a:schemeClr val="folHlink"/>
                </a:solidFill>
              </a:rPr>
              <a:t>:</a:t>
            </a:r>
            <a:r>
              <a:rPr lang="el-GR" sz="2400" dirty="0"/>
              <a:t>φλεγμαίνουσα περιοχή </a:t>
            </a:r>
            <a:r>
              <a:rPr lang="el-GR" sz="2400" i="1" dirty="0"/>
              <a:t>χωρίς όχθο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/>
              <a:t>                                   ίσως εικόνα </a:t>
            </a:r>
            <a:r>
              <a:rPr lang="el-GR" sz="2400" dirty="0">
                <a:solidFill>
                  <a:srgbClr val="FFFF00"/>
                </a:solidFill>
              </a:rPr>
              <a:t>δίκην φλοιού πορτοκαλιού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>
                <a:solidFill>
                  <a:srgbClr val="FFFF00"/>
                </a:solidFill>
              </a:rPr>
              <a:t>                                   </a:t>
            </a:r>
            <a:r>
              <a:rPr lang="el-GR" sz="2400" dirty="0"/>
              <a:t>ή φυσαλλίδες, πομφόλυγες, φλύκταινες,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/>
              <a:t>                                   νέκρωση</a:t>
            </a:r>
            <a:r>
              <a:rPr lang="el-GR" sz="2400" dirty="0">
                <a:solidFill>
                  <a:srgbClr val="FFFF00"/>
                </a:solidFill>
              </a:rPr>
              <a:t> </a:t>
            </a:r>
            <a:r>
              <a:rPr lang="el-GR" sz="2400" dirty="0"/>
              <a:t>, συχνά πυρετός, ρίγος,    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/>
              <a:t>                                   λεμφαδενίτις/ λεμφαγγειίτις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sz="2400" dirty="0"/>
          </a:p>
          <a:p>
            <a:pPr eaLnBrk="1" hangingPunct="1">
              <a:defRPr/>
            </a:pPr>
            <a:r>
              <a:rPr lang="el-GR" sz="2400" dirty="0">
                <a:solidFill>
                  <a:srgbClr val="FF3300"/>
                </a:solidFill>
                <a:effectLst/>
              </a:rPr>
              <a:t>ΕΠΙΠΛΟΚΕΣ</a:t>
            </a:r>
            <a:r>
              <a:rPr lang="en-US" sz="2400" dirty="0">
                <a:solidFill>
                  <a:srgbClr val="FF3300"/>
                </a:solidFill>
                <a:effectLst/>
              </a:rPr>
              <a:t>:</a:t>
            </a:r>
            <a:r>
              <a:rPr lang="en-US" sz="2400" dirty="0">
                <a:effectLst/>
              </a:rPr>
              <a:t> </a:t>
            </a:r>
            <a:r>
              <a:rPr lang="el-GR" sz="2400" dirty="0"/>
              <a:t>υποτροπές (20-50 %), </a:t>
            </a:r>
          </a:p>
          <a:p>
            <a:pPr eaLnBrk="1" hangingPunct="1">
              <a:buNone/>
              <a:defRPr/>
            </a:pPr>
            <a:r>
              <a:rPr lang="el-GR" sz="2400" dirty="0"/>
              <a:t>                           νεκρωτική απονευρωσίτιδα, αποστήματα</a:t>
            </a:r>
          </a:p>
          <a:p>
            <a:pPr eaLnBrk="1" hangingPunct="1">
              <a:buNone/>
              <a:defRPr/>
            </a:pPr>
            <a:r>
              <a:rPr lang="el-GR" sz="2400" dirty="0"/>
              <a:t>                           βακτηριαιμία , ενδοκαρδίτιδα, θρομβοφλεβίτιδα,          </a:t>
            </a:r>
          </a:p>
        </p:txBody>
      </p:sp>
    </p:spTree>
    <p:extLst>
      <p:ext uri="{BB962C8B-B14F-4D97-AF65-F5344CB8AC3E}">
        <p14:creationId xmlns:p14="http://schemas.microsoft.com/office/powerpoint/2010/main" val="2026200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Εικόνα 0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543800" y="3657601"/>
            <a:ext cx="297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>ΑΠΛΗ ΚΥΤΤΑΡΙΤΙΔΑ  </a:t>
            </a:r>
            <a:endParaRPr lang="en-US" b="1" dirty="0">
              <a:solidFill>
                <a:srgbClr val="FFFF00"/>
              </a:solidFill>
              <a:latin typeface="Calibri"/>
              <a:ea typeface="Calibri"/>
              <a:cs typeface="Times New Roman"/>
            </a:endParaRPr>
          </a:p>
          <a:p>
            <a:r>
              <a:rPr lang="el-GR" b="1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>( χωρίς πυώδες εξίδρωμα ή</a:t>
            </a:r>
            <a:endParaRPr lang="en-US" b="1" dirty="0">
              <a:solidFill>
                <a:srgbClr val="FFFF00"/>
              </a:solidFill>
              <a:latin typeface="Calibri"/>
              <a:ea typeface="Calibri"/>
              <a:cs typeface="Times New Roman"/>
            </a:endParaRPr>
          </a:p>
          <a:p>
            <a:r>
              <a:rPr lang="el-GR" b="1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> αποστήματα)</a:t>
            </a:r>
            <a:br>
              <a:rPr lang="el-GR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16566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Εικόνα 0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61913"/>
            <a:ext cx="9144000" cy="698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4056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"/>
            <a:ext cx="8229600" cy="600075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>
                <a:solidFill>
                  <a:schemeClr val="folHlink"/>
                </a:solidFill>
              </a:rPr>
              <a:t>ΚΥΤΤΑΡΙΤΙΔΑ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836614"/>
            <a:ext cx="9144000" cy="6021387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>
                <a:solidFill>
                  <a:schemeClr val="folHlink"/>
                </a:solidFill>
              </a:rPr>
              <a:t>ΔΙΑΓΝΩΣΗ</a:t>
            </a:r>
            <a:r>
              <a:rPr lang="en-US" sz="2400" dirty="0">
                <a:solidFill>
                  <a:schemeClr val="folHlink"/>
                </a:solidFill>
              </a:rPr>
              <a:t>:</a:t>
            </a:r>
            <a:r>
              <a:rPr lang="en-US" sz="2400" dirty="0"/>
              <a:t> - </a:t>
            </a:r>
            <a:r>
              <a:rPr lang="el-GR" sz="2400" dirty="0">
                <a:solidFill>
                  <a:srgbClr val="FFFF00"/>
                </a:solidFill>
              </a:rPr>
              <a:t>κλινική εικόνα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/>
              <a:t>                     - κ/ες (+) 5-40 % ( βιοψία, αναρρόφηση πύου)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/>
              <a:t>                     - κ/ες αίματος (+) 2-4 %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/>
              <a:t>                     - </a:t>
            </a:r>
            <a:r>
              <a:rPr lang="en-US" sz="2400" dirty="0"/>
              <a:t>CT, MRI: </a:t>
            </a:r>
            <a:r>
              <a:rPr lang="el-GR" sz="2400" dirty="0"/>
              <a:t>ανίχνευση βαθύτερης προσβολής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sz="2400" dirty="0"/>
          </a:p>
          <a:p>
            <a:pPr eaLnBrk="1" hangingPunct="1">
              <a:defRPr/>
            </a:pPr>
            <a:r>
              <a:rPr lang="el-GR" sz="2400" dirty="0">
                <a:solidFill>
                  <a:schemeClr val="folHlink"/>
                </a:solidFill>
              </a:rPr>
              <a:t>ΔΙΑΦΟΡΙΚΗ ΔΙΑΓΝΩΣΗ</a:t>
            </a:r>
            <a:r>
              <a:rPr lang="en-US" sz="2400" dirty="0">
                <a:solidFill>
                  <a:schemeClr val="folHlink"/>
                </a:solidFill>
              </a:rPr>
              <a:t>:</a:t>
            </a:r>
            <a:endParaRPr lang="el-GR" sz="2400" dirty="0">
              <a:solidFill>
                <a:schemeClr val="folHlink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>
                <a:solidFill>
                  <a:schemeClr val="folHlink"/>
                </a:solidFill>
              </a:rPr>
              <a:t> </a:t>
            </a:r>
            <a:r>
              <a:rPr lang="el-GR" sz="2400" dirty="0"/>
              <a:t>- </a:t>
            </a:r>
            <a:r>
              <a:rPr lang="el-GR" sz="2400" dirty="0">
                <a:solidFill>
                  <a:srgbClr val="FFFF00"/>
                </a:solidFill>
              </a:rPr>
              <a:t>ερυσίπελας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/>
              <a:t> - κυρίως από </a:t>
            </a:r>
            <a:r>
              <a:rPr lang="el-GR" sz="2400" dirty="0">
                <a:solidFill>
                  <a:srgbClr val="FFFF00"/>
                </a:solidFill>
              </a:rPr>
              <a:t>νεκρωτική απονευρωσίτιδα- αναερόβια μυονέκρωση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/>
              <a:t> - εν τω βάθει φλεβοθρόμβωση          - δήγμα εντόμου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/>
              <a:t> - ουρική αρθρίτιδα                              - γαγγραινώδες πυόδερμα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/>
              <a:t> - δερματικό λέμφωμα                         - έρπης ζωστήρ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/>
              <a:t> - δερματίτιδα από στάση/εξ επαφής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sz="2400" dirty="0"/>
          </a:p>
          <a:p>
            <a:pPr eaLnBrk="1" hangingPunct="1">
              <a:defRPr/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041998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>
                <a:solidFill>
                  <a:schemeClr val="folHlink"/>
                </a:solidFill>
              </a:rPr>
              <a:t>ΤΑΞΙΝΟΜΗΣΗ ΤΩΝ ΛΟΙΜΩΞΕΩΝ ΔΕΡΜΑΤΟΣ–ΜΑΛΑΚΩΝ ΜΟΡΙΩΝ </a:t>
            </a:r>
            <a:r>
              <a:rPr lang="el-GR" sz="2400">
                <a:solidFill>
                  <a:srgbClr val="FFFF00"/>
                </a:solidFill>
              </a:rPr>
              <a:t>Ανάλογα με το βάθος και την έκταση της βλάβης και την παρουσία υποκείμενου νοσήματος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412876"/>
            <a:ext cx="9144000" cy="5445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400" dirty="0">
                <a:solidFill>
                  <a:schemeClr val="folHlink"/>
                </a:solidFill>
              </a:rPr>
              <a:t>Α) ΑΝΕΠΙΠΛΕΚΤΕΣ ΛΟΙΜΩΞΕΙΣ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400" dirty="0"/>
              <a:t>        </a:t>
            </a:r>
            <a:r>
              <a:rPr lang="el-GR" sz="2000" dirty="0"/>
              <a:t>- επιπολής: </a:t>
            </a:r>
            <a:r>
              <a:rPr lang="el-GR" sz="2000" dirty="0">
                <a:solidFill>
                  <a:srgbClr val="FFFF00"/>
                </a:solidFill>
              </a:rPr>
              <a:t>μολυσματικό κηρίο, έκθυμα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000" dirty="0"/>
              <a:t>        - εν τω βάθει: </a:t>
            </a:r>
            <a:r>
              <a:rPr lang="el-GR" sz="2000" dirty="0">
                <a:solidFill>
                  <a:srgbClr val="FFFF00"/>
                </a:solidFill>
              </a:rPr>
              <a:t>ερυσίπελας, κυτταρίτιδα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000" dirty="0"/>
              <a:t>        - σχετιζόμενες με τους θυλάκους των τριχών: </a:t>
            </a:r>
            <a:r>
              <a:rPr lang="el-GR" sz="2000" dirty="0">
                <a:solidFill>
                  <a:srgbClr val="FFFF00"/>
                </a:solidFill>
              </a:rPr>
              <a:t>θυλακίτιδα, δοθιήνας,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000" dirty="0">
                <a:solidFill>
                  <a:srgbClr val="FFFF00"/>
                </a:solidFill>
              </a:rPr>
              <a:t>                                                                         ψευδάνθρακας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sz="2000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>
                <a:solidFill>
                  <a:schemeClr val="folHlink"/>
                </a:solidFill>
              </a:rPr>
              <a:t>Β) ΕΠΙΠΛΕΓΜΕΝΕΣ ΛΟΙΜΩΞΕΙΣ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400" dirty="0"/>
              <a:t>       </a:t>
            </a:r>
            <a:r>
              <a:rPr lang="el-GR" sz="2000" dirty="0"/>
              <a:t>- δευτεροπαθείς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000" dirty="0"/>
              <a:t>        - οξείες τραυματικές: ανοικτό τραύμα, δήγμα, χειρουργική επέμβαση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000" dirty="0"/>
              <a:t>        - χρόνιες τραυματικές: διαβητικό πόδι, έλκη εκ στάσεως ή πιέσεως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000" dirty="0"/>
              <a:t>        - περιπρωκτικά αποστήματα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>
                <a:solidFill>
                  <a:schemeClr val="folHlink"/>
                </a:solidFill>
              </a:rPr>
              <a:t>Γ) ΝΕΚΡΩΤΙΚΕΣ ΛΟΙΜΩΞΕΙΣ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400" dirty="0"/>
              <a:t>    </a:t>
            </a:r>
            <a:r>
              <a:rPr lang="el-GR" sz="2000" dirty="0"/>
              <a:t>πχ </a:t>
            </a:r>
            <a:r>
              <a:rPr lang="el-GR" sz="2000" dirty="0">
                <a:solidFill>
                  <a:srgbClr val="FFFF00"/>
                </a:solidFill>
              </a:rPr>
              <a:t>νεκρωτική απονευρωσίτιδα, συνεργική νεκρωτική    κυτταρίτιδα,     αεριογόνος γάγγραινα</a:t>
            </a:r>
          </a:p>
        </p:txBody>
      </p:sp>
    </p:spTree>
    <p:extLst>
      <p:ext uri="{BB962C8B-B14F-4D97-AF65-F5344CB8AC3E}">
        <p14:creationId xmlns:p14="http://schemas.microsoft.com/office/powerpoint/2010/main" val="85429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6988" y="79376"/>
            <a:ext cx="7129462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3591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r>
              <a:rPr lang="el-GR" sz="2800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>ΕΞΙΔΡΩΜΑΤΙΚΗ ΠΥΩΔΗΣ ΚΥΤΤΑΡΙΤΙΔΑ (χωρίς αποστήματα)</a:t>
            </a:r>
            <a:endParaRPr lang="el-GR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1" y="1219200"/>
            <a:ext cx="645136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4493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E:\DCIM\101MSDCF\DSC00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85750"/>
            <a:ext cx="8458200" cy="6343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030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E</a:t>
            </a:r>
            <a:r>
              <a:rPr lang="el-GR" sz="2800" dirty="0">
                <a:solidFill>
                  <a:srgbClr val="FFFF00"/>
                </a:solidFill>
              </a:rPr>
              <a:t>ΠΙΠΛΕΓΜΕΝΗ ΛΟΙΜΩΞΗ ΜΑΛΑΚΩΝ ΜΟΡΙΩΝ</a:t>
            </a:r>
            <a:br>
              <a:rPr lang="el-GR" sz="2800" dirty="0">
                <a:solidFill>
                  <a:srgbClr val="FFFF00"/>
                </a:solidFill>
              </a:rPr>
            </a:br>
            <a:r>
              <a:rPr lang="en-US" sz="2800" dirty="0" err="1">
                <a:solidFill>
                  <a:srgbClr val="FFFF00"/>
                </a:solidFill>
              </a:rPr>
              <a:t>Comlicated</a:t>
            </a:r>
            <a:r>
              <a:rPr lang="en-US" sz="2800" dirty="0">
                <a:solidFill>
                  <a:srgbClr val="FFFF00"/>
                </a:solidFill>
              </a:rPr>
              <a:t> SSTI - </a:t>
            </a:r>
            <a:r>
              <a:rPr lang="en-US" sz="2800" dirty="0" err="1">
                <a:solidFill>
                  <a:srgbClr val="FFFF00"/>
                </a:solidFill>
              </a:rPr>
              <a:t>cSSTI</a:t>
            </a:r>
            <a:endParaRPr lang="el-GR" sz="28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43001"/>
            <a:ext cx="9144000" cy="4525963"/>
          </a:xfrm>
        </p:spPr>
        <p:txBody>
          <a:bodyPr/>
          <a:lstStyle/>
          <a:p>
            <a:r>
              <a:rPr lang="el-GR" sz="2000" dirty="0"/>
              <a:t>Λοιμώξεις βαθύτερων στρωμάτων μαλακών μορίων</a:t>
            </a:r>
            <a:r>
              <a:rPr lang="en-US" sz="2000" dirty="0"/>
              <a:t> / </a:t>
            </a:r>
            <a:r>
              <a:rPr lang="el-GR" sz="2000" dirty="0"/>
              <a:t>νεκρωτικές</a:t>
            </a:r>
          </a:p>
          <a:p>
            <a:endParaRPr lang="el-GR" sz="2000" dirty="0"/>
          </a:p>
          <a:p>
            <a:r>
              <a:rPr lang="el-GR" sz="2000" dirty="0"/>
              <a:t>Λοιμώξεις ανοικτών τραυμάτων ή χειρουργικών τομών</a:t>
            </a:r>
          </a:p>
          <a:p>
            <a:endParaRPr lang="el-GR" sz="2000" dirty="0"/>
          </a:p>
          <a:p>
            <a:r>
              <a:rPr lang="el-GR" sz="2000" dirty="0"/>
              <a:t>Μεγάλα αποστήματα</a:t>
            </a:r>
          </a:p>
          <a:p>
            <a:endParaRPr lang="el-GR" sz="2000" dirty="0"/>
          </a:p>
          <a:p>
            <a:r>
              <a:rPr lang="el-GR" sz="2000" dirty="0"/>
              <a:t>Επιμολυνθέντα έλκη και εγκαύματα</a:t>
            </a:r>
          </a:p>
          <a:p>
            <a:endParaRPr lang="el-GR" sz="2000" dirty="0"/>
          </a:p>
          <a:p>
            <a:r>
              <a:rPr lang="el-GR" sz="2000" dirty="0"/>
              <a:t>Διαβητικό πόδι</a:t>
            </a:r>
          </a:p>
          <a:p>
            <a:endParaRPr lang="el-GR" sz="2000" dirty="0"/>
          </a:p>
          <a:p>
            <a:r>
              <a:rPr lang="el-GR" sz="2000" dirty="0"/>
              <a:t>Ελάχιστη επιφάνεια φλεγμονής</a:t>
            </a:r>
            <a:r>
              <a:rPr lang="en-US" sz="2000" dirty="0"/>
              <a:t> 75cm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endParaRPr lang="el-GR" sz="2000" dirty="0"/>
          </a:p>
          <a:p>
            <a:endParaRPr lang="el-GR" sz="2000" dirty="0"/>
          </a:p>
          <a:p>
            <a:r>
              <a:rPr lang="el-GR" sz="2000" dirty="0"/>
              <a:t>Σημαντικές συννοσηρότητες</a:t>
            </a:r>
          </a:p>
          <a:p>
            <a:endParaRPr lang="el-GR" sz="2000" dirty="0"/>
          </a:p>
          <a:p>
            <a:r>
              <a:rPr lang="el-GR" sz="2000" dirty="0"/>
              <a:t>Χρήζοντες νοσηλεία ή χειρ. επέμβαση</a:t>
            </a:r>
          </a:p>
          <a:p>
            <a:endParaRPr lang="el-GR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629400" y="59436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IDSA , CID 2011</a:t>
            </a:r>
            <a:endParaRPr lang="el-GR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FDA  2009</a:t>
            </a:r>
            <a:r>
              <a:rPr lang="el-GR" dirty="0">
                <a:solidFill>
                  <a:srgbClr val="FFFF00"/>
                </a:solidFill>
              </a:rPr>
              <a:t> και 1998</a:t>
            </a:r>
          </a:p>
          <a:p>
            <a:r>
              <a:rPr lang="en-US" dirty="0">
                <a:solidFill>
                  <a:srgbClr val="FFFF00"/>
                </a:solidFill>
              </a:rPr>
              <a:t>Surgical </a:t>
            </a:r>
            <a:r>
              <a:rPr lang="en-US" dirty="0" err="1">
                <a:solidFill>
                  <a:srgbClr val="FFFF00"/>
                </a:solidFill>
              </a:rPr>
              <a:t>Inf</a:t>
            </a:r>
            <a:r>
              <a:rPr lang="en-US" dirty="0">
                <a:solidFill>
                  <a:srgbClr val="FFFF00"/>
                </a:solidFill>
              </a:rPr>
              <a:t> Society Guidelines 2011</a:t>
            </a:r>
            <a:endParaRPr lang="el-G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8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P10101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288" y="315913"/>
            <a:ext cx="8424862" cy="62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4151314" y="6491288"/>
            <a:ext cx="6192837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b="1">
                <a:solidFill>
                  <a:srgbClr val="FFFF00"/>
                </a:solidFill>
              </a:rPr>
              <a:t>ΕΠΙΠΛΕΓΜΕΝΗ ΚΥΤΤΑΡΙΤΙΔΑ </a:t>
            </a:r>
          </a:p>
        </p:txBody>
      </p:sp>
    </p:spTree>
    <p:extLst>
      <p:ext uri="{BB962C8B-B14F-4D97-AF65-F5344CB8AC3E}">
        <p14:creationId xmlns:p14="http://schemas.microsoft.com/office/powerpoint/2010/main" val="2463817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4752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5" descr="Slide 6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6989" y="777876"/>
            <a:ext cx="6624637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0" y="5805489"/>
            <a:ext cx="9144000" cy="13470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defRPr/>
            </a:pPr>
            <a:r>
              <a:rPr lang="el-GR" sz="2400" b="1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>      Σε μικρά αποστήματα (&lt; 5 εκ) σε ανοσοεπαρκείς πιθανώς επαρκεί μόνον η  χειρουργική παροχέτευση (Α3)</a:t>
            </a:r>
          </a:p>
          <a:p>
            <a:pPr>
              <a:defRPr/>
            </a:pPr>
            <a:endParaRPr lang="el-GR" dirty="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69636" name="TextBox 5"/>
          <p:cNvSpPr txBox="1">
            <a:spLocks noChangeArrowheads="1"/>
          </p:cNvSpPr>
          <p:nvPr/>
        </p:nvSpPr>
        <p:spPr bwMode="auto">
          <a:xfrm>
            <a:off x="1524000" y="33337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sz="2000" b="1" dirty="0">
                <a:solidFill>
                  <a:srgbClr val="FFFF00"/>
                </a:solidFill>
                <a:latin typeface="Tahoma" charset="0"/>
              </a:rPr>
              <a:t>     ΑΠΟΣΤΗΜΑΤΑ : Διάνοιξη – Παροχέτευση</a:t>
            </a:r>
            <a:r>
              <a:rPr lang="en-US" sz="2000" b="1" dirty="0">
                <a:solidFill>
                  <a:srgbClr val="FFFF00"/>
                </a:solidFill>
                <a:latin typeface="Tahoma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latin typeface="Tahoma" charset="0"/>
              </a:rPr>
              <a:t> (Α-ΙΙ)</a:t>
            </a:r>
          </a:p>
          <a:p>
            <a:pPr>
              <a:defRPr/>
            </a:pPr>
            <a:r>
              <a:rPr lang="el-GR" sz="2000" b="1" dirty="0">
                <a:solidFill>
                  <a:srgbClr val="FFFF00"/>
                </a:solidFill>
                <a:latin typeface="Tahoma" charset="0"/>
              </a:rPr>
              <a:t>                               </a:t>
            </a:r>
            <a:r>
              <a:rPr lang="en-US" sz="2000" b="1" dirty="0">
                <a:solidFill>
                  <a:srgbClr val="FFFF00"/>
                </a:solidFill>
                <a:latin typeface="Tahoma" charset="0"/>
              </a:rPr>
              <a:t> </a:t>
            </a:r>
            <a:r>
              <a:rPr lang="el-GR" sz="2000" b="1" dirty="0">
                <a:solidFill>
                  <a:srgbClr val="FFFF00"/>
                </a:solidFill>
                <a:latin typeface="Tahoma" charset="0"/>
              </a:rPr>
              <a:t>Λήψη καλλιεργειών (Α-ΙΙΙ)</a:t>
            </a:r>
            <a:endParaRPr lang="en-US" sz="2000" b="1" dirty="0">
              <a:solidFill>
                <a:srgbClr val="FFFF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602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981075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>
                <a:solidFill>
                  <a:schemeClr val="folHlink"/>
                </a:solidFill>
              </a:rPr>
              <a:t>ΝΕΚΡΩΤΙΚΕΣ (ΓΑΓΓΡΑΙΝΩΔΕΙΣ) ΛΟΙΜΩΞΕΙΣ</a:t>
            </a:r>
            <a:br>
              <a:rPr lang="el-GR" sz="2800">
                <a:solidFill>
                  <a:schemeClr val="folHlink"/>
                </a:solidFill>
              </a:rPr>
            </a:br>
            <a:r>
              <a:rPr lang="el-GR" sz="2800">
                <a:solidFill>
                  <a:schemeClr val="folHlink"/>
                </a:solidFill>
              </a:rPr>
              <a:t>ΤΟΥ ΔΕΡΜΑΤΟΣ ΚΑΙ ΤΩΝ ΒΑΘΥΤΕΡΩΝ ΙΣΤΩΝ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125538"/>
            <a:ext cx="9144000" cy="5732462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dirty="0">
                <a:solidFill>
                  <a:schemeClr val="folHlink"/>
                </a:solidFill>
              </a:rPr>
              <a:t>ΝΕΚΡΩΤΙΚΗ ΓΑΓΓΡΑΙΝΩΔΗΣ ΚΥΤΤΑΡΙΤΙΔΑ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dirty="0">
                <a:solidFill>
                  <a:schemeClr val="folHlink"/>
                </a:solidFill>
              </a:rPr>
              <a:t>   </a:t>
            </a:r>
            <a:r>
              <a:rPr lang="el-GR" sz="2800" dirty="0">
                <a:solidFill>
                  <a:srgbClr val="FFFF00"/>
                </a:solidFill>
              </a:rPr>
              <a:t>- </a:t>
            </a:r>
            <a:r>
              <a:rPr lang="el-GR" sz="2400" dirty="0">
                <a:solidFill>
                  <a:srgbClr val="FFFF00"/>
                </a:solidFill>
              </a:rPr>
              <a:t>κλωστηριδιακή και μη κλωστηριδιακή κυτταρίτιδα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>
                <a:solidFill>
                  <a:srgbClr val="FFFF00"/>
                </a:solidFill>
              </a:rPr>
              <a:t>    - συνεργική γάγγραινα του </a:t>
            </a:r>
            <a:r>
              <a:rPr lang="en-US" sz="2400" dirty="0" err="1">
                <a:solidFill>
                  <a:srgbClr val="FFFF00"/>
                </a:solidFill>
              </a:rPr>
              <a:t>Meleney</a:t>
            </a:r>
            <a:endParaRPr lang="en-US" sz="2400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>
                <a:solidFill>
                  <a:srgbClr val="FFFF00"/>
                </a:solidFill>
              </a:rPr>
              <a:t>    - </a:t>
            </a:r>
            <a:r>
              <a:rPr lang="el-GR" sz="2400" dirty="0">
                <a:solidFill>
                  <a:srgbClr val="FFFF00"/>
                </a:solidFill>
              </a:rPr>
              <a:t>συνεργική νεκρωτική κυτταρίτιδα (τ. Ι νεκρ απονευρωσίτιδας)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>
                <a:solidFill>
                  <a:srgbClr val="FFFF00"/>
                </a:solidFill>
              </a:rPr>
              <a:t>    - προιούσα συνεργική βακτηριακή γάγγραινα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>
                <a:solidFill>
                  <a:srgbClr val="FFFF00"/>
                </a:solidFill>
              </a:rPr>
              <a:t>    - γαγγραινώδης κυτταρίτιδα των ανοσοκατεσταλμένων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sz="2400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el-GR" sz="2800" dirty="0">
                <a:solidFill>
                  <a:schemeClr val="folHlink"/>
                </a:solidFill>
              </a:rPr>
              <a:t>ΝΕΚΡΩΤΙΚΗ ΑΠΟΝΕΥΡΩΣΙΤΙΔΑ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dirty="0">
                <a:solidFill>
                  <a:schemeClr val="folHlink"/>
                </a:solidFill>
              </a:rPr>
              <a:t>   </a:t>
            </a:r>
            <a:r>
              <a:rPr lang="el-GR" sz="2800" dirty="0">
                <a:solidFill>
                  <a:srgbClr val="FFFF00"/>
                </a:solidFill>
              </a:rPr>
              <a:t>- </a:t>
            </a:r>
            <a:r>
              <a:rPr lang="el-GR" sz="2400" dirty="0">
                <a:solidFill>
                  <a:srgbClr val="FFFF00"/>
                </a:solidFill>
              </a:rPr>
              <a:t>τύπος Ι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>
                <a:solidFill>
                  <a:srgbClr val="FFFF00"/>
                </a:solidFill>
              </a:rPr>
              <a:t>    - τύπος ΙΙ ( στρεπτοκοκκική γάγγραινα – τοξικό </a:t>
            </a:r>
            <a:r>
              <a:rPr lang="en-US" sz="2400" dirty="0">
                <a:solidFill>
                  <a:srgbClr val="FFFF00"/>
                </a:solidFill>
              </a:rPr>
              <a:t>shock )</a:t>
            </a:r>
          </a:p>
          <a:p>
            <a:pPr eaLnBrk="1" hangingPunct="1">
              <a:defRPr/>
            </a:pPr>
            <a:r>
              <a:rPr lang="el-GR" sz="2800" dirty="0">
                <a:solidFill>
                  <a:schemeClr val="folHlink"/>
                </a:solidFill>
              </a:rPr>
              <a:t>ΚΛΩΣΤΗΡΙΔΙΑΚΗ ΜΥΟΝΕΚΡΩΣΗ ( ΑΕΡΙΟΓΟΝΟΣ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dirty="0">
                <a:solidFill>
                  <a:schemeClr val="folHlink"/>
                </a:solidFill>
              </a:rPr>
              <a:t>                                                    </a:t>
            </a:r>
            <a:r>
              <a:rPr lang="en-US" sz="2800" dirty="0">
                <a:solidFill>
                  <a:schemeClr val="folHlink"/>
                </a:solidFill>
              </a:rPr>
              <a:t>           </a:t>
            </a:r>
            <a:r>
              <a:rPr lang="el-GR" sz="2800" dirty="0">
                <a:solidFill>
                  <a:schemeClr val="folHlink"/>
                </a:solidFill>
              </a:rPr>
              <a:t>ΓΑΓΓΡΑΙΝΑ )</a:t>
            </a:r>
          </a:p>
        </p:txBody>
      </p:sp>
    </p:spTree>
    <p:extLst>
      <p:ext uri="{BB962C8B-B14F-4D97-AF65-F5344CB8AC3E}">
        <p14:creationId xmlns:p14="http://schemas.microsoft.com/office/powerpoint/2010/main" val="820396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04814"/>
            <a:ext cx="9144000" cy="765175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dirty="0">
                <a:solidFill>
                  <a:schemeClr val="folHlink"/>
                </a:solidFill>
                <a:effectLst/>
              </a:rPr>
              <a:t>ΚΑΘΟΡΙΣΜΟΣ ΒΑΡΥΤΗΤΑΣ ΛΟΙΜΩΞΗΣ</a:t>
            </a:r>
            <a:r>
              <a:rPr lang="el-GR" sz="2800" dirty="0">
                <a:solidFill>
                  <a:schemeClr val="folHlink"/>
                </a:solidFill>
              </a:rPr>
              <a:t> ΕΝΔΕΙΞΕΙΣ ΝΕΚΡΩΤΙΚΗΣ ΑΠΟΝΕΥΡΩΣΙΤΙΔΑΣ </a:t>
            </a:r>
            <a:br>
              <a:rPr lang="en-US" sz="2800" dirty="0">
                <a:solidFill>
                  <a:schemeClr val="folHlink"/>
                </a:solidFill>
              </a:rPr>
            </a:br>
            <a:r>
              <a:rPr lang="el-GR" sz="2800" dirty="0">
                <a:solidFill>
                  <a:schemeClr val="folHlink"/>
                </a:solidFill>
              </a:rPr>
              <a:t>(Ν</a:t>
            </a:r>
            <a:r>
              <a:rPr lang="en-US" sz="2800" dirty="0" err="1">
                <a:solidFill>
                  <a:schemeClr val="folHlink"/>
                </a:solidFill>
              </a:rPr>
              <a:t>ecrotizing</a:t>
            </a:r>
            <a:r>
              <a:rPr lang="en-US" sz="2800" dirty="0">
                <a:solidFill>
                  <a:schemeClr val="folHlink"/>
                </a:solidFill>
              </a:rPr>
              <a:t> soft-tissue infections – NSTIs)</a:t>
            </a:r>
            <a:endParaRPr lang="el-GR" sz="2800" dirty="0">
              <a:solidFill>
                <a:schemeClr val="folHlink"/>
              </a:solidFill>
            </a:endParaRP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362200"/>
            <a:ext cx="9144000" cy="48958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400" dirty="0">
                <a:solidFill>
                  <a:srgbClr val="FFFF00"/>
                </a:solidFill>
              </a:rPr>
              <a:t>Συστηματικη τοξικοτητα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400" dirty="0"/>
              <a:t>         πυρετός, ρίγος, υποθερμία, ταχυκαρδία, υπόταση, οξέωση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400" dirty="0"/>
              <a:t>         αύξηση κρεατινίνης</a:t>
            </a:r>
            <a:r>
              <a:rPr lang="en-US" sz="2400" dirty="0"/>
              <a:t>, CPK</a:t>
            </a:r>
            <a:r>
              <a:rPr lang="el-GR" sz="2400" dirty="0"/>
              <a:t> και </a:t>
            </a:r>
            <a:r>
              <a:rPr lang="en-US" sz="2400" dirty="0"/>
              <a:t>CRP, </a:t>
            </a:r>
            <a:r>
              <a:rPr lang="el-GR" sz="2400" dirty="0"/>
              <a:t>λευκοκυττάρωση</a:t>
            </a:r>
            <a:r>
              <a:rPr lang="en-US" sz="2400" dirty="0"/>
              <a:t> &gt;14000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/>
              <a:t>         Na &lt; 135 </a:t>
            </a:r>
            <a:r>
              <a:rPr lang="en-US" sz="2400" dirty="0" err="1"/>
              <a:t>mmol</a:t>
            </a:r>
            <a:r>
              <a:rPr lang="en-US" sz="2400" dirty="0"/>
              <a:t>/l, </a:t>
            </a:r>
            <a:r>
              <a:rPr lang="el-GR" sz="2400" dirty="0"/>
              <a:t>ουρία &gt; 30 </a:t>
            </a:r>
            <a:r>
              <a:rPr lang="en-US" sz="2400" dirty="0"/>
              <a:t>mg/dl</a:t>
            </a:r>
            <a:endParaRPr lang="el-GR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l-GR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dirty="0">
                <a:solidFill>
                  <a:srgbClr val="FFFF00"/>
                </a:solidFill>
              </a:rPr>
              <a:t>Ενδείξεις προσβολής εν τω βάθει ιστών</a:t>
            </a:r>
            <a:r>
              <a:rPr lang="en-US" sz="2400" dirty="0">
                <a:solidFill>
                  <a:srgbClr val="FFFF00"/>
                </a:solidFill>
              </a:rPr>
              <a:t>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400" dirty="0"/>
              <a:t>     - άλγος δυσανάλογο με τα κλινικά ευρήματα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400" dirty="0"/>
              <a:t>     - ιώδεις ή αιμορραγικές φυσαλίδες ή φλύκταινες</a:t>
            </a:r>
            <a:r>
              <a:rPr lang="en-US" sz="2400" dirty="0"/>
              <a:t> </a:t>
            </a:r>
            <a:r>
              <a:rPr lang="el-GR" sz="2400" dirty="0"/>
              <a:t>ή εκχυμώσεις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400" dirty="0"/>
              <a:t>     - περιοχές αναισθητοποιημένου δέρματος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400" dirty="0"/>
              <a:t>     - απόπτωση δέρματος, έντονη σκληρία ή γάγγραινα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400" dirty="0"/>
              <a:t>     - κριγμός ( ένδειξη αέρος εντός των ιστών 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l-GR" sz="2400" dirty="0"/>
              <a:t>     - ταχεία επιδείνωση, παρά την αγωγή</a:t>
            </a:r>
          </a:p>
          <a:p>
            <a:pPr eaLnBrk="1" hangingPunct="1">
              <a:lnSpc>
                <a:spcPct val="80000"/>
              </a:lnSpc>
              <a:defRPr/>
            </a:pPr>
            <a:endParaRPr lang="el-GR" sz="2400" dirty="0"/>
          </a:p>
        </p:txBody>
      </p:sp>
      <p:sp>
        <p:nvSpPr>
          <p:cNvPr id="4" name="Rectangle 3"/>
          <p:cNvSpPr/>
          <p:nvPr/>
        </p:nvSpPr>
        <p:spPr>
          <a:xfrm>
            <a:off x="2590800" y="1524000"/>
            <a:ext cx="7628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Surgical Infection Society Guidelines 2011</a:t>
            </a:r>
            <a:r>
              <a:rPr lang="el-GR" sz="2400" b="1" dirty="0">
                <a:solidFill>
                  <a:srgbClr val="FFFF00"/>
                </a:solidFill>
              </a:rPr>
              <a:t>  </a:t>
            </a:r>
            <a:r>
              <a:rPr lang="el-GR" sz="2400" dirty="0">
                <a:solidFill>
                  <a:srgbClr val="FFFF00"/>
                </a:solidFill>
              </a:rPr>
              <a:t> </a:t>
            </a:r>
            <a:r>
              <a:rPr lang="el-GR" sz="2800" b="1" dirty="0">
                <a:solidFill>
                  <a:srgbClr val="FFFF00"/>
                </a:solidFill>
              </a:rPr>
              <a:t>( 1-</a:t>
            </a:r>
            <a:r>
              <a:rPr lang="en-US" sz="2800" b="1" dirty="0">
                <a:solidFill>
                  <a:srgbClr val="FFFF00"/>
                </a:solidFill>
              </a:rPr>
              <a:t>C )</a:t>
            </a:r>
            <a:endParaRPr lang="el-GR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3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533400"/>
            <a:ext cx="8229600" cy="573088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>
                <a:solidFill>
                  <a:schemeClr val="folHlink"/>
                </a:solidFill>
              </a:rPr>
              <a:t>ΝΕΚΡΩΤΙΚΗ ΑΠΟΝΕΥΡΩΣΙΤΙΔΑ</a:t>
            </a:r>
          </a:p>
        </p:txBody>
      </p:sp>
      <p:sp>
        <p:nvSpPr>
          <p:cNvPr id="7373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0" y="1600200"/>
            <a:ext cx="9144000" cy="3168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sz="2000" dirty="0">
                <a:effectLst/>
              </a:rPr>
              <a:t>Ασυνήθης, βαρεία, καταστρεπτική λοίμωξη υποδορίου ιστού,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000" dirty="0">
                <a:effectLst/>
              </a:rPr>
              <a:t>    κατά μήκος των επιπολής και εν τω βάθει περιτονιών – μυών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l-GR" sz="2000" dirty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l-GR" sz="2000" dirty="0">
                <a:effectLst/>
              </a:rPr>
              <a:t>Συχνά σε</a:t>
            </a:r>
            <a:r>
              <a:rPr lang="en-US" sz="2000" dirty="0">
                <a:effectLst/>
              </a:rPr>
              <a:t>: </a:t>
            </a:r>
            <a:r>
              <a:rPr lang="el-GR" sz="2000" dirty="0">
                <a:effectLst/>
              </a:rPr>
              <a:t>ΣΔ, αλκοολισμό, κίρρωση, περ αγγειοπάθεια, επεμβ κοιλίας, </a:t>
            </a:r>
            <a:r>
              <a:rPr lang="en-US" sz="2000" dirty="0">
                <a:effectLst/>
              </a:rPr>
              <a:t>IVDU</a:t>
            </a:r>
            <a:endParaRPr lang="el-GR" sz="2000" dirty="0">
              <a:effectLst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US" sz="2000" dirty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folHlink"/>
                </a:solidFill>
                <a:effectLst/>
              </a:rPr>
              <a:t>K</a:t>
            </a:r>
            <a:r>
              <a:rPr lang="el-GR" sz="2000" dirty="0">
                <a:solidFill>
                  <a:schemeClr val="folHlink"/>
                </a:solidFill>
                <a:effectLst/>
              </a:rPr>
              <a:t>λινική εικόνα</a:t>
            </a:r>
            <a:r>
              <a:rPr lang="en-US" sz="2000" dirty="0">
                <a:solidFill>
                  <a:schemeClr val="folHlink"/>
                </a:solidFill>
                <a:effectLst/>
              </a:rPr>
              <a:t>:</a:t>
            </a:r>
            <a:r>
              <a:rPr lang="en-US" sz="2000" dirty="0">
                <a:effectLst/>
              </a:rPr>
              <a:t> </a:t>
            </a:r>
            <a:r>
              <a:rPr lang="el-GR" sz="2000" dirty="0">
                <a:effectLst/>
              </a:rPr>
              <a:t>αρχικά ως κυτταρίτιδα (90%) μετά από βλάβη δέρματος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000" dirty="0">
                <a:effectLst/>
              </a:rPr>
              <a:t>                          ίσως συνεχώς επιδεινούμενο άλγος, χωρίς εικόνα φλεγμονής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000" dirty="0">
                <a:effectLst/>
              </a:rPr>
              <a:t>                          φυσαλίδες, φλύκταινες, πομφόλυγες, σκληρία, δύσοσμο πύο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000" dirty="0">
                <a:effectLst/>
              </a:rPr>
              <a:t>                          νεκρωτικές εσχάρες (</a:t>
            </a:r>
            <a:r>
              <a:rPr lang="el-GR" sz="2000" dirty="0">
                <a:solidFill>
                  <a:srgbClr val="FFFF00"/>
                </a:solidFill>
                <a:effectLst/>
              </a:rPr>
              <a:t>δερματική γάγγραινα</a:t>
            </a:r>
            <a:r>
              <a:rPr lang="el-GR" sz="2000" dirty="0">
                <a:effectLst/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000" dirty="0">
                <a:effectLst/>
              </a:rPr>
              <a:t>                          γάγγραινα οσχέου – περινέου ( </a:t>
            </a:r>
            <a:r>
              <a:rPr lang="el-GR" sz="2000" dirty="0">
                <a:solidFill>
                  <a:srgbClr val="FFFF00"/>
                </a:solidFill>
                <a:effectLst/>
              </a:rPr>
              <a:t>γάγγραινα </a:t>
            </a:r>
            <a:r>
              <a:rPr lang="en-US" sz="2000" dirty="0">
                <a:solidFill>
                  <a:srgbClr val="FFFF00"/>
                </a:solidFill>
                <a:effectLst/>
              </a:rPr>
              <a:t>Fournier</a:t>
            </a:r>
            <a:r>
              <a:rPr lang="en-US" sz="2000" dirty="0">
                <a:effectLst/>
              </a:rPr>
              <a:t> )</a:t>
            </a:r>
            <a:endParaRPr lang="el-GR" sz="2000" dirty="0">
              <a:effectLst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000" dirty="0">
                <a:effectLst/>
              </a:rPr>
              <a:t>                          υψηλός πυρετός, σύγχυση, λευκοκυττάρωση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000" dirty="0">
                <a:effectLst/>
              </a:rPr>
              <a:t>                          </a:t>
            </a:r>
          </a:p>
        </p:txBody>
      </p:sp>
      <p:sp>
        <p:nvSpPr>
          <p:cNvPr id="73733" name="Text Box 11"/>
          <p:cNvSpPr txBox="1">
            <a:spLocks noChangeArrowheads="1"/>
          </p:cNvSpPr>
          <p:nvPr/>
        </p:nvSpPr>
        <p:spPr bwMode="auto">
          <a:xfrm>
            <a:off x="6024563" y="3644901"/>
            <a:ext cx="424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8344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765176"/>
            <a:ext cx="5580063" cy="5184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1524000" y="188914"/>
            <a:ext cx="91440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FFCC00"/>
                </a:solidFill>
                <a:latin typeface="Arial" pitchFamily="34" charset="0"/>
              </a:rPr>
              <a:t>Eντόπιση λοιμώξεων του δέρματος – μαλακών μορίων</a:t>
            </a: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7104063" y="1196976"/>
            <a:ext cx="3384550" cy="2289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41313" indent="-341313" defTabSz="449263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pitchFamily="34" charset="0"/>
              <a:buAutoNum type="arabicPeriod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 b="1">
                <a:solidFill>
                  <a:srgbClr val="FFFF00"/>
                </a:solidFill>
                <a:latin typeface="Arial" pitchFamily="34" charset="0"/>
              </a:rPr>
              <a:t>Μολυσματικό κηρίο</a:t>
            </a:r>
          </a:p>
          <a:p>
            <a:pPr marL="341313" indent="-341313" defTabSz="449263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pitchFamily="34" charset="0"/>
              <a:buAutoNum type="arabicPeriod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 b="1">
                <a:solidFill>
                  <a:srgbClr val="FFFF00"/>
                </a:solidFill>
                <a:latin typeface="Arial" pitchFamily="34" charset="0"/>
              </a:rPr>
              <a:t>Θυλακίτιδα</a:t>
            </a:r>
          </a:p>
          <a:p>
            <a:pPr marL="341313" indent="-341313" defTabSz="449263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pitchFamily="34" charset="0"/>
              <a:buAutoNum type="arabicPeriod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 b="1">
                <a:solidFill>
                  <a:srgbClr val="FFFF00"/>
                </a:solidFill>
                <a:latin typeface="Arial" pitchFamily="34" charset="0"/>
              </a:rPr>
              <a:t>Ερυσίπελας</a:t>
            </a:r>
          </a:p>
          <a:p>
            <a:pPr marL="341313" indent="-341313" defTabSz="449263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" pitchFamily="34" charset="0"/>
              <a:buAutoNum type="arabicPeriod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 b="1">
                <a:solidFill>
                  <a:srgbClr val="FFFF00"/>
                </a:solidFill>
                <a:latin typeface="Arial" pitchFamily="34" charset="0"/>
              </a:rPr>
              <a:t>Φλέγμων μαλακών μορίων </a:t>
            </a:r>
          </a:p>
          <a:p>
            <a:pPr marL="341313" indent="-341313" defTabSz="449263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 b="1">
                <a:solidFill>
                  <a:srgbClr val="FFFF00"/>
                </a:solidFill>
                <a:latin typeface="Arial" pitchFamily="34" charset="0"/>
              </a:rPr>
              <a:t>     (κυτταρίτιδα)</a:t>
            </a:r>
          </a:p>
        </p:txBody>
      </p:sp>
      <p:pic>
        <p:nvPicPr>
          <p:cNvPr id="106501" name="Picture 5" descr="192FF10"/>
          <p:cNvPicPr>
            <a:picLocks noChangeAspect="1" noChangeArrowheads="1"/>
          </p:cNvPicPr>
          <p:nvPr/>
        </p:nvPicPr>
        <p:blipFill>
          <a:blip r:embed="rId4" cstate="print"/>
          <a:srcRect b="4327"/>
          <a:stretch>
            <a:fillRect/>
          </a:stretch>
        </p:blipFill>
        <p:spPr bwMode="auto">
          <a:xfrm>
            <a:off x="7032626" y="3970338"/>
            <a:ext cx="3635375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42777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8229600" cy="573088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>
                <a:solidFill>
                  <a:schemeClr val="folHlink"/>
                </a:solidFill>
              </a:rPr>
              <a:t>ΝΕΚΡΩΤΙΚΗ ΑΠΟΝΕΥΡΩΣΙΤΙΔΑ</a:t>
            </a:r>
          </a:p>
        </p:txBody>
      </p:sp>
      <p:sp>
        <p:nvSpPr>
          <p:cNvPr id="73732" name="Text Box 8"/>
          <p:cNvSpPr txBox="1">
            <a:spLocks noChangeArrowheads="1"/>
          </p:cNvSpPr>
          <p:nvPr/>
        </p:nvSpPr>
        <p:spPr bwMode="auto">
          <a:xfrm>
            <a:off x="1524001" y="1600201"/>
            <a:ext cx="4284663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FF0000"/>
                </a:solidFill>
              </a:rPr>
              <a:t>ΤΥΠΟΣ Ι  (90 %)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l-GR" sz="2000" dirty="0">
                <a:solidFill>
                  <a:srgbClr val="FFFF00"/>
                </a:solidFill>
              </a:rPr>
              <a:t>Αναερόβια + αερόβια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l-GR" sz="2000" dirty="0">
                <a:solidFill>
                  <a:srgbClr val="FFFF00"/>
                </a:solidFill>
              </a:rPr>
              <a:t> </a:t>
            </a:r>
            <a:r>
              <a:rPr lang="el-GR" sz="2000" i="1" dirty="0">
                <a:solidFill>
                  <a:srgbClr val="FFFF00"/>
                </a:solidFill>
              </a:rPr>
              <a:t>Β</a:t>
            </a:r>
            <a:r>
              <a:rPr lang="en-US" sz="2000" i="1" dirty="0" err="1">
                <a:solidFill>
                  <a:srgbClr val="FFFF00"/>
                </a:solidFill>
              </a:rPr>
              <a:t>acteroides</a:t>
            </a:r>
            <a:r>
              <a:rPr lang="el-GR" sz="2000" i="1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spp</a:t>
            </a:r>
            <a:r>
              <a:rPr lang="en-US" sz="2000" dirty="0">
                <a:solidFill>
                  <a:srgbClr val="FFFF00"/>
                </a:solidFill>
              </a:rPr>
              <a:t>, </a:t>
            </a:r>
            <a:endParaRPr lang="el-GR" sz="2000" dirty="0">
              <a:solidFill>
                <a:srgbClr val="FFFF00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l-GR" sz="2000" dirty="0">
                <a:solidFill>
                  <a:srgbClr val="FFFF00"/>
                </a:solidFill>
              </a:rPr>
              <a:t>πεπτοστρεπτόκοκοι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l-GR" sz="2000" dirty="0">
                <a:solidFill>
                  <a:srgbClr val="FFFF00"/>
                </a:solidFill>
              </a:rPr>
              <a:t>στρεπτόκοκκοι όχι Α,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l-GR" sz="2000" dirty="0">
                <a:solidFill>
                  <a:srgbClr val="FFFF00"/>
                </a:solidFill>
              </a:rPr>
              <a:t>Εντεροβακτηριακά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sz="2000" dirty="0">
              <a:solidFill>
                <a:srgbClr val="FFFF00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l-GR" sz="2000" dirty="0"/>
              <a:t>Χρόνος επώασης 48-96 ώρες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l-GR" sz="2000" dirty="0"/>
              <a:t>Ταχεία εξέλιξη</a:t>
            </a:r>
            <a:r>
              <a:rPr lang="en-US" sz="2000" dirty="0"/>
              <a:t>: </a:t>
            </a:r>
            <a:r>
              <a:rPr lang="el-GR" sz="2000" dirty="0"/>
              <a:t>ώρες – ημέρες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l-GR" sz="2000" dirty="0"/>
              <a:t>Αέρας - κριγμός</a:t>
            </a:r>
          </a:p>
        </p:txBody>
      </p:sp>
      <p:sp>
        <p:nvSpPr>
          <p:cNvPr id="73733" name="Text Box 11"/>
          <p:cNvSpPr txBox="1">
            <a:spLocks noChangeArrowheads="1"/>
          </p:cNvSpPr>
          <p:nvPr/>
        </p:nvSpPr>
        <p:spPr bwMode="auto">
          <a:xfrm>
            <a:off x="6024563" y="3644901"/>
            <a:ext cx="424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</p:txBody>
      </p:sp>
      <p:sp>
        <p:nvSpPr>
          <p:cNvPr id="73734" name="Text Box 12"/>
          <p:cNvSpPr txBox="1">
            <a:spLocks noChangeArrowheads="1"/>
          </p:cNvSpPr>
          <p:nvPr/>
        </p:nvSpPr>
        <p:spPr bwMode="auto">
          <a:xfrm>
            <a:off x="5867400" y="1676401"/>
            <a:ext cx="48006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FF0000"/>
                </a:solidFill>
              </a:rPr>
              <a:t>ΤΥΠΟΣ ΙΙ – ΣΤΡΕΠΤΟΚΟΚΚΙΚΗ ΓΑΓΓΡΑΙΝΑ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l-GR" sz="2000" dirty="0">
                <a:solidFill>
                  <a:srgbClr val="FFFF00"/>
                </a:solidFill>
              </a:rPr>
              <a:t>Στρεπτόκοκκος ομάδος Α ( Β,</a:t>
            </a:r>
            <a:r>
              <a:rPr lang="en-US" sz="2000" dirty="0">
                <a:solidFill>
                  <a:srgbClr val="FFFF00"/>
                </a:solidFill>
              </a:rPr>
              <a:t> C, G 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l-GR" sz="2000" dirty="0"/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l-GR" sz="2000" dirty="0"/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l-GR" sz="2000" dirty="0"/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dirty="0"/>
              <a:t>X</a:t>
            </a:r>
            <a:r>
              <a:rPr lang="el-GR" sz="2000" dirty="0"/>
              <a:t>ρόνος επώασης 6-48 ώρες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l-GR" sz="2000" dirty="0"/>
              <a:t>Ταχυτάτη εξέλιξη</a:t>
            </a:r>
            <a:r>
              <a:rPr lang="en-US" sz="2000" dirty="0"/>
              <a:t>: </a:t>
            </a:r>
            <a:r>
              <a:rPr lang="el-GR" sz="2000" dirty="0">
                <a:solidFill>
                  <a:srgbClr val="FFFF00"/>
                </a:solidFill>
              </a:rPr>
              <a:t>λίγες ώρες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l-GR" sz="2000" dirty="0"/>
              <a:t>ΌΧΙ κριγμός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l-GR" sz="2000" dirty="0">
                <a:solidFill>
                  <a:srgbClr val="FFFF00"/>
                </a:solidFill>
              </a:rPr>
              <a:t>Εως 50 % στρεπτοκοκκικό τοξικό </a:t>
            </a:r>
            <a:r>
              <a:rPr lang="en-US" sz="2000" dirty="0">
                <a:solidFill>
                  <a:srgbClr val="FFFF00"/>
                </a:solidFill>
              </a:rPr>
              <a:t>shock</a:t>
            </a:r>
            <a:endParaRPr lang="el-GR" sz="2000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endParaRPr lang="el-GR" sz="2000" dirty="0">
              <a:solidFill>
                <a:schemeClr val="folHlink"/>
              </a:solidFill>
            </a:endParaRPr>
          </a:p>
        </p:txBody>
      </p:sp>
      <p:sp>
        <p:nvSpPr>
          <p:cNvPr id="73735" name="Text Box 13"/>
          <p:cNvSpPr txBox="1">
            <a:spLocks noChangeArrowheads="1"/>
          </p:cNvSpPr>
          <p:nvPr/>
        </p:nvSpPr>
        <p:spPr bwMode="auto">
          <a:xfrm>
            <a:off x="1905000" y="5791201"/>
            <a:ext cx="8351838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dirty="0">
                <a:solidFill>
                  <a:schemeClr val="folHlink"/>
                </a:solidFill>
              </a:rPr>
              <a:t>ΔΙΑΓΝΩΣΗ</a:t>
            </a:r>
            <a:r>
              <a:rPr lang="en-US" dirty="0">
                <a:solidFill>
                  <a:schemeClr val="folHlink"/>
                </a:solidFill>
              </a:rPr>
              <a:t>:</a:t>
            </a:r>
            <a:r>
              <a:rPr lang="en-US" dirty="0"/>
              <a:t> </a:t>
            </a:r>
            <a:r>
              <a:rPr lang="el-GR" dirty="0"/>
              <a:t>κ/ες εξιδρωμάτων,πύου, χειρ δειγμάτων, αίματος ( θετικές 60 %)</a:t>
            </a:r>
          </a:p>
          <a:p>
            <a:pPr>
              <a:spcBef>
                <a:spcPct val="50000"/>
              </a:spcBef>
            </a:pPr>
            <a:r>
              <a:rPr lang="el-GR" dirty="0"/>
              <a:t>                 α/α ( αέρας στα μαλακά μόρια) – </a:t>
            </a:r>
            <a:r>
              <a:rPr lang="en-US" dirty="0"/>
              <a:t>CT-MRI (</a:t>
            </a:r>
            <a:r>
              <a:rPr lang="el-GR" dirty="0"/>
              <a:t>βάθος – έκταση)</a:t>
            </a:r>
          </a:p>
        </p:txBody>
      </p:sp>
    </p:spTree>
    <p:extLst>
      <p:ext uri="{BB962C8B-B14F-4D97-AF65-F5344CB8AC3E}">
        <p14:creationId xmlns:p14="http://schemas.microsoft.com/office/powerpoint/2010/main" val="2741034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850" y="11114"/>
            <a:ext cx="84963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0055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CIM\101MSDCF\DSC007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2896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fourni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1" y="0"/>
            <a:ext cx="4752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7946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Slide 14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4787900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5" name="Picture 3" descr="Slide 15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1900" y="1916113"/>
            <a:ext cx="43561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6" name="Picture 4" descr="Slide 16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4825" y="3638550"/>
            <a:ext cx="42862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1828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Παράδεισο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3636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671512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>
                <a:solidFill>
                  <a:schemeClr val="folHlink"/>
                </a:solidFill>
              </a:rPr>
              <a:t>ΜΟΛΥΣΜΑΤΙΚΟ ΚΗΡΙΟ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836614"/>
            <a:ext cx="9144000" cy="6021387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/>
              <a:t>Επιπολής, μεταδοτική λοίμωξη παιδικής κυρίως ηλικίας (πρόσωπο, άκρα)</a:t>
            </a:r>
          </a:p>
          <a:p>
            <a:pPr eaLnBrk="1" hangingPunct="1">
              <a:defRPr/>
            </a:pPr>
            <a:r>
              <a:rPr lang="el-GR" sz="2400" dirty="0">
                <a:solidFill>
                  <a:schemeClr val="folHlink"/>
                </a:solidFill>
              </a:rPr>
              <a:t>Μη πομφολυγώδες κηρίο</a:t>
            </a:r>
            <a:r>
              <a:rPr lang="en-US" sz="2400" dirty="0">
                <a:solidFill>
                  <a:schemeClr val="folHlink"/>
                </a:solidFill>
              </a:rPr>
              <a:t>:</a:t>
            </a:r>
            <a:r>
              <a:rPr lang="en-US" sz="2400" dirty="0"/>
              <a:t> </a:t>
            </a:r>
            <a:r>
              <a:rPr lang="en-US" sz="2400" i="1" dirty="0" err="1">
                <a:solidFill>
                  <a:srgbClr val="FFFF00"/>
                </a:solidFill>
              </a:rPr>
              <a:t>S.pyogenes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l-GR" sz="2400" dirty="0">
                <a:solidFill>
                  <a:srgbClr val="FFFF00"/>
                </a:solidFill>
              </a:rPr>
              <a:t>(90 %)</a:t>
            </a:r>
            <a:r>
              <a:rPr lang="en-US" sz="2400" i="1" dirty="0">
                <a:solidFill>
                  <a:srgbClr val="FFFF00"/>
                </a:solidFill>
              </a:rPr>
              <a:t>±</a:t>
            </a:r>
            <a:r>
              <a:rPr lang="el-GR" sz="2400" i="1" dirty="0">
                <a:solidFill>
                  <a:srgbClr val="FFFF00"/>
                </a:solidFill>
              </a:rPr>
              <a:t> </a:t>
            </a:r>
            <a:r>
              <a:rPr lang="en-US" sz="2400" i="1" dirty="0" err="1">
                <a:solidFill>
                  <a:srgbClr val="FFFF00"/>
                </a:solidFill>
              </a:rPr>
              <a:t>S.aureus</a:t>
            </a:r>
            <a:r>
              <a:rPr lang="el-GR" sz="2400" i="1" dirty="0"/>
              <a:t> </a:t>
            </a:r>
            <a:endParaRPr lang="en-US" sz="2400" i="1" dirty="0"/>
          </a:p>
          <a:p>
            <a:pPr eaLnBrk="1" hangingPunct="1">
              <a:buNone/>
              <a:defRPr/>
            </a:pPr>
            <a:r>
              <a:rPr lang="en-US" sz="2400" i="1" dirty="0"/>
              <a:t>    </a:t>
            </a:r>
            <a:r>
              <a:rPr lang="en-US" sz="2400" dirty="0"/>
              <a:t>( </a:t>
            </a:r>
            <a:r>
              <a:rPr lang="el-GR" sz="2400" dirty="0"/>
              <a:t>άκρα = έκθυμα 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dirty="0"/>
              <a:t>    φυσαλίδες, φλύκταινες, μελιτόχροες εφελκίδες, πλάκες</a:t>
            </a:r>
          </a:p>
          <a:p>
            <a:pPr eaLnBrk="1" hangingPunct="1">
              <a:defRPr/>
            </a:pPr>
            <a:r>
              <a:rPr lang="el-GR" sz="2400" dirty="0">
                <a:solidFill>
                  <a:schemeClr val="folHlink"/>
                </a:solidFill>
              </a:rPr>
              <a:t>Πομφολυγώδες κηρίο</a:t>
            </a:r>
            <a:r>
              <a:rPr lang="en-US" sz="2400" dirty="0">
                <a:solidFill>
                  <a:schemeClr val="folHlink"/>
                </a:solidFill>
              </a:rPr>
              <a:t>:</a:t>
            </a:r>
            <a:r>
              <a:rPr lang="el-GR" sz="2400" dirty="0"/>
              <a:t> </a:t>
            </a:r>
            <a:r>
              <a:rPr lang="en-US" sz="2400" i="1" dirty="0" err="1">
                <a:solidFill>
                  <a:srgbClr val="FFFF00"/>
                </a:solidFill>
              </a:rPr>
              <a:t>S.aureus</a:t>
            </a:r>
            <a:r>
              <a:rPr lang="el-GR" sz="2400" i="1" dirty="0"/>
              <a:t> </a:t>
            </a:r>
            <a:r>
              <a:rPr lang="el-GR" sz="2400" dirty="0"/>
              <a:t>(αποφολιδωτικ. εξωτοξίνες Α</a:t>
            </a:r>
            <a:r>
              <a:rPr lang="en-US" sz="2400" dirty="0"/>
              <a:t>,B</a:t>
            </a:r>
            <a:r>
              <a:rPr lang="el-GR" sz="2400" dirty="0"/>
              <a:t>)</a:t>
            </a:r>
            <a:endParaRPr lang="en-US" sz="2400" dirty="0"/>
          </a:p>
          <a:p>
            <a:pPr eaLnBrk="1" hangingPunct="1">
              <a:defRPr/>
            </a:pPr>
            <a:endParaRPr lang="en-US" sz="2400" dirty="0"/>
          </a:p>
          <a:p>
            <a:pPr eaLnBrk="1" hangingPunct="1">
              <a:defRPr/>
            </a:pPr>
            <a:r>
              <a:rPr lang="el-GR" sz="2400" b="1" dirty="0"/>
              <a:t>Σταδιακή αύξηση συχνότητας  σταφυλοκόκκου</a:t>
            </a:r>
          </a:p>
          <a:p>
            <a:pPr eaLnBrk="1" hangingPunct="1">
              <a:defRPr/>
            </a:pPr>
            <a:r>
              <a:rPr lang="el-GR" sz="2400" b="1" dirty="0"/>
              <a:t>Σχετικά ασύνηθες αίτιο ο </a:t>
            </a:r>
            <a:r>
              <a:rPr lang="en-US" sz="2400" b="1" dirty="0"/>
              <a:t>CA-MRSA</a:t>
            </a:r>
          </a:p>
          <a:p>
            <a:pPr eaLnBrk="1" hangingPunct="1">
              <a:buNone/>
              <a:defRPr/>
            </a:pPr>
            <a:endParaRPr lang="el-GR" sz="2400" dirty="0"/>
          </a:p>
          <a:p>
            <a:pPr eaLnBrk="1" hangingPunct="1">
              <a:defRPr/>
            </a:pPr>
            <a:r>
              <a:rPr lang="el-GR" sz="2400" dirty="0">
                <a:solidFill>
                  <a:srgbClr val="FF0000"/>
                </a:solidFill>
              </a:rPr>
              <a:t>Μεταστρεπτοκοκκική σπειραματονεφρίτιδα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/>
              <a:t> </a:t>
            </a:r>
            <a:r>
              <a:rPr lang="el-GR" sz="2400" dirty="0"/>
              <a:t>από νεφριτογόνα στελέχη</a:t>
            </a:r>
            <a:r>
              <a:rPr lang="en-US" sz="2400" dirty="0"/>
              <a:t> </a:t>
            </a:r>
            <a:r>
              <a:rPr lang="en-US" sz="2400" i="1" dirty="0" err="1"/>
              <a:t>S.pyogenes</a:t>
            </a:r>
            <a:endParaRPr lang="en-US" sz="2400" i="1" dirty="0"/>
          </a:p>
          <a:p>
            <a:pPr eaLnBrk="1" hangingPunct="1">
              <a:defRPr/>
            </a:pPr>
            <a:r>
              <a:rPr lang="el-GR" sz="2400" b="1" u="sng" dirty="0"/>
              <a:t>Δεν </a:t>
            </a:r>
            <a:r>
              <a:rPr lang="el-GR" sz="2400" i="1" dirty="0"/>
              <a:t>σχετίζεται με οξύ ρευματικό πυρετό</a:t>
            </a:r>
          </a:p>
          <a:p>
            <a:pPr eaLnBrk="1" hangingPunct="1">
              <a:defRPr/>
            </a:pPr>
            <a:r>
              <a:rPr lang="el-GR" sz="2400" dirty="0">
                <a:effectLst/>
              </a:rPr>
              <a:t>Διάγνωση</a:t>
            </a:r>
            <a:r>
              <a:rPr lang="en-US" sz="2400" dirty="0">
                <a:effectLst/>
              </a:rPr>
              <a:t>: </a:t>
            </a:r>
            <a:r>
              <a:rPr lang="el-GR" sz="2400" dirty="0">
                <a:effectLst/>
              </a:rPr>
              <a:t>κλινική εικόνα, </a:t>
            </a:r>
            <a:r>
              <a:rPr lang="en-US" sz="2400" dirty="0">
                <a:effectLst/>
              </a:rPr>
              <a:t>Gram </a:t>
            </a:r>
            <a:r>
              <a:rPr lang="el-GR" sz="2400" dirty="0">
                <a:effectLst/>
              </a:rPr>
              <a:t>χρώση / καλλιέργεια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66558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4600" y="496888"/>
            <a:ext cx="6750050" cy="6040824"/>
          </a:xfrm>
          <a:noFill/>
        </p:spPr>
      </p:pic>
    </p:spTree>
    <p:extLst>
      <p:ext uri="{BB962C8B-B14F-4D97-AF65-F5344CB8AC3E}">
        <p14:creationId xmlns:p14="http://schemas.microsoft.com/office/powerpoint/2010/main" val="2065528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Εικόνα 0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76251"/>
            <a:ext cx="91440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4257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Slide 4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"/>
            <a:ext cx="6588125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8"/>
          <p:cNvSpPr txBox="1">
            <a:spLocks noChangeArrowheads="1"/>
          </p:cNvSpPr>
          <p:nvPr/>
        </p:nvSpPr>
        <p:spPr bwMode="auto">
          <a:xfrm>
            <a:off x="8112125" y="1412876"/>
            <a:ext cx="23050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>
                <a:solidFill>
                  <a:srgbClr val="FFFF00"/>
                </a:solidFill>
              </a:rPr>
              <a:t>ΔΟΘΙΗΝΑΣ</a:t>
            </a:r>
          </a:p>
        </p:txBody>
      </p:sp>
      <p:sp>
        <p:nvSpPr>
          <p:cNvPr id="62468" name="Text Box 9"/>
          <p:cNvSpPr txBox="1">
            <a:spLocks noChangeArrowheads="1"/>
          </p:cNvSpPr>
          <p:nvPr/>
        </p:nvSpPr>
        <p:spPr bwMode="auto">
          <a:xfrm>
            <a:off x="8147050" y="2924176"/>
            <a:ext cx="2520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>
                <a:solidFill>
                  <a:srgbClr val="FFFF00"/>
                </a:solidFill>
              </a:rPr>
              <a:t>ΨΕΥΔΑΝΘΡΑΚΑΣ</a:t>
            </a:r>
          </a:p>
        </p:txBody>
      </p:sp>
      <p:sp>
        <p:nvSpPr>
          <p:cNvPr id="62469" name="Text Box 10"/>
          <p:cNvSpPr txBox="1">
            <a:spLocks noChangeArrowheads="1"/>
          </p:cNvSpPr>
          <p:nvPr/>
        </p:nvSpPr>
        <p:spPr bwMode="auto">
          <a:xfrm>
            <a:off x="2351089" y="5300663"/>
            <a:ext cx="2016125" cy="779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FFFF00"/>
                </a:solidFill>
              </a:rPr>
              <a:t>ΜΟΛΥΣΜΑΤΙΚΟ</a:t>
            </a:r>
          </a:p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FFFF00"/>
                </a:solidFill>
              </a:rPr>
              <a:t>ΚΗΡΙΟ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0200" y="5943601"/>
            <a:ext cx="4495800" cy="46166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chemeClr val="folHlink"/>
                </a:solidFill>
              </a:rPr>
              <a:t>ΑΝΕΠΙΠΛΕΚΤΕΣ ΛΟΙΜΩΞΕΙΣ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396294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09564"/>
            <a:ext cx="9144000" cy="6238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7016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59424"/>
            <a:ext cx="8229600" cy="646331"/>
          </a:xfrm>
        </p:spPr>
        <p:txBody>
          <a:bodyPr>
            <a:spAutoFit/>
          </a:bodyPr>
          <a:lstStyle/>
          <a:p>
            <a:pPr eaLnBrk="1" hangingPunct="1">
              <a:buClr>
                <a:srgbClr val="FFCC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>
                <a:solidFill>
                  <a:srgbClr val="FFFF00"/>
                </a:solidFill>
                <a:effectLst/>
              </a:rPr>
              <a:t>ΕΡΥΣΙΠΕΛΑΣ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692150"/>
            <a:ext cx="9144000" cy="5410712"/>
          </a:xfrm>
        </p:spPr>
        <p:txBody>
          <a:bodyPr>
            <a:spAutoFit/>
          </a:bodyPr>
          <a:lstStyle/>
          <a:p>
            <a:pPr eaLnBrk="1" hangingPunct="1">
              <a:spcBef>
                <a:spcPct val="300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400" dirty="0" err="1">
                <a:effectLst/>
              </a:rPr>
              <a:t>Στρεπτοκοκκική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λοίμωξη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επιπολής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επιδερμίδος</a:t>
            </a:r>
            <a:r>
              <a:rPr lang="en-GB" sz="2400" dirty="0">
                <a:effectLst/>
              </a:rPr>
              <a:t> – </a:t>
            </a:r>
            <a:r>
              <a:rPr lang="en-GB" sz="2400" dirty="0" err="1">
                <a:effectLst/>
              </a:rPr>
              <a:t>λεμφαγγείων</a:t>
            </a:r>
            <a:endParaRPr lang="en-GB" sz="2400" dirty="0">
              <a:effectLst/>
            </a:endParaRPr>
          </a:p>
          <a:p>
            <a:pPr eaLnBrk="1" hangingPunct="1">
              <a:spcBef>
                <a:spcPct val="300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400" dirty="0" err="1">
                <a:effectLst/>
              </a:rPr>
              <a:t>Αίτιο</a:t>
            </a:r>
            <a:r>
              <a:rPr lang="en-GB" sz="2400" dirty="0">
                <a:effectLst/>
              </a:rPr>
              <a:t>: </a:t>
            </a:r>
            <a:r>
              <a:rPr lang="en-GB" sz="2400" dirty="0">
                <a:solidFill>
                  <a:srgbClr val="FFFF00"/>
                </a:solidFill>
                <a:effectLst/>
              </a:rPr>
              <a:t>β-</a:t>
            </a:r>
            <a:r>
              <a:rPr lang="en-GB" sz="2400" dirty="0" err="1">
                <a:solidFill>
                  <a:srgbClr val="FFFF00"/>
                </a:solidFill>
                <a:effectLst/>
              </a:rPr>
              <a:t>αιμολυτικός</a:t>
            </a:r>
            <a:r>
              <a:rPr lang="en-GB" sz="2400" dirty="0">
                <a:solidFill>
                  <a:srgbClr val="FFFF00"/>
                </a:solidFill>
                <a:effectLst/>
              </a:rPr>
              <a:t> </a:t>
            </a:r>
            <a:r>
              <a:rPr lang="en-GB" sz="2400" dirty="0" err="1">
                <a:solidFill>
                  <a:srgbClr val="FFFF00"/>
                </a:solidFill>
                <a:effectLst/>
              </a:rPr>
              <a:t>στρεπτόκοκκος</a:t>
            </a:r>
            <a:r>
              <a:rPr lang="en-GB" sz="2400" dirty="0">
                <a:solidFill>
                  <a:srgbClr val="FFFF00"/>
                </a:solidFill>
                <a:effectLst/>
              </a:rPr>
              <a:t> </a:t>
            </a:r>
            <a:r>
              <a:rPr lang="en-GB" sz="2400" dirty="0" err="1">
                <a:solidFill>
                  <a:srgbClr val="FFFF00"/>
                </a:solidFill>
                <a:effectLst/>
              </a:rPr>
              <a:t>ομάδος</a:t>
            </a:r>
            <a:r>
              <a:rPr lang="en-GB" sz="2400" dirty="0">
                <a:solidFill>
                  <a:srgbClr val="FFFF00"/>
                </a:solidFill>
                <a:effectLst/>
              </a:rPr>
              <a:t> Α</a:t>
            </a:r>
            <a:r>
              <a:rPr lang="en-GB" sz="2400" dirty="0">
                <a:effectLst/>
              </a:rPr>
              <a:t> (</a:t>
            </a:r>
            <a:r>
              <a:rPr lang="en-GB" sz="2400" dirty="0" err="1">
                <a:effectLst/>
              </a:rPr>
              <a:t>σπάνια</a:t>
            </a:r>
            <a:r>
              <a:rPr lang="en-GB" sz="2400" dirty="0">
                <a:effectLst/>
              </a:rPr>
              <a:t> C,G,B)  </a:t>
            </a:r>
            <a:r>
              <a:rPr lang="el-GR" sz="2400" dirty="0">
                <a:effectLst/>
              </a:rPr>
              <a:t>      </a:t>
            </a:r>
            <a:endParaRPr lang="en-US" sz="2400" dirty="0">
              <a:effectLst/>
            </a:endParaRPr>
          </a:p>
          <a:p>
            <a:pPr eaLnBrk="1" hangingPunct="1">
              <a:spcBef>
                <a:spcPct val="300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400" i="1" dirty="0">
                <a:solidFill>
                  <a:srgbClr val="FFFF00"/>
                </a:solidFill>
                <a:effectLst/>
              </a:rPr>
              <a:t>              </a:t>
            </a:r>
            <a:r>
              <a:rPr lang="en-GB" sz="2000" i="1" dirty="0">
                <a:solidFill>
                  <a:srgbClr val="FFFF00"/>
                </a:solidFill>
                <a:effectLst/>
              </a:rPr>
              <a:t>Staphylococcus </a:t>
            </a:r>
            <a:r>
              <a:rPr lang="en-GB" sz="2000" i="1" dirty="0" err="1">
                <a:solidFill>
                  <a:srgbClr val="FFFF00"/>
                </a:solidFill>
                <a:effectLst/>
              </a:rPr>
              <a:t>aureus</a:t>
            </a:r>
            <a:r>
              <a:rPr lang="en-GB" sz="2000" i="1" dirty="0">
                <a:solidFill>
                  <a:srgbClr val="FFFF00"/>
                </a:solidFill>
                <a:effectLst/>
              </a:rPr>
              <a:t> </a:t>
            </a:r>
            <a:r>
              <a:rPr lang="en-GB" sz="2000" dirty="0">
                <a:solidFill>
                  <a:srgbClr val="FFFF00"/>
                </a:solidFill>
                <a:effectLst/>
              </a:rPr>
              <a:t>&lt; 10 %</a:t>
            </a:r>
          </a:p>
          <a:p>
            <a:pPr eaLnBrk="1" hangingPunct="1">
              <a:spcBef>
                <a:spcPct val="300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400" dirty="0">
              <a:solidFill>
                <a:srgbClr val="FFFF00"/>
              </a:solidFill>
              <a:effectLst/>
            </a:endParaRPr>
          </a:p>
          <a:p>
            <a:pPr eaLnBrk="1" hangingPunct="1">
              <a:spcBef>
                <a:spcPct val="300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400" dirty="0" err="1">
                <a:effectLst/>
              </a:rPr>
              <a:t>Προδιαθεσικώς</a:t>
            </a:r>
            <a:r>
              <a:rPr lang="en-GB" sz="2400" dirty="0">
                <a:effectLst/>
              </a:rPr>
              <a:t>: </a:t>
            </a:r>
            <a:r>
              <a:rPr lang="en-GB" sz="2400" dirty="0" err="1">
                <a:effectLst/>
              </a:rPr>
              <a:t>λύση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συνεχείας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δέρματος</a:t>
            </a:r>
            <a:r>
              <a:rPr lang="en-GB" sz="2400" dirty="0">
                <a:effectLst/>
              </a:rPr>
              <a:t> (</a:t>
            </a:r>
            <a:r>
              <a:rPr lang="en-GB" sz="2400" dirty="0" err="1">
                <a:effectLst/>
              </a:rPr>
              <a:t>έλκη</a:t>
            </a:r>
            <a:r>
              <a:rPr lang="en-GB" sz="2400" dirty="0">
                <a:effectLst/>
              </a:rPr>
              <a:t>, </a:t>
            </a:r>
            <a:r>
              <a:rPr lang="en-GB" sz="2400" dirty="0" err="1">
                <a:effectLst/>
              </a:rPr>
              <a:t>τραύμα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κλπ</a:t>
            </a:r>
            <a:r>
              <a:rPr lang="en-GB" sz="2400" dirty="0">
                <a:effectLst/>
              </a:rPr>
              <a:t>)    </a:t>
            </a:r>
            <a:r>
              <a:rPr lang="en-GB" sz="2400" dirty="0" err="1">
                <a:effectLst/>
              </a:rPr>
              <a:t>σακχ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διαβήτης</a:t>
            </a:r>
            <a:r>
              <a:rPr lang="en-GB" sz="2400" dirty="0">
                <a:effectLst/>
              </a:rPr>
              <a:t>, </a:t>
            </a:r>
            <a:r>
              <a:rPr lang="en-GB" sz="2400" dirty="0" err="1">
                <a:effectLst/>
              </a:rPr>
              <a:t>παχυσαρκία</a:t>
            </a:r>
            <a:r>
              <a:rPr lang="en-GB" sz="2400" dirty="0">
                <a:effectLst/>
              </a:rPr>
              <a:t>, </a:t>
            </a:r>
            <a:r>
              <a:rPr lang="en-GB" sz="2400" dirty="0" err="1">
                <a:effectLst/>
              </a:rPr>
              <a:t>φλεβική</a:t>
            </a:r>
            <a:r>
              <a:rPr lang="en-GB" sz="2400" dirty="0">
                <a:effectLst/>
              </a:rPr>
              <a:t>/</a:t>
            </a:r>
            <a:r>
              <a:rPr lang="en-GB" sz="2400" dirty="0" err="1">
                <a:effectLst/>
              </a:rPr>
              <a:t>λεμφική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στάση</a:t>
            </a:r>
            <a:endParaRPr lang="en-GB" sz="2400" dirty="0">
              <a:effectLst/>
            </a:endParaRPr>
          </a:p>
          <a:p>
            <a:pPr eaLnBrk="1" hangingPunct="1">
              <a:spcBef>
                <a:spcPct val="300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400" dirty="0">
              <a:effectLst/>
            </a:endParaRPr>
          </a:p>
          <a:p>
            <a:pPr eaLnBrk="1" hangingPunct="1">
              <a:spcBef>
                <a:spcPct val="300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400" dirty="0">
                <a:effectLst/>
              </a:rPr>
              <a:t>ΚΛΙΝΙΚΩΣ: </a:t>
            </a:r>
            <a:r>
              <a:rPr lang="en-GB" sz="2400" dirty="0" err="1">
                <a:effectLst/>
              </a:rPr>
              <a:t>οξεία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έναρξη</a:t>
            </a:r>
            <a:r>
              <a:rPr lang="en-GB" sz="2400" dirty="0">
                <a:effectLst/>
              </a:rPr>
              <a:t>, </a:t>
            </a:r>
            <a:r>
              <a:rPr lang="en-GB" sz="2400" dirty="0" err="1">
                <a:effectLst/>
              </a:rPr>
              <a:t>πυρετός</a:t>
            </a:r>
            <a:r>
              <a:rPr lang="en-GB" sz="2400" dirty="0">
                <a:effectLst/>
              </a:rPr>
              <a:t>, </a:t>
            </a:r>
            <a:r>
              <a:rPr lang="en-GB" sz="2400" dirty="0" err="1">
                <a:effectLst/>
              </a:rPr>
              <a:t>ρίγος</a:t>
            </a:r>
            <a:r>
              <a:rPr lang="en-GB" sz="2400" dirty="0">
                <a:effectLst/>
              </a:rPr>
              <a:t>, </a:t>
            </a:r>
            <a:r>
              <a:rPr lang="en-GB" sz="2400" dirty="0" err="1">
                <a:effectLst/>
              </a:rPr>
              <a:t>λευκοκυττάρωση</a:t>
            </a:r>
            <a:r>
              <a:rPr lang="en-GB" sz="2400" dirty="0">
                <a:effectLst/>
              </a:rPr>
              <a:t>, </a:t>
            </a:r>
            <a:r>
              <a:rPr lang="en-GB" sz="2400" dirty="0" err="1">
                <a:effectLst/>
              </a:rPr>
              <a:t>σαφής</a:t>
            </a:r>
            <a:r>
              <a:rPr lang="en-GB" sz="2400" dirty="0">
                <a:effectLst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effectLst/>
              </a:rPr>
              <a:t>όχθος</a:t>
            </a:r>
            <a:r>
              <a:rPr lang="en-GB" sz="2400" b="1" dirty="0">
                <a:solidFill>
                  <a:srgbClr val="FFFF00"/>
                </a:solidFill>
                <a:effectLst/>
              </a:rPr>
              <a:t> </a:t>
            </a:r>
            <a:r>
              <a:rPr lang="en-GB" sz="2400" dirty="0" err="1">
                <a:effectLst/>
              </a:rPr>
              <a:t>από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το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υγιές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δέρμα</a:t>
            </a:r>
            <a:r>
              <a:rPr lang="en-GB" sz="2400" dirty="0">
                <a:effectLst/>
              </a:rPr>
              <a:t>, </a:t>
            </a:r>
            <a:r>
              <a:rPr lang="en-GB" sz="2400" dirty="0" err="1">
                <a:effectLst/>
              </a:rPr>
              <a:t>λεμφαγγειίτιδα</a:t>
            </a:r>
            <a:r>
              <a:rPr lang="el-GR" sz="2400" dirty="0">
                <a:effectLst/>
              </a:rPr>
              <a:t> / </a:t>
            </a:r>
            <a:r>
              <a:rPr lang="en-GB" sz="2400" dirty="0" err="1">
                <a:effectLst/>
              </a:rPr>
              <a:t>λεμφαδενίτιδα</a:t>
            </a:r>
            <a:endParaRPr lang="en-GB" sz="2400" dirty="0">
              <a:effectLst/>
            </a:endParaRPr>
          </a:p>
          <a:p>
            <a:pPr eaLnBrk="1" hangingPunct="1">
              <a:spcBef>
                <a:spcPct val="300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400" dirty="0">
                <a:effectLst/>
              </a:rPr>
              <a:t>   </a:t>
            </a:r>
            <a:r>
              <a:rPr lang="en-GB" sz="2400" dirty="0" err="1">
                <a:effectLst/>
              </a:rPr>
              <a:t>συνήθως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σε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κάτω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άκρα</a:t>
            </a:r>
            <a:r>
              <a:rPr lang="en-GB" sz="2400" dirty="0">
                <a:effectLst/>
              </a:rPr>
              <a:t> ή </a:t>
            </a:r>
            <a:r>
              <a:rPr lang="en-GB" sz="2400" dirty="0" err="1">
                <a:effectLst/>
              </a:rPr>
              <a:t>σε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πρόσωπο</a:t>
            </a:r>
            <a:r>
              <a:rPr lang="en-GB" sz="2400" dirty="0">
                <a:effectLst/>
              </a:rPr>
              <a:t> (</a:t>
            </a:r>
            <a:r>
              <a:rPr lang="en-GB" sz="2400" dirty="0" err="1">
                <a:effectLst/>
              </a:rPr>
              <a:t>δίκην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πεταλούδας</a:t>
            </a:r>
            <a:r>
              <a:rPr lang="en-GB" sz="2400" dirty="0">
                <a:effectLst/>
              </a:rPr>
              <a:t>)</a:t>
            </a:r>
          </a:p>
          <a:p>
            <a:pPr eaLnBrk="1" hangingPunct="1">
              <a:spcBef>
                <a:spcPct val="300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400" dirty="0"/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3124200" y="5791201"/>
            <a:ext cx="5715000" cy="8921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</a:rPr>
              <a:t>Calor</a:t>
            </a:r>
            <a:r>
              <a:rPr lang="en-US" sz="2800" dirty="0">
                <a:solidFill>
                  <a:srgbClr val="FFFF00"/>
                </a:solidFill>
              </a:rPr>
              <a:t>, </a:t>
            </a:r>
            <a:r>
              <a:rPr lang="en-US" sz="2800" dirty="0" err="1">
                <a:solidFill>
                  <a:srgbClr val="FFFF00"/>
                </a:solidFill>
              </a:rPr>
              <a:t>rubor</a:t>
            </a:r>
            <a:r>
              <a:rPr lang="en-US" sz="2800" dirty="0">
                <a:solidFill>
                  <a:srgbClr val="FFFF00"/>
                </a:solidFill>
              </a:rPr>
              <a:t>, tumor, dolor</a:t>
            </a:r>
          </a:p>
          <a:p>
            <a:r>
              <a:rPr lang="el-GR" sz="2400" dirty="0">
                <a:solidFill>
                  <a:srgbClr val="FFFF00"/>
                </a:solidFill>
              </a:rPr>
              <a:t>                 </a:t>
            </a:r>
            <a:r>
              <a:rPr lang="el-GR" sz="2000" dirty="0">
                <a:solidFill>
                  <a:srgbClr val="FFFF00"/>
                </a:solidFill>
              </a:rPr>
              <a:t>Κέλσος, 1</a:t>
            </a:r>
            <a:r>
              <a:rPr lang="el-GR" sz="2000" baseline="30000" dirty="0">
                <a:solidFill>
                  <a:srgbClr val="FFFF00"/>
                </a:solidFill>
              </a:rPr>
              <a:t>ος</a:t>
            </a:r>
            <a:r>
              <a:rPr lang="el-GR" sz="2000" dirty="0">
                <a:solidFill>
                  <a:srgbClr val="FFFF00"/>
                </a:solidFill>
              </a:rPr>
              <a:t>  αιώνας μ.Χ</a:t>
            </a:r>
          </a:p>
        </p:txBody>
      </p:sp>
    </p:spTree>
    <p:extLst>
      <p:ext uri="{BB962C8B-B14F-4D97-AF65-F5344CB8AC3E}">
        <p14:creationId xmlns:p14="http://schemas.microsoft.com/office/powerpoint/2010/main" val="3719332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Ροή">
  <a:themeElements>
    <a:clrScheme name="Ροή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Ροή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lnDef>
  </a:objectDefaults>
  <a:extraClrSchemeLst>
    <a:extraClrScheme>
      <a:clrScheme name="Ροή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Ροή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Ροή">
  <a:themeElements>
    <a:clrScheme name="Ροή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Ροή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lnDef>
  </a:objectDefaults>
  <a:extraClrSchemeLst>
    <a:extraClrScheme>
      <a:clrScheme name="Ροή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Ροή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1126</Words>
  <Application>Microsoft Office PowerPoint</Application>
  <PresentationFormat>Ευρεία οθόνη</PresentationFormat>
  <Paragraphs>198</Paragraphs>
  <Slides>35</Slides>
  <Notes>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4</vt:i4>
      </vt:variant>
      <vt:variant>
        <vt:lpstr>Τίτλοι διαφανειών</vt:lpstr>
      </vt:variant>
      <vt:variant>
        <vt:i4>35</vt:i4>
      </vt:variant>
    </vt:vector>
  </HeadingPairs>
  <TitlesOfParts>
    <vt:vector size="45" baseType="lpstr">
      <vt:lpstr>Arial</vt:lpstr>
      <vt:lpstr>Calibri</vt:lpstr>
      <vt:lpstr>Calibri Light</vt:lpstr>
      <vt:lpstr>Garamond</vt:lpstr>
      <vt:lpstr>Tahoma</vt:lpstr>
      <vt:lpstr>Wingdings</vt:lpstr>
      <vt:lpstr>Θέμα του Office</vt:lpstr>
      <vt:lpstr>Textured</vt:lpstr>
      <vt:lpstr>Ροή</vt:lpstr>
      <vt:lpstr>1_Ροή</vt:lpstr>
      <vt:lpstr>Παρουσίαση του PowerPoint</vt:lpstr>
      <vt:lpstr>ΤΑΞΙΝΟΜΗΣΗ ΤΩΝ ΛΟΙΜΩΞΕΩΝ ΔΕΡΜΑΤΟΣ–ΜΑΛΑΚΩΝ ΜΟΡΙΩΝ Ανάλογα με το βάθος και την έκταση της βλάβης και την παρουσία υποκείμενου νοσήματος</vt:lpstr>
      <vt:lpstr>Παρουσίαση του PowerPoint</vt:lpstr>
      <vt:lpstr>ΜΟΛΥΣΜΑΤΙΚΟ ΚΗΡΙΟ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ΕΡΥΣΙΠΕΛΑΣ</vt:lpstr>
      <vt:lpstr>Παρουσίαση του PowerPoint</vt:lpstr>
      <vt:lpstr>Παρουσίαση του PowerPoint</vt:lpstr>
      <vt:lpstr>Παρουσίαση του PowerPoint</vt:lpstr>
      <vt:lpstr>ΕΡΥΣΙΠΕΛΑΣ</vt:lpstr>
      <vt:lpstr>Παρουσίαση του PowerPoint</vt:lpstr>
      <vt:lpstr>ΚΥΤΤΑΡΙΤΙΔΑ</vt:lpstr>
      <vt:lpstr>ΚΥΤΤΑΡΙΤΙΔΑ</vt:lpstr>
      <vt:lpstr>Παρουσίαση του PowerPoint</vt:lpstr>
      <vt:lpstr>Παρουσίαση του PowerPoint</vt:lpstr>
      <vt:lpstr>ΚΥΤΤΑΡΙΤΙΔΑ</vt:lpstr>
      <vt:lpstr>Παρουσίαση του PowerPoint</vt:lpstr>
      <vt:lpstr>ΕΞΙΔΡΩΜΑΤΙΚΗ ΠΥΩΔΗΣ ΚΥΤΤΑΡΙΤΙΔΑ (χωρίς αποστήματα)</vt:lpstr>
      <vt:lpstr>Παρουσίαση του PowerPoint</vt:lpstr>
      <vt:lpstr>EΠΙΠΛΕΓΜΕΝΗ ΛΟΙΜΩΞΗ ΜΑΛΑΚΩΝ ΜΟΡΙΩΝ Comlicated SSTI - cSSTI</vt:lpstr>
      <vt:lpstr>Παρουσίαση του PowerPoint</vt:lpstr>
      <vt:lpstr>Παρουσίαση του PowerPoint</vt:lpstr>
      <vt:lpstr>Παρουσίαση του PowerPoint</vt:lpstr>
      <vt:lpstr>ΝΕΚΡΩΤΙΚΕΣ (ΓΑΓΓΡΑΙΝΩΔΕΙΣ) ΛΟΙΜΩΞΕΙΣ ΤΟΥ ΔΕΡΜΑΤΟΣ ΚΑΙ ΤΩΝ ΒΑΘΥΤΕΡΩΝ ΙΣΤΩΝ</vt:lpstr>
      <vt:lpstr>ΚΑΘΟΡΙΣΜΟΣ ΒΑΡΥΤΗΤΑΣ ΛΟΙΜΩΞΗΣ ΕΝΔΕΙΞΕΙΣ ΝΕΚΡΩΤΙΚΗΣ ΑΠΟΝΕΥΡΩΣΙΤΙΔΑΣ  (Νecrotizing soft-tissue infections – NSTIs)</vt:lpstr>
      <vt:lpstr>ΝΕΚΡΩΤΙΚΗ ΑΠΟΝΕΥΡΩΣΙΤΙΔΑ</vt:lpstr>
      <vt:lpstr>ΝΕΚΡΩΤΙΚΗ ΑΠΟΝΕΥΡΩΣΙΤΙΔΑ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Αντώνιος Παπαδόπουλος</dc:creator>
  <cp:lastModifiedBy>Antonios</cp:lastModifiedBy>
  <cp:revision>4</cp:revision>
  <dcterms:created xsi:type="dcterms:W3CDTF">2016-11-08T21:05:33Z</dcterms:created>
  <dcterms:modified xsi:type="dcterms:W3CDTF">2020-04-12T08:45:32Z</dcterms:modified>
</cp:coreProperties>
</file>