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7" r:id="rId2"/>
    <p:sldMasterId id="2147483690" r:id="rId3"/>
    <p:sldMasterId id="2147483715" r:id="rId4"/>
    <p:sldMasterId id="2147483728" r:id="rId5"/>
  </p:sldMasterIdLst>
  <p:notesMasterIdLst>
    <p:notesMasterId r:id="rId37"/>
  </p:notesMasterIdLst>
  <p:handoutMasterIdLst>
    <p:handoutMasterId r:id="rId38"/>
  </p:handoutMasterIdLst>
  <p:sldIdLst>
    <p:sldId id="326" r:id="rId6"/>
    <p:sldId id="260" r:id="rId7"/>
    <p:sldId id="256" r:id="rId8"/>
    <p:sldId id="321" r:id="rId9"/>
    <p:sldId id="263" r:id="rId10"/>
    <p:sldId id="270" r:id="rId11"/>
    <p:sldId id="323" r:id="rId12"/>
    <p:sldId id="319" r:id="rId13"/>
    <p:sldId id="324" r:id="rId14"/>
    <p:sldId id="276" r:id="rId15"/>
    <p:sldId id="277" r:id="rId16"/>
    <p:sldId id="306" r:id="rId17"/>
    <p:sldId id="325" r:id="rId18"/>
    <p:sldId id="272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310" r:id="rId29"/>
    <p:sldId id="322" r:id="rId30"/>
    <p:sldId id="301" r:id="rId31"/>
    <p:sldId id="303" r:id="rId32"/>
    <p:sldId id="296" r:id="rId33"/>
    <p:sldId id="305" r:id="rId34"/>
    <p:sldId id="298" r:id="rId35"/>
    <p:sldId id="31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21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94600" autoAdjust="0"/>
  </p:normalViewPr>
  <p:slideViewPr>
    <p:cSldViewPr snapToGrid="0">
      <p:cViewPr varScale="1">
        <p:scale>
          <a:sx n="81" d="100"/>
          <a:sy n="81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ACFA3F-8A57-45CD-B1A8-218D3B069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08D745-292E-46AD-8F88-A438F144890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56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6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41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83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30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29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56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88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43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3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35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0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55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15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15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085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452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01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06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5D9396-E9BE-4484-A43B-B7A0A3AE2C0C}" type="slidenum">
              <a:rPr lang="de-DE" sz="1200">
                <a:solidFill>
                  <a:prstClr val="black"/>
                </a:solidFill>
              </a:rPr>
              <a:pPr eaLnBrk="1" hangingPunct="1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8AE2-5154-4CBC-B31D-B27556103610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45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3C88-4C1C-45D7-A9A9-BC6298CCE749}" type="slidenum">
              <a:rPr lang="el-GR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3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3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45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F56F4-1AE1-49CB-8AAB-D41FE1F071D4}" type="slidenum">
              <a:rPr lang="el-GR"/>
              <a:pPr eaLnBrk="1" hangingPunct="1"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D745-292E-46AD-8F88-A438F144890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64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photo album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3D3F417-7DB1-4D4D-8F03-11145D79ADF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EF8D14C-148B-4E39-87B1-B1CA8730C32F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Show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34374DD-B813-4605-A372-2BE00E1C84E8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/>
              <a:t>Click to add detail to the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7200" kern="1200" dirty="0">
                <a:solidFill>
                  <a:prstClr val="white">
                    <a:alpha val="40000"/>
                  </a:prstClr>
                </a:solidFill>
                <a:latin typeface="Arial" charset="0"/>
                <a:ea typeface="+mn-ea"/>
                <a:cs typeface="+mn-cs"/>
              </a:rPr>
              <a:t>TRUE or FALSE?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7200" kern="1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  <a:ea typeface="+mn-ea"/>
                <a:cs typeface="+mn-cs"/>
              </a:rPr>
              <a:t>TRUE </a:t>
            </a:r>
            <a:r>
              <a:rPr lang="en-US" sz="7200" kern="1200" dirty="0">
                <a:solidFill>
                  <a:prstClr val="white">
                    <a:alpha val="40000"/>
                  </a:prstClr>
                </a:solidFill>
                <a:latin typeface="Arial" charset="0"/>
                <a:ea typeface="+mn-ea"/>
                <a:cs typeface="+mn-cs"/>
              </a:rPr>
              <a:t>or FALSE?</a:t>
            </a:r>
            <a:endParaRPr lang="en-US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7200" kern="1200" dirty="0">
                <a:solidFill>
                  <a:prstClr val="white">
                    <a:alpha val="40000"/>
                  </a:prstClr>
                </a:solidFill>
                <a:latin typeface="Arial" charset="0"/>
                <a:ea typeface="+mn-ea"/>
                <a:cs typeface="+mn-cs"/>
              </a:rPr>
              <a:t>TRUE or FALSE?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7200" kern="1200" dirty="0">
                <a:solidFill>
                  <a:prstClr val="white">
                    <a:alpha val="40000"/>
                  </a:prstClr>
                </a:solidFill>
                <a:latin typeface="Arial" charset="0"/>
                <a:ea typeface="+mn-ea"/>
                <a:cs typeface="+mn-cs"/>
              </a:rPr>
              <a:t>TRUE or </a:t>
            </a:r>
            <a:r>
              <a:rPr lang="en-US" sz="7200" kern="1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  <a:ea typeface="+mn-ea"/>
                <a:cs typeface="+mn-cs"/>
              </a:rPr>
              <a:t>FALSE</a:t>
            </a:r>
            <a:r>
              <a:rPr lang="en-US" sz="7200" kern="1200" dirty="0">
                <a:solidFill>
                  <a:prstClr val="white">
                    <a:alpha val="40000"/>
                  </a:prstClr>
                </a:solidFill>
                <a:latin typeface="Arial" charset="0"/>
                <a:ea typeface="+mn-ea"/>
                <a:cs typeface="+mn-cs"/>
              </a:rPr>
              <a:t>?</a:t>
            </a:r>
            <a:endParaRPr lang="en-US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type your question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E31F67-C7D0-40F6-945A-F43A76970D7D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28286BE-98A5-479A-814B-A300B3D7AC45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1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7083326-5498-46C5-A2C3-3C4B58AEE5D4}" type="slidenum">
              <a:rPr lang="el-GR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2108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2108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E7FB64-4FC1-4AB2-815E-4ED92C837A8A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6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B8A8-4F93-43E1-BF25-7114A2B6E37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4C20-35E7-4D60-8CEE-918C578CB82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2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6549-E1D8-45E7-A7DB-99975FCC1F0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98E1-68F9-4F2D-9CC9-48A05737F0C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61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363D-9888-4B2C-8287-390016B93A8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06C9-F18A-4F62-AF03-687712BB196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B493-F5B8-47D6-8313-ED65AE5C734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2F8A-EBF1-46A0-ADF6-F2F207E59CC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65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0625-9A8A-4CCA-B1C3-D8714671680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4C23-D848-4B80-8A5D-05A8301EA2DD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12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DB33-AB22-4450-B90C-9792E1E1758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AE50-230C-4484-8F63-C4D61E1CE6A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10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2E66-88D3-4542-879E-FFAC8F5B08B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6CFD-D904-4ADE-B708-B9F169F895A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51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6145-C5AC-40D5-8A55-BE22376A9B4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8AE0-16EF-4DB4-AACC-3C29DBA2776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76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5EE2-9A43-4FF4-8001-A5E7F3BACEC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BC11-570A-4B6D-A84C-C2E50F1B830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5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7D63-EF7D-42C3-862C-135A61A0C08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0BD3-A3D4-454A-9E3B-0BC9203F703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5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F9B4-3622-4083-BBDF-919C151C54F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6A83-0F9D-45B8-9D8B-8CCE0AABF6A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17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69095-3881-4603-B633-DE1FBB33BEF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9839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3F417-7DB1-4D4D-8F03-11145D79ADF4}" type="slidenum">
              <a:rPr lang="el-GR" kern="1200" smtClean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20F7337-86C6-4EBB-920F-48E6BAC9177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F3F780C-C812-4C06-B8D6-2866909A17F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573A9B-D0D3-4429-A404-AC2B78BAFE87}" type="datetimeFigureOut">
              <a:rPr lang="el-GR" smtClean="0"/>
              <a:pPr/>
              <a:t>24/11/2018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C7B80-2F93-4C43-9617-97B21139B9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3" y="2497541"/>
            <a:ext cx="427175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ΒΡΟΥΚΕΛΛΩΣΗ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15654" y="5295331"/>
            <a:ext cx="455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/>
              <a:t>ΑΝΑΣΤΑΣΙΑ   ΑΝΤΩΝΙΑΔΟΥ</a:t>
            </a:r>
            <a:endParaRPr lang="en-US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92322"/>
            <a:ext cx="8229600" cy="4476466"/>
          </a:xfrm>
        </p:spPr>
        <p:txBody>
          <a:bodyPr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l-GR" sz="2400" b="1" u="sng" dirty="0" err="1">
                <a:solidFill>
                  <a:srgbClr val="FF0000"/>
                </a:solidFill>
              </a:rPr>
              <a:t>Βακτηριαιμική</a:t>
            </a:r>
            <a:r>
              <a:rPr lang="el-GR" sz="2400" b="1" dirty="0"/>
              <a:t> : </a:t>
            </a:r>
            <a:r>
              <a:rPr lang="el-GR" sz="2400" dirty="0"/>
              <a:t>παρουσία συμπτωματολογίας και απομόνωση του παθογόνου στο αίμα/ μυελό οστών. </a:t>
            </a:r>
          </a:p>
          <a:p>
            <a:pPr marL="457200" lvl="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l-GR" sz="2400" b="1" u="sng" dirty="0">
                <a:solidFill>
                  <a:srgbClr val="FF0000"/>
                </a:solidFill>
              </a:rPr>
              <a:t>Ορολογική</a:t>
            </a:r>
            <a:r>
              <a:rPr lang="el-GR" sz="2400" b="1" dirty="0"/>
              <a:t> : </a:t>
            </a:r>
            <a:r>
              <a:rPr lang="el-GR" sz="2400" dirty="0"/>
              <a:t>υψηλοί ή αυξανόμενοι τίτλοι αντισωμάτων με συμπτώματα συμβατά και ιστορικό πιθανής έκθεσης.</a:t>
            </a:r>
            <a:endParaRPr lang="el-GR" sz="2400" b="1" u="sng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l-GR" sz="2400" b="1" u="sng" dirty="0">
                <a:solidFill>
                  <a:srgbClr val="FF0000"/>
                </a:solidFill>
              </a:rPr>
              <a:t>Εστιακή</a:t>
            </a:r>
            <a:r>
              <a:rPr lang="el-GR" sz="2400" b="1" dirty="0">
                <a:solidFill>
                  <a:prstClr val="black"/>
                </a:solidFill>
              </a:rPr>
              <a:t> : </a:t>
            </a:r>
            <a:r>
              <a:rPr lang="el-GR" sz="2400" dirty="0">
                <a:solidFill>
                  <a:prstClr val="black"/>
                </a:solidFill>
              </a:rPr>
              <a:t>το παθογόνο δεν απομονώνεται στο αίμα, αλλά σε συγκεκριμένους ιστούς και η συμπτωματολογία προέρχεται από το όργανο που πάσχει.</a:t>
            </a:r>
            <a:r>
              <a:rPr lang="el-GR" sz="2400" b="1" u="sng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l-GR" sz="2400" b="1" u="sng" dirty="0" err="1">
                <a:solidFill>
                  <a:srgbClr val="FF0000"/>
                </a:solidFill>
              </a:rPr>
              <a:t>Υποκλινική</a:t>
            </a:r>
            <a:r>
              <a:rPr lang="el-GR" sz="2400" b="1" dirty="0">
                <a:solidFill>
                  <a:prstClr val="black"/>
                </a:solidFill>
              </a:rPr>
              <a:t> : </a:t>
            </a:r>
            <a:r>
              <a:rPr lang="el-GR" sz="2400" dirty="0">
                <a:solidFill>
                  <a:prstClr val="black"/>
                </a:solidFill>
              </a:rPr>
              <a:t>ορολογική ένδειξη προηγηθείσης </a:t>
            </a:r>
            <a:r>
              <a:rPr lang="el-GR" sz="2400" dirty="0" err="1">
                <a:solidFill>
                  <a:prstClr val="black"/>
                </a:solidFill>
              </a:rPr>
              <a:t>βρουκέλλωσης</a:t>
            </a:r>
            <a:r>
              <a:rPr lang="el-GR" sz="2400" dirty="0">
                <a:solidFill>
                  <a:prstClr val="black"/>
                </a:solidFill>
              </a:rPr>
              <a:t> σε άτομο χωρίς συμπτώματα</a:t>
            </a:r>
            <a:endParaRPr lang="el-GR" sz="2400" b="1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endParaRPr lang="el-GR" sz="24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endParaRPr lang="el-GR" sz="2400" b="1" u="sng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2400"/>
              </a:spcBef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99448" y="498144"/>
            <a:ext cx="7772400" cy="762000"/>
          </a:xfrm>
          <a:noFill/>
          <a:ln/>
        </p:spPr>
        <p:txBody>
          <a:bodyPr/>
          <a:lstStyle/>
          <a:p>
            <a:r>
              <a:rPr lang="el-GR" sz="4000" b="1" dirty="0" err="1"/>
              <a:t>Βρουκέλλωση</a:t>
            </a:r>
            <a:r>
              <a:rPr lang="el-GR" sz="4000" b="1" dirty="0"/>
              <a:t> – Κλινικές μορφές</a:t>
            </a:r>
            <a:r>
              <a:rPr lang="el-GR" sz="4000" dirty="0">
                <a:solidFill>
                  <a:schemeClr val="tx1"/>
                </a:solidFill>
              </a:rPr>
              <a:t> 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86400" y="6205135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latin typeface="Calibri" pitchFamily="34" charset="0"/>
                <a:cs typeface="Calibri" pitchFamily="34" charset="0"/>
              </a:rPr>
              <a:t>Infect Dis </a:t>
            </a:r>
            <a:r>
              <a:rPr lang="en-US" sz="1600" b="1" i="1" dirty="0" err="1">
                <a:latin typeface="Calibri" pitchFamily="34" charset="0"/>
                <a:cs typeface="Calibri" pitchFamily="34" charset="0"/>
              </a:rPr>
              <a:t>Clin</a:t>
            </a:r>
            <a:r>
              <a:rPr lang="en-US" sz="1600" b="1" i="1" dirty="0">
                <a:latin typeface="Calibri" pitchFamily="34" charset="0"/>
                <a:cs typeface="Calibri" pitchFamily="34" charset="0"/>
              </a:rPr>
              <a:t> North Am 1994 </a:t>
            </a:r>
            <a:endParaRPr lang="en-GB" sz="16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3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209" y="2157484"/>
            <a:ext cx="8153400" cy="27830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 startAt="5"/>
            </a:pPr>
            <a:r>
              <a:rPr lang="el-GR" sz="2400" b="1" u="sng" dirty="0">
                <a:solidFill>
                  <a:srgbClr val="FF0000"/>
                </a:solidFill>
              </a:rPr>
              <a:t>Χρόνια</a:t>
            </a:r>
            <a:r>
              <a:rPr lang="el-GR" sz="2400" b="1" dirty="0"/>
              <a:t> : </a:t>
            </a:r>
            <a:r>
              <a:rPr lang="el-GR" sz="2400" dirty="0"/>
              <a:t>συμπτώματα για διάστημα ίσο η μεγαλύτερο των 12 μηνών μετά από διάγνωση </a:t>
            </a:r>
            <a:r>
              <a:rPr lang="el-GR" sz="2400" dirty="0" err="1"/>
              <a:t>βρουκέλλωσης</a:t>
            </a:r>
            <a:r>
              <a:rPr lang="el-GR" sz="2400" dirty="0"/>
              <a:t>. </a:t>
            </a:r>
          </a:p>
          <a:p>
            <a:pPr marL="719138" indent="-184150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r>
              <a:rPr lang="el-GR" sz="2400" b="1" dirty="0"/>
              <a:t>υποτροπή νόσου </a:t>
            </a:r>
          </a:p>
          <a:p>
            <a:pPr marL="719138" indent="-184150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r>
              <a:rPr lang="el-GR" sz="2400" b="1" dirty="0"/>
              <a:t>ατελής θεραπεία αρχικής νόσου</a:t>
            </a:r>
          </a:p>
          <a:p>
            <a:pPr marL="719138" indent="-184150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r>
              <a:rPr lang="el-GR" sz="2400" b="1" dirty="0"/>
              <a:t>εστιακή νόσος</a:t>
            </a:r>
          </a:p>
          <a:p>
            <a:pPr marL="719138" indent="-184150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r>
              <a:rPr lang="el-GR" sz="2400" dirty="0"/>
              <a:t>20% ψυχονευρωτικό υπόβαθρο</a:t>
            </a:r>
          </a:p>
          <a:p>
            <a:pPr marL="719138" indent="-184150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r>
              <a:rPr lang="el-GR" sz="2400" dirty="0"/>
              <a:t>Συνήθως αρνητικές καλλιέργειες και ορολογικός έλεγχος</a:t>
            </a:r>
          </a:p>
          <a:p>
            <a:pPr marL="719138" indent="-184150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r>
              <a:rPr lang="el-GR" sz="2400" dirty="0"/>
              <a:t>Αμφισβητείται </a:t>
            </a:r>
          </a:p>
          <a:p>
            <a:pPr marL="352425" indent="-352425" defTabSz="182563">
              <a:lnSpc>
                <a:spcPct val="90000"/>
              </a:lnSpc>
              <a:buClr>
                <a:schemeClr val="bg1">
                  <a:lumMod val="50000"/>
                </a:schemeClr>
              </a:buClr>
              <a:buSzPct val="80000"/>
              <a:buFont typeface="+mj-lt"/>
              <a:buAutoNum type="arabicPeriod" startAt="5"/>
            </a:pPr>
            <a:endParaRPr lang="el-GR" sz="2400" b="1" dirty="0">
              <a:solidFill>
                <a:prstClr val="black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660033"/>
              </a:buClr>
              <a:buFont typeface="Courier New" pitchFamily="49" charset="0"/>
              <a:buChar char="o"/>
            </a:pPr>
            <a:endParaRPr lang="el-GR" sz="2400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565245" y="416257"/>
            <a:ext cx="7467600" cy="762000"/>
          </a:xfrm>
          <a:noFill/>
          <a:ln/>
        </p:spPr>
        <p:txBody>
          <a:bodyPr/>
          <a:lstStyle/>
          <a:p>
            <a:r>
              <a:rPr lang="el-GR" sz="4000" b="1" dirty="0" err="1"/>
              <a:t>Βρουκέλλωση</a:t>
            </a:r>
            <a:r>
              <a:rPr lang="el-GR" sz="4000" b="1" dirty="0"/>
              <a:t> – Κλινικές μορφές</a:t>
            </a:r>
            <a:r>
              <a:rPr lang="el-GR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286080" y="6149355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i="1" dirty="0">
                <a:latin typeface="Calibri" pitchFamily="34" charset="0"/>
                <a:cs typeface="Calibri" pitchFamily="34" charset="0"/>
              </a:rPr>
              <a:t>Infect Dis </a:t>
            </a:r>
            <a:r>
              <a:rPr lang="en-US" sz="1600" b="1" i="1" dirty="0" err="1">
                <a:latin typeface="Calibri" pitchFamily="34" charset="0"/>
                <a:cs typeface="Calibri" pitchFamily="34" charset="0"/>
              </a:rPr>
              <a:t>Clin</a:t>
            </a:r>
            <a:r>
              <a:rPr lang="en-US" sz="1600" b="1" i="1" dirty="0">
                <a:latin typeface="Calibri" pitchFamily="34" charset="0"/>
                <a:cs typeface="Calibri" pitchFamily="34" charset="0"/>
              </a:rPr>
              <a:t> North Am 1994 </a:t>
            </a:r>
          </a:p>
          <a:p>
            <a:pPr>
              <a:spcBef>
                <a:spcPts val="0"/>
              </a:spcBef>
            </a:pPr>
            <a:r>
              <a:rPr lang="en-US" sz="1600" b="1" i="1" dirty="0">
                <a:latin typeface="Calibri" pitchFamily="34" charset="0"/>
                <a:cs typeface="Calibri" pitchFamily="34" charset="0"/>
              </a:rPr>
              <a:t>Drugs 1997</a:t>
            </a:r>
            <a:endParaRPr lang="en-GB" sz="16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0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1956594"/>
            <a:ext cx="7921625" cy="4032250"/>
          </a:xfrm>
          <a:solidFill>
            <a:srgbClr val="FFFFCC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Κλινική μορφή   καλλιέργειες     ορολογικός </a:t>
            </a:r>
            <a:r>
              <a:rPr lang="en-US" sz="1800">
                <a:solidFill>
                  <a:srgbClr val="000066"/>
                </a:solidFill>
                <a:latin typeface="Verdana" pitchFamily="34" charset="0"/>
              </a:rPr>
              <a:t>   </a:t>
            </a: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συμπτώματα</a:t>
            </a:r>
            <a:endParaRPr lang="en-US" sz="18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66"/>
                </a:solidFill>
                <a:latin typeface="Verdana" pitchFamily="34" charset="0"/>
              </a:rPr>
              <a:t>                                                </a:t>
            </a: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έλεγχος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18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l-GR" sz="18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Υποκλινική            -                        +                    -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l-GR" sz="18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Βακτηριαιμική       +                       +                    +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Ορολογική            -                        +                    +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Εστιακή                +(</a:t>
            </a:r>
            <a:r>
              <a:rPr lang="el-GR" sz="1600">
                <a:solidFill>
                  <a:srgbClr val="000066"/>
                </a:solidFill>
                <a:latin typeface="Verdana" pitchFamily="34" charset="0"/>
              </a:rPr>
              <a:t>ίσως</a:t>
            </a: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)               + </a:t>
            </a:r>
            <a:r>
              <a:rPr lang="el-GR" sz="1600">
                <a:solidFill>
                  <a:srgbClr val="000066"/>
                </a:solidFill>
                <a:latin typeface="Verdana" pitchFamily="34" charset="0"/>
              </a:rPr>
              <a:t>(ίσως)            </a:t>
            </a:r>
            <a:r>
              <a:rPr lang="el-GR" sz="1600" b="1">
                <a:solidFill>
                  <a:srgbClr val="000066"/>
                </a:solidFill>
                <a:latin typeface="Verdana" pitchFamily="34" charset="0"/>
              </a:rPr>
              <a:t>+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l-GR" sz="1600" b="1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1800">
                <a:solidFill>
                  <a:srgbClr val="000066"/>
                </a:solidFill>
                <a:latin typeface="Verdana" pitchFamily="34" charset="0"/>
              </a:rPr>
              <a:t>«χρόνια»               -                        -                     </a:t>
            </a:r>
            <a:r>
              <a:rPr lang="el-GR" sz="1800">
                <a:solidFill>
                  <a:srgbClr val="000066"/>
                </a:solidFill>
                <a:latin typeface="Verdana" pitchFamily="34" charset="0"/>
                <a:sym typeface="Symbol" pitchFamily="18" charset="2"/>
              </a:rPr>
              <a:t>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676287" y="2781300"/>
            <a:ext cx="7934302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34884" y="6165850"/>
            <a:ext cx="286615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  <a:cs typeface="Calibri" pitchFamily="34" charset="0"/>
              </a:rPr>
              <a:t>Infect Dis Clin North Am 1994 </a:t>
            </a:r>
            <a:endParaRPr lang="en-GB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64405" y="340419"/>
            <a:ext cx="7467600" cy="838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l-GR" sz="3600" b="1" dirty="0" err="1">
                <a:solidFill>
                  <a:schemeClr val="tx1"/>
                </a:solidFill>
                <a:latin typeface="+mn-lt"/>
              </a:rPr>
              <a:t>Βρουκέλλωση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πότε θεραπεύουμε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287" y="3972719"/>
            <a:ext cx="7277480" cy="149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237927" y="3972719"/>
            <a:ext cx="1388157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Θεραπεία 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0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408" y="1245902"/>
            <a:ext cx="7704137" cy="51117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l-GR" sz="2400" dirty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 dirty="0">
                <a:latin typeface="Verdana" pitchFamily="34" charset="0"/>
              </a:rPr>
              <a:t>α. η συχνότερη : σκελετικό (20-85%)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 dirty="0">
                <a:latin typeface="Verdana" pitchFamily="34" charset="0"/>
              </a:rPr>
              <a:t>		- </a:t>
            </a:r>
            <a:r>
              <a:rPr lang="el-GR" sz="2400" dirty="0" err="1">
                <a:latin typeface="Verdana" pitchFamily="34" charset="0"/>
              </a:rPr>
              <a:t>ιερολαγονίτις</a:t>
            </a:r>
            <a:endParaRPr lang="el-GR" sz="2400" dirty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latin typeface="Verdana" pitchFamily="34" charset="0"/>
              </a:rPr>
              <a:t>		-  περιφερική </a:t>
            </a:r>
            <a:r>
              <a:rPr lang="el-GR" sz="2400" dirty="0" err="1">
                <a:latin typeface="Verdana" pitchFamily="34" charset="0"/>
              </a:rPr>
              <a:t>αρθρίτις</a:t>
            </a:r>
            <a:r>
              <a:rPr lang="el-GR" sz="2400" dirty="0">
                <a:latin typeface="Verdana" pitchFamily="34" charset="0"/>
              </a:rPr>
              <a:t> (50% θετική κ/α)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latin typeface="Verdana" pitchFamily="34" charset="0"/>
              </a:rPr>
              <a:t>		-  αντιδραστική </a:t>
            </a:r>
            <a:r>
              <a:rPr lang="el-GR" sz="2400" dirty="0" err="1">
                <a:latin typeface="Verdana" pitchFamily="34" charset="0"/>
              </a:rPr>
              <a:t>αρθρίτις</a:t>
            </a:r>
            <a:r>
              <a:rPr lang="el-GR" sz="2400" dirty="0"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latin typeface="Verdana" pitchFamily="34" charset="0"/>
              </a:rPr>
              <a:t>		-  </a:t>
            </a:r>
            <a:r>
              <a:rPr lang="el-GR" sz="2400" dirty="0" err="1">
                <a:latin typeface="Verdana" pitchFamily="34" charset="0"/>
              </a:rPr>
              <a:t>σπονδυλίτις</a:t>
            </a:r>
            <a:r>
              <a:rPr lang="el-GR" sz="2400" dirty="0">
                <a:latin typeface="Verdana" pitchFamily="34" charset="0"/>
              </a:rPr>
              <a:t> (ηλικιωμένα άτομα, 20% αποστήματα)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400" dirty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 dirty="0">
                <a:latin typeface="Verdana" pitchFamily="34" charset="0"/>
              </a:rPr>
              <a:t>β. η σοβαρότερη : </a:t>
            </a:r>
            <a:r>
              <a:rPr lang="el-GR" sz="2400" b="1" dirty="0" err="1">
                <a:latin typeface="Verdana" pitchFamily="34" charset="0"/>
              </a:rPr>
              <a:t>ενδοκαρδίτις</a:t>
            </a:r>
            <a:r>
              <a:rPr lang="el-GR" sz="2400" b="1" dirty="0">
                <a:latin typeface="Verdana" pitchFamily="34" charset="0"/>
              </a:rPr>
              <a:t> (&lt;2%)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 dirty="0">
                <a:latin typeface="Verdana" pitchFamily="34" charset="0"/>
              </a:rPr>
              <a:t>	</a:t>
            </a:r>
            <a:r>
              <a:rPr lang="el-GR" sz="2400" dirty="0">
                <a:latin typeface="Verdana" pitchFamily="34" charset="0"/>
              </a:rPr>
              <a:t>	-  κύριο αίτιο θνητότητας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latin typeface="Verdana" pitchFamily="34" charset="0"/>
              </a:rPr>
              <a:t>		-  απαιτεί άμεση χειρουργική επέμβαση	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noFill/>
          <a:ln/>
        </p:spPr>
        <p:txBody>
          <a:bodyPr>
            <a:normAutofit/>
          </a:bodyPr>
          <a:lstStyle/>
          <a:p>
            <a:r>
              <a:rPr lang="el-GR" sz="32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Βρουκέλλωση</a:t>
            </a: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- Επιπλοκές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10233" cy="79157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Εστιακή Εντόπιση-Επιπλοκές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45108"/>
            <a:ext cx="7145383" cy="14159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sz="2000" b="1" dirty="0"/>
              <a:t>Οστεοαρθρική προσβολή </a:t>
            </a:r>
            <a:r>
              <a:rPr lang="el-GR" sz="2000" dirty="0"/>
              <a:t>(20-30%), συνήθως προσβάλλονται:</a:t>
            </a:r>
            <a:endParaRPr lang="el-GR" sz="2000" dirty="0">
              <a:cs typeface="Tahoma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el-GR" sz="2000" dirty="0">
                <a:cs typeface="Tahoma" pitchFamily="34" charset="0"/>
              </a:rPr>
              <a:t>οι σπόνδυλοι: οσφυϊκοί και κατώτεροι θωρακικοί </a:t>
            </a:r>
          </a:p>
          <a:p>
            <a:pPr lvl="1" algn="just">
              <a:lnSpc>
                <a:spcPct val="80000"/>
              </a:lnSpc>
            </a:pPr>
            <a:r>
              <a:rPr lang="el-GR" sz="2000" dirty="0">
                <a:cs typeface="Tahoma" pitchFamily="34" charset="0"/>
              </a:rPr>
              <a:t>οι </a:t>
            </a:r>
            <a:r>
              <a:rPr lang="el-GR" sz="2000" dirty="0" err="1">
                <a:cs typeface="Tahoma" pitchFamily="34" charset="0"/>
              </a:rPr>
              <a:t>ιερολαγόνιες</a:t>
            </a:r>
            <a:r>
              <a:rPr lang="el-GR" sz="2000" dirty="0">
                <a:cs typeface="Tahoma" pitchFamily="34" charset="0"/>
              </a:rPr>
              <a:t>  αρθρώσεις: συχνότερη η </a:t>
            </a:r>
            <a:r>
              <a:rPr lang="el-GR" sz="2000" dirty="0" err="1">
                <a:cs typeface="Tahoma" pitchFamily="34" charset="0"/>
              </a:rPr>
              <a:t>ιερολαγονίτιδα</a:t>
            </a:r>
            <a:endParaRPr lang="el-GR" sz="2000" dirty="0">
              <a:cs typeface="Tahoma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el-GR" sz="2000" dirty="0">
                <a:cs typeface="Tahoma" pitchFamily="34" charset="0"/>
              </a:rPr>
              <a:t>οι μεγάλες περιφερικές αρθρώσεις</a:t>
            </a:r>
          </a:p>
          <a:p>
            <a:endParaRPr lang="el-G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6" y="136478"/>
            <a:ext cx="2101754" cy="30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26238" y="6519446"/>
            <a:ext cx="2217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SPINE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2009;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34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513–518</a:t>
            </a:r>
            <a:endParaRPr lang="el-G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1" b="10465"/>
          <a:stretch/>
        </p:blipFill>
        <p:spPr bwMode="auto">
          <a:xfrm>
            <a:off x="0" y="2504415"/>
            <a:ext cx="8898340" cy="173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4140958"/>
            <a:ext cx="4701264" cy="25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44955" y="3829882"/>
            <a:ext cx="416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Thessaly University School of Medicine, Larisa</a:t>
            </a:r>
            <a:endParaRPr lang="el-G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491" y="4435522"/>
            <a:ext cx="4203510" cy="1862048"/>
          </a:xfrm>
          <a:prstGeom prst="rect">
            <a:avLst/>
          </a:prstGeom>
          <a:solidFill>
            <a:srgbClr val="FFFF21"/>
          </a:solidFill>
        </p:spPr>
        <p:txBody>
          <a:bodyPr wrap="square" rtlCol="0">
            <a:spAutoFit/>
          </a:bodyPr>
          <a:lstStyle/>
          <a:p>
            <a:r>
              <a:rPr lang="el-GR" u="sng" dirty="0">
                <a:latin typeface="+mn-lt"/>
              </a:rPr>
              <a:t>33 ασθενείς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>
                <a:latin typeface="+mn-lt"/>
              </a:rPr>
              <a:t>19 (57,6%): κοινά παθογόνα κυρίως </a:t>
            </a:r>
            <a:r>
              <a:rPr lang="en-US" i="1" dirty="0" err="1">
                <a:latin typeface="+mn-lt"/>
              </a:rPr>
              <a:t>Staph.aureus</a:t>
            </a:r>
            <a:endParaRPr lang="en-US" i="1" dirty="0">
              <a:latin typeface="+mn-lt"/>
            </a:endParaRP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+mn-lt"/>
              </a:rPr>
              <a:t>11 (34,4%) </a:t>
            </a:r>
            <a:r>
              <a:rPr lang="en-US" b="1" i="1" dirty="0" err="1">
                <a:latin typeface="+mn-lt"/>
              </a:rPr>
              <a:t>Brucella</a:t>
            </a:r>
            <a:endParaRPr lang="en-US" b="1" i="1" dirty="0">
              <a:latin typeface="+mn-lt"/>
            </a:endParaRP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3 (9,4%) </a:t>
            </a:r>
            <a:r>
              <a:rPr lang="en-US" i="1" dirty="0" err="1">
                <a:latin typeface="+mn-lt"/>
              </a:rPr>
              <a:t>M.tuberculosis</a:t>
            </a:r>
            <a:endParaRPr lang="el-G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089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Εστιακή Εντόπιση-Επιπλοκές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8364" y="1600200"/>
            <a:ext cx="85476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just" fontAlgn="auto">
              <a:spcBef>
                <a:spcPts val="600"/>
              </a:spcBef>
              <a:spcAft>
                <a:spcPts val="0"/>
              </a:spcAft>
              <a:buClr>
                <a:srgbClr val="165996"/>
              </a:buClr>
              <a:buSzPct val="60000"/>
              <a:buFont typeface="Wingdings"/>
              <a:buChar char=""/>
            </a:pPr>
            <a:r>
              <a:rPr lang="el-GR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Ουροποιογεννητικό:  </a:t>
            </a:r>
          </a:p>
          <a:p>
            <a:pPr marL="640080" lvl="1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686F3A"/>
              </a:buClr>
              <a:buSzPct val="70000"/>
              <a:buFont typeface="Wingdings 2"/>
              <a:buChar char="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Η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Tahoma" pitchFamily="34" charset="0"/>
              </a:rPr>
              <a:t>ορχεοεπιδιδυμίτιδα</a:t>
            </a: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 είναι η πιο συχνή επιπλοκή             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Tahoma" pitchFamily="34" charset="0"/>
              </a:rPr>
              <a:t>στούς</a:t>
            </a: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 άνδρες (2-40%)</a:t>
            </a:r>
          </a:p>
          <a:p>
            <a:pPr marL="640080" lvl="1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686F3A"/>
              </a:buClr>
              <a:buSzPct val="70000"/>
              <a:buFont typeface="Wingdings 2"/>
              <a:buChar char="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Δεν υπάρχουν στοιχεία για την επίδραση της λοίμωξης στη γονιμότητα</a:t>
            </a:r>
          </a:p>
          <a:p>
            <a:pPr marL="640080" lvl="1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686F3A"/>
              </a:buClr>
              <a:buSzPct val="70000"/>
              <a:buFont typeface="Wingdings 2"/>
              <a:buChar char="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Σπάνια:</a:t>
            </a:r>
          </a:p>
          <a:p>
            <a:pPr lvl="2" indent="-228600" algn="just" fontAlgn="auto">
              <a:spcBef>
                <a:spcPts val="600"/>
              </a:spcBef>
              <a:spcAft>
                <a:spcPts val="0"/>
              </a:spcAft>
              <a:buClr>
                <a:srgbClr val="165996"/>
              </a:buClr>
              <a:buSzPct val="75000"/>
              <a:buFont typeface="Wingdings"/>
              <a:buChar char=""/>
            </a:pPr>
            <a:r>
              <a:rPr lang="el-GR" dirty="0" err="1">
                <a:solidFill>
                  <a:prstClr val="black"/>
                </a:solidFill>
                <a:latin typeface="Calibri"/>
                <a:cs typeface="Tahoma" pitchFamily="34" charset="0"/>
              </a:rPr>
              <a:t>πυελονεφρίτιδα</a:t>
            </a:r>
            <a:endParaRPr lang="el-GR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lvl="2" indent="-228600" algn="just" fontAlgn="auto">
              <a:spcBef>
                <a:spcPts val="600"/>
              </a:spcBef>
              <a:spcAft>
                <a:spcPts val="0"/>
              </a:spcAft>
              <a:buClr>
                <a:srgbClr val="165996"/>
              </a:buClr>
              <a:buSzPct val="75000"/>
              <a:buFont typeface="Wingdings"/>
              <a:buChar char="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υδροκήλη</a:t>
            </a:r>
          </a:p>
          <a:p>
            <a:pPr lvl="2" indent="-228600" algn="just" fontAlgn="auto">
              <a:spcBef>
                <a:spcPts val="600"/>
              </a:spcBef>
              <a:spcAft>
                <a:spcPts val="0"/>
              </a:spcAft>
              <a:buClr>
                <a:srgbClr val="165996"/>
              </a:buClr>
              <a:buSzPct val="75000"/>
              <a:buFont typeface="Wingdings"/>
              <a:buChar char="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σαλπιγγίτιδα </a:t>
            </a:r>
          </a:p>
          <a:p>
            <a:pPr lvl="2" indent="-228600" algn="just" fontAlgn="auto">
              <a:spcBef>
                <a:spcPts val="600"/>
              </a:spcBef>
              <a:spcAft>
                <a:spcPts val="0"/>
              </a:spcAft>
              <a:buClr>
                <a:srgbClr val="165996"/>
              </a:buClr>
              <a:buSzPct val="75000"/>
              <a:buFont typeface="Wingdings"/>
              <a:buChar char="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πυελικά αποστήματα</a:t>
            </a:r>
          </a:p>
          <a:p>
            <a:pPr lvl="2" indent="-228600" algn="just" fontAlgn="auto">
              <a:spcBef>
                <a:spcPts val="600"/>
              </a:spcBef>
              <a:spcAft>
                <a:spcPts val="0"/>
              </a:spcAft>
              <a:buClr>
                <a:srgbClr val="165996"/>
              </a:buClr>
              <a:buSzPct val="75000"/>
              <a:buFont typeface="Wingdings"/>
              <a:buChar char=""/>
            </a:pPr>
            <a:r>
              <a:rPr lang="el-GR" dirty="0">
                <a:solidFill>
                  <a:prstClr val="black"/>
                </a:solidFill>
                <a:latin typeface="Calibri"/>
                <a:cs typeface="Tahoma" pitchFamily="34" charset="0"/>
              </a:rPr>
              <a:t>προστατικό απόστημα </a:t>
            </a:r>
          </a:p>
        </p:txBody>
      </p:sp>
    </p:spTree>
    <p:extLst>
      <p:ext uri="{BB962C8B-B14F-4D97-AF65-F5344CB8AC3E}">
        <p14:creationId xmlns:p14="http://schemas.microsoft.com/office/powerpoint/2010/main" val="339410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0"/>
            <a:ext cx="8658225" cy="29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5909" y="3140489"/>
            <a:ext cx="83443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912 ασθενείς με </a:t>
            </a:r>
            <a:r>
              <a:rPr lang="el-GR" sz="2400" dirty="0" err="1">
                <a:latin typeface="+mn-lt"/>
              </a:rPr>
              <a:t>βρουκέλλωση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631 </a:t>
            </a:r>
            <a:r>
              <a:rPr lang="en-US" sz="2400" dirty="0">
                <a:latin typeface="+mn-lt"/>
              </a:rPr>
              <a:t>(69.2%) </a:t>
            </a:r>
            <a:r>
              <a:rPr lang="el-GR" sz="2400" dirty="0">
                <a:latin typeface="+mn-lt"/>
              </a:rPr>
              <a:t>άνδρες, 48 είχαν </a:t>
            </a:r>
            <a:r>
              <a:rPr lang="el-GR" sz="2400" dirty="0" err="1">
                <a:latin typeface="+mn-lt"/>
              </a:rPr>
              <a:t>ορχεοεπιδιδυμίτιδα</a:t>
            </a:r>
            <a:r>
              <a:rPr lang="el-GR" sz="2400" dirty="0">
                <a:latin typeface="+mn-lt"/>
              </a:rPr>
              <a:t> (7,6%)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Διάρκεια συμπτωμάτων: 52,5 ±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70 ημέρες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Όλοι οι ασθενείς είχαν πυρετό, οίδημα και άλγος στο όσχεο αλλά μόνο 2 (4,2%) ανέφεραν </a:t>
            </a:r>
            <a:r>
              <a:rPr lang="el-GR" sz="2400" dirty="0" err="1">
                <a:latin typeface="+mn-lt"/>
              </a:rPr>
              <a:t>δυσουρικά</a:t>
            </a:r>
            <a:r>
              <a:rPr lang="el-GR" sz="2400" dirty="0">
                <a:latin typeface="+mn-lt"/>
              </a:rPr>
              <a:t> ενοχλήματα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Καλλιέργειες αίματος θετικές στο 65,8% των περιπτώσεων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5272" y="6332717"/>
            <a:ext cx="4906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>
                <a:latin typeface="Calibri" pitchFamily="34" charset="0"/>
                <a:cs typeface="Calibri" pitchFamily="34" charset="0"/>
              </a:rPr>
              <a:t>Diagn</a:t>
            </a:r>
            <a:r>
              <a:rPr lang="el-GR" sz="18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Microbiol</a:t>
            </a:r>
            <a:r>
              <a:rPr lang="el-GR" sz="18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Inf.Dis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. 2007;57: 367– 372</a:t>
            </a:r>
            <a:endParaRPr lang="el-GR" sz="1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7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/>
              <a:t>Βρουκελλική</a:t>
            </a:r>
            <a:r>
              <a:rPr lang="el-GR" sz="3600" b="1" dirty="0"/>
              <a:t> ενδοκαρδίτιδα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3772" y="1600200"/>
            <a:ext cx="8980228" cy="4495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el-GR" sz="2400" dirty="0">
                <a:cs typeface="Tahoma" pitchFamily="34" charset="0"/>
              </a:rPr>
              <a:t>Η </a:t>
            </a:r>
            <a:r>
              <a:rPr lang="el-GR" sz="2400" b="1" dirty="0">
                <a:solidFill>
                  <a:srgbClr val="FF0000"/>
                </a:solidFill>
                <a:cs typeface="Tahoma" pitchFamily="34" charset="0"/>
              </a:rPr>
              <a:t>ενδοκαρδίτιδα </a:t>
            </a:r>
            <a:r>
              <a:rPr lang="el-GR" sz="2400" dirty="0">
                <a:cs typeface="Tahoma" pitchFamily="34" charset="0"/>
              </a:rPr>
              <a:t>από </a:t>
            </a:r>
            <a:r>
              <a:rPr lang="el-GR" sz="2400" dirty="0" err="1">
                <a:cs typeface="Tahoma" pitchFamily="34" charset="0"/>
              </a:rPr>
              <a:t>Βρουκέλλα</a:t>
            </a:r>
            <a:r>
              <a:rPr lang="el-GR" sz="2400" dirty="0">
                <a:cs typeface="Tahoma" pitchFamily="34" charset="0"/>
              </a:rPr>
              <a:t> είναι σπάνια (&lt;2%)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l-GR" sz="2200" dirty="0">
                <a:cs typeface="Tahoma" pitchFamily="34" charset="0"/>
              </a:rPr>
              <a:t>Σοβαρότερη επιπλοκή</a:t>
            </a:r>
            <a:endParaRPr lang="en-US" sz="2200" dirty="0">
              <a:cs typeface="Tahoma" pitchFamily="34" charset="0"/>
            </a:endParaRP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l-GR" sz="2200" dirty="0">
                <a:cs typeface="Tahoma" pitchFamily="34" charset="0"/>
              </a:rPr>
              <a:t>Συχνά εμφάνιση περικαρδίτιδας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l-GR" sz="2200" dirty="0">
                <a:cs typeface="Tahoma" pitchFamily="34" charset="0"/>
              </a:rPr>
              <a:t>Μπορεί να είναι θανατηφόρα 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el-GR" sz="2400" dirty="0">
                <a:cs typeface="Tahoma" pitchFamily="34" charset="0"/>
              </a:rPr>
              <a:t>Η </a:t>
            </a:r>
            <a:r>
              <a:rPr lang="el-GR" sz="2400" dirty="0" err="1">
                <a:cs typeface="Tahoma" pitchFamily="34" charset="0"/>
              </a:rPr>
              <a:t>Βρουκέλλα</a:t>
            </a:r>
            <a:r>
              <a:rPr lang="el-GR" sz="2400" dirty="0">
                <a:cs typeface="Tahoma" pitchFamily="34" charset="0"/>
              </a:rPr>
              <a:t> προσβάλει: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l-GR" sz="2200" dirty="0">
                <a:cs typeface="Tahoma" pitchFamily="34" charset="0"/>
              </a:rPr>
              <a:t>Φυσικές και τις προσθετικές βαλβίδες 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l-GR" sz="2200" dirty="0">
                <a:cs typeface="Tahoma" pitchFamily="34" charset="0"/>
              </a:rPr>
              <a:t>Συχνότερα την αορτική βαλβίδα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el-GR" sz="2400" dirty="0">
                <a:cs typeface="Tahoma" pitchFamily="34" charset="0"/>
              </a:rPr>
              <a:t>Επιπλέον η λοίμωξη από </a:t>
            </a:r>
            <a:r>
              <a:rPr lang="el-GR" sz="2400" dirty="0" err="1">
                <a:cs typeface="Tahoma" pitchFamily="34" charset="0"/>
              </a:rPr>
              <a:t>Βρουκέλλα</a:t>
            </a:r>
            <a:r>
              <a:rPr lang="el-GR" sz="2400" dirty="0">
                <a:cs typeface="Tahoma" pitchFamily="34" charset="0"/>
              </a:rPr>
              <a:t> μπορεί να οδηγήσει σε σχηματισμό ανευρυσμάτων 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l-GR" sz="2400" dirty="0">
                <a:cs typeface="Tahoma" pitchFamily="34" charset="0"/>
              </a:rPr>
              <a:t>και </a:t>
            </a:r>
            <a:r>
              <a:rPr lang="el-GR" sz="2400" dirty="0" err="1">
                <a:cs typeface="Tahoma" pitchFamily="34" charset="0"/>
              </a:rPr>
              <a:t>ενδαρτηριίτιδας</a:t>
            </a:r>
            <a:r>
              <a:rPr lang="el-GR" sz="2400" dirty="0">
                <a:cs typeface="Tahoma" pitchFamily="34" charset="0"/>
              </a:rPr>
              <a:t> (κυρίως σε </a:t>
            </a:r>
            <a:r>
              <a:rPr lang="en-US" sz="2400" dirty="0" err="1">
                <a:cs typeface="Tahoma" pitchFamily="34" charset="0"/>
              </a:rPr>
              <a:t>B.suis</a:t>
            </a:r>
            <a:r>
              <a:rPr lang="en-US" sz="2400" dirty="0">
                <a:cs typeface="Tahoma" pitchFamily="34" charset="0"/>
              </a:rPr>
              <a:t>)</a:t>
            </a:r>
            <a:endParaRPr lang="el-GR" sz="2400" dirty="0">
              <a:cs typeface="Tahoma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5747974"/>
            <a:ext cx="9144000" cy="8679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l-GR" sz="2800" b="1" dirty="0">
                <a:latin typeface="+mn-lt"/>
                <a:cs typeface="Tahoma" pitchFamily="34" charset="0"/>
              </a:rPr>
              <a:t>Αποτελεί ένδειξη για άμεση αντικατάσταση </a:t>
            </a:r>
          </a:p>
          <a:p>
            <a:pPr lvl="1" algn="ctr">
              <a:lnSpc>
                <a:spcPct val="90000"/>
              </a:lnSpc>
            </a:pPr>
            <a:r>
              <a:rPr lang="el-GR" sz="2800" b="1" dirty="0">
                <a:latin typeface="+mn-lt"/>
                <a:cs typeface="Tahoma" pitchFamily="34" charset="0"/>
              </a:rPr>
              <a:t>της βαλβίδας</a:t>
            </a:r>
          </a:p>
        </p:txBody>
      </p:sp>
    </p:spTree>
    <p:extLst>
      <p:ext uri="{BB962C8B-B14F-4D97-AF65-F5344CB8AC3E}">
        <p14:creationId xmlns:p14="http://schemas.microsoft.com/office/powerpoint/2010/main" val="6040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Άλλες εκδηλώσεις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631" y="2122228"/>
            <a:ext cx="8602275" cy="3981734"/>
          </a:xfrm>
        </p:spPr>
        <p:txBody>
          <a:bodyPr/>
          <a:lstStyle/>
          <a:p>
            <a:r>
              <a:rPr lang="el-GR" b="1" u="sng" dirty="0"/>
              <a:t>Νευρικό σύστημα: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Συχνά: Κατάθλιψη και ελάττωση της προσοχής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Μηνιγγίτιδα (1-2%) μπορεί να εμφανισθεί νωρίς η και αργότερα στην πορεία της νόσου.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Αυχενική δυσκαμψία σε &lt;50% των περιπτώσεων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Άλλα: εγκεφαλίτιδα , μυελίτιδα και εγκεφαλικό απόστημα, επισκληρίδιο απόστημα , απομυελινωτικά σύνδρομα, και αγγειακά μηνιγγικά σύνδρομα. 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33" y="0"/>
            <a:ext cx="4369867" cy="273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34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057" y="1723029"/>
            <a:ext cx="8153400" cy="499166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400" b="1" u="sng" dirty="0"/>
              <a:t>Ήπαρ</a:t>
            </a:r>
            <a:r>
              <a:rPr lang="el-GR" sz="2400" b="1" dirty="0"/>
              <a:t>: σχεδόν πάντα έχει συμμετοχή</a:t>
            </a:r>
          </a:p>
          <a:p>
            <a:pPr lvl="1">
              <a:lnSpc>
                <a:spcPct val="90000"/>
              </a:lnSpc>
            </a:pPr>
            <a:r>
              <a:rPr lang="el-GR" sz="2400" dirty="0">
                <a:cs typeface="Tahoma" pitchFamily="34" charset="0"/>
              </a:rPr>
              <a:t>ηπατομεγαλία (25%) </a:t>
            </a:r>
          </a:p>
          <a:p>
            <a:pPr lvl="1">
              <a:lnSpc>
                <a:spcPct val="90000"/>
              </a:lnSpc>
            </a:pPr>
            <a:r>
              <a:rPr lang="el-GR" sz="2400" dirty="0">
                <a:cs typeface="Tahoma" pitchFamily="34" charset="0"/>
              </a:rPr>
              <a:t>ήπια </a:t>
            </a:r>
            <a:r>
              <a:rPr lang="el-GR" sz="2400" dirty="0" err="1">
                <a:cs typeface="Tahoma" pitchFamily="34" charset="0"/>
              </a:rPr>
              <a:t>τρανσαμινασαιμία</a:t>
            </a:r>
            <a:endParaRPr lang="el-GR" sz="2400" dirty="0"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dirty="0">
                <a:cs typeface="Tahoma" pitchFamily="34" charset="0"/>
              </a:rPr>
              <a:t>Η βιοψία ήπατος αποκαλύπτει κοκκιώματα </a:t>
            </a:r>
          </a:p>
          <a:p>
            <a:pPr lvl="1">
              <a:lnSpc>
                <a:spcPct val="90000"/>
              </a:lnSpc>
              <a:buNone/>
            </a:pPr>
            <a:endParaRPr lang="el-GR" sz="2400" dirty="0">
              <a:cs typeface="Tahoma" pitchFamily="34" charset="0"/>
            </a:endParaRPr>
          </a:p>
          <a:p>
            <a:r>
              <a:rPr lang="el-GR" sz="2400" b="1" u="sng" dirty="0"/>
              <a:t>Αναπνευστικό: (σπάνια)</a:t>
            </a:r>
          </a:p>
          <a:p>
            <a:pPr lvl="1"/>
            <a:r>
              <a:rPr lang="el-GR" sz="2400" dirty="0"/>
              <a:t>Άλλοτε εμφανίζεται ως </a:t>
            </a:r>
            <a:r>
              <a:rPr lang="el-GR" sz="2400" dirty="0" err="1"/>
              <a:t>γριππώδης</a:t>
            </a:r>
            <a:r>
              <a:rPr lang="el-GR" sz="2400" dirty="0"/>
              <a:t> συνδρομή  με φυσιολογική Ακτινογραφία θώρακα </a:t>
            </a:r>
          </a:p>
          <a:p>
            <a:pPr lvl="1"/>
            <a:r>
              <a:rPr lang="el-GR" sz="2400" dirty="0"/>
              <a:t> Βρογχίτιδα, βρογχοπνευμονία, οζίδια πνεύμονα, πνευμονικό απόστημα, πλευριτική συλλογή, πυλαία αδενοπάθεια. </a:t>
            </a:r>
          </a:p>
          <a:p>
            <a:pPr lvl="1"/>
            <a:r>
              <a:rPr lang="el-GR" sz="2400" dirty="0"/>
              <a:t>Πολύ σπάνια απομονώνεται </a:t>
            </a:r>
            <a:r>
              <a:rPr lang="el-GR" sz="2400" i="1" dirty="0"/>
              <a:t> </a:t>
            </a:r>
            <a:r>
              <a:rPr lang="el-GR" sz="2400" i="1" dirty="0" err="1"/>
              <a:t>brucellae</a:t>
            </a:r>
            <a:r>
              <a:rPr lang="el-GR" sz="2400" i="1" dirty="0"/>
              <a:t> </a:t>
            </a:r>
            <a:r>
              <a:rPr lang="el-GR" sz="2400" dirty="0"/>
              <a:t>σε </a:t>
            </a:r>
            <a:r>
              <a:rPr lang="el-GR" sz="2400" dirty="0" err="1"/>
              <a:t>gram</a:t>
            </a:r>
            <a:r>
              <a:rPr lang="el-GR" sz="2400" dirty="0"/>
              <a:t> χρώση η σε καλλιέργεια πτυέλων.</a:t>
            </a:r>
          </a:p>
          <a:p>
            <a:pPr lvl="1"/>
            <a:endParaRPr lang="el-GR" sz="21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Άλλες εκδηλώσεις</a:t>
            </a:r>
          </a:p>
        </p:txBody>
      </p:sp>
    </p:spTree>
    <p:extLst>
      <p:ext uri="{BB962C8B-B14F-4D97-AF65-F5344CB8AC3E}">
        <p14:creationId xmlns:p14="http://schemas.microsoft.com/office/powerpoint/2010/main" val="144029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1255594"/>
            <a:ext cx="8529851" cy="447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04" y="0"/>
            <a:ext cx="8229600" cy="1143000"/>
          </a:xfrm>
        </p:spPr>
        <p:txBody>
          <a:bodyPr/>
          <a:lstStyle/>
          <a:p>
            <a:r>
              <a:rPr lang="el-GR" sz="3200" b="1" dirty="0">
                <a:effectLst/>
              </a:rPr>
              <a:t>« Ο παγκόσμιος χάρτης της </a:t>
            </a:r>
            <a:r>
              <a:rPr lang="el-GR" sz="3200" b="1" dirty="0" err="1">
                <a:effectLst/>
              </a:rPr>
              <a:t>Βρουκέλλωσης</a:t>
            </a:r>
            <a:r>
              <a:rPr lang="el-GR" sz="3200" b="1" dirty="0">
                <a:effectLst/>
              </a:rPr>
              <a:t> »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5403" y="6019758"/>
            <a:ext cx="6851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Pappas G</a:t>
            </a:r>
            <a:r>
              <a:rPr lang="el-GR" sz="1600" b="1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et al : The new global map of human brucellosis.</a:t>
            </a:r>
          </a:p>
          <a:p>
            <a:pPr algn="ctr"/>
            <a:r>
              <a:rPr lang="fr-FR" sz="1600" b="1" dirty="0">
                <a:latin typeface="+mn-lt"/>
              </a:rPr>
              <a:t>Lancet Infect Dis 2006; 6: 91-99.</a:t>
            </a:r>
            <a:endParaRPr lang="el-G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46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45608"/>
            <a:ext cx="9144000" cy="5073555"/>
          </a:xfrm>
        </p:spPr>
        <p:txBody>
          <a:bodyPr>
            <a:noAutofit/>
          </a:bodyPr>
          <a:lstStyle/>
          <a:p>
            <a:pPr marL="450850" indent="-273050">
              <a:lnSpc>
                <a:spcPts val="3000"/>
              </a:lnSpc>
              <a:spcBef>
                <a:spcPts val="1200"/>
              </a:spcBef>
            </a:pPr>
            <a:r>
              <a:rPr lang="el-GR" sz="2000" b="1" u="sng" dirty="0"/>
              <a:t>Αιματολογικές</a:t>
            </a:r>
            <a:r>
              <a:rPr lang="el-GR" sz="2000" b="1" dirty="0"/>
              <a:t>: </a:t>
            </a:r>
            <a:r>
              <a:rPr lang="el-GR" sz="2000" dirty="0"/>
              <a:t>αναιμία, </a:t>
            </a:r>
            <a:r>
              <a:rPr lang="el-GR" sz="2000" dirty="0" err="1"/>
              <a:t>λευκοπενία</a:t>
            </a:r>
            <a:r>
              <a:rPr lang="el-GR" sz="2000" dirty="0"/>
              <a:t>, </a:t>
            </a:r>
            <a:r>
              <a:rPr lang="el-GR" sz="2000" dirty="0" err="1"/>
              <a:t>θρομβοπενία</a:t>
            </a:r>
            <a:r>
              <a:rPr lang="el-GR" sz="2000" dirty="0"/>
              <a:t>, και διαταραχές της πήξης. </a:t>
            </a:r>
          </a:p>
          <a:p>
            <a:pPr marL="770890" lvl="1" indent="-273050">
              <a:lnSpc>
                <a:spcPts val="3000"/>
              </a:lnSpc>
              <a:spcBef>
                <a:spcPts val="1200"/>
              </a:spcBef>
            </a:pPr>
            <a:r>
              <a:rPr lang="el-GR" sz="2000" dirty="0"/>
              <a:t>Κοκκιώματα ανευρίσκονται στον μυελό των οστών σε περίπου  75% των περιπτώσεων.</a:t>
            </a:r>
          </a:p>
          <a:p>
            <a:pPr marL="450850" indent="-273050">
              <a:lnSpc>
                <a:spcPts val="3000"/>
              </a:lnSpc>
              <a:spcBef>
                <a:spcPts val="1200"/>
              </a:spcBef>
            </a:pPr>
            <a:r>
              <a:rPr lang="el-GR" sz="2000" b="1" dirty="0"/>
              <a:t> </a:t>
            </a:r>
            <a:r>
              <a:rPr lang="el-GR" sz="2000" b="1" u="sng" dirty="0"/>
              <a:t>Δερματικές βλάβες</a:t>
            </a:r>
            <a:r>
              <a:rPr lang="el-GR" sz="2000" b="1" dirty="0"/>
              <a:t>: </a:t>
            </a:r>
            <a:r>
              <a:rPr lang="el-GR" sz="2000" dirty="0"/>
              <a:t>Εξάνθημα ,οζίδια, οζώδες ερύθημα, </a:t>
            </a:r>
            <a:r>
              <a:rPr lang="el-GR" sz="2000" dirty="0" err="1"/>
              <a:t>πετέχεια</a:t>
            </a:r>
            <a:r>
              <a:rPr lang="el-GR" sz="2000" dirty="0"/>
              <a:t>, </a:t>
            </a:r>
            <a:r>
              <a:rPr lang="el-GR" sz="2000" dirty="0" err="1"/>
              <a:t>πορφυρικό</a:t>
            </a:r>
            <a:r>
              <a:rPr lang="el-GR" sz="2000" dirty="0"/>
              <a:t> εξάνθημα  </a:t>
            </a:r>
            <a:r>
              <a:rPr lang="el-GR" sz="2000" dirty="0" err="1"/>
              <a:t>αγγειτιδικό</a:t>
            </a:r>
            <a:r>
              <a:rPr lang="el-GR" sz="2000" dirty="0"/>
              <a:t> εξάνθημα, απόστημα, πιτυρίαση, </a:t>
            </a:r>
            <a:r>
              <a:rPr lang="el-GR" sz="2000" dirty="0" err="1"/>
              <a:t>εκζεματοειδής</a:t>
            </a:r>
            <a:r>
              <a:rPr lang="el-GR" sz="2000" dirty="0"/>
              <a:t> δερματίτιδα, </a:t>
            </a:r>
            <a:r>
              <a:rPr lang="el-GR" sz="2000" dirty="0" err="1"/>
              <a:t>κηλιδοβλατιδώδες</a:t>
            </a:r>
            <a:r>
              <a:rPr lang="el-GR" sz="2000" dirty="0"/>
              <a:t> εξάνθημα και </a:t>
            </a:r>
            <a:r>
              <a:rPr lang="el-GR" sz="2000" dirty="0" err="1"/>
              <a:t>ψωριασικές</a:t>
            </a:r>
            <a:r>
              <a:rPr lang="el-GR" sz="2000" dirty="0"/>
              <a:t> εκδηλώσεις, </a:t>
            </a:r>
          </a:p>
          <a:p>
            <a:pPr marL="450850" indent="-273050">
              <a:lnSpc>
                <a:spcPts val="3000"/>
              </a:lnSpc>
              <a:spcBef>
                <a:spcPts val="1200"/>
              </a:spcBef>
            </a:pPr>
            <a:r>
              <a:rPr lang="el-GR" sz="2000" b="1" u="sng" dirty="0"/>
              <a:t>Οφθαλμοί</a:t>
            </a:r>
            <a:r>
              <a:rPr lang="el-GR" sz="2000" dirty="0"/>
              <a:t>: χρόνια </a:t>
            </a:r>
            <a:r>
              <a:rPr lang="el-GR" sz="2000" dirty="0" err="1"/>
              <a:t>ιριδοκυκλίτιδα</a:t>
            </a:r>
            <a:r>
              <a:rPr lang="el-GR" sz="2000" dirty="0"/>
              <a:t>, κερατίτιδα, </a:t>
            </a:r>
            <a:r>
              <a:rPr lang="el-GR" sz="2000" dirty="0" err="1"/>
              <a:t>πολυεστιακή</a:t>
            </a:r>
            <a:r>
              <a:rPr lang="el-GR" sz="2000" dirty="0"/>
              <a:t> </a:t>
            </a:r>
            <a:r>
              <a:rPr lang="el-GR" sz="2000" dirty="0" err="1"/>
              <a:t>χοριοειδίτιδα</a:t>
            </a:r>
            <a:r>
              <a:rPr lang="el-GR" sz="2000" dirty="0"/>
              <a:t>, οπτική νευρίτιδα, μεταστατική </a:t>
            </a:r>
            <a:r>
              <a:rPr lang="el-GR" sz="2000" dirty="0" err="1"/>
              <a:t>ενδοφθαλμίτιδα</a:t>
            </a:r>
            <a:r>
              <a:rPr lang="el-GR" sz="2000" dirty="0"/>
              <a:t>, καταρράκτης. </a:t>
            </a:r>
          </a:p>
          <a:p>
            <a:pPr marL="770890" lvl="1" indent="-273050">
              <a:lnSpc>
                <a:spcPts val="3000"/>
              </a:lnSpc>
              <a:spcBef>
                <a:spcPts val="1200"/>
              </a:spcBef>
            </a:pPr>
            <a:r>
              <a:rPr lang="el-GR" sz="2000" dirty="0" err="1"/>
              <a:t>Brucella</a:t>
            </a:r>
            <a:r>
              <a:rPr lang="el-GR" sz="2000" dirty="0"/>
              <a:t> </a:t>
            </a:r>
            <a:r>
              <a:rPr lang="el-GR" sz="2000" dirty="0" err="1"/>
              <a:t>ραγοειδίτιδα</a:t>
            </a:r>
            <a:r>
              <a:rPr lang="el-GR" sz="2000" dirty="0"/>
              <a:t> θεωρείται μια μη λοιμώδης αλλά ανοσολογική επιπλοκή που μάλιστα ανταποκρίνεται στη τοπική και συστηματική θεραπεία με </a:t>
            </a:r>
            <a:r>
              <a:rPr lang="el-GR" sz="2000" dirty="0" err="1"/>
              <a:t>κορτικοστεροειδή</a:t>
            </a:r>
            <a:endParaRPr lang="el-GR" sz="2000" dirty="0"/>
          </a:p>
          <a:p>
            <a:pPr marL="177800" indent="0"/>
            <a:endParaRPr lang="el-GR" sz="24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Άλλες εκδηλώσεις</a:t>
            </a:r>
          </a:p>
        </p:txBody>
      </p:sp>
    </p:spTree>
    <p:extLst>
      <p:ext uri="{BB962C8B-B14F-4D97-AF65-F5344CB8AC3E}">
        <p14:creationId xmlns:p14="http://schemas.microsoft.com/office/powerpoint/2010/main" val="343674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Διάγνωση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05307" y="1600200"/>
            <a:ext cx="8160741" cy="36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rgbClr val="660033"/>
              </a:buClr>
              <a:buFont typeface="+mj-lt"/>
              <a:buAutoNum type="arabicPeriod"/>
            </a:pPr>
            <a:r>
              <a:rPr lang="el-GR" sz="2800" b="1" dirty="0">
                <a:solidFill>
                  <a:srgbClr val="660033"/>
                </a:solidFill>
              </a:rPr>
              <a:t>Ιστορικό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rgbClr val="660033"/>
              </a:buClr>
              <a:buFont typeface="+mj-lt"/>
              <a:buAutoNum type="arabicPeriod"/>
            </a:pPr>
            <a:r>
              <a:rPr lang="el-GR" sz="2800" b="1" dirty="0">
                <a:solidFill>
                  <a:srgbClr val="660033"/>
                </a:solidFill>
              </a:rPr>
              <a:t>Καλλιέργειες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rgbClr val="660033"/>
              </a:buClr>
              <a:buFont typeface="+mj-lt"/>
              <a:buAutoNum type="arabicPeriod"/>
            </a:pPr>
            <a:r>
              <a:rPr lang="el-GR" sz="2800" b="1" dirty="0">
                <a:solidFill>
                  <a:srgbClr val="660033"/>
                </a:solidFill>
              </a:rPr>
              <a:t>Ορολογικές αντιδράσεις</a:t>
            </a:r>
            <a:endParaRPr lang="en-US" sz="2800" b="1" dirty="0">
              <a:solidFill>
                <a:srgbClr val="660033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rgbClr val="660033"/>
              </a:buClr>
              <a:buFont typeface="+mj-lt"/>
              <a:buAutoNum type="arabicPeriod"/>
            </a:pPr>
            <a:r>
              <a:rPr lang="el-GR" sz="2800" b="1" dirty="0">
                <a:solidFill>
                  <a:srgbClr val="660033"/>
                </a:solidFill>
              </a:rPr>
              <a:t>Μοριακές μέθοδοι</a:t>
            </a:r>
            <a:endParaRPr lang="en-US" sz="2800" b="1" dirty="0">
              <a:solidFill>
                <a:srgbClr val="660033"/>
              </a:solidFill>
            </a:endParaRPr>
          </a:p>
          <a:p>
            <a:pPr marL="514350" indent="-514350">
              <a:lnSpc>
                <a:spcPct val="90000"/>
              </a:lnSpc>
              <a:buClr>
                <a:srgbClr val="660033"/>
              </a:buClr>
              <a:buFont typeface="+mj-lt"/>
              <a:buAutoNum type="arabicPeriod"/>
            </a:pPr>
            <a:endParaRPr lang="el-GR" sz="2800" dirty="0">
              <a:solidFill>
                <a:srgbClr val="66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8965" y="5287351"/>
            <a:ext cx="5525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G.F. </a:t>
            </a:r>
            <a:r>
              <a:rPr lang="en-US" sz="1600" dirty="0" err="1">
                <a:latin typeface="+mn-lt"/>
              </a:rPr>
              <a:t>Araj</a:t>
            </a:r>
            <a:r>
              <a:rPr lang="en-US" sz="1600" dirty="0">
                <a:latin typeface="+mn-lt"/>
              </a:rPr>
              <a:t>. </a:t>
            </a:r>
            <a:r>
              <a:rPr lang="el-GR" sz="1600" dirty="0">
                <a:latin typeface="+mn-lt"/>
              </a:rPr>
              <a:t>Ι</a:t>
            </a:r>
            <a:r>
              <a:rPr lang="en-US" sz="1600" dirty="0" err="1">
                <a:latin typeface="+mn-lt"/>
              </a:rPr>
              <a:t>nt</a:t>
            </a:r>
            <a:r>
              <a:rPr lang="en-US" sz="1600" dirty="0">
                <a:latin typeface="+mn-lt"/>
              </a:rPr>
              <a:t> J </a:t>
            </a:r>
            <a:r>
              <a:rPr lang="en-US" sz="1600" dirty="0" err="1">
                <a:latin typeface="+mn-lt"/>
              </a:rPr>
              <a:t>Antimicrob</a:t>
            </a:r>
            <a:r>
              <a:rPr lang="en-US" sz="1600" dirty="0">
                <a:latin typeface="+mn-lt"/>
              </a:rPr>
              <a:t> Agents. 2010;36:12-7.</a:t>
            </a:r>
            <a:endParaRPr lang="el-GR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Mantur</a:t>
            </a:r>
            <a:r>
              <a:rPr lang="en-US" sz="1600" dirty="0">
                <a:latin typeface="+mn-lt"/>
              </a:rPr>
              <a:t> BG</a:t>
            </a:r>
            <a:r>
              <a:rPr lang="el-GR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et al. Indian J Med </a:t>
            </a:r>
            <a:r>
              <a:rPr lang="en-US" sz="1600" dirty="0" err="1">
                <a:latin typeface="+mn-lt"/>
              </a:rPr>
              <a:t>Microbiol</a:t>
            </a:r>
            <a:r>
              <a:rPr lang="en-US" sz="1600" dirty="0">
                <a:latin typeface="+mn-lt"/>
              </a:rPr>
              <a:t> 2007; 25:188-202</a:t>
            </a:r>
          </a:p>
          <a:p>
            <a:r>
              <a:rPr lang="en-US" sz="1600" dirty="0">
                <a:latin typeface="+mn-lt"/>
              </a:rPr>
              <a:t>Pappas G et al. N </a:t>
            </a:r>
            <a:r>
              <a:rPr lang="en-US" sz="1600" dirty="0" err="1">
                <a:latin typeface="+mn-lt"/>
              </a:rPr>
              <a:t>Engl</a:t>
            </a:r>
            <a:r>
              <a:rPr lang="en-US" sz="1600" dirty="0">
                <a:latin typeface="+mn-lt"/>
              </a:rPr>
              <a:t> J Med 2005; 352:2325-2336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228600"/>
            <a:ext cx="8438502" cy="990600"/>
          </a:xfrm>
        </p:spPr>
        <p:txBody>
          <a:bodyPr/>
          <a:lstStyle/>
          <a:p>
            <a:r>
              <a:rPr lang="el-GR" b="1" dirty="0"/>
              <a:t>Καλλιέργειες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8789" y="1531948"/>
            <a:ext cx="8706118" cy="4209339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l-GR" sz="2200" b="1" u="sng" dirty="0"/>
              <a:t>Καλλιέργειες αίματος</a:t>
            </a:r>
            <a:r>
              <a:rPr lang="el-GR" sz="2200" b="1" dirty="0"/>
              <a:t>: </a:t>
            </a:r>
            <a:r>
              <a:rPr lang="el-GR" sz="2200" dirty="0"/>
              <a:t>40-90% ευαισθησία στην οξεία νόσο ενώ μόνο 5-20% σε χρόνιες ή εντοπισμένες μορφές. Απαιτούν παρατεταμένη επώαση (6 εβδομάδες)</a:t>
            </a:r>
          </a:p>
          <a:p>
            <a:pPr algn="just">
              <a:spcBef>
                <a:spcPts val="1200"/>
              </a:spcBef>
            </a:pPr>
            <a:r>
              <a:rPr lang="el-GR" sz="2200" dirty="0"/>
              <a:t>Η χρήση νέων αυτοματοποιημένων συστημάτων επωάσεως όπως το </a:t>
            </a:r>
            <a:r>
              <a:rPr lang="el-GR" sz="2200" dirty="0" err="1"/>
              <a:t>Bactec</a:t>
            </a:r>
            <a:r>
              <a:rPr lang="el-GR" sz="2200" dirty="0"/>
              <a:t> μειώνει κατά πολύ τον χρόνο επωάσεως (συνήθως θετικές σε μία εβδομάδα). Έλεγχος για 10-14 ημέρες</a:t>
            </a:r>
          </a:p>
          <a:p>
            <a:pPr algn="just">
              <a:spcBef>
                <a:spcPts val="1200"/>
              </a:spcBef>
            </a:pPr>
            <a:r>
              <a:rPr lang="el-GR" sz="2200" dirty="0"/>
              <a:t>Καλλιέργειες λαμβάνονται και από υλικά όπως  βιοψία ήπατος, ΟΜΒ, πλευριτικό υγρό, η ΕΝΥ, λεμφαδένας</a:t>
            </a:r>
          </a:p>
          <a:p>
            <a:pPr algn="just">
              <a:spcBef>
                <a:spcPts val="1200"/>
              </a:spcBef>
            </a:pPr>
            <a:r>
              <a:rPr lang="el-GR" sz="2200" b="1" dirty="0"/>
              <a:t>Καλλιέργεια μυελού των οστών </a:t>
            </a:r>
            <a:r>
              <a:rPr lang="el-GR" sz="2200" dirty="0"/>
              <a:t>δίνει θετικά αποτελέσματα σε αυξημένα ποσοστά κατά 15-20%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0173"/>
            <a:ext cx="91440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Απαιτείται ενημέρωση του εργαστηρίου για παρατεταμένη επώαση</a:t>
            </a:r>
          </a:p>
        </p:txBody>
      </p:sp>
    </p:spTree>
    <p:extLst>
      <p:ext uri="{BB962C8B-B14F-4D97-AF65-F5344CB8AC3E}">
        <p14:creationId xmlns:p14="http://schemas.microsoft.com/office/powerpoint/2010/main" val="366985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Ορολογικές εξετάσεις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60310"/>
            <a:ext cx="9021169" cy="4462819"/>
          </a:xfrm>
        </p:spPr>
        <p:txBody>
          <a:bodyPr>
            <a:noAutofit/>
          </a:bodyPr>
          <a:lstStyle/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el-GR" sz="2200" b="1" u="sng" dirty="0" err="1"/>
              <a:t>Συγκολητινοαντιδράσεις</a:t>
            </a:r>
            <a:endParaRPr lang="el-GR" sz="2200" b="1" u="sng" dirty="0"/>
          </a:p>
          <a:p>
            <a:pPr lvl="1" algn="just">
              <a:lnSpc>
                <a:spcPts val="2800"/>
              </a:lnSpc>
              <a:spcBef>
                <a:spcPts val="600"/>
              </a:spcBef>
            </a:pPr>
            <a:r>
              <a:rPr lang="en-US" sz="2200" b="1" dirty="0"/>
              <a:t>Rose</a:t>
            </a:r>
            <a:r>
              <a:rPr lang="el-GR" sz="2200" b="1" dirty="0"/>
              <a:t> </a:t>
            </a:r>
            <a:r>
              <a:rPr lang="en-US" sz="2200" b="1" dirty="0"/>
              <a:t>Bengal</a:t>
            </a:r>
            <a:r>
              <a:rPr lang="en-US" sz="2200" dirty="0"/>
              <a:t>:</a:t>
            </a:r>
            <a:r>
              <a:rPr lang="el-GR" sz="2200" dirty="0"/>
              <a:t> Γρήγορη μέθοδος (5-10 </a:t>
            </a:r>
            <a:r>
              <a:rPr lang="en-US" sz="2200" dirty="0"/>
              <a:t>min). </a:t>
            </a:r>
            <a:r>
              <a:rPr lang="el-GR" sz="2200" dirty="0"/>
              <a:t>Χρησιμοποιείται για </a:t>
            </a:r>
            <a:r>
              <a:rPr lang="en-US" sz="2200" dirty="0"/>
              <a:t>screening </a:t>
            </a:r>
            <a:r>
              <a:rPr lang="el-GR" sz="2200" dirty="0"/>
              <a:t>λόγω της αυξημένης ευαισθησίας στην οξεία λοίμωξη</a:t>
            </a:r>
          </a:p>
          <a:p>
            <a:pPr lvl="1" algn="just">
              <a:lnSpc>
                <a:spcPts val="2800"/>
              </a:lnSpc>
              <a:spcBef>
                <a:spcPts val="600"/>
              </a:spcBef>
            </a:pPr>
            <a:r>
              <a:rPr lang="en-US" sz="2200" b="1" dirty="0"/>
              <a:t>Wright: </a:t>
            </a:r>
            <a:r>
              <a:rPr lang="el-GR" sz="2200" b="1" dirty="0"/>
              <a:t>η πιο κοινή και απλή εξέταση για τη διάγνωση</a:t>
            </a:r>
          </a:p>
          <a:p>
            <a:pPr lvl="2" algn="just">
              <a:lnSpc>
                <a:spcPts val="2800"/>
              </a:lnSpc>
              <a:spcBef>
                <a:spcPts val="600"/>
              </a:spcBef>
            </a:pPr>
            <a:r>
              <a:rPr lang="el-GR" sz="2200" dirty="0"/>
              <a:t>Ανιχνεύει αντισώματα κατά του S-LPS</a:t>
            </a:r>
          </a:p>
          <a:p>
            <a:pPr lvl="2" algn="just">
              <a:lnSpc>
                <a:spcPts val="2800"/>
              </a:lnSpc>
              <a:spcBef>
                <a:spcPts val="600"/>
              </a:spcBef>
            </a:pPr>
            <a:r>
              <a:rPr lang="el-GR" sz="2200" dirty="0"/>
              <a:t>Θετική στο 76-95% των ασθενών με </a:t>
            </a:r>
            <a:r>
              <a:rPr lang="el-GR" sz="2200" dirty="0" err="1"/>
              <a:t>βρουκέλλωση</a:t>
            </a:r>
            <a:endParaRPr lang="el-GR" sz="2200" dirty="0"/>
          </a:p>
          <a:p>
            <a:pPr lvl="2" algn="just">
              <a:lnSpc>
                <a:spcPts val="2800"/>
              </a:lnSpc>
              <a:spcBef>
                <a:spcPts val="600"/>
              </a:spcBef>
            </a:pPr>
            <a:r>
              <a:rPr lang="el-GR" sz="2200" dirty="0"/>
              <a:t>Μπορεί να είναι </a:t>
            </a:r>
            <a:r>
              <a:rPr lang="el-GR" sz="2200" b="1" dirty="0"/>
              <a:t>ψευδώς θετική </a:t>
            </a:r>
            <a:r>
              <a:rPr lang="el-GR" sz="2200" dirty="0"/>
              <a:t>σε άλλες νόσους όπως χολέρα, </a:t>
            </a:r>
            <a:r>
              <a:rPr lang="el-GR" sz="2200" dirty="0" err="1"/>
              <a:t>γερσινίωση</a:t>
            </a:r>
            <a:r>
              <a:rPr lang="el-GR" sz="2200" dirty="0"/>
              <a:t>, φυματίωση, </a:t>
            </a:r>
            <a:r>
              <a:rPr lang="el-GR" sz="2200" dirty="0" err="1"/>
              <a:t>τουλαραιμία</a:t>
            </a:r>
            <a:r>
              <a:rPr lang="el-GR" sz="2200" dirty="0"/>
              <a:t>, </a:t>
            </a:r>
            <a:r>
              <a:rPr lang="el-GR" sz="2200" dirty="0" err="1"/>
              <a:t>ρικετσίωση</a:t>
            </a:r>
            <a:r>
              <a:rPr lang="el-GR" sz="2200" dirty="0"/>
              <a:t>, </a:t>
            </a:r>
            <a:r>
              <a:rPr lang="el-GR" sz="2200" dirty="0" err="1"/>
              <a:t>λιστερίωση</a:t>
            </a:r>
            <a:r>
              <a:rPr lang="el-GR" sz="2200" dirty="0"/>
              <a:t>.</a:t>
            </a:r>
          </a:p>
          <a:p>
            <a:pPr lvl="2" algn="just">
              <a:lnSpc>
                <a:spcPts val="2800"/>
              </a:lnSpc>
              <a:spcBef>
                <a:spcPts val="600"/>
              </a:spcBef>
            </a:pPr>
            <a:endParaRPr lang="el-GR" sz="2400" dirty="0"/>
          </a:p>
          <a:p>
            <a:pPr lvl="1" algn="just">
              <a:lnSpc>
                <a:spcPts val="2800"/>
              </a:lnSpc>
              <a:spcBef>
                <a:spcPts val="600"/>
              </a:spcBef>
            </a:pPr>
            <a:endParaRPr lang="el-G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50377" y="5406788"/>
            <a:ext cx="839337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Για τη διάγνωση απαιτείται τίτλος αντισωμάτων </a:t>
            </a:r>
            <a:r>
              <a:rPr lang="el-GR" sz="2400" b="1" dirty="0">
                <a:latin typeface="+mn-lt"/>
              </a:rPr>
              <a:t>≥1/160                         (ή ≥1/320</a:t>
            </a:r>
            <a:r>
              <a:rPr lang="en-US" sz="2400" b="1" dirty="0">
                <a:latin typeface="+mn-lt"/>
              </a:rPr>
              <a:t>)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σε περιοχές που ενδημεί η νόσος)</a:t>
            </a:r>
          </a:p>
        </p:txBody>
      </p:sp>
    </p:spTree>
    <p:extLst>
      <p:ext uri="{BB962C8B-B14F-4D97-AF65-F5344CB8AC3E}">
        <p14:creationId xmlns:p14="http://schemas.microsoft.com/office/powerpoint/2010/main" val="183443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910" y="1600200"/>
            <a:ext cx="8873544" cy="4495800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el-GR" sz="2400" b="1" u="sng" dirty="0"/>
              <a:t>Φαινόμενο </a:t>
            </a:r>
            <a:r>
              <a:rPr lang="el-GR" sz="2400" b="1" u="sng" dirty="0" err="1"/>
              <a:t>προζώνης</a:t>
            </a:r>
            <a:r>
              <a:rPr lang="el-GR" sz="2400" b="1" dirty="0"/>
              <a:t>: </a:t>
            </a:r>
            <a:r>
              <a:rPr lang="el-GR" sz="2400" dirty="0"/>
              <a:t>Σε ορισμένες περιπτώσεις δε γίνεται συγκόλληση των αντισωμάτων σε μικρές αραιώσεις, ενώ η συγκόλληση γίνεται σε αραιώσεις μεγαλύτερες από </a:t>
            </a:r>
            <a:r>
              <a:rPr lang="el-GR" sz="2400"/>
              <a:t>1/640 λόγω παρουσίας </a:t>
            </a:r>
            <a:r>
              <a:rPr lang="el-GR" sz="2400" dirty="0"/>
              <a:t>ατελώς δεσμευτικών αντισωμάτων. </a:t>
            </a:r>
          </a:p>
          <a:p>
            <a:pPr algn="just">
              <a:spcBef>
                <a:spcPts val="1800"/>
              </a:spcBef>
            </a:pPr>
            <a:r>
              <a:rPr lang="el-GR" sz="2400" dirty="0"/>
              <a:t>Για να θεωρηθεί αρνητικό ένα αποτέλεσμα πρέπει να εξετάζονται διαδοχικές αραιώσεις μεγαλύτερες από 1/640  </a:t>
            </a:r>
          </a:p>
          <a:p>
            <a:pPr algn="just">
              <a:spcBef>
                <a:spcPts val="1800"/>
              </a:spcBef>
            </a:pPr>
            <a:r>
              <a:rPr lang="en-US" sz="2400" b="1" u="sng" dirty="0"/>
              <a:t>Wright-Coombs</a:t>
            </a:r>
            <a:r>
              <a:rPr lang="el-GR" sz="2400" b="1" u="sng" dirty="0"/>
              <a:t>:</a:t>
            </a:r>
            <a:r>
              <a:rPr lang="el-GR" sz="2400" dirty="0"/>
              <a:t>  </a:t>
            </a:r>
            <a:r>
              <a:rPr lang="el-GR" sz="2400" dirty="0" err="1"/>
              <a:t>Eπί</a:t>
            </a:r>
            <a:r>
              <a:rPr lang="el-GR" sz="2400" dirty="0"/>
              <a:t> αρνητικής </a:t>
            </a:r>
            <a:r>
              <a:rPr lang="el-GR" sz="2400" dirty="0" err="1"/>
              <a:t>συγκολλητινοαντιδράσεως</a:t>
            </a:r>
            <a:r>
              <a:rPr lang="el-GR" sz="2400" dirty="0"/>
              <a:t> </a:t>
            </a:r>
            <a:r>
              <a:rPr lang="el-GR" sz="2400" dirty="0" err="1"/>
              <a:t>Wright</a:t>
            </a:r>
            <a:r>
              <a:rPr lang="el-GR" sz="2400" dirty="0"/>
              <a:t> πρέπει να επαναλαμβάνεται η αντίδραση με μεθοδολογία </a:t>
            </a:r>
            <a:r>
              <a:rPr lang="el-GR" sz="2400" dirty="0" err="1"/>
              <a:t>Wright</a:t>
            </a:r>
            <a:r>
              <a:rPr lang="el-GR" sz="2400" dirty="0"/>
              <a:t>-</a:t>
            </a:r>
            <a:r>
              <a:rPr lang="el-GR" sz="2400" dirty="0" err="1"/>
              <a:t>Coombs</a:t>
            </a:r>
            <a:r>
              <a:rPr lang="en-US" sz="2400" dirty="0"/>
              <a:t> </a:t>
            </a:r>
            <a:r>
              <a:rPr lang="el-GR" sz="2400" dirty="0"/>
              <a:t>η οποία ανιχνεύει μη ειδικές ατελείς </a:t>
            </a:r>
            <a:r>
              <a:rPr lang="el-GR" sz="2400" dirty="0" err="1"/>
              <a:t>συγκολλητίνες</a:t>
            </a:r>
            <a:r>
              <a:rPr lang="el-GR" sz="2400" dirty="0"/>
              <a:t> (</a:t>
            </a:r>
            <a:r>
              <a:rPr lang="el-GR" sz="2400" dirty="0" err="1"/>
              <a:t>IgG1</a:t>
            </a:r>
            <a:r>
              <a:rPr lang="el-GR" sz="2400" dirty="0"/>
              <a:t>, IgG2 και </a:t>
            </a:r>
            <a:r>
              <a:rPr lang="el-GR" sz="2400" dirty="0" err="1"/>
              <a:t>IgA</a:t>
            </a:r>
            <a:r>
              <a:rPr lang="el-GR" sz="2400" dirty="0"/>
              <a:t>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Ορολογικές εξετάσεις</a:t>
            </a:r>
          </a:p>
        </p:txBody>
      </p:sp>
    </p:spTree>
    <p:extLst>
      <p:ext uri="{BB962C8B-B14F-4D97-AF65-F5344CB8AC3E}">
        <p14:creationId xmlns:p14="http://schemas.microsoft.com/office/powerpoint/2010/main" val="1995239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45660" y="1600200"/>
            <a:ext cx="85203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800"/>
              </a:spcBef>
            </a:pPr>
            <a:r>
              <a:rPr lang="el-GR" sz="2800" dirty="0">
                <a:latin typeface="+mn-lt"/>
              </a:rPr>
              <a:t>Άτομο με θετική </a:t>
            </a:r>
            <a:r>
              <a:rPr lang="en-US" sz="2800" dirty="0">
                <a:latin typeface="+mn-lt"/>
              </a:rPr>
              <a:t>Rose Bengal</a:t>
            </a:r>
            <a:r>
              <a:rPr lang="el-GR" sz="2800" dirty="0">
                <a:latin typeface="+mn-lt"/>
                <a:cs typeface="Arial" charset="0"/>
              </a:rPr>
              <a:t> πρέπει  να λάβει θεραπεία για </a:t>
            </a:r>
            <a:r>
              <a:rPr lang="el-GR" sz="2800" dirty="0" err="1">
                <a:latin typeface="+mn-lt"/>
                <a:cs typeface="Arial" charset="0"/>
              </a:rPr>
              <a:t>βρουκέλλωση</a:t>
            </a:r>
            <a:r>
              <a:rPr lang="el-GR" sz="2800" dirty="0">
                <a:latin typeface="+mn-lt"/>
                <a:cs typeface="Arial" charset="0"/>
              </a:rPr>
              <a:t>; </a:t>
            </a:r>
            <a:endParaRPr lang="el-GR" sz="2800" b="1" dirty="0">
              <a:latin typeface="+mn-lt"/>
              <a:cs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55260" y="3889614"/>
            <a:ext cx="7620000" cy="2156346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OXI χωρίς τεκμηρίωση </a:t>
            </a:r>
            <a:r>
              <a:rPr lang="el-GR" sz="3200" dirty="0" err="1"/>
              <a:t>βρουκελλώσεως</a:t>
            </a:r>
            <a:r>
              <a:rPr lang="el-GR" sz="3200" dirty="0"/>
              <a:t>. Αντιστοιχεί σε δια βίου ανάμνηση προηγηθείσας επαφής με το παθογόνο</a:t>
            </a:r>
          </a:p>
        </p:txBody>
      </p:sp>
    </p:spTree>
    <p:extLst>
      <p:ext uri="{BB962C8B-B14F-4D97-AF65-F5344CB8AC3E}">
        <p14:creationId xmlns:p14="http://schemas.microsoft.com/office/powerpoint/2010/main" val="240364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45660" y="1600200"/>
            <a:ext cx="8520388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800"/>
              </a:spcBef>
            </a:pPr>
            <a:r>
              <a:rPr lang="el-GR" sz="2800" dirty="0">
                <a:latin typeface="+mn-lt"/>
              </a:rPr>
              <a:t>Άτομο με θετική </a:t>
            </a:r>
            <a:r>
              <a:rPr lang="en-US" sz="2800" dirty="0">
                <a:latin typeface="+mn-lt"/>
              </a:rPr>
              <a:t>Wright (</a:t>
            </a:r>
            <a:r>
              <a:rPr lang="el-GR" sz="2800" dirty="0">
                <a:latin typeface="+mn-lt"/>
              </a:rPr>
              <a:t>τίτλος </a:t>
            </a:r>
            <a:r>
              <a:rPr lang="el-GR" sz="2800" dirty="0">
                <a:latin typeface="+mn-lt"/>
                <a:cs typeface="Arial" charset="0"/>
              </a:rPr>
              <a:t>≥ 160) πρέπει </a:t>
            </a:r>
            <a:r>
              <a:rPr lang="el-GR" sz="2800" b="1" dirty="0">
                <a:latin typeface="+mn-lt"/>
                <a:cs typeface="Arial" charset="0"/>
              </a:rPr>
              <a:t>ΠΑΝΤΑ</a:t>
            </a:r>
            <a:r>
              <a:rPr lang="el-GR" sz="2800" dirty="0">
                <a:latin typeface="+mn-lt"/>
                <a:cs typeface="Arial" charset="0"/>
              </a:rPr>
              <a:t> να λάβει θεραπεία για </a:t>
            </a:r>
            <a:r>
              <a:rPr lang="el-GR" sz="2800" dirty="0" err="1">
                <a:latin typeface="+mn-lt"/>
                <a:cs typeface="Arial" charset="0"/>
              </a:rPr>
              <a:t>βρουκέλλωση</a:t>
            </a:r>
            <a:r>
              <a:rPr lang="el-GR" sz="2800" dirty="0">
                <a:latin typeface="+mn-lt"/>
                <a:cs typeface="Arial" charset="0"/>
              </a:rPr>
              <a:t>; </a:t>
            </a:r>
            <a:endParaRPr lang="el-GR" sz="2800" b="1" dirty="0">
              <a:latin typeface="+mn-lt"/>
              <a:cs typeface="Arial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89462" y="4026089"/>
            <a:ext cx="7620000" cy="16900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ΜΟΝΟ αν συνοδεύεται από συμβατό κλινικό σύνδρομο νόσου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64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6296" y="1395484"/>
            <a:ext cx="8153400" cy="2262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/>
              <a:t>Μια θετική </a:t>
            </a:r>
            <a:r>
              <a:rPr lang="el-GR" dirty="0" err="1"/>
              <a:t>Wright</a:t>
            </a:r>
            <a:r>
              <a:rPr lang="el-GR" dirty="0"/>
              <a:t> μετά από πλήρη θεραπεία και ύφεση των συμπτωμάτων αποτελεί ένδειξη ανεπαρκούς θεραπείας ή υποτροπής;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0628" y="3562066"/>
            <a:ext cx="7763300" cy="1815152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ΟΧΙ, ειδικά αν οι τίτλοι μειώνονται.</a:t>
            </a:r>
            <a:br>
              <a:rPr lang="el-GR" sz="3200" dirty="0"/>
            </a:br>
            <a:r>
              <a:rPr lang="el-GR" sz="3200" dirty="0"/>
              <a:t> Η οροαντίδραση </a:t>
            </a:r>
            <a:r>
              <a:rPr lang="el-GR" sz="3200" dirty="0" err="1"/>
              <a:t>Wright</a:t>
            </a:r>
            <a:r>
              <a:rPr lang="el-GR" sz="3200" dirty="0"/>
              <a:t> δεν είναι κατάλληλη για το </a:t>
            </a:r>
            <a:r>
              <a:rPr lang="el-GR" sz="3200" dirty="0" err="1"/>
              <a:t>folllow</a:t>
            </a:r>
            <a:r>
              <a:rPr lang="el-GR" sz="3200" dirty="0"/>
              <a:t>- </a:t>
            </a:r>
            <a:r>
              <a:rPr lang="el-GR" sz="3200" dirty="0" err="1"/>
              <a:t>up</a:t>
            </a:r>
            <a:r>
              <a:rPr lang="el-GR" sz="3200" dirty="0"/>
              <a:t> της </a:t>
            </a:r>
            <a:r>
              <a:rPr lang="el-GR" sz="3200" dirty="0" err="1"/>
              <a:t>βρουκέλλωσης</a:t>
            </a:r>
            <a:r>
              <a:rPr lang="el-GR" sz="3200" dirty="0"/>
              <a:t>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4024" y="5490148"/>
            <a:ext cx="8243248" cy="13678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αντίδραση Wright υπολογίζει τη συνολική ποσότητα των αντισωμάτων δε διακρίνει την οξεία από τη χρόνια νόσο και τις υποτροπές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999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Αντισώματα(</a:t>
            </a:r>
            <a:r>
              <a:rPr lang="en-US" b="1" dirty="0"/>
              <a:t>follow-up)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244" y="1600200"/>
            <a:ext cx="8366804" cy="2714223"/>
          </a:xfrm>
        </p:spPr>
        <p:txBody>
          <a:bodyPr>
            <a:normAutofit/>
          </a:bodyPr>
          <a:lstStyle/>
          <a:p>
            <a:r>
              <a:rPr lang="el-GR" sz="2400" dirty="0"/>
              <a:t>Την πρώτη εβδομάδα της νόσου εμφανίζονται τα </a:t>
            </a:r>
            <a:r>
              <a:rPr lang="el-GR" sz="2400" dirty="0" err="1"/>
              <a:t>IgM</a:t>
            </a:r>
            <a:r>
              <a:rPr lang="el-GR" sz="2400" dirty="0"/>
              <a:t> αντισώματα και ακολουθούν τη δεύτερη εβδομάδα τα </a:t>
            </a:r>
            <a:r>
              <a:rPr lang="el-GR" sz="2400" dirty="0" err="1"/>
              <a:t>ΙgG</a:t>
            </a:r>
            <a:endParaRPr lang="el-GR" sz="2400" dirty="0"/>
          </a:p>
          <a:p>
            <a:r>
              <a:rPr lang="el-GR" sz="2400" dirty="0"/>
              <a:t>Τα </a:t>
            </a:r>
            <a:r>
              <a:rPr lang="el-GR" sz="2400" dirty="0" err="1"/>
              <a:t>IgM</a:t>
            </a:r>
            <a:r>
              <a:rPr lang="el-GR" sz="2400" dirty="0"/>
              <a:t> αντισώματα συχνά έχουν μεγαλύτερους τίτλους από τα </a:t>
            </a:r>
            <a:r>
              <a:rPr lang="el-GR" sz="2400" dirty="0" err="1"/>
              <a:t>ΙgG</a:t>
            </a:r>
            <a:r>
              <a:rPr lang="el-GR" sz="2400" dirty="0"/>
              <a:t> για περισσότερο από 6 μήνες</a:t>
            </a:r>
          </a:p>
          <a:p>
            <a:r>
              <a:rPr lang="el-GR" sz="2400" dirty="0"/>
              <a:t>Η ανίχνευση </a:t>
            </a:r>
            <a:r>
              <a:rPr lang="el-GR" sz="2400" dirty="0" err="1"/>
              <a:t>ΙgG</a:t>
            </a:r>
            <a:r>
              <a:rPr lang="el-GR" sz="2400" dirty="0"/>
              <a:t> και </a:t>
            </a:r>
            <a:r>
              <a:rPr lang="el-GR" sz="2400" dirty="0" err="1"/>
              <a:t>IgA</a:t>
            </a:r>
            <a:r>
              <a:rPr lang="el-GR" sz="2400" dirty="0"/>
              <a:t> αντισωμάτων για περισσότερο από 6 μήνες συσχετίζεται με χρόνια νόσο</a:t>
            </a:r>
          </a:p>
          <a:p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399244" y="5626392"/>
            <a:ext cx="839702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Μία νέα αύξηση των αντισωμάτων </a:t>
            </a:r>
            <a:r>
              <a:rPr lang="el-GR" b="1" dirty="0" err="1">
                <a:latin typeface="+mn-lt"/>
              </a:rPr>
              <a:t>ΙgG</a:t>
            </a:r>
            <a:r>
              <a:rPr lang="el-GR" b="1" dirty="0">
                <a:latin typeface="+mn-lt"/>
              </a:rPr>
              <a:t> και </a:t>
            </a:r>
            <a:r>
              <a:rPr lang="el-GR" b="1" dirty="0" err="1">
                <a:latin typeface="+mn-lt"/>
              </a:rPr>
              <a:t>ΙgA</a:t>
            </a:r>
            <a:r>
              <a:rPr lang="el-GR" b="1" dirty="0">
                <a:latin typeface="+mn-lt"/>
              </a:rPr>
              <a:t>, χωρίς παράλληλη αύξηση των </a:t>
            </a:r>
            <a:r>
              <a:rPr lang="el-GR" b="1" dirty="0" err="1">
                <a:latin typeface="+mn-lt"/>
              </a:rPr>
              <a:t>IgM</a:t>
            </a:r>
            <a:r>
              <a:rPr lang="el-GR" b="1" dirty="0">
                <a:latin typeface="+mn-lt"/>
              </a:rPr>
              <a:t> είναι ενδεικτικό υποτροπής της νόσου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319548" y="4159875"/>
            <a:ext cx="6324600" cy="1326525"/>
          </a:xfrm>
          <a:prstGeom prst="rect">
            <a:avLst/>
          </a:prstGeom>
          <a:solidFill>
            <a:srgbClr val="FFFF00"/>
          </a:solidFill>
          <a:ln>
            <a:solidFill>
              <a:srgbClr val="660033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400" b="1" dirty="0"/>
              <a:t>ELISA : </a:t>
            </a:r>
            <a:r>
              <a:rPr lang="en-US" sz="2400" b="1" dirty="0" err="1"/>
              <a:t>IgG</a:t>
            </a:r>
            <a:r>
              <a:rPr lang="en-US" sz="2400" b="1" dirty="0"/>
              <a:t>, </a:t>
            </a:r>
            <a:r>
              <a:rPr lang="en-US" sz="2400" b="1" dirty="0" err="1"/>
              <a:t>IgM</a:t>
            </a:r>
            <a:r>
              <a:rPr lang="en-US" sz="2400" b="1" dirty="0"/>
              <a:t>, IgA </a:t>
            </a:r>
            <a:r>
              <a:rPr lang="el-GR" sz="2400" b="1" dirty="0"/>
              <a:t>αντισώματα</a:t>
            </a:r>
          </a:p>
          <a:p>
            <a:pPr>
              <a:buFontTx/>
              <a:buNone/>
            </a:pPr>
            <a:r>
              <a:rPr lang="el-GR" sz="2400" b="1" dirty="0" err="1"/>
              <a:t>ΙgM</a:t>
            </a:r>
            <a:r>
              <a:rPr lang="el-GR" sz="2400" b="1" dirty="0"/>
              <a:t>            οξεία </a:t>
            </a:r>
            <a:r>
              <a:rPr lang="el-GR" sz="2400" b="1" dirty="0" err="1"/>
              <a:t>νόσηση</a:t>
            </a:r>
            <a:endParaRPr lang="el-GR" sz="2400" b="1" dirty="0"/>
          </a:p>
          <a:p>
            <a:pPr>
              <a:buFontTx/>
              <a:buNone/>
            </a:pPr>
            <a:r>
              <a:rPr lang="el-GR" sz="2400" b="1" dirty="0" err="1"/>
              <a:t>Ιg</a:t>
            </a:r>
            <a:r>
              <a:rPr lang="en-US" sz="2400" b="1" dirty="0" err="1"/>
              <a:t>G,IgA</a:t>
            </a:r>
            <a:r>
              <a:rPr lang="el-GR" sz="2400" b="1" dirty="0"/>
              <a:t>        οξεία </a:t>
            </a:r>
            <a:r>
              <a:rPr lang="el-GR" sz="2400" b="1" dirty="0" err="1"/>
              <a:t>νόσηση</a:t>
            </a:r>
            <a:r>
              <a:rPr lang="el-GR" sz="2400" b="1" dirty="0"/>
              <a:t>, ή υποτροπή</a:t>
            </a:r>
          </a:p>
          <a:p>
            <a:pPr>
              <a:buFontTx/>
              <a:buNone/>
            </a:pPr>
            <a:endParaRPr lang="el-GR" sz="2400" b="1" dirty="0"/>
          </a:p>
          <a:p>
            <a:pPr>
              <a:buFontTx/>
              <a:buNone/>
            </a:pPr>
            <a:endParaRPr lang="el-GR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2125014" y="4823137"/>
            <a:ext cx="437882" cy="148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2431961" y="5220236"/>
            <a:ext cx="437882" cy="148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228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Μοριακές Μέθοδοι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61952"/>
          </a:xfrm>
        </p:spPr>
        <p:txBody>
          <a:bodyPr/>
          <a:lstStyle/>
          <a:p>
            <a:r>
              <a:rPr lang="el-GR" dirty="0"/>
              <a:t>Η μέθοδος PCR εφαρμόστηκε για τη διάγνωση της </a:t>
            </a:r>
            <a:r>
              <a:rPr lang="el-GR" dirty="0" err="1"/>
              <a:t>Βρουκέλλωσης</a:t>
            </a:r>
            <a:r>
              <a:rPr lang="el-GR" dirty="0"/>
              <a:t> πρώτη φορά το 1990</a:t>
            </a:r>
          </a:p>
          <a:p>
            <a:pPr lvl="1"/>
            <a:r>
              <a:rPr lang="el-GR" dirty="0"/>
              <a:t>Ευαισθησία (50-100%)</a:t>
            </a:r>
          </a:p>
          <a:p>
            <a:pPr lvl="1"/>
            <a:r>
              <a:rPr lang="el-GR" dirty="0"/>
              <a:t>Ειδικότητα (60-98%)</a:t>
            </a:r>
          </a:p>
          <a:p>
            <a:pPr lvl="1"/>
            <a:r>
              <a:rPr lang="el-GR" dirty="0"/>
              <a:t>Δίνει γρήγορα αποτελέσματα </a:t>
            </a:r>
          </a:p>
          <a:p>
            <a:pPr lvl="1"/>
            <a:r>
              <a:rPr lang="el-GR" dirty="0"/>
              <a:t>Μπορεί να χρησιμοποιηθεί σε κάθε είδος ιστού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05308" y="4827901"/>
            <a:ext cx="826823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Θετική </a:t>
            </a:r>
            <a:r>
              <a:rPr lang="en-US" sz="2400" dirty="0">
                <a:latin typeface="+mn-lt"/>
              </a:rPr>
              <a:t>PCR </a:t>
            </a:r>
            <a:r>
              <a:rPr lang="el-GR" sz="2400" dirty="0">
                <a:latin typeface="+mn-lt"/>
              </a:rPr>
              <a:t>στο τέλος επαρκούς θεραπείας δεν είναι προγνωστικός δείκτης πιθανής υποτροπής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9407" y="5960286"/>
            <a:ext cx="441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Navarro E., et al.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Clin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Infect Dis 2006;42-1266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9543" y="3369848"/>
            <a:ext cx="2612571" cy="261626"/>
          </a:xfrm>
          <a:prstGeom prst="rect">
            <a:avLst/>
          </a:prstGeom>
          <a:solidFill>
            <a:srgbClr val="FFFF00"/>
          </a:solidFill>
          <a:ln>
            <a:solidFill>
              <a:srgbClr val="FFF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3" y="565081"/>
            <a:ext cx="3075643" cy="430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6089" y="447767"/>
            <a:ext cx="461294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itchFamily="34" charset="0"/>
              </a:rPr>
              <a:t>Brucellosis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• In 2008, the notification rate of brucellosis in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EU and EEA/EFTA was 0.15 cases per 100 000population.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• </a:t>
            </a:r>
            <a:r>
              <a:rPr lang="en-US" sz="2400" b="1" dirty="0">
                <a:latin typeface="Calibri" pitchFamily="34" charset="0"/>
              </a:rPr>
              <a:t>Greece was the country with the highest</a:t>
            </a:r>
            <a:r>
              <a:rPr lang="el-GR" sz="2400" b="1" dirty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notification rate (2.7 cases per 100 000</a:t>
            </a:r>
            <a:r>
              <a:rPr lang="en-US" sz="2400" dirty="0">
                <a:latin typeface="Calibri" pitchFamily="34" charset="0"/>
              </a:rPr>
              <a:t>), mostly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related to a large food-borne outbreak.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41" y="5369614"/>
            <a:ext cx="813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As in previous years, the majority of reported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cases occurred in southern European countries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(87.5 % of confirmed cases reported by Greece,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Spain, Portugal and Italy)</a:t>
            </a:r>
          </a:p>
        </p:txBody>
      </p:sp>
    </p:spTree>
    <p:extLst>
      <p:ext uri="{BB962C8B-B14F-4D97-AF65-F5344CB8AC3E}">
        <p14:creationId xmlns:p14="http://schemas.microsoft.com/office/powerpoint/2010/main" val="2608986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/>
              <a:t>Βρουκέλλωση</a:t>
            </a:r>
            <a:r>
              <a:rPr lang="el-G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0457" y="1600200"/>
            <a:ext cx="8642886" cy="47224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800" dirty="0"/>
              <a:t>Η </a:t>
            </a:r>
            <a:r>
              <a:rPr lang="el-GR" sz="2800" dirty="0" err="1"/>
              <a:t>βρουκέλλα</a:t>
            </a:r>
            <a:r>
              <a:rPr lang="el-GR" sz="2800" dirty="0"/>
              <a:t> δεν αφήνει ανοσία – </a:t>
            </a:r>
            <a:r>
              <a:rPr lang="el-GR" sz="2800" b="1" dirty="0"/>
              <a:t>νέα λοίμωξη δυνατή</a:t>
            </a:r>
          </a:p>
          <a:p>
            <a:pPr>
              <a:spcBef>
                <a:spcPts val="1200"/>
              </a:spcBef>
            </a:pPr>
            <a:r>
              <a:rPr lang="el-GR" sz="2800" b="1" u="sng" dirty="0"/>
              <a:t>Υποτροπή</a:t>
            </a:r>
            <a:r>
              <a:rPr lang="el-GR" sz="2800" b="1" dirty="0"/>
              <a:t>: </a:t>
            </a:r>
            <a:r>
              <a:rPr lang="el-GR" sz="2800" dirty="0"/>
              <a:t>Συμβαίνει σε ποσοστό 10% μέσα στον πρώτο χρόνο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οφείλεται σε ατελή θεραπεία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συσχετίζεται με τα χαρακτηριστικά της πρώτης λοίμωξης 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Παράγοντες κινδύνου για υποτροπή: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Σοβαρότερη κλινική εικόνα με πολύ ψηλό πυρετό και μικρή διάρκεια συμπτωμάτων πριν τη διάγνωση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Θετικές αιμοκαλλιέργειες κατά τη διάγνωση της νόσου</a:t>
            </a:r>
          </a:p>
          <a:p>
            <a:pPr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81093" y="6322642"/>
            <a:ext cx="403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i="1" dirty="0">
                <a:latin typeface="Calibri" pitchFamily="34" charset="0"/>
                <a:cs typeface="Calibri" pitchFamily="34" charset="0"/>
              </a:rPr>
              <a:t>Lancet Infect Dis 2007;7:775-86</a:t>
            </a:r>
            <a:endParaRPr lang="el-GR" sz="16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1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93" y="1828800"/>
            <a:ext cx="8834907" cy="48810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l-GR" sz="2400" dirty="0"/>
              <a:t>Εξαφάνιση της νόσου  στα ζώα (έλεγχος, εμβολιασμός, θανάτωση πασχόντων).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l-GR" sz="2400" dirty="0"/>
              <a:t>Υπάρχει αποτελεσματικό εμβόλιο για τα βοοειδή (</a:t>
            </a:r>
            <a:r>
              <a:rPr lang="en-US" sz="2400" dirty="0" err="1"/>
              <a:t>B.abortus</a:t>
            </a:r>
            <a:r>
              <a:rPr lang="en-US" sz="2400" dirty="0"/>
              <a:t> </a:t>
            </a:r>
            <a:r>
              <a:rPr lang="el-GR" sz="2400" dirty="0"/>
              <a:t>στέλεχος 19) και για τα αιγοπρόβατα (</a:t>
            </a:r>
            <a:r>
              <a:rPr lang="en-US" sz="2400" dirty="0" err="1"/>
              <a:t>B.melitensis</a:t>
            </a:r>
            <a:r>
              <a:rPr lang="en-US" sz="2400" dirty="0"/>
              <a:t> Rev-1) </a:t>
            </a:r>
            <a:r>
              <a:rPr lang="el-GR" sz="2400" dirty="0"/>
              <a:t>ενώ δεν υπάρχει εμβόλιο για τους χοίρους.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l-GR" sz="2400" dirty="0"/>
              <a:t>Μέτρα προστασίας κατά την επαφή με μολυσμένους ιστούς.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l-GR" sz="2400" dirty="0"/>
              <a:t>Παστερίωση γάλακτος και προϊόντων του.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l-GR" sz="2400" dirty="0"/>
              <a:t>Μέτρα προστασίας στα εργαστήρια.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l-GR" sz="2400" dirty="0"/>
              <a:t>Επί σημαντικής και βεβαίας εκθέσεως στο παθογόνο συνιστάται η λήψη θεραπείας.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3158544" y="546279"/>
            <a:ext cx="2752859" cy="762000"/>
          </a:xfrm>
          <a:noFill/>
          <a:ln/>
        </p:spPr>
        <p:txBody>
          <a:bodyPr/>
          <a:lstStyle/>
          <a:p>
            <a:r>
              <a:rPr lang="el-GR" sz="4000" b="1" dirty="0"/>
              <a:t>Πρόληψη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834" cy="185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38" y="0"/>
            <a:ext cx="2740961" cy="18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89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5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61925"/>
            <a:ext cx="560546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812800"/>
            <a:ext cx="34115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813" y="4381500"/>
            <a:ext cx="8761412" cy="244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" y="5135563"/>
            <a:ext cx="8707438" cy="86836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sz="2800" b="1" dirty="0">
                <a:solidFill>
                  <a:prstClr val="black"/>
                </a:solidFill>
                <a:latin typeface="Calibri"/>
                <a:cs typeface="Arial" charset="0"/>
              </a:rPr>
              <a:t>Πραγματική επίπτωση </a:t>
            </a:r>
            <a:r>
              <a:rPr lang="en-US" sz="2800" b="1" dirty="0">
                <a:solidFill>
                  <a:prstClr val="black"/>
                </a:solidFill>
                <a:latin typeface="Calibri"/>
                <a:cs typeface="Arial" charset="0"/>
              </a:rPr>
              <a:t>x</a:t>
            </a:r>
            <a:r>
              <a:rPr lang="el-GR" sz="2800" b="1" dirty="0">
                <a:solidFill>
                  <a:prstClr val="black"/>
                </a:solidFill>
                <a:latin typeface="Calibri"/>
                <a:cs typeface="Arial" charset="0"/>
              </a:rPr>
              <a:t>10-25</a:t>
            </a:r>
            <a:r>
              <a:rPr lang="en-US" sz="28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2800" b="1" dirty="0">
                <a:solidFill>
                  <a:prstClr val="black"/>
                </a:solidFill>
                <a:latin typeface="Calibri"/>
                <a:cs typeface="Arial" charset="0"/>
              </a:rPr>
              <a:t>μεγαλύτερη από την επίσημα καταγεγραμμένη </a:t>
            </a:r>
            <a:r>
              <a:rPr lang="en-US" sz="2800" b="1" dirty="0">
                <a:solidFill>
                  <a:prstClr val="black"/>
                </a:solidFill>
                <a:latin typeface="Calibri"/>
                <a:cs typeface="Arial" charset="0"/>
              </a:rPr>
              <a:t>	 </a:t>
            </a:r>
            <a:endParaRPr lang="el-GR" sz="28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6003925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prstClr val="black"/>
                </a:solidFill>
                <a:latin typeface="Calibri"/>
                <a:cs typeface="Arial" charset="0"/>
              </a:rPr>
              <a:t>Boschiroli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 ML, et al.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Arial" charset="0"/>
              </a:rPr>
              <a:t>Curr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Arial" charset="0"/>
              </a:rPr>
              <a:t>Opin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Arial" charset="0"/>
              </a:rPr>
              <a:t>Microbiol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 2001; 4:58-64 11</a:t>
            </a:r>
            <a:endParaRPr lang="el-GR" sz="1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234" y="1610436"/>
            <a:ext cx="8729402" cy="4176215"/>
          </a:xfrm>
        </p:spPr>
        <p:txBody>
          <a:bodyPr>
            <a:noAutofit/>
          </a:bodyPr>
          <a:lstStyle/>
          <a:p>
            <a:pPr marL="723900" indent="-546100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l-GR" sz="28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Ζωονόσος</a:t>
            </a: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: προσβάλλει το αναπαραγωγικό σύστημα ζώων (κατοικίδιων και αγρίων) </a:t>
            </a:r>
          </a:p>
          <a:p>
            <a:pPr marL="723900" indent="-546100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800" b="1" dirty="0"/>
              <a:t>Reservoir : </a:t>
            </a:r>
            <a:r>
              <a:rPr lang="el-GR" sz="2800" b="1" dirty="0"/>
              <a:t>μαστοί, εγκυμονούσα μήτρα, επιδιδυμίδες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indent="-546100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Αποβολή : γάλα, ούρα, προϊόντα κύησης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315200" cy="9144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err="1"/>
              <a:t>Βρουκέλλωση</a:t>
            </a: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43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6057" y="6196016"/>
            <a:ext cx="4927427" cy="661984"/>
          </a:xfrm>
        </p:spPr>
        <p:txBody>
          <a:bodyPr>
            <a:normAutofit/>
          </a:bodyPr>
          <a:lstStyle/>
          <a:p>
            <a:pPr algn="l"/>
            <a:r>
              <a:rPr lang="sv-SE" sz="1400" b="1" i="1" dirty="0">
                <a:effectLst/>
                <a:latin typeface="Calibri" pitchFamily="34" charset="0"/>
                <a:cs typeface="Calibri" pitchFamily="34" charset="0"/>
              </a:rPr>
              <a:t>Mantur BG, </a:t>
            </a:r>
            <a:r>
              <a:rPr lang="en-US" sz="1400" b="1" i="1" dirty="0">
                <a:latin typeface="Calibri" pitchFamily="34" charset="0"/>
                <a:cs typeface="Calibri" pitchFamily="34" charset="0"/>
              </a:rPr>
              <a:t>et al</a:t>
            </a:r>
            <a:r>
              <a:rPr lang="en-GB" sz="1400" b="1" i="1" dirty="0"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de-DE" sz="1400" b="1" i="1" dirty="0">
                <a:effectLst/>
                <a:latin typeface="Calibri" pitchFamily="34" charset="0"/>
                <a:cs typeface="Calibri" pitchFamily="34" charset="0"/>
              </a:rPr>
              <a:t>Indian J </a:t>
            </a:r>
            <a:r>
              <a:rPr lang="de-DE" sz="1400" b="1" i="1" dirty="0" err="1">
                <a:effectLst/>
                <a:latin typeface="Calibri" pitchFamily="34" charset="0"/>
                <a:cs typeface="Calibri" pitchFamily="34" charset="0"/>
              </a:rPr>
              <a:t>Med</a:t>
            </a:r>
            <a:r>
              <a:rPr lang="de-DE" sz="1400" b="1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b="1" i="1" dirty="0" err="1">
                <a:effectLst/>
                <a:latin typeface="Calibri" pitchFamily="34" charset="0"/>
                <a:cs typeface="Calibri" pitchFamily="34" charset="0"/>
              </a:rPr>
              <a:t>Microbiol</a:t>
            </a:r>
            <a:r>
              <a:rPr lang="de-DE" sz="1400" b="1" i="1" dirty="0">
                <a:effectLst/>
                <a:latin typeface="Calibri" pitchFamily="34" charset="0"/>
                <a:cs typeface="Calibri" pitchFamily="34" charset="0"/>
              </a:rPr>
              <a:t> 2007; 25:188-202</a:t>
            </a:r>
            <a:r>
              <a:rPr lang="el-GR" sz="1400" b="1" i="1" dirty="0"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60475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9813"/>
              </p:ext>
            </p:extLst>
          </p:nvPr>
        </p:nvGraphicFramePr>
        <p:xfrm>
          <a:off x="26125" y="729761"/>
          <a:ext cx="6662058" cy="54662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29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2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Είδη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Βιότυποι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Ζώα ξενιστές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Περιέγραψαν 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Νόσος στον </a:t>
                      </a:r>
                      <a:endParaRPr kumimoji="0" lang="en-US" sz="1400" b="1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άνθρωπο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kumimoji="0" lang="el-GR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melitensis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1-3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Αιγοπρόβατα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Καμήλες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Bruce</a:t>
                      </a: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, 1887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++++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kumimoji="0" lang="el-GR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abortus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1-6,9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Βοοειδή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Bang, 1897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+++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suis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1-5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Χοίροι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Traum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, 1914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canis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Κυνοειδή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Carmichael </a:t>
                      </a: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και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Bruner, 1968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1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ovis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Πρόβατα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Van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Drimmelen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endParaRPr kumimoji="0" lang="el-GR" sz="140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1953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neotomae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Τρωκτικά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Stoenner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και 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Lackman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, 1957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34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pinnipediae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l-GR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Β.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cetaceae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B.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delphin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Θαλάσσιοι 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οργανισμοί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Ewalt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και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Ross,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4198"/>
            <a:ext cx="3367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chemeClr val="tx2"/>
                </a:solidFill>
                <a:latin typeface="+mn-lt"/>
              </a:rPr>
              <a:t>Είδη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 – </a:t>
            </a:r>
            <a:r>
              <a:rPr lang="el-GR" sz="3600" b="1" dirty="0">
                <a:solidFill>
                  <a:schemeClr val="tx2"/>
                </a:solidFill>
                <a:latin typeface="+mn-lt"/>
              </a:rPr>
              <a:t>Κατάταξη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2" y="5115124"/>
            <a:ext cx="2442948" cy="108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54" y="0"/>
            <a:ext cx="2458946" cy="19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54" y="1989911"/>
            <a:ext cx="1913036" cy="14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3" y="3242719"/>
            <a:ext cx="2456597" cy="14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1624" y="1900997"/>
            <a:ext cx="7632700" cy="2875720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Τρόποι μετάδοσης</a:t>
            </a:r>
            <a:endParaRPr lang="el-GR" sz="2800" b="1" dirty="0">
              <a:latin typeface="Calibri" pitchFamily="34" charset="0"/>
            </a:endParaRPr>
          </a:p>
          <a:p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γαστρεντερικό 		     </a:t>
            </a:r>
          </a:p>
          <a:p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αναπνευστικό</a:t>
            </a:r>
          </a:p>
          <a:p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άμεση επαφή</a:t>
            </a:r>
          </a:p>
          <a:p>
            <a:r>
              <a:rPr lang="el-GR" sz="2800" dirty="0">
                <a:latin typeface="Calibri" pitchFamily="34" charset="0"/>
              </a:rPr>
              <a:t>Σπανίως : μεταγγίσεις, σεξουαλική επαφή</a:t>
            </a:r>
          </a:p>
          <a:p>
            <a:endParaRPr lang="el-GR" sz="2800" b="1" dirty="0">
              <a:latin typeface="Calibri" pitchFamily="34" charset="0"/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315200" cy="914400"/>
          </a:xfrm>
          <a:noFill/>
          <a:ln/>
        </p:spPr>
        <p:txBody>
          <a:bodyPr/>
          <a:lstStyle/>
          <a:p>
            <a:r>
              <a:rPr lang="el-GR" sz="3200" b="1" dirty="0" err="1">
                <a:solidFill>
                  <a:schemeClr val="tx1"/>
                </a:solidFill>
                <a:latin typeface="Calibri" pitchFamily="34" charset="0"/>
              </a:rPr>
              <a:t>Βρουκέλλωση</a:t>
            </a:r>
            <a:r>
              <a:rPr lang="el-GR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193" y="4919008"/>
            <a:ext cx="8270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546100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l-GR" sz="2800" b="1" dirty="0">
                <a:latin typeface="Calibri" pitchFamily="34" charset="0"/>
              </a:rPr>
              <a:t>Ομάδες κινδύνου : κτηνοτρόφοι, προσωπικό σφαγείων, κτηνίατροι , προσωπικό εργαστηρίων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39" y="2427643"/>
            <a:ext cx="77593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lnSpc>
                <a:spcPct val="15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l-G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Χρόνος επώασης</a:t>
            </a: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: 2 - 8 εβδομάδες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l-GR" sz="3600" b="1" dirty="0">
                <a:latin typeface="Calibri" pitchFamily="34" charset="0"/>
                <a:cs typeface="Calibri" pitchFamily="34" charset="0"/>
              </a:rPr>
              <a:t>Οξεία νόσος : </a:t>
            </a: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50%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l-GR" sz="3600" b="1" dirty="0">
                <a:latin typeface="Calibri" pitchFamily="34" charset="0"/>
                <a:cs typeface="Calibri" pitchFamily="34" charset="0"/>
              </a:rPr>
              <a:t>Συμπτωματολογία : </a:t>
            </a: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μη ειδική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b="1" dirty="0" err="1">
                <a:latin typeface="+mn-lt"/>
              </a:rPr>
              <a:t>Βρουκέλλωση</a:t>
            </a:r>
            <a:r>
              <a:rPr lang="el-GR" sz="40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99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610" y="311743"/>
            <a:ext cx="7848600" cy="6335712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Σημεία και συμπτώματα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βακτηριαιμικής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βρουκέλλωσης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από </a:t>
            </a:r>
            <a:r>
              <a:rPr lang="el-GR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U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r>
              <a:rPr lang="en-US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melitensis</a:t>
            </a:r>
            <a:endParaRPr lang="el-GR" sz="22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10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1900" b="1" dirty="0">
                <a:solidFill>
                  <a:srgbClr val="663300"/>
                </a:solidFill>
                <a:latin typeface="Calibri" pitchFamily="34" charset="0"/>
              </a:rPr>
              <a:t>Σημεία και συμπτώματα			Ποσοστό ασθενών       (%)</a:t>
            </a:r>
            <a:endParaRPr lang="en-US" sz="1900" b="1" dirty="0">
              <a:solidFill>
                <a:srgbClr val="6633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1900" b="1" dirty="0">
              <a:solidFill>
                <a:srgbClr val="6633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1900" b="1" dirty="0">
                <a:latin typeface="Calibri" pitchFamily="34" charset="0"/>
              </a:rPr>
              <a:t>		</a:t>
            </a: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Πυρετός					100%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Εφίδρωση				95.5%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Κεφαλαλγία				85.5%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Αρθραλγίες				81.2%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Μυαλγίες				81.2%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Αδυναμία				77.0%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Ανορεξία				 75.0%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Απώλεια βάρους			58.3%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</a:t>
            </a:r>
            <a:r>
              <a:rPr lang="el-GR" sz="1800" b="1" dirty="0" err="1">
                <a:solidFill>
                  <a:srgbClr val="000066"/>
                </a:solidFill>
                <a:latin typeface="Calibri" pitchFamily="34" charset="0"/>
              </a:rPr>
              <a:t>Αρθρίτις</a:t>
            </a: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		52.0%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Δυσκοιλιότητα				31.2%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Διάρροια				 20.8%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Έμετοι					14.5%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Σπληνομεγαλία				12.5%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ηπατομεγαλία				10.4%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		επίσταξη			                2.0%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684213" y="981075"/>
            <a:ext cx="7848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755650" y="1628775"/>
            <a:ext cx="7848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787900" y="65214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 dirty="0">
                <a:latin typeface="Comic Sans MS" pitchFamily="66" charset="0"/>
              </a:rPr>
              <a:t>Infect </a:t>
            </a:r>
            <a:r>
              <a:rPr lang="en-US" sz="1600" b="1" i="1" dirty="0" err="1">
                <a:latin typeface="Comic Sans MS" pitchFamily="66" charset="0"/>
              </a:rPr>
              <a:t>Dis</a:t>
            </a:r>
            <a:r>
              <a:rPr lang="en-US" sz="1600" b="1" i="1" dirty="0">
                <a:latin typeface="Comic Sans MS" pitchFamily="66" charset="0"/>
              </a:rPr>
              <a:t> </a:t>
            </a:r>
            <a:r>
              <a:rPr lang="en-US" sz="1600" b="1" i="1" dirty="0" err="1">
                <a:latin typeface="Comic Sans MS" pitchFamily="66" charset="0"/>
              </a:rPr>
              <a:t>Clin</a:t>
            </a:r>
            <a:r>
              <a:rPr lang="en-US" sz="1600" b="1" i="1" dirty="0">
                <a:latin typeface="Comic Sans MS" pitchFamily="66" charset="0"/>
              </a:rPr>
              <a:t> North Am 1994 </a:t>
            </a:r>
            <a:endParaRPr lang="en-GB" sz="16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1284</TotalTime>
  <Words>1636</Words>
  <Application>Microsoft Office PowerPoint</Application>
  <PresentationFormat>On-screen Show (4:3)</PresentationFormat>
  <Paragraphs>292</Paragraphs>
  <Slides>31</Slides>
  <Notes>26</Notes>
  <HiddenSlides>6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Comic Sans MS</vt:lpstr>
      <vt:lpstr>Courier New</vt:lpstr>
      <vt:lpstr>Georgia</vt:lpstr>
      <vt:lpstr>Symbol</vt:lpstr>
      <vt:lpstr>Tahoma</vt:lpstr>
      <vt:lpstr>Trebuchet MS</vt:lpstr>
      <vt:lpstr>Tw Cen MT</vt:lpstr>
      <vt:lpstr>Verdana</vt:lpstr>
      <vt:lpstr>Wingdings</vt:lpstr>
      <vt:lpstr>Wingdings 2</vt:lpstr>
      <vt:lpstr>Theme3</vt:lpstr>
      <vt:lpstr>QuizShow</vt:lpstr>
      <vt:lpstr>Median</vt:lpstr>
      <vt:lpstr>1_Theme3</vt:lpstr>
      <vt:lpstr>Civic</vt:lpstr>
      <vt:lpstr>PowerPoint Presentation</vt:lpstr>
      <vt:lpstr>« Ο παγκόσμιος χάρτης της Βρουκέλλωσης »</vt:lpstr>
      <vt:lpstr>PowerPoint Presentation</vt:lpstr>
      <vt:lpstr>PowerPoint Presentation</vt:lpstr>
      <vt:lpstr>Βρουκέλλωση </vt:lpstr>
      <vt:lpstr>Mantur BG, et al. Indian J Med Microbiol 2007; 25:188-202 </vt:lpstr>
      <vt:lpstr>Βρουκέλλωση </vt:lpstr>
      <vt:lpstr>Βρουκέλλωση </vt:lpstr>
      <vt:lpstr>PowerPoint Presentation</vt:lpstr>
      <vt:lpstr>Βρουκέλλωση – Κλινικές μορφές </vt:lpstr>
      <vt:lpstr>Βρουκέλλωση – Κλινικές μορφές </vt:lpstr>
      <vt:lpstr>Βρουκέλλωση : πότε θεραπεύουμε</vt:lpstr>
      <vt:lpstr>Βρουκέλλωση- Επιπλοκές</vt:lpstr>
      <vt:lpstr>Εστιακή Εντόπιση-Επιπλοκές</vt:lpstr>
      <vt:lpstr>Εστιακή Εντόπιση-Επιπλοκές</vt:lpstr>
      <vt:lpstr>PowerPoint Presentation</vt:lpstr>
      <vt:lpstr>Βρουκελλική ενδοκαρδίτιδα</vt:lpstr>
      <vt:lpstr>Άλλες εκδηλώσεις</vt:lpstr>
      <vt:lpstr>Άλλες εκδηλώσεις</vt:lpstr>
      <vt:lpstr>Άλλες εκδηλώσεις</vt:lpstr>
      <vt:lpstr>Διάγνωση</vt:lpstr>
      <vt:lpstr>Καλλιέργειες</vt:lpstr>
      <vt:lpstr>Ορολογικές εξετάσεις</vt:lpstr>
      <vt:lpstr>Ορολογικές εξετάσεις</vt:lpstr>
      <vt:lpstr>OXI χωρίς τεκμηρίωση βρουκελλώσεως. Αντιστοιχεί σε δια βίου ανάμνηση προηγηθείσας επαφής με το παθογόνο</vt:lpstr>
      <vt:lpstr>PowerPoint Presentation</vt:lpstr>
      <vt:lpstr>ΟΧΙ, ειδικά αν οι τίτλοι μειώνονται.  Η οροαντίδραση Wright δεν είναι κατάλληλη για το folllow- up της βρουκέλλωσης. </vt:lpstr>
      <vt:lpstr>Αντισώματα(follow-up)</vt:lpstr>
      <vt:lpstr>Μοριακές Μέθοδοι</vt:lpstr>
      <vt:lpstr>Βρουκέλλωση </vt:lpstr>
      <vt:lpstr>Πρόληψη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PresentationLoad.com</dc:description>
  <cp:lastModifiedBy>ananto</cp:lastModifiedBy>
  <cp:revision>146</cp:revision>
  <dcterms:created xsi:type="dcterms:W3CDTF">2011-04-13T23:15:32Z</dcterms:created>
  <dcterms:modified xsi:type="dcterms:W3CDTF">2018-11-24T17:42:52Z</dcterms:modified>
</cp:coreProperties>
</file>