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0" r:id="rId3"/>
    <p:sldId id="261" r:id="rId4"/>
    <p:sldId id="262" r:id="rId5"/>
    <p:sldId id="294" r:id="rId6"/>
    <p:sldId id="263" r:id="rId7"/>
    <p:sldId id="264" r:id="rId8"/>
    <p:sldId id="286" r:id="rId9"/>
    <p:sldId id="268" r:id="rId10"/>
    <p:sldId id="267" r:id="rId11"/>
    <p:sldId id="296" r:id="rId12"/>
    <p:sldId id="269" r:id="rId13"/>
    <p:sldId id="293" r:id="rId14"/>
    <p:sldId id="289" r:id="rId15"/>
    <p:sldId id="292" r:id="rId16"/>
    <p:sldId id="273" r:id="rId17"/>
    <p:sldId id="274" r:id="rId18"/>
    <p:sldId id="295" r:id="rId19"/>
    <p:sldId id="291" r:id="rId20"/>
    <p:sldId id="270" r:id="rId21"/>
    <p:sldId id="275" r:id="rId22"/>
    <p:sldId id="276" r:id="rId23"/>
    <p:sldId id="285" r:id="rId24"/>
    <p:sldId id="299" r:id="rId25"/>
    <p:sldId id="288" r:id="rId26"/>
    <p:sldId id="284" r:id="rId27"/>
    <p:sldId id="277" r:id="rId28"/>
    <p:sldId id="278" r:id="rId29"/>
    <p:sldId id="300" r:id="rId30"/>
    <p:sldId id="282" r:id="rId31"/>
    <p:sldId id="279" r:id="rId32"/>
    <p:sldId id="280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9A630-143D-4B38-8BA6-AA0C23BEBE27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2A023-16B3-40CF-9057-F382CE117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24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2059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8169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3F1BDE-3C1B-43D6-96C6-61BCAFB0C47A}" type="slidenum">
              <a:rPr lang="el-GR" smtClean="0"/>
              <a:pPr/>
              <a:t>14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8929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A023-16B3-40CF-9057-F382CE11784D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76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A023-16B3-40CF-9057-F382CE11784D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067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A023-16B3-40CF-9057-F382CE11784D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74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017-974C-48AB-921F-EFD54F5D6AFD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54F1-7320-4564-95EB-44810828CC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017-974C-48AB-921F-EFD54F5D6AFD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54F1-7320-4564-95EB-44810828CC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017-974C-48AB-921F-EFD54F5D6AFD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54F1-7320-4564-95EB-44810828CC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F8B5-D1E9-465B-A5AD-B21AC40F8F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017-974C-48AB-921F-EFD54F5D6AFD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54F1-7320-4564-95EB-44810828CC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017-974C-48AB-921F-EFD54F5D6AFD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54F1-7320-4564-95EB-44810828CC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017-974C-48AB-921F-EFD54F5D6AFD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54F1-7320-4564-95EB-44810828CC0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017-974C-48AB-921F-EFD54F5D6AFD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54F1-7320-4564-95EB-44810828CC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017-974C-48AB-921F-EFD54F5D6AFD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54F1-7320-4564-95EB-44810828CC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017-974C-48AB-921F-EFD54F5D6AFD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54F1-7320-4564-95EB-44810828CC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017-974C-48AB-921F-EFD54F5D6AFD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6154F1-7320-4564-95EB-44810828CC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017-974C-48AB-921F-EFD54F5D6AFD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54F1-7320-4564-95EB-44810828CC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AEB6017-974C-48AB-921F-EFD54F5D6AFD}" type="datetimeFigureOut">
              <a:rPr lang="el-GR" smtClean="0"/>
              <a:pPr/>
              <a:t>7/4/2019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F6154F1-7320-4564-95EB-44810828CC0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6511131" cy="743761"/>
          </a:xfrm>
        </p:spPr>
        <p:txBody>
          <a:bodyPr>
            <a:noAutofit/>
          </a:bodyPr>
          <a:lstStyle/>
          <a:p>
            <a:r>
              <a:rPr lang="el-GR" sz="5400" b="1" dirty="0">
                <a:solidFill>
                  <a:srgbClr val="FF0000"/>
                </a:solidFill>
                <a:latin typeface="Comic Sans MS" pitchFamily="64" charset="0"/>
              </a:rPr>
              <a:t>ΙΚΤΕΡΟΣ</a:t>
            </a:r>
            <a:endParaRPr lang="el-GR" sz="54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357422" y="3571876"/>
            <a:ext cx="6505879" cy="3071833"/>
          </a:xfrm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b="1" dirty="0" smtClean="0">
                <a:solidFill>
                  <a:srgbClr val="002060"/>
                </a:solidFill>
                <a:latin typeface="Comic Sans MS" pitchFamily="64" charset="0"/>
              </a:rPr>
              <a:t/>
            </a:r>
            <a:br>
              <a:rPr lang="el-GR" b="1" dirty="0" smtClean="0">
                <a:solidFill>
                  <a:srgbClr val="002060"/>
                </a:solidFill>
                <a:latin typeface="Comic Sans MS" pitchFamily="64" charset="0"/>
              </a:rPr>
            </a:br>
            <a:r>
              <a:rPr lang="el-GR" b="1" dirty="0" smtClean="0">
                <a:solidFill>
                  <a:srgbClr val="002060"/>
                </a:solidFill>
                <a:latin typeface="Comic Sans MS" pitchFamily="64" charset="0"/>
              </a:rPr>
              <a:t/>
            </a:r>
            <a:br>
              <a:rPr lang="el-GR" b="1" dirty="0" smtClean="0">
                <a:solidFill>
                  <a:srgbClr val="002060"/>
                </a:solidFill>
                <a:latin typeface="Comic Sans MS" pitchFamily="64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Comic Sans MS" pitchFamily="64" charset="0"/>
              </a:rPr>
              <a:t>A</a:t>
            </a:r>
            <a:r>
              <a:rPr lang="el-GR" sz="3600" dirty="0" smtClean="0">
                <a:solidFill>
                  <a:srgbClr val="002060"/>
                </a:solidFill>
                <a:latin typeface="Comic Sans MS" pitchFamily="64" charset="0"/>
              </a:rPr>
              <a:t>ΘΗΝΑ ΧΟΥΝΤΑ </a:t>
            </a:r>
            <a:br>
              <a:rPr lang="el-GR" sz="3600" dirty="0" smtClean="0">
                <a:solidFill>
                  <a:srgbClr val="002060"/>
                </a:solidFill>
                <a:latin typeface="Comic Sans MS" pitchFamily="64" charset="0"/>
              </a:rPr>
            </a:br>
            <a:r>
              <a:rPr lang="el-GR" sz="3600" dirty="0" smtClean="0">
                <a:solidFill>
                  <a:srgbClr val="002060"/>
                </a:solidFill>
                <a:latin typeface="Comic Sans MS" pitchFamily="64" charset="0"/>
              </a:rPr>
              <a:t>ΔΙΕΥΘΥΝΤΡΙΑ ΕΣΥ</a:t>
            </a:r>
            <a:br>
              <a:rPr lang="el-GR" sz="3600" dirty="0" smtClean="0">
                <a:solidFill>
                  <a:srgbClr val="002060"/>
                </a:solidFill>
                <a:latin typeface="Comic Sans MS" pitchFamily="64" charset="0"/>
              </a:rPr>
            </a:br>
            <a:r>
              <a:rPr lang="el-GR" sz="3600" dirty="0" smtClean="0">
                <a:solidFill>
                  <a:srgbClr val="002060"/>
                </a:solidFill>
                <a:latin typeface="Comic Sans MS" pitchFamily="64" charset="0"/>
              </a:rPr>
              <a:t>ΠΑΘΟΛΟΓΟΣ ΗΠΑΤΟΛΟΓΟΣ </a:t>
            </a:r>
            <a:br>
              <a:rPr lang="el-GR" sz="3600" dirty="0" smtClean="0">
                <a:solidFill>
                  <a:srgbClr val="002060"/>
                </a:solidFill>
                <a:latin typeface="Comic Sans MS" pitchFamily="64" charset="0"/>
              </a:rPr>
            </a:br>
            <a:r>
              <a:rPr lang="el-GR" sz="3600" dirty="0" smtClean="0">
                <a:solidFill>
                  <a:srgbClr val="002060"/>
                </a:solidFill>
                <a:latin typeface="Comic Sans MS" pitchFamily="64" charset="0"/>
              </a:rPr>
              <a:t>ΠΓΝ «ΑΤΤΙΚΟΝ»</a:t>
            </a:r>
            <a:r>
              <a:rPr lang="en-US" sz="3200" b="1" dirty="0" smtClean="0">
                <a:solidFill>
                  <a:srgbClr val="002060"/>
                </a:solidFill>
                <a:latin typeface="Comic Sans MS" pitchFamily="6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Comic Sans MS" pitchFamily="64" charset="0"/>
              </a:rPr>
            </a:br>
            <a:endParaRPr lang="el-GR" b="1" dirty="0" smtClean="0">
              <a:solidFill>
                <a:srgbClr val="002060"/>
              </a:solidFill>
              <a:latin typeface="Comic Sans MS" pitchFamily="6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2808288" cy="1138237"/>
          </a:xfrm>
          <a:prstGeom prst="rect">
            <a:avLst/>
          </a:prstGeom>
          <a:solidFill>
            <a:srgbClr val="1B0DD1"/>
          </a:solidFill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0240"/>
            <a:ext cx="3359150" cy="112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74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11560" y="476672"/>
            <a:ext cx="727233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l-GR" sz="4800" b="1" u="sng" dirty="0">
                <a:solidFill>
                  <a:srgbClr val="FF0000"/>
                </a:solidFill>
                <a:latin typeface="Arial" charset="0"/>
              </a:rPr>
              <a:t>Σημείωση</a:t>
            </a:r>
            <a:r>
              <a:rPr lang="el-GR" sz="48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sz="3200" b="1" dirty="0" smtClean="0">
                <a:solidFill>
                  <a:srgbClr val="002060"/>
                </a:solidFill>
                <a:latin typeface="Arial" charset="0"/>
              </a:rPr>
              <a:t>Άλλος </a:t>
            </a: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Μηχανισμός Παραγωγής </a:t>
            </a:r>
            <a:r>
              <a:rPr lang="el-GR" sz="3200" b="1" dirty="0" err="1">
                <a:solidFill>
                  <a:srgbClr val="002060"/>
                </a:solidFill>
                <a:latin typeface="Arial" charset="0"/>
              </a:rPr>
              <a:t>Χολερυθρίνης</a:t>
            </a: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Πρόδρομες Μορφές </a:t>
            </a:r>
            <a:r>
              <a:rPr lang="el-GR" sz="3200" b="1" dirty="0" err="1">
                <a:solidFill>
                  <a:srgbClr val="002060"/>
                </a:solidFill>
                <a:latin typeface="Arial" charset="0"/>
              </a:rPr>
              <a:t>Ερυθροκυττάρων</a:t>
            </a: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 που αποπίπτουν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Μυοσφαιρίνη που </a:t>
            </a:r>
            <a:r>
              <a:rPr lang="el-GR" sz="3200" b="1" dirty="0" err="1">
                <a:solidFill>
                  <a:srgbClr val="002060"/>
                </a:solidFill>
                <a:latin typeface="Arial" charset="0"/>
              </a:rPr>
              <a:t>Αποδομείται</a:t>
            </a:r>
            <a:endParaRPr lang="el-GR" sz="32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Αποδόμηση του Κυτοχρώματος Ρ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450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1331640" y="188640"/>
            <a:ext cx="6756400" cy="4348162"/>
            <a:chOff x="1134" y="255"/>
            <a:chExt cx="11688" cy="1206"/>
          </a:xfrm>
        </p:grpSpPr>
        <p:cxnSp>
          <p:nvCxnSpPr>
            <p:cNvPr id="2052" name="_s205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8670" y="-1321"/>
              <a:ext cx="144" cy="436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 flipV="1">
              <a:off x="6702" y="646"/>
              <a:ext cx="135" cy="41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4726" y="-905"/>
              <a:ext cx="144" cy="352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5"/>
            <p:cNvSpPr>
              <a:spLocks noChangeArrowheads="1"/>
            </p:cNvSpPr>
            <p:nvPr/>
          </p:nvSpPr>
          <p:spPr bwMode="auto">
            <a:xfrm>
              <a:off x="4248" y="255"/>
              <a:ext cx="4627" cy="5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6705" tIns="8353" rIns="16705" bIns="83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</a:rPr>
                <a:t>ΧΟΛΕΡΥΘΡΙΝΗ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</a:rPr>
                <a:t>ΣΤΟ ΑΙΜΑ</a:t>
              </a:r>
            </a:p>
          </p:txBody>
        </p:sp>
        <p:sp>
          <p:nvSpPr>
            <p:cNvPr id="4" name="_s2056"/>
            <p:cNvSpPr>
              <a:spLocks noChangeArrowheads="1"/>
            </p:cNvSpPr>
            <p:nvPr/>
          </p:nvSpPr>
          <p:spPr bwMode="auto">
            <a:xfrm>
              <a:off x="1134" y="931"/>
              <a:ext cx="3800" cy="5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6705" tIns="8353" rIns="16705" bIns="83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</a:rPr>
                <a:t>90%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</a:rPr>
                <a:t>ΑΣΥΖΕΥΚΤΗ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>
                <a:solidFill>
                  <a:srgbClr val="FFFF00"/>
                </a:solidFill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5" name="_s2057"/>
            <p:cNvSpPr>
              <a:spLocks noChangeArrowheads="1"/>
            </p:cNvSpPr>
            <p:nvPr/>
          </p:nvSpPr>
          <p:spPr bwMode="auto">
            <a:xfrm>
              <a:off x="5078" y="922"/>
              <a:ext cx="3800" cy="5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6705" tIns="8353" rIns="16705" bIns="83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</a:rPr>
                <a:t>ΣΥΖΕΥΓΜΕΝΗ</a:t>
              </a:r>
            </a:p>
          </p:txBody>
        </p:sp>
        <p:sp>
          <p:nvSpPr>
            <p:cNvPr id="6" name="_s2058"/>
            <p:cNvSpPr>
              <a:spLocks noChangeArrowheads="1"/>
            </p:cNvSpPr>
            <p:nvPr/>
          </p:nvSpPr>
          <p:spPr bwMode="auto">
            <a:xfrm>
              <a:off x="9022" y="931"/>
              <a:ext cx="3800" cy="5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6705" tIns="8353" rIns="16705" bIns="83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</a:rPr>
                <a:t>ΧΟΛΕΡΥΘΡΙΝΗ δ</a:t>
              </a:r>
            </a:p>
          </p:txBody>
        </p:sp>
      </p:grp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624" y="5085184"/>
            <a:ext cx="6696075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 b="1" u="sng" dirty="0">
                <a:solidFill>
                  <a:srgbClr val="002060"/>
                </a:solidFill>
                <a:latin typeface="Arial" charset="0"/>
              </a:rPr>
              <a:t>Σημείωση</a:t>
            </a: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: Η </a:t>
            </a:r>
            <a:r>
              <a:rPr lang="el-GR" sz="3200" b="1" dirty="0" err="1">
                <a:solidFill>
                  <a:srgbClr val="002060"/>
                </a:solidFill>
                <a:latin typeface="Arial" charset="0"/>
              </a:rPr>
              <a:t>Χολερυθρίνη</a:t>
            </a: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 δ </a:t>
            </a:r>
            <a:r>
              <a:rPr lang="el-GR" sz="3200" b="1" dirty="0" smtClean="0">
                <a:solidFill>
                  <a:srgbClr val="002060"/>
                </a:solidFill>
                <a:latin typeface="Arial" charset="0"/>
              </a:rPr>
              <a:t>Αυξάνει </a:t>
            </a: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σε Χρόνιο </a:t>
            </a:r>
            <a:r>
              <a:rPr lang="el-GR" sz="3200" b="1" dirty="0" err="1">
                <a:solidFill>
                  <a:srgbClr val="002060"/>
                </a:solidFill>
                <a:latin typeface="Arial" charset="0"/>
              </a:rPr>
              <a:t>Ικτερο</a:t>
            </a: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37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l-GR" sz="3600" b="1">
              <a:latin typeface="Arial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3850" y="2852738"/>
            <a:ext cx="3167063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 b="1" dirty="0">
                <a:latin typeface="Arial" charset="0"/>
              </a:rPr>
              <a:t>ΧΟΛΕΡΥΘΡΙΝΗ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3132138" y="2133600"/>
            <a:ext cx="863600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132138" y="3357563"/>
            <a:ext cx="863600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969770" y="3496469"/>
            <a:ext cx="619283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Άμεση </a:t>
            </a:r>
            <a:r>
              <a:rPr lang="el-GR" sz="2800" b="1" dirty="0" smtClean="0">
                <a:solidFill>
                  <a:srgbClr val="FF0000"/>
                </a:solidFill>
                <a:latin typeface="Arial" charset="0"/>
              </a:rPr>
              <a:t>(Συζευγμένη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) </a:t>
            </a:r>
            <a:r>
              <a:rPr lang="el-GR" sz="2800" b="1" dirty="0" err="1">
                <a:solidFill>
                  <a:srgbClr val="002060"/>
                </a:solidFill>
                <a:latin typeface="Arial" charset="0"/>
              </a:rPr>
              <a:t>Χ</a:t>
            </a:r>
            <a:r>
              <a:rPr lang="el-GR" sz="2800" b="1" dirty="0" err="1" smtClean="0">
                <a:solidFill>
                  <a:srgbClr val="002060"/>
                </a:solidFill>
                <a:latin typeface="Arial" charset="0"/>
              </a:rPr>
              <a:t>ολερυθρίνη</a:t>
            </a:r>
            <a:endParaRPr lang="el-GR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      (+</a:t>
            </a:r>
            <a:r>
              <a:rPr lang="el-GR" sz="2800" b="1" dirty="0" err="1" smtClean="0">
                <a:solidFill>
                  <a:srgbClr val="002060"/>
                </a:solidFill>
                <a:latin typeface="Arial" charset="0"/>
              </a:rPr>
              <a:t>Γλυκουρονικό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2800" b="1" dirty="0" err="1" smtClean="0">
                <a:solidFill>
                  <a:srgbClr val="002060"/>
                </a:solidFill>
                <a:latin typeface="Arial" charset="0"/>
              </a:rPr>
              <a:t>Υδατοδιαλυτή</a:t>
            </a:r>
            <a:r>
              <a:rPr lang="el-GR" sz="2800" dirty="0">
                <a:solidFill>
                  <a:srgbClr val="002060"/>
                </a:solidFill>
                <a:latin typeface="Arial" charset="0"/>
              </a:rPr>
              <a:t>)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23928" y="641891"/>
            <a:ext cx="619283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Έμμεση </a:t>
            </a:r>
            <a:r>
              <a:rPr lang="el-GR" sz="2800" b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l-GR" sz="2800" b="1" dirty="0" err="1">
                <a:solidFill>
                  <a:srgbClr val="FF0000"/>
                </a:solidFill>
                <a:latin typeface="Arial" charset="0"/>
              </a:rPr>
              <a:t>Α</a:t>
            </a:r>
            <a:r>
              <a:rPr lang="el-GR" sz="2800" b="1" dirty="0" err="1" smtClean="0">
                <a:solidFill>
                  <a:srgbClr val="FF0000"/>
                </a:solidFill>
                <a:latin typeface="Arial" charset="0"/>
              </a:rPr>
              <a:t>σύζευκτη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l-GR" sz="2800" b="1" dirty="0" err="1">
                <a:solidFill>
                  <a:srgbClr val="002060"/>
                </a:solidFill>
                <a:latin typeface="Arial" charset="0"/>
              </a:rPr>
              <a:t>Χ</a:t>
            </a:r>
            <a:r>
              <a:rPr lang="el-GR" sz="2800" b="1" dirty="0" err="1" smtClean="0">
                <a:solidFill>
                  <a:srgbClr val="002060"/>
                </a:solidFill>
                <a:latin typeface="Arial" charset="0"/>
              </a:rPr>
              <a:t>ολερυθρίνη</a:t>
            </a:r>
            <a:endParaRPr lang="el-GR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(Αδιάλυτη στο 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Νερό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)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23850" y="2852738"/>
            <a:ext cx="273526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Bitmap Image" r:id="rId3" imgW="5582429" imgH="4200000" progId="Paint.Picture">
                  <p:embed/>
                </p:oleObj>
              </mc:Choice>
              <mc:Fallback>
                <p:oleObj name="Bitmap Image" r:id="rId3" imgW="5582429" imgH="42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93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l-GR" sz="4400" b="1" dirty="0" smtClean="0">
                <a:solidFill>
                  <a:srgbClr val="FF0000"/>
                </a:solidFill>
              </a:rPr>
              <a:t>               </a:t>
            </a:r>
            <a:r>
              <a:rPr lang="en-US" sz="4400" b="1" dirty="0" smtClean="0">
                <a:solidFill>
                  <a:srgbClr val="FF0000"/>
                </a:solidFill>
              </a:rPr>
              <a:t>       </a:t>
            </a:r>
            <a:r>
              <a:rPr lang="el-GR" sz="4400" b="1" dirty="0" smtClean="0">
                <a:solidFill>
                  <a:srgbClr val="FF0000"/>
                </a:solidFill>
              </a:rPr>
              <a:t>ΙΚΤΕΡΟΣ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341438"/>
            <a:ext cx="9144000" cy="5181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b="1" dirty="0">
                <a:solidFill>
                  <a:srgbClr val="FF0000"/>
                </a:solidFill>
              </a:rPr>
              <a:t>Υπερπαραγωγή </a:t>
            </a:r>
            <a:r>
              <a:rPr lang="el-GR" sz="2400" b="1" dirty="0" err="1" smtClean="0">
                <a:solidFill>
                  <a:srgbClr val="FF0000"/>
                </a:solidFill>
              </a:rPr>
              <a:t>Χολερυθρίνης</a:t>
            </a:r>
            <a:r>
              <a:rPr lang="el-GR" sz="2400" b="1" dirty="0" smtClean="0">
                <a:solidFill>
                  <a:srgbClr val="FF0000"/>
                </a:solidFill>
              </a:rPr>
              <a:t>           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(</a:t>
            </a:r>
            <a:r>
              <a:rPr lang="el-GR" sz="2400" b="1" dirty="0" err="1">
                <a:solidFill>
                  <a:srgbClr val="002060"/>
                </a:solidFill>
              </a:rPr>
              <a:t>Α</a:t>
            </a:r>
            <a:r>
              <a:rPr lang="el-GR" sz="2400" b="1" dirty="0" err="1" smtClean="0">
                <a:solidFill>
                  <a:srgbClr val="002060"/>
                </a:solidFill>
              </a:rPr>
              <a:t>ιμόλυση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– </a:t>
            </a:r>
            <a:r>
              <a:rPr lang="el-GR" sz="2400" b="1" dirty="0" err="1" smtClean="0">
                <a:solidFill>
                  <a:srgbClr val="002060"/>
                </a:solidFill>
              </a:rPr>
              <a:t>Δυσερυθροποίηση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– </a:t>
            </a:r>
            <a:r>
              <a:rPr lang="el-GR" sz="2400" b="1" dirty="0" smtClean="0">
                <a:solidFill>
                  <a:srgbClr val="002060"/>
                </a:solidFill>
              </a:rPr>
              <a:t>Μεγάλα Αιματώματα </a:t>
            </a:r>
            <a:r>
              <a:rPr lang="el-GR" sz="2400" b="1" dirty="0">
                <a:solidFill>
                  <a:srgbClr val="002060"/>
                </a:solidFill>
              </a:rPr>
              <a:t>– </a:t>
            </a:r>
            <a:r>
              <a:rPr lang="el-GR" sz="2400" b="1" dirty="0" smtClean="0">
                <a:solidFill>
                  <a:srgbClr val="002060"/>
                </a:solidFill>
              </a:rPr>
              <a:t>Εκτόπιση </a:t>
            </a:r>
            <a:r>
              <a:rPr lang="el-GR" sz="2400" b="1" dirty="0">
                <a:solidFill>
                  <a:srgbClr val="002060"/>
                </a:solidFill>
              </a:rPr>
              <a:t>της </a:t>
            </a:r>
            <a:r>
              <a:rPr lang="el-GR" sz="2400" b="1" dirty="0" smtClean="0">
                <a:solidFill>
                  <a:srgbClr val="002060"/>
                </a:solidFill>
              </a:rPr>
              <a:t>Σύνδεσης </a:t>
            </a:r>
            <a:r>
              <a:rPr lang="el-GR" sz="2400" b="1" dirty="0">
                <a:solidFill>
                  <a:srgbClr val="002060"/>
                </a:solidFill>
              </a:rPr>
              <a:t>της </a:t>
            </a:r>
            <a:r>
              <a:rPr lang="el-GR" sz="2400" b="1" dirty="0" err="1" smtClean="0">
                <a:solidFill>
                  <a:srgbClr val="002060"/>
                </a:solidFill>
              </a:rPr>
              <a:t>Χολερυθρίνης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με τη </a:t>
            </a:r>
            <a:r>
              <a:rPr lang="el-GR" sz="2400" b="1" dirty="0" err="1" smtClean="0">
                <a:solidFill>
                  <a:srgbClr val="002060"/>
                </a:solidFill>
              </a:rPr>
              <a:t>Λευκωματίνη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από άλλες ουσίες).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b="1" dirty="0">
                <a:solidFill>
                  <a:srgbClr val="FF0000"/>
                </a:solidFill>
              </a:rPr>
              <a:t>Μειωμένη </a:t>
            </a:r>
            <a:r>
              <a:rPr lang="el-GR" sz="2400" b="1" dirty="0" smtClean="0">
                <a:solidFill>
                  <a:srgbClr val="FF0000"/>
                </a:solidFill>
              </a:rPr>
              <a:t>Πρόσληψη        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b="1" dirty="0">
                <a:solidFill>
                  <a:srgbClr val="002060"/>
                </a:solidFill>
              </a:rPr>
              <a:t>(Σηψαιμία – Αναστόμωση Πυλαίας Κάτω Κοίλης – Μακρά Νηστεία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  <a:r>
              <a:rPr lang="el-GR" sz="2400" b="1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Μειωμένη Σύνδεση </a:t>
            </a:r>
            <a:r>
              <a:rPr lang="el-GR" sz="2400" b="1" dirty="0">
                <a:solidFill>
                  <a:srgbClr val="FF0000"/>
                </a:solidFill>
              </a:rPr>
              <a:t>- </a:t>
            </a:r>
            <a:r>
              <a:rPr lang="el-GR" sz="2400" b="1" dirty="0" smtClean="0">
                <a:solidFill>
                  <a:srgbClr val="FF0000"/>
                </a:solidFill>
              </a:rPr>
              <a:t>Μετατροπή                     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Κληρονομικές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(</a:t>
            </a:r>
            <a:r>
              <a:rPr lang="el-GR" sz="2400" b="1" dirty="0">
                <a:solidFill>
                  <a:srgbClr val="002060"/>
                </a:solidFill>
              </a:rPr>
              <a:t>Σ</a:t>
            </a:r>
            <a:r>
              <a:rPr lang="el-GR" sz="2400" b="1" dirty="0" smtClean="0">
                <a:solidFill>
                  <a:srgbClr val="002060"/>
                </a:solidFill>
              </a:rPr>
              <a:t>ύνδρομο </a:t>
            </a:r>
            <a:r>
              <a:rPr lang="en-US" sz="2400" b="1" dirty="0">
                <a:solidFill>
                  <a:srgbClr val="002060"/>
                </a:solidFill>
              </a:rPr>
              <a:t>Gilbert – </a:t>
            </a:r>
            <a:r>
              <a:rPr lang="el-GR" sz="2400" b="1" dirty="0" smtClean="0">
                <a:solidFill>
                  <a:srgbClr val="002060"/>
                </a:solidFill>
              </a:rPr>
              <a:t>Σύνδρομο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Crigler-Najjar</a:t>
            </a:r>
            <a:r>
              <a:rPr lang="el-GR" sz="2400" b="1" dirty="0" smtClean="0">
                <a:solidFill>
                  <a:srgbClr val="002060"/>
                </a:solidFill>
              </a:rPr>
              <a:t>)      </a:t>
            </a:r>
            <a:r>
              <a:rPr lang="en-US" sz="2400" b="1" dirty="0" smtClean="0">
                <a:solidFill>
                  <a:srgbClr val="002060"/>
                </a:solidFill>
              </a:rPr>
              <a:t>   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Επίκτητες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l-GR" sz="2400" b="1" dirty="0" smtClean="0">
                <a:solidFill>
                  <a:srgbClr val="002060"/>
                </a:solidFill>
              </a:rPr>
              <a:t>(Τοξικότητα Φαρμάκων </a:t>
            </a:r>
            <a:r>
              <a:rPr lang="el-GR" sz="2400" b="1" dirty="0">
                <a:solidFill>
                  <a:srgbClr val="002060"/>
                </a:solidFill>
              </a:rPr>
              <a:t>– </a:t>
            </a:r>
            <a:r>
              <a:rPr lang="el-GR" sz="2400" b="1" dirty="0" smtClean="0">
                <a:solidFill>
                  <a:srgbClr val="002060"/>
                </a:solidFill>
              </a:rPr>
              <a:t>Υπερθυρεοειδισμός </a:t>
            </a:r>
            <a:r>
              <a:rPr lang="el-GR" sz="2400" b="1" dirty="0">
                <a:solidFill>
                  <a:srgbClr val="002060"/>
                </a:solidFill>
              </a:rPr>
              <a:t>– </a:t>
            </a:r>
            <a:r>
              <a:rPr lang="el-GR" sz="2400" b="1" dirty="0" smtClean="0">
                <a:solidFill>
                  <a:srgbClr val="002060"/>
                </a:solidFill>
              </a:rPr>
              <a:t>Ηπατοπάθειες</a:t>
            </a:r>
            <a:r>
              <a:rPr lang="el-GR" sz="2400" b="1" dirty="0">
                <a:solidFill>
                  <a:srgbClr val="002060"/>
                </a:solidFill>
              </a:rPr>
              <a:t>). </a:t>
            </a:r>
            <a:endParaRPr lang="el-GR" sz="24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b="1" dirty="0" smtClean="0">
                <a:solidFill>
                  <a:srgbClr val="002060"/>
                </a:solidFill>
              </a:rPr>
              <a:t>Σοβαρός </a:t>
            </a:r>
            <a:r>
              <a:rPr lang="en-US" sz="2400" dirty="0" smtClean="0">
                <a:solidFill>
                  <a:srgbClr val="002060"/>
                </a:solidFill>
              </a:rPr>
              <a:t>N</a:t>
            </a:r>
            <a:r>
              <a:rPr lang="el-GR" sz="2400" b="1" dirty="0" err="1" smtClean="0">
                <a:solidFill>
                  <a:srgbClr val="002060"/>
                </a:solidFill>
              </a:rPr>
              <a:t>εογνικός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el-GR" sz="2400" b="1" dirty="0" err="1" smtClean="0">
                <a:solidFill>
                  <a:srgbClr val="002060"/>
                </a:solidFill>
              </a:rPr>
              <a:t>κτερος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11560" y="838200"/>
            <a:ext cx="720085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ΕΜΜΕΣΗ ΥΠΕΡΧΟΛΕΡΥΘΡΙΝΑΙΜΙΑ</a:t>
            </a:r>
          </a:p>
        </p:txBody>
      </p:sp>
    </p:spTree>
    <p:extLst>
      <p:ext uri="{BB962C8B-B14F-4D97-AF65-F5344CB8AC3E}">
        <p14:creationId xmlns:p14="http://schemas.microsoft.com/office/powerpoint/2010/main" val="8197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8763"/>
            <a:ext cx="7772400" cy="838200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rgbClr val="FF0000"/>
                </a:solidFill>
              </a:rPr>
              <a:t>ΑΙΜΟΛΥΤΙΚΟΣ ΙΚΤΕΡΟΣ</a:t>
            </a:r>
            <a:br>
              <a:rPr lang="el-GR" sz="2800" b="1" smtClean="0">
                <a:solidFill>
                  <a:srgbClr val="FF0000"/>
                </a:solidFill>
              </a:rPr>
            </a:br>
            <a:r>
              <a:rPr lang="el-GR" sz="2800" b="1" smtClean="0">
                <a:solidFill>
                  <a:srgbClr val="FF0000"/>
                </a:solidFill>
              </a:rPr>
              <a:t>ΕΜΜΕΣΗ  ΥΠΕΡΧΟΛΕΡΥΘΡΙΝΑΙΜΙΑ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627" y="836712"/>
            <a:ext cx="8743950" cy="46085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                                       </a:t>
            </a:r>
            <a:endParaRPr lang="el-GR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l-GR" sz="3000" b="1" dirty="0" smtClean="0">
                <a:solidFill>
                  <a:srgbClr val="002060"/>
                </a:solidFill>
              </a:rPr>
              <a:t>Αύξηση Εμμέσου </a:t>
            </a:r>
            <a:r>
              <a:rPr lang="el-GR" sz="3000" b="1" dirty="0" err="1" smtClean="0">
                <a:solidFill>
                  <a:srgbClr val="002060"/>
                </a:solidFill>
              </a:rPr>
              <a:t>Χολερυθρίνης</a:t>
            </a:r>
            <a:endParaRPr lang="el-GR" sz="30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l-GR" sz="3000" b="1" dirty="0" smtClean="0">
                <a:solidFill>
                  <a:srgbClr val="002060"/>
                </a:solidFill>
              </a:rPr>
              <a:t>Αύξηση </a:t>
            </a:r>
            <a:r>
              <a:rPr lang="el-GR" sz="3000" b="1" dirty="0" err="1" smtClean="0">
                <a:solidFill>
                  <a:srgbClr val="002060"/>
                </a:solidFill>
              </a:rPr>
              <a:t>Ουροχολινογόνου</a:t>
            </a:r>
            <a:endParaRPr lang="el-GR" sz="30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l-GR" sz="3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↑</a:t>
            </a:r>
            <a:r>
              <a:rPr lang="el-GR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LDH</a:t>
            </a:r>
            <a:endParaRPr lang="el-GR" sz="30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l-GR" sz="3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↓</a:t>
            </a:r>
            <a:r>
              <a:rPr lang="el-GR" sz="3000" b="1" dirty="0" smtClean="0">
                <a:solidFill>
                  <a:srgbClr val="002060"/>
                </a:solidFill>
              </a:rPr>
              <a:t> </a:t>
            </a:r>
            <a:r>
              <a:rPr lang="el-GR" sz="3000" b="1" dirty="0" err="1" smtClean="0">
                <a:solidFill>
                  <a:srgbClr val="002060"/>
                </a:solidFill>
              </a:rPr>
              <a:t>Απτοσφαιρινών</a:t>
            </a:r>
            <a:endParaRPr lang="el-GR" sz="30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000" b="1" dirty="0" smtClean="0">
                <a:solidFill>
                  <a:srgbClr val="002060"/>
                </a:solidFill>
              </a:rPr>
              <a:t>LDH/SGOT</a:t>
            </a:r>
            <a:r>
              <a:rPr lang="el-GR" sz="3000" b="1" dirty="0" smtClean="0">
                <a:solidFill>
                  <a:srgbClr val="002060"/>
                </a:solidFill>
              </a:rPr>
              <a:t> &gt; 12</a:t>
            </a:r>
          </a:p>
          <a:p>
            <a:pPr eaLnBrk="1" hangingPunct="1"/>
            <a:r>
              <a:rPr lang="el-GR" sz="3000" b="1" dirty="0" smtClean="0">
                <a:solidFill>
                  <a:srgbClr val="002060"/>
                </a:solidFill>
              </a:rPr>
              <a:t>ΔΕΚ &gt;2%</a:t>
            </a:r>
          </a:p>
          <a:p>
            <a:pPr eaLnBrk="1" hangingPunct="1"/>
            <a:r>
              <a:rPr lang="el-GR" sz="3000" b="1" dirty="0" smtClean="0">
                <a:solidFill>
                  <a:srgbClr val="002060"/>
                </a:solidFill>
              </a:rPr>
              <a:t>Συχνά </a:t>
            </a:r>
            <a:r>
              <a:rPr lang="el-GR" sz="3000" b="1" dirty="0" err="1" smtClean="0">
                <a:solidFill>
                  <a:srgbClr val="002060"/>
                </a:solidFill>
              </a:rPr>
              <a:t>Σπηνομεγαλία</a:t>
            </a:r>
            <a:endParaRPr lang="el-GR" sz="30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l-GR" sz="3000" b="1" dirty="0" smtClean="0">
                <a:solidFill>
                  <a:srgbClr val="002060"/>
                </a:solidFill>
              </a:rPr>
              <a:t>Ηπατική βιοψία Κ.Φ.</a:t>
            </a:r>
          </a:p>
        </p:txBody>
      </p:sp>
    </p:spTree>
    <p:extLst>
      <p:ext uri="{BB962C8B-B14F-4D97-AF65-F5344CB8AC3E}">
        <p14:creationId xmlns:p14="http://schemas.microsoft.com/office/powerpoint/2010/main" val="65046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l-GR" sz="3200" b="1" u="sng" dirty="0" smtClean="0">
                <a:solidFill>
                  <a:srgbClr val="FF0000"/>
                </a:solidFill>
              </a:rPr>
              <a:t>ΑΙΤΙΑ ΕΜΜΕΣΗΣ ΥΠΕΡΧΟΛΕΡΥΘΡΙΝΑΙΜΙΑΣ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692150"/>
            <a:ext cx="8572560" cy="5689600"/>
          </a:xfrm>
        </p:spPr>
        <p:txBody>
          <a:bodyPr/>
          <a:lstStyle/>
          <a:p>
            <a:pPr marL="609600" indent="-609600">
              <a:buClrTx/>
            </a:pPr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l-GR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Αυξημένη Προσφορά </a:t>
            </a:r>
            <a:r>
              <a:rPr lang="el-GR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Χολερυθρίνης</a:t>
            </a:r>
            <a:r>
              <a:rPr lang="el-GR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στα </a:t>
            </a:r>
            <a:r>
              <a:rPr lang="el-GR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Ηπατοκύτταρα</a:t>
            </a:r>
            <a:endParaRPr lang="el-GR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476375" y="1412875"/>
            <a:ext cx="360045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>
                <a:latin typeface="Arial" charset="0"/>
              </a:rPr>
              <a:t>Αιμολυτικός ίκτερος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323850" y="1628775"/>
            <a:ext cx="100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403350" y="1844675"/>
            <a:ext cx="72723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Σπανιότερα σε: 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α) Συγγενείς </a:t>
            </a:r>
            <a:r>
              <a:rPr lang="el-GR" sz="2000" b="1" dirty="0" err="1">
                <a:solidFill>
                  <a:srgbClr val="002060"/>
                </a:solidFill>
                <a:latin typeface="Arial" charset="0"/>
              </a:rPr>
              <a:t>Αιμοσφαιρινοπάθειες</a:t>
            </a:r>
            <a:endParaRPr lang="el-GR" sz="20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β) Διαταραχές Μεταβολισμού </a:t>
            </a:r>
            <a:r>
              <a:rPr lang="el-GR" sz="2000" b="1" dirty="0" err="1">
                <a:solidFill>
                  <a:srgbClr val="002060"/>
                </a:solidFill>
                <a:latin typeface="Arial" charset="0"/>
              </a:rPr>
              <a:t>Πορφυρινών</a:t>
            </a:r>
            <a:endParaRPr lang="el-GR" sz="20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γ) </a:t>
            </a:r>
            <a:r>
              <a:rPr lang="el-GR" sz="2000" b="1" dirty="0" err="1">
                <a:solidFill>
                  <a:srgbClr val="002060"/>
                </a:solidFill>
                <a:latin typeface="Arial" charset="0"/>
              </a:rPr>
              <a:t>Έλλεψη</a:t>
            </a: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 Αιμοποιητικών Παραγόντων (πχ Β12)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δ) Άθροιση Αιμοσφαιρίνης </a:t>
            </a:r>
            <a:r>
              <a:rPr lang="el-GR" sz="2000" b="1" dirty="0" smtClean="0">
                <a:solidFill>
                  <a:srgbClr val="002060"/>
                </a:solidFill>
                <a:latin typeface="Arial" charset="0"/>
              </a:rPr>
              <a:t>(Αιμάτωμα</a:t>
            </a: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l-GR" sz="2000" b="1" dirty="0" smtClean="0">
                <a:solidFill>
                  <a:srgbClr val="002060"/>
                </a:solidFill>
                <a:latin typeface="Arial" charset="0"/>
              </a:rPr>
              <a:t>Πνευμονικό</a:t>
            </a:r>
            <a:r>
              <a:rPr lang="el-GR" sz="20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2000" b="1" dirty="0" err="1">
                <a:solidFill>
                  <a:srgbClr val="002060"/>
                </a:solidFill>
                <a:latin typeface="Arial" charset="0"/>
              </a:rPr>
              <a:t>Ε</a:t>
            </a:r>
            <a:r>
              <a:rPr lang="el-GR" sz="2000" b="1" dirty="0" err="1" smtClean="0">
                <a:solidFill>
                  <a:srgbClr val="002060"/>
                </a:solidFill>
                <a:latin typeface="Arial" charset="0"/>
              </a:rPr>
              <a:t>μφρακτο</a:t>
            </a:r>
            <a:r>
              <a:rPr lang="el-GR" sz="2000" b="1" dirty="0">
                <a:latin typeface="Arial" charset="0"/>
              </a:rPr>
              <a:t>)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468313" y="4194425"/>
            <a:ext cx="83201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2.  Ανεπάρκεια </a:t>
            </a:r>
            <a:r>
              <a:rPr lang="el-GR" sz="2400" b="1" dirty="0" err="1">
                <a:solidFill>
                  <a:srgbClr val="002060"/>
                </a:solidFill>
                <a:latin typeface="Arial" charset="0"/>
              </a:rPr>
              <a:t>Ο</a:t>
            </a:r>
            <a:r>
              <a:rPr lang="el-GR" sz="2400" b="1" dirty="0" err="1" smtClean="0">
                <a:solidFill>
                  <a:srgbClr val="002060"/>
                </a:solidFill>
                <a:latin typeface="Arial" charset="0"/>
              </a:rPr>
              <a:t>υριδινο</a:t>
            </a:r>
            <a:r>
              <a:rPr lang="el-GR" sz="2400" b="1" dirty="0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el-GR" sz="2400" b="1" dirty="0" err="1" smtClean="0">
                <a:solidFill>
                  <a:srgbClr val="002060"/>
                </a:solidFill>
                <a:latin typeface="Arial" charset="0"/>
              </a:rPr>
              <a:t>διφωσφο</a:t>
            </a:r>
            <a:r>
              <a:rPr lang="el-GR" sz="2400" b="1" dirty="0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el-GR" sz="2400" b="1" dirty="0" err="1" smtClean="0">
                <a:solidFill>
                  <a:srgbClr val="002060"/>
                </a:solidFill>
                <a:latin typeface="Arial" charset="0"/>
              </a:rPr>
              <a:t>γλυκουρονυλ</a:t>
            </a:r>
            <a:r>
              <a:rPr lang="el-GR" sz="2400" b="1" dirty="0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el-GR" sz="2400" b="1" dirty="0" err="1" smtClean="0">
                <a:solidFill>
                  <a:srgbClr val="002060"/>
                </a:solidFill>
                <a:latin typeface="Arial" charset="0"/>
              </a:rPr>
              <a:t>τρανσφεράσης</a:t>
            </a:r>
            <a:endParaRPr lang="el-GR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1357290" y="5000636"/>
            <a:ext cx="698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α) Σύνδρομο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Gilbert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β) Σύνδρομο </a:t>
            </a:r>
            <a:r>
              <a:rPr lang="en-US" sz="2400" b="1" dirty="0" err="1">
                <a:solidFill>
                  <a:srgbClr val="002060"/>
                </a:solidFill>
                <a:latin typeface="Arial" charset="0"/>
              </a:rPr>
              <a:t>Cringler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Arial" charset="0"/>
              </a:rPr>
              <a:t>Najjar</a:t>
            </a:r>
            <a:endParaRPr lang="en-US" sz="2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γ) Νεογνικός </a:t>
            </a:r>
            <a:r>
              <a:rPr lang="el-GR" sz="2400" b="1" dirty="0" err="1" smtClean="0">
                <a:solidFill>
                  <a:srgbClr val="002060"/>
                </a:solidFill>
                <a:latin typeface="Arial" charset="0"/>
              </a:rPr>
              <a:t>Ικτερος</a:t>
            </a:r>
            <a:r>
              <a:rPr lang="el-GR" sz="24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– </a:t>
            </a:r>
            <a:r>
              <a:rPr lang="el-GR" sz="2400" b="1" dirty="0" err="1" smtClean="0">
                <a:solidFill>
                  <a:srgbClr val="002060"/>
                </a:solidFill>
                <a:latin typeface="Arial" charset="0"/>
              </a:rPr>
              <a:t>Ικτερος</a:t>
            </a:r>
            <a:r>
              <a:rPr lang="el-GR" sz="24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από θηλασμό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aidikos ikte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700213"/>
            <a:ext cx="40322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Bitmap Image" r:id="rId3" imgW="5649114" imgH="4229690" progId="Paint.Picture">
                  <p:embed/>
                </p:oleObj>
              </mc:Choice>
              <mc:Fallback>
                <p:oleObj name="Bitmap Image" r:id="rId3" imgW="5649114" imgH="42296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113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7475"/>
            <a:ext cx="9144000" cy="838200"/>
          </a:xfrm>
        </p:spPr>
        <p:txBody>
          <a:bodyPr/>
          <a:lstStyle/>
          <a:p>
            <a:pPr eaLnBrk="1" hangingPunct="1"/>
            <a:r>
              <a:rPr lang="el-GR" sz="4400" b="1" smtClean="0">
                <a:solidFill>
                  <a:srgbClr val="FF0000"/>
                </a:solidFill>
              </a:rPr>
              <a:t>            ΙΚΤΕΡΟΣ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-108520" y="1556792"/>
            <a:ext cx="9937104" cy="518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0000"/>
                </a:solidFill>
              </a:rPr>
              <a:t>Μειωμένη </a:t>
            </a:r>
            <a:r>
              <a:rPr lang="el-GR" sz="2400" dirty="0" smtClean="0">
                <a:solidFill>
                  <a:srgbClr val="FF0000"/>
                </a:solidFill>
              </a:rPr>
              <a:t>Αποβολή </a:t>
            </a:r>
            <a:r>
              <a:rPr lang="el-GR" sz="2400" dirty="0" err="1" smtClean="0">
                <a:solidFill>
                  <a:srgbClr val="FF0000"/>
                </a:solidFill>
              </a:rPr>
              <a:t>Χολερυθρίνης</a:t>
            </a:r>
            <a:r>
              <a:rPr lang="el-GR" sz="2400" dirty="0" smtClean="0">
                <a:solidFill>
                  <a:srgbClr val="FF0000"/>
                </a:solidFill>
              </a:rPr>
              <a:t> 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Κληρονομικά </a:t>
            </a:r>
            <a:r>
              <a:rPr lang="el-GR" sz="2400" dirty="0" smtClean="0">
                <a:solidFill>
                  <a:srgbClr val="002060"/>
                </a:solidFill>
              </a:rPr>
              <a:t>Αίτια </a:t>
            </a:r>
            <a:r>
              <a:rPr lang="el-GR" sz="2400" dirty="0">
                <a:solidFill>
                  <a:srgbClr val="002060"/>
                </a:solidFill>
              </a:rPr>
              <a:t>( Σ</a:t>
            </a:r>
            <a:r>
              <a:rPr lang="el-GR" sz="2400" dirty="0" smtClean="0">
                <a:solidFill>
                  <a:srgbClr val="002060"/>
                </a:solidFill>
              </a:rPr>
              <a:t>ύνδρομο </a:t>
            </a:r>
            <a:r>
              <a:rPr lang="en-US" sz="2400" dirty="0" err="1">
                <a:solidFill>
                  <a:srgbClr val="002060"/>
                </a:solidFill>
              </a:rPr>
              <a:t>Dubin</a:t>
            </a:r>
            <a:r>
              <a:rPr lang="en-US" sz="2400" dirty="0">
                <a:solidFill>
                  <a:srgbClr val="002060"/>
                </a:solidFill>
              </a:rPr>
              <a:t>-Johnson – </a:t>
            </a:r>
            <a:r>
              <a:rPr lang="el-GR" sz="2400" dirty="0" smtClean="0">
                <a:solidFill>
                  <a:srgbClr val="002060"/>
                </a:solidFill>
              </a:rPr>
              <a:t>Σύνδρομο </a:t>
            </a:r>
            <a:r>
              <a:rPr lang="en-US" sz="2400" dirty="0">
                <a:solidFill>
                  <a:srgbClr val="002060"/>
                </a:solidFill>
              </a:rPr>
              <a:t>Rotor</a:t>
            </a:r>
            <a:r>
              <a:rPr lang="el-GR" sz="2400" dirty="0">
                <a:solidFill>
                  <a:srgbClr val="002060"/>
                </a:solidFill>
              </a:rPr>
              <a:t>).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0000"/>
                </a:solidFill>
              </a:rPr>
              <a:t>Ηπατοπάθειες   </a:t>
            </a:r>
            <a:r>
              <a:rPr lang="el-GR" sz="2400" dirty="0">
                <a:solidFill>
                  <a:srgbClr val="002060"/>
                </a:solidFill>
              </a:rPr>
              <a:t>                        </a:t>
            </a:r>
            <a:endParaRPr lang="el-GR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(Ηπατίτιδες </a:t>
            </a:r>
            <a:r>
              <a:rPr lang="el-GR" sz="2400" dirty="0">
                <a:solidFill>
                  <a:srgbClr val="002060"/>
                </a:solidFill>
              </a:rPr>
              <a:t>– </a:t>
            </a:r>
            <a:r>
              <a:rPr lang="el-GR" sz="2400" dirty="0" smtClean="0">
                <a:solidFill>
                  <a:srgbClr val="002060"/>
                </a:solidFill>
              </a:rPr>
              <a:t>Ηπατική Ανεπάρκεια </a:t>
            </a:r>
            <a:r>
              <a:rPr lang="el-GR" sz="2400" dirty="0">
                <a:solidFill>
                  <a:srgbClr val="002060"/>
                </a:solidFill>
              </a:rPr>
              <a:t>– </a:t>
            </a:r>
            <a:r>
              <a:rPr lang="el-GR" sz="2400" dirty="0" smtClean="0">
                <a:solidFill>
                  <a:srgbClr val="002060"/>
                </a:solidFill>
              </a:rPr>
              <a:t>Τοξικότητα Αλκοόλ </a:t>
            </a:r>
            <a:r>
              <a:rPr lang="el-GR" sz="2400" dirty="0">
                <a:solidFill>
                  <a:srgbClr val="002060"/>
                </a:solidFill>
              </a:rPr>
              <a:t>– </a:t>
            </a:r>
            <a:r>
              <a:rPr lang="el-GR" sz="2400" dirty="0" smtClean="0">
                <a:solidFill>
                  <a:srgbClr val="002060"/>
                </a:solidFill>
              </a:rPr>
              <a:t>Κίρρωση </a:t>
            </a:r>
            <a:r>
              <a:rPr lang="el-GR" sz="2400" dirty="0">
                <a:solidFill>
                  <a:srgbClr val="002060"/>
                </a:solidFill>
              </a:rPr>
              <a:t>– </a:t>
            </a:r>
            <a:r>
              <a:rPr lang="el-GR" sz="2400" dirty="0" smtClean="0">
                <a:solidFill>
                  <a:srgbClr val="002060"/>
                </a:solidFill>
              </a:rPr>
              <a:t>Καρδιακή Ανεπάρκεια </a:t>
            </a:r>
            <a:r>
              <a:rPr lang="el-GR" sz="2400" dirty="0">
                <a:solidFill>
                  <a:srgbClr val="002060"/>
                </a:solidFill>
              </a:rPr>
              <a:t>– </a:t>
            </a:r>
            <a:r>
              <a:rPr lang="el-GR" sz="2400" dirty="0" smtClean="0">
                <a:solidFill>
                  <a:srgbClr val="002060"/>
                </a:solidFill>
              </a:rPr>
              <a:t>Τοξική Δράση Ουσιών</a:t>
            </a:r>
            <a:r>
              <a:rPr lang="el-GR" sz="2400" dirty="0">
                <a:solidFill>
                  <a:srgbClr val="002060"/>
                </a:solidFill>
              </a:rPr>
              <a:t>).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0000"/>
                </a:solidFill>
              </a:rPr>
              <a:t>Απόφραξη </a:t>
            </a:r>
            <a:r>
              <a:rPr lang="el-GR" sz="2400" dirty="0" smtClean="0">
                <a:solidFill>
                  <a:srgbClr val="FF0000"/>
                </a:solidFill>
              </a:rPr>
              <a:t>Χοληφόρων                    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 smtClean="0">
                <a:solidFill>
                  <a:srgbClr val="002060"/>
                </a:solidFill>
              </a:rPr>
              <a:t> (Ενδοηπατική </a:t>
            </a:r>
            <a:r>
              <a:rPr lang="el-GR" sz="2400" dirty="0" err="1" smtClean="0">
                <a:solidFill>
                  <a:srgbClr val="002060"/>
                </a:solidFill>
              </a:rPr>
              <a:t>Χολοσταση</a:t>
            </a:r>
            <a:r>
              <a:rPr lang="el-GR" sz="2400" dirty="0" smtClean="0">
                <a:solidFill>
                  <a:srgbClr val="002060"/>
                </a:solidFill>
              </a:rPr>
              <a:t>–</a:t>
            </a:r>
            <a:r>
              <a:rPr lang="el-GR" sz="2400" dirty="0" err="1">
                <a:solidFill>
                  <a:srgbClr val="002060"/>
                </a:solidFill>
              </a:rPr>
              <a:t>Ε</a:t>
            </a:r>
            <a:r>
              <a:rPr lang="el-GR" sz="2400" dirty="0" err="1" smtClean="0">
                <a:solidFill>
                  <a:srgbClr val="002060"/>
                </a:solidFill>
              </a:rPr>
              <a:t>ξωηπατική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err="1" smtClean="0">
                <a:solidFill>
                  <a:srgbClr val="002060"/>
                </a:solidFill>
              </a:rPr>
              <a:t>Χολόσταση</a:t>
            </a:r>
            <a:r>
              <a:rPr lang="el-GR" sz="2400" dirty="0" smtClean="0">
                <a:solidFill>
                  <a:srgbClr val="002060"/>
                </a:solidFill>
              </a:rPr>
              <a:t>).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0000"/>
                </a:solidFill>
              </a:rPr>
              <a:t>Ειδικές Κατηγορίες </a:t>
            </a:r>
            <a:r>
              <a:rPr lang="el-GR" sz="2400" dirty="0" err="1">
                <a:solidFill>
                  <a:srgbClr val="FF0000"/>
                </a:solidFill>
              </a:rPr>
              <a:t>Χολόστασης</a:t>
            </a:r>
            <a:r>
              <a:rPr lang="el-GR" sz="2400" dirty="0">
                <a:solidFill>
                  <a:srgbClr val="FF0000"/>
                </a:solidFill>
              </a:rPr>
              <a:t>    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</a:rPr>
              <a:t> (Υποτροπιάζουσα Ενδοηπατική </a:t>
            </a:r>
            <a:r>
              <a:rPr lang="el-GR" sz="2400" dirty="0" err="1">
                <a:solidFill>
                  <a:srgbClr val="002060"/>
                </a:solidFill>
              </a:rPr>
              <a:t>Χολόσταση</a:t>
            </a:r>
            <a:r>
              <a:rPr lang="el-GR" sz="2400" dirty="0">
                <a:solidFill>
                  <a:srgbClr val="002060"/>
                </a:solidFill>
              </a:rPr>
              <a:t> – 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 smtClean="0">
                <a:solidFill>
                  <a:srgbClr val="002060"/>
                </a:solidFill>
              </a:rPr>
              <a:t>Υποτροπιάζουσα </a:t>
            </a:r>
            <a:r>
              <a:rPr lang="el-GR" sz="2400" dirty="0" err="1">
                <a:solidFill>
                  <a:srgbClr val="002060"/>
                </a:solidFill>
              </a:rPr>
              <a:t>Χολόσταση</a:t>
            </a:r>
            <a:r>
              <a:rPr lang="el-GR" sz="2400" dirty="0">
                <a:solidFill>
                  <a:srgbClr val="002060"/>
                </a:solidFill>
              </a:rPr>
              <a:t> Εγκυμοσύνης).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l-GR" sz="2400" dirty="0">
              <a:solidFill>
                <a:srgbClr val="002060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827584" y="955675"/>
            <a:ext cx="7560840" cy="4572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ΑΜΕΣΗ ΥΠΕΡΧΟΛΕΡΥΘΡΙΝΑΙΜΙΑ</a:t>
            </a:r>
          </a:p>
        </p:txBody>
      </p:sp>
    </p:spTree>
    <p:extLst>
      <p:ext uri="{BB962C8B-B14F-4D97-AF65-F5344CB8AC3E}">
        <p14:creationId xmlns:p14="http://schemas.microsoft.com/office/powerpoint/2010/main" val="25086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b="1" i="1" dirty="0" smtClean="0">
                <a:solidFill>
                  <a:srgbClr val="FF0000"/>
                </a:solidFill>
              </a:rPr>
              <a:t>ΙΚΤΕΡΟΣ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528" y="1196752"/>
            <a:ext cx="8820472" cy="4643470"/>
          </a:xfrm>
        </p:spPr>
        <p:txBody>
          <a:bodyPr lIns="0" tIns="0" rIns="0" bIns="0" anchor="ctr">
            <a:noAutofit/>
          </a:bodyPr>
          <a:lstStyle/>
          <a:p>
            <a:pPr indent="-341313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800" dirty="0" smtClean="0"/>
          </a:p>
          <a:p>
            <a:pPr indent="-341313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Είναι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 η </a:t>
            </a:r>
            <a:r>
              <a:rPr lang="el-GR" sz="3200" dirty="0" smtClean="0">
                <a:solidFill>
                  <a:srgbClr val="002060"/>
                </a:solidFill>
                <a:cs typeface="Arial" charset="0"/>
              </a:rPr>
              <a:t>Κ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ίτρινη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l-GR" sz="3200" dirty="0" smtClean="0">
                <a:solidFill>
                  <a:srgbClr val="002060"/>
                </a:solidFill>
                <a:cs typeface="Arial" charset="0"/>
              </a:rPr>
              <a:t>Χ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ροιά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του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l-GR" sz="3200" dirty="0" err="1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έρμ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ατος 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και των </a:t>
            </a:r>
          </a:p>
          <a:p>
            <a:pPr indent="-341313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l-GR" sz="3200" dirty="0" smtClean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λεννογόνων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λόγω της παρουσίας </a:t>
            </a:r>
            <a:r>
              <a:rPr lang="el-GR" sz="3200" dirty="0" err="1" smtClean="0">
                <a:solidFill>
                  <a:srgbClr val="002060"/>
                </a:solidFill>
                <a:cs typeface="Arial" charset="0"/>
              </a:rPr>
              <a:t>Α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υξημένης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l-GR" sz="3200" dirty="0" err="1">
                <a:solidFill>
                  <a:srgbClr val="002060"/>
                </a:solidFill>
                <a:cs typeface="Arial" charset="0"/>
              </a:rPr>
              <a:t>Π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οσότητ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ας </a:t>
            </a:r>
            <a:r>
              <a:rPr lang="el-GR" sz="3200" dirty="0">
                <a:solidFill>
                  <a:srgbClr val="002060"/>
                </a:solidFill>
                <a:cs typeface="Arial" charset="0"/>
              </a:rPr>
              <a:t>Χ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ολερυθρίνης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,</a:t>
            </a:r>
          </a:p>
          <a:p>
            <a:pPr indent="-341313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l-GR" sz="3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η οπ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οί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α </a:t>
            </a:r>
            <a:r>
              <a:rPr lang="el-GR" sz="3200" dirty="0" err="1">
                <a:solidFill>
                  <a:srgbClr val="002060"/>
                </a:solidFill>
                <a:cs typeface="Arial" charset="0"/>
              </a:rPr>
              <a:t>Κ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υκλοφορεί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στο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l-GR" sz="3200" dirty="0" smtClean="0">
                <a:solidFill>
                  <a:srgbClr val="002060"/>
                </a:solidFill>
                <a:cs typeface="Arial" charset="0"/>
              </a:rPr>
              <a:t>Α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ίμ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α και </a:t>
            </a:r>
            <a:r>
              <a:rPr lang="el-GR" sz="3200" dirty="0" smtClean="0">
                <a:solidFill>
                  <a:srgbClr val="002060"/>
                </a:solidFill>
                <a:cs typeface="Arial" charset="0"/>
              </a:rPr>
              <a:t>Ε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ναπ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οτίθετ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αι στούς </a:t>
            </a:r>
            <a:r>
              <a:rPr lang="el-GR" sz="3200" dirty="0" smtClean="0">
                <a:solidFill>
                  <a:srgbClr val="002060"/>
                </a:solidFill>
                <a:cs typeface="Arial" charset="0"/>
              </a:rPr>
              <a:t>Ι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στούς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indent="-341313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Κα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θίστ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αται </a:t>
            </a:r>
            <a:r>
              <a:rPr lang="el-GR" sz="3200" dirty="0" err="1">
                <a:solidFill>
                  <a:srgbClr val="FF0000"/>
                </a:solidFill>
                <a:cs typeface="Arial" charset="0"/>
              </a:rPr>
              <a:t>Κ</a:t>
            </a:r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λινικώς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l-GR" sz="3200" dirty="0" err="1">
                <a:solidFill>
                  <a:srgbClr val="FF0000"/>
                </a:solidFill>
                <a:cs typeface="Arial" charset="0"/>
              </a:rPr>
              <a:t>Ε</a:t>
            </a:r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μφ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ανής 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όταν η </a:t>
            </a:r>
            <a:r>
              <a:rPr lang="el-GR" sz="3200" dirty="0" err="1" smtClean="0">
                <a:solidFill>
                  <a:srgbClr val="002060"/>
                </a:solidFill>
                <a:cs typeface="Arial" charset="0"/>
              </a:rPr>
              <a:t>Χ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ολερυθρίνη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του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αίματος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υπερβεί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charset="0"/>
              </a:rPr>
              <a:t>τα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 indent="-341313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5400" dirty="0" smtClean="0">
                <a:solidFill>
                  <a:srgbClr val="002060"/>
                </a:solidFill>
                <a:cs typeface="Arial" charset="0"/>
              </a:rPr>
              <a:t>2-2,5 mg/dl</a:t>
            </a:r>
          </a:p>
          <a:p>
            <a:pPr indent="-341313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800" dirty="0" smtClean="0">
                <a:solidFill>
                  <a:srgbClr val="002060"/>
                </a:solidFill>
                <a:cs typeface="Arial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cs typeface="Arial" charset="0"/>
              </a:rPr>
              <a:t>φ.τ</a:t>
            </a:r>
            <a:r>
              <a:rPr lang="en-US" sz="2800" dirty="0" smtClean="0">
                <a:solidFill>
                  <a:srgbClr val="002060"/>
                </a:solidFill>
                <a:cs typeface="Arial" charset="0"/>
              </a:rPr>
              <a:t>. 0,3-1 mg/dl)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57158" y="260648"/>
            <a:ext cx="835183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l-GR" sz="3200" b="1" dirty="0">
                <a:solidFill>
                  <a:srgbClr val="FF0000"/>
                </a:solidFill>
                <a:latin typeface="Arial" charset="0"/>
              </a:rPr>
              <a:t>ΔΙΑΦΟΡΕΣ ΣΤΙΣ ΙΔΙΟΤΗΤΕΣ: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Η </a:t>
            </a:r>
            <a:r>
              <a:rPr lang="el-GR" sz="3200" b="1" u="sng" dirty="0" smtClean="0">
                <a:solidFill>
                  <a:srgbClr val="002060"/>
                </a:solidFill>
                <a:latin typeface="Arial" charset="0"/>
              </a:rPr>
              <a:t>Άμεση</a:t>
            </a:r>
            <a:r>
              <a:rPr lang="el-GR" sz="3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3200" b="1" dirty="0" err="1">
                <a:solidFill>
                  <a:srgbClr val="002060"/>
                </a:solidFill>
                <a:latin typeface="Arial" charset="0"/>
              </a:rPr>
              <a:t>χολερυθρίνη</a:t>
            </a: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l-GR" sz="3200" dirty="0">
                <a:solidFill>
                  <a:srgbClr val="002060"/>
                </a:solidFill>
                <a:latin typeface="Arial" charset="0"/>
              </a:rPr>
              <a:t>Είναι </a:t>
            </a:r>
            <a:r>
              <a:rPr lang="el-GR" sz="3200" u="sng" dirty="0">
                <a:solidFill>
                  <a:srgbClr val="002060"/>
                </a:solidFill>
                <a:latin typeface="Arial" charset="0"/>
              </a:rPr>
              <a:t>Ε</a:t>
            </a:r>
            <a:r>
              <a:rPr lang="el-GR" sz="3200" u="sng" dirty="0" smtClean="0">
                <a:solidFill>
                  <a:srgbClr val="002060"/>
                </a:solidFill>
                <a:latin typeface="Arial" charset="0"/>
              </a:rPr>
              <a:t>υδιάλυτη </a:t>
            </a:r>
            <a:r>
              <a:rPr lang="el-GR" sz="3200" u="sng" dirty="0">
                <a:solidFill>
                  <a:srgbClr val="002060"/>
                </a:solidFill>
                <a:latin typeface="Arial" charset="0"/>
              </a:rPr>
              <a:t>στο νερό</a:t>
            </a:r>
            <a:r>
              <a:rPr lang="el-GR" sz="3200" dirty="0">
                <a:solidFill>
                  <a:srgbClr val="002060"/>
                </a:solidFill>
                <a:latin typeface="Arial" charset="0"/>
              </a:rPr>
              <a:t> και </a:t>
            </a:r>
            <a:r>
              <a:rPr lang="el-GR" sz="3200" u="sng" dirty="0">
                <a:solidFill>
                  <a:srgbClr val="002060"/>
                </a:solidFill>
                <a:latin typeface="Arial" charset="0"/>
              </a:rPr>
              <a:t>Α</a:t>
            </a:r>
            <a:r>
              <a:rPr lang="el-GR" sz="3200" u="sng" dirty="0" smtClean="0">
                <a:solidFill>
                  <a:srgbClr val="002060"/>
                </a:solidFill>
                <a:latin typeface="Arial" charset="0"/>
              </a:rPr>
              <a:t>πεκκρίνεται </a:t>
            </a:r>
            <a:r>
              <a:rPr lang="el-GR" sz="3200" u="sng" dirty="0">
                <a:solidFill>
                  <a:srgbClr val="002060"/>
                </a:solidFill>
                <a:latin typeface="Arial" charset="0"/>
              </a:rPr>
              <a:t>από τους νεφρούς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l-GR" sz="3200" u="sng" dirty="0" smtClean="0">
                <a:solidFill>
                  <a:srgbClr val="002060"/>
                </a:solidFill>
                <a:latin typeface="Arial" charset="0"/>
              </a:rPr>
              <a:t>ΔΕΝ </a:t>
            </a:r>
            <a:r>
              <a:rPr lang="el-GR" sz="3200" u="sng" dirty="0">
                <a:solidFill>
                  <a:srgbClr val="002060"/>
                </a:solidFill>
                <a:latin typeface="Arial" charset="0"/>
              </a:rPr>
              <a:t>ΔΙΑΒΑΙΝΕΙ</a:t>
            </a:r>
            <a:r>
              <a:rPr lang="el-GR" sz="3200" dirty="0">
                <a:solidFill>
                  <a:srgbClr val="002060"/>
                </a:solidFill>
                <a:latin typeface="Arial" charset="0"/>
              </a:rPr>
              <a:t> τις </a:t>
            </a:r>
            <a:r>
              <a:rPr lang="el-GR" sz="3200" dirty="0" smtClean="0">
                <a:solidFill>
                  <a:srgbClr val="002060"/>
                </a:solidFill>
                <a:latin typeface="Arial" charset="0"/>
              </a:rPr>
              <a:t>Κυτταρικές </a:t>
            </a:r>
            <a:r>
              <a:rPr lang="el-GR" sz="3200" dirty="0">
                <a:solidFill>
                  <a:srgbClr val="002060"/>
                </a:solidFill>
                <a:latin typeface="Arial" charset="0"/>
              </a:rPr>
              <a:t>Μ</a:t>
            </a:r>
            <a:r>
              <a:rPr lang="el-GR" sz="3200" dirty="0" smtClean="0">
                <a:solidFill>
                  <a:srgbClr val="002060"/>
                </a:solidFill>
                <a:latin typeface="Arial" charset="0"/>
              </a:rPr>
              <a:t>εμβράνες</a:t>
            </a:r>
            <a:endParaRPr lang="el-GR" sz="32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l-GR" sz="3200" dirty="0">
                <a:solidFill>
                  <a:srgbClr val="002060"/>
                </a:solidFill>
                <a:latin typeface="Arial" charset="0"/>
              </a:rPr>
              <a:t>Συνδέεται </a:t>
            </a:r>
            <a:r>
              <a:rPr lang="el-GR" sz="3200" dirty="0" smtClean="0">
                <a:solidFill>
                  <a:srgbClr val="002060"/>
                </a:solidFill>
                <a:latin typeface="Arial" charset="0"/>
              </a:rPr>
              <a:t>Ελάχιστα </a:t>
            </a:r>
            <a:r>
              <a:rPr lang="el-GR" sz="3200" dirty="0">
                <a:solidFill>
                  <a:srgbClr val="002060"/>
                </a:solidFill>
                <a:latin typeface="Arial" charset="0"/>
              </a:rPr>
              <a:t>με </a:t>
            </a:r>
            <a:r>
              <a:rPr lang="el-GR" sz="3200" dirty="0" err="1">
                <a:solidFill>
                  <a:srgbClr val="002060"/>
                </a:solidFill>
                <a:latin typeface="Arial" charset="0"/>
              </a:rPr>
              <a:t>Λ</a:t>
            </a:r>
            <a:r>
              <a:rPr lang="el-GR" sz="3200" dirty="0" err="1" smtClean="0">
                <a:solidFill>
                  <a:srgbClr val="002060"/>
                </a:solidFill>
                <a:latin typeface="Arial" charset="0"/>
              </a:rPr>
              <a:t>ευκωματίνες</a:t>
            </a:r>
            <a:endParaRPr lang="el-GR" sz="3200" u="sng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endParaRPr lang="el-GR" sz="2400" dirty="0">
              <a:latin typeface="Arial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7544" y="5229200"/>
            <a:ext cx="7704137" cy="138499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800" b="1" u="sng" dirty="0">
                <a:solidFill>
                  <a:srgbClr val="002060"/>
                </a:solidFill>
                <a:latin typeface="Arial" charset="0"/>
              </a:rPr>
              <a:t>Σημείωση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: Στην τρίτη ιδιότητα βασίζεται η αντίδραση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van den Bergh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για τη διάκριση 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</a:rPr>
              <a:t>A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μέσου-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</a:rPr>
              <a:t>E</a:t>
            </a:r>
            <a:r>
              <a:rPr lang="el-GR" sz="2800" b="1" dirty="0" err="1" smtClean="0">
                <a:solidFill>
                  <a:srgbClr val="002060"/>
                </a:solidFill>
                <a:latin typeface="Arial" charset="0"/>
              </a:rPr>
              <a:t>μμέσου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X</a:t>
            </a:r>
            <a:r>
              <a:rPr lang="el-GR" sz="2800" b="1" dirty="0" err="1" smtClean="0">
                <a:solidFill>
                  <a:srgbClr val="002060"/>
                </a:solidFill>
                <a:latin typeface="Arial" charset="0"/>
              </a:rPr>
              <a:t>ολερυθρίνης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0825" y="260648"/>
            <a:ext cx="8893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 b="1" u="sng" dirty="0">
                <a:solidFill>
                  <a:srgbClr val="FF0000"/>
                </a:solidFill>
                <a:latin typeface="Arial" charset="0"/>
              </a:rPr>
              <a:t>ΑΙΤΙΑ ΑΜΕΣΗΣ ΥΠΕΡΧΟΛΙΝΕΡΥΘΡΙΝΑΙΜΙΑΣ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1520" y="1124744"/>
            <a:ext cx="8713788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l-GR" sz="2400" b="1" dirty="0">
                <a:latin typeface="Arial" charset="0"/>
              </a:rPr>
              <a:t>Α</a:t>
            </a:r>
            <a:r>
              <a:rPr lang="el-GR" sz="2800" b="1" dirty="0">
                <a:latin typeface="Arial" charset="0"/>
              </a:rPr>
              <a:t>.  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Ενδοηπατική </a:t>
            </a:r>
            <a:r>
              <a:rPr lang="el-GR" sz="2800" b="1" dirty="0" err="1">
                <a:solidFill>
                  <a:srgbClr val="002060"/>
                </a:solidFill>
                <a:latin typeface="Arial" charset="0"/>
              </a:rPr>
              <a:t>Χολόσταση</a:t>
            </a:r>
            <a:endParaRPr lang="el-GR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87624" y="1196752"/>
            <a:ext cx="3827462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411413" y="1125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11560" y="1988840"/>
            <a:ext cx="7921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800" b="1" i="1" dirty="0">
                <a:solidFill>
                  <a:srgbClr val="002060"/>
                </a:solidFill>
                <a:latin typeface="Arial" charset="0"/>
              </a:rPr>
              <a:t>Παρεμπόδιση Απέκκρισης </a:t>
            </a:r>
            <a:r>
              <a:rPr lang="el-GR" sz="2800" b="1" i="1" dirty="0" err="1">
                <a:solidFill>
                  <a:srgbClr val="002060"/>
                </a:solidFill>
                <a:latin typeface="Arial" charset="0"/>
              </a:rPr>
              <a:t>Χολερυθρίνης</a:t>
            </a:r>
            <a:r>
              <a:rPr lang="el-GR" sz="2800" b="1" i="1" dirty="0">
                <a:solidFill>
                  <a:srgbClr val="002060"/>
                </a:solidFill>
                <a:latin typeface="Arial" charset="0"/>
              </a:rPr>
              <a:t> από το </a:t>
            </a:r>
            <a:r>
              <a:rPr lang="el-GR" sz="2800" b="1" i="1" dirty="0" err="1">
                <a:solidFill>
                  <a:srgbClr val="002060"/>
                </a:solidFill>
                <a:latin typeface="Arial" charset="0"/>
              </a:rPr>
              <a:t>Ηπατοκύτταρο</a:t>
            </a:r>
            <a:r>
              <a:rPr lang="el-GR" sz="2800" b="1" i="1" dirty="0">
                <a:solidFill>
                  <a:srgbClr val="002060"/>
                </a:solidFill>
                <a:latin typeface="Arial" charset="0"/>
              </a:rPr>
              <a:t> στα Χοληφόρα Τριχοειδή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928688" y="3143250"/>
            <a:ext cx="3600450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u="sng" dirty="0" err="1">
                <a:solidFill>
                  <a:srgbClr val="002060"/>
                </a:solidFill>
                <a:latin typeface="Arial" charset="0"/>
              </a:rPr>
              <a:t>Χολοστατικός</a:t>
            </a:r>
            <a:r>
              <a:rPr lang="el-GR" sz="2400" b="1" u="sng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2400" b="1" u="sng" dirty="0" err="1">
                <a:solidFill>
                  <a:srgbClr val="002060"/>
                </a:solidFill>
                <a:latin typeface="Arial" charset="0"/>
              </a:rPr>
              <a:t>Ικτερος</a:t>
            </a:r>
            <a:endParaRPr lang="el-GR" sz="2400" b="1" u="sng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928688" y="4000500"/>
            <a:ext cx="6985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u="sng" dirty="0">
                <a:solidFill>
                  <a:srgbClr val="002060"/>
                </a:solidFill>
                <a:latin typeface="Arial" charset="0"/>
              </a:rPr>
              <a:t>ΠΡΟΣΟΧΗ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: Η ΧΟΛΟΣΤΑΣΗ </a:t>
            </a:r>
            <a:r>
              <a:rPr lang="el-GR" sz="2400" b="1" u="sng" dirty="0">
                <a:solidFill>
                  <a:srgbClr val="002060"/>
                </a:solidFill>
                <a:latin typeface="Arial" charset="0"/>
              </a:rPr>
              <a:t>ΔΕ ΣΗΜΑΙΝΕΙ ΑΠΑΡΑΙΤΗΤΑ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 ΙΚΤΕΡΟ.</a:t>
            </a:r>
          </a:p>
          <a:p>
            <a:pPr eaLnBrk="1" hangingPunct="1">
              <a:spcBef>
                <a:spcPct val="50000"/>
              </a:spcBef>
            </a:pPr>
            <a:endParaRPr lang="el-GR" sz="20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400" b="1" dirty="0" err="1" smtClean="0">
                <a:solidFill>
                  <a:srgbClr val="002060"/>
                </a:solidFill>
                <a:latin typeface="Arial" charset="0"/>
              </a:rPr>
              <a:t>Χολόσταση</a:t>
            </a:r>
            <a:r>
              <a:rPr lang="el-GR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2000" b="1" dirty="0" smtClean="0">
                <a:latin typeface="Arial" charset="0"/>
              </a:rPr>
              <a:t>                      </a:t>
            </a: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Αύξηση Ενζύμων στον Ορό</a:t>
            </a:r>
            <a:r>
              <a:rPr lang="el-GR" sz="2000" dirty="0">
                <a:solidFill>
                  <a:srgbClr val="002060"/>
                </a:solidFill>
                <a:latin typeface="Arial" charset="0"/>
              </a:rPr>
              <a:t>                   </a:t>
            </a:r>
          </a:p>
        </p:txBody>
      </p:sp>
      <p:sp>
        <p:nvSpPr>
          <p:cNvPr id="24585" name="AutoShape 11"/>
          <p:cNvSpPr>
            <a:spLocks noChangeArrowheads="1"/>
          </p:cNvSpPr>
          <p:nvPr/>
        </p:nvSpPr>
        <p:spPr bwMode="auto">
          <a:xfrm>
            <a:off x="2771800" y="5517232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83803"/>
            <a:ext cx="8229600" cy="796925"/>
          </a:xfrm>
        </p:spPr>
        <p:txBody>
          <a:bodyPr/>
          <a:lstStyle/>
          <a:p>
            <a:r>
              <a:rPr lang="en-US" sz="3600" b="1" u="sng" cap="none" dirty="0" smtClean="0">
                <a:solidFill>
                  <a:srgbClr val="FF0000"/>
                </a:solidFill>
              </a:rPr>
              <a:t>NO</a:t>
            </a:r>
            <a:r>
              <a:rPr lang="el-GR" sz="3600" b="1" u="sng" cap="none" dirty="0" smtClean="0">
                <a:solidFill>
                  <a:srgbClr val="FF0000"/>
                </a:solidFill>
              </a:rPr>
              <a:t>ΣΗΜΑΤΑ  ΠΟΥ ΠΡΟΚΑΛΟΥΝ </a:t>
            </a:r>
            <a:r>
              <a:rPr lang="en-US" sz="3600" b="1" u="sng" cap="none" dirty="0" smtClean="0">
                <a:solidFill>
                  <a:srgbClr val="FF0000"/>
                </a:solidFill>
              </a:rPr>
              <a:t>    </a:t>
            </a:r>
            <a:r>
              <a:rPr lang="el-GR" sz="3600" b="1" u="sng" cap="none" dirty="0" smtClean="0">
                <a:solidFill>
                  <a:srgbClr val="FF0000"/>
                </a:solidFill>
              </a:rPr>
              <a:t>ΕΝΔΟΗΠΑΤΙΚΗ ΧΟΛΟΣΤΑΣΗ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2149" y="1471285"/>
            <a:ext cx="8229600" cy="612318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609600" indent="-60960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l-GR" sz="3200" dirty="0" smtClean="0">
                <a:solidFill>
                  <a:srgbClr val="002060"/>
                </a:solidFill>
              </a:rPr>
              <a:t>Σύνδρομο </a:t>
            </a:r>
            <a:r>
              <a:rPr lang="en-US" sz="3200" dirty="0" err="1" smtClean="0">
                <a:solidFill>
                  <a:srgbClr val="002060"/>
                </a:solidFill>
              </a:rPr>
              <a:t>Dubin</a:t>
            </a:r>
            <a:r>
              <a:rPr lang="en-US" sz="3200" dirty="0" smtClean="0">
                <a:solidFill>
                  <a:srgbClr val="002060"/>
                </a:solidFill>
              </a:rPr>
              <a:t>-Johnson</a:t>
            </a:r>
            <a:endParaRPr lang="el-GR" sz="3200" dirty="0" smtClean="0">
              <a:solidFill>
                <a:srgbClr val="002060"/>
              </a:solidFill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6732240" y="318814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0222" y="2262173"/>
            <a:ext cx="879510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 err="1">
                <a:solidFill>
                  <a:srgbClr val="002060"/>
                </a:solidFill>
                <a:latin typeface="Arial" charset="0"/>
              </a:rPr>
              <a:t>Λιποφουσκίνη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 στα </a:t>
            </a:r>
            <a:r>
              <a:rPr lang="el-GR" sz="2400" b="1" dirty="0" err="1">
                <a:solidFill>
                  <a:srgbClr val="002060"/>
                </a:solidFill>
                <a:latin typeface="Arial" charset="0"/>
              </a:rPr>
              <a:t>Ηπατοκύτταρα</a:t>
            </a:r>
            <a:endParaRPr lang="el-GR" sz="2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400" b="1" dirty="0" err="1">
                <a:solidFill>
                  <a:srgbClr val="002060"/>
                </a:solidFill>
                <a:latin typeface="Arial" charset="0"/>
              </a:rPr>
              <a:t>Χολερυθρίνη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 στο αίμα μέχρι 25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mg/dl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ΑΣΥΜΠΤΩΜΑΤΙΚΗ Νόσος </a:t>
            </a:r>
            <a:r>
              <a:rPr lang="el-GR" sz="2400" b="1" dirty="0" smtClean="0">
                <a:solidFill>
                  <a:srgbClr val="002060"/>
                </a:solidFill>
                <a:latin typeface="Arial" charset="0"/>
              </a:rPr>
              <a:t>Συνήθως</a:t>
            </a:r>
          </a:p>
          <a:p>
            <a:pPr eaLnBrk="1" hangingPunct="1">
              <a:spcBef>
                <a:spcPct val="50000"/>
              </a:spcBef>
            </a:pPr>
            <a:endParaRPr lang="el-GR" sz="2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12149" y="4292678"/>
            <a:ext cx="889317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Σύνδρομο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Rotor  </a:t>
            </a:r>
            <a:r>
              <a:rPr lang="el-GR" sz="2800" b="1" dirty="0" smtClean="0">
                <a:solidFill>
                  <a:srgbClr val="FF0000"/>
                </a:solidFill>
                <a:latin typeface="Arial" charset="0"/>
              </a:rPr>
              <a:t>Δ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.</a:t>
            </a:r>
            <a:r>
              <a:rPr lang="el-GR" sz="2800" b="1" dirty="0" smtClean="0">
                <a:solidFill>
                  <a:srgbClr val="FF0000"/>
                </a:solidFill>
                <a:latin typeface="Arial" charset="0"/>
              </a:rPr>
              <a:t>Δ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Dubin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-Johnson/Rotor</a:t>
            </a:r>
            <a:endParaRPr lang="el-GR" sz="28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el-GR" sz="3200" b="1" dirty="0">
                <a:latin typeface="Arial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Όμοιο με το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Dubin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-Johnson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 χωρίς </a:t>
            </a:r>
            <a:endParaRPr lang="el-GR" sz="28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l-GR" sz="2800" b="1" dirty="0" err="1" smtClean="0">
                <a:solidFill>
                  <a:srgbClr val="002060"/>
                </a:solidFill>
                <a:latin typeface="Arial" charset="0"/>
              </a:rPr>
              <a:t>Λιποφουσκίνη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)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Καμπύλη Απέκκρισης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BSP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Arial" charset="0"/>
              </a:rPr>
              <a:t>ii) </a:t>
            </a:r>
            <a:r>
              <a:rPr lang="el-GR" sz="2400" b="1" dirty="0" smtClean="0">
                <a:solidFill>
                  <a:srgbClr val="002060"/>
                </a:solidFill>
                <a:latin typeface="Arial" charset="0"/>
              </a:rPr>
              <a:t>Β Ι Ο Ψ Ι Α  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ΗΠΑΤΟΣ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l-GR" sz="2800" b="1" dirty="0" smtClean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sz="2400" b="1" dirty="0" smtClean="0">
                <a:solidFill>
                  <a:srgbClr val="002060"/>
                </a:solidFill>
                <a:latin typeface="Arial" charset="0"/>
              </a:rPr>
              <a:t>	</a:t>
            </a:r>
            <a:endParaRPr lang="el-GR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5796136" y="2947621"/>
            <a:ext cx="504825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0222" y="2276872"/>
            <a:ext cx="879510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 err="1">
                <a:solidFill>
                  <a:srgbClr val="002060"/>
                </a:solidFill>
                <a:latin typeface="Arial" charset="0"/>
              </a:rPr>
              <a:t>Λιποφουσκίνη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 στα </a:t>
            </a:r>
            <a:r>
              <a:rPr lang="el-GR" sz="2400" b="1" dirty="0" err="1">
                <a:solidFill>
                  <a:srgbClr val="002060"/>
                </a:solidFill>
                <a:latin typeface="Arial" charset="0"/>
              </a:rPr>
              <a:t>Ηπατοκύτταρα</a:t>
            </a:r>
            <a:endParaRPr lang="el-GR" sz="2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400" b="1" dirty="0" err="1">
                <a:solidFill>
                  <a:srgbClr val="002060"/>
                </a:solidFill>
                <a:latin typeface="Arial" charset="0"/>
              </a:rPr>
              <a:t>Χολερυθρίνη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 στο αίμα μέχρι 25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mg/dl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ΑΣΥΜΠΤΩΜΑΤΙΚΗ Νόσος </a:t>
            </a:r>
            <a:r>
              <a:rPr lang="el-GR" sz="2400" b="1" dirty="0" smtClean="0">
                <a:solidFill>
                  <a:srgbClr val="002060"/>
                </a:solidFill>
                <a:latin typeface="Arial" charset="0"/>
              </a:rPr>
              <a:t>Συνήθως</a:t>
            </a:r>
          </a:p>
          <a:p>
            <a:pPr eaLnBrk="1" hangingPunct="1">
              <a:spcBef>
                <a:spcPct val="50000"/>
              </a:spcBef>
            </a:pPr>
            <a:endParaRPr lang="el-GR" sz="2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Bitmap Image" r:id="rId3" imgW="5649114" imgH="4229690" progId="Paint.Picture">
                  <p:embed/>
                </p:oleObj>
              </mc:Choice>
              <mc:Fallback>
                <p:oleObj name="Bitmap Image" r:id="rId3" imgW="5649114" imgH="422969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14400"/>
          </a:xfrm>
        </p:spPr>
        <p:txBody>
          <a:bodyPr/>
          <a:lstStyle/>
          <a:p>
            <a:pPr eaLnBrk="1" hangingPunct="1"/>
            <a:r>
              <a:rPr lang="el-GR" sz="4400" b="1" smtClean="0">
                <a:solidFill>
                  <a:srgbClr val="FF0000"/>
                </a:solidFill>
              </a:rPr>
              <a:t>ΧΟΛΟΣΤΑΣΗ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513"/>
            <a:ext cx="8820472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Αδυναμία  του  </a:t>
            </a:r>
            <a:r>
              <a:rPr lang="el-GR" sz="2400" b="1" dirty="0" err="1" smtClean="0">
                <a:solidFill>
                  <a:srgbClr val="002060"/>
                </a:solidFill>
              </a:rPr>
              <a:t>Ηπατος</a:t>
            </a:r>
            <a:r>
              <a:rPr lang="el-GR" sz="2400" b="1" dirty="0" smtClean="0">
                <a:solidFill>
                  <a:srgbClr val="002060"/>
                </a:solidFill>
              </a:rPr>
              <a:t> να Παράγει και / ή να  Απεκκρίνει τη  Χολή, όπως  Μηχανική  ή  Λειτουργική Παρεμπόδιση  Ροής    της  χολής  στα  Ενδοηπατικά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ή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err="1" smtClean="0">
                <a:solidFill>
                  <a:srgbClr val="002060"/>
                </a:solidFill>
              </a:rPr>
              <a:t>Εξωηπατικά</a:t>
            </a:r>
            <a:r>
              <a:rPr lang="el-GR" sz="2400" b="1" dirty="0" smtClean="0">
                <a:solidFill>
                  <a:srgbClr val="002060"/>
                </a:solidFill>
              </a:rPr>
              <a:t>  Χοληφόρα,  με  Αποτέλεσμα  στοιχεία της να παλινδρομούν στο αίμα. </a:t>
            </a:r>
          </a:p>
          <a:p>
            <a:pPr eaLnBrk="1" hangingPunct="1">
              <a:buFontTx/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Μπορεί να  είναι  αποτέλεσμα  διαταραχής της  </a:t>
            </a:r>
            <a:r>
              <a:rPr lang="en-US" sz="2400" b="1" dirty="0" smtClean="0">
                <a:solidFill>
                  <a:srgbClr val="002060"/>
                </a:solidFill>
              </a:rPr>
              <a:t>H</a:t>
            </a:r>
            <a:r>
              <a:rPr lang="el-GR" sz="2400" b="1" dirty="0" err="1" smtClean="0">
                <a:solidFill>
                  <a:srgbClr val="002060"/>
                </a:solidFill>
              </a:rPr>
              <a:t>πατικής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Λ</a:t>
            </a:r>
            <a:r>
              <a:rPr lang="el-GR" sz="2400" b="1" dirty="0" smtClean="0">
                <a:solidFill>
                  <a:srgbClr val="002060"/>
                </a:solidFill>
              </a:rPr>
              <a:t>ειτουργίας  από  Τοξική  </a:t>
            </a:r>
            <a:r>
              <a:rPr lang="el-GR" sz="2400" dirty="0">
                <a:solidFill>
                  <a:srgbClr val="002060"/>
                </a:solidFill>
              </a:rPr>
              <a:t>Δ</a:t>
            </a:r>
            <a:r>
              <a:rPr lang="el-GR" sz="2400" b="1" dirty="0" smtClean="0">
                <a:solidFill>
                  <a:srgbClr val="002060"/>
                </a:solidFill>
              </a:rPr>
              <a:t>ράση  π. χ. Φαρμάκων  ή  λόγω Ηπατίτιδας  ή  Πρωτοπαθούς  </a:t>
            </a:r>
            <a:r>
              <a:rPr lang="el-GR" sz="2400" dirty="0" smtClean="0">
                <a:solidFill>
                  <a:srgbClr val="002060"/>
                </a:solidFill>
              </a:rPr>
              <a:t>Χ</a:t>
            </a:r>
            <a:r>
              <a:rPr lang="el-GR" sz="2400" b="1" dirty="0" smtClean="0">
                <a:solidFill>
                  <a:srgbClr val="002060"/>
                </a:solidFill>
              </a:rPr>
              <a:t>ολικής </a:t>
            </a:r>
            <a:r>
              <a:rPr lang="el-GR" sz="2400" b="1" dirty="0" err="1" smtClean="0">
                <a:solidFill>
                  <a:srgbClr val="002060"/>
                </a:solidFill>
              </a:rPr>
              <a:t>Χολλαγειίτιδας</a:t>
            </a:r>
            <a:r>
              <a:rPr lang="el-GR" sz="2400" b="1" dirty="0" smtClean="0">
                <a:solidFill>
                  <a:srgbClr val="002060"/>
                </a:solidFill>
              </a:rPr>
              <a:t> ή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λόγω  </a:t>
            </a:r>
            <a:r>
              <a:rPr lang="el-GR" sz="2400" dirty="0">
                <a:solidFill>
                  <a:srgbClr val="002060"/>
                </a:solidFill>
              </a:rPr>
              <a:t>Α</a:t>
            </a:r>
            <a:r>
              <a:rPr lang="el-GR" sz="2400" b="1" dirty="0" smtClean="0">
                <a:solidFill>
                  <a:srgbClr val="002060"/>
                </a:solidFill>
              </a:rPr>
              <a:t>πόφραξης  Ενδοηπατικών ή </a:t>
            </a:r>
            <a:r>
              <a:rPr lang="el-GR" sz="2400" dirty="0" err="1">
                <a:solidFill>
                  <a:srgbClr val="002060"/>
                </a:solidFill>
              </a:rPr>
              <a:t>Ε</a:t>
            </a:r>
            <a:r>
              <a:rPr lang="el-GR" sz="2400" b="1" dirty="0" err="1" smtClean="0">
                <a:solidFill>
                  <a:srgbClr val="002060"/>
                </a:solidFill>
              </a:rPr>
              <a:t>ξωηπατικών</a:t>
            </a:r>
            <a:r>
              <a:rPr lang="el-GR" sz="2400" b="1" dirty="0" smtClean="0">
                <a:solidFill>
                  <a:srgbClr val="002060"/>
                </a:solidFill>
              </a:rPr>
              <a:t>  </a:t>
            </a:r>
            <a:r>
              <a:rPr lang="el-GR" sz="2400" dirty="0">
                <a:solidFill>
                  <a:srgbClr val="002060"/>
                </a:solidFill>
              </a:rPr>
              <a:t>Χ</a:t>
            </a:r>
            <a:r>
              <a:rPr lang="el-GR" sz="2400" b="1" dirty="0" smtClean="0">
                <a:solidFill>
                  <a:srgbClr val="002060"/>
                </a:solidFill>
              </a:rPr>
              <a:t>οληφόρων. </a:t>
            </a:r>
          </a:p>
          <a:p>
            <a:pPr eaLnBrk="1" hangingPunct="1">
              <a:buFontTx/>
              <a:buNone/>
            </a:pPr>
            <a:r>
              <a:rPr lang="el-GR" sz="2400" b="1" dirty="0" err="1" smtClean="0">
                <a:solidFill>
                  <a:srgbClr val="002060"/>
                </a:solidFill>
              </a:rPr>
              <a:t>Χολόσταση</a:t>
            </a:r>
            <a:r>
              <a:rPr lang="el-GR" sz="2400" b="1" dirty="0" smtClean="0">
                <a:solidFill>
                  <a:srgbClr val="002060"/>
                </a:solidFill>
              </a:rPr>
              <a:t> μπορεί να συμβεί με ή χωρίς </a:t>
            </a:r>
            <a:r>
              <a:rPr lang="el-GR" sz="2400" b="1" dirty="0" err="1" smtClean="0">
                <a:solidFill>
                  <a:srgbClr val="002060"/>
                </a:solidFill>
              </a:rPr>
              <a:t>Ικτερο</a:t>
            </a:r>
            <a:r>
              <a:rPr lang="el-GR" sz="2400" b="1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5992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1414"/>
            <a:ext cx="8229600" cy="796925"/>
          </a:xfrm>
        </p:spPr>
        <p:txBody>
          <a:bodyPr/>
          <a:lstStyle/>
          <a:p>
            <a:r>
              <a:rPr lang="en-US" sz="4400" b="1" u="sng" cap="none" dirty="0" smtClean="0">
                <a:solidFill>
                  <a:srgbClr val="FF0000"/>
                </a:solidFill>
              </a:rPr>
              <a:t>NO</a:t>
            </a:r>
            <a:r>
              <a:rPr lang="el-GR" sz="4400" b="1" u="sng" cap="none" dirty="0" smtClean="0">
                <a:solidFill>
                  <a:srgbClr val="FF0000"/>
                </a:solidFill>
              </a:rPr>
              <a:t>ΣΗΜΑΤΑ  ΠΟΥ ΠΡΟΚΑΛΟΥΝ ΕΝΔΟΗΠΑΤΙΚΗ ΧΟΛΟΣΤΑΣΗ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0" y="1385779"/>
            <a:ext cx="84248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600" b="1" dirty="0" smtClean="0">
                <a:solidFill>
                  <a:srgbClr val="002060"/>
                </a:solidFill>
                <a:latin typeface="Arial" charset="0"/>
              </a:rPr>
              <a:t>   3</a:t>
            </a:r>
            <a:r>
              <a:rPr lang="el-GR" sz="3600" b="1" dirty="0" smtClean="0">
                <a:latin typeface="Arial" charset="0"/>
              </a:rPr>
              <a:t>.</a:t>
            </a:r>
            <a:r>
              <a:rPr lang="el-GR" sz="3600" dirty="0" smtClean="0">
                <a:latin typeface="Arial" charset="0"/>
              </a:rPr>
              <a:t> </a:t>
            </a:r>
            <a:r>
              <a:rPr lang="el-GR" sz="3600" b="1" dirty="0" smtClean="0">
                <a:solidFill>
                  <a:srgbClr val="002060"/>
                </a:solidFill>
                <a:latin typeface="Arial" charset="0"/>
              </a:rPr>
              <a:t>Ιογενής Ηπατίτιδα,</a:t>
            </a:r>
          </a:p>
          <a:p>
            <a:pPr eaLnBrk="1" hangingPunct="1">
              <a:spcBef>
                <a:spcPct val="50000"/>
              </a:spcBef>
            </a:pPr>
            <a:r>
              <a:rPr lang="el-GR" sz="3600" b="1" dirty="0" smtClean="0">
                <a:solidFill>
                  <a:srgbClr val="002060"/>
                </a:solidFill>
                <a:latin typeface="Arial" charset="0"/>
              </a:rPr>
              <a:t>  4 </a:t>
            </a:r>
            <a:r>
              <a:rPr lang="el-GR" sz="3600" b="1" dirty="0" err="1" smtClean="0">
                <a:solidFill>
                  <a:srgbClr val="002060"/>
                </a:solidFill>
                <a:latin typeface="Arial" charset="0"/>
              </a:rPr>
              <a:t>Αλκοολοκή</a:t>
            </a:r>
            <a:r>
              <a:rPr lang="el-GR" sz="3600" b="1" dirty="0" smtClean="0">
                <a:solidFill>
                  <a:srgbClr val="002060"/>
                </a:solidFill>
                <a:latin typeface="Arial" charset="0"/>
              </a:rPr>
              <a:t> Ηπατίτιδα,   Κίρρωση</a:t>
            </a:r>
            <a:endParaRPr lang="el-GR" sz="3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6732240" y="3645024"/>
            <a:ext cx="504825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0" y="3281550"/>
            <a:ext cx="926571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 dirty="0" smtClean="0">
                <a:latin typeface="Arial" charset="0"/>
              </a:rPr>
              <a:t>.  </a:t>
            </a:r>
            <a:r>
              <a:rPr lang="el-GR" sz="3600" b="1" dirty="0" smtClean="0">
                <a:solidFill>
                  <a:srgbClr val="002060"/>
                </a:solidFill>
                <a:latin typeface="Arial" charset="0"/>
              </a:rPr>
              <a:t>5   Πρωτοπαθής </a:t>
            </a:r>
            <a:r>
              <a:rPr lang="el-GR" sz="3600" b="1" dirty="0">
                <a:solidFill>
                  <a:srgbClr val="002060"/>
                </a:solidFill>
                <a:latin typeface="Arial" charset="0"/>
              </a:rPr>
              <a:t>Χολική </a:t>
            </a:r>
            <a:r>
              <a:rPr lang="el-GR" sz="3600" b="1" dirty="0" smtClean="0">
                <a:solidFill>
                  <a:srgbClr val="002060"/>
                </a:solidFill>
                <a:latin typeface="Arial" charset="0"/>
              </a:rPr>
              <a:t>Κίρρωση (</a:t>
            </a:r>
            <a:r>
              <a:rPr lang="el-GR" sz="3600" b="1" dirty="0" err="1">
                <a:solidFill>
                  <a:srgbClr val="002060"/>
                </a:solidFill>
                <a:latin typeface="Arial" charset="0"/>
              </a:rPr>
              <a:t>Αυτοάνοση</a:t>
            </a:r>
            <a:r>
              <a:rPr lang="el-GR" sz="3600" b="1" dirty="0">
                <a:solidFill>
                  <a:srgbClr val="002060"/>
                </a:solidFill>
                <a:latin typeface="Arial" charset="0"/>
              </a:rPr>
              <a:t> Ανοσολογικά </a:t>
            </a:r>
            <a:r>
              <a:rPr lang="el-GR" sz="3600" b="1" dirty="0" smtClean="0">
                <a:solidFill>
                  <a:srgbClr val="002060"/>
                </a:solidFill>
                <a:latin typeface="Arial" charset="0"/>
              </a:rPr>
              <a:t>  Παραγόμενη </a:t>
            </a:r>
            <a:r>
              <a:rPr lang="el-GR" sz="3600" b="1" dirty="0">
                <a:solidFill>
                  <a:srgbClr val="002060"/>
                </a:solidFill>
                <a:latin typeface="Arial" charset="0"/>
              </a:rPr>
              <a:t>Φλεγμονή </a:t>
            </a:r>
            <a:r>
              <a:rPr lang="el-GR" sz="3600" b="1" dirty="0" err="1" smtClean="0">
                <a:solidFill>
                  <a:srgbClr val="002060"/>
                </a:solidFill>
                <a:latin typeface="Arial" charset="0"/>
              </a:rPr>
              <a:t>Χολαγγείων</a:t>
            </a:r>
            <a:r>
              <a:rPr lang="el-GR" sz="3600" b="1" dirty="0" smtClean="0">
                <a:solidFill>
                  <a:srgbClr val="002060"/>
                </a:solidFill>
                <a:latin typeface="Arial" charset="0"/>
              </a:rPr>
              <a:t> και </a:t>
            </a:r>
            <a:r>
              <a:rPr lang="el-GR" sz="3600" b="1" dirty="0">
                <a:solidFill>
                  <a:srgbClr val="002060"/>
                </a:solidFill>
                <a:latin typeface="Arial" charset="0"/>
              </a:rPr>
              <a:t>Κίρρωση</a:t>
            </a:r>
          </a:p>
          <a:p>
            <a:pPr>
              <a:spcBef>
                <a:spcPct val="50000"/>
              </a:spcBef>
            </a:pPr>
            <a:r>
              <a:rPr lang="el-GR" sz="3600" b="1" dirty="0" smtClean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l-GR" sz="2000" b="1" dirty="0" smtClean="0">
                <a:solidFill>
                  <a:srgbClr val="002060"/>
                </a:solidFill>
                <a:latin typeface="Arial" charset="0"/>
              </a:rPr>
              <a:t>                </a:t>
            </a:r>
            <a:endParaRPr lang="el-GR" sz="20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2698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Bitmap Image" r:id="rId3" imgW="5657143" imgH="4229690" progId="Paint.Picture">
                  <p:embed/>
                </p:oleObj>
              </mc:Choice>
              <mc:Fallback>
                <p:oleObj name="Bitmap Image" r:id="rId3" imgW="5657143" imgH="422969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98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1520" y="980728"/>
            <a:ext cx="85693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800" b="1" dirty="0" smtClean="0">
                <a:solidFill>
                  <a:srgbClr val="FF0000"/>
                </a:solidFill>
                <a:latin typeface="Arial" charset="0"/>
              </a:rPr>
              <a:t>6 Διήθηση 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από </a:t>
            </a:r>
            <a:r>
              <a:rPr lang="el-GR" sz="2800" b="1" dirty="0" err="1">
                <a:solidFill>
                  <a:srgbClr val="FF0000"/>
                </a:solidFill>
                <a:latin typeface="Arial" charset="0"/>
              </a:rPr>
              <a:t>Κοκκιωματώδη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Ιστό, Νεοπλάσματα, </a:t>
            </a:r>
            <a:r>
              <a:rPr lang="el-GR" sz="2800" b="1" dirty="0" err="1">
                <a:solidFill>
                  <a:srgbClr val="002060"/>
                </a:solidFill>
                <a:latin typeface="Arial" charset="0"/>
              </a:rPr>
              <a:t>Αμυλοείδωση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 του Ήπατος</a:t>
            </a:r>
          </a:p>
          <a:p>
            <a:pPr eaLnBrk="1" hangingPunct="1">
              <a:spcBef>
                <a:spcPct val="50000"/>
              </a:spcBef>
            </a:pPr>
            <a:r>
              <a:rPr lang="el-GR" sz="2800" b="1" dirty="0" smtClean="0">
                <a:solidFill>
                  <a:srgbClr val="FF0000"/>
                </a:solidFill>
                <a:latin typeface="Arial" charset="0"/>
              </a:rPr>
              <a:t>7 Σήψη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(Ισχαιμικές βλάβες λόγω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shock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;;; </a:t>
            </a:r>
            <a:r>
              <a:rPr lang="el-GR" sz="2800" b="1" dirty="0" err="1">
                <a:solidFill>
                  <a:srgbClr val="002060"/>
                </a:solidFill>
                <a:latin typeface="Arial" charset="0"/>
              </a:rPr>
              <a:t>Ενδοτοξιναιμία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;;;)</a:t>
            </a:r>
          </a:p>
          <a:p>
            <a:pPr eaLnBrk="1" hangingPunct="1">
              <a:spcBef>
                <a:spcPct val="50000"/>
              </a:spcBef>
            </a:pPr>
            <a:r>
              <a:rPr lang="el-GR" sz="2800" b="1" dirty="0" smtClean="0">
                <a:solidFill>
                  <a:srgbClr val="FF0000"/>
                </a:solidFill>
                <a:latin typeface="Arial" charset="0"/>
              </a:rPr>
              <a:t>8 </a:t>
            </a:r>
            <a:r>
              <a:rPr lang="el-GR" sz="2800" b="1" dirty="0" err="1" smtClean="0">
                <a:solidFill>
                  <a:srgbClr val="FF0000"/>
                </a:solidFill>
                <a:latin typeface="Arial" charset="0"/>
              </a:rPr>
              <a:t>Χολόσταση</a:t>
            </a:r>
            <a:r>
              <a:rPr lang="el-GR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Κύησης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(Οιστρογόνα-Προγεστερόνη;;;)</a:t>
            </a:r>
          </a:p>
          <a:p>
            <a:pPr eaLnBrk="1" hangingPunct="1">
              <a:spcBef>
                <a:spcPct val="50000"/>
              </a:spcBef>
            </a:pPr>
            <a:r>
              <a:rPr lang="el-GR" sz="2800" b="1" dirty="0" smtClean="0">
                <a:solidFill>
                  <a:srgbClr val="FF0000"/>
                </a:solidFill>
                <a:latin typeface="Arial" charset="0"/>
              </a:rPr>
              <a:t>9 Φάρμακα 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l-GR" sz="2800" b="1" dirty="0" err="1">
                <a:solidFill>
                  <a:srgbClr val="002060"/>
                </a:solidFill>
                <a:latin typeface="Arial" charset="0"/>
              </a:rPr>
              <a:t>Ανδρογόνα,Οιστρογόνα,Προγεστερόνη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el-GR" sz="2800" b="1" dirty="0" smtClean="0">
                <a:solidFill>
                  <a:srgbClr val="FF0000"/>
                </a:solidFill>
                <a:latin typeface="Arial" charset="0"/>
              </a:rPr>
              <a:t>10 Καλοήθης 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Υποτροπιάζουσα Ενδοηπατική </a:t>
            </a:r>
            <a:r>
              <a:rPr lang="el-GR" sz="2800" b="1" dirty="0" err="1" smtClean="0">
                <a:solidFill>
                  <a:srgbClr val="FF0000"/>
                </a:solidFill>
                <a:latin typeface="Arial" charset="0"/>
              </a:rPr>
              <a:t>Χολόσταση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 Ίκτερος με κνησμό για 3-6 μήνες και μετά </a:t>
            </a:r>
            <a:r>
              <a:rPr lang="el-GR" sz="2800" b="1" dirty="0" err="1">
                <a:solidFill>
                  <a:srgbClr val="002060"/>
                </a:solidFill>
                <a:latin typeface="Arial" charset="0"/>
              </a:rPr>
              <a:t>Υφεση</a:t>
            </a:r>
            <a:endParaRPr lang="el-GR" sz="28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                  </a:t>
            </a:r>
            <a:endParaRPr lang="el-GR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830" y="-157828"/>
            <a:ext cx="8607330" cy="110775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ΝΟΣΗΜΑΤΑ</a:t>
            </a:r>
            <a:r>
              <a:rPr kumimoji="0" lang="el-GR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l-GR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ΠΟΥ ΠΡΟΚΑΛΟΥΝ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36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</a:t>
            </a:r>
            <a:r>
              <a:rPr kumimoji="0" lang="el-GR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ΕΝΔΟΗΠΑΤΙΚΗ    ΧΟΛΟΣΤΑΣΗ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19543" y="-5161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600" b="1" dirty="0">
                <a:solidFill>
                  <a:srgbClr val="FF0000"/>
                </a:solidFill>
                <a:latin typeface="Arial" charset="0"/>
              </a:rPr>
              <a:t>Β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. </a:t>
            </a:r>
            <a:r>
              <a:rPr lang="el-GR" sz="4000" b="1" dirty="0" err="1">
                <a:solidFill>
                  <a:srgbClr val="FF0000"/>
                </a:solidFill>
                <a:latin typeface="Arial" charset="0"/>
              </a:rPr>
              <a:t>Εξωηπατική</a:t>
            </a:r>
            <a:r>
              <a:rPr lang="el-GR" sz="4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l-GR" sz="4000" b="1" dirty="0" err="1">
                <a:solidFill>
                  <a:srgbClr val="FF0000"/>
                </a:solidFill>
                <a:latin typeface="Arial" charset="0"/>
              </a:rPr>
              <a:t>Χολόσταση</a:t>
            </a:r>
            <a:endParaRPr lang="el-GR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339975" y="8366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5288" y="1125538"/>
            <a:ext cx="8424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u="sng" dirty="0">
                <a:solidFill>
                  <a:srgbClr val="002060"/>
                </a:solidFill>
                <a:latin typeface="Arial" charset="0"/>
              </a:rPr>
              <a:t>Μηχανική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 Παρεμπόδιση </a:t>
            </a:r>
            <a:r>
              <a:rPr lang="el-GR" sz="2400" b="1" dirty="0" smtClean="0">
                <a:solidFill>
                  <a:srgbClr val="002060"/>
                </a:solidFill>
                <a:latin typeface="Arial" charset="0"/>
              </a:rPr>
              <a:t>Ροής 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της </a:t>
            </a:r>
            <a:r>
              <a:rPr lang="el-GR" sz="2400" b="1" dirty="0" smtClean="0">
                <a:solidFill>
                  <a:srgbClr val="002060"/>
                </a:solidFill>
                <a:latin typeface="Arial" charset="0"/>
              </a:rPr>
              <a:t>Χολής 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στα </a:t>
            </a:r>
            <a:r>
              <a:rPr lang="el-GR" sz="2400" b="1" dirty="0" smtClean="0">
                <a:solidFill>
                  <a:srgbClr val="002060"/>
                </a:solidFill>
                <a:latin typeface="Arial" charset="0"/>
              </a:rPr>
              <a:t>Χοληφόρα </a:t>
            </a:r>
            <a:r>
              <a:rPr lang="el-GR" sz="2000" b="1" dirty="0" smtClean="0">
                <a:solidFill>
                  <a:srgbClr val="002060"/>
                </a:solidFill>
                <a:latin typeface="Arial" charset="0"/>
              </a:rPr>
              <a:t>Αγγεία              </a:t>
            </a: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ΑΠΟΦΡΑΚΤΙΚΟΣ ΙΚΤΕΡΟΣ</a:t>
            </a:r>
            <a:endParaRPr lang="el-GR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475656" y="1651664"/>
            <a:ext cx="720725" cy="144463"/>
          </a:xfrm>
          <a:prstGeom prst="rightArrow">
            <a:avLst>
              <a:gd name="adj1" fmla="val 50000"/>
              <a:gd name="adj2" fmla="val 124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-3681" y="1935302"/>
            <a:ext cx="896429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l-GR" sz="2800" b="1" dirty="0" err="1">
                <a:solidFill>
                  <a:srgbClr val="FF0000"/>
                </a:solidFill>
                <a:latin typeface="Arial" charset="0"/>
              </a:rPr>
              <a:t>Χοληδοχολιθίαση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                 Εμφάνιση 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Ίκτερου </a:t>
            </a:r>
            <a:r>
              <a:rPr lang="el-GR" sz="2800" b="1" u="sng" dirty="0">
                <a:solidFill>
                  <a:srgbClr val="002060"/>
                </a:solidFill>
                <a:latin typeface="Arial" charset="0"/>
              </a:rPr>
              <a:t>λίγες μέρες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μετά την απόφραξη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 startAt="2"/>
            </a:pP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Οξεία Χολοκυστίτιδα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             Ήπιος 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Ίκτερος</a:t>
            </a:r>
            <a:endParaRPr lang="el-GR" sz="28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 startAt="2"/>
            </a:pPr>
            <a:r>
              <a:rPr lang="el-GR" sz="2800" b="1" dirty="0" err="1">
                <a:solidFill>
                  <a:srgbClr val="FF0000"/>
                </a:solidFill>
                <a:latin typeface="Arial" charset="0"/>
              </a:rPr>
              <a:t>Χολαγγειίτιδα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             Λοίμωξη Χοληφόρων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       Πυρετός, ΡΙΓΟΣ, ΑΠΟΤΟΜΟΣ 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Ίκτερος</a:t>
            </a:r>
            <a:endParaRPr lang="el-GR" sz="28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4. 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Οξεία παγκρεατίτιδα                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Πίεση Χολ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. Πόρου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από Διογκωμένη 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Κεφαλή</a:t>
            </a:r>
            <a:endParaRPr lang="el-GR" sz="28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5. 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Σκληρυντική </a:t>
            </a:r>
            <a:r>
              <a:rPr lang="el-GR" sz="2800" b="1" dirty="0" err="1">
                <a:solidFill>
                  <a:srgbClr val="FF0000"/>
                </a:solidFill>
                <a:latin typeface="Arial" charset="0"/>
              </a:rPr>
              <a:t>Χολαγγειίτιδα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                  </a:t>
            </a:r>
            <a:r>
              <a:rPr lang="el-GR" sz="2800" b="1" dirty="0" err="1">
                <a:solidFill>
                  <a:srgbClr val="002060"/>
                </a:solidFill>
                <a:latin typeface="Arial" charset="0"/>
              </a:rPr>
              <a:t>Ίνωση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 Χοληφόρων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   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ERCP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                 ΚΟΜΒΟΛΟΓΙΟΕΙΔΗ Χοληφόρα</a:t>
            </a:r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3074013" y="393305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3059832" y="278092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4247778" y="335699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4478464" y="52292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3923928" y="227687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5436096" y="630932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954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002060"/>
                </a:solidFill>
              </a:rPr>
              <a:t>Μεταηπατικός/Χολοστατικός Ίκτερος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16" y="981075"/>
            <a:ext cx="3425825" cy="4211638"/>
          </a:xfrm>
        </p:spPr>
      </p:pic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5663" y="1163638"/>
            <a:ext cx="4038600" cy="4530725"/>
          </a:xfrm>
        </p:spPr>
        <p:txBody>
          <a:bodyPr>
            <a:normAutofit fontScale="92500"/>
          </a:bodyPr>
          <a:lstStyle/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</a:rPr>
              <a:t>Πρωτοπαθής Χολική Χολαγγειίτιδα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</a:rPr>
              <a:t>Χοληδοχολιθίαση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</a:rPr>
              <a:t>Χολαγγειίτιδα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</a:rPr>
              <a:t>Πρωτοπαθής Σκληρυντική Χολαγγειίτιδα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</a:rPr>
              <a:t>Καρκίνος Χοληφόρων,φύματος </a:t>
            </a:r>
            <a:r>
              <a:rPr lang="en-US" sz="2400" dirty="0" err="1">
                <a:solidFill>
                  <a:srgbClr val="002060"/>
                </a:solidFill>
              </a:rPr>
              <a:t>Vater</a:t>
            </a:r>
            <a:r>
              <a:rPr lang="en-US" sz="2400" dirty="0">
                <a:solidFill>
                  <a:srgbClr val="002060"/>
                </a:solidFill>
              </a:rPr>
              <a:t>,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Κεφαλής </a:t>
            </a:r>
            <a:r>
              <a:rPr lang="el-GR" sz="2400" dirty="0">
                <a:solidFill>
                  <a:srgbClr val="002060"/>
                </a:solidFill>
              </a:rPr>
              <a:t>Π</a:t>
            </a:r>
            <a:r>
              <a:rPr lang="el-GR" sz="2400" dirty="0" smtClean="0">
                <a:solidFill>
                  <a:srgbClr val="002060"/>
                </a:solidFill>
              </a:rPr>
              <a:t>αγκρέατος</a:t>
            </a:r>
            <a:endParaRPr lang="el-GR" sz="2400" dirty="0">
              <a:solidFill>
                <a:srgbClr val="00206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</a:rPr>
              <a:t>Παγρεατίτιδα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endParaRPr lang="el-GR" sz="4000" dirty="0">
              <a:solidFill>
                <a:srgbClr val="002060"/>
              </a:solidFill>
            </a:endParaRPr>
          </a:p>
          <a:p>
            <a:pPr>
              <a:defRPr/>
            </a:pPr>
            <a:endParaRPr lang="el-GR" dirty="0"/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endParaRPr lang="el-GR" dirty="0"/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endParaRPr lang="el-GR" dirty="0"/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94" y="5842000"/>
            <a:ext cx="3254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13931" y="5842000"/>
            <a:ext cx="1703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 b="1" dirty="0">
                <a:solidFill>
                  <a:srgbClr val="002060"/>
                </a:solidFill>
              </a:rPr>
              <a:t>γ</a:t>
            </a:r>
            <a:r>
              <a:rPr lang="en-US" sz="1800" b="1" dirty="0">
                <a:solidFill>
                  <a:srgbClr val="002060"/>
                </a:solidFill>
              </a:rPr>
              <a:t>GT, ALP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rgbClr val="002060"/>
                </a:solidFill>
              </a:rPr>
              <a:t>ALP&gt;ALT</a:t>
            </a:r>
            <a:endParaRPr lang="el-GR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72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8" y="764704"/>
            <a:ext cx="4429125" cy="323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3997325" cy="303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Bitmap Image" r:id="rId3" imgW="5609524" imgH="4200000" progId="Paint.Picture">
                  <p:embed/>
                </p:oleObj>
              </mc:Choice>
              <mc:Fallback>
                <p:oleObj name="Bitmap Image" r:id="rId3" imgW="5609524" imgH="42000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9388" y="404813"/>
            <a:ext cx="896461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6</a:t>
            </a:r>
            <a:r>
              <a:rPr lang="el-GR" sz="3600" b="1" dirty="0">
                <a:solidFill>
                  <a:srgbClr val="002060"/>
                </a:solidFill>
                <a:latin typeface="Arial" charset="0"/>
              </a:rPr>
              <a:t>.</a:t>
            </a:r>
            <a:r>
              <a:rPr lang="el-GR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l-GR" sz="3200" b="1" u="sng" dirty="0">
                <a:solidFill>
                  <a:srgbClr val="FF0000"/>
                </a:solidFill>
                <a:latin typeface="Arial" charset="0"/>
              </a:rPr>
              <a:t>Καρκίνος </a:t>
            </a:r>
            <a:r>
              <a:rPr lang="el-GR" sz="3200" b="1" dirty="0" err="1">
                <a:solidFill>
                  <a:srgbClr val="002060"/>
                </a:solidFill>
                <a:latin typeface="Arial" charset="0"/>
              </a:rPr>
              <a:t>Χοληφόρων,Φύματος</a:t>
            </a: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Vater</a:t>
            </a:r>
            <a:r>
              <a:rPr lang="el-GR" sz="3200" b="1" dirty="0">
                <a:solidFill>
                  <a:srgbClr val="002060"/>
                </a:solidFill>
                <a:latin typeface="Arial" charset="0"/>
              </a:rPr>
              <a:t>, Κεφαλής Παγκρέατος</a:t>
            </a:r>
          </a:p>
          <a:p>
            <a:pPr eaLnBrk="1" hangingPunct="1">
              <a:spcBef>
                <a:spcPct val="50000"/>
              </a:spcBef>
            </a:pPr>
            <a:endParaRPr lang="el-G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3200" dirty="0">
                <a:solidFill>
                  <a:srgbClr val="002060"/>
                </a:solidFill>
                <a:latin typeface="Arial" charset="0"/>
              </a:rPr>
              <a:t>                          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Πιθανόν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 να 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Εμφανιστεί </a:t>
            </a:r>
            <a:r>
              <a:rPr lang="el-GR" sz="2800" b="1" dirty="0" err="1" smtClean="0">
                <a:solidFill>
                  <a:srgbClr val="002060"/>
                </a:solidFill>
                <a:latin typeface="Arial" charset="0"/>
              </a:rPr>
              <a:t>Ικτερος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και σε 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Προχωρημένα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Σ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τάδια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Κ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αρκίνου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του 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Σώματος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ή της 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Ουράς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του </a:t>
            </a:r>
            <a:r>
              <a:rPr lang="el-GR" sz="2800" b="1" dirty="0" err="1">
                <a:solidFill>
                  <a:srgbClr val="002060"/>
                </a:solidFill>
                <a:latin typeface="Arial" charset="0"/>
              </a:rPr>
              <a:t>πακρέατος</a:t>
            </a:r>
            <a:endParaRPr lang="el-GR" sz="28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002060"/>
                </a:solidFill>
                <a:latin typeface="Arial" charset="0"/>
              </a:rPr>
              <a:t>                               </a:t>
            </a:r>
            <a:r>
              <a:rPr lang="el-GR" sz="2800" b="1" dirty="0">
                <a:solidFill>
                  <a:srgbClr val="FF0000"/>
                </a:solidFill>
                <a:latin typeface="Arial" charset="0"/>
              </a:rPr>
              <a:t>ΣΠΑΝΙΑ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Ε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μφανίζεται </a:t>
            </a:r>
            <a:r>
              <a:rPr lang="el-GR" sz="2800" b="1" dirty="0" err="1" smtClean="0">
                <a:solidFill>
                  <a:srgbClr val="002060"/>
                </a:solidFill>
                <a:latin typeface="Arial" charset="0"/>
              </a:rPr>
              <a:t>Ικτερος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σε 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Πρωτοπαθή </a:t>
            </a:r>
            <a:r>
              <a:rPr lang="el-GR" sz="2800" b="1" dirty="0" err="1">
                <a:solidFill>
                  <a:srgbClr val="002060"/>
                </a:solidFill>
                <a:latin typeface="Arial" charset="0"/>
              </a:rPr>
              <a:t>Η</a:t>
            </a:r>
            <a:r>
              <a:rPr lang="el-GR" sz="2800" b="1" dirty="0" err="1" smtClean="0">
                <a:solidFill>
                  <a:srgbClr val="002060"/>
                </a:solidFill>
                <a:latin typeface="Arial" charset="0"/>
              </a:rPr>
              <a:t>πατοκυτταρικό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Κ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αρκίνο</a:t>
            </a:r>
            <a:endParaRPr lang="el-GR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115616" y="2492896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428750" y="40005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76375" y="4868863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532813" y="53006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l-GR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6425" cy="1433512"/>
          </a:xfrm>
        </p:spPr>
        <p:txBody>
          <a:bodyPr/>
          <a:lstStyle/>
          <a:p>
            <a:pPr algn="ctr"/>
            <a:r>
              <a:rPr lang="el-GR" sz="6000" dirty="0" err="1" smtClean="0">
                <a:solidFill>
                  <a:srgbClr val="FF0000"/>
                </a:solidFill>
              </a:rPr>
              <a:t>ευχαριστω</a:t>
            </a:r>
            <a:endParaRPr lang="el-GR" sz="6000" dirty="0">
              <a:solidFill>
                <a:srgbClr val="FF0000"/>
              </a:solidFill>
            </a:endParaRPr>
          </a:p>
        </p:txBody>
      </p:sp>
      <p:pic>
        <p:nvPicPr>
          <p:cNvPr id="31746" name="Picture 2" descr="C:\Users\Home\Desktop\doct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184576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571472" y="357166"/>
            <a:ext cx="8229600" cy="5937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800" b="1" i="1" u="sng" dirty="0" smtClean="0">
                <a:solidFill>
                  <a:srgbClr val="FF0000"/>
                </a:solidFill>
              </a:rPr>
              <a:t>Πού</a:t>
            </a:r>
            <a:r>
              <a:rPr lang="el-GR" sz="2800" b="1" u="sng" dirty="0" smtClean="0">
                <a:solidFill>
                  <a:srgbClr val="FF0000"/>
                </a:solidFill>
              </a:rPr>
              <a:t> Εμφανίζεται </a:t>
            </a:r>
            <a:r>
              <a:rPr lang="el-GR" sz="2800" b="1" i="1" u="sng" dirty="0" smtClean="0">
                <a:solidFill>
                  <a:srgbClr val="FF0000"/>
                </a:solidFill>
              </a:rPr>
              <a:t>Αρχικά</a:t>
            </a:r>
            <a:r>
              <a:rPr lang="el-GR" sz="2800" b="1" u="sng" dirty="0" smtClean="0">
                <a:solidFill>
                  <a:srgbClr val="FF0000"/>
                </a:solidFill>
              </a:rPr>
              <a:t>;</a:t>
            </a:r>
            <a:r>
              <a:rPr lang="el-GR" sz="2800" u="sng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l-GR" u="sng" dirty="0" smtClean="0"/>
          </a:p>
          <a:p>
            <a:pPr>
              <a:buFont typeface="Wingdings" pitchFamily="2" charset="2"/>
              <a:buNone/>
            </a:pPr>
            <a:endParaRPr lang="el-GR" u="sng" dirty="0" smtClean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5076825" y="5492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11863" y="260350"/>
            <a:ext cx="295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800" b="1">
                <a:latin typeface="Arial" charset="0"/>
              </a:rPr>
              <a:t>  </a:t>
            </a:r>
            <a:r>
              <a:rPr lang="el-GR" sz="2800" b="1">
                <a:solidFill>
                  <a:srgbClr val="002060"/>
                </a:solidFill>
                <a:latin typeface="Arial" charset="0"/>
              </a:rPr>
              <a:t>Επιπεφυκότες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7238" y="1536184"/>
            <a:ext cx="4319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Γιατί;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943893" y="183701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198959" y="1412875"/>
            <a:ext cx="5689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Λόγω Συγγένειας της </a:t>
            </a:r>
            <a:r>
              <a:rPr lang="el-GR" sz="2400" b="1" dirty="0" err="1">
                <a:solidFill>
                  <a:srgbClr val="FF0000"/>
                </a:solidFill>
                <a:latin typeface="Arial" charset="0"/>
              </a:rPr>
              <a:t>Χ</a:t>
            </a:r>
            <a:r>
              <a:rPr lang="el-GR" sz="2400" b="1" dirty="0" err="1" smtClean="0">
                <a:solidFill>
                  <a:srgbClr val="FF0000"/>
                </a:solidFill>
                <a:latin typeface="Arial" charset="0"/>
              </a:rPr>
              <a:t>ολερυθρίνης</a:t>
            </a:r>
            <a:r>
              <a:rPr lang="el-GR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με την </a:t>
            </a:r>
            <a:r>
              <a:rPr lang="el-GR" sz="2400" b="1" dirty="0" err="1">
                <a:solidFill>
                  <a:srgbClr val="FF0000"/>
                </a:solidFill>
                <a:latin typeface="Arial" charset="0"/>
              </a:rPr>
              <a:t>Ελαστίνη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 του </a:t>
            </a:r>
            <a:r>
              <a:rPr lang="el-GR" sz="2400" b="1" dirty="0" smtClean="0">
                <a:solidFill>
                  <a:srgbClr val="FF0000"/>
                </a:solidFill>
                <a:latin typeface="Arial" charset="0"/>
              </a:rPr>
              <a:t>Σκληρού 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Χ</a:t>
            </a:r>
            <a:r>
              <a:rPr lang="el-GR" sz="2400" b="1" dirty="0" smtClean="0">
                <a:solidFill>
                  <a:srgbClr val="FF0000"/>
                </a:solidFill>
                <a:latin typeface="Arial" charset="0"/>
              </a:rPr>
              <a:t>ιτώνα</a:t>
            </a:r>
            <a:endParaRPr lang="el-GR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68313" y="3429000"/>
            <a:ext cx="53990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600" b="1" dirty="0">
                <a:solidFill>
                  <a:srgbClr val="002060"/>
                </a:solidFill>
                <a:latin typeface="Arial" charset="0"/>
              </a:rPr>
              <a:t>ΠΩΣ ΔΙΑΓΙΓΝΩΣΚΕΤΑΙ</a:t>
            </a:r>
            <a:r>
              <a:rPr lang="el-GR" sz="3600" dirty="0">
                <a:latin typeface="Arial" charset="0"/>
              </a:rPr>
              <a:t>;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23851" y="5177631"/>
            <a:ext cx="83518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Σε </a:t>
            </a:r>
            <a:r>
              <a:rPr lang="el-GR" sz="2800" b="1" u="sng" dirty="0">
                <a:solidFill>
                  <a:srgbClr val="002060"/>
                </a:solidFill>
                <a:latin typeface="Arial" charset="0"/>
              </a:rPr>
              <a:t>Καλό φωτισμό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, με </a:t>
            </a:r>
            <a:r>
              <a:rPr lang="el-GR" sz="2800" b="1" dirty="0" err="1" smtClean="0">
                <a:solidFill>
                  <a:srgbClr val="002060"/>
                </a:solidFill>
                <a:latin typeface="Arial" charset="0"/>
              </a:rPr>
              <a:t>Ελξη</a:t>
            </a:r>
            <a:r>
              <a:rPr lang="el-GR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latin typeface="Arial" charset="0"/>
              </a:rPr>
              <a:t>του κάτω βλεφάρου προς τα κάτω, ενώ ο εξεταζόμενος κοιτάζει προς τα επάνω.</a:t>
            </a:r>
          </a:p>
        </p:txBody>
      </p:sp>
      <p:pic>
        <p:nvPicPr>
          <p:cNvPr id="14346" name="Picture 10" descr="9078477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306" y="2605809"/>
            <a:ext cx="244792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3400" y="2286000"/>
            <a:ext cx="2133600" cy="1828800"/>
          </a:xfrm>
          <a:prstGeom prst="rect">
            <a:avLst/>
          </a:prstGeom>
          <a:solidFill>
            <a:srgbClr val="435C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ΙΣΤΟΡΙΚΟ</a:t>
            </a:r>
          </a:p>
          <a:p>
            <a:pPr algn="ctr" eaLnBrk="1" hangingPunct="1">
              <a:defRPr/>
            </a:pPr>
            <a:r>
              <a:rPr lang="el-GR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ΦΥΣΙΚΗ</a:t>
            </a:r>
          </a:p>
          <a:p>
            <a:pPr algn="ctr" eaLnBrk="1" hangingPunct="1">
              <a:defRPr/>
            </a:pPr>
            <a:r>
              <a:rPr lang="el-GR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ΕΞΕΤΑΣΗ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148064" y="2286000"/>
            <a:ext cx="3581400" cy="609600"/>
          </a:xfrm>
          <a:prstGeom prst="rect">
            <a:avLst/>
          </a:prstGeom>
          <a:solidFill>
            <a:srgbClr val="2D2D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ΕΡΓΑΣΤΗΡΙΑΚΟΣ 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ΕΛΕΓΧΟΣ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943600" y="3733800"/>
            <a:ext cx="3200400" cy="533400"/>
          </a:xfrm>
          <a:prstGeom prst="rect">
            <a:avLst/>
          </a:prstGeom>
          <a:solidFill>
            <a:srgbClr val="2D2D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ΑΠΕΙΚΟΝΙΣΤΙΚΟΣ 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ΕΛΕΓΧΟΣ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00800" y="4800600"/>
            <a:ext cx="2590800" cy="609600"/>
          </a:xfrm>
          <a:prstGeom prst="rect">
            <a:avLst/>
          </a:prstGeom>
          <a:solidFill>
            <a:srgbClr val="2D2D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ΗΠΑΤΙΚΗ 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ΒΙΟΨΙΑ</a:t>
            </a:r>
          </a:p>
        </p:txBody>
      </p:sp>
    </p:spTree>
    <p:extLst>
      <p:ext uri="{BB962C8B-B14F-4D97-AF65-F5344CB8AC3E}">
        <p14:creationId xmlns:p14="http://schemas.microsoft.com/office/powerpoint/2010/main" val="10845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828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3200" dirty="0">
                <a:latin typeface="Times New Roman" pitchFamily="16" charset="0"/>
              </a:rPr>
              <a:t> </a:t>
            </a:r>
            <a:r>
              <a:rPr lang="el-GR" sz="3200" b="1" u="sng" dirty="0">
                <a:solidFill>
                  <a:srgbClr val="FF0000"/>
                </a:solidFill>
                <a:latin typeface="Times New Roman" pitchFamily="16" charset="0"/>
              </a:rPr>
              <a:t>Πότε Εμφανίζεται ο </a:t>
            </a:r>
            <a:r>
              <a:rPr lang="el-GR" sz="3200" b="1" u="sng" dirty="0" err="1">
                <a:solidFill>
                  <a:srgbClr val="FF0000"/>
                </a:solidFill>
                <a:latin typeface="Times New Roman" pitchFamily="16" charset="0"/>
              </a:rPr>
              <a:t>Ικτερος</a:t>
            </a:r>
            <a:r>
              <a:rPr lang="el-GR" sz="3200" b="1" u="sng" dirty="0">
                <a:solidFill>
                  <a:srgbClr val="FF0000"/>
                </a:solidFill>
                <a:latin typeface="Times New Roman" pitchFamily="16" charset="0"/>
              </a:rPr>
              <a:t>;</a:t>
            </a:r>
          </a:p>
          <a:p>
            <a:pPr eaLnBrk="1" hangingPunct="1">
              <a:spcBef>
                <a:spcPct val="50000"/>
              </a:spcBef>
            </a:pPr>
            <a:r>
              <a:rPr lang="el-GR" sz="3200" b="1" dirty="0">
                <a:latin typeface="Times New Roman" pitchFamily="16" charset="0"/>
              </a:rPr>
              <a:t>  </a:t>
            </a:r>
            <a:r>
              <a:rPr lang="el-GR" sz="3200" b="1" dirty="0">
                <a:solidFill>
                  <a:srgbClr val="002060"/>
                </a:solidFill>
                <a:latin typeface="Times New Roman" pitchFamily="16" charset="0"/>
              </a:rPr>
              <a:t>Ολική </a:t>
            </a:r>
            <a:r>
              <a:rPr lang="el-GR" sz="3200" b="1" dirty="0" err="1">
                <a:solidFill>
                  <a:srgbClr val="002060"/>
                </a:solidFill>
                <a:latin typeface="Times New Roman" pitchFamily="16" charset="0"/>
              </a:rPr>
              <a:t>χολερυθρίνη</a:t>
            </a:r>
            <a:r>
              <a:rPr lang="el-GR" sz="3200" b="1" dirty="0">
                <a:solidFill>
                  <a:srgbClr val="002060"/>
                </a:solidFill>
                <a:latin typeface="Times New Roman" pitchFamily="16" charset="0"/>
              </a:rPr>
              <a:t> στο αίμα  &gt; 3</a:t>
            </a:r>
            <a:r>
              <a:rPr lang="en-US" sz="3200" b="1" dirty="0">
                <a:solidFill>
                  <a:srgbClr val="002060"/>
                </a:solidFill>
                <a:latin typeface="Times New Roman" pitchFamily="16" charset="0"/>
              </a:rPr>
              <a:t>mg/dl</a:t>
            </a:r>
            <a:endParaRPr lang="el-GR" sz="32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sp>
        <p:nvSpPr>
          <p:cNvPr id="1036" name="Rectangle 3"/>
          <p:cNvSpPr>
            <a:spLocks noChangeArrowheads="1"/>
          </p:cNvSpPr>
          <p:nvPr/>
        </p:nvSpPr>
        <p:spPr bwMode="auto">
          <a:xfrm>
            <a:off x="611560" y="980728"/>
            <a:ext cx="68405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  <p:grpSp>
        <p:nvGrpSpPr>
          <p:cNvPr id="3" name="Organization Chart 4"/>
          <p:cNvGrpSpPr>
            <a:grpSpLocks noChangeAspect="1"/>
          </p:cNvGrpSpPr>
          <p:nvPr/>
        </p:nvGrpSpPr>
        <p:grpSpPr bwMode="auto">
          <a:xfrm>
            <a:off x="0" y="1916832"/>
            <a:ext cx="4786346" cy="3500462"/>
            <a:chOff x="499" y="1180"/>
            <a:chExt cx="1849" cy="3465"/>
          </a:xfrm>
        </p:grpSpPr>
        <p:cxnSp>
          <p:nvCxnSpPr>
            <p:cNvPr id="1028" name="_s1028"/>
            <p:cNvCxnSpPr>
              <a:cxnSpLocks noChangeShapeType="1"/>
              <a:stCxn id="7" idx="1"/>
              <a:endCxn id="4" idx="2"/>
            </p:cNvCxnSpPr>
            <p:nvPr/>
          </p:nvCxnSpPr>
          <p:spPr bwMode="auto">
            <a:xfrm rot="10800000">
              <a:off x="1259" y="1675"/>
              <a:ext cx="227" cy="253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6" idx="1"/>
              <a:endCxn id="4" idx="2"/>
            </p:cNvCxnSpPr>
            <p:nvPr/>
          </p:nvCxnSpPr>
          <p:spPr bwMode="auto">
            <a:xfrm rot="10800000">
              <a:off x="1259" y="1675"/>
              <a:ext cx="227" cy="154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5" idx="1"/>
              <a:endCxn id="4" idx="2"/>
            </p:cNvCxnSpPr>
            <p:nvPr/>
          </p:nvCxnSpPr>
          <p:spPr bwMode="auto">
            <a:xfrm rot="10800000">
              <a:off x="1259" y="1675"/>
              <a:ext cx="227" cy="55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499" y="1180"/>
              <a:ext cx="1520" cy="49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8324" tIns="14162" rIns="28324" bIns="141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</a:rPr>
                <a:t>ΒΑΘΜΙΔΕΣ ΙΚΤΕΡΟΥ</a:t>
              </a: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1486" y="1800"/>
              <a:ext cx="862" cy="8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8324" tIns="14162" rIns="28324" bIns="141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000" b="1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</a:rPr>
                <a:t>Υπίκτερος</a:t>
              </a:r>
              <a:endPara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6" name="_s1033"/>
            <p:cNvSpPr>
              <a:spLocks noChangeArrowheads="1"/>
            </p:cNvSpPr>
            <p:nvPr/>
          </p:nvSpPr>
          <p:spPr bwMode="auto">
            <a:xfrm>
              <a:off x="1486" y="2790"/>
              <a:ext cx="862" cy="8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8324" tIns="14162" rIns="28324" bIns="141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</a:rPr>
                <a:t>Ελαφρός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</a:rPr>
                <a:t>Ίκτερος</a:t>
              </a:r>
            </a:p>
          </p:txBody>
        </p:sp>
        <p:sp>
          <p:nvSpPr>
            <p:cNvPr id="7" name="_s1034"/>
            <p:cNvSpPr>
              <a:spLocks noChangeArrowheads="1"/>
            </p:cNvSpPr>
            <p:nvPr/>
          </p:nvSpPr>
          <p:spPr bwMode="auto">
            <a:xfrm>
              <a:off x="1486" y="3780"/>
              <a:ext cx="862" cy="8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8324" tIns="14162" rIns="28324" bIns="141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</a:rPr>
                <a:t>Βαθύς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</a:rPr>
                <a:t>Ίκτερος</a:t>
              </a:r>
            </a:p>
          </p:txBody>
        </p:sp>
      </p:grpSp>
      <p:pic>
        <p:nvPicPr>
          <p:cNvPr id="1037" name="Picture 13" descr="scleral_icte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0274"/>
            <a:ext cx="230505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ikkter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35261"/>
            <a:ext cx="20875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24357"/>
            <a:ext cx="249555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kte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285750"/>
            <a:ext cx="49498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-34925" y="2698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Bitmap Image" r:id="rId3" imgW="5847619" imgH="4420217" progId="Paint.Picture">
                  <p:embed/>
                </p:oleObj>
              </mc:Choice>
              <mc:Fallback>
                <p:oleObj name="Bitmap Image" r:id="rId3" imgW="5847619" imgH="442021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925" y="2698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59113" y="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00338" y="0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ΕΡΥΘΡΟ - Αιμοσφαιρίνη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140200" y="404813"/>
            <a:ext cx="287338" cy="360362"/>
          </a:xfrm>
          <a:prstGeom prst="downArrow">
            <a:avLst>
              <a:gd name="adj1" fmla="val 50000"/>
              <a:gd name="adj2" fmla="val 31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492500" y="692150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ΔΕΣ - </a:t>
            </a:r>
            <a:r>
              <a:rPr lang="el-GR" sz="2000" b="1" dirty="0" err="1">
                <a:solidFill>
                  <a:srgbClr val="002060"/>
                </a:solidFill>
                <a:latin typeface="Arial" charset="0"/>
              </a:rPr>
              <a:t>Αίμη</a:t>
            </a:r>
            <a:endParaRPr lang="el-GR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284663" y="9810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419475" y="13414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b="1" dirty="0">
                <a:solidFill>
                  <a:srgbClr val="002060"/>
                </a:solidFill>
                <a:latin typeface="Arial" charset="0"/>
              </a:rPr>
              <a:t>ΧΟΛΟΠΡΑΣΙΝΗ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4140200" y="1628775"/>
            <a:ext cx="287338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555875" y="2708275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l-GR" sz="2400" b="1">
              <a:latin typeface="Arial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403350" y="1844675"/>
            <a:ext cx="6553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 err="1">
                <a:solidFill>
                  <a:srgbClr val="002060"/>
                </a:solidFill>
                <a:latin typeface="Arial" charset="0"/>
              </a:rPr>
              <a:t>Ασύζευκτη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l-GR" sz="2400" b="1" dirty="0" err="1">
                <a:solidFill>
                  <a:srgbClr val="002060"/>
                </a:solidFill>
                <a:latin typeface="Arial" charset="0"/>
              </a:rPr>
              <a:t>Χολερυθρίνη</a:t>
            </a: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 (+ </a:t>
            </a:r>
            <a:r>
              <a:rPr lang="el-GR" sz="2400" b="1" dirty="0" err="1">
                <a:solidFill>
                  <a:srgbClr val="002060"/>
                </a:solidFill>
                <a:latin typeface="Arial" charset="0"/>
              </a:rPr>
              <a:t>λευκωματίνη</a:t>
            </a:r>
            <a:r>
              <a:rPr lang="el-GR" sz="2400" b="1" dirty="0">
                <a:latin typeface="Arial" charset="0"/>
              </a:rPr>
              <a:t>)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348038" y="2205038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250-300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mg/24h</a:t>
            </a:r>
            <a:endParaRPr lang="el-GR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4140200" y="2565400"/>
            <a:ext cx="288925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555875" y="27813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b="1" dirty="0">
                <a:solidFill>
                  <a:srgbClr val="002060"/>
                </a:solidFill>
                <a:latin typeface="Arial" charset="0"/>
              </a:rPr>
              <a:t>Η Π Α Ρ (Σύνδεση με </a:t>
            </a:r>
            <a:r>
              <a:rPr lang="el-GR" b="1" dirty="0" err="1">
                <a:solidFill>
                  <a:srgbClr val="002060"/>
                </a:solidFill>
                <a:latin typeface="Arial" charset="0"/>
              </a:rPr>
              <a:t>Λιγανδίνη</a:t>
            </a:r>
            <a:r>
              <a:rPr lang="el-GR" b="1" dirty="0">
                <a:solidFill>
                  <a:srgbClr val="002060"/>
                </a:solidFill>
                <a:latin typeface="Arial" charset="0"/>
              </a:rPr>
              <a:t>) 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284663" y="31416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475656" y="3284984"/>
            <a:ext cx="6624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Σύνδεση με </a:t>
            </a:r>
            <a:r>
              <a:rPr lang="el-GR" sz="2000" b="1" dirty="0" err="1">
                <a:solidFill>
                  <a:srgbClr val="002060"/>
                </a:solidFill>
                <a:latin typeface="Arial" charset="0"/>
              </a:rPr>
              <a:t>Γλυκουρονικό</a:t>
            </a:r>
            <a:r>
              <a:rPr lang="el-GR" sz="2000" b="1" dirty="0">
                <a:solidFill>
                  <a:srgbClr val="002060"/>
                </a:solidFill>
                <a:latin typeface="Arial" charset="0"/>
              </a:rPr>
              <a:t> (κατά 80%) και άλλα οξέα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4284663" y="36449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555875" y="3789363"/>
            <a:ext cx="403225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u="sng" dirty="0">
                <a:solidFill>
                  <a:srgbClr val="002060"/>
                </a:solidFill>
                <a:latin typeface="Arial" charset="0"/>
              </a:rPr>
              <a:t>Συζευγμένη </a:t>
            </a:r>
            <a:r>
              <a:rPr lang="el-GR" sz="2400" b="1" u="sng" dirty="0" err="1">
                <a:solidFill>
                  <a:srgbClr val="002060"/>
                </a:solidFill>
                <a:latin typeface="Arial" charset="0"/>
              </a:rPr>
              <a:t>Χολερυθρίνη</a:t>
            </a:r>
            <a:endParaRPr lang="el-GR" sz="2400" b="1" u="sng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4139952" y="4221088"/>
            <a:ext cx="287338" cy="358775"/>
          </a:xfrm>
          <a:prstGeom prst="downArrow">
            <a:avLst>
              <a:gd name="adj1" fmla="val 50000"/>
              <a:gd name="adj2" fmla="val 3121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563938" y="45085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ΕΝΤΕΡΟ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771775" y="5013325"/>
            <a:ext cx="25193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000" b="1" dirty="0" err="1">
                <a:solidFill>
                  <a:srgbClr val="002060"/>
                </a:solidFill>
                <a:latin typeface="Arial" charset="0"/>
              </a:rPr>
              <a:t>Ουροχολινογόνα</a:t>
            </a:r>
            <a:endParaRPr lang="el-GR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5364163" y="5084763"/>
            <a:ext cx="360362" cy="288925"/>
          </a:xfrm>
          <a:prstGeom prst="rightArrow">
            <a:avLst>
              <a:gd name="adj1" fmla="val 50000"/>
              <a:gd name="adj2" fmla="val 311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724525" y="4941888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ΗΠΑ</a:t>
            </a:r>
            <a:r>
              <a:rPr lang="el-GR" sz="2400" b="1" dirty="0">
                <a:latin typeface="Arial" charset="0"/>
              </a:rPr>
              <a:t>Ρ</a:t>
            </a:r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6732588" y="5084763"/>
            <a:ext cx="360362" cy="288925"/>
          </a:xfrm>
          <a:prstGeom prst="rightArrow">
            <a:avLst>
              <a:gd name="adj1" fmla="val 50000"/>
              <a:gd name="adj2" fmla="val 311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7164388" y="494188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>
                <a:solidFill>
                  <a:srgbClr val="002060"/>
                </a:solidFill>
                <a:latin typeface="Arial" charset="0"/>
              </a:rPr>
              <a:t>ΝΕΦΡΟΙ</a:t>
            </a:r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>
            <a:off x="4140200" y="5516563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348038" y="5805488"/>
            <a:ext cx="25923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 err="1">
                <a:solidFill>
                  <a:srgbClr val="002060"/>
                </a:solidFill>
                <a:latin typeface="Arial" charset="0"/>
              </a:rPr>
              <a:t>Κοπροχολίνη</a:t>
            </a:r>
            <a:endParaRPr lang="el-GR" sz="2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3348038" y="616585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b="1" dirty="0">
                <a:solidFill>
                  <a:srgbClr val="002060"/>
                </a:solidFill>
                <a:latin typeface="Arial" charset="0"/>
              </a:rPr>
              <a:t>100-200 </a:t>
            </a:r>
            <a:r>
              <a:rPr lang="en-US" b="1" dirty="0">
                <a:solidFill>
                  <a:srgbClr val="002060"/>
                </a:solidFill>
                <a:latin typeface="Arial" charset="0"/>
              </a:rPr>
              <a:t>mg/24h</a:t>
            </a:r>
            <a:endParaRPr lang="el-GR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7667625" y="5445125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6516688" y="5734050"/>
            <a:ext cx="2230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b="1" dirty="0" err="1">
                <a:solidFill>
                  <a:srgbClr val="002060"/>
                </a:solidFill>
                <a:latin typeface="Arial" charset="0"/>
              </a:rPr>
              <a:t>Ουροχολίνη</a:t>
            </a:r>
            <a:endParaRPr lang="el-GR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6948488" y="623728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6948488" y="63087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b="1" dirty="0">
                <a:solidFill>
                  <a:srgbClr val="002060"/>
                </a:solidFill>
                <a:latin typeface="Arial" charset="0"/>
              </a:rPr>
              <a:t>4 </a:t>
            </a:r>
            <a:r>
              <a:rPr lang="en-US" b="1" dirty="0">
                <a:solidFill>
                  <a:srgbClr val="002060"/>
                </a:solidFill>
                <a:latin typeface="Arial" charset="0"/>
              </a:rPr>
              <a:t>mg/24h</a:t>
            </a:r>
            <a:endParaRPr lang="el-GR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488" name="WordArt 32"/>
          <p:cNvSpPr>
            <a:spLocks noChangeArrowheads="1" noChangeShapeType="1" noTextEdit="1"/>
          </p:cNvSpPr>
          <p:nvPr/>
        </p:nvSpPr>
        <p:spPr bwMode="auto">
          <a:xfrm rot="5400000">
            <a:off x="-2542381" y="2982119"/>
            <a:ext cx="6234112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ΜΕΤΑΒΟΛΙΣΜΟΣ  ΧΟΛΕΡΥΘΡΙΝΗΣ</a:t>
            </a: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179388" y="0"/>
            <a:ext cx="79216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ωνίε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Γωνίες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ωνίε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241</TotalTime>
  <Words>873</Words>
  <Application>Microsoft Office PowerPoint</Application>
  <PresentationFormat>Προβολή στην οθόνη (4:3)</PresentationFormat>
  <Paragraphs>200</Paragraphs>
  <Slides>32</Slides>
  <Notes>6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44" baseType="lpstr">
      <vt:lpstr>Arial</vt:lpstr>
      <vt:lpstr>Arial Black</vt:lpstr>
      <vt:lpstr>Calibri</vt:lpstr>
      <vt:lpstr>Comic Sans MS</vt:lpstr>
      <vt:lpstr>Franklin Gothic Book</vt:lpstr>
      <vt:lpstr>Franklin Gothic Medium</vt:lpstr>
      <vt:lpstr>Times New Roman</vt:lpstr>
      <vt:lpstr>Tunga</vt:lpstr>
      <vt:lpstr>Verdana</vt:lpstr>
      <vt:lpstr>Wingdings</vt:lpstr>
      <vt:lpstr>Γωνίες</vt:lpstr>
      <vt:lpstr>Bitmap Image</vt:lpstr>
      <vt:lpstr>  AΘΗΝΑ ΧΟΥΝΤΑ  ΔΙΕΥΘΥΝΤΡΙΑ ΕΣΥ ΠΑΘΟΛΟΓΟΣ ΗΠΑΤΟΛΟΓΟΣ  ΠΓΝ «ΑΤΤΙΚΟΝ» </vt:lpstr>
      <vt:lpstr>ΙΚΤΕΡΟΣ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               ΙΚΤΕΡΟΣ</vt:lpstr>
      <vt:lpstr>ΑΙΜΟΛΥΤΙΚΟΣ ΙΚΤΕΡΟΣ ΕΜΜΕΣΗ  ΥΠΕΡΧΟΛΕΡΥΘΡΙΝΑΙΜΙΑ </vt:lpstr>
      <vt:lpstr>ΑΙΤΙΑ ΕΜΜΕΣΗΣ ΥΠΕΡΧΟΛΕΡΥΘΡΙΝΑΙΜΙΑΣ</vt:lpstr>
      <vt:lpstr>Παρουσίαση του PowerPoint</vt:lpstr>
      <vt:lpstr>Παρουσίαση του PowerPoint</vt:lpstr>
      <vt:lpstr>            ΙΚΤΕΡΟΣ</vt:lpstr>
      <vt:lpstr>Παρουσίαση του PowerPoint</vt:lpstr>
      <vt:lpstr>Παρουσίαση του PowerPoint</vt:lpstr>
      <vt:lpstr>NOΣΗΜΑΤΑ  ΠΟΥ ΠΡΟΚΑΛΟΥΝ     ΕΝΔΟΗΠΑΤΙΚΗ ΧΟΛΟΣΤΑΣΗ</vt:lpstr>
      <vt:lpstr>Παρουσίαση του PowerPoint</vt:lpstr>
      <vt:lpstr>ΧΟΛΟΣΤΑΣΗ</vt:lpstr>
      <vt:lpstr>NOΣΗΜΑΤΑ  ΠΟΥ ΠΡΟΚΑΛΟΥΝ ΕΝΔΟΗΠΑΤΙΚΗ ΧΟΛΟΣΤΑΣΗ</vt:lpstr>
      <vt:lpstr>Παρουσίαση του PowerPoint</vt:lpstr>
      <vt:lpstr>Παρουσίαση του PowerPoint</vt:lpstr>
      <vt:lpstr>Παρουσίαση του PowerPoint</vt:lpstr>
      <vt:lpstr>Μεταηπατικός/Χολοστατικός Ίκτερος</vt:lpstr>
      <vt:lpstr>Παρουσίαση του PowerPoint</vt:lpstr>
      <vt:lpstr>Παρουσίαση του PowerPoint</vt:lpstr>
      <vt:lpstr>ευχαριστω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fani</dc:creator>
  <cp:lastModifiedBy>Γιατρός Δ' Παθολογικής Χούντα Αθηνά</cp:lastModifiedBy>
  <cp:revision>37</cp:revision>
  <dcterms:created xsi:type="dcterms:W3CDTF">2017-03-10T12:44:05Z</dcterms:created>
  <dcterms:modified xsi:type="dcterms:W3CDTF">2019-04-07T18:11:30Z</dcterms:modified>
</cp:coreProperties>
</file>