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8"/>
  </p:notesMasterIdLst>
  <p:handoutMasterIdLst>
    <p:handoutMasterId r:id="rId19"/>
  </p:handoutMasterIdLst>
  <p:sldIdLst>
    <p:sldId id="527" r:id="rId2"/>
    <p:sldId id="630" r:id="rId3"/>
    <p:sldId id="526" r:id="rId4"/>
    <p:sldId id="634" r:id="rId5"/>
    <p:sldId id="635" r:id="rId6"/>
    <p:sldId id="636" r:id="rId7"/>
    <p:sldId id="638" r:id="rId8"/>
    <p:sldId id="637" r:id="rId9"/>
    <p:sldId id="639" r:id="rId10"/>
    <p:sldId id="640" r:id="rId11"/>
    <p:sldId id="641" r:id="rId12"/>
    <p:sldId id="644" r:id="rId13"/>
    <p:sldId id="631" r:id="rId14"/>
    <p:sldId id="632" r:id="rId15"/>
    <p:sldId id="642" r:id="rId16"/>
    <p:sldId id="633" r:id="rId1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F3F"/>
    <a:srgbClr val="FFFF66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0" autoAdjust="0"/>
    <p:restoredTop sz="83333" autoAdjust="0"/>
  </p:normalViewPr>
  <p:slideViewPr>
    <p:cSldViewPr>
      <p:cViewPr>
        <p:scale>
          <a:sx n="75" d="100"/>
          <a:sy n="75" d="100"/>
        </p:scale>
        <p:origin x="-2264" y="-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9D77407-C927-4522-B883-3F20054B0B55}" type="datetimeFigureOut">
              <a:rPr lang="el-GR"/>
              <a:pPr>
                <a:defRPr/>
              </a:pPr>
              <a:t>8/10/18</a:t>
            </a:fld>
            <a:endParaRPr lang="el-GR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3A9B645-6EAE-4E5F-AF10-081DEDE649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5448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19AB0C5-9108-4919-A1E8-65CD8D309DE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4897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AB0C5-9108-4919-A1E8-65CD8D309DEA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6124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MEASLES,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AB0C5-9108-4919-A1E8-65CD8D309DEA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468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AB0C5-9108-4919-A1E8-65CD8D309DEA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9044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dirty="0" smtClean="0"/>
              <a:t>Κοκκιώματα (30%)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AB0C5-9108-4919-A1E8-65CD8D309DEA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131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l-GR" sz="1200" u="none" strike="noStrike" cap="none" normalizeH="0" baseline="0" dirty="0" smtClean="0">
                <a:ln>
                  <a:noFill/>
                </a:ln>
                <a:effectLst/>
              </a:rPr>
              <a:t>37.</a:t>
            </a:r>
            <a:r>
              <a:rPr kumimoji="0" lang="en-US" sz="1200" u="none" strike="noStrike" cap="none" normalizeH="0" baseline="0" dirty="0" smtClean="0">
                <a:ln>
                  <a:noFill/>
                </a:ln>
                <a:effectLst/>
              </a:rPr>
              <a:t>5</a:t>
            </a:r>
            <a:r>
              <a:rPr kumimoji="0" lang="el-GR" sz="1200" u="none" strike="noStrike" cap="none" normalizeH="0" baseline="0" dirty="0" smtClean="0">
                <a:ln>
                  <a:noFill/>
                </a:ln>
                <a:effectLst/>
              </a:rPr>
              <a:t> ή 37.8</a:t>
            </a:r>
            <a:endParaRPr lang="el-GR" dirty="0" smtClean="0"/>
          </a:p>
          <a:p>
            <a:r>
              <a:rPr lang="en-US" dirty="0" smtClean="0"/>
              <a:t>The Montreal classification of inflammatory bowel disease: controversies, consensus, and implications.</a:t>
            </a:r>
          </a:p>
          <a:p>
            <a:r>
              <a:rPr lang="en-US" dirty="0" smtClean="0"/>
              <a:t>AU</a:t>
            </a:r>
          </a:p>
          <a:p>
            <a:r>
              <a:rPr lang="en-US" dirty="0" err="1" smtClean="0"/>
              <a:t>Satsangi</a:t>
            </a:r>
            <a:r>
              <a:rPr lang="en-US" dirty="0" smtClean="0"/>
              <a:t> J, Silverberg MS, </a:t>
            </a:r>
            <a:r>
              <a:rPr lang="en-US" dirty="0" err="1" smtClean="0"/>
              <a:t>Vermeire</a:t>
            </a:r>
            <a:r>
              <a:rPr lang="en-US" dirty="0" smtClean="0"/>
              <a:t> S, </a:t>
            </a:r>
            <a:r>
              <a:rPr lang="en-US" dirty="0" err="1" smtClean="0"/>
              <a:t>Colombel</a:t>
            </a:r>
            <a:r>
              <a:rPr lang="en-US" dirty="0" smtClean="0"/>
              <a:t> JF </a:t>
            </a:r>
          </a:p>
          <a:p>
            <a:r>
              <a:rPr lang="en-US" dirty="0" smtClean="0"/>
              <a:t>SO</a:t>
            </a:r>
          </a:p>
          <a:p>
            <a:r>
              <a:rPr lang="en-US" dirty="0" smtClean="0"/>
              <a:t>Gut. 2006;55(6):749. 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www.ncbi.nlm.nih.gov</a:t>
            </a:r>
            <a:r>
              <a:rPr lang="en-US" dirty="0" smtClean="0"/>
              <a:t>/</a:t>
            </a:r>
            <a:r>
              <a:rPr lang="en-US" dirty="0" err="1" smtClean="0"/>
              <a:t>pmc</a:t>
            </a:r>
            <a:r>
              <a:rPr lang="en-US" dirty="0" smtClean="0"/>
              <a:t>/articles/PMC1856208/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AB0C5-9108-4919-A1E8-65CD8D309DEA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5385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 evidence-based position statement on the management of irritable bowel syndrome.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American College of Gastroenterology Task Force on Irritable Bowel Syndrome, Brandt LJ, </a:t>
            </a:r>
            <a:r>
              <a:rPr lang="en-US" dirty="0" err="1" smtClean="0"/>
              <a:t>Chey</a:t>
            </a:r>
            <a:r>
              <a:rPr lang="en-US" dirty="0" smtClean="0"/>
              <a:t> WD, Foxx-Orenstein AE, Schiller LR, </a:t>
            </a:r>
            <a:r>
              <a:rPr lang="en-US" dirty="0" err="1" smtClean="0"/>
              <a:t>Schoenfeld</a:t>
            </a:r>
            <a:r>
              <a:rPr lang="en-US" dirty="0" smtClean="0"/>
              <a:t> PS, Spiegel BM, Talley NJ, Quigley EM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Am J </a:t>
            </a:r>
            <a:r>
              <a:rPr lang="en-US" dirty="0" err="1" smtClean="0"/>
              <a:t>Gastroenterol</a:t>
            </a:r>
            <a:r>
              <a:rPr lang="en-US" dirty="0" smtClean="0"/>
              <a:t>. 2009;104 </a:t>
            </a:r>
            <a:r>
              <a:rPr lang="en-US" dirty="0" err="1" smtClean="0"/>
              <a:t>Suppl</a:t>
            </a:r>
            <a:r>
              <a:rPr lang="en-US" dirty="0" smtClean="0"/>
              <a:t> 1:S1.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Department of Medicine, Montefiore Medical Center, Albert Einstein School of Medicine.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PMID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19521341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AB0C5-9108-4919-A1E8-65CD8D309DEA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621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commons.wikimedia.org</a:t>
            </a:r>
            <a:r>
              <a:rPr lang="en-US" dirty="0" smtClean="0"/>
              <a:t>/wiki/</a:t>
            </a:r>
            <a:r>
              <a:rPr lang="en-US" dirty="0" err="1" smtClean="0"/>
              <a:t>File:Bristol_stool_chart.svg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AB0C5-9108-4919-A1E8-65CD8D309DEA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5671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7AFA-53DD-47B9-9286-03196D138EC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079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23C36-B309-454F-B2AD-6B488D724E1B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840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804D30-F05E-44BF-9D6E-AF23EB05D60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0071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77962"/>
            <a:ext cx="8229600" cy="4770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6400800"/>
            <a:ext cx="8229600" cy="381000"/>
          </a:xfrm>
        </p:spPr>
        <p:txBody>
          <a:bodyPr/>
          <a:lstStyle>
            <a:lvl1pPr algn="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74F01-02FC-40F4-A846-A9F46076A6F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6324600"/>
            <a:ext cx="8229600" cy="381000"/>
          </a:xfrm>
        </p:spPr>
        <p:txBody>
          <a:bodyPr/>
          <a:lstStyle>
            <a:lvl1pPr algn="r">
              <a:buNone/>
              <a:defRPr sz="2000">
                <a:solidFill>
                  <a:srgbClr val="1F497D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229600" cy="2255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6248400"/>
            <a:ext cx="8229600" cy="381000"/>
          </a:xfrm>
        </p:spPr>
        <p:txBody>
          <a:bodyPr/>
          <a:lstStyle>
            <a:lvl1pPr algn="r">
              <a:buNone/>
              <a:defRPr sz="2000">
                <a:solidFill>
                  <a:srgbClr val="1F497D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4"/>
          </p:nvPr>
        </p:nvSpPr>
        <p:spPr>
          <a:xfrm>
            <a:off x="457200" y="3810000"/>
            <a:ext cx="8229600" cy="2209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229600" cy="2255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6172200"/>
            <a:ext cx="8229600" cy="381000"/>
          </a:xfrm>
        </p:spPr>
        <p:txBody>
          <a:bodyPr/>
          <a:lstStyle>
            <a:lvl1pPr algn="r">
              <a:buNone/>
              <a:defRPr sz="2000">
                <a:solidFill>
                  <a:srgbClr val="1F497D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457200" y="3810000"/>
            <a:ext cx="8229600" cy="2255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1985" y="4919662"/>
            <a:ext cx="6820030" cy="566738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1985" y="76200"/>
            <a:ext cx="6820030" cy="4724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1100" y="5519738"/>
            <a:ext cx="67818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4325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325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4325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55A6E-0660-46CB-8F79-6BB9AE2302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181100" y="6400800"/>
            <a:ext cx="6781800" cy="381000"/>
          </a:xfrm>
        </p:spPr>
        <p:txBody>
          <a:bodyPr/>
          <a:lstStyle>
            <a:lvl1pPr algn="r">
              <a:buNone/>
              <a:defRPr sz="2000">
                <a:solidFill>
                  <a:srgbClr val="1F497D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B2341-5F1C-4C74-99F7-1549DE1AB4CA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49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B6BE8-DEBE-48A4-9FFA-471C5318171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723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B5F01-BA6D-47BA-BE7A-3B06D8D89A3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48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CAA2F-8AB8-4A3B-ABCE-DCF4DCF69250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62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74F01-02FC-40F4-A846-A9F46076A6F0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010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CFF67-9FDB-43AE-85F2-1E817769CDFD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563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A8257-F012-4880-8C2C-18F01CEAD87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670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55A6E-0660-46CB-8F79-6BB9AE23024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6442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BEB741-F994-4901-BFCE-A1D67EF0740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78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81" r:id="rId14"/>
    <p:sldLayoutId id="2147483682" r:id="rId15"/>
    <p:sldLayoutId id="2147483680" r:id="rId1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Μαθήματα Σημειολογίας </a:t>
            </a:r>
            <a:r>
              <a:rPr lang="mr-IN" dirty="0" smtClean="0"/>
              <a:t>–</a:t>
            </a:r>
            <a:r>
              <a:rPr lang="el-GR" dirty="0" smtClean="0"/>
              <a:t> Παθολογίας 7</a:t>
            </a:r>
            <a:r>
              <a:rPr lang="el-GR" baseline="30000" dirty="0" smtClean="0"/>
              <a:t>ου</a:t>
            </a:r>
            <a:r>
              <a:rPr lang="el-GR" dirty="0" smtClean="0"/>
              <a:t> Εξαμήνου</a:t>
            </a:r>
            <a:br>
              <a:rPr lang="el-GR" dirty="0" smtClean="0"/>
            </a:br>
            <a:r>
              <a:rPr lang="el-GR" dirty="0" smtClean="0"/>
              <a:t> Ιδιοπαθή Φλεγμονώδη Νοσήματα του Εντέρου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3962400"/>
            <a:ext cx="7010400" cy="1752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l-G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Δρόσος </a:t>
            </a:r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Καραγεωργόπουλος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MD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PhD MPH</a:t>
            </a:r>
            <a:endParaRPr lang="el-G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l-G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Παθολόγος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mr-IN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Λοιμωξιολόγος</a:t>
            </a:r>
          </a:p>
          <a:p>
            <a:pPr>
              <a:lnSpc>
                <a:spcPct val="120000"/>
              </a:lnSpc>
            </a:pPr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Επιμελητής Α’, Δ</a:t>
            </a:r>
            <a:r>
              <a:rPr lang="el-G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’ Παθολογική Κλινική</a:t>
            </a:r>
          </a:p>
          <a:p>
            <a:pPr>
              <a:lnSpc>
                <a:spcPct val="120000"/>
              </a:lnSpc>
            </a:pPr>
            <a:r>
              <a:rPr lang="el-G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Πανεπιστημιακό Γενικό Νοσοκομείο «ΑΤΤΙΚΟΝ</a:t>
            </a:r>
            <a:r>
              <a:rPr lang="el-GR" sz="2400" dirty="0" smtClean="0">
                <a:solidFill>
                  <a:schemeClr val="tx1"/>
                </a:solidFill>
              </a:rPr>
              <a:t>»</a:t>
            </a:r>
          </a:p>
          <a:p>
            <a:pPr>
              <a:lnSpc>
                <a:spcPct val="120000"/>
              </a:lnSpc>
            </a:pPr>
            <a:endParaRPr lang="el-GR" sz="2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457200" y="6400800"/>
            <a:ext cx="8229600" cy="3810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l-GR" dirty="0" smtClean="0"/>
              <a:t>Χαϊδάρι, 08-10-2018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7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Κλινικοεργαστηριακές διαφορές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ΕΚ </a:t>
            </a:r>
            <a:r>
              <a:rPr lang="el-GR" dirty="0" smtClean="0"/>
              <a:t>- ν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Υπέρ ΕΚ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Αιματηρή διάρροια</a:t>
            </a:r>
          </a:p>
          <a:p>
            <a:r>
              <a:rPr lang="el-GR" dirty="0" smtClean="0"/>
              <a:t>Χειρουργική εκτομή οδηγεί σε ίαση</a:t>
            </a:r>
          </a:p>
          <a:p>
            <a:r>
              <a:rPr lang="en-US" dirty="0" err="1" smtClean="0"/>
              <a:t>pANCA</a:t>
            </a:r>
            <a:endParaRPr lang="el-GR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Υπέρ </a:t>
            </a:r>
            <a:r>
              <a:rPr lang="en-US" dirty="0" err="1" smtClean="0"/>
              <a:t>vC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Ψηλαφητή μάζα (ΔΛΒ)</a:t>
            </a:r>
          </a:p>
          <a:p>
            <a:r>
              <a:rPr lang="el-GR" dirty="0" smtClean="0"/>
              <a:t>Περιπρωκτική νόσος</a:t>
            </a:r>
          </a:p>
          <a:p>
            <a:r>
              <a:rPr lang="el-GR" dirty="0" smtClean="0"/>
              <a:t>Συρίγγια, αποστήματα, συνοδός λεμφαδενοπάθεια</a:t>
            </a:r>
          </a:p>
          <a:p>
            <a:r>
              <a:rPr lang="el-GR" dirty="0"/>
              <a:t>Απώλεια </a:t>
            </a:r>
            <a:r>
              <a:rPr lang="el-GR" dirty="0" smtClean="0"/>
              <a:t>βάρους</a:t>
            </a:r>
            <a:endParaRPr lang="en-US" dirty="0" smtClean="0"/>
          </a:p>
          <a:p>
            <a:r>
              <a:rPr lang="el-GR" dirty="0" smtClean="0"/>
              <a:t>Υψηλή </a:t>
            </a:r>
            <a:r>
              <a:rPr lang="en-US" dirty="0" smtClean="0"/>
              <a:t>CRP</a:t>
            </a:r>
          </a:p>
          <a:p>
            <a:r>
              <a:rPr lang="en-US" dirty="0" smtClean="0"/>
              <a:t>ASCA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04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Διαφορές ενδοσκοπικής εικόνας 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ΕΚ </a:t>
            </a:r>
            <a:r>
              <a:rPr lang="el-GR" dirty="0" smtClean="0"/>
              <a:t>- ν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Υπέρ ΕΚ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Προσβολή ορθού</a:t>
            </a:r>
          </a:p>
          <a:p>
            <a:r>
              <a:rPr lang="el-GR" dirty="0" smtClean="0"/>
              <a:t>Συνεχής, συμμετρική προσβολή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Υπέρ </a:t>
            </a:r>
            <a:r>
              <a:rPr lang="en-US" dirty="0" err="1" smtClean="0"/>
              <a:t>vC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Μεμονωμένη προσβολή τελικού ειλεού</a:t>
            </a:r>
          </a:p>
          <a:p>
            <a:r>
              <a:rPr lang="el-GR" dirty="0" smtClean="0"/>
              <a:t>Αφθώδη ή βαθιά σχισμοειδή/οφιοειδή έλκη</a:t>
            </a:r>
          </a:p>
          <a:p>
            <a:pPr lvl="1"/>
            <a:r>
              <a:rPr lang="el-GR" dirty="0" smtClean="0"/>
              <a:t>Εικόνα πλακόστρωτου</a:t>
            </a:r>
          </a:p>
          <a:p>
            <a:r>
              <a:rPr lang="el-GR" dirty="0" smtClean="0"/>
              <a:t>Στενώσεις, συρίγγια</a:t>
            </a:r>
          </a:p>
        </p:txBody>
      </p:sp>
    </p:spTree>
    <p:extLst>
      <p:ext uri="{BB962C8B-B14F-4D97-AF65-F5344CB8AC3E}">
        <p14:creationId xmlns:p14="http://schemas.microsoft.com/office/powerpoint/2010/main" val="309271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Βαρύτητα ΕΚ</a:t>
            </a:r>
            <a:endParaRPr lang="en-US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729570"/>
              </p:ext>
            </p:extLst>
          </p:nvPr>
        </p:nvGraphicFramePr>
        <p:xfrm>
          <a:off x="457200" y="1477963"/>
          <a:ext cx="8230194" cy="3108959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3036538"/>
                <a:gridCol w="2873086"/>
                <a:gridCol w="232057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Ήπια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Βαριά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# κενώσεων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≥</a:t>
                      </a: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Θερμοκρασία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&lt;37.5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≥</a:t>
                      </a: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37.5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Σφύξεις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&lt;90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≥</a:t>
                      </a: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Αιμοσφαιρίνη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&gt;10.5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&lt;10.5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ΤΚΕ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&lt;30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 </a:t>
                      </a:r>
                      <a:r>
                        <a:rPr kumimoji="0" lang="el-G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14521" marR="114521" horzOverflow="overflow"/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idx="15"/>
          </p:nvPr>
        </p:nvSpPr>
        <p:spPr>
          <a:xfrm>
            <a:off x="457200" y="4800600"/>
            <a:ext cx="8229600" cy="12652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dirty="0" smtClean="0"/>
              <a:t>Κεραυνοβόλος κολίτιδα με τοξικό μεγάκολο που μπορεί να ακολουθηθεί από διάτρηση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43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Πότε κάνουμε ενδοσκόπηση πεπτικού σε συμπτώματα ΣΕΕ;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67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Ανησυχητικά χαρακτηριστικά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Ηλικία έναρξης άνω των 50 ετών</a:t>
            </a:r>
          </a:p>
          <a:p>
            <a:r>
              <a:rPr lang="el-GR" dirty="0"/>
              <a:t>Αποβολή αίματος</a:t>
            </a:r>
          </a:p>
          <a:p>
            <a:r>
              <a:rPr lang="el-GR" dirty="0" smtClean="0"/>
              <a:t>Νυκτερινό διάρροια/άλγος που αφυπνίζει τον ασθενή</a:t>
            </a:r>
          </a:p>
          <a:p>
            <a:r>
              <a:rPr lang="el-GR" dirty="0" smtClean="0"/>
              <a:t>Ανεξήγητη απώλεια βάρους</a:t>
            </a:r>
          </a:p>
          <a:p>
            <a:r>
              <a:rPr lang="el-GR" dirty="0" smtClean="0"/>
              <a:t>Αυξημένοι δείκτες φλεγμονής</a:t>
            </a:r>
          </a:p>
          <a:p>
            <a:pPr lvl="1"/>
            <a:r>
              <a:rPr lang="en-US" dirty="0" smtClean="0"/>
              <a:t>CRP/</a:t>
            </a:r>
            <a:r>
              <a:rPr lang="el-GR" dirty="0" smtClean="0"/>
              <a:t>ΤΚΕ/καλπροτεκτίνη κοπράνων</a:t>
            </a:r>
          </a:p>
          <a:p>
            <a:r>
              <a:rPr lang="el-GR" dirty="0" smtClean="0"/>
              <a:t>Σιδηροπενική αναιμία</a:t>
            </a:r>
          </a:p>
          <a:p>
            <a:r>
              <a:rPr lang="el-GR" dirty="0" smtClean="0"/>
              <a:t>Οικογενειακό ιστορικό ΙΦΝΕ/ορθοκολικού </a:t>
            </a:r>
            <a:r>
              <a:rPr lang="en-US" dirty="0" err="1" smtClean="0"/>
              <a:t>Ca</a:t>
            </a:r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659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Εξωεντερικές εκδηλώσεις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Δέρμα</a:t>
            </a:r>
          </a:p>
          <a:p>
            <a:pPr lvl="1"/>
            <a:r>
              <a:rPr lang="el-GR" dirty="0" smtClean="0"/>
              <a:t>Οζώδες ερύθημα, γαγγραινώδες πυόδερμα</a:t>
            </a:r>
          </a:p>
          <a:p>
            <a:pPr lvl="1"/>
            <a:r>
              <a:rPr lang="el-GR" dirty="0" smtClean="0"/>
              <a:t>Ψωρίαση μπορεί να συνυπάρχει</a:t>
            </a:r>
          </a:p>
          <a:p>
            <a:r>
              <a:rPr lang="el-GR" dirty="0" smtClean="0"/>
              <a:t>Οφθαλμοί</a:t>
            </a:r>
          </a:p>
          <a:p>
            <a:pPr lvl="1"/>
            <a:r>
              <a:rPr lang="el-GR" dirty="0" smtClean="0"/>
              <a:t>Ιρίτιδα/ραγοειδίτιδα/επισκληρίτιδα</a:t>
            </a:r>
          </a:p>
          <a:p>
            <a:r>
              <a:rPr lang="el-GR" dirty="0" smtClean="0"/>
              <a:t>Ήπαρ</a:t>
            </a:r>
          </a:p>
          <a:p>
            <a:pPr lvl="1"/>
            <a:r>
              <a:rPr lang="el-GR" dirty="0" smtClean="0"/>
              <a:t>Στεάτωση, Πρωτοπαθής σκληρυντική χολαγγειίτιδα, Κοκκιωματώδης Ηπατίτιδα, Χολολιθίαση (</a:t>
            </a:r>
            <a:r>
              <a:rPr lang="en-US" dirty="0" err="1" smtClean="0"/>
              <a:t>vC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Μυοσκελετικό</a:t>
            </a:r>
          </a:p>
          <a:p>
            <a:pPr lvl="1"/>
            <a:r>
              <a:rPr lang="el-GR" dirty="0" smtClean="0"/>
              <a:t>Αρθρίτιδα</a:t>
            </a:r>
          </a:p>
          <a:p>
            <a:pPr lvl="2"/>
            <a:r>
              <a:rPr lang="el-GR" dirty="0" smtClean="0"/>
              <a:t>Τύπου Ι: ολιγο-αθρική, περιφερική (γόνατο), συχνά με διάγνωση ΙΦΝΕ, συμβαδίζει με έξαρση νόσου</a:t>
            </a:r>
          </a:p>
          <a:p>
            <a:pPr lvl="2"/>
            <a:r>
              <a:rPr lang="el-GR" dirty="0" smtClean="0"/>
              <a:t>Τύπου ΙΙ: πολυ-αρθρική (ΜΚΦΑ και άλλες), υποτροπιάζουσα</a:t>
            </a:r>
          </a:p>
          <a:p>
            <a:pPr lvl="2"/>
            <a:r>
              <a:rPr lang="el-GR" dirty="0" smtClean="0"/>
              <a:t>Σπονδυλίτιδα ή/και ιερολαγονίτιδα</a:t>
            </a:r>
          </a:p>
        </p:txBody>
      </p:sp>
    </p:spTree>
    <p:extLst>
      <p:ext uri="{BB962C8B-B14F-4D97-AF65-F5344CB8AC3E}">
        <p14:creationId xmlns:p14="http://schemas.microsoft.com/office/powerpoint/2010/main" val="90767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3100"/>
            <a:ext cx="9144000" cy="549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732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Ποια είναι τα ΙΦΝΕ;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4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ΙΦΝΕ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Ελκώδης Κολίτιδα (ΕΚ)</a:t>
            </a:r>
          </a:p>
          <a:p>
            <a:r>
              <a:rPr lang="el-GR" dirty="0" smtClean="0"/>
              <a:t>Νόσος </a:t>
            </a:r>
            <a:r>
              <a:rPr lang="en-US" dirty="0" err="1" smtClean="0"/>
              <a:t>Crohn</a:t>
            </a:r>
            <a:r>
              <a:rPr lang="en-US" dirty="0" smtClean="0"/>
              <a:t> (</a:t>
            </a:r>
            <a:r>
              <a:rPr lang="el-GR" dirty="0" smtClean="0"/>
              <a:t>ν</a:t>
            </a:r>
            <a:r>
              <a:rPr lang="en-US" dirty="0" smtClean="0"/>
              <a:t>C)</a:t>
            </a:r>
          </a:p>
          <a:p>
            <a:r>
              <a:rPr lang="el-GR" dirty="0" smtClean="0"/>
              <a:t>Αδιευκρίνιστη (</a:t>
            </a:r>
            <a:r>
              <a:rPr lang="en-US" dirty="0" smtClean="0"/>
              <a:t>Indeterminate) </a:t>
            </a:r>
            <a:r>
              <a:rPr lang="el-GR" dirty="0" smtClean="0"/>
              <a:t>κολίτιδα (10-15% αρχικά)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32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Κύρια Χαρακτηριστικά Ελκώδους Κολίτιδας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Υποτροπιάζοντα (κατά κανόνα) επεισόδια φλεγμονής</a:t>
            </a:r>
          </a:p>
          <a:p>
            <a:r>
              <a:rPr lang="el-GR" dirty="0" smtClean="0"/>
              <a:t>Προσβάλλει εντερικό βλεννογόνο (και υποβλεννογόνια στοιβάδα)</a:t>
            </a:r>
          </a:p>
          <a:p>
            <a:r>
              <a:rPr lang="el-GR" dirty="0" smtClean="0"/>
              <a:t>Σχεδόν πάντα προσβάλλεται το ορθό</a:t>
            </a:r>
          </a:p>
          <a:p>
            <a:r>
              <a:rPr lang="el-GR" dirty="0" smtClean="0"/>
              <a:t>Μπορεί να εκτείνεται εγγύτερα, κατά συνέχεια, σε άλλοτε άλλο μήκος του παχέος εντέρου</a:t>
            </a:r>
          </a:p>
          <a:p>
            <a:pPr lvl="1"/>
            <a:r>
              <a:rPr lang="el-GR" dirty="0" smtClean="0"/>
              <a:t>Πρωκτίτιδα (ορθό)</a:t>
            </a:r>
            <a:r>
              <a:rPr lang="el-GR" dirty="0" smtClean="0"/>
              <a:t>,</a:t>
            </a:r>
            <a:endParaRPr lang="en-US" dirty="0" smtClean="0"/>
          </a:p>
          <a:p>
            <a:pPr lvl="1"/>
            <a:r>
              <a:rPr lang="el-GR" dirty="0"/>
              <a:t>Π</a:t>
            </a:r>
            <a:r>
              <a:rPr lang="el-GR" dirty="0" smtClean="0"/>
              <a:t>ρωκτοσιγμοειδίτιδα</a:t>
            </a:r>
            <a:r>
              <a:rPr lang="el-GR" dirty="0" smtClean="0"/>
              <a:t>, </a:t>
            </a:r>
            <a:endParaRPr lang="el-GR" dirty="0" smtClean="0"/>
          </a:p>
          <a:p>
            <a:pPr lvl="1"/>
            <a:r>
              <a:rPr lang="el-GR" dirty="0" smtClean="0"/>
              <a:t>Αριστερή </a:t>
            </a:r>
            <a:r>
              <a:rPr lang="el-GR" dirty="0" smtClean="0"/>
              <a:t>(άπω) κολίτιδα (σπληνική καμπή), </a:t>
            </a:r>
            <a:endParaRPr lang="el-GR" dirty="0" smtClean="0"/>
          </a:p>
          <a:p>
            <a:pPr lvl="1"/>
            <a:r>
              <a:rPr lang="el-GR" dirty="0" smtClean="0"/>
              <a:t>Εκτεταμένη </a:t>
            </a:r>
            <a:r>
              <a:rPr lang="el-GR" dirty="0" smtClean="0"/>
              <a:t>(όχι στο τυφλό), </a:t>
            </a:r>
            <a:endParaRPr lang="el-GR" dirty="0" smtClean="0"/>
          </a:p>
          <a:p>
            <a:pPr lvl="1"/>
            <a:r>
              <a:rPr lang="el-GR" dirty="0" smtClean="0"/>
              <a:t>Πανκολίτιδα</a:t>
            </a:r>
            <a:endParaRPr lang="el-GR" dirty="0" smtClean="0"/>
          </a:p>
          <a:p>
            <a:pPr lvl="2"/>
            <a:r>
              <a:rPr lang="el-GR" dirty="0" smtClean="0"/>
              <a:t>Ειλεΐτιδα </a:t>
            </a:r>
            <a:r>
              <a:rPr lang="el-GR" dirty="0" smtClean="0"/>
              <a:t>δυνατή σε περιπτώσεις πανκολίτιδας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2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Κύρια Χαρακτηριστικά Νόσου </a:t>
            </a:r>
            <a:r>
              <a:rPr lang="en-US" dirty="0" err="1" smtClean="0"/>
              <a:t>Crohn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Διατοιχωματική φλεγμονή</a:t>
            </a:r>
          </a:p>
          <a:p>
            <a:r>
              <a:rPr lang="el-GR" dirty="0" smtClean="0"/>
              <a:t>Ασυνεχής προσβολή (κατά περιοχές - </a:t>
            </a:r>
            <a:r>
              <a:rPr lang="en-US" dirty="0" smtClean="0"/>
              <a:t>skip lesions)</a:t>
            </a:r>
            <a:endParaRPr lang="el-GR" dirty="0" smtClean="0"/>
          </a:p>
          <a:p>
            <a:r>
              <a:rPr lang="el-GR" dirty="0" smtClean="0"/>
              <a:t>Μπορεί να προσβάλει όλον τον γαστρεντερικό σωλήνα (στόμα ως πρωκτό)</a:t>
            </a:r>
          </a:p>
          <a:p>
            <a:pPr lvl="1"/>
            <a:r>
              <a:rPr lang="el-GR" dirty="0" smtClean="0"/>
              <a:t>Ειλεΐτιδα 30%, </a:t>
            </a:r>
            <a:endParaRPr lang="el-GR" dirty="0" smtClean="0"/>
          </a:p>
          <a:p>
            <a:pPr lvl="1"/>
            <a:r>
              <a:rPr lang="el-GR" dirty="0" smtClean="0"/>
              <a:t>Ειλεοκολίτιδα </a:t>
            </a:r>
            <a:r>
              <a:rPr lang="el-GR" dirty="0" smtClean="0"/>
              <a:t>50%, </a:t>
            </a:r>
            <a:endParaRPr lang="el-GR" dirty="0" smtClean="0"/>
          </a:p>
          <a:p>
            <a:pPr lvl="1"/>
            <a:r>
              <a:rPr lang="el-GR" dirty="0" smtClean="0"/>
              <a:t>Κολίτιδα </a:t>
            </a:r>
            <a:r>
              <a:rPr lang="el-GR" dirty="0" smtClean="0"/>
              <a:t>20%</a:t>
            </a:r>
          </a:p>
          <a:p>
            <a:r>
              <a:rPr lang="el-GR" dirty="0" smtClean="0"/>
              <a:t>Περιπρωκτική νόσος 30%</a:t>
            </a:r>
            <a:endParaRPr lang="en-US" dirty="0" smtClean="0"/>
          </a:p>
          <a:p>
            <a:r>
              <a:rPr lang="el-GR" dirty="0" smtClean="0"/>
              <a:t>Μπορεί να οδηγήσει σε συμφύσεις, στενώσεις, αποστήματα, συρίγγια</a:t>
            </a:r>
            <a:endParaRPr lang="en-US" dirty="0" smtClean="0"/>
          </a:p>
          <a:p>
            <a:r>
              <a:rPr lang="el-GR" dirty="0" smtClean="0"/>
              <a:t>Εξάρσεις και υφέσεις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83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Επιδημιολογία ΙΦΝΕ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Επίπτωση </a:t>
            </a:r>
            <a:r>
              <a:rPr lang="el-GR" dirty="0" smtClean="0"/>
              <a:t>ΕΚ/ν</a:t>
            </a:r>
            <a:r>
              <a:rPr lang="en-US" dirty="0" smtClean="0"/>
              <a:t>C </a:t>
            </a:r>
            <a:r>
              <a:rPr lang="en-US" dirty="0" smtClean="0"/>
              <a:t>3-20 </a:t>
            </a:r>
            <a:r>
              <a:rPr lang="el-GR" dirty="0" smtClean="0"/>
              <a:t>ανά 100.000 ανθρωπο-έτη</a:t>
            </a:r>
          </a:p>
          <a:p>
            <a:r>
              <a:rPr lang="el-GR" dirty="0" smtClean="0"/>
              <a:t>Ηλικία</a:t>
            </a:r>
          </a:p>
          <a:p>
            <a:pPr lvl="1"/>
            <a:r>
              <a:rPr lang="el-GR" dirty="0" smtClean="0"/>
              <a:t>Έναρξη συνήθως μεταξύ 15-40 ετών</a:t>
            </a:r>
          </a:p>
          <a:p>
            <a:pPr lvl="1"/>
            <a:r>
              <a:rPr lang="el-GR" dirty="0" smtClean="0"/>
              <a:t>Μικρότερη δεύτερη κορυφή μεταξύ 50-80 ετών</a:t>
            </a:r>
          </a:p>
          <a:p>
            <a:r>
              <a:rPr lang="el-GR" dirty="0" smtClean="0"/>
              <a:t>Συσχέτιση με δυτικό τρόπο ζωής (δίαιτα)</a:t>
            </a:r>
          </a:p>
          <a:p>
            <a:pPr lvl="1"/>
            <a:r>
              <a:rPr lang="el-GR" dirty="0" smtClean="0"/>
              <a:t>Συχνότερα σε βορειότερες χώρες</a:t>
            </a:r>
          </a:p>
          <a:p>
            <a:pPr lvl="1"/>
            <a:r>
              <a:rPr lang="el-GR" dirty="0" smtClean="0"/>
              <a:t>Αυξανόμενη επίπτωση τα τελευταία έτη, ιδίως ν</a:t>
            </a:r>
            <a:r>
              <a:rPr lang="en-US" dirty="0" smtClean="0"/>
              <a:t>C</a:t>
            </a:r>
            <a:endParaRPr lang="el-GR" dirty="0" smtClean="0"/>
          </a:p>
          <a:p>
            <a:r>
              <a:rPr lang="el-GR" dirty="0" smtClean="0"/>
              <a:t>Φυλή: συχνότερες στη λευκή φυλή</a:t>
            </a:r>
          </a:p>
          <a:p>
            <a:r>
              <a:rPr lang="el-GR" dirty="0" smtClean="0"/>
              <a:t>Φύλο</a:t>
            </a:r>
          </a:p>
          <a:p>
            <a:pPr lvl="1"/>
            <a:r>
              <a:rPr lang="en-US" dirty="0" err="1" smtClean="0"/>
              <a:t>vC</a:t>
            </a:r>
            <a:r>
              <a:rPr lang="en-US" dirty="0" smtClean="0"/>
              <a:t> </a:t>
            </a:r>
            <a:r>
              <a:rPr lang="el-GR" dirty="0" smtClean="0"/>
              <a:t>λίγο συχνότερη στις γυναίκες, ΕΚ στους άνδρες</a:t>
            </a:r>
          </a:p>
        </p:txBody>
      </p:sp>
    </p:spTree>
    <p:extLst>
      <p:ext uri="{BB962C8B-B14F-4D97-AF65-F5344CB8AC3E}">
        <p14:creationId xmlns:p14="http://schemas.microsoft.com/office/powerpoint/2010/main" val="207211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Παράγοντες κινδύνου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525963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Κληρονομικό </a:t>
            </a:r>
            <a:r>
              <a:rPr lang="el-GR" dirty="0" smtClean="0"/>
              <a:t>ιστορικό</a:t>
            </a:r>
            <a:endParaRPr lang="el-GR" dirty="0"/>
          </a:p>
          <a:p>
            <a:pPr lvl="1"/>
            <a:r>
              <a:rPr lang="el-GR" dirty="0" smtClean="0"/>
              <a:t>Θετικό </a:t>
            </a:r>
            <a:r>
              <a:rPr lang="el-GR" dirty="0"/>
              <a:t>σε 10-25% των </a:t>
            </a:r>
            <a:r>
              <a:rPr lang="el-GR" dirty="0" smtClean="0"/>
              <a:t>ασθενών</a:t>
            </a:r>
          </a:p>
          <a:p>
            <a:pPr lvl="1"/>
            <a:r>
              <a:rPr lang="en-US" dirty="0" smtClean="0"/>
              <a:t>↑ </a:t>
            </a:r>
            <a:r>
              <a:rPr lang="el-GR" dirty="0" smtClean="0"/>
              <a:t>Κίνδυνος </a:t>
            </a:r>
            <a:r>
              <a:rPr lang="en-US" dirty="0" smtClean="0"/>
              <a:t>x 3-20 </a:t>
            </a:r>
            <a:r>
              <a:rPr lang="el-GR" dirty="0" smtClean="0"/>
              <a:t>φορές σε 1</a:t>
            </a:r>
            <a:r>
              <a:rPr lang="el-GR" baseline="30000" dirty="0" smtClean="0"/>
              <a:t>ου</a:t>
            </a:r>
            <a:r>
              <a:rPr lang="el-GR" dirty="0" smtClean="0"/>
              <a:t> βαθμού συγγενείς</a:t>
            </a:r>
          </a:p>
          <a:p>
            <a:r>
              <a:rPr lang="el-GR" dirty="0" smtClean="0"/>
              <a:t>Κάπνισμα</a:t>
            </a:r>
            <a:r>
              <a:rPr lang="el-GR" dirty="0"/>
              <a:t>: αυξημένος κίνδυνος για ν</a:t>
            </a:r>
            <a:r>
              <a:rPr lang="en-US" dirty="0"/>
              <a:t>C, </a:t>
            </a:r>
            <a:r>
              <a:rPr lang="el-GR" dirty="0"/>
              <a:t>προστατευτικός παράγων για </a:t>
            </a:r>
            <a:r>
              <a:rPr lang="en-US" dirty="0" smtClean="0"/>
              <a:t>EK</a:t>
            </a:r>
            <a:endParaRPr lang="el-GR" dirty="0"/>
          </a:p>
          <a:p>
            <a:pPr lvl="1"/>
            <a:r>
              <a:rPr lang="el-GR" dirty="0" smtClean="0"/>
              <a:t>Εμφάνιση ΕΚ μετά διακοπή καπνίσματος</a:t>
            </a:r>
            <a:endParaRPr lang="el-GR" dirty="0"/>
          </a:p>
          <a:p>
            <a:r>
              <a:rPr lang="el-GR" dirty="0" smtClean="0"/>
              <a:t>Γαστρεντερίτιδα</a:t>
            </a:r>
          </a:p>
          <a:p>
            <a:r>
              <a:rPr lang="el-GR" dirty="0" smtClean="0"/>
              <a:t>Σκωληκοειδεκτομή</a:t>
            </a:r>
            <a:r>
              <a:rPr lang="el-GR" dirty="0"/>
              <a:t>: προστατευτική για </a:t>
            </a:r>
            <a:r>
              <a:rPr lang="el-GR" dirty="0" smtClean="0"/>
              <a:t>ΕΚ</a:t>
            </a:r>
          </a:p>
          <a:p>
            <a:r>
              <a:rPr lang="el-GR" dirty="0" smtClean="0"/>
              <a:t>Λήψη ΜΣΑΦ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260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Παθογένεση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Μη σαφώς ξεκαθαρισμένη</a:t>
            </a:r>
          </a:p>
          <a:p>
            <a:r>
              <a:rPr lang="el-GR" dirty="0" smtClean="0"/>
              <a:t>Μικροβιακοί παράγοντες</a:t>
            </a:r>
          </a:p>
          <a:p>
            <a:pPr lvl="1"/>
            <a:r>
              <a:rPr lang="el-GR" dirty="0" smtClean="0"/>
              <a:t>Λοιμώξεις (</a:t>
            </a:r>
            <a:r>
              <a:rPr lang="en-US" i="1" dirty="0" smtClean="0"/>
              <a:t>Mycobacterium </a:t>
            </a:r>
            <a:r>
              <a:rPr lang="en-US" i="1" dirty="0" err="1" smtClean="0"/>
              <a:t>paratuberculosis</a:t>
            </a:r>
            <a:r>
              <a:rPr lang="en-US" dirty="0" smtClean="0"/>
              <a:t>, </a:t>
            </a:r>
            <a:r>
              <a:rPr lang="el-GR" dirty="0" smtClean="0"/>
              <a:t>ιώσεις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Διαφορετική σύσταση</a:t>
            </a:r>
            <a:r>
              <a:rPr lang="en-US" dirty="0" smtClean="0"/>
              <a:t>/</a:t>
            </a:r>
            <a:r>
              <a:rPr lang="el-GR" dirty="0" smtClean="0"/>
              <a:t>λειτουργία μικροβιώματος </a:t>
            </a:r>
            <a:r>
              <a:rPr lang="en-US" dirty="0" smtClean="0"/>
              <a:t>(</a:t>
            </a:r>
            <a:r>
              <a:rPr lang="el-GR" dirty="0"/>
              <a:t>δυσβίωση)</a:t>
            </a:r>
            <a:endParaRPr lang="en-US" dirty="0" smtClean="0"/>
          </a:p>
          <a:p>
            <a:pPr lvl="1"/>
            <a:r>
              <a:rPr lang="el-GR" dirty="0" smtClean="0"/>
              <a:t>Παθολογική ανοσολογική απάντηση σε ενδοαυλικά βακτήρια/προϊόντα τους</a:t>
            </a:r>
          </a:p>
          <a:p>
            <a:r>
              <a:rPr lang="el-GR" dirty="0" smtClean="0"/>
              <a:t>Γενετική προδιάθεση</a:t>
            </a:r>
          </a:p>
          <a:p>
            <a:pPr lvl="1"/>
            <a:r>
              <a:rPr lang="el-GR" dirty="0" smtClean="0"/>
              <a:t>Ανοσολογικό υπόβαθρο</a:t>
            </a:r>
          </a:p>
          <a:p>
            <a:r>
              <a:rPr lang="el-GR" dirty="0" smtClean="0"/>
              <a:t>Περιβαλλοντικοί παράγοντες</a:t>
            </a:r>
          </a:p>
          <a:p>
            <a:pPr lvl="1"/>
            <a:r>
              <a:rPr lang="el-GR" dirty="0" smtClean="0"/>
              <a:t>π.χ., δίαιτα, παχυσαρκία (ν</a:t>
            </a:r>
            <a:r>
              <a:rPr lang="en-US" dirty="0" smtClean="0"/>
              <a:t>C)</a:t>
            </a:r>
            <a:r>
              <a:rPr lang="el-GR" dirty="0" smtClean="0"/>
              <a:t>, λήψη αντιβιοτικών σε νεαρή ηλικία, στρες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20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Διάγνωση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Συμβατή κλινική εικόνα/</a:t>
            </a:r>
            <a:r>
              <a:rPr lang="el-GR" dirty="0" smtClean="0"/>
              <a:t>ενδοσκοπική/απεικονιστικ</a:t>
            </a:r>
            <a:r>
              <a:rPr lang="el-GR" dirty="0" smtClean="0"/>
              <a:t>ή</a:t>
            </a:r>
            <a:r>
              <a:rPr lang="el-GR" dirty="0" smtClean="0"/>
              <a:t> </a:t>
            </a:r>
            <a:r>
              <a:rPr lang="el-GR" dirty="0" smtClean="0"/>
              <a:t>εικόνα και ιστολογία</a:t>
            </a:r>
          </a:p>
          <a:p>
            <a:r>
              <a:rPr lang="el-GR" dirty="0" smtClean="0"/>
              <a:t>Αποκλεισμός άλλων αιτίων</a:t>
            </a:r>
            <a:r>
              <a:rPr lang="en-US" dirty="0" smtClean="0"/>
              <a:t> (</a:t>
            </a:r>
            <a:r>
              <a:rPr lang="el-GR" dirty="0" smtClean="0"/>
              <a:t>ανάλογα με το κλινικό σύνδρομο)</a:t>
            </a:r>
          </a:p>
          <a:p>
            <a:pPr lvl="1"/>
            <a:r>
              <a:rPr lang="el-GR" sz="3100" dirty="0" smtClean="0"/>
              <a:t>Λοιμώξεις</a:t>
            </a:r>
            <a:endParaRPr lang="en-US" sz="3100" dirty="0" smtClean="0"/>
          </a:p>
          <a:p>
            <a:pPr lvl="2"/>
            <a:r>
              <a:rPr lang="el-GR" sz="2600" dirty="0" smtClean="0"/>
              <a:t>Οξείες λοιμώξεις</a:t>
            </a:r>
          </a:p>
          <a:p>
            <a:pPr lvl="2"/>
            <a:r>
              <a:rPr lang="el-GR" sz="2600" dirty="0" smtClean="0"/>
              <a:t>ΤΒ, </a:t>
            </a:r>
            <a:r>
              <a:rPr lang="en-US" sz="2600" dirty="0" smtClean="0"/>
              <a:t>Yersinia, </a:t>
            </a:r>
            <a:r>
              <a:rPr lang="el-GR" sz="2600" dirty="0" smtClean="0"/>
              <a:t>Αμοιβάδωση, </a:t>
            </a:r>
            <a:r>
              <a:rPr lang="en-US" sz="2600" dirty="0" smtClean="0"/>
              <a:t>CMV</a:t>
            </a:r>
            <a:r>
              <a:rPr lang="el-GR" sz="2600" dirty="0" smtClean="0"/>
              <a:t> (ανοσοκατασταλμένοι)</a:t>
            </a:r>
            <a:endParaRPr lang="en-US" sz="2600" dirty="0" smtClean="0"/>
          </a:p>
          <a:p>
            <a:pPr lvl="3"/>
            <a:r>
              <a:rPr lang="el-GR" sz="2300" dirty="0"/>
              <a:t>Ταξιδιωτικό ιστορικό</a:t>
            </a:r>
            <a:endParaRPr lang="en-US" sz="2300" dirty="0"/>
          </a:p>
          <a:p>
            <a:pPr lvl="2"/>
            <a:r>
              <a:rPr lang="el-GR" sz="2600" dirty="0" smtClean="0"/>
              <a:t>Πρωκτίτιδα (</a:t>
            </a:r>
            <a:r>
              <a:rPr lang="en-US" sz="2600" dirty="0" smtClean="0"/>
              <a:t>GC, CT/LGV, HSV, T. pallidum)</a:t>
            </a:r>
          </a:p>
          <a:p>
            <a:pPr lvl="3"/>
            <a:r>
              <a:rPr lang="el-GR" sz="2300" dirty="0" smtClean="0"/>
              <a:t>Σεξουαλικό ιστορικό</a:t>
            </a:r>
          </a:p>
          <a:p>
            <a:pPr lvl="1"/>
            <a:r>
              <a:rPr lang="el-GR" dirty="0" smtClean="0"/>
              <a:t>Ισχαιμική κολίτιδα</a:t>
            </a:r>
          </a:p>
          <a:p>
            <a:pPr lvl="1"/>
            <a:r>
              <a:rPr lang="el-GR" dirty="0" smtClean="0"/>
              <a:t>Μετακτινική κολίτιδα</a:t>
            </a:r>
          </a:p>
          <a:p>
            <a:pPr lvl="1"/>
            <a:r>
              <a:rPr lang="el-GR" dirty="0" smtClean="0"/>
              <a:t>Κοιλιοκάκη</a:t>
            </a:r>
          </a:p>
          <a:p>
            <a:pPr lvl="1"/>
            <a:r>
              <a:rPr lang="en-US" dirty="0" err="1" smtClean="0"/>
              <a:t>Ca</a:t>
            </a:r>
            <a:endParaRPr lang="en-US" dirty="0" smtClean="0"/>
          </a:p>
          <a:p>
            <a:pPr lvl="1"/>
            <a:r>
              <a:rPr lang="el-GR" dirty="0" smtClean="0"/>
              <a:t>ΣΕΕ (συχνά συνυπάρχει σε ΙΦΝΕ)</a:t>
            </a:r>
          </a:p>
          <a:p>
            <a:pPr lvl="1"/>
            <a:r>
              <a:rPr lang="el-GR" dirty="0" smtClean="0"/>
              <a:t>Φαρμακευτική κολίτιδα (ΜΣΑΦ, </a:t>
            </a:r>
            <a:r>
              <a:rPr lang="en-US" dirty="0" err="1" smtClean="0"/>
              <a:t>Ipilimumab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anti-CTLA-4)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05470284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DK.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Presentation_DK.1.potx</Template>
  <TotalTime>15999</TotalTime>
  <Words>803</Words>
  <Application>Microsoft Macintosh PowerPoint</Application>
  <PresentationFormat>On-screen Show (4:3)</PresentationFormat>
  <Paragraphs>166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Presentation_DK.1</vt:lpstr>
      <vt:lpstr> Μαθήματα Σημειολογίας – Παθολογίας 7ου Εξαμήνου  Ιδιοπαθή Φλεγμονώδη Νοσήματα του Εντέρου</vt:lpstr>
      <vt:lpstr>Ποια είναι τα ΙΦΝΕ;</vt:lpstr>
      <vt:lpstr>ΙΦΝΕ</vt:lpstr>
      <vt:lpstr>Κύρια Χαρακτηριστικά Ελκώδους Κολίτιδας</vt:lpstr>
      <vt:lpstr>Κύρια Χαρακτηριστικά Νόσου Crohn</vt:lpstr>
      <vt:lpstr>Επιδημιολογία ΙΦΝΕ</vt:lpstr>
      <vt:lpstr>Παράγοντες κινδύνου</vt:lpstr>
      <vt:lpstr>Παθογένεση</vt:lpstr>
      <vt:lpstr>Διάγνωση</vt:lpstr>
      <vt:lpstr>Κλινικοεργαστηριακές διαφορές  ΕΚ - νC</vt:lpstr>
      <vt:lpstr>Διαφορές ενδοσκοπικής εικόνας  ΕΚ - νC</vt:lpstr>
      <vt:lpstr>Βαρύτητα ΕΚ</vt:lpstr>
      <vt:lpstr>Πότε κάνουμε ενδοσκόπηση πεπτικού σε συμπτώματα ΣΕΕ;</vt:lpstr>
      <vt:lpstr>Ανησυχητικά χαρακτηριστικά</vt:lpstr>
      <vt:lpstr>Εξωεντερικές εκδηλώσεις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drkarag</dc:creator>
  <cp:lastModifiedBy>Dr Karag</cp:lastModifiedBy>
  <cp:revision>1169</cp:revision>
  <cp:lastPrinted>1601-01-01T00:00:00Z</cp:lastPrinted>
  <dcterms:created xsi:type="dcterms:W3CDTF">2009-09-06T16:19:33Z</dcterms:created>
  <dcterms:modified xsi:type="dcterms:W3CDTF">2018-10-08T05:15:59Z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