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31" r:id="rId3"/>
    <p:sldId id="332" r:id="rId4"/>
    <p:sldId id="333" r:id="rId5"/>
    <p:sldId id="334" r:id="rId6"/>
    <p:sldId id="335" r:id="rId7"/>
    <p:sldId id="330" r:id="rId8"/>
    <p:sldId id="257" r:id="rId9"/>
    <p:sldId id="258" r:id="rId10"/>
    <p:sldId id="320" r:id="rId11"/>
    <p:sldId id="259" r:id="rId12"/>
    <p:sldId id="260" r:id="rId13"/>
    <p:sldId id="277" r:id="rId14"/>
    <p:sldId id="286" r:id="rId15"/>
    <p:sldId id="265" r:id="rId16"/>
    <p:sldId id="267" r:id="rId17"/>
    <p:sldId id="261" r:id="rId18"/>
    <p:sldId id="268" r:id="rId19"/>
    <p:sldId id="269" r:id="rId20"/>
    <p:sldId id="263" r:id="rId21"/>
    <p:sldId id="271" r:id="rId22"/>
    <p:sldId id="270" r:id="rId23"/>
    <p:sldId id="272" r:id="rId24"/>
    <p:sldId id="278" r:id="rId25"/>
    <p:sldId id="273" r:id="rId26"/>
    <p:sldId id="274" r:id="rId27"/>
    <p:sldId id="275" r:id="rId28"/>
    <p:sldId id="276" r:id="rId29"/>
    <p:sldId id="290" r:id="rId30"/>
    <p:sldId id="291" r:id="rId31"/>
    <p:sldId id="292" r:id="rId32"/>
    <p:sldId id="293" r:id="rId33"/>
    <p:sldId id="294" r:id="rId34"/>
    <p:sldId id="295" r:id="rId35"/>
    <p:sldId id="296" r:id="rId36"/>
    <p:sldId id="317" r:id="rId37"/>
    <p:sldId id="297" r:id="rId38"/>
    <p:sldId id="313" r:id="rId39"/>
    <p:sldId id="314" r:id="rId40"/>
    <p:sldId id="328" r:id="rId41"/>
    <p:sldId id="329" r:id="rId42"/>
    <p:sldId id="298" r:id="rId43"/>
    <p:sldId id="299" r:id="rId44"/>
    <p:sldId id="287" r:id="rId45"/>
    <p:sldId id="288" r:id="rId46"/>
    <p:sldId id="289" r:id="rId47"/>
    <p:sldId id="323" r:id="rId48"/>
    <p:sldId id="325" r:id="rId49"/>
    <p:sldId id="279" r:id="rId50"/>
    <p:sldId id="280" r:id="rId51"/>
    <p:sldId id="282" r:id="rId52"/>
    <p:sldId id="283" r:id="rId53"/>
    <p:sldId id="284" r:id="rId54"/>
    <p:sldId id="300" r:id="rId55"/>
    <p:sldId id="285" r:id="rId56"/>
    <p:sldId id="301" r:id="rId57"/>
    <p:sldId id="326" r:id="rId58"/>
    <p:sldId id="302" r:id="rId59"/>
    <p:sldId id="316" r:id="rId60"/>
    <p:sldId id="303" r:id="rId61"/>
    <p:sldId id="305" r:id="rId62"/>
    <p:sldId id="304" r:id="rId63"/>
    <p:sldId id="312" r:id="rId64"/>
    <p:sldId id="319" r:id="rId65"/>
    <p:sldId id="327" r:id="rId66"/>
    <p:sldId id="308" r:id="rId67"/>
    <p:sldId id="309" r:id="rId68"/>
    <p:sldId id="315" r:id="rId69"/>
    <p:sldId id="318" r:id="rId70"/>
    <p:sldId id="311"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5842"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2FE32-5824-4720-A550-BD190B89D4A4}" type="datetimeFigureOut">
              <a:rPr lang="el-GR" smtClean="0"/>
              <a:pPr/>
              <a:t>16/12/2017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CC9D6-0263-458F-82F5-60654D68137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9277F8C-4F94-4EE4-A3AF-6EB55BE9BCE4}" type="slidenum">
              <a:rPr lang="el-GR" smtClean="0"/>
              <a:pPr/>
              <a:t>19</a:t>
            </a:fld>
            <a:endParaRPr lang="el-G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Fibrin D-dimer is a degradation product of cross-linked fibrin, and its concentration increases in patients with acute venous thromboembolism.</a:t>
            </a:r>
          </a:p>
        </p:txBody>
      </p:sp>
      <p:sp>
        <p:nvSpPr>
          <p:cNvPr id="54276" name="Slide Number Placeholder 3"/>
          <p:cNvSpPr>
            <a:spLocks noGrp="1"/>
          </p:cNvSpPr>
          <p:nvPr>
            <p:ph type="sldNum" sz="quarter" idx="5"/>
          </p:nvPr>
        </p:nvSpPr>
        <p:spPr>
          <a:noFill/>
        </p:spPr>
        <p:txBody>
          <a:bodyPr/>
          <a:lstStyle/>
          <a:p>
            <a:fld id="{A0132081-C2B2-40DA-90F6-3DED70D7592D}" type="slidenum">
              <a:rPr lang="en-GB" smtClean="0"/>
              <a:pPr/>
              <a:t>22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Compression ultrasonography has largely replaced venography as the main imaging procedure to diagnose deep vein thrombosis</a:t>
            </a:r>
          </a:p>
          <a:p>
            <a:r>
              <a:rPr lang="en-US" smtClean="0"/>
              <a:t>From left to right; representation of vein and artery without and with (arrow) gentle compression with the echocardiographic probe; lower series, corresponding echocardiographic findings. The third image from the left show a thrombus in the vein (vein not compressible by the probe)</a:t>
            </a:r>
          </a:p>
          <a:p>
            <a:endParaRPr lang="en-US" smtClean="0"/>
          </a:p>
          <a:p>
            <a:r>
              <a:rPr lang="en-US" smtClean="0"/>
              <a:t>The 2012 revised ACCP guidelines recommend against routine treatment of asymptomatic isolated calf (distal) DVT</a:t>
            </a:r>
          </a:p>
          <a:p>
            <a:endParaRPr lang="en-US" smtClean="0"/>
          </a:p>
        </p:txBody>
      </p:sp>
      <p:sp>
        <p:nvSpPr>
          <p:cNvPr id="56324" name="Slide Number Placeholder 3"/>
          <p:cNvSpPr>
            <a:spLocks noGrp="1"/>
          </p:cNvSpPr>
          <p:nvPr>
            <p:ph type="sldNum" sz="quarter" idx="5"/>
          </p:nvPr>
        </p:nvSpPr>
        <p:spPr>
          <a:noFill/>
        </p:spPr>
        <p:txBody>
          <a:bodyPr/>
          <a:lstStyle/>
          <a:p>
            <a:fld id="{433C2D42-561A-4B4A-8728-3A19BFE3F792}" type="slidenum">
              <a:rPr lang="en-GB" smtClean="0"/>
              <a:pPr/>
              <a:t>30</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If </a:t>
            </a:r>
            <a:r>
              <a:rPr lang="en-US" dirty="0" err="1" smtClean="0"/>
              <a:t>multidetector</a:t>
            </a:r>
            <a:r>
              <a:rPr lang="en-US" dirty="0" smtClean="0"/>
              <a:t> CTPA is </a:t>
            </a:r>
            <a:r>
              <a:rPr lang="en-US" b="1" dirty="0" smtClean="0"/>
              <a:t>negative</a:t>
            </a:r>
            <a:r>
              <a:rPr lang="en-US" dirty="0" smtClean="0"/>
              <a:t> in a patient with a </a:t>
            </a:r>
            <a:r>
              <a:rPr lang="en-US" b="1" dirty="0" smtClean="0"/>
              <a:t>high clinical probability</a:t>
            </a:r>
            <a:r>
              <a:rPr lang="en-US" dirty="0" smtClean="0"/>
              <a:t>, the possibility of a false negative result should be considered, and further testing performed to rule out pulmonary embolism (e.g. serial venous </a:t>
            </a:r>
            <a:r>
              <a:rPr lang="en-US" dirty="0" err="1" smtClean="0"/>
              <a:t>ultrasonography</a:t>
            </a:r>
            <a:r>
              <a:rPr lang="en-US" dirty="0" smtClean="0"/>
              <a:t>, ventilation-perfusion lung scanning, and pulmonary angiography)</a:t>
            </a:r>
          </a:p>
          <a:p>
            <a:endParaRPr lang="en-US" dirty="0" smtClean="0"/>
          </a:p>
          <a:p>
            <a:r>
              <a:rPr lang="en-US" dirty="0" smtClean="0"/>
              <a:t>If a </a:t>
            </a:r>
            <a:r>
              <a:rPr lang="en-US" dirty="0" err="1" smtClean="0"/>
              <a:t>multidetector</a:t>
            </a:r>
            <a:r>
              <a:rPr lang="en-US" dirty="0" smtClean="0"/>
              <a:t> CT scan shows only </a:t>
            </a:r>
            <a:r>
              <a:rPr lang="en-US" dirty="0" err="1" smtClean="0"/>
              <a:t>subsegmental</a:t>
            </a:r>
            <a:r>
              <a:rPr lang="en-US" dirty="0" smtClean="0"/>
              <a:t> defects in a patient with a low clinical probability, the possibility of a false positive result should be considered, and further testing should be performed. This may also apply to patients with an intermediate clinical probability, although the need for further tests is less well established for these patients</a:t>
            </a:r>
          </a:p>
        </p:txBody>
      </p:sp>
      <p:sp>
        <p:nvSpPr>
          <p:cNvPr id="57348" name="Slide Number Placeholder 3"/>
          <p:cNvSpPr>
            <a:spLocks noGrp="1"/>
          </p:cNvSpPr>
          <p:nvPr>
            <p:ph type="sldNum" sz="quarter" idx="5"/>
          </p:nvPr>
        </p:nvSpPr>
        <p:spPr>
          <a:noFill/>
        </p:spPr>
        <p:txBody>
          <a:bodyPr/>
          <a:lstStyle/>
          <a:p>
            <a:fld id="{548686C0-7A87-4AF7-BEB8-11FFFD0D23FF}" type="slidenum">
              <a:rPr lang="en-GB" smtClean="0"/>
              <a:pPr/>
              <a:t>37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p:spPr>
        <p:txBody>
          <a:bodyPr/>
          <a:lstStyle/>
          <a:p>
            <a:endParaRPr lang="fr-FR" smtClean="0"/>
          </a:p>
        </p:txBody>
      </p:sp>
      <p:sp>
        <p:nvSpPr>
          <p:cNvPr id="52228" name="Espace réservé du numéro de diapositive 3"/>
          <p:cNvSpPr>
            <a:spLocks noGrp="1"/>
          </p:cNvSpPr>
          <p:nvPr>
            <p:ph type="sldNum" sz="quarter" idx="5"/>
          </p:nvPr>
        </p:nvSpPr>
        <p:spPr>
          <a:noFill/>
        </p:spPr>
        <p:txBody>
          <a:bodyPr/>
          <a:lstStyle/>
          <a:p>
            <a:fld id="{0E91F899-42B2-433D-8B6E-21E6FF6DF5DC}" type="slidenum">
              <a:rPr lang="fr-FR" smtClean="0"/>
              <a:pPr/>
              <a:t>45</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152400"/>
            <a:ext cx="7696200" cy="5334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5"/>
          <p:cNvSpPr>
            <a:spLocks noGrp="1" noChangeArrowheads="1"/>
          </p:cNvSpPr>
          <p:nvPr>
            <p:ph type="dt" sz="half" idx="10"/>
          </p:nvPr>
        </p:nvSpPr>
        <p:spPr>
          <a:ln/>
        </p:spPr>
        <p:txBody>
          <a:bodyPr/>
          <a:lstStyle>
            <a:lvl1pPr>
              <a:defRPr/>
            </a:lvl1pPr>
          </a:lstStyle>
          <a:p>
            <a:pPr>
              <a:defRPr/>
            </a:pPr>
            <a:endParaRPr lang="el-GR"/>
          </a:p>
        </p:txBody>
      </p:sp>
      <p:sp>
        <p:nvSpPr>
          <p:cNvPr id="4" name="Rectangle 6"/>
          <p:cNvSpPr>
            <a:spLocks noGrp="1" noChangeArrowheads="1"/>
          </p:cNvSpPr>
          <p:nvPr>
            <p:ph type="ftr" sz="quarter" idx="11"/>
          </p:nvPr>
        </p:nvSpPr>
        <p:spPr>
          <a:ln/>
        </p:spPr>
        <p:txBody>
          <a:bodyPr/>
          <a:lstStyle>
            <a:lvl1pPr>
              <a:defRPr/>
            </a:lvl1pPr>
          </a:lstStyle>
          <a:p>
            <a:pPr>
              <a:defRPr/>
            </a:pPr>
            <a:endParaRPr lang="el-GR"/>
          </a:p>
        </p:txBody>
      </p:sp>
      <p:sp>
        <p:nvSpPr>
          <p:cNvPr id="5" name="Rectangle 7"/>
          <p:cNvSpPr>
            <a:spLocks noGrp="1" noChangeArrowheads="1"/>
          </p:cNvSpPr>
          <p:nvPr>
            <p:ph type="sldNum" sz="quarter" idx="12"/>
          </p:nvPr>
        </p:nvSpPr>
        <p:spPr>
          <a:ln/>
        </p:spPr>
        <p:txBody>
          <a:bodyPr/>
          <a:lstStyle>
            <a:lvl1pPr>
              <a:defRPr/>
            </a:lvl1pPr>
          </a:lstStyle>
          <a:p>
            <a:pPr>
              <a:defRPr/>
            </a:pPr>
            <a:fld id="{786CD9EE-990A-4D8E-8722-67757AE16BF4}"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Τίτλος, 2 Αντικείμενα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6002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685800" y="1828800"/>
            <a:ext cx="3771900" cy="1752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685800" y="3733800"/>
            <a:ext cx="3771900" cy="1752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half" idx="3"/>
          </p:nvPr>
        </p:nvSpPr>
        <p:spPr>
          <a:xfrm>
            <a:off x="4610100" y="1828800"/>
            <a:ext cx="3771900" cy="3657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5"/>
          <p:cNvSpPr>
            <a:spLocks noGrp="1" noChangeArrowheads="1"/>
          </p:cNvSpPr>
          <p:nvPr>
            <p:ph type="dt" sz="half" idx="10"/>
          </p:nvPr>
        </p:nvSpPr>
        <p:spPr>
          <a:ln/>
        </p:spPr>
        <p:txBody>
          <a:bodyPr/>
          <a:lstStyle>
            <a:lvl1pPr>
              <a:defRPr/>
            </a:lvl1pPr>
          </a:lstStyle>
          <a:p>
            <a:pPr>
              <a:defRPr/>
            </a:pPr>
            <a:endParaRPr lang="el-GR"/>
          </a:p>
        </p:txBody>
      </p:sp>
      <p:sp>
        <p:nvSpPr>
          <p:cNvPr id="7" name="Rectangle 6"/>
          <p:cNvSpPr>
            <a:spLocks noGrp="1" noChangeArrowheads="1"/>
          </p:cNvSpPr>
          <p:nvPr>
            <p:ph type="ftr" sz="quarter" idx="11"/>
          </p:nvPr>
        </p:nvSpPr>
        <p:spPr>
          <a:ln/>
        </p:spPr>
        <p:txBody>
          <a:bodyPr/>
          <a:lstStyle>
            <a:lvl1pPr>
              <a:defRPr/>
            </a:lvl1pPr>
          </a:lstStyle>
          <a:p>
            <a:pPr>
              <a:defRPr/>
            </a:pPr>
            <a:endParaRPr lang="el-GR"/>
          </a:p>
        </p:txBody>
      </p:sp>
      <p:sp>
        <p:nvSpPr>
          <p:cNvPr id="8" name="Rectangle 7"/>
          <p:cNvSpPr>
            <a:spLocks noGrp="1" noChangeArrowheads="1"/>
          </p:cNvSpPr>
          <p:nvPr>
            <p:ph type="sldNum" sz="quarter" idx="12"/>
          </p:nvPr>
        </p:nvSpPr>
        <p:spPr>
          <a:ln/>
        </p:spPr>
        <p:txBody>
          <a:bodyPr/>
          <a:lstStyle>
            <a:lvl1pPr>
              <a:defRPr/>
            </a:lvl1pPr>
          </a:lstStyle>
          <a:p>
            <a:pPr>
              <a:defRPr/>
            </a:pPr>
            <a:fld id="{BF22A83D-DC75-46F5-AE45-EE7CF992CAA4}"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4558F3B-F197-49E4-B38C-AFFC3337B970}" type="datetimeFigureOut">
              <a:rPr lang="el-GR" smtClean="0"/>
              <a:pPr/>
              <a:t>16/12/2017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A5BB609-C5CC-41CA-B6F6-B2D783F5416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58F3B-F197-49E4-B38C-AFFC3337B970}" type="datetimeFigureOut">
              <a:rPr lang="el-GR" smtClean="0"/>
              <a:pPr/>
              <a:t>16/12/2017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BB609-C5CC-41CA-B6F6-B2D783F5416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amfancypants.com/wp-content/uploads/2012/10/exhausted.jp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dirty="0" smtClean="0"/>
              <a:t>ΠΛΕΥΡΙΤΙΚΟ ΑΛΓΟΣ- ΠΝΕΥΜΟΝΙΚΗ ΕΜΒΟΛΗ</a:t>
            </a:r>
            <a:endParaRPr lang="el-GR" b="1" dirty="0"/>
          </a:p>
        </p:txBody>
      </p:sp>
      <p:sp>
        <p:nvSpPr>
          <p:cNvPr id="3" name="2 - Υπότιτλος"/>
          <p:cNvSpPr>
            <a:spLocks noGrp="1"/>
          </p:cNvSpPr>
          <p:nvPr>
            <p:ph type="subTitle" idx="1"/>
          </p:nvPr>
        </p:nvSpPr>
        <p:spPr>
          <a:xfrm>
            <a:off x="4543400" y="5733256"/>
            <a:ext cx="4600600" cy="888504"/>
          </a:xfrm>
        </p:spPr>
        <p:txBody>
          <a:bodyPr>
            <a:normAutofit fontScale="62500" lnSpcReduction="20000"/>
          </a:bodyPr>
          <a:lstStyle/>
          <a:p>
            <a:r>
              <a:rPr lang="el-GR" dirty="0" err="1" smtClean="0"/>
              <a:t>Ραπτάκης</a:t>
            </a:r>
            <a:r>
              <a:rPr lang="el-GR" dirty="0" smtClean="0"/>
              <a:t> Θωμάς</a:t>
            </a:r>
          </a:p>
          <a:p>
            <a:r>
              <a:rPr lang="el-GR" dirty="0" err="1" smtClean="0"/>
              <a:t>Επιμ</a:t>
            </a:r>
            <a:r>
              <a:rPr lang="el-GR" dirty="0" smtClean="0"/>
              <a:t>. </a:t>
            </a:r>
            <a:r>
              <a:rPr lang="en-US" smtClean="0"/>
              <a:t>A</a:t>
            </a:r>
            <a:r>
              <a:rPr lang="el-GR" smtClean="0"/>
              <a:t>’ </a:t>
            </a:r>
            <a:r>
              <a:rPr lang="el-GR" dirty="0" smtClean="0"/>
              <a:t>Πνευμονολόγος – ΠΓΝ «ΑΤΤΙΚΟΝ»</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Γενικά..</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40-50% των ασθενών με εγγύς </a:t>
            </a:r>
            <a:r>
              <a:rPr lang="en-US" dirty="0" smtClean="0"/>
              <a:t>DVT </a:t>
            </a:r>
            <a:r>
              <a:rPr lang="el-GR" dirty="0" smtClean="0"/>
              <a:t>θα έχουν ΠΕ.</a:t>
            </a:r>
          </a:p>
          <a:p>
            <a:r>
              <a:rPr lang="el-GR" dirty="0" smtClean="0"/>
              <a:t>Μετά από χειρουργείο υψηλότερος κίνδυνος τις 2 πρώτες εβδομάδες αλλά παραμένει υψηλός για 2-3 μήνες</a:t>
            </a:r>
          </a:p>
          <a:p>
            <a:r>
              <a:rPr lang="el-GR" dirty="0" smtClean="0"/>
              <a:t>Θνητότητα (όλα τα αίτια, 30 ημερών) 9-11%.</a:t>
            </a:r>
          </a:p>
          <a:p>
            <a:r>
              <a:rPr lang="el-GR" dirty="0" smtClean="0"/>
              <a:t>1 έτος μετά :35% έχουν ακόμα διαταραχές στο σπινθηρογράφημα αλλά </a:t>
            </a:r>
            <a:r>
              <a:rPr lang="en-US" dirty="0" smtClean="0"/>
              <a:t>CTPEH </a:t>
            </a:r>
            <a:r>
              <a:rPr lang="el-GR" dirty="0" smtClean="0"/>
              <a:t>σπάνια (2%)</a:t>
            </a:r>
          </a:p>
          <a:p>
            <a:r>
              <a:rPr lang="el-GR" dirty="0" smtClean="0"/>
              <a:t>Υποτροπή μετά διακοπή αντιπηκτικών: 13% σε 1 έτος, 23% στα 5 έτη, 30% στα 10 έτη.</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Παθοφυσιολογία</a:t>
            </a:r>
            <a:endParaRPr lang="el-GR" dirty="0"/>
          </a:p>
        </p:txBody>
      </p:sp>
      <p:sp>
        <p:nvSpPr>
          <p:cNvPr id="3" name="2 - Θέση περιεχομένου"/>
          <p:cNvSpPr>
            <a:spLocks noGrp="1"/>
          </p:cNvSpPr>
          <p:nvPr>
            <p:ph idx="1"/>
          </p:nvPr>
        </p:nvSpPr>
        <p:spPr/>
        <p:txBody>
          <a:bodyPr/>
          <a:lstStyle/>
          <a:p>
            <a:r>
              <a:rPr lang="el-GR" dirty="0" smtClean="0"/>
              <a:t>Τριάδα του </a:t>
            </a:r>
            <a:r>
              <a:rPr lang="en-US" dirty="0" smtClean="0"/>
              <a:t>Virchow: </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1907704" y="2193708"/>
            <a:ext cx="5491896" cy="433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Προδιαθεσικοί</a:t>
            </a:r>
            <a:r>
              <a:rPr lang="el-GR" dirty="0" smtClean="0"/>
              <a:t> παράγοντες</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51520" y="1412776"/>
            <a:ext cx="8349578"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80728"/>
            <a:ext cx="4410075" cy="42484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20072" y="836712"/>
            <a:ext cx="3743325" cy="53054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5518261"/>
            <a:ext cx="4880347" cy="1339739"/>
          </a:xfrm>
          <a:prstGeom prst="rect">
            <a:avLst/>
          </a:prstGeom>
          <a:noFill/>
          <a:ln w="9525">
            <a:noFill/>
            <a:miter lim="800000"/>
            <a:headEnd/>
            <a:tailEnd/>
          </a:ln>
        </p:spPr>
      </p:pic>
      <p:sp>
        <p:nvSpPr>
          <p:cNvPr id="6" name="5 - Έλλειψη"/>
          <p:cNvSpPr/>
          <p:nvPr/>
        </p:nvSpPr>
        <p:spPr>
          <a:xfrm>
            <a:off x="251520" y="1916832"/>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5292080" y="764704"/>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99792" y="1988840"/>
            <a:ext cx="4180145" cy="331236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627784" y="1196752"/>
            <a:ext cx="4352925" cy="6477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851920" y="5518260"/>
            <a:ext cx="4880347" cy="1339739"/>
          </a:xfrm>
          <a:prstGeom prst="rect">
            <a:avLst/>
          </a:prstGeom>
          <a:noFill/>
          <a:ln w="9525">
            <a:noFill/>
            <a:miter lim="800000"/>
            <a:headEnd/>
            <a:tailEnd/>
          </a:ln>
        </p:spPr>
      </p:pic>
      <p:sp>
        <p:nvSpPr>
          <p:cNvPr id="5" name="4 - Έλλειψη"/>
          <p:cNvSpPr/>
          <p:nvPr/>
        </p:nvSpPr>
        <p:spPr>
          <a:xfrm>
            <a:off x="2627784" y="1916832"/>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43424" y="692696"/>
            <a:ext cx="7639110"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64712" y="642918"/>
            <a:ext cx="7321709"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Κλινική εικόνα – μη ειδική..</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63688" y="1284868"/>
            <a:ext cx="5050515" cy="480842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135861" y="6021289"/>
            <a:ext cx="3008139" cy="836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6870700" cy="973138"/>
          </a:xfrm>
        </p:spPr>
        <p:txBody>
          <a:bodyPr/>
          <a:lstStyle/>
          <a:p>
            <a:pPr eaLnBrk="1" hangingPunct="1"/>
            <a:r>
              <a:rPr lang="el-GR" smtClean="0">
                <a:solidFill>
                  <a:schemeClr val="folHlink"/>
                </a:solidFill>
              </a:rPr>
              <a:t>Αέρια αίματος</a:t>
            </a:r>
          </a:p>
        </p:txBody>
      </p:sp>
      <p:sp>
        <p:nvSpPr>
          <p:cNvPr id="11267" name="Rectangle 3"/>
          <p:cNvSpPr>
            <a:spLocks noGrp="1" noChangeArrowheads="1"/>
          </p:cNvSpPr>
          <p:nvPr>
            <p:ph type="body" idx="1"/>
          </p:nvPr>
        </p:nvSpPr>
        <p:spPr>
          <a:xfrm>
            <a:off x="685800" y="1484313"/>
            <a:ext cx="7696200" cy="4105275"/>
          </a:xfrm>
        </p:spPr>
        <p:txBody>
          <a:bodyPr>
            <a:normAutofit fontScale="92500" lnSpcReduction="10000"/>
          </a:bodyPr>
          <a:lstStyle/>
          <a:p>
            <a:pPr eaLnBrk="1" hangingPunct="1">
              <a:buFont typeface="Wingdings" pitchFamily="2" charset="2"/>
              <a:buChar char="ü"/>
            </a:pPr>
            <a:r>
              <a:rPr lang="el-GR" dirty="0" smtClean="0"/>
              <a:t>Έχουν περιορισμένη διαγνωστική αξία </a:t>
            </a:r>
          </a:p>
          <a:p>
            <a:pPr eaLnBrk="1" hangingPunct="1">
              <a:buFont typeface="Wingdings" pitchFamily="2" charset="2"/>
              <a:buChar char="ü"/>
            </a:pPr>
            <a:endParaRPr lang="el-GR" dirty="0" smtClean="0"/>
          </a:p>
          <a:p>
            <a:pPr eaLnBrk="1" hangingPunct="1">
              <a:buFont typeface="Wingdings" pitchFamily="2" charset="2"/>
              <a:buChar char="ü"/>
            </a:pPr>
            <a:r>
              <a:rPr lang="el-GR" dirty="0" err="1" smtClean="0"/>
              <a:t>Υποξυγοναιμία</a:t>
            </a:r>
            <a:endParaRPr lang="el-GR" dirty="0" smtClean="0"/>
          </a:p>
          <a:p>
            <a:pPr eaLnBrk="1" hangingPunct="1">
              <a:buFont typeface="Wingdings" pitchFamily="2" charset="2"/>
              <a:buChar char="ü"/>
            </a:pPr>
            <a:endParaRPr lang="el-GR" dirty="0" smtClean="0"/>
          </a:p>
          <a:p>
            <a:pPr eaLnBrk="1" hangingPunct="1">
              <a:buFont typeface="Wingdings" pitchFamily="2" charset="2"/>
              <a:buChar char="ü"/>
            </a:pPr>
            <a:r>
              <a:rPr lang="el-GR" dirty="0" err="1" smtClean="0"/>
              <a:t>Υποκαπνία</a:t>
            </a:r>
            <a:endParaRPr lang="el-GR" dirty="0" smtClean="0"/>
          </a:p>
          <a:p>
            <a:pPr eaLnBrk="1" hangingPunct="1">
              <a:buFont typeface="Wingdings" pitchFamily="2" charset="2"/>
              <a:buChar char="ü"/>
            </a:pPr>
            <a:endParaRPr lang="el-GR" dirty="0" smtClean="0"/>
          </a:p>
          <a:p>
            <a:pPr eaLnBrk="1" hangingPunct="1">
              <a:buFont typeface="Wingdings" pitchFamily="2" charset="2"/>
              <a:buChar char="ü"/>
            </a:pPr>
            <a:r>
              <a:rPr lang="el-GR" dirty="0" smtClean="0"/>
              <a:t>Αναπνευστική </a:t>
            </a:r>
            <a:r>
              <a:rPr lang="el-GR" dirty="0" err="1" smtClean="0"/>
              <a:t>αλκάλωση</a:t>
            </a:r>
            <a:endParaRPr lang="el-GR" dirty="0" smtClean="0"/>
          </a:p>
          <a:p>
            <a:pPr eaLnBrk="1" hangingPunct="1">
              <a:buFont typeface="Wingdings" pitchFamily="2" charset="2"/>
              <a:buChar char="ü"/>
            </a:pPr>
            <a:r>
              <a:rPr lang="el-GR" dirty="0" smtClean="0"/>
              <a:t>18% των ασθενών έχουν </a:t>
            </a:r>
            <a:r>
              <a:rPr lang="en-US" dirty="0" smtClean="0"/>
              <a:t>PaO2 &gt; 85mmHg</a:t>
            </a:r>
          </a:p>
          <a:p>
            <a:pPr eaLnBrk="1" hangingPunct="1">
              <a:buFont typeface="Wingdings" pitchFamily="2" charset="2"/>
              <a:buChar char="ü"/>
            </a:pPr>
            <a:endParaRPr lang="el-G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6870700" cy="755650"/>
          </a:xfrm>
        </p:spPr>
        <p:txBody>
          <a:bodyPr/>
          <a:lstStyle/>
          <a:p>
            <a:pPr eaLnBrk="1" hangingPunct="1"/>
            <a:r>
              <a:rPr lang="el-GR" sz="3600" smtClean="0">
                <a:solidFill>
                  <a:schemeClr val="folHlink"/>
                </a:solidFill>
              </a:rPr>
              <a:t>ΗΛΕΚΤΡΟΚΑΡΔΙΟΓΡΑΦΗΜΑ</a:t>
            </a:r>
          </a:p>
        </p:txBody>
      </p:sp>
      <p:sp>
        <p:nvSpPr>
          <p:cNvPr id="12291" name="Rectangle 3"/>
          <p:cNvSpPr>
            <a:spLocks noGrp="1" noChangeArrowheads="1"/>
          </p:cNvSpPr>
          <p:nvPr>
            <p:ph type="body" idx="1"/>
          </p:nvPr>
        </p:nvSpPr>
        <p:spPr/>
        <p:txBody>
          <a:bodyPr/>
          <a:lstStyle/>
          <a:p>
            <a:pPr eaLnBrk="1" hangingPunct="1">
              <a:lnSpc>
                <a:spcPct val="80000"/>
              </a:lnSpc>
            </a:pPr>
            <a:r>
              <a:rPr lang="el-GR" sz="2400" smtClean="0"/>
              <a:t>Ευρήματα Μη ειδικά</a:t>
            </a:r>
          </a:p>
          <a:p>
            <a:pPr eaLnBrk="1" hangingPunct="1">
              <a:lnSpc>
                <a:spcPct val="80000"/>
              </a:lnSpc>
            </a:pPr>
            <a:endParaRPr lang="el-GR" sz="2400" smtClean="0"/>
          </a:p>
          <a:p>
            <a:pPr eaLnBrk="1" hangingPunct="1">
              <a:lnSpc>
                <a:spcPct val="80000"/>
              </a:lnSpc>
            </a:pPr>
            <a:r>
              <a:rPr lang="el-GR" sz="2400" b="1" smtClean="0"/>
              <a:t>40%</a:t>
            </a:r>
            <a:r>
              <a:rPr lang="el-GR" sz="2400" smtClean="0"/>
              <a:t> </a:t>
            </a:r>
            <a:r>
              <a:rPr lang="el-GR" sz="2400" smtClean="0">
                <a:cs typeface="Arial" charset="0"/>
              </a:rPr>
              <a:t>→ </a:t>
            </a:r>
            <a:r>
              <a:rPr lang="en-US" sz="2400" smtClean="0"/>
              <a:t>S</a:t>
            </a:r>
            <a:r>
              <a:rPr lang="en-US" sz="2400" baseline="-25000" smtClean="0"/>
              <a:t>I</a:t>
            </a:r>
            <a:r>
              <a:rPr lang="en-US" sz="2400" smtClean="0"/>
              <a:t>Q</a:t>
            </a:r>
            <a:r>
              <a:rPr lang="en-US" sz="2400" baseline="-25000" smtClean="0"/>
              <a:t>III</a:t>
            </a:r>
            <a:r>
              <a:rPr lang="en-US" sz="2400" smtClean="0"/>
              <a:t> (McGinn – White) </a:t>
            </a:r>
            <a:r>
              <a:rPr lang="el-GR" sz="2400" smtClean="0"/>
              <a:t>και φλεβοκομβική ταχυκαρδία </a:t>
            </a:r>
          </a:p>
          <a:p>
            <a:pPr eaLnBrk="1" hangingPunct="1">
              <a:lnSpc>
                <a:spcPct val="80000"/>
              </a:lnSpc>
            </a:pPr>
            <a:endParaRPr lang="el-GR" sz="2400" smtClean="0"/>
          </a:p>
          <a:p>
            <a:pPr eaLnBrk="1" hangingPunct="1">
              <a:lnSpc>
                <a:spcPct val="80000"/>
              </a:lnSpc>
            </a:pPr>
            <a:r>
              <a:rPr lang="el-GR" sz="2400" smtClean="0"/>
              <a:t>Αναστροφή των κυμάτων Τ και παρουσία του </a:t>
            </a:r>
            <a:r>
              <a:rPr lang="en-US" sz="2400" smtClean="0"/>
              <a:t>Qr</a:t>
            </a:r>
            <a:r>
              <a:rPr lang="el-GR" sz="2400" smtClean="0"/>
              <a:t> στις προκάρδιες απαγωγές υποδεικνύουν διάταση της δεξιάς κοιλίας</a:t>
            </a:r>
          </a:p>
          <a:p>
            <a:pPr eaLnBrk="1" hangingPunct="1">
              <a:lnSpc>
                <a:spcPct val="80000"/>
              </a:lnSpc>
            </a:pPr>
            <a:endParaRPr lang="el-GR" sz="2400" smtClean="0"/>
          </a:p>
          <a:p>
            <a:pPr eaLnBrk="1" hangingPunct="1">
              <a:lnSpc>
                <a:spcPct val="80000"/>
              </a:lnSpc>
            </a:pPr>
            <a:r>
              <a:rPr lang="en-US" sz="2400" smtClean="0"/>
              <a:t>Block </a:t>
            </a:r>
            <a:r>
              <a:rPr lang="el-GR" sz="2400" smtClean="0"/>
              <a:t>δεξιού σκέλους σε 16% των ασθενών</a:t>
            </a:r>
          </a:p>
          <a:p>
            <a:pPr eaLnBrk="1" hangingPunct="1">
              <a:lnSpc>
                <a:spcPct val="80000"/>
              </a:lnSpc>
            </a:pPr>
            <a:endParaRPr lang="el-GR" sz="2400" smtClean="0"/>
          </a:p>
          <a:p>
            <a:pPr eaLnBrk="1" hangingPunct="1">
              <a:lnSpc>
                <a:spcPct val="80000"/>
              </a:lnSpc>
            </a:pPr>
            <a:r>
              <a:rPr lang="el-GR" sz="2400" smtClean="0"/>
              <a:t>Κολπική μαρμαρυγή στο 14% των ασθενών</a:t>
            </a:r>
          </a:p>
          <a:p>
            <a:pPr eaLnBrk="1" hangingPunct="1">
              <a:lnSpc>
                <a:spcPct val="80000"/>
              </a:lnSpc>
            </a:pPr>
            <a:endParaRPr lang="el-GR"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Πλευριτικό Άλγος</a:t>
            </a:r>
            <a:endParaRPr lang="el-GR" sz="4000" dirty="0"/>
          </a:p>
        </p:txBody>
      </p:sp>
      <p:sp>
        <p:nvSpPr>
          <p:cNvPr id="3" name="2 - Θέση περιεχομένου"/>
          <p:cNvSpPr>
            <a:spLocks noGrp="1"/>
          </p:cNvSpPr>
          <p:nvPr>
            <p:ph idx="1"/>
          </p:nvPr>
        </p:nvSpPr>
        <p:spPr/>
        <p:txBody>
          <a:bodyPr/>
          <a:lstStyle/>
          <a:p>
            <a:r>
              <a:rPr lang="el-GR" dirty="0" smtClean="0"/>
              <a:t>Άλγος στο θώρακα που επιτείνεται με την κίνηση, όπως βαθιά εισπνοή, βήχα, φτάρνισμα ακόμα και ομιλία.</a:t>
            </a:r>
          </a:p>
          <a:p>
            <a:r>
              <a:rPr lang="el-GR" dirty="0" smtClean="0"/>
              <a:t>Μπορεί να συνυπάρχει αίσθημα δύσπνοιας.</a:t>
            </a:r>
          </a:p>
          <a:p>
            <a:r>
              <a:rPr lang="el-GR" dirty="0" smtClean="0"/>
              <a:t>5-20% οφείλεται σε Πνευμονική Εμβολή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ΗΚΓ</a:t>
            </a:r>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763688" y="1556792"/>
            <a:ext cx="6013809"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6870700" cy="755650"/>
          </a:xfrm>
        </p:spPr>
        <p:txBody>
          <a:bodyPr/>
          <a:lstStyle/>
          <a:p>
            <a:pPr eaLnBrk="1" hangingPunct="1"/>
            <a:r>
              <a:rPr lang="en-US" sz="4000" smtClean="0">
                <a:solidFill>
                  <a:schemeClr val="folHlink"/>
                </a:solidFill>
              </a:rPr>
              <a:t>D-dimers</a:t>
            </a:r>
            <a:endParaRPr lang="el-GR" sz="4000" smtClean="0">
              <a:solidFill>
                <a:schemeClr val="folHlink"/>
              </a:solidFill>
            </a:endParaRPr>
          </a:p>
        </p:txBody>
      </p:sp>
      <p:sp>
        <p:nvSpPr>
          <p:cNvPr id="20483" name="Rectangle 3"/>
          <p:cNvSpPr>
            <a:spLocks noGrp="1" noChangeArrowheads="1"/>
          </p:cNvSpPr>
          <p:nvPr>
            <p:ph type="body" idx="1"/>
          </p:nvPr>
        </p:nvSpPr>
        <p:spPr>
          <a:xfrm>
            <a:off x="34925" y="981075"/>
            <a:ext cx="8569325" cy="1584325"/>
          </a:xfrm>
        </p:spPr>
        <p:txBody>
          <a:bodyPr>
            <a:normAutofit fontScale="85000" lnSpcReduction="10000"/>
          </a:bodyPr>
          <a:lstStyle/>
          <a:p>
            <a:pPr eaLnBrk="1" hangingPunct="1"/>
            <a:r>
              <a:rPr lang="el-GR" dirty="0" smtClean="0"/>
              <a:t>Ευαισθησία 87-98% στη διάγνωση της ΠΕ</a:t>
            </a:r>
          </a:p>
          <a:p>
            <a:pPr eaLnBrk="1" hangingPunct="1"/>
            <a:r>
              <a:rPr lang="el-GR" dirty="0" smtClean="0"/>
              <a:t>Ειδικότητα πολύ χαμηλή</a:t>
            </a:r>
            <a:endParaRPr lang="en-US" dirty="0" smtClean="0"/>
          </a:p>
          <a:p>
            <a:pPr eaLnBrk="1" hangingPunct="1"/>
            <a:r>
              <a:rPr lang="el-GR" dirty="0" smtClean="0"/>
              <a:t>Σε ασθενείς &gt;50 ετών το όριο είναι : ηλικία </a:t>
            </a:r>
            <a:r>
              <a:rPr lang="en-US" dirty="0" smtClean="0"/>
              <a:t>x</a:t>
            </a:r>
            <a:r>
              <a:rPr lang="el-GR" dirty="0" smtClean="0"/>
              <a:t> 10</a:t>
            </a:r>
            <a:r>
              <a:rPr lang="en-US" smtClean="0"/>
              <a:t> (</a:t>
            </a:r>
            <a:r>
              <a:rPr lang="en-US" dirty="0" smtClean="0"/>
              <a:t>mcg/L)</a:t>
            </a:r>
            <a:endParaRPr lang="el-GR" dirty="0" smtClean="0"/>
          </a:p>
          <a:p>
            <a:pPr eaLnBrk="1" hangingPunct="1">
              <a:buFontTx/>
              <a:buNone/>
            </a:pPr>
            <a:endParaRPr lang="el-GR" dirty="0" smtClean="0"/>
          </a:p>
        </p:txBody>
      </p:sp>
      <p:sp>
        <p:nvSpPr>
          <p:cNvPr id="20484" name="Text Box 4"/>
          <p:cNvSpPr txBox="1">
            <a:spLocks noChangeArrowheads="1"/>
          </p:cNvSpPr>
          <p:nvPr/>
        </p:nvSpPr>
        <p:spPr bwMode="auto">
          <a:xfrm>
            <a:off x="0" y="2781300"/>
            <a:ext cx="8247063" cy="696913"/>
          </a:xfrm>
          <a:prstGeom prst="rect">
            <a:avLst/>
          </a:prstGeom>
          <a:noFill/>
          <a:ln w="9525">
            <a:noFill/>
            <a:miter lim="800000"/>
            <a:headEnd/>
            <a:tailEnd/>
          </a:ln>
        </p:spPr>
        <p:txBody>
          <a:bodyPr wrap="none">
            <a:spAutoFit/>
          </a:bodyPr>
          <a:lstStyle/>
          <a:p>
            <a:pPr algn="ctr">
              <a:spcBef>
                <a:spcPct val="20000"/>
              </a:spcBef>
              <a:buFont typeface="Wingdings" pitchFamily="2" charset="2"/>
              <a:buChar char="ü"/>
            </a:pPr>
            <a:r>
              <a:rPr lang="el-GR" b="1">
                <a:solidFill>
                  <a:schemeClr val="folHlink"/>
                </a:solidFill>
                <a:latin typeface="Arial" charset="0"/>
              </a:rPr>
              <a:t>Οι τιμές τους θα πρέπει να εκτιμούνται μόνο σε συνδυασμό με το βαθμό </a:t>
            </a:r>
            <a:endParaRPr lang="en-US" b="1">
              <a:solidFill>
                <a:schemeClr val="folHlink"/>
              </a:solidFill>
              <a:latin typeface="Arial" charset="0"/>
            </a:endParaRPr>
          </a:p>
          <a:p>
            <a:pPr algn="ctr">
              <a:spcBef>
                <a:spcPct val="20000"/>
              </a:spcBef>
              <a:buFont typeface="Wingdings" pitchFamily="2" charset="2"/>
              <a:buNone/>
            </a:pPr>
            <a:r>
              <a:rPr lang="el-GR" b="1">
                <a:solidFill>
                  <a:schemeClr val="folHlink"/>
                </a:solidFill>
                <a:latin typeface="Arial" charset="0"/>
              </a:rPr>
              <a:t>κλινικής υποψίας.</a:t>
            </a:r>
            <a:endParaRPr lang="en-US" b="1">
              <a:solidFill>
                <a:schemeClr val="folHlink"/>
              </a:solidFill>
              <a:latin typeface="Arial" charset="0"/>
            </a:endParaRPr>
          </a:p>
        </p:txBody>
      </p:sp>
      <p:sp>
        <p:nvSpPr>
          <p:cNvPr id="20485" name="Text Box 5"/>
          <p:cNvSpPr txBox="1">
            <a:spLocks noChangeArrowheads="1"/>
          </p:cNvSpPr>
          <p:nvPr/>
        </p:nvSpPr>
        <p:spPr bwMode="auto">
          <a:xfrm>
            <a:off x="0" y="3789363"/>
            <a:ext cx="8739188" cy="641350"/>
          </a:xfrm>
          <a:prstGeom prst="rect">
            <a:avLst/>
          </a:prstGeom>
          <a:noFill/>
          <a:ln w="9525">
            <a:noFill/>
            <a:miter lim="800000"/>
            <a:headEnd/>
            <a:tailEnd/>
          </a:ln>
        </p:spPr>
        <p:txBody>
          <a:bodyPr wrap="none">
            <a:spAutoFit/>
          </a:bodyPr>
          <a:lstStyle/>
          <a:p>
            <a:pPr algn="ctr">
              <a:buFont typeface="Wingdings" pitchFamily="2" charset="2"/>
              <a:buChar char="ü"/>
            </a:pPr>
            <a:r>
              <a:rPr lang="el-GR" b="1" i="1">
                <a:solidFill>
                  <a:schemeClr val="tx2"/>
                </a:solidFill>
                <a:latin typeface="Arial" charset="0"/>
              </a:rPr>
              <a:t>Αποκλείουν την ΠΕ σε περιπτώσεις χαμηλής κλινικής υποψίας και</a:t>
            </a:r>
            <a:endParaRPr lang="en-US" b="1" i="1">
              <a:solidFill>
                <a:schemeClr val="tx2"/>
              </a:solidFill>
              <a:latin typeface="Arial" charset="0"/>
            </a:endParaRPr>
          </a:p>
          <a:p>
            <a:pPr algn="ctr"/>
            <a:r>
              <a:rPr lang="el-GR" b="1" i="1">
                <a:solidFill>
                  <a:schemeClr val="tx2"/>
                </a:solidFill>
                <a:latin typeface="Arial" charset="0"/>
              </a:rPr>
              <a:t> σε περιπτώσεις μέτριας κλινικής υποψίας όταν χρησιμοποιείται </a:t>
            </a:r>
            <a:r>
              <a:rPr lang="en-US" b="1" i="1">
                <a:solidFill>
                  <a:schemeClr val="tx2"/>
                </a:solidFill>
                <a:latin typeface="Arial" charset="0"/>
              </a:rPr>
              <a:t>ELISA </a:t>
            </a:r>
            <a:r>
              <a:rPr lang="el-GR" b="1" i="1">
                <a:solidFill>
                  <a:schemeClr val="tx2"/>
                </a:solidFill>
                <a:latin typeface="Arial" charset="0"/>
              </a:rPr>
              <a:t>ή Μ</a:t>
            </a:r>
            <a:r>
              <a:rPr lang="en-US" b="1" i="1">
                <a:solidFill>
                  <a:schemeClr val="tx2"/>
                </a:solidFill>
                <a:latin typeface="Arial" charset="0"/>
              </a:rPr>
              <a:t>DA</a:t>
            </a:r>
            <a:r>
              <a:rPr lang="en-US" b="1" i="1">
                <a:latin typeface="Arial" charset="0"/>
              </a:rPr>
              <a:t> </a:t>
            </a:r>
            <a:endParaRPr lang="el-GR" b="1" i="1">
              <a:latin typeface="Arial" charset="0"/>
            </a:endParaRPr>
          </a:p>
        </p:txBody>
      </p:sp>
      <p:sp>
        <p:nvSpPr>
          <p:cNvPr id="20486" name="Rectangle 6"/>
          <p:cNvSpPr>
            <a:spLocks noChangeArrowheads="1"/>
          </p:cNvSpPr>
          <p:nvPr/>
        </p:nvSpPr>
        <p:spPr bwMode="auto">
          <a:xfrm>
            <a:off x="1403350" y="5157788"/>
            <a:ext cx="6965950" cy="366712"/>
          </a:xfrm>
          <a:prstGeom prst="rect">
            <a:avLst/>
          </a:prstGeom>
          <a:noFill/>
          <a:ln w="9525">
            <a:noFill/>
            <a:miter lim="800000"/>
            <a:headEnd/>
            <a:tailEnd/>
          </a:ln>
        </p:spPr>
        <p:txBody>
          <a:bodyPr wrap="none">
            <a:spAutoFit/>
          </a:bodyPr>
          <a:lstStyle/>
          <a:p>
            <a:pPr>
              <a:buFont typeface="Wingdings" pitchFamily="2" charset="2"/>
              <a:buChar char="ü"/>
            </a:pPr>
            <a:r>
              <a:rPr lang="el-GR" b="1">
                <a:solidFill>
                  <a:schemeClr val="folHlink"/>
                </a:solidFill>
              </a:rPr>
              <a:t>Σε υψηλή κλινική υποψία η μέτρησή τους δεν είναι απαραίτητη</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6870700" cy="828675"/>
          </a:xfrm>
        </p:spPr>
        <p:txBody>
          <a:bodyPr/>
          <a:lstStyle/>
          <a:p>
            <a:r>
              <a:rPr lang="fr-CH" smtClean="0"/>
              <a:t>D-dimer in suspected PE</a:t>
            </a:r>
            <a:endParaRPr lang="fr-FR" smtClean="0"/>
          </a:p>
        </p:txBody>
      </p:sp>
      <p:sp>
        <p:nvSpPr>
          <p:cNvPr id="813059" name="Oval 3"/>
          <p:cNvSpPr>
            <a:spLocks noChangeArrowheads="1"/>
          </p:cNvSpPr>
          <p:nvPr/>
        </p:nvSpPr>
        <p:spPr bwMode="auto">
          <a:xfrm>
            <a:off x="4030663" y="1762125"/>
            <a:ext cx="466725" cy="466725"/>
          </a:xfrm>
          <a:prstGeom prst="ellipse">
            <a:avLst/>
          </a:prstGeom>
          <a:solidFill>
            <a:srgbClr val="FF9933"/>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060" name="Oval 4"/>
          <p:cNvSpPr>
            <a:spLocks noChangeArrowheads="1"/>
          </p:cNvSpPr>
          <p:nvPr/>
        </p:nvSpPr>
        <p:spPr bwMode="auto">
          <a:xfrm>
            <a:off x="3744913" y="1838325"/>
            <a:ext cx="457200" cy="457200"/>
          </a:xfrm>
          <a:prstGeom prst="ellipse">
            <a:avLst/>
          </a:prstGeom>
          <a:solidFill>
            <a:srgbClr val="FFCC66"/>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061" name="Line 5"/>
          <p:cNvSpPr>
            <a:spLocks noChangeShapeType="1"/>
          </p:cNvSpPr>
          <p:nvPr/>
        </p:nvSpPr>
        <p:spPr bwMode="auto">
          <a:xfrm>
            <a:off x="1979613" y="1698625"/>
            <a:ext cx="0" cy="4143375"/>
          </a:xfrm>
          <a:prstGeom prst="line">
            <a:avLst/>
          </a:prstGeom>
          <a:noFill/>
          <a:ln w="12700">
            <a:solidFill>
              <a:schemeClr val="accent4">
                <a:lumMod val="65000"/>
                <a:lumOff val="35000"/>
              </a:schemeClr>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2" name="Line 6"/>
          <p:cNvSpPr>
            <a:spLocks noChangeShapeType="1"/>
          </p:cNvSpPr>
          <p:nvPr/>
        </p:nvSpPr>
        <p:spPr bwMode="auto">
          <a:xfrm rot="5400000">
            <a:off x="3976688" y="3706812"/>
            <a:ext cx="0" cy="4143375"/>
          </a:xfrm>
          <a:prstGeom prst="line">
            <a:avLst/>
          </a:prstGeom>
          <a:noFill/>
          <a:ln w="12700">
            <a:solidFill>
              <a:schemeClr val="accent4">
                <a:lumMod val="65000"/>
                <a:lumOff val="35000"/>
              </a:schemeClr>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grpSp>
        <p:nvGrpSpPr>
          <p:cNvPr id="2" name="Group 7"/>
          <p:cNvGrpSpPr>
            <a:grpSpLocks/>
          </p:cNvGrpSpPr>
          <p:nvPr/>
        </p:nvGrpSpPr>
        <p:grpSpPr bwMode="auto">
          <a:xfrm>
            <a:off x="1868488" y="1876425"/>
            <a:ext cx="106362" cy="3498850"/>
            <a:chOff x="1524" y="1182"/>
            <a:chExt cx="67" cy="2204"/>
          </a:xfrm>
        </p:grpSpPr>
        <p:sp>
          <p:nvSpPr>
            <p:cNvPr id="813064" name="Line 8"/>
            <p:cNvSpPr>
              <a:spLocks noChangeShapeType="1"/>
            </p:cNvSpPr>
            <p:nvPr/>
          </p:nvSpPr>
          <p:spPr bwMode="auto">
            <a:xfrm>
              <a:off x="1524" y="1182"/>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5" name="Line 9"/>
            <p:cNvSpPr>
              <a:spLocks noChangeShapeType="1"/>
            </p:cNvSpPr>
            <p:nvPr/>
          </p:nvSpPr>
          <p:spPr bwMode="auto">
            <a:xfrm>
              <a:off x="1524" y="1430"/>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6" name="Line 10"/>
            <p:cNvSpPr>
              <a:spLocks noChangeShapeType="1"/>
            </p:cNvSpPr>
            <p:nvPr/>
          </p:nvSpPr>
          <p:spPr bwMode="auto">
            <a:xfrm>
              <a:off x="1524" y="1678"/>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7" name="Line 11"/>
            <p:cNvSpPr>
              <a:spLocks noChangeShapeType="1"/>
            </p:cNvSpPr>
            <p:nvPr/>
          </p:nvSpPr>
          <p:spPr bwMode="auto">
            <a:xfrm>
              <a:off x="1524" y="1922"/>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8" name="Line 12"/>
            <p:cNvSpPr>
              <a:spLocks noChangeShapeType="1"/>
            </p:cNvSpPr>
            <p:nvPr/>
          </p:nvSpPr>
          <p:spPr bwMode="auto">
            <a:xfrm>
              <a:off x="1524" y="2166"/>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69" name="Line 13"/>
            <p:cNvSpPr>
              <a:spLocks noChangeShapeType="1"/>
            </p:cNvSpPr>
            <p:nvPr/>
          </p:nvSpPr>
          <p:spPr bwMode="auto">
            <a:xfrm>
              <a:off x="1524" y="2402"/>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0" name="Line 14"/>
            <p:cNvSpPr>
              <a:spLocks noChangeShapeType="1"/>
            </p:cNvSpPr>
            <p:nvPr/>
          </p:nvSpPr>
          <p:spPr bwMode="auto">
            <a:xfrm>
              <a:off x="1524" y="2658"/>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1" name="Line 15"/>
            <p:cNvSpPr>
              <a:spLocks noChangeShapeType="1"/>
            </p:cNvSpPr>
            <p:nvPr/>
          </p:nvSpPr>
          <p:spPr bwMode="auto">
            <a:xfrm>
              <a:off x="1524" y="2894"/>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2" name="Line 16"/>
            <p:cNvSpPr>
              <a:spLocks noChangeShapeType="1"/>
            </p:cNvSpPr>
            <p:nvPr/>
          </p:nvSpPr>
          <p:spPr bwMode="auto">
            <a:xfrm>
              <a:off x="1524" y="3142"/>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3" name="Line 17"/>
            <p:cNvSpPr>
              <a:spLocks noChangeShapeType="1"/>
            </p:cNvSpPr>
            <p:nvPr/>
          </p:nvSpPr>
          <p:spPr bwMode="auto">
            <a:xfrm>
              <a:off x="1524" y="3386"/>
              <a:ext cx="67"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grpSp>
      <p:sp>
        <p:nvSpPr>
          <p:cNvPr id="813074" name="Line 18"/>
          <p:cNvSpPr>
            <a:spLocks noChangeShapeType="1"/>
          </p:cNvSpPr>
          <p:nvPr/>
        </p:nvSpPr>
        <p:spPr bwMode="auto">
          <a:xfrm rot="-5400000">
            <a:off x="233600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5" name="Line 19"/>
          <p:cNvSpPr>
            <a:spLocks noChangeShapeType="1"/>
          </p:cNvSpPr>
          <p:nvPr/>
        </p:nvSpPr>
        <p:spPr bwMode="auto">
          <a:xfrm rot="-5400000">
            <a:off x="272970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6" name="Line 20"/>
          <p:cNvSpPr>
            <a:spLocks noChangeShapeType="1"/>
          </p:cNvSpPr>
          <p:nvPr/>
        </p:nvSpPr>
        <p:spPr bwMode="auto">
          <a:xfrm rot="-5400000">
            <a:off x="312340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7" name="Line 21"/>
          <p:cNvSpPr>
            <a:spLocks noChangeShapeType="1"/>
          </p:cNvSpPr>
          <p:nvPr/>
        </p:nvSpPr>
        <p:spPr bwMode="auto">
          <a:xfrm rot="-5400000">
            <a:off x="351075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8" name="Line 22"/>
          <p:cNvSpPr>
            <a:spLocks noChangeShapeType="1"/>
          </p:cNvSpPr>
          <p:nvPr/>
        </p:nvSpPr>
        <p:spPr bwMode="auto">
          <a:xfrm rot="-5400000">
            <a:off x="391715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79" name="Line 23"/>
          <p:cNvSpPr>
            <a:spLocks noChangeShapeType="1"/>
          </p:cNvSpPr>
          <p:nvPr/>
        </p:nvSpPr>
        <p:spPr bwMode="auto">
          <a:xfrm rot="-5400000">
            <a:off x="431085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80" name="Line 24"/>
          <p:cNvSpPr>
            <a:spLocks noChangeShapeType="1"/>
          </p:cNvSpPr>
          <p:nvPr/>
        </p:nvSpPr>
        <p:spPr bwMode="auto">
          <a:xfrm rot="-5400000">
            <a:off x="4726781"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81" name="Line 25"/>
          <p:cNvSpPr>
            <a:spLocks noChangeShapeType="1"/>
          </p:cNvSpPr>
          <p:nvPr/>
        </p:nvSpPr>
        <p:spPr bwMode="auto">
          <a:xfrm rot="-5400000">
            <a:off x="511095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82" name="Line 26"/>
          <p:cNvSpPr>
            <a:spLocks noChangeShapeType="1"/>
          </p:cNvSpPr>
          <p:nvPr/>
        </p:nvSpPr>
        <p:spPr bwMode="auto">
          <a:xfrm rot="-5400000">
            <a:off x="552370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83" name="Line 27"/>
          <p:cNvSpPr>
            <a:spLocks noChangeShapeType="1"/>
          </p:cNvSpPr>
          <p:nvPr/>
        </p:nvSpPr>
        <p:spPr bwMode="auto">
          <a:xfrm rot="-5400000">
            <a:off x="5892006" y="5822157"/>
            <a:ext cx="106363" cy="0"/>
          </a:xfrm>
          <a:prstGeom prst="line">
            <a:avLst/>
          </a:prstGeom>
          <a:noFill/>
          <a:ln w="12700">
            <a:solidFill>
              <a:schemeClr val="bg1"/>
            </a:solidFill>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084" name="Text Box 28"/>
          <p:cNvSpPr txBox="1">
            <a:spLocks noChangeArrowheads="1"/>
          </p:cNvSpPr>
          <p:nvPr/>
        </p:nvSpPr>
        <p:spPr bwMode="auto">
          <a:xfrm>
            <a:off x="1395413" y="1684338"/>
            <a:ext cx="52705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100</a:t>
            </a:r>
            <a:endParaRPr lang="fr-FR" sz="1600">
              <a:latin typeface="+mn-lt"/>
            </a:endParaRPr>
          </a:p>
        </p:txBody>
      </p:sp>
      <p:sp>
        <p:nvSpPr>
          <p:cNvPr id="813085" name="Text Box 29"/>
          <p:cNvSpPr txBox="1">
            <a:spLocks noChangeArrowheads="1"/>
          </p:cNvSpPr>
          <p:nvPr/>
        </p:nvSpPr>
        <p:spPr bwMode="auto">
          <a:xfrm>
            <a:off x="1487488" y="2090738"/>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90</a:t>
            </a:r>
            <a:endParaRPr lang="fr-FR" sz="1600">
              <a:latin typeface="+mn-lt"/>
            </a:endParaRPr>
          </a:p>
        </p:txBody>
      </p:sp>
      <p:sp>
        <p:nvSpPr>
          <p:cNvPr id="813086" name="Text Box 30"/>
          <p:cNvSpPr txBox="1">
            <a:spLocks noChangeArrowheads="1"/>
          </p:cNvSpPr>
          <p:nvPr/>
        </p:nvSpPr>
        <p:spPr bwMode="auto">
          <a:xfrm>
            <a:off x="1487488" y="24876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80</a:t>
            </a:r>
            <a:endParaRPr lang="fr-FR" sz="1600">
              <a:latin typeface="+mn-lt"/>
            </a:endParaRPr>
          </a:p>
        </p:txBody>
      </p:sp>
      <p:sp>
        <p:nvSpPr>
          <p:cNvPr id="813087" name="Text Box 31"/>
          <p:cNvSpPr txBox="1">
            <a:spLocks noChangeArrowheads="1"/>
          </p:cNvSpPr>
          <p:nvPr/>
        </p:nvSpPr>
        <p:spPr bwMode="auto">
          <a:xfrm>
            <a:off x="1487488" y="2884488"/>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70</a:t>
            </a:r>
            <a:endParaRPr lang="fr-FR" sz="1600">
              <a:latin typeface="+mn-lt"/>
            </a:endParaRPr>
          </a:p>
        </p:txBody>
      </p:sp>
      <p:sp>
        <p:nvSpPr>
          <p:cNvPr id="813088" name="Text Box 32"/>
          <p:cNvSpPr txBox="1">
            <a:spLocks noChangeArrowheads="1"/>
          </p:cNvSpPr>
          <p:nvPr/>
        </p:nvSpPr>
        <p:spPr bwMode="auto">
          <a:xfrm>
            <a:off x="1487488" y="32623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60</a:t>
            </a:r>
            <a:endParaRPr lang="fr-FR" sz="1600">
              <a:latin typeface="+mn-lt"/>
            </a:endParaRPr>
          </a:p>
        </p:txBody>
      </p:sp>
      <p:sp>
        <p:nvSpPr>
          <p:cNvPr id="813089" name="Text Box 33"/>
          <p:cNvSpPr txBox="1">
            <a:spLocks noChangeArrowheads="1"/>
          </p:cNvSpPr>
          <p:nvPr/>
        </p:nvSpPr>
        <p:spPr bwMode="auto">
          <a:xfrm>
            <a:off x="1487488" y="3640138"/>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50</a:t>
            </a:r>
            <a:endParaRPr lang="fr-FR" sz="1600">
              <a:latin typeface="+mn-lt"/>
            </a:endParaRPr>
          </a:p>
        </p:txBody>
      </p:sp>
      <p:sp>
        <p:nvSpPr>
          <p:cNvPr id="813090" name="Text Box 34"/>
          <p:cNvSpPr txBox="1">
            <a:spLocks noChangeArrowheads="1"/>
          </p:cNvSpPr>
          <p:nvPr/>
        </p:nvSpPr>
        <p:spPr bwMode="auto">
          <a:xfrm>
            <a:off x="1487488" y="4037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40</a:t>
            </a:r>
            <a:endParaRPr lang="fr-FR" sz="1600">
              <a:latin typeface="+mn-lt"/>
            </a:endParaRPr>
          </a:p>
        </p:txBody>
      </p:sp>
      <p:sp>
        <p:nvSpPr>
          <p:cNvPr id="813091" name="Text Box 35"/>
          <p:cNvSpPr txBox="1">
            <a:spLocks noChangeArrowheads="1"/>
          </p:cNvSpPr>
          <p:nvPr/>
        </p:nvSpPr>
        <p:spPr bwMode="auto">
          <a:xfrm>
            <a:off x="1487488" y="442436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30</a:t>
            </a:r>
            <a:endParaRPr lang="fr-FR" sz="1600">
              <a:latin typeface="+mn-lt"/>
            </a:endParaRPr>
          </a:p>
        </p:txBody>
      </p:sp>
      <p:sp>
        <p:nvSpPr>
          <p:cNvPr id="813092" name="Text Box 36"/>
          <p:cNvSpPr txBox="1">
            <a:spLocks noChangeArrowheads="1"/>
          </p:cNvSpPr>
          <p:nvPr/>
        </p:nvSpPr>
        <p:spPr bwMode="auto">
          <a:xfrm>
            <a:off x="1487488" y="4802188"/>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20</a:t>
            </a:r>
            <a:endParaRPr lang="fr-FR" sz="1600">
              <a:latin typeface="+mn-lt"/>
            </a:endParaRPr>
          </a:p>
        </p:txBody>
      </p:sp>
      <p:sp>
        <p:nvSpPr>
          <p:cNvPr id="813093" name="Text Box 37"/>
          <p:cNvSpPr txBox="1">
            <a:spLocks noChangeArrowheads="1"/>
          </p:cNvSpPr>
          <p:nvPr/>
        </p:nvSpPr>
        <p:spPr bwMode="auto">
          <a:xfrm>
            <a:off x="1509713" y="5208588"/>
            <a:ext cx="41275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10</a:t>
            </a:r>
            <a:endParaRPr lang="fr-FR" sz="1600">
              <a:latin typeface="+mn-lt"/>
            </a:endParaRPr>
          </a:p>
        </p:txBody>
      </p:sp>
      <p:sp>
        <p:nvSpPr>
          <p:cNvPr id="813094" name="Text Box 38"/>
          <p:cNvSpPr txBox="1">
            <a:spLocks noChangeArrowheads="1"/>
          </p:cNvSpPr>
          <p:nvPr/>
        </p:nvSpPr>
        <p:spPr bwMode="auto">
          <a:xfrm>
            <a:off x="1612900" y="5557838"/>
            <a:ext cx="309563"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0</a:t>
            </a:r>
            <a:endParaRPr lang="fr-FR" sz="1600">
              <a:latin typeface="+mn-lt"/>
            </a:endParaRPr>
          </a:p>
        </p:txBody>
      </p:sp>
      <p:sp>
        <p:nvSpPr>
          <p:cNvPr id="813095" name="Text Box 39"/>
          <p:cNvSpPr txBox="1">
            <a:spLocks noChangeArrowheads="1"/>
          </p:cNvSpPr>
          <p:nvPr/>
        </p:nvSpPr>
        <p:spPr bwMode="auto">
          <a:xfrm>
            <a:off x="1722438" y="5815013"/>
            <a:ext cx="52705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100</a:t>
            </a:r>
            <a:endParaRPr lang="fr-FR" sz="1600">
              <a:latin typeface="+mn-lt"/>
            </a:endParaRPr>
          </a:p>
        </p:txBody>
      </p:sp>
      <p:sp>
        <p:nvSpPr>
          <p:cNvPr id="813096" name="Text Box 40"/>
          <p:cNvSpPr txBox="1">
            <a:spLocks noChangeArrowheads="1"/>
          </p:cNvSpPr>
          <p:nvPr/>
        </p:nvSpPr>
        <p:spPr bwMode="auto">
          <a:xfrm>
            <a:off x="215106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90</a:t>
            </a:r>
            <a:endParaRPr lang="fr-FR" sz="1600">
              <a:latin typeface="+mn-lt"/>
            </a:endParaRPr>
          </a:p>
        </p:txBody>
      </p:sp>
      <p:sp>
        <p:nvSpPr>
          <p:cNvPr id="813097" name="Text Box 41"/>
          <p:cNvSpPr txBox="1">
            <a:spLocks noChangeArrowheads="1"/>
          </p:cNvSpPr>
          <p:nvPr/>
        </p:nvSpPr>
        <p:spPr bwMode="auto">
          <a:xfrm>
            <a:off x="255746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80</a:t>
            </a:r>
            <a:endParaRPr lang="fr-FR" sz="1600">
              <a:latin typeface="+mn-lt"/>
            </a:endParaRPr>
          </a:p>
        </p:txBody>
      </p:sp>
      <p:sp>
        <p:nvSpPr>
          <p:cNvPr id="813098" name="Text Box 42"/>
          <p:cNvSpPr txBox="1">
            <a:spLocks noChangeArrowheads="1"/>
          </p:cNvSpPr>
          <p:nvPr/>
        </p:nvSpPr>
        <p:spPr bwMode="auto">
          <a:xfrm>
            <a:off x="2935288"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70</a:t>
            </a:r>
            <a:endParaRPr lang="fr-FR" sz="1600">
              <a:latin typeface="+mn-lt"/>
            </a:endParaRPr>
          </a:p>
        </p:txBody>
      </p:sp>
      <p:sp>
        <p:nvSpPr>
          <p:cNvPr id="813099" name="Text Box 43"/>
          <p:cNvSpPr txBox="1">
            <a:spLocks noChangeArrowheads="1"/>
          </p:cNvSpPr>
          <p:nvPr/>
        </p:nvSpPr>
        <p:spPr bwMode="auto">
          <a:xfrm>
            <a:off x="333216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60</a:t>
            </a:r>
            <a:endParaRPr lang="fr-FR" sz="1600">
              <a:latin typeface="+mn-lt"/>
            </a:endParaRPr>
          </a:p>
        </p:txBody>
      </p:sp>
      <p:sp>
        <p:nvSpPr>
          <p:cNvPr id="813100" name="Text Box 44"/>
          <p:cNvSpPr txBox="1">
            <a:spLocks noChangeArrowheads="1"/>
          </p:cNvSpPr>
          <p:nvPr/>
        </p:nvSpPr>
        <p:spPr bwMode="auto">
          <a:xfrm>
            <a:off x="375761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50</a:t>
            </a:r>
            <a:endParaRPr lang="fr-FR" sz="1600">
              <a:latin typeface="+mn-lt"/>
            </a:endParaRPr>
          </a:p>
        </p:txBody>
      </p:sp>
      <p:sp>
        <p:nvSpPr>
          <p:cNvPr id="813101" name="Text Box 45"/>
          <p:cNvSpPr txBox="1">
            <a:spLocks noChangeArrowheads="1"/>
          </p:cNvSpPr>
          <p:nvPr/>
        </p:nvSpPr>
        <p:spPr bwMode="auto">
          <a:xfrm>
            <a:off x="412591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40</a:t>
            </a:r>
            <a:endParaRPr lang="fr-FR" sz="1600">
              <a:latin typeface="+mn-lt"/>
            </a:endParaRPr>
          </a:p>
        </p:txBody>
      </p:sp>
      <p:sp>
        <p:nvSpPr>
          <p:cNvPr id="813102" name="Text Box 46"/>
          <p:cNvSpPr txBox="1">
            <a:spLocks noChangeArrowheads="1"/>
          </p:cNvSpPr>
          <p:nvPr/>
        </p:nvSpPr>
        <p:spPr bwMode="auto">
          <a:xfrm>
            <a:off x="4532313"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30</a:t>
            </a:r>
            <a:endParaRPr lang="fr-FR" sz="1600">
              <a:latin typeface="+mn-lt"/>
            </a:endParaRPr>
          </a:p>
        </p:txBody>
      </p:sp>
      <p:sp>
        <p:nvSpPr>
          <p:cNvPr id="813103" name="Text Box 47"/>
          <p:cNvSpPr txBox="1">
            <a:spLocks noChangeArrowheads="1"/>
          </p:cNvSpPr>
          <p:nvPr/>
        </p:nvSpPr>
        <p:spPr bwMode="auto">
          <a:xfrm>
            <a:off x="4948238" y="5815013"/>
            <a:ext cx="4349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20</a:t>
            </a:r>
            <a:endParaRPr lang="fr-FR" sz="1600">
              <a:latin typeface="+mn-lt"/>
            </a:endParaRPr>
          </a:p>
        </p:txBody>
      </p:sp>
      <p:sp>
        <p:nvSpPr>
          <p:cNvPr id="813104" name="Text Box 48"/>
          <p:cNvSpPr txBox="1">
            <a:spLocks noChangeArrowheads="1"/>
          </p:cNvSpPr>
          <p:nvPr/>
        </p:nvSpPr>
        <p:spPr bwMode="auto">
          <a:xfrm>
            <a:off x="5348288" y="5815013"/>
            <a:ext cx="412750"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10</a:t>
            </a:r>
            <a:endParaRPr lang="fr-FR" sz="1600">
              <a:latin typeface="+mn-lt"/>
            </a:endParaRPr>
          </a:p>
        </p:txBody>
      </p:sp>
      <p:sp>
        <p:nvSpPr>
          <p:cNvPr id="813105" name="Text Box 49"/>
          <p:cNvSpPr txBox="1">
            <a:spLocks noChangeArrowheads="1"/>
          </p:cNvSpPr>
          <p:nvPr/>
        </p:nvSpPr>
        <p:spPr bwMode="auto">
          <a:xfrm>
            <a:off x="5791200" y="5815013"/>
            <a:ext cx="309563"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a:defRPr/>
            </a:pPr>
            <a:r>
              <a:rPr lang="fr-CH" sz="1600">
                <a:latin typeface="+mn-lt"/>
              </a:rPr>
              <a:t>0</a:t>
            </a:r>
            <a:endParaRPr lang="fr-FR" sz="1600">
              <a:latin typeface="+mn-lt"/>
            </a:endParaRPr>
          </a:p>
        </p:txBody>
      </p:sp>
      <p:sp>
        <p:nvSpPr>
          <p:cNvPr id="813106" name="Oval 50"/>
          <p:cNvSpPr>
            <a:spLocks noChangeArrowheads="1"/>
          </p:cNvSpPr>
          <p:nvPr/>
        </p:nvSpPr>
        <p:spPr bwMode="auto">
          <a:xfrm>
            <a:off x="4992688" y="4219575"/>
            <a:ext cx="171450" cy="171450"/>
          </a:xfrm>
          <a:prstGeom prst="ellipse">
            <a:avLst/>
          </a:prstGeom>
          <a:solidFill>
            <a:srgbClr val="FF9933"/>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07" name="Text Box 51"/>
          <p:cNvSpPr txBox="1">
            <a:spLocks noChangeArrowheads="1"/>
          </p:cNvSpPr>
          <p:nvPr/>
        </p:nvSpPr>
        <p:spPr bwMode="auto">
          <a:xfrm>
            <a:off x="5154613" y="4141788"/>
            <a:ext cx="70167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ELFA</a:t>
            </a:r>
            <a:endParaRPr lang="fr-FR" sz="1600">
              <a:latin typeface="+mn-lt"/>
            </a:endParaRPr>
          </a:p>
        </p:txBody>
      </p:sp>
      <p:sp>
        <p:nvSpPr>
          <p:cNvPr id="813108" name="Oval 52"/>
          <p:cNvSpPr>
            <a:spLocks noChangeArrowheads="1"/>
          </p:cNvSpPr>
          <p:nvPr/>
        </p:nvSpPr>
        <p:spPr bwMode="auto">
          <a:xfrm>
            <a:off x="4992688" y="4603750"/>
            <a:ext cx="171450" cy="171450"/>
          </a:xfrm>
          <a:prstGeom prst="ellipse">
            <a:avLst/>
          </a:prstGeom>
          <a:solidFill>
            <a:srgbClr val="FFCC66"/>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09" name="Oval 53"/>
          <p:cNvSpPr>
            <a:spLocks noChangeArrowheads="1"/>
          </p:cNvSpPr>
          <p:nvPr/>
        </p:nvSpPr>
        <p:spPr bwMode="auto">
          <a:xfrm>
            <a:off x="4992688" y="4986338"/>
            <a:ext cx="171450" cy="171450"/>
          </a:xfrm>
          <a:prstGeom prst="ellipse">
            <a:avLst/>
          </a:prstGeom>
          <a:solidFill>
            <a:schemeClr val="accent6">
              <a:lumMod val="75000"/>
            </a:schemeClr>
          </a:solidFill>
          <a:ln>
            <a:noFill/>
          </a:ln>
          <a:effectLst/>
        </p:spPr>
        <p:txBody>
          <a:bodyPr wrap="none" anchor="ctr"/>
          <a:lstStyle/>
          <a:p>
            <a:pPr>
              <a:defRPr/>
            </a:pPr>
            <a:endParaRPr lang="en-US">
              <a:latin typeface="+mn-lt"/>
            </a:endParaRPr>
          </a:p>
        </p:txBody>
      </p:sp>
      <p:sp>
        <p:nvSpPr>
          <p:cNvPr id="813110" name="Text Box 54"/>
          <p:cNvSpPr txBox="1">
            <a:spLocks noChangeArrowheads="1"/>
          </p:cNvSpPr>
          <p:nvPr/>
        </p:nvSpPr>
        <p:spPr bwMode="auto">
          <a:xfrm>
            <a:off x="5154613" y="4525963"/>
            <a:ext cx="1944687"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Latex quantitative</a:t>
            </a:r>
            <a:endParaRPr lang="fr-FR" sz="1600">
              <a:latin typeface="+mn-lt"/>
            </a:endParaRPr>
          </a:p>
        </p:txBody>
      </p:sp>
      <p:sp>
        <p:nvSpPr>
          <p:cNvPr id="813111" name="Text Box 55"/>
          <p:cNvSpPr txBox="1">
            <a:spLocks noChangeArrowheads="1"/>
          </p:cNvSpPr>
          <p:nvPr/>
        </p:nvSpPr>
        <p:spPr bwMode="auto">
          <a:xfrm>
            <a:off x="5154613" y="4908550"/>
            <a:ext cx="1924050" cy="33813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Microplate ELISA</a:t>
            </a:r>
            <a:endParaRPr lang="fr-FR" sz="1600">
              <a:latin typeface="+mn-lt"/>
            </a:endParaRPr>
          </a:p>
        </p:txBody>
      </p:sp>
      <p:sp>
        <p:nvSpPr>
          <p:cNvPr id="813112" name="Oval 56"/>
          <p:cNvSpPr>
            <a:spLocks noChangeArrowheads="1"/>
          </p:cNvSpPr>
          <p:nvPr/>
        </p:nvSpPr>
        <p:spPr bwMode="auto">
          <a:xfrm>
            <a:off x="4992688" y="5381625"/>
            <a:ext cx="171450" cy="171450"/>
          </a:xfrm>
          <a:prstGeom prst="ellipse">
            <a:avLst/>
          </a:prstGeom>
          <a:solidFill>
            <a:srgbClr val="FF0000"/>
          </a:solidFill>
          <a:ln>
            <a:noFill/>
          </a:ln>
          <a:effectLst/>
        </p:spPr>
        <p:txBody>
          <a:bodyPr wrap="none" anchor="ctr"/>
          <a:lstStyle/>
          <a:p>
            <a:pPr>
              <a:defRPr/>
            </a:pPr>
            <a:endParaRPr lang="en-US">
              <a:latin typeface="+mn-lt"/>
            </a:endParaRPr>
          </a:p>
        </p:txBody>
      </p:sp>
      <p:sp>
        <p:nvSpPr>
          <p:cNvPr id="813113" name="Text Box 57"/>
          <p:cNvSpPr txBox="1">
            <a:spLocks noChangeArrowheads="1"/>
          </p:cNvSpPr>
          <p:nvPr/>
        </p:nvSpPr>
        <p:spPr bwMode="auto">
          <a:xfrm>
            <a:off x="5154613" y="5303838"/>
            <a:ext cx="1890712"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Membrane ELISA</a:t>
            </a:r>
            <a:endParaRPr lang="fr-FR" sz="1600">
              <a:latin typeface="+mn-lt"/>
            </a:endParaRPr>
          </a:p>
        </p:txBody>
      </p:sp>
      <p:sp>
        <p:nvSpPr>
          <p:cNvPr id="813114" name="Oval 58"/>
          <p:cNvSpPr>
            <a:spLocks noChangeArrowheads="1"/>
          </p:cNvSpPr>
          <p:nvPr/>
        </p:nvSpPr>
        <p:spPr bwMode="auto">
          <a:xfrm>
            <a:off x="2138363" y="4219575"/>
            <a:ext cx="171450" cy="171450"/>
          </a:xfrm>
          <a:prstGeom prst="ellipse">
            <a:avLst/>
          </a:prstGeom>
          <a:solidFill>
            <a:srgbClr val="0070C0"/>
          </a:solidFill>
          <a:ln>
            <a:noFill/>
          </a:ln>
          <a:effectLst/>
          <a:extLst/>
        </p:spPr>
        <p:txBody>
          <a:bodyPr wrap="none" anchor="ctr"/>
          <a:lstStyle/>
          <a:p>
            <a:pPr>
              <a:defRPr/>
            </a:pPr>
            <a:endParaRPr lang="en-US">
              <a:latin typeface="+mn-lt"/>
            </a:endParaRPr>
          </a:p>
        </p:txBody>
      </p:sp>
      <p:sp>
        <p:nvSpPr>
          <p:cNvPr id="813115" name="Text Box 59"/>
          <p:cNvSpPr txBox="1">
            <a:spLocks noChangeArrowheads="1"/>
          </p:cNvSpPr>
          <p:nvPr/>
        </p:nvSpPr>
        <p:spPr bwMode="auto">
          <a:xfrm>
            <a:off x="2293938" y="4141788"/>
            <a:ext cx="2371725"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Latex semiquantitative</a:t>
            </a:r>
            <a:endParaRPr lang="fr-FR" sz="1600">
              <a:latin typeface="+mn-lt"/>
            </a:endParaRPr>
          </a:p>
        </p:txBody>
      </p:sp>
      <p:sp>
        <p:nvSpPr>
          <p:cNvPr id="813116" name="Oval 60"/>
          <p:cNvSpPr>
            <a:spLocks noChangeArrowheads="1"/>
          </p:cNvSpPr>
          <p:nvPr/>
        </p:nvSpPr>
        <p:spPr bwMode="auto">
          <a:xfrm>
            <a:off x="3030538" y="2190750"/>
            <a:ext cx="381000" cy="381000"/>
          </a:xfrm>
          <a:prstGeom prst="ellipse">
            <a:avLst/>
          </a:prstGeom>
          <a:solidFill>
            <a:srgbClr val="CCECFF"/>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17" name="Oval 61"/>
          <p:cNvSpPr>
            <a:spLocks noChangeArrowheads="1"/>
          </p:cNvSpPr>
          <p:nvPr/>
        </p:nvSpPr>
        <p:spPr bwMode="auto">
          <a:xfrm>
            <a:off x="2138363" y="4605338"/>
            <a:ext cx="171450" cy="171450"/>
          </a:xfrm>
          <a:prstGeom prst="ellipse">
            <a:avLst/>
          </a:prstGeom>
          <a:solidFill>
            <a:srgbClr val="CCECFF"/>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18" name="Text Box 62"/>
          <p:cNvSpPr txBox="1">
            <a:spLocks noChangeArrowheads="1"/>
          </p:cNvSpPr>
          <p:nvPr/>
        </p:nvSpPr>
        <p:spPr bwMode="auto">
          <a:xfrm>
            <a:off x="2293938" y="4525963"/>
            <a:ext cx="1389062" cy="3381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Whole-blood</a:t>
            </a:r>
            <a:endParaRPr lang="fr-FR" sz="1600">
              <a:latin typeface="+mn-lt"/>
            </a:endParaRPr>
          </a:p>
        </p:txBody>
      </p:sp>
      <p:sp>
        <p:nvSpPr>
          <p:cNvPr id="813119" name="Oval 63"/>
          <p:cNvSpPr>
            <a:spLocks noChangeArrowheads="1"/>
          </p:cNvSpPr>
          <p:nvPr/>
        </p:nvSpPr>
        <p:spPr bwMode="auto">
          <a:xfrm>
            <a:off x="2011363" y="2797175"/>
            <a:ext cx="104775" cy="104775"/>
          </a:xfrm>
          <a:prstGeom prst="ellipse">
            <a:avLst/>
          </a:prstGeom>
          <a:solidFill>
            <a:srgbClr val="66CCFF"/>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20" name="Oval 64"/>
          <p:cNvSpPr>
            <a:spLocks noChangeArrowheads="1"/>
          </p:cNvSpPr>
          <p:nvPr/>
        </p:nvSpPr>
        <p:spPr bwMode="auto">
          <a:xfrm>
            <a:off x="2138363" y="4986338"/>
            <a:ext cx="171450" cy="171450"/>
          </a:xfrm>
          <a:prstGeom prst="ellipse">
            <a:avLst/>
          </a:prstGeom>
          <a:solidFill>
            <a:srgbClr val="66CCFF"/>
          </a:solidFill>
          <a:ln>
            <a:noFill/>
          </a:ln>
          <a:effectLst/>
          <a:extLst>
            <a:ext uri="{91240B29-F687-4F45-9708-019B960494DF}"/>
            <a:ext uri="{AF507438-7753-43E0-B8FC-AC1667EBCBE1}"/>
          </a:extLst>
        </p:spPr>
        <p:txBody>
          <a:bodyPr wrap="none" anchor="ctr"/>
          <a:lstStyle/>
          <a:p>
            <a:pPr>
              <a:defRPr/>
            </a:pPr>
            <a:endParaRPr lang="en-US">
              <a:latin typeface="+mn-lt"/>
            </a:endParaRPr>
          </a:p>
        </p:txBody>
      </p:sp>
      <p:sp>
        <p:nvSpPr>
          <p:cNvPr id="813121" name="Text Box 65"/>
          <p:cNvSpPr txBox="1">
            <a:spLocks noChangeArrowheads="1"/>
          </p:cNvSpPr>
          <p:nvPr/>
        </p:nvSpPr>
        <p:spPr bwMode="auto">
          <a:xfrm>
            <a:off x="2293938" y="4908550"/>
            <a:ext cx="1797050" cy="33813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sz="1600">
                <a:latin typeface="+mn-lt"/>
              </a:rPr>
              <a:t>Latex qualitative</a:t>
            </a:r>
            <a:endParaRPr lang="fr-FR" sz="1600">
              <a:latin typeface="+mn-lt"/>
            </a:endParaRPr>
          </a:p>
        </p:txBody>
      </p:sp>
      <p:sp>
        <p:nvSpPr>
          <p:cNvPr id="813122" name="Oval 66"/>
          <p:cNvSpPr>
            <a:spLocks noChangeArrowheads="1"/>
          </p:cNvSpPr>
          <p:nvPr/>
        </p:nvSpPr>
        <p:spPr bwMode="auto">
          <a:xfrm>
            <a:off x="3211513" y="2209800"/>
            <a:ext cx="257175" cy="257175"/>
          </a:xfrm>
          <a:prstGeom prst="ellipse">
            <a:avLst/>
          </a:prstGeom>
          <a:solidFill>
            <a:srgbClr val="0070C0"/>
          </a:solidFill>
          <a:ln>
            <a:noFill/>
          </a:ln>
          <a:effectLst/>
          <a:extLst/>
        </p:spPr>
        <p:txBody>
          <a:bodyPr wrap="none" anchor="ctr"/>
          <a:lstStyle/>
          <a:p>
            <a:pPr>
              <a:defRPr/>
            </a:pPr>
            <a:endParaRPr lang="en-US">
              <a:latin typeface="+mn-lt"/>
            </a:endParaRPr>
          </a:p>
        </p:txBody>
      </p:sp>
      <p:sp>
        <p:nvSpPr>
          <p:cNvPr id="813123" name="Oval 67"/>
          <p:cNvSpPr>
            <a:spLocks noChangeArrowheads="1"/>
          </p:cNvSpPr>
          <p:nvPr/>
        </p:nvSpPr>
        <p:spPr bwMode="auto">
          <a:xfrm>
            <a:off x="3887788" y="2143125"/>
            <a:ext cx="171450" cy="171450"/>
          </a:xfrm>
          <a:prstGeom prst="ellipse">
            <a:avLst/>
          </a:prstGeom>
          <a:solidFill>
            <a:srgbClr val="FF0000"/>
          </a:solidFill>
          <a:ln>
            <a:noFill/>
          </a:ln>
          <a:effectLst/>
        </p:spPr>
        <p:txBody>
          <a:bodyPr wrap="none" anchor="ctr"/>
          <a:lstStyle/>
          <a:p>
            <a:pPr>
              <a:defRPr/>
            </a:pPr>
            <a:endParaRPr lang="en-US">
              <a:latin typeface="+mn-lt"/>
            </a:endParaRPr>
          </a:p>
        </p:txBody>
      </p:sp>
      <p:sp>
        <p:nvSpPr>
          <p:cNvPr id="813124" name="Oval 68"/>
          <p:cNvSpPr>
            <a:spLocks noChangeArrowheads="1"/>
          </p:cNvSpPr>
          <p:nvPr/>
        </p:nvSpPr>
        <p:spPr bwMode="auto">
          <a:xfrm>
            <a:off x="3840163" y="1933575"/>
            <a:ext cx="276225" cy="276225"/>
          </a:xfrm>
          <a:prstGeom prst="ellipse">
            <a:avLst/>
          </a:prstGeom>
          <a:solidFill>
            <a:schemeClr val="accent6">
              <a:lumMod val="75000"/>
            </a:schemeClr>
          </a:solidFill>
          <a:ln>
            <a:noFill/>
          </a:ln>
          <a:effectLst/>
        </p:spPr>
        <p:txBody>
          <a:bodyPr wrap="none" anchor="ctr"/>
          <a:lstStyle/>
          <a:p>
            <a:pPr>
              <a:defRPr/>
            </a:pPr>
            <a:endParaRPr lang="en-US">
              <a:latin typeface="+mn-lt"/>
            </a:endParaRPr>
          </a:p>
        </p:txBody>
      </p:sp>
      <p:sp>
        <p:nvSpPr>
          <p:cNvPr id="813125" name="Text Box 69"/>
          <p:cNvSpPr txBox="1">
            <a:spLocks noChangeArrowheads="1"/>
          </p:cNvSpPr>
          <p:nvPr/>
        </p:nvSpPr>
        <p:spPr bwMode="auto">
          <a:xfrm rot="-5400000">
            <a:off x="434975" y="3632201"/>
            <a:ext cx="1654175" cy="3683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b="1" dirty="0">
                <a:latin typeface="+mn-lt"/>
              </a:rPr>
              <a:t>Sensitivity %</a:t>
            </a:r>
            <a:endParaRPr lang="fr-FR" b="1" dirty="0">
              <a:latin typeface="+mn-lt"/>
            </a:endParaRPr>
          </a:p>
        </p:txBody>
      </p:sp>
      <p:sp>
        <p:nvSpPr>
          <p:cNvPr id="813126" name="Text Box 70"/>
          <p:cNvSpPr txBox="1">
            <a:spLocks noChangeArrowheads="1"/>
          </p:cNvSpPr>
          <p:nvPr/>
        </p:nvSpPr>
        <p:spPr bwMode="auto">
          <a:xfrm>
            <a:off x="3182938" y="6124575"/>
            <a:ext cx="1654175"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fr-CH" b="1" dirty="0">
                <a:latin typeface="+mn-lt"/>
              </a:rPr>
              <a:t>Specificity %</a:t>
            </a:r>
            <a:endParaRPr lang="fr-FR" b="1" dirty="0">
              <a:latin typeface="+mn-lt"/>
            </a:endParaRPr>
          </a:p>
        </p:txBody>
      </p:sp>
      <p:sp>
        <p:nvSpPr>
          <p:cNvPr id="813127" name="Line 71"/>
          <p:cNvSpPr>
            <a:spLocks noChangeShapeType="1"/>
          </p:cNvSpPr>
          <p:nvPr/>
        </p:nvSpPr>
        <p:spPr bwMode="auto">
          <a:xfrm>
            <a:off x="1979613" y="2160588"/>
            <a:ext cx="3971925" cy="15875"/>
          </a:xfrm>
          <a:prstGeom prst="line">
            <a:avLst/>
          </a:prstGeom>
          <a:noFill/>
          <a:ln w="50800">
            <a:solidFill>
              <a:schemeClr val="accent4">
                <a:lumMod val="65000"/>
                <a:lumOff val="35000"/>
              </a:schemeClr>
            </a:solidFill>
            <a:prstDash val="sysDot"/>
            <a:round/>
            <a:headEnd type="none" w="sm" len="sm"/>
            <a:tailEnd type="none" w="med" len="lg"/>
          </a:ln>
          <a:effectLst/>
          <a:extLst>
            <a:ext uri="{909E8E84-426E-40DD-AFC4-6F175D3DCCD1}"/>
            <a:ext uri="{AF507438-7753-43E0-B8FC-AC1667EBCBE1}"/>
          </a:extLst>
        </p:spPr>
        <p:txBody>
          <a:bodyPr/>
          <a:lstStyle/>
          <a:p>
            <a:pPr>
              <a:defRPr/>
            </a:pPr>
            <a:endParaRPr lang="en-US">
              <a:latin typeface="+mn-lt"/>
            </a:endParaRPr>
          </a:p>
        </p:txBody>
      </p:sp>
      <p:sp>
        <p:nvSpPr>
          <p:cNvPr id="813128" name="Text Box 72"/>
          <p:cNvSpPr txBox="1">
            <a:spLocks noChangeArrowheads="1"/>
          </p:cNvSpPr>
          <p:nvPr/>
        </p:nvSpPr>
        <p:spPr bwMode="auto">
          <a:xfrm>
            <a:off x="4683125" y="1665288"/>
            <a:ext cx="3735388" cy="369887"/>
          </a:xfrm>
          <a:prstGeom prst="rect">
            <a:avLst/>
          </a:prstGeom>
          <a:solidFill>
            <a:schemeClr val="tx2">
              <a:lumMod val="75000"/>
              <a:lumOff val="25000"/>
            </a:schemeClr>
          </a:solidFill>
          <a:ln>
            <a:noFill/>
          </a:ln>
          <a:effectLst/>
        </p:spPr>
        <p:txBody>
          <a:bodyPr wrap="none">
            <a:spAutoFit/>
          </a:bodyPr>
          <a:lstStyle/>
          <a:p>
            <a:pPr>
              <a:defRPr/>
            </a:pPr>
            <a:r>
              <a:rPr lang="fr-CH">
                <a:latin typeface="+mn-lt"/>
              </a:rPr>
              <a:t>Highly sensitive tests (Sn </a:t>
            </a:r>
            <a:r>
              <a:rPr lang="fr-CH" u="sng">
                <a:latin typeface="+mn-lt"/>
              </a:rPr>
              <a:t>&gt;</a:t>
            </a:r>
            <a:r>
              <a:rPr lang="fr-CH">
                <a:latin typeface="+mn-lt"/>
              </a:rPr>
              <a:t> 95%)</a:t>
            </a:r>
            <a:endParaRPr lang="fr-FR" u="sng">
              <a:latin typeface="+mn-lt"/>
            </a:endParaRPr>
          </a:p>
        </p:txBody>
      </p:sp>
      <p:sp>
        <p:nvSpPr>
          <p:cNvPr id="813129" name="Text Box 73"/>
          <p:cNvSpPr txBox="1">
            <a:spLocks noChangeArrowheads="1"/>
          </p:cNvSpPr>
          <p:nvPr/>
        </p:nvSpPr>
        <p:spPr bwMode="auto">
          <a:xfrm>
            <a:off x="4683125" y="2306638"/>
            <a:ext cx="4511675" cy="369887"/>
          </a:xfrm>
          <a:prstGeom prst="rect">
            <a:avLst/>
          </a:prstGeom>
          <a:solidFill>
            <a:schemeClr val="tx2">
              <a:lumMod val="75000"/>
              <a:lumOff val="25000"/>
            </a:schemeClr>
          </a:solidFill>
          <a:ln>
            <a:noFill/>
          </a:ln>
          <a:effectLst/>
        </p:spPr>
        <p:txBody>
          <a:bodyPr wrap="none">
            <a:spAutoFit/>
          </a:bodyPr>
          <a:lstStyle/>
          <a:p>
            <a:pPr>
              <a:defRPr/>
            </a:pPr>
            <a:r>
              <a:rPr lang="fr-CH" dirty="0" err="1">
                <a:latin typeface="+mn-lt"/>
              </a:rPr>
              <a:t>Moderately</a:t>
            </a:r>
            <a:r>
              <a:rPr lang="fr-CH" dirty="0">
                <a:latin typeface="+mn-lt"/>
              </a:rPr>
              <a:t> sensitive tests (Sn 85-90%)</a:t>
            </a:r>
            <a:endParaRPr lang="fr-FR" dirty="0">
              <a:latin typeface="+mn-lt"/>
            </a:endParaRPr>
          </a:p>
        </p:txBody>
      </p:sp>
      <p:sp>
        <p:nvSpPr>
          <p:cNvPr id="21568" name="Rectangle 73"/>
          <p:cNvSpPr>
            <a:spLocks noChangeArrowheads="1"/>
          </p:cNvSpPr>
          <p:nvPr/>
        </p:nvSpPr>
        <p:spPr bwMode="auto">
          <a:xfrm>
            <a:off x="6751638" y="6543675"/>
            <a:ext cx="2392362" cy="306388"/>
          </a:xfrm>
          <a:prstGeom prst="rect">
            <a:avLst/>
          </a:prstGeom>
          <a:noFill/>
          <a:ln w="9525">
            <a:noFill/>
            <a:miter lim="800000"/>
            <a:headEnd/>
            <a:tailEnd/>
          </a:ln>
        </p:spPr>
        <p:txBody>
          <a:bodyPr wrap="none">
            <a:spAutoFit/>
          </a:bodyPr>
          <a:lstStyle/>
          <a:p>
            <a:pPr algn="r"/>
            <a:r>
              <a:rPr lang="it-IT" sz="1400" b="1"/>
              <a:t>di Nisio et al, JTH 2007</a:t>
            </a:r>
            <a:endParaRPr lang="el-GR" sz="1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3127"/>
                                        </p:tgtEl>
                                        <p:attrNameLst>
                                          <p:attrName>style.visibility</p:attrName>
                                        </p:attrNameLst>
                                      </p:cBhvr>
                                      <p:to>
                                        <p:strVal val="visible"/>
                                      </p:to>
                                    </p:set>
                                    <p:animEffect transition="in" filter="fade">
                                      <p:cBhvr>
                                        <p:cTn id="7" dur="500"/>
                                        <p:tgtEl>
                                          <p:spTgt spid="813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128"/>
                                        </p:tgtEl>
                                        <p:attrNameLst>
                                          <p:attrName>style.visibility</p:attrName>
                                        </p:attrNameLst>
                                      </p:cBhvr>
                                      <p:to>
                                        <p:strVal val="visible"/>
                                      </p:to>
                                    </p:set>
                                    <p:animEffect transition="in" filter="fade">
                                      <p:cBhvr>
                                        <p:cTn id="12" dur="500"/>
                                        <p:tgtEl>
                                          <p:spTgt spid="813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3129"/>
                                        </p:tgtEl>
                                        <p:attrNameLst>
                                          <p:attrName>style.visibility</p:attrName>
                                        </p:attrNameLst>
                                      </p:cBhvr>
                                      <p:to>
                                        <p:strVal val="visible"/>
                                      </p:to>
                                    </p:set>
                                    <p:animEffect transition="in" filter="fade">
                                      <p:cBhvr>
                                        <p:cTn id="17" dur="500"/>
                                        <p:tgtEl>
                                          <p:spTgt spid="813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128" grpId="0" animBg="1"/>
      <p:bldP spid="8131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6870700" cy="755650"/>
          </a:xfrm>
        </p:spPr>
        <p:txBody>
          <a:bodyPr/>
          <a:lstStyle/>
          <a:p>
            <a:pPr eaLnBrk="1" hangingPunct="1"/>
            <a:r>
              <a:rPr lang="el-GR" sz="4000" b="1" smtClean="0">
                <a:solidFill>
                  <a:schemeClr val="folHlink"/>
                </a:solidFill>
              </a:rPr>
              <a:t>Ευρήματα στην α/α θώρακα</a:t>
            </a:r>
          </a:p>
        </p:txBody>
      </p:sp>
      <p:sp>
        <p:nvSpPr>
          <p:cNvPr id="21507" name="Rectangle 3"/>
          <p:cNvSpPr>
            <a:spLocks noGrp="1" noChangeArrowheads="1"/>
          </p:cNvSpPr>
          <p:nvPr>
            <p:ph type="body" idx="1"/>
          </p:nvPr>
        </p:nvSpPr>
        <p:spPr>
          <a:xfrm>
            <a:off x="611188" y="1052513"/>
            <a:ext cx="7696200" cy="4392612"/>
          </a:xfrm>
        </p:spPr>
        <p:txBody>
          <a:bodyPr/>
          <a:lstStyle/>
          <a:p>
            <a:pPr eaLnBrk="1" hangingPunct="1">
              <a:lnSpc>
                <a:spcPct val="90000"/>
              </a:lnSpc>
            </a:pPr>
            <a:endParaRPr lang="el-GR" sz="2800" b="1" dirty="0" smtClean="0"/>
          </a:p>
          <a:p>
            <a:pPr eaLnBrk="1" hangingPunct="1">
              <a:lnSpc>
                <a:spcPct val="90000"/>
              </a:lnSpc>
            </a:pPr>
            <a:r>
              <a:rPr lang="el-GR" sz="2800" b="1" dirty="0" smtClean="0"/>
              <a:t>14% Φυσιολογική</a:t>
            </a:r>
          </a:p>
          <a:p>
            <a:pPr eaLnBrk="1" hangingPunct="1">
              <a:lnSpc>
                <a:spcPct val="90000"/>
              </a:lnSpc>
            </a:pPr>
            <a:r>
              <a:rPr lang="el-GR" sz="2800" b="1" dirty="0" smtClean="0"/>
              <a:t>68% </a:t>
            </a:r>
            <a:r>
              <a:rPr lang="el-GR" sz="2800" b="1" dirty="0" err="1" smtClean="0"/>
              <a:t>Ατελεκτασία</a:t>
            </a:r>
            <a:r>
              <a:rPr lang="el-GR" sz="2800" b="1" dirty="0" smtClean="0"/>
              <a:t> ή πύκνωση</a:t>
            </a:r>
          </a:p>
          <a:p>
            <a:pPr eaLnBrk="1" hangingPunct="1">
              <a:lnSpc>
                <a:spcPct val="90000"/>
              </a:lnSpc>
            </a:pPr>
            <a:r>
              <a:rPr lang="el-GR" sz="2800" b="1" dirty="0" smtClean="0"/>
              <a:t>48% </a:t>
            </a:r>
            <a:r>
              <a:rPr lang="el-GR" sz="2800" b="1" dirty="0" err="1" smtClean="0"/>
              <a:t>Υπεζωκοτική</a:t>
            </a:r>
            <a:r>
              <a:rPr lang="el-GR" sz="2800" b="1" dirty="0" smtClean="0"/>
              <a:t> συλλογή</a:t>
            </a:r>
          </a:p>
          <a:p>
            <a:pPr eaLnBrk="1" hangingPunct="1">
              <a:lnSpc>
                <a:spcPct val="90000"/>
              </a:lnSpc>
            </a:pPr>
            <a:r>
              <a:rPr lang="el-GR" sz="2800" b="1" dirty="0" smtClean="0"/>
              <a:t>35% Πύκνωση</a:t>
            </a:r>
          </a:p>
          <a:p>
            <a:pPr eaLnBrk="1" hangingPunct="1">
              <a:lnSpc>
                <a:spcPct val="90000"/>
              </a:lnSpc>
            </a:pPr>
            <a:r>
              <a:rPr lang="el-GR" sz="2800" b="1" dirty="0" smtClean="0"/>
              <a:t>24% Άνωση του </a:t>
            </a:r>
            <a:r>
              <a:rPr lang="el-GR" sz="2800" b="1" dirty="0" err="1" smtClean="0"/>
              <a:t>ημιδιαφράγματος</a:t>
            </a:r>
            <a:endParaRPr lang="el-GR" sz="2800" b="1" dirty="0" smtClean="0"/>
          </a:p>
          <a:p>
            <a:pPr eaLnBrk="1" hangingPunct="1">
              <a:lnSpc>
                <a:spcPct val="90000"/>
              </a:lnSpc>
            </a:pPr>
            <a:r>
              <a:rPr lang="el-GR" sz="2800" b="1" dirty="0" smtClean="0"/>
              <a:t>15% Διάταση πνευμονικής αρτηρίας</a:t>
            </a:r>
          </a:p>
          <a:p>
            <a:pPr eaLnBrk="1" hangingPunct="1">
              <a:lnSpc>
                <a:spcPct val="90000"/>
              </a:lnSpc>
            </a:pPr>
            <a:r>
              <a:rPr lang="el-GR" sz="2800" b="1" dirty="0" smtClean="0"/>
              <a:t>7% </a:t>
            </a:r>
            <a:r>
              <a:rPr lang="el-GR" sz="2800" b="1" dirty="0" err="1" smtClean="0"/>
              <a:t>Μεγαλοκαρδία</a:t>
            </a:r>
            <a:endParaRPr lang="el-GR" sz="2800" b="1" dirty="0" smtClean="0"/>
          </a:p>
          <a:p>
            <a:pPr eaLnBrk="1" hangingPunct="1">
              <a:lnSpc>
                <a:spcPct val="90000"/>
              </a:lnSpc>
            </a:pPr>
            <a:r>
              <a:rPr lang="el-GR" sz="2800" b="1" dirty="0" smtClean="0"/>
              <a:t>5% Πνευμονικό οίδημα</a:t>
            </a:r>
            <a:endParaRPr lang="el-GR" sz="2800" dirty="0" smtClean="0"/>
          </a:p>
          <a:p>
            <a:pPr eaLnBrk="1" hangingPunct="1">
              <a:lnSpc>
                <a:spcPct val="90000"/>
              </a:lnSpc>
            </a:pPr>
            <a:endParaRPr lang="el-G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strips(upRight)">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strips(upRight)">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strips(upRight)">
                                      <p:cBhvr>
                                        <p:cTn id="17" dur="500"/>
                                        <p:tgtEl>
                                          <p:spTgt spid="215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strips(upRight)">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strips(upRight)">
                                      <p:cBhvr>
                                        <p:cTn id="27" dur="500"/>
                                        <p:tgtEl>
                                          <p:spTgt spid="215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1507">
                                            <p:txEl>
                                              <p:pRg st="6" end="6"/>
                                            </p:txEl>
                                          </p:spTgt>
                                        </p:tgtEl>
                                        <p:attrNameLst>
                                          <p:attrName>style.visibility</p:attrName>
                                        </p:attrNameLst>
                                      </p:cBhvr>
                                      <p:to>
                                        <p:strVal val="visible"/>
                                      </p:to>
                                    </p:set>
                                    <p:animEffect transition="in" filter="strips(upRight)">
                                      <p:cBhvr>
                                        <p:cTn id="32" dur="500"/>
                                        <p:tgtEl>
                                          <p:spTgt spid="215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Effect transition="in" filter="strips(upRight)">
                                      <p:cBhvr>
                                        <p:cTn id="37" dur="500"/>
                                        <p:tgtEl>
                                          <p:spTgt spid="2150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21507">
                                            <p:txEl>
                                              <p:pRg st="8" end="8"/>
                                            </p:txEl>
                                          </p:spTgt>
                                        </p:tgtEl>
                                        <p:attrNameLst>
                                          <p:attrName>style.visibility</p:attrName>
                                        </p:attrNameLst>
                                      </p:cBhvr>
                                      <p:to>
                                        <p:strVal val="visible"/>
                                      </p:to>
                                    </p:set>
                                    <p:animEffect transition="in" filter="strips(upRight)">
                                      <p:cBhvr>
                                        <p:cTn id="4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23888" y="485775"/>
            <a:ext cx="7894637"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395288" y="0"/>
            <a:ext cx="7921625" cy="908050"/>
          </a:xfrm>
        </p:spPr>
        <p:txBody>
          <a:bodyPr/>
          <a:lstStyle/>
          <a:p>
            <a:pPr eaLnBrk="1" hangingPunct="1"/>
            <a:r>
              <a:rPr lang="el-GR" sz="4000" smtClean="0">
                <a:solidFill>
                  <a:schemeClr val="folHlink"/>
                </a:solidFill>
              </a:rPr>
              <a:t>Ανύψωση ημιδιαφράγματος 24%</a:t>
            </a:r>
          </a:p>
        </p:txBody>
      </p:sp>
      <p:pic>
        <p:nvPicPr>
          <p:cNvPr id="23555" name="Picture 6"/>
          <p:cNvPicPr>
            <a:picLocks noGrp="1" noChangeAspect="1" noChangeArrowheads="1"/>
          </p:cNvPicPr>
          <p:nvPr>
            <p:ph idx="1"/>
          </p:nvPr>
        </p:nvPicPr>
        <p:blipFill>
          <a:blip r:embed="rId2" cstate="print"/>
          <a:srcRect/>
          <a:stretch>
            <a:fillRect/>
          </a:stretch>
        </p:blipFill>
        <p:spPr>
          <a:xfrm>
            <a:off x="1908175" y="1268413"/>
            <a:ext cx="5400675" cy="52228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258888" y="260350"/>
            <a:ext cx="6870700" cy="755650"/>
          </a:xfrm>
        </p:spPr>
        <p:txBody>
          <a:bodyPr/>
          <a:lstStyle/>
          <a:p>
            <a:pPr eaLnBrk="1" hangingPunct="1"/>
            <a:r>
              <a:rPr lang="el-GR" sz="4000" smtClean="0">
                <a:solidFill>
                  <a:schemeClr val="folHlink"/>
                </a:solidFill>
              </a:rPr>
              <a:t>Ατελεκτασία 68%</a:t>
            </a:r>
          </a:p>
        </p:txBody>
      </p:sp>
      <p:pic>
        <p:nvPicPr>
          <p:cNvPr id="24579" name="Picture 7"/>
          <p:cNvPicPr>
            <a:picLocks noGrp="1" noChangeAspect="1" noChangeArrowheads="1"/>
          </p:cNvPicPr>
          <p:nvPr>
            <p:ph sz="half" idx="1"/>
          </p:nvPr>
        </p:nvPicPr>
        <p:blipFill>
          <a:blip r:embed="rId2" cstate="print"/>
          <a:srcRect/>
          <a:stretch>
            <a:fillRect/>
          </a:stretch>
        </p:blipFill>
        <p:spPr>
          <a:xfrm>
            <a:off x="0" y="1149350"/>
            <a:ext cx="4378325" cy="4267200"/>
          </a:xfrm>
          <a:noFill/>
        </p:spPr>
      </p:pic>
      <p:pic>
        <p:nvPicPr>
          <p:cNvPr id="24580" name="Picture 8"/>
          <p:cNvPicPr>
            <a:picLocks noGrp="1" noChangeAspect="1" noChangeArrowheads="1"/>
          </p:cNvPicPr>
          <p:nvPr>
            <p:ph sz="half" idx="2"/>
          </p:nvPr>
        </p:nvPicPr>
        <p:blipFill>
          <a:blip r:embed="rId3" cstate="print"/>
          <a:srcRect/>
          <a:stretch>
            <a:fillRect/>
          </a:stretch>
        </p:blipFill>
        <p:spPr>
          <a:xfrm>
            <a:off x="4625975" y="1196975"/>
            <a:ext cx="4518025" cy="424815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685800" y="152400"/>
            <a:ext cx="6870700" cy="828675"/>
          </a:xfrm>
        </p:spPr>
        <p:txBody>
          <a:bodyPr/>
          <a:lstStyle/>
          <a:p>
            <a:pPr eaLnBrk="1" hangingPunct="1"/>
            <a:r>
              <a:rPr lang="el-GR" sz="4000" smtClean="0">
                <a:solidFill>
                  <a:schemeClr val="folHlink"/>
                </a:solidFill>
              </a:rPr>
              <a:t>Υπεζωκοτική συλλογή 48%</a:t>
            </a:r>
          </a:p>
        </p:txBody>
      </p:sp>
      <p:pic>
        <p:nvPicPr>
          <p:cNvPr id="25603" name="Picture 6"/>
          <p:cNvPicPr>
            <a:picLocks noGrp="1" noChangeAspect="1" noChangeArrowheads="1"/>
          </p:cNvPicPr>
          <p:nvPr>
            <p:ph idx="1"/>
          </p:nvPr>
        </p:nvPicPr>
        <p:blipFill>
          <a:blip r:embed="rId2" cstate="print"/>
          <a:srcRect/>
          <a:stretch>
            <a:fillRect/>
          </a:stretch>
        </p:blipFill>
        <p:spPr>
          <a:xfrm>
            <a:off x="1763713" y="1122363"/>
            <a:ext cx="5616575" cy="528955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19393" y="548680"/>
            <a:ext cx="7801534" cy="58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6870700" cy="755650"/>
          </a:xfrm>
        </p:spPr>
        <p:txBody>
          <a:bodyPr/>
          <a:lstStyle/>
          <a:p>
            <a:pPr eaLnBrk="1" hangingPunct="1"/>
            <a:r>
              <a:rPr lang="en-US" sz="4000" smtClean="0">
                <a:solidFill>
                  <a:schemeClr val="folHlink"/>
                </a:solidFill>
              </a:rPr>
              <a:t>U/S</a:t>
            </a:r>
            <a:r>
              <a:rPr lang="el-GR" sz="4000" smtClean="0">
                <a:solidFill>
                  <a:schemeClr val="folHlink"/>
                </a:solidFill>
              </a:rPr>
              <a:t> φλεβών κάτω άκρων</a:t>
            </a:r>
          </a:p>
        </p:txBody>
      </p:sp>
      <p:sp>
        <p:nvSpPr>
          <p:cNvPr id="30723" name="Rectangle 3"/>
          <p:cNvSpPr>
            <a:spLocks noGrp="1" noChangeArrowheads="1"/>
          </p:cNvSpPr>
          <p:nvPr>
            <p:ph type="body" idx="1"/>
          </p:nvPr>
        </p:nvSpPr>
        <p:spPr>
          <a:xfrm>
            <a:off x="0" y="1557338"/>
            <a:ext cx="8675688" cy="1295400"/>
          </a:xfrm>
        </p:spPr>
        <p:txBody>
          <a:bodyPr/>
          <a:lstStyle/>
          <a:p>
            <a:pPr eaLnBrk="1" hangingPunct="1"/>
            <a:r>
              <a:rPr lang="el-GR" sz="2800" smtClean="0"/>
              <a:t>Πιστοποιεί την ύπαρξη θρομβοεμβολικής νόσου</a:t>
            </a:r>
          </a:p>
          <a:p>
            <a:pPr eaLnBrk="1" hangingPunct="1"/>
            <a:r>
              <a:rPr lang="el-GR" sz="2800" smtClean="0"/>
              <a:t>Το αρνητικό αποτέλεσμα δεν αποκλείει την ΠΕ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Πλευριτικό άλγος - </a:t>
            </a:r>
            <a:r>
              <a:rPr lang="el-GR" sz="3600" dirty="0" err="1" smtClean="0"/>
              <a:t>Παθοφυσιολογία</a:t>
            </a:r>
            <a:endParaRPr lang="el-GR" sz="3600" dirty="0"/>
          </a:p>
        </p:txBody>
      </p:sp>
      <p:sp>
        <p:nvSpPr>
          <p:cNvPr id="3" name="2 - Θέση περιεχομένου"/>
          <p:cNvSpPr>
            <a:spLocks noGrp="1"/>
          </p:cNvSpPr>
          <p:nvPr>
            <p:ph idx="1"/>
          </p:nvPr>
        </p:nvSpPr>
        <p:spPr/>
        <p:txBody>
          <a:bodyPr>
            <a:normAutofit fontScale="85000" lnSpcReduction="10000"/>
          </a:bodyPr>
          <a:lstStyle/>
          <a:p>
            <a:r>
              <a:rPr lang="el-GR" sz="2800" dirty="0" smtClean="0"/>
              <a:t>Μόνο ο </a:t>
            </a:r>
            <a:r>
              <a:rPr lang="el-GR" sz="2800" b="1" dirty="0" smtClean="0"/>
              <a:t>τοιχωματικός υπεζωκότας </a:t>
            </a:r>
            <a:r>
              <a:rPr lang="el-GR" sz="2800" dirty="0" smtClean="0"/>
              <a:t>(και όχι ο σπλαχνικός ή ο πνεύμονας) διαθέτει αισθητικότητα άλγους.</a:t>
            </a:r>
          </a:p>
          <a:p>
            <a:r>
              <a:rPr lang="el-GR" sz="2800" dirty="0" smtClean="0"/>
              <a:t>Παθολογικές καταστάσεις που προκαλούν φλεγμονή/ερεθισμό στην περιφέρεια του πνεύμονα (πύκνωση, </a:t>
            </a:r>
            <a:r>
              <a:rPr lang="el-GR" sz="2800" dirty="0" err="1" smtClean="0"/>
              <a:t>έμφρακτο</a:t>
            </a:r>
            <a:r>
              <a:rPr lang="el-GR" sz="2800" dirty="0" smtClean="0"/>
              <a:t>) μπορούν να επεκταθούν στην </a:t>
            </a:r>
            <a:r>
              <a:rPr lang="el-GR" sz="2800" dirty="0" err="1" smtClean="0"/>
              <a:t>υπεζωκοτική</a:t>
            </a:r>
            <a:r>
              <a:rPr lang="el-GR" sz="2800" dirty="0" smtClean="0"/>
              <a:t> κοιλότητα και τον τοιχωματικό υπεζωκότα.</a:t>
            </a:r>
          </a:p>
          <a:p>
            <a:r>
              <a:rPr lang="el-GR" sz="2800" dirty="0" smtClean="0"/>
              <a:t>Η νεύρωση του τοιχωματικού υπεζωκότα που επαλείφει τις πλευρές και την εξωτερική μοίρα του διαφράγματος προέρχεται από τα </a:t>
            </a:r>
            <a:r>
              <a:rPr lang="el-GR" sz="2800" b="1" dirty="0" smtClean="0"/>
              <a:t>μεσοπλεύρια νεύρα </a:t>
            </a:r>
            <a:r>
              <a:rPr lang="el-GR" sz="2800" dirty="0" smtClean="0"/>
              <a:t>και ο πόνος εντοπίζεται στην αντίστοιχη δερματική κατανομή του νεύρου.</a:t>
            </a:r>
          </a:p>
          <a:p>
            <a:r>
              <a:rPr lang="el-GR" sz="2800" dirty="0" smtClean="0"/>
              <a:t>Η κεντρική μοίρα του διαφράγματος </a:t>
            </a:r>
            <a:r>
              <a:rPr lang="el-GR" sz="2800" dirty="0" err="1" smtClean="0"/>
              <a:t>νευρώνεται</a:t>
            </a:r>
            <a:r>
              <a:rPr lang="el-GR" sz="2800" dirty="0" smtClean="0"/>
              <a:t> από το </a:t>
            </a:r>
            <a:r>
              <a:rPr lang="el-GR" sz="2800" b="1" dirty="0" smtClean="0"/>
              <a:t>φρενικό</a:t>
            </a:r>
            <a:r>
              <a:rPr lang="el-GR" sz="2800" dirty="0" smtClean="0"/>
              <a:t> και ο πόνος μπορεί να αντανακλά στο σύστοιχο ώμο.</a:t>
            </a:r>
          </a:p>
          <a:p>
            <a:endParaRPr lang="el-GR" sz="2800" dirty="0" smtClean="0"/>
          </a:p>
          <a:p>
            <a:endParaRPr lang="el-G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normAutofit fontScale="90000"/>
          </a:bodyPr>
          <a:lstStyle/>
          <a:p>
            <a:r>
              <a:rPr lang="en-US" sz="3600" smtClean="0"/>
              <a:t>Lower Limb Compression Ultrasonography</a:t>
            </a:r>
            <a:br>
              <a:rPr lang="en-US" sz="3600" smtClean="0"/>
            </a:br>
            <a:r>
              <a:rPr lang="en-US" sz="3600" smtClean="0"/>
              <a:t>for Deep Vein Thrombosis</a:t>
            </a:r>
          </a:p>
        </p:txBody>
      </p:sp>
      <p:sp>
        <p:nvSpPr>
          <p:cNvPr id="31747" name="Content Placeholder 5"/>
          <p:cNvSpPr>
            <a:spLocks noGrp="1"/>
          </p:cNvSpPr>
          <p:nvPr>
            <p:ph sz="half" idx="2"/>
          </p:nvPr>
        </p:nvSpPr>
        <p:spPr>
          <a:xfrm>
            <a:off x="4610100" y="1828800"/>
            <a:ext cx="3771900" cy="4048125"/>
          </a:xfrm>
        </p:spPr>
        <p:txBody>
          <a:bodyPr/>
          <a:lstStyle/>
          <a:p>
            <a:r>
              <a:rPr lang="el-GR" sz="2000" smtClean="0"/>
              <a:t>Σημεία εφαρμογής</a:t>
            </a:r>
            <a:endParaRPr lang="en-US" sz="2000" smtClean="0"/>
          </a:p>
          <a:p>
            <a:pPr lvl="1"/>
            <a:r>
              <a:rPr lang="el-GR" sz="1800" smtClean="0"/>
              <a:t>Εγγύς φλέβες </a:t>
            </a:r>
            <a:r>
              <a:rPr lang="en-US" sz="1800" smtClean="0"/>
              <a:t>(</a:t>
            </a:r>
            <a:r>
              <a:rPr lang="el-GR" sz="1800" smtClean="0"/>
              <a:t>πάνω από τη γαστροκνημία</a:t>
            </a:r>
            <a:r>
              <a:rPr lang="en-US" sz="1800" smtClean="0"/>
              <a:t>)– </a:t>
            </a:r>
            <a:r>
              <a:rPr lang="el-GR" sz="1800" smtClean="0"/>
              <a:t>επαναλάβατε </a:t>
            </a:r>
            <a:r>
              <a:rPr lang="en-US" sz="1800" smtClean="0"/>
              <a:t>1 </a:t>
            </a:r>
            <a:r>
              <a:rPr lang="el-GR" sz="1800" smtClean="0"/>
              <a:t>εβδομάδα αργότερα αν αρνητικό </a:t>
            </a:r>
            <a:endParaRPr lang="en-US" sz="1800" smtClean="0"/>
          </a:p>
          <a:p>
            <a:pPr lvl="1"/>
            <a:r>
              <a:rPr lang="el-GR" sz="1800" smtClean="0"/>
              <a:t>Εγγύς και άπω φλέβες </a:t>
            </a:r>
            <a:endParaRPr lang="en-US" sz="1800" smtClean="0"/>
          </a:p>
          <a:p>
            <a:pPr>
              <a:buFontTx/>
              <a:buNone/>
            </a:pPr>
            <a:endParaRPr lang="en-US" sz="2000" smtClean="0"/>
          </a:p>
          <a:p>
            <a:r>
              <a:rPr lang="el-GR" sz="2000" smtClean="0"/>
              <a:t>Σε περιπτώσεις κλινικής πιθανότητας για </a:t>
            </a:r>
            <a:r>
              <a:rPr lang="en-US" sz="2000" smtClean="0"/>
              <a:t>DVT </a:t>
            </a:r>
            <a:r>
              <a:rPr lang="el-GR" sz="2000" smtClean="0"/>
              <a:t>απαιτείται περαιτέρω απεικόνιση </a:t>
            </a:r>
            <a:r>
              <a:rPr lang="en-US" sz="2000" smtClean="0"/>
              <a:t> (</a:t>
            </a:r>
            <a:r>
              <a:rPr lang="el-GR" sz="2000" smtClean="0"/>
              <a:t>φλεβογραφία</a:t>
            </a:r>
            <a:r>
              <a:rPr lang="en-US" sz="2000" smtClean="0"/>
              <a:t>) </a:t>
            </a:r>
            <a:r>
              <a:rPr lang="el-GR" sz="2000" smtClean="0"/>
              <a:t>ή επανάληψη του </a:t>
            </a:r>
            <a:r>
              <a:rPr lang="en-US" sz="2000" smtClean="0"/>
              <a:t>U/S</a:t>
            </a:r>
          </a:p>
        </p:txBody>
      </p:sp>
      <p:pic>
        <p:nvPicPr>
          <p:cNvPr id="31748" name="Picture 2"/>
          <p:cNvPicPr>
            <a:picLocks noChangeAspect="1" noChangeArrowheads="1"/>
          </p:cNvPicPr>
          <p:nvPr/>
        </p:nvPicPr>
        <p:blipFill>
          <a:blip r:embed="rId3" cstate="print"/>
          <a:srcRect/>
          <a:stretch>
            <a:fillRect/>
          </a:stretch>
        </p:blipFill>
        <p:spPr bwMode="auto">
          <a:xfrm>
            <a:off x="63500" y="1789113"/>
            <a:ext cx="4397375" cy="3208337"/>
          </a:xfrm>
          <a:prstGeom prst="rect">
            <a:avLst/>
          </a:prstGeom>
          <a:noFill/>
          <a:ln w="9525">
            <a:noFill/>
            <a:miter lim="800000"/>
            <a:headEnd/>
            <a:tailEnd/>
          </a:ln>
        </p:spPr>
      </p:pic>
      <p:sp>
        <p:nvSpPr>
          <p:cNvPr id="8" name="Rectangle 7"/>
          <p:cNvSpPr/>
          <p:nvPr/>
        </p:nvSpPr>
        <p:spPr>
          <a:xfrm>
            <a:off x="5110163" y="6543675"/>
            <a:ext cx="4033837" cy="306388"/>
          </a:xfrm>
          <a:prstGeom prst="rect">
            <a:avLst/>
          </a:prstGeom>
        </p:spPr>
        <p:txBody>
          <a:bodyPr wrap="none">
            <a:spAutoFit/>
          </a:bodyPr>
          <a:lstStyle/>
          <a:p>
            <a:pPr algn="r">
              <a:defRPr/>
            </a:pPr>
            <a:r>
              <a:rPr lang="en-GB" sz="1400" b="1" dirty="0">
                <a:solidFill>
                  <a:schemeClr val="accent6"/>
                </a:solidFill>
              </a:rPr>
              <a:t>Goldhaber SZ, </a:t>
            </a:r>
            <a:r>
              <a:rPr lang="en-GB" sz="1400" b="1" dirty="0" err="1">
                <a:solidFill>
                  <a:schemeClr val="accent6"/>
                </a:solidFill>
              </a:rPr>
              <a:t>Bounameaux</a:t>
            </a:r>
            <a:r>
              <a:rPr lang="en-GB" sz="1400" b="1" dirty="0">
                <a:solidFill>
                  <a:schemeClr val="accent6"/>
                </a:solidFill>
              </a:rPr>
              <a:t> H, Lancet 2012</a:t>
            </a:r>
            <a:endParaRPr lang="el-GR" sz="1400" b="1" dirty="0">
              <a:solidFill>
                <a:schemeClr val="accent6"/>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85850" y="152400"/>
            <a:ext cx="6870700" cy="1600200"/>
          </a:xfrm>
        </p:spPr>
        <p:txBody>
          <a:bodyPr/>
          <a:lstStyle/>
          <a:p>
            <a:r>
              <a:rPr lang="el-GR" sz="3200" dirty="0" smtClean="0"/>
              <a:t>Υπερηχογράφημα συμπίεσης φλεβών κάτω άκρων σε υποψία πνευμονικής εμβολής</a:t>
            </a:r>
            <a:endParaRPr lang="fr-FR" sz="3200" dirty="0" smtClean="0"/>
          </a:p>
        </p:txBody>
      </p:sp>
      <p:sp>
        <p:nvSpPr>
          <p:cNvPr id="826371" name="Rectangle 3"/>
          <p:cNvSpPr>
            <a:spLocks noGrp="1" noChangeArrowheads="1"/>
          </p:cNvSpPr>
          <p:nvPr>
            <p:ph type="body" idx="1"/>
          </p:nvPr>
        </p:nvSpPr>
        <p:spPr>
          <a:xfrm>
            <a:off x="755650" y="1628775"/>
            <a:ext cx="7696200" cy="4192588"/>
          </a:xfrm>
        </p:spPr>
        <p:txBody>
          <a:bodyPr/>
          <a:lstStyle/>
          <a:p>
            <a:pPr>
              <a:lnSpc>
                <a:spcPct val="90000"/>
              </a:lnSpc>
              <a:spcAft>
                <a:spcPts val="600"/>
              </a:spcAft>
              <a:buFont typeface="Wingdings" pitchFamily="2" charset="2"/>
              <a:buNone/>
              <a:defRPr/>
            </a:pPr>
            <a:r>
              <a:rPr lang="el-GR" sz="1600" b="1" dirty="0" smtClean="0"/>
              <a:t>Ενδείξεις </a:t>
            </a:r>
            <a:r>
              <a:rPr lang="en-US" sz="1600" b="1" dirty="0" smtClean="0"/>
              <a:t>:</a:t>
            </a:r>
          </a:p>
          <a:p>
            <a:pPr>
              <a:lnSpc>
                <a:spcPct val="90000"/>
              </a:lnSpc>
              <a:spcAft>
                <a:spcPts val="600"/>
              </a:spcAft>
              <a:buFont typeface="Wingdings" pitchFamily="2" charset="2"/>
              <a:buNone/>
              <a:defRPr/>
            </a:pPr>
            <a:endParaRPr lang="en-US" sz="1600" b="1" dirty="0" smtClean="0"/>
          </a:p>
          <a:p>
            <a:pPr>
              <a:lnSpc>
                <a:spcPct val="90000"/>
              </a:lnSpc>
              <a:spcAft>
                <a:spcPts val="600"/>
              </a:spcAft>
              <a:defRPr/>
            </a:pPr>
            <a:r>
              <a:rPr lang="el-GR" sz="1600" b="1" dirty="0" smtClean="0">
                <a:solidFill>
                  <a:schemeClr val="tx1">
                    <a:lumMod val="50000"/>
                    <a:lumOff val="50000"/>
                  </a:schemeClr>
                </a:solidFill>
              </a:rPr>
              <a:t>Πριν/ εναλλακτικά στην </a:t>
            </a:r>
            <a:r>
              <a:rPr lang="en-US" sz="1600" b="1" dirty="0" smtClean="0">
                <a:solidFill>
                  <a:schemeClr val="tx1">
                    <a:lumMod val="50000"/>
                    <a:lumOff val="50000"/>
                  </a:schemeClr>
                </a:solidFill>
              </a:rPr>
              <a:t>CTPA</a:t>
            </a:r>
            <a:endParaRPr lang="en-US" sz="1600" b="1" dirty="0">
              <a:solidFill>
                <a:schemeClr val="tx1">
                  <a:lumMod val="50000"/>
                  <a:lumOff val="50000"/>
                </a:schemeClr>
              </a:solidFill>
            </a:endParaRPr>
          </a:p>
          <a:p>
            <a:pPr lvl="1">
              <a:lnSpc>
                <a:spcPct val="90000"/>
              </a:lnSpc>
              <a:spcAft>
                <a:spcPts val="600"/>
              </a:spcAft>
              <a:defRPr/>
            </a:pPr>
            <a:r>
              <a:rPr lang="el-GR" sz="2000" dirty="0" smtClean="0"/>
              <a:t>Σε ασθενείς με αντενδείξεις για </a:t>
            </a:r>
            <a:r>
              <a:rPr lang="en-US" sz="2000" dirty="0" smtClean="0"/>
              <a:t>CT</a:t>
            </a:r>
          </a:p>
          <a:p>
            <a:pPr lvl="1">
              <a:lnSpc>
                <a:spcPct val="90000"/>
              </a:lnSpc>
              <a:spcAft>
                <a:spcPts val="600"/>
              </a:spcAft>
              <a:defRPr/>
            </a:pPr>
            <a:r>
              <a:rPr lang="el-GR" sz="2000" dirty="0" smtClean="0"/>
              <a:t>Σε ασθενείς με κλινική υποψία </a:t>
            </a:r>
            <a:r>
              <a:rPr lang="en-US" sz="2000" dirty="0" smtClean="0"/>
              <a:t>DVT</a:t>
            </a:r>
            <a:endParaRPr lang="en-US" sz="2000" dirty="0"/>
          </a:p>
          <a:p>
            <a:pPr lvl="1">
              <a:lnSpc>
                <a:spcPct val="90000"/>
              </a:lnSpc>
              <a:spcAft>
                <a:spcPts val="600"/>
              </a:spcAft>
              <a:defRPr/>
            </a:pPr>
            <a:r>
              <a:rPr lang="el-GR" sz="2000" dirty="0" smtClean="0"/>
              <a:t>Η ανεύρεση </a:t>
            </a:r>
            <a:r>
              <a:rPr lang="en-US" sz="2000" dirty="0" smtClean="0"/>
              <a:t>DVT </a:t>
            </a:r>
            <a:r>
              <a:rPr lang="el-GR" sz="2000" dirty="0" smtClean="0"/>
              <a:t>απαιτεί αντιπηκτική αγωγή</a:t>
            </a:r>
            <a:r>
              <a:rPr lang="en-US" sz="2000" dirty="0" smtClean="0"/>
              <a:t>,</a:t>
            </a:r>
            <a:r>
              <a:rPr lang="el-GR" sz="2000" dirty="0" smtClean="0"/>
              <a:t> στην περίπτωση αυτή δεν απαιτείται</a:t>
            </a:r>
            <a:r>
              <a:rPr lang="en-US" sz="2000" dirty="0" smtClean="0"/>
              <a:t> CT</a:t>
            </a:r>
            <a:endParaRPr lang="en-US" sz="1600" b="1" dirty="0" smtClean="0">
              <a:solidFill>
                <a:srgbClr val="FFFF00"/>
              </a:solidFill>
            </a:endParaRPr>
          </a:p>
          <a:p>
            <a:pPr>
              <a:lnSpc>
                <a:spcPct val="90000"/>
              </a:lnSpc>
              <a:spcAft>
                <a:spcPts val="600"/>
              </a:spcAft>
              <a:defRPr/>
            </a:pPr>
            <a:endParaRPr lang="en-US" sz="1600" b="1" dirty="0" smtClean="0">
              <a:solidFill>
                <a:srgbClr val="FFFF00"/>
              </a:solidFill>
            </a:endParaRPr>
          </a:p>
          <a:p>
            <a:pPr>
              <a:lnSpc>
                <a:spcPct val="90000"/>
              </a:lnSpc>
              <a:spcAft>
                <a:spcPts val="600"/>
              </a:spcAft>
              <a:defRPr/>
            </a:pPr>
            <a:r>
              <a:rPr lang="el-GR" sz="1600" b="1" dirty="0" smtClean="0">
                <a:solidFill>
                  <a:schemeClr val="tx1">
                    <a:lumMod val="50000"/>
                    <a:lumOff val="50000"/>
                  </a:schemeClr>
                </a:solidFill>
              </a:rPr>
              <a:t>Μετά από αρνητική</a:t>
            </a:r>
            <a:r>
              <a:rPr lang="en-US" sz="1600" b="1" dirty="0" smtClean="0">
                <a:solidFill>
                  <a:schemeClr val="tx1">
                    <a:lumMod val="50000"/>
                    <a:lumOff val="50000"/>
                  </a:schemeClr>
                </a:solidFill>
              </a:rPr>
              <a:t> CT</a:t>
            </a:r>
            <a:endParaRPr lang="en-US" sz="1600" dirty="0" smtClean="0">
              <a:solidFill>
                <a:schemeClr val="tx1">
                  <a:lumMod val="50000"/>
                  <a:lumOff val="50000"/>
                </a:schemeClr>
              </a:solidFill>
            </a:endParaRPr>
          </a:p>
          <a:p>
            <a:pPr lvl="1">
              <a:lnSpc>
                <a:spcPct val="90000"/>
              </a:lnSpc>
              <a:spcAft>
                <a:spcPts val="600"/>
              </a:spcAft>
              <a:defRPr/>
            </a:pPr>
            <a:r>
              <a:rPr lang="el-GR" sz="2000" dirty="0" smtClean="0"/>
              <a:t>Για να αποκλειστεί η πιθανή ψευδώς αρνητική </a:t>
            </a:r>
            <a:r>
              <a:rPr lang="en-US" sz="2000" dirty="0" smtClean="0"/>
              <a:t>CT</a:t>
            </a:r>
          </a:p>
          <a:p>
            <a:pPr lvl="1">
              <a:lnSpc>
                <a:spcPct val="90000"/>
              </a:lnSpc>
              <a:spcAft>
                <a:spcPts val="600"/>
              </a:spcAft>
              <a:defRPr/>
            </a:pPr>
            <a:r>
              <a:rPr lang="el-GR" sz="2000" dirty="0" smtClean="0"/>
              <a:t>Ιδίως σε ασθενείς με υψηλό κίνδυνο</a:t>
            </a:r>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6371">
                                            <p:txEl>
                                              <p:pRg st="2" end="2"/>
                                            </p:txEl>
                                          </p:spTgt>
                                        </p:tgtEl>
                                        <p:attrNameLst>
                                          <p:attrName>style.visibility</p:attrName>
                                        </p:attrNameLst>
                                      </p:cBhvr>
                                      <p:to>
                                        <p:strVal val="visible"/>
                                      </p:to>
                                    </p:set>
                                    <p:animEffect transition="in" filter="blinds(horizontal)">
                                      <p:cBhvr>
                                        <p:cTn id="7" dur="500"/>
                                        <p:tgtEl>
                                          <p:spTgt spid="82637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26371">
                                            <p:txEl>
                                              <p:pRg st="3" end="3"/>
                                            </p:txEl>
                                          </p:spTgt>
                                        </p:tgtEl>
                                        <p:attrNameLst>
                                          <p:attrName>style.visibility</p:attrName>
                                        </p:attrNameLst>
                                      </p:cBhvr>
                                      <p:to>
                                        <p:strVal val="visible"/>
                                      </p:to>
                                    </p:set>
                                    <p:animEffect transition="in" filter="blinds(horizontal)">
                                      <p:cBhvr>
                                        <p:cTn id="10" dur="500"/>
                                        <p:tgtEl>
                                          <p:spTgt spid="82637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26371">
                                            <p:txEl>
                                              <p:pRg st="4" end="4"/>
                                            </p:txEl>
                                          </p:spTgt>
                                        </p:tgtEl>
                                        <p:attrNameLst>
                                          <p:attrName>style.visibility</p:attrName>
                                        </p:attrNameLst>
                                      </p:cBhvr>
                                      <p:to>
                                        <p:strVal val="visible"/>
                                      </p:to>
                                    </p:set>
                                    <p:animEffect transition="in" filter="blinds(horizontal)">
                                      <p:cBhvr>
                                        <p:cTn id="13" dur="500"/>
                                        <p:tgtEl>
                                          <p:spTgt spid="82637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26371">
                                            <p:txEl>
                                              <p:pRg st="5" end="5"/>
                                            </p:txEl>
                                          </p:spTgt>
                                        </p:tgtEl>
                                        <p:attrNameLst>
                                          <p:attrName>style.visibility</p:attrName>
                                        </p:attrNameLst>
                                      </p:cBhvr>
                                      <p:to>
                                        <p:strVal val="visible"/>
                                      </p:to>
                                    </p:set>
                                    <p:animEffect transition="in" filter="blinds(horizontal)">
                                      <p:cBhvr>
                                        <p:cTn id="16" dur="500"/>
                                        <p:tgtEl>
                                          <p:spTgt spid="82637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26371">
                                            <p:txEl>
                                              <p:pRg st="7" end="7"/>
                                            </p:txEl>
                                          </p:spTgt>
                                        </p:tgtEl>
                                        <p:attrNameLst>
                                          <p:attrName>style.visibility</p:attrName>
                                        </p:attrNameLst>
                                      </p:cBhvr>
                                      <p:to>
                                        <p:strVal val="visible"/>
                                      </p:to>
                                    </p:set>
                                    <p:animEffect transition="in" filter="blinds(horizontal)">
                                      <p:cBhvr>
                                        <p:cTn id="21" dur="500"/>
                                        <p:tgtEl>
                                          <p:spTgt spid="826371">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26371">
                                            <p:txEl>
                                              <p:pRg st="8" end="8"/>
                                            </p:txEl>
                                          </p:spTgt>
                                        </p:tgtEl>
                                        <p:attrNameLst>
                                          <p:attrName>style.visibility</p:attrName>
                                        </p:attrNameLst>
                                      </p:cBhvr>
                                      <p:to>
                                        <p:strVal val="visible"/>
                                      </p:to>
                                    </p:set>
                                    <p:animEffect transition="in" filter="blinds(horizontal)">
                                      <p:cBhvr>
                                        <p:cTn id="24" dur="500"/>
                                        <p:tgtEl>
                                          <p:spTgt spid="826371">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26371">
                                            <p:txEl>
                                              <p:pRg st="9" end="9"/>
                                            </p:txEl>
                                          </p:spTgt>
                                        </p:tgtEl>
                                        <p:attrNameLst>
                                          <p:attrName>style.visibility</p:attrName>
                                        </p:attrNameLst>
                                      </p:cBhvr>
                                      <p:to>
                                        <p:strVal val="visible"/>
                                      </p:to>
                                    </p:set>
                                    <p:animEffect transition="in" filter="blinds(horizontal)">
                                      <p:cBhvr>
                                        <p:cTn id="27" dur="500"/>
                                        <p:tgtEl>
                                          <p:spTgt spid="826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6870700" cy="1331913"/>
          </a:xfrm>
        </p:spPr>
        <p:txBody>
          <a:bodyPr/>
          <a:lstStyle/>
          <a:p>
            <a:pPr eaLnBrk="1" hangingPunct="1"/>
            <a:r>
              <a:rPr lang="el-GR" sz="4000" smtClean="0">
                <a:solidFill>
                  <a:schemeClr val="folHlink"/>
                </a:solidFill>
              </a:rPr>
              <a:t>Αξονική τομογραφία πνευμονικών αγγείων</a:t>
            </a:r>
          </a:p>
        </p:txBody>
      </p:sp>
      <p:sp>
        <p:nvSpPr>
          <p:cNvPr id="35843" name="Rectangle 3"/>
          <p:cNvSpPr>
            <a:spLocks noGrp="1" noChangeArrowheads="1"/>
          </p:cNvSpPr>
          <p:nvPr>
            <p:ph type="body" idx="1"/>
          </p:nvPr>
        </p:nvSpPr>
        <p:spPr>
          <a:xfrm>
            <a:off x="107950" y="2205038"/>
            <a:ext cx="8891588" cy="2981325"/>
          </a:xfrm>
        </p:spPr>
        <p:txBody>
          <a:bodyPr/>
          <a:lstStyle/>
          <a:p>
            <a:pPr eaLnBrk="1" hangingPunct="1"/>
            <a:r>
              <a:rPr lang="el-GR" dirty="0" smtClean="0"/>
              <a:t>Αποτελεί την εξέταση εκλογής της μη μαζικής πνευμονικής εμβολής</a:t>
            </a:r>
          </a:p>
          <a:p>
            <a:pPr eaLnBrk="1" hangingPunct="1"/>
            <a:r>
              <a:rPr lang="el-GR" dirty="0" smtClean="0"/>
              <a:t>Το θετικό αποτέλεσμα πιστοποιεί τη διάγνωση και δεν απαιτεί περαιτέρω πιστοποίηση.</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p:nvPr>
        </p:nvSpPr>
        <p:spPr/>
        <p:txBody>
          <a:bodyPr/>
          <a:lstStyle/>
          <a:p>
            <a:pPr eaLnBrk="1" hangingPunct="1"/>
            <a:endParaRPr lang="el-GR" smtClean="0"/>
          </a:p>
        </p:txBody>
      </p:sp>
      <p:pic>
        <p:nvPicPr>
          <p:cNvPr id="36867" name="Picture 6" descr="pe_c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pPr eaLnBrk="1" hangingPunct="1"/>
            <a:r>
              <a:rPr lang="el-GR" sz="4000" smtClean="0">
                <a:solidFill>
                  <a:schemeClr val="folHlink"/>
                </a:solidFill>
              </a:rPr>
              <a:t>Αξονική τομογραφία πνευμονικών αγγείων</a:t>
            </a:r>
          </a:p>
        </p:txBody>
      </p:sp>
      <p:pic>
        <p:nvPicPr>
          <p:cNvPr id="37891" name="Picture 7" descr="1789REVD2103scan-3of3_13"/>
          <p:cNvPicPr>
            <a:picLocks noGrp="1" noChangeAspect="1" noChangeArrowheads="1"/>
          </p:cNvPicPr>
          <p:nvPr>
            <p:ph sz="half" idx="1"/>
          </p:nvPr>
        </p:nvPicPr>
        <p:blipFill>
          <a:blip r:embed="rId2" cstate="print"/>
          <a:srcRect/>
          <a:stretch>
            <a:fillRect/>
          </a:stretch>
        </p:blipFill>
        <p:spPr>
          <a:xfrm>
            <a:off x="323850" y="2062163"/>
            <a:ext cx="3887788" cy="3209925"/>
          </a:xfrm>
          <a:noFill/>
        </p:spPr>
      </p:pic>
      <p:pic>
        <p:nvPicPr>
          <p:cNvPr id="37892" name="Picture 8" descr="1788REVD2102scan-2of3_12"/>
          <p:cNvPicPr>
            <a:picLocks noGrp="1" noChangeAspect="1" noChangeArrowheads="1"/>
          </p:cNvPicPr>
          <p:nvPr>
            <p:ph sz="half" idx="2"/>
          </p:nvPr>
        </p:nvPicPr>
        <p:blipFill>
          <a:blip r:embed="rId3" cstate="print"/>
          <a:srcRect/>
          <a:stretch>
            <a:fillRect/>
          </a:stretch>
        </p:blipFill>
        <p:spPr>
          <a:xfrm>
            <a:off x="4572000" y="2017713"/>
            <a:ext cx="4032250" cy="3240087"/>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085850" y="152400"/>
            <a:ext cx="6870700" cy="1189038"/>
          </a:xfrm>
        </p:spPr>
        <p:txBody>
          <a:bodyPr>
            <a:normAutofit fontScale="90000"/>
          </a:bodyPr>
          <a:lstStyle/>
          <a:p>
            <a:pPr eaLnBrk="1" hangingPunct="1"/>
            <a:r>
              <a:rPr lang="el-GR" sz="4000" smtClean="0">
                <a:solidFill>
                  <a:schemeClr val="folHlink"/>
                </a:solidFill>
              </a:rPr>
              <a:t>Εικόνα εμφράκτων στη </a:t>
            </a:r>
            <a:r>
              <a:rPr lang="en-US" sz="4000" smtClean="0">
                <a:solidFill>
                  <a:schemeClr val="folHlink"/>
                </a:solidFill>
              </a:rPr>
              <a:t>CT </a:t>
            </a:r>
            <a:r>
              <a:rPr lang="el-GR" sz="4000" smtClean="0">
                <a:solidFill>
                  <a:schemeClr val="folHlink"/>
                </a:solidFill>
              </a:rPr>
              <a:t>θώρακα</a:t>
            </a:r>
          </a:p>
        </p:txBody>
      </p:sp>
      <p:pic>
        <p:nvPicPr>
          <p:cNvPr id="38915" name="Picture 8"/>
          <p:cNvPicPr>
            <a:picLocks noGrp="1" noChangeAspect="1" noChangeArrowheads="1"/>
          </p:cNvPicPr>
          <p:nvPr>
            <p:ph sz="quarter" idx="1"/>
          </p:nvPr>
        </p:nvPicPr>
        <p:blipFill>
          <a:blip r:embed="rId2" cstate="print"/>
          <a:srcRect/>
          <a:stretch>
            <a:fillRect/>
          </a:stretch>
        </p:blipFill>
        <p:spPr>
          <a:xfrm>
            <a:off x="611188" y="1389063"/>
            <a:ext cx="3273425" cy="2206625"/>
          </a:xfrm>
          <a:noFill/>
        </p:spPr>
      </p:pic>
      <p:pic>
        <p:nvPicPr>
          <p:cNvPr id="38916" name="Picture 9"/>
          <p:cNvPicPr>
            <a:picLocks noGrp="1" noChangeAspect="1" noChangeArrowheads="1"/>
          </p:cNvPicPr>
          <p:nvPr>
            <p:ph sz="quarter" idx="2"/>
          </p:nvPr>
        </p:nvPicPr>
        <p:blipFill>
          <a:blip r:embed="rId3" cstate="print"/>
          <a:srcRect/>
          <a:stretch>
            <a:fillRect/>
          </a:stretch>
        </p:blipFill>
        <p:spPr>
          <a:xfrm>
            <a:off x="611188" y="3717925"/>
            <a:ext cx="3316287" cy="2166938"/>
          </a:xfrm>
          <a:noFill/>
        </p:spPr>
      </p:pic>
      <p:pic>
        <p:nvPicPr>
          <p:cNvPr id="38917" name="Picture 10"/>
          <p:cNvPicPr>
            <a:picLocks noGrp="1" noChangeAspect="1" noChangeArrowheads="1"/>
          </p:cNvPicPr>
          <p:nvPr>
            <p:ph sz="half" idx="3"/>
          </p:nvPr>
        </p:nvPicPr>
        <p:blipFill>
          <a:blip r:embed="rId4" cstate="print"/>
          <a:srcRect/>
          <a:stretch>
            <a:fillRect/>
          </a:stretch>
        </p:blipFill>
        <p:spPr>
          <a:xfrm>
            <a:off x="4211638" y="2276475"/>
            <a:ext cx="4476750" cy="245268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419350" y="376238"/>
            <a:ext cx="4305300" cy="6105525"/>
          </a:xfrm>
          <a:prstGeom prst="rect">
            <a:avLst/>
          </a:prstGeom>
          <a:noFill/>
          <a:ln w="9525">
            <a:noFill/>
            <a:miter lim="800000"/>
            <a:headEnd/>
            <a:tailEnd/>
          </a:ln>
        </p:spPr>
      </p:pic>
      <p:sp>
        <p:nvSpPr>
          <p:cNvPr id="3" name="2 - TextBox"/>
          <p:cNvSpPr txBox="1"/>
          <p:nvPr/>
        </p:nvSpPr>
        <p:spPr>
          <a:xfrm>
            <a:off x="6228184" y="6488668"/>
            <a:ext cx="2915816" cy="369332"/>
          </a:xfrm>
          <a:prstGeom prst="rect">
            <a:avLst/>
          </a:prstGeom>
          <a:noFill/>
        </p:spPr>
        <p:txBody>
          <a:bodyPr wrap="square" rtlCol="0">
            <a:spAutoFit/>
          </a:bodyPr>
          <a:lstStyle/>
          <a:p>
            <a:r>
              <a:rPr lang="en-US" dirty="0" err="1" smtClean="0"/>
              <a:t>Tapson</a:t>
            </a:r>
            <a:r>
              <a:rPr lang="en-US" dirty="0" smtClean="0"/>
              <a:t> VF, NEJM 2008</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3"/>
          <p:cNvSpPr>
            <a:spLocks noGrp="1"/>
          </p:cNvSpPr>
          <p:nvPr>
            <p:ph type="title"/>
          </p:nvPr>
        </p:nvSpPr>
        <p:spPr>
          <a:xfrm>
            <a:off x="685800" y="152400"/>
            <a:ext cx="6870700" cy="684213"/>
          </a:xfrm>
        </p:spPr>
        <p:txBody>
          <a:bodyPr>
            <a:normAutofit fontScale="90000"/>
          </a:bodyPr>
          <a:lstStyle/>
          <a:p>
            <a:r>
              <a:rPr lang="en-US" smtClean="0"/>
              <a:t>Multidetector CT</a:t>
            </a:r>
          </a:p>
        </p:txBody>
      </p:sp>
      <p:sp>
        <p:nvSpPr>
          <p:cNvPr id="2" name="Content Placeholder 1"/>
          <p:cNvSpPr>
            <a:spLocks noGrp="1"/>
          </p:cNvSpPr>
          <p:nvPr>
            <p:ph idx="1"/>
          </p:nvPr>
        </p:nvSpPr>
        <p:spPr>
          <a:xfrm>
            <a:off x="246063" y="908050"/>
            <a:ext cx="8677275" cy="4660900"/>
          </a:xfrm>
        </p:spPr>
        <p:txBody>
          <a:bodyPr/>
          <a:lstStyle/>
          <a:p>
            <a:pPr>
              <a:defRPr/>
            </a:pPr>
            <a:r>
              <a:rPr lang="el-GR" sz="2000" dirty="0" smtClean="0">
                <a:solidFill>
                  <a:schemeClr val="accent4"/>
                </a:solidFill>
              </a:rPr>
              <a:t>Η </a:t>
            </a:r>
            <a:r>
              <a:rPr lang="el-GR" sz="2000" b="1" dirty="0" smtClean="0">
                <a:solidFill>
                  <a:schemeClr val="accent4"/>
                </a:solidFill>
              </a:rPr>
              <a:t>αρνητική </a:t>
            </a:r>
            <a:r>
              <a:rPr lang="en-US" sz="2000" b="1" dirty="0" smtClean="0">
                <a:solidFill>
                  <a:schemeClr val="accent4"/>
                </a:solidFill>
              </a:rPr>
              <a:t>CTPA </a:t>
            </a:r>
            <a:r>
              <a:rPr lang="el-GR" sz="2000" b="1" dirty="0" smtClean="0">
                <a:solidFill>
                  <a:schemeClr val="accent4"/>
                </a:solidFill>
              </a:rPr>
              <a:t>αποκλείει </a:t>
            </a:r>
            <a:r>
              <a:rPr lang="el-GR" sz="2000" dirty="0" smtClean="0">
                <a:solidFill>
                  <a:schemeClr val="accent4"/>
                </a:solidFill>
              </a:rPr>
              <a:t>με ασφάλεια την Π</a:t>
            </a:r>
            <a:r>
              <a:rPr lang="en-US" sz="2000" dirty="0" smtClean="0">
                <a:solidFill>
                  <a:schemeClr val="accent4"/>
                </a:solidFill>
              </a:rPr>
              <a:t>E, </a:t>
            </a:r>
            <a:r>
              <a:rPr lang="el-GR" sz="2000" i="1" dirty="0" smtClean="0">
                <a:solidFill>
                  <a:schemeClr val="accent4"/>
                </a:solidFill>
              </a:rPr>
              <a:t>τουλάχιστον σε ασθενείς με </a:t>
            </a:r>
            <a:r>
              <a:rPr lang="el-GR" sz="2000" b="1" i="1" dirty="0" smtClean="0">
                <a:solidFill>
                  <a:schemeClr val="accent4"/>
                </a:solidFill>
              </a:rPr>
              <a:t>χαμηλή-μέτρια κλινική πιθανότητα</a:t>
            </a:r>
            <a:endParaRPr lang="en-US" sz="2000" b="1" i="1" dirty="0">
              <a:solidFill>
                <a:schemeClr val="accent4"/>
              </a:solidFill>
            </a:endParaRPr>
          </a:p>
          <a:p>
            <a:pPr>
              <a:defRPr/>
            </a:pPr>
            <a:endParaRPr lang="en-US" sz="2000" dirty="0" smtClean="0">
              <a:solidFill>
                <a:schemeClr val="accent4"/>
              </a:solidFill>
            </a:endParaRPr>
          </a:p>
          <a:p>
            <a:pPr>
              <a:defRPr/>
            </a:pPr>
            <a:r>
              <a:rPr lang="el-GR" sz="2000" dirty="0" smtClean="0">
                <a:solidFill>
                  <a:schemeClr val="accent4"/>
                </a:solidFill>
              </a:rPr>
              <a:t>Η </a:t>
            </a:r>
            <a:r>
              <a:rPr lang="en-US" sz="2000" dirty="0" smtClean="0">
                <a:solidFill>
                  <a:schemeClr val="accent4"/>
                </a:solidFill>
              </a:rPr>
              <a:t>CTPA </a:t>
            </a:r>
            <a:r>
              <a:rPr lang="el-GR" sz="2000" dirty="0" smtClean="0">
                <a:solidFill>
                  <a:schemeClr val="accent4"/>
                </a:solidFill>
              </a:rPr>
              <a:t>είναι διαγνωστική για την ΠΕ αν υπάρχει θρόμβος σε κεντρικό ή τουλάχιστον τμηματικό κλάδο</a:t>
            </a:r>
            <a:endParaRPr lang="en-US" sz="2000" i="1" u="sng" dirty="0" smtClean="0">
              <a:solidFill>
                <a:schemeClr val="accent4"/>
              </a:solidFill>
            </a:endParaRPr>
          </a:p>
          <a:p>
            <a:pPr>
              <a:defRPr/>
            </a:pPr>
            <a:endParaRPr lang="en-US" sz="2000" i="1" u="sng" dirty="0">
              <a:solidFill>
                <a:schemeClr val="accent4"/>
              </a:solidFill>
            </a:endParaRPr>
          </a:p>
          <a:p>
            <a:pPr>
              <a:defRPr/>
            </a:pPr>
            <a:r>
              <a:rPr lang="el-GR" sz="2000" dirty="0" smtClean="0">
                <a:solidFill>
                  <a:schemeClr val="accent4"/>
                </a:solidFill>
              </a:rPr>
              <a:t>Αν η</a:t>
            </a:r>
            <a:r>
              <a:rPr lang="en-US" sz="2000" dirty="0" smtClean="0">
                <a:solidFill>
                  <a:schemeClr val="accent4"/>
                </a:solidFill>
              </a:rPr>
              <a:t> </a:t>
            </a:r>
            <a:r>
              <a:rPr lang="en-US" sz="2000" dirty="0" err="1" smtClean="0">
                <a:solidFill>
                  <a:schemeClr val="accent4"/>
                </a:solidFill>
              </a:rPr>
              <a:t>multidetector</a:t>
            </a:r>
            <a:r>
              <a:rPr lang="el-GR" sz="2000" dirty="0" smtClean="0">
                <a:solidFill>
                  <a:schemeClr val="accent4"/>
                </a:solidFill>
              </a:rPr>
              <a:t> </a:t>
            </a:r>
            <a:r>
              <a:rPr lang="en-US" sz="2000" dirty="0" smtClean="0">
                <a:solidFill>
                  <a:schemeClr val="accent4"/>
                </a:solidFill>
              </a:rPr>
              <a:t>CT </a:t>
            </a:r>
            <a:r>
              <a:rPr lang="el-GR" sz="2000" dirty="0" smtClean="0">
                <a:solidFill>
                  <a:schemeClr val="accent4"/>
                </a:solidFill>
              </a:rPr>
              <a:t>δείχνει </a:t>
            </a:r>
            <a:r>
              <a:rPr lang="el-GR" sz="2000" b="1" dirty="0" smtClean="0">
                <a:solidFill>
                  <a:schemeClr val="accent4"/>
                </a:solidFill>
              </a:rPr>
              <a:t>μόνο </a:t>
            </a:r>
            <a:r>
              <a:rPr lang="el-GR" sz="2000" b="1" dirty="0" err="1" smtClean="0">
                <a:solidFill>
                  <a:schemeClr val="accent4"/>
                </a:solidFill>
              </a:rPr>
              <a:t>υποτμηματικά</a:t>
            </a:r>
            <a:r>
              <a:rPr lang="el-GR" sz="2000" b="1" dirty="0" smtClean="0">
                <a:solidFill>
                  <a:schemeClr val="accent4"/>
                </a:solidFill>
              </a:rPr>
              <a:t> </a:t>
            </a:r>
            <a:r>
              <a:rPr lang="el-GR" sz="2000" dirty="0" err="1" smtClean="0">
                <a:solidFill>
                  <a:schemeClr val="accent4"/>
                </a:solidFill>
              </a:rPr>
              <a:t>ελλείματα</a:t>
            </a:r>
            <a:r>
              <a:rPr lang="el-GR" sz="2000" dirty="0" smtClean="0">
                <a:solidFill>
                  <a:schemeClr val="accent4"/>
                </a:solidFill>
              </a:rPr>
              <a:t> σε έναν ασθενή με χαμηλή κλινική πιθανότητα η </a:t>
            </a:r>
            <a:r>
              <a:rPr lang="el-GR" sz="2000" b="1" dirty="0" smtClean="0">
                <a:solidFill>
                  <a:schemeClr val="accent4"/>
                </a:solidFill>
              </a:rPr>
              <a:t>πιθανότητα ψευδώς θετικής </a:t>
            </a:r>
            <a:r>
              <a:rPr lang="el-GR" sz="2000" dirty="0" smtClean="0">
                <a:solidFill>
                  <a:schemeClr val="accent4"/>
                </a:solidFill>
              </a:rPr>
              <a:t>εξέτασης θα πρέπει να λαμβάνεται υπόψη και να πραγματοποιείται περαιτέρω έλεγχος</a:t>
            </a:r>
          </a:p>
          <a:p>
            <a:pPr>
              <a:defRPr/>
            </a:pPr>
            <a:endParaRPr lang="en-US" sz="2000" dirty="0" smtClean="0">
              <a:solidFill>
                <a:schemeClr val="accent4"/>
              </a:solidFill>
            </a:endParaRPr>
          </a:p>
          <a:p>
            <a:pPr>
              <a:defRPr/>
            </a:pPr>
            <a:r>
              <a:rPr lang="el-GR" sz="2000" dirty="0" smtClean="0">
                <a:solidFill>
                  <a:schemeClr val="accent4"/>
                </a:solidFill>
              </a:rPr>
              <a:t>Αν μια </a:t>
            </a:r>
            <a:r>
              <a:rPr lang="en-US" sz="2000" dirty="0" smtClean="0">
                <a:solidFill>
                  <a:schemeClr val="accent4"/>
                </a:solidFill>
              </a:rPr>
              <a:t>single-detector CT </a:t>
            </a:r>
            <a:r>
              <a:rPr lang="el-GR" sz="2000" dirty="0" smtClean="0">
                <a:solidFill>
                  <a:schemeClr val="accent4"/>
                </a:solidFill>
              </a:rPr>
              <a:t>είναι αρνητική επιπλέον έλεγχος (π.χ. </a:t>
            </a:r>
            <a:r>
              <a:rPr lang="en-US" sz="2000" dirty="0" smtClean="0">
                <a:solidFill>
                  <a:schemeClr val="accent4"/>
                </a:solidFill>
              </a:rPr>
              <a:t>U/S</a:t>
            </a:r>
            <a:r>
              <a:rPr lang="el-GR" sz="2000" dirty="0" smtClean="0">
                <a:solidFill>
                  <a:schemeClr val="accent4"/>
                </a:solidFill>
              </a:rPr>
              <a:t> φλεβών κάτω άκρων</a:t>
            </a:r>
            <a:r>
              <a:rPr lang="en-US" sz="2000" dirty="0" smtClean="0">
                <a:solidFill>
                  <a:schemeClr val="accent4"/>
                </a:solidFill>
              </a:rPr>
              <a:t>) </a:t>
            </a:r>
            <a:r>
              <a:rPr lang="el-GR" sz="2000" dirty="0" smtClean="0">
                <a:solidFill>
                  <a:schemeClr val="accent4"/>
                </a:solidFill>
              </a:rPr>
              <a:t>απαιτείται προκειμένου να αποκλειστεί με ασφάλεια η ΠΕ </a:t>
            </a:r>
            <a:endParaRPr lang="en-US" sz="2000" dirty="0" smtClean="0">
              <a:solidFill>
                <a:schemeClr val="accent4"/>
              </a:solidFill>
            </a:endParaRPr>
          </a:p>
          <a:p>
            <a:pPr>
              <a:defRPr/>
            </a:pPr>
            <a:endParaRPr lang="en-US" sz="2000" dirty="0">
              <a:solidFill>
                <a:schemeClr val="accent4"/>
              </a:solidFill>
            </a:endParaRPr>
          </a:p>
        </p:txBody>
      </p:sp>
      <p:sp>
        <p:nvSpPr>
          <p:cNvPr id="7" name="Rectangle 6"/>
          <p:cNvSpPr/>
          <p:nvPr/>
        </p:nvSpPr>
        <p:spPr>
          <a:xfrm>
            <a:off x="2484438" y="6381750"/>
            <a:ext cx="6659562" cy="522288"/>
          </a:xfrm>
          <a:prstGeom prst="rect">
            <a:avLst/>
          </a:prstGeom>
        </p:spPr>
        <p:txBody>
          <a:bodyPr>
            <a:spAutoFit/>
          </a:bodyPr>
          <a:lstStyle/>
          <a:p>
            <a:pPr algn="r">
              <a:defRPr/>
            </a:pPr>
            <a:r>
              <a:rPr lang="en-US" sz="1400" b="1" dirty="0" err="1">
                <a:solidFill>
                  <a:schemeClr val="accent4"/>
                </a:solidFill>
              </a:rPr>
              <a:t>Torbicki</a:t>
            </a:r>
            <a:r>
              <a:rPr lang="en-US" sz="1400" b="1" dirty="0">
                <a:solidFill>
                  <a:schemeClr val="accent4"/>
                </a:solidFill>
              </a:rPr>
              <a:t> A,  </a:t>
            </a:r>
            <a:r>
              <a:rPr lang="en-US" sz="1400" b="1" dirty="0" err="1">
                <a:solidFill>
                  <a:schemeClr val="accent4"/>
                </a:solidFill>
              </a:rPr>
              <a:t>Eur</a:t>
            </a:r>
            <a:r>
              <a:rPr lang="en-US" sz="1400" b="1" dirty="0">
                <a:solidFill>
                  <a:schemeClr val="accent4"/>
                </a:solidFill>
              </a:rPr>
              <a:t> Heart J 2008 (ESC Guidelines)</a:t>
            </a:r>
            <a:r>
              <a:rPr lang="en-GB" sz="1400" b="1" dirty="0">
                <a:solidFill>
                  <a:schemeClr val="accent4"/>
                </a:solidFill>
              </a:rPr>
              <a:t>; </a:t>
            </a:r>
            <a:endParaRPr lang="el-GR" sz="1400" b="1" dirty="0">
              <a:solidFill>
                <a:schemeClr val="accent4"/>
              </a:solidFill>
            </a:endParaRPr>
          </a:p>
          <a:p>
            <a:pPr algn="r">
              <a:defRPr/>
            </a:pPr>
            <a:r>
              <a:rPr lang="en-GB" sz="1400" b="1" dirty="0">
                <a:solidFill>
                  <a:schemeClr val="accent4"/>
                </a:solidFill>
              </a:rPr>
              <a:t>Perrier A, ERS Course 2007</a:t>
            </a:r>
            <a:endParaRPr lang="el-GR" sz="1400" b="1" dirty="0">
              <a:solidFill>
                <a:schemeClr val="accent4"/>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Σπινθηρογράφημα αιμάτωσης</a:t>
            </a:r>
            <a:endParaRPr lang="el-GR" dirty="0"/>
          </a:p>
        </p:txBody>
      </p:sp>
      <p:sp>
        <p:nvSpPr>
          <p:cNvPr id="5" name="4 - Θέση περιεχομένου"/>
          <p:cNvSpPr>
            <a:spLocks noGrp="1"/>
          </p:cNvSpPr>
          <p:nvPr>
            <p:ph idx="1"/>
          </p:nvPr>
        </p:nvSpPr>
        <p:spPr/>
        <p:txBody>
          <a:bodyPr>
            <a:normAutofit fontScale="85000" lnSpcReduction="10000"/>
          </a:bodyPr>
          <a:lstStyle/>
          <a:p>
            <a:r>
              <a:rPr lang="el-GR" dirty="0" smtClean="0"/>
              <a:t>Εξέταση εκλογής σε νεφρική ανεπάρκεια και αλλεργία σε σκιαγραφικά.</a:t>
            </a:r>
          </a:p>
          <a:p>
            <a:r>
              <a:rPr lang="el-GR" dirty="0" smtClean="0"/>
              <a:t>Το προτιμούμε σε εξωτερικούς με χαμηλή πιθανότητα για ΠΕ και φυσιολογική ακτινογραφία θώρακος, σε νέους (ιδίως γυναίκες), εγκύους.</a:t>
            </a:r>
          </a:p>
          <a:p>
            <a:r>
              <a:rPr lang="el-GR" dirty="0" smtClean="0"/>
              <a:t>Μία δόση 100 </a:t>
            </a:r>
            <a:r>
              <a:rPr lang="en-US" dirty="0" err="1" smtClean="0"/>
              <a:t>MBq</a:t>
            </a:r>
            <a:r>
              <a:rPr lang="en-US" dirty="0" smtClean="0"/>
              <a:t> Tc-99m </a:t>
            </a:r>
            <a:r>
              <a:rPr lang="el-GR" dirty="0" err="1" smtClean="0"/>
              <a:t>μακροσφαιρών</a:t>
            </a:r>
            <a:r>
              <a:rPr lang="el-GR" dirty="0" smtClean="0"/>
              <a:t> </a:t>
            </a:r>
            <a:r>
              <a:rPr lang="el-GR" dirty="0" err="1" smtClean="0"/>
              <a:t>αλβουμίνης</a:t>
            </a:r>
            <a:r>
              <a:rPr lang="en-US" dirty="0" smtClean="0"/>
              <a:t>, </a:t>
            </a:r>
            <a:r>
              <a:rPr lang="el-GR" dirty="0" smtClean="0"/>
              <a:t>αποδίδει 1,1 </a:t>
            </a:r>
            <a:r>
              <a:rPr lang="en-US" dirty="0" smtClean="0"/>
              <a:t> </a:t>
            </a:r>
            <a:r>
              <a:rPr lang="en-US" dirty="0" err="1" smtClean="0"/>
              <a:t>mSv</a:t>
            </a:r>
            <a:r>
              <a:rPr lang="el-GR" dirty="0" smtClean="0"/>
              <a:t>, σημαντικά λιγότερο από τα </a:t>
            </a:r>
            <a:r>
              <a:rPr lang="en-US" dirty="0" smtClean="0"/>
              <a:t>2-6 </a:t>
            </a:r>
            <a:r>
              <a:rPr lang="en-US" dirty="0" err="1" smtClean="0"/>
              <a:t>mSv</a:t>
            </a:r>
            <a:r>
              <a:rPr lang="en-US" dirty="0" smtClean="0"/>
              <a:t> </a:t>
            </a:r>
            <a:r>
              <a:rPr lang="el-GR" dirty="0" smtClean="0"/>
              <a:t>της </a:t>
            </a:r>
            <a:r>
              <a:rPr lang="en-US" dirty="0" smtClean="0"/>
              <a:t>CTPA</a:t>
            </a:r>
            <a:r>
              <a:rPr lang="el-GR" dirty="0" smtClean="0"/>
              <a:t>.</a:t>
            </a:r>
          </a:p>
          <a:p>
            <a:r>
              <a:rPr lang="el-GR" dirty="0" smtClean="0"/>
              <a:t>Προτείνεται η κατάταξη των αποτελεσμάτων σε 3 κατηγορίες: φυσιολογικό (που αποκλείει ΠΕ), υψηλής πιθανότητας για ΠΕ και μη διαγνωστικό.</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lstStyle/>
          <a:p>
            <a:r>
              <a:rPr lang="el-GR" dirty="0" smtClean="0"/>
              <a:t>Σπινθηρογράφημα αιμάτωσης</a:t>
            </a:r>
            <a:endParaRPr lang="el-G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550705" y="2420888"/>
            <a:ext cx="6033656" cy="288032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135861" y="6021289"/>
            <a:ext cx="3008139" cy="836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Πλευριτικό άλγος - διερεύνηση</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Σε κάθε ασθενή με πλευριτικό άλγος λαμβάνουμε πλήρες </a:t>
            </a:r>
            <a:r>
              <a:rPr lang="el-GR" b="1" dirty="0" smtClean="0"/>
              <a:t>ιστορικό</a:t>
            </a:r>
            <a:r>
              <a:rPr lang="el-GR" dirty="0" smtClean="0"/>
              <a:t>, διενεργούμε λεπτομερή </a:t>
            </a:r>
            <a:r>
              <a:rPr lang="el-GR" b="1" dirty="0" smtClean="0"/>
              <a:t>φυσική εξέταση </a:t>
            </a:r>
            <a:r>
              <a:rPr lang="el-GR" dirty="0" smtClean="0"/>
              <a:t>και </a:t>
            </a:r>
            <a:r>
              <a:rPr lang="el-GR" b="1" dirty="0" smtClean="0"/>
              <a:t>ακτινογραφία θώρακος</a:t>
            </a:r>
            <a:r>
              <a:rPr lang="el-GR" dirty="0" smtClean="0"/>
              <a:t>. </a:t>
            </a:r>
          </a:p>
          <a:p>
            <a:r>
              <a:rPr lang="el-GR" dirty="0" smtClean="0"/>
              <a:t>Σε όλους τους ασθενείς πρέπει να σκεφτόμαστε και να αποκλείουμε </a:t>
            </a:r>
            <a:r>
              <a:rPr lang="el-GR" b="1" dirty="0" smtClean="0"/>
              <a:t>πνευμονική εμβολή.</a:t>
            </a:r>
          </a:p>
          <a:p>
            <a:r>
              <a:rPr lang="el-GR" dirty="0" smtClean="0"/>
              <a:t>Άλλες σοβαρές καταστάσεις που πρέπει να αποκλείονται είναι:  </a:t>
            </a:r>
          </a:p>
          <a:p>
            <a:pPr lvl="1">
              <a:buFont typeface="Wingdings" pitchFamily="2" charset="2"/>
              <a:buChar char="v"/>
            </a:pPr>
            <a:r>
              <a:rPr lang="el-GR" dirty="0" smtClean="0"/>
              <a:t>Έμφραγμα μυοκαρδίου</a:t>
            </a:r>
          </a:p>
          <a:p>
            <a:pPr lvl="1">
              <a:buFont typeface="Wingdings" pitchFamily="2" charset="2"/>
              <a:buChar char="v"/>
            </a:pPr>
            <a:r>
              <a:rPr lang="el-GR" dirty="0" smtClean="0"/>
              <a:t>Πνευμοθώρακας</a:t>
            </a:r>
          </a:p>
          <a:p>
            <a:pPr lvl="1">
              <a:buFont typeface="Wingdings" pitchFamily="2" charset="2"/>
              <a:buChar char="v"/>
            </a:pPr>
            <a:r>
              <a:rPr lang="el-GR" dirty="0" smtClean="0"/>
              <a:t>Περικαρδίτιδα</a:t>
            </a:r>
          </a:p>
          <a:p>
            <a:pPr lvl="1">
              <a:buFont typeface="Wingdings" pitchFamily="2" charset="2"/>
              <a:buChar char="v"/>
            </a:pPr>
            <a:r>
              <a:rPr lang="el-GR" dirty="0" smtClean="0"/>
              <a:t>Πνευμονία</a:t>
            </a:r>
          </a:p>
          <a:p>
            <a:pPr>
              <a:buNone/>
            </a:pP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Υπερηχογράφημα ?</a:t>
            </a:r>
            <a:endParaRPr lang="el-GR"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467544" y="1484784"/>
            <a:ext cx="6904762" cy="188571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683568" y="4869160"/>
            <a:ext cx="7992888" cy="1819173"/>
          </a:xfrm>
          <a:prstGeom prst="rect">
            <a:avLst/>
          </a:prstGeom>
          <a:noFill/>
          <a:ln w="9525">
            <a:noFill/>
            <a:miter lim="800000"/>
            <a:headEnd/>
            <a:tailEnd/>
          </a:ln>
        </p:spPr>
      </p:pic>
      <p:sp>
        <p:nvSpPr>
          <p:cNvPr id="8" name="7 - Έλλειψη"/>
          <p:cNvSpPr/>
          <p:nvPr/>
        </p:nvSpPr>
        <p:spPr>
          <a:xfrm>
            <a:off x="6012160" y="6237312"/>
            <a:ext cx="288032"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611560" y="3356992"/>
            <a:ext cx="7632848" cy="369332"/>
          </a:xfrm>
          <a:prstGeom prst="rect">
            <a:avLst/>
          </a:prstGeom>
        </p:spPr>
        <p:txBody>
          <a:bodyPr wrap="square">
            <a:spAutoFit/>
          </a:bodyPr>
          <a:lstStyle/>
          <a:p>
            <a:r>
              <a:rPr lang="en-US" b="1" dirty="0" smtClean="0"/>
              <a:t>352 patients with suspected PE were examined in seven clinics and classified:</a:t>
            </a:r>
          </a:p>
        </p:txBody>
      </p:sp>
      <p:sp>
        <p:nvSpPr>
          <p:cNvPr id="10" name="9 - Ορθογώνιο"/>
          <p:cNvSpPr/>
          <p:nvPr/>
        </p:nvSpPr>
        <p:spPr>
          <a:xfrm>
            <a:off x="683568" y="3717032"/>
            <a:ext cx="8208912" cy="1200329"/>
          </a:xfrm>
          <a:prstGeom prst="rect">
            <a:avLst/>
          </a:prstGeom>
        </p:spPr>
        <p:txBody>
          <a:bodyPr wrap="square">
            <a:spAutoFit/>
          </a:bodyPr>
          <a:lstStyle/>
          <a:p>
            <a:r>
              <a:rPr lang="en-US" b="1" dirty="0" smtClean="0"/>
              <a:t>(1) PE confirmed: two or more typical triangular or rounded pleural-based lesions </a:t>
            </a:r>
          </a:p>
          <a:p>
            <a:r>
              <a:rPr lang="en-US" b="1" dirty="0" smtClean="0"/>
              <a:t>(2) PE probable: one typical lesion with pleural effusion</a:t>
            </a:r>
          </a:p>
          <a:p>
            <a:r>
              <a:rPr lang="en-US" b="1" dirty="0" smtClean="0"/>
              <a:t>(3) PE possible: small (&lt; 5 mm) </a:t>
            </a:r>
            <a:r>
              <a:rPr lang="en-US" b="1" dirty="0" err="1" smtClean="0"/>
              <a:t>subpleural</a:t>
            </a:r>
            <a:r>
              <a:rPr lang="en-US" b="1" dirty="0" smtClean="0"/>
              <a:t> lesions or a single pleural effusion alone;   (4) normal TUS findings</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691680" y="1595100"/>
            <a:ext cx="5278184" cy="4454788"/>
          </a:xfrm>
          <a:prstGeom prst="rect">
            <a:avLst/>
          </a:prstGeom>
          <a:noFill/>
          <a:ln w="9525">
            <a:noFill/>
            <a:miter lim="800000"/>
            <a:headEnd/>
            <a:tailEnd/>
          </a:ln>
        </p:spPr>
      </p:pic>
      <p:pic>
        <p:nvPicPr>
          <p:cNvPr id="5" name="Picture 3"/>
          <p:cNvPicPr>
            <a:picLocks noGrp="1" noChangeAspect="1" noChangeArrowheads="1"/>
          </p:cNvPicPr>
          <p:nvPr>
            <p:ph idx="1"/>
          </p:nvPr>
        </p:nvPicPr>
        <p:blipFill>
          <a:blip r:embed="rId3" cstate="print"/>
          <a:srcRect/>
          <a:stretch>
            <a:fillRect/>
          </a:stretch>
        </p:blipFill>
        <p:spPr bwMode="auto">
          <a:xfrm>
            <a:off x="395536" y="0"/>
            <a:ext cx="8352928" cy="1628800"/>
          </a:xfrm>
          <a:prstGeom prst="rect">
            <a:avLst/>
          </a:prstGeom>
          <a:noFill/>
          <a:ln w="9525">
            <a:noFill/>
            <a:miter lim="800000"/>
            <a:headEnd/>
            <a:tailEnd/>
          </a:ln>
        </p:spPr>
      </p:pic>
      <p:sp>
        <p:nvSpPr>
          <p:cNvPr id="6" name="5 - Ορθογώνιο"/>
          <p:cNvSpPr/>
          <p:nvPr/>
        </p:nvSpPr>
        <p:spPr>
          <a:xfrm>
            <a:off x="1403648" y="6021288"/>
            <a:ext cx="7308304" cy="923330"/>
          </a:xfrm>
          <a:prstGeom prst="rect">
            <a:avLst/>
          </a:prstGeom>
        </p:spPr>
        <p:txBody>
          <a:bodyPr wrap="square">
            <a:spAutoFit/>
          </a:bodyPr>
          <a:lstStyle/>
          <a:p>
            <a:r>
              <a:rPr lang="en-US" dirty="0" smtClean="0"/>
              <a:t>Figure 4. Thirty-six-year-old patient postoperatively. </a:t>
            </a:r>
            <a:r>
              <a:rPr lang="en-US" i="1" dirty="0" smtClean="0"/>
              <a:t>Top: PE confirmed in CTPA. Center: Triangular </a:t>
            </a:r>
            <a:r>
              <a:rPr lang="en-US" dirty="0" smtClean="0"/>
              <a:t>lesion on ultrasound. </a:t>
            </a:r>
            <a:r>
              <a:rPr lang="en-US" i="1" dirty="0" smtClean="0"/>
              <a:t>Bottom, left, c, and right, d: small rounded lesions on ultrasound.</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260475"/>
          </a:xfrm>
        </p:spPr>
        <p:txBody>
          <a:bodyPr/>
          <a:lstStyle/>
          <a:p>
            <a:pPr>
              <a:defRPr/>
            </a:pPr>
            <a:r>
              <a:rPr lang="el-GR" sz="3600" dirty="0" smtClean="0">
                <a:solidFill>
                  <a:schemeClr val="tx2">
                    <a:lumMod val="75000"/>
                  </a:schemeClr>
                </a:solidFill>
                <a:effectLst>
                  <a:outerShdw blurRad="38100" dist="38100" dir="2700000" algn="tl">
                    <a:srgbClr val="000000">
                      <a:alpha val="43137"/>
                    </a:srgbClr>
                  </a:outerShdw>
                </a:effectLst>
              </a:rPr>
              <a:t>Η συμβατική πνευμονική αγγειογραφία και </a:t>
            </a:r>
            <a:r>
              <a:rPr lang="el-GR" sz="3600" dirty="0" err="1" smtClean="0">
                <a:solidFill>
                  <a:schemeClr val="tx2">
                    <a:lumMod val="75000"/>
                  </a:schemeClr>
                </a:solidFill>
                <a:effectLst>
                  <a:outerShdw blurRad="38100" dist="38100" dir="2700000" algn="tl">
                    <a:srgbClr val="000000">
                      <a:alpha val="43137"/>
                    </a:srgbClr>
                  </a:outerShdw>
                </a:effectLst>
              </a:rPr>
              <a:t>φλεβογραφία</a:t>
            </a:r>
            <a:endParaRPr lang="el-GR" sz="3600" dirty="0">
              <a:solidFill>
                <a:schemeClr val="tx2">
                  <a:lumMod val="75000"/>
                </a:schemeClr>
              </a:solidFill>
            </a:endParaRPr>
          </a:p>
        </p:txBody>
      </p:sp>
      <p:sp>
        <p:nvSpPr>
          <p:cNvPr id="3" name="2 - Θέση περιεχομένου"/>
          <p:cNvSpPr>
            <a:spLocks noGrp="1"/>
          </p:cNvSpPr>
          <p:nvPr>
            <p:ph sz="half" idx="1"/>
          </p:nvPr>
        </p:nvSpPr>
        <p:spPr>
          <a:xfrm>
            <a:off x="539750" y="1828800"/>
            <a:ext cx="3917950" cy="3657600"/>
          </a:xfrm>
        </p:spPr>
        <p:txBody>
          <a:bodyPr/>
          <a:lstStyle/>
          <a:p>
            <a:pPr>
              <a:defRPr/>
            </a:pPr>
            <a:r>
              <a:rPr lang="el-GR" sz="2400" dirty="0" smtClean="0">
                <a:solidFill>
                  <a:schemeClr val="tx2">
                    <a:lumMod val="75000"/>
                  </a:schemeClr>
                </a:solidFill>
                <a:effectLst>
                  <a:outerShdw blurRad="38100" dist="38100" dir="2700000" algn="tl">
                    <a:srgbClr val="000000">
                      <a:alpha val="43137"/>
                    </a:srgbClr>
                  </a:outerShdw>
                </a:effectLst>
              </a:rPr>
              <a:t>Η συμβατική πνευμονική αγγειογραφία και </a:t>
            </a:r>
            <a:r>
              <a:rPr lang="el-GR" sz="2400" dirty="0" err="1" smtClean="0">
                <a:solidFill>
                  <a:schemeClr val="tx2">
                    <a:lumMod val="75000"/>
                  </a:schemeClr>
                </a:solidFill>
                <a:effectLst>
                  <a:outerShdw blurRad="38100" dist="38100" dir="2700000" algn="tl">
                    <a:srgbClr val="000000">
                      <a:alpha val="43137"/>
                    </a:srgbClr>
                  </a:outerShdw>
                </a:effectLst>
              </a:rPr>
              <a:t>φλεβογραφία</a:t>
            </a:r>
            <a:r>
              <a:rPr lang="el-GR" sz="2400" dirty="0" smtClean="0">
                <a:solidFill>
                  <a:schemeClr val="tx2">
                    <a:lumMod val="75000"/>
                  </a:schemeClr>
                </a:solidFill>
                <a:effectLst>
                  <a:outerShdw blurRad="38100" dist="38100" dir="2700000" algn="tl">
                    <a:srgbClr val="000000">
                      <a:alpha val="43137"/>
                    </a:srgbClr>
                  </a:outerShdw>
                </a:effectLst>
              </a:rPr>
              <a:t> </a:t>
            </a:r>
            <a:r>
              <a:rPr lang="el-GR" sz="2400" dirty="0" smtClean="0"/>
              <a:t>παραμένουν τα </a:t>
            </a:r>
            <a:r>
              <a:rPr lang="en-US" sz="2400" dirty="0" smtClean="0">
                <a:solidFill>
                  <a:schemeClr val="tx2">
                    <a:lumMod val="75000"/>
                  </a:schemeClr>
                </a:solidFill>
                <a:effectLst>
                  <a:outerShdw blurRad="38100" dist="38100" dir="2700000" algn="tl">
                    <a:srgbClr val="000000">
                      <a:alpha val="43137"/>
                    </a:srgbClr>
                  </a:outerShdw>
                </a:effectLst>
              </a:rPr>
              <a:t>gold standards</a:t>
            </a:r>
            <a:r>
              <a:rPr lang="en-US" sz="2400" dirty="0" smtClean="0">
                <a:solidFill>
                  <a:srgbClr val="FFFF00"/>
                </a:solidFill>
                <a:effectLst>
                  <a:outerShdw blurRad="38100" dist="38100" dir="2700000" algn="tl">
                    <a:srgbClr val="000000">
                      <a:alpha val="43137"/>
                    </a:srgbClr>
                  </a:outerShdw>
                </a:effectLst>
              </a:rPr>
              <a:t> </a:t>
            </a:r>
            <a:r>
              <a:rPr lang="el-GR" sz="2400" dirty="0" smtClean="0"/>
              <a:t>για τη διάγνωση της ΠΕ και της </a:t>
            </a:r>
            <a:r>
              <a:rPr lang="en-US" sz="2400" dirty="0" smtClean="0"/>
              <a:t>DVT, </a:t>
            </a:r>
            <a:r>
              <a:rPr lang="el-GR" sz="2400" dirty="0" smtClean="0"/>
              <a:t>αντίστοιχα</a:t>
            </a:r>
            <a:endParaRPr lang="en-US" sz="2400" dirty="0" smtClean="0"/>
          </a:p>
          <a:p>
            <a:pPr>
              <a:defRPr/>
            </a:pPr>
            <a:endParaRPr lang="en-US" sz="1600" dirty="0" smtClean="0"/>
          </a:p>
          <a:p>
            <a:pPr>
              <a:defRPr/>
            </a:pPr>
            <a:endParaRPr lang="el-GR" sz="1600" dirty="0"/>
          </a:p>
        </p:txBody>
      </p:sp>
      <p:sp>
        <p:nvSpPr>
          <p:cNvPr id="33796" name="3 - Θέση περιεχομένου"/>
          <p:cNvSpPr>
            <a:spLocks noGrp="1"/>
          </p:cNvSpPr>
          <p:nvPr>
            <p:ph sz="half" idx="2"/>
          </p:nvPr>
        </p:nvSpPr>
        <p:spPr/>
        <p:txBody>
          <a:bodyPr/>
          <a:lstStyle/>
          <a:p>
            <a:r>
              <a:rPr lang="el-GR" sz="1800" smtClean="0"/>
              <a:t>Οι εξετάσεις αυτές είναι επεμβατικές και θα πρέπει να περιορίζονται σε ασθενείς στους οποίους η διάγνωση είναι εξαιρετικά πιθανή και δεν μπορεί να τεθεί με άλλα μέσα καθώς και σε εκείνους που είναι υποψήφιοι να υποβληθούν σε ενδαγγειακές θεραπείες </a:t>
            </a:r>
            <a:endParaRPr lang="en-US" sz="1800" smtClean="0"/>
          </a:p>
          <a:p>
            <a:endParaRPr lang="el-GR" sz="1800" smtClean="0"/>
          </a:p>
        </p:txBody>
      </p:sp>
      <p:pic>
        <p:nvPicPr>
          <p:cNvPr id="33797" name="Picture 2"/>
          <p:cNvPicPr>
            <a:picLocks noChangeAspect="1" noChangeArrowheads="1"/>
          </p:cNvPicPr>
          <p:nvPr/>
        </p:nvPicPr>
        <p:blipFill>
          <a:blip r:embed="rId2" cstate="print"/>
          <a:srcRect/>
          <a:stretch>
            <a:fillRect/>
          </a:stretch>
        </p:blipFill>
        <p:spPr bwMode="auto">
          <a:xfrm>
            <a:off x="7494588" y="4508500"/>
            <a:ext cx="1649412" cy="2349500"/>
          </a:xfrm>
          <a:prstGeom prst="rect">
            <a:avLst/>
          </a:prstGeom>
          <a:noFill/>
          <a:ln w="9525">
            <a:noFill/>
            <a:miter lim="800000"/>
            <a:headEnd/>
            <a:tailEnd/>
          </a:ln>
        </p:spPr>
      </p:pic>
      <p:sp>
        <p:nvSpPr>
          <p:cNvPr id="33798" name="5 - Ορθογώνιο"/>
          <p:cNvSpPr>
            <a:spLocks noChangeArrowheads="1"/>
          </p:cNvSpPr>
          <p:nvPr/>
        </p:nvSpPr>
        <p:spPr bwMode="auto">
          <a:xfrm>
            <a:off x="1476375" y="4724400"/>
            <a:ext cx="5832475" cy="647700"/>
          </a:xfrm>
          <a:prstGeom prst="rect">
            <a:avLst/>
          </a:prstGeom>
          <a:noFill/>
          <a:ln w="9525">
            <a:noFill/>
            <a:miter lim="800000"/>
            <a:headEnd/>
            <a:tailEnd/>
          </a:ln>
        </p:spPr>
        <p:txBody>
          <a:bodyPr>
            <a:spAutoFit/>
          </a:bodyPr>
          <a:lstStyle/>
          <a:p>
            <a:r>
              <a:rPr lang="el-GR"/>
              <a:t>Σε μικρά περιφερικά έμβολα η διάγνωση δύσκολη και το 1/3 των περιπτώσεων μπορεί να ξεφύγουν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685800" y="152400"/>
            <a:ext cx="6870700" cy="1260475"/>
          </a:xfrm>
        </p:spPr>
        <p:txBody>
          <a:bodyPr>
            <a:normAutofit fontScale="90000"/>
          </a:bodyPr>
          <a:lstStyle/>
          <a:p>
            <a:pPr eaLnBrk="1" hangingPunct="1"/>
            <a:r>
              <a:rPr lang="el-GR" sz="4000" smtClean="0">
                <a:solidFill>
                  <a:schemeClr val="folHlink"/>
                </a:solidFill>
              </a:rPr>
              <a:t>Πνευμονική αγγειογραφία –ελλείμματα πλήρωσης</a:t>
            </a:r>
          </a:p>
        </p:txBody>
      </p:sp>
      <p:pic>
        <p:nvPicPr>
          <p:cNvPr id="34819" name="Picture 7"/>
          <p:cNvPicPr>
            <a:picLocks noGrp="1" noChangeAspect="1" noChangeArrowheads="1"/>
          </p:cNvPicPr>
          <p:nvPr>
            <p:ph sz="half" idx="1"/>
          </p:nvPr>
        </p:nvPicPr>
        <p:blipFill>
          <a:blip r:embed="rId2" cstate="print"/>
          <a:srcRect/>
          <a:stretch>
            <a:fillRect/>
          </a:stretch>
        </p:blipFill>
        <p:spPr>
          <a:xfrm>
            <a:off x="179388" y="2060575"/>
            <a:ext cx="4746625" cy="3911600"/>
          </a:xfrm>
          <a:noFill/>
        </p:spPr>
      </p:pic>
      <p:pic>
        <p:nvPicPr>
          <p:cNvPr id="34820" name="Picture 8"/>
          <p:cNvPicPr>
            <a:picLocks noGrp="1" noChangeAspect="1" noChangeArrowheads="1"/>
          </p:cNvPicPr>
          <p:nvPr>
            <p:ph sz="half" idx="2"/>
          </p:nvPr>
        </p:nvPicPr>
        <p:blipFill>
          <a:blip r:embed="rId3" cstate="print"/>
          <a:srcRect/>
          <a:stretch>
            <a:fillRect/>
          </a:stretch>
        </p:blipFill>
        <p:spPr>
          <a:xfrm>
            <a:off x="5219700" y="1700213"/>
            <a:ext cx="3662363" cy="486727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7625" y="895350"/>
            <a:ext cx="9047163" cy="5067300"/>
          </a:xfrm>
          <a:prstGeom prst="rect">
            <a:avLst/>
          </a:prstGeom>
          <a:noFill/>
          <a:ln w="9525">
            <a:noFill/>
            <a:miter lim="800000"/>
            <a:headEnd/>
            <a:tailEnd/>
          </a:ln>
        </p:spPr>
      </p:pic>
      <p:sp>
        <p:nvSpPr>
          <p:cNvPr id="3" name="2 - Έλλειψη"/>
          <p:cNvSpPr/>
          <p:nvPr/>
        </p:nvSpPr>
        <p:spPr>
          <a:xfrm>
            <a:off x="611560" y="3501008"/>
            <a:ext cx="22322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52400"/>
            <a:ext cx="6870700" cy="1116013"/>
          </a:xfrm>
        </p:spPr>
        <p:txBody>
          <a:bodyPr>
            <a:normAutofit fontScale="90000"/>
          </a:bodyPr>
          <a:lstStyle/>
          <a:p>
            <a:r>
              <a:rPr lang="en-US" sz="4000" smtClean="0"/>
              <a:t>Clinical prediction rules for diagnosis of PE</a:t>
            </a:r>
          </a:p>
        </p:txBody>
      </p:sp>
      <p:sp>
        <p:nvSpPr>
          <p:cNvPr id="4" name="Content Placeholder 3"/>
          <p:cNvSpPr>
            <a:spLocks noGrp="1"/>
          </p:cNvSpPr>
          <p:nvPr>
            <p:ph sz="half" idx="2"/>
          </p:nvPr>
        </p:nvSpPr>
        <p:spPr>
          <a:xfrm>
            <a:off x="2160588" y="1412875"/>
            <a:ext cx="5507037" cy="4319588"/>
          </a:xfrm>
          <a:ln>
            <a:solidFill>
              <a:schemeClr val="accent4">
                <a:lumMod val="65000"/>
                <a:lumOff val="35000"/>
              </a:schemeClr>
            </a:solidFill>
          </a:ln>
        </p:spPr>
        <p:txBody>
          <a:bodyPr/>
          <a:lstStyle/>
          <a:p>
            <a:pPr marL="0" indent="0" algn="ctr">
              <a:buFontTx/>
              <a:buNone/>
              <a:defRPr/>
            </a:pPr>
            <a:r>
              <a:rPr lang="en-US" dirty="0">
                <a:solidFill>
                  <a:schemeClr val="accent3">
                    <a:lumMod val="75000"/>
                  </a:schemeClr>
                </a:solidFill>
                <a:effectLst>
                  <a:outerShdw blurRad="38100" dist="38100" dir="2700000" algn="tl">
                    <a:srgbClr val="000000">
                      <a:alpha val="43137"/>
                    </a:srgbClr>
                  </a:outerShdw>
                </a:effectLst>
              </a:rPr>
              <a:t>Revised Geneva score</a:t>
            </a:r>
          </a:p>
          <a:p>
            <a:pPr marL="0" indent="0" algn="ctr">
              <a:buFontTx/>
              <a:buNone/>
              <a:defRPr/>
            </a:pPr>
            <a:r>
              <a:rPr lang="en-US" sz="1800" dirty="0"/>
              <a:t>Ann Intern Med 2006; 144: 165-71</a:t>
            </a:r>
          </a:p>
          <a:p>
            <a:pPr marL="173038" indent="-173038">
              <a:defRPr/>
            </a:pPr>
            <a:endParaRPr lang="en-US" sz="1800" dirty="0" smtClean="0"/>
          </a:p>
          <a:p>
            <a:pPr marL="173038" indent="-173038">
              <a:defRPr/>
            </a:pPr>
            <a:r>
              <a:rPr lang="en-US" sz="1800" dirty="0" smtClean="0"/>
              <a:t>Age </a:t>
            </a:r>
            <a:r>
              <a:rPr lang="en-US" sz="1800" dirty="0"/>
              <a:t>&gt; 65 yrs			</a:t>
            </a:r>
            <a:r>
              <a:rPr lang="el-GR" sz="1800" dirty="0" smtClean="0"/>
              <a:t>	</a:t>
            </a:r>
            <a:r>
              <a:rPr lang="en-US" sz="1800" dirty="0" smtClean="0"/>
              <a:t>+ </a:t>
            </a:r>
            <a:r>
              <a:rPr lang="en-US" sz="1800" dirty="0"/>
              <a:t>1</a:t>
            </a:r>
          </a:p>
          <a:p>
            <a:pPr marL="173038" indent="-173038">
              <a:defRPr/>
            </a:pPr>
            <a:r>
              <a:rPr lang="en-US" sz="1800" dirty="0"/>
              <a:t> Previous VTE			</a:t>
            </a:r>
            <a:r>
              <a:rPr lang="el-GR" sz="1800" dirty="0" smtClean="0"/>
              <a:t>	</a:t>
            </a:r>
            <a:r>
              <a:rPr lang="en-US" sz="1800" dirty="0" smtClean="0"/>
              <a:t>+ </a:t>
            </a:r>
            <a:r>
              <a:rPr lang="en-US" sz="1800" dirty="0"/>
              <a:t>3</a:t>
            </a:r>
          </a:p>
          <a:p>
            <a:pPr marL="173038" indent="-173038">
              <a:defRPr/>
            </a:pPr>
            <a:r>
              <a:rPr lang="en-US" sz="1800" dirty="0"/>
              <a:t> Surgery/lower limb fracture </a:t>
            </a:r>
            <a:r>
              <a:rPr lang="en-US" sz="1800" dirty="0" smtClean="0"/>
              <a:t>&lt;1mo</a:t>
            </a:r>
            <a:r>
              <a:rPr lang="el-GR" sz="1800" dirty="0" smtClean="0"/>
              <a:t>	</a:t>
            </a:r>
            <a:r>
              <a:rPr lang="en-US" sz="1800" dirty="0" smtClean="0"/>
              <a:t> + </a:t>
            </a:r>
            <a:r>
              <a:rPr lang="en-US" sz="1800" dirty="0"/>
              <a:t>2</a:t>
            </a:r>
          </a:p>
          <a:p>
            <a:pPr marL="173038" indent="-173038">
              <a:defRPr/>
            </a:pPr>
            <a:r>
              <a:rPr lang="en-US" sz="1800" dirty="0"/>
              <a:t> Active cancer			</a:t>
            </a:r>
            <a:r>
              <a:rPr lang="el-GR" sz="1800" dirty="0" smtClean="0"/>
              <a:t>	</a:t>
            </a:r>
            <a:r>
              <a:rPr lang="en-US" sz="1800" dirty="0" smtClean="0"/>
              <a:t>+ </a:t>
            </a:r>
            <a:r>
              <a:rPr lang="en-US" sz="1800" dirty="0"/>
              <a:t>2</a:t>
            </a:r>
          </a:p>
          <a:p>
            <a:pPr marL="173038" indent="-173038">
              <a:defRPr/>
            </a:pPr>
            <a:r>
              <a:rPr lang="en-US" sz="1800" dirty="0"/>
              <a:t> Unilateral </a:t>
            </a:r>
            <a:r>
              <a:rPr lang="en-US" sz="1800" dirty="0" err="1"/>
              <a:t>edema+pain</a:t>
            </a:r>
            <a:r>
              <a:rPr lang="en-US" sz="1800" dirty="0"/>
              <a:t> lower limb	+ 4</a:t>
            </a:r>
          </a:p>
          <a:p>
            <a:pPr marL="173038" indent="-173038">
              <a:defRPr/>
            </a:pPr>
            <a:r>
              <a:rPr lang="en-US" sz="1800" dirty="0"/>
              <a:t> </a:t>
            </a:r>
            <a:r>
              <a:rPr lang="en-US" sz="1800" dirty="0" err="1"/>
              <a:t>Haemoptysis</a:t>
            </a:r>
            <a:r>
              <a:rPr lang="en-US" sz="1800" dirty="0"/>
              <a:t>			</a:t>
            </a:r>
            <a:r>
              <a:rPr lang="el-GR" sz="1800" dirty="0" smtClean="0"/>
              <a:t>	</a:t>
            </a:r>
            <a:r>
              <a:rPr lang="en-US" sz="1800" dirty="0" smtClean="0"/>
              <a:t>+ </a:t>
            </a:r>
            <a:r>
              <a:rPr lang="en-US" sz="1800" dirty="0"/>
              <a:t>2</a:t>
            </a:r>
          </a:p>
          <a:p>
            <a:pPr marL="173038" indent="-173038">
              <a:defRPr/>
            </a:pPr>
            <a:r>
              <a:rPr lang="en-US" sz="1800" dirty="0"/>
              <a:t> HR 75 – 94 / min		</a:t>
            </a:r>
            <a:r>
              <a:rPr lang="el-GR" sz="1800" dirty="0" smtClean="0"/>
              <a:t>	</a:t>
            </a:r>
            <a:r>
              <a:rPr lang="en-US" sz="1800" dirty="0" smtClean="0"/>
              <a:t>+ </a:t>
            </a:r>
            <a:r>
              <a:rPr lang="en-US" sz="1800" dirty="0"/>
              <a:t>3</a:t>
            </a:r>
          </a:p>
          <a:p>
            <a:pPr marL="173038" indent="-173038">
              <a:defRPr/>
            </a:pPr>
            <a:r>
              <a:rPr lang="en-US" sz="1800" dirty="0"/>
              <a:t> HR ≥</a:t>
            </a:r>
            <a:r>
              <a:rPr lang="en-US" sz="1800" dirty="0" smtClean="0"/>
              <a:t>95 </a:t>
            </a:r>
            <a:r>
              <a:rPr lang="en-US" sz="1800" dirty="0"/>
              <a:t>/ min			</a:t>
            </a:r>
            <a:r>
              <a:rPr lang="el-GR" sz="1800" dirty="0" smtClean="0"/>
              <a:t>	</a:t>
            </a:r>
            <a:r>
              <a:rPr lang="en-US" sz="1800" dirty="0" smtClean="0"/>
              <a:t>+ </a:t>
            </a:r>
            <a:r>
              <a:rPr lang="en-US" sz="1800" dirty="0"/>
              <a:t>5</a:t>
            </a:r>
          </a:p>
          <a:p>
            <a:pPr marL="173038" indent="-173038">
              <a:defRPr/>
            </a:pPr>
            <a:r>
              <a:rPr lang="en-US" sz="1800" dirty="0"/>
              <a:t> Spontaneously reported calf pain	+ </a:t>
            </a:r>
            <a:r>
              <a:rPr lang="en-US" sz="1800" dirty="0" smtClean="0"/>
              <a:t>4</a:t>
            </a:r>
            <a:endParaRPr lang="en-US" sz="1800" dirty="0"/>
          </a:p>
        </p:txBody>
      </p:sp>
      <p:sp>
        <p:nvSpPr>
          <p:cNvPr id="13" name="Text Box 10"/>
          <p:cNvSpPr txBox="1">
            <a:spLocks noChangeArrowheads="1"/>
          </p:cNvSpPr>
          <p:nvPr/>
        </p:nvSpPr>
        <p:spPr bwMode="auto">
          <a:xfrm>
            <a:off x="2987675" y="5780088"/>
            <a:ext cx="3505200" cy="985837"/>
          </a:xfrm>
          <a:prstGeom prst="rect">
            <a:avLst/>
          </a:prstGeom>
          <a:solidFill>
            <a:schemeClr val="bg2">
              <a:lumMod val="75000"/>
            </a:schemeClr>
          </a:solidFill>
          <a:ln w="9525">
            <a:solidFill>
              <a:schemeClr val="accent1">
                <a:lumMod val="60000"/>
                <a:lumOff val="40000"/>
              </a:schemeClr>
            </a:solidFill>
            <a:miter lim="800000"/>
            <a:headEnd/>
            <a:tailEnd/>
          </a:ln>
          <a:effectLst/>
        </p:spPr>
        <p:txBody>
          <a:bodyPr>
            <a:spAutoFit/>
          </a:bodyPr>
          <a:lstStyle/>
          <a:p>
            <a:pPr>
              <a:spcBef>
                <a:spcPts val="0"/>
              </a:spcBef>
              <a:spcAft>
                <a:spcPts val="600"/>
              </a:spcAft>
              <a:defRPr/>
            </a:pPr>
            <a:r>
              <a:rPr lang="en-US" sz="1600" b="1" dirty="0">
                <a:solidFill>
                  <a:schemeClr val="bg1"/>
                </a:solidFill>
              </a:rPr>
              <a:t>Low: 		</a:t>
            </a:r>
            <a:r>
              <a:rPr lang="en-US" sz="1600" b="1" dirty="0">
                <a:solidFill>
                  <a:schemeClr val="bg1"/>
                </a:solidFill>
                <a:cs typeface="Arial" charset="0"/>
              </a:rPr>
              <a:t>≤ </a:t>
            </a:r>
            <a:r>
              <a:rPr lang="en-US" sz="1600" b="1" dirty="0">
                <a:solidFill>
                  <a:schemeClr val="bg1"/>
                </a:solidFill>
              </a:rPr>
              <a:t>3 points</a:t>
            </a:r>
          </a:p>
          <a:p>
            <a:pPr>
              <a:spcBef>
                <a:spcPts val="0"/>
              </a:spcBef>
              <a:spcAft>
                <a:spcPts val="600"/>
              </a:spcAft>
              <a:defRPr/>
            </a:pPr>
            <a:r>
              <a:rPr lang="en-US" sz="1600" b="1" dirty="0">
                <a:solidFill>
                  <a:schemeClr val="bg1"/>
                </a:solidFill>
              </a:rPr>
              <a:t>Intermediate: 	4 - 10 points</a:t>
            </a:r>
          </a:p>
          <a:p>
            <a:pPr>
              <a:spcBef>
                <a:spcPts val="0"/>
              </a:spcBef>
              <a:spcAft>
                <a:spcPts val="600"/>
              </a:spcAft>
              <a:defRPr/>
            </a:pPr>
            <a:r>
              <a:rPr lang="en-US" sz="1600" b="1" dirty="0">
                <a:solidFill>
                  <a:schemeClr val="bg1"/>
                </a:solidFill>
              </a:rPr>
              <a:t>High:		</a:t>
            </a:r>
            <a:r>
              <a:rPr lang="en-US" sz="1600" b="1" dirty="0">
                <a:solidFill>
                  <a:schemeClr val="bg1"/>
                </a:solidFill>
                <a:sym typeface="Symbol" pitchFamily="18" charset="2"/>
              </a:rPr>
              <a:t> 11 points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fr-CH" smtClean="0"/>
              <a:t>Clinical probability - Prediction rules for PE</a:t>
            </a:r>
            <a:endParaRPr lang="fr-FR" smtClean="0"/>
          </a:p>
        </p:txBody>
      </p:sp>
      <p:graphicFrame>
        <p:nvGraphicFramePr>
          <p:cNvPr id="772147" name="Group 51"/>
          <p:cNvGraphicFramePr>
            <a:graphicFrameLocks noGrp="1"/>
          </p:cNvGraphicFramePr>
          <p:nvPr>
            <p:ph idx="1"/>
          </p:nvPr>
        </p:nvGraphicFramePr>
        <p:xfrm>
          <a:off x="1042988" y="1700213"/>
          <a:ext cx="6923088" cy="2264124"/>
        </p:xfrm>
        <a:graphic>
          <a:graphicData uri="http://schemas.openxmlformats.org/drawingml/2006/table">
            <a:tbl>
              <a:tblPr/>
              <a:tblGrid>
                <a:gridCol w="3336925"/>
                <a:gridCol w="3586163"/>
              </a:tblGrid>
              <a:tr h="561622">
                <a:tc>
                  <a:txBody>
                    <a:bodyPr/>
                    <a:lstStyle/>
                    <a:p>
                      <a:pPr marL="0" marR="0" lvl="0" indent="0" algn="l"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tab pos="177800" algn="l"/>
                        </a:tabLst>
                      </a:pPr>
                      <a:r>
                        <a:rPr kumimoji="0" lang="fr-CH" sz="2000" b="1" i="0" u="none" strike="noStrike" cap="none" normalizeH="0" baseline="0" dirty="0" smtClean="0">
                          <a:ln>
                            <a:noFill/>
                          </a:ln>
                          <a:solidFill>
                            <a:schemeClr val="bg1"/>
                          </a:solidFill>
                          <a:effectLst/>
                          <a:latin typeface="+mn-lt"/>
                        </a:rPr>
                        <a:t>Clinical probability</a:t>
                      </a:r>
                      <a:endParaRPr kumimoji="0" lang="fr-FR" sz="2000" b="1" i="0" u="none" strike="noStrike" cap="none" normalizeH="0" baseline="0" dirty="0" smtClean="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pPr>
                      <a:r>
                        <a:rPr kumimoji="0" lang="fr-CH" sz="2000" b="1" i="0" u="none" strike="noStrike" cap="none" normalizeH="0" baseline="0" dirty="0" smtClean="0">
                          <a:ln>
                            <a:noFill/>
                          </a:ln>
                          <a:solidFill>
                            <a:schemeClr val="bg1"/>
                          </a:solidFill>
                          <a:effectLst/>
                          <a:latin typeface="+mn-lt"/>
                        </a:rPr>
                        <a:t>Prevalence of PE, %</a:t>
                      </a:r>
                      <a:endParaRPr kumimoji="0" lang="fr-FR" sz="2000" b="1" i="0" u="none" strike="noStrike" cap="none" normalizeH="0" baseline="0" dirty="0" smtClean="0">
                        <a:ln>
                          <a:noFill/>
                        </a:ln>
                        <a:solidFill>
                          <a:schemeClr val="bg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580614">
                <a:tc>
                  <a:txBody>
                    <a:bodyPr/>
                    <a:lstStyle/>
                    <a:p>
                      <a:pPr marL="0" marR="0" lvl="0" indent="0" algn="l"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tab pos="177800" algn="l"/>
                        </a:tabLst>
                      </a:pPr>
                      <a:r>
                        <a:rPr kumimoji="0" lang="fr-CH" sz="2000" b="0" i="0" u="none" strike="noStrike" cap="none" normalizeH="0" baseline="0" dirty="0" smtClean="0">
                          <a:ln>
                            <a:noFill/>
                          </a:ln>
                          <a:solidFill>
                            <a:schemeClr val="tx1"/>
                          </a:solidFill>
                          <a:effectLst/>
                          <a:latin typeface="+mn-lt"/>
                        </a:rPr>
                        <a:t>	</a:t>
                      </a:r>
                      <a:r>
                        <a:rPr kumimoji="0" lang="fr-CH" sz="2000" b="0" i="0" u="none" strike="noStrike" cap="none" normalizeH="0" baseline="0" dirty="0" err="1" smtClean="0">
                          <a:ln>
                            <a:noFill/>
                          </a:ln>
                          <a:solidFill>
                            <a:schemeClr val="tx1"/>
                          </a:solidFill>
                          <a:effectLst/>
                          <a:latin typeface="+mn-lt"/>
                        </a:rPr>
                        <a:t>Low</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pPr>
                      <a:r>
                        <a:rPr kumimoji="0" lang="fr-CH" sz="2000" b="0" i="0" u="none" strike="noStrike" cap="none" normalizeH="0" baseline="0" dirty="0" smtClean="0">
                          <a:ln>
                            <a:noFill/>
                          </a:ln>
                          <a:solidFill>
                            <a:schemeClr val="tx1"/>
                          </a:solidFill>
                          <a:effectLst/>
                          <a:latin typeface="+mn-lt"/>
                        </a:rPr>
                        <a:t>10%</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622">
                <a:tc>
                  <a:txBody>
                    <a:bodyPr/>
                    <a:lstStyle/>
                    <a:p>
                      <a:pPr marL="0" marR="0" lvl="0" indent="0" algn="l"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tab pos="177800" algn="l"/>
                        </a:tabLst>
                      </a:pPr>
                      <a:r>
                        <a:rPr kumimoji="0" lang="fr-CH" sz="2000" b="0" i="0" u="none" strike="noStrike" cap="none" normalizeH="0" baseline="0" dirty="0" smtClean="0">
                          <a:ln>
                            <a:noFill/>
                          </a:ln>
                          <a:solidFill>
                            <a:schemeClr val="tx1"/>
                          </a:solidFill>
                          <a:effectLst/>
                          <a:latin typeface="+mn-lt"/>
                        </a:rPr>
                        <a:t>	</a:t>
                      </a:r>
                      <a:r>
                        <a:rPr kumimoji="0" lang="fr-CH" sz="2000" b="0" i="0" u="none" strike="noStrike" cap="none" normalizeH="0" baseline="0" dirty="0" err="1" smtClean="0">
                          <a:ln>
                            <a:noFill/>
                          </a:ln>
                          <a:solidFill>
                            <a:schemeClr val="tx1"/>
                          </a:solidFill>
                          <a:effectLst/>
                          <a:latin typeface="+mn-lt"/>
                        </a:rPr>
                        <a:t>Intermediate</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pPr>
                      <a:r>
                        <a:rPr kumimoji="0" lang="fr-CH" sz="2000" b="0" i="0" u="none" strike="noStrike" cap="none" normalizeH="0" baseline="0" dirty="0" smtClean="0">
                          <a:ln>
                            <a:noFill/>
                          </a:ln>
                          <a:solidFill>
                            <a:schemeClr val="tx1"/>
                          </a:solidFill>
                          <a:effectLst/>
                          <a:latin typeface="+mn-lt"/>
                        </a:rPr>
                        <a:t>30%</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266">
                <a:tc>
                  <a:txBody>
                    <a:bodyPr/>
                    <a:lstStyle/>
                    <a:p>
                      <a:pPr marL="0" marR="0" lvl="0" indent="0" algn="l"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tab pos="177800" algn="l"/>
                        </a:tabLst>
                      </a:pPr>
                      <a:r>
                        <a:rPr kumimoji="0" lang="fr-CH" sz="2000" b="0" i="0" u="none" strike="noStrike" cap="none" normalizeH="0" baseline="0" dirty="0" smtClean="0">
                          <a:ln>
                            <a:noFill/>
                          </a:ln>
                          <a:solidFill>
                            <a:schemeClr val="tx1"/>
                          </a:solidFill>
                          <a:effectLst/>
                          <a:latin typeface="+mn-lt"/>
                        </a:rPr>
                        <a:t>	High</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70000"/>
                        <a:buFont typeface="Wingdings" pitchFamily="2" charset="2"/>
                        <a:buNone/>
                        <a:tabLst/>
                      </a:pPr>
                      <a:r>
                        <a:rPr kumimoji="0" lang="fr-CH" sz="2000" b="0" i="0" u="none" strike="noStrike" cap="none" normalizeH="0" baseline="0" dirty="0" smtClean="0">
                          <a:ln>
                            <a:noFill/>
                          </a:ln>
                          <a:solidFill>
                            <a:schemeClr val="tx1"/>
                          </a:solidFill>
                          <a:effectLst/>
                          <a:latin typeface="+mn-lt"/>
                        </a:rPr>
                        <a:t>60 to 70%</a:t>
                      </a:r>
                      <a:endParaRPr kumimoji="0" lang="fr-FR"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8" name="Rectangle 3"/>
          <p:cNvSpPr>
            <a:spLocks noChangeArrowheads="1"/>
          </p:cNvSpPr>
          <p:nvPr/>
        </p:nvSpPr>
        <p:spPr bwMode="auto">
          <a:xfrm>
            <a:off x="6464300" y="6543675"/>
            <a:ext cx="2679700" cy="306388"/>
          </a:xfrm>
          <a:prstGeom prst="rect">
            <a:avLst/>
          </a:prstGeom>
          <a:noFill/>
          <a:ln w="9525">
            <a:noFill/>
            <a:miter lim="800000"/>
            <a:headEnd/>
            <a:tailEnd/>
          </a:ln>
        </p:spPr>
        <p:txBody>
          <a:bodyPr wrap="none">
            <a:spAutoFit/>
          </a:bodyPr>
          <a:lstStyle/>
          <a:p>
            <a:pPr algn="r"/>
            <a:r>
              <a:rPr lang="en-GB" sz="1400" b="1"/>
              <a:t>Perrier A, ERS Course 2007</a:t>
            </a:r>
            <a:endParaRPr lang="el-GR" sz="1400" b="1"/>
          </a:p>
        </p:txBody>
      </p:sp>
      <p:sp>
        <p:nvSpPr>
          <p:cNvPr id="5" name="Rectangle 3"/>
          <p:cNvSpPr txBox="1">
            <a:spLocks noChangeArrowheads="1"/>
          </p:cNvSpPr>
          <p:nvPr/>
        </p:nvSpPr>
        <p:spPr bwMode="auto">
          <a:xfrm>
            <a:off x="0" y="4292600"/>
            <a:ext cx="8964613" cy="1152525"/>
          </a:xfrm>
          <a:prstGeom prst="rect">
            <a:avLst/>
          </a:prstGeom>
          <a:noFill/>
          <a:ln>
            <a:noFill/>
          </a:ln>
          <a:extLst>
            <a:ext uri="{909E8E84-426E-40DD-AFC4-6F175D3DCCD1}"/>
            <a:ext uri="{91240B29-F687-4F45-9708-019B960494DF}"/>
          </a:extLst>
        </p:spPr>
        <p:txBody>
          <a:bodyPr/>
          <a:lstStyle>
            <a:lvl1pPr marL="342900" indent="-342900" algn="l" rtl="0" eaLnBrk="0" fontAlgn="base" hangingPunct="0">
              <a:lnSpc>
                <a:spcPct val="110000"/>
              </a:lnSpc>
              <a:spcBef>
                <a:spcPct val="0"/>
              </a:spcBef>
              <a:spcAft>
                <a:spcPct val="0"/>
              </a:spcAft>
              <a:buClr>
                <a:srgbClr val="FFFF00"/>
              </a:buClr>
              <a:buFont typeface="Wingdings" pitchFamily="2" charset="2"/>
              <a:buChar char="§"/>
              <a:defRPr sz="2400" b="1">
                <a:solidFill>
                  <a:schemeClr val="bg1"/>
                </a:solidFill>
                <a:latin typeface="+mn-lt"/>
                <a:ea typeface="+mn-ea"/>
                <a:cs typeface="+mn-cs"/>
              </a:defRPr>
            </a:lvl1pPr>
            <a:lvl2pPr marL="742950" indent="-285750" algn="l" rtl="0" eaLnBrk="0" fontAlgn="base" hangingPunct="0">
              <a:lnSpc>
                <a:spcPct val="110000"/>
              </a:lnSpc>
              <a:spcBef>
                <a:spcPct val="0"/>
              </a:spcBef>
              <a:spcAft>
                <a:spcPct val="0"/>
              </a:spcAft>
              <a:buClr>
                <a:srgbClr val="FFFF00"/>
              </a:buClr>
              <a:buChar char="–"/>
              <a:defRPr sz="2000">
                <a:solidFill>
                  <a:schemeClr val="bg1"/>
                </a:solidFill>
                <a:latin typeface="+mn-lt"/>
              </a:defRPr>
            </a:lvl2pPr>
            <a:lvl3pPr marL="1143000" indent="-228600" algn="l" rtl="0" eaLnBrk="0" fontAlgn="base" hangingPunct="0">
              <a:lnSpc>
                <a:spcPct val="110000"/>
              </a:lnSpc>
              <a:spcBef>
                <a:spcPct val="0"/>
              </a:spcBef>
              <a:spcAft>
                <a:spcPct val="0"/>
              </a:spcAft>
              <a:buClr>
                <a:srgbClr val="FFFF00"/>
              </a:buClr>
              <a:buChar char="•"/>
              <a:defRPr sz="2000">
                <a:solidFill>
                  <a:schemeClr val="bg1"/>
                </a:solidFill>
                <a:latin typeface="+mn-lt"/>
              </a:defRPr>
            </a:lvl3pPr>
            <a:lvl4pPr marL="1600200" indent="-228600" algn="l" rtl="0" eaLnBrk="0" fontAlgn="base" hangingPunct="0">
              <a:lnSpc>
                <a:spcPct val="110000"/>
              </a:lnSpc>
              <a:spcBef>
                <a:spcPct val="0"/>
              </a:spcBef>
              <a:spcAft>
                <a:spcPct val="0"/>
              </a:spcAft>
              <a:buClr>
                <a:srgbClr val="FFFF00"/>
              </a:buClr>
              <a:buChar char="–"/>
              <a:defRPr sz="2000">
                <a:solidFill>
                  <a:schemeClr val="bg1"/>
                </a:solidFill>
                <a:latin typeface="+mn-lt"/>
              </a:defRPr>
            </a:lvl4pPr>
            <a:lvl5pPr marL="2057400" indent="-228600" algn="l" rtl="0" eaLnBrk="0" fontAlgn="base" hangingPunct="0">
              <a:lnSpc>
                <a:spcPct val="110000"/>
              </a:lnSpc>
              <a:spcBef>
                <a:spcPct val="0"/>
              </a:spcBef>
              <a:spcAft>
                <a:spcPct val="0"/>
              </a:spcAft>
              <a:buClr>
                <a:srgbClr val="FFFF00"/>
              </a:buClr>
              <a:buChar char="»"/>
              <a:defRPr sz="2000">
                <a:solidFill>
                  <a:schemeClr val="bg1"/>
                </a:solidFill>
                <a:latin typeface="+mn-lt"/>
              </a:defRPr>
            </a:lvl5pPr>
            <a:lvl6pPr marL="2514600" indent="-228600" algn="l" rtl="0" fontAlgn="base">
              <a:lnSpc>
                <a:spcPct val="110000"/>
              </a:lnSpc>
              <a:spcBef>
                <a:spcPct val="0"/>
              </a:spcBef>
              <a:spcAft>
                <a:spcPct val="0"/>
              </a:spcAft>
              <a:buClr>
                <a:srgbClr val="FFFF00"/>
              </a:buClr>
              <a:buChar char="»"/>
              <a:defRPr sz="2000">
                <a:solidFill>
                  <a:schemeClr val="bg1"/>
                </a:solidFill>
                <a:latin typeface="+mn-lt"/>
              </a:defRPr>
            </a:lvl6pPr>
            <a:lvl7pPr marL="2971800" indent="-228600" algn="l" rtl="0" fontAlgn="base">
              <a:lnSpc>
                <a:spcPct val="110000"/>
              </a:lnSpc>
              <a:spcBef>
                <a:spcPct val="0"/>
              </a:spcBef>
              <a:spcAft>
                <a:spcPct val="0"/>
              </a:spcAft>
              <a:buClr>
                <a:srgbClr val="FFFF00"/>
              </a:buClr>
              <a:buChar char="»"/>
              <a:defRPr sz="2000">
                <a:solidFill>
                  <a:schemeClr val="bg1"/>
                </a:solidFill>
                <a:latin typeface="+mn-lt"/>
              </a:defRPr>
            </a:lvl7pPr>
            <a:lvl8pPr marL="3429000" indent="-228600" algn="l" rtl="0" fontAlgn="base">
              <a:lnSpc>
                <a:spcPct val="110000"/>
              </a:lnSpc>
              <a:spcBef>
                <a:spcPct val="0"/>
              </a:spcBef>
              <a:spcAft>
                <a:spcPct val="0"/>
              </a:spcAft>
              <a:buClr>
                <a:srgbClr val="FFFF00"/>
              </a:buClr>
              <a:buChar char="»"/>
              <a:defRPr sz="2000">
                <a:solidFill>
                  <a:schemeClr val="bg1"/>
                </a:solidFill>
                <a:latin typeface="+mn-lt"/>
              </a:defRPr>
            </a:lvl8pPr>
            <a:lvl9pPr marL="3886200" indent="-228600" algn="l" rtl="0" fontAlgn="base">
              <a:lnSpc>
                <a:spcPct val="110000"/>
              </a:lnSpc>
              <a:spcBef>
                <a:spcPct val="0"/>
              </a:spcBef>
              <a:spcAft>
                <a:spcPct val="0"/>
              </a:spcAft>
              <a:buClr>
                <a:srgbClr val="FFFF00"/>
              </a:buClr>
              <a:buChar char="»"/>
              <a:defRPr sz="2000">
                <a:solidFill>
                  <a:schemeClr val="bg1"/>
                </a:solidFill>
                <a:latin typeface="+mn-lt"/>
              </a:defRPr>
            </a:lvl9pPr>
          </a:lstStyle>
          <a:p>
            <a:pPr marL="0">
              <a:lnSpc>
                <a:spcPct val="150000"/>
              </a:lnSpc>
              <a:defRPr/>
            </a:pPr>
            <a:r>
              <a:rPr lang="el-GR" sz="1800" dirty="0" smtClean="0">
                <a:solidFill>
                  <a:schemeClr val="tx1"/>
                </a:solidFill>
              </a:rPr>
              <a:t>Οι κανόνες αυτοί κατευθύνουν και δεν διαγιγνώσκουν ούτε αποκλείουν την ΠΕ</a:t>
            </a:r>
            <a:endParaRPr lang="en-US" sz="1800" dirty="0" smtClean="0">
              <a:solidFill>
                <a:schemeClr val="tx1"/>
              </a:solidFill>
            </a:endParaRPr>
          </a:p>
          <a:p>
            <a:pPr marL="361950" indent="-361950">
              <a:lnSpc>
                <a:spcPct val="150000"/>
              </a:lnSpc>
              <a:defRPr/>
            </a:pPr>
            <a:r>
              <a:rPr lang="el-GR" sz="1800" dirty="0" smtClean="0">
                <a:solidFill>
                  <a:schemeClr val="tx1"/>
                </a:solidFill>
              </a:rPr>
              <a:t>Θα πρέπει να συνδυάζονται με άλλα διαγνωστικά </a:t>
            </a:r>
            <a:r>
              <a:rPr lang="en-US" sz="1800" dirty="0" smtClean="0">
                <a:solidFill>
                  <a:schemeClr val="tx1"/>
                </a:solidFill>
              </a:rPr>
              <a:t>tests</a:t>
            </a:r>
            <a:r>
              <a:rPr lang="el-GR" sz="1800" dirty="0" smtClean="0">
                <a:solidFill>
                  <a:schemeClr val="tx1"/>
                </a:solidFill>
              </a:rPr>
              <a:t> </a:t>
            </a:r>
            <a:r>
              <a:rPr lang="en-US" sz="1800" dirty="0" smtClean="0">
                <a:solidFill>
                  <a:schemeClr val="tx1"/>
                </a:solidFill>
              </a:rPr>
              <a:t>(</a:t>
            </a:r>
            <a:r>
              <a:rPr lang="el-GR" sz="1800" dirty="0" smtClean="0">
                <a:solidFill>
                  <a:schemeClr val="tx1"/>
                </a:solidFill>
              </a:rPr>
              <a:t>ιδίως </a:t>
            </a:r>
            <a:r>
              <a:rPr lang="en-US" sz="1800" dirty="0" smtClean="0">
                <a:solidFill>
                  <a:schemeClr val="tx1"/>
                </a:solidFill>
                <a:effectLst>
                  <a:outerShdw blurRad="38100" dist="38100" dir="2700000" algn="tl">
                    <a:srgbClr val="000000">
                      <a:alpha val="43137"/>
                    </a:srgbClr>
                  </a:outerShdw>
                </a:effectLst>
              </a:rPr>
              <a:t>D-</a:t>
            </a:r>
            <a:r>
              <a:rPr lang="en-US" sz="1800" dirty="0" err="1" smtClean="0">
                <a:solidFill>
                  <a:schemeClr val="tx1"/>
                </a:solidFill>
                <a:effectLst>
                  <a:outerShdw blurRad="38100" dist="38100" dir="2700000" algn="tl">
                    <a:srgbClr val="000000">
                      <a:alpha val="43137"/>
                    </a:srgbClr>
                  </a:outerShdw>
                </a:effectLst>
              </a:rPr>
              <a:t>dimers</a:t>
            </a:r>
            <a:r>
              <a:rPr lang="en-US" sz="1800" dirty="0" smtClean="0">
                <a:solidFill>
                  <a:schemeClr val="tx1"/>
                </a:solidFill>
              </a:rPr>
              <a:t>)</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PERC</a:t>
            </a:r>
            <a:endParaRPr lang="el-GR" dirty="0"/>
          </a:p>
        </p:txBody>
      </p:sp>
      <p:sp>
        <p:nvSpPr>
          <p:cNvPr id="3" name="2 - Θέση περιεχομένου"/>
          <p:cNvSpPr>
            <a:spLocks noGrp="1"/>
          </p:cNvSpPr>
          <p:nvPr>
            <p:ph idx="1"/>
          </p:nvPr>
        </p:nvSpPr>
        <p:spPr>
          <a:xfrm>
            <a:off x="500034" y="1214423"/>
            <a:ext cx="8229600" cy="2000264"/>
          </a:xfrm>
        </p:spPr>
        <p:txBody>
          <a:bodyPr>
            <a:normAutofit/>
          </a:bodyPr>
          <a:lstStyle/>
          <a:p>
            <a:pPr>
              <a:buNone/>
            </a:pPr>
            <a:r>
              <a:rPr lang="en-US" sz="2400" dirty="0" smtClean="0"/>
              <a:t>Clinicians should not obtain D-</a:t>
            </a:r>
            <a:r>
              <a:rPr lang="en-US" sz="2400" dirty="0" err="1" smtClean="0"/>
              <a:t>dimer</a:t>
            </a:r>
            <a:r>
              <a:rPr lang="en-US" sz="2400" dirty="0" smtClean="0"/>
              <a:t> measurements or imaging studies in patients with a low pretest probability of PE and who meet all Pulmonary Embolism Rule-Out Criteria.</a:t>
            </a:r>
            <a:endParaRPr lang="el-GR" sz="2400" dirty="0"/>
          </a:p>
        </p:txBody>
      </p:sp>
      <p:pic>
        <p:nvPicPr>
          <p:cNvPr id="1027" name="Picture 3"/>
          <p:cNvPicPr>
            <a:picLocks noChangeAspect="1" noChangeArrowheads="1"/>
          </p:cNvPicPr>
          <p:nvPr/>
        </p:nvPicPr>
        <p:blipFill>
          <a:blip r:embed="rId2"/>
          <a:srcRect/>
          <a:stretch>
            <a:fillRect/>
          </a:stretch>
        </p:blipFill>
        <p:spPr bwMode="auto">
          <a:xfrm>
            <a:off x="1500166" y="2857496"/>
            <a:ext cx="5715040" cy="3939494"/>
          </a:xfrm>
          <a:prstGeom prst="rect">
            <a:avLst/>
          </a:prstGeom>
          <a:noFill/>
          <a:ln w="9525">
            <a:noFill/>
            <a:miter lim="800000"/>
            <a:headEnd/>
            <a:tailEnd/>
          </a:ln>
          <a:effectLst/>
        </p:spPr>
      </p:pic>
      <p:sp>
        <p:nvSpPr>
          <p:cNvPr id="6" name="5 - Ορθογώνιο"/>
          <p:cNvSpPr/>
          <p:nvPr/>
        </p:nvSpPr>
        <p:spPr>
          <a:xfrm>
            <a:off x="6929422" y="2357430"/>
            <a:ext cx="2214578" cy="276999"/>
          </a:xfrm>
          <a:prstGeom prst="rect">
            <a:avLst/>
          </a:prstGeom>
        </p:spPr>
        <p:txBody>
          <a:bodyPr wrap="square">
            <a:spAutoFit/>
          </a:bodyPr>
          <a:lstStyle/>
          <a:p>
            <a:r>
              <a:rPr lang="en-US" sz="1200" dirty="0" smtClean="0"/>
              <a:t>Ann Intern Med. 29 Sep 2015</a:t>
            </a:r>
            <a:endParaRPr lang="el-GR"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000" b="1" dirty="0" smtClean="0"/>
              <a:t>Evaluation of Patients With Suspected Acute Pulmonary Embolism: Best Practice Advice From the Clinical Guidelines Committee of the American College of Physicians</a:t>
            </a:r>
            <a:endParaRPr lang="el-GR" sz="2000" b="1" dirty="0"/>
          </a:p>
        </p:txBody>
      </p:sp>
      <p:pic>
        <p:nvPicPr>
          <p:cNvPr id="3074" name="Picture 2"/>
          <p:cNvPicPr>
            <a:picLocks noGrp="1" noChangeAspect="1" noChangeArrowheads="1"/>
          </p:cNvPicPr>
          <p:nvPr>
            <p:ph idx="1"/>
          </p:nvPr>
        </p:nvPicPr>
        <p:blipFill>
          <a:blip r:embed="rId2"/>
          <a:srcRect/>
          <a:stretch>
            <a:fillRect/>
          </a:stretch>
        </p:blipFill>
        <p:spPr bwMode="auto">
          <a:xfrm>
            <a:off x="1214414" y="1571612"/>
            <a:ext cx="6583394" cy="5143536"/>
          </a:xfrm>
          <a:prstGeom prst="rect">
            <a:avLst/>
          </a:prstGeom>
          <a:noFill/>
          <a:ln w="9525">
            <a:noFill/>
            <a:miter lim="800000"/>
            <a:headEnd/>
            <a:tailEnd/>
          </a:ln>
          <a:effectLst/>
        </p:spPr>
      </p:pic>
      <p:sp>
        <p:nvSpPr>
          <p:cNvPr id="6" name="5 - Έλλειψη"/>
          <p:cNvSpPr/>
          <p:nvPr/>
        </p:nvSpPr>
        <p:spPr>
          <a:xfrm>
            <a:off x="1785918" y="2928934"/>
            <a:ext cx="1000132" cy="3786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6824519" y="6286520"/>
            <a:ext cx="2319481" cy="307777"/>
          </a:xfrm>
          <a:prstGeom prst="rect">
            <a:avLst/>
          </a:prstGeom>
        </p:spPr>
        <p:txBody>
          <a:bodyPr wrap="none">
            <a:spAutoFit/>
          </a:bodyPr>
          <a:lstStyle/>
          <a:p>
            <a:r>
              <a:rPr lang="en-US" sz="1400" dirty="0" smtClean="0"/>
              <a:t>Ann Intern Med. 29 Sep 2015</a:t>
            </a:r>
            <a:endParaRPr lang="el-GR"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Διαγνωστική προσέγγιση</a:t>
            </a:r>
            <a:endParaRPr lang="el-GR"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683568" y="1772816"/>
            <a:ext cx="3759081" cy="4847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99993" y="1628801"/>
            <a:ext cx="4644008" cy="1274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Αφού αποκλείσουμε αυτά τα 5…</a:t>
            </a:r>
            <a:endParaRPr lang="el-GR" sz="3600" dirty="0"/>
          </a:p>
        </p:txBody>
      </p:sp>
      <p:pic>
        <p:nvPicPr>
          <p:cNvPr id="1026" name="Picture 2"/>
          <p:cNvPicPr>
            <a:picLocks noGrp="1" noChangeAspect="1" noChangeArrowheads="1"/>
          </p:cNvPicPr>
          <p:nvPr>
            <p:ph idx="1"/>
          </p:nvPr>
        </p:nvPicPr>
        <p:blipFill>
          <a:blip r:embed="rId2"/>
          <a:srcRect/>
          <a:stretch>
            <a:fillRect/>
          </a:stretch>
        </p:blipFill>
        <p:spPr bwMode="auto">
          <a:xfrm>
            <a:off x="2704050" y="1500174"/>
            <a:ext cx="3939652" cy="4983767"/>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051720" y="963212"/>
            <a:ext cx="5243457" cy="5130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 με αιμοδυναμική αστάθεια ή υπόταση</a:t>
            </a:r>
            <a:endParaRPr lang="el-GR"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392328" y="1600200"/>
            <a:ext cx="6506173" cy="492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 χωρίς αιμοδυναμική αστάθεια</a:t>
            </a:r>
            <a:endParaRPr lang="el-GR"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547664" y="1403124"/>
            <a:ext cx="6385659" cy="5194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Διάγνωση ΠΕ</a:t>
            </a:r>
            <a:endParaRPr lang="el-GR"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965373" y="1600200"/>
            <a:ext cx="721325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Εκτίμηση βαρύτητας – </a:t>
            </a:r>
            <a:r>
              <a:rPr lang="en-US" dirty="0" smtClean="0"/>
              <a:t>Pulmonary Embolism Severity Index (PESI)</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1556792"/>
            <a:ext cx="8064896" cy="5173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143000"/>
          </a:xfrm>
        </p:spPr>
        <p:txBody>
          <a:bodyPr/>
          <a:lstStyle/>
          <a:p>
            <a:r>
              <a:rPr lang="el-GR" dirty="0" err="1" smtClean="0"/>
              <a:t>Σταδιοποίηση</a:t>
            </a:r>
            <a:r>
              <a:rPr lang="el-GR" dirty="0" smtClean="0"/>
              <a:t> βαρύτητας ΠΕ</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2132856"/>
            <a:ext cx="9105900" cy="33843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135861" y="6021289"/>
            <a:ext cx="3008139" cy="836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Εκτίμηση βαρύτητας ΠΕ</a:t>
            </a:r>
            <a:endParaRPr lang="el-GR" dirty="0"/>
          </a:p>
        </p:txBody>
      </p:sp>
      <p:sp>
        <p:nvSpPr>
          <p:cNvPr id="3" name="2 - Θέση περιεχομένου"/>
          <p:cNvSpPr>
            <a:spLocks noGrp="1"/>
          </p:cNvSpPr>
          <p:nvPr>
            <p:ph idx="1"/>
          </p:nvPr>
        </p:nvSpPr>
        <p:spPr/>
        <p:txBody>
          <a:bodyPr/>
          <a:lstStyle/>
          <a:p>
            <a:r>
              <a:rPr lang="el-GR" dirty="0" smtClean="0"/>
              <a:t>Σε </a:t>
            </a:r>
            <a:r>
              <a:rPr lang="el-GR" b="1" dirty="0" smtClean="0"/>
              <a:t>κάθε ασθενή </a:t>
            </a:r>
            <a:r>
              <a:rPr lang="el-GR" dirty="0" smtClean="0"/>
              <a:t>με ΠΕ παρακολουθώ αρχικά στενά τα ζωτικά σημεία (</a:t>
            </a:r>
            <a:r>
              <a:rPr lang="en-US" dirty="0" smtClean="0"/>
              <a:t>monitoring </a:t>
            </a:r>
            <a:r>
              <a:rPr lang="el-GR" dirty="0" smtClean="0"/>
              <a:t>ΑΠ, </a:t>
            </a:r>
            <a:r>
              <a:rPr lang="en-US" dirty="0" smtClean="0"/>
              <a:t>SatO2</a:t>
            </a:r>
            <a:r>
              <a:rPr lang="el-GR" dirty="0" smtClean="0"/>
              <a:t>, ΗΚΓ</a:t>
            </a:r>
            <a:r>
              <a:rPr lang="en-US" dirty="0" smtClean="0"/>
              <a:t>)</a:t>
            </a:r>
          </a:p>
          <a:p>
            <a:r>
              <a:rPr lang="en-US" dirty="0" smtClean="0"/>
              <a:t>PESI score</a:t>
            </a:r>
          </a:p>
          <a:p>
            <a:r>
              <a:rPr lang="en-US" dirty="0" smtClean="0"/>
              <a:t>Echo </a:t>
            </a:r>
            <a:r>
              <a:rPr lang="el-GR" dirty="0" smtClean="0"/>
              <a:t>καρδιάς</a:t>
            </a:r>
          </a:p>
          <a:p>
            <a:r>
              <a:rPr lang="el-GR" dirty="0" err="1" smtClean="0"/>
              <a:t>Τροπονίνη</a:t>
            </a:r>
            <a:r>
              <a:rPr lang="el-GR" dirty="0" smtClean="0"/>
              <a:t> -</a:t>
            </a:r>
            <a:r>
              <a:rPr lang="en-US" dirty="0" smtClean="0"/>
              <a:t> BNP</a:t>
            </a:r>
            <a:r>
              <a:rPr lang="el-GR" dirty="0" smtClean="0"/>
              <a:t> </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DVT </a:t>
            </a:r>
            <a:r>
              <a:rPr lang="el-GR" dirty="0" smtClean="0"/>
              <a:t>και πρόγνωση?</a:t>
            </a:r>
            <a:endParaRPr lang="el-GR" dirty="0"/>
          </a:p>
        </p:txBody>
      </p:sp>
      <p:sp>
        <p:nvSpPr>
          <p:cNvPr id="4" name="3 - TextBox"/>
          <p:cNvSpPr txBox="1"/>
          <p:nvPr/>
        </p:nvSpPr>
        <p:spPr>
          <a:xfrm>
            <a:off x="2071638" y="5934670"/>
            <a:ext cx="7072362" cy="923330"/>
          </a:xfrm>
          <a:prstGeom prst="rect">
            <a:avLst/>
          </a:prstGeom>
          <a:noFill/>
        </p:spPr>
        <p:txBody>
          <a:bodyPr wrap="square" rtlCol="0">
            <a:spAutoFit/>
          </a:bodyPr>
          <a:lstStyle/>
          <a:p>
            <a:r>
              <a:rPr lang="en-US" dirty="0" smtClean="0"/>
              <a:t>Jimenez D, </a:t>
            </a:r>
            <a:r>
              <a:rPr lang="en-US" dirty="0" err="1" smtClean="0"/>
              <a:t>Aujesky</a:t>
            </a:r>
            <a:r>
              <a:rPr lang="en-US" dirty="0" smtClean="0"/>
              <a:t> D, </a:t>
            </a:r>
            <a:r>
              <a:rPr lang="en-US" dirty="0" err="1" smtClean="0"/>
              <a:t>Moores</a:t>
            </a:r>
            <a:r>
              <a:rPr lang="en-US" dirty="0" smtClean="0"/>
              <a:t> L, et al. Combinations of prognostic tools for identification of high-risk </a:t>
            </a:r>
            <a:r>
              <a:rPr lang="en-US" dirty="0" err="1" smtClean="0"/>
              <a:t>normotensive</a:t>
            </a:r>
            <a:r>
              <a:rPr lang="en-US" dirty="0" smtClean="0"/>
              <a:t> patients with acute symptomatic pulmonary embolism. Thorax 2011;66:75–81.</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2143108" y="1768196"/>
            <a:ext cx="4684383" cy="3803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 ΠΕ</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Ανάλογη με τη βαρύτητα</a:t>
            </a:r>
          </a:p>
          <a:p>
            <a:r>
              <a:rPr lang="el-GR" dirty="0" smtClean="0"/>
              <a:t>Σε μέση- υψηλή κλινική υποψία έναρξη αντιπηκτικής αγωγής </a:t>
            </a:r>
            <a:r>
              <a:rPr lang="el-GR" b="1" dirty="0" smtClean="0"/>
              <a:t>πριν</a:t>
            </a:r>
            <a:r>
              <a:rPr lang="el-GR" dirty="0" smtClean="0"/>
              <a:t> την τεκμηρίωση της διάγνωσης.</a:t>
            </a:r>
          </a:p>
          <a:p>
            <a:r>
              <a:rPr lang="el-GR" b="1" dirty="0" err="1" smtClean="0"/>
              <a:t>Αιμοδυναμικά</a:t>
            </a:r>
            <a:r>
              <a:rPr lang="el-GR" dirty="0" smtClean="0"/>
              <a:t> </a:t>
            </a:r>
            <a:r>
              <a:rPr lang="el-GR" b="1" dirty="0" smtClean="0"/>
              <a:t>ασταθής</a:t>
            </a:r>
            <a:r>
              <a:rPr lang="el-GR" dirty="0" smtClean="0"/>
              <a:t> ασθενής χρήζει νοσηλείας σε ΜΕΘ/στεφανιαία μονάδα και:</a:t>
            </a:r>
          </a:p>
          <a:p>
            <a:pPr>
              <a:buFont typeface="Wingdings" pitchFamily="2" charset="2"/>
              <a:buChar char="q"/>
            </a:pPr>
            <a:r>
              <a:rPr lang="el-GR" dirty="0" err="1" smtClean="0"/>
              <a:t>Θρομβόλυση</a:t>
            </a:r>
            <a:r>
              <a:rPr lang="en-US" dirty="0" smtClean="0"/>
              <a:t> (</a:t>
            </a:r>
            <a:r>
              <a:rPr lang="el-GR" dirty="0" smtClean="0"/>
              <a:t>ιδανικά εντός 48</a:t>
            </a:r>
            <a:r>
              <a:rPr lang="en-US" dirty="0" smtClean="0"/>
              <a:t>h</a:t>
            </a:r>
            <a:r>
              <a:rPr lang="el-GR" dirty="0" smtClean="0"/>
              <a:t> αλλά έως και 14ημ)</a:t>
            </a:r>
          </a:p>
          <a:p>
            <a:pPr>
              <a:buFont typeface="Wingdings" pitchFamily="2" charset="2"/>
              <a:buChar char="q"/>
            </a:pPr>
            <a:r>
              <a:rPr lang="el-GR" dirty="0" err="1" smtClean="0"/>
              <a:t>Εμβολεκτομή</a:t>
            </a:r>
            <a:r>
              <a:rPr lang="el-GR" dirty="0" smtClean="0"/>
              <a:t> (χειρουργική ή μέσω καθετήρα) – σε αποτυχία ή αντένδειξη </a:t>
            </a:r>
            <a:r>
              <a:rPr lang="el-GR" dirty="0" err="1" smtClean="0"/>
              <a:t>θρομβόλυσης</a:t>
            </a:r>
            <a:r>
              <a:rPr lang="el-GR" dirty="0" smtClean="0"/>
              <a:t>. </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Θρομβόλυση</a:t>
            </a:r>
            <a:endParaRPr lang="el-G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56565" y="1628800"/>
            <a:ext cx="8731206" cy="4320480"/>
          </a:xfrm>
          <a:prstGeom prst="rect">
            <a:avLst/>
          </a:prstGeom>
          <a:noFill/>
          <a:ln w="9525">
            <a:noFill/>
            <a:miter lim="800000"/>
            <a:headEnd/>
            <a:tailEnd/>
          </a:ln>
        </p:spPr>
      </p:pic>
      <p:sp>
        <p:nvSpPr>
          <p:cNvPr id="5" name="4 - TextBox"/>
          <p:cNvSpPr txBox="1"/>
          <p:nvPr/>
        </p:nvSpPr>
        <p:spPr>
          <a:xfrm>
            <a:off x="5471592" y="6488668"/>
            <a:ext cx="3672408" cy="369332"/>
          </a:xfrm>
          <a:prstGeom prst="rect">
            <a:avLst/>
          </a:prstGeom>
          <a:noFill/>
        </p:spPr>
        <p:txBody>
          <a:bodyPr wrap="square" rtlCol="0">
            <a:spAutoFit/>
          </a:bodyPr>
          <a:lstStyle/>
          <a:p>
            <a:r>
              <a:rPr lang="en-US" dirty="0" err="1" smtClean="0"/>
              <a:t>Konstantinides</a:t>
            </a:r>
            <a:r>
              <a:rPr lang="en-US" dirty="0" smtClean="0"/>
              <a:t> S, NEJM 359;26, 2008</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785918" y="0"/>
            <a:ext cx="6000792" cy="40440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785918" y="4000504"/>
            <a:ext cx="6000791" cy="26859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Αντιπηκτική θεραπεία ΠΕ – </a:t>
            </a:r>
            <a:r>
              <a:rPr lang="el-GR" dirty="0" err="1" smtClean="0"/>
              <a:t>αιμοδυναμικά</a:t>
            </a:r>
            <a:r>
              <a:rPr lang="el-GR" dirty="0" smtClean="0"/>
              <a:t> σταθερός ασθενής</a:t>
            </a:r>
            <a:endParaRPr lang="el-GR" dirty="0"/>
          </a:p>
        </p:txBody>
      </p:sp>
      <p:sp>
        <p:nvSpPr>
          <p:cNvPr id="3" name="2 - Θέση περιεχομένου"/>
          <p:cNvSpPr>
            <a:spLocks noGrp="1"/>
          </p:cNvSpPr>
          <p:nvPr>
            <p:ph idx="1"/>
          </p:nvPr>
        </p:nvSpPr>
        <p:spPr/>
        <p:txBody>
          <a:bodyPr/>
          <a:lstStyle/>
          <a:p>
            <a:r>
              <a:rPr lang="el-GR" dirty="0" smtClean="0"/>
              <a:t>Κλασική ηπαρίνη (</a:t>
            </a:r>
            <a:r>
              <a:rPr lang="en-US" dirty="0" smtClean="0"/>
              <a:t>UFH)</a:t>
            </a:r>
          </a:p>
          <a:p>
            <a:r>
              <a:rPr lang="el-GR" dirty="0" smtClean="0"/>
              <a:t>Ηπαρίνη χαμηλού μοριακού βάρους </a:t>
            </a:r>
            <a:r>
              <a:rPr lang="en-US" dirty="0" smtClean="0"/>
              <a:t>(LMWH) </a:t>
            </a:r>
            <a:endParaRPr lang="el-GR" dirty="0" smtClean="0"/>
          </a:p>
          <a:p>
            <a:r>
              <a:rPr lang="en-US" dirty="0" err="1" smtClean="0"/>
              <a:t>Fondaparinux</a:t>
            </a:r>
            <a:r>
              <a:rPr lang="el-GR" dirty="0" smtClean="0"/>
              <a:t> (εκλεκτικός αναστολέας Χα)</a:t>
            </a:r>
            <a:endParaRPr lang="en-US" dirty="0" smtClean="0"/>
          </a:p>
          <a:p>
            <a:r>
              <a:rPr lang="el-GR" dirty="0" smtClean="0"/>
              <a:t>Ανταγωνιστές βιταμίνης Κ</a:t>
            </a:r>
          </a:p>
          <a:p>
            <a:r>
              <a:rPr lang="el-GR" dirty="0" smtClean="0"/>
              <a:t>Νεότερα αντιπηκτικά από του στόματος (</a:t>
            </a:r>
            <a:r>
              <a:rPr lang="en-US" dirty="0" err="1" smtClean="0"/>
              <a:t>dabigatran</a:t>
            </a:r>
            <a:r>
              <a:rPr lang="en-US" dirty="0" smtClean="0"/>
              <a:t>, </a:t>
            </a:r>
            <a:r>
              <a:rPr lang="en-US" dirty="0" err="1" smtClean="0"/>
              <a:t>rivaroxaban</a:t>
            </a:r>
            <a:r>
              <a:rPr lang="en-US" dirty="0" smtClean="0"/>
              <a:t>, </a:t>
            </a:r>
            <a:r>
              <a:rPr lang="en-US" dirty="0" err="1" smtClean="0"/>
              <a:t>apixaban</a:t>
            </a:r>
            <a:r>
              <a:rPr lang="en-US" dirty="0" smtClean="0"/>
              <a:t>, </a:t>
            </a:r>
            <a:r>
              <a:rPr lang="en-US" dirty="0" err="1" smtClean="0"/>
              <a:t>edoxaban</a:t>
            </a:r>
            <a:r>
              <a:rPr lang="en-US" dirty="0" smtClean="0"/>
              <a:t>)</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Παρεντερικά αντιπηκτικά</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197036" y="1600200"/>
            <a:ext cx="474992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Σχήματα Θεραπείας</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71600" y="1412776"/>
            <a:ext cx="4951220" cy="4824536"/>
          </a:xfrm>
          <a:prstGeom prst="rect">
            <a:avLst/>
          </a:prstGeom>
          <a:noFill/>
          <a:ln w="9525">
            <a:noFill/>
            <a:miter lim="800000"/>
            <a:headEnd/>
            <a:tailEnd/>
          </a:ln>
        </p:spPr>
      </p:pic>
      <p:sp>
        <p:nvSpPr>
          <p:cNvPr id="7" name="6 - TextBox"/>
          <p:cNvSpPr txBox="1"/>
          <p:nvPr/>
        </p:nvSpPr>
        <p:spPr>
          <a:xfrm>
            <a:off x="6012160" y="4869160"/>
            <a:ext cx="2448272" cy="369332"/>
          </a:xfrm>
          <a:prstGeom prst="rect">
            <a:avLst/>
          </a:prstGeom>
          <a:noFill/>
        </p:spPr>
        <p:txBody>
          <a:bodyPr wrap="square" rtlCol="0">
            <a:spAutoFit/>
          </a:bodyPr>
          <a:lstStyle/>
          <a:p>
            <a:endParaRPr lang="el-GR" dirty="0"/>
          </a:p>
        </p:txBody>
      </p:sp>
      <p:sp>
        <p:nvSpPr>
          <p:cNvPr id="8" name="7 - TextBox"/>
          <p:cNvSpPr txBox="1"/>
          <p:nvPr/>
        </p:nvSpPr>
        <p:spPr>
          <a:xfrm>
            <a:off x="6156176" y="4941168"/>
            <a:ext cx="2448272" cy="369332"/>
          </a:xfrm>
          <a:prstGeom prst="rect">
            <a:avLst/>
          </a:prstGeom>
          <a:noFill/>
        </p:spPr>
        <p:txBody>
          <a:bodyPr wrap="square" rtlCol="0">
            <a:spAutoFit/>
          </a:bodyPr>
          <a:lstStyle/>
          <a:p>
            <a:r>
              <a:rPr lang="en-US" dirty="0" err="1" smtClean="0"/>
              <a:t>Dabigatran</a:t>
            </a:r>
            <a:r>
              <a:rPr lang="en-US" dirty="0" smtClean="0"/>
              <a:t>, </a:t>
            </a:r>
            <a:r>
              <a:rPr lang="en-US" dirty="0" err="1" smtClean="0"/>
              <a:t>edoxaban</a:t>
            </a:r>
            <a:endParaRPr lang="el-GR" dirty="0"/>
          </a:p>
        </p:txBody>
      </p:sp>
      <p:sp>
        <p:nvSpPr>
          <p:cNvPr id="9" name="8 - TextBox"/>
          <p:cNvSpPr txBox="1"/>
          <p:nvPr/>
        </p:nvSpPr>
        <p:spPr>
          <a:xfrm>
            <a:off x="6156176" y="5661248"/>
            <a:ext cx="2520280" cy="369332"/>
          </a:xfrm>
          <a:prstGeom prst="rect">
            <a:avLst/>
          </a:prstGeom>
          <a:noFill/>
        </p:spPr>
        <p:txBody>
          <a:bodyPr wrap="square" rtlCol="0">
            <a:spAutoFit/>
          </a:bodyPr>
          <a:lstStyle/>
          <a:p>
            <a:r>
              <a:rPr lang="en-US" dirty="0" err="1" smtClean="0"/>
              <a:t>Rivaroxaban</a:t>
            </a:r>
            <a:r>
              <a:rPr lang="en-US" dirty="0" smtClean="0"/>
              <a:t>, </a:t>
            </a:r>
            <a:r>
              <a:rPr lang="en-US" dirty="0" err="1" smtClean="0"/>
              <a:t>apixaban</a:t>
            </a:r>
            <a:endParaRPr lang="el-GR" dirty="0"/>
          </a:p>
        </p:txBody>
      </p:sp>
      <p:sp>
        <p:nvSpPr>
          <p:cNvPr id="11" name="Rectangle 7"/>
          <p:cNvSpPr/>
          <p:nvPr/>
        </p:nvSpPr>
        <p:spPr>
          <a:xfrm>
            <a:off x="5110163" y="6543675"/>
            <a:ext cx="4033837" cy="306388"/>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rPr>
              <a:t>Goldhaber SZ, </a:t>
            </a:r>
            <a:r>
              <a:rPr kumimoji="0" lang="en-GB" sz="1400" b="1" i="0" u="none" strike="noStrike" kern="0" cap="none" spc="0" normalizeH="0" baseline="0" noProof="0" dirty="0" err="1">
                <a:ln>
                  <a:noFill/>
                </a:ln>
                <a:solidFill>
                  <a:srgbClr val="000000"/>
                </a:solidFill>
                <a:effectLst/>
                <a:uLnTx/>
                <a:uFillTx/>
              </a:rPr>
              <a:t>Bounameaux</a:t>
            </a:r>
            <a:r>
              <a:rPr kumimoji="0" lang="en-GB" sz="1400" b="1" i="0" u="none" strike="noStrike" kern="0" cap="none" spc="0" normalizeH="0" baseline="0" noProof="0" dirty="0">
                <a:ln>
                  <a:noFill/>
                </a:ln>
                <a:solidFill>
                  <a:srgbClr val="000000"/>
                </a:solidFill>
                <a:effectLst/>
                <a:uLnTx/>
                <a:uFillTx/>
              </a:rPr>
              <a:t> H, Lancet 2012</a:t>
            </a:r>
            <a:endParaRPr kumimoji="0" lang="el-GR" sz="1400" b="1"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Διάρκεια Θεραπείας</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88675" y="1772816"/>
            <a:ext cx="8410358" cy="4104456"/>
          </a:xfrm>
          <a:prstGeom prst="rect">
            <a:avLst/>
          </a:prstGeom>
          <a:noFill/>
          <a:ln w="9525">
            <a:noFill/>
            <a:miter lim="800000"/>
            <a:headEnd/>
            <a:tailEnd/>
          </a:ln>
        </p:spPr>
      </p:pic>
      <p:sp>
        <p:nvSpPr>
          <p:cNvPr id="6" name="Rectangle 7"/>
          <p:cNvSpPr/>
          <p:nvPr/>
        </p:nvSpPr>
        <p:spPr>
          <a:xfrm>
            <a:off x="5110163" y="6543675"/>
            <a:ext cx="4033837" cy="306388"/>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rPr>
              <a:t>Goldhaber SZ, </a:t>
            </a:r>
            <a:r>
              <a:rPr kumimoji="0" lang="en-GB" sz="1400" b="1" i="0" u="none" strike="noStrike" kern="0" cap="none" spc="0" normalizeH="0" baseline="0" noProof="0" dirty="0" err="1">
                <a:ln>
                  <a:noFill/>
                </a:ln>
                <a:solidFill>
                  <a:srgbClr val="000000"/>
                </a:solidFill>
                <a:effectLst/>
                <a:uLnTx/>
                <a:uFillTx/>
              </a:rPr>
              <a:t>Bounameaux</a:t>
            </a:r>
            <a:r>
              <a:rPr kumimoji="0" lang="en-GB" sz="1400" b="1" i="0" u="none" strike="noStrike" kern="0" cap="none" spc="0" normalizeH="0" baseline="0" noProof="0" dirty="0">
                <a:ln>
                  <a:noFill/>
                </a:ln>
                <a:solidFill>
                  <a:srgbClr val="000000"/>
                </a:solidFill>
                <a:effectLst/>
                <a:uLnTx/>
                <a:uFillTx/>
              </a:rPr>
              <a:t> H, Lancet 2012</a:t>
            </a:r>
            <a:endParaRPr kumimoji="0" lang="el-GR" sz="1400" b="1"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Φίλτρα κάτω κοίλης φλέβας</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619672" y="1988840"/>
            <a:ext cx="6065124" cy="30963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135861" y="6021289"/>
            <a:ext cx="3008139" cy="836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 ΠΕ στο σπίτι?</a:t>
            </a:r>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1643042" y="1362434"/>
            <a:ext cx="5357850" cy="457453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85952" y="5929330"/>
            <a:ext cx="6858048" cy="750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460500" y="1196975"/>
            <a:ext cx="6496050" cy="4714875"/>
          </a:xfrm>
          <a:prstGeom prst="rect">
            <a:avLst/>
          </a:prstGeom>
          <a:noFill/>
          <a:ln w="9525">
            <a:noFill/>
            <a:miter lim="800000"/>
            <a:headEnd/>
            <a:tailEnd/>
          </a:ln>
        </p:spPr>
      </p:pic>
      <p:sp>
        <p:nvSpPr>
          <p:cNvPr id="6" name="Rectangle 5"/>
          <p:cNvSpPr/>
          <p:nvPr/>
        </p:nvSpPr>
        <p:spPr>
          <a:xfrm>
            <a:off x="4814888" y="6543675"/>
            <a:ext cx="4329112" cy="306388"/>
          </a:xfrm>
          <a:prstGeom prst="rect">
            <a:avLst/>
          </a:prstGeom>
        </p:spPr>
        <p:txBody>
          <a:bodyPr wrap="none">
            <a:spAutoFit/>
          </a:bodyPr>
          <a:lstStyle/>
          <a:p>
            <a:pPr algn="r">
              <a:defRPr/>
            </a:pPr>
            <a:r>
              <a:rPr lang="en-GB" sz="1400" b="1" dirty="0">
                <a:solidFill>
                  <a:schemeClr val="accent4"/>
                </a:solidFill>
                <a:cs typeface="Arial" pitchFamily="34" charset="0"/>
              </a:rPr>
              <a:t>Leung AN, AJRCCM 2011 (ATS/STC Guideline)</a:t>
            </a:r>
          </a:p>
        </p:txBody>
      </p:sp>
      <p:sp>
        <p:nvSpPr>
          <p:cNvPr id="7" name="Title 1"/>
          <p:cNvSpPr txBox="1">
            <a:spLocks/>
          </p:cNvSpPr>
          <p:nvPr/>
        </p:nvSpPr>
        <p:spPr bwMode="auto">
          <a:xfrm>
            <a:off x="685800" y="44450"/>
            <a:ext cx="6870700" cy="1116013"/>
          </a:xfrm>
          <a:prstGeom prst="rect">
            <a:avLst/>
          </a:prstGeom>
          <a:noFill/>
          <a:ln w="9525">
            <a:noFill/>
            <a:miter lim="800000"/>
            <a:headEnd/>
            <a:tailEnd/>
          </a:ln>
        </p:spPr>
        <p:txBody>
          <a:bodyPr anchor="b"/>
          <a:lstStyle/>
          <a:p>
            <a:pPr algn="ctr" eaLnBrk="0" hangingPunct="0">
              <a:defRPr/>
            </a:pPr>
            <a:r>
              <a:rPr lang="el-GR" sz="3200" kern="0" dirty="0">
                <a:latin typeface="+mj-lt"/>
                <a:ea typeface="+mj-ea"/>
                <a:cs typeface="+mj-cs"/>
              </a:rPr>
              <a:t>Διάγνωση πνευμονικής εμβολής στην κύηση</a:t>
            </a:r>
            <a:endParaRPr lang="en-US" sz="3200" kern="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Δόση ακτινοβολίας σε έμβρυο/μητέρα</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076761" y="1658419"/>
            <a:ext cx="4990477" cy="4409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Συνοπτικά</a:t>
            </a:r>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475656" y="1484480"/>
            <a:ext cx="6264696" cy="4812722"/>
          </a:xfrm>
          <a:prstGeom prst="rect">
            <a:avLst/>
          </a:prstGeom>
          <a:noFill/>
          <a:ln w="9525">
            <a:noFill/>
            <a:miter lim="800000"/>
            <a:headEnd/>
            <a:tailEnd/>
          </a:ln>
        </p:spPr>
      </p:pic>
      <p:sp>
        <p:nvSpPr>
          <p:cNvPr id="5" name="4 - TextBox"/>
          <p:cNvSpPr txBox="1"/>
          <p:nvPr/>
        </p:nvSpPr>
        <p:spPr>
          <a:xfrm>
            <a:off x="5471592" y="6488668"/>
            <a:ext cx="3672408" cy="369332"/>
          </a:xfrm>
          <a:prstGeom prst="rect">
            <a:avLst/>
          </a:prstGeom>
          <a:noFill/>
        </p:spPr>
        <p:txBody>
          <a:bodyPr wrap="square" rtlCol="0">
            <a:spAutoFit/>
          </a:bodyPr>
          <a:lstStyle/>
          <a:p>
            <a:r>
              <a:rPr lang="en-US" dirty="0" err="1" smtClean="0"/>
              <a:t>Konstantinides</a:t>
            </a:r>
            <a:r>
              <a:rPr lang="en-US" dirty="0" smtClean="0"/>
              <a:t> S, NEJM 359;26, 2008</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04950" y="1214438"/>
            <a:ext cx="61341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ΠΝΕΥΜΟΝΙΚΗ ΕΜΒΟΛΗ</a:t>
            </a:r>
            <a:endParaRPr lang="el-GR" b="1"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Ευχαριστω</a:t>
            </a:r>
            <a:r>
              <a:rPr lang="el-GR" dirty="0" smtClean="0"/>
              <a:t> για την </a:t>
            </a:r>
            <a:r>
              <a:rPr lang="el-GR" dirty="0" err="1" smtClean="0"/>
              <a:t>προσοχη</a:t>
            </a:r>
            <a:r>
              <a:rPr lang="el-GR" dirty="0" smtClean="0"/>
              <a:t> </a:t>
            </a:r>
            <a:r>
              <a:rPr lang="el-GR" dirty="0" err="1" smtClean="0"/>
              <a:t>σασ</a:t>
            </a:r>
            <a:endParaRPr lang="el-GR" dirty="0"/>
          </a:p>
        </p:txBody>
      </p:sp>
      <p:sp>
        <p:nvSpPr>
          <p:cNvPr id="3" name="2 - Θέση κειμένου"/>
          <p:cNvSpPr>
            <a:spLocks noGrp="1"/>
          </p:cNvSpPr>
          <p:nvPr>
            <p:ph type="body" idx="1"/>
          </p:nvPr>
        </p:nvSpPr>
        <p:spPr/>
        <p:txBody>
          <a:bodyPr/>
          <a:lstStyle/>
          <a:p>
            <a:endParaRPr lang="el-GR" dirty="0"/>
          </a:p>
        </p:txBody>
      </p:sp>
      <p:pic>
        <p:nvPicPr>
          <p:cNvPr id="30722" name="Picture 2" descr="exhausted">
            <a:hlinkClick r:id="rId2" tooltip="exhausted"/>
          </p:cNvPr>
          <p:cNvPicPr>
            <a:picLocks noChangeAspect="1" noChangeArrowheads="1"/>
          </p:cNvPicPr>
          <p:nvPr/>
        </p:nvPicPr>
        <p:blipFill>
          <a:blip r:embed="rId3" cstate="print"/>
          <a:srcRect/>
          <a:stretch>
            <a:fillRect/>
          </a:stretch>
        </p:blipFill>
        <p:spPr bwMode="auto">
          <a:xfrm>
            <a:off x="2051720" y="692696"/>
            <a:ext cx="4762500" cy="31718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Απόφραξη κλάδου της πνευμονικής αρτηρίας συχνότερα από θρόμβο αίματος που προέρχεται από το φλεβικό δίκτυο.</a:t>
            </a:r>
          </a:p>
          <a:p>
            <a:r>
              <a:rPr lang="el-GR" dirty="0" smtClean="0"/>
              <a:t>Συχνότερα ο θρόμβος προέρχεται από το εν τω </a:t>
            </a:r>
            <a:r>
              <a:rPr lang="el-GR" dirty="0" err="1" smtClean="0"/>
              <a:t>βάθει</a:t>
            </a:r>
            <a:r>
              <a:rPr lang="el-GR" dirty="0" smtClean="0"/>
              <a:t> φλεβικό δίκτυο των κάτω άκρων και τις φλέβες της πυέλου.</a:t>
            </a:r>
          </a:p>
          <a:p>
            <a:r>
              <a:rPr lang="el-GR" dirty="0" smtClean="0"/>
              <a:t>Άλλα, σπανιότερα ‘έμβολα’:  λίπος, αέρας, αμνιακό υγρό, καρκινικά κύτταρα, παράσιτα, ξένο σώμα.</a:t>
            </a:r>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0" y="0"/>
            <a:ext cx="2232248" cy="1636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Επιδημιολογία</a:t>
            </a:r>
            <a:endParaRPr lang="el-GR" dirty="0"/>
          </a:p>
        </p:txBody>
      </p:sp>
      <p:sp>
        <p:nvSpPr>
          <p:cNvPr id="3" name="2 - Θέση περιεχομένου"/>
          <p:cNvSpPr>
            <a:spLocks noGrp="1"/>
          </p:cNvSpPr>
          <p:nvPr>
            <p:ph idx="1"/>
          </p:nvPr>
        </p:nvSpPr>
        <p:spPr/>
        <p:txBody>
          <a:bodyPr/>
          <a:lstStyle/>
          <a:p>
            <a:r>
              <a:rPr lang="el-GR" dirty="0" smtClean="0"/>
              <a:t>Επίπτωση (</a:t>
            </a:r>
            <a:r>
              <a:rPr lang="en-US" dirty="0" smtClean="0"/>
              <a:t>VTE) </a:t>
            </a:r>
            <a:r>
              <a:rPr lang="el-GR" dirty="0" smtClean="0"/>
              <a:t>100-200/ 100.000</a:t>
            </a:r>
            <a:r>
              <a:rPr lang="en-US" dirty="0" smtClean="0"/>
              <a:t> </a:t>
            </a:r>
            <a:r>
              <a:rPr lang="el-GR" dirty="0" smtClean="0"/>
              <a:t>κατοίκους.</a:t>
            </a:r>
            <a:endParaRPr lang="en-US" dirty="0" smtClean="0"/>
          </a:p>
          <a:p>
            <a:r>
              <a:rPr lang="el-GR" dirty="0" smtClean="0"/>
              <a:t>3</a:t>
            </a:r>
            <a:r>
              <a:rPr lang="el-GR" baseline="30000" dirty="0" smtClean="0"/>
              <a:t>η</a:t>
            </a:r>
            <a:r>
              <a:rPr lang="el-GR" dirty="0" smtClean="0"/>
              <a:t> συχνότερη νόσος του καρδιαγγειακού.</a:t>
            </a:r>
          </a:p>
          <a:p>
            <a:r>
              <a:rPr lang="el-GR" dirty="0" smtClean="0"/>
              <a:t>3</a:t>
            </a:r>
            <a:r>
              <a:rPr lang="en-US" dirty="0" smtClean="0"/>
              <a:t>70</a:t>
            </a:r>
            <a:r>
              <a:rPr lang="el-GR" dirty="0" smtClean="0"/>
              <a:t>.000 θάνατοι/454εκ Ευρωπαίων το 2004.</a:t>
            </a:r>
          </a:p>
          <a:p>
            <a:r>
              <a:rPr lang="el-GR" dirty="0" smtClean="0"/>
              <a:t>34% αυτών ως αιφνίδιος θάνατος – μόλις 7% είχαν διαγνωστεί σωστά.</a:t>
            </a:r>
          </a:p>
          <a:p>
            <a:r>
              <a:rPr lang="el-GR" dirty="0" smtClean="0"/>
              <a:t>&gt;40 ετών σε μεγαλύτερο κίνδυνο από νεότερους ασθενείς και ο κίνδυνος σχεδόν διπλασιάζεται με κάθε επόμενη δεκαετία!</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TotalTime>
  <Words>1824</Words>
  <Application>Microsoft Office PowerPoint</Application>
  <PresentationFormat>Προβολή στην οθόνη (4:3)</PresentationFormat>
  <Paragraphs>261</Paragraphs>
  <Slides>70</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ΠΛΕΥΡΙΤΙΚΟ ΑΛΓΟΣ- ΠΝΕΥΜΟΝΙΚΗ ΕΜΒΟΛΗ</vt:lpstr>
      <vt:lpstr>Πλευριτικό Άλγος</vt:lpstr>
      <vt:lpstr>Πλευριτικό άλγος - Παθοφυσιολογία</vt:lpstr>
      <vt:lpstr>Πλευριτικό άλγος - διερεύνηση</vt:lpstr>
      <vt:lpstr>Αφού αποκλείσουμε αυτά τα 5…</vt:lpstr>
      <vt:lpstr>Διαφάνεια 6</vt:lpstr>
      <vt:lpstr>ΠΝΕΥΜΟΝΙΚΗ ΕΜΒΟΛΗ</vt:lpstr>
      <vt:lpstr>Ορισμός</vt:lpstr>
      <vt:lpstr>Επιδημιολογία</vt:lpstr>
      <vt:lpstr>Γενικά..</vt:lpstr>
      <vt:lpstr>Παθοφυσιολογία</vt:lpstr>
      <vt:lpstr>Προδιαθεσικοί παράγοντες</vt:lpstr>
      <vt:lpstr>Διαφάνεια 13</vt:lpstr>
      <vt:lpstr>Διαφάνεια 14</vt:lpstr>
      <vt:lpstr>Διαφάνεια 15</vt:lpstr>
      <vt:lpstr>Διαφάνεια 16</vt:lpstr>
      <vt:lpstr>Κλινική εικόνα – μη ειδική..</vt:lpstr>
      <vt:lpstr>Αέρια αίματος</vt:lpstr>
      <vt:lpstr>ΗΛΕΚΤΡΟΚΑΡΔΙΟΓΡΑΦΗΜΑ</vt:lpstr>
      <vt:lpstr>ΗΚΓ</vt:lpstr>
      <vt:lpstr>D-dimers</vt:lpstr>
      <vt:lpstr>D-dimer in suspected PE</vt:lpstr>
      <vt:lpstr>Ευρήματα στην α/α θώρακα</vt:lpstr>
      <vt:lpstr>Διαφάνεια 24</vt:lpstr>
      <vt:lpstr>Ανύψωση ημιδιαφράγματος 24%</vt:lpstr>
      <vt:lpstr>Ατελεκτασία 68%</vt:lpstr>
      <vt:lpstr>Υπεζωκοτική συλλογή 48%</vt:lpstr>
      <vt:lpstr>Διαφάνεια 28</vt:lpstr>
      <vt:lpstr>U/S φλεβών κάτω άκρων</vt:lpstr>
      <vt:lpstr>Lower Limb Compression Ultrasonography for Deep Vein Thrombosis</vt:lpstr>
      <vt:lpstr>Υπερηχογράφημα συμπίεσης φλεβών κάτω άκρων σε υποψία πνευμονικής εμβολής</vt:lpstr>
      <vt:lpstr>Αξονική τομογραφία πνευμονικών αγγείων</vt:lpstr>
      <vt:lpstr>Διαφάνεια 33</vt:lpstr>
      <vt:lpstr>Αξονική τομογραφία πνευμονικών αγγείων</vt:lpstr>
      <vt:lpstr>Εικόνα εμφράκτων στη CT θώρακα</vt:lpstr>
      <vt:lpstr>Διαφάνεια 36</vt:lpstr>
      <vt:lpstr>Multidetector CT</vt:lpstr>
      <vt:lpstr>Σπινθηρογράφημα αιμάτωσης</vt:lpstr>
      <vt:lpstr>Σπινθηρογράφημα αιμάτωσης</vt:lpstr>
      <vt:lpstr>Υπερηχογράφημα ?</vt:lpstr>
      <vt:lpstr>Διαφάνεια 41</vt:lpstr>
      <vt:lpstr>Η συμβατική πνευμονική αγγειογραφία και φλεβογραφία</vt:lpstr>
      <vt:lpstr>Πνευμονική αγγειογραφία –ελλείμματα πλήρωσης</vt:lpstr>
      <vt:lpstr>Διαφάνεια 44</vt:lpstr>
      <vt:lpstr>Clinical prediction rules for diagnosis of PE</vt:lpstr>
      <vt:lpstr>Clinical probability - Prediction rules for PE</vt:lpstr>
      <vt:lpstr>PERC</vt:lpstr>
      <vt:lpstr>Evaluation of Patients With Suspected Acute Pulmonary Embolism: Best Practice Advice From the Clinical Guidelines Committee of the American College of Physicians</vt:lpstr>
      <vt:lpstr>Διαγνωστική προσέγγιση</vt:lpstr>
      <vt:lpstr>Διαφάνεια 50</vt:lpstr>
      <vt:lpstr>ΠΕ με αιμοδυναμική αστάθεια ή υπόταση</vt:lpstr>
      <vt:lpstr>ΠΕ χωρίς αιμοδυναμική αστάθεια</vt:lpstr>
      <vt:lpstr>Διάγνωση ΠΕ</vt:lpstr>
      <vt:lpstr>Εκτίμηση βαρύτητας – Pulmonary Embolism Severity Index (PESI)</vt:lpstr>
      <vt:lpstr>Σταδιοποίηση βαρύτητας ΠΕ</vt:lpstr>
      <vt:lpstr>Εκτίμηση βαρύτητας ΠΕ</vt:lpstr>
      <vt:lpstr>DVT και πρόγνωση?</vt:lpstr>
      <vt:lpstr>Θεραπεία ΠΕ</vt:lpstr>
      <vt:lpstr>Θρομβόλυση</vt:lpstr>
      <vt:lpstr>Αντιπηκτική θεραπεία ΠΕ – αιμοδυναμικά σταθερός ασθενής</vt:lpstr>
      <vt:lpstr>Παρεντερικά αντιπηκτικά</vt:lpstr>
      <vt:lpstr>Σχήματα Θεραπείας</vt:lpstr>
      <vt:lpstr>Διάρκεια Θεραπείας</vt:lpstr>
      <vt:lpstr>Φίλτρα κάτω κοίλης φλέβας</vt:lpstr>
      <vt:lpstr>Θεραπεία ΠΕ στο σπίτι?</vt:lpstr>
      <vt:lpstr>Διαφάνεια 66</vt:lpstr>
      <vt:lpstr>Δόση ακτινοβολίας σε έμβρυο/μητέρα</vt:lpstr>
      <vt:lpstr>Συνοπτικά</vt:lpstr>
      <vt:lpstr>Διαφάνεια 69</vt:lpstr>
      <vt:lpstr>Ευχαριστω για την προσοχη σασ</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Διαγνωστική και Θεραπευτική Προσέγγιση Πνευμονικής Εμβολής</dc:title>
  <dc:creator>ΘΩΜΑΣ</dc:creator>
  <cp:lastModifiedBy>THOMAS</cp:lastModifiedBy>
  <cp:revision>77</cp:revision>
  <dcterms:created xsi:type="dcterms:W3CDTF">2016-05-18T17:28:27Z</dcterms:created>
  <dcterms:modified xsi:type="dcterms:W3CDTF">2017-12-16T20:45:47Z</dcterms:modified>
</cp:coreProperties>
</file>