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9"/>
  </p:notesMasterIdLst>
  <p:sldIdLst>
    <p:sldId id="301" r:id="rId2"/>
    <p:sldId id="257" r:id="rId3"/>
    <p:sldId id="263" r:id="rId4"/>
    <p:sldId id="267" r:id="rId5"/>
    <p:sldId id="300" r:id="rId6"/>
    <p:sldId id="279" r:id="rId7"/>
    <p:sldId id="268" r:id="rId8"/>
    <p:sldId id="326" r:id="rId9"/>
    <p:sldId id="325" r:id="rId10"/>
    <p:sldId id="306" r:id="rId11"/>
    <p:sldId id="307" r:id="rId12"/>
    <p:sldId id="269" r:id="rId13"/>
    <p:sldId id="281" r:id="rId14"/>
    <p:sldId id="304" r:id="rId15"/>
    <p:sldId id="302" r:id="rId16"/>
    <p:sldId id="298" r:id="rId17"/>
    <p:sldId id="280" r:id="rId18"/>
    <p:sldId id="287" r:id="rId19"/>
    <p:sldId id="286" r:id="rId20"/>
    <p:sldId id="285" r:id="rId21"/>
    <p:sldId id="291" r:id="rId22"/>
    <p:sldId id="274" r:id="rId23"/>
    <p:sldId id="292" r:id="rId24"/>
    <p:sldId id="308" r:id="rId25"/>
    <p:sldId id="309" r:id="rId26"/>
    <p:sldId id="310" r:id="rId27"/>
    <p:sldId id="311" r:id="rId28"/>
    <p:sldId id="312" r:id="rId29"/>
    <p:sldId id="313" r:id="rId30"/>
    <p:sldId id="303" r:id="rId31"/>
    <p:sldId id="293" r:id="rId32"/>
    <p:sldId id="273" r:id="rId33"/>
    <p:sldId id="284" r:id="rId34"/>
    <p:sldId id="283" r:id="rId35"/>
    <p:sldId id="314" r:id="rId36"/>
    <p:sldId id="315" r:id="rId37"/>
    <p:sldId id="32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C66"/>
    <a:srgbClr val="F1CA7D"/>
    <a:srgbClr val="F8DEA5"/>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3890" autoAdjust="0"/>
  </p:normalViewPr>
  <p:slideViewPr>
    <p:cSldViewPr>
      <p:cViewPr varScale="1">
        <p:scale>
          <a:sx n="72" d="100"/>
          <a:sy n="72" d="100"/>
        </p:scale>
        <p:origin x="1690" y="6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377345-3658-4B47-905D-5AD37BBA03DE}" type="datetimeFigureOut">
              <a:rPr lang="en-AU" smtClean="0"/>
              <a:t>8/10/2019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710AB4-F815-4727-9818-FC6E8391198B}" type="slidenum">
              <a:rPr lang="en-AU" smtClean="0"/>
              <a:t>‹#›</a:t>
            </a:fld>
            <a:endParaRPr lang="en-AU"/>
          </a:p>
        </p:txBody>
      </p:sp>
    </p:spTree>
    <p:extLst>
      <p:ext uri="{BB962C8B-B14F-4D97-AF65-F5344CB8AC3E}">
        <p14:creationId xmlns:p14="http://schemas.microsoft.com/office/powerpoint/2010/main" val="10077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FC257521-8E76-4A12-AE02-032CB5598A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592478-B1E7-434D-A412-D481B95EDFD4}" type="slidenum">
              <a:rPr lang="en-US" altLang="en-US"/>
              <a:pPr eaLnBrk="1" hangingPunct="1"/>
              <a:t>14</a:t>
            </a:fld>
            <a:endParaRPr lang="en-US" altLang="en-US"/>
          </a:p>
        </p:txBody>
      </p:sp>
      <p:sp>
        <p:nvSpPr>
          <p:cNvPr id="76803" name="Rectangle 2">
            <a:extLst>
              <a:ext uri="{FF2B5EF4-FFF2-40B4-BE49-F238E27FC236}">
                <a16:creationId xmlns:a16="http://schemas.microsoft.com/office/drawing/2014/main" id="{5BA0911B-7504-419F-BB67-1F630C122DC3}"/>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C9B7E7DD-03CC-46D1-9CDC-9215CC0763EE}"/>
              </a:ext>
            </a:extLst>
          </p:cNvPr>
          <p:cNvSpPr>
            <a:spLocks noGrp="1" noChangeArrowheads="1"/>
          </p:cNvSpPr>
          <p:nvPr>
            <p:ph type="body" idx="1"/>
          </p:nvPr>
        </p:nvSpPr>
        <p:spPr>
          <a:xfrm>
            <a:off x="912813" y="4343400"/>
            <a:ext cx="50323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rPr>
              <a:t>New</a:t>
            </a:r>
          </a:p>
        </p:txBody>
      </p:sp>
    </p:spTree>
    <p:extLst>
      <p:ext uri="{BB962C8B-B14F-4D97-AF65-F5344CB8AC3E}">
        <p14:creationId xmlns:p14="http://schemas.microsoft.com/office/powerpoint/2010/main" val="642290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710AB4-F815-4727-9818-FC6E8391198B}" type="slidenum">
              <a:rPr lang="en-AU" smtClean="0"/>
              <a:t>19</a:t>
            </a:fld>
            <a:endParaRPr lang="en-AU"/>
          </a:p>
        </p:txBody>
      </p:sp>
    </p:spTree>
    <p:extLst>
      <p:ext uri="{BB962C8B-B14F-4D97-AF65-F5344CB8AC3E}">
        <p14:creationId xmlns:p14="http://schemas.microsoft.com/office/powerpoint/2010/main" val="393316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710AB4-F815-4727-9818-FC6E8391198B}" type="slidenum">
              <a:rPr lang="en-AU" smtClean="0"/>
              <a:t>20</a:t>
            </a:fld>
            <a:endParaRPr lang="en-AU"/>
          </a:p>
        </p:txBody>
      </p:sp>
    </p:spTree>
    <p:extLst>
      <p:ext uri="{BB962C8B-B14F-4D97-AF65-F5344CB8AC3E}">
        <p14:creationId xmlns:p14="http://schemas.microsoft.com/office/powerpoint/2010/main" val="521667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710AB4-F815-4727-9818-FC6E8391198B}" type="slidenum">
              <a:rPr lang="en-AU" smtClean="0"/>
              <a:t>29</a:t>
            </a:fld>
            <a:endParaRPr lang="en-AU"/>
          </a:p>
        </p:txBody>
      </p:sp>
    </p:spTree>
    <p:extLst>
      <p:ext uri="{BB962C8B-B14F-4D97-AF65-F5344CB8AC3E}">
        <p14:creationId xmlns:p14="http://schemas.microsoft.com/office/powerpoint/2010/main" val="1541962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9710AB4-F815-4727-9818-FC6E8391198B}" type="slidenum">
              <a:rPr lang="en-AU" smtClean="0"/>
              <a:t>30</a:t>
            </a:fld>
            <a:endParaRPr lang="en-AU"/>
          </a:p>
        </p:txBody>
      </p:sp>
    </p:spTree>
    <p:extLst>
      <p:ext uri="{BB962C8B-B14F-4D97-AF65-F5344CB8AC3E}">
        <p14:creationId xmlns:p14="http://schemas.microsoft.com/office/powerpoint/2010/main" val="358337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710AB4-F815-4727-9818-FC6E8391198B}" type="slidenum">
              <a:rPr lang="en-AU" smtClean="0"/>
              <a:t>36</a:t>
            </a:fld>
            <a:endParaRPr lang="en-AU"/>
          </a:p>
        </p:txBody>
      </p:sp>
    </p:spTree>
    <p:extLst>
      <p:ext uri="{BB962C8B-B14F-4D97-AF65-F5344CB8AC3E}">
        <p14:creationId xmlns:p14="http://schemas.microsoft.com/office/powerpoint/2010/main" val="4135084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9DD3D82-9A17-4182-A9E9-FED9A9664DD5}" type="datetimeFigureOut">
              <a:rPr lang="en-AU" smtClean="0"/>
              <a:t>8/10/2019</a:t>
            </a:fld>
            <a:endParaRPr lang="en-AU"/>
          </a:p>
        </p:txBody>
      </p:sp>
      <p:sp>
        <p:nvSpPr>
          <p:cNvPr id="8" name="Slide Number Placeholder 7"/>
          <p:cNvSpPr>
            <a:spLocks noGrp="1"/>
          </p:cNvSpPr>
          <p:nvPr>
            <p:ph type="sldNum" sz="quarter" idx="11"/>
          </p:nvPr>
        </p:nvSpPr>
        <p:spPr/>
        <p:txBody>
          <a:bodyPr/>
          <a:lstStyle/>
          <a:p>
            <a:fld id="{A45709C9-D58C-4827-AC0B-FF003AC90AF1}" type="slidenum">
              <a:rPr lang="en-AU" smtClean="0"/>
              <a:t>‹#›</a:t>
            </a:fld>
            <a:endParaRPr lang="en-AU"/>
          </a:p>
        </p:txBody>
      </p:sp>
      <p:sp>
        <p:nvSpPr>
          <p:cNvPr id="9" name="Footer Placeholder 8"/>
          <p:cNvSpPr>
            <a:spLocks noGrp="1"/>
          </p:cNvSpPr>
          <p:nvPr>
            <p:ph type="ftr" sz="quarter" idx="12"/>
          </p:nvPr>
        </p:nvSpPr>
        <p:spPr/>
        <p:txBody>
          <a:bodyPr/>
          <a:lstStyle/>
          <a:p>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DD3D82-9A17-4182-A9E9-FED9A9664DD5}" type="datetimeFigureOut">
              <a:rPr lang="en-AU" smtClean="0"/>
              <a:t>8/10/2019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5709C9-D58C-4827-AC0B-FF003AC90AF1}"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DD3D82-9A17-4182-A9E9-FED9A9664DD5}" type="datetimeFigureOut">
              <a:rPr lang="en-AU" smtClean="0"/>
              <a:t>8/10/2019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5709C9-D58C-4827-AC0B-FF003AC90AF1}"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DD3D82-9A17-4182-A9E9-FED9A9664DD5}" type="datetimeFigureOut">
              <a:rPr lang="en-AU" smtClean="0"/>
              <a:t>8/10/2019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5709C9-D58C-4827-AC0B-FF003AC90AF1}"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DD3D82-9A17-4182-A9E9-FED9A9664DD5}" type="datetimeFigureOut">
              <a:rPr lang="en-AU" smtClean="0"/>
              <a:t>8/10/2019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5709C9-D58C-4827-AC0B-FF003AC90AF1}"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9DD3D82-9A17-4182-A9E9-FED9A9664DD5}" type="datetimeFigureOut">
              <a:rPr lang="en-AU" smtClean="0"/>
              <a:t>8/10/2019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45709C9-D58C-4827-AC0B-FF003AC90AF1}" type="slidenum">
              <a:rPr lang="en-AU" smtClean="0"/>
              <a:t>‹#›</a:t>
            </a:fld>
            <a:endParaRPr lang="en-AU"/>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E9DD3D82-9A17-4182-A9E9-FED9A9664DD5}" type="datetimeFigureOut">
              <a:rPr lang="en-AU" smtClean="0"/>
              <a:t>8/10/2019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45709C9-D58C-4827-AC0B-FF003AC90AF1}" type="slidenum">
              <a:rPr lang="en-AU" smtClean="0"/>
              <a:t>‹#›</a:t>
            </a:fld>
            <a:endParaRPr lang="en-AU"/>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DD3D82-9A17-4182-A9E9-FED9A9664DD5}" type="datetimeFigureOut">
              <a:rPr lang="en-AU" smtClean="0"/>
              <a:t>8/10/2019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45709C9-D58C-4827-AC0B-FF003AC90AF1}"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D3D82-9A17-4182-A9E9-FED9A9664DD5}" type="datetimeFigureOut">
              <a:rPr lang="en-AU" smtClean="0"/>
              <a:t>8/10/2019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45709C9-D58C-4827-AC0B-FF003AC90AF1}"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DD3D82-9A17-4182-A9E9-FED9A9664DD5}" type="datetimeFigureOut">
              <a:rPr lang="en-AU" smtClean="0"/>
              <a:t>8/10/2019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45709C9-D58C-4827-AC0B-FF003AC90AF1}"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DD3D82-9A17-4182-A9E9-FED9A9664DD5}" type="datetimeFigureOut">
              <a:rPr lang="en-AU" smtClean="0"/>
              <a:t>8/10/2019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45709C9-D58C-4827-AC0B-FF003AC90AF1}"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E9DD3D82-9A17-4182-A9E9-FED9A9664DD5}" type="datetimeFigureOut">
              <a:rPr lang="en-AU" smtClean="0"/>
              <a:t>8/10/2019</a:t>
            </a:fld>
            <a:endParaRPr lang="en-AU"/>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A45709C9-D58C-4827-AC0B-FF003AC90AF1}" type="slidenum">
              <a:rPr lang="en-AU" smtClean="0"/>
              <a:t>‹#›</a:t>
            </a:fld>
            <a:endParaRPr lang="en-AU"/>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AU"/>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emedicine.medscape.com/article/297108-overview" TargetMode="Externa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hyperlink" Target="http://emedicine.medscape.com/article/298283-overview"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ext Box 2">
            <a:extLst>
              <a:ext uri="{FF2B5EF4-FFF2-40B4-BE49-F238E27FC236}">
                <a16:creationId xmlns:a16="http://schemas.microsoft.com/office/drawing/2014/main" id="{CE87573C-2AE9-4B2D-B0D6-EF274D17BCF3}"/>
              </a:ext>
            </a:extLst>
          </p:cNvPr>
          <p:cNvSpPr txBox="1">
            <a:spLocks noChangeArrowheads="1"/>
          </p:cNvSpPr>
          <p:nvPr/>
        </p:nvSpPr>
        <p:spPr bwMode="auto">
          <a:xfrm>
            <a:off x="1475656" y="2132856"/>
            <a:ext cx="6629400" cy="2111347"/>
          </a:xfrm>
          <a:prstGeom prst="rect">
            <a:avLst/>
          </a:prstGeom>
          <a:noFill/>
          <a:ln w="9525">
            <a:noFill/>
            <a:miter lim="800000"/>
            <a:headEnd/>
            <a:tailEnd/>
          </a:ln>
          <a:effectLst/>
        </p:spPr>
        <p:txBody>
          <a:bodyPr>
            <a:spAutoFit/>
          </a:bodyPr>
          <a:lstStyle/>
          <a:p>
            <a:pPr algn="ctr">
              <a:lnSpc>
                <a:spcPct val="120000"/>
              </a:lnSpc>
              <a:spcBef>
                <a:spcPct val="50000"/>
              </a:spcBef>
              <a:defRPr/>
            </a:pPr>
            <a:r>
              <a:rPr lang="el-GR" sz="3200" b="1" dirty="0">
                <a:solidFill>
                  <a:srgbClr val="FFCC00"/>
                </a:solidFill>
                <a:effectLst>
                  <a:outerShdw blurRad="38100" dist="38100" dir="2700000" algn="tl">
                    <a:srgbClr val="000000"/>
                  </a:outerShdw>
                </a:effectLst>
                <a:latin typeface="Verdana" pitchFamily="34" charset="0"/>
              </a:rPr>
              <a:t>ΧΡΟΝΙΑ ΑΠΟΦΡΑΚΤΙΚΗ ΠΝΕΥΜΟΝΟΠΑΘΕΙΑ</a:t>
            </a:r>
          </a:p>
          <a:p>
            <a:pPr algn="ctr">
              <a:lnSpc>
                <a:spcPct val="120000"/>
              </a:lnSpc>
              <a:spcBef>
                <a:spcPct val="50000"/>
              </a:spcBef>
              <a:defRPr/>
            </a:pPr>
            <a:r>
              <a:rPr lang="el-GR" sz="3200" b="1" dirty="0">
                <a:solidFill>
                  <a:srgbClr val="FFCC00"/>
                </a:solidFill>
                <a:effectLst>
                  <a:outerShdw blurRad="38100" dist="38100" dir="2700000" algn="tl">
                    <a:srgbClr val="000000"/>
                  </a:outerShdw>
                </a:effectLst>
                <a:latin typeface="Verdana" pitchFamily="34" charset="0"/>
              </a:rPr>
              <a:t>ΧΑΠ-</a:t>
            </a:r>
            <a:r>
              <a:rPr lang="en-US" sz="3200" b="1" dirty="0">
                <a:solidFill>
                  <a:srgbClr val="FFCC00"/>
                </a:solidFill>
                <a:effectLst>
                  <a:outerShdw blurRad="38100" dist="38100" dir="2700000" algn="tl">
                    <a:srgbClr val="000000"/>
                  </a:outerShdw>
                </a:effectLst>
                <a:latin typeface="Verdana" pitchFamily="34" charset="0"/>
              </a:rPr>
              <a:t>COPD</a:t>
            </a:r>
            <a:endParaRPr lang="el-GR" sz="3200" b="1" dirty="0">
              <a:solidFill>
                <a:srgbClr val="FFCC00"/>
              </a:solidFill>
              <a:effectLst>
                <a:outerShdw blurRad="38100" dist="38100" dir="2700000" algn="tl">
                  <a:srgbClr val="000000"/>
                </a:outerShdw>
              </a:effectLst>
              <a:latin typeface="Verdana" pitchFamily="34" charset="0"/>
            </a:endParaRPr>
          </a:p>
        </p:txBody>
      </p:sp>
      <p:sp>
        <p:nvSpPr>
          <p:cNvPr id="7171" name="TextBox 2">
            <a:extLst>
              <a:ext uri="{FF2B5EF4-FFF2-40B4-BE49-F238E27FC236}">
                <a16:creationId xmlns:a16="http://schemas.microsoft.com/office/drawing/2014/main" id="{E34AC810-0133-4B33-A2F0-D4931647138A}"/>
              </a:ext>
            </a:extLst>
          </p:cNvPr>
          <p:cNvSpPr txBox="1">
            <a:spLocks noChangeArrowheads="1"/>
          </p:cNvSpPr>
          <p:nvPr/>
        </p:nvSpPr>
        <p:spPr bwMode="auto">
          <a:xfrm>
            <a:off x="2051720" y="5301208"/>
            <a:ext cx="594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sz="2400" b="1" dirty="0"/>
              <a:t>ΑΝΑΣΤΑΣΙΑ  ΑΝΤΩΝΙΑΔΟΥ</a:t>
            </a:r>
            <a:endParaRPr lang="en-US" altLang="en-US" sz="2400" b="1" dirty="0"/>
          </a:p>
        </p:txBody>
      </p:sp>
    </p:spTree>
    <p:extLst>
      <p:ext uri="{BB962C8B-B14F-4D97-AF65-F5344CB8AC3E}">
        <p14:creationId xmlns:p14="http://schemas.microsoft.com/office/powerpoint/2010/main" val="3077024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descr="image 5">
            <a:extLst>
              <a:ext uri="{FF2B5EF4-FFF2-40B4-BE49-F238E27FC236}">
                <a16:creationId xmlns:a16="http://schemas.microsoft.com/office/drawing/2014/main" id="{1975EEA6-F6B3-4640-83AD-D6FE6E05E1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850" y="0"/>
            <a:ext cx="5865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a:extLst>
              <a:ext uri="{FF2B5EF4-FFF2-40B4-BE49-F238E27FC236}">
                <a16:creationId xmlns:a16="http://schemas.microsoft.com/office/drawing/2014/main" id="{3DC97DF1-7722-4F04-8B36-1CBEC34C2C1C}"/>
              </a:ext>
            </a:extLst>
          </p:cNvPr>
          <p:cNvSpPr>
            <a:spLocks noChangeArrowheads="1"/>
          </p:cNvSpPr>
          <p:nvPr/>
        </p:nvSpPr>
        <p:spPr bwMode="auto">
          <a:xfrm>
            <a:off x="1066800" y="1676400"/>
            <a:ext cx="91440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1100">
                <a:cs typeface="Arial" panose="020B0604020202020204" pitchFamily="34" charset="0"/>
              </a:rPr>
              <a:t> </a:t>
            </a:r>
            <a:endParaRPr lang="en-US" altLang="en-US" sz="120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altLang="en-US" sz="1100">
                <a:cs typeface="Arial" panose="020B0604020202020204" pitchFamily="34" charset="0"/>
              </a:rPr>
              <a:t> </a:t>
            </a:r>
            <a:endParaRPr lang="en-US" altLang="en-US" sz="120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altLang="en-US" sz="1100">
                <a:cs typeface="Arial" panose="020B0604020202020204" pitchFamily="34" charset="0"/>
              </a:rPr>
              <a:t> </a:t>
            </a:r>
            <a:endParaRPr lang="en-US" altLang="en-US" sz="120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altLang="en-US" sz="1100">
                <a:cs typeface="Arial" panose="020B0604020202020204" pitchFamily="34" charset="0"/>
              </a:rPr>
              <a:t> </a:t>
            </a:r>
            <a:endParaRPr lang="en-US" altLang="en-US" sz="120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altLang="en-US" sz="1100">
                <a:cs typeface="Arial" panose="020B0604020202020204" pitchFamily="34" charset="0"/>
              </a:rPr>
              <a:t> </a:t>
            </a:r>
            <a:endParaRPr lang="en-US" altLang="en-US" sz="120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altLang="en-US" sz="1100">
                <a:cs typeface="Arial" panose="020B0604020202020204" pitchFamily="34" charset="0"/>
              </a:rPr>
              <a:t> </a:t>
            </a:r>
            <a:endParaRPr lang="en-US" altLang="en-US" sz="120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altLang="en-US" sz="1100">
                <a:cs typeface="Arial" panose="020B0604020202020204" pitchFamily="34" charset="0"/>
              </a:rPr>
              <a:t> </a:t>
            </a:r>
            <a:endParaRPr lang="en-US" altLang="en-US" sz="120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altLang="en-US" sz="1100">
                <a:cs typeface="Arial" panose="020B0604020202020204" pitchFamily="34" charset="0"/>
              </a:rPr>
              <a:t> </a:t>
            </a:r>
            <a:endParaRPr lang="en-US" altLang="en-US" sz="120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altLang="en-US" sz="1100">
                <a:cs typeface="Arial" panose="020B0604020202020204" pitchFamily="34" charset="0"/>
              </a:rPr>
              <a:t> </a:t>
            </a:r>
            <a:endParaRPr lang="en-US" altLang="en-US" sz="120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altLang="en-US" sz="1100">
                <a:cs typeface="Arial" panose="020B0604020202020204" pitchFamily="34" charset="0"/>
              </a:rPr>
              <a:t> </a:t>
            </a:r>
            <a:endParaRPr lang="en-US" altLang="en-US" sz="120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altLang="en-US" sz="1100">
                <a:cs typeface="Arial" panose="020B0604020202020204" pitchFamily="34" charset="0"/>
              </a:rPr>
              <a:t> </a:t>
            </a:r>
            <a:endParaRPr lang="en-US" altLang="en-US" sz="120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altLang="en-US" sz="1100">
                <a:cs typeface="Arial" panose="020B0604020202020204" pitchFamily="34" charset="0"/>
              </a:rPr>
              <a:t> </a:t>
            </a:r>
            <a:endParaRPr lang="en-US" altLang="en-US" sz="120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altLang="en-US" sz="1100">
                <a:cs typeface="Arial" panose="020B0604020202020204" pitchFamily="34" charset="0"/>
              </a:rPr>
              <a:t> </a:t>
            </a:r>
            <a:endParaRPr lang="en-US" altLang="en-US" sz="120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altLang="en-US" sz="1100">
                <a:cs typeface="Arial" panose="020B0604020202020204" pitchFamily="34" charset="0"/>
              </a:rPr>
              <a:t> </a:t>
            </a:r>
            <a:endParaRPr lang="en-US" altLang="en-US" sz="120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altLang="en-US" sz="1100">
                <a:cs typeface="Arial" panose="020B0604020202020204" pitchFamily="34" charset="0"/>
              </a:rPr>
              <a:t> </a:t>
            </a:r>
            <a:endParaRPr lang="en-US" altLang="en-US" sz="120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altLang="en-US" sz="1100">
                <a:cs typeface="Arial" panose="020B0604020202020204" pitchFamily="34" charset="0"/>
              </a:rPr>
              <a:t> </a:t>
            </a:r>
            <a:endParaRPr lang="en-US" altLang="en-US" sz="120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altLang="en-US" sz="1100">
                <a:cs typeface="Arial" panose="020B0604020202020204" pitchFamily="34" charset="0"/>
              </a:rPr>
              <a:t> </a:t>
            </a:r>
            <a:endParaRPr lang="en-US" altLang="en-US" sz="120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altLang="en-US" sz="1100">
                <a:cs typeface="Arial" panose="020B0604020202020204" pitchFamily="34" charset="0"/>
              </a:rPr>
              <a:t> </a:t>
            </a:r>
            <a:endParaRPr lang="en-US" altLang="en-US" sz="120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altLang="en-US" sz="2400">
              <a:latin typeface="Times New Roman" panose="02020603050405020304" pitchFamily="18" charset="0"/>
            </a:endParaRPr>
          </a:p>
        </p:txBody>
      </p:sp>
      <p:sp>
        <p:nvSpPr>
          <p:cNvPr id="29700" name="Rectangle 4">
            <a:extLst>
              <a:ext uri="{FF2B5EF4-FFF2-40B4-BE49-F238E27FC236}">
                <a16:creationId xmlns:a16="http://schemas.microsoft.com/office/drawing/2014/main" id="{1611AF70-95DF-4FD5-A246-5D3F1427ADAB}"/>
              </a:ext>
            </a:extLst>
          </p:cNvPr>
          <p:cNvSpPr>
            <a:spLocks noChangeArrowheads="1"/>
          </p:cNvSpPr>
          <p:nvPr/>
        </p:nvSpPr>
        <p:spPr bwMode="auto">
          <a:xfrm>
            <a:off x="0" y="1685925"/>
            <a:ext cx="9144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1100">
                <a:cs typeface="Arial" panose="020B0604020202020204" pitchFamily="34" charset="0"/>
              </a:rPr>
              <a:t> </a:t>
            </a:r>
            <a:endParaRPr lang="en-US" altLang="en-US" sz="120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altLang="en-US" sz="2400">
              <a:latin typeface="Times New Roman" panose="02020603050405020304" pitchFamily="18" charset="0"/>
            </a:endParaRPr>
          </a:p>
        </p:txBody>
      </p:sp>
      <p:sp>
        <p:nvSpPr>
          <p:cNvPr id="2" name="TextBox 1">
            <a:extLst>
              <a:ext uri="{FF2B5EF4-FFF2-40B4-BE49-F238E27FC236}">
                <a16:creationId xmlns:a16="http://schemas.microsoft.com/office/drawing/2014/main" id="{FC999518-72F3-4607-81DC-5918F79B1446}"/>
              </a:ext>
            </a:extLst>
          </p:cNvPr>
          <p:cNvSpPr txBox="1"/>
          <p:nvPr/>
        </p:nvSpPr>
        <p:spPr>
          <a:xfrm>
            <a:off x="323528" y="260648"/>
            <a:ext cx="2664296"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l-GR" dirty="0"/>
              <a:t>Χρόνια βρογχίτις</a:t>
            </a:r>
          </a:p>
          <a:p>
            <a:pPr algn="ctr"/>
            <a:r>
              <a:rPr lang="el-GR" dirty="0"/>
              <a:t>«</a:t>
            </a:r>
            <a:r>
              <a:rPr lang="en-US" dirty="0"/>
              <a:t>blue bloater</a:t>
            </a:r>
            <a:r>
              <a:rPr lang="el-GR" dirty="0"/>
              <a:t>» </a:t>
            </a:r>
            <a:endParaRPr lang="en-US" dirty="0"/>
          </a:p>
        </p:txBody>
      </p:sp>
    </p:spTree>
    <p:extLst>
      <p:ext uri="{BB962C8B-B14F-4D97-AF65-F5344CB8AC3E}">
        <p14:creationId xmlns:p14="http://schemas.microsoft.com/office/powerpoint/2010/main" val="189967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7202"/>
                                        </p:tgtEl>
                                        <p:attrNameLst>
                                          <p:attrName>style.visibility</p:attrName>
                                        </p:attrNameLst>
                                      </p:cBhvr>
                                      <p:to>
                                        <p:strVal val="visible"/>
                                      </p:to>
                                    </p:set>
                                    <p:animEffect transition="in" filter="dissolve">
                                      <p:cBhvr>
                                        <p:cTn id="7" dur="500"/>
                                        <p:tgtEl>
                                          <p:spTgt spid="307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2" descr="image4">
            <a:extLst>
              <a:ext uri="{FF2B5EF4-FFF2-40B4-BE49-F238E27FC236}">
                <a16:creationId xmlns:a16="http://schemas.microsoft.com/office/drawing/2014/main" id="{656B07FD-3ED7-4B2D-B4BB-1E01D9BA3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537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F5C1B7E-CBEF-4EAB-B7C8-67E86C3EAEFC}"/>
              </a:ext>
            </a:extLst>
          </p:cNvPr>
          <p:cNvSpPr txBox="1"/>
          <p:nvPr/>
        </p:nvSpPr>
        <p:spPr>
          <a:xfrm>
            <a:off x="395536" y="404664"/>
            <a:ext cx="2304256"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l-GR" dirty="0"/>
              <a:t>Εμφύσημα</a:t>
            </a:r>
          </a:p>
          <a:p>
            <a:pPr algn="ctr"/>
            <a:r>
              <a:rPr lang="el-GR" dirty="0"/>
              <a:t>«</a:t>
            </a:r>
            <a:r>
              <a:rPr lang="en-US" dirty="0"/>
              <a:t>pink puffer</a:t>
            </a:r>
            <a:r>
              <a:rPr lang="el-GR" dirty="0"/>
              <a:t>»</a:t>
            </a:r>
            <a:endParaRPr lang="en-US" dirty="0"/>
          </a:p>
        </p:txBody>
      </p:sp>
    </p:spTree>
    <p:extLst>
      <p:ext uri="{BB962C8B-B14F-4D97-AF65-F5344CB8AC3E}">
        <p14:creationId xmlns:p14="http://schemas.microsoft.com/office/powerpoint/2010/main" val="2341788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8226"/>
                                        </p:tgtEl>
                                        <p:attrNameLst>
                                          <p:attrName>style.visibility</p:attrName>
                                        </p:attrNameLst>
                                      </p:cBhvr>
                                      <p:to>
                                        <p:strVal val="visible"/>
                                      </p:to>
                                    </p:set>
                                    <p:animEffect transition="in" filter="dissolve">
                                      <p:cBhvr>
                                        <p:cTn id="7" dur="500"/>
                                        <p:tgtEl>
                                          <p:spTgt spid="308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547017" y="210802"/>
            <a:ext cx="6553200" cy="954107"/>
          </a:xfrm>
          <a:prstGeom prst="rect">
            <a:avLst/>
          </a:prstGeom>
          <a:noFill/>
          <a:ln w="9525">
            <a:noFill/>
            <a:miter lim="800000"/>
            <a:headEnd/>
            <a:tailEnd/>
          </a:ln>
        </p:spPr>
        <p:txBody>
          <a:bodyPr>
            <a:spAutoFit/>
          </a:bodyPr>
          <a:lstStyle/>
          <a:p>
            <a:pPr algn="ctr"/>
            <a:r>
              <a:rPr lang="en-US" sz="2800" dirty="0">
                <a:solidFill>
                  <a:srgbClr val="FFCC66"/>
                </a:solidFill>
                <a:latin typeface="Tahoma" pitchFamily="34" charset="0"/>
                <a:cs typeface="Tahoma" pitchFamily="34" charset="0"/>
              </a:rPr>
              <a:t>COPD Etiology, Pathobiology &amp; Pathology</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pic>
        <p:nvPicPr>
          <p:cNvPr id="6" name="Picture 2" descr="fig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206860"/>
            <a:ext cx="9102708" cy="570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72E1F0B-AA91-42F8-8A7B-7079000BCE3C}"/>
              </a:ext>
            </a:extLst>
          </p:cNvPr>
          <p:cNvSpPr txBox="1"/>
          <p:nvPr/>
        </p:nvSpPr>
        <p:spPr>
          <a:xfrm>
            <a:off x="6798452" y="1710946"/>
            <a:ext cx="2411760" cy="2062103"/>
          </a:xfrm>
          <a:prstGeom prst="rect">
            <a:avLst/>
          </a:prstGeom>
          <a:noFill/>
        </p:spPr>
        <p:txBody>
          <a:bodyPr wrap="square" rtlCol="0">
            <a:spAutoFit/>
          </a:bodyPr>
          <a:lstStyle/>
          <a:p>
            <a:r>
              <a:rPr lang="el-GR" sz="1600" b="1" dirty="0">
                <a:solidFill>
                  <a:srgbClr val="000000"/>
                </a:solidFill>
              </a:rPr>
              <a:t>Φλεγμονή με παρουσία πολυμορφοπυρήνων, </a:t>
            </a:r>
            <a:r>
              <a:rPr lang="en-US" sz="1600" b="1" dirty="0">
                <a:solidFill>
                  <a:srgbClr val="000000"/>
                </a:solidFill>
              </a:rPr>
              <a:t>CD8 </a:t>
            </a:r>
            <a:r>
              <a:rPr lang="el-GR" sz="1600" b="1" dirty="0">
                <a:solidFill>
                  <a:srgbClr val="000000"/>
                </a:solidFill>
              </a:rPr>
              <a:t>λεμφοκυττάρων και μακροφάγων-παραγωγή προφλεγμοωδών κυτοκινών)</a:t>
            </a:r>
            <a:endParaRPr lang="en-US" sz="1600" b="1" dirty="0">
              <a:solidFill>
                <a:srgbClr val="000000"/>
              </a:solidFill>
            </a:endParaRPr>
          </a:p>
        </p:txBody>
      </p:sp>
      <p:sp>
        <p:nvSpPr>
          <p:cNvPr id="3" name="TextBox 2">
            <a:extLst>
              <a:ext uri="{FF2B5EF4-FFF2-40B4-BE49-F238E27FC236}">
                <a16:creationId xmlns:a16="http://schemas.microsoft.com/office/drawing/2014/main" id="{1B80A2DE-9A72-4D45-B5D5-A8D92061DE9D}"/>
              </a:ext>
            </a:extLst>
          </p:cNvPr>
          <p:cNvSpPr txBox="1"/>
          <p:nvPr/>
        </p:nvSpPr>
        <p:spPr>
          <a:xfrm>
            <a:off x="6798452" y="4194256"/>
            <a:ext cx="2311595" cy="1200329"/>
          </a:xfrm>
          <a:prstGeom prst="rect">
            <a:avLst/>
          </a:prstGeom>
          <a:noFill/>
        </p:spPr>
        <p:txBody>
          <a:bodyPr wrap="square" rtlCol="0">
            <a:spAutoFit/>
          </a:bodyPr>
          <a:lstStyle/>
          <a:p>
            <a:r>
              <a:rPr lang="el-GR" b="1" dirty="0">
                <a:solidFill>
                  <a:srgbClr val="000000"/>
                </a:solidFill>
              </a:rPr>
              <a:t>Παραγωγή πρωτεινασών και ανισορροπία με τις αντιπρωτεινάσες</a:t>
            </a:r>
            <a:endParaRPr lang="en-US" b="1" dirty="0">
              <a:solidFill>
                <a:srgbClr val="000000"/>
              </a:solidFill>
            </a:endParaRPr>
          </a:p>
        </p:txBody>
      </p:sp>
    </p:spTree>
    <p:extLst>
      <p:ext uri="{BB962C8B-B14F-4D97-AF65-F5344CB8AC3E}">
        <p14:creationId xmlns:p14="http://schemas.microsoft.com/office/powerpoint/2010/main" val="3226069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FCC66"/>
                </a:solidFill>
                <a:latin typeface="Tahoma" pitchFamily="34" charset="0"/>
                <a:cs typeface="Tahoma" pitchFamily="34" charset="0"/>
              </a:rPr>
              <a:t>Pathology, pathogenesis &amp; pathophysiology</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6" name="TextBox 1"/>
          <p:cNvSpPr txBox="1">
            <a:spLocks noChangeArrowheads="1"/>
          </p:cNvSpPr>
          <p:nvPr/>
        </p:nvSpPr>
        <p:spPr bwMode="auto">
          <a:xfrm>
            <a:off x="1763688" y="1167508"/>
            <a:ext cx="5328592" cy="6145272"/>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r>
              <a:rPr lang="en-US" sz="2000" dirty="0"/>
              <a:t>Pathology</a:t>
            </a:r>
          </a:p>
          <a:p>
            <a:pPr marL="800100" lvl="1" indent="-342900">
              <a:buClr>
                <a:srgbClr val="FFCC66"/>
              </a:buClr>
              <a:buFont typeface="Wingdings" panose="05000000000000000000" pitchFamily="2" charset="2"/>
              <a:buChar char="Ø"/>
            </a:pPr>
            <a:r>
              <a:rPr lang="en-US" sz="2000" dirty="0"/>
              <a:t>Chronic inflammation</a:t>
            </a:r>
          </a:p>
          <a:p>
            <a:pPr marL="800100" lvl="1" indent="-342900">
              <a:buClr>
                <a:srgbClr val="FFCC66"/>
              </a:buClr>
              <a:buFont typeface="Wingdings" panose="05000000000000000000" pitchFamily="2" charset="2"/>
              <a:buChar char="Ø"/>
            </a:pPr>
            <a:r>
              <a:rPr lang="en-US" sz="2000" dirty="0"/>
              <a:t>Structural changes</a:t>
            </a:r>
          </a:p>
          <a:p>
            <a:pPr marL="800100" lvl="1" indent="-342900">
              <a:buClr>
                <a:srgbClr val="FFCC66"/>
              </a:buClr>
              <a:buFont typeface="Wingdings" panose="05000000000000000000" pitchFamily="2" charset="2"/>
              <a:buChar char="§"/>
            </a:pPr>
            <a:endParaRPr lang="en-US" sz="2000" dirty="0"/>
          </a:p>
          <a:p>
            <a:pPr marL="342900" indent="-342900">
              <a:buClr>
                <a:srgbClr val="FFCC66"/>
              </a:buClr>
              <a:buFont typeface="Arial" panose="020B0604020202020204" pitchFamily="34" charset="0"/>
              <a:buChar char="►"/>
            </a:pPr>
            <a:r>
              <a:rPr lang="en-US" sz="2000" dirty="0"/>
              <a:t>Pathogenesis</a:t>
            </a:r>
          </a:p>
          <a:p>
            <a:pPr marL="800100" lvl="1" indent="-342900">
              <a:buClr>
                <a:srgbClr val="FFCC66"/>
              </a:buClr>
              <a:buFont typeface="Wingdings" panose="05000000000000000000" pitchFamily="2" charset="2"/>
              <a:buChar char="Ø"/>
            </a:pPr>
            <a:r>
              <a:rPr lang="en-US" sz="2000" dirty="0"/>
              <a:t>Oxidative stress</a:t>
            </a:r>
          </a:p>
          <a:p>
            <a:pPr marL="800100" lvl="1" indent="-342900">
              <a:buClr>
                <a:srgbClr val="FFCC66"/>
              </a:buClr>
              <a:buFont typeface="Wingdings" panose="05000000000000000000" pitchFamily="2" charset="2"/>
              <a:buChar char="Ø"/>
            </a:pPr>
            <a:r>
              <a:rPr lang="en-US" sz="2000" dirty="0"/>
              <a:t>Protease-</a:t>
            </a:r>
            <a:r>
              <a:rPr lang="en-US" sz="2000" dirty="0" err="1"/>
              <a:t>antiprotease</a:t>
            </a:r>
            <a:r>
              <a:rPr lang="en-US" sz="2000" dirty="0"/>
              <a:t> imbalance</a:t>
            </a:r>
          </a:p>
          <a:p>
            <a:pPr marL="800100" lvl="1" indent="-342900">
              <a:buClr>
                <a:srgbClr val="FFCC66"/>
              </a:buClr>
              <a:buFont typeface="Wingdings" panose="05000000000000000000" pitchFamily="2" charset="2"/>
              <a:buChar char="Ø"/>
            </a:pPr>
            <a:r>
              <a:rPr lang="en-US" sz="2000" dirty="0"/>
              <a:t>Inflammatory cells</a:t>
            </a:r>
          </a:p>
          <a:p>
            <a:pPr marL="800100" lvl="1" indent="-342900">
              <a:buClr>
                <a:srgbClr val="FFCC66"/>
              </a:buClr>
              <a:buFont typeface="Wingdings" panose="05000000000000000000" pitchFamily="2" charset="2"/>
              <a:buChar char="Ø"/>
            </a:pPr>
            <a:r>
              <a:rPr lang="en-US" sz="2000" dirty="0"/>
              <a:t>Inflammatory mediators</a:t>
            </a:r>
          </a:p>
          <a:p>
            <a:pPr marL="800100" lvl="1" indent="-342900">
              <a:buClr>
                <a:srgbClr val="FFCC66"/>
              </a:buClr>
              <a:buFont typeface="Wingdings" panose="05000000000000000000" pitchFamily="2" charset="2"/>
              <a:buChar char="Ø"/>
            </a:pPr>
            <a:r>
              <a:rPr lang="en-US" sz="2000" dirty="0"/>
              <a:t>Peribronchiolar and interstitial fibrosis</a:t>
            </a:r>
          </a:p>
          <a:p>
            <a:pPr marL="800100" lvl="1" indent="-342900">
              <a:buClr>
                <a:srgbClr val="FFCC66"/>
              </a:buClr>
              <a:buFont typeface="Wingdings" panose="05000000000000000000" pitchFamily="2" charset="2"/>
              <a:buChar char="§"/>
            </a:pPr>
            <a:endParaRPr lang="en-US" sz="2000" dirty="0"/>
          </a:p>
          <a:p>
            <a:pPr marL="342900" indent="-342900">
              <a:buClr>
                <a:srgbClr val="FFCC66"/>
              </a:buClr>
              <a:buFont typeface="Arial" panose="020B0604020202020204" pitchFamily="34" charset="0"/>
              <a:buChar char="►"/>
            </a:pPr>
            <a:r>
              <a:rPr lang="en-US" sz="2000" dirty="0"/>
              <a:t>Pathophysiology</a:t>
            </a:r>
          </a:p>
          <a:p>
            <a:pPr marL="800100" lvl="1" indent="-342900">
              <a:buClr>
                <a:srgbClr val="FFCC66"/>
              </a:buClr>
              <a:buFont typeface="Wingdings" panose="05000000000000000000" pitchFamily="2" charset="2"/>
              <a:buChar char="Ø"/>
            </a:pPr>
            <a:r>
              <a:rPr lang="en-US" sz="2000" dirty="0"/>
              <a:t>Airflow limitation and gas trapping</a:t>
            </a:r>
          </a:p>
          <a:p>
            <a:pPr marL="800100" lvl="1" indent="-342900">
              <a:buClr>
                <a:srgbClr val="FFCC66"/>
              </a:buClr>
              <a:buFont typeface="Wingdings" panose="05000000000000000000" pitchFamily="2" charset="2"/>
              <a:buChar char="Ø"/>
            </a:pPr>
            <a:r>
              <a:rPr lang="en-US" sz="2000" dirty="0"/>
              <a:t>Gas exchange abnormalities</a:t>
            </a:r>
          </a:p>
          <a:p>
            <a:pPr marL="800100" lvl="1" indent="-342900">
              <a:buClr>
                <a:srgbClr val="FFCC66"/>
              </a:buClr>
              <a:buFont typeface="Wingdings" panose="05000000000000000000" pitchFamily="2" charset="2"/>
              <a:buChar char="Ø"/>
            </a:pPr>
            <a:r>
              <a:rPr lang="en-US" sz="2000" dirty="0"/>
              <a:t>Mucus hypersecretion</a:t>
            </a:r>
          </a:p>
          <a:p>
            <a:pPr marL="800100" lvl="1" indent="-342900">
              <a:buClr>
                <a:srgbClr val="FFCC66"/>
              </a:buClr>
              <a:buFont typeface="Wingdings" panose="05000000000000000000" pitchFamily="2" charset="2"/>
              <a:buChar char="Ø"/>
            </a:pPr>
            <a:r>
              <a:rPr lang="en-US" sz="2000" dirty="0"/>
              <a:t>Pulmonary hypertension</a:t>
            </a:r>
          </a:p>
          <a:p>
            <a:pPr marL="800100" lvl="1" indent="-342900">
              <a:buClr>
                <a:srgbClr val="FFCC66"/>
              </a:buClr>
              <a:buFont typeface="Wingdings" panose="05000000000000000000" pitchFamily="2" charset="2"/>
              <a:buChar char="§"/>
            </a:pPr>
            <a:endParaRPr lang="en-US" sz="2000" dirty="0"/>
          </a:p>
          <a:p>
            <a:pPr marL="342900" indent="-342900">
              <a:buClr>
                <a:srgbClr val="FFCC66"/>
              </a:buClr>
              <a:buFont typeface="Wingdings" panose="05000000000000000000" pitchFamily="2" charset="2"/>
              <a:buChar char="§"/>
            </a:pPr>
            <a:endParaRPr lang="en-US" sz="2000" dirty="0"/>
          </a:p>
          <a:p>
            <a:pPr>
              <a:buClr>
                <a:srgbClr val="FFCC66"/>
              </a:buClr>
            </a:pPr>
            <a:endParaRPr lang="en-US" sz="2000" dirty="0"/>
          </a:p>
          <a:p>
            <a:pPr marL="342900" indent="-342900">
              <a:buClr>
                <a:srgbClr val="FFCC66"/>
              </a:buClr>
              <a:buFont typeface="Arial" panose="020B0604020202020204" pitchFamily="34" charset="0"/>
              <a:buChar char="►"/>
            </a:pPr>
            <a:endParaRPr lang="en-US" sz="2000" u="sng" baseline="30000" dirty="0"/>
          </a:p>
        </p:txBody>
      </p:sp>
    </p:spTree>
    <p:extLst>
      <p:ext uri="{BB962C8B-B14F-4D97-AF65-F5344CB8AC3E}">
        <p14:creationId xmlns:p14="http://schemas.microsoft.com/office/powerpoint/2010/main" val="1400578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a:extLst>
              <a:ext uri="{FF2B5EF4-FFF2-40B4-BE49-F238E27FC236}">
                <a16:creationId xmlns:a16="http://schemas.microsoft.com/office/drawing/2014/main" id="{BE35A7DE-463E-46D5-88CF-6D3204788BCC}"/>
              </a:ext>
            </a:extLst>
          </p:cNvPr>
          <p:cNvSpPr txBox="1">
            <a:spLocks noChangeArrowheads="1"/>
          </p:cNvSpPr>
          <p:nvPr/>
        </p:nvSpPr>
        <p:spPr bwMode="auto">
          <a:xfrm>
            <a:off x="2457450" y="1143000"/>
            <a:ext cx="2800350" cy="466725"/>
          </a:xfrm>
          <a:prstGeom prst="rect">
            <a:avLst/>
          </a:prstGeom>
          <a:solidFill>
            <a:schemeClr val="accent2"/>
          </a:solidFill>
          <a:ln w="9525">
            <a:solidFill>
              <a:schemeClr val="tx1"/>
            </a:solidFill>
            <a:miter lim="800000"/>
            <a:headEnd/>
            <a:tailEnd/>
          </a:ln>
          <a:effectLst/>
        </p:spPr>
        <p:txBody>
          <a:bodyPr>
            <a:spAutoFit/>
          </a:bodyPr>
          <a:lstStyle/>
          <a:p>
            <a:pPr eaLnBrk="0" hangingPunct="0">
              <a:defRPr/>
            </a:pPr>
            <a:r>
              <a:rPr lang="en-GB" sz="2400" b="1">
                <a:solidFill>
                  <a:schemeClr val="bg1"/>
                </a:solidFill>
                <a:effectLst>
                  <a:outerShdw blurRad="38100" dist="38100" dir="2700000" algn="tl">
                    <a:srgbClr val="000000"/>
                  </a:outerShdw>
                </a:effectLst>
                <a:latin typeface="Arial" charset="0"/>
              </a:rPr>
              <a:t>Chronic hypoxia</a:t>
            </a:r>
          </a:p>
        </p:txBody>
      </p:sp>
      <p:sp>
        <p:nvSpPr>
          <p:cNvPr id="109571" name="Text Box 3">
            <a:extLst>
              <a:ext uri="{FF2B5EF4-FFF2-40B4-BE49-F238E27FC236}">
                <a16:creationId xmlns:a16="http://schemas.microsoft.com/office/drawing/2014/main" id="{A0EDE4D4-FF0E-4E53-9D72-806392F6A4D8}"/>
              </a:ext>
            </a:extLst>
          </p:cNvPr>
          <p:cNvSpPr txBox="1">
            <a:spLocks noChangeArrowheads="1"/>
          </p:cNvSpPr>
          <p:nvPr/>
        </p:nvSpPr>
        <p:spPr bwMode="auto">
          <a:xfrm>
            <a:off x="1676400" y="2209800"/>
            <a:ext cx="4648200" cy="466725"/>
          </a:xfrm>
          <a:prstGeom prst="rect">
            <a:avLst/>
          </a:prstGeom>
          <a:solidFill>
            <a:srgbClr val="990099"/>
          </a:solidFill>
          <a:ln w="9525">
            <a:solidFill>
              <a:schemeClr val="tx1"/>
            </a:solidFill>
            <a:miter lim="800000"/>
            <a:headEnd/>
            <a:tailEnd/>
          </a:ln>
          <a:effectLst/>
        </p:spPr>
        <p:txBody>
          <a:bodyPr>
            <a:spAutoFit/>
          </a:bodyPr>
          <a:lstStyle/>
          <a:p>
            <a:pPr eaLnBrk="0" hangingPunct="0">
              <a:defRPr/>
            </a:pPr>
            <a:r>
              <a:rPr lang="en-GB" sz="2400" b="1">
                <a:solidFill>
                  <a:schemeClr val="bg1"/>
                </a:solidFill>
                <a:effectLst>
                  <a:outerShdw blurRad="38100" dist="38100" dir="2700000" algn="tl">
                    <a:srgbClr val="000000"/>
                  </a:outerShdw>
                </a:effectLst>
                <a:latin typeface="Arial" charset="0"/>
              </a:rPr>
              <a:t>Pulmonary vasoconstriction</a:t>
            </a:r>
          </a:p>
        </p:txBody>
      </p:sp>
      <p:sp>
        <p:nvSpPr>
          <p:cNvPr id="22532" name="Line 4">
            <a:extLst>
              <a:ext uri="{FF2B5EF4-FFF2-40B4-BE49-F238E27FC236}">
                <a16:creationId xmlns:a16="http://schemas.microsoft.com/office/drawing/2014/main" id="{A8556AAC-FE7D-4CB3-820C-CC979013B033}"/>
              </a:ext>
            </a:extLst>
          </p:cNvPr>
          <p:cNvSpPr>
            <a:spLocks noChangeShapeType="1"/>
          </p:cNvSpPr>
          <p:nvPr/>
        </p:nvSpPr>
        <p:spPr bwMode="auto">
          <a:xfrm>
            <a:off x="3657600" y="1676400"/>
            <a:ext cx="0" cy="5334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9573" name="Text Box 5">
            <a:extLst>
              <a:ext uri="{FF2B5EF4-FFF2-40B4-BE49-F238E27FC236}">
                <a16:creationId xmlns:a16="http://schemas.microsoft.com/office/drawing/2014/main" id="{12F93A44-7DFA-4316-96EC-2A77B4685F86}"/>
              </a:ext>
            </a:extLst>
          </p:cNvPr>
          <p:cNvSpPr txBox="1">
            <a:spLocks noChangeArrowheads="1"/>
          </p:cNvSpPr>
          <p:nvPr/>
        </p:nvSpPr>
        <p:spPr bwMode="auto">
          <a:xfrm>
            <a:off x="6300788" y="2708275"/>
            <a:ext cx="2538412" cy="2219325"/>
          </a:xfrm>
          <a:prstGeom prst="rect">
            <a:avLst/>
          </a:prstGeom>
          <a:solidFill>
            <a:srgbClr val="CC0066"/>
          </a:solidFill>
          <a:ln w="9525">
            <a:solidFill>
              <a:srgbClr val="CC0066"/>
            </a:solidFill>
            <a:miter lim="800000"/>
            <a:headEnd/>
            <a:tailEnd/>
          </a:ln>
          <a:effectLst/>
        </p:spPr>
        <p:txBody>
          <a:bodyPr>
            <a:spAutoFit/>
          </a:bodyPr>
          <a:lstStyle/>
          <a:p>
            <a:pPr eaLnBrk="0" hangingPunct="0">
              <a:lnSpc>
                <a:spcPct val="130000"/>
              </a:lnSpc>
              <a:defRPr/>
            </a:pPr>
            <a:r>
              <a:rPr lang="en-GB" sz="2400" b="1">
                <a:solidFill>
                  <a:schemeClr val="bg1"/>
                </a:solidFill>
                <a:effectLst>
                  <a:outerShdw blurRad="38100" dist="38100" dir="2700000" algn="tl">
                    <a:srgbClr val="000000"/>
                  </a:outerShdw>
                </a:effectLst>
                <a:latin typeface="Arial" charset="0"/>
              </a:rPr>
              <a:t>Muscularization</a:t>
            </a:r>
          </a:p>
          <a:p>
            <a:pPr eaLnBrk="0" hangingPunct="0">
              <a:lnSpc>
                <a:spcPct val="130000"/>
              </a:lnSpc>
              <a:defRPr/>
            </a:pPr>
            <a:r>
              <a:rPr lang="en-GB" sz="2400" b="1">
                <a:solidFill>
                  <a:schemeClr val="bg1"/>
                </a:solidFill>
                <a:effectLst>
                  <a:outerShdw blurRad="38100" dist="38100" dir="2700000" algn="tl">
                    <a:srgbClr val="000000"/>
                  </a:outerShdw>
                </a:effectLst>
                <a:latin typeface="Arial" charset="0"/>
              </a:rPr>
              <a:t>Intimal </a:t>
            </a:r>
          </a:p>
          <a:p>
            <a:pPr eaLnBrk="0" hangingPunct="0">
              <a:lnSpc>
                <a:spcPct val="60000"/>
              </a:lnSpc>
              <a:defRPr/>
            </a:pPr>
            <a:r>
              <a:rPr lang="en-GB" sz="2400" b="1">
                <a:solidFill>
                  <a:schemeClr val="bg1"/>
                </a:solidFill>
                <a:effectLst>
                  <a:outerShdw blurRad="38100" dist="38100" dir="2700000" algn="tl">
                    <a:srgbClr val="000000"/>
                  </a:outerShdw>
                </a:effectLst>
                <a:latin typeface="Arial" charset="0"/>
              </a:rPr>
              <a:t>hyperplasia</a:t>
            </a:r>
          </a:p>
          <a:p>
            <a:pPr eaLnBrk="0" hangingPunct="0">
              <a:lnSpc>
                <a:spcPct val="130000"/>
              </a:lnSpc>
              <a:defRPr/>
            </a:pPr>
            <a:r>
              <a:rPr lang="en-GB" sz="2400" b="1">
                <a:solidFill>
                  <a:schemeClr val="bg1"/>
                </a:solidFill>
                <a:effectLst>
                  <a:outerShdw blurRad="38100" dist="38100" dir="2700000" algn="tl">
                    <a:srgbClr val="000000"/>
                  </a:outerShdw>
                </a:effectLst>
                <a:latin typeface="Arial" charset="0"/>
              </a:rPr>
              <a:t>Fibrosis</a:t>
            </a:r>
          </a:p>
          <a:p>
            <a:pPr eaLnBrk="0" hangingPunct="0">
              <a:lnSpc>
                <a:spcPct val="130000"/>
              </a:lnSpc>
              <a:defRPr/>
            </a:pPr>
            <a:r>
              <a:rPr lang="en-GB" sz="2400" b="1">
                <a:solidFill>
                  <a:schemeClr val="bg1"/>
                </a:solidFill>
                <a:effectLst>
                  <a:outerShdw blurRad="38100" dist="38100" dir="2700000" algn="tl">
                    <a:srgbClr val="000000"/>
                  </a:outerShdw>
                </a:effectLst>
                <a:latin typeface="Arial" charset="0"/>
              </a:rPr>
              <a:t>Obliteration</a:t>
            </a:r>
          </a:p>
        </p:txBody>
      </p:sp>
      <p:sp>
        <p:nvSpPr>
          <p:cNvPr id="22534" name="Line 6">
            <a:extLst>
              <a:ext uri="{FF2B5EF4-FFF2-40B4-BE49-F238E27FC236}">
                <a16:creationId xmlns:a16="http://schemas.microsoft.com/office/drawing/2014/main" id="{E50595E9-0B04-4385-A9DD-52DD1C7BE9DB}"/>
              </a:ext>
            </a:extLst>
          </p:cNvPr>
          <p:cNvSpPr>
            <a:spLocks noChangeShapeType="1"/>
          </p:cNvSpPr>
          <p:nvPr/>
        </p:nvSpPr>
        <p:spPr bwMode="auto">
          <a:xfrm>
            <a:off x="3657600" y="2708275"/>
            <a:ext cx="0" cy="5334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5" name="Line 7">
            <a:extLst>
              <a:ext uri="{FF2B5EF4-FFF2-40B4-BE49-F238E27FC236}">
                <a16:creationId xmlns:a16="http://schemas.microsoft.com/office/drawing/2014/main" id="{E2ABA726-7517-4FE5-B5F5-0AB6F3403C2A}"/>
              </a:ext>
            </a:extLst>
          </p:cNvPr>
          <p:cNvSpPr>
            <a:spLocks noChangeShapeType="1"/>
          </p:cNvSpPr>
          <p:nvPr/>
        </p:nvSpPr>
        <p:spPr bwMode="auto">
          <a:xfrm flipV="1">
            <a:off x="5649913" y="3089275"/>
            <a:ext cx="609600" cy="457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6" name="Line 8">
            <a:extLst>
              <a:ext uri="{FF2B5EF4-FFF2-40B4-BE49-F238E27FC236}">
                <a16:creationId xmlns:a16="http://schemas.microsoft.com/office/drawing/2014/main" id="{A90013CD-DE01-4EAE-9116-D731515E790D}"/>
              </a:ext>
            </a:extLst>
          </p:cNvPr>
          <p:cNvSpPr>
            <a:spLocks noChangeShapeType="1"/>
          </p:cNvSpPr>
          <p:nvPr/>
        </p:nvSpPr>
        <p:spPr bwMode="auto">
          <a:xfrm>
            <a:off x="5649913" y="3546475"/>
            <a:ext cx="609600"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7" name="Line 9">
            <a:extLst>
              <a:ext uri="{FF2B5EF4-FFF2-40B4-BE49-F238E27FC236}">
                <a16:creationId xmlns:a16="http://schemas.microsoft.com/office/drawing/2014/main" id="{34CE593A-888E-4421-A96D-AC72847F9FEA}"/>
              </a:ext>
            </a:extLst>
          </p:cNvPr>
          <p:cNvSpPr>
            <a:spLocks noChangeShapeType="1"/>
          </p:cNvSpPr>
          <p:nvPr/>
        </p:nvSpPr>
        <p:spPr bwMode="auto">
          <a:xfrm>
            <a:off x="5649913" y="3546475"/>
            <a:ext cx="609600" cy="457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8" name="Line 10">
            <a:extLst>
              <a:ext uri="{FF2B5EF4-FFF2-40B4-BE49-F238E27FC236}">
                <a16:creationId xmlns:a16="http://schemas.microsoft.com/office/drawing/2014/main" id="{54BC06F5-96D2-436D-8B66-0ACE0CA72DFB}"/>
              </a:ext>
            </a:extLst>
          </p:cNvPr>
          <p:cNvSpPr>
            <a:spLocks noChangeShapeType="1"/>
          </p:cNvSpPr>
          <p:nvPr/>
        </p:nvSpPr>
        <p:spPr bwMode="auto">
          <a:xfrm>
            <a:off x="5718175" y="3622675"/>
            <a:ext cx="541338" cy="838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9579" name="Text Box 11">
            <a:extLst>
              <a:ext uri="{FF2B5EF4-FFF2-40B4-BE49-F238E27FC236}">
                <a16:creationId xmlns:a16="http://schemas.microsoft.com/office/drawing/2014/main" id="{D5608695-3253-46D7-99FA-9AA3B3FE1DF2}"/>
              </a:ext>
            </a:extLst>
          </p:cNvPr>
          <p:cNvSpPr txBox="1">
            <a:spLocks noChangeArrowheads="1"/>
          </p:cNvSpPr>
          <p:nvPr/>
        </p:nvSpPr>
        <p:spPr bwMode="auto">
          <a:xfrm>
            <a:off x="1676400" y="3394075"/>
            <a:ext cx="4002088" cy="466725"/>
          </a:xfrm>
          <a:prstGeom prst="rect">
            <a:avLst/>
          </a:prstGeom>
          <a:solidFill>
            <a:srgbClr val="CC0066"/>
          </a:solidFill>
          <a:ln w="9525">
            <a:solidFill>
              <a:schemeClr val="tx1"/>
            </a:solidFill>
            <a:miter lim="800000"/>
            <a:headEnd/>
            <a:tailEnd/>
          </a:ln>
          <a:effectLst/>
        </p:spPr>
        <p:txBody>
          <a:bodyPr>
            <a:spAutoFit/>
          </a:bodyPr>
          <a:lstStyle/>
          <a:p>
            <a:pPr eaLnBrk="0" hangingPunct="0">
              <a:defRPr/>
            </a:pPr>
            <a:r>
              <a:rPr lang="en-GB" sz="2400" b="1">
                <a:solidFill>
                  <a:schemeClr val="bg1"/>
                </a:solidFill>
                <a:effectLst>
                  <a:outerShdw blurRad="38100" dist="38100" dir="2700000" algn="tl">
                    <a:srgbClr val="000000"/>
                  </a:outerShdw>
                </a:effectLst>
                <a:latin typeface="Arial" charset="0"/>
              </a:rPr>
              <a:t>Pulmonary hypertension</a:t>
            </a:r>
          </a:p>
        </p:txBody>
      </p:sp>
      <p:sp>
        <p:nvSpPr>
          <p:cNvPr id="109580" name="Text Box 12">
            <a:extLst>
              <a:ext uri="{FF2B5EF4-FFF2-40B4-BE49-F238E27FC236}">
                <a16:creationId xmlns:a16="http://schemas.microsoft.com/office/drawing/2014/main" id="{7E2F9AFE-1BB8-4BAB-8C1C-CCDC38B89A32}"/>
              </a:ext>
            </a:extLst>
          </p:cNvPr>
          <p:cNvSpPr txBox="1">
            <a:spLocks noChangeArrowheads="1"/>
          </p:cNvSpPr>
          <p:nvPr/>
        </p:nvSpPr>
        <p:spPr bwMode="auto">
          <a:xfrm>
            <a:off x="2362200" y="4495800"/>
            <a:ext cx="2533650" cy="466725"/>
          </a:xfrm>
          <a:prstGeom prst="rect">
            <a:avLst/>
          </a:prstGeom>
          <a:solidFill>
            <a:srgbClr val="FF0000"/>
          </a:solidFill>
          <a:ln w="9525">
            <a:solidFill>
              <a:schemeClr val="tx1"/>
            </a:solidFill>
            <a:miter lim="800000"/>
            <a:headEnd/>
            <a:tailEnd/>
          </a:ln>
          <a:effectLst/>
        </p:spPr>
        <p:txBody>
          <a:bodyPr>
            <a:spAutoFit/>
          </a:bodyPr>
          <a:lstStyle/>
          <a:p>
            <a:pPr eaLnBrk="0" hangingPunct="0">
              <a:defRPr/>
            </a:pPr>
            <a:r>
              <a:rPr lang="en-GB" sz="2400" b="1">
                <a:solidFill>
                  <a:schemeClr val="bg1"/>
                </a:solidFill>
                <a:effectLst>
                  <a:outerShdw blurRad="38100" dist="38100" dir="2700000" algn="tl">
                    <a:srgbClr val="000000"/>
                  </a:outerShdw>
                </a:effectLst>
                <a:latin typeface="Arial" charset="0"/>
              </a:rPr>
              <a:t>Cor pulmonale</a:t>
            </a:r>
          </a:p>
        </p:txBody>
      </p:sp>
      <p:sp>
        <p:nvSpPr>
          <p:cNvPr id="22541" name="Text Box 13">
            <a:extLst>
              <a:ext uri="{FF2B5EF4-FFF2-40B4-BE49-F238E27FC236}">
                <a16:creationId xmlns:a16="http://schemas.microsoft.com/office/drawing/2014/main" id="{9A80D42A-4A68-4B49-9D4F-1CE0AC874CD7}"/>
              </a:ext>
            </a:extLst>
          </p:cNvPr>
          <p:cNvSpPr txBox="1">
            <a:spLocks noChangeArrowheads="1"/>
          </p:cNvSpPr>
          <p:nvPr/>
        </p:nvSpPr>
        <p:spPr bwMode="auto">
          <a:xfrm>
            <a:off x="3124200" y="5638800"/>
            <a:ext cx="1087438" cy="466725"/>
          </a:xfrm>
          <a:prstGeom prst="rect">
            <a:avLst/>
          </a:prstGeom>
          <a:solidFill>
            <a:schemeClr val="tx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b="1">
                <a:solidFill>
                  <a:schemeClr val="bg1"/>
                </a:solidFill>
              </a:rPr>
              <a:t>Death</a:t>
            </a:r>
          </a:p>
        </p:txBody>
      </p:sp>
      <p:sp>
        <p:nvSpPr>
          <p:cNvPr id="22542" name="Line 14">
            <a:extLst>
              <a:ext uri="{FF2B5EF4-FFF2-40B4-BE49-F238E27FC236}">
                <a16:creationId xmlns:a16="http://schemas.microsoft.com/office/drawing/2014/main" id="{0982F755-4395-46A0-9FDB-8261706218BD}"/>
              </a:ext>
            </a:extLst>
          </p:cNvPr>
          <p:cNvSpPr>
            <a:spLocks noChangeShapeType="1"/>
          </p:cNvSpPr>
          <p:nvPr/>
        </p:nvSpPr>
        <p:spPr bwMode="auto">
          <a:xfrm>
            <a:off x="3657600" y="3962400"/>
            <a:ext cx="0" cy="4572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3" name="Line 15">
            <a:extLst>
              <a:ext uri="{FF2B5EF4-FFF2-40B4-BE49-F238E27FC236}">
                <a16:creationId xmlns:a16="http://schemas.microsoft.com/office/drawing/2014/main" id="{7BA86842-9837-490F-B1B9-01FFC27A680D}"/>
              </a:ext>
            </a:extLst>
          </p:cNvPr>
          <p:cNvSpPr>
            <a:spLocks noChangeShapeType="1"/>
          </p:cNvSpPr>
          <p:nvPr/>
        </p:nvSpPr>
        <p:spPr bwMode="auto">
          <a:xfrm>
            <a:off x="3657600" y="5029200"/>
            <a:ext cx="0" cy="5334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9584" name="Text Box 16">
            <a:extLst>
              <a:ext uri="{FF2B5EF4-FFF2-40B4-BE49-F238E27FC236}">
                <a16:creationId xmlns:a16="http://schemas.microsoft.com/office/drawing/2014/main" id="{C28CBFD7-76BA-4E92-9D9E-255BB7EB3476}"/>
              </a:ext>
            </a:extLst>
          </p:cNvPr>
          <p:cNvSpPr txBox="1">
            <a:spLocks noChangeArrowheads="1"/>
          </p:cNvSpPr>
          <p:nvPr/>
        </p:nvSpPr>
        <p:spPr bwMode="auto">
          <a:xfrm>
            <a:off x="5334000" y="5095875"/>
            <a:ext cx="1447800" cy="4667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eaLnBrk="0" hangingPunct="0">
              <a:defRPr/>
            </a:pPr>
            <a:r>
              <a:rPr lang="en-GB" sz="2400" b="1" dirty="0" err="1">
                <a:solidFill>
                  <a:schemeClr val="bg1"/>
                </a:solidFill>
                <a:effectLst>
                  <a:outerShdw blurRad="38100" dist="38100" dir="2700000" algn="tl">
                    <a:srgbClr val="000000"/>
                  </a:outerShdw>
                </a:effectLst>
                <a:latin typeface="Arial" charset="0"/>
              </a:rPr>
              <a:t>Edema</a:t>
            </a:r>
            <a:endParaRPr lang="en-GB" sz="2400" b="1" dirty="0">
              <a:solidFill>
                <a:schemeClr val="bg1"/>
              </a:solidFill>
              <a:effectLst>
                <a:outerShdw blurRad="38100" dist="38100" dir="2700000" algn="tl">
                  <a:srgbClr val="000000"/>
                </a:outerShdw>
              </a:effectLst>
              <a:latin typeface="Arial" charset="0"/>
            </a:endParaRPr>
          </a:p>
        </p:txBody>
      </p:sp>
      <p:sp>
        <p:nvSpPr>
          <p:cNvPr id="22545" name="Line 17">
            <a:extLst>
              <a:ext uri="{FF2B5EF4-FFF2-40B4-BE49-F238E27FC236}">
                <a16:creationId xmlns:a16="http://schemas.microsoft.com/office/drawing/2014/main" id="{72441480-3CFF-453E-91B5-884269066FD3}"/>
              </a:ext>
            </a:extLst>
          </p:cNvPr>
          <p:cNvSpPr>
            <a:spLocks noChangeShapeType="1"/>
          </p:cNvSpPr>
          <p:nvPr/>
        </p:nvSpPr>
        <p:spPr bwMode="auto">
          <a:xfrm>
            <a:off x="4929188" y="4800600"/>
            <a:ext cx="406400" cy="3048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6" name="Text Box 18">
            <a:extLst>
              <a:ext uri="{FF2B5EF4-FFF2-40B4-BE49-F238E27FC236}">
                <a16:creationId xmlns:a16="http://schemas.microsoft.com/office/drawing/2014/main" id="{5E43454B-E284-47D5-BC09-6F6A593E4BF2}"/>
              </a:ext>
            </a:extLst>
          </p:cNvPr>
          <p:cNvSpPr txBox="1">
            <a:spLocks noChangeArrowheads="1"/>
          </p:cNvSpPr>
          <p:nvPr/>
        </p:nvSpPr>
        <p:spPr bwMode="auto">
          <a:xfrm>
            <a:off x="1589088" y="192088"/>
            <a:ext cx="7402512"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rgbClr val="FFCC00"/>
                </a:solidFill>
                <a:latin typeface="Tahoma" panose="020B0604030504040204" pitchFamily="34" charset="0"/>
              </a:rPr>
              <a:t>Pulmonary Hypertension in COPD</a:t>
            </a:r>
          </a:p>
        </p:txBody>
      </p:sp>
      <p:sp>
        <p:nvSpPr>
          <p:cNvPr id="22547" name="Text Box 20">
            <a:extLst>
              <a:ext uri="{FF2B5EF4-FFF2-40B4-BE49-F238E27FC236}">
                <a16:creationId xmlns:a16="http://schemas.microsoft.com/office/drawing/2014/main" id="{A72AF3F7-249F-479B-ACC0-77D84E7C89DF}"/>
              </a:ext>
            </a:extLst>
          </p:cNvPr>
          <p:cNvSpPr txBox="1">
            <a:spLocks noChangeArrowheads="1"/>
          </p:cNvSpPr>
          <p:nvPr/>
        </p:nvSpPr>
        <p:spPr bwMode="auto">
          <a:xfrm>
            <a:off x="5791200" y="6294438"/>
            <a:ext cx="2913063" cy="3063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i="1">
                <a:latin typeface="Tahoma" panose="020B0604030504040204" pitchFamily="34" charset="0"/>
              </a:rPr>
              <a:t>Source</a:t>
            </a:r>
            <a:r>
              <a:rPr lang="en-US" altLang="en-US" sz="1400" b="1">
                <a:latin typeface="Tahoma" panose="020B0604030504040204" pitchFamily="34" charset="0"/>
              </a:rPr>
              <a:t>:  Peter J. Barnes, MD</a:t>
            </a:r>
          </a:p>
        </p:txBody>
      </p:sp>
      <p:pic>
        <p:nvPicPr>
          <p:cNvPr id="22548" name="Picture 21" descr="GOLD2-vk">
            <a:extLst>
              <a:ext uri="{FF2B5EF4-FFF2-40B4-BE49-F238E27FC236}">
                <a16:creationId xmlns:a16="http://schemas.microsoft.com/office/drawing/2014/main" id="{F0070DF3-FF9E-4056-8A63-50CCB1A91F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180975"/>
            <a:ext cx="121602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9" name="Text Box 22">
            <a:extLst>
              <a:ext uri="{FF2B5EF4-FFF2-40B4-BE49-F238E27FC236}">
                <a16:creationId xmlns:a16="http://schemas.microsoft.com/office/drawing/2014/main" id="{B445DFCC-33A7-4CEB-897A-BECF74DB8BFC}"/>
              </a:ext>
            </a:extLst>
          </p:cNvPr>
          <p:cNvSpPr txBox="1">
            <a:spLocks noChangeArrowheads="1"/>
          </p:cNvSpPr>
          <p:nvPr/>
        </p:nvSpPr>
        <p:spPr bwMode="auto">
          <a:xfrm>
            <a:off x="228600" y="4800600"/>
            <a:ext cx="1828800" cy="788988"/>
          </a:xfrm>
          <a:prstGeom prst="rect">
            <a:avLst/>
          </a:prstGeom>
          <a:ln>
            <a:headEnd/>
            <a:tailEnd/>
          </a:ln>
          <a:extLst>
            <a:ext uri="{909E8E84-426E-40DD-AFC4-6F175D3DCCD1}">
              <a14:hiddenFill xmlns:a14="http://schemas.microsoft.com/office/drawing/2010/main">
                <a:solidFill>
                  <a:srgbClr val="FFFFFF"/>
                </a:solidFill>
              </a14:hiddenFill>
            </a:ext>
          </a:extLst>
        </p:spPr>
        <p:style>
          <a:lnRef idx="0">
            <a:schemeClr val="accent2"/>
          </a:lnRef>
          <a:fillRef idx="3">
            <a:schemeClr val="accent2"/>
          </a:fillRef>
          <a:effectRef idx="3">
            <a:schemeClr val="accent2"/>
          </a:effectRef>
          <a:fontRef idx="minor">
            <a:schemeClr val="lt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solidFill>
                  <a:schemeClr val="bg1"/>
                </a:solidFill>
              </a:rPr>
              <a:t>Fev1&lt;25%</a:t>
            </a:r>
          </a:p>
          <a:p>
            <a:pPr eaLnBrk="1" hangingPunct="1">
              <a:spcBef>
                <a:spcPct val="50000"/>
              </a:spcBef>
            </a:pPr>
            <a:r>
              <a:rPr lang="en-US" altLang="en-US" dirty="0">
                <a:solidFill>
                  <a:schemeClr val="bg1"/>
                </a:solidFill>
              </a:rPr>
              <a:t>PO</a:t>
            </a:r>
            <a:r>
              <a:rPr lang="en-US" altLang="en-US" baseline="-25000" dirty="0">
                <a:solidFill>
                  <a:schemeClr val="bg1"/>
                </a:solidFill>
              </a:rPr>
              <a:t>2</a:t>
            </a:r>
            <a:r>
              <a:rPr lang="en-US" altLang="en-US" dirty="0">
                <a:solidFill>
                  <a:schemeClr val="bg1"/>
                </a:solidFill>
              </a:rPr>
              <a:t>&lt;55 mm Hg</a:t>
            </a:r>
            <a:endParaRPr lang="el-GR" altLang="en-US" dirty="0">
              <a:solidFill>
                <a:schemeClr val="bg1"/>
              </a:solidFill>
            </a:endParaRPr>
          </a:p>
        </p:txBody>
      </p:sp>
      <p:sp>
        <p:nvSpPr>
          <p:cNvPr id="22550" name="Line 23">
            <a:extLst>
              <a:ext uri="{FF2B5EF4-FFF2-40B4-BE49-F238E27FC236}">
                <a16:creationId xmlns:a16="http://schemas.microsoft.com/office/drawing/2014/main" id="{27021667-9E16-4DBD-A55E-23727234B880}"/>
              </a:ext>
            </a:extLst>
          </p:cNvPr>
          <p:cNvSpPr>
            <a:spLocks noChangeShapeType="1"/>
          </p:cNvSpPr>
          <p:nvPr/>
        </p:nvSpPr>
        <p:spPr bwMode="auto">
          <a:xfrm flipV="1">
            <a:off x="2057400" y="4953000"/>
            <a:ext cx="381000" cy="1524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284445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3C92A3-4C5C-4583-83B3-860B502AF330}"/>
              </a:ext>
            </a:extLst>
          </p:cNvPr>
          <p:cNvSpPr txBox="1"/>
          <p:nvPr/>
        </p:nvSpPr>
        <p:spPr>
          <a:xfrm>
            <a:off x="683568" y="692696"/>
            <a:ext cx="7200800" cy="523220"/>
          </a:xfrm>
          <a:prstGeom prst="rect">
            <a:avLst/>
          </a:prstGeom>
          <a:noFill/>
        </p:spPr>
        <p:txBody>
          <a:bodyPr wrap="square" rtlCol="0">
            <a:spAutoFit/>
          </a:bodyPr>
          <a:lstStyle/>
          <a:p>
            <a:r>
              <a:rPr lang="el-GR" sz="2800" dirty="0">
                <a:solidFill>
                  <a:srgbClr val="FFC000"/>
                </a:solidFill>
                <a:latin typeface="Tahoma" panose="020B0604030504040204" pitchFamily="34" charset="0"/>
                <a:ea typeface="Tahoma" panose="020B0604030504040204" pitchFamily="34" charset="0"/>
                <a:cs typeface="Tahoma" panose="020B0604030504040204" pitchFamily="34" charset="0"/>
              </a:rPr>
              <a:t>Ποιοί είναι οι παράγοντες κινδύνου της ΧΑΠ;</a:t>
            </a:r>
            <a:endPar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2F13850-7C5A-466B-A298-5ACA465FC794}"/>
              </a:ext>
            </a:extLst>
          </p:cNvPr>
          <p:cNvSpPr txBox="1"/>
          <p:nvPr/>
        </p:nvSpPr>
        <p:spPr>
          <a:xfrm>
            <a:off x="827584" y="1628800"/>
            <a:ext cx="7632848" cy="4154984"/>
          </a:xfrm>
          <a:prstGeom prst="rect">
            <a:avLst/>
          </a:prstGeom>
          <a:noFill/>
        </p:spPr>
        <p:txBody>
          <a:bodyPr wrap="square" rtlCol="0">
            <a:spAutoFit/>
          </a:bodyPr>
          <a:lstStyle/>
          <a:p>
            <a:pPr marL="342900" indent="-342900">
              <a:buClr>
                <a:srgbClr val="FFC000"/>
              </a:buClr>
              <a:buFont typeface="Wingdings" panose="05000000000000000000" pitchFamily="2" charset="2"/>
              <a:buChar char="q"/>
            </a:pPr>
            <a:r>
              <a:rPr lang="el-GR" sz="2400" dirty="0">
                <a:latin typeface="Tahoma" panose="020B0604030504040204" pitchFamily="34" charset="0"/>
                <a:ea typeface="Tahoma" panose="020B0604030504040204" pitchFamily="34" charset="0"/>
                <a:cs typeface="Tahoma" panose="020B0604030504040204" pitchFamily="34" charset="0"/>
              </a:rPr>
              <a:t>Σημαντικότερος παράγοντας κινδύνου το κάπνισμα κάθε είδους (80% των καπνιστών έχουν χρόνια βρογχίτιδα)</a:t>
            </a:r>
          </a:p>
          <a:p>
            <a:endParaRPr lang="el-GR" sz="2400" dirty="0">
              <a:latin typeface="Tahoma" panose="020B0604030504040204" pitchFamily="34" charset="0"/>
              <a:ea typeface="Tahoma" panose="020B0604030504040204" pitchFamily="34" charset="0"/>
              <a:cs typeface="Tahoma" panose="020B0604030504040204" pitchFamily="34" charset="0"/>
            </a:endParaRPr>
          </a:p>
          <a:p>
            <a:r>
              <a:rPr lang="el-GR" sz="2400" u="sng" dirty="0">
                <a:latin typeface="Tahoma" panose="020B0604030504040204" pitchFamily="34" charset="0"/>
                <a:ea typeface="Tahoma" panose="020B0604030504040204" pitchFamily="34" charset="0"/>
                <a:cs typeface="Tahoma" panose="020B0604030504040204" pitchFamily="34" charset="0"/>
              </a:rPr>
              <a:t>Άλλοι παράγοντες κινδύνου</a:t>
            </a:r>
          </a:p>
          <a:p>
            <a:pPr marL="342900" indent="-342900">
              <a:buClr>
                <a:srgbClr val="FFC000"/>
              </a:buClr>
              <a:buFont typeface="Wingdings" panose="05000000000000000000" pitchFamily="2" charset="2"/>
              <a:buChar char="q"/>
            </a:pPr>
            <a:r>
              <a:rPr lang="el-GR" sz="2400" dirty="0">
                <a:latin typeface="Tahoma" panose="020B0604030504040204" pitchFamily="34" charset="0"/>
                <a:ea typeface="Tahoma" panose="020B0604030504040204" pitchFamily="34" charset="0"/>
                <a:cs typeface="Tahoma" panose="020B0604030504040204" pitchFamily="34" charset="0"/>
              </a:rPr>
              <a:t>Περιβαλλοντικοί ρύποι</a:t>
            </a:r>
          </a:p>
          <a:p>
            <a:pPr marL="342900" indent="-342900">
              <a:buClr>
                <a:srgbClr val="FFC000"/>
              </a:buClr>
              <a:buFont typeface="Wingdings" panose="05000000000000000000" pitchFamily="2" charset="2"/>
              <a:buChar char="q"/>
            </a:pPr>
            <a:r>
              <a:rPr lang="el-GR" sz="2400" dirty="0">
                <a:latin typeface="Tahoma" panose="020B0604030504040204" pitchFamily="34" charset="0"/>
                <a:ea typeface="Tahoma" panose="020B0604030504040204" pitchFamily="34" charset="0"/>
                <a:cs typeface="Tahoma" panose="020B0604030504040204" pitchFamily="34" charset="0"/>
              </a:rPr>
              <a:t>Γενετικοί παράγοντες (έλλειψη α1 αντιθρυψίνης)</a:t>
            </a:r>
          </a:p>
          <a:p>
            <a:pPr marL="342900" indent="-342900">
              <a:buClr>
                <a:srgbClr val="FFC000"/>
              </a:buClr>
              <a:buFont typeface="Wingdings" panose="05000000000000000000" pitchFamily="2" charset="2"/>
              <a:buChar char="q"/>
            </a:pPr>
            <a:r>
              <a:rPr lang="el-GR" sz="2400" dirty="0">
                <a:latin typeface="Tahoma" panose="020B0604030504040204" pitchFamily="34" charset="0"/>
                <a:ea typeface="Tahoma" panose="020B0604030504040204" pitchFamily="34" charset="0"/>
                <a:cs typeface="Tahoma" panose="020B0604030504040204" pitchFamily="34" charset="0"/>
              </a:rPr>
              <a:t>Υπεραντιδραστικότητα των αεραγωγών και βρογχικό άσθμα)</a:t>
            </a:r>
          </a:p>
          <a:p>
            <a:pPr marL="342900" indent="-342900">
              <a:buClr>
                <a:srgbClr val="FFC000"/>
              </a:buClr>
              <a:buFont typeface="Wingdings" panose="05000000000000000000" pitchFamily="2" charset="2"/>
              <a:buChar char="q"/>
            </a:pPr>
            <a:r>
              <a:rPr lang="el-GR" sz="2400" dirty="0">
                <a:latin typeface="Tahoma" panose="020B0604030504040204" pitchFamily="34" charset="0"/>
                <a:ea typeface="Tahoma" panose="020B0604030504040204" pitchFamily="34" charset="0"/>
                <a:cs typeface="Tahoma" panose="020B0604030504040204" pitchFamily="34" charset="0"/>
              </a:rPr>
              <a:t>Κακή ανάπτυξη πνευμόνων κατά την παιδική ηλικία (υποθρεψία, λοιμώξεις)</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57598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190543" y="656692"/>
            <a:ext cx="7056784" cy="523220"/>
          </a:xfrm>
          <a:prstGeom prst="rect">
            <a:avLst/>
          </a:prstGeom>
          <a:noFill/>
          <a:ln w="9525">
            <a:noFill/>
            <a:miter lim="800000"/>
            <a:headEnd/>
            <a:tailEnd/>
          </a:ln>
        </p:spPr>
        <p:txBody>
          <a:bodyPr wrap="square">
            <a:spAutoFit/>
          </a:bodyPr>
          <a:lstStyle/>
          <a:p>
            <a:pPr algn="ctr"/>
            <a:r>
              <a:rPr lang="en-US" sz="2800" dirty="0">
                <a:solidFill>
                  <a:srgbClr val="FFCC66"/>
                </a:solidFill>
                <a:latin typeface="Tahoma" pitchFamily="34" charset="0"/>
                <a:cs typeface="Tahoma" pitchFamily="34" charset="0"/>
              </a:rPr>
              <a:t>Alpha-1 antitrypsin deficiency (AATD) </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8" name="TextBox 1"/>
          <p:cNvSpPr txBox="1">
            <a:spLocks noChangeArrowheads="1"/>
          </p:cNvSpPr>
          <p:nvPr/>
        </p:nvSpPr>
        <p:spPr bwMode="auto">
          <a:xfrm>
            <a:off x="755576" y="1196752"/>
            <a:ext cx="8196839" cy="4688463"/>
          </a:xfrm>
          <a:prstGeom prst="rect">
            <a:avLst/>
          </a:prstGeom>
          <a:noFill/>
          <a:ln w="9525">
            <a:noFill/>
            <a:miter lim="800000"/>
            <a:headEnd/>
            <a:tailEnd/>
          </a:ln>
        </p:spPr>
        <p:txBody>
          <a:bodyPr wrap="square">
            <a:spAutoFit/>
          </a:bodyPr>
          <a:lstStyle/>
          <a:p>
            <a:pPr>
              <a:buClr>
                <a:srgbClr val="FFCC66"/>
              </a:buClr>
            </a:pPr>
            <a:endParaRPr lang="en-GB" sz="2800" dirty="0">
              <a:solidFill>
                <a:srgbClr val="FFCC66"/>
              </a:solidFill>
              <a:latin typeface="Calibri" panose="020F0502020204030204" pitchFamily="34" charset="0"/>
              <a:cs typeface="Calibri" panose="020F0502020204030204" pitchFamily="34" charset="0"/>
            </a:endParaRPr>
          </a:p>
          <a:p>
            <a:pPr>
              <a:buClr>
                <a:srgbClr val="FFCC66"/>
              </a:buClr>
            </a:pPr>
            <a:endParaRPr lang="en-GB" sz="2800" dirty="0">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l-GR" sz="2800" dirty="0">
                <a:latin typeface="Calibri" panose="020F0502020204030204" pitchFamily="34" charset="0"/>
                <a:cs typeface="Calibri" panose="020F0502020204030204" pitchFamily="34" charset="0"/>
              </a:rPr>
              <a:t>Η </a:t>
            </a:r>
            <a:r>
              <a:rPr lang="en-GB" sz="2800" dirty="0">
                <a:latin typeface="Calibri" panose="020F0502020204030204" pitchFamily="34" charset="0"/>
                <a:cs typeface="Calibri" panose="020F0502020204030204" pitchFamily="34" charset="0"/>
              </a:rPr>
              <a:t>WH</a:t>
            </a:r>
            <a:r>
              <a:rPr lang="el-GR" sz="2800" dirty="0">
                <a:latin typeface="Calibri" panose="020F0502020204030204" pitchFamily="34" charset="0"/>
                <a:cs typeface="Calibri" panose="020F0502020204030204" pitchFamily="34" charset="0"/>
              </a:rPr>
              <a:t>Ο συνιστά όλοι οι ασθενείς με διάγνωση ΧΑΠ να ελέγχονται άπαξ για έλλειψη της </a:t>
            </a:r>
            <a:r>
              <a:rPr lang="en-US" sz="2800" dirty="0">
                <a:latin typeface="Calibri" panose="020F0502020204030204" pitchFamily="34" charset="0"/>
                <a:cs typeface="Calibri" panose="020F0502020204030204" pitchFamily="34" charset="0"/>
              </a:rPr>
              <a:t>a1-</a:t>
            </a:r>
            <a:r>
              <a:rPr lang="el-GR" sz="2800" dirty="0">
                <a:latin typeface="Calibri" panose="020F0502020204030204" pitchFamily="34" charset="0"/>
                <a:cs typeface="Calibri" panose="020F0502020204030204" pitchFamily="34" charset="0"/>
              </a:rPr>
              <a:t>αντιθρυψίνης, ειδικά αν υπάρχει αυξημένος επιπολασμός στον πληθυσμό ή αν το άτομο είναι νέο (&lt;45 ετών) με εμφύσημα</a:t>
            </a:r>
          </a:p>
          <a:p>
            <a:pPr marL="342900" indent="-342900">
              <a:buClr>
                <a:srgbClr val="FFCC66"/>
              </a:buClr>
              <a:buFont typeface="Arial" panose="020B0604020202020204" pitchFamily="34" charset="0"/>
              <a:buChar char="►"/>
            </a:pPr>
            <a:r>
              <a:rPr lang="el-GR" sz="2800" dirty="0">
                <a:latin typeface="Calibri" panose="020F0502020204030204" pitchFamily="34" charset="0"/>
                <a:cs typeface="Calibri" panose="020F0502020204030204" pitchFamily="34" charset="0"/>
              </a:rPr>
              <a:t>Η συγκέντρωσή της μπορεί να διαφέρει ανάλογα με το αν η διαταραχή είναι ομόζυγη ή ετερόζυγη</a:t>
            </a:r>
            <a:endParaRPr lang="en-GB" sz="2800" dirty="0">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endParaRPr lang="en-AU" sz="2800" dirty="0">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endParaRPr lang="en-US" sz="2800" u="sng" baseline="30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4109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954107"/>
          </a:xfrm>
          <a:prstGeom prst="rect">
            <a:avLst/>
          </a:prstGeom>
          <a:noFill/>
          <a:ln w="9525">
            <a:noFill/>
            <a:miter lim="800000"/>
            <a:headEnd/>
            <a:tailEnd/>
          </a:ln>
        </p:spPr>
        <p:txBody>
          <a:bodyPr wrap="square">
            <a:spAutoFit/>
          </a:bodyPr>
          <a:lstStyle/>
          <a:p>
            <a:pPr algn="ctr"/>
            <a:r>
              <a:rPr lang="el-GR" sz="2800" dirty="0">
                <a:solidFill>
                  <a:srgbClr val="FFCC66"/>
                </a:solidFill>
                <a:latin typeface="Tahoma" pitchFamily="34" charset="0"/>
                <a:cs typeface="Tahoma" pitchFamily="34" charset="0"/>
              </a:rPr>
              <a:t>Παράγοντες που επηρεάζουν την εξέλιξη της ΧΑΠ</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6" name="TextBox 1"/>
          <p:cNvSpPr txBox="1">
            <a:spLocks noChangeArrowheads="1"/>
          </p:cNvSpPr>
          <p:nvPr/>
        </p:nvSpPr>
        <p:spPr bwMode="auto">
          <a:xfrm>
            <a:off x="2265550" y="1283741"/>
            <a:ext cx="5328592" cy="5427127"/>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r>
              <a:rPr lang="el-GR" sz="2000" dirty="0"/>
              <a:t>Γενετικοί παράγοντες</a:t>
            </a:r>
            <a:endParaRPr lang="en-US" sz="2000" dirty="0"/>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l-GR" sz="2000" dirty="0"/>
              <a:t>Ηλικία και φύλο</a:t>
            </a:r>
            <a:endParaRPr lang="en-US" sz="2000" dirty="0"/>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l-GR" sz="2000" dirty="0"/>
              <a:t>Ανάπτυξη των πνευμόνων</a:t>
            </a:r>
            <a:endParaRPr lang="en-US" sz="2000" dirty="0"/>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l-GR" sz="2000" dirty="0"/>
              <a:t>Έκθεση σε σωματίδια</a:t>
            </a:r>
            <a:endParaRPr lang="en-US" sz="2000" dirty="0"/>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l-GR" sz="2000" dirty="0"/>
              <a:t>Κοινωνικοικονομική κατάσταση</a:t>
            </a:r>
            <a:endParaRPr lang="en-US" sz="2000" dirty="0"/>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l-GR" sz="2000" dirty="0"/>
              <a:t>Ασθμα και υπεραντιδραστικότητα των αεραγωγών</a:t>
            </a:r>
            <a:endParaRPr lang="en-US" sz="2000" dirty="0"/>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l-GR" sz="2000" dirty="0"/>
              <a:t>Παρουσία χρόνιας βρογχίτιδας</a:t>
            </a:r>
            <a:endParaRPr lang="en-US" sz="2000" dirty="0"/>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l-GR" sz="2000" dirty="0"/>
              <a:t>Λοιμώξεις (παροξύνσεις)</a:t>
            </a:r>
            <a:endParaRPr lang="en-US" sz="2000" dirty="0"/>
          </a:p>
          <a:p>
            <a:pPr marL="342900" indent="-342900">
              <a:buClr>
                <a:srgbClr val="FFCC66"/>
              </a:buClr>
              <a:buFont typeface="Arial" panose="020B0604020202020204" pitchFamily="34" charset="0"/>
              <a:buChar char="►"/>
            </a:pPr>
            <a:endParaRPr lang="en-US" sz="2000" u="sng" baseline="30000" dirty="0"/>
          </a:p>
          <a:p>
            <a:pPr marL="342900" indent="-342900">
              <a:buClr>
                <a:srgbClr val="FFCC66"/>
              </a:buClr>
              <a:buFont typeface="Arial" panose="020B0604020202020204" pitchFamily="34" charset="0"/>
              <a:buChar char="►"/>
            </a:pPr>
            <a:endParaRPr lang="en-US" sz="2000" u="sng" baseline="30000" dirty="0"/>
          </a:p>
        </p:txBody>
      </p:sp>
    </p:spTree>
    <p:extLst>
      <p:ext uri="{BB962C8B-B14F-4D97-AF65-F5344CB8AC3E}">
        <p14:creationId xmlns:p14="http://schemas.microsoft.com/office/powerpoint/2010/main" val="4058863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l-GR" sz="2800" dirty="0">
                <a:solidFill>
                  <a:srgbClr val="FFCC66"/>
                </a:solidFill>
                <a:latin typeface="Tahoma" pitchFamily="34" charset="0"/>
                <a:cs typeface="Tahoma" pitchFamily="34" charset="0"/>
              </a:rPr>
              <a:t>Διάγνωση και αρχική εκτίμηση</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6" name="TextBox 1"/>
          <p:cNvSpPr txBox="1">
            <a:spLocks noChangeArrowheads="1"/>
          </p:cNvSpPr>
          <p:nvPr/>
        </p:nvSpPr>
        <p:spPr bwMode="auto">
          <a:xfrm>
            <a:off x="971600" y="1169293"/>
            <a:ext cx="7776864" cy="5878532"/>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r>
              <a:rPr lang="el-GR" sz="2400" u="sng" dirty="0"/>
              <a:t>Συμπτώματα της ΧΑΠ (</a:t>
            </a:r>
            <a:r>
              <a:rPr lang="en-US" sz="2400" u="sng" dirty="0"/>
              <a:t>COPD</a:t>
            </a:r>
            <a:r>
              <a:rPr lang="el-GR" sz="2400" u="sng" dirty="0"/>
              <a:t>)</a:t>
            </a:r>
            <a:endParaRPr lang="en-US" sz="2400" u="sng" dirty="0"/>
          </a:p>
          <a:p>
            <a:pPr marL="342900" indent="-342900">
              <a:buClr>
                <a:srgbClr val="FFCC66"/>
              </a:buClr>
              <a:buFont typeface="Arial" panose="020B0604020202020204" pitchFamily="34" charset="0"/>
              <a:buChar char="►"/>
            </a:pPr>
            <a:endParaRPr lang="en-US" sz="2400" dirty="0"/>
          </a:p>
          <a:p>
            <a:pPr marL="800100" lvl="1" indent="-342900">
              <a:buClr>
                <a:srgbClr val="FFCC66"/>
              </a:buClr>
              <a:buFont typeface="Wingdings" panose="05000000000000000000" pitchFamily="2" charset="2"/>
              <a:buChar char="Ø"/>
            </a:pPr>
            <a:r>
              <a:rPr lang="el-GR" sz="2400" dirty="0"/>
              <a:t>Δύσπνοια χρόνια και προοδευτική</a:t>
            </a:r>
          </a:p>
          <a:p>
            <a:pPr marL="800100" lvl="1" indent="-342900">
              <a:buClr>
                <a:srgbClr val="FFCC66"/>
              </a:buClr>
              <a:buFont typeface="Wingdings" panose="05000000000000000000" pitchFamily="2" charset="2"/>
              <a:buChar char="Ø"/>
            </a:pPr>
            <a:endParaRPr lang="en-US" sz="2400" dirty="0"/>
          </a:p>
          <a:p>
            <a:pPr marL="800100" lvl="1" indent="-342900">
              <a:buClr>
                <a:srgbClr val="FFCC66"/>
              </a:buClr>
              <a:buFont typeface="Wingdings" panose="05000000000000000000" pitchFamily="2" charset="2"/>
              <a:buChar char="Ø"/>
            </a:pPr>
            <a:r>
              <a:rPr lang="el-GR" sz="2400" dirty="0"/>
              <a:t>Βήχας</a:t>
            </a:r>
          </a:p>
          <a:p>
            <a:pPr marL="800100" lvl="1" indent="-342900">
              <a:buClr>
                <a:srgbClr val="FFCC66"/>
              </a:buClr>
              <a:buFont typeface="Wingdings" panose="05000000000000000000" pitchFamily="2" charset="2"/>
              <a:buChar char="Ø"/>
            </a:pPr>
            <a:endParaRPr lang="en-US" sz="2400" dirty="0"/>
          </a:p>
          <a:p>
            <a:pPr marL="800100" lvl="1" indent="-342900">
              <a:buClr>
                <a:srgbClr val="FFCC66"/>
              </a:buClr>
              <a:buFont typeface="Wingdings" panose="05000000000000000000" pitchFamily="2" charset="2"/>
              <a:buChar char="Ø"/>
            </a:pPr>
            <a:r>
              <a:rPr lang="el-GR" sz="2400" dirty="0"/>
              <a:t>Παραγωγή πτυέλων</a:t>
            </a:r>
          </a:p>
          <a:p>
            <a:pPr marL="800100" lvl="1" indent="-342900">
              <a:buClr>
                <a:srgbClr val="FFCC66"/>
              </a:buClr>
              <a:buFont typeface="Wingdings" panose="05000000000000000000" pitchFamily="2" charset="2"/>
              <a:buChar char="Ø"/>
            </a:pPr>
            <a:endParaRPr lang="en-US" sz="2400" dirty="0"/>
          </a:p>
          <a:p>
            <a:pPr marL="800100" lvl="1" indent="-342900">
              <a:buClr>
                <a:srgbClr val="FFCC66"/>
              </a:buClr>
              <a:buFont typeface="Wingdings" panose="05000000000000000000" pitchFamily="2" charset="2"/>
              <a:buChar char="Ø"/>
            </a:pPr>
            <a:r>
              <a:rPr lang="el-GR" sz="2400" dirty="0"/>
              <a:t>Βρογχόσπασμος και βάρος στο στήθος</a:t>
            </a:r>
          </a:p>
          <a:p>
            <a:pPr lvl="1">
              <a:buClr>
                <a:srgbClr val="FFCC66"/>
              </a:buClr>
            </a:pPr>
            <a:endParaRPr lang="el-GR" sz="2400" dirty="0"/>
          </a:p>
          <a:p>
            <a:pPr marL="800100" lvl="1" indent="-342900">
              <a:buClr>
                <a:srgbClr val="FFCC66"/>
              </a:buClr>
              <a:buFont typeface="Wingdings" panose="05000000000000000000" pitchFamily="2" charset="2"/>
              <a:buChar char="Ø"/>
            </a:pPr>
            <a:r>
              <a:rPr lang="el-GR" sz="2400" dirty="0"/>
              <a:t>Αλλα συμπτώματα: κόπωση, ανορεξία, οιδήματα, οστεοπόρωση και κατάγματα πλευρών, αρρυθμίες, άγχος και κατάθλιψη.</a:t>
            </a:r>
            <a:endParaRPr lang="en-US" sz="2400" dirty="0"/>
          </a:p>
          <a:p>
            <a:pPr marL="342900" indent="-342900">
              <a:buClr>
                <a:srgbClr val="FFCC66"/>
              </a:buClr>
              <a:buFont typeface="Wingdings" panose="05000000000000000000" pitchFamily="2" charset="2"/>
              <a:buChar char="§"/>
            </a:pPr>
            <a:endParaRPr lang="en-US" sz="2400" dirty="0"/>
          </a:p>
          <a:p>
            <a:pPr>
              <a:buClr>
                <a:srgbClr val="FFCC66"/>
              </a:buClr>
            </a:pPr>
            <a:endParaRPr lang="en-US" sz="2400" dirty="0"/>
          </a:p>
          <a:p>
            <a:pPr marL="342900" indent="-342900">
              <a:buClr>
                <a:srgbClr val="FFCC66"/>
              </a:buClr>
              <a:buFont typeface="Arial" panose="020B0604020202020204" pitchFamily="34" charset="0"/>
              <a:buChar char="►"/>
            </a:pPr>
            <a:endParaRPr lang="en-US" sz="2400" u="sng" baseline="30000" dirty="0"/>
          </a:p>
        </p:txBody>
      </p:sp>
    </p:spTree>
    <p:extLst>
      <p:ext uri="{BB962C8B-B14F-4D97-AF65-F5344CB8AC3E}">
        <p14:creationId xmlns:p14="http://schemas.microsoft.com/office/powerpoint/2010/main" val="73819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pic>
        <p:nvPicPr>
          <p:cNvPr id="3074" name="Picture 2" descr="tabl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35" y="1340768"/>
            <a:ext cx="9034469"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a:extLst>
              <a:ext uri="{FF2B5EF4-FFF2-40B4-BE49-F238E27FC236}">
                <a16:creationId xmlns:a16="http://schemas.microsoft.com/office/drawing/2014/main" id="{DB878A77-D781-4737-96FC-573906DFB162}"/>
              </a:ext>
            </a:extLst>
          </p:cNvPr>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l-GR" sz="2800" dirty="0">
                <a:solidFill>
                  <a:srgbClr val="FFCC66"/>
                </a:solidFill>
                <a:latin typeface="Tahoma" pitchFamily="34" charset="0"/>
                <a:cs typeface="Tahoma" pitchFamily="34" charset="0"/>
              </a:rPr>
              <a:t>Διάγνωση και αρχική εκτίμηση</a:t>
            </a:r>
            <a:endParaRPr lang="en-US" sz="2800" dirty="0">
              <a:solidFill>
                <a:srgbClr val="FFCC66"/>
              </a:solidFill>
              <a:latin typeface="Tahoma" pitchFamily="34" charset="0"/>
              <a:cs typeface="Tahoma" pitchFamily="34" charset="0"/>
            </a:endParaRPr>
          </a:p>
        </p:txBody>
      </p:sp>
    </p:spTree>
    <p:extLst>
      <p:ext uri="{BB962C8B-B14F-4D97-AF65-F5344CB8AC3E}">
        <p14:creationId xmlns:p14="http://schemas.microsoft.com/office/powerpoint/2010/main" val="2024558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9144000" cy="2492896"/>
          </a:xfrm>
          <a:prstGeom prst="rect">
            <a:avLst/>
          </a:prstGeom>
          <a:solidFill>
            <a:srgbClr val="F1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16632"/>
            <a:ext cx="2270943" cy="226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138" b="7701"/>
          <a:stretch/>
        </p:blipFill>
        <p:spPr bwMode="auto">
          <a:xfrm>
            <a:off x="1907704" y="5301207"/>
            <a:ext cx="5452927" cy="967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689" b="70079"/>
          <a:stretch/>
        </p:blipFill>
        <p:spPr bwMode="auto">
          <a:xfrm>
            <a:off x="2287091" y="2996952"/>
            <a:ext cx="4824536" cy="1981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612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545506" y="656692"/>
            <a:ext cx="6553200" cy="954107"/>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algn="ctr"/>
            <a:r>
              <a:rPr lang="el-GR" sz="2800" dirty="0">
                <a:solidFill>
                  <a:srgbClr val="FFCC66"/>
                </a:solidFill>
                <a:latin typeface="Tahoma" pitchFamily="34" charset="0"/>
                <a:cs typeface="Tahoma" pitchFamily="34" charset="0"/>
              </a:rPr>
              <a:t>Η σπιρομέτρηση τεκμηριώνει την παρουσία ΧΑΠ</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pic>
        <p:nvPicPr>
          <p:cNvPr id="2050" name="Picture 2" descr="fig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7" y="1929043"/>
            <a:ext cx="8640961" cy="438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a:extLst>
              <a:ext uri="{FF2B5EF4-FFF2-40B4-BE49-F238E27FC236}">
                <a16:creationId xmlns:a16="http://schemas.microsoft.com/office/drawing/2014/main" id="{EDE23196-B1B9-4ECB-BF98-CFD95B545465}"/>
              </a:ext>
            </a:extLst>
          </p:cNvPr>
          <p:cNvSpPr txBox="1">
            <a:spLocks noChangeArrowheads="1"/>
          </p:cNvSpPr>
          <p:nvPr/>
        </p:nvSpPr>
        <p:spPr bwMode="auto">
          <a:xfrm>
            <a:off x="1293714" y="181731"/>
            <a:ext cx="7056784" cy="523220"/>
          </a:xfrm>
          <a:prstGeom prst="rect">
            <a:avLst/>
          </a:prstGeom>
          <a:noFill/>
          <a:ln w="9525">
            <a:noFill/>
            <a:miter lim="800000"/>
            <a:headEnd/>
            <a:tailEnd/>
          </a:ln>
        </p:spPr>
        <p:txBody>
          <a:bodyPr wrap="square">
            <a:spAutoFit/>
          </a:bodyPr>
          <a:lstStyle/>
          <a:p>
            <a:pPr algn="ctr"/>
            <a:r>
              <a:rPr lang="el-GR" sz="2800" dirty="0">
                <a:solidFill>
                  <a:srgbClr val="FFCC66"/>
                </a:solidFill>
                <a:latin typeface="Tahoma" pitchFamily="34" charset="0"/>
                <a:cs typeface="Tahoma" pitchFamily="34" charset="0"/>
              </a:rPr>
              <a:t>Διάγνωση και αρχική εκτίμηση</a:t>
            </a:r>
            <a:endParaRPr lang="en-US" sz="2800" dirty="0">
              <a:solidFill>
                <a:srgbClr val="FFCC66"/>
              </a:solidFill>
              <a:latin typeface="Tahoma" pitchFamily="34" charset="0"/>
              <a:cs typeface="Tahoma" pitchFamily="34" charset="0"/>
            </a:endParaRPr>
          </a:p>
        </p:txBody>
      </p:sp>
    </p:spTree>
    <p:extLst>
      <p:ext uri="{BB962C8B-B14F-4D97-AF65-F5344CB8AC3E}">
        <p14:creationId xmlns:p14="http://schemas.microsoft.com/office/powerpoint/2010/main" val="745817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l-GR" sz="2800" dirty="0">
                <a:solidFill>
                  <a:srgbClr val="FFCC66"/>
                </a:solidFill>
                <a:latin typeface="Tahoma" pitchFamily="34" charset="0"/>
                <a:cs typeface="Tahoma" pitchFamily="34" charset="0"/>
              </a:rPr>
              <a:t>Σπιρομέτρηση</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47664" y="6304877"/>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pic>
        <p:nvPicPr>
          <p:cNvPr id="6146" name="Picture 2" descr="fig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2" y="1389310"/>
            <a:ext cx="9096438" cy="44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8537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pic>
        <p:nvPicPr>
          <p:cNvPr id="2" name="Picture 3" descr="fig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206832"/>
            <a:ext cx="8939713" cy="5472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a:extLst>
              <a:ext uri="{FF2B5EF4-FFF2-40B4-BE49-F238E27FC236}">
                <a16:creationId xmlns:a16="http://schemas.microsoft.com/office/drawing/2014/main" id="{30BFB49D-F0CE-45CE-A9D6-E29EB998B665}"/>
              </a:ext>
            </a:extLst>
          </p:cNvPr>
          <p:cNvSpPr txBox="1">
            <a:spLocks noChangeArrowheads="1"/>
          </p:cNvSpPr>
          <p:nvPr/>
        </p:nvSpPr>
        <p:spPr bwMode="auto">
          <a:xfrm>
            <a:off x="1331640" y="285248"/>
            <a:ext cx="7056784" cy="954107"/>
          </a:xfrm>
          <a:prstGeom prst="rect">
            <a:avLst/>
          </a:prstGeom>
          <a:noFill/>
          <a:ln w="9525">
            <a:noFill/>
            <a:miter lim="800000"/>
            <a:headEnd/>
            <a:tailEnd/>
          </a:ln>
        </p:spPr>
        <p:txBody>
          <a:bodyPr wrap="square">
            <a:spAutoFit/>
          </a:bodyPr>
          <a:lstStyle/>
          <a:p>
            <a:pPr algn="ctr"/>
            <a:r>
              <a:rPr lang="el-GR" sz="2800" dirty="0">
                <a:solidFill>
                  <a:srgbClr val="FFCC66"/>
                </a:solidFill>
                <a:latin typeface="Tahoma" pitchFamily="34" charset="0"/>
                <a:cs typeface="Tahoma" pitchFamily="34" charset="0"/>
              </a:rPr>
              <a:t>Διάγνωση και αρχική εκτίμηση</a:t>
            </a:r>
          </a:p>
          <a:p>
            <a:pPr algn="ctr"/>
            <a:r>
              <a:rPr lang="el-GR" sz="2800" dirty="0">
                <a:solidFill>
                  <a:srgbClr val="FFCC66"/>
                </a:solidFill>
                <a:latin typeface="Tahoma" pitchFamily="34" charset="0"/>
                <a:cs typeface="Tahoma" pitchFamily="34" charset="0"/>
              </a:rPr>
              <a:t>Σπιρομέτρηση</a:t>
            </a:r>
            <a:endParaRPr lang="en-US" sz="2800" dirty="0">
              <a:solidFill>
                <a:srgbClr val="FFCC66"/>
              </a:solidFill>
              <a:latin typeface="Tahoma" pitchFamily="34" charset="0"/>
              <a:cs typeface="Tahoma" pitchFamily="34" charset="0"/>
            </a:endParaRPr>
          </a:p>
        </p:txBody>
      </p:sp>
    </p:spTree>
    <p:extLst>
      <p:ext uri="{BB962C8B-B14F-4D97-AF65-F5344CB8AC3E}">
        <p14:creationId xmlns:p14="http://schemas.microsoft.com/office/powerpoint/2010/main" val="3816490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1384995"/>
          </a:xfrm>
          <a:prstGeom prst="rect">
            <a:avLst/>
          </a:prstGeom>
          <a:noFill/>
          <a:ln w="9525">
            <a:noFill/>
            <a:miter lim="800000"/>
            <a:headEnd/>
            <a:tailEnd/>
          </a:ln>
        </p:spPr>
        <p:txBody>
          <a:bodyPr wrap="square">
            <a:spAutoFit/>
          </a:bodyPr>
          <a:lstStyle/>
          <a:p>
            <a:pPr algn="ctr"/>
            <a:r>
              <a:rPr lang="el-GR" sz="2800" dirty="0">
                <a:solidFill>
                  <a:srgbClr val="FFCC66"/>
                </a:solidFill>
                <a:latin typeface="Tahoma" pitchFamily="34" charset="0"/>
                <a:cs typeface="Tahoma" pitchFamily="34" charset="0"/>
              </a:rPr>
              <a:t>ΤΑΞΙΝΟΜΗΣΗ ΤΗΣ ΒΑΡΥΤΗΤΑΣ ΣΤΗ ΜΕΙΩΣΗ ΤΗΣ ΡΟΗΣ ΤΟΥ ΑΕΡΑ ΜΕ ΒΑΣΗ ΤΗ ΣΠΙΡΟΜΕΤΡΗΣΗ</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pic>
        <p:nvPicPr>
          <p:cNvPr id="7170" name="Picture 2" descr="tabl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30" y="2420888"/>
            <a:ext cx="9048787"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57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B053100-A3AB-4FED-93BB-1AF049C19E6F}"/>
              </a:ext>
            </a:extLst>
          </p:cNvPr>
          <p:cNvSpPr>
            <a:spLocks noGrp="1" noChangeArrowheads="1"/>
          </p:cNvSpPr>
          <p:nvPr>
            <p:ph type="title"/>
          </p:nvPr>
        </p:nvSpPr>
        <p:spPr>
          <a:xfrm>
            <a:off x="539552" y="404664"/>
            <a:ext cx="8604448" cy="1600200"/>
          </a:xfrm>
          <a:noFill/>
        </p:spPr>
        <p:txBody>
          <a:bodyPr lIns="82314" tIns="41157" rIns="82314" bIns="41157" anchor="t">
            <a:normAutofit/>
          </a:bodyPr>
          <a:lstStyle/>
          <a:p>
            <a:pPr eaLnBrk="1" hangingPunct="1"/>
            <a:r>
              <a:rPr lang="el-GR" altLang="en-US" sz="2800" b="1" dirty="0">
                <a:solidFill>
                  <a:srgbClr val="FFC000"/>
                </a:solidFill>
              </a:rPr>
              <a:t>Χρήσιμες εξετάσεις για τη διάγνωση και για την εκτίμηση της ΧΑΠ</a:t>
            </a:r>
            <a:endParaRPr lang="en-US" altLang="en-US" sz="2800" b="1" dirty="0">
              <a:solidFill>
                <a:srgbClr val="FFC000"/>
              </a:solidFill>
            </a:endParaRPr>
          </a:p>
        </p:txBody>
      </p:sp>
      <p:sp>
        <p:nvSpPr>
          <p:cNvPr id="32771" name="Rectangle 3">
            <a:extLst>
              <a:ext uri="{FF2B5EF4-FFF2-40B4-BE49-F238E27FC236}">
                <a16:creationId xmlns:a16="http://schemas.microsoft.com/office/drawing/2014/main" id="{8591AAB2-36E6-4829-8D6D-60FB415E698F}"/>
              </a:ext>
            </a:extLst>
          </p:cNvPr>
          <p:cNvSpPr>
            <a:spLocks noGrp="1" noChangeArrowheads="1"/>
          </p:cNvSpPr>
          <p:nvPr>
            <p:ph type="body" idx="1"/>
          </p:nvPr>
        </p:nvSpPr>
        <p:spPr>
          <a:xfrm>
            <a:off x="1143000" y="2514600"/>
            <a:ext cx="7772400" cy="3733800"/>
          </a:xfrm>
        </p:spPr>
        <p:txBody>
          <a:bodyPr lIns="82314" tIns="41157" rIns="82314" bIns="41157">
            <a:normAutofit/>
          </a:bodyPr>
          <a:lstStyle/>
          <a:p>
            <a:pPr eaLnBrk="1" hangingPunct="1">
              <a:lnSpc>
                <a:spcPct val="130000"/>
              </a:lnSpc>
            </a:pPr>
            <a:r>
              <a:rPr lang="en-US" altLang="en-US" sz="2800" b="1" dirty="0" err="1"/>
              <a:t>Ακτινογρ</a:t>
            </a:r>
            <a:r>
              <a:rPr lang="en-US" altLang="en-US" sz="2800" b="1" dirty="0"/>
              <a:t>αφία</a:t>
            </a:r>
          </a:p>
          <a:p>
            <a:pPr eaLnBrk="1" hangingPunct="1">
              <a:lnSpc>
                <a:spcPct val="130000"/>
              </a:lnSpc>
            </a:pPr>
            <a:r>
              <a:rPr lang="en-US" altLang="en-US" sz="2800" b="1" dirty="0" err="1"/>
              <a:t>Αξονική</a:t>
            </a:r>
            <a:r>
              <a:rPr lang="en-US" altLang="en-US" sz="2800" b="1" dirty="0"/>
              <a:t> </a:t>
            </a:r>
            <a:r>
              <a:rPr lang="en-US" altLang="en-US" sz="2800" b="1" dirty="0" err="1"/>
              <a:t>τομογρ</a:t>
            </a:r>
            <a:r>
              <a:rPr lang="en-US" altLang="en-US" sz="2800" b="1" dirty="0"/>
              <a:t>αφία</a:t>
            </a:r>
          </a:p>
          <a:p>
            <a:pPr eaLnBrk="1" hangingPunct="1">
              <a:lnSpc>
                <a:spcPct val="130000"/>
              </a:lnSpc>
            </a:pPr>
            <a:r>
              <a:rPr lang="en-US" altLang="en-US" sz="2800" b="1" dirty="0" err="1"/>
              <a:t>Μέτρηση</a:t>
            </a:r>
            <a:r>
              <a:rPr lang="en-US" altLang="en-US" sz="2800" b="1" dirty="0"/>
              <a:t> α</a:t>
            </a:r>
            <a:r>
              <a:rPr lang="en-US" altLang="en-US" sz="2800" b="1" dirty="0" err="1"/>
              <a:t>ερίων</a:t>
            </a:r>
            <a:r>
              <a:rPr lang="en-US" altLang="en-US" sz="2800" b="1" dirty="0"/>
              <a:t> α</a:t>
            </a:r>
            <a:r>
              <a:rPr lang="en-US" altLang="en-US" sz="2800" b="1" dirty="0" err="1"/>
              <a:t>ρτηρι</a:t>
            </a:r>
            <a:r>
              <a:rPr lang="en-US" altLang="en-US" sz="2800" b="1" dirty="0"/>
              <a:t>ακού αίματος</a:t>
            </a:r>
          </a:p>
          <a:p>
            <a:pPr eaLnBrk="1" hangingPunct="1">
              <a:lnSpc>
                <a:spcPct val="130000"/>
              </a:lnSpc>
            </a:pPr>
            <a:r>
              <a:rPr lang="el-GR" altLang="en-US" sz="2800" b="1" dirty="0"/>
              <a:t>Προσδιορισμός </a:t>
            </a:r>
            <a:r>
              <a:rPr lang="en-US" altLang="en-US" sz="2800" b="1" dirty="0"/>
              <a:t>α</a:t>
            </a:r>
            <a:r>
              <a:rPr lang="en-US" altLang="en-US" sz="2800" b="1" baseline="-25000" dirty="0"/>
              <a:t>1</a:t>
            </a:r>
            <a:r>
              <a:rPr lang="en-US" altLang="en-US" sz="2800" b="1" dirty="0"/>
              <a:t>-α</a:t>
            </a:r>
            <a:r>
              <a:rPr lang="en-US" altLang="en-US" sz="2800" b="1" dirty="0" err="1"/>
              <a:t>ντιθρυψίνης</a:t>
            </a:r>
            <a:endParaRPr lang="en-US" altLang="en-US" sz="2800" b="1" dirty="0"/>
          </a:p>
          <a:p>
            <a:pPr eaLnBrk="1" hangingPunct="1">
              <a:lnSpc>
                <a:spcPct val="130000"/>
              </a:lnSpc>
            </a:pPr>
            <a:endParaRPr lang="en-US" altLang="en-US" sz="2800" b="1" dirty="0"/>
          </a:p>
        </p:txBody>
      </p:sp>
    </p:spTree>
    <p:extLst>
      <p:ext uri="{BB962C8B-B14F-4D97-AF65-F5344CB8AC3E}">
        <p14:creationId xmlns:p14="http://schemas.microsoft.com/office/powerpoint/2010/main" val="2400549413"/>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0" name="Picture 2" descr="Untitled-Scanned-01">
            <a:extLst>
              <a:ext uri="{FF2B5EF4-FFF2-40B4-BE49-F238E27FC236}">
                <a16:creationId xmlns:a16="http://schemas.microsoft.com/office/drawing/2014/main" id="{A1FA4EC5-8CD8-4CEC-A161-7E1DBEB777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8001000" cy="5105400"/>
          </a:xfrm>
          <a:prstGeom prst="rect">
            <a:avLst/>
          </a:prstGeom>
          <a:solidFill>
            <a:schemeClr val="hlink"/>
          </a:solidFill>
          <a:ln w="34925">
            <a:solidFill>
              <a:schemeClr val="hlink"/>
            </a:solidFill>
            <a:miter lim="800000"/>
            <a:headEnd/>
            <a:tailEnd/>
          </a:ln>
        </p:spPr>
      </p:pic>
    </p:spTree>
    <p:extLst>
      <p:ext uri="{BB962C8B-B14F-4D97-AF65-F5344CB8AC3E}">
        <p14:creationId xmlns:p14="http://schemas.microsoft.com/office/powerpoint/2010/main" val="1174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14370"/>
                                        </p:tgtEl>
                                        <p:attrNameLst>
                                          <p:attrName>style.visibility</p:attrName>
                                        </p:attrNameLst>
                                      </p:cBhvr>
                                      <p:to>
                                        <p:strVal val="visible"/>
                                      </p:to>
                                    </p:set>
                                    <p:animEffect transition="in" filter="dissolve">
                                      <p:cBhvr>
                                        <p:cTn id="7" dur="500"/>
                                        <p:tgtEl>
                                          <p:spTgt spid="314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4" name="Picture 2">
            <a:extLst>
              <a:ext uri="{FF2B5EF4-FFF2-40B4-BE49-F238E27FC236}">
                <a16:creationId xmlns:a16="http://schemas.microsoft.com/office/drawing/2014/main" id="{E43D6576-B346-45D0-9757-670EE07F5A3E}"/>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5118100" cy="56388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315395" name="Picture 3">
            <a:extLst>
              <a:ext uri="{FF2B5EF4-FFF2-40B4-BE49-F238E27FC236}">
                <a16:creationId xmlns:a16="http://schemas.microsoft.com/office/drawing/2014/main" id="{2D77EE9C-3FDD-4B76-8F61-BE0A71C821CE}"/>
              </a:ext>
            </a:extLst>
          </p:cNvPr>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5105400" y="3708400"/>
            <a:ext cx="4038600" cy="31496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43012" name="Rectangle 4">
            <a:extLst>
              <a:ext uri="{FF2B5EF4-FFF2-40B4-BE49-F238E27FC236}">
                <a16:creationId xmlns:a16="http://schemas.microsoft.com/office/drawing/2014/main" id="{2F2EED75-7C74-4822-BA5C-1434BD4F280C}"/>
              </a:ext>
            </a:extLst>
          </p:cNvPr>
          <p:cNvSpPr>
            <a:spLocks noChangeArrowheads="1"/>
          </p:cNvSpPr>
          <p:nvPr/>
        </p:nvSpPr>
        <p:spPr bwMode="auto">
          <a:xfrm>
            <a:off x="5257800" y="2209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l-GR" altLang="en-US" sz="2400">
              <a:solidFill>
                <a:schemeClr val="folHlink"/>
              </a:solidFill>
              <a:latin typeface="Times New Roman" panose="02020603050405020304" pitchFamily="18" charset="0"/>
            </a:endParaRPr>
          </a:p>
        </p:txBody>
      </p:sp>
    </p:spTree>
    <p:extLst>
      <p:ext uri="{BB962C8B-B14F-4D97-AF65-F5344CB8AC3E}">
        <p14:creationId xmlns:p14="http://schemas.microsoft.com/office/powerpoint/2010/main" val="2913270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15394"/>
                                        </p:tgtEl>
                                        <p:attrNameLst>
                                          <p:attrName>style.visibility</p:attrName>
                                        </p:attrNameLst>
                                      </p:cBhvr>
                                      <p:to>
                                        <p:strVal val="visible"/>
                                      </p:to>
                                    </p:set>
                                    <p:anim calcmode="lin" valueType="num">
                                      <p:cBhvr additive="base">
                                        <p:cTn id="7" dur="500" fill="hold"/>
                                        <p:tgtEl>
                                          <p:spTgt spid="315394"/>
                                        </p:tgtEl>
                                        <p:attrNameLst>
                                          <p:attrName>ppt_x</p:attrName>
                                        </p:attrNameLst>
                                      </p:cBhvr>
                                      <p:tavLst>
                                        <p:tav tm="0">
                                          <p:val>
                                            <p:strVal val="0-#ppt_w/2"/>
                                          </p:val>
                                        </p:tav>
                                        <p:tav tm="100000">
                                          <p:val>
                                            <p:strVal val="#ppt_x"/>
                                          </p:val>
                                        </p:tav>
                                      </p:tavLst>
                                    </p:anim>
                                    <p:anim calcmode="lin" valueType="num">
                                      <p:cBhvr additive="base">
                                        <p:cTn id="8" dur="500" fill="hold"/>
                                        <p:tgtEl>
                                          <p:spTgt spid="3153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315395"/>
                                        </p:tgtEl>
                                        <p:attrNameLst>
                                          <p:attrName>style.visibility</p:attrName>
                                        </p:attrNameLst>
                                      </p:cBhvr>
                                      <p:to>
                                        <p:strVal val="visible"/>
                                      </p:to>
                                    </p:set>
                                    <p:animEffect transition="in" filter="dissolve">
                                      <p:cBhvr>
                                        <p:cTn id="13" dur="500"/>
                                        <p:tgtEl>
                                          <p:spTgt spid="315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8" name="Picture 2" descr="σάρωση0004">
            <a:extLst>
              <a:ext uri="{FF2B5EF4-FFF2-40B4-BE49-F238E27FC236}">
                <a16:creationId xmlns:a16="http://schemas.microsoft.com/office/drawing/2014/main" id="{041597A3-34AB-44AA-B951-3F1CA1590B42}"/>
              </a:ext>
            </a:extLst>
          </p:cNvPr>
          <p:cNvPicPr>
            <a:picLocks noGrp="1" noChangeAspect="1" noChangeArrowheads="1"/>
          </p:cNvPicPr>
          <p:nvPr>
            <p:ph type="subTitle" idx="1"/>
          </p:nvPr>
        </p:nvPicPr>
        <p:blipFill>
          <a:blip r:embed="rId2"/>
          <a:srcRect/>
          <a:stretch>
            <a:fillRect/>
          </a:stretch>
        </p:blipFill>
        <p:spPr>
          <a:xfrm>
            <a:off x="1763713" y="836613"/>
            <a:ext cx="5761037" cy="5329237"/>
          </a:xfrm>
          <a:effectLst>
            <a:outerShdw dist="17961" dir="2700000" algn="ctr" rotWithShape="0">
              <a:schemeClr val="bg2"/>
            </a:outerShdw>
          </a:effectLst>
        </p:spPr>
      </p:pic>
    </p:spTree>
    <p:extLst>
      <p:ext uri="{BB962C8B-B14F-4D97-AF65-F5344CB8AC3E}">
        <p14:creationId xmlns:p14="http://schemas.microsoft.com/office/powerpoint/2010/main" val="1533342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σάρωση">
            <a:extLst>
              <a:ext uri="{FF2B5EF4-FFF2-40B4-BE49-F238E27FC236}">
                <a16:creationId xmlns:a16="http://schemas.microsoft.com/office/drawing/2014/main" id="{3EC94137-9C52-49B0-8627-91DE17F7F0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557338"/>
            <a:ext cx="6337300"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a:extLst>
              <a:ext uri="{FF2B5EF4-FFF2-40B4-BE49-F238E27FC236}">
                <a16:creationId xmlns:a16="http://schemas.microsoft.com/office/drawing/2014/main" id="{E83C37F4-E97F-43C2-913C-8CA9E5B298E7}"/>
              </a:ext>
            </a:extLst>
          </p:cNvPr>
          <p:cNvSpPr txBox="1">
            <a:spLocks noChangeArrowheads="1"/>
          </p:cNvSpPr>
          <p:nvPr/>
        </p:nvSpPr>
        <p:spPr bwMode="auto">
          <a:xfrm>
            <a:off x="1958975" y="179388"/>
            <a:ext cx="61087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3200" b="1">
                <a:solidFill>
                  <a:srgbClr val="FFFF66"/>
                </a:solidFill>
              </a:rPr>
              <a:t>Αξονική τομογραφία θώρακος </a:t>
            </a:r>
          </a:p>
        </p:txBody>
      </p:sp>
    </p:spTree>
    <p:extLst>
      <p:ext uri="{BB962C8B-B14F-4D97-AF65-F5344CB8AC3E}">
        <p14:creationId xmlns:p14="http://schemas.microsoft.com/office/powerpoint/2010/main" val="2167755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Text Box 4">
            <a:extLst>
              <a:ext uri="{FF2B5EF4-FFF2-40B4-BE49-F238E27FC236}">
                <a16:creationId xmlns:a16="http://schemas.microsoft.com/office/drawing/2014/main" id="{18466B23-E269-48BE-861F-472C521BEDD0}"/>
              </a:ext>
            </a:extLst>
          </p:cNvPr>
          <p:cNvSpPr txBox="1">
            <a:spLocks noChangeArrowheads="1"/>
          </p:cNvSpPr>
          <p:nvPr/>
        </p:nvSpPr>
        <p:spPr bwMode="auto">
          <a:xfrm>
            <a:off x="539552" y="1124744"/>
            <a:ext cx="5943600" cy="457200"/>
          </a:xfrm>
          <a:prstGeom prst="rect">
            <a:avLst/>
          </a:prstGeom>
          <a:noFill/>
          <a:ln w="9525">
            <a:noFill/>
            <a:miter lim="800000"/>
            <a:headEnd/>
            <a:tailEnd/>
          </a:ln>
          <a:effectLst/>
        </p:spPr>
        <p:txBody>
          <a:bodyPr>
            <a:spAutoFit/>
          </a:bodyPr>
          <a:lstStyle/>
          <a:p>
            <a:pPr>
              <a:spcBef>
                <a:spcPct val="50000"/>
              </a:spcBef>
              <a:defRPr/>
            </a:pPr>
            <a:r>
              <a:rPr lang="el-GR" sz="2400" b="1" dirty="0">
                <a:solidFill>
                  <a:srgbClr val="FFCC00"/>
                </a:solidFill>
                <a:effectLst>
                  <a:outerShdw blurRad="38100" dist="38100" dir="2700000" algn="tl">
                    <a:srgbClr val="000000"/>
                  </a:outerShdw>
                </a:effectLst>
                <a:latin typeface="Arial" charset="0"/>
              </a:rPr>
              <a:t>ΧΑΠ ΚΑΙ ΑΕΡΙΑ ΑΙΜΑΤΟΣ</a:t>
            </a:r>
          </a:p>
        </p:txBody>
      </p:sp>
      <p:sp>
        <p:nvSpPr>
          <p:cNvPr id="321541" name="Text Box 5">
            <a:extLst>
              <a:ext uri="{FF2B5EF4-FFF2-40B4-BE49-F238E27FC236}">
                <a16:creationId xmlns:a16="http://schemas.microsoft.com/office/drawing/2014/main" id="{57DED43B-E83F-419E-9150-5624D9846A66}"/>
              </a:ext>
            </a:extLst>
          </p:cNvPr>
          <p:cNvSpPr txBox="1">
            <a:spLocks noChangeArrowheads="1"/>
          </p:cNvSpPr>
          <p:nvPr/>
        </p:nvSpPr>
        <p:spPr bwMode="auto">
          <a:xfrm>
            <a:off x="609600" y="2286000"/>
            <a:ext cx="8210872" cy="2893100"/>
          </a:xfrm>
          <a:prstGeom prst="rect">
            <a:avLst/>
          </a:prstGeom>
          <a:noFill/>
          <a:ln w="9525">
            <a:noFill/>
            <a:miter lim="800000"/>
            <a:headEnd/>
            <a:tailEnd/>
          </a:ln>
          <a:effectLst/>
        </p:spPr>
        <p:txBody>
          <a:bodyPr wrap="square">
            <a:spAutoFit/>
          </a:bodyPr>
          <a:lstStyle/>
          <a:p>
            <a:pPr>
              <a:spcBef>
                <a:spcPct val="50000"/>
              </a:spcBef>
              <a:buClr>
                <a:srgbClr val="FF9900"/>
              </a:buClr>
              <a:buFont typeface="Wingdings" pitchFamily="2" charset="2"/>
              <a:buChar char="§"/>
              <a:defRPr/>
            </a:pPr>
            <a:r>
              <a:rPr lang="el-GR" sz="2800" dirty="0">
                <a:effectLst>
                  <a:outerShdw blurRad="38100" dist="38100" dir="2700000" algn="tl">
                    <a:srgbClr val="000000"/>
                  </a:outerShdw>
                </a:effectLst>
                <a:latin typeface="Arial" charset="0"/>
              </a:rPr>
              <a:t> Υποξαιμία</a:t>
            </a:r>
          </a:p>
          <a:p>
            <a:pPr>
              <a:spcBef>
                <a:spcPct val="50000"/>
              </a:spcBef>
              <a:buClr>
                <a:srgbClr val="FF9900"/>
              </a:buClr>
              <a:buFont typeface="Wingdings" pitchFamily="2" charset="2"/>
              <a:buChar char="§"/>
              <a:defRPr/>
            </a:pPr>
            <a:r>
              <a:rPr lang="el-GR" sz="2800" dirty="0">
                <a:effectLst>
                  <a:outerShdw blurRad="38100" dist="38100" dir="2700000" algn="tl">
                    <a:srgbClr val="000000"/>
                  </a:outerShdw>
                </a:effectLst>
                <a:latin typeface="Arial" charset="0"/>
              </a:rPr>
              <a:t> Υπερκαπνία </a:t>
            </a:r>
          </a:p>
          <a:p>
            <a:pPr>
              <a:spcBef>
                <a:spcPct val="50000"/>
              </a:spcBef>
              <a:buClr>
                <a:srgbClr val="FF9900"/>
              </a:buClr>
              <a:buFont typeface="Wingdings" pitchFamily="2" charset="2"/>
              <a:buChar char="§"/>
              <a:defRPr/>
            </a:pPr>
            <a:r>
              <a:rPr lang="el-GR" sz="2800" dirty="0">
                <a:effectLst>
                  <a:outerShdw blurRad="38100" dist="38100" dir="2700000" algn="tl">
                    <a:srgbClr val="000000"/>
                  </a:outerShdw>
                </a:effectLst>
                <a:latin typeface="Arial" charset="0"/>
              </a:rPr>
              <a:t> Αναπνευστική οξέωση</a:t>
            </a:r>
          </a:p>
          <a:p>
            <a:pPr>
              <a:spcBef>
                <a:spcPct val="50000"/>
              </a:spcBef>
              <a:buClr>
                <a:srgbClr val="FF9900"/>
              </a:buClr>
              <a:buFont typeface="Wingdings" pitchFamily="2" charset="2"/>
              <a:buChar char="§"/>
              <a:defRPr/>
            </a:pPr>
            <a:r>
              <a:rPr lang="el-GR" sz="2800" dirty="0">
                <a:effectLst>
                  <a:outerShdw blurRad="38100" dist="38100" dir="2700000" algn="tl">
                    <a:srgbClr val="000000"/>
                  </a:outerShdw>
                </a:effectLst>
                <a:latin typeface="Arial" charset="0"/>
              </a:rPr>
              <a:t> Αυξημένα διττανθρακικά (αντιρροπιστική μεταβολική αλκάλωση)</a:t>
            </a:r>
          </a:p>
        </p:txBody>
      </p:sp>
    </p:spTree>
    <p:extLst>
      <p:ext uri="{BB962C8B-B14F-4D97-AF65-F5344CB8AC3E}">
        <p14:creationId xmlns:p14="http://schemas.microsoft.com/office/powerpoint/2010/main" val="1504698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FCC66"/>
                </a:solidFill>
                <a:latin typeface="Tahoma" pitchFamily="34" charset="0"/>
                <a:cs typeface="Tahoma" pitchFamily="34" charset="0"/>
              </a:rPr>
              <a:t>GOLD Website Address</a:t>
            </a:r>
          </a:p>
        </p:txBody>
      </p:sp>
      <p:sp>
        <p:nvSpPr>
          <p:cNvPr id="9" name="TextBox 1"/>
          <p:cNvSpPr txBox="1">
            <a:spLocks noChangeArrowheads="1"/>
          </p:cNvSpPr>
          <p:nvPr/>
        </p:nvSpPr>
        <p:spPr bwMode="auto">
          <a:xfrm>
            <a:off x="1593289" y="6360584"/>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p:cNvSpPr txBox="1">
            <a:spLocks noChangeArrowheads="1"/>
          </p:cNvSpPr>
          <p:nvPr/>
        </p:nvSpPr>
        <p:spPr bwMode="auto">
          <a:xfrm>
            <a:off x="1643797" y="1196752"/>
            <a:ext cx="6553200" cy="923330"/>
          </a:xfrm>
          <a:prstGeom prst="rect">
            <a:avLst/>
          </a:prstGeom>
          <a:noFill/>
          <a:ln w="9525">
            <a:noFill/>
            <a:miter lim="800000"/>
            <a:headEnd/>
            <a:tailEnd/>
          </a:ln>
        </p:spPr>
        <p:txBody>
          <a:bodyPr>
            <a:spAutoFit/>
          </a:bodyPr>
          <a:lstStyle/>
          <a:p>
            <a:pPr algn="ctr"/>
            <a:r>
              <a:rPr lang="en-US" sz="5400" dirty="0">
                <a:latin typeface="Tahoma" pitchFamily="34" charset="0"/>
                <a:cs typeface="Tahoma" pitchFamily="34" charset="0"/>
              </a:rPr>
              <a:t>www.goldcopd.org</a:t>
            </a:r>
            <a:endParaRPr lang="en-US" sz="4400" dirty="0">
              <a:latin typeface="Tahoma" pitchFamily="34" charset="0"/>
              <a:cs typeface="Tahoma"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2480386"/>
            <a:ext cx="6775126" cy="390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www.awarenessdays.com/wp-content/uploads/2014/11/110115_FB-Blog_15-202.jpg">
            <a:extLst>
              <a:ext uri="{FF2B5EF4-FFF2-40B4-BE49-F238E27FC236}">
                <a16:creationId xmlns:a16="http://schemas.microsoft.com/office/drawing/2014/main" id="{818D79D5-7E30-4246-8113-1A7507F0AA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 y="2369973"/>
            <a:ext cx="5468691" cy="30752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F3BAEC2-C73B-42CC-A740-AB0F7CEA63F7}"/>
              </a:ext>
            </a:extLst>
          </p:cNvPr>
          <p:cNvSpPr txBox="1"/>
          <p:nvPr/>
        </p:nvSpPr>
        <p:spPr>
          <a:xfrm>
            <a:off x="0" y="2415503"/>
            <a:ext cx="1512168"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b="1" dirty="0">
                <a:solidFill>
                  <a:schemeClr val="bg1"/>
                </a:solidFill>
              </a:rPr>
              <a:t>20 November 2019</a:t>
            </a:r>
          </a:p>
        </p:txBody>
      </p:sp>
    </p:spTree>
    <p:extLst>
      <p:ext uri="{BB962C8B-B14F-4D97-AF65-F5344CB8AC3E}">
        <p14:creationId xmlns:p14="http://schemas.microsoft.com/office/powerpoint/2010/main" val="3798917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l-GR" sz="2800" dirty="0">
                <a:solidFill>
                  <a:srgbClr val="FFCC66"/>
                </a:solidFill>
                <a:latin typeface="Tahoma" pitchFamily="34" charset="0"/>
                <a:cs typeface="Tahoma" pitchFamily="34" charset="0"/>
              </a:rPr>
              <a:t>ΧΑΠ (</a:t>
            </a:r>
            <a:r>
              <a:rPr lang="en-US" sz="2800" dirty="0">
                <a:solidFill>
                  <a:srgbClr val="FFCC66"/>
                </a:solidFill>
                <a:latin typeface="Tahoma" pitchFamily="34" charset="0"/>
                <a:cs typeface="Tahoma" pitchFamily="34" charset="0"/>
              </a:rPr>
              <a:t>COPD</a:t>
            </a:r>
            <a:r>
              <a:rPr lang="el-GR" sz="2800" dirty="0">
                <a:solidFill>
                  <a:srgbClr val="FFCC66"/>
                </a:solidFill>
                <a:latin typeface="Tahoma" pitchFamily="34" charset="0"/>
                <a:cs typeface="Tahoma" pitchFamily="34" charset="0"/>
              </a:rPr>
              <a:t>)</a:t>
            </a:r>
            <a:r>
              <a:rPr lang="en-US" sz="2800" dirty="0">
                <a:solidFill>
                  <a:srgbClr val="FFCC66"/>
                </a:solidFill>
                <a:latin typeface="Tahoma" pitchFamily="34" charset="0"/>
                <a:cs typeface="Tahoma" pitchFamily="34" charset="0"/>
              </a:rPr>
              <a:t> </a:t>
            </a:r>
            <a:r>
              <a:rPr lang="el-GR" sz="2800" dirty="0">
                <a:solidFill>
                  <a:srgbClr val="FFCC66"/>
                </a:solidFill>
                <a:latin typeface="Tahoma" pitchFamily="34" charset="0"/>
                <a:cs typeface="Tahoma" pitchFamily="34" charset="0"/>
              </a:rPr>
              <a:t>και</a:t>
            </a:r>
            <a:r>
              <a:rPr lang="en-US" sz="2800" dirty="0">
                <a:solidFill>
                  <a:srgbClr val="FFCC66"/>
                </a:solidFill>
                <a:latin typeface="Tahoma" pitchFamily="34" charset="0"/>
                <a:cs typeface="Tahoma" pitchFamily="34" charset="0"/>
              </a:rPr>
              <a:t> </a:t>
            </a:r>
            <a:r>
              <a:rPr lang="el-GR" sz="2800" dirty="0">
                <a:solidFill>
                  <a:srgbClr val="FFCC66"/>
                </a:solidFill>
                <a:latin typeface="Tahoma" pitchFamily="34" charset="0"/>
                <a:cs typeface="Tahoma" pitchFamily="34" charset="0"/>
              </a:rPr>
              <a:t>Συννοσηρότητες</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6" name="TextBox 1"/>
          <p:cNvSpPr txBox="1">
            <a:spLocks noChangeArrowheads="1"/>
          </p:cNvSpPr>
          <p:nvPr/>
        </p:nvSpPr>
        <p:spPr bwMode="auto">
          <a:xfrm>
            <a:off x="0" y="1327776"/>
            <a:ext cx="8892479" cy="4893647"/>
          </a:xfrm>
          <a:prstGeom prst="rect">
            <a:avLst/>
          </a:prstGeom>
          <a:noFill/>
          <a:ln w="9525">
            <a:noFill/>
            <a:miter lim="800000"/>
            <a:headEnd/>
            <a:tailEnd/>
          </a:ln>
        </p:spPr>
        <p:txBody>
          <a:bodyPr wrap="square">
            <a:spAutoFit/>
          </a:bodyPr>
          <a:lstStyle/>
          <a:p>
            <a:pPr marL="2171700" lvl="4" indent="-342900">
              <a:buClr>
                <a:srgbClr val="FFCC66"/>
              </a:buClr>
              <a:buFont typeface="Arial" panose="020B0604020202020204" pitchFamily="34" charset="0"/>
              <a:buChar char="►"/>
            </a:pPr>
            <a:r>
              <a:rPr lang="el-GR" sz="2400" dirty="0"/>
              <a:t>Καρδιαγγειακή νόσος</a:t>
            </a:r>
            <a:r>
              <a:rPr lang="en-AU" sz="2400" dirty="0"/>
              <a:t> (CVD)</a:t>
            </a:r>
          </a:p>
          <a:p>
            <a:pPr marL="2171700" lvl="4" indent="-342900">
              <a:buClr>
                <a:srgbClr val="FFCC66"/>
              </a:buClr>
              <a:buFont typeface="Arial" panose="020B0604020202020204" pitchFamily="34" charset="0"/>
              <a:buChar char="►"/>
            </a:pPr>
            <a:r>
              <a:rPr lang="el-GR" sz="2400" dirty="0"/>
              <a:t>Καρδιακή Ανεπάρκεια</a:t>
            </a:r>
            <a:endParaRPr lang="en-AU" sz="2400" dirty="0"/>
          </a:p>
          <a:p>
            <a:pPr marL="2171700" lvl="4" indent="-342900">
              <a:buClr>
                <a:srgbClr val="FFCC66"/>
              </a:buClr>
              <a:buFont typeface="Arial" panose="020B0604020202020204" pitchFamily="34" charset="0"/>
              <a:buChar char="►"/>
            </a:pPr>
            <a:r>
              <a:rPr lang="en-AU" sz="2400" dirty="0"/>
              <a:t>I</a:t>
            </a:r>
            <a:r>
              <a:rPr lang="el-GR" sz="2400" dirty="0"/>
              <a:t>σχαιμική Καρδιακή νόσος</a:t>
            </a:r>
            <a:r>
              <a:rPr lang="en-AU" sz="2400" dirty="0"/>
              <a:t> (IHD) </a:t>
            </a:r>
          </a:p>
          <a:p>
            <a:pPr marL="2171700" lvl="4" indent="-342900">
              <a:buClr>
                <a:srgbClr val="FFCC66"/>
              </a:buClr>
              <a:buFont typeface="Arial" panose="020B0604020202020204" pitchFamily="34" charset="0"/>
              <a:buChar char="►"/>
            </a:pPr>
            <a:r>
              <a:rPr lang="en-AU" sz="2400" dirty="0"/>
              <a:t>A</a:t>
            </a:r>
            <a:r>
              <a:rPr lang="el-GR" sz="2400" dirty="0"/>
              <a:t>ρρυθμίες</a:t>
            </a:r>
            <a:endParaRPr lang="en-AU" sz="2400" dirty="0"/>
          </a:p>
          <a:p>
            <a:pPr marL="2171700" lvl="4" indent="-342900">
              <a:buClr>
                <a:srgbClr val="FFCC66"/>
              </a:buClr>
              <a:buFont typeface="Arial" panose="020B0604020202020204" pitchFamily="34" charset="0"/>
              <a:buChar char="►"/>
            </a:pPr>
            <a:r>
              <a:rPr lang="el-GR" sz="2400" dirty="0"/>
              <a:t>Περιφερική αγγειακή νόσος</a:t>
            </a:r>
            <a:endParaRPr lang="de-DE" sz="2400" dirty="0"/>
          </a:p>
          <a:p>
            <a:pPr marL="2171700" lvl="4" indent="-342900">
              <a:buClr>
                <a:srgbClr val="FFCC66"/>
              </a:buClr>
              <a:buFont typeface="Arial" panose="020B0604020202020204" pitchFamily="34" charset="0"/>
              <a:buChar char="►"/>
            </a:pPr>
            <a:r>
              <a:rPr lang="el-GR" sz="2400" dirty="0"/>
              <a:t>Υπέρταση</a:t>
            </a:r>
            <a:endParaRPr lang="de-DE" sz="2400" dirty="0"/>
          </a:p>
          <a:p>
            <a:pPr marL="2171700" lvl="4" indent="-342900">
              <a:buClr>
                <a:srgbClr val="FFCC66"/>
              </a:buClr>
              <a:buFont typeface="Arial" panose="020B0604020202020204" pitchFamily="34" charset="0"/>
              <a:buChar char="►"/>
            </a:pPr>
            <a:r>
              <a:rPr lang="de-DE" sz="2400" dirty="0"/>
              <a:t>O</a:t>
            </a:r>
            <a:r>
              <a:rPr lang="el-GR" sz="2400" dirty="0"/>
              <a:t>στεοπώρωση</a:t>
            </a:r>
            <a:endParaRPr lang="en-AU" sz="2400" dirty="0"/>
          </a:p>
          <a:p>
            <a:pPr marL="2171700" lvl="4" indent="-342900">
              <a:buClr>
                <a:srgbClr val="FFCC66"/>
              </a:buClr>
              <a:buFont typeface="Arial" panose="020B0604020202020204" pitchFamily="34" charset="0"/>
              <a:buChar char="►"/>
            </a:pPr>
            <a:r>
              <a:rPr lang="el-GR" sz="2400" dirty="0"/>
              <a:t>Άγχος και κατάθλιψη</a:t>
            </a:r>
            <a:endParaRPr lang="en-AU" sz="2400" dirty="0"/>
          </a:p>
          <a:p>
            <a:pPr marL="2171700" lvl="4" indent="-342900">
              <a:buClr>
                <a:srgbClr val="FFCC66"/>
              </a:buClr>
              <a:buFont typeface="Arial" panose="020B0604020202020204" pitchFamily="34" charset="0"/>
              <a:buChar char="►"/>
            </a:pPr>
            <a:r>
              <a:rPr lang="de-DE" sz="2400" dirty="0"/>
              <a:t>C</a:t>
            </a:r>
            <a:r>
              <a:rPr lang="en-US" sz="2400" dirty="0"/>
              <a:t>a </a:t>
            </a:r>
            <a:r>
              <a:rPr lang="el-GR" sz="2400" dirty="0"/>
              <a:t>πνεύμονα</a:t>
            </a:r>
            <a:endParaRPr lang="en-AU" sz="2400" dirty="0"/>
          </a:p>
          <a:p>
            <a:pPr marL="2171700" lvl="4" indent="-342900">
              <a:buClr>
                <a:srgbClr val="FFCC66"/>
              </a:buClr>
              <a:buFont typeface="Arial" panose="020B0604020202020204" pitchFamily="34" charset="0"/>
              <a:buChar char="►"/>
            </a:pPr>
            <a:r>
              <a:rPr lang="de-DE" sz="2400" dirty="0"/>
              <a:t>M</a:t>
            </a:r>
            <a:r>
              <a:rPr lang="el-GR" sz="2400" dirty="0"/>
              <a:t>εταβολικό σύνδρομο και ΣΔ</a:t>
            </a:r>
            <a:endParaRPr lang="en-AU" sz="2400" dirty="0"/>
          </a:p>
          <a:p>
            <a:pPr marL="2171700" lvl="4" indent="-342900">
              <a:buClr>
                <a:srgbClr val="FFCC66"/>
              </a:buClr>
              <a:buFont typeface="Arial" panose="020B0604020202020204" pitchFamily="34" charset="0"/>
              <a:buChar char="►"/>
            </a:pPr>
            <a:r>
              <a:rPr lang="el-GR" sz="2400" dirty="0"/>
              <a:t>Γαστροοισοφαγική παλινδρόμηση</a:t>
            </a:r>
            <a:r>
              <a:rPr lang="de-DE" sz="2400" dirty="0"/>
              <a:t> (GERD) </a:t>
            </a:r>
            <a:endParaRPr lang="en-AU" sz="2400" dirty="0"/>
          </a:p>
          <a:p>
            <a:pPr marL="2171700" lvl="4" indent="-342900">
              <a:buClr>
                <a:srgbClr val="FFCC66"/>
              </a:buClr>
              <a:buFont typeface="Arial" panose="020B0604020202020204" pitchFamily="34" charset="0"/>
              <a:buChar char="►"/>
            </a:pPr>
            <a:r>
              <a:rPr lang="de-DE" sz="2400" dirty="0"/>
              <a:t>B</a:t>
            </a:r>
            <a:r>
              <a:rPr lang="el-GR" sz="2400" dirty="0"/>
              <a:t>ρογχεκτασίες</a:t>
            </a:r>
            <a:endParaRPr lang="en-AU" sz="2400" dirty="0"/>
          </a:p>
          <a:p>
            <a:pPr marL="2171700" lvl="4" indent="-342900">
              <a:buClr>
                <a:srgbClr val="FFCC66"/>
              </a:buClr>
              <a:buFont typeface="Arial" panose="020B0604020202020204" pitchFamily="34" charset="0"/>
              <a:buChar char="►"/>
            </a:pPr>
            <a:r>
              <a:rPr lang="el-GR" sz="2400" dirty="0"/>
              <a:t>Σύνδρομο αποφρακτικής άπνοιας</a:t>
            </a:r>
            <a:endParaRPr lang="en-AU" sz="2400" dirty="0"/>
          </a:p>
        </p:txBody>
      </p:sp>
    </p:spTree>
    <p:extLst>
      <p:ext uri="{BB962C8B-B14F-4D97-AF65-F5344CB8AC3E}">
        <p14:creationId xmlns:p14="http://schemas.microsoft.com/office/powerpoint/2010/main" val="2258903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954107"/>
          </a:xfrm>
          <a:prstGeom prst="rect">
            <a:avLst/>
          </a:prstGeom>
          <a:noFill/>
          <a:ln w="9525">
            <a:noFill/>
            <a:miter lim="800000"/>
            <a:headEnd/>
            <a:tailEnd/>
          </a:ln>
        </p:spPr>
        <p:txBody>
          <a:bodyPr wrap="square">
            <a:spAutoFit/>
          </a:bodyPr>
          <a:lstStyle/>
          <a:p>
            <a:pPr algn="ctr"/>
            <a:r>
              <a:rPr lang="el-GR" sz="2800" dirty="0">
                <a:solidFill>
                  <a:srgbClr val="FFCC66"/>
                </a:solidFill>
                <a:latin typeface="Tahoma" pitchFamily="34" charset="0"/>
                <a:cs typeface="Tahoma" pitchFamily="34" charset="0"/>
              </a:rPr>
              <a:t>Η πορεία εξέλιξης της ΧΑΠ χαρακτηρίζεται από τις παροξύνσεις</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8" name="TextBox 1"/>
          <p:cNvSpPr txBox="1">
            <a:spLocks noChangeArrowheads="1"/>
          </p:cNvSpPr>
          <p:nvPr/>
        </p:nvSpPr>
        <p:spPr bwMode="auto">
          <a:xfrm>
            <a:off x="788276" y="1349189"/>
            <a:ext cx="7652460" cy="3785652"/>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400" dirty="0"/>
          </a:p>
          <a:p>
            <a:pPr marL="342900" indent="-342900">
              <a:buClr>
                <a:srgbClr val="FFCC66"/>
              </a:buClr>
              <a:buFont typeface="Arial" panose="020B0604020202020204" pitchFamily="34" charset="0"/>
              <a:buChar char="►"/>
            </a:pPr>
            <a:r>
              <a:rPr lang="en-GB" sz="2400" dirty="0"/>
              <a:t>O</a:t>
            </a:r>
            <a:r>
              <a:rPr lang="el-GR" sz="2400" dirty="0"/>
              <a:t>ι παροξύνσεις της ΧΑΠ ορίζονται σαν οξεία επιδείνωση των αναπνευστικών συμπτωμάτων που απαιτεί επιπλέον θεραπεία.</a:t>
            </a:r>
            <a:endParaRPr lang="en-GB" sz="2400" dirty="0"/>
          </a:p>
          <a:p>
            <a:pPr marL="342900" indent="-342900">
              <a:buClr>
                <a:srgbClr val="FFCC66"/>
              </a:buClr>
              <a:buFont typeface="Arial" panose="020B0604020202020204" pitchFamily="34" charset="0"/>
              <a:buChar char="►"/>
            </a:pPr>
            <a:endParaRPr lang="en-GB" sz="2400" dirty="0"/>
          </a:p>
          <a:p>
            <a:pPr marL="342900" indent="-342900">
              <a:buClr>
                <a:srgbClr val="FFCC66"/>
              </a:buClr>
              <a:buFont typeface="Arial" panose="020B0604020202020204" pitchFamily="34" charset="0"/>
              <a:buChar char="►"/>
            </a:pPr>
            <a:r>
              <a:rPr lang="el-GR" sz="2400" dirty="0"/>
              <a:t>Ταξινομούνται σαν</a:t>
            </a:r>
            <a:r>
              <a:rPr lang="en-GB" sz="2400" dirty="0"/>
              <a:t>:</a:t>
            </a:r>
          </a:p>
          <a:p>
            <a:pPr marL="800100" lvl="1" indent="-342900">
              <a:buClr>
                <a:srgbClr val="FFCC66"/>
              </a:buClr>
              <a:buFont typeface="Wingdings" panose="05000000000000000000" pitchFamily="2" charset="2"/>
              <a:buChar char="Ø"/>
            </a:pPr>
            <a:r>
              <a:rPr lang="el-GR" sz="2400" dirty="0">
                <a:solidFill>
                  <a:srgbClr val="FFCC66"/>
                </a:solidFill>
              </a:rPr>
              <a:t>Ήπιες </a:t>
            </a:r>
            <a:r>
              <a:rPr lang="en-GB" sz="2400" dirty="0"/>
              <a:t> </a:t>
            </a:r>
            <a:endParaRPr lang="el-GR" sz="2400" dirty="0"/>
          </a:p>
          <a:p>
            <a:pPr marL="800100" lvl="1" indent="-342900">
              <a:buClr>
                <a:srgbClr val="FFCC66"/>
              </a:buClr>
              <a:buFont typeface="Wingdings" panose="05000000000000000000" pitchFamily="2" charset="2"/>
              <a:buChar char="Ø"/>
            </a:pPr>
            <a:r>
              <a:rPr lang="en-GB" sz="2400" dirty="0">
                <a:solidFill>
                  <a:srgbClr val="FFCC66"/>
                </a:solidFill>
              </a:rPr>
              <a:t>M</a:t>
            </a:r>
            <a:r>
              <a:rPr lang="el-GR" sz="2400" dirty="0">
                <a:solidFill>
                  <a:srgbClr val="FFCC66"/>
                </a:solidFill>
              </a:rPr>
              <a:t>έτριας βαρύτητας</a:t>
            </a:r>
            <a:endParaRPr lang="en-GB" sz="2400" dirty="0"/>
          </a:p>
          <a:p>
            <a:pPr marL="800100" lvl="1" indent="-342900">
              <a:buClr>
                <a:srgbClr val="FFCC66"/>
              </a:buClr>
              <a:buFont typeface="Wingdings" panose="05000000000000000000" pitchFamily="2" charset="2"/>
              <a:buChar char="Ø"/>
            </a:pPr>
            <a:r>
              <a:rPr lang="el-GR" sz="2400" dirty="0">
                <a:solidFill>
                  <a:srgbClr val="FFCC66"/>
                </a:solidFill>
              </a:rPr>
              <a:t>Σοβαρές </a:t>
            </a:r>
            <a:r>
              <a:rPr lang="en-GB" sz="2400" dirty="0"/>
              <a:t>(</a:t>
            </a:r>
            <a:r>
              <a:rPr lang="el-GR" sz="2400" dirty="0"/>
              <a:t>απαιτούν νοσηλεία και μπορούν να οδηγήσουν σε οξεία αναπνευστική ανεπάρκεια)</a:t>
            </a:r>
            <a:endParaRPr lang="en-AU" sz="2400" dirty="0"/>
          </a:p>
        </p:txBody>
      </p:sp>
      <p:sp>
        <p:nvSpPr>
          <p:cNvPr id="2" name="Rectangle 1">
            <a:extLst>
              <a:ext uri="{FF2B5EF4-FFF2-40B4-BE49-F238E27FC236}">
                <a16:creationId xmlns:a16="http://schemas.microsoft.com/office/drawing/2014/main" id="{55DC33A8-494C-44BE-AD69-C8D8AB0D6802}"/>
              </a:ext>
            </a:extLst>
          </p:cNvPr>
          <p:cNvSpPr/>
          <p:nvPr/>
        </p:nvSpPr>
        <p:spPr>
          <a:xfrm>
            <a:off x="418530" y="5273803"/>
            <a:ext cx="8473950" cy="140551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buClr>
                <a:srgbClr val="FFCC66"/>
              </a:buClr>
              <a:buFont typeface="Arial" panose="020B0604020202020204" pitchFamily="34" charset="0"/>
              <a:buChar char="►"/>
            </a:pPr>
            <a:endParaRPr lang="el-GR" sz="3200" baseline="30000" dirty="0">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l-GR" sz="3200" baseline="30000" dirty="0">
                <a:latin typeface="Calibri" panose="020F0502020204030204" pitchFamily="34" charset="0"/>
                <a:cs typeface="Calibri" panose="020F0502020204030204" pitchFamily="34" charset="0"/>
              </a:rPr>
              <a:t>Η παρόξυνση της ΧΑΠ μπορεί να αποτελέσει καταληκτικό αίτιο</a:t>
            </a:r>
          </a:p>
          <a:p>
            <a:pPr marL="342900" indent="-342900">
              <a:buClr>
                <a:srgbClr val="FFCC66"/>
              </a:buClr>
              <a:buFont typeface="Arial" panose="020B0604020202020204" pitchFamily="34" charset="0"/>
              <a:buChar char="►"/>
            </a:pPr>
            <a:r>
              <a:rPr lang="el-GR" sz="3200" baseline="30000" dirty="0">
                <a:latin typeface="Calibri" panose="020F0502020204030204" pitchFamily="34" charset="0"/>
                <a:cs typeface="Calibri" panose="020F0502020204030204" pitchFamily="34" charset="0"/>
              </a:rPr>
              <a:t>50% οφείλονται σε μικροβιακά αίτια και 50% σε ιούς και περιβαλλοντικούς παράγοντες</a:t>
            </a:r>
            <a:endParaRPr lang="en-US" sz="3200" baseline="30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5409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1489839" y="6527247"/>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6" name="TextBox 1"/>
          <p:cNvSpPr txBox="1">
            <a:spLocks noChangeArrowheads="1"/>
          </p:cNvSpPr>
          <p:nvPr/>
        </p:nvSpPr>
        <p:spPr bwMode="auto">
          <a:xfrm>
            <a:off x="251520" y="1192280"/>
            <a:ext cx="8424936" cy="5509200"/>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r>
              <a:rPr lang="el-GR" sz="2200" dirty="0"/>
              <a:t>Η χρόνια </a:t>
            </a:r>
            <a:r>
              <a:rPr lang="el-GR" sz="2000" dirty="0"/>
              <a:t>αποφρακτική</a:t>
            </a:r>
            <a:r>
              <a:rPr lang="el-GR" sz="2200" dirty="0"/>
              <a:t> πνευμονοπάθεια</a:t>
            </a:r>
            <a:r>
              <a:rPr lang="en-AU" sz="2200" dirty="0"/>
              <a:t> (COPD)</a:t>
            </a:r>
            <a:r>
              <a:rPr lang="el-GR" sz="2200" dirty="0"/>
              <a:t>είναι μια κοινή νόσος με δυνατότητα να προληφθεί και να θεραπευθεί. Χαρακτηρίζεται από επίμονα αναπνευστικά συμπτώματα και περιορισμό της ροής του αέρα η οποία οφείλεται σε διαταραχές των αεραγωγών ή/και των κυψελίδων,</a:t>
            </a:r>
            <a:r>
              <a:rPr lang="en-AU" sz="2200" dirty="0"/>
              <a:t> </a:t>
            </a:r>
            <a:r>
              <a:rPr lang="el-GR" sz="2200" dirty="0"/>
              <a:t>συνήθως μετά από σημαντική έκθεση σε επιβλαβή σωματίδια ή αέρια</a:t>
            </a:r>
            <a:r>
              <a:rPr lang="en-AU" sz="2200" dirty="0"/>
              <a:t>.</a:t>
            </a:r>
          </a:p>
          <a:p>
            <a:pPr>
              <a:buClr>
                <a:srgbClr val="FFCC66"/>
              </a:buClr>
            </a:pPr>
            <a:endParaRPr lang="en-AU" sz="2200" dirty="0"/>
          </a:p>
          <a:p>
            <a:pPr marL="342900" indent="-342900">
              <a:buClr>
                <a:srgbClr val="FFCC66"/>
              </a:buClr>
              <a:buFont typeface="Arial" panose="020B0604020202020204" pitchFamily="34" charset="0"/>
              <a:buChar char="►"/>
            </a:pPr>
            <a:r>
              <a:rPr lang="el-GR" sz="2200" dirty="0"/>
              <a:t>Τα συχνότερα συμπτώματα περιλαμβάνουν δύσπνοια, βήχα, με ή χωρίς απόχρεμψη.</a:t>
            </a:r>
            <a:r>
              <a:rPr lang="en-AU" sz="2200" dirty="0"/>
              <a:t> </a:t>
            </a:r>
          </a:p>
          <a:p>
            <a:pPr>
              <a:buClr>
                <a:srgbClr val="FFCC66"/>
              </a:buClr>
            </a:pPr>
            <a:endParaRPr lang="en-AU" sz="2200" dirty="0"/>
          </a:p>
          <a:p>
            <a:pPr marL="342900" indent="-342900">
              <a:buClr>
                <a:srgbClr val="FFCC66"/>
              </a:buClr>
              <a:buFont typeface="Arial" panose="020B0604020202020204" pitchFamily="34" charset="0"/>
              <a:buChar char="►"/>
            </a:pPr>
            <a:r>
              <a:rPr lang="el-GR" sz="2200" dirty="0"/>
              <a:t>Ο κυριότερος παράγοντας κινδύνου για ΧΑΠ είναι το κάπνισμα αλλά μπορούν να συμβάλλουν και άλλοι παράγοντες έκθεσης όπως καύσιμα βιομάζας και η μόλυνση του αέρα.</a:t>
            </a:r>
            <a:r>
              <a:rPr lang="en-AU" sz="2200" dirty="0"/>
              <a:t> </a:t>
            </a:r>
            <a:r>
              <a:rPr lang="el-GR" sz="2200" dirty="0"/>
              <a:t>Επιπλέον, γενετικοί παράγοντες, η γήρανση και διαταραχές στην ανάπτυξη των πνευμόνων αποτελούν επίσης παράγοντες κινδύνου</a:t>
            </a:r>
            <a:endParaRPr lang="en-AU" sz="2200" dirty="0"/>
          </a:p>
        </p:txBody>
      </p:sp>
      <p:sp>
        <p:nvSpPr>
          <p:cNvPr id="2" name="Rectangle 1">
            <a:extLst>
              <a:ext uri="{FF2B5EF4-FFF2-40B4-BE49-F238E27FC236}">
                <a16:creationId xmlns:a16="http://schemas.microsoft.com/office/drawing/2014/main" id="{A5A7AE03-1E66-43F8-9E2E-17309E33D77A}"/>
              </a:ext>
            </a:extLst>
          </p:cNvPr>
          <p:cNvSpPr/>
          <p:nvPr/>
        </p:nvSpPr>
        <p:spPr>
          <a:xfrm>
            <a:off x="1500910" y="658628"/>
            <a:ext cx="2690993" cy="461665"/>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buClr>
                <a:srgbClr val="FFCC66"/>
              </a:buClr>
            </a:pPr>
            <a:r>
              <a:rPr lang="en-AU" sz="2400" b="1" dirty="0"/>
              <a:t> KEY POINTS (1</a:t>
            </a:r>
            <a:r>
              <a:rPr lang="el-GR" sz="2400" b="1" dirty="0"/>
              <a:t>)</a:t>
            </a:r>
            <a:r>
              <a:rPr lang="en-AU" sz="2400" b="1" dirty="0"/>
              <a:t>:</a:t>
            </a:r>
          </a:p>
        </p:txBody>
      </p:sp>
    </p:spTree>
    <p:extLst>
      <p:ext uri="{BB962C8B-B14F-4D97-AF65-F5344CB8AC3E}">
        <p14:creationId xmlns:p14="http://schemas.microsoft.com/office/powerpoint/2010/main" val="2507070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6" name="TextBox 1"/>
          <p:cNvSpPr txBox="1">
            <a:spLocks noChangeArrowheads="1"/>
          </p:cNvSpPr>
          <p:nvPr/>
        </p:nvSpPr>
        <p:spPr bwMode="auto">
          <a:xfrm>
            <a:off x="1077037" y="1484784"/>
            <a:ext cx="6985248" cy="3785652"/>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r>
              <a:rPr lang="el-GR" sz="2400" dirty="0"/>
              <a:t>Χρόνια νοσήματα που συχνά συνοδεύουν την ΧΑΠ και τα οποία μπορούν να επηρεάσουν την νοσηρότητα και θνητότηα περιλαμβάνουν:  καρδιαγγειακή νόσο, οστεοπώρωση και μυοσκελετικές ανωμαλίες, μεταβολικό σύνδρομο, κατάθλιψη και καρκίνο του πνεύμονα</a:t>
            </a:r>
            <a:r>
              <a:rPr lang="en-AU" sz="2400" dirty="0"/>
              <a:t>.</a:t>
            </a:r>
            <a:endParaRPr lang="el-GR" sz="2400" dirty="0"/>
          </a:p>
          <a:p>
            <a:pPr marL="342900" indent="-342900">
              <a:buClr>
                <a:srgbClr val="FFCC66"/>
              </a:buClr>
              <a:buFont typeface="Arial" panose="020B0604020202020204" pitchFamily="34" charset="0"/>
              <a:buChar char="►"/>
            </a:pPr>
            <a:r>
              <a:rPr lang="el-GR" sz="2400" dirty="0"/>
              <a:t>Η ΧΑΠ χαρακτηρίζεται από περιόδους οξείας επιδείνωσης των συμπτωμάτων που ονομάζονται παροξύνσεις </a:t>
            </a:r>
            <a:endParaRPr lang="en-AU" sz="2400" dirty="0"/>
          </a:p>
        </p:txBody>
      </p:sp>
      <p:sp>
        <p:nvSpPr>
          <p:cNvPr id="5" name="Rectangle 4">
            <a:extLst>
              <a:ext uri="{FF2B5EF4-FFF2-40B4-BE49-F238E27FC236}">
                <a16:creationId xmlns:a16="http://schemas.microsoft.com/office/drawing/2014/main" id="{B22EBA45-61E6-41FA-AA86-AB56D10A817B}"/>
              </a:ext>
            </a:extLst>
          </p:cNvPr>
          <p:cNvSpPr/>
          <p:nvPr/>
        </p:nvSpPr>
        <p:spPr>
          <a:xfrm>
            <a:off x="1500910" y="658628"/>
            <a:ext cx="2690993" cy="461665"/>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buClr>
                <a:srgbClr val="FFCC66"/>
              </a:buClr>
            </a:pPr>
            <a:r>
              <a:rPr lang="en-AU" sz="2400" b="1" dirty="0"/>
              <a:t> KEY POINTS (</a:t>
            </a:r>
            <a:r>
              <a:rPr lang="el-GR" sz="2400" b="1" dirty="0"/>
              <a:t>2)</a:t>
            </a:r>
            <a:r>
              <a:rPr lang="en-AU" sz="2400" b="1" dirty="0"/>
              <a:t>:</a:t>
            </a:r>
          </a:p>
        </p:txBody>
      </p:sp>
    </p:spTree>
    <p:extLst>
      <p:ext uri="{BB962C8B-B14F-4D97-AF65-F5344CB8AC3E}">
        <p14:creationId xmlns:p14="http://schemas.microsoft.com/office/powerpoint/2010/main" val="1762736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6" name="TextBox 1"/>
          <p:cNvSpPr txBox="1">
            <a:spLocks noChangeArrowheads="1"/>
          </p:cNvSpPr>
          <p:nvPr/>
        </p:nvSpPr>
        <p:spPr bwMode="auto">
          <a:xfrm>
            <a:off x="755576" y="1340768"/>
            <a:ext cx="7200800" cy="4401205"/>
          </a:xfrm>
          <a:prstGeom prst="rect">
            <a:avLst/>
          </a:prstGeom>
          <a:noFill/>
          <a:ln w="9525">
            <a:noFill/>
            <a:miter lim="800000"/>
            <a:headEnd/>
            <a:tailEnd/>
          </a:ln>
        </p:spPr>
        <p:txBody>
          <a:bodyPr wrap="square">
            <a:spAutoFit/>
          </a:bodyPr>
          <a:lstStyle/>
          <a:p>
            <a:pPr>
              <a:buClr>
                <a:srgbClr val="FFCC66"/>
              </a:buClr>
            </a:pPr>
            <a:endParaRPr lang="en-AU" sz="2000" dirty="0">
              <a:cs typeface="Calibri" panose="020F0502020204030204" pitchFamily="34" charset="0"/>
            </a:endParaRPr>
          </a:p>
          <a:p>
            <a:pPr marL="342900" indent="-342900">
              <a:buClr>
                <a:srgbClr val="FFCC66"/>
              </a:buClr>
              <a:buFont typeface="Arial" panose="020B0604020202020204" pitchFamily="34" charset="0"/>
              <a:buChar char="►"/>
            </a:pPr>
            <a:r>
              <a:rPr lang="el-GR" sz="2000" dirty="0">
                <a:cs typeface="Calibri" panose="020F0502020204030204" pitchFamily="34" charset="0"/>
              </a:rPr>
              <a:t>Πρέπει να τίθεται η υποψία της ΧΑΠ σε κάθε ασθενή με δύσπνοια, χρόνιο βήχα ή χρόνια απόχρεμψη και/ή ιστορικό έκθεσης σε παράγοντες κινδύνου της νόσου.</a:t>
            </a:r>
            <a:endParaRPr lang="en-AU" sz="2000" dirty="0">
              <a:cs typeface="Calibri" panose="020F0502020204030204" pitchFamily="34" charset="0"/>
            </a:endParaRPr>
          </a:p>
          <a:p>
            <a:pPr marL="342900" indent="-342900">
              <a:buClr>
                <a:srgbClr val="FFCC66"/>
              </a:buClr>
              <a:buFont typeface="Arial" panose="020B0604020202020204" pitchFamily="34" charset="0"/>
              <a:buChar char="►"/>
            </a:pPr>
            <a:endParaRPr lang="en-AU" sz="2000" dirty="0">
              <a:cs typeface="Calibri" panose="020F0502020204030204" pitchFamily="34" charset="0"/>
            </a:endParaRPr>
          </a:p>
          <a:p>
            <a:pPr marL="342900" indent="-342900">
              <a:buClr>
                <a:srgbClr val="FFCC66"/>
              </a:buClr>
              <a:buFont typeface="Arial" panose="020B0604020202020204" pitchFamily="34" charset="0"/>
              <a:buChar char="►"/>
            </a:pPr>
            <a:r>
              <a:rPr lang="el-GR" sz="2000" dirty="0">
                <a:cs typeface="Calibri" panose="020F0502020204030204" pitchFamily="34" charset="0"/>
              </a:rPr>
              <a:t>Για τη διάγνωση της ΧΑΠ είναι απαραίτητη η σπιρομέτρηση: παρουσία μετά από βρογχοδιαστολή </a:t>
            </a:r>
            <a:r>
              <a:rPr lang="en-AU" sz="2000" dirty="0">
                <a:cs typeface="Calibri" panose="020F0502020204030204" pitchFamily="34" charset="0"/>
              </a:rPr>
              <a:t>FEV1/FVC &lt; 0.70 </a:t>
            </a:r>
            <a:r>
              <a:rPr lang="el-GR" sz="2000" dirty="0">
                <a:cs typeface="Calibri" panose="020F0502020204030204" pitchFamily="34" charset="0"/>
              </a:rPr>
              <a:t>επιβεβαιώνει την παρουσία επίμονου περιορισμού τοης ροής του αέρα.</a:t>
            </a:r>
            <a:endParaRPr lang="en-AU" sz="2000" dirty="0">
              <a:cs typeface="Calibri" panose="020F0502020204030204" pitchFamily="34" charset="0"/>
            </a:endParaRPr>
          </a:p>
          <a:p>
            <a:pPr marL="342900" indent="-342900">
              <a:buClr>
                <a:srgbClr val="FFCC66"/>
              </a:buClr>
              <a:buFont typeface="Arial" panose="020B0604020202020204" pitchFamily="34" charset="0"/>
              <a:buChar char="►"/>
            </a:pPr>
            <a:endParaRPr lang="en-AU" sz="2000" dirty="0">
              <a:cs typeface="Calibri" panose="020F0502020204030204" pitchFamily="34" charset="0"/>
            </a:endParaRPr>
          </a:p>
          <a:p>
            <a:pPr marL="342900" indent="-342900">
              <a:buClr>
                <a:srgbClr val="FFCC66"/>
              </a:buClr>
              <a:buFont typeface="Arial" panose="020B0604020202020204" pitchFamily="34" charset="0"/>
              <a:buChar char="►"/>
            </a:pPr>
            <a:r>
              <a:rPr lang="el-GR" sz="2000" dirty="0">
                <a:cs typeface="Calibri" panose="020F0502020204030204" pitchFamily="34" charset="0"/>
              </a:rPr>
              <a:t>Η εκτίμηση της νόσου έχει σκοπό να καθορίσει το βαθμό του περιορισμού της ροής του αέρα, τον κίνδυνο μελλοντικών επιπλοκών (π.χ. Παροξύνσεων, θνητότητας) και την επίδραση στη συνολική υγεία του ασθενούς.</a:t>
            </a:r>
            <a:endParaRPr lang="en-AU" sz="2000" dirty="0">
              <a:cs typeface="Calibri" panose="020F0502020204030204" pitchFamily="34" charset="0"/>
            </a:endParaRPr>
          </a:p>
        </p:txBody>
      </p:sp>
      <p:sp>
        <p:nvSpPr>
          <p:cNvPr id="5" name="Rectangle 4">
            <a:extLst>
              <a:ext uri="{FF2B5EF4-FFF2-40B4-BE49-F238E27FC236}">
                <a16:creationId xmlns:a16="http://schemas.microsoft.com/office/drawing/2014/main" id="{352FDF4E-EC02-4B63-97D4-A1DAEC21A2C7}"/>
              </a:ext>
            </a:extLst>
          </p:cNvPr>
          <p:cNvSpPr/>
          <p:nvPr/>
        </p:nvSpPr>
        <p:spPr>
          <a:xfrm>
            <a:off x="1500910" y="658628"/>
            <a:ext cx="2690993" cy="461665"/>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buClr>
                <a:srgbClr val="FFCC66"/>
              </a:buClr>
            </a:pPr>
            <a:r>
              <a:rPr lang="en-AU" sz="2400" b="1" dirty="0"/>
              <a:t> KEY POINTS (</a:t>
            </a:r>
            <a:r>
              <a:rPr lang="el-GR" sz="2400" b="1" dirty="0"/>
              <a:t>3)</a:t>
            </a:r>
            <a:r>
              <a:rPr lang="en-AU" sz="2400" b="1" dirty="0"/>
              <a:t>:</a:t>
            </a:r>
          </a:p>
        </p:txBody>
      </p:sp>
    </p:spTree>
    <p:extLst>
      <p:ext uri="{BB962C8B-B14F-4D97-AF65-F5344CB8AC3E}">
        <p14:creationId xmlns:p14="http://schemas.microsoft.com/office/powerpoint/2010/main" val="1439446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9540" name="Group 52">
            <a:extLst>
              <a:ext uri="{FF2B5EF4-FFF2-40B4-BE49-F238E27FC236}">
                <a16:creationId xmlns:a16="http://schemas.microsoft.com/office/drawing/2014/main" id="{B4157D31-9418-443E-81BF-258171CAC6F2}"/>
              </a:ext>
            </a:extLst>
          </p:cNvPr>
          <p:cNvGraphicFramePr>
            <a:graphicFrameLocks noGrp="1"/>
          </p:cNvGraphicFramePr>
          <p:nvPr>
            <p:extLst>
              <p:ext uri="{D42A27DB-BD31-4B8C-83A1-F6EECF244321}">
                <p14:modId xmlns:p14="http://schemas.microsoft.com/office/powerpoint/2010/main" val="3440717510"/>
              </p:ext>
            </p:extLst>
          </p:nvPr>
        </p:nvGraphicFramePr>
        <p:xfrm>
          <a:off x="846138" y="2209800"/>
          <a:ext cx="7459662" cy="3951288"/>
        </p:xfrm>
        <a:graphic>
          <a:graphicData uri="http://schemas.openxmlformats.org/drawingml/2006/table">
            <a:tbl>
              <a:tblPr/>
              <a:tblGrid>
                <a:gridCol w="2573734">
                  <a:extLst>
                    <a:ext uri="{9D8B030D-6E8A-4147-A177-3AD203B41FA5}">
                      <a16:colId xmlns:a16="http://schemas.microsoft.com/office/drawing/2014/main" val="20000"/>
                    </a:ext>
                  </a:extLst>
                </a:gridCol>
                <a:gridCol w="1361678">
                  <a:extLst>
                    <a:ext uri="{9D8B030D-6E8A-4147-A177-3AD203B41FA5}">
                      <a16:colId xmlns:a16="http://schemas.microsoft.com/office/drawing/2014/main" val="20001"/>
                    </a:ext>
                  </a:extLst>
                </a:gridCol>
                <a:gridCol w="1098550">
                  <a:extLst>
                    <a:ext uri="{9D8B030D-6E8A-4147-A177-3AD203B41FA5}">
                      <a16:colId xmlns:a16="http://schemas.microsoft.com/office/drawing/2014/main" val="20002"/>
                    </a:ext>
                  </a:extLst>
                </a:gridCol>
                <a:gridCol w="1214438">
                  <a:extLst>
                    <a:ext uri="{9D8B030D-6E8A-4147-A177-3AD203B41FA5}">
                      <a16:colId xmlns:a16="http://schemas.microsoft.com/office/drawing/2014/main" val="20003"/>
                    </a:ext>
                  </a:extLst>
                </a:gridCol>
                <a:gridCol w="1211262">
                  <a:extLst>
                    <a:ext uri="{9D8B030D-6E8A-4147-A177-3AD203B41FA5}">
                      <a16:colId xmlns:a16="http://schemas.microsoft.com/office/drawing/2014/main" val="20004"/>
                    </a:ext>
                  </a:extLst>
                </a:gridCol>
              </a:tblGrid>
              <a:tr h="670614">
                <a:tc rowSpan="2">
                  <a:txBody>
                    <a:bodyPr/>
                    <a:lstStyle/>
                    <a:p>
                      <a:pPr marL="0" marR="0" lvl="0" indent="0" algn="l" defTabSz="914400" rtl="0" eaLnBrk="1" fontAlgn="b" latinLnBrk="0" hangingPunct="1">
                        <a:lnSpc>
                          <a:spcPct val="100000"/>
                        </a:lnSpc>
                        <a:spcBef>
                          <a:spcPct val="0"/>
                        </a:spcBef>
                        <a:spcAft>
                          <a:spcPct val="0"/>
                        </a:spcAft>
                        <a:buClr>
                          <a:srgbClr val="FFCC00"/>
                        </a:buClr>
                        <a:buSzPct val="60000"/>
                        <a:buFont typeface="Monotype Sorts" pitchFamily="2" charset="2"/>
                        <a:buNone/>
                        <a:tabLst/>
                      </a:pPr>
                      <a:r>
                        <a:rPr kumimoji="0" lang="el-GR" sz="1900" b="1" i="0" u="none" strike="noStrike" cap="none" normalizeH="0" baseline="0">
                          <a:ln>
                            <a:noFill/>
                          </a:ln>
                          <a:solidFill>
                            <a:schemeClr val="tx1"/>
                          </a:solidFill>
                          <a:effectLst/>
                          <a:latin typeface="Verdana" pitchFamily="34" charset="0"/>
                        </a:rPr>
                        <a:t>Initial PB FEV1 (% predicted)</a:t>
                      </a:r>
                      <a:endParaRPr kumimoji="0" lang="el-GR" sz="1900" b="0" i="0" u="none" strike="noStrike" cap="none" normalizeH="0" baseline="0">
                        <a:ln>
                          <a:noFill/>
                        </a:ln>
                        <a:solidFill>
                          <a:schemeClr val="tx1"/>
                        </a:solidFill>
                        <a:effectLst/>
                        <a:latin typeface="Arial" charset="0"/>
                      </a:endParaRPr>
                    </a:p>
                  </a:txBody>
                  <a:tcPr marT="45724" marB="45724"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gridSpan="4">
                  <a:txBody>
                    <a:bodyPr/>
                    <a:lstStyle/>
                    <a:p>
                      <a:pPr marL="0" marR="0" lvl="0" indent="0" algn="l" defTabSz="914400" rtl="0" eaLnBrk="1" fontAlgn="b" latinLnBrk="0" hangingPunct="1">
                        <a:lnSpc>
                          <a:spcPct val="100000"/>
                        </a:lnSpc>
                        <a:spcBef>
                          <a:spcPct val="0"/>
                        </a:spcBef>
                        <a:spcAft>
                          <a:spcPct val="0"/>
                        </a:spcAft>
                        <a:buClr>
                          <a:srgbClr val="FFCC00"/>
                        </a:buClr>
                        <a:buSzPct val="60000"/>
                        <a:buFont typeface="Monotype Sorts" pitchFamily="2" charset="2"/>
                        <a:buNone/>
                        <a:tabLst/>
                      </a:pPr>
                      <a:r>
                        <a:rPr kumimoji="0" lang="el-GR" sz="1900" b="1" i="0" u="none" strike="noStrike" cap="none" normalizeH="0" baseline="0">
                          <a:ln>
                            <a:noFill/>
                          </a:ln>
                          <a:solidFill>
                            <a:schemeClr val="tx1"/>
                          </a:solidFill>
                          <a:effectLst/>
                          <a:latin typeface="Verdana" pitchFamily="34" charset="0"/>
                        </a:rPr>
                        <a:t>Culmulative survival rate, percent</a:t>
                      </a:r>
                      <a:endParaRPr kumimoji="0" lang="el-GR" sz="1900" b="0" i="0" u="none" strike="noStrike" cap="none" normalizeH="0" baseline="0">
                        <a:ln>
                          <a:noFill/>
                        </a:ln>
                        <a:solidFill>
                          <a:schemeClr val="tx1"/>
                        </a:solidFill>
                        <a:effectLst/>
                        <a:latin typeface="Arial" charset="0"/>
                      </a:endParaRPr>
                    </a:p>
                  </a:txBody>
                  <a:tcPr marT="45724" marB="45724" anchor="b" horzOverflow="overflow">
                    <a:lnL w="0" cap="flat" cmpd="sng" algn="ctr">
                      <a:solidFill>
                        <a:srgbClr val="000000"/>
                      </a:solidFill>
                      <a:prstDash val="solid"/>
                      <a:round/>
                      <a:headEnd type="none" w="med" len="med"/>
                      <a:tailEnd type="none" w="med" len="med"/>
                    </a:lnL>
                    <a:lnR cap="flat">
                      <a:noFill/>
                    </a:lnR>
                    <a:lnT cap="flat">
                      <a:noFill/>
                    </a:lnT>
                    <a:lnB w="0" cap="flat" cmpd="sng" algn="ctr">
                      <a:solidFill>
                        <a:srgbClr val="000000"/>
                      </a:solidFill>
                      <a:prstDash val="solid"/>
                      <a:round/>
                      <a:headEnd type="none" w="med" len="med"/>
                      <a:tailEnd type="none" w="med" len="med"/>
                    </a:lnB>
                    <a:lnTlToBr>
                      <a:noFill/>
                    </a:lnTlToBr>
                    <a:lnBlToTr>
                      <a:noFill/>
                    </a:lnBlToTr>
                    <a:solidFill>
                      <a:schemeClr val="folHlink"/>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0614">
                <a:tc v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
                          <a:srgbClr val="FFCC00"/>
                        </a:buClr>
                        <a:buSzPct val="60000"/>
                        <a:buFont typeface="Monotype Sorts" pitchFamily="2" charset="2"/>
                        <a:buNone/>
                        <a:tabLst/>
                      </a:pPr>
                      <a:r>
                        <a:rPr kumimoji="0" lang="el-GR" sz="1900" b="1" i="0" u="none" strike="noStrike" cap="none" normalizeH="0" baseline="0" dirty="0">
                          <a:ln>
                            <a:noFill/>
                          </a:ln>
                          <a:solidFill>
                            <a:schemeClr val="tx1"/>
                          </a:solidFill>
                          <a:effectLst/>
                          <a:latin typeface="Verdana" pitchFamily="34" charset="0"/>
                        </a:rPr>
                        <a:t>At 2 years</a:t>
                      </a:r>
                      <a:endParaRPr kumimoji="0" lang="el-GR" sz="1900" b="0" i="0" u="none" strike="noStrike" cap="none" normalizeH="0" baseline="0" dirty="0">
                        <a:ln>
                          <a:noFill/>
                        </a:ln>
                        <a:solidFill>
                          <a:schemeClr val="tx1"/>
                        </a:solidFill>
                        <a:effectLst/>
                        <a:latin typeface="Arial" charset="0"/>
                      </a:endParaRPr>
                    </a:p>
                  </a:txBody>
                  <a:tcPr marT="45724" marB="45724"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b" latinLnBrk="0" hangingPunct="1">
                        <a:lnSpc>
                          <a:spcPct val="100000"/>
                        </a:lnSpc>
                        <a:spcBef>
                          <a:spcPct val="0"/>
                        </a:spcBef>
                        <a:spcAft>
                          <a:spcPct val="0"/>
                        </a:spcAft>
                        <a:buClr>
                          <a:srgbClr val="FFCC00"/>
                        </a:buClr>
                        <a:buSzPct val="60000"/>
                        <a:buFont typeface="Monotype Sorts" pitchFamily="2" charset="2"/>
                        <a:buNone/>
                        <a:tabLst/>
                      </a:pPr>
                      <a:r>
                        <a:rPr kumimoji="0" lang="el-GR" sz="1900" b="1" i="0" u="none" strike="noStrike" cap="none" normalizeH="0" baseline="0" dirty="0">
                          <a:ln>
                            <a:noFill/>
                          </a:ln>
                          <a:solidFill>
                            <a:schemeClr val="tx1"/>
                          </a:solidFill>
                          <a:effectLst/>
                          <a:latin typeface="Verdana" pitchFamily="34" charset="0"/>
                        </a:rPr>
                        <a:t>At 5 years</a:t>
                      </a:r>
                      <a:endParaRPr kumimoji="0" lang="el-GR" sz="1900" b="0" i="0" u="none" strike="noStrike" cap="none" normalizeH="0" baseline="0" dirty="0">
                        <a:ln>
                          <a:noFill/>
                        </a:ln>
                        <a:solidFill>
                          <a:schemeClr val="tx1"/>
                        </a:solidFill>
                        <a:effectLst/>
                        <a:latin typeface="Arial" charset="0"/>
                      </a:endParaRPr>
                    </a:p>
                  </a:txBody>
                  <a:tcPr marT="45724" marB="45724"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b" latinLnBrk="0" hangingPunct="1">
                        <a:lnSpc>
                          <a:spcPct val="100000"/>
                        </a:lnSpc>
                        <a:spcBef>
                          <a:spcPct val="0"/>
                        </a:spcBef>
                        <a:spcAft>
                          <a:spcPct val="0"/>
                        </a:spcAft>
                        <a:buClr>
                          <a:srgbClr val="FFCC00"/>
                        </a:buClr>
                        <a:buSzPct val="60000"/>
                        <a:buFont typeface="Monotype Sorts" pitchFamily="2" charset="2"/>
                        <a:buNone/>
                        <a:tabLst/>
                      </a:pPr>
                      <a:r>
                        <a:rPr kumimoji="0" lang="el-GR" sz="1900" b="1" i="0" u="none" strike="noStrike" cap="none" normalizeH="0" baseline="0" dirty="0">
                          <a:ln>
                            <a:noFill/>
                          </a:ln>
                          <a:solidFill>
                            <a:schemeClr val="tx1"/>
                          </a:solidFill>
                          <a:effectLst/>
                          <a:latin typeface="Verdana" pitchFamily="34" charset="0"/>
                        </a:rPr>
                        <a:t>At 10 years</a:t>
                      </a:r>
                      <a:endParaRPr kumimoji="0" lang="el-GR" sz="1900" b="0" i="0" u="none" strike="noStrike" cap="none" normalizeH="0" baseline="0" dirty="0">
                        <a:ln>
                          <a:noFill/>
                        </a:ln>
                        <a:solidFill>
                          <a:schemeClr val="tx1"/>
                        </a:solidFill>
                        <a:effectLst/>
                        <a:latin typeface="Arial" charset="0"/>
                      </a:endParaRPr>
                    </a:p>
                  </a:txBody>
                  <a:tcPr marT="45724" marB="45724"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b" latinLnBrk="0" hangingPunct="1">
                        <a:lnSpc>
                          <a:spcPct val="100000"/>
                        </a:lnSpc>
                        <a:spcBef>
                          <a:spcPct val="0"/>
                        </a:spcBef>
                        <a:spcAft>
                          <a:spcPct val="0"/>
                        </a:spcAft>
                        <a:buClr>
                          <a:srgbClr val="FFCC00"/>
                        </a:buClr>
                        <a:buSzPct val="60000"/>
                        <a:buFont typeface="Monotype Sorts" pitchFamily="2" charset="2"/>
                        <a:buNone/>
                        <a:tabLst/>
                      </a:pPr>
                      <a:r>
                        <a:rPr kumimoji="0" lang="el-GR" sz="1900" b="1" i="0" u="none" strike="noStrike" cap="none" normalizeH="0" baseline="0" dirty="0">
                          <a:ln>
                            <a:noFill/>
                          </a:ln>
                          <a:solidFill>
                            <a:schemeClr val="tx1"/>
                          </a:solidFill>
                          <a:effectLst/>
                          <a:latin typeface="Verdana" pitchFamily="34" charset="0"/>
                        </a:rPr>
                        <a:t>At 15 years</a:t>
                      </a:r>
                      <a:endParaRPr kumimoji="0" lang="el-GR" sz="1900" b="0" i="0" u="none" strike="noStrike" cap="none" normalizeH="0" baseline="0" dirty="0">
                        <a:ln>
                          <a:noFill/>
                        </a:ln>
                        <a:solidFill>
                          <a:schemeClr val="tx1"/>
                        </a:solidFill>
                        <a:effectLst/>
                        <a:latin typeface="Arial" charset="0"/>
                      </a:endParaRPr>
                    </a:p>
                  </a:txBody>
                  <a:tcPr marT="45724" marB="45724" anchor="b" horzOverflow="overflow">
                    <a:lnL w="0" cap="flat" cmpd="sng" algn="ctr">
                      <a:solidFill>
                        <a:srgbClr val="000000"/>
                      </a:solidFill>
                      <a:prstDash val="solid"/>
                      <a:round/>
                      <a:headEnd type="none" w="med" len="med"/>
                      <a:tailEnd type="none" w="med" len="med"/>
                    </a:lnL>
                    <a:lnR cap="flat">
                      <a:noFill/>
                    </a:lnR>
                    <a:lnT w="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0001"/>
                  </a:ext>
                </a:extLst>
              </a:tr>
              <a:tr h="435010">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dirty="0">
                          <a:ln>
                            <a:noFill/>
                          </a:ln>
                          <a:solidFill>
                            <a:schemeClr val="tx1"/>
                          </a:solidFill>
                          <a:effectLst/>
                          <a:latin typeface="Verdana" pitchFamily="34" charset="0"/>
                        </a:rPr>
                        <a:t>&lt;20</a:t>
                      </a:r>
                      <a:endParaRPr kumimoji="0" lang="el-GR" sz="19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dirty="0">
                          <a:ln>
                            <a:noFill/>
                          </a:ln>
                          <a:solidFill>
                            <a:schemeClr val="tx1"/>
                          </a:solidFill>
                          <a:effectLst/>
                          <a:latin typeface="Verdana" pitchFamily="34" charset="0"/>
                        </a:rPr>
                        <a:t>44</a:t>
                      </a:r>
                      <a:endParaRPr kumimoji="0" lang="el-GR" sz="19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a:ln>
                            <a:noFill/>
                          </a:ln>
                          <a:solidFill>
                            <a:schemeClr val="tx1"/>
                          </a:solidFill>
                          <a:effectLst/>
                          <a:latin typeface="Verdana" pitchFamily="34" charset="0"/>
                        </a:rPr>
                        <a:t>11</a:t>
                      </a:r>
                      <a:endParaRPr kumimoji="0" lang="el-GR" sz="1900" b="0" i="0" u="none" strike="noStrike" cap="none" normalizeH="0" baseline="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a:ln>
                            <a:noFill/>
                          </a:ln>
                          <a:solidFill>
                            <a:schemeClr val="tx1"/>
                          </a:solidFill>
                          <a:effectLst/>
                          <a:latin typeface="Verdana" pitchFamily="34" charset="0"/>
                        </a:rPr>
                        <a:t>11</a:t>
                      </a:r>
                      <a:endParaRPr kumimoji="0" lang="el-GR" sz="1900" b="0" i="0" u="none" strike="noStrike" cap="none" normalizeH="0" baseline="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a:ln>
                            <a:noFill/>
                          </a:ln>
                          <a:solidFill>
                            <a:schemeClr val="tx1"/>
                          </a:solidFill>
                          <a:effectLst/>
                          <a:latin typeface="Verdana" pitchFamily="34" charset="0"/>
                        </a:rPr>
                        <a:t>0</a:t>
                      </a:r>
                      <a:endParaRPr kumimoji="0" lang="el-GR" sz="1900" b="0" i="0" u="none" strike="noStrike" cap="none" normalizeH="0" baseline="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435010">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dirty="0">
                          <a:ln>
                            <a:noFill/>
                          </a:ln>
                          <a:solidFill>
                            <a:schemeClr val="tx1"/>
                          </a:solidFill>
                          <a:effectLst/>
                          <a:latin typeface="Verdana" pitchFamily="34" charset="0"/>
                        </a:rPr>
                        <a:t>20-29</a:t>
                      </a:r>
                      <a:endParaRPr kumimoji="0" lang="el-GR" sz="19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dirty="0">
                          <a:ln>
                            <a:noFill/>
                          </a:ln>
                          <a:solidFill>
                            <a:schemeClr val="tx1"/>
                          </a:solidFill>
                          <a:effectLst/>
                          <a:latin typeface="Verdana" pitchFamily="34" charset="0"/>
                        </a:rPr>
                        <a:t>65</a:t>
                      </a:r>
                      <a:endParaRPr kumimoji="0" lang="el-GR" sz="19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dirty="0">
                          <a:ln>
                            <a:noFill/>
                          </a:ln>
                          <a:solidFill>
                            <a:schemeClr val="tx1"/>
                          </a:solidFill>
                          <a:effectLst/>
                          <a:latin typeface="Verdana" pitchFamily="34" charset="0"/>
                        </a:rPr>
                        <a:t>30</a:t>
                      </a:r>
                      <a:endParaRPr kumimoji="0" lang="el-GR" sz="19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a:ln>
                            <a:noFill/>
                          </a:ln>
                          <a:solidFill>
                            <a:schemeClr val="tx1"/>
                          </a:solidFill>
                          <a:effectLst/>
                          <a:latin typeface="Verdana" pitchFamily="34" charset="0"/>
                        </a:rPr>
                        <a:t>10</a:t>
                      </a:r>
                      <a:endParaRPr kumimoji="0" lang="el-GR" sz="1900" b="0" i="0" u="none" strike="noStrike" cap="none" normalizeH="0" baseline="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a:ln>
                            <a:noFill/>
                          </a:ln>
                          <a:solidFill>
                            <a:schemeClr val="tx1"/>
                          </a:solidFill>
                          <a:effectLst/>
                          <a:latin typeface="Verdana" pitchFamily="34" charset="0"/>
                        </a:rPr>
                        <a:t>3</a:t>
                      </a:r>
                      <a:endParaRPr kumimoji="0" lang="el-GR" sz="1900" b="0" i="0" u="none" strike="noStrike" cap="none" normalizeH="0" baseline="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435010">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dirty="0">
                          <a:ln>
                            <a:noFill/>
                          </a:ln>
                          <a:solidFill>
                            <a:schemeClr val="tx1"/>
                          </a:solidFill>
                          <a:effectLst/>
                          <a:latin typeface="Verdana" pitchFamily="34" charset="0"/>
                        </a:rPr>
                        <a:t>30-39</a:t>
                      </a:r>
                      <a:endParaRPr kumimoji="0" lang="el-GR" sz="19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a:ln>
                            <a:noFill/>
                          </a:ln>
                          <a:solidFill>
                            <a:schemeClr val="tx1"/>
                          </a:solidFill>
                          <a:effectLst/>
                          <a:latin typeface="Verdana" pitchFamily="34" charset="0"/>
                        </a:rPr>
                        <a:t>83</a:t>
                      </a:r>
                      <a:endParaRPr kumimoji="0" lang="el-GR" sz="1900" b="0" i="0" u="none" strike="noStrike" cap="none" normalizeH="0" baseline="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dirty="0">
                          <a:ln>
                            <a:noFill/>
                          </a:ln>
                          <a:solidFill>
                            <a:schemeClr val="tx1"/>
                          </a:solidFill>
                          <a:effectLst/>
                          <a:latin typeface="Verdana" pitchFamily="34" charset="0"/>
                        </a:rPr>
                        <a:t>47</a:t>
                      </a:r>
                      <a:endParaRPr kumimoji="0" lang="el-GR" sz="19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a:ln>
                            <a:noFill/>
                          </a:ln>
                          <a:solidFill>
                            <a:schemeClr val="tx1"/>
                          </a:solidFill>
                          <a:effectLst/>
                          <a:latin typeface="Verdana" pitchFamily="34" charset="0"/>
                        </a:rPr>
                        <a:t>21</a:t>
                      </a:r>
                      <a:endParaRPr kumimoji="0" lang="el-GR" sz="1900" b="0" i="0" u="none" strike="noStrike" cap="none" normalizeH="0" baseline="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a:ln>
                            <a:noFill/>
                          </a:ln>
                          <a:solidFill>
                            <a:schemeClr val="tx1"/>
                          </a:solidFill>
                          <a:effectLst/>
                          <a:latin typeface="Verdana" pitchFamily="34" charset="0"/>
                        </a:rPr>
                        <a:t>7</a:t>
                      </a:r>
                      <a:endParaRPr kumimoji="0" lang="el-GR" sz="1900" b="0" i="0" u="none" strike="noStrike" cap="none" normalizeH="0" baseline="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435010">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dirty="0">
                          <a:ln>
                            <a:noFill/>
                          </a:ln>
                          <a:solidFill>
                            <a:schemeClr val="tx1"/>
                          </a:solidFill>
                          <a:effectLst/>
                          <a:latin typeface="Verdana" pitchFamily="34" charset="0"/>
                        </a:rPr>
                        <a:t>40-49</a:t>
                      </a:r>
                      <a:endParaRPr kumimoji="0" lang="el-GR" sz="19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a:ln>
                            <a:noFill/>
                          </a:ln>
                          <a:solidFill>
                            <a:schemeClr val="tx1"/>
                          </a:solidFill>
                          <a:effectLst/>
                          <a:latin typeface="Verdana" pitchFamily="34" charset="0"/>
                        </a:rPr>
                        <a:t>92</a:t>
                      </a:r>
                      <a:endParaRPr kumimoji="0" lang="el-GR" sz="1900" b="0" i="0" u="none" strike="noStrike" cap="none" normalizeH="0" baseline="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dirty="0">
                          <a:ln>
                            <a:noFill/>
                          </a:ln>
                          <a:solidFill>
                            <a:schemeClr val="tx1"/>
                          </a:solidFill>
                          <a:effectLst/>
                          <a:latin typeface="Verdana" pitchFamily="34" charset="0"/>
                        </a:rPr>
                        <a:t>89</a:t>
                      </a:r>
                      <a:endParaRPr kumimoji="0" lang="el-GR" sz="19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dirty="0">
                          <a:ln>
                            <a:noFill/>
                          </a:ln>
                          <a:solidFill>
                            <a:schemeClr val="tx1"/>
                          </a:solidFill>
                          <a:effectLst/>
                          <a:latin typeface="Verdana" pitchFamily="34" charset="0"/>
                        </a:rPr>
                        <a:t>39</a:t>
                      </a:r>
                      <a:endParaRPr kumimoji="0" lang="el-GR" sz="19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a:ln>
                            <a:noFill/>
                          </a:ln>
                          <a:solidFill>
                            <a:schemeClr val="tx1"/>
                          </a:solidFill>
                          <a:effectLst/>
                          <a:latin typeface="Verdana" pitchFamily="34" charset="0"/>
                        </a:rPr>
                        <a:t>30</a:t>
                      </a:r>
                      <a:endParaRPr kumimoji="0" lang="el-GR" sz="1900" b="0" i="0" u="none" strike="noStrike" cap="none" normalizeH="0" baseline="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5"/>
                  </a:ext>
                </a:extLst>
              </a:tr>
              <a:tr h="435010">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dirty="0">
                          <a:ln>
                            <a:noFill/>
                          </a:ln>
                          <a:solidFill>
                            <a:schemeClr val="tx1"/>
                          </a:solidFill>
                          <a:effectLst/>
                          <a:latin typeface="Verdana" pitchFamily="34" charset="0"/>
                        </a:rPr>
                        <a:t>50-59</a:t>
                      </a:r>
                      <a:endParaRPr kumimoji="0" lang="el-GR" sz="19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a:ln>
                            <a:noFill/>
                          </a:ln>
                          <a:solidFill>
                            <a:schemeClr val="tx1"/>
                          </a:solidFill>
                          <a:effectLst/>
                          <a:latin typeface="Verdana" pitchFamily="34" charset="0"/>
                        </a:rPr>
                        <a:t>95</a:t>
                      </a:r>
                      <a:endParaRPr kumimoji="0" lang="el-GR" sz="1900" b="0" i="0" u="none" strike="noStrike" cap="none" normalizeH="0" baseline="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a:ln>
                            <a:noFill/>
                          </a:ln>
                          <a:solidFill>
                            <a:schemeClr val="tx1"/>
                          </a:solidFill>
                          <a:effectLst/>
                          <a:latin typeface="Verdana" pitchFamily="34" charset="0"/>
                        </a:rPr>
                        <a:t>95</a:t>
                      </a:r>
                      <a:endParaRPr kumimoji="0" lang="el-GR" sz="1900" b="0" i="0" u="none" strike="noStrike" cap="none" normalizeH="0" baseline="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dirty="0">
                          <a:ln>
                            <a:noFill/>
                          </a:ln>
                          <a:solidFill>
                            <a:schemeClr val="tx1"/>
                          </a:solidFill>
                          <a:effectLst/>
                          <a:latin typeface="Verdana" pitchFamily="34" charset="0"/>
                        </a:rPr>
                        <a:t>57</a:t>
                      </a:r>
                      <a:endParaRPr kumimoji="0" lang="el-GR" sz="19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dirty="0">
                          <a:ln>
                            <a:noFill/>
                          </a:ln>
                          <a:solidFill>
                            <a:schemeClr val="tx1"/>
                          </a:solidFill>
                          <a:effectLst/>
                          <a:latin typeface="Verdana" pitchFamily="34" charset="0"/>
                        </a:rPr>
                        <a:t>32</a:t>
                      </a:r>
                      <a:endParaRPr kumimoji="0" lang="el-GR" sz="19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6"/>
                  </a:ext>
                </a:extLst>
              </a:tr>
              <a:tr h="435010">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dirty="0">
                          <a:ln>
                            <a:noFill/>
                          </a:ln>
                          <a:solidFill>
                            <a:schemeClr val="tx1"/>
                          </a:solidFill>
                          <a:effectLst/>
                          <a:latin typeface="Verdana" pitchFamily="34" charset="0"/>
                        </a:rPr>
                        <a:t>60+</a:t>
                      </a:r>
                      <a:endParaRPr kumimoji="0" lang="el-GR" sz="19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a:ln>
                            <a:noFill/>
                          </a:ln>
                          <a:solidFill>
                            <a:schemeClr val="tx1"/>
                          </a:solidFill>
                          <a:effectLst/>
                          <a:latin typeface="Verdana" pitchFamily="34" charset="0"/>
                        </a:rPr>
                        <a:t>100</a:t>
                      </a:r>
                      <a:endParaRPr kumimoji="0" lang="el-GR" sz="1900" b="0" i="0" u="none" strike="noStrike" cap="none" normalizeH="0" baseline="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a:ln>
                            <a:noFill/>
                          </a:ln>
                          <a:solidFill>
                            <a:schemeClr val="tx1"/>
                          </a:solidFill>
                          <a:effectLst/>
                          <a:latin typeface="Verdana" pitchFamily="34" charset="0"/>
                        </a:rPr>
                        <a:t>89</a:t>
                      </a:r>
                      <a:endParaRPr kumimoji="0" lang="el-GR" sz="1900" b="0" i="0" u="none" strike="noStrike" cap="none" normalizeH="0" baseline="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a:ln>
                            <a:noFill/>
                          </a:ln>
                          <a:solidFill>
                            <a:schemeClr val="tx1"/>
                          </a:solidFill>
                          <a:effectLst/>
                          <a:latin typeface="Verdana" pitchFamily="34" charset="0"/>
                        </a:rPr>
                        <a:t>89</a:t>
                      </a:r>
                      <a:endParaRPr kumimoji="0" lang="el-GR" sz="1900" b="0" i="0" u="none" strike="noStrike" cap="none" normalizeH="0" baseline="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900" b="0" i="0" u="none" strike="noStrike" cap="none" normalizeH="0" baseline="0" dirty="0">
                          <a:ln>
                            <a:noFill/>
                          </a:ln>
                          <a:solidFill>
                            <a:schemeClr val="tx1"/>
                          </a:solidFill>
                          <a:effectLst/>
                          <a:latin typeface="Verdana" pitchFamily="34" charset="0"/>
                        </a:rPr>
                        <a:t>67</a:t>
                      </a:r>
                      <a:endParaRPr kumimoji="0" lang="el-GR" sz="19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7"/>
                  </a:ext>
                </a:extLst>
              </a:tr>
            </a:tbl>
          </a:graphicData>
        </a:graphic>
      </p:graphicFrame>
      <p:sp>
        <p:nvSpPr>
          <p:cNvPr id="48175" name="Text Box 51">
            <a:extLst>
              <a:ext uri="{FF2B5EF4-FFF2-40B4-BE49-F238E27FC236}">
                <a16:creationId xmlns:a16="http://schemas.microsoft.com/office/drawing/2014/main" id="{AEAAE983-8C17-461A-8521-68C9E6D296C3}"/>
              </a:ext>
            </a:extLst>
          </p:cNvPr>
          <p:cNvSpPr txBox="1">
            <a:spLocks noChangeArrowheads="1"/>
          </p:cNvSpPr>
          <p:nvPr/>
        </p:nvSpPr>
        <p:spPr bwMode="auto">
          <a:xfrm>
            <a:off x="685800" y="304800"/>
            <a:ext cx="7772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FFCC00"/>
                </a:solidFill>
              </a:rPr>
              <a:t>                           </a:t>
            </a:r>
            <a:r>
              <a:rPr lang="el-GR" altLang="en-US" sz="2000" b="1">
                <a:solidFill>
                  <a:srgbClr val="FFCC00"/>
                </a:solidFill>
              </a:rPr>
              <a:t>FEV1 and survival in COPD</a:t>
            </a:r>
            <a:br>
              <a:rPr lang="el-GR" altLang="en-US" sz="2000">
                <a:solidFill>
                  <a:srgbClr val="FFCC00"/>
                </a:solidFill>
              </a:rPr>
            </a:br>
            <a:br>
              <a:rPr lang="el-GR" altLang="en-US" sz="2000">
                <a:solidFill>
                  <a:srgbClr val="FFCC00"/>
                </a:solidFill>
              </a:rPr>
            </a:br>
            <a:r>
              <a:rPr lang="el-GR" altLang="en-US" sz="2000" b="1">
                <a:solidFill>
                  <a:srgbClr val="FFCC00"/>
                </a:solidFill>
              </a:rPr>
              <a:t>Survival rates in COPD according to percent predicted postbronchodilator FEV1 (PB FEV1)</a:t>
            </a:r>
            <a:r>
              <a:rPr lang="en-US" altLang="en-US" sz="2000" b="1">
                <a:solidFill>
                  <a:srgbClr val="FFCC00"/>
                </a:solidFill>
              </a:rPr>
              <a:t> in patients</a:t>
            </a:r>
            <a:r>
              <a:rPr lang="el-GR" altLang="en-US" sz="2000" b="1">
                <a:solidFill>
                  <a:srgbClr val="FFCC00"/>
                </a:solidFill>
              </a:rPr>
              <a:t> </a:t>
            </a:r>
            <a:r>
              <a:rPr lang="en-US" altLang="en-US" b="1">
                <a:solidFill>
                  <a:srgbClr val="FFCC00"/>
                </a:solidFill>
              </a:rPr>
              <a:t>&lt;</a:t>
            </a:r>
            <a:r>
              <a:rPr lang="el-GR" altLang="en-US" sz="2000" b="1">
                <a:solidFill>
                  <a:srgbClr val="FFCC00"/>
                </a:solidFill>
              </a:rPr>
              <a:t>65 years of age </a:t>
            </a:r>
            <a:r>
              <a:rPr lang="el-GR" altLang="en-US" sz="2000">
                <a:solidFill>
                  <a:srgbClr val="FFCC00"/>
                </a:solidFill>
              </a:rPr>
              <a:t> </a:t>
            </a:r>
          </a:p>
        </p:txBody>
      </p:sp>
    </p:spTree>
    <p:extLst>
      <p:ext uri="{BB962C8B-B14F-4D97-AF65-F5344CB8AC3E}">
        <p14:creationId xmlns:p14="http://schemas.microsoft.com/office/powerpoint/2010/main" val="747565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0560" name="Group 48">
            <a:extLst>
              <a:ext uri="{FF2B5EF4-FFF2-40B4-BE49-F238E27FC236}">
                <a16:creationId xmlns:a16="http://schemas.microsoft.com/office/drawing/2014/main" id="{2FC63830-CA6A-4AB6-95B9-B34C5650711A}"/>
              </a:ext>
            </a:extLst>
          </p:cNvPr>
          <p:cNvGraphicFramePr>
            <a:graphicFrameLocks noGrp="1"/>
          </p:cNvGraphicFramePr>
          <p:nvPr>
            <p:extLst>
              <p:ext uri="{D42A27DB-BD31-4B8C-83A1-F6EECF244321}">
                <p14:modId xmlns:p14="http://schemas.microsoft.com/office/powerpoint/2010/main" val="21205399"/>
              </p:ext>
            </p:extLst>
          </p:nvPr>
        </p:nvGraphicFramePr>
        <p:xfrm>
          <a:off x="579747" y="2927397"/>
          <a:ext cx="8280921" cy="3565525"/>
        </p:xfrm>
        <a:graphic>
          <a:graphicData uri="http://schemas.openxmlformats.org/drawingml/2006/table">
            <a:tbl>
              <a:tblPr/>
              <a:tblGrid>
                <a:gridCol w="4064261">
                  <a:extLst>
                    <a:ext uri="{9D8B030D-6E8A-4147-A177-3AD203B41FA5}">
                      <a16:colId xmlns:a16="http://schemas.microsoft.com/office/drawing/2014/main" val="20000"/>
                    </a:ext>
                  </a:extLst>
                </a:gridCol>
                <a:gridCol w="857512">
                  <a:extLst>
                    <a:ext uri="{9D8B030D-6E8A-4147-A177-3AD203B41FA5}">
                      <a16:colId xmlns:a16="http://schemas.microsoft.com/office/drawing/2014/main" val="20001"/>
                    </a:ext>
                  </a:extLst>
                </a:gridCol>
                <a:gridCol w="1214270">
                  <a:extLst>
                    <a:ext uri="{9D8B030D-6E8A-4147-A177-3AD203B41FA5}">
                      <a16:colId xmlns:a16="http://schemas.microsoft.com/office/drawing/2014/main" val="20002"/>
                    </a:ext>
                  </a:extLst>
                </a:gridCol>
                <a:gridCol w="1214270">
                  <a:extLst>
                    <a:ext uri="{9D8B030D-6E8A-4147-A177-3AD203B41FA5}">
                      <a16:colId xmlns:a16="http://schemas.microsoft.com/office/drawing/2014/main" val="20003"/>
                    </a:ext>
                  </a:extLst>
                </a:gridCol>
                <a:gridCol w="930608">
                  <a:extLst>
                    <a:ext uri="{9D8B030D-6E8A-4147-A177-3AD203B41FA5}">
                      <a16:colId xmlns:a16="http://schemas.microsoft.com/office/drawing/2014/main" val="20004"/>
                    </a:ext>
                  </a:extLst>
                </a:gridCol>
              </a:tblGrid>
              <a:tr h="628650">
                <a:tc rowSpan="2">
                  <a:txBody>
                    <a:bodyPr/>
                    <a:lstStyle/>
                    <a:p>
                      <a:pPr marL="0" marR="0" lvl="0" indent="0" algn="l" defTabSz="914400" rtl="0" eaLnBrk="1" fontAlgn="b" latinLnBrk="0" hangingPunct="1">
                        <a:lnSpc>
                          <a:spcPct val="100000"/>
                        </a:lnSpc>
                        <a:spcBef>
                          <a:spcPct val="0"/>
                        </a:spcBef>
                        <a:spcAft>
                          <a:spcPct val="0"/>
                        </a:spcAft>
                        <a:buClr>
                          <a:srgbClr val="FFCC00"/>
                        </a:buClr>
                        <a:buSzPct val="60000"/>
                        <a:buFont typeface="Monotype Sorts" pitchFamily="2" charset="2"/>
                        <a:buNone/>
                        <a:tabLst/>
                      </a:pPr>
                      <a:r>
                        <a:rPr kumimoji="0" lang="el-GR" sz="1700" b="1" i="0" u="none" strike="noStrike" cap="none" normalizeH="0" baseline="0" dirty="0">
                          <a:ln>
                            <a:noFill/>
                          </a:ln>
                          <a:solidFill>
                            <a:schemeClr val="tx1"/>
                          </a:solidFill>
                          <a:effectLst/>
                          <a:latin typeface="Verdana" pitchFamily="34" charset="0"/>
                        </a:rPr>
                        <a:t>Variable</a:t>
                      </a:r>
                      <a:endParaRPr kumimoji="0" lang="el-GR" sz="1700" b="0" i="0" u="none" strike="noStrike" cap="none" normalizeH="0" baseline="0" dirty="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4">
                  <a:txBody>
                    <a:bodyPr/>
                    <a:lstStyle/>
                    <a:p>
                      <a:pPr marL="0" marR="0" lvl="0" indent="0" algn="l" defTabSz="914400" rtl="0" eaLnBrk="1" fontAlgn="b" latinLnBrk="0" hangingPunct="1">
                        <a:lnSpc>
                          <a:spcPct val="100000"/>
                        </a:lnSpc>
                        <a:spcBef>
                          <a:spcPct val="0"/>
                        </a:spcBef>
                        <a:spcAft>
                          <a:spcPct val="0"/>
                        </a:spcAft>
                        <a:buClr>
                          <a:srgbClr val="FFCC00"/>
                        </a:buClr>
                        <a:buSzPct val="60000"/>
                        <a:buFont typeface="Monotype Sorts" pitchFamily="2" charset="2"/>
                        <a:buNone/>
                        <a:tabLst/>
                      </a:pPr>
                      <a:r>
                        <a:rPr kumimoji="0" lang="el-GR" sz="1700" b="1" i="0" u="none" strike="noStrike" cap="none" normalizeH="0" baseline="0" dirty="0">
                          <a:ln>
                            <a:noFill/>
                          </a:ln>
                          <a:solidFill>
                            <a:schemeClr val="tx1"/>
                          </a:solidFill>
                          <a:effectLst/>
                          <a:latin typeface="Verdana" pitchFamily="34" charset="0"/>
                        </a:rPr>
                        <a:t>Points on BODE index</a:t>
                      </a:r>
                      <a:endParaRPr kumimoji="0" lang="el-GR" sz="1700" b="0" i="0" u="none" strike="noStrike" cap="none" normalizeH="0" baseline="0" dirty="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87375">
                <a:tc v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
                          <a:srgbClr val="FFCC00"/>
                        </a:buClr>
                        <a:buSzPct val="60000"/>
                        <a:buFont typeface="Monotype Sorts" pitchFamily="2" charset="2"/>
                        <a:buNone/>
                        <a:tabLst/>
                      </a:pPr>
                      <a:r>
                        <a:rPr kumimoji="0" lang="el-GR" sz="1700" b="1" i="0" u="none" strike="noStrike" cap="none" normalizeH="0" baseline="0" dirty="0">
                          <a:ln>
                            <a:noFill/>
                          </a:ln>
                          <a:solidFill>
                            <a:schemeClr val="tx1"/>
                          </a:solidFill>
                          <a:effectLst/>
                          <a:latin typeface="Verdana" pitchFamily="34" charset="0"/>
                        </a:rPr>
                        <a:t>0</a:t>
                      </a:r>
                      <a:endParaRPr kumimoji="0" lang="el-GR" sz="1700" b="0" i="0" u="none" strike="noStrike" cap="none" normalizeH="0" baseline="0" dirty="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b" latinLnBrk="0" hangingPunct="1">
                        <a:lnSpc>
                          <a:spcPct val="100000"/>
                        </a:lnSpc>
                        <a:spcBef>
                          <a:spcPct val="0"/>
                        </a:spcBef>
                        <a:spcAft>
                          <a:spcPct val="0"/>
                        </a:spcAft>
                        <a:buClr>
                          <a:srgbClr val="FFCC00"/>
                        </a:buClr>
                        <a:buSzPct val="60000"/>
                        <a:buFont typeface="Monotype Sorts" pitchFamily="2" charset="2"/>
                        <a:buNone/>
                        <a:tabLst/>
                      </a:pPr>
                      <a:r>
                        <a:rPr kumimoji="0" lang="el-GR" sz="1700" b="1" i="0" u="none" strike="noStrike" cap="none" normalizeH="0" baseline="0" dirty="0">
                          <a:ln>
                            <a:noFill/>
                          </a:ln>
                          <a:solidFill>
                            <a:schemeClr val="tx1"/>
                          </a:solidFill>
                          <a:effectLst/>
                          <a:latin typeface="Verdana" pitchFamily="34" charset="0"/>
                        </a:rPr>
                        <a:t>1</a:t>
                      </a:r>
                      <a:endParaRPr kumimoji="0" lang="el-GR" sz="1700" b="0" i="0" u="none" strike="noStrike" cap="none" normalizeH="0" baseline="0" dirty="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b" latinLnBrk="0" hangingPunct="1">
                        <a:lnSpc>
                          <a:spcPct val="100000"/>
                        </a:lnSpc>
                        <a:spcBef>
                          <a:spcPct val="0"/>
                        </a:spcBef>
                        <a:spcAft>
                          <a:spcPct val="0"/>
                        </a:spcAft>
                        <a:buClr>
                          <a:srgbClr val="FFCC00"/>
                        </a:buClr>
                        <a:buSzPct val="60000"/>
                        <a:buFont typeface="Monotype Sorts" pitchFamily="2" charset="2"/>
                        <a:buNone/>
                        <a:tabLst/>
                      </a:pPr>
                      <a:r>
                        <a:rPr kumimoji="0" lang="el-GR" sz="1700" b="1" i="0" u="none" strike="noStrike" cap="none" normalizeH="0" baseline="0">
                          <a:ln>
                            <a:noFill/>
                          </a:ln>
                          <a:solidFill>
                            <a:schemeClr val="tx1"/>
                          </a:solidFill>
                          <a:effectLst/>
                          <a:latin typeface="Verdana" pitchFamily="34" charset="0"/>
                        </a:rPr>
                        <a:t>2</a:t>
                      </a:r>
                      <a:endParaRPr kumimoji="0" lang="el-GR" sz="17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b" latinLnBrk="0" hangingPunct="1">
                        <a:lnSpc>
                          <a:spcPct val="100000"/>
                        </a:lnSpc>
                        <a:spcBef>
                          <a:spcPct val="0"/>
                        </a:spcBef>
                        <a:spcAft>
                          <a:spcPct val="0"/>
                        </a:spcAft>
                        <a:buClr>
                          <a:srgbClr val="FFCC00"/>
                        </a:buClr>
                        <a:buSzPct val="60000"/>
                        <a:buFont typeface="Monotype Sorts" pitchFamily="2" charset="2"/>
                        <a:buNone/>
                        <a:tabLst/>
                      </a:pPr>
                      <a:r>
                        <a:rPr kumimoji="0" lang="el-GR" sz="1700" b="1" i="0" u="none" strike="noStrike" cap="none" normalizeH="0" baseline="0">
                          <a:ln>
                            <a:noFill/>
                          </a:ln>
                          <a:solidFill>
                            <a:schemeClr val="tx1"/>
                          </a:solidFill>
                          <a:effectLst/>
                          <a:latin typeface="Verdana" pitchFamily="34" charset="0"/>
                        </a:rPr>
                        <a:t>3</a:t>
                      </a:r>
                      <a:endParaRPr kumimoji="0" lang="el-GR" sz="17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0001"/>
                  </a:ext>
                </a:extLst>
              </a:tr>
              <a:tr h="587375">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700" b="0" i="0" u="none" strike="noStrike" cap="none" normalizeH="0" baseline="0" dirty="0">
                          <a:ln>
                            <a:noFill/>
                          </a:ln>
                          <a:solidFill>
                            <a:schemeClr val="tx1"/>
                          </a:solidFill>
                          <a:effectLst/>
                          <a:latin typeface="Verdana" pitchFamily="34" charset="0"/>
                        </a:rPr>
                        <a:t>FEV</a:t>
                      </a:r>
                      <a:r>
                        <a:rPr kumimoji="0" lang="el-GR" sz="1700" b="0" i="0" u="none" strike="noStrike" cap="none" normalizeH="0" baseline="-30000" dirty="0">
                          <a:ln>
                            <a:noFill/>
                          </a:ln>
                          <a:solidFill>
                            <a:schemeClr val="tx1"/>
                          </a:solidFill>
                          <a:effectLst/>
                          <a:latin typeface="Verdana" pitchFamily="34" charset="0"/>
                        </a:rPr>
                        <a:t>1</a:t>
                      </a:r>
                      <a:r>
                        <a:rPr kumimoji="0" lang="el-GR" sz="1700" b="0" i="0" u="none" strike="noStrike" cap="none" normalizeH="0" baseline="0" dirty="0">
                          <a:ln>
                            <a:noFill/>
                          </a:ln>
                          <a:solidFill>
                            <a:schemeClr val="tx1"/>
                          </a:solidFill>
                          <a:effectLst/>
                          <a:latin typeface="Verdana" pitchFamily="34" charset="0"/>
                        </a:rPr>
                        <a:t> (percent of predicted)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lumOff val="35000"/>
                      </a:schemeClr>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700" b="0" i="0" u="none" strike="noStrike" cap="none" normalizeH="0" baseline="0" dirty="0">
                          <a:ln>
                            <a:noFill/>
                          </a:ln>
                          <a:solidFill>
                            <a:schemeClr val="tx1"/>
                          </a:solidFill>
                          <a:effectLst/>
                          <a:latin typeface="Verdana" pitchFamily="34" charset="0"/>
                        </a:rPr>
                        <a:t>   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700" b="0" i="0" u="none" strike="noStrike" cap="none" normalizeH="0" baseline="0" dirty="0">
                          <a:ln>
                            <a:noFill/>
                          </a:ln>
                          <a:solidFill>
                            <a:schemeClr val="tx1"/>
                          </a:solidFill>
                          <a:effectLst/>
                          <a:latin typeface="Verdana" pitchFamily="34" charset="0"/>
                        </a:rPr>
                        <a:t>50-64</a:t>
                      </a:r>
                      <a:endParaRPr kumimoji="0" lang="el-GR" sz="17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700" b="0" i="0" u="none" strike="noStrike" cap="none" normalizeH="0" baseline="0" dirty="0">
                          <a:ln>
                            <a:noFill/>
                          </a:ln>
                          <a:solidFill>
                            <a:schemeClr val="tx1"/>
                          </a:solidFill>
                          <a:effectLst/>
                          <a:latin typeface="Verdana" pitchFamily="34" charset="0"/>
                        </a:rPr>
                        <a:t>36-49</a:t>
                      </a:r>
                      <a:endParaRPr kumimoji="0" lang="el-GR" sz="17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700" b="0" i="0" u="none" strike="noStrike" cap="none" normalizeH="0" baseline="0">
                          <a:ln>
                            <a:noFill/>
                          </a:ln>
                          <a:solidFill>
                            <a:schemeClr val="tx1"/>
                          </a:solidFill>
                          <a:effectLst/>
                          <a:latin typeface="Verdana" pitchFamily="34" charset="0"/>
                        </a:rPr>
                        <a:t>   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0002"/>
                  </a:ext>
                </a:extLst>
              </a:tr>
              <a:tr h="587375">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700" b="0" i="0" u="none" strike="noStrike" cap="none" normalizeH="0" baseline="0" dirty="0">
                          <a:ln>
                            <a:noFill/>
                          </a:ln>
                          <a:solidFill>
                            <a:schemeClr val="tx1"/>
                          </a:solidFill>
                          <a:effectLst/>
                          <a:latin typeface="Verdana" pitchFamily="34" charset="0"/>
                        </a:rPr>
                        <a:t>Distance walked in 6 minutes (m)</a:t>
                      </a:r>
                      <a:endParaRPr kumimoji="0" lang="el-GR" sz="17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lumOff val="35000"/>
                      </a:schemeClr>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700" b="0" i="0" u="none" strike="noStrike" cap="none" normalizeH="0" baseline="0" dirty="0">
                          <a:ln>
                            <a:noFill/>
                          </a:ln>
                          <a:solidFill>
                            <a:schemeClr val="tx1"/>
                          </a:solidFill>
                          <a:effectLst/>
                          <a:latin typeface="Verdana" pitchFamily="34" charset="0"/>
                        </a:rPr>
                        <a:t>   350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700" b="0" i="0" u="none" strike="noStrike" cap="none" normalizeH="0" baseline="0" dirty="0">
                          <a:ln>
                            <a:noFill/>
                          </a:ln>
                          <a:solidFill>
                            <a:schemeClr val="tx1"/>
                          </a:solidFill>
                          <a:effectLst/>
                          <a:latin typeface="Verdana" pitchFamily="34" charset="0"/>
                        </a:rPr>
                        <a:t>250-349</a:t>
                      </a:r>
                      <a:endParaRPr kumimoji="0" lang="el-GR" sz="17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700" b="0" i="0" u="none" strike="noStrike" cap="none" normalizeH="0" baseline="0" dirty="0">
                          <a:ln>
                            <a:noFill/>
                          </a:ln>
                          <a:solidFill>
                            <a:schemeClr val="tx1"/>
                          </a:solidFill>
                          <a:effectLst/>
                          <a:latin typeface="Verdana" pitchFamily="34" charset="0"/>
                        </a:rPr>
                        <a:t>150-249</a:t>
                      </a:r>
                      <a:endParaRPr kumimoji="0" lang="el-GR" sz="17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700" b="0" i="0" u="none" strike="noStrike" cap="none" normalizeH="0" baseline="0">
                          <a:ln>
                            <a:noFill/>
                          </a:ln>
                          <a:solidFill>
                            <a:schemeClr val="tx1"/>
                          </a:solidFill>
                          <a:effectLst/>
                          <a:latin typeface="Verdana" pitchFamily="34" charset="0"/>
                        </a:rPr>
                        <a:t>   149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0003"/>
                  </a:ext>
                </a:extLst>
              </a:tr>
              <a:tr h="587375">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700" b="0" i="0" u="none" strike="noStrike" cap="none" normalizeH="0" baseline="0" dirty="0">
                          <a:ln>
                            <a:noFill/>
                          </a:ln>
                          <a:solidFill>
                            <a:schemeClr val="tx1"/>
                          </a:solidFill>
                          <a:effectLst/>
                          <a:latin typeface="Verdana" pitchFamily="34" charset="0"/>
                        </a:rPr>
                        <a:t>MMRC dyspnea scale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lumOff val="35000"/>
                      </a:schemeClr>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700" b="0" i="0" u="none" strike="noStrike" cap="none" normalizeH="0" baseline="0" dirty="0">
                          <a:ln>
                            <a:noFill/>
                          </a:ln>
                          <a:solidFill>
                            <a:schemeClr val="tx1"/>
                          </a:solidFill>
                          <a:effectLst/>
                          <a:latin typeface="Verdana" pitchFamily="34" charset="0"/>
                        </a:rPr>
                        <a:t>0-1</a:t>
                      </a:r>
                      <a:endParaRPr kumimoji="0" lang="el-GR" sz="17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700" b="0" i="0" u="none" strike="noStrike" cap="none" normalizeH="0" baseline="0" dirty="0">
                          <a:ln>
                            <a:noFill/>
                          </a:ln>
                          <a:solidFill>
                            <a:schemeClr val="tx1"/>
                          </a:solidFill>
                          <a:effectLst/>
                          <a:latin typeface="Verdana" pitchFamily="34" charset="0"/>
                        </a:rPr>
                        <a:t>2</a:t>
                      </a:r>
                      <a:endParaRPr kumimoji="0" lang="el-GR" sz="17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700" b="0" i="0" u="none" strike="noStrike" cap="none" normalizeH="0" baseline="0" dirty="0">
                          <a:ln>
                            <a:noFill/>
                          </a:ln>
                          <a:solidFill>
                            <a:schemeClr val="tx1"/>
                          </a:solidFill>
                          <a:effectLst/>
                          <a:latin typeface="Verdana" pitchFamily="34" charset="0"/>
                        </a:rPr>
                        <a:t>3</a:t>
                      </a:r>
                      <a:endParaRPr kumimoji="0" lang="el-GR" sz="17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700" b="0" i="0" u="none" strike="noStrike" cap="none" normalizeH="0" baseline="0" dirty="0">
                          <a:ln>
                            <a:noFill/>
                          </a:ln>
                          <a:solidFill>
                            <a:schemeClr val="tx1"/>
                          </a:solidFill>
                          <a:effectLst/>
                          <a:latin typeface="Verdana" pitchFamily="34" charset="0"/>
                        </a:rPr>
                        <a:t>4</a:t>
                      </a:r>
                      <a:endParaRPr kumimoji="0" lang="el-GR" sz="17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0004"/>
                  </a:ext>
                </a:extLst>
              </a:tr>
              <a:tr h="587375">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700" b="0" i="0" u="none" strike="noStrike" cap="none" normalizeH="0" baseline="0" dirty="0">
                          <a:ln>
                            <a:noFill/>
                          </a:ln>
                          <a:solidFill>
                            <a:schemeClr val="tx1"/>
                          </a:solidFill>
                          <a:effectLst/>
                          <a:latin typeface="Verdana" pitchFamily="34" charset="0"/>
                        </a:rPr>
                        <a:t>Body-mass index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lumOff val="35000"/>
                      </a:schemeClr>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700" b="0" i="0" u="none" strike="noStrike" cap="none" normalizeH="0" baseline="0">
                          <a:ln>
                            <a:noFill/>
                          </a:ln>
                          <a:solidFill>
                            <a:schemeClr val="tx1"/>
                          </a:solidFill>
                          <a:effectLst/>
                          <a:latin typeface="Verdana" pitchFamily="34" charset="0"/>
                        </a:rPr>
                        <a:t>&gt;21</a:t>
                      </a:r>
                      <a:endParaRPr kumimoji="0" lang="el-GR" sz="17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700" b="0" i="0" u="none" strike="noStrike" cap="none" normalizeH="0" baseline="0">
                          <a:ln>
                            <a:noFill/>
                          </a:ln>
                          <a:solidFill>
                            <a:schemeClr val="tx1"/>
                          </a:solidFill>
                          <a:effectLst/>
                          <a:latin typeface="Verdana" pitchFamily="34" charset="0"/>
                        </a:rPr>
                        <a:t>   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endParaRPr kumimoji="0" lang="el-GR" sz="17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t" latinLnBrk="0" hangingPunct="1">
                        <a:lnSpc>
                          <a:spcPct val="100000"/>
                        </a:lnSpc>
                        <a:spcBef>
                          <a:spcPct val="0"/>
                        </a:spcBef>
                        <a:spcAft>
                          <a:spcPct val="0"/>
                        </a:spcAft>
                        <a:buClr>
                          <a:srgbClr val="FFCC00"/>
                        </a:buClr>
                        <a:buSzPct val="60000"/>
                        <a:buFont typeface="Monotype Sorts" pitchFamily="2" charset="2"/>
                        <a:buNone/>
                        <a:tabLst/>
                      </a:pPr>
                      <a:r>
                        <a:rPr kumimoji="0" lang="el-GR" sz="1700" b="0" i="0" u="none" strike="noStrike" cap="none" normalizeH="0" baseline="0" dirty="0">
                          <a:ln>
                            <a:noFill/>
                          </a:ln>
                          <a:solidFill>
                            <a:schemeClr val="tx1"/>
                          </a:solidFill>
                          <a:effectLst/>
                          <a:latin typeface="Verdana" pitchFamily="34" charset="0"/>
                        </a:rPr>
                        <a:t> </a:t>
                      </a:r>
                      <a:endParaRPr kumimoji="0" lang="el-GR" sz="17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0005"/>
                  </a:ext>
                </a:extLst>
              </a:tr>
            </a:tbl>
          </a:graphicData>
        </a:graphic>
      </p:graphicFrame>
      <p:pic>
        <p:nvPicPr>
          <p:cNvPr id="49189" name="Picture 41" descr="[greater than or equal to]">
            <a:extLst>
              <a:ext uri="{FF2B5EF4-FFF2-40B4-BE49-F238E27FC236}">
                <a16:creationId xmlns:a16="http://schemas.microsoft.com/office/drawing/2014/main" id="{EE0E01A5-CEA0-46E1-B7D8-DCAC04D27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800600"/>
            <a:ext cx="164976" cy="18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0" name="Picture 42" descr="[less than or equal to]">
            <a:extLst>
              <a:ext uri="{FF2B5EF4-FFF2-40B4-BE49-F238E27FC236}">
                <a16:creationId xmlns:a16="http://schemas.microsoft.com/office/drawing/2014/main" id="{2BDB970B-4335-45EA-9FEC-B63C2872B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585663" y="6019800"/>
            <a:ext cx="129337" cy="14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1" name="Picture 43" descr="[greater than or equal to]">
            <a:extLst>
              <a:ext uri="{FF2B5EF4-FFF2-40B4-BE49-F238E27FC236}">
                <a16:creationId xmlns:a16="http://schemas.microsoft.com/office/drawing/2014/main" id="{B5397771-2355-4346-8B8B-AF055CFD4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0208" y="4191000"/>
            <a:ext cx="160784" cy="18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2" name="Picture 44" descr="[less than or equal to]">
            <a:extLst>
              <a:ext uri="{FF2B5EF4-FFF2-40B4-BE49-F238E27FC236}">
                <a16:creationId xmlns:a16="http://schemas.microsoft.com/office/drawing/2014/main" id="{8F3BF59C-4B7B-4CC6-8DCF-30B7EC7783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0999" y="4800600"/>
            <a:ext cx="156591" cy="17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3" name="Picture 45" descr="[lozenge]">
            <a:extLst>
              <a:ext uri="{FF2B5EF4-FFF2-40B4-BE49-F238E27FC236}">
                <a16:creationId xmlns:a16="http://schemas.microsoft.com/office/drawing/2014/main" id="{6F6BDF56-D0E9-4674-BEB0-02AEC5840E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9138" y="3995738"/>
            <a:ext cx="6667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4" name="Picture 46" descr="[less than or equal to]">
            <a:extLst>
              <a:ext uri="{FF2B5EF4-FFF2-40B4-BE49-F238E27FC236}">
                <a16:creationId xmlns:a16="http://schemas.microsoft.com/office/drawing/2014/main" id="{EF48A77B-55B1-4A29-9D89-144516B158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0999" y="4191000"/>
            <a:ext cx="156592" cy="17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95" name="Text Box 47">
            <a:extLst>
              <a:ext uri="{FF2B5EF4-FFF2-40B4-BE49-F238E27FC236}">
                <a16:creationId xmlns:a16="http://schemas.microsoft.com/office/drawing/2014/main" id="{210E2AE4-D5F0-4624-8F2B-7D7213BAC436}"/>
              </a:ext>
            </a:extLst>
          </p:cNvPr>
          <p:cNvSpPr txBox="1">
            <a:spLocks noChangeArrowheads="1"/>
          </p:cNvSpPr>
          <p:nvPr/>
        </p:nvSpPr>
        <p:spPr bwMode="auto">
          <a:xfrm>
            <a:off x="405879" y="0"/>
            <a:ext cx="8280921" cy="10156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n-US" sz="2000" b="1" dirty="0">
                <a:solidFill>
                  <a:srgbClr val="FFCC00"/>
                </a:solidFill>
              </a:rPr>
              <a:t>Variables and point values used for the computation of the body-mass index, degree of airflow obstruction and dyspnea, and exercise capacity (BODE) index*</a:t>
            </a:r>
            <a:r>
              <a:rPr lang="el-GR" altLang="en-US" sz="2000" dirty="0">
                <a:solidFill>
                  <a:srgbClr val="FFCC00"/>
                </a:solidFill>
              </a:rPr>
              <a:t> </a:t>
            </a:r>
          </a:p>
        </p:txBody>
      </p:sp>
      <p:sp>
        <p:nvSpPr>
          <p:cNvPr id="11" name="TextBox 10">
            <a:extLst>
              <a:ext uri="{FF2B5EF4-FFF2-40B4-BE49-F238E27FC236}">
                <a16:creationId xmlns:a16="http://schemas.microsoft.com/office/drawing/2014/main" id="{549079B7-787C-4E35-9F97-861A5ABBE6CB}"/>
              </a:ext>
            </a:extLst>
          </p:cNvPr>
          <p:cNvSpPr txBox="1"/>
          <p:nvPr/>
        </p:nvSpPr>
        <p:spPr>
          <a:xfrm>
            <a:off x="1259632" y="1065846"/>
            <a:ext cx="5896643"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en-US" sz="2400" dirty="0">
                <a:solidFill>
                  <a:schemeClr val="bg1"/>
                </a:solidFill>
                <a:latin typeface="Calibri" panose="020F0502020204030204" pitchFamily="34" charset="0"/>
                <a:cs typeface="Calibri" panose="020F0502020204030204" pitchFamily="34" charset="0"/>
              </a:rPr>
              <a:t>The approximate 4-year survival is as follows:</a:t>
            </a:r>
          </a:p>
          <a:p>
            <a:pPr>
              <a:defRPr/>
            </a:pPr>
            <a:r>
              <a:rPr lang="en-US" sz="2400" dirty="0">
                <a:solidFill>
                  <a:schemeClr val="bg1"/>
                </a:solidFill>
                <a:latin typeface="Calibri" panose="020F0502020204030204" pitchFamily="34" charset="0"/>
                <a:cs typeface="Calibri" panose="020F0502020204030204" pitchFamily="34" charset="0"/>
              </a:rPr>
              <a:t>0-2 points = 80%</a:t>
            </a:r>
          </a:p>
          <a:p>
            <a:pPr>
              <a:defRPr/>
            </a:pPr>
            <a:r>
              <a:rPr lang="en-US" sz="2400" dirty="0">
                <a:solidFill>
                  <a:schemeClr val="bg1"/>
                </a:solidFill>
                <a:latin typeface="Calibri" panose="020F0502020204030204" pitchFamily="34" charset="0"/>
                <a:cs typeface="Calibri" panose="020F0502020204030204" pitchFamily="34" charset="0"/>
              </a:rPr>
              <a:t>3-4 points = 67%</a:t>
            </a:r>
          </a:p>
          <a:p>
            <a:pPr>
              <a:defRPr/>
            </a:pPr>
            <a:r>
              <a:rPr lang="en-US" sz="2400" dirty="0">
                <a:solidFill>
                  <a:schemeClr val="bg1"/>
                </a:solidFill>
                <a:latin typeface="Calibri" panose="020F0502020204030204" pitchFamily="34" charset="0"/>
                <a:cs typeface="Calibri" panose="020F0502020204030204" pitchFamily="34" charset="0"/>
              </a:rPr>
              <a:t>5-6 points = 57%</a:t>
            </a:r>
          </a:p>
          <a:p>
            <a:pPr>
              <a:defRPr/>
            </a:pPr>
            <a:r>
              <a:rPr lang="en-US" sz="2400" dirty="0">
                <a:solidFill>
                  <a:schemeClr val="bg1"/>
                </a:solidFill>
                <a:latin typeface="Calibri" panose="020F0502020204030204" pitchFamily="34" charset="0"/>
                <a:cs typeface="Calibri" panose="020F0502020204030204" pitchFamily="34" charset="0"/>
              </a:rPr>
              <a:t>7-10 points = 18% </a:t>
            </a:r>
          </a:p>
        </p:txBody>
      </p:sp>
    </p:spTree>
    <p:extLst>
      <p:ext uri="{BB962C8B-B14F-4D97-AF65-F5344CB8AC3E}">
        <p14:creationId xmlns:p14="http://schemas.microsoft.com/office/powerpoint/2010/main" val="2135860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2">
            <a:extLst>
              <a:ext uri="{FF2B5EF4-FFF2-40B4-BE49-F238E27FC236}">
                <a16:creationId xmlns:a16="http://schemas.microsoft.com/office/drawing/2014/main" id="{F1693907-E03E-4353-A701-A7F5DABA32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504" y="1268760"/>
            <a:ext cx="8140878"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322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971600" y="176443"/>
            <a:ext cx="7704856" cy="1200329"/>
          </a:xfrm>
          <a:prstGeom prst="rect">
            <a:avLst/>
          </a:prstGeom>
          <a:noFill/>
          <a:ln w="9525">
            <a:noFill/>
            <a:miter lim="800000"/>
            <a:headEnd/>
            <a:tailEnd/>
          </a:ln>
        </p:spPr>
        <p:txBody>
          <a:bodyPr wrap="square">
            <a:spAutoFit/>
          </a:bodyPr>
          <a:lstStyle/>
          <a:p>
            <a:pPr algn="ctr"/>
            <a:r>
              <a:rPr lang="el-GR" sz="2400" dirty="0">
                <a:solidFill>
                  <a:srgbClr val="FFCC66"/>
                </a:solidFill>
                <a:latin typeface="Tahoma" pitchFamily="34" charset="0"/>
                <a:cs typeface="Tahoma" pitchFamily="34" charset="0"/>
              </a:rPr>
              <a:t>Χρόνια Αποφρακτική Πνευμονοπάθεια</a:t>
            </a:r>
          </a:p>
          <a:p>
            <a:pPr algn="ctr"/>
            <a:r>
              <a:rPr lang="el-GR" sz="2400" dirty="0">
                <a:solidFill>
                  <a:srgbClr val="FFCC66"/>
                </a:solidFill>
                <a:latin typeface="Tahoma" pitchFamily="34" charset="0"/>
                <a:cs typeface="Tahoma" pitchFamily="34" charset="0"/>
              </a:rPr>
              <a:t>(ΧΑΠ)</a:t>
            </a:r>
          </a:p>
          <a:p>
            <a:pPr algn="ctr"/>
            <a:r>
              <a:rPr lang="en-AU" sz="2400" dirty="0">
                <a:solidFill>
                  <a:srgbClr val="FFCC66"/>
                </a:solidFill>
                <a:latin typeface="Tahoma" pitchFamily="34" charset="0"/>
                <a:cs typeface="Tahoma" pitchFamily="34" charset="0"/>
              </a:rPr>
              <a:t>Chronic Obstructive Pulmonary Disease (COPD) </a:t>
            </a:r>
            <a:endParaRPr lang="en-US" sz="24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p:cNvSpPr txBox="1">
            <a:spLocks noChangeArrowheads="1"/>
          </p:cNvSpPr>
          <p:nvPr/>
        </p:nvSpPr>
        <p:spPr bwMode="auto">
          <a:xfrm>
            <a:off x="681229" y="1556792"/>
            <a:ext cx="7776864" cy="5693866"/>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r>
              <a:rPr lang="el-GR" sz="2000" dirty="0"/>
              <a:t>11.5% (8.4-15%) του πληθυσμού διεθνώς πάσχει από ΧΑΠ(384 εκατομμύρια)</a:t>
            </a:r>
          </a:p>
          <a:p>
            <a:pPr marL="342900" indent="-342900">
              <a:buClr>
                <a:srgbClr val="FFCC66"/>
              </a:buClr>
              <a:buFont typeface="Arial" panose="020B0604020202020204" pitchFamily="34" charset="0"/>
              <a:buChar char="►"/>
            </a:pPr>
            <a:endParaRPr lang="el-GR" sz="2000" dirty="0"/>
          </a:p>
          <a:p>
            <a:pPr marL="342900" indent="-342900">
              <a:buClr>
                <a:srgbClr val="FFCC66"/>
              </a:buClr>
              <a:buFont typeface="Arial" panose="020B0604020202020204" pitchFamily="34" charset="0"/>
              <a:buChar char="►"/>
            </a:pPr>
            <a:r>
              <a:rPr lang="en-US" sz="2000" dirty="0"/>
              <a:t>COPD: </a:t>
            </a:r>
            <a:r>
              <a:rPr lang="el-GR" sz="2000" dirty="0"/>
              <a:t>η 4</a:t>
            </a:r>
            <a:r>
              <a:rPr lang="el-GR" sz="2000" baseline="30000" dirty="0"/>
              <a:t>η</a:t>
            </a:r>
            <a:r>
              <a:rPr lang="el-GR" sz="2000" dirty="0"/>
              <a:t> αιτία θανάτου παγκοσμίως σήμερα.</a:t>
            </a:r>
            <a:r>
              <a:rPr lang="en-US" sz="2000" baseline="30000" dirty="0"/>
              <a:t>1</a:t>
            </a:r>
            <a:r>
              <a:rPr lang="el-GR" sz="2000" baseline="30000" dirty="0"/>
              <a:t> </a:t>
            </a:r>
            <a:r>
              <a:rPr lang="el-GR" sz="2000" dirty="0"/>
              <a:t> Υπολογίζεται μέχρι το 2020 να γίνει η 3</a:t>
            </a:r>
            <a:r>
              <a:rPr lang="el-GR" sz="2000" baseline="30000" dirty="0"/>
              <a:t>η</a:t>
            </a:r>
            <a:r>
              <a:rPr lang="el-GR" sz="2000" dirty="0"/>
              <a:t> αιτία θανάτου παγκοσμίως</a:t>
            </a:r>
            <a:r>
              <a:rPr lang="en-US" sz="2000" dirty="0"/>
              <a:t>.</a:t>
            </a:r>
            <a:r>
              <a:rPr lang="en-US" sz="2000" baseline="30000" dirty="0"/>
              <a:t>2</a:t>
            </a:r>
            <a:r>
              <a:rPr lang="en-US" sz="2000" dirty="0"/>
              <a:t> </a:t>
            </a:r>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l-GR" sz="2000" dirty="0"/>
              <a:t>&gt;</a:t>
            </a:r>
            <a:r>
              <a:rPr lang="en-US" sz="2000" dirty="0"/>
              <a:t>3 </a:t>
            </a:r>
            <a:r>
              <a:rPr lang="el-GR" sz="2000" dirty="0"/>
              <a:t>εκατομύρια θάνατοι από </a:t>
            </a:r>
            <a:r>
              <a:rPr lang="en-US" sz="2000" dirty="0"/>
              <a:t>COPD </a:t>
            </a:r>
            <a:r>
              <a:rPr lang="el-GR" sz="2000" dirty="0"/>
              <a:t>το</a:t>
            </a:r>
            <a:r>
              <a:rPr lang="en-US" sz="2000" dirty="0"/>
              <a:t> 2012 </a:t>
            </a:r>
            <a:r>
              <a:rPr lang="el-GR" sz="2000" dirty="0"/>
              <a:t>ποσοστό που αντιστοιχεί στο</a:t>
            </a:r>
            <a:r>
              <a:rPr lang="en-US" sz="2000" dirty="0"/>
              <a:t> 6% </a:t>
            </a:r>
            <a:r>
              <a:rPr lang="el-GR" sz="2000" dirty="0"/>
              <a:t>όλων των θανάτων διεθνώς και αναμένεται να αυξηθεί σε 4,5 εκατομμύρια μέχρι το 2030.</a:t>
            </a:r>
            <a:r>
              <a:rPr lang="en-US" sz="2000" dirty="0"/>
              <a:t> </a:t>
            </a:r>
            <a:endParaRPr lang="el-GR" sz="2000" dirty="0"/>
          </a:p>
          <a:p>
            <a:pPr marL="342900" indent="-342900">
              <a:buClr>
                <a:srgbClr val="FFCC66"/>
              </a:buClr>
              <a:buFont typeface="Arial" panose="020B0604020202020204" pitchFamily="34" charset="0"/>
              <a:buChar char="►"/>
            </a:pPr>
            <a:endParaRPr lang="en-US" sz="2000" dirty="0"/>
          </a:p>
          <a:p>
            <a:pPr>
              <a:buClr>
                <a:srgbClr val="FFCC66"/>
              </a:buClr>
            </a:pPr>
            <a:endParaRPr lang="en-US" sz="2000" dirty="0"/>
          </a:p>
          <a:p>
            <a:pPr marL="342900" indent="-342900">
              <a:buClr>
                <a:srgbClr val="FFCC66"/>
              </a:buClr>
              <a:buFont typeface="Arial" panose="020B0604020202020204" pitchFamily="34" charset="0"/>
              <a:buChar char="►"/>
            </a:pPr>
            <a:r>
              <a:rPr lang="el-GR" sz="2000" dirty="0"/>
              <a:t>Σε παγκόσμια κλίμακα το φορτίο της </a:t>
            </a:r>
            <a:r>
              <a:rPr lang="en-US" sz="2000" dirty="0"/>
              <a:t>COPD </a:t>
            </a:r>
            <a:r>
              <a:rPr lang="el-GR" sz="2000" dirty="0"/>
              <a:t>αναμένεται να αυξηθεί τις επόμενες 3 δεκαετίες λόγω της συνεχιζόμενης έκθεσης στους παράγοντες κινδύνου αλλά και της γήρανσης του πληθυσμού.</a:t>
            </a:r>
            <a:endParaRPr lang="en-US" sz="2000" dirty="0"/>
          </a:p>
          <a:p>
            <a:pPr marL="342900" indent="-342900">
              <a:buClr>
                <a:srgbClr val="FFCC66"/>
              </a:buClr>
              <a:buFont typeface="Arial" panose="020B0604020202020204" pitchFamily="34" charset="0"/>
              <a:buChar char="►"/>
            </a:pPr>
            <a:endParaRPr lang="en-US" sz="2000" dirty="0"/>
          </a:p>
          <a:p>
            <a:r>
              <a:rPr lang="en-US" sz="800" dirty="0"/>
              <a:t>1. Lozano R, </a:t>
            </a:r>
            <a:r>
              <a:rPr lang="en-US" sz="800" dirty="0" err="1"/>
              <a:t>Naghavi</a:t>
            </a:r>
            <a:r>
              <a:rPr lang="en-US" sz="800" dirty="0"/>
              <a:t> M, Foreman K, et al. Global and regional mortality from 235 causes of death for 20 age groups in 1990 and 2010: a systematic analysis for the Global Burden of Disease Study 2010. </a:t>
            </a:r>
            <a:r>
              <a:rPr lang="en-US" sz="800" i="1" dirty="0"/>
              <a:t>Lancet</a:t>
            </a:r>
            <a:r>
              <a:rPr lang="en-US" sz="800" dirty="0"/>
              <a:t> 2012; </a:t>
            </a:r>
            <a:r>
              <a:rPr lang="en-US" sz="800" b="1" dirty="0"/>
              <a:t>380</a:t>
            </a:r>
            <a:r>
              <a:rPr lang="en-US" sz="800" dirty="0"/>
              <a:t>(9859): 2095-128.</a:t>
            </a:r>
            <a:endParaRPr lang="en-AU" sz="800" dirty="0"/>
          </a:p>
          <a:p>
            <a:r>
              <a:rPr lang="en-US" sz="800" dirty="0"/>
              <a:t>2. Mathers CD, </a:t>
            </a:r>
            <a:r>
              <a:rPr lang="en-US" sz="800" dirty="0" err="1"/>
              <a:t>Loncar</a:t>
            </a:r>
            <a:r>
              <a:rPr lang="en-US" sz="800" dirty="0"/>
              <a:t> D. Projections of global mortality and burden of disease from 2002 to 2030. </a:t>
            </a:r>
            <a:r>
              <a:rPr lang="en-US" sz="800" i="1" dirty="0" err="1"/>
              <a:t>PLoS</a:t>
            </a:r>
            <a:r>
              <a:rPr lang="en-US" sz="800" i="1" dirty="0"/>
              <a:t> Med</a:t>
            </a:r>
            <a:r>
              <a:rPr lang="en-US" sz="800" dirty="0"/>
              <a:t> 2006; </a:t>
            </a:r>
            <a:r>
              <a:rPr lang="en-US" sz="800" b="1" dirty="0"/>
              <a:t>3</a:t>
            </a:r>
            <a:r>
              <a:rPr lang="en-US" sz="800" dirty="0"/>
              <a:t>(11): e442.</a:t>
            </a:r>
            <a:endParaRPr lang="en-AU" sz="800" dirty="0"/>
          </a:p>
          <a:p>
            <a:pPr>
              <a:buClr>
                <a:srgbClr val="FFCC66"/>
              </a:buClr>
            </a:pPr>
            <a:endParaRPr lang="en-AU" sz="2000" dirty="0"/>
          </a:p>
        </p:txBody>
      </p:sp>
    </p:spTree>
    <p:extLst>
      <p:ext uri="{BB962C8B-B14F-4D97-AF65-F5344CB8AC3E}">
        <p14:creationId xmlns:p14="http://schemas.microsoft.com/office/powerpoint/2010/main" val="2210537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D60DB733-62E3-42DE-B432-BEA8148795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1">
            <a:extLst>
              <a:ext uri="{FF2B5EF4-FFF2-40B4-BE49-F238E27FC236}">
                <a16:creationId xmlns:a16="http://schemas.microsoft.com/office/drawing/2014/main" id="{C96708FC-43B7-4413-8F3C-C6776F6146D2}"/>
              </a:ext>
            </a:extLst>
          </p:cNvPr>
          <p:cNvSpPr txBox="1">
            <a:spLocks noChangeArrowheads="1"/>
          </p:cNvSpPr>
          <p:nvPr/>
        </p:nvSpPr>
        <p:spPr bwMode="auto">
          <a:xfrm>
            <a:off x="971600" y="176443"/>
            <a:ext cx="7704856" cy="1200329"/>
          </a:xfrm>
          <a:prstGeom prst="rect">
            <a:avLst/>
          </a:prstGeom>
          <a:noFill/>
          <a:ln w="9525">
            <a:noFill/>
            <a:miter lim="800000"/>
            <a:headEnd/>
            <a:tailEnd/>
          </a:ln>
        </p:spPr>
        <p:txBody>
          <a:bodyPr wrap="square">
            <a:spAutoFit/>
          </a:bodyPr>
          <a:lstStyle/>
          <a:p>
            <a:pPr algn="ctr"/>
            <a:r>
              <a:rPr lang="el-GR" sz="2400" dirty="0">
                <a:solidFill>
                  <a:srgbClr val="FFCC66"/>
                </a:solidFill>
                <a:latin typeface="Tahoma" pitchFamily="34" charset="0"/>
                <a:cs typeface="Tahoma" pitchFamily="34" charset="0"/>
              </a:rPr>
              <a:t>Χρόνια Αποφρακτική Πνευμονοπάθεια</a:t>
            </a:r>
          </a:p>
          <a:p>
            <a:pPr algn="ctr"/>
            <a:r>
              <a:rPr lang="el-GR" sz="2400" dirty="0">
                <a:solidFill>
                  <a:srgbClr val="FFCC66"/>
                </a:solidFill>
                <a:latin typeface="Tahoma" pitchFamily="34" charset="0"/>
                <a:cs typeface="Tahoma" pitchFamily="34" charset="0"/>
              </a:rPr>
              <a:t>(ΧΑΠ)</a:t>
            </a:r>
          </a:p>
          <a:p>
            <a:pPr algn="ctr"/>
            <a:r>
              <a:rPr lang="en-AU" sz="2400" dirty="0">
                <a:solidFill>
                  <a:srgbClr val="FFCC66"/>
                </a:solidFill>
                <a:latin typeface="Tahoma" pitchFamily="34" charset="0"/>
                <a:cs typeface="Tahoma" pitchFamily="34" charset="0"/>
              </a:rPr>
              <a:t>Chronic Obstructive Pulmonary Disease (COPD) </a:t>
            </a:r>
            <a:endParaRPr lang="en-US" sz="2400" dirty="0">
              <a:solidFill>
                <a:srgbClr val="FFCC66"/>
              </a:solidFill>
              <a:latin typeface="Tahoma" pitchFamily="34" charset="0"/>
              <a:cs typeface="Tahoma" pitchFamily="34" charset="0"/>
            </a:endParaRPr>
          </a:p>
        </p:txBody>
      </p:sp>
      <p:sp>
        <p:nvSpPr>
          <p:cNvPr id="4" name="TextBox 3">
            <a:extLst>
              <a:ext uri="{FF2B5EF4-FFF2-40B4-BE49-F238E27FC236}">
                <a16:creationId xmlns:a16="http://schemas.microsoft.com/office/drawing/2014/main" id="{B507FE67-50E0-44B4-8782-0561FACE46F6}"/>
              </a:ext>
            </a:extLst>
          </p:cNvPr>
          <p:cNvSpPr txBox="1"/>
          <p:nvPr/>
        </p:nvSpPr>
        <p:spPr>
          <a:xfrm>
            <a:off x="539552" y="1628800"/>
            <a:ext cx="8136904" cy="1785104"/>
          </a:xfrm>
          <a:prstGeom prst="rect">
            <a:avLst/>
          </a:prstGeom>
          <a:noFill/>
        </p:spPr>
        <p:txBody>
          <a:bodyPr wrap="square" rtlCol="0">
            <a:spAutoFit/>
          </a:bodyPr>
          <a:lstStyle/>
          <a:p>
            <a:r>
              <a:rPr lang="el-GR" sz="2000" dirty="0">
                <a:latin typeface="Tahoma" panose="020B0604030504040204" pitchFamily="34" charset="0"/>
                <a:ea typeface="Tahoma" panose="020B0604030504040204" pitchFamily="34" charset="0"/>
                <a:cs typeface="Tahoma" panose="020B0604030504040204" pitchFamily="34" charset="0"/>
              </a:rPr>
              <a:t>Ο επιπολασμός μεγαλύτερος:</a:t>
            </a:r>
          </a:p>
          <a:p>
            <a:pPr marL="342900" indent="-342900">
              <a:lnSpc>
                <a:spcPct val="150000"/>
              </a:lnSpc>
              <a:buFont typeface="Wingdings" panose="05000000000000000000" pitchFamily="2" charset="2"/>
              <a:buChar char="Ø"/>
            </a:pPr>
            <a:r>
              <a:rPr lang="el-GR" sz="2000" dirty="0">
                <a:latin typeface="Tahoma" panose="020B0604030504040204" pitchFamily="34" charset="0"/>
                <a:ea typeface="Tahoma" panose="020B0604030504040204" pitchFamily="34" charset="0"/>
                <a:cs typeface="Tahoma" panose="020B0604030504040204" pitchFamily="34" charset="0"/>
              </a:rPr>
              <a:t> Σε καπνιστές και πρώην καπνιστές</a:t>
            </a:r>
          </a:p>
          <a:p>
            <a:pPr marL="342900" indent="-342900">
              <a:lnSpc>
                <a:spcPct val="150000"/>
              </a:lnSpc>
              <a:buFont typeface="Wingdings" panose="05000000000000000000" pitchFamily="2" charset="2"/>
              <a:buChar char="Ø"/>
            </a:pPr>
            <a:r>
              <a:rPr lang="el-GR" sz="2000" dirty="0">
                <a:latin typeface="Tahoma" panose="020B0604030504040204" pitchFamily="34" charset="0"/>
                <a:ea typeface="Tahoma" panose="020B0604030504040204" pitchFamily="34" charset="0"/>
                <a:cs typeface="Tahoma" panose="020B0604030504040204" pitchFamily="34" charset="0"/>
              </a:rPr>
              <a:t> Σε άτομα ηλικίας ≥ 40 ετών</a:t>
            </a:r>
          </a:p>
          <a:p>
            <a:pPr marL="342900" indent="-342900">
              <a:lnSpc>
                <a:spcPct val="150000"/>
              </a:lnSpc>
              <a:buFont typeface="Wingdings" panose="05000000000000000000" pitchFamily="2" charset="2"/>
              <a:buChar char="Ø"/>
            </a:pPr>
            <a:r>
              <a:rPr lang="el-GR" sz="2000" dirty="0">
                <a:latin typeface="Tahoma" panose="020B0604030504040204" pitchFamily="34" charset="0"/>
                <a:ea typeface="Tahoma" panose="020B0604030504040204" pitchFamily="34" charset="0"/>
                <a:cs typeface="Tahoma" panose="020B0604030504040204" pitchFamily="34" charset="0"/>
              </a:rPr>
              <a:t> Σε άνδρες</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DAACCFEC-6DAA-4B3D-A282-AA59B92FD0BF}"/>
              </a:ext>
            </a:extLst>
          </p:cNvPr>
          <p:cNvSpPr txBox="1"/>
          <p:nvPr/>
        </p:nvSpPr>
        <p:spPr>
          <a:xfrm>
            <a:off x="649023" y="3845952"/>
            <a:ext cx="8171449" cy="1414554"/>
          </a:xfrm>
          <a:prstGeom prst="rect">
            <a:avLst/>
          </a:prstGeom>
          <a:noFill/>
        </p:spPr>
        <p:txBody>
          <a:bodyPr wrap="square" rtlCol="0">
            <a:spAutoFit/>
          </a:bodyPr>
          <a:lstStyle/>
          <a:p>
            <a:pPr marL="342900" indent="-342900">
              <a:lnSpc>
                <a:spcPct val="150000"/>
              </a:lnSpc>
              <a:buFont typeface="Wingdings" panose="05000000000000000000" pitchFamily="2" charset="2"/>
              <a:buChar char="q"/>
            </a:pPr>
            <a:r>
              <a:rPr lang="el-GR" sz="2000" dirty="0">
                <a:latin typeface="Tahoma" panose="020B0604030504040204" pitchFamily="34" charset="0"/>
                <a:ea typeface="Tahoma" panose="020B0604030504040204" pitchFamily="34" charset="0"/>
                <a:cs typeface="Tahoma" panose="020B0604030504040204" pitchFamily="34" charset="0"/>
              </a:rPr>
              <a:t>Σημαντικό το οικονομικό κόστος της νόσου</a:t>
            </a:r>
          </a:p>
          <a:p>
            <a:pPr marL="342900" indent="-342900">
              <a:lnSpc>
                <a:spcPct val="150000"/>
              </a:lnSpc>
              <a:buFont typeface="Wingdings" panose="05000000000000000000" pitchFamily="2" charset="2"/>
              <a:buChar char="q"/>
            </a:pPr>
            <a:r>
              <a:rPr lang="el-GR" sz="2000" dirty="0">
                <a:latin typeface="Tahoma" panose="020B0604030504040204" pitchFamily="34" charset="0"/>
                <a:ea typeface="Tahoma" panose="020B0604030504040204" pitchFamily="34" charset="0"/>
                <a:cs typeface="Tahoma" panose="020B0604030504040204" pitchFamily="34" charset="0"/>
              </a:rPr>
              <a:t>Στην Ευρώπη καλύπτει το 56% του κόσοτους των αναπνευστικών νοσημάτων (3% του συνολικού προυπολογισμού της υγείας)</a:t>
            </a:r>
            <a:endParaRPr lang="en-US" sz="2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Object 2">
            <a:extLst>
              <a:ext uri="{FF2B5EF4-FFF2-40B4-BE49-F238E27FC236}">
                <a16:creationId xmlns:a16="http://schemas.microsoft.com/office/drawing/2014/main" id="{E3A1C93F-BEC9-4EAD-878B-B2390713E64A}"/>
              </a:ext>
            </a:extLst>
          </p:cNvPr>
          <p:cNvGraphicFramePr>
            <a:graphicFrameLocks noChangeAspect="1"/>
          </p:cNvGraphicFramePr>
          <p:nvPr>
            <p:extLst>
              <p:ext uri="{D42A27DB-BD31-4B8C-83A1-F6EECF244321}">
                <p14:modId xmlns:p14="http://schemas.microsoft.com/office/powerpoint/2010/main" val="3588220550"/>
              </p:ext>
            </p:extLst>
          </p:nvPr>
        </p:nvGraphicFramePr>
        <p:xfrm>
          <a:off x="5536877" y="1512253"/>
          <a:ext cx="3283595" cy="2179241"/>
        </p:xfrm>
        <a:graphic>
          <a:graphicData uri="http://schemas.openxmlformats.org/presentationml/2006/ole">
            <mc:AlternateContent xmlns:mc="http://schemas.openxmlformats.org/markup-compatibility/2006">
              <mc:Choice xmlns:v="urn:schemas-microsoft-com:vml" Requires="v">
                <p:oleObj spid="_x0000_s3082" name="Photo Editor Photo" r:id="rId4" imgW="9259592" imgH="7516274" progId="MSPhotoEd.3">
                  <p:embed/>
                </p:oleObj>
              </mc:Choice>
              <mc:Fallback>
                <p:oleObj name="Photo Editor Photo" r:id="rId4" imgW="9259592" imgH="7516274" progId="MSPhotoEd.3">
                  <p:embed/>
                  <p:pic>
                    <p:nvPicPr>
                      <p:cNvPr id="1026" name="Object 2">
                        <a:extLst>
                          <a:ext uri="{FF2B5EF4-FFF2-40B4-BE49-F238E27FC236}">
                            <a16:creationId xmlns:a16="http://schemas.microsoft.com/office/drawing/2014/main" id="{3174661A-DE73-40B6-88D7-DF67DBFF6E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0735" b="7487"/>
                      <a:stretch>
                        <a:fillRect/>
                      </a:stretch>
                    </p:blipFill>
                    <p:spPr bwMode="auto">
                      <a:xfrm>
                        <a:off x="5536877" y="1512253"/>
                        <a:ext cx="3283595" cy="217924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88422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6" name="TextBox 1"/>
          <p:cNvSpPr txBox="1">
            <a:spLocks noChangeArrowheads="1"/>
          </p:cNvSpPr>
          <p:nvPr/>
        </p:nvSpPr>
        <p:spPr bwMode="auto">
          <a:xfrm>
            <a:off x="501209" y="1843217"/>
            <a:ext cx="8136904" cy="4093428"/>
          </a:xfrm>
          <a:prstGeom prst="rect">
            <a:avLst/>
          </a:prstGeom>
          <a:noFill/>
          <a:ln w="9525">
            <a:noFill/>
            <a:miter lim="800000"/>
            <a:headEnd/>
            <a:tailEnd/>
          </a:ln>
        </p:spPr>
        <p:txBody>
          <a:bodyPr wrap="square">
            <a:spAutoFit/>
          </a:bodyPr>
          <a:lstStyle/>
          <a:p>
            <a:pPr>
              <a:buClr>
                <a:srgbClr val="FFCC66"/>
              </a:buClr>
            </a:pPr>
            <a:r>
              <a:rPr lang="en-US" sz="2000" dirty="0"/>
              <a:t> </a:t>
            </a:r>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n-US" sz="2000" dirty="0"/>
              <a:t>Disability-Adjusted Life Year (DALY)</a:t>
            </a:r>
            <a:r>
              <a:rPr lang="en-US" sz="2000" baseline="30000" dirty="0"/>
              <a:t> </a:t>
            </a:r>
            <a:r>
              <a:rPr lang="en-US" sz="2000" i="1" dirty="0"/>
              <a:t>= </a:t>
            </a:r>
            <a:r>
              <a:rPr lang="en-US" sz="2000" dirty="0"/>
              <a:t>sum of years lost because of premature mortality and years of life lived with disability, adjusted for the severity of disability. </a:t>
            </a:r>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n-US" sz="2000" dirty="0"/>
              <a:t>COPD is an increasing contributor to disability and mortality around the world. </a:t>
            </a:r>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n-US" sz="2000" dirty="0"/>
              <a:t>In 2013 COPD was 5</a:t>
            </a:r>
            <a:r>
              <a:rPr lang="en-US" sz="2000" baseline="30000" dirty="0"/>
              <a:t>th</a:t>
            </a:r>
            <a:r>
              <a:rPr lang="en-US" sz="2000" dirty="0"/>
              <a:t> leading cause of DALYs lost.</a:t>
            </a:r>
            <a:endParaRPr lang="en-US" sz="2000" u="sng" baseline="30000" dirty="0"/>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n-US" sz="2000" dirty="0"/>
              <a:t>In the United States, COPD is the second leading cause of reduced DALYs, trailing only ischemic heart disease</a:t>
            </a:r>
            <a:endParaRPr lang="en-US" sz="2000" u="sng" baseline="30000" dirty="0"/>
          </a:p>
        </p:txBody>
      </p:sp>
      <p:sp>
        <p:nvSpPr>
          <p:cNvPr id="8" name="TextBox 1">
            <a:extLst>
              <a:ext uri="{FF2B5EF4-FFF2-40B4-BE49-F238E27FC236}">
                <a16:creationId xmlns:a16="http://schemas.microsoft.com/office/drawing/2014/main" id="{EA4D28C9-58FF-44D9-B230-F1B36B30B2F9}"/>
              </a:ext>
            </a:extLst>
          </p:cNvPr>
          <p:cNvSpPr txBox="1">
            <a:spLocks noChangeArrowheads="1"/>
          </p:cNvSpPr>
          <p:nvPr/>
        </p:nvSpPr>
        <p:spPr bwMode="auto">
          <a:xfrm>
            <a:off x="971600" y="176443"/>
            <a:ext cx="7704856" cy="1200329"/>
          </a:xfrm>
          <a:prstGeom prst="rect">
            <a:avLst/>
          </a:prstGeom>
          <a:noFill/>
          <a:ln w="9525">
            <a:noFill/>
            <a:miter lim="800000"/>
            <a:headEnd/>
            <a:tailEnd/>
          </a:ln>
        </p:spPr>
        <p:txBody>
          <a:bodyPr wrap="square">
            <a:spAutoFit/>
          </a:bodyPr>
          <a:lstStyle/>
          <a:p>
            <a:pPr algn="ctr"/>
            <a:r>
              <a:rPr lang="el-GR" sz="2400" dirty="0">
                <a:solidFill>
                  <a:srgbClr val="FFCC66"/>
                </a:solidFill>
                <a:latin typeface="Tahoma" pitchFamily="34" charset="0"/>
                <a:cs typeface="Tahoma" pitchFamily="34" charset="0"/>
              </a:rPr>
              <a:t>Χρόνια Αποφρακτική Πνευμονοπάθεια</a:t>
            </a:r>
          </a:p>
          <a:p>
            <a:pPr algn="ctr"/>
            <a:r>
              <a:rPr lang="el-GR" sz="2400" dirty="0">
                <a:solidFill>
                  <a:srgbClr val="FFCC66"/>
                </a:solidFill>
                <a:latin typeface="Tahoma" pitchFamily="34" charset="0"/>
                <a:cs typeface="Tahoma" pitchFamily="34" charset="0"/>
              </a:rPr>
              <a:t>(ΧΑΠ)</a:t>
            </a:r>
          </a:p>
          <a:p>
            <a:pPr algn="ctr"/>
            <a:r>
              <a:rPr lang="en-AU" sz="2400" dirty="0">
                <a:solidFill>
                  <a:srgbClr val="FFCC66"/>
                </a:solidFill>
                <a:latin typeface="Tahoma" pitchFamily="34" charset="0"/>
                <a:cs typeface="Tahoma" pitchFamily="34" charset="0"/>
              </a:rPr>
              <a:t>Chronic Obstructive Pulmonary Disease (COPD) </a:t>
            </a:r>
            <a:endParaRPr lang="en-US" sz="2400" dirty="0">
              <a:solidFill>
                <a:srgbClr val="FFCC66"/>
              </a:solidFill>
              <a:latin typeface="Tahoma" pitchFamily="34" charset="0"/>
              <a:cs typeface="Tahoma" pitchFamily="34" charset="0"/>
            </a:endParaRPr>
          </a:p>
        </p:txBody>
      </p:sp>
      <p:sp>
        <p:nvSpPr>
          <p:cNvPr id="2" name="TextBox 1">
            <a:extLst>
              <a:ext uri="{FF2B5EF4-FFF2-40B4-BE49-F238E27FC236}">
                <a16:creationId xmlns:a16="http://schemas.microsoft.com/office/drawing/2014/main" id="{9822E938-B485-42A3-B53D-B60A3DD19C77}"/>
              </a:ext>
            </a:extLst>
          </p:cNvPr>
          <p:cNvSpPr txBox="1"/>
          <p:nvPr/>
        </p:nvSpPr>
        <p:spPr>
          <a:xfrm>
            <a:off x="1763688" y="1484784"/>
            <a:ext cx="5472608" cy="461665"/>
          </a:xfrm>
          <a:prstGeom prst="rect">
            <a:avLst/>
          </a:prstGeom>
          <a:noFill/>
        </p:spPr>
        <p:txBody>
          <a:bodyPr wrap="square" rtlCol="0">
            <a:spAutoFit/>
          </a:bodyPr>
          <a:lstStyle/>
          <a:p>
            <a:pPr algn="ctr"/>
            <a:r>
              <a:rPr lang="el-GR" sz="2400" u="sng" dirty="0">
                <a:solidFill>
                  <a:srgbClr val="FFCC66"/>
                </a:solidFill>
                <a:latin typeface="Tahoma" panose="020B0604030504040204" pitchFamily="34" charset="0"/>
                <a:ea typeface="Tahoma" panose="020B0604030504040204" pitchFamily="34" charset="0"/>
                <a:cs typeface="Tahoma" panose="020B0604030504040204" pitchFamily="34" charset="0"/>
              </a:rPr>
              <a:t>Οικονομικό και Κοινωνικό κόστος</a:t>
            </a:r>
            <a:endParaRPr lang="en-US" sz="2400" u="sng" dirty="0">
              <a:solidFill>
                <a:srgbClr val="FFCC6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27005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555738" y="476672"/>
            <a:ext cx="7272808" cy="954107"/>
          </a:xfrm>
          <a:prstGeom prst="rect">
            <a:avLst/>
          </a:prstGeom>
          <a:noFill/>
          <a:ln w="9525">
            <a:noFill/>
            <a:miter lim="800000"/>
            <a:headEnd/>
            <a:tailEnd/>
          </a:ln>
        </p:spPr>
        <p:txBody>
          <a:bodyPr wrap="square">
            <a:spAutoFit/>
          </a:bodyPr>
          <a:lstStyle/>
          <a:p>
            <a:pPr algn="ctr"/>
            <a:r>
              <a:rPr lang="el-GR" sz="2800" dirty="0">
                <a:solidFill>
                  <a:srgbClr val="FFCC66"/>
                </a:solidFill>
                <a:latin typeface="Tahoma" pitchFamily="34" charset="0"/>
                <a:cs typeface="Tahoma" pitchFamily="34" charset="0"/>
              </a:rPr>
              <a:t>Τί είναι και πώς ορίζεται η Χρόνια Αποφρακτική Πνευμονοπάθεια (ΧΑΠ-</a:t>
            </a:r>
            <a:r>
              <a:rPr lang="en-US" sz="2800" dirty="0">
                <a:solidFill>
                  <a:srgbClr val="FFCC66"/>
                </a:solidFill>
                <a:latin typeface="Tahoma" pitchFamily="34" charset="0"/>
                <a:cs typeface="Tahoma" pitchFamily="34" charset="0"/>
              </a:rPr>
              <a:t>COPD</a:t>
            </a:r>
            <a:r>
              <a:rPr lang="el-GR" sz="2800" dirty="0">
                <a:solidFill>
                  <a:srgbClr val="FFCC66"/>
                </a:solidFill>
                <a:latin typeface="Tahoma" pitchFamily="34" charset="0"/>
                <a:cs typeface="Tahoma" pitchFamily="34" charset="0"/>
              </a:rPr>
              <a:t>);</a:t>
            </a:r>
            <a:r>
              <a:rPr lang="en-US" sz="2800" dirty="0">
                <a:solidFill>
                  <a:srgbClr val="FFCC66"/>
                </a:solidFill>
                <a:latin typeface="Tahoma" pitchFamily="34" charset="0"/>
                <a:cs typeface="Tahoma" pitchFamily="34" charset="0"/>
              </a:rPr>
              <a:t> </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8" name="TextBox 1"/>
          <p:cNvSpPr txBox="1">
            <a:spLocks noChangeArrowheads="1"/>
          </p:cNvSpPr>
          <p:nvPr/>
        </p:nvSpPr>
        <p:spPr bwMode="auto">
          <a:xfrm>
            <a:off x="683568" y="1988840"/>
            <a:ext cx="7632848" cy="1938992"/>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r>
              <a:rPr lang="el-GR" sz="2000" dirty="0"/>
              <a:t>Η ΧΑΠ είναι μια συχνή νόσος η οποία μπορεί να προληφθεί και να θεραπευθεί. Χαρακτηρίζεται από επίμονα συμπτώματα από το αναπνευστικό και περιορισμό της ροής του αέρα στους αεραγωγούς, ο οποίος οφείλεται σε διαταραχές των αεραγωγών ή/και των κυψελίδων αποτέλεσμα συνήθως έκθεσης σε ερεθιστικά σωματίδια ή αέρια.</a:t>
            </a:r>
            <a:r>
              <a:rPr lang="en-AU" sz="2000" dirty="0"/>
              <a:t> </a:t>
            </a:r>
            <a:endParaRPr lang="de-DE" sz="2000" dirty="0"/>
          </a:p>
        </p:txBody>
      </p:sp>
      <p:sp>
        <p:nvSpPr>
          <p:cNvPr id="2" name="Rectangle 1">
            <a:extLst>
              <a:ext uri="{FF2B5EF4-FFF2-40B4-BE49-F238E27FC236}">
                <a16:creationId xmlns:a16="http://schemas.microsoft.com/office/drawing/2014/main" id="{B41DDA1B-DBB1-42F0-BECB-85EEF7197AE1}"/>
              </a:ext>
            </a:extLst>
          </p:cNvPr>
          <p:cNvSpPr/>
          <p:nvPr/>
        </p:nvSpPr>
        <p:spPr>
          <a:xfrm>
            <a:off x="1087501" y="4365104"/>
            <a:ext cx="7256907" cy="1200329"/>
          </a:xfrm>
          <a:prstGeom prst="rect">
            <a:avLst/>
          </a:prstGeom>
        </p:spPr>
        <p:txBody>
          <a:bodyPr wrap="square">
            <a:spAutoFit/>
          </a:bodyPr>
          <a:lstStyle/>
          <a:p>
            <a:r>
              <a:rPr lang="el-GR" dirty="0">
                <a:latin typeface="Calibri" panose="020F0502020204030204" pitchFamily="34" charset="0"/>
              </a:rPr>
              <a:t>Ο χρόνιος περιορισμός της ροής του αέρα στους αεραγωγούς είναι αποτέλεσμα μικτής διαταραχής των μικρών αεραγωγών (π.χ. αποφρακτική βρογχιολίτις) και καταστροφής του παρεγχύματος (εμφύσημα) με το βαθμό συμμετοχής κάθε παράγοτα να διαφέρει από άτομο σε άτομο.</a:t>
            </a:r>
            <a:endParaRPr lang="en-US" dirty="0"/>
          </a:p>
        </p:txBody>
      </p:sp>
    </p:spTree>
    <p:extLst>
      <p:ext uri="{BB962C8B-B14F-4D97-AF65-F5344CB8AC3E}">
        <p14:creationId xmlns:p14="http://schemas.microsoft.com/office/powerpoint/2010/main" val="586884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enn diagram of chronic obstructive pulmonary dise">
            <a:extLst>
              <a:ext uri="{FF2B5EF4-FFF2-40B4-BE49-F238E27FC236}">
                <a16:creationId xmlns:a16="http://schemas.microsoft.com/office/drawing/2014/main" id="{E2732AF6-3F9D-4603-B097-73FEFF864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60648"/>
            <a:ext cx="4411588" cy="31113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2EE9853-6A7F-4C1D-A059-D87DB42F4CBF}"/>
              </a:ext>
            </a:extLst>
          </p:cNvPr>
          <p:cNvSpPr/>
          <p:nvPr/>
        </p:nvSpPr>
        <p:spPr>
          <a:xfrm>
            <a:off x="539552" y="3501008"/>
            <a:ext cx="7920880" cy="646331"/>
          </a:xfrm>
          <a:prstGeom prst="rect">
            <a:avLst/>
          </a:prstGeom>
        </p:spPr>
        <p:txBody>
          <a:bodyPr wrap="square">
            <a:spAutoFit/>
          </a:bodyPr>
          <a:lstStyle/>
          <a:p>
            <a:r>
              <a:rPr lang="en-US" dirty="0">
                <a:latin typeface="proxima_nova_rgregular"/>
              </a:rPr>
              <a:t> Chronic obstructive lung disease is a disorder in which subsets of patients may have dominant features of chronic bronchitis, emphysema, or asthma. </a:t>
            </a:r>
            <a:endParaRPr lang="en-US" dirty="0"/>
          </a:p>
        </p:txBody>
      </p:sp>
      <p:sp>
        <p:nvSpPr>
          <p:cNvPr id="3" name="Rectangle 2">
            <a:extLst>
              <a:ext uri="{FF2B5EF4-FFF2-40B4-BE49-F238E27FC236}">
                <a16:creationId xmlns:a16="http://schemas.microsoft.com/office/drawing/2014/main" id="{676A5D9A-62F6-4337-9F67-89FF2658F65D}"/>
              </a:ext>
            </a:extLst>
          </p:cNvPr>
          <p:cNvSpPr/>
          <p:nvPr/>
        </p:nvSpPr>
        <p:spPr>
          <a:xfrm>
            <a:off x="526636" y="4198899"/>
            <a:ext cx="8568952" cy="2677656"/>
          </a:xfrm>
          <a:prstGeom prst="rect">
            <a:avLst/>
          </a:prstGeom>
        </p:spPr>
        <p:txBody>
          <a:bodyPr wrap="square">
            <a:spAutoFit/>
          </a:bodyPr>
          <a:lstStyle/>
          <a:p>
            <a:r>
              <a:rPr lang="en-US" sz="2400" dirty="0">
                <a:solidFill>
                  <a:srgbClr val="FFC000"/>
                </a:solidFill>
                <a:latin typeface="Calibri" panose="020F0502020204030204" pitchFamily="34" charset="0"/>
                <a:cs typeface="Calibri" panose="020F0502020204030204" pitchFamily="34" charset="0"/>
                <a:hlinkClick r:id="rId3"/>
              </a:rPr>
              <a:t>Chronic bronchitis</a:t>
            </a:r>
            <a:r>
              <a:rPr lang="en-US" sz="2400" dirty="0">
                <a:latin typeface="Calibri" panose="020F0502020204030204" pitchFamily="34" charset="0"/>
                <a:cs typeface="Calibri" panose="020F0502020204030204" pitchFamily="34" charset="0"/>
              </a:rPr>
              <a:t> is defined clinically as the presence of a chronic productive cough for 3 months during each of 2 consecutive years (other causes of cough being excluded). </a:t>
            </a:r>
          </a:p>
          <a:p>
            <a:r>
              <a:rPr lang="en-US" sz="2400" dirty="0">
                <a:latin typeface="Calibri" panose="020F0502020204030204" pitchFamily="34" charset="0"/>
                <a:cs typeface="Calibri" panose="020F0502020204030204" pitchFamily="34" charset="0"/>
                <a:hlinkClick r:id="rId4"/>
              </a:rPr>
              <a:t>Emphysema</a:t>
            </a:r>
            <a:r>
              <a:rPr lang="en-US" sz="2400" dirty="0">
                <a:latin typeface="Calibri" panose="020F0502020204030204" pitchFamily="34" charset="0"/>
                <a:cs typeface="Calibri" panose="020F0502020204030204" pitchFamily="34" charset="0"/>
              </a:rPr>
              <a:t> is defined pathologically as an abnormal, permanent enlargement of the air spaces distal to the terminal bronchioles, accompanied by destruction of their walls and without obvious fibrosis.</a:t>
            </a:r>
          </a:p>
        </p:txBody>
      </p:sp>
    </p:spTree>
    <p:extLst>
      <p:ext uri="{BB962C8B-B14F-4D97-AF65-F5344CB8AC3E}">
        <p14:creationId xmlns:p14="http://schemas.microsoft.com/office/powerpoint/2010/main" val="651726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4B5AB4-953C-44A6-B861-212C54A7477C}"/>
              </a:ext>
            </a:extLst>
          </p:cNvPr>
          <p:cNvPicPr>
            <a:picLocks noChangeAspect="1"/>
          </p:cNvPicPr>
          <p:nvPr/>
        </p:nvPicPr>
        <p:blipFill>
          <a:blip r:embed="rId2"/>
          <a:stretch>
            <a:fillRect/>
          </a:stretch>
        </p:blipFill>
        <p:spPr>
          <a:xfrm>
            <a:off x="323528" y="1124744"/>
            <a:ext cx="8686672" cy="5040560"/>
          </a:xfrm>
          <a:prstGeom prst="rect">
            <a:avLst/>
          </a:prstGeom>
        </p:spPr>
      </p:pic>
    </p:spTree>
    <p:extLst>
      <p:ext uri="{BB962C8B-B14F-4D97-AF65-F5344CB8AC3E}">
        <p14:creationId xmlns:p14="http://schemas.microsoft.com/office/powerpoint/2010/main" val="14292607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1438</TotalTime>
  <Words>1577</Words>
  <Application>Microsoft Office PowerPoint</Application>
  <PresentationFormat>On-screen Show (4:3)</PresentationFormat>
  <Paragraphs>304</Paragraphs>
  <Slides>37</Slides>
  <Notes>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8" baseType="lpstr">
      <vt:lpstr>Arial Unicode MS</vt:lpstr>
      <vt:lpstr>Arial</vt:lpstr>
      <vt:lpstr>Calibri</vt:lpstr>
      <vt:lpstr>Monotype Sorts</vt:lpstr>
      <vt:lpstr>proxima_nova_rgregular</vt:lpstr>
      <vt:lpstr>Tahoma</vt:lpstr>
      <vt:lpstr>Times New Roman</vt:lpstr>
      <vt:lpstr>Verdana</vt:lpstr>
      <vt:lpstr>Wingdings</vt:lpstr>
      <vt:lpstr>Perspective</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Χρήσιμες εξετάσεις για τη διάγνωση και για την εκτίμηση της ΧΑΠ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RMH</dc:creator>
  <cp:lastModifiedBy>Anastasia Antoniadou</cp:lastModifiedBy>
  <cp:revision>139</cp:revision>
  <dcterms:created xsi:type="dcterms:W3CDTF">2017-02-23T04:17:24Z</dcterms:created>
  <dcterms:modified xsi:type="dcterms:W3CDTF">2019-10-08T21:53:34Z</dcterms:modified>
</cp:coreProperties>
</file>