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5" r:id="rId3"/>
    <p:sldId id="304" r:id="rId4"/>
    <p:sldId id="277" r:id="rId5"/>
    <p:sldId id="278" r:id="rId6"/>
    <p:sldId id="279" r:id="rId7"/>
    <p:sldId id="280" r:id="rId8"/>
    <p:sldId id="281" r:id="rId9"/>
    <p:sldId id="256" r:id="rId10"/>
    <p:sldId id="257" r:id="rId11"/>
    <p:sldId id="258" r:id="rId12"/>
    <p:sldId id="259" r:id="rId13"/>
    <p:sldId id="275" r:id="rId14"/>
    <p:sldId id="261" r:id="rId15"/>
    <p:sldId id="262" r:id="rId16"/>
    <p:sldId id="264" r:id="rId17"/>
    <p:sldId id="273" r:id="rId18"/>
    <p:sldId id="265" r:id="rId19"/>
    <p:sldId id="267" r:id="rId20"/>
    <p:sldId id="260" r:id="rId21"/>
    <p:sldId id="274" r:id="rId22"/>
    <p:sldId id="269" r:id="rId23"/>
    <p:sldId id="270" r:id="rId24"/>
    <p:sldId id="268" r:id="rId25"/>
    <p:sldId id="271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CD6B-3B97-4703-8B03-4070ABD2BCAE}" type="datetimeFigureOut">
              <a:rPr lang="el-GR" smtClean="0"/>
              <a:t>23/9/2019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6688-D246-4D89-886A-0D875F931E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753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CD6B-3B97-4703-8B03-4070ABD2BCAE}" type="datetimeFigureOut">
              <a:rPr lang="el-GR" smtClean="0"/>
              <a:t>23/9/2019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6688-D246-4D89-886A-0D875F931E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78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CD6B-3B97-4703-8B03-4070ABD2BCAE}" type="datetimeFigureOut">
              <a:rPr lang="el-GR" smtClean="0"/>
              <a:t>23/9/2019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6688-D246-4D89-886A-0D875F931E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98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CD6B-3B97-4703-8B03-4070ABD2BCAE}" type="datetimeFigureOut">
              <a:rPr lang="el-GR" smtClean="0"/>
              <a:t>23/9/2019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6688-D246-4D89-886A-0D875F931E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12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CD6B-3B97-4703-8B03-4070ABD2BCAE}" type="datetimeFigureOut">
              <a:rPr lang="el-GR" smtClean="0"/>
              <a:t>23/9/2019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6688-D246-4D89-886A-0D875F931E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0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CD6B-3B97-4703-8B03-4070ABD2BCAE}" type="datetimeFigureOut">
              <a:rPr lang="el-GR" smtClean="0"/>
              <a:t>23/9/2019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6688-D246-4D89-886A-0D875F931E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852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CD6B-3B97-4703-8B03-4070ABD2BCAE}" type="datetimeFigureOut">
              <a:rPr lang="el-GR" smtClean="0"/>
              <a:t>23/9/2019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6688-D246-4D89-886A-0D875F931E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705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CD6B-3B97-4703-8B03-4070ABD2BCAE}" type="datetimeFigureOut">
              <a:rPr lang="el-GR" smtClean="0"/>
              <a:t>23/9/2019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6688-D246-4D89-886A-0D875F931E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03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CD6B-3B97-4703-8B03-4070ABD2BCAE}" type="datetimeFigureOut">
              <a:rPr lang="el-GR" smtClean="0"/>
              <a:t>23/9/2019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6688-D246-4D89-886A-0D875F931E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33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CD6B-3B97-4703-8B03-4070ABD2BCAE}" type="datetimeFigureOut">
              <a:rPr lang="el-GR" smtClean="0"/>
              <a:t>23/9/2019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6688-D246-4D89-886A-0D875F931E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55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CD6B-3B97-4703-8B03-4070ABD2BCAE}" type="datetimeFigureOut">
              <a:rPr lang="el-GR" smtClean="0"/>
              <a:t>23/9/2019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6688-D246-4D89-886A-0D875F931E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3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CD6B-3B97-4703-8B03-4070ABD2BCAE}" type="datetimeFigureOut">
              <a:rPr lang="el-GR" smtClean="0"/>
              <a:t>23/9/2019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D6688-D246-4D89-886A-0D875F931E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13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F53C-7B7A-4917-99A6-A7717241E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ΙΣΤΟΡΙΚΟ ΚΑΙ ΚΛΙΝΙΚΗ ΕΞΕΤΑΣΗ</a:t>
            </a:r>
            <a:br>
              <a:rPr lang="el-GR" dirty="0"/>
            </a:br>
            <a:r>
              <a:rPr lang="el-GR" dirty="0"/>
              <a:t>ΕΙΣΑΓΩΓΗ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51BD6-6554-432B-A9E8-798C69760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 ΜΠΟΥΜΠΑΣ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40DAC3-B210-4BA5-96D6-7A6DF6B36D79}"/>
              </a:ext>
            </a:extLst>
          </p:cNvPr>
          <p:cNvSpPr/>
          <p:nvPr/>
        </p:nvSpPr>
        <p:spPr>
          <a:xfrm>
            <a:off x="1280160" y="5471513"/>
            <a:ext cx="914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FE1DBB-4C3E-4328-A71C-6FF566C4E1FF}"/>
              </a:ext>
            </a:extLst>
          </p:cNvPr>
          <p:cNvSpPr/>
          <p:nvPr/>
        </p:nvSpPr>
        <p:spPr>
          <a:xfrm>
            <a:off x="1115616" y="5471513"/>
            <a:ext cx="6748224" cy="621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art of patient care is to care for the patient F Peabody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0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sz="4000" dirty="0"/>
              <a:t>ΣΤΟΧΟΣ ΤΟΥ ΙΑΤΡΟΥ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Κατανόηση της αντίληψης του ασθενούς για την ασθένεια και τον εαυτό του.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976664" cy="336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87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ΤΡΟΠΟΙ ΕΠΙΚΟΙΝΩΝΙΑΣ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r>
              <a:rPr lang="el-GR" dirty="0"/>
              <a:t>Λεκτική</a:t>
            </a:r>
          </a:p>
          <a:p>
            <a:r>
              <a:rPr lang="el-GR" dirty="0"/>
              <a:t>Γλώσσα του σώματος</a:t>
            </a:r>
          </a:p>
          <a:p>
            <a:r>
              <a:rPr lang="el-GR" dirty="0"/>
              <a:t>Εκφράσεις του προσώπου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3941" r="5733" b="4271"/>
          <a:stretch/>
        </p:blipFill>
        <p:spPr bwMode="auto">
          <a:xfrm>
            <a:off x="5436096" y="2064327"/>
            <a:ext cx="3228110" cy="343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15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ΓΛΩΣΣΑ ΤΟΥ ΣΩΜΑΤΟΣ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Οι ασθενείς παρακολουθούν τον τρόπο μεταφοράς της πληροφορίας, παρά το περιεχόμενό της.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46893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33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/>
              <a:t>ΑΠΟΣΤΑΣΗ ΙΑΤΡΟΥ- ΑΣΘΕΝΟΥΣ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34324" r="14185" b="9509"/>
          <a:stretch/>
        </p:blipFill>
        <p:spPr bwMode="auto">
          <a:xfrm>
            <a:off x="1547664" y="2060848"/>
            <a:ext cx="611496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71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ΛΕΚΤΙΚΗ ΕΠΙΚΟΙΝΩΝΙΑ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Κινείται σε </a:t>
            </a:r>
            <a:r>
              <a:rPr lang="el-GR" dirty="0">
                <a:solidFill>
                  <a:srgbClr val="C00000"/>
                </a:solidFill>
              </a:rPr>
              <a:t>δύο</a:t>
            </a:r>
            <a:r>
              <a:rPr lang="el-GR" dirty="0"/>
              <a:t> άξονες ανάλογα με τον τύπο των ερωτήσεων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1.Ανοιχτές ερωτήσεις</a:t>
            </a:r>
          </a:p>
          <a:p>
            <a:pPr marL="0" indent="0">
              <a:buNone/>
            </a:pPr>
            <a:r>
              <a:rPr lang="el-GR" dirty="0"/>
              <a:t>2.Κλειστές ερωτήσεις</a:t>
            </a:r>
          </a:p>
        </p:txBody>
      </p:sp>
    </p:spTree>
    <p:extLst>
      <p:ext uri="{BB962C8B-B14F-4D97-AF65-F5344CB8AC3E}">
        <p14:creationId xmlns:p14="http://schemas.microsoft.com/office/powerpoint/2010/main" val="216533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ΑΝΟΙΧΤΕΣ ΕΡΩΤΗΣΕΙΣ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31640" y="1484784"/>
            <a:ext cx="6768752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el-GR" dirty="0"/>
              <a:t>Ωθούν τον ασθενή να εκφράσει προβλήματα και συναισθήματα</a:t>
            </a:r>
          </a:p>
          <a:p>
            <a:pPr>
              <a:buFontTx/>
              <a:buChar char="-"/>
            </a:pPr>
            <a:r>
              <a:rPr lang="el-GR" dirty="0"/>
              <a:t>Νιώθει σημαντικός που ο γιατρός τον ακούει.</a:t>
            </a:r>
          </a:p>
          <a:p>
            <a:pPr>
              <a:buFontTx/>
              <a:buChar char="-"/>
            </a:pPr>
            <a:r>
              <a:rPr lang="el-GR" dirty="0"/>
              <a:t>Ανθρωποκεντρική προσέγγιση στην επικοινωνία</a:t>
            </a:r>
          </a:p>
          <a:p>
            <a:pPr marL="0" indent="0">
              <a:buNone/>
            </a:pPr>
            <a:endParaRPr lang="el-GR" dirty="0"/>
          </a:p>
          <a:p>
            <a:pPr>
              <a:buFontTx/>
              <a:buChar char="-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556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ΚΛΕΙΣΤΕΣ ΕΡΩΤΗΣΕΙΣ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47664" y="1916832"/>
            <a:ext cx="6408712" cy="3600400"/>
          </a:xfrm>
        </p:spPr>
        <p:txBody>
          <a:bodyPr/>
          <a:lstStyle/>
          <a:p>
            <a:pPr>
              <a:buFontTx/>
              <a:buChar char="-"/>
            </a:pPr>
            <a:r>
              <a:rPr lang="el-GR" dirty="0"/>
              <a:t>Περιορισμός του ασθενούς να απαντήσει με ναι ή όχι, χωρίς ανάλυση.</a:t>
            </a:r>
          </a:p>
          <a:p>
            <a:pPr>
              <a:buFontTx/>
              <a:buChar char="-"/>
            </a:pPr>
            <a:r>
              <a:rPr lang="el-GR" dirty="0"/>
              <a:t>Λήψη συγκεκριμένων πληροφοριών για την κλινική κατάσταση του ασθενούς.</a:t>
            </a:r>
          </a:p>
          <a:p>
            <a:pPr marL="0" indent="0">
              <a:buNone/>
            </a:pPr>
            <a:endParaRPr lang="el-GR" dirty="0"/>
          </a:p>
          <a:p>
            <a:pPr>
              <a:buFontTx/>
              <a:buChar char="-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27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35696" y="1340768"/>
            <a:ext cx="5976664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dirty="0"/>
              <a:t>ΑΝΑΚΟΙΝΩΣΗ ΙΑΤΡΙΚΩΝ ΝΕΩΝ</a:t>
            </a:r>
          </a:p>
        </p:txBody>
      </p:sp>
    </p:spTree>
    <p:extLst>
      <p:ext uri="{BB962C8B-B14F-4D97-AF65-F5344CB8AC3E}">
        <p14:creationId xmlns:p14="http://schemas.microsoft.com/office/powerpoint/2010/main" val="389270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5 ΣΤΑΔΙΑ ΤΗΣ ΘΛΙΨΗΣ</a:t>
            </a:r>
            <a:br>
              <a:rPr lang="el-GR" dirty="0"/>
            </a:br>
            <a:endParaRPr lang="el-G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390423" cy="404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548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ΣΥΜΠΕΡΙΦΟΡΕΣ ΚΑΙ ΑΝΤΙΔΡΑΣΕΙΣ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18425" y="1935235"/>
            <a:ext cx="3816424" cy="3911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/>
              <a:t>Μανία, ευερεθιστότητα,</a:t>
            </a:r>
          </a:p>
          <a:p>
            <a:pPr marL="0" indent="0" algn="ctr">
              <a:buNone/>
            </a:pPr>
            <a:r>
              <a:rPr lang="el-GR" dirty="0"/>
              <a:t> αναζήτηση</a:t>
            </a:r>
          </a:p>
          <a:p>
            <a:pPr marL="0" indent="0" algn="ctr">
              <a:buNone/>
            </a:pPr>
            <a:r>
              <a:rPr lang="el-GR" dirty="0"/>
              <a:t> πληροφοριών, έρευνα.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28619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25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31DB99-5EA6-4020-A0F8-A8FBEF755FFC}"/>
              </a:ext>
            </a:extLst>
          </p:cNvPr>
          <p:cNvSpPr/>
          <p:nvPr/>
        </p:nvSpPr>
        <p:spPr>
          <a:xfrm>
            <a:off x="2286000" y="310583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 Narrow" panose="020B0606020202030204" pitchFamily="34" charset="0"/>
              </a:rPr>
              <a:t>Η ΚΛΙΝΙΚΗ ΙΑΤΡΙΚΗ ΑΠΑΝΤΑ ΣΕ ΔΙΑΓΝΩΣΤΙΚΑ ΚΑΙ ΚΛΙΝΙΚΑ ΕΡΩΤΗΜΑΤΑ</a:t>
            </a:r>
          </a:p>
          <a:p>
            <a:r>
              <a:rPr lang="el-GR">
                <a:latin typeface="Arial Narrow" panose="020B0606020202030204" pitchFamily="34" charset="0"/>
              </a:rPr>
              <a:t>ΔΕΝ ΕΊΝΑΙ ΑΛΑΝΘΑΣΤΗ-ΣΥΝΕΧΗΣ ΠΡΟΣΠΑΘΕΙΑ ΠΕΡΙΟΡΙΣΜΟΥ ΛΑΘΩΝ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9310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355041" y="1983209"/>
            <a:ext cx="4572000" cy="26530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3200" dirty="0">
                <a:solidFill>
                  <a:prstClr val="black"/>
                </a:solidFill>
              </a:rPr>
              <a:t>Αδρανοποίηση, απόσυρση, υπεκφυγές, σιωπή.</a:t>
            </a:r>
          </a:p>
          <a:p>
            <a:pPr lvl="0" algn="ctr">
              <a:spcBef>
                <a:spcPct val="20000"/>
              </a:spcBef>
            </a:pPr>
            <a:r>
              <a:rPr lang="el-GR" sz="3200" dirty="0">
                <a:solidFill>
                  <a:prstClr val="black"/>
                </a:solidFill>
              </a:rPr>
              <a:t>Φόβος, απομόνωση, απογοήτευση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1545530"/>
            <a:ext cx="420899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054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2536304"/>
            <a:ext cx="3682752" cy="3412976"/>
          </a:xfrm>
        </p:spPr>
        <p:txBody>
          <a:bodyPr/>
          <a:lstStyle/>
          <a:p>
            <a:pPr marL="0" lvl="0" indent="0" algn="ctr">
              <a:buNone/>
            </a:pPr>
            <a:r>
              <a:rPr lang="el-GR" dirty="0">
                <a:solidFill>
                  <a:prstClr val="black"/>
                </a:solidFill>
              </a:rPr>
              <a:t>Θάρρος, γενναιότητα, αποφασιστικότητα</a:t>
            </a:r>
          </a:p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19" y="1412776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19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ΕΜΠΟΔΙΑ ΣΤΗΝ ΘΕΡΑΠΕΥΤΙΚΗ ΣΥΜΜΑΧΙΑ ΙΑΤΡΟΥ- ΑΣΘΕΝΟΥΣ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31640" y="1844824"/>
            <a:ext cx="684076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l-GR" dirty="0"/>
              <a:t>Η υπάρχουσα αντίληψη-γνώση για τη νόσο.</a:t>
            </a:r>
          </a:p>
          <a:p>
            <a:pPr marL="514350" indent="-514350">
              <a:buAutoNum type="arabicPeriod"/>
            </a:pPr>
            <a:endParaRPr lang="el-GR" dirty="0"/>
          </a:p>
          <a:p>
            <a:pPr marL="514350" indent="-514350">
              <a:buAutoNum type="arabicPeriod"/>
            </a:pPr>
            <a:r>
              <a:rPr lang="el-GR" dirty="0"/>
              <a:t>Η διάρκεια θεραπείας.</a:t>
            </a:r>
          </a:p>
          <a:p>
            <a:pPr marL="514350" indent="-514350">
              <a:buAutoNum type="arabicPeriod"/>
            </a:pPr>
            <a:endParaRPr lang="el-GR" dirty="0"/>
          </a:p>
          <a:p>
            <a:pPr marL="514350" indent="-514350">
              <a:buAutoNum type="arabicPeriod"/>
            </a:pPr>
            <a:r>
              <a:rPr lang="el-GR" dirty="0"/>
              <a:t>Η αλλαγή θεραπείας (δυσπιστία)</a:t>
            </a:r>
          </a:p>
        </p:txBody>
      </p:sp>
    </p:spTree>
    <p:extLst>
      <p:ext uri="{BB962C8B-B14F-4D97-AF65-F5344CB8AC3E}">
        <p14:creationId xmlns:p14="http://schemas.microsoft.com/office/powerpoint/2010/main" val="1916114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5400" dirty="0"/>
              <a:t>Τρόποι ενίσχυσης της εμπιστοσύνης μεταξύ ιατρού- ασθενούς</a:t>
            </a:r>
          </a:p>
        </p:txBody>
      </p:sp>
    </p:spTree>
    <p:extLst>
      <p:ext uri="{BB962C8B-B14F-4D97-AF65-F5344CB8AC3E}">
        <p14:creationId xmlns:p14="http://schemas.microsoft.com/office/powerpoint/2010/main" val="1336001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1.ΕΝΣΥΝΑΙΣΘΗΣΗ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628800"/>
            <a:ext cx="3106688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/>
              <a:t>Προσαρμογή της επικοινωνίας</a:t>
            </a:r>
          </a:p>
          <a:p>
            <a:pPr marL="0" indent="0" algn="ctr">
              <a:buNone/>
            </a:pPr>
            <a:r>
              <a:rPr lang="el-GR" dirty="0"/>
              <a:t>ανάλογα με το στάδιο «ΘΛΙΨΗΣ» και την συναισθηματική κατάσταση του ασθενούς.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t="5028" r="8956" b="14566"/>
          <a:stretch/>
        </p:blipFill>
        <p:spPr bwMode="auto">
          <a:xfrm>
            <a:off x="3779912" y="1628800"/>
            <a:ext cx="4725532" cy="419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449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2.ΛΕΚΤΙΚΗ ΕΠΙΚΟΙΝΩΝΙΑ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060848"/>
            <a:ext cx="7931224" cy="3456384"/>
          </a:xfrm>
        </p:spPr>
        <p:txBody>
          <a:bodyPr>
            <a:normAutofit/>
          </a:bodyPr>
          <a:lstStyle/>
          <a:p>
            <a:r>
              <a:rPr lang="el-GR" dirty="0"/>
              <a:t>Κατανοώ τι αισθάνεστε </a:t>
            </a:r>
            <a:r>
              <a:rPr lang="el-GR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FEEL)</a:t>
            </a:r>
            <a:endParaRPr lang="el-GR" dirty="0">
              <a:solidFill>
                <a:srgbClr val="C00000"/>
              </a:solidFill>
            </a:endParaRPr>
          </a:p>
          <a:p>
            <a:r>
              <a:rPr lang="el-GR" dirty="0"/>
              <a:t>Πολλοί ασθενείς έχουν νιώσει το ίδιο. </a:t>
            </a:r>
            <a:r>
              <a:rPr lang="en-US" dirty="0">
                <a:solidFill>
                  <a:srgbClr val="C00000"/>
                </a:solidFill>
              </a:rPr>
              <a:t>(FELT)</a:t>
            </a:r>
            <a:endParaRPr lang="el-GR" dirty="0">
              <a:solidFill>
                <a:srgbClr val="C00000"/>
              </a:solidFill>
            </a:endParaRPr>
          </a:p>
          <a:p>
            <a:r>
              <a:rPr lang="el-GR" dirty="0"/>
              <a:t>Έχει βρεθεί ότι σε αυτές τις περιπτώσεις βοηθάει…</a:t>
            </a:r>
            <a:r>
              <a:rPr lang="en-US" dirty="0">
                <a:solidFill>
                  <a:srgbClr val="C00000"/>
                </a:solidFill>
              </a:rPr>
              <a:t>(FOUND)</a:t>
            </a:r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1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dirty="0">
                <a:latin typeface="Arial Narrow" panose="020B0606020202030204" pitchFamily="34" charset="0"/>
              </a:rPr>
              <a:t>Η ΚΛΙΝΙΚΗ ΙΑΤΡΙΚΗ ΑΠΑΝΤΑ ΣΕ ΔΙΑΓΝΩΣΤΙΚΑ ΚΑΙ ΚΛΙΝΙΚΑ ΕΡΩΤΗΜΑΤΑ</a:t>
            </a:r>
            <a:br>
              <a:rPr lang="el-GR" sz="2400" dirty="0">
                <a:latin typeface="Arial Narrow" panose="020B0606020202030204" pitchFamily="34" charset="0"/>
              </a:rPr>
            </a:br>
            <a:r>
              <a:rPr lang="el-GR" sz="2400" dirty="0">
                <a:latin typeface="Arial Narrow" panose="020B0606020202030204" pitchFamily="34" charset="0"/>
              </a:rPr>
              <a:t>ΠΡΟΥΠΟΘΕΣΕΙΣ ΔΙΑΓΝΩΣΗΣ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650" dirty="0">
                <a:latin typeface="Arial Narrow" panose="020B0606020202030204" pitchFamily="34" charset="0"/>
              </a:rPr>
              <a:t>Πληρότητα πληροφοριών- ιστορικό μια δυναμική διεργασία</a:t>
            </a:r>
          </a:p>
          <a:p>
            <a:r>
              <a:rPr lang="el-GR" sz="1650" dirty="0">
                <a:latin typeface="Arial Narrow" panose="020B0606020202030204" pitchFamily="34" charset="0"/>
              </a:rPr>
              <a:t>Ακρίβεια πληροφοριών-η σημασία της ομάδος ο μύθος του </a:t>
            </a:r>
            <a:r>
              <a:rPr lang="en-US" sz="1650" dirty="0">
                <a:latin typeface="Arial Narrow" panose="020B0606020202030204" pitchFamily="34" charset="0"/>
              </a:rPr>
              <a:t>Dr </a:t>
            </a:r>
            <a:r>
              <a:rPr lang="en-US" sz="1650" dirty="0" err="1">
                <a:latin typeface="Arial Narrow" panose="020B0606020202030204" pitchFamily="34" charset="0"/>
              </a:rPr>
              <a:t>Goodhause</a:t>
            </a:r>
            <a:endParaRPr lang="el-GR" sz="1650" dirty="0">
              <a:latin typeface="Arial Narrow" panose="020B0606020202030204" pitchFamily="34" charset="0"/>
            </a:endParaRPr>
          </a:p>
          <a:p>
            <a:r>
              <a:rPr lang="el-GR" sz="1650" dirty="0">
                <a:latin typeface="Arial Narrow" panose="020B0606020202030204" pitchFamily="34" charset="0"/>
              </a:rPr>
              <a:t>Ιεράρχηση σημασία</a:t>
            </a:r>
            <a:r>
              <a:rPr lang="en-US" sz="1650" dirty="0">
                <a:latin typeface="Arial Narrow" panose="020B0606020202030204" pitchFamily="34" charset="0"/>
              </a:rPr>
              <a:t>s </a:t>
            </a:r>
            <a:r>
              <a:rPr lang="el-GR" sz="1650" dirty="0">
                <a:latin typeface="Arial Narrow" panose="020B0606020202030204" pitchFamily="34" charset="0"/>
              </a:rPr>
              <a:t>ευρημάτων </a:t>
            </a:r>
            <a:r>
              <a:rPr lang="en-US" sz="1650" dirty="0">
                <a:latin typeface="Arial Narrow" panose="020B0606020202030204" pitchFamily="34" charset="0"/>
              </a:rPr>
              <a:t> -</a:t>
            </a:r>
            <a:r>
              <a:rPr lang="el-GR" sz="1650" dirty="0">
                <a:latin typeface="Arial Narrow" panose="020B0606020202030204" pitchFamily="34" charset="0"/>
              </a:rPr>
              <a:t> κλινικών και </a:t>
            </a:r>
            <a:r>
              <a:rPr lang="el-GR" sz="1650" dirty="0" err="1">
                <a:latin typeface="Arial Narrow" panose="020B0606020202030204" pitchFamily="34" charset="0"/>
              </a:rPr>
              <a:t>παρακλινικών</a:t>
            </a:r>
            <a:r>
              <a:rPr lang="el-GR" sz="1650" dirty="0">
                <a:latin typeface="Arial Narrow" panose="020B0606020202030204" pitchFamily="34" charset="0"/>
              </a:rPr>
              <a:t> (</a:t>
            </a:r>
            <a:r>
              <a:rPr lang="en-US" sz="1650" dirty="0">
                <a:latin typeface="Arial Narrow" panose="020B0606020202030204" pitchFamily="34" charset="0"/>
              </a:rPr>
              <a:t>HR, </a:t>
            </a:r>
            <a:r>
              <a:rPr lang="el-GR" sz="1650" dirty="0">
                <a:latin typeface="Arial Narrow" panose="020B0606020202030204" pitchFamily="34" charset="0"/>
              </a:rPr>
              <a:t>ευαισθησία και ειδικότητα)</a:t>
            </a:r>
          </a:p>
          <a:p>
            <a:r>
              <a:rPr lang="el-GR" sz="1650" dirty="0">
                <a:latin typeface="Arial Narrow" panose="020B0606020202030204" pitchFamily="34" charset="0"/>
              </a:rPr>
              <a:t>Κατάλογος προβλημάτων –εκ των «ων ουκ άνευ»</a:t>
            </a:r>
            <a:endParaRPr lang="en-US" sz="1650" dirty="0">
              <a:latin typeface="Arial Narrow" panose="020B0606020202030204" pitchFamily="34" charset="0"/>
            </a:endParaRPr>
          </a:p>
          <a:p>
            <a:r>
              <a:rPr lang="el-GR" sz="1650" dirty="0">
                <a:latin typeface="Arial Narrow" panose="020B0606020202030204" pitchFamily="34" charset="0"/>
              </a:rPr>
              <a:t>Αναζήτηση 2-3 καλλίτερων διαγνώσεων και αποκλεισμός άλλων</a:t>
            </a:r>
          </a:p>
          <a:p>
            <a:r>
              <a:rPr lang="el-GR" sz="1650" dirty="0">
                <a:latin typeface="Arial Narrow" panose="020B0606020202030204" pitchFamily="34" charset="0"/>
              </a:rPr>
              <a:t>Επιλογή καλλίτερης</a:t>
            </a:r>
          </a:p>
          <a:p>
            <a:r>
              <a:rPr lang="el-GR" sz="1650" dirty="0">
                <a:latin typeface="Arial Narrow" panose="020B0606020202030204" pitchFamily="34" charset="0"/>
              </a:rPr>
              <a:t>Αξιολόγηση </a:t>
            </a:r>
            <a:r>
              <a:rPr lang="el-GR" sz="1650" dirty="0" err="1">
                <a:latin typeface="Arial Narrow" panose="020B0606020202030204" pitchFamily="34" charset="0"/>
              </a:rPr>
              <a:t>πιθανότητος</a:t>
            </a:r>
            <a:r>
              <a:rPr lang="el-GR" sz="1650" dirty="0">
                <a:latin typeface="Arial Narrow" panose="020B0606020202030204" pitchFamily="34" charset="0"/>
              </a:rPr>
              <a:t> – υψηλή, μέτρια  ή χαμηλή </a:t>
            </a:r>
          </a:p>
          <a:p>
            <a:r>
              <a:rPr lang="el-GR" sz="1650" dirty="0">
                <a:latin typeface="Arial Narrow" panose="020B0606020202030204" pitchFamily="34" charset="0"/>
              </a:rPr>
              <a:t>Επαλήθευση κλινική  εικόνα (συμπτώματα και ευρήματα) και εργαστηριακά </a:t>
            </a:r>
          </a:p>
          <a:p>
            <a:r>
              <a:rPr lang="el-GR" sz="1650" dirty="0">
                <a:latin typeface="Arial Narrow" panose="020B0606020202030204" pitchFamily="34" charset="0"/>
              </a:rPr>
              <a:t>Επαναξιολόγηση ορθότητας μετα τη συλλογή νέων στοιχείων</a:t>
            </a:r>
          </a:p>
          <a:p>
            <a:endParaRPr lang="el-GR" sz="1650" dirty="0">
              <a:latin typeface="Arial Narrow" panose="020B0606020202030204" pitchFamily="34" charset="0"/>
            </a:endParaRPr>
          </a:p>
          <a:p>
            <a:endParaRPr lang="el-GR" sz="1650" dirty="0">
              <a:latin typeface="Arial Narrow" panose="020B0606020202030204" pitchFamily="34" charset="0"/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707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246E-5121-4A99-816E-3F034293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Περιγραμμα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76D0B-C67F-4254-A5E1-95726B5C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l-GR" b="1" dirty="0"/>
              <a:t>Ο άνθρωπος ως ενιαία ψυχοσωματική και πνευματική  ενότητα</a:t>
            </a:r>
          </a:p>
          <a:p>
            <a:r>
              <a:rPr lang="el-GR" dirty="0"/>
              <a:t>Η ιερότητα του ανθρωπίνου προσώπου και σώματος </a:t>
            </a:r>
          </a:p>
          <a:p>
            <a:r>
              <a:rPr lang="el-GR" dirty="0"/>
              <a:t> Αξία </a:t>
            </a:r>
            <a:r>
              <a:rPr lang="en-US" dirty="0"/>
              <a:t>vs </a:t>
            </a:r>
            <a:r>
              <a:rPr lang="el-GR" dirty="0"/>
              <a:t> αξιοπρέπεια του ανθρώπου</a:t>
            </a:r>
          </a:p>
          <a:p>
            <a:r>
              <a:rPr lang="el-GR" dirty="0"/>
              <a:t> Ο σεβασμός και η προστασία της αξίας του ανθρώπου πρωταρχική υποχρέωση   της πολιτείας (Σύνταγμα άρθρο 2, παράγραφος 1). </a:t>
            </a:r>
          </a:p>
          <a:p>
            <a:r>
              <a:rPr lang="el-GR" dirty="0"/>
              <a:t> Αυτοκτονία, ευθανασία, ιατρική φροντίδα και φροντίδα στο τέλος της ζωής, εμπορία οργάνων</a:t>
            </a:r>
          </a:p>
          <a:p>
            <a:endParaRPr lang="el-GR" b="1" dirty="0"/>
          </a:p>
          <a:p>
            <a:pPr marL="0" indent="0">
              <a:buNone/>
            </a:pPr>
            <a:r>
              <a:rPr lang="el-GR" b="1" dirty="0"/>
              <a:t>Καλή ιατρική πρακτική </a:t>
            </a:r>
          </a:p>
          <a:p>
            <a:r>
              <a:rPr lang="el-GR" dirty="0"/>
              <a:t> Οι ασθενείς και οι ιατροί διαφέρουν στις αντιλήψεις, τα πιστεύω, τις αξίες και τις προσδοκίες τους. </a:t>
            </a:r>
          </a:p>
          <a:p>
            <a:r>
              <a:rPr lang="el-GR" dirty="0"/>
              <a:t>Τρίπτυχο</a:t>
            </a:r>
            <a:r>
              <a:rPr lang="en-US" dirty="0"/>
              <a:t>: </a:t>
            </a:r>
            <a:r>
              <a:rPr lang="el-GR" dirty="0"/>
              <a:t>Επιστημονικά δεδομένα, κλινική εμπειρία, αξίες επιθυμίες ασθενούς </a:t>
            </a:r>
          </a:p>
          <a:p>
            <a:r>
              <a:rPr lang="el-GR" dirty="0"/>
              <a:t> Συμβόλαιο –υποχρεώσεις ιατρού (μέριμνα, προαγωγή υγείας  ασθενών και κοινωνίας, καλή        </a:t>
            </a:r>
          </a:p>
          <a:p>
            <a:pPr marL="0" indent="0">
              <a:buNone/>
            </a:pPr>
            <a:r>
              <a:rPr lang="el-GR" dirty="0"/>
              <a:t>         πρακτική, σεβασμός, εντιμότητα, διαφάνεια)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Κλινική ηθική και δεοντολογία</a:t>
            </a:r>
          </a:p>
          <a:p>
            <a:r>
              <a:rPr lang="el-GR" dirty="0"/>
              <a:t> Αυτονομία  και συγκατάθεση ασθενούς, φιλαλήθεια, εμπιστευτικότητα ιατρού, ωφελέειν μη βλάπτειν, δικαίωμα στην υγεία (ανάγκη, δικαιώματα, αξία υπηρεσιών 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Η χρήση των παρακλινικών εξετάσεων </a:t>
            </a:r>
          </a:p>
          <a:p>
            <a:r>
              <a:rPr lang="el-GR" b="1" dirty="0"/>
              <a:t>Φ</a:t>
            </a:r>
            <a:r>
              <a:rPr lang="el-GR" dirty="0"/>
              <a:t>υσιολογικά όρια, ευαισθησία , ειδικότητα,  προγνωστική αξία </a:t>
            </a:r>
          </a:p>
          <a:p>
            <a:r>
              <a:rPr lang="el-GR" dirty="0"/>
              <a:t>Υπολογισμός και επικοινωνία οφέλους και κινδύνων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Επικοινωνία και κλινικές δεξιότητες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485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246E-5121-4A99-816E-3F034293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Ο άνθρωπος ως ενιαία ψυχοσωματική και πνευματική  ενότητα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76D0B-C67F-4254-A5E1-95726B5C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/>
          </a:bodyPr>
          <a:lstStyle/>
          <a:p>
            <a:r>
              <a:rPr lang="el-GR" dirty="0"/>
              <a:t>Η ιερότητα του ανθρωπίνου προσώπου και σώματος </a:t>
            </a:r>
          </a:p>
          <a:p>
            <a:r>
              <a:rPr lang="el-GR" dirty="0"/>
              <a:t> Αξία </a:t>
            </a:r>
            <a:r>
              <a:rPr lang="en-US" dirty="0"/>
              <a:t>vs </a:t>
            </a:r>
            <a:r>
              <a:rPr lang="el-GR" dirty="0"/>
              <a:t> αξιοπρέπεια του ανθρώπου</a:t>
            </a:r>
          </a:p>
          <a:p>
            <a:r>
              <a:rPr lang="el-GR" dirty="0"/>
              <a:t> Ο σεβασμός και η προστασία της αξίας του ανθρώπου πρωταρχική υποχρέωση   της πολιτείας (Σύνταγμα άρθρο 2, παράγραφος 1). </a:t>
            </a:r>
          </a:p>
          <a:p>
            <a:r>
              <a:rPr lang="el-GR" dirty="0"/>
              <a:t> Αυτοκτονία, ευθανασία, ιατρική φροντίδα και φροντίδα στο τέλος της ζωής, εμπορία οργάνων</a:t>
            </a:r>
          </a:p>
          <a:p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589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859EC-4557-4C2E-9F52-D243E015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Καλή ιατρική πρακτική 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CE867-71DC-49CF-AB67-05D57B3F0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Οι ασθενείς και οι ιατροί διαφέρουν στις αντιλήψεις, τα πιστεύω, τις αξίες και τις προσδοκίες τους. </a:t>
            </a:r>
          </a:p>
          <a:p>
            <a:r>
              <a:rPr lang="el-GR" dirty="0"/>
              <a:t>Τρίπτυχο</a:t>
            </a:r>
            <a:r>
              <a:rPr lang="en-US" dirty="0"/>
              <a:t>: </a:t>
            </a:r>
            <a:r>
              <a:rPr lang="el-GR" dirty="0"/>
              <a:t>Επιστημονικά δεδομένα, κλινική εμπειρία, αξίες επιθυμίες ασθενούς </a:t>
            </a:r>
          </a:p>
          <a:p>
            <a:r>
              <a:rPr lang="el-GR" dirty="0"/>
              <a:t> Συμβόλαιο –υποχρεώσεις ιατρού (μέριμνα, προαγωγή υγείας  ασθενών και κοινωνίας, καλή        </a:t>
            </a:r>
          </a:p>
          <a:p>
            <a:pPr marL="0" indent="0">
              <a:buNone/>
            </a:pPr>
            <a:r>
              <a:rPr lang="el-GR" dirty="0"/>
              <a:t>         πρακτική, σεβασμός, εντιμότητα, διαφάνεια)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905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7740-B03A-48B7-BD43-2D6F6AEB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Κλινική ηθική και δεοντολογία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12492-490D-4721-B83A-7329517C1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l-GR" dirty="0"/>
              <a:t>Αυτονομία  και συγκατάθεση ασθενούς</a:t>
            </a:r>
          </a:p>
          <a:p>
            <a:r>
              <a:rPr lang="el-GR" dirty="0"/>
              <a:t>Φιλαλήθεια, εμπιστευτικότητα ιατρού</a:t>
            </a:r>
          </a:p>
          <a:p>
            <a:r>
              <a:rPr lang="el-GR" dirty="0"/>
              <a:t>Ωφελέειν μη βλάπτειν</a:t>
            </a:r>
          </a:p>
          <a:p>
            <a:r>
              <a:rPr lang="el-GR" dirty="0"/>
              <a:t>Δικαίωμα στην υγεία (ανάγκη, δικαιώματα, αξία υπηρεσιών )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564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6C775-A6A1-4501-952A-D4768AC4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χρήση των παρακλινικών εξετάσεων 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3C1DA-23DE-4E3D-9D50-EBCD83733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Φ</a:t>
            </a:r>
            <a:r>
              <a:rPr lang="el-GR" dirty="0"/>
              <a:t>υσιολογικά όρια</a:t>
            </a:r>
          </a:p>
          <a:p>
            <a:r>
              <a:rPr lang="el-GR" dirty="0"/>
              <a:t>Ευαισθησία , ειδικότητα</a:t>
            </a:r>
          </a:p>
          <a:p>
            <a:r>
              <a:rPr lang="el-GR" dirty="0"/>
              <a:t> Προγνωστική αξία </a:t>
            </a:r>
          </a:p>
          <a:p>
            <a:r>
              <a:rPr lang="el-GR" dirty="0"/>
              <a:t>Υπολογισμός και επικοινωνία οφέλους και κινδύνων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931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ΕΠΙΚΟΙΝΩΝΙΑ ΙΑΤΡΟΥ ΚΑΙ ΑΣΘΕΝΟΥΣ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00C44D-1F15-4DB1-B385-89BA314946A3}"/>
              </a:ext>
            </a:extLst>
          </p:cNvPr>
          <p:cNvSpPr/>
          <p:nvPr/>
        </p:nvSpPr>
        <p:spPr>
          <a:xfrm>
            <a:off x="2767018" y="1124744"/>
            <a:ext cx="3609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Επικοινωνία και κλινικές δεξιότητες</a:t>
            </a:r>
          </a:p>
        </p:txBody>
      </p:sp>
    </p:spTree>
    <p:extLst>
      <p:ext uri="{BB962C8B-B14F-4D97-AF65-F5344CB8AC3E}">
        <p14:creationId xmlns:p14="http://schemas.microsoft.com/office/powerpoint/2010/main" val="37283547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693</Words>
  <Application>Microsoft Office PowerPoint</Application>
  <PresentationFormat>On-screen Show (4:3)</PresentationFormat>
  <Paragraphs>337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Narrow</vt:lpstr>
      <vt:lpstr>Calibri</vt:lpstr>
      <vt:lpstr>Θέμα του Office</vt:lpstr>
      <vt:lpstr>ΙΣΤΟΡΙΚΟ ΚΑΙ ΚΛΙΝΙΚΗ ΕΞΕΤΑΣΗ ΕΙΣΑΓΩΓΗ</vt:lpstr>
      <vt:lpstr>PowerPoint Presentation</vt:lpstr>
      <vt:lpstr>Η ΚΛΙΝΙΚΗ ΙΑΤΡΙΚΗ ΑΠΑΝΤΑ ΣΕ ΔΙΑΓΝΩΣΤΙΚΑ ΚΑΙ ΚΛΙΝΙΚΑ ΕΡΩΤΗΜΑΤΑ ΠΡΟΥΠΟΘΕΣΕΙΣ ΔΙΑΓΝΩΣΗΣ</vt:lpstr>
      <vt:lpstr>Περιγραμμα</vt:lpstr>
      <vt:lpstr>Ο άνθρωπος ως ενιαία ψυχοσωματική και πνευματική  ενότητα </vt:lpstr>
      <vt:lpstr>Καλή ιατρική πρακτική  </vt:lpstr>
      <vt:lpstr>Κλινική ηθική και δεοντολογία </vt:lpstr>
      <vt:lpstr>Η χρήση των παρακλινικών εξετάσεων  </vt:lpstr>
      <vt:lpstr>ΕΠΙΚΟΙΝΩΝΙΑ ΙΑΤΡΟΥ ΚΑΙ ΑΣΘΕΝΟΥΣ</vt:lpstr>
      <vt:lpstr> ΣΤΟΧΟΣ ΤΟΥ ΙΑΤΡΟΥ</vt:lpstr>
      <vt:lpstr>ΤΡΟΠΟΙ ΕΠΙΚΟΙΝΩΝΙΑΣ</vt:lpstr>
      <vt:lpstr>ΓΛΩΣΣΑ ΤΟΥ ΣΩΜΑΤΟΣ</vt:lpstr>
      <vt:lpstr>ΑΠΟΣΤΑΣΗ ΙΑΤΡΟΥ- ΑΣΘΕΝΟΥΣ</vt:lpstr>
      <vt:lpstr>ΛΕΚΤΙΚΗ ΕΠΙΚΟΙΝΩΝΙΑ</vt:lpstr>
      <vt:lpstr>ΑΝΟΙΧΤΕΣ ΕΡΩΤΗΣΕΙΣ</vt:lpstr>
      <vt:lpstr>ΚΛΕΙΣΤΕΣ ΕΡΩΤΗΣΕΙΣ</vt:lpstr>
      <vt:lpstr>PowerPoint Presentation</vt:lpstr>
      <vt:lpstr>5 ΣΤΑΔΙΑ ΤΗΣ ΘΛΙΨΗΣ </vt:lpstr>
      <vt:lpstr>ΣΥΜΠΕΡΙΦΟΡΕΣ ΚΑΙ ΑΝΤΙΔΡΑΣΕΙΣ</vt:lpstr>
      <vt:lpstr>PowerPoint Presentation</vt:lpstr>
      <vt:lpstr>PowerPoint Presentation</vt:lpstr>
      <vt:lpstr>ΕΜΠΟΔΙΑ ΣΤΗΝ ΘΕΡΑΠΕΥΤΙΚΗ ΣΥΜΜΑΧΙΑ ΙΑΤΡΟΥ- ΑΣΘΕΝΟΥΣ</vt:lpstr>
      <vt:lpstr>PowerPoint Presentation</vt:lpstr>
      <vt:lpstr>1.ΕΝΣΥΝΑΙΣΘΗΣΗ </vt:lpstr>
      <vt:lpstr>2.ΛΕΚΤΙΚΗ ΕΠΙΚΟΙΝΩΝΙΑ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KORNIZES</dc:creator>
  <cp:lastModifiedBy>Dimitris</cp:lastModifiedBy>
  <cp:revision>27</cp:revision>
  <dcterms:created xsi:type="dcterms:W3CDTF">2019-06-11T16:31:05Z</dcterms:created>
  <dcterms:modified xsi:type="dcterms:W3CDTF">2019-09-23T05:02:22Z</dcterms:modified>
</cp:coreProperties>
</file>