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2"/>
  </p:notesMasterIdLst>
  <p:sldIdLst>
    <p:sldId id="256" r:id="rId2"/>
    <p:sldId id="306" r:id="rId3"/>
    <p:sldId id="307" r:id="rId4"/>
    <p:sldId id="308" r:id="rId5"/>
    <p:sldId id="309" r:id="rId6"/>
    <p:sldId id="272" r:id="rId7"/>
    <p:sldId id="325" r:id="rId8"/>
    <p:sldId id="303" r:id="rId9"/>
    <p:sldId id="314" r:id="rId10"/>
    <p:sldId id="305" r:id="rId11"/>
    <p:sldId id="310" r:id="rId12"/>
    <p:sldId id="312" r:id="rId13"/>
    <p:sldId id="316" r:id="rId14"/>
    <p:sldId id="326" r:id="rId15"/>
    <p:sldId id="327" r:id="rId16"/>
    <p:sldId id="317" r:id="rId17"/>
    <p:sldId id="328" r:id="rId18"/>
    <p:sldId id="276" r:id="rId19"/>
    <p:sldId id="269" r:id="rId20"/>
    <p:sldId id="270" r:id="rId21"/>
    <p:sldId id="271" r:id="rId22"/>
    <p:sldId id="329" r:id="rId23"/>
    <p:sldId id="278" r:id="rId24"/>
    <p:sldId id="331" r:id="rId25"/>
    <p:sldId id="330" r:id="rId26"/>
    <p:sldId id="318" r:id="rId27"/>
    <p:sldId id="333" r:id="rId28"/>
    <p:sldId id="332" r:id="rId29"/>
    <p:sldId id="334" r:id="rId30"/>
    <p:sldId id="335" r:id="rId31"/>
    <p:sldId id="336" r:id="rId32"/>
    <p:sldId id="319" r:id="rId33"/>
    <p:sldId id="337" r:id="rId34"/>
    <p:sldId id="338" r:id="rId35"/>
    <p:sldId id="339" r:id="rId36"/>
    <p:sldId id="340" r:id="rId37"/>
    <p:sldId id="341" r:id="rId38"/>
    <p:sldId id="343" r:id="rId39"/>
    <p:sldId id="342" r:id="rId40"/>
    <p:sldId id="344" r:id="rId41"/>
    <p:sldId id="345" r:id="rId42"/>
    <p:sldId id="346" r:id="rId43"/>
    <p:sldId id="320" r:id="rId44"/>
    <p:sldId id="347" r:id="rId45"/>
    <p:sldId id="279" r:id="rId46"/>
    <p:sldId id="275" r:id="rId47"/>
    <p:sldId id="277" r:id="rId48"/>
    <p:sldId id="349" r:id="rId49"/>
    <p:sldId id="350" r:id="rId50"/>
    <p:sldId id="351" r:id="rId51"/>
    <p:sldId id="258" r:id="rId52"/>
    <p:sldId id="287" r:id="rId53"/>
    <p:sldId id="259" r:id="rId54"/>
    <p:sldId id="260" r:id="rId55"/>
    <p:sldId id="261" r:id="rId56"/>
    <p:sldId id="262" r:id="rId57"/>
    <p:sldId id="263" r:id="rId58"/>
    <p:sldId id="264" r:id="rId59"/>
    <p:sldId id="288" r:id="rId60"/>
    <p:sldId id="352" r:id="rId61"/>
    <p:sldId id="266" r:id="rId62"/>
    <p:sldId id="267" r:id="rId63"/>
    <p:sldId id="268" r:id="rId64"/>
    <p:sldId id="292" r:id="rId65"/>
    <p:sldId id="289" r:id="rId66"/>
    <p:sldId id="290" r:id="rId67"/>
    <p:sldId id="291" r:id="rId68"/>
    <p:sldId id="354" r:id="rId69"/>
    <p:sldId id="355" r:id="rId70"/>
    <p:sldId id="356" r:id="rId71"/>
    <p:sldId id="357" r:id="rId72"/>
    <p:sldId id="321" r:id="rId73"/>
    <p:sldId id="324" r:id="rId74"/>
    <p:sldId id="353" r:id="rId75"/>
    <p:sldId id="322" r:id="rId76"/>
    <p:sldId id="295" r:id="rId77"/>
    <p:sldId id="296" r:id="rId78"/>
    <p:sldId id="297" r:id="rId79"/>
    <p:sldId id="323" r:id="rId80"/>
    <p:sldId id="301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2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68D84-ABBC-47A0-8D9C-95967C2687AC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4A689-1ED7-4F32-84B3-6994C289F0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972" y="325529"/>
            <a:ext cx="8791575" cy="1401896"/>
          </a:xfrm>
        </p:spPr>
        <p:txBody>
          <a:bodyPr/>
          <a:lstStyle/>
          <a:p>
            <a:r>
              <a:rPr lang="el-GR" dirty="0" smtClean="0"/>
              <a:t>ΑΙΜΟΡΡΑΓΙΚΗ ΔΙΑΘΕΣΗ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264" y="3497536"/>
            <a:ext cx="8791575" cy="1655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sz="2800" dirty="0" smtClean="0"/>
              <a:t>ΚΑΡΑΛΗ ΒΑΣΙΛΙΚΗ</a:t>
            </a:r>
          </a:p>
          <a:p>
            <a:pPr algn="ctr"/>
            <a:r>
              <a:rPr lang="el-GR" sz="2800" dirty="0" smtClean="0"/>
              <a:t>ΑΚΑΔΗΜΑΙΚΗ ΥΠΟΤΡΟΦΟΣ</a:t>
            </a:r>
            <a:r>
              <a:rPr lang="en-US" sz="2800" dirty="0" smtClean="0"/>
              <a:t> – </a:t>
            </a:r>
            <a:r>
              <a:rPr lang="el-GR" sz="2800" dirty="0" smtClean="0"/>
              <a:t>ΑΙΜΑΤΟΛΟΓΟΣ</a:t>
            </a:r>
          </a:p>
          <a:p>
            <a:pPr algn="ctr"/>
            <a:r>
              <a:rPr lang="el-GR" sz="2800" dirty="0" smtClean="0"/>
              <a:t>Δ’ ΠΠΚ – ΑΤΤΙΚΟ ΝΟΣΟΚΟΜΕΙΟ</a:t>
            </a:r>
            <a:endParaRPr lang="en-US" sz="2800" dirty="0" smtClean="0"/>
          </a:p>
          <a:p>
            <a:endParaRPr lang="el-GR" sz="2800" dirty="0"/>
          </a:p>
        </p:txBody>
      </p:sp>
      <p:pic>
        <p:nvPicPr>
          <p:cNvPr id="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1831412"/>
            <a:ext cx="3230880" cy="3742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64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67539" y="174381"/>
            <a:ext cx="9905998" cy="1478570"/>
          </a:xfrm>
        </p:spPr>
        <p:txBody>
          <a:bodyPr/>
          <a:lstStyle/>
          <a:p>
            <a:r>
              <a:rPr lang="el-GR" dirty="0" err="1" smtClean="0"/>
              <a:t>Μηχανισμοσ</a:t>
            </a:r>
            <a:r>
              <a:rPr lang="el-GR" dirty="0" smtClean="0"/>
              <a:t> </a:t>
            </a:r>
            <a:r>
              <a:rPr lang="el-GR" dirty="0" err="1" smtClean="0"/>
              <a:t>αιμοστασησ</a:t>
            </a:r>
            <a:r>
              <a:rPr lang="el-GR" dirty="0" smtClean="0"/>
              <a:t>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95943" y="1776549"/>
            <a:ext cx="5156346" cy="4402181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Δευτερογενής αιμόσταση</a:t>
            </a:r>
            <a:r>
              <a:rPr lang="el-GR" dirty="0" smtClean="0"/>
              <a:t> : η πήξη του αίματος: αποτελείται από </a:t>
            </a:r>
            <a:r>
              <a:rPr lang="el-GR" dirty="0" smtClean="0">
                <a:solidFill>
                  <a:srgbClr val="FF0000"/>
                </a:solidFill>
              </a:rPr>
              <a:t>πρωτεΐνες του πλάσματος </a:t>
            </a:r>
            <a:r>
              <a:rPr lang="el-GR" dirty="0" smtClean="0"/>
              <a:t>(παράγοντες πήξης και φυσικούς ανασταλτές της πήξης), </a:t>
            </a:r>
            <a:r>
              <a:rPr lang="el-GR" dirty="0" smtClean="0">
                <a:solidFill>
                  <a:srgbClr val="FF0000"/>
                </a:solidFill>
              </a:rPr>
              <a:t>κυτταρικά στοιχεία</a:t>
            </a:r>
            <a:r>
              <a:rPr lang="el-GR" dirty="0" smtClean="0"/>
              <a:t> (αιμοπετάλια, λευκά αιμοσφαίρια) και συστατικά του </a:t>
            </a:r>
            <a:r>
              <a:rPr lang="el-GR" b="1" dirty="0" smtClean="0">
                <a:solidFill>
                  <a:srgbClr val="FF0000"/>
                </a:solidFill>
              </a:rPr>
              <a:t>αγγειακού ενδοθηλίου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Αποτέλεσμα αυτής είναι η </a:t>
            </a:r>
            <a:r>
              <a:rPr lang="el-GR" dirty="0" err="1" smtClean="0"/>
              <a:t>η</a:t>
            </a:r>
            <a:r>
              <a:rPr lang="el-GR" dirty="0" smtClean="0"/>
              <a:t>  σταθεροποίηση του θρόμβου με την συνεισφορά </a:t>
            </a:r>
            <a:r>
              <a:rPr lang="el-GR" b="1" dirty="0" smtClean="0">
                <a:solidFill>
                  <a:srgbClr val="FF0000"/>
                </a:solidFill>
              </a:rPr>
              <a:t>του ινώδους</a:t>
            </a:r>
            <a:r>
              <a:rPr lang="el-GR" dirty="0" smtClean="0"/>
              <a:t>.  </a:t>
            </a:r>
            <a:endParaRPr lang="el-GR" dirty="0"/>
          </a:p>
        </p:txBody>
      </p:sp>
      <p:pic>
        <p:nvPicPr>
          <p:cNvPr id="62466" name="Picture 2" descr="ÎÏÎ¿ÏÎ­Î»ÎµÏÎ¼Î± ÎµÎ¹ÎºÏÎ½Î±Ï Î³Î¹Î± Î´ÎµÏÏÎµÏÎ¿Î³ÎµÎ½Î·Ï Î±Î¹Î¼Î¿ÏÏÎ±ÏÎ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5168" y="1816608"/>
            <a:ext cx="6083807" cy="442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287" y="222070"/>
            <a:ext cx="9905998" cy="822960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καταρακτησ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πηξησ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26571" y="1149531"/>
            <a:ext cx="5460275" cy="522514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Ο μηχανισμός της πήξης αποτελείται από ένα σύνολο διαδοχικών αντιδράσεων (καταρράκτης), οι οποίες ενεργοποιούνται με καταλυτικό μηχανισμό και έχουν ως τελικό στόχο, τη μετατροπή </a:t>
            </a:r>
            <a:r>
              <a:rPr lang="el-GR" b="1" dirty="0" smtClean="0">
                <a:solidFill>
                  <a:srgbClr val="FF0000"/>
                </a:solidFill>
              </a:rPr>
              <a:t>του διαλυτού </a:t>
            </a:r>
            <a:r>
              <a:rPr lang="el-GR" b="1" dirty="0" err="1" smtClean="0">
                <a:solidFill>
                  <a:srgbClr val="FF0000"/>
                </a:solidFill>
              </a:rPr>
              <a:t>ινωδογόνου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σε </a:t>
            </a:r>
            <a:r>
              <a:rPr lang="el-GR" b="1" dirty="0" smtClean="0">
                <a:solidFill>
                  <a:srgbClr val="FF0000"/>
                </a:solidFill>
              </a:rPr>
              <a:t>αδιάλυτο ινώδες </a:t>
            </a:r>
            <a:r>
              <a:rPr lang="el-GR" dirty="0" smtClean="0"/>
              <a:t>και στη συνέχεια σε </a:t>
            </a:r>
            <a:r>
              <a:rPr lang="el-GR" b="1" dirty="0" smtClean="0">
                <a:solidFill>
                  <a:srgbClr val="FF0000"/>
                </a:solidFill>
              </a:rPr>
              <a:t>πλέγμα </a:t>
            </a:r>
            <a:r>
              <a:rPr lang="el-GR" b="1" dirty="0" err="1" smtClean="0">
                <a:solidFill>
                  <a:srgbClr val="FF0000"/>
                </a:solidFill>
              </a:rPr>
              <a:t>ινικής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ενεργοποίηση της «ενδογενούς» οδού, γίνεται μέσω του συστήματος «επαφής», και της «εξωγενούς», μέσω του </a:t>
            </a:r>
            <a:r>
              <a:rPr lang="el-GR" dirty="0" err="1" smtClean="0"/>
              <a:t>ιστικού</a:t>
            </a:r>
            <a:r>
              <a:rPr lang="el-GR" dirty="0" smtClean="0"/>
              <a:t> παράγοντα.</a:t>
            </a:r>
          </a:p>
          <a:p>
            <a:endParaRPr lang="en-US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725" y="992777"/>
            <a:ext cx="6061166" cy="546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6087292" y="2249486"/>
            <a:ext cx="4960120" cy="4308068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ινωδολυση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91886" y="2599508"/>
            <a:ext cx="4572001" cy="3191691"/>
          </a:xfrm>
        </p:spPr>
        <p:txBody>
          <a:bodyPr/>
          <a:lstStyle/>
          <a:p>
            <a:r>
              <a:rPr lang="el-GR" dirty="0" smtClean="0"/>
              <a:t>Τελικό στάδιο της διαδικασίας της πήξης είναι η </a:t>
            </a:r>
            <a:r>
              <a:rPr lang="el-GR" dirty="0" err="1" smtClean="0"/>
              <a:t>ινωδόλυση</a:t>
            </a:r>
            <a:r>
              <a:rPr lang="el-GR" dirty="0" smtClean="0"/>
              <a:t> (διάλυση του θρόμβου).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9383" y="1841863"/>
            <a:ext cx="7171508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36464" y="1531031"/>
            <a:ext cx="9905999" cy="354171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sz="3200" b="1" dirty="0" smtClean="0">
                <a:solidFill>
                  <a:srgbClr val="FFFF00"/>
                </a:solidFill>
              </a:rPr>
              <a:t>Αιμορραγική </a:t>
            </a:r>
            <a:r>
              <a:rPr lang="el-GR" sz="3200" b="1" dirty="0" smtClean="0">
                <a:solidFill>
                  <a:srgbClr val="FFFF00"/>
                </a:solidFill>
              </a:rPr>
              <a:t>διάθεση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b="1" dirty="0" smtClean="0"/>
              <a:t>  </a:t>
            </a:r>
            <a:r>
              <a:rPr lang="el-GR" sz="3200" b="1" dirty="0" smtClean="0"/>
              <a:t>είναι </a:t>
            </a:r>
            <a:r>
              <a:rPr lang="el-GR" sz="3200" b="1" dirty="0" smtClean="0"/>
              <a:t>η αποτυχία των φυσιολογικών </a:t>
            </a:r>
            <a:r>
              <a:rPr lang="el-GR" sz="3200" b="1" dirty="0" smtClean="0"/>
              <a:t>μηχανισμών</a:t>
            </a:r>
            <a:r>
              <a:rPr lang="en-US" sz="3200" b="1" dirty="0" smtClean="0"/>
              <a:t> </a:t>
            </a:r>
            <a:r>
              <a:rPr lang="el-GR" sz="3200" b="1" dirty="0" smtClean="0"/>
              <a:t>της </a:t>
            </a:r>
            <a:r>
              <a:rPr lang="el-GR" sz="3200" b="1" dirty="0" smtClean="0"/>
              <a:t>αιμόστασης να ελέγξουν την </a:t>
            </a:r>
            <a:r>
              <a:rPr lang="el-GR" sz="3200" b="1" dirty="0" smtClean="0"/>
              <a:t>αιμορραγία.</a:t>
            </a:r>
            <a:endParaRPr lang="en-US" sz="3200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1118" y="3710668"/>
            <a:ext cx="3448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84662" y="187444"/>
            <a:ext cx="9623559" cy="870648"/>
          </a:xfrm>
        </p:spPr>
        <p:txBody>
          <a:bodyPr/>
          <a:lstStyle/>
          <a:p>
            <a:r>
              <a:rPr lang="el-GR" dirty="0" err="1" smtClean="0"/>
              <a:t>Κλινικεσ</a:t>
            </a:r>
            <a:r>
              <a:rPr lang="el-GR" dirty="0" smtClean="0"/>
              <a:t> </a:t>
            </a:r>
            <a:r>
              <a:rPr lang="el-GR" dirty="0" err="1" smtClean="0"/>
              <a:t>εκδηλωσεισ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02223" y="1593669"/>
            <a:ext cx="9905999" cy="46677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13"/>
              </a:spcBef>
              <a:spcAft>
                <a:spcPts val="575"/>
              </a:spcAft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solidFill>
                  <a:srgbClr val="FFFF00"/>
                </a:solidFill>
              </a:rPr>
              <a:t>Πορφύρα</a:t>
            </a:r>
            <a:r>
              <a:rPr lang="en-GB" b="1" dirty="0" smtClean="0">
                <a:solidFill>
                  <a:srgbClr val="FFFF00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εμφάνιση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αιμορραγικών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κηλίδων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στο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δέρμα</a:t>
            </a:r>
            <a:r>
              <a:rPr lang="en-GB" dirty="0" smtClean="0">
                <a:solidFill>
                  <a:srgbClr val="FFFFFF"/>
                </a:solidFill>
              </a:rPr>
              <a:t> ή </a:t>
            </a:r>
            <a:r>
              <a:rPr lang="en-GB" dirty="0" err="1" smtClean="0">
                <a:solidFill>
                  <a:srgbClr val="FFFFFF"/>
                </a:solidFill>
              </a:rPr>
              <a:t>τους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βλεννογόνους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είτε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αυτόματα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είτε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κατόπιν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ασημάντου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κάκωσης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13"/>
              </a:spcBef>
              <a:spcAft>
                <a:spcPts val="575"/>
              </a:spcAft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solidFill>
                  <a:srgbClr val="FFFF00"/>
                </a:solidFill>
              </a:rPr>
              <a:t>Εξαγγείωση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αίματος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στο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δέρμα</a:t>
            </a:r>
            <a:r>
              <a:rPr lang="en-GB" dirty="0" smtClean="0">
                <a:solidFill>
                  <a:srgbClr val="FFFFFF"/>
                </a:solidFill>
              </a:rPr>
              <a:t> ή </a:t>
            </a:r>
            <a:r>
              <a:rPr lang="en-GB" dirty="0" err="1" smtClean="0">
                <a:solidFill>
                  <a:srgbClr val="FFFFFF"/>
                </a:solidFill>
              </a:rPr>
              <a:t>τους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βλεννογόνους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13"/>
              </a:spcBef>
              <a:spcAft>
                <a:spcPts val="575"/>
              </a:spcAft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13"/>
              </a:spcBef>
              <a:spcAft>
                <a:spcPts val="575"/>
              </a:spcAft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solidFill>
                  <a:srgbClr val="FFFF00"/>
                </a:solidFill>
              </a:rPr>
              <a:t>Δέρμα</a:t>
            </a:r>
            <a:r>
              <a:rPr lang="en-GB" b="1" dirty="0" smtClean="0">
                <a:solidFill>
                  <a:srgbClr val="FFFF00"/>
                </a:solidFill>
              </a:rPr>
              <a:t>: </a:t>
            </a:r>
          </a:p>
          <a:p>
            <a:pPr>
              <a:lnSpc>
                <a:spcPct val="90000"/>
              </a:lnSpc>
              <a:spcBef>
                <a:spcPts val="1013"/>
              </a:spcBef>
              <a:spcAft>
                <a:spcPts val="575"/>
              </a:spcAft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πετέχειες</a:t>
            </a:r>
            <a:r>
              <a:rPr lang="en-GB" dirty="0" smtClean="0">
                <a:solidFill>
                  <a:srgbClr val="FFFFFF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μικρές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στικτές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αιμορραγίες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μεγέθους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κεφαλής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καρφίτσας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13"/>
              </a:spcBef>
              <a:spcAft>
                <a:spcPts val="575"/>
              </a:spcAft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εκχυμώσεις</a:t>
            </a:r>
            <a:r>
              <a:rPr lang="en-GB" dirty="0" smtClean="0">
                <a:solidFill>
                  <a:srgbClr val="FFFFFF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αιμορραγικές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κηλίδες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που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καταλαμβάνουν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μεγάλη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έκταση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υπό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μορφή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πλάκας</a:t>
            </a:r>
            <a:r>
              <a:rPr lang="en-GB" dirty="0" smtClean="0">
                <a:solidFill>
                  <a:srgbClr val="FFFFFF"/>
                </a:solidFill>
              </a:rPr>
              <a:t> ή </a:t>
            </a:r>
            <a:r>
              <a:rPr lang="en-GB" dirty="0" err="1" smtClean="0">
                <a:solidFill>
                  <a:srgbClr val="FFFFFF"/>
                </a:solidFill>
              </a:rPr>
              <a:t>με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οζώδη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εμφάνιση</a:t>
            </a:r>
            <a:r>
              <a:rPr lang="en-GB" dirty="0" smtClean="0">
                <a:solidFill>
                  <a:srgbClr val="FFFFFF"/>
                </a:solidFill>
              </a:rPr>
              <a:t> (</a:t>
            </a:r>
            <a:r>
              <a:rPr lang="en-GB" dirty="0" err="1" smtClean="0">
                <a:solidFill>
                  <a:srgbClr val="FFFFFF"/>
                </a:solidFill>
              </a:rPr>
              <a:t>διήθηση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κατά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την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ψηλάφηση</a:t>
            </a:r>
            <a:r>
              <a:rPr lang="en-GB" dirty="0" smtClean="0">
                <a:solidFill>
                  <a:srgbClr val="FFFFFF"/>
                </a:solidFill>
              </a:rPr>
              <a:t>)</a:t>
            </a:r>
            <a:r>
              <a:rPr lang="ar-SA" dirty="0" smtClean="0">
                <a:solidFill>
                  <a:srgbClr val="FFFFFF"/>
                </a:solidFill>
                <a:cs typeface="Arial" charset="0"/>
              </a:rPr>
              <a:t>‏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13"/>
              </a:spcBef>
              <a:spcAft>
                <a:spcPts val="575"/>
              </a:spcAft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Αιματώματα</a:t>
            </a:r>
            <a:r>
              <a:rPr lang="en-GB" dirty="0" smtClean="0">
                <a:solidFill>
                  <a:srgbClr val="FFFFFF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μεγάλες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αιμορραγίες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που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προκαλούν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υπέγερση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του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δέρματος</a:t>
            </a:r>
            <a:r>
              <a:rPr lang="en-GB" dirty="0" smtClean="0">
                <a:solidFill>
                  <a:srgbClr val="FFFFFF"/>
                </a:solidFill>
              </a:rPr>
              <a:t> ή </a:t>
            </a:r>
            <a:r>
              <a:rPr lang="en-GB" dirty="0" err="1" smtClean="0">
                <a:solidFill>
                  <a:srgbClr val="FFFFFF"/>
                </a:solidFill>
              </a:rPr>
              <a:t>σχηματίζουν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βαθύτερα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περιγραμμένες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συλλογές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αίματος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σε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όργανα</a:t>
            </a:r>
            <a:r>
              <a:rPr lang="en-GB" dirty="0" smtClean="0">
                <a:solidFill>
                  <a:srgbClr val="FFFFFF"/>
                </a:solidFill>
              </a:rPr>
              <a:t> ή </a:t>
            </a:r>
            <a:r>
              <a:rPr lang="en-GB" dirty="0" err="1" smtClean="0">
                <a:solidFill>
                  <a:srgbClr val="FFFFFF"/>
                </a:solidFill>
              </a:rPr>
              <a:t>ιστούς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13"/>
              </a:spcBef>
              <a:spcAft>
                <a:spcPts val="575"/>
              </a:spcAft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13"/>
              </a:spcBef>
              <a:spcAft>
                <a:spcPts val="575"/>
              </a:spcAft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solidFill>
                  <a:srgbClr val="FFFF00"/>
                </a:solidFill>
              </a:rPr>
              <a:t>Βλεννογόνους</a:t>
            </a:r>
            <a:r>
              <a:rPr lang="en-GB" b="1" dirty="0" smtClean="0">
                <a:solidFill>
                  <a:srgbClr val="FFFF00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ουλορραγίες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επιστάξεις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Κλινικεσ</a:t>
            </a:r>
            <a:r>
              <a:rPr lang="el-GR" dirty="0" smtClean="0"/>
              <a:t> </a:t>
            </a:r>
            <a:r>
              <a:rPr lang="el-GR" dirty="0" err="1" smtClean="0"/>
              <a:t>εκδηλωσεισ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solidFill>
                  <a:srgbClr val="FFFF00"/>
                </a:solidFill>
              </a:rPr>
              <a:t>Αιμορραγίες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από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άλλα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όργανα</a:t>
            </a:r>
            <a:r>
              <a:rPr lang="en-GB" b="1" dirty="0" smtClean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Α</a:t>
            </a:r>
            <a:r>
              <a:rPr lang="en-GB" dirty="0" err="1" smtClean="0">
                <a:solidFill>
                  <a:srgbClr val="FFFFFF"/>
                </a:solidFill>
              </a:rPr>
              <a:t>πό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τον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πεπτικό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σωλήνα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Ουροποιητικό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σύστημα</a:t>
            </a:r>
            <a:r>
              <a:rPr lang="en-GB" dirty="0" smtClean="0">
                <a:solidFill>
                  <a:srgbClr val="FFFFFF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αιματουρία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Αρθρώσεις</a:t>
            </a:r>
            <a:r>
              <a:rPr lang="en-GB" dirty="0" smtClean="0">
                <a:solidFill>
                  <a:srgbClr val="FFFFFF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αίμαρθρο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Μεσομύϊα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διαστήματα</a:t>
            </a:r>
            <a:r>
              <a:rPr lang="en-GB" dirty="0" smtClean="0">
                <a:solidFill>
                  <a:srgbClr val="FFFFFF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αιματώματα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Μήνιγγες</a:t>
            </a:r>
            <a:r>
              <a:rPr lang="en-GB" dirty="0" smtClean="0">
                <a:solidFill>
                  <a:srgbClr val="FFFFFF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υπαραχνοειδής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αιμορραγία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Εγκέφαλο</a:t>
            </a:r>
            <a:r>
              <a:rPr lang="en-GB" dirty="0" smtClean="0">
                <a:solidFill>
                  <a:srgbClr val="FFFFFF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εγκεφαλική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αιμορραγία</a:t>
            </a:r>
            <a:endParaRPr lang="el-GR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01779" y="0"/>
            <a:ext cx="9905998" cy="975151"/>
          </a:xfrm>
        </p:spPr>
        <p:txBody>
          <a:bodyPr/>
          <a:lstStyle/>
          <a:p>
            <a:r>
              <a:rPr lang="el-GR" dirty="0" err="1" smtClean="0"/>
              <a:t>Κλινικεσ</a:t>
            </a:r>
            <a:r>
              <a:rPr lang="el-GR" dirty="0" smtClean="0"/>
              <a:t> </a:t>
            </a:r>
            <a:r>
              <a:rPr lang="el-GR" dirty="0" err="1" smtClean="0"/>
              <a:t>εκδηλωσεισ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257" y="1059158"/>
            <a:ext cx="3174274" cy="31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082993"/>
            <a:ext cx="2909752" cy="311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1" name="Picture 7" descr="Αιμορραγίες: Εκδήλωση και αντιμετώπιση - Αιματολογία - Υγεί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57" y="4645479"/>
            <a:ext cx="3601993" cy="1428750"/>
          </a:xfrm>
          <a:prstGeom prst="rect">
            <a:avLst/>
          </a:prstGeom>
          <a:noFill/>
        </p:spPr>
      </p:pic>
      <p:pic>
        <p:nvPicPr>
          <p:cNvPr id="67593" name="Picture 9" descr="Αιμορραγίες: Εκδήλωση και αντιμετώπιση - Αιματολογία - Υγεί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0145" y="1110342"/>
            <a:ext cx="4351111" cy="2978331"/>
          </a:xfrm>
          <a:prstGeom prst="rect">
            <a:avLst/>
          </a:prstGeom>
          <a:noFill/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8343" y="4701539"/>
            <a:ext cx="3331028" cy="19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Κλινικεσ</a:t>
            </a:r>
            <a:r>
              <a:rPr lang="el-GR" sz="3600" dirty="0" smtClean="0"/>
              <a:t> </a:t>
            </a:r>
            <a:r>
              <a:rPr lang="el-GR" sz="3600" dirty="0" err="1" smtClean="0"/>
              <a:t>εκδηλωσεισ</a:t>
            </a:r>
            <a:endParaRPr lang="el-GR" sz="3600" dirty="0" smtClean="0"/>
          </a:p>
        </p:txBody>
      </p:sp>
      <p:pic>
        <p:nvPicPr>
          <p:cNvPr id="8195" name="Picture 2" descr="henoch schonlein purpura different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2" y="2071689"/>
            <a:ext cx="2762249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dermaamin.com/site/images/clinical-pic/b/batemans_purpura/batemans_purpu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2" y="2143126"/>
            <a:ext cx="335703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Photograph showing purpura around the eyes, a sign of amyloidosis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1" y="4857751"/>
            <a:ext cx="4699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5 - Ορθογώνιο"/>
          <p:cNvSpPr>
            <a:spLocks noChangeArrowheads="1"/>
          </p:cNvSpPr>
          <p:nvPr/>
        </p:nvSpPr>
        <p:spPr bwMode="auto">
          <a:xfrm>
            <a:off x="4667251" y="5429250"/>
            <a:ext cx="1333500" cy="642938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8199" name="Picture 8" descr="http://www.bendomd.com/wp-content/uploads/2012/03/Henoch-Schonlein-purpura-anaphylactoid-purpura-macules-papu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52" y="1857375"/>
            <a:ext cx="2762249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http://www.dermaamin.com/site/images/clinical-pic/a/autoimmune_thrombocytopenic_purpura/autoimmune_thrombocytopenic_purpur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0701" y="4214813"/>
            <a:ext cx="27813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7029" y="252758"/>
            <a:ext cx="9905998" cy="807946"/>
          </a:xfrm>
        </p:spPr>
        <p:txBody>
          <a:bodyPr/>
          <a:lstStyle/>
          <a:p>
            <a:r>
              <a:rPr lang="el-GR" dirty="0" err="1" smtClean="0"/>
              <a:t>Διακρινοται</a:t>
            </a:r>
            <a:r>
              <a:rPr lang="el-GR" dirty="0" smtClean="0"/>
              <a:t> σε: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41410" y="1267968"/>
            <a:ext cx="4878389" cy="4523232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ΚΛΗΡΟΝΟΜΙΚΕΣ:</a:t>
            </a:r>
            <a:r>
              <a:rPr lang="el-GR" dirty="0" smtClean="0"/>
              <a:t> αφορούν κυρίως έλλειψη ή δυσλειτουργία ενός παράγοντα πήξεως. Σπάνιες νόσοι.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Αιμορροφιλία </a:t>
            </a:r>
            <a:r>
              <a:rPr lang="en-US" dirty="0" smtClean="0"/>
              <a:t>A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Αιμορροφιλία </a:t>
            </a:r>
            <a:r>
              <a:rPr lang="en-US" dirty="0" smtClean="0"/>
              <a:t>B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Αιμορροφιλία</a:t>
            </a:r>
            <a:r>
              <a:rPr lang="en-US" dirty="0" smtClean="0"/>
              <a:t> C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Νόσος</a:t>
            </a:r>
            <a:r>
              <a:rPr lang="en-US" dirty="0" smtClean="0"/>
              <a:t> von </a:t>
            </a:r>
            <a:r>
              <a:rPr lang="en-US" dirty="0" err="1" smtClean="0"/>
              <a:t>Willebrand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Άλλες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72200" y="1280160"/>
            <a:ext cx="4875211" cy="4511040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ΕΠΙΚΤΗΤΕΣ:</a:t>
            </a:r>
            <a:r>
              <a:rPr lang="el-GR" dirty="0" smtClean="0"/>
              <a:t> συχνότεροι νόσοι.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 Πολλαπλή έλλειψη παραγόντων πήξεως λόγω  ηπατικής νόσου ή έλλειψης βιταμίνης Κ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Ανάπτυξη ανασταλτών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Ουραιμία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ΔΕΠ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TTP / </a:t>
            </a:r>
            <a:r>
              <a:rPr lang="en-US" dirty="0" smtClean="0"/>
              <a:t>ITP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Συστηματική </a:t>
            </a:r>
            <a:r>
              <a:rPr lang="el-GR" dirty="0" err="1" smtClean="0"/>
              <a:t>Ινωδόλυση</a:t>
            </a:r>
            <a:r>
              <a:rPr lang="el-GR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Άλλες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Διερευνηση</a:t>
            </a:r>
            <a:r>
              <a:rPr lang="el-GR" dirty="0" smtClean="0"/>
              <a:t> </a:t>
            </a:r>
            <a:r>
              <a:rPr lang="el-GR" dirty="0" err="1" smtClean="0"/>
              <a:t>αιμορραγικησ</a:t>
            </a:r>
            <a:r>
              <a:rPr lang="el-GR" dirty="0" smtClean="0"/>
              <a:t> </a:t>
            </a:r>
            <a:r>
              <a:rPr lang="el-GR" dirty="0" err="1" smtClean="0"/>
              <a:t>διαθεσησ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None/>
            </a:pPr>
            <a:r>
              <a:rPr lang="el-GR" b="1" dirty="0" smtClean="0">
                <a:solidFill>
                  <a:srgbClr val="FFFF00"/>
                </a:solidFill>
              </a:rPr>
              <a:t>ΙΣΤΟΡΙΚΟ</a:t>
            </a:r>
          </a:p>
          <a:p>
            <a:pPr marL="457200" indent="-457200" algn="ctr">
              <a:buNone/>
            </a:pPr>
            <a:endParaRPr lang="el-GR" b="1" dirty="0" smtClean="0">
              <a:solidFill>
                <a:srgbClr val="FFFF00"/>
              </a:solidFill>
            </a:endParaRPr>
          </a:p>
          <a:p>
            <a:pPr marL="457200" indent="-457200" algn="ctr">
              <a:buNone/>
            </a:pPr>
            <a:endParaRPr lang="el-GR" b="1" dirty="0" smtClean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el-GR" b="1" dirty="0" smtClean="0">
                <a:solidFill>
                  <a:srgbClr val="FFFF00"/>
                </a:solidFill>
              </a:rPr>
              <a:t>                                ΑΤΟΜΙΚΟ             ΟΙΚΟΓΕΝΕΙΑΚΟ</a:t>
            </a:r>
            <a:endParaRPr lang="el-GR" b="1" dirty="0">
              <a:solidFill>
                <a:srgbClr val="FFFF00"/>
              </a:solidFill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H="1">
            <a:off x="4754880" y="2731008"/>
            <a:ext cx="1304544" cy="10607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6059424" y="2731008"/>
            <a:ext cx="1292352" cy="11826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45470" y="1506792"/>
            <a:ext cx="9905998" cy="1478570"/>
          </a:xfrm>
        </p:spPr>
        <p:txBody>
          <a:bodyPr/>
          <a:lstStyle/>
          <a:p>
            <a:r>
              <a:rPr lang="el-GR" dirty="0" err="1" smtClean="0"/>
              <a:t>ορισμοσ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3631473"/>
            <a:ext cx="9905999" cy="2159727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Αιμορραγική διάθεση είναι η αυξημένη τάση για αιμορραγία.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89162" y="161318"/>
            <a:ext cx="9905998" cy="805333"/>
          </a:xfrm>
        </p:spPr>
        <p:txBody>
          <a:bodyPr/>
          <a:lstStyle/>
          <a:p>
            <a:r>
              <a:rPr lang="el-GR" dirty="0" err="1" smtClean="0"/>
              <a:t>ιστορικο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1045029"/>
            <a:ext cx="10419217" cy="53427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Ατομικό αναμνηστικό:</a:t>
            </a:r>
            <a:endParaRPr lang="el-GR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Αιμορραγικές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εκδηλώσεις</a:t>
            </a:r>
            <a:r>
              <a:rPr lang="en-GB" dirty="0" smtClean="0">
                <a:solidFill>
                  <a:srgbClr val="FFFFFF"/>
                </a:solidFill>
              </a:rPr>
              <a:t> (</a:t>
            </a:r>
            <a:r>
              <a:rPr lang="en-GB" dirty="0" err="1" smtClean="0">
                <a:solidFill>
                  <a:srgbClr val="FFFFFF"/>
                </a:solidFill>
              </a:rPr>
              <a:t>π.χ.αίμαρθρο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αιματουρία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επίσταξη</a:t>
            </a:r>
            <a:r>
              <a:rPr lang="en-GB" dirty="0" smtClean="0">
                <a:solidFill>
                  <a:srgbClr val="FFFFFF"/>
                </a:solidFill>
              </a:rPr>
              <a:t>)</a:t>
            </a:r>
            <a:r>
              <a:rPr lang="ar-SA" dirty="0" smtClean="0">
                <a:solidFill>
                  <a:srgbClr val="FFFFFF"/>
                </a:solidFill>
                <a:cs typeface="Arial" charset="0"/>
              </a:rPr>
              <a:t>‏</a:t>
            </a:r>
            <a:endParaRPr lang="el-GR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     </a:t>
            </a:r>
            <a:r>
              <a:rPr lang="en-GB" dirty="0" smtClean="0">
                <a:solidFill>
                  <a:srgbClr val="FFFFFF"/>
                </a:solidFill>
              </a:rPr>
              <a:t>- </a:t>
            </a:r>
            <a:r>
              <a:rPr lang="en-GB" dirty="0" err="1" smtClean="0">
                <a:solidFill>
                  <a:srgbClr val="FFFFFF"/>
                </a:solidFill>
              </a:rPr>
              <a:t>πότε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εμφανίζονται</a:t>
            </a:r>
            <a:endParaRPr lang="el-GR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Αυτόματες αιμορραγίες</a:t>
            </a:r>
          </a:p>
          <a:p>
            <a:pPr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Μ</a:t>
            </a:r>
            <a:r>
              <a:rPr lang="en-GB" dirty="0" err="1" smtClean="0">
                <a:solidFill>
                  <a:srgbClr val="FFFFFF"/>
                </a:solidFill>
              </a:rPr>
              <a:t>ετά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από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ασήμαντη</a:t>
            </a:r>
            <a:r>
              <a:rPr lang="en-GB" dirty="0" smtClean="0">
                <a:solidFill>
                  <a:srgbClr val="FFFFFF"/>
                </a:solidFill>
              </a:rPr>
              <a:t> ή </a:t>
            </a:r>
            <a:r>
              <a:rPr lang="en-GB" dirty="0" err="1" smtClean="0">
                <a:solidFill>
                  <a:srgbClr val="FFFFFF"/>
                </a:solidFill>
              </a:rPr>
              <a:t>συνήθη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κάκωση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l-GR" dirty="0" smtClean="0">
                <a:solidFill>
                  <a:srgbClr val="FFFFFF"/>
                </a:solidFill>
              </a:rPr>
              <a:t>ή τραύμα,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εξαγωγή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δοντιών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χειρουργική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επέμβαση</a:t>
            </a:r>
            <a:r>
              <a:rPr lang="en-GB" dirty="0" smtClean="0">
                <a:solidFill>
                  <a:srgbClr val="FFFFFF"/>
                </a:solidFill>
              </a:rPr>
              <a:t>) </a:t>
            </a:r>
            <a:r>
              <a:rPr lang="el-GR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και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σε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πόσες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και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ποιές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θέσεις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spcBef>
                <a:spcPts val="450"/>
              </a:spcBef>
              <a:buClr>
                <a:srgbClr val="FFFFFF"/>
              </a:buClr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Αιμορραγία κατά τον τοκετό ή την έμμηνο ρύση</a:t>
            </a:r>
            <a:endParaRPr lang="en-GB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     - </a:t>
            </a:r>
            <a:r>
              <a:rPr lang="en-GB" dirty="0" err="1" smtClean="0">
                <a:solidFill>
                  <a:srgbClr val="FFFFFF"/>
                </a:solidFill>
              </a:rPr>
              <a:t>διάρκεια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της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αιμορραγίας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- </a:t>
            </a:r>
            <a:r>
              <a:rPr lang="en-GB" dirty="0" err="1" smtClean="0">
                <a:solidFill>
                  <a:srgbClr val="FFFFFF"/>
                </a:solidFill>
              </a:rPr>
              <a:t>ηλικία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που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εμφανίζονται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συμπτώματα</a:t>
            </a:r>
            <a:r>
              <a:rPr lang="en-GB" dirty="0" smtClean="0">
                <a:solidFill>
                  <a:srgbClr val="FFFFFF"/>
                </a:solidFill>
              </a:rPr>
              <a:t> (</a:t>
            </a:r>
            <a:r>
              <a:rPr lang="en-GB" dirty="0" err="1" smtClean="0">
                <a:solidFill>
                  <a:srgbClr val="FFFFFF"/>
                </a:solidFill>
              </a:rPr>
              <a:t>συγγενές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επίκτητο</a:t>
            </a:r>
            <a:r>
              <a:rPr lang="en-GB" dirty="0" smtClean="0">
                <a:solidFill>
                  <a:srgbClr val="FFFFFF"/>
                </a:solidFill>
              </a:rPr>
              <a:t>)</a:t>
            </a:r>
            <a:r>
              <a:rPr lang="ar-SA" dirty="0" smtClean="0">
                <a:solidFill>
                  <a:srgbClr val="FFFFFF"/>
                </a:solidFill>
                <a:cs typeface="Arial" charset="0"/>
              </a:rPr>
              <a:t>‏</a:t>
            </a:r>
            <a:endParaRPr lang="el-GR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- </a:t>
            </a:r>
            <a:r>
              <a:rPr lang="en-GB" dirty="0" err="1" smtClean="0">
                <a:solidFill>
                  <a:srgbClr val="FFFFFF"/>
                </a:solidFill>
              </a:rPr>
              <a:t>υποκείμενα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άλλα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νοσήματα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λήψη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φαρμάκων</a:t>
            </a:r>
            <a:endParaRPr lang="el-GR" dirty="0" smtClean="0">
              <a:solidFill>
                <a:srgbClr val="FFFFFF"/>
              </a:solidFill>
            </a:endParaRPr>
          </a:p>
          <a:p>
            <a:endParaRPr lang="el-GR" dirty="0" smtClean="0"/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67539" y="278882"/>
            <a:ext cx="9905998" cy="988213"/>
          </a:xfrm>
        </p:spPr>
        <p:txBody>
          <a:bodyPr>
            <a:normAutofit/>
          </a:bodyPr>
          <a:lstStyle/>
          <a:p>
            <a:r>
              <a:rPr lang="el-GR" dirty="0" err="1" smtClean="0"/>
              <a:t>ιστορικο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 smtClean="0">
                <a:solidFill>
                  <a:srgbClr val="FFFF00"/>
                </a:solidFill>
              </a:rPr>
              <a:t>A</a:t>
            </a:r>
            <a:r>
              <a:rPr lang="el-GR" sz="2800" b="1" dirty="0" err="1" smtClean="0">
                <a:solidFill>
                  <a:srgbClr val="FFFF00"/>
                </a:solidFill>
              </a:rPr>
              <a:t>τομικό</a:t>
            </a:r>
            <a:r>
              <a:rPr lang="el-GR" sz="2800" b="1" dirty="0" smtClean="0">
                <a:solidFill>
                  <a:srgbClr val="FFFF00"/>
                </a:solidFill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</a:rPr>
              <a:t>αναμνηστικό</a:t>
            </a:r>
          </a:p>
          <a:p>
            <a:pPr>
              <a:buClr>
                <a:schemeClr val="bg1"/>
              </a:buClr>
              <a:buNone/>
            </a:pPr>
            <a:endParaRPr lang="el-GR" sz="2800" dirty="0" smtClean="0">
              <a:solidFill>
                <a:srgbClr val="00FFFF"/>
              </a:solidFill>
            </a:endParaRPr>
          </a:p>
          <a:p>
            <a:pPr>
              <a:buClr>
                <a:schemeClr val="bg1"/>
              </a:buClr>
            </a:pPr>
            <a:r>
              <a:rPr lang="el-GR" dirty="0" smtClean="0"/>
              <a:t>Ηπατική νόσος</a:t>
            </a:r>
          </a:p>
          <a:p>
            <a:pPr>
              <a:buClr>
                <a:schemeClr val="bg1"/>
              </a:buClr>
            </a:pPr>
            <a:r>
              <a:rPr lang="el-GR" dirty="0" smtClean="0"/>
              <a:t>Ουραιμία – νεφρική νόσος</a:t>
            </a:r>
          </a:p>
          <a:p>
            <a:pPr>
              <a:buClr>
                <a:schemeClr val="bg1"/>
              </a:buClr>
            </a:pPr>
            <a:r>
              <a:rPr lang="el-GR" dirty="0" err="1" smtClean="0"/>
              <a:t>Δυσαπορρόφηση</a:t>
            </a:r>
            <a:endParaRPr lang="el-GR" dirty="0" smtClean="0"/>
          </a:p>
          <a:p>
            <a:pPr>
              <a:buClr>
                <a:schemeClr val="bg1"/>
              </a:buClr>
            </a:pPr>
            <a:r>
              <a:rPr lang="el-GR" dirty="0" smtClean="0"/>
              <a:t>Αιματολογικά νοσήματα</a:t>
            </a:r>
          </a:p>
          <a:p>
            <a:pPr>
              <a:buClr>
                <a:schemeClr val="bg1"/>
              </a:buClr>
            </a:pPr>
            <a:r>
              <a:rPr lang="el-GR" dirty="0" smtClean="0"/>
              <a:t>ΣΕΛ ή άλλα νοσήματα του κολλαγόνου.</a:t>
            </a:r>
          </a:p>
          <a:p>
            <a:pPr>
              <a:buClr>
                <a:schemeClr val="bg1"/>
              </a:buClr>
            </a:pPr>
            <a:r>
              <a:rPr lang="el-GR" dirty="0" smtClean="0"/>
              <a:t>Αν υπάρχει προηγούμενος αιμορραγικός έλεγχος</a:t>
            </a:r>
          </a:p>
          <a:p>
            <a:pPr>
              <a:buClr>
                <a:schemeClr val="bg1"/>
              </a:buClr>
            </a:pPr>
            <a:r>
              <a:rPr lang="el-GR" dirty="0" smtClean="0"/>
              <a:t>Λήψη Φαρμάκων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0601" y="252758"/>
            <a:ext cx="9905998" cy="909836"/>
          </a:xfrm>
        </p:spPr>
        <p:txBody>
          <a:bodyPr/>
          <a:lstStyle/>
          <a:p>
            <a:r>
              <a:rPr lang="el-GR" dirty="0" err="1" smtClean="0"/>
              <a:t>ιστορικο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Ο</a:t>
            </a:r>
            <a:r>
              <a:rPr lang="en-GB" b="1" dirty="0" err="1" smtClean="0">
                <a:solidFill>
                  <a:srgbClr val="FFFF00"/>
                </a:solidFill>
              </a:rPr>
              <a:t>ικογενειακό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ιστορικό</a:t>
            </a:r>
            <a:endParaRPr lang="el-GR" b="1" dirty="0" smtClean="0">
              <a:solidFill>
                <a:srgbClr val="FFFF00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el-GR" dirty="0" smtClean="0">
                <a:solidFill>
                  <a:srgbClr val="FFFFFF"/>
                </a:solidFill>
              </a:rPr>
              <a:t>Αιμορραγικές διαταραχές σε άλλα μέλη της οικογένειας </a:t>
            </a:r>
          </a:p>
          <a:p>
            <a:pPr algn="just">
              <a:buNone/>
            </a:pPr>
            <a:r>
              <a:rPr lang="el-GR" dirty="0" smtClean="0">
                <a:solidFill>
                  <a:srgbClr val="FFFFFF"/>
                </a:solidFill>
              </a:rPr>
              <a:t>   </a:t>
            </a:r>
            <a:r>
              <a:rPr lang="el-GR" dirty="0" smtClean="0">
                <a:solidFill>
                  <a:srgbClr val="FFFFFF"/>
                </a:solidFill>
              </a:rPr>
              <a:t>ή </a:t>
            </a:r>
            <a:r>
              <a:rPr lang="el-GR" dirty="0" smtClean="0">
                <a:solidFill>
                  <a:srgbClr val="FFFFFF"/>
                </a:solidFill>
              </a:rPr>
              <a:t>σε συγγενείς  από τα δύο οικογενειακά δέντρα</a:t>
            </a:r>
          </a:p>
          <a:p>
            <a:pPr algn="just">
              <a:buNone/>
            </a:pPr>
            <a:r>
              <a:rPr lang="el-GR" dirty="0" smtClean="0"/>
              <a:t>   κατευθύνουν </a:t>
            </a:r>
            <a:r>
              <a:rPr lang="el-GR" dirty="0" smtClean="0"/>
              <a:t>τη διάγνωση προς τις κληρονομικές αιμορραγικές διαταραχές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93665" y="161319"/>
            <a:ext cx="9905998" cy="596328"/>
          </a:xfrm>
        </p:spPr>
        <p:txBody>
          <a:bodyPr/>
          <a:lstStyle/>
          <a:p>
            <a:r>
              <a:rPr lang="el-GR" dirty="0" err="1" smtClean="0"/>
              <a:t>Εργαστηριακη</a:t>
            </a:r>
            <a:r>
              <a:rPr lang="el-GR" dirty="0" smtClean="0"/>
              <a:t> </a:t>
            </a:r>
            <a:r>
              <a:rPr lang="el-GR" dirty="0" err="1" smtClean="0"/>
              <a:t>διερευνηση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44583" y="1005840"/>
            <a:ext cx="10342017" cy="54210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1.Αγγειακή και </a:t>
            </a:r>
            <a:r>
              <a:rPr lang="el-GR" b="1" dirty="0" err="1" smtClean="0">
                <a:solidFill>
                  <a:srgbClr val="FFFF00"/>
                </a:solidFill>
              </a:rPr>
              <a:t>αιμοπεταλιακή</a:t>
            </a:r>
            <a:r>
              <a:rPr lang="el-GR" b="1" dirty="0" smtClean="0">
                <a:solidFill>
                  <a:srgbClr val="FFFF00"/>
                </a:solidFill>
              </a:rPr>
              <a:t> φάση:</a:t>
            </a:r>
          </a:p>
          <a:p>
            <a:r>
              <a:rPr lang="el-GR" dirty="0" smtClean="0"/>
              <a:t>Χρόνος ροής, λειτουργικός έλεγχος αιμοπεταλίων (</a:t>
            </a:r>
            <a:r>
              <a:rPr lang="en-US" dirty="0" smtClean="0"/>
              <a:t>aggregation), Platelet Function </a:t>
            </a:r>
            <a:r>
              <a:rPr lang="en-US" dirty="0" err="1" smtClean="0"/>
              <a:t>Analyser</a:t>
            </a:r>
            <a:r>
              <a:rPr lang="en-US" dirty="0" smtClean="0"/>
              <a:t>  (PFA 100)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Μέτρηση αριθμού και μορφολογία των αιμοπεταλίων. </a:t>
            </a:r>
          </a:p>
          <a:p>
            <a:pPr>
              <a:buNone/>
            </a:pPr>
            <a:r>
              <a:rPr lang="el-GR" dirty="0" smtClean="0"/>
              <a:t>2</a:t>
            </a:r>
            <a:r>
              <a:rPr lang="el-GR" b="1" dirty="0" smtClean="0">
                <a:solidFill>
                  <a:srgbClr val="FFFF00"/>
                </a:solidFill>
              </a:rPr>
              <a:t>. </a:t>
            </a:r>
            <a:r>
              <a:rPr lang="el-GR" b="1" dirty="0" err="1" smtClean="0">
                <a:solidFill>
                  <a:srgbClr val="FFFF00"/>
                </a:solidFill>
              </a:rPr>
              <a:t>Ελεγχος</a:t>
            </a:r>
            <a:r>
              <a:rPr lang="el-GR" b="1" dirty="0" smtClean="0">
                <a:solidFill>
                  <a:srgbClr val="FFFF00"/>
                </a:solidFill>
              </a:rPr>
              <a:t> για παράγοντες πήξης:</a:t>
            </a:r>
          </a:p>
          <a:p>
            <a:r>
              <a:rPr lang="el-GR" dirty="0" smtClean="0"/>
              <a:t>Χρόνος  προθρομβίνης - </a:t>
            </a:r>
            <a:r>
              <a:rPr lang="en-US" dirty="0" smtClean="0"/>
              <a:t>INR </a:t>
            </a:r>
            <a:endParaRPr lang="el-GR" dirty="0" smtClean="0"/>
          </a:p>
          <a:p>
            <a:r>
              <a:rPr lang="el-GR" dirty="0" smtClean="0"/>
              <a:t>Χρόνος μερικής </a:t>
            </a:r>
            <a:r>
              <a:rPr lang="el-GR" dirty="0" err="1" smtClean="0"/>
              <a:t>θρομβοπλαστίνης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Χρόνος θρομβίνης</a:t>
            </a:r>
          </a:p>
          <a:p>
            <a:pPr>
              <a:buNone/>
            </a:pPr>
            <a:r>
              <a:rPr lang="el-GR" dirty="0" smtClean="0"/>
              <a:t>3</a:t>
            </a:r>
            <a:r>
              <a:rPr lang="el-GR" b="1" dirty="0" smtClean="0">
                <a:solidFill>
                  <a:srgbClr val="FFFF00"/>
                </a:solidFill>
              </a:rPr>
              <a:t>. </a:t>
            </a:r>
            <a:r>
              <a:rPr lang="el-GR" b="1" dirty="0" err="1" smtClean="0">
                <a:solidFill>
                  <a:srgbClr val="FFFF00"/>
                </a:solidFill>
              </a:rPr>
              <a:t>Ινωδολυτική</a:t>
            </a:r>
            <a:r>
              <a:rPr lang="el-GR" b="1" dirty="0" smtClean="0">
                <a:solidFill>
                  <a:srgbClr val="FFFF00"/>
                </a:solidFill>
              </a:rPr>
              <a:t> δραστηριότητα:</a:t>
            </a:r>
          </a:p>
          <a:p>
            <a:r>
              <a:rPr lang="el-GR" dirty="0" smtClean="0"/>
              <a:t>Προϊόντα </a:t>
            </a:r>
            <a:r>
              <a:rPr lang="el-GR" dirty="0" err="1" smtClean="0"/>
              <a:t>αποδομής</a:t>
            </a:r>
            <a:r>
              <a:rPr lang="el-GR" dirty="0" smtClean="0"/>
              <a:t> ινώδους/</a:t>
            </a:r>
            <a:r>
              <a:rPr lang="el-GR" dirty="0" err="1" smtClean="0"/>
              <a:t>ινωδογόνου</a:t>
            </a:r>
            <a:r>
              <a:rPr lang="el-GR" dirty="0" smtClean="0"/>
              <a:t> (</a:t>
            </a:r>
            <a:r>
              <a:rPr lang="en-US" dirty="0" smtClean="0"/>
              <a:t>FDP’s)</a:t>
            </a:r>
          </a:p>
          <a:p>
            <a:r>
              <a:rPr lang="el-GR" dirty="0" smtClean="0"/>
              <a:t>Προϊόντα </a:t>
            </a:r>
            <a:r>
              <a:rPr lang="el-GR" dirty="0" err="1" smtClean="0"/>
              <a:t>αποδομής</a:t>
            </a:r>
            <a:r>
              <a:rPr lang="el-GR" dirty="0" smtClean="0"/>
              <a:t> ινώδους</a:t>
            </a:r>
            <a:r>
              <a:rPr lang="en-US" dirty="0" smtClean="0"/>
              <a:t> (D – </a:t>
            </a:r>
            <a:r>
              <a:rPr lang="en-US" dirty="0" err="1" smtClean="0"/>
              <a:t>dimers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Σύμπλεγμα πλασμίνης – </a:t>
            </a:r>
            <a:r>
              <a:rPr lang="el-GR" dirty="0" err="1" smtClean="0"/>
              <a:t>αντιπλασμίνης</a:t>
            </a:r>
            <a:r>
              <a:rPr lang="el-GR" dirty="0" smtClean="0"/>
              <a:t> (</a:t>
            </a:r>
            <a:r>
              <a:rPr lang="en-US" dirty="0" smtClean="0"/>
              <a:t>PAP)</a:t>
            </a:r>
            <a:endParaRPr lang="el-GR" dirty="0" smtClean="0"/>
          </a:p>
          <a:p>
            <a:r>
              <a:rPr lang="el-GR" dirty="0" smtClean="0"/>
              <a:t>Χρόνος λύσης θρόμβου</a:t>
            </a:r>
          </a:p>
          <a:p>
            <a:r>
              <a:rPr lang="el-GR" dirty="0" smtClean="0"/>
              <a:t>Ανασταλτής του </a:t>
            </a:r>
            <a:r>
              <a:rPr lang="el-GR" dirty="0" err="1" smtClean="0"/>
              <a:t>ενεργοποιητή</a:t>
            </a:r>
            <a:r>
              <a:rPr lang="el-GR" dirty="0" smtClean="0"/>
              <a:t> του </a:t>
            </a:r>
            <a:r>
              <a:rPr lang="el-GR" dirty="0" err="1" smtClean="0"/>
              <a:t>πλασμινογόνου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00FFFF"/>
                </a:solidFill>
              </a:rPr>
              <a:t>Εργαστηριακέσ</a:t>
            </a:r>
            <a:r>
              <a:rPr lang="el-GR" dirty="0" smtClean="0">
                <a:solidFill>
                  <a:srgbClr val="00FFFF"/>
                </a:solidFill>
              </a:rPr>
              <a:t> </a:t>
            </a:r>
            <a:r>
              <a:rPr lang="el-GR" dirty="0" err="1" smtClean="0">
                <a:solidFill>
                  <a:srgbClr val="00FFFF"/>
                </a:solidFill>
              </a:rPr>
              <a:t>εξετάσεισ</a:t>
            </a:r>
            <a:r>
              <a:rPr lang="el-GR" dirty="0" smtClean="0">
                <a:solidFill>
                  <a:srgbClr val="00FFFF"/>
                </a:solidFill>
              </a:rPr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2249487"/>
            <a:ext cx="3234645" cy="3541714"/>
          </a:xfrm>
        </p:spPr>
        <p:txBody>
          <a:bodyPr/>
          <a:lstStyle/>
          <a:p>
            <a:r>
              <a:rPr lang="el-GR" dirty="0" smtClean="0"/>
              <a:t>Χρόνος Ροής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PT </a:t>
            </a:r>
          </a:p>
          <a:p>
            <a:r>
              <a:rPr lang="en-US" dirty="0" err="1" smtClean="0"/>
              <a:t>aPTT</a:t>
            </a:r>
            <a:endParaRPr lang="en-US" dirty="0" smtClean="0"/>
          </a:p>
          <a:p>
            <a:r>
              <a:rPr lang="en-US" dirty="0" smtClean="0"/>
              <a:t>FIB</a:t>
            </a:r>
          </a:p>
          <a:p>
            <a:r>
              <a:rPr lang="en-US" dirty="0" smtClean="0"/>
              <a:t>FDPs</a:t>
            </a:r>
            <a:r>
              <a:rPr lang="el-GR" dirty="0" smtClean="0"/>
              <a:t>-</a:t>
            </a:r>
            <a:r>
              <a:rPr lang="en-US" dirty="0" smtClean="0"/>
              <a:t>DDIMERS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4 - Ορθογώνιο"/>
          <p:cNvSpPr/>
          <p:nvPr/>
        </p:nvSpPr>
        <p:spPr>
          <a:xfrm>
            <a:off x="6248400" y="2286002"/>
            <a:ext cx="5273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Πρωτογενή αιμόσταση</a:t>
            </a:r>
          </a:p>
          <a:p>
            <a:endParaRPr lang="el-GR" sz="2400" dirty="0" smtClean="0"/>
          </a:p>
          <a:p>
            <a:r>
              <a:rPr lang="el-GR" sz="2400" dirty="0" smtClean="0"/>
              <a:t>Εξωγενή οδό</a:t>
            </a:r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l-GR" sz="2400" dirty="0" err="1" smtClean="0"/>
              <a:t>νδογενή</a:t>
            </a:r>
            <a:r>
              <a:rPr lang="el-GR" sz="2400" dirty="0" smtClean="0"/>
              <a:t> οδό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Χρονοσ</a:t>
            </a:r>
            <a:r>
              <a:rPr lang="el-GR" dirty="0" smtClean="0"/>
              <a:t> </a:t>
            </a:r>
            <a:r>
              <a:rPr lang="el-GR" dirty="0" err="1" smtClean="0"/>
              <a:t>ροησ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Εκτιμά λειτουργικότητα των αιμοπεταλίων και των αγγείων </a:t>
            </a:r>
          </a:p>
          <a:p>
            <a:r>
              <a:rPr lang="el-GR" dirty="0" smtClean="0"/>
              <a:t>Τρόπος μέτρησης αλληλεπίδρασης των αιμοπεταλίων με το τοίχωμα του αγγείου</a:t>
            </a:r>
          </a:p>
          <a:p>
            <a:pPr marL="0" indent="0">
              <a:buNone/>
            </a:pPr>
            <a:r>
              <a:rPr lang="el-GR" dirty="0" smtClean="0"/>
              <a:t>Φυσιολογικές τιμές θεωρούνται 2-8 λεπτά </a:t>
            </a:r>
          </a:p>
          <a:p>
            <a:pPr marL="0" indent="0">
              <a:buNone/>
            </a:pPr>
            <a:r>
              <a:rPr lang="el-GR" dirty="0" smtClean="0"/>
              <a:t>Παράταση σε: 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, ποιοτικές διαταραχές, VW, βαριά ανεπάρκεια </a:t>
            </a:r>
            <a:r>
              <a:rPr lang="el-GR" dirty="0" err="1" smtClean="0"/>
              <a:t>ινωδογόνου</a:t>
            </a:r>
            <a:r>
              <a:rPr lang="el-GR" dirty="0" smtClean="0"/>
              <a:t> </a:t>
            </a:r>
          </a:p>
          <a:p>
            <a:r>
              <a:rPr lang="el-GR" dirty="0" smtClean="0"/>
              <a:t>Τείνει να αντικατασταθεί από ειδικούς αναλυτές: PFA-100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54476" y="187444"/>
            <a:ext cx="9905998" cy="962088"/>
          </a:xfrm>
        </p:spPr>
        <p:txBody>
          <a:bodyPr/>
          <a:lstStyle/>
          <a:p>
            <a:r>
              <a:rPr lang="el-GR" dirty="0" err="1" smtClean="0"/>
              <a:t>Χρονοσ</a:t>
            </a:r>
            <a:r>
              <a:rPr lang="el-GR" dirty="0" smtClean="0"/>
              <a:t> </a:t>
            </a:r>
            <a:r>
              <a:rPr lang="el-GR" dirty="0" err="1" smtClean="0"/>
              <a:t>προθρομβινησ</a:t>
            </a:r>
            <a:r>
              <a:rPr lang="en-US" dirty="0" smtClean="0"/>
              <a:t> (PT)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1097281"/>
            <a:ext cx="9905999" cy="2024742"/>
          </a:xfrm>
        </p:spPr>
        <p:txBody>
          <a:bodyPr>
            <a:normAutofit/>
          </a:bodyPr>
          <a:lstStyle/>
          <a:p>
            <a:r>
              <a:rPr lang="el-GR" dirty="0" smtClean="0"/>
              <a:t>Είναι ο χρόνος που απαιτείται για να δημιουργηθεί πήγμα </a:t>
            </a:r>
            <a:r>
              <a:rPr lang="el-GR" dirty="0" smtClean="0"/>
              <a:t>στο </a:t>
            </a:r>
            <a:r>
              <a:rPr lang="el-GR" dirty="0" smtClean="0"/>
              <a:t>πλάσμα όταν προστεθεί </a:t>
            </a:r>
            <a:r>
              <a:rPr lang="el-GR" dirty="0" err="1" smtClean="0"/>
              <a:t>ιστική</a:t>
            </a:r>
            <a:r>
              <a:rPr lang="el-GR" dirty="0" smtClean="0"/>
              <a:t> </a:t>
            </a:r>
            <a:r>
              <a:rPr lang="el-GR" dirty="0" err="1" smtClean="0"/>
              <a:t>θρομβοπλαστίνη</a:t>
            </a:r>
            <a:r>
              <a:rPr lang="el-GR" dirty="0" smtClean="0"/>
              <a:t> και ιόντα ασβεστίου.</a:t>
            </a:r>
          </a:p>
          <a:p>
            <a:r>
              <a:rPr lang="el-GR" dirty="0" err="1" smtClean="0"/>
              <a:t>Ελεγχει</a:t>
            </a:r>
            <a:r>
              <a:rPr lang="el-GR" dirty="0" smtClean="0"/>
              <a:t> την </a:t>
            </a:r>
            <a:r>
              <a:rPr lang="el-GR" dirty="0" smtClean="0"/>
              <a:t>εξωγενή</a:t>
            </a:r>
            <a:r>
              <a:rPr lang="en-US" dirty="0" smtClean="0"/>
              <a:t> </a:t>
            </a:r>
            <a:r>
              <a:rPr lang="el-GR" dirty="0" smtClean="0"/>
              <a:t>οδό ( </a:t>
            </a:r>
            <a:r>
              <a:rPr lang="en-US" dirty="0" smtClean="0"/>
              <a:t>FVII</a:t>
            </a:r>
            <a:r>
              <a:rPr lang="el-GR" dirty="0" smtClean="0"/>
              <a:t>)</a:t>
            </a:r>
            <a:r>
              <a:rPr lang="el-GR" dirty="0" smtClean="0"/>
              <a:t> </a:t>
            </a:r>
            <a:r>
              <a:rPr lang="el-GR" dirty="0" smtClean="0"/>
              <a:t>και την κοινή </a:t>
            </a:r>
            <a:r>
              <a:rPr lang="el-GR" dirty="0" smtClean="0"/>
              <a:t>οδό (</a:t>
            </a:r>
            <a:r>
              <a:rPr lang="en-US" dirty="0" smtClean="0"/>
              <a:t>FX</a:t>
            </a:r>
            <a:r>
              <a:rPr lang="en-US" dirty="0" smtClean="0"/>
              <a:t>, </a:t>
            </a:r>
            <a:r>
              <a:rPr lang="en-US" dirty="0" smtClean="0"/>
              <a:t>F</a:t>
            </a:r>
            <a:r>
              <a:rPr lang="en-US" dirty="0" smtClean="0"/>
              <a:t>V</a:t>
            </a:r>
            <a:r>
              <a:rPr lang="el-GR" dirty="0" smtClean="0"/>
              <a:t>, </a:t>
            </a:r>
            <a:r>
              <a:rPr lang="en-US" dirty="0" smtClean="0"/>
              <a:t>FII FI). </a:t>
            </a:r>
            <a:endParaRPr lang="el-G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248" y="3610020"/>
            <a:ext cx="798671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3036" y="187444"/>
            <a:ext cx="9905998" cy="857585"/>
          </a:xfrm>
        </p:spPr>
        <p:txBody>
          <a:bodyPr/>
          <a:lstStyle/>
          <a:p>
            <a:r>
              <a:rPr lang="el-GR" dirty="0" err="1" smtClean="0"/>
              <a:t>Χρηση</a:t>
            </a:r>
            <a:r>
              <a:rPr lang="el-GR" dirty="0" smtClean="0"/>
              <a:t> στην </a:t>
            </a:r>
            <a:r>
              <a:rPr lang="el-GR" dirty="0" err="1" smtClean="0"/>
              <a:t>κλινικη</a:t>
            </a:r>
            <a:r>
              <a:rPr lang="el-GR" dirty="0" smtClean="0"/>
              <a:t> </a:t>
            </a:r>
            <a:r>
              <a:rPr lang="el-GR" dirty="0" err="1" smtClean="0"/>
              <a:t>πραξη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1325" indent="-441325" algn="just">
              <a:lnSpc>
                <a:spcPct val="140000"/>
              </a:lnSpc>
              <a:spcBef>
                <a:spcPct val="0"/>
              </a:spcBef>
              <a:buClr>
                <a:srgbClr val="FF3300"/>
              </a:buClr>
              <a:buNone/>
              <a:defRPr/>
            </a:pPr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1. </a:t>
            </a:r>
            <a:r>
              <a:rPr lang="el-GR" dirty="0" smtClean="0">
                <a:latin typeface="Calibri" pitchFamily="34" charset="0"/>
              </a:rPr>
              <a:t>Κυρίως </a:t>
            </a:r>
            <a:r>
              <a:rPr lang="el-GR" dirty="0" smtClean="0">
                <a:latin typeface="Calibri" pitchFamily="34" charset="0"/>
              </a:rPr>
              <a:t>για τον έλεγχο της </a:t>
            </a:r>
            <a:r>
              <a:rPr lang="en-US" dirty="0" err="1" smtClean="0">
                <a:latin typeface="Calibri" pitchFamily="34" charset="0"/>
              </a:rPr>
              <a:t>peros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αντιπηκτικής </a:t>
            </a:r>
            <a:r>
              <a:rPr lang="el-GR" dirty="0" smtClean="0">
                <a:latin typeface="Calibri" pitchFamily="34" charset="0"/>
              </a:rPr>
              <a:t>αγωγής.</a:t>
            </a:r>
            <a:endParaRPr lang="el-GR" dirty="0" smtClean="0">
              <a:latin typeface="Calibri" pitchFamily="34" charset="0"/>
            </a:endParaRPr>
          </a:p>
          <a:p>
            <a:pPr marL="441325" indent="-441325" algn="just">
              <a:lnSpc>
                <a:spcPct val="140000"/>
              </a:lnSpc>
              <a:spcBef>
                <a:spcPct val="30000"/>
              </a:spcBef>
              <a:buClr>
                <a:srgbClr val="FF3300"/>
              </a:buClr>
              <a:buNone/>
              <a:defRPr/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Εκφράζει </a:t>
            </a:r>
            <a:r>
              <a:rPr lang="el-GR" dirty="0" smtClean="0">
                <a:latin typeface="Calibri" pitchFamily="34" charset="0"/>
              </a:rPr>
              <a:t>τη δραστικότητα τριών από τους τέσσερις </a:t>
            </a:r>
            <a:r>
              <a:rPr lang="el-GR" dirty="0" err="1" smtClean="0">
                <a:latin typeface="Calibri" pitchFamily="34" charset="0"/>
              </a:rPr>
              <a:t>βιταμινο</a:t>
            </a:r>
            <a:r>
              <a:rPr lang="el-GR" dirty="0" smtClean="0">
                <a:latin typeface="Calibri" pitchFamily="34" charset="0"/>
              </a:rPr>
              <a:t>-Κ εξαρτώμενους παράγοντες </a:t>
            </a:r>
            <a:r>
              <a:rPr lang="el-GR" dirty="0" smtClean="0">
                <a:latin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</a:rPr>
              <a:t>II, VII, X)</a:t>
            </a:r>
            <a:r>
              <a:rPr lang="el-GR" dirty="0" smtClean="0">
                <a:latin typeface="Calibri" pitchFamily="34" charset="0"/>
              </a:rPr>
              <a:t> που επηρεάζονται από τη δράση των </a:t>
            </a:r>
            <a:r>
              <a:rPr lang="el-GR" dirty="0" err="1" smtClean="0">
                <a:latin typeface="Calibri" pitchFamily="34" charset="0"/>
              </a:rPr>
              <a:t>κουμαρινικών</a:t>
            </a:r>
            <a:r>
              <a:rPr lang="el-GR" dirty="0" smtClean="0">
                <a:latin typeface="Calibri" pitchFamily="34" charset="0"/>
              </a:rPr>
              <a:t>.</a:t>
            </a:r>
          </a:p>
          <a:p>
            <a:pPr marL="533400" indent="-533400" algn="just">
              <a:lnSpc>
                <a:spcPct val="140000"/>
              </a:lnSpc>
              <a:spcBef>
                <a:spcPct val="30000"/>
              </a:spcBef>
              <a:buClr>
                <a:srgbClr val="CC0000"/>
              </a:buClr>
              <a:buNone/>
              <a:defRPr/>
            </a:pPr>
            <a:r>
              <a:rPr lang="el-GR" b="1" dirty="0" smtClean="0">
                <a:solidFill>
                  <a:srgbClr val="FF0000"/>
                </a:solidFill>
                <a:latin typeface="Verdana" pitchFamily="34" charset="0"/>
              </a:rPr>
              <a:t>2. </a:t>
            </a:r>
            <a:r>
              <a:rPr lang="el-GR" dirty="0" smtClean="0">
                <a:latin typeface="Calibri" pitchFamily="34" charset="0"/>
              </a:rPr>
              <a:t>Έλεγχος της ηπατικής </a:t>
            </a:r>
            <a:r>
              <a:rPr lang="el-GR" dirty="0" smtClean="0">
                <a:latin typeface="Calibri" pitchFamily="34" charset="0"/>
              </a:rPr>
              <a:t>λειτουργίας.</a:t>
            </a:r>
            <a:endParaRPr lang="el-GR" dirty="0" smtClean="0">
              <a:latin typeface="Calibri" pitchFamily="34" charset="0"/>
            </a:endParaRPr>
          </a:p>
          <a:p>
            <a:pPr marL="533400" indent="-533400" algn="just">
              <a:lnSpc>
                <a:spcPct val="140000"/>
              </a:lnSpc>
              <a:spcBef>
                <a:spcPct val="30000"/>
              </a:spcBef>
              <a:buClr>
                <a:srgbClr val="FF3300"/>
              </a:buClr>
              <a:buNone/>
              <a:defRPr/>
            </a:pPr>
            <a:r>
              <a:rPr lang="el-GR" dirty="0" smtClean="0">
                <a:latin typeface="Calibri" pitchFamily="34" charset="0"/>
              </a:rPr>
              <a:t>Ο </a:t>
            </a:r>
            <a:r>
              <a:rPr lang="el-GR" dirty="0" smtClean="0">
                <a:latin typeface="Calibri" pitchFamily="34" charset="0"/>
              </a:rPr>
              <a:t>χρόνος προθρομβίνης είναι ευαίσθητος στην έλλειψη βιταμίνης Κ</a:t>
            </a:r>
          </a:p>
          <a:p>
            <a:pPr marL="533400" indent="-533400" algn="just">
              <a:lnSpc>
                <a:spcPct val="140000"/>
              </a:lnSpc>
              <a:spcBef>
                <a:spcPct val="30000"/>
              </a:spcBef>
              <a:buClr>
                <a:srgbClr val="FF3300"/>
              </a:buClr>
              <a:buNone/>
              <a:defRPr/>
            </a:pPr>
            <a:r>
              <a:rPr lang="el-GR" dirty="0" smtClean="0">
                <a:latin typeface="Calibri" pitchFamily="34" charset="0"/>
              </a:rPr>
              <a:t>Η </a:t>
            </a:r>
            <a:r>
              <a:rPr lang="el-GR" dirty="0" smtClean="0">
                <a:latin typeface="Calibri" pitchFamily="34" charset="0"/>
              </a:rPr>
              <a:t>παρουσία χρόνιας ηπατικής βλάβης προκαλεί παράταση του </a:t>
            </a:r>
            <a:r>
              <a:rPr lang="el-GR" dirty="0" smtClean="0">
                <a:latin typeface="Calibri" pitchFamily="34" charset="0"/>
              </a:rPr>
              <a:t>ΡΤ.</a:t>
            </a:r>
            <a:endParaRPr lang="el-GR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Εκφραση</a:t>
            </a:r>
            <a:r>
              <a:rPr lang="el-GR" dirty="0" smtClean="0"/>
              <a:t> </a:t>
            </a:r>
            <a:r>
              <a:rPr lang="el-GR" dirty="0" err="1" smtClean="0"/>
              <a:t>αποτελεσματοσ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Calibri" pitchFamily="34" charset="0"/>
              </a:rPr>
              <a:t>Σύγκριση χρόνου φυσιολογικού μάρτυρα και χρόνου εξεταστέου (ΧΜ:12</a:t>
            </a:r>
            <a:r>
              <a:rPr lang="en-US" dirty="0" smtClean="0">
                <a:latin typeface="Calibri" pitchFamily="34" charset="0"/>
              </a:rPr>
              <a:t>” </a:t>
            </a:r>
            <a:r>
              <a:rPr lang="el-GR" dirty="0" smtClean="0">
                <a:latin typeface="Calibri" pitchFamily="34" charset="0"/>
              </a:rPr>
              <a:t>ΧΕ:14</a:t>
            </a:r>
            <a:r>
              <a:rPr lang="en-US" dirty="0" smtClean="0">
                <a:latin typeface="Calibri" pitchFamily="34" charset="0"/>
              </a:rPr>
              <a:t>”)</a:t>
            </a:r>
          </a:p>
          <a:p>
            <a:pPr marL="449263" indent="-449263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Calibri" pitchFamily="34" charset="0"/>
              </a:rPr>
              <a:t>Ποσοστό δραστικής ουσίας (75%)</a:t>
            </a:r>
            <a:endParaRPr lang="en-US" dirty="0" smtClean="0">
              <a:latin typeface="Calibri" pitchFamily="34" charset="0"/>
            </a:endParaRPr>
          </a:p>
          <a:p>
            <a:pPr marL="449263" indent="-449263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Calibri" pitchFamily="34" charset="0"/>
              </a:rPr>
              <a:t>INR (International Normalized Ratio)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inr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just">
              <a:lnSpc>
                <a:spcPct val="125000"/>
              </a:lnSpc>
              <a:spcBef>
                <a:spcPct val="4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Calibri" pitchFamily="34" charset="0"/>
              </a:rPr>
              <a:t>Δείκτης υπολογισμού του ΡΤ, ιδιαίτερα χρήσιμος για την παρακολούθηση της </a:t>
            </a:r>
            <a:r>
              <a:rPr lang="en-US" dirty="0" smtClean="0">
                <a:latin typeface="Calibri" pitchFamily="34" charset="0"/>
              </a:rPr>
              <a:t>per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</a:t>
            </a:r>
            <a:r>
              <a:rPr lang="el-GR" dirty="0" smtClean="0">
                <a:latin typeface="Calibri" pitchFamily="34" charset="0"/>
              </a:rPr>
              <a:t> αντιπηκτικής αγωγής</a:t>
            </a:r>
          </a:p>
          <a:p>
            <a:pPr marL="533400" indent="-533400" algn="just">
              <a:lnSpc>
                <a:spcPct val="125000"/>
              </a:lnSpc>
              <a:spcBef>
                <a:spcPct val="4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Calibri" pitchFamily="34" charset="0"/>
              </a:rPr>
              <a:t>Θεραπευτικό εύρος: 2 – 3,5</a:t>
            </a:r>
          </a:p>
          <a:p>
            <a:pPr marL="533400" indent="-533400" algn="just">
              <a:lnSpc>
                <a:spcPct val="125000"/>
              </a:lnSpc>
              <a:spcBef>
                <a:spcPct val="0"/>
              </a:spcBef>
              <a:buClr>
                <a:srgbClr val="FF3300"/>
              </a:buClr>
              <a:buNone/>
              <a:defRPr/>
            </a:pPr>
            <a:r>
              <a:rPr lang="el-GR" dirty="0" smtClean="0">
                <a:latin typeface="Calibri" pitchFamily="34" charset="0"/>
              </a:rPr>
              <a:t>	ανάλογα με την αιτία της αγωγής, καλύπτει επαρκώς και προστατεύει από κίνδυνο αιμορραγίας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96328"/>
          </a:xfrm>
        </p:spPr>
        <p:txBody>
          <a:bodyPr/>
          <a:lstStyle/>
          <a:p>
            <a:r>
              <a:rPr lang="el-GR" dirty="0" err="1" smtClean="0"/>
              <a:t>αιτιοπαθογενεια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28349" y="1698172"/>
            <a:ext cx="9905999" cy="4497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1. </a:t>
            </a:r>
            <a:r>
              <a:rPr lang="el-GR" dirty="0" smtClean="0"/>
              <a:t>όταν έχουμε διαταραχή των αγγείων.</a:t>
            </a: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2. </a:t>
            </a:r>
            <a:r>
              <a:rPr lang="el-GR" dirty="0" smtClean="0"/>
              <a:t>όταν τα αιμοπετάλια είναι ελαττωμένα σε αριθμό ή δυσλειτουργικά. </a:t>
            </a: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3. </a:t>
            </a:r>
            <a:r>
              <a:rPr lang="el-GR" dirty="0" smtClean="0"/>
              <a:t>όταν έχουμε ανεπάρκειες των παραγόντων της πήξης: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l-GR" b="1" dirty="0" smtClean="0">
                <a:solidFill>
                  <a:srgbClr val="FF0000"/>
                </a:solidFill>
              </a:rPr>
              <a:t>. </a:t>
            </a:r>
            <a:r>
              <a:rPr lang="el-GR" dirty="0" smtClean="0"/>
              <a:t>Συγγενή έλλειψη (π.χ. αιμορροφιλία).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 β</a:t>
            </a:r>
            <a:r>
              <a:rPr lang="el-GR" b="1" dirty="0" smtClean="0">
                <a:solidFill>
                  <a:srgbClr val="FF0000"/>
                </a:solidFill>
              </a:rPr>
              <a:t>. </a:t>
            </a:r>
            <a:r>
              <a:rPr lang="el-GR" dirty="0" smtClean="0"/>
              <a:t>Επίκτητοι ανασταλτές των παραγόντων της πήξης.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l-GR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r>
              <a:rPr lang="el-GR" b="1" dirty="0" smtClean="0">
                <a:solidFill>
                  <a:srgbClr val="FF0000"/>
                </a:solidFill>
              </a:rPr>
              <a:t>. </a:t>
            </a:r>
            <a:r>
              <a:rPr lang="el-GR" dirty="0" smtClean="0"/>
              <a:t>Σε ειδικές καταστάσεις όπως η διάχυτη </a:t>
            </a:r>
            <a:r>
              <a:rPr lang="el-GR" dirty="0" err="1" smtClean="0"/>
              <a:t>ενδαγγειακή</a:t>
            </a:r>
            <a:r>
              <a:rPr lang="el-GR" dirty="0" smtClean="0"/>
              <a:t> πήξη, </a:t>
            </a:r>
            <a:r>
              <a:rPr lang="el-GR" dirty="0" smtClean="0"/>
              <a:t>η   	</a:t>
            </a:r>
            <a:r>
              <a:rPr lang="el-GR" dirty="0" err="1" smtClean="0"/>
              <a:t>θρρομβωτική</a:t>
            </a:r>
            <a:r>
              <a:rPr lang="el-GR" dirty="0" smtClean="0"/>
              <a:t> </a:t>
            </a:r>
            <a:r>
              <a:rPr lang="el-GR" dirty="0" err="1" smtClean="0"/>
              <a:t>θρομβοπενική</a:t>
            </a:r>
            <a:r>
              <a:rPr lang="el-GR" dirty="0" smtClean="0"/>
              <a:t> </a:t>
            </a:r>
            <a:r>
              <a:rPr lang="el-GR" dirty="0" smtClean="0"/>
              <a:t>πορφύρα, </a:t>
            </a:r>
            <a:r>
              <a:rPr lang="el-GR" dirty="0" smtClean="0"/>
              <a:t>η	</a:t>
            </a:r>
            <a:r>
              <a:rPr lang="el-GR" dirty="0" err="1" smtClean="0"/>
              <a:t>θρομβοπενία</a:t>
            </a:r>
            <a:r>
              <a:rPr lang="el-GR" dirty="0" smtClean="0"/>
              <a:t> </a:t>
            </a:r>
            <a:r>
              <a:rPr lang="el-GR" dirty="0" smtClean="0"/>
              <a:t>από </a:t>
            </a:r>
            <a:r>
              <a:rPr lang="el-GR" dirty="0" smtClean="0"/>
              <a:t>	ηπαρίνη </a:t>
            </a:r>
            <a:r>
              <a:rPr lang="el-GR" dirty="0" smtClean="0"/>
              <a:t>κ.α.).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Υπολογισμοσ</a:t>
            </a:r>
            <a:r>
              <a:rPr lang="el-GR" dirty="0" smtClean="0"/>
              <a:t> </a:t>
            </a:r>
            <a:r>
              <a:rPr lang="en-US" dirty="0" err="1" smtClean="0"/>
              <a:t>inr</a:t>
            </a:r>
            <a:endParaRPr lang="en-US" dirty="0"/>
          </a:p>
        </p:txBody>
      </p:sp>
      <p:pic>
        <p:nvPicPr>
          <p:cNvPr id="4" name="Picture 4" descr="msoD45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54" t="4407" r="7820" b="13026"/>
          <a:stretch>
            <a:fillRect/>
          </a:stretch>
        </p:blipFill>
        <p:spPr bwMode="auto">
          <a:xfrm>
            <a:off x="4297495" y="2408230"/>
            <a:ext cx="3045195" cy="9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267097" y="3873864"/>
            <a:ext cx="9653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120000"/>
              </a:lnSpc>
              <a:spcBef>
                <a:spcPct val="4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Calibri" pitchFamily="34" charset="0"/>
              </a:rPr>
              <a:t>ISI</a:t>
            </a:r>
            <a:r>
              <a:rPr lang="el-GR" dirty="0" smtClean="0">
                <a:latin typeface="Calibri" pitchFamily="34" charset="0"/>
              </a:rPr>
              <a:t>: Δείκτης που προκύπτει από τη σύγκριση της προς χρήση </a:t>
            </a:r>
            <a:r>
              <a:rPr lang="el-GR" dirty="0" err="1" smtClean="0">
                <a:latin typeface="Calibri" pitchFamily="34" charset="0"/>
              </a:rPr>
              <a:t>θρομβοπλαστίνης</a:t>
            </a:r>
            <a:r>
              <a:rPr lang="el-GR" dirty="0" smtClean="0">
                <a:latin typeface="Calibri" pitchFamily="34" charset="0"/>
              </a:rPr>
              <a:t> με αυτή της </a:t>
            </a:r>
            <a:r>
              <a:rPr lang="en-US" dirty="0" smtClean="0">
                <a:latin typeface="Calibri" pitchFamily="34" charset="0"/>
              </a:rPr>
              <a:t>WHO</a:t>
            </a:r>
          </a:p>
          <a:p>
            <a:pPr marL="609600" indent="-609600" algn="just">
              <a:lnSpc>
                <a:spcPct val="120000"/>
              </a:lnSpc>
              <a:spcBef>
                <a:spcPct val="4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Calibri" pitchFamily="34" charset="0"/>
              </a:rPr>
              <a:t>Ιδανικό </a:t>
            </a:r>
            <a:r>
              <a:rPr lang="en-US" dirty="0" smtClean="0">
                <a:latin typeface="Calibri" pitchFamily="34" charset="0"/>
              </a:rPr>
              <a:t>ISI</a:t>
            </a:r>
            <a:r>
              <a:rPr lang="el-GR" dirty="0" smtClean="0">
                <a:latin typeface="Calibri" pitchFamily="34" charset="0"/>
              </a:rPr>
              <a:t>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Παραταση</a:t>
            </a:r>
            <a:r>
              <a:rPr lang="el-GR" dirty="0" smtClean="0"/>
              <a:t> του </a:t>
            </a:r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Calibri" pitchFamily="34" charset="0"/>
              </a:rPr>
              <a:t>Κληρονομική έλλειψη παραγόντων (κυρίως </a:t>
            </a:r>
            <a:r>
              <a:rPr lang="en-US" dirty="0" smtClean="0">
                <a:latin typeface="Calibri" pitchFamily="34" charset="0"/>
              </a:rPr>
              <a:t>VII)</a:t>
            </a:r>
          </a:p>
          <a:p>
            <a:pPr marL="533400" indent="-533400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Calibri" pitchFamily="34" charset="0"/>
              </a:rPr>
              <a:t>Κατανάλωση παραγόντων σε ΔΕΠ</a:t>
            </a:r>
          </a:p>
          <a:p>
            <a:pPr marL="533400" indent="-533400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Calibri" pitchFamily="34" charset="0"/>
              </a:rPr>
              <a:t>Έλλειψη βιταμίνης Κ</a:t>
            </a:r>
          </a:p>
          <a:p>
            <a:pPr marL="533400" indent="-533400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Calibri" pitchFamily="34" charset="0"/>
              </a:rPr>
              <a:t>Ηπατική νόσος</a:t>
            </a:r>
          </a:p>
          <a:p>
            <a:pPr marL="533400" indent="-533400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err="1" smtClean="0">
                <a:latin typeface="Calibri" pitchFamily="34" charset="0"/>
              </a:rPr>
              <a:t>Κουμαρινικά</a:t>
            </a:r>
            <a:endParaRPr lang="el-GR" dirty="0" smtClean="0">
              <a:latin typeface="Calibri" pitchFamily="34" charset="0"/>
            </a:endParaRPr>
          </a:p>
          <a:p>
            <a:pPr marL="533400" indent="-533400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Calibri" pitchFamily="34" charset="0"/>
              </a:rPr>
              <a:t>Αναστολέας του </a:t>
            </a:r>
            <a:r>
              <a:rPr lang="en-US" dirty="0" smtClean="0">
                <a:latin typeface="Calibri" pitchFamily="34" charset="0"/>
              </a:rPr>
              <a:t>FVII</a:t>
            </a:r>
            <a:endParaRPr lang="el-GR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Χρονοσ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 err="1" smtClean="0"/>
              <a:t>ενεργοποιημενησ</a:t>
            </a:r>
            <a:r>
              <a:rPr lang="el-GR" dirty="0" smtClean="0"/>
              <a:t> </a:t>
            </a:r>
            <a:r>
              <a:rPr lang="el-GR" dirty="0" err="1" smtClean="0"/>
              <a:t>ατελουσ</a:t>
            </a:r>
            <a:r>
              <a:rPr lang="el-GR" dirty="0" smtClean="0"/>
              <a:t>  </a:t>
            </a:r>
            <a:r>
              <a:rPr lang="el-GR" dirty="0" err="1" smtClean="0"/>
              <a:t>θρομβοπλαστινησ</a:t>
            </a:r>
            <a:r>
              <a:rPr lang="el-GR" dirty="0" smtClean="0"/>
              <a:t> </a:t>
            </a:r>
            <a:r>
              <a:rPr lang="el-GR" dirty="0" smtClean="0"/>
              <a:t>(</a:t>
            </a:r>
            <a:r>
              <a:rPr lang="en-US" dirty="0" err="1" smtClean="0"/>
              <a:t>aptt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err="1" smtClean="0">
                <a:latin typeface="Calibri" pitchFamily="34" charset="0"/>
              </a:rPr>
              <a:t>Φωσφολιπίδιο</a:t>
            </a:r>
            <a:r>
              <a:rPr lang="el-GR" dirty="0" smtClean="0">
                <a:latin typeface="Calibri" pitchFamily="34" charset="0"/>
              </a:rPr>
              <a:t> στο οποίο έχει προστεθεί </a:t>
            </a:r>
            <a:r>
              <a:rPr lang="el-GR" dirty="0" err="1" smtClean="0">
                <a:latin typeface="Calibri" pitchFamily="34" charset="0"/>
              </a:rPr>
              <a:t>ενεργοποιητής</a:t>
            </a:r>
            <a:r>
              <a:rPr lang="el-GR" dirty="0" smtClean="0">
                <a:latin typeface="Calibri" pitchFamily="34" charset="0"/>
              </a:rPr>
              <a:t> (καολίνη) και χλωριούχο ασβέστιο προστίθενται στο πλάσμα και ενεργοποιούν το μηχανισμό της πήξης</a:t>
            </a:r>
          </a:p>
          <a:p>
            <a:r>
              <a:rPr lang="el-GR" dirty="0" smtClean="0"/>
              <a:t>Ελέγχει </a:t>
            </a:r>
            <a:r>
              <a:rPr lang="el-GR" dirty="0" smtClean="0"/>
              <a:t>την </a:t>
            </a:r>
            <a:r>
              <a:rPr lang="el-GR" dirty="0" smtClean="0"/>
              <a:t>ενδογενή</a:t>
            </a:r>
            <a:r>
              <a:rPr lang="en-US" dirty="0" smtClean="0"/>
              <a:t> </a:t>
            </a:r>
            <a:r>
              <a:rPr lang="el-GR" dirty="0" smtClean="0"/>
              <a:t>οδό</a:t>
            </a:r>
            <a:r>
              <a:rPr lang="el-GR" dirty="0" smtClean="0"/>
              <a:t> </a:t>
            </a:r>
            <a:r>
              <a:rPr lang="en-US" dirty="0" smtClean="0"/>
              <a:t>(FXII,FXI,FIX,FVIII)</a:t>
            </a:r>
            <a:r>
              <a:rPr lang="el-GR" dirty="0" smtClean="0"/>
              <a:t> </a:t>
            </a:r>
            <a:r>
              <a:rPr lang="el-GR" dirty="0" smtClean="0"/>
              <a:t>και την κοινή </a:t>
            </a:r>
            <a:r>
              <a:rPr lang="el-GR" dirty="0" smtClean="0"/>
              <a:t>οδό</a:t>
            </a:r>
            <a:r>
              <a:rPr lang="en-US" dirty="0" smtClean="0"/>
              <a:t> (FX, FII, FI)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Χρησιμοποιείται κυρίως για τη παρακολούθηση θεραπείας με ηπαρίνη.</a:t>
            </a:r>
          </a:p>
          <a:p>
            <a:r>
              <a:rPr lang="el-GR" dirty="0" smtClean="0"/>
              <a:t>Ανιχνεύει αντιπηκτικά του λύκου.</a:t>
            </a:r>
          </a:p>
          <a:p>
            <a:r>
              <a:rPr lang="el-GR" dirty="0" smtClean="0"/>
              <a:t>Παράταση σε ΔΕΠ, Ηπατοπάθεια, έλλειψη των παραγόντων </a:t>
            </a:r>
            <a:r>
              <a:rPr lang="en-US" dirty="0" smtClean="0"/>
              <a:t>VIII, IX</a:t>
            </a:r>
            <a:r>
              <a:rPr lang="el-GR" dirty="0" smtClean="0"/>
              <a:t>, αναστολέα παραγόντων, αντιπηκτικό του λύκου και χρήση ηπαρίνης.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ΕΚΦΡΑΣΗ ΑΠΟΤΕΛΕΣΜΑΤΟΣ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30000"/>
              </a:lnSpc>
              <a:spcBef>
                <a:spcPct val="0"/>
              </a:spcBef>
              <a:buClr>
                <a:srgbClr val="CC0000"/>
              </a:buClr>
              <a:buNone/>
              <a:defRPr/>
            </a:pPr>
            <a:endParaRPr lang="el-GR" u="sng" dirty="0" smtClean="0">
              <a:latin typeface="Verdana" pitchFamily="34" charset="0"/>
            </a:endParaRPr>
          </a:p>
          <a:p>
            <a:pPr marL="533400" indent="-533400">
              <a:lnSpc>
                <a:spcPct val="130000"/>
              </a:lnSpc>
              <a:spcBef>
                <a:spcPct val="0"/>
              </a:spcBef>
              <a:buClr>
                <a:srgbClr val="CC0000"/>
              </a:buClr>
              <a:buNone/>
              <a:defRPr/>
            </a:pPr>
            <a:r>
              <a:rPr lang="el-GR" u="sng" dirty="0" err="1" smtClean="0">
                <a:latin typeface="Verdana" pitchFamily="34" charset="0"/>
              </a:rPr>
              <a:t>αΡΤΤ</a:t>
            </a:r>
            <a:endParaRPr lang="el-GR" u="sng" dirty="0" smtClean="0">
              <a:latin typeface="Verdana" pitchFamily="34" charset="0"/>
            </a:endParaRPr>
          </a:p>
          <a:p>
            <a:pPr marL="533400" indent="-533400">
              <a:lnSpc>
                <a:spcPct val="130000"/>
              </a:lnSpc>
              <a:spcBef>
                <a:spcPct val="0"/>
              </a:spcBef>
              <a:buClr>
                <a:srgbClr val="CC0000"/>
              </a:buClr>
              <a:buNone/>
              <a:defRPr/>
            </a:pPr>
            <a:endParaRPr lang="el-GR" u="sng" dirty="0" smtClean="0">
              <a:latin typeface="Verdana" pitchFamily="34" charset="0"/>
            </a:endParaRPr>
          </a:p>
          <a:p>
            <a:pPr marL="533400" indent="-533400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None/>
              <a:defRPr/>
            </a:pPr>
            <a:r>
              <a:rPr lang="el-GR" dirty="0" smtClean="0">
                <a:latin typeface="Verdana" pitchFamily="34" charset="0"/>
              </a:rPr>
              <a:t>Σε δευτερόλεπτα. Φυσ. Τιμές: 26-36’’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ΧΡΗΣΗ ΣΤΗΝ ΚΛΙΝΙΚΗ ΠΡΑΞΗ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1325" indent="-441325">
              <a:spcBef>
                <a:spcPct val="50000"/>
              </a:spcBef>
              <a:buClr>
                <a:srgbClr val="CC0000"/>
              </a:buClr>
              <a:defRPr/>
            </a:pPr>
            <a:r>
              <a:rPr lang="el-GR" dirty="0" smtClean="0">
                <a:latin typeface="Calibri" pitchFamily="34" charset="0"/>
              </a:rPr>
              <a:t>Ελέγχει τη θεραπεία με ηπαρίνη</a:t>
            </a:r>
          </a:p>
          <a:p>
            <a:pPr marL="441325" indent="-441325">
              <a:spcBef>
                <a:spcPct val="50000"/>
              </a:spcBef>
              <a:buClr>
                <a:srgbClr val="CC0000"/>
              </a:buClr>
              <a:defRPr/>
            </a:pPr>
            <a:r>
              <a:rPr lang="el-GR" dirty="0" smtClean="0">
                <a:latin typeface="Calibri" pitchFamily="34" charset="0"/>
              </a:rPr>
              <a:t>Παράταση σε έλλειψη </a:t>
            </a:r>
            <a:r>
              <a:rPr lang="en-US" dirty="0" smtClean="0">
                <a:latin typeface="Calibri" pitchFamily="34" charset="0"/>
              </a:rPr>
              <a:t>FVIII, FIX (</a:t>
            </a:r>
            <a:r>
              <a:rPr lang="el-GR" dirty="0" smtClean="0">
                <a:latin typeface="Calibri" pitchFamily="34" charset="0"/>
              </a:rPr>
              <a:t>Αιμορροφιλία Α και Β)</a:t>
            </a:r>
          </a:p>
          <a:p>
            <a:pPr marL="441325" indent="-441325">
              <a:spcBef>
                <a:spcPct val="50000"/>
              </a:spcBef>
              <a:buClr>
                <a:srgbClr val="CC0000"/>
              </a:buClr>
              <a:defRPr/>
            </a:pPr>
            <a:r>
              <a:rPr lang="el-GR" dirty="0" smtClean="0">
                <a:latin typeface="Calibri" pitchFamily="34" charset="0"/>
              </a:rPr>
              <a:t>Ευαίσθητο σε αναστολείς του τύπου του αντιπηκτικού του λύκου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110000"/>
              </a:lnSpc>
              <a:tabLst>
                <a:tab pos="1082675" algn="l"/>
              </a:tabLst>
              <a:defRPr/>
            </a:pPr>
            <a:r>
              <a:rPr lang="el-GR" dirty="0" smtClean="0"/>
              <a:t>ΠΑΡΑΤΑΣΗ ΤΟΥ </a:t>
            </a:r>
            <a:r>
              <a:rPr lang="en-US" dirty="0" smtClean="0"/>
              <a:t>APTT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1325" indent="-441325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Ø"/>
              <a:tabLst>
                <a:tab pos="990600" algn="l"/>
              </a:tabLst>
              <a:defRPr/>
            </a:pPr>
            <a:r>
              <a:rPr lang="el-GR" dirty="0" smtClean="0">
                <a:latin typeface="Calibri" pitchFamily="34" charset="0"/>
              </a:rPr>
              <a:t>Κληρονομικά αίτια: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990600" algn="l"/>
              </a:tabLst>
              <a:defRPr/>
            </a:pPr>
            <a:r>
              <a:rPr lang="el-GR" dirty="0" smtClean="0">
                <a:latin typeface="Calibri" pitchFamily="34" charset="0"/>
              </a:rPr>
              <a:t>		Έλλειψη παραγόντων. </a:t>
            </a:r>
            <a:r>
              <a:rPr lang="en-US" dirty="0" smtClean="0">
                <a:latin typeface="Calibri" pitchFamily="34" charset="0"/>
              </a:rPr>
              <a:t>VIII, IX, XI, XII, HMWK,   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99060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            </a:t>
            </a:r>
            <a:r>
              <a:rPr lang="el-GR" dirty="0" err="1" smtClean="0">
                <a:latin typeface="Calibri" pitchFamily="34" charset="0"/>
              </a:rPr>
              <a:t>Προκαλικρεϊνη</a:t>
            </a:r>
            <a:endParaRPr lang="el-GR" dirty="0" smtClean="0">
              <a:latin typeface="Calibri" pitchFamily="34" charset="0"/>
            </a:endParaRP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990600" algn="l"/>
              </a:tabLst>
              <a:defRPr/>
            </a:pPr>
            <a:r>
              <a:rPr lang="el-GR" dirty="0" smtClean="0">
                <a:latin typeface="Calibri" pitchFamily="34" charset="0"/>
              </a:rPr>
              <a:t>		Νόσος </a:t>
            </a:r>
            <a:r>
              <a:rPr lang="en-US" dirty="0" smtClean="0">
                <a:latin typeface="Calibri" pitchFamily="34" charset="0"/>
              </a:rPr>
              <a:t>v. </a:t>
            </a:r>
            <a:r>
              <a:rPr lang="en-US" dirty="0" err="1" smtClean="0">
                <a:latin typeface="Calibri" pitchFamily="34" charset="0"/>
              </a:rPr>
              <a:t>Willebrand</a:t>
            </a:r>
            <a:endParaRPr lang="el-GR" dirty="0" smtClean="0">
              <a:latin typeface="Calibri" pitchFamily="34" charset="0"/>
            </a:endParaRPr>
          </a:p>
          <a:p>
            <a:pPr marL="441325" indent="-441325">
              <a:lnSpc>
                <a:spcPct val="130000"/>
              </a:lnSpc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Ø"/>
              <a:tabLst>
                <a:tab pos="990600" algn="l"/>
              </a:tabLst>
              <a:defRPr/>
            </a:pPr>
            <a:r>
              <a:rPr lang="el-GR" dirty="0" smtClean="0">
                <a:latin typeface="Calibri" pitchFamily="34" charset="0"/>
              </a:rPr>
              <a:t>Επίκτητα αίτια: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990600" algn="l"/>
              </a:tabLst>
              <a:defRPr/>
            </a:pPr>
            <a:r>
              <a:rPr lang="el-GR" dirty="0" smtClean="0">
                <a:latin typeface="Calibri" pitchFamily="34" charset="0"/>
              </a:rPr>
              <a:t>		Ηπαρίνη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990600" algn="l"/>
              </a:tabLst>
              <a:defRPr/>
            </a:pPr>
            <a:r>
              <a:rPr lang="el-GR" dirty="0" smtClean="0">
                <a:latin typeface="Calibri" pitchFamily="34" charset="0"/>
              </a:rPr>
              <a:t>		Αναστολέας των </a:t>
            </a:r>
            <a:r>
              <a:rPr lang="en-US" dirty="0" smtClean="0">
                <a:latin typeface="Calibri" pitchFamily="34" charset="0"/>
              </a:rPr>
              <a:t>VIII, IX, XI, XII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990600" algn="l"/>
              </a:tabLst>
              <a:defRPr/>
            </a:pPr>
            <a:r>
              <a:rPr lang="el-GR" dirty="0" smtClean="0">
                <a:latin typeface="Calibri" pitchFamily="34" charset="0"/>
              </a:rPr>
              <a:t>		Παρουσία αντιπηκτικού του λύκου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ΠΑΡΑΤΑΣΗ ΤΟΥ </a:t>
            </a:r>
            <a:r>
              <a:rPr lang="en-US" dirty="0" smtClean="0"/>
              <a:t>PT/APTT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10000"/>
              </a:lnSpc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Ø"/>
              <a:tabLst>
                <a:tab pos="108267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Κληρονομικά αίτια: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108267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	Μεμονωμένη έλλειψη Ι,ΙΙ, </a:t>
            </a:r>
            <a:r>
              <a:rPr lang="en-US" dirty="0" smtClean="0">
                <a:latin typeface="Verdana" pitchFamily="34" charset="0"/>
              </a:rPr>
              <a:t>V, X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108267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	Συνδυασμένη έλλειψη παραγόντων</a:t>
            </a:r>
            <a:r>
              <a:rPr lang="en-US" dirty="0" smtClean="0">
                <a:latin typeface="Verdana" pitchFamily="34" charset="0"/>
              </a:rPr>
              <a:t> </a:t>
            </a:r>
            <a:endParaRPr lang="el-GR" dirty="0" smtClean="0">
              <a:latin typeface="Verdana" pitchFamily="34" charset="0"/>
            </a:endParaRPr>
          </a:p>
          <a:p>
            <a:pPr marL="533400" indent="-533400">
              <a:lnSpc>
                <a:spcPct val="110000"/>
              </a:lnSpc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Ø"/>
              <a:tabLst>
                <a:tab pos="108267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Επίκτητα αίτια:</a:t>
            </a:r>
            <a:endParaRPr lang="en-US" dirty="0" smtClean="0">
              <a:latin typeface="Verdana" pitchFamily="34" charset="0"/>
            </a:endParaRP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108267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	Ηπατική νόσος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108267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	ΔΕΠ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108267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	Μεγάλες δόσεις ηπαρίνης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108267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	Μεγάλες δόσεις </a:t>
            </a:r>
            <a:r>
              <a:rPr lang="el-GR" dirty="0" err="1" smtClean="0">
                <a:latin typeface="Verdana" pitchFamily="34" charset="0"/>
              </a:rPr>
              <a:t>κουμαρινικών</a:t>
            </a:r>
            <a:endParaRPr lang="el-GR" dirty="0" smtClean="0">
              <a:latin typeface="Verdana" pitchFamily="34" charset="0"/>
            </a:endParaRP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108267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	Πρωτοπαθής </a:t>
            </a:r>
            <a:r>
              <a:rPr lang="el-GR" dirty="0" err="1" smtClean="0">
                <a:latin typeface="Verdana" pitchFamily="34" charset="0"/>
              </a:rPr>
              <a:t>αμυλοείδωση</a:t>
            </a:r>
            <a:r>
              <a:rPr lang="el-GR" dirty="0" smtClean="0">
                <a:latin typeface="Verdana" pitchFamily="34" charset="0"/>
              </a:rPr>
              <a:t> (</a:t>
            </a:r>
            <a:r>
              <a:rPr lang="en-US" dirty="0" smtClean="0">
                <a:latin typeface="Verdana" pitchFamily="34" charset="0"/>
              </a:rPr>
              <a:t>FX)</a:t>
            </a:r>
            <a:endParaRPr lang="el-GR" dirty="0" smtClean="0">
              <a:latin typeface="Verdana" pitchFamily="34" charset="0"/>
            </a:endParaRP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108267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	Αναστολείς των παρ. </a:t>
            </a:r>
            <a:r>
              <a:rPr lang="en-US" dirty="0" smtClean="0">
                <a:latin typeface="Verdana" pitchFamily="34" charset="0"/>
              </a:rPr>
              <a:t>I, II, V, 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0380027" cy="1478570"/>
          </a:xfrm>
        </p:spPr>
        <p:txBody>
          <a:bodyPr>
            <a:normAutofit/>
          </a:bodyPr>
          <a:lstStyle/>
          <a:p>
            <a:r>
              <a:rPr lang="el-GR" dirty="0" smtClean="0"/>
              <a:t>ΕΡΓΑΣΤΗΡΙΑΚΗ ΕΚΤΙΜΗΣΗ ΠΑΡΑΤΕΤΑΜΕΝΩΝ ΡΤ</a:t>
            </a:r>
            <a:r>
              <a:rPr lang="el-GR" dirty="0" smtClean="0"/>
              <a:t>, </a:t>
            </a:r>
            <a:r>
              <a:rPr lang="el-GR" dirty="0" err="1" smtClean="0"/>
              <a:t>αΡΤΤ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l-GR" sz="1800" dirty="0" smtClean="0">
              <a:solidFill>
                <a:srgbClr val="FFC000"/>
              </a:solidFill>
            </a:endParaRPr>
          </a:p>
          <a:p>
            <a:pPr algn="ctr">
              <a:buFontTx/>
              <a:buNone/>
            </a:pPr>
            <a:r>
              <a:rPr lang="el-GR" sz="3200" b="1" dirty="0" smtClean="0">
                <a:solidFill>
                  <a:srgbClr val="FFFF00"/>
                </a:solidFill>
              </a:rPr>
              <a:t>Τεστ </a:t>
            </a:r>
            <a:r>
              <a:rPr lang="el-GR" sz="3200" b="1" dirty="0" smtClean="0">
                <a:solidFill>
                  <a:srgbClr val="FFFF00"/>
                </a:solidFill>
              </a:rPr>
              <a:t>αναμείξεως – </a:t>
            </a:r>
            <a:r>
              <a:rPr lang="en-US" sz="3200" b="1" dirty="0" smtClean="0">
                <a:solidFill>
                  <a:srgbClr val="FFFF00"/>
                </a:solidFill>
              </a:rPr>
              <a:t>Mixing test.</a:t>
            </a:r>
          </a:p>
          <a:p>
            <a:pPr algn="ctr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l-GR" sz="1800" dirty="0" smtClean="0"/>
              <a:t>Ίσες ποσότητες (50:50)</a:t>
            </a:r>
          </a:p>
          <a:p>
            <a:pPr algn="ctr">
              <a:buFontTx/>
              <a:buNone/>
            </a:pPr>
            <a:r>
              <a:rPr lang="el-GR" sz="1800" dirty="0" smtClean="0"/>
              <a:t>Πλάσμα ασθενούς – φυσιολογικό πλάσμα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ΠαρατεταμΕνο</a:t>
            </a:r>
            <a:r>
              <a:rPr lang="el-GR" dirty="0" smtClean="0"/>
              <a:t> </a:t>
            </a:r>
            <a:r>
              <a:rPr lang="el-GR" dirty="0" smtClean="0"/>
              <a:t>ΡΤ, </a:t>
            </a:r>
            <a:r>
              <a:rPr lang="el-GR" dirty="0" err="1" smtClean="0"/>
              <a:t>φυσιολογικΟ</a:t>
            </a:r>
            <a:r>
              <a:rPr lang="el-GR" dirty="0" smtClean="0"/>
              <a:t> </a:t>
            </a:r>
            <a:r>
              <a:rPr lang="el-GR" dirty="0" err="1" smtClean="0"/>
              <a:t>αΡΤΤ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FontTx/>
              <a:buNone/>
            </a:pPr>
            <a:r>
              <a:rPr lang="el-GR" sz="4200" dirty="0" smtClean="0">
                <a:solidFill>
                  <a:srgbClr val="FFFF00"/>
                </a:solidFill>
              </a:rPr>
              <a:t> </a:t>
            </a:r>
            <a:r>
              <a:rPr lang="en-US" sz="4200" dirty="0" smtClean="0">
                <a:solidFill>
                  <a:srgbClr val="FFFF00"/>
                </a:solidFill>
              </a:rPr>
              <a:t>Mixing test</a:t>
            </a:r>
          </a:p>
          <a:p>
            <a:pPr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 </a:t>
            </a:r>
            <a:r>
              <a:rPr lang="en-US" u="sng" dirty="0" smtClean="0"/>
              <a:t> </a:t>
            </a:r>
            <a:r>
              <a:rPr lang="el-GR" u="sng" dirty="0" smtClean="0"/>
              <a:t>Διόρθωση</a:t>
            </a:r>
            <a:r>
              <a:rPr lang="el-GR" dirty="0" smtClean="0"/>
              <a:t>: Έλλειψη </a:t>
            </a:r>
            <a:r>
              <a:rPr lang="en-US" dirty="0" smtClean="0"/>
              <a:t>FVII</a:t>
            </a:r>
            <a:r>
              <a:rPr lang="el-GR" dirty="0" smtClean="0"/>
              <a:t> (σπάνια)</a:t>
            </a:r>
          </a:p>
          <a:p>
            <a:pPr>
              <a:buFontTx/>
              <a:buNone/>
            </a:pPr>
            <a:r>
              <a:rPr lang="el-GR" dirty="0" smtClean="0"/>
              <a:t>                     Πολλαπλή έλλειψη παραγόντων</a:t>
            </a:r>
          </a:p>
          <a:p>
            <a:pPr>
              <a:buFontTx/>
              <a:buNone/>
            </a:pPr>
            <a:endParaRPr lang="el-GR" dirty="0" smtClean="0"/>
          </a:p>
          <a:p>
            <a:pPr>
              <a:buFontTx/>
              <a:buNone/>
            </a:pPr>
            <a:r>
              <a:rPr lang="el-GR" dirty="0" smtClean="0"/>
              <a:t>  </a:t>
            </a:r>
            <a:r>
              <a:rPr lang="el-GR" u="sng" dirty="0" smtClean="0"/>
              <a:t>Παράταση</a:t>
            </a:r>
            <a:r>
              <a:rPr lang="el-GR" dirty="0" smtClean="0"/>
              <a:t>:</a:t>
            </a:r>
            <a:r>
              <a:rPr lang="en-US" dirty="0" smtClean="0"/>
              <a:t>  </a:t>
            </a:r>
            <a:r>
              <a:rPr lang="el-GR" dirty="0" smtClean="0"/>
              <a:t>Ύπαρξη αναστολέα.</a:t>
            </a:r>
          </a:p>
          <a:p>
            <a:pPr>
              <a:buFontTx/>
              <a:buNone/>
            </a:pPr>
            <a:r>
              <a:rPr lang="el-GR" dirty="0" smtClean="0"/>
              <a:t>                     Έναντι του </a:t>
            </a:r>
            <a:r>
              <a:rPr lang="en-US" dirty="0" smtClean="0"/>
              <a:t>FVII</a:t>
            </a:r>
            <a:endParaRPr lang="el-GR" dirty="0" smtClean="0"/>
          </a:p>
          <a:p>
            <a:pPr>
              <a:buFontTx/>
              <a:buNone/>
            </a:pPr>
            <a:r>
              <a:rPr lang="el-GR" dirty="0" smtClean="0"/>
              <a:t>                     </a:t>
            </a:r>
            <a:r>
              <a:rPr lang="el-GR" dirty="0" err="1" smtClean="0"/>
              <a:t>Αντιφωσφολιπιδικά</a:t>
            </a:r>
            <a:r>
              <a:rPr lang="el-GR" dirty="0" smtClean="0"/>
              <a:t> αντισώματα.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ΠαρατεταμΕνο</a:t>
            </a:r>
            <a:r>
              <a:rPr lang="el-GR" dirty="0" smtClean="0"/>
              <a:t> </a:t>
            </a:r>
            <a:r>
              <a:rPr lang="el-GR" dirty="0" err="1" smtClean="0"/>
              <a:t>αΡΤΤ</a:t>
            </a:r>
            <a:r>
              <a:rPr lang="el-GR" dirty="0" smtClean="0"/>
              <a:t>, </a:t>
            </a:r>
            <a:r>
              <a:rPr lang="el-GR" dirty="0" err="1" smtClean="0"/>
              <a:t>φυσιολογικΟ</a:t>
            </a:r>
            <a:r>
              <a:rPr lang="el-GR" dirty="0" smtClean="0"/>
              <a:t> </a:t>
            </a:r>
            <a:r>
              <a:rPr lang="el-GR" dirty="0" smtClean="0"/>
              <a:t>ΡΤ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Mixing test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Διόρθωση: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Έλλειψη μεμονωμένου παράγοντα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(FVIII, IX, XI, XII)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Παράταση: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Ύπαρξη αναστολέα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Έναντι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FVIII, IX, XI.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Αντιφωσφολιπιδικά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αντισώματα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αιμοσταση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1946366"/>
            <a:ext cx="9905999" cy="444137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dirty="0" smtClean="0"/>
              <a:t>   είναι </a:t>
            </a:r>
            <a:r>
              <a:rPr lang="el-GR" dirty="0" smtClean="0"/>
              <a:t>ένας θεμελιώδης αμυντικός μηχανισμός για τον άνθρωπο ο οποίος περιλαμβάνει ένα σύνολο πολύπλοκων βιοχημικών μηχανισμών και μηχανισμών αλληλεπίδρασης </a:t>
            </a:r>
            <a:r>
              <a:rPr lang="el-GR" dirty="0" smtClean="0"/>
              <a:t>μεταξύ: </a:t>
            </a:r>
          </a:p>
          <a:p>
            <a:pPr algn="just">
              <a:buNone/>
            </a:pPr>
            <a:r>
              <a:rPr lang="el-GR" dirty="0" smtClean="0">
                <a:solidFill>
                  <a:srgbClr val="FF0000"/>
                </a:solidFill>
              </a:rPr>
              <a:t>	</a:t>
            </a:r>
            <a:r>
              <a:rPr lang="el-GR" b="1" dirty="0" smtClean="0">
                <a:solidFill>
                  <a:srgbClr val="FF0000"/>
                </a:solidFill>
              </a:rPr>
              <a:t>1. </a:t>
            </a:r>
            <a:r>
              <a:rPr lang="el-GR" dirty="0" smtClean="0">
                <a:solidFill>
                  <a:srgbClr val="FF0000"/>
                </a:solidFill>
              </a:rPr>
              <a:t>«παραγόντων της πήξης»</a:t>
            </a:r>
            <a:r>
              <a:rPr lang="el-GR" dirty="0" smtClean="0"/>
              <a:t>, </a:t>
            </a:r>
          </a:p>
          <a:p>
            <a:pPr algn="just">
              <a:buNone/>
            </a:pP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b="1" dirty="0" smtClean="0">
                <a:solidFill>
                  <a:srgbClr val="FF0000"/>
                </a:solidFill>
              </a:rPr>
              <a:t> 2. </a:t>
            </a:r>
            <a:r>
              <a:rPr lang="el-GR" dirty="0" smtClean="0">
                <a:solidFill>
                  <a:srgbClr val="FF0000"/>
                </a:solidFill>
              </a:rPr>
              <a:t>κυττάρων του αίματος </a:t>
            </a:r>
            <a:r>
              <a:rPr lang="el-GR" dirty="0" smtClean="0"/>
              <a:t>(κυρίως των αιμοπεταλίων) και </a:t>
            </a:r>
          </a:p>
          <a:p>
            <a:pPr algn="just">
              <a:buNone/>
            </a:pPr>
            <a:r>
              <a:rPr lang="el-GR" dirty="0" smtClean="0"/>
              <a:t>   </a:t>
            </a:r>
            <a:r>
              <a:rPr lang="el-GR" b="1" dirty="0" smtClean="0">
                <a:solidFill>
                  <a:srgbClr val="FF0000"/>
                </a:solidFill>
              </a:rPr>
              <a:t>3 </a:t>
            </a:r>
            <a:r>
              <a:rPr lang="el-GR" dirty="0" smtClean="0"/>
              <a:t>του </a:t>
            </a:r>
            <a:r>
              <a:rPr lang="el-GR" dirty="0" smtClean="0">
                <a:solidFill>
                  <a:srgbClr val="FF0000"/>
                </a:solidFill>
              </a:rPr>
              <a:t>ενδοθηλίου του αγγείου </a:t>
            </a:r>
          </a:p>
          <a:p>
            <a:pPr algn="just">
              <a:buNone/>
            </a:pP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/>
              <a:t>με σκοπό την </a:t>
            </a:r>
            <a:r>
              <a:rPr lang="el-GR" b="1" dirty="0" smtClean="0">
                <a:solidFill>
                  <a:srgbClr val="FFFF00"/>
                </a:solidFill>
              </a:rPr>
              <a:t>προστασία του οργανισμού από την αιμορραγία</a:t>
            </a:r>
            <a:r>
              <a:rPr lang="el-GR" dirty="0" smtClean="0"/>
              <a:t>, </a:t>
            </a:r>
          </a:p>
          <a:p>
            <a:pPr algn="just">
              <a:buNone/>
            </a:pPr>
            <a:r>
              <a:rPr lang="el-GR" dirty="0" smtClean="0"/>
              <a:t> </a:t>
            </a:r>
            <a:r>
              <a:rPr lang="el-GR" dirty="0" smtClean="0"/>
              <a:t>  </a:t>
            </a:r>
            <a:r>
              <a:rPr lang="el-GR" dirty="0" smtClean="0"/>
              <a:t>όταν υπάρχει τραυματισμός και ταυτόχρονα, τη διατήρηση του αίματος στα αγγεία σε ρευστή κατάσταση, ώστε να εμποδίζεται η θρόμβωση.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ΠαρατεταμΕνο</a:t>
            </a:r>
            <a:r>
              <a:rPr lang="el-GR" dirty="0" smtClean="0"/>
              <a:t> </a:t>
            </a:r>
            <a:r>
              <a:rPr lang="el-GR" dirty="0" smtClean="0"/>
              <a:t>ΡΤ και </a:t>
            </a:r>
            <a:r>
              <a:rPr lang="el-GR" dirty="0" err="1" smtClean="0"/>
              <a:t>αΡΤΤ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Mixing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el-GR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Διόρθωση: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Έλλειψη μεμονωμένου παράγοντα.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FX, FV, FII, FI)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Πολλαπλή έλλειψη (συνήθως)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Παράταση: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Ύπαρξη αναστολέα.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Έναντι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FX, FV, FII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(σπάνια)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Αντιφωσφολιπιδικά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αντισώματα.</a:t>
            </a:r>
            <a:endParaRPr lang="el-GR" u="sng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latin typeface="Verdana" pitchFamily="34" charset="0"/>
              </a:rPr>
              <a:t>ΠροσδιορισμΟΣ</a:t>
            </a:r>
            <a:r>
              <a:rPr lang="el-GR" b="1" dirty="0" smtClean="0">
                <a:latin typeface="Verdana" pitchFamily="34" charset="0"/>
              </a:rPr>
              <a:t> </a:t>
            </a:r>
            <a:r>
              <a:rPr lang="el-GR" b="1" dirty="0" err="1" smtClean="0">
                <a:latin typeface="Verdana" pitchFamily="34" charset="0"/>
              </a:rPr>
              <a:t>ινωδογΟνου</a:t>
            </a:r>
            <a:r>
              <a:rPr lang="el-GR" b="1" dirty="0" smtClean="0">
                <a:latin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</a:rPr>
              <a:t>Fib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49263" indent="-449263" algn="just">
              <a:lnSpc>
                <a:spcPct val="11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Ο παράγοντας με την υψηλότερη συγκέντρωση στο πλάσμα</a:t>
            </a:r>
          </a:p>
          <a:p>
            <a:pPr marL="449263" indent="-449263" algn="just">
              <a:lnSpc>
                <a:spcPct val="11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Πρώτη ύλη για το σχηματισμό του θρόμβου</a:t>
            </a:r>
          </a:p>
          <a:p>
            <a:pPr marL="449263" indent="-449263" algn="just">
              <a:lnSpc>
                <a:spcPct val="11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Ο προσδιορισμός του καθορίζει τη θετική έκβαση του μηχανισμού της πήξης, δηλαδή το σχηματισμό του </a:t>
            </a:r>
            <a:r>
              <a:rPr lang="el-GR" dirty="0" smtClean="0">
                <a:latin typeface="Verdana" pitchFamily="34" charset="0"/>
              </a:rPr>
              <a:t>θρόμβου</a:t>
            </a:r>
          </a:p>
          <a:p>
            <a:pPr marL="441325" indent="-441325" algn="just">
              <a:lnSpc>
                <a:spcPct val="140000"/>
              </a:lnSpc>
              <a:spcBef>
                <a:spcPct val="8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Μέθοδος: </a:t>
            </a:r>
            <a:r>
              <a:rPr lang="el-GR" dirty="0" smtClean="0">
                <a:latin typeface="Verdana" pitchFamily="34" charset="0"/>
              </a:rPr>
              <a:t>Πήξη του αίματος μετά την προσθήκη αραιωμένης θρομβίνης  </a:t>
            </a:r>
            <a:endParaRPr lang="en-US" dirty="0" smtClean="0">
              <a:latin typeface="Verdana" pitchFamily="34" charset="0"/>
            </a:endParaRPr>
          </a:p>
          <a:p>
            <a:pPr marL="441325" indent="-441325" algn="just">
              <a:lnSpc>
                <a:spcPct val="140000"/>
              </a:lnSpc>
              <a:spcBef>
                <a:spcPct val="8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l-GR" dirty="0" smtClean="0">
                <a:latin typeface="Verdana" pitchFamily="34" charset="0"/>
              </a:rPr>
              <a:t>Μέθοδος </a:t>
            </a:r>
            <a:r>
              <a:rPr lang="en-US" dirty="0" smtClean="0">
                <a:latin typeface="Verdana" pitchFamily="34" charset="0"/>
              </a:rPr>
              <a:t>Claus</a:t>
            </a:r>
          </a:p>
          <a:p>
            <a:pPr marL="441325" indent="-441325" algn="just">
              <a:lnSpc>
                <a:spcPct val="140000"/>
              </a:lnSpc>
              <a:spcBef>
                <a:spcPct val="8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Φυσ. Τιμές: 200 – 400</a:t>
            </a:r>
            <a:r>
              <a:rPr lang="en-US" dirty="0" smtClean="0">
                <a:latin typeface="Verdana" pitchFamily="34" charset="0"/>
              </a:rPr>
              <a:t>mg/dl</a:t>
            </a:r>
            <a:endParaRPr lang="el-GR" dirty="0" smtClean="0">
              <a:latin typeface="Verdana" pitchFamily="34" charset="0"/>
            </a:endParaRPr>
          </a:p>
          <a:p>
            <a:pPr marL="449263" indent="-449263" algn="just">
              <a:lnSpc>
                <a:spcPct val="11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Ø"/>
              <a:defRPr/>
            </a:pPr>
            <a:endParaRPr lang="el-GR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4846" y="396449"/>
            <a:ext cx="4441371" cy="1478570"/>
          </a:xfrm>
        </p:spPr>
        <p:txBody>
          <a:bodyPr>
            <a:normAutofit fontScale="90000"/>
          </a:bodyPr>
          <a:lstStyle/>
          <a:p>
            <a:r>
              <a:rPr lang="el-GR" b="1" dirty="0" err="1" smtClean="0">
                <a:solidFill>
                  <a:srgbClr val="00FFFF"/>
                </a:solidFill>
                <a:latin typeface="Verdana" pitchFamily="34" charset="0"/>
              </a:rPr>
              <a:t>Μειωση</a:t>
            </a:r>
            <a:r>
              <a:rPr lang="el-GR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l-GR" b="1" dirty="0" err="1" smtClean="0">
                <a:solidFill>
                  <a:srgbClr val="00FFFF"/>
                </a:solidFill>
                <a:latin typeface="Verdana" pitchFamily="34" charset="0"/>
              </a:rPr>
              <a:t>επιπεδων</a:t>
            </a:r>
            <a:r>
              <a:rPr lang="el-GR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l-GR" b="1" dirty="0" err="1" smtClean="0">
                <a:solidFill>
                  <a:srgbClr val="00FFFF"/>
                </a:solidFill>
                <a:latin typeface="Verdana" pitchFamily="34" charset="0"/>
              </a:rPr>
              <a:t>ινωδογονου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88720" y="2040482"/>
            <a:ext cx="4323806" cy="35417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Ø"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Συγγενείς: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</a:t>
            </a:r>
            <a:r>
              <a:rPr lang="el-GR" dirty="0" err="1" smtClean="0">
                <a:latin typeface="Verdana" pitchFamily="34" charset="0"/>
              </a:rPr>
              <a:t>Ανινωδογοναιμία</a:t>
            </a:r>
            <a:endParaRPr lang="el-GR" dirty="0" smtClean="0">
              <a:latin typeface="Verdana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</a:t>
            </a:r>
            <a:r>
              <a:rPr lang="el-GR" dirty="0" err="1" smtClean="0">
                <a:latin typeface="Verdana" pitchFamily="34" charset="0"/>
              </a:rPr>
              <a:t>Δυσινωδογοναιμία</a:t>
            </a:r>
            <a:endParaRPr lang="el-GR" dirty="0" smtClean="0">
              <a:latin typeface="Verdana" pitchFamily="34" charset="0"/>
            </a:endParaRP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Ø"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Επίκτητες: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		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el-GR" dirty="0" smtClean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l-GR" dirty="0" smtClean="0">
                <a:solidFill>
                  <a:srgbClr val="FF0000"/>
                </a:solidFill>
                <a:latin typeface="Verdana" pitchFamily="34" charset="0"/>
              </a:rPr>
              <a:t>Μείωση παραγωγής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Ηπατική </a:t>
            </a:r>
            <a:r>
              <a:rPr lang="el-GR" dirty="0" smtClean="0">
                <a:latin typeface="Verdana" pitchFamily="34" charset="0"/>
              </a:rPr>
              <a:t>ανεπάρκεια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Λήψη </a:t>
            </a:r>
            <a:r>
              <a:rPr lang="el-GR" dirty="0" smtClean="0">
                <a:latin typeface="Verdana" pitchFamily="34" charset="0"/>
              </a:rPr>
              <a:t>φαρμάκων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solidFill>
                  <a:schemeClr val="bg1"/>
                </a:solidFill>
                <a:latin typeface="Verdana" pitchFamily="34" charset="0"/>
              </a:rPr>
              <a:t>		</a:t>
            </a:r>
            <a:endParaRPr lang="el-GR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el-GR" dirty="0" smtClean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l-GR" dirty="0" smtClean="0">
                <a:solidFill>
                  <a:srgbClr val="FF0000"/>
                </a:solidFill>
                <a:latin typeface="Verdana" pitchFamily="34" charset="0"/>
              </a:rPr>
              <a:t>Αυξημένη κατανάλωση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Διάχυτη </a:t>
            </a:r>
            <a:r>
              <a:rPr lang="el-GR" dirty="0" err="1" smtClean="0">
                <a:latin typeface="Verdana" pitchFamily="34" charset="0"/>
              </a:rPr>
              <a:t>ενδαγγειακή</a:t>
            </a:r>
            <a:r>
              <a:rPr lang="el-GR" dirty="0" smtClean="0">
                <a:latin typeface="Verdana" pitchFamily="34" charset="0"/>
              </a:rPr>
              <a:t> πήξη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3300"/>
              </a:buClr>
              <a:buNone/>
              <a:tabLst>
                <a:tab pos="2057400" algn="l"/>
                <a:tab pos="2422525" algn="l"/>
              </a:tabLst>
              <a:defRPr/>
            </a:pPr>
            <a:r>
              <a:rPr lang="el-GR" dirty="0" smtClean="0">
                <a:latin typeface="Verdana" pitchFamily="34" charset="0"/>
              </a:rPr>
              <a:t>Οξεία </a:t>
            </a:r>
            <a:r>
              <a:rPr lang="el-GR" dirty="0" err="1" smtClean="0">
                <a:latin typeface="Verdana" pitchFamily="34" charset="0"/>
              </a:rPr>
              <a:t>ινωδόλυση</a:t>
            </a:r>
            <a:endParaRPr lang="el-GR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7199801" y="476929"/>
            <a:ext cx="3472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00FFFF"/>
                </a:solidFill>
                <a:latin typeface="Verdana" pitchFamily="34" charset="0"/>
              </a:rPr>
              <a:t>ΑΥΞΗΣΗ ΤΩΝ ΕΠΙΠΕΔΩΝ ΙΝΩΔΟΓΟΝΟΥ</a:t>
            </a:r>
            <a:endParaRPr lang="en-US" sz="3200" dirty="0"/>
          </a:p>
        </p:txBody>
      </p:sp>
      <p:sp>
        <p:nvSpPr>
          <p:cNvPr id="5" name="4 - Ορθογώνιο"/>
          <p:cNvSpPr/>
          <p:nvPr/>
        </p:nvSpPr>
        <p:spPr>
          <a:xfrm>
            <a:off x="6096000" y="2155379"/>
            <a:ext cx="6096000" cy="28346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20000"/>
              </a:lnSpc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Εγκυμοσύνη</a:t>
            </a:r>
          </a:p>
          <a:p>
            <a:pPr marL="533400" indent="-533400">
              <a:lnSpc>
                <a:spcPct val="120000"/>
              </a:lnSpc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Οξείες ή χρόνιες φλεγμονές</a:t>
            </a:r>
          </a:p>
          <a:p>
            <a:pPr marL="533400" indent="-533400">
              <a:lnSpc>
                <a:spcPct val="120000"/>
              </a:lnSpc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Τραυματισμοί</a:t>
            </a:r>
          </a:p>
          <a:p>
            <a:pPr marL="533400" indent="-533400">
              <a:lnSpc>
                <a:spcPct val="120000"/>
              </a:lnSpc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Χειρουργικές επεμβάσεις</a:t>
            </a:r>
          </a:p>
          <a:p>
            <a:pPr marL="533400" indent="-533400">
              <a:lnSpc>
                <a:spcPct val="120000"/>
              </a:lnSpc>
              <a:spcBef>
                <a:spcPct val="30000"/>
              </a:spcBef>
              <a:buClr>
                <a:srgbClr val="FF3300"/>
              </a:buClr>
              <a:defRPr/>
            </a:pPr>
            <a:endParaRPr lang="el-GR" dirty="0" smtClean="0">
              <a:latin typeface="Verdana" pitchFamily="34" charset="0"/>
            </a:endParaRPr>
          </a:p>
          <a:p>
            <a:pPr marL="533400" indent="-533400">
              <a:lnSpc>
                <a:spcPct val="120000"/>
              </a:lnSpc>
              <a:spcBef>
                <a:spcPct val="30000"/>
              </a:spcBef>
              <a:buClr>
                <a:srgbClr val="FF3300"/>
              </a:buClr>
              <a:defRPr/>
            </a:pPr>
            <a:r>
              <a:rPr lang="el-GR" dirty="0" smtClean="0">
                <a:latin typeface="Verdana" pitchFamily="34" charset="0"/>
              </a:rPr>
              <a:t>Η αύξηση οφείλεται αποκλειστικά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l-GR" dirty="0" smtClean="0">
                <a:latin typeface="Verdana" pitchFamily="34" charset="0"/>
              </a:rPr>
              <a:t>σε αυξημένη σύνθεση στο ήπαρ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Χρονοσ</a:t>
            </a:r>
            <a:r>
              <a:rPr lang="el-GR" dirty="0" smtClean="0"/>
              <a:t> </a:t>
            </a:r>
            <a:r>
              <a:rPr lang="el-GR" dirty="0" err="1" smtClean="0"/>
              <a:t>θρομβινησ</a:t>
            </a:r>
            <a:r>
              <a:rPr lang="el-GR" dirty="0" smtClean="0"/>
              <a:t> (</a:t>
            </a:r>
            <a:r>
              <a:rPr lang="en-US" dirty="0" smtClean="0"/>
              <a:t>TT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1325" indent="-441325" algn="just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Ελέγχει την τελευταία φάση της πήξης.</a:t>
            </a:r>
          </a:p>
          <a:p>
            <a:pPr marL="441325" indent="-441325" algn="just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None/>
              <a:defRPr/>
            </a:pPr>
            <a:r>
              <a:rPr lang="el-GR" dirty="0" smtClean="0">
                <a:latin typeface="Verdana" pitchFamily="34" charset="0"/>
              </a:rPr>
              <a:t>	Τη δράση της θρομβίνης επί του </a:t>
            </a:r>
            <a:r>
              <a:rPr lang="el-GR" dirty="0" err="1" smtClean="0">
                <a:latin typeface="Verdana" pitchFamily="34" charset="0"/>
              </a:rPr>
              <a:t>ινωδογόνου</a:t>
            </a:r>
            <a:r>
              <a:rPr lang="el-GR" dirty="0" smtClean="0">
                <a:latin typeface="Verdana" pitchFamily="34" charset="0"/>
              </a:rPr>
              <a:t> και το σχηματισμό του ινώδους</a:t>
            </a:r>
          </a:p>
          <a:p>
            <a:pPr marL="441325" indent="-441325" algn="just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None/>
              <a:defRPr/>
            </a:pPr>
            <a:endParaRPr lang="el-GR" dirty="0" smtClean="0">
              <a:latin typeface="Verdana" pitchFamily="34" charset="0"/>
            </a:endParaRPr>
          </a:p>
          <a:p>
            <a:pPr marL="441325" indent="-441325" algn="just">
              <a:lnSpc>
                <a:spcPct val="130000"/>
              </a:lnSpc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Μέθοδος: Μέτρηση του χρόνου σχηματισμού του θρόμβου στο πλάσμα με την επίδραση της θρομβίνης στο </a:t>
            </a:r>
            <a:r>
              <a:rPr lang="el-GR" dirty="0" err="1" smtClean="0">
                <a:latin typeface="Verdana" pitchFamily="34" charset="0"/>
              </a:rPr>
              <a:t>ινωδογόνο</a:t>
            </a:r>
            <a:endParaRPr lang="el-GR" dirty="0" smtClean="0">
              <a:latin typeface="Verdana" pitchFamily="34" charset="0"/>
            </a:endParaRP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latin typeface="Verdana" pitchFamily="34" charset="0"/>
              </a:rPr>
              <a:t>ΠαρΑταση</a:t>
            </a:r>
            <a:r>
              <a:rPr lang="el-GR" b="1" dirty="0" smtClean="0">
                <a:latin typeface="Verdana" pitchFamily="34" charset="0"/>
              </a:rPr>
              <a:t> </a:t>
            </a:r>
            <a:r>
              <a:rPr lang="el-GR" b="1" dirty="0" err="1" smtClean="0">
                <a:latin typeface="Verdana" pitchFamily="34" charset="0"/>
              </a:rPr>
              <a:t>χρΟνου</a:t>
            </a:r>
            <a:r>
              <a:rPr lang="el-GR" b="1" dirty="0" smtClean="0">
                <a:latin typeface="Verdana" pitchFamily="34" charset="0"/>
              </a:rPr>
              <a:t> </a:t>
            </a:r>
            <a:r>
              <a:rPr lang="el-GR" b="1" dirty="0" err="1" smtClean="0">
                <a:latin typeface="Verdana" pitchFamily="34" charset="0"/>
              </a:rPr>
              <a:t>θρομβΙνηΣ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Έλλειψη </a:t>
            </a:r>
            <a:r>
              <a:rPr lang="el-GR" dirty="0" err="1" smtClean="0">
                <a:latin typeface="Verdana" pitchFamily="34" charset="0"/>
              </a:rPr>
              <a:t>ινωδογόνου</a:t>
            </a:r>
            <a:endParaRPr lang="el-GR" dirty="0" smtClean="0">
              <a:latin typeface="Verdana" pitchFamily="34" charset="0"/>
            </a:endParaRPr>
          </a:p>
          <a:p>
            <a:pPr marL="533400" indent="-533400">
              <a:buClr>
                <a:srgbClr val="FF3300"/>
              </a:buClr>
              <a:defRPr/>
            </a:pPr>
            <a:endParaRPr lang="el-GR" dirty="0" smtClean="0">
              <a:latin typeface="Verdana" pitchFamily="34" charset="0"/>
            </a:endParaRPr>
          </a:p>
          <a:p>
            <a:pPr marL="533400" indent="-533400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Παθολογική δομή </a:t>
            </a:r>
            <a:r>
              <a:rPr lang="el-GR" dirty="0" err="1" smtClean="0">
                <a:latin typeface="Verdana" pitchFamily="34" charset="0"/>
              </a:rPr>
              <a:t>ινωδογόνου</a:t>
            </a:r>
            <a:endParaRPr lang="el-GR" dirty="0" smtClean="0">
              <a:latin typeface="Verdana" pitchFamily="34" charset="0"/>
            </a:endParaRPr>
          </a:p>
          <a:p>
            <a:pPr marL="533400" indent="-533400">
              <a:buClr>
                <a:srgbClr val="FF3300"/>
              </a:buClr>
              <a:defRPr/>
            </a:pPr>
            <a:endParaRPr lang="el-GR" dirty="0" smtClean="0">
              <a:latin typeface="Verdana" pitchFamily="34" charset="0"/>
            </a:endParaRPr>
          </a:p>
          <a:p>
            <a:pPr marL="533400" indent="-533400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dirty="0" smtClean="0">
                <a:latin typeface="Verdana" pitchFamily="34" charset="0"/>
              </a:rPr>
              <a:t>Παρουσία ηπαρίνης στο δείγμα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15963" algn="l"/>
              </a:tabLst>
              <a:defRPr/>
            </a:pPr>
            <a:r>
              <a:rPr lang="el-GR" dirty="0" err="1" smtClean="0">
                <a:latin typeface="Verdana" pitchFamily="34" charset="0"/>
                <a:sym typeface="Wingdings" pitchFamily="2" charset="2"/>
              </a:rPr>
              <a:t>ΠροϊΟντα</a:t>
            </a:r>
            <a:r>
              <a:rPr lang="el-GR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l-GR" dirty="0" err="1" smtClean="0">
                <a:latin typeface="Verdana" pitchFamily="34" charset="0"/>
                <a:sym typeface="Wingdings" pitchFamily="2" charset="2"/>
              </a:rPr>
              <a:t>αποδοΜΗΣ</a:t>
            </a:r>
            <a:r>
              <a:rPr lang="el-GR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l-GR" dirty="0" err="1" smtClean="0">
                <a:latin typeface="Verdana" pitchFamily="34" charset="0"/>
                <a:sym typeface="Wingdings" pitchFamily="2" charset="2"/>
              </a:rPr>
              <a:t>ινΩδουΣ</a:t>
            </a:r>
            <a:r>
              <a:rPr lang="el-GR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l-GR" dirty="0" smtClean="0">
                <a:latin typeface="Verdana" pitchFamily="34" charset="0"/>
                <a:sym typeface="Wingdings" pitchFamily="2" charset="2"/>
              </a:rPr>
              <a:t/>
            </a:r>
            <a:br>
              <a:rPr lang="el-GR" dirty="0" smtClean="0">
                <a:latin typeface="Verdana" pitchFamily="34" charset="0"/>
                <a:sym typeface="Wingdings" pitchFamily="2" charset="2"/>
              </a:rPr>
            </a:br>
            <a:r>
              <a:rPr lang="el-GR" dirty="0" smtClean="0">
                <a:latin typeface="Verdana" pitchFamily="34" charset="0"/>
                <a:sym typeface="Wingdings" pitchFamily="2" charset="2"/>
              </a:rPr>
              <a:t>   (</a:t>
            </a:r>
            <a:r>
              <a:rPr lang="en-US" dirty="0" smtClean="0">
                <a:latin typeface="Verdana" pitchFamily="34" charset="0"/>
                <a:sym typeface="Wingdings" pitchFamily="2" charset="2"/>
              </a:rPr>
              <a:t>D-</a:t>
            </a:r>
            <a:r>
              <a:rPr lang="en-US" dirty="0" err="1" smtClean="0">
                <a:latin typeface="Verdana" pitchFamily="34" charset="0"/>
                <a:sym typeface="Wingdings" pitchFamily="2" charset="2"/>
              </a:rPr>
              <a:t>dimers</a:t>
            </a:r>
            <a:r>
              <a:rPr lang="en-US" dirty="0" smtClean="0">
                <a:latin typeface="Verdana" pitchFamily="34" charset="0"/>
                <a:sym typeface="Wingdings" pitchFamily="2" charset="2"/>
              </a:rPr>
              <a:t>)</a:t>
            </a:r>
            <a:endParaRPr lang="en-US" dirty="0" smtClean="0">
              <a:latin typeface="Verdan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638" indent="-274638" algn="just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70000"/>
              <a:buFont typeface="Wingdings" pitchFamily="2" charset="2"/>
              <a:buChar char="Ø"/>
              <a:tabLst>
                <a:tab pos="541338" algn="l"/>
              </a:tabLst>
              <a:defRPr/>
            </a:pP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Φ.Τ. &lt; 0,5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μ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g/ml</a:t>
            </a:r>
          </a:p>
          <a:p>
            <a:pPr marL="274638" indent="-274638" algn="just" fontAlgn="auto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Pct val="70000"/>
              <a:buFont typeface="Wingdings" pitchFamily="2" charset="2"/>
              <a:buChar char="Ø"/>
              <a:tabLst>
                <a:tab pos="541338" algn="l"/>
              </a:tabLst>
              <a:defRPr/>
            </a:pP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Wingdings 3" pitchFamily="18" charset="2"/>
              </a:rPr>
              <a:t> D-</a:t>
            </a:r>
            <a:r>
              <a:rPr 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Wingdings 3" pitchFamily="18" charset="2"/>
              </a:rPr>
              <a:t>dimers</a:t>
            </a:r>
            <a:endParaRPr lang="en-US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sym typeface="Wingdings 3" pitchFamily="18" charset="2"/>
            </a:endParaRPr>
          </a:p>
          <a:p>
            <a:pPr marL="274638" indent="-274638" algn="just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None/>
              <a:tabLst>
                <a:tab pos="541338" algn="l"/>
              </a:tabLst>
              <a:defRPr/>
            </a:pP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	-	Με κλινικά ευρήματα θρόμβωσης: πνευμονική 	εμβολή,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DVT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, έμφραγμα μυοκαρδίου.</a:t>
            </a:r>
          </a:p>
          <a:p>
            <a:pPr marL="274638" indent="-274638" algn="just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None/>
              <a:tabLst>
                <a:tab pos="541338" algn="l"/>
              </a:tabLst>
              <a:defRPr/>
            </a:pP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	-	Χωρίς απαραίτητα κλινικά ευρήματα </a:t>
            </a:r>
            <a:r>
              <a:rPr lang="el-G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θρόμβω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-	σης: ΔΕΠ, τραύμα, </a:t>
            </a:r>
            <a:r>
              <a:rPr lang="el-G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προεκλαμψία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, ΧΝΑ, </a:t>
            </a:r>
            <a:r>
              <a:rPr lang="el-G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κακοή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-	θειες.</a:t>
            </a:r>
          </a:p>
          <a:p>
            <a:pPr marL="274638" indent="-274638" algn="just" fontAlgn="auto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Pct val="70000"/>
              <a:buFont typeface="Wingdings" pitchFamily="2" charset="2"/>
              <a:buChar char="Ø"/>
              <a:tabLst>
                <a:tab pos="541338" algn="l"/>
              </a:tabLst>
              <a:defRPr/>
            </a:pP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Η μέτρηση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D-</a:t>
            </a:r>
            <a:r>
              <a:rPr 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dimers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 είναι πολύ χρήσιμη και </a:t>
            </a:r>
            <a:r>
              <a:rPr lang="el-G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απα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-</a:t>
            </a:r>
            <a:r>
              <a:rPr lang="el-G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ραίτητη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 στον αποκλεισμό της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DVT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 και της </a:t>
            </a:r>
            <a:r>
              <a:rPr lang="el-G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πνευ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-</a:t>
            </a:r>
            <a:r>
              <a:rPr lang="el-G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μονικής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 εμβολής.</a:t>
            </a:r>
          </a:p>
          <a:p>
            <a:pPr marL="274638" indent="-274638" algn="just" fontAlgn="auto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Pct val="70000"/>
              <a:buFont typeface="Wingdings" pitchFamily="2" charset="2"/>
              <a:buChar char="Ø"/>
              <a:tabLst>
                <a:tab pos="541338" algn="l"/>
              </a:tabLst>
              <a:defRPr/>
            </a:pP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Δεν φαίνεται να έχει προγνωστική αξία ως δείκτης αυξημένου κινδύνου </a:t>
            </a:r>
            <a:r>
              <a:rPr lang="el-G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θρομβοεμβολικής</a:t>
            </a:r>
            <a:r>
              <a:rPr lang="el-G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sym typeface="Symbol" pitchFamily="18" charset="2"/>
              </a:rPr>
              <a:t> νόσου.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413" y="182880"/>
            <a:ext cx="10758850" cy="1146048"/>
          </a:xfrm>
        </p:spPr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 err="1" smtClean="0"/>
              <a:t>διαταραχεσ</a:t>
            </a:r>
            <a:r>
              <a:rPr lang="el-GR" dirty="0" smtClean="0"/>
              <a:t> που </a:t>
            </a:r>
            <a:r>
              <a:rPr lang="el-GR" dirty="0" err="1" smtClean="0"/>
              <a:t>προκαλουν</a:t>
            </a:r>
            <a:r>
              <a:rPr lang="el-GR" dirty="0" smtClean="0"/>
              <a:t> </a:t>
            </a:r>
            <a:r>
              <a:rPr lang="el-GR" dirty="0" err="1" smtClean="0"/>
              <a:t>α</a:t>
            </a:r>
            <a:r>
              <a:rPr lang="el-GR" dirty="0" err="1" smtClean="0"/>
              <a:t>ιμορραγια</a:t>
            </a:r>
            <a:r>
              <a:rPr lang="el-GR" dirty="0" smtClean="0"/>
              <a:t> </a:t>
            </a:r>
            <a:r>
              <a:rPr lang="el-GR" dirty="0" err="1" smtClean="0"/>
              <a:t>αφορουν</a:t>
            </a:r>
            <a:r>
              <a:rPr lang="el-GR" dirty="0" smtClean="0"/>
              <a:t> </a:t>
            </a:r>
            <a:r>
              <a:rPr lang="el-GR" dirty="0" err="1" smtClean="0"/>
              <a:t>κυριωσ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1560576"/>
            <a:ext cx="9905999" cy="4230625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την δομή των αγγείων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την παραγωγή ή λειτουργικότητα  ενός ή περισσοτέρων παραγόντων πήξεως.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την ανάπτυξη αντισωμάτων (ανασταλτών) έναντι ενός ή περισσοτέρων παραγόντων πήξεως.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την παραγωγή ή λειτουργικότητα των αιμοπεταλίων.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την σταθερότητα και ακεραιότητα του σχηματισθέντος θρόμβου.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789" y="0"/>
            <a:ext cx="9905998" cy="1175657"/>
          </a:xfrm>
        </p:spPr>
        <p:txBody>
          <a:bodyPr/>
          <a:lstStyle/>
          <a:p>
            <a:r>
              <a:rPr lang="el-GR" dirty="0" err="1" smtClean="0"/>
              <a:t>Βλαβεσ</a:t>
            </a:r>
            <a:r>
              <a:rPr lang="el-GR" dirty="0" smtClean="0"/>
              <a:t> στο </a:t>
            </a:r>
            <a:r>
              <a:rPr lang="el-GR" dirty="0" err="1" smtClean="0"/>
              <a:t>αγγειο</a:t>
            </a:r>
            <a:r>
              <a:rPr lang="el-GR" dirty="0" smtClean="0"/>
              <a:t> - </a:t>
            </a:r>
            <a:r>
              <a:rPr lang="el-GR" dirty="0" err="1" smtClean="0"/>
              <a:t>ενδοθηλιο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173" y="1169161"/>
            <a:ext cx="5577840" cy="4898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852" y="1197428"/>
            <a:ext cx="2640013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8320" y="3561807"/>
            <a:ext cx="1985963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eaLnBrk="1" hangingPunct="1">
              <a:buClr>
                <a:srgbClr val="00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/>
              <a:t>ΠΑΘΗΣΕΙΣ</a:t>
            </a:r>
            <a:r>
              <a:rPr lang="el-GR" sz="3200" dirty="0" smtClean="0"/>
              <a:t> </a:t>
            </a:r>
            <a:r>
              <a:rPr lang="en-GB" sz="3200" dirty="0" smtClean="0"/>
              <a:t>ΤΗΣ </a:t>
            </a:r>
            <a:r>
              <a:rPr lang="en-GB" sz="3200" dirty="0" smtClean="0"/>
              <a:t>ΔΕΥΤΕΡΟ</a:t>
            </a:r>
            <a:r>
              <a:rPr lang="el-GR" sz="3200" dirty="0" smtClean="0"/>
              <a:t>ΓΕΝΟΥΣ</a:t>
            </a:r>
            <a:r>
              <a:rPr lang="en-GB" sz="3200" dirty="0" smtClean="0"/>
              <a:t> ΑΙΜΟΣΤΑΣΗΣ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 dirty="0" smtClean="0">
                <a:solidFill>
                  <a:srgbClr val="FFFFFF"/>
                </a:solidFill>
              </a:rPr>
              <a:t>ΣΥΓΓΕΝΕΙΣ </a:t>
            </a:r>
          </a:p>
          <a:p>
            <a:pPr eaLnBrk="1" hangingPunct="1">
              <a:lnSpc>
                <a:spcPct val="130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FFFFFF"/>
                </a:solidFill>
              </a:rPr>
              <a:t>      (</a:t>
            </a:r>
            <a:r>
              <a:rPr lang="en-GB" sz="1800" dirty="0" err="1" smtClean="0">
                <a:solidFill>
                  <a:srgbClr val="FFFFFF"/>
                </a:solidFill>
              </a:rPr>
              <a:t>αιμορροφιλία</a:t>
            </a:r>
            <a:r>
              <a:rPr lang="en-GB" sz="1800" dirty="0" smtClean="0">
                <a:solidFill>
                  <a:srgbClr val="FFFFFF"/>
                </a:solidFill>
              </a:rPr>
              <a:t> Α,Β, </a:t>
            </a:r>
            <a:r>
              <a:rPr lang="en-GB" sz="1800" dirty="0" err="1" smtClean="0">
                <a:solidFill>
                  <a:srgbClr val="FFFFFF"/>
                </a:solidFill>
              </a:rPr>
              <a:t>έλλειψη</a:t>
            </a:r>
            <a:r>
              <a:rPr lang="en-GB" sz="1800" dirty="0" smtClean="0">
                <a:solidFill>
                  <a:srgbClr val="FFFFFF"/>
                </a:solidFill>
              </a:rPr>
              <a:t> FXI, </a:t>
            </a:r>
            <a:r>
              <a:rPr lang="en-GB" sz="1800" dirty="0" err="1" smtClean="0">
                <a:solidFill>
                  <a:srgbClr val="FFFFFF"/>
                </a:solidFill>
              </a:rPr>
              <a:t>Νόσος</a:t>
            </a:r>
            <a:r>
              <a:rPr lang="en-GB" sz="1800" dirty="0" smtClean="0">
                <a:solidFill>
                  <a:srgbClr val="FFFFFF"/>
                </a:solidFill>
              </a:rPr>
              <a:t> v </a:t>
            </a:r>
            <a:r>
              <a:rPr lang="en-GB" sz="1800" dirty="0" err="1" smtClean="0">
                <a:solidFill>
                  <a:srgbClr val="FFFFFF"/>
                </a:solidFill>
              </a:rPr>
              <a:t>Willebrand</a:t>
            </a:r>
            <a:r>
              <a:rPr lang="en-GB" sz="1800" dirty="0" smtClean="0">
                <a:solidFill>
                  <a:srgbClr val="FFFFFF"/>
                </a:solidFill>
              </a:rPr>
              <a:t>)</a:t>
            </a:r>
            <a:r>
              <a:rPr lang="ar-SA" sz="1800" dirty="0" smtClean="0">
                <a:solidFill>
                  <a:srgbClr val="FFFFFF"/>
                </a:solidFill>
                <a:cs typeface="Arial" charset="0"/>
              </a:rPr>
              <a:t>‏</a:t>
            </a:r>
            <a:endParaRPr lang="en-GB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 dirty="0" smtClean="0">
                <a:solidFill>
                  <a:srgbClr val="FFFFFF"/>
                </a:solidFill>
              </a:rPr>
              <a:t>ΕΠΙΚΤΗΤΕΣ</a:t>
            </a:r>
          </a:p>
          <a:p>
            <a:pPr eaLnBrk="1" hangingPunct="1"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b="1" dirty="0" smtClean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867" y="3673118"/>
            <a:ext cx="579120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664" y="0"/>
            <a:ext cx="9905998" cy="147857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 err="1" smtClean="0"/>
              <a:t>ΚληρονομικΕΣ</a:t>
            </a:r>
            <a:r>
              <a:rPr lang="el-GR" sz="3200" dirty="0" smtClean="0"/>
              <a:t> </a:t>
            </a:r>
            <a:r>
              <a:rPr lang="el-GR" sz="3200" dirty="0" err="1" smtClean="0"/>
              <a:t>διαταραχΕΣ</a:t>
            </a:r>
            <a:r>
              <a:rPr lang="el-GR" sz="3200" dirty="0" smtClean="0"/>
              <a:t> </a:t>
            </a:r>
            <a:r>
              <a:rPr lang="el-GR" sz="3200" dirty="0" err="1" smtClean="0"/>
              <a:t>παραγΟντων</a:t>
            </a:r>
            <a:r>
              <a:rPr lang="el-GR" sz="3200" dirty="0" smtClean="0"/>
              <a:t> </a:t>
            </a:r>
            <a:r>
              <a:rPr lang="el-GR" sz="3200" dirty="0" err="1" smtClean="0"/>
              <a:t>πΗΞΗΣ</a:t>
            </a:r>
            <a:endParaRPr lang="el-GR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l-GR" sz="2800" dirty="0" smtClean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4986425"/>
              </p:ext>
            </p:extLst>
          </p:nvPr>
        </p:nvGraphicFramePr>
        <p:xfrm>
          <a:off x="623392" y="1268761"/>
          <a:ext cx="10849205" cy="38107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0"/>
                <a:gridCol w="3648405"/>
              </a:tblGrid>
              <a:tr h="508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Νόσος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von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Willebrand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1/100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39977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Αιμορροφιλία Α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Έλλειψη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παράγοντα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VIII</a:t>
                      </a:r>
                      <a:endParaRPr lang="el-GR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1/10.000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39977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Αιμορροφιλία Β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-Έλλειψη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παράγοντα Ι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l-GR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1/50.000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707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Αιμορροφιλία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–C- </a:t>
                      </a: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Έλλειψη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παράγοντα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XI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Σπάνιο,</a:t>
                      </a:r>
                    </a:p>
                    <a:p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5% Ashkenazi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jewish</a:t>
                      </a: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539722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Ανεπάρκεια</a:t>
                      </a:r>
                      <a:r>
                        <a:rPr lang="el-GR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Ινωδογόνου</a:t>
                      </a:r>
                      <a:endParaRPr lang="el-GR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el-GR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1/1.000.000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420267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Έλλειψη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factor VII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1/1.000.000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369284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Έλλειψη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factor XIII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</a:t>
                      </a: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.000.000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39977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Άλλες σπάνιες ανεπάρκειες παραγόντων</a:t>
                      </a:r>
                      <a:endParaRPr lang="en-U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Σπάνιες</a:t>
                      </a:r>
                      <a:endParaRPr lang="el-G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527381" y="5445224"/>
            <a:ext cx="11041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παράγοντες αυτοί κυκλοφορούν σε μη ενεργή μορφή και, όταν ενεργοποιηθούν, καταλύουν τη μετατροπή του παράγοντα Χ σε ενεργό Χα, ένα ένζυμο κλειδί που μετατρέπει το </a:t>
            </a:r>
            <a:r>
              <a:rPr lang="el-GR" dirty="0" err="1">
                <a:solidFill>
                  <a:schemeClr val="tx1"/>
                </a:solidFill>
              </a:rPr>
              <a:t>ινωδογόνο</a:t>
            </a:r>
            <a:r>
              <a:rPr lang="el-GR" dirty="0">
                <a:solidFill>
                  <a:schemeClr val="tx1"/>
                </a:solidFill>
              </a:rPr>
              <a:t> σε ινώδες</a:t>
            </a:r>
          </a:p>
        </p:txBody>
      </p:sp>
    </p:spTree>
    <p:extLst>
      <p:ext uri="{BB962C8B-B14F-4D97-AF65-F5344CB8AC3E}">
        <p14:creationId xmlns:p14="http://schemas.microsoft.com/office/powerpoint/2010/main" xmlns="" val="26784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FF0000"/>
                </a:solidFill>
              </a:rPr>
              <a:t>θεωρια</a:t>
            </a:r>
            <a:r>
              <a:rPr lang="el-GR" b="1" dirty="0" smtClean="0">
                <a:solidFill>
                  <a:srgbClr val="FF0000"/>
                </a:solidFill>
              </a:rPr>
              <a:t> του </a:t>
            </a:r>
            <a:r>
              <a:rPr lang="en-US" b="1" dirty="0" smtClean="0">
                <a:solidFill>
                  <a:srgbClr val="FF0000"/>
                </a:solidFill>
              </a:rPr>
              <a:t>Virchow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6389" y="2299063"/>
            <a:ext cx="6309360" cy="31220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Η παθογένεια της θρόμβωσης οφείλεται σε:</a:t>
            </a: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1. </a:t>
            </a:r>
            <a:r>
              <a:rPr lang="el-GR" dirty="0" smtClean="0"/>
              <a:t>διαταραχή της ροής του αίματος,</a:t>
            </a: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2. </a:t>
            </a:r>
            <a:r>
              <a:rPr lang="el-GR" dirty="0" smtClean="0"/>
              <a:t>σε βλάβη στο ενδοθήλιο και</a:t>
            </a: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3. </a:t>
            </a:r>
            <a:r>
              <a:rPr lang="el-GR" dirty="0" err="1" smtClean="0"/>
              <a:t>υπερπηκτικότηττα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4094" y="1771243"/>
            <a:ext cx="4848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eaLnBrk="1" hangingPunct="1">
              <a:buClr>
                <a:srgbClr val="00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00FFFF"/>
                </a:solidFill>
              </a:rPr>
              <a:t>ΑΙΜΟΡΡΟΦΙΛΙΑ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676400"/>
            <a:ext cx="4074584" cy="422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752600"/>
            <a:ext cx="4580467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ΑΙΜΟΡΡΟΦΙΛΙΑ 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96012"/>
          </a:xfrm>
        </p:spPr>
        <p:txBody>
          <a:bodyPr/>
          <a:lstStyle/>
          <a:p>
            <a:r>
              <a:rPr lang="el-GR" dirty="0" smtClean="0"/>
              <a:t>Κληρονομική ανεπάρκεια του παράγοντα </a:t>
            </a:r>
            <a:r>
              <a:rPr lang="en-US" dirty="0" smtClean="0"/>
              <a:t>VIII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Συχνότητα 1 ανά 5.000 γεννήσεις ζώντων αρρένων.</a:t>
            </a:r>
          </a:p>
          <a:p>
            <a:r>
              <a:rPr lang="el-GR" dirty="0" smtClean="0"/>
              <a:t>Φυλοσύνδετος υπολειπόμενος χαρακτήρας.</a:t>
            </a:r>
          </a:p>
          <a:p>
            <a:r>
              <a:rPr lang="el-GR" dirty="0" smtClean="0"/>
              <a:t>Οι άνδρες νοσούν ενώ οι γυναίκες είναι φορείς.</a:t>
            </a:r>
          </a:p>
          <a:p>
            <a:r>
              <a:rPr lang="el-GR" dirty="0" smtClean="0"/>
              <a:t>Το γονίδιο που κωδικοποιεί την παραγωγή του παράγοντα </a:t>
            </a:r>
            <a:r>
              <a:rPr lang="en-US" dirty="0" smtClean="0"/>
              <a:t>VIII</a:t>
            </a:r>
            <a:r>
              <a:rPr lang="el-GR" dirty="0" smtClean="0"/>
              <a:t> είναι στο μακρό σκέλος του Χ χρωμοσώματος.</a:t>
            </a:r>
          </a:p>
          <a:p>
            <a:r>
              <a:rPr lang="el-GR" dirty="0" smtClean="0"/>
              <a:t>Μεταλλάξεις στο γονίδιο: ανεπαρκή παραγωγή του παράγοντα </a:t>
            </a:r>
            <a:r>
              <a:rPr lang="en-US" dirty="0" smtClean="0"/>
              <a:t>VIII</a:t>
            </a:r>
            <a:r>
              <a:rPr lang="el-GR" dirty="0" smtClean="0"/>
              <a:t>, κλινική εκδήλωση της αιμορροφιλίας.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3841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06727" y="0"/>
            <a:ext cx="9905998" cy="1478570"/>
          </a:xfrm>
        </p:spPr>
        <p:txBody>
          <a:bodyPr/>
          <a:lstStyle/>
          <a:p>
            <a:r>
              <a:rPr lang="el-GR" dirty="0" err="1" smtClean="0"/>
              <a:t>αιμορραγια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6943" y="2066607"/>
            <a:ext cx="6487297" cy="3541714"/>
          </a:xfrm>
        </p:spPr>
        <p:txBody>
          <a:bodyPr>
            <a:normAutofit/>
          </a:bodyPr>
          <a:lstStyle/>
          <a:p>
            <a:r>
              <a:rPr lang="el-GR" dirty="0" smtClean="0"/>
              <a:t>Η σοβαρότητα της αιμορραγίας εξαρτάται από τα επίπεδα του παράγοντα: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Φυσιολογικό</a:t>
            </a:r>
            <a:r>
              <a:rPr lang="el-GR" dirty="0" smtClean="0"/>
              <a:t> (</a:t>
            </a:r>
            <a:r>
              <a:rPr lang="el-GR" dirty="0" smtClean="0"/>
              <a:t>50-150%)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Ήπιαν 5-20%ν</a:t>
            </a:r>
            <a:r>
              <a:rPr lang="el-GR" dirty="0" smtClean="0"/>
              <a:t>(~ 30-40% των ασθενών 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Ενδιάμεση 1-5% (~ 10% των </a:t>
            </a:r>
            <a:r>
              <a:rPr lang="el-GR" dirty="0" smtClean="0"/>
              <a:t>ασθενών).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Βαριά &lt;1% (~50% των ασθενών ).</a:t>
            </a:r>
          </a:p>
          <a:p>
            <a:pPr marL="457200" indent="-457200">
              <a:buNone/>
            </a:pPr>
            <a:endParaRPr lang="el-GR" dirty="0" smtClean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30729" y="1392282"/>
          <a:ext cx="3530600" cy="5295900"/>
        </p:xfrm>
        <a:graphic>
          <a:graphicData uri="http://schemas.openxmlformats.org/presentationml/2006/ole">
            <p:oleObj spid="_x0000_s1027" r:id="rId3" imgW="1561905" imgH="37619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7444"/>
            <a:ext cx="9905998" cy="909836"/>
          </a:xfrm>
        </p:spPr>
        <p:txBody>
          <a:bodyPr/>
          <a:lstStyle/>
          <a:p>
            <a:r>
              <a:rPr lang="el-GR" dirty="0" err="1" smtClean="0"/>
              <a:t>Κλινικα</a:t>
            </a:r>
            <a:r>
              <a:rPr lang="el-GR" dirty="0" smtClean="0"/>
              <a:t> </a:t>
            </a:r>
            <a:r>
              <a:rPr lang="el-GR" dirty="0" err="1" smtClean="0"/>
              <a:t>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092" y="1384663"/>
            <a:ext cx="7837714" cy="440653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 βαρύτητα και η συχνότητα των αιμορραγικών επεισοδίων εξαρτάται από το βαθμό της ανεπάρκειας του φυσιολογικού παράγοντα </a:t>
            </a:r>
            <a:r>
              <a:rPr lang="en-US" dirty="0" smtClean="0"/>
              <a:t>VIII</a:t>
            </a:r>
            <a:r>
              <a:rPr lang="el-GR" dirty="0" smtClean="0"/>
              <a:t> (σοβαρή, μέτρια, ήπια, λανθάνουσα).</a:t>
            </a:r>
          </a:p>
          <a:p>
            <a:r>
              <a:rPr lang="el-GR" dirty="0" smtClean="0"/>
              <a:t>Η σοβαρή αιμορροφιλία εμφανίζεται κατά την βρεφική ηλικία, όταν το βρέφος προσπαθεί να στηριχθεί στα πόδια του.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Εκχυμώσει</a:t>
            </a:r>
            <a:r>
              <a:rPr lang="el-GR" dirty="0" smtClean="0"/>
              <a:t>ς στα σημεία πίεσης και </a:t>
            </a:r>
            <a:r>
              <a:rPr lang="el-GR" dirty="0" err="1" smtClean="0">
                <a:solidFill>
                  <a:srgbClr val="FFFF00"/>
                </a:solidFill>
              </a:rPr>
              <a:t>αίμαρθρα</a:t>
            </a:r>
            <a:r>
              <a:rPr lang="el-GR" dirty="0" smtClean="0"/>
              <a:t>, ενδομυϊκές αιμορραγίες, </a:t>
            </a:r>
            <a:r>
              <a:rPr lang="el-GR" dirty="0" err="1" smtClean="0"/>
              <a:t>οπισθοπεριτοναϊκά</a:t>
            </a:r>
            <a:r>
              <a:rPr lang="el-GR" dirty="0" smtClean="0"/>
              <a:t> αιματώματα, σύνδρομο παγίδευσης, </a:t>
            </a:r>
            <a:r>
              <a:rPr lang="el-GR" dirty="0" err="1" smtClean="0"/>
              <a:t>ενδοκράνια</a:t>
            </a:r>
            <a:r>
              <a:rPr lang="el-GR" dirty="0" smtClean="0"/>
              <a:t> αιμορραγία, αιματουρία, αιμορραγία από τον γαστρεντερικό σωλήνα και την στοματική κοιλότητα.</a:t>
            </a:r>
          </a:p>
          <a:p>
            <a:r>
              <a:rPr lang="el-GR" dirty="0" smtClean="0"/>
              <a:t>Ανεξαρτήτως βαρύτητας της νόσου όλοι οι ασθενείς κινδυνεύουν από αιμορραγίες μετά από τραυματισμό, χειρουργικές ή οδοντιατρικές επεμβάσεις.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6046" y="720096"/>
            <a:ext cx="2337048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doctortipster.com/wp-content/uploads/2011/11/Hemophilia-Symptoms.jpg"/>
          <p:cNvPicPr>
            <a:picLocks noChangeAspect="1" noChangeArrowheads="1"/>
          </p:cNvPicPr>
          <p:nvPr/>
        </p:nvPicPr>
        <p:blipFill>
          <a:blip r:embed="rId3" cstate="print"/>
          <a:srcRect l="33525" r="39469"/>
          <a:stretch>
            <a:fillRect/>
          </a:stretch>
        </p:blipFill>
        <p:spPr bwMode="auto">
          <a:xfrm>
            <a:off x="9932753" y="3393920"/>
            <a:ext cx="713475" cy="2967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13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Εργαστηριακα</a:t>
            </a:r>
            <a:r>
              <a:rPr lang="el-GR" dirty="0" smtClean="0"/>
              <a:t> </a:t>
            </a:r>
            <a:r>
              <a:rPr lang="el-GR" dirty="0" err="1" smtClean="0"/>
              <a:t>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Γενική εξέταση αίματος</a:t>
            </a:r>
            <a:r>
              <a:rPr lang="el-GR" dirty="0" smtClean="0"/>
              <a:t>: συνήθως φυσιολογική. Ο αριθμός και η λειτουργικότητα των αιμοπεταλίων είναι επίσης φυσιολογικός.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Δοκιμασίες πήξεως</a:t>
            </a:r>
            <a:r>
              <a:rPr lang="el-GR" dirty="0" smtClean="0"/>
              <a:t>: παράταση του</a:t>
            </a:r>
            <a:r>
              <a:rPr lang="en-US" dirty="0" smtClean="0"/>
              <a:t> </a:t>
            </a:r>
            <a:r>
              <a:rPr lang="en-US" dirty="0" err="1" smtClean="0"/>
              <a:t>aPTT</a:t>
            </a:r>
            <a:r>
              <a:rPr lang="el-GR" dirty="0" smtClean="0"/>
              <a:t>, ενώ οι χρόνοι προθρομβίνης (</a:t>
            </a:r>
            <a:r>
              <a:rPr lang="en-US" dirty="0" smtClean="0"/>
              <a:t>PT</a:t>
            </a:r>
            <a:r>
              <a:rPr lang="el-GR" dirty="0" smtClean="0"/>
              <a:t>), θρομβίνης (</a:t>
            </a:r>
            <a:r>
              <a:rPr lang="en-US" dirty="0" smtClean="0"/>
              <a:t>TT</a:t>
            </a:r>
            <a:r>
              <a:rPr lang="el-GR" dirty="0" smtClean="0"/>
              <a:t>) και ο χρόνος ροής είναι φυσιολογικοί. Η δραστικότητα του παράγοντα </a:t>
            </a:r>
            <a:r>
              <a:rPr lang="en-US" dirty="0" smtClean="0"/>
              <a:t>VIII</a:t>
            </a:r>
            <a:r>
              <a:rPr lang="el-GR" dirty="0" smtClean="0"/>
              <a:t> είναι χαμηλότερη του 50</a:t>
            </a:r>
            <a:r>
              <a:rPr lang="en-US" dirty="0" smtClean="0"/>
              <a:t>u/dl</a:t>
            </a:r>
            <a:r>
              <a:rPr lang="el-GR" dirty="0" smtClean="0"/>
              <a:t>. Ο παράγοντας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l-GR" dirty="0" smtClean="0"/>
              <a:t> είναι φυσιολογικός. Έλεγχος αναστολέων (αντισωμάτων) έναντι του παράγοντα </a:t>
            </a:r>
            <a:r>
              <a:rPr lang="en-US" dirty="0" smtClean="0"/>
              <a:t>VIII</a:t>
            </a:r>
            <a:r>
              <a:rPr lang="el-GR" dirty="0" smtClean="0"/>
              <a:t>.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Μοριακή διάγνωση</a:t>
            </a:r>
            <a:r>
              <a:rPr lang="el-GR" dirty="0" smtClean="0"/>
              <a:t>: μέθοδο αλυσιδωτής αντίδρασης </a:t>
            </a:r>
            <a:r>
              <a:rPr lang="el-GR" dirty="0" err="1" smtClean="0"/>
              <a:t>πολυμεράσης</a:t>
            </a:r>
            <a:r>
              <a:rPr lang="en-US" dirty="0" smtClean="0"/>
              <a:t> (PCR)</a:t>
            </a:r>
            <a:r>
              <a:rPr lang="el-GR" dirty="0" smtClean="0"/>
              <a:t> ανίχνευση μεταλλάξεων (αντικατάσταση </a:t>
            </a:r>
            <a:r>
              <a:rPr lang="el-GR" dirty="0" err="1" smtClean="0"/>
              <a:t>αμινοξέος</a:t>
            </a:r>
            <a:r>
              <a:rPr lang="el-GR" dirty="0" smtClean="0"/>
              <a:t>, </a:t>
            </a:r>
            <a:r>
              <a:rPr lang="el-GR" dirty="0" err="1" smtClean="0"/>
              <a:t>κωδικόνιο</a:t>
            </a:r>
            <a:r>
              <a:rPr lang="el-GR" dirty="0" smtClean="0"/>
              <a:t> τερματισμού, μετατόπιση πλαισίου ανάγνωσης, ελλείψεις ή αναστροφές γενετικού υλικού). 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681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Διαγνωστικη</a:t>
            </a:r>
            <a:r>
              <a:rPr lang="el-GR" dirty="0" smtClean="0"/>
              <a:t> </a:t>
            </a:r>
            <a:r>
              <a:rPr lang="el-GR" dirty="0" err="1" smtClean="0"/>
              <a:t>προσεγγιση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Αιμορραγικά επεισόδιά σε παιδική ηλικία, βεβαρυμμένο οικογενειακό ιστορικό, παράταση του </a:t>
            </a:r>
            <a:r>
              <a:rPr lang="en-US" dirty="0" err="1" smtClean="0"/>
              <a:t>aPTT</a:t>
            </a:r>
            <a:r>
              <a:rPr lang="en-US" dirty="0" smtClean="0"/>
              <a:t> </a:t>
            </a:r>
            <a:r>
              <a:rPr lang="el-GR" dirty="0" smtClean="0"/>
              <a:t>με φυσιολογικό τον υπόλοιπο έλεγχο αιμόστασης.</a:t>
            </a:r>
          </a:p>
          <a:p>
            <a:r>
              <a:rPr lang="el-GR" dirty="0" smtClean="0"/>
              <a:t>ΔΔ με σειρά συχνότητας: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Νόσος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n-US" dirty="0" smtClean="0"/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Ανεπάρκειες των παραγόντων </a:t>
            </a:r>
            <a:r>
              <a:rPr lang="en-US" dirty="0" smtClean="0"/>
              <a:t>VIII</a:t>
            </a:r>
            <a:r>
              <a:rPr lang="el-GR" dirty="0" smtClean="0"/>
              <a:t>, </a:t>
            </a:r>
            <a:r>
              <a:rPr lang="en-US" dirty="0" smtClean="0"/>
              <a:t>IX</a:t>
            </a:r>
            <a:r>
              <a:rPr lang="el-GR" dirty="0" smtClean="0"/>
              <a:t>, και </a:t>
            </a:r>
            <a:r>
              <a:rPr lang="en-US" dirty="0" smtClean="0"/>
              <a:t>XI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μεμονωμένη μείωση ενός από αυτούς θέτει και τη διάγνωση.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Ο εντοπισμός των φορέων και η προγεννητική διάγνωση είναι εφικτά με την εφαρμογή της </a:t>
            </a:r>
            <a:r>
              <a:rPr lang="en-US" dirty="0" smtClean="0"/>
              <a:t>PCR</a:t>
            </a:r>
            <a:r>
              <a:rPr lang="el-GR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014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Αιμορροφιλια</a:t>
            </a:r>
            <a:r>
              <a:rPr lang="el-GR" dirty="0" smtClean="0"/>
              <a:t> β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Ανεπάρκεια του παράγοντα </a:t>
            </a:r>
            <a:r>
              <a:rPr lang="en-US" dirty="0" smtClean="0"/>
              <a:t>IX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παράγοντας </a:t>
            </a:r>
            <a:r>
              <a:rPr lang="en-US" dirty="0" smtClean="0"/>
              <a:t>IX</a:t>
            </a:r>
            <a:r>
              <a:rPr lang="el-GR" dirty="0" smtClean="0"/>
              <a:t> μαζί με τον παράγοντα</a:t>
            </a:r>
            <a:r>
              <a:rPr lang="en-US" dirty="0" smtClean="0"/>
              <a:t> </a:t>
            </a:r>
            <a:r>
              <a:rPr lang="en-US" dirty="0" err="1" smtClean="0"/>
              <a:t>VIIIa</a:t>
            </a:r>
            <a:r>
              <a:rPr lang="el-GR" dirty="0"/>
              <a:t> </a:t>
            </a:r>
            <a:r>
              <a:rPr lang="el-GR" dirty="0" smtClean="0"/>
              <a:t>σχηματίζει σύμπλεγμα που οδηγεί στην ενεργοποίηση του παράγοντα </a:t>
            </a:r>
            <a:r>
              <a:rPr lang="en-US" dirty="0" smtClean="0"/>
              <a:t>X</a:t>
            </a:r>
            <a:r>
              <a:rPr lang="el-GR" dirty="0" smtClean="0"/>
              <a:t>.</a:t>
            </a:r>
          </a:p>
          <a:p>
            <a:r>
              <a:rPr lang="el-GR" dirty="0" smtClean="0"/>
              <a:t>Φυλοσύνδετος υπολειπόμενος χαρακτήρας.</a:t>
            </a:r>
          </a:p>
          <a:p>
            <a:r>
              <a:rPr lang="el-GR" dirty="0" smtClean="0"/>
              <a:t>Εκατοντάδες σημειακές μεταλλάξεις. Ανιχνεύονται με τη μέθοδο της </a:t>
            </a:r>
            <a:r>
              <a:rPr lang="en-US" dirty="0" smtClean="0"/>
              <a:t>PCR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Κλινικές εκδηλώσεις πανομοιότυπες με αυτές της αιμορροφιλίας 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9530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Νοσοσ</a:t>
            </a:r>
            <a:r>
              <a:rPr lang="el-GR" dirty="0" smtClean="0"/>
              <a:t>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6670177" cy="3541714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πιο συχνή κληρονομική αιμορραγική διάθεση (1% του πληθυσμού).</a:t>
            </a:r>
          </a:p>
          <a:p>
            <a:r>
              <a:rPr lang="el-GR" dirty="0" smtClean="0"/>
              <a:t>Οφείλεται σε μεταλλάξεις που προκαλούν ποσοτική ή ποιοτική διαταραχή του </a:t>
            </a:r>
            <a:r>
              <a:rPr lang="en-US" dirty="0" smtClean="0"/>
              <a:t>vWF.</a:t>
            </a:r>
            <a:endParaRPr lang="el-GR" dirty="0" smtClean="0"/>
          </a:p>
          <a:p>
            <a:r>
              <a:rPr lang="el-GR" dirty="0" smtClean="0"/>
              <a:t>Κλινική εικόνα από </a:t>
            </a:r>
            <a:r>
              <a:rPr lang="el-GR" dirty="0" err="1" smtClean="0"/>
              <a:t>ασυμπτωματική</a:t>
            </a:r>
            <a:r>
              <a:rPr lang="el-GR" dirty="0" smtClean="0"/>
              <a:t> έως και εμφάνιση σοβαρών αιμορραγικών εκδηλώσεων .</a:t>
            </a:r>
          </a:p>
          <a:p>
            <a:r>
              <a:rPr lang="el-GR" dirty="0" smtClean="0"/>
              <a:t>Η διάγνωση τίθεται με ειδικές δοκιμασίες ποιοτικού και ποσοτικού προσδιορισμού του</a:t>
            </a:r>
            <a:r>
              <a:rPr lang="en-US" dirty="0"/>
              <a:t> </a:t>
            </a:r>
            <a:r>
              <a:rPr lang="en-US" dirty="0" smtClean="0"/>
              <a:t>vWF</a:t>
            </a:r>
            <a:r>
              <a:rPr lang="el-GR" dirty="0" smtClean="0"/>
              <a:t>.</a:t>
            </a:r>
          </a:p>
          <a:p>
            <a:r>
              <a:rPr lang="el-GR" dirty="0" smtClean="0"/>
              <a:t> Μεταβιβάζεται με </a:t>
            </a:r>
            <a:r>
              <a:rPr lang="el-GR" dirty="0" err="1" smtClean="0"/>
              <a:t>αυτοσωματικό</a:t>
            </a:r>
            <a:r>
              <a:rPr lang="el-GR" dirty="0" smtClean="0"/>
              <a:t> επικρατούν χαρακτήρα.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87829"/>
            <a:ext cx="2971800" cy="27670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234" y="3611880"/>
            <a:ext cx="3124200" cy="234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0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099" y="291946"/>
            <a:ext cx="9905998" cy="805333"/>
          </a:xfrm>
        </p:spPr>
        <p:txBody>
          <a:bodyPr/>
          <a:lstStyle/>
          <a:p>
            <a:r>
              <a:rPr lang="el-GR" dirty="0" err="1" smtClean="0"/>
              <a:t>παθογενεια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035" y="969328"/>
            <a:ext cx="10876417" cy="2087382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Ο </a:t>
            </a:r>
            <a:r>
              <a:rPr lang="en-US" dirty="0" smtClean="0"/>
              <a:t>vWF</a:t>
            </a:r>
            <a:r>
              <a:rPr lang="el-GR" dirty="0" smtClean="0"/>
              <a:t> είναι μια </a:t>
            </a:r>
            <a:r>
              <a:rPr lang="el-GR" dirty="0" err="1" smtClean="0"/>
              <a:t>γλυκοπρωτεΐνη</a:t>
            </a:r>
            <a:r>
              <a:rPr lang="el-GR" dirty="0" smtClean="0"/>
              <a:t> μεγάλου μοριακού βάρους, η οποία συντίθεται και αποθηκεύεται στα ενδοθηλιακά κύτταρα και τα αιμοπετάλια και ανευρίσκεται στα εν λόγω κύτταρα και στο πλάσμα.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vWF</a:t>
            </a:r>
            <a:r>
              <a:rPr lang="el-GR" dirty="0" smtClean="0"/>
              <a:t> προάγει την προσκόλληση των αιμοπεταλίων στο ενδοθήλιο σε περιοχές τραυματισμού των αγγείων μέσω των </a:t>
            </a:r>
            <a:r>
              <a:rPr lang="el-GR" dirty="0" err="1" smtClean="0"/>
              <a:t>γλυκοπρωτεϊνών</a:t>
            </a:r>
            <a:r>
              <a:rPr lang="en-US" dirty="0" smtClean="0"/>
              <a:t> GPIb/IX/V.  </a:t>
            </a:r>
            <a:endParaRPr lang="el-GR" dirty="0" smtClean="0"/>
          </a:p>
          <a:p>
            <a:r>
              <a:rPr lang="el-GR" dirty="0" smtClean="0"/>
              <a:t>Επίσης συμμετέχει στην συσσώρευση των αιμοπεταλίων, συνδεόμενος με την </a:t>
            </a:r>
            <a:r>
              <a:rPr lang="en-US" dirty="0" err="1" smtClean="0"/>
              <a:t>GPIIb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Τέλος, συνδέεται με τον παράγοντα </a:t>
            </a:r>
            <a:r>
              <a:rPr lang="en-US" dirty="0" smtClean="0"/>
              <a:t>VIII</a:t>
            </a:r>
            <a:r>
              <a:rPr lang="el-GR" dirty="0" smtClean="0"/>
              <a:t>, προστατεύοντάς τον από την αδρανοποίηση.  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Picture 2" descr="Formation of the factor VIII-vWF complex - click here to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41" y="3133724"/>
            <a:ext cx="9235439" cy="3724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92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ταξινομηση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2500" b="1" dirty="0" smtClean="0">
                <a:solidFill>
                  <a:srgbClr val="FF0000"/>
                </a:solidFill>
              </a:rPr>
              <a:t>Ποσοτική έλλειψη: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500" b="1" dirty="0" smtClean="0">
                <a:solidFill>
                  <a:srgbClr val="FFFF00"/>
                </a:solidFill>
              </a:rPr>
              <a:t>Τύπος 1:</a:t>
            </a:r>
            <a:r>
              <a:rPr lang="el-GR" sz="2500" dirty="0" smtClean="0"/>
              <a:t> (60-80%). Μερική ποσοτική ανεπάρκεια του </a:t>
            </a:r>
            <a:r>
              <a:rPr lang="en-US" sz="2500" dirty="0" err="1" smtClean="0"/>
              <a:t>vWF</a:t>
            </a:r>
            <a:r>
              <a:rPr lang="el-GR" sz="25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500" b="1" dirty="0" smtClean="0">
                <a:solidFill>
                  <a:srgbClr val="FFFF00"/>
                </a:solidFill>
              </a:rPr>
              <a:t>Τύπος 3:</a:t>
            </a:r>
            <a:r>
              <a:rPr lang="el-GR" sz="2500" dirty="0" smtClean="0"/>
              <a:t> (5-20%). Σχεδόν πλήρης ανεπάρκεια του </a:t>
            </a:r>
            <a:r>
              <a:rPr lang="en-US" sz="2500" dirty="0" err="1" smtClean="0"/>
              <a:t>vWF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Ποιοτική έλλειψη  :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Τύπος 2:</a:t>
            </a:r>
            <a:r>
              <a:rPr lang="el-GR" dirty="0" smtClean="0"/>
              <a:t> (7-30% 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2Α:  </a:t>
            </a:r>
            <a:r>
              <a:rPr lang="en-US" dirty="0" err="1" smtClean="0"/>
              <a:t>vWF</a:t>
            </a:r>
            <a:r>
              <a:rPr lang="el-GR" dirty="0" smtClean="0"/>
              <a:t> με απώλεια των πολυμερών υψηλού μοριακού βάρους και διαταραχή της λειτουργικότητας των αιμοπεταλίων.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2Β: </a:t>
            </a:r>
            <a:r>
              <a:rPr lang="en-US" dirty="0" smtClean="0"/>
              <a:t> </a:t>
            </a:r>
            <a:r>
              <a:rPr lang="en-US" dirty="0" err="1" smtClean="0"/>
              <a:t>vWF</a:t>
            </a:r>
            <a:r>
              <a:rPr lang="el-GR" dirty="0" smtClean="0"/>
              <a:t> με απώλεια των πολυμερών υψηλού μοριακού βάρους και αυξημένη συγγένεια σύνδεσης του</a:t>
            </a:r>
            <a:r>
              <a:rPr lang="en-US" dirty="0" smtClean="0"/>
              <a:t> </a:t>
            </a:r>
            <a:r>
              <a:rPr lang="en-US" dirty="0" err="1" smtClean="0"/>
              <a:t>vWF</a:t>
            </a:r>
            <a:r>
              <a:rPr lang="el-GR" dirty="0" smtClean="0"/>
              <a:t> με την </a:t>
            </a:r>
            <a:r>
              <a:rPr lang="en-US" dirty="0" err="1" smtClean="0"/>
              <a:t>GPIb</a:t>
            </a:r>
            <a:r>
              <a:rPr lang="el-GR" dirty="0" smtClean="0"/>
              <a:t> </a:t>
            </a:r>
            <a:r>
              <a:rPr lang="el-GR" dirty="0" err="1" smtClean="0"/>
              <a:t>γλυκοπρωτεΐνη</a:t>
            </a:r>
            <a:r>
              <a:rPr lang="el-GR" dirty="0" smtClean="0"/>
              <a:t> των αιμοπεταλίων.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2Μ:  </a:t>
            </a:r>
            <a:r>
              <a:rPr lang="en-US" dirty="0" err="1" smtClean="0"/>
              <a:t>vWF</a:t>
            </a:r>
            <a:r>
              <a:rPr lang="el-GR" dirty="0" smtClean="0"/>
              <a:t>με παρουσία των πολυμερών υψηλού μοριακού βάρους και ελαττωμένη συγγένεια σύνδεσης του</a:t>
            </a:r>
            <a:r>
              <a:rPr lang="en-US" dirty="0" smtClean="0"/>
              <a:t> </a:t>
            </a:r>
            <a:r>
              <a:rPr lang="en-US" dirty="0" err="1" smtClean="0"/>
              <a:t>vWF</a:t>
            </a:r>
            <a:r>
              <a:rPr lang="el-GR" dirty="0" smtClean="0"/>
              <a:t> με την </a:t>
            </a:r>
            <a:r>
              <a:rPr lang="en-US" dirty="0" err="1" smtClean="0"/>
              <a:t>GPIb</a:t>
            </a:r>
            <a:r>
              <a:rPr lang="el-GR" dirty="0" smtClean="0"/>
              <a:t> </a:t>
            </a:r>
            <a:r>
              <a:rPr lang="el-GR" dirty="0" err="1" smtClean="0"/>
              <a:t>γλυκοπρωτεΐνη</a:t>
            </a:r>
            <a:r>
              <a:rPr lang="el-GR" dirty="0" smtClean="0"/>
              <a:t> των αιμοπεταλίων.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2Ν: ελαττωμένη συγγένεια σύνδεσης του</a:t>
            </a:r>
            <a:r>
              <a:rPr lang="en-US" dirty="0" smtClean="0"/>
              <a:t> </a:t>
            </a:r>
            <a:r>
              <a:rPr lang="en-US" dirty="0" err="1" smtClean="0"/>
              <a:t>vWF</a:t>
            </a:r>
            <a:r>
              <a:rPr lang="el-GR" dirty="0" smtClean="0"/>
              <a:t> με τον παράγοντα</a:t>
            </a:r>
            <a:r>
              <a:rPr lang="en-US" dirty="0" smtClean="0"/>
              <a:t> VIII.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σκοποσ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αιμοστασησ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διατήρηση της ομαλής κυκλοφορίας του αίματος χωρίς απώλειες ή εμπόδια.</a:t>
            </a:r>
          </a:p>
          <a:p>
            <a:pPr marL="457200" indent="-457200">
              <a:buFont typeface="+mj-lt"/>
              <a:buAutoNum type="arabicPeriod"/>
            </a:pP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Παρεμπόδιση της αιμορραγίας επί αγγειακής ρήξεως.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791" y="252758"/>
            <a:ext cx="9905998" cy="1040464"/>
          </a:xfrm>
        </p:spPr>
        <p:txBody>
          <a:bodyPr/>
          <a:lstStyle/>
          <a:p>
            <a:r>
              <a:rPr lang="en-GB" dirty="0" smtClean="0"/>
              <a:t>Ν</a:t>
            </a:r>
            <a:r>
              <a:rPr lang="el-GR" dirty="0" smtClean="0"/>
              <a:t>ο</a:t>
            </a:r>
            <a:r>
              <a:rPr lang="en-GB" dirty="0" err="1" smtClean="0"/>
              <a:t>σο</a:t>
            </a:r>
            <a:r>
              <a:rPr lang="el-GR" dirty="0" smtClean="0"/>
              <a:t>σ </a:t>
            </a:r>
            <a:r>
              <a:rPr lang="en-GB" dirty="0" smtClean="0"/>
              <a:t>Von  </a:t>
            </a:r>
            <a:r>
              <a:rPr lang="en-GB" dirty="0" smtClean="0"/>
              <a:t>WILLEBRAND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391195" y="2027417"/>
            <a:ext cx="1352005" cy="35417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663" y="1645920"/>
            <a:ext cx="4572000" cy="4885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Κλινικα</a:t>
            </a:r>
            <a:r>
              <a:rPr lang="el-GR" dirty="0" smtClean="0"/>
              <a:t> </a:t>
            </a:r>
            <a:r>
              <a:rPr lang="el-GR" dirty="0" err="1" smtClean="0"/>
              <a:t>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Τύπος 1: </a:t>
            </a:r>
            <a:r>
              <a:rPr lang="el-GR" dirty="0" err="1" smtClean="0"/>
              <a:t>ασυμπτωματικοί</a:t>
            </a:r>
            <a:r>
              <a:rPr lang="el-GR" dirty="0" smtClean="0"/>
              <a:t> ασθενείς ή ήπιες αιμορραγικές εκδηλώσεις. Πορφύρα (</a:t>
            </a:r>
            <a:r>
              <a:rPr lang="el-GR" dirty="0" err="1" smtClean="0"/>
              <a:t>πετέχειες</a:t>
            </a:r>
            <a:r>
              <a:rPr lang="el-GR" dirty="0"/>
              <a:t> </a:t>
            </a:r>
            <a:r>
              <a:rPr lang="el-GR" dirty="0" smtClean="0"/>
              <a:t>και εκχυμώσεις), αιμορραγία από τους βλεννογόνους ( ρινορραγία, μηνορραγία, ουλορραγία, αιμορραγία πεπτικού) καθώς και παρατεταμένη αιμορραγία μετά από τραυματισμό.</a:t>
            </a:r>
          </a:p>
          <a:p>
            <a:r>
              <a:rPr lang="el-GR" dirty="0" smtClean="0"/>
              <a:t>Τύπος 2:  2</a:t>
            </a:r>
            <a:r>
              <a:rPr lang="el-GR" baseline="30000" dirty="0" smtClean="0"/>
              <a:t>Α</a:t>
            </a:r>
            <a:r>
              <a:rPr lang="el-GR" dirty="0" smtClean="0"/>
              <a:t> και 2Β κλινικά ήπιοι. Τύπος 2Ν παρουσιάζει ανάλογες κλινικές εκδηλώσεις με την αιμορροφιλία Α.</a:t>
            </a:r>
          </a:p>
          <a:p>
            <a:r>
              <a:rPr lang="el-GR" dirty="0" smtClean="0"/>
              <a:t>Τύπος 3: σοβαρές αιμορραγικές εκδηλώσεις, ενίοτε αυτόματες που συχνά αφορούν και τους εν τω </a:t>
            </a:r>
            <a:r>
              <a:rPr lang="el-GR" dirty="0" err="1" smtClean="0"/>
              <a:t>βάθει</a:t>
            </a:r>
            <a:r>
              <a:rPr lang="el-GR" dirty="0" smtClean="0"/>
              <a:t> ιστούς ή τις αρθρώσεις, ως επί αιμορροφιλίας.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327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Εργαστηριακα</a:t>
            </a:r>
            <a:r>
              <a:rPr lang="el-GR" dirty="0" smtClean="0"/>
              <a:t> </a:t>
            </a:r>
            <a:r>
              <a:rPr lang="el-GR" dirty="0" err="1" smtClean="0"/>
              <a:t>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Μέτρηση αριθμού αιμοπεταλίων.</a:t>
            </a:r>
          </a:p>
          <a:p>
            <a:r>
              <a:rPr lang="el-GR" dirty="0" smtClean="0"/>
              <a:t>Προσδιορισμός</a:t>
            </a:r>
            <a:r>
              <a:rPr lang="en-US" dirty="0" smtClean="0"/>
              <a:t> PT </a:t>
            </a:r>
            <a:r>
              <a:rPr lang="el-GR" dirty="0" smtClean="0"/>
              <a:t>και </a:t>
            </a:r>
            <a:r>
              <a:rPr lang="en-US" dirty="0" err="1" smtClean="0"/>
              <a:t>aPTT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Μέτρηση επιπέδων </a:t>
            </a:r>
            <a:r>
              <a:rPr lang="en-US" dirty="0" smtClean="0"/>
              <a:t>VIII.</a:t>
            </a:r>
          </a:p>
          <a:p>
            <a:r>
              <a:rPr lang="en-US" dirty="0" smtClean="0"/>
              <a:t>H </a:t>
            </a:r>
            <a:r>
              <a:rPr lang="el-GR" dirty="0" err="1" smtClean="0"/>
              <a:t>ριστοσετίνη</a:t>
            </a:r>
            <a:r>
              <a:rPr lang="el-GR" dirty="0" smtClean="0"/>
              <a:t> βοηθά στην </a:t>
            </a:r>
            <a:r>
              <a:rPr lang="en-US" dirty="0" smtClean="0"/>
              <a:t>in vitro</a:t>
            </a:r>
            <a:r>
              <a:rPr lang="el-GR" dirty="0" smtClean="0"/>
              <a:t> προσομοίωση της συγκόλλησης των αιμοπεταλίων με τον ενδοθηλιακό </a:t>
            </a:r>
            <a:r>
              <a:rPr lang="en-US" dirty="0" smtClean="0"/>
              <a:t>vWF</a:t>
            </a:r>
            <a:r>
              <a:rPr lang="el-GR" dirty="0" smtClean="0"/>
              <a:t>. Η δοκιμασία συνίσταται στη μέτρηση των επιπέδων του αντιγόνου του</a:t>
            </a:r>
            <a:r>
              <a:rPr lang="en-US" dirty="0"/>
              <a:t> </a:t>
            </a:r>
            <a:r>
              <a:rPr lang="en-US" dirty="0" smtClean="0"/>
              <a:t>vWF</a:t>
            </a:r>
            <a:r>
              <a:rPr lang="el-GR" dirty="0" smtClean="0"/>
              <a:t> (</a:t>
            </a:r>
            <a:r>
              <a:rPr lang="en-US" dirty="0" err="1" smtClean="0"/>
              <a:t>vWF:Ag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Μελέτη δραστικότητας του</a:t>
            </a:r>
            <a:r>
              <a:rPr lang="en-US" dirty="0"/>
              <a:t> </a:t>
            </a:r>
            <a:r>
              <a:rPr lang="en-US" dirty="0" smtClean="0"/>
              <a:t>vWF</a:t>
            </a:r>
            <a:r>
              <a:rPr lang="el-GR" dirty="0" smtClean="0"/>
              <a:t>, όσον αφορά την σύνδεση με τα αιμοπετάλια</a:t>
            </a:r>
            <a:r>
              <a:rPr lang="en-US" dirty="0" smtClean="0"/>
              <a:t> (</a:t>
            </a:r>
            <a:r>
              <a:rPr lang="en-US" dirty="0" err="1" smtClean="0"/>
              <a:t>vWF:RCo</a:t>
            </a:r>
            <a:r>
              <a:rPr lang="en-US" dirty="0" smtClean="0"/>
              <a:t>)</a:t>
            </a:r>
            <a:r>
              <a:rPr lang="el-GR" dirty="0" smtClean="0"/>
              <a:t> και το κολλαγόνο</a:t>
            </a:r>
            <a:r>
              <a:rPr lang="en-US" dirty="0" smtClean="0"/>
              <a:t> (</a:t>
            </a:r>
            <a:r>
              <a:rPr lang="en-US" dirty="0" err="1" smtClean="0"/>
              <a:t>vWF:CB</a:t>
            </a:r>
            <a:r>
              <a:rPr lang="en-US" dirty="0" smtClean="0"/>
              <a:t>)</a:t>
            </a:r>
            <a:r>
              <a:rPr lang="el-GR" dirty="0" smtClean="0"/>
              <a:t>. 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063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ΔΙΑΦΟΡΙΚΗ ΔΙΑΓΝΩΣΗ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Αιμορροφιλια</a:t>
            </a:r>
            <a:r>
              <a:rPr lang="el-GR" smtClean="0"/>
              <a:t> Α</a:t>
            </a:r>
            <a:endParaRPr lang="el-GR" dirty="0" smtClean="0"/>
          </a:p>
          <a:p>
            <a:r>
              <a:rPr lang="el-GR" dirty="0" err="1" smtClean="0"/>
              <a:t>Επικτητη</a:t>
            </a:r>
            <a:r>
              <a:rPr lang="el-GR" dirty="0" smtClean="0"/>
              <a:t>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8755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ΕΠΙΚΤΗΤΗ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Σπάνια αιμορραγική διαταραχή. </a:t>
            </a:r>
            <a:endParaRPr lang="en-US" dirty="0" smtClean="0"/>
          </a:p>
          <a:p>
            <a:r>
              <a:rPr lang="el-GR" dirty="0" smtClean="0"/>
              <a:t>Κλινικά και εργαστηριακά ευρήματα όμοια με την κληρονομική νόσο του </a:t>
            </a:r>
            <a:r>
              <a:rPr lang="el-GR" dirty="0" err="1" smtClean="0"/>
              <a:t>von</a:t>
            </a:r>
            <a:r>
              <a:rPr lang="el-GR" dirty="0" smtClean="0"/>
              <a:t> </a:t>
            </a:r>
            <a:r>
              <a:rPr lang="el-GR" dirty="0" err="1" smtClean="0"/>
              <a:t>Willebrand</a:t>
            </a:r>
            <a:r>
              <a:rPr lang="en-US" dirty="0" smtClean="0"/>
              <a:t> </a:t>
            </a:r>
            <a:r>
              <a:rPr lang="el-GR" dirty="0" smtClean="0"/>
              <a:t>εκτός από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Χρόνος εμφάνισης.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Αρνητικό οικογενειακό ιστορικό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Συνήθως υπάρχει υποκείμενη νόσος: </a:t>
            </a:r>
          </a:p>
          <a:p>
            <a:pPr marL="457200" indent="-457200">
              <a:buNone/>
            </a:pPr>
            <a:r>
              <a:rPr lang="el-GR" dirty="0" smtClean="0"/>
              <a:t>                                   -Κακοήθη νοσήματα 70%</a:t>
            </a:r>
          </a:p>
          <a:p>
            <a:pPr marL="457200" indent="-457200">
              <a:buNone/>
            </a:pPr>
            <a:r>
              <a:rPr lang="el-GR" dirty="0" smtClean="0"/>
              <a:t>                                   -Καρδιαγγειακά νοσήματα 20%</a:t>
            </a:r>
          </a:p>
          <a:p>
            <a:pPr marL="457200" indent="-457200">
              <a:buNone/>
            </a:pPr>
            <a:r>
              <a:rPr lang="el-GR" dirty="0" smtClean="0"/>
              <a:t>                                   -</a:t>
            </a:r>
            <a:r>
              <a:rPr lang="el-GR" dirty="0" err="1" smtClean="0"/>
              <a:t>Αυτοάνοσα</a:t>
            </a:r>
            <a:r>
              <a:rPr lang="el-GR" dirty="0" smtClean="0"/>
              <a:t> νοσήματα 2%</a:t>
            </a:r>
          </a:p>
          <a:p>
            <a:pPr marL="457200" indent="-457200">
              <a:buNone/>
            </a:pPr>
            <a:r>
              <a:rPr lang="el-GR" dirty="0" smtClean="0"/>
              <a:t>                                   -Διάφορα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Ανασταλτεσ</a:t>
            </a:r>
            <a:r>
              <a:rPr lang="el-GR" dirty="0" smtClean="0"/>
              <a:t> των </a:t>
            </a:r>
            <a:r>
              <a:rPr lang="el-GR" dirty="0" err="1" smtClean="0"/>
              <a:t>παραγοντων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πηξησ</a:t>
            </a:r>
            <a:r>
              <a:rPr lang="el-GR" dirty="0" smtClean="0"/>
              <a:t> ( </a:t>
            </a:r>
            <a:r>
              <a:rPr lang="el-GR" dirty="0" err="1" smtClean="0"/>
              <a:t>αναστολεασ</a:t>
            </a:r>
            <a:r>
              <a:rPr lang="el-GR" dirty="0" smtClean="0"/>
              <a:t> του </a:t>
            </a:r>
            <a:r>
              <a:rPr lang="en-US" dirty="0" err="1" smtClean="0"/>
              <a:t>fviii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Επίπτωση :1 - 4/1.000.000 </a:t>
            </a:r>
            <a:r>
              <a:rPr lang="el-GR" dirty="0" err="1" smtClean="0"/>
              <a:t>άνα</a:t>
            </a:r>
            <a:r>
              <a:rPr lang="el-GR" dirty="0" smtClean="0"/>
              <a:t> έτος.</a:t>
            </a:r>
          </a:p>
          <a:p>
            <a:r>
              <a:rPr lang="el-GR" dirty="0" smtClean="0"/>
              <a:t>Οι περισσότεροι ασθενείς είναι &gt;50 ετών εκτός από την νόσο που σχετίζεται με την εγκυμοσύνη και τη λοχεία.</a:t>
            </a:r>
          </a:p>
          <a:p>
            <a:r>
              <a:rPr lang="el-GR" dirty="0" smtClean="0"/>
              <a:t>Συσχέτιση με :                                          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 Εγκυμοσύνη  και λοχεία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Νόσοι  του συνδετικού ιστού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Νεοπλάσματα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Φάρμακα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Δεν βρέθηκε υποκείμενη νόσος στο 50% των  ασθενών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Αναστολεασ</a:t>
            </a:r>
            <a:r>
              <a:rPr lang="el-GR" dirty="0" smtClean="0"/>
              <a:t> του FVIII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Αιφνίδια εμφάνιση μεγάλων αιματωμάτων ή εκτεταμένων εκχυμώσεων χωρίς σημαντικό τραύμα ή γνωστή αιμορραγική διάθεση </a:t>
            </a:r>
          </a:p>
          <a:p>
            <a:r>
              <a:rPr lang="el-GR" dirty="0" smtClean="0"/>
              <a:t>Παράταση του </a:t>
            </a:r>
            <a:r>
              <a:rPr lang="el-GR" dirty="0" err="1" smtClean="0"/>
              <a:t>aPTT</a:t>
            </a:r>
            <a:r>
              <a:rPr lang="el-GR" dirty="0" smtClean="0"/>
              <a:t>, φυσιολογικό PT </a:t>
            </a:r>
          </a:p>
          <a:p>
            <a:r>
              <a:rPr lang="el-GR" dirty="0" err="1" smtClean="0"/>
              <a:t>Mixing</a:t>
            </a:r>
            <a:r>
              <a:rPr lang="el-GR" dirty="0" smtClean="0"/>
              <a:t> </a:t>
            </a:r>
            <a:r>
              <a:rPr lang="el-GR" dirty="0" err="1" smtClean="0"/>
              <a:t>study</a:t>
            </a:r>
            <a:r>
              <a:rPr lang="el-GR" dirty="0" smtClean="0"/>
              <a:t>: καμία  διόρθωση ή αρχική διόρθωση και στη συνέχεια παράταση μετά από επώαση στους 37°C.</a:t>
            </a:r>
          </a:p>
          <a:p>
            <a:r>
              <a:rPr lang="el-GR" dirty="0" smtClean="0"/>
              <a:t>Μέτρηση δραστικότητας παραγόντων (χαμηλό FVIII)</a:t>
            </a:r>
          </a:p>
          <a:p>
            <a:r>
              <a:rPr lang="el-GR" dirty="0" err="1" smtClean="0"/>
              <a:t>Τιτλοποίηση</a:t>
            </a:r>
            <a:r>
              <a:rPr lang="el-GR" dirty="0" smtClean="0"/>
              <a:t> ( </a:t>
            </a:r>
            <a:r>
              <a:rPr lang="el-GR" dirty="0" err="1" smtClean="0"/>
              <a:t>Bethesda</a:t>
            </a:r>
            <a:r>
              <a:rPr lang="el-G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ΗΠΑΤΙΚΗ ΝΟΣΟΣ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Διαταραχή της αιμόστασης.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 και λειτουργικές διαταραχές των αιμοπεταλίων.</a:t>
            </a:r>
          </a:p>
          <a:p>
            <a:r>
              <a:rPr lang="el-GR" dirty="0" smtClean="0"/>
              <a:t>ΔΕΠ.</a:t>
            </a:r>
          </a:p>
          <a:p>
            <a:r>
              <a:rPr lang="el-GR" dirty="0" smtClean="0"/>
              <a:t>Συστηματική </a:t>
            </a:r>
            <a:r>
              <a:rPr lang="el-GR" dirty="0" err="1" smtClean="0"/>
              <a:t>ινωδόλυση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Παραγωγή παθολογικού </a:t>
            </a:r>
            <a:r>
              <a:rPr lang="el-GR" dirty="0" err="1" smtClean="0"/>
              <a:t>ινωδογόνου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3036" y="213569"/>
            <a:ext cx="9905998" cy="1478570"/>
          </a:xfrm>
        </p:spPr>
        <p:txBody>
          <a:bodyPr/>
          <a:lstStyle/>
          <a:p>
            <a:r>
              <a:rPr lang="el-GR" dirty="0" err="1" smtClean="0"/>
              <a:t>Διαταραχεσ</a:t>
            </a:r>
            <a:r>
              <a:rPr lang="el-GR" dirty="0" smtClean="0"/>
              <a:t> </a:t>
            </a:r>
            <a:r>
              <a:rPr lang="en-GB" dirty="0" err="1" smtClean="0"/>
              <a:t>Πρωτογεν</a:t>
            </a:r>
            <a:r>
              <a:rPr lang="el-GR" dirty="0" err="1" smtClean="0"/>
              <a:t>ουσ</a:t>
            </a:r>
            <a:r>
              <a:rPr lang="en-GB" dirty="0" smtClean="0"/>
              <a:t> </a:t>
            </a:r>
            <a:r>
              <a:rPr lang="en-GB" dirty="0" err="1" smtClean="0"/>
              <a:t>αιμ</a:t>
            </a:r>
            <a:r>
              <a:rPr lang="el-GR" dirty="0" smtClean="0"/>
              <a:t>ο</a:t>
            </a:r>
            <a:r>
              <a:rPr lang="en-GB" dirty="0" err="1" smtClean="0"/>
              <a:t>σταση</a:t>
            </a:r>
            <a:r>
              <a:rPr lang="el-GR" dirty="0" smtClean="0"/>
              <a:t>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1867989"/>
            <a:ext cx="6160725" cy="392321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Clr>
                <a:srgbClr val="00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Ανωμαλίες</a:t>
            </a:r>
            <a:r>
              <a:rPr lang="en-GB" dirty="0" smtClean="0"/>
              <a:t> </a:t>
            </a:r>
            <a:r>
              <a:rPr lang="en-GB" dirty="0" err="1" smtClean="0"/>
              <a:t>της</a:t>
            </a:r>
            <a:r>
              <a:rPr lang="en-GB" dirty="0" smtClean="0"/>
              <a:t> </a:t>
            </a:r>
            <a:r>
              <a:rPr lang="en-GB" i="1" u="sng" dirty="0" err="1" smtClean="0">
                <a:solidFill>
                  <a:srgbClr val="FFFF00"/>
                </a:solidFill>
              </a:rPr>
              <a:t>λειτουργικότητας</a:t>
            </a:r>
            <a:r>
              <a:rPr lang="en-GB" dirty="0" smtClean="0"/>
              <a:t> </a:t>
            </a:r>
            <a:r>
              <a:rPr lang="en-GB" dirty="0" err="1" smtClean="0"/>
              <a:t>των</a:t>
            </a:r>
            <a:r>
              <a:rPr lang="en-GB" dirty="0" smtClean="0"/>
              <a:t> </a:t>
            </a:r>
            <a:r>
              <a:rPr lang="en-GB" dirty="0" err="1" smtClean="0"/>
              <a:t>αιμοπεταλίων</a:t>
            </a:r>
            <a:r>
              <a:rPr lang="en-GB" dirty="0" smtClean="0"/>
              <a:t> (</a:t>
            </a:r>
            <a:r>
              <a:rPr lang="en-GB" dirty="0" err="1" smtClean="0"/>
              <a:t>ποιοτικές</a:t>
            </a:r>
            <a:r>
              <a:rPr lang="en-GB" dirty="0" smtClean="0"/>
              <a:t> </a:t>
            </a:r>
            <a:r>
              <a:rPr lang="en-GB" dirty="0" err="1" smtClean="0"/>
              <a:t>διαταραχές</a:t>
            </a:r>
            <a:r>
              <a:rPr lang="en-GB" dirty="0" smtClean="0"/>
              <a:t>)</a:t>
            </a:r>
            <a:r>
              <a:rPr lang="ar-SA" dirty="0" smtClean="0">
                <a:cs typeface="Arial" charset="0"/>
              </a:rPr>
              <a:t>‏</a:t>
            </a:r>
            <a:endParaRPr lang="el-GR" dirty="0" smtClean="0">
              <a:cs typeface="Arial" charset="0"/>
            </a:endParaRPr>
          </a:p>
          <a:p>
            <a:pPr>
              <a:spcBef>
                <a:spcPts val="600"/>
              </a:spcBef>
              <a:buClr>
                <a:srgbClr val="00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dirty="0" smtClean="0">
              <a:cs typeface="Arial" charset="0"/>
            </a:endParaRPr>
          </a:p>
          <a:p>
            <a:pPr>
              <a:spcBef>
                <a:spcPts val="600"/>
              </a:spcBef>
              <a:buClr>
                <a:srgbClr val="00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dirty="0" smtClean="0">
              <a:cs typeface="Arial" charset="0"/>
            </a:endParaRPr>
          </a:p>
          <a:p>
            <a:pPr>
              <a:spcBef>
                <a:spcPts val="600"/>
              </a:spcBef>
              <a:buClr>
                <a:srgbClr val="00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Ανωμαλίες</a:t>
            </a:r>
            <a:r>
              <a:rPr lang="en-GB" dirty="0" smtClean="0"/>
              <a:t>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i="1" u="sng" dirty="0" err="1" smtClean="0">
                <a:solidFill>
                  <a:srgbClr val="FFFF00"/>
                </a:solidFill>
              </a:rPr>
              <a:t>αριθμού</a:t>
            </a:r>
            <a:r>
              <a:rPr lang="en-GB" dirty="0" smtClean="0"/>
              <a:t> </a:t>
            </a:r>
            <a:r>
              <a:rPr lang="en-GB" dirty="0" err="1" smtClean="0"/>
              <a:t>των</a:t>
            </a:r>
            <a:r>
              <a:rPr lang="en-GB" dirty="0" smtClean="0"/>
              <a:t> </a:t>
            </a:r>
            <a:r>
              <a:rPr lang="en-GB" dirty="0" err="1" smtClean="0"/>
              <a:t>αιμοπεταλίων</a:t>
            </a:r>
            <a:endParaRPr lang="en-GB" dirty="0" smtClean="0"/>
          </a:p>
          <a:p>
            <a:pPr>
              <a:spcBef>
                <a:spcPts val="600"/>
              </a:spcBef>
              <a:buClr>
                <a:srgbClr val="00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spcBef>
                <a:spcPts val="6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Θρομβοπενία</a:t>
            </a:r>
            <a:r>
              <a:rPr lang="en-GB" dirty="0" smtClean="0"/>
              <a:t> &lt; 100.000/</a:t>
            </a:r>
            <a:r>
              <a:rPr lang="en-GB" dirty="0" err="1" smtClean="0"/>
              <a:t>μl</a:t>
            </a:r>
            <a:endParaRPr lang="en-GB" dirty="0" smtClean="0"/>
          </a:p>
          <a:p>
            <a:pPr>
              <a:spcBef>
                <a:spcPts val="6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Θρομβοκυττάρωση</a:t>
            </a:r>
            <a:r>
              <a:rPr lang="en-GB" dirty="0" smtClean="0"/>
              <a:t> &gt; 450.000/</a:t>
            </a:r>
            <a:r>
              <a:rPr lang="en-GB" dirty="0" err="1" smtClean="0"/>
              <a:t>μl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4" name="Picture 5" descr="http://img.medscape.com/pi/emed/ckb/hematology/197800-201722-4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7451" y="1293224"/>
            <a:ext cx="4062549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36910" y="161318"/>
            <a:ext cx="9905998" cy="1478570"/>
          </a:xfrm>
        </p:spPr>
        <p:txBody>
          <a:bodyPr/>
          <a:lstStyle/>
          <a:p>
            <a:r>
              <a:rPr lang="el-GR" dirty="0" err="1" smtClean="0"/>
              <a:t>Λειτουργικεσ</a:t>
            </a:r>
            <a:r>
              <a:rPr lang="el-GR" dirty="0" smtClean="0"/>
              <a:t> </a:t>
            </a:r>
            <a:r>
              <a:rPr lang="el-GR" dirty="0" err="1" smtClean="0"/>
              <a:t>διατραχεσ</a:t>
            </a:r>
            <a:r>
              <a:rPr lang="el-GR" dirty="0" smtClean="0"/>
              <a:t> </a:t>
            </a:r>
            <a:r>
              <a:rPr lang="el-GR" dirty="0" err="1" smtClean="0"/>
              <a:t>αιμοπεταλιων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58532" y="2092732"/>
            <a:ext cx="5860279" cy="3968433"/>
          </a:xfrm>
        </p:spPr>
        <p:txBody>
          <a:bodyPr>
            <a:normAutofit fontScale="62500" lnSpcReduction="20000"/>
          </a:bodyPr>
          <a:lstStyle/>
          <a:p>
            <a:r>
              <a:rPr lang="en-GB" sz="2900" dirty="0" smtClean="0">
                <a:solidFill>
                  <a:srgbClr val="FF0000"/>
                </a:solidFill>
              </a:rPr>
              <a:t>Bernard-</a:t>
            </a:r>
            <a:r>
              <a:rPr lang="en-GB" sz="2900" dirty="0" err="1" smtClean="0">
                <a:solidFill>
                  <a:srgbClr val="FF0000"/>
                </a:solidFill>
              </a:rPr>
              <a:t>Soulier</a:t>
            </a:r>
            <a:r>
              <a:rPr lang="en-GB" sz="2900" dirty="0" smtClean="0">
                <a:solidFill>
                  <a:srgbClr val="FF0000"/>
                </a:solidFill>
              </a:rPr>
              <a:t> syndrome:</a:t>
            </a:r>
            <a:r>
              <a:rPr lang="el-GR" sz="2900" dirty="0" smtClean="0">
                <a:solidFill>
                  <a:srgbClr val="FF0000"/>
                </a:solidFill>
              </a:rPr>
              <a:t> </a:t>
            </a:r>
            <a:r>
              <a:rPr lang="en-GB" sz="2900" dirty="0" err="1" smtClean="0">
                <a:solidFill>
                  <a:srgbClr val="FF0000"/>
                </a:solidFill>
              </a:rPr>
              <a:t>αιμορραγική</a:t>
            </a:r>
            <a:r>
              <a:rPr lang="en-GB" sz="2900" dirty="0" smtClean="0">
                <a:solidFill>
                  <a:srgbClr val="FF0000"/>
                </a:solidFill>
              </a:rPr>
              <a:t> </a:t>
            </a:r>
            <a:r>
              <a:rPr lang="en-GB" sz="2900" dirty="0" err="1" smtClean="0">
                <a:solidFill>
                  <a:srgbClr val="FF0000"/>
                </a:solidFill>
              </a:rPr>
              <a:t>διαταραχή</a:t>
            </a:r>
            <a:endParaRPr lang="en-GB" sz="2900" dirty="0" smtClean="0">
              <a:solidFill>
                <a:srgbClr val="FF0000"/>
              </a:solidFill>
            </a:endParaRP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Κληρονομείται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με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αυτοσωματικό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υπολειπόμενο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χαρακτήρα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Πρώτες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εβδομάδες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της</a:t>
            </a:r>
            <a:r>
              <a:rPr lang="en-GB" dirty="0" smtClean="0">
                <a:solidFill>
                  <a:srgbClr val="FFFFFF"/>
                </a:solidFill>
              </a:rPr>
              <a:t>  </a:t>
            </a:r>
            <a:r>
              <a:rPr lang="en-GB" dirty="0" err="1" smtClean="0">
                <a:solidFill>
                  <a:srgbClr val="FFFFFF"/>
                </a:solidFill>
              </a:rPr>
              <a:t>ζωής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Μείωση έκφρασης </a:t>
            </a:r>
            <a:r>
              <a:rPr lang="en-GB" dirty="0" err="1" smtClean="0">
                <a:solidFill>
                  <a:srgbClr val="FFFFFF"/>
                </a:solidFill>
              </a:rPr>
              <a:t>γλυκοπρωτεϊνών</a:t>
            </a:r>
            <a:r>
              <a:rPr lang="en-US" dirty="0" smtClean="0">
                <a:solidFill>
                  <a:srgbClr val="FFFFFF"/>
                </a:solidFill>
              </a:rPr>
              <a:t> GP </a:t>
            </a:r>
            <a:r>
              <a:rPr lang="en-US" dirty="0" err="1" smtClean="0">
                <a:solidFill>
                  <a:srgbClr val="FFFFFF"/>
                </a:solidFill>
              </a:rPr>
              <a:t>Ib</a:t>
            </a:r>
            <a:r>
              <a:rPr lang="el-GR" dirty="0" smtClean="0">
                <a:solidFill>
                  <a:srgbClr val="FFFFFF"/>
                </a:solidFill>
              </a:rPr>
              <a:t>: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Αδυναμία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δέσμευσης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του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vWF</a:t>
            </a:r>
            <a:r>
              <a:rPr lang="en-GB" dirty="0" smtClean="0">
                <a:solidFill>
                  <a:srgbClr val="FFFFFF"/>
                </a:solidFill>
              </a:rPr>
              <a:t>-</a:t>
            </a:r>
            <a:endParaRPr lang="el-G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αδυναμία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προσκόλλησης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των</a:t>
            </a:r>
            <a:r>
              <a:rPr lang="en-GB" dirty="0" smtClean="0">
                <a:solidFill>
                  <a:srgbClr val="FFFFFF"/>
                </a:solidFill>
              </a:rPr>
              <a:t> ΑΜΠ</a:t>
            </a:r>
            <a:r>
              <a:rPr lang="el-GR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στο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υπενδοθήλιο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των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αγγείων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                    </a:t>
            </a: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                     </a:t>
            </a:r>
            <a:r>
              <a:rPr lang="en-GB" dirty="0" err="1" smtClean="0">
                <a:solidFill>
                  <a:srgbClr val="FFFFFF"/>
                </a:solidFill>
              </a:rPr>
              <a:t>Πορφυρικό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εξάνθημα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και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αιμορραγία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βλεννογόνων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                    </a:t>
            </a:r>
            <a:r>
              <a:rPr lang="en-GB" dirty="0" err="1" smtClean="0">
                <a:solidFill>
                  <a:srgbClr val="FFFFFF"/>
                </a:solidFill>
              </a:rPr>
              <a:t>Σοβαρότερες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αιμορραγίες</a:t>
            </a:r>
            <a:endParaRPr lang="el-G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 </a:t>
            </a:r>
            <a:r>
              <a:rPr lang="el-GR" dirty="0" smtClean="0">
                <a:solidFill>
                  <a:srgbClr val="FFFFFF"/>
                </a:solidFill>
              </a:rPr>
              <a:t>                    Γιγάντια αιμοπετάλια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Αποτέλεσμα εικόνας για Bernard-Soulier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599" y="1426489"/>
            <a:ext cx="3939061" cy="28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1176" y="4469313"/>
            <a:ext cx="2590800" cy="208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36910" y="213570"/>
            <a:ext cx="9905998" cy="1478570"/>
          </a:xfrm>
        </p:spPr>
        <p:txBody>
          <a:bodyPr/>
          <a:lstStyle/>
          <a:p>
            <a:r>
              <a:rPr lang="el-GR" dirty="0" smtClean="0"/>
              <a:t>ΑΙΜΟΣΤΑΣΗ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2301739"/>
            <a:ext cx="9905999" cy="354171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Μηχανισμός</a:t>
            </a:r>
            <a:r>
              <a:rPr lang="el-GR" dirty="0" smtClean="0"/>
              <a:t>: </a:t>
            </a:r>
          </a:p>
          <a:p>
            <a:pPr marL="457200" indent="-457200">
              <a:buAutoNum type="arabicPeriod"/>
            </a:pPr>
            <a:r>
              <a:rPr lang="el-GR" b="1" dirty="0" smtClean="0">
                <a:solidFill>
                  <a:srgbClr val="FFFF00"/>
                </a:solidFill>
              </a:rPr>
              <a:t>Πρωτογενής </a:t>
            </a:r>
            <a:r>
              <a:rPr lang="el-GR" b="1" dirty="0" smtClean="0">
                <a:solidFill>
                  <a:srgbClr val="FFFF00"/>
                </a:solidFill>
              </a:rPr>
              <a:t>αιμόσταση</a:t>
            </a:r>
            <a:r>
              <a:rPr lang="el-GR" dirty="0" smtClean="0"/>
              <a:t>, που περιλαμβάνει τη σύσπαση του τραυματισμένου αγγείου και τη δημιουργία ενός «πρωτογενούς </a:t>
            </a:r>
            <a:r>
              <a:rPr lang="el-GR" dirty="0" err="1" smtClean="0"/>
              <a:t>αιμοπεταλιακού</a:t>
            </a:r>
            <a:r>
              <a:rPr lang="el-GR" dirty="0" smtClean="0"/>
              <a:t> θρόμβου» (λευκού θρόμβου). </a:t>
            </a:r>
            <a:endParaRPr lang="el-GR" dirty="0" smtClean="0"/>
          </a:p>
          <a:p>
            <a:pPr marL="457200" indent="-457200">
              <a:buAutoNum type="arabicPeriod"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2</a:t>
            </a:r>
            <a:r>
              <a:rPr lang="el-GR" b="1" dirty="0" smtClean="0">
                <a:solidFill>
                  <a:srgbClr val="FFFF00"/>
                </a:solidFill>
              </a:rPr>
              <a:t>. Δευτερογενής αιμόσταση</a:t>
            </a:r>
            <a:r>
              <a:rPr lang="el-GR" dirty="0" smtClean="0"/>
              <a:t>, που περιλαμβάνει τη δημιουργία ενός πλέγματος ινώδους που σταθεροποιεί τον θρόμβο (σε αυτή τη διαδικασία συμμετέχουν οι παράγοντες πήξης, αναστολείς και κύτταρα</a:t>
            </a:r>
            <a:r>
              <a:rPr lang="el-GR" dirty="0" smtClean="0"/>
              <a:t>).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3</a:t>
            </a:r>
            <a:r>
              <a:rPr lang="el-GR" b="1" dirty="0" smtClean="0">
                <a:solidFill>
                  <a:srgbClr val="FFFF00"/>
                </a:solidFill>
              </a:rPr>
              <a:t>. </a:t>
            </a:r>
            <a:r>
              <a:rPr lang="el-GR" b="1" dirty="0" err="1" smtClean="0">
                <a:solidFill>
                  <a:srgbClr val="FFFF00"/>
                </a:solidFill>
              </a:rPr>
              <a:t>Ινωδόλυση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– διαδικασία, που αποτρέπει την υπερβολική αύξηση του θρόμβου και μεσολαβεί στη διάλυσή </a:t>
            </a:r>
            <a:r>
              <a:rPr lang="el-GR" dirty="0" smtClean="0"/>
              <a:t>του.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Λειτουργικεσ</a:t>
            </a:r>
            <a:r>
              <a:rPr lang="el-GR" dirty="0" smtClean="0"/>
              <a:t> </a:t>
            </a:r>
            <a:r>
              <a:rPr lang="el-GR" dirty="0" err="1" smtClean="0"/>
              <a:t>διατραχεσ</a:t>
            </a:r>
            <a:r>
              <a:rPr lang="el-GR" dirty="0" smtClean="0"/>
              <a:t> </a:t>
            </a:r>
            <a:r>
              <a:rPr lang="el-GR" dirty="0" err="1" smtClean="0"/>
              <a:t>αιμοπεταλιων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3" y="2249487"/>
            <a:ext cx="5376954" cy="3541714"/>
          </a:xfrm>
        </p:spPr>
        <p:txBody>
          <a:bodyPr>
            <a:normAutofit lnSpcReduction="10000"/>
          </a:bodyPr>
          <a:lstStyle/>
          <a:p>
            <a:pPr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solidFill>
                  <a:srgbClr val="FF0000"/>
                </a:solidFill>
              </a:rPr>
              <a:t>Θρομβασθένεια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Glanzmann</a:t>
            </a:r>
            <a:r>
              <a:rPr lang="el-GR" dirty="0" smtClean="0">
                <a:solidFill>
                  <a:srgbClr val="FFFFFF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έλλειψη</a:t>
            </a:r>
            <a:r>
              <a:rPr lang="en-GB" dirty="0" smtClean="0">
                <a:solidFill>
                  <a:srgbClr val="FFFFFF"/>
                </a:solidFill>
              </a:rPr>
              <a:t> GP </a:t>
            </a:r>
            <a:r>
              <a:rPr lang="en-GB" dirty="0" err="1" smtClean="0">
                <a:solidFill>
                  <a:srgbClr val="FFFFFF"/>
                </a:solidFill>
              </a:rPr>
              <a:t>IIb-IIIa</a:t>
            </a:r>
            <a:r>
              <a:rPr lang="en-GB" dirty="0" smtClean="0">
                <a:solidFill>
                  <a:srgbClr val="FFFFFF"/>
                </a:solidFill>
              </a:rPr>
              <a:t>:</a:t>
            </a:r>
            <a:r>
              <a:rPr lang="el-GR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υποδοχέας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του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πλασματικού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ινωδογόνου</a:t>
            </a:r>
            <a:r>
              <a:rPr lang="el-GR" dirty="0" smtClean="0">
                <a:solidFill>
                  <a:srgbClr val="FFFFFF"/>
                </a:solidFill>
              </a:rPr>
              <a:t>: Αδυναμία σ</a:t>
            </a:r>
            <a:r>
              <a:rPr lang="en-GB" dirty="0" err="1" smtClean="0">
                <a:solidFill>
                  <a:srgbClr val="FFFFFF"/>
                </a:solidFill>
              </a:rPr>
              <a:t>υσσώρευσ</a:t>
            </a:r>
            <a:r>
              <a:rPr lang="el-GR" dirty="0" smtClean="0">
                <a:solidFill>
                  <a:srgbClr val="FFFFFF"/>
                </a:solidFill>
              </a:rPr>
              <a:t>ης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των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l-GR" dirty="0" smtClean="0">
                <a:solidFill>
                  <a:srgbClr val="FFFFFF"/>
                </a:solidFill>
              </a:rPr>
              <a:t>ΑΜΠ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dirty="0" smtClean="0">
              <a:solidFill>
                <a:srgbClr val="FFFFFF"/>
              </a:solidFill>
            </a:endParaRPr>
          </a:p>
          <a:p>
            <a:pPr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   </a:t>
            </a:r>
            <a:r>
              <a:rPr lang="en-GB" dirty="0" err="1" smtClean="0">
                <a:solidFill>
                  <a:srgbClr val="FFFFFF"/>
                </a:solidFill>
              </a:rPr>
              <a:t>Κληρονομική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διαταραχή</a:t>
            </a:r>
            <a:r>
              <a:rPr lang="en-GB" dirty="0" smtClean="0">
                <a:solidFill>
                  <a:srgbClr val="FFFFFF"/>
                </a:solidFill>
              </a:rPr>
              <a:t>: </a:t>
            </a:r>
            <a:r>
              <a:rPr lang="en-GB" dirty="0" err="1" smtClean="0">
                <a:solidFill>
                  <a:srgbClr val="FFFFFF"/>
                </a:solidFill>
              </a:rPr>
              <a:t>σωματικό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υπολειπόμενο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χαρακτήρα</a:t>
            </a:r>
            <a:r>
              <a:rPr lang="el-GR" dirty="0" smtClean="0">
                <a:solidFill>
                  <a:srgbClr val="FFFFFF"/>
                </a:solidFill>
              </a:rPr>
              <a:t>: </a:t>
            </a:r>
          </a:p>
          <a:p>
            <a:pPr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   Νεογνική </a:t>
            </a:r>
            <a:r>
              <a:rPr lang="el-GR" dirty="0" smtClean="0">
                <a:solidFill>
                  <a:srgbClr val="FFFFFF"/>
                </a:solidFill>
              </a:rPr>
              <a:t>περίοδο</a:t>
            </a:r>
          </a:p>
          <a:p>
            <a:pPr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dirty="0" smtClean="0">
              <a:solidFill>
                <a:srgbClr val="FFFFFF"/>
              </a:solidFill>
            </a:endParaRPr>
          </a:p>
          <a:p>
            <a:pPr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310640" y="5979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FFFFFF"/>
                </a:solidFill>
              </a:rPr>
              <a:t>Φυσιολογικό αριθμό ΑΜΠ</a:t>
            </a: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Εύκολες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εκχυμώσεις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έως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βαριές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αιμορραγίες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026" y="2153195"/>
            <a:ext cx="3489575" cy="3224234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6099" y="213569"/>
            <a:ext cx="9905998" cy="1478570"/>
          </a:xfrm>
        </p:spPr>
        <p:txBody>
          <a:bodyPr/>
          <a:lstStyle/>
          <a:p>
            <a:r>
              <a:rPr lang="el-GR" dirty="0" err="1" smtClean="0"/>
              <a:t>Λειτουργικεσ</a:t>
            </a:r>
            <a:r>
              <a:rPr lang="el-GR" dirty="0" smtClean="0"/>
              <a:t> </a:t>
            </a:r>
            <a:r>
              <a:rPr lang="el-GR" dirty="0" err="1" smtClean="0"/>
              <a:t>διατραχεσ</a:t>
            </a:r>
            <a:r>
              <a:rPr lang="el-GR" dirty="0" smtClean="0"/>
              <a:t> </a:t>
            </a:r>
            <a:r>
              <a:rPr lang="el-GR" dirty="0" err="1" smtClean="0"/>
              <a:t>αιμοπεταλιων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1449977"/>
            <a:ext cx="10575971" cy="50030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Clr>
                <a:srgbClr val="00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 dirty="0" err="1" smtClean="0">
                <a:solidFill>
                  <a:srgbClr val="00FFFF"/>
                </a:solidFill>
              </a:rPr>
              <a:t>Επίκτητες</a:t>
            </a:r>
            <a:endParaRPr lang="en-GB" sz="1800" b="1" dirty="0" smtClean="0">
              <a:solidFill>
                <a:srgbClr val="00FFFF"/>
              </a:solidFill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err="1" smtClean="0">
                <a:solidFill>
                  <a:srgbClr val="FFFFFF"/>
                </a:solidFill>
              </a:rPr>
              <a:t>Φάρμακα</a:t>
            </a:r>
            <a:r>
              <a:rPr lang="en-GB" sz="1600" dirty="0" smtClean="0">
                <a:solidFill>
                  <a:srgbClr val="FFFFFF"/>
                </a:solidFill>
              </a:rPr>
              <a:t> (</a:t>
            </a:r>
            <a:r>
              <a:rPr lang="en-GB" sz="1600" dirty="0" err="1" smtClean="0">
                <a:solidFill>
                  <a:srgbClr val="FFFFFF"/>
                </a:solidFill>
              </a:rPr>
              <a:t>ασπιρίνη</a:t>
            </a:r>
            <a:r>
              <a:rPr lang="en-GB" sz="1600" dirty="0" smtClean="0">
                <a:solidFill>
                  <a:srgbClr val="FFFFFF"/>
                </a:solidFill>
              </a:rPr>
              <a:t>, </a:t>
            </a:r>
            <a:r>
              <a:rPr lang="en-GB" sz="1600" dirty="0" err="1" smtClean="0">
                <a:solidFill>
                  <a:srgbClr val="FFFFFF"/>
                </a:solidFill>
              </a:rPr>
              <a:t>μη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στεροειδή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αντιφλεγμονώδη</a:t>
            </a:r>
            <a:r>
              <a:rPr lang="en-GB" sz="1600" dirty="0" smtClean="0">
                <a:solidFill>
                  <a:srgbClr val="FFFFFF"/>
                </a:solidFill>
              </a:rPr>
              <a:t>, </a:t>
            </a:r>
            <a:r>
              <a:rPr lang="en-GB" sz="1600" dirty="0" err="1" smtClean="0">
                <a:solidFill>
                  <a:srgbClr val="FFFFFF"/>
                </a:solidFill>
              </a:rPr>
              <a:t>ηπαρίνη</a:t>
            </a:r>
            <a:r>
              <a:rPr lang="en-GB" sz="1600" dirty="0" smtClean="0">
                <a:solidFill>
                  <a:srgbClr val="FFFFFF"/>
                </a:solidFill>
              </a:rPr>
              <a:t>, </a:t>
            </a:r>
            <a:r>
              <a:rPr lang="en-GB" sz="1600" dirty="0" err="1" smtClean="0">
                <a:solidFill>
                  <a:srgbClr val="FFFFFF"/>
                </a:solidFill>
              </a:rPr>
              <a:t>διπυριδαμόλη</a:t>
            </a:r>
            <a:r>
              <a:rPr lang="en-GB" sz="1600" dirty="0" smtClean="0">
                <a:solidFill>
                  <a:srgbClr val="FFFFFF"/>
                </a:solidFill>
              </a:rPr>
              <a:t>, </a:t>
            </a:r>
            <a:r>
              <a:rPr lang="en-GB" sz="1600" dirty="0" err="1" smtClean="0">
                <a:solidFill>
                  <a:srgbClr val="FFFFFF"/>
                </a:solidFill>
              </a:rPr>
              <a:t>αντιβιοτικά</a:t>
            </a:r>
            <a:r>
              <a:rPr lang="en-GB" sz="1600" dirty="0" smtClean="0">
                <a:solidFill>
                  <a:srgbClr val="FFFFFF"/>
                </a:solidFill>
              </a:rPr>
              <a:t>, </a:t>
            </a:r>
            <a:r>
              <a:rPr lang="en-GB" sz="1600" dirty="0" err="1" smtClean="0">
                <a:solidFill>
                  <a:srgbClr val="FFFFFF"/>
                </a:solidFill>
              </a:rPr>
              <a:t>κ.α</a:t>
            </a:r>
            <a:r>
              <a:rPr lang="en-GB" sz="1600" dirty="0" smtClean="0">
                <a:solidFill>
                  <a:srgbClr val="FFFFFF"/>
                </a:solidFill>
              </a:rPr>
              <a:t>.)</a:t>
            </a:r>
            <a:r>
              <a:rPr lang="ar-SA" sz="1600" dirty="0" smtClean="0">
                <a:solidFill>
                  <a:srgbClr val="FFFFFF"/>
                </a:solidFill>
                <a:cs typeface="Arial" charset="0"/>
              </a:rPr>
              <a:t>‏</a:t>
            </a:r>
            <a:endParaRPr lang="en-GB" sz="16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err="1" smtClean="0">
                <a:solidFill>
                  <a:srgbClr val="FFFFFF"/>
                </a:solidFill>
              </a:rPr>
              <a:t>Μυελοϋπερπλαστικά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νοσήματα</a:t>
            </a:r>
            <a:endParaRPr lang="en-GB" sz="16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rgbClr val="FFFFFF"/>
                </a:solidFill>
              </a:rPr>
              <a:t>             </a:t>
            </a:r>
            <a:r>
              <a:rPr lang="en-GB" sz="1600" dirty="0" err="1" smtClean="0">
                <a:solidFill>
                  <a:srgbClr val="FFFFFF"/>
                </a:solidFill>
              </a:rPr>
              <a:t>Μυελοδυσπλαστικά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σύνδρομα</a:t>
            </a:r>
            <a:endParaRPr lang="en-GB" sz="16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rgbClr val="FFFFFF"/>
                </a:solidFill>
              </a:rPr>
              <a:t>             </a:t>
            </a:r>
            <a:r>
              <a:rPr lang="en-GB" sz="1600" dirty="0" err="1" smtClean="0">
                <a:solidFill>
                  <a:srgbClr val="FFFFFF"/>
                </a:solidFill>
              </a:rPr>
              <a:t>Παραπρωτεϊναιμίες</a:t>
            </a:r>
            <a:r>
              <a:rPr lang="en-GB" sz="1600" dirty="0" smtClean="0">
                <a:solidFill>
                  <a:srgbClr val="FFFFFF"/>
                </a:solidFill>
              </a:rPr>
              <a:t>: </a:t>
            </a:r>
            <a:r>
              <a:rPr lang="en-GB" sz="1600" dirty="0" err="1" smtClean="0">
                <a:solidFill>
                  <a:srgbClr val="FFFFFF"/>
                </a:solidFill>
              </a:rPr>
              <a:t>Μυέλωμα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και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μακροσφαιριναιμία</a:t>
            </a:r>
            <a:endParaRPr lang="en-GB" sz="16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err="1" smtClean="0">
                <a:solidFill>
                  <a:srgbClr val="FFFFFF"/>
                </a:solidFill>
              </a:rPr>
              <a:t>Καρδιοχειρουργικές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επεμβάσεις</a:t>
            </a:r>
            <a:endParaRPr lang="en-GB" sz="16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err="1" smtClean="0">
                <a:solidFill>
                  <a:srgbClr val="FFFFFF"/>
                </a:solidFill>
              </a:rPr>
              <a:t>Ουραιμία</a:t>
            </a:r>
            <a:endParaRPr lang="en-GB" sz="16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err="1" smtClean="0">
                <a:solidFill>
                  <a:srgbClr val="FFFFFF"/>
                </a:solidFill>
              </a:rPr>
              <a:t>Νοσήματα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του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ήπατος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 smtClean="0">
              <a:solidFill>
                <a:srgbClr val="00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sz="1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sz="1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sz="1400" dirty="0" smtClean="0">
                <a:solidFill>
                  <a:srgbClr val="FFFFFF"/>
                </a:solidFill>
              </a:rPr>
              <a:t>Τ</a:t>
            </a:r>
            <a:r>
              <a:rPr lang="en-GB" sz="1400" dirty="0" err="1" smtClean="0">
                <a:solidFill>
                  <a:srgbClr val="FFFFFF"/>
                </a:solidFill>
              </a:rPr>
              <a:t>ροποποίηση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της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μεμβράνης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των</a:t>
            </a:r>
            <a:r>
              <a:rPr lang="en-GB" sz="1400" dirty="0" smtClean="0">
                <a:solidFill>
                  <a:srgbClr val="FFFFFF"/>
                </a:solidFill>
              </a:rPr>
              <a:t> ΑΜΠ-</a:t>
            </a:r>
            <a:r>
              <a:rPr lang="en-GB" sz="1400" dirty="0" err="1" smtClean="0">
                <a:solidFill>
                  <a:srgbClr val="FFFFFF"/>
                </a:solidFill>
              </a:rPr>
              <a:t>Διαταραχές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της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μεμβράνης</a:t>
            </a:r>
            <a:endParaRPr lang="en-GB" sz="1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err="1" smtClean="0">
                <a:solidFill>
                  <a:srgbClr val="FFFFFF"/>
                </a:solidFill>
              </a:rPr>
              <a:t>Διαταραχή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ρύθμισης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του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ενδοαιμοπεταλιακού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ασβεστίου</a:t>
            </a:r>
            <a:endParaRPr lang="en-GB" sz="1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err="1" smtClean="0">
                <a:solidFill>
                  <a:srgbClr val="FFFFFF"/>
                </a:solidFill>
              </a:rPr>
              <a:t>Ελαττωματικές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δεξαμενές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αποθήκευσης</a:t>
            </a:r>
            <a:endParaRPr lang="en-GB" sz="1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err="1" smtClean="0">
                <a:solidFill>
                  <a:srgbClr val="FFFFFF"/>
                </a:solidFill>
              </a:rPr>
              <a:t>Ενζυματικές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διαταραχές</a:t>
            </a:r>
            <a:endParaRPr lang="en-GB" sz="1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err="1" smtClean="0">
                <a:solidFill>
                  <a:srgbClr val="FFFFFF"/>
                </a:solidFill>
              </a:rPr>
              <a:t>Παρουσία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παθολογικού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κλώνου</a:t>
            </a:r>
            <a:r>
              <a:rPr lang="en-GB" sz="1400" dirty="0" smtClean="0">
                <a:solidFill>
                  <a:srgbClr val="FFFFFF"/>
                </a:solidFill>
              </a:rPr>
              <a:t> ΜΕΓ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err="1" smtClean="0">
                <a:solidFill>
                  <a:srgbClr val="FFFFFF"/>
                </a:solidFill>
              </a:rPr>
              <a:t>Κατάληψη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υποδοχέων</a:t>
            </a:r>
            <a:r>
              <a:rPr lang="en-GB" sz="1400" dirty="0" smtClean="0">
                <a:solidFill>
                  <a:srgbClr val="FFFFFF"/>
                </a:solidFill>
              </a:rPr>
              <a:t> ΑΜΠ </a:t>
            </a:r>
            <a:r>
              <a:rPr lang="en-GB" sz="1400" dirty="0" err="1" smtClean="0">
                <a:solidFill>
                  <a:srgbClr val="FFFFFF"/>
                </a:solidFill>
              </a:rPr>
              <a:t>από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τη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μονοκλωνική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ανοσοσφαιρίνη</a:t>
            </a:r>
            <a:endParaRPr lang="en-GB" sz="14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794069" y="3788229"/>
            <a:ext cx="2873828" cy="744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413" y="305010"/>
            <a:ext cx="9905998" cy="674705"/>
          </a:xfrm>
        </p:spPr>
        <p:txBody>
          <a:bodyPr/>
          <a:lstStyle/>
          <a:p>
            <a:r>
              <a:rPr lang="el-GR" dirty="0" err="1" smtClean="0">
                <a:solidFill>
                  <a:srgbClr val="00FFFF"/>
                </a:solidFill>
              </a:rPr>
              <a:t>Διαταραχη</a:t>
            </a:r>
            <a:r>
              <a:rPr lang="el-GR" dirty="0" smtClean="0">
                <a:solidFill>
                  <a:srgbClr val="00FFFF"/>
                </a:solidFill>
              </a:rPr>
              <a:t> </a:t>
            </a:r>
            <a:r>
              <a:rPr lang="el-GR" dirty="0" err="1" smtClean="0">
                <a:solidFill>
                  <a:srgbClr val="00FFFF"/>
                </a:solidFill>
              </a:rPr>
              <a:t>αριθμου</a:t>
            </a:r>
            <a:r>
              <a:rPr lang="en-GB" dirty="0" smtClean="0">
                <a:solidFill>
                  <a:srgbClr val="00FFFF"/>
                </a:solidFill>
              </a:rPr>
              <a:t> </a:t>
            </a:r>
            <a:r>
              <a:rPr lang="en-GB" dirty="0" err="1" smtClean="0">
                <a:solidFill>
                  <a:srgbClr val="00FFFF"/>
                </a:solidFill>
              </a:rPr>
              <a:t>αιμ</a:t>
            </a:r>
            <a:r>
              <a:rPr lang="el-GR" dirty="0" smtClean="0">
                <a:solidFill>
                  <a:srgbClr val="00FFFF"/>
                </a:solidFill>
              </a:rPr>
              <a:t>ο</a:t>
            </a:r>
            <a:r>
              <a:rPr lang="en-GB" dirty="0" err="1" smtClean="0">
                <a:solidFill>
                  <a:srgbClr val="00FFFF"/>
                </a:solidFill>
              </a:rPr>
              <a:t>σταση</a:t>
            </a:r>
            <a:r>
              <a:rPr lang="el-GR" dirty="0" smtClean="0">
                <a:solidFill>
                  <a:srgbClr val="00FFFF"/>
                </a:solidFill>
              </a:rPr>
              <a:t>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27018" y="1058092"/>
            <a:ext cx="10420394" cy="55255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1.Μειωμένη παραγωγή:</a:t>
            </a:r>
          </a:p>
          <a:p>
            <a:r>
              <a:rPr lang="el-GR" dirty="0" smtClean="0"/>
              <a:t>Ανεπάρκεια αιμοποιητικών παραγόντων: έλλειψη </a:t>
            </a:r>
            <a:r>
              <a:rPr lang="el-GR" dirty="0" err="1" smtClean="0"/>
              <a:t>βιτανίνης</a:t>
            </a:r>
            <a:r>
              <a:rPr lang="el-GR" dirty="0" smtClean="0"/>
              <a:t> 12.</a:t>
            </a:r>
          </a:p>
          <a:p>
            <a:r>
              <a:rPr lang="el-GR" dirty="0" smtClean="0"/>
              <a:t> Ανεπάρκεια μυελού των οστών (</a:t>
            </a:r>
            <a:r>
              <a:rPr lang="el-GR" dirty="0" err="1" smtClean="0"/>
              <a:t>απλαστική</a:t>
            </a:r>
            <a:r>
              <a:rPr lang="el-GR" dirty="0" smtClean="0"/>
              <a:t> αναιμία, </a:t>
            </a:r>
            <a:r>
              <a:rPr lang="el-GR" dirty="0" err="1" smtClean="0"/>
              <a:t>μυελοδυσπλασία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Διήθηση μυελού των οστών: λευχαιμία, λεμφώματα, νεόπλασμα.</a:t>
            </a:r>
          </a:p>
          <a:p>
            <a:r>
              <a:rPr lang="el-GR" dirty="0" smtClean="0"/>
              <a:t>Χημειοθεραπεία, ακτινοθεραπεία.</a:t>
            </a: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2.Αυξημένη καταστροφή:</a:t>
            </a:r>
          </a:p>
          <a:p>
            <a:r>
              <a:rPr lang="el-GR" dirty="0" smtClean="0"/>
              <a:t>Ιδιοπαθής </a:t>
            </a:r>
            <a:r>
              <a:rPr lang="el-GR" dirty="0" err="1" smtClean="0"/>
              <a:t>θρομβοπενική</a:t>
            </a:r>
            <a:r>
              <a:rPr lang="el-GR" dirty="0" smtClean="0"/>
              <a:t> πορφύρα.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 από ηπαρίνη</a:t>
            </a:r>
          </a:p>
          <a:p>
            <a:r>
              <a:rPr lang="el-GR" dirty="0" err="1" smtClean="0"/>
              <a:t>Θρομβωτική</a:t>
            </a:r>
            <a:r>
              <a:rPr lang="el-GR" dirty="0" smtClean="0"/>
              <a:t> </a:t>
            </a:r>
            <a:r>
              <a:rPr lang="el-GR" dirty="0" err="1" smtClean="0"/>
              <a:t>μικροαγειοπάθεια</a:t>
            </a:r>
            <a:r>
              <a:rPr lang="el-GR" dirty="0" smtClean="0"/>
              <a:t> (</a:t>
            </a:r>
            <a:r>
              <a:rPr lang="el-GR" dirty="0" err="1" smtClean="0"/>
              <a:t>θρομβωτική</a:t>
            </a:r>
            <a:r>
              <a:rPr lang="el-GR" dirty="0" smtClean="0"/>
              <a:t> </a:t>
            </a:r>
            <a:r>
              <a:rPr lang="el-GR" dirty="0" err="1" smtClean="0"/>
              <a:t>θρομβοπενική</a:t>
            </a:r>
            <a:r>
              <a:rPr lang="el-GR" dirty="0" smtClean="0"/>
              <a:t> πορφύρα, αιμολυτικό ουραιμικό σύνδρομο)</a:t>
            </a:r>
          </a:p>
          <a:p>
            <a:r>
              <a:rPr lang="el-GR" dirty="0" smtClean="0"/>
              <a:t>ΔΕΠ</a:t>
            </a: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3. </a:t>
            </a:r>
            <a:r>
              <a:rPr lang="el-GR" b="1" dirty="0" err="1" smtClean="0">
                <a:solidFill>
                  <a:srgbClr val="FFFF00"/>
                </a:solidFill>
              </a:rPr>
              <a:t>Υπερσπληνισμός</a:t>
            </a:r>
            <a:endParaRPr lang="el-GR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4. </a:t>
            </a:r>
            <a:r>
              <a:rPr lang="el-GR" b="1" dirty="0" err="1" smtClean="0">
                <a:solidFill>
                  <a:srgbClr val="FFFF00"/>
                </a:solidFill>
              </a:rPr>
              <a:t>Ψευδοθρομβοπενία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06282" y="222068"/>
            <a:ext cx="9905998" cy="705395"/>
          </a:xfrm>
        </p:spPr>
        <p:txBody>
          <a:bodyPr/>
          <a:lstStyle/>
          <a:p>
            <a:r>
              <a:rPr lang="el-GR" dirty="0" err="1" smtClean="0"/>
              <a:t>Ιδιοπαθησ</a:t>
            </a:r>
            <a:r>
              <a:rPr lang="el-GR" dirty="0" smtClean="0"/>
              <a:t> </a:t>
            </a:r>
            <a:r>
              <a:rPr lang="el-GR" dirty="0" err="1" smtClean="0"/>
              <a:t>θρομβοπενικη</a:t>
            </a:r>
            <a:r>
              <a:rPr lang="el-GR" dirty="0" smtClean="0"/>
              <a:t> </a:t>
            </a:r>
            <a:r>
              <a:rPr lang="el-GR" dirty="0" err="1" smtClean="0"/>
              <a:t>πορφυρα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65760" y="1319349"/>
            <a:ext cx="5538651" cy="5120640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Κυρίως σε νεαρές ηλικίες</a:t>
            </a:r>
          </a:p>
          <a:p>
            <a:pPr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Αυτοαντισώματα</a:t>
            </a:r>
            <a:r>
              <a:rPr lang="en-GB" dirty="0" smtClean="0">
                <a:solidFill>
                  <a:srgbClr val="FFFFFF"/>
                </a:solidFill>
              </a:rPr>
              <a:t>  </a:t>
            </a:r>
            <a:r>
              <a:rPr lang="en-GB" dirty="0" err="1" smtClean="0">
                <a:solidFill>
                  <a:srgbClr val="FFFFFF"/>
                </a:solidFill>
              </a:rPr>
              <a:t>IgG</a:t>
            </a:r>
            <a:r>
              <a:rPr lang="en-GB" dirty="0" smtClean="0">
                <a:solidFill>
                  <a:srgbClr val="FFFFFF"/>
                </a:solidFill>
              </a:rPr>
              <a:t> (80%),  </a:t>
            </a:r>
            <a:r>
              <a:rPr lang="en-GB" dirty="0" err="1" smtClean="0">
                <a:solidFill>
                  <a:srgbClr val="FFFFFF"/>
                </a:solidFill>
              </a:rPr>
              <a:t>IgM</a:t>
            </a:r>
            <a:r>
              <a:rPr lang="en-GB" dirty="0" smtClean="0">
                <a:solidFill>
                  <a:srgbClr val="FFFFFF"/>
                </a:solidFill>
              </a:rPr>
              <a:t> (20%) </a:t>
            </a:r>
            <a:r>
              <a:rPr lang="en-GB" dirty="0" err="1" smtClean="0">
                <a:solidFill>
                  <a:srgbClr val="FFFFFF"/>
                </a:solidFill>
              </a:rPr>
              <a:t>έναντι</a:t>
            </a:r>
            <a:r>
              <a:rPr lang="en-GB" dirty="0" smtClean="0">
                <a:solidFill>
                  <a:srgbClr val="FFFFFF"/>
                </a:solidFill>
              </a:rPr>
              <a:t>  </a:t>
            </a:r>
            <a:r>
              <a:rPr lang="en-GB" dirty="0" err="1" smtClean="0">
                <a:solidFill>
                  <a:srgbClr val="FFFFFF"/>
                </a:solidFill>
              </a:rPr>
              <a:t>των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αιμοπεταλίων</a:t>
            </a:r>
            <a:endParaRPr lang="en-GB" dirty="0" smtClean="0">
              <a:solidFill>
                <a:srgbClr val="FFFFFF"/>
              </a:solidFill>
            </a:endParaRPr>
          </a:p>
          <a:p>
            <a:pPr marL="419100" indent="-419100"/>
            <a:r>
              <a:rPr lang="el-GR" altLang="el-GR" dirty="0" smtClean="0"/>
              <a:t>Αιμορραγικές </a:t>
            </a:r>
            <a:r>
              <a:rPr lang="el-GR" altLang="el-GR" dirty="0" smtClean="0"/>
              <a:t>βλάβες :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err="1" smtClean="0"/>
              <a:t>Πετέχειες</a:t>
            </a:r>
            <a:r>
              <a:rPr lang="el-GR" altLang="el-GR" dirty="0" smtClean="0"/>
              <a:t> 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smtClean="0"/>
              <a:t>Εκχυμώσεις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smtClean="0"/>
              <a:t>Πορφύρα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smtClean="0"/>
              <a:t>Αιμορραγία από τους </a:t>
            </a:r>
            <a:r>
              <a:rPr lang="el-GR" altLang="el-GR" dirty="0" err="1" smtClean="0"/>
              <a:t>βλενογόννους</a:t>
            </a:r>
            <a:r>
              <a:rPr lang="el-GR" altLang="el-GR" dirty="0" smtClean="0"/>
              <a:t> (υγρή πορφύρα)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smtClean="0"/>
              <a:t>Επιστάξεις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smtClean="0"/>
              <a:t>Αιμορραγία από το πεπτικό</a:t>
            </a:r>
          </a:p>
          <a:p>
            <a:pPr marL="419100" indent="-419100"/>
            <a:r>
              <a:rPr lang="el-GR" altLang="el-GR" dirty="0" smtClean="0"/>
              <a:t>Ο κίνδυνος των αιμορραγιών αυξάνεται εάν συνυπάρχουν άλλες διαταραχές πηκτικότητας ή εάν συνυπάρχουν ποιοτικές διαταραχές των αιμοπεταλίων ή ενεργός λοίμωξη.</a:t>
            </a:r>
            <a:endParaRPr lang="en-US" altLang="el-GR" dirty="0" smtClean="0"/>
          </a:p>
          <a:p>
            <a:pPr marL="419100" indent="-419100"/>
            <a:endParaRPr lang="el-GR" altLang="el-GR" dirty="0" smtClean="0"/>
          </a:p>
          <a:p>
            <a:pPr marL="419100" indent="-419100">
              <a:buFont typeface="Arial" charset="0"/>
              <a:buAutoNum type="arabicPeriod"/>
            </a:pPr>
            <a:endParaRPr lang="en-US" altLang="el-GR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9845" y="907544"/>
            <a:ext cx="4320480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 descr="http://www.healio.com/%7E/media/Images/News/Print/HemOnc%20Today/2008/10_October_10/18_figure2_400_258_31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290" y="4241608"/>
            <a:ext cx="3810000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88274" y="0"/>
            <a:ext cx="10998926" cy="1031967"/>
          </a:xfrm>
        </p:spPr>
        <p:txBody>
          <a:bodyPr/>
          <a:lstStyle/>
          <a:p>
            <a:r>
              <a:rPr lang="el-GR" dirty="0" err="1" smtClean="0"/>
              <a:t>Δευτεροπαθησ</a:t>
            </a:r>
            <a:r>
              <a:rPr lang="el-GR" dirty="0" smtClean="0"/>
              <a:t> </a:t>
            </a:r>
            <a:r>
              <a:rPr lang="el-GR" dirty="0" err="1" smtClean="0"/>
              <a:t>αυτοανοση</a:t>
            </a:r>
            <a:r>
              <a:rPr lang="el-GR" dirty="0" smtClean="0"/>
              <a:t> </a:t>
            </a:r>
            <a:r>
              <a:rPr lang="el-GR" dirty="0" err="1" smtClean="0"/>
              <a:t>θρομβοπενια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3" y="1031966"/>
            <a:ext cx="5233262" cy="47592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Σε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ποσοστό</a:t>
            </a:r>
            <a:r>
              <a:rPr lang="en-GB" dirty="0" smtClean="0">
                <a:solidFill>
                  <a:srgbClr val="FFFFFF"/>
                </a:solidFill>
              </a:rPr>
              <a:t> 20% </a:t>
            </a:r>
            <a:r>
              <a:rPr lang="en-GB" dirty="0" err="1" smtClean="0">
                <a:solidFill>
                  <a:srgbClr val="FFFFFF"/>
                </a:solidFill>
              </a:rPr>
              <a:t>συνυπάρχει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και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άλλη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νοσολογική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οντότητα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    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Σ.Ε.Λ </a:t>
            </a:r>
            <a:r>
              <a:rPr lang="en-GB" dirty="0" err="1" smtClean="0">
                <a:solidFill>
                  <a:srgbClr val="FFFFFF"/>
                </a:solidFill>
              </a:rPr>
              <a:t>και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αντιφωσφολιπιδικό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σύνδρομο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Λεμφοϋπερπλαστικά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νοσήματα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Νοσήματα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θυρεοειδούς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Μεταμεταγγισιακή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πορφύρα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Σύνδρομο</a:t>
            </a:r>
            <a:r>
              <a:rPr lang="en-GB" dirty="0" smtClean="0">
                <a:solidFill>
                  <a:srgbClr val="FFFFFF"/>
                </a:solidFill>
              </a:rPr>
              <a:t> Evans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Λοιμώδη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νοσήματα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HIV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Ηπατίτιδα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Κυτταρομεγαλοϊός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Λοιμώδης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μονοπυρήνωση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Τοξοπλάσμωση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Ηelicobacter</a:t>
            </a:r>
            <a:r>
              <a:rPr lang="en-GB" dirty="0" smtClean="0">
                <a:solidFill>
                  <a:srgbClr val="FFFFFF"/>
                </a:solidFill>
              </a:rPr>
              <a:t> pylori</a:t>
            </a: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7354389" y="971254"/>
            <a:ext cx="4206240" cy="5063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450"/>
              </a:spcBef>
              <a:buClr>
                <a:srgbClr val="00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FFFF00"/>
                </a:solidFill>
              </a:rPr>
              <a:t>ΜΣΑΦ</a:t>
            </a: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Ασπιρίνη,Ινδομεθακίνη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00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00"/>
                </a:solidFill>
              </a:rPr>
              <a:t>Αντιβιοτικά</a:t>
            </a:r>
            <a:endParaRPr lang="en-GB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Αμφοτερικίνη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Ριφαμπικίνη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Σουλφοναμίδες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00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00"/>
                </a:solidFill>
              </a:rPr>
              <a:t>Ηρεμιστικά</a:t>
            </a:r>
            <a:endParaRPr lang="en-GB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Καρβαμαζεπίνη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Φαινυτοίνη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Βαλπροικό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ts val="450"/>
              </a:spcBef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Χλωροθειαζίδη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χλωροκίνη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σιμετιδίνη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ηπαρίνη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άλατα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χρυσού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ιντερφερόνη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κινίνη</a:t>
            </a:r>
            <a:r>
              <a:rPr lang="en-GB" dirty="0" smtClean="0">
                <a:solidFill>
                  <a:srgbClr val="FFFFFF"/>
                </a:solidFill>
              </a:rPr>
              <a:t> (tonic water)</a:t>
            </a:r>
            <a:r>
              <a:rPr lang="ar-SA" dirty="0" smtClean="0">
                <a:solidFill>
                  <a:srgbClr val="FFFFFF"/>
                </a:solidFill>
                <a:cs typeface="Arial" charset="0"/>
              </a:rPr>
              <a:t>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θρομβωτικη</a:t>
            </a:r>
            <a:r>
              <a:rPr lang="el-GR" dirty="0" smtClean="0"/>
              <a:t> </a:t>
            </a:r>
            <a:r>
              <a:rPr lang="el-GR" dirty="0" err="1" smtClean="0"/>
              <a:t>θρομβοπενικη</a:t>
            </a:r>
            <a:r>
              <a:rPr lang="el-GR" dirty="0" smtClean="0"/>
              <a:t> </a:t>
            </a:r>
            <a:r>
              <a:rPr lang="el-GR" dirty="0" err="1" smtClean="0"/>
              <a:t>πορφυυρα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2249487"/>
            <a:ext cx="5886405" cy="3541714"/>
          </a:xfrm>
        </p:spPr>
        <p:txBody>
          <a:bodyPr>
            <a:normAutofit fontScale="85000" lnSpcReduction="20000"/>
          </a:bodyPr>
          <a:lstStyle/>
          <a:p>
            <a:r>
              <a:rPr lang="el-GR" dirty="0" err="1" smtClean="0"/>
              <a:t>Θρομβωτική</a:t>
            </a:r>
            <a:r>
              <a:rPr lang="el-GR" dirty="0" smtClean="0"/>
              <a:t> </a:t>
            </a:r>
            <a:r>
              <a:rPr lang="el-GR" dirty="0" err="1" smtClean="0"/>
              <a:t>μικροαγειοπάθεια</a:t>
            </a:r>
            <a:endParaRPr lang="el-GR" dirty="0" smtClean="0"/>
          </a:p>
          <a:p>
            <a:r>
              <a:rPr lang="el-GR" dirty="0" smtClean="0"/>
              <a:t>Κατανάλωση αιμοπεταλίων: </a:t>
            </a:r>
            <a:r>
              <a:rPr lang="el-GR" dirty="0" err="1" smtClean="0"/>
              <a:t>θρομβοπενία</a:t>
            </a:r>
            <a:endParaRPr lang="el-GR" dirty="0" smtClean="0"/>
          </a:p>
          <a:p>
            <a:r>
              <a:rPr lang="el-GR" dirty="0" smtClean="0"/>
              <a:t>Αντισώματα έναντι του παράγοντα </a:t>
            </a:r>
            <a:r>
              <a:rPr lang="en-US" dirty="0" smtClean="0"/>
              <a:t>ADAMTS – 13</a:t>
            </a:r>
            <a:endParaRPr lang="el-GR" dirty="0" smtClean="0"/>
          </a:p>
          <a:p>
            <a:r>
              <a:rPr lang="el-GR" dirty="0" smtClean="0"/>
              <a:t>Κλινική εικόνα: -πορφύρα</a:t>
            </a:r>
          </a:p>
          <a:p>
            <a:pPr>
              <a:buNone/>
            </a:pPr>
            <a:r>
              <a:rPr lang="el-GR" dirty="0" smtClean="0"/>
              <a:t>                            -πυρετός</a:t>
            </a:r>
          </a:p>
          <a:p>
            <a:pPr>
              <a:buNone/>
            </a:pPr>
            <a:r>
              <a:rPr lang="el-GR" dirty="0" smtClean="0"/>
              <a:t>                            -νευρολογική συνδρομή</a:t>
            </a:r>
          </a:p>
          <a:p>
            <a:pPr>
              <a:buNone/>
            </a:pPr>
            <a:r>
              <a:rPr lang="el-GR" dirty="0" smtClean="0"/>
              <a:t>                            -</a:t>
            </a:r>
            <a:r>
              <a:rPr lang="el-GR" dirty="0" err="1" smtClean="0"/>
              <a:t>αιμόλυση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 - νεφρική </a:t>
            </a:r>
            <a:r>
              <a:rPr lang="el-GR" dirty="0" err="1" smtClean="0"/>
              <a:t>αναιπάρκεια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1723346"/>
            <a:ext cx="19240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8575" y="1709057"/>
            <a:ext cx="1838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6331" y="4209233"/>
            <a:ext cx="2809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ΔΕΠ - ΑΙΤΙΑ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Λοιμώξεις (σηψαιμία, ελονοσία, </a:t>
            </a:r>
            <a:r>
              <a:rPr lang="el-GR" dirty="0" err="1" smtClean="0"/>
              <a:t>ιαιμία</a:t>
            </a:r>
            <a:r>
              <a:rPr lang="el-GR" dirty="0" smtClean="0"/>
              <a:t> ). </a:t>
            </a:r>
          </a:p>
          <a:p>
            <a:r>
              <a:rPr lang="el-GR" dirty="0" smtClean="0"/>
              <a:t>Κακοήθεια  (μεταστατικά καρκινώματα, οξεία </a:t>
            </a:r>
            <a:r>
              <a:rPr lang="el-GR" dirty="0" err="1" smtClean="0"/>
              <a:t>προμυελοκυτταρική</a:t>
            </a:r>
            <a:r>
              <a:rPr lang="el-GR" dirty="0" smtClean="0"/>
              <a:t>  λευχαιμία-Μ3). </a:t>
            </a:r>
          </a:p>
          <a:p>
            <a:r>
              <a:rPr lang="el-GR" dirty="0" smtClean="0"/>
              <a:t>Μαιευτικές επιπλοκές ( εκλαμψία, σηπτική αποβολή , εμβολή αμνιακού υγρού). </a:t>
            </a:r>
          </a:p>
          <a:p>
            <a:r>
              <a:rPr lang="el-GR" dirty="0" err="1" smtClean="0"/>
              <a:t>Shock</a:t>
            </a:r>
            <a:r>
              <a:rPr lang="el-GR" dirty="0" smtClean="0"/>
              <a:t> (μεγάλα χειρουργικά τραύματα, εγκαύματα , θερμοπληξία ).</a:t>
            </a:r>
          </a:p>
          <a:p>
            <a:r>
              <a:rPr lang="el-GR" dirty="0" smtClean="0"/>
              <a:t>Οξεία ηπατική νόσος , κίρρωση. </a:t>
            </a:r>
          </a:p>
          <a:p>
            <a:r>
              <a:rPr lang="el-GR" dirty="0" smtClean="0"/>
              <a:t>Μεταμοσχεύσεις (απόρριψη μοσχεύματος).</a:t>
            </a:r>
          </a:p>
          <a:p>
            <a:r>
              <a:rPr lang="el-GR" dirty="0" smtClean="0"/>
              <a:t>Εξωσωματική κυκλοφορία.</a:t>
            </a:r>
          </a:p>
          <a:p>
            <a:r>
              <a:rPr lang="el-GR" dirty="0" smtClean="0"/>
              <a:t>Μεγάλη  </a:t>
            </a:r>
            <a:r>
              <a:rPr lang="el-GR" dirty="0" err="1" smtClean="0"/>
              <a:t>ενδαγγειακή</a:t>
            </a:r>
            <a:r>
              <a:rPr lang="el-GR" dirty="0" smtClean="0"/>
              <a:t> </a:t>
            </a:r>
            <a:r>
              <a:rPr lang="el-GR" dirty="0" err="1" smtClean="0"/>
              <a:t>αιμόλυση</a:t>
            </a:r>
            <a:r>
              <a:rPr lang="el-GR" dirty="0" smtClean="0"/>
              <a:t>( ΑΒΟ ασυμβατότητα).</a:t>
            </a:r>
          </a:p>
          <a:p>
            <a:r>
              <a:rPr lang="el-GR" dirty="0" smtClean="0"/>
              <a:t>Ορισμένα δηλητήρια φιδιών.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771370"/>
          </a:xfrm>
        </p:spPr>
        <p:txBody>
          <a:bodyPr/>
          <a:lstStyle/>
          <a:p>
            <a:r>
              <a:rPr lang="el-GR" dirty="0" smtClean="0"/>
              <a:t>ΠΑΘΟΦΥΣΙΟΛΟΓΙΑ ΔΕΠ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2804159"/>
            <a:ext cx="9905999" cy="3681985"/>
          </a:xfrm>
        </p:spPr>
        <p:txBody>
          <a:bodyPr/>
          <a:lstStyle/>
          <a:p>
            <a:r>
              <a:rPr lang="el-GR" dirty="0" smtClean="0"/>
              <a:t>Έκλυση </a:t>
            </a:r>
            <a:r>
              <a:rPr lang="el-GR" dirty="0" err="1" smtClean="0"/>
              <a:t>κυτταροκινών</a:t>
            </a:r>
            <a:r>
              <a:rPr lang="el-GR" dirty="0" smtClean="0"/>
              <a:t> από τα λευκά αιμοσφαίρια (</a:t>
            </a:r>
            <a:r>
              <a:rPr lang="en-US" dirty="0" smtClean="0"/>
              <a:t>TNF – a, IL – 1, IL – 6)</a:t>
            </a:r>
            <a:r>
              <a:rPr lang="el-GR" dirty="0" smtClean="0"/>
              <a:t> αποτελούν </a:t>
            </a:r>
            <a:r>
              <a:rPr lang="el-GR" dirty="0" err="1" smtClean="0"/>
              <a:t>εκκινητές</a:t>
            </a:r>
            <a:r>
              <a:rPr lang="el-GR" dirty="0" smtClean="0"/>
              <a:t> ΔΕΠ.</a:t>
            </a:r>
          </a:p>
          <a:p>
            <a:r>
              <a:rPr lang="el-GR" dirty="0" smtClean="0"/>
              <a:t>Το ενδοθήλιο των μικρών αγγείων προάγουν την έκφραση του </a:t>
            </a:r>
            <a:r>
              <a:rPr lang="en-US" dirty="0" smtClean="0"/>
              <a:t>TF</a:t>
            </a:r>
            <a:r>
              <a:rPr lang="el-GR" dirty="0" smtClean="0"/>
              <a:t> με αποτέλεσμα την ενεργοποίηση της πήξης μέσω της οδού </a:t>
            </a:r>
            <a:r>
              <a:rPr lang="en-US" dirty="0" smtClean="0"/>
              <a:t>TF + </a:t>
            </a:r>
            <a:r>
              <a:rPr lang="en-US" dirty="0" err="1" smtClean="0"/>
              <a:t>FVIIa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Ευόδωση της </a:t>
            </a:r>
            <a:r>
              <a:rPr lang="el-GR" dirty="0" err="1" smtClean="0"/>
              <a:t>γέννεσης</a:t>
            </a:r>
            <a:r>
              <a:rPr lang="el-GR" dirty="0" smtClean="0"/>
              <a:t> θρομβίνης.</a:t>
            </a:r>
          </a:p>
          <a:p>
            <a:r>
              <a:rPr lang="el-GR" dirty="0" smtClean="0"/>
              <a:t>Μείωση των φυσικών ανασταλτών</a:t>
            </a:r>
          </a:p>
          <a:p>
            <a:r>
              <a:rPr lang="el-GR" dirty="0" smtClean="0"/>
              <a:t>Αναστολή της </a:t>
            </a:r>
            <a:r>
              <a:rPr lang="el-GR" dirty="0" err="1" smtClean="0"/>
              <a:t>ινωδόλυσης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2828544" y="963168"/>
            <a:ext cx="3389376" cy="14386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ΦΛΕΓΜΟΝΗ</a:t>
            </a:r>
            <a:endParaRPr lang="el-GR" b="1" dirty="0"/>
          </a:p>
        </p:txBody>
      </p:sp>
      <p:sp>
        <p:nvSpPr>
          <p:cNvPr id="5" name="4 - Έλλειψη"/>
          <p:cNvSpPr/>
          <p:nvPr/>
        </p:nvSpPr>
        <p:spPr>
          <a:xfrm>
            <a:off x="5535168" y="938784"/>
            <a:ext cx="3474720" cy="138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ΑΙΜΟΣΤΑΣΗ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Εργαστηριακα</a:t>
            </a:r>
            <a:r>
              <a:rPr lang="el-GR" dirty="0" smtClean="0"/>
              <a:t> </a:t>
            </a:r>
            <a:r>
              <a:rPr lang="el-GR" dirty="0" err="1" smtClean="0"/>
              <a:t>ευρηματα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Ευρήματα από την αυξημένη παραγωγή θρομβίνης : χαμηλό </a:t>
            </a:r>
            <a:r>
              <a:rPr lang="el-GR" dirty="0" err="1" smtClean="0"/>
              <a:t>ινωδογόνο</a:t>
            </a:r>
            <a:r>
              <a:rPr lang="el-GR" dirty="0" smtClean="0"/>
              <a:t> , παράταση χρόνου θρομβίνης, </a:t>
            </a:r>
            <a:r>
              <a:rPr lang="el-GR" dirty="0" err="1" smtClean="0"/>
              <a:t>σχιστοκύτταρα</a:t>
            </a:r>
            <a:r>
              <a:rPr lang="el-GR" dirty="0" smtClean="0"/>
              <a:t> στο περιφερικό αίμα και μονομερή του ινώδους.</a:t>
            </a:r>
          </a:p>
          <a:p>
            <a:r>
              <a:rPr lang="el-GR" dirty="0" smtClean="0"/>
              <a:t>Από την ελάττωση των παραγόντων της πήξης και των αιμοπεταλίων: παράταση PT, APTT, χαμηλά </a:t>
            </a:r>
            <a:r>
              <a:rPr lang="el-GR" dirty="0" err="1" smtClean="0"/>
              <a:t>Plts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Από την αυξημένη </a:t>
            </a:r>
            <a:r>
              <a:rPr lang="el-GR" dirty="0" err="1" smtClean="0"/>
              <a:t>ινωδόλυση</a:t>
            </a:r>
            <a:r>
              <a:rPr lang="el-GR" dirty="0" smtClean="0"/>
              <a:t>: αυξημένα </a:t>
            </a:r>
            <a:r>
              <a:rPr lang="el-GR" dirty="0" err="1" smtClean="0"/>
              <a:t>D.Dimers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Από την καταστολή των ανασταλτών της πήξης: ελάττωση  της AT III, </a:t>
            </a:r>
            <a:r>
              <a:rPr lang="el-GR" dirty="0" err="1" smtClean="0"/>
              <a:t>Pr.C</a:t>
            </a:r>
            <a:r>
              <a:rPr lang="el-GR" dirty="0" smtClean="0"/>
              <a:t>, </a:t>
            </a:r>
            <a:r>
              <a:rPr lang="el-GR" dirty="0" err="1" smtClean="0"/>
              <a:t>Pr.S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Θρομβοπενια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</a:t>
            </a:r>
            <a:r>
              <a:rPr lang="el-GR" dirty="0" err="1" smtClean="0"/>
              <a:t>ηπαρινη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92778" y="2249487"/>
            <a:ext cx="3749040" cy="391618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5-10 ημέρες μετά από την πρώτη χορήγηση ηπαρίνης</a:t>
            </a:r>
          </a:p>
          <a:p>
            <a:r>
              <a:rPr lang="el-GR" dirty="0" smtClean="0"/>
              <a:t>Παραγωγή αντισωμάτων έναντι του συμπλέγματος ηπαρίνης – </a:t>
            </a:r>
            <a:r>
              <a:rPr lang="en-US" dirty="0" smtClean="0"/>
              <a:t>PF4</a:t>
            </a:r>
          </a:p>
          <a:p>
            <a:r>
              <a:rPr lang="el-GR" dirty="0" smtClean="0"/>
              <a:t>Κλινική εκδήλωση: θρομβώσεις.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5589" y="1737360"/>
            <a:ext cx="6178731" cy="47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8261" y="0"/>
            <a:ext cx="9905998" cy="804672"/>
          </a:xfrm>
        </p:spPr>
        <p:txBody>
          <a:bodyPr/>
          <a:lstStyle/>
          <a:p>
            <a:r>
              <a:rPr lang="el-GR" dirty="0" err="1" smtClean="0"/>
              <a:t>Μηχανισμοσ</a:t>
            </a:r>
            <a:r>
              <a:rPr lang="el-GR" dirty="0" smtClean="0"/>
              <a:t> </a:t>
            </a:r>
            <a:r>
              <a:rPr lang="el-GR" dirty="0" err="1" smtClean="0"/>
              <a:t>αιμοστασησ</a:t>
            </a:r>
            <a:r>
              <a:rPr lang="el-GR" dirty="0" smtClean="0"/>
              <a:t>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962503" y="862148"/>
            <a:ext cx="4859382" cy="5421085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Αγγειακός μηχανισμός: </a:t>
            </a:r>
            <a:endParaRPr lang="el-GR" dirty="0" smtClean="0"/>
          </a:p>
          <a:p>
            <a:r>
              <a:rPr lang="el-GR" dirty="0" smtClean="0"/>
              <a:t>ο τραυματισμός ενός αγγείου προκαλεί την άμεση συστολή του, η οποία περιορίζει αφενός την απώλεια του αίματος και αφετέρου επιταχύνει την έναρξη της αιμοστατικής διαδικασίας.</a:t>
            </a:r>
          </a:p>
          <a:p>
            <a:r>
              <a:rPr lang="el-GR" dirty="0" smtClean="0"/>
              <a:t>Η πρωτογενής αιμόσταση περιλαμβάνει τους μηχανισμούς που καταλήγουν στη δημιουργία ενός διαλυτού (εύθρυπτου) </a:t>
            </a:r>
            <a:r>
              <a:rPr lang="el-GR" dirty="0" err="1" smtClean="0"/>
              <a:t>αιμοπεταλιακού</a:t>
            </a:r>
            <a:r>
              <a:rPr lang="el-GR" dirty="0" smtClean="0"/>
              <a:t> θρόμβου μέσα σε λίγα λεπτά από τη στιγμή του τραυματισμού.</a:t>
            </a:r>
            <a:endParaRPr lang="el-GR" dirty="0"/>
          </a:p>
        </p:txBody>
      </p:sp>
      <p:pic>
        <p:nvPicPr>
          <p:cNvPr id="59394" name="Picture 2" descr="ÎÏÎ¿ÏÎ­Î»ÎµÏÎ¼Î± ÎµÎ¹ÎºÏÎ½Î±Ï Î³Î¹Î± Î±Î¹Î¼Î¿ÏÏÎ±ÏÎ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" y="792480"/>
            <a:ext cx="6727372" cy="591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ΕΥΧΑΡΙΣΤΩ</a:t>
            </a:r>
            <a:endParaRPr lang="el-GR" dirty="0"/>
          </a:p>
        </p:txBody>
      </p:sp>
      <p:pic>
        <p:nvPicPr>
          <p:cNvPr id="10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192" y="2438400"/>
            <a:ext cx="9253727" cy="407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02224" y="187444"/>
            <a:ext cx="9905998" cy="1478570"/>
          </a:xfrm>
        </p:spPr>
        <p:txBody>
          <a:bodyPr>
            <a:normAutofit/>
          </a:bodyPr>
          <a:lstStyle/>
          <a:p>
            <a:r>
              <a:rPr lang="el-GR" dirty="0" err="1" smtClean="0"/>
              <a:t>Πρωτογενεσ</a:t>
            </a:r>
            <a:r>
              <a:rPr lang="el-GR" dirty="0" smtClean="0"/>
              <a:t> </a:t>
            </a:r>
            <a:r>
              <a:rPr lang="el-GR" dirty="0" err="1" smtClean="0"/>
              <a:t>αιμοστατικοσ</a:t>
            </a:r>
            <a:r>
              <a:rPr lang="el-GR" dirty="0" smtClean="0"/>
              <a:t> </a:t>
            </a:r>
            <a:r>
              <a:rPr lang="el-GR" dirty="0" err="1" smtClean="0"/>
              <a:t>θρομβοσ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1886" y="1907177"/>
            <a:ext cx="6152605" cy="4545874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Ο θρόμβος αυτός σταματά προς στιγμήν την απώλεια του αίματος, όμως δεν είναι αρκετά σταθερός για να αποτρέψει την αιμορραγία.</a:t>
            </a:r>
          </a:p>
          <a:p>
            <a:r>
              <a:rPr lang="el-GR" dirty="0" smtClean="0"/>
              <a:t>Η διαδικασία αυτή περιλαμβάνει αρχικά: (α) </a:t>
            </a:r>
            <a:r>
              <a:rPr lang="el-GR" dirty="0" err="1" smtClean="0"/>
              <a:t>Tην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rgbClr val="FFFF00"/>
                </a:solidFill>
              </a:rPr>
              <a:t>προσκόλληση των ΑΜΠ </a:t>
            </a:r>
            <a:r>
              <a:rPr lang="el-GR" dirty="0" smtClean="0"/>
              <a:t>με το </a:t>
            </a:r>
            <a:r>
              <a:rPr lang="el-GR" dirty="0" err="1" smtClean="0"/>
              <a:t>υπενδοθήλιο</a:t>
            </a:r>
            <a:r>
              <a:rPr lang="el-GR" dirty="0" smtClean="0"/>
              <a:t> (</a:t>
            </a:r>
            <a:r>
              <a:rPr lang="el-GR" dirty="0" err="1" smtClean="0"/>
              <a:t>adhesion</a:t>
            </a:r>
            <a:r>
              <a:rPr lang="el-GR" dirty="0" smtClean="0"/>
              <a:t>), (β) την αντίδραση </a:t>
            </a:r>
            <a:r>
              <a:rPr lang="el-GR" b="1" dirty="0" smtClean="0">
                <a:solidFill>
                  <a:srgbClr val="FFFF00"/>
                </a:solidFill>
              </a:rPr>
              <a:t>απελευθέρωσης κοκκίων </a:t>
            </a:r>
            <a:r>
              <a:rPr lang="el-GR" dirty="0" smtClean="0"/>
              <a:t>από το αιμοπετάλιο (</a:t>
            </a:r>
            <a:r>
              <a:rPr lang="el-GR" dirty="0" err="1" smtClean="0"/>
              <a:t>release</a:t>
            </a:r>
            <a:r>
              <a:rPr lang="el-GR" dirty="0" smtClean="0"/>
              <a:t> </a:t>
            </a:r>
            <a:r>
              <a:rPr lang="el-GR" dirty="0" err="1" smtClean="0"/>
              <a:t>reaction</a:t>
            </a:r>
            <a:r>
              <a:rPr lang="el-GR" dirty="0" smtClean="0"/>
              <a:t>), (γ) τη </a:t>
            </a:r>
            <a:r>
              <a:rPr lang="el-GR" b="1" dirty="0" smtClean="0">
                <a:solidFill>
                  <a:srgbClr val="FFFF00"/>
                </a:solidFill>
              </a:rPr>
              <a:t>συσσώρευση των ΑΜΠ </a:t>
            </a:r>
            <a:r>
              <a:rPr lang="el-GR" dirty="0" smtClean="0"/>
              <a:t>για τη δημιουργία θρόμβου (</a:t>
            </a:r>
            <a:r>
              <a:rPr lang="el-GR" dirty="0" err="1" smtClean="0"/>
              <a:t>aggregation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Ο θρόμβος αυτός ονομάζεται και «λευκός θρόμβος», γιατί στο εσωτερικό του δεν «παγιδεύονται» ερυθρά αιμοσφαίρια.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302" y="1828800"/>
            <a:ext cx="5473337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689</TotalTime>
  <Words>3419</Words>
  <Application>Microsoft Office PowerPoint</Application>
  <PresentationFormat>Προσαρμογή</PresentationFormat>
  <Paragraphs>569</Paragraphs>
  <Slides>80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0</vt:i4>
      </vt:variant>
      <vt:variant>
        <vt:lpstr>Τίτλοι διαφανειών</vt:lpstr>
      </vt:variant>
      <vt:variant>
        <vt:i4>80</vt:i4>
      </vt:variant>
    </vt:vector>
  </HeadingPairs>
  <TitlesOfParts>
    <vt:vector size="81" baseType="lpstr">
      <vt:lpstr>Circuit</vt:lpstr>
      <vt:lpstr>ΑΙΜΟΡΡΑΓΙΚΗ ΔΙΑΘΕΣΗ</vt:lpstr>
      <vt:lpstr>ορισμοσ</vt:lpstr>
      <vt:lpstr>αιτιοπαθογενεια</vt:lpstr>
      <vt:lpstr>αιμοσταση</vt:lpstr>
      <vt:lpstr>θεωρια του Virchow</vt:lpstr>
      <vt:lpstr>σκοποσ τησ αιμοστασησ:</vt:lpstr>
      <vt:lpstr>ΑΙΜΟΣΤΑΣΗ</vt:lpstr>
      <vt:lpstr>Μηχανισμοσ αιμοστασησ 1</vt:lpstr>
      <vt:lpstr>Πρωτογενεσ αιμοστατικοσ θρομβοσ</vt:lpstr>
      <vt:lpstr>Μηχανισμοσ αιμοστασησ 2</vt:lpstr>
      <vt:lpstr>Ο καταρακτησ τησ πηξησ</vt:lpstr>
      <vt:lpstr>ινωδολυση</vt:lpstr>
      <vt:lpstr>Διαφάνεια 13</vt:lpstr>
      <vt:lpstr>Κλινικεσ εκδηλωσεισ</vt:lpstr>
      <vt:lpstr>Κλινικεσ εκδηλωσεισ</vt:lpstr>
      <vt:lpstr>Κλινικεσ εκδηλωσεισ</vt:lpstr>
      <vt:lpstr>Κλινικεσ εκδηλωσεισ</vt:lpstr>
      <vt:lpstr>Διακρινοται σε:</vt:lpstr>
      <vt:lpstr>Διερευνηση αιμορραγικησ διαθεσησ</vt:lpstr>
      <vt:lpstr>ιστορικο</vt:lpstr>
      <vt:lpstr>ιστορικο</vt:lpstr>
      <vt:lpstr>ιστορικο</vt:lpstr>
      <vt:lpstr>Εργαστηριακη διερευνηση</vt:lpstr>
      <vt:lpstr>Εργαστηριακέσ εξετάσεισ </vt:lpstr>
      <vt:lpstr>Χρονοσ ροησ</vt:lpstr>
      <vt:lpstr>Χρονοσ προθρομβινησ (PT)</vt:lpstr>
      <vt:lpstr>Χρηση στην κλινικη πραξη</vt:lpstr>
      <vt:lpstr>Εκφραση αποτελεσματοσ</vt:lpstr>
      <vt:lpstr>inr</vt:lpstr>
      <vt:lpstr>Υπολογισμοσ inr</vt:lpstr>
      <vt:lpstr>Παραταση του PT</vt:lpstr>
      <vt:lpstr>Χρονοσ  ενεργοποιημενησ ατελουσ  θρομβοπλαστινησ (aptt)</vt:lpstr>
      <vt:lpstr>ΕΚΦΡΑΣΗ ΑΠΟΤΕΛΕΣΜΑΤΟΣ</vt:lpstr>
      <vt:lpstr>ΧΡΗΣΗ ΣΤΗΝ ΚΛΙΝΙΚΗ ΠΡΑΞΗ</vt:lpstr>
      <vt:lpstr>ΠΑΡΑΤΑΣΗ ΤΟΥ APTT</vt:lpstr>
      <vt:lpstr>ΠΑΡΑΤΑΣΗ ΤΟΥ PT/APTT</vt:lpstr>
      <vt:lpstr>ΕΡΓΑΣΤΗΡΙΑΚΗ ΕΚΤΙΜΗΣΗ ΠΑΡΑΤΕΤΑΜΕΝΩΝ ΡΤ, αΡΤΤ</vt:lpstr>
      <vt:lpstr>ΠαρατεταμΕνο ΡΤ, φυσιολογικΟ αΡΤΤ</vt:lpstr>
      <vt:lpstr>ΠαρατεταμΕνο αΡΤΤ, φυσιολογικΟ ΡΤ</vt:lpstr>
      <vt:lpstr>ΠαρατεταμΕνο ΡΤ και αΡΤΤ</vt:lpstr>
      <vt:lpstr>ΠροσδιορισμΟΣ ινωδογΟνου Fib</vt:lpstr>
      <vt:lpstr>Μειωση επιπεδων ινωδογονου</vt:lpstr>
      <vt:lpstr>Χρονοσ θρομβινησ (TT)</vt:lpstr>
      <vt:lpstr>ΠαρΑταση χρΟνου θρομβΙνηΣ</vt:lpstr>
      <vt:lpstr>ΠροϊΟντα αποδοΜΗΣ ινΩδουΣ     (D-dimers)</vt:lpstr>
      <vt:lpstr>Οι διαταραχεσ που προκαλουν αιμορραγια αφορουν κυριωσ:</vt:lpstr>
      <vt:lpstr>Βλαβεσ στο αγγειο - ενδοθηλιο</vt:lpstr>
      <vt:lpstr>ΠΑΘΗΣΕΙΣ ΤΗΣ ΔΕΥΤΕΡΟΓΕΝΟΥΣ ΑΙΜΟΣΤΑΣΗΣ</vt:lpstr>
      <vt:lpstr>ΚληρονομικΕΣ διαταραχΕΣ παραγΟντων πΗΞΗΣ</vt:lpstr>
      <vt:lpstr>ΑΙΜΟΡΡΟΦΙΛΙΑ</vt:lpstr>
      <vt:lpstr>ΑΙΜΟΡΡΟΦΙΛΙΑ Α</vt:lpstr>
      <vt:lpstr>αιμορραγια</vt:lpstr>
      <vt:lpstr>Κλινικα ευρηματα</vt:lpstr>
      <vt:lpstr>Εργαστηριακα ευρηματα</vt:lpstr>
      <vt:lpstr>Διαγνωστικη προσεγγιση</vt:lpstr>
      <vt:lpstr>Αιμορροφιλια β</vt:lpstr>
      <vt:lpstr>Νοσοσ Von willebrand</vt:lpstr>
      <vt:lpstr>παθογενεια</vt:lpstr>
      <vt:lpstr>ταξινομηση</vt:lpstr>
      <vt:lpstr>Νοσοσ Von  WILLEBRAND</vt:lpstr>
      <vt:lpstr>Κλινικα ευρηματα</vt:lpstr>
      <vt:lpstr>Εργαστηριακα ευρηματα</vt:lpstr>
      <vt:lpstr>ΔΙΑΦΟΡΙΚΗ ΔΙΑΓΝΩΣΗ</vt:lpstr>
      <vt:lpstr>ΕΠΙΚΤΗΤΗ Von willebrand</vt:lpstr>
      <vt:lpstr>Ανασταλτεσ των παραγοντων τησ πηξησ ( αναστολεασ του fviii).</vt:lpstr>
      <vt:lpstr>Αναστολεασ του FVIII</vt:lpstr>
      <vt:lpstr>ΗΠΑΤΙΚΗ ΝΟΣΟΣ</vt:lpstr>
      <vt:lpstr>Διαταραχεσ Πρωτογενουσ αιμοστασησ</vt:lpstr>
      <vt:lpstr>Λειτουργικεσ διατραχεσ αιμοπεταλιων</vt:lpstr>
      <vt:lpstr>Λειτουργικεσ διατραχεσ αιμοπεταλιων</vt:lpstr>
      <vt:lpstr>Λειτουργικεσ διατραχεσ αιμοπεταλιων</vt:lpstr>
      <vt:lpstr>Διαταραχη αριθμου αιμοστασησ</vt:lpstr>
      <vt:lpstr>Ιδιοπαθησ θρομβοπενικη πορφυρα</vt:lpstr>
      <vt:lpstr>Δευτεροπαθησ αυτοανοση θρομβοπενια</vt:lpstr>
      <vt:lpstr>θρομβωτικη θρομβοπενικη πορφυυρα</vt:lpstr>
      <vt:lpstr>ΔΕΠ - ΑΙΤΙΑ</vt:lpstr>
      <vt:lpstr>ΠΑΘΟΦΥΣΙΟΛΟΓΙΑ ΔΕΠ</vt:lpstr>
      <vt:lpstr>Εργαστηριακα ευρηματα</vt:lpstr>
      <vt:lpstr>Θρομβοπενια απο ηπαρινη</vt:lpstr>
      <vt:lpstr>ΕΥΧΑΡΙΣΤΩ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ΑΙΜΟΡΡΑΓΙΗ ΔΙΑΘΕΣΗ</dc:title>
  <dc:creator>Emmanouil Petrou</dc:creator>
  <cp:lastModifiedBy>vasiliki</cp:lastModifiedBy>
  <cp:revision>172</cp:revision>
  <dcterms:created xsi:type="dcterms:W3CDTF">2017-04-23T21:40:13Z</dcterms:created>
  <dcterms:modified xsi:type="dcterms:W3CDTF">2020-04-16T08:03:54Z</dcterms:modified>
</cp:coreProperties>
</file>