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06" r:id="rId3"/>
    <p:sldId id="307" r:id="rId4"/>
    <p:sldId id="308" r:id="rId5"/>
    <p:sldId id="309" r:id="rId6"/>
    <p:sldId id="272" r:id="rId7"/>
    <p:sldId id="302" r:id="rId8"/>
    <p:sldId id="303" r:id="rId9"/>
    <p:sldId id="314" r:id="rId10"/>
    <p:sldId id="305" r:id="rId11"/>
    <p:sldId id="310" r:id="rId12"/>
    <p:sldId id="312" r:id="rId13"/>
    <p:sldId id="316" r:id="rId14"/>
    <p:sldId id="275" r:id="rId15"/>
    <p:sldId id="276" r:id="rId16"/>
    <p:sldId id="269" r:id="rId17"/>
    <p:sldId id="270" r:id="rId18"/>
    <p:sldId id="271" r:id="rId19"/>
    <p:sldId id="317" r:id="rId20"/>
    <p:sldId id="277" r:id="rId21"/>
    <p:sldId id="278" r:id="rId22"/>
    <p:sldId id="318" r:id="rId23"/>
    <p:sldId id="319" r:id="rId24"/>
    <p:sldId id="320" r:id="rId25"/>
    <p:sldId id="279" r:id="rId26"/>
    <p:sldId id="258" r:id="rId27"/>
    <p:sldId id="287" r:id="rId28"/>
    <p:sldId id="259" r:id="rId29"/>
    <p:sldId id="260" r:id="rId30"/>
    <p:sldId id="261" r:id="rId31"/>
    <p:sldId id="262" r:id="rId32"/>
    <p:sldId id="263" r:id="rId33"/>
    <p:sldId id="264" r:id="rId34"/>
    <p:sldId id="288" r:id="rId35"/>
    <p:sldId id="266" r:id="rId36"/>
    <p:sldId id="267" r:id="rId37"/>
    <p:sldId id="268" r:id="rId38"/>
    <p:sldId id="292" r:id="rId39"/>
    <p:sldId id="289" r:id="rId40"/>
    <p:sldId id="290" r:id="rId41"/>
    <p:sldId id="293" r:id="rId42"/>
    <p:sldId id="291" r:id="rId43"/>
    <p:sldId id="294" r:id="rId44"/>
    <p:sldId id="295" r:id="rId45"/>
    <p:sldId id="296" r:id="rId46"/>
    <p:sldId id="297" r:id="rId47"/>
    <p:sldId id="298" r:id="rId48"/>
    <p:sldId id="321" r:id="rId49"/>
    <p:sldId id="324" r:id="rId50"/>
    <p:sldId id="322" r:id="rId51"/>
    <p:sldId id="323" r:id="rId52"/>
    <p:sldId id="301" r:id="rId5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14-Apr-20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401896"/>
          </a:xfrm>
        </p:spPr>
        <p:txBody>
          <a:bodyPr/>
          <a:lstStyle/>
          <a:p>
            <a:r>
              <a:rPr lang="el-GR" dirty="0" smtClean="0"/>
              <a:t>ΑΙΜΟΡΡΑΓΙΚΗ ΔΙΑΘΕΣΗ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ΚΑΡΑΛΗ ΒΑΣΙΛΙΚΗ</a:t>
            </a:r>
          </a:p>
          <a:p>
            <a:r>
              <a:rPr lang="el-GR" sz="2800" dirty="0" smtClean="0"/>
              <a:t>ΑΚΑΔΗΜΑΙΚΗ ΥΠΟΤΡΟΦΟΣ</a:t>
            </a:r>
            <a:endParaRPr lang="el-GR" sz="2800" dirty="0"/>
          </a:p>
        </p:txBody>
      </p:sp>
      <p:pic>
        <p:nvPicPr>
          <p:cNvPr id="4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4256" y="2889504"/>
            <a:ext cx="3791711" cy="37429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640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Μηχανισμοσ</a:t>
            </a:r>
            <a:r>
              <a:rPr lang="el-GR" dirty="0" smtClean="0"/>
              <a:t> </a:t>
            </a:r>
            <a:r>
              <a:rPr lang="el-GR" dirty="0" err="1" smtClean="0"/>
              <a:t>αιμοστασησ</a:t>
            </a:r>
            <a:r>
              <a:rPr lang="el-GR" dirty="0" smtClean="0"/>
              <a:t> 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95943" y="1776549"/>
            <a:ext cx="5156346" cy="4402181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Δευτερογενής </a:t>
            </a:r>
            <a:r>
              <a:rPr lang="el-GR" b="1" dirty="0" smtClean="0">
                <a:solidFill>
                  <a:srgbClr val="FFFF00"/>
                </a:solidFill>
              </a:rPr>
              <a:t>αιμόσταση</a:t>
            </a:r>
            <a:r>
              <a:rPr lang="el-GR" dirty="0" smtClean="0"/>
              <a:t> </a:t>
            </a:r>
            <a:r>
              <a:rPr lang="el-GR" dirty="0" smtClean="0"/>
              <a:t>: η πήξη </a:t>
            </a:r>
            <a:r>
              <a:rPr lang="el-GR" dirty="0" smtClean="0"/>
              <a:t>του αίματος: αποτελείται από </a:t>
            </a:r>
            <a:r>
              <a:rPr lang="el-GR" dirty="0" smtClean="0">
                <a:solidFill>
                  <a:srgbClr val="FF0000"/>
                </a:solidFill>
              </a:rPr>
              <a:t>πρωτεΐνες του πλάσματος </a:t>
            </a:r>
            <a:r>
              <a:rPr lang="el-GR" dirty="0" smtClean="0"/>
              <a:t>(παράγοντες πήξης και φυσικούς ανασταλτές της πήξης), </a:t>
            </a:r>
            <a:r>
              <a:rPr lang="el-GR" dirty="0" smtClean="0">
                <a:solidFill>
                  <a:srgbClr val="FF0000"/>
                </a:solidFill>
              </a:rPr>
              <a:t>κυτταρικά στοιχεία</a:t>
            </a:r>
            <a:r>
              <a:rPr lang="el-GR" dirty="0" smtClean="0"/>
              <a:t> (αιμοπετάλια, λευκά αιμοσφαίρια) και συστατικά του </a:t>
            </a:r>
            <a:r>
              <a:rPr lang="el-GR" b="1" dirty="0" smtClean="0">
                <a:solidFill>
                  <a:srgbClr val="FF0000"/>
                </a:solidFill>
              </a:rPr>
              <a:t>αγγειακού </a:t>
            </a:r>
            <a:r>
              <a:rPr lang="el-GR" b="1" dirty="0" smtClean="0">
                <a:solidFill>
                  <a:srgbClr val="FF0000"/>
                </a:solidFill>
              </a:rPr>
              <a:t>ενδοθηλίου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Αποτέλεσμα αυτής είναι η </a:t>
            </a:r>
            <a:r>
              <a:rPr lang="el-GR" dirty="0" err="1" smtClean="0"/>
              <a:t>η</a:t>
            </a:r>
            <a:r>
              <a:rPr lang="el-GR" dirty="0" smtClean="0"/>
              <a:t> </a:t>
            </a:r>
            <a:r>
              <a:rPr lang="el-GR" dirty="0" smtClean="0"/>
              <a:t> </a:t>
            </a:r>
            <a:r>
              <a:rPr lang="el-GR" dirty="0" smtClean="0"/>
              <a:t>σταθεροποίηση του θρόμβου με την συνεισφορά </a:t>
            </a:r>
            <a:r>
              <a:rPr lang="el-GR" b="1" dirty="0" smtClean="0">
                <a:solidFill>
                  <a:srgbClr val="FF0000"/>
                </a:solidFill>
              </a:rPr>
              <a:t>του ινώδους</a:t>
            </a:r>
            <a:r>
              <a:rPr lang="el-GR" dirty="0" smtClean="0"/>
              <a:t>.  </a:t>
            </a:r>
            <a:endParaRPr lang="el-GR" dirty="0"/>
          </a:p>
        </p:txBody>
      </p:sp>
      <p:pic>
        <p:nvPicPr>
          <p:cNvPr id="62466" name="Picture 2" descr="ÎÏÎ¿ÏÎ­Î»ÎµÏÎ¼Î± ÎµÎ¹ÎºÏÎ½Î±Ï Î³Î¹Î± Î´ÎµÏÏÎµÏÎ¿Î³ÎµÎ½Î·Ï Î±Î¹Î¼Î¿ÏÏÎ±ÏÎ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5168" y="1816608"/>
            <a:ext cx="6083807" cy="4425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339635"/>
            <a:ext cx="9905998" cy="822960"/>
          </a:xfrm>
        </p:spPr>
        <p:txBody>
          <a:bodyPr/>
          <a:lstStyle/>
          <a:p>
            <a:r>
              <a:rPr lang="el-GR" dirty="0" smtClean="0"/>
              <a:t>Ο </a:t>
            </a:r>
            <a:r>
              <a:rPr lang="el-GR" dirty="0" err="1" smtClean="0"/>
              <a:t>καταρακτησ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πηξησ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26571" y="1149531"/>
            <a:ext cx="5460275" cy="522514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 μηχανισμός της πήξης αποτελείται από ένα σύνολο διαδοχικών αντιδράσεων (καταρράκτης), οι οποίες ενεργοποιούνται με καταλυτικό μηχανισμό και έχουν ως τελικό στόχο, τη μετατροπή </a:t>
            </a:r>
            <a:r>
              <a:rPr lang="el-GR" b="1" dirty="0" smtClean="0">
                <a:solidFill>
                  <a:srgbClr val="FF0000"/>
                </a:solidFill>
              </a:rPr>
              <a:t>του διαλυτού </a:t>
            </a:r>
            <a:r>
              <a:rPr lang="el-GR" b="1" dirty="0" err="1" smtClean="0">
                <a:solidFill>
                  <a:srgbClr val="FF0000"/>
                </a:solidFill>
              </a:rPr>
              <a:t>ινωδογόνου</a:t>
            </a:r>
            <a:r>
              <a:rPr lang="el-GR" b="1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σε </a:t>
            </a:r>
            <a:r>
              <a:rPr lang="el-GR" b="1" dirty="0" smtClean="0">
                <a:solidFill>
                  <a:srgbClr val="FF0000"/>
                </a:solidFill>
              </a:rPr>
              <a:t>αδιάλυτο ινώδες </a:t>
            </a:r>
            <a:r>
              <a:rPr lang="el-GR" dirty="0" smtClean="0"/>
              <a:t>και στη συνέχεια σε </a:t>
            </a:r>
            <a:r>
              <a:rPr lang="el-GR" b="1" dirty="0" smtClean="0">
                <a:solidFill>
                  <a:srgbClr val="FF0000"/>
                </a:solidFill>
              </a:rPr>
              <a:t>πλέγμα </a:t>
            </a:r>
            <a:r>
              <a:rPr lang="el-GR" b="1" dirty="0" err="1" smtClean="0">
                <a:solidFill>
                  <a:srgbClr val="FF0000"/>
                </a:solidFill>
              </a:rPr>
              <a:t>ινικής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ενεργοποίηση της «ενδογενούς» οδού, γίνεται μέσω του συστήματος «επαφής», και της «εξωγενούς», μέσω του </a:t>
            </a:r>
            <a:r>
              <a:rPr lang="el-GR" dirty="0" err="1" smtClean="0"/>
              <a:t>ιστικού</a:t>
            </a:r>
            <a:r>
              <a:rPr lang="el-GR" dirty="0" smtClean="0"/>
              <a:t> </a:t>
            </a:r>
            <a:r>
              <a:rPr lang="el-GR" dirty="0" smtClean="0"/>
              <a:t>παράγοντα.</a:t>
            </a:r>
          </a:p>
          <a:p>
            <a:endParaRPr lang="en-US" dirty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725" y="992777"/>
            <a:ext cx="6061166" cy="546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Θέση περιεχομένου"/>
          <p:cNvSpPr>
            <a:spLocks noGrp="1"/>
          </p:cNvSpPr>
          <p:nvPr>
            <p:ph sz="half" idx="2"/>
          </p:nvPr>
        </p:nvSpPr>
        <p:spPr>
          <a:xfrm>
            <a:off x="6087292" y="2249486"/>
            <a:ext cx="4960120" cy="4308068"/>
          </a:xfrm>
        </p:spPr>
        <p:txBody>
          <a:bodyPr>
            <a:normAutofit fontScale="925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ινωδολυση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91886" y="2599508"/>
            <a:ext cx="4572001" cy="3191691"/>
          </a:xfrm>
        </p:spPr>
        <p:txBody>
          <a:bodyPr/>
          <a:lstStyle/>
          <a:p>
            <a:r>
              <a:rPr lang="el-GR" dirty="0" smtClean="0"/>
              <a:t>Τελικό στάδιο της διαδικασίας της πήξης είναι η </a:t>
            </a:r>
            <a:r>
              <a:rPr lang="el-GR" dirty="0" err="1" smtClean="0"/>
              <a:t>ινωδόλυση</a:t>
            </a:r>
            <a:r>
              <a:rPr lang="el-GR" dirty="0" smtClean="0"/>
              <a:t> (διάλυση του θρόμβου).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859383" y="1841863"/>
            <a:ext cx="7171508" cy="466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r>
              <a:rPr lang="el-GR" sz="3200" b="1" dirty="0" smtClean="0"/>
              <a:t>Αιμορραγική διάθεση είναι η αποτυχία των φυσιολογικών μηχανισμών της αιμόστασης να ελέγξουν την αιμορραγία</a:t>
            </a:r>
            <a:endParaRPr lang="en-US" sz="3200" b="1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1118" y="3710668"/>
            <a:ext cx="34480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182880"/>
            <a:ext cx="9905998" cy="1146048"/>
          </a:xfrm>
        </p:spPr>
        <p:txBody>
          <a:bodyPr>
            <a:normAutofit/>
          </a:bodyPr>
          <a:lstStyle/>
          <a:p>
            <a:r>
              <a:rPr lang="el-GR" dirty="0" smtClean="0"/>
              <a:t>Οι </a:t>
            </a:r>
            <a:r>
              <a:rPr lang="el-GR" dirty="0" err="1" smtClean="0"/>
              <a:t>διαταραχεσ</a:t>
            </a:r>
            <a:r>
              <a:rPr lang="el-GR" dirty="0" smtClean="0"/>
              <a:t> που </a:t>
            </a:r>
            <a:r>
              <a:rPr lang="el-GR" dirty="0" err="1" smtClean="0"/>
              <a:t>προκαλουν</a:t>
            </a:r>
            <a:r>
              <a:rPr lang="el-GR" dirty="0" smtClean="0"/>
              <a:t> </a:t>
            </a:r>
            <a:r>
              <a:rPr lang="el-GR" dirty="0" err="1" smtClean="0"/>
              <a:t>αιμορραγια</a:t>
            </a:r>
            <a:r>
              <a:rPr lang="el-GR" dirty="0" smtClean="0"/>
              <a:t> </a:t>
            </a:r>
            <a:r>
              <a:rPr lang="el-GR" dirty="0" err="1" smtClean="0"/>
              <a:t>αφορουν</a:t>
            </a:r>
            <a:r>
              <a:rPr lang="el-GR" dirty="0" smtClean="0"/>
              <a:t> </a:t>
            </a:r>
            <a:r>
              <a:rPr lang="el-GR" dirty="0" err="1" smtClean="0"/>
              <a:t>κυριωσ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1560576"/>
            <a:ext cx="9905999" cy="4230625"/>
          </a:xfrm>
        </p:spPr>
        <p:txBody>
          <a:bodyPr>
            <a:normAutofit/>
          </a:bodyPr>
          <a:lstStyle/>
          <a:p>
            <a:r>
              <a:rPr lang="el-GR" dirty="0" smtClean="0"/>
              <a:t>την δομή των αγγείων.</a:t>
            </a:r>
          </a:p>
          <a:p>
            <a:r>
              <a:rPr lang="el-GR" dirty="0" smtClean="0"/>
              <a:t>την παραγωγή ή λειτουργικότητα  ενός ή περισσοτέρων παραγόντων πήξεως. </a:t>
            </a:r>
          </a:p>
          <a:p>
            <a:r>
              <a:rPr lang="el-GR" dirty="0" smtClean="0"/>
              <a:t>την ανάπτυξη αντισωμάτων (ανασταλτών) έναντι ενός ή περισσοτέρων παραγόντων πήξεως. </a:t>
            </a:r>
          </a:p>
          <a:p>
            <a:r>
              <a:rPr lang="el-GR" dirty="0" smtClean="0"/>
              <a:t>την παραγωγή ή λειτουργικότητα των αιμοπεταλίων. </a:t>
            </a:r>
          </a:p>
          <a:p>
            <a:r>
              <a:rPr lang="el-GR" dirty="0" smtClean="0"/>
              <a:t>την σταθερότητα και ακεραιότητα του </a:t>
            </a:r>
            <a:r>
              <a:rPr lang="el-GR" smtClean="0"/>
              <a:t>σχηματισθέντος θρόμβου.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17029" y="252758"/>
            <a:ext cx="9905998" cy="807946"/>
          </a:xfrm>
        </p:spPr>
        <p:txBody>
          <a:bodyPr/>
          <a:lstStyle/>
          <a:p>
            <a:r>
              <a:rPr lang="el-GR" dirty="0" err="1" smtClean="0"/>
              <a:t>Διακρινοται</a:t>
            </a:r>
            <a:r>
              <a:rPr lang="el-GR" dirty="0" smtClean="0"/>
              <a:t> σε: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141410" y="1267968"/>
            <a:ext cx="4878389" cy="4523232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ΚΛΗΡΟΝΟΜΙΚΕΣ:</a:t>
            </a:r>
            <a:r>
              <a:rPr lang="el-GR" dirty="0" smtClean="0"/>
              <a:t> αφορούν κυρίως έλλειψη ή δυσλειτουργία ενός παράγοντα πήξεως. Σπάνιες νόσοι.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Αιμορροφιλία </a:t>
            </a:r>
            <a:r>
              <a:rPr lang="en-US" dirty="0" smtClean="0"/>
              <a:t>A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Αιμορροφιλία </a:t>
            </a:r>
            <a:r>
              <a:rPr lang="en-US" dirty="0" smtClean="0"/>
              <a:t>B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Αιμορροφιλία</a:t>
            </a:r>
            <a:r>
              <a:rPr lang="en-US" dirty="0" smtClean="0"/>
              <a:t> C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Νόσος</a:t>
            </a:r>
            <a:r>
              <a:rPr lang="en-US" dirty="0" smtClean="0"/>
              <a:t> von </a:t>
            </a:r>
            <a:r>
              <a:rPr lang="en-US" dirty="0" err="1" smtClean="0"/>
              <a:t>Willebrand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Άλλες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72200" y="1280160"/>
            <a:ext cx="4875211" cy="4511040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ΕΠΙΚΤΗΤΕΣ:</a:t>
            </a:r>
            <a:r>
              <a:rPr lang="el-GR" dirty="0" smtClean="0"/>
              <a:t> συχνότεροι νόσοι.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Πολλαπλή έλλειψη παραγόντων πήξεως λόγω  ηπατικής νόσου ή έλλειψης βιταμίνης Κ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Ανάπτυξη ανασταλτών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Ουραιμία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ΔΕΠ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TTP / </a:t>
            </a:r>
            <a:r>
              <a:rPr lang="en-US" dirty="0" err="1" smtClean="0"/>
              <a:t>ITp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Συστηματική </a:t>
            </a:r>
            <a:r>
              <a:rPr lang="el-GR" dirty="0" err="1" smtClean="0"/>
              <a:t>Ινωδόλυση</a:t>
            </a:r>
            <a:r>
              <a:rPr lang="el-GR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Άλλες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Διερευνηση</a:t>
            </a:r>
            <a:r>
              <a:rPr lang="el-GR" dirty="0" smtClean="0"/>
              <a:t> </a:t>
            </a:r>
            <a:r>
              <a:rPr lang="el-GR" dirty="0" err="1" smtClean="0"/>
              <a:t>αιμορραγικησ</a:t>
            </a:r>
            <a:r>
              <a:rPr lang="el-GR" dirty="0" smtClean="0"/>
              <a:t> </a:t>
            </a:r>
            <a:r>
              <a:rPr lang="el-GR" dirty="0" err="1" smtClean="0"/>
              <a:t>διαθεσησ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ctr">
              <a:buNone/>
            </a:pPr>
            <a:r>
              <a:rPr lang="el-GR" b="1" dirty="0" smtClean="0">
                <a:solidFill>
                  <a:srgbClr val="FFFF00"/>
                </a:solidFill>
              </a:rPr>
              <a:t>ΙΣΤΟΡΙΚΟ</a:t>
            </a:r>
          </a:p>
          <a:p>
            <a:pPr marL="457200" indent="-457200" algn="ctr">
              <a:buNone/>
            </a:pPr>
            <a:endParaRPr lang="el-GR" b="1" dirty="0" smtClean="0">
              <a:solidFill>
                <a:srgbClr val="FFFF00"/>
              </a:solidFill>
            </a:endParaRPr>
          </a:p>
          <a:p>
            <a:pPr marL="457200" indent="-457200" algn="ctr">
              <a:buNone/>
            </a:pPr>
            <a:endParaRPr lang="el-GR" b="1" dirty="0" smtClean="0">
              <a:solidFill>
                <a:srgbClr val="FFFF00"/>
              </a:solidFill>
            </a:endParaRPr>
          </a:p>
          <a:p>
            <a:pPr marL="457200" indent="-457200">
              <a:buNone/>
            </a:pPr>
            <a:r>
              <a:rPr lang="el-GR" b="1" dirty="0" smtClean="0">
                <a:solidFill>
                  <a:srgbClr val="FFFF00"/>
                </a:solidFill>
              </a:rPr>
              <a:t>                                ΑΤΟΜΙΚΟ             ΟΙΚΟΓΕΝΕΙΑΚΟ</a:t>
            </a:r>
            <a:endParaRPr lang="el-GR" b="1" dirty="0">
              <a:solidFill>
                <a:srgbClr val="FFFF00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 flipH="1">
            <a:off x="4754880" y="2731008"/>
            <a:ext cx="1304544" cy="106070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6059424" y="2731008"/>
            <a:ext cx="1292352" cy="1182624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ΑΤΟΜΙΚΟ 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Αιμορραγία κατά τον τοκετό, από τον ομφάλιο λώρο, κατά την περιτομή, κατά την έμμηνο ρύση.</a:t>
            </a:r>
          </a:p>
          <a:p>
            <a:endParaRPr lang="el-GR" dirty="0" smtClean="0"/>
          </a:p>
          <a:p>
            <a:r>
              <a:rPr lang="el-GR" dirty="0" smtClean="0"/>
              <a:t>Τύπος Αιμορραγίας Τύπος Αιμορραγίας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err="1" smtClean="0"/>
              <a:t>Πετέχειες</a:t>
            </a: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Εκχυμώσεις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Αιμορραγία από το βλεννογόνο, επίσταξη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Μετά την εξαγωγή οδόντων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Αυτόματη αιμορραγία στις αρθρώσεις, αιματώματα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Μετά από τραύματα ή χειρουργικές επεμβάσεις 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Ιατρικο</a:t>
            </a:r>
            <a:r>
              <a:rPr lang="el-GR" dirty="0" smtClean="0"/>
              <a:t> </a:t>
            </a:r>
            <a:r>
              <a:rPr lang="el-GR" dirty="0" err="1" smtClean="0"/>
              <a:t>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  Ηπατική νόσος</a:t>
            </a:r>
          </a:p>
          <a:p>
            <a:r>
              <a:rPr lang="el-GR" dirty="0" smtClean="0"/>
              <a:t>Ουραιμία – νεφρική νόσος</a:t>
            </a:r>
          </a:p>
          <a:p>
            <a:r>
              <a:rPr lang="el-GR" dirty="0" err="1" smtClean="0"/>
              <a:t>Δυσαπορρόφηση</a:t>
            </a:r>
            <a:endParaRPr lang="el-GR" dirty="0" smtClean="0"/>
          </a:p>
          <a:p>
            <a:r>
              <a:rPr lang="el-GR" dirty="0" smtClean="0"/>
              <a:t>Αιματολογικά νοσήματα ( ΜΔΣ, ΜΥΠΣ, </a:t>
            </a:r>
            <a:r>
              <a:rPr lang="el-GR" dirty="0" err="1" smtClean="0"/>
              <a:t>Αμυλοείδωση</a:t>
            </a:r>
            <a:r>
              <a:rPr lang="el-GR" dirty="0" smtClean="0"/>
              <a:t>, Ο.Λ – Μ3, </a:t>
            </a:r>
            <a:r>
              <a:rPr lang="el-GR" dirty="0" err="1" smtClean="0"/>
              <a:t>Λεμφυπερπλαστικά</a:t>
            </a:r>
            <a:r>
              <a:rPr lang="el-GR" dirty="0" smtClean="0"/>
              <a:t> σύνδρομα )</a:t>
            </a:r>
          </a:p>
          <a:p>
            <a:r>
              <a:rPr lang="el-GR" dirty="0" smtClean="0"/>
              <a:t>ΣΕΛ ή άλλα νοσήματα του κολλαγόνου.</a:t>
            </a:r>
          </a:p>
          <a:p>
            <a:r>
              <a:rPr lang="el-GR" dirty="0" smtClean="0"/>
              <a:t>Αν υπάρχει προηγούμενος αιμορραγικός έλεγχος</a:t>
            </a:r>
          </a:p>
          <a:p>
            <a:r>
              <a:rPr lang="el-GR" dirty="0" smtClean="0"/>
              <a:t>Λήψη Φαρμάκων (</a:t>
            </a:r>
            <a:r>
              <a:rPr lang="el-GR" dirty="0" err="1" smtClean="0"/>
              <a:t>σαλυκιλικά</a:t>
            </a:r>
            <a:r>
              <a:rPr lang="el-GR" dirty="0" smtClean="0"/>
              <a:t>, </a:t>
            </a:r>
            <a:r>
              <a:rPr lang="en-US" dirty="0" smtClean="0"/>
              <a:t>NSAIs,  </a:t>
            </a:r>
            <a:r>
              <a:rPr lang="el-GR" dirty="0" smtClean="0"/>
              <a:t>αντιπηκτικά, αντιβιοτικά, αντιεπιληπτικά,  </a:t>
            </a:r>
            <a:r>
              <a:rPr lang="en-US" dirty="0" smtClean="0"/>
              <a:t>ADP receptor antagonists) </a:t>
            </a:r>
            <a:endParaRPr lang="el-G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01779" y="0"/>
            <a:ext cx="9905998" cy="975151"/>
          </a:xfrm>
        </p:spPr>
        <p:txBody>
          <a:bodyPr/>
          <a:lstStyle/>
          <a:p>
            <a:r>
              <a:rPr lang="el-GR" dirty="0" err="1" smtClean="0"/>
              <a:t>Κλινικεσ</a:t>
            </a:r>
            <a:r>
              <a:rPr lang="el-GR" dirty="0" smtClean="0"/>
              <a:t> </a:t>
            </a:r>
            <a:r>
              <a:rPr lang="el-GR" dirty="0" err="1" smtClean="0"/>
              <a:t>εκδηλωσεισ</a:t>
            </a:r>
            <a:endParaRPr lang="en-US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257" y="1059158"/>
            <a:ext cx="3174274" cy="3120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082993"/>
            <a:ext cx="2909752" cy="3110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7591" name="Picture 7" descr="Αιμορραγίες: Εκδήλωση και αντιμετώπιση - Αιματολογία - Υγεί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8457" y="4645479"/>
            <a:ext cx="3601993" cy="1428750"/>
          </a:xfrm>
          <a:prstGeom prst="rect">
            <a:avLst/>
          </a:prstGeom>
          <a:noFill/>
        </p:spPr>
      </p:pic>
      <p:pic>
        <p:nvPicPr>
          <p:cNvPr id="67593" name="Picture 9" descr="Αιμορραγίες: Εκδήλωση και αντιμετώπιση - Αιματολογία - Υγεία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40145" y="1110342"/>
            <a:ext cx="4351111" cy="2978331"/>
          </a:xfrm>
          <a:prstGeom prst="rect">
            <a:avLst/>
          </a:prstGeom>
          <a:noFill/>
        </p:spPr>
      </p:pic>
      <p:pic>
        <p:nvPicPr>
          <p:cNvPr id="6759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68343" y="4701539"/>
            <a:ext cx="3331028" cy="193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45470" y="1506792"/>
            <a:ext cx="9905998" cy="1478570"/>
          </a:xfrm>
        </p:spPr>
        <p:txBody>
          <a:bodyPr/>
          <a:lstStyle/>
          <a:p>
            <a:r>
              <a:rPr lang="el-GR" dirty="0" err="1" smtClean="0"/>
              <a:t>ορισμοσ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3631473"/>
            <a:ext cx="9905999" cy="2159727"/>
          </a:xfrm>
        </p:spPr>
        <p:txBody>
          <a:bodyPr/>
          <a:lstStyle/>
          <a:p>
            <a:pPr>
              <a:buNone/>
            </a:pPr>
            <a:r>
              <a:rPr lang="el-GR" dirty="0" smtClean="0"/>
              <a:t>   Αιμορραγική </a:t>
            </a:r>
            <a:r>
              <a:rPr lang="el-GR" dirty="0" smtClean="0"/>
              <a:t>διάθεση είναι η αυξημένη τάση για </a:t>
            </a:r>
            <a:r>
              <a:rPr lang="el-GR" dirty="0" smtClean="0"/>
              <a:t>αιμορραγία.</a:t>
            </a:r>
          </a:p>
          <a:p>
            <a:pPr>
              <a:buNone/>
            </a:pPr>
            <a:r>
              <a:rPr lang="el-GR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Κληρονομικο</a:t>
            </a:r>
            <a:r>
              <a:rPr lang="el-GR" dirty="0" smtClean="0"/>
              <a:t> </a:t>
            </a:r>
            <a:r>
              <a:rPr lang="el-GR" dirty="0" err="1" smtClean="0"/>
              <a:t>ιστορικο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Έχουν και άλλα μέλη της οικογένειας αιμορραγικά προβλήματα , φύλο.</a:t>
            </a:r>
          </a:p>
          <a:p>
            <a:endParaRPr lang="el-GR" dirty="0" smtClean="0"/>
          </a:p>
          <a:p>
            <a:r>
              <a:rPr lang="el-GR" dirty="0" smtClean="0"/>
              <a:t> Άλλοι  συγγενείς με αιμορραγικές διαταραχές, από την πλευρά του πατέρα ή της μητέρας, φύλο.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93665" y="161319"/>
            <a:ext cx="9905998" cy="596328"/>
          </a:xfrm>
        </p:spPr>
        <p:txBody>
          <a:bodyPr/>
          <a:lstStyle/>
          <a:p>
            <a:r>
              <a:rPr lang="el-GR" dirty="0" err="1" smtClean="0"/>
              <a:t>Εργαστηριακη</a:t>
            </a:r>
            <a:r>
              <a:rPr lang="el-GR" dirty="0" smtClean="0"/>
              <a:t> </a:t>
            </a:r>
            <a:r>
              <a:rPr lang="el-GR" dirty="0" err="1" smtClean="0"/>
              <a:t>διερευνηση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744583" y="1005840"/>
            <a:ext cx="10342017" cy="54210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1.Αγγειακή και </a:t>
            </a:r>
            <a:r>
              <a:rPr lang="el-GR" b="1" dirty="0" err="1" smtClean="0">
                <a:solidFill>
                  <a:srgbClr val="FFFF00"/>
                </a:solidFill>
              </a:rPr>
              <a:t>αιμοπεταλιακή</a:t>
            </a:r>
            <a:r>
              <a:rPr lang="el-GR" b="1" dirty="0" smtClean="0">
                <a:solidFill>
                  <a:srgbClr val="FFFF00"/>
                </a:solidFill>
              </a:rPr>
              <a:t> φάση:</a:t>
            </a:r>
          </a:p>
          <a:p>
            <a:r>
              <a:rPr lang="el-GR" dirty="0" smtClean="0"/>
              <a:t>Χρόνος </a:t>
            </a:r>
            <a:r>
              <a:rPr lang="el-GR" dirty="0" smtClean="0"/>
              <a:t>ροής, </a:t>
            </a:r>
            <a:r>
              <a:rPr lang="en-US" dirty="0" smtClean="0"/>
              <a:t>Platelet Function </a:t>
            </a:r>
            <a:r>
              <a:rPr lang="en-US" dirty="0" err="1" smtClean="0"/>
              <a:t>Analyser</a:t>
            </a:r>
            <a:r>
              <a:rPr lang="en-US" dirty="0" smtClean="0"/>
              <a:t>  (PFA 100)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Μέτρηση αριθμού και μορφολογία των αιμοπεταλίων. </a:t>
            </a:r>
          </a:p>
          <a:p>
            <a:pPr>
              <a:buNone/>
            </a:pPr>
            <a:r>
              <a:rPr lang="el-GR" dirty="0" smtClean="0"/>
              <a:t>2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  <a:r>
              <a:rPr lang="el-GR" b="1" dirty="0" err="1" smtClean="0">
                <a:solidFill>
                  <a:srgbClr val="FFFF00"/>
                </a:solidFill>
              </a:rPr>
              <a:t>Ελεγχος</a:t>
            </a:r>
            <a:r>
              <a:rPr lang="el-GR" b="1" dirty="0" smtClean="0">
                <a:solidFill>
                  <a:srgbClr val="FFFF00"/>
                </a:solidFill>
              </a:rPr>
              <a:t> για παράγοντες πήξης:</a:t>
            </a:r>
          </a:p>
          <a:p>
            <a:r>
              <a:rPr lang="el-GR" dirty="0" smtClean="0"/>
              <a:t>Χρόνος  προθρομβίνης - </a:t>
            </a:r>
            <a:r>
              <a:rPr lang="en-US" dirty="0" smtClean="0"/>
              <a:t>INR </a:t>
            </a:r>
            <a:endParaRPr lang="el-GR" dirty="0" smtClean="0"/>
          </a:p>
          <a:p>
            <a:r>
              <a:rPr lang="el-GR" dirty="0" smtClean="0"/>
              <a:t>Χρόνος μερικής </a:t>
            </a:r>
            <a:r>
              <a:rPr lang="el-GR" dirty="0" err="1" smtClean="0"/>
              <a:t>θρομβοπλαστίνης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l-GR" dirty="0" smtClean="0"/>
              <a:t>Χρόνος θρομβίνης</a:t>
            </a:r>
          </a:p>
          <a:p>
            <a:pPr>
              <a:buNone/>
            </a:pPr>
            <a:r>
              <a:rPr lang="el-GR" dirty="0" smtClean="0"/>
              <a:t>3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  <a:r>
              <a:rPr lang="el-GR" b="1" dirty="0" err="1" smtClean="0">
                <a:solidFill>
                  <a:srgbClr val="FFFF00"/>
                </a:solidFill>
              </a:rPr>
              <a:t>Ινωδολυτική</a:t>
            </a:r>
            <a:r>
              <a:rPr lang="el-GR" b="1" dirty="0" smtClean="0">
                <a:solidFill>
                  <a:srgbClr val="FFFF00"/>
                </a:solidFill>
              </a:rPr>
              <a:t> δραστηριότητα:</a:t>
            </a:r>
            <a:endParaRPr lang="el-GR" b="1" dirty="0" smtClean="0">
              <a:solidFill>
                <a:srgbClr val="FFFF00"/>
              </a:solidFill>
            </a:endParaRPr>
          </a:p>
          <a:p>
            <a:r>
              <a:rPr lang="el-GR" dirty="0" smtClean="0"/>
              <a:t>Προϊόντα </a:t>
            </a:r>
            <a:r>
              <a:rPr lang="el-GR" dirty="0" err="1" smtClean="0"/>
              <a:t>αποδομής</a:t>
            </a:r>
            <a:r>
              <a:rPr lang="el-GR" dirty="0" smtClean="0"/>
              <a:t> ινώδους/</a:t>
            </a:r>
            <a:r>
              <a:rPr lang="el-GR" dirty="0" err="1" smtClean="0"/>
              <a:t>ινωδογόνου</a:t>
            </a:r>
            <a:r>
              <a:rPr lang="el-GR" dirty="0" smtClean="0"/>
              <a:t> (</a:t>
            </a:r>
            <a:r>
              <a:rPr lang="en-US" dirty="0" smtClean="0"/>
              <a:t>FDP’s)</a:t>
            </a:r>
          </a:p>
          <a:p>
            <a:r>
              <a:rPr lang="el-GR" dirty="0" smtClean="0"/>
              <a:t>Προϊόντα </a:t>
            </a:r>
            <a:r>
              <a:rPr lang="el-GR" dirty="0" err="1" smtClean="0"/>
              <a:t>αποδομής</a:t>
            </a:r>
            <a:r>
              <a:rPr lang="el-GR" dirty="0" smtClean="0"/>
              <a:t> </a:t>
            </a:r>
            <a:r>
              <a:rPr lang="el-GR" dirty="0" smtClean="0"/>
              <a:t>ινώδους</a:t>
            </a:r>
            <a:r>
              <a:rPr lang="en-US" dirty="0" smtClean="0"/>
              <a:t> (D – </a:t>
            </a:r>
            <a:r>
              <a:rPr lang="en-US" dirty="0" err="1" smtClean="0"/>
              <a:t>dimers</a:t>
            </a:r>
            <a:r>
              <a:rPr lang="en-US" dirty="0" smtClean="0"/>
              <a:t>)</a:t>
            </a:r>
            <a:endParaRPr lang="el-GR" dirty="0" smtClean="0"/>
          </a:p>
          <a:p>
            <a:r>
              <a:rPr lang="el-GR" dirty="0" smtClean="0"/>
              <a:t>Σύμπλεγμα πλασμίνης – </a:t>
            </a:r>
            <a:r>
              <a:rPr lang="el-GR" dirty="0" err="1" smtClean="0"/>
              <a:t>αντιπλασμίνης</a:t>
            </a:r>
            <a:r>
              <a:rPr lang="el-GR" dirty="0" smtClean="0"/>
              <a:t> (</a:t>
            </a:r>
            <a:r>
              <a:rPr lang="en-US" dirty="0" smtClean="0"/>
              <a:t>PAP)</a:t>
            </a:r>
            <a:endParaRPr lang="el-GR" dirty="0" smtClean="0"/>
          </a:p>
          <a:p>
            <a:r>
              <a:rPr lang="el-GR" dirty="0" smtClean="0"/>
              <a:t>Χρόνος λύσης θρόμβου</a:t>
            </a:r>
          </a:p>
          <a:p>
            <a:r>
              <a:rPr lang="el-GR" dirty="0" smtClean="0"/>
              <a:t>Ανασταλτής του </a:t>
            </a:r>
            <a:r>
              <a:rPr lang="el-GR" dirty="0" err="1" smtClean="0"/>
              <a:t>ενεργοποιητή</a:t>
            </a:r>
            <a:r>
              <a:rPr lang="el-GR" dirty="0" smtClean="0"/>
              <a:t> του </a:t>
            </a:r>
            <a:r>
              <a:rPr lang="el-GR" dirty="0" err="1" smtClean="0"/>
              <a:t>πλασμινογόνου</a:t>
            </a:r>
            <a:endParaRPr lang="en-US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</a:t>
            </a:r>
            <a:r>
              <a:rPr lang="el-GR" dirty="0" smtClean="0"/>
              <a:t> </a:t>
            </a:r>
            <a:r>
              <a:rPr lang="el-GR" dirty="0" err="1" smtClean="0"/>
              <a:t>προθρομβινησ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Ελεγχει</a:t>
            </a:r>
            <a:r>
              <a:rPr lang="el-GR" dirty="0" smtClean="0"/>
              <a:t> την εξωγενή και την κοινή οδό: παράγοντες </a:t>
            </a:r>
            <a:r>
              <a:rPr lang="en-US" dirty="0" smtClean="0"/>
              <a:t>VII, X, V</a:t>
            </a:r>
            <a:r>
              <a:rPr lang="el-GR" dirty="0" smtClean="0"/>
              <a:t>, προθρομβίνη, </a:t>
            </a:r>
            <a:r>
              <a:rPr lang="el-GR" dirty="0" err="1" smtClean="0"/>
              <a:t>ινωδογόνο</a:t>
            </a:r>
            <a:endParaRPr lang="el-GR" dirty="0" smtClean="0"/>
          </a:p>
          <a:p>
            <a:r>
              <a:rPr lang="el-GR" dirty="0" smtClean="0"/>
              <a:t>Χρησιμοποιείται κυρίως για τον έλεγχο της λήψης αντιπηκτικών από το στόμα</a:t>
            </a:r>
          </a:p>
          <a:p>
            <a:r>
              <a:rPr lang="el-GR" dirty="0" smtClean="0"/>
              <a:t>Παράταση σε: έλλειψη βιταμίνης Κ, ΔΕΠ, Ηπατοπάθεια, έλλειψη παραγόντων και αναστολέα του παράγοντα </a:t>
            </a:r>
            <a:r>
              <a:rPr lang="en-US" dirty="0" smtClean="0"/>
              <a:t>VII</a:t>
            </a:r>
            <a:r>
              <a:rPr lang="en-US" dirty="0" smtClean="0"/>
              <a:t>, V</a:t>
            </a:r>
            <a:r>
              <a:rPr lang="el-GR" dirty="0" smtClean="0"/>
              <a:t>. 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</a:t>
            </a:r>
            <a:r>
              <a:rPr lang="el-GR" dirty="0" smtClean="0"/>
              <a:t> </a:t>
            </a:r>
            <a:r>
              <a:rPr lang="el-GR" dirty="0" err="1" smtClean="0"/>
              <a:t>μερικησ</a:t>
            </a:r>
            <a:r>
              <a:rPr lang="el-GR" dirty="0" smtClean="0"/>
              <a:t> </a:t>
            </a:r>
            <a:r>
              <a:rPr lang="el-GR" dirty="0" err="1" smtClean="0"/>
              <a:t>θρομβοπλαστινησ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Ελέχγει</a:t>
            </a:r>
            <a:r>
              <a:rPr lang="el-GR" dirty="0" smtClean="0"/>
              <a:t> την ενδογενή και την κοινή οδό.</a:t>
            </a:r>
          </a:p>
          <a:p>
            <a:r>
              <a:rPr lang="el-GR" dirty="0" smtClean="0"/>
              <a:t>Χρησιμοποιείται κυρίως για τη παρακολούθηση θεραπείας με ηπαρίνη.</a:t>
            </a:r>
          </a:p>
          <a:p>
            <a:r>
              <a:rPr lang="el-GR" dirty="0" smtClean="0"/>
              <a:t>Ανιχνεύει αντιπηκτικά του λύκου.</a:t>
            </a:r>
          </a:p>
          <a:p>
            <a:r>
              <a:rPr lang="el-GR" dirty="0" smtClean="0"/>
              <a:t>Παράταση σε ΔΕΠ, Ηπατοπάθεια, έλλειψη των παραγόντων </a:t>
            </a:r>
            <a:r>
              <a:rPr lang="en-US" dirty="0" smtClean="0"/>
              <a:t>VIII, IX</a:t>
            </a:r>
            <a:r>
              <a:rPr lang="el-GR" dirty="0" smtClean="0"/>
              <a:t>, αναστολέα παραγόντων, αντιπηκτικό του λύκου και χρήση ηπαρίνης.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Χρονοσ</a:t>
            </a:r>
            <a:r>
              <a:rPr lang="el-GR" dirty="0" smtClean="0"/>
              <a:t> </a:t>
            </a:r>
            <a:r>
              <a:rPr lang="el-GR" dirty="0" err="1" smtClean="0"/>
              <a:t>θρομβινησ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Ελέγχει τη μετατροπή του</a:t>
            </a:r>
            <a:r>
              <a:rPr lang="el-GR" dirty="0" smtClean="0"/>
              <a:t> </a:t>
            </a:r>
            <a:r>
              <a:rPr lang="el-GR" dirty="0" err="1" smtClean="0"/>
              <a:t>ινωδογόνου</a:t>
            </a:r>
            <a:r>
              <a:rPr lang="el-GR" dirty="0" smtClean="0"/>
              <a:t> σε ινώδους.</a:t>
            </a:r>
          </a:p>
          <a:p>
            <a:r>
              <a:rPr lang="el-GR" dirty="0" smtClean="0"/>
              <a:t>Ανιχνεύει την ύπαρξη προϊόντων ινώδους/</a:t>
            </a:r>
            <a:r>
              <a:rPr lang="el-GR" dirty="0" err="1" smtClean="0"/>
              <a:t>ινικής</a:t>
            </a:r>
            <a:r>
              <a:rPr lang="el-GR" dirty="0" smtClean="0"/>
              <a:t> </a:t>
            </a:r>
            <a:r>
              <a:rPr lang="en-US" dirty="0" smtClean="0"/>
              <a:t>FDP’s)</a:t>
            </a:r>
          </a:p>
          <a:p>
            <a:r>
              <a:rPr lang="el-GR" dirty="0" smtClean="0"/>
              <a:t>Ανιχνεύει την ύπαρξη ηπαρίνης</a:t>
            </a:r>
          </a:p>
          <a:p>
            <a:r>
              <a:rPr lang="el-GR" dirty="0" smtClean="0"/>
              <a:t>Παράταση σε </a:t>
            </a:r>
            <a:r>
              <a:rPr lang="el-GR" dirty="0" err="1" smtClean="0"/>
              <a:t>υποινωδογοναιμία</a:t>
            </a:r>
            <a:r>
              <a:rPr lang="el-GR" dirty="0" smtClean="0"/>
              <a:t>, </a:t>
            </a:r>
            <a:r>
              <a:rPr lang="el-GR" dirty="0" err="1" smtClean="0"/>
              <a:t>δυσινωδογοναιμία</a:t>
            </a:r>
            <a:r>
              <a:rPr lang="el-GR" dirty="0" smtClean="0"/>
              <a:t>, ηπατοπάθεια, </a:t>
            </a:r>
            <a:r>
              <a:rPr lang="el-GR" dirty="0" err="1" smtClean="0"/>
              <a:t>παραπρωτεϊναιμία</a:t>
            </a:r>
            <a:r>
              <a:rPr lang="el-GR" dirty="0" smtClean="0"/>
              <a:t>, αναστολείς θρομβίνης (πχ </a:t>
            </a:r>
            <a:r>
              <a:rPr lang="en-US" dirty="0" err="1" smtClean="0"/>
              <a:t>Pradaxa</a:t>
            </a:r>
            <a:r>
              <a:rPr lang="en-US" dirty="0" smtClean="0"/>
              <a:t>)</a:t>
            </a:r>
            <a:r>
              <a:rPr lang="el-GR" dirty="0" smtClean="0"/>
              <a:t>  </a:t>
            </a:r>
          </a:p>
          <a:p>
            <a:r>
              <a:rPr lang="el-GR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Ειδικεσ</a:t>
            </a:r>
            <a:r>
              <a:rPr lang="el-GR" dirty="0" smtClean="0"/>
              <a:t> </a:t>
            </a:r>
            <a:r>
              <a:rPr lang="el-GR" dirty="0" err="1" smtClean="0"/>
              <a:t>εξετασεισ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Μέτρηση παραγόντων της πήξης</a:t>
            </a:r>
          </a:p>
          <a:p>
            <a:r>
              <a:rPr lang="en-US" dirty="0" err="1" smtClean="0"/>
              <a:t>D.Dimers</a:t>
            </a:r>
            <a:r>
              <a:rPr lang="el-GR" dirty="0" smtClean="0"/>
              <a:t>, συστολή θρόμβου.</a:t>
            </a:r>
          </a:p>
          <a:p>
            <a:r>
              <a:rPr lang="en-US" dirty="0" err="1" smtClean="0"/>
              <a:t>vWF</a:t>
            </a:r>
            <a:r>
              <a:rPr lang="en-US" dirty="0" smtClean="0"/>
              <a:t> Ag</a:t>
            </a:r>
            <a:endParaRPr lang="el-GR" dirty="0" smtClean="0"/>
          </a:p>
          <a:p>
            <a:r>
              <a:rPr lang="en-US" dirty="0" err="1" smtClean="0"/>
              <a:t>vWF</a:t>
            </a:r>
            <a:r>
              <a:rPr lang="en-US" dirty="0" smtClean="0"/>
              <a:t> Rico</a:t>
            </a:r>
            <a:endParaRPr lang="el-GR" dirty="0" smtClean="0"/>
          </a:p>
          <a:p>
            <a:r>
              <a:rPr lang="el-GR" dirty="0" smtClean="0"/>
              <a:t>Έλεγχος λειτουργικότητας των αιμοπεταλίων</a:t>
            </a:r>
          </a:p>
          <a:p>
            <a:r>
              <a:rPr lang="el-GR" dirty="0" smtClean="0"/>
              <a:t>Άλλα 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ΑΙΜΟΡΡΟΦΙΛΙΑ 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96012"/>
          </a:xfrm>
        </p:spPr>
        <p:txBody>
          <a:bodyPr/>
          <a:lstStyle/>
          <a:p>
            <a:r>
              <a:rPr lang="el-GR" dirty="0" smtClean="0"/>
              <a:t>Κληρονομική ανεπάρκεια του παράγοντα </a:t>
            </a:r>
            <a:r>
              <a:rPr lang="en-US" dirty="0" smtClean="0"/>
              <a:t>VIII</a:t>
            </a:r>
            <a:r>
              <a:rPr lang="el-GR" dirty="0" smtClean="0"/>
              <a:t>.</a:t>
            </a:r>
          </a:p>
          <a:p>
            <a:r>
              <a:rPr lang="el-GR" dirty="0" smtClean="0"/>
              <a:t>Συχνότητα 1 ανά 5.000 γεννήσεις ζώντων αρρένων.</a:t>
            </a:r>
          </a:p>
          <a:p>
            <a:r>
              <a:rPr lang="el-GR" dirty="0" smtClean="0"/>
              <a:t>Φυλοσύνδετος υπολειπόμενος χαρακτήρας.</a:t>
            </a:r>
          </a:p>
          <a:p>
            <a:r>
              <a:rPr lang="el-GR" dirty="0" smtClean="0"/>
              <a:t>Οι άνδρες νοσούν ενώ οι γυναίκες είναι φορείς.</a:t>
            </a:r>
          </a:p>
          <a:p>
            <a:r>
              <a:rPr lang="el-GR" dirty="0" smtClean="0"/>
              <a:t>Το γονίδιο που κωδικοποιεί την παραγωγή του παράγοντα </a:t>
            </a:r>
            <a:r>
              <a:rPr lang="en-US" dirty="0" smtClean="0"/>
              <a:t>VIII</a:t>
            </a:r>
            <a:r>
              <a:rPr lang="el-GR" dirty="0" smtClean="0"/>
              <a:t> είναι στο μακρό σκέλος του Χ χρωμοσώματος.</a:t>
            </a:r>
          </a:p>
          <a:p>
            <a:r>
              <a:rPr lang="el-GR" dirty="0" smtClean="0"/>
              <a:t>Μεταλλάξεις στο γονίδιο: ανεπαρκή παραγωγή του παράγοντα </a:t>
            </a:r>
            <a:r>
              <a:rPr lang="en-US" dirty="0" smtClean="0"/>
              <a:t>VIII</a:t>
            </a:r>
            <a:r>
              <a:rPr lang="el-GR" dirty="0" smtClean="0"/>
              <a:t>, κλινική εκδήλωση της αιμορροφιλίας.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841399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αιμορραγια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σοβαρότητα της αιμορραγίας εξαρτάται από τα επίπεδα του παράγοντα: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Βαριά Βαριά &lt;1% (~50% των ασθενών 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Ενδιάμεση 1-5% (~ 10% των ασθενών 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Ήπιαν5-20%ν(~ 30-40% των ασθενών ).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Κλινικα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Η βαρύτητα και η συχνότητα των αιμορραγικών επεισοδίων εξαρτάται από το βαθμό της ανεπάρκειας του φυσιολογικού παράγοντα </a:t>
            </a:r>
            <a:r>
              <a:rPr lang="en-US" dirty="0" smtClean="0"/>
              <a:t>VIII</a:t>
            </a:r>
            <a:r>
              <a:rPr lang="el-GR" dirty="0" smtClean="0"/>
              <a:t> (σοβαρή, μέτρια, ήπια, λανθάνουσα).</a:t>
            </a:r>
          </a:p>
          <a:p>
            <a:r>
              <a:rPr lang="el-GR" dirty="0" smtClean="0"/>
              <a:t>Η σοβαρή αιμορροφιλία εμφανίζεται κατά την βρεφική ηλικία, όταν το βρέφος προσπαθεί να στηριχθεί στα πόδια του.</a:t>
            </a:r>
          </a:p>
          <a:p>
            <a:r>
              <a:rPr lang="el-GR" dirty="0" smtClean="0">
                <a:solidFill>
                  <a:srgbClr val="FFFF00"/>
                </a:solidFill>
              </a:rPr>
              <a:t>Εκχυμώσει</a:t>
            </a:r>
            <a:r>
              <a:rPr lang="el-GR" dirty="0" smtClean="0"/>
              <a:t>ς στα σημεία πίεσης και </a:t>
            </a:r>
            <a:r>
              <a:rPr lang="el-GR" dirty="0" err="1" smtClean="0">
                <a:solidFill>
                  <a:srgbClr val="FFFF00"/>
                </a:solidFill>
              </a:rPr>
              <a:t>αίμαρθρα</a:t>
            </a:r>
            <a:r>
              <a:rPr lang="el-GR" dirty="0" smtClean="0"/>
              <a:t>, ενδομυϊκές αιμορραγίες, </a:t>
            </a:r>
            <a:r>
              <a:rPr lang="el-GR" dirty="0" err="1" smtClean="0"/>
              <a:t>οπισθοπεριτοναϊκά</a:t>
            </a:r>
            <a:r>
              <a:rPr lang="el-GR" dirty="0" smtClean="0"/>
              <a:t> αιματώματα, σύνδρομο παγίδευσης, </a:t>
            </a:r>
            <a:r>
              <a:rPr lang="el-GR" dirty="0" err="1" smtClean="0"/>
              <a:t>ενδοκράνια</a:t>
            </a:r>
            <a:r>
              <a:rPr lang="el-GR" dirty="0" smtClean="0"/>
              <a:t> αιμορραγία, αιματουρία, αιμορραγία από τον γαστρεντερικό σωλήνα και την στοματική κοιλότητα.</a:t>
            </a:r>
          </a:p>
          <a:p>
            <a:r>
              <a:rPr lang="el-GR" dirty="0" smtClean="0"/>
              <a:t>Ανεξαρτήτως βαρύτητας της νόσου όλοι οι ασθενείς κινδυνεύουν από αιμορραγίες μετά από τραυματισμό, χειρουργικές ή οδοντιατρικές επεμβάσεις.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791340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Γενική εξέταση αίματος</a:t>
            </a:r>
            <a:r>
              <a:rPr lang="el-GR" dirty="0" smtClean="0"/>
              <a:t>: συνήθως φυσιολογική. Ο αριθμός και η λειτουργικότητα των αιμοπεταλίων είναι επίσης φυσιολογικός.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Δοκιμασίες πήξεως</a:t>
            </a:r>
            <a:r>
              <a:rPr lang="el-GR" dirty="0" smtClean="0"/>
              <a:t>: παράταση του</a:t>
            </a:r>
            <a:r>
              <a:rPr lang="en-US" dirty="0" smtClean="0"/>
              <a:t> </a:t>
            </a:r>
            <a:r>
              <a:rPr lang="en-US" dirty="0" err="1" smtClean="0"/>
              <a:t>aPTT</a:t>
            </a:r>
            <a:r>
              <a:rPr lang="el-GR" dirty="0" smtClean="0"/>
              <a:t>, ενώ οι χρόνοι προθρομβίνης (</a:t>
            </a:r>
            <a:r>
              <a:rPr lang="en-US" dirty="0" smtClean="0"/>
              <a:t>PT</a:t>
            </a:r>
            <a:r>
              <a:rPr lang="el-GR" dirty="0" smtClean="0"/>
              <a:t>), θρομβίνης (</a:t>
            </a:r>
            <a:r>
              <a:rPr lang="en-US" dirty="0" smtClean="0"/>
              <a:t>TT</a:t>
            </a:r>
            <a:r>
              <a:rPr lang="el-GR" dirty="0" smtClean="0"/>
              <a:t>) και ο χρόνος ροής είναι φυσιολογικοί. Η δραστικότητα του παράγοντα </a:t>
            </a:r>
            <a:r>
              <a:rPr lang="en-US" dirty="0" smtClean="0"/>
              <a:t>VIII</a:t>
            </a:r>
            <a:r>
              <a:rPr lang="el-GR" dirty="0" smtClean="0"/>
              <a:t> είναι χαμηλότερη του 50</a:t>
            </a:r>
            <a:r>
              <a:rPr lang="en-US" dirty="0" smtClean="0"/>
              <a:t>u/dl</a:t>
            </a:r>
            <a:r>
              <a:rPr lang="el-GR" dirty="0" smtClean="0"/>
              <a:t>. Ο παράγοντας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l-GR" dirty="0" smtClean="0"/>
              <a:t> είναι φυσιολογικός. Έλεγχος αναστολέων (αντισωμάτων) έναντι του παράγοντα </a:t>
            </a:r>
            <a:r>
              <a:rPr lang="en-US" dirty="0" smtClean="0"/>
              <a:t>VIII</a:t>
            </a:r>
            <a:r>
              <a:rPr lang="el-GR" dirty="0" smtClean="0"/>
              <a:t>.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Μοριακή διάγνωση</a:t>
            </a:r>
            <a:r>
              <a:rPr lang="el-GR" dirty="0" smtClean="0"/>
              <a:t>: μέθοδο αλυσιδωτής αντίδρασης </a:t>
            </a:r>
            <a:r>
              <a:rPr lang="el-GR" dirty="0" err="1" smtClean="0"/>
              <a:t>πολυμεράσης</a:t>
            </a:r>
            <a:r>
              <a:rPr lang="en-US" dirty="0" smtClean="0"/>
              <a:t> (PCR)</a:t>
            </a:r>
            <a:r>
              <a:rPr lang="el-GR" dirty="0" smtClean="0"/>
              <a:t> ανίχνευση μεταλλάξεων (αντικατάσταση </a:t>
            </a:r>
            <a:r>
              <a:rPr lang="el-GR" dirty="0" err="1" smtClean="0"/>
              <a:t>αμινοξέος</a:t>
            </a:r>
            <a:r>
              <a:rPr lang="el-GR" dirty="0" smtClean="0"/>
              <a:t>, </a:t>
            </a:r>
            <a:r>
              <a:rPr lang="el-GR" dirty="0" err="1" smtClean="0"/>
              <a:t>κωδικόνιο</a:t>
            </a:r>
            <a:r>
              <a:rPr lang="el-GR" dirty="0" smtClean="0"/>
              <a:t> τερματισμού, μετατόπιση πλαισίου ανάγνωσης, ελλείψεις ή αναστροφές γενετικού υλικού).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268119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596328"/>
          </a:xfrm>
        </p:spPr>
        <p:txBody>
          <a:bodyPr/>
          <a:lstStyle/>
          <a:p>
            <a:r>
              <a:rPr lang="el-GR" dirty="0" err="1" smtClean="0"/>
              <a:t>αιτιοπαθογενεια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28349" y="1698172"/>
            <a:ext cx="9905999" cy="4497978"/>
          </a:xfrm>
        </p:spPr>
        <p:txBody>
          <a:bodyPr>
            <a:normAutofit/>
          </a:bodyPr>
          <a:lstStyle/>
          <a:p>
            <a:r>
              <a:rPr lang="el-GR" dirty="0" smtClean="0"/>
              <a:t>1</a:t>
            </a:r>
            <a:r>
              <a:rPr lang="el-GR" dirty="0" smtClean="0"/>
              <a:t>. </a:t>
            </a:r>
            <a:r>
              <a:rPr lang="el-GR" dirty="0" smtClean="0"/>
              <a:t>όταν έχουμε διαταραχή των αγγείων.</a:t>
            </a:r>
          </a:p>
          <a:p>
            <a:r>
              <a:rPr lang="el-GR" dirty="0" smtClean="0"/>
              <a:t>2. όταν τα αιμοπετάλια είναι ελαττωμένα σε αριθμό ή </a:t>
            </a:r>
            <a:r>
              <a:rPr lang="el-GR" dirty="0" smtClean="0"/>
              <a:t>δυσλειτουργικά. </a:t>
            </a:r>
            <a:endParaRPr lang="el-GR" dirty="0" smtClean="0"/>
          </a:p>
          <a:p>
            <a:r>
              <a:rPr lang="el-GR" dirty="0" smtClean="0"/>
              <a:t>3. όταν έχουμε ανεπάρκειες των παραγόντων της πήξης: </a:t>
            </a:r>
          </a:p>
          <a:p>
            <a:r>
              <a:rPr lang="el-GR" dirty="0" smtClean="0"/>
              <a:t>α</a:t>
            </a:r>
            <a:r>
              <a:rPr lang="el-GR" dirty="0" smtClean="0"/>
              <a:t>. Συγγενή έλλειψη (π.χ. αιμορροφιλία). </a:t>
            </a:r>
            <a:endParaRPr lang="el-GR" dirty="0" smtClean="0"/>
          </a:p>
          <a:p>
            <a:r>
              <a:rPr lang="el-GR" dirty="0" smtClean="0"/>
              <a:t>β</a:t>
            </a:r>
            <a:r>
              <a:rPr lang="el-GR" dirty="0" smtClean="0"/>
              <a:t>. </a:t>
            </a:r>
            <a:r>
              <a:rPr lang="el-GR" dirty="0" smtClean="0"/>
              <a:t>Επίκτητοι </a:t>
            </a:r>
            <a:r>
              <a:rPr lang="el-GR" dirty="0" smtClean="0"/>
              <a:t>ανασταλτές </a:t>
            </a:r>
            <a:r>
              <a:rPr lang="el-GR" dirty="0" smtClean="0"/>
              <a:t>των παραγόντων της πήξης</a:t>
            </a:r>
            <a:r>
              <a:rPr lang="el-GR" dirty="0" smtClean="0"/>
              <a:t>. </a:t>
            </a:r>
            <a:endParaRPr lang="el-GR" dirty="0" smtClean="0"/>
          </a:p>
          <a:p>
            <a:r>
              <a:rPr lang="el-GR" dirty="0" smtClean="0"/>
              <a:t>γ</a:t>
            </a:r>
            <a:r>
              <a:rPr lang="el-GR" dirty="0" smtClean="0"/>
              <a:t>. </a:t>
            </a:r>
            <a:r>
              <a:rPr lang="el-GR" dirty="0" smtClean="0"/>
              <a:t>Σε ειδικές </a:t>
            </a:r>
            <a:r>
              <a:rPr lang="el-GR" dirty="0" smtClean="0"/>
              <a:t>καταστάσεις </a:t>
            </a:r>
            <a:r>
              <a:rPr lang="el-GR" dirty="0" smtClean="0"/>
              <a:t>όπως η διάχυτη </a:t>
            </a:r>
            <a:r>
              <a:rPr lang="el-GR" dirty="0" err="1" smtClean="0"/>
              <a:t>ενδαγγειακή</a:t>
            </a:r>
            <a:r>
              <a:rPr lang="el-GR" dirty="0" smtClean="0"/>
              <a:t> πήξη, </a:t>
            </a:r>
            <a:r>
              <a:rPr lang="el-GR" dirty="0" smtClean="0"/>
              <a:t>η </a:t>
            </a:r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</a:t>
            </a:r>
            <a:r>
              <a:rPr lang="el-GR" dirty="0" smtClean="0"/>
              <a:t>πορφύρα, η </a:t>
            </a:r>
            <a:r>
              <a:rPr lang="el-GR" dirty="0" err="1" smtClean="0"/>
              <a:t>θρομβοπενία</a:t>
            </a:r>
            <a:r>
              <a:rPr lang="el-GR" dirty="0" smtClean="0"/>
              <a:t> από ηπαρίνη κ.α.).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Διαγνωστικη</a:t>
            </a:r>
            <a:r>
              <a:rPr lang="el-GR" dirty="0" smtClean="0"/>
              <a:t> </a:t>
            </a:r>
            <a:r>
              <a:rPr lang="el-GR" dirty="0" err="1" smtClean="0"/>
              <a:t>προσεγγιση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Αιμορραγικά επεισόδιά σε παιδική ηλικία, βεβαρυμμένο οικογενειακό ιστορικό, παράταση του </a:t>
            </a:r>
            <a:r>
              <a:rPr lang="en-US" dirty="0" err="1" smtClean="0"/>
              <a:t>aPTT</a:t>
            </a:r>
            <a:r>
              <a:rPr lang="en-US" dirty="0" smtClean="0"/>
              <a:t> </a:t>
            </a:r>
            <a:r>
              <a:rPr lang="el-GR" dirty="0" smtClean="0"/>
              <a:t>με φυσιολογικό τον υπόλοιπο έλεγχο αιμόστασης.</a:t>
            </a:r>
          </a:p>
          <a:p>
            <a:r>
              <a:rPr lang="el-GR" dirty="0" smtClean="0"/>
              <a:t>ΔΔ με σειρά συχνότητας: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Νόσος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,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Ανεπάρκειες των παραγόντων </a:t>
            </a:r>
            <a:r>
              <a:rPr lang="en-US" dirty="0" smtClean="0"/>
              <a:t>VIII</a:t>
            </a:r>
            <a:r>
              <a:rPr lang="el-GR" dirty="0" smtClean="0"/>
              <a:t>, </a:t>
            </a:r>
            <a:r>
              <a:rPr lang="en-US" dirty="0" smtClean="0"/>
              <a:t>IX</a:t>
            </a:r>
            <a:r>
              <a:rPr lang="el-GR" dirty="0" smtClean="0"/>
              <a:t>, και </a:t>
            </a:r>
            <a:r>
              <a:rPr lang="en-US" dirty="0" smtClean="0"/>
              <a:t>XI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μεμονωμένη μείωση ενός από αυτούς θέτει και τη διάγνωση.</a:t>
            </a:r>
            <a:r>
              <a:rPr lang="en-US" dirty="0" smtClean="0"/>
              <a:t> </a:t>
            </a:r>
            <a:endParaRPr lang="el-GR" dirty="0" smtClean="0"/>
          </a:p>
          <a:p>
            <a:r>
              <a:rPr lang="el-GR" dirty="0" smtClean="0"/>
              <a:t>Ο εντοπισμός των φορέων και η προγεννητική διάγνωση είναι εφικτά με την εφαρμογή της </a:t>
            </a:r>
            <a:r>
              <a:rPr lang="en-US" dirty="0" smtClean="0"/>
              <a:t>PCR</a:t>
            </a:r>
            <a:r>
              <a:rPr lang="el-GR" dirty="0" smtClean="0"/>
              <a:t>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601456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Αιμορροφιλια</a:t>
            </a:r>
            <a:r>
              <a:rPr lang="el-GR" dirty="0" smtClean="0"/>
              <a:t> β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Ανεπάρκεια του παράγοντα </a:t>
            </a:r>
            <a:r>
              <a:rPr lang="en-US" dirty="0" smtClean="0"/>
              <a:t>IX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 παράγοντας </a:t>
            </a:r>
            <a:r>
              <a:rPr lang="en-US" dirty="0" smtClean="0"/>
              <a:t>IX</a:t>
            </a:r>
            <a:r>
              <a:rPr lang="el-GR" dirty="0" smtClean="0"/>
              <a:t> μαζί με τον παράγοντα</a:t>
            </a:r>
            <a:r>
              <a:rPr lang="en-US" dirty="0" smtClean="0"/>
              <a:t> </a:t>
            </a:r>
            <a:r>
              <a:rPr lang="en-US" dirty="0" err="1" smtClean="0"/>
              <a:t>VIIIa</a:t>
            </a:r>
            <a:r>
              <a:rPr lang="el-GR" dirty="0"/>
              <a:t> </a:t>
            </a:r>
            <a:r>
              <a:rPr lang="el-GR" dirty="0" smtClean="0"/>
              <a:t>σχηματίζει σύμπλεγμα που οδηγεί στην ενεργοποίηση του παράγοντα </a:t>
            </a:r>
            <a:r>
              <a:rPr lang="en-US" dirty="0" smtClean="0"/>
              <a:t>X</a:t>
            </a:r>
            <a:r>
              <a:rPr lang="el-GR" dirty="0" smtClean="0"/>
              <a:t>.</a:t>
            </a:r>
          </a:p>
          <a:p>
            <a:r>
              <a:rPr lang="el-GR" dirty="0" smtClean="0"/>
              <a:t>Φυλοσύνδετος υπολειπόμενος χαρακτήρας.</a:t>
            </a:r>
          </a:p>
          <a:p>
            <a:r>
              <a:rPr lang="el-GR" dirty="0" smtClean="0"/>
              <a:t>Εκατοντάδες σημειακές μεταλλάξεις. Ανιχνεύονται με τη μέθοδο της </a:t>
            </a:r>
            <a:r>
              <a:rPr lang="en-US" dirty="0" smtClean="0"/>
              <a:t>PCR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Κλινικές εκδηλώσεις πανομοιότυπες με αυτές της αιμορροφιλίας 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530053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Νοσοσ</a:t>
            </a:r>
            <a:r>
              <a:rPr lang="el-GR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Η πιο συχνή κληρονομική αιμορραγική διάθεση (1% του πληθυσμού).</a:t>
            </a:r>
          </a:p>
          <a:p>
            <a:r>
              <a:rPr lang="el-GR" dirty="0" smtClean="0"/>
              <a:t>Οφείλεται σε μεταλλάξεις που προκαλούν ποσοτική ή ποιοτική διαταραχή του </a:t>
            </a:r>
            <a:r>
              <a:rPr lang="en-US" dirty="0" smtClean="0"/>
              <a:t>vWF.</a:t>
            </a:r>
            <a:endParaRPr lang="el-GR" dirty="0" smtClean="0"/>
          </a:p>
          <a:p>
            <a:r>
              <a:rPr lang="el-GR" dirty="0" smtClean="0"/>
              <a:t>Κλινική εικόνα από </a:t>
            </a:r>
            <a:r>
              <a:rPr lang="el-GR" dirty="0" err="1" smtClean="0"/>
              <a:t>ασυμπτωματική</a:t>
            </a:r>
            <a:r>
              <a:rPr lang="el-GR" dirty="0" smtClean="0"/>
              <a:t> έως και εμφάνιση σοβαρών αιμορραγικών εκδηλώσεων .</a:t>
            </a:r>
          </a:p>
          <a:p>
            <a:r>
              <a:rPr lang="el-GR" dirty="0" smtClean="0"/>
              <a:t>Η διάγνωση τίθεται με ειδικές δοκιμασίες ποιοτικού και ποσοτικού προσδιορισμού του</a:t>
            </a:r>
            <a:r>
              <a:rPr lang="en-US" dirty="0"/>
              <a:t> </a:t>
            </a:r>
            <a:r>
              <a:rPr lang="en-US" dirty="0" smtClean="0"/>
              <a:t>vWF</a:t>
            </a:r>
            <a:r>
              <a:rPr lang="el-GR" dirty="0" smtClean="0"/>
              <a:t>.</a:t>
            </a:r>
          </a:p>
          <a:p>
            <a:r>
              <a:rPr lang="el-GR" dirty="0" smtClean="0"/>
              <a:t> Μεταβιβάζεται με </a:t>
            </a:r>
            <a:r>
              <a:rPr lang="el-GR" dirty="0" err="1" smtClean="0"/>
              <a:t>αυτοσωματικό</a:t>
            </a:r>
            <a:r>
              <a:rPr lang="el-GR" dirty="0" smtClean="0"/>
              <a:t> επικρατούν χαρακτήρα.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6093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παθογενεια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Ο </a:t>
            </a:r>
            <a:r>
              <a:rPr lang="en-US" dirty="0" smtClean="0"/>
              <a:t>vWF</a:t>
            </a:r>
            <a:r>
              <a:rPr lang="el-GR" dirty="0" smtClean="0"/>
              <a:t> είναι μια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μεγάλου μοριακού βάρους, η οποία συντίθεται και αποθηκεύεται στα ενδοθηλιακά κύτταρα και τα αιμοπετάλια και ανευρίσκεται στα εν λόγω κύτταρα και στο πλάσμα.</a:t>
            </a:r>
          </a:p>
          <a:p>
            <a:r>
              <a:rPr lang="el-GR" dirty="0" smtClean="0"/>
              <a:t>Ο </a:t>
            </a:r>
            <a:r>
              <a:rPr lang="en-US" dirty="0" smtClean="0"/>
              <a:t>vWF</a:t>
            </a:r>
            <a:r>
              <a:rPr lang="el-GR" dirty="0" smtClean="0"/>
              <a:t> προάγει την προσκόλληση των αιμοπεταλίων στο ενδοθήλιο σε περιοχές τραυματισμού των αγγείων μέσω των </a:t>
            </a:r>
            <a:r>
              <a:rPr lang="el-GR" dirty="0" err="1" smtClean="0"/>
              <a:t>γλυκοπρωτεϊνών</a:t>
            </a:r>
            <a:r>
              <a:rPr lang="en-US" dirty="0" smtClean="0"/>
              <a:t> GPIb/IX/V.  </a:t>
            </a:r>
            <a:endParaRPr lang="el-GR" dirty="0" smtClean="0"/>
          </a:p>
          <a:p>
            <a:r>
              <a:rPr lang="el-GR" dirty="0" smtClean="0"/>
              <a:t>Επίσης συμμετέχει στην συσσώρευση των αιμοπεταλίων, συνδεόμενος με την </a:t>
            </a:r>
            <a:r>
              <a:rPr lang="en-US" dirty="0" err="1" smtClean="0"/>
              <a:t>GPIIb</a:t>
            </a:r>
            <a:r>
              <a:rPr lang="en-US" dirty="0" smtClean="0"/>
              <a:t>/</a:t>
            </a:r>
            <a:r>
              <a:rPr lang="en-US" dirty="0" err="1" smtClean="0"/>
              <a:t>IIIa</a:t>
            </a:r>
            <a:r>
              <a:rPr lang="el-GR" dirty="0" smtClean="0"/>
              <a:t>. </a:t>
            </a:r>
          </a:p>
          <a:p>
            <a:r>
              <a:rPr lang="el-GR" dirty="0" smtClean="0"/>
              <a:t>Τέλος, συνδέεται με τον παράγοντα </a:t>
            </a:r>
            <a:r>
              <a:rPr lang="en-US" dirty="0" smtClean="0"/>
              <a:t>VIII</a:t>
            </a:r>
            <a:r>
              <a:rPr lang="el-GR" dirty="0" smtClean="0"/>
              <a:t>, προστατεύοντάς τον από την αδρανοποίηση.  </a:t>
            </a:r>
            <a:r>
              <a:rPr lang="en-US" dirty="0" smtClean="0"/>
              <a:t> </a:t>
            </a:r>
            <a:r>
              <a:rPr lang="el-GR" dirty="0" smtClean="0"/>
              <a:t>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292504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ταξινομηση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sz="2500" b="1" dirty="0" smtClean="0">
                <a:solidFill>
                  <a:srgbClr val="FF0000"/>
                </a:solidFill>
              </a:rPr>
              <a:t>Ποσοτική έλλειψη: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500" b="1" dirty="0" smtClean="0">
                <a:solidFill>
                  <a:srgbClr val="FFFF00"/>
                </a:solidFill>
              </a:rPr>
              <a:t>Τύπος 1:</a:t>
            </a:r>
            <a:r>
              <a:rPr lang="el-GR" sz="2500" dirty="0" smtClean="0"/>
              <a:t> (60-80%). Μερική ποσοτική ανεπάρκεια του </a:t>
            </a:r>
            <a:r>
              <a:rPr lang="en-US" sz="2500" dirty="0" err="1" smtClean="0"/>
              <a:t>vWF</a:t>
            </a:r>
            <a:r>
              <a:rPr lang="el-GR" sz="25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500" b="1" dirty="0" smtClean="0">
                <a:solidFill>
                  <a:srgbClr val="FFFF00"/>
                </a:solidFill>
              </a:rPr>
              <a:t>Τύπος 3:</a:t>
            </a:r>
            <a:r>
              <a:rPr lang="el-GR" sz="2500" dirty="0" smtClean="0"/>
              <a:t> (5-20%). Σχεδόν πλήρης ανεπάρκεια του </a:t>
            </a:r>
            <a:r>
              <a:rPr lang="en-US" sz="2500" dirty="0" err="1" smtClean="0"/>
              <a:t>vWF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Ποιοτική έλλειψη  :</a:t>
            </a:r>
          </a:p>
          <a:p>
            <a:r>
              <a:rPr lang="el-GR" b="1" dirty="0" smtClean="0">
                <a:solidFill>
                  <a:srgbClr val="FFFF00"/>
                </a:solidFill>
              </a:rPr>
              <a:t>Τύπος 2:</a:t>
            </a:r>
            <a:r>
              <a:rPr lang="el-GR" dirty="0" smtClean="0"/>
              <a:t> (7-30% 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2Α:  </a:t>
            </a:r>
            <a:r>
              <a:rPr lang="en-US" dirty="0" err="1" smtClean="0"/>
              <a:t>vWF</a:t>
            </a:r>
            <a:r>
              <a:rPr lang="el-GR" dirty="0" smtClean="0"/>
              <a:t> με απώλεια των πολυμερών υψηλού μοριακού βάρους και διαταραχή της λειτουργικότητας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2Β: 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απώλεια των πολυμερών υψηλού μοριακού βάρους και αυξημένη συγγένεια σύνδεσης του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την </a:t>
            </a:r>
            <a:r>
              <a:rPr lang="en-US" dirty="0" err="1" smtClean="0"/>
              <a:t>GPIb</a:t>
            </a:r>
            <a:r>
              <a:rPr lang="el-GR" dirty="0" smtClean="0"/>
              <a:t>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2Μ:  </a:t>
            </a:r>
            <a:r>
              <a:rPr lang="en-US" dirty="0" err="1" smtClean="0"/>
              <a:t>vWF</a:t>
            </a:r>
            <a:r>
              <a:rPr lang="el-GR" dirty="0" smtClean="0"/>
              <a:t>με παρουσία των πολυμερών υψηλού μοριακού βάρους και ελαττωμένη συγγένεια σύνδεσης του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την </a:t>
            </a:r>
            <a:r>
              <a:rPr lang="en-US" dirty="0" err="1" smtClean="0"/>
              <a:t>GPIb</a:t>
            </a:r>
            <a:r>
              <a:rPr lang="el-GR" dirty="0" smtClean="0"/>
              <a:t> </a:t>
            </a:r>
            <a:r>
              <a:rPr lang="el-GR" dirty="0" err="1" smtClean="0"/>
              <a:t>γλυκοπρωτεΐνη</a:t>
            </a:r>
            <a:r>
              <a:rPr lang="el-GR" dirty="0" smtClean="0"/>
              <a:t> των αιμοπεταλίων.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2Ν: ελαττωμένη συγγένεια σύνδεσης του</a:t>
            </a:r>
            <a:r>
              <a:rPr lang="en-US" dirty="0" smtClean="0"/>
              <a:t> </a:t>
            </a:r>
            <a:r>
              <a:rPr lang="en-US" dirty="0" err="1" smtClean="0"/>
              <a:t>vWF</a:t>
            </a:r>
            <a:r>
              <a:rPr lang="el-GR" dirty="0" smtClean="0"/>
              <a:t> με τον παράγοντα</a:t>
            </a:r>
            <a:r>
              <a:rPr lang="en-US" dirty="0" smtClean="0"/>
              <a:t> VIII.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Κλινικα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Τύπος 1: </a:t>
            </a:r>
            <a:r>
              <a:rPr lang="el-GR" dirty="0" err="1" smtClean="0"/>
              <a:t>ασυμπτωματικοί</a:t>
            </a:r>
            <a:r>
              <a:rPr lang="el-GR" dirty="0" smtClean="0"/>
              <a:t> ασθενείς ή ήπιες αιμορραγικές εκδηλώσεις. Πορφύρα (</a:t>
            </a:r>
            <a:r>
              <a:rPr lang="el-GR" dirty="0" err="1" smtClean="0"/>
              <a:t>πετέχειες</a:t>
            </a:r>
            <a:r>
              <a:rPr lang="el-GR" dirty="0"/>
              <a:t> </a:t>
            </a:r>
            <a:r>
              <a:rPr lang="el-GR" dirty="0" smtClean="0"/>
              <a:t>και εκχυμώσεις), αιμορραγία από τους βλεννογόνους ( ρινορραγία, μηνορραγία, ουλορραγία, αιμορραγία πεπτικού) καθώς και παρατεταμένη αιμορραγία μετά από τραυματισμό.</a:t>
            </a:r>
          </a:p>
          <a:p>
            <a:r>
              <a:rPr lang="el-GR" dirty="0" smtClean="0"/>
              <a:t>Τύπος 2:  2</a:t>
            </a:r>
            <a:r>
              <a:rPr lang="el-GR" baseline="30000" dirty="0" smtClean="0"/>
              <a:t>Α</a:t>
            </a:r>
            <a:r>
              <a:rPr lang="el-GR" dirty="0" smtClean="0"/>
              <a:t> και 2Β κλινικά ήπιοι. Τύπος 2Ν παρουσιάζει ανάλογες κλινικές εκδηλώσεις με την αιμορροφιλία Α.</a:t>
            </a:r>
          </a:p>
          <a:p>
            <a:r>
              <a:rPr lang="el-GR" dirty="0" smtClean="0"/>
              <a:t>Τύπος 3: σοβαρές αιμορραγικές εκδηλώσεις, ενίοτε αυτόματες που συχνά αφορούν και τους εν τω </a:t>
            </a:r>
            <a:r>
              <a:rPr lang="el-GR" dirty="0" err="1" smtClean="0"/>
              <a:t>βάθει</a:t>
            </a:r>
            <a:r>
              <a:rPr lang="el-GR" dirty="0" smtClean="0"/>
              <a:t> ιστούς ή τις αρθρώσεις, ως επί αιμορροφιλίας.</a:t>
            </a:r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7327339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Μέτρηση αριθμού αιμοπεταλίων.</a:t>
            </a:r>
          </a:p>
          <a:p>
            <a:r>
              <a:rPr lang="el-GR" dirty="0" smtClean="0"/>
              <a:t>Προσδιορισμός</a:t>
            </a:r>
            <a:r>
              <a:rPr lang="en-US" dirty="0" smtClean="0"/>
              <a:t> PT </a:t>
            </a:r>
            <a:r>
              <a:rPr lang="el-GR" dirty="0" smtClean="0"/>
              <a:t>και </a:t>
            </a:r>
            <a:r>
              <a:rPr lang="en-US" dirty="0" err="1" smtClean="0"/>
              <a:t>aPTT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Μέτρηση επιπέδων </a:t>
            </a:r>
            <a:r>
              <a:rPr lang="en-US" dirty="0" smtClean="0"/>
              <a:t>VIII.</a:t>
            </a:r>
          </a:p>
          <a:p>
            <a:r>
              <a:rPr lang="en-US" dirty="0" smtClean="0"/>
              <a:t>H </a:t>
            </a:r>
            <a:r>
              <a:rPr lang="el-GR" dirty="0" err="1" smtClean="0"/>
              <a:t>ριστοσετίνη</a:t>
            </a:r>
            <a:r>
              <a:rPr lang="el-GR" dirty="0" smtClean="0"/>
              <a:t> βοηθά στην </a:t>
            </a:r>
            <a:r>
              <a:rPr lang="en-US" dirty="0" smtClean="0"/>
              <a:t>in vitro</a:t>
            </a:r>
            <a:r>
              <a:rPr lang="el-GR" dirty="0" smtClean="0"/>
              <a:t> προσομοίωση της συγκόλλησης των αιμοπεταλίων με τον ενδοθηλιακό </a:t>
            </a:r>
            <a:r>
              <a:rPr lang="en-US" dirty="0" smtClean="0"/>
              <a:t>vWF</a:t>
            </a:r>
            <a:r>
              <a:rPr lang="el-GR" dirty="0" smtClean="0"/>
              <a:t>. Η δοκιμασία συνίσταται στη μέτρηση των επιπέδων του αντιγόνου του</a:t>
            </a:r>
            <a:r>
              <a:rPr lang="en-US" dirty="0"/>
              <a:t> </a:t>
            </a:r>
            <a:r>
              <a:rPr lang="en-US" dirty="0" smtClean="0"/>
              <a:t>vWF</a:t>
            </a:r>
            <a:r>
              <a:rPr lang="el-GR" dirty="0" smtClean="0"/>
              <a:t> (</a:t>
            </a:r>
            <a:r>
              <a:rPr lang="en-US" dirty="0" err="1" smtClean="0"/>
              <a:t>vWF:Ag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Μελέτη δραστικότητας του</a:t>
            </a:r>
            <a:r>
              <a:rPr lang="en-US" dirty="0"/>
              <a:t> </a:t>
            </a:r>
            <a:r>
              <a:rPr lang="en-US" dirty="0" smtClean="0"/>
              <a:t>vWF</a:t>
            </a:r>
            <a:r>
              <a:rPr lang="el-GR" dirty="0" smtClean="0"/>
              <a:t>, όσον αφορά την σύνδεση με τα αιμοπετάλια</a:t>
            </a:r>
            <a:r>
              <a:rPr lang="en-US" dirty="0" smtClean="0"/>
              <a:t> (</a:t>
            </a:r>
            <a:r>
              <a:rPr lang="en-US" dirty="0" err="1" smtClean="0"/>
              <a:t>vWF:RCo</a:t>
            </a:r>
            <a:r>
              <a:rPr lang="en-US" dirty="0" smtClean="0"/>
              <a:t>)</a:t>
            </a:r>
            <a:r>
              <a:rPr lang="el-GR" dirty="0" smtClean="0"/>
              <a:t> και το κολλαγόνο</a:t>
            </a:r>
            <a:r>
              <a:rPr lang="en-US" dirty="0" smtClean="0"/>
              <a:t> (</a:t>
            </a:r>
            <a:r>
              <a:rPr lang="en-US" dirty="0" err="1" smtClean="0"/>
              <a:t>vWF:CB</a:t>
            </a:r>
            <a:r>
              <a:rPr lang="en-US" dirty="0" smtClean="0"/>
              <a:t>)</a:t>
            </a:r>
            <a:r>
              <a:rPr lang="el-GR" dirty="0" smtClean="0"/>
              <a:t>. 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5063290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ΔΙΑΦΟΡΙΚΗ ΔΙΑΓΝΩΣΗ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err="1" smtClean="0"/>
              <a:t>Αιμορροφιλια</a:t>
            </a:r>
            <a:r>
              <a:rPr lang="el-GR" smtClean="0"/>
              <a:t> Α</a:t>
            </a:r>
            <a:endParaRPr lang="el-GR" dirty="0" smtClean="0"/>
          </a:p>
          <a:p>
            <a:r>
              <a:rPr lang="el-GR" dirty="0" err="1" smtClean="0"/>
              <a:t>Επικτητη</a:t>
            </a:r>
            <a:r>
              <a:rPr lang="el-GR" dirty="0" smtClean="0"/>
              <a:t>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n-US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875589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ΕΠΙΚΤΗΤΗ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Σπάνια αιμορραγική διαταραχή. </a:t>
            </a:r>
            <a:endParaRPr lang="en-US" dirty="0" smtClean="0"/>
          </a:p>
          <a:p>
            <a:r>
              <a:rPr lang="el-GR" dirty="0" smtClean="0"/>
              <a:t>Κλινικά και εργαστηριακά ευρήματα όμοια με την κληρονομική νόσο του </a:t>
            </a:r>
            <a:r>
              <a:rPr lang="el-GR" dirty="0" err="1" smtClean="0"/>
              <a:t>von</a:t>
            </a:r>
            <a:r>
              <a:rPr lang="el-GR" dirty="0" smtClean="0"/>
              <a:t> </a:t>
            </a:r>
            <a:r>
              <a:rPr lang="el-GR" dirty="0" err="1" smtClean="0"/>
              <a:t>Willebrand</a:t>
            </a:r>
            <a:r>
              <a:rPr lang="en-US" dirty="0" smtClean="0"/>
              <a:t> </a:t>
            </a:r>
            <a:r>
              <a:rPr lang="el-GR" dirty="0" smtClean="0"/>
              <a:t>εκτός από 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Χρόνος εμφάνισης.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Αρνητικό οικογενειακό ιστορικό</a:t>
            </a:r>
            <a:r>
              <a:rPr lang="en-US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Συνήθως υπάρχει υποκείμενη νόσος: 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-Κακοήθη νοσήματα 70%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-Καρδιαγγειακά νοσήματα 20%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</a:t>
            </a:r>
            <a:r>
              <a:rPr lang="el-GR" dirty="0" err="1" smtClean="0"/>
              <a:t>Αυτοάνοσα</a:t>
            </a:r>
            <a:r>
              <a:rPr lang="el-GR" dirty="0" smtClean="0"/>
              <a:t> νοσήματα 2%</a:t>
            </a:r>
          </a:p>
          <a:p>
            <a:pPr marL="457200" indent="-457200">
              <a:buNone/>
            </a:pPr>
            <a:r>
              <a:rPr lang="el-GR" dirty="0" smtClean="0"/>
              <a:t>                                   -Διάφορα</a:t>
            </a:r>
            <a:endParaRPr lang="el-G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Ανασταλτεσ</a:t>
            </a:r>
            <a:r>
              <a:rPr lang="el-GR" dirty="0" smtClean="0"/>
              <a:t> των </a:t>
            </a:r>
            <a:r>
              <a:rPr lang="el-GR" dirty="0" err="1" smtClean="0"/>
              <a:t>παραγοντων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πηξησ</a:t>
            </a:r>
            <a:r>
              <a:rPr lang="el-GR" dirty="0" smtClean="0"/>
              <a:t> ( </a:t>
            </a:r>
            <a:r>
              <a:rPr lang="el-GR" dirty="0" err="1" smtClean="0"/>
              <a:t>αναστολεασ</a:t>
            </a:r>
            <a:r>
              <a:rPr lang="el-GR" dirty="0" smtClean="0"/>
              <a:t> του </a:t>
            </a:r>
            <a:r>
              <a:rPr lang="en-US" dirty="0" err="1" smtClean="0"/>
              <a:t>fviii</a:t>
            </a:r>
            <a:r>
              <a:rPr lang="el-GR" dirty="0" smtClean="0"/>
              <a:t>).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Επίπτωση :1 - 4/1.000.000 </a:t>
            </a:r>
            <a:r>
              <a:rPr lang="el-GR" dirty="0" err="1" smtClean="0"/>
              <a:t>άνα</a:t>
            </a:r>
            <a:r>
              <a:rPr lang="el-GR" dirty="0" smtClean="0"/>
              <a:t> έτος.</a:t>
            </a:r>
          </a:p>
          <a:p>
            <a:r>
              <a:rPr lang="el-GR" dirty="0" smtClean="0"/>
              <a:t>Οι περισσότεροι ασθενείς είναι &gt;50 ετών εκτός από την νόσο που σχετίζεται με την εγκυμοσύνη και τη λοχεία.</a:t>
            </a:r>
          </a:p>
          <a:p>
            <a:r>
              <a:rPr lang="el-GR" dirty="0" smtClean="0"/>
              <a:t>Συσχέτιση με :                                                                     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Εγκυμοσύνη  και λοχεία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Νόσοι  του συνδετικού ιστού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Νεοπλάσματα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Φάρμακα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Δεν βρέθηκε υποκείμενη νόσος στο 50% των  ασθενών</a:t>
            </a:r>
            <a:endParaRPr 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αιμοσταση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Η αιμόσταση είναι ένας θεμελιώδης αμυντικός μηχανισμός για τον άνθρωπο ο οποίος περιλαμβάνει ένα σύνολο πολύπλοκων βιοχημικών μηχανισμών και μηχανισμών αλληλεπίδρασης μεταξύ </a:t>
            </a:r>
            <a:r>
              <a:rPr lang="el-GR" dirty="0" smtClean="0">
                <a:solidFill>
                  <a:srgbClr val="FF0000"/>
                </a:solidFill>
              </a:rPr>
              <a:t>«παραγόντων της πήξης»</a:t>
            </a:r>
            <a:r>
              <a:rPr lang="el-GR" dirty="0" smtClean="0"/>
              <a:t>, </a:t>
            </a:r>
            <a:r>
              <a:rPr lang="el-GR" dirty="0" smtClean="0">
                <a:solidFill>
                  <a:srgbClr val="FF0000"/>
                </a:solidFill>
              </a:rPr>
              <a:t>κυττάρων του αίματος </a:t>
            </a:r>
            <a:r>
              <a:rPr lang="el-GR" dirty="0" smtClean="0"/>
              <a:t>(κυρίως των αιμοπεταλίων) και του </a:t>
            </a:r>
            <a:r>
              <a:rPr lang="el-GR" dirty="0" smtClean="0">
                <a:solidFill>
                  <a:srgbClr val="FF0000"/>
                </a:solidFill>
              </a:rPr>
              <a:t>ενδοθηλίου του αγγείου </a:t>
            </a:r>
            <a:r>
              <a:rPr lang="el-GR" dirty="0" smtClean="0"/>
              <a:t>με σκοπό την </a:t>
            </a:r>
            <a:r>
              <a:rPr lang="el-GR" b="1" dirty="0" smtClean="0">
                <a:solidFill>
                  <a:srgbClr val="FFFF00"/>
                </a:solidFill>
              </a:rPr>
              <a:t>προστασία του οργανισμού από την αιμορραγία</a:t>
            </a:r>
            <a:r>
              <a:rPr lang="el-GR" dirty="0" smtClean="0"/>
              <a:t>, όταν υπάρχει τραυματισμός και ταυτόχρονα, τη διατήρηση του αίματος στα αγγεία σε ρευστή κατάσταση, ώστε να εμποδίζεται η θρόμβωση.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Αναστολεασ</a:t>
            </a:r>
            <a:r>
              <a:rPr lang="el-GR" dirty="0" smtClean="0"/>
              <a:t> του FVIII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Αιφνίδια εμφάνιση μεγάλων αιματωμάτων ή εκτεταμένων εκχυμώσεων χωρίς σημαντικό τραύμα ή γνωστή αιμορραγική διάθεση </a:t>
            </a:r>
          </a:p>
          <a:p>
            <a:r>
              <a:rPr lang="el-GR" dirty="0" smtClean="0"/>
              <a:t>Παράταση του </a:t>
            </a:r>
            <a:r>
              <a:rPr lang="el-GR" dirty="0" err="1" smtClean="0"/>
              <a:t>aPTT</a:t>
            </a:r>
            <a:r>
              <a:rPr lang="el-GR" dirty="0" smtClean="0"/>
              <a:t>, φυσιολογικό PT </a:t>
            </a:r>
          </a:p>
          <a:p>
            <a:r>
              <a:rPr lang="el-GR" dirty="0" err="1" smtClean="0"/>
              <a:t>Mixing</a:t>
            </a:r>
            <a:r>
              <a:rPr lang="el-GR" dirty="0" smtClean="0"/>
              <a:t> </a:t>
            </a:r>
            <a:r>
              <a:rPr lang="el-GR" dirty="0" err="1" smtClean="0"/>
              <a:t>study</a:t>
            </a:r>
            <a:r>
              <a:rPr lang="el-GR" dirty="0" smtClean="0"/>
              <a:t>: καμία  διόρθωση ή αρχική διόρθωση και στη συνέχεια παράταση μετά από επώαση στους 37°C.</a:t>
            </a:r>
          </a:p>
          <a:p>
            <a:r>
              <a:rPr lang="el-GR" dirty="0" smtClean="0"/>
              <a:t>Μέτρηση δραστικότητας παραγόντων (χαμηλό FVIII)</a:t>
            </a:r>
          </a:p>
          <a:p>
            <a:r>
              <a:rPr lang="el-GR" dirty="0" err="1" smtClean="0"/>
              <a:t>Τιτλοποίηση</a:t>
            </a:r>
            <a:r>
              <a:rPr lang="el-GR" dirty="0" smtClean="0"/>
              <a:t> ( </a:t>
            </a:r>
            <a:r>
              <a:rPr lang="el-GR" dirty="0" err="1" smtClean="0"/>
              <a:t>Bethesda</a:t>
            </a:r>
            <a:r>
              <a:rPr lang="el-GR" dirty="0" smtClean="0"/>
              <a:t>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Αιτια</a:t>
            </a:r>
            <a:r>
              <a:rPr lang="el-GR" dirty="0" smtClean="0"/>
              <a:t> </a:t>
            </a:r>
            <a:r>
              <a:rPr lang="el-GR" dirty="0" err="1" smtClean="0"/>
              <a:t>παρατασησ</a:t>
            </a:r>
            <a:r>
              <a:rPr lang="el-GR" dirty="0" smtClean="0"/>
              <a:t> PT και APTT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ΚΛΗΡΟΝΟΜΙΚΑ: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Μεμονωμένη έλλειψη του </a:t>
            </a:r>
            <a:r>
              <a:rPr lang="el-GR" dirty="0" err="1" smtClean="0"/>
              <a:t>ινωδογόνου</a:t>
            </a:r>
            <a:r>
              <a:rPr lang="el-GR" dirty="0" smtClean="0"/>
              <a:t>, της προθρομβίνης ή των FV και FX.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Συνδυασμένη έλλειψη παραγόντων.</a:t>
            </a:r>
            <a:endParaRPr lang="el-GR" dirty="0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ΕΠΙΚΤΗΤΑ: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Ηπατική νόσος.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ΔΕΠ.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Μεγάλες δόσεις ηπαρίνης.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Μεγάλες δόσεις </a:t>
            </a:r>
            <a:r>
              <a:rPr lang="el-GR" dirty="0" err="1" smtClean="0"/>
              <a:t>κουμαρινικών</a:t>
            </a:r>
            <a:r>
              <a:rPr lang="el-GR" dirty="0" smtClean="0"/>
              <a:t>. 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Πρωτοπαθής </a:t>
            </a:r>
            <a:r>
              <a:rPr lang="el-GR" dirty="0" err="1" smtClean="0"/>
              <a:t>αμυλοείδωση</a:t>
            </a:r>
            <a:r>
              <a:rPr lang="el-GR" dirty="0" smtClean="0"/>
              <a:t> (FX).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 Αναστολείς των FI, FII, FV, ή FX</a:t>
            </a:r>
            <a:endParaRPr lang="el-G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ΗΠΑΤΙΚΗ ΝΟΣΟΣ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Διαταραχή της αιμόστασης.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 και λειτουργικές διαταραχές των αιμοπεταλίων.</a:t>
            </a:r>
          </a:p>
          <a:p>
            <a:r>
              <a:rPr lang="el-GR" dirty="0" smtClean="0"/>
              <a:t>ΔΕΠ.</a:t>
            </a:r>
          </a:p>
          <a:p>
            <a:r>
              <a:rPr lang="el-GR" dirty="0" smtClean="0"/>
              <a:t>Συστηματική </a:t>
            </a:r>
            <a:r>
              <a:rPr lang="el-GR" dirty="0" err="1" smtClean="0"/>
              <a:t>ινωδόλυση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Παραγωγή παθολογικού </a:t>
            </a:r>
            <a:r>
              <a:rPr lang="el-GR" dirty="0" err="1" smtClean="0"/>
              <a:t>ινωδογόνου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ΕΡΓΑΣΤΗΡΙΑΚΑ ΕΥΡΗΜΑΤΑ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Παράταση </a:t>
            </a:r>
            <a:r>
              <a:rPr lang="en-US" dirty="0" smtClean="0"/>
              <a:t>PT, APTT </a:t>
            </a:r>
            <a:endParaRPr lang="el-GR" dirty="0" smtClean="0"/>
          </a:p>
          <a:p>
            <a:r>
              <a:rPr lang="el-GR" dirty="0" err="1" smtClean="0"/>
              <a:t>Ινωδογόνο</a:t>
            </a:r>
            <a:r>
              <a:rPr lang="el-GR" dirty="0" smtClean="0"/>
              <a:t> : ↑ ή ↓ ή  </a:t>
            </a:r>
            <a:r>
              <a:rPr lang="el-GR" dirty="0" err="1" smtClean="0"/>
              <a:t>κ.φ</a:t>
            </a:r>
            <a:r>
              <a:rPr lang="el-GR" dirty="0" smtClean="0"/>
              <a:t>. </a:t>
            </a:r>
          </a:p>
          <a:p>
            <a:r>
              <a:rPr lang="en-US" dirty="0" smtClean="0"/>
              <a:t>FDP/</a:t>
            </a:r>
            <a:r>
              <a:rPr lang="en-US" dirty="0" err="1" smtClean="0"/>
              <a:t>D.Dimers</a:t>
            </a:r>
            <a:r>
              <a:rPr lang="en-US" dirty="0" smtClean="0"/>
              <a:t>: ↑ </a:t>
            </a:r>
            <a:endParaRPr lang="el-GR" dirty="0" smtClean="0"/>
          </a:p>
          <a:p>
            <a:r>
              <a:rPr lang="en-US" dirty="0" smtClean="0"/>
              <a:t>FV:↓</a:t>
            </a:r>
            <a:endParaRPr lang="el-GR" dirty="0" smtClean="0"/>
          </a:p>
          <a:p>
            <a:r>
              <a:rPr lang="en-US" dirty="0" smtClean="0"/>
              <a:t>FVIII: ↑</a:t>
            </a:r>
            <a:r>
              <a:rPr lang="el-GR" dirty="0" smtClean="0"/>
              <a:t> ή  </a:t>
            </a:r>
            <a:r>
              <a:rPr lang="el-GR" dirty="0" err="1" smtClean="0"/>
              <a:t>κ.φ</a:t>
            </a:r>
            <a:r>
              <a:rPr lang="el-GR" dirty="0" smtClean="0"/>
              <a:t>.</a:t>
            </a:r>
          </a:p>
          <a:p>
            <a:r>
              <a:rPr lang="en-US" dirty="0" smtClean="0"/>
              <a:t>FVII:</a:t>
            </a:r>
            <a:r>
              <a:rPr lang="el-GR" dirty="0" smtClean="0"/>
              <a:t> </a:t>
            </a:r>
            <a:r>
              <a:rPr lang="en-US" dirty="0" smtClean="0"/>
              <a:t>↓</a:t>
            </a:r>
            <a:endParaRPr lang="el-GR" dirty="0" smtClean="0"/>
          </a:p>
          <a:p>
            <a:r>
              <a:rPr lang="en-US" dirty="0" err="1" smtClean="0"/>
              <a:t>Plts</a:t>
            </a:r>
            <a:r>
              <a:rPr lang="en-US" dirty="0" smtClean="0"/>
              <a:t>: ↓</a:t>
            </a:r>
            <a:r>
              <a:rPr lang="el-GR" dirty="0" smtClean="0"/>
              <a:t> ή  </a:t>
            </a:r>
            <a:r>
              <a:rPr lang="el-GR" dirty="0" err="1" smtClean="0"/>
              <a:t>κ.φ</a:t>
            </a:r>
            <a:endParaRPr lang="el-G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ΔΕΠ - ΑΙΤΙΑ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Λοιμώξεις (σηψαιμία, ελονοσία, </a:t>
            </a:r>
            <a:r>
              <a:rPr lang="el-GR" dirty="0" err="1" smtClean="0"/>
              <a:t>ιαιμία</a:t>
            </a:r>
            <a:r>
              <a:rPr lang="el-GR" dirty="0" smtClean="0"/>
              <a:t> ). </a:t>
            </a:r>
          </a:p>
          <a:p>
            <a:r>
              <a:rPr lang="el-GR" dirty="0" smtClean="0"/>
              <a:t>Κακοήθεια  (μεταστατικά καρκινώματα, οξεία </a:t>
            </a:r>
            <a:r>
              <a:rPr lang="el-GR" dirty="0" err="1" smtClean="0"/>
              <a:t>προμυελοκυτταρική</a:t>
            </a:r>
            <a:r>
              <a:rPr lang="el-GR" dirty="0" smtClean="0"/>
              <a:t>  λευχαιμία-Μ3). </a:t>
            </a:r>
          </a:p>
          <a:p>
            <a:r>
              <a:rPr lang="el-GR" dirty="0" smtClean="0"/>
              <a:t>Μαιευτικές επιπλοκές ( εκλαμψία, σηπτική αποβολή , εμβολή αμνιακού υγρού). </a:t>
            </a:r>
          </a:p>
          <a:p>
            <a:r>
              <a:rPr lang="el-GR" dirty="0" err="1" smtClean="0"/>
              <a:t>Shock</a:t>
            </a:r>
            <a:r>
              <a:rPr lang="el-GR" dirty="0" smtClean="0"/>
              <a:t> (μεγάλα χειρουργικά τραύματα, εγκαύματα , θερμοπληξία ).</a:t>
            </a:r>
          </a:p>
          <a:p>
            <a:r>
              <a:rPr lang="el-GR" dirty="0" smtClean="0"/>
              <a:t>Οξεία ηπατική νόσος , κίρρωση. </a:t>
            </a:r>
          </a:p>
          <a:p>
            <a:r>
              <a:rPr lang="el-GR" dirty="0" smtClean="0"/>
              <a:t>Μεταμοσχεύσεις (απόρριψη μοσχεύματος).</a:t>
            </a:r>
          </a:p>
          <a:p>
            <a:r>
              <a:rPr lang="el-GR" dirty="0" smtClean="0"/>
              <a:t>Εξωσωματική κυκλοφορία.</a:t>
            </a:r>
          </a:p>
          <a:p>
            <a:r>
              <a:rPr lang="el-GR" dirty="0" smtClean="0"/>
              <a:t>Μεγάλη  </a:t>
            </a:r>
            <a:r>
              <a:rPr lang="el-GR" dirty="0" err="1" smtClean="0"/>
              <a:t>ενδαγγειακή</a:t>
            </a:r>
            <a:r>
              <a:rPr lang="el-GR" dirty="0" smtClean="0"/>
              <a:t> </a:t>
            </a:r>
            <a:r>
              <a:rPr lang="el-GR" dirty="0" err="1" smtClean="0"/>
              <a:t>αιμόλυση</a:t>
            </a:r>
            <a:r>
              <a:rPr lang="el-GR" dirty="0" smtClean="0"/>
              <a:t>( ΑΒΟ ασυμβατότητα).</a:t>
            </a:r>
          </a:p>
          <a:p>
            <a:r>
              <a:rPr lang="el-GR" dirty="0" smtClean="0"/>
              <a:t>Ορισμένα δηλητήρια φιδιών.</a:t>
            </a:r>
            <a:endParaRPr lang="el-GR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771370"/>
          </a:xfrm>
        </p:spPr>
        <p:txBody>
          <a:bodyPr/>
          <a:lstStyle/>
          <a:p>
            <a:r>
              <a:rPr lang="el-GR" dirty="0" smtClean="0"/>
              <a:t>ΠΑΘΟΦΥΣΙΟΛΟΓΙΑ ΔΕΠ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2804159"/>
            <a:ext cx="9905999" cy="3681985"/>
          </a:xfrm>
        </p:spPr>
        <p:txBody>
          <a:bodyPr/>
          <a:lstStyle/>
          <a:p>
            <a:r>
              <a:rPr lang="el-GR" dirty="0" smtClean="0"/>
              <a:t>Έκλυση </a:t>
            </a:r>
            <a:r>
              <a:rPr lang="el-GR" dirty="0" err="1" smtClean="0"/>
              <a:t>κυτταροκινών</a:t>
            </a:r>
            <a:r>
              <a:rPr lang="el-GR" dirty="0" smtClean="0"/>
              <a:t> από τα λευκά αιμοσφαίρια (</a:t>
            </a:r>
            <a:r>
              <a:rPr lang="en-US" dirty="0" smtClean="0"/>
              <a:t>TNF – a, IL – 1, IL – 6)</a:t>
            </a:r>
            <a:r>
              <a:rPr lang="el-GR" dirty="0" smtClean="0"/>
              <a:t> αποτελούν </a:t>
            </a:r>
            <a:r>
              <a:rPr lang="el-GR" dirty="0" err="1" smtClean="0"/>
              <a:t>εκκινητές</a:t>
            </a:r>
            <a:r>
              <a:rPr lang="el-GR" dirty="0" smtClean="0"/>
              <a:t> ΔΕΠ.</a:t>
            </a:r>
          </a:p>
          <a:p>
            <a:r>
              <a:rPr lang="el-GR" dirty="0" smtClean="0"/>
              <a:t>Το ενδοθήλιο των μικρών αγγείων προάγουν την έκφραση του </a:t>
            </a:r>
            <a:r>
              <a:rPr lang="en-US" dirty="0" smtClean="0"/>
              <a:t>TF</a:t>
            </a:r>
            <a:r>
              <a:rPr lang="el-GR" dirty="0" smtClean="0"/>
              <a:t> με αποτέλεσμα την ενεργοποίηση της πήξης μέσω της οδού </a:t>
            </a:r>
            <a:r>
              <a:rPr lang="en-US" dirty="0" smtClean="0"/>
              <a:t>TF + </a:t>
            </a:r>
            <a:r>
              <a:rPr lang="en-US" dirty="0" err="1" smtClean="0"/>
              <a:t>FVIIa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Ευόδωση της </a:t>
            </a:r>
            <a:r>
              <a:rPr lang="el-GR" dirty="0" err="1" smtClean="0"/>
              <a:t>γέννεσης</a:t>
            </a:r>
            <a:r>
              <a:rPr lang="el-GR" dirty="0" smtClean="0"/>
              <a:t> θρομβίνης.</a:t>
            </a:r>
          </a:p>
          <a:p>
            <a:r>
              <a:rPr lang="el-GR" dirty="0" smtClean="0"/>
              <a:t>Μείωση των φυσικών ανασταλτών</a:t>
            </a:r>
          </a:p>
          <a:p>
            <a:r>
              <a:rPr lang="el-GR" dirty="0" smtClean="0"/>
              <a:t>Αναστολή της </a:t>
            </a:r>
            <a:r>
              <a:rPr lang="el-GR" dirty="0" err="1" smtClean="0"/>
              <a:t>ινωδόλυσης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3 - Έλλειψη"/>
          <p:cNvSpPr/>
          <p:nvPr/>
        </p:nvSpPr>
        <p:spPr>
          <a:xfrm>
            <a:off x="2828544" y="963168"/>
            <a:ext cx="3389376" cy="1438656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ΦΛΕΓΜΟΝΗ</a:t>
            </a:r>
            <a:endParaRPr lang="el-GR" b="1" dirty="0"/>
          </a:p>
        </p:txBody>
      </p:sp>
      <p:sp>
        <p:nvSpPr>
          <p:cNvPr id="5" name="4 - Έλλειψη"/>
          <p:cNvSpPr/>
          <p:nvPr/>
        </p:nvSpPr>
        <p:spPr>
          <a:xfrm>
            <a:off x="5535168" y="938784"/>
            <a:ext cx="3474720" cy="13898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/>
              <a:t>ΑΙΜΟΣΤΑΣΗ</a:t>
            </a:r>
            <a:endParaRPr lang="el-GR" b="1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Εργαστηριακα</a:t>
            </a:r>
            <a:r>
              <a:rPr lang="el-GR" dirty="0" smtClean="0"/>
              <a:t> </a:t>
            </a:r>
            <a:r>
              <a:rPr lang="el-GR" dirty="0" err="1" smtClean="0"/>
              <a:t>ευρηματα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Ευρήματα από την αυξημένη παραγωγή θρομβίνης : χαμηλό </a:t>
            </a:r>
            <a:r>
              <a:rPr lang="el-GR" dirty="0" err="1" smtClean="0"/>
              <a:t>ινωδογόνο</a:t>
            </a:r>
            <a:r>
              <a:rPr lang="el-GR" dirty="0" smtClean="0"/>
              <a:t> , παράταση χρόνου θρομβίνης, </a:t>
            </a:r>
            <a:r>
              <a:rPr lang="el-GR" dirty="0" err="1" smtClean="0"/>
              <a:t>σχιστοκύτταρα</a:t>
            </a:r>
            <a:r>
              <a:rPr lang="el-GR" dirty="0" smtClean="0"/>
              <a:t> στο περιφερικό αίμα και μονομερή του ινώδους.</a:t>
            </a:r>
          </a:p>
          <a:p>
            <a:r>
              <a:rPr lang="el-GR" dirty="0" smtClean="0"/>
              <a:t>Από την ελάττωση των παραγόντων της πήξης και των αιμοπεταλίων: παράταση PT, APTT, χαμηλά </a:t>
            </a:r>
            <a:r>
              <a:rPr lang="el-GR" dirty="0" err="1" smtClean="0"/>
              <a:t>Plts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Από την αυξημένη </a:t>
            </a:r>
            <a:r>
              <a:rPr lang="el-GR" dirty="0" err="1" smtClean="0"/>
              <a:t>ινωδόλυση</a:t>
            </a:r>
            <a:r>
              <a:rPr lang="el-GR" dirty="0" smtClean="0"/>
              <a:t>: αυξημένα </a:t>
            </a:r>
            <a:r>
              <a:rPr lang="el-GR" dirty="0" err="1" smtClean="0"/>
              <a:t>D.Dimers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Από την καταστολή των ανασταλτών της πήξης: ελάττωση  της AT III, </a:t>
            </a:r>
            <a:r>
              <a:rPr lang="el-GR" dirty="0" err="1" smtClean="0"/>
              <a:t>Pr.C</a:t>
            </a:r>
            <a:r>
              <a:rPr lang="el-GR" dirty="0" smtClean="0"/>
              <a:t>, </a:t>
            </a:r>
            <a:r>
              <a:rPr lang="el-GR" dirty="0" err="1" smtClean="0"/>
              <a:t>Pr.S</a:t>
            </a:r>
            <a:r>
              <a:rPr lang="el-GR" dirty="0" smtClean="0"/>
              <a:t>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Αιμορραγια</a:t>
            </a:r>
            <a:r>
              <a:rPr lang="el-GR" dirty="0" smtClean="0"/>
              <a:t> με </a:t>
            </a:r>
            <a:r>
              <a:rPr lang="el-GR" dirty="0" err="1" smtClean="0"/>
              <a:t>φυσιολογικο</a:t>
            </a:r>
            <a:r>
              <a:rPr lang="el-GR" dirty="0" smtClean="0"/>
              <a:t> PT, και APTT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err="1" smtClean="0"/>
              <a:t>Δυσινωδογοναιμια</a:t>
            </a:r>
            <a:r>
              <a:rPr lang="el-GR" dirty="0" smtClean="0"/>
              <a:t>, </a:t>
            </a:r>
            <a:r>
              <a:rPr lang="el-GR" dirty="0" err="1" smtClean="0"/>
              <a:t>Υποινωδογοναιμία</a:t>
            </a:r>
            <a:r>
              <a:rPr lang="el-GR" dirty="0" smtClean="0"/>
              <a:t>. </a:t>
            </a:r>
          </a:p>
          <a:p>
            <a:r>
              <a:rPr lang="el-GR" dirty="0" smtClean="0"/>
              <a:t>Έλλειψη </a:t>
            </a:r>
            <a:r>
              <a:rPr lang="en-US" dirty="0" smtClean="0"/>
              <a:t>FXIII</a:t>
            </a:r>
            <a:r>
              <a:rPr lang="el-GR" dirty="0" smtClean="0"/>
              <a:t>.</a:t>
            </a:r>
          </a:p>
          <a:p>
            <a:r>
              <a:rPr lang="el-GR" dirty="0" smtClean="0"/>
              <a:t>Έλλειψη</a:t>
            </a:r>
            <a:r>
              <a:rPr lang="en-US" dirty="0" smtClean="0"/>
              <a:t> A2 </a:t>
            </a:r>
            <a:r>
              <a:rPr lang="el-GR" dirty="0" err="1" smtClean="0"/>
              <a:t>αντιπλασμίνης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Ήπια έλλειψη παραγόντων πήξεως (&gt;25%&lt;40%).</a:t>
            </a:r>
          </a:p>
          <a:p>
            <a:r>
              <a:rPr lang="el-GR" dirty="0" err="1" smtClean="0"/>
              <a:t>Μονοκλωνική</a:t>
            </a:r>
            <a:r>
              <a:rPr lang="el-GR" dirty="0" smtClean="0"/>
              <a:t> </a:t>
            </a:r>
            <a:r>
              <a:rPr lang="el-GR" dirty="0" err="1" smtClean="0"/>
              <a:t>γαμμαπάθεια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Ποσοτικές και ποιοτικές διαταραχές των αιμοπεταλίων.</a:t>
            </a:r>
          </a:p>
          <a:p>
            <a:r>
              <a:rPr lang="el-GR" dirty="0" smtClean="0"/>
              <a:t>Νόσος Νόσος  του </a:t>
            </a:r>
            <a:r>
              <a:rPr lang="en-US" dirty="0" smtClean="0"/>
              <a:t>von </a:t>
            </a:r>
            <a:r>
              <a:rPr lang="en-US" dirty="0" err="1" smtClean="0"/>
              <a:t>Willebrand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Αγγειακές διαταραχές.</a:t>
            </a:r>
          </a:p>
          <a:p>
            <a:r>
              <a:rPr lang="el-GR" dirty="0" smtClean="0"/>
              <a:t>Αύξηση </a:t>
            </a:r>
            <a:r>
              <a:rPr lang="en-US" dirty="0" smtClean="0"/>
              <a:t>FDP’s </a:t>
            </a:r>
            <a:r>
              <a:rPr lang="el-GR" dirty="0" smtClean="0"/>
              <a:t>και </a:t>
            </a:r>
            <a:r>
              <a:rPr lang="en-US" dirty="0" err="1" smtClean="0"/>
              <a:t>D.dimer</a:t>
            </a:r>
            <a:r>
              <a:rPr lang="el-GR" dirty="0" smtClean="0"/>
              <a:t>.</a:t>
            </a:r>
            <a:endParaRPr lang="el-G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141413" y="305010"/>
            <a:ext cx="9905998" cy="674705"/>
          </a:xfrm>
        </p:spPr>
        <p:txBody>
          <a:bodyPr/>
          <a:lstStyle/>
          <a:p>
            <a:r>
              <a:rPr lang="el-GR" dirty="0" err="1" smtClean="0"/>
              <a:t>θρομβοπενια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27018" y="1058092"/>
            <a:ext cx="10420394" cy="552558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1.Μειωμένη παραγωγή:</a:t>
            </a:r>
          </a:p>
          <a:p>
            <a:r>
              <a:rPr lang="el-GR" dirty="0" smtClean="0"/>
              <a:t>Ανεπάρκεια αιμοποιητικών παραγόντων: έλλειψη </a:t>
            </a:r>
            <a:r>
              <a:rPr lang="el-GR" dirty="0" err="1" smtClean="0"/>
              <a:t>βιτανίνης</a:t>
            </a:r>
            <a:r>
              <a:rPr lang="el-GR" dirty="0" smtClean="0"/>
              <a:t> 12.</a:t>
            </a:r>
          </a:p>
          <a:p>
            <a:r>
              <a:rPr lang="el-GR" dirty="0" smtClean="0"/>
              <a:t> Ανεπάρκεια μυελού των οστών (</a:t>
            </a:r>
            <a:r>
              <a:rPr lang="el-GR" dirty="0" err="1" smtClean="0"/>
              <a:t>απλαστική</a:t>
            </a:r>
            <a:r>
              <a:rPr lang="el-GR" dirty="0" smtClean="0"/>
              <a:t> αναιμία, </a:t>
            </a:r>
            <a:r>
              <a:rPr lang="el-GR" dirty="0" err="1" smtClean="0"/>
              <a:t>μυελοδυσπλασία</a:t>
            </a:r>
            <a:r>
              <a:rPr lang="el-GR" dirty="0" smtClean="0"/>
              <a:t>)</a:t>
            </a:r>
          </a:p>
          <a:p>
            <a:r>
              <a:rPr lang="el-GR" dirty="0" smtClean="0"/>
              <a:t>Διήθηση μυελού των οστών: λευχαιμία, λεμφώματα, νεόπλασμα.</a:t>
            </a:r>
          </a:p>
          <a:p>
            <a:r>
              <a:rPr lang="el-GR" dirty="0" smtClean="0"/>
              <a:t>Χημειοθεραπεία, ακτινοθεραπεία.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2.Αυξημένη καταστροφή:</a:t>
            </a:r>
          </a:p>
          <a:p>
            <a:r>
              <a:rPr lang="el-GR" dirty="0" smtClean="0"/>
              <a:t>Ιδιοπαθής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 από ηπαρίνη</a:t>
            </a:r>
          </a:p>
          <a:p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μικροαγειοπάθεια</a:t>
            </a:r>
            <a:r>
              <a:rPr lang="el-GR" dirty="0" smtClean="0"/>
              <a:t> (</a:t>
            </a:r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θρομβοπενική</a:t>
            </a:r>
            <a:r>
              <a:rPr lang="el-GR" dirty="0" smtClean="0"/>
              <a:t> πορφύρα, αιμολυτικό ουραιμικό σύνδρομο)</a:t>
            </a:r>
          </a:p>
          <a:p>
            <a:r>
              <a:rPr lang="el-GR" dirty="0" smtClean="0"/>
              <a:t>ΔΕΠ</a:t>
            </a: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3. </a:t>
            </a:r>
            <a:r>
              <a:rPr lang="el-GR" b="1" dirty="0" err="1" smtClean="0">
                <a:solidFill>
                  <a:srgbClr val="FFFF00"/>
                </a:solidFill>
              </a:rPr>
              <a:t>Υπερσπληνισμός</a:t>
            </a:r>
            <a:endParaRPr lang="el-GR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el-GR" b="1" dirty="0" smtClean="0">
                <a:solidFill>
                  <a:srgbClr val="FFFF00"/>
                </a:solidFill>
              </a:rPr>
              <a:t>4. </a:t>
            </a:r>
            <a:r>
              <a:rPr lang="el-GR" b="1" dirty="0" err="1" smtClean="0">
                <a:solidFill>
                  <a:srgbClr val="FFFF00"/>
                </a:solidFill>
              </a:rPr>
              <a:t>Ψευδοθρομβοπενία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06282" y="222068"/>
            <a:ext cx="9905998" cy="705395"/>
          </a:xfrm>
        </p:spPr>
        <p:txBody>
          <a:bodyPr/>
          <a:lstStyle/>
          <a:p>
            <a:r>
              <a:rPr lang="el-GR" dirty="0" err="1" smtClean="0"/>
              <a:t>Ιδιοπαθησ</a:t>
            </a:r>
            <a:r>
              <a:rPr lang="el-GR" dirty="0" smtClean="0"/>
              <a:t> </a:t>
            </a:r>
            <a:r>
              <a:rPr lang="el-GR" dirty="0" err="1" smtClean="0"/>
              <a:t>θρομβοπενικη</a:t>
            </a:r>
            <a:r>
              <a:rPr lang="el-GR" dirty="0" smtClean="0"/>
              <a:t> </a:t>
            </a:r>
            <a:r>
              <a:rPr lang="el-GR" dirty="0" err="1" smtClean="0"/>
              <a:t>πορφυρα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65760" y="1319349"/>
            <a:ext cx="5538651" cy="5120640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Κυρίως σε νεαρές ηλικίες</a:t>
            </a:r>
          </a:p>
          <a:p>
            <a:r>
              <a:rPr lang="el-GR" dirty="0" err="1" smtClean="0"/>
              <a:t>Αυτοαντισώματα</a:t>
            </a:r>
            <a:r>
              <a:rPr lang="el-GR" dirty="0" smtClean="0"/>
              <a:t> έναντι των </a:t>
            </a:r>
            <a:r>
              <a:rPr lang="el-GR" dirty="0" err="1" smtClean="0"/>
              <a:t>αιμοπαταλίων</a:t>
            </a:r>
            <a:endParaRPr lang="el-GR" dirty="0" smtClean="0"/>
          </a:p>
          <a:p>
            <a:pPr marL="419100" indent="-419100"/>
            <a:r>
              <a:rPr lang="el-GR" altLang="el-GR" dirty="0" smtClean="0"/>
              <a:t>Αιμορραγικές βλάβες :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err="1" smtClean="0"/>
              <a:t>Πετέχειες</a:t>
            </a:r>
            <a:r>
              <a:rPr lang="el-GR" altLang="el-GR" dirty="0" smtClean="0"/>
              <a:t> 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Εκχυμώσεις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Πορφύρα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Αιμορραγία από τους </a:t>
            </a:r>
            <a:r>
              <a:rPr lang="el-GR" altLang="el-GR" dirty="0" err="1" smtClean="0"/>
              <a:t>βλενογόννους</a:t>
            </a:r>
            <a:r>
              <a:rPr lang="el-GR" altLang="el-GR" dirty="0" smtClean="0"/>
              <a:t> (υγρή πορφύρα)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Επιστάξεις</a:t>
            </a:r>
          </a:p>
          <a:p>
            <a:pPr marL="419100" indent="-419100">
              <a:buFont typeface="Arial" charset="0"/>
              <a:buAutoNum type="arabicPeriod"/>
            </a:pPr>
            <a:r>
              <a:rPr lang="el-GR" altLang="el-GR" dirty="0" smtClean="0"/>
              <a:t>Αιμορραγία από το </a:t>
            </a:r>
            <a:r>
              <a:rPr lang="el-GR" altLang="el-GR" dirty="0" smtClean="0"/>
              <a:t>πεπτικό</a:t>
            </a:r>
          </a:p>
          <a:p>
            <a:pPr marL="419100" indent="-419100"/>
            <a:r>
              <a:rPr lang="el-GR" altLang="el-GR" dirty="0" smtClean="0"/>
              <a:t>Ο κίνδυνος των αιμορραγιών αυξάνεται εάν συνυπάρχουν άλλες διαταραχές πηκτικότητας ή εάν συνυπάρχουν ποιοτικές διαταραχές των αιμοπεταλίων ή ενεργός λοίμωξη.</a:t>
            </a:r>
            <a:endParaRPr lang="en-US" altLang="el-GR" dirty="0" smtClean="0"/>
          </a:p>
          <a:p>
            <a:pPr marL="419100" indent="-419100"/>
            <a:endParaRPr lang="el-GR" altLang="el-GR" dirty="0" smtClean="0"/>
          </a:p>
          <a:p>
            <a:pPr marL="419100" indent="-419100">
              <a:buFont typeface="Arial" charset="0"/>
              <a:buAutoNum type="arabicPeriod"/>
            </a:pPr>
            <a:endParaRPr lang="en-US" altLang="el-GR" dirty="0" smtClean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8296" y="2279468"/>
            <a:ext cx="568982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θεωρια</a:t>
            </a:r>
            <a:r>
              <a:rPr lang="el-GR" dirty="0" smtClean="0"/>
              <a:t> </a:t>
            </a:r>
            <a:r>
              <a:rPr lang="el-GR" dirty="0" smtClean="0"/>
              <a:t>του </a:t>
            </a:r>
            <a:r>
              <a:rPr lang="en-US" dirty="0" smtClean="0"/>
              <a:t>Virchow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96389" y="1854926"/>
            <a:ext cx="5656217" cy="4611187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Η </a:t>
            </a:r>
            <a:r>
              <a:rPr lang="el-GR" dirty="0" smtClean="0"/>
              <a:t>παθογένεια της θρόμβωσης οφείλεται σε διαταραχή της ροής του αίματος ή σε βλάβη στο ενδοθήλιο ή σε </a:t>
            </a:r>
            <a:r>
              <a:rPr lang="el-GR" dirty="0" err="1" smtClean="0"/>
              <a:t>υπερπηκτικότητα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1. </a:t>
            </a:r>
            <a:r>
              <a:rPr lang="el-GR" b="1" dirty="0" smtClean="0">
                <a:solidFill>
                  <a:srgbClr val="FFFF00"/>
                </a:solidFill>
              </a:rPr>
              <a:t>Πρωτογενής αιμόσταση</a:t>
            </a:r>
            <a:r>
              <a:rPr lang="el-GR" dirty="0" smtClean="0"/>
              <a:t>, που περιλαμβάνει τη σύσπαση του τραυματισμένου αγγείου και τη </a:t>
            </a:r>
            <a:r>
              <a:rPr lang="el-GR" dirty="0" smtClean="0"/>
              <a:t>δημιουργία </a:t>
            </a:r>
            <a:r>
              <a:rPr lang="el-GR" dirty="0" smtClean="0"/>
              <a:t>ενός «πρωτογενούς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θρόμβου» (λευκού θρόμβου). </a:t>
            </a:r>
            <a:endParaRPr lang="el-GR" dirty="0" smtClean="0"/>
          </a:p>
          <a:p>
            <a:r>
              <a:rPr lang="el-GR" dirty="0" smtClean="0"/>
              <a:t>2</a:t>
            </a:r>
            <a:r>
              <a:rPr lang="el-GR" b="1" dirty="0" smtClean="0">
                <a:solidFill>
                  <a:srgbClr val="FFFF00"/>
                </a:solidFill>
              </a:rPr>
              <a:t>. Δευτερογενής αιμόσταση</a:t>
            </a:r>
            <a:r>
              <a:rPr lang="el-GR" dirty="0" smtClean="0"/>
              <a:t>, που περιλαμβάνει τη δημιουργία ενός πλέγματος ινώδους που σταθεροποιεί τον θρόμβο (σε αυτή τη διαδικασία συμμετέχουν οι παράγοντες πήξης, αναστολείς και κύτταρα) </a:t>
            </a:r>
            <a:endParaRPr lang="el-GR" dirty="0" smtClean="0"/>
          </a:p>
          <a:p>
            <a:r>
              <a:rPr lang="el-GR" dirty="0" smtClean="0"/>
              <a:t>3</a:t>
            </a:r>
            <a:r>
              <a:rPr lang="el-GR" b="1" dirty="0" smtClean="0">
                <a:solidFill>
                  <a:srgbClr val="FFFF00"/>
                </a:solidFill>
              </a:rPr>
              <a:t>. </a:t>
            </a:r>
            <a:r>
              <a:rPr lang="el-GR" b="1" dirty="0" err="1" smtClean="0">
                <a:solidFill>
                  <a:srgbClr val="FFFF00"/>
                </a:solidFill>
              </a:rPr>
              <a:t>Ινωδόλυση</a:t>
            </a:r>
            <a:r>
              <a:rPr lang="el-GR" b="1" dirty="0" smtClean="0">
                <a:solidFill>
                  <a:srgbClr val="FFFF00"/>
                </a:solidFill>
              </a:rPr>
              <a:t> </a:t>
            </a:r>
            <a:r>
              <a:rPr lang="el-GR" dirty="0" smtClean="0"/>
              <a:t>– διαδικασία, που αποτρέπει την υπερβολική αύξηση του θρόμβου και μεσολαβεί στη διάλυσή του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7339" y="1705928"/>
            <a:ext cx="48482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θρομβωτικη</a:t>
            </a:r>
            <a:r>
              <a:rPr lang="el-GR" dirty="0" smtClean="0"/>
              <a:t> </a:t>
            </a:r>
            <a:r>
              <a:rPr lang="el-GR" dirty="0" err="1" smtClean="0"/>
              <a:t>θρομβοπενικη</a:t>
            </a:r>
            <a:r>
              <a:rPr lang="el-GR" dirty="0" smtClean="0"/>
              <a:t> </a:t>
            </a:r>
            <a:r>
              <a:rPr lang="el-GR" dirty="0" err="1" smtClean="0"/>
              <a:t>πορφυυρα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141412" y="2249487"/>
            <a:ext cx="5886405" cy="3541714"/>
          </a:xfrm>
        </p:spPr>
        <p:txBody>
          <a:bodyPr>
            <a:normAutofit fontScale="85000" lnSpcReduction="20000"/>
          </a:bodyPr>
          <a:lstStyle/>
          <a:p>
            <a:r>
              <a:rPr lang="el-GR" dirty="0" err="1" smtClean="0"/>
              <a:t>Θρομβωτική</a:t>
            </a:r>
            <a:r>
              <a:rPr lang="el-GR" dirty="0" smtClean="0"/>
              <a:t> </a:t>
            </a:r>
            <a:r>
              <a:rPr lang="el-GR" dirty="0" err="1" smtClean="0"/>
              <a:t>μικροαγειοπάθεια</a:t>
            </a:r>
            <a:endParaRPr lang="el-GR" dirty="0" smtClean="0"/>
          </a:p>
          <a:p>
            <a:r>
              <a:rPr lang="el-GR" dirty="0" smtClean="0"/>
              <a:t>Κατανάλωση αιμοπεταλίων: </a:t>
            </a:r>
            <a:r>
              <a:rPr lang="el-GR" dirty="0" err="1" smtClean="0"/>
              <a:t>θρομβοπενία</a:t>
            </a:r>
            <a:endParaRPr lang="el-GR" dirty="0" smtClean="0"/>
          </a:p>
          <a:p>
            <a:r>
              <a:rPr lang="el-GR" dirty="0" smtClean="0"/>
              <a:t>Αντισώματα έναντι του παράγοντα </a:t>
            </a:r>
            <a:r>
              <a:rPr lang="en-US" dirty="0" smtClean="0"/>
              <a:t>ADAMTS – 13</a:t>
            </a:r>
            <a:endParaRPr lang="el-GR" dirty="0" smtClean="0"/>
          </a:p>
          <a:p>
            <a:r>
              <a:rPr lang="el-GR" dirty="0" smtClean="0"/>
              <a:t>Κλινική εικόνα: -πορφύρα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                         -πυρετός</a:t>
            </a:r>
          </a:p>
          <a:p>
            <a:pPr>
              <a:buNone/>
            </a:pPr>
            <a:r>
              <a:rPr lang="el-GR" dirty="0" smtClean="0"/>
              <a:t> </a:t>
            </a:r>
            <a:r>
              <a:rPr lang="el-GR" dirty="0" smtClean="0"/>
              <a:t>                           -νευρολογική συνδρομή</a:t>
            </a:r>
          </a:p>
          <a:p>
            <a:pPr>
              <a:buNone/>
            </a:pPr>
            <a:r>
              <a:rPr lang="el-GR" dirty="0" smtClean="0"/>
              <a:t>                            -</a:t>
            </a:r>
            <a:r>
              <a:rPr lang="el-GR" dirty="0" err="1" smtClean="0"/>
              <a:t>αιμόλυση</a:t>
            </a:r>
            <a:endParaRPr lang="el-GR" dirty="0" smtClean="0"/>
          </a:p>
          <a:p>
            <a:pPr>
              <a:buNone/>
            </a:pPr>
            <a:r>
              <a:rPr lang="el-GR" dirty="0" smtClean="0"/>
              <a:t>                           - νεφρική </a:t>
            </a:r>
            <a:r>
              <a:rPr lang="el-GR" dirty="0" err="1" smtClean="0"/>
              <a:t>αναιπάρκεια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62775" y="1723346"/>
            <a:ext cx="1924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78575" y="1709057"/>
            <a:ext cx="18383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56331" y="4209233"/>
            <a:ext cx="280987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Θρομβοπενια</a:t>
            </a:r>
            <a:r>
              <a:rPr lang="el-GR" dirty="0" smtClean="0"/>
              <a:t> </a:t>
            </a:r>
            <a:r>
              <a:rPr lang="el-GR" dirty="0" err="1" smtClean="0"/>
              <a:t>απο</a:t>
            </a:r>
            <a:r>
              <a:rPr lang="el-GR" dirty="0" smtClean="0"/>
              <a:t> </a:t>
            </a:r>
            <a:r>
              <a:rPr lang="el-GR" dirty="0" err="1" smtClean="0"/>
              <a:t>ηπαρινη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92778" y="2249487"/>
            <a:ext cx="3749040" cy="391618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5-10 ημέρες μετά από την πρώτη χορήγηση ηπαρίνης</a:t>
            </a:r>
          </a:p>
          <a:p>
            <a:r>
              <a:rPr lang="el-GR" dirty="0" smtClean="0"/>
              <a:t>Παραγωγή αντισωμάτων έναντι του συμπλέγματος ηπαρίνης – </a:t>
            </a:r>
            <a:r>
              <a:rPr lang="en-US" dirty="0" smtClean="0"/>
              <a:t>PF4</a:t>
            </a:r>
          </a:p>
          <a:p>
            <a:r>
              <a:rPr lang="el-GR" dirty="0" smtClean="0"/>
              <a:t>Κλινική εκδήλωση: θρομβώσεις.</a:t>
            </a:r>
            <a:endParaRPr lang="en-US" dirty="0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5589" y="1737360"/>
            <a:ext cx="6178731" cy="472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ΕΥΧΑΡΙΣΤΩ</a:t>
            </a:r>
            <a:endParaRPr lang="el-GR" dirty="0"/>
          </a:p>
        </p:txBody>
      </p:sp>
      <p:pic>
        <p:nvPicPr>
          <p:cNvPr id="1026" name="Picture 2" descr="Î£ÏÎµÏÎ¹ÎºÎ® ÎµÎ¹ÎºÏÎ½Î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6192" y="2438400"/>
            <a:ext cx="9253727" cy="407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σκοποσ</a:t>
            </a:r>
            <a:r>
              <a:rPr lang="el-GR" dirty="0" smtClean="0"/>
              <a:t> </a:t>
            </a:r>
            <a:r>
              <a:rPr lang="el-GR" dirty="0" err="1" smtClean="0"/>
              <a:t>τησ</a:t>
            </a:r>
            <a:r>
              <a:rPr lang="el-GR" dirty="0" smtClean="0"/>
              <a:t> </a:t>
            </a:r>
            <a:r>
              <a:rPr lang="el-GR" dirty="0" err="1" smtClean="0"/>
              <a:t>αιμοστασησ</a:t>
            </a:r>
            <a:r>
              <a:rPr lang="el-GR" dirty="0" smtClean="0"/>
              <a:t>: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διατήρηση της ομαλής κυκλοφορίας του αίματος χωρίς απώλειες ή εμπόδια.</a:t>
            </a:r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Παρεμπόδιση της αιμορραγίας επί αγγειακής ρήξεως.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ΑΙΜΟΣΤΑΣΗ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Επιτυγχάνεται μέσω 4 </a:t>
            </a:r>
            <a:r>
              <a:rPr lang="el-GR" dirty="0" err="1" smtClean="0"/>
              <a:t>μηχανισμων</a:t>
            </a:r>
            <a:r>
              <a:rPr lang="el-GR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Αύξηση της πίεσης του ιστού πάνω στο αγγείο.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Συστολή των </a:t>
            </a:r>
            <a:r>
              <a:rPr lang="el-GR" dirty="0" err="1" smtClean="0"/>
              <a:t>λέιων</a:t>
            </a:r>
            <a:r>
              <a:rPr lang="el-GR" dirty="0" smtClean="0"/>
              <a:t> </a:t>
            </a:r>
            <a:r>
              <a:rPr lang="el-GR" dirty="0" err="1" smtClean="0"/>
              <a:t>μυικών</a:t>
            </a:r>
            <a:r>
              <a:rPr lang="el-GR" dirty="0" smtClean="0"/>
              <a:t> ινών πάνω στο τοίχωμα του τραυματισμένου αγγείου.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Ενεργοποίηση των αιμοπεταλίων – συσσώρευση – σχηματισμός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βύσματος (αιμοπετάλια)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Ενεργοποίηση του μηχανισμού πήξεως – σχηματισμός ινώδους (παράγοντες πήξεως).</a:t>
            </a:r>
          </a:p>
          <a:p>
            <a:pPr marL="457200" indent="-457200">
              <a:buFont typeface="+mj-lt"/>
              <a:buAutoNum type="arabicPeriod"/>
            </a:pPr>
            <a:endParaRPr lang="el-GR" dirty="0" smtClean="0"/>
          </a:p>
          <a:p>
            <a:pPr marL="457200" indent="-457200">
              <a:buFont typeface="+mj-lt"/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68261" y="0"/>
            <a:ext cx="9905998" cy="804672"/>
          </a:xfrm>
        </p:spPr>
        <p:txBody>
          <a:bodyPr/>
          <a:lstStyle/>
          <a:p>
            <a:r>
              <a:rPr lang="el-GR" dirty="0" err="1" smtClean="0"/>
              <a:t>Μηχανισμοσ</a:t>
            </a:r>
            <a:r>
              <a:rPr lang="el-GR" dirty="0" smtClean="0"/>
              <a:t> </a:t>
            </a:r>
            <a:r>
              <a:rPr lang="el-GR" dirty="0" err="1" smtClean="0"/>
              <a:t>αιμοστασησ</a:t>
            </a:r>
            <a:r>
              <a:rPr lang="el-GR" dirty="0" smtClean="0"/>
              <a:t> 1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6962503" y="862148"/>
            <a:ext cx="4859382" cy="5421085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rgbClr val="FFFF00"/>
                </a:solidFill>
              </a:rPr>
              <a:t>Αγγειακός μηχανισμός: 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 smtClean="0"/>
              <a:t>τραυματισμός ενός αγγείου προκαλεί την άμεση συστολή του, η οποία περιορίζει αφενός την απώλεια του αίματος και αφετέρου επιταχύνει την έναρξη της αιμοστατικής διαδικασίας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Η πρωτογενής αιμόσταση περιλαμβάνει τους μηχανισμούς που καταλήγουν στη δημιουργία ενός διαλυτού (εύθρυπτου) </a:t>
            </a:r>
            <a:r>
              <a:rPr lang="el-GR" dirty="0" err="1" smtClean="0"/>
              <a:t>αιμοπεταλιακού</a:t>
            </a:r>
            <a:r>
              <a:rPr lang="el-GR" dirty="0" smtClean="0"/>
              <a:t> θρόμβου μέσα σε λίγα λεπτά από τη στιγμή του τραυματισμού.</a:t>
            </a:r>
            <a:endParaRPr lang="el-GR" dirty="0"/>
          </a:p>
        </p:txBody>
      </p:sp>
      <p:pic>
        <p:nvPicPr>
          <p:cNvPr id="59394" name="Picture 2" descr="ÎÏÎ¿ÏÎ­Î»ÎµÏÎ¼Î± ÎµÎ¹ÎºÏÎ½Î±Ï Î³Î¹Î± Î±Î¹Î¼Î¿ÏÏÎ±ÏÎ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6754" y="792480"/>
            <a:ext cx="6727372" cy="5913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Πρωτογενεσ</a:t>
            </a:r>
            <a:r>
              <a:rPr lang="el-GR" dirty="0" smtClean="0"/>
              <a:t> </a:t>
            </a:r>
            <a:r>
              <a:rPr lang="el-GR" dirty="0" err="1" smtClean="0"/>
              <a:t>αιμοστατικοσ</a:t>
            </a:r>
            <a:r>
              <a:rPr lang="el-GR" dirty="0" smtClean="0"/>
              <a:t> </a:t>
            </a:r>
            <a:r>
              <a:rPr lang="el-GR" dirty="0" err="1" smtClean="0"/>
              <a:t>θρομβοσ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1886" y="1907177"/>
            <a:ext cx="6152605" cy="4545874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θρόμβος αυτός σταματά προς στιγμήν την απώλεια του αίματος, όμως δεν είναι αρκετά σταθερός για να αποτρέψει την αιμορραγία.</a:t>
            </a:r>
          </a:p>
          <a:p>
            <a:r>
              <a:rPr lang="el-GR" dirty="0" smtClean="0"/>
              <a:t>Η διαδικασία αυτή περιλαμβάνει αρχικά: (α) </a:t>
            </a:r>
            <a:r>
              <a:rPr lang="el-GR" dirty="0" err="1" smtClean="0"/>
              <a:t>Tην</a:t>
            </a:r>
            <a:r>
              <a:rPr lang="el-GR" dirty="0" smtClean="0"/>
              <a:t> προσκόλληση των ΑΜΠ με το </a:t>
            </a:r>
            <a:r>
              <a:rPr lang="el-GR" dirty="0" err="1" smtClean="0"/>
              <a:t>υπενδοθήλιο</a:t>
            </a:r>
            <a:r>
              <a:rPr lang="el-GR" dirty="0" smtClean="0"/>
              <a:t> (</a:t>
            </a:r>
            <a:r>
              <a:rPr lang="el-GR" dirty="0" err="1" smtClean="0"/>
              <a:t>adhesion</a:t>
            </a:r>
            <a:r>
              <a:rPr lang="el-GR" dirty="0" smtClean="0"/>
              <a:t>), (β) την αντίδραση απελευθέρωσης κοκκίων από το αιμοπετάλιο (</a:t>
            </a:r>
            <a:r>
              <a:rPr lang="el-GR" dirty="0" err="1" smtClean="0"/>
              <a:t>release</a:t>
            </a:r>
            <a:r>
              <a:rPr lang="el-GR" dirty="0" smtClean="0"/>
              <a:t> </a:t>
            </a:r>
            <a:r>
              <a:rPr lang="el-GR" dirty="0" err="1" smtClean="0"/>
              <a:t>reaction</a:t>
            </a:r>
            <a:r>
              <a:rPr lang="el-GR" dirty="0" smtClean="0"/>
              <a:t>), (γ) τη συσσώρευση των ΑΜΠ για τη δημιουργία θρόμβου (</a:t>
            </a:r>
            <a:r>
              <a:rPr lang="el-GR" dirty="0" err="1" smtClean="0"/>
              <a:t>aggregation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Ο θρόμβος αυτός ονομάζεται και «λευκός θρόμβος», γιατί στο εσωτερικό του δεν «παγιδεύονται» ερυθρά αιμοσφαίρια.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5302" y="1828800"/>
            <a:ext cx="5473337" cy="438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506</TotalTime>
  <Words>2645</Words>
  <Application>Microsoft Office PowerPoint</Application>
  <PresentationFormat>Προσαρμογή</PresentationFormat>
  <Paragraphs>322</Paragraphs>
  <Slides>52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52</vt:i4>
      </vt:variant>
    </vt:vector>
  </HeadingPairs>
  <TitlesOfParts>
    <vt:vector size="53" baseType="lpstr">
      <vt:lpstr>Circuit</vt:lpstr>
      <vt:lpstr>ΑΙΜΟΡΡΑΓΙΚΗ ΔΙΑΘΕΣΗ</vt:lpstr>
      <vt:lpstr>ορισμοσ</vt:lpstr>
      <vt:lpstr>αιτιοπαθογενεια</vt:lpstr>
      <vt:lpstr>αιμοσταση</vt:lpstr>
      <vt:lpstr>θεωρια του Virchow</vt:lpstr>
      <vt:lpstr>σκοποσ τησ αιμοστασησ:</vt:lpstr>
      <vt:lpstr>ΑΙΜΟΣΤΑΣΗ</vt:lpstr>
      <vt:lpstr>Μηχανισμοσ αιμοστασησ 1</vt:lpstr>
      <vt:lpstr>Πρωτογενεσ αιμοστατικοσ θρομβοσ</vt:lpstr>
      <vt:lpstr>Μηχανισμοσ αιμοστασησ 2</vt:lpstr>
      <vt:lpstr>Ο καταρακτησ τησ πηξησ</vt:lpstr>
      <vt:lpstr>ινωδολυση</vt:lpstr>
      <vt:lpstr>Διαφάνεια 13</vt:lpstr>
      <vt:lpstr>Οι διαταραχεσ που προκαλουν αιμορραγια αφορουν κυριωσ:</vt:lpstr>
      <vt:lpstr>Διακρινοται σε:</vt:lpstr>
      <vt:lpstr>Διερευνηση αιμορραγικησ διαθεσησ</vt:lpstr>
      <vt:lpstr>ΑΤΟΜΙΚΟ ΙΣΤΟΡΙΚΟ</vt:lpstr>
      <vt:lpstr>Ιατρικο ιστορικο</vt:lpstr>
      <vt:lpstr>Κλινικεσ εκδηλωσεισ</vt:lpstr>
      <vt:lpstr>Κληρονομικο ιστορικο</vt:lpstr>
      <vt:lpstr>Εργαστηριακη διερευνηση</vt:lpstr>
      <vt:lpstr>Χρονοσ προθρομβινησ</vt:lpstr>
      <vt:lpstr>Χρονοσ μερικησ θρομβοπλαστινησ</vt:lpstr>
      <vt:lpstr>Χρονοσ θρομβινησ</vt:lpstr>
      <vt:lpstr>Ειδικεσ εξετασεισ</vt:lpstr>
      <vt:lpstr>ΑΙΜΟΡΡΟΦΙΛΙΑ Α</vt:lpstr>
      <vt:lpstr>αιμορραγια</vt:lpstr>
      <vt:lpstr>Κλινικα ευρηματα</vt:lpstr>
      <vt:lpstr>Εργαστηριακα ευρηματα</vt:lpstr>
      <vt:lpstr>Διαγνωστικη προσεγγιση</vt:lpstr>
      <vt:lpstr>Αιμορροφιλια β</vt:lpstr>
      <vt:lpstr>Νοσοσ Von willebrand</vt:lpstr>
      <vt:lpstr>παθογενεια</vt:lpstr>
      <vt:lpstr>ταξινομηση</vt:lpstr>
      <vt:lpstr>Κλινικα ευρηματα</vt:lpstr>
      <vt:lpstr>Εργαστηριακα ευρηματα</vt:lpstr>
      <vt:lpstr>ΔΙΑΦΟΡΙΚΗ ΔΙΑΓΝΩΣΗ</vt:lpstr>
      <vt:lpstr>ΕΠΙΚΤΗΤΗ Von willebrand</vt:lpstr>
      <vt:lpstr>Ανασταλτεσ των παραγοντων τησ πηξησ ( αναστολεασ του fviii).</vt:lpstr>
      <vt:lpstr>Αναστολεασ του FVIII</vt:lpstr>
      <vt:lpstr>Αιτια παρατασησ PT και APTT</vt:lpstr>
      <vt:lpstr>ΗΠΑΤΙΚΗ ΝΟΣΟΣ</vt:lpstr>
      <vt:lpstr>ΕΡΓΑΣΤΗΡΙΑΚΑ ΕΥΡΗΜΑΤΑ</vt:lpstr>
      <vt:lpstr>ΔΕΠ - ΑΙΤΙΑ</vt:lpstr>
      <vt:lpstr>ΠΑΘΟΦΥΣΙΟΛΟΓΙΑ ΔΕΠ</vt:lpstr>
      <vt:lpstr>Εργαστηριακα ευρηματα</vt:lpstr>
      <vt:lpstr>Αιμορραγια με φυσιολογικο PT, και APTT</vt:lpstr>
      <vt:lpstr>θρομβοπενια</vt:lpstr>
      <vt:lpstr>Ιδιοπαθησ θρομβοπενικη πορφυρα</vt:lpstr>
      <vt:lpstr>θρομβωτικη θρομβοπενικη πορφυυρα</vt:lpstr>
      <vt:lpstr>Θρομβοπενια απο ηπαρινη</vt:lpstr>
      <vt:lpstr>ΕΥΧΑΡΙΣΤΩ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ΑΙΜΟΡΡΑΓΙΗ ΔΙΑΘΕΣΗ</dc:title>
  <dc:creator>Emmanouil Petrou</dc:creator>
  <cp:lastModifiedBy>vasiliki</cp:lastModifiedBy>
  <cp:revision>116</cp:revision>
  <dcterms:created xsi:type="dcterms:W3CDTF">2017-04-23T21:40:13Z</dcterms:created>
  <dcterms:modified xsi:type="dcterms:W3CDTF">2020-04-14T18:51:03Z</dcterms:modified>
</cp:coreProperties>
</file>