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3" r:id="rId4"/>
    <p:sldId id="259" r:id="rId5"/>
    <p:sldId id="260" r:id="rId6"/>
    <p:sldId id="261" r:id="rId7"/>
    <p:sldId id="274" r:id="rId8"/>
    <p:sldId id="275" r:id="rId9"/>
    <p:sldId id="276" r:id="rId10"/>
    <p:sldId id="262" r:id="rId11"/>
    <p:sldId id="263" r:id="rId12"/>
    <p:sldId id="277" r:id="rId13"/>
    <p:sldId id="264" r:id="rId14"/>
    <p:sldId id="265" r:id="rId15"/>
    <p:sldId id="278" r:id="rId16"/>
    <p:sldId id="279" r:id="rId17"/>
    <p:sldId id="281" r:id="rId18"/>
    <p:sldId id="282" r:id="rId19"/>
    <p:sldId id="283" r:id="rId20"/>
    <p:sldId id="268" r:id="rId21"/>
    <p:sldId id="269" r:id="rId22"/>
    <p:sldId id="284" r:id="rId23"/>
    <p:sldId id="285" r:id="rId24"/>
    <p:sldId id="287" r:id="rId25"/>
    <p:sldId id="286" r:id="rId26"/>
    <p:sldId id="271" r:id="rId27"/>
    <p:sldId id="272" r:id="rId28"/>
    <p:sldId id="289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193E-F480-4740-954E-018C8D22D0E7}" type="datetimeFigureOut">
              <a:rPr lang="el-GR" smtClean="0"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CA9D-11A6-4CBF-8D3E-0E9ED03DC3C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6755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ΑΝΑΙΜΙΕΣ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ΚΑΡΑΛΗ ΒΑΣΙΛΙΚΗ</a:t>
            </a:r>
          </a:p>
          <a:p>
            <a:r>
              <a:rPr lang="el-GR" dirty="0" smtClean="0"/>
              <a:t>ΑΚΑΔΗΜΑΙΚΗ ΥΠΟΤΡΟΦΟΣ</a:t>
            </a:r>
          </a:p>
          <a:p>
            <a:r>
              <a:rPr lang="el-GR" dirty="0" smtClean="0"/>
              <a:t>ΑΙΜΑΤΟΛΟΓΟΣ</a:t>
            </a:r>
          </a:p>
          <a:p>
            <a:r>
              <a:rPr lang="el-GR" dirty="0" smtClean="0"/>
              <a:t>Δ’ ΠΠΚ, ΑΤΤΙΚΟΝ</a:t>
            </a:r>
            <a:endParaRPr lang="el-GR" dirty="0"/>
          </a:p>
        </p:txBody>
      </p:sp>
      <p:pic>
        <p:nvPicPr>
          <p:cNvPr id="1638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629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Segoe Print" pitchFamily="2" charset="0"/>
              </a:rPr>
              <a:t>ΕΞΕΤΑΣΕΙΣ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>
                <a:latin typeface="Segoe Print" pitchFamily="2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Σίδηρο ορού </a:t>
            </a:r>
            <a:r>
              <a:rPr lang="el-GR" dirty="0" smtClean="0">
                <a:latin typeface="Segoe Print" pitchFamily="2" charset="0"/>
              </a:rPr>
              <a:t>είναι το λιγότερο σημαντικό και από μόνο του                     δεν μας δίνει καμία πληροφορία: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Είναι πολύ ευμετάβλητο κατά το 24/ωρο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Ελάττωση κατά την διάρκεια λοίμωξης δεν υποδηλώνει αληθή σιδηροπενία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Επηρεάζεται από το φαγητό, το κάπνισμα, την άσκηση, λοιμώξεις.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latin typeface="Segoe Print" pitchFamily="2" charset="0"/>
              </a:rPr>
              <a:t>Φερριτίνη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 ορού </a:t>
            </a:r>
            <a:r>
              <a:rPr lang="el-GR" dirty="0" smtClean="0">
                <a:latin typeface="Segoe Print" pitchFamily="2" charset="0"/>
              </a:rPr>
              <a:t>είναι πιο σημαντική για να θέσει την διάγνωση της ΣΑ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Χαμηλή= πάντα σιδηροπενία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Φυσιολογική = δεν αποκλείει την σιδηροπενία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Αυξημένη= δεν αποκλείει την σιδηροπενία </a:t>
            </a:r>
          </a:p>
          <a:p>
            <a:r>
              <a:rPr lang="el-GR" dirty="0" smtClean="0">
                <a:latin typeface="Segoe Print" pitchFamily="2" charset="0"/>
              </a:rPr>
              <a:t>Ως πρωτεΐνη οξείας φάσεως  είναι αυξημένη στις λοιμώξεις, χάνει την αξία της.</a:t>
            </a:r>
          </a:p>
          <a:p>
            <a:endParaRPr lang="el-GR" dirty="0" smtClean="0">
              <a:latin typeface="Segoe Print" pitchFamily="2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Διαλυτός υποδοχές της </a:t>
            </a:r>
            <a:r>
              <a:rPr lang="el-GR" b="1" dirty="0" err="1" smtClean="0">
                <a:solidFill>
                  <a:srgbClr val="FF0000"/>
                </a:solidFill>
                <a:latin typeface="Segoe Print" pitchFamily="2" charset="0"/>
              </a:rPr>
              <a:t>τρασφερίνης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l-GR" dirty="0" smtClean="0">
                <a:latin typeface="Segoe Print" pitchFamily="2" charset="0"/>
              </a:rPr>
              <a:t>(</a:t>
            </a:r>
            <a:r>
              <a:rPr lang="el-GR" dirty="0" err="1" smtClean="0">
                <a:latin typeface="Segoe Print" pitchFamily="2" charset="0"/>
              </a:rPr>
              <a:t>sTfR</a:t>
            </a:r>
            <a:r>
              <a:rPr lang="el-GR" dirty="0" smtClean="0">
                <a:latin typeface="Segoe Print" pitchFamily="2" charset="0"/>
              </a:rPr>
              <a:t>) είναι η πιο σημαντική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αυξάνεται μόνο στην σιδηροπενία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χωρίς να επηρεάζεται από τις λοιμώξεις 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αλλά δεν χρησιμοποιείται λόγω υψηλού κόστους   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ΧΡΩΣΗ ΣΙΔΗΡΟΥ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525963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Segoe Print" pitchFamily="2" charset="0"/>
              </a:rPr>
              <a:t>Δακτυλιοειδής </a:t>
            </a:r>
            <a:r>
              <a:rPr lang="el-GR" sz="2400" dirty="0" err="1" smtClean="0">
                <a:latin typeface="Segoe Print" pitchFamily="2" charset="0"/>
              </a:rPr>
              <a:t>σιδηροβλάστης</a:t>
            </a:r>
            <a:r>
              <a:rPr lang="el-GR" sz="2400" dirty="0">
                <a:latin typeface="Segoe Print" pitchFamily="2" charset="0"/>
              </a:rPr>
              <a:t> </a:t>
            </a:r>
            <a:r>
              <a:rPr lang="el-GR" sz="2400" dirty="0" smtClean="0">
                <a:latin typeface="Segoe Print" pitchFamily="2" charset="0"/>
              </a:rPr>
              <a:t>με σίδηρο σαν δακτυλίδι γύρω από τον πυρήνα του </a:t>
            </a:r>
            <a:r>
              <a:rPr lang="el-GR" sz="2400" dirty="0" err="1" smtClean="0">
                <a:latin typeface="Segoe Print" pitchFamily="2" charset="0"/>
              </a:rPr>
              <a:t>ερυθροβλάστη</a:t>
            </a:r>
            <a:r>
              <a:rPr lang="el-GR" sz="2400" dirty="0" smtClean="0">
                <a:latin typeface="Segoe Print" pitchFamily="2" charset="0"/>
              </a:rPr>
              <a:t> – ΜΔΣ.</a:t>
            </a:r>
          </a:p>
          <a:p>
            <a:r>
              <a:rPr lang="el-GR" sz="2400" dirty="0" smtClean="0">
                <a:latin typeface="Segoe Print" pitchFamily="2" charset="0"/>
              </a:rPr>
              <a:t> Μη-δακτυλιοειδής </a:t>
            </a:r>
            <a:r>
              <a:rPr lang="el-GR" sz="2400" dirty="0" err="1" smtClean="0">
                <a:latin typeface="Segoe Print" pitchFamily="2" charset="0"/>
              </a:rPr>
              <a:t>σιδηροβλάστης</a:t>
            </a:r>
            <a:r>
              <a:rPr lang="el-GR" sz="2400" dirty="0" smtClean="0">
                <a:latin typeface="Segoe Print" pitchFamily="2" charset="0"/>
              </a:rPr>
              <a:t>  με λίγα κοκκία σιδήρου διάσπαρτα στο κυτταρόπλασμα -  Αποθέματα σιδήρου ή άλλες </a:t>
            </a:r>
            <a:r>
              <a:rPr lang="el-GR" sz="2400" dirty="0" err="1" smtClean="0">
                <a:latin typeface="Segoe Print" pitchFamily="2" charset="0"/>
              </a:rPr>
              <a:t>σιδηροβλαστικές</a:t>
            </a:r>
            <a:r>
              <a:rPr lang="el-GR" sz="2400" dirty="0" smtClean="0">
                <a:latin typeface="Segoe Print" pitchFamily="2" charset="0"/>
              </a:rPr>
              <a:t> αναιμίες. </a:t>
            </a:r>
            <a:endParaRPr lang="el-GR" sz="2400" dirty="0">
              <a:latin typeface="Segoe Print" pitchFamily="2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829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εξιό βέλος"/>
          <p:cNvSpPr/>
          <p:nvPr/>
        </p:nvSpPr>
        <p:spPr>
          <a:xfrm>
            <a:off x="467544" y="1700808"/>
            <a:ext cx="216024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467544" y="4005064"/>
            <a:ext cx="28803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Segoe Print" pitchFamily="2" charset="0"/>
              </a:rPr>
              <a:t>ΑΙΤΙΑ ΣΙΔΗΡΟΠΕΝΙΚΗΣ ΑΝΑΙΜΙΑΣ</a:t>
            </a:r>
            <a:endParaRPr lang="el-GR" sz="3200" dirty="0">
              <a:latin typeface="Segoe Print" pitchFamily="2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48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Γυναικολογικό υπερηχογράφημα.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Ινομύωμα μήτρας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Ενδομήτριος πολύποδας</a:t>
            </a:r>
          </a:p>
          <a:p>
            <a:pPr>
              <a:buNone/>
            </a:pPr>
            <a:r>
              <a:rPr lang="el-GR" dirty="0" smtClean="0"/>
              <a:t>     Δύο πιο συχνές αιτίες σιδηροπενικής αναιμίας στις </a:t>
            </a:r>
            <a:r>
              <a:rPr lang="el-GR" b="1" dirty="0" smtClean="0">
                <a:solidFill>
                  <a:srgbClr val="FF0000"/>
                </a:solidFill>
              </a:rPr>
              <a:t>προ εμμηνοπαυσιακές γυναίκες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Έλεγχος του ΓΕΣ με </a:t>
            </a:r>
            <a:r>
              <a:rPr lang="el-GR" dirty="0" err="1" smtClean="0"/>
              <a:t>γαστροσκόπηση</a:t>
            </a:r>
            <a:r>
              <a:rPr lang="el-GR" dirty="0" smtClean="0"/>
              <a:t> , </a:t>
            </a:r>
            <a:r>
              <a:rPr lang="el-GR" dirty="0" err="1" smtClean="0"/>
              <a:t>κολονοσκόπηση</a:t>
            </a:r>
            <a:r>
              <a:rPr lang="el-GR" dirty="0" smtClean="0"/>
              <a:t> και κάψουλα.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Πεπτικό έλκος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Διαφραγματοκήλη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Πολύποδες εντέρου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Αδενοκαρκίνωμα</a:t>
            </a:r>
            <a:r>
              <a:rPr lang="el-GR" dirty="0" smtClean="0"/>
              <a:t> του ΓΕΣ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Απώλεια αίματος από το ΓΕΣ είναι η πιο συχνή αιτία σιδηροπενικής αναιμίας </a:t>
            </a:r>
            <a:r>
              <a:rPr lang="el-GR" b="1" dirty="0" smtClean="0">
                <a:solidFill>
                  <a:srgbClr val="FF0000"/>
                </a:solidFill>
              </a:rPr>
              <a:t>στους άντρες και στις </a:t>
            </a:r>
            <a:r>
              <a:rPr lang="el-GR" b="1" dirty="0" err="1" smtClean="0">
                <a:solidFill>
                  <a:srgbClr val="FF0000"/>
                </a:solidFill>
              </a:rPr>
              <a:t>μετεμμηνοπαυσιακές</a:t>
            </a:r>
            <a:r>
              <a:rPr lang="el-GR" b="1" dirty="0" smtClean="0">
                <a:solidFill>
                  <a:srgbClr val="FF0000"/>
                </a:solidFill>
              </a:rPr>
              <a:t> γυναίκες.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ΟΡΘΟΚΥΤΤΑΡΙΚΗ ΑΝΑΙΜΙΑ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437112"/>
            <a:ext cx="4402832" cy="2088232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ΔΙΚΤΥΟΚΥΤΤΑΡΑ</a:t>
            </a:r>
          </a:p>
          <a:p>
            <a:pPr algn="ctr">
              <a:buNone/>
            </a:pPr>
            <a:r>
              <a:rPr lang="el-GR" dirty="0" smtClean="0">
                <a:latin typeface="Segoe Print" pitchFamily="2" charset="0"/>
              </a:rPr>
              <a:t>   Εκφράζουν την ικανότητα του μυελού να αυξαίνει την παραγωγή ερυθρών σε περιπτώσεις αυξημένων αναγκών </a:t>
            </a:r>
          </a:p>
          <a:p>
            <a:pPr>
              <a:buNone/>
            </a:pPr>
            <a:endParaRPr lang="el-GR" dirty="0">
              <a:latin typeface="Segoe Print" pitchFamily="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2099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292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ΑΙΜΟΛΥΣΗ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>
            <a:normAutofit fontScale="55000" lnSpcReduction="20000"/>
          </a:bodyPr>
          <a:lstStyle/>
          <a:p>
            <a:r>
              <a:rPr lang="el-GR" sz="2500" b="1" dirty="0" err="1" smtClean="0">
                <a:solidFill>
                  <a:srgbClr val="FF0000"/>
                </a:solidFill>
                <a:latin typeface="Segoe Print" pitchFamily="2" charset="0"/>
              </a:rPr>
              <a:t>Εξωαγγειακη</a:t>
            </a:r>
            <a:r>
              <a:rPr lang="el-GR" sz="2500" dirty="0">
                <a:latin typeface="Segoe Print" pitchFamily="2" charset="0"/>
              </a:rPr>
              <a:t> </a:t>
            </a:r>
            <a:r>
              <a:rPr lang="el-GR" sz="2500" dirty="0" err="1" smtClean="0">
                <a:latin typeface="Segoe Print" pitchFamily="2" charset="0"/>
              </a:rPr>
              <a:t>μεσω</a:t>
            </a:r>
            <a:r>
              <a:rPr lang="el-GR" sz="2500" dirty="0" smtClean="0">
                <a:latin typeface="Segoe Print" pitchFamily="2" charset="0"/>
              </a:rPr>
              <a:t> </a:t>
            </a:r>
            <a:r>
              <a:rPr lang="el-GR" sz="2500" dirty="0" err="1" smtClean="0">
                <a:latin typeface="Segoe Print" pitchFamily="2" charset="0"/>
              </a:rPr>
              <a:t>μακροφάγων</a:t>
            </a:r>
            <a:r>
              <a:rPr lang="el-GR" sz="2500" dirty="0" smtClean="0">
                <a:latin typeface="Segoe Print" pitchFamily="2" charset="0"/>
              </a:rPr>
              <a:t> του </a:t>
            </a:r>
            <a:r>
              <a:rPr lang="el-GR" sz="2500" dirty="0" err="1" smtClean="0">
                <a:latin typeface="Segoe Print" pitchFamily="2" charset="0"/>
              </a:rPr>
              <a:t>ΔΕΣ:καταστροφή</a:t>
            </a:r>
            <a:r>
              <a:rPr lang="el-GR" sz="2500" dirty="0" smtClean="0">
                <a:latin typeface="Segoe Print" pitchFamily="2" charset="0"/>
              </a:rPr>
              <a:t> ερυθρών στο σπλήνα, ήπαρ και μυελό των οστών.</a:t>
            </a:r>
          </a:p>
          <a:p>
            <a:endParaRPr lang="el-GR" sz="1800" dirty="0">
              <a:latin typeface="Segoe Print" pitchFamily="2" charset="0"/>
            </a:endParaRPr>
          </a:p>
          <a:p>
            <a:endParaRPr lang="el-GR" sz="1800" dirty="0" smtClean="0">
              <a:latin typeface="Segoe Print" pitchFamily="2" charset="0"/>
            </a:endParaRPr>
          </a:p>
          <a:p>
            <a:endParaRPr lang="el-GR" sz="1800" dirty="0">
              <a:latin typeface="Segoe Print" pitchFamily="2" charset="0"/>
            </a:endParaRPr>
          </a:p>
          <a:p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1800" dirty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500" dirty="0" smtClean="0">
                <a:latin typeface="Segoe Print" pitchFamily="2" charset="0"/>
              </a:rPr>
              <a:t>Δρεπανοκυτταρική αναιμία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500" dirty="0" smtClean="0">
                <a:latin typeface="Segoe Print" pitchFamily="2" charset="0"/>
              </a:rPr>
              <a:t>Θαλασσαιμία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500" dirty="0" err="1" smtClean="0">
                <a:latin typeface="Segoe Print" pitchFamily="2" charset="0"/>
              </a:rPr>
              <a:t>Αυτοάνοση</a:t>
            </a:r>
            <a:r>
              <a:rPr lang="el-GR" sz="2500" dirty="0" smtClean="0">
                <a:latin typeface="Segoe Print" pitchFamily="2" charset="0"/>
              </a:rPr>
              <a:t> αιμολυτική αναιμία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500" dirty="0" smtClean="0">
                <a:latin typeface="Segoe Print" pitchFamily="2" charset="0"/>
              </a:rPr>
              <a:t>Ασύμβατη μετάγγιση λόγω </a:t>
            </a:r>
            <a:r>
              <a:rPr lang="en-US" sz="2500" dirty="0" smtClean="0">
                <a:latin typeface="Segoe Print" pitchFamily="2" charset="0"/>
              </a:rPr>
              <a:t>Rhesus</a:t>
            </a:r>
            <a:endParaRPr lang="el-GR" sz="25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Segoe Print" pitchFamily="2" charset="0"/>
              </a:rPr>
              <a:t> </a:t>
            </a:r>
            <a:r>
              <a:rPr lang="el-GR" sz="2500" dirty="0" err="1" smtClean="0">
                <a:latin typeface="Segoe Print" pitchFamily="2" charset="0"/>
              </a:rPr>
              <a:t>Οικογενής</a:t>
            </a:r>
            <a:r>
              <a:rPr lang="el-GR" sz="2500" dirty="0" smtClean="0">
                <a:latin typeface="Segoe Print" pitchFamily="2" charset="0"/>
              </a:rPr>
              <a:t> </a:t>
            </a:r>
            <a:r>
              <a:rPr lang="el-GR" sz="2500" dirty="0" err="1" smtClean="0">
                <a:latin typeface="Segoe Print" pitchFamily="2" charset="0"/>
              </a:rPr>
              <a:t>σφαιροκυττάρωση</a:t>
            </a:r>
            <a:endParaRPr lang="el-GR" sz="25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500" dirty="0" smtClean="0">
              <a:latin typeface="Segoe Print" pitchFamily="2" charset="0"/>
            </a:endParaRPr>
          </a:p>
          <a:p>
            <a:pPr marL="514350" indent="-514350"/>
            <a:r>
              <a:rPr lang="el-GR" sz="2500" dirty="0" smtClean="0">
                <a:latin typeface="Segoe Print" pitchFamily="2" charset="0"/>
              </a:rPr>
              <a:t>Χρόνια, όχι </a:t>
            </a:r>
            <a:r>
              <a:rPr lang="el-GR" sz="2500" dirty="0" err="1" smtClean="0">
                <a:latin typeface="Segoe Print" pitchFamily="2" charset="0"/>
              </a:rPr>
              <a:t>σοβαρη</a:t>
            </a:r>
            <a:r>
              <a:rPr lang="el-GR" sz="2500" dirty="0" smtClean="0">
                <a:latin typeface="Segoe Print" pitchFamily="2" charset="0"/>
              </a:rPr>
              <a:t>,</a:t>
            </a:r>
          </a:p>
          <a:p>
            <a:endParaRPr lang="el-GR" dirty="0">
              <a:latin typeface="Segoe Print" pitchFamily="2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err="1" smtClean="0">
                <a:solidFill>
                  <a:srgbClr val="FF0000"/>
                </a:solidFill>
                <a:latin typeface="Segoe Print" pitchFamily="2" charset="0"/>
              </a:rPr>
              <a:t>Ενδοαγγειακη</a:t>
            </a:r>
            <a:r>
              <a:rPr lang="el-GR" dirty="0" smtClean="0">
                <a:latin typeface="Segoe Print" pitchFamily="2" charset="0"/>
              </a:rPr>
              <a:t> λόγω κατακερματισμού των ερυθρών.</a:t>
            </a:r>
          </a:p>
          <a:p>
            <a:endParaRPr lang="el-GR" dirty="0">
              <a:latin typeface="Segoe Print" pitchFamily="2" charset="0"/>
            </a:endParaRPr>
          </a:p>
          <a:p>
            <a:endParaRPr lang="el-GR" dirty="0" smtClean="0">
              <a:latin typeface="Segoe Print" pitchFamily="2" charset="0"/>
            </a:endParaRPr>
          </a:p>
          <a:p>
            <a:endParaRPr lang="el-GR" dirty="0">
              <a:latin typeface="Segoe Print" pitchFamily="2" charset="0"/>
            </a:endParaRPr>
          </a:p>
          <a:p>
            <a:endParaRPr lang="el-GR" dirty="0" smtClean="0">
              <a:latin typeface="Segoe Print" pitchFamily="2" charset="0"/>
            </a:endParaRPr>
          </a:p>
          <a:p>
            <a:endParaRPr lang="el-GR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Segoe Print" pitchFamily="2" charset="0"/>
              </a:rPr>
              <a:t>ABO </a:t>
            </a:r>
            <a:r>
              <a:rPr lang="el-GR" dirty="0" smtClean="0">
                <a:latin typeface="Segoe Print" pitchFamily="2" charset="0"/>
              </a:rPr>
              <a:t>Ασύμβατη μετάγγιση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Δάγκωμα φιδιού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Λοιμώξεις (</a:t>
            </a:r>
            <a:r>
              <a:rPr lang="en-US" dirty="0" smtClean="0">
                <a:latin typeface="Segoe Print" pitchFamily="2" charset="0"/>
              </a:rPr>
              <a:t>malaria, Clostridia)</a:t>
            </a:r>
            <a:endParaRPr lang="el-GR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Segoe Print" pitchFamily="2" charset="0"/>
              </a:rPr>
              <a:t> </a:t>
            </a:r>
            <a:r>
              <a:rPr lang="el-GR" dirty="0" err="1" smtClean="0">
                <a:latin typeface="Segoe Print" pitchFamily="2" charset="0"/>
              </a:rPr>
              <a:t>Μικροαγγειοπαθητική</a:t>
            </a:r>
            <a:r>
              <a:rPr lang="el-GR" dirty="0" smtClean="0">
                <a:latin typeface="Segoe Print" pitchFamily="2" charset="0"/>
              </a:rPr>
              <a:t>  Αιμολυτική αναιμία</a:t>
            </a:r>
          </a:p>
          <a:p>
            <a:r>
              <a:rPr lang="el-GR" dirty="0" smtClean="0">
                <a:latin typeface="Segoe Print" pitchFamily="2" charset="0"/>
              </a:rPr>
              <a:t>  </a:t>
            </a:r>
          </a:p>
          <a:p>
            <a:r>
              <a:rPr lang="el-GR" dirty="0" err="1" smtClean="0">
                <a:latin typeface="Segoe Print" pitchFamily="2" charset="0"/>
              </a:rPr>
              <a:t>Σςνήθως</a:t>
            </a:r>
            <a:r>
              <a:rPr lang="el-GR" dirty="0" smtClean="0">
                <a:latin typeface="Segoe Print" pitchFamily="2" charset="0"/>
              </a:rPr>
              <a:t> οξεία  Συχνά θανατηφόρα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25527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27622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ΣΗΜΕΙΑ ΑΙΜΟΛΥΣΗΣ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>
                <a:latin typeface="Segoe Print" pitchFamily="2" charset="0"/>
              </a:rPr>
              <a:t>Αυξημένη καταστροφή ερυθρών:</a:t>
            </a:r>
          </a:p>
          <a:p>
            <a:endParaRPr lang="el-GR" sz="1800" dirty="0">
              <a:latin typeface="Segoe Print" pitchFamily="2" charset="0"/>
            </a:endParaRPr>
          </a:p>
          <a:p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Αναιμία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Αυξημένη </a:t>
            </a:r>
            <a:r>
              <a:rPr lang="el-GR" sz="1800" dirty="0" err="1" smtClean="0">
                <a:latin typeface="Segoe Print" pitchFamily="2" charset="0"/>
              </a:rPr>
              <a:t>χολερυθρίνη</a:t>
            </a: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 Αυξημένο LDH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Αυξημένο </a:t>
            </a:r>
            <a:r>
              <a:rPr lang="el-GR" sz="1800" dirty="0" err="1" smtClean="0">
                <a:latin typeface="Segoe Print" pitchFamily="2" charset="0"/>
              </a:rPr>
              <a:t>ουροχολινογόνο</a:t>
            </a: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Ελαττωμένη </a:t>
            </a:r>
            <a:r>
              <a:rPr lang="el-GR" sz="1800" dirty="0" err="1" smtClean="0">
                <a:latin typeface="Segoe Print" pitchFamily="2" charset="0"/>
              </a:rPr>
              <a:t>Haptoglobin</a:t>
            </a:r>
            <a:endParaRPr lang="el-GR" sz="1800" dirty="0">
              <a:latin typeface="Segoe Print" pitchFamily="2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>
                <a:latin typeface="Segoe Print" pitchFamily="2" charset="0"/>
              </a:rPr>
              <a:t>Αυξημένη παραγωγή ερυθρών</a:t>
            </a:r>
          </a:p>
          <a:p>
            <a:endParaRPr lang="el-GR" sz="1800" dirty="0">
              <a:latin typeface="Segoe Print" pitchFamily="2" charset="0"/>
            </a:endParaRPr>
          </a:p>
          <a:p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Αυξημένα ΔΕΚ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err="1" smtClean="0">
                <a:latin typeface="Segoe Print" pitchFamily="2" charset="0"/>
              </a:rPr>
              <a:t>Πολυχρωματοφιλία</a:t>
            </a:r>
            <a:endParaRPr lang="el-GR" sz="1800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>
                <a:latin typeface="Segoe Print" pitchFamily="2" charset="0"/>
              </a:rPr>
              <a:t> Υπερπλασία ερυθράς σειράς  στον Μυελό</a:t>
            </a:r>
            <a:endParaRPr lang="el-GR" sz="1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Segoe Print" pitchFamily="2" charset="0"/>
              </a:rPr>
              <a:t>ΜΑΚΡΟΚΥΤΤΑΡΙΚΗ ΑΝΑΙΜΙΑ: ΜΕΓΑΛΟΒΛΑΣΤΙΚΗ ΚΑΙ ΜΗ ΜΕΓΑΛΟΒΛΑΣΤΙΚΗ ΑΝΑΙΜΙΑ</a:t>
            </a:r>
            <a:endParaRPr lang="el-GR" sz="2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0335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067944" y="1772816"/>
            <a:ext cx="474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latin typeface="Segoe Print" pitchFamily="2" charset="0"/>
              </a:rPr>
              <a:t>Υπερκατάτμητα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 πολυμορφοπύρηνα </a:t>
            </a:r>
            <a:endParaRPr lang="el-GR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ΤΑΞΙΝΟΜΗΣΗ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Segoe Print" pitchFamily="2" charset="0"/>
              </a:rPr>
              <a:t>ΜΕΓΑΛΟΒΛΑΣΤΙΚΗ ΑΝΑΙΜ</a:t>
            </a:r>
            <a:r>
              <a:rPr lang="el-GR" dirty="0" smtClean="0"/>
              <a:t>ΙΑ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2613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 Έλλειψη Βιταμίνης Β12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 Έλλειψη  </a:t>
            </a:r>
            <a:r>
              <a:rPr lang="el-GR" dirty="0" err="1" smtClean="0">
                <a:latin typeface="Segoe Print" pitchFamily="2" charset="0"/>
              </a:rPr>
              <a:t>φυλλικού</a:t>
            </a:r>
            <a:r>
              <a:rPr lang="el-GR" dirty="0" smtClean="0">
                <a:latin typeface="Segoe Print" pitchFamily="2" charset="0"/>
              </a:rPr>
              <a:t> οξέος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 Φάρμακα 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Segoe Print" pitchFamily="2" charset="0"/>
              </a:rPr>
              <a:t>ΜΗ ΜΕΓΑΛΟΒΛΑΣΤΚΗ ΑΝΑΙΜΙΑ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0219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 err="1" smtClean="0">
                <a:latin typeface="Segoe Print" pitchFamily="2" charset="0"/>
              </a:rPr>
              <a:t>Μυελοδυσπλαστικό</a:t>
            </a:r>
            <a:r>
              <a:rPr lang="el-GR" dirty="0" smtClean="0">
                <a:latin typeface="Segoe Print" pitchFamily="2" charset="0"/>
              </a:rPr>
              <a:t> σύνδρομο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Αλκοολισμός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Υποθυρεοειδισμός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Ηπατικά νοσήματα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>
                <a:latin typeface="Segoe Print" pitchFamily="2" charset="0"/>
              </a:rPr>
              <a:t>Αιμόλυση</a:t>
            </a:r>
            <a:endParaRPr lang="el-GR" dirty="0" smtClean="0">
              <a:latin typeface="Segoe Prin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Φάρμακα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744416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536" y="602128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l-GR" b="1" dirty="0" err="1" smtClean="0">
                <a:solidFill>
                  <a:srgbClr val="FF0000"/>
                </a:solidFill>
                <a:latin typeface="Segoe Print" pitchFamily="2" charset="0"/>
              </a:rPr>
              <a:t>Υπερκατάτμητα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 πολυμορφοπύρηνα</a:t>
            </a:r>
            <a:endParaRPr lang="el-GR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010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41399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Φυσιολογικά ή </a:t>
            </a:r>
            <a:r>
              <a:rPr lang="el-GR" b="1" dirty="0" err="1" smtClean="0">
                <a:solidFill>
                  <a:srgbClr val="FF0000"/>
                </a:solidFill>
                <a:latin typeface="Segoe Print" pitchFamily="2" charset="0"/>
              </a:rPr>
              <a:t>υποκατάτμητα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  πολυμορφοπύρηνα </a:t>
            </a:r>
            <a:endParaRPr lang="el-GR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ΟΡΙΣΜΟΣ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>
                <a:latin typeface="Segoe Print" pitchFamily="2" charset="0"/>
              </a:rPr>
              <a:t>Αναιμία ονομάζεται η μείωση της συγκέντρωσης της 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Αιμοσφαιρίνης (</a:t>
            </a:r>
            <a:r>
              <a:rPr lang="el-GR" dirty="0" err="1" smtClean="0">
                <a:latin typeface="Segoe Print" pitchFamily="2" charset="0"/>
              </a:rPr>
              <a:t>Hb</a:t>
            </a:r>
            <a:r>
              <a:rPr lang="el-GR" dirty="0" smtClean="0">
                <a:latin typeface="Segoe Print" pitchFamily="2" charset="0"/>
              </a:rPr>
              <a:t>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Αιματοκρίτη (</a:t>
            </a:r>
            <a:r>
              <a:rPr lang="el-GR" dirty="0" err="1" smtClean="0">
                <a:latin typeface="Segoe Print" pitchFamily="2" charset="0"/>
              </a:rPr>
              <a:t>Htc</a:t>
            </a:r>
            <a:r>
              <a:rPr lang="el-GR" dirty="0" smtClean="0">
                <a:latin typeface="Segoe Print" pitchFamily="2" charset="0"/>
              </a:rPr>
              <a:t>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Αριθμού των Ερυθρών (RBC) </a:t>
            </a:r>
          </a:p>
          <a:p>
            <a:pPr>
              <a:buNone/>
            </a:pPr>
            <a:r>
              <a:rPr lang="el-GR" dirty="0">
                <a:latin typeface="Segoe Print" pitchFamily="2" charset="0"/>
              </a:rPr>
              <a:t> </a:t>
            </a:r>
            <a:r>
              <a:rPr lang="el-GR" dirty="0" smtClean="0">
                <a:latin typeface="Segoe Print" pitchFamily="2" charset="0"/>
              </a:rPr>
              <a:t>   κάτω από τα φυσιολογικά όρια για την ηλικία και το φύλο</a:t>
            </a:r>
          </a:p>
          <a:p>
            <a:pPr>
              <a:buNone/>
            </a:pPr>
            <a:endParaRPr lang="el-GR" dirty="0" smtClean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 Ως Αναιμία ορίζεται  στα</a:t>
            </a:r>
          </a:p>
          <a:p>
            <a:r>
              <a:rPr lang="el-GR" dirty="0" smtClean="0">
                <a:latin typeface="Segoe Print" pitchFamily="2" charset="0"/>
              </a:rPr>
              <a:t>Παιδιά μέχρι  5 ετών  όταν η </a:t>
            </a:r>
            <a:r>
              <a:rPr lang="el-GR" dirty="0" err="1" smtClean="0">
                <a:latin typeface="Segoe Print" pitchFamily="2" charset="0"/>
              </a:rPr>
              <a:t>Hb</a:t>
            </a:r>
            <a:r>
              <a:rPr lang="el-GR" dirty="0" smtClean="0">
                <a:latin typeface="Segoe Print" pitchFamily="2" charset="0"/>
              </a:rPr>
              <a:t> &lt;11g/dl</a:t>
            </a:r>
          </a:p>
          <a:p>
            <a:r>
              <a:rPr lang="el-GR" dirty="0" smtClean="0">
                <a:latin typeface="Segoe Print" pitchFamily="2" charset="0"/>
              </a:rPr>
              <a:t>Άντρες όταν η </a:t>
            </a:r>
            <a:r>
              <a:rPr lang="el-GR" dirty="0" err="1" smtClean="0">
                <a:latin typeface="Segoe Print" pitchFamily="2" charset="0"/>
              </a:rPr>
              <a:t>Hb</a:t>
            </a:r>
            <a:r>
              <a:rPr lang="el-GR" dirty="0" smtClean="0">
                <a:latin typeface="Segoe Print" pitchFamily="2" charset="0"/>
              </a:rPr>
              <a:t> &lt; 13gr/dl</a:t>
            </a:r>
          </a:p>
          <a:p>
            <a:r>
              <a:rPr lang="el-GR" dirty="0" smtClean="0">
                <a:latin typeface="Segoe Print" pitchFamily="2" charset="0"/>
              </a:rPr>
              <a:t>Γυναίκες  όταν η </a:t>
            </a:r>
            <a:r>
              <a:rPr lang="el-GR" dirty="0" err="1" smtClean="0">
                <a:latin typeface="Segoe Print" pitchFamily="2" charset="0"/>
              </a:rPr>
              <a:t>Hb</a:t>
            </a:r>
            <a:r>
              <a:rPr lang="el-GR" dirty="0" smtClean="0">
                <a:latin typeface="Segoe Print" pitchFamily="2" charset="0"/>
              </a:rPr>
              <a:t> &lt; 12gr/dl    ** εγκυμοσύνη Hb&lt;11g/dl</a:t>
            </a:r>
          </a:p>
          <a:p>
            <a:endParaRPr lang="el-GR" dirty="0" smtClean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Η αναιμία 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ΔΕΝ  είναι πάντα σιδηροπενική</a:t>
            </a:r>
            <a:r>
              <a:rPr lang="el-GR" b="1" dirty="0" smtClean="0">
                <a:latin typeface="Segoe Print" pitchFamily="2" charset="0"/>
              </a:rPr>
              <a:t>  </a:t>
            </a:r>
            <a:r>
              <a:rPr lang="el-GR" dirty="0" smtClean="0">
                <a:latin typeface="Segoe Print" pitchFamily="2" charset="0"/>
              </a:rPr>
              <a:t>παρόλο ότι είναι η συχνότερη αιτία ανάμεσα στις αναιμίες περιφερικού τύπου ( 30%)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ΣΥΜΠΤΩΜΑΤΑ ΕΛΛΕΙΨΗ Β12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 fontScale="70000" lnSpcReduction="20000"/>
          </a:bodyPr>
          <a:lstStyle/>
          <a:p>
            <a:r>
              <a:rPr lang="el-GR" dirty="0" err="1" smtClean="0">
                <a:latin typeface="Segoe Print" pitchFamily="2" charset="0"/>
              </a:rPr>
              <a:t>Γλωσσίτις</a:t>
            </a:r>
            <a:r>
              <a:rPr lang="el-GR" dirty="0" smtClean="0">
                <a:latin typeface="Segoe Print" pitchFamily="2" charset="0"/>
              </a:rPr>
              <a:t> με ελαττωμένη γεύση</a:t>
            </a:r>
          </a:p>
          <a:p>
            <a:r>
              <a:rPr lang="el-GR" dirty="0" smtClean="0">
                <a:latin typeface="Segoe Print" pitchFamily="2" charset="0"/>
              </a:rPr>
              <a:t>Ήπιος ίκτερος</a:t>
            </a:r>
          </a:p>
          <a:p>
            <a:r>
              <a:rPr lang="el-GR" dirty="0" smtClean="0">
                <a:latin typeface="Segoe Print" pitchFamily="2" charset="0"/>
              </a:rPr>
              <a:t>Νευροπάθεια</a:t>
            </a:r>
          </a:p>
          <a:p>
            <a:r>
              <a:rPr lang="el-GR" dirty="0" smtClean="0">
                <a:latin typeface="Segoe Print" pitchFamily="2" charset="0"/>
              </a:rPr>
              <a:t>Κόπωση, ζάλη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>
                <a:latin typeface="Segoe Print" pitchFamily="2" charset="0"/>
              </a:rPr>
              <a:t>Ο ακριβής μηχανισμός της νευρολογικής βλάβης σε ανεπάρκεια Β12 δεν έχει ακόμη πλήρως εξακριβωθεί ...(εκφυλισμός και </a:t>
            </a:r>
            <a:r>
              <a:rPr lang="el-GR" dirty="0" err="1" smtClean="0">
                <a:latin typeface="Segoe Print" pitchFamily="2" charset="0"/>
              </a:rPr>
              <a:t>απομυελίνωση</a:t>
            </a:r>
            <a:r>
              <a:rPr lang="el-GR" dirty="0" smtClean="0">
                <a:latin typeface="Segoe Print" pitchFamily="2" charset="0"/>
              </a:rPr>
              <a:t> των </a:t>
            </a:r>
            <a:r>
              <a:rPr lang="el-GR" dirty="0" err="1" smtClean="0">
                <a:latin typeface="Segoe Print" pitchFamily="2" charset="0"/>
              </a:rPr>
              <a:t>περιφ.νεύρων</a:t>
            </a:r>
            <a:r>
              <a:rPr lang="el-GR" dirty="0" smtClean="0">
                <a:latin typeface="Segoe Print" pitchFamily="2" charset="0"/>
              </a:rPr>
              <a:t>).</a:t>
            </a:r>
            <a:r>
              <a:rPr lang="el-GR" dirty="0">
                <a:latin typeface="Segoe Print" pitchFamily="2" charset="0"/>
              </a:rPr>
              <a:t> </a:t>
            </a:r>
            <a:r>
              <a:rPr lang="el-GR" dirty="0" smtClean="0">
                <a:latin typeface="Segoe Print" pitchFamily="2" charset="0"/>
              </a:rPr>
              <a:t>Εμφανίζεται  περισσότερο σε μεγάλες ηλικίες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>
                <a:latin typeface="Segoe Print" pitchFamily="2" charset="0"/>
              </a:rPr>
              <a:t>ασυμπτωματικός</a:t>
            </a:r>
            <a:endParaRPr lang="el-GR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σοβαρά </a:t>
            </a:r>
            <a:r>
              <a:rPr lang="el-GR" dirty="0" err="1" smtClean="0">
                <a:latin typeface="Segoe Print" pitchFamily="2" charset="0"/>
              </a:rPr>
              <a:t>νευροψυχιατρικά</a:t>
            </a:r>
            <a:r>
              <a:rPr lang="el-GR" dirty="0" smtClean="0">
                <a:latin typeface="Segoe Print" pitchFamily="2" charset="0"/>
              </a:rPr>
              <a:t> προβλήματα  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24744"/>
            <a:ext cx="1809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ΣΥΜΠΤΩΜΑΤΑ ΕΛΛΕΙΨΗ ΦΥΛΛΙΚΟΥ </a:t>
            </a:r>
            <a:r>
              <a:rPr lang="el-GR" dirty="0" err="1" smtClean="0">
                <a:latin typeface="Segoe Print" pitchFamily="2" charset="0"/>
              </a:rPr>
              <a:t>ΟΞΕΟς</a:t>
            </a:r>
            <a:r>
              <a:rPr lang="el-GR" dirty="0" smtClean="0">
                <a:latin typeface="Segoe Print" pitchFamily="2" charset="0"/>
              </a:rPr>
              <a:t> / Β9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0888"/>
            <a:ext cx="5266928" cy="3705275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dirty="0" err="1" smtClean="0">
                <a:latin typeface="Segoe Print" pitchFamily="2" charset="0"/>
              </a:rPr>
              <a:t>Γλωσσίτις</a:t>
            </a:r>
            <a:endParaRPr lang="el-GR" dirty="0" smtClean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Ήπιος ίκτερος</a:t>
            </a:r>
          </a:p>
          <a:p>
            <a:r>
              <a:rPr lang="el-GR" dirty="0" smtClean="0">
                <a:latin typeface="Segoe Print" pitchFamily="2" charset="0"/>
              </a:rPr>
              <a:t>ΑΠΟΥΣΙΑ νευροπάθειας </a:t>
            </a:r>
          </a:p>
          <a:p>
            <a:endParaRPr lang="el-G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ΕΛΛΕΙΨΗ Β12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18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ΕΛΛΕΙΨΗ ΦΥΛΛΙΚΟΥ </a:t>
            </a:r>
            <a:r>
              <a:rPr lang="el-GR" dirty="0" err="1" smtClean="0">
                <a:latin typeface="Segoe Print" pitchFamily="2" charset="0"/>
              </a:rPr>
              <a:t>ΟΞΕΟς</a:t>
            </a:r>
            <a:r>
              <a:rPr lang="el-GR" dirty="0" smtClean="0">
                <a:latin typeface="Segoe Print" pitchFamily="2" charset="0"/>
              </a:rPr>
              <a:t> / Β9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629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ΦΑΡΜΑΚΟ – ΕΞΑΡΤΩΜΕΝΗ ΜΑΚΡΟΚΥΤΤΑΡΩΣΗ</a:t>
            </a:r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038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εξιό βέλος"/>
          <p:cNvSpPr/>
          <p:nvPr/>
        </p:nvSpPr>
        <p:spPr>
          <a:xfrm>
            <a:off x="3491880" y="2708920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39552" y="422108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Εμποδίζεται ο μεταβολισμός του </a:t>
            </a:r>
            <a:r>
              <a:rPr lang="el-GR" dirty="0" err="1" smtClean="0"/>
              <a:t>φυλλικού</a:t>
            </a:r>
            <a:r>
              <a:rPr lang="el-GR" dirty="0" smtClean="0"/>
              <a:t>           σύνθεση του DNA </a:t>
            </a:r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4788024" y="436510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ΦΑΡΜΑΚΟ – ΕΞΑΡΤΩΜΕΝΗ ΜΑΚΡΟΚΥΤΤΑΡΩΣΗ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914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ΣΥΜΠΕΡΑΣΜΑΤΑ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2764904"/>
          </a:xfrm>
        </p:spPr>
        <p:txBody>
          <a:bodyPr>
            <a:normAutofit fontScale="70000" lnSpcReduction="20000"/>
          </a:bodyPr>
          <a:lstStyle/>
          <a:p>
            <a:r>
              <a:rPr lang="el-GR" sz="2200" b="1" dirty="0" err="1" smtClean="0">
                <a:solidFill>
                  <a:srgbClr val="FF0000"/>
                </a:solidFill>
                <a:latin typeface="Segoe Print" pitchFamily="2" charset="0"/>
              </a:rPr>
              <a:t>Μικροκυττάρωση</a:t>
            </a:r>
            <a:r>
              <a:rPr lang="el-GR" sz="2200" b="1" dirty="0" smtClean="0">
                <a:solidFill>
                  <a:srgbClr val="FF0000"/>
                </a:solidFill>
                <a:latin typeface="Segoe Print" pitchFamily="2" charset="0"/>
              </a:rPr>
              <a:t>:</a:t>
            </a:r>
            <a:r>
              <a:rPr lang="el-GR" sz="2200" dirty="0" smtClean="0">
                <a:latin typeface="Segoe Print" pitchFamily="2" charset="0"/>
              </a:rPr>
              <a:t> μεταβολισμός σιδήρου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latin typeface="Segoe Print" pitchFamily="2" charset="0"/>
              </a:rPr>
              <a:t>Σιδηροπενική αναιμία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err="1" smtClean="0">
                <a:latin typeface="Segoe Print" pitchFamily="2" charset="0"/>
              </a:rPr>
              <a:t>Αιμοσφαιρινοπάθεια</a:t>
            </a:r>
            <a:endParaRPr lang="el-GR" sz="2200" dirty="0" smtClean="0">
              <a:latin typeface="Segoe Prin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latin typeface="Segoe Print" pitchFamily="2" charset="0"/>
              </a:rPr>
              <a:t>Αναιμία Χρόνιας νόσου</a:t>
            </a:r>
          </a:p>
          <a:p>
            <a:r>
              <a:rPr lang="el-GR" sz="22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l-GR" sz="2200" b="1" dirty="0" err="1" smtClean="0">
                <a:solidFill>
                  <a:srgbClr val="FF0000"/>
                </a:solidFill>
                <a:latin typeface="Segoe Print" pitchFamily="2" charset="0"/>
              </a:rPr>
              <a:t>Ορθοκυττάρωση</a:t>
            </a:r>
            <a:r>
              <a:rPr lang="el-GR" sz="2200" b="1" dirty="0" smtClean="0">
                <a:solidFill>
                  <a:srgbClr val="FF0000"/>
                </a:solidFill>
                <a:latin typeface="Segoe Print" pitchFamily="2" charset="0"/>
              </a:rPr>
              <a:t>: </a:t>
            </a:r>
            <a:r>
              <a:rPr lang="el-GR" sz="2200" dirty="0" err="1" smtClean="0">
                <a:latin typeface="Segoe Print" pitchFamily="2" charset="0"/>
              </a:rPr>
              <a:t>δυκτιοερυθροκύτταρα</a:t>
            </a:r>
            <a:endParaRPr lang="el-GR" sz="2200" dirty="0">
              <a:latin typeface="Segoe Prin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latin typeface="Segoe Print" pitchFamily="2" charset="0"/>
              </a:rPr>
              <a:t>Απλασία μυελού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latin typeface="Segoe Print" pitchFamily="2" charset="0"/>
              </a:rPr>
              <a:t>Χρόνια νόσος αρχικά στάδια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latin typeface="Segoe Print" pitchFamily="2" charset="0"/>
              </a:rPr>
              <a:t>Αιμολυτική αναιμία</a:t>
            </a:r>
          </a:p>
          <a:p>
            <a:r>
              <a:rPr lang="el-GR" sz="2200" b="1" dirty="0" err="1" smtClean="0">
                <a:solidFill>
                  <a:srgbClr val="FF0000"/>
                </a:solidFill>
                <a:latin typeface="Segoe Print" pitchFamily="2" charset="0"/>
              </a:rPr>
              <a:t>Μακροκυττάρωση</a:t>
            </a:r>
            <a:r>
              <a:rPr lang="el-GR" sz="2200" b="1" dirty="0" smtClean="0">
                <a:solidFill>
                  <a:srgbClr val="FF0000"/>
                </a:solidFill>
                <a:latin typeface="Segoe Print" pitchFamily="2" charset="0"/>
              </a:rPr>
              <a:t>:</a:t>
            </a:r>
            <a:r>
              <a:rPr lang="el-GR" sz="2200" dirty="0" smtClean="0">
                <a:latin typeface="Segoe Print" pitchFamily="2" charset="0"/>
              </a:rPr>
              <a:t> Βιταμίνης Β12/Φυλλικό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err="1" smtClean="0">
                <a:latin typeface="Segoe Print" pitchFamily="2" charset="0"/>
              </a:rPr>
              <a:t>Μεγαλοβλαστική</a:t>
            </a:r>
            <a:r>
              <a:rPr lang="el-GR" sz="2200" dirty="0" smtClean="0">
                <a:latin typeface="Segoe Print" pitchFamily="2" charset="0"/>
              </a:rPr>
              <a:t> αναιμία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latin typeface="Segoe Print" pitchFamily="2" charset="0"/>
              </a:rPr>
              <a:t>Μη </a:t>
            </a:r>
            <a:r>
              <a:rPr lang="el-GR" sz="2200" dirty="0" err="1" smtClean="0">
                <a:latin typeface="Segoe Print" pitchFamily="2" charset="0"/>
              </a:rPr>
              <a:t>Μεγαλοβλαστική</a:t>
            </a:r>
            <a:r>
              <a:rPr lang="el-GR" sz="2200" dirty="0" smtClean="0">
                <a:latin typeface="Segoe Print" pitchFamily="2" charset="0"/>
              </a:rPr>
              <a:t> αναιμία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292080" y="1556792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&lt;80 </a:t>
            </a:r>
            <a:r>
              <a:rPr lang="en-US" dirty="0" err="1" smtClean="0">
                <a:latin typeface="Segoe Print" pitchFamily="2" charset="0"/>
              </a:rPr>
              <a:t>fL</a:t>
            </a:r>
            <a:r>
              <a:rPr lang="en-US" dirty="0" smtClean="0">
                <a:latin typeface="Segoe Print" pitchFamily="2" charset="0"/>
              </a:rPr>
              <a:t> 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148064" y="249289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80-100 </a:t>
            </a:r>
            <a:r>
              <a:rPr lang="en-US" dirty="0" err="1" smtClean="0">
                <a:latin typeface="Segoe Print" pitchFamily="2" charset="0"/>
              </a:rPr>
              <a:t>fL</a:t>
            </a:r>
            <a:r>
              <a:rPr lang="en-US" dirty="0" smtClean="0">
                <a:latin typeface="Segoe Print" pitchFamily="2" charset="0"/>
              </a:rPr>
              <a:t> 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36096" y="3356992"/>
            <a:ext cx="124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&gt;100 </a:t>
            </a:r>
            <a:r>
              <a:rPr lang="en-US" dirty="0" err="1" smtClean="0">
                <a:latin typeface="Segoe Print" pitchFamily="2" charset="0"/>
              </a:rPr>
              <a:t>fL</a:t>
            </a:r>
            <a:r>
              <a:rPr lang="en-US" dirty="0" smtClean="0">
                <a:latin typeface="Segoe Print" pitchFamily="2" charset="0"/>
              </a:rPr>
              <a:t> 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078" name="Picture 6" descr="ÎÏÎ¿ÏÎ­Î»ÎµÏÎ¼Î± ÎµÎ¹ÎºÏÎ½Î±Ï Î³Î¹Î± microblastic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79928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Segoe Print" pitchFamily="2" charset="0"/>
              </a:rPr>
              <a:t>Η αναιμία δεν αποτελεί τελική διάγνωση !</a:t>
            </a:r>
            <a:endParaRPr lang="en-US" dirty="0" smtClean="0">
              <a:latin typeface="Segoe Print" pitchFamily="2" charset="0"/>
            </a:endParaRPr>
          </a:p>
          <a:p>
            <a:endParaRPr lang="en-US" dirty="0" smtClean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Αποτελεί ένα σύνολο μη ειδικών συμπτωμάτων που θα πρέπει να  οδηγήσουν σε περαιτέρω διερεύνηση για αιτιολογική  διάγνωση</a:t>
            </a:r>
            <a:r>
              <a:rPr lang="en-US" dirty="0" smtClean="0">
                <a:latin typeface="Segoe Print" pitchFamily="2" charset="0"/>
              </a:rPr>
              <a:t>.</a:t>
            </a:r>
          </a:p>
          <a:p>
            <a:endParaRPr lang="en-US" dirty="0" smtClean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Γιατί η αιτιολογική διάγνωση μιας αναιμίας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l-GR" dirty="0" smtClean="0">
                <a:latin typeface="Segoe Print" pitchFamily="2" charset="0"/>
              </a:rPr>
              <a:t>είναι  καθοριστικής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l-GR" dirty="0" smtClean="0">
                <a:latin typeface="Segoe Print" pitchFamily="2" charset="0"/>
              </a:rPr>
              <a:t>σημασίας για </a:t>
            </a:r>
            <a:r>
              <a:rPr lang="el-GR" dirty="0" err="1" smtClean="0">
                <a:latin typeface="Segoe Print" pitchFamily="2" charset="0"/>
              </a:rPr>
              <a:t>τηνθεραπεία</a:t>
            </a:r>
            <a:r>
              <a:rPr lang="el-GR" dirty="0" smtClean="0">
                <a:latin typeface="Segoe Print" pitchFamily="2" charset="0"/>
              </a:rPr>
              <a:t> αλλά και την έκβαση της νόσου!!.</a:t>
            </a:r>
            <a:r>
              <a:rPr lang="el-GR" dirty="0" smtClean="0"/>
              <a:t>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ΕΥΧΑΡΙΣΤΩ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629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ΣΥΜΠΤΩΜΑΤΑ ΑΝΑΙΜΙΑΣ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Αδυναμία, καταβολή,  </a:t>
            </a:r>
          </a:p>
          <a:p>
            <a:r>
              <a:rPr lang="el-GR" dirty="0" smtClean="0"/>
              <a:t>Εύκολη κόπωση</a:t>
            </a:r>
          </a:p>
          <a:p>
            <a:r>
              <a:rPr lang="el-GR" dirty="0" smtClean="0"/>
              <a:t>Δύσπνοια στην προσπάθεια </a:t>
            </a:r>
          </a:p>
          <a:p>
            <a:r>
              <a:rPr lang="el-GR" dirty="0" smtClean="0"/>
              <a:t>Αδυναμία συγκέντρωσης</a:t>
            </a:r>
          </a:p>
          <a:p>
            <a:r>
              <a:rPr lang="el-GR" dirty="0" smtClean="0"/>
              <a:t>Μείωση επίδοσης</a:t>
            </a:r>
          </a:p>
          <a:p>
            <a:r>
              <a:rPr lang="el-GR" dirty="0" smtClean="0"/>
              <a:t> Εκνευρισμός</a:t>
            </a:r>
          </a:p>
          <a:p>
            <a:r>
              <a:rPr lang="el-GR" dirty="0" smtClean="0"/>
              <a:t>Κεφαλαλγία</a:t>
            </a:r>
          </a:p>
          <a:p>
            <a:r>
              <a:rPr lang="el-GR" dirty="0" smtClean="0"/>
              <a:t>Ταχυκαρδία</a:t>
            </a:r>
          </a:p>
          <a:p>
            <a:r>
              <a:rPr lang="el-GR" dirty="0" smtClean="0"/>
              <a:t>Λιποθυμία</a:t>
            </a:r>
          </a:p>
          <a:p>
            <a:r>
              <a:rPr lang="el-GR" dirty="0" smtClean="0"/>
              <a:t>Παράδοξη διαιτητική συμπεριφορά (PICA)</a:t>
            </a:r>
          </a:p>
          <a:p>
            <a:r>
              <a:rPr lang="el-GR" dirty="0" smtClean="0"/>
              <a:t>Δυσφαγία, </a:t>
            </a:r>
            <a:r>
              <a:rPr lang="el-GR" dirty="0" err="1" smtClean="0"/>
              <a:t>Δυσκαταποσία</a:t>
            </a:r>
            <a:endParaRPr lang="el-GR" dirty="0"/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46449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Segoe Print" pitchFamily="2" charset="0"/>
              </a:rPr>
              <a:t>ΣΗΜΕΙΑ ΑΝΑΙΜΙΑΣ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latin typeface="Segoe Print" pitchFamily="2" charset="0"/>
              </a:rPr>
              <a:t>ωχρότητα δέρματος και επιπεφυκότων </a:t>
            </a:r>
          </a:p>
          <a:p>
            <a:r>
              <a:rPr lang="el-GR" sz="2800" dirty="0" smtClean="0">
                <a:latin typeface="Segoe Print" pitchFamily="2" charset="0"/>
              </a:rPr>
              <a:t>ευθραυστότητα νυχιών</a:t>
            </a:r>
          </a:p>
          <a:p>
            <a:r>
              <a:rPr lang="el-GR" sz="2800" dirty="0" err="1" smtClean="0">
                <a:latin typeface="Segoe Print" pitchFamily="2" charset="0"/>
              </a:rPr>
              <a:t>πλατονυχία</a:t>
            </a:r>
            <a:r>
              <a:rPr lang="el-GR" sz="2800" dirty="0" smtClean="0">
                <a:latin typeface="Segoe Print" pitchFamily="2" charset="0"/>
              </a:rPr>
              <a:t> και </a:t>
            </a:r>
            <a:r>
              <a:rPr lang="el-GR" sz="2800" dirty="0" err="1" smtClean="0">
                <a:latin typeface="Segoe Print" pitchFamily="2" charset="0"/>
              </a:rPr>
              <a:t>κοιλονυχία</a:t>
            </a:r>
            <a:endParaRPr lang="el-GR" sz="2800" dirty="0" smtClean="0">
              <a:latin typeface="Segoe Print" pitchFamily="2" charset="0"/>
            </a:endParaRPr>
          </a:p>
          <a:p>
            <a:r>
              <a:rPr lang="el-GR" sz="2800" dirty="0" smtClean="0">
                <a:latin typeface="Segoe Print" pitchFamily="2" charset="0"/>
              </a:rPr>
              <a:t>ξηρότητα του δέρματος</a:t>
            </a:r>
          </a:p>
          <a:p>
            <a:r>
              <a:rPr lang="el-GR" sz="2800" dirty="0" smtClean="0">
                <a:latin typeface="Segoe Print" pitchFamily="2" charset="0"/>
              </a:rPr>
              <a:t>ξηρότητα , ευθραυστότητα και απώλεια μαλλιών</a:t>
            </a:r>
          </a:p>
          <a:p>
            <a:r>
              <a:rPr lang="el-GR" sz="2800" dirty="0" smtClean="0">
                <a:latin typeface="Segoe Print" pitchFamily="2" charset="0"/>
              </a:rPr>
              <a:t>γωνιακή </a:t>
            </a:r>
            <a:r>
              <a:rPr lang="el-GR" sz="2800" dirty="0" err="1" smtClean="0">
                <a:latin typeface="Segoe Print" pitchFamily="2" charset="0"/>
              </a:rPr>
              <a:t>χειλίτιδα</a:t>
            </a:r>
            <a:endParaRPr lang="el-GR" sz="2800" dirty="0" smtClean="0">
              <a:latin typeface="Segoe Print" pitchFamily="2" charset="0"/>
            </a:endParaRPr>
          </a:p>
          <a:p>
            <a:r>
              <a:rPr lang="el-GR" sz="2800" dirty="0" smtClean="0">
                <a:latin typeface="Segoe Print" pitchFamily="2" charset="0"/>
              </a:rPr>
              <a:t>επώδυνη γλωσσίτιδα</a:t>
            </a:r>
          </a:p>
          <a:p>
            <a:r>
              <a:rPr lang="el-GR" sz="2800" dirty="0" smtClean="0">
                <a:latin typeface="Segoe Print" pitchFamily="2" charset="0"/>
              </a:rPr>
              <a:t>ατροφική γαστρίτιδα </a:t>
            </a:r>
            <a:endParaRPr lang="el-GR" sz="28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ΣΗΜΕΙΑ ΑΝΑΙΜΙΑΣ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14338" name="Picture 2" descr="ÎÏÎ¿ÏÎ­Î»ÎµÏÎ¼Î± ÎµÎ¹ÎºÏÎ½Î±Ï Î³Î¹Î± Î£Î¥ÎÎ Î¤Î©ÎÎ ÎÎÎÎÎÎÎÎ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943225" cy="1552576"/>
          </a:xfrm>
          <a:prstGeom prst="rect">
            <a:avLst/>
          </a:prstGeom>
          <a:noFill/>
        </p:spPr>
      </p:pic>
      <p:pic>
        <p:nvPicPr>
          <p:cNvPr id="14342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562225" cy="1790701"/>
          </a:xfrm>
          <a:prstGeom prst="rect">
            <a:avLst/>
          </a:prstGeom>
          <a:noFill/>
        </p:spPr>
      </p:pic>
      <p:pic>
        <p:nvPicPr>
          <p:cNvPr id="14344" name="Picture 8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556792"/>
            <a:ext cx="4464496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ΚΥΡΙΟΤΕΡΕΣ ΑΙΤΙΕΣ ΑΝΑΙΜΙΑΣ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>
                <a:latin typeface="Segoe Print" pitchFamily="2" charset="0"/>
              </a:rPr>
              <a:t>Σιδηροπενικη</a:t>
            </a:r>
            <a:r>
              <a:rPr lang="el-GR" dirty="0" smtClean="0">
                <a:latin typeface="Segoe Print" pitchFamily="2" charset="0"/>
              </a:rPr>
              <a:t> </a:t>
            </a:r>
            <a:r>
              <a:rPr lang="el-GR" dirty="0" err="1" smtClean="0">
                <a:latin typeface="Segoe Print" pitchFamily="2" charset="0"/>
              </a:rPr>
              <a:t>αναιμια</a:t>
            </a:r>
            <a:r>
              <a:rPr lang="el-GR" dirty="0" smtClean="0">
                <a:latin typeface="Segoe Print" pitchFamily="2" charset="0"/>
              </a:rPr>
              <a:t> 29%</a:t>
            </a:r>
          </a:p>
          <a:p>
            <a:r>
              <a:rPr lang="el-GR" dirty="0" smtClean="0">
                <a:latin typeface="Segoe Print" pitchFamily="2" charset="0"/>
              </a:rPr>
              <a:t>Χρόνια νόσος 27%</a:t>
            </a:r>
          </a:p>
          <a:p>
            <a:r>
              <a:rPr lang="el-GR" dirty="0" smtClean="0">
                <a:latin typeface="Segoe Print" pitchFamily="2" charset="0"/>
              </a:rPr>
              <a:t>Οξεία αιμορραγία 17,5%</a:t>
            </a:r>
          </a:p>
          <a:p>
            <a:r>
              <a:rPr lang="el-GR" dirty="0" smtClean="0">
                <a:latin typeface="Segoe Print" pitchFamily="2" charset="0"/>
              </a:rPr>
              <a:t>Αιμολυτική αναιμία 17,5%</a:t>
            </a:r>
          </a:p>
          <a:p>
            <a:r>
              <a:rPr lang="el-GR" dirty="0" smtClean="0">
                <a:latin typeface="Segoe Print" pitchFamily="2" charset="0"/>
              </a:rPr>
              <a:t>Άλλες 9%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ΤΑΞΙΝΟΜΗΣΗ ΑΝΑΙΜΙΩΝ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ΚΕΝΤΡΙΚΟΥ ΤΥΠΟΥ: </a:t>
            </a:r>
            <a:r>
              <a:rPr lang="el-GR" dirty="0" smtClean="0">
                <a:latin typeface="Segoe Print" pitchFamily="2" charset="0"/>
              </a:rPr>
              <a:t>ανεπάρκεια μυελού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Λευχαιμία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>
                <a:latin typeface="Segoe Print" pitchFamily="2" charset="0"/>
              </a:rPr>
              <a:t>Μυελοδυσπλαστικά</a:t>
            </a:r>
            <a:r>
              <a:rPr lang="el-GR" dirty="0" smtClean="0">
                <a:latin typeface="Segoe Print" pitchFamily="2" charset="0"/>
              </a:rPr>
              <a:t> Σύνδρομα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>
                <a:latin typeface="Segoe Print" pitchFamily="2" charset="0"/>
              </a:rPr>
              <a:t>Μυελοΐνωση</a:t>
            </a:r>
            <a:endParaRPr lang="el-GR" dirty="0" smtClean="0">
              <a:latin typeface="Segoe Print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 </a:t>
            </a:r>
            <a:r>
              <a:rPr lang="el-GR" dirty="0" err="1" smtClean="0">
                <a:latin typeface="Segoe Print" pitchFamily="2" charset="0"/>
              </a:rPr>
              <a:t>Απλαστική</a:t>
            </a:r>
            <a:r>
              <a:rPr lang="el-GR" dirty="0" smtClean="0">
                <a:latin typeface="Segoe Print" pitchFamily="2" charset="0"/>
              </a:rPr>
              <a:t> αναιμία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Segoe Print" pitchFamily="2" charset="0"/>
              </a:rPr>
              <a:t>Μεταστάσεις από  </a:t>
            </a:r>
            <a:r>
              <a:rPr lang="el-GR" dirty="0" err="1" smtClean="0">
                <a:latin typeface="Segoe Print" pitchFamily="2" charset="0"/>
              </a:rPr>
              <a:t>συμπαγεις</a:t>
            </a:r>
            <a:r>
              <a:rPr lang="el-GR" dirty="0" smtClean="0">
                <a:latin typeface="Segoe Print" pitchFamily="2" charset="0"/>
              </a:rPr>
              <a:t> όγκους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ΠΕΡΙΦΕΡΙΚΟΥ ΤΥΠΟΥ:</a:t>
            </a:r>
          </a:p>
          <a:p>
            <a:endParaRPr lang="el-GR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Ελαττωμένη παραγωγή</a:t>
            </a:r>
          </a:p>
          <a:p>
            <a:r>
              <a:rPr lang="el-GR" dirty="0" smtClean="0">
                <a:latin typeface="Segoe Print" pitchFamily="2" charset="0"/>
              </a:rPr>
              <a:t>1.Έλλειψη </a:t>
            </a:r>
            <a:r>
              <a:rPr lang="el-GR" dirty="0" err="1" smtClean="0">
                <a:latin typeface="Segoe Print" pitchFamily="2" charset="0"/>
              </a:rPr>
              <a:t>αιματινικών</a:t>
            </a:r>
            <a:r>
              <a:rPr lang="el-GR" dirty="0" smtClean="0">
                <a:latin typeface="Segoe Print" pitchFamily="2" charset="0"/>
              </a:rPr>
              <a:t>  παραγόντων </a:t>
            </a:r>
          </a:p>
          <a:p>
            <a:r>
              <a:rPr lang="el-GR" dirty="0" smtClean="0">
                <a:latin typeface="Segoe Print" pitchFamily="2" charset="0"/>
              </a:rPr>
              <a:t>-Σιδήρου ( 1η αιτία)</a:t>
            </a:r>
          </a:p>
          <a:p>
            <a:r>
              <a:rPr lang="el-GR" dirty="0" smtClean="0">
                <a:latin typeface="Segoe Print" pitchFamily="2" charset="0"/>
              </a:rPr>
              <a:t>-Βιταμίνης Β12</a:t>
            </a:r>
          </a:p>
          <a:p>
            <a:r>
              <a:rPr lang="el-GR" dirty="0">
                <a:latin typeface="Segoe Print" pitchFamily="2" charset="0"/>
              </a:rPr>
              <a:t>-</a:t>
            </a:r>
            <a:r>
              <a:rPr lang="el-GR" dirty="0" err="1" smtClean="0">
                <a:latin typeface="Segoe Print" pitchFamily="2" charset="0"/>
              </a:rPr>
              <a:t>φυλλικού</a:t>
            </a:r>
            <a:r>
              <a:rPr lang="el-GR" dirty="0" smtClean="0">
                <a:latin typeface="Segoe Print" pitchFamily="2" charset="0"/>
              </a:rPr>
              <a:t> οξέος</a:t>
            </a:r>
          </a:p>
          <a:p>
            <a:pPr>
              <a:buNone/>
            </a:pPr>
            <a:r>
              <a:rPr lang="el-GR" dirty="0" smtClean="0">
                <a:latin typeface="Segoe Print" pitchFamily="2" charset="0"/>
              </a:rPr>
              <a:t>    2.Χρόνια Νόσος ( 2η αιτία)</a:t>
            </a:r>
          </a:p>
          <a:p>
            <a:pPr>
              <a:buNone/>
            </a:pPr>
            <a:r>
              <a:rPr lang="el-GR" dirty="0" smtClean="0">
                <a:latin typeface="Segoe Print" pitchFamily="2" charset="0"/>
              </a:rPr>
              <a:t> </a:t>
            </a:r>
          </a:p>
          <a:p>
            <a:r>
              <a:rPr lang="el-GR" dirty="0" smtClean="0">
                <a:latin typeface="Segoe Print" pitchFamily="2" charset="0"/>
              </a:rPr>
              <a:t>Αυξημένη Καταστροφή</a:t>
            </a:r>
          </a:p>
          <a:p>
            <a:r>
              <a:rPr lang="el-GR" dirty="0">
                <a:latin typeface="Segoe Print" pitchFamily="2" charset="0"/>
              </a:rPr>
              <a:t>-</a:t>
            </a:r>
            <a:r>
              <a:rPr lang="el-GR" dirty="0" err="1" smtClean="0">
                <a:latin typeface="Segoe Print" pitchFamily="2" charset="0"/>
              </a:rPr>
              <a:t>Υπερσπληνισμός</a:t>
            </a:r>
            <a:endParaRPr lang="el-GR" dirty="0" smtClean="0">
              <a:latin typeface="Segoe Print" pitchFamily="2" charset="0"/>
            </a:endParaRPr>
          </a:p>
          <a:p>
            <a:r>
              <a:rPr lang="el-GR" dirty="0">
                <a:latin typeface="Segoe Print" pitchFamily="2" charset="0"/>
              </a:rPr>
              <a:t>-</a:t>
            </a:r>
            <a:r>
              <a:rPr lang="el-GR" dirty="0" err="1" smtClean="0">
                <a:latin typeface="Segoe Print" pitchFamily="2" charset="0"/>
              </a:rPr>
              <a:t>Ανοσοσυμπλέγματα</a:t>
            </a:r>
            <a:endParaRPr lang="el-GR" dirty="0" smtClean="0">
              <a:latin typeface="Segoe Print" pitchFamily="2" charset="0"/>
            </a:endParaRPr>
          </a:p>
          <a:p>
            <a:endParaRPr lang="el-GR" dirty="0">
              <a:latin typeface="Segoe Print" pitchFamily="2" charset="0"/>
            </a:endParaRPr>
          </a:p>
          <a:p>
            <a:pPr>
              <a:buNone/>
            </a:pPr>
            <a:r>
              <a:rPr lang="el-GR" dirty="0" smtClean="0">
                <a:latin typeface="Segoe Print" pitchFamily="2" charset="0"/>
              </a:rPr>
              <a:t>    3.Απώλεια αίματος</a:t>
            </a:r>
          </a:p>
          <a:p>
            <a:r>
              <a:rPr lang="el-GR" dirty="0">
                <a:latin typeface="Segoe Print" pitchFamily="2" charset="0"/>
              </a:rPr>
              <a:t>-</a:t>
            </a:r>
            <a:r>
              <a:rPr lang="el-GR" dirty="0" smtClean="0">
                <a:latin typeface="Segoe Print" pitchFamily="2" charset="0"/>
              </a:rPr>
              <a:t>Φυσιολογικά με την έμμηνο ρήση</a:t>
            </a:r>
          </a:p>
          <a:p>
            <a:r>
              <a:rPr lang="el-GR" dirty="0">
                <a:latin typeface="Segoe Print" pitchFamily="2" charset="0"/>
              </a:rPr>
              <a:t>-</a:t>
            </a:r>
            <a:r>
              <a:rPr lang="el-GR" dirty="0" smtClean="0">
                <a:latin typeface="Segoe Print" pitchFamily="2" charset="0"/>
              </a:rPr>
              <a:t>Παθολογική αιμορραγία 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ΤΑΞΙΝΟΜΗΣΗ ΑΝΑΙΜΙΑΣ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0722" name="Picture 2" descr="ÎÏÎ¿ÏÎ­Î»ÎµÏÎ¼Î± ÎµÎ¹ÎºÏÎ½Î±Ï Î³Î¹Î± Î¤ÎÎÎÎÎÎÎÎ£Î ÎÎÎÎÎÎÎÎ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5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ΜΙΚΡΟΚΥΤΤΑΡΙΚΗ ΑΝΑΙΜΙΑ</a:t>
            </a:r>
            <a:endParaRPr lang="el-G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4211960" y="234888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Fe= </a:t>
            </a:r>
            <a:r>
              <a:rPr lang="el-GR" dirty="0" smtClean="0"/>
              <a:t>σίδηρο ορού</a:t>
            </a:r>
          </a:p>
          <a:p>
            <a:endParaRPr lang="el-GR" dirty="0" smtClean="0"/>
          </a:p>
          <a:p>
            <a:r>
              <a:rPr lang="en-US" dirty="0" smtClean="0"/>
              <a:t>TIBC=</a:t>
            </a:r>
            <a:r>
              <a:rPr lang="el-GR" dirty="0" err="1" smtClean="0"/>
              <a:t>Σιδηροδεσμευτική</a:t>
            </a:r>
            <a:r>
              <a:rPr lang="el-GR" dirty="0" smtClean="0"/>
              <a:t> ικανότης</a:t>
            </a:r>
          </a:p>
          <a:p>
            <a:r>
              <a:rPr lang="el-GR" dirty="0" smtClean="0"/>
              <a:t>   </a:t>
            </a:r>
          </a:p>
          <a:p>
            <a:r>
              <a:rPr lang="en-US" dirty="0" err="1" smtClean="0"/>
              <a:t>Transferrin</a:t>
            </a:r>
            <a:r>
              <a:rPr lang="en-US" dirty="0" smtClean="0"/>
              <a:t> Saturation= </a:t>
            </a:r>
            <a:r>
              <a:rPr lang="el-GR" dirty="0" err="1" smtClean="0"/>
              <a:t>𝐹𝑒</a:t>
            </a:r>
            <a:r>
              <a:rPr lang="el-GR" dirty="0" smtClean="0"/>
              <a:t> </a:t>
            </a:r>
            <a:r>
              <a:rPr lang="el-GR" dirty="0" err="1" smtClean="0"/>
              <a:t>𝑇𝐼𝐵𝐶</a:t>
            </a:r>
            <a:r>
              <a:rPr lang="el-GR" dirty="0" smtClean="0"/>
              <a:t> </a:t>
            </a:r>
            <a:r>
              <a:rPr lang="en-US" dirty="0" smtClean="0"/>
              <a:t>X 100</a:t>
            </a:r>
            <a:endParaRPr lang="el-GR" dirty="0"/>
          </a:p>
          <a:p>
            <a:endParaRPr lang="el-G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Ferritin</a:t>
            </a:r>
            <a:r>
              <a:rPr lang="en-US" dirty="0" smtClean="0"/>
              <a:t>=</a:t>
            </a:r>
            <a:r>
              <a:rPr lang="el-GR" dirty="0" err="1" smtClean="0"/>
              <a:t>φερριτίνη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n-US" dirty="0" smtClean="0"/>
              <a:t>Soluble </a:t>
            </a:r>
            <a:r>
              <a:rPr lang="en-US" dirty="0" err="1" smtClean="0"/>
              <a:t>Transferin</a:t>
            </a:r>
            <a:r>
              <a:rPr lang="en-US" dirty="0" smtClean="0"/>
              <a:t> Receptor </a:t>
            </a:r>
            <a:r>
              <a:rPr lang="en-US" dirty="0" err="1" smtClean="0"/>
              <a:t>sTfR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785</Words>
  <Application>Microsoft Office PowerPoint</Application>
  <PresentationFormat>Προβολή στην οθόνη (4:3)</PresentationFormat>
  <Paragraphs>219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ΑΝΑΙΜΙΕΣ</vt:lpstr>
      <vt:lpstr>ΟΡΙΣΜΟΣ</vt:lpstr>
      <vt:lpstr>ΣΥΜΠΤΩΜΑΤΑ ΑΝΑΙΜΙΑΣ</vt:lpstr>
      <vt:lpstr>ΣΗΜΕΙΑ ΑΝΑΙΜΙΑΣ</vt:lpstr>
      <vt:lpstr>ΣΗΜΕΙΑ ΑΝΑΙΜΙΑΣ</vt:lpstr>
      <vt:lpstr>ΚΥΡΙΟΤΕΡΕΣ ΑΙΤΙΕΣ ΑΝΑΙΜΙΑΣ</vt:lpstr>
      <vt:lpstr>ΤΑΞΙΝΟΜΗΣΗ ΑΝΑΙΜΙΩΝ</vt:lpstr>
      <vt:lpstr>ΤΑΞΙΝΟΜΗΣΗ ΑΝΑΙΜΙΑΣ</vt:lpstr>
      <vt:lpstr>ΜΙΚΡΟΚΥΤΤΑΡΙΚΗ ΑΝΑΙΜΙΑ</vt:lpstr>
      <vt:lpstr>ΕΞΕΤΑΣΕΙΣ</vt:lpstr>
      <vt:lpstr>ΧΡΩΣΗ ΣΙΔΗΡΟΥ</vt:lpstr>
      <vt:lpstr>ΑΙΤΙΑ ΣΙΔΗΡΟΠΕΝΙΚΗΣ ΑΝΑΙΜΙΑΣ</vt:lpstr>
      <vt:lpstr>Διαφάνεια 13</vt:lpstr>
      <vt:lpstr>ΟΡΘΟΚΥΤΤΑΡΙΚΗ ΑΝΑΙΜΙΑ</vt:lpstr>
      <vt:lpstr>ΑΙΜΟΛΥΣΗ</vt:lpstr>
      <vt:lpstr>ΣΗΜΕΙΑ ΑΙΜΟΛΥΣΗΣ</vt:lpstr>
      <vt:lpstr>Διαφάνεια 17</vt:lpstr>
      <vt:lpstr>ΜΑΚΡΟΚΥΤΤΑΡΙΚΗ ΑΝΑΙΜΙΑ: ΜΕΓΑΛΟΒΛΑΣΤΙΚΗ ΚΑΙ ΜΗ ΜΕΓΑΛΟΒΛΑΣΤΙΚΗ ΑΝΑΙΜΙΑ</vt:lpstr>
      <vt:lpstr>ΤΑΞΙΝΟΜΗΣΗ</vt:lpstr>
      <vt:lpstr>ΣΥΜΠΤΩΜΑΤΑ ΕΛΛΕΙΨΗ Β12</vt:lpstr>
      <vt:lpstr>ΣΥΜΠΤΩΜΑΤΑ ΕΛΛΕΙΨΗ ΦΥΛΛΙΚΟΥ ΟΞΕΟς / Β9</vt:lpstr>
      <vt:lpstr>ΕΛΛΕΙΨΗ Β12</vt:lpstr>
      <vt:lpstr>ΕΛΛΕΙΨΗ ΦΥΛΛΙΚΟΥ ΟΞΕΟς / Β9</vt:lpstr>
      <vt:lpstr>ΦΑΡΜΑΚΟ – ΕΞΑΡΤΩΜΕΝΗ ΜΑΚΡΟΚΥΤΤΑΡΩΣΗ</vt:lpstr>
      <vt:lpstr>ΦΑΡΜΑΚΟ – ΕΞΑΡΤΩΜΕΝΗ ΜΑΚΡΟΚΥΤΤΑΡΩΣΗ</vt:lpstr>
      <vt:lpstr>ΣΥΜΠΕΡΑΣΜΑΤΑ</vt:lpstr>
      <vt:lpstr>Διαφάνεια 27</vt:lpstr>
      <vt:lpstr>ΕΥΧΑΡΙΣΤΩ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ΑΝΑΙΜΙΕΣ</dc:title>
  <dc:creator>user</dc:creator>
  <cp:lastModifiedBy>user</cp:lastModifiedBy>
  <cp:revision>32</cp:revision>
  <dcterms:created xsi:type="dcterms:W3CDTF">2018-04-22T19:32:56Z</dcterms:created>
  <dcterms:modified xsi:type="dcterms:W3CDTF">2018-04-22T21:57:04Z</dcterms:modified>
</cp:coreProperties>
</file>