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0" r:id="rId3"/>
    <p:sldId id="288" r:id="rId4"/>
    <p:sldId id="287" r:id="rId5"/>
    <p:sldId id="257" r:id="rId6"/>
    <p:sldId id="258" r:id="rId7"/>
    <p:sldId id="259" r:id="rId8"/>
    <p:sldId id="260" r:id="rId9"/>
    <p:sldId id="273" r:id="rId10"/>
    <p:sldId id="275" r:id="rId11"/>
    <p:sldId id="261" r:id="rId12"/>
    <p:sldId id="262" r:id="rId13"/>
    <p:sldId id="263" r:id="rId14"/>
    <p:sldId id="264" r:id="rId15"/>
    <p:sldId id="289" r:id="rId16"/>
    <p:sldId id="278" r:id="rId17"/>
    <p:sldId id="279" r:id="rId18"/>
    <p:sldId id="290" r:id="rId19"/>
    <p:sldId id="271" r:id="rId20"/>
    <p:sldId id="291" r:id="rId21"/>
    <p:sldId id="292" r:id="rId22"/>
    <p:sldId id="293" r:id="rId23"/>
    <p:sldId id="265" r:id="rId24"/>
    <p:sldId id="269" r:id="rId25"/>
    <p:sldId id="268" r:id="rId26"/>
    <p:sldId id="294" r:id="rId27"/>
    <p:sldId id="276" r:id="rId28"/>
    <p:sldId id="277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94625"/>
  </p:normalViewPr>
  <p:slideViewPr>
    <p:cSldViewPr>
      <p:cViewPr varScale="1">
        <p:scale>
          <a:sx n="100" d="100"/>
          <a:sy n="100" d="100"/>
        </p:scale>
        <p:origin x="43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77DD0-455C-4684-9B8F-EC9526DF420A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657B7-E482-40B7-B316-8F6C38EBA67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675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3979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5953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487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3767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9474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856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2284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850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022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90923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1888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76547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2538D-1F6C-47A6-8201-352923A6E287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9695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E4DF7-0CDA-4FAA-B6BB-6A9B0703972F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5976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24638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814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3274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4034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93437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43580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6550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123C0-5A68-417C-A24A-7C76B498972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30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848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572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2188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Leukemias and colon carcinoma are most common malignancies.</a:t>
            </a:r>
          </a:p>
          <a:p>
            <a:pPr marL="228600" indent="-228600">
              <a:buAutoNum type="arabicPeriod"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best documented examples of viral infection are rubella, mumps, influenza and HIV;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657B7-E482-40B7-B316-8F6C38EBA67B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4205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63685-7909-428F-BDF2-C9F9E294BAEB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174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63685-7909-428F-BDF2-C9F9E294BAEB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301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17674F6-7D3C-452B-8194-DDDDD7DDD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FE1C-C5A7-4208-B4BB-5A9A5F0ACC55}" type="datetimeFigureOut">
              <a:rPr lang="el-GR" smtClean="0"/>
              <a:pPr/>
              <a:t>9/6/20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E3344-924A-46EA-A6F8-C2FABC0094F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/>
              <a:t>ΑΝΟΣΟΛΟΓΙΚΟΣ ΕΛΕΓΧΟΣ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02000"/>
              </a:lnSpc>
              <a:spcBef>
                <a:spcPct val="0"/>
              </a:spcBef>
              <a:tabLst>
                <a:tab pos="0" algn="l"/>
                <a:tab pos="1016000" algn="l"/>
                <a:tab pos="2032000" algn="l"/>
                <a:tab pos="3048000" algn="l"/>
                <a:tab pos="4064000" algn="l"/>
                <a:tab pos="5080000" algn="l"/>
                <a:tab pos="6096000" algn="l"/>
              </a:tabLst>
            </a:pPr>
            <a:r>
              <a:rPr lang="el-GR" b="1" dirty="0">
                <a:solidFill>
                  <a:schemeClr val="tx1"/>
                </a:solidFill>
                <a:latin typeface="+mj-lt"/>
              </a:rPr>
              <a:t>Πελαγία Κατσιμπρή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>
              <a:lnSpc>
                <a:spcPct val="102000"/>
              </a:lnSpc>
              <a:spcBef>
                <a:spcPts val="700"/>
              </a:spcBef>
              <a:tabLst>
                <a:tab pos="0" algn="l"/>
                <a:tab pos="1016000" algn="l"/>
                <a:tab pos="2032000" algn="l"/>
                <a:tab pos="3048000" algn="l"/>
                <a:tab pos="4064000" algn="l"/>
                <a:tab pos="5080000" algn="l"/>
                <a:tab pos="6096000" algn="l"/>
              </a:tabLst>
            </a:pPr>
            <a:r>
              <a:rPr lang="en-US" b="1" dirty="0">
                <a:solidFill>
                  <a:schemeClr val="tx1"/>
                </a:solidFill>
                <a:latin typeface="+mj-lt"/>
                <a:sym typeface="Lucida Grande" charset="0"/>
              </a:rPr>
              <a:t>Ρευματολόγος</a:t>
            </a:r>
          </a:p>
          <a:p>
            <a:pPr>
              <a:lnSpc>
                <a:spcPct val="102000"/>
              </a:lnSpc>
              <a:spcBef>
                <a:spcPts val="700"/>
              </a:spcBef>
              <a:tabLst>
                <a:tab pos="0" algn="l"/>
                <a:tab pos="1016000" algn="l"/>
                <a:tab pos="2032000" algn="l"/>
                <a:tab pos="3048000" algn="l"/>
                <a:tab pos="4064000" algn="l"/>
                <a:tab pos="5080000" algn="l"/>
                <a:tab pos="6096000" algn="l"/>
              </a:tabLst>
            </a:pPr>
            <a:r>
              <a:rPr lang="el-GR" b="1" dirty="0">
                <a:solidFill>
                  <a:schemeClr val="tx1"/>
                </a:solidFill>
                <a:latin typeface="+mj-lt"/>
                <a:sym typeface="Lucida Grande" charset="0"/>
              </a:rPr>
              <a:t>Επιμελήτρια  </a:t>
            </a:r>
            <a:r>
              <a:rPr lang="en-GB" b="1">
                <a:solidFill>
                  <a:schemeClr val="tx1"/>
                </a:solidFill>
                <a:latin typeface="+mj-lt"/>
                <a:sym typeface="Lucida Grande" charset="0"/>
              </a:rPr>
              <a:t>A</a:t>
            </a:r>
            <a:r>
              <a:rPr lang="el-GR" b="1">
                <a:solidFill>
                  <a:schemeClr val="tx1"/>
                </a:solidFill>
                <a:latin typeface="+mj-lt"/>
                <a:sym typeface="Lucida Grande" charset="0"/>
              </a:rPr>
              <a:t>’</a:t>
            </a:r>
            <a:endParaRPr lang="el-GR" b="1" dirty="0">
              <a:solidFill>
                <a:schemeClr val="tx1"/>
              </a:solidFill>
              <a:latin typeface="+mj-lt"/>
              <a:sym typeface="Lucida Grande" charset="0"/>
            </a:endParaRPr>
          </a:p>
          <a:p>
            <a:pPr>
              <a:lnSpc>
                <a:spcPct val="102000"/>
              </a:lnSpc>
              <a:spcBef>
                <a:spcPts val="700"/>
              </a:spcBef>
              <a:tabLst>
                <a:tab pos="0" algn="l"/>
                <a:tab pos="1016000" algn="l"/>
                <a:tab pos="2032000" algn="l"/>
                <a:tab pos="3048000" algn="l"/>
                <a:tab pos="4064000" algn="l"/>
                <a:tab pos="5080000" algn="l"/>
                <a:tab pos="6096000" algn="l"/>
              </a:tabLst>
            </a:pPr>
            <a:r>
              <a:rPr lang="el-GR" b="1" dirty="0">
                <a:solidFill>
                  <a:schemeClr val="tx1"/>
                </a:solidFill>
                <a:latin typeface="+mj-lt"/>
                <a:sym typeface="Lucida Grande" charset="0"/>
              </a:rPr>
              <a:t>Δ’  Παθολογική  Κλινική</a:t>
            </a:r>
          </a:p>
          <a:p>
            <a:pPr marL="342900" indent="-342900">
              <a:lnSpc>
                <a:spcPct val="102000"/>
              </a:lnSpc>
              <a:spcBef>
                <a:spcPts val="700"/>
              </a:spcBef>
              <a:tabLst>
                <a:tab pos="0" algn="l"/>
                <a:tab pos="1016000" algn="l"/>
                <a:tab pos="2032000" algn="l"/>
                <a:tab pos="3048000" algn="l"/>
                <a:tab pos="4064000" algn="l"/>
                <a:tab pos="5080000" algn="l"/>
                <a:tab pos="6096000" algn="l"/>
              </a:tabLst>
            </a:pPr>
            <a:r>
              <a:rPr lang="el-GR" b="1" dirty="0">
                <a:solidFill>
                  <a:schemeClr val="tx1"/>
                </a:solidFill>
                <a:latin typeface="+mj-lt"/>
                <a:sym typeface="Lucida Grande" charset="0"/>
              </a:rPr>
              <a:t>Πανεπιστημιακό  Νοσοκομείο  &lt;&lt;ΑΤΤΙΚΟΝ&gt;&gt;</a:t>
            </a:r>
            <a:endParaRPr lang="en-US" b="1" dirty="0">
              <a:solidFill>
                <a:schemeClr val="tx1"/>
              </a:solidFill>
              <a:latin typeface="+mj-lt"/>
              <a:sym typeface="Lucida Grande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358246" cy="6000792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n-GB" dirty="0"/>
              <a:t>Anti-citrullinated protein/peptide antibodies are very specific markers for RA.</a:t>
            </a:r>
          </a:p>
          <a:p>
            <a:endParaRPr lang="en-GB" dirty="0"/>
          </a:p>
          <a:p>
            <a:r>
              <a:rPr lang="en-GB" dirty="0"/>
              <a:t> Anti-CCP levels decrease with remission induction and increase with disease exacerbation.</a:t>
            </a:r>
          </a:p>
          <a:p>
            <a:endParaRPr lang="el-GR" dirty="0"/>
          </a:p>
          <a:p>
            <a:r>
              <a:rPr lang="en-US" dirty="0"/>
              <a:t>High levels of anti-CCP antibodies are prognostic</a:t>
            </a:r>
          </a:p>
          <a:p>
            <a:pPr>
              <a:buNone/>
            </a:pPr>
            <a:r>
              <a:rPr lang="en-US" dirty="0"/>
              <a:t>    for an erosive disease course, in RA.</a:t>
            </a:r>
          </a:p>
          <a:p>
            <a:endParaRPr lang="en-US" dirty="0"/>
          </a:p>
          <a:p>
            <a:r>
              <a:rPr lang="en-US" dirty="0"/>
              <a:t>  Anti-CCP antibodies prevail in RA patients carrying the HLA-DR4 shared </a:t>
            </a:r>
            <a:r>
              <a:rPr lang="en-US" dirty="0" err="1"/>
              <a:t>epitope</a:t>
            </a:r>
            <a:r>
              <a:rPr lang="en-US" dirty="0"/>
              <a:t>, most of which are</a:t>
            </a:r>
            <a:r>
              <a:rPr lang="el-GR" dirty="0"/>
              <a:t>  </a:t>
            </a:r>
            <a:r>
              <a:rPr lang="en-US" dirty="0"/>
              <a:t>RF-positive.</a:t>
            </a:r>
          </a:p>
          <a:p>
            <a:endParaRPr lang="en-US" dirty="0"/>
          </a:p>
          <a:p>
            <a:r>
              <a:rPr lang="en-US" dirty="0"/>
              <a:t>Several environmental factors influence the onset of anti-CCP positive RA (tobacco smoking, coffee</a:t>
            </a:r>
            <a:r>
              <a:rPr lang="el-GR" dirty="0"/>
              <a:t> </a:t>
            </a:r>
            <a:r>
              <a:rPr lang="en-US" dirty="0"/>
              <a:t>consumption, alcohol consumption, exercise).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Usefulness of testing for ANA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The usefulness is in the following clinical settings:</a:t>
            </a:r>
          </a:p>
          <a:p>
            <a:endParaRPr lang="en-US" dirty="0"/>
          </a:p>
          <a:p>
            <a:r>
              <a:rPr lang="en-US" dirty="0"/>
              <a:t>    To help establish a diagnosis in a patient with clinical features suggestive of an autoimmune or connective tissue disorder.</a:t>
            </a:r>
          </a:p>
          <a:p>
            <a:endParaRPr lang="en-US" dirty="0"/>
          </a:p>
          <a:p>
            <a:r>
              <a:rPr lang="en-US" dirty="0"/>
              <a:t>     To exclude such disorders in patients with few or uncertain clinical findings.</a:t>
            </a:r>
          </a:p>
          <a:p>
            <a:endParaRPr lang="en-US" dirty="0"/>
          </a:p>
          <a:p>
            <a:r>
              <a:rPr lang="en-US" dirty="0"/>
              <a:t>     To </a:t>
            </a:r>
            <a:r>
              <a:rPr lang="en-US" dirty="0" err="1"/>
              <a:t>subclassify</a:t>
            </a:r>
            <a:r>
              <a:rPr lang="en-US" dirty="0"/>
              <a:t> a patient with an established diagnosis of an autoimmune or connective tissue disease.</a:t>
            </a:r>
          </a:p>
          <a:p>
            <a:endParaRPr lang="en-US" dirty="0"/>
          </a:p>
          <a:p>
            <a:r>
              <a:rPr lang="en-US" dirty="0"/>
              <a:t>     To monitor disease activity (</a:t>
            </a:r>
            <a:r>
              <a:rPr lang="en-US" dirty="0" err="1"/>
              <a:t>eg</a:t>
            </a:r>
            <a:r>
              <a:rPr lang="en-US" dirty="0"/>
              <a:t>, anti-double stranded DNA antibody levels in lupus nephritis).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ΑΝΑ +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70000" lnSpcReduction="20000"/>
          </a:bodyPr>
          <a:lstStyle/>
          <a:p>
            <a:r>
              <a:rPr lang="el-GR" b="1" u="sng" dirty="0"/>
              <a:t>Συστηματικά </a:t>
            </a:r>
            <a:r>
              <a:rPr lang="el-GR" b="1" u="sng" dirty="0" err="1"/>
              <a:t>αυτοάνοασα</a:t>
            </a:r>
            <a:r>
              <a:rPr lang="el-GR" b="1" u="sng" dirty="0"/>
              <a:t> νοσήματα(ΣΑΝ)</a:t>
            </a:r>
            <a:r>
              <a:rPr lang="en-GB" b="1" u="sng" dirty="0"/>
              <a:t> </a:t>
            </a:r>
            <a:endParaRPr lang="en-GB" dirty="0"/>
          </a:p>
          <a:p>
            <a:r>
              <a:rPr lang="en-GB" dirty="0"/>
              <a:t> ANA</a:t>
            </a:r>
            <a:r>
              <a:rPr lang="el-GR" dirty="0"/>
              <a:t> +</a:t>
            </a:r>
            <a:r>
              <a:rPr lang="en-GB" dirty="0"/>
              <a:t> </a:t>
            </a:r>
            <a:r>
              <a:rPr lang="el-GR" dirty="0"/>
              <a:t>είναι απαραίτητα για τον χαρακτηρισμό ορισμένων ΣΑΝ όπως ΣΕΛ, αλλά συσχετίζονται επίσης με πολλά άλλα ΑΝ όπου η παρουσία τους δεν είναι απαραίτητη διαγνωστικά. </a:t>
            </a:r>
            <a:endParaRPr lang="en-GB" dirty="0"/>
          </a:p>
          <a:p>
            <a:endParaRPr lang="en-GB" dirty="0"/>
          </a:p>
          <a:p>
            <a:r>
              <a:rPr lang="en-GB" dirty="0"/>
              <a:t>    * SLE — 93 %</a:t>
            </a:r>
          </a:p>
          <a:p>
            <a:r>
              <a:rPr lang="en-GB" dirty="0"/>
              <a:t>    * Scleroderma — 85 %</a:t>
            </a:r>
          </a:p>
          <a:p>
            <a:r>
              <a:rPr lang="en-GB" dirty="0"/>
              <a:t>    * Mixed connective tissue disease — 93%</a:t>
            </a:r>
          </a:p>
          <a:p>
            <a:r>
              <a:rPr lang="en-GB" dirty="0"/>
              <a:t>    * </a:t>
            </a:r>
            <a:r>
              <a:rPr lang="en-GB" dirty="0" err="1"/>
              <a:t>Polymyositis</a:t>
            </a:r>
            <a:r>
              <a:rPr lang="en-GB" dirty="0"/>
              <a:t>/</a:t>
            </a:r>
            <a:r>
              <a:rPr lang="en-GB" dirty="0" err="1"/>
              <a:t>dermatomyositis</a:t>
            </a:r>
            <a:r>
              <a:rPr lang="en-GB" dirty="0"/>
              <a:t> — 61 %</a:t>
            </a:r>
          </a:p>
          <a:p>
            <a:r>
              <a:rPr lang="en-GB" dirty="0"/>
              <a:t>    * Rheumatoid arthritis — 41 %</a:t>
            </a:r>
          </a:p>
          <a:p>
            <a:r>
              <a:rPr lang="en-GB" dirty="0"/>
              <a:t>    * Rheumatoid </a:t>
            </a:r>
            <a:r>
              <a:rPr lang="en-GB" dirty="0" err="1"/>
              <a:t>vasculitis</a:t>
            </a:r>
            <a:r>
              <a:rPr lang="en-GB" dirty="0"/>
              <a:t> — 33 %</a:t>
            </a:r>
          </a:p>
          <a:p>
            <a:r>
              <a:rPr lang="en-GB" dirty="0"/>
              <a:t>    * </a:t>
            </a:r>
            <a:r>
              <a:rPr lang="en-GB" dirty="0" err="1"/>
              <a:t>Sjögren's</a:t>
            </a:r>
            <a:r>
              <a:rPr lang="en-GB" dirty="0"/>
              <a:t> syndrome — 48 %</a:t>
            </a:r>
          </a:p>
          <a:p>
            <a:r>
              <a:rPr lang="en-GB" dirty="0"/>
              <a:t>    * Drug-induced lupus —100 %</a:t>
            </a:r>
          </a:p>
          <a:p>
            <a:r>
              <a:rPr lang="en-GB" dirty="0"/>
              <a:t>    * Discoid lupus — 15 %</a:t>
            </a:r>
          </a:p>
          <a:p>
            <a:r>
              <a:rPr lang="en-GB" dirty="0"/>
              <a:t>    * </a:t>
            </a:r>
            <a:r>
              <a:rPr lang="en-GB" dirty="0" err="1"/>
              <a:t>Pauciarticular</a:t>
            </a:r>
            <a:r>
              <a:rPr lang="en-GB" dirty="0"/>
              <a:t> juvenile chronic arthritis — 71 %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ΑΝΑ + 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3400" b="1" u="sng" dirty="0"/>
              <a:t>Specific organ autoimmune disease </a:t>
            </a:r>
            <a:endParaRPr lang="en-GB" sz="3400" dirty="0"/>
          </a:p>
          <a:p>
            <a:pPr>
              <a:buNone/>
            </a:pPr>
            <a:r>
              <a:rPr lang="en-GB" dirty="0"/>
              <a:t>    </a:t>
            </a:r>
            <a:r>
              <a:rPr lang="en-GB" sz="1900" dirty="0"/>
              <a:t>+</a:t>
            </a:r>
            <a:r>
              <a:rPr lang="en-GB" sz="1900" dirty="0" err="1"/>
              <a:t>ve</a:t>
            </a:r>
            <a:r>
              <a:rPr lang="en-GB" sz="1900" dirty="0"/>
              <a:t> ANA are occasionally seen in patients with AID limited to a specific organ such as the thyroid gland, liver, or lung. The following sensitivities have been reported in these disorders.</a:t>
            </a:r>
          </a:p>
          <a:p>
            <a:endParaRPr lang="en-GB" dirty="0"/>
          </a:p>
          <a:p>
            <a:r>
              <a:rPr lang="en-GB" dirty="0"/>
              <a:t>     </a:t>
            </a:r>
            <a:r>
              <a:rPr lang="en-GB" sz="3300" dirty="0"/>
              <a:t>Hashimoto's </a:t>
            </a:r>
            <a:r>
              <a:rPr lang="en-GB" sz="3300" dirty="0" err="1"/>
              <a:t>thyroiditis</a:t>
            </a:r>
            <a:r>
              <a:rPr lang="en-GB" sz="3300" dirty="0"/>
              <a:t> — 46 % </a:t>
            </a:r>
          </a:p>
          <a:p>
            <a:r>
              <a:rPr lang="en-GB" sz="3300" dirty="0"/>
              <a:t>     Graves' disease — 50 %</a:t>
            </a:r>
          </a:p>
          <a:p>
            <a:r>
              <a:rPr lang="en-GB" sz="3300" dirty="0"/>
              <a:t>     AI hepatitis — 63 to 91 % </a:t>
            </a:r>
          </a:p>
          <a:p>
            <a:r>
              <a:rPr lang="en-GB" sz="3300" dirty="0"/>
              <a:t>     </a:t>
            </a:r>
            <a:r>
              <a:rPr lang="el-GR" sz="3300" dirty="0"/>
              <a:t>1</a:t>
            </a:r>
            <a:r>
              <a:rPr lang="el-GR" sz="3300" baseline="30000" dirty="0"/>
              <a:t>Ο</a:t>
            </a:r>
            <a:r>
              <a:rPr lang="el-GR" sz="3300" dirty="0"/>
              <a:t> </a:t>
            </a:r>
            <a:r>
              <a:rPr lang="en-GB" sz="3300" dirty="0"/>
              <a:t> </a:t>
            </a:r>
            <a:r>
              <a:rPr lang="en-GB" sz="3300" dirty="0" err="1"/>
              <a:t>biliary</a:t>
            </a:r>
            <a:r>
              <a:rPr lang="en-GB" sz="3300" dirty="0"/>
              <a:t> cirrhosis 10 to 40 % </a:t>
            </a:r>
          </a:p>
          <a:p>
            <a:r>
              <a:rPr lang="en-GB" sz="3300" dirty="0"/>
              <a:t>     </a:t>
            </a:r>
            <a:r>
              <a:rPr lang="el-GR" sz="3300" dirty="0"/>
              <a:t>1</a:t>
            </a:r>
            <a:r>
              <a:rPr lang="el-GR" sz="3300" baseline="30000" dirty="0"/>
              <a:t>Ο</a:t>
            </a:r>
            <a:r>
              <a:rPr lang="el-GR" sz="3300" dirty="0"/>
              <a:t> </a:t>
            </a:r>
            <a:r>
              <a:rPr lang="en-GB" sz="3300" dirty="0"/>
              <a:t> AI </a:t>
            </a:r>
            <a:r>
              <a:rPr lang="en-GB" sz="3300" dirty="0" err="1"/>
              <a:t>cholangitis</a:t>
            </a:r>
            <a:r>
              <a:rPr lang="en-GB" sz="3300" dirty="0"/>
              <a:t> — 100 % </a:t>
            </a:r>
          </a:p>
          <a:p>
            <a:r>
              <a:rPr lang="en-GB" sz="3300" dirty="0"/>
              <a:t>     Idiopathic pulmonary arterial hypertension — 40%</a:t>
            </a:r>
            <a:endParaRPr lang="el-GR" sz="3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ΑΝΑ + 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 </a:t>
            </a:r>
          </a:p>
          <a:p>
            <a:endParaRPr lang="en-US" dirty="0"/>
          </a:p>
          <a:p>
            <a:r>
              <a:rPr lang="en-US" dirty="0"/>
              <a:t>Chronic infectious diseases, such as EBV, HCV infection, </a:t>
            </a:r>
            <a:r>
              <a:rPr lang="en-US" dirty="0" err="1"/>
              <a:t>subacute</a:t>
            </a:r>
            <a:r>
              <a:rPr lang="en-US" dirty="0"/>
              <a:t> bacterial </a:t>
            </a:r>
            <a:r>
              <a:rPr lang="en-US" dirty="0" err="1"/>
              <a:t>endocarditis</a:t>
            </a:r>
            <a:r>
              <a:rPr lang="en-US" dirty="0"/>
              <a:t>, tuberculosis, HIV, and some </a:t>
            </a:r>
            <a:r>
              <a:rPr lang="en-US" dirty="0" err="1"/>
              <a:t>lymphoproliferative</a:t>
            </a:r>
            <a:r>
              <a:rPr lang="en-US" dirty="0"/>
              <a:t> diseases.  </a:t>
            </a:r>
          </a:p>
          <a:p>
            <a:endParaRPr lang="en-US" dirty="0"/>
          </a:p>
          <a:p>
            <a:r>
              <a:rPr lang="en-US" dirty="0"/>
              <a:t>Rarely associated with malignancy, with the exception of </a:t>
            </a:r>
            <a:r>
              <a:rPr lang="en-US" dirty="0" err="1"/>
              <a:t>dermatomyositis</a:t>
            </a:r>
            <a:r>
              <a:rPr lang="en-US" dirty="0"/>
              <a:t> in which both may be present.</a:t>
            </a:r>
          </a:p>
          <a:p>
            <a:endParaRPr lang="en-US" dirty="0"/>
          </a:p>
          <a:p>
            <a:r>
              <a:rPr lang="en-US" dirty="0"/>
              <a:t>Up to 50% of patients taking certain drugs. However, most of these patients do not develop drug-induced lupus.</a:t>
            </a:r>
          </a:p>
          <a:p>
            <a:endParaRPr lang="en-US" dirty="0"/>
          </a:p>
          <a:p>
            <a:r>
              <a:rPr lang="en-US" dirty="0"/>
              <a:t>False positive ANAs (</a:t>
            </a:r>
            <a:r>
              <a:rPr lang="en-US" dirty="0" err="1"/>
              <a:t>ie</a:t>
            </a:r>
            <a:r>
              <a:rPr lang="en-US" dirty="0"/>
              <a:t>, ANAs in the absence of autoimmune disease or known antigenic stimuli) are more commonly seen in women and in elderly patients. The majority of these are present in low titer.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Clinical features suggestive of an autoimmune or connective tissue disorder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Raynaud’s phenomenon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Arthralgias/Arthritis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Sicca symptoms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Alopecia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Photosensitivity/</a:t>
            </a:r>
            <a:r>
              <a:rPr lang="en-US" dirty="0" err="1"/>
              <a:t>Malar</a:t>
            </a:r>
            <a:r>
              <a:rPr lang="en-US" dirty="0"/>
              <a:t> rash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Sclerodactyly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Leucopenia/Thrombocytopenia/</a:t>
            </a:r>
            <a:r>
              <a:rPr lang="en-US" dirty="0" err="1"/>
              <a:t>Anaemia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6174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Enzyme linked </a:t>
            </a:r>
            <a:r>
              <a:rPr lang="en-US" b="1" dirty="0" err="1"/>
              <a:t>immunosorbent</a:t>
            </a:r>
            <a:r>
              <a:rPr lang="en-US" b="1" dirty="0"/>
              <a:t> assay (ELISA) </a:t>
            </a:r>
            <a:r>
              <a:rPr lang="en-US" b="1" dirty="0" err="1"/>
              <a:t>vs</a:t>
            </a:r>
            <a:r>
              <a:rPr lang="en-US" b="1" dirty="0"/>
              <a:t> immunofluorescence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Attempts to substitute the enzyme linked </a:t>
            </a:r>
            <a:r>
              <a:rPr lang="en-US" dirty="0" err="1"/>
              <a:t>immunosorbent</a:t>
            </a:r>
            <a:r>
              <a:rPr lang="en-US" dirty="0"/>
              <a:t> assay (ELISA) for the </a:t>
            </a:r>
            <a:r>
              <a:rPr lang="en-US" dirty="0">
                <a:solidFill>
                  <a:srgbClr val="FF0000"/>
                </a:solidFill>
              </a:rPr>
              <a:t>immunofluorescence ANA assay, the current gold standard 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 advantage of an ELISA over the immunofluorescence ANA assay is the ability to automate the procedure. </a:t>
            </a:r>
          </a:p>
          <a:p>
            <a:endParaRPr lang="en-US" dirty="0"/>
          </a:p>
          <a:p>
            <a:r>
              <a:rPr lang="en-US" dirty="0"/>
              <a:t>There are a number of commercial sources of ELISA-ANA testing. </a:t>
            </a:r>
          </a:p>
          <a:p>
            <a:pPr>
              <a:buNone/>
            </a:pPr>
            <a:r>
              <a:rPr lang="en-US" dirty="0"/>
              <a:t>      Each kit relies upon a different method for preparing and coating the nuclear antigens. Generally poor correlation between positivity with the ELISA test and significant titers by immunofluorescence.</a:t>
            </a:r>
          </a:p>
          <a:p>
            <a:endParaRPr lang="en-US" dirty="0"/>
          </a:p>
          <a:p>
            <a:r>
              <a:rPr lang="en-US" dirty="0"/>
              <a:t>ELISA method can be automated and</a:t>
            </a:r>
            <a:r>
              <a:rPr lang="el-GR" dirty="0"/>
              <a:t> </a:t>
            </a:r>
            <a:r>
              <a:rPr lang="en-US" dirty="0"/>
              <a:t>is less labour intensive, many labs are now screening ANA by ELISA and then </a:t>
            </a:r>
            <a:r>
              <a:rPr lang="en-US" dirty="0">
                <a:solidFill>
                  <a:srgbClr val="FF0000"/>
                </a:solidFill>
              </a:rPr>
              <a:t> immunofluorescence </a:t>
            </a:r>
            <a:r>
              <a:rPr lang="en-US" dirty="0"/>
              <a:t>only the ELISA</a:t>
            </a:r>
          </a:p>
          <a:p>
            <a:pPr>
              <a:buNone/>
            </a:pPr>
            <a:r>
              <a:rPr lang="en-US" dirty="0"/>
              <a:t>       +</a:t>
            </a:r>
            <a:r>
              <a:rPr lang="en-US" dirty="0" err="1"/>
              <a:t>ve</a:t>
            </a:r>
            <a:r>
              <a:rPr lang="en-US" dirty="0"/>
              <a:t> specimens. </a:t>
            </a:r>
          </a:p>
          <a:p>
            <a:pPr>
              <a:buNone/>
            </a:pPr>
            <a:r>
              <a:rPr lang="en-US" dirty="0"/>
              <a:t>       The reliability of the ELISA assay that employ recombinant nuclear antigens may not be as reliable as other methods, at least when detecting antinuclear antibodies in children .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Types and usefulness of staining pattern of ANA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Antinuclear antibodies produce a wide range of different staining patterns.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/>
              <a:t>Reflects the presence of antibodies to one or a combination of nuclear antigens.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nuclear staining pattern was commonly used in the past to detect specific antibody and antigen specificity.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Pattern type has relatively low sensitivity and specificity for different autoimmune disorders.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214282" y="4643446"/>
            <a:ext cx="4357718" cy="2000264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Antinuclear antibodies (photomicrographs)</a:t>
            </a:r>
            <a:br>
              <a:rPr lang="en-US" sz="2400" dirty="0"/>
            </a:br>
            <a:r>
              <a:rPr lang="en-US" sz="2400" dirty="0"/>
              <a:t>In clockwise order, the peripheral, diffuse, nucleolar and speckled immunofluorescent patterns are presented.</a:t>
            </a:r>
            <a:endParaRPr lang="el-GR" sz="2400" dirty="0"/>
          </a:p>
        </p:txBody>
      </p:sp>
      <p:pic>
        <p:nvPicPr>
          <p:cNvPr id="1026" name="Picture 2" descr="C:\Users\user\Desktop\ana_gree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14282" y="642918"/>
            <a:ext cx="4305200" cy="3857652"/>
          </a:xfrm>
          <a:prstGeom prst="rect">
            <a:avLst/>
          </a:prstGeom>
          <a:noFill/>
        </p:spPr>
      </p:pic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4500562" y="642918"/>
            <a:ext cx="4286280" cy="6215082"/>
          </a:xfrm>
        </p:spPr>
        <p:txBody>
          <a:bodyPr>
            <a:normAutofit fontScale="70000" lnSpcReduction="20000"/>
          </a:bodyPr>
          <a:lstStyle/>
          <a:p>
            <a:r>
              <a:rPr lang="en-US" b="1" cap="all" dirty="0"/>
              <a:t>HOW ARE IMMUNOFLUORESCENT </a:t>
            </a:r>
          </a:p>
          <a:p>
            <a:pPr>
              <a:buNone/>
            </a:pPr>
            <a:r>
              <a:rPr lang="en-US" b="1" cap="all" dirty="0"/>
              <a:t>     ANA LEVELS MEASURED?</a:t>
            </a:r>
          </a:p>
          <a:p>
            <a:pPr>
              <a:buNone/>
            </a:pPr>
            <a:endParaRPr lang="en-US" b="1" cap="all" dirty="0"/>
          </a:p>
          <a:p>
            <a:r>
              <a:rPr lang="en-US" dirty="0"/>
              <a:t>Results are reported in titers and the patterns that the autoantibodies make, e.g., </a:t>
            </a:r>
            <a:r>
              <a:rPr lang="en-US" dirty="0">
                <a:solidFill>
                  <a:srgbClr val="00B0F0"/>
                </a:solidFill>
              </a:rPr>
              <a:t>homogeneous, speckled, centromere, etc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Titer reading is determined by adding saline to the liquid portion of a person’s blood.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For example, 1 part blood is mixed with 40 parts saline to create a 1:40 dilution. The dilution then is taken through a series of additional steps, creating tubes of 1:80, 1:160, 1:320, and 1:640 dilutions, respectively.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1985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OF ANA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 The different types of ANAs are defined by their target antigen:</a:t>
            </a:r>
          </a:p>
          <a:p>
            <a:r>
              <a:rPr lang="en-US" dirty="0"/>
              <a:t> </a:t>
            </a:r>
            <a:r>
              <a:rPr lang="en-US" dirty="0" err="1"/>
              <a:t>dsDNA</a:t>
            </a:r>
            <a:r>
              <a:rPr lang="en-US" dirty="0"/>
              <a:t>, </a:t>
            </a:r>
          </a:p>
          <a:p>
            <a:r>
              <a:rPr lang="en-US" dirty="0"/>
              <a:t>individual nuclear </a:t>
            </a:r>
            <a:r>
              <a:rPr lang="en-US" dirty="0" err="1"/>
              <a:t>histones</a:t>
            </a:r>
            <a:endParaRPr lang="en-US" dirty="0"/>
          </a:p>
          <a:p>
            <a:r>
              <a:rPr lang="en-US" dirty="0"/>
              <a:t> other nuclear proteins</a:t>
            </a:r>
          </a:p>
          <a:p>
            <a:r>
              <a:rPr lang="en-US" dirty="0"/>
              <a:t>RNA-protein complexes. </a:t>
            </a:r>
          </a:p>
          <a:p>
            <a:pPr>
              <a:buNone/>
            </a:pPr>
            <a:r>
              <a:rPr lang="en-US" dirty="0"/>
              <a:t>    Some of these antibodies are relatively specific for a particular disease or for specific clinical manifestations in patients with SLE.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ΑΣΘΕΝΗΣ</a:t>
            </a:r>
            <a:r>
              <a:rPr lang="en-US" sz="2400" b="1" dirty="0"/>
              <a:t> </a:t>
            </a:r>
            <a:r>
              <a:rPr lang="el-GR" sz="2400" b="1" dirty="0"/>
              <a:t> ΜΕ</a:t>
            </a:r>
            <a:r>
              <a:rPr lang="en-US" sz="2400" b="1" dirty="0"/>
              <a:t> </a:t>
            </a:r>
            <a:r>
              <a:rPr lang="el-GR" sz="2400" b="1" dirty="0"/>
              <a:t> ΥΠΟΨΙΑ</a:t>
            </a:r>
            <a:r>
              <a:rPr lang="en-US" sz="2400" b="1" dirty="0"/>
              <a:t> </a:t>
            </a:r>
            <a:r>
              <a:rPr lang="el-GR" sz="2400" b="1" dirty="0"/>
              <a:t> ΑΥΤΟΑΝΟΣΟΥ </a:t>
            </a:r>
            <a:r>
              <a:rPr lang="en-US" sz="2400" b="1" dirty="0"/>
              <a:t> </a:t>
            </a:r>
            <a:r>
              <a:rPr lang="el-GR" sz="2400" b="1" dirty="0"/>
              <a:t>ΡΕΥΜΑΤΙΚΟΥ ΝΟΣΗΜΑΤΟΣ: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RF +/- </a:t>
            </a:r>
            <a:r>
              <a:rPr lang="en-US" dirty="0" err="1"/>
              <a:t>antiCCP</a:t>
            </a:r>
            <a:endParaRPr lang="en-US" dirty="0"/>
          </a:p>
          <a:p>
            <a:r>
              <a:rPr lang="en-US" dirty="0"/>
              <a:t>ANA</a:t>
            </a:r>
          </a:p>
          <a:p>
            <a:r>
              <a:rPr lang="en-US" dirty="0" err="1"/>
              <a:t>dsDNA</a:t>
            </a:r>
            <a:endParaRPr lang="en-US" dirty="0"/>
          </a:p>
          <a:p>
            <a:r>
              <a:rPr lang="en-US" dirty="0"/>
              <a:t>ENA – Ro(</a:t>
            </a:r>
            <a:r>
              <a:rPr lang="en-US" dirty="0" err="1"/>
              <a:t>SSa</a:t>
            </a:r>
            <a:r>
              <a:rPr lang="en-US" dirty="0"/>
              <a:t>), La(</a:t>
            </a:r>
            <a:r>
              <a:rPr lang="en-US" dirty="0" err="1"/>
              <a:t>ssB</a:t>
            </a:r>
            <a:r>
              <a:rPr lang="en-US" dirty="0"/>
              <a:t>), </a:t>
            </a:r>
            <a:r>
              <a:rPr lang="en-US" dirty="0" err="1"/>
              <a:t>Sm</a:t>
            </a:r>
            <a:r>
              <a:rPr lang="en-US" dirty="0"/>
              <a:t>, RNP, scl-70,  Jo-1</a:t>
            </a:r>
          </a:p>
          <a:p>
            <a:r>
              <a:rPr lang="en-US" dirty="0" err="1"/>
              <a:t>Ab</a:t>
            </a:r>
            <a:r>
              <a:rPr lang="en-US" dirty="0"/>
              <a:t> </a:t>
            </a:r>
            <a:r>
              <a:rPr lang="en-US" dirty="0" err="1"/>
              <a:t>cardiolipines</a:t>
            </a:r>
            <a:r>
              <a:rPr lang="en-US" dirty="0"/>
              <a:t>, </a:t>
            </a:r>
            <a:r>
              <a:rPr lang="el-GR" dirty="0"/>
              <a:t>Β2</a:t>
            </a:r>
            <a:r>
              <a:rPr lang="en-GB" dirty="0" err="1"/>
              <a:t>gp</a:t>
            </a:r>
            <a:r>
              <a:rPr lang="en-US" dirty="0"/>
              <a:t>1, LA1</a:t>
            </a:r>
          </a:p>
          <a:p>
            <a:r>
              <a:rPr lang="en-US" dirty="0"/>
              <a:t>C3, C4</a:t>
            </a:r>
          </a:p>
          <a:p>
            <a:r>
              <a:rPr lang="en-US" dirty="0"/>
              <a:t>ANCA</a:t>
            </a:r>
          </a:p>
          <a:p>
            <a:r>
              <a:rPr lang="el-GR" dirty="0" err="1"/>
              <a:t>Κρυοσφαιρίνες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587" y="1142984"/>
            <a:ext cx="9072413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14435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15614"/>
            <a:ext cx="5786477" cy="6742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92726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352425"/>
            <a:ext cx="687705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15809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associations of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autoantibodies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SLE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196752"/>
          <a:ext cx="8280920" cy="55588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</a:rPr>
                        <a:t>Antigen specificity</a:t>
                      </a:r>
                      <a:endParaRPr lang="el-GR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</a:rPr>
                        <a:t>Clinical associations</a:t>
                      </a:r>
                      <a:endParaRPr lang="el-GR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</a:rPr>
                        <a:t>Prevalence, percent*</a:t>
                      </a:r>
                      <a:endParaRPr lang="el-GR" sz="12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dsDNA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Marker for active disease, titers fluctuates with disease activity, correlates best with renal disease 	40-60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40-60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ssDNA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 Nonspecific, no clinical utility 	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70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Ro/SSA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Subacute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cutaneous</a:t>
                      </a:r>
                      <a:r>
                        <a:rPr lang="en-US" sz="1000" dirty="0"/>
                        <a:t> lupus (75 percent), photosensitivity, neonatal lupus, complement deficiencies 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40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RNP (U1-RNP)</a:t>
                      </a:r>
                      <a:endParaRPr lang="el-GR" sz="1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	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SLE  generally in conjunction with </a:t>
                      </a:r>
                      <a:r>
                        <a:rPr lang="en-US" sz="1000" dirty="0" err="1"/>
                        <a:t>Sm</a:t>
                      </a:r>
                      <a:r>
                        <a:rPr lang="en-US" sz="1000" dirty="0"/>
                        <a:t>; in MCTD, required for diagnosis  	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30-40</a:t>
                      </a:r>
                      <a:endParaRPr lang="el-GR" sz="10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	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La/SSB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 With La, low prevalence of renal disease</a:t>
                      </a:r>
                      <a:endParaRPr lang="el-GR" sz="10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Neonatal lupus (75 percent)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10-15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Sm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 Marker for disease, not generally useful in management;</a:t>
                      </a:r>
                      <a:endParaRPr lang="el-GR" sz="1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Associated with CNS disease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About 20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3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Phospholipids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/>
                        <a:t>Hypercoagulable</a:t>
                      </a:r>
                      <a:r>
                        <a:rPr lang="en-US" sz="1000" dirty="0"/>
                        <a:t> state in some patients. No clinical significance in others. Thrombocytopenia, later trimester abortions 	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30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Histones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&gt;95 percent in drug-related lupus. Also present in RA, SLE, reported in systemic sclerosis with pulmonary fibrosis 	 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	 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Ribosomal P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Initially associated with psychosis in SLE, more recently with depression 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10-40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2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KU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SLE, MCTD (European, American population) Scleroderma/myositis overlap (Japanese population)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≤19 , ≤39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/>
                        <a:t>PCNA</a:t>
                      </a:r>
                      <a:endParaRPr lang="el-G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/>
                        <a:t>3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76" marR="4077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Undifferentiated rheumatic diseases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Undifferentiated rheumatic diseases generally comprise one or more of the following clinical scenarios:</a:t>
            </a:r>
          </a:p>
          <a:p>
            <a:endParaRPr lang="en-GB" dirty="0"/>
          </a:p>
          <a:p>
            <a:r>
              <a:rPr lang="en-GB" dirty="0"/>
              <a:t>    * Early Raynaud phenomenon  alone</a:t>
            </a:r>
          </a:p>
          <a:p>
            <a:pPr>
              <a:buNone/>
            </a:pPr>
            <a:r>
              <a:rPr lang="en-GB" dirty="0"/>
              <a:t> </a:t>
            </a:r>
          </a:p>
          <a:p>
            <a:r>
              <a:rPr lang="en-GB" dirty="0"/>
              <a:t>    * Early inflammatory </a:t>
            </a:r>
            <a:r>
              <a:rPr lang="en-GB" dirty="0" err="1"/>
              <a:t>polyarthritis</a:t>
            </a:r>
            <a:r>
              <a:rPr lang="en-GB" dirty="0"/>
              <a:t> that does not  </a:t>
            </a:r>
            <a:r>
              <a:rPr lang="en-GB" dirty="0" err="1"/>
              <a:t>fulfill</a:t>
            </a:r>
            <a:r>
              <a:rPr lang="en-GB" dirty="0"/>
              <a:t>  ACR criteria for the diagnosis of RA</a:t>
            </a:r>
          </a:p>
          <a:p>
            <a:pPr>
              <a:buNone/>
            </a:pPr>
            <a:r>
              <a:rPr lang="en-GB" dirty="0"/>
              <a:t> </a:t>
            </a:r>
          </a:p>
          <a:p>
            <a:r>
              <a:rPr lang="en-GB" dirty="0"/>
              <a:t>    * Nonspecific rash resembling the </a:t>
            </a:r>
            <a:r>
              <a:rPr lang="en-GB" dirty="0" err="1"/>
              <a:t>cutaneous</a:t>
            </a:r>
            <a:r>
              <a:rPr lang="en-GB" dirty="0"/>
              <a:t> findings found in defined rheumatic diseases</a:t>
            </a:r>
          </a:p>
          <a:p>
            <a:endParaRPr lang="en-GB" dirty="0"/>
          </a:p>
          <a:p>
            <a:r>
              <a:rPr lang="en-GB" dirty="0"/>
              <a:t>    * Patients who, despite manifesting multiple nonspecific clinical or serologic abnormalities, do not meet ACR criteria for the diagnosis of a specific rheumatic disease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849694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/>
              <a:t>Undifferentiated rheumatic diseases and overlap syndromes</a:t>
            </a:r>
            <a:endParaRPr lang="el-GR" sz="2400" b="1" u="sng" dirty="0"/>
          </a:p>
          <a:p>
            <a:endParaRPr lang="en-GB" dirty="0"/>
          </a:p>
          <a:p>
            <a:r>
              <a:rPr lang="en-GB" sz="2000" b="1" dirty="0"/>
              <a:t>Name</a:t>
            </a:r>
            <a:r>
              <a:rPr lang="el-GR" sz="2000" b="1" dirty="0"/>
              <a:t>                                                                                  </a:t>
            </a:r>
            <a:r>
              <a:rPr lang="en-GB" sz="2000" b="1" dirty="0"/>
              <a:t>Synonyms</a:t>
            </a:r>
            <a:endParaRPr lang="el-GR" sz="2000" b="1" dirty="0"/>
          </a:p>
          <a:p>
            <a:endParaRPr lang="en-GB" dirty="0"/>
          </a:p>
          <a:p>
            <a:r>
              <a:rPr lang="en-GB" b="1" dirty="0"/>
              <a:t>Mixed connective tissue disease </a:t>
            </a:r>
            <a:r>
              <a:rPr lang="en-GB" dirty="0"/>
              <a:t>	 </a:t>
            </a:r>
          </a:p>
          <a:p>
            <a:r>
              <a:rPr lang="en-GB" dirty="0"/>
              <a:t>Lupus-scleroderma-</a:t>
            </a:r>
            <a:r>
              <a:rPr lang="en-GB" dirty="0" err="1"/>
              <a:t>polymyositis</a:t>
            </a:r>
            <a:r>
              <a:rPr lang="en-GB" dirty="0"/>
              <a:t>-rheumatoid arthritis 	 </a:t>
            </a:r>
          </a:p>
          <a:p>
            <a:r>
              <a:rPr lang="en-GB" b="1" dirty="0"/>
              <a:t>Undifferentiated systemic rheumatic disease 	</a:t>
            </a:r>
            <a:r>
              <a:rPr lang="el-GR" b="1" dirty="0"/>
              <a:t>      </a:t>
            </a:r>
            <a:r>
              <a:rPr lang="en-GB" dirty="0"/>
              <a:t>(Early) undifferentiated connective </a:t>
            </a:r>
            <a:r>
              <a:rPr lang="el-GR" dirty="0"/>
              <a:t>                 </a:t>
            </a:r>
            <a:r>
              <a:rPr lang="el-GR" b="1" dirty="0"/>
              <a:t>.</a:t>
            </a:r>
            <a:r>
              <a:rPr lang="en-GB" b="1" dirty="0"/>
              <a:t>  </a:t>
            </a:r>
            <a:r>
              <a:rPr lang="el-GR" b="1" dirty="0"/>
              <a:t>                                                                                            </a:t>
            </a:r>
            <a:r>
              <a:rPr lang="en-GB" dirty="0"/>
              <a:t>tissue, collagen vascular, or a</a:t>
            </a:r>
            <a:r>
              <a:rPr lang="el-GR" dirty="0"/>
              <a:t>.</a:t>
            </a:r>
            <a:r>
              <a:rPr lang="en-GB" dirty="0" err="1"/>
              <a:t>i</a:t>
            </a:r>
            <a:r>
              <a:rPr lang="el-GR" dirty="0"/>
              <a:t>.</a:t>
            </a:r>
            <a:r>
              <a:rPr lang="en-GB" dirty="0"/>
              <a:t>d</a:t>
            </a:r>
            <a:r>
              <a:rPr lang="el-GR" dirty="0"/>
              <a:t>.</a:t>
            </a:r>
            <a:endParaRPr lang="en-GB" dirty="0"/>
          </a:p>
          <a:p>
            <a:r>
              <a:rPr lang="en-GB" b="1" dirty="0" err="1"/>
              <a:t>Nonclassic</a:t>
            </a:r>
            <a:r>
              <a:rPr lang="en-GB" b="1" dirty="0"/>
              <a:t> systemic lupus </a:t>
            </a:r>
            <a:r>
              <a:rPr lang="en-GB" b="1" dirty="0" err="1"/>
              <a:t>erythematosus</a:t>
            </a:r>
            <a:r>
              <a:rPr lang="en-GB" b="1" dirty="0"/>
              <a:t> </a:t>
            </a:r>
            <a:r>
              <a:rPr lang="en-GB" dirty="0"/>
              <a:t>	</a:t>
            </a:r>
            <a:r>
              <a:rPr lang="el-GR" dirty="0"/>
              <a:t>      </a:t>
            </a:r>
            <a:r>
              <a:rPr lang="en-GB" dirty="0"/>
              <a:t>Lupus-like, lupus variant, or near, </a:t>
            </a:r>
            <a:r>
              <a:rPr lang="el-GR" dirty="0"/>
              <a:t>                  </a:t>
            </a:r>
            <a:r>
              <a:rPr lang="en-GB" dirty="0"/>
              <a:t>.                                                                                             borderline</a:t>
            </a:r>
            <a:r>
              <a:rPr lang="en-US" dirty="0"/>
              <a:t>/</a:t>
            </a:r>
            <a:r>
              <a:rPr lang="en-GB" dirty="0"/>
              <a:t>latent</a:t>
            </a:r>
            <a:r>
              <a:rPr lang="el-GR" dirty="0"/>
              <a:t>/</a:t>
            </a:r>
            <a:r>
              <a:rPr lang="en-GB" dirty="0"/>
              <a:t>incipient</a:t>
            </a:r>
            <a:r>
              <a:rPr lang="el-GR" dirty="0"/>
              <a:t>/</a:t>
            </a:r>
            <a:r>
              <a:rPr lang="en-US" dirty="0"/>
              <a:t>     .                                                                                 .                                                                                             </a:t>
            </a:r>
            <a:r>
              <a:rPr lang="en-GB" dirty="0"/>
              <a:t>incomplete</a:t>
            </a:r>
            <a:r>
              <a:rPr lang="el-GR" dirty="0"/>
              <a:t>/</a:t>
            </a:r>
            <a:r>
              <a:rPr lang="en-US" dirty="0"/>
              <a:t> </a:t>
            </a:r>
            <a:r>
              <a:rPr lang="en-GB" dirty="0"/>
              <a:t>possible</a:t>
            </a:r>
            <a:r>
              <a:rPr lang="el-GR" dirty="0"/>
              <a:t>/</a:t>
            </a:r>
            <a:r>
              <a:rPr lang="en-GB" dirty="0"/>
              <a:t>probable LE</a:t>
            </a:r>
          </a:p>
          <a:p>
            <a:r>
              <a:rPr lang="en-GB" b="1" u="sng" dirty="0"/>
              <a:t>Overlap syndromes </a:t>
            </a:r>
            <a:r>
              <a:rPr lang="en-GB" dirty="0"/>
              <a:t>	 </a:t>
            </a:r>
          </a:p>
          <a:p>
            <a:r>
              <a:rPr lang="en-GB" dirty="0"/>
              <a:t>Rheumatoid arthritis-lupus 	</a:t>
            </a:r>
            <a:r>
              <a:rPr lang="el-GR" dirty="0"/>
              <a:t>                                         </a:t>
            </a:r>
            <a:r>
              <a:rPr lang="en-GB" dirty="0" err="1"/>
              <a:t>Rhupus</a:t>
            </a:r>
            <a:endParaRPr lang="en-GB" dirty="0"/>
          </a:p>
          <a:p>
            <a:r>
              <a:rPr lang="en-GB" dirty="0"/>
              <a:t>Scleroderma-</a:t>
            </a:r>
            <a:r>
              <a:rPr lang="en-GB" dirty="0" err="1"/>
              <a:t>polymyositis</a:t>
            </a:r>
            <a:r>
              <a:rPr lang="en-GB" dirty="0"/>
              <a:t>/</a:t>
            </a:r>
            <a:r>
              <a:rPr lang="en-GB" dirty="0" err="1"/>
              <a:t>dermatomyositis</a:t>
            </a:r>
            <a:r>
              <a:rPr lang="en-GB" dirty="0"/>
              <a:t> 	 </a:t>
            </a:r>
          </a:p>
          <a:p>
            <a:r>
              <a:rPr lang="en-GB" dirty="0"/>
              <a:t>Scleroderma-lupus 	 </a:t>
            </a:r>
          </a:p>
          <a:p>
            <a:r>
              <a:rPr lang="en-GB" dirty="0"/>
              <a:t>Scleroderma-rheumatoid arthritis 	 </a:t>
            </a:r>
          </a:p>
          <a:p>
            <a:r>
              <a:rPr lang="en-GB" dirty="0" err="1"/>
              <a:t>Polymyositis</a:t>
            </a:r>
            <a:r>
              <a:rPr lang="en-GB" dirty="0"/>
              <a:t> overlaps 	 </a:t>
            </a:r>
          </a:p>
          <a:p>
            <a:r>
              <a:rPr lang="en-GB" dirty="0"/>
              <a:t>Juvenile idiopathic arthritis-lupus 	 </a:t>
            </a:r>
          </a:p>
          <a:p>
            <a:r>
              <a:rPr lang="en-GB" dirty="0" err="1"/>
              <a:t>Sjögren's</a:t>
            </a:r>
            <a:r>
              <a:rPr lang="en-GB" dirty="0"/>
              <a:t> syndrome overlaps 	 </a:t>
            </a:r>
          </a:p>
          <a:p>
            <a:r>
              <a:rPr lang="en-GB" b="1" u="sng" dirty="0"/>
              <a:t>Other</a:t>
            </a:r>
            <a:r>
              <a:rPr lang="en-GB" dirty="0"/>
              <a:t> 	 </a:t>
            </a:r>
          </a:p>
          <a:p>
            <a:r>
              <a:rPr lang="en-GB" dirty="0"/>
              <a:t>Undifferentiated </a:t>
            </a:r>
            <a:r>
              <a:rPr lang="en-GB" dirty="0" err="1"/>
              <a:t>polyarthritis</a:t>
            </a:r>
            <a:r>
              <a:rPr lang="en-GB" dirty="0"/>
              <a:t> syndrome 	 </a:t>
            </a:r>
          </a:p>
          <a:p>
            <a:r>
              <a:rPr lang="en-GB" dirty="0"/>
              <a:t>Undifferentiated </a:t>
            </a:r>
            <a:r>
              <a:rPr lang="en-GB" dirty="0" err="1"/>
              <a:t>spondyloarthritis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Effect of glucocorticoids on B cells and antibody production</a:t>
            </a:r>
            <a:endParaRPr lang="el-GR" sz="28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Circulating B lymphocytes are reduced by </a:t>
            </a:r>
            <a:r>
              <a:rPr lang="en-US" dirty="0" err="1"/>
              <a:t>glucocorticoid</a:t>
            </a:r>
            <a:r>
              <a:rPr lang="en-US" dirty="0"/>
              <a:t> administration, but less than T cells. </a:t>
            </a:r>
          </a:p>
          <a:p>
            <a:endParaRPr lang="en-US" dirty="0"/>
          </a:p>
          <a:p>
            <a:r>
              <a:rPr lang="en-US" dirty="0"/>
              <a:t>Synthesis of antibodies by B cells unchanged following short-term steroid administration. Glucocorticoids may acutely promote B cell </a:t>
            </a:r>
            <a:r>
              <a:rPr lang="en-US" dirty="0" err="1"/>
              <a:t>Ig</a:t>
            </a:r>
            <a:r>
              <a:rPr lang="en-US" dirty="0"/>
              <a:t> secretion by inhibiting CD8+ suppressor T cells. </a:t>
            </a:r>
          </a:p>
          <a:p>
            <a:endParaRPr lang="en-US" dirty="0"/>
          </a:p>
          <a:p>
            <a:r>
              <a:rPr lang="en-US" dirty="0"/>
              <a:t>Low-dose </a:t>
            </a:r>
            <a:r>
              <a:rPr lang="en-US" dirty="0" err="1"/>
              <a:t>glucocorticoid</a:t>
            </a:r>
            <a:r>
              <a:rPr lang="en-US" dirty="0"/>
              <a:t> therapy appears to have little, if any effect on antigen-stimulated antibody production.</a:t>
            </a:r>
          </a:p>
          <a:p>
            <a:endParaRPr lang="en-US" dirty="0"/>
          </a:p>
          <a:p>
            <a:r>
              <a:rPr lang="en-US" dirty="0"/>
              <a:t>If glucocorticoids are administered chronically over a period of years, however, there may be a decrease in total </a:t>
            </a:r>
            <a:r>
              <a:rPr lang="en-US" dirty="0" err="1"/>
              <a:t>IgG</a:t>
            </a:r>
            <a:r>
              <a:rPr lang="en-US" dirty="0"/>
              <a:t> and </a:t>
            </a:r>
            <a:r>
              <a:rPr lang="en-US" dirty="0" err="1"/>
              <a:t>IgA</a:t>
            </a:r>
            <a:r>
              <a:rPr lang="en-US" dirty="0"/>
              <a:t>, possibly as a consequence of inhibition of T cell help and/or increased catabolism of generated antibody.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1182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l-GR" sz="2800" dirty="0"/>
              <a:t>      </a:t>
            </a:r>
            <a:r>
              <a:rPr lang="el-GR" sz="2800" b="1" i="1" dirty="0">
                <a:latin typeface="Calibri" pitchFamily="34" charset="0"/>
              </a:rPr>
              <a:t>Αυτοαντισώματα  έναντι  συστατικων  του  κυτταρο</a:t>
            </a:r>
            <a:r>
              <a:rPr lang="en-US" sz="2800" b="1" i="1" dirty="0">
                <a:latin typeface="Calibri" pitchFamily="34" charset="0"/>
              </a:rPr>
              <a:t>-</a:t>
            </a:r>
            <a:r>
              <a:rPr lang="el-GR" sz="2800" b="1" i="1" dirty="0">
                <a:latin typeface="Calibri" pitchFamily="34" charset="0"/>
              </a:rPr>
              <a:t>πλάσματος  των  ουδετεροφύλων  κυττάρων.</a:t>
            </a:r>
            <a:r>
              <a:rPr lang="el-GR" sz="2800" dirty="0">
                <a:latin typeface="Calibri" pitchFamily="34" charset="0"/>
              </a:rPr>
              <a:t> </a:t>
            </a:r>
          </a:p>
          <a:p>
            <a:pPr marL="514350" indent="-514350">
              <a:buNone/>
            </a:pPr>
            <a:r>
              <a:rPr lang="el-GR" sz="2800" dirty="0">
                <a:latin typeface="Calibri" pitchFamily="34" charset="0"/>
              </a:rPr>
              <a:t>      Δύο  μορφές  διακρίνονται  με τον ανοσοφθορισμό: 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en-US" sz="2800" dirty="0">
                <a:latin typeface="Calibri" pitchFamily="34" charset="0"/>
              </a:rPr>
              <a:t>   </a:t>
            </a:r>
          </a:p>
          <a:p>
            <a:pPr marL="514350" indent="-514350">
              <a:buNone/>
            </a:pPr>
            <a:r>
              <a:rPr lang="en-US" sz="2800" dirty="0">
                <a:latin typeface="Calibri" pitchFamily="34" charset="0"/>
              </a:rPr>
              <a:t>  </a:t>
            </a:r>
            <a:r>
              <a:rPr lang="el-GR" sz="2800" dirty="0">
                <a:latin typeface="Calibri" pitchFamily="34" charset="0"/>
              </a:rPr>
              <a:t>  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α) </a:t>
            </a:r>
            <a:r>
              <a:rPr lang="en-US" sz="2800" dirty="0">
                <a:latin typeface="Calibri" pitchFamily="34" charset="0"/>
              </a:rPr>
              <a:t>c-ANCA </a:t>
            </a:r>
            <a:r>
              <a:rPr lang="el-GR" sz="2800" dirty="0">
                <a:latin typeface="Calibri" pitchFamily="34" charset="0"/>
              </a:rPr>
              <a:t>ή  κυτταροπλασματικά  που στρέφονται  κατά  των  πρωτοπαθών  κοκκίων</a:t>
            </a:r>
            <a:r>
              <a:rPr lang="en-US" sz="2800" dirty="0">
                <a:latin typeface="Calibri" pitchFamily="34" charset="0"/>
              </a:rPr>
              <a:t>  </a:t>
            </a:r>
            <a:r>
              <a:rPr lang="el-GR" sz="2800" dirty="0">
                <a:latin typeface="Calibri" pitchFamily="34" charset="0"/>
              </a:rPr>
              <a:t>που  περιέχουν  πρωτεϊνάση-3(</a:t>
            </a:r>
            <a:r>
              <a:rPr lang="en-US" sz="2800" dirty="0">
                <a:latin typeface="Calibri" pitchFamily="34" charset="0"/>
              </a:rPr>
              <a:t>PR-3</a:t>
            </a:r>
            <a:r>
              <a:rPr lang="el-GR" sz="2800" dirty="0">
                <a:latin typeface="Calibri" pitchFamily="34" charset="0"/>
              </a:rPr>
              <a:t>).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None/>
            </a:pPr>
            <a:endParaRPr lang="el-GR" sz="2800" dirty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el-GR" sz="2800" dirty="0">
                <a:latin typeface="Calibri" pitchFamily="34" charset="0"/>
              </a:rPr>
              <a:t>      β)</a:t>
            </a:r>
            <a:r>
              <a:rPr lang="en-US" sz="2800" dirty="0">
                <a:latin typeface="Calibri" pitchFamily="34" charset="0"/>
              </a:rPr>
              <a:t>  p-ANCA  </a:t>
            </a:r>
            <a:r>
              <a:rPr lang="el-GR" sz="2800" dirty="0">
                <a:latin typeface="Calibri" pitchFamily="34" charset="0"/>
              </a:rPr>
              <a:t>ή  περιπυρηνικά  που  στρέφονται  κατά  τη  μυελοπεροξειδάση(</a:t>
            </a:r>
            <a:r>
              <a:rPr lang="en-US" sz="2800" dirty="0">
                <a:latin typeface="Calibri" pitchFamily="34" charset="0"/>
              </a:rPr>
              <a:t>MPO). </a:t>
            </a:r>
            <a:endParaRPr lang="el-G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050" descr="UpToDat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3238" y="0"/>
            <a:ext cx="4830762" cy="4165600"/>
          </a:xfrm>
          <a:prstGeom prst="rect">
            <a:avLst/>
          </a:prstGeom>
          <a:noFill/>
        </p:spPr>
      </p:pic>
      <p:sp>
        <p:nvSpPr>
          <p:cNvPr id="237571" name="Rectangle 2051"/>
          <p:cNvSpPr>
            <a:spLocks noChangeArrowheads="1"/>
          </p:cNvSpPr>
          <p:nvPr/>
        </p:nvSpPr>
        <p:spPr bwMode="auto">
          <a:xfrm rot="10800000">
            <a:off x="4283968" y="2636912"/>
            <a:ext cx="4860032" cy="2592291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237572" name="Picture 2052" descr="UpToDat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80928"/>
            <a:ext cx="4327525" cy="4077072"/>
          </a:xfrm>
          <a:prstGeom prst="rect">
            <a:avLst/>
          </a:prstGeom>
          <a:noFill/>
        </p:spPr>
      </p:pic>
      <p:sp>
        <p:nvSpPr>
          <p:cNvPr id="237573" name="Rectangle 2053"/>
          <p:cNvSpPr>
            <a:spLocks noChangeArrowheads="1"/>
          </p:cNvSpPr>
          <p:nvPr/>
        </p:nvSpPr>
        <p:spPr bwMode="auto">
          <a:xfrm>
            <a:off x="0" y="5202238"/>
            <a:ext cx="4357688" cy="1655762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7574" name="Text Box 2054"/>
          <p:cNvSpPr txBox="1">
            <a:spLocks noChangeArrowheads="1"/>
          </p:cNvSpPr>
          <p:nvPr/>
        </p:nvSpPr>
        <p:spPr bwMode="auto">
          <a:xfrm rot="10800000" flipV="1">
            <a:off x="4572000" y="5235544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C-ANCA: </a:t>
            </a:r>
            <a:r>
              <a:rPr lang="el-GR" sz="2400" dirty="0">
                <a:latin typeface="Calibri" pitchFamily="34" charset="0"/>
              </a:rPr>
              <a:t>πρωτεϊνάση-3 </a:t>
            </a:r>
            <a:r>
              <a:rPr lang="en-US" sz="2400" dirty="0">
                <a:latin typeface="Calibri" pitchFamily="34" charset="0"/>
              </a:rPr>
              <a:t>(PR3)</a:t>
            </a:r>
            <a:endParaRPr lang="en-GB" sz="2400" dirty="0">
              <a:latin typeface="Calibri" pitchFamily="34" charset="0"/>
            </a:endParaRPr>
          </a:p>
        </p:txBody>
      </p:sp>
      <p:sp>
        <p:nvSpPr>
          <p:cNvPr id="237575" name="Text Box 2055"/>
          <p:cNvSpPr txBox="1">
            <a:spLocks noChangeArrowheads="1"/>
          </p:cNvSpPr>
          <p:nvPr/>
        </p:nvSpPr>
        <p:spPr bwMode="auto">
          <a:xfrm>
            <a:off x="0" y="5229200"/>
            <a:ext cx="435597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" pitchFamily="34" charset="0"/>
              </a:rPr>
              <a:t>P-ANCA: </a:t>
            </a:r>
            <a:endParaRPr lang="el-GR" sz="2400" dirty="0">
              <a:latin typeface="Calibri" pitchFamily="34" charset="0"/>
            </a:endParaRPr>
          </a:p>
          <a:p>
            <a:r>
              <a:rPr lang="el-GR" sz="2400" dirty="0">
                <a:latin typeface="Calibri" pitchFamily="34" charset="0"/>
              </a:rPr>
              <a:t>Μυελοϋπεροξειδάση </a:t>
            </a:r>
            <a:r>
              <a:rPr lang="en-US" sz="2400" dirty="0">
                <a:latin typeface="Calibri" pitchFamily="34" charset="0"/>
              </a:rPr>
              <a:t>(MPO)</a:t>
            </a:r>
            <a:endParaRPr lang="el-GR" sz="2400" dirty="0">
              <a:latin typeface="Calibri" pitchFamily="34" charset="0"/>
            </a:endParaRPr>
          </a:p>
          <a:p>
            <a:r>
              <a:rPr lang="el-GR" sz="2000" dirty="0">
                <a:latin typeface="Calibri" pitchFamily="34" charset="0"/>
                <a:sym typeface="Symbol" pitchFamily="18" charset="2"/>
              </a:rPr>
              <a:t>Περιπυρηνικός φθορισμός</a:t>
            </a:r>
          </a:p>
          <a:p>
            <a:r>
              <a:rPr lang="en-US" sz="2000" dirty="0">
                <a:latin typeface="Calibri" pitchFamily="34" charset="0"/>
              </a:rPr>
              <a:t>M</a:t>
            </a:r>
            <a:r>
              <a:rPr lang="el-GR" sz="2000" dirty="0">
                <a:latin typeface="Calibri" pitchFamily="34" charset="0"/>
              </a:rPr>
              <a:t>ικροσκοπική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Πολυαγγειίτις</a:t>
            </a:r>
            <a:r>
              <a:rPr lang="en-US" sz="2000" dirty="0">
                <a:latin typeface="Calibri" pitchFamily="34" charset="0"/>
              </a:rPr>
              <a:t> (45-80%)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237577" name="Text Box 2057"/>
          <p:cNvSpPr txBox="1">
            <a:spLocks noChangeArrowheads="1"/>
          </p:cNvSpPr>
          <p:nvPr/>
        </p:nvSpPr>
        <p:spPr bwMode="auto">
          <a:xfrm>
            <a:off x="249238" y="292100"/>
            <a:ext cx="40347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4800" dirty="0">
                <a:latin typeface="Calibri" pitchFamily="34" charset="0"/>
              </a:rPr>
              <a:t>Α</a:t>
            </a:r>
            <a:r>
              <a:rPr lang="en-US" sz="4800" dirty="0">
                <a:latin typeface="Calibri" pitchFamily="34" charset="0"/>
              </a:rPr>
              <a:t>NCA</a:t>
            </a:r>
            <a:endParaRPr lang="el-GR" sz="4800" dirty="0">
              <a:latin typeface="Calibri" pitchFamily="34" charset="0"/>
            </a:endParaRPr>
          </a:p>
          <a:p>
            <a:endParaRPr lang="el-GR" sz="2400" dirty="0">
              <a:latin typeface="Calibri" pitchFamily="34" charset="0"/>
            </a:endParaRPr>
          </a:p>
          <a:p>
            <a:r>
              <a:rPr lang="el-GR" sz="2400" dirty="0">
                <a:latin typeface="Calibri" pitchFamily="34" charset="0"/>
              </a:rPr>
              <a:t>Μέθοδοι ανίχνευσης:</a:t>
            </a:r>
          </a:p>
          <a:p>
            <a:r>
              <a:rPr lang="el-GR" sz="2400" dirty="0">
                <a:latin typeface="Calibri" pitchFamily="34" charset="0"/>
              </a:rPr>
              <a:t>Έμμεσος ανοσοφθορισμός                                               Ανοσοενζυμική μέθοδος</a:t>
            </a:r>
            <a:endParaRPr lang="en-GB" sz="2400" dirty="0">
              <a:latin typeface="Calibri" pitchFamily="34" charset="0"/>
            </a:endParaRPr>
          </a:p>
        </p:txBody>
      </p:sp>
      <p:sp>
        <p:nvSpPr>
          <p:cNvPr id="237579" name="Text Box 2059"/>
          <p:cNvSpPr txBox="1">
            <a:spLocks noChangeArrowheads="1"/>
          </p:cNvSpPr>
          <p:nvPr/>
        </p:nvSpPr>
        <p:spPr bwMode="auto">
          <a:xfrm>
            <a:off x="4355976" y="5733256"/>
            <a:ext cx="47880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66"/>
              </a:buClr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Κυτταροπλασματικός φθορισμός, με κοκκιώδη χρώση → ενεργότητα-βαρύτητα</a:t>
            </a:r>
            <a:endParaRPr lang="el-GR" sz="2000" dirty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7584" name="Text Box 2064"/>
          <p:cNvSpPr txBox="1">
            <a:spLocks noChangeArrowheads="1"/>
          </p:cNvSpPr>
          <p:nvPr/>
        </p:nvSpPr>
        <p:spPr bwMode="auto">
          <a:xfrm>
            <a:off x="4418013" y="2708920"/>
            <a:ext cx="47259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66"/>
              </a:buClr>
              <a:buFont typeface="Wingdings" pitchFamily="2" charset="2"/>
              <a:buNone/>
            </a:pPr>
            <a:r>
              <a:rPr lang="el-GR" sz="3200" dirty="0">
                <a:latin typeface="Calibri" pitchFamily="34" charset="0"/>
              </a:rPr>
              <a:t>Κοκκιωμάτωση </a:t>
            </a:r>
            <a:r>
              <a:rPr lang="en-US" sz="3200" dirty="0">
                <a:latin typeface="Calibri" pitchFamily="34" charset="0"/>
              </a:rPr>
              <a:t>Wegener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Antiphospholipid</a:t>
            </a:r>
            <a:r>
              <a:rPr lang="en-US" dirty="0"/>
              <a:t> antibodies-</a:t>
            </a:r>
            <a:r>
              <a:rPr lang="en-US"/>
              <a:t>aPL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APL, which are directed against plasma proteins bound to anionic phospholipids, may be detected as:</a:t>
            </a:r>
          </a:p>
          <a:p>
            <a:endParaRPr lang="en-US" dirty="0"/>
          </a:p>
          <a:p>
            <a:r>
              <a:rPr lang="en-US" dirty="0"/>
              <a:t>    * Lupus anticoagulants</a:t>
            </a:r>
          </a:p>
          <a:p>
            <a:r>
              <a:rPr lang="en-US" dirty="0"/>
              <a:t>    * </a:t>
            </a:r>
            <a:r>
              <a:rPr lang="en-US" dirty="0" err="1"/>
              <a:t>Anticardiolipin</a:t>
            </a:r>
            <a:r>
              <a:rPr lang="en-US" dirty="0"/>
              <a:t> antibodies</a:t>
            </a:r>
          </a:p>
          <a:p>
            <a:r>
              <a:rPr lang="en-US" dirty="0"/>
              <a:t>    * Antibodies to ß2 glycoprotein-I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143800" cy="714356"/>
          </a:xfrm>
        </p:spPr>
        <p:txBody>
          <a:bodyPr>
            <a:normAutofit fontScale="90000"/>
          </a:bodyPr>
          <a:lstStyle/>
          <a:p>
            <a:br>
              <a:rPr lang="en-US" sz="3200" b="1" dirty="0"/>
            </a:br>
            <a:r>
              <a:rPr lang="el-GR" sz="3200" b="1" dirty="0"/>
              <a:t>ΡΕΥΜΑΤΟΕΙΔΕΙΣ ΠΑΡΑΓΟΝΤΑΣ (</a:t>
            </a:r>
            <a:r>
              <a:rPr lang="en-US" sz="3200" b="1" dirty="0"/>
              <a:t>RF</a:t>
            </a:r>
            <a:r>
              <a:rPr lang="el-GR" sz="3200" b="1" dirty="0"/>
              <a:t>) </a:t>
            </a:r>
            <a:br>
              <a:rPr lang="el-GR" sz="3200" b="1" dirty="0"/>
            </a:br>
            <a:endParaRPr lang="el-GR" sz="3200" dirty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384175">
              <a:lnSpc>
                <a:spcPct val="90000"/>
              </a:lnSpc>
              <a:spcBef>
                <a:spcPct val="45000"/>
              </a:spcBef>
              <a:buFontTx/>
              <a:buNone/>
            </a:pPr>
            <a:endParaRPr lang="en-US" sz="2000" dirty="0"/>
          </a:p>
          <a:p>
            <a:pPr marL="0" indent="384175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el-GR" sz="6800" dirty="0" err="1"/>
              <a:t>Αυτοαντισώματα</a:t>
            </a:r>
            <a:r>
              <a:rPr lang="el-GR" sz="6800" dirty="0"/>
              <a:t> όλων των </a:t>
            </a:r>
            <a:r>
              <a:rPr lang="el-GR" sz="6800" dirty="0" err="1"/>
              <a:t>ανοσοσφαιρινών</a:t>
            </a:r>
            <a:r>
              <a:rPr lang="el-GR" sz="6800" dirty="0"/>
              <a:t> (IgΜ, IgG, IgΑ) κατά του </a:t>
            </a:r>
            <a:r>
              <a:rPr lang="el-GR" sz="6800" dirty="0" err="1"/>
              <a:t>Fc</a:t>
            </a:r>
            <a:r>
              <a:rPr lang="el-GR" sz="6800" dirty="0"/>
              <a:t> κλάσματος της ανθρώπινης </a:t>
            </a:r>
            <a:r>
              <a:rPr lang="el-GR" sz="6800" dirty="0" err="1"/>
              <a:t>ανοσοσφαιρίνης</a:t>
            </a:r>
            <a:r>
              <a:rPr lang="el-GR" sz="6800" dirty="0"/>
              <a:t> </a:t>
            </a:r>
            <a:r>
              <a:rPr lang="el-GR" sz="6800" dirty="0" err="1"/>
              <a:t>IgG</a:t>
            </a:r>
            <a:r>
              <a:rPr lang="el-GR" sz="6800" dirty="0"/>
              <a:t>.  </a:t>
            </a:r>
            <a:endParaRPr lang="en-US" sz="6800" dirty="0"/>
          </a:p>
          <a:p>
            <a:pPr marL="0" indent="384175">
              <a:lnSpc>
                <a:spcPct val="90000"/>
              </a:lnSpc>
              <a:spcBef>
                <a:spcPct val="45000"/>
              </a:spcBef>
              <a:buFontTx/>
              <a:buNone/>
            </a:pPr>
            <a:endParaRPr lang="el-GR" sz="6800" dirty="0"/>
          </a:p>
          <a:p>
            <a:pPr marL="0" indent="384175">
              <a:lnSpc>
                <a:spcPct val="90000"/>
              </a:lnSpc>
              <a:spcBef>
                <a:spcPct val="45000"/>
              </a:spcBef>
              <a:buFontTx/>
              <a:buNone/>
            </a:pPr>
            <a:r>
              <a:rPr lang="el-GR" sz="6800" dirty="0"/>
              <a:t>Συνήθως μετριέται ο  IgM-</a:t>
            </a:r>
            <a:r>
              <a:rPr lang="en-US" sz="6800" dirty="0"/>
              <a:t>RF</a:t>
            </a:r>
            <a:r>
              <a:rPr lang="el-GR" sz="6800" dirty="0"/>
              <a:t> στον ορό, το αρθρικό υγρό (διαγνωστικός) ή και  άλλα σωματικά υγρά. </a:t>
            </a:r>
            <a:endParaRPr lang="en-US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endParaRPr lang="el-GR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sz="6800" dirty="0"/>
              <a:t> Συσχετίζεται με:</a:t>
            </a:r>
            <a:endParaRPr lang="en-US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 typeface="+mj-lt"/>
              <a:buAutoNum type="arabicPeriod"/>
            </a:pPr>
            <a:r>
              <a:rPr lang="el-GR" sz="6800" dirty="0"/>
              <a:t> βαρύτερες μορφές της νόσου,                           </a:t>
            </a:r>
            <a:endParaRPr lang="en-US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 typeface="+mj-lt"/>
              <a:buAutoNum type="arabicPeriod"/>
            </a:pPr>
            <a:r>
              <a:rPr lang="el-GR" sz="6800" dirty="0"/>
              <a:t> εξωαρθρικές εκδηλώσεις,                              </a:t>
            </a:r>
            <a:endParaRPr lang="en-US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 typeface="+mj-lt"/>
              <a:buAutoNum type="arabicPeriod"/>
            </a:pPr>
            <a:r>
              <a:rPr lang="el-GR" sz="6800" dirty="0"/>
              <a:t> ταχεία και βαριά εξέλιξη της νόσου και των  ακτινολογικών</a:t>
            </a:r>
            <a:r>
              <a:rPr lang="en-US" sz="6800" dirty="0"/>
              <a:t> </a:t>
            </a:r>
            <a:r>
              <a:rPr lang="el-GR" sz="6800" dirty="0"/>
              <a:t>αλλοιώσεων. </a:t>
            </a:r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endParaRPr lang="el-GR" sz="6800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sz="6800" b="1" u="sng" dirty="0"/>
              <a:t>Αρνητικός </a:t>
            </a:r>
            <a:r>
              <a:rPr lang="en-US" sz="6800" b="1" u="sng" dirty="0"/>
              <a:t>RF</a:t>
            </a:r>
            <a:r>
              <a:rPr lang="el-GR" sz="6800" b="1" u="sng" dirty="0"/>
              <a:t> δεν αποκλείει τις βαριές οστικές καταστροφές. </a:t>
            </a:r>
            <a:endParaRPr lang="en-US" sz="6800" b="1" u="sng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endParaRPr lang="el-GR" sz="2000" dirty="0"/>
          </a:p>
        </p:txBody>
      </p:sp>
      <p:pic>
        <p:nvPicPr>
          <p:cNvPr id="5122" name="Picture 2" descr="C:\Users\user\Desktop\36_bcell_f_chanceevent2_72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928802"/>
            <a:ext cx="4038600" cy="32805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484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Anticardiolipin</a:t>
            </a:r>
            <a:r>
              <a:rPr lang="en-US" dirty="0"/>
              <a:t> antibodies — ACL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ACL reacts with </a:t>
            </a:r>
            <a:r>
              <a:rPr lang="en-US" dirty="0" err="1"/>
              <a:t>cardiolipin</a:t>
            </a:r>
            <a:r>
              <a:rPr lang="en-US" dirty="0"/>
              <a:t> but may also react with </a:t>
            </a:r>
            <a:r>
              <a:rPr lang="en-US" dirty="0" err="1"/>
              <a:t>phosphatidylserine</a:t>
            </a:r>
            <a:r>
              <a:rPr lang="en-US" dirty="0"/>
              <a:t>, </a:t>
            </a:r>
            <a:r>
              <a:rPr lang="en-US" dirty="0" err="1"/>
              <a:t>phosphatidylinositol</a:t>
            </a:r>
            <a:r>
              <a:rPr lang="en-US" dirty="0"/>
              <a:t>, </a:t>
            </a:r>
            <a:r>
              <a:rPr lang="en-US" dirty="0" err="1"/>
              <a:t>phosphatidylglycerol</a:t>
            </a:r>
            <a:r>
              <a:rPr lang="en-US" dirty="0"/>
              <a:t>, ß2-GP-I, </a:t>
            </a:r>
            <a:r>
              <a:rPr lang="en-US" dirty="0" err="1"/>
              <a:t>prothrombin</a:t>
            </a:r>
            <a:r>
              <a:rPr lang="en-US" dirty="0"/>
              <a:t>, or </a:t>
            </a:r>
            <a:r>
              <a:rPr lang="en-US" dirty="0" err="1"/>
              <a:t>annexin</a:t>
            </a:r>
            <a:r>
              <a:rPr lang="en-US" dirty="0"/>
              <a:t> V.</a:t>
            </a:r>
          </a:p>
          <a:p>
            <a:endParaRPr lang="en-US" dirty="0"/>
          </a:p>
          <a:p>
            <a:r>
              <a:rPr lang="en-US" dirty="0"/>
              <a:t>The concordance between the presence of an LA and aCL is approx. 85 %. </a:t>
            </a:r>
          </a:p>
          <a:p>
            <a:pPr>
              <a:buNone/>
            </a:pPr>
            <a:r>
              <a:rPr lang="en-US" dirty="0"/>
              <a:t>      LAs comprises a separate population of antibodies from aCL. </a:t>
            </a:r>
          </a:p>
          <a:p>
            <a:pPr>
              <a:buNone/>
            </a:pPr>
            <a:r>
              <a:rPr lang="en-US" dirty="0"/>
              <a:t>      Testing should be performed for both LAs and aCL if APS is suspected on a clinical basis. </a:t>
            </a:r>
          </a:p>
          <a:p>
            <a:endParaRPr lang="en-US" dirty="0"/>
          </a:p>
          <a:p>
            <a:r>
              <a:rPr lang="en-US" dirty="0"/>
              <a:t>Elevated levels of </a:t>
            </a:r>
            <a:r>
              <a:rPr lang="en-US" dirty="0" err="1"/>
              <a:t>IgG</a:t>
            </a:r>
            <a:r>
              <a:rPr lang="en-US" dirty="0"/>
              <a:t> aCL - greater risk of thrombosis than other immunoglobulin </a:t>
            </a:r>
            <a:r>
              <a:rPr lang="en-US" dirty="0" err="1"/>
              <a:t>isotypes</a:t>
            </a:r>
            <a:r>
              <a:rPr lang="en-US" dirty="0"/>
              <a:t> . </a:t>
            </a:r>
          </a:p>
          <a:p>
            <a:pPr>
              <a:buNone/>
            </a:pPr>
            <a:r>
              <a:rPr lang="en-US" dirty="0"/>
              <a:t>      </a:t>
            </a:r>
            <a:r>
              <a:rPr lang="en-US" dirty="0" err="1"/>
              <a:t>IgM</a:t>
            </a:r>
            <a:r>
              <a:rPr lang="en-US" dirty="0"/>
              <a:t> and IgA aCL </a:t>
            </a:r>
            <a:r>
              <a:rPr lang="en-US" dirty="0" err="1"/>
              <a:t>isotypes</a:t>
            </a:r>
            <a:r>
              <a:rPr lang="en-US" dirty="0"/>
              <a:t> may be associated with the APS 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False positive serologic test for syphilis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false positive test for syphilis (BFPTS) phenomenon occurs because the syphilis antigen used in the VDRL and RPR tests is </a:t>
            </a:r>
            <a:r>
              <a:rPr lang="en-US" dirty="0" err="1"/>
              <a:t>cardiolipin</a:t>
            </a:r>
            <a:r>
              <a:rPr lang="en-US" dirty="0"/>
              <a:t> mixed with </a:t>
            </a:r>
            <a:r>
              <a:rPr lang="en-US" dirty="0" err="1"/>
              <a:t>cephaline</a:t>
            </a:r>
            <a:r>
              <a:rPr lang="en-US" dirty="0"/>
              <a:t> and cholesterol. </a:t>
            </a:r>
          </a:p>
          <a:p>
            <a:r>
              <a:rPr lang="en-US" dirty="0"/>
              <a:t>Examples of BFPTS are positive rapid plasma </a:t>
            </a:r>
            <a:r>
              <a:rPr lang="en-US" dirty="0" err="1"/>
              <a:t>reagin</a:t>
            </a:r>
            <a:r>
              <a:rPr lang="en-US" dirty="0"/>
              <a:t> (RPR) or Venereal Disease Research Laboratory (VDRL) tests that are not confirmed by specific </a:t>
            </a:r>
            <a:r>
              <a:rPr lang="en-US" dirty="0" err="1"/>
              <a:t>treponemal</a:t>
            </a:r>
            <a:r>
              <a:rPr lang="en-US" dirty="0"/>
              <a:t> assays. These tests for the diagnosis of syphilis have been replaced by specific </a:t>
            </a:r>
            <a:r>
              <a:rPr lang="en-US" dirty="0" err="1"/>
              <a:t>antitreponemal</a:t>
            </a:r>
            <a:r>
              <a:rPr lang="en-US" dirty="0"/>
              <a:t> tests in most laboratories.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RPR and VDRL assays, not appropriate screening tests for </a:t>
            </a:r>
            <a:r>
              <a:rPr lang="en-US" dirty="0" err="1">
                <a:solidFill>
                  <a:srgbClr val="FF0000"/>
                </a:solidFill>
              </a:rPr>
              <a:t>aPL</a:t>
            </a:r>
            <a:r>
              <a:rPr lang="en-US" dirty="0">
                <a:solidFill>
                  <a:srgbClr val="FF0000"/>
                </a:solidFill>
              </a:rPr>
              <a:t> because of their low sensitivities and specificities.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Lupus anticoagulants — LAs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LAs - antibodies directed against plasma proteins such as ß2-GP-I, </a:t>
            </a:r>
            <a:r>
              <a:rPr lang="en-US" dirty="0" err="1"/>
              <a:t>prothrombin</a:t>
            </a:r>
            <a:r>
              <a:rPr lang="en-US" dirty="0"/>
              <a:t>, or </a:t>
            </a:r>
            <a:r>
              <a:rPr lang="en-US" dirty="0" err="1"/>
              <a:t>annexin</a:t>
            </a:r>
            <a:r>
              <a:rPr lang="en-US" dirty="0"/>
              <a:t> V that are bound to anionic phospholipids.</a:t>
            </a:r>
          </a:p>
          <a:p>
            <a:endParaRPr lang="en-US" dirty="0"/>
          </a:p>
          <a:p>
            <a:r>
              <a:rPr lang="en-US" dirty="0"/>
              <a:t>"the lupus anticoagulant" is a misnomer, for three reasons: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* The presence of an LA is generally associated with a clotting tendency, not an anticoagulant effect.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* More than one antibody is associated with LA activity. As examples, both aCL and antibodies to ß2-GP-I can have LA activity.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* Only about 50 percent of individuals with an LA meet the ACR criteria for the classification of SLE.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Anti-ß2-glycoprotein-I antibodies — ß2-GP-I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-a naturally occurring inhibitor of coagulation and platelet aggregation. The properties of this protein as a clotting inhibitor could explain why neutralizing antibodies promote thrombosis. Consistent with this hypothesis is the observation that </a:t>
            </a:r>
            <a:r>
              <a:rPr lang="en-US" dirty="0" err="1"/>
              <a:t>aPL</a:t>
            </a:r>
            <a:r>
              <a:rPr lang="en-US" dirty="0"/>
              <a:t> prolong the </a:t>
            </a:r>
            <a:r>
              <a:rPr lang="en-US" dirty="0" err="1"/>
              <a:t>aPTT</a:t>
            </a:r>
            <a:r>
              <a:rPr lang="en-US" dirty="0"/>
              <a:t> if added to normal plasma but not to plasma depleted of ß2-GP-I . </a:t>
            </a:r>
          </a:p>
          <a:p>
            <a:endParaRPr lang="en-US" dirty="0"/>
          </a:p>
          <a:p>
            <a:r>
              <a:rPr lang="en-US" dirty="0"/>
              <a:t>-binds to negatively-charged phospholipids such as </a:t>
            </a:r>
            <a:r>
              <a:rPr lang="en-US" dirty="0" err="1"/>
              <a:t>phosphatidylserine</a:t>
            </a:r>
            <a:r>
              <a:rPr lang="en-US" dirty="0"/>
              <a:t> and </a:t>
            </a:r>
            <a:r>
              <a:rPr lang="en-US" dirty="0" err="1"/>
              <a:t>phosphatidylinositol</a:t>
            </a:r>
            <a:r>
              <a:rPr lang="en-US" dirty="0"/>
              <a:t> and inhibits both contact activation of the clotting cascade and the conversion of </a:t>
            </a:r>
            <a:r>
              <a:rPr lang="en-US" dirty="0" err="1"/>
              <a:t>prothrombin</a:t>
            </a:r>
            <a:r>
              <a:rPr lang="en-US" dirty="0"/>
              <a:t> to thrombin.</a:t>
            </a:r>
          </a:p>
          <a:p>
            <a:endParaRPr lang="en-US" dirty="0"/>
          </a:p>
          <a:p>
            <a:r>
              <a:rPr lang="en-US" dirty="0"/>
              <a:t>Antibodies to ß2-GP-I are found in a large percentage of patients with 1o or 2o APS .Usually found in association with other </a:t>
            </a:r>
            <a:r>
              <a:rPr lang="en-US" dirty="0" err="1"/>
              <a:t>aPL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They are the sole </a:t>
            </a:r>
            <a:r>
              <a:rPr lang="en-US" dirty="0" err="1"/>
              <a:t>aPL</a:t>
            </a:r>
            <a:r>
              <a:rPr lang="en-US" dirty="0"/>
              <a:t> detectable in approx.11% of such patients.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Diseases associated with </a:t>
            </a:r>
            <a:r>
              <a:rPr lang="en-GB" sz="2800" b="1" dirty="0" err="1"/>
              <a:t>aPL</a:t>
            </a:r>
            <a:r>
              <a:rPr lang="en-GB" sz="2800" b="1" dirty="0"/>
              <a:t> 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904656"/>
          </a:xfrm>
        </p:spPr>
        <p:txBody>
          <a:bodyPr>
            <a:noAutofit/>
          </a:bodyPr>
          <a:lstStyle/>
          <a:p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SLE.</a:t>
            </a:r>
          </a:p>
          <a:p>
            <a:pPr>
              <a:buNone/>
            </a:pPr>
            <a:r>
              <a:rPr lang="en-GB" sz="1600" dirty="0"/>
              <a:t>    * Approx. 31 % an LA</a:t>
            </a:r>
          </a:p>
          <a:p>
            <a:pPr>
              <a:buNone/>
            </a:pPr>
            <a:r>
              <a:rPr lang="en-GB" sz="1600" dirty="0"/>
              <a:t>    * 23 - 47 %have an aCL</a:t>
            </a:r>
          </a:p>
          <a:p>
            <a:pPr>
              <a:buNone/>
            </a:pPr>
            <a:r>
              <a:rPr lang="en-GB" sz="1600" dirty="0"/>
              <a:t>    * 20 % have ß2-GP-I</a:t>
            </a:r>
          </a:p>
          <a:p>
            <a:pPr>
              <a:buNone/>
            </a:pPr>
            <a:r>
              <a:rPr lang="en-GB" sz="1600" dirty="0"/>
              <a:t>     Conversely, approximately 50 % of patients with an LA have SLE </a:t>
            </a:r>
          </a:p>
          <a:p>
            <a:endParaRPr lang="en-GB" sz="1600" dirty="0"/>
          </a:p>
          <a:p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AI and rheumatic diseases </a:t>
            </a:r>
            <a:r>
              <a:rPr lang="en-GB" sz="1600" dirty="0"/>
              <a:t>(</a:t>
            </a:r>
            <a:r>
              <a:rPr lang="en-GB" sz="1600" dirty="0" err="1"/>
              <a:t>eg</a:t>
            </a:r>
            <a:r>
              <a:rPr lang="en-GB" sz="1600" dirty="0"/>
              <a:t>, scleroderma, psoriatic arthritis) but, in the absence of clinical events associated with the APS, their significance is not clear </a:t>
            </a:r>
          </a:p>
          <a:p>
            <a:endParaRPr lang="en-GB" sz="1600" dirty="0"/>
          </a:p>
          <a:p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Infections </a:t>
            </a:r>
            <a:r>
              <a:rPr lang="en-GB" sz="1600" dirty="0"/>
              <a:t>— usually </a:t>
            </a:r>
            <a:r>
              <a:rPr lang="en-GB" sz="1600" dirty="0" err="1"/>
              <a:t>IgM</a:t>
            </a:r>
            <a:r>
              <a:rPr lang="en-GB" sz="1600" dirty="0"/>
              <a:t> aCL, which may occasionally result in thrombotic events. Usually do not have anti-ß2-GP-I antibody activity</a:t>
            </a:r>
          </a:p>
          <a:p>
            <a:r>
              <a:rPr lang="en-GB" sz="1600" dirty="0"/>
              <a:t>    </a:t>
            </a:r>
            <a:r>
              <a:rPr lang="en-GB" sz="1600" b="1" dirty="0"/>
              <a:t>* Bacterial infections </a:t>
            </a:r>
            <a:r>
              <a:rPr lang="en-GB" sz="1600" dirty="0"/>
              <a:t>— Bacterial </a:t>
            </a:r>
            <a:r>
              <a:rPr lang="en-GB" sz="1600" dirty="0" err="1"/>
              <a:t>septicemia</a:t>
            </a:r>
            <a:r>
              <a:rPr lang="en-GB" sz="1600" dirty="0"/>
              <a:t>, </a:t>
            </a:r>
            <a:r>
              <a:rPr lang="en-GB" sz="1600" dirty="0" err="1"/>
              <a:t>leptospirosis</a:t>
            </a:r>
            <a:r>
              <a:rPr lang="en-GB" sz="1600" dirty="0"/>
              <a:t>, syphilis, Lyme disease (</a:t>
            </a:r>
            <a:r>
              <a:rPr lang="en-GB" sz="1600" dirty="0" err="1"/>
              <a:t>borreliosis</a:t>
            </a:r>
            <a:r>
              <a:rPr lang="en-GB" sz="1600" dirty="0"/>
              <a:t>), tuberculosis, leprosy, infective </a:t>
            </a:r>
            <a:r>
              <a:rPr lang="en-GB" sz="1600" dirty="0" err="1"/>
              <a:t>endocarditis</a:t>
            </a:r>
            <a:r>
              <a:rPr lang="en-GB" sz="1600" dirty="0"/>
              <a:t>, post-streptococcal rheumatic fever, and </a:t>
            </a:r>
            <a:r>
              <a:rPr lang="en-GB" sz="1600" dirty="0" err="1"/>
              <a:t>Klebsiella</a:t>
            </a:r>
            <a:r>
              <a:rPr lang="en-GB" sz="1600" dirty="0"/>
              <a:t> infections.</a:t>
            </a:r>
          </a:p>
          <a:p>
            <a:endParaRPr lang="en-GB" sz="1600" dirty="0"/>
          </a:p>
          <a:p>
            <a:r>
              <a:rPr lang="en-GB" sz="1600" dirty="0"/>
              <a:t>    * </a:t>
            </a:r>
            <a:r>
              <a:rPr lang="en-GB" sz="1600" b="1" dirty="0"/>
              <a:t>Viral infections </a:t>
            </a:r>
            <a:r>
              <a:rPr lang="en-GB" sz="1600" dirty="0"/>
              <a:t>— Hepatitis A, B, and C, mumps, HIV, HTLV-I, cytomegalovirus, </a:t>
            </a:r>
            <a:r>
              <a:rPr lang="en-GB" sz="1600" dirty="0" err="1"/>
              <a:t>varicella</a:t>
            </a:r>
            <a:r>
              <a:rPr lang="en-GB" sz="1600" dirty="0"/>
              <a:t>-zoster, Epstein-Barr virus, adenovirus parvovirus, and rubella. Several earlier studies had reported an association between infection with hepatitis C virus and </a:t>
            </a:r>
            <a:r>
              <a:rPr lang="en-GB" sz="1600" dirty="0" err="1"/>
              <a:t>aPL</a:t>
            </a:r>
            <a:r>
              <a:rPr lang="en-GB" sz="1600" dirty="0"/>
              <a:t>.</a:t>
            </a:r>
          </a:p>
          <a:p>
            <a:endParaRPr lang="en-GB" sz="1600" dirty="0"/>
          </a:p>
          <a:p>
            <a:r>
              <a:rPr lang="en-GB" sz="1600" dirty="0"/>
              <a:t>    </a:t>
            </a:r>
            <a:r>
              <a:rPr lang="en-GB" sz="1600" b="1" dirty="0"/>
              <a:t>* Parasitic infections</a:t>
            </a:r>
            <a:r>
              <a:rPr lang="en-GB" sz="1600" dirty="0"/>
              <a:t>— Malaria, </a:t>
            </a:r>
            <a:r>
              <a:rPr lang="en-GB" sz="1600" dirty="0" err="1"/>
              <a:t>Pneumocystis</a:t>
            </a:r>
            <a:r>
              <a:rPr lang="en-GB" sz="1600" dirty="0"/>
              <a:t> </a:t>
            </a:r>
            <a:r>
              <a:rPr lang="en-GB" sz="1600" dirty="0" err="1"/>
              <a:t>jirovecii</a:t>
            </a:r>
            <a:r>
              <a:rPr lang="en-GB" sz="1600" dirty="0"/>
              <a:t>, and visceral </a:t>
            </a:r>
            <a:r>
              <a:rPr lang="en-GB" sz="1600" dirty="0" err="1"/>
              <a:t>leishmaniasis</a:t>
            </a:r>
            <a:r>
              <a:rPr lang="en-GB" sz="1600" dirty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/>
              <a:t>Diseases </a:t>
            </a:r>
            <a:r>
              <a:rPr lang="en-GB" sz="3200" b="1" dirty="0"/>
              <a:t>associated with </a:t>
            </a:r>
            <a:r>
              <a:rPr lang="en-GB" sz="3200" b="1" dirty="0" err="1"/>
              <a:t>aPL</a:t>
            </a:r>
            <a:r>
              <a:rPr lang="en-GB" sz="3200" b="1" dirty="0"/>
              <a:t> 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25144"/>
          </a:xfrm>
        </p:spPr>
        <p:txBody>
          <a:bodyPr>
            <a:normAutofit fontScale="55000" lnSpcReduction="20000"/>
          </a:bodyPr>
          <a:lstStyle/>
          <a:p>
            <a:r>
              <a:rPr lang="en-GB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 </a:t>
            </a:r>
            <a:r>
              <a:rPr lang="en-GB" sz="3800" dirty="0"/>
              <a:t>— A number of medications  associated with </a:t>
            </a:r>
            <a:r>
              <a:rPr lang="en-GB" sz="3800" dirty="0" err="1"/>
              <a:t>aPL</a:t>
            </a:r>
            <a:r>
              <a:rPr lang="en-GB" sz="3800" dirty="0"/>
              <a:t>.  </a:t>
            </a:r>
            <a:r>
              <a:rPr lang="en-GB" sz="3800" dirty="0" err="1"/>
              <a:t>phenothiazines</a:t>
            </a:r>
            <a:r>
              <a:rPr lang="en-GB" sz="3800" dirty="0"/>
              <a:t> (chlorpromazine), </a:t>
            </a:r>
            <a:r>
              <a:rPr lang="en-GB" sz="3800" dirty="0" err="1"/>
              <a:t>phenytoin</a:t>
            </a:r>
            <a:r>
              <a:rPr lang="en-GB" sz="3800" dirty="0"/>
              <a:t>, </a:t>
            </a:r>
            <a:r>
              <a:rPr lang="en-GB" sz="3800" dirty="0" err="1"/>
              <a:t>hydralazine</a:t>
            </a:r>
            <a:r>
              <a:rPr lang="en-GB" sz="3800" dirty="0"/>
              <a:t>, </a:t>
            </a:r>
            <a:r>
              <a:rPr lang="en-GB" sz="3800" dirty="0" err="1"/>
              <a:t>procainamide</a:t>
            </a:r>
            <a:r>
              <a:rPr lang="en-GB" sz="3800" dirty="0"/>
              <a:t>, </a:t>
            </a:r>
            <a:r>
              <a:rPr lang="en-GB" sz="3800" dirty="0" err="1"/>
              <a:t>quinidine</a:t>
            </a:r>
            <a:r>
              <a:rPr lang="en-GB" sz="3800" dirty="0"/>
              <a:t>, quinine, </a:t>
            </a:r>
            <a:r>
              <a:rPr lang="en-GB" sz="3800" dirty="0" err="1"/>
              <a:t>dilantin</a:t>
            </a:r>
            <a:r>
              <a:rPr lang="en-GB" sz="3800" dirty="0"/>
              <a:t>, </a:t>
            </a:r>
            <a:r>
              <a:rPr lang="en-GB" sz="3800" dirty="0" err="1"/>
              <a:t>ethosuximide</a:t>
            </a:r>
            <a:r>
              <a:rPr lang="en-GB" sz="3800" dirty="0"/>
              <a:t>, alpha interferon, amoxicillin, </a:t>
            </a:r>
            <a:r>
              <a:rPr lang="en-GB" sz="3800" dirty="0" err="1"/>
              <a:t>chlorothiazide</a:t>
            </a:r>
            <a:r>
              <a:rPr lang="en-GB" sz="3800" dirty="0"/>
              <a:t>, oral contraceptives, and </a:t>
            </a:r>
            <a:r>
              <a:rPr lang="en-GB" sz="3800" dirty="0" err="1"/>
              <a:t>propranolol</a:t>
            </a:r>
            <a:r>
              <a:rPr lang="en-GB" sz="3800" dirty="0"/>
              <a:t>.</a:t>
            </a:r>
          </a:p>
          <a:p>
            <a:pPr>
              <a:buNone/>
            </a:pPr>
            <a:r>
              <a:rPr lang="en-GB" sz="3800" dirty="0"/>
              <a:t>      The </a:t>
            </a:r>
            <a:r>
              <a:rPr lang="en-GB" sz="3800" dirty="0" err="1"/>
              <a:t>aPL</a:t>
            </a:r>
            <a:r>
              <a:rPr lang="en-GB" sz="3800" dirty="0"/>
              <a:t> are usually transient, often of the </a:t>
            </a:r>
            <a:r>
              <a:rPr lang="en-GB" sz="3800" dirty="0" err="1"/>
              <a:t>IgM</a:t>
            </a:r>
            <a:r>
              <a:rPr lang="en-GB" sz="3800" dirty="0"/>
              <a:t> </a:t>
            </a:r>
            <a:r>
              <a:rPr lang="en-GB" sz="3800" dirty="0" err="1"/>
              <a:t>isotype</a:t>
            </a:r>
            <a:r>
              <a:rPr lang="en-GB" sz="3800" dirty="0"/>
              <a:t>, and rarely associated with thrombosis. The mechanism unknown.</a:t>
            </a:r>
          </a:p>
          <a:p>
            <a:endParaRPr lang="en-GB" sz="3800" dirty="0"/>
          </a:p>
          <a:p>
            <a:r>
              <a:rPr lang="en-GB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Neoplasms</a:t>
            </a:r>
            <a:r>
              <a:rPr lang="en-GB" sz="3800" dirty="0"/>
              <a:t> — Solid </a:t>
            </a:r>
            <a:r>
              <a:rPr lang="en-GB" sz="3800" dirty="0" err="1"/>
              <a:t>tumors</a:t>
            </a:r>
            <a:r>
              <a:rPr lang="en-GB" sz="3800" dirty="0"/>
              <a:t> of the lung, colon, cervix, prostate, kidney, ovary, breast, and bone; with Hodgkin's and non-Hodgkin lymphomas; and with </a:t>
            </a:r>
            <a:r>
              <a:rPr lang="en-GB" sz="3800" dirty="0" err="1"/>
              <a:t>myelofibrosis</a:t>
            </a:r>
            <a:r>
              <a:rPr lang="en-GB" sz="3800" dirty="0"/>
              <a:t>, </a:t>
            </a:r>
            <a:r>
              <a:rPr lang="en-GB" sz="3800" dirty="0" err="1"/>
              <a:t>polycythemia</a:t>
            </a:r>
            <a:r>
              <a:rPr lang="en-GB" sz="3800" dirty="0"/>
              <a:t> </a:t>
            </a:r>
            <a:r>
              <a:rPr lang="en-GB" sz="3800" dirty="0" err="1"/>
              <a:t>vera</a:t>
            </a:r>
            <a:r>
              <a:rPr lang="en-GB" sz="3800" dirty="0"/>
              <a:t>, myeloid and lymphocytic </a:t>
            </a:r>
            <a:r>
              <a:rPr lang="en-GB" sz="3800" dirty="0" err="1"/>
              <a:t>leukemias</a:t>
            </a:r>
            <a:r>
              <a:rPr lang="en-GB" sz="3800" dirty="0"/>
              <a:t>.</a:t>
            </a:r>
          </a:p>
          <a:p>
            <a:endParaRPr lang="en-GB" sz="3800" dirty="0"/>
          </a:p>
          <a:p>
            <a:r>
              <a:rPr lang="en-GB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associations </a:t>
            </a:r>
            <a:r>
              <a:rPr lang="en-GB" sz="3800" dirty="0"/>
              <a:t>— APL have been noted in association with immune thrombocytopenia, sickle cell </a:t>
            </a:r>
            <a:r>
              <a:rPr lang="en-GB" sz="3800" dirty="0" err="1"/>
              <a:t>anemia</a:t>
            </a:r>
            <a:r>
              <a:rPr lang="en-GB" sz="3800" dirty="0"/>
              <a:t>, pernicious </a:t>
            </a:r>
            <a:r>
              <a:rPr lang="en-GB" sz="3800" dirty="0" err="1"/>
              <a:t>anemia</a:t>
            </a:r>
            <a:r>
              <a:rPr lang="en-GB" sz="3800" dirty="0"/>
              <a:t>, diabetes mellitus, inflammatory bowel disease, dialysis, and </a:t>
            </a:r>
            <a:r>
              <a:rPr lang="en-GB" sz="3800" dirty="0" err="1"/>
              <a:t>Klinefelter</a:t>
            </a:r>
            <a:r>
              <a:rPr lang="en-GB" sz="3800" dirty="0"/>
              <a:t> syndrome</a:t>
            </a:r>
            <a:endParaRPr lang="el-GR" sz="38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725470"/>
          </a:xfrm>
        </p:spPr>
        <p:txBody>
          <a:bodyPr anchor="t">
            <a:normAutofit fontScale="90000"/>
          </a:bodyPr>
          <a:lstStyle/>
          <a:p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ΡΕΥΜΑΤΟΕΙΔΕΙΣ ΠΑΡΑΓΟΝΤΑΣ (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RF</a:t>
            </a: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-2 </a:t>
            </a:r>
            <a:b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dirty="0"/>
              <a:t>Θετικοποιείται ή αρνητικοποιείται κατά την πορεία της νόσου ανάλογα με εξάρσεις, υφέσεις ή έλεγχο με ειδική φαρμακευτική αγωγή.</a:t>
            </a:r>
            <a:endParaRPr lang="en-US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dirty="0"/>
              <a:t> </a:t>
            </a:r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b="1" dirty="0"/>
              <a:t>Δεν αποτελεί δείκτη </a:t>
            </a:r>
            <a:r>
              <a:rPr lang="el-GR" b="1" dirty="0" err="1"/>
              <a:t>ενεργότητας</a:t>
            </a:r>
            <a:r>
              <a:rPr lang="el-GR" b="1" dirty="0"/>
              <a:t> της νόσου</a:t>
            </a:r>
            <a:r>
              <a:rPr lang="el-GR" dirty="0"/>
              <a:t> όπως η ΤΚΕ και η </a:t>
            </a:r>
            <a:r>
              <a:rPr lang="en-US" dirty="0"/>
              <a:t>CRP</a:t>
            </a:r>
            <a:r>
              <a:rPr lang="el-GR" dirty="0"/>
              <a:t>.</a:t>
            </a:r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endParaRPr lang="el-GR" dirty="0"/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dirty="0"/>
              <a:t> </a:t>
            </a:r>
            <a:r>
              <a:rPr lang="el-GR" b="1" dirty="0"/>
              <a:t>Μικρή ευαισθησία και ειδικότητα στην έναρξη της ΡΑ.</a:t>
            </a:r>
          </a:p>
          <a:p>
            <a:pPr marL="0" indent="384175">
              <a:lnSpc>
                <a:spcPct val="95000"/>
              </a:lnSpc>
              <a:spcBef>
                <a:spcPct val="45000"/>
              </a:spcBef>
              <a:buFontTx/>
              <a:buNone/>
            </a:pPr>
            <a:r>
              <a:rPr lang="el-GR" dirty="0"/>
              <a:t>Συνήθως (+) στο </a:t>
            </a:r>
            <a:r>
              <a:rPr lang="el-GR" b="1" dirty="0"/>
              <a:t>25-70%,</a:t>
            </a:r>
            <a:r>
              <a:rPr lang="el-GR" dirty="0"/>
              <a:t> ενώ θετικοποιείται αργότερα σε ποσοστό </a:t>
            </a:r>
            <a:r>
              <a:rPr lang="el-GR" b="1" dirty="0"/>
              <a:t>75-85%.</a:t>
            </a:r>
            <a:r>
              <a:rPr lang="el-GR" b="1" i="1" dirty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RF+ -1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600" b="1" u="sng" dirty="0"/>
              <a:t>Rheumatic disorders </a:t>
            </a:r>
          </a:p>
          <a:p>
            <a:pPr lvl="0"/>
            <a:endParaRPr lang="en-US" sz="2600" dirty="0"/>
          </a:p>
          <a:p>
            <a:pPr lvl="0"/>
            <a:r>
              <a:rPr lang="el-GR" sz="2600" dirty="0"/>
              <a:t>Ρευματοειδή αρθρίτιδα</a:t>
            </a:r>
            <a:r>
              <a:rPr lang="en-US" sz="2600" dirty="0"/>
              <a:t> — 26 </a:t>
            </a:r>
            <a:r>
              <a:rPr lang="el-GR" sz="2600" dirty="0"/>
              <a:t>- </a:t>
            </a:r>
            <a:r>
              <a:rPr lang="en-US" sz="2600" dirty="0"/>
              <a:t>90 %</a:t>
            </a:r>
            <a:endParaRPr lang="el-GR" sz="2600" dirty="0"/>
          </a:p>
          <a:p>
            <a:pPr lvl="0"/>
            <a:r>
              <a:rPr lang="el-GR" sz="2600" dirty="0"/>
              <a:t>Σύνδρομο</a:t>
            </a:r>
            <a:r>
              <a:rPr lang="en-US" sz="2600" dirty="0"/>
              <a:t> </a:t>
            </a:r>
            <a:r>
              <a:rPr lang="en-US" sz="2600" dirty="0" err="1"/>
              <a:t>Sjögren's</a:t>
            </a:r>
            <a:r>
              <a:rPr lang="en-US" sz="2600" dirty="0"/>
              <a:t>  — 75 </a:t>
            </a:r>
            <a:r>
              <a:rPr lang="el-GR" sz="2600" dirty="0"/>
              <a:t>- </a:t>
            </a:r>
            <a:r>
              <a:rPr lang="en-US" sz="2600" dirty="0"/>
              <a:t>95 %</a:t>
            </a:r>
            <a:endParaRPr lang="el-GR" sz="2600" dirty="0"/>
          </a:p>
          <a:p>
            <a:pPr lvl="0"/>
            <a:r>
              <a:rPr lang="en-US" sz="2600" dirty="0"/>
              <a:t> </a:t>
            </a:r>
            <a:r>
              <a:rPr lang="el-GR" sz="2600" dirty="0"/>
              <a:t>Μικτή νόσος συνδετικού ιστού</a:t>
            </a:r>
            <a:r>
              <a:rPr lang="en-US" sz="2600" dirty="0"/>
              <a:t> — 50 </a:t>
            </a:r>
            <a:r>
              <a:rPr lang="el-GR" sz="2600" dirty="0"/>
              <a:t>-</a:t>
            </a:r>
            <a:r>
              <a:rPr lang="en-US" sz="2600" dirty="0"/>
              <a:t> 60 %</a:t>
            </a:r>
            <a:endParaRPr lang="el-GR" sz="2600" dirty="0"/>
          </a:p>
          <a:p>
            <a:pPr lvl="0"/>
            <a:r>
              <a:rPr lang="el-GR" sz="2600" dirty="0"/>
              <a:t> Μικτή κρυοσφαιριναιμία </a:t>
            </a:r>
            <a:r>
              <a:rPr lang="en-US" sz="2600" dirty="0"/>
              <a:t>(</a:t>
            </a:r>
            <a:r>
              <a:rPr lang="el-GR" sz="2600" dirty="0"/>
              <a:t>τύπου</a:t>
            </a:r>
            <a:r>
              <a:rPr lang="en-US" sz="2600" dirty="0"/>
              <a:t> II</a:t>
            </a:r>
            <a:r>
              <a:rPr lang="el-GR" sz="2600" dirty="0"/>
              <a:t> &amp; </a:t>
            </a:r>
            <a:r>
              <a:rPr lang="en-US" sz="2600" dirty="0"/>
              <a:t>III) — 40 </a:t>
            </a:r>
            <a:r>
              <a:rPr lang="el-GR" sz="2600" dirty="0"/>
              <a:t>-</a:t>
            </a:r>
            <a:r>
              <a:rPr lang="en-US" sz="2600" dirty="0"/>
              <a:t> 100 %</a:t>
            </a:r>
            <a:endParaRPr lang="el-GR" sz="2600" dirty="0"/>
          </a:p>
          <a:p>
            <a:pPr lvl="0"/>
            <a:r>
              <a:rPr lang="en-US" sz="2600" dirty="0"/>
              <a:t> </a:t>
            </a:r>
            <a:r>
              <a:rPr lang="el-GR" sz="2600" dirty="0"/>
              <a:t>Συστηματικός ερυθηματώδη λύκος</a:t>
            </a:r>
            <a:r>
              <a:rPr lang="en-US" sz="2600" dirty="0"/>
              <a:t> — 15 </a:t>
            </a:r>
            <a:r>
              <a:rPr lang="el-GR" sz="2600" dirty="0"/>
              <a:t>-</a:t>
            </a:r>
            <a:r>
              <a:rPr lang="en-US" sz="2600" dirty="0"/>
              <a:t> 35 %</a:t>
            </a:r>
            <a:endParaRPr lang="el-GR" sz="2600" dirty="0"/>
          </a:p>
          <a:p>
            <a:pPr lvl="0"/>
            <a:r>
              <a:rPr lang="el-GR" sz="2600" dirty="0"/>
              <a:t> </a:t>
            </a:r>
            <a:r>
              <a:rPr lang="el-GR" sz="2600" dirty="0" err="1"/>
              <a:t>Πολυμυοσίτιδα</a:t>
            </a:r>
            <a:r>
              <a:rPr lang="el-GR" sz="2600" dirty="0"/>
              <a:t>/</a:t>
            </a:r>
            <a:r>
              <a:rPr lang="el-GR" sz="2600" dirty="0" err="1"/>
              <a:t>δερματομυοσίτιδα</a:t>
            </a:r>
            <a:r>
              <a:rPr lang="el-GR" sz="2600" dirty="0"/>
              <a:t> — 5 - 10 </a:t>
            </a:r>
            <a:r>
              <a:rPr lang="en-US" sz="2600" dirty="0"/>
              <a:t>%</a:t>
            </a:r>
            <a:endParaRPr lang="el-GR" sz="26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RF+ -2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u="sng" dirty="0" err="1"/>
              <a:t>Nonrheumatic</a:t>
            </a:r>
            <a:r>
              <a:rPr lang="en-GB" b="1" u="sng" dirty="0"/>
              <a:t> disorders </a:t>
            </a:r>
          </a:p>
          <a:p>
            <a:endParaRPr lang="en-GB" b="1" u="sng" dirty="0"/>
          </a:p>
          <a:p>
            <a:r>
              <a:rPr lang="en-US" dirty="0"/>
              <a:t>Indolent or chronic infection, as with SBE or hepatitis B or C virus infection.</a:t>
            </a:r>
          </a:p>
          <a:p>
            <a:endParaRPr lang="en-US" dirty="0"/>
          </a:p>
          <a:p>
            <a:r>
              <a:rPr lang="en-US" dirty="0"/>
              <a:t> Inflammatory such as </a:t>
            </a:r>
            <a:r>
              <a:rPr lang="en-US" dirty="0" err="1"/>
              <a:t>sarcoidosis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Fibrosing</a:t>
            </a:r>
            <a:r>
              <a:rPr lang="en-US" dirty="0"/>
              <a:t> pulmonary disorders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 Malignancy.</a:t>
            </a:r>
          </a:p>
          <a:p>
            <a:endParaRPr lang="en-US" dirty="0"/>
          </a:p>
          <a:p>
            <a:r>
              <a:rPr lang="en-US" dirty="0"/>
              <a:t> Primary </a:t>
            </a:r>
            <a:r>
              <a:rPr lang="en-US" dirty="0" err="1"/>
              <a:t>biliary</a:t>
            </a:r>
            <a:r>
              <a:rPr lang="en-US" dirty="0"/>
              <a:t> cirrhosis.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ΝΟΣΗΜΑΤΑ ΜΕ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RF+ -3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u="sng" dirty="0"/>
              <a:t>Υγιείς πληθυσμός</a:t>
            </a:r>
            <a:r>
              <a:rPr lang="en-US" b="1" u="sng" dirty="0"/>
              <a:t> </a:t>
            </a:r>
            <a:r>
              <a:rPr lang="en-US" dirty="0"/>
              <a:t> </a:t>
            </a:r>
          </a:p>
          <a:p>
            <a:r>
              <a:rPr lang="en-US" dirty="0"/>
              <a:t> 4 % </a:t>
            </a:r>
            <a:r>
              <a:rPr lang="el-GR" dirty="0"/>
              <a:t>των νέων υγιές ατόμων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3 - 25 % </a:t>
            </a:r>
            <a:r>
              <a:rPr lang="el-GR" dirty="0"/>
              <a:t>των ηλικιωμένων χωρίς ρευματικά νοσήματα</a:t>
            </a:r>
            <a:r>
              <a:rPr lang="en-US" dirty="0"/>
              <a:t> (</a:t>
            </a:r>
            <a:r>
              <a:rPr lang="el-GR" dirty="0"/>
              <a:t>πιο συχνά σε ηλικιωμένους με χρόνια νοσήματα σε σύγκριση με υγιείς ηλικιωμένους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RF </a:t>
            </a:r>
            <a:r>
              <a:rPr lang="el-GR" dirty="0"/>
              <a:t>+ σε χαμηλό έως μέτριο τίτλο </a:t>
            </a:r>
            <a:r>
              <a:rPr lang="en-US" dirty="0"/>
              <a:t>(1:40 to 1:160)</a:t>
            </a:r>
            <a:r>
              <a:rPr lang="el-GR" dirty="0"/>
              <a:t> σε άτομα χωρίς καμία ρευματική ή φλεγμονώδη νόσος</a:t>
            </a:r>
            <a:r>
              <a:rPr lang="en-US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980721"/>
          <a:ext cx="8136904" cy="5472609"/>
        </p:xfrm>
        <a:graphic>
          <a:graphicData uri="http://schemas.openxmlformats.org/drawingml/2006/table">
            <a:tbl>
              <a:tblPr/>
              <a:tblGrid>
                <a:gridCol w="4068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Νόσημα</a:t>
                      </a:r>
                      <a:endParaRPr lang="el-G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Συχνότητα</a:t>
                      </a:r>
                      <a:r>
                        <a:rPr lang="el-GR" sz="1600" b="1" baseline="0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του</a:t>
                      </a:r>
                      <a:r>
                        <a:rPr lang="en-US" sz="16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RF ( %)</a:t>
                      </a:r>
                      <a:endParaRPr lang="el-G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Ηλικία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(&gt; 60)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l-G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25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Λοίμωξη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Λοιμώδη Ενδοκαρδίτιδα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25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50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Ηπατίτιδα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B 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ή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C* 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20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75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Φυματίωση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Σύφιλη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Έως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13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Parasitic diseases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20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90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Leprosy*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Ιογενή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λοιμώξεις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65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Πνευμονικά</a:t>
                      </a:r>
                      <a:r>
                        <a:rPr lang="el-GR" sz="1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νοσήματα</a:t>
                      </a:r>
                      <a:endParaRPr lang="el-GR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Σαρκοείδωση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33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Ιδιοπαθή διάμεση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πνευμονοπάθεια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50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Silicosis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30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50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Asbestosis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30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Διάφορα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l-GR" sz="1400" baseline="30000" dirty="0">
                          <a:latin typeface="Calibri"/>
                          <a:ea typeface="Calibri"/>
                          <a:cs typeface="Times New Roman"/>
                        </a:rPr>
                        <a:t>ο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Χολική Κύρωση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45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70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Νεοπλασίες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* 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25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Μετά</a:t>
                      </a:r>
                      <a:r>
                        <a:rPr lang="el-GR" sz="1400" baseline="0" dirty="0">
                          <a:latin typeface="Calibri"/>
                          <a:ea typeface="Calibri"/>
                          <a:cs typeface="Times New Roman"/>
                        </a:rPr>
                        <a:t> από πολλαπλούς εμβολιασμούς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el-GR" sz="1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 15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3183"/>
            <a:ext cx="1847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28728" y="0"/>
            <a:ext cx="6357982" cy="857232"/>
          </a:xfrm>
        </p:spPr>
        <p:txBody>
          <a:bodyPr anchor="t">
            <a:normAutofit fontScale="90000"/>
          </a:bodyPr>
          <a:lstStyle/>
          <a:p>
            <a:r>
              <a:rPr lang="el-GR" sz="3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Μη ρευματικά νοσήματα με</a:t>
            </a: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RF</a:t>
            </a:r>
            <a:r>
              <a:rPr kumimoji="0" lang="el-GR" sz="3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</a:t>
            </a:r>
            <a:br>
              <a:rPr lang="en-US" sz="36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0" y="6453336"/>
            <a:ext cx="9144000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MS UI Gothic"/>
                <a:ea typeface="MS UI Gothic"/>
                <a:cs typeface="Times New Roman" pitchFamily="18" charset="0"/>
              </a:rPr>
              <a:t>* </a:t>
            </a:r>
            <a:r>
              <a:rPr lang="el-GR" dirty="0">
                <a:ea typeface="MS UI Gothic"/>
                <a:cs typeface="Times New Roman" pitchFamily="18" charset="0"/>
              </a:rPr>
              <a:t>Νοσήματα που μπορούν να </a:t>
            </a:r>
            <a:r>
              <a:rPr lang="el-GR" dirty="0" err="1">
                <a:ea typeface="MS UI Gothic"/>
                <a:cs typeface="Times New Roman" pitchFamily="18" charset="0"/>
              </a:rPr>
              <a:t>μιμηθόυν</a:t>
            </a:r>
            <a:r>
              <a:rPr lang="el-GR" dirty="0">
                <a:ea typeface="MS UI Gothic"/>
                <a:cs typeface="Times New Roman" pitchFamily="18" charset="0"/>
              </a:rPr>
              <a:t> τη ρευματοειδή αρθρίτιδα</a:t>
            </a:r>
            <a:r>
              <a:rPr lang="el-GR" dirty="0">
                <a:latin typeface="Calibri" pitchFamily="34" charset="0"/>
                <a:ea typeface="MS UI Gothic"/>
                <a:cs typeface="Times New Roman" pitchFamily="18" charset="0"/>
              </a:rPr>
              <a:t>.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 anti-cyclic citrullinated peptide antibodies</a:t>
            </a:r>
            <a:r>
              <a:rPr lang="en-US" sz="4000" dirty="0"/>
              <a:t> </a:t>
            </a:r>
            <a:r>
              <a:rPr lang="en-US" sz="4000" b="1" dirty="0"/>
              <a:t>(anti-CCP)</a:t>
            </a:r>
            <a:endParaRPr lang="el-GR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b="1" dirty="0"/>
              <a:t>anti-CCP or APCA (anti citrullinated protein antibodies)</a:t>
            </a:r>
            <a:endParaRPr lang="el-GR" sz="3400" b="1" dirty="0"/>
          </a:p>
          <a:p>
            <a:pPr>
              <a:buNone/>
            </a:pPr>
            <a:r>
              <a:rPr lang="el-GR" sz="2800" dirty="0"/>
              <a:t>αντισώματα έναντι κιτρουλλινωμένων πρωτεϊνών.</a:t>
            </a:r>
          </a:p>
          <a:p>
            <a:pPr>
              <a:buNone/>
            </a:pPr>
            <a:r>
              <a:rPr lang="el-GR" sz="2800" dirty="0"/>
              <a:t> Κατά τη διάρκεια της φλεγμονής υπολείμματα  πρωτεϊνών μετατρέπονται  σε  κιτρουλλίνη (κιτρουλλινοποίηση)</a:t>
            </a:r>
            <a:r>
              <a:rPr lang="en-US" sz="2800" dirty="0"/>
              <a:t>. </a:t>
            </a:r>
            <a:r>
              <a:rPr lang="el-GR" sz="2800" dirty="0"/>
              <a:t>Στη συνέχεια αναγνωρίζονται ως αντιγόνα από το ανοσοποιητικό σύστημα προκαλώντας φλεγμονή. 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4400" b="1" dirty="0"/>
              <a:t>Σημαντικοί βιοδείκτες στη διάγνωση της ΡΑ.</a:t>
            </a:r>
          </a:p>
          <a:p>
            <a:pPr>
              <a:buNone/>
            </a:pPr>
            <a:r>
              <a:rPr lang="el-GR" sz="4400" b="1" dirty="0"/>
              <a:t> Συμπεριλαμβάνονται στα 2010 </a:t>
            </a:r>
            <a:r>
              <a:rPr lang="en-US" sz="4400" b="1" dirty="0"/>
              <a:t>ACR/EULAR </a:t>
            </a:r>
            <a:r>
              <a:rPr lang="el-GR" sz="4400" b="1" dirty="0"/>
              <a:t>διαγνωστικά κριτήρια για ΡΑ.</a:t>
            </a:r>
          </a:p>
          <a:p>
            <a:pPr>
              <a:buNone/>
            </a:pPr>
            <a:endParaRPr lang="en-US" sz="3800" b="1" dirty="0"/>
          </a:p>
          <a:p>
            <a:pPr>
              <a:buNone/>
            </a:pPr>
            <a:r>
              <a:rPr lang="el-GR" sz="3800" dirty="0"/>
              <a:t> </a:t>
            </a:r>
          </a:p>
          <a:p>
            <a:pPr>
              <a:buNone/>
            </a:pPr>
            <a:r>
              <a:rPr lang="el-GR" sz="4400" b="1" dirty="0"/>
              <a:t>Παραγωγή </a:t>
            </a:r>
            <a:r>
              <a:rPr lang="en-US" sz="4400" b="1" dirty="0"/>
              <a:t>anti CCP </a:t>
            </a:r>
            <a:r>
              <a:rPr lang="el-GR" sz="4400" b="1" dirty="0"/>
              <a:t>πριν την έναρξη κλινικών συμπτωμάτων ΡΑ</a:t>
            </a:r>
            <a:r>
              <a:rPr lang="en-US" sz="2800" b="1" dirty="0"/>
              <a:t>.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/>
              <a:t>(Van </a:t>
            </a:r>
            <a:r>
              <a:rPr lang="en-US" sz="2800" dirty="0" err="1"/>
              <a:t>Gaalen</a:t>
            </a:r>
            <a:r>
              <a:rPr lang="en-US" sz="2800" dirty="0"/>
              <a:t> F: Arthritis Rheum 2004)</a:t>
            </a:r>
            <a:endParaRPr lang="en-US" sz="2800" b="1" dirty="0"/>
          </a:p>
          <a:p>
            <a:pPr>
              <a:buNone/>
            </a:pPr>
            <a:r>
              <a:rPr lang="en-US" sz="2800" dirty="0"/>
              <a:t>Anti-CCP found in 39% of donors at a</a:t>
            </a:r>
            <a:r>
              <a:rPr lang="el-GR" sz="2800" dirty="0"/>
              <a:t> </a:t>
            </a:r>
            <a:r>
              <a:rPr lang="en-US" sz="2800" dirty="0"/>
              <a:t>median of 5.3 yr before onset of RA symptoms.(</a:t>
            </a:r>
            <a:r>
              <a:rPr lang="en-US" sz="2800" dirty="0" err="1"/>
              <a:t>Nielen</a:t>
            </a:r>
            <a:r>
              <a:rPr lang="en-US" sz="2800" dirty="0"/>
              <a:t> M. Arthritis Rheum 2004)</a:t>
            </a:r>
          </a:p>
          <a:p>
            <a:pPr>
              <a:buNone/>
            </a:pPr>
            <a:r>
              <a:rPr lang="en-US" sz="2800" dirty="0"/>
              <a:t>Anti-CCP found in 25% of donors 1.5 - 9 yr before onset of first RA symptoms. (</a:t>
            </a:r>
            <a:r>
              <a:rPr lang="en-US" sz="2800" dirty="0" err="1"/>
              <a:t>Rantapää-Dahlqvist</a:t>
            </a:r>
            <a:r>
              <a:rPr lang="en-US" sz="2800" dirty="0"/>
              <a:t> S et al. Arthritis Rheum 2003)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2984</Words>
  <Application>Microsoft Macintosh PowerPoint</Application>
  <PresentationFormat>Προβολή στην οθόνη (4:3)</PresentationFormat>
  <Paragraphs>402</Paragraphs>
  <Slides>35</Slides>
  <Notes>28</Notes>
  <HiddenSlides>2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4" baseType="lpstr">
      <vt:lpstr>Arial Unicode MS</vt:lpstr>
      <vt:lpstr>MS UI Gothic</vt:lpstr>
      <vt:lpstr>Arial</vt:lpstr>
      <vt:lpstr>Calibri</vt:lpstr>
      <vt:lpstr>Lucida Grande</vt:lpstr>
      <vt:lpstr>Symbol</vt:lpstr>
      <vt:lpstr>Times New Roman</vt:lpstr>
      <vt:lpstr>Wingdings</vt:lpstr>
      <vt:lpstr>Office Theme</vt:lpstr>
      <vt:lpstr>ΑΝΟΣΟΛΟΓΙΚΟΣ ΕΛΕΓΧΟΣ</vt:lpstr>
      <vt:lpstr>ΑΣΘΕΝΗΣ  ΜΕ  ΥΠΟΨΙΑ  ΑΥΤΟΑΝΟΣΟΥ  ΡΕΥΜΑΤΙΚΟΥ ΝΟΣΗΜΑΤΟΣ:</vt:lpstr>
      <vt:lpstr> ΡΕΥΜΑΤΟΕΙΔΕΙΣ ΠΑΡΑΓΟΝΤΑΣ (RF)  </vt:lpstr>
      <vt:lpstr>ΡΕΥΜΑΤΟΕΙΔΕΙΣ ΠΑΡΑΓΟΝΤΑΣ (RF) -2  </vt:lpstr>
      <vt:lpstr>ΝΟΣΗΜΑΤΑ ΜΕ RF+ -1</vt:lpstr>
      <vt:lpstr>ΝΟΣΗΜΑΤΑ ΜΕ RF+ -2</vt:lpstr>
      <vt:lpstr>ΝΟΣΗΜΑΤΑ ΜΕ RF+ -3</vt:lpstr>
      <vt:lpstr>Μη ρευματικά νοσήματα με RF +    </vt:lpstr>
      <vt:lpstr> anti-cyclic citrullinated peptide antibodies (anti-CCP)</vt:lpstr>
      <vt:lpstr>Παρουσίαση του PowerPoint</vt:lpstr>
      <vt:lpstr>Usefulness of testing for ANA</vt:lpstr>
      <vt:lpstr>ΝΟΣΗΜΑΤΑ ΜΕ ΑΝΑ + </vt:lpstr>
      <vt:lpstr>ΝΟΣΗΜΑΤΑ ΜΕ ΑΝΑ + </vt:lpstr>
      <vt:lpstr>ΝΟΣΗΜΑΤΑ ΜΕ ΑΝΑ + </vt:lpstr>
      <vt:lpstr>Clinical features suggestive of an autoimmune or connective tissue disorder</vt:lpstr>
      <vt:lpstr>Enzyme linked immunosorbent assay (ELISA) vs immunofluorescence </vt:lpstr>
      <vt:lpstr>Types and usefulness of staining pattern of ANA</vt:lpstr>
      <vt:lpstr>Antinuclear antibodies (photomicrographs) In clockwise order, the peripheral, diffuse, nucleolar and speckled immunofluorescent patterns are presented.</vt:lpstr>
      <vt:lpstr>TYPES OF ANA</vt:lpstr>
      <vt:lpstr>Παρουσίαση του PowerPoint</vt:lpstr>
      <vt:lpstr>Παρουσίαση του PowerPoint</vt:lpstr>
      <vt:lpstr>Παρουσίαση του PowerPoint</vt:lpstr>
      <vt:lpstr>Clinical associations of autoantibodies in SLE</vt:lpstr>
      <vt:lpstr>Undifferentiated rheumatic diseases</vt:lpstr>
      <vt:lpstr>Παρουσίαση του PowerPoint</vt:lpstr>
      <vt:lpstr>Effect of glucocorticoids on B cells and antibody production</vt:lpstr>
      <vt:lpstr>ANCA</vt:lpstr>
      <vt:lpstr>Παρουσίαση του PowerPoint</vt:lpstr>
      <vt:lpstr>Antiphospholipid antibodies-aPL</vt:lpstr>
      <vt:lpstr>Anticardiolipin antibodies — ACL</vt:lpstr>
      <vt:lpstr>False positive serologic test for syphilis</vt:lpstr>
      <vt:lpstr>Lupus anticoagulants — LAs</vt:lpstr>
      <vt:lpstr>Anti-ß2-glycoprotein-I antibodies — ß2-GP-I</vt:lpstr>
      <vt:lpstr>Diseases associated with aPL </vt:lpstr>
      <vt:lpstr>Diseases associated with aPL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Pelagia Katsimbri</cp:lastModifiedBy>
  <cp:revision>100</cp:revision>
  <dcterms:created xsi:type="dcterms:W3CDTF">2012-03-20T09:58:45Z</dcterms:created>
  <dcterms:modified xsi:type="dcterms:W3CDTF">2020-06-09T18:35:17Z</dcterms:modified>
</cp:coreProperties>
</file>