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03"/>
  </p:notesMasterIdLst>
  <p:sldIdLst>
    <p:sldId id="256" r:id="rId2"/>
    <p:sldId id="504" r:id="rId3"/>
    <p:sldId id="373" r:id="rId4"/>
    <p:sldId id="257" r:id="rId5"/>
    <p:sldId id="258" r:id="rId6"/>
    <p:sldId id="503" r:id="rId7"/>
    <p:sldId id="261" r:id="rId8"/>
    <p:sldId id="266" r:id="rId9"/>
    <p:sldId id="325" r:id="rId10"/>
    <p:sldId id="268" r:id="rId11"/>
    <p:sldId id="269" r:id="rId12"/>
    <p:sldId id="273" r:id="rId13"/>
    <p:sldId id="270" r:id="rId14"/>
    <p:sldId id="259" r:id="rId15"/>
    <p:sldId id="260" r:id="rId16"/>
    <p:sldId id="372" r:id="rId17"/>
    <p:sldId id="271" r:id="rId18"/>
    <p:sldId id="371" r:id="rId19"/>
    <p:sldId id="347" r:id="rId20"/>
    <p:sldId id="293" r:id="rId21"/>
    <p:sldId id="283" r:id="rId22"/>
    <p:sldId id="274" r:id="rId23"/>
    <p:sldId id="284" r:id="rId24"/>
    <p:sldId id="276" r:id="rId25"/>
    <p:sldId id="327" r:id="rId26"/>
    <p:sldId id="280" r:id="rId27"/>
    <p:sldId id="282" r:id="rId28"/>
    <p:sldId id="281" r:id="rId29"/>
    <p:sldId id="286" r:id="rId30"/>
    <p:sldId id="287" r:id="rId31"/>
    <p:sldId id="288" r:id="rId32"/>
    <p:sldId id="300" r:id="rId33"/>
    <p:sldId id="301" r:id="rId34"/>
    <p:sldId id="302" r:id="rId35"/>
    <p:sldId id="303" r:id="rId36"/>
    <p:sldId id="295" r:id="rId37"/>
    <p:sldId id="308" r:id="rId38"/>
    <p:sldId id="310" r:id="rId39"/>
    <p:sldId id="298" r:id="rId40"/>
    <p:sldId id="314" r:id="rId41"/>
    <p:sldId id="328" r:id="rId42"/>
    <p:sldId id="319" r:id="rId43"/>
    <p:sldId id="330" r:id="rId44"/>
    <p:sldId id="381" r:id="rId45"/>
    <p:sldId id="299" r:id="rId46"/>
    <p:sldId id="320" r:id="rId47"/>
    <p:sldId id="321" r:id="rId48"/>
    <p:sldId id="331" r:id="rId49"/>
    <p:sldId id="324" r:id="rId50"/>
    <p:sldId id="322" r:id="rId51"/>
    <p:sldId id="431" r:id="rId52"/>
    <p:sldId id="432" r:id="rId53"/>
    <p:sldId id="434" r:id="rId54"/>
    <p:sldId id="435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51" r:id="rId68"/>
    <p:sldId id="452" r:id="rId69"/>
    <p:sldId id="453" r:id="rId70"/>
    <p:sldId id="454" r:id="rId71"/>
    <p:sldId id="455" r:id="rId72"/>
    <p:sldId id="456" r:id="rId73"/>
    <p:sldId id="457" r:id="rId74"/>
    <p:sldId id="458" r:id="rId75"/>
    <p:sldId id="459" r:id="rId76"/>
    <p:sldId id="460" r:id="rId77"/>
    <p:sldId id="461" r:id="rId78"/>
    <p:sldId id="463" r:id="rId79"/>
    <p:sldId id="464" r:id="rId80"/>
    <p:sldId id="465" r:id="rId81"/>
    <p:sldId id="466" r:id="rId82"/>
    <p:sldId id="467" r:id="rId83"/>
    <p:sldId id="468" r:id="rId84"/>
    <p:sldId id="470" r:id="rId85"/>
    <p:sldId id="471" r:id="rId86"/>
    <p:sldId id="472" r:id="rId87"/>
    <p:sldId id="474" r:id="rId88"/>
    <p:sldId id="475" r:id="rId89"/>
    <p:sldId id="476" r:id="rId90"/>
    <p:sldId id="477" r:id="rId91"/>
    <p:sldId id="479" r:id="rId92"/>
    <p:sldId id="481" r:id="rId93"/>
    <p:sldId id="484" r:id="rId94"/>
    <p:sldId id="485" r:id="rId95"/>
    <p:sldId id="487" r:id="rId96"/>
    <p:sldId id="488" r:id="rId97"/>
    <p:sldId id="491" r:id="rId98"/>
    <p:sldId id="493" r:id="rId99"/>
    <p:sldId id="494" r:id="rId100"/>
    <p:sldId id="499" r:id="rId101"/>
    <p:sldId id="501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CCB"/>
    <a:srgbClr val="AE1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12" autoAdjust="0"/>
  </p:normalViewPr>
  <p:slideViewPr>
    <p:cSldViewPr>
      <p:cViewPr varScale="1">
        <p:scale>
          <a:sx n="64" d="100"/>
          <a:sy n="64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10118-ED44-40EA-A8DB-A6E6BCEB489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20D0340-05AC-406A-A95B-D7A737F610BF}">
      <dgm:prSet phldrT="[Κείμενο]" custT="1"/>
      <dgm:spPr/>
      <dgm:t>
        <a:bodyPr/>
        <a:lstStyle/>
        <a:p>
          <a:r>
            <a:rPr lang="el-GR" sz="1800" b="1" dirty="0">
              <a:solidFill>
                <a:srgbClr val="002060"/>
              </a:solidFill>
            </a:rPr>
            <a:t>Πυλαία Υπέρταση</a:t>
          </a:r>
        </a:p>
      </dgm:t>
    </dgm:pt>
    <dgm:pt modelId="{AA49F87A-EB9A-46CD-8F42-2F39F6FEE0A5}" type="parTrans" cxnId="{CD247071-C4D5-4CE6-BD10-503F493142A2}">
      <dgm:prSet/>
      <dgm:spPr/>
      <dgm:t>
        <a:bodyPr/>
        <a:lstStyle/>
        <a:p>
          <a:endParaRPr lang="el-GR" sz="1600"/>
        </a:p>
      </dgm:t>
    </dgm:pt>
    <dgm:pt modelId="{3C886696-0957-4A2F-8EFF-7D6868D160E0}" type="sibTrans" cxnId="{CD247071-C4D5-4CE6-BD10-503F493142A2}">
      <dgm:prSet/>
      <dgm:spPr/>
      <dgm:t>
        <a:bodyPr/>
        <a:lstStyle/>
        <a:p>
          <a:endParaRPr lang="el-GR" sz="1600"/>
        </a:p>
      </dgm:t>
    </dgm:pt>
    <dgm:pt modelId="{E96D7FB5-9DAC-4828-84BC-503F1278A7FB}">
      <dgm:prSet phldrT="[Κείμενο]" custT="1"/>
      <dgm:spPr/>
      <dgm:t>
        <a:bodyPr/>
        <a:lstStyle/>
        <a:p>
          <a:r>
            <a:rPr lang="el-GR" sz="1200" b="1" dirty="0" err="1">
              <a:solidFill>
                <a:srgbClr val="002060"/>
              </a:solidFill>
            </a:rPr>
            <a:t>Πυλαιοσυστηματικά</a:t>
          </a:r>
          <a:r>
            <a:rPr lang="el-GR" sz="1200" b="1" dirty="0">
              <a:solidFill>
                <a:srgbClr val="002060"/>
              </a:solidFill>
            </a:rPr>
            <a:t> </a:t>
          </a:r>
        </a:p>
        <a:p>
          <a:r>
            <a:rPr lang="en-US" sz="1600" b="1" dirty="0">
              <a:solidFill>
                <a:srgbClr val="002060"/>
              </a:solidFill>
            </a:rPr>
            <a:t>shunts</a:t>
          </a:r>
          <a:endParaRPr lang="el-GR" sz="1200" b="1" dirty="0">
            <a:solidFill>
              <a:srgbClr val="002060"/>
            </a:solidFill>
          </a:endParaRPr>
        </a:p>
      </dgm:t>
    </dgm:pt>
    <dgm:pt modelId="{D96FF688-D489-40A9-BD9E-A936A8AF3BCC}" type="parTrans" cxnId="{9CD1E730-54A2-43C0-9188-6476D14DF9E9}">
      <dgm:prSet/>
      <dgm:spPr/>
      <dgm:t>
        <a:bodyPr/>
        <a:lstStyle/>
        <a:p>
          <a:endParaRPr lang="el-GR" sz="1600"/>
        </a:p>
      </dgm:t>
    </dgm:pt>
    <dgm:pt modelId="{92E892F8-15A8-48E7-9C20-1A5EE796D253}" type="sibTrans" cxnId="{9CD1E730-54A2-43C0-9188-6476D14DF9E9}">
      <dgm:prSet/>
      <dgm:spPr/>
      <dgm:t>
        <a:bodyPr/>
        <a:lstStyle/>
        <a:p>
          <a:endParaRPr lang="el-GR" sz="1600"/>
        </a:p>
      </dgm:t>
    </dgm:pt>
    <dgm:pt modelId="{5ED6C481-B217-4CF0-8677-2D9FAE47086B}">
      <dgm:prSet phldrT="[Κείμενο]" custT="1"/>
      <dgm:spPr/>
      <dgm:t>
        <a:bodyPr/>
        <a:lstStyle/>
        <a:p>
          <a:r>
            <a:rPr lang="el-GR" sz="1600" b="1" dirty="0">
              <a:solidFill>
                <a:srgbClr val="002060"/>
              </a:solidFill>
            </a:rPr>
            <a:t>Διαταραχές Εντερικού Βλεννογόνου</a:t>
          </a:r>
        </a:p>
      </dgm:t>
    </dgm:pt>
    <dgm:pt modelId="{FDC68AA0-9C33-4DF3-80DD-A23E8BA966CF}" type="parTrans" cxnId="{8E1BFBE7-E03C-45B1-83BC-92A69126C889}">
      <dgm:prSet/>
      <dgm:spPr/>
      <dgm:t>
        <a:bodyPr/>
        <a:lstStyle/>
        <a:p>
          <a:endParaRPr lang="el-GR" sz="1600"/>
        </a:p>
      </dgm:t>
    </dgm:pt>
    <dgm:pt modelId="{CB33CA86-BFE0-4F2E-AC1E-29537A61FA4E}" type="sibTrans" cxnId="{8E1BFBE7-E03C-45B1-83BC-92A69126C889}">
      <dgm:prSet/>
      <dgm:spPr/>
      <dgm:t>
        <a:bodyPr/>
        <a:lstStyle/>
        <a:p>
          <a:endParaRPr lang="el-GR" sz="1600"/>
        </a:p>
      </dgm:t>
    </dgm:pt>
    <dgm:pt modelId="{14E8D082-DFB6-4167-A654-A9734DB830A5}">
      <dgm:prSet phldrT="[Κείμενο]" custT="1"/>
      <dgm:spPr/>
      <dgm:t>
        <a:bodyPr/>
        <a:lstStyle/>
        <a:p>
          <a:r>
            <a:rPr lang="el-GR" sz="1600" b="1" dirty="0" err="1">
              <a:solidFill>
                <a:srgbClr val="002060"/>
              </a:solidFill>
            </a:rPr>
            <a:t>Ενδοτοξιναιμία</a:t>
          </a:r>
          <a:endParaRPr lang="el-GR" sz="1600" b="1" dirty="0">
            <a:solidFill>
              <a:srgbClr val="002060"/>
            </a:solidFill>
          </a:endParaRPr>
        </a:p>
      </dgm:t>
    </dgm:pt>
    <dgm:pt modelId="{C6835E27-7F50-492A-ADFE-17C03EAFC6DE}" type="parTrans" cxnId="{E7EAF2DD-7D88-4FC0-9BCA-DB96EB891597}">
      <dgm:prSet/>
      <dgm:spPr/>
      <dgm:t>
        <a:bodyPr/>
        <a:lstStyle/>
        <a:p>
          <a:endParaRPr lang="el-GR" sz="1600"/>
        </a:p>
      </dgm:t>
    </dgm:pt>
    <dgm:pt modelId="{62BEFFB2-CAFA-4747-8A84-515D0DF85A6D}" type="sibTrans" cxnId="{E7EAF2DD-7D88-4FC0-9BCA-DB96EB891597}">
      <dgm:prSet/>
      <dgm:spPr/>
      <dgm:t>
        <a:bodyPr/>
        <a:lstStyle/>
        <a:p>
          <a:endParaRPr lang="el-GR" sz="1600"/>
        </a:p>
      </dgm:t>
    </dgm:pt>
    <dgm:pt modelId="{71E9AE0D-116F-413C-A470-D5AF2D5A6038}">
      <dgm:prSet phldrT="[Κείμενο]" custT="1"/>
      <dgm:spPr/>
      <dgm:t>
        <a:bodyPr/>
        <a:lstStyle/>
        <a:p>
          <a:pPr>
            <a:lnSpc>
              <a:spcPct val="100000"/>
            </a:lnSpc>
          </a:pPr>
          <a:r>
            <a:rPr lang="el-GR" sz="1400" dirty="0">
              <a:solidFill>
                <a:srgbClr val="002060"/>
              </a:solidFill>
            </a:rPr>
            <a:t>Φ</a:t>
          </a:r>
          <a:r>
            <a:rPr lang="el-GR" sz="1400" b="1" dirty="0">
              <a:solidFill>
                <a:srgbClr val="002060"/>
              </a:solidFill>
            </a:rPr>
            <a:t>λεγμονώδεις </a:t>
          </a:r>
          <a:r>
            <a:rPr lang="el-GR" sz="1400" b="1" dirty="0" err="1">
              <a:solidFill>
                <a:srgbClr val="002060"/>
              </a:solidFill>
            </a:rPr>
            <a:t>Κ</a:t>
          </a:r>
          <a:r>
            <a:rPr lang="el-GR" sz="1600" b="1" dirty="0" err="1">
              <a:solidFill>
                <a:srgbClr val="002060"/>
              </a:solidFill>
            </a:rPr>
            <a:t>υτοκίνες</a:t>
          </a:r>
          <a:endParaRPr lang="el-GR" sz="1600" b="1" dirty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el-GR" sz="1600" b="1" dirty="0">
              <a:solidFill>
                <a:srgbClr val="002060"/>
              </a:solidFill>
            </a:rPr>
            <a:t>ΝΟ</a:t>
          </a:r>
        </a:p>
      </dgm:t>
    </dgm:pt>
    <dgm:pt modelId="{603C6B29-0448-4D27-8DFF-4EC4C12826EB}" type="parTrans" cxnId="{A15EFB1A-F6F7-49B8-82C9-7DEB179C3E4F}">
      <dgm:prSet/>
      <dgm:spPr/>
      <dgm:t>
        <a:bodyPr/>
        <a:lstStyle/>
        <a:p>
          <a:endParaRPr lang="el-GR" sz="1600"/>
        </a:p>
      </dgm:t>
    </dgm:pt>
    <dgm:pt modelId="{8D127C74-2B38-4A23-9146-66F126AB6BDA}" type="sibTrans" cxnId="{A15EFB1A-F6F7-49B8-82C9-7DEB179C3E4F}">
      <dgm:prSet/>
      <dgm:spPr/>
      <dgm:t>
        <a:bodyPr/>
        <a:lstStyle/>
        <a:p>
          <a:endParaRPr lang="el-GR" sz="1600"/>
        </a:p>
      </dgm:t>
    </dgm:pt>
    <dgm:pt modelId="{54BAB482-DB8B-4185-A91F-8A2A07CFF367}">
      <dgm:prSet custT="1"/>
      <dgm:spPr/>
      <dgm:t>
        <a:bodyPr/>
        <a:lstStyle/>
        <a:p>
          <a:r>
            <a:rPr lang="el-GR" sz="1400" b="1" dirty="0">
              <a:solidFill>
                <a:srgbClr val="002060"/>
              </a:solidFill>
            </a:rPr>
            <a:t>Αγγειοδιαστολή </a:t>
          </a:r>
        </a:p>
      </dgm:t>
    </dgm:pt>
    <dgm:pt modelId="{E2E56F52-C86C-4FC9-AEE3-3A9EBA5E2597}" type="parTrans" cxnId="{1342F957-FCD5-4C13-A796-2530404D77E9}">
      <dgm:prSet/>
      <dgm:spPr/>
      <dgm:t>
        <a:bodyPr/>
        <a:lstStyle/>
        <a:p>
          <a:endParaRPr lang="el-GR" sz="1600"/>
        </a:p>
      </dgm:t>
    </dgm:pt>
    <dgm:pt modelId="{5F5A9F2C-72B4-4543-9DD0-3AB8D029BB27}" type="sibTrans" cxnId="{1342F957-FCD5-4C13-A796-2530404D77E9}">
      <dgm:prSet/>
      <dgm:spPr/>
      <dgm:t>
        <a:bodyPr/>
        <a:lstStyle/>
        <a:p>
          <a:endParaRPr lang="el-GR" sz="1600"/>
        </a:p>
      </dgm:t>
    </dgm:pt>
    <dgm:pt modelId="{AB3E4FB9-D76B-4F63-B695-0DD95EB4659D}">
      <dgm:prSet custT="1"/>
      <dgm:spPr/>
      <dgm:t>
        <a:bodyPr/>
        <a:lstStyle/>
        <a:p>
          <a:r>
            <a:rPr lang="el-GR" sz="1600" b="1" dirty="0">
              <a:solidFill>
                <a:srgbClr val="002060"/>
              </a:solidFill>
            </a:rPr>
            <a:t>Αυξημένη Διαπερατότητα</a:t>
          </a:r>
        </a:p>
        <a:p>
          <a:r>
            <a:rPr lang="el-GR" sz="1600" b="1" dirty="0">
              <a:solidFill>
                <a:srgbClr val="002060"/>
              </a:solidFill>
            </a:rPr>
            <a:t>Υπερανάπτυξη Μικροβίων</a:t>
          </a:r>
        </a:p>
        <a:p>
          <a:r>
            <a:rPr lang="el-GR" sz="1600" b="1" dirty="0" err="1">
              <a:solidFill>
                <a:srgbClr val="002060"/>
              </a:solidFill>
            </a:rPr>
            <a:t>Βακτηριακή</a:t>
          </a:r>
          <a:r>
            <a:rPr lang="el-GR" sz="1600" b="1" dirty="0">
              <a:solidFill>
                <a:srgbClr val="002060"/>
              </a:solidFill>
            </a:rPr>
            <a:t> </a:t>
          </a:r>
          <a:r>
            <a:rPr lang="el-GR" sz="1600" b="1" dirty="0" err="1">
              <a:solidFill>
                <a:srgbClr val="002060"/>
              </a:solidFill>
            </a:rPr>
            <a:t>Αλλόθεση</a:t>
          </a:r>
          <a:r>
            <a:rPr lang="el-GR" sz="1600" b="1" dirty="0">
              <a:solidFill>
                <a:srgbClr val="002060"/>
              </a:solidFill>
            </a:rPr>
            <a:t> </a:t>
          </a:r>
        </a:p>
      </dgm:t>
    </dgm:pt>
    <dgm:pt modelId="{A864BD62-9FEE-4C88-B5F4-E5D08B0B6BD5}" type="parTrans" cxnId="{E422E0CA-4E20-4EF2-B399-414669D890CF}">
      <dgm:prSet/>
      <dgm:spPr/>
      <dgm:t>
        <a:bodyPr/>
        <a:lstStyle/>
        <a:p>
          <a:endParaRPr lang="el-GR" sz="1600"/>
        </a:p>
      </dgm:t>
    </dgm:pt>
    <dgm:pt modelId="{B0A4A5FE-F422-4BB7-A80F-E0639A4499EC}" type="sibTrans" cxnId="{E422E0CA-4E20-4EF2-B399-414669D890CF}">
      <dgm:prSet/>
      <dgm:spPr/>
      <dgm:t>
        <a:bodyPr/>
        <a:lstStyle/>
        <a:p>
          <a:endParaRPr lang="el-GR" sz="1600"/>
        </a:p>
      </dgm:t>
    </dgm:pt>
    <dgm:pt modelId="{6E4DBC03-A893-431A-A55D-56EEE6707326}" type="pres">
      <dgm:prSet presAssocID="{E5810118-ED44-40EA-A8DB-A6E6BCEB48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5AF6AA-34FC-44DE-B30C-25C6A9CA8A89}" type="pres">
      <dgm:prSet presAssocID="{020D0340-05AC-406A-A95B-D7A737F610BF}" presName="hierRoot1" presStyleCnt="0"/>
      <dgm:spPr/>
    </dgm:pt>
    <dgm:pt modelId="{FE07A0AA-0DC1-4BD5-AB27-9DF1D4300910}" type="pres">
      <dgm:prSet presAssocID="{020D0340-05AC-406A-A95B-D7A737F610BF}" presName="composite" presStyleCnt="0"/>
      <dgm:spPr/>
    </dgm:pt>
    <dgm:pt modelId="{E3426817-920F-41F5-BA82-806371B94691}" type="pres">
      <dgm:prSet presAssocID="{020D0340-05AC-406A-A95B-D7A737F610BF}" presName="background" presStyleLbl="node0" presStyleIdx="0" presStyleCnt="4"/>
      <dgm:spPr/>
    </dgm:pt>
    <dgm:pt modelId="{A47D456F-B4D5-4F4F-B996-44C85E112668}" type="pres">
      <dgm:prSet presAssocID="{020D0340-05AC-406A-A95B-D7A737F610BF}" presName="text" presStyleLbl="fgAcc0" presStyleIdx="0" presStyleCnt="4" custScaleX="310516" custScaleY="239931" custLinFactY="-100000" custLinFactNeighborX="97409" custLinFactNeighborY="-186265">
        <dgm:presLayoutVars>
          <dgm:chPref val="3"/>
        </dgm:presLayoutVars>
      </dgm:prSet>
      <dgm:spPr/>
    </dgm:pt>
    <dgm:pt modelId="{BD9A9DAF-6D5A-483B-825B-75CFDB695F4B}" type="pres">
      <dgm:prSet presAssocID="{020D0340-05AC-406A-A95B-D7A737F610BF}" presName="hierChild2" presStyleCnt="0"/>
      <dgm:spPr/>
    </dgm:pt>
    <dgm:pt modelId="{42079A98-A20C-411D-ADFF-005E87BCC6BF}" type="pres">
      <dgm:prSet presAssocID="{D96FF688-D489-40A9-BD9E-A936A8AF3BCC}" presName="Name10" presStyleLbl="parChTrans1D2" presStyleIdx="0" presStyleCnt="2"/>
      <dgm:spPr/>
    </dgm:pt>
    <dgm:pt modelId="{517E5E52-F7D9-49AF-BDC0-250ED6412264}" type="pres">
      <dgm:prSet presAssocID="{E96D7FB5-9DAC-4828-84BC-503F1278A7FB}" presName="hierRoot2" presStyleCnt="0"/>
      <dgm:spPr/>
    </dgm:pt>
    <dgm:pt modelId="{27BA3E43-CD39-4AF8-9F87-4F56281F4258}" type="pres">
      <dgm:prSet presAssocID="{E96D7FB5-9DAC-4828-84BC-503F1278A7FB}" presName="composite2" presStyleCnt="0"/>
      <dgm:spPr/>
    </dgm:pt>
    <dgm:pt modelId="{7FC81D02-DC4D-4B9F-A20A-676F8A3553F7}" type="pres">
      <dgm:prSet presAssocID="{E96D7FB5-9DAC-4828-84BC-503F1278A7FB}" presName="background2" presStyleLbl="node2" presStyleIdx="0" presStyleCnt="2"/>
      <dgm:spPr/>
    </dgm:pt>
    <dgm:pt modelId="{ED389CFC-34C4-469F-94B1-CC445AD01758}" type="pres">
      <dgm:prSet presAssocID="{E96D7FB5-9DAC-4828-84BC-503F1278A7FB}" presName="text2" presStyleLbl="fgAcc2" presStyleIdx="0" presStyleCnt="2" custScaleX="289641" custScaleY="178936" custLinFactY="-23458" custLinFactNeighborX="41367" custLinFactNeighborY="-100000">
        <dgm:presLayoutVars>
          <dgm:chPref val="3"/>
        </dgm:presLayoutVars>
      </dgm:prSet>
      <dgm:spPr/>
    </dgm:pt>
    <dgm:pt modelId="{1501B289-EA75-4EC3-8C5D-DB4AE44DE1F0}" type="pres">
      <dgm:prSet presAssocID="{E96D7FB5-9DAC-4828-84BC-503F1278A7FB}" presName="hierChild3" presStyleCnt="0"/>
      <dgm:spPr/>
    </dgm:pt>
    <dgm:pt modelId="{45E942B8-B1ED-4AC5-A91F-7CA58EB87273}" type="pres">
      <dgm:prSet presAssocID="{FDC68AA0-9C33-4DF3-80DD-A23E8BA966CF}" presName="Name10" presStyleLbl="parChTrans1D2" presStyleIdx="1" presStyleCnt="2"/>
      <dgm:spPr/>
    </dgm:pt>
    <dgm:pt modelId="{15BCD5A1-88D8-49D6-87D3-2F11D7B0DA4D}" type="pres">
      <dgm:prSet presAssocID="{5ED6C481-B217-4CF0-8677-2D9FAE47086B}" presName="hierRoot2" presStyleCnt="0"/>
      <dgm:spPr/>
    </dgm:pt>
    <dgm:pt modelId="{A36D251D-8145-43AC-B49F-C257A58DC539}" type="pres">
      <dgm:prSet presAssocID="{5ED6C481-B217-4CF0-8677-2D9FAE47086B}" presName="composite2" presStyleCnt="0"/>
      <dgm:spPr/>
    </dgm:pt>
    <dgm:pt modelId="{A0E7C5F8-0A01-4BC8-84D7-1B6DC14700F6}" type="pres">
      <dgm:prSet presAssocID="{5ED6C481-B217-4CF0-8677-2D9FAE47086B}" presName="background2" presStyleLbl="node2" presStyleIdx="1" presStyleCnt="2"/>
      <dgm:spPr/>
    </dgm:pt>
    <dgm:pt modelId="{BDD7F732-7E69-455F-9082-95815FBFF167}" type="pres">
      <dgm:prSet presAssocID="{5ED6C481-B217-4CF0-8677-2D9FAE47086B}" presName="text2" presStyleLbl="fgAcc2" presStyleIdx="1" presStyleCnt="2" custScaleX="310699" custScaleY="235196" custLinFactX="20097" custLinFactY="-24486" custLinFactNeighborX="100000" custLinFactNeighborY="-100000">
        <dgm:presLayoutVars>
          <dgm:chPref val="3"/>
        </dgm:presLayoutVars>
      </dgm:prSet>
      <dgm:spPr/>
    </dgm:pt>
    <dgm:pt modelId="{19689121-2BE9-42EA-8F34-3CAFF31007E6}" type="pres">
      <dgm:prSet presAssocID="{5ED6C481-B217-4CF0-8677-2D9FAE47086B}" presName="hierChild3" presStyleCnt="0"/>
      <dgm:spPr/>
    </dgm:pt>
    <dgm:pt modelId="{BB1B4B05-AF95-44F8-899E-49E064FC94F0}" type="pres">
      <dgm:prSet presAssocID="{C6835E27-7F50-492A-ADFE-17C03EAFC6DE}" presName="Name17" presStyleLbl="parChTrans1D3" presStyleIdx="0" presStyleCnt="1"/>
      <dgm:spPr/>
    </dgm:pt>
    <dgm:pt modelId="{71706F03-1E90-4D50-8558-751FD221209B}" type="pres">
      <dgm:prSet presAssocID="{14E8D082-DFB6-4167-A654-A9734DB830A5}" presName="hierRoot3" presStyleCnt="0"/>
      <dgm:spPr/>
    </dgm:pt>
    <dgm:pt modelId="{0358D5AA-A4BF-4C60-9A72-5EE67BBE16D7}" type="pres">
      <dgm:prSet presAssocID="{14E8D082-DFB6-4167-A654-A9734DB830A5}" presName="composite3" presStyleCnt="0"/>
      <dgm:spPr/>
    </dgm:pt>
    <dgm:pt modelId="{5F263E36-360A-4729-9D76-DF05073053F3}" type="pres">
      <dgm:prSet presAssocID="{14E8D082-DFB6-4167-A654-A9734DB830A5}" presName="background3" presStyleLbl="node3" presStyleIdx="0" presStyleCnt="1"/>
      <dgm:spPr/>
    </dgm:pt>
    <dgm:pt modelId="{2C789614-8FCA-40C1-9654-400E4F1569E6}" type="pres">
      <dgm:prSet presAssocID="{14E8D082-DFB6-4167-A654-A9734DB830A5}" presName="text3" presStyleLbl="fgAcc3" presStyleIdx="0" presStyleCnt="1" custScaleX="286162" custScaleY="205649" custLinFactNeighborX="-26851" custLinFactNeighborY="-87489">
        <dgm:presLayoutVars>
          <dgm:chPref val="3"/>
        </dgm:presLayoutVars>
      </dgm:prSet>
      <dgm:spPr/>
    </dgm:pt>
    <dgm:pt modelId="{6F16C9F9-137A-4C48-8A20-502765611A5A}" type="pres">
      <dgm:prSet presAssocID="{14E8D082-DFB6-4167-A654-A9734DB830A5}" presName="hierChild4" presStyleCnt="0"/>
      <dgm:spPr/>
    </dgm:pt>
    <dgm:pt modelId="{B32E81E3-277D-4D95-9487-96300918F3CE}" type="pres">
      <dgm:prSet presAssocID="{71E9AE0D-116F-413C-A470-D5AF2D5A6038}" presName="hierRoot1" presStyleCnt="0"/>
      <dgm:spPr/>
    </dgm:pt>
    <dgm:pt modelId="{1608655B-8DB6-4FE6-B1C7-ADC933415943}" type="pres">
      <dgm:prSet presAssocID="{71E9AE0D-116F-413C-A470-D5AF2D5A6038}" presName="composite" presStyleCnt="0"/>
      <dgm:spPr/>
    </dgm:pt>
    <dgm:pt modelId="{72BF0CE3-0D75-4843-87BB-EB673F274831}" type="pres">
      <dgm:prSet presAssocID="{71E9AE0D-116F-413C-A470-D5AF2D5A6038}" presName="background" presStyleLbl="node0" presStyleIdx="1" presStyleCnt="4"/>
      <dgm:spPr/>
    </dgm:pt>
    <dgm:pt modelId="{CB8F554F-55EC-4125-9383-C11F07C6BA69}" type="pres">
      <dgm:prSet presAssocID="{71E9AE0D-116F-413C-A470-D5AF2D5A6038}" presName="text" presStyleLbl="fgAcc0" presStyleIdx="1" presStyleCnt="4" custScaleX="246835" custScaleY="225682" custLinFactX="-68402" custLinFactY="356155" custLinFactNeighborX="-100000" custLinFactNeighborY="400000">
        <dgm:presLayoutVars>
          <dgm:chPref val="3"/>
        </dgm:presLayoutVars>
      </dgm:prSet>
      <dgm:spPr/>
    </dgm:pt>
    <dgm:pt modelId="{BD43BC1A-F69F-473D-A3B2-C8082B9DC5F7}" type="pres">
      <dgm:prSet presAssocID="{71E9AE0D-116F-413C-A470-D5AF2D5A6038}" presName="hierChild2" presStyleCnt="0"/>
      <dgm:spPr/>
    </dgm:pt>
    <dgm:pt modelId="{DC32A946-EB77-466E-B535-8990DADE54EE}" type="pres">
      <dgm:prSet presAssocID="{AB3E4FB9-D76B-4F63-B695-0DD95EB4659D}" presName="hierRoot1" presStyleCnt="0"/>
      <dgm:spPr/>
    </dgm:pt>
    <dgm:pt modelId="{932B9641-0826-4D85-92FE-D72F059B050C}" type="pres">
      <dgm:prSet presAssocID="{AB3E4FB9-D76B-4F63-B695-0DD95EB4659D}" presName="composite" presStyleCnt="0"/>
      <dgm:spPr/>
    </dgm:pt>
    <dgm:pt modelId="{15EC7B3B-43C6-46A8-A89C-E045C5F302DB}" type="pres">
      <dgm:prSet presAssocID="{AB3E4FB9-D76B-4F63-B695-0DD95EB4659D}" presName="background" presStyleLbl="node0" presStyleIdx="2" presStyleCnt="4"/>
      <dgm:spPr/>
    </dgm:pt>
    <dgm:pt modelId="{235FDE21-BBC5-44F7-87A3-FD9084C96E39}" type="pres">
      <dgm:prSet presAssocID="{AB3E4FB9-D76B-4F63-B695-0DD95EB4659D}" presName="text" presStyleLbl="fgAcc0" presStyleIdx="2" presStyleCnt="4" custScaleX="297023" custScaleY="508025" custLinFactX="11925" custLinFactNeighborX="100000" custLinFactNeighborY="-24384">
        <dgm:presLayoutVars>
          <dgm:chPref val="3"/>
        </dgm:presLayoutVars>
      </dgm:prSet>
      <dgm:spPr/>
    </dgm:pt>
    <dgm:pt modelId="{4CF08763-3522-471E-99E0-6A101FEF94BB}" type="pres">
      <dgm:prSet presAssocID="{AB3E4FB9-D76B-4F63-B695-0DD95EB4659D}" presName="hierChild2" presStyleCnt="0"/>
      <dgm:spPr/>
    </dgm:pt>
    <dgm:pt modelId="{3E219718-7D7F-48D2-BF14-A9B9CAC63517}" type="pres">
      <dgm:prSet presAssocID="{54BAB482-DB8B-4185-A91F-8A2A07CFF367}" presName="hierRoot1" presStyleCnt="0"/>
      <dgm:spPr/>
    </dgm:pt>
    <dgm:pt modelId="{922FB5C2-A8D4-4BC6-B5FC-815FAB25D506}" type="pres">
      <dgm:prSet presAssocID="{54BAB482-DB8B-4185-A91F-8A2A07CFF367}" presName="composite" presStyleCnt="0"/>
      <dgm:spPr/>
    </dgm:pt>
    <dgm:pt modelId="{5323EA14-BCE2-409B-89FC-011CD4EF5C85}" type="pres">
      <dgm:prSet presAssocID="{54BAB482-DB8B-4185-A91F-8A2A07CFF367}" presName="background" presStyleLbl="node0" presStyleIdx="3" presStyleCnt="4"/>
      <dgm:spPr/>
    </dgm:pt>
    <dgm:pt modelId="{672BD530-8214-4B36-8F89-68AD1518CA4E}" type="pres">
      <dgm:prSet presAssocID="{54BAB482-DB8B-4185-A91F-8A2A07CFF367}" presName="text" presStyleLbl="fgAcc0" presStyleIdx="3" presStyleCnt="4" custScaleX="261070" custScaleY="176191" custLinFactX="-100000" custLinFactY="374168" custLinFactNeighborX="-187730" custLinFactNeighborY="400000">
        <dgm:presLayoutVars>
          <dgm:chPref val="3"/>
        </dgm:presLayoutVars>
      </dgm:prSet>
      <dgm:spPr/>
    </dgm:pt>
    <dgm:pt modelId="{4F6CBEBA-AFA8-40F2-B8AE-54733588096E}" type="pres">
      <dgm:prSet presAssocID="{54BAB482-DB8B-4185-A91F-8A2A07CFF367}" presName="hierChild2" presStyleCnt="0"/>
      <dgm:spPr/>
    </dgm:pt>
  </dgm:ptLst>
  <dgm:cxnLst>
    <dgm:cxn modelId="{51C9B912-CD93-483C-B721-2D8FF06A9F39}" type="presOf" srcId="{C6835E27-7F50-492A-ADFE-17C03EAFC6DE}" destId="{BB1B4B05-AF95-44F8-899E-49E064FC94F0}" srcOrd="0" destOrd="0" presId="urn:microsoft.com/office/officeart/2005/8/layout/hierarchy1"/>
    <dgm:cxn modelId="{A15EFB1A-F6F7-49B8-82C9-7DEB179C3E4F}" srcId="{E5810118-ED44-40EA-A8DB-A6E6BCEB4895}" destId="{71E9AE0D-116F-413C-A470-D5AF2D5A6038}" srcOrd="1" destOrd="0" parTransId="{603C6B29-0448-4D27-8DFF-4EC4C12826EB}" sibTransId="{8D127C74-2B38-4A23-9146-66F126AB6BDA}"/>
    <dgm:cxn modelId="{9CD1E730-54A2-43C0-9188-6476D14DF9E9}" srcId="{020D0340-05AC-406A-A95B-D7A737F610BF}" destId="{E96D7FB5-9DAC-4828-84BC-503F1278A7FB}" srcOrd="0" destOrd="0" parTransId="{D96FF688-D489-40A9-BD9E-A936A8AF3BCC}" sibTransId="{92E892F8-15A8-48E7-9C20-1A5EE796D253}"/>
    <dgm:cxn modelId="{86B0D348-4110-470D-8A46-8790C95F96B3}" type="presOf" srcId="{E5810118-ED44-40EA-A8DB-A6E6BCEB4895}" destId="{6E4DBC03-A893-431A-A55D-56EEE6707326}" srcOrd="0" destOrd="0" presId="urn:microsoft.com/office/officeart/2005/8/layout/hierarchy1"/>
    <dgm:cxn modelId="{CD247071-C4D5-4CE6-BD10-503F493142A2}" srcId="{E5810118-ED44-40EA-A8DB-A6E6BCEB4895}" destId="{020D0340-05AC-406A-A95B-D7A737F610BF}" srcOrd="0" destOrd="0" parTransId="{AA49F87A-EB9A-46CD-8F42-2F39F6FEE0A5}" sibTransId="{3C886696-0957-4A2F-8EFF-7D6868D160E0}"/>
    <dgm:cxn modelId="{14669D55-5A48-4380-817F-AD59358CCBB8}" type="presOf" srcId="{FDC68AA0-9C33-4DF3-80DD-A23E8BA966CF}" destId="{45E942B8-B1ED-4AC5-A91F-7CA58EB87273}" srcOrd="0" destOrd="0" presId="urn:microsoft.com/office/officeart/2005/8/layout/hierarchy1"/>
    <dgm:cxn modelId="{1342F957-FCD5-4C13-A796-2530404D77E9}" srcId="{E5810118-ED44-40EA-A8DB-A6E6BCEB4895}" destId="{54BAB482-DB8B-4185-A91F-8A2A07CFF367}" srcOrd="3" destOrd="0" parTransId="{E2E56F52-C86C-4FC9-AEE3-3A9EBA5E2597}" sibTransId="{5F5A9F2C-72B4-4543-9DD0-3AB8D029BB27}"/>
    <dgm:cxn modelId="{410AD759-90CE-4EDA-BA36-AC02032AD61A}" type="presOf" srcId="{54BAB482-DB8B-4185-A91F-8A2A07CFF367}" destId="{672BD530-8214-4B36-8F89-68AD1518CA4E}" srcOrd="0" destOrd="0" presId="urn:microsoft.com/office/officeart/2005/8/layout/hierarchy1"/>
    <dgm:cxn modelId="{3907BF8A-C605-441A-8167-ACA9D2E78DC3}" type="presOf" srcId="{020D0340-05AC-406A-A95B-D7A737F610BF}" destId="{A47D456F-B4D5-4F4F-B996-44C85E112668}" srcOrd="0" destOrd="0" presId="urn:microsoft.com/office/officeart/2005/8/layout/hierarchy1"/>
    <dgm:cxn modelId="{F0E28BA3-FE6F-4A92-944D-781361FFD4B5}" type="presOf" srcId="{D96FF688-D489-40A9-BD9E-A936A8AF3BCC}" destId="{42079A98-A20C-411D-ADFF-005E87BCC6BF}" srcOrd="0" destOrd="0" presId="urn:microsoft.com/office/officeart/2005/8/layout/hierarchy1"/>
    <dgm:cxn modelId="{605308AE-E3E4-4F70-82E9-4B8234C67FA7}" type="presOf" srcId="{AB3E4FB9-D76B-4F63-B695-0DD95EB4659D}" destId="{235FDE21-BBC5-44F7-87A3-FD9084C96E39}" srcOrd="0" destOrd="0" presId="urn:microsoft.com/office/officeart/2005/8/layout/hierarchy1"/>
    <dgm:cxn modelId="{0E82F7AE-B7E2-473F-83F4-AAB586E5A6FF}" type="presOf" srcId="{71E9AE0D-116F-413C-A470-D5AF2D5A6038}" destId="{CB8F554F-55EC-4125-9383-C11F07C6BA69}" srcOrd="0" destOrd="0" presId="urn:microsoft.com/office/officeart/2005/8/layout/hierarchy1"/>
    <dgm:cxn modelId="{E0F6FAB2-8498-4E5B-A719-67766241040A}" type="presOf" srcId="{E96D7FB5-9DAC-4828-84BC-503F1278A7FB}" destId="{ED389CFC-34C4-469F-94B1-CC445AD01758}" srcOrd="0" destOrd="0" presId="urn:microsoft.com/office/officeart/2005/8/layout/hierarchy1"/>
    <dgm:cxn modelId="{E422E0CA-4E20-4EF2-B399-414669D890CF}" srcId="{E5810118-ED44-40EA-A8DB-A6E6BCEB4895}" destId="{AB3E4FB9-D76B-4F63-B695-0DD95EB4659D}" srcOrd="2" destOrd="0" parTransId="{A864BD62-9FEE-4C88-B5F4-E5D08B0B6BD5}" sibTransId="{B0A4A5FE-F422-4BB7-A80F-E0639A4499EC}"/>
    <dgm:cxn modelId="{84681CCF-BA5D-4B61-BFC5-481F3585E945}" type="presOf" srcId="{14E8D082-DFB6-4167-A654-A9734DB830A5}" destId="{2C789614-8FCA-40C1-9654-400E4F1569E6}" srcOrd="0" destOrd="0" presId="urn:microsoft.com/office/officeart/2005/8/layout/hierarchy1"/>
    <dgm:cxn modelId="{E7EAF2DD-7D88-4FC0-9BCA-DB96EB891597}" srcId="{5ED6C481-B217-4CF0-8677-2D9FAE47086B}" destId="{14E8D082-DFB6-4167-A654-A9734DB830A5}" srcOrd="0" destOrd="0" parTransId="{C6835E27-7F50-492A-ADFE-17C03EAFC6DE}" sibTransId="{62BEFFB2-CAFA-4747-8A84-515D0DF85A6D}"/>
    <dgm:cxn modelId="{7C1449E6-559D-42A2-AAF7-15E373417281}" type="presOf" srcId="{5ED6C481-B217-4CF0-8677-2D9FAE47086B}" destId="{BDD7F732-7E69-455F-9082-95815FBFF167}" srcOrd="0" destOrd="0" presId="urn:microsoft.com/office/officeart/2005/8/layout/hierarchy1"/>
    <dgm:cxn modelId="{8E1BFBE7-E03C-45B1-83BC-92A69126C889}" srcId="{020D0340-05AC-406A-A95B-D7A737F610BF}" destId="{5ED6C481-B217-4CF0-8677-2D9FAE47086B}" srcOrd="1" destOrd="0" parTransId="{FDC68AA0-9C33-4DF3-80DD-A23E8BA966CF}" sibTransId="{CB33CA86-BFE0-4F2E-AC1E-29537A61FA4E}"/>
    <dgm:cxn modelId="{E6FADC1C-A82D-4FD0-B0AE-6F8CA6854340}" type="presParOf" srcId="{6E4DBC03-A893-431A-A55D-56EEE6707326}" destId="{615AF6AA-34FC-44DE-B30C-25C6A9CA8A89}" srcOrd="0" destOrd="0" presId="urn:microsoft.com/office/officeart/2005/8/layout/hierarchy1"/>
    <dgm:cxn modelId="{41159166-A7B4-4D02-99D8-58712F6D8A40}" type="presParOf" srcId="{615AF6AA-34FC-44DE-B30C-25C6A9CA8A89}" destId="{FE07A0AA-0DC1-4BD5-AB27-9DF1D4300910}" srcOrd="0" destOrd="0" presId="urn:microsoft.com/office/officeart/2005/8/layout/hierarchy1"/>
    <dgm:cxn modelId="{33C14257-9F3E-4058-AAE0-2B6644586AEB}" type="presParOf" srcId="{FE07A0AA-0DC1-4BD5-AB27-9DF1D4300910}" destId="{E3426817-920F-41F5-BA82-806371B94691}" srcOrd="0" destOrd="0" presId="urn:microsoft.com/office/officeart/2005/8/layout/hierarchy1"/>
    <dgm:cxn modelId="{F5E0AD24-6ED2-4A02-A31F-F83A8191C657}" type="presParOf" srcId="{FE07A0AA-0DC1-4BD5-AB27-9DF1D4300910}" destId="{A47D456F-B4D5-4F4F-B996-44C85E112668}" srcOrd="1" destOrd="0" presId="urn:microsoft.com/office/officeart/2005/8/layout/hierarchy1"/>
    <dgm:cxn modelId="{30664834-9D95-45F0-AF4A-6AFC7A1DE0B2}" type="presParOf" srcId="{615AF6AA-34FC-44DE-B30C-25C6A9CA8A89}" destId="{BD9A9DAF-6D5A-483B-825B-75CFDB695F4B}" srcOrd="1" destOrd="0" presId="urn:microsoft.com/office/officeart/2005/8/layout/hierarchy1"/>
    <dgm:cxn modelId="{3415FC63-5219-4122-96E9-DB3B7595FF3A}" type="presParOf" srcId="{BD9A9DAF-6D5A-483B-825B-75CFDB695F4B}" destId="{42079A98-A20C-411D-ADFF-005E87BCC6BF}" srcOrd="0" destOrd="0" presId="urn:microsoft.com/office/officeart/2005/8/layout/hierarchy1"/>
    <dgm:cxn modelId="{144E83BF-C5CF-440D-A8E7-46654ECB824B}" type="presParOf" srcId="{BD9A9DAF-6D5A-483B-825B-75CFDB695F4B}" destId="{517E5E52-F7D9-49AF-BDC0-250ED6412264}" srcOrd="1" destOrd="0" presId="urn:microsoft.com/office/officeart/2005/8/layout/hierarchy1"/>
    <dgm:cxn modelId="{A17309C8-42CE-4743-8FA8-804FB8FD583A}" type="presParOf" srcId="{517E5E52-F7D9-49AF-BDC0-250ED6412264}" destId="{27BA3E43-CD39-4AF8-9F87-4F56281F4258}" srcOrd="0" destOrd="0" presId="urn:microsoft.com/office/officeart/2005/8/layout/hierarchy1"/>
    <dgm:cxn modelId="{6939D166-FF90-4C6D-A515-BE33D96148F2}" type="presParOf" srcId="{27BA3E43-CD39-4AF8-9F87-4F56281F4258}" destId="{7FC81D02-DC4D-4B9F-A20A-676F8A3553F7}" srcOrd="0" destOrd="0" presId="urn:microsoft.com/office/officeart/2005/8/layout/hierarchy1"/>
    <dgm:cxn modelId="{0AE2DA7D-6B59-4F47-97FE-C795C5DF55F5}" type="presParOf" srcId="{27BA3E43-CD39-4AF8-9F87-4F56281F4258}" destId="{ED389CFC-34C4-469F-94B1-CC445AD01758}" srcOrd="1" destOrd="0" presId="urn:microsoft.com/office/officeart/2005/8/layout/hierarchy1"/>
    <dgm:cxn modelId="{26AC909C-F404-4A28-98EE-A6567A9A5B9E}" type="presParOf" srcId="{517E5E52-F7D9-49AF-BDC0-250ED6412264}" destId="{1501B289-EA75-4EC3-8C5D-DB4AE44DE1F0}" srcOrd="1" destOrd="0" presId="urn:microsoft.com/office/officeart/2005/8/layout/hierarchy1"/>
    <dgm:cxn modelId="{C70E783D-D687-40CA-B395-9A06CF830AE5}" type="presParOf" srcId="{BD9A9DAF-6D5A-483B-825B-75CFDB695F4B}" destId="{45E942B8-B1ED-4AC5-A91F-7CA58EB87273}" srcOrd="2" destOrd="0" presId="urn:microsoft.com/office/officeart/2005/8/layout/hierarchy1"/>
    <dgm:cxn modelId="{1E5BB219-676E-47F8-AEC7-891A80FAF4DB}" type="presParOf" srcId="{BD9A9DAF-6D5A-483B-825B-75CFDB695F4B}" destId="{15BCD5A1-88D8-49D6-87D3-2F11D7B0DA4D}" srcOrd="3" destOrd="0" presId="urn:microsoft.com/office/officeart/2005/8/layout/hierarchy1"/>
    <dgm:cxn modelId="{6411AF37-A404-4B8A-BE49-CD0339848C5E}" type="presParOf" srcId="{15BCD5A1-88D8-49D6-87D3-2F11D7B0DA4D}" destId="{A36D251D-8145-43AC-B49F-C257A58DC539}" srcOrd="0" destOrd="0" presId="urn:microsoft.com/office/officeart/2005/8/layout/hierarchy1"/>
    <dgm:cxn modelId="{03ADB7B6-16BA-4BD9-BFC7-744049AB1276}" type="presParOf" srcId="{A36D251D-8145-43AC-B49F-C257A58DC539}" destId="{A0E7C5F8-0A01-4BC8-84D7-1B6DC14700F6}" srcOrd="0" destOrd="0" presId="urn:microsoft.com/office/officeart/2005/8/layout/hierarchy1"/>
    <dgm:cxn modelId="{DF01EBB8-6F00-43A2-A745-27BE48106F7E}" type="presParOf" srcId="{A36D251D-8145-43AC-B49F-C257A58DC539}" destId="{BDD7F732-7E69-455F-9082-95815FBFF167}" srcOrd="1" destOrd="0" presId="urn:microsoft.com/office/officeart/2005/8/layout/hierarchy1"/>
    <dgm:cxn modelId="{78FAD862-DE77-4962-9C64-2521D87AAE20}" type="presParOf" srcId="{15BCD5A1-88D8-49D6-87D3-2F11D7B0DA4D}" destId="{19689121-2BE9-42EA-8F34-3CAFF31007E6}" srcOrd="1" destOrd="0" presId="urn:microsoft.com/office/officeart/2005/8/layout/hierarchy1"/>
    <dgm:cxn modelId="{D7AB624E-99C4-46BC-AF14-5221072B1F00}" type="presParOf" srcId="{19689121-2BE9-42EA-8F34-3CAFF31007E6}" destId="{BB1B4B05-AF95-44F8-899E-49E064FC94F0}" srcOrd="0" destOrd="0" presId="urn:microsoft.com/office/officeart/2005/8/layout/hierarchy1"/>
    <dgm:cxn modelId="{D0EE99FA-D612-48BD-B328-87D9C7E6E35C}" type="presParOf" srcId="{19689121-2BE9-42EA-8F34-3CAFF31007E6}" destId="{71706F03-1E90-4D50-8558-751FD221209B}" srcOrd="1" destOrd="0" presId="urn:microsoft.com/office/officeart/2005/8/layout/hierarchy1"/>
    <dgm:cxn modelId="{56B73CE4-26A2-40DC-A319-FD1A67DCE45B}" type="presParOf" srcId="{71706F03-1E90-4D50-8558-751FD221209B}" destId="{0358D5AA-A4BF-4C60-9A72-5EE67BBE16D7}" srcOrd="0" destOrd="0" presId="urn:microsoft.com/office/officeart/2005/8/layout/hierarchy1"/>
    <dgm:cxn modelId="{98D03D46-409B-445F-8A7E-F03A622F4CFE}" type="presParOf" srcId="{0358D5AA-A4BF-4C60-9A72-5EE67BBE16D7}" destId="{5F263E36-360A-4729-9D76-DF05073053F3}" srcOrd="0" destOrd="0" presId="urn:microsoft.com/office/officeart/2005/8/layout/hierarchy1"/>
    <dgm:cxn modelId="{E25B8E6C-8BDA-46D0-925F-09A9B96ACDCC}" type="presParOf" srcId="{0358D5AA-A4BF-4C60-9A72-5EE67BBE16D7}" destId="{2C789614-8FCA-40C1-9654-400E4F1569E6}" srcOrd="1" destOrd="0" presId="urn:microsoft.com/office/officeart/2005/8/layout/hierarchy1"/>
    <dgm:cxn modelId="{7A812BAB-C583-40C2-A47B-B886D810B545}" type="presParOf" srcId="{71706F03-1E90-4D50-8558-751FD221209B}" destId="{6F16C9F9-137A-4C48-8A20-502765611A5A}" srcOrd="1" destOrd="0" presId="urn:microsoft.com/office/officeart/2005/8/layout/hierarchy1"/>
    <dgm:cxn modelId="{D571B62B-536A-45A5-B7DE-57BF5F4633AA}" type="presParOf" srcId="{6E4DBC03-A893-431A-A55D-56EEE6707326}" destId="{B32E81E3-277D-4D95-9487-96300918F3CE}" srcOrd="1" destOrd="0" presId="urn:microsoft.com/office/officeart/2005/8/layout/hierarchy1"/>
    <dgm:cxn modelId="{79F1B423-B505-4C2E-A98D-AD10C5F81771}" type="presParOf" srcId="{B32E81E3-277D-4D95-9487-96300918F3CE}" destId="{1608655B-8DB6-4FE6-B1C7-ADC933415943}" srcOrd="0" destOrd="0" presId="urn:microsoft.com/office/officeart/2005/8/layout/hierarchy1"/>
    <dgm:cxn modelId="{E651C643-6921-4DDE-9689-8369D93DA433}" type="presParOf" srcId="{1608655B-8DB6-4FE6-B1C7-ADC933415943}" destId="{72BF0CE3-0D75-4843-87BB-EB673F274831}" srcOrd="0" destOrd="0" presId="urn:microsoft.com/office/officeart/2005/8/layout/hierarchy1"/>
    <dgm:cxn modelId="{E9D8EC8D-52A5-4531-8C27-4436C0010CB4}" type="presParOf" srcId="{1608655B-8DB6-4FE6-B1C7-ADC933415943}" destId="{CB8F554F-55EC-4125-9383-C11F07C6BA69}" srcOrd="1" destOrd="0" presId="urn:microsoft.com/office/officeart/2005/8/layout/hierarchy1"/>
    <dgm:cxn modelId="{5C692F67-DC79-455E-BACE-CB7CF1F001F8}" type="presParOf" srcId="{B32E81E3-277D-4D95-9487-96300918F3CE}" destId="{BD43BC1A-F69F-473D-A3B2-C8082B9DC5F7}" srcOrd="1" destOrd="0" presId="urn:microsoft.com/office/officeart/2005/8/layout/hierarchy1"/>
    <dgm:cxn modelId="{1520C42B-DB7B-4D7D-BC4E-04B105610ACA}" type="presParOf" srcId="{6E4DBC03-A893-431A-A55D-56EEE6707326}" destId="{DC32A946-EB77-466E-B535-8990DADE54EE}" srcOrd="2" destOrd="0" presId="urn:microsoft.com/office/officeart/2005/8/layout/hierarchy1"/>
    <dgm:cxn modelId="{E225B237-6124-4EA3-9B5B-FBB08069563F}" type="presParOf" srcId="{DC32A946-EB77-466E-B535-8990DADE54EE}" destId="{932B9641-0826-4D85-92FE-D72F059B050C}" srcOrd="0" destOrd="0" presId="urn:microsoft.com/office/officeart/2005/8/layout/hierarchy1"/>
    <dgm:cxn modelId="{C8E58F48-6C41-4C3F-9B9F-61F057FBE523}" type="presParOf" srcId="{932B9641-0826-4D85-92FE-D72F059B050C}" destId="{15EC7B3B-43C6-46A8-A89C-E045C5F302DB}" srcOrd="0" destOrd="0" presId="urn:microsoft.com/office/officeart/2005/8/layout/hierarchy1"/>
    <dgm:cxn modelId="{B7F298D7-E521-40AD-916E-D6212DD46ADF}" type="presParOf" srcId="{932B9641-0826-4D85-92FE-D72F059B050C}" destId="{235FDE21-BBC5-44F7-87A3-FD9084C96E39}" srcOrd="1" destOrd="0" presId="urn:microsoft.com/office/officeart/2005/8/layout/hierarchy1"/>
    <dgm:cxn modelId="{70319C84-1807-4155-9BF0-B1B4F702047C}" type="presParOf" srcId="{DC32A946-EB77-466E-B535-8990DADE54EE}" destId="{4CF08763-3522-471E-99E0-6A101FEF94BB}" srcOrd="1" destOrd="0" presId="urn:microsoft.com/office/officeart/2005/8/layout/hierarchy1"/>
    <dgm:cxn modelId="{CE16042D-0D7B-4D9A-9601-43045A18E31F}" type="presParOf" srcId="{6E4DBC03-A893-431A-A55D-56EEE6707326}" destId="{3E219718-7D7F-48D2-BF14-A9B9CAC63517}" srcOrd="3" destOrd="0" presId="urn:microsoft.com/office/officeart/2005/8/layout/hierarchy1"/>
    <dgm:cxn modelId="{F6DBDE18-9E03-4E9A-AE51-688B31D9E273}" type="presParOf" srcId="{3E219718-7D7F-48D2-BF14-A9B9CAC63517}" destId="{922FB5C2-A8D4-4BC6-B5FC-815FAB25D506}" srcOrd="0" destOrd="0" presId="urn:microsoft.com/office/officeart/2005/8/layout/hierarchy1"/>
    <dgm:cxn modelId="{E537A53E-90C4-4CC1-BC0D-29BBF95A98C3}" type="presParOf" srcId="{922FB5C2-A8D4-4BC6-B5FC-815FAB25D506}" destId="{5323EA14-BCE2-409B-89FC-011CD4EF5C85}" srcOrd="0" destOrd="0" presId="urn:microsoft.com/office/officeart/2005/8/layout/hierarchy1"/>
    <dgm:cxn modelId="{E35937A1-7610-486F-90EA-13A21654771A}" type="presParOf" srcId="{922FB5C2-A8D4-4BC6-B5FC-815FAB25D506}" destId="{672BD530-8214-4B36-8F89-68AD1518CA4E}" srcOrd="1" destOrd="0" presId="urn:microsoft.com/office/officeart/2005/8/layout/hierarchy1"/>
    <dgm:cxn modelId="{E80E0A99-6CE3-4B7C-A927-24270269B19E}" type="presParOf" srcId="{3E219718-7D7F-48D2-BF14-A9B9CAC63517}" destId="{4F6CBEBA-AFA8-40F2-B8AE-5473358809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B4B05-AF95-44F8-899E-49E064FC94F0}">
      <dsp:nvSpPr>
        <dsp:cNvPr id="0" name=""/>
        <dsp:cNvSpPr/>
      </dsp:nvSpPr>
      <dsp:spPr>
        <a:xfrm>
          <a:off x="2705932" y="2865085"/>
          <a:ext cx="901702" cy="322619"/>
        </a:xfrm>
        <a:custGeom>
          <a:avLst/>
          <a:gdLst/>
          <a:ahLst/>
          <a:cxnLst/>
          <a:rect l="0" t="0" r="0" b="0"/>
          <a:pathLst>
            <a:path>
              <a:moveTo>
                <a:pt x="901702" y="0"/>
              </a:moveTo>
              <a:lnTo>
                <a:pt x="901702" y="265774"/>
              </a:lnTo>
              <a:lnTo>
                <a:pt x="0" y="265774"/>
              </a:lnTo>
              <a:lnTo>
                <a:pt x="0" y="3226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942B8-B1ED-4AC5-A91F-7CA58EB87273}">
      <dsp:nvSpPr>
        <dsp:cNvPr id="0" name=""/>
        <dsp:cNvSpPr/>
      </dsp:nvSpPr>
      <dsp:spPr>
        <a:xfrm>
          <a:off x="2511589" y="1139815"/>
          <a:ext cx="1096046" cy="80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986"/>
              </a:lnTo>
              <a:lnTo>
                <a:pt x="1096046" y="751986"/>
              </a:lnTo>
              <a:lnTo>
                <a:pt x="1096046" y="8088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79A98-A20C-411D-ADFF-005E87BCC6BF}">
      <dsp:nvSpPr>
        <dsp:cNvPr id="0" name=""/>
        <dsp:cNvSpPr/>
      </dsp:nvSpPr>
      <dsp:spPr>
        <a:xfrm>
          <a:off x="1146267" y="1139815"/>
          <a:ext cx="1365321" cy="812836"/>
        </a:xfrm>
        <a:custGeom>
          <a:avLst/>
          <a:gdLst/>
          <a:ahLst/>
          <a:cxnLst/>
          <a:rect l="0" t="0" r="0" b="0"/>
          <a:pathLst>
            <a:path>
              <a:moveTo>
                <a:pt x="1365321" y="0"/>
              </a:moveTo>
              <a:lnTo>
                <a:pt x="1365321" y="755991"/>
              </a:lnTo>
              <a:lnTo>
                <a:pt x="0" y="755991"/>
              </a:lnTo>
              <a:lnTo>
                <a:pt x="0" y="8128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26817-920F-41F5-BA82-806371B94691}">
      <dsp:nvSpPr>
        <dsp:cNvPr id="0" name=""/>
        <dsp:cNvSpPr/>
      </dsp:nvSpPr>
      <dsp:spPr>
        <a:xfrm>
          <a:off x="1558894" y="204926"/>
          <a:ext cx="1905389" cy="934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D456F-B4D5-4F4F-B996-44C85E112668}">
      <dsp:nvSpPr>
        <dsp:cNvPr id="0" name=""/>
        <dsp:cNvSpPr/>
      </dsp:nvSpPr>
      <dsp:spPr>
        <a:xfrm>
          <a:off x="1627074" y="269697"/>
          <a:ext cx="1905389" cy="934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002060"/>
              </a:solidFill>
            </a:rPr>
            <a:t>Πυλαία Υπέρταση</a:t>
          </a:r>
        </a:p>
      </dsp:txBody>
      <dsp:txXfrm>
        <a:off x="1654456" y="297079"/>
        <a:ext cx="1850625" cy="880124"/>
      </dsp:txXfrm>
    </dsp:sp>
    <dsp:sp modelId="{7FC81D02-DC4D-4B9F-A20A-676F8A3553F7}">
      <dsp:nvSpPr>
        <dsp:cNvPr id="0" name=""/>
        <dsp:cNvSpPr/>
      </dsp:nvSpPr>
      <dsp:spPr>
        <a:xfrm>
          <a:off x="257619" y="1952652"/>
          <a:ext cx="1777296" cy="69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89CFC-34C4-469F-94B1-CC445AD01758}">
      <dsp:nvSpPr>
        <dsp:cNvPr id="0" name=""/>
        <dsp:cNvSpPr/>
      </dsp:nvSpPr>
      <dsp:spPr>
        <a:xfrm>
          <a:off x="325799" y="2017423"/>
          <a:ext cx="1777296" cy="69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 err="1">
              <a:solidFill>
                <a:srgbClr val="002060"/>
              </a:solidFill>
            </a:rPr>
            <a:t>Πυλαιοσυστηματικά</a:t>
          </a:r>
          <a:r>
            <a:rPr lang="el-GR" sz="1200" b="1" kern="1200" dirty="0">
              <a:solidFill>
                <a:srgbClr val="002060"/>
              </a:solidFill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shunts</a:t>
          </a:r>
          <a:endParaRPr lang="el-GR" sz="1200" b="1" kern="1200" dirty="0">
            <a:solidFill>
              <a:srgbClr val="002060"/>
            </a:solidFill>
          </a:endParaRPr>
        </a:p>
      </dsp:txBody>
      <dsp:txXfrm>
        <a:off x="346220" y="2037844"/>
        <a:ext cx="1736454" cy="656380"/>
      </dsp:txXfrm>
    </dsp:sp>
    <dsp:sp modelId="{A0E7C5F8-0A01-4BC8-84D7-1B6DC14700F6}">
      <dsp:nvSpPr>
        <dsp:cNvPr id="0" name=""/>
        <dsp:cNvSpPr/>
      </dsp:nvSpPr>
      <dsp:spPr>
        <a:xfrm>
          <a:off x="2654379" y="1948646"/>
          <a:ext cx="1906512" cy="916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7F732-7E69-455F-9082-95815FBFF167}">
      <dsp:nvSpPr>
        <dsp:cNvPr id="0" name=""/>
        <dsp:cNvSpPr/>
      </dsp:nvSpPr>
      <dsp:spPr>
        <a:xfrm>
          <a:off x="2722559" y="2013417"/>
          <a:ext cx="1906512" cy="916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rgbClr val="002060"/>
              </a:solidFill>
            </a:rPr>
            <a:t>Διαταραχές Εντερικού Βλεννογόνου</a:t>
          </a:r>
        </a:p>
      </dsp:txBody>
      <dsp:txXfrm>
        <a:off x="2749401" y="2040259"/>
        <a:ext cx="1852828" cy="862754"/>
      </dsp:txXfrm>
    </dsp:sp>
    <dsp:sp modelId="{5F263E36-360A-4729-9D76-DF05073053F3}">
      <dsp:nvSpPr>
        <dsp:cNvPr id="0" name=""/>
        <dsp:cNvSpPr/>
      </dsp:nvSpPr>
      <dsp:spPr>
        <a:xfrm>
          <a:off x="1827958" y="3187704"/>
          <a:ext cx="1755948" cy="80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89614-8FCA-40C1-9654-400E4F1569E6}">
      <dsp:nvSpPr>
        <dsp:cNvPr id="0" name=""/>
        <dsp:cNvSpPr/>
      </dsp:nvSpPr>
      <dsp:spPr>
        <a:xfrm>
          <a:off x="1896138" y="3252475"/>
          <a:ext cx="1755948" cy="801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>
              <a:solidFill>
                <a:srgbClr val="002060"/>
              </a:solidFill>
            </a:rPr>
            <a:t>Ενδοτοξιναιμία</a:t>
          </a:r>
          <a:endParaRPr lang="el-GR" sz="1600" b="1" kern="1200" dirty="0">
            <a:solidFill>
              <a:srgbClr val="002060"/>
            </a:solidFill>
          </a:endParaRPr>
        </a:p>
      </dsp:txBody>
      <dsp:txXfrm>
        <a:off x="1919608" y="3275945"/>
        <a:ext cx="1709008" cy="754369"/>
      </dsp:txXfrm>
    </dsp:sp>
    <dsp:sp modelId="{72BF0CE3-0D75-4843-87BB-EB673F274831}">
      <dsp:nvSpPr>
        <dsp:cNvPr id="0" name=""/>
        <dsp:cNvSpPr/>
      </dsp:nvSpPr>
      <dsp:spPr>
        <a:xfrm>
          <a:off x="1969573" y="4266704"/>
          <a:ext cx="1514629" cy="879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F554F-55EC-4125-9383-C11F07C6BA69}">
      <dsp:nvSpPr>
        <dsp:cNvPr id="0" name=""/>
        <dsp:cNvSpPr/>
      </dsp:nvSpPr>
      <dsp:spPr>
        <a:xfrm>
          <a:off x="2037753" y="4331475"/>
          <a:ext cx="1514629" cy="879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rgbClr val="002060"/>
              </a:solidFill>
            </a:rPr>
            <a:t>Φ</a:t>
          </a:r>
          <a:r>
            <a:rPr lang="el-GR" sz="1400" b="1" kern="1200" dirty="0">
              <a:solidFill>
                <a:srgbClr val="002060"/>
              </a:solidFill>
            </a:rPr>
            <a:t>λεγμονώδεις </a:t>
          </a:r>
          <a:r>
            <a:rPr lang="el-GR" sz="1400" b="1" kern="1200" dirty="0" err="1">
              <a:solidFill>
                <a:srgbClr val="002060"/>
              </a:solidFill>
            </a:rPr>
            <a:t>Κ</a:t>
          </a:r>
          <a:r>
            <a:rPr lang="el-GR" sz="1600" b="1" kern="1200" dirty="0" err="1">
              <a:solidFill>
                <a:srgbClr val="002060"/>
              </a:solidFill>
            </a:rPr>
            <a:t>υτοκίνες</a:t>
          </a:r>
          <a:endParaRPr lang="el-GR" sz="1600" b="1" kern="1200" dirty="0">
            <a:solidFill>
              <a:srgbClr val="002060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rgbClr val="002060"/>
              </a:solidFill>
            </a:rPr>
            <a:t>ΝΟ</a:t>
          </a:r>
        </a:p>
      </dsp:txBody>
      <dsp:txXfrm>
        <a:off x="2063509" y="4357231"/>
        <a:ext cx="1463117" cy="827855"/>
      </dsp:txXfrm>
    </dsp:sp>
    <dsp:sp modelId="{15EC7B3B-43C6-46A8-A89C-E045C5F302DB}">
      <dsp:nvSpPr>
        <dsp:cNvPr id="0" name=""/>
        <dsp:cNvSpPr/>
      </dsp:nvSpPr>
      <dsp:spPr>
        <a:xfrm>
          <a:off x="5340706" y="1225343"/>
          <a:ext cx="1822593" cy="1979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DE21-BBC5-44F7-87A3-FD9084C96E39}">
      <dsp:nvSpPr>
        <dsp:cNvPr id="0" name=""/>
        <dsp:cNvSpPr/>
      </dsp:nvSpPr>
      <dsp:spPr>
        <a:xfrm>
          <a:off x="5408886" y="1290114"/>
          <a:ext cx="1822593" cy="1979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rgbClr val="002060"/>
              </a:solidFill>
            </a:rPr>
            <a:t>Αυξημένη Διαπερατότητα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rgbClr val="002060"/>
              </a:solidFill>
            </a:rPr>
            <a:t>Υπερανάπτυξη Μικροβίων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>
              <a:solidFill>
                <a:srgbClr val="002060"/>
              </a:solidFill>
            </a:rPr>
            <a:t>Βακτηριακή</a:t>
          </a:r>
          <a:r>
            <a:rPr lang="el-GR" sz="1600" b="1" kern="1200" dirty="0">
              <a:solidFill>
                <a:srgbClr val="002060"/>
              </a:solidFill>
            </a:rPr>
            <a:t> </a:t>
          </a:r>
          <a:r>
            <a:rPr lang="el-GR" sz="1600" b="1" kern="1200" dirty="0" err="1">
              <a:solidFill>
                <a:srgbClr val="002060"/>
              </a:solidFill>
            </a:rPr>
            <a:t>Αλλόθεση</a:t>
          </a:r>
          <a:r>
            <a:rPr lang="el-GR" sz="1600" b="1" kern="1200" dirty="0">
              <a:solidFill>
                <a:srgbClr val="002060"/>
              </a:solidFill>
            </a:rPr>
            <a:t> </a:t>
          </a:r>
        </a:p>
      </dsp:txBody>
      <dsp:txXfrm>
        <a:off x="5462268" y="1343496"/>
        <a:ext cx="1715829" cy="1872749"/>
      </dsp:txXfrm>
    </dsp:sp>
    <dsp:sp modelId="{5323EA14-BCE2-409B-89FC-011CD4EF5C85}">
      <dsp:nvSpPr>
        <dsp:cNvPr id="0" name=""/>
        <dsp:cNvSpPr/>
      </dsp:nvSpPr>
      <dsp:spPr>
        <a:xfrm>
          <a:off x="4847296" y="4336892"/>
          <a:ext cx="1601978" cy="686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BD530-8214-4B36-8F89-68AD1518CA4E}">
      <dsp:nvSpPr>
        <dsp:cNvPr id="0" name=""/>
        <dsp:cNvSpPr/>
      </dsp:nvSpPr>
      <dsp:spPr>
        <a:xfrm>
          <a:off x="4915476" y="4401663"/>
          <a:ext cx="1601978" cy="6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2060"/>
              </a:solidFill>
            </a:rPr>
            <a:t>Αγγειοδιαστολή </a:t>
          </a:r>
        </a:p>
      </dsp:txBody>
      <dsp:txXfrm>
        <a:off x="4935584" y="4421771"/>
        <a:ext cx="1561762" cy="64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C17D-3436-42AA-B194-952D81BC6395}" type="datetimeFigureOut">
              <a:rPr lang="el-GR" smtClean="0"/>
              <a:pPr/>
              <a:t>12/7/2020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0F74-7818-44FA-BBE6-6D04AD0DD48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4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50703-8F1B-4BDE-BBFF-3FF5C2C7C7D3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43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6C8C2-D5FA-4C4D-B45E-F23E90E7B0E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92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58BE3-D383-4D9A-8475-DE52805C90F0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151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416E3-F188-448E-9292-1D4C3F1162D5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5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5539F-8E3E-4190-A57E-4B551D2136F2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26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9E9B7-A275-4477-98A0-95754F5E54C8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55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A0D2C-5A2D-44B7-A5E2-9F183B253055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5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D69A3-CF7A-4839-B28C-7EA95248EB2A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46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1B211-C150-440A-9818-DC779C06471B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62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6A7A7-C82F-4EC9-9D04-0CDF8B3C4A24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37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676F5-5AAD-48AC-B331-2558E2224D5B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77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B9F49-A964-405F-A5E3-A4F21B4CADBF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86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E9A51-597C-4A69-9AED-54176EC60ADB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23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343D-E9C7-47FA-9ABA-C394352AE674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0C52-36DB-4018-8794-411A60204F11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9DB1-91B1-4331-A6CA-EDDDA6E784C2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9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58BC-4DFB-41A3-82BD-FC902F0A7C54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355F-F7C4-40A7-8052-BFDEE1361B44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9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DD24-ECDC-422B-BEFF-3FC966B98996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6F9A-731F-47C6-A982-A3B9658CA627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4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91DE-3A52-4A43-B0BD-AF99EECDEB0A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1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377A-26CA-4AD0-920E-AA5F76A32CF2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5719-DA95-4DD0-AAA3-99D8F6817DCB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57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98F40-1932-4CE6-BF63-D531A171438C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DFB1-0B86-457E-98E5-74F7C0CEE8DF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4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68A8-FA55-4390-AB0B-6720F33CB8FE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5800-CA0E-46D3-A697-83ECD15ADE42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6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4985-3A26-49F1-9276-B38602BD8A1E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B05-F1E2-4E50-8589-4800D500AD6C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2DF6-31B7-4B76-A315-D282C7F2C9C7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1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086A-2610-4DEA-97DA-958EEC642B8C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B489-B1CA-4864-93D5-F2E0F6495200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8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5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D21F77-3D7F-45D0-BEF6-5C04FE3AEB15}" type="slidenum">
              <a:rPr lang="el-GR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56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355976" y="404664"/>
            <a:ext cx="4608512" cy="2225064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0070C0"/>
                </a:solidFill>
              </a:rPr>
              <a:t>    </a:t>
            </a:r>
            <a:r>
              <a:rPr lang="el-GR" sz="7200" dirty="0">
                <a:solidFill>
                  <a:srgbClr val="FF0000"/>
                </a:solidFill>
              </a:rPr>
              <a:t> </a:t>
            </a:r>
            <a:br>
              <a:rPr lang="el-GR" sz="7200" dirty="0">
                <a:solidFill>
                  <a:srgbClr val="FF0000"/>
                </a:solidFill>
              </a:rPr>
            </a:br>
            <a:r>
              <a:rPr lang="el-GR" sz="8800" b="1" i="1" dirty="0">
                <a:solidFill>
                  <a:srgbClr val="FFFF00"/>
                </a:solidFill>
              </a:rPr>
              <a:t>ΑΣΚΙΤΗΣ</a:t>
            </a:r>
            <a:endParaRPr lang="el-GR" sz="88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617253" y="3212362"/>
            <a:ext cx="5347235" cy="3327337"/>
          </a:xfrm>
        </p:spPr>
        <p:txBody>
          <a:bodyPr>
            <a:noAutofit/>
          </a:bodyPr>
          <a:lstStyle/>
          <a:p>
            <a:r>
              <a:rPr lang="el-GR" sz="3600" b="1" i="1" dirty="0">
                <a:solidFill>
                  <a:schemeClr val="tx1"/>
                </a:solidFill>
              </a:rPr>
              <a:t>ΧΟΥΝΤΑ ΑΘΗΝΑ </a:t>
            </a:r>
          </a:p>
          <a:p>
            <a:r>
              <a:rPr lang="el-GR" sz="3600" b="1" i="1" dirty="0">
                <a:solidFill>
                  <a:schemeClr val="tx1"/>
                </a:solidFill>
              </a:rPr>
              <a:t>ΔΙΕΥΘΥΝΤΡΙΑ ΕΣΥ</a:t>
            </a:r>
          </a:p>
          <a:p>
            <a:r>
              <a:rPr lang="el-GR" sz="3600" b="1" i="1" dirty="0">
                <a:solidFill>
                  <a:schemeClr val="tx1"/>
                </a:solidFill>
              </a:rPr>
              <a:t>ΠΑΘΟΛΟΓΟΣ ΗΠΑΤΟΛΟΓΟΣ </a:t>
            </a:r>
          </a:p>
          <a:p>
            <a:r>
              <a:rPr lang="el-GR" sz="3600" b="1" i="1" dirty="0">
                <a:solidFill>
                  <a:schemeClr val="tx1"/>
                </a:solidFill>
              </a:rPr>
              <a:t>ΔΠΠ ΠΓΝ «ΑΤΤΙΚΟΝ»</a:t>
            </a:r>
            <a:endParaRPr lang="el-GR" sz="2800" b="1" i="1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://2.bp.blogspot.com/-R-IvrsTcA3A/UhEvJ0ZBn9I/AAAAAAAAGwQ/gWW048gjz20/s1600/cirrh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422"/>
            <a:ext cx="44704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/>
          <a:lstStyle/>
          <a:p>
            <a:pPr algn="ctr"/>
            <a:r>
              <a:rPr lang="el-GR" b="1" i="1" dirty="0">
                <a:solidFill>
                  <a:srgbClr val="FFFF00"/>
                </a:solidFill>
              </a:rPr>
              <a:t>ΚΙΡΡΩΣΗ ΚΑΙ ΑΣΚΙΤΗΣ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64341" y="1052736"/>
            <a:ext cx="8229600" cy="52864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sz="3000" dirty="0">
                <a:latin typeface="Arial Narrow" panose="020B0606020202030204" pitchFamily="34" charset="0"/>
              </a:rPr>
              <a:t>Ασκίτης: Η Συνηθέστερη Επιπλοκή της Κίρρωσης</a:t>
            </a:r>
            <a:endParaRPr lang="en-US" sz="30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latin typeface="Arial Narrow" panose="020B0606020202030204" pitchFamily="34" charset="0"/>
              </a:rPr>
              <a:t> (</a:t>
            </a:r>
            <a:r>
              <a:rPr lang="el-GR" sz="3000" dirty="0" err="1">
                <a:latin typeface="Arial Narrow" panose="020B0606020202030204" pitchFamily="34" charset="0"/>
              </a:rPr>
              <a:t>Ασκίτης</a:t>
            </a:r>
            <a:r>
              <a:rPr lang="el-GR" sz="3000" dirty="0">
                <a:latin typeface="Arial Narrow" panose="020B0606020202030204" pitchFamily="34" charset="0"/>
              </a:rPr>
              <a:t>, Εγκεφαλοπάθεια, Αιμορραγία) </a:t>
            </a:r>
          </a:p>
          <a:p>
            <a:pPr>
              <a:lnSpc>
                <a:spcPct val="120000"/>
              </a:lnSpc>
            </a:pPr>
            <a:r>
              <a:rPr lang="el-GR" sz="3000" dirty="0">
                <a:latin typeface="Arial Narrow" panose="020B0606020202030204" pitchFamily="34" charset="0"/>
              </a:rPr>
              <a:t>~60% των Ασθενών με </a:t>
            </a:r>
            <a:r>
              <a:rPr lang="el-GR" sz="3000" dirty="0" err="1">
                <a:latin typeface="Arial Narrow" panose="020B0606020202030204" pitchFamily="34" charset="0"/>
              </a:rPr>
              <a:t>Αντιρροπούμενη</a:t>
            </a:r>
            <a:r>
              <a:rPr lang="el-GR" sz="3000" dirty="0">
                <a:latin typeface="Arial Narrow" panose="020B0606020202030204" pitchFamily="34" charset="0"/>
              </a:rPr>
              <a:t> Κίρρωση, Αναπτύσσουν Ασκίτη στα επόμενα 10 χρόνια 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Arial Narrow" panose="020B0606020202030204" pitchFamily="34" charset="0"/>
              </a:rPr>
              <a:t>K</a:t>
            </a:r>
            <a:r>
              <a:rPr lang="el-GR" sz="3000" dirty="0" err="1">
                <a:latin typeface="Arial Narrow" panose="020B0606020202030204" pitchFamily="34" charset="0"/>
              </a:rPr>
              <a:t>ιρρωτικόςΑσκίτης</a:t>
            </a:r>
            <a:r>
              <a:rPr lang="el-GR" sz="3000" dirty="0">
                <a:latin typeface="Arial Narrow" panose="020B0606020202030204" pitchFamily="34" charset="0"/>
              </a:rPr>
              <a:t> εμφανίζεται όταν ήδη έχει αναπτυχθεί Πυλαία Υπέρταση (ΠΥ) </a:t>
            </a:r>
            <a:endParaRPr lang="el-GR" sz="22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3000" i="1" dirty="0">
                <a:solidFill>
                  <a:srgbClr val="FFFF00"/>
                </a:solidFill>
                <a:latin typeface="Arial Narrow" panose="020B0606020202030204" pitchFamily="34" charset="0"/>
              </a:rPr>
              <a:t>Θνητότητα </a:t>
            </a:r>
            <a:r>
              <a:rPr lang="el-GR" sz="3000" i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Κιρρωτικού</a:t>
            </a:r>
            <a:r>
              <a:rPr lang="el-GR" sz="3000" i="1" dirty="0">
                <a:solidFill>
                  <a:srgbClr val="FFFF00"/>
                </a:solidFill>
                <a:latin typeface="Arial Narrow" panose="020B0606020202030204" pitchFamily="34" charset="0"/>
              </a:rPr>
              <a:t> Ασκίτη σε </a:t>
            </a:r>
          </a:p>
          <a:p>
            <a:pPr>
              <a:lnSpc>
                <a:spcPct val="120000"/>
              </a:lnSpc>
            </a:pPr>
            <a:r>
              <a:rPr lang="el-GR" sz="3500" dirty="0">
                <a:latin typeface="Arial Narrow" panose="020B0606020202030204" pitchFamily="34" charset="0"/>
              </a:rPr>
              <a:t>1 έτος</a:t>
            </a:r>
            <a:r>
              <a:rPr lang="en-US" sz="3500" dirty="0">
                <a:latin typeface="Arial Narrow" panose="020B0606020202030204" pitchFamily="34" charset="0"/>
              </a:rPr>
              <a:t>:</a:t>
            </a:r>
            <a:r>
              <a:rPr lang="el-GR" sz="3500" dirty="0">
                <a:latin typeface="Arial Narrow" panose="020B0606020202030204" pitchFamily="34" charset="0"/>
              </a:rPr>
              <a:t> 15%- 20% </a:t>
            </a:r>
          </a:p>
          <a:p>
            <a:pPr>
              <a:lnSpc>
                <a:spcPct val="120000"/>
              </a:lnSpc>
            </a:pPr>
            <a:r>
              <a:rPr lang="el-GR" sz="3500" dirty="0">
                <a:latin typeface="Arial Narrow" panose="020B0606020202030204" pitchFamily="34" charset="0"/>
              </a:rPr>
              <a:t>5 έτη  44%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6000" b="1" i="1" dirty="0">
                <a:solidFill>
                  <a:srgbClr val="FFFF00"/>
                </a:solidFill>
                <a:effectLst/>
              </a:rPr>
              <a:t>ΑΛΓΟΡΙΘΜΟΣ ΑΒΠ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90404"/>
              </p:ext>
            </p:extLst>
          </p:nvPr>
        </p:nvGraphicFramePr>
        <p:xfrm>
          <a:off x="0" y="714331"/>
          <a:ext cx="9144002" cy="6143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9087">
                <a:tc>
                  <a:txBody>
                    <a:bodyPr/>
                    <a:lstStyle/>
                    <a:p>
                      <a:pPr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Διάγνωση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Απόλυτος αριθμός PMN≥ 250 cells/mm3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Απουσία εμφανούς </a:t>
                      </a:r>
                      <a:r>
                        <a:rPr lang="el-GR" sz="1600" b="1" dirty="0" err="1">
                          <a:solidFill>
                            <a:srgbClr val="002060"/>
                          </a:solidFill>
                        </a:rPr>
                        <a:t>ενδοκοιλιακής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 εστίας λοίμωξης, χειρουργικά αντιμετωπίσιμης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Θετική καλλιέργεια (μόνο στο 40%) για μικρόβια </a:t>
                      </a:r>
                      <a:r>
                        <a:rPr lang="el-GR" sz="1050" b="1" dirty="0">
                          <a:solidFill>
                            <a:srgbClr val="002060"/>
                          </a:solidFill>
                        </a:rPr>
                        <a:t>(όχι απαραίτητο διαγνωστικό κριτήριο)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244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Παρακέντηση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 ασκιτικού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Αριθμός κυττάρων –τύπος</a:t>
                      </a:r>
                    </a:p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κ/α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κ/α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 αίματος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Ολική πρωτεΐνη ασκιτικού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500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Θεραπεία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cefotaxime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/8h</a:t>
                      </a:r>
                    </a:p>
                    <a:p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Piperacillin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tazobactam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Imipenem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cilastatin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200" b="1" dirty="0">
                          <a:solidFill>
                            <a:srgbClr val="002060"/>
                          </a:solidFill>
                        </a:rPr>
                        <a:t>ή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</a:rPr>
                        <a:t>Meropenem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200" b="1" baseline="0" dirty="0">
                          <a:solidFill>
                            <a:srgbClr val="002060"/>
                          </a:solidFill>
                        </a:rPr>
                        <a:t>σε υψηλού κινδύνου για 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</a:rPr>
                        <a:t>ESBL</a:t>
                      </a:r>
                      <a:endParaRPr lang="el-G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Αλβουμίνη 1,5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/kg 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κατά τη διάγνωση και 1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/kg 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την 3</a:t>
                      </a:r>
                      <a:r>
                        <a:rPr lang="el-GR" sz="1600" b="1" baseline="30000" dirty="0">
                          <a:solidFill>
                            <a:srgbClr val="002060"/>
                          </a:solidFill>
                        </a:rPr>
                        <a:t>η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600" b="1" dirty="0" err="1">
                          <a:solidFill>
                            <a:srgbClr val="002060"/>
                          </a:solidFill>
                        </a:rPr>
                        <a:t>ημ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Αιμορραγία πεπτικού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(Προφύλαξη)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Ceftriaxone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/d 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σε σοβαρή ηπατική νόσο</a:t>
                      </a:r>
                    </a:p>
                    <a:p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Norfloxacin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400mgx2 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σε ηπιότερη ηπατική νόσο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7 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ημέρες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613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Πρωτογενής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 προφύλαξη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Norfloxacin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400mg/d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Πρωτεΐνη ασκιτικού &lt;1,5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/dl 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σε σοβαρή ηπατική νόσο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75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Δευτερογενής</a:t>
                      </a:r>
                      <a:r>
                        <a:rPr lang="el-GR" sz="1600" b="1" baseline="0" dirty="0">
                          <a:solidFill>
                            <a:srgbClr val="002060"/>
                          </a:solidFill>
                        </a:rPr>
                        <a:t> προφύλαξη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Norfloxacin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 400mg/d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 συνεχώς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Προηγούμενο επεισόδιο ΑΒΠ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4" name="Picture 12" descr="http://proionta-tis-fisis.com/wp-content/uploads/2013/09/%CE%9A%CF%81%CF%8C%CE%BA%CE%BF%CF%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6541020" cy="421484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 rot="21014118">
            <a:off x="285798" y="900969"/>
            <a:ext cx="8229600" cy="15463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i="1" dirty="0">
                <a:ln w="11430">
                  <a:solidFill>
                    <a:srgbClr val="EE5CCB"/>
                  </a:solidFill>
                </a:ln>
                <a:solidFill>
                  <a:srgbClr val="EE5C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 I PART OF THE CURE OR </a:t>
            </a:r>
            <a:br>
              <a:rPr lang="en-US" sz="4400" i="1" dirty="0">
                <a:ln w="11430">
                  <a:solidFill>
                    <a:srgbClr val="EE5CCB"/>
                  </a:solidFill>
                </a:ln>
                <a:solidFill>
                  <a:srgbClr val="EE5C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400" i="1" dirty="0">
                <a:ln w="11430">
                  <a:solidFill>
                    <a:srgbClr val="EE5CCB"/>
                  </a:solidFill>
                </a:ln>
                <a:solidFill>
                  <a:srgbClr val="EE5C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 I PART OF THE DISEASE?</a:t>
            </a:r>
            <a:endParaRPr lang="el-GR" sz="4400" i="1" dirty="0">
              <a:ln w="11430">
                <a:solidFill>
                  <a:srgbClr val="EE5CCB"/>
                </a:solidFill>
              </a:ln>
              <a:solidFill>
                <a:srgbClr val="EE5CC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6434" name="AutoShape 2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36" name="AutoShape 4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38" name="AutoShape 6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40" name="AutoShape 8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42" name="AutoShape 10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Έλλειψη"/>
          <p:cNvSpPr/>
          <p:nvPr/>
        </p:nvSpPr>
        <p:spPr>
          <a:xfrm>
            <a:off x="2357422" y="3071810"/>
            <a:ext cx="228601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l-GR" dirty="0"/>
              <a:t>       </a:t>
            </a:r>
            <a:r>
              <a:rPr lang="el-GR" sz="4900" b="1" i="1" dirty="0">
                <a:solidFill>
                  <a:srgbClr val="FFFF00"/>
                </a:solidFill>
              </a:rPr>
              <a:t>ΑΠΕΙΚΟΝΙΣΗ ΑΣΚΙΤΗ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858047" cy="51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83568" y="11403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/>
              </a:rPr>
              <a:t>CHILD-TURCOTTE-PUGH CLASSIFICATION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2050" name="Picture 2" descr="http://cdn.hepwebstudy.org/doc/86-1/child-turcotte-pugh-classification-severity-cirrh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3" y="18864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>
                <a:solidFill>
                  <a:srgbClr val="FFFF00"/>
                </a:solidFill>
                <a:effectLst/>
              </a:rPr>
              <a:t>ΣΤΑΔΙΟΠΟΙΗΣΗ ΑΣΚΙΤΗ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2"/>
            <a:ext cx="8186766" cy="44356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Grade</a:t>
            </a:r>
            <a:r>
              <a:rPr lang="el-GR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 1</a:t>
            </a:r>
            <a:r>
              <a:rPr lang="el-GR" sz="4000" dirty="0">
                <a:latin typeface="Arial Narrow" panose="020B0606020202030204" pitchFamily="34" charset="0"/>
              </a:rPr>
              <a:t> — Ήπιος Ασκίτης – Ανιχνεύεται μόνο με </a:t>
            </a:r>
            <a:r>
              <a:rPr lang="en-US" sz="4000" dirty="0">
                <a:latin typeface="Arial Narrow" panose="020B0606020202030204" pitchFamily="34" charset="0"/>
              </a:rPr>
              <a:t>U/S</a:t>
            </a:r>
            <a:endParaRPr lang="el-GR" sz="40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l-GR" sz="40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Grade</a:t>
            </a:r>
            <a:r>
              <a:rPr lang="el-GR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 2</a:t>
            </a:r>
            <a:r>
              <a:rPr lang="el-GR" sz="4000" dirty="0">
                <a:latin typeface="Arial Narrow" panose="020B0606020202030204" pitchFamily="34" charset="0"/>
              </a:rPr>
              <a:t> — Μέτριος </a:t>
            </a:r>
            <a:r>
              <a:rPr lang="el-GR" sz="4000" dirty="0" err="1">
                <a:latin typeface="Arial Narrow" panose="020B0606020202030204" pitchFamily="34" charset="0"/>
              </a:rPr>
              <a:t>Ασκίτης</a:t>
            </a:r>
            <a:r>
              <a:rPr lang="el-GR" sz="4000" dirty="0">
                <a:latin typeface="Arial Narrow" panose="020B0606020202030204" pitchFamily="34" charset="0"/>
              </a:rPr>
              <a:t> –</a:t>
            </a:r>
          </a:p>
          <a:p>
            <a:pPr eaLnBrk="1" hangingPunct="1">
              <a:defRPr/>
            </a:pPr>
            <a:r>
              <a:rPr lang="el-GR" sz="4000" dirty="0">
                <a:latin typeface="Arial Narrow" panose="020B0606020202030204" pitchFamily="34" charset="0"/>
              </a:rPr>
              <a:t> Μέτρια Συμμετρική  Διάταση Κοιλίας</a:t>
            </a:r>
          </a:p>
          <a:p>
            <a:pPr eaLnBrk="1" hangingPunct="1">
              <a:defRPr/>
            </a:pPr>
            <a:r>
              <a:rPr lang="el-GR" sz="40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Grade</a:t>
            </a:r>
            <a:r>
              <a:rPr lang="el-GR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 3 </a:t>
            </a:r>
            <a:r>
              <a:rPr lang="el-GR" sz="4000" dirty="0">
                <a:latin typeface="Arial Narrow" panose="020B0606020202030204" pitchFamily="34" charset="0"/>
              </a:rPr>
              <a:t>— Μεγάλος  </a:t>
            </a:r>
            <a:r>
              <a:rPr lang="el-GR" sz="4000" dirty="0" err="1">
                <a:latin typeface="Arial Narrow" panose="020B0606020202030204" pitchFamily="34" charset="0"/>
              </a:rPr>
              <a:t>Ασκίτης</a:t>
            </a:r>
            <a:r>
              <a:rPr lang="el-GR" sz="4000" dirty="0">
                <a:latin typeface="Arial Narrow" panose="020B0606020202030204" pitchFamily="34" charset="0"/>
              </a:rPr>
              <a:t> –</a:t>
            </a:r>
          </a:p>
          <a:p>
            <a:pPr eaLnBrk="1" hangingPunct="1">
              <a:defRPr/>
            </a:pPr>
            <a:r>
              <a:rPr lang="el-GR" sz="4000" dirty="0">
                <a:latin typeface="Arial Narrow" panose="020B0606020202030204" pitchFamily="34" charset="0"/>
              </a:rPr>
              <a:t> Μεγάλη Κοιλιακή Διάταση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5" y="-99392"/>
            <a:ext cx="4032449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6000" b="1" i="1" dirty="0">
                <a:solidFill>
                  <a:srgbClr val="FFFF00"/>
                </a:solidFill>
                <a:effectLst/>
              </a:rPr>
              <a:t>ΔΙΑΓΝΩΣΗ</a:t>
            </a:r>
            <a:r>
              <a:rPr lang="el-GR" sz="6000" dirty="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54727" y="908720"/>
            <a:ext cx="8572560" cy="521497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2800" b="1" dirty="0">
                <a:latin typeface="Arial Narrow" panose="020B0606020202030204" pitchFamily="34" charset="0"/>
              </a:rPr>
              <a:t>Απαραίτητο το  Ιστορικό και η Φυσική Εξέταση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b="1" dirty="0">
                <a:latin typeface="Arial Narrow" panose="020B0606020202030204" pitchFamily="34" charset="0"/>
              </a:rPr>
              <a:t>Ανάλογα με το Ποσό του Ασκιτικού, την Τεχνική Εξέτασης και την Κλινική Κατάσταση του Ασθενούς  </a:t>
            </a:r>
            <a:endParaRPr lang="en-US" sz="28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b="1" dirty="0">
                <a:latin typeface="Arial Narrow" panose="020B0606020202030204" pitchFamily="34" charset="0"/>
              </a:rPr>
              <a:t>(π.χ. Παχυσαρκία)</a:t>
            </a:r>
          </a:p>
          <a:p>
            <a:pPr>
              <a:lnSpc>
                <a:spcPct val="110000"/>
              </a:lnSpc>
              <a:defRPr/>
            </a:pPr>
            <a:r>
              <a:rPr lang="el-GR" sz="2800" b="1" dirty="0" err="1">
                <a:latin typeface="Arial Narrow" panose="020B0606020202030204" pitchFamily="34" charset="0"/>
              </a:rPr>
              <a:t>Ευασθησία</a:t>
            </a:r>
            <a:r>
              <a:rPr lang="el-GR" sz="2800" b="1" dirty="0">
                <a:latin typeface="Arial Narrow" panose="020B0606020202030204" pitchFamily="34" charset="0"/>
              </a:rPr>
              <a:t> 50-94% και </a:t>
            </a:r>
          </a:p>
          <a:p>
            <a:pPr>
              <a:lnSpc>
                <a:spcPct val="110000"/>
              </a:lnSpc>
              <a:defRPr/>
            </a:pPr>
            <a:r>
              <a:rPr lang="el-GR" sz="2800" b="1" dirty="0">
                <a:latin typeface="Arial Narrow" panose="020B0606020202030204" pitchFamily="34" charset="0"/>
              </a:rPr>
              <a:t>Ειδικότητα 29-82%  φυσικής εξέτασης για 1500 </a:t>
            </a:r>
            <a:r>
              <a:rPr lang="en-US" sz="2800" b="1" dirty="0">
                <a:latin typeface="Arial Narrow" panose="020B0606020202030204" pitchFamily="34" charset="0"/>
              </a:rPr>
              <a:t>ml</a:t>
            </a:r>
            <a:r>
              <a:rPr lang="el-GR" sz="2800" b="1" dirty="0">
                <a:latin typeface="Arial Narrow" panose="020B0606020202030204" pitchFamily="34" charset="0"/>
              </a:rPr>
              <a:t> </a:t>
            </a:r>
            <a:r>
              <a:rPr lang="el-GR" sz="2800" b="1" dirty="0" err="1">
                <a:latin typeface="Arial Narrow" panose="020B0606020202030204" pitchFamily="34" charset="0"/>
              </a:rPr>
              <a:t>ασκιτικού</a:t>
            </a:r>
            <a:r>
              <a:rPr lang="el-GR" sz="2800" b="1" dirty="0">
                <a:latin typeface="Arial Narrow" panose="020B0606020202030204" pitchFamily="34" charset="0"/>
              </a:rPr>
              <a:t>  </a:t>
            </a:r>
          </a:p>
          <a:p>
            <a:pPr>
              <a:lnSpc>
                <a:spcPct val="110000"/>
              </a:lnSpc>
              <a:defRPr/>
            </a:pPr>
            <a:r>
              <a:rPr lang="el-GR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Το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U</a:t>
            </a:r>
            <a:r>
              <a:rPr lang="el-GR" sz="28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ltrasound</a:t>
            </a:r>
            <a:r>
              <a:rPr lang="el-GR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αποτελεί </a:t>
            </a:r>
            <a:r>
              <a:rPr lang="el-GR" sz="28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gold</a:t>
            </a:r>
            <a:r>
              <a:rPr lang="el-GR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l-GR" sz="28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standard</a:t>
            </a:r>
            <a:r>
              <a:rPr lang="el-GR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 για τη Διάγνωση Ασκίτη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MI_C1_d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29600" cy="391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3.bp.blogspot.com/_auaUB_sdnUw/R-rSrjPghLI/AAAAAAAABrc/RcJjWNjvgKY/s400/88295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83410"/>
            <a:ext cx="2767008" cy="2079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ΦΥΣΙΚΗ ΕΞΕΤΑΣΗ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5429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Επικρουστική</a:t>
            </a: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 Αμβλύτητα </a:t>
            </a:r>
            <a:r>
              <a:rPr lang="el-GR" sz="2400" b="1" dirty="0">
                <a:latin typeface="Arial Narrow" panose="020B0606020202030204" pitchFamily="34" charset="0"/>
              </a:rPr>
              <a:t>στα Λαγόνια </a:t>
            </a:r>
            <a:r>
              <a:rPr lang="el-GR" sz="2400" b="1" dirty="0" err="1">
                <a:latin typeface="Arial Narrow" panose="020B0606020202030204" pitchFamily="34" charset="0"/>
              </a:rPr>
              <a:t>Άμφω</a:t>
            </a:r>
            <a:r>
              <a:rPr lang="el-GR" sz="2400" b="1" dirty="0">
                <a:latin typeface="Arial Narrow" panose="020B0606020202030204" pitchFamily="34" charset="0"/>
              </a:rPr>
              <a:t> </a:t>
            </a:r>
            <a:r>
              <a:rPr lang="el-GR" sz="2400" dirty="0">
                <a:latin typeface="Arial Narrow" panose="020B0606020202030204" pitchFamily="34" charset="0"/>
              </a:rPr>
              <a:t>≥ 1500 </a:t>
            </a:r>
            <a:r>
              <a:rPr lang="en-US" sz="2400" dirty="0">
                <a:latin typeface="Arial Narrow" panose="020B0606020202030204" pitchFamily="34" charset="0"/>
              </a:rPr>
              <a:t>Ml</a:t>
            </a:r>
            <a:r>
              <a:rPr lang="el-GR" sz="2400" dirty="0">
                <a:latin typeface="Arial Narrow" panose="020B0606020202030204" pitchFamily="34" charset="0"/>
              </a:rPr>
              <a:t> </a:t>
            </a:r>
            <a:r>
              <a:rPr lang="el-GR" sz="2400" dirty="0" err="1">
                <a:latin typeface="Arial Narrow" panose="020B0606020202030204" pitchFamily="34" charset="0"/>
              </a:rPr>
              <a:t>Ασκ.Υγρού</a:t>
            </a:r>
            <a:r>
              <a:rPr lang="el-GR" sz="24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Arial Narrow" panose="020B0606020202030204" pitchFamily="34" charset="0"/>
              </a:rPr>
              <a:t>Απουσία Αμβλύτητας στα</a:t>
            </a:r>
            <a:r>
              <a:rPr lang="el-GR" sz="2400" b="1" dirty="0">
                <a:latin typeface="Arial Narrow" panose="020B0606020202030204" pitchFamily="34" charset="0"/>
              </a:rPr>
              <a:t> Λαγόνια : Πιθανότητα </a:t>
            </a:r>
            <a:r>
              <a:rPr lang="el-GR" sz="2400" b="1" dirty="0" err="1">
                <a:latin typeface="Arial Narrow" panose="020B0606020202030204" pitchFamily="34" charset="0"/>
              </a:rPr>
              <a:t>Υπαρξης</a:t>
            </a:r>
            <a:r>
              <a:rPr lang="el-GR" sz="2400" b="1" dirty="0">
                <a:latin typeface="Arial Narrow" panose="020B0606020202030204" pitchFamily="34" charset="0"/>
              </a:rPr>
              <a:t> </a:t>
            </a:r>
            <a:r>
              <a:rPr lang="el-GR" sz="2400" b="1" dirty="0" err="1">
                <a:latin typeface="Arial Narrow" panose="020B0606020202030204" pitchFamily="34" charset="0"/>
              </a:rPr>
              <a:t>Ασκίτη</a:t>
            </a:r>
            <a:r>
              <a:rPr lang="el-GR" sz="2400" b="1" dirty="0">
                <a:latin typeface="Arial Narrow" panose="020B0606020202030204" pitchFamily="34" charset="0"/>
              </a:rPr>
              <a:t> &lt; 10%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Μετακινούμενη Αμβλύτητα στην Παρουσία </a:t>
            </a:r>
            <a:r>
              <a:rPr lang="el-GR" sz="2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Ασκιτικού</a:t>
            </a: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= 86% Ευαισθησία και 56% Ειδικότητα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Σημείο </a:t>
            </a:r>
            <a:r>
              <a:rPr lang="el-GR" sz="2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Αντιτυπίας</a:t>
            </a:r>
            <a:endParaRPr lang="el-GR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Σημείο Επιπλέοντος Πάγου (Προϋποθέτει Αρκετή Ποσότητα Υγρού και Διόγκωση Ήπατος ή /και </a:t>
            </a:r>
            <a:r>
              <a:rPr lang="el-GR" sz="2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Σπληνός</a:t>
            </a:r>
            <a:r>
              <a:rPr lang="el-GR" sz="2400" b="1" dirty="0"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l-GR" sz="2400" b="1" dirty="0" err="1">
                <a:latin typeface="Arial Narrow" panose="020B0606020202030204" pitchFamily="34" charset="0"/>
              </a:rPr>
              <a:t>Ασκίτης</a:t>
            </a:r>
            <a:r>
              <a:rPr lang="el-GR" sz="2400" b="1" dirty="0">
                <a:latin typeface="Arial Narrow" panose="020B0606020202030204" pitchFamily="34" charset="0"/>
              </a:rPr>
              <a:t> Αλκοολικής Μυοκαρδιοπάθειας μιμείται τον </a:t>
            </a:r>
            <a:r>
              <a:rPr lang="el-GR" sz="2400" b="1" dirty="0" err="1">
                <a:latin typeface="Arial Narrow" panose="020B0606020202030204" pitchFamily="34" charset="0"/>
              </a:rPr>
              <a:t>Ασκίτη</a:t>
            </a:r>
            <a:r>
              <a:rPr lang="el-GR" sz="2400" b="1" dirty="0">
                <a:latin typeface="Arial Narrow" panose="020B0606020202030204" pitchFamily="34" charset="0"/>
              </a:rPr>
              <a:t> της Αλκοολικής Κίρρωσης (</a:t>
            </a:r>
            <a:r>
              <a:rPr lang="el-GR" sz="2400" b="1" dirty="0" err="1">
                <a:latin typeface="Arial Narrow" panose="020B0606020202030204" pitchFamily="34" charset="0"/>
              </a:rPr>
              <a:t>Δδ</a:t>
            </a:r>
            <a:r>
              <a:rPr lang="el-GR" sz="2400" b="1" dirty="0">
                <a:latin typeface="Arial Narrow" panose="020B0606020202030204" pitchFamily="34" charset="0"/>
              </a:rPr>
              <a:t>: </a:t>
            </a:r>
            <a:r>
              <a:rPr lang="el-GR" sz="2400" b="1" dirty="0" err="1">
                <a:latin typeface="Arial Narrow" panose="020B0606020202030204" pitchFamily="34" charset="0"/>
              </a:rPr>
              <a:t>Διατεταμένες</a:t>
            </a:r>
            <a:r>
              <a:rPr lang="el-GR" sz="2400" b="1" dirty="0">
                <a:latin typeface="Arial Narrow" panose="020B0606020202030204" pitchFamily="34" charset="0"/>
              </a:rPr>
              <a:t> </a:t>
            </a:r>
            <a:r>
              <a:rPr lang="el-GR" sz="2400" b="1" dirty="0" err="1">
                <a:latin typeface="Arial Narrow" panose="020B0606020202030204" pitchFamily="34" charset="0"/>
              </a:rPr>
              <a:t>Σφαγίτιδες</a:t>
            </a:r>
            <a:r>
              <a:rPr lang="el-GR" sz="2400" b="1" dirty="0">
                <a:latin typeface="Arial Narrow" panose="020B0606020202030204" pitchFamily="34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l-GR" sz="2400" b="1" dirty="0">
                <a:latin typeface="Arial Narrow" panose="020B0606020202030204" pitchFamily="34" charset="0"/>
              </a:rPr>
              <a:t>Η Ανίχνευση </a:t>
            </a:r>
            <a:r>
              <a:rPr lang="el-GR" sz="2400" b="1" dirty="0" err="1">
                <a:latin typeface="Arial Narrow" panose="020B0606020202030204" pitchFamily="34" charset="0"/>
              </a:rPr>
              <a:t>Ασκίτη</a:t>
            </a:r>
            <a:r>
              <a:rPr lang="el-GR" sz="2400" b="1" dirty="0">
                <a:latin typeface="Arial Narrow" panose="020B0606020202030204" pitchFamily="34" charset="0"/>
              </a:rPr>
              <a:t> με φυσική εξέταση σε Παχύσαρκα άτομα είναι Προβληματική</a:t>
            </a:r>
          </a:p>
          <a:p>
            <a:pPr>
              <a:lnSpc>
                <a:spcPct val="120000"/>
              </a:lnSpc>
            </a:pPr>
            <a:endParaRPr lang="el-GR" sz="2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400" b="1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5" descr="Fluid+in+abd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072494" cy="597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8800" b="1" i="1" dirty="0">
                <a:solidFill>
                  <a:srgbClr val="FFFF00"/>
                </a:solidFill>
                <a:effectLst/>
              </a:rPr>
              <a:t>ΠΑΘΟΓΕΝΕΙΑ</a:t>
            </a:r>
            <a:br>
              <a:rPr lang="el-GR" sz="8800" b="1" i="1" dirty="0">
                <a:solidFill>
                  <a:srgbClr val="FFFF00"/>
                </a:solidFill>
                <a:effectLst/>
              </a:rPr>
            </a:br>
            <a:r>
              <a:rPr lang="el-GR" sz="8800" b="1" i="1" dirty="0">
                <a:solidFill>
                  <a:srgbClr val="FFFF00"/>
                </a:solidFill>
                <a:effectLst/>
              </a:rPr>
              <a:t>ΑΣΚΙΤΗ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περιεχομένου"/>
          <p:cNvSpPr>
            <a:spLocks noGrp="1"/>
          </p:cNvSpPr>
          <p:nvPr>
            <p:ph idx="1"/>
          </p:nvPr>
        </p:nvSpPr>
        <p:spPr>
          <a:xfrm>
            <a:off x="395288" y="682625"/>
            <a:ext cx="7632700" cy="4195763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r>
              <a:rPr lang="el-GR" sz="2800" b="1" i="1" dirty="0"/>
              <a:t>Ορισμός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l-GR" sz="2800" b="1" i="1" dirty="0"/>
              <a:t>Διαταραχή</a:t>
            </a:r>
            <a:r>
              <a:rPr lang="en-US" sz="2800" b="1" i="1" dirty="0"/>
              <a:t> </a:t>
            </a:r>
            <a:r>
              <a:rPr lang="el-GR" sz="2800" b="1" i="1" dirty="0"/>
              <a:t>της</a:t>
            </a:r>
            <a:r>
              <a:rPr lang="en-US" sz="2800" b="1" i="1" dirty="0"/>
              <a:t> A</a:t>
            </a:r>
            <a:r>
              <a:rPr lang="el-GR" sz="2800" b="1" i="1" dirty="0" err="1"/>
              <a:t>ρχιτεκτονικής</a:t>
            </a:r>
            <a:r>
              <a:rPr lang="en-US" sz="2800" b="1" i="1" dirty="0"/>
              <a:t> </a:t>
            </a:r>
            <a:r>
              <a:rPr lang="el-GR" sz="2800" b="1" dirty="0"/>
              <a:t>του </a:t>
            </a:r>
            <a:r>
              <a:rPr lang="en-US" sz="2800" b="1" dirty="0"/>
              <a:t> </a:t>
            </a:r>
            <a:r>
              <a:rPr lang="el-GR" sz="2800" b="1" dirty="0" err="1"/>
              <a:t>Ηπατος</a:t>
            </a:r>
            <a:r>
              <a:rPr lang="en-US" sz="2800" b="1" dirty="0"/>
              <a:t> </a:t>
            </a:r>
            <a:r>
              <a:rPr lang="el-GR" sz="2800" b="1" dirty="0"/>
              <a:t>που</a:t>
            </a:r>
            <a:r>
              <a:rPr lang="en-US" sz="2800" b="1" dirty="0"/>
              <a:t> </a:t>
            </a:r>
            <a:r>
              <a:rPr lang="el-GR" sz="2800" b="1" dirty="0"/>
              <a:t>χαρακτηρίζεται</a:t>
            </a:r>
            <a:r>
              <a:rPr lang="en-US" sz="2800" b="1" dirty="0"/>
              <a:t> </a:t>
            </a:r>
            <a:r>
              <a:rPr lang="el-GR" sz="2800" b="1" dirty="0"/>
              <a:t>από: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l-GR" sz="2800" b="1" dirty="0"/>
              <a:t>Διάχυτη</a:t>
            </a:r>
            <a:r>
              <a:rPr lang="en-US" sz="2800" b="1" dirty="0"/>
              <a:t> </a:t>
            </a:r>
            <a:r>
              <a:rPr lang="el-GR" sz="2800" b="1" dirty="0" err="1"/>
              <a:t>Ινωση</a:t>
            </a:r>
            <a:endParaRPr lang="el-GR" sz="2800" b="1" dirty="0"/>
          </a:p>
          <a:p>
            <a:pPr>
              <a:buFont typeface="Wingdings 3" panose="05040102010807070707" pitchFamily="18" charset="2"/>
              <a:buNone/>
            </a:pPr>
            <a:r>
              <a:rPr lang="el-GR" sz="2800" b="1" dirty="0"/>
              <a:t>Παρουσία</a:t>
            </a:r>
            <a:r>
              <a:rPr lang="en-US" sz="2800" b="1" dirty="0"/>
              <a:t> </a:t>
            </a:r>
            <a:r>
              <a:rPr lang="el-GR" sz="2800" b="1" dirty="0"/>
              <a:t>Αναγεννητικών</a:t>
            </a:r>
            <a:r>
              <a:rPr lang="en-US" sz="2800" b="1" dirty="0"/>
              <a:t> </a:t>
            </a:r>
            <a:r>
              <a:rPr lang="el-GR" sz="2800" b="1" dirty="0" err="1"/>
              <a:t>Οζων</a:t>
            </a:r>
            <a:endParaRPr lang="el-GR" sz="2800" b="1" dirty="0"/>
          </a:p>
          <a:p>
            <a:pPr>
              <a:buFont typeface="Wingdings 3" panose="05040102010807070707" pitchFamily="18" charset="2"/>
              <a:buNone/>
            </a:pPr>
            <a:r>
              <a:rPr lang="el-GR" sz="2800" dirty="0"/>
              <a:t>•</a:t>
            </a:r>
            <a:r>
              <a:rPr lang="el-GR" sz="2800" b="1" dirty="0" err="1"/>
              <a:t>Αιμοδυναμικές</a:t>
            </a:r>
            <a:r>
              <a:rPr lang="en-US" sz="2800" b="1" dirty="0"/>
              <a:t> </a:t>
            </a:r>
            <a:r>
              <a:rPr lang="el-GR" sz="2800" b="1" dirty="0"/>
              <a:t>Διαταραχές</a:t>
            </a:r>
          </a:p>
          <a:p>
            <a:pPr>
              <a:buFont typeface="Wingdings 3" panose="05040102010807070707" pitchFamily="18" charset="2"/>
              <a:buNone/>
            </a:pPr>
            <a:endParaRPr lang="el-GR" sz="2800" b="1" dirty="0"/>
          </a:p>
          <a:p>
            <a:pPr>
              <a:buFont typeface="Wingdings 3" panose="05040102010807070707" pitchFamily="18" charset="2"/>
              <a:buNone/>
            </a:pPr>
            <a:endParaRPr lang="el-GR" sz="2800" b="1" dirty="0"/>
          </a:p>
          <a:p>
            <a:pPr>
              <a:buFont typeface="Wingdings 3" panose="05040102010807070707" pitchFamily="18" charset="2"/>
              <a:buNone/>
            </a:pPr>
            <a:r>
              <a:rPr lang="el-GR" sz="3200" dirty="0"/>
              <a:t>•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l-GR" sz="3200" dirty="0"/>
              <a:t>•</a:t>
            </a:r>
            <a:endParaRPr lang="el-GR" dirty="0"/>
          </a:p>
        </p:txBody>
      </p:sp>
      <p:sp>
        <p:nvSpPr>
          <p:cNvPr id="17411" name="2 - Τίτλος"/>
          <p:cNvSpPr>
            <a:spLocks noGrp="1"/>
          </p:cNvSpPr>
          <p:nvPr>
            <p:ph type="title"/>
          </p:nvPr>
        </p:nvSpPr>
        <p:spPr>
          <a:xfrm>
            <a:off x="827088" y="-171450"/>
            <a:ext cx="7056437" cy="1400175"/>
          </a:xfrm>
        </p:spPr>
        <p:txBody>
          <a:bodyPr/>
          <a:lstStyle/>
          <a:p>
            <a:pPr algn="ctr"/>
            <a:r>
              <a:rPr lang="el-GR" sz="6600" b="1" i="1" dirty="0">
                <a:solidFill>
                  <a:srgbClr val="FFFF00"/>
                </a:solidFill>
              </a:rPr>
              <a:t>ΚΙΡΡΩΣΗ</a:t>
            </a:r>
          </a:p>
        </p:txBody>
      </p:sp>
      <p:pic>
        <p:nvPicPr>
          <p:cNvPr id="17412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46831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43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3236" y="-10028"/>
            <a:ext cx="8571211" cy="6607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3200" b="1" i="1" dirty="0">
                <a:solidFill>
                  <a:srgbClr val="FFFF00"/>
                </a:solidFill>
              </a:rPr>
              <a:t>ΠΕΡΙΦΕΡΙΚΗ ΑΡΤΗΡΙΑΚΗ ΑΓΓΕΙΟΔΙΑΣΤΟΛΗ </a:t>
            </a:r>
          </a:p>
          <a:p>
            <a:pPr algn="ctr">
              <a:buNone/>
            </a:pPr>
            <a:endParaRPr lang="el-GR" sz="2400" dirty="0"/>
          </a:p>
          <a:p>
            <a:pPr algn="ctr">
              <a:buNone/>
            </a:pPr>
            <a:r>
              <a:rPr lang="el-GR" sz="2800" b="1" dirty="0"/>
              <a:t>       Πυλαία Υπέρταση </a:t>
            </a:r>
          </a:p>
          <a:p>
            <a:pPr algn="ctr">
              <a:buNone/>
            </a:pPr>
            <a:endParaRPr lang="el-GR" sz="2400" dirty="0"/>
          </a:p>
          <a:p>
            <a:pPr algn="r">
              <a:buNone/>
            </a:pPr>
            <a:r>
              <a:rPr lang="el-GR" sz="2800" b="1" dirty="0"/>
              <a:t>Σπλαγχνική Αγγειοδιαστολή</a:t>
            </a:r>
            <a:endParaRPr lang="en-US" sz="2800" b="1" dirty="0"/>
          </a:p>
          <a:p>
            <a:pPr algn="ctr">
              <a:buNone/>
            </a:pPr>
            <a:r>
              <a:rPr lang="el-GR" sz="2800" b="1" dirty="0"/>
              <a:t>Μείωση του </a:t>
            </a:r>
            <a:r>
              <a:rPr lang="el-GR" sz="2800" b="1" dirty="0" err="1"/>
              <a:t>Κυκλοφορούντος</a:t>
            </a:r>
            <a:r>
              <a:rPr lang="el-GR" sz="2800" b="1" dirty="0"/>
              <a:t> Όγκου Αίματος</a:t>
            </a:r>
          </a:p>
          <a:p>
            <a:pPr algn="ctr">
              <a:buNone/>
            </a:pPr>
            <a:r>
              <a:rPr lang="el-GR" sz="2800" b="1" dirty="0" err="1"/>
              <a:t>Αντιρροπιστική</a:t>
            </a:r>
            <a:r>
              <a:rPr lang="el-GR" sz="2800" b="1" dirty="0"/>
              <a:t> Ενεργοποίηση του Συστήματος </a:t>
            </a:r>
            <a:r>
              <a:rPr lang="el-GR" sz="2800" b="1" dirty="0" err="1"/>
              <a:t>Ρενίνης</a:t>
            </a:r>
            <a:r>
              <a:rPr lang="el-GR" sz="2800" b="1" dirty="0"/>
              <a:t> – </a:t>
            </a:r>
            <a:r>
              <a:rPr lang="el-GR" sz="2800" b="1" dirty="0" err="1"/>
              <a:t>Αγγειοτενσίνης</a:t>
            </a:r>
            <a:r>
              <a:rPr lang="el-GR" sz="2800" b="1" dirty="0"/>
              <a:t>, του Συμπαθητικού και της Έκκρισης </a:t>
            </a:r>
            <a:r>
              <a:rPr lang="el-GR" sz="2800" b="1" dirty="0" err="1"/>
              <a:t>Αντιδιουρητικής</a:t>
            </a:r>
            <a:r>
              <a:rPr lang="el-GR" sz="2800" b="1" dirty="0"/>
              <a:t> Ορμόνης </a:t>
            </a:r>
          </a:p>
          <a:p>
            <a:pPr>
              <a:buNone/>
            </a:pPr>
            <a:r>
              <a:rPr lang="el-GR" sz="2800" b="1" dirty="0"/>
              <a:t>Κατακράτηση Νατρίου </a:t>
            </a:r>
          </a:p>
          <a:p>
            <a:pPr>
              <a:buNone/>
            </a:pPr>
            <a:r>
              <a:rPr lang="el-GR" sz="2800" b="1" dirty="0"/>
              <a:t>Κατακράτηση Ύδατος </a:t>
            </a:r>
          </a:p>
          <a:p>
            <a:pPr>
              <a:buNone/>
            </a:pPr>
            <a:r>
              <a:rPr lang="el-GR" sz="2800" b="1" dirty="0"/>
              <a:t>Νεφρική </a:t>
            </a:r>
            <a:r>
              <a:rPr lang="el-GR" sz="2800" b="1" dirty="0" err="1"/>
              <a:t>Αγγειοσύσπαση</a:t>
            </a:r>
            <a:r>
              <a:rPr lang="el-GR" sz="2800" b="1" dirty="0"/>
              <a:t> </a:t>
            </a:r>
          </a:p>
          <a:p>
            <a:pPr>
              <a:buNone/>
            </a:pPr>
            <a:endParaRPr lang="el-GR" sz="2800" dirty="0"/>
          </a:p>
          <a:p>
            <a:pPr algn="r">
              <a:buNone/>
            </a:pPr>
            <a:r>
              <a:rPr lang="el-GR" sz="2800" b="1" dirty="0"/>
              <a:t> </a:t>
            </a:r>
          </a:p>
          <a:p>
            <a:pPr>
              <a:buNone/>
            </a:pPr>
            <a:endParaRPr lang="el-GR" sz="2400" dirty="0"/>
          </a:p>
          <a:p>
            <a:pPr algn="ctr">
              <a:buNone/>
            </a:pPr>
            <a:endParaRPr lang="el-GR" sz="2400" dirty="0"/>
          </a:p>
          <a:p>
            <a:pPr algn="ctr">
              <a:buNone/>
            </a:pP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4369273" y="5286391"/>
            <a:ext cx="3626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l-GR" sz="2400" b="1" dirty="0"/>
              <a:t>Διατήρηση της Αρτηριακής Πίεσης 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3964930" y="799283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3951610" y="1807395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6250794" y="4750603"/>
            <a:ext cx="571506" cy="500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2909842" y="4572009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5400000">
            <a:off x="3889349" y="276116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ΠΑΡΑΚΕΝΤΗΣΗ ΑΣΚΙΤΙΚΟΥ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4888"/>
            <a:ext cx="8358245" cy="452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b="1" i="1" dirty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l-GR" sz="4000" dirty="0">
                <a:latin typeface="Arial Narrow" panose="020B0606020202030204" pitchFamily="34" charset="0"/>
              </a:rPr>
              <a:t>Η Παρακέντηση Ασκιτικού Υγρού είναι μία Ασφαλής Ιατρική Πράξη με χαμηλή Επίπτωση Σοβαρών Επιπλοκών παρά τις Διαταραχές Πήξεις των </a:t>
            </a:r>
            <a:r>
              <a:rPr lang="el-GR" sz="4000" dirty="0" err="1">
                <a:latin typeface="Arial Narrow" panose="020B0606020202030204" pitchFamily="34" charset="0"/>
              </a:rPr>
              <a:t>Κιρρωτικών</a:t>
            </a:r>
            <a:r>
              <a:rPr lang="el-GR" sz="4000" dirty="0">
                <a:latin typeface="Arial Narrow" panose="020B0606020202030204" pitchFamily="34" charset="0"/>
              </a:rPr>
              <a:t> Ασθενών</a:t>
            </a:r>
          </a:p>
          <a:p>
            <a:pPr>
              <a:defRPr/>
            </a:pPr>
            <a:r>
              <a:rPr lang="el-GR" sz="4000" dirty="0">
                <a:latin typeface="Arial Narrow" panose="020B0606020202030204" pitchFamily="34" charset="0"/>
              </a:rPr>
              <a:t>Χωρίς τη Χορήγηση </a:t>
            </a:r>
            <a:r>
              <a:rPr lang="en-US" sz="4000" dirty="0">
                <a:latin typeface="Arial Narrow" panose="020B0606020202030204" pitchFamily="34" charset="0"/>
              </a:rPr>
              <a:t>FFP,PLT </a:t>
            </a:r>
            <a:r>
              <a:rPr lang="el-GR" sz="4000" dirty="0">
                <a:latin typeface="Arial Narrow" panose="020B0606020202030204" pitchFamily="34" charset="0"/>
              </a:rPr>
              <a:t>ο κίνδυνος μεγάλων Αιματωμάτων μετά την Περιτοναϊκή Παρακέντηση είναι μόνο </a:t>
            </a:r>
            <a:r>
              <a:rPr lang="el-GR" sz="6000" dirty="0">
                <a:latin typeface="Arial Narrow" panose="020B0606020202030204" pitchFamily="34" charset="0"/>
              </a:rPr>
              <a:t>1%</a:t>
            </a:r>
            <a:r>
              <a:rPr lang="el-GR" sz="4000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defRPr/>
            </a:pPr>
            <a:endParaRPr lang="el-GR" sz="2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b="1" i="1" dirty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980728"/>
            <a:ext cx="8229600" cy="50909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Ο Κίνδυνος </a:t>
            </a:r>
            <a:r>
              <a:rPr lang="el-GR" sz="3600" dirty="0" err="1">
                <a:latin typeface="Arial Narrow" panose="020B0606020202030204" pitchFamily="34" charset="0"/>
              </a:rPr>
              <a:t>Αιμοπεριτόναιου</a:t>
            </a:r>
            <a:r>
              <a:rPr lang="el-GR" sz="3600" dirty="0">
                <a:latin typeface="Arial Narrow" panose="020B0606020202030204" pitchFamily="34" charset="0"/>
              </a:rPr>
              <a:t> ή </a:t>
            </a:r>
            <a:r>
              <a:rPr lang="el-GR" sz="3600" dirty="0" err="1">
                <a:latin typeface="Arial Narrow" panose="020B0606020202030204" pitchFamily="34" charset="0"/>
              </a:rPr>
              <a:t>Ιατρογενούς</a:t>
            </a:r>
            <a:r>
              <a:rPr lang="el-GR" sz="3600" dirty="0">
                <a:latin typeface="Arial Narrow" panose="020B0606020202030204" pitchFamily="34" charset="0"/>
              </a:rPr>
              <a:t> μόλυνσης του Ασκιτικού είναι </a:t>
            </a:r>
            <a:r>
              <a:rPr lang="el-GR" sz="4000" dirty="0">
                <a:latin typeface="Arial Narrow" panose="020B0606020202030204" pitchFamily="34" charset="0"/>
              </a:rPr>
              <a:t>1 στους 1000 Ασθενείς </a:t>
            </a:r>
            <a:endParaRPr lang="el-GR" sz="36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Η πιο Συχνή «τεχνική» επιπλοκή ήταν η Εκροή Ασκιτικού από το Σημείο της Παρακέντησης (5%)</a:t>
            </a:r>
          </a:p>
          <a:p>
            <a:pPr>
              <a:lnSpc>
                <a:spcPct val="11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Σοβαρές Επιπλοκές όπως Αιμορραγία και Λοίμωξη εμφανίστηκε στο 1,6%.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217097" cy="166397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b="1" i="1" dirty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1291"/>
            <a:ext cx="8849202" cy="50720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3200" dirty="0">
                <a:latin typeface="Arial Narrow" panose="020B0606020202030204" pitchFamily="34" charset="0"/>
              </a:rPr>
              <a:t>Η «Παραδοσιακή» Προφυλακτική Χορήγηση </a:t>
            </a:r>
            <a:r>
              <a:rPr lang="en-US" sz="3200" dirty="0">
                <a:latin typeface="Arial Narrow" panose="020B0606020202030204" pitchFamily="34" charset="0"/>
              </a:rPr>
              <a:t>FFP ,PLT </a:t>
            </a:r>
            <a:r>
              <a:rPr lang="el-GR" sz="3200" dirty="0">
                <a:latin typeface="Arial Narrow" panose="020B0606020202030204" pitchFamily="34" charset="0"/>
              </a:rPr>
              <a:t>δεν Υποστηρίζεται από Κλινικές Μελέτες και δεν συστήνεται από την </a:t>
            </a:r>
            <a:r>
              <a:rPr lang="en-US" sz="3200" dirty="0">
                <a:latin typeface="Arial Narrow" panose="020B0606020202030204" pitchFamily="34" charset="0"/>
              </a:rPr>
              <a:t>AASLD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latin typeface="Arial Narrow" panose="020B0606020202030204" pitchFamily="34" charset="0"/>
              </a:rPr>
              <a:t>(</a:t>
            </a:r>
            <a:r>
              <a:rPr lang="el-GR" sz="3200" dirty="0">
                <a:latin typeface="Arial Narrow" panose="020B0606020202030204" pitchFamily="34" charset="0"/>
              </a:rPr>
              <a:t>Μόνο όταν </a:t>
            </a:r>
            <a:r>
              <a:rPr lang="en-US" sz="3200" dirty="0">
                <a:latin typeface="Arial Narrow" panose="020B0606020202030204" pitchFamily="34" charset="0"/>
              </a:rPr>
              <a:t>INR</a:t>
            </a:r>
            <a:r>
              <a:rPr lang="el-GR" sz="3200" dirty="0">
                <a:latin typeface="Arial Narrow" panose="020B0606020202030204" pitchFamily="34" charset="0"/>
              </a:rPr>
              <a:t>&gt;2.5)</a:t>
            </a: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 Σε 1100 Παρακεντήσεις δεν σημειώθηκε Αιμορραγική Επιπλοκή παρά το ότι 94% PLT&lt;50.000/</a:t>
            </a:r>
            <a:r>
              <a:rPr lang="en-US" sz="3200" dirty="0">
                <a:latin typeface="Arial Narrow" panose="020B0606020202030204" pitchFamily="34" charset="0"/>
              </a:rPr>
              <a:t>mm3 </a:t>
            </a:r>
            <a:endParaRPr lang="el-GR" sz="32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INR&gt;1.5 (75%), &gt;2(25%) </a:t>
            </a:r>
            <a:endParaRPr lang="en-US" sz="32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sz="3200" dirty="0">
                <a:latin typeface="Arial Narrow" panose="020B0606020202030204" pitchFamily="34" charset="0"/>
              </a:rPr>
              <a:t>Δεν χορηγήθηκε FFP, PLT σε κανένα </a:t>
            </a:r>
          </a:p>
          <a:p>
            <a:pPr>
              <a:lnSpc>
                <a:spcPct val="110000"/>
              </a:lnSpc>
            </a:pPr>
            <a:endParaRPr lang="el-GR" sz="32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5208181" y="635795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dirty="0"/>
              <a:t>Graban CU et al Hepatology 2004 </a:t>
            </a:r>
            <a:endParaRPr lang="el-GR" sz="16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400" b="1" i="1" dirty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dirty="0">
                <a:latin typeface="Arial Narrow" panose="020B0606020202030204" pitchFamily="34" charset="0"/>
              </a:rPr>
              <a:t>Ασθενείς με Διάχυτη </a:t>
            </a:r>
            <a:r>
              <a:rPr lang="el-GR" sz="4400" dirty="0" err="1">
                <a:latin typeface="Arial Narrow" panose="020B0606020202030204" pitchFamily="34" charset="0"/>
              </a:rPr>
              <a:t>Ενδαγγειακή</a:t>
            </a:r>
            <a:r>
              <a:rPr lang="el-GR" sz="4400" dirty="0">
                <a:latin typeface="Arial Narrow" panose="020B0606020202030204" pitchFamily="34" charset="0"/>
              </a:rPr>
              <a:t> Πήξη  </a:t>
            </a:r>
          </a:p>
          <a:p>
            <a:pPr algn="ctr">
              <a:buNone/>
            </a:pPr>
            <a:r>
              <a:rPr lang="el-GR" sz="4400" dirty="0">
                <a:latin typeface="Arial Narrow" panose="020B0606020202030204" pitchFamily="34" charset="0"/>
              </a:rPr>
              <a:t>ΔΕΝ πρέπει να Υποβάλλονται σε Παρακέντηση Ασκιτικού </a:t>
            </a:r>
          </a:p>
          <a:p>
            <a:pPr algn="ctr">
              <a:buNone/>
            </a:pPr>
            <a:endParaRPr lang="el-GR" sz="4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5400" b="1" i="1" dirty="0">
                <a:solidFill>
                  <a:srgbClr val="FFFF00"/>
                </a:solidFill>
                <a:effectLst/>
              </a:rPr>
              <a:t>ΑΣΚΙΤΗΣ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6711950" cy="4195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>
                <a:latin typeface="Arial Narrow" panose="020B0606020202030204" pitchFamily="34" charset="0"/>
              </a:rPr>
              <a:t>Προοπτικές Μελέτες Ανέδειξαν ότι το Κοιλιακό Τοίχωμα είναι Λεπτότερο και η «Δεξαμενή» Υγρού είναι Βαθύτερη στο Αρ Κάτω Τεταρτημόριο της Κοιλίας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ΘΕΣΕΙΣ ΠΑΡΑΚΕΝΤΗΣΗΣ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5007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938382" y="6429396"/>
            <a:ext cx="2988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dirty="0"/>
              <a:t>N Engl J Med 2006;355:e21 </a:t>
            </a:r>
            <a:endParaRPr lang="el-GR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ΕΝΔΕΙΞΕΙΣ ΔΙΑΓΝΩΣΤΙΚΗΣ ΠΑΡΑΚΕΝΤΗΣΗΣ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4857784"/>
          </a:xfrm>
        </p:spPr>
        <p:txBody>
          <a:bodyPr>
            <a:normAutofit fontScale="85000" lnSpcReduction="10000"/>
          </a:bodyPr>
          <a:lstStyle/>
          <a:p>
            <a:endParaRPr lang="el-GR" dirty="0"/>
          </a:p>
          <a:p>
            <a:r>
              <a:rPr lang="el-GR" sz="3500" dirty="0">
                <a:latin typeface="Arial Narrow" panose="020B0606020202030204" pitchFamily="34" charset="0"/>
              </a:rPr>
              <a:t>Ασθενείς με Πρωτοεμφανιζόμενο  Ασκίτη </a:t>
            </a:r>
          </a:p>
          <a:p>
            <a:r>
              <a:rPr lang="el-GR" sz="3500" dirty="0" err="1">
                <a:latin typeface="Arial Narrow" panose="020B0606020202030204" pitchFamily="34" charset="0"/>
              </a:rPr>
              <a:t>Κιρρωτικοί</a:t>
            </a:r>
            <a:r>
              <a:rPr lang="el-GR" sz="3500" dirty="0">
                <a:latin typeface="Arial Narrow" panose="020B0606020202030204" pitchFamily="34" charset="0"/>
              </a:rPr>
              <a:t> Ασθενείς με Ασκίτη κατά την Νοσηλεία τους </a:t>
            </a:r>
          </a:p>
          <a:p>
            <a:r>
              <a:rPr lang="el-GR" sz="3500" dirty="0">
                <a:latin typeface="Arial Narrow" panose="020B0606020202030204" pitchFamily="34" charset="0"/>
              </a:rPr>
              <a:t>Ασθενείς με Ασκίτη και Κλινική Εικόνα Λοίμωξης </a:t>
            </a:r>
          </a:p>
          <a:p>
            <a:r>
              <a:rPr lang="el-GR" sz="3500" dirty="0" err="1">
                <a:latin typeface="Arial Narrow" panose="020B0606020202030204" pitchFamily="34" charset="0"/>
              </a:rPr>
              <a:t>Κιρρωτικοί</a:t>
            </a:r>
            <a:r>
              <a:rPr lang="el-GR" sz="3500" dirty="0">
                <a:latin typeface="Arial Narrow" panose="020B0606020202030204" pitchFamily="34" charset="0"/>
              </a:rPr>
              <a:t> Ασθενείς με Ασκίτη και Επιδείνωση της κλινικής τους Εικόνας στην διάρκεια της Νοσηλείας τους</a:t>
            </a:r>
          </a:p>
          <a:p>
            <a:r>
              <a:rPr lang="el-GR" sz="3500" dirty="0" err="1">
                <a:latin typeface="Arial Narrow" panose="020B0606020202030204" pitchFamily="34" charset="0"/>
              </a:rPr>
              <a:t>Κιρρωτικοί</a:t>
            </a:r>
            <a:r>
              <a:rPr lang="el-GR" sz="3500" dirty="0">
                <a:latin typeface="Arial Narrow" panose="020B0606020202030204" pitchFamily="34" charset="0"/>
              </a:rPr>
              <a:t> Ασθενείς με Ασκίτη και Επιδείνωση της εργαστηριακής τους εικόνας στην διάρκεια της νοσηλείας τους </a:t>
            </a:r>
          </a:p>
          <a:p>
            <a:r>
              <a:rPr lang="el-GR" sz="3500" dirty="0">
                <a:latin typeface="Arial Narrow" panose="020B0606020202030204" pitchFamily="34" charset="0"/>
              </a:rPr>
              <a:t>(</a:t>
            </a:r>
            <a:r>
              <a:rPr lang="el-GR" sz="3500" dirty="0" err="1">
                <a:latin typeface="Arial Narrow" panose="020B0606020202030204" pitchFamily="34" charset="0"/>
              </a:rPr>
              <a:t>Αζωθαιμία</a:t>
            </a:r>
            <a:r>
              <a:rPr lang="el-GR" sz="3500" dirty="0">
                <a:latin typeface="Arial Narrow" panose="020B0606020202030204" pitchFamily="34" charset="0"/>
              </a:rPr>
              <a:t>, </a:t>
            </a:r>
            <a:r>
              <a:rPr lang="el-GR" sz="3500" dirty="0" err="1">
                <a:latin typeface="Arial Narrow" panose="020B0606020202030204" pitchFamily="34" charset="0"/>
              </a:rPr>
              <a:t>Λευκοκυττάρωση</a:t>
            </a:r>
            <a:r>
              <a:rPr lang="el-GR" sz="3500" dirty="0">
                <a:latin typeface="Arial Narrow" panose="020B0606020202030204" pitchFamily="34" charset="0"/>
              </a:rPr>
              <a:t>, Οξέωση)</a:t>
            </a:r>
          </a:p>
          <a:p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ΔΙΑΓΝΩΣΤΙΚΕΣ ΕΞΕΤΑΣΕΙΣ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071934" y="6357958"/>
            <a:ext cx="4857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ΑΑSLD Practice Guidelines </a:t>
            </a:r>
            <a:r>
              <a:rPr lang="en-US" sz="1200" dirty="0" err="1"/>
              <a:t>Hepatology</a:t>
            </a:r>
            <a:r>
              <a:rPr lang="en-US" sz="1200" dirty="0"/>
              <a:t> 2009;49:2087-2107 </a:t>
            </a:r>
            <a:endParaRPr lang="el-GR" sz="1200" dirty="0"/>
          </a:p>
        </p:txBody>
      </p:sp>
      <p:graphicFrame>
        <p:nvGraphicFramePr>
          <p:cNvPr id="15" name="1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57749"/>
              </p:ext>
            </p:extLst>
          </p:nvPr>
        </p:nvGraphicFramePr>
        <p:xfrm>
          <a:off x="0" y="1285860"/>
          <a:ext cx="914400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9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ΡΟΥΤΙΝΑ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>
                          <a:solidFill>
                            <a:schemeClr val="bg1"/>
                          </a:solidFill>
                        </a:rPr>
                        <a:t>ΑΠΑΡΑΙΤΗΤΑ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ΑΣΥΝΗΘΗ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ΔΕΝ ΒΟΗΘΟΥΝ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Μέτρηση Κυττάρων και Τύπος</a:t>
                      </a:r>
                    </a:p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dirty="0">
                          <a:solidFill>
                            <a:srgbClr val="FF0000"/>
                          </a:solidFill>
                        </a:rPr>
                        <a:t>κ/α</a:t>
                      </a:r>
                    </a:p>
                    <a:p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Κυτταρολογική?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pH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Αλβουμίνη</a:t>
                      </a:r>
                    </a:p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Γλυκόζη</a:t>
                      </a:r>
                    </a:p>
                    <a:p>
                      <a:endParaRPr lang="el-G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TG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Γαλακτικό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Ολική Πρωτεΐνη </a:t>
                      </a:r>
                    </a:p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LDH</a:t>
                      </a:r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Χολερυθρίνη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Χοληστερόλη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243">
                <a:tc>
                  <a:txBody>
                    <a:bodyPr/>
                    <a:lstStyle/>
                    <a:p>
                      <a:endParaRPr lang="el-GR" sz="1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err="1">
                          <a:solidFill>
                            <a:srgbClr val="FF0000"/>
                          </a:solidFill>
                        </a:rPr>
                        <a:t>Αμυλάση</a:t>
                      </a:r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>
                          <a:solidFill>
                            <a:srgbClr val="002060"/>
                          </a:solidFill>
                        </a:rPr>
                        <a:t>Ινωδογόνο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864">
                <a:tc>
                  <a:txBody>
                    <a:bodyPr/>
                    <a:lstStyle/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</a:rPr>
                        <a:t>Χρώση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Gram</a:t>
                      </a:r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err="1">
                          <a:solidFill>
                            <a:srgbClr val="002060"/>
                          </a:solidFill>
                        </a:rPr>
                        <a:t>Γλυκοζαμινογλυκάνες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-108520" y="122827"/>
            <a:ext cx="7652318" cy="1280890"/>
          </a:xfrm>
        </p:spPr>
        <p:txBody>
          <a:bodyPr>
            <a:normAutofit fontScale="90000"/>
          </a:bodyPr>
          <a:lstStyle/>
          <a:p>
            <a:r>
              <a:rPr lang="el-GR" sz="7200" dirty="0">
                <a:solidFill>
                  <a:srgbClr val="0070C0"/>
                </a:solidFill>
              </a:rPr>
              <a:t>  </a:t>
            </a:r>
            <a:r>
              <a:rPr lang="el-GR" sz="6000" b="1" i="1" dirty="0">
                <a:solidFill>
                  <a:srgbClr val="FFFF00"/>
                </a:solidFill>
              </a:rPr>
              <a:t>ΤΑΞΙΝΟΜΗΣΗ  ΑΣΚΙΤΗ</a:t>
            </a:r>
            <a:endParaRPr lang="el-GR" sz="10700" b="1" i="1" dirty="0">
              <a:solidFill>
                <a:srgbClr val="FFFF00"/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792961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3600" dirty="0"/>
              <a:t>               </a:t>
            </a:r>
          </a:p>
          <a:p>
            <a:pPr>
              <a:buNone/>
            </a:pPr>
            <a:r>
              <a:rPr lang="el-GR" sz="3600" b="1" dirty="0">
                <a:solidFill>
                  <a:srgbClr val="0070C0"/>
                </a:solidFill>
              </a:rPr>
              <a:t>             </a:t>
            </a:r>
            <a:r>
              <a:rPr lang="el-GR" sz="5200" b="1" i="1" dirty="0"/>
              <a:t>ΑΣΚΙΤΗΣ </a:t>
            </a:r>
            <a:r>
              <a:rPr lang="en-US" sz="5200" b="1" i="1" dirty="0"/>
              <a:t> </a:t>
            </a:r>
            <a:r>
              <a:rPr lang="el-GR" sz="5200" b="1" i="1" dirty="0"/>
              <a:t>ΜΕ ΠΥ   </a:t>
            </a:r>
            <a:endParaRPr lang="el-GR" sz="4000" b="1" i="1" dirty="0"/>
          </a:p>
          <a:p>
            <a:pPr>
              <a:buNone/>
            </a:pPr>
            <a:endParaRPr lang="el-GR" sz="36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sz="3600" dirty="0"/>
              <a:t>            </a:t>
            </a:r>
          </a:p>
          <a:p>
            <a:pPr>
              <a:buNone/>
            </a:pPr>
            <a:r>
              <a:rPr lang="el-GR" sz="3600" dirty="0"/>
              <a:t>           </a:t>
            </a:r>
          </a:p>
          <a:p>
            <a:pPr>
              <a:buNone/>
            </a:pPr>
            <a:r>
              <a:rPr lang="el-GR" sz="3600" dirty="0"/>
              <a:t>  </a:t>
            </a:r>
          </a:p>
          <a:p>
            <a:pPr>
              <a:buNone/>
            </a:pPr>
            <a:r>
              <a:rPr lang="el-GR" sz="3200" dirty="0"/>
              <a:t>             </a:t>
            </a:r>
            <a:r>
              <a:rPr lang="el-GR" sz="4800" b="1" i="1" dirty="0"/>
              <a:t>ΑΣΚΙΤΗΣ </a:t>
            </a:r>
            <a:r>
              <a:rPr lang="en-US" sz="4800" b="1" i="1" dirty="0"/>
              <a:t> </a:t>
            </a:r>
            <a:r>
              <a:rPr lang="el-GR" sz="4800" b="1" i="1" dirty="0"/>
              <a:t>ΧΩΡΙΣ  ΠΥ</a:t>
            </a:r>
            <a:endParaRPr lang="el-GR" sz="4000" b="1" i="1" dirty="0"/>
          </a:p>
          <a:p>
            <a:pPr>
              <a:buNone/>
            </a:pPr>
            <a:r>
              <a:rPr lang="el-GR" sz="4000" b="1" i="1" dirty="0"/>
              <a:t>   </a:t>
            </a:r>
          </a:p>
          <a:p>
            <a:pPr>
              <a:buNone/>
            </a:pPr>
            <a:r>
              <a:rPr lang="el-GR" dirty="0"/>
              <a:t>                    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261563" y="3225287"/>
            <a:ext cx="2202482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2">
                    <a:lumMod val="50000"/>
                  </a:schemeClr>
                </a:solidFill>
              </a:rPr>
              <a:t>ΚΙΡΡΩΤΙΚΗΣ ΑΙΤΙΟΛΟΓΙΑΣ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585393" y="3245967"/>
            <a:ext cx="2722911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2">
                    <a:lumMod val="50000"/>
                  </a:schemeClr>
                </a:solidFill>
              </a:rPr>
              <a:t>ΜΗ ΚΙΡΡΩΤΙΚΗΣ ΑΙΤΙΟΛΟΓΙΑΣ</a:t>
            </a: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2455374" y="2571744"/>
            <a:ext cx="642942" cy="500066"/>
          </a:xfrm>
          <a:prstGeom prst="straightConnector1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5179223" y="2536025"/>
            <a:ext cx="57150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ΚΥΤΤΑΡΑ ΑΣΚΙΤΙΚΟΥ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79512" y="1852613"/>
            <a:ext cx="8229600" cy="4525963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sz="3600" b="1" dirty="0"/>
              <a:t>Κύτταρα -Τύπος: </a:t>
            </a:r>
          </a:p>
          <a:p>
            <a:pPr>
              <a:buNone/>
            </a:pPr>
            <a:endParaRPr lang="el-GR" sz="3600" b="1" dirty="0"/>
          </a:p>
          <a:p>
            <a:r>
              <a:rPr lang="en-US" sz="3600" b="1" dirty="0"/>
              <a:t>PMN &gt; 250mm3 : SBP (</a:t>
            </a:r>
            <a:r>
              <a:rPr lang="el-GR" sz="3600" b="1" dirty="0"/>
              <a:t>ΑΒΠ) </a:t>
            </a:r>
          </a:p>
          <a:p>
            <a:pPr>
              <a:buNone/>
            </a:pPr>
            <a:endParaRPr lang="el-GR" sz="2800" b="1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assets.tanea.gr/files/2010-11-08/thumbs/blood-cells_4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3565981" cy="2678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ΚΥΤΤΑΡΑ ΑΣΚΙΤΙΚΟΥ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195762"/>
          </a:xfrm>
        </p:spPr>
        <p:txBody>
          <a:bodyPr/>
          <a:lstStyle/>
          <a:p>
            <a:r>
              <a:rPr lang="el-GR" sz="3600" dirty="0">
                <a:latin typeface="Arial Narrow" panose="020B0606020202030204" pitchFamily="34" charset="0"/>
              </a:rPr>
              <a:t>Αιμορραγικός Ασκίτης : </a:t>
            </a:r>
            <a:r>
              <a:rPr lang="en-US" sz="3600" dirty="0">
                <a:latin typeface="Arial Narrow" panose="020B0606020202030204" pitchFamily="34" charset="0"/>
              </a:rPr>
              <a:t>RBC &gt;10000/mm3 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4000" dirty="0">
                <a:latin typeface="Arial Narrow" panose="020B0606020202030204" pitchFamily="34" charset="0"/>
              </a:rPr>
              <a:t>3</a:t>
            </a:r>
            <a:r>
              <a:rPr lang="el-GR" sz="4000" dirty="0">
                <a:latin typeface="Arial Narrow" panose="020B0606020202030204" pitchFamily="34" charset="0"/>
              </a:rPr>
              <a:t>0%  </a:t>
            </a:r>
            <a:r>
              <a:rPr lang="el-GR" sz="4000" dirty="0" err="1">
                <a:latin typeface="Arial Narrow" panose="020B0606020202030204" pitchFamily="34" charset="0"/>
              </a:rPr>
              <a:t>Κιρρωτικών</a:t>
            </a:r>
            <a:r>
              <a:rPr lang="el-GR" sz="4000" dirty="0">
                <a:latin typeface="Arial Narrow" panose="020B0606020202030204" pitchFamily="34" charset="0"/>
              </a:rPr>
              <a:t> με </a:t>
            </a:r>
            <a:r>
              <a:rPr lang="el-GR" sz="4000" dirty="0" err="1">
                <a:latin typeface="Arial Narrow" panose="020B0606020202030204" pitchFamily="34" charset="0"/>
              </a:rPr>
              <a:t>Αιμορραγκό</a:t>
            </a:r>
            <a:r>
              <a:rPr lang="el-GR" sz="4000" dirty="0">
                <a:latin typeface="Arial Narrow" panose="020B0606020202030204" pitchFamily="34" charset="0"/>
              </a:rPr>
              <a:t> </a:t>
            </a:r>
            <a:r>
              <a:rPr lang="el-GR" sz="4000" dirty="0" err="1">
                <a:latin typeface="Arial Narrow" panose="020B0606020202030204" pitchFamily="34" charset="0"/>
              </a:rPr>
              <a:t>Ασκίτη</a:t>
            </a:r>
            <a:r>
              <a:rPr lang="el-GR" sz="4000" dirty="0">
                <a:latin typeface="Arial Narrow" panose="020B0606020202030204" pitchFamily="34" charset="0"/>
              </a:rPr>
              <a:t>: </a:t>
            </a:r>
            <a:r>
              <a:rPr lang="el-GR" sz="4800" dirty="0">
                <a:latin typeface="Arial Narrow" panose="020B0606020202030204" pitchFamily="34" charset="0"/>
              </a:rPr>
              <a:t>ΗΚΚ </a:t>
            </a:r>
            <a:endParaRPr lang="el-GR" sz="4000" dirty="0">
              <a:latin typeface="Arial Narrow" panose="020B0606020202030204" pitchFamily="34" charset="0"/>
            </a:endParaRPr>
          </a:p>
          <a:p>
            <a:r>
              <a:rPr lang="el-GR" sz="4000" dirty="0">
                <a:latin typeface="Arial Narrow" panose="020B0606020202030204" pitchFamily="34" charset="0"/>
              </a:rPr>
              <a:t>2% </a:t>
            </a:r>
            <a:r>
              <a:rPr lang="el-GR" sz="4000" dirty="0" err="1">
                <a:latin typeface="Arial Narrow" panose="020B0606020202030204" pitchFamily="34" charset="0"/>
              </a:rPr>
              <a:t>Κιρρωτικών</a:t>
            </a:r>
            <a:r>
              <a:rPr lang="el-GR" sz="4000" dirty="0">
                <a:latin typeface="Arial Narrow" panose="020B0606020202030204" pitchFamily="34" charset="0"/>
              </a:rPr>
              <a:t> :</a:t>
            </a:r>
          </a:p>
          <a:p>
            <a:r>
              <a:rPr lang="el-GR" sz="4000" dirty="0">
                <a:latin typeface="Arial Narrow" panose="020B0606020202030204" pitchFamily="34" charset="0"/>
              </a:rPr>
              <a:t> Αιμορραγικός Ασκίτης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b="1" i="1" dirty="0">
                <a:solidFill>
                  <a:srgbClr val="FFFF00"/>
                </a:solidFill>
                <a:effectLst/>
              </a:rPr>
              <a:t>ΕΞΕΤΑΣΗ ΑΣΚΙΤΙΚΟΥ ΥΓΡΟΥ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71612"/>
            <a:ext cx="7935912" cy="444184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latin typeface="Arial Narrow" panose="020B0606020202030204" pitchFamily="34" charset="0"/>
              </a:rPr>
              <a:t>Υπολογισμός </a:t>
            </a:r>
            <a:r>
              <a:rPr lang="el-GR" sz="3600" dirty="0" err="1">
                <a:latin typeface="Arial Narrow" panose="020B0606020202030204" pitchFamily="34" charset="0"/>
              </a:rPr>
              <a:t>gradient</a:t>
            </a:r>
            <a:r>
              <a:rPr lang="el-GR" sz="3600" dirty="0">
                <a:latin typeface="Arial Narrow" panose="020B0606020202030204" pitchFamily="34" charset="0"/>
              </a:rPr>
              <a:t>  </a:t>
            </a:r>
            <a:r>
              <a:rPr lang="el-GR" sz="3600" dirty="0" err="1">
                <a:latin typeface="Arial Narrow" panose="020B0606020202030204" pitchFamily="34" charset="0"/>
              </a:rPr>
              <a:t>Αλβουμίνης</a:t>
            </a:r>
            <a:r>
              <a:rPr lang="el-GR" sz="3600" dirty="0">
                <a:latin typeface="Arial Narrow" panose="020B0606020202030204" pitchFamily="34" charset="0"/>
              </a:rPr>
              <a:t> Αίματος σε σχέση με την Αλβουμίνη Ασκιτικού. </a:t>
            </a:r>
          </a:p>
          <a:p>
            <a:pPr eaLnBrk="1" hangingPunct="1">
              <a:buNone/>
              <a:defRPr/>
            </a:pPr>
            <a:endParaRPr lang="el-GR" sz="36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l-GR" sz="3600" dirty="0">
                <a:latin typeface="Arial Narrow" panose="020B0606020202030204" pitchFamily="34" charset="0"/>
              </a:rPr>
              <a:t>Υπολογισμός Ολικής Πρωτεΐνης, Γλυκόζης και LDH στο </a:t>
            </a:r>
            <a:r>
              <a:rPr lang="el-GR" sz="3600" dirty="0" err="1">
                <a:latin typeface="Arial Narrow" panose="020B0606020202030204" pitchFamily="34" charset="0"/>
              </a:rPr>
              <a:t>Ασκιτικό</a:t>
            </a:r>
            <a:r>
              <a:rPr lang="el-GR" sz="3600" dirty="0">
                <a:latin typeface="Arial Narrow" panose="020B0606020202030204" pitchFamily="34" charset="0"/>
              </a:rPr>
              <a:t> είναι Σημαντικά για τη Διάγνωση και τον Διαχωρισμό ΑΒΠ  από Ρήξη Εντέρου </a:t>
            </a:r>
            <a:endParaRPr lang="en-US" sz="36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el-G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400" b="1" i="1" dirty="0">
                <a:solidFill>
                  <a:srgbClr val="FFFF00"/>
                </a:solidFill>
                <a:effectLst/>
              </a:rPr>
              <a:t>ΕΞΕΤΑΣΗ ΑΣΚΙΤΙΚΟΥ ΥΓΡΟΥ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229600" cy="48577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>
                <a:latin typeface="Arial Narrow" panose="020B0606020202030204" pitchFamily="34" charset="0"/>
              </a:rPr>
              <a:t>Πολυμορφοπύρηνα ≥250 cells/mm3</a:t>
            </a:r>
          </a:p>
          <a:p>
            <a:pPr eaLnBrk="1" hangingPunct="1">
              <a:defRPr/>
            </a:pPr>
            <a:r>
              <a:rPr lang="el-GR" sz="3200" dirty="0">
                <a:latin typeface="Arial Narrow" panose="020B0606020202030204" pitchFamily="34" charset="0"/>
              </a:rPr>
              <a:t>Ολική πρωτεΐνη &gt;1 g/dL </a:t>
            </a:r>
          </a:p>
          <a:p>
            <a:pPr eaLnBrk="1" hangingPunct="1">
              <a:defRPr/>
            </a:pPr>
            <a:r>
              <a:rPr lang="el-GR" sz="3200" dirty="0">
                <a:latin typeface="Arial Narrow" panose="020B0606020202030204" pitchFamily="34" charset="0"/>
              </a:rPr>
              <a:t>Γλυκόζη &lt;50 </a:t>
            </a:r>
            <a:r>
              <a:rPr lang="el-GR" sz="3200" dirty="0" err="1">
                <a:latin typeface="Arial Narrow" panose="020B0606020202030204" pitchFamily="34" charset="0"/>
              </a:rPr>
              <a:t>mg</a:t>
            </a:r>
            <a:r>
              <a:rPr lang="el-GR" sz="3200" dirty="0">
                <a:latin typeface="Arial Narrow" panose="020B0606020202030204" pitchFamily="34" charset="0"/>
              </a:rPr>
              <a:t>/</a:t>
            </a:r>
            <a:r>
              <a:rPr lang="el-GR" sz="3200" dirty="0" err="1">
                <a:latin typeface="Arial Narrow" panose="020B0606020202030204" pitchFamily="34" charset="0"/>
              </a:rPr>
              <a:t>dL</a:t>
            </a:r>
            <a:r>
              <a:rPr lang="el-GR" sz="3200" dirty="0">
                <a:latin typeface="Arial Narrow" panose="020B0606020202030204" pitchFamily="34" charset="0"/>
              </a:rPr>
              <a:t> (2.8 </a:t>
            </a:r>
            <a:r>
              <a:rPr lang="el-GR" sz="3200" dirty="0" err="1">
                <a:latin typeface="Arial Narrow" panose="020B0606020202030204" pitchFamily="34" charset="0"/>
              </a:rPr>
              <a:t>mmol</a:t>
            </a:r>
            <a:r>
              <a:rPr lang="el-GR" sz="3200" dirty="0">
                <a:latin typeface="Arial Narrow" panose="020B0606020202030204" pitchFamily="34" charset="0"/>
              </a:rPr>
              <a:t>/L) </a:t>
            </a:r>
          </a:p>
          <a:p>
            <a:pPr algn="ctr">
              <a:buNone/>
              <a:defRPr/>
            </a:pPr>
            <a:endParaRPr lang="el-GR" sz="3200" dirty="0">
              <a:latin typeface="Arial Narrow" panose="020B0606020202030204" pitchFamily="34" charset="0"/>
            </a:endParaRPr>
          </a:p>
          <a:p>
            <a:pPr algn="ctr">
              <a:buNone/>
              <a:defRPr/>
            </a:pPr>
            <a:r>
              <a:rPr lang="el-GR" sz="3200" dirty="0">
                <a:latin typeface="Arial Narrow" panose="020B0606020202030204" pitchFamily="34" charset="0"/>
              </a:rPr>
              <a:t>Έλεγχος για πιθανή Ρήξη Εντέρου</a:t>
            </a:r>
          </a:p>
          <a:p>
            <a:pPr eaLnBrk="1" hangingPunct="1">
              <a:defRPr/>
            </a:pPr>
            <a:r>
              <a:rPr lang="el-GR" sz="3200" dirty="0">
                <a:latin typeface="Arial Narrow" panose="020B0606020202030204" pitchFamily="34" charset="0"/>
              </a:rPr>
              <a:t>Η Γλυκόζη </a:t>
            </a:r>
            <a:r>
              <a:rPr lang="el-GR" sz="3200" dirty="0" err="1">
                <a:latin typeface="Arial Narrow" panose="020B0606020202030204" pitchFamily="34" charset="0"/>
              </a:rPr>
              <a:t>Ασκιτικού</a:t>
            </a:r>
            <a:r>
              <a:rPr lang="el-GR" sz="3200" dirty="0">
                <a:latin typeface="Arial Narrow" panose="020B0606020202030204" pitchFamily="34" charset="0"/>
              </a:rPr>
              <a:t> είναι Παρόμοια με αυτή του πλάσματος εκτός από περιπτώσεις Φλεγμονής όπου Καταναλώνεται</a:t>
            </a:r>
          </a:p>
          <a:p>
            <a:pPr eaLnBrk="1" hangingPunct="1">
              <a:defRPr/>
            </a:pPr>
            <a:endParaRPr lang="el-GR" sz="3200" dirty="0">
              <a:latin typeface="Arial Narrow" panose="020B0606020202030204" pitchFamily="34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3422376" y="342649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03" y="-21221"/>
            <a:ext cx="7056437" cy="14001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000" b="1" i="1" dirty="0">
                <a:solidFill>
                  <a:srgbClr val="FFFF00"/>
                </a:solidFill>
                <a:effectLst/>
              </a:rPr>
              <a:t>LDH</a:t>
            </a:r>
            <a:endParaRPr lang="el-GR" sz="6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71546"/>
            <a:ext cx="8478684" cy="5286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l-GR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LDH Μεγαλύτερη από το Ανώτερο Φυσιολογικό του Πλάσματος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LDH είναι Μεγαλύτερο μόριο και βρίσκεται στο </a:t>
            </a:r>
            <a:r>
              <a:rPr lang="el-GR" sz="3600" dirty="0" err="1">
                <a:latin typeface="Arial Narrow" panose="020B0606020202030204" pitchFamily="34" charset="0"/>
              </a:rPr>
              <a:t>Ασκιτικό</a:t>
            </a:r>
            <a:r>
              <a:rPr lang="el-GR" sz="3600" dirty="0">
                <a:latin typeface="Arial Narrow" panose="020B0606020202030204" pitchFamily="34" charset="0"/>
              </a:rPr>
              <a:t> Υγρό λιγότερο από ότι η Γλυκόζη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LDH </a:t>
            </a:r>
            <a:r>
              <a:rPr lang="el-GR" sz="3600" dirty="0" err="1">
                <a:latin typeface="Arial Narrow" panose="020B0606020202030204" pitchFamily="34" charset="0"/>
              </a:rPr>
              <a:t>Ασκιτικού</a:t>
            </a:r>
            <a:r>
              <a:rPr lang="el-GR" sz="3600" dirty="0">
                <a:latin typeface="Arial Narrow" panose="020B0606020202030204" pitchFamily="34" charset="0"/>
              </a:rPr>
              <a:t>/Πλάσματος 0,4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 σε μη </a:t>
            </a:r>
            <a:r>
              <a:rPr lang="el-GR" sz="3600" dirty="0" err="1">
                <a:latin typeface="Arial Narrow" panose="020B0606020202030204" pitchFamily="34" charset="0"/>
              </a:rPr>
              <a:t>Επιπλεγμένο</a:t>
            </a:r>
            <a:r>
              <a:rPr lang="el-GR" sz="3600" dirty="0">
                <a:latin typeface="Arial Narrow" panose="020B0606020202030204" pitchFamily="34" charset="0"/>
              </a:rPr>
              <a:t> Ασκίτη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Σε ΑΒΠ η τιμή της LDH αυξάνει και ο λόγος &gt;1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2656"/>
            <a:ext cx="7056437" cy="14001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400" b="1" i="1" dirty="0">
                <a:solidFill>
                  <a:srgbClr val="FFFF00"/>
                </a:solidFill>
                <a:effectLst/>
              </a:rPr>
              <a:t>ΑΜΥΛΑΣΗ ΑΣΚΙΤΙΚΟΥ ΥΓΡΟΥ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74638" y="1556792"/>
            <a:ext cx="7561336" cy="4195762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/>
              <a:t>Η μέση Συγκέντρωση </a:t>
            </a:r>
            <a:r>
              <a:rPr lang="el-GR" sz="2800" dirty="0" err="1"/>
              <a:t>Αμυλάσης</a:t>
            </a:r>
            <a:r>
              <a:rPr lang="el-GR" sz="2800" dirty="0"/>
              <a:t> στο </a:t>
            </a:r>
            <a:r>
              <a:rPr lang="el-GR" sz="2800" dirty="0" err="1"/>
              <a:t>Ασκιτικό</a:t>
            </a:r>
            <a:r>
              <a:rPr lang="el-GR" sz="2800" dirty="0"/>
              <a:t> Υγρό είναι 40 IU/L</a:t>
            </a:r>
          </a:p>
          <a:p>
            <a:pPr eaLnBrk="1" hangingPunct="1">
              <a:defRPr/>
            </a:pPr>
            <a:r>
              <a:rPr lang="el-GR" sz="2800" dirty="0"/>
              <a:t>Σε Μη </a:t>
            </a:r>
            <a:r>
              <a:rPr lang="el-GR" sz="2800" dirty="0" err="1"/>
              <a:t>Επιπλεγμένο</a:t>
            </a:r>
            <a:r>
              <a:rPr lang="el-GR" sz="2800" dirty="0"/>
              <a:t> </a:t>
            </a:r>
            <a:r>
              <a:rPr lang="el-GR" sz="2800" dirty="0" err="1"/>
              <a:t>Κιρρωτικό</a:t>
            </a:r>
            <a:r>
              <a:rPr lang="el-GR" sz="2800" dirty="0"/>
              <a:t> Ασκίτη λόγος A/S </a:t>
            </a:r>
            <a:r>
              <a:rPr lang="el-GR" sz="2800" dirty="0" err="1"/>
              <a:t>Αμυλάσης</a:t>
            </a:r>
            <a:r>
              <a:rPr lang="el-GR" sz="2800" dirty="0"/>
              <a:t> είναι 0,4</a:t>
            </a:r>
          </a:p>
          <a:p>
            <a:pPr eaLnBrk="1" hangingPunct="1">
              <a:defRPr/>
            </a:pPr>
            <a:r>
              <a:rPr lang="el-GR" sz="2800" dirty="0"/>
              <a:t>Αυξάνει σε Παγκρεατίτιδα και σε Ρήξη Εντέρου </a:t>
            </a:r>
          </a:p>
          <a:p>
            <a:pPr eaLnBrk="1" hangingPunct="1">
              <a:defRPr/>
            </a:pPr>
            <a:r>
              <a:rPr lang="el-GR" sz="2800" dirty="0"/>
              <a:t>Στον Παγκρεατικό Ασκίτη η συγκέντρωση </a:t>
            </a:r>
            <a:r>
              <a:rPr lang="el-GR" sz="2800" dirty="0" err="1"/>
              <a:t>Αμυλάσης</a:t>
            </a:r>
            <a:r>
              <a:rPr lang="el-GR" sz="2800" dirty="0"/>
              <a:t> Ασκιτικού είναι </a:t>
            </a:r>
          </a:p>
          <a:p>
            <a:pPr eaLnBrk="1" hangingPunct="1">
              <a:defRPr/>
            </a:pPr>
            <a:r>
              <a:rPr lang="el-GR" sz="2800" dirty="0"/>
              <a:t>&gt;2,000 IU/L και  A/S ~6.0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41327" cy="1280890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>
                <a:solidFill>
                  <a:srgbClr val="FFFF00"/>
                </a:solidFill>
                <a:effectLst/>
              </a:rPr>
              <a:t>ΠΡΟΤΕΙΝΟΜΕΝΗ ΘΕΡΑΠΕΙΑ 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5122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071802" y="6215082"/>
            <a:ext cx="5857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b="1" dirty="0"/>
              <a:t>ΕΑ</a:t>
            </a:r>
            <a:r>
              <a:rPr lang="en-US" sz="1400" b="1" dirty="0"/>
              <a:t>SL Clinical Practice Guidelines</a:t>
            </a:r>
            <a:r>
              <a:rPr lang="el-GR" sz="1400" b="1" dirty="0"/>
              <a:t> </a:t>
            </a:r>
            <a:r>
              <a:rPr lang="en-US" sz="1400" b="1" dirty="0" err="1"/>
              <a:t>Jhepatology</a:t>
            </a:r>
            <a:r>
              <a:rPr lang="el-GR" sz="1400" b="1" dirty="0"/>
              <a:t> </a:t>
            </a:r>
            <a:r>
              <a:rPr lang="en-US" sz="1400" b="1" dirty="0"/>
              <a:t>2010;53:397-417 </a:t>
            </a:r>
            <a:endParaRPr lang="el-GR" sz="1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5400" b="1" i="1" dirty="0">
                <a:solidFill>
                  <a:srgbClr val="FFFF00"/>
                </a:solidFill>
                <a:effectLst/>
              </a:rPr>
              <a:t>ΔΙΟΥΡΗΤΙΚΑ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794844" y="1556792"/>
            <a:ext cx="7737595" cy="4195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latin typeface="Arial Narrow" panose="020B0606020202030204" pitchFamily="34" charset="0"/>
              </a:rPr>
              <a:t>Συνδυασμός μίας Πρωινής Δόσης </a:t>
            </a:r>
            <a:r>
              <a:rPr lang="en-US" sz="3600" dirty="0" err="1">
                <a:latin typeface="Arial Narrow" panose="020B0606020202030204" pitchFamily="34" charset="0"/>
              </a:rPr>
              <a:t>peros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l-GR" sz="3600" dirty="0" err="1">
                <a:latin typeface="Arial Narrow" panose="020B0606020202030204" pitchFamily="34" charset="0"/>
              </a:rPr>
              <a:t>Σπιρονολακτόνης</a:t>
            </a:r>
            <a:r>
              <a:rPr lang="el-GR" sz="3600" dirty="0">
                <a:latin typeface="Arial Narrow" panose="020B0606020202030204" pitchFamily="34" charset="0"/>
              </a:rPr>
              <a:t> και </a:t>
            </a:r>
            <a:r>
              <a:rPr lang="el-GR" sz="3600" dirty="0" err="1">
                <a:latin typeface="Arial Narrow" panose="020B0606020202030204" pitchFamily="34" charset="0"/>
              </a:rPr>
              <a:t>Φουροσεμίσης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>
                <a:latin typeface="Arial Narrow" panose="020B0606020202030204" pitchFamily="34" charset="0"/>
              </a:rPr>
              <a:t>ξεκινώντας με </a:t>
            </a:r>
            <a:r>
              <a:rPr lang="en-US" sz="3600" dirty="0">
                <a:latin typeface="Arial Narrow" panose="020B0606020202030204" pitchFamily="34" charset="0"/>
              </a:rPr>
              <a:t>100mg </a:t>
            </a:r>
            <a:r>
              <a:rPr lang="el-GR" sz="3600" dirty="0">
                <a:latin typeface="Arial Narrow" panose="020B0606020202030204" pitchFamily="34" charset="0"/>
              </a:rPr>
              <a:t>και 4</a:t>
            </a:r>
            <a:r>
              <a:rPr lang="en-US" sz="3600" dirty="0">
                <a:latin typeface="Arial Narrow" panose="020B0606020202030204" pitchFamily="34" charset="0"/>
              </a:rPr>
              <a:t>0mg</a:t>
            </a:r>
            <a:r>
              <a:rPr lang="el-GR" sz="3600" dirty="0">
                <a:latin typeface="Arial Narrow" panose="020B0606020202030204" pitchFamily="34" charset="0"/>
              </a:rPr>
              <a:t> Αντίστοιχα</a:t>
            </a:r>
          </a:p>
          <a:p>
            <a:pPr eaLnBrk="1" hangingPunct="1">
              <a:defRPr/>
            </a:pPr>
            <a:r>
              <a:rPr lang="el-GR" sz="3600" dirty="0">
                <a:latin typeface="Arial Narrow" panose="020B0606020202030204" pitchFamily="34" charset="0"/>
              </a:rPr>
              <a:t>Ο Συνδυασμός αυτός Επιτυγχάνει </a:t>
            </a:r>
            <a:r>
              <a:rPr lang="el-GR" sz="3600" dirty="0" err="1">
                <a:latin typeface="Arial Narrow" panose="020B0606020202030204" pitchFamily="34" charset="0"/>
              </a:rPr>
              <a:t>Νορμοκαλιαιμία</a:t>
            </a:r>
            <a:r>
              <a:rPr lang="el-GR" sz="3600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03" y="260648"/>
            <a:ext cx="7056437" cy="14001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>
                <a:solidFill>
                  <a:srgbClr val="FFFF00"/>
                </a:solidFill>
                <a:effectLst/>
              </a:rPr>
              <a:t>ΔΙΟΥΡΗΤΙΚΑ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err="1">
                <a:latin typeface="Arial Narrow" panose="020B0606020202030204" pitchFamily="34" charset="0"/>
              </a:rPr>
              <a:t>Μονοθεραπεία</a:t>
            </a:r>
            <a:r>
              <a:rPr lang="el-GR" sz="4000" dirty="0">
                <a:latin typeface="Arial Narrow" panose="020B0606020202030204" pitchFamily="34" charset="0"/>
              </a:rPr>
              <a:t> με </a:t>
            </a:r>
            <a:r>
              <a:rPr lang="el-GR" sz="4000" dirty="0" err="1">
                <a:latin typeface="Arial Narrow" panose="020B0606020202030204" pitchFamily="34" charset="0"/>
              </a:rPr>
              <a:t>Σπιρονολακτόνη</a:t>
            </a:r>
            <a:r>
              <a:rPr lang="el-GR" sz="4000" dirty="0">
                <a:latin typeface="Arial Narrow" panose="020B0606020202030204" pitchFamily="34" charset="0"/>
              </a:rPr>
              <a:t> = </a:t>
            </a:r>
          </a:p>
          <a:p>
            <a:pPr eaLnBrk="1" hangingPunct="1">
              <a:defRPr/>
            </a:pPr>
            <a:r>
              <a:rPr lang="el-GR" sz="4000" dirty="0">
                <a:latin typeface="Arial Narrow" panose="020B0606020202030204" pitchFamily="34" charset="0"/>
              </a:rPr>
              <a:t>Σε Ασθενείς με </a:t>
            </a:r>
            <a:r>
              <a:rPr lang="el-GR" sz="4000" dirty="0" err="1">
                <a:latin typeface="Arial Narrow" panose="020B0606020202030204" pitchFamily="34" charset="0"/>
              </a:rPr>
              <a:t>Βαρειά</a:t>
            </a:r>
            <a:r>
              <a:rPr lang="el-GR" sz="4000" dirty="0">
                <a:latin typeface="Arial Narrow" panose="020B0606020202030204" pitchFamily="34" charset="0"/>
              </a:rPr>
              <a:t> Αλκοολική Ηπατίτιδα που εμφανίζουν </a:t>
            </a:r>
            <a:r>
              <a:rPr lang="el-GR" sz="4000" dirty="0" err="1">
                <a:latin typeface="Arial Narrow" panose="020B0606020202030204" pitchFamily="34" charset="0"/>
              </a:rPr>
              <a:t>Υποκαλιαιμία</a:t>
            </a:r>
            <a:endParaRPr lang="el-GR" sz="40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l-GR" sz="4000" dirty="0" err="1">
                <a:latin typeface="Arial Narrow" panose="020B0606020202030204" pitchFamily="34" charset="0"/>
              </a:rPr>
              <a:t>Φουροσεμίδη</a:t>
            </a:r>
            <a:r>
              <a:rPr lang="el-GR" sz="4000" dirty="0">
                <a:latin typeface="Arial Narrow" panose="020B0606020202030204" pitchFamily="34" charset="0"/>
              </a:rPr>
              <a:t> προστίθεται μόλις διορθωθεί το Κάλιο</a:t>
            </a:r>
          </a:p>
        </p:txBody>
      </p:sp>
      <p:pic>
        <p:nvPicPr>
          <p:cNvPr id="4" name="Picture 2" descr="http://www.clickatlife.gr/fu/p/27110/632/10000/0x00000000004df4b0/1/xa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528638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FFFF00"/>
                </a:solidFill>
                <a:effectLst/>
              </a:rPr>
              <a:t>ΔΙΟΥΡΗΤΙΚΑ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endParaRPr lang="el-GR" dirty="0"/>
          </a:p>
          <a:p>
            <a:r>
              <a:rPr lang="el-GR" sz="4400" dirty="0">
                <a:latin typeface="Arial Narrow" panose="020B0606020202030204" pitchFamily="34" charset="0"/>
              </a:rPr>
              <a:t>10-20%  Μη Ανταπόκριση </a:t>
            </a:r>
          </a:p>
          <a:p>
            <a:r>
              <a:rPr lang="el-GR" sz="4400" dirty="0">
                <a:latin typeface="Arial Narrow" panose="020B0606020202030204" pitchFamily="34" charset="0"/>
              </a:rPr>
              <a:t>40%  Επιπλοκές </a:t>
            </a:r>
          </a:p>
          <a:p>
            <a:endParaRPr lang="el-GR" sz="4000" dirty="0">
              <a:latin typeface="Arial Narrow" panose="020B0606020202030204" pitchFamily="34" charset="0"/>
            </a:endParaRPr>
          </a:p>
          <a:p>
            <a:r>
              <a:rPr lang="el-GR" sz="4000" dirty="0">
                <a:latin typeface="Arial Narrow" panose="020B0606020202030204" pitchFamily="34" charset="0"/>
              </a:rPr>
              <a:t>Ηπατική Εγκεφαλοπάθεια </a:t>
            </a:r>
          </a:p>
          <a:p>
            <a:r>
              <a:rPr lang="el-GR" sz="4000" dirty="0">
                <a:latin typeface="Arial Narrow" panose="020B0606020202030204" pitchFamily="34" charset="0"/>
              </a:rPr>
              <a:t>Νεφρική Δυσλειτουργία </a:t>
            </a:r>
          </a:p>
          <a:p>
            <a:r>
              <a:rPr lang="el-GR" sz="4000" dirty="0">
                <a:latin typeface="Arial Narrow" panose="020B0606020202030204" pitchFamily="34" charset="0"/>
              </a:rPr>
              <a:t>Ηλεκτρολυτικές Διαταραχές </a:t>
            </a:r>
            <a:endParaRPr lang="el-GR" sz="2800" dirty="0">
              <a:latin typeface="Arial Narrow" panose="020B0606020202030204" pitchFamily="34" charset="0"/>
            </a:endParaRPr>
          </a:p>
          <a:p>
            <a:endParaRPr lang="el-G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FFFF00"/>
                </a:solidFill>
                <a:effectLst/>
              </a:rPr>
              <a:t>ΑΙΤΙΑ</a:t>
            </a:r>
            <a:r>
              <a:rPr lang="en-US" sz="54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5400" b="1" i="1" dirty="0">
                <a:solidFill>
                  <a:srgbClr val="FFFF00"/>
                </a:solidFill>
                <a:effectLst/>
              </a:rPr>
              <a:t>ΑΣΚΙΤΗ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847514"/>
            <a:ext cx="8462712" cy="6010486"/>
          </a:xfrm>
        </p:spPr>
        <p:txBody>
          <a:bodyPr>
            <a:noAutofit/>
          </a:bodyPr>
          <a:lstStyle/>
          <a:p>
            <a:r>
              <a:rPr lang="el-GR" sz="1800" b="1" dirty="0">
                <a:latin typeface="Arial Narrow" panose="020B0606020202030204" pitchFamily="34" charset="0"/>
              </a:rPr>
              <a:t>Κίρρωση </a:t>
            </a:r>
            <a:r>
              <a:rPr lang="el-GR" sz="2400" b="1" dirty="0">
                <a:latin typeface="Arial Narrow" panose="020B0606020202030204" pitchFamily="34" charset="0"/>
              </a:rPr>
              <a:t>75-80%</a:t>
            </a:r>
            <a:endParaRPr lang="el-GR" sz="1800" b="1" dirty="0">
              <a:latin typeface="Arial Narrow" panose="020B0606020202030204" pitchFamily="34" charset="0"/>
            </a:endParaRPr>
          </a:p>
          <a:p>
            <a:r>
              <a:rPr lang="el-GR" sz="1800" b="1" dirty="0">
                <a:latin typeface="Arial Narrow" panose="020B0606020202030204" pitchFamily="34" charset="0"/>
              </a:rPr>
              <a:t>Αλκοολική Ηπατίτιδα</a:t>
            </a:r>
          </a:p>
          <a:p>
            <a:r>
              <a:rPr lang="el-GR" sz="1800" b="1" dirty="0">
                <a:latin typeface="Arial Narrow" panose="020B0606020202030204" pitchFamily="34" charset="0"/>
              </a:rPr>
              <a:t>Κακοήθεια  </a:t>
            </a:r>
            <a:r>
              <a:rPr lang="en-US" sz="1800" b="1" dirty="0">
                <a:latin typeface="Arial Narrow" panose="020B0606020202030204" pitchFamily="34" charset="0"/>
              </a:rPr>
              <a:t> </a:t>
            </a:r>
            <a:r>
              <a:rPr lang="el-GR" sz="1800" b="1" dirty="0">
                <a:latin typeface="Arial Narrow" panose="020B0606020202030204" pitchFamily="34" charset="0"/>
              </a:rPr>
              <a:t>(</a:t>
            </a:r>
            <a:r>
              <a:rPr lang="en-US" sz="1800" b="1" dirty="0">
                <a:latin typeface="Arial Narrow" panose="020B0606020202030204" pitchFamily="34" charset="0"/>
              </a:rPr>
              <a:t>K</a:t>
            </a:r>
            <a:r>
              <a:rPr lang="el-GR" sz="1800" b="1" dirty="0" err="1">
                <a:latin typeface="Arial Narrow" panose="020B0606020202030204" pitchFamily="34" charset="0"/>
              </a:rPr>
              <a:t>αρκινωμάτωση</a:t>
            </a:r>
            <a:r>
              <a:rPr lang="el-GR" sz="1800" b="1" dirty="0">
                <a:latin typeface="Arial Narrow" panose="020B0606020202030204" pitchFamily="34" charset="0"/>
              </a:rPr>
              <a:t> Περιτοναίου,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l-GR" sz="1800" b="1" dirty="0">
                <a:latin typeface="Arial Narrow" panose="020B0606020202030204" pitchFamily="34" charset="0"/>
              </a:rPr>
              <a:t> Μεγάλες Ηπατικές Μεταστάσεις κλπ)  </a:t>
            </a:r>
            <a:r>
              <a:rPr lang="el-GR" sz="2400" b="1" dirty="0">
                <a:latin typeface="Arial Narrow" panose="020B0606020202030204" pitchFamily="34" charset="0"/>
              </a:rPr>
              <a:t>10%</a:t>
            </a:r>
          </a:p>
          <a:p>
            <a:r>
              <a:rPr lang="el-GR" sz="1800" b="1" dirty="0">
                <a:latin typeface="Arial Narrow" panose="020B0606020202030204" pitchFamily="34" charset="0"/>
              </a:rPr>
              <a:t>Μικτός Ασκίτης  </a:t>
            </a:r>
            <a:r>
              <a:rPr lang="el-GR" sz="2400" b="1" dirty="0">
                <a:latin typeface="Arial Narrow" panose="020B0606020202030204" pitchFamily="34" charset="0"/>
              </a:rPr>
              <a:t>5%</a:t>
            </a:r>
            <a:endParaRPr lang="el-GR" sz="1800" b="1" dirty="0">
              <a:latin typeface="Arial Narrow" panose="020B0606020202030204" pitchFamily="34" charset="0"/>
            </a:endParaRPr>
          </a:p>
          <a:p>
            <a:r>
              <a:rPr lang="el-GR" sz="1800" b="1" dirty="0">
                <a:latin typeface="Arial Narrow" panose="020B0606020202030204" pitchFamily="34" charset="0"/>
              </a:rPr>
              <a:t>Καρδιακή Ανεπάρκεια </a:t>
            </a:r>
            <a:r>
              <a:rPr lang="el-GR" sz="2400" b="1" dirty="0">
                <a:latin typeface="Arial Narrow" panose="020B0606020202030204" pitchFamily="34" charset="0"/>
              </a:rPr>
              <a:t>3%</a:t>
            </a:r>
            <a:endParaRPr lang="el-GR" sz="1800" b="1" dirty="0">
              <a:latin typeface="Arial Narrow" panose="020B0606020202030204" pitchFamily="34" charset="0"/>
            </a:endParaRPr>
          </a:p>
          <a:p>
            <a:r>
              <a:rPr lang="el-GR" sz="1800" b="1" dirty="0">
                <a:latin typeface="Arial Narrow" panose="020B0606020202030204" pitchFamily="34" charset="0"/>
              </a:rPr>
              <a:t>Παγκρεατίτιδα</a:t>
            </a:r>
          </a:p>
          <a:p>
            <a:r>
              <a:rPr lang="el-GR" sz="1800" b="1" dirty="0" err="1">
                <a:latin typeface="Arial Narrow" panose="020B0606020202030204" pitchFamily="34" charset="0"/>
              </a:rPr>
              <a:t>Νεφρωσικό</a:t>
            </a:r>
            <a:r>
              <a:rPr lang="el-GR" sz="1800" b="1" dirty="0">
                <a:latin typeface="Arial Narrow" panose="020B0606020202030204" pitchFamily="34" charset="0"/>
              </a:rPr>
              <a:t> Σύνδρομο</a:t>
            </a:r>
          </a:p>
          <a:p>
            <a:r>
              <a:rPr lang="el-GR" sz="1800" b="1" dirty="0">
                <a:latin typeface="Arial Narrow" panose="020B0606020202030204" pitchFamily="34" charset="0"/>
              </a:rPr>
              <a:t>ΤΒ  Περιτονίτιδα</a:t>
            </a:r>
          </a:p>
          <a:p>
            <a:r>
              <a:rPr lang="el-GR" sz="1800" b="1" dirty="0">
                <a:latin typeface="Arial Narrow" panose="020B0606020202030204" pitchFamily="34" charset="0"/>
              </a:rPr>
              <a:t>Οξεία Ηπατική Ανεπάρκεια</a:t>
            </a:r>
          </a:p>
          <a:p>
            <a:r>
              <a:rPr lang="en-US" sz="1800" b="1" dirty="0">
                <a:latin typeface="Arial Narrow" panose="020B0606020202030204" pitchFamily="34" charset="0"/>
              </a:rPr>
              <a:t>Budd-</a:t>
            </a:r>
            <a:r>
              <a:rPr lang="en-US" sz="1800" b="1" dirty="0" err="1">
                <a:latin typeface="Arial Narrow" panose="020B0606020202030204" pitchFamily="34" charset="0"/>
              </a:rPr>
              <a:t>Chiari</a:t>
            </a:r>
            <a:r>
              <a:rPr lang="en-US" sz="1800" b="1" dirty="0">
                <a:latin typeface="Arial Narrow" panose="020B0606020202030204" pitchFamily="34" charset="0"/>
              </a:rPr>
              <a:t> </a:t>
            </a:r>
            <a:r>
              <a:rPr lang="el-GR" sz="1800" b="1" dirty="0">
                <a:latin typeface="Arial Narrow" panose="020B0606020202030204" pitchFamily="34" charset="0"/>
              </a:rPr>
              <a:t>Σύνδρομο</a:t>
            </a:r>
          </a:p>
          <a:p>
            <a:r>
              <a:rPr lang="el-GR" sz="1800" b="1" dirty="0">
                <a:latin typeface="Arial Narrow" panose="020B0606020202030204" pitchFamily="34" charset="0"/>
              </a:rPr>
              <a:t>Σύνδρομο Απόφραξης Κολποειδών</a:t>
            </a:r>
          </a:p>
          <a:p>
            <a:r>
              <a:rPr lang="el-GR" sz="1800" b="1" dirty="0">
                <a:latin typeface="Arial Narrow" panose="020B0606020202030204" pitchFamily="34" charset="0"/>
              </a:rPr>
              <a:t>Μετεγχειρητική Λεμφική Διαρροή</a:t>
            </a:r>
          </a:p>
          <a:p>
            <a:r>
              <a:rPr lang="el-GR" sz="1800" b="1" dirty="0">
                <a:latin typeface="Arial Narrow" panose="020B0606020202030204" pitchFamily="34" charset="0"/>
              </a:rPr>
              <a:t>Μυξοίδημα</a:t>
            </a:r>
          </a:p>
          <a:p>
            <a:endParaRPr lang="el-GR" sz="1800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084168" y="5857892"/>
            <a:ext cx="277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b="1" dirty="0"/>
              <a:t>ΑΑ</a:t>
            </a:r>
            <a:r>
              <a:rPr lang="en-US" sz="1200" b="1" dirty="0"/>
              <a:t>SLD Practice Guidelines </a:t>
            </a:r>
          </a:p>
          <a:p>
            <a:pPr algn="r"/>
            <a:r>
              <a:rPr lang="en-US" sz="1200" b="1" dirty="0" err="1"/>
              <a:t>Hepatology</a:t>
            </a:r>
            <a:r>
              <a:rPr lang="en-US" sz="1200" b="1" dirty="0"/>
              <a:t> 2009;49:2087-2107 </a:t>
            </a:r>
            <a:endParaRPr lang="el-GR" sz="12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1532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>
                <a:solidFill>
                  <a:srgbClr val="FFFF00"/>
                </a:solidFill>
                <a:effectLst/>
              </a:rPr>
              <a:t>ΑΣΚΙΤΗΣ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14356"/>
            <a:ext cx="8715404" cy="564360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Παρακέντηση και Αφαίρεση 4,5 </a:t>
            </a:r>
            <a:r>
              <a:rPr lang="en-US" sz="3600" dirty="0" err="1">
                <a:latin typeface="Arial Narrow" panose="020B0606020202030204" pitchFamily="34" charset="0"/>
              </a:rPr>
              <a:t>lt</a:t>
            </a:r>
            <a:r>
              <a:rPr lang="el-GR" sz="3600" dirty="0">
                <a:latin typeface="Arial Narrow" panose="020B0606020202030204" pitchFamily="34" charset="0"/>
              </a:rPr>
              <a:t> πιο Επιτυχής Μέθοδος σε σχέση με  Διουρητική θεραπεία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sz="3600" dirty="0">
                <a:latin typeface="Arial Narrow" panose="020B0606020202030204" pitchFamily="34" charset="0"/>
              </a:rPr>
              <a:t>Αφαίρεση έως 5 </a:t>
            </a:r>
            <a:r>
              <a:rPr lang="en-US" sz="3600" dirty="0" err="1">
                <a:latin typeface="Arial Narrow" panose="020B0606020202030204" pitchFamily="34" charset="0"/>
              </a:rPr>
              <a:t>lt</a:t>
            </a:r>
            <a:r>
              <a:rPr lang="el-GR" sz="3600" dirty="0">
                <a:latin typeface="Arial Narrow" panose="020B0606020202030204" pitchFamily="34" charset="0"/>
              </a:rPr>
              <a:t> Ασκιτικού δεν φαίνεται να δημιουργεί Αιμοδυναμική ή Ορμονική Διαταραχή  δεν φαίνεται να είναι Απαραίτητη η Χορήγηση Κολλοειδών μετά Παρακέντηση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116632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ΑΣΚΙΤΗΣ 3</a:t>
            </a:r>
            <a:r>
              <a:rPr lang="el-GR" sz="4800" b="1" i="1" baseline="30000" dirty="0">
                <a:solidFill>
                  <a:srgbClr val="FFFF00"/>
                </a:solidFill>
                <a:effectLst/>
              </a:rPr>
              <a:t>Ο</a:t>
            </a:r>
            <a:r>
              <a:rPr lang="el-GR" sz="4800" b="1" i="1" dirty="0">
                <a:solidFill>
                  <a:srgbClr val="FFFF00"/>
                </a:solidFill>
                <a:effectLst/>
              </a:rPr>
              <a:t> ΒΑΘΜΟΥ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4525963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endParaRPr lang="el-GR" dirty="0"/>
          </a:p>
          <a:p>
            <a:pPr algn="ctr">
              <a:buFont typeface="Wingdings" pitchFamily="2" charset="2"/>
              <a:buChar char="q"/>
            </a:pPr>
            <a:r>
              <a:rPr lang="el-GR" sz="4000" dirty="0">
                <a:latin typeface="Arial Narrow" panose="020B0606020202030204" pitchFamily="34" charset="0"/>
              </a:rPr>
              <a:t>Εκκενωτική Παρακέντηση Μεγάλου Όγκου σε μία Συνεδρία </a:t>
            </a:r>
            <a:r>
              <a:rPr lang="en-US" sz="4000" dirty="0">
                <a:latin typeface="Arial Narrow" panose="020B0606020202030204" pitchFamily="34" charset="0"/>
              </a:rPr>
              <a:t>(LVP) </a:t>
            </a:r>
            <a:r>
              <a:rPr lang="el-GR" sz="4000" dirty="0">
                <a:latin typeface="Arial Narrow" panose="020B0606020202030204" pitchFamily="34" charset="0"/>
              </a:rPr>
              <a:t>και Χορήγηση στο τέλος της Εκκενωτικής διαδικασίας με </a:t>
            </a:r>
            <a:r>
              <a:rPr lang="en-US" sz="4000" dirty="0">
                <a:latin typeface="Arial Narrow" panose="020B0606020202030204" pitchFamily="34" charset="0"/>
              </a:rPr>
              <a:t>8 g Albumin/L </a:t>
            </a:r>
            <a:r>
              <a:rPr lang="el-GR" sz="4000" dirty="0">
                <a:latin typeface="Arial Narrow" panose="020B0606020202030204" pitchFamily="34" charset="0"/>
              </a:rPr>
              <a:t>Αφαιρούμενου Ασκιτικού Υγρού</a:t>
            </a:r>
          </a:p>
        </p:txBody>
      </p:sp>
      <p:pic>
        <p:nvPicPr>
          <p:cNvPr id="55298" name="Picture 2" descr="http://www.germanos-medicals.gr/sites/default/files/styles/portfolio_grid/public/needle_spinal_1.jpg?itok=o_FaXq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26" y="4357670"/>
            <a:ext cx="5214974" cy="25003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400" b="1" i="1" dirty="0">
                <a:solidFill>
                  <a:srgbClr val="FFFF00"/>
                </a:solidFill>
                <a:effectLst/>
              </a:rPr>
              <a:t>ΑΝΘΕΚΤΙΚΟΣ ΑΣΚΙΤΗΣ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1490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 Narrow" panose="020B0606020202030204" pitchFamily="34" charset="0"/>
              </a:rPr>
              <a:t>Ασκίτης που δεν μπορεί να Κινητοποιηθεί ή Υποτροπιάζει γρήγορα λόγω της </a:t>
            </a:r>
            <a:endParaRPr lang="en-US" sz="3600" dirty="0">
              <a:latin typeface="Arial Narrow" panose="020B0606020202030204" pitchFamily="34" charset="0"/>
            </a:endParaRPr>
          </a:p>
          <a:p>
            <a:pPr algn="ctr"/>
            <a:r>
              <a:rPr lang="el-GR" sz="3600" dirty="0">
                <a:latin typeface="Arial Narrow" panose="020B0606020202030204" pitchFamily="34" charset="0"/>
              </a:rPr>
              <a:t>Μη Ανταπόκρισης στην </a:t>
            </a:r>
            <a:r>
              <a:rPr lang="el-GR" sz="3600" dirty="0" err="1">
                <a:latin typeface="Arial Narrow" panose="020B0606020202030204" pitchFamily="34" charset="0"/>
              </a:rPr>
              <a:t>Αναλο</a:t>
            </a:r>
            <a:r>
              <a:rPr lang="el-GR" sz="3600" dirty="0">
                <a:latin typeface="Arial Narrow" panose="020B0606020202030204" pitchFamily="34" charset="0"/>
              </a:rPr>
              <a:t> Δίαιτα και στη Διουρητική θεραπεία</a:t>
            </a:r>
          </a:p>
          <a:p>
            <a:r>
              <a:rPr lang="el-GR" sz="4000" dirty="0" err="1">
                <a:latin typeface="Arial Narrow" panose="020B0606020202030204" pitchFamily="34" charset="0"/>
              </a:rPr>
              <a:t>Na</a:t>
            </a:r>
            <a:r>
              <a:rPr lang="el-GR" sz="4000" dirty="0">
                <a:latin typeface="Arial Narrow" panose="020B0606020202030204" pitchFamily="34" charset="0"/>
              </a:rPr>
              <a:t>+ ορού &lt; 120-125 </a:t>
            </a:r>
            <a:r>
              <a:rPr lang="el-GR" sz="4000" dirty="0" err="1">
                <a:latin typeface="Arial Narrow" panose="020B0606020202030204" pitchFamily="34" charset="0"/>
              </a:rPr>
              <a:t>mmol</a:t>
            </a:r>
            <a:r>
              <a:rPr lang="el-GR" sz="4000" dirty="0">
                <a:latin typeface="Arial Narrow" panose="020B0606020202030204" pitchFamily="34" charset="0"/>
              </a:rPr>
              <a:t>/L</a:t>
            </a:r>
          </a:p>
          <a:p>
            <a:r>
              <a:rPr lang="el-GR" sz="3600" dirty="0">
                <a:latin typeface="Arial Narrow" panose="020B0606020202030204" pitchFamily="34" charset="0"/>
              </a:rPr>
              <a:t>Συμπτωματική </a:t>
            </a:r>
            <a:r>
              <a:rPr lang="el-GR" sz="3600" dirty="0" err="1">
                <a:latin typeface="Arial Narrow" panose="020B0606020202030204" pitchFamily="34" charset="0"/>
              </a:rPr>
              <a:t>Υπονατριαιμία</a:t>
            </a:r>
            <a:r>
              <a:rPr lang="el-GR" sz="3600" dirty="0">
                <a:latin typeface="Arial Narrow" panose="020B0606020202030204" pitchFamily="34" charset="0"/>
              </a:rPr>
              <a:t> μόνο όταν : </a:t>
            </a:r>
          </a:p>
          <a:p>
            <a:pPr lvl="1">
              <a:buNone/>
            </a:pPr>
            <a:r>
              <a:rPr lang="en-US" sz="3600" dirty="0">
                <a:latin typeface="Arial Narrow" panose="020B0606020202030204" pitchFamily="34" charset="0"/>
              </a:rPr>
              <a:t>Na+ </a:t>
            </a:r>
            <a:r>
              <a:rPr lang="el-GR" sz="3600" dirty="0">
                <a:latin typeface="Arial Narrow" panose="020B0606020202030204" pitchFamily="34" charset="0"/>
              </a:rPr>
              <a:t>ορού &lt; 110 </a:t>
            </a:r>
            <a:r>
              <a:rPr lang="en-US" sz="3600" dirty="0" err="1">
                <a:latin typeface="Arial Narrow" panose="020B0606020202030204" pitchFamily="34" charset="0"/>
              </a:rPr>
              <a:t>mmol</a:t>
            </a:r>
            <a:r>
              <a:rPr lang="en-US" sz="3600" dirty="0">
                <a:latin typeface="Arial Narrow" panose="020B0606020202030204" pitchFamily="34" charset="0"/>
              </a:rPr>
              <a:t>/L </a:t>
            </a:r>
          </a:p>
          <a:p>
            <a:endParaRPr lang="el-GR" sz="2800" b="1" dirty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5343" cy="128089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>
                <a:solidFill>
                  <a:srgbClr val="FFFF00"/>
                </a:solidFill>
                <a:effectLst/>
              </a:rPr>
              <a:t>ΔΙΑΓΝΩΣΤΙΚΑ ΚΡΙΤΗΡΙΑ ΑΝΘΕΚΤΙΚΟΥ ΑΣΚΙΤΗ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609773"/>
            <a:ext cx="8643966" cy="44644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Διάρκεια θεραπείας </a:t>
            </a:r>
            <a:r>
              <a:rPr lang="en-US" sz="3200" dirty="0">
                <a:latin typeface="Arial Narrow" panose="020B0606020202030204" pitchFamily="34" charset="0"/>
              </a:rPr>
              <a:t>:</a:t>
            </a:r>
            <a:r>
              <a:rPr lang="el-GR" sz="32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Εντατική Διούρηση για 1 </a:t>
            </a:r>
            <a:r>
              <a:rPr lang="el-GR" sz="3200" dirty="0" err="1">
                <a:latin typeface="Arial Narrow" panose="020B0606020202030204" pitchFamily="34" charset="0"/>
              </a:rPr>
              <a:t>εβδ</a:t>
            </a:r>
            <a:r>
              <a:rPr lang="el-GR" sz="32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 err="1">
                <a:latin typeface="Arial Narrow" panose="020B0606020202030204" pitchFamily="34" charset="0"/>
              </a:rPr>
              <a:t>Άναλο</a:t>
            </a:r>
            <a:r>
              <a:rPr lang="el-GR" sz="3200" dirty="0">
                <a:latin typeface="Arial Narrow" panose="020B0606020202030204" pitchFamily="34" charset="0"/>
              </a:rPr>
              <a:t> Δίαιτα με &lt;90</a:t>
            </a:r>
            <a:r>
              <a:rPr lang="en-US" sz="3200" dirty="0" err="1">
                <a:latin typeface="Arial Narrow" panose="020B0606020202030204" pitchFamily="34" charset="0"/>
              </a:rPr>
              <a:t>mmol</a:t>
            </a:r>
            <a:r>
              <a:rPr lang="en-US" sz="3200" dirty="0">
                <a:latin typeface="Arial Narrow" panose="020B0606020202030204" pitchFamily="34" charset="0"/>
              </a:rPr>
              <a:t>/d </a:t>
            </a:r>
            <a:r>
              <a:rPr lang="el-GR" sz="3200" dirty="0">
                <a:latin typeface="Arial Narrow" panose="020B0606020202030204" pitchFamily="34" charset="0"/>
              </a:rPr>
              <a:t>ή 2,5 </a:t>
            </a:r>
            <a:r>
              <a:rPr lang="en-US" sz="3200" dirty="0" err="1">
                <a:latin typeface="Arial Narrow" panose="020B0606020202030204" pitchFamily="34" charset="0"/>
              </a:rPr>
              <a:t>gr</a:t>
            </a:r>
            <a:r>
              <a:rPr lang="en-US" sz="3200" dirty="0">
                <a:latin typeface="Arial Narrow" panose="020B0606020202030204" pitchFamily="34" charset="0"/>
              </a:rPr>
              <a:t>/d</a:t>
            </a:r>
            <a:endParaRPr lang="el-GR" sz="32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3200" dirty="0" err="1">
                <a:latin typeface="Arial Narrow" panose="020B0606020202030204" pitchFamily="34" charset="0"/>
              </a:rPr>
              <a:t>Κλινοστατισμός</a:t>
            </a:r>
            <a:r>
              <a:rPr lang="el-GR" sz="32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          </a:t>
            </a:r>
            <a:r>
              <a:rPr lang="el-GR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Μη Ανταπόκριση </a:t>
            </a:r>
            <a:endParaRPr lang="en-US" sz="3200" b="1" i="1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= Μέση Απώλεια βάρους &lt;0,8</a:t>
            </a:r>
            <a:r>
              <a:rPr lang="en-US" sz="3200" dirty="0" err="1">
                <a:latin typeface="Arial Narrow" panose="020B0606020202030204" pitchFamily="34" charset="0"/>
              </a:rPr>
              <a:t>kgr</a:t>
            </a:r>
            <a:r>
              <a:rPr lang="el-GR" sz="3200" dirty="0">
                <a:latin typeface="Arial Narrow" panose="020B0606020202030204" pitchFamily="34" charset="0"/>
              </a:rPr>
              <a:t> σε 4 ημέρες και Να ούρων&lt; του προσλαμβανόμενου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071934" y="6286520"/>
            <a:ext cx="4786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Journal of Gastroenterology and </a:t>
            </a:r>
            <a:r>
              <a:rPr lang="en-US" sz="1400" dirty="0" err="1"/>
              <a:t>Hepatology</a:t>
            </a:r>
            <a:r>
              <a:rPr lang="en-US" sz="1400" dirty="0"/>
              <a:t> </a:t>
            </a:r>
            <a:r>
              <a:rPr lang="en-US" sz="1400" b="1" dirty="0"/>
              <a:t>27 (2012) 11–20</a:t>
            </a:r>
            <a:endParaRPr lang="el-G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7957351" cy="128089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>
                <a:solidFill>
                  <a:srgbClr val="FFFF00"/>
                </a:solidFill>
                <a:effectLst/>
              </a:rPr>
              <a:t>ΔΙΑΓΝΩΣΤΙΚΑ ΚΡΙΤΗΡΙΑ ΑΝΘΕΚΤΙΚΟΥ ΑΣΚΙΤΗ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79512" y="1714488"/>
            <a:ext cx="8784976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Υποτροπή Ασκίτη = Επανεμφάνιση Σταδίου 2 ή 3 σε 4 </a:t>
            </a:r>
            <a:r>
              <a:rPr lang="el-GR" sz="3200" dirty="0" err="1">
                <a:latin typeface="Arial Narrow" panose="020B0606020202030204" pitchFamily="34" charset="0"/>
              </a:rPr>
              <a:t>εβδ</a:t>
            </a:r>
            <a:r>
              <a:rPr lang="el-GR" sz="3200" dirty="0">
                <a:latin typeface="Arial Narrow" panose="020B0606020202030204" pitchFamily="34" charset="0"/>
              </a:rPr>
              <a:t> από την Αρχική Ανταπόκριση</a:t>
            </a:r>
          </a:p>
          <a:p>
            <a:pPr>
              <a:lnSpc>
                <a:spcPct val="110000"/>
              </a:lnSpc>
            </a:pPr>
            <a:endParaRPr lang="el-GR" sz="32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Επιπλοκές από Διουρητικά</a:t>
            </a:r>
            <a:r>
              <a:rPr lang="en-US" sz="3200" dirty="0">
                <a:latin typeface="Arial Narrow" panose="020B0606020202030204" pitchFamily="34" charset="0"/>
              </a:rPr>
              <a:t>:</a:t>
            </a:r>
            <a:r>
              <a:rPr lang="el-GR" sz="32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Ηπατική Εγκεφαλοπάθεια, </a:t>
            </a: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Αύξηση </a:t>
            </a:r>
            <a:r>
              <a:rPr lang="el-GR" sz="3200" dirty="0" err="1">
                <a:latin typeface="Arial Narrow" panose="020B0606020202030204" pitchFamily="34" charset="0"/>
              </a:rPr>
              <a:t>Κρεατινίνης</a:t>
            </a:r>
            <a:r>
              <a:rPr lang="el-GR" sz="3200" dirty="0">
                <a:latin typeface="Arial Narrow" panose="020B0606020202030204" pitchFamily="34" charset="0"/>
              </a:rPr>
              <a:t>, </a:t>
            </a:r>
            <a:r>
              <a:rPr lang="el-GR" sz="3200" dirty="0" err="1">
                <a:latin typeface="Arial Narrow" panose="020B0606020202030204" pitchFamily="34" charset="0"/>
              </a:rPr>
              <a:t>Υπονατριαιμία</a:t>
            </a:r>
            <a:r>
              <a:rPr lang="el-GR" sz="3200" dirty="0">
                <a:latin typeface="Arial Narrow" panose="020B0606020202030204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Υπό-ή </a:t>
            </a:r>
            <a:r>
              <a:rPr lang="el-GR" sz="3200" dirty="0" err="1">
                <a:latin typeface="Arial Narrow" panose="020B0606020202030204" pitchFamily="34" charset="0"/>
              </a:rPr>
              <a:t>Υπερκαλιαιμία</a:t>
            </a:r>
            <a:r>
              <a:rPr lang="el-GR" sz="3200" dirty="0">
                <a:latin typeface="Arial Narrow" panose="020B0606020202030204" pitchFamily="34" charset="0"/>
              </a:rPr>
              <a:t> παρά τα Ακολουθούμενα Μέτρα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el-GR" sz="4400" b="1" i="1" dirty="0">
                <a:solidFill>
                  <a:srgbClr val="FFFF00"/>
                </a:solidFill>
                <a:effectLst/>
              </a:rPr>
              <a:t>Να ούρων 24ωρου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2864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Στόχος της Θεραπείας:</a:t>
            </a:r>
          </a:p>
          <a:p>
            <a:pPr>
              <a:lnSpc>
                <a:spcPct val="110000"/>
              </a:lnSpc>
            </a:pPr>
            <a:r>
              <a:rPr lang="el-GR" sz="3200" dirty="0">
                <a:latin typeface="Arial Narrow" panose="020B0606020202030204" pitchFamily="34" charset="0"/>
              </a:rPr>
              <a:t> Αποβολή &gt;78 </a:t>
            </a:r>
            <a:r>
              <a:rPr lang="el-GR" sz="3200" dirty="0" err="1">
                <a:latin typeface="Arial Narrow" panose="020B0606020202030204" pitchFamily="34" charset="0"/>
              </a:rPr>
              <a:t>mmol</a:t>
            </a:r>
            <a:r>
              <a:rPr lang="el-GR" sz="3200" dirty="0">
                <a:latin typeface="Arial Narrow" panose="020B0606020202030204" pitchFamily="34" charset="0"/>
              </a:rPr>
              <a:t>/</a:t>
            </a:r>
            <a:r>
              <a:rPr lang="el-GR" sz="3200" dirty="0" err="1">
                <a:latin typeface="Arial Narrow" panose="020B0606020202030204" pitchFamily="34" charset="0"/>
              </a:rPr>
              <a:t>day</a:t>
            </a:r>
            <a:r>
              <a:rPr lang="el-GR" sz="3200" dirty="0">
                <a:latin typeface="Arial Narrow" panose="020B0606020202030204" pitchFamily="34" charset="0"/>
              </a:rPr>
              <a:t> </a:t>
            </a:r>
            <a:r>
              <a:rPr lang="el-GR" sz="3200" dirty="0" err="1">
                <a:latin typeface="Arial Narrow" panose="020B0606020202030204" pitchFamily="34" charset="0"/>
              </a:rPr>
              <a:t>Na</a:t>
            </a:r>
            <a:r>
              <a:rPr lang="el-GR" sz="3200" dirty="0">
                <a:latin typeface="Arial Narrow" panose="020B0606020202030204" pitchFamily="34" charset="0"/>
              </a:rPr>
              <a:t> (88-100) </a:t>
            </a:r>
          </a:p>
          <a:p>
            <a:pPr algn="ctr">
              <a:lnSpc>
                <a:spcPct val="110000"/>
              </a:lnSpc>
              <a:buNone/>
            </a:pPr>
            <a:r>
              <a:rPr lang="el-GR" sz="3200" u="sng" dirty="0">
                <a:latin typeface="Arial Narrow" panose="020B0606020202030204" pitchFamily="34" charset="0"/>
              </a:rPr>
              <a:t>Ποιοι ασθενείς με Ασκίτη δεν χρειάζονται Διουρητικά : </a:t>
            </a:r>
          </a:p>
          <a:p>
            <a:pPr>
              <a:lnSpc>
                <a:spcPct val="110000"/>
              </a:lnSpc>
            </a:pPr>
            <a:r>
              <a:rPr lang="el-GR" sz="3200" u="sng" dirty="0">
                <a:latin typeface="Arial Narrow" panose="020B0606020202030204" pitchFamily="34" charset="0"/>
              </a:rPr>
              <a:t>Όσοι έχουν Αυτόματη  Διούρηση</a:t>
            </a:r>
          </a:p>
          <a:p>
            <a:pPr>
              <a:lnSpc>
                <a:spcPct val="110000"/>
              </a:lnSpc>
            </a:pPr>
            <a:r>
              <a:rPr lang="el-GR" sz="3200" u="sng" dirty="0">
                <a:latin typeface="Arial Narrow" panose="020B0606020202030204" pitchFamily="34" charset="0"/>
              </a:rPr>
              <a:t>(Χωρίς Διουρητικά, αλλά με Περιορισμό της Πρόσληψης </a:t>
            </a:r>
            <a:r>
              <a:rPr lang="el-GR" sz="3200" u="sng" dirty="0" err="1">
                <a:latin typeface="Arial Narrow" panose="020B0606020202030204" pitchFamily="34" charset="0"/>
              </a:rPr>
              <a:t>Na</a:t>
            </a:r>
            <a:r>
              <a:rPr lang="el-GR" sz="3200" u="sng" dirty="0">
                <a:latin typeface="Arial Narrow" panose="020B060602020203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l-GR" sz="3200" u="sng" dirty="0">
                <a:latin typeface="Arial Narrow" panose="020B0606020202030204" pitchFamily="34" charset="0"/>
              </a:rPr>
              <a:t>Αποβολή </a:t>
            </a:r>
            <a:r>
              <a:rPr lang="el-GR" sz="3200" u="sng" dirty="0" err="1">
                <a:latin typeface="Arial Narrow" panose="020B0606020202030204" pitchFamily="34" charset="0"/>
              </a:rPr>
              <a:t>Na</a:t>
            </a:r>
            <a:r>
              <a:rPr lang="el-GR" sz="3200" u="sng" dirty="0">
                <a:latin typeface="Arial Narrow" panose="020B0606020202030204" pitchFamily="34" charset="0"/>
              </a:rPr>
              <a:t> &gt;78 </a:t>
            </a:r>
            <a:r>
              <a:rPr lang="el-GR" sz="3200" u="sng" dirty="0" err="1">
                <a:latin typeface="Arial Narrow" panose="020B0606020202030204" pitchFamily="34" charset="0"/>
              </a:rPr>
              <a:t>mmol</a:t>
            </a:r>
            <a:r>
              <a:rPr lang="el-GR" sz="3200" u="sng" dirty="0">
                <a:latin typeface="Arial Narrow" panose="020B0606020202030204" pitchFamily="34" charset="0"/>
              </a:rPr>
              <a:t>/</a:t>
            </a:r>
            <a:r>
              <a:rPr lang="el-GR" sz="3200" u="sng" dirty="0" err="1">
                <a:latin typeface="Arial Narrow" panose="020B0606020202030204" pitchFamily="34" charset="0"/>
              </a:rPr>
              <a:t>day</a:t>
            </a:r>
            <a:r>
              <a:rPr lang="el-GR" sz="3200" u="sng" dirty="0">
                <a:latin typeface="Arial Narrow" panose="020B0606020202030204" pitchFamily="34" charset="0"/>
              </a:rPr>
              <a:t> (10-15%) </a:t>
            </a:r>
          </a:p>
        </p:txBody>
      </p:sp>
      <p:sp>
        <p:nvSpPr>
          <p:cNvPr id="47106" name="AutoShape 2" descr="data:image/jpeg;base64,/9j/4AAQSkZJRgABAQAAAQABAAD/2wCEAAkGBxQSEhUQExQVFhQXFhYWGBUVFxgXFxgWGRoYGBYYGRcYHCggGB0lHBwZITEhJSkrLi4uFx8zODMsNygtLisBCgoKDQ0ODw0PDywZFBkrLCw3Kys3NywrKysrKywsKysrKyssKysrKyssLCsrKysrKysrKysrKysrKysrKywrLP/AABEIAOEA4QMBIgACEQEDEQH/xAAcAAEAAgIDAQAAAAAAAAAAAAAABwgFBgECBAP/xABOEAABAwICBQgGBQkECQUAAAABAAIDBBEFEgYHITFREyJBYXGBkaEIFDJygrFCYpKisiMkMzVSc4PBwhVDU9FUY5Ojs9Lh8PEWJTRkdP/EABYBAQEBAAAAAAAAAAAAAAAAAAABAv/EABYRAQEBAAAAAAAAAAAAAAAAAAABEf/aAAwDAQACEQMRAD8AnFERAREQEREBERBxdfCqroov0kjGX/bcG/MrT9aWm4w2ENjs6pluI2nc0D2pHDpA3AdJKrhX1ck7zJM98rztLpHFx8TuHUrguDBVMeLse1w4tIPyX2VQcDxmajlbNTvcxzSDYEhjh0te3c5p3beKtPopjra2khq2Cwkbctv7LwS17T2OBCgy6IiAuLrlaXrN0vlw2COSGESOkflu7NkYACSTlG0nYANiDI6wcf8AUaCaoBs/KWR/vX81ngTfuVdaLTjEYmhrK2ew/aIf+MEr2aa6eVOJMjinaxjY3F+VmYXcRYF2Y9Av4rU1VbRR6f1zaiGeWqmkbHI1zmF1muaDzgWtAB5pO9Weo6psrGSsILHta9pHS1wuD4KnKkPRbWxUUVIyjbAyXJdrHve4WaTdrcoG21+KIsUiwOhOPPrqOOqkiML35gWG9ua4tuCQDY2uP571nlAREQEREBERAREQEREBERAREQF43YlFeQcoy8QzSDMLsFibuH0dgJ28F6yq3ax8ArP7TqnsgnLZn810bXFr2FrRYlmwi43FBr+mekDq+slqjfK45YwfoxN2MFuva49bisItkxTQWupqUVk0JZHmyltwXsHQ97R7LTu+drrW1QU0ej7jd2z0Djtb+XjH1TZsgHY7KfiULrYaTR/EIY4a6GOdrZWuLJIc2cNvbbk2gOG0cRYoq1LJAb2INjY26DwPAruos1EUNVDFUtnikZG+RsjDICC55baQgE5toDbkqU1EF0fGCLEAjr2ruuCgrXrnqM2KysAAEbImWAA25c5/EFo6krXtgboq0VdjyU7AM3QJIxYg8LtsR2Hgo1VUUoagqsetz07gC2SJrwCAbOjNri+7Y9Repa9H/BXmeatLSI2s5Jjv2nuILwOOUAd7u1BOQC5QIogiIgIiICIiAiIgIiICIiAiIgFdSuyjDXxjdRT00DIHmNkz3skc3Y+waC1gPQDzrkbdg60G1Y7pnh9PmiqKmG+50VxI6x6Cxt+joKiPGqjRuV5cxtTH+4Y5rO5rxYdwUZtG3ZvJ7ySf8yhFrg7CNh43Gw/zVVJWCv0bY8Of61JYjZMxxZ3tYLEdqmPAdLKGqsymqYnutsjDg14A2bGGxt2BVRJXZriCHAkOG0OBsQeggjaCguUF2WH0Pq3TUNNM8lznwxuc47yS0XJWYUQQotM1m6aHDKdrmNDppXFkYd7IsLue620gcOklBsuL4bDUxOgnY18Thta4XHUeojeCNoUP49qpoWvJixOOnF/YndG+3UHco13jdRvjWlNZVuJnqJX/AFQ7IwdQYywssLyY4DwVEx4Fqww4PBnxOOfb+jjfHGD1E8o5x7iFMWGUsUMbYoWsbG0ANawDKB1WVOuTHAeCyWE43UUpDqeeSIjcGu5vew8094QW+CLS9Vmlr8RpC+UDlon8m8tFmu2BzXAdFwdo4hbooCIiAiIgIiICIiAiIgIiICIiAo4180ufDM/THNG7xuw+TlI60vXFHfCanqDHeD2oKyOdbnDeNo7RtC3vXHhQhxDlmC0dVE2ccM5uJB+F3xrRXC4I7VLGsuA1WEYXVsF32ZF/tGAAfaa1UYJuBNgwF9a8XmqpomsJ+jC15Nh1us4k9i0QqWtdVqakw3DWbo2Fx/hsZG095c89yiRx2HsRVr9AB/7bR/uI/wAIWwLEaIxZaKlbwgi/AFl1EFAfpBVuatgg6I4M596R7h8mDxU+KtGuWoz4tN9RkTPBt/6kGkONhfhtWe00wH1Op5NtzFJHHNE47yx7bkE8Q7MOy3FYEhSHp63lsIwit3kMdTuPW0EW8Y3Kq0qgw18rJpG+xBHyj3HcASGsb2ucQAF4lIzsPFNo06Q/pK2oid/Da8Fg6xzM3xqOVRNHo7S82sZ9aJ3iHD+lTKoK9HiW1TVs4wxO8HuH9SnVZQREQEREBERAREQEREBERAREQFpmuB9sJqesMHi9q3NR9rzny4U8ftSwt+8D/JBXNWF1WUkdZg9MyUXEMxIH1oZS5ndu8VXx0ZABINnXsbbDY2Nj02OxTxqNrBHhM0jtjY553dwZG4/zVEe65sV5fFJWg3bA1sI4ZgMz/N1vhWiTeyewr011UZpZJ3b5ZHyHte4uPzXmm9k9hRVxMIZlgibwjjHg0L2L4URvGw/Ub8gvuogqq6yJc2KVh/11vBrQrVKpunJviNZ/+iT52/yVgwil/RbBTiOjb6Vm2WKaV8Q+uHF7R3hzh8SiBTr6PMl6WpbwnHmxqDD67bU9Jh9A36DS4gcI2NZ83FREpC161vKYnkvsigjZ8Ti57vIt8FHqRUnej478/nHGlJ8JGf5qf1AXo+M/Pqh3Cmt4yM/5VPqiCIiAiIgIiICIiAiIgIiICIiAol9IertTUsP7c7ndzGG/m8KWSoI9ISrzVVND/hwvceoyOb/JiDFYhhwfo1TVFhmiq5NvTke+RhF+3Ie5ZSkqTS6KvtsdUzPYPdfIGu/3bD4r6aKU5q9G6ymYM0kUj3ho2kkFswAHH/NeXW2z1WjwzDRvjiMjx9YANF+8v8FRGC9VZhcrIY53sc2KbOI3nc/KbG3f42XxggMjmxt9p7msHa4ho+anDXTh8VPhFNCAAY5oY47dUbw7uyg+SKkTRSrE1HTSj6UMZ+6LrLLQtSeJcthcbemF74T8JDm/cc1b6ogqnadNtiVYP/sSeZurYqq+suHLitYOMt/FjD/NBzo1gMdRQ4lUuLuUpY4XxgGw5xeX3HTsbbuKk30eYrU1U7oM7QO5jVoegMv5jjTP2qNjvsmUf1KTNEad2F4A+aQZZDHLOR0hz78mO0Ny991RCemGI+s11TPe4fM/L7rTkbb4Wg96xC6sbYAcAtmh0QkOGPxUvaGCRrGxkbXjNkc6/Rztw6bHqRW8ejvD+WrH8I4W+Lnk/IKcVEHo70/5Grl4ysZ3NZf+pS+ogiIgIiICIiAiIgIiICIiAiIgFVg1s4hy+K1JG6MthHwDnfeLlZmrqBGx8jvZY0uPYBcqn1dVGWWSY75JHyHte4u/mgkXURjohrH0jyA2oZdt/wDGZuA95pd9kLy69KjPipb+xTxNHeXv/q8loEUrmOD2uLXNIc1zTYgjaCCOlTDRVNHjFA+uxRghdTPZTmqiJDnZslrgA7Mzxs2gXJ2KjRtV2GGoxSmba7Y38s7gBHzh9/Kt/wDSIrRkpKe+0vklI6g3IPxFerBsdwPB43vppuXleNpZ+UlcBubewawX6Ng4qKdNdJn4jVOqXjI2wZHHe+Rg3C/SSbkniepBIPo9YpaSppD9INmb2t5j/LKpvVWtWOJer4pSvvZrnmJ3AtkaWi/xZT3K0gSjlVr11U+TFpfrxxP8QWn8KsooF9IOgc2sp6i3NfByV/rRvc7zD/JQYXU1VsbiIgkAMdRE+Itduc4We0H7JUka+sS5PD2wDfPMxp9xgMjvMNHeoDoqp0UjJmGz43te08HNIcPkpvxyiZpJRQz08rY6iEnPE/aGuIs5rrbW7QC11to8qIKPULnhx6lN+sWg9T0dp6Q+0DTNd1v9uT711iNE9UdQ2pjlq3wtijeHlrHZy8tNw3aAGi4F7rpry0pjqXw0NO8SCJ7nSFhBHK+wxgI2Ei7r9ZCDdNRVHkwwSEbZZpX9zTkH4SpFWJ0TwsUtHT0w/u4mNPvWu4+N1llAREQEREBERAREQEREBERAREQaRrjxb1fC5gDZ82WFvxnn/czeSrQFbzF8Dp6trW1ELJWtN2h4uAbWuOtYz/0Bhv8AoVP9gKiqylPHaX1TRmniOx9TMyV3eTJ5Na0dyzWtLV3ERSCip2x56gQymJtrMkGx7uoWO3r61itfuINEtLQM2NijMhHDN+TjHg13iEEUXRLqwOrnV7S/2fC+qpo5JpAZCZG3LQ43Y3ubl77oK/xzFhD2+00hw7Wm48wrg4TViaCKdu6SNkg7HNDh81hToBhv+hU/2As/R0rImNijaGsY0Na0bg0CwA7AoPstP1o6MmvoXxsAM0Z5WLrc32m/E247SFuCIKZHw6D29IUm6lnCnbX4m/2IYAzpsT+kI4fRZ9or264tX7o3uxGlYTG4l1RG36DumUAb2nbe247ek2x2kcZoMBpaQ7JqyXl5R0iMXeG/8IeKojqSqkeXOe9xLyXP5xs5zjdxI3b7+K2HVrg/rWJU0VuYx4mf7kVnW73ZR3la0pn9HvBzaprXDeWws+HnSHxLR8JRUzBECKIIiICIiAiIgIiICIiAiIgIiICIiDgqqesDF/W8RqZgbt5QsYd/Mj5g7rgnvVk9MsW9UoqipvtZG4t94izfMhVLY2wA4KwZTRjCzVVdPSgX5SVjXe4DmkP2A5W4jYGgNGwAAAdQ3KueqHJA+sxSRpLKOnJHW+S9gL7LkNt8SsDg2JR1MEdRE7NHI0Oaerh2g3HclHtREUBERB1eFW7XRi/L4m+MexTtbC3hmsHyHq2kN+FWLr6kRRvlcbNYxzyeAaCT5BVArqx00kk7vake55+Ik287dysHwJttVqdXGE+q4bTQkWeY2yPH15Oe6/WCbdyrdohhfrVdTU1rh8rb+63nv7srSpg0f1hXxuponu/N3yCGG+5ksQyEA8HkEdoHFKJWRcBcqAiIgIiICIiAiIgIiICIiAiIgIi4QRP6QeLZaaCkB2yyco4fUjGz75b9lQWtz1wYuajFJh9CHLCwe6A5573E+AWv6M4M6sqoaRt/yjwCR0MHOkPc0HyVG0YrJ6ngdNSjZJXSOqZOPIttyfjzO4FbNqC0jIdJhrzsIM0XbcCRvmHfaWp64JD/AGk+HKWxwxRRRN6OTDQQW9VyR8KwehdY+GvpJGXzcvG2w6WvcGOHg4oLaIiKAiIg0zW/iHI4VUcZGiEfxCGnyuqyqbfSIxEiKkph9N8kp7IwGgd5ff4VCKsEh6pIhB67irxzaWnc1h/1jxfxsAPjKj9szs3KXs/NnzDeH3zXHftUz0OiUo0ZkijB5abLVOaBtcA5jgzt5Ng7x1qFkFq9AdIxX0UVT9O2WQcJG7Hdx3jqIWxKIvR5z8hVXvk5ZtuGbIM1vJS6oCIiAiIgIiICIiAiIgIiICIiAuHLlEEK6wtVFTPVyVVIY3NmOd0b3FjmvsA62yzmm194tcrYNVOrt+HufU1JYZ3DIwMJcI2b3c4gXcTa9h0KSkQalpvoDTYlZ0maOZos2Vm+2+zmnY4eY22IWA0O1Rw0dQ2qkmdO+M3jblDGh3Q4i5JI29XUpMRAREQEREGoaxtCGYpExufk5Yi4xyWuBmAzNcOlpsPAKP8AA9SEnKA1k8ZiB2shzlzxwLnBuUHquVN6IOkcYaA1oAAAAA3ADYAFHmkuqGkqpzUNfJAXkue2PLlcTvIDhzSerZc3UjIgxejeAw0MDaaBuVjbnaSXOcTdznE7yT/02BZREQEREBERAREQEREBERAREQEREBatp9pqzCo45ZIZJGSOLLxlvNda4BzHpF/sraVp2tzCfWcKqW2u6NnLN43j5xt8IKDA4BrppaqpiphBNGZXhge8sygndexvtNh3qTyqRQTuY9sjDZzXBzSOhwNwR3q52B4kKmniqW7pY2vHxC589iDC6e6cQ4VHHJKx7zK4taxhbms0Xc7nEbBcD4gsFonrepq+qZSNhljc/Nlc8stcAm2w3ubKM/SDxnlcQbTg7KeMDsfJZ7vLIo+wTE3U1RDUs9qKRrwONjcjvGzvQXTWm6f6w4MKMLZY3yOlDyBGW80Nyi5zEb77PdK22nnbIxsjTdrmhwPEEXHkqwa7sa9ZxSVrTdkAEI4Zm7ZPvEj4UEvaJ624cQqWUkVNOHPzHM4syta0Ekmxv/5UikqB/Rvwe8lTWu+i0QM7XEPf5BviVLGnOkzcOo5KpwzOFmsZuzSONmjs6T1AoPppRpdSYezPUyhpIOVg2yPtvysG09u5RhiGv9gcRDROc3odJKGk/C1jreKhnG8Xmq5n1FQ8vkedpO4cGtH0WjoC2fRHVdXYhEKiMRxxG+V8znDPY2JaGtcSL32kAbEElYHr5gkeGVNM+EH6bH8q0dZGVpHddSxh1fHPG2aF7ZI3C7XsNwR/30KpGl+h1VhjwyoaOdtZIw5mOtvsbDb1EArZ9SWl8lLVtpHZnU85DS0AuyPOxsgA3Dod1bTuQWZRcBcoCIiAiIgIiICIiAiIgIiICIiAukrA4Fp3EEHsO9d1wUFM9K8JNJWT0p/u5HNHu3u37pCnnUNjwfhj45D/APFe8fwiOUBPfnHcFo/pC4LyVcyrA2TxgO/eR2be/u5fBaTo3pM+jhrIWXtUwcle9spzDnfYLx2kIMfpFiJqaqepJuZZZH9znEgbegCw7l4poXMOVwLTs2EWO0AjyIK9uj+HGpqoKZoN5ZWM2bbBzgCdnQBcnsUg6/cAFPWxTsFmTRNb8cQDPwZPBBJWqzShrsE5d5F6Rskb73/u25m9t2Fvmq2V1U6WR8zvae9zz2uJcfMrNYPpO6CgrKEXtUGIgg7srrv+0AB2XXg0bw01VVBTAbZZWMNv2S4ZieoC5PYgs1qewc02FU7SLPkBmd/EN2juZlUbekhipNRTUYPNZEZiOgue4sb4Bp+0p7giDWhjdgaAAOobAq3ekM0jFGk9NNER2ZpB8wUEfYJR8tUQwf4kscf23Bv81dClp2xsbGwWaxoa0cABYDwVN9EpQyupHnc2pgcewSNJVzUHgxjBoKtnJVETZWBwdleLi43FfWgw+KFuSKNkbeDGhvyXqK4BQcoiICIiAiIgIiICIiAiIgIiICIiAiIgjfX1g3L4YZWi76eRsvwHmPHg4O+FVlurr4tQNqIZIH+zIxzD2OBCpdV0zopHxPFnsc5jhwc0lpHiEEl+j5g3LYg6oIuKeMke/JdjfLOpH194Ny+GmZou6nkbJ15Ddj/mHfCuuoHBeQw4zkc+oeX36cjeawdntH4ipAxagbUQywP9mRjmHscCLoKU3Upej3g3LV76ki4p47jqfJdrfLOo0q6Z0Uj4niz2Ocxw4OaS1w8QrH6gsG5DDuXIs6oeX/A3ms7t5+IoJMChP0jsCLmQV7RfJeGQ/Vcc0Z8cw+IKbF4sYwyOphkp5m5o5G5XDq4jgQbEHiAgpZE8ghw2EEEHrG5W31f6WxYjSRyMcOVDQJY7jM142EkcDvB4Edirvp/q+qcNkcS10lOSck4Fxa+wPt7Du3YehagxxaQQSDxGw+SCy2uTThlHSvpYpPzqUBoDDzo2E855sbt2XA6bm/QtD0B1v1jZIqWob60HvZGw7GzXcQ1ovaz9pG/b1qJmMLiAASSbADaST0W6Sp31Lat5IHjEatmR9vyMR9pt98jx0G2wDeLm6CZwuVwFygIiICIiAiIgIiICIiAiIgIiICIiAqw6afrCr/fSfNEQT5q7/VlH+4Z8lsSIgrBpr+sKv98/5qfNXf6so/3DPkiINjXBXKIPDjH6GX3D8lTfGf08vvn5oiDe9R/6wb3/ACKs0ERBy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08" name="AutoShape 4" descr="data:image/jpeg;base64,/9j/4AAQSkZJRgABAQAAAQABAAD/2wCEAAkGBxQSEhUQExQVFhQXFhYWGBUVFxgXFxgWGRoYGBYYGRcYHCggGB0lHBwZITEhJSkrLi4uFx8zODMsNygtLisBCgoKDQ0ODw0PDywZFBkrLCw3Kys3NywrKysrKywsKysrKyssKysrKyssLCsrKysrKysrKysrKysrKysrKywrLP/AABEIAOEA4QMBIgACEQEDEQH/xAAcAAEAAgIDAQAAAAAAAAAAAAAABwgFBgECBAP/xABOEAABAwICBQgGBQkECQUAAAABAAIDBBEFEgYHITFREyJBYXGBkaEIFDJygrFCYpKisiMkMzVSc4PBwhVDU9FUY5Ojs9Lh8PEWJTRkdP/EABYBAQEBAAAAAAAAAAAAAAAAAAABAv/EABYRAQEBAAAAAAAAAAAAAAAAAAABEf/aAAwDAQACEQMRAD8AnFERAREQEREBERBxdfCqroov0kjGX/bcG/MrT9aWm4w2ENjs6pluI2nc0D2pHDpA3AdJKrhX1ck7zJM98rztLpHFx8TuHUrguDBVMeLse1w4tIPyX2VQcDxmajlbNTvcxzSDYEhjh0te3c5p3beKtPopjra2khq2Cwkbctv7LwS17T2OBCgy6IiAuLrlaXrN0vlw2COSGESOkflu7NkYACSTlG0nYANiDI6wcf8AUaCaoBs/KWR/vX81ngTfuVdaLTjEYmhrK2ew/aIf+MEr2aa6eVOJMjinaxjY3F+VmYXcRYF2Y9Av4rU1VbRR6f1zaiGeWqmkbHI1zmF1muaDzgWtAB5pO9Weo6psrGSsILHta9pHS1wuD4KnKkPRbWxUUVIyjbAyXJdrHve4WaTdrcoG21+KIsUiwOhOPPrqOOqkiML35gWG9ua4tuCQDY2uP571nlAREQEREBERAREQEREBERAREQF43YlFeQcoy8QzSDMLsFibuH0dgJ28F6yq3ax8ArP7TqnsgnLZn810bXFr2FrRYlmwi43FBr+mekDq+slqjfK45YwfoxN2MFuva49bisItkxTQWupqUVk0JZHmyltwXsHQ97R7LTu+drrW1QU0ej7jd2z0Djtb+XjH1TZsgHY7KfiULrYaTR/EIY4a6GOdrZWuLJIc2cNvbbk2gOG0cRYoq1LJAb2INjY26DwPAruos1EUNVDFUtnikZG+RsjDICC55baQgE5toDbkqU1EF0fGCLEAjr2ruuCgrXrnqM2KysAAEbImWAA25c5/EFo6krXtgboq0VdjyU7AM3QJIxYg8LtsR2Hgo1VUUoagqsetz07gC2SJrwCAbOjNri+7Y9Repa9H/BXmeatLSI2s5Jjv2nuILwOOUAd7u1BOQC5QIogiIgIiICIiAiIgIiICIiAiIgFdSuyjDXxjdRT00DIHmNkz3skc3Y+waC1gPQDzrkbdg60G1Y7pnh9PmiqKmG+50VxI6x6Cxt+joKiPGqjRuV5cxtTH+4Y5rO5rxYdwUZtG3ZvJ7ySf8yhFrg7CNh43Gw/zVVJWCv0bY8Of61JYjZMxxZ3tYLEdqmPAdLKGqsymqYnutsjDg14A2bGGxt2BVRJXZriCHAkOG0OBsQeggjaCguUF2WH0Pq3TUNNM8lznwxuc47yS0XJWYUQQotM1m6aHDKdrmNDppXFkYd7IsLue620gcOklBsuL4bDUxOgnY18Thta4XHUeojeCNoUP49qpoWvJixOOnF/YndG+3UHco13jdRvjWlNZVuJnqJX/AFQ7IwdQYywssLyY4DwVEx4Fqww4PBnxOOfb+jjfHGD1E8o5x7iFMWGUsUMbYoWsbG0ANawDKB1WVOuTHAeCyWE43UUpDqeeSIjcGu5vew8094QW+CLS9Vmlr8RpC+UDlon8m8tFmu2BzXAdFwdo4hbooCIiAiIgIiICIiAiIgIiICIiAo4180ufDM/THNG7xuw+TlI60vXFHfCanqDHeD2oKyOdbnDeNo7RtC3vXHhQhxDlmC0dVE2ccM5uJB+F3xrRXC4I7VLGsuA1WEYXVsF32ZF/tGAAfaa1UYJuBNgwF9a8XmqpomsJ+jC15Nh1us4k9i0QqWtdVqakw3DWbo2Fx/hsZG095c89yiRx2HsRVr9AB/7bR/uI/wAIWwLEaIxZaKlbwgi/AFl1EFAfpBVuatgg6I4M596R7h8mDxU+KtGuWoz4tN9RkTPBt/6kGkONhfhtWe00wH1Op5NtzFJHHNE47yx7bkE8Q7MOy3FYEhSHp63lsIwit3kMdTuPW0EW8Y3Kq0qgw18rJpG+xBHyj3HcASGsb2ucQAF4lIzsPFNo06Q/pK2oid/Da8Fg6xzM3xqOVRNHo7S82sZ9aJ3iHD+lTKoK9HiW1TVs4wxO8HuH9SnVZQREQEREBERAREQEREBERAREQFpmuB9sJqesMHi9q3NR9rzny4U8ftSwt+8D/JBXNWF1WUkdZg9MyUXEMxIH1oZS5ndu8VXx0ZABINnXsbbDY2Nj02OxTxqNrBHhM0jtjY553dwZG4/zVEe65sV5fFJWg3bA1sI4ZgMz/N1vhWiTeyewr011UZpZJ3b5ZHyHte4uPzXmm9k9hRVxMIZlgibwjjHg0L2L4URvGw/Ub8gvuogqq6yJc2KVh/11vBrQrVKpunJviNZ/+iT52/yVgwil/RbBTiOjb6Vm2WKaV8Q+uHF7R3hzh8SiBTr6PMl6WpbwnHmxqDD67bU9Jh9A36DS4gcI2NZ83FREpC161vKYnkvsigjZ8Ti57vIt8FHqRUnej478/nHGlJ8JGf5qf1AXo+M/Pqh3Cmt4yM/5VPqiCIiAiIgIiICIiAiIgIiICIiAol9IertTUsP7c7ndzGG/m8KWSoI9ISrzVVND/hwvceoyOb/JiDFYhhwfo1TVFhmiq5NvTke+RhF+3Ie5ZSkqTS6KvtsdUzPYPdfIGu/3bD4r6aKU5q9G6ymYM0kUj3ho2kkFswAHH/NeXW2z1WjwzDRvjiMjx9YANF+8v8FRGC9VZhcrIY53sc2KbOI3nc/KbG3f42XxggMjmxt9p7msHa4ho+anDXTh8VPhFNCAAY5oY47dUbw7uyg+SKkTRSrE1HTSj6UMZ+6LrLLQtSeJcthcbemF74T8JDm/cc1b6ogqnadNtiVYP/sSeZurYqq+suHLitYOMt/FjD/NBzo1gMdRQ4lUuLuUpY4XxgGw5xeX3HTsbbuKk30eYrU1U7oM7QO5jVoegMv5jjTP2qNjvsmUf1KTNEad2F4A+aQZZDHLOR0hz78mO0Ny991RCemGI+s11TPe4fM/L7rTkbb4Wg96xC6sbYAcAtmh0QkOGPxUvaGCRrGxkbXjNkc6/Rztw6bHqRW8ejvD+WrH8I4W+Lnk/IKcVEHo70/5Grl4ysZ3NZf+pS+ogiIgIiICIiAiIgIiICIiAiIgFVg1s4hy+K1JG6MthHwDnfeLlZmrqBGx8jvZY0uPYBcqn1dVGWWSY75JHyHte4u/mgkXURjohrH0jyA2oZdt/wDGZuA95pd9kLy69KjPipb+xTxNHeXv/q8loEUrmOD2uLXNIc1zTYgjaCCOlTDRVNHjFA+uxRghdTPZTmqiJDnZslrgA7Mzxs2gXJ2KjRtV2GGoxSmba7Y38s7gBHzh9/Kt/wDSIrRkpKe+0vklI6g3IPxFerBsdwPB43vppuXleNpZ+UlcBubewawX6Ng4qKdNdJn4jVOqXjI2wZHHe+Rg3C/SSbkniepBIPo9YpaSppD9INmb2t5j/LKpvVWtWOJer4pSvvZrnmJ3AtkaWi/xZT3K0gSjlVr11U+TFpfrxxP8QWn8KsooF9IOgc2sp6i3NfByV/rRvc7zD/JQYXU1VsbiIgkAMdRE+Itduc4We0H7JUka+sS5PD2wDfPMxp9xgMjvMNHeoDoqp0UjJmGz43te08HNIcPkpvxyiZpJRQz08rY6iEnPE/aGuIs5rrbW7QC11to8qIKPULnhx6lN+sWg9T0dp6Q+0DTNd1v9uT711iNE9UdQ2pjlq3wtijeHlrHZy8tNw3aAGi4F7rpry0pjqXw0NO8SCJ7nSFhBHK+wxgI2Ei7r9ZCDdNRVHkwwSEbZZpX9zTkH4SpFWJ0TwsUtHT0w/u4mNPvWu4+N1llAREQEREBERAREQEREBERAREQaRrjxb1fC5gDZ82WFvxnn/czeSrQFbzF8Dp6trW1ELJWtN2h4uAbWuOtYz/0Bhv8AoVP9gKiqylPHaX1TRmniOx9TMyV3eTJ5Na0dyzWtLV3ERSCip2x56gQymJtrMkGx7uoWO3r61itfuINEtLQM2NijMhHDN+TjHg13iEEUXRLqwOrnV7S/2fC+qpo5JpAZCZG3LQ43Y3ubl77oK/xzFhD2+00hw7Wm48wrg4TViaCKdu6SNkg7HNDh81hToBhv+hU/2As/R0rImNijaGsY0Na0bg0CwA7AoPstP1o6MmvoXxsAM0Z5WLrc32m/E247SFuCIKZHw6D29IUm6lnCnbX4m/2IYAzpsT+kI4fRZ9or264tX7o3uxGlYTG4l1RG36DumUAb2nbe247ek2x2kcZoMBpaQ7JqyXl5R0iMXeG/8IeKojqSqkeXOe9xLyXP5xs5zjdxI3b7+K2HVrg/rWJU0VuYx4mf7kVnW73ZR3la0pn9HvBzaprXDeWws+HnSHxLR8JRUzBECKIIiICIiAiIgIiICIiAiIgIiICIiDgqqesDF/W8RqZgbt5QsYd/Mj5g7rgnvVk9MsW9UoqipvtZG4t94izfMhVLY2wA4KwZTRjCzVVdPSgX5SVjXe4DmkP2A5W4jYGgNGwAAAdQ3KueqHJA+sxSRpLKOnJHW+S9gL7LkNt8SsDg2JR1MEdRE7NHI0Oaerh2g3HclHtREUBERB1eFW7XRi/L4m+MexTtbC3hmsHyHq2kN+FWLr6kRRvlcbNYxzyeAaCT5BVArqx00kk7vake55+Ik287dysHwJttVqdXGE+q4bTQkWeY2yPH15Oe6/WCbdyrdohhfrVdTU1rh8rb+63nv7srSpg0f1hXxuponu/N3yCGG+5ksQyEA8HkEdoHFKJWRcBcqAiIgIiICIiAiIgIiICIiAiIgIi4QRP6QeLZaaCkB2yyco4fUjGz75b9lQWtz1wYuajFJh9CHLCwe6A5573E+AWv6M4M6sqoaRt/yjwCR0MHOkPc0HyVG0YrJ6ngdNSjZJXSOqZOPIttyfjzO4FbNqC0jIdJhrzsIM0XbcCRvmHfaWp64JD/AGk+HKWxwxRRRN6OTDQQW9VyR8KwehdY+GvpJGXzcvG2w6WvcGOHg4oLaIiKAiIg0zW/iHI4VUcZGiEfxCGnyuqyqbfSIxEiKkph9N8kp7IwGgd5ff4VCKsEh6pIhB67irxzaWnc1h/1jxfxsAPjKj9szs3KXs/NnzDeH3zXHftUz0OiUo0ZkijB5abLVOaBtcA5jgzt5Ng7x1qFkFq9AdIxX0UVT9O2WQcJG7Hdx3jqIWxKIvR5z8hVXvk5ZtuGbIM1vJS6oCIiAiIgIiICIiAiIgIiICIiAuHLlEEK6wtVFTPVyVVIY3NmOd0b3FjmvsA62yzmm194tcrYNVOrt+HufU1JYZ3DIwMJcI2b3c4gXcTa9h0KSkQalpvoDTYlZ0maOZos2Vm+2+zmnY4eY22IWA0O1Rw0dQ2qkmdO+M3jblDGh3Q4i5JI29XUpMRAREQEREGoaxtCGYpExufk5Yi4xyWuBmAzNcOlpsPAKP8AA9SEnKA1k8ZiB2shzlzxwLnBuUHquVN6IOkcYaA1oAAAAA3ADYAFHmkuqGkqpzUNfJAXkue2PLlcTvIDhzSerZc3UjIgxejeAw0MDaaBuVjbnaSXOcTdznE7yT/02BZREQEREBERAREQEREBERAREQEREBatp9pqzCo45ZIZJGSOLLxlvNda4BzHpF/sraVp2tzCfWcKqW2u6NnLN43j5xt8IKDA4BrppaqpiphBNGZXhge8sygndexvtNh3qTyqRQTuY9sjDZzXBzSOhwNwR3q52B4kKmniqW7pY2vHxC589iDC6e6cQ4VHHJKx7zK4taxhbms0Xc7nEbBcD4gsFonrepq+qZSNhljc/Nlc8stcAm2w3ubKM/SDxnlcQbTg7KeMDsfJZ7vLIo+wTE3U1RDUs9qKRrwONjcjvGzvQXTWm6f6w4MKMLZY3yOlDyBGW80Nyi5zEb77PdK22nnbIxsjTdrmhwPEEXHkqwa7sa9ZxSVrTdkAEI4Zm7ZPvEj4UEvaJ624cQqWUkVNOHPzHM4syta0Ekmxv/5UikqB/Rvwe8lTWu+i0QM7XEPf5BviVLGnOkzcOo5KpwzOFmsZuzSONmjs6T1AoPppRpdSYezPUyhpIOVg2yPtvysG09u5RhiGv9gcRDROc3odJKGk/C1jreKhnG8Xmq5n1FQ8vkedpO4cGtH0WjoC2fRHVdXYhEKiMRxxG+V8znDPY2JaGtcSL32kAbEElYHr5gkeGVNM+EH6bH8q0dZGVpHddSxh1fHPG2aF7ZI3C7XsNwR/30KpGl+h1VhjwyoaOdtZIw5mOtvsbDb1EArZ9SWl8lLVtpHZnU85DS0AuyPOxsgA3Dod1bTuQWZRcBcoCIiAiIgIiICIiAiIgIiICIiAukrA4Fp3EEHsO9d1wUFM9K8JNJWT0p/u5HNHu3u37pCnnUNjwfhj45D/APFe8fwiOUBPfnHcFo/pC4LyVcyrA2TxgO/eR2be/u5fBaTo3pM+jhrIWXtUwcle9spzDnfYLx2kIMfpFiJqaqepJuZZZH9znEgbegCw7l4poXMOVwLTs2EWO0AjyIK9uj+HGpqoKZoN5ZWM2bbBzgCdnQBcnsUg6/cAFPWxTsFmTRNb8cQDPwZPBBJWqzShrsE5d5F6Rskb73/u25m9t2Fvmq2V1U6WR8zvae9zz2uJcfMrNYPpO6CgrKEXtUGIgg7srrv+0AB2XXg0bw01VVBTAbZZWMNv2S4ZieoC5PYgs1qewc02FU7SLPkBmd/EN2juZlUbekhipNRTUYPNZEZiOgue4sb4Bp+0p7giDWhjdgaAAOobAq3ekM0jFGk9NNER2ZpB8wUEfYJR8tUQwf4kscf23Bv81dClp2xsbGwWaxoa0cABYDwVN9EpQyupHnc2pgcewSNJVzUHgxjBoKtnJVETZWBwdleLi43FfWgw+KFuSKNkbeDGhvyXqK4BQcoiICIiAiIgIiICIiAiIgIiICIiAiIgjfX1g3L4YZWi76eRsvwHmPHg4O+FVlurr4tQNqIZIH+zIxzD2OBCpdV0zopHxPFnsc5jhwc0lpHiEEl+j5g3LYg6oIuKeMke/JdjfLOpH194Ny+GmZou6nkbJ15Ddj/mHfCuuoHBeQw4zkc+oeX36cjeawdntH4ipAxagbUQywP9mRjmHscCLoKU3Upej3g3LV76ki4p47jqfJdrfLOo0q6Z0Uj4niz2Ocxw4OaS1w8QrH6gsG5DDuXIs6oeX/A3ms7t5+IoJMChP0jsCLmQV7RfJeGQ/Vcc0Z8cw+IKbF4sYwyOphkp5m5o5G5XDq4jgQbEHiAgpZE8ghw2EEEHrG5W31f6WxYjSRyMcOVDQJY7jM142EkcDvB4Edirvp/q+qcNkcS10lOSck4Fxa+wPt7Du3YehagxxaQQSDxGw+SCy2uTThlHSvpYpPzqUBoDDzo2E855sbt2XA6bm/QtD0B1v1jZIqWob60HvZGw7GzXcQ1ovaz9pG/b1qJmMLiAASSbADaST0W6Sp31Lat5IHjEatmR9vyMR9pt98jx0G2wDeLm6CZwuVwFygIiICIiAiIgIiICIiAiIgIiICIiAqw6afrCr/fSfNEQT5q7/VlH+4Z8lsSIgrBpr+sKv98/5qfNXf6so/3DPkiINjXBXKIPDjH6GX3D8lTfGf08vvn5oiDe9R/6wb3/ACKs0ERBy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>
                <a:solidFill>
                  <a:srgbClr val="FFFF00"/>
                </a:solidFill>
                <a:effectLst/>
              </a:rPr>
              <a:t>ΑΥΞΗΣΗ ΔΙΟΥΡΗΤΙΚΩΝ</a:t>
            </a:r>
            <a:br>
              <a:rPr lang="el-GR" sz="4000" b="1" i="1" dirty="0">
                <a:solidFill>
                  <a:srgbClr val="FFFF00"/>
                </a:solidFill>
                <a:effectLst/>
              </a:rPr>
            </a:br>
            <a:r>
              <a:rPr lang="el-GR" sz="4000" b="1" i="1" dirty="0">
                <a:solidFill>
                  <a:srgbClr val="FFFF00"/>
                </a:solidFill>
                <a:effectLst/>
              </a:rPr>
              <a:t>ΜΗ ΕΠΑΡΚΗΣ ΑΠΩΛΕΙΑ ΒΑΡΟΥΣ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78634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Κάθε 7 </a:t>
            </a:r>
            <a:r>
              <a:rPr lang="el-GR" sz="2800" dirty="0" err="1">
                <a:latin typeface="Arial Narrow" panose="020B0606020202030204" pitchFamily="34" charset="0"/>
              </a:rPr>
              <a:t>ημ</a:t>
            </a:r>
            <a:r>
              <a:rPr lang="el-GR" sz="2800" dirty="0">
                <a:latin typeface="Arial Narrow" panose="020B0606020202030204" pitchFamily="34" charset="0"/>
              </a:rPr>
              <a:t>. Με Διατήρηση Αναλογίας 40 </a:t>
            </a:r>
            <a:r>
              <a:rPr lang="el-GR" sz="2800" dirty="0" err="1">
                <a:latin typeface="Arial Narrow" panose="020B0606020202030204" pitchFamily="34" charset="0"/>
              </a:rPr>
              <a:t>Fur</a:t>
            </a:r>
            <a:r>
              <a:rPr lang="el-GR" sz="2800" dirty="0">
                <a:latin typeface="Arial Narrow" panose="020B0606020202030204" pitchFamily="34" charset="0"/>
              </a:rPr>
              <a:t> /100 </a:t>
            </a:r>
            <a:r>
              <a:rPr lang="el-GR" sz="2800" dirty="0" err="1">
                <a:latin typeface="Arial Narrow" panose="020B0606020202030204" pitchFamily="34" charset="0"/>
              </a:rPr>
              <a:t>Spir</a:t>
            </a:r>
            <a:r>
              <a:rPr lang="el-GR" sz="28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Μέγιστη Δόση: </a:t>
            </a:r>
            <a:r>
              <a:rPr lang="en-US" sz="2800" dirty="0">
                <a:latin typeface="Arial Narrow" panose="020B0606020202030204" pitchFamily="34" charset="0"/>
              </a:rPr>
              <a:t>160 mg Fur</a:t>
            </a:r>
            <a:r>
              <a:rPr lang="el-GR" sz="2800" dirty="0">
                <a:latin typeface="Arial Narrow" panose="020B0606020202030204" pitchFamily="34" charset="0"/>
              </a:rPr>
              <a:t>, 400 </a:t>
            </a:r>
            <a:r>
              <a:rPr lang="en-US" sz="2800" dirty="0">
                <a:latin typeface="Arial Narrow" panose="020B0606020202030204" pitchFamily="34" charset="0"/>
              </a:rPr>
              <a:t>mg </a:t>
            </a:r>
            <a:r>
              <a:rPr lang="en-US" sz="2800" dirty="0" err="1">
                <a:latin typeface="Arial Narrow" panose="020B0606020202030204" pitchFamily="34" charset="0"/>
              </a:rPr>
              <a:t>Spir</a:t>
            </a:r>
            <a:r>
              <a:rPr lang="el-GR" sz="2800" dirty="0">
                <a:latin typeface="Arial Narrow" panose="020B0606020202030204" pitchFamily="34" charset="0"/>
              </a:rPr>
              <a:t>, αν η Απώλεια Βάρους και η </a:t>
            </a:r>
            <a:r>
              <a:rPr lang="el-GR" sz="2800" dirty="0" err="1">
                <a:latin typeface="Arial Narrow" panose="020B0606020202030204" pitchFamily="34" charset="0"/>
              </a:rPr>
              <a:t>Νατριούρηση</a:t>
            </a:r>
            <a:r>
              <a:rPr lang="el-GR" sz="2800" dirty="0">
                <a:latin typeface="Arial Narrow" panose="020B0606020202030204" pitchFamily="34" charset="0"/>
              </a:rPr>
              <a:t> δεν είναι Επαρκής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                                </a:t>
            </a:r>
            <a:r>
              <a:rPr lang="el-GR" sz="28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Επαρκής Απώλεια Βάρους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1 </a:t>
            </a:r>
            <a:r>
              <a:rPr lang="el-GR" sz="2800" dirty="0" err="1">
                <a:latin typeface="Arial Narrow" panose="020B0606020202030204" pitchFamily="34" charset="0"/>
              </a:rPr>
              <a:t>Kg</a:t>
            </a:r>
            <a:r>
              <a:rPr lang="el-GR" sz="2800" dirty="0">
                <a:latin typeface="Arial Narrow" panose="020B0606020202030204" pitchFamily="34" charset="0"/>
              </a:rPr>
              <a:t>/</a:t>
            </a:r>
            <a:r>
              <a:rPr lang="el-GR" sz="2800" dirty="0" err="1">
                <a:latin typeface="Arial Narrow" panose="020B0606020202030204" pitchFamily="34" charset="0"/>
              </a:rPr>
              <a:t>day</a:t>
            </a:r>
            <a:r>
              <a:rPr lang="el-GR" sz="2800" dirty="0">
                <a:latin typeface="Arial Narrow" panose="020B0606020202030204" pitchFamily="34" charset="0"/>
              </a:rPr>
              <a:t> με Περιφερικό Οίδημα 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0.5 </a:t>
            </a:r>
            <a:r>
              <a:rPr lang="el-GR" sz="2800" dirty="0" err="1">
                <a:latin typeface="Arial Narrow" panose="020B0606020202030204" pitchFamily="34" charset="0"/>
              </a:rPr>
              <a:t>Kg</a:t>
            </a:r>
            <a:r>
              <a:rPr lang="el-GR" sz="2800" dirty="0">
                <a:latin typeface="Arial Narrow" panose="020B0606020202030204" pitchFamily="34" charset="0"/>
              </a:rPr>
              <a:t>/</a:t>
            </a:r>
            <a:r>
              <a:rPr lang="el-GR" sz="2800" dirty="0" err="1">
                <a:latin typeface="Arial Narrow" panose="020B0606020202030204" pitchFamily="34" charset="0"/>
              </a:rPr>
              <a:t>day</a:t>
            </a:r>
            <a:r>
              <a:rPr lang="el-GR" sz="2800" dirty="0">
                <a:latin typeface="Arial Narrow" panose="020B0606020202030204" pitchFamily="34" charset="0"/>
              </a:rPr>
              <a:t> χωρίς Οίδημα 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Απώλεια Βάρους χωρίς περιορισμό όταν υπάρχει </a:t>
            </a:r>
            <a:r>
              <a:rPr lang="el-GR" sz="2800" dirty="0" err="1">
                <a:latin typeface="Arial Narrow" panose="020B0606020202030204" pitchFamily="34" charset="0"/>
              </a:rPr>
              <a:t>Εκσεσημασμένο</a:t>
            </a:r>
            <a:r>
              <a:rPr lang="el-GR" sz="2800" dirty="0">
                <a:latin typeface="Arial Narrow" panose="020B0606020202030204" pitchFamily="34" charset="0"/>
              </a:rPr>
              <a:t> Οίδημα </a:t>
            </a:r>
          </a:p>
          <a:p>
            <a:pPr algn="ctr">
              <a:lnSpc>
                <a:spcPct val="120000"/>
              </a:lnSpc>
              <a:buNone/>
            </a:pPr>
            <a:r>
              <a:rPr lang="el-GR" sz="2800" dirty="0">
                <a:latin typeface="Arial Narrow" panose="020B0606020202030204" pitchFamily="34" charset="0"/>
              </a:rPr>
              <a:t>: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i="1" dirty="0">
                <a:solidFill>
                  <a:srgbClr val="FFFF00"/>
                </a:solidFill>
                <a:effectLst/>
              </a:rPr>
              <a:t>ΔΙΑΚΟΠΗ ΔΟΥΡΗΤΙΚΩΝ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l-GR" dirty="0"/>
          </a:p>
          <a:p>
            <a:pPr marL="624078" indent="-514350">
              <a:buFont typeface="+mj-lt"/>
              <a:buAutoNum type="arabicPeriod"/>
            </a:pPr>
            <a:r>
              <a:rPr lang="el-GR" sz="3000" dirty="0">
                <a:latin typeface="Arial Narrow" panose="020B0606020202030204" pitchFamily="34" charset="0"/>
              </a:rPr>
              <a:t>Ν</a:t>
            </a:r>
            <a:r>
              <a:rPr lang="en-US" sz="3000" dirty="0">
                <a:latin typeface="Arial Narrow" panose="020B0606020202030204" pitchFamily="34" charset="0"/>
              </a:rPr>
              <a:t>a+ &lt; 120 -125 </a:t>
            </a:r>
            <a:r>
              <a:rPr lang="en-US" sz="3000" dirty="0" err="1">
                <a:latin typeface="Arial Narrow" panose="020B0606020202030204" pitchFamily="34" charset="0"/>
              </a:rPr>
              <a:t>mmol</a:t>
            </a:r>
            <a:r>
              <a:rPr lang="en-US" sz="3000" dirty="0">
                <a:latin typeface="Arial Narrow" panose="020B0606020202030204" pitchFamily="34" charset="0"/>
              </a:rPr>
              <a:t>/L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3000" dirty="0">
                <a:latin typeface="Arial Narrow" panose="020B0606020202030204" pitchFamily="34" charset="0"/>
              </a:rPr>
              <a:t>K+ &lt; 3 </a:t>
            </a:r>
            <a:r>
              <a:rPr lang="en-US" sz="3000" dirty="0" err="1">
                <a:latin typeface="Arial Narrow" panose="020B0606020202030204" pitchFamily="34" charset="0"/>
              </a:rPr>
              <a:t>mmol</a:t>
            </a:r>
            <a:r>
              <a:rPr lang="en-US" sz="3000" dirty="0">
                <a:latin typeface="Arial Narrow" panose="020B0606020202030204" pitchFamily="34" charset="0"/>
              </a:rPr>
              <a:t>/L </a:t>
            </a:r>
            <a:r>
              <a:rPr lang="el-GR" sz="3000" dirty="0">
                <a:latin typeface="Arial Narrow" panose="020B0606020202030204" pitchFamily="34" charset="0"/>
              </a:rPr>
              <a:t>ή &gt; 6 </a:t>
            </a:r>
            <a:r>
              <a:rPr lang="en-US" sz="3000" dirty="0" err="1">
                <a:latin typeface="Arial Narrow" panose="020B0606020202030204" pitchFamily="34" charset="0"/>
              </a:rPr>
              <a:t>mmol</a:t>
            </a:r>
            <a:r>
              <a:rPr lang="en-US" sz="3000" dirty="0">
                <a:latin typeface="Arial Narrow" panose="020B0606020202030204" pitchFamily="34" charset="0"/>
              </a:rPr>
              <a:t>/L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3000" dirty="0">
                <a:latin typeface="Arial Narrow" panose="020B0606020202030204" pitchFamily="34" charset="0"/>
              </a:rPr>
              <a:t>Cr &gt; 2 mg/</a:t>
            </a:r>
            <a:r>
              <a:rPr lang="en-US" sz="3000" dirty="0" err="1">
                <a:latin typeface="Arial Narrow" panose="020B0606020202030204" pitchFamily="34" charset="0"/>
              </a:rPr>
              <a:t>dL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l-GR" sz="3000" dirty="0">
                <a:latin typeface="Arial Narrow" panose="020B0606020202030204" pitchFamily="34" charset="0"/>
              </a:rPr>
              <a:t>Υποτροπιάζουσα ή Μη Ελεγχόμενη ΗΕ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l-GR" sz="3000" dirty="0">
                <a:latin typeface="Arial Narrow" panose="020B0606020202030204" pitchFamily="34" charset="0"/>
              </a:rPr>
              <a:t>Μυϊκές Κράμπες( Χορήγηση </a:t>
            </a:r>
            <a:r>
              <a:rPr lang="el-GR" sz="3000" dirty="0" err="1">
                <a:latin typeface="Arial Narrow" panose="020B0606020202030204" pitchFamily="34" charset="0"/>
              </a:rPr>
              <a:t>Αλβουμίνης</a:t>
            </a:r>
            <a:r>
              <a:rPr lang="el-GR" sz="3000" dirty="0">
                <a:latin typeface="Arial Narrow" panose="020B0606020202030204" pitchFamily="34" charset="0"/>
              </a:rPr>
              <a:t>) </a:t>
            </a:r>
          </a:p>
          <a:p>
            <a:pPr marL="624078" indent="-514350">
              <a:buFont typeface="+mj-lt"/>
              <a:buAutoNum type="arabicPeriod"/>
            </a:pPr>
            <a:endParaRPr lang="el-GR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i="1" dirty="0">
                <a:solidFill>
                  <a:srgbClr val="FFFF00"/>
                </a:solidFill>
                <a:effectLst/>
              </a:rPr>
              <a:t>ΘΕΡΑΠΕΙΑ ΑΝΘΕΚΤΙΚΟΥ ΑΣΚΙΤΗ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2800" b="1" dirty="0"/>
              <a:t>Θεραπεία </a:t>
            </a:r>
            <a:r>
              <a:rPr lang="en-US" sz="2800" b="1" dirty="0"/>
              <a:t>1</a:t>
            </a:r>
            <a:r>
              <a:rPr lang="el-GR" sz="2800" b="1" baseline="30000" dirty="0"/>
              <a:t>ης</a:t>
            </a:r>
            <a:r>
              <a:rPr lang="el-GR" sz="2800" b="1" dirty="0"/>
              <a:t> Γραμμής στον Ανθεκτικό Ασκίτη </a:t>
            </a:r>
          </a:p>
          <a:p>
            <a:r>
              <a:rPr lang="el-GR" sz="2800" b="1" dirty="0" err="1"/>
              <a:t>LVP+Albumin</a:t>
            </a:r>
            <a:r>
              <a:rPr lang="el-GR" sz="2800" b="1" dirty="0"/>
              <a:t> 8 g/L  Αφαιρούμενου Ασκιτικού Υγρού </a:t>
            </a:r>
          </a:p>
          <a:p>
            <a:r>
              <a:rPr lang="el-GR" sz="2800" b="1" dirty="0"/>
              <a:t>Διουρητικά : Διακοπή όταν </a:t>
            </a:r>
            <a:r>
              <a:rPr lang="el-GR" sz="2800" b="1" dirty="0" err="1"/>
              <a:t>Na</a:t>
            </a:r>
            <a:r>
              <a:rPr lang="el-GR" sz="2800" b="1" dirty="0"/>
              <a:t> </a:t>
            </a:r>
            <a:r>
              <a:rPr lang="en-US" sz="2800" b="1" dirty="0"/>
              <a:t>O</a:t>
            </a:r>
            <a:r>
              <a:rPr lang="el-GR" sz="2800" b="1" dirty="0" err="1"/>
              <a:t>ύρων</a:t>
            </a:r>
            <a:r>
              <a:rPr lang="el-GR" sz="2800" b="1" dirty="0"/>
              <a:t> 24h&lt;30 </a:t>
            </a:r>
            <a:r>
              <a:rPr lang="el-GR" sz="2800" b="1" dirty="0" err="1"/>
              <a:t>mmol</a:t>
            </a:r>
            <a:r>
              <a:rPr lang="el-GR" sz="2800" b="1" dirty="0"/>
              <a:t>/</a:t>
            </a:r>
            <a:r>
              <a:rPr lang="en-US" sz="2800" b="1" dirty="0"/>
              <a:t>d</a:t>
            </a:r>
            <a:r>
              <a:rPr lang="el-GR" sz="2800" b="1" dirty="0"/>
              <a:t> (90%), </a:t>
            </a:r>
          </a:p>
          <a:p>
            <a:r>
              <a:rPr lang="el-GR" sz="2800" b="1" dirty="0"/>
              <a:t>υπό Διουρητική θεραπεία</a:t>
            </a:r>
            <a:endParaRPr lang="en-US" sz="2800" b="1" dirty="0"/>
          </a:p>
          <a:p>
            <a:pPr algn="ctr">
              <a:buNone/>
            </a:pPr>
            <a:r>
              <a:rPr lang="el-GR" sz="2800" b="1" dirty="0"/>
              <a:t>Θεραπεία 2</a:t>
            </a:r>
            <a:r>
              <a:rPr lang="el-GR" sz="2800" b="1" baseline="30000" dirty="0"/>
              <a:t>ης</a:t>
            </a:r>
            <a:r>
              <a:rPr lang="el-GR" sz="2800" b="1" dirty="0"/>
              <a:t> γραμμής </a:t>
            </a:r>
          </a:p>
          <a:p>
            <a:r>
              <a:rPr lang="en-US" b="1" dirty="0"/>
              <a:t>TIPS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429124" y="60722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200" b="1" dirty="0"/>
              <a:t>E. </a:t>
            </a:r>
            <a:r>
              <a:rPr lang="de-DE" sz="1200" b="1" dirty="0" err="1"/>
              <a:t>Sola,P.Gines</a:t>
            </a:r>
            <a:r>
              <a:rPr lang="de-DE" sz="1200" b="1" dirty="0"/>
              <a:t> </a:t>
            </a:r>
            <a:r>
              <a:rPr lang="de-DE" sz="1200" b="1" dirty="0" err="1"/>
              <a:t>JHepatology</a:t>
            </a:r>
            <a:r>
              <a:rPr lang="de-DE" sz="1200" b="1" dirty="0"/>
              <a:t> 2010;53:1135-1145 </a:t>
            </a:r>
            <a:endParaRPr lang="el-GR" sz="12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/>
              </a:rPr>
              <a:t>SAAG &lt;1.1(</a:t>
            </a:r>
            <a:r>
              <a:rPr lang="el-GR" sz="4800" b="1" i="1" dirty="0">
                <a:solidFill>
                  <a:srgbClr val="FFFF00"/>
                </a:solidFill>
                <a:effectLst/>
              </a:rPr>
              <a:t>χωρίς ΠΥ</a:t>
            </a:r>
            <a:r>
              <a:rPr lang="el-GR" sz="4400" b="1" dirty="0">
                <a:solidFill>
                  <a:srgbClr val="FFFF00"/>
                </a:solidFill>
                <a:effectLst/>
              </a:rPr>
              <a:t>)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lvl="1"/>
            <a:r>
              <a:rPr lang="el-GR" sz="3200" b="1" dirty="0">
                <a:latin typeface="Arial Narrow" panose="020B0606020202030204" pitchFamily="34" charset="0"/>
              </a:rPr>
              <a:t>Δεν Απαντούν στα Διουρητικά και στον Περιορισμό του Άλατος </a:t>
            </a:r>
          </a:p>
          <a:p>
            <a:pPr lvl="1"/>
            <a:endParaRPr lang="el-GR" sz="3200" b="1" dirty="0">
              <a:latin typeface="Arial Narrow" panose="020B0606020202030204" pitchFamily="34" charset="0"/>
            </a:endParaRPr>
          </a:p>
          <a:p>
            <a:pPr lvl="1"/>
            <a:r>
              <a:rPr lang="el-GR" sz="3200" b="1" dirty="0">
                <a:latin typeface="Arial Narrow" panose="020B0606020202030204" pitchFamily="34" charset="0"/>
              </a:rPr>
              <a:t>Εξαίρεση Αποτελούν οι Ασθενείς με Νεφρωσικό Σύνδρομο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627784" y="1152525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i="1" dirty="0">
                <a:solidFill>
                  <a:srgbClr val="FFFF00"/>
                </a:solidFill>
              </a:rPr>
              <a:t>ΠΡΟΣΟΧΗ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solidFill>
                  <a:srgbClr val="FFFF00"/>
                </a:solidFill>
                <a:effectLst/>
              </a:rPr>
              <a:t>Ταξινόμηση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Ασκίτη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>
                <a:solidFill>
                  <a:srgbClr val="FFFF00"/>
                </a:solidFill>
              </a:rPr>
              <a:t>βάσει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l-GR" sz="3200" b="1" i="1" dirty="0">
                <a:solidFill>
                  <a:srgbClr val="FFFF00"/>
                </a:solidFill>
              </a:rPr>
              <a:t>SAAG</a:t>
            </a:r>
            <a:br>
              <a:rPr lang="el-GR" sz="3200" b="1" i="1" dirty="0">
                <a:solidFill>
                  <a:srgbClr val="FFFF00"/>
                </a:solidFill>
                <a:effectLst/>
              </a:rPr>
            </a:br>
            <a:r>
              <a:rPr lang="el-GR" sz="3200" b="1" i="1" dirty="0">
                <a:solidFill>
                  <a:srgbClr val="FFFF00"/>
                </a:solidFill>
                <a:effectLst/>
              </a:rPr>
              <a:t> (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Serum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</a:rPr>
              <a:t>Ascites</a:t>
            </a:r>
            <a:r>
              <a:rPr lang="en-US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Albumin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Gradient</a:t>
            </a:r>
            <a:r>
              <a:rPr lang="el-GR" sz="2800" b="1" i="1" dirty="0">
                <a:solidFill>
                  <a:srgbClr val="FFFF00"/>
                </a:solidFill>
                <a:effectLst/>
              </a:rPr>
              <a:t>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391876" cy="52149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FF00"/>
                </a:solidFill>
              </a:rPr>
              <a:t>High gradient &gt;=1,1gr/dl </a:t>
            </a:r>
            <a:r>
              <a:rPr lang="el-GR" sz="4000" b="1" i="1" dirty="0" err="1">
                <a:solidFill>
                  <a:srgbClr val="FFFF00"/>
                </a:solidFill>
              </a:rPr>
              <a:t>Κιρρωτικής</a:t>
            </a:r>
            <a:r>
              <a:rPr lang="el-GR" sz="4000" b="1" i="1" dirty="0">
                <a:solidFill>
                  <a:srgbClr val="FFFF00"/>
                </a:solidFill>
              </a:rPr>
              <a:t>  Αιτιολογίας</a:t>
            </a:r>
          </a:p>
          <a:p>
            <a:pPr algn="ctr"/>
            <a:r>
              <a:rPr lang="el-GR" sz="3600" dirty="0">
                <a:latin typeface="Arial Narrow" panose="020B0606020202030204" pitchFamily="34" charset="0"/>
              </a:rPr>
              <a:t>Οξεία Ηπατική Ανεπάρκεια</a:t>
            </a:r>
          </a:p>
          <a:p>
            <a:pPr algn="ctr"/>
            <a:r>
              <a:rPr lang="el-GR" sz="3600" dirty="0">
                <a:latin typeface="Arial Narrow" panose="020B0606020202030204" pitchFamily="34" charset="0"/>
              </a:rPr>
              <a:t>Οξύ Λιπώδες Ήπαρ (Κύηση)</a:t>
            </a:r>
          </a:p>
          <a:p>
            <a:pPr algn="ctr"/>
            <a:r>
              <a:rPr lang="el-GR" sz="3600" dirty="0">
                <a:latin typeface="Arial Narrow" panose="020B0606020202030204" pitchFamily="34" charset="0"/>
              </a:rPr>
              <a:t>Ηπατικές Μεταστάσεις</a:t>
            </a:r>
          </a:p>
          <a:p>
            <a:pPr algn="ctr"/>
            <a:r>
              <a:rPr lang="el-GR" sz="3600" dirty="0">
                <a:latin typeface="Arial Narrow" panose="020B0606020202030204" pitchFamily="34" charset="0"/>
              </a:rPr>
              <a:t>Θρόμβωση Πυλαίας</a:t>
            </a:r>
          </a:p>
          <a:p>
            <a:pPr algn="ctr"/>
            <a:r>
              <a:rPr lang="el-GR" sz="3600" dirty="0">
                <a:latin typeface="Arial Narrow" panose="020B0606020202030204" pitchFamily="34" charset="0"/>
              </a:rPr>
              <a:t>Αλκοολική Ηπατίτιδα</a:t>
            </a:r>
          </a:p>
          <a:p>
            <a:pPr algn="ctr"/>
            <a:r>
              <a:rPr lang="el-GR" sz="3600" dirty="0" err="1">
                <a:latin typeface="Arial Narrow" panose="020B0606020202030204" pitchFamily="34" charset="0"/>
              </a:rPr>
              <a:t>Φλεβοαποφρακτική</a:t>
            </a:r>
            <a:r>
              <a:rPr lang="el-GR" sz="3600" dirty="0">
                <a:latin typeface="Arial Narrow" panose="020B0606020202030204" pitchFamily="34" charset="0"/>
              </a:rPr>
              <a:t> Νόσος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i="1" dirty="0">
                <a:solidFill>
                  <a:srgbClr val="FFFF00"/>
                </a:solidFill>
                <a:effectLst/>
              </a:rPr>
              <a:t>ΦΑΡΜΑΚΑ ΠΟΥ ΔΕΝ ΧΟΡΗΓΟΥΜΕ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396350"/>
            <a:ext cx="8229600" cy="5072098"/>
          </a:xfrm>
        </p:spPr>
        <p:txBody>
          <a:bodyPr>
            <a:normAutofit lnSpcReduction="10000"/>
          </a:bodyPr>
          <a:lstStyle/>
          <a:p>
            <a:endParaRPr lang="el-GR" b="1" dirty="0"/>
          </a:p>
          <a:p>
            <a:r>
              <a:rPr lang="el-GR" sz="3200" dirty="0"/>
              <a:t>Μη Στεροειδή Αντιφλεγμονώδη </a:t>
            </a:r>
            <a:r>
              <a:rPr lang="en-US" sz="3200" dirty="0"/>
              <a:t> </a:t>
            </a:r>
          </a:p>
          <a:p>
            <a:r>
              <a:rPr lang="el-GR" sz="3200" dirty="0"/>
              <a:t>Εκλεκτικοί Αναστολείς </a:t>
            </a:r>
            <a:r>
              <a:rPr lang="el-GR" sz="3200" dirty="0" err="1"/>
              <a:t>Κυκλοοξυγενάσης</a:t>
            </a:r>
            <a:r>
              <a:rPr lang="el-GR" sz="3200" dirty="0"/>
              <a:t> - 2</a:t>
            </a:r>
            <a:r>
              <a:rPr lang="en-US" sz="3200" dirty="0"/>
              <a:t> </a:t>
            </a:r>
          </a:p>
          <a:p>
            <a:r>
              <a:rPr lang="en-US" sz="3200" dirty="0"/>
              <a:t>ACE- </a:t>
            </a:r>
            <a:r>
              <a:rPr lang="el-GR" sz="3200" dirty="0"/>
              <a:t>Αναστολείς </a:t>
            </a:r>
            <a:endParaRPr lang="en-US" sz="3200" dirty="0"/>
          </a:p>
          <a:p>
            <a:r>
              <a:rPr lang="el-GR" sz="3200" dirty="0"/>
              <a:t>Αναστολείς </a:t>
            </a:r>
            <a:r>
              <a:rPr lang="el-GR" sz="3200" dirty="0" err="1"/>
              <a:t>Αγγειοτενσίνης</a:t>
            </a:r>
            <a:r>
              <a:rPr lang="el-GR" sz="3200" dirty="0"/>
              <a:t> ΙΙ</a:t>
            </a:r>
            <a:endParaRPr lang="en-US" sz="3200" dirty="0"/>
          </a:p>
          <a:p>
            <a:r>
              <a:rPr lang="en-US" sz="3200" dirty="0"/>
              <a:t>a1 –</a:t>
            </a:r>
            <a:r>
              <a:rPr lang="el-GR" sz="3200" dirty="0"/>
              <a:t>Αναστολείς </a:t>
            </a:r>
            <a:endParaRPr lang="en-US" sz="3200" dirty="0"/>
          </a:p>
          <a:p>
            <a:r>
              <a:rPr lang="el-GR" sz="3200" dirty="0" err="1"/>
              <a:t>Αμινογλυκοσίδες</a:t>
            </a:r>
            <a:r>
              <a:rPr lang="el-GR" sz="3200" dirty="0"/>
              <a:t> </a:t>
            </a:r>
            <a:endParaRPr lang="en-US" sz="3200" dirty="0"/>
          </a:p>
          <a:p>
            <a:r>
              <a:rPr lang="el-GR" sz="3200" dirty="0"/>
              <a:t>Σκιαγραφικά</a:t>
            </a:r>
            <a:r>
              <a:rPr lang="en-US" sz="3200" dirty="0"/>
              <a:t>? 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8000" b="1" i="1" dirty="0">
                <a:solidFill>
                  <a:srgbClr val="FFFF00"/>
                </a:solidFill>
              </a:rPr>
              <a:t>ΗΠΑΤΟΝΕΦΡΙΚΟ </a:t>
            </a:r>
            <a:r>
              <a:rPr lang="el-GR" sz="8000" b="1" i="1" dirty="0">
                <a:solidFill>
                  <a:srgbClr val="FFFF00"/>
                </a:solidFill>
                <a:effectLst/>
              </a:rPr>
              <a:t>ΣΥΝΔΡΟΜΟ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39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b="1" i="1" dirty="0">
                <a:solidFill>
                  <a:srgbClr val="FFFF00"/>
                </a:solidFill>
              </a:rPr>
              <a:t>ΗΠΑΤΟΝΕΦΡΙΚΟ </a:t>
            </a:r>
            <a:r>
              <a:rPr lang="el-GR" sz="4000" b="1" i="1" dirty="0">
                <a:solidFill>
                  <a:srgbClr val="FFFF00"/>
                </a:solidFill>
                <a:effectLst/>
              </a:rPr>
              <a:t>ΣΥΝΔΡΟΜΟ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4195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>
                <a:latin typeface="Arial Narrow" pitchFamily="34" charset="0"/>
              </a:rPr>
              <a:t>Κλινική Διαταραχή που Αναπτύσσεται σε Ασθενείς με Χρόνια Ηπατοπάθεια, </a:t>
            </a:r>
          </a:p>
          <a:p>
            <a:pPr eaLnBrk="1" hangingPunct="1">
              <a:defRPr/>
            </a:pPr>
            <a:r>
              <a:rPr lang="el-GR" sz="3200" dirty="0">
                <a:latin typeface="Arial Narrow" pitchFamily="34" charset="0"/>
              </a:rPr>
              <a:t>Ηπατική Ανεπάρκεια και</a:t>
            </a:r>
          </a:p>
          <a:p>
            <a:pPr eaLnBrk="1" hangingPunct="1">
              <a:defRPr/>
            </a:pPr>
            <a:r>
              <a:rPr lang="el-GR" sz="3200" dirty="0">
                <a:latin typeface="Arial Narrow" pitchFamily="34" charset="0"/>
              </a:rPr>
              <a:t>Πυλαία Υπέρταση</a:t>
            </a:r>
          </a:p>
          <a:p>
            <a:pPr eaLnBrk="1" hangingPunct="1">
              <a:defRPr/>
            </a:pPr>
            <a:r>
              <a:rPr lang="el-GR" sz="3200" dirty="0">
                <a:latin typeface="Arial Narrow" pitchFamily="34" charset="0"/>
              </a:rPr>
              <a:t>Χαρακτηρίζεται από Επιβάρυνση της Νεφρικής Λειτουργίας με Διαταραχές στην Αρτηριακή Κυκλοφορία και τη Δραστηριότητα των Ενδογενών Αγγειακών Συστημάτων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07533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 err="1">
                <a:solidFill>
                  <a:srgbClr val="FFFF00"/>
                </a:solidFill>
                <a:effectLst/>
              </a:rPr>
              <a:t>Ηπατονεφρικό</a:t>
            </a:r>
            <a:r>
              <a:rPr lang="el-GR" sz="4000" b="1" i="1" dirty="0">
                <a:solidFill>
                  <a:srgbClr val="FFFF00"/>
                </a:solidFill>
                <a:effectLst/>
              </a:rPr>
              <a:t> Σύνδρομο </a:t>
            </a:r>
            <a:r>
              <a:rPr lang="el-GR" sz="3600" b="1" i="1" dirty="0">
                <a:solidFill>
                  <a:srgbClr val="FFFF00"/>
                </a:solidFill>
                <a:effectLst/>
              </a:rPr>
              <a:t>(ΗΝΣ</a:t>
            </a:r>
            <a:r>
              <a:rPr lang="el-GR" sz="3200" b="1" i="1" dirty="0">
                <a:solidFill>
                  <a:srgbClr val="FF0000"/>
                </a:solidFill>
                <a:effectLst/>
              </a:rPr>
              <a:t>)</a:t>
            </a:r>
            <a:endParaRPr lang="el-GR" sz="36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571500"/>
            <a:ext cx="9252520" cy="62865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l-GR" sz="3200" b="1" dirty="0">
                <a:solidFill>
                  <a:srgbClr val="FFFF00"/>
                </a:solidFill>
              </a:rPr>
              <a:t>Διαγνωστικά Κριτήρια </a:t>
            </a:r>
          </a:p>
          <a:p>
            <a:pPr marL="651510" indent="-51435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Κίρρωση με Ασκίτη </a:t>
            </a:r>
          </a:p>
          <a:p>
            <a:pPr marL="651510" indent="-51435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Κρεατινίνη ορού &gt; 1.5 </a:t>
            </a:r>
            <a:r>
              <a:rPr lang="de-DE" dirty="0">
                <a:latin typeface="Arial Narrow" pitchFamily="34" charset="0"/>
              </a:rPr>
              <a:t>mg/</a:t>
            </a:r>
            <a:r>
              <a:rPr lang="de-DE" dirty="0" err="1">
                <a:latin typeface="Arial Narrow" pitchFamily="34" charset="0"/>
              </a:rPr>
              <a:t>dL</a:t>
            </a:r>
            <a:endParaRPr lang="de-DE" dirty="0">
              <a:latin typeface="Arial Narrow" pitchFamily="34" charset="0"/>
            </a:endParaRPr>
          </a:p>
          <a:p>
            <a:pPr marL="624078" indent="-51435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Απουσία </a:t>
            </a:r>
            <a:r>
              <a:rPr lang="de-DE" dirty="0" err="1">
                <a:latin typeface="Arial Narrow" pitchFamily="34" charset="0"/>
              </a:rPr>
              <a:t>shock</a:t>
            </a:r>
            <a:r>
              <a:rPr lang="de-DE" dirty="0">
                <a:latin typeface="Arial Narrow" pitchFamily="34" charset="0"/>
              </a:rPr>
              <a:t> 	</a:t>
            </a: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Απουσία </a:t>
            </a:r>
            <a:r>
              <a:rPr lang="el-GR" dirty="0" err="1">
                <a:latin typeface="Arial Narrow" pitchFamily="34" charset="0"/>
              </a:rPr>
              <a:t>Υποογκαιμίας</a:t>
            </a:r>
            <a:endParaRPr lang="el-GR" dirty="0">
              <a:latin typeface="Arial Narrow" pitchFamily="34" charset="0"/>
            </a:endParaRP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M</a:t>
            </a:r>
            <a:r>
              <a:rPr lang="el-GR" dirty="0">
                <a:latin typeface="Arial Narrow" pitchFamily="34" charset="0"/>
              </a:rPr>
              <a:t>η βελτίωση </a:t>
            </a:r>
            <a:r>
              <a:rPr lang="el-GR" dirty="0" err="1">
                <a:latin typeface="Arial Narrow" pitchFamily="34" charset="0"/>
              </a:rPr>
              <a:t>Cr</a:t>
            </a:r>
            <a:r>
              <a:rPr lang="el-GR" dirty="0">
                <a:latin typeface="Arial Narrow" pitchFamily="34" charset="0"/>
              </a:rPr>
              <a:t> &lt;1.5 </a:t>
            </a:r>
            <a:r>
              <a:rPr lang="el-GR" dirty="0" err="1">
                <a:latin typeface="Arial Narrow" pitchFamily="34" charset="0"/>
              </a:rPr>
              <a:t>mg</a:t>
            </a:r>
            <a:r>
              <a:rPr lang="el-GR" dirty="0">
                <a:latin typeface="Arial Narrow" pitchFamily="34" charset="0"/>
              </a:rPr>
              <a:t>/</a:t>
            </a:r>
            <a:r>
              <a:rPr lang="el-GR" dirty="0" err="1">
                <a:latin typeface="Arial Narrow" pitchFamily="34" charset="0"/>
              </a:rPr>
              <a:t>dL</a:t>
            </a:r>
            <a:r>
              <a:rPr lang="el-GR" dirty="0">
                <a:latin typeface="Arial Narrow" pitchFamily="34" charset="0"/>
              </a:rPr>
              <a:t>) μετά από τουλάχιστον 2ημ.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l-GR" dirty="0">
                <a:latin typeface="Arial Narrow" pitchFamily="34" charset="0"/>
              </a:rPr>
              <a:t>διακοπή των Διουρητικών (εάν ελάμβανε διουρητικά) και προσπάθεια </a:t>
            </a:r>
            <a:r>
              <a:rPr lang="el-GR" dirty="0" err="1">
                <a:latin typeface="Arial Narrow" pitchFamily="34" charset="0"/>
              </a:rPr>
              <a:t>Ογκοδιαστολής</a:t>
            </a:r>
            <a:r>
              <a:rPr lang="el-GR" dirty="0">
                <a:latin typeface="Arial Narrow" pitchFamily="34" charset="0"/>
              </a:rPr>
              <a:t> με χορήγηση </a:t>
            </a:r>
            <a:r>
              <a:rPr lang="el-GR" dirty="0" err="1">
                <a:latin typeface="Arial Narrow" pitchFamily="34" charset="0"/>
              </a:rPr>
              <a:t>Λευκωματίνης</a:t>
            </a:r>
            <a:r>
              <a:rPr lang="el-GR" dirty="0">
                <a:latin typeface="Arial Narrow" pitchFamily="34" charset="0"/>
              </a:rPr>
              <a:t> σε δόση 1g/Kg/day (</a:t>
            </a:r>
            <a:r>
              <a:rPr lang="el-GR" dirty="0" err="1">
                <a:latin typeface="Arial Narrow" pitchFamily="34" charset="0"/>
              </a:rPr>
              <a:t>maximum</a:t>
            </a:r>
            <a:r>
              <a:rPr lang="el-GR" dirty="0">
                <a:latin typeface="Arial Narrow" pitchFamily="34" charset="0"/>
              </a:rPr>
              <a:t> 100 g/</a:t>
            </a:r>
            <a:r>
              <a:rPr lang="el-GR" dirty="0" err="1">
                <a:latin typeface="Arial Narrow" pitchFamily="34" charset="0"/>
              </a:rPr>
              <a:t>day)</a:t>
            </a:r>
            <a:r>
              <a:rPr lang="el-GR" dirty="0">
                <a:latin typeface="Arial Narrow" pitchFamily="34" charset="0"/>
              </a:rPr>
              <a:t> 	</a:t>
            </a: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Απουσία Παρεγχυματικής Νεφρικής Νόσου (</a:t>
            </a:r>
            <a:r>
              <a:rPr lang="el-GR" dirty="0" err="1">
                <a:latin typeface="Arial Narrow" pitchFamily="34" charset="0"/>
              </a:rPr>
              <a:t>Πρωτεϊνουρία</a:t>
            </a:r>
            <a:r>
              <a:rPr lang="el-GR" dirty="0">
                <a:latin typeface="Arial Narrow" pitchFamily="34" charset="0"/>
              </a:rPr>
              <a:t> &lt; 0.5 </a:t>
            </a:r>
            <a:r>
              <a:rPr lang="de-DE" dirty="0">
                <a:latin typeface="Arial Narrow" pitchFamily="34" charset="0"/>
              </a:rPr>
              <a:t>g/</a:t>
            </a:r>
            <a:r>
              <a:rPr lang="de-DE" dirty="0" err="1">
                <a:latin typeface="Arial Narrow" pitchFamily="34" charset="0"/>
              </a:rPr>
              <a:t>day</a:t>
            </a:r>
            <a:r>
              <a:rPr lang="de-DE" dirty="0">
                <a:latin typeface="Arial Narrow" pitchFamily="34" charset="0"/>
              </a:rPr>
              <a:t>,</a:t>
            </a:r>
            <a:r>
              <a:rPr lang="el-GR" dirty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de-DE" dirty="0">
                <a:latin typeface="Arial Narrow" pitchFamily="34" charset="0"/>
              </a:rPr>
              <a:t> </a:t>
            </a:r>
            <a:r>
              <a:rPr lang="el-GR" dirty="0">
                <a:latin typeface="Arial Narrow" pitchFamily="34" charset="0"/>
              </a:rPr>
              <a:t>Μ</a:t>
            </a:r>
            <a:r>
              <a:rPr lang="en-US" dirty="0" err="1">
                <a:latin typeface="Arial Narrow" pitchFamily="34" charset="0"/>
              </a:rPr>
              <a:t>ικροαιματουρία</a:t>
            </a:r>
            <a:r>
              <a:rPr lang="en-US" dirty="0">
                <a:latin typeface="Arial Narrow" pitchFamily="34" charset="0"/>
              </a:rPr>
              <a:t> &lt;50 </a:t>
            </a:r>
            <a:r>
              <a:rPr lang="en-US" dirty="0" err="1">
                <a:latin typeface="Arial Narrow" pitchFamily="34" charset="0"/>
              </a:rPr>
              <a:t>redcells</a:t>
            </a:r>
            <a:r>
              <a:rPr lang="el-GR" dirty="0">
                <a:latin typeface="Arial Narrow" pitchFamily="34" charset="0"/>
              </a:rPr>
              <a:t>, </a:t>
            </a:r>
            <a:endParaRPr lang="en-US" dirty="0">
              <a:latin typeface="Arial Narrow" pitchFamily="34" charset="0"/>
            </a:endParaRP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Φυσιολογικό </a:t>
            </a:r>
            <a:r>
              <a:rPr lang="de-DE" dirty="0">
                <a:latin typeface="Arial Narrow" pitchFamily="34" charset="0"/>
              </a:rPr>
              <a:t>US </a:t>
            </a:r>
            <a:r>
              <a:rPr lang="el-GR" dirty="0">
                <a:latin typeface="Arial Narrow" pitchFamily="34" charset="0"/>
              </a:rPr>
              <a:t>νεφρών ) </a:t>
            </a: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>
                <a:latin typeface="Arial Narrow" pitchFamily="34" charset="0"/>
              </a:rPr>
              <a:t>Όχι τρέχουσα ή πρόσφατη θεραπεία με </a:t>
            </a:r>
            <a:r>
              <a:rPr lang="el-GR" dirty="0" err="1">
                <a:latin typeface="Arial Narrow" pitchFamily="34" charset="0"/>
              </a:rPr>
              <a:t>Νεφροτοξικά</a:t>
            </a:r>
            <a:r>
              <a:rPr lang="el-GR" dirty="0">
                <a:latin typeface="Arial Narrow" pitchFamily="34" charset="0"/>
              </a:rPr>
              <a:t> Φάρμακα </a:t>
            </a:r>
          </a:p>
          <a:p>
            <a:pPr marL="624078" indent="-514350">
              <a:lnSpc>
                <a:spcPct val="120000"/>
              </a:lnSpc>
              <a:buClr>
                <a:srgbClr val="FF0000"/>
              </a:buClr>
              <a:buNone/>
            </a:pP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868" y="6365557"/>
            <a:ext cx="52863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de-DE" sz="1400" b="1" dirty="0"/>
              <a:t>EASL Clinical Practice </a:t>
            </a:r>
            <a:r>
              <a:rPr lang="de-DE" sz="1400" b="1" dirty="0" err="1"/>
              <a:t>Guidelines</a:t>
            </a:r>
            <a:r>
              <a:rPr lang="el-GR" sz="1400" b="1" dirty="0"/>
              <a:t> </a:t>
            </a:r>
            <a:r>
              <a:rPr lang="de-DE" sz="1200" b="1" dirty="0"/>
              <a:t>Journal of </a:t>
            </a:r>
            <a:r>
              <a:rPr lang="de-DE" sz="1200" b="1" dirty="0" err="1"/>
              <a:t>Hepatology</a:t>
            </a:r>
            <a:r>
              <a:rPr lang="de-DE" sz="1200" b="1" dirty="0"/>
              <a:t> 2010:53;397-417 </a:t>
            </a:r>
            <a:endParaRPr lang="el-GR" sz="11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5400" b="1" i="1" dirty="0">
                <a:solidFill>
                  <a:srgbClr val="FFFF00"/>
                </a:solidFill>
                <a:effectLst/>
              </a:rPr>
              <a:t>ΤΑΞΙΝΟΜΗΣΗ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358246" cy="507209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4000" b="1" u="sng" dirty="0">
                <a:solidFill>
                  <a:srgbClr val="FFFF00"/>
                </a:solidFill>
              </a:rPr>
              <a:t>Τύπος Ι</a:t>
            </a:r>
          </a:p>
          <a:p>
            <a:pPr eaLnBrk="1" hangingPunct="1">
              <a:buNone/>
              <a:defRPr/>
            </a:pPr>
            <a:r>
              <a:rPr lang="el-GR" sz="3200" b="1" dirty="0">
                <a:latin typeface="Arial Narrow" pitchFamily="34" charset="0"/>
              </a:rPr>
              <a:t>Ταχέως Εξελισσόμενη </a:t>
            </a:r>
            <a:r>
              <a:rPr lang="en-US" sz="3200" b="1" dirty="0">
                <a:latin typeface="Arial Narrow" pitchFamily="34" charset="0"/>
              </a:rPr>
              <a:t>N</a:t>
            </a:r>
            <a:r>
              <a:rPr lang="el-GR" sz="3200" b="1" dirty="0" err="1">
                <a:latin typeface="Arial Narrow" pitchFamily="34" charset="0"/>
              </a:rPr>
              <a:t>εφρική</a:t>
            </a:r>
            <a:r>
              <a:rPr lang="el-GR" sz="3200" b="1" dirty="0">
                <a:latin typeface="Arial Narrow" pitchFamily="34" charset="0"/>
              </a:rPr>
              <a:t> </a:t>
            </a:r>
            <a:r>
              <a:rPr lang="en-US" sz="3200" b="1" dirty="0">
                <a:latin typeface="Arial Narrow" pitchFamily="34" charset="0"/>
              </a:rPr>
              <a:t>A</a:t>
            </a:r>
            <a:r>
              <a:rPr lang="el-GR" sz="3200" b="1" dirty="0" err="1">
                <a:latin typeface="Arial Narrow" pitchFamily="34" charset="0"/>
              </a:rPr>
              <a:t>νεπάρκεια</a:t>
            </a:r>
            <a:r>
              <a:rPr lang="el-GR" sz="3200" b="1" dirty="0">
                <a:latin typeface="Arial Narrow" pitchFamily="34" charset="0"/>
              </a:rPr>
              <a:t> με Διπλασιασμό της </a:t>
            </a:r>
            <a:endParaRPr lang="en-US" sz="3200" b="1" dirty="0">
              <a:latin typeface="Arial Narrow" pitchFamily="34" charset="0"/>
            </a:endParaRPr>
          </a:p>
          <a:p>
            <a:pPr eaLnBrk="1" hangingPunct="1">
              <a:buNone/>
              <a:defRPr/>
            </a:pPr>
            <a:r>
              <a:rPr lang="en-US" sz="3200" b="1" dirty="0">
                <a:latin typeface="Arial Narrow" pitchFamily="34" charset="0"/>
              </a:rPr>
              <a:t>Cr</a:t>
            </a:r>
            <a:r>
              <a:rPr lang="el-GR" sz="3200" b="1" dirty="0">
                <a:latin typeface="Arial Narrow" pitchFamily="34" charset="0"/>
              </a:rPr>
              <a:t>2,5</a:t>
            </a:r>
            <a:r>
              <a:rPr lang="en-US" sz="3200" b="1" dirty="0">
                <a:latin typeface="Arial Narrow" pitchFamily="34" charset="0"/>
              </a:rPr>
              <a:t>mg/dl</a:t>
            </a:r>
            <a:r>
              <a:rPr lang="el-GR" sz="3200" b="1" dirty="0">
                <a:latin typeface="Arial Narrow" pitchFamily="34" charset="0"/>
              </a:rPr>
              <a:t> σε&lt;2εβδ</a:t>
            </a:r>
          </a:p>
          <a:p>
            <a:pPr eaLnBrk="1" hangingPunct="1">
              <a:defRPr/>
            </a:pPr>
            <a:endParaRPr lang="el-GR" sz="3200" b="1" u="sng" dirty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l-GR" sz="3600" b="1" u="sng" dirty="0">
                <a:solidFill>
                  <a:srgbClr val="FFFF00"/>
                </a:solidFill>
                <a:latin typeface="Arial Narrow" pitchFamily="34" charset="0"/>
              </a:rPr>
              <a:t>Τύπος ΙΙ </a:t>
            </a:r>
          </a:p>
          <a:p>
            <a:pPr eaLnBrk="1" hangingPunct="1">
              <a:buNone/>
              <a:defRPr/>
            </a:pPr>
            <a:r>
              <a:rPr lang="el-GR" sz="3200" b="1" dirty="0">
                <a:latin typeface="Arial Narrow" pitchFamily="34" charset="0"/>
              </a:rPr>
              <a:t>Ήπια, Βραδέως Εξελισσόμενη Νεφρική Ανεπάρκεια  </a:t>
            </a:r>
            <a:r>
              <a:rPr lang="en-US" sz="3200" b="1" dirty="0">
                <a:latin typeface="Arial Narrow" pitchFamily="34" charset="0"/>
              </a:rPr>
              <a:t>Cr&lt;2,5mg/dl</a:t>
            </a:r>
            <a:r>
              <a:rPr lang="el-GR" sz="3200" b="1" dirty="0">
                <a:latin typeface="Arial Narrow" pitchFamily="34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el-GR" sz="3200" b="1" dirty="0">
                <a:latin typeface="Arial Narrow" pitchFamily="34" charset="0"/>
              </a:rPr>
              <a:t>σε Ασθενή με Ανθεκτικό Ασκίτη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ΠΑΘΟΓΕΝΕΙΑ ΗΝΣ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ΠΑΘΟΓΕΝΕΙΑ ΗΝΣ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556792"/>
            <a:ext cx="8136903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i="1" dirty="0">
                <a:solidFill>
                  <a:srgbClr val="FFFF00"/>
                </a:solidFill>
                <a:effectLst/>
              </a:rPr>
              <a:t>ΠΑΘΟΓΕΝΕΙΑ ΗΝΣ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8136904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FFFF00"/>
                </a:solidFill>
                <a:effectLst/>
              </a:rPr>
              <a:t>ΠΑΘΟΓΕΝΕΙΑ ΗΝΣ 2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340768"/>
            <a:ext cx="7920879" cy="49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FFFF00"/>
                </a:solidFill>
                <a:effectLst/>
              </a:rPr>
              <a:t>ΠΑΘΟΓΕΝΕΙΑ ΗΝΣ 1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8064896" cy="469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7308" y="9994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solidFill>
                  <a:srgbClr val="FFFF00"/>
                </a:solidFill>
                <a:effectLst/>
              </a:rPr>
              <a:t>Ταξινόμηση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Ασκίτη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</a:rPr>
              <a:t>βάσειSAAG</a:t>
            </a:r>
            <a:br>
              <a:rPr lang="el-GR" sz="3200" b="1" i="1" dirty="0">
                <a:solidFill>
                  <a:srgbClr val="FFFF00"/>
                </a:solidFill>
                <a:effectLst/>
              </a:rPr>
            </a:br>
            <a:r>
              <a:rPr lang="el-GR" sz="3200" b="1" i="1" dirty="0">
                <a:solidFill>
                  <a:srgbClr val="FFFF00"/>
                </a:solidFill>
                <a:effectLst/>
              </a:rPr>
              <a:t> (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Serum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</a:rPr>
              <a:t>Ascites</a:t>
            </a:r>
            <a:r>
              <a:rPr lang="en-US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Albumin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Gradient</a:t>
            </a:r>
            <a:r>
              <a:rPr lang="el-GR" sz="2800" b="1" i="1" dirty="0">
                <a:solidFill>
                  <a:srgbClr val="FFFF00"/>
                </a:solidFill>
                <a:effectLst/>
              </a:rPr>
              <a:t>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39187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High gradient &gt;=1,1gr/dl</a:t>
            </a:r>
          </a:p>
          <a:p>
            <a:pPr algn="ctr">
              <a:buNone/>
            </a:pPr>
            <a:r>
              <a:rPr lang="el-GR" sz="3600" b="1" i="1" dirty="0">
                <a:solidFill>
                  <a:srgbClr val="FFFF00"/>
                </a:solidFill>
              </a:rPr>
              <a:t>ΜΗ ΚΙΡΡΩΤΙΚΗΣ ΑΙΤΙΟΛΟΓΙΑΣ</a:t>
            </a:r>
          </a:p>
          <a:p>
            <a:pPr algn="ctr"/>
            <a:r>
              <a:rPr lang="el-GR" sz="3600" dirty="0"/>
              <a:t>Μυξοίδημα </a:t>
            </a:r>
          </a:p>
          <a:p>
            <a:pPr algn="ctr"/>
            <a:r>
              <a:rPr lang="el-GR" sz="3600" dirty="0" err="1"/>
              <a:t>Νεφρογενής</a:t>
            </a:r>
            <a:r>
              <a:rPr lang="el-GR" sz="3600" dirty="0"/>
              <a:t> Ασκίτης </a:t>
            </a:r>
          </a:p>
          <a:p>
            <a:pPr algn="ctr"/>
            <a:r>
              <a:rPr lang="el-GR" sz="4000" dirty="0"/>
              <a:t>Καρδιακός </a:t>
            </a:r>
            <a:r>
              <a:rPr lang="el-GR" sz="4000" dirty="0" err="1"/>
              <a:t>Ασκίτης</a:t>
            </a:r>
            <a:r>
              <a:rPr lang="el-GR" sz="4000" dirty="0"/>
              <a:t> </a:t>
            </a:r>
          </a:p>
          <a:p>
            <a:pPr algn="ctr"/>
            <a:r>
              <a:rPr lang="el-GR" sz="4000" dirty="0"/>
              <a:t>Σύνδρομο </a:t>
            </a:r>
            <a:r>
              <a:rPr lang="en-US" sz="4000" dirty="0"/>
              <a:t>Budd-</a:t>
            </a:r>
            <a:r>
              <a:rPr lang="en-US" sz="4000" dirty="0" err="1"/>
              <a:t>Chiari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129980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ΠΑΘΟΓΕΝΕΙΑ ΗΝΣ 1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484784"/>
            <a:ext cx="8064896" cy="47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l-GR" dirty="0"/>
              <a:t>                   </a:t>
            </a:r>
            <a:r>
              <a:rPr lang="el-GR" sz="8000" b="1" i="1" dirty="0">
                <a:solidFill>
                  <a:srgbClr val="FFFF00"/>
                </a:solidFill>
              </a:rPr>
              <a:t>ΗΝΣ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27088" y="1484784"/>
            <a:ext cx="7777360" cy="4763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b="1" dirty="0">
                <a:solidFill>
                  <a:srgbClr val="FFFF00"/>
                </a:solidFill>
              </a:rPr>
              <a:t>Το πιο Σημαντικό </a:t>
            </a:r>
            <a:endParaRPr lang="en-US" sz="44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4400" b="1" dirty="0" err="1"/>
              <a:t>Εκλυτικό</a:t>
            </a:r>
            <a:r>
              <a:rPr lang="el-GR" sz="4400" b="1" dirty="0"/>
              <a:t> Αίτιο </a:t>
            </a:r>
            <a:r>
              <a:rPr lang="el-GR" sz="4400" b="1" dirty="0" err="1"/>
              <a:t>Ηπατονεφρικού</a:t>
            </a:r>
            <a:r>
              <a:rPr lang="el-GR" sz="4400" b="1" dirty="0"/>
              <a:t> είναι η Λοίμωξη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000100" y="5572140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Salerno F, </a:t>
            </a:r>
            <a:r>
              <a:rPr lang="de-DE" sz="1600" dirty="0" err="1"/>
              <a:t>Gerbes</a:t>
            </a:r>
            <a:r>
              <a:rPr lang="de-DE" sz="1600" dirty="0"/>
              <a:t> A, Gin</a:t>
            </a:r>
            <a:r>
              <a:rPr lang="el-GR" sz="1600" dirty="0"/>
              <a:t>θ</a:t>
            </a:r>
            <a:r>
              <a:rPr lang="de-DE" sz="1600" dirty="0"/>
              <a:t>s P, Wong F, Arroyo V. Diagnosis, </a:t>
            </a:r>
            <a:r>
              <a:rPr lang="de-DE" sz="1600" dirty="0" err="1"/>
              <a:t>prevention</a:t>
            </a:r>
            <a:r>
              <a:rPr lang="de-DE" sz="1600" dirty="0"/>
              <a:t> and </a:t>
            </a:r>
            <a:r>
              <a:rPr lang="en-US" sz="1600" dirty="0"/>
              <a:t>treatment of </a:t>
            </a:r>
            <a:r>
              <a:rPr lang="en-US" sz="1600" dirty="0" err="1"/>
              <a:t>hepatorenal</a:t>
            </a:r>
            <a:r>
              <a:rPr lang="en-US" sz="1600" dirty="0"/>
              <a:t> syndrome in cirrhosis. Gut 2007;56:1310–1318 </a:t>
            </a:r>
            <a:endParaRPr lang="el-GR"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91680" y="203894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ΑΝΤΙΜΕΤΩΠΙΣΗ ΑΣΘΕΝΟΥΣ ΜΕ ΗΝΣ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3200" dirty="0"/>
              <a:t>ICU ή Μονάδα Αυξημένης Φροντίδας 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3200" dirty="0"/>
              <a:t>Έλεγχος για Λοίμωξη = Καλλιέργειες Αίματος, Ούρων, </a:t>
            </a:r>
            <a:r>
              <a:rPr lang="el-GR" sz="3200" dirty="0" err="1"/>
              <a:t>Ασκ.Υγρού</a:t>
            </a:r>
            <a:r>
              <a:rPr lang="el-GR" sz="3200" dirty="0"/>
              <a:t> 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3200" dirty="0"/>
              <a:t>Χρήση </a:t>
            </a:r>
            <a:r>
              <a:rPr lang="de-DE" sz="3200" dirty="0"/>
              <a:t>B-</a:t>
            </a:r>
            <a:r>
              <a:rPr lang="de-DE" sz="3200" dirty="0" err="1"/>
              <a:t>blockers</a:t>
            </a:r>
            <a:r>
              <a:rPr lang="de-DE" sz="3200" dirty="0"/>
              <a:t> </a:t>
            </a:r>
            <a:r>
              <a:rPr lang="el-GR" sz="3200" dirty="0"/>
              <a:t>= Διακοπή ή Συνέχιση ?</a:t>
            </a:r>
            <a:endParaRPr lang="en-US" sz="3200" dirty="0"/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3200" dirty="0"/>
              <a:t> </a:t>
            </a:r>
            <a:r>
              <a:rPr lang="el-GR" sz="2800" b="1" dirty="0"/>
              <a:t>Δεν υπάρχουν Επαρκή Δεδομένα- Πρόσφατη χορήγηση </a:t>
            </a:r>
            <a:r>
              <a:rPr lang="el-GR" sz="2800" b="1" dirty="0" err="1"/>
              <a:t>προπρανολόλης</a:t>
            </a:r>
            <a:r>
              <a:rPr lang="el-GR" sz="2800" b="1" dirty="0"/>
              <a:t> μπορεί να οδηγήσει σε ΗΝΣ </a:t>
            </a:r>
            <a:endParaRPr lang="en-US" sz="2400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1572344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>
                <a:solidFill>
                  <a:srgbClr val="FFFF00"/>
                </a:solidFill>
                <a:effectLst/>
              </a:rPr>
              <a:t>ΑΝΤΙΜΕΤΩΠΙΣΗ ΑΣΘΕΝΟΥΣ ΜΕ ΗΝΣ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772816"/>
            <a:ext cx="8262660" cy="4746864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10000"/>
              </a:lnSpc>
              <a:buNone/>
            </a:pPr>
            <a:r>
              <a:rPr lang="en-US" sz="2400" b="1" dirty="0">
                <a:latin typeface="Arial Narrow" pitchFamily="34" charset="0"/>
              </a:rPr>
              <a:t>3.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l-GR" sz="3200" dirty="0">
                <a:latin typeface="Arial Narrow" pitchFamily="34" charset="0"/>
              </a:rPr>
              <a:t>Παρακέντηση Ασκιτικού Υγρού  = Δεν υπάρχουν επαρκή δεδομένα - LVP + </a:t>
            </a:r>
            <a:r>
              <a:rPr lang="el-GR" sz="3200" dirty="0" err="1">
                <a:latin typeface="Arial Narrow" pitchFamily="34" charset="0"/>
              </a:rPr>
              <a:t>Albumin</a:t>
            </a:r>
            <a:r>
              <a:rPr lang="el-GR" sz="3200" dirty="0">
                <a:latin typeface="Arial Narrow" pitchFamily="34" charset="0"/>
              </a:rPr>
              <a:t> σε Ασκίτη υπό τάση</a:t>
            </a:r>
            <a:endParaRPr lang="en-US" sz="3200" dirty="0">
              <a:latin typeface="Arial Narrow" pitchFamily="34" charset="0"/>
            </a:endParaRPr>
          </a:p>
          <a:p>
            <a:pPr marL="624078" indent="-514350">
              <a:lnSpc>
                <a:spcPct val="110000"/>
              </a:lnSpc>
              <a:buNone/>
            </a:pPr>
            <a:r>
              <a:rPr lang="en-US" sz="2400" dirty="0">
                <a:latin typeface="Arial Narrow" pitchFamily="34" charset="0"/>
              </a:rPr>
              <a:t>4. </a:t>
            </a:r>
            <a:r>
              <a:rPr lang="el-GR" sz="3200" dirty="0">
                <a:latin typeface="Arial Narrow" pitchFamily="34" charset="0"/>
              </a:rPr>
              <a:t>Χρήση Διουρητικών</a:t>
            </a:r>
            <a:r>
              <a:rPr lang="en-US" sz="3200" dirty="0">
                <a:latin typeface="Arial Narrow" pitchFamily="34" charset="0"/>
              </a:rPr>
              <a:t>?</a:t>
            </a:r>
            <a:r>
              <a:rPr lang="el-GR" sz="3200" dirty="0">
                <a:latin typeface="Arial Narrow" pitchFamily="34" charset="0"/>
              </a:rPr>
              <a:t> = Διακοπή όλων των Διουρητικών / </a:t>
            </a:r>
            <a:r>
              <a:rPr lang="el-GR" sz="3200" dirty="0" err="1">
                <a:latin typeface="Arial Narrow" pitchFamily="34" charset="0"/>
              </a:rPr>
              <a:t>Φουροσεμίδη</a:t>
            </a:r>
            <a:r>
              <a:rPr lang="el-GR" sz="3200" dirty="0">
                <a:latin typeface="Arial Narrow" pitchFamily="34" charset="0"/>
              </a:rPr>
              <a:t> σε Υπερφόρτωση Υγρών</a:t>
            </a:r>
          </a:p>
          <a:p>
            <a:pPr>
              <a:lnSpc>
                <a:spcPct val="110000"/>
              </a:lnSpc>
            </a:pPr>
            <a:endParaRPr lang="el-GR" sz="3200" dirty="0">
              <a:solidFill>
                <a:srgbClr val="002060"/>
              </a:solidFill>
              <a:latin typeface="Arial Narrow" pitchFamily="34" charset="0"/>
            </a:endParaRPr>
          </a:p>
          <a:p>
            <a:pPr marL="624078" indent="-514350">
              <a:lnSpc>
                <a:spcPct val="110000"/>
              </a:lnSpc>
              <a:buNone/>
            </a:pPr>
            <a:endParaRPr lang="el-GR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1835696" y="147838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ΑΝΤΙΜΕΤΩΠΙΣΗ ΑΣΘΕΝΟΥΣ ΜΕ ΗΝΣ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292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800" dirty="0">
                <a:latin typeface="Arial Narrow" pitchFamily="34" charset="0"/>
              </a:rPr>
              <a:t>Ασθενείς με Αιμορραγία </a:t>
            </a:r>
            <a:r>
              <a:rPr lang="en-US" sz="2800" dirty="0">
                <a:latin typeface="Arial Narrow" pitchFamily="34" charset="0"/>
              </a:rPr>
              <a:t>=</a:t>
            </a:r>
            <a:r>
              <a:rPr lang="el-GR" sz="2800" dirty="0">
                <a:latin typeface="Arial Narrow" pitchFamily="34" charset="0"/>
              </a:rPr>
              <a:t>Μεταγγίσεις Αίματος και Παραγώγων της Πήξης</a:t>
            </a:r>
            <a:r>
              <a:rPr lang="en-US" sz="2800" dirty="0">
                <a:latin typeface="Arial Narrow" pitchFamily="34" charset="0"/>
              </a:rPr>
              <a:t> ,</a:t>
            </a:r>
            <a:r>
              <a:rPr lang="el-GR" sz="2800" dirty="0">
                <a:latin typeface="Arial Narrow" pitchFamily="34" charset="0"/>
              </a:rPr>
              <a:t> επιχειρείται Διακοπή της Αιμορραγίας</a:t>
            </a:r>
          </a:p>
          <a:p>
            <a:pPr lvl="1" algn="r">
              <a:lnSpc>
                <a:spcPct val="110000"/>
              </a:lnSpc>
            </a:pPr>
            <a:r>
              <a:rPr lang="el-GR" sz="3200" dirty="0">
                <a:latin typeface="Arial Narrow" pitchFamily="34" charset="0"/>
              </a:rPr>
              <a:t>Ιωδιούχα Σκιαγραφικά = </a:t>
            </a:r>
            <a:r>
              <a:rPr lang="el-GR" sz="3000" dirty="0">
                <a:latin typeface="Arial Narrow" pitchFamily="34" charset="0"/>
              </a:rPr>
              <a:t>πρέπει να παρακολουθείται η Νεφρική Λειτουργία και να αποφεύγεται η </a:t>
            </a:r>
            <a:r>
              <a:rPr lang="el-GR" sz="3000" dirty="0" err="1">
                <a:latin typeface="Arial Narrow" pitchFamily="34" charset="0"/>
              </a:rPr>
              <a:t>Υποογκαιμία</a:t>
            </a:r>
            <a:endParaRPr lang="el-GR" sz="3200" dirty="0">
              <a:latin typeface="Arial Narrow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l-GR" sz="2800" dirty="0">
                <a:solidFill>
                  <a:srgbClr val="FFFF00"/>
                </a:solidFill>
                <a:latin typeface="Arial Narrow" pitchFamily="34" charset="0"/>
              </a:rPr>
              <a:t>ΠΡΟΣΟΧΗ </a:t>
            </a:r>
            <a:r>
              <a:rPr lang="el-GR" sz="3000" dirty="0">
                <a:solidFill>
                  <a:srgbClr val="FFFF00"/>
                </a:solidFill>
                <a:latin typeface="Arial Narrow" pitchFamily="34" charset="0"/>
              </a:rPr>
              <a:t>στην Καρδιακή Ανεπάρκεια</a:t>
            </a:r>
            <a:endParaRPr lang="el-GR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800" dirty="0">
                <a:latin typeface="Arial Narrow" pitchFamily="34" charset="0"/>
              </a:rPr>
              <a:t>Θερμιδική Κάλυψη των </a:t>
            </a:r>
            <a:r>
              <a:rPr lang="el-GR" sz="2800" dirty="0" err="1">
                <a:latin typeface="Arial Narrow" pitchFamily="34" charset="0"/>
              </a:rPr>
              <a:t>Κιρρωτικών</a:t>
            </a:r>
            <a:r>
              <a:rPr lang="el-GR" sz="2800" dirty="0">
                <a:latin typeface="Arial Narrow" pitchFamily="34" charset="0"/>
              </a:rPr>
              <a:t> Ασθενών και Αντιμετώπιση κάθε Συνυπάρχουσας Λοίμωξης</a:t>
            </a:r>
          </a:p>
        </p:txBody>
      </p:sp>
      <p:sp>
        <p:nvSpPr>
          <p:cNvPr id="4" name="2 - Τίτλος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19284"/>
            <a:ext cx="6589199" cy="128089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b="1" i="1" dirty="0">
                <a:solidFill>
                  <a:srgbClr val="FFFF00"/>
                </a:solidFill>
                <a:effectLst/>
              </a:rPr>
              <a:t>ΔΙΟΥΡΗΤΙΚΑ ΚΑΙ ΗΠΑΤΟΝΕΦΡΙΚΟ ΣΥΝΔΡΟΜΟ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8229600" cy="400705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>
                <a:latin typeface="Arial Narrow" pitchFamily="34" charset="0"/>
              </a:rPr>
              <a:t>Λανθασμένη Συσχέτιση διάγνωσης του </a:t>
            </a:r>
            <a:r>
              <a:rPr lang="el-GR" sz="3600" dirty="0" err="1">
                <a:latin typeface="Arial Narrow" pitchFamily="34" charset="0"/>
              </a:rPr>
              <a:t>Ηπατονεφρικού</a:t>
            </a:r>
            <a:r>
              <a:rPr lang="el-GR" sz="3600" dirty="0">
                <a:latin typeface="Arial Narrow" pitchFamily="34" charset="0"/>
              </a:rPr>
              <a:t> σε Ασθενείς που λαμβάνουν Διουρητικά </a:t>
            </a:r>
          </a:p>
          <a:p>
            <a:pPr eaLnBrk="1" hangingPunct="1">
              <a:defRPr/>
            </a:pPr>
            <a:r>
              <a:rPr lang="el-GR" sz="3600" dirty="0" err="1">
                <a:latin typeface="Arial Narrow" pitchFamily="34" charset="0"/>
              </a:rPr>
              <a:t>Αζωθαιμία</a:t>
            </a:r>
            <a:r>
              <a:rPr lang="el-GR" sz="3600" dirty="0">
                <a:latin typeface="Arial Narrow" pitchFamily="34" charset="0"/>
              </a:rPr>
              <a:t> προερχόμενη από Διουρητικά βελτιώνεται με τη Διακοπή της Θεραπείας</a:t>
            </a:r>
          </a:p>
          <a:p>
            <a:pPr eaLnBrk="1" hangingPunct="1">
              <a:defRPr/>
            </a:pPr>
            <a:r>
              <a:rPr lang="el-GR" sz="3600" dirty="0" err="1">
                <a:latin typeface="Arial Narrow" pitchFamily="34" charset="0"/>
              </a:rPr>
              <a:t>Ηπατονεφρικό</a:t>
            </a:r>
            <a:r>
              <a:rPr lang="el-GR" sz="3600" dirty="0">
                <a:latin typeface="Arial Narrow" pitchFamily="34" charset="0"/>
              </a:rPr>
              <a:t> Σύνδρομο = επιδείνωση ακόμα και με τη διακοπή διουρητικών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00570"/>
            <a:ext cx="23269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800" b="1" i="1" dirty="0">
                <a:solidFill>
                  <a:srgbClr val="FFFF00"/>
                </a:solidFill>
                <a:effectLst/>
              </a:rPr>
              <a:t>ΘΕΡΑΠΕΙΑ ΗΝΣ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00108"/>
            <a:ext cx="8401080" cy="492922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3200" dirty="0">
                <a:latin typeface="Arial Narrow" pitchFamily="34" charset="0"/>
              </a:rPr>
              <a:t>Πρόληψη = </a:t>
            </a:r>
            <a:r>
              <a:rPr lang="el-GR" sz="2800" dirty="0">
                <a:latin typeface="Arial Narrow" pitchFamily="34" charset="0"/>
              </a:rPr>
              <a:t>Χορήγηση </a:t>
            </a:r>
            <a:r>
              <a:rPr lang="el-GR" sz="2800" dirty="0" err="1">
                <a:latin typeface="Arial Narrow" pitchFamily="34" charset="0"/>
              </a:rPr>
              <a:t>Αλβουμίνης</a:t>
            </a:r>
            <a:r>
              <a:rPr lang="el-GR" sz="2800" dirty="0">
                <a:latin typeface="Arial Narrow" pitchFamily="34" charset="0"/>
              </a:rPr>
              <a:t> και Αντιβιοτικών σε ΑΒΠ, Αποφυγή </a:t>
            </a:r>
            <a:r>
              <a:rPr lang="el-GR" sz="2800" dirty="0" err="1">
                <a:latin typeface="Arial Narrow" pitchFamily="34" charset="0"/>
              </a:rPr>
              <a:t>Νεφροτοξικών</a:t>
            </a:r>
            <a:r>
              <a:rPr lang="el-GR" sz="2800" dirty="0">
                <a:latin typeface="Arial Narrow" pitchFamily="34" charset="0"/>
              </a:rPr>
              <a:t> Φαρμάκων</a:t>
            </a:r>
            <a:endParaRPr lang="el-GR" sz="3600" dirty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l-GR" sz="3600" dirty="0">
                <a:latin typeface="Arial Narrow" pitchFamily="34" charset="0"/>
              </a:rPr>
              <a:t>Αγγειοδιασταλτικά Νεφρικής Κυκλοφορίας</a:t>
            </a:r>
            <a:r>
              <a:rPr lang="en-US" sz="3600" dirty="0">
                <a:latin typeface="Arial Narrow" pitchFamily="34" charset="0"/>
              </a:rPr>
              <a:t> = </a:t>
            </a:r>
            <a:r>
              <a:rPr lang="el-GR" sz="3600" dirty="0" err="1">
                <a:latin typeface="Arial Narrow" pitchFamily="34" charset="0"/>
              </a:rPr>
              <a:t>Ν</a:t>
            </a:r>
            <a:r>
              <a:rPr lang="el-GR" sz="3200" dirty="0" err="1">
                <a:latin typeface="Arial Narrow" pitchFamily="34" charset="0"/>
              </a:rPr>
              <a:t>τοπαμίνη</a:t>
            </a:r>
            <a:r>
              <a:rPr lang="el-GR" sz="3200" dirty="0">
                <a:latin typeface="Arial Narrow" pitchFamily="34" charset="0"/>
              </a:rPr>
              <a:t>, </a:t>
            </a:r>
            <a:r>
              <a:rPr lang="el-GR" sz="3200" dirty="0" err="1">
                <a:latin typeface="Arial Narrow" pitchFamily="34" charset="0"/>
              </a:rPr>
              <a:t>Προσταγλανδίνες</a:t>
            </a:r>
            <a:r>
              <a:rPr lang="el-GR" sz="3200" dirty="0">
                <a:latin typeface="Arial Narrow" pitchFamily="34" charset="0"/>
              </a:rPr>
              <a:t>, Αναστολείς </a:t>
            </a:r>
            <a:r>
              <a:rPr lang="el-GR" sz="3200" dirty="0" err="1">
                <a:latin typeface="Arial Narrow" pitchFamily="34" charset="0"/>
              </a:rPr>
              <a:t>Θρομβοξάνης</a:t>
            </a:r>
            <a:r>
              <a:rPr lang="el-GR" sz="3200" dirty="0">
                <a:latin typeface="Arial Narrow" pitchFamily="34" charset="0"/>
              </a:rPr>
              <a:t> </a:t>
            </a:r>
            <a:endParaRPr lang="el-GR" sz="4000" dirty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l-GR" sz="3600" dirty="0">
                <a:latin typeface="Arial Narrow" pitchFamily="34" charset="0"/>
              </a:rPr>
              <a:t>Σπλαγχνική </a:t>
            </a:r>
            <a:r>
              <a:rPr lang="en-US" sz="3600" dirty="0">
                <a:latin typeface="Arial Narrow" pitchFamily="34" charset="0"/>
              </a:rPr>
              <a:t>A</a:t>
            </a:r>
            <a:r>
              <a:rPr lang="el-GR" sz="3600" dirty="0" err="1">
                <a:latin typeface="Arial Narrow" pitchFamily="34" charset="0"/>
              </a:rPr>
              <a:t>γγειοσύσπαση</a:t>
            </a:r>
            <a:r>
              <a:rPr lang="el-GR" sz="3600" dirty="0">
                <a:latin typeface="Arial Narrow" pitchFamily="34" charset="0"/>
              </a:rPr>
              <a:t> </a:t>
            </a:r>
            <a:r>
              <a:rPr lang="el-GR" sz="4000" dirty="0">
                <a:latin typeface="Arial Narrow" pitchFamily="34" charset="0"/>
              </a:rPr>
              <a:t>= </a:t>
            </a:r>
            <a:r>
              <a:rPr lang="el-GR" sz="3200" dirty="0">
                <a:latin typeface="Arial Narrow" pitchFamily="34" charset="0"/>
              </a:rPr>
              <a:t>Ανάλογα </a:t>
            </a:r>
            <a:r>
              <a:rPr lang="el-GR" sz="3200" dirty="0" err="1">
                <a:latin typeface="Arial Narrow" pitchFamily="34" charset="0"/>
              </a:rPr>
              <a:t>βασοπρεσσίνης</a:t>
            </a:r>
            <a:r>
              <a:rPr lang="el-GR" sz="3200" dirty="0">
                <a:latin typeface="Arial Narrow" pitchFamily="34" charset="0"/>
              </a:rPr>
              <a:t>, (</a:t>
            </a:r>
            <a:r>
              <a:rPr lang="el-GR" sz="3200" dirty="0" err="1">
                <a:latin typeface="Arial Narrow" pitchFamily="34" charset="0"/>
              </a:rPr>
              <a:t>τερλιπρεσσίνη</a:t>
            </a:r>
            <a:r>
              <a:rPr lang="en-US" sz="3200" dirty="0">
                <a:latin typeface="Arial Narrow" pitchFamily="34" charset="0"/>
              </a:rPr>
              <a:t>)</a:t>
            </a:r>
            <a:r>
              <a:rPr lang="el-GR" sz="3200" dirty="0">
                <a:latin typeface="Arial Narrow" pitchFamily="34" charset="0"/>
              </a:rPr>
              <a:t>, α-αγωνιστές, </a:t>
            </a:r>
            <a:r>
              <a:rPr lang="el-GR" sz="3200" dirty="0" err="1">
                <a:latin typeface="Arial Narrow" pitchFamily="34" charset="0"/>
              </a:rPr>
              <a:t>οκτρεοτίδη</a:t>
            </a:r>
            <a:r>
              <a:rPr lang="el-GR" sz="3200" dirty="0">
                <a:latin typeface="Arial Narrow" pitchFamily="34" charset="0"/>
              </a:rPr>
              <a:t> </a:t>
            </a:r>
            <a:r>
              <a:rPr lang="el-GR" sz="2800" dirty="0">
                <a:latin typeface="Arial Narrow" pitchFamily="34" charset="0"/>
              </a:rPr>
              <a:t>+</a:t>
            </a:r>
            <a:r>
              <a:rPr lang="el-GR" sz="2800" dirty="0" err="1">
                <a:latin typeface="Arial Narrow" pitchFamily="34" charset="0"/>
              </a:rPr>
              <a:t>αλβουμίνη</a:t>
            </a:r>
            <a:endParaRPr lang="el-GR" sz="3600" dirty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sz="3600" dirty="0">
                <a:latin typeface="Arial Narrow" pitchFamily="34" charset="0"/>
              </a:rPr>
              <a:t>TIPS, </a:t>
            </a:r>
            <a:r>
              <a:rPr lang="el-GR" sz="3600" dirty="0">
                <a:latin typeface="Arial Narrow" pitchFamily="34" charset="0"/>
              </a:rPr>
              <a:t>ΜΕΤΑΜΟΣΧΕΥΣΗ</a:t>
            </a:r>
          </a:p>
          <a:p>
            <a:pPr eaLnBrk="1" hangingPunct="1">
              <a:defRPr/>
            </a:pPr>
            <a:endParaRPr lang="el-GR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3357554" y="6286520"/>
            <a:ext cx="564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/>
              <a:t>EASL Clinical Practice </a:t>
            </a:r>
            <a:r>
              <a:rPr lang="de-DE" sz="1200" dirty="0" err="1"/>
              <a:t>Guidelines</a:t>
            </a:r>
            <a:r>
              <a:rPr lang="el-GR" sz="1200" dirty="0"/>
              <a:t>  </a:t>
            </a:r>
            <a:r>
              <a:rPr lang="de-DE" sz="1200" dirty="0"/>
              <a:t>Journal of </a:t>
            </a:r>
            <a:r>
              <a:rPr lang="de-DE" sz="1200" dirty="0" err="1"/>
              <a:t>Hepatology</a:t>
            </a:r>
            <a:r>
              <a:rPr lang="de-DE" sz="1200" dirty="0"/>
              <a:t> 2010:53;397-417 </a:t>
            </a:r>
            <a:endParaRPr lang="el-GR" sz="1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4.bp.blogspot.com/-csYS5tRYnig/T5RSQpYXkYI/AAAAAAAAAD8/GWwxluOCvOM/s1600/4e89b0cfc90e229ea662e8cb4e8616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929198"/>
            <a:ext cx="2900484" cy="1733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ΣΥΝΟΠΤΙΚΗ ΘΕΡΑΠΕΙΑ ΗΝΣ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3578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400" dirty="0">
                <a:latin typeface="Arial Narrow" pitchFamily="34" charset="0"/>
              </a:rPr>
              <a:t>Αλβουμίνη σε Ασθενείς με Α.Β.Π.</a:t>
            </a:r>
            <a:endParaRPr lang="en-US" sz="2400" dirty="0"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400" dirty="0" err="1">
                <a:latin typeface="Arial Narrow" pitchFamily="34" charset="0"/>
              </a:rPr>
              <a:t>Πεντοξυφιλλίνη</a:t>
            </a:r>
            <a:r>
              <a:rPr lang="el-GR" sz="2400" dirty="0">
                <a:latin typeface="Arial Narrow" pitchFamily="34" charset="0"/>
              </a:rPr>
              <a:t> σε Αλκοολική Ηπατίτιδα δισκία (Tarontal®400 </a:t>
            </a:r>
            <a:r>
              <a:rPr lang="el-GR" sz="2400" dirty="0" err="1">
                <a:latin typeface="Arial Narrow" pitchFamily="34" charset="0"/>
              </a:rPr>
              <a:t>mg</a:t>
            </a:r>
            <a:r>
              <a:rPr lang="en-US" sz="2400" dirty="0">
                <a:latin typeface="Arial Narrow" pitchFamily="34" charset="0"/>
              </a:rPr>
              <a:t>x</a:t>
            </a:r>
            <a:r>
              <a:rPr lang="el-GR" sz="2400" dirty="0">
                <a:latin typeface="Arial Narrow" pitchFamily="34" charset="0"/>
              </a:rPr>
              <a:t>3) 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Arial Narrow" pitchFamily="34" charset="0"/>
              </a:rPr>
              <a:t>Terlipressine</a:t>
            </a:r>
            <a:r>
              <a:rPr lang="de-DE" sz="2400" dirty="0">
                <a:latin typeface="Arial Narrow" pitchFamily="34" charset="0"/>
              </a:rPr>
              <a:t> + </a:t>
            </a:r>
            <a:r>
              <a:rPr lang="el-GR" sz="2400" dirty="0" err="1">
                <a:latin typeface="Arial Narrow" pitchFamily="34" charset="0"/>
              </a:rPr>
              <a:t>Αλβουμίνη</a:t>
            </a:r>
            <a:r>
              <a:rPr lang="el-GR" sz="2400" dirty="0">
                <a:latin typeface="Arial Narrow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 Narrow" pitchFamily="34" charset="0"/>
              </a:rPr>
              <a:t>(</a:t>
            </a:r>
            <a:r>
              <a:rPr lang="el-GR" sz="2400" dirty="0">
                <a:latin typeface="Arial Narrow" pitchFamily="34" charset="0"/>
              </a:rPr>
              <a:t>Εναλλακτικά : </a:t>
            </a:r>
            <a:r>
              <a:rPr lang="de-DE" sz="2400" dirty="0" err="1">
                <a:latin typeface="Arial Narrow" pitchFamily="34" charset="0"/>
              </a:rPr>
              <a:t>Midodrine</a:t>
            </a:r>
            <a:r>
              <a:rPr lang="de-DE" sz="2400" dirty="0">
                <a:latin typeface="Arial Narrow" pitchFamily="34" charset="0"/>
              </a:rPr>
              <a:t> + </a:t>
            </a:r>
            <a:r>
              <a:rPr lang="de-DE" sz="2400" dirty="0" err="1">
                <a:latin typeface="Arial Narrow" pitchFamily="34" charset="0"/>
              </a:rPr>
              <a:t>Octreotide</a:t>
            </a:r>
            <a:r>
              <a:rPr lang="de-DE" sz="2400" dirty="0">
                <a:latin typeface="Arial Narrow" pitchFamily="34" charset="0"/>
              </a:rPr>
              <a:t> + </a:t>
            </a:r>
            <a:r>
              <a:rPr lang="el-GR" sz="2400" dirty="0">
                <a:latin typeface="Arial Narrow" pitchFamily="34" charset="0"/>
              </a:rPr>
              <a:t>Αλβουμίνη</a:t>
            </a:r>
            <a:r>
              <a:rPr lang="de-DE" sz="2400" dirty="0">
                <a:latin typeface="Arial Narrow" pitchFamily="34" charset="0"/>
              </a:rPr>
              <a:t> </a:t>
            </a:r>
            <a:r>
              <a:rPr lang="el-GR" sz="2400" dirty="0">
                <a:latin typeface="Arial Narrow" pitchFamily="34" charset="0"/>
              </a:rPr>
              <a:t>ή ΝΑ + Αλβουμίνη</a:t>
            </a:r>
            <a:r>
              <a:rPr lang="de-DE" sz="2400" dirty="0">
                <a:latin typeface="Arial Narrow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latin typeface="Arial Narrow" pitchFamily="34" charset="0"/>
              </a:rPr>
              <a:t>TIPS (Μη Ανταπόκριση στα </a:t>
            </a:r>
            <a:r>
              <a:rPr lang="el-GR" sz="2400" dirty="0" err="1">
                <a:latin typeface="Arial Narrow" pitchFamily="34" charset="0"/>
              </a:rPr>
              <a:t>Αγγειοσυσπαστικά</a:t>
            </a:r>
            <a:r>
              <a:rPr lang="el-GR" sz="2400" dirty="0">
                <a:latin typeface="Arial Narrow" pitchFamily="34" charset="0"/>
              </a:rPr>
              <a:t>, διατήρηση του καλού αποτελέσματος)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 Narrow" pitchFamily="34" charset="0"/>
              </a:rPr>
              <a:t>MARS (?) 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latin typeface="Arial Narrow" pitchFamily="34" charset="0"/>
              </a:rPr>
              <a:t>Ηπατική Μεταμόσχευση </a:t>
            </a:r>
          </a:p>
          <a:p>
            <a:pPr lvl="1">
              <a:lnSpc>
                <a:spcPct val="110000"/>
              </a:lnSpc>
              <a:buNone/>
            </a:pPr>
            <a:r>
              <a:rPr lang="el-GR" sz="2800" dirty="0">
                <a:latin typeface="Arial Narrow" pitchFamily="34" charset="0"/>
              </a:rPr>
              <a:t>(θεραπεία εκλογής)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6600" b="1" i="1" dirty="0">
                <a:solidFill>
                  <a:srgbClr val="FFFF00"/>
                </a:solidFill>
                <a:effectLst/>
              </a:rPr>
              <a:t>ΗΠΑΤΙΚΗ ΕΓΚΕΦΑΛΟΠΑΘΕΙΑ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4400" b="1" i="1" dirty="0">
                <a:solidFill>
                  <a:srgbClr val="FFFF00"/>
                </a:solidFill>
                <a:effectLst/>
              </a:rPr>
              <a:t>ΗΠΑΤΙΚΗ ΕΓΚΕΦΑΛΟΠΑΘΕΙΑ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2400" i="1" dirty="0"/>
              <a:t>“</a:t>
            </a:r>
            <a:r>
              <a:rPr lang="en-US" sz="2800" i="1" dirty="0">
                <a:latin typeface="Arial Narrow" pitchFamily="34" charset="0"/>
              </a:rPr>
              <a:t>Hepatic encephalopathy is a brain dysfunction caused by liver insufficiency and/or PSS; it manifests as a wide spectrum of neurological or psychiatric abnormalities ranging from subclinical alterations to coma”</a:t>
            </a:r>
            <a:endParaRPr lang="el-GR" sz="2800" i="1" dirty="0">
              <a:latin typeface="Arial Narrow" pitchFamily="34" charset="0"/>
            </a:endParaRPr>
          </a:p>
          <a:p>
            <a:pPr>
              <a:defRPr/>
            </a:pPr>
            <a:endParaRPr lang="en-US" sz="2400" dirty="0">
              <a:latin typeface="Arial Narrow" pitchFamily="34" charset="0"/>
            </a:endParaRPr>
          </a:p>
          <a:p>
            <a:pPr>
              <a:defRPr/>
            </a:pPr>
            <a:r>
              <a:rPr lang="el-GR" sz="3200" dirty="0">
                <a:latin typeface="Arial Narrow" pitchFamily="34" charset="0"/>
              </a:rPr>
              <a:t>Φάσμα </a:t>
            </a:r>
            <a:r>
              <a:rPr lang="el-GR" sz="3200" dirty="0" err="1">
                <a:latin typeface="Arial Narrow" pitchFamily="34" charset="0"/>
              </a:rPr>
              <a:t>Νευροψυχιατρικών</a:t>
            </a:r>
            <a:r>
              <a:rPr lang="el-GR" sz="3200" dirty="0">
                <a:latin typeface="Arial Narrow" pitchFamily="34" charset="0"/>
              </a:rPr>
              <a:t> Διαταραχών Δυνητικά Αναστρέψιμων που εμφανίζουν Ασθενείς με Βαριά Ηπατική Δυσλειτουργία</a:t>
            </a:r>
          </a:p>
          <a:p>
            <a:pPr eaLnBrk="1" hangingPunct="1">
              <a:defRPr/>
            </a:pPr>
            <a:r>
              <a:rPr lang="el-GR" sz="3200" dirty="0">
                <a:latin typeface="Arial Narrow" pitchFamily="34" charset="0"/>
              </a:rPr>
              <a:t>Νευρολογικές ή Μεταβολικές Διαταραχές οφειλόμενες σε άλλα Αίτια πρέπει να Αποκλείονται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5429256" y="2714620"/>
            <a:ext cx="3238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/>
              <a:t>EASL guidelines 2014, Journal of </a:t>
            </a:r>
            <a:r>
              <a:rPr lang="en-US" sz="1100" dirty="0" err="1"/>
              <a:t>Hepatology</a:t>
            </a:r>
            <a:endParaRPr lang="el-GR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57158" y="25735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solidFill>
                  <a:srgbClr val="FFFF00"/>
                </a:solidFill>
                <a:effectLst/>
              </a:rPr>
              <a:t>Ταξινόμηση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Ασκίτη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>
                <a:solidFill>
                  <a:srgbClr val="FFFF00"/>
                </a:solidFill>
              </a:rPr>
              <a:t>βάσει SAAG</a:t>
            </a:r>
            <a:br>
              <a:rPr lang="el-GR" sz="3200" b="1" i="1" dirty="0">
                <a:solidFill>
                  <a:srgbClr val="FFFF00"/>
                </a:solidFill>
                <a:effectLst/>
              </a:rPr>
            </a:br>
            <a:r>
              <a:rPr lang="el-GR" sz="3200" b="1" i="1" dirty="0">
                <a:solidFill>
                  <a:srgbClr val="FFFF00"/>
                </a:solidFill>
                <a:effectLst/>
              </a:rPr>
              <a:t> (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Serum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</a:rPr>
              <a:t>Ascites</a:t>
            </a:r>
            <a:r>
              <a:rPr lang="en-US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Albumin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  <a:effectLst/>
              </a:rPr>
              <a:t>Gradient</a:t>
            </a:r>
            <a:r>
              <a:rPr lang="el-GR" sz="3200" b="1" i="1" dirty="0">
                <a:solidFill>
                  <a:srgbClr val="FFFF00"/>
                </a:solidFill>
                <a:effectLst/>
              </a:rPr>
              <a:t>)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27624" y="1556793"/>
            <a:ext cx="8786842" cy="471824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900" b="1" i="1" dirty="0">
                <a:solidFill>
                  <a:srgbClr val="FFFF00"/>
                </a:solidFill>
              </a:rPr>
              <a:t>Low gradient &lt;1.1 </a:t>
            </a:r>
            <a:r>
              <a:rPr lang="en-US" sz="3900" b="1" i="1" dirty="0" err="1">
                <a:solidFill>
                  <a:srgbClr val="FFFF00"/>
                </a:solidFill>
              </a:rPr>
              <a:t>gr</a:t>
            </a:r>
            <a:r>
              <a:rPr lang="en-US" sz="3900" b="1" i="1" dirty="0">
                <a:solidFill>
                  <a:srgbClr val="FFFF00"/>
                </a:solidFill>
              </a:rPr>
              <a:t>/dl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l-GR" sz="3900" dirty="0">
                <a:latin typeface="Arial Narrow" panose="020B0606020202030204" pitchFamily="34" charset="0"/>
              </a:rPr>
              <a:t>Νεφρωσικό Σύνδρομο </a:t>
            </a:r>
          </a:p>
          <a:p>
            <a:pPr algn="ctr">
              <a:buNone/>
            </a:pPr>
            <a:r>
              <a:rPr lang="el-GR" sz="3900" dirty="0" err="1">
                <a:latin typeface="Arial Narrow" panose="020B0606020202030204" pitchFamily="34" charset="0"/>
              </a:rPr>
              <a:t>Καρκινωμάτωση</a:t>
            </a:r>
            <a:r>
              <a:rPr lang="el-GR" sz="3900" dirty="0">
                <a:latin typeface="Arial Narrow" panose="020B0606020202030204" pitchFamily="34" charset="0"/>
              </a:rPr>
              <a:t> Περιτοναίου </a:t>
            </a:r>
          </a:p>
          <a:p>
            <a:pPr algn="ctr">
              <a:buNone/>
            </a:pPr>
            <a:r>
              <a:rPr lang="el-GR" sz="3900" dirty="0">
                <a:latin typeface="Arial Narrow" panose="020B0606020202030204" pitchFamily="34" charset="0"/>
              </a:rPr>
              <a:t>ΤΒ Περιτοναίου (Χωρίς Κίρρωση</a:t>
            </a:r>
            <a:r>
              <a:rPr lang="el-GR" sz="4300" dirty="0">
                <a:latin typeface="Arial Narrow" panose="020B0606020202030204" pitchFamily="34" charset="0"/>
              </a:rPr>
              <a:t>) </a:t>
            </a:r>
          </a:p>
          <a:p>
            <a:pPr algn="ctr">
              <a:buNone/>
            </a:pPr>
            <a:r>
              <a:rPr lang="el-GR" sz="3900" dirty="0" err="1">
                <a:latin typeface="Arial Narrow" panose="020B0606020202030204" pitchFamily="34" charset="0"/>
              </a:rPr>
              <a:t>Παγκρεατίτις</a:t>
            </a:r>
            <a:r>
              <a:rPr lang="el-GR" sz="3900" dirty="0">
                <a:latin typeface="Arial Narrow" panose="020B0606020202030204" pitchFamily="34" charset="0"/>
              </a:rPr>
              <a:t> (Χωρίς Κίρρωση) </a:t>
            </a:r>
          </a:p>
          <a:p>
            <a:pPr algn="ctr">
              <a:buNone/>
            </a:pPr>
            <a:r>
              <a:rPr lang="el-GR" sz="3900" dirty="0">
                <a:latin typeface="Arial Narrow" panose="020B0606020202030204" pitchFamily="34" charset="0"/>
              </a:rPr>
              <a:t>Χοληφόρα      (Χωρίς Κίρρωση) </a:t>
            </a:r>
          </a:p>
          <a:p>
            <a:pPr algn="ctr">
              <a:buNone/>
            </a:pPr>
            <a:r>
              <a:rPr lang="el-GR" sz="3900" dirty="0" err="1">
                <a:latin typeface="Arial Narrow" panose="020B0606020202030204" pitchFamily="34" charset="0"/>
              </a:rPr>
              <a:t>Νοσ</a:t>
            </a:r>
            <a:r>
              <a:rPr lang="el-GR" sz="3900" dirty="0">
                <a:latin typeface="Arial Narrow" panose="020B0606020202030204" pitchFamily="34" charset="0"/>
              </a:rPr>
              <a:t>. Συνδετικού Ιστού (</a:t>
            </a:r>
            <a:r>
              <a:rPr lang="el-GR" sz="3900" dirty="0" err="1">
                <a:latin typeface="Arial Narrow" panose="020B0606020202030204" pitchFamily="34" charset="0"/>
              </a:rPr>
              <a:t>Ορογονίτιδες</a:t>
            </a:r>
            <a:r>
              <a:rPr lang="el-GR" sz="3900" dirty="0">
                <a:latin typeface="Arial Narrow" panose="020B0606020202030204" pitchFamily="34" charset="0"/>
              </a:rPr>
              <a:t>) </a:t>
            </a:r>
          </a:p>
          <a:p>
            <a:pPr algn="ctr">
              <a:buNone/>
            </a:pPr>
            <a:r>
              <a:rPr lang="el-GR" sz="3900" dirty="0" err="1">
                <a:latin typeface="Arial Narrow" panose="020B0606020202030204" pitchFamily="34" charset="0"/>
              </a:rPr>
              <a:t>Χλαμύδια</a:t>
            </a:r>
            <a:r>
              <a:rPr lang="el-GR" sz="3900" dirty="0">
                <a:latin typeface="Arial Narrow" panose="020B0606020202030204" pitchFamily="34" charset="0"/>
              </a:rPr>
              <a:t>/Γονόκοκκοι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61854" y="2996952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Συχνότερες Αιτίες </a:t>
            </a:r>
          </a:p>
        </p:txBody>
      </p:sp>
      <p:sp>
        <p:nvSpPr>
          <p:cNvPr id="7" name="6 - Αριστερό άγκιστρο"/>
          <p:cNvSpPr/>
          <p:nvPr/>
        </p:nvSpPr>
        <p:spPr>
          <a:xfrm>
            <a:off x="1619672" y="2825557"/>
            <a:ext cx="284697" cy="1186500"/>
          </a:xfrm>
          <a:prstGeom prst="lef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9439"/>
            <a:ext cx="8424895" cy="128089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b="1" i="1" dirty="0">
                <a:solidFill>
                  <a:srgbClr val="FFFF00"/>
                </a:solidFill>
                <a:effectLst/>
              </a:rPr>
              <a:t>ΠΑΡΑΓΟΝΤΕΣ ΠΟΥ ΣΥΝΤΕΛΟΥΝ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468560" y="836712"/>
            <a:ext cx="9612560" cy="4364241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el-GR" sz="3600" dirty="0">
                <a:latin typeface="Arial Narrow" pitchFamily="34" charset="0"/>
              </a:rPr>
              <a:t>Σήψη</a:t>
            </a:r>
          </a:p>
          <a:p>
            <a:pPr algn="ctr" eaLnBrk="1" hangingPunct="1">
              <a:buNone/>
              <a:defRPr/>
            </a:pPr>
            <a:r>
              <a:rPr lang="el-GR" sz="3600" dirty="0">
                <a:latin typeface="Arial Narrow" pitchFamily="34" charset="0"/>
              </a:rPr>
              <a:t>Αιμορραγία Πεπτικού</a:t>
            </a:r>
          </a:p>
          <a:p>
            <a:pPr algn="ctr" eaLnBrk="1" hangingPunct="1">
              <a:buNone/>
              <a:defRPr/>
            </a:pPr>
            <a:r>
              <a:rPr lang="el-GR" sz="3600" dirty="0">
                <a:latin typeface="Arial Narrow" pitchFamily="34" charset="0"/>
              </a:rPr>
              <a:t>Διαταραχές Ηλεκτρολυτών</a:t>
            </a:r>
          </a:p>
          <a:p>
            <a:pPr algn="ctr" eaLnBrk="1" hangingPunct="1">
              <a:buNone/>
              <a:defRPr/>
            </a:pPr>
            <a:r>
              <a:rPr lang="el-GR" sz="3600" dirty="0">
                <a:latin typeface="Arial Narrow" pitchFamily="34" charset="0"/>
              </a:rPr>
              <a:t>Υπνωτικά, Κατασταλτικά</a:t>
            </a:r>
          </a:p>
          <a:p>
            <a:pPr algn="ctr" eaLnBrk="1" hangingPunct="1">
              <a:buNone/>
              <a:defRPr/>
            </a:pPr>
            <a:r>
              <a:rPr lang="el-GR" sz="3600" dirty="0">
                <a:latin typeface="Arial Narrow" pitchFamily="34" charset="0"/>
              </a:rPr>
              <a:t>Μειωμένη Οξυγόνωση ΚΝΣ</a:t>
            </a:r>
          </a:p>
          <a:p>
            <a:pPr algn="ctr" eaLnBrk="1" hangingPunct="1">
              <a:buNone/>
              <a:defRPr/>
            </a:pPr>
            <a:r>
              <a:rPr lang="el-GR" sz="3600" dirty="0">
                <a:latin typeface="Arial Narrow" pitchFamily="34" charset="0"/>
              </a:rPr>
              <a:t>Τοποθέτηση </a:t>
            </a:r>
            <a:r>
              <a:rPr lang="en-US" sz="3600" dirty="0">
                <a:latin typeface="Arial Narrow" pitchFamily="34" charset="0"/>
              </a:rPr>
              <a:t>TIPS</a:t>
            </a:r>
            <a:endParaRPr lang="el-GR" sz="3600" dirty="0">
              <a:latin typeface="Arial Narrow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13176"/>
            <a:ext cx="4500594" cy="17056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5400" b="1" i="1" dirty="0">
                <a:solidFill>
                  <a:srgbClr val="FFFF00"/>
                </a:solidFill>
                <a:effectLst/>
              </a:rPr>
              <a:t>ΠΑΘΟΓΕΝΕΙΑ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28639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defRPr/>
            </a:pPr>
            <a:r>
              <a:rPr lang="el-GR" sz="3000" dirty="0" err="1">
                <a:latin typeface="Arial Narrow" pitchFamily="34" charset="0"/>
              </a:rPr>
              <a:t>Νευροτοξίνη</a:t>
            </a:r>
            <a:r>
              <a:rPr lang="el-GR" sz="3000" dirty="0">
                <a:latin typeface="Arial Narrow" pitchFamily="34" charset="0"/>
              </a:rPr>
              <a:t> </a:t>
            </a:r>
            <a:r>
              <a:rPr lang="el-GR" sz="2600" dirty="0">
                <a:latin typeface="Arial Narrow" pitchFamily="34" charset="0"/>
              </a:rPr>
              <a:t>= </a:t>
            </a:r>
            <a:r>
              <a:rPr lang="el-GR" sz="3000" dirty="0">
                <a:latin typeface="Arial Narrow" pitchFamily="34" charset="0"/>
              </a:rPr>
              <a:t>Αμμωνία</a:t>
            </a:r>
            <a:r>
              <a:rPr lang="el-GR" sz="2600" dirty="0">
                <a:latin typeface="Arial Narrow" pitchFamily="34" charset="0"/>
              </a:rPr>
              <a:t> παράγεται από τα </a:t>
            </a:r>
            <a:r>
              <a:rPr lang="el-GR" sz="2600" dirty="0" err="1">
                <a:latin typeface="Arial Narrow" pitchFamily="34" charset="0"/>
              </a:rPr>
              <a:t>Εντεροκύτταρα</a:t>
            </a:r>
            <a:r>
              <a:rPr lang="el-GR" sz="2600" dirty="0">
                <a:latin typeface="Arial Narrow" pitchFamily="34" charset="0"/>
              </a:rPr>
              <a:t> και την Μικροβιακή Χλωρίδα </a:t>
            </a:r>
            <a:r>
              <a:rPr lang="el-GR" sz="2600" dirty="0" err="1">
                <a:latin typeface="Arial Narrow" pitchFamily="34" charset="0"/>
              </a:rPr>
              <a:t>Παχέος</a:t>
            </a:r>
            <a:r>
              <a:rPr lang="el-GR" sz="2600" dirty="0">
                <a:latin typeface="Arial Narrow" pitchFamily="34" charset="0"/>
              </a:rPr>
              <a:t> Εντέρου από τον Καταβολισμό Αζωτούχων Ενώσεων όπως Λευκώματα και Ουρία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dirty="0">
                <a:latin typeface="Arial Narrow" pitchFamily="34" charset="0"/>
              </a:rPr>
              <a:t>Κιρρωτικό Ήπαρ δεν μπορεί να Μεταβολίσει την Αμμωνία σε Γλουταμίνη και να εμποδίσει την Είσοδο στην Κυκλοφορία + Παράκαμψη Ηπατικής Κυκλοφορίας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dirty="0">
                <a:latin typeface="Arial Narrow" pitchFamily="34" charset="0"/>
              </a:rPr>
              <a:t>Μέρος της Αμμωνίας καταβολίζεται στους μύες!!!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dirty="0">
                <a:latin typeface="Arial Narrow" pitchFamily="34" charset="0"/>
              </a:rPr>
              <a:t>Μείωση της Μυϊκής Μάζας στην Κίρρωση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293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2400" dirty="0">
                <a:latin typeface="Arial Narrow" pitchFamily="34" charset="0"/>
              </a:rPr>
              <a:t>Είσοδος Αμμωνίας στο ΕΝΥ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>
                <a:latin typeface="Arial Narrow" pitchFamily="34" charset="0"/>
              </a:rPr>
              <a:t>(Διαπερνά εύκολα τον </a:t>
            </a:r>
            <a:r>
              <a:rPr lang="el-GR" sz="2400" dirty="0" err="1">
                <a:latin typeface="Arial Narrow" pitchFamily="34" charset="0"/>
              </a:rPr>
              <a:t>Αιματοεγκεφαλικό</a:t>
            </a:r>
            <a:r>
              <a:rPr lang="el-GR" sz="2400" dirty="0">
                <a:latin typeface="Arial Narrow" pitchFamily="34" charset="0"/>
              </a:rPr>
              <a:t> Φραγμό) Αύξηση έκθεσης Εγκεφαλικών Κυττάρων σε Τοξικές Ουσίες</a:t>
            </a:r>
          </a:p>
          <a:p>
            <a:pPr algn="ctr"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l-GR" sz="3500" b="1" dirty="0"/>
          </a:p>
          <a:p>
            <a:pPr algn="ctr"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4300" b="1" i="1" dirty="0">
                <a:solidFill>
                  <a:srgbClr val="FFFF00"/>
                </a:solidFill>
              </a:rPr>
              <a:t>ΑΠΟΤΕΛΕΣΜΑΤΑ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>
                <a:latin typeface="Arial Narrow" pitchFamily="34" charset="0"/>
              </a:rPr>
              <a:t>Οξεία Αύξηση Αμμωνίας = Οίδημα Εγκεφάλου (Αύξηση </a:t>
            </a:r>
            <a:r>
              <a:rPr lang="el-GR" sz="2400" dirty="0" err="1">
                <a:latin typeface="Arial Narrow" pitchFamily="34" charset="0"/>
              </a:rPr>
              <a:t>Γλουταμίνης</a:t>
            </a:r>
            <a:r>
              <a:rPr lang="el-GR" sz="2400" dirty="0">
                <a:latin typeface="Arial Narrow" pitchFamily="34" charset="0"/>
              </a:rPr>
              <a:t> εντός των </a:t>
            </a:r>
            <a:r>
              <a:rPr lang="el-GR" sz="2400" dirty="0" err="1">
                <a:latin typeface="Arial Narrow" pitchFamily="34" charset="0"/>
              </a:rPr>
              <a:t>Αστροκυττάρων</a:t>
            </a:r>
            <a:r>
              <a:rPr lang="el-GR" sz="2400" dirty="0">
                <a:latin typeface="Arial Narrow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>
                <a:latin typeface="Arial Narrow" pitchFamily="34" charset="0"/>
              </a:rPr>
              <a:t>Αγγειοδιαστολή μέσω Αύξησης ΝΟ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>
                <a:latin typeface="Arial Narrow" pitchFamily="34" charset="0"/>
              </a:rPr>
              <a:t>Τοξική Δράση στα Μιτοχόνδρια =  Απόπτωση </a:t>
            </a:r>
            <a:r>
              <a:rPr lang="el-GR" sz="2400" dirty="0" err="1">
                <a:latin typeface="Arial Narrow" pitchFamily="34" charset="0"/>
              </a:rPr>
              <a:t>Αστροκυττάρων</a:t>
            </a:r>
            <a:endParaRPr lang="en-US" sz="2400" dirty="0">
              <a:latin typeface="Arial Narrow" pitchFamily="34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>
                <a:latin typeface="Arial Narrow" pitchFamily="34" charset="0"/>
              </a:rPr>
              <a:t>Ενεργοποίηση </a:t>
            </a:r>
            <a:r>
              <a:rPr lang="en-US" sz="2400" dirty="0">
                <a:latin typeface="Arial Narrow" pitchFamily="34" charset="0"/>
              </a:rPr>
              <a:t>GABA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βενζοδιαζεπινικών</a:t>
            </a:r>
            <a:r>
              <a:rPr lang="el-GR" sz="2400" dirty="0">
                <a:latin typeface="Arial Narrow" pitchFamily="34" charset="0"/>
              </a:rPr>
              <a:t> Ανασταλτικών Νευρώνων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>
                <a:latin typeface="Arial Narrow" pitchFamily="34" charset="0"/>
              </a:rPr>
              <a:t>Μεγαλύτερη Ευαισθησία σε Χορήγηση </a:t>
            </a:r>
            <a:r>
              <a:rPr lang="el-GR" sz="2400" dirty="0" err="1">
                <a:latin typeface="Arial Narrow" pitchFamily="34" charset="0"/>
              </a:rPr>
              <a:t>Βενζοδιαζεπινώ</a:t>
            </a:r>
            <a:r>
              <a:rPr lang="el-GR" sz="2400" b="1" dirty="0" err="1">
                <a:solidFill>
                  <a:srgbClr val="002060"/>
                </a:solidFill>
              </a:rPr>
              <a:t>ν</a:t>
            </a:r>
            <a:endParaRPr lang="el-G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i="1" dirty="0">
                <a:solidFill>
                  <a:srgbClr val="FFFF00"/>
                </a:solidFill>
                <a:effectLst/>
              </a:rPr>
              <a:t>ΤΥΠΟΙ ΗΠΑΤΙΚΗΣ ΕΓΚΕΦΑΛΟΠΑΘΕΙΑΣ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268799"/>
          </a:xfrm>
        </p:spPr>
        <p:txBody>
          <a:bodyPr/>
          <a:lstStyle/>
          <a:p>
            <a:pPr>
              <a:buNone/>
              <a:defRPr/>
            </a:pPr>
            <a:r>
              <a:rPr lang="el-GR" sz="2800" dirty="0">
                <a:solidFill>
                  <a:srgbClr val="0070C0"/>
                </a:solidFill>
              </a:rPr>
              <a:t>Ι</a:t>
            </a:r>
            <a:r>
              <a:rPr lang="el-GR" sz="2800" b="1" dirty="0">
                <a:solidFill>
                  <a:srgbClr val="0070C0"/>
                </a:solidFill>
              </a:rPr>
              <a:t>. </a:t>
            </a:r>
            <a:r>
              <a:rPr lang="el-GR" sz="3200" b="1" dirty="0">
                <a:solidFill>
                  <a:srgbClr val="FFFF00"/>
                </a:solidFill>
              </a:rPr>
              <a:t>Βάσει Υποκείμενης Νόσου </a:t>
            </a:r>
            <a:endParaRPr lang="el-GR" sz="28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800" dirty="0">
                <a:latin typeface="Arial Narrow" pitchFamily="34" charset="0"/>
              </a:rPr>
              <a:t>Σχετιζόμενη με Οξεία Ηπατική Ανεπάρκεια = Συχνότερα Αυξημένη </a:t>
            </a:r>
            <a:r>
              <a:rPr lang="el-GR" sz="2800" dirty="0" err="1">
                <a:latin typeface="Arial Narrow" pitchFamily="34" charset="0"/>
              </a:rPr>
              <a:t>Ενδοκράνια</a:t>
            </a:r>
            <a:r>
              <a:rPr lang="el-GR" sz="2800" dirty="0">
                <a:latin typeface="Arial Narrow" pitchFamily="34" charset="0"/>
              </a:rPr>
              <a:t> Πίεση </a:t>
            </a:r>
          </a:p>
          <a:p>
            <a:pPr eaLnBrk="1" hangingPunct="1">
              <a:defRPr/>
            </a:pPr>
            <a:r>
              <a:rPr lang="el-GR" sz="2800" dirty="0">
                <a:latin typeface="Arial Narrow" pitchFamily="34" charset="0"/>
              </a:rPr>
              <a:t>και </a:t>
            </a:r>
            <a:r>
              <a:rPr lang="el-GR" sz="2800" dirty="0" err="1">
                <a:latin typeface="Arial Narrow" pitchFamily="34" charset="0"/>
              </a:rPr>
              <a:t>Εγκολεασμός</a:t>
            </a:r>
            <a:r>
              <a:rPr lang="el-GR" sz="2800" dirty="0">
                <a:latin typeface="Arial Narrow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2800" dirty="0">
                <a:latin typeface="Arial Narrow" pitchFamily="34" charset="0"/>
              </a:rPr>
              <a:t>Με </a:t>
            </a:r>
            <a:r>
              <a:rPr lang="el-GR" sz="2800" dirty="0" err="1">
                <a:latin typeface="Arial Narrow" pitchFamily="34" charset="0"/>
              </a:rPr>
              <a:t>Πυλαιοσυστηματικές</a:t>
            </a:r>
            <a:r>
              <a:rPr lang="el-GR" sz="2800" dirty="0">
                <a:latin typeface="Arial Narrow" pitchFamily="34" charset="0"/>
              </a:rPr>
              <a:t> Αναστομώσεις</a:t>
            </a:r>
          </a:p>
          <a:p>
            <a:pPr eaLnBrk="1" hangingPunct="1">
              <a:defRPr/>
            </a:pPr>
            <a:r>
              <a:rPr lang="el-GR" sz="2800" dirty="0">
                <a:latin typeface="Arial Narrow" pitchFamily="34" charset="0"/>
              </a:rPr>
              <a:t>Σχετιζόμενη με Κίρρωση και Πυλαία Υπέρταση</a:t>
            </a:r>
          </a:p>
          <a:p>
            <a:pPr>
              <a:buNone/>
              <a:defRPr/>
            </a:pPr>
            <a:endParaRPr lang="el-GR" sz="2800" dirty="0">
              <a:latin typeface="Arial Narrow" pitchFamily="34" charset="0"/>
            </a:endParaRPr>
          </a:p>
          <a:p>
            <a:pPr>
              <a:buNone/>
              <a:defRPr/>
            </a:pPr>
            <a:r>
              <a:rPr lang="el-GR" sz="3200" dirty="0">
                <a:latin typeface="Arial Narrow" pitchFamily="34" charset="0"/>
              </a:rPr>
              <a:t>ΙΙ. Βάσει της Βαρύτητας των Συμπτωμάτων </a:t>
            </a:r>
          </a:p>
          <a:p>
            <a:pPr eaLnBrk="1" hangingPunct="1">
              <a:defRPr/>
            </a:pPr>
            <a:endParaRPr lang="el-GR" sz="3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i="1" dirty="0">
                <a:solidFill>
                  <a:srgbClr val="FFFF00"/>
                </a:solidFill>
                <a:effectLst/>
              </a:rPr>
              <a:t>ΤΥΠΟΙ ΗΠΑΤΙΚΗΣ ΕΓΚΕΦΑΛΟΠΑΘΕΙΑΣ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361822"/>
            <a:ext cx="8786842" cy="5019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ΙΙΙ. </a:t>
            </a:r>
            <a:r>
              <a:rPr lang="el-GR" sz="2800" b="1" dirty="0">
                <a:latin typeface="Arial Narrow" pitchFamily="34" charset="0"/>
              </a:rPr>
              <a:t>Ανάλογα με την Πορεία και την Εμφάνιση </a:t>
            </a:r>
            <a:r>
              <a:rPr lang="en-US" sz="2800" b="1" dirty="0">
                <a:latin typeface="Arial Narrow" pitchFamily="34" charset="0"/>
              </a:rPr>
              <a:t>:</a:t>
            </a:r>
            <a:r>
              <a:rPr lang="el-GR" sz="2800" b="1" dirty="0">
                <a:latin typeface="Arial Narrow" pitchFamily="34" charset="0"/>
              </a:rPr>
              <a:t> Επεισοδιακή, Υποτροπιάζουσα, Εμμένουσα</a:t>
            </a:r>
          </a:p>
          <a:p>
            <a:pPr>
              <a:buNone/>
            </a:pPr>
            <a:r>
              <a:rPr lang="el-GR" sz="2800" b="1" dirty="0">
                <a:latin typeface="Arial Narrow" pitchFamily="34" charset="0"/>
              </a:rPr>
              <a:t>Ι</a:t>
            </a:r>
            <a:r>
              <a:rPr lang="en-US" sz="2800" b="1" dirty="0">
                <a:latin typeface="Arial Narrow" pitchFamily="34" charset="0"/>
              </a:rPr>
              <a:t>V. </a:t>
            </a:r>
            <a:r>
              <a:rPr lang="el-GR" sz="2800" b="1" dirty="0">
                <a:latin typeface="Arial Narrow" pitchFamily="34" charset="0"/>
              </a:rPr>
              <a:t>Ανάλογα με την Ύπαρξη </a:t>
            </a:r>
            <a:r>
              <a:rPr lang="el-GR" sz="2800" b="1" dirty="0" err="1">
                <a:latin typeface="Arial Narrow" pitchFamily="34" charset="0"/>
              </a:rPr>
              <a:t>Προδιαθεσικών</a:t>
            </a:r>
            <a:r>
              <a:rPr lang="el-GR" sz="2800" b="1" dirty="0">
                <a:latin typeface="Arial Narrow" pitchFamily="34" charset="0"/>
              </a:rPr>
              <a:t> Παραγόντων</a:t>
            </a:r>
          </a:p>
          <a:p>
            <a:pPr>
              <a:buNone/>
            </a:pPr>
            <a:r>
              <a:rPr lang="el-GR" sz="2800" b="1" dirty="0">
                <a:solidFill>
                  <a:srgbClr val="002060"/>
                </a:solidFill>
              </a:rPr>
              <a:t>              </a:t>
            </a:r>
            <a:r>
              <a:rPr lang="el-GR" sz="2800" b="1" dirty="0" err="1">
                <a:solidFill>
                  <a:srgbClr val="FFFF00"/>
                </a:solidFill>
              </a:rPr>
              <a:t>Προδιαθεσικοί</a:t>
            </a:r>
            <a:r>
              <a:rPr lang="el-GR" sz="2800" b="1" dirty="0">
                <a:solidFill>
                  <a:srgbClr val="FFFF00"/>
                </a:solidFill>
              </a:rPr>
              <a:t> Παράγοντες ΗΕ </a:t>
            </a:r>
            <a:endParaRPr 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3861048"/>
            <a:ext cx="80770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l-GR" sz="2000" b="1" u="sng" dirty="0">
                <a:solidFill>
                  <a:srgbClr val="FF0000"/>
                </a:solidFill>
              </a:rPr>
              <a:t>Επεισοδιακή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    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                         </a:t>
            </a:r>
            <a:r>
              <a:rPr lang="el-GR" b="1" u="sng" dirty="0">
                <a:solidFill>
                  <a:srgbClr val="FF0000"/>
                </a:solidFill>
              </a:rPr>
              <a:t>Υ</a:t>
            </a:r>
            <a:r>
              <a:rPr lang="el-GR" sz="2000" b="1" u="sng" dirty="0">
                <a:solidFill>
                  <a:srgbClr val="FF0000"/>
                </a:solidFill>
              </a:rPr>
              <a:t>ποτροπιάζουσα </a:t>
            </a:r>
            <a:endParaRPr lang="de-DE" b="1" u="sng" dirty="0">
              <a:solidFill>
                <a:srgbClr val="FF0000"/>
              </a:solidFill>
            </a:endParaRPr>
          </a:p>
          <a:p>
            <a:r>
              <a:rPr lang="el-GR" sz="2000" dirty="0"/>
              <a:t>Λοιμώξεις </a:t>
            </a:r>
            <a:r>
              <a:rPr lang="de-DE" sz="2000" dirty="0"/>
              <a:t> </a:t>
            </a:r>
            <a:r>
              <a:rPr lang="el-GR" sz="2000" dirty="0"/>
              <a:t>                                   Διαταραχές Ηλεκτρολυτών </a:t>
            </a:r>
          </a:p>
          <a:p>
            <a:r>
              <a:rPr lang="el-GR" sz="2000" dirty="0"/>
              <a:t>Αιμορραγία Πεπτικού                   Λοιμώξεις</a:t>
            </a:r>
            <a:endParaRPr lang="de-DE" sz="2000" dirty="0"/>
          </a:p>
          <a:p>
            <a:r>
              <a:rPr lang="el-GR" sz="2000" dirty="0" err="1"/>
              <a:t>Υπερδοσολογία</a:t>
            </a:r>
            <a:r>
              <a:rPr lang="el-GR" sz="2000" dirty="0"/>
              <a:t> Διουρητικών        Άγνωστος</a:t>
            </a:r>
            <a:endParaRPr lang="de-DE" sz="2000" dirty="0"/>
          </a:p>
          <a:p>
            <a:r>
              <a:rPr lang="el-GR" sz="2000" dirty="0"/>
              <a:t>Διαταραχές Ηλεκτρολυτών           Δυσκοιλιότητα</a:t>
            </a:r>
            <a:endParaRPr lang="de-DE" sz="2000" dirty="0"/>
          </a:p>
          <a:p>
            <a:r>
              <a:rPr lang="el-GR" sz="2000" dirty="0"/>
              <a:t>Δυσκοιλιότητα</a:t>
            </a:r>
            <a:r>
              <a:rPr lang="de-DE" sz="2000" dirty="0"/>
              <a:t> </a:t>
            </a:r>
            <a:r>
              <a:rPr lang="el-GR" sz="2000" dirty="0"/>
              <a:t>                             </a:t>
            </a:r>
            <a:r>
              <a:rPr lang="el-GR" sz="2000" dirty="0" err="1"/>
              <a:t>Υπερδοσολογία</a:t>
            </a:r>
            <a:r>
              <a:rPr lang="el-GR" sz="2000" dirty="0"/>
              <a:t> Διουρητικών</a:t>
            </a:r>
            <a:endParaRPr lang="de-DE" sz="2000" dirty="0"/>
          </a:p>
          <a:p>
            <a:r>
              <a:rPr lang="el-GR" sz="2400" dirty="0"/>
              <a:t>Άγνωστος                                      </a:t>
            </a:r>
            <a:r>
              <a:rPr lang="el-GR" sz="2000" dirty="0"/>
              <a:t>Αιμορραγία Πεπτικού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818023" y="6429396"/>
            <a:ext cx="4063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EASL guidelines 2014, Journal of </a:t>
            </a:r>
            <a:r>
              <a:rPr lang="en-US" sz="1400" dirty="0" err="1"/>
              <a:t>Hepatology</a:t>
            </a:r>
            <a:endParaRPr lang="el-GR" sz="1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4188" y="452438"/>
            <a:ext cx="8480300" cy="14001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4000" b="1" i="1" dirty="0">
                <a:solidFill>
                  <a:srgbClr val="FFFF00"/>
                </a:solidFill>
                <a:effectLst/>
              </a:rPr>
              <a:t>ΠΑΡΑΓΟΝΤΕΣ ΠΟΥ ΠΡΟΚΑΛΟΥΝ ΗΕ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3600" u="sng" dirty="0">
                <a:latin typeface="Arial Narrow" pitchFamily="34" charset="0"/>
              </a:rPr>
              <a:t>Αιμορραγία Πεπτικού</a:t>
            </a:r>
          </a:p>
          <a:p>
            <a:pPr eaLnBrk="1" hangingPunct="1">
              <a:defRPr/>
            </a:pPr>
            <a:r>
              <a:rPr lang="el-GR" sz="3600" u="sng" dirty="0">
                <a:latin typeface="Arial Narrow" pitchFamily="34" charset="0"/>
              </a:rPr>
              <a:t>Λοίμωξη</a:t>
            </a:r>
          </a:p>
          <a:p>
            <a:pPr eaLnBrk="1" hangingPunct="1">
              <a:defRPr/>
            </a:pPr>
            <a:r>
              <a:rPr lang="el-GR" sz="3600" u="sng" dirty="0" err="1">
                <a:latin typeface="Arial Narrow" pitchFamily="34" charset="0"/>
              </a:rPr>
              <a:t>Υποκαλιαιμία</a:t>
            </a:r>
            <a:r>
              <a:rPr lang="el-GR" sz="3600" u="sng" dirty="0">
                <a:latin typeface="Arial Narrow" pitchFamily="34" charset="0"/>
              </a:rPr>
              <a:t>, </a:t>
            </a:r>
            <a:r>
              <a:rPr lang="el-GR" sz="3600" u="sng" dirty="0" err="1">
                <a:latin typeface="Arial Narrow" pitchFamily="34" charset="0"/>
              </a:rPr>
              <a:t>Υπονατριαιμία</a:t>
            </a:r>
            <a:r>
              <a:rPr lang="el-GR" sz="3600" u="sng" dirty="0">
                <a:latin typeface="Arial Narrow" pitchFamily="34" charset="0"/>
              </a:rPr>
              <a:t>, </a:t>
            </a:r>
          </a:p>
          <a:p>
            <a:pPr eaLnBrk="1" hangingPunct="1">
              <a:defRPr/>
            </a:pPr>
            <a:r>
              <a:rPr lang="el-GR" sz="3600" u="sng" dirty="0">
                <a:latin typeface="Arial Narrow" pitchFamily="34" charset="0"/>
              </a:rPr>
              <a:t>Διουρητικά</a:t>
            </a:r>
          </a:p>
          <a:p>
            <a:pPr eaLnBrk="1" hangingPunct="1">
              <a:defRPr/>
            </a:pPr>
            <a:r>
              <a:rPr lang="el-GR" sz="3600" u="sng" dirty="0">
                <a:latin typeface="Arial Narrow" pitchFamily="34" charset="0"/>
              </a:rPr>
              <a:t>Φάρμακα </a:t>
            </a:r>
          </a:p>
          <a:p>
            <a:pPr eaLnBrk="1" hangingPunct="1">
              <a:defRPr/>
            </a:pPr>
            <a:r>
              <a:rPr lang="el-GR" sz="3600" u="sng" dirty="0">
                <a:latin typeface="Arial Narrow" pitchFamily="34" charset="0"/>
              </a:rPr>
              <a:t>ΗΚΚ</a:t>
            </a:r>
          </a:p>
          <a:p>
            <a:pPr eaLnBrk="1" hangingPunct="1">
              <a:defRPr/>
            </a:pPr>
            <a:r>
              <a:rPr lang="el-GR" sz="3600" u="sng" dirty="0">
                <a:latin typeface="Arial Narrow" pitchFamily="34" charset="0"/>
              </a:rPr>
              <a:t>Θρόμβωση Πυλαίας ή Φλεβών</a:t>
            </a:r>
          </a:p>
          <a:p>
            <a:pPr eaLnBrk="1" hangingPunct="1">
              <a:defRPr/>
            </a:pPr>
            <a:endParaRPr lang="el-G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>
                <a:solidFill>
                  <a:srgbClr val="FFFF00"/>
                </a:solidFill>
                <a:effectLst/>
              </a:rPr>
              <a:t>ΚΛΙΝΙΚΗ ΕΙΚΟΝΑ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6711950" cy="4195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/>
              <a:t>Βραδυκινησία</a:t>
            </a:r>
          </a:p>
          <a:p>
            <a:pPr eaLnBrk="1" hangingPunct="1">
              <a:defRPr/>
            </a:pPr>
            <a:r>
              <a:rPr lang="el-GR" sz="2400" dirty="0"/>
              <a:t>Πτερυγοειδής Τρόμος Άκρων Χειρών</a:t>
            </a:r>
          </a:p>
          <a:p>
            <a:pPr eaLnBrk="1" hangingPunct="1">
              <a:defRPr/>
            </a:pPr>
            <a:r>
              <a:rPr lang="el-GR" sz="2400" dirty="0"/>
              <a:t>Ζωηρά </a:t>
            </a:r>
            <a:r>
              <a:rPr lang="el-GR" sz="2400" dirty="0" err="1"/>
              <a:t>Τενόντια</a:t>
            </a:r>
            <a:endParaRPr lang="el-GR" sz="2400" dirty="0"/>
          </a:p>
          <a:p>
            <a:pPr eaLnBrk="1" hangingPunct="1">
              <a:defRPr/>
            </a:pPr>
            <a:r>
              <a:rPr lang="el-GR" sz="2400" dirty="0"/>
              <a:t>Εστιακά Νευρολογικά σε 17%</a:t>
            </a:r>
          </a:p>
          <a:p>
            <a:pPr eaLnBrk="1" hangingPunct="1">
              <a:defRPr/>
            </a:pPr>
            <a:r>
              <a:rPr lang="el-GR" sz="2400" dirty="0"/>
              <a:t>Αναστροφή του Ύπνου </a:t>
            </a:r>
          </a:p>
          <a:p>
            <a:pPr eaLnBrk="1" hangingPunct="1">
              <a:defRPr/>
            </a:pPr>
            <a:r>
              <a:rPr lang="el-GR" sz="2400" dirty="0"/>
              <a:t>Ευερεθιστότητα</a:t>
            </a:r>
          </a:p>
          <a:p>
            <a:pPr eaLnBrk="1" hangingPunct="1">
              <a:defRPr/>
            </a:pPr>
            <a:r>
              <a:rPr lang="el-GR" sz="2400" dirty="0"/>
              <a:t>Άρση Αναστολών</a:t>
            </a:r>
          </a:p>
          <a:p>
            <a:pPr eaLnBrk="1" hangingPunct="1">
              <a:defRPr/>
            </a:pPr>
            <a:r>
              <a:rPr lang="el-GR" sz="2400" dirty="0"/>
              <a:t>Λήθαργος, Κώμα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429000"/>
            <a:ext cx="40004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400" b="1" i="1" dirty="0">
                <a:solidFill>
                  <a:srgbClr val="FFFF00"/>
                </a:solidFill>
                <a:effectLst/>
              </a:rPr>
              <a:t>ΕΡΓΑΣΤΗΡΙΑΚΑ ΕΥΡΗΜΑΤΑ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91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l-GR" sz="4800" dirty="0">
                <a:latin typeface="Arial Narrow" pitchFamily="34" charset="0"/>
              </a:rPr>
              <a:t>Μειωμένη Συνθετική Ικανότητα Ήπατος </a:t>
            </a:r>
          </a:p>
          <a:p>
            <a:pPr eaLnBrk="1" hangingPunct="1">
              <a:defRPr/>
            </a:pPr>
            <a:r>
              <a:rPr lang="el-GR" sz="4800" dirty="0">
                <a:latin typeface="Arial Narrow" pitchFamily="34" charset="0"/>
              </a:rPr>
              <a:t>Παράταση </a:t>
            </a:r>
            <a:r>
              <a:rPr lang="en-US" sz="4800" dirty="0">
                <a:latin typeface="Arial Narrow" pitchFamily="34" charset="0"/>
              </a:rPr>
              <a:t>PT</a:t>
            </a:r>
            <a:r>
              <a:rPr lang="el-GR" sz="4800" dirty="0">
                <a:latin typeface="Arial Narrow" pitchFamily="34" charset="0"/>
              </a:rPr>
              <a:t>, </a:t>
            </a:r>
          </a:p>
          <a:p>
            <a:pPr eaLnBrk="1" hangingPunct="1">
              <a:defRPr/>
            </a:pPr>
            <a:r>
              <a:rPr lang="el-GR" sz="4800" dirty="0">
                <a:latin typeface="Arial Narrow" pitchFamily="34" charset="0"/>
              </a:rPr>
              <a:t>Χαμηλές </a:t>
            </a:r>
            <a:r>
              <a:rPr lang="el-GR" sz="4800" dirty="0" err="1">
                <a:latin typeface="Arial Narrow" pitchFamily="34" charset="0"/>
              </a:rPr>
              <a:t>Λευκωματίνες</a:t>
            </a:r>
            <a:r>
              <a:rPr lang="el-GR" sz="4800" dirty="0">
                <a:latin typeface="Arial Narrow" pitchFamily="34" charset="0"/>
              </a:rPr>
              <a:t>, Χοληστερίνη</a:t>
            </a:r>
          </a:p>
          <a:p>
            <a:pPr eaLnBrk="1" hangingPunct="1">
              <a:defRPr/>
            </a:pPr>
            <a:r>
              <a:rPr lang="el-GR" sz="4800" dirty="0">
                <a:latin typeface="Arial Narrow" pitchFamily="34" charset="0"/>
              </a:rPr>
              <a:t>Ηλεκτρολυτικές Διαταραχές </a:t>
            </a:r>
            <a:r>
              <a:rPr lang="el-GR" sz="4800" dirty="0" err="1">
                <a:latin typeface="Arial Narrow" pitchFamily="34" charset="0"/>
              </a:rPr>
              <a:t>ΥποΚ</a:t>
            </a:r>
            <a:r>
              <a:rPr lang="el-GR" sz="4800" dirty="0">
                <a:latin typeface="Arial Narrow" pitchFamily="34" charset="0"/>
              </a:rPr>
              <a:t>, </a:t>
            </a:r>
            <a:r>
              <a:rPr lang="el-GR" sz="4800" dirty="0" err="1">
                <a:latin typeface="Arial Narrow" pitchFamily="34" charset="0"/>
              </a:rPr>
              <a:t>ΥποΝα</a:t>
            </a:r>
            <a:endParaRPr lang="el-GR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89199" cy="128089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6000" b="1" i="1" dirty="0">
                <a:solidFill>
                  <a:srgbClr val="FFFF00"/>
                </a:solidFill>
                <a:effectLst/>
              </a:rPr>
              <a:t>ΔΙΑΓΝΩΣΗ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662316"/>
          </a:xfrm>
        </p:spPr>
        <p:txBody>
          <a:bodyPr>
            <a:normAutofit fontScale="925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l-GR" sz="3200" dirty="0"/>
              <a:t> Κλινική Διάγνωση (</a:t>
            </a:r>
            <a:r>
              <a:rPr lang="de-DE" sz="3200" dirty="0"/>
              <a:t>West Haven </a:t>
            </a:r>
            <a:r>
              <a:rPr lang="de-DE" sz="3200" dirty="0" err="1"/>
              <a:t>criteria</a:t>
            </a:r>
            <a:r>
              <a:rPr lang="el-GR" sz="3200" dirty="0"/>
              <a:t>) 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l-GR" sz="3200" dirty="0"/>
              <a:t> Εργαστηριακός Έλεγχος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l-GR" sz="3200" dirty="0"/>
              <a:t> (σε </a:t>
            </a:r>
            <a:r>
              <a:rPr lang="el-GR" sz="3200" dirty="0" err="1"/>
              <a:t>Υποκλινική</a:t>
            </a:r>
            <a:r>
              <a:rPr lang="el-GR" sz="3200" dirty="0"/>
              <a:t> Εγκεφαλοπάθεια)</a:t>
            </a:r>
          </a:p>
          <a:p>
            <a:pPr lvl="3">
              <a:defRPr/>
            </a:pPr>
            <a:r>
              <a:rPr lang="el-GR" sz="2800" dirty="0">
                <a:latin typeface="Arial Narrow" pitchFamily="34" charset="0"/>
              </a:rPr>
              <a:t>Ψυχομετρικές Δοκιμασίες</a:t>
            </a:r>
          </a:p>
          <a:p>
            <a:pPr lvl="3">
              <a:defRPr/>
            </a:pPr>
            <a:r>
              <a:rPr lang="el-GR" sz="2800" dirty="0">
                <a:latin typeface="Arial Narrow" pitchFamily="34" charset="0"/>
              </a:rPr>
              <a:t>Ηλεκτροεγκεφαλογράφημα</a:t>
            </a:r>
          </a:p>
          <a:p>
            <a:pPr lvl="3">
              <a:defRPr/>
            </a:pPr>
            <a:r>
              <a:rPr lang="el-GR" sz="2800" dirty="0" err="1">
                <a:latin typeface="Arial Narrow" pitchFamily="34" charset="0"/>
              </a:rPr>
              <a:t>Προκλητά</a:t>
            </a:r>
            <a:r>
              <a:rPr lang="el-GR" sz="2800" dirty="0">
                <a:latin typeface="Arial Narrow" pitchFamily="34" charset="0"/>
              </a:rPr>
              <a:t> Δυναμικά</a:t>
            </a:r>
          </a:p>
          <a:p>
            <a:pPr lvl="3">
              <a:defRPr/>
            </a:pPr>
            <a:r>
              <a:rPr lang="el-GR" sz="2800" dirty="0">
                <a:latin typeface="Arial Narrow" pitchFamily="34" charset="0"/>
              </a:rPr>
              <a:t>Ικανότητα Αντίληψης Διαδοχικών Φωτεινών Αναλαμπών</a:t>
            </a:r>
          </a:p>
          <a:p>
            <a:pPr lvl="3">
              <a:defRPr/>
            </a:pPr>
            <a:r>
              <a:rPr lang="el-GR" sz="2800" dirty="0">
                <a:latin typeface="Arial Narrow" pitchFamily="34" charset="0"/>
              </a:rPr>
              <a:t>Αξονική και Μαγνητική προς αποκλεισμό άλλων αιτιών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http://1.bp.blogspot.com/-UCli021Yc8o/U0Q8VAj1zbI/AAAAAAAAEEM/VLTMICLDnrY/s1600/west-haven-criteria-semiquantitative-grading-mental-stat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81621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 rot="20244781">
            <a:off x="401630" y="2967338"/>
            <a:ext cx="8340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5400" dirty="0">
                <a:solidFill>
                  <a:schemeClr val="bg2">
                    <a:lumMod val="90000"/>
                  </a:schemeClr>
                </a:solidFill>
              </a:rPr>
              <a:t>Low gradient &lt;1.1 </a:t>
            </a:r>
            <a:r>
              <a:rPr lang="en-US" sz="5400" dirty="0" err="1">
                <a:solidFill>
                  <a:schemeClr val="bg2">
                    <a:lumMod val="90000"/>
                  </a:schemeClr>
                </a:solidFill>
              </a:rPr>
              <a:t>gr</a:t>
            </a:r>
            <a:r>
              <a:rPr lang="en-US" sz="5400" dirty="0">
                <a:solidFill>
                  <a:schemeClr val="bg2">
                    <a:lumMod val="90000"/>
                  </a:schemeClr>
                </a:solidFill>
              </a:rPr>
              <a:t>/dl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70216" y="907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000" b="1" i="1" dirty="0">
                <a:solidFill>
                  <a:srgbClr val="FFFF00"/>
                </a:solidFill>
                <a:effectLst/>
              </a:rPr>
              <a:t>ΚΑΡΚΙΝΩΜΑΤΩΣΗ ΠΕΡΙΤΟΝΑΙΟΥ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19537" y="1268766"/>
            <a:ext cx="8229600" cy="5143536"/>
          </a:xfrm>
        </p:spPr>
        <p:txBody>
          <a:bodyPr>
            <a:noAutofit/>
          </a:bodyPr>
          <a:lstStyle/>
          <a:p>
            <a:r>
              <a:rPr lang="el-GR" sz="4000" dirty="0" err="1">
                <a:latin typeface="Arial Narrow" panose="020B0606020202030204" pitchFamily="34" charset="0"/>
              </a:rPr>
              <a:t>Ασκίτη</a:t>
            </a:r>
            <a:r>
              <a:rPr lang="el-GR" sz="4000" dirty="0">
                <a:latin typeface="Arial Narrow" panose="020B0606020202030204" pitchFamily="34" charset="0"/>
              </a:rPr>
              <a:t> Σχετιζόμενου με Καρκίνο </a:t>
            </a:r>
          </a:p>
          <a:p>
            <a:r>
              <a:rPr lang="el-GR" sz="1800" dirty="0">
                <a:latin typeface="Arial Narrow" panose="020B0606020202030204" pitchFamily="34" charset="0"/>
              </a:rPr>
              <a:t>~</a:t>
            </a:r>
            <a:r>
              <a:rPr lang="el-GR" sz="4000" dirty="0">
                <a:latin typeface="Arial Narrow" panose="020B0606020202030204" pitchFamily="34" charset="0"/>
              </a:rPr>
              <a:t>50 % </a:t>
            </a:r>
            <a:r>
              <a:rPr lang="el-GR" sz="4000" dirty="0" err="1">
                <a:latin typeface="Arial Narrow" panose="020B0606020202030204" pitchFamily="34" charset="0"/>
              </a:rPr>
              <a:t>Ολων</a:t>
            </a:r>
            <a:r>
              <a:rPr lang="el-GR" sz="4000" dirty="0">
                <a:latin typeface="Arial Narrow" panose="020B0606020202030204" pitchFamily="34" charset="0"/>
              </a:rPr>
              <a:t> των Περιπτώσεων</a:t>
            </a:r>
          </a:p>
          <a:p>
            <a:r>
              <a:rPr lang="en-US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SAAG &lt; 1.1 g/</a:t>
            </a:r>
            <a:r>
              <a:rPr lang="en-US" sz="40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dL</a:t>
            </a:r>
            <a:r>
              <a:rPr lang="en-US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 (50-85%) </a:t>
            </a:r>
          </a:p>
          <a:p>
            <a:r>
              <a:rPr lang="el-GR" sz="4000" dirty="0">
                <a:latin typeface="Arial Narrow" panose="020B0606020202030204" pitchFamily="34" charset="0"/>
              </a:rPr>
              <a:t>SAAG &gt; 1.1 g/</a:t>
            </a:r>
            <a:r>
              <a:rPr lang="el-GR" sz="4000" dirty="0" err="1">
                <a:latin typeface="Arial Narrow" panose="020B0606020202030204" pitchFamily="34" charset="0"/>
              </a:rPr>
              <a:t>dL </a:t>
            </a:r>
            <a:r>
              <a:rPr lang="el-GR" sz="4000" dirty="0">
                <a:latin typeface="Arial Narrow" panose="020B0606020202030204" pitchFamily="34" charset="0"/>
              </a:rPr>
              <a:t>(10-15% με Υποκείμενη Κίρρωση) </a:t>
            </a:r>
          </a:p>
          <a:p>
            <a:r>
              <a:rPr lang="el-GR" sz="4000" dirty="0">
                <a:latin typeface="Arial Narrow" panose="020B0606020202030204" pitchFamily="34" charset="0"/>
              </a:rPr>
              <a:t>Αιμορραγικός Ασκίτης (5-10%) </a:t>
            </a:r>
          </a:p>
          <a:p>
            <a:endParaRPr lang="el-GR" sz="2400" b="1" dirty="0"/>
          </a:p>
          <a:p>
            <a:endParaRPr lang="el-GR" sz="1800" b="1" dirty="0"/>
          </a:p>
          <a:p>
            <a:pPr>
              <a:buNone/>
            </a:pPr>
            <a:endParaRPr lang="el-GR" sz="1600" dirty="0"/>
          </a:p>
        </p:txBody>
      </p:sp>
      <p:sp>
        <p:nvSpPr>
          <p:cNvPr id="4" name="3 - Ορθογώνιο"/>
          <p:cNvSpPr/>
          <p:nvPr/>
        </p:nvSpPr>
        <p:spPr>
          <a:xfrm>
            <a:off x="5467450" y="6215082"/>
            <a:ext cx="268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Sem. Liver Disease 1997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4188" y="452438"/>
            <a:ext cx="8480300" cy="14001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4400" b="1" i="1" dirty="0">
                <a:solidFill>
                  <a:srgbClr val="FFFF00"/>
                </a:solidFill>
                <a:effectLst/>
              </a:rPr>
              <a:t>ΘΕΡΑΠΕΙΑ σε ΗΕ + ΚΙΡΡΩΣΗ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4195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/>
              <a:t>Διόρθωση Παραγόντων που οδήγησαν στην Ηπατική Εγκεφαλοπάθεια</a:t>
            </a:r>
          </a:p>
          <a:p>
            <a:pPr eaLnBrk="1" hangingPunct="1">
              <a:defRPr/>
            </a:pPr>
            <a:r>
              <a:rPr lang="el-GR" sz="2800" dirty="0"/>
              <a:t>Διόρθωση </a:t>
            </a:r>
            <a:r>
              <a:rPr lang="el-GR" sz="2800" dirty="0" err="1"/>
              <a:t>Υποκαλιαιμίας</a:t>
            </a:r>
            <a:endParaRPr lang="el-GR" sz="2800" dirty="0"/>
          </a:p>
          <a:p>
            <a:pPr eaLnBrk="1" hangingPunct="1">
              <a:defRPr/>
            </a:pPr>
            <a:r>
              <a:rPr lang="el-GR" sz="2800" dirty="0"/>
              <a:t>Χρήση </a:t>
            </a:r>
            <a:r>
              <a:rPr lang="en-US" sz="2800" dirty="0" err="1"/>
              <a:t>lactulose</a:t>
            </a:r>
            <a:r>
              <a:rPr lang="en-US" sz="2800" dirty="0"/>
              <a:t> per </a:t>
            </a:r>
            <a:r>
              <a:rPr lang="en-US" sz="2800" dirty="0" err="1"/>
              <a:t>os</a:t>
            </a:r>
            <a:r>
              <a:rPr lang="el-GR" sz="2800" dirty="0"/>
              <a:t> με σκοπό 2-3 Μαλακές Κενώσεις Ημερησίως</a:t>
            </a:r>
          </a:p>
          <a:p>
            <a:pPr eaLnBrk="1" hangingPunct="1">
              <a:defRPr/>
            </a:pPr>
            <a:r>
              <a:rPr lang="el-GR" sz="2800" dirty="0"/>
              <a:t>Υποκλυσμοί Μόνο αν δεν μπορεί να λάβει από του Στόματος</a:t>
            </a:r>
          </a:p>
          <a:p>
            <a:pPr eaLnBrk="1" hangingPunct="1">
              <a:defRPr/>
            </a:pPr>
            <a:r>
              <a:rPr lang="el-GR" sz="2800" dirty="0"/>
              <a:t>Αντιβιοτικά</a:t>
            </a:r>
          </a:p>
          <a:p>
            <a:pPr eaLnBrk="1" hangingPunct="1">
              <a:defRPr/>
            </a:pPr>
            <a:r>
              <a:rPr lang="el-GR" sz="2800" dirty="0"/>
              <a:t>Δεν Συνιστάται Δίαιτα Πτωχή σε Λεύκωμα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5400" b="1" i="1" dirty="0">
                <a:solidFill>
                  <a:srgbClr val="FFFF00"/>
                </a:solidFill>
                <a:effectLst/>
              </a:rPr>
              <a:t>ΘΕΡΑΠΕΙΑ ΗΕ</a:t>
            </a:r>
            <a:br>
              <a:rPr lang="el-GR" sz="5400" b="1" i="1" dirty="0">
                <a:solidFill>
                  <a:srgbClr val="FFFF00"/>
                </a:solidFill>
                <a:effectLst/>
              </a:rPr>
            </a:br>
            <a:r>
              <a:rPr lang="en-US" sz="5400" b="1" i="1" dirty="0" err="1">
                <a:solidFill>
                  <a:srgbClr val="FFFF00"/>
                </a:solidFill>
                <a:effectLst/>
              </a:rPr>
              <a:t>Rifaxime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el-GR" sz="3600" b="1" dirty="0" err="1"/>
              <a:t>Δυσαπορρόφητο</a:t>
            </a:r>
            <a:r>
              <a:rPr lang="el-GR" sz="3600" b="1" dirty="0"/>
              <a:t> Αντιβιοτικό Ευρέως Φάσματος</a:t>
            </a:r>
          </a:p>
          <a:p>
            <a:pPr algn="ctr" eaLnBrk="1" hangingPunct="1">
              <a:buNone/>
              <a:defRPr/>
            </a:pPr>
            <a:endParaRPr lang="el-GR" sz="3600" b="1" dirty="0"/>
          </a:p>
          <a:p>
            <a:pPr algn="ctr" eaLnBrk="1" hangingPunct="1">
              <a:buNone/>
              <a:defRPr/>
            </a:pPr>
            <a:r>
              <a:rPr lang="el-GR" sz="3600" b="1" dirty="0"/>
              <a:t>400</a:t>
            </a:r>
            <a:r>
              <a:rPr lang="en-US" sz="3600" b="1" dirty="0"/>
              <a:t>mg</a:t>
            </a:r>
            <a:r>
              <a:rPr lang="el-GR" sz="3600" b="1" dirty="0"/>
              <a:t> </a:t>
            </a:r>
            <a:r>
              <a:rPr lang="en-US" sz="3600" b="1" dirty="0"/>
              <a:t>x 3</a:t>
            </a:r>
            <a:endParaRPr lang="el-GR" sz="3600" b="1" dirty="0"/>
          </a:p>
          <a:p>
            <a:pPr algn="ctr" eaLnBrk="1" hangingPunct="1">
              <a:buNone/>
              <a:defRPr/>
            </a:pPr>
            <a:endParaRPr lang="el-GR" sz="3600" b="1" dirty="0"/>
          </a:p>
          <a:p>
            <a:pPr algn="ctr" eaLnBrk="1" hangingPunct="1">
              <a:buNone/>
              <a:defRPr/>
            </a:pPr>
            <a:r>
              <a:rPr lang="el-GR" sz="3600" b="1" dirty="0"/>
              <a:t>Μη </a:t>
            </a:r>
            <a:r>
              <a:rPr lang="el-GR" sz="3600" b="1" dirty="0" err="1"/>
              <a:t>Νεφροτοξικό</a:t>
            </a:r>
            <a:endParaRPr lang="el-GR" sz="3600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84188" y="452438"/>
            <a:ext cx="8659812" cy="1400175"/>
          </a:xfrm>
        </p:spPr>
        <p:txBody>
          <a:bodyPr/>
          <a:lstStyle/>
          <a:p>
            <a:pPr algn="ctr"/>
            <a:r>
              <a:rPr lang="el-GR" b="1" i="1" dirty="0">
                <a:solidFill>
                  <a:srgbClr val="FFFF00"/>
                </a:solidFill>
                <a:effectLst/>
              </a:rPr>
              <a:t>ΔΕΥΤΕΡΟΓΕΝΗΣ ΠΡΟΦΥΛΑΞΗ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755576" y="1340768"/>
            <a:ext cx="6711950" cy="4195762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Arial Narrow" pitchFamily="34" charset="0"/>
              </a:rPr>
              <a:t>Lactulose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l-GR" sz="2800" dirty="0">
                <a:latin typeface="Arial Narrow" pitchFamily="34" charset="0"/>
              </a:rPr>
              <a:t>Προτείνεται για την Προφύλαξη από Υποτροπιάζοντα Επεισόδια ΗΕ μετά το 1</a:t>
            </a:r>
            <a:r>
              <a:rPr lang="el-GR" sz="2800" baseline="30000" dirty="0">
                <a:latin typeface="Arial Narrow" pitchFamily="34" charset="0"/>
              </a:rPr>
              <a:t>ο</a:t>
            </a:r>
            <a:r>
              <a:rPr lang="el-GR" sz="2800" dirty="0">
                <a:latin typeface="Arial Narrow" pitchFamily="34" charset="0"/>
              </a:rPr>
              <a:t> επεισόδιο</a:t>
            </a:r>
          </a:p>
          <a:p>
            <a:r>
              <a:rPr lang="en-US" sz="2800" dirty="0" err="1">
                <a:latin typeface="Arial Narrow" pitchFamily="34" charset="0"/>
              </a:rPr>
              <a:t>Rifaximin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l-GR" sz="2800" dirty="0">
                <a:latin typeface="Arial Narrow" pitchFamily="34" charset="0"/>
              </a:rPr>
              <a:t>προστίθεται στην </a:t>
            </a:r>
            <a:r>
              <a:rPr lang="en-US" sz="2800" dirty="0" err="1">
                <a:latin typeface="Arial Narrow" pitchFamily="34" charset="0"/>
              </a:rPr>
              <a:t>lactulose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l-GR" sz="2800" dirty="0">
                <a:latin typeface="Arial Narrow" pitchFamily="34" charset="0"/>
              </a:rPr>
              <a:t>και προτείνεται για Προφύλαξη από Υποτροπιάζοντα Επεισόδια μετά </a:t>
            </a:r>
          </a:p>
          <a:p>
            <a:r>
              <a:rPr lang="el-GR" sz="2800" dirty="0">
                <a:latin typeface="Arial Narrow" pitchFamily="34" charset="0"/>
              </a:rPr>
              <a:t>το 2</a:t>
            </a:r>
            <a:r>
              <a:rPr lang="el-GR" sz="2800" baseline="30000" dirty="0">
                <a:latin typeface="Arial Narrow" pitchFamily="34" charset="0"/>
              </a:rPr>
              <a:t>ο</a:t>
            </a:r>
            <a:r>
              <a:rPr lang="el-GR" sz="2800" dirty="0">
                <a:latin typeface="Arial Narrow" pitchFamily="34" charset="0"/>
              </a:rPr>
              <a:t> επεισόδιο</a:t>
            </a:r>
            <a:endParaRPr lang="de-DE" sz="2800" dirty="0">
              <a:latin typeface="Arial Narrow" pitchFamily="34" charset="0"/>
            </a:endParaRPr>
          </a:p>
          <a:p>
            <a:r>
              <a:rPr lang="el-GR" sz="2800" dirty="0">
                <a:latin typeface="Arial Narrow" pitchFamily="34" charset="0"/>
              </a:rPr>
              <a:t>Προφυλακτική θεραπεία</a:t>
            </a:r>
            <a:endParaRPr lang="en-US" sz="2800" dirty="0">
              <a:latin typeface="Arial Narrow" pitchFamily="34" charset="0"/>
            </a:endParaRPr>
          </a:p>
          <a:p>
            <a:r>
              <a:rPr lang="el-GR" sz="2800" dirty="0"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(</a:t>
            </a:r>
            <a:r>
              <a:rPr lang="en-US" sz="2800" dirty="0" err="1">
                <a:latin typeface="Arial Narrow" pitchFamily="34" charset="0"/>
              </a:rPr>
              <a:t>lactulose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l-GR" sz="2800" dirty="0">
                <a:latin typeface="Arial Narrow" pitchFamily="34" charset="0"/>
              </a:rPr>
              <a:t>ή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rifaximin</a:t>
            </a:r>
            <a:r>
              <a:rPr lang="en-US" sz="2800" dirty="0">
                <a:latin typeface="Arial Narrow" pitchFamily="34" charset="0"/>
              </a:rPr>
              <a:t>) </a:t>
            </a:r>
            <a:r>
              <a:rPr lang="el-GR" sz="2800" dirty="0">
                <a:latin typeface="Arial Narrow" pitchFamily="34" charset="0"/>
              </a:rPr>
              <a:t>δεν Συστήνεται στην ΗΕ μετά Τ</a:t>
            </a:r>
            <a:r>
              <a:rPr lang="en-US" sz="2800" dirty="0">
                <a:latin typeface="Arial Narrow" pitchFamily="34" charset="0"/>
              </a:rPr>
              <a:t>IPS</a:t>
            </a:r>
            <a:endParaRPr lang="el-GR" sz="2800" dirty="0">
              <a:latin typeface="Arial Narrow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572132" y="6215082"/>
            <a:ext cx="3238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/>
              <a:t>EASL guidelines 2014, Journal of </a:t>
            </a:r>
            <a:r>
              <a:rPr lang="en-US" sz="1100" dirty="0" err="1"/>
              <a:t>Hepatology</a:t>
            </a:r>
            <a:endParaRPr lang="el-GR" sz="11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errasos.pblogs.gr/files/f/339384-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1"/>
            <a:ext cx="4608512" cy="270892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50164" cy="1143000"/>
          </a:xfrm>
        </p:spPr>
        <p:txBody>
          <a:bodyPr>
            <a:noAutofit/>
          </a:bodyPr>
          <a:lstStyle/>
          <a:p>
            <a:pPr algn="ctr"/>
            <a:r>
              <a:rPr lang="el-GR" sz="8000" b="1" i="1" dirty="0">
                <a:solidFill>
                  <a:srgbClr val="FFFF00"/>
                </a:solidFill>
                <a:effectLst/>
              </a:rPr>
              <a:t>ΑΥΤΟΜΑΤΗ ΒΑΚΤΗΡΙΑΚΗ ΠΕΡΙΤΟΝΙΤΙΔΑ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calexpress.gr/wp-content/uploads/2011/06/gastrebter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04"/>
            <a:ext cx="2711469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63688" y="-561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6600" b="1" i="1" dirty="0">
                <a:solidFill>
                  <a:srgbClr val="FFFF00"/>
                </a:solidFill>
                <a:effectLst/>
              </a:rPr>
              <a:t>ΠΑΘΟΓΕΝΕΙΑ</a:t>
            </a:r>
          </a:p>
        </p:txBody>
      </p:sp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4192742797"/>
              </p:ext>
            </p:extLst>
          </p:nvPr>
        </p:nvGraphicFramePr>
        <p:xfrm>
          <a:off x="357158" y="928670"/>
          <a:ext cx="828680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9 - Ευθεία γραμμή σύνδεσης"/>
          <p:cNvCxnSpPr/>
          <p:nvPr/>
        </p:nvCxnSpPr>
        <p:spPr>
          <a:xfrm rot="5400000">
            <a:off x="2893207" y="5107793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571604" y="3643314"/>
            <a:ext cx="1285884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3857620" y="5643578"/>
            <a:ext cx="12858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5143504" y="3357562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835696" y="20043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>
                <a:solidFill>
                  <a:srgbClr val="FFFF00"/>
                </a:solidFill>
                <a:effectLst/>
              </a:rPr>
              <a:t>ΑΥΤΟΜΑΤΗ ΒΑΚΤΗΡΙΑΚΗ ΠΕΡΙΤΟΝΙΤΙΔΑ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50909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l-GR" sz="2800" b="1" dirty="0">
                <a:solidFill>
                  <a:srgbClr val="FFFF00"/>
                </a:solidFill>
              </a:rPr>
              <a:t>Διάγνωση </a:t>
            </a:r>
          </a:p>
          <a:p>
            <a:r>
              <a:rPr lang="el-GR" sz="2800" dirty="0">
                <a:latin typeface="Arial Narrow" pitchFamily="34" charset="0"/>
              </a:rPr>
              <a:t>Απόλυτος αριθμός PMN≥ 250 cells/mm3</a:t>
            </a:r>
          </a:p>
          <a:p>
            <a:r>
              <a:rPr lang="el-GR" sz="2800" dirty="0">
                <a:latin typeface="Arial Narrow" pitchFamily="34" charset="0"/>
              </a:rPr>
              <a:t>Απουσία Εμφανούς </a:t>
            </a:r>
            <a:r>
              <a:rPr lang="el-GR" sz="2800" dirty="0" err="1">
                <a:latin typeface="Arial Narrow" pitchFamily="34" charset="0"/>
              </a:rPr>
              <a:t>Ενδοκοιλιακής</a:t>
            </a:r>
            <a:r>
              <a:rPr lang="el-GR" sz="2800" dirty="0">
                <a:latin typeface="Arial Narrow" pitchFamily="34" charset="0"/>
              </a:rPr>
              <a:t> Εστίας Λοίμωξης, Χειρουργικά Αντιμετωπίσιμης</a:t>
            </a:r>
          </a:p>
          <a:p>
            <a:r>
              <a:rPr lang="el-GR" sz="2800" dirty="0">
                <a:latin typeface="Arial Narrow" pitchFamily="34" charset="0"/>
              </a:rPr>
              <a:t>Θετική καλλιέργεια (μόνο στο 40%) </a:t>
            </a:r>
          </a:p>
          <a:p>
            <a:r>
              <a:rPr lang="el-GR" sz="2800" dirty="0">
                <a:latin typeface="Arial Narrow" pitchFamily="34" charset="0"/>
              </a:rPr>
              <a:t>Για Μικρόβια </a:t>
            </a:r>
            <a:r>
              <a:rPr lang="el-GR" sz="1800" dirty="0">
                <a:latin typeface="Arial Narrow" pitchFamily="34" charset="0"/>
              </a:rPr>
              <a:t>(</a:t>
            </a:r>
            <a:r>
              <a:rPr lang="el-GR" sz="2400" dirty="0">
                <a:latin typeface="Arial Narrow" pitchFamily="34" charset="0"/>
              </a:rPr>
              <a:t>όχι απαραίτητο διαγνωστικό κριτήριο)</a:t>
            </a:r>
            <a:endParaRPr lang="el-GR" sz="3200" dirty="0">
              <a:latin typeface="Arial Narrow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l-GR" sz="2800" dirty="0">
                <a:latin typeface="Arial Narrow" pitchFamily="34" charset="0"/>
              </a:rPr>
              <a:t>Επίπτωση </a:t>
            </a:r>
          </a:p>
          <a:p>
            <a:r>
              <a:rPr lang="el-GR" sz="2800" dirty="0">
                <a:latin typeface="Arial Narrow" pitchFamily="34" charset="0"/>
              </a:rPr>
              <a:t>1.5-3.5 % σε Εξωτερικούς Ασθενείς </a:t>
            </a:r>
          </a:p>
          <a:p>
            <a:pPr>
              <a:buNone/>
            </a:pPr>
            <a:r>
              <a:rPr lang="el-GR" sz="2800" dirty="0">
                <a:latin typeface="Arial Narrow" pitchFamily="34" charset="0"/>
              </a:rPr>
              <a:t>~10%   σε Νοσηλευόμενους Ασθενείς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42415" y="62068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err="1">
                <a:solidFill>
                  <a:srgbClr val="FFFF00"/>
                </a:solidFill>
                <a:effectLst/>
              </a:rPr>
              <a:t>Υπόνoια</a:t>
            </a:r>
            <a:r>
              <a:rPr lang="en-US" sz="6600" b="1" i="1" dirty="0">
                <a:solidFill>
                  <a:srgbClr val="FFFF00"/>
                </a:solidFill>
                <a:effectLst/>
              </a:rPr>
              <a:t> ΑΒΠ</a:t>
            </a:r>
            <a:endParaRPr lang="el-GR" sz="6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27088" y="2052638"/>
            <a:ext cx="8065392" cy="4195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 dirty="0">
                <a:latin typeface="Arial Narrow" pitchFamily="34" charset="0"/>
              </a:rPr>
              <a:t>Σε Α</a:t>
            </a:r>
            <a:r>
              <a:rPr lang="en-US" sz="3200" dirty="0" err="1">
                <a:latin typeface="Arial Narrow" pitchFamily="34" charset="0"/>
              </a:rPr>
              <a:t>σθενείς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με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Κ</a:t>
            </a:r>
            <a:r>
              <a:rPr lang="en-US" sz="3200" dirty="0" err="1">
                <a:latin typeface="Arial Narrow" pitchFamily="34" charset="0"/>
              </a:rPr>
              <a:t>ίρρωση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πoυ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Α</a:t>
            </a:r>
            <a:r>
              <a:rPr lang="en-US" sz="3200" dirty="0" err="1">
                <a:latin typeface="Arial Narrow" pitchFamily="34" charset="0"/>
              </a:rPr>
              <a:t>πo</a:t>
            </a:r>
            <a:r>
              <a:rPr lang="el-GR" sz="3200" dirty="0">
                <a:latin typeface="Arial Narrow" pitchFamily="34" charset="0"/>
              </a:rPr>
              <a:t>ρ</a:t>
            </a:r>
            <a:r>
              <a:rPr lang="en-US" sz="3200" dirty="0" err="1">
                <a:latin typeface="Arial Narrow" pitchFamily="34" charset="0"/>
              </a:rPr>
              <a:t>ρυθμίζoνται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και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Ι</a:t>
            </a:r>
            <a:r>
              <a:rPr lang="en-US" sz="3200" dirty="0" err="1">
                <a:latin typeface="Arial Narrow" pitchFamily="34" charset="0"/>
              </a:rPr>
              <a:t>διαίτερα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όταν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Α</a:t>
            </a:r>
            <a:r>
              <a:rPr lang="en-US" sz="3200" dirty="0" err="1">
                <a:latin typeface="Arial Narrow" pitchFamily="34" charset="0"/>
              </a:rPr>
              <a:t>ναπτύσσεται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Ε</a:t>
            </a:r>
            <a:r>
              <a:rPr lang="en-US" sz="3200" dirty="0" err="1">
                <a:latin typeface="Arial Narrow" pitchFamily="34" charset="0"/>
              </a:rPr>
              <a:t>γκεφαλoπάθεια</a:t>
            </a:r>
            <a:br>
              <a:rPr lang="el-GR" sz="3200" dirty="0">
                <a:latin typeface="Arial Narrow" pitchFamily="34" charset="0"/>
              </a:rPr>
            </a:br>
            <a:endParaRPr lang="el-GR" sz="32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 err="1">
                <a:latin typeface="Arial Narrow" pitchFamily="34" charset="0"/>
              </a:rPr>
              <a:t>Μπoρεί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να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Α</a:t>
            </a:r>
            <a:r>
              <a:rPr lang="en-US" sz="3200" dirty="0" err="1">
                <a:latin typeface="Arial Narrow" pitchFamily="34" charset="0"/>
              </a:rPr>
              <a:t>ναπτυχθεί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και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σε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Κ</a:t>
            </a:r>
            <a:r>
              <a:rPr lang="en-US" sz="3200" dirty="0" err="1">
                <a:latin typeface="Arial Narrow" pitchFamily="34" charset="0"/>
              </a:rPr>
              <a:t>εραυνoβόλo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Μ</a:t>
            </a:r>
            <a:r>
              <a:rPr lang="en-US" sz="3200" dirty="0" err="1">
                <a:latin typeface="Arial Narrow" pitchFamily="34" charset="0"/>
              </a:rPr>
              <a:t>oρφή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σε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Α</a:t>
            </a:r>
            <a:r>
              <a:rPr lang="en-US" sz="3200" dirty="0" err="1">
                <a:latin typeface="Arial Narrow" pitchFamily="34" charset="0"/>
              </a:rPr>
              <a:t>σθενή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πoυ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στo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παρελθόν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u="sng" dirty="0" err="1">
                <a:latin typeface="Arial Narrow" pitchFamily="34" charset="0"/>
              </a:rPr>
              <a:t>δεν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είχε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l-GR" sz="3200" dirty="0">
                <a:latin typeface="Arial Narrow" pitchFamily="34" charset="0"/>
              </a:rPr>
              <a:t>Α</a:t>
            </a:r>
            <a:r>
              <a:rPr lang="en-US" sz="3200" dirty="0" err="1">
                <a:latin typeface="Arial Narrow" pitchFamily="34" charset="0"/>
              </a:rPr>
              <a:t>σκίτη</a:t>
            </a:r>
            <a:endParaRPr lang="el-GR" sz="32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dirty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19458" name="AutoShape 2" descr="https://s-media-cache-ak0.pinimg.com/236x/73/2d/48/732d487080addebde6c22625fcc359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https://s-media-cache-ak0.pinimg.com/236x/73/2d/48/732d487080addebde6c22625fcc359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pPr algn="ctr"/>
            <a:r>
              <a:rPr lang="el-GR" sz="7200" b="1" i="1" dirty="0">
                <a:solidFill>
                  <a:srgbClr val="FFFF00"/>
                </a:solidFill>
                <a:effectLst/>
              </a:rPr>
              <a:t>ΑΒΠ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800" dirty="0">
                <a:latin typeface="Arial Narrow" pitchFamily="34" charset="0"/>
              </a:rPr>
              <a:t>Συχνότερα Εμφανιζόμενη </a:t>
            </a:r>
            <a:r>
              <a:rPr lang="el-GR" sz="2800" dirty="0" err="1">
                <a:latin typeface="Arial Narrow" pitchFamily="34" charset="0"/>
              </a:rPr>
              <a:t>Λoίμωξη</a:t>
            </a:r>
            <a:r>
              <a:rPr lang="el-GR" sz="2800" dirty="0">
                <a:latin typeface="Arial Narrow" pitchFamily="34" charset="0"/>
              </a:rPr>
              <a:t> σε </a:t>
            </a:r>
            <a:r>
              <a:rPr lang="el-GR" sz="2800" dirty="0" err="1">
                <a:latin typeface="Arial Narrow" pitchFamily="34" charset="0"/>
              </a:rPr>
              <a:t>΄Κιρρωτικoύς</a:t>
            </a:r>
            <a:r>
              <a:rPr lang="en-US" sz="2800" dirty="0">
                <a:latin typeface="Arial Narrow" pitchFamily="34" charset="0"/>
              </a:rPr>
              <a:t> </a:t>
            </a:r>
            <a:br>
              <a:rPr lang="el-GR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(7-23%</a:t>
            </a:r>
            <a:r>
              <a:rPr lang="el-GR" sz="2800" dirty="0">
                <a:latin typeface="Arial Narrow" pitchFamily="34" charset="0"/>
              </a:rPr>
              <a:t> των </a:t>
            </a:r>
            <a:r>
              <a:rPr lang="el-GR" sz="2800" dirty="0" err="1">
                <a:latin typeface="Arial Narrow" pitchFamily="34" charset="0"/>
              </a:rPr>
              <a:t>Κιρρωτικών</a:t>
            </a:r>
            <a:r>
              <a:rPr lang="el-GR" sz="2800" dirty="0">
                <a:latin typeface="Arial Narrow" pitchFamily="34" charset="0"/>
              </a:rPr>
              <a:t> με Μη </a:t>
            </a:r>
            <a:r>
              <a:rPr lang="el-GR" sz="2800" dirty="0" err="1">
                <a:latin typeface="Arial Narrow" pitchFamily="34" charset="0"/>
              </a:rPr>
              <a:t>Αντιρροπούμενη</a:t>
            </a:r>
            <a:r>
              <a:rPr lang="el-GR" sz="2800" dirty="0">
                <a:latin typeface="Arial Narrow" pitchFamily="34" charset="0"/>
              </a:rPr>
              <a:t> Κίρρωση)</a:t>
            </a:r>
            <a:br>
              <a:rPr lang="el-GR" sz="2800" dirty="0">
                <a:latin typeface="Arial Narrow" pitchFamily="34" charset="0"/>
              </a:rPr>
            </a:br>
            <a:r>
              <a:rPr lang="el-GR" sz="2800" u="sng" dirty="0" err="1">
                <a:latin typeface="Arial Narrow" pitchFamily="34" charset="0"/>
              </a:rPr>
              <a:t>Μoνoμικρoβιακή</a:t>
            </a:r>
            <a:r>
              <a:rPr lang="el-GR" sz="2800" u="sng" dirty="0">
                <a:latin typeface="Arial Narrow" pitchFamily="34" charset="0"/>
              </a:rPr>
              <a:t> </a:t>
            </a:r>
            <a:r>
              <a:rPr lang="el-GR" sz="2800" dirty="0">
                <a:latin typeface="Arial Narrow" pitchFamily="34" charset="0"/>
              </a:rPr>
              <a:t>( σε &gt;90% των περιπτώσεων)</a:t>
            </a:r>
            <a:br>
              <a:rPr lang="el-GR" sz="2800" dirty="0">
                <a:latin typeface="Arial Narrow" pitchFamily="34" charset="0"/>
              </a:rPr>
            </a:br>
            <a:r>
              <a:rPr lang="el-GR" sz="2800" dirty="0">
                <a:solidFill>
                  <a:srgbClr val="FFFF00"/>
                </a:solidFill>
                <a:latin typeface="Arial Narrow" pitchFamily="34" charset="0"/>
              </a:rPr>
              <a:t>Συνηθέστερα Μικρόβια: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l-GR" sz="2800" dirty="0">
                <a:latin typeface="Arial Narrow" pitchFamily="34" charset="0"/>
              </a:rPr>
              <a:t> Αερόβια </a:t>
            </a:r>
            <a:r>
              <a:rPr lang="en-US" sz="2800" dirty="0">
                <a:latin typeface="Arial Narrow" pitchFamily="34" charset="0"/>
              </a:rPr>
              <a:t>Gram–  (70%</a:t>
            </a:r>
            <a:r>
              <a:rPr lang="el-GR" sz="2800" dirty="0">
                <a:latin typeface="Arial Narrow" pitchFamily="34" charset="0"/>
              </a:rPr>
              <a:t>, συνήθως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E. coli</a:t>
            </a:r>
            <a:r>
              <a:rPr lang="en-US" sz="2800" dirty="0">
                <a:latin typeface="Arial Narrow" pitchFamily="34" charset="0"/>
              </a:rPr>
              <a:t>)</a:t>
            </a:r>
            <a:endParaRPr lang="el-GR" sz="2800" dirty="0">
              <a:latin typeface="Arial Narrow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2800" dirty="0">
                <a:latin typeface="Arial Narrow" pitchFamily="34" charset="0"/>
              </a:rPr>
              <a:t>Gram+</a:t>
            </a:r>
            <a:r>
              <a:rPr lang="el-GR" sz="2800" dirty="0">
                <a:latin typeface="Arial Narrow" pitchFamily="34" charset="0"/>
              </a:rPr>
              <a:t>     (30%, συνήθως </a:t>
            </a:r>
            <a:r>
              <a:rPr lang="en-US" sz="2800" i="1" dirty="0">
                <a:latin typeface="Arial Narrow" pitchFamily="34" charset="0"/>
              </a:rPr>
              <a:t>Streptococcus </a:t>
            </a:r>
            <a:r>
              <a:rPr lang="en-US" sz="2800" i="1" dirty="0" err="1">
                <a:latin typeface="Arial Narrow" pitchFamily="34" charset="0"/>
              </a:rPr>
              <a:t>spp</a:t>
            </a:r>
            <a:r>
              <a:rPr lang="el-GR" sz="2800" i="1" dirty="0">
                <a:latin typeface="Arial Narrow" pitchFamily="34" charset="0"/>
              </a:rPr>
              <a:t> </a:t>
            </a:r>
            <a:r>
              <a:rPr lang="el-GR" sz="2800" dirty="0">
                <a:latin typeface="Arial Narrow" pitchFamily="34" charset="0"/>
              </a:rPr>
              <a:t>και </a:t>
            </a:r>
            <a:r>
              <a:rPr lang="en-US" sz="2800" i="1" dirty="0" err="1">
                <a:latin typeface="Arial Narrow" pitchFamily="34" charset="0"/>
              </a:rPr>
              <a:t>Enterococci</a:t>
            </a:r>
            <a:r>
              <a:rPr lang="el-GR" sz="2800" dirty="0">
                <a:latin typeface="Arial Narrow" pitchFamily="34" charset="0"/>
              </a:rPr>
              <a:t>) με προέλευση από φυσιολογική 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l-GR" sz="2800" dirty="0">
                <a:latin typeface="Arial Narrow" pitchFamily="34" charset="0"/>
              </a:rPr>
              <a:t>μικροβιακή χλωρίδα εντέρου Λοίμωξη από Αναερόβια Σπάνια</a:t>
            </a:r>
            <a:endParaRPr lang="el-GR" sz="2800" u="sng" dirty="0">
              <a:latin typeface="Arial Narrow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endParaRPr lang="el-GR" sz="2400" b="1" dirty="0"/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endParaRPr lang="el-GR" sz="2400" b="1" dirty="0"/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l-GR" sz="2400" b="1" dirty="0"/>
              <a:t>Μ</a:t>
            </a:r>
          </a:p>
          <a:p>
            <a:pPr>
              <a:lnSpc>
                <a:spcPct val="120000"/>
              </a:lnSpc>
            </a:pPr>
            <a:endParaRPr lang="el-GR" sz="2400" b="1" dirty="0"/>
          </a:p>
          <a:p>
            <a:pPr>
              <a:lnSpc>
                <a:spcPct val="120000"/>
              </a:lnSpc>
            </a:pPr>
            <a:endParaRPr lang="el-GR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ΣΥΝΗΘΗ ΠΑΘΟΓΟΝΑ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357686" y="6072206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b="1" dirty="0"/>
              <a:t>Data from </a:t>
            </a:r>
            <a:r>
              <a:rPr lang="en-US" sz="1050" b="1" dirty="0" err="1"/>
              <a:t>McHutchinson</a:t>
            </a:r>
            <a:r>
              <a:rPr lang="en-US" sz="1050" b="1" dirty="0"/>
              <a:t>, JG, Runyon, BA. Spontaneous Bacterial Peritonitis. In: Gastrointestinal and Hepatic Infections, </a:t>
            </a:r>
            <a:r>
              <a:rPr lang="en-US" sz="1050" b="1" dirty="0" err="1"/>
              <a:t>Surawicz</a:t>
            </a:r>
            <a:r>
              <a:rPr lang="en-US" sz="1050" b="1" dirty="0"/>
              <a:t>, CM, Owen, RL (</a:t>
            </a:r>
            <a:r>
              <a:rPr lang="en-US" sz="1050" b="1" dirty="0" err="1"/>
              <a:t>Eds</a:t>
            </a:r>
            <a:r>
              <a:rPr lang="en-US" sz="1050" b="1" dirty="0"/>
              <a:t>), WB Saunders </a:t>
            </a:r>
            <a:r>
              <a:rPr lang="de-DE" sz="1050" b="1" dirty="0"/>
              <a:t>Philadelphia 1995. p.455</a:t>
            </a:r>
            <a:r>
              <a:rPr lang="de-DE" sz="1000" dirty="0"/>
              <a:t>.</a:t>
            </a:r>
            <a:endParaRPr lang="el-GR" sz="100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14882"/>
              </p:ext>
            </p:extLst>
          </p:nvPr>
        </p:nvGraphicFramePr>
        <p:xfrm>
          <a:off x="357158" y="914400"/>
          <a:ext cx="8429684" cy="494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376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Μικροοργανισμός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Escherichia Coli  </a:t>
                      </a:r>
                    </a:p>
                    <a:p>
                      <a:pPr algn="ctr"/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Klebsiella</a:t>
                      </a:r>
                      <a:r>
                        <a:rPr lang="de-DE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pneumoniae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Streptococcus</a:t>
                      </a:r>
                      <a:r>
                        <a:rPr lang="de-DE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pneumoniae</a:t>
                      </a:r>
                      <a:r>
                        <a:rPr lang="de-DE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Άλλοι στρεπτόκοκκοι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Εντεροβακτηριοειδή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Staphylococcus</a:t>
                      </a:r>
                      <a:r>
                        <a:rPr lang="de-DE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Pseudomonas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Διάφορα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XMTkC2XgN64/U6bjwHyjO4I/AAAAAAAAC38/Xlmz5HecB0k/s1600/5938221784_6af8a357b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4286256"/>
            <a:ext cx="4429156" cy="2571744"/>
          </a:xfrm>
          <a:prstGeom prst="rect">
            <a:avLst/>
          </a:prstGeom>
          <a:noFill/>
          <a:effectLst>
            <a:softEdge rad="635000"/>
          </a:effectLst>
          <a:scene3d>
            <a:camera prst="perspectiveHeroicExtremeLeftFacing"/>
            <a:lightRig rig="threePt" dir="t"/>
          </a:scene3d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6600" b="1" i="1" dirty="0">
                <a:solidFill>
                  <a:srgbClr val="FFFF00"/>
                </a:solidFill>
                <a:effectLst/>
              </a:rPr>
              <a:t>ΔΙΑΓΝΩΣΗ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454938"/>
          </a:xfrm>
        </p:spPr>
        <p:txBody>
          <a:bodyPr>
            <a:normAutofit/>
          </a:bodyPr>
          <a:lstStyle/>
          <a:p>
            <a:r>
              <a:rPr lang="el-GR" sz="2600" dirty="0"/>
              <a:t>Μέγιστη Ευαισθησία Διάγνωσης =250 </a:t>
            </a:r>
            <a:r>
              <a:rPr lang="en-US" sz="2600" dirty="0"/>
              <a:t>poly</a:t>
            </a:r>
          </a:p>
          <a:p>
            <a:r>
              <a:rPr lang="el-GR" sz="2600" dirty="0"/>
              <a:t>Μέγιστη Ειδικότητα = 500 </a:t>
            </a:r>
            <a:r>
              <a:rPr lang="en-US" sz="2600" dirty="0"/>
              <a:t>poly</a:t>
            </a:r>
          </a:p>
          <a:p>
            <a:r>
              <a:rPr lang="el-GR" sz="2800" b="1" dirty="0"/>
              <a:t>Σε Ασθενείς με </a:t>
            </a:r>
            <a:r>
              <a:rPr lang="el-GR" sz="2800" b="1" dirty="0" err="1"/>
              <a:t>Αιμoρραγικό</a:t>
            </a:r>
            <a:r>
              <a:rPr lang="el-GR" sz="2800" b="1" dirty="0"/>
              <a:t> </a:t>
            </a:r>
            <a:r>
              <a:rPr lang="el-GR" sz="2800" b="1" dirty="0" err="1"/>
              <a:t>Ασκίτη</a:t>
            </a:r>
            <a:r>
              <a:rPr lang="el-GR" sz="2800" b="1" dirty="0"/>
              <a:t> (αριθμός ερυθρών &gt;10.000/</a:t>
            </a:r>
            <a:r>
              <a:rPr lang="el-GR" sz="2800" b="1" dirty="0" err="1"/>
              <a:t>κ.χιλ</a:t>
            </a:r>
            <a:r>
              <a:rPr lang="el-GR" sz="2800" b="1" dirty="0"/>
              <a:t>.)</a:t>
            </a:r>
          </a:p>
          <a:p>
            <a:r>
              <a:rPr lang="el-GR" sz="2800" b="1" dirty="0"/>
              <a:t>θα πρέπει να αφαιρείται ένα </a:t>
            </a:r>
          </a:p>
          <a:p>
            <a:r>
              <a:rPr lang="el-GR" sz="2800" b="1" dirty="0" err="1"/>
              <a:t>Πολυμoρφoπύρηνo</a:t>
            </a:r>
            <a:r>
              <a:rPr lang="el-GR" sz="2800" b="1" dirty="0"/>
              <a:t> για κάθε 250 </a:t>
            </a:r>
          </a:p>
          <a:p>
            <a:r>
              <a:rPr lang="el-GR" sz="2800" b="1" dirty="0" err="1"/>
              <a:t>ερυθρoκύτταρα</a:t>
            </a:r>
            <a:endParaRPr lang="el-GR" sz="2800" b="1" u="sng" dirty="0"/>
          </a:p>
          <a:p>
            <a:r>
              <a:rPr lang="en-US" u="sng" dirty="0"/>
              <a:t>Stick </a:t>
            </a:r>
            <a:r>
              <a:rPr lang="el-GR" u="sng" dirty="0"/>
              <a:t>ούρων</a:t>
            </a:r>
            <a:r>
              <a:rPr lang="el-GR" dirty="0"/>
              <a:t> (</a:t>
            </a:r>
            <a:r>
              <a:rPr lang="en-US" dirty="0"/>
              <a:t>Multistix8 SG RS) : </a:t>
            </a:r>
            <a:r>
              <a:rPr lang="el-GR" dirty="0"/>
              <a:t>Χαμηλή Ευαισθησία και Αυξημένος Κίνδυνος ψευδώς αρνητικών αποτελεσμάτων  = Δεν συστήνεται για ταχεία διάγνωση </a:t>
            </a:r>
          </a:p>
          <a:p>
            <a:endParaRPr lang="el-G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19672" y="-675456"/>
            <a:ext cx="4752528" cy="1694111"/>
          </a:xfrm>
        </p:spPr>
        <p:txBody>
          <a:bodyPr/>
          <a:lstStyle/>
          <a:p>
            <a:r>
              <a:rPr lang="el-GR" dirty="0"/>
              <a:t>             </a:t>
            </a:r>
            <a:r>
              <a:rPr lang="el-GR" sz="6600" b="1" i="1" dirty="0">
                <a:solidFill>
                  <a:srgbClr val="FFFF00"/>
                </a:solidFill>
              </a:rPr>
              <a:t>ΑΣΚΙΤΗΣ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07975" y="1196752"/>
            <a:ext cx="8229600" cy="482598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2402" name="AutoShape 2" descr="data:image/jpeg;base64,/9j/4AAQSkZJRgABAQAAAQABAAD/2wCEAAkGBxQTEhQUExQVFBUXGBcYFxcXFxgXGBgYFxgXFxcWFRgYHCggGBolHBUXITEhJSkrLi4uFx8zODMsNygtLiwBCgoKDg0OGhAQGiwkHCQsLCwsLCwsLCwsLCwsLCwsLCwsLCwsLCwsLCwsLCwsLCwsLCwsLCwsLCwsLCwsLCwsLP/AABEIALYBFQMBIgACEQEDEQH/xAAcAAACAwEBAQEAAAAAAAAAAAAEBQIDBgABBwj/xAA6EAABAwIDBQYFBAAHAAMAAAABAAIDBBEhMUEFElFhcSKBkaGx8AYTMsHRFEJS4RUjYnKCkvEHQ9L/xAAZAQADAQEBAAAAAAAAAAAAAAABAgMABAX/xAAkEQEBAAICAgEEAwEAAAAAAAAAAQIRAyESMUEEEzJRImGBQv/aAAwDAQACEQMRAD8A+HhSC8C9CLJBSavAphEE2qwBQarmjBPArwBWsaotVzAnkBZGxFxRqmII2FqaEtTZErmxK6JiIbFyRJsMIl3ykayPkrY4LrAAZByVwp0eKY57ptpfVevgOgWYufTKoxJk+ndwQ7oiNFmASRWQ0jEzew2yQsjFm2AdGobqLe1VFqw7Dlq8LVcWqO6hoVDmqlzUW5qqc1Cw0oR7cR0P2Q7gjnt7Q/2n1CFcMB0SaNKHcFREy4PRESjA9FCMYf8AEfdLYaB74dFIr2dtjfQqIOCUVZXEKQC8KzIrly5KKQUgvApBMyQU2qAVjQmKsarQFBoVwCaBXMCIjaqmtRcLU8CrYmI+CNUQMR8LUydq+Jp4e+qMhjXU8GCY0kJ6cFiqIaZHU9Jjn71RNPT2TSkori4vnjbTjf0W2xc2i9+wrXUlsbYe9E8pqS1jxuR/eR1UpYeP9X/CG2ZeWMj34oSYHhcJ9JDjlbpkhauAf3+U22ZydvL3wS+VmadVMWiXyx4rAUyhUlqPlYhiEGClqjuohzVAhAVDmqpzUS5qrc1A2wr24/8AH7hBubgOgTKRv1ngwebj+EFK30CU8oKo+krwDA9G+isnb2T0UIxdhP8AtHklpojMy4sgrac0wegZMz4IZwY9IUSpqJQZFcuXJReqYCiFIJoyQVrVWArWogtYFcAq2BXNCpCpRhFxBURhFwhPC2ioAmlNGgIAm1IBdFOj4YMkzgjKDilAHqiI6kAXJAAxNz99FmOqWK9r4p5RsG7r3D3zXzyp+OYosI2mZ3+nBve7XuulNV8bV0uDHNgboI29rve658LKWWch8ePKvsU7mxAve5rGgH6iG46YmwWa2n8a0DP/ALg93CNrn928Bur5W+kfK7ele+R3F7i8+LkbT7KHBTvLFZwftoKj46iudyKV/C5azxz9Evk+MpHX3adovxeT6NVceyxwRMey+SS89PODEsn2/O43+Wwf9j90O7aU/wDBngR91oP8OHBS/wANvoh97I32cf0yz9pyaxg9CR9lEbSb+5rm91/Rah2ysMkLNsQEZIznpbwYk0czXfSQffBSIVddsEjFvlmgW1EkZs8bw8x+VXHllSy4bPQ4hQc1Shma8Xab+veE0o9ivfiew3nmegT7T1SqRnYmPBsQ8fmH7JdO1ayTZoLXxZOeG2PEsDt0H/sVmKmMgkEWIzCEptaBFqoiADC3UPxHLCx9UYG4hD1sW6RJo5zgf+O7b1QporkQTW3aeaLqD2SVU1tgEKMDRlekLmjEhSLDwSwVa5W/KXLeNZAKQUQphEU2q1iqCvY3C/NGAtYFeAqWK9oVISrIwjIQhYwjIimJRsCOiKAiKBrdpl3ZjNhq4Znpw6oXKYzsMcbldQ2rttMi7Le2/gDgD/qP2zSWeSWc/wCYbt0aMGju16m6lRUmWCd0dJbvXLny7deHFMS+l2ZyTWCgtojoqeyOih8FC5bW1oJBTBHx0ltEXDBhdXx0hvgk2bQZtPyREdPyRcUdsxZGshBS7poWikXsdLpw5JtHCrH0t+R4/lHYWE4pcVTPRYZJ78kgYi/MKP6ckXW22mQqaJK6vZgObbrcy0XJCHZt+PRN5EsfPJdii9xdp0IwKKiqKpn7xIP9YufEWK2U+x7C9knkprGxFk05LC3GMxWbSnwL4ruH7mnPHDC2iW7SrzM/eMYYbY4nHnlgts6HDHHuS+q2Wx2llScpLxxjA6xGB8vJQqnAsDXXHaccQciR+FoZ9kEZYjgckI2kF90EtP8AB2LT0uq/c2T7bKvjda2bb4H7LpZTwPetgaSMgNkjtwLSQPXBUz7KYP2nd8bJZlTXGM1SQYXuL643KudCcgi6nZAOLUD8uSM3BPr6q2PJJ1olxqx7QzDAnXhfgFylT7NqHi7WYcxb1XJ/L+ilYUwoBTapGWNVrFSFcxGFEMV7UO1XNKrC1exFxFBMKjWVW62w+o5chqUbdTZdW3Se0K4u/wAtmX7iNeSlQ0wQlBCtDRQ2/K4eTPddnHx6gijhCb0sfLHuVNOy2GfNMIR6KFq0i2Fh4I6Cn44qEDUfDGboNp0cB0RsDSMx4KylYLfZHRxXS2jrpUGg8LW8VNsDMDkeWSKjhGOAVsMYCG29hI2kaXHFXseCjGNvhkqqljQCSLEAozsL0HLOC8czHkvIoXOx3rDlopOo3fyOfBHRbUHR4YLo4gDfVXNpRa1ypspT/JD/AEN142IHPFKtqbIaRcDHNNTA8ZWPRVzSkZg88Lrao7YqWlLUNJDfRaatja7LNIqtm6f7TStouMPFBVuzmutcHkRonIkYcMlzmWTwGWcxzey7HgfyrIJmjA5J/VUoeARnwVtH8Lg9uQG38dD1VsJcks8pj7Z9+zA89kY8Rl3o2l+H2Nxfie5av9M1lgABhhZLmwmV1sgT5A4ldWGMjjy5bkD/AEpsCGkjQ2Oi5PZq1rLNbawFsXbvhxXI+WXwV+e1IKAR+zNnmZxaCBhfFSk36dVDhWsTMfDkn8m+avj+Gpf5N81SYZE8oWNVzU0b8My/yZ5/hTHw5Lrup5jS2wqDrYlLw4vdc+xomO3qMwtaC4Evvhjewz+yBpGqHNfhbim+zahjsnlJGcEroo7p/Rx9648q7JBlPGmMTOSopm4JhFok2Ol8IR9KMbhCRt4I+lbYeqAjGNNx+Ewgcg4Dgi448croUKuY7EYFXwkXUoWa6K0QDRAI93OfgqK1vYOv4RYiKjU0t22GKbGdlyvQKEYNwVm8ostu46IcVLRe5R1dhuLpJA3E9B+FJkuH0nwshILueHEWH7b680zatZIE7VgOwyHJQewnUK6XJVy5YCyG20WVFAMzj0wSiShYRiFoZctf/Ul0twNsU8tCSbKZKJoyC6Fm9Zobc8AL3TBtO553WjtE8bDjnoFpNmbLEIu0bzv3P06BW48Ll79E5eSYT+yig2I2KznjtHIaD+0dVbpYbXOBGAwv1Kv29WxU8TpJ5WtAxa4mwudAOOXPFYx3xXUTkClpHbrzhLMflttYAlrPqI8F06+I4bvLuj2wO7AcQAARfgQNfeqWGoNi1l7nC4GNuA4dU+p9iPLb1Em8dWgbrfDPxJRzKJjBYADuVNlY4bJe7Gx7ySfJcte5nBch5jt+ZGRJpsitbFckEk6i2SpdGq5m9kppj4uj217Ktjt1wcN0jO/rwKPp3g5FZ74do2gC5bfUkE48tL9VsH0jTGHi28Lg8COnn3J99dpXqoxuVvzhml4rWXIBBIzHdfoMCsztape9u+Xh0TvpDcG55OGd+qFy1Ohxx3dAfiuubNUEsIc1rQ0EZHU2PU+SGoxkgL3JKYUi4c7u7dfHNdNFQiyeUmXBItnOw6rQU1sFzV0wyp2otiEhHBHRgJDL4MDimNOQUujciaZtyOCMC7M7m17Eo6kdcA5ZoRjxZGUrb3IR1su9GcLcMkbDTHDhx+4VWzWcbG3j5aJi19sD7sjJE8sqgaUqr5drjXTmjt9DyyDvTWYklyJ6yAXHAnz+69+WLZD/AMREwBxy9/0qHDgltPMUAwKRPJcRgMrrg7EDikFYI/FVuarL58lRUDLFAQ0puUvrId43bgRh15IqoNwQDbn36XTDZlG1oMkhsBjjkBxJVePG2p8mUwm6nsbZ+4zedmfqHLhyCz+1/jFz5HQbNjFRIMHzHCmiI4vH1uGOA4KzaFea1v720xNgAS10zeLiO0GH+OozzspbPjZCGsjjDYhkz6WjpZd8wefld3dJKP4LfNKJaqQ1cw/c8Wij4iOMYeK3MezgzEC5yvb0XsNe+12wgNGu96YKqXa8mkY/7f0t2G3s0RtihJYgFXPUzO/aB3/0l8z59bW5C/qm0AuRq9Sl3zTk8d4XIaZ8GlFl7Swlzm3aS2/DD3+Eyr6B8Ba9jg51r4i4N74DwUoNpNDQamMAPuCW3I/5DTuurWreX6NqOWwAaGgAe/TzRH6/Nl+zY3tnvWsPXyUqLZMBs+J7d0tFi0i2GAG6Da+l8+KHraFz8HO7Iud0WANtDb01QT+QtSGNjkEVg9/1nC7rnK+YGPcsrXO3I2xXBsS7DLG3HmCtpCWtAaQ0Ntm3PkALY5rFbXh3ZX3JNzcE52OV1PktkU4+7oBZG0ciFCviauSuvFoKCULQ0cuHBZKjBwWq2bkAVGxeU5gOGaKikQdPGQbIgNSWHxotj0TBMloBIx/9XMdY4f0t022iZNh78k02fUDdustC7iUfS1BGWSPwFm62VJPbX2UfHUDG/nbislS7Tws7D/1MY6oEZ+yh2WzZ/wDO98fBUyPvkLIGKpHHTMc//VB1RjyOC0oeOhMsiqEn5shHT814ZQs2hTD4rwOuUI6XNeskNsMCgGhz324oepcNVAyEjP7Khrt526MSTa3NCTdb0JpYmkF7iGxsBcScrAXJ6AIIF9fZxY79OD2Izh8zhJMP46tYepxwDKtYxrPlGxYfqvkd0g26XSeopH1D2kzz08bTbdifubw+3G+fRehxYeMefyZ+WW2jh2a8aNHM4lTOzTqWf8gT+FRs/YNMyxDXvP8AKSSSQ95e4ow0rACAxoGOQCpup3QU0kzTdpjPLEflVTVG79bHDnbeHiEFW7JjJ3m77Txa97fIOt5KiOJ7CB85+OQNneoRBa7aDMr++aiKtpwuEHtRpzcxrwMyOy8cxbA+STS07HG8cgvb6XZ+SbRTurga8g49xXLNyVUrMCD6rlvEXzpl5CWk4NsB0z+6vNKAw43tyt1Fje6KNOGvvkHZppU07Q0WFrglUNSfZ0YZb5bBi1pIy3tCOtrEHkmVZSTSXdDMzBoAYWbp3gRcvdnbdvgVQwdrDIDDpd32TstLoja29a7SdCMvMIUNgoqIbliBvNIv+eix/wAZUf8Amst/D7lfRIhvtbI0doCzmdMwsr8SxB0txlui3LE4dyny3+KvDN5sM2AhXxRpuaQKbKMjTyXI7pi8oosQtDRMsllPDbRNqJts1OqHVGL24ju8UZ8nh74ISleBjwxTCmnvfO3u6APDTiyGfT2vw6Jq02wOvvFVTxgJLDylsTiFe2pVdW2wuP6QsT9UBN46pFx1Jvgc0gbUoiCt04LQKfGrdkuNZxw6JR+qXhqb6pmOo6i+Ixsrfn3ukkVQrI6vEG5R0FOWy8+q9/UYHLA5Jd+pUX1SRtGn6jVMdiNBvI42zDfuRz0XzH4o+J5aV8Zia2Um5cxzS4FvUHA36r6H8I7airoBI0OY8YPiNgWHu0Nrgro4eOflXLz8l1qGkxa47trDAnmeXBc2nLj2QLac+dlJ7hk1p7hdF0chH7bBdc6cOwn6eRmR7lc2stg8Edfyj3ZleSboGNltgXVTrgBuWfVIdqVYa9vJNNoPa2+7h0P2WNr6kknPNHHtmir5eyHjLXosJ8QbHdLOHRSuie1t2EYtIJ7QcNQtjRVAcwNOoWe2lJugOGbbjqLoyNOqSv8AiGpgsyohJdo6MF7XDlui46FcrKrat7bt8sdbea5Hsf8AAEjLhQE5wYf2hwB62sD0srGleSAEc1WzYrKOLC/QeAt63TShk/b3+GBSGgl+WTHc5bwv4Eeh705jfYhwOXpqkCmYjF2kYY9ru/NvJLvifZosJm5ZO5X16JvSODrjQ+/siI4w9rmPFwbtI5cvVTym5pscvHLb5z8sZq2NttOfRE7Q2eYZCw42xB/kNCrKdls/Rcd66erjqzceU8KLZDjopQxcPfcjBELJKZVE06FHwGw9+apjbwxXMNj79dUo6Mvm4C6k6S+tz9kB833xUvmi3BFqtmbcdfd0vqYwPyiHVGGfRDTyjJLWL5XkZ9ygJzddO647Xcl1RVBuv5QkE4jq7qZqdVnm1zjkL9VYwvdm63IYJtBtof1oGZA6qB2mNLnoPylkFN3+aZUtJyWBP9fIcmhvXErhFK/Avd0GHomtJs/iL9M0xZGGZi3gVO5GkZg7IGufvMpjsYmnkbLHmMC3R7f3NP542TBzbjE2HihnHO2i2OWUu2uMs0+lCpa+NsjDdrgCO9RgmWU+FtpW3oHHC2+zofrHcSD3ngnXzrL0cbubeRyYeGWjuVwtccEtkmJvyUaSouCDkgdpVAubWthdOR5tV4A43WQqb7277Kf10l2X88khr32s4YkeCbFljqjctjlb2Er2sTJZgNgSS48BfLquqGOtvYnj1QVXIYi128HMdYEHHddlfvTMvjbHGLNHXXzXKh0zjlkuRYHGro2BBRORkT1UyivpsnDMK+CXebhmMR14HkigAQl0sRYTb2EuUanGzKzFugyI1aeB7/VOppLdodHDlx7sVk6eW/aFr5Obe290PFPqStDmgXx052+/EKVJYjt6kEjA4DtNx43GoHvRIYHX4W4rSE2Nh9ONuXLole0KQAl7Mcbvb6kKPLx77jp+n5fH+NShOGnvJE7ot9uCBp6gWBH9e80Y+ZrRd5AHEm3TEnJc1julTLeGSkfJKpdvxD6S5+nZH3OCzPxxtpxibEGbjXm5JNyQ2xDbDLE+SWTscstTbXOroy7cD2b2jd4Em2JwBUhKTg0F2mWHmvjuz23kYOLgvtfwTT/Mp3scSPlEnfb9RAO9x4O8lSccSy5b47JJdsxtv9RPANyPDG1sUvqduE33WYnVxv4WRXxPQfLqZmN+kuD2ni2QB4y6nwS1kVss1KqY3c2odLI/6iQOGQ8FYynRcNOSeCOp6TEZ++CwgoaTr9k0o6IWxRMNNlmmtNTN1/CGqwOnoANCmlLT20Hei6do7x7x96qZcMDfGyFNFkYsL2x5fdU1EgyPgvTMLWFvfNB1M7Qp00VyuucceB99yp3z/aGqawAIGTaoANk0CmYqSwtkGbSD1GRHeLha19UCLjUAr5fPtO622xK4Gnida7rDDpgb94XZ9P6scP1c9U9ge43J7IOGOZup1DQRfPhwuloL34uNgNLfhdUSYZn3y95K7jiuolvcJPWPzA8fwinxvccL6pXKC2+8bm/d0VIwHaDXDtDK2PQJLVzi28O0HYADG5JwsjtvVxETwQRcEeOCSbIG8d4/Sxzgwc8LnuxTDIfUbmhtnHEYcudlyXskuAeOPjiuQYSxivDV6uVYImIK4x3Xq5ZmP+KGSU8gdHI4Nf8AtubAi2mVsVVs/wCKXMv8xu+DY3b2SDa1wMtOS5cuPktxzunTx4zLHs0m+Now2+5Je+B7I+6Xy/GhJuyK3EufifBq9XJLyZDjw4AXbWldcg7gJvZuFr881QxxebuJd/uJPquXKFdWMMaUHMWS74tadyMk3s4jxF/sFy5DH8h5PxpFsmUNmY44gFffv/hmRjnVTS0F3YIcQDYODmuGP+0ea5crT25/+KK/+U9kND4ZQe05rmO0vuWLcBwDiPBYuChaXWXi5Ry9q8f4mMVIBoio2AA4YrlyxotbUbumvqvDVg2FstVy5CjFTqx2YPjyVB2gR6rlyWmQlryUvqazquXJdDaXTVioM28bWxOHDNcuVePGWpZWyCf8ElORj73O/wDytT8Eyvj36aXdLmgSNc3LdcSN03GYIPcVy5dswmPpw8mdynbQPnKgw3x4lerlkFG0agtad3Dosptur+Wy9r965cq4jGB2ttp8zgzIA4ddLopu0hEwMANgMeZ1K5cll62rZOooPxKzAbju6y5cuUbyZH+3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04" name="AutoShape 4" descr="data:image/jpeg;base64,/9j/4AAQSkZJRgABAQAAAQABAAD/2wCEAAkGBxQTEhQUExQVFBUXGBcYFxcXFxgXGBgYFxgXFxcWFRgYHCggGBolHBUXITEhJSkrLi4uFx8zODMsNygtLiwBCgoKDg0OGhAQGiwkHCQsLCwsLCwsLCwsLCwsLCwsLCwsLCwsLCwsLCwsLCwsLCwsLCwsLCwsLCwsLCwsLCwsLP/AABEIALYBFQMBIgACEQEDEQH/xAAcAAACAwEBAQEAAAAAAAAAAAAEBQIDBgABBwj/xAA6EAABAwIDBQYFBAAHAAMAAAABAAIDBBEhMUEFElFhcSKBkaGx8AYTMsHRFEJS4RUjYnKCkvEHQ9L/xAAZAQADAQEBAAAAAAAAAAAAAAABAgMABAX/xAAkEQEBAAICAgEEAwEAAAAAAAAAAQIRAyESMUEEEzJRImGBQv/aAAwDAQACEQMRAD8A+HhSC8C9CLJBSavAphEE2qwBQarmjBPArwBWsaotVzAnkBZGxFxRqmII2FqaEtTZErmxK6JiIbFyRJsMIl3ykayPkrY4LrAAZByVwp0eKY57ptpfVevgOgWYufTKoxJk+ndwQ7oiNFmASRWQ0jEzew2yQsjFm2AdGobqLe1VFqw7Dlq8LVcWqO6hoVDmqlzUW5qqc1Cw0oR7cR0P2Q7gjnt7Q/2n1CFcMB0SaNKHcFREy4PRESjA9FCMYf8AEfdLYaB74dFIr2dtjfQqIOCUVZXEKQC8KzIrly5KKQUgvApBMyQU2qAVjQmKsarQFBoVwCaBXMCIjaqmtRcLU8CrYmI+CNUQMR8LUydq+Jp4e+qMhjXU8GCY0kJ6cFiqIaZHU9Jjn71RNPT2TSkori4vnjbTjf0W2xc2i9+wrXUlsbYe9E8pqS1jxuR/eR1UpYeP9X/CG2ZeWMj34oSYHhcJ9JDjlbpkhauAf3+U22ZydvL3wS+VmadVMWiXyx4rAUyhUlqPlYhiEGClqjuohzVAhAVDmqpzUS5qrc1A2wr24/8AH7hBubgOgTKRv1ngwebj+EFK30CU8oKo+krwDA9G+isnb2T0UIxdhP8AtHklpojMy4sgrac0wegZMz4IZwY9IUSpqJQZFcuXJReqYCiFIJoyQVrVWArWogtYFcAq2BXNCpCpRhFxBURhFwhPC2ioAmlNGgIAm1IBdFOj4YMkzgjKDilAHqiI6kAXJAAxNz99FmOqWK9r4p5RsG7r3D3zXzyp+OYosI2mZ3+nBve7XuulNV8bV0uDHNgboI29rve658LKWWch8ePKvsU7mxAve5rGgH6iG46YmwWa2n8a0DP/ALg93CNrn928Bur5W+kfK7ele+R3F7i8+LkbT7KHBTvLFZwftoKj46iudyKV/C5azxz9Evk+MpHX3adovxeT6NVceyxwRMey+SS89PODEsn2/O43+Wwf9j90O7aU/wDBngR91oP8OHBS/wANvoh97I32cf0yz9pyaxg9CR9lEbSb+5rm91/Rah2ysMkLNsQEZIznpbwYk0czXfSQffBSIVddsEjFvlmgW1EkZs8bw8x+VXHllSy4bPQ4hQc1Shma8Xab+veE0o9ivfiew3nmegT7T1SqRnYmPBsQ8fmH7JdO1ayTZoLXxZOeG2PEsDt0H/sVmKmMgkEWIzCEptaBFqoiADC3UPxHLCx9UYG4hD1sW6RJo5zgf+O7b1QporkQTW3aeaLqD2SVU1tgEKMDRlekLmjEhSLDwSwVa5W/KXLeNZAKQUQphEU2q1iqCvY3C/NGAtYFeAqWK9oVISrIwjIQhYwjIimJRsCOiKAiKBrdpl3ZjNhq4Znpw6oXKYzsMcbldQ2rttMi7Le2/gDgD/qP2zSWeSWc/wCYbt0aMGju16m6lRUmWCd0dJbvXLny7deHFMS+l2ZyTWCgtojoqeyOih8FC5bW1oJBTBHx0ltEXDBhdXx0hvgk2bQZtPyREdPyRcUdsxZGshBS7poWikXsdLpw5JtHCrH0t+R4/lHYWE4pcVTPRYZJ78kgYi/MKP6ckXW22mQqaJK6vZgObbrcy0XJCHZt+PRN5EsfPJdii9xdp0IwKKiqKpn7xIP9YufEWK2U+x7C9knkprGxFk05LC3GMxWbSnwL4ruH7mnPHDC2iW7SrzM/eMYYbY4nHnlgts6HDHHuS+q2Wx2llScpLxxjA6xGB8vJQqnAsDXXHaccQciR+FoZ9kEZYjgckI2kF90EtP8AB2LT0uq/c2T7bKvjda2bb4H7LpZTwPetgaSMgNkjtwLSQPXBUz7KYP2nd8bJZlTXGM1SQYXuL643KudCcgi6nZAOLUD8uSM3BPr6q2PJJ1olxqx7QzDAnXhfgFylT7NqHi7WYcxb1XJ/L+ilYUwoBTapGWNVrFSFcxGFEMV7UO1XNKrC1exFxFBMKjWVW62w+o5chqUbdTZdW3Se0K4u/wAtmX7iNeSlQ0wQlBCtDRQ2/K4eTPddnHx6gijhCb0sfLHuVNOy2GfNMIR6KFq0i2Fh4I6Cn44qEDUfDGboNp0cB0RsDSMx4KylYLfZHRxXS2jrpUGg8LW8VNsDMDkeWSKjhGOAVsMYCG29hI2kaXHFXseCjGNvhkqqljQCSLEAozsL0HLOC8czHkvIoXOx3rDlopOo3fyOfBHRbUHR4YLo4gDfVXNpRa1ypspT/JD/AEN142IHPFKtqbIaRcDHNNTA8ZWPRVzSkZg88Lrao7YqWlLUNJDfRaatja7LNIqtm6f7TStouMPFBVuzmutcHkRonIkYcMlzmWTwGWcxzey7HgfyrIJmjA5J/VUoeARnwVtH8Lg9uQG38dD1VsJcks8pj7Z9+zA89kY8Rl3o2l+H2Nxfie5av9M1lgABhhZLmwmV1sgT5A4ldWGMjjy5bkD/AEpsCGkjQ2Oi5PZq1rLNbawFsXbvhxXI+WXwV+e1IKAR+zNnmZxaCBhfFSk36dVDhWsTMfDkn8m+avj+Gpf5N81SYZE8oWNVzU0b8My/yZ5/hTHw5Lrup5jS2wqDrYlLw4vdc+xomO3qMwtaC4Evvhjewz+yBpGqHNfhbim+zahjsnlJGcEroo7p/Rx9648q7JBlPGmMTOSopm4JhFok2Ol8IR9KMbhCRt4I+lbYeqAjGNNx+Ewgcg4Dgi448croUKuY7EYFXwkXUoWa6K0QDRAI93OfgqK1vYOv4RYiKjU0t22GKbGdlyvQKEYNwVm8ostu46IcVLRe5R1dhuLpJA3E9B+FJkuH0nwshILueHEWH7b680zatZIE7VgOwyHJQewnUK6XJVy5YCyG20WVFAMzj0wSiShYRiFoZctf/Ul0twNsU8tCSbKZKJoyC6Fm9Zobc8AL3TBtO553WjtE8bDjnoFpNmbLEIu0bzv3P06BW48Ll79E5eSYT+yig2I2KznjtHIaD+0dVbpYbXOBGAwv1Kv29WxU8TpJ5WtAxa4mwudAOOXPFYx3xXUTkClpHbrzhLMflttYAlrPqI8F06+I4bvLuj2wO7AcQAARfgQNfeqWGoNi1l7nC4GNuA4dU+p9iPLb1Em8dWgbrfDPxJRzKJjBYADuVNlY4bJe7Gx7ySfJcte5nBch5jt+ZGRJpsitbFckEk6i2SpdGq5m9kppj4uj217Ktjt1wcN0jO/rwKPp3g5FZ74do2gC5bfUkE48tL9VsH0jTGHi28Lg8COnn3J99dpXqoxuVvzhml4rWXIBBIzHdfoMCsztape9u+Xh0TvpDcG55OGd+qFy1Ohxx3dAfiuubNUEsIc1rQ0EZHU2PU+SGoxkgL3JKYUi4c7u7dfHNdNFQiyeUmXBItnOw6rQU1sFzV0wyp2otiEhHBHRgJDL4MDimNOQUujciaZtyOCMC7M7m17Eo6kdcA5ZoRjxZGUrb3IR1su9GcLcMkbDTHDhx+4VWzWcbG3j5aJi19sD7sjJE8sqgaUqr5drjXTmjt9DyyDvTWYklyJ6yAXHAnz+69+WLZD/AMREwBxy9/0qHDgltPMUAwKRPJcRgMrrg7EDikFYI/FVuarL58lRUDLFAQ0puUvrId43bgRh15IqoNwQDbn36XTDZlG1oMkhsBjjkBxJVePG2p8mUwm6nsbZ+4zedmfqHLhyCz+1/jFz5HQbNjFRIMHzHCmiI4vH1uGOA4KzaFea1v720xNgAS10zeLiO0GH+OozzspbPjZCGsjjDYhkz6WjpZd8wefld3dJKP4LfNKJaqQ1cw/c8Wij4iOMYeK3MezgzEC5yvb0XsNe+12wgNGu96YKqXa8mkY/7f0t2G3s0RtihJYgFXPUzO/aB3/0l8z59bW5C/qm0AuRq9Sl3zTk8d4XIaZ8GlFl7Swlzm3aS2/DD3+Eyr6B8Ba9jg51r4i4N74DwUoNpNDQamMAPuCW3I/5DTuurWreX6NqOWwAaGgAe/TzRH6/Nl+zY3tnvWsPXyUqLZMBs+J7d0tFi0i2GAG6Da+l8+KHraFz8HO7Iud0WANtDb01QT+QtSGNjkEVg9/1nC7rnK+YGPcsrXO3I2xXBsS7DLG3HmCtpCWtAaQ0Ntm3PkALY5rFbXh3ZX3JNzcE52OV1PktkU4+7oBZG0ciFCviauSuvFoKCULQ0cuHBZKjBwWq2bkAVGxeU5gOGaKikQdPGQbIgNSWHxotj0TBMloBIx/9XMdY4f0t022iZNh78k02fUDdustC7iUfS1BGWSPwFm62VJPbX2UfHUDG/nbislS7Tws7D/1MY6oEZ+yh2WzZ/wDO98fBUyPvkLIGKpHHTMc//VB1RjyOC0oeOhMsiqEn5shHT814ZQs2hTD4rwOuUI6XNeskNsMCgGhz324oepcNVAyEjP7Khrt526MSTa3NCTdb0JpYmkF7iGxsBcScrAXJ6AIIF9fZxY79OD2Izh8zhJMP46tYepxwDKtYxrPlGxYfqvkd0g26XSeopH1D2kzz08bTbdifubw+3G+fRehxYeMefyZ+WW2jh2a8aNHM4lTOzTqWf8gT+FRs/YNMyxDXvP8AKSSSQ95e4ow0rACAxoGOQCpup3QU0kzTdpjPLEflVTVG79bHDnbeHiEFW7JjJ3m77Txa97fIOt5KiOJ7CB85+OQNneoRBa7aDMr++aiKtpwuEHtRpzcxrwMyOy8cxbA+STS07HG8cgvb6XZ+SbRTurga8g49xXLNyVUrMCD6rlvEXzpl5CWk4NsB0z+6vNKAw43tyt1Fje6KNOGvvkHZppU07Q0WFrglUNSfZ0YZb5bBi1pIy3tCOtrEHkmVZSTSXdDMzBoAYWbp3gRcvdnbdvgVQwdrDIDDpd32TstLoja29a7SdCMvMIUNgoqIbliBvNIv+eix/wAZUf8Amst/D7lfRIhvtbI0doCzmdMwsr8SxB0txlui3LE4dyny3+KvDN5sM2AhXxRpuaQKbKMjTyXI7pi8oosQtDRMsllPDbRNqJts1OqHVGL24ju8UZ8nh74ISleBjwxTCmnvfO3u6APDTiyGfT2vw6Jq02wOvvFVTxgJLDylsTiFe2pVdW2wuP6QsT9UBN46pFx1Jvgc0gbUoiCt04LQKfGrdkuNZxw6JR+qXhqb6pmOo6i+Ixsrfn3ukkVQrI6vEG5R0FOWy8+q9/UYHLA5Jd+pUX1SRtGn6jVMdiNBvI42zDfuRz0XzH4o+J5aV8Zia2Um5cxzS4FvUHA36r6H8I7airoBI0OY8YPiNgWHu0Nrgro4eOflXLz8l1qGkxa47trDAnmeXBc2nLj2QLac+dlJ7hk1p7hdF0chH7bBdc6cOwn6eRmR7lc2stg8Edfyj3ZleSboGNltgXVTrgBuWfVIdqVYa9vJNNoPa2+7h0P2WNr6kknPNHHtmir5eyHjLXosJ8QbHdLOHRSuie1t2EYtIJ7QcNQtjRVAcwNOoWe2lJugOGbbjqLoyNOqSv8AiGpgsyohJdo6MF7XDlui46FcrKrat7bt8sdbea5Hsf8AAEjLhQE5wYf2hwB62sD0srGleSAEc1WzYrKOLC/QeAt63TShk/b3+GBSGgl+WTHc5bwv4Eeh705jfYhwOXpqkCmYjF2kYY9ru/NvJLvifZosJm5ZO5X16JvSODrjQ+/siI4w9rmPFwbtI5cvVTym5pscvHLb5z8sZq2NttOfRE7Q2eYZCw42xB/kNCrKdls/Rcd66erjqzceU8KLZDjopQxcPfcjBELJKZVE06FHwGw9+apjbwxXMNj79dUo6Mvm4C6k6S+tz9kB833xUvmi3BFqtmbcdfd0vqYwPyiHVGGfRDTyjJLWL5XkZ9ygJzddO647Xcl1RVBuv5QkE4jq7qZqdVnm1zjkL9VYwvdm63IYJtBtof1oGZA6qB2mNLnoPylkFN3+aZUtJyWBP9fIcmhvXErhFK/Avd0GHomtJs/iL9M0xZGGZi3gVO5GkZg7IGufvMpjsYmnkbLHmMC3R7f3NP542TBzbjE2HihnHO2i2OWUu2uMs0+lCpa+NsjDdrgCO9RgmWU+FtpW3oHHC2+zofrHcSD3ngnXzrL0cbubeRyYeGWjuVwtccEtkmJvyUaSouCDkgdpVAubWthdOR5tV4A43WQqb7277Kf10l2X88khr32s4YkeCbFljqjctjlb2Er2sTJZgNgSS48BfLquqGOtvYnj1QVXIYi128HMdYEHHddlfvTMvjbHGLNHXXzXKh0zjlkuRYHGro2BBRORkT1UyivpsnDMK+CXebhmMR14HkigAQl0sRYTb2EuUanGzKzFugyI1aeB7/VOppLdodHDlx7sVk6eW/aFr5Obe290PFPqStDmgXx052+/EKVJYjt6kEjA4DtNx43GoHvRIYHX4W4rSE2Nh9ONuXLole0KQAl7Mcbvb6kKPLx77jp+n5fH+NShOGnvJE7ot9uCBp6gWBH9e80Y+ZrRd5AHEm3TEnJc1julTLeGSkfJKpdvxD6S5+nZH3OCzPxxtpxibEGbjXm5JNyQ2xDbDLE+SWTscstTbXOroy7cD2b2jd4Em2JwBUhKTg0F2mWHmvjuz23kYOLgvtfwTT/Mp3scSPlEnfb9RAO9x4O8lSccSy5b47JJdsxtv9RPANyPDG1sUvqduE33WYnVxv4WRXxPQfLqZmN+kuD2ni2QB4y6nwS1kVss1KqY3c2odLI/6iQOGQ8FYynRcNOSeCOp6TEZ++CwgoaTr9k0o6IWxRMNNlmmtNTN1/CGqwOnoANCmlLT20Hei6do7x7x96qZcMDfGyFNFkYsL2x5fdU1EgyPgvTMLWFvfNB1M7Qp00VyuucceB99yp3z/aGqawAIGTaoANk0CmYqSwtkGbSD1GRHeLha19UCLjUAr5fPtO622xK4Gnida7rDDpgb94XZ9P6scP1c9U9ge43J7IOGOZup1DQRfPhwuloL34uNgNLfhdUSYZn3y95K7jiuolvcJPWPzA8fwinxvccL6pXKC2+8bm/d0VIwHaDXDtDK2PQJLVzi28O0HYADG5JwsjtvVxETwQRcEeOCSbIG8d4/Sxzgwc8LnuxTDIfUbmhtnHEYcudlyXskuAeOPjiuQYSxivDV6uVYImIK4x3Xq5ZmP+KGSU8gdHI4Nf8AtubAi2mVsVVs/wCKXMv8xu+DY3b2SDa1wMtOS5cuPktxzunTx4zLHs0m+Now2+5Je+B7I+6Xy/GhJuyK3EufifBq9XJLyZDjw4AXbWldcg7gJvZuFr881QxxebuJd/uJPquXKFdWMMaUHMWS74tadyMk3s4jxF/sFy5DH8h5PxpFsmUNmY44gFffv/hmRjnVTS0F3YIcQDYODmuGP+0ea5crT25/+KK/+U9kND4ZQe05rmO0vuWLcBwDiPBYuChaXWXi5Ry9q8f4mMVIBoio2AA4YrlyxotbUbumvqvDVg2FstVy5CjFTqx2YPjyVB2gR6rlyWmQlryUvqazquXJdDaXTVioM28bWxOHDNcuVePGWpZWyCf8ElORj73O/wDytT8Eyvj36aXdLmgSNc3LdcSN03GYIPcVy5dswmPpw8mdynbQPnKgw3x4lerlkFG0agtad3Dosptur+Wy9r965cq4jGB2ttp8zgzIA4ddLopu0hEwMANgMeZ1K5cll62rZOooPxKzAbju6y5cuUbyZH+3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06" name="Picture 6" descr="http://medvin2u.net/wp-content/uploads/2013/05/Asc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37" y="1196752"/>
            <a:ext cx="7286676" cy="5004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ΣΥΜΠΤΩΜΑΤΑ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468544" cy="585791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ΑΒΠ μπορεί να είναι </a:t>
            </a:r>
            <a:r>
              <a:rPr lang="en-US" sz="4000" b="1" dirty="0">
                <a:solidFill>
                  <a:srgbClr val="FFFF00"/>
                </a:solidFill>
              </a:rPr>
              <a:t>A</a:t>
            </a:r>
            <a:r>
              <a:rPr lang="el-GR" sz="4000" b="1" dirty="0">
                <a:solidFill>
                  <a:srgbClr val="FFFF00"/>
                </a:solidFill>
              </a:rPr>
              <a:t>συμπτωματική Ιδιαίτερα στους Εξωτερικούς Ασθενείς </a:t>
            </a:r>
          </a:p>
          <a:p>
            <a:r>
              <a:rPr lang="el-GR" sz="2900" b="1" dirty="0">
                <a:solidFill>
                  <a:srgbClr val="FFFF00"/>
                </a:solidFill>
              </a:rPr>
              <a:t>Ένα από τα Ακόλουθα: </a:t>
            </a:r>
          </a:p>
          <a:p>
            <a:pPr>
              <a:buNone/>
            </a:pPr>
            <a:r>
              <a:rPr lang="el-GR" sz="2200" b="1" u="sng" dirty="0">
                <a:solidFill>
                  <a:srgbClr val="002060"/>
                </a:solidFill>
              </a:rPr>
              <a:t>1. </a:t>
            </a:r>
            <a:r>
              <a:rPr lang="el-GR" sz="3300" b="1" u="sng" dirty="0">
                <a:latin typeface="Arial Narrow" pitchFamily="34" charset="0"/>
              </a:rPr>
              <a:t>Τοπικά Συμπτώματα ή/και Σημεία Περιτονίτιδας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Κοιλιακό </a:t>
            </a:r>
            <a:r>
              <a:rPr lang="el-GR" sz="3300" b="1" dirty="0" err="1">
                <a:latin typeface="Arial Narrow" pitchFamily="34" charset="0"/>
              </a:rPr>
              <a:t>Αλγος</a:t>
            </a:r>
            <a:r>
              <a:rPr lang="el-GR" sz="3300" b="1" dirty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Τάση Κοιλιακών Τοιχωμάτων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Έμετοι, Διάρροιες, Ειλεός </a:t>
            </a:r>
          </a:p>
          <a:p>
            <a:pPr>
              <a:buNone/>
            </a:pPr>
            <a:r>
              <a:rPr lang="el-GR" sz="3300" b="1" u="sng" dirty="0">
                <a:latin typeface="Arial Narrow" pitchFamily="34" charset="0"/>
              </a:rPr>
              <a:t>2. Σημεία Συστηματικής Φλεγμονής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err="1">
                <a:latin typeface="Arial Narrow" pitchFamily="34" charset="0"/>
              </a:rPr>
              <a:t>Υπερ</a:t>
            </a:r>
            <a:r>
              <a:rPr lang="el-GR" sz="3300" b="1" dirty="0">
                <a:latin typeface="Arial Narrow" pitchFamily="34" charset="0"/>
              </a:rPr>
              <a:t>- ή Υποθερμία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Ρίγος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Μεταβολή στον Αριθμό των WBC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Ταχυκαρδία ή /και Ταχύπνοια </a:t>
            </a:r>
          </a:p>
          <a:p>
            <a:pPr>
              <a:buNone/>
            </a:pPr>
            <a:r>
              <a:rPr lang="el-GR" sz="3300" b="1" u="sng" dirty="0">
                <a:latin typeface="Arial Narrow" pitchFamily="34" charset="0"/>
              </a:rPr>
              <a:t>3. Επιδείνωση Ηπατικής λειτουργίας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Ηπατική Εγκεφαλοπάθεια </a:t>
            </a:r>
          </a:p>
          <a:p>
            <a:pPr>
              <a:buFont typeface="Wingdings" pitchFamily="2" charset="2"/>
              <a:buChar char="§"/>
            </a:pPr>
            <a:r>
              <a:rPr lang="de-DE" sz="3300" b="1" dirty="0">
                <a:latin typeface="Arial Narrow" pitchFamily="34" charset="0"/>
              </a:rPr>
              <a:t>Shock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>
                <a:latin typeface="Arial Narrow" pitchFamily="34" charset="0"/>
              </a:rPr>
              <a:t>Νεφρική Ανεπάρκεια </a:t>
            </a:r>
          </a:p>
          <a:p>
            <a:r>
              <a:rPr lang="el-GR" sz="3300" b="1" dirty="0">
                <a:latin typeface="Arial Narrow" pitchFamily="34" charset="0"/>
              </a:rPr>
              <a:t>Γαστρεντερική αιμορραγία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ntent-mcdn.feed.gr/filesystem/images/20140216/low/newego_LARGE_t_1101_5431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468030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42415" y="1920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7200" b="1" i="1" dirty="0">
                <a:solidFill>
                  <a:srgbClr val="FFFF00"/>
                </a:solidFill>
                <a:effectLst/>
              </a:rPr>
              <a:t>ΠΡΟΣΟΧΗ</a:t>
            </a:r>
            <a:r>
              <a:rPr lang="el-GR" sz="7200" b="0" dirty="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27584" y="1472900"/>
            <a:ext cx="7528089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dirty="0">
                <a:latin typeface="Arial Narrow" pitchFamily="34" charset="0"/>
              </a:rPr>
              <a:t>Μία μόνο Δόση Αντιβιοτικού Ευρέος Φάσματος πριν από την παρακέντηση ευθύνεται για Αρνητική Καλλιέργεια στο 86</a:t>
            </a:r>
            <a:r>
              <a:rPr lang="el-GR" sz="3600" dirty="0">
                <a:latin typeface="Arial Narrow" pitchFamily="34" charset="0"/>
              </a:rPr>
              <a:t>%.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80300" cy="1400175"/>
          </a:xfrm>
        </p:spPr>
        <p:txBody>
          <a:bodyPr>
            <a:normAutofit/>
          </a:bodyPr>
          <a:lstStyle/>
          <a:p>
            <a:pPr algn="ctr"/>
            <a:r>
              <a:rPr lang="el-GR" sz="6000" b="1" i="1" dirty="0">
                <a:solidFill>
                  <a:srgbClr val="FFFF00"/>
                </a:solidFill>
                <a:effectLst/>
              </a:rPr>
              <a:t>ΘΕΡΑΠΕΙΑ ΑΒΠ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81863" y="1575480"/>
            <a:ext cx="7706816" cy="5040560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3600" dirty="0">
                <a:latin typeface="Arial Narrow" pitchFamily="34" charset="0"/>
              </a:rPr>
              <a:t>Εμπειρική θεραπεία Εκλογής 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endParaRPr lang="el-GR" sz="3600" dirty="0">
              <a:latin typeface="Arial Narrow" pitchFamily="34" charset="0"/>
            </a:endParaRPr>
          </a:p>
          <a:p>
            <a:pPr algn="ctr"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 err="1">
                <a:latin typeface="Arial Narrow" pitchFamily="34" charset="0"/>
              </a:rPr>
              <a:t>Κεφαλοσπορίνη</a:t>
            </a:r>
            <a:r>
              <a:rPr lang="el-GR" sz="3600" dirty="0">
                <a:latin typeface="Arial Narrow" pitchFamily="34" charset="0"/>
              </a:rPr>
              <a:t> 3ης γενιάς </a:t>
            </a:r>
            <a:r>
              <a:rPr lang="en-US" sz="3600" dirty="0" err="1">
                <a:latin typeface="Arial Narrow" pitchFamily="34" charset="0"/>
              </a:rPr>
              <a:t>cefotaxime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l-GR" sz="3600" dirty="0">
                <a:latin typeface="Arial Narrow" pitchFamily="34" charset="0"/>
              </a:rPr>
              <a:t>2</a:t>
            </a:r>
            <a:r>
              <a:rPr lang="en-US" sz="3600" dirty="0" err="1">
                <a:latin typeface="Arial Narrow" pitchFamily="34" charset="0"/>
              </a:rPr>
              <a:t>gr</a:t>
            </a:r>
            <a:r>
              <a:rPr lang="en-US" sz="3600" dirty="0">
                <a:latin typeface="Arial Narrow" pitchFamily="34" charset="0"/>
              </a:rPr>
              <a:t>/8h 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>
                <a:latin typeface="Arial Narrow" pitchFamily="34" charset="0"/>
              </a:rPr>
              <a:t>Ανταπόκριση 77-98% ασθενών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>
                <a:latin typeface="Arial Narrow" pitchFamily="34" charset="0"/>
              </a:rPr>
              <a:t>Ίδια αποτελεσματικότητα 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>
                <a:latin typeface="Arial Narrow" pitchFamily="34" charset="0"/>
              </a:rPr>
              <a:t>4 και 8</a:t>
            </a:r>
            <a:r>
              <a:rPr lang="en-US" sz="3600" dirty="0" err="1">
                <a:latin typeface="Arial Narrow" pitchFamily="34" charset="0"/>
              </a:rPr>
              <a:t>gr</a:t>
            </a:r>
            <a:r>
              <a:rPr lang="en-US" sz="3600" dirty="0">
                <a:latin typeface="Arial Narrow" pitchFamily="34" charset="0"/>
              </a:rPr>
              <a:t>/d </a:t>
            </a:r>
            <a:r>
              <a:rPr lang="el-GR" sz="3600" dirty="0">
                <a:latin typeface="Arial Narrow" pitchFamily="34" charset="0"/>
              </a:rPr>
              <a:t>και 5 και 10 </a:t>
            </a:r>
            <a:r>
              <a:rPr lang="el-GR" sz="3600" dirty="0" err="1">
                <a:latin typeface="Arial Narrow" pitchFamily="34" charset="0"/>
              </a:rPr>
              <a:t>ημ</a:t>
            </a:r>
            <a:r>
              <a:rPr lang="el-GR" sz="3600" dirty="0">
                <a:latin typeface="Arial Narrow" pitchFamily="34" charset="0"/>
              </a:rPr>
              <a:t>. θεραπείας </a:t>
            </a:r>
          </a:p>
          <a:p>
            <a:pPr>
              <a:buClr>
                <a:srgbClr val="0070C0"/>
              </a:buClr>
              <a:buNone/>
            </a:pPr>
            <a:endParaRPr lang="el-GR" sz="3600" dirty="0"/>
          </a:p>
        </p:txBody>
      </p:sp>
      <p:sp>
        <p:nvSpPr>
          <p:cNvPr id="4" name="3 - Ορθογώνιο"/>
          <p:cNvSpPr/>
          <p:nvPr/>
        </p:nvSpPr>
        <p:spPr>
          <a:xfrm>
            <a:off x="4357686" y="62865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i="1" dirty="0"/>
              <a:t>EASL guidelines 201</a:t>
            </a:r>
            <a:r>
              <a:rPr lang="el-GR" sz="1600" i="1" dirty="0"/>
              <a:t>0,</a:t>
            </a:r>
            <a:r>
              <a:rPr lang="en-US" sz="1600" i="1" dirty="0"/>
              <a:t> Journal of </a:t>
            </a:r>
            <a:r>
              <a:rPr lang="en-US" sz="1600" i="1" dirty="0" err="1"/>
              <a:t>Hepatology</a:t>
            </a:r>
            <a:endParaRPr lang="el-GR" sz="16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>
                <a:solidFill>
                  <a:srgbClr val="FFFF00"/>
                </a:solidFill>
                <a:effectLst/>
              </a:rPr>
              <a:t>ΕΝΑΛΛΑΚΤΙΚΕΣ ΘΕΡΑΠΕΙΕΣ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2864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 err="1"/>
              <a:t>Αμοξυκιλλίνη</a:t>
            </a:r>
            <a:r>
              <a:rPr lang="el-GR" b="1" dirty="0"/>
              <a:t>/</a:t>
            </a:r>
            <a:r>
              <a:rPr lang="el-GR" b="1" dirty="0" err="1"/>
              <a:t>Κλαβουλανικό</a:t>
            </a:r>
            <a:r>
              <a:rPr lang="el-GR" b="1" dirty="0"/>
              <a:t> οξύ </a:t>
            </a:r>
            <a:r>
              <a:rPr lang="el-GR" sz="1600" dirty="0"/>
              <a:t>(1Μ</a:t>
            </a:r>
            <a:r>
              <a:rPr lang="el-GR" sz="1600" b="1" dirty="0"/>
              <a:t>ελέτη μόνο Ανέδειξε ίδια αποτελέσματα στην αποτελεσματικότητα και θνητότητα σε σχέση με την </a:t>
            </a:r>
            <a:r>
              <a:rPr lang="el-GR" sz="1600" b="1" dirty="0" err="1"/>
              <a:t>Κεφοταξίμη</a:t>
            </a:r>
            <a:r>
              <a:rPr lang="el-GR" sz="1600" b="1" dirty="0"/>
              <a:t>)</a:t>
            </a:r>
            <a:r>
              <a:rPr lang="en-US" sz="1600" b="1" dirty="0"/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b="1" dirty="0"/>
              <a:t>Αποτελεσματική θεραπεία σε Ασθενείς που εμφάνισαν ΑΒΠ υπό </a:t>
            </a:r>
            <a:r>
              <a:rPr lang="el-GR" sz="2000" b="1" dirty="0" err="1"/>
              <a:t>Χημειοπροφύλαξη</a:t>
            </a:r>
            <a:r>
              <a:rPr lang="el-GR" sz="2000" b="1" dirty="0"/>
              <a:t> με </a:t>
            </a:r>
            <a:r>
              <a:rPr lang="en-US" sz="2000" b="1" dirty="0" err="1"/>
              <a:t>norfloxacin</a:t>
            </a:r>
            <a:endParaRPr lang="el-GR" sz="3200" b="1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l-GR" b="1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 err="1"/>
              <a:t>Κινολόνες</a:t>
            </a:r>
            <a:r>
              <a:rPr lang="el-GR" b="1" dirty="0"/>
              <a:t> – </a:t>
            </a:r>
            <a:r>
              <a:rPr lang="en-US" b="1" dirty="0"/>
              <a:t>ciprofloxacin </a:t>
            </a:r>
            <a:r>
              <a:rPr lang="el-GR" b="1" dirty="0"/>
              <a:t>7ημ </a:t>
            </a:r>
            <a:r>
              <a:rPr lang="en-US" b="1" dirty="0"/>
              <a:t>IV =</a:t>
            </a:r>
            <a:endParaRPr lang="el-GR" b="1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/>
              <a:t>Ίδια Αποτελεσματικότητα με </a:t>
            </a:r>
            <a:r>
              <a:rPr lang="en-US" b="1" dirty="0" err="1"/>
              <a:t>cefotaxime</a:t>
            </a:r>
            <a:r>
              <a:rPr lang="el-GR" b="1" dirty="0"/>
              <a:t> αλλά μεγαλύτερο κόστος ή </a:t>
            </a:r>
            <a:r>
              <a:rPr lang="en-US" b="1" dirty="0"/>
              <a:t>2</a:t>
            </a:r>
            <a:r>
              <a:rPr lang="el-GR" b="1" dirty="0" err="1"/>
              <a:t>ημ</a:t>
            </a:r>
            <a:r>
              <a:rPr lang="el-GR" b="1" dirty="0"/>
              <a:t>. </a:t>
            </a:r>
            <a:r>
              <a:rPr lang="en-US" b="1" dirty="0"/>
              <a:t>IV</a:t>
            </a:r>
            <a:r>
              <a:rPr lang="el-GR" b="1" dirty="0"/>
              <a:t> και 5ημ </a:t>
            </a:r>
            <a:r>
              <a:rPr lang="en-US" b="1" dirty="0" err="1"/>
              <a:t>peros</a:t>
            </a:r>
            <a:r>
              <a:rPr lang="el-GR" b="1" dirty="0"/>
              <a:t> = </a:t>
            </a:r>
            <a:r>
              <a:rPr lang="en-US" b="1" dirty="0"/>
              <a:t>cost-effective</a:t>
            </a:r>
            <a:endParaRPr lang="el-GR" b="1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/>
              <a:t>Όχι σε Ασθενείς που ήσαν υπό </a:t>
            </a:r>
            <a:r>
              <a:rPr lang="en-US" b="1" dirty="0" err="1"/>
              <a:t>norfloxacin</a:t>
            </a:r>
            <a:r>
              <a:rPr lang="en-US" b="1" dirty="0"/>
              <a:t> </a:t>
            </a:r>
            <a:r>
              <a:rPr lang="el-GR" b="1" dirty="0"/>
              <a:t>προηγούμενους 3-6 μήνες και παρουσίασαν ΑΒΠ</a:t>
            </a:r>
            <a:r>
              <a:rPr lang="en-US" b="1" dirty="0"/>
              <a:t> </a:t>
            </a:r>
            <a:r>
              <a:rPr lang="el-GR" b="1" dirty="0"/>
              <a:t>ή σε υψηλές Αντοχές σε </a:t>
            </a:r>
            <a:r>
              <a:rPr lang="el-GR" b="1" dirty="0" err="1"/>
              <a:t>κινολόνη</a:t>
            </a:r>
            <a:r>
              <a:rPr lang="el-GR" b="1" dirty="0"/>
              <a:t> σε </a:t>
            </a:r>
            <a:r>
              <a:rPr lang="el-GR" b="1" dirty="0" err="1"/>
              <a:t>Ενδονοσοκομειακή</a:t>
            </a:r>
            <a:r>
              <a:rPr lang="el-GR" b="1" dirty="0"/>
              <a:t> ΑΒΠ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/>
              <a:t>(Αντοχή στις </a:t>
            </a:r>
            <a:r>
              <a:rPr lang="el-GR" b="1" dirty="0" err="1"/>
              <a:t>κινολόνες</a:t>
            </a:r>
            <a:r>
              <a:rPr lang="el-GR" b="1" dirty="0"/>
              <a:t> 30-70%)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80300" cy="1400175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>
                <a:solidFill>
                  <a:srgbClr val="FFFF00"/>
                </a:solidFill>
                <a:effectLst/>
              </a:rPr>
              <a:t>ΕΝΑΛΛΑΚΤΙΚΕΣ ΘΕΡΑΠΕΙΕΣ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7337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b="1" dirty="0" err="1"/>
              <a:t>Καρμπαπενέμες</a:t>
            </a:r>
            <a:r>
              <a:rPr lang="el-GR" sz="3200" b="1" dirty="0"/>
              <a:t> (</a:t>
            </a:r>
            <a:r>
              <a:rPr lang="en-US" sz="3200" b="1" dirty="0" err="1"/>
              <a:t>imipenem</a:t>
            </a:r>
            <a:r>
              <a:rPr lang="en-US" sz="3200" b="1" dirty="0"/>
              <a:t>/</a:t>
            </a:r>
            <a:r>
              <a:rPr lang="en-US" sz="3200" b="1" dirty="0" err="1"/>
              <a:t>cilastatin</a:t>
            </a:r>
            <a:r>
              <a:rPr lang="el-GR" sz="3200" b="1" dirty="0"/>
              <a:t> ή </a:t>
            </a:r>
            <a:r>
              <a:rPr lang="en-US" sz="3200" b="1" dirty="0" err="1"/>
              <a:t>meropenem</a:t>
            </a:r>
            <a:r>
              <a:rPr lang="el-GR" sz="3200" b="1" dirty="0"/>
              <a:t>)</a:t>
            </a:r>
            <a:r>
              <a:rPr lang="en-US" sz="3200" b="1" dirty="0"/>
              <a:t>, </a:t>
            </a:r>
            <a:r>
              <a:rPr lang="en-US" sz="3200" b="1" dirty="0" err="1"/>
              <a:t>piperacillin</a:t>
            </a:r>
            <a:r>
              <a:rPr lang="en-US" sz="3200" b="1" dirty="0"/>
              <a:t>/</a:t>
            </a:r>
            <a:r>
              <a:rPr lang="en-US" sz="3200" b="1" dirty="0" err="1"/>
              <a:t>tazobactam</a:t>
            </a:r>
            <a:endParaRPr lang="en-US" sz="3200" b="1" dirty="0"/>
          </a:p>
          <a:p>
            <a:pPr>
              <a:buNone/>
            </a:pPr>
            <a:r>
              <a:rPr lang="el-GR" sz="4000" b="1" dirty="0"/>
              <a:t>Σε Νοσοκομειακά Στελέχη </a:t>
            </a:r>
            <a:r>
              <a:rPr lang="el-GR" sz="4000" b="1" i="1" dirty="0" err="1"/>
              <a:t>E.coli</a:t>
            </a:r>
            <a:r>
              <a:rPr lang="el-GR" sz="4000" b="1" dirty="0"/>
              <a:t> και </a:t>
            </a:r>
            <a:r>
              <a:rPr lang="el-GR" sz="2800" b="1" i="1" dirty="0" err="1"/>
              <a:t>K.pneumoniae</a:t>
            </a:r>
            <a:r>
              <a:rPr lang="el-GR" sz="2800" b="1" dirty="0"/>
              <a:t>, που παράγουν</a:t>
            </a:r>
            <a:r>
              <a:rPr lang="en-US" sz="2800" b="1" dirty="0"/>
              <a:t> </a:t>
            </a:r>
            <a:r>
              <a:rPr lang="el-GR" sz="3200" b="1" dirty="0"/>
              <a:t>ευρέος φάσματος β-</a:t>
            </a:r>
            <a:r>
              <a:rPr lang="el-GR" sz="3200" b="1" dirty="0" err="1"/>
              <a:t>λακταμάσες </a:t>
            </a:r>
            <a:r>
              <a:rPr lang="el-GR" sz="3200" b="1" dirty="0"/>
              <a:t>(ESBL),  οι οποίες Αδρανοποιούν όλες τις Πενικιλίνες</a:t>
            </a:r>
          </a:p>
          <a:p>
            <a:r>
              <a:rPr lang="el-GR" sz="3200" b="1" dirty="0"/>
              <a:t>Αποκλιμάκωση σε Παλαιότερο Αντιβιοτικό βάσει αντιβιογράμματος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691680" y="16414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FFFF00"/>
                </a:solidFill>
                <a:effectLst/>
              </a:rPr>
              <a:t>ΘΕΡΑΠΕΙΑ ΑΒΠ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80898" name="Picture 2" descr="&lt;div&gt;&lt;/div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786842" cy="5286412"/>
          </a:xfrm>
          <a:prstGeom prst="rect">
            <a:avLst/>
          </a:prstGeom>
          <a:noFill/>
        </p:spPr>
      </p:pic>
      <p:sp>
        <p:nvSpPr>
          <p:cNvPr id="6" name="5 - Έλλειψη"/>
          <p:cNvSpPr/>
          <p:nvPr/>
        </p:nvSpPr>
        <p:spPr>
          <a:xfrm>
            <a:off x="3214678" y="1714488"/>
            <a:ext cx="264320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sset.tovima.gr/vimawebstatic/0B499DD074C744E0B553EB96889FE4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876"/>
            <a:ext cx="3922140" cy="2938453"/>
          </a:xfrm>
          <a:prstGeom prst="rect">
            <a:avLst/>
          </a:prstGeom>
          <a:noFill/>
        </p:spPr>
      </p:pic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920378" y="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FFFF00"/>
                </a:solidFill>
                <a:effectLst/>
              </a:rPr>
              <a:t>ΘΕΡΑΠΕΙΑ ΑΒΠ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908720"/>
            <a:ext cx="8509577" cy="3777622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Arial Narrow" pitchFamily="34" charset="0"/>
              </a:rPr>
              <a:t>Σε </a:t>
            </a:r>
            <a:r>
              <a:rPr lang="el-GR" sz="2800" b="1" dirty="0" err="1">
                <a:latin typeface="Arial Narrow" pitchFamily="34" charset="0"/>
              </a:rPr>
              <a:t>Πολυμικροβιακή</a:t>
            </a:r>
            <a:r>
              <a:rPr lang="el-GR" sz="2800" b="1" dirty="0">
                <a:latin typeface="Arial Narrow" pitchFamily="34" charset="0"/>
              </a:rPr>
              <a:t> Λοίμωξη</a:t>
            </a:r>
            <a:r>
              <a:rPr lang="en-US" sz="2800" b="1" dirty="0">
                <a:latin typeface="Arial Narrow" pitchFamily="34" charset="0"/>
              </a:rPr>
              <a:t> =</a:t>
            </a:r>
            <a:endParaRPr lang="el-GR" sz="2800" b="1" dirty="0">
              <a:latin typeface="Arial Narrow" pitchFamily="34" charset="0"/>
            </a:endParaRPr>
          </a:p>
          <a:p>
            <a:r>
              <a:rPr lang="el-GR" sz="2800" b="1" dirty="0">
                <a:latin typeface="Arial Narrow" pitchFamily="34" charset="0"/>
              </a:rPr>
              <a:t>Χειρουργική Εκτίμηση λόγω πιθανής Δευτεροπαθούς Περιτονίτιδας</a:t>
            </a:r>
          </a:p>
          <a:p>
            <a:r>
              <a:rPr lang="el-GR" sz="2800" b="1" dirty="0">
                <a:latin typeface="Arial Narrow" pitchFamily="34" charset="0"/>
              </a:rPr>
              <a:t>Προσθήκη Αντιβιοτικών Δραστικών έναντι των Αναερόβιων Μικροοργανισμών,</a:t>
            </a:r>
          </a:p>
          <a:p>
            <a:r>
              <a:rPr lang="el-GR" sz="2800" b="1" dirty="0">
                <a:latin typeface="Arial Narrow" pitchFamily="34" charset="0"/>
              </a:rPr>
              <a:t> π.χ. </a:t>
            </a:r>
            <a:r>
              <a:rPr lang="el-GR" sz="2800" b="1" dirty="0" err="1">
                <a:latin typeface="Arial Narrow" pitchFamily="34" charset="0"/>
              </a:rPr>
              <a:t>Μετρονιδαζόλη</a:t>
            </a:r>
            <a:endParaRPr lang="el-GR" sz="28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1.bp.blogspot.com/-B8lbEPv_JV8/UlA2vnlARoI/AAAAAAAAN_Y/nSZw-kFg0rk/s1600/PIC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703" y="4429132"/>
            <a:ext cx="2614297" cy="2428868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0677" y="131762"/>
            <a:ext cx="8329642" cy="868346"/>
          </a:xfrm>
        </p:spPr>
        <p:txBody>
          <a:bodyPr>
            <a:noAutofit/>
          </a:bodyPr>
          <a:lstStyle/>
          <a:p>
            <a:pPr algn="ctr"/>
            <a:r>
              <a:rPr lang="el-GR" sz="4800" b="1" i="1" dirty="0">
                <a:solidFill>
                  <a:srgbClr val="FFFF00"/>
                </a:solidFill>
                <a:effectLst/>
              </a:rPr>
              <a:t>ΧΟΡΗΓΗΣΗ ΑΛΒΟΥΜΙΝΗΣ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Autofit/>
          </a:bodyPr>
          <a:lstStyle/>
          <a:p>
            <a:r>
              <a:rPr lang="el-GR" sz="3200" dirty="0">
                <a:latin typeface="Arial Narrow" pitchFamily="34" charset="0"/>
              </a:rPr>
              <a:t>Αλβουμίνη 1,5</a:t>
            </a:r>
            <a:r>
              <a:rPr lang="en-US" sz="3200" dirty="0" err="1">
                <a:latin typeface="Arial Narrow" pitchFamily="34" charset="0"/>
              </a:rPr>
              <a:t>gr</a:t>
            </a:r>
            <a:r>
              <a:rPr lang="en-US" sz="3200" dirty="0">
                <a:latin typeface="Arial Narrow" pitchFamily="34" charset="0"/>
              </a:rPr>
              <a:t>/kg </a:t>
            </a:r>
            <a:r>
              <a:rPr lang="el-GR" sz="3200" dirty="0">
                <a:latin typeface="Arial Narrow" pitchFamily="34" charset="0"/>
              </a:rPr>
              <a:t>κατά τη Διάγνωση και 1</a:t>
            </a:r>
            <a:r>
              <a:rPr lang="en-US" sz="3200" dirty="0" err="1">
                <a:latin typeface="Arial Narrow" pitchFamily="34" charset="0"/>
              </a:rPr>
              <a:t>gr</a:t>
            </a:r>
            <a:r>
              <a:rPr lang="en-US" sz="3200" dirty="0">
                <a:latin typeface="Arial Narrow" pitchFamily="34" charset="0"/>
              </a:rPr>
              <a:t>/kg </a:t>
            </a:r>
            <a:r>
              <a:rPr lang="el-GR" sz="3200" dirty="0">
                <a:latin typeface="Arial Narrow" pitchFamily="34" charset="0"/>
              </a:rPr>
              <a:t>την 3</a:t>
            </a:r>
            <a:r>
              <a:rPr lang="el-GR" sz="3200" baseline="30000" dirty="0">
                <a:latin typeface="Arial Narrow" pitchFamily="34" charset="0"/>
              </a:rPr>
              <a:t>η</a:t>
            </a:r>
            <a:r>
              <a:rPr lang="el-GR" sz="3200" dirty="0">
                <a:latin typeface="Arial Narrow" pitchFamily="34" charset="0"/>
              </a:rPr>
              <a:t> </a:t>
            </a:r>
            <a:r>
              <a:rPr lang="el-GR" sz="3200" dirty="0" err="1">
                <a:latin typeface="Arial Narrow" pitchFamily="34" charset="0"/>
              </a:rPr>
              <a:t>ημ</a:t>
            </a:r>
            <a:r>
              <a:rPr lang="el-GR" sz="3200" dirty="0">
                <a:latin typeface="Arial Narrow" pitchFamily="34" charset="0"/>
              </a:rPr>
              <a:t>= Μείωση Επίπτωσης ΗΝΣ και θνητότητας στο 10% Συγκρινόμενη με Χορήγηση μόνο </a:t>
            </a:r>
            <a:r>
              <a:rPr lang="en-US" sz="3200" dirty="0" err="1">
                <a:latin typeface="Arial Narrow" pitchFamily="34" charset="0"/>
              </a:rPr>
              <a:t>cefotaxime</a:t>
            </a:r>
            <a:endParaRPr lang="el-GR" sz="3200" dirty="0">
              <a:latin typeface="Arial Narrow" pitchFamily="34" charset="0"/>
            </a:endParaRPr>
          </a:p>
          <a:p>
            <a:r>
              <a:rPr lang="el-GR" sz="3200" dirty="0">
                <a:latin typeface="Arial Narrow" pitchFamily="34" charset="0"/>
              </a:rPr>
              <a:t>Αποτελεσματική η Χορήγηση σε Ασθενείς με </a:t>
            </a:r>
            <a:r>
              <a:rPr lang="el-GR" sz="3200" dirty="0" err="1">
                <a:latin typeface="Arial Narrow" pitchFamily="34" charset="0"/>
              </a:rPr>
              <a:t>χολερυθρίνη</a:t>
            </a:r>
            <a:r>
              <a:rPr lang="el-GR" sz="3200" dirty="0">
                <a:latin typeface="Arial Narrow" pitchFamily="34" charset="0"/>
              </a:rPr>
              <a:t> &gt;4</a:t>
            </a:r>
            <a:r>
              <a:rPr lang="en-US" sz="3200" dirty="0">
                <a:latin typeface="Arial Narrow" pitchFamily="34" charset="0"/>
              </a:rPr>
              <a:t>mg/dl </a:t>
            </a:r>
            <a:r>
              <a:rPr lang="el-GR" sz="3200" dirty="0">
                <a:latin typeface="Arial Narrow" pitchFamily="34" charset="0"/>
              </a:rPr>
              <a:t>και </a:t>
            </a:r>
            <a:r>
              <a:rPr lang="el-GR" sz="3200" dirty="0" err="1">
                <a:latin typeface="Arial Narrow" pitchFamily="34" charset="0"/>
              </a:rPr>
              <a:t>Κρεατινίνη</a:t>
            </a:r>
            <a:r>
              <a:rPr lang="el-GR" sz="3200" dirty="0">
                <a:latin typeface="Arial Narrow" pitchFamily="34" charset="0"/>
              </a:rPr>
              <a:t> &gt;1</a:t>
            </a:r>
            <a:r>
              <a:rPr lang="en-US" sz="3200" dirty="0">
                <a:latin typeface="Arial Narrow" pitchFamily="34" charset="0"/>
              </a:rPr>
              <a:t>mg/dl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FFFF00"/>
                </a:solidFill>
                <a:effectLst/>
              </a:rPr>
              <a:t>ΠΡΟΦΥΛΑΞΗ ΑΒΠ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9094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800" dirty="0"/>
              <a:t>Λόγω Αυξημένου Κόστους και Κινδύνου Ανάπτυξης Ανθεκτικών Μικροοργανισμών η προφύλαξη με Αντιβιοτικά θα πρέπει να Περιοριστεί μόνο σε Υψηλού Κινδύνου Ασθενείς </a:t>
            </a:r>
          </a:p>
          <a:p>
            <a:r>
              <a:rPr lang="el-GR" sz="2800" dirty="0"/>
              <a:t>1. Με Αιμορραγία Γαστρεντερικού</a:t>
            </a:r>
          </a:p>
          <a:p>
            <a:r>
              <a:rPr lang="el-GR" sz="2800" dirty="0"/>
              <a:t>2. Χαμηλή Ολική Πρωτεΐνη </a:t>
            </a:r>
            <a:r>
              <a:rPr lang="el-GR" sz="2800" dirty="0" err="1"/>
              <a:t>Ασκιτικού</a:t>
            </a:r>
            <a:r>
              <a:rPr lang="el-GR" sz="2800" dirty="0"/>
              <a:t> ακόμα και χωρίς ιστορικό ΑΒΠ </a:t>
            </a:r>
          </a:p>
          <a:p>
            <a:r>
              <a:rPr lang="el-GR" sz="2800" dirty="0"/>
              <a:t>(Πρωτογενής Προφύλαξη)</a:t>
            </a:r>
          </a:p>
          <a:p>
            <a:r>
              <a:rPr lang="el-GR" sz="2800" dirty="0"/>
              <a:t>3. Με Ιστορικό Προηγούμενης ΑΒΠ (Δευτερογενής Προφύλαξη</a:t>
            </a:r>
            <a:r>
              <a:rPr lang="el-GR" sz="2800" dirty="0">
                <a:solidFill>
                  <a:srgbClr val="002060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763688" y="176663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000" b="1" i="1" dirty="0">
                <a:solidFill>
                  <a:srgbClr val="FFFF00"/>
                </a:solidFill>
                <a:effectLst/>
              </a:rPr>
              <a:t>ΠΡΟΦΥΛΑΞΗ ΑΒΠ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8634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Σε Ασθενείς με Οξεία Αιμορραγία Γαστρεντερικού </a:t>
            </a:r>
          </a:p>
          <a:p>
            <a:pPr lvl="1">
              <a:buNone/>
            </a:pPr>
            <a:r>
              <a:rPr lang="en-US" sz="2800" b="1" u="sng" dirty="0"/>
              <a:t>45% </a:t>
            </a:r>
            <a:r>
              <a:rPr lang="el-GR" sz="2800" b="1" u="sng" dirty="0"/>
              <a:t>Πιθανότητα ΑΒΠ</a:t>
            </a:r>
          </a:p>
          <a:p>
            <a:pPr lvl="1"/>
            <a:endParaRPr lang="el-GR" sz="2400" b="1" dirty="0"/>
          </a:p>
          <a:p>
            <a:pPr lvl="1"/>
            <a:r>
              <a:rPr lang="el-GR" sz="2400" b="1" dirty="0"/>
              <a:t>Σοβαρή Ηπατική Νόσο = </a:t>
            </a:r>
          </a:p>
          <a:p>
            <a:pPr lvl="1"/>
            <a:r>
              <a:rPr lang="en-US" sz="2400" b="1" dirty="0" err="1"/>
              <a:t>ceftriaxone</a:t>
            </a:r>
            <a:r>
              <a:rPr lang="el-GR" sz="2400" b="1" dirty="0"/>
              <a:t> 1</a:t>
            </a:r>
            <a:r>
              <a:rPr lang="en-US" sz="2400" b="1" dirty="0" err="1"/>
              <a:t>gr</a:t>
            </a:r>
            <a:r>
              <a:rPr lang="en-US" sz="2400" b="1" dirty="0"/>
              <a:t>/d </a:t>
            </a:r>
            <a:r>
              <a:rPr lang="el-GR" sz="2400" b="1" dirty="0"/>
              <a:t>για 7 </a:t>
            </a:r>
            <a:r>
              <a:rPr lang="el-GR" sz="2400" b="1" dirty="0" err="1"/>
              <a:t>ημ</a:t>
            </a:r>
            <a:r>
              <a:rPr lang="el-GR" sz="2400" b="1" dirty="0"/>
              <a:t>. λιγότερα επεισόδια ΑΒΠ</a:t>
            </a:r>
            <a:r>
              <a:rPr lang="en-US" sz="2400" b="1" dirty="0"/>
              <a:t> (2%</a:t>
            </a:r>
            <a:r>
              <a:rPr lang="el-GR" sz="2400" b="1" dirty="0"/>
              <a:t> </a:t>
            </a:r>
            <a:r>
              <a:rPr lang="en-US" sz="2400" b="1" dirty="0" err="1"/>
              <a:t>vs</a:t>
            </a:r>
            <a:r>
              <a:rPr lang="en-US" sz="2400" b="1" dirty="0"/>
              <a:t> 12%</a:t>
            </a:r>
            <a:r>
              <a:rPr lang="el-GR" sz="2400" b="1" dirty="0"/>
              <a:t>)</a:t>
            </a:r>
            <a:endParaRPr lang="en-US" sz="2400" b="1" dirty="0"/>
          </a:p>
          <a:p>
            <a:pPr lvl="1"/>
            <a:r>
              <a:rPr lang="el-GR" sz="2400" b="1" dirty="0"/>
              <a:t>Σε Ασθενείς με Ηπιότερη Ηπατική Νόσο =</a:t>
            </a:r>
            <a:r>
              <a:rPr lang="en-US" sz="2400" b="1" dirty="0" err="1"/>
              <a:t>norfloxacin</a:t>
            </a:r>
            <a:r>
              <a:rPr lang="en-US" sz="2400" b="1" dirty="0"/>
              <a:t> </a:t>
            </a:r>
            <a:r>
              <a:rPr lang="en-US" sz="2400" b="1" dirty="0" err="1"/>
              <a:t>peros</a:t>
            </a:r>
            <a:r>
              <a:rPr lang="en-US" sz="2400" b="1" dirty="0"/>
              <a:t> 400x2 </a:t>
            </a:r>
            <a:r>
              <a:rPr lang="el-GR" sz="2400" b="1" dirty="0"/>
              <a:t>για 7 </a:t>
            </a:r>
            <a:r>
              <a:rPr lang="el-GR" sz="2400" b="1" dirty="0" err="1"/>
              <a:t>ημ</a:t>
            </a:r>
            <a:r>
              <a:rPr lang="el-GR" sz="2400" b="1" dirty="0"/>
              <a:t>.</a:t>
            </a:r>
            <a:endParaRPr lang="en-US" sz="2400" b="1" dirty="0"/>
          </a:p>
          <a:p>
            <a:pPr lvl="1"/>
            <a:endParaRPr lang="el-GR" sz="2400" b="1" dirty="0"/>
          </a:p>
          <a:p>
            <a:pPr lvl="1"/>
            <a:endParaRPr lang="en-US" sz="2400" b="1" dirty="0"/>
          </a:p>
          <a:p>
            <a:endParaRPr lang="el-GR" sz="1700" dirty="0"/>
          </a:p>
        </p:txBody>
      </p:sp>
      <p:sp>
        <p:nvSpPr>
          <p:cNvPr id="5" name="4 - Ορθογώνιο"/>
          <p:cNvSpPr/>
          <p:nvPr/>
        </p:nvSpPr>
        <p:spPr>
          <a:xfrm>
            <a:off x="4214810" y="62865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i="1" dirty="0"/>
              <a:t>EASL guidelines 201</a:t>
            </a:r>
            <a:r>
              <a:rPr lang="el-GR" sz="1400" b="1" i="1" dirty="0"/>
              <a:t>0,</a:t>
            </a:r>
            <a:r>
              <a:rPr lang="en-US" sz="1400" b="1" i="1" dirty="0"/>
              <a:t> Journal of </a:t>
            </a:r>
            <a:r>
              <a:rPr lang="en-US" sz="1400" b="1" i="1" dirty="0" err="1"/>
              <a:t>Hepatology</a:t>
            </a:r>
            <a:endParaRPr lang="el-GR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Words>3300</Words>
  <Application>Microsoft Office PowerPoint</Application>
  <PresentationFormat>Προβολή στην οθόνη (4:3)</PresentationFormat>
  <Paragraphs>641</Paragraphs>
  <Slides>101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101</vt:i4>
      </vt:variant>
    </vt:vector>
  </HeadingPairs>
  <TitlesOfParts>
    <vt:vector size="108" baseType="lpstr">
      <vt:lpstr>Arial</vt:lpstr>
      <vt:lpstr>Arial Narrow</vt:lpstr>
      <vt:lpstr>Calibri</vt:lpstr>
      <vt:lpstr>Century Gothic</vt:lpstr>
      <vt:lpstr>Wingdings</vt:lpstr>
      <vt:lpstr>Wingdings 3</vt:lpstr>
      <vt:lpstr>Ιόν</vt:lpstr>
      <vt:lpstr>      ΑΣΚΙΤΗΣ</vt:lpstr>
      <vt:lpstr>ΚΙΡΡΩΣΗ</vt:lpstr>
      <vt:lpstr>  ΤΑΞΙΝΟΜΗΣΗ  ΑΣΚΙΤΗ</vt:lpstr>
      <vt:lpstr>ΑΙΤΙΑ ΑΣΚΙΤΗ</vt:lpstr>
      <vt:lpstr>Ταξινόμηση Ασκίτη βάσει SAAG  (Serum Ascites Albumin Gradient) </vt:lpstr>
      <vt:lpstr>Ταξινόμηση Ασκίτη βάσειSAAG  (Serum Ascites Albumin Gradient) </vt:lpstr>
      <vt:lpstr>Ταξινόμηση Ασκίτη βάσει SAAG  (Serum Ascites Albumin Gradient) </vt:lpstr>
      <vt:lpstr>ΚΑΡΚΙΝΩΜΑΤΩΣΗ ΠΕΡΙΤΟΝΑΙΟΥ</vt:lpstr>
      <vt:lpstr>             ΑΣΚΙΤΗΣ</vt:lpstr>
      <vt:lpstr>ΚΙΡΡΩΣΗ ΚΑΙ ΑΣΚΙΤΗΣ </vt:lpstr>
      <vt:lpstr>Παρουσίαση του PowerPoint</vt:lpstr>
      <vt:lpstr>       ΑΠΕΙΚΟΝΙΣΗ ΑΣΚΙΤΗ</vt:lpstr>
      <vt:lpstr>CHILD-TURCOTTE-PUGH CLASSIFICATION</vt:lpstr>
      <vt:lpstr>ΣΤΑΔΙΟΠΟΙΗΣΗ ΑΣΚΙΤΗ</vt:lpstr>
      <vt:lpstr>ΔΙΑΓΝΩΣΗ </vt:lpstr>
      <vt:lpstr>Παρουσίαση του PowerPoint</vt:lpstr>
      <vt:lpstr>ΦΥΣΙΚΗ ΕΞΕΤΑΣΗ </vt:lpstr>
      <vt:lpstr>Παρουσίαση του PowerPoint</vt:lpstr>
      <vt:lpstr>ΠΑΘΟΓΕΝΕΙΑ ΑΣΚΙΤΗ</vt:lpstr>
      <vt:lpstr>Παρουσίαση του PowerPoint</vt:lpstr>
      <vt:lpstr>ΠΑΡΑΚΕΝΤΗΣΗ ΑΣΚΙΤΙΚΟΥ </vt:lpstr>
      <vt:lpstr>ΠΑΡΑΚΕΝΤΗΣΗ ΑΣΚΙΤΙΚΟΥ</vt:lpstr>
      <vt:lpstr>ΠΑΡΑΚΕΝΤΗΣΗ ΑΣΚΙΤΙΚΟΥ</vt:lpstr>
      <vt:lpstr>ΠΑΡΑΚΕΝΤΗΣΗ ΑΣΚΙΤΙΚΟΥ</vt:lpstr>
      <vt:lpstr>ΠΑΡΑΚΕΝΤΗΣΗ ΑΣΚΙΤΙΚΟΥ</vt:lpstr>
      <vt:lpstr>ΑΣΚΙΤΗΣ</vt:lpstr>
      <vt:lpstr>ΘΕΣΕΙΣ ΠΑΡΑΚΕΝΤΗΣΗΣ</vt:lpstr>
      <vt:lpstr>ΕΝΔΕΙΞΕΙΣ ΔΙΑΓΝΩΣΤΙΚΗΣ ΠΑΡΑΚΕΝΤΗΣΗΣ</vt:lpstr>
      <vt:lpstr>ΔΙΑΓΝΩΣΤΙΚΕΣ ΕΞΕΤΑΣΕΙΣ </vt:lpstr>
      <vt:lpstr>ΚΥΤΤΑΡΑ ΑΣΚΙΤΙΚΟΥ</vt:lpstr>
      <vt:lpstr>ΚΥΤΤΑΡΑ ΑΣΚΙΤΙΚΟΥ</vt:lpstr>
      <vt:lpstr>ΕΞΕΤΑΣΗ ΑΣΚΙΤΙΚΟΥ ΥΓΡΟΥ</vt:lpstr>
      <vt:lpstr>ΕΞΕΤΑΣΗ ΑΣΚΙΤΙΚΟΥ ΥΓΡΟΥ</vt:lpstr>
      <vt:lpstr>LDH</vt:lpstr>
      <vt:lpstr>ΑΜΥΛΑΣΗ ΑΣΚΙΤΙΚΟΥ ΥΓΡΟΥ</vt:lpstr>
      <vt:lpstr>ΠΡΟΤΕΙΝΟΜΕΝΗ ΘΕΡΑΠΕΙΑ </vt:lpstr>
      <vt:lpstr>ΔΙΟΥΡΗΤΙΚΑ</vt:lpstr>
      <vt:lpstr>ΔΙΟΥΡΗΤΙΚΑ</vt:lpstr>
      <vt:lpstr>ΔΙΟΥΡΗΤΙΚΑ</vt:lpstr>
      <vt:lpstr>ΑΣΚΙΤΗΣ</vt:lpstr>
      <vt:lpstr>ΑΣΚΙΤΗΣ 3Ο ΒΑΘΜΟΥ </vt:lpstr>
      <vt:lpstr>ΑΝΘΕΚΤΙΚΟΣ ΑΣΚΙΤΗΣ</vt:lpstr>
      <vt:lpstr>ΔΙΑΓΝΩΣΤΙΚΑ ΚΡΙΤΗΡΙΑ ΑΝΘΕΚΤΙΚΟΥ ΑΣΚΙΤΗ</vt:lpstr>
      <vt:lpstr>ΔΙΑΓΝΩΣΤΙΚΑ ΚΡΙΤΗΡΙΑ ΑΝΘΕΚΤΙΚΟΥ ΑΣΚΙΤΗ</vt:lpstr>
      <vt:lpstr>Να ούρων 24ωρου </vt:lpstr>
      <vt:lpstr>ΑΥΞΗΣΗ ΔΙΟΥΡΗΤΙΚΩΝ ΜΗ ΕΠΑΡΚΗΣ ΑΠΩΛΕΙΑ ΒΑΡΟΥΣ </vt:lpstr>
      <vt:lpstr>ΔΙΑΚΟΠΗ ΔΟΥΡΗΤΙΚΩΝ </vt:lpstr>
      <vt:lpstr>ΘΕΡΑΠΕΙΑ ΑΝΘΕΚΤΙΚΟΥ ΑΣΚΙΤΗ </vt:lpstr>
      <vt:lpstr>SAAG &lt;1.1(χωρίς ΠΥ)</vt:lpstr>
      <vt:lpstr>ΦΑΡΜΑΚΑ ΠΟΥ ΔΕΝ ΧΟΡΗΓΟΥΜΕ </vt:lpstr>
      <vt:lpstr>ΗΠΑΤΟΝΕΦΡΙΚΟ ΣΥΝΔΡΟΜΟ</vt:lpstr>
      <vt:lpstr>ΗΠΑΤΟΝΕΦΡΙΚΟ ΣΥΝΔΡΟΜΟ</vt:lpstr>
      <vt:lpstr>Ηπατονεφρικό Σύνδρομο (ΗΝΣ)</vt:lpstr>
      <vt:lpstr>ΤΑΞΙΝΟΜΗΣΗ</vt:lpstr>
      <vt:lpstr>ΠΑΘΟΓΕΝΕΙΑ ΗΝΣ</vt:lpstr>
      <vt:lpstr>ΠΑΘΟΓΕΝΕΙΑ ΗΝΣ</vt:lpstr>
      <vt:lpstr>ΠΑΘΟΓΕΝΕΙΑ ΗΝΣ</vt:lpstr>
      <vt:lpstr>ΠΑΘΟΓΕΝΕΙΑ ΗΝΣ 2 </vt:lpstr>
      <vt:lpstr>ΠΑΘΟΓΕΝΕΙΑ ΗΝΣ 1 </vt:lpstr>
      <vt:lpstr>ΠΑΘΟΓΕΝΕΙΑ ΗΝΣ 1 </vt:lpstr>
      <vt:lpstr>                   ΗΝΣ</vt:lpstr>
      <vt:lpstr>ΑΝΤΙΜΕΤΩΠΙΣΗ ΑΣΘΕΝΟΥΣ ΜΕ ΗΝΣ</vt:lpstr>
      <vt:lpstr>ΑΝΤΙΜΕΤΩΠΙΣΗ ΑΣΘΕΝΟΥΣ ΜΕ ΗΝΣ</vt:lpstr>
      <vt:lpstr>ΑΝΤΙΜΕΤΩΠΙΣΗ ΑΣΘΕΝΟΥΣ ΜΕ ΗΝΣ</vt:lpstr>
      <vt:lpstr>ΔΙΟΥΡΗΤΙΚΑ ΚΑΙ ΗΠΑΤΟΝΕΦΡΙΚΟ ΣΥΝΔΡΟΜΟ</vt:lpstr>
      <vt:lpstr>ΘΕΡΑΠΕΙΑ ΗΝΣ</vt:lpstr>
      <vt:lpstr>ΣΥΝΟΠΤΙΚΗ ΘΕΡΑΠΕΙΑ ΗΝΣ</vt:lpstr>
      <vt:lpstr>ΗΠΑΤΙΚΗ ΕΓΚΕΦΑΛΟΠΑΘΕΙΑ</vt:lpstr>
      <vt:lpstr>ΗΠΑΤΙΚΗ ΕΓΚΕΦΑΛΟΠΑΘΕΙΑ</vt:lpstr>
      <vt:lpstr>ΠΑΡΑΓΟΝΤΕΣ ΠΟΥ ΣΥΝΤΕΛΟΥΝ</vt:lpstr>
      <vt:lpstr>ΠΑΘΟΓΕΝΕΙΑ</vt:lpstr>
      <vt:lpstr>Παρουσίαση του PowerPoint</vt:lpstr>
      <vt:lpstr>ΤΥΠΟΙ ΗΠΑΤΙΚΗΣ ΕΓΚΕΦΑΛΟΠΑΘΕΙΑΣ</vt:lpstr>
      <vt:lpstr>ΤΥΠΟΙ ΗΠΑΤΙΚΗΣ ΕΓΚΕΦΑΛΟΠΑΘΕΙΑΣ</vt:lpstr>
      <vt:lpstr>ΠΑΡΑΓΟΝΤΕΣ ΠΟΥ ΠΡΟΚΑΛΟΥΝ ΗΕ</vt:lpstr>
      <vt:lpstr>ΚΛΙΝΙΚΗ ΕΙΚΟΝΑ</vt:lpstr>
      <vt:lpstr>ΕΡΓΑΣΤΗΡΙΑΚΑ ΕΥΡΗΜΑΤΑ</vt:lpstr>
      <vt:lpstr>ΔΙΑΓΝΩΣΗ</vt:lpstr>
      <vt:lpstr>Παρουσίαση του PowerPoint</vt:lpstr>
      <vt:lpstr>ΘΕΡΑΠΕΙΑ σε ΗΕ + ΚΙΡΡΩΣΗ</vt:lpstr>
      <vt:lpstr>ΘΕΡΑΠΕΙΑ ΗΕ Rifaxime</vt:lpstr>
      <vt:lpstr>ΔΕΥΤΕΡΟΓΕΝΗΣ ΠΡΟΦΥΛΑΞΗ </vt:lpstr>
      <vt:lpstr>ΑΥΤΟΜΑΤΗ ΒΑΚΤΗΡΙΑΚΗ ΠΕΡΙΤΟΝΙΤΙΔΑ</vt:lpstr>
      <vt:lpstr>ΠΑΘΟΓΕΝΕΙΑ</vt:lpstr>
      <vt:lpstr>ΑΥΤΟΜΑΤΗ ΒΑΚΤΗΡΙΑΚΗ ΠΕΡΙΤΟΝΙΤΙΔΑ</vt:lpstr>
      <vt:lpstr>Υπόνoια ΑΒΠ</vt:lpstr>
      <vt:lpstr>ΑΒΠ</vt:lpstr>
      <vt:lpstr>ΣΥΝΗΘΗ ΠΑΘΟΓΟΝΑ</vt:lpstr>
      <vt:lpstr>ΔΙΑΓΝΩΣΗ</vt:lpstr>
      <vt:lpstr>ΣΥΜΠΤΩΜΑΤΑ</vt:lpstr>
      <vt:lpstr>ΠΡΟΣΟΧΗ </vt:lpstr>
      <vt:lpstr>ΘΕΡΑΠΕΙΑ ΑΒΠ</vt:lpstr>
      <vt:lpstr>ΕΝΑΛΛΑΚΤΙΚΕΣ ΘΕΡΑΠΕΙΕΣ</vt:lpstr>
      <vt:lpstr>ΕΝΑΛΛΑΚΤΙΚΕΣ ΘΕΡΑΠΕΙΕΣ</vt:lpstr>
      <vt:lpstr>ΘΕΡΑΠΕΙΑ ΑΒΠ</vt:lpstr>
      <vt:lpstr>ΘΕΡΑΠΕΙΑ ΑΒΠ</vt:lpstr>
      <vt:lpstr>ΧΟΡΗΓΗΣΗ ΑΛΒΟΥΜΙΝΗΣ</vt:lpstr>
      <vt:lpstr>ΠΡΟΦΥΛΑΞΗ ΑΒΠ</vt:lpstr>
      <vt:lpstr>ΠΡΟΦΥΛΑΞΗ ΑΒΠ</vt:lpstr>
      <vt:lpstr>ΑΛΓΟΡΙΘΜΟΣ ΑΒΠ</vt:lpstr>
      <vt:lpstr>AM I PART OF THE CURE OR  AM I PART OF THE DISEASE?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ΑΣΚΙΤΗΣ</dc:title>
  <dc:creator>dcdp2</dc:creator>
  <cp:lastModifiedBy>Antonios</cp:lastModifiedBy>
  <cp:revision>281</cp:revision>
  <dcterms:created xsi:type="dcterms:W3CDTF">2015-02-05T08:03:32Z</dcterms:created>
  <dcterms:modified xsi:type="dcterms:W3CDTF">2020-07-11T22:25:42Z</dcterms:modified>
</cp:coreProperties>
</file>